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0" r:id="rId2"/>
    <p:sldId id="261" r:id="rId3"/>
    <p:sldId id="259" r:id="rId4"/>
    <p:sldId id="262" r:id="rId5"/>
    <p:sldId id="256" r:id="rId6"/>
    <p:sldId id="266" r:id="rId7"/>
    <p:sldId id="258" r:id="rId8"/>
    <p:sldId id="263" r:id="rId9"/>
    <p:sldId id="264" r:id="rId10"/>
    <p:sldId id="265" r:id="rId11"/>
    <p:sldId id="267" r:id="rId12"/>
    <p:sldId id="268" r:id="rId13"/>
    <p:sldId id="257" r:id="rId14"/>
  </p:sldIdLst>
  <p:sldSz cx="6858000" cy="9144000" type="screen4x3"/>
  <p:notesSz cx="6858000" cy="9144000"/>
  <p:defaultTextStyle>
    <a:defPPr>
      <a:defRPr lang="en-GB"/>
    </a:defPPr>
    <a:lvl1pPr algn="l" rtl="0" fontAlgn="base">
      <a:spcBef>
        <a:spcPct val="0"/>
      </a:spcBef>
      <a:spcAft>
        <a:spcPct val="0"/>
      </a:spcAft>
      <a:defRPr sz="800"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800"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800"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800"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800" kern="1200">
        <a:solidFill>
          <a:schemeClr val="tx1"/>
        </a:solidFill>
        <a:latin typeface="Arial" panose="020B0604020202020204" pitchFamily="34" charset="0"/>
        <a:ea typeface="+mn-ea"/>
        <a:cs typeface="+mn-cs"/>
      </a:defRPr>
    </a:lvl5pPr>
    <a:lvl6pPr marL="2286000" algn="l" defTabSz="914400" rtl="0" eaLnBrk="1" latinLnBrk="0" hangingPunct="1">
      <a:defRPr sz="800" kern="1200">
        <a:solidFill>
          <a:schemeClr val="tx1"/>
        </a:solidFill>
        <a:latin typeface="Arial" panose="020B0604020202020204" pitchFamily="34" charset="0"/>
        <a:ea typeface="+mn-ea"/>
        <a:cs typeface="+mn-cs"/>
      </a:defRPr>
    </a:lvl6pPr>
    <a:lvl7pPr marL="2743200" algn="l" defTabSz="914400" rtl="0" eaLnBrk="1" latinLnBrk="0" hangingPunct="1">
      <a:defRPr sz="800" kern="1200">
        <a:solidFill>
          <a:schemeClr val="tx1"/>
        </a:solidFill>
        <a:latin typeface="Arial" panose="020B0604020202020204" pitchFamily="34" charset="0"/>
        <a:ea typeface="+mn-ea"/>
        <a:cs typeface="+mn-cs"/>
      </a:defRPr>
    </a:lvl7pPr>
    <a:lvl8pPr marL="3200400" algn="l" defTabSz="914400" rtl="0" eaLnBrk="1" latinLnBrk="0" hangingPunct="1">
      <a:defRPr sz="800" kern="1200">
        <a:solidFill>
          <a:schemeClr val="tx1"/>
        </a:solidFill>
        <a:latin typeface="Arial" panose="020B0604020202020204" pitchFamily="34" charset="0"/>
        <a:ea typeface="+mn-ea"/>
        <a:cs typeface="+mn-cs"/>
      </a:defRPr>
    </a:lvl8pPr>
    <a:lvl9pPr marL="3657600" algn="l" defTabSz="914400" rtl="0" eaLnBrk="1" latinLnBrk="0" hangingPunct="1">
      <a:defRPr sz="8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FF0000"/>
    <a:srgbClr val="9966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4" autoAdjust="0"/>
    <p:restoredTop sz="94622" autoAdjust="0"/>
  </p:normalViewPr>
  <p:slideViewPr>
    <p:cSldViewPr>
      <p:cViewPr varScale="1">
        <p:scale>
          <a:sx n="83" d="100"/>
          <a:sy n="83" d="100"/>
        </p:scale>
        <p:origin x="2934" y="102"/>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0B923319-A25F-4EB4-9282-D5D24AD617AF}"/>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New Roman" panose="02020603050405020304" pitchFamily="18" charset="0"/>
              </a:defRPr>
            </a:lvl1pPr>
          </a:lstStyle>
          <a:p>
            <a:endParaRPr lang="en-GB" altLang="en-US"/>
          </a:p>
        </p:txBody>
      </p:sp>
      <p:sp>
        <p:nvSpPr>
          <p:cNvPr id="3075" name="Rectangle 3">
            <a:extLst>
              <a:ext uri="{FF2B5EF4-FFF2-40B4-BE49-F238E27FC236}">
                <a16:creationId xmlns:a16="http://schemas.microsoft.com/office/drawing/2014/main" id="{C9E20C4A-1B7C-4D7A-8482-F99F1FF19510}"/>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anose="02020603050405020304" pitchFamily="18" charset="0"/>
              </a:defRPr>
            </a:lvl1pPr>
          </a:lstStyle>
          <a:p>
            <a:endParaRPr lang="en-GB" altLang="en-US"/>
          </a:p>
        </p:txBody>
      </p:sp>
      <p:sp>
        <p:nvSpPr>
          <p:cNvPr id="3076" name="Rectangle 4">
            <a:extLst>
              <a:ext uri="{FF2B5EF4-FFF2-40B4-BE49-F238E27FC236}">
                <a16:creationId xmlns:a16="http://schemas.microsoft.com/office/drawing/2014/main" id="{D88C8EC7-DCE8-4AFF-B98B-76988E567EF3}"/>
              </a:ext>
            </a:extLst>
          </p:cNvPr>
          <p:cNvSpPr>
            <a:spLocks noRot="1" noChangeArrowheads="1" noTextEdit="1"/>
          </p:cNvSpPr>
          <p:nvPr>
            <p:ph type="sldImg" idx="2"/>
          </p:nvPr>
        </p:nvSpPr>
        <p:spPr bwMode="auto">
          <a:xfrm>
            <a:off x="2143125" y="685800"/>
            <a:ext cx="257175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a:extLst>
              <a:ext uri="{FF2B5EF4-FFF2-40B4-BE49-F238E27FC236}">
                <a16:creationId xmlns:a16="http://schemas.microsoft.com/office/drawing/2014/main" id="{B2648E75-050B-4E83-9327-8F1FC9571CB2}"/>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3078" name="Rectangle 6">
            <a:extLst>
              <a:ext uri="{FF2B5EF4-FFF2-40B4-BE49-F238E27FC236}">
                <a16:creationId xmlns:a16="http://schemas.microsoft.com/office/drawing/2014/main" id="{64F7E71B-6FD2-445C-836D-1026855B9367}"/>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New Roman" panose="02020603050405020304" pitchFamily="18" charset="0"/>
              </a:defRPr>
            </a:lvl1pPr>
          </a:lstStyle>
          <a:p>
            <a:endParaRPr lang="en-GB" altLang="en-US"/>
          </a:p>
        </p:txBody>
      </p:sp>
      <p:sp>
        <p:nvSpPr>
          <p:cNvPr id="3079" name="Rectangle 7">
            <a:extLst>
              <a:ext uri="{FF2B5EF4-FFF2-40B4-BE49-F238E27FC236}">
                <a16:creationId xmlns:a16="http://schemas.microsoft.com/office/drawing/2014/main" id="{2FFAFC49-B626-4F73-AFC6-6CB38A7EC1D0}"/>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fld id="{2F881C74-1285-4216-AE23-CC46E26C3279}" type="slidenum">
              <a:rPr lang="en-GB" altLang="en-US"/>
              <a:pPr/>
              <a:t>‹#›</a:t>
            </a:fld>
            <a:endParaRPr lang="en-GB"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76C6DCF-3816-4EC6-8928-EC1CD1D66537}"/>
              </a:ext>
            </a:extLst>
          </p:cNvPr>
          <p:cNvSpPr>
            <a:spLocks noGrp="1" noChangeArrowheads="1"/>
          </p:cNvSpPr>
          <p:nvPr>
            <p:ph type="sldNum" sz="quarter" idx="5"/>
          </p:nvPr>
        </p:nvSpPr>
        <p:spPr>
          <a:ln/>
        </p:spPr>
        <p:txBody>
          <a:bodyPr/>
          <a:lstStyle/>
          <a:p>
            <a:fld id="{13901830-0515-40D9-A9B4-1A139061D281}" type="slidenum">
              <a:rPr lang="en-GB" altLang="en-US"/>
              <a:pPr/>
              <a:t>5</a:t>
            </a:fld>
            <a:endParaRPr lang="en-GB" altLang="en-US"/>
          </a:p>
        </p:txBody>
      </p:sp>
      <p:sp>
        <p:nvSpPr>
          <p:cNvPr id="4098" name="Rectangle 2">
            <a:extLst>
              <a:ext uri="{FF2B5EF4-FFF2-40B4-BE49-F238E27FC236}">
                <a16:creationId xmlns:a16="http://schemas.microsoft.com/office/drawing/2014/main" id="{D3CAFDC0-9D0E-4C1D-9B47-9898819C3A5D}"/>
              </a:ext>
            </a:extLst>
          </p:cNvPr>
          <p:cNvSpPr>
            <a:spLocks noRot="1" noChangeArrowheads="1" noTextEdit="1"/>
          </p:cNvSpPr>
          <p:nvPr>
            <p:ph type="sldImg"/>
          </p:nvPr>
        </p:nvSpPr>
        <p:spPr>
          <a:ln/>
        </p:spPr>
      </p:sp>
      <p:sp>
        <p:nvSpPr>
          <p:cNvPr id="4099" name="Rectangle 3">
            <a:extLst>
              <a:ext uri="{FF2B5EF4-FFF2-40B4-BE49-F238E27FC236}">
                <a16:creationId xmlns:a16="http://schemas.microsoft.com/office/drawing/2014/main" id="{894D58FF-4BF6-4638-9F49-8232F2E09692}"/>
              </a:ext>
            </a:extLst>
          </p:cNvPr>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9E3A1-1CE8-4948-9C64-117DE78278E1}"/>
              </a:ext>
            </a:extLst>
          </p:cNvPr>
          <p:cNvSpPr>
            <a:spLocks noGrp="1"/>
          </p:cNvSpPr>
          <p:nvPr>
            <p:ph type="ctrTitle"/>
          </p:nvPr>
        </p:nvSpPr>
        <p:spPr>
          <a:xfrm>
            <a:off x="857250" y="1497013"/>
            <a:ext cx="5143500" cy="3182937"/>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8449520-DEB9-4668-B810-8CCE7F074D46}"/>
              </a:ext>
            </a:extLst>
          </p:cNvPr>
          <p:cNvSpPr>
            <a:spLocks noGrp="1"/>
          </p:cNvSpPr>
          <p:nvPr>
            <p:ph type="subTitle" idx="1"/>
          </p:nvPr>
        </p:nvSpPr>
        <p:spPr>
          <a:xfrm>
            <a:off x="857250" y="4802188"/>
            <a:ext cx="5143500" cy="220821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361BD29-AD9C-410F-9C2F-6918372DDC94}"/>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1F518EAE-45A7-40E3-B1C9-A27C70DBAA37}"/>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D26811B6-7DEE-4E1E-984C-0D9AFEC12FA3}"/>
              </a:ext>
            </a:extLst>
          </p:cNvPr>
          <p:cNvSpPr>
            <a:spLocks noGrp="1"/>
          </p:cNvSpPr>
          <p:nvPr>
            <p:ph type="sldNum" sz="quarter" idx="12"/>
          </p:nvPr>
        </p:nvSpPr>
        <p:spPr/>
        <p:txBody>
          <a:bodyPr/>
          <a:lstStyle>
            <a:lvl1pPr>
              <a:defRPr/>
            </a:lvl1pPr>
          </a:lstStyle>
          <a:p>
            <a:fld id="{E0E88598-F26A-4293-9EA6-7BABCF9E0D0D}" type="slidenum">
              <a:rPr lang="en-GB" altLang="en-US"/>
              <a:pPr/>
              <a:t>‹#›</a:t>
            </a:fld>
            <a:endParaRPr lang="en-GB" altLang="en-US"/>
          </a:p>
        </p:txBody>
      </p:sp>
    </p:spTree>
    <p:extLst>
      <p:ext uri="{BB962C8B-B14F-4D97-AF65-F5344CB8AC3E}">
        <p14:creationId xmlns:p14="http://schemas.microsoft.com/office/powerpoint/2010/main" val="1363584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1E999-2B58-4FF4-BA09-41A3F8D3F13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91BE9CD-5248-4432-94AF-CA09375934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45A023E-1C30-4B1B-AA7F-134A91B2F5A9}"/>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547044E7-AA5C-4D91-8CFF-0D6EDF8C6A47}"/>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C87364B1-CF13-4ED8-AF89-137BD6C9C323}"/>
              </a:ext>
            </a:extLst>
          </p:cNvPr>
          <p:cNvSpPr>
            <a:spLocks noGrp="1"/>
          </p:cNvSpPr>
          <p:nvPr>
            <p:ph type="sldNum" sz="quarter" idx="12"/>
          </p:nvPr>
        </p:nvSpPr>
        <p:spPr/>
        <p:txBody>
          <a:bodyPr/>
          <a:lstStyle>
            <a:lvl1pPr>
              <a:defRPr/>
            </a:lvl1pPr>
          </a:lstStyle>
          <a:p>
            <a:fld id="{A498E793-1A5A-4D8A-B6F7-DF6782651B5A}" type="slidenum">
              <a:rPr lang="en-GB" altLang="en-US"/>
              <a:pPr/>
              <a:t>‹#›</a:t>
            </a:fld>
            <a:endParaRPr lang="en-GB" altLang="en-US"/>
          </a:p>
        </p:txBody>
      </p:sp>
    </p:spTree>
    <p:extLst>
      <p:ext uri="{BB962C8B-B14F-4D97-AF65-F5344CB8AC3E}">
        <p14:creationId xmlns:p14="http://schemas.microsoft.com/office/powerpoint/2010/main" val="3432424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2C0AB5-7DE5-45A3-BE6A-0481AF877255}"/>
              </a:ext>
            </a:extLst>
          </p:cNvPr>
          <p:cNvSpPr>
            <a:spLocks noGrp="1"/>
          </p:cNvSpPr>
          <p:nvPr>
            <p:ph type="title" orient="vert"/>
          </p:nvPr>
        </p:nvSpPr>
        <p:spPr>
          <a:xfrm>
            <a:off x="4886325" y="812800"/>
            <a:ext cx="1457325" cy="7315200"/>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DD7D148-0F1F-4E1D-B591-3023197AC2DE}"/>
              </a:ext>
            </a:extLst>
          </p:cNvPr>
          <p:cNvSpPr>
            <a:spLocks noGrp="1"/>
          </p:cNvSpPr>
          <p:nvPr>
            <p:ph type="body" orient="vert" idx="1"/>
          </p:nvPr>
        </p:nvSpPr>
        <p:spPr>
          <a:xfrm>
            <a:off x="514350" y="812800"/>
            <a:ext cx="4219575" cy="7315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54AD7F-14EE-402F-A19A-6AA9A98993E9}"/>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1B92DE9B-3F9D-4F6D-99D3-BAE7B2F1EA12}"/>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96E5E1B1-EF78-4F6C-828A-2847C6B36E6F}"/>
              </a:ext>
            </a:extLst>
          </p:cNvPr>
          <p:cNvSpPr>
            <a:spLocks noGrp="1"/>
          </p:cNvSpPr>
          <p:nvPr>
            <p:ph type="sldNum" sz="quarter" idx="12"/>
          </p:nvPr>
        </p:nvSpPr>
        <p:spPr/>
        <p:txBody>
          <a:bodyPr/>
          <a:lstStyle>
            <a:lvl1pPr>
              <a:defRPr/>
            </a:lvl1pPr>
          </a:lstStyle>
          <a:p>
            <a:fld id="{9865D6DF-52A6-489E-9823-8E5B82714AE4}" type="slidenum">
              <a:rPr lang="en-GB" altLang="en-US"/>
              <a:pPr/>
              <a:t>‹#›</a:t>
            </a:fld>
            <a:endParaRPr lang="en-GB" altLang="en-US"/>
          </a:p>
        </p:txBody>
      </p:sp>
    </p:spTree>
    <p:extLst>
      <p:ext uri="{BB962C8B-B14F-4D97-AF65-F5344CB8AC3E}">
        <p14:creationId xmlns:p14="http://schemas.microsoft.com/office/powerpoint/2010/main" val="3865691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05DCF-A3E4-47A4-8FEB-F343F499247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FE497A4-E001-4E1E-AB67-2119630F966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16BF88-17B3-4B77-999B-A3EF02B6C9BA}"/>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FE1298DC-084E-4DB0-8D5A-81541889EC21}"/>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9197F0FA-B4EA-407A-9199-B17B2B3746B8}"/>
              </a:ext>
            </a:extLst>
          </p:cNvPr>
          <p:cNvSpPr>
            <a:spLocks noGrp="1"/>
          </p:cNvSpPr>
          <p:nvPr>
            <p:ph type="sldNum" sz="quarter" idx="12"/>
          </p:nvPr>
        </p:nvSpPr>
        <p:spPr/>
        <p:txBody>
          <a:bodyPr/>
          <a:lstStyle>
            <a:lvl1pPr>
              <a:defRPr/>
            </a:lvl1pPr>
          </a:lstStyle>
          <a:p>
            <a:fld id="{90210E54-5183-4984-B27B-8FDFED4C5C61}" type="slidenum">
              <a:rPr lang="en-GB" altLang="en-US"/>
              <a:pPr/>
              <a:t>‹#›</a:t>
            </a:fld>
            <a:endParaRPr lang="en-GB" altLang="en-US"/>
          </a:p>
        </p:txBody>
      </p:sp>
    </p:spTree>
    <p:extLst>
      <p:ext uri="{BB962C8B-B14F-4D97-AF65-F5344CB8AC3E}">
        <p14:creationId xmlns:p14="http://schemas.microsoft.com/office/powerpoint/2010/main" val="10158006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12D8B-5047-4FB3-964F-9BF32EE56ACB}"/>
              </a:ext>
            </a:extLst>
          </p:cNvPr>
          <p:cNvSpPr>
            <a:spLocks noGrp="1"/>
          </p:cNvSpPr>
          <p:nvPr>
            <p:ph type="title"/>
          </p:nvPr>
        </p:nvSpPr>
        <p:spPr>
          <a:xfrm>
            <a:off x="468313" y="2279650"/>
            <a:ext cx="5915025" cy="3803650"/>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31934D2-090E-47C6-BCC9-16A3ACEF6823}"/>
              </a:ext>
            </a:extLst>
          </p:cNvPr>
          <p:cNvSpPr>
            <a:spLocks noGrp="1"/>
          </p:cNvSpPr>
          <p:nvPr>
            <p:ph type="body" idx="1"/>
          </p:nvPr>
        </p:nvSpPr>
        <p:spPr>
          <a:xfrm>
            <a:off x="468313" y="6119813"/>
            <a:ext cx="5915025" cy="200025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A8FA8452-413F-440C-BB8F-DAC5E61FB7C5}"/>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51FF98C1-F694-4BB5-ADB1-C918F99039F2}"/>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A90223F6-F14E-457A-923F-46BD2910B688}"/>
              </a:ext>
            </a:extLst>
          </p:cNvPr>
          <p:cNvSpPr>
            <a:spLocks noGrp="1"/>
          </p:cNvSpPr>
          <p:nvPr>
            <p:ph type="sldNum" sz="quarter" idx="12"/>
          </p:nvPr>
        </p:nvSpPr>
        <p:spPr/>
        <p:txBody>
          <a:bodyPr/>
          <a:lstStyle>
            <a:lvl1pPr>
              <a:defRPr/>
            </a:lvl1pPr>
          </a:lstStyle>
          <a:p>
            <a:fld id="{FA42BDE1-DC37-4947-B9D5-10ACDC38A348}" type="slidenum">
              <a:rPr lang="en-GB" altLang="en-US"/>
              <a:pPr/>
              <a:t>‹#›</a:t>
            </a:fld>
            <a:endParaRPr lang="en-GB" altLang="en-US"/>
          </a:p>
        </p:txBody>
      </p:sp>
    </p:spTree>
    <p:extLst>
      <p:ext uri="{BB962C8B-B14F-4D97-AF65-F5344CB8AC3E}">
        <p14:creationId xmlns:p14="http://schemas.microsoft.com/office/powerpoint/2010/main" val="2532314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28179-44D9-43C8-A4F1-DA441627AE6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15213EF-0640-4D22-8D4A-E993E11D34E2}"/>
              </a:ext>
            </a:extLst>
          </p:cNvPr>
          <p:cNvSpPr>
            <a:spLocks noGrp="1"/>
          </p:cNvSpPr>
          <p:nvPr>
            <p:ph sz="half" idx="1"/>
          </p:nvPr>
        </p:nvSpPr>
        <p:spPr>
          <a:xfrm>
            <a:off x="514350" y="2641600"/>
            <a:ext cx="2838450" cy="548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CC5DE94-1777-419E-81BA-B429A22FD07F}"/>
              </a:ext>
            </a:extLst>
          </p:cNvPr>
          <p:cNvSpPr>
            <a:spLocks noGrp="1"/>
          </p:cNvSpPr>
          <p:nvPr>
            <p:ph sz="half" idx="2"/>
          </p:nvPr>
        </p:nvSpPr>
        <p:spPr>
          <a:xfrm>
            <a:off x="3505200" y="2641600"/>
            <a:ext cx="2838450" cy="548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AAF72AB-2261-4084-8C34-B5E1E01FA09F}"/>
              </a:ext>
            </a:extLst>
          </p:cNvPr>
          <p:cNvSpPr>
            <a:spLocks noGrp="1"/>
          </p:cNvSpPr>
          <p:nvPr>
            <p:ph type="dt" sz="half" idx="10"/>
          </p:nvPr>
        </p:nvSpPr>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7802FCA0-2E11-4B31-B5A3-7F5584885A96}"/>
              </a:ext>
            </a:extLst>
          </p:cNvPr>
          <p:cNvSpPr>
            <a:spLocks noGrp="1"/>
          </p:cNvSpPr>
          <p:nvPr>
            <p:ph type="ftr" sz="quarter" idx="11"/>
          </p:nvPr>
        </p:nvSpPr>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CC492CCD-2DD0-46A2-9F4A-C43D49163275}"/>
              </a:ext>
            </a:extLst>
          </p:cNvPr>
          <p:cNvSpPr>
            <a:spLocks noGrp="1"/>
          </p:cNvSpPr>
          <p:nvPr>
            <p:ph type="sldNum" sz="quarter" idx="12"/>
          </p:nvPr>
        </p:nvSpPr>
        <p:spPr/>
        <p:txBody>
          <a:bodyPr/>
          <a:lstStyle>
            <a:lvl1pPr>
              <a:defRPr/>
            </a:lvl1pPr>
          </a:lstStyle>
          <a:p>
            <a:fld id="{88EF908E-C741-4B42-944F-94B408D470F5}" type="slidenum">
              <a:rPr lang="en-GB" altLang="en-US"/>
              <a:pPr/>
              <a:t>‹#›</a:t>
            </a:fld>
            <a:endParaRPr lang="en-GB" altLang="en-US"/>
          </a:p>
        </p:txBody>
      </p:sp>
    </p:spTree>
    <p:extLst>
      <p:ext uri="{BB962C8B-B14F-4D97-AF65-F5344CB8AC3E}">
        <p14:creationId xmlns:p14="http://schemas.microsoft.com/office/powerpoint/2010/main" val="1918851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CBA83-6C92-4AE5-AB69-F1CF96D27D39}"/>
              </a:ext>
            </a:extLst>
          </p:cNvPr>
          <p:cNvSpPr>
            <a:spLocks noGrp="1"/>
          </p:cNvSpPr>
          <p:nvPr>
            <p:ph type="title"/>
          </p:nvPr>
        </p:nvSpPr>
        <p:spPr>
          <a:xfrm>
            <a:off x="473075" y="487363"/>
            <a:ext cx="5915025" cy="1766887"/>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78104AA-D785-42F8-B12A-0B5958614EF6}"/>
              </a:ext>
            </a:extLst>
          </p:cNvPr>
          <p:cNvSpPr>
            <a:spLocks noGrp="1"/>
          </p:cNvSpPr>
          <p:nvPr>
            <p:ph type="body" idx="1"/>
          </p:nvPr>
        </p:nvSpPr>
        <p:spPr>
          <a:xfrm>
            <a:off x="473075" y="2241550"/>
            <a:ext cx="2900363" cy="10985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B20E1E7-8D9B-453D-952C-90DE35689293}"/>
              </a:ext>
            </a:extLst>
          </p:cNvPr>
          <p:cNvSpPr>
            <a:spLocks noGrp="1"/>
          </p:cNvSpPr>
          <p:nvPr>
            <p:ph sz="half" idx="2"/>
          </p:nvPr>
        </p:nvSpPr>
        <p:spPr>
          <a:xfrm>
            <a:off x="473075" y="3340100"/>
            <a:ext cx="2900363" cy="4913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D755220-A3C7-424D-8987-829B0A901962}"/>
              </a:ext>
            </a:extLst>
          </p:cNvPr>
          <p:cNvSpPr>
            <a:spLocks noGrp="1"/>
          </p:cNvSpPr>
          <p:nvPr>
            <p:ph type="body" sz="quarter" idx="3"/>
          </p:nvPr>
        </p:nvSpPr>
        <p:spPr>
          <a:xfrm>
            <a:off x="3471863" y="2241550"/>
            <a:ext cx="2916237" cy="10985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0167B7D-3BEE-4AA1-9593-8B8C52B0AB03}"/>
              </a:ext>
            </a:extLst>
          </p:cNvPr>
          <p:cNvSpPr>
            <a:spLocks noGrp="1"/>
          </p:cNvSpPr>
          <p:nvPr>
            <p:ph sz="quarter" idx="4"/>
          </p:nvPr>
        </p:nvSpPr>
        <p:spPr>
          <a:xfrm>
            <a:off x="3471863" y="3340100"/>
            <a:ext cx="2916237" cy="4913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90AA1C1-1B79-43F8-B53A-94F21D72B595}"/>
              </a:ext>
            </a:extLst>
          </p:cNvPr>
          <p:cNvSpPr>
            <a:spLocks noGrp="1"/>
          </p:cNvSpPr>
          <p:nvPr>
            <p:ph type="dt" sz="half" idx="10"/>
          </p:nvPr>
        </p:nvSpPr>
        <p:spPr/>
        <p:txBody>
          <a:bodyPr/>
          <a:lstStyle>
            <a:lvl1pPr>
              <a:defRPr/>
            </a:lvl1pPr>
          </a:lstStyle>
          <a:p>
            <a:endParaRPr lang="en-GB" altLang="en-US"/>
          </a:p>
        </p:txBody>
      </p:sp>
      <p:sp>
        <p:nvSpPr>
          <p:cNvPr id="8" name="Footer Placeholder 7">
            <a:extLst>
              <a:ext uri="{FF2B5EF4-FFF2-40B4-BE49-F238E27FC236}">
                <a16:creationId xmlns:a16="http://schemas.microsoft.com/office/drawing/2014/main" id="{AFEBAE36-F33A-44EE-8FD3-7FF152296BF8}"/>
              </a:ext>
            </a:extLst>
          </p:cNvPr>
          <p:cNvSpPr>
            <a:spLocks noGrp="1"/>
          </p:cNvSpPr>
          <p:nvPr>
            <p:ph type="ftr" sz="quarter" idx="11"/>
          </p:nvPr>
        </p:nvSpPr>
        <p:spPr/>
        <p:txBody>
          <a:bodyPr/>
          <a:lstStyle>
            <a:lvl1pPr>
              <a:defRPr/>
            </a:lvl1pPr>
          </a:lstStyle>
          <a:p>
            <a:endParaRPr lang="en-GB" altLang="en-US"/>
          </a:p>
        </p:txBody>
      </p:sp>
      <p:sp>
        <p:nvSpPr>
          <p:cNvPr id="9" name="Slide Number Placeholder 8">
            <a:extLst>
              <a:ext uri="{FF2B5EF4-FFF2-40B4-BE49-F238E27FC236}">
                <a16:creationId xmlns:a16="http://schemas.microsoft.com/office/drawing/2014/main" id="{EDE59FDA-B5AC-4B65-B1AB-ED33FAE50217}"/>
              </a:ext>
            </a:extLst>
          </p:cNvPr>
          <p:cNvSpPr>
            <a:spLocks noGrp="1"/>
          </p:cNvSpPr>
          <p:nvPr>
            <p:ph type="sldNum" sz="quarter" idx="12"/>
          </p:nvPr>
        </p:nvSpPr>
        <p:spPr/>
        <p:txBody>
          <a:bodyPr/>
          <a:lstStyle>
            <a:lvl1pPr>
              <a:defRPr/>
            </a:lvl1pPr>
          </a:lstStyle>
          <a:p>
            <a:fld id="{9ED02AA6-1465-46DC-A3FA-67B64DF4413D}" type="slidenum">
              <a:rPr lang="en-GB" altLang="en-US"/>
              <a:pPr/>
              <a:t>‹#›</a:t>
            </a:fld>
            <a:endParaRPr lang="en-GB" altLang="en-US"/>
          </a:p>
        </p:txBody>
      </p:sp>
    </p:spTree>
    <p:extLst>
      <p:ext uri="{BB962C8B-B14F-4D97-AF65-F5344CB8AC3E}">
        <p14:creationId xmlns:p14="http://schemas.microsoft.com/office/powerpoint/2010/main" val="3762838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01816-1F97-402F-95A4-5625C94CDFD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76A47C4-9D85-42B9-93E0-FAE0A3F2A7A7}"/>
              </a:ext>
            </a:extLst>
          </p:cNvPr>
          <p:cNvSpPr>
            <a:spLocks noGrp="1"/>
          </p:cNvSpPr>
          <p:nvPr>
            <p:ph type="dt" sz="half" idx="10"/>
          </p:nvPr>
        </p:nvSpPr>
        <p:spPr/>
        <p:txBody>
          <a:bodyPr/>
          <a:lstStyle>
            <a:lvl1pPr>
              <a:defRPr/>
            </a:lvl1pPr>
          </a:lstStyle>
          <a:p>
            <a:endParaRPr lang="en-GB" altLang="en-US"/>
          </a:p>
        </p:txBody>
      </p:sp>
      <p:sp>
        <p:nvSpPr>
          <p:cNvPr id="4" name="Footer Placeholder 3">
            <a:extLst>
              <a:ext uri="{FF2B5EF4-FFF2-40B4-BE49-F238E27FC236}">
                <a16:creationId xmlns:a16="http://schemas.microsoft.com/office/drawing/2014/main" id="{7D588B44-8A31-494A-AA73-5655DF47949C}"/>
              </a:ext>
            </a:extLst>
          </p:cNvPr>
          <p:cNvSpPr>
            <a:spLocks noGrp="1"/>
          </p:cNvSpPr>
          <p:nvPr>
            <p:ph type="ftr" sz="quarter" idx="11"/>
          </p:nvPr>
        </p:nvSpPr>
        <p:spPr/>
        <p:txBody>
          <a:bodyPr/>
          <a:lstStyle>
            <a:lvl1pPr>
              <a:defRPr/>
            </a:lvl1pPr>
          </a:lstStyle>
          <a:p>
            <a:endParaRPr lang="en-GB" altLang="en-US"/>
          </a:p>
        </p:txBody>
      </p:sp>
      <p:sp>
        <p:nvSpPr>
          <p:cNvPr id="5" name="Slide Number Placeholder 4">
            <a:extLst>
              <a:ext uri="{FF2B5EF4-FFF2-40B4-BE49-F238E27FC236}">
                <a16:creationId xmlns:a16="http://schemas.microsoft.com/office/drawing/2014/main" id="{40614B5C-2A2C-4C51-8F3F-96A3CB023234}"/>
              </a:ext>
            </a:extLst>
          </p:cNvPr>
          <p:cNvSpPr>
            <a:spLocks noGrp="1"/>
          </p:cNvSpPr>
          <p:nvPr>
            <p:ph type="sldNum" sz="quarter" idx="12"/>
          </p:nvPr>
        </p:nvSpPr>
        <p:spPr/>
        <p:txBody>
          <a:bodyPr/>
          <a:lstStyle>
            <a:lvl1pPr>
              <a:defRPr/>
            </a:lvl1pPr>
          </a:lstStyle>
          <a:p>
            <a:fld id="{6486CC96-0982-4F88-B249-317B5B4173DF}" type="slidenum">
              <a:rPr lang="en-GB" altLang="en-US"/>
              <a:pPr/>
              <a:t>‹#›</a:t>
            </a:fld>
            <a:endParaRPr lang="en-GB" altLang="en-US"/>
          </a:p>
        </p:txBody>
      </p:sp>
    </p:spTree>
    <p:extLst>
      <p:ext uri="{BB962C8B-B14F-4D97-AF65-F5344CB8AC3E}">
        <p14:creationId xmlns:p14="http://schemas.microsoft.com/office/powerpoint/2010/main" val="3280038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7FAC95-EF13-4A22-821F-E5B0CF1FD9C8}"/>
              </a:ext>
            </a:extLst>
          </p:cNvPr>
          <p:cNvSpPr>
            <a:spLocks noGrp="1"/>
          </p:cNvSpPr>
          <p:nvPr>
            <p:ph type="dt" sz="half" idx="10"/>
          </p:nvPr>
        </p:nvSpPr>
        <p:spPr/>
        <p:txBody>
          <a:bodyPr/>
          <a:lstStyle>
            <a:lvl1pPr>
              <a:defRPr/>
            </a:lvl1pPr>
          </a:lstStyle>
          <a:p>
            <a:endParaRPr lang="en-GB" altLang="en-US"/>
          </a:p>
        </p:txBody>
      </p:sp>
      <p:sp>
        <p:nvSpPr>
          <p:cNvPr id="3" name="Footer Placeholder 2">
            <a:extLst>
              <a:ext uri="{FF2B5EF4-FFF2-40B4-BE49-F238E27FC236}">
                <a16:creationId xmlns:a16="http://schemas.microsoft.com/office/drawing/2014/main" id="{1BD7AC70-1D48-40E5-88B0-DFE937DCEE65}"/>
              </a:ext>
            </a:extLst>
          </p:cNvPr>
          <p:cNvSpPr>
            <a:spLocks noGrp="1"/>
          </p:cNvSpPr>
          <p:nvPr>
            <p:ph type="ftr" sz="quarter" idx="11"/>
          </p:nvPr>
        </p:nvSpPr>
        <p:spPr/>
        <p:txBody>
          <a:bodyPr/>
          <a:lstStyle>
            <a:lvl1pPr>
              <a:defRPr/>
            </a:lvl1pPr>
          </a:lstStyle>
          <a:p>
            <a:endParaRPr lang="en-GB" altLang="en-US"/>
          </a:p>
        </p:txBody>
      </p:sp>
      <p:sp>
        <p:nvSpPr>
          <p:cNvPr id="4" name="Slide Number Placeholder 3">
            <a:extLst>
              <a:ext uri="{FF2B5EF4-FFF2-40B4-BE49-F238E27FC236}">
                <a16:creationId xmlns:a16="http://schemas.microsoft.com/office/drawing/2014/main" id="{7542D4F5-2DFE-45B1-B4C8-1657D73CC82C}"/>
              </a:ext>
            </a:extLst>
          </p:cNvPr>
          <p:cNvSpPr>
            <a:spLocks noGrp="1"/>
          </p:cNvSpPr>
          <p:nvPr>
            <p:ph type="sldNum" sz="quarter" idx="12"/>
          </p:nvPr>
        </p:nvSpPr>
        <p:spPr/>
        <p:txBody>
          <a:bodyPr/>
          <a:lstStyle>
            <a:lvl1pPr>
              <a:defRPr/>
            </a:lvl1pPr>
          </a:lstStyle>
          <a:p>
            <a:fld id="{45F4B93E-32A7-44EB-A963-A78652844BB7}" type="slidenum">
              <a:rPr lang="en-GB" altLang="en-US"/>
              <a:pPr/>
              <a:t>‹#›</a:t>
            </a:fld>
            <a:endParaRPr lang="en-GB" altLang="en-US"/>
          </a:p>
        </p:txBody>
      </p:sp>
    </p:spTree>
    <p:extLst>
      <p:ext uri="{BB962C8B-B14F-4D97-AF65-F5344CB8AC3E}">
        <p14:creationId xmlns:p14="http://schemas.microsoft.com/office/powerpoint/2010/main" val="1456389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90EBD-FAFA-4702-B8B3-A533181D4FA4}"/>
              </a:ext>
            </a:extLst>
          </p:cNvPr>
          <p:cNvSpPr>
            <a:spLocks noGrp="1"/>
          </p:cNvSpPr>
          <p:nvPr>
            <p:ph type="title"/>
          </p:nvPr>
        </p:nvSpPr>
        <p:spPr>
          <a:xfrm>
            <a:off x="473075" y="609600"/>
            <a:ext cx="2211388" cy="21336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3981EB9-7429-4C86-B112-10F61257E21D}"/>
              </a:ext>
            </a:extLst>
          </p:cNvPr>
          <p:cNvSpPr>
            <a:spLocks noGrp="1"/>
          </p:cNvSpPr>
          <p:nvPr>
            <p:ph idx="1"/>
          </p:nvPr>
        </p:nvSpPr>
        <p:spPr>
          <a:xfrm>
            <a:off x="2916238" y="1316038"/>
            <a:ext cx="3471862" cy="6499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FCECEA8-C1B7-499C-93E1-BD3C976FE169}"/>
              </a:ext>
            </a:extLst>
          </p:cNvPr>
          <p:cNvSpPr>
            <a:spLocks noGrp="1"/>
          </p:cNvSpPr>
          <p:nvPr>
            <p:ph type="body" sz="half" idx="2"/>
          </p:nvPr>
        </p:nvSpPr>
        <p:spPr>
          <a:xfrm>
            <a:off x="473075" y="2743200"/>
            <a:ext cx="2211388" cy="508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52501E-AE24-42B3-AA05-A360FCF978DB}"/>
              </a:ext>
            </a:extLst>
          </p:cNvPr>
          <p:cNvSpPr>
            <a:spLocks noGrp="1"/>
          </p:cNvSpPr>
          <p:nvPr>
            <p:ph type="dt" sz="half" idx="10"/>
          </p:nvPr>
        </p:nvSpPr>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BD1B346A-7EBA-4200-BE24-A2E44DE1D8B0}"/>
              </a:ext>
            </a:extLst>
          </p:cNvPr>
          <p:cNvSpPr>
            <a:spLocks noGrp="1"/>
          </p:cNvSpPr>
          <p:nvPr>
            <p:ph type="ftr" sz="quarter" idx="11"/>
          </p:nvPr>
        </p:nvSpPr>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844CD9B2-1E71-4417-87BB-CA5982BC16C0}"/>
              </a:ext>
            </a:extLst>
          </p:cNvPr>
          <p:cNvSpPr>
            <a:spLocks noGrp="1"/>
          </p:cNvSpPr>
          <p:nvPr>
            <p:ph type="sldNum" sz="quarter" idx="12"/>
          </p:nvPr>
        </p:nvSpPr>
        <p:spPr/>
        <p:txBody>
          <a:bodyPr/>
          <a:lstStyle>
            <a:lvl1pPr>
              <a:defRPr/>
            </a:lvl1pPr>
          </a:lstStyle>
          <a:p>
            <a:fld id="{A1CCB890-DA66-4393-8C28-6E07F4964E3C}" type="slidenum">
              <a:rPr lang="en-GB" altLang="en-US"/>
              <a:pPr/>
              <a:t>‹#›</a:t>
            </a:fld>
            <a:endParaRPr lang="en-GB" altLang="en-US"/>
          </a:p>
        </p:txBody>
      </p:sp>
    </p:spTree>
    <p:extLst>
      <p:ext uri="{BB962C8B-B14F-4D97-AF65-F5344CB8AC3E}">
        <p14:creationId xmlns:p14="http://schemas.microsoft.com/office/powerpoint/2010/main" val="391112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0A95E-5B29-4192-90A0-1C7151750006}"/>
              </a:ext>
            </a:extLst>
          </p:cNvPr>
          <p:cNvSpPr>
            <a:spLocks noGrp="1"/>
          </p:cNvSpPr>
          <p:nvPr>
            <p:ph type="title"/>
          </p:nvPr>
        </p:nvSpPr>
        <p:spPr>
          <a:xfrm>
            <a:off x="473075" y="609600"/>
            <a:ext cx="2211388" cy="21336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31602A1-5454-4283-8627-A2D9A4700A7F}"/>
              </a:ext>
            </a:extLst>
          </p:cNvPr>
          <p:cNvSpPr>
            <a:spLocks noGrp="1"/>
          </p:cNvSpPr>
          <p:nvPr>
            <p:ph type="pic" idx="1"/>
          </p:nvPr>
        </p:nvSpPr>
        <p:spPr>
          <a:xfrm>
            <a:off x="2916238" y="1316038"/>
            <a:ext cx="3471862" cy="6499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4EBEFB6-C06C-4F0A-8F92-E2F33C6EAE64}"/>
              </a:ext>
            </a:extLst>
          </p:cNvPr>
          <p:cNvSpPr>
            <a:spLocks noGrp="1"/>
          </p:cNvSpPr>
          <p:nvPr>
            <p:ph type="body" sz="half" idx="2"/>
          </p:nvPr>
        </p:nvSpPr>
        <p:spPr>
          <a:xfrm>
            <a:off x="473075" y="2743200"/>
            <a:ext cx="2211388" cy="508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154BF7-ABB5-4A1F-8950-3B80652D7A84}"/>
              </a:ext>
            </a:extLst>
          </p:cNvPr>
          <p:cNvSpPr>
            <a:spLocks noGrp="1"/>
          </p:cNvSpPr>
          <p:nvPr>
            <p:ph type="dt" sz="half" idx="10"/>
          </p:nvPr>
        </p:nvSpPr>
        <p:spPr/>
        <p:txBody>
          <a:bodyPr/>
          <a:lstStyle>
            <a:lvl1pPr>
              <a:defRPr/>
            </a:lvl1pPr>
          </a:lstStyle>
          <a:p>
            <a:endParaRPr lang="en-GB" altLang="en-US"/>
          </a:p>
        </p:txBody>
      </p:sp>
      <p:sp>
        <p:nvSpPr>
          <p:cNvPr id="6" name="Footer Placeholder 5">
            <a:extLst>
              <a:ext uri="{FF2B5EF4-FFF2-40B4-BE49-F238E27FC236}">
                <a16:creationId xmlns:a16="http://schemas.microsoft.com/office/drawing/2014/main" id="{8F580A0C-28BB-4B2F-B522-A5563ECC798A}"/>
              </a:ext>
            </a:extLst>
          </p:cNvPr>
          <p:cNvSpPr>
            <a:spLocks noGrp="1"/>
          </p:cNvSpPr>
          <p:nvPr>
            <p:ph type="ftr" sz="quarter" idx="11"/>
          </p:nvPr>
        </p:nvSpPr>
        <p:spPr/>
        <p:txBody>
          <a:bodyPr/>
          <a:lstStyle>
            <a:lvl1pPr>
              <a:defRPr/>
            </a:lvl1pPr>
          </a:lstStyle>
          <a:p>
            <a:endParaRPr lang="en-GB" altLang="en-US"/>
          </a:p>
        </p:txBody>
      </p:sp>
      <p:sp>
        <p:nvSpPr>
          <p:cNvPr id="7" name="Slide Number Placeholder 6">
            <a:extLst>
              <a:ext uri="{FF2B5EF4-FFF2-40B4-BE49-F238E27FC236}">
                <a16:creationId xmlns:a16="http://schemas.microsoft.com/office/drawing/2014/main" id="{ACE18CA0-8ADA-429F-8E39-D2741E60B727}"/>
              </a:ext>
            </a:extLst>
          </p:cNvPr>
          <p:cNvSpPr>
            <a:spLocks noGrp="1"/>
          </p:cNvSpPr>
          <p:nvPr>
            <p:ph type="sldNum" sz="quarter" idx="12"/>
          </p:nvPr>
        </p:nvSpPr>
        <p:spPr/>
        <p:txBody>
          <a:bodyPr/>
          <a:lstStyle>
            <a:lvl1pPr>
              <a:defRPr/>
            </a:lvl1pPr>
          </a:lstStyle>
          <a:p>
            <a:fld id="{1E3B09EB-2A09-442E-B9DC-BA054A287271}" type="slidenum">
              <a:rPr lang="en-GB" altLang="en-US"/>
              <a:pPr/>
              <a:t>‹#›</a:t>
            </a:fld>
            <a:endParaRPr lang="en-GB" altLang="en-US"/>
          </a:p>
        </p:txBody>
      </p:sp>
    </p:spTree>
    <p:extLst>
      <p:ext uri="{BB962C8B-B14F-4D97-AF65-F5344CB8AC3E}">
        <p14:creationId xmlns:p14="http://schemas.microsoft.com/office/powerpoint/2010/main" val="2161633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1068C316-6975-4BB2-BFA0-79D0D9598B3F}"/>
              </a:ext>
            </a:extLst>
          </p:cNvPr>
          <p:cNvSpPr>
            <a:spLocks noGrp="1" noChangeArrowheads="1"/>
          </p:cNvSpPr>
          <p:nvPr>
            <p:ph type="title"/>
          </p:nvPr>
        </p:nvSpPr>
        <p:spPr bwMode="auto">
          <a:xfrm>
            <a:off x="514350" y="812800"/>
            <a:ext cx="58293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C85D6F68-13EE-4982-AD84-5AEE7427A7EC}"/>
              </a:ext>
            </a:extLst>
          </p:cNvPr>
          <p:cNvSpPr>
            <a:spLocks noGrp="1" noChangeArrowheads="1"/>
          </p:cNvSpPr>
          <p:nvPr>
            <p:ph type="body" idx="1"/>
          </p:nvPr>
        </p:nvSpPr>
        <p:spPr bwMode="auto">
          <a:xfrm>
            <a:off x="514350" y="2641600"/>
            <a:ext cx="58293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780828E3-B1F1-4495-8BF0-809F58C90DDA}"/>
              </a:ext>
            </a:extLst>
          </p:cNvPr>
          <p:cNvSpPr>
            <a:spLocks noGrp="1" noChangeArrowheads="1"/>
          </p:cNvSpPr>
          <p:nvPr>
            <p:ph type="dt" sz="half" idx="2"/>
          </p:nvPr>
        </p:nvSpPr>
        <p:spPr bwMode="auto">
          <a:xfrm>
            <a:off x="514350" y="8331200"/>
            <a:ext cx="14287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GB" altLang="en-US"/>
          </a:p>
        </p:txBody>
      </p:sp>
      <p:sp>
        <p:nvSpPr>
          <p:cNvPr id="1029" name="Rectangle 5">
            <a:extLst>
              <a:ext uri="{FF2B5EF4-FFF2-40B4-BE49-F238E27FC236}">
                <a16:creationId xmlns:a16="http://schemas.microsoft.com/office/drawing/2014/main" id="{2587FC9B-F78B-4F7D-8092-991555C9F3E0}"/>
              </a:ext>
            </a:extLst>
          </p:cNvPr>
          <p:cNvSpPr>
            <a:spLocks noGrp="1" noChangeArrowheads="1"/>
          </p:cNvSpPr>
          <p:nvPr>
            <p:ph type="ftr" sz="quarter" idx="3"/>
          </p:nvPr>
        </p:nvSpPr>
        <p:spPr bwMode="auto">
          <a:xfrm>
            <a:off x="2343150" y="8331200"/>
            <a:ext cx="21717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GB" altLang="en-US"/>
          </a:p>
        </p:txBody>
      </p:sp>
      <p:sp>
        <p:nvSpPr>
          <p:cNvPr id="1030" name="Rectangle 6">
            <a:extLst>
              <a:ext uri="{FF2B5EF4-FFF2-40B4-BE49-F238E27FC236}">
                <a16:creationId xmlns:a16="http://schemas.microsoft.com/office/drawing/2014/main" id="{F274C707-390C-45D2-B778-5B099385102A}"/>
              </a:ext>
            </a:extLst>
          </p:cNvPr>
          <p:cNvSpPr>
            <a:spLocks noGrp="1" noChangeArrowheads="1"/>
          </p:cNvSpPr>
          <p:nvPr>
            <p:ph type="sldNum" sz="quarter" idx="4"/>
          </p:nvPr>
        </p:nvSpPr>
        <p:spPr bwMode="auto">
          <a:xfrm>
            <a:off x="4914900" y="8331200"/>
            <a:ext cx="14287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35120966-B46E-4EB4-A096-8F77C502B582}"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jpeg"/><Relationship Id="rId2" Type="http://schemas.openxmlformats.org/officeDocument/2006/relationships/hyperlink" Target="//upload.wikimedia.org/wikipedia/commons/2/28/Roundel_of_Argentina.svg" TargetMode="Externa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72" name="Group 180">
            <a:extLst>
              <a:ext uri="{FF2B5EF4-FFF2-40B4-BE49-F238E27FC236}">
                <a16:creationId xmlns:a16="http://schemas.microsoft.com/office/drawing/2014/main" id="{C151BD35-821E-43DF-864D-873286778CB1}"/>
              </a:ext>
            </a:extLst>
          </p:cNvPr>
          <p:cNvGrpSpPr>
            <a:grpSpLocks/>
          </p:cNvGrpSpPr>
          <p:nvPr/>
        </p:nvGrpSpPr>
        <p:grpSpPr bwMode="auto">
          <a:xfrm>
            <a:off x="257175" y="1476375"/>
            <a:ext cx="76200" cy="63500"/>
            <a:chOff x="2539" y="543"/>
            <a:chExt cx="48" cy="40"/>
          </a:xfrm>
        </p:grpSpPr>
        <p:sp>
          <p:nvSpPr>
            <p:cNvPr id="8373" name="Line 181">
              <a:extLst>
                <a:ext uri="{FF2B5EF4-FFF2-40B4-BE49-F238E27FC236}">
                  <a16:creationId xmlns:a16="http://schemas.microsoft.com/office/drawing/2014/main" id="{5F66EBD8-EE19-46B0-BA41-AA1137BCEEBF}"/>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74" name="Line 182">
              <a:extLst>
                <a:ext uri="{FF2B5EF4-FFF2-40B4-BE49-F238E27FC236}">
                  <a16:creationId xmlns:a16="http://schemas.microsoft.com/office/drawing/2014/main" id="{27E9C57D-D8B5-4E64-92A9-178CDE0BB967}"/>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375" name="Text Box 183">
            <a:extLst>
              <a:ext uri="{FF2B5EF4-FFF2-40B4-BE49-F238E27FC236}">
                <a16:creationId xmlns:a16="http://schemas.microsoft.com/office/drawing/2014/main" id="{F11AB176-D818-43A0-9663-C92EB0158C25}"/>
              </a:ext>
            </a:extLst>
          </p:cNvPr>
          <p:cNvSpPr txBox="1">
            <a:spLocks noChangeArrowheads="1"/>
          </p:cNvSpPr>
          <p:nvPr/>
        </p:nvSpPr>
        <p:spPr bwMode="auto">
          <a:xfrm>
            <a:off x="476250" y="1189038"/>
            <a:ext cx="3511550" cy="912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b="1"/>
              <a:t>Argentine Amphibious Task Group 40.1</a:t>
            </a:r>
          </a:p>
          <a:p>
            <a:r>
              <a:rPr lang="en-GB" altLang="en-US" sz="1400" b="1"/>
              <a:t>(Falklands Invasion Force)</a:t>
            </a:r>
          </a:p>
          <a:p>
            <a:r>
              <a:rPr lang="en-GB" altLang="en-US" sz="1400" b="1"/>
              <a:t>Operation ‘Rosario’ – 2nd April 1982</a:t>
            </a:r>
          </a:p>
          <a:p>
            <a:r>
              <a:rPr lang="en-GB" altLang="en-US" sz="1200"/>
              <a:t>Rear-Admiral of Marines Carlos Busser</a:t>
            </a:r>
            <a:endParaRPr lang="en-GB" altLang="en-US" sz="1200" b="1"/>
          </a:p>
        </p:txBody>
      </p:sp>
      <p:grpSp>
        <p:nvGrpSpPr>
          <p:cNvPr id="8376" name="Group 184">
            <a:extLst>
              <a:ext uri="{FF2B5EF4-FFF2-40B4-BE49-F238E27FC236}">
                <a16:creationId xmlns:a16="http://schemas.microsoft.com/office/drawing/2014/main" id="{6713E3DC-CD94-458B-84AC-9D5F8745B82C}"/>
              </a:ext>
            </a:extLst>
          </p:cNvPr>
          <p:cNvGrpSpPr>
            <a:grpSpLocks/>
          </p:cNvGrpSpPr>
          <p:nvPr/>
        </p:nvGrpSpPr>
        <p:grpSpPr bwMode="auto">
          <a:xfrm>
            <a:off x="115888" y="1547813"/>
            <a:ext cx="360362" cy="288925"/>
            <a:chOff x="2704" y="3016"/>
            <a:chExt cx="148" cy="101"/>
          </a:xfrm>
        </p:grpSpPr>
        <p:sp>
          <p:nvSpPr>
            <p:cNvPr id="8377" name="Rectangle 185">
              <a:extLst>
                <a:ext uri="{FF2B5EF4-FFF2-40B4-BE49-F238E27FC236}">
                  <a16:creationId xmlns:a16="http://schemas.microsoft.com/office/drawing/2014/main" id="{FD5F38C3-9CCD-46DE-B5EA-0E7B03AEE120}"/>
                </a:ext>
              </a:extLst>
            </p:cNvPr>
            <p:cNvSpPr>
              <a:spLocks noChangeAspect="1" noChangeArrowheads="1"/>
            </p:cNvSpPr>
            <p:nvPr/>
          </p:nvSpPr>
          <p:spPr bwMode="auto">
            <a:xfrm>
              <a:off x="2704" y="3016"/>
              <a:ext cx="148"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78" name="Line 186">
              <a:extLst>
                <a:ext uri="{FF2B5EF4-FFF2-40B4-BE49-F238E27FC236}">
                  <a16:creationId xmlns:a16="http://schemas.microsoft.com/office/drawing/2014/main" id="{2AB3CE03-7667-4A6E-ADD1-22B1A0EC07DE}"/>
                </a:ext>
              </a:extLst>
            </p:cNvPr>
            <p:cNvSpPr>
              <a:spLocks noChangeAspect="1" noChangeShapeType="1"/>
            </p:cNvSpPr>
            <p:nvPr/>
          </p:nvSpPr>
          <p:spPr bwMode="auto">
            <a:xfrm flipV="1">
              <a:off x="2706" y="3018"/>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79" name="Line 187">
              <a:extLst>
                <a:ext uri="{FF2B5EF4-FFF2-40B4-BE49-F238E27FC236}">
                  <a16:creationId xmlns:a16="http://schemas.microsoft.com/office/drawing/2014/main" id="{02C41319-A31C-4279-99C0-457E8E38D9E5}"/>
                </a:ext>
              </a:extLst>
            </p:cNvPr>
            <p:cNvSpPr>
              <a:spLocks noChangeAspect="1" noChangeShapeType="1"/>
            </p:cNvSpPr>
            <p:nvPr/>
          </p:nvSpPr>
          <p:spPr bwMode="auto">
            <a:xfrm>
              <a:off x="2704" y="3018"/>
              <a:ext cx="147"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380" name="Group 188">
              <a:extLst>
                <a:ext uri="{FF2B5EF4-FFF2-40B4-BE49-F238E27FC236}">
                  <a16:creationId xmlns:a16="http://schemas.microsoft.com/office/drawing/2014/main" id="{1FB82B5B-8DB1-438F-9102-C0AA65414DE0}"/>
                </a:ext>
              </a:extLst>
            </p:cNvPr>
            <p:cNvGrpSpPr>
              <a:grpSpLocks noChangeAspect="1"/>
            </p:cNvGrpSpPr>
            <p:nvPr/>
          </p:nvGrpSpPr>
          <p:grpSpPr bwMode="auto">
            <a:xfrm>
              <a:off x="2759" y="3032"/>
              <a:ext cx="36" cy="73"/>
              <a:chOff x="862" y="2628"/>
              <a:chExt cx="36" cy="71"/>
            </a:xfrm>
          </p:grpSpPr>
          <p:sp>
            <p:nvSpPr>
              <p:cNvPr id="8381" name="AutoShape 189">
                <a:extLst>
                  <a:ext uri="{FF2B5EF4-FFF2-40B4-BE49-F238E27FC236}">
                    <a16:creationId xmlns:a16="http://schemas.microsoft.com/office/drawing/2014/main" id="{28CE7F6A-F268-4A2A-9CEC-95E962870CA3}"/>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82" name="Line 190">
                <a:extLst>
                  <a:ext uri="{FF2B5EF4-FFF2-40B4-BE49-F238E27FC236}">
                    <a16:creationId xmlns:a16="http://schemas.microsoft.com/office/drawing/2014/main" id="{073D23A0-62B9-4112-AC8F-9E0EDFA58A13}"/>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83" name="Line 191">
                <a:extLst>
                  <a:ext uri="{FF2B5EF4-FFF2-40B4-BE49-F238E27FC236}">
                    <a16:creationId xmlns:a16="http://schemas.microsoft.com/office/drawing/2014/main" id="{0F6AD4EC-8230-4835-9B5C-FFCFD6A47095}"/>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84" name="Oval 192">
                <a:extLst>
                  <a:ext uri="{FF2B5EF4-FFF2-40B4-BE49-F238E27FC236}">
                    <a16:creationId xmlns:a16="http://schemas.microsoft.com/office/drawing/2014/main" id="{84114456-9787-47B3-A6E0-CD8C2658F503}"/>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8385" name="Group 193">
            <a:extLst>
              <a:ext uri="{FF2B5EF4-FFF2-40B4-BE49-F238E27FC236}">
                <a16:creationId xmlns:a16="http://schemas.microsoft.com/office/drawing/2014/main" id="{B2A9E355-1D5A-45BA-8E20-7BF9DCDB99FB}"/>
              </a:ext>
            </a:extLst>
          </p:cNvPr>
          <p:cNvGrpSpPr>
            <a:grpSpLocks/>
          </p:cNvGrpSpPr>
          <p:nvPr/>
        </p:nvGrpSpPr>
        <p:grpSpPr bwMode="auto">
          <a:xfrm>
            <a:off x="404813" y="2268538"/>
            <a:ext cx="287337" cy="215900"/>
            <a:chOff x="255" y="3923"/>
            <a:chExt cx="182" cy="136"/>
          </a:xfrm>
        </p:grpSpPr>
        <p:grpSp>
          <p:nvGrpSpPr>
            <p:cNvPr id="8386" name="Group 194">
              <a:extLst>
                <a:ext uri="{FF2B5EF4-FFF2-40B4-BE49-F238E27FC236}">
                  <a16:creationId xmlns:a16="http://schemas.microsoft.com/office/drawing/2014/main" id="{8B0D89E0-16E5-4C88-A8FB-96FB7B2280E4}"/>
                </a:ext>
              </a:extLst>
            </p:cNvPr>
            <p:cNvGrpSpPr>
              <a:grpSpLocks/>
            </p:cNvGrpSpPr>
            <p:nvPr/>
          </p:nvGrpSpPr>
          <p:grpSpPr bwMode="auto">
            <a:xfrm>
              <a:off x="255" y="3923"/>
              <a:ext cx="182" cy="136"/>
              <a:chOff x="255" y="3923"/>
              <a:chExt cx="182" cy="136"/>
            </a:xfrm>
          </p:grpSpPr>
          <p:sp>
            <p:nvSpPr>
              <p:cNvPr id="8387" name="Rectangle 195">
                <a:extLst>
                  <a:ext uri="{FF2B5EF4-FFF2-40B4-BE49-F238E27FC236}">
                    <a16:creationId xmlns:a16="http://schemas.microsoft.com/office/drawing/2014/main" id="{65021508-72F1-4F0A-89E8-0A0A2BF34FB3}"/>
                  </a:ext>
                </a:extLst>
              </p:cNvPr>
              <p:cNvSpPr>
                <a:spLocks noChangeAspect="1" noChangeArrowheads="1"/>
              </p:cNvSpPr>
              <p:nvPr/>
            </p:nvSpPr>
            <p:spPr bwMode="auto">
              <a:xfrm>
                <a:off x="255" y="3923"/>
                <a:ext cx="182" cy="136"/>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388" name="Group 196">
                <a:extLst>
                  <a:ext uri="{FF2B5EF4-FFF2-40B4-BE49-F238E27FC236}">
                    <a16:creationId xmlns:a16="http://schemas.microsoft.com/office/drawing/2014/main" id="{69573E81-E777-4B9C-8C9F-6931CEFB0BE0}"/>
                  </a:ext>
                </a:extLst>
              </p:cNvPr>
              <p:cNvGrpSpPr>
                <a:grpSpLocks noChangeAspect="1"/>
              </p:cNvGrpSpPr>
              <p:nvPr/>
            </p:nvGrpSpPr>
            <p:grpSpPr bwMode="auto">
              <a:xfrm>
                <a:off x="323" y="3945"/>
                <a:ext cx="44" cy="98"/>
                <a:chOff x="862" y="2628"/>
                <a:chExt cx="36" cy="71"/>
              </a:xfrm>
            </p:grpSpPr>
            <p:sp>
              <p:nvSpPr>
                <p:cNvPr id="8389" name="AutoShape 197">
                  <a:extLst>
                    <a:ext uri="{FF2B5EF4-FFF2-40B4-BE49-F238E27FC236}">
                      <a16:creationId xmlns:a16="http://schemas.microsoft.com/office/drawing/2014/main" id="{4FCA490B-0827-4BCE-A953-F52D4DED84AE}"/>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90" name="Line 198">
                  <a:extLst>
                    <a:ext uri="{FF2B5EF4-FFF2-40B4-BE49-F238E27FC236}">
                      <a16:creationId xmlns:a16="http://schemas.microsoft.com/office/drawing/2014/main" id="{2321BEA1-E381-4750-B378-161221EF0F03}"/>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91" name="Line 199">
                  <a:extLst>
                    <a:ext uri="{FF2B5EF4-FFF2-40B4-BE49-F238E27FC236}">
                      <a16:creationId xmlns:a16="http://schemas.microsoft.com/office/drawing/2014/main" id="{2B60B111-F860-4A36-ACC5-328B9FB916B0}"/>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92" name="Oval 200">
                  <a:extLst>
                    <a:ext uri="{FF2B5EF4-FFF2-40B4-BE49-F238E27FC236}">
                      <a16:creationId xmlns:a16="http://schemas.microsoft.com/office/drawing/2014/main" id="{60F79E4E-A682-45CB-9249-034CF4947800}"/>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8393" name="Line 201">
              <a:extLst>
                <a:ext uri="{FF2B5EF4-FFF2-40B4-BE49-F238E27FC236}">
                  <a16:creationId xmlns:a16="http://schemas.microsoft.com/office/drawing/2014/main" id="{9C652B43-890E-41FA-9B34-CB8555FC6AEF}"/>
                </a:ext>
              </a:extLst>
            </p:cNvPr>
            <p:cNvSpPr>
              <a:spLocks noChangeShapeType="1"/>
            </p:cNvSpPr>
            <p:nvPr/>
          </p:nvSpPr>
          <p:spPr bwMode="auto">
            <a:xfrm flipV="1">
              <a:off x="255" y="3923"/>
              <a:ext cx="181" cy="136"/>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94" name="Line 202">
              <a:extLst>
                <a:ext uri="{FF2B5EF4-FFF2-40B4-BE49-F238E27FC236}">
                  <a16:creationId xmlns:a16="http://schemas.microsoft.com/office/drawing/2014/main" id="{E0D47D37-D816-4972-A91F-A95633048AD6}"/>
                </a:ext>
              </a:extLst>
            </p:cNvPr>
            <p:cNvSpPr>
              <a:spLocks noChangeShapeType="1"/>
            </p:cNvSpPr>
            <p:nvPr/>
          </p:nvSpPr>
          <p:spPr bwMode="auto">
            <a:xfrm flipH="1" flipV="1">
              <a:off x="255" y="3923"/>
              <a:ext cx="181" cy="136"/>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395" name="Line 203">
            <a:extLst>
              <a:ext uri="{FF2B5EF4-FFF2-40B4-BE49-F238E27FC236}">
                <a16:creationId xmlns:a16="http://schemas.microsoft.com/office/drawing/2014/main" id="{9D85C7B0-62FC-4404-941B-047B9ABE28F2}"/>
              </a:ext>
            </a:extLst>
          </p:cNvPr>
          <p:cNvSpPr>
            <a:spLocks noChangeShapeType="1"/>
          </p:cNvSpPr>
          <p:nvPr/>
        </p:nvSpPr>
        <p:spPr bwMode="auto">
          <a:xfrm>
            <a:off x="547688" y="21955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96" name="Text Box 204">
            <a:extLst>
              <a:ext uri="{FF2B5EF4-FFF2-40B4-BE49-F238E27FC236}">
                <a16:creationId xmlns:a16="http://schemas.microsoft.com/office/drawing/2014/main" id="{4475D4FA-0B01-4256-A2DC-4C86B4D79FFF}"/>
              </a:ext>
            </a:extLst>
          </p:cNvPr>
          <p:cNvSpPr txBox="1">
            <a:spLocks noChangeArrowheads="1"/>
          </p:cNvSpPr>
          <p:nvPr/>
        </p:nvSpPr>
        <p:spPr bwMode="auto">
          <a:xfrm>
            <a:off x="693738" y="2124075"/>
            <a:ext cx="259080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ARG-07</a:t>
            </a:r>
          </a:p>
          <a:p>
            <a:r>
              <a:rPr lang="en-GB" altLang="en-US" sz="1000" b="1"/>
              <a:t>Amphibious Commando Group </a:t>
            </a:r>
            <a:r>
              <a:rPr lang="en-GB" altLang="en-US" b="1"/>
              <a:t>(a)</a:t>
            </a:r>
            <a:endParaRPr lang="en-GB" altLang="en-US" sz="1000" b="1"/>
          </a:p>
          <a:p>
            <a:r>
              <a:rPr lang="en-GB" altLang="en-US"/>
              <a:t>Lieutenant-Commander Guillermo S</a:t>
            </a:r>
            <a:r>
              <a:rPr lang="en-GB" altLang="en-US">
                <a:cs typeface="Arial" panose="020B0604020202020204" pitchFamily="34" charset="0"/>
              </a:rPr>
              <a:t>ánchez-Sabarots</a:t>
            </a:r>
          </a:p>
        </p:txBody>
      </p:sp>
      <p:grpSp>
        <p:nvGrpSpPr>
          <p:cNvPr id="8397" name="Group 205">
            <a:extLst>
              <a:ext uri="{FF2B5EF4-FFF2-40B4-BE49-F238E27FC236}">
                <a16:creationId xmlns:a16="http://schemas.microsoft.com/office/drawing/2014/main" id="{3ECDA247-79C0-476C-98E3-0B8FE27784C1}"/>
              </a:ext>
            </a:extLst>
          </p:cNvPr>
          <p:cNvGrpSpPr>
            <a:grpSpLocks/>
          </p:cNvGrpSpPr>
          <p:nvPr/>
        </p:nvGrpSpPr>
        <p:grpSpPr bwMode="auto">
          <a:xfrm>
            <a:off x="404813" y="2771775"/>
            <a:ext cx="287337" cy="215900"/>
            <a:chOff x="255" y="3923"/>
            <a:chExt cx="182" cy="136"/>
          </a:xfrm>
        </p:grpSpPr>
        <p:grpSp>
          <p:nvGrpSpPr>
            <p:cNvPr id="8398" name="Group 206">
              <a:extLst>
                <a:ext uri="{FF2B5EF4-FFF2-40B4-BE49-F238E27FC236}">
                  <a16:creationId xmlns:a16="http://schemas.microsoft.com/office/drawing/2014/main" id="{0AAA974E-5AB7-4FDA-93AA-A4026A2A8492}"/>
                </a:ext>
              </a:extLst>
            </p:cNvPr>
            <p:cNvGrpSpPr>
              <a:grpSpLocks/>
            </p:cNvGrpSpPr>
            <p:nvPr/>
          </p:nvGrpSpPr>
          <p:grpSpPr bwMode="auto">
            <a:xfrm>
              <a:off x="255" y="3923"/>
              <a:ext cx="182" cy="136"/>
              <a:chOff x="255" y="3923"/>
              <a:chExt cx="182" cy="136"/>
            </a:xfrm>
          </p:grpSpPr>
          <p:sp>
            <p:nvSpPr>
              <p:cNvPr id="8399" name="Rectangle 207">
                <a:extLst>
                  <a:ext uri="{FF2B5EF4-FFF2-40B4-BE49-F238E27FC236}">
                    <a16:creationId xmlns:a16="http://schemas.microsoft.com/office/drawing/2014/main" id="{268C3193-2AB5-42C2-B06D-1502DD23E20A}"/>
                  </a:ext>
                </a:extLst>
              </p:cNvPr>
              <p:cNvSpPr>
                <a:spLocks noChangeAspect="1" noChangeArrowheads="1"/>
              </p:cNvSpPr>
              <p:nvPr/>
            </p:nvSpPr>
            <p:spPr bwMode="auto">
              <a:xfrm>
                <a:off x="255" y="3923"/>
                <a:ext cx="182" cy="136"/>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400" name="Group 208">
                <a:extLst>
                  <a:ext uri="{FF2B5EF4-FFF2-40B4-BE49-F238E27FC236}">
                    <a16:creationId xmlns:a16="http://schemas.microsoft.com/office/drawing/2014/main" id="{7B13E22F-7890-4A21-9C7B-358729649F65}"/>
                  </a:ext>
                </a:extLst>
              </p:cNvPr>
              <p:cNvGrpSpPr>
                <a:grpSpLocks noChangeAspect="1"/>
              </p:cNvGrpSpPr>
              <p:nvPr/>
            </p:nvGrpSpPr>
            <p:grpSpPr bwMode="auto">
              <a:xfrm>
                <a:off x="323" y="3945"/>
                <a:ext cx="44" cy="98"/>
                <a:chOff x="862" y="2628"/>
                <a:chExt cx="36" cy="71"/>
              </a:xfrm>
            </p:grpSpPr>
            <p:sp>
              <p:nvSpPr>
                <p:cNvPr id="8401" name="AutoShape 209">
                  <a:extLst>
                    <a:ext uri="{FF2B5EF4-FFF2-40B4-BE49-F238E27FC236}">
                      <a16:creationId xmlns:a16="http://schemas.microsoft.com/office/drawing/2014/main" id="{67EF0B01-8950-4CD3-AA28-89DFCB8A2BD5}"/>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02" name="Line 210">
                  <a:extLst>
                    <a:ext uri="{FF2B5EF4-FFF2-40B4-BE49-F238E27FC236}">
                      <a16:creationId xmlns:a16="http://schemas.microsoft.com/office/drawing/2014/main" id="{EED3C82C-6F72-44B0-A9B3-6BE28C8FB054}"/>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03" name="Line 211">
                  <a:extLst>
                    <a:ext uri="{FF2B5EF4-FFF2-40B4-BE49-F238E27FC236}">
                      <a16:creationId xmlns:a16="http://schemas.microsoft.com/office/drawing/2014/main" id="{78D5AA9E-1F81-491A-B7C2-A84F575407C3}"/>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04" name="Oval 212">
                  <a:extLst>
                    <a:ext uri="{FF2B5EF4-FFF2-40B4-BE49-F238E27FC236}">
                      <a16:creationId xmlns:a16="http://schemas.microsoft.com/office/drawing/2014/main" id="{5D3D887C-8403-48AC-8D66-AFD2D476E6A2}"/>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8405" name="Line 213">
              <a:extLst>
                <a:ext uri="{FF2B5EF4-FFF2-40B4-BE49-F238E27FC236}">
                  <a16:creationId xmlns:a16="http://schemas.microsoft.com/office/drawing/2014/main" id="{77AAA924-8447-4921-9748-4A9465CAECC9}"/>
                </a:ext>
              </a:extLst>
            </p:cNvPr>
            <p:cNvSpPr>
              <a:spLocks noChangeShapeType="1"/>
            </p:cNvSpPr>
            <p:nvPr/>
          </p:nvSpPr>
          <p:spPr bwMode="auto">
            <a:xfrm flipV="1">
              <a:off x="255" y="3923"/>
              <a:ext cx="181" cy="136"/>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06" name="Line 214">
              <a:extLst>
                <a:ext uri="{FF2B5EF4-FFF2-40B4-BE49-F238E27FC236}">
                  <a16:creationId xmlns:a16="http://schemas.microsoft.com/office/drawing/2014/main" id="{E4681423-C85C-4355-9A9C-4AF4B64237DA}"/>
                </a:ext>
              </a:extLst>
            </p:cNvPr>
            <p:cNvSpPr>
              <a:spLocks noChangeShapeType="1"/>
            </p:cNvSpPr>
            <p:nvPr/>
          </p:nvSpPr>
          <p:spPr bwMode="auto">
            <a:xfrm flipH="1" flipV="1">
              <a:off x="255" y="3923"/>
              <a:ext cx="181" cy="136"/>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407" name="Group 215">
            <a:extLst>
              <a:ext uri="{FF2B5EF4-FFF2-40B4-BE49-F238E27FC236}">
                <a16:creationId xmlns:a16="http://schemas.microsoft.com/office/drawing/2014/main" id="{5D8C54A8-D709-4553-93A5-6FBDB026834C}"/>
              </a:ext>
            </a:extLst>
          </p:cNvPr>
          <p:cNvGrpSpPr>
            <a:grpSpLocks/>
          </p:cNvGrpSpPr>
          <p:nvPr/>
        </p:nvGrpSpPr>
        <p:grpSpPr bwMode="auto">
          <a:xfrm>
            <a:off x="482600" y="2700338"/>
            <a:ext cx="131763" cy="26987"/>
            <a:chOff x="304" y="1872"/>
            <a:chExt cx="83" cy="17"/>
          </a:xfrm>
        </p:grpSpPr>
        <p:sp>
          <p:nvSpPr>
            <p:cNvPr id="8408" name="Oval 216">
              <a:extLst>
                <a:ext uri="{FF2B5EF4-FFF2-40B4-BE49-F238E27FC236}">
                  <a16:creationId xmlns:a16="http://schemas.microsoft.com/office/drawing/2014/main" id="{8CFF45D4-C103-48AE-8330-FA6BB1AC6382}"/>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409" name="Oval 217">
              <a:extLst>
                <a:ext uri="{FF2B5EF4-FFF2-40B4-BE49-F238E27FC236}">
                  <a16:creationId xmlns:a16="http://schemas.microsoft.com/office/drawing/2014/main" id="{86EB66A7-FFCA-4EE3-A083-CD5D3B4A8B17}"/>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410" name="Oval 218">
              <a:extLst>
                <a:ext uri="{FF2B5EF4-FFF2-40B4-BE49-F238E27FC236}">
                  <a16:creationId xmlns:a16="http://schemas.microsoft.com/office/drawing/2014/main" id="{0FF54BEB-7D12-47F9-92A0-93DD6ED687A1}"/>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411" name="Line 219">
            <a:extLst>
              <a:ext uri="{FF2B5EF4-FFF2-40B4-BE49-F238E27FC236}">
                <a16:creationId xmlns:a16="http://schemas.microsoft.com/office/drawing/2014/main" id="{722571E9-6977-47BF-8D36-BA522CAD0AE5}"/>
              </a:ext>
            </a:extLst>
          </p:cNvPr>
          <p:cNvSpPr>
            <a:spLocks noChangeShapeType="1"/>
          </p:cNvSpPr>
          <p:nvPr/>
        </p:nvSpPr>
        <p:spPr bwMode="auto">
          <a:xfrm>
            <a:off x="261938" y="23399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2" name="Line 220">
            <a:extLst>
              <a:ext uri="{FF2B5EF4-FFF2-40B4-BE49-F238E27FC236}">
                <a16:creationId xmlns:a16="http://schemas.microsoft.com/office/drawing/2014/main" id="{05F3A1AC-018A-4A0A-91B0-1A386B737B17}"/>
              </a:ext>
            </a:extLst>
          </p:cNvPr>
          <p:cNvSpPr>
            <a:spLocks noChangeShapeType="1"/>
          </p:cNvSpPr>
          <p:nvPr/>
        </p:nvSpPr>
        <p:spPr bwMode="auto">
          <a:xfrm>
            <a:off x="261938" y="28448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3" name="Text Box 221">
            <a:extLst>
              <a:ext uri="{FF2B5EF4-FFF2-40B4-BE49-F238E27FC236}">
                <a16:creationId xmlns:a16="http://schemas.microsoft.com/office/drawing/2014/main" id="{B785CC8C-4CFC-47EB-9AB8-1884DFF8CFA9}"/>
              </a:ext>
            </a:extLst>
          </p:cNvPr>
          <p:cNvSpPr txBox="1">
            <a:spLocks noChangeArrowheads="1"/>
          </p:cNvSpPr>
          <p:nvPr/>
        </p:nvSpPr>
        <p:spPr bwMode="auto">
          <a:xfrm>
            <a:off x="693738" y="2627313"/>
            <a:ext cx="209708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ARG-08</a:t>
            </a:r>
          </a:p>
          <a:p>
            <a:r>
              <a:rPr lang="en-GB" altLang="en-US" sz="1000" b="1"/>
              <a:t>Marine Tactical Divers Group </a:t>
            </a:r>
            <a:r>
              <a:rPr lang="en-GB" altLang="en-US" b="1"/>
              <a:t>(b)</a:t>
            </a:r>
            <a:endParaRPr lang="en-GB" altLang="en-US" sz="1000" b="1"/>
          </a:p>
          <a:p>
            <a:r>
              <a:rPr lang="en-GB" altLang="en-US"/>
              <a:t>Lieutenant-Commander Alfredo R Cufr</a:t>
            </a:r>
            <a:r>
              <a:rPr lang="en-GB" altLang="en-US">
                <a:cs typeface="Arial" panose="020B0604020202020204" pitchFamily="34" charset="0"/>
              </a:rPr>
              <a:t>é</a:t>
            </a:r>
          </a:p>
        </p:txBody>
      </p:sp>
      <p:sp>
        <p:nvSpPr>
          <p:cNvPr id="8414" name="Text Box 222">
            <a:extLst>
              <a:ext uri="{FF2B5EF4-FFF2-40B4-BE49-F238E27FC236}">
                <a16:creationId xmlns:a16="http://schemas.microsoft.com/office/drawing/2014/main" id="{47CBE622-80F4-4A33-A55F-69026EAC3D57}"/>
              </a:ext>
            </a:extLst>
          </p:cNvPr>
          <p:cNvSpPr txBox="1">
            <a:spLocks noChangeArrowheads="1"/>
          </p:cNvSpPr>
          <p:nvPr/>
        </p:nvSpPr>
        <p:spPr bwMode="auto">
          <a:xfrm>
            <a:off x="3789363" y="1908175"/>
            <a:ext cx="2944812" cy="388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 Marine Amphibious Commando Group was a mixed group of Marine Commandos and the Army’s 601st Commando Company.  They were landed by rubber boat from the destroyer </a:t>
            </a:r>
            <a:r>
              <a:rPr lang="en-GB" altLang="en-US" i="1"/>
              <a:t>ARA Santisima Trinidad</a:t>
            </a:r>
            <a:r>
              <a:rPr lang="en-GB" altLang="en-US"/>
              <a:t> and the force was then split into two – the main body under Lt Cdr Sánchez-Sabarots was to assault the Royal Marine barracks at Moody Brook, while a small party, under Lt Cdr Pedro Giachino, was to take Government House.  Sources conflict as to whether the total force comprised 40 or 85 men.</a:t>
            </a:r>
          </a:p>
          <a:p>
            <a:endParaRPr lang="en-GB" altLang="en-US"/>
          </a:p>
          <a:p>
            <a:r>
              <a:rPr lang="en-GB" altLang="en-US" b="1"/>
              <a:t>(b) </a:t>
            </a:r>
            <a:r>
              <a:rPr lang="en-GB" altLang="en-US"/>
              <a:t>These frogmen swam ashore from the submarine </a:t>
            </a:r>
            <a:r>
              <a:rPr lang="en-GB" altLang="en-US" i="1"/>
              <a:t>ARA Santa Fe</a:t>
            </a:r>
            <a:r>
              <a:rPr lang="en-GB" altLang="en-US"/>
              <a:t>, to secure Port Stanley Airport, where they were relieved by a platoon of the 25th Infantry Regiment and went on to secure the lighthouse.</a:t>
            </a:r>
          </a:p>
          <a:p>
            <a:endParaRPr lang="en-GB" altLang="en-US"/>
          </a:p>
          <a:p>
            <a:r>
              <a:rPr lang="en-GB" altLang="en-US" b="1"/>
              <a:t>(c) </a:t>
            </a:r>
            <a:r>
              <a:rPr lang="en-GB" altLang="en-US"/>
              <a:t>‘D’ &amp; ‘E’ Companies of 2nd Marine Infantry Battalion, with a platoon of 25th Infantry Regiment, were landed from the LST, </a:t>
            </a:r>
            <a:r>
              <a:rPr lang="en-GB" altLang="en-US" i="1"/>
              <a:t>ARA Cabo San Antonio</a:t>
            </a:r>
            <a:r>
              <a:rPr lang="en-GB" altLang="en-US"/>
              <a:t>, by means of the LVTP-7 and LARC-V amphibious vehicles belonging to 1st Marine Amphibious Vehicles Battalion.  ‘F’ Company was flown from the </a:t>
            </a:r>
            <a:r>
              <a:rPr lang="en-GB" altLang="en-US" i="1"/>
              <a:t>ARA Almirante Irizar</a:t>
            </a:r>
            <a:r>
              <a:rPr lang="en-GB" altLang="en-US"/>
              <a:t> by SH-3 Sea King helicopters to Port Stanley Airport once that location had been secured by the Tactical Divers Group and the platoon from 25th Regiment.</a:t>
            </a:r>
          </a:p>
          <a:p>
            <a:endParaRPr lang="en-GB" altLang="en-US"/>
          </a:p>
          <a:p>
            <a:r>
              <a:rPr lang="en-GB" altLang="en-US" b="1"/>
              <a:t>(d) </a:t>
            </a:r>
            <a:r>
              <a:rPr lang="en-GB" altLang="en-US"/>
              <a:t>The platoon from 25th Infantry Regiment was detached, with </a:t>
            </a:r>
            <a:r>
              <a:rPr lang="en-GB" altLang="en-US" b="1"/>
              <a:t>x1 </a:t>
            </a:r>
            <a:r>
              <a:rPr lang="en-GB" altLang="en-US"/>
              <a:t>LVTP-7 under command, to reinforce the Tactical Divers Group at Port Stanley Airport.  The platoon consists of </a:t>
            </a:r>
            <a:r>
              <a:rPr lang="en-GB" altLang="en-US" b="1"/>
              <a:t>x3 </a:t>
            </a:r>
            <a:r>
              <a:rPr lang="en-GB" altLang="en-US"/>
              <a:t>Infantry (designate one as the commander).  The remainder of their company was then flown in by C-130 Hercules from Argentina.</a:t>
            </a:r>
            <a:endParaRPr lang="en-GB" altLang="en-US" b="1"/>
          </a:p>
        </p:txBody>
      </p:sp>
      <p:grpSp>
        <p:nvGrpSpPr>
          <p:cNvPr id="8415" name="Group 223">
            <a:extLst>
              <a:ext uri="{FF2B5EF4-FFF2-40B4-BE49-F238E27FC236}">
                <a16:creationId xmlns:a16="http://schemas.microsoft.com/office/drawing/2014/main" id="{77675AB2-8387-4706-AF31-DBB259F830B0}"/>
              </a:ext>
            </a:extLst>
          </p:cNvPr>
          <p:cNvGrpSpPr>
            <a:grpSpLocks/>
          </p:cNvGrpSpPr>
          <p:nvPr/>
        </p:nvGrpSpPr>
        <p:grpSpPr bwMode="auto">
          <a:xfrm>
            <a:off x="509588" y="3205163"/>
            <a:ext cx="76200" cy="63500"/>
            <a:chOff x="2443" y="447"/>
            <a:chExt cx="48" cy="40"/>
          </a:xfrm>
        </p:grpSpPr>
        <p:sp>
          <p:nvSpPr>
            <p:cNvPr id="8416" name="Line 224">
              <a:extLst>
                <a:ext uri="{FF2B5EF4-FFF2-40B4-BE49-F238E27FC236}">
                  <a16:creationId xmlns:a16="http://schemas.microsoft.com/office/drawing/2014/main" id="{92A567C6-AF79-4518-8C48-7004F58C7B5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17" name="Line 225">
              <a:extLst>
                <a:ext uri="{FF2B5EF4-FFF2-40B4-BE49-F238E27FC236}">
                  <a16:creationId xmlns:a16="http://schemas.microsoft.com/office/drawing/2014/main" id="{AC2E10CC-1954-438F-94C5-C90603E9E80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418" name="Group 226">
            <a:extLst>
              <a:ext uri="{FF2B5EF4-FFF2-40B4-BE49-F238E27FC236}">
                <a16:creationId xmlns:a16="http://schemas.microsoft.com/office/drawing/2014/main" id="{C083C8B2-B6A4-4D50-90DA-66AC74EFD902}"/>
              </a:ext>
            </a:extLst>
          </p:cNvPr>
          <p:cNvGrpSpPr>
            <a:grpSpLocks/>
          </p:cNvGrpSpPr>
          <p:nvPr/>
        </p:nvGrpSpPr>
        <p:grpSpPr bwMode="auto">
          <a:xfrm>
            <a:off x="404813" y="3276600"/>
            <a:ext cx="287337" cy="217488"/>
            <a:chOff x="2704" y="3016"/>
            <a:chExt cx="148" cy="101"/>
          </a:xfrm>
        </p:grpSpPr>
        <p:sp>
          <p:nvSpPr>
            <p:cNvPr id="8419" name="Rectangle 227">
              <a:extLst>
                <a:ext uri="{FF2B5EF4-FFF2-40B4-BE49-F238E27FC236}">
                  <a16:creationId xmlns:a16="http://schemas.microsoft.com/office/drawing/2014/main" id="{5F4FEBF4-760D-41AA-8308-C8BBA7ECDC35}"/>
                </a:ext>
              </a:extLst>
            </p:cNvPr>
            <p:cNvSpPr>
              <a:spLocks noChangeAspect="1" noChangeArrowheads="1"/>
            </p:cNvSpPr>
            <p:nvPr/>
          </p:nvSpPr>
          <p:spPr bwMode="auto">
            <a:xfrm>
              <a:off x="2704" y="3016"/>
              <a:ext cx="148"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20" name="Line 228">
              <a:extLst>
                <a:ext uri="{FF2B5EF4-FFF2-40B4-BE49-F238E27FC236}">
                  <a16:creationId xmlns:a16="http://schemas.microsoft.com/office/drawing/2014/main" id="{2DF8F23A-35F1-40CC-8D7E-A1DD85E5D28E}"/>
                </a:ext>
              </a:extLst>
            </p:cNvPr>
            <p:cNvSpPr>
              <a:spLocks noChangeAspect="1" noChangeShapeType="1"/>
            </p:cNvSpPr>
            <p:nvPr/>
          </p:nvSpPr>
          <p:spPr bwMode="auto">
            <a:xfrm flipV="1">
              <a:off x="2706" y="3018"/>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21" name="Line 229">
              <a:extLst>
                <a:ext uri="{FF2B5EF4-FFF2-40B4-BE49-F238E27FC236}">
                  <a16:creationId xmlns:a16="http://schemas.microsoft.com/office/drawing/2014/main" id="{764B8249-717F-4EAE-9F73-F82C3EEE1CC4}"/>
                </a:ext>
              </a:extLst>
            </p:cNvPr>
            <p:cNvSpPr>
              <a:spLocks noChangeAspect="1" noChangeShapeType="1"/>
            </p:cNvSpPr>
            <p:nvPr/>
          </p:nvSpPr>
          <p:spPr bwMode="auto">
            <a:xfrm>
              <a:off x="2704" y="3018"/>
              <a:ext cx="147"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22" name="Group 230">
              <a:extLst>
                <a:ext uri="{FF2B5EF4-FFF2-40B4-BE49-F238E27FC236}">
                  <a16:creationId xmlns:a16="http://schemas.microsoft.com/office/drawing/2014/main" id="{4231DFE3-6BD1-45EC-A77D-B8306E880EA4}"/>
                </a:ext>
              </a:extLst>
            </p:cNvPr>
            <p:cNvGrpSpPr>
              <a:grpSpLocks noChangeAspect="1"/>
            </p:cNvGrpSpPr>
            <p:nvPr/>
          </p:nvGrpSpPr>
          <p:grpSpPr bwMode="auto">
            <a:xfrm>
              <a:off x="2759" y="3032"/>
              <a:ext cx="36" cy="73"/>
              <a:chOff x="862" y="2628"/>
              <a:chExt cx="36" cy="71"/>
            </a:xfrm>
          </p:grpSpPr>
          <p:sp>
            <p:nvSpPr>
              <p:cNvPr id="8423" name="AutoShape 231">
                <a:extLst>
                  <a:ext uri="{FF2B5EF4-FFF2-40B4-BE49-F238E27FC236}">
                    <a16:creationId xmlns:a16="http://schemas.microsoft.com/office/drawing/2014/main" id="{0C194612-AA4E-46E7-B1F5-60E3FEDFD211}"/>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24" name="Line 232">
                <a:extLst>
                  <a:ext uri="{FF2B5EF4-FFF2-40B4-BE49-F238E27FC236}">
                    <a16:creationId xmlns:a16="http://schemas.microsoft.com/office/drawing/2014/main" id="{82205E5E-0806-42F1-9BED-8CCF2A5EC972}"/>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25" name="Line 233">
                <a:extLst>
                  <a:ext uri="{FF2B5EF4-FFF2-40B4-BE49-F238E27FC236}">
                    <a16:creationId xmlns:a16="http://schemas.microsoft.com/office/drawing/2014/main" id="{93211F0E-2073-4CD9-9AD9-75F47EAAB5D3}"/>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26" name="Oval 234">
                <a:extLst>
                  <a:ext uri="{FF2B5EF4-FFF2-40B4-BE49-F238E27FC236}">
                    <a16:creationId xmlns:a16="http://schemas.microsoft.com/office/drawing/2014/main" id="{98C90F30-B43B-45AF-8EED-B1009558148D}"/>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8427" name="Line 235">
            <a:extLst>
              <a:ext uri="{FF2B5EF4-FFF2-40B4-BE49-F238E27FC236}">
                <a16:creationId xmlns:a16="http://schemas.microsoft.com/office/drawing/2014/main" id="{67E0D3DE-908E-4495-B88B-9E2DA713F5EB}"/>
              </a:ext>
            </a:extLst>
          </p:cNvPr>
          <p:cNvSpPr>
            <a:spLocks noChangeShapeType="1"/>
          </p:cNvSpPr>
          <p:nvPr/>
        </p:nvSpPr>
        <p:spPr bwMode="auto">
          <a:xfrm>
            <a:off x="261938" y="33480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28" name="Text Box 236">
            <a:extLst>
              <a:ext uri="{FF2B5EF4-FFF2-40B4-BE49-F238E27FC236}">
                <a16:creationId xmlns:a16="http://schemas.microsoft.com/office/drawing/2014/main" id="{3F0BBD48-E4E5-45F0-B515-6E4A8607DD67}"/>
              </a:ext>
            </a:extLst>
          </p:cNvPr>
          <p:cNvSpPr txBox="1">
            <a:spLocks noChangeArrowheads="1"/>
          </p:cNvSpPr>
          <p:nvPr/>
        </p:nvSpPr>
        <p:spPr bwMode="auto">
          <a:xfrm>
            <a:off x="693738" y="3132138"/>
            <a:ext cx="245268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ARG-04</a:t>
            </a:r>
          </a:p>
          <a:p>
            <a:r>
              <a:rPr lang="en-GB" altLang="en-US" sz="1200" b="1"/>
              <a:t>2nd Marine Infantry Battalion </a:t>
            </a:r>
            <a:r>
              <a:rPr lang="en-GB" altLang="en-US" b="1"/>
              <a:t>(c)</a:t>
            </a:r>
          </a:p>
          <a:p>
            <a:r>
              <a:rPr lang="en-GB" altLang="en-US" sz="1000"/>
              <a:t>Lieutenant-Commander Hugo Santill</a:t>
            </a:r>
            <a:r>
              <a:rPr lang="en-GB" altLang="en-US" sz="1000">
                <a:cs typeface="Arial" panose="020B0604020202020204" pitchFamily="34" charset="0"/>
              </a:rPr>
              <a:t>án</a:t>
            </a:r>
          </a:p>
        </p:txBody>
      </p:sp>
      <p:grpSp>
        <p:nvGrpSpPr>
          <p:cNvPr id="8429" name="Group 237">
            <a:extLst>
              <a:ext uri="{FF2B5EF4-FFF2-40B4-BE49-F238E27FC236}">
                <a16:creationId xmlns:a16="http://schemas.microsoft.com/office/drawing/2014/main" id="{C30F4C44-8616-40EB-9301-3B05FDAF26AD}"/>
              </a:ext>
            </a:extLst>
          </p:cNvPr>
          <p:cNvGrpSpPr>
            <a:grpSpLocks/>
          </p:cNvGrpSpPr>
          <p:nvPr/>
        </p:nvGrpSpPr>
        <p:grpSpPr bwMode="auto">
          <a:xfrm>
            <a:off x="693738" y="4284663"/>
            <a:ext cx="287337" cy="215900"/>
            <a:chOff x="2341" y="2290"/>
            <a:chExt cx="181" cy="123"/>
          </a:xfrm>
        </p:grpSpPr>
        <p:sp>
          <p:nvSpPr>
            <p:cNvPr id="8430" name="Rectangle 238">
              <a:extLst>
                <a:ext uri="{FF2B5EF4-FFF2-40B4-BE49-F238E27FC236}">
                  <a16:creationId xmlns:a16="http://schemas.microsoft.com/office/drawing/2014/main" id="{9E8D874B-B9EE-4F73-BA01-118180432052}"/>
                </a:ext>
              </a:extLst>
            </p:cNvPr>
            <p:cNvSpPr>
              <a:spLocks noChangeAspect="1" noChangeArrowheads="1"/>
            </p:cNvSpPr>
            <p:nvPr/>
          </p:nvSpPr>
          <p:spPr bwMode="auto">
            <a:xfrm>
              <a:off x="2341" y="2290"/>
              <a:ext cx="181" cy="123"/>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31" name="Oval 239">
              <a:extLst>
                <a:ext uri="{FF2B5EF4-FFF2-40B4-BE49-F238E27FC236}">
                  <a16:creationId xmlns:a16="http://schemas.microsoft.com/office/drawing/2014/main" id="{B5FE3DDC-4D75-4CF4-A67D-B67F1A321AB0}"/>
                </a:ext>
              </a:extLst>
            </p:cNvPr>
            <p:cNvSpPr>
              <a:spLocks noChangeAspect="1" noChangeArrowheads="1"/>
            </p:cNvSpPr>
            <p:nvPr/>
          </p:nvSpPr>
          <p:spPr bwMode="auto">
            <a:xfrm>
              <a:off x="2374" y="2321"/>
              <a:ext cx="116" cy="58"/>
            </a:xfrm>
            <a:prstGeom prst="ellipse">
              <a:avLst/>
            </a:prstGeom>
            <a:solidFill>
              <a:srgbClr val="00CCFF"/>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32" name="AutoShape 240">
              <a:extLst>
                <a:ext uri="{FF2B5EF4-FFF2-40B4-BE49-F238E27FC236}">
                  <a16:creationId xmlns:a16="http://schemas.microsoft.com/office/drawing/2014/main" id="{E313CCBB-5B31-4FD0-8FF3-BD0CF0D70852}"/>
                </a:ext>
              </a:extLst>
            </p:cNvPr>
            <p:cNvSpPr>
              <a:spLocks noChangeAspect="1" noChangeArrowheads="1"/>
            </p:cNvSpPr>
            <p:nvPr/>
          </p:nvSpPr>
          <p:spPr bwMode="auto">
            <a:xfrm rot="10800000">
              <a:off x="2419" y="2355"/>
              <a:ext cx="26" cy="18"/>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33" name="Line 241">
              <a:extLst>
                <a:ext uri="{FF2B5EF4-FFF2-40B4-BE49-F238E27FC236}">
                  <a16:creationId xmlns:a16="http://schemas.microsoft.com/office/drawing/2014/main" id="{97385F87-0517-404C-B8D1-CE2A1AEF77D2}"/>
                </a:ext>
              </a:extLst>
            </p:cNvPr>
            <p:cNvSpPr>
              <a:spLocks noChangeAspect="1" noChangeShapeType="1"/>
            </p:cNvSpPr>
            <p:nvPr/>
          </p:nvSpPr>
          <p:spPr bwMode="auto">
            <a:xfrm>
              <a:off x="2432" y="2333"/>
              <a:ext cx="0" cy="44"/>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34" name="Line 242">
              <a:extLst>
                <a:ext uri="{FF2B5EF4-FFF2-40B4-BE49-F238E27FC236}">
                  <a16:creationId xmlns:a16="http://schemas.microsoft.com/office/drawing/2014/main" id="{D840F34F-CC3B-4454-9A32-C5B0BF1CA2B6}"/>
                </a:ext>
              </a:extLst>
            </p:cNvPr>
            <p:cNvSpPr>
              <a:spLocks noChangeAspect="1" noChangeShapeType="1"/>
            </p:cNvSpPr>
            <p:nvPr/>
          </p:nvSpPr>
          <p:spPr bwMode="auto">
            <a:xfrm>
              <a:off x="2418" y="2334"/>
              <a:ext cx="26"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35" name="Oval 243">
              <a:extLst>
                <a:ext uri="{FF2B5EF4-FFF2-40B4-BE49-F238E27FC236}">
                  <a16:creationId xmlns:a16="http://schemas.microsoft.com/office/drawing/2014/main" id="{2AA3B80C-F1F1-43EE-93C2-27328CF7FE57}"/>
                </a:ext>
              </a:extLst>
            </p:cNvPr>
            <p:cNvSpPr>
              <a:spLocks noChangeAspect="1" noChangeArrowheads="1"/>
            </p:cNvSpPr>
            <p:nvPr/>
          </p:nvSpPr>
          <p:spPr bwMode="auto">
            <a:xfrm>
              <a:off x="2429" y="2324"/>
              <a:ext cx="5" cy="4"/>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436" name="Group 244">
              <a:extLst>
                <a:ext uri="{FF2B5EF4-FFF2-40B4-BE49-F238E27FC236}">
                  <a16:creationId xmlns:a16="http://schemas.microsoft.com/office/drawing/2014/main" id="{E386B903-D7F3-41BB-848A-173474AE989B}"/>
                </a:ext>
              </a:extLst>
            </p:cNvPr>
            <p:cNvGrpSpPr>
              <a:grpSpLocks noChangeAspect="1"/>
            </p:cNvGrpSpPr>
            <p:nvPr/>
          </p:nvGrpSpPr>
          <p:grpSpPr bwMode="auto">
            <a:xfrm>
              <a:off x="2341" y="2381"/>
              <a:ext cx="180" cy="21"/>
              <a:chOff x="3778" y="433"/>
              <a:chExt cx="566" cy="67"/>
            </a:xfrm>
          </p:grpSpPr>
          <p:grpSp>
            <p:nvGrpSpPr>
              <p:cNvPr id="8437" name="Group 245">
                <a:extLst>
                  <a:ext uri="{FF2B5EF4-FFF2-40B4-BE49-F238E27FC236}">
                    <a16:creationId xmlns:a16="http://schemas.microsoft.com/office/drawing/2014/main" id="{860FA273-291E-40EB-864B-465617A952B7}"/>
                  </a:ext>
                </a:extLst>
              </p:cNvPr>
              <p:cNvGrpSpPr>
                <a:grpSpLocks noChangeAspect="1"/>
              </p:cNvGrpSpPr>
              <p:nvPr/>
            </p:nvGrpSpPr>
            <p:grpSpPr bwMode="auto">
              <a:xfrm>
                <a:off x="3778" y="433"/>
                <a:ext cx="158" cy="67"/>
                <a:chOff x="1632" y="1249"/>
                <a:chExt cx="48" cy="24"/>
              </a:xfrm>
            </p:grpSpPr>
            <p:sp>
              <p:nvSpPr>
                <p:cNvPr id="8438" name="AutoShape 246">
                  <a:extLst>
                    <a:ext uri="{FF2B5EF4-FFF2-40B4-BE49-F238E27FC236}">
                      <a16:creationId xmlns:a16="http://schemas.microsoft.com/office/drawing/2014/main" id="{571BE3FB-D525-4236-A0DD-BF618AEDD6BE}"/>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39" name="AutoShape 247">
                  <a:extLst>
                    <a:ext uri="{FF2B5EF4-FFF2-40B4-BE49-F238E27FC236}">
                      <a16:creationId xmlns:a16="http://schemas.microsoft.com/office/drawing/2014/main" id="{13725B27-7EF5-45CA-B0E2-84B282613130}"/>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8440" name="Group 248">
                <a:extLst>
                  <a:ext uri="{FF2B5EF4-FFF2-40B4-BE49-F238E27FC236}">
                    <a16:creationId xmlns:a16="http://schemas.microsoft.com/office/drawing/2014/main" id="{BADDBFCF-DE07-42C1-B286-CA71CF74DF93}"/>
                  </a:ext>
                </a:extLst>
              </p:cNvPr>
              <p:cNvGrpSpPr>
                <a:grpSpLocks noChangeAspect="1"/>
              </p:cNvGrpSpPr>
              <p:nvPr/>
            </p:nvGrpSpPr>
            <p:grpSpPr bwMode="auto">
              <a:xfrm>
                <a:off x="3940" y="433"/>
                <a:ext cx="158" cy="67"/>
                <a:chOff x="1632" y="1249"/>
                <a:chExt cx="48" cy="24"/>
              </a:xfrm>
            </p:grpSpPr>
            <p:sp>
              <p:nvSpPr>
                <p:cNvPr id="8441" name="AutoShape 249">
                  <a:extLst>
                    <a:ext uri="{FF2B5EF4-FFF2-40B4-BE49-F238E27FC236}">
                      <a16:creationId xmlns:a16="http://schemas.microsoft.com/office/drawing/2014/main" id="{021B4E01-A805-4D77-83A3-01DE0DD2B11C}"/>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42" name="AutoShape 250">
                  <a:extLst>
                    <a:ext uri="{FF2B5EF4-FFF2-40B4-BE49-F238E27FC236}">
                      <a16:creationId xmlns:a16="http://schemas.microsoft.com/office/drawing/2014/main" id="{B4B0B2A3-BBA0-49FE-9DBA-13E720E226F2}"/>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8443" name="Group 251">
                <a:extLst>
                  <a:ext uri="{FF2B5EF4-FFF2-40B4-BE49-F238E27FC236}">
                    <a16:creationId xmlns:a16="http://schemas.microsoft.com/office/drawing/2014/main" id="{AC8EEDC1-BB8D-4601-AE35-BBD47D3530D9}"/>
                  </a:ext>
                </a:extLst>
              </p:cNvPr>
              <p:cNvGrpSpPr>
                <a:grpSpLocks noChangeAspect="1"/>
              </p:cNvGrpSpPr>
              <p:nvPr/>
            </p:nvGrpSpPr>
            <p:grpSpPr bwMode="auto">
              <a:xfrm>
                <a:off x="4102" y="433"/>
                <a:ext cx="158" cy="67"/>
                <a:chOff x="1632" y="1249"/>
                <a:chExt cx="48" cy="24"/>
              </a:xfrm>
            </p:grpSpPr>
            <p:sp>
              <p:nvSpPr>
                <p:cNvPr id="8444" name="AutoShape 252">
                  <a:extLst>
                    <a:ext uri="{FF2B5EF4-FFF2-40B4-BE49-F238E27FC236}">
                      <a16:creationId xmlns:a16="http://schemas.microsoft.com/office/drawing/2014/main" id="{E08B10FB-3E5F-4B52-B8DA-6138541F3E59}"/>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45" name="AutoShape 253">
                  <a:extLst>
                    <a:ext uri="{FF2B5EF4-FFF2-40B4-BE49-F238E27FC236}">
                      <a16:creationId xmlns:a16="http://schemas.microsoft.com/office/drawing/2014/main" id="{AE530137-04E5-4A62-8263-9CF4D46565A8}"/>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446" name="AutoShape 254">
                <a:extLst>
                  <a:ext uri="{FF2B5EF4-FFF2-40B4-BE49-F238E27FC236}">
                    <a16:creationId xmlns:a16="http://schemas.microsoft.com/office/drawing/2014/main" id="{02DA539B-9FF5-40D2-A2DA-763736A309AE}"/>
                  </a:ext>
                </a:extLst>
              </p:cNvPr>
              <p:cNvSpPr>
                <a:spLocks noChangeAspect="1" noChangeArrowheads="1"/>
              </p:cNvSpPr>
              <p:nvPr/>
            </p:nvSpPr>
            <p:spPr bwMode="auto">
              <a:xfrm>
                <a:off x="4268" y="433"/>
                <a:ext cx="76" cy="64"/>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8447" name="Group 255">
            <a:extLst>
              <a:ext uri="{FF2B5EF4-FFF2-40B4-BE49-F238E27FC236}">
                <a16:creationId xmlns:a16="http://schemas.microsoft.com/office/drawing/2014/main" id="{CFC6147F-D8A7-44C1-9878-026BA8992CBC}"/>
              </a:ext>
            </a:extLst>
          </p:cNvPr>
          <p:cNvGrpSpPr>
            <a:grpSpLocks/>
          </p:cNvGrpSpPr>
          <p:nvPr/>
        </p:nvGrpSpPr>
        <p:grpSpPr bwMode="auto">
          <a:xfrm>
            <a:off x="800100" y="4211638"/>
            <a:ext cx="76200" cy="63500"/>
            <a:chOff x="2443" y="447"/>
            <a:chExt cx="48" cy="40"/>
          </a:xfrm>
        </p:grpSpPr>
        <p:sp>
          <p:nvSpPr>
            <p:cNvPr id="8448" name="Line 256">
              <a:extLst>
                <a:ext uri="{FF2B5EF4-FFF2-40B4-BE49-F238E27FC236}">
                  <a16:creationId xmlns:a16="http://schemas.microsoft.com/office/drawing/2014/main" id="{03193E28-15E1-4359-8D13-AACBAF03F024}"/>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49" name="Line 257">
              <a:extLst>
                <a:ext uri="{FF2B5EF4-FFF2-40B4-BE49-F238E27FC236}">
                  <a16:creationId xmlns:a16="http://schemas.microsoft.com/office/drawing/2014/main" id="{235629D3-1059-4391-BDDF-C836A641250E}"/>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450" name="Line 258">
            <a:extLst>
              <a:ext uri="{FF2B5EF4-FFF2-40B4-BE49-F238E27FC236}">
                <a16:creationId xmlns:a16="http://schemas.microsoft.com/office/drawing/2014/main" id="{FE10FBAE-E136-401B-8427-80537909E490}"/>
              </a:ext>
            </a:extLst>
          </p:cNvPr>
          <p:cNvSpPr>
            <a:spLocks noChangeShapeType="1"/>
          </p:cNvSpPr>
          <p:nvPr/>
        </p:nvSpPr>
        <p:spPr bwMode="auto">
          <a:xfrm>
            <a:off x="549275" y="3492500"/>
            <a:ext cx="0" cy="129540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51" name="Line 259">
            <a:extLst>
              <a:ext uri="{FF2B5EF4-FFF2-40B4-BE49-F238E27FC236}">
                <a16:creationId xmlns:a16="http://schemas.microsoft.com/office/drawing/2014/main" id="{094A68E0-FB1D-4493-983A-C830FD5DF330}"/>
              </a:ext>
            </a:extLst>
          </p:cNvPr>
          <p:cNvSpPr>
            <a:spLocks noChangeShapeType="1"/>
          </p:cNvSpPr>
          <p:nvPr/>
        </p:nvSpPr>
        <p:spPr bwMode="auto">
          <a:xfrm>
            <a:off x="549275" y="4356100"/>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52" name="Text Box 260">
            <a:extLst>
              <a:ext uri="{FF2B5EF4-FFF2-40B4-BE49-F238E27FC236}">
                <a16:creationId xmlns:a16="http://schemas.microsoft.com/office/drawing/2014/main" id="{A904F8FD-1A1C-4320-BBAE-4667B8F65EA0}"/>
              </a:ext>
            </a:extLst>
          </p:cNvPr>
          <p:cNvSpPr txBox="1">
            <a:spLocks noChangeArrowheads="1"/>
          </p:cNvSpPr>
          <p:nvPr/>
        </p:nvSpPr>
        <p:spPr bwMode="auto">
          <a:xfrm>
            <a:off x="981075" y="4140200"/>
            <a:ext cx="26320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ARG-02</a:t>
            </a:r>
          </a:p>
          <a:p>
            <a:r>
              <a:rPr lang="en-GB" altLang="en-US" sz="1000" b="1"/>
              <a:t>1st Marine Amphibious Vehicle Battalion</a:t>
            </a:r>
          </a:p>
        </p:txBody>
      </p:sp>
      <p:grpSp>
        <p:nvGrpSpPr>
          <p:cNvPr id="8453" name="Group 261">
            <a:extLst>
              <a:ext uri="{FF2B5EF4-FFF2-40B4-BE49-F238E27FC236}">
                <a16:creationId xmlns:a16="http://schemas.microsoft.com/office/drawing/2014/main" id="{2435520C-F58A-4B85-B7B5-BB395B9ED588}"/>
              </a:ext>
            </a:extLst>
          </p:cNvPr>
          <p:cNvGrpSpPr>
            <a:grpSpLocks/>
          </p:cNvGrpSpPr>
          <p:nvPr/>
        </p:nvGrpSpPr>
        <p:grpSpPr bwMode="auto">
          <a:xfrm>
            <a:off x="692150" y="4716463"/>
            <a:ext cx="244475" cy="158750"/>
            <a:chOff x="2341" y="3016"/>
            <a:chExt cx="154" cy="100"/>
          </a:xfrm>
        </p:grpSpPr>
        <p:sp>
          <p:nvSpPr>
            <p:cNvPr id="8454" name="Rectangle 262">
              <a:extLst>
                <a:ext uri="{FF2B5EF4-FFF2-40B4-BE49-F238E27FC236}">
                  <a16:creationId xmlns:a16="http://schemas.microsoft.com/office/drawing/2014/main" id="{B91119B9-79AE-439E-B7F9-C089216D8F69}"/>
                </a:ext>
              </a:extLst>
            </p:cNvPr>
            <p:cNvSpPr>
              <a:spLocks noChangeAspect="1" noChangeArrowheads="1"/>
            </p:cNvSpPr>
            <p:nvPr/>
          </p:nvSpPr>
          <p:spPr bwMode="auto">
            <a:xfrm>
              <a:off x="2341" y="3016"/>
              <a:ext cx="154" cy="100"/>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455" name="Group 263">
              <a:extLst>
                <a:ext uri="{FF2B5EF4-FFF2-40B4-BE49-F238E27FC236}">
                  <a16:creationId xmlns:a16="http://schemas.microsoft.com/office/drawing/2014/main" id="{5A3D425D-A3BE-43C9-8AF1-F8B293C7F952}"/>
                </a:ext>
              </a:extLst>
            </p:cNvPr>
            <p:cNvGrpSpPr>
              <a:grpSpLocks/>
            </p:cNvGrpSpPr>
            <p:nvPr/>
          </p:nvGrpSpPr>
          <p:grpSpPr bwMode="auto">
            <a:xfrm>
              <a:off x="2363" y="3033"/>
              <a:ext cx="110" cy="63"/>
              <a:chOff x="691" y="3359"/>
              <a:chExt cx="136" cy="90"/>
            </a:xfrm>
          </p:grpSpPr>
          <p:sp>
            <p:nvSpPr>
              <p:cNvPr id="8456" name="Line 264">
                <a:extLst>
                  <a:ext uri="{FF2B5EF4-FFF2-40B4-BE49-F238E27FC236}">
                    <a16:creationId xmlns:a16="http://schemas.microsoft.com/office/drawing/2014/main" id="{36FD092A-B930-4E7E-A43A-36DCB930E999}"/>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57" name="Line 265">
                <a:extLst>
                  <a:ext uri="{FF2B5EF4-FFF2-40B4-BE49-F238E27FC236}">
                    <a16:creationId xmlns:a16="http://schemas.microsoft.com/office/drawing/2014/main" id="{2E944DCC-6CE0-47C4-B528-4DFD4DD0F4AE}"/>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58" name="Line 266">
                <a:extLst>
                  <a:ext uri="{FF2B5EF4-FFF2-40B4-BE49-F238E27FC236}">
                    <a16:creationId xmlns:a16="http://schemas.microsoft.com/office/drawing/2014/main" id="{C0EC5B23-12B6-4048-9416-6B2B97A6CE9F}"/>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59" name="Line 267">
                <a:extLst>
                  <a:ext uri="{FF2B5EF4-FFF2-40B4-BE49-F238E27FC236}">
                    <a16:creationId xmlns:a16="http://schemas.microsoft.com/office/drawing/2014/main" id="{21A12990-10E7-4E21-8807-7989E0103BAE}"/>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8460" name="Group 268">
            <a:extLst>
              <a:ext uri="{FF2B5EF4-FFF2-40B4-BE49-F238E27FC236}">
                <a16:creationId xmlns:a16="http://schemas.microsoft.com/office/drawing/2014/main" id="{BE392F40-0330-42D7-AD4D-C06C6FA00FF0}"/>
              </a:ext>
            </a:extLst>
          </p:cNvPr>
          <p:cNvGrpSpPr>
            <a:grpSpLocks/>
          </p:cNvGrpSpPr>
          <p:nvPr/>
        </p:nvGrpSpPr>
        <p:grpSpPr bwMode="auto">
          <a:xfrm>
            <a:off x="776288" y="4643438"/>
            <a:ext cx="74612" cy="26987"/>
            <a:chOff x="2373" y="1404"/>
            <a:chExt cx="47" cy="17"/>
          </a:xfrm>
        </p:grpSpPr>
        <p:sp>
          <p:nvSpPr>
            <p:cNvPr id="8461" name="Oval 269">
              <a:extLst>
                <a:ext uri="{FF2B5EF4-FFF2-40B4-BE49-F238E27FC236}">
                  <a16:creationId xmlns:a16="http://schemas.microsoft.com/office/drawing/2014/main" id="{BBB1DA70-F2D3-4965-AF19-E74875FE7C3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462" name="Oval 270">
              <a:extLst>
                <a:ext uri="{FF2B5EF4-FFF2-40B4-BE49-F238E27FC236}">
                  <a16:creationId xmlns:a16="http://schemas.microsoft.com/office/drawing/2014/main" id="{0A92008F-5295-492B-9DF6-8DC47584EF4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463" name="Line 271">
            <a:extLst>
              <a:ext uri="{FF2B5EF4-FFF2-40B4-BE49-F238E27FC236}">
                <a16:creationId xmlns:a16="http://schemas.microsoft.com/office/drawing/2014/main" id="{14C901D1-D480-48EE-9C24-A4D31C30AE37}"/>
              </a:ext>
            </a:extLst>
          </p:cNvPr>
          <p:cNvSpPr>
            <a:spLocks noChangeShapeType="1"/>
          </p:cNvSpPr>
          <p:nvPr/>
        </p:nvSpPr>
        <p:spPr bwMode="auto">
          <a:xfrm>
            <a:off x="549275" y="478790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65" name="Text Box 273">
            <a:extLst>
              <a:ext uri="{FF2B5EF4-FFF2-40B4-BE49-F238E27FC236}">
                <a16:creationId xmlns:a16="http://schemas.microsoft.com/office/drawing/2014/main" id="{12E2E870-CB0F-41B0-B8FA-D57C402670BE}"/>
              </a:ext>
            </a:extLst>
          </p:cNvPr>
          <p:cNvSpPr txBox="1">
            <a:spLocks noChangeArrowheads="1"/>
          </p:cNvSpPr>
          <p:nvPr/>
        </p:nvSpPr>
        <p:spPr bwMode="auto">
          <a:xfrm>
            <a:off x="908050" y="4572000"/>
            <a:ext cx="26384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x3 </a:t>
            </a:r>
            <a:r>
              <a:rPr lang="en-GB" altLang="en-US"/>
              <a:t>SH-3 Sea King Transport Helicopter           ARG-38</a:t>
            </a:r>
            <a:endParaRPr lang="en-GB" altLang="en-US" b="1"/>
          </a:p>
        </p:txBody>
      </p:sp>
      <p:grpSp>
        <p:nvGrpSpPr>
          <p:cNvPr id="8466" name="Group 274">
            <a:extLst>
              <a:ext uri="{FF2B5EF4-FFF2-40B4-BE49-F238E27FC236}">
                <a16:creationId xmlns:a16="http://schemas.microsoft.com/office/drawing/2014/main" id="{0E309C35-EA74-4C7E-B583-0CF17D960472}"/>
              </a:ext>
            </a:extLst>
          </p:cNvPr>
          <p:cNvGrpSpPr>
            <a:grpSpLocks noChangeAspect="1"/>
          </p:cNvGrpSpPr>
          <p:nvPr/>
        </p:nvGrpSpPr>
        <p:grpSpPr bwMode="auto">
          <a:xfrm>
            <a:off x="404813" y="5148263"/>
            <a:ext cx="287337" cy="215900"/>
            <a:chOff x="1968" y="1728"/>
            <a:chExt cx="195" cy="132"/>
          </a:xfrm>
        </p:grpSpPr>
        <p:sp>
          <p:nvSpPr>
            <p:cNvPr id="8467" name="Rectangle 275">
              <a:extLst>
                <a:ext uri="{FF2B5EF4-FFF2-40B4-BE49-F238E27FC236}">
                  <a16:creationId xmlns:a16="http://schemas.microsoft.com/office/drawing/2014/main" id="{7375B19D-44D6-47F3-994D-BFD8770C0159}"/>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68" name="Line 276">
              <a:extLst>
                <a:ext uri="{FF2B5EF4-FFF2-40B4-BE49-F238E27FC236}">
                  <a16:creationId xmlns:a16="http://schemas.microsoft.com/office/drawing/2014/main" id="{ACC0B805-2B80-4618-8CF0-A87E4762F876}"/>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69" name="Line 277">
              <a:extLst>
                <a:ext uri="{FF2B5EF4-FFF2-40B4-BE49-F238E27FC236}">
                  <a16:creationId xmlns:a16="http://schemas.microsoft.com/office/drawing/2014/main" id="{B32E1DDA-62D2-4E99-90D5-C3056E0AA6A2}"/>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470" name="Line 278">
            <a:extLst>
              <a:ext uri="{FF2B5EF4-FFF2-40B4-BE49-F238E27FC236}">
                <a16:creationId xmlns:a16="http://schemas.microsoft.com/office/drawing/2014/main" id="{F035FAD0-1F5D-4C3F-A23E-28BE563CB731}"/>
              </a:ext>
            </a:extLst>
          </p:cNvPr>
          <p:cNvSpPr>
            <a:spLocks noChangeShapeType="1"/>
          </p:cNvSpPr>
          <p:nvPr/>
        </p:nvSpPr>
        <p:spPr bwMode="auto">
          <a:xfrm>
            <a:off x="549275" y="50768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71" name="Text Box 279">
            <a:extLst>
              <a:ext uri="{FF2B5EF4-FFF2-40B4-BE49-F238E27FC236}">
                <a16:creationId xmlns:a16="http://schemas.microsoft.com/office/drawing/2014/main" id="{0F9847DC-4616-4FFB-A909-A689A9DE83B1}"/>
              </a:ext>
            </a:extLst>
          </p:cNvPr>
          <p:cNvSpPr txBox="1">
            <a:spLocks noChangeArrowheads="1"/>
          </p:cNvSpPr>
          <p:nvPr/>
        </p:nvSpPr>
        <p:spPr bwMode="auto">
          <a:xfrm>
            <a:off x="692150" y="5003800"/>
            <a:ext cx="25320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ARG-03</a:t>
            </a:r>
          </a:p>
          <a:p>
            <a:r>
              <a:rPr lang="en-GB" altLang="en-US" sz="1000" b="1"/>
              <a:t>Company (-), 25th Infantry Regiment </a:t>
            </a:r>
            <a:r>
              <a:rPr lang="en-GB" altLang="en-US" b="1"/>
              <a:t>(d)</a:t>
            </a:r>
            <a:endParaRPr lang="en-GB" altLang="en-US" sz="1000" b="1"/>
          </a:p>
        </p:txBody>
      </p:sp>
      <p:sp>
        <p:nvSpPr>
          <p:cNvPr id="8472" name="Line 280">
            <a:extLst>
              <a:ext uri="{FF2B5EF4-FFF2-40B4-BE49-F238E27FC236}">
                <a16:creationId xmlns:a16="http://schemas.microsoft.com/office/drawing/2014/main" id="{645DFDF1-BDF4-458C-AB25-E5D0B2B4614E}"/>
              </a:ext>
            </a:extLst>
          </p:cNvPr>
          <p:cNvSpPr>
            <a:spLocks noChangeShapeType="1"/>
          </p:cNvSpPr>
          <p:nvPr/>
        </p:nvSpPr>
        <p:spPr bwMode="auto">
          <a:xfrm>
            <a:off x="260350" y="52197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73" name="Group 281">
            <a:extLst>
              <a:ext uri="{FF2B5EF4-FFF2-40B4-BE49-F238E27FC236}">
                <a16:creationId xmlns:a16="http://schemas.microsoft.com/office/drawing/2014/main" id="{231F43C0-36F0-4065-8DDE-14F297085BCA}"/>
              </a:ext>
            </a:extLst>
          </p:cNvPr>
          <p:cNvGrpSpPr>
            <a:grpSpLocks noChangeAspect="1"/>
          </p:cNvGrpSpPr>
          <p:nvPr/>
        </p:nvGrpSpPr>
        <p:grpSpPr bwMode="auto">
          <a:xfrm>
            <a:off x="692150" y="3852863"/>
            <a:ext cx="287338" cy="215900"/>
            <a:chOff x="1968" y="1728"/>
            <a:chExt cx="195" cy="132"/>
          </a:xfrm>
        </p:grpSpPr>
        <p:sp>
          <p:nvSpPr>
            <p:cNvPr id="8474" name="Rectangle 282">
              <a:extLst>
                <a:ext uri="{FF2B5EF4-FFF2-40B4-BE49-F238E27FC236}">
                  <a16:creationId xmlns:a16="http://schemas.microsoft.com/office/drawing/2014/main" id="{E8817081-5DB9-4BDD-BF15-F70C15D7A87B}"/>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75" name="Line 283">
              <a:extLst>
                <a:ext uri="{FF2B5EF4-FFF2-40B4-BE49-F238E27FC236}">
                  <a16:creationId xmlns:a16="http://schemas.microsoft.com/office/drawing/2014/main" id="{7D0B9932-D97D-4CAB-A0A5-714AC05C6F51}"/>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76" name="Line 284">
              <a:extLst>
                <a:ext uri="{FF2B5EF4-FFF2-40B4-BE49-F238E27FC236}">
                  <a16:creationId xmlns:a16="http://schemas.microsoft.com/office/drawing/2014/main" id="{6158D74E-1FC7-4A31-83D4-7EBDAACAE311}"/>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477" name="Line 285">
            <a:extLst>
              <a:ext uri="{FF2B5EF4-FFF2-40B4-BE49-F238E27FC236}">
                <a16:creationId xmlns:a16="http://schemas.microsoft.com/office/drawing/2014/main" id="{B55E5A53-4A02-4991-846E-C67A594D20A1}"/>
              </a:ext>
            </a:extLst>
          </p:cNvPr>
          <p:cNvSpPr>
            <a:spLocks noChangeShapeType="1"/>
          </p:cNvSpPr>
          <p:nvPr/>
        </p:nvSpPr>
        <p:spPr bwMode="auto">
          <a:xfrm>
            <a:off x="549275" y="3924300"/>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78" name="Group 286">
            <a:extLst>
              <a:ext uri="{FF2B5EF4-FFF2-40B4-BE49-F238E27FC236}">
                <a16:creationId xmlns:a16="http://schemas.microsoft.com/office/drawing/2014/main" id="{332BB54B-030A-4D65-8350-7396CAFA4502}"/>
              </a:ext>
            </a:extLst>
          </p:cNvPr>
          <p:cNvGrpSpPr>
            <a:grpSpLocks/>
          </p:cNvGrpSpPr>
          <p:nvPr/>
        </p:nvGrpSpPr>
        <p:grpSpPr bwMode="auto">
          <a:xfrm>
            <a:off x="769938" y="3779838"/>
            <a:ext cx="131762" cy="26987"/>
            <a:chOff x="304" y="1872"/>
            <a:chExt cx="83" cy="17"/>
          </a:xfrm>
        </p:grpSpPr>
        <p:sp>
          <p:nvSpPr>
            <p:cNvPr id="8479" name="Oval 287">
              <a:extLst>
                <a:ext uri="{FF2B5EF4-FFF2-40B4-BE49-F238E27FC236}">
                  <a16:creationId xmlns:a16="http://schemas.microsoft.com/office/drawing/2014/main" id="{68A53A35-3410-494B-89C9-955E78675E0B}"/>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480" name="Oval 288">
              <a:extLst>
                <a:ext uri="{FF2B5EF4-FFF2-40B4-BE49-F238E27FC236}">
                  <a16:creationId xmlns:a16="http://schemas.microsoft.com/office/drawing/2014/main" id="{9352C0F9-B657-47CD-8ABD-2289AABC22DC}"/>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481" name="Oval 289">
              <a:extLst>
                <a:ext uri="{FF2B5EF4-FFF2-40B4-BE49-F238E27FC236}">
                  <a16:creationId xmlns:a16="http://schemas.microsoft.com/office/drawing/2014/main" id="{E3D8D1ED-D52C-4965-BFCC-D7F697770AA0}"/>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482" name="Text Box 290">
            <a:extLst>
              <a:ext uri="{FF2B5EF4-FFF2-40B4-BE49-F238E27FC236}">
                <a16:creationId xmlns:a16="http://schemas.microsoft.com/office/drawing/2014/main" id="{01EC10DA-B83F-4176-94C4-CCA1B3C5F61E}"/>
              </a:ext>
            </a:extLst>
          </p:cNvPr>
          <p:cNvSpPr txBox="1">
            <a:spLocks noChangeArrowheads="1"/>
          </p:cNvSpPr>
          <p:nvPr/>
        </p:nvSpPr>
        <p:spPr bwMode="auto">
          <a:xfrm>
            <a:off x="981075" y="3708400"/>
            <a:ext cx="23129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Part, MANOEUVRE ELEMENT ARG-03</a:t>
            </a:r>
          </a:p>
          <a:p>
            <a:r>
              <a:rPr lang="en-GB" altLang="en-US" sz="1000" b="1"/>
              <a:t>Platoon, 25th Infantry Regiment </a:t>
            </a:r>
            <a:r>
              <a:rPr lang="en-GB" altLang="en-US" b="1"/>
              <a:t>(cd)</a:t>
            </a:r>
            <a:endParaRPr lang="en-GB" altLang="en-US" sz="1000" b="1"/>
          </a:p>
        </p:txBody>
      </p:sp>
      <p:sp>
        <p:nvSpPr>
          <p:cNvPr id="8483" name="Line 291">
            <a:extLst>
              <a:ext uri="{FF2B5EF4-FFF2-40B4-BE49-F238E27FC236}">
                <a16:creationId xmlns:a16="http://schemas.microsoft.com/office/drawing/2014/main" id="{FDD42A63-45F9-4DB2-870D-17B56A8E09A5}"/>
              </a:ext>
            </a:extLst>
          </p:cNvPr>
          <p:cNvSpPr>
            <a:spLocks noChangeShapeType="1"/>
          </p:cNvSpPr>
          <p:nvPr/>
        </p:nvSpPr>
        <p:spPr bwMode="auto">
          <a:xfrm flipV="1">
            <a:off x="260350" y="1835150"/>
            <a:ext cx="0" cy="33845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87" name="Group 295">
            <a:extLst>
              <a:ext uri="{FF2B5EF4-FFF2-40B4-BE49-F238E27FC236}">
                <a16:creationId xmlns:a16="http://schemas.microsoft.com/office/drawing/2014/main" id="{323198FF-4A22-4F8E-A511-882BB8BF2E48}"/>
              </a:ext>
            </a:extLst>
          </p:cNvPr>
          <p:cNvGrpSpPr>
            <a:grpSpLocks/>
          </p:cNvGrpSpPr>
          <p:nvPr/>
        </p:nvGrpSpPr>
        <p:grpSpPr bwMode="auto">
          <a:xfrm>
            <a:off x="404813" y="6588125"/>
            <a:ext cx="287337" cy="217488"/>
            <a:chOff x="2704" y="3016"/>
            <a:chExt cx="148" cy="101"/>
          </a:xfrm>
        </p:grpSpPr>
        <p:sp>
          <p:nvSpPr>
            <p:cNvPr id="8488" name="Rectangle 296">
              <a:extLst>
                <a:ext uri="{FF2B5EF4-FFF2-40B4-BE49-F238E27FC236}">
                  <a16:creationId xmlns:a16="http://schemas.microsoft.com/office/drawing/2014/main" id="{B7E9D7EF-7E18-4CB9-8C04-8437BD3EBB80}"/>
                </a:ext>
              </a:extLst>
            </p:cNvPr>
            <p:cNvSpPr>
              <a:spLocks noChangeAspect="1" noChangeArrowheads="1"/>
            </p:cNvSpPr>
            <p:nvPr/>
          </p:nvSpPr>
          <p:spPr bwMode="auto">
            <a:xfrm>
              <a:off x="2704" y="3016"/>
              <a:ext cx="148"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89" name="Line 297">
              <a:extLst>
                <a:ext uri="{FF2B5EF4-FFF2-40B4-BE49-F238E27FC236}">
                  <a16:creationId xmlns:a16="http://schemas.microsoft.com/office/drawing/2014/main" id="{4E5A5BB9-98DB-43E4-BC7C-653EBB57598B}"/>
                </a:ext>
              </a:extLst>
            </p:cNvPr>
            <p:cNvSpPr>
              <a:spLocks noChangeAspect="1" noChangeShapeType="1"/>
            </p:cNvSpPr>
            <p:nvPr/>
          </p:nvSpPr>
          <p:spPr bwMode="auto">
            <a:xfrm flipV="1">
              <a:off x="2706" y="3018"/>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90" name="Line 298">
              <a:extLst>
                <a:ext uri="{FF2B5EF4-FFF2-40B4-BE49-F238E27FC236}">
                  <a16:creationId xmlns:a16="http://schemas.microsoft.com/office/drawing/2014/main" id="{FA42D9B8-46A5-43B8-80BD-3721E490D67A}"/>
                </a:ext>
              </a:extLst>
            </p:cNvPr>
            <p:cNvSpPr>
              <a:spLocks noChangeAspect="1" noChangeShapeType="1"/>
            </p:cNvSpPr>
            <p:nvPr/>
          </p:nvSpPr>
          <p:spPr bwMode="auto">
            <a:xfrm>
              <a:off x="2704" y="3018"/>
              <a:ext cx="147"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491" name="Group 299">
              <a:extLst>
                <a:ext uri="{FF2B5EF4-FFF2-40B4-BE49-F238E27FC236}">
                  <a16:creationId xmlns:a16="http://schemas.microsoft.com/office/drawing/2014/main" id="{3A536924-5A42-490F-B6BB-1F5F78724BA1}"/>
                </a:ext>
              </a:extLst>
            </p:cNvPr>
            <p:cNvGrpSpPr>
              <a:grpSpLocks noChangeAspect="1"/>
            </p:cNvGrpSpPr>
            <p:nvPr/>
          </p:nvGrpSpPr>
          <p:grpSpPr bwMode="auto">
            <a:xfrm>
              <a:off x="2759" y="3032"/>
              <a:ext cx="36" cy="73"/>
              <a:chOff x="862" y="2628"/>
              <a:chExt cx="36" cy="71"/>
            </a:xfrm>
          </p:grpSpPr>
          <p:sp>
            <p:nvSpPr>
              <p:cNvPr id="8492" name="AutoShape 300">
                <a:extLst>
                  <a:ext uri="{FF2B5EF4-FFF2-40B4-BE49-F238E27FC236}">
                    <a16:creationId xmlns:a16="http://schemas.microsoft.com/office/drawing/2014/main" id="{0A6A89A2-6354-4025-91A6-373E32A41B55}"/>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493" name="Line 301">
                <a:extLst>
                  <a:ext uri="{FF2B5EF4-FFF2-40B4-BE49-F238E27FC236}">
                    <a16:creationId xmlns:a16="http://schemas.microsoft.com/office/drawing/2014/main" id="{F253971B-4F22-4330-97C1-6AE748B633EA}"/>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94" name="Line 302">
                <a:extLst>
                  <a:ext uri="{FF2B5EF4-FFF2-40B4-BE49-F238E27FC236}">
                    <a16:creationId xmlns:a16="http://schemas.microsoft.com/office/drawing/2014/main" id="{7F16CE05-249D-4058-995B-F8FEA20F64A8}"/>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95" name="Oval 303">
                <a:extLst>
                  <a:ext uri="{FF2B5EF4-FFF2-40B4-BE49-F238E27FC236}">
                    <a16:creationId xmlns:a16="http://schemas.microsoft.com/office/drawing/2014/main" id="{A84C25B1-718F-41A6-9CE0-0173770B1139}"/>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8496" name="Line 304">
            <a:extLst>
              <a:ext uri="{FF2B5EF4-FFF2-40B4-BE49-F238E27FC236}">
                <a16:creationId xmlns:a16="http://schemas.microsoft.com/office/drawing/2014/main" id="{AA1DDF61-644C-4CBD-BDC9-0FB3FF2971BE}"/>
              </a:ext>
            </a:extLst>
          </p:cNvPr>
          <p:cNvSpPr>
            <a:spLocks noChangeShapeType="1"/>
          </p:cNvSpPr>
          <p:nvPr/>
        </p:nvSpPr>
        <p:spPr bwMode="auto">
          <a:xfrm>
            <a:off x="260350" y="66611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500" name="Group 308">
            <a:extLst>
              <a:ext uri="{FF2B5EF4-FFF2-40B4-BE49-F238E27FC236}">
                <a16:creationId xmlns:a16="http://schemas.microsoft.com/office/drawing/2014/main" id="{B1F0F345-27E1-4950-A19D-1A53E13AF4A3}"/>
              </a:ext>
            </a:extLst>
          </p:cNvPr>
          <p:cNvGrpSpPr>
            <a:grpSpLocks/>
          </p:cNvGrpSpPr>
          <p:nvPr/>
        </p:nvGrpSpPr>
        <p:grpSpPr bwMode="auto">
          <a:xfrm>
            <a:off x="260350" y="5795963"/>
            <a:ext cx="76200" cy="63500"/>
            <a:chOff x="2539" y="543"/>
            <a:chExt cx="48" cy="40"/>
          </a:xfrm>
        </p:grpSpPr>
        <p:sp>
          <p:nvSpPr>
            <p:cNvPr id="8501" name="Line 309">
              <a:extLst>
                <a:ext uri="{FF2B5EF4-FFF2-40B4-BE49-F238E27FC236}">
                  <a16:creationId xmlns:a16="http://schemas.microsoft.com/office/drawing/2014/main" id="{5BF34249-97ED-42AD-AAA5-10129DF79966}"/>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02" name="Line 310">
              <a:extLst>
                <a:ext uri="{FF2B5EF4-FFF2-40B4-BE49-F238E27FC236}">
                  <a16:creationId xmlns:a16="http://schemas.microsoft.com/office/drawing/2014/main" id="{F21712C5-715D-49BB-83A9-3E041F44563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503" name="Text Box 311">
            <a:extLst>
              <a:ext uri="{FF2B5EF4-FFF2-40B4-BE49-F238E27FC236}">
                <a16:creationId xmlns:a16="http://schemas.microsoft.com/office/drawing/2014/main" id="{B552E81D-F872-4416-B78A-A353F4E8A35D}"/>
              </a:ext>
            </a:extLst>
          </p:cNvPr>
          <p:cNvSpPr txBox="1">
            <a:spLocks noChangeArrowheads="1"/>
          </p:cNvSpPr>
          <p:nvPr/>
        </p:nvSpPr>
        <p:spPr bwMode="auto">
          <a:xfrm>
            <a:off x="476250" y="5508625"/>
            <a:ext cx="3511550" cy="912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b="1"/>
              <a:t>Argentine Amphibious Task Group 60.1</a:t>
            </a:r>
          </a:p>
          <a:p>
            <a:r>
              <a:rPr lang="en-GB" altLang="en-US" sz="1400" b="1"/>
              <a:t>(South Georgia Invasion Force)</a:t>
            </a:r>
          </a:p>
          <a:p>
            <a:r>
              <a:rPr lang="en-GB" altLang="en-US" sz="1400" b="1"/>
              <a:t>Operation ‘Georgias’ – 3rd April 1982</a:t>
            </a:r>
          </a:p>
          <a:p>
            <a:r>
              <a:rPr lang="en-GB" altLang="en-US" sz="1200"/>
              <a:t>Captain Trombetta</a:t>
            </a:r>
            <a:endParaRPr lang="en-GB" altLang="en-US" sz="1200" b="1"/>
          </a:p>
        </p:txBody>
      </p:sp>
      <p:grpSp>
        <p:nvGrpSpPr>
          <p:cNvPr id="8504" name="Group 312">
            <a:extLst>
              <a:ext uri="{FF2B5EF4-FFF2-40B4-BE49-F238E27FC236}">
                <a16:creationId xmlns:a16="http://schemas.microsoft.com/office/drawing/2014/main" id="{73E8A8DF-4C06-4C3F-B4B6-1AA1192B4528}"/>
              </a:ext>
            </a:extLst>
          </p:cNvPr>
          <p:cNvGrpSpPr>
            <a:grpSpLocks/>
          </p:cNvGrpSpPr>
          <p:nvPr/>
        </p:nvGrpSpPr>
        <p:grpSpPr bwMode="auto">
          <a:xfrm>
            <a:off x="115888" y="5867400"/>
            <a:ext cx="360362" cy="288925"/>
            <a:chOff x="2704" y="3016"/>
            <a:chExt cx="148" cy="101"/>
          </a:xfrm>
        </p:grpSpPr>
        <p:sp>
          <p:nvSpPr>
            <p:cNvPr id="8505" name="Rectangle 313">
              <a:extLst>
                <a:ext uri="{FF2B5EF4-FFF2-40B4-BE49-F238E27FC236}">
                  <a16:creationId xmlns:a16="http://schemas.microsoft.com/office/drawing/2014/main" id="{A1B902E1-5D3F-44B0-A2AC-EC3FC8ECC883}"/>
                </a:ext>
              </a:extLst>
            </p:cNvPr>
            <p:cNvSpPr>
              <a:spLocks noChangeAspect="1" noChangeArrowheads="1"/>
            </p:cNvSpPr>
            <p:nvPr/>
          </p:nvSpPr>
          <p:spPr bwMode="auto">
            <a:xfrm>
              <a:off x="2704" y="3016"/>
              <a:ext cx="148"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06" name="Line 314">
              <a:extLst>
                <a:ext uri="{FF2B5EF4-FFF2-40B4-BE49-F238E27FC236}">
                  <a16:creationId xmlns:a16="http://schemas.microsoft.com/office/drawing/2014/main" id="{9E52719A-5A80-44E9-A661-DE05CB7FC083}"/>
                </a:ext>
              </a:extLst>
            </p:cNvPr>
            <p:cNvSpPr>
              <a:spLocks noChangeAspect="1" noChangeShapeType="1"/>
            </p:cNvSpPr>
            <p:nvPr/>
          </p:nvSpPr>
          <p:spPr bwMode="auto">
            <a:xfrm flipV="1">
              <a:off x="2706" y="3018"/>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07" name="Line 315">
              <a:extLst>
                <a:ext uri="{FF2B5EF4-FFF2-40B4-BE49-F238E27FC236}">
                  <a16:creationId xmlns:a16="http://schemas.microsoft.com/office/drawing/2014/main" id="{8D9DB179-25A6-4580-891D-6C90E4D8F54C}"/>
                </a:ext>
              </a:extLst>
            </p:cNvPr>
            <p:cNvSpPr>
              <a:spLocks noChangeAspect="1" noChangeShapeType="1"/>
            </p:cNvSpPr>
            <p:nvPr/>
          </p:nvSpPr>
          <p:spPr bwMode="auto">
            <a:xfrm>
              <a:off x="2704" y="3018"/>
              <a:ext cx="147"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508" name="Group 316">
              <a:extLst>
                <a:ext uri="{FF2B5EF4-FFF2-40B4-BE49-F238E27FC236}">
                  <a16:creationId xmlns:a16="http://schemas.microsoft.com/office/drawing/2014/main" id="{DC15A214-77F3-4115-978C-453B6861BFF3}"/>
                </a:ext>
              </a:extLst>
            </p:cNvPr>
            <p:cNvGrpSpPr>
              <a:grpSpLocks noChangeAspect="1"/>
            </p:cNvGrpSpPr>
            <p:nvPr/>
          </p:nvGrpSpPr>
          <p:grpSpPr bwMode="auto">
            <a:xfrm>
              <a:off x="2759" y="3032"/>
              <a:ext cx="36" cy="73"/>
              <a:chOff x="862" y="2628"/>
              <a:chExt cx="36" cy="71"/>
            </a:xfrm>
          </p:grpSpPr>
          <p:sp>
            <p:nvSpPr>
              <p:cNvPr id="8509" name="AutoShape 317">
                <a:extLst>
                  <a:ext uri="{FF2B5EF4-FFF2-40B4-BE49-F238E27FC236}">
                    <a16:creationId xmlns:a16="http://schemas.microsoft.com/office/drawing/2014/main" id="{D34A6C66-FC2A-4738-B35C-9CE826698FED}"/>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10" name="Line 318">
                <a:extLst>
                  <a:ext uri="{FF2B5EF4-FFF2-40B4-BE49-F238E27FC236}">
                    <a16:creationId xmlns:a16="http://schemas.microsoft.com/office/drawing/2014/main" id="{1FCF03B9-B413-46E3-9B52-F77F33711C32}"/>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11" name="Line 319">
                <a:extLst>
                  <a:ext uri="{FF2B5EF4-FFF2-40B4-BE49-F238E27FC236}">
                    <a16:creationId xmlns:a16="http://schemas.microsoft.com/office/drawing/2014/main" id="{7891B798-CBF8-433A-A60B-8DBC864F27B0}"/>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12" name="Oval 320">
                <a:extLst>
                  <a:ext uri="{FF2B5EF4-FFF2-40B4-BE49-F238E27FC236}">
                    <a16:creationId xmlns:a16="http://schemas.microsoft.com/office/drawing/2014/main" id="{42F34834-2B8C-4CAF-986E-70FA42395DC4}"/>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8525" name="Text Box 333">
            <a:extLst>
              <a:ext uri="{FF2B5EF4-FFF2-40B4-BE49-F238E27FC236}">
                <a16:creationId xmlns:a16="http://schemas.microsoft.com/office/drawing/2014/main" id="{C71DAB3D-9023-4857-97D2-240EFCD8382B}"/>
              </a:ext>
            </a:extLst>
          </p:cNvPr>
          <p:cNvSpPr txBox="1">
            <a:spLocks noChangeArrowheads="1"/>
          </p:cNvSpPr>
          <p:nvPr/>
        </p:nvSpPr>
        <p:spPr bwMode="auto">
          <a:xfrm>
            <a:off x="692150" y="6445250"/>
            <a:ext cx="285750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ARG-04</a:t>
            </a:r>
          </a:p>
          <a:p>
            <a:r>
              <a:rPr lang="en-GB" altLang="en-US" sz="1000" b="1"/>
              <a:t>Company (-), 1st Marine Infantry Battalion </a:t>
            </a:r>
            <a:r>
              <a:rPr lang="en-GB" altLang="en-US" b="1"/>
              <a:t>(a)</a:t>
            </a:r>
          </a:p>
          <a:p>
            <a:r>
              <a:rPr lang="en-GB" altLang="en-US"/>
              <a:t>Lieutenant Guillermo J Luna</a:t>
            </a:r>
          </a:p>
        </p:txBody>
      </p:sp>
      <p:sp>
        <p:nvSpPr>
          <p:cNvPr id="8526" name="Line 334">
            <a:extLst>
              <a:ext uri="{FF2B5EF4-FFF2-40B4-BE49-F238E27FC236}">
                <a16:creationId xmlns:a16="http://schemas.microsoft.com/office/drawing/2014/main" id="{1E45CAB3-2299-4632-A7D3-C916BC4D9699}"/>
              </a:ext>
            </a:extLst>
          </p:cNvPr>
          <p:cNvSpPr>
            <a:spLocks noChangeShapeType="1"/>
          </p:cNvSpPr>
          <p:nvPr/>
        </p:nvSpPr>
        <p:spPr bwMode="auto">
          <a:xfrm>
            <a:off x="549275" y="65166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8527" name="Group 335">
            <a:extLst>
              <a:ext uri="{FF2B5EF4-FFF2-40B4-BE49-F238E27FC236}">
                <a16:creationId xmlns:a16="http://schemas.microsoft.com/office/drawing/2014/main" id="{DBD8C0BD-334D-46FA-9FB4-151668569C81}"/>
              </a:ext>
            </a:extLst>
          </p:cNvPr>
          <p:cNvGrpSpPr>
            <a:grpSpLocks/>
          </p:cNvGrpSpPr>
          <p:nvPr/>
        </p:nvGrpSpPr>
        <p:grpSpPr bwMode="auto">
          <a:xfrm>
            <a:off x="692150" y="7021513"/>
            <a:ext cx="244475" cy="158750"/>
            <a:chOff x="2341" y="3016"/>
            <a:chExt cx="154" cy="100"/>
          </a:xfrm>
        </p:grpSpPr>
        <p:sp>
          <p:nvSpPr>
            <p:cNvPr id="8528" name="Rectangle 336">
              <a:extLst>
                <a:ext uri="{FF2B5EF4-FFF2-40B4-BE49-F238E27FC236}">
                  <a16:creationId xmlns:a16="http://schemas.microsoft.com/office/drawing/2014/main" id="{2A184989-C72C-4299-8572-4DCFE4704654}"/>
                </a:ext>
              </a:extLst>
            </p:cNvPr>
            <p:cNvSpPr>
              <a:spLocks noChangeAspect="1" noChangeArrowheads="1"/>
            </p:cNvSpPr>
            <p:nvPr/>
          </p:nvSpPr>
          <p:spPr bwMode="auto">
            <a:xfrm>
              <a:off x="2341" y="3016"/>
              <a:ext cx="154" cy="100"/>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8529" name="Group 337">
              <a:extLst>
                <a:ext uri="{FF2B5EF4-FFF2-40B4-BE49-F238E27FC236}">
                  <a16:creationId xmlns:a16="http://schemas.microsoft.com/office/drawing/2014/main" id="{F5C9F275-EB99-4416-BD95-EE1EFC8CFCE0}"/>
                </a:ext>
              </a:extLst>
            </p:cNvPr>
            <p:cNvGrpSpPr>
              <a:grpSpLocks/>
            </p:cNvGrpSpPr>
            <p:nvPr/>
          </p:nvGrpSpPr>
          <p:grpSpPr bwMode="auto">
            <a:xfrm>
              <a:off x="2363" y="3033"/>
              <a:ext cx="110" cy="63"/>
              <a:chOff x="691" y="3359"/>
              <a:chExt cx="136" cy="90"/>
            </a:xfrm>
          </p:grpSpPr>
          <p:sp>
            <p:nvSpPr>
              <p:cNvPr id="8530" name="Line 338">
                <a:extLst>
                  <a:ext uri="{FF2B5EF4-FFF2-40B4-BE49-F238E27FC236}">
                    <a16:creationId xmlns:a16="http://schemas.microsoft.com/office/drawing/2014/main" id="{244EC22C-D3BB-4E3F-9856-A38951FC1A5D}"/>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31" name="Line 339">
                <a:extLst>
                  <a:ext uri="{FF2B5EF4-FFF2-40B4-BE49-F238E27FC236}">
                    <a16:creationId xmlns:a16="http://schemas.microsoft.com/office/drawing/2014/main" id="{E9CBDC3A-CBF0-489D-9F43-82696673A0A3}"/>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32" name="Line 340">
                <a:extLst>
                  <a:ext uri="{FF2B5EF4-FFF2-40B4-BE49-F238E27FC236}">
                    <a16:creationId xmlns:a16="http://schemas.microsoft.com/office/drawing/2014/main" id="{A9BBD64B-146E-415A-8212-B58A2BF20441}"/>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33" name="Line 341">
                <a:extLst>
                  <a:ext uri="{FF2B5EF4-FFF2-40B4-BE49-F238E27FC236}">
                    <a16:creationId xmlns:a16="http://schemas.microsoft.com/office/drawing/2014/main" id="{C6821095-EAF8-4F1C-AED5-C142EFC518C4}"/>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8534" name="Group 342">
            <a:extLst>
              <a:ext uri="{FF2B5EF4-FFF2-40B4-BE49-F238E27FC236}">
                <a16:creationId xmlns:a16="http://schemas.microsoft.com/office/drawing/2014/main" id="{D29296F3-9604-4CF6-8BDF-334D18E1E650}"/>
              </a:ext>
            </a:extLst>
          </p:cNvPr>
          <p:cNvGrpSpPr>
            <a:grpSpLocks/>
          </p:cNvGrpSpPr>
          <p:nvPr/>
        </p:nvGrpSpPr>
        <p:grpSpPr bwMode="auto">
          <a:xfrm>
            <a:off x="776288" y="6948488"/>
            <a:ext cx="74612" cy="26987"/>
            <a:chOff x="2373" y="1404"/>
            <a:chExt cx="47" cy="17"/>
          </a:xfrm>
        </p:grpSpPr>
        <p:sp>
          <p:nvSpPr>
            <p:cNvPr id="8535" name="Oval 343">
              <a:extLst>
                <a:ext uri="{FF2B5EF4-FFF2-40B4-BE49-F238E27FC236}">
                  <a16:creationId xmlns:a16="http://schemas.microsoft.com/office/drawing/2014/main" id="{B4F083A2-D267-41FA-A86A-E6066C06592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8536" name="Oval 344">
              <a:extLst>
                <a:ext uri="{FF2B5EF4-FFF2-40B4-BE49-F238E27FC236}">
                  <a16:creationId xmlns:a16="http://schemas.microsoft.com/office/drawing/2014/main" id="{18CA505E-F5AC-4529-861C-BF93175A380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8537" name="Line 345">
            <a:extLst>
              <a:ext uri="{FF2B5EF4-FFF2-40B4-BE49-F238E27FC236}">
                <a16:creationId xmlns:a16="http://schemas.microsoft.com/office/drawing/2014/main" id="{82EC53CB-4419-43DC-9B6C-9BE783AA7930}"/>
              </a:ext>
            </a:extLst>
          </p:cNvPr>
          <p:cNvSpPr>
            <a:spLocks noChangeShapeType="1"/>
          </p:cNvSpPr>
          <p:nvPr/>
        </p:nvSpPr>
        <p:spPr bwMode="auto">
          <a:xfrm>
            <a:off x="549275" y="7092950"/>
            <a:ext cx="142875"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38" name="Text Box 346">
            <a:extLst>
              <a:ext uri="{FF2B5EF4-FFF2-40B4-BE49-F238E27FC236}">
                <a16:creationId xmlns:a16="http://schemas.microsoft.com/office/drawing/2014/main" id="{E1288015-54A4-43F9-ACCE-2B5032E34DC0}"/>
              </a:ext>
            </a:extLst>
          </p:cNvPr>
          <p:cNvSpPr txBox="1">
            <a:spLocks noChangeArrowheads="1"/>
          </p:cNvSpPr>
          <p:nvPr/>
        </p:nvSpPr>
        <p:spPr bwMode="auto">
          <a:xfrm>
            <a:off x="908050" y="6877050"/>
            <a:ext cx="25955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SA-330 Puma Utility Helicopter </a:t>
            </a:r>
            <a:r>
              <a:rPr lang="en-GB" altLang="en-US" b="1"/>
              <a:t>(b)  </a:t>
            </a:r>
            <a:r>
              <a:rPr lang="en-GB" altLang="en-US"/>
              <a:t>          ARG-37</a:t>
            </a:r>
            <a:endParaRPr lang="en-GB" altLang="en-US" b="1"/>
          </a:p>
        </p:txBody>
      </p:sp>
      <p:sp>
        <p:nvSpPr>
          <p:cNvPr id="8539" name="Line 347">
            <a:extLst>
              <a:ext uri="{FF2B5EF4-FFF2-40B4-BE49-F238E27FC236}">
                <a16:creationId xmlns:a16="http://schemas.microsoft.com/office/drawing/2014/main" id="{C5FFCC48-3823-4FF3-9195-8D56820298A6}"/>
              </a:ext>
            </a:extLst>
          </p:cNvPr>
          <p:cNvSpPr>
            <a:spLocks noChangeShapeType="1"/>
          </p:cNvSpPr>
          <p:nvPr/>
        </p:nvSpPr>
        <p:spPr bwMode="auto">
          <a:xfrm flipV="1">
            <a:off x="549275" y="6805613"/>
            <a:ext cx="0" cy="287337"/>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52" name="Line 360">
            <a:extLst>
              <a:ext uri="{FF2B5EF4-FFF2-40B4-BE49-F238E27FC236}">
                <a16:creationId xmlns:a16="http://schemas.microsoft.com/office/drawing/2014/main" id="{D002B078-E134-46B3-996F-C12CE11FCC9E}"/>
              </a:ext>
            </a:extLst>
          </p:cNvPr>
          <p:cNvSpPr>
            <a:spLocks noChangeShapeType="1"/>
          </p:cNvSpPr>
          <p:nvPr/>
        </p:nvSpPr>
        <p:spPr bwMode="auto">
          <a:xfrm>
            <a:off x="260350" y="6156325"/>
            <a:ext cx="0" cy="5048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53" name="Text Box 361">
            <a:extLst>
              <a:ext uri="{FF2B5EF4-FFF2-40B4-BE49-F238E27FC236}">
                <a16:creationId xmlns:a16="http://schemas.microsoft.com/office/drawing/2014/main" id="{C269C6EE-4050-4FFD-952C-61A2BC5C0F95}"/>
              </a:ext>
            </a:extLst>
          </p:cNvPr>
          <p:cNvSpPr txBox="1">
            <a:spLocks noChangeArrowheads="1"/>
          </p:cNvSpPr>
          <p:nvPr/>
        </p:nvSpPr>
        <p:spPr bwMode="auto">
          <a:xfrm>
            <a:off x="115888" y="7218363"/>
            <a:ext cx="3744912" cy="168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Lieutenant Luna’s force, landed by helicopter from the </a:t>
            </a:r>
            <a:r>
              <a:rPr lang="en-GB" altLang="en-US" i="1"/>
              <a:t>ARA Baha</a:t>
            </a:r>
            <a:r>
              <a:rPr lang="en-GB" altLang="en-US" i="1">
                <a:cs typeface="Arial" panose="020B0604020202020204" pitchFamily="34" charset="0"/>
              </a:rPr>
              <a:t>ía Paraíso</a:t>
            </a:r>
            <a:r>
              <a:rPr lang="en-GB" altLang="en-US"/>
              <a:t> amounted to around 60 men, including LMGs and 60mm mortars.  I would therefore use ME ARG-04, but delete </a:t>
            </a:r>
            <a:r>
              <a:rPr lang="en-GB" altLang="en-US" b="1"/>
              <a:t>x3 </a:t>
            </a:r>
            <a:r>
              <a:rPr lang="en-GB" altLang="en-US"/>
              <a:t>Infantry, </a:t>
            </a:r>
            <a:r>
              <a:rPr lang="en-GB" altLang="en-US" b="1"/>
              <a:t>x1 </a:t>
            </a:r>
            <a:r>
              <a:rPr lang="en-GB" altLang="en-US"/>
              <a:t>Super Bazooka and </a:t>
            </a:r>
            <a:r>
              <a:rPr lang="en-GB" altLang="en-US" b="1"/>
              <a:t>x1 </a:t>
            </a:r>
            <a:r>
              <a:rPr lang="en-GB" altLang="en-US"/>
              <a:t>FN MAG SFMG.  Luna also had fire support from the corvette </a:t>
            </a:r>
            <a:r>
              <a:rPr lang="en-GB" altLang="en-US" i="1"/>
              <a:t>ARA Guerrico</a:t>
            </a:r>
            <a:r>
              <a:rPr lang="en-GB" altLang="en-US"/>
              <a:t>, armed with a 20mm, 40mm and 100mm gun.  However, upon opening fire, the </a:t>
            </a:r>
            <a:r>
              <a:rPr lang="en-GB" altLang="en-US" i="1"/>
              <a:t>Guerrico </a:t>
            </a:r>
            <a:r>
              <a:rPr lang="en-GB" altLang="en-US"/>
              <a:t>suffered failures in all three weapons and then suffered considerable damage from Royal Marine 84mm and small-arms fire.  However, the 100mm gun was made operational again and this forced the Royal Marines to surrender.</a:t>
            </a:r>
          </a:p>
          <a:p>
            <a:endParaRPr lang="en-GB" altLang="en-US" b="1"/>
          </a:p>
          <a:p>
            <a:r>
              <a:rPr lang="en-GB" altLang="en-US" b="1"/>
              <a:t>(b) </a:t>
            </a:r>
            <a:r>
              <a:rPr lang="en-GB" altLang="en-US"/>
              <a:t>The force actually had two helicopters in real terms – an Army Puma and a Navy Alouette.  I have reduced this to a single Puma for game purposes. The Puma was actually shot down while bringing the second lift ashore.</a:t>
            </a:r>
            <a:endParaRPr lang="en-GB" altLang="en-US" b="1"/>
          </a:p>
        </p:txBody>
      </p:sp>
      <p:sp>
        <p:nvSpPr>
          <p:cNvPr id="8554" name="Text Box 362">
            <a:extLst>
              <a:ext uri="{FF2B5EF4-FFF2-40B4-BE49-F238E27FC236}">
                <a16:creationId xmlns:a16="http://schemas.microsoft.com/office/drawing/2014/main" id="{2CF3468B-21C3-4CE9-84C5-C23C86C2070D}"/>
              </a:ext>
            </a:extLst>
          </p:cNvPr>
          <p:cNvSpPr txBox="1">
            <a:spLocks noChangeArrowheads="1"/>
          </p:cNvSpPr>
          <p:nvPr/>
        </p:nvSpPr>
        <p:spPr bwMode="auto">
          <a:xfrm>
            <a:off x="0" y="0"/>
            <a:ext cx="6858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altLang="en-US" sz="2000" b="1"/>
              <a:t>Argentine Ground Forces in the Falklands War of 1982</a:t>
            </a:r>
          </a:p>
          <a:p>
            <a:pPr algn="ctr"/>
            <a:r>
              <a:rPr lang="en-GB" altLang="en-US" sz="1400"/>
              <a:t>Orders of Battle &amp; TO&amp;Es v1.3 for </a:t>
            </a:r>
            <a:r>
              <a:rPr lang="en-GB" altLang="en-US" sz="1400" i="1"/>
              <a:t>Battlefront: Modern</a:t>
            </a:r>
          </a:p>
          <a:p>
            <a:pPr algn="ctr"/>
            <a:r>
              <a:rPr lang="en-GB" altLang="en-US" sz="1400" i="1"/>
              <a:t>By R Mark Davies</a:t>
            </a:r>
          </a:p>
        </p:txBody>
      </p:sp>
      <p:pic>
        <p:nvPicPr>
          <p:cNvPr id="8556" name="Picture 364">
            <a:extLst>
              <a:ext uri="{FF2B5EF4-FFF2-40B4-BE49-F238E27FC236}">
                <a16:creationId xmlns:a16="http://schemas.microsoft.com/office/drawing/2014/main" id="{28C70016-F244-46C7-A970-D146E7A47A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2963" y="1090613"/>
            <a:ext cx="1152525" cy="765175"/>
          </a:xfrm>
          <a:prstGeom prst="rect">
            <a:avLst/>
          </a:prstGeom>
          <a:noFill/>
          <a:extLst>
            <a:ext uri="{909E8E84-426E-40DD-AFC4-6F175D3DCCD1}">
              <a14:hiddenFill xmlns:a14="http://schemas.microsoft.com/office/drawing/2010/main">
                <a:solidFill>
                  <a:srgbClr val="FFFFFF"/>
                </a:solidFill>
              </a14:hiddenFill>
            </a:ext>
          </a:extLst>
        </p:spPr>
      </p:pic>
      <p:pic>
        <p:nvPicPr>
          <p:cNvPr id="8557" name="Picture 365">
            <a:extLst>
              <a:ext uri="{FF2B5EF4-FFF2-40B4-BE49-F238E27FC236}">
                <a16:creationId xmlns:a16="http://schemas.microsoft.com/office/drawing/2014/main" id="{DBB811E2-28CB-43A3-AFAA-86548B231F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6700" y="5795963"/>
            <a:ext cx="2330450" cy="32400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59" name="Line 423">
            <a:extLst>
              <a:ext uri="{FF2B5EF4-FFF2-40B4-BE49-F238E27FC236}">
                <a16:creationId xmlns:a16="http://schemas.microsoft.com/office/drawing/2014/main" id="{D63A541F-A69A-4273-828D-7E83533B848E}"/>
              </a:ext>
            </a:extLst>
          </p:cNvPr>
          <p:cNvSpPr>
            <a:spLocks noChangeShapeType="1"/>
          </p:cNvSpPr>
          <p:nvPr/>
        </p:nvSpPr>
        <p:spPr bwMode="auto">
          <a:xfrm>
            <a:off x="4005263" y="1547813"/>
            <a:ext cx="0" cy="11525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724" name="Line 388">
            <a:extLst>
              <a:ext uri="{FF2B5EF4-FFF2-40B4-BE49-F238E27FC236}">
                <a16:creationId xmlns:a16="http://schemas.microsoft.com/office/drawing/2014/main" id="{FC32703D-A3C7-4D24-8D81-8E9461ACDEBE}"/>
              </a:ext>
            </a:extLst>
          </p:cNvPr>
          <p:cNvSpPr>
            <a:spLocks noChangeShapeType="1"/>
          </p:cNvSpPr>
          <p:nvPr/>
        </p:nvSpPr>
        <p:spPr bwMode="auto">
          <a:xfrm>
            <a:off x="3716338" y="468313"/>
            <a:ext cx="0" cy="1295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636" name="Line 300">
            <a:extLst>
              <a:ext uri="{FF2B5EF4-FFF2-40B4-BE49-F238E27FC236}">
                <a16:creationId xmlns:a16="http://schemas.microsoft.com/office/drawing/2014/main" id="{9064C52A-867A-4D94-BD10-F2EA064335F1}"/>
              </a:ext>
            </a:extLst>
          </p:cNvPr>
          <p:cNvSpPr>
            <a:spLocks noChangeShapeType="1"/>
          </p:cNvSpPr>
          <p:nvPr/>
        </p:nvSpPr>
        <p:spPr bwMode="auto">
          <a:xfrm>
            <a:off x="260350" y="395288"/>
            <a:ext cx="0" cy="31686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627" name="Line 291">
            <a:extLst>
              <a:ext uri="{FF2B5EF4-FFF2-40B4-BE49-F238E27FC236}">
                <a16:creationId xmlns:a16="http://schemas.microsoft.com/office/drawing/2014/main" id="{832AE789-1D45-4F08-9153-88B68E05F553}"/>
              </a:ext>
            </a:extLst>
          </p:cNvPr>
          <p:cNvSpPr>
            <a:spLocks noChangeShapeType="1"/>
          </p:cNvSpPr>
          <p:nvPr/>
        </p:nvSpPr>
        <p:spPr bwMode="auto">
          <a:xfrm>
            <a:off x="763588" y="29162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4628" name="Group 292">
            <a:extLst>
              <a:ext uri="{FF2B5EF4-FFF2-40B4-BE49-F238E27FC236}">
                <a16:creationId xmlns:a16="http://schemas.microsoft.com/office/drawing/2014/main" id="{5C1DC472-AD6D-4BBA-A00B-60AC9DBC024D}"/>
              </a:ext>
            </a:extLst>
          </p:cNvPr>
          <p:cNvGrpSpPr>
            <a:grpSpLocks/>
          </p:cNvGrpSpPr>
          <p:nvPr/>
        </p:nvGrpSpPr>
        <p:grpSpPr bwMode="auto">
          <a:xfrm>
            <a:off x="692150" y="3060700"/>
            <a:ext cx="231775" cy="190500"/>
            <a:chOff x="2252" y="2304"/>
            <a:chExt cx="146" cy="120"/>
          </a:xfrm>
        </p:grpSpPr>
        <p:sp>
          <p:nvSpPr>
            <p:cNvPr id="14629" name="Rectangle 293">
              <a:extLst>
                <a:ext uri="{FF2B5EF4-FFF2-40B4-BE49-F238E27FC236}">
                  <a16:creationId xmlns:a16="http://schemas.microsoft.com/office/drawing/2014/main" id="{0C797FEF-DF0E-44E5-B0EC-60EE97B7CDB9}"/>
                </a:ext>
              </a:extLst>
            </p:cNvPr>
            <p:cNvSpPr>
              <a:spLocks noChangeAspect="1" noChangeArrowheads="1"/>
            </p:cNvSpPr>
            <p:nvPr/>
          </p:nvSpPr>
          <p:spPr bwMode="auto">
            <a:xfrm>
              <a:off x="2252" y="2304"/>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630" name="Oval 294">
              <a:extLst>
                <a:ext uri="{FF2B5EF4-FFF2-40B4-BE49-F238E27FC236}">
                  <a16:creationId xmlns:a16="http://schemas.microsoft.com/office/drawing/2014/main" id="{DC3D5112-953B-491D-BBF2-FB9233080D48}"/>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631" name="Oval 295">
              <a:extLst>
                <a:ext uri="{FF2B5EF4-FFF2-40B4-BE49-F238E27FC236}">
                  <a16:creationId xmlns:a16="http://schemas.microsoft.com/office/drawing/2014/main" id="{FE34B2BC-3E39-4FC0-937C-653149DB95ED}"/>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14632" name="Group 296">
            <a:extLst>
              <a:ext uri="{FF2B5EF4-FFF2-40B4-BE49-F238E27FC236}">
                <a16:creationId xmlns:a16="http://schemas.microsoft.com/office/drawing/2014/main" id="{AE232635-BEAA-45D4-A436-08DF6B23B1CB}"/>
              </a:ext>
            </a:extLst>
          </p:cNvPr>
          <p:cNvGrpSpPr>
            <a:grpSpLocks/>
          </p:cNvGrpSpPr>
          <p:nvPr/>
        </p:nvGrpSpPr>
        <p:grpSpPr bwMode="auto">
          <a:xfrm>
            <a:off x="769938" y="2989263"/>
            <a:ext cx="74612" cy="26987"/>
            <a:chOff x="2373" y="1404"/>
            <a:chExt cx="47" cy="17"/>
          </a:xfrm>
        </p:grpSpPr>
        <p:sp>
          <p:nvSpPr>
            <p:cNvPr id="14633" name="Oval 297">
              <a:extLst>
                <a:ext uri="{FF2B5EF4-FFF2-40B4-BE49-F238E27FC236}">
                  <a16:creationId xmlns:a16="http://schemas.microsoft.com/office/drawing/2014/main" id="{59C49C8A-B3EA-45FE-B20F-4C3AC9294EE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634" name="Oval 298">
              <a:extLst>
                <a:ext uri="{FF2B5EF4-FFF2-40B4-BE49-F238E27FC236}">
                  <a16:creationId xmlns:a16="http://schemas.microsoft.com/office/drawing/2014/main" id="{4C6882A6-521B-420B-A1CE-B94A6A36F5B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635" name="Text Box 299">
            <a:extLst>
              <a:ext uri="{FF2B5EF4-FFF2-40B4-BE49-F238E27FC236}">
                <a16:creationId xmlns:a16="http://schemas.microsoft.com/office/drawing/2014/main" id="{63584561-067C-47C5-BED1-8E3EA7A46B48}"/>
              </a:ext>
            </a:extLst>
          </p:cNvPr>
          <p:cNvSpPr txBox="1">
            <a:spLocks noChangeArrowheads="1"/>
          </p:cNvSpPr>
          <p:nvPr/>
        </p:nvSpPr>
        <p:spPr bwMode="auto">
          <a:xfrm>
            <a:off x="908050" y="2916238"/>
            <a:ext cx="23034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x3 </a:t>
            </a:r>
            <a:r>
              <a:rPr lang="en-GB" altLang="en-US"/>
              <a:t>Unimog Light Truck </a:t>
            </a:r>
            <a:r>
              <a:rPr lang="en-GB" altLang="en-US" b="1"/>
              <a:t>(a) </a:t>
            </a:r>
            <a:r>
              <a:rPr lang="en-GB" altLang="en-US"/>
              <a:t>                   ARG-04</a:t>
            </a:r>
            <a:endParaRPr lang="en-GB" altLang="en-US" b="1"/>
          </a:p>
        </p:txBody>
      </p:sp>
      <p:sp>
        <p:nvSpPr>
          <p:cNvPr id="14618" name="Line 282">
            <a:extLst>
              <a:ext uri="{FF2B5EF4-FFF2-40B4-BE49-F238E27FC236}">
                <a16:creationId xmlns:a16="http://schemas.microsoft.com/office/drawing/2014/main" id="{44BB2C5F-A312-4429-925B-4F3B8BFC774A}"/>
              </a:ext>
            </a:extLst>
          </p:cNvPr>
          <p:cNvSpPr>
            <a:spLocks noChangeShapeType="1"/>
          </p:cNvSpPr>
          <p:nvPr/>
        </p:nvSpPr>
        <p:spPr bwMode="auto">
          <a:xfrm>
            <a:off x="763588" y="2339975"/>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4619" name="Group 283">
            <a:extLst>
              <a:ext uri="{FF2B5EF4-FFF2-40B4-BE49-F238E27FC236}">
                <a16:creationId xmlns:a16="http://schemas.microsoft.com/office/drawing/2014/main" id="{6DB7909F-5026-4FB1-B63A-C632F4A2ADF9}"/>
              </a:ext>
            </a:extLst>
          </p:cNvPr>
          <p:cNvGrpSpPr>
            <a:grpSpLocks/>
          </p:cNvGrpSpPr>
          <p:nvPr/>
        </p:nvGrpSpPr>
        <p:grpSpPr bwMode="auto">
          <a:xfrm>
            <a:off x="692150" y="2484438"/>
            <a:ext cx="231775" cy="190500"/>
            <a:chOff x="2252" y="2304"/>
            <a:chExt cx="146" cy="120"/>
          </a:xfrm>
        </p:grpSpPr>
        <p:sp>
          <p:nvSpPr>
            <p:cNvPr id="14620" name="Rectangle 284">
              <a:extLst>
                <a:ext uri="{FF2B5EF4-FFF2-40B4-BE49-F238E27FC236}">
                  <a16:creationId xmlns:a16="http://schemas.microsoft.com/office/drawing/2014/main" id="{ADD6B7F4-6E82-4085-B333-19750B7E4229}"/>
                </a:ext>
              </a:extLst>
            </p:cNvPr>
            <p:cNvSpPr>
              <a:spLocks noChangeAspect="1" noChangeArrowheads="1"/>
            </p:cNvSpPr>
            <p:nvPr/>
          </p:nvSpPr>
          <p:spPr bwMode="auto">
            <a:xfrm>
              <a:off x="2252" y="2304"/>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621" name="Oval 285">
              <a:extLst>
                <a:ext uri="{FF2B5EF4-FFF2-40B4-BE49-F238E27FC236}">
                  <a16:creationId xmlns:a16="http://schemas.microsoft.com/office/drawing/2014/main" id="{5272544D-8217-41E6-8DE5-45AD0A3DF1EA}"/>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622" name="Oval 286">
              <a:extLst>
                <a:ext uri="{FF2B5EF4-FFF2-40B4-BE49-F238E27FC236}">
                  <a16:creationId xmlns:a16="http://schemas.microsoft.com/office/drawing/2014/main" id="{C78303DC-EE2C-4513-AF2D-8ECB8D48EB66}"/>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14623" name="Group 287">
            <a:extLst>
              <a:ext uri="{FF2B5EF4-FFF2-40B4-BE49-F238E27FC236}">
                <a16:creationId xmlns:a16="http://schemas.microsoft.com/office/drawing/2014/main" id="{5F5C21D6-4D96-4395-B4E6-2C95CB7187A3}"/>
              </a:ext>
            </a:extLst>
          </p:cNvPr>
          <p:cNvGrpSpPr>
            <a:grpSpLocks/>
          </p:cNvGrpSpPr>
          <p:nvPr/>
        </p:nvGrpSpPr>
        <p:grpSpPr bwMode="auto">
          <a:xfrm>
            <a:off x="769938" y="2413000"/>
            <a:ext cx="74612" cy="26988"/>
            <a:chOff x="2373" y="1404"/>
            <a:chExt cx="47" cy="17"/>
          </a:xfrm>
        </p:grpSpPr>
        <p:sp>
          <p:nvSpPr>
            <p:cNvPr id="14624" name="Oval 288">
              <a:extLst>
                <a:ext uri="{FF2B5EF4-FFF2-40B4-BE49-F238E27FC236}">
                  <a16:creationId xmlns:a16="http://schemas.microsoft.com/office/drawing/2014/main" id="{252661C7-A1BF-42AF-B621-2908D971972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625" name="Oval 289">
              <a:extLst>
                <a:ext uri="{FF2B5EF4-FFF2-40B4-BE49-F238E27FC236}">
                  <a16:creationId xmlns:a16="http://schemas.microsoft.com/office/drawing/2014/main" id="{BE4432A8-2516-4664-AA53-C79115FA14C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626" name="Text Box 290">
            <a:extLst>
              <a:ext uri="{FF2B5EF4-FFF2-40B4-BE49-F238E27FC236}">
                <a16:creationId xmlns:a16="http://schemas.microsoft.com/office/drawing/2014/main" id="{26C567D4-BC41-4C57-A61A-4E423F428063}"/>
              </a:ext>
            </a:extLst>
          </p:cNvPr>
          <p:cNvSpPr txBox="1">
            <a:spLocks noChangeArrowheads="1"/>
          </p:cNvSpPr>
          <p:nvPr/>
        </p:nvSpPr>
        <p:spPr bwMode="auto">
          <a:xfrm>
            <a:off x="908050" y="2339975"/>
            <a:ext cx="2346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MB 230G or Iltis Jeep (no MG) </a:t>
            </a:r>
            <a:r>
              <a:rPr lang="en-GB" altLang="en-US" b="1"/>
              <a:t>(a)</a:t>
            </a:r>
            <a:r>
              <a:rPr lang="en-GB" altLang="en-US"/>
              <a:t>    ARG-04</a:t>
            </a:r>
            <a:endParaRPr lang="en-GB" altLang="en-US" b="1"/>
          </a:p>
        </p:txBody>
      </p:sp>
      <p:sp>
        <p:nvSpPr>
          <p:cNvPr id="14609" name="Line 273">
            <a:extLst>
              <a:ext uri="{FF2B5EF4-FFF2-40B4-BE49-F238E27FC236}">
                <a16:creationId xmlns:a16="http://schemas.microsoft.com/office/drawing/2014/main" id="{964F6D03-6DC6-43C2-9D6B-E2444185B29F}"/>
              </a:ext>
            </a:extLst>
          </p:cNvPr>
          <p:cNvSpPr>
            <a:spLocks noChangeShapeType="1"/>
          </p:cNvSpPr>
          <p:nvPr/>
        </p:nvSpPr>
        <p:spPr bwMode="auto">
          <a:xfrm>
            <a:off x="765175" y="176371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575" name="Line 239">
            <a:extLst>
              <a:ext uri="{FF2B5EF4-FFF2-40B4-BE49-F238E27FC236}">
                <a16:creationId xmlns:a16="http://schemas.microsoft.com/office/drawing/2014/main" id="{FAB6D432-655C-421B-9066-AB0A3C9CC307}"/>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4504" name="Picture 168">
            <a:extLst>
              <a:ext uri="{FF2B5EF4-FFF2-40B4-BE49-F238E27FC236}">
                <a16:creationId xmlns:a16="http://schemas.microsoft.com/office/drawing/2014/main" id="{5519749A-8221-40AA-8D66-5DD0FECA97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6975" y="5724525"/>
            <a:ext cx="4537075" cy="2984500"/>
          </a:xfrm>
          <a:prstGeom prst="rect">
            <a:avLst/>
          </a:prstGeom>
          <a:noFill/>
          <a:extLst>
            <a:ext uri="{909E8E84-426E-40DD-AFC4-6F175D3DCCD1}">
              <a14:hiddenFill xmlns:a14="http://schemas.microsoft.com/office/drawing/2010/main">
                <a:solidFill>
                  <a:srgbClr val="FFFFFF"/>
                </a:solidFill>
              </a14:hiddenFill>
            </a:ext>
          </a:extLst>
        </p:spPr>
      </p:pic>
      <p:grpSp>
        <p:nvGrpSpPr>
          <p:cNvPr id="14506" name="Group 170">
            <a:extLst>
              <a:ext uri="{FF2B5EF4-FFF2-40B4-BE49-F238E27FC236}">
                <a16:creationId xmlns:a16="http://schemas.microsoft.com/office/drawing/2014/main" id="{555BE836-5217-482A-80DF-68900C6C38D5}"/>
              </a:ext>
            </a:extLst>
          </p:cNvPr>
          <p:cNvGrpSpPr>
            <a:grpSpLocks/>
          </p:cNvGrpSpPr>
          <p:nvPr/>
        </p:nvGrpSpPr>
        <p:grpSpPr bwMode="auto">
          <a:xfrm>
            <a:off x="115888" y="250825"/>
            <a:ext cx="288925" cy="215900"/>
            <a:chOff x="2311" y="3060"/>
            <a:chExt cx="151" cy="99"/>
          </a:xfrm>
        </p:grpSpPr>
        <p:sp>
          <p:nvSpPr>
            <p:cNvPr id="14507" name="Rectangle 171">
              <a:extLst>
                <a:ext uri="{FF2B5EF4-FFF2-40B4-BE49-F238E27FC236}">
                  <a16:creationId xmlns:a16="http://schemas.microsoft.com/office/drawing/2014/main" id="{40B73918-7906-49B9-B673-1BA408CE6E8A}"/>
                </a:ext>
              </a:extLst>
            </p:cNvPr>
            <p:cNvSpPr>
              <a:spLocks noChangeAspect="1" noChangeArrowheads="1"/>
            </p:cNvSpPr>
            <p:nvPr/>
          </p:nvSpPr>
          <p:spPr bwMode="auto">
            <a:xfrm>
              <a:off x="2311" y="306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508" name="Oval 172">
              <a:extLst>
                <a:ext uri="{FF2B5EF4-FFF2-40B4-BE49-F238E27FC236}">
                  <a16:creationId xmlns:a16="http://schemas.microsoft.com/office/drawing/2014/main" id="{1F7B814C-8530-4658-9E3C-E481F1700AE9}"/>
                </a:ext>
              </a:extLst>
            </p:cNvPr>
            <p:cNvSpPr>
              <a:spLocks noChangeAspect="1" noChangeArrowheads="1"/>
            </p:cNvSpPr>
            <p:nvPr/>
          </p:nvSpPr>
          <p:spPr bwMode="auto">
            <a:xfrm>
              <a:off x="2376" y="3098"/>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4509" name="Group 173">
            <a:extLst>
              <a:ext uri="{FF2B5EF4-FFF2-40B4-BE49-F238E27FC236}">
                <a16:creationId xmlns:a16="http://schemas.microsoft.com/office/drawing/2014/main" id="{580D4BF2-E7C0-4D04-8580-04EF773F74F0}"/>
              </a:ext>
            </a:extLst>
          </p:cNvPr>
          <p:cNvGrpSpPr>
            <a:grpSpLocks/>
          </p:cNvGrpSpPr>
          <p:nvPr/>
        </p:nvGrpSpPr>
        <p:grpSpPr bwMode="auto">
          <a:xfrm>
            <a:off x="223838" y="179388"/>
            <a:ext cx="76200" cy="63500"/>
            <a:chOff x="2443" y="447"/>
            <a:chExt cx="48" cy="40"/>
          </a:xfrm>
        </p:grpSpPr>
        <p:sp>
          <p:nvSpPr>
            <p:cNvPr id="14510" name="Line 174">
              <a:extLst>
                <a:ext uri="{FF2B5EF4-FFF2-40B4-BE49-F238E27FC236}">
                  <a16:creationId xmlns:a16="http://schemas.microsoft.com/office/drawing/2014/main" id="{DB43FC04-CEC4-4B19-B8BA-182B3327DB6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511" name="Line 175">
              <a:extLst>
                <a:ext uri="{FF2B5EF4-FFF2-40B4-BE49-F238E27FC236}">
                  <a16:creationId xmlns:a16="http://schemas.microsoft.com/office/drawing/2014/main" id="{CAF0869F-A442-4D8A-8981-57ABBA15319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4512" name="Text Box 176">
            <a:extLst>
              <a:ext uri="{FF2B5EF4-FFF2-40B4-BE49-F238E27FC236}">
                <a16:creationId xmlns:a16="http://schemas.microsoft.com/office/drawing/2014/main" id="{6C921798-8796-4A5E-8C0E-19373A82CF09}"/>
              </a:ext>
            </a:extLst>
          </p:cNvPr>
          <p:cNvSpPr txBox="1">
            <a:spLocks noChangeArrowheads="1"/>
          </p:cNvSpPr>
          <p:nvPr/>
        </p:nvSpPr>
        <p:spPr bwMode="auto">
          <a:xfrm>
            <a:off x="404813" y="107950"/>
            <a:ext cx="2246312"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ARG-01</a:t>
            </a:r>
          </a:p>
          <a:p>
            <a:r>
              <a:rPr lang="en-GB" altLang="en-US" sz="1200" b="1"/>
              <a:t>Artillery Group</a:t>
            </a:r>
          </a:p>
        </p:txBody>
      </p:sp>
      <p:grpSp>
        <p:nvGrpSpPr>
          <p:cNvPr id="14513" name="Group 177">
            <a:extLst>
              <a:ext uri="{FF2B5EF4-FFF2-40B4-BE49-F238E27FC236}">
                <a16:creationId xmlns:a16="http://schemas.microsoft.com/office/drawing/2014/main" id="{B04D1AB7-7E96-41A7-B915-65291453F857}"/>
              </a:ext>
            </a:extLst>
          </p:cNvPr>
          <p:cNvGrpSpPr>
            <a:grpSpLocks/>
          </p:cNvGrpSpPr>
          <p:nvPr/>
        </p:nvGrpSpPr>
        <p:grpSpPr bwMode="auto">
          <a:xfrm>
            <a:off x="3679825" y="177800"/>
            <a:ext cx="76200" cy="63500"/>
            <a:chOff x="2443" y="447"/>
            <a:chExt cx="48" cy="40"/>
          </a:xfrm>
        </p:grpSpPr>
        <p:sp>
          <p:nvSpPr>
            <p:cNvPr id="14514" name="Line 178">
              <a:extLst>
                <a:ext uri="{FF2B5EF4-FFF2-40B4-BE49-F238E27FC236}">
                  <a16:creationId xmlns:a16="http://schemas.microsoft.com/office/drawing/2014/main" id="{DC16C963-07EE-41B6-818F-9381DD2F52E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515" name="Line 179">
              <a:extLst>
                <a:ext uri="{FF2B5EF4-FFF2-40B4-BE49-F238E27FC236}">
                  <a16:creationId xmlns:a16="http://schemas.microsoft.com/office/drawing/2014/main" id="{B495A8D4-8657-4049-A9A0-1B612FC5FD40}"/>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4516" name="Text Box 180">
            <a:extLst>
              <a:ext uri="{FF2B5EF4-FFF2-40B4-BE49-F238E27FC236}">
                <a16:creationId xmlns:a16="http://schemas.microsoft.com/office/drawing/2014/main" id="{B677A7BE-17FD-4856-8FDC-C3C0CCA41FB4}"/>
              </a:ext>
            </a:extLst>
          </p:cNvPr>
          <p:cNvSpPr txBox="1">
            <a:spLocks noChangeArrowheads="1"/>
          </p:cNvSpPr>
          <p:nvPr/>
        </p:nvSpPr>
        <p:spPr bwMode="auto">
          <a:xfrm>
            <a:off x="3860800" y="107950"/>
            <a:ext cx="2246313"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ARG-04</a:t>
            </a:r>
          </a:p>
          <a:p>
            <a:r>
              <a:rPr lang="en-GB" altLang="en-US" sz="1200" b="1"/>
              <a:t>Airmobile Artillery Group</a:t>
            </a:r>
          </a:p>
        </p:txBody>
      </p:sp>
      <p:grpSp>
        <p:nvGrpSpPr>
          <p:cNvPr id="14518" name="Group 182">
            <a:extLst>
              <a:ext uri="{FF2B5EF4-FFF2-40B4-BE49-F238E27FC236}">
                <a16:creationId xmlns:a16="http://schemas.microsoft.com/office/drawing/2014/main" id="{739508E3-36F9-4BB6-971B-EB1756261CD5}"/>
              </a:ext>
            </a:extLst>
          </p:cNvPr>
          <p:cNvGrpSpPr>
            <a:grpSpLocks/>
          </p:cNvGrpSpPr>
          <p:nvPr/>
        </p:nvGrpSpPr>
        <p:grpSpPr bwMode="auto">
          <a:xfrm>
            <a:off x="3573463" y="250825"/>
            <a:ext cx="287337" cy="215900"/>
            <a:chOff x="3929" y="4694"/>
            <a:chExt cx="181" cy="136"/>
          </a:xfrm>
        </p:grpSpPr>
        <p:grpSp>
          <p:nvGrpSpPr>
            <p:cNvPr id="14519" name="Group 183">
              <a:extLst>
                <a:ext uri="{FF2B5EF4-FFF2-40B4-BE49-F238E27FC236}">
                  <a16:creationId xmlns:a16="http://schemas.microsoft.com/office/drawing/2014/main" id="{B073551C-EDDF-40B9-8291-88F68E1F71D7}"/>
                </a:ext>
              </a:extLst>
            </p:cNvPr>
            <p:cNvGrpSpPr>
              <a:grpSpLocks/>
            </p:cNvGrpSpPr>
            <p:nvPr/>
          </p:nvGrpSpPr>
          <p:grpSpPr bwMode="auto">
            <a:xfrm>
              <a:off x="3929" y="4694"/>
              <a:ext cx="181" cy="136"/>
              <a:chOff x="2311" y="3060"/>
              <a:chExt cx="151" cy="99"/>
            </a:xfrm>
          </p:grpSpPr>
          <p:sp>
            <p:nvSpPr>
              <p:cNvPr id="14520" name="Rectangle 184">
                <a:extLst>
                  <a:ext uri="{FF2B5EF4-FFF2-40B4-BE49-F238E27FC236}">
                    <a16:creationId xmlns:a16="http://schemas.microsoft.com/office/drawing/2014/main" id="{E0D6F536-B8E8-4F6E-934B-46EA8681C76E}"/>
                  </a:ext>
                </a:extLst>
              </p:cNvPr>
              <p:cNvSpPr>
                <a:spLocks noChangeAspect="1" noChangeArrowheads="1"/>
              </p:cNvSpPr>
              <p:nvPr/>
            </p:nvSpPr>
            <p:spPr bwMode="auto">
              <a:xfrm>
                <a:off x="2311" y="306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521" name="Oval 185">
                <a:extLst>
                  <a:ext uri="{FF2B5EF4-FFF2-40B4-BE49-F238E27FC236}">
                    <a16:creationId xmlns:a16="http://schemas.microsoft.com/office/drawing/2014/main" id="{E59D1812-2A38-4593-AB10-E583A8078636}"/>
                  </a:ext>
                </a:extLst>
              </p:cNvPr>
              <p:cNvSpPr>
                <a:spLocks noChangeAspect="1" noChangeArrowheads="1"/>
              </p:cNvSpPr>
              <p:nvPr/>
            </p:nvSpPr>
            <p:spPr bwMode="auto">
              <a:xfrm>
                <a:off x="2376" y="3098"/>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4522" name="Group 186">
              <a:extLst>
                <a:ext uri="{FF2B5EF4-FFF2-40B4-BE49-F238E27FC236}">
                  <a16:creationId xmlns:a16="http://schemas.microsoft.com/office/drawing/2014/main" id="{BAA929D9-EE52-4538-9C74-952E24C29CF5}"/>
                </a:ext>
              </a:extLst>
            </p:cNvPr>
            <p:cNvGrpSpPr>
              <a:grpSpLocks/>
            </p:cNvGrpSpPr>
            <p:nvPr/>
          </p:nvGrpSpPr>
          <p:grpSpPr bwMode="auto">
            <a:xfrm>
              <a:off x="3990" y="4785"/>
              <a:ext cx="59" cy="33"/>
              <a:chOff x="1632" y="1249"/>
              <a:chExt cx="48" cy="24"/>
            </a:xfrm>
          </p:grpSpPr>
          <p:sp>
            <p:nvSpPr>
              <p:cNvPr id="14523" name="AutoShape 187">
                <a:extLst>
                  <a:ext uri="{FF2B5EF4-FFF2-40B4-BE49-F238E27FC236}">
                    <a16:creationId xmlns:a16="http://schemas.microsoft.com/office/drawing/2014/main" id="{BB15A357-2EF5-4B08-A4E9-2A8C05196729}"/>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524" name="AutoShape 188">
                <a:extLst>
                  <a:ext uri="{FF2B5EF4-FFF2-40B4-BE49-F238E27FC236}">
                    <a16:creationId xmlns:a16="http://schemas.microsoft.com/office/drawing/2014/main" id="{F8CE12EF-A2CE-4CAC-B6E6-328A087DCE75}"/>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4525" name="Group 189">
            <a:extLst>
              <a:ext uri="{FF2B5EF4-FFF2-40B4-BE49-F238E27FC236}">
                <a16:creationId xmlns:a16="http://schemas.microsoft.com/office/drawing/2014/main" id="{E9AC0A1F-8E74-4E44-A752-F15B8C0C16EC}"/>
              </a:ext>
            </a:extLst>
          </p:cNvPr>
          <p:cNvGrpSpPr>
            <a:grpSpLocks/>
          </p:cNvGrpSpPr>
          <p:nvPr/>
        </p:nvGrpSpPr>
        <p:grpSpPr bwMode="auto">
          <a:xfrm>
            <a:off x="3679825" y="536575"/>
            <a:ext cx="76200" cy="63500"/>
            <a:chOff x="2443" y="447"/>
            <a:chExt cx="48" cy="40"/>
          </a:xfrm>
        </p:grpSpPr>
        <p:sp>
          <p:nvSpPr>
            <p:cNvPr id="14526" name="Line 190">
              <a:extLst>
                <a:ext uri="{FF2B5EF4-FFF2-40B4-BE49-F238E27FC236}">
                  <a16:creationId xmlns:a16="http://schemas.microsoft.com/office/drawing/2014/main" id="{5FD2CFB1-A904-4F78-804E-27D84C8FCF45}"/>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527" name="Line 191">
              <a:extLst>
                <a:ext uri="{FF2B5EF4-FFF2-40B4-BE49-F238E27FC236}">
                  <a16:creationId xmlns:a16="http://schemas.microsoft.com/office/drawing/2014/main" id="{53D48925-553D-43C6-B6BB-39F9669A490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4528" name="Text Box 192">
            <a:extLst>
              <a:ext uri="{FF2B5EF4-FFF2-40B4-BE49-F238E27FC236}">
                <a16:creationId xmlns:a16="http://schemas.microsoft.com/office/drawing/2014/main" id="{F68EAC88-F376-44B4-AF17-7C959B854481}"/>
              </a:ext>
            </a:extLst>
          </p:cNvPr>
          <p:cNvSpPr txBox="1">
            <a:spLocks noChangeArrowheads="1"/>
          </p:cNvSpPr>
          <p:nvPr/>
        </p:nvSpPr>
        <p:spPr bwMode="auto">
          <a:xfrm>
            <a:off x="3860800" y="466725"/>
            <a:ext cx="23876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ARG-04</a:t>
            </a:r>
          </a:p>
          <a:p>
            <a:r>
              <a:rPr lang="en-GB" altLang="en-US" sz="1200" b="1"/>
              <a:t>Marine Field Artillery Battalion</a:t>
            </a:r>
          </a:p>
        </p:txBody>
      </p:sp>
      <p:grpSp>
        <p:nvGrpSpPr>
          <p:cNvPr id="14530" name="Group 194">
            <a:extLst>
              <a:ext uri="{FF2B5EF4-FFF2-40B4-BE49-F238E27FC236}">
                <a16:creationId xmlns:a16="http://schemas.microsoft.com/office/drawing/2014/main" id="{A9D693D2-755F-4E15-AECD-78A9F670B2FC}"/>
              </a:ext>
            </a:extLst>
          </p:cNvPr>
          <p:cNvGrpSpPr>
            <a:grpSpLocks/>
          </p:cNvGrpSpPr>
          <p:nvPr/>
        </p:nvGrpSpPr>
        <p:grpSpPr bwMode="auto">
          <a:xfrm>
            <a:off x="3573463" y="611188"/>
            <a:ext cx="288925" cy="215900"/>
            <a:chOff x="2387" y="2521"/>
            <a:chExt cx="182" cy="136"/>
          </a:xfrm>
        </p:grpSpPr>
        <p:grpSp>
          <p:nvGrpSpPr>
            <p:cNvPr id="14531" name="Group 195">
              <a:extLst>
                <a:ext uri="{FF2B5EF4-FFF2-40B4-BE49-F238E27FC236}">
                  <a16:creationId xmlns:a16="http://schemas.microsoft.com/office/drawing/2014/main" id="{D75D0C24-1198-4137-8BF3-A219D68BC16B}"/>
                </a:ext>
              </a:extLst>
            </p:cNvPr>
            <p:cNvGrpSpPr>
              <a:grpSpLocks/>
            </p:cNvGrpSpPr>
            <p:nvPr/>
          </p:nvGrpSpPr>
          <p:grpSpPr bwMode="auto">
            <a:xfrm>
              <a:off x="2387" y="2521"/>
              <a:ext cx="182" cy="136"/>
              <a:chOff x="2311" y="3060"/>
              <a:chExt cx="151" cy="99"/>
            </a:xfrm>
          </p:grpSpPr>
          <p:sp>
            <p:nvSpPr>
              <p:cNvPr id="14532" name="Rectangle 196">
                <a:extLst>
                  <a:ext uri="{FF2B5EF4-FFF2-40B4-BE49-F238E27FC236}">
                    <a16:creationId xmlns:a16="http://schemas.microsoft.com/office/drawing/2014/main" id="{F3586F9E-1770-486A-930E-9CA833688131}"/>
                  </a:ext>
                </a:extLst>
              </p:cNvPr>
              <p:cNvSpPr>
                <a:spLocks noChangeAspect="1" noChangeArrowheads="1"/>
              </p:cNvSpPr>
              <p:nvPr/>
            </p:nvSpPr>
            <p:spPr bwMode="auto">
              <a:xfrm>
                <a:off x="2311" y="306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533" name="Oval 197">
                <a:extLst>
                  <a:ext uri="{FF2B5EF4-FFF2-40B4-BE49-F238E27FC236}">
                    <a16:creationId xmlns:a16="http://schemas.microsoft.com/office/drawing/2014/main" id="{534F226E-E3E7-4E54-AAE6-346FF5F0D419}"/>
                  </a:ext>
                </a:extLst>
              </p:cNvPr>
              <p:cNvSpPr>
                <a:spLocks noChangeAspect="1" noChangeArrowheads="1"/>
              </p:cNvSpPr>
              <p:nvPr/>
            </p:nvSpPr>
            <p:spPr bwMode="auto">
              <a:xfrm>
                <a:off x="2376" y="3098"/>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4534" name="Group 198">
              <a:extLst>
                <a:ext uri="{FF2B5EF4-FFF2-40B4-BE49-F238E27FC236}">
                  <a16:creationId xmlns:a16="http://schemas.microsoft.com/office/drawing/2014/main" id="{11A3BB30-D4FD-44C1-ADAF-55EF5B42E91A}"/>
                </a:ext>
              </a:extLst>
            </p:cNvPr>
            <p:cNvGrpSpPr>
              <a:grpSpLocks noChangeAspect="1"/>
            </p:cNvGrpSpPr>
            <p:nvPr/>
          </p:nvGrpSpPr>
          <p:grpSpPr bwMode="auto">
            <a:xfrm>
              <a:off x="2455" y="2540"/>
              <a:ext cx="45" cy="100"/>
              <a:chOff x="862" y="2628"/>
              <a:chExt cx="36" cy="71"/>
            </a:xfrm>
          </p:grpSpPr>
          <p:sp>
            <p:nvSpPr>
              <p:cNvPr id="14535" name="AutoShape 199">
                <a:extLst>
                  <a:ext uri="{FF2B5EF4-FFF2-40B4-BE49-F238E27FC236}">
                    <a16:creationId xmlns:a16="http://schemas.microsoft.com/office/drawing/2014/main" id="{A1AACE83-CA2E-4500-BA96-F8178456143E}"/>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536" name="Line 200">
                <a:extLst>
                  <a:ext uri="{FF2B5EF4-FFF2-40B4-BE49-F238E27FC236}">
                    <a16:creationId xmlns:a16="http://schemas.microsoft.com/office/drawing/2014/main" id="{38D25D7D-E231-4B95-AD79-CF4E203241D9}"/>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537" name="Line 201">
                <a:extLst>
                  <a:ext uri="{FF2B5EF4-FFF2-40B4-BE49-F238E27FC236}">
                    <a16:creationId xmlns:a16="http://schemas.microsoft.com/office/drawing/2014/main" id="{A27E769F-DB00-4272-99A7-912BAB72C161}"/>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538" name="Oval 202">
                <a:extLst>
                  <a:ext uri="{FF2B5EF4-FFF2-40B4-BE49-F238E27FC236}">
                    <a16:creationId xmlns:a16="http://schemas.microsoft.com/office/drawing/2014/main" id="{852ABB75-0E5D-464B-A8E1-5FE42D9698B8}"/>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4552" name="Group 216">
            <a:extLst>
              <a:ext uri="{FF2B5EF4-FFF2-40B4-BE49-F238E27FC236}">
                <a16:creationId xmlns:a16="http://schemas.microsoft.com/office/drawing/2014/main" id="{12F02B07-E005-45F7-A41A-EBBAEA118F27}"/>
              </a:ext>
            </a:extLst>
          </p:cNvPr>
          <p:cNvGrpSpPr>
            <a:grpSpLocks/>
          </p:cNvGrpSpPr>
          <p:nvPr/>
        </p:nvGrpSpPr>
        <p:grpSpPr bwMode="auto">
          <a:xfrm>
            <a:off x="404813" y="611188"/>
            <a:ext cx="231775" cy="157162"/>
            <a:chOff x="933" y="149"/>
            <a:chExt cx="146" cy="99"/>
          </a:xfrm>
        </p:grpSpPr>
        <p:sp>
          <p:nvSpPr>
            <p:cNvPr id="14553" name="Rectangle 217">
              <a:extLst>
                <a:ext uri="{FF2B5EF4-FFF2-40B4-BE49-F238E27FC236}">
                  <a16:creationId xmlns:a16="http://schemas.microsoft.com/office/drawing/2014/main" id="{0DC227B5-BD0C-4E0C-AA32-E2D0E4BB1623}"/>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554" name="Text Box 218">
              <a:extLst>
                <a:ext uri="{FF2B5EF4-FFF2-40B4-BE49-F238E27FC236}">
                  <a16:creationId xmlns:a16="http://schemas.microsoft.com/office/drawing/2014/main" id="{28175233-9B6B-42CA-8F79-9D3BCE12A979}"/>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4555" name="Group 219">
            <a:extLst>
              <a:ext uri="{FF2B5EF4-FFF2-40B4-BE49-F238E27FC236}">
                <a16:creationId xmlns:a16="http://schemas.microsoft.com/office/drawing/2014/main" id="{346FEA06-EED1-4B0F-B2BB-EA76BD281936}"/>
              </a:ext>
            </a:extLst>
          </p:cNvPr>
          <p:cNvGrpSpPr>
            <a:grpSpLocks/>
          </p:cNvGrpSpPr>
          <p:nvPr/>
        </p:nvGrpSpPr>
        <p:grpSpPr bwMode="auto">
          <a:xfrm>
            <a:off x="482600" y="538163"/>
            <a:ext cx="74613" cy="26987"/>
            <a:chOff x="2373" y="1404"/>
            <a:chExt cx="47" cy="17"/>
          </a:xfrm>
        </p:grpSpPr>
        <p:sp>
          <p:nvSpPr>
            <p:cNvPr id="14556" name="Oval 220">
              <a:extLst>
                <a:ext uri="{FF2B5EF4-FFF2-40B4-BE49-F238E27FC236}">
                  <a16:creationId xmlns:a16="http://schemas.microsoft.com/office/drawing/2014/main" id="{4B6D85CF-94AE-4E38-B877-22160456932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557" name="Oval 221">
              <a:extLst>
                <a:ext uri="{FF2B5EF4-FFF2-40B4-BE49-F238E27FC236}">
                  <a16:creationId xmlns:a16="http://schemas.microsoft.com/office/drawing/2014/main" id="{F1030C49-3382-452A-9AF3-F41F61EC4A4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558" name="Line 222">
            <a:extLst>
              <a:ext uri="{FF2B5EF4-FFF2-40B4-BE49-F238E27FC236}">
                <a16:creationId xmlns:a16="http://schemas.microsoft.com/office/drawing/2014/main" id="{82D3B9F3-A812-4D5D-88AF-601CC9983D5D}"/>
              </a:ext>
            </a:extLst>
          </p:cNvPr>
          <p:cNvSpPr>
            <a:spLocks noChangeShapeType="1"/>
          </p:cNvSpPr>
          <p:nvPr/>
        </p:nvSpPr>
        <p:spPr bwMode="auto">
          <a:xfrm>
            <a:off x="260350" y="6826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559" name="Text Box 223">
            <a:extLst>
              <a:ext uri="{FF2B5EF4-FFF2-40B4-BE49-F238E27FC236}">
                <a16:creationId xmlns:a16="http://schemas.microsoft.com/office/drawing/2014/main" id="{C41CB0D2-D26B-4084-8EE2-EE07124EA1E1}"/>
              </a:ext>
            </a:extLst>
          </p:cNvPr>
          <p:cNvSpPr txBox="1">
            <a:spLocks noChangeArrowheads="1"/>
          </p:cNvSpPr>
          <p:nvPr/>
        </p:nvSpPr>
        <p:spPr bwMode="auto">
          <a:xfrm>
            <a:off x="620713" y="468313"/>
            <a:ext cx="2570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grpSp>
        <p:nvGrpSpPr>
          <p:cNvPr id="14560" name="Group 224">
            <a:extLst>
              <a:ext uri="{FF2B5EF4-FFF2-40B4-BE49-F238E27FC236}">
                <a16:creationId xmlns:a16="http://schemas.microsoft.com/office/drawing/2014/main" id="{F2D4D7E6-5B89-430E-AAAE-6F14E3C56025}"/>
              </a:ext>
            </a:extLst>
          </p:cNvPr>
          <p:cNvGrpSpPr>
            <a:grpSpLocks/>
          </p:cNvGrpSpPr>
          <p:nvPr/>
        </p:nvGrpSpPr>
        <p:grpSpPr bwMode="auto">
          <a:xfrm>
            <a:off x="404813" y="1260475"/>
            <a:ext cx="288925" cy="215900"/>
            <a:chOff x="2311" y="3060"/>
            <a:chExt cx="151" cy="99"/>
          </a:xfrm>
        </p:grpSpPr>
        <p:sp>
          <p:nvSpPr>
            <p:cNvPr id="14561" name="Rectangle 225">
              <a:extLst>
                <a:ext uri="{FF2B5EF4-FFF2-40B4-BE49-F238E27FC236}">
                  <a16:creationId xmlns:a16="http://schemas.microsoft.com/office/drawing/2014/main" id="{3B9548D5-2401-4B48-A26B-01478BE477F9}"/>
                </a:ext>
              </a:extLst>
            </p:cNvPr>
            <p:cNvSpPr>
              <a:spLocks noChangeAspect="1" noChangeArrowheads="1"/>
            </p:cNvSpPr>
            <p:nvPr/>
          </p:nvSpPr>
          <p:spPr bwMode="auto">
            <a:xfrm>
              <a:off x="2311" y="306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562" name="Oval 226">
              <a:extLst>
                <a:ext uri="{FF2B5EF4-FFF2-40B4-BE49-F238E27FC236}">
                  <a16:creationId xmlns:a16="http://schemas.microsoft.com/office/drawing/2014/main" id="{D73E7223-065F-4620-9C5A-7B674AFD4028}"/>
                </a:ext>
              </a:extLst>
            </p:cNvPr>
            <p:cNvSpPr>
              <a:spLocks noChangeAspect="1" noChangeArrowheads="1"/>
            </p:cNvSpPr>
            <p:nvPr/>
          </p:nvSpPr>
          <p:spPr bwMode="auto">
            <a:xfrm>
              <a:off x="2376" y="3098"/>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4563" name="Text Box 227">
            <a:extLst>
              <a:ext uri="{FF2B5EF4-FFF2-40B4-BE49-F238E27FC236}">
                <a16:creationId xmlns:a16="http://schemas.microsoft.com/office/drawing/2014/main" id="{C2244348-23A2-4B3D-86DF-8B5311F95C8E}"/>
              </a:ext>
            </a:extLst>
          </p:cNvPr>
          <p:cNvSpPr txBox="1">
            <a:spLocks noChangeArrowheads="1"/>
          </p:cNvSpPr>
          <p:nvPr/>
        </p:nvSpPr>
        <p:spPr bwMode="auto">
          <a:xfrm>
            <a:off x="692150" y="1116013"/>
            <a:ext cx="22463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ARG-02</a:t>
            </a:r>
          </a:p>
          <a:p>
            <a:r>
              <a:rPr lang="en-GB" altLang="en-US" sz="1000" b="1"/>
              <a:t>x3 Field Artillery Battery</a:t>
            </a:r>
          </a:p>
        </p:txBody>
      </p:sp>
      <p:sp>
        <p:nvSpPr>
          <p:cNvPr id="14564" name="Line 228">
            <a:extLst>
              <a:ext uri="{FF2B5EF4-FFF2-40B4-BE49-F238E27FC236}">
                <a16:creationId xmlns:a16="http://schemas.microsoft.com/office/drawing/2014/main" id="{4E24AC89-9E5F-43A5-999E-31A307F0B6EF}"/>
              </a:ext>
            </a:extLst>
          </p:cNvPr>
          <p:cNvSpPr>
            <a:spLocks noChangeShapeType="1"/>
          </p:cNvSpPr>
          <p:nvPr/>
        </p:nvSpPr>
        <p:spPr bwMode="auto">
          <a:xfrm>
            <a:off x="549275" y="11874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565" name="Line 229">
            <a:extLst>
              <a:ext uri="{FF2B5EF4-FFF2-40B4-BE49-F238E27FC236}">
                <a16:creationId xmlns:a16="http://schemas.microsoft.com/office/drawing/2014/main" id="{CCB2B5D0-244B-4C7E-B0BC-55F66D0A4DB3}"/>
              </a:ext>
            </a:extLst>
          </p:cNvPr>
          <p:cNvSpPr>
            <a:spLocks noChangeShapeType="1"/>
          </p:cNvSpPr>
          <p:nvPr/>
        </p:nvSpPr>
        <p:spPr bwMode="auto">
          <a:xfrm>
            <a:off x="260350" y="13319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4576" name="Group 240">
            <a:extLst>
              <a:ext uri="{FF2B5EF4-FFF2-40B4-BE49-F238E27FC236}">
                <a16:creationId xmlns:a16="http://schemas.microsoft.com/office/drawing/2014/main" id="{B06BDB94-7EF3-49F4-9686-2FD30607F660}"/>
              </a:ext>
            </a:extLst>
          </p:cNvPr>
          <p:cNvGrpSpPr>
            <a:grpSpLocks/>
          </p:cNvGrpSpPr>
          <p:nvPr/>
        </p:nvGrpSpPr>
        <p:grpSpPr bwMode="auto">
          <a:xfrm>
            <a:off x="404813" y="900113"/>
            <a:ext cx="231775" cy="190500"/>
            <a:chOff x="2252" y="2304"/>
            <a:chExt cx="146" cy="120"/>
          </a:xfrm>
        </p:grpSpPr>
        <p:sp>
          <p:nvSpPr>
            <p:cNvPr id="14577" name="Rectangle 241">
              <a:extLst>
                <a:ext uri="{FF2B5EF4-FFF2-40B4-BE49-F238E27FC236}">
                  <a16:creationId xmlns:a16="http://schemas.microsoft.com/office/drawing/2014/main" id="{04126E10-9695-4BFB-B65C-4CEBB5A132A3}"/>
                </a:ext>
              </a:extLst>
            </p:cNvPr>
            <p:cNvSpPr>
              <a:spLocks noChangeAspect="1" noChangeArrowheads="1"/>
            </p:cNvSpPr>
            <p:nvPr/>
          </p:nvSpPr>
          <p:spPr bwMode="auto">
            <a:xfrm>
              <a:off x="2252" y="2304"/>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578" name="Oval 242">
              <a:extLst>
                <a:ext uri="{FF2B5EF4-FFF2-40B4-BE49-F238E27FC236}">
                  <a16:creationId xmlns:a16="http://schemas.microsoft.com/office/drawing/2014/main" id="{1A66AF17-6CBC-4AC6-809B-7F102311A4BA}"/>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579" name="Oval 243">
              <a:extLst>
                <a:ext uri="{FF2B5EF4-FFF2-40B4-BE49-F238E27FC236}">
                  <a16:creationId xmlns:a16="http://schemas.microsoft.com/office/drawing/2014/main" id="{1AAE853A-1AB2-47E7-88B5-ABBDC924944D}"/>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14580" name="Group 244">
            <a:extLst>
              <a:ext uri="{FF2B5EF4-FFF2-40B4-BE49-F238E27FC236}">
                <a16:creationId xmlns:a16="http://schemas.microsoft.com/office/drawing/2014/main" id="{7FE7C34F-BA25-4951-82F6-32B1469F6B04}"/>
              </a:ext>
            </a:extLst>
          </p:cNvPr>
          <p:cNvGrpSpPr>
            <a:grpSpLocks/>
          </p:cNvGrpSpPr>
          <p:nvPr/>
        </p:nvGrpSpPr>
        <p:grpSpPr bwMode="auto">
          <a:xfrm>
            <a:off x="482600" y="828675"/>
            <a:ext cx="74613" cy="26988"/>
            <a:chOff x="2373" y="1404"/>
            <a:chExt cx="47" cy="17"/>
          </a:xfrm>
        </p:grpSpPr>
        <p:sp>
          <p:nvSpPr>
            <p:cNvPr id="14581" name="Oval 245">
              <a:extLst>
                <a:ext uri="{FF2B5EF4-FFF2-40B4-BE49-F238E27FC236}">
                  <a16:creationId xmlns:a16="http://schemas.microsoft.com/office/drawing/2014/main" id="{74033DF8-FD48-47A9-A152-DCC832F7C7F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582" name="Oval 246">
              <a:extLst>
                <a:ext uri="{FF2B5EF4-FFF2-40B4-BE49-F238E27FC236}">
                  <a16:creationId xmlns:a16="http://schemas.microsoft.com/office/drawing/2014/main" id="{882D8216-A618-45B5-A704-A200F30F85C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583" name="Text Box 247">
            <a:extLst>
              <a:ext uri="{FF2B5EF4-FFF2-40B4-BE49-F238E27FC236}">
                <a16:creationId xmlns:a16="http://schemas.microsoft.com/office/drawing/2014/main" id="{FA75AE08-6582-4412-8D62-538259FF88AE}"/>
              </a:ext>
            </a:extLst>
          </p:cNvPr>
          <p:cNvSpPr txBox="1">
            <a:spLocks noChangeArrowheads="1"/>
          </p:cNvSpPr>
          <p:nvPr/>
        </p:nvSpPr>
        <p:spPr bwMode="auto">
          <a:xfrm>
            <a:off x="620713" y="755650"/>
            <a:ext cx="2593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MB 230G or Iltis Jeep (no MG)                  ARG-04</a:t>
            </a:r>
            <a:endParaRPr lang="en-GB" altLang="en-US" b="1"/>
          </a:p>
        </p:txBody>
      </p:sp>
      <p:grpSp>
        <p:nvGrpSpPr>
          <p:cNvPr id="14584" name="Group 248">
            <a:extLst>
              <a:ext uri="{FF2B5EF4-FFF2-40B4-BE49-F238E27FC236}">
                <a16:creationId xmlns:a16="http://schemas.microsoft.com/office/drawing/2014/main" id="{2CB0F5E4-55F3-478C-969B-F1C188965456}"/>
              </a:ext>
            </a:extLst>
          </p:cNvPr>
          <p:cNvGrpSpPr>
            <a:grpSpLocks/>
          </p:cNvGrpSpPr>
          <p:nvPr/>
        </p:nvGrpSpPr>
        <p:grpSpPr bwMode="auto">
          <a:xfrm>
            <a:off x="692150" y="1619250"/>
            <a:ext cx="231775" cy="157163"/>
            <a:chOff x="933" y="149"/>
            <a:chExt cx="146" cy="99"/>
          </a:xfrm>
        </p:grpSpPr>
        <p:sp>
          <p:nvSpPr>
            <p:cNvPr id="14585" name="Rectangle 249">
              <a:extLst>
                <a:ext uri="{FF2B5EF4-FFF2-40B4-BE49-F238E27FC236}">
                  <a16:creationId xmlns:a16="http://schemas.microsoft.com/office/drawing/2014/main" id="{980FAB70-B903-44B6-ADD7-663FEF0DD07B}"/>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586" name="Text Box 250">
              <a:extLst>
                <a:ext uri="{FF2B5EF4-FFF2-40B4-BE49-F238E27FC236}">
                  <a16:creationId xmlns:a16="http://schemas.microsoft.com/office/drawing/2014/main" id="{0808896B-9D03-48B1-A8AC-90E968D6800E}"/>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4587" name="Group 251">
            <a:extLst>
              <a:ext uri="{FF2B5EF4-FFF2-40B4-BE49-F238E27FC236}">
                <a16:creationId xmlns:a16="http://schemas.microsoft.com/office/drawing/2014/main" id="{D96E7CE1-AD3E-4373-ACFD-1108FC95A109}"/>
              </a:ext>
            </a:extLst>
          </p:cNvPr>
          <p:cNvGrpSpPr>
            <a:grpSpLocks/>
          </p:cNvGrpSpPr>
          <p:nvPr/>
        </p:nvGrpSpPr>
        <p:grpSpPr bwMode="auto">
          <a:xfrm>
            <a:off x="769938" y="1546225"/>
            <a:ext cx="74612" cy="26988"/>
            <a:chOff x="2373" y="1404"/>
            <a:chExt cx="47" cy="17"/>
          </a:xfrm>
        </p:grpSpPr>
        <p:sp>
          <p:nvSpPr>
            <p:cNvPr id="14588" name="Oval 252">
              <a:extLst>
                <a:ext uri="{FF2B5EF4-FFF2-40B4-BE49-F238E27FC236}">
                  <a16:creationId xmlns:a16="http://schemas.microsoft.com/office/drawing/2014/main" id="{48DE03D6-0EFE-4248-9120-7847F460358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589" name="Oval 253">
              <a:extLst>
                <a:ext uri="{FF2B5EF4-FFF2-40B4-BE49-F238E27FC236}">
                  <a16:creationId xmlns:a16="http://schemas.microsoft.com/office/drawing/2014/main" id="{4CD4506B-720A-4A4A-AD7E-23DEE2AF954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590" name="Line 254">
            <a:extLst>
              <a:ext uri="{FF2B5EF4-FFF2-40B4-BE49-F238E27FC236}">
                <a16:creationId xmlns:a16="http://schemas.microsoft.com/office/drawing/2014/main" id="{2BC7F0F3-96A1-430A-B244-517B3C8E1862}"/>
              </a:ext>
            </a:extLst>
          </p:cNvPr>
          <p:cNvSpPr>
            <a:spLocks noChangeShapeType="1"/>
          </p:cNvSpPr>
          <p:nvPr/>
        </p:nvSpPr>
        <p:spPr bwMode="auto">
          <a:xfrm>
            <a:off x="547688" y="16906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591" name="Text Box 255">
            <a:extLst>
              <a:ext uri="{FF2B5EF4-FFF2-40B4-BE49-F238E27FC236}">
                <a16:creationId xmlns:a16="http://schemas.microsoft.com/office/drawing/2014/main" id="{A48998F3-06E8-4917-8AD4-4D7EF91D7B64}"/>
              </a:ext>
            </a:extLst>
          </p:cNvPr>
          <p:cNvSpPr txBox="1">
            <a:spLocks noChangeArrowheads="1"/>
          </p:cNvSpPr>
          <p:nvPr/>
        </p:nvSpPr>
        <p:spPr bwMode="auto">
          <a:xfrm>
            <a:off x="908050" y="1476375"/>
            <a:ext cx="2312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grpSp>
        <p:nvGrpSpPr>
          <p:cNvPr id="14592" name="Group 256">
            <a:extLst>
              <a:ext uri="{FF2B5EF4-FFF2-40B4-BE49-F238E27FC236}">
                <a16:creationId xmlns:a16="http://schemas.microsoft.com/office/drawing/2014/main" id="{975D94AF-2322-4523-A36D-FB8848E2E455}"/>
              </a:ext>
            </a:extLst>
          </p:cNvPr>
          <p:cNvGrpSpPr>
            <a:grpSpLocks/>
          </p:cNvGrpSpPr>
          <p:nvPr/>
        </p:nvGrpSpPr>
        <p:grpSpPr bwMode="auto">
          <a:xfrm>
            <a:off x="692150" y="2197100"/>
            <a:ext cx="231775" cy="157163"/>
            <a:chOff x="2736" y="3312"/>
            <a:chExt cx="146" cy="99"/>
          </a:xfrm>
        </p:grpSpPr>
        <p:sp>
          <p:nvSpPr>
            <p:cNvPr id="14593" name="Rectangle 257">
              <a:extLst>
                <a:ext uri="{FF2B5EF4-FFF2-40B4-BE49-F238E27FC236}">
                  <a16:creationId xmlns:a16="http://schemas.microsoft.com/office/drawing/2014/main" id="{C75C2467-0E25-454C-9470-98BF543DDA07}"/>
                </a:ext>
              </a:extLst>
            </p:cNvPr>
            <p:cNvSpPr>
              <a:spLocks noChangeAspect="1" noChangeArrowheads="1"/>
            </p:cNvSpPr>
            <p:nvPr/>
          </p:nvSpPr>
          <p:spPr bwMode="auto">
            <a:xfrm>
              <a:off x="2736" y="3312"/>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594" name="AutoShape 258">
              <a:extLst>
                <a:ext uri="{FF2B5EF4-FFF2-40B4-BE49-F238E27FC236}">
                  <a16:creationId xmlns:a16="http://schemas.microsoft.com/office/drawing/2014/main" id="{D60DC2BC-5196-4E9E-9C59-20F031BE8F6D}"/>
                </a:ext>
              </a:extLst>
            </p:cNvPr>
            <p:cNvSpPr>
              <a:spLocks noChangeAspect="1" noChangeArrowheads="1"/>
            </p:cNvSpPr>
            <p:nvPr/>
          </p:nvSpPr>
          <p:spPr bwMode="auto">
            <a:xfrm>
              <a:off x="2788" y="3344"/>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4595" name="Group 259">
            <a:extLst>
              <a:ext uri="{FF2B5EF4-FFF2-40B4-BE49-F238E27FC236}">
                <a16:creationId xmlns:a16="http://schemas.microsoft.com/office/drawing/2014/main" id="{D1725C5C-7329-4BAD-9296-CDC766007A63}"/>
              </a:ext>
            </a:extLst>
          </p:cNvPr>
          <p:cNvGrpSpPr>
            <a:grpSpLocks/>
          </p:cNvGrpSpPr>
          <p:nvPr/>
        </p:nvGrpSpPr>
        <p:grpSpPr bwMode="auto">
          <a:xfrm>
            <a:off x="769938" y="2125663"/>
            <a:ext cx="74612" cy="26987"/>
            <a:chOff x="2373" y="1404"/>
            <a:chExt cx="47" cy="17"/>
          </a:xfrm>
        </p:grpSpPr>
        <p:sp>
          <p:nvSpPr>
            <p:cNvPr id="14596" name="Oval 260">
              <a:extLst>
                <a:ext uri="{FF2B5EF4-FFF2-40B4-BE49-F238E27FC236}">
                  <a16:creationId xmlns:a16="http://schemas.microsoft.com/office/drawing/2014/main" id="{5D53669A-CC79-495F-8C12-4B8E77A8DFE3}"/>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597" name="Oval 261">
              <a:extLst>
                <a:ext uri="{FF2B5EF4-FFF2-40B4-BE49-F238E27FC236}">
                  <a16:creationId xmlns:a16="http://schemas.microsoft.com/office/drawing/2014/main" id="{8509D735-5ACE-4161-8F5F-41B65A0F321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598" name="Line 262">
            <a:extLst>
              <a:ext uri="{FF2B5EF4-FFF2-40B4-BE49-F238E27FC236}">
                <a16:creationId xmlns:a16="http://schemas.microsoft.com/office/drawing/2014/main" id="{A6AB4EB8-DA57-4099-8FA5-65840A6745A2}"/>
              </a:ext>
            </a:extLst>
          </p:cNvPr>
          <p:cNvSpPr>
            <a:spLocks noChangeShapeType="1"/>
          </p:cNvSpPr>
          <p:nvPr/>
        </p:nvSpPr>
        <p:spPr bwMode="auto">
          <a:xfrm>
            <a:off x="549275" y="22685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599" name="Text Box 263">
            <a:extLst>
              <a:ext uri="{FF2B5EF4-FFF2-40B4-BE49-F238E27FC236}">
                <a16:creationId xmlns:a16="http://schemas.microsoft.com/office/drawing/2014/main" id="{E4B0C8CA-A213-4991-9B61-B3F13A6A515C}"/>
              </a:ext>
            </a:extLst>
          </p:cNvPr>
          <p:cNvSpPr txBox="1">
            <a:spLocks noChangeArrowheads="1"/>
          </p:cNvSpPr>
          <p:nvPr/>
        </p:nvSpPr>
        <p:spPr bwMode="auto">
          <a:xfrm>
            <a:off x="908050" y="2052638"/>
            <a:ext cx="2316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On-Table Attachment/Recce</a:t>
            </a:r>
          </a:p>
          <a:p>
            <a:r>
              <a:rPr lang="en-GB" altLang="en-US" b="1"/>
              <a:t>x1 </a:t>
            </a:r>
            <a:r>
              <a:rPr lang="en-GB" altLang="en-US"/>
              <a:t>Forward Observer                            ARG-22</a:t>
            </a:r>
            <a:endParaRPr lang="en-GB" altLang="en-US" b="1"/>
          </a:p>
        </p:txBody>
      </p:sp>
      <p:grpSp>
        <p:nvGrpSpPr>
          <p:cNvPr id="14600" name="Group 264">
            <a:extLst>
              <a:ext uri="{FF2B5EF4-FFF2-40B4-BE49-F238E27FC236}">
                <a16:creationId xmlns:a16="http://schemas.microsoft.com/office/drawing/2014/main" id="{BEFAC8A8-5B54-4E40-B2D9-70B66A0A92B7}"/>
              </a:ext>
            </a:extLst>
          </p:cNvPr>
          <p:cNvGrpSpPr>
            <a:grpSpLocks/>
          </p:cNvGrpSpPr>
          <p:nvPr/>
        </p:nvGrpSpPr>
        <p:grpSpPr bwMode="auto">
          <a:xfrm>
            <a:off x="692150" y="2771775"/>
            <a:ext cx="239713" cy="157163"/>
            <a:chOff x="2311" y="3060"/>
            <a:chExt cx="151" cy="99"/>
          </a:xfrm>
        </p:grpSpPr>
        <p:sp>
          <p:nvSpPr>
            <p:cNvPr id="14601" name="Rectangle 265">
              <a:extLst>
                <a:ext uri="{FF2B5EF4-FFF2-40B4-BE49-F238E27FC236}">
                  <a16:creationId xmlns:a16="http://schemas.microsoft.com/office/drawing/2014/main" id="{5E17680F-3F13-453A-8588-A79B995040CD}"/>
                </a:ext>
              </a:extLst>
            </p:cNvPr>
            <p:cNvSpPr>
              <a:spLocks noChangeAspect="1" noChangeArrowheads="1"/>
            </p:cNvSpPr>
            <p:nvPr/>
          </p:nvSpPr>
          <p:spPr bwMode="auto">
            <a:xfrm>
              <a:off x="2311" y="306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602" name="Oval 266">
              <a:extLst>
                <a:ext uri="{FF2B5EF4-FFF2-40B4-BE49-F238E27FC236}">
                  <a16:creationId xmlns:a16="http://schemas.microsoft.com/office/drawing/2014/main" id="{4E95F809-5615-414B-A5B1-787A47CF5668}"/>
                </a:ext>
              </a:extLst>
            </p:cNvPr>
            <p:cNvSpPr>
              <a:spLocks noChangeAspect="1" noChangeArrowheads="1"/>
            </p:cNvSpPr>
            <p:nvPr/>
          </p:nvSpPr>
          <p:spPr bwMode="auto">
            <a:xfrm>
              <a:off x="2376" y="3098"/>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4603" name="Group 267">
            <a:extLst>
              <a:ext uri="{FF2B5EF4-FFF2-40B4-BE49-F238E27FC236}">
                <a16:creationId xmlns:a16="http://schemas.microsoft.com/office/drawing/2014/main" id="{BAF30149-40CF-4EBD-948C-CC8750B8100F}"/>
              </a:ext>
            </a:extLst>
          </p:cNvPr>
          <p:cNvGrpSpPr>
            <a:grpSpLocks/>
          </p:cNvGrpSpPr>
          <p:nvPr/>
        </p:nvGrpSpPr>
        <p:grpSpPr bwMode="auto">
          <a:xfrm>
            <a:off x="774700" y="2700338"/>
            <a:ext cx="74613" cy="26987"/>
            <a:chOff x="2373" y="1404"/>
            <a:chExt cx="47" cy="17"/>
          </a:xfrm>
        </p:grpSpPr>
        <p:sp>
          <p:nvSpPr>
            <p:cNvPr id="14604" name="Oval 268">
              <a:extLst>
                <a:ext uri="{FF2B5EF4-FFF2-40B4-BE49-F238E27FC236}">
                  <a16:creationId xmlns:a16="http://schemas.microsoft.com/office/drawing/2014/main" id="{1AEB70BE-3CFB-4A4D-AFD5-822B5CE6E88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605" name="Oval 269">
              <a:extLst>
                <a:ext uri="{FF2B5EF4-FFF2-40B4-BE49-F238E27FC236}">
                  <a16:creationId xmlns:a16="http://schemas.microsoft.com/office/drawing/2014/main" id="{C6A098F6-4BC2-49D3-B7FC-011BE8B5741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606" name="Line 270">
            <a:extLst>
              <a:ext uri="{FF2B5EF4-FFF2-40B4-BE49-F238E27FC236}">
                <a16:creationId xmlns:a16="http://schemas.microsoft.com/office/drawing/2014/main" id="{4BF46F0B-B3FD-4A96-9320-0D414EBBD745}"/>
              </a:ext>
            </a:extLst>
          </p:cNvPr>
          <p:cNvSpPr>
            <a:spLocks noChangeShapeType="1"/>
          </p:cNvSpPr>
          <p:nvPr/>
        </p:nvSpPr>
        <p:spPr bwMode="auto">
          <a:xfrm>
            <a:off x="549275" y="28448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607" name="Text Box 271">
            <a:extLst>
              <a:ext uri="{FF2B5EF4-FFF2-40B4-BE49-F238E27FC236}">
                <a16:creationId xmlns:a16="http://schemas.microsoft.com/office/drawing/2014/main" id="{3616AE09-ADEE-4387-AAC3-A76735241B0F}"/>
              </a:ext>
            </a:extLst>
          </p:cNvPr>
          <p:cNvSpPr txBox="1">
            <a:spLocks noChangeArrowheads="1"/>
          </p:cNvSpPr>
          <p:nvPr/>
        </p:nvSpPr>
        <p:spPr bwMode="auto">
          <a:xfrm>
            <a:off x="908050" y="2627313"/>
            <a:ext cx="2312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Fire Support</a:t>
            </a:r>
          </a:p>
          <a:p>
            <a:r>
              <a:rPr lang="en-GB" altLang="en-US" b="1"/>
              <a:t>x3 </a:t>
            </a:r>
            <a:r>
              <a:rPr lang="en-GB" altLang="en-US"/>
              <a:t>M56 105mm Pack Howitzer             ARG-23</a:t>
            </a:r>
            <a:endParaRPr lang="en-GB" altLang="en-US" b="1"/>
          </a:p>
        </p:txBody>
      </p:sp>
      <p:sp>
        <p:nvSpPr>
          <p:cNvPr id="14608" name="Line 272">
            <a:extLst>
              <a:ext uri="{FF2B5EF4-FFF2-40B4-BE49-F238E27FC236}">
                <a16:creationId xmlns:a16="http://schemas.microsoft.com/office/drawing/2014/main" id="{54CCD4C6-4326-428C-8309-220530D3B1B9}"/>
              </a:ext>
            </a:extLst>
          </p:cNvPr>
          <p:cNvSpPr>
            <a:spLocks noChangeShapeType="1"/>
          </p:cNvSpPr>
          <p:nvPr/>
        </p:nvSpPr>
        <p:spPr bwMode="auto">
          <a:xfrm>
            <a:off x="549275" y="1476375"/>
            <a:ext cx="0" cy="13668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4610" name="Group 274">
            <a:extLst>
              <a:ext uri="{FF2B5EF4-FFF2-40B4-BE49-F238E27FC236}">
                <a16:creationId xmlns:a16="http://schemas.microsoft.com/office/drawing/2014/main" id="{93877FE4-C665-45D6-B269-6D5B209F35DA}"/>
              </a:ext>
            </a:extLst>
          </p:cNvPr>
          <p:cNvGrpSpPr>
            <a:grpSpLocks/>
          </p:cNvGrpSpPr>
          <p:nvPr/>
        </p:nvGrpSpPr>
        <p:grpSpPr bwMode="auto">
          <a:xfrm>
            <a:off x="692150" y="1908175"/>
            <a:ext cx="231775" cy="190500"/>
            <a:chOff x="2252" y="2304"/>
            <a:chExt cx="146" cy="120"/>
          </a:xfrm>
        </p:grpSpPr>
        <p:sp>
          <p:nvSpPr>
            <p:cNvPr id="14611" name="Rectangle 275">
              <a:extLst>
                <a:ext uri="{FF2B5EF4-FFF2-40B4-BE49-F238E27FC236}">
                  <a16:creationId xmlns:a16="http://schemas.microsoft.com/office/drawing/2014/main" id="{3CF7F6DB-D530-4EFB-AF80-C11AA3A9AA75}"/>
                </a:ext>
              </a:extLst>
            </p:cNvPr>
            <p:cNvSpPr>
              <a:spLocks noChangeAspect="1" noChangeArrowheads="1"/>
            </p:cNvSpPr>
            <p:nvPr/>
          </p:nvSpPr>
          <p:spPr bwMode="auto">
            <a:xfrm>
              <a:off x="2252" y="2304"/>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612" name="Oval 276">
              <a:extLst>
                <a:ext uri="{FF2B5EF4-FFF2-40B4-BE49-F238E27FC236}">
                  <a16:creationId xmlns:a16="http://schemas.microsoft.com/office/drawing/2014/main" id="{12C4B363-94EF-4654-B91C-7B62C637CF47}"/>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613" name="Oval 277">
              <a:extLst>
                <a:ext uri="{FF2B5EF4-FFF2-40B4-BE49-F238E27FC236}">
                  <a16:creationId xmlns:a16="http://schemas.microsoft.com/office/drawing/2014/main" id="{05A164E2-F1C2-4427-9073-3E08ED5F2377}"/>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14614" name="Group 278">
            <a:extLst>
              <a:ext uri="{FF2B5EF4-FFF2-40B4-BE49-F238E27FC236}">
                <a16:creationId xmlns:a16="http://schemas.microsoft.com/office/drawing/2014/main" id="{C2820A9E-F608-4D07-8F33-8EFBFD77A675}"/>
              </a:ext>
            </a:extLst>
          </p:cNvPr>
          <p:cNvGrpSpPr>
            <a:grpSpLocks/>
          </p:cNvGrpSpPr>
          <p:nvPr/>
        </p:nvGrpSpPr>
        <p:grpSpPr bwMode="auto">
          <a:xfrm>
            <a:off x="765175" y="1835150"/>
            <a:ext cx="74613" cy="26988"/>
            <a:chOff x="2373" y="1404"/>
            <a:chExt cx="47" cy="17"/>
          </a:xfrm>
        </p:grpSpPr>
        <p:sp>
          <p:nvSpPr>
            <p:cNvPr id="14615" name="Oval 279">
              <a:extLst>
                <a:ext uri="{FF2B5EF4-FFF2-40B4-BE49-F238E27FC236}">
                  <a16:creationId xmlns:a16="http://schemas.microsoft.com/office/drawing/2014/main" id="{EE1DF7E7-6D84-4021-A044-A40678C2AC3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616" name="Oval 280">
              <a:extLst>
                <a:ext uri="{FF2B5EF4-FFF2-40B4-BE49-F238E27FC236}">
                  <a16:creationId xmlns:a16="http://schemas.microsoft.com/office/drawing/2014/main" id="{7F671B5C-F104-4D8F-BD54-4ECDAD43135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617" name="Text Box 281">
            <a:extLst>
              <a:ext uri="{FF2B5EF4-FFF2-40B4-BE49-F238E27FC236}">
                <a16:creationId xmlns:a16="http://schemas.microsoft.com/office/drawing/2014/main" id="{33DCC81F-47B7-4E6E-8BCE-D3FEF0D3FFD3}"/>
              </a:ext>
            </a:extLst>
          </p:cNvPr>
          <p:cNvSpPr txBox="1">
            <a:spLocks noChangeArrowheads="1"/>
          </p:cNvSpPr>
          <p:nvPr/>
        </p:nvSpPr>
        <p:spPr bwMode="auto">
          <a:xfrm>
            <a:off x="908050" y="1763713"/>
            <a:ext cx="2317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MB 230G or Iltis Jeep (no MG) </a:t>
            </a:r>
            <a:r>
              <a:rPr lang="en-GB" altLang="en-US" b="1"/>
              <a:t>(a)</a:t>
            </a:r>
            <a:r>
              <a:rPr lang="en-GB" altLang="en-US"/>
              <a:t>   ARG-04</a:t>
            </a:r>
            <a:endParaRPr lang="en-GB" altLang="en-US" b="1"/>
          </a:p>
        </p:txBody>
      </p:sp>
      <p:sp>
        <p:nvSpPr>
          <p:cNvPr id="14637" name="Text Box 301">
            <a:extLst>
              <a:ext uri="{FF2B5EF4-FFF2-40B4-BE49-F238E27FC236}">
                <a16:creationId xmlns:a16="http://schemas.microsoft.com/office/drawing/2014/main" id="{EAC677C4-2E33-4C24-82CF-0B7C53999F5F}"/>
              </a:ext>
            </a:extLst>
          </p:cNvPr>
          <p:cNvSpPr txBox="1">
            <a:spLocks noChangeArrowheads="1"/>
          </p:cNvSpPr>
          <p:nvPr/>
        </p:nvSpPr>
        <p:spPr bwMode="auto">
          <a:xfrm>
            <a:off x="115888" y="5292725"/>
            <a:ext cx="30543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(a) </a:t>
            </a:r>
            <a:r>
              <a:rPr lang="en-GB" altLang="en-US"/>
              <a:t>It is highly unlikely that the unit had its full scale of transport.</a:t>
            </a:r>
            <a:endParaRPr lang="en-GB" altLang="en-US" b="1"/>
          </a:p>
        </p:txBody>
      </p:sp>
      <p:grpSp>
        <p:nvGrpSpPr>
          <p:cNvPr id="14638" name="Group 302">
            <a:extLst>
              <a:ext uri="{FF2B5EF4-FFF2-40B4-BE49-F238E27FC236}">
                <a16:creationId xmlns:a16="http://schemas.microsoft.com/office/drawing/2014/main" id="{DF65318E-ED86-49D4-80C9-3FBE246E2A71}"/>
              </a:ext>
            </a:extLst>
          </p:cNvPr>
          <p:cNvGrpSpPr>
            <a:grpSpLocks/>
          </p:cNvGrpSpPr>
          <p:nvPr/>
        </p:nvGrpSpPr>
        <p:grpSpPr bwMode="auto">
          <a:xfrm>
            <a:off x="3860800" y="969963"/>
            <a:ext cx="231775" cy="157162"/>
            <a:chOff x="933" y="149"/>
            <a:chExt cx="146" cy="99"/>
          </a:xfrm>
        </p:grpSpPr>
        <p:sp>
          <p:nvSpPr>
            <p:cNvPr id="14639" name="Rectangle 303">
              <a:extLst>
                <a:ext uri="{FF2B5EF4-FFF2-40B4-BE49-F238E27FC236}">
                  <a16:creationId xmlns:a16="http://schemas.microsoft.com/office/drawing/2014/main" id="{65D85955-1E6E-4D65-890E-DAE8C6ED3D3E}"/>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640" name="Text Box 304">
              <a:extLst>
                <a:ext uri="{FF2B5EF4-FFF2-40B4-BE49-F238E27FC236}">
                  <a16:creationId xmlns:a16="http://schemas.microsoft.com/office/drawing/2014/main" id="{204B85B5-4BF7-4F74-8989-9DC7E8D06128}"/>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4641" name="Group 305">
            <a:extLst>
              <a:ext uri="{FF2B5EF4-FFF2-40B4-BE49-F238E27FC236}">
                <a16:creationId xmlns:a16="http://schemas.microsoft.com/office/drawing/2014/main" id="{57188391-7068-4194-BFFA-03789E727329}"/>
              </a:ext>
            </a:extLst>
          </p:cNvPr>
          <p:cNvGrpSpPr>
            <a:grpSpLocks/>
          </p:cNvGrpSpPr>
          <p:nvPr/>
        </p:nvGrpSpPr>
        <p:grpSpPr bwMode="auto">
          <a:xfrm>
            <a:off x="3938588" y="896938"/>
            <a:ext cx="74612" cy="26987"/>
            <a:chOff x="2373" y="1404"/>
            <a:chExt cx="47" cy="17"/>
          </a:xfrm>
        </p:grpSpPr>
        <p:sp>
          <p:nvSpPr>
            <p:cNvPr id="14642" name="Oval 306">
              <a:extLst>
                <a:ext uri="{FF2B5EF4-FFF2-40B4-BE49-F238E27FC236}">
                  <a16:creationId xmlns:a16="http://schemas.microsoft.com/office/drawing/2014/main" id="{71480467-1A4D-4A7C-B2DC-DB6194F419D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643" name="Oval 307">
              <a:extLst>
                <a:ext uri="{FF2B5EF4-FFF2-40B4-BE49-F238E27FC236}">
                  <a16:creationId xmlns:a16="http://schemas.microsoft.com/office/drawing/2014/main" id="{14090C1C-D71F-4A44-AF67-167D42A519C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644" name="Line 308">
            <a:extLst>
              <a:ext uri="{FF2B5EF4-FFF2-40B4-BE49-F238E27FC236}">
                <a16:creationId xmlns:a16="http://schemas.microsoft.com/office/drawing/2014/main" id="{E90681B8-6130-4F19-B008-9301589187A7}"/>
              </a:ext>
            </a:extLst>
          </p:cNvPr>
          <p:cNvSpPr>
            <a:spLocks noChangeShapeType="1"/>
          </p:cNvSpPr>
          <p:nvPr/>
        </p:nvSpPr>
        <p:spPr bwMode="auto">
          <a:xfrm>
            <a:off x="3716338" y="10414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645" name="Text Box 309">
            <a:extLst>
              <a:ext uri="{FF2B5EF4-FFF2-40B4-BE49-F238E27FC236}">
                <a16:creationId xmlns:a16="http://schemas.microsoft.com/office/drawing/2014/main" id="{EC511B88-0ADB-45EC-BCFD-613695373E59}"/>
              </a:ext>
            </a:extLst>
          </p:cNvPr>
          <p:cNvSpPr txBox="1">
            <a:spLocks noChangeArrowheads="1"/>
          </p:cNvSpPr>
          <p:nvPr/>
        </p:nvSpPr>
        <p:spPr bwMode="auto">
          <a:xfrm>
            <a:off x="4076700" y="827088"/>
            <a:ext cx="2570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sp>
        <p:nvSpPr>
          <p:cNvPr id="14655" name="Line 319">
            <a:extLst>
              <a:ext uri="{FF2B5EF4-FFF2-40B4-BE49-F238E27FC236}">
                <a16:creationId xmlns:a16="http://schemas.microsoft.com/office/drawing/2014/main" id="{18CC6129-7D06-482C-9800-447760AF04E1}"/>
              </a:ext>
            </a:extLst>
          </p:cNvPr>
          <p:cNvSpPr>
            <a:spLocks noChangeShapeType="1"/>
          </p:cNvSpPr>
          <p:nvPr/>
        </p:nvSpPr>
        <p:spPr bwMode="auto">
          <a:xfrm>
            <a:off x="763588" y="457200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4656" name="Group 320">
            <a:extLst>
              <a:ext uri="{FF2B5EF4-FFF2-40B4-BE49-F238E27FC236}">
                <a16:creationId xmlns:a16="http://schemas.microsoft.com/office/drawing/2014/main" id="{9376A583-0ACD-40CD-BB7F-4C9C198CE7A6}"/>
              </a:ext>
            </a:extLst>
          </p:cNvPr>
          <p:cNvGrpSpPr>
            <a:grpSpLocks/>
          </p:cNvGrpSpPr>
          <p:nvPr/>
        </p:nvGrpSpPr>
        <p:grpSpPr bwMode="auto">
          <a:xfrm>
            <a:off x="692150" y="4716463"/>
            <a:ext cx="231775" cy="190500"/>
            <a:chOff x="2252" y="2304"/>
            <a:chExt cx="146" cy="120"/>
          </a:xfrm>
        </p:grpSpPr>
        <p:sp>
          <p:nvSpPr>
            <p:cNvPr id="14657" name="Rectangle 321">
              <a:extLst>
                <a:ext uri="{FF2B5EF4-FFF2-40B4-BE49-F238E27FC236}">
                  <a16:creationId xmlns:a16="http://schemas.microsoft.com/office/drawing/2014/main" id="{188765B2-A5C4-4571-A07D-082F1A2BE3EC}"/>
                </a:ext>
              </a:extLst>
            </p:cNvPr>
            <p:cNvSpPr>
              <a:spLocks noChangeAspect="1" noChangeArrowheads="1"/>
            </p:cNvSpPr>
            <p:nvPr/>
          </p:nvSpPr>
          <p:spPr bwMode="auto">
            <a:xfrm>
              <a:off x="2252" y="2304"/>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658" name="Oval 322">
              <a:extLst>
                <a:ext uri="{FF2B5EF4-FFF2-40B4-BE49-F238E27FC236}">
                  <a16:creationId xmlns:a16="http://schemas.microsoft.com/office/drawing/2014/main" id="{88B00730-EC2E-4F5B-92BB-0D9F173A5235}"/>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659" name="Oval 323">
              <a:extLst>
                <a:ext uri="{FF2B5EF4-FFF2-40B4-BE49-F238E27FC236}">
                  <a16:creationId xmlns:a16="http://schemas.microsoft.com/office/drawing/2014/main" id="{BBFFC6C3-85B9-4278-A197-872D1F8A37AB}"/>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14660" name="Group 324">
            <a:extLst>
              <a:ext uri="{FF2B5EF4-FFF2-40B4-BE49-F238E27FC236}">
                <a16:creationId xmlns:a16="http://schemas.microsoft.com/office/drawing/2014/main" id="{11429531-D7AC-485D-A47A-6A299AE5AA41}"/>
              </a:ext>
            </a:extLst>
          </p:cNvPr>
          <p:cNvGrpSpPr>
            <a:grpSpLocks/>
          </p:cNvGrpSpPr>
          <p:nvPr/>
        </p:nvGrpSpPr>
        <p:grpSpPr bwMode="auto">
          <a:xfrm>
            <a:off x="769938" y="4645025"/>
            <a:ext cx="74612" cy="26988"/>
            <a:chOff x="2373" y="1404"/>
            <a:chExt cx="47" cy="17"/>
          </a:xfrm>
        </p:grpSpPr>
        <p:sp>
          <p:nvSpPr>
            <p:cNvPr id="14661" name="Oval 325">
              <a:extLst>
                <a:ext uri="{FF2B5EF4-FFF2-40B4-BE49-F238E27FC236}">
                  <a16:creationId xmlns:a16="http://schemas.microsoft.com/office/drawing/2014/main" id="{A5AD133D-EA7D-483E-98F4-E21DBAF08EA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662" name="Oval 326">
              <a:extLst>
                <a:ext uri="{FF2B5EF4-FFF2-40B4-BE49-F238E27FC236}">
                  <a16:creationId xmlns:a16="http://schemas.microsoft.com/office/drawing/2014/main" id="{0F47DF1B-7A76-4DBA-84B8-6A88AF5BC7C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663" name="Text Box 327">
            <a:extLst>
              <a:ext uri="{FF2B5EF4-FFF2-40B4-BE49-F238E27FC236}">
                <a16:creationId xmlns:a16="http://schemas.microsoft.com/office/drawing/2014/main" id="{504B8B1B-4345-473D-B67B-1DF6D4BA2190}"/>
              </a:ext>
            </a:extLst>
          </p:cNvPr>
          <p:cNvSpPr txBox="1">
            <a:spLocks noChangeArrowheads="1"/>
          </p:cNvSpPr>
          <p:nvPr/>
        </p:nvSpPr>
        <p:spPr bwMode="auto">
          <a:xfrm>
            <a:off x="908050" y="4572000"/>
            <a:ext cx="2317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MB 230G or Iltis Jeep (no MG) </a:t>
            </a:r>
            <a:r>
              <a:rPr lang="en-GB" altLang="en-US" b="1"/>
              <a:t>(a)</a:t>
            </a:r>
            <a:r>
              <a:rPr lang="en-GB" altLang="en-US"/>
              <a:t>   ARG-04</a:t>
            </a:r>
            <a:endParaRPr lang="en-GB" altLang="en-US" b="1"/>
          </a:p>
        </p:txBody>
      </p:sp>
      <p:sp>
        <p:nvSpPr>
          <p:cNvPr id="14664" name="Line 328">
            <a:extLst>
              <a:ext uri="{FF2B5EF4-FFF2-40B4-BE49-F238E27FC236}">
                <a16:creationId xmlns:a16="http://schemas.microsoft.com/office/drawing/2014/main" id="{516EDE78-BCAE-41F9-A414-76DA23A2225B}"/>
              </a:ext>
            </a:extLst>
          </p:cNvPr>
          <p:cNvSpPr>
            <a:spLocks noChangeShapeType="1"/>
          </p:cNvSpPr>
          <p:nvPr/>
        </p:nvSpPr>
        <p:spPr bwMode="auto">
          <a:xfrm>
            <a:off x="765175" y="39957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4665" name="Group 329">
            <a:extLst>
              <a:ext uri="{FF2B5EF4-FFF2-40B4-BE49-F238E27FC236}">
                <a16:creationId xmlns:a16="http://schemas.microsoft.com/office/drawing/2014/main" id="{1AB7FCEF-733D-476F-B550-9A2B7116B608}"/>
              </a:ext>
            </a:extLst>
          </p:cNvPr>
          <p:cNvGrpSpPr>
            <a:grpSpLocks/>
          </p:cNvGrpSpPr>
          <p:nvPr/>
        </p:nvGrpSpPr>
        <p:grpSpPr bwMode="auto">
          <a:xfrm>
            <a:off x="404813" y="3492500"/>
            <a:ext cx="288925" cy="215900"/>
            <a:chOff x="2311" y="3060"/>
            <a:chExt cx="151" cy="99"/>
          </a:xfrm>
        </p:grpSpPr>
        <p:sp>
          <p:nvSpPr>
            <p:cNvPr id="14666" name="Rectangle 330">
              <a:extLst>
                <a:ext uri="{FF2B5EF4-FFF2-40B4-BE49-F238E27FC236}">
                  <a16:creationId xmlns:a16="http://schemas.microsoft.com/office/drawing/2014/main" id="{0AA4DBBB-C967-4BD8-9CA9-FEA4DD3CE2BE}"/>
                </a:ext>
              </a:extLst>
            </p:cNvPr>
            <p:cNvSpPr>
              <a:spLocks noChangeAspect="1" noChangeArrowheads="1"/>
            </p:cNvSpPr>
            <p:nvPr/>
          </p:nvSpPr>
          <p:spPr bwMode="auto">
            <a:xfrm>
              <a:off x="2311" y="306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667" name="Oval 331">
              <a:extLst>
                <a:ext uri="{FF2B5EF4-FFF2-40B4-BE49-F238E27FC236}">
                  <a16:creationId xmlns:a16="http://schemas.microsoft.com/office/drawing/2014/main" id="{C7485B5A-0619-4D53-ABE7-ACC45E7B4681}"/>
                </a:ext>
              </a:extLst>
            </p:cNvPr>
            <p:cNvSpPr>
              <a:spLocks noChangeAspect="1" noChangeArrowheads="1"/>
            </p:cNvSpPr>
            <p:nvPr/>
          </p:nvSpPr>
          <p:spPr bwMode="auto">
            <a:xfrm>
              <a:off x="2376" y="3098"/>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4668" name="Text Box 332">
            <a:extLst>
              <a:ext uri="{FF2B5EF4-FFF2-40B4-BE49-F238E27FC236}">
                <a16:creationId xmlns:a16="http://schemas.microsoft.com/office/drawing/2014/main" id="{86527609-5C6C-4FCA-9957-F72CDA85CC6E}"/>
              </a:ext>
            </a:extLst>
          </p:cNvPr>
          <p:cNvSpPr txBox="1">
            <a:spLocks noChangeArrowheads="1"/>
          </p:cNvSpPr>
          <p:nvPr/>
        </p:nvSpPr>
        <p:spPr bwMode="auto">
          <a:xfrm>
            <a:off x="692150" y="3348038"/>
            <a:ext cx="22463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ARG-03</a:t>
            </a:r>
          </a:p>
          <a:p>
            <a:r>
              <a:rPr lang="en-GB" altLang="en-US" sz="1000" b="1"/>
              <a:t>x1 Heavy Artillery Battery</a:t>
            </a:r>
          </a:p>
        </p:txBody>
      </p:sp>
      <p:sp>
        <p:nvSpPr>
          <p:cNvPr id="14669" name="Line 333">
            <a:extLst>
              <a:ext uri="{FF2B5EF4-FFF2-40B4-BE49-F238E27FC236}">
                <a16:creationId xmlns:a16="http://schemas.microsoft.com/office/drawing/2014/main" id="{8F30A06F-A6C8-4DD5-8408-D9B6EED3F855}"/>
              </a:ext>
            </a:extLst>
          </p:cNvPr>
          <p:cNvSpPr>
            <a:spLocks noChangeShapeType="1"/>
          </p:cNvSpPr>
          <p:nvPr/>
        </p:nvSpPr>
        <p:spPr bwMode="auto">
          <a:xfrm>
            <a:off x="549275" y="34194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670" name="Line 334">
            <a:extLst>
              <a:ext uri="{FF2B5EF4-FFF2-40B4-BE49-F238E27FC236}">
                <a16:creationId xmlns:a16="http://schemas.microsoft.com/office/drawing/2014/main" id="{EA1080A2-8557-4D2C-B01E-7E422273BEDB}"/>
              </a:ext>
            </a:extLst>
          </p:cNvPr>
          <p:cNvSpPr>
            <a:spLocks noChangeShapeType="1"/>
          </p:cNvSpPr>
          <p:nvPr/>
        </p:nvSpPr>
        <p:spPr bwMode="auto">
          <a:xfrm>
            <a:off x="260350" y="35639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4671" name="Group 335">
            <a:extLst>
              <a:ext uri="{FF2B5EF4-FFF2-40B4-BE49-F238E27FC236}">
                <a16:creationId xmlns:a16="http://schemas.microsoft.com/office/drawing/2014/main" id="{C7B941C0-226E-42FF-8C49-E0DA18EE7FC5}"/>
              </a:ext>
            </a:extLst>
          </p:cNvPr>
          <p:cNvGrpSpPr>
            <a:grpSpLocks/>
          </p:cNvGrpSpPr>
          <p:nvPr/>
        </p:nvGrpSpPr>
        <p:grpSpPr bwMode="auto">
          <a:xfrm>
            <a:off x="692150" y="3851275"/>
            <a:ext cx="231775" cy="157163"/>
            <a:chOff x="933" y="149"/>
            <a:chExt cx="146" cy="99"/>
          </a:xfrm>
        </p:grpSpPr>
        <p:sp>
          <p:nvSpPr>
            <p:cNvPr id="14672" name="Rectangle 336">
              <a:extLst>
                <a:ext uri="{FF2B5EF4-FFF2-40B4-BE49-F238E27FC236}">
                  <a16:creationId xmlns:a16="http://schemas.microsoft.com/office/drawing/2014/main" id="{5962AFA0-9AB8-417D-9FC5-E78D0363E7BA}"/>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673" name="Text Box 337">
              <a:extLst>
                <a:ext uri="{FF2B5EF4-FFF2-40B4-BE49-F238E27FC236}">
                  <a16:creationId xmlns:a16="http://schemas.microsoft.com/office/drawing/2014/main" id="{F74800E3-C40E-4289-9AFE-908DC899ECAA}"/>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4674" name="Group 338">
            <a:extLst>
              <a:ext uri="{FF2B5EF4-FFF2-40B4-BE49-F238E27FC236}">
                <a16:creationId xmlns:a16="http://schemas.microsoft.com/office/drawing/2014/main" id="{2E02550A-F395-4798-ABB8-03137A6056D1}"/>
              </a:ext>
            </a:extLst>
          </p:cNvPr>
          <p:cNvGrpSpPr>
            <a:grpSpLocks/>
          </p:cNvGrpSpPr>
          <p:nvPr/>
        </p:nvGrpSpPr>
        <p:grpSpPr bwMode="auto">
          <a:xfrm>
            <a:off x="769938" y="3778250"/>
            <a:ext cx="74612" cy="26988"/>
            <a:chOff x="2373" y="1404"/>
            <a:chExt cx="47" cy="17"/>
          </a:xfrm>
        </p:grpSpPr>
        <p:sp>
          <p:nvSpPr>
            <p:cNvPr id="14675" name="Oval 339">
              <a:extLst>
                <a:ext uri="{FF2B5EF4-FFF2-40B4-BE49-F238E27FC236}">
                  <a16:creationId xmlns:a16="http://schemas.microsoft.com/office/drawing/2014/main" id="{7A09DE6A-1511-47A4-BD6C-8DFCE2420A8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676" name="Oval 340">
              <a:extLst>
                <a:ext uri="{FF2B5EF4-FFF2-40B4-BE49-F238E27FC236}">
                  <a16:creationId xmlns:a16="http://schemas.microsoft.com/office/drawing/2014/main" id="{6365BF92-047C-4BE3-A9C5-9015B5A9BA5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677" name="Line 341">
            <a:extLst>
              <a:ext uri="{FF2B5EF4-FFF2-40B4-BE49-F238E27FC236}">
                <a16:creationId xmlns:a16="http://schemas.microsoft.com/office/drawing/2014/main" id="{9675DAF3-C001-457A-BD10-FD59E52B3C1A}"/>
              </a:ext>
            </a:extLst>
          </p:cNvPr>
          <p:cNvSpPr>
            <a:spLocks noChangeShapeType="1"/>
          </p:cNvSpPr>
          <p:nvPr/>
        </p:nvSpPr>
        <p:spPr bwMode="auto">
          <a:xfrm>
            <a:off x="547688" y="39227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678" name="Text Box 342">
            <a:extLst>
              <a:ext uri="{FF2B5EF4-FFF2-40B4-BE49-F238E27FC236}">
                <a16:creationId xmlns:a16="http://schemas.microsoft.com/office/drawing/2014/main" id="{711991DD-9D3A-49D7-9171-ADF4123B4B7F}"/>
              </a:ext>
            </a:extLst>
          </p:cNvPr>
          <p:cNvSpPr txBox="1">
            <a:spLocks noChangeArrowheads="1"/>
          </p:cNvSpPr>
          <p:nvPr/>
        </p:nvSpPr>
        <p:spPr bwMode="auto">
          <a:xfrm>
            <a:off x="908050" y="3708400"/>
            <a:ext cx="2312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grpSp>
        <p:nvGrpSpPr>
          <p:cNvPr id="14679" name="Group 343">
            <a:extLst>
              <a:ext uri="{FF2B5EF4-FFF2-40B4-BE49-F238E27FC236}">
                <a16:creationId xmlns:a16="http://schemas.microsoft.com/office/drawing/2014/main" id="{B5BDCB02-D16F-4A73-8B34-EB69FE3ACFE4}"/>
              </a:ext>
            </a:extLst>
          </p:cNvPr>
          <p:cNvGrpSpPr>
            <a:grpSpLocks/>
          </p:cNvGrpSpPr>
          <p:nvPr/>
        </p:nvGrpSpPr>
        <p:grpSpPr bwMode="auto">
          <a:xfrm>
            <a:off x="692150" y="4429125"/>
            <a:ext cx="231775" cy="157163"/>
            <a:chOff x="2736" y="3312"/>
            <a:chExt cx="146" cy="99"/>
          </a:xfrm>
        </p:grpSpPr>
        <p:sp>
          <p:nvSpPr>
            <p:cNvPr id="14680" name="Rectangle 344">
              <a:extLst>
                <a:ext uri="{FF2B5EF4-FFF2-40B4-BE49-F238E27FC236}">
                  <a16:creationId xmlns:a16="http://schemas.microsoft.com/office/drawing/2014/main" id="{1EA4C40F-1E98-4781-8AB8-123FEA6167EE}"/>
                </a:ext>
              </a:extLst>
            </p:cNvPr>
            <p:cNvSpPr>
              <a:spLocks noChangeAspect="1" noChangeArrowheads="1"/>
            </p:cNvSpPr>
            <p:nvPr/>
          </p:nvSpPr>
          <p:spPr bwMode="auto">
            <a:xfrm>
              <a:off x="2736" y="3312"/>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681" name="AutoShape 345">
              <a:extLst>
                <a:ext uri="{FF2B5EF4-FFF2-40B4-BE49-F238E27FC236}">
                  <a16:creationId xmlns:a16="http://schemas.microsoft.com/office/drawing/2014/main" id="{9BFE8B95-C5D3-4077-BFDB-0E126B87CC1B}"/>
                </a:ext>
              </a:extLst>
            </p:cNvPr>
            <p:cNvSpPr>
              <a:spLocks noChangeAspect="1" noChangeArrowheads="1"/>
            </p:cNvSpPr>
            <p:nvPr/>
          </p:nvSpPr>
          <p:spPr bwMode="auto">
            <a:xfrm>
              <a:off x="2788" y="3344"/>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4682" name="Group 346">
            <a:extLst>
              <a:ext uri="{FF2B5EF4-FFF2-40B4-BE49-F238E27FC236}">
                <a16:creationId xmlns:a16="http://schemas.microsoft.com/office/drawing/2014/main" id="{0144CF96-2C01-4566-9713-B64A4E59A822}"/>
              </a:ext>
            </a:extLst>
          </p:cNvPr>
          <p:cNvGrpSpPr>
            <a:grpSpLocks/>
          </p:cNvGrpSpPr>
          <p:nvPr/>
        </p:nvGrpSpPr>
        <p:grpSpPr bwMode="auto">
          <a:xfrm>
            <a:off x="769938" y="4357688"/>
            <a:ext cx="74612" cy="26987"/>
            <a:chOff x="2373" y="1404"/>
            <a:chExt cx="47" cy="17"/>
          </a:xfrm>
        </p:grpSpPr>
        <p:sp>
          <p:nvSpPr>
            <p:cNvPr id="14683" name="Oval 347">
              <a:extLst>
                <a:ext uri="{FF2B5EF4-FFF2-40B4-BE49-F238E27FC236}">
                  <a16:creationId xmlns:a16="http://schemas.microsoft.com/office/drawing/2014/main" id="{93B8BE82-18C8-40EE-A1DE-456C3BFFA80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684" name="Oval 348">
              <a:extLst>
                <a:ext uri="{FF2B5EF4-FFF2-40B4-BE49-F238E27FC236}">
                  <a16:creationId xmlns:a16="http://schemas.microsoft.com/office/drawing/2014/main" id="{F00393FA-3FCC-47DF-AF58-D6AB3C2666A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685" name="Line 349">
            <a:extLst>
              <a:ext uri="{FF2B5EF4-FFF2-40B4-BE49-F238E27FC236}">
                <a16:creationId xmlns:a16="http://schemas.microsoft.com/office/drawing/2014/main" id="{BD1A19FD-8DBA-4FF0-B5B1-E1BC2790AE9D}"/>
              </a:ext>
            </a:extLst>
          </p:cNvPr>
          <p:cNvSpPr>
            <a:spLocks noChangeShapeType="1"/>
          </p:cNvSpPr>
          <p:nvPr/>
        </p:nvSpPr>
        <p:spPr bwMode="auto">
          <a:xfrm>
            <a:off x="549275" y="45005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686" name="Text Box 350">
            <a:extLst>
              <a:ext uri="{FF2B5EF4-FFF2-40B4-BE49-F238E27FC236}">
                <a16:creationId xmlns:a16="http://schemas.microsoft.com/office/drawing/2014/main" id="{A9DE87A6-2FC8-4ED7-B656-6318258EA3A0}"/>
              </a:ext>
            </a:extLst>
          </p:cNvPr>
          <p:cNvSpPr txBox="1">
            <a:spLocks noChangeArrowheads="1"/>
          </p:cNvSpPr>
          <p:nvPr/>
        </p:nvSpPr>
        <p:spPr bwMode="auto">
          <a:xfrm>
            <a:off x="908050" y="4284663"/>
            <a:ext cx="2316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On-Table Attachment/Recce</a:t>
            </a:r>
          </a:p>
          <a:p>
            <a:r>
              <a:rPr lang="en-GB" altLang="en-US" b="1"/>
              <a:t>x1 </a:t>
            </a:r>
            <a:r>
              <a:rPr lang="en-GB" altLang="en-US"/>
              <a:t>Forward Observer                            ARG-22</a:t>
            </a:r>
            <a:endParaRPr lang="en-GB" altLang="en-US" b="1"/>
          </a:p>
        </p:txBody>
      </p:sp>
      <p:grpSp>
        <p:nvGrpSpPr>
          <p:cNvPr id="14687" name="Group 351">
            <a:extLst>
              <a:ext uri="{FF2B5EF4-FFF2-40B4-BE49-F238E27FC236}">
                <a16:creationId xmlns:a16="http://schemas.microsoft.com/office/drawing/2014/main" id="{B2EE71D3-3D96-48AD-BD75-E3C5C63AFF43}"/>
              </a:ext>
            </a:extLst>
          </p:cNvPr>
          <p:cNvGrpSpPr>
            <a:grpSpLocks/>
          </p:cNvGrpSpPr>
          <p:nvPr/>
        </p:nvGrpSpPr>
        <p:grpSpPr bwMode="auto">
          <a:xfrm>
            <a:off x="692150" y="5003800"/>
            <a:ext cx="239713" cy="157163"/>
            <a:chOff x="2311" y="3060"/>
            <a:chExt cx="151" cy="99"/>
          </a:xfrm>
        </p:grpSpPr>
        <p:sp>
          <p:nvSpPr>
            <p:cNvPr id="14688" name="Rectangle 352">
              <a:extLst>
                <a:ext uri="{FF2B5EF4-FFF2-40B4-BE49-F238E27FC236}">
                  <a16:creationId xmlns:a16="http://schemas.microsoft.com/office/drawing/2014/main" id="{38CAD791-E49A-4429-ADE9-BD4C943526AB}"/>
                </a:ext>
              </a:extLst>
            </p:cNvPr>
            <p:cNvSpPr>
              <a:spLocks noChangeAspect="1" noChangeArrowheads="1"/>
            </p:cNvSpPr>
            <p:nvPr/>
          </p:nvSpPr>
          <p:spPr bwMode="auto">
            <a:xfrm>
              <a:off x="2311" y="306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689" name="Oval 353">
              <a:extLst>
                <a:ext uri="{FF2B5EF4-FFF2-40B4-BE49-F238E27FC236}">
                  <a16:creationId xmlns:a16="http://schemas.microsoft.com/office/drawing/2014/main" id="{FCD34D30-8727-49BE-964E-70F7EA519D88}"/>
                </a:ext>
              </a:extLst>
            </p:cNvPr>
            <p:cNvSpPr>
              <a:spLocks noChangeAspect="1" noChangeArrowheads="1"/>
            </p:cNvSpPr>
            <p:nvPr/>
          </p:nvSpPr>
          <p:spPr bwMode="auto">
            <a:xfrm>
              <a:off x="2376" y="3098"/>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4690" name="Group 354">
            <a:extLst>
              <a:ext uri="{FF2B5EF4-FFF2-40B4-BE49-F238E27FC236}">
                <a16:creationId xmlns:a16="http://schemas.microsoft.com/office/drawing/2014/main" id="{09B209B8-6C43-480A-A34B-4640B0456938}"/>
              </a:ext>
            </a:extLst>
          </p:cNvPr>
          <p:cNvGrpSpPr>
            <a:grpSpLocks/>
          </p:cNvGrpSpPr>
          <p:nvPr/>
        </p:nvGrpSpPr>
        <p:grpSpPr bwMode="auto">
          <a:xfrm>
            <a:off x="774700" y="4932363"/>
            <a:ext cx="74613" cy="26987"/>
            <a:chOff x="2373" y="1404"/>
            <a:chExt cx="47" cy="17"/>
          </a:xfrm>
        </p:grpSpPr>
        <p:sp>
          <p:nvSpPr>
            <p:cNvPr id="14691" name="Oval 355">
              <a:extLst>
                <a:ext uri="{FF2B5EF4-FFF2-40B4-BE49-F238E27FC236}">
                  <a16:creationId xmlns:a16="http://schemas.microsoft.com/office/drawing/2014/main" id="{7E122F15-4E31-4E0B-8C80-200C2560240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692" name="Oval 356">
              <a:extLst>
                <a:ext uri="{FF2B5EF4-FFF2-40B4-BE49-F238E27FC236}">
                  <a16:creationId xmlns:a16="http://schemas.microsoft.com/office/drawing/2014/main" id="{3713539F-BD6B-418E-801C-6329F017DCA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693" name="Line 357">
            <a:extLst>
              <a:ext uri="{FF2B5EF4-FFF2-40B4-BE49-F238E27FC236}">
                <a16:creationId xmlns:a16="http://schemas.microsoft.com/office/drawing/2014/main" id="{2A77AD92-1249-4252-AFE4-6046E6173E88}"/>
              </a:ext>
            </a:extLst>
          </p:cNvPr>
          <p:cNvSpPr>
            <a:spLocks noChangeShapeType="1"/>
          </p:cNvSpPr>
          <p:nvPr/>
        </p:nvSpPr>
        <p:spPr bwMode="auto">
          <a:xfrm>
            <a:off x="549275" y="50768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694" name="Text Box 358">
            <a:extLst>
              <a:ext uri="{FF2B5EF4-FFF2-40B4-BE49-F238E27FC236}">
                <a16:creationId xmlns:a16="http://schemas.microsoft.com/office/drawing/2014/main" id="{3F9B1484-802D-42E3-8818-DB08F628AAE4}"/>
              </a:ext>
            </a:extLst>
          </p:cNvPr>
          <p:cNvSpPr txBox="1">
            <a:spLocks noChangeArrowheads="1"/>
          </p:cNvSpPr>
          <p:nvPr/>
        </p:nvSpPr>
        <p:spPr bwMode="auto">
          <a:xfrm>
            <a:off x="908050" y="4859338"/>
            <a:ext cx="2278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Fire Support</a:t>
            </a:r>
          </a:p>
          <a:p>
            <a:r>
              <a:rPr lang="en-GB" altLang="en-US" b="1"/>
              <a:t>x2 </a:t>
            </a:r>
            <a:r>
              <a:rPr lang="en-GB" altLang="en-US"/>
              <a:t>CITER 155mm L33 Gun                  no card</a:t>
            </a:r>
            <a:endParaRPr lang="en-GB" altLang="en-US" b="1"/>
          </a:p>
        </p:txBody>
      </p:sp>
      <p:sp>
        <p:nvSpPr>
          <p:cNvPr id="14695" name="Line 359">
            <a:extLst>
              <a:ext uri="{FF2B5EF4-FFF2-40B4-BE49-F238E27FC236}">
                <a16:creationId xmlns:a16="http://schemas.microsoft.com/office/drawing/2014/main" id="{F8112538-BDAE-425F-BFA3-13009AE80DC3}"/>
              </a:ext>
            </a:extLst>
          </p:cNvPr>
          <p:cNvSpPr>
            <a:spLocks noChangeShapeType="1"/>
          </p:cNvSpPr>
          <p:nvPr/>
        </p:nvSpPr>
        <p:spPr bwMode="auto">
          <a:xfrm>
            <a:off x="549275" y="3708400"/>
            <a:ext cx="0" cy="13668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4696" name="Group 360">
            <a:extLst>
              <a:ext uri="{FF2B5EF4-FFF2-40B4-BE49-F238E27FC236}">
                <a16:creationId xmlns:a16="http://schemas.microsoft.com/office/drawing/2014/main" id="{7F3A18AF-6E36-41EE-87DB-42DA3B57C3BB}"/>
              </a:ext>
            </a:extLst>
          </p:cNvPr>
          <p:cNvGrpSpPr>
            <a:grpSpLocks/>
          </p:cNvGrpSpPr>
          <p:nvPr/>
        </p:nvGrpSpPr>
        <p:grpSpPr bwMode="auto">
          <a:xfrm>
            <a:off x="692150" y="4140200"/>
            <a:ext cx="231775" cy="190500"/>
            <a:chOff x="2252" y="2304"/>
            <a:chExt cx="146" cy="120"/>
          </a:xfrm>
        </p:grpSpPr>
        <p:sp>
          <p:nvSpPr>
            <p:cNvPr id="14697" name="Rectangle 361">
              <a:extLst>
                <a:ext uri="{FF2B5EF4-FFF2-40B4-BE49-F238E27FC236}">
                  <a16:creationId xmlns:a16="http://schemas.microsoft.com/office/drawing/2014/main" id="{FC1BAB17-C559-44AB-BB7A-DFCDFFFDB50E}"/>
                </a:ext>
              </a:extLst>
            </p:cNvPr>
            <p:cNvSpPr>
              <a:spLocks noChangeAspect="1" noChangeArrowheads="1"/>
            </p:cNvSpPr>
            <p:nvPr/>
          </p:nvSpPr>
          <p:spPr bwMode="auto">
            <a:xfrm>
              <a:off x="2252" y="2304"/>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698" name="Oval 362">
              <a:extLst>
                <a:ext uri="{FF2B5EF4-FFF2-40B4-BE49-F238E27FC236}">
                  <a16:creationId xmlns:a16="http://schemas.microsoft.com/office/drawing/2014/main" id="{67B2E6AB-DF45-45B2-B824-79B764C34349}"/>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699" name="Oval 363">
              <a:extLst>
                <a:ext uri="{FF2B5EF4-FFF2-40B4-BE49-F238E27FC236}">
                  <a16:creationId xmlns:a16="http://schemas.microsoft.com/office/drawing/2014/main" id="{7F28A547-AB48-44EB-A224-43EE4969FAE0}"/>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14700" name="Group 364">
            <a:extLst>
              <a:ext uri="{FF2B5EF4-FFF2-40B4-BE49-F238E27FC236}">
                <a16:creationId xmlns:a16="http://schemas.microsoft.com/office/drawing/2014/main" id="{509FA90F-FD02-41E9-9A67-1A3ACF4ED815}"/>
              </a:ext>
            </a:extLst>
          </p:cNvPr>
          <p:cNvGrpSpPr>
            <a:grpSpLocks/>
          </p:cNvGrpSpPr>
          <p:nvPr/>
        </p:nvGrpSpPr>
        <p:grpSpPr bwMode="auto">
          <a:xfrm>
            <a:off x="765175" y="4067175"/>
            <a:ext cx="74613" cy="26988"/>
            <a:chOff x="2373" y="1404"/>
            <a:chExt cx="47" cy="17"/>
          </a:xfrm>
        </p:grpSpPr>
        <p:sp>
          <p:nvSpPr>
            <p:cNvPr id="14701" name="Oval 365">
              <a:extLst>
                <a:ext uri="{FF2B5EF4-FFF2-40B4-BE49-F238E27FC236}">
                  <a16:creationId xmlns:a16="http://schemas.microsoft.com/office/drawing/2014/main" id="{FEABDDFA-82AF-45E7-8896-BC42E67ABBA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702" name="Oval 366">
              <a:extLst>
                <a:ext uri="{FF2B5EF4-FFF2-40B4-BE49-F238E27FC236}">
                  <a16:creationId xmlns:a16="http://schemas.microsoft.com/office/drawing/2014/main" id="{5EFA9786-24C8-4E5D-AAF6-F9029B6522F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703" name="Text Box 367">
            <a:extLst>
              <a:ext uri="{FF2B5EF4-FFF2-40B4-BE49-F238E27FC236}">
                <a16:creationId xmlns:a16="http://schemas.microsoft.com/office/drawing/2014/main" id="{1F3B401D-1741-412E-8BE9-48E6E912CB57}"/>
              </a:ext>
            </a:extLst>
          </p:cNvPr>
          <p:cNvSpPr txBox="1">
            <a:spLocks noChangeArrowheads="1"/>
          </p:cNvSpPr>
          <p:nvPr/>
        </p:nvSpPr>
        <p:spPr bwMode="auto">
          <a:xfrm>
            <a:off x="908050" y="3995738"/>
            <a:ext cx="2317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MB 230G or Iltis Jeep (no MG) </a:t>
            </a:r>
            <a:r>
              <a:rPr lang="en-GB" altLang="en-US" b="1"/>
              <a:t>(a)</a:t>
            </a:r>
            <a:r>
              <a:rPr lang="en-GB" altLang="en-US"/>
              <a:t>   ARG-04</a:t>
            </a:r>
            <a:endParaRPr lang="en-GB" altLang="en-US" b="1"/>
          </a:p>
        </p:txBody>
      </p:sp>
      <p:grpSp>
        <p:nvGrpSpPr>
          <p:cNvPr id="14704" name="Group 368">
            <a:extLst>
              <a:ext uri="{FF2B5EF4-FFF2-40B4-BE49-F238E27FC236}">
                <a16:creationId xmlns:a16="http://schemas.microsoft.com/office/drawing/2014/main" id="{A48576DF-8A4A-47EE-B6E8-C2363B02A72C}"/>
              </a:ext>
            </a:extLst>
          </p:cNvPr>
          <p:cNvGrpSpPr>
            <a:grpSpLocks/>
          </p:cNvGrpSpPr>
          <p:nvPr/>
        </p:nvGrpSpPr>
        <p:grpSpPr bwMode="auto">
          <a:xfrm>
            <a:off x="3860800" y="1331913"/>
            <a:ext cx="287338" cy="215900"/>
            <a:chOff x="3929" y="4694"/>
            <a:chExt cx="181" cy="136"/>
          </a:xfrm>
        </p:grpSpPr>
        <p:grpSp>
          <p:nvGrpSpPr>
            <p:cNvPr id="14705" name="Group 369">
              <a:extLst>
                <a:ext uri="{FF2B5EF4-FFF2-40B4-BE49-F238E27FC236}">
                  <a16:creationId xmlns:a16="http://schemas.microsoft.com/office/drawing/2014/main" id="{94225720-33CA-4AE8-B552-19392D05A309}"/>
                </a:ext>
              </a:extLst>
            </p:cNvPr>
            <p:cNvGrpSpPr>
              <a:grpSpLocks/>
            </p:cNvGrpSpPr>
            <p:nvPr/>
          </p:nvGrpSpPr>
          <p:grpSpPr bwMode="auto">
            <a:xfrm>
              <a:off x="3929" y="4694"/>
              <a:ext cx="181" cy="136"/>
              <a:chOff x="2311" y="3060"/>
              <a:chExt cx="151" cy="99"/>
            </a:xfrm>
          </p:grpSpPr>
          <p:sp>
            <p:nvSpPr>
              <p:cNvPr id="14706" name="Rectangle 370">
                <a:extLst>
                  <a:ext uri="{FF2B5EF4-FFF2-40B4-BE49-F238E27FC236}">
                    <a16:creationId xmlns:a16="http://schemas.microsoft.com/office/drawing/2014/main" id="{1B5C42EC-ECEC-4360-B457-D54EE3810AF4}"/>
                  </a:ext>
                </a:extLst>
              </p:cNvPr>
              <p:cNvSpPr>
                <a:spLocks noChangeAspect="1" noChangeArrowheads="1"/>
              </p:cNvSpPr>
              <p:nvPr/>
            </p:nvSpPr>
            <p:spPr bwMode="auto">
              <a:xfrm>
                <a:off x="2311" y="306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707" name="Oval 371">
                <a:extLst>
                  <a:ext uri="{FF2B5EF4-FFF2-40B4-BE49-F238E27FC236}">
                    <a16:creationId xmlns:a16="http://schemas.microsoft.com/office/drawing/2014/main" id="{5018EEA6-5FEA-41C0-85D5-067A48094A6C}"/>
                  </a:ext>
                </a:extLst>
              </p:cNvPr>
              <p:cNvSpPr>
                <a:spLocks noChangeAspect="1" noChangeArrowheads="1"/>
              </p:cNvSpPr>
              <p:nvPr/>
            </p:nvSpPr>
            <p:spPr bwMode="auto">
              <a:xfrm>
                <a:off x="2376" y="3098"/>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4708" name="Group 372">
              <a:extLst>
                <a:ext uri="{FF2B5EF4-FFF2-40B4-BE49-F238E27FC236}">
                  <a16:creationId xmlns:a16="http://schemas.microsoft.com/office/drawing/2014/main" id="{024C98E9-2BDF-4DBC-934F-D66907BB7921}"/>
                </a:ext>
              </a:extLst>
            </p:cNvPr>
            <p:cNvGrpSpPr>
              <a:grpSpLocks/>
            </p:cNvGrpSpPr>
            <p:nvPr/>
          </p:nvGrpSpPr>
          <p:grpSpPr bwMode="auto">
            <a:xfrm>
              <a:off x="3990" y="4785"/>
              <a:ext cx="59" cy="33"/>
              <a:chOff x="1632" y="1249"/>
              <a:chExt cx="48" cy="24"/>
            </a:xfrm>
          </p:grpSpPr>
          <p:sp>
            <p:nvSpPr>
              <p:cNvPr id="14709" name="AutoShape 373">
                <a:extLst>
                  <a:ext uri="{FF2B5EF4-FFF2-40B4-BE49-F238E27FC236}">
                    <a16:creationId xmlns:a16="http://schemas.microsoft.com/office/drawing/2014/main" id="{2F25E024-D5C8-46C8-A823-110D963ECA4A}"/>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710" name="AutoShape 374">
                <a:extLst>
                  <a:ext uri="{FF2B5EF4-FFF2-40B4-BE49-F238E27FC236}">
                    <a16:creationId xmlns:a16="http://schemas.microsoft.com/office/drawing/2014/main" id="{563FACC4-A79E-4835-8C7F-39341492CE81}"/>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14711" name="Group 375">
            <a:extLst>
              <a:ext uri="{FF2B5EF4-FFF2-40B4-BE49-F238E27FC236}">
                <a16:creationId xmlns:a16="http://schemas.microsoft.com/office/drawing/2014/main" id="{4BA73730-11B6-4BCB-8E55-5420EDBE15AA}"/>
              </a:ext>
            </a:extLst>
          </p:cNvPr>
          <p:cNvGrpSpPr>
            <a:grpSpLocks/>
          </p:cNvGrpSpPr>
          <p:nvPr/>
        </p:nvGrpSpPr>
        <p:grpSpPr bwMode="auto">
          <a:xfrm>
            <a:off x="3860800" y="1692275"/>
            <a:ext cx="288925" cy="215900"/>
            <a:chOff x="2387" y="2521"/>
            <a:chExt cx="182" cy="136"/>
          </a:xfrm>
        </p:grpSpPr>
        <p:grpSp>
          <p:nvGrpSpPr>
            <p:cNvPr id="14712" name="Group 376">
              <a:extLst>
                <a:ext uri="{FF2B5EF4-FFF2-40B4-BE49-F238E27FC236}">
                  <a16:creationId xmlns:a16="http://schemas.microsoft.com/office/drawing/2014/main" id="{6BF7C60C-6D0B-46A7-99FA-245B98D44AA7}"/>
                </a:ext>
              </a:extLst>
            </p:cNvPr>
            <p:cNvGrpSpPr>
              <a:grpSpLocks/>
            </p:cNvGrpSpPr>
            <p:nvPr/>
          </p:nvGrpSpPr>
          <p:grpSpPr bwMode="auto">
            <a:xfrm>
              <a:off x="2387" y="2521"/>
              <a:ext cx="182" cy="136"/>
              <a:chOff x="2311" y="3060"/>
              <a:chExt cx="151" cy="99"/>
            </a:xfrm>
          </p:grpSpPr>
          <p:sp>
            <p:nvSpPr>
              <p:cNvPr id="14713" name="Rectangle 377">
                <a:extLst>
                  <a:ext uri="{FF2B5EF4-FFF2-40B4-BE49-F238E27FC236}">
                    <a16:creationId xmlns:a16="http://schemas.microsoft.com/office/drawing/2014/main" id="{288C052D-9A54-4786-B7E1-EBF572A2F7F1}"/>
                  </a:ext>
                </a:extLst>
              </p:cNvPr>
              <p:cNvSpPr>
                <a:spLocks noChangeAspect="1" noChangeArrowheads="1"/>
              </p:cNvSpPr>
              <p:nvPr/>
            </p:nvSpPr>
            <p:spPr bwMode="auto">
              <a:xfrm>
                <a:off x="2311" y="306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714" name="Oval 378">
                <a:extLst>
                  <a:ext uri="{FF2B5EF4-FFF2-40B4-BE49-F238E27FC236}">
                    <a16:creationId xmlns:a16="http://schemas.microsoft.com/office/drawing/2014/main" id="{31CA4EC7-85FD-4440-81B6-214892FB4213}"/>
                  </a:ext>
                </a:extLst>
              </p:cNvPr>
              <p:cNvSpPr>
                <a:spLocks noChangeAspect="1" noChangeArrowheads="1"/>
              </p:cNvSpPr>
              <p:nvPr/>
            </p:nvSpPr>
            <p:spPr bwMode="auto">
              <a:xfrm>
                <a:off x="2376" y="3098"/>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4715" name="Group 379">
              <a:extLst>
                <a:ext uri="{FF2B5EF4-FFF2-40B4-BE49-F238E27FC236}">
                  <a16:creationId xmlns:a16="http://schemas.microsoft.com/office/drawing/2014/main" id="{F876DE22-68E3-4321-9F7D-9D5FF050E77E}"/>
                </a:ext>
              </a:extLst>
            </p:cNvPr>
            <p:cNvGrpSpPr>
              <a:grpSpLocks noChangeAspect="1"/>
            </p:cNvGrpSpPr>
            <p:nvPr/>
          </p:nvGrpSpPr>
          <p:grpSpPr bwMode="auto">
            <a:xfrm>
              <a:off x="2455" y="2540"/>
              <a:ext cx="45" cy="100"/>
              <a:chOff x="862" y="2628"/>
              <a:chExt cx="36" cy="71"/>
            </a:xfrm>
          </p:grpSpPr>
          <p:sp>
            <p:nvSpPr>
              <p:cNvPr id="14716" name="AutoShape 380">
                <a:extLst>
                  <a:ext uri="{FF2B5EF4-FFF2-40B4-BE49-F238E27FC236}">
                    <a16:creationId xmlns:a16="http://schemas.microsoft.com/office/drawing/2014/main" id="{065148E2-4E43-451B-9ED6-316012109355}"/>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717" name="Line 381">
                <a:extLst>
                  <a:ext uri="{FF2B5EF4-FFF2-40B4-BE49-F238E27FC236}">
                    <a16:creationId xmlns:a16="http://schemas.microsoft.com/office/drawing/2014/main" id="{066A254B-B977-4420-879D-96814AF4FF98}"/>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718" name="Line 382">
                <a:extLst>
                  <a:ext uri="{FF2B5EF4-FFF2-40B4-BE49-F238E27FC236}">
                    <a16:creationId xmlns:a16="http://schemas.microsoft.com/office/drawing/2014/main" id="{BFA52211-10FE-4F52-8DDC-9D3F8F288A3F}"/>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719" name="Oval 383">
                <a:extLst>
                  <a:ext uri="{FF2B5EF4-FFF2-40B4-BE49-F238E27FC236}">
                    <a16:creationId xmlns:a16="http://schemas.microsoft.com/office/drawing/2014/main" id="{BDDB4A34-4A6C-47DA-8954-02D186C68663}"/>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4720" name="Line 384">
            <a:extLst>
              <a:ext uri="{FF2B5EF4-FFF2-40B4-BE49-F238E27FC236}">
                <a16:creationId xmlns:a16="http://schemas.microsoft.com/office/drawing/2014/main" id="{5542CFBC-5C91-4F32-9D52-1284A62DBC49}"/>
              </a:ext>
            </a:extLst>
          </p:cNvPr>
          <p:cNvSpPr>
            <a:spLocks noChangeShapeType="1"/>
          </p:cNvSpPr>
          <p:nvPr/>
        </p:nvSpPr>
        <p:spPr bwMode="auto">
          <a:xfrm>
            <a:off x="4005263" y="12588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721" name="Line 385">
            <a:extLst>
              <a:ext uri="{FF2B5EF4-FFF2-40B4-BE49-F238E27FC236}">
                <a16:creationId xmlns:a16="http://schemas.microsoft.com/office/drawing/2014/main" id="{B6AEDAF0-5ADA-42F1-9CA3-43CB1EBE73E9}"/>
              </a:ext>
            </a:extLst>
          </p:cNvPr>
          <p:cNvSpPr>
            <a:spLocks noChangeShapeType="1"/>
          </p:cNvSpPr>
          <p:nvPr/>
        </p:nvSpPr>
        <p:spPr bwMode="auto">
          <a:xfrm>
            <a:off x="4005263" y="16192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722" name="Text Box 386">
            <a:extLst>
              <a:ext uri="{FF2B5EF4-FFF2-40B4-BE49-F238E27FC236}">
                <a16:creationId xmlns:a16="http://schemas.microsoft.com/office/drawing/2014/main" id="{05202C68-498E-4FDB-9370-327F725741A6}"/>
              </a:ext>
            </a:extLst>
          </p:cNvPr>
          <p:cNvSpPr txBox="1">
            <a:spLocks noChangeArrowheads="1"/>
          </p:cNvSpPr>
          <p:nvPr/>
        </p:nvSpPr>
        <p:spPr bwMode="auto">
          <a:xfrm>
            <a:off x="4149725" y="1187450"/>
            <a:ext cx="2257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ARG-05</a:t>
            </a:r>
          </a:p>
          <a:p>
            <a:r>
              <a:rPr lang="en-GB" altLang="en-US" sz="1000" b="1"/>
              <a:t>x3 Airmobile Field Artillery Battery</a:t>
            </a:r>
          </a:p>
        </p:txBody>
      </p:sp>
      <p:sp>
        <p:nvSpPr>
          <p:cNvPr id="14723" name="Text Box 387">
            <a:extLst>
              <a:ext uri="{FF2B5EF4-FFF2-40B4-BE49-F238E27FC236}">
                <a16:creationId xmlns:a16="http://schemas.microsoft.com/office/drawing/2014/main" id="{BA0EB0F7-8AF8-4594-BA0D-07CC98A3F06A}"/>
              </a:ext>
            </a:extLst>
          </p:cNvPr>
          <p:cNvSpPr txBox="1">
            <a:spLocks noChangeArrowheads="1"/>
          </p:cNvSpPr>
          <p:nvPr/>
        </p:nvSpPr>
        <p:spPr bwMode="auto">
          <a:xfrm>
            <a:off x="4149725" y="1547813"/>
            <a:ext cx="22463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ARG-05</a:t>
            </a:r>
          </a:p>
          <a:p>
            <a:r>
              <a:rPr lang="en-GB" altLang="en-US" sz="1000" b="1"/>
              <a:t>x3 Marine Field Artillery Battery</a:t>
            </a:r>
          </a:p>
        </p:txBody>
      </p:sp>
      <p:grpSp>
        <p:nvGrpSpPr>
          <p:cNvPr id="14735" name="Group 399">
            <a:extLst>
              <a:ext uri="{FF2B5EF4-FFF2-40B4-BE49-F238E27FC236}">
                <a16:creationId xmlns:a16="http://schemas.microsoft.com/office/drawing/2014/main" id="{A6CE35D6-C94B-45A3-9582-42326229A74C}"/>
              </a:ext>
            </a:extLst>
          </p:cNvPr>
          <p:cNvGrpSpPr>
            <a:grpSpLocks/>
          </p:cNvGrpSpPr>
          <p:nvPr/>
        </p:nvGrpSpPr>
        <p:grpSpPr bwMode="auto">
          <a:xfrm>
            <a:off x="4149725" y="2051050"/>
            <a:ext cx="231775" cy="157163"/>
            <a:chOff x="933" y="149"/>
            <a:chExt cx="146" cy="99"/>
          </a:xfrm>
        </p:grpSpPr>
        <p:sp>
          <p:nvSpPr>
            <p:cNvPr id="14736" name="Rectangle 400">
              <a:extLst>
                <a:ext uri="{FF2B5EF4-FFF2-40B4-BE49-F238E27FC236}">
                  <a16:creationId xmlns:a16="http://schemas.microsoft.com/office/drawing/2014/main" id="{E417B74C-7957-4EE7-9CAC-B9CA48E1C6C5}"/>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737" name="Text Box 401">
              <a:extLst>
                <a:ext uri="{FF2B5EF4-FFF2-40B4-BE49-F238E27FC236}">
                  <a16:creationId xmlns:a16="http://schemas.microsoft.com/office/drawing/2014/main" id="{544350D8-4575-4407-A997-7102CC7B445E}"/>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4738" name="Group 402">
            <a:extLst>
              <a:ext uri="{FF2B5EF4-FFF2-40B4-BE49-F238E27FC236}">
                <a16:creationId xmlns:a16="http://schemas.microsoft.com/office/drawing/2014/main" id="{756EDC84-8D61-4542-9B2E-A6271A2F9DC4}"/>
              </a:ext>
            </a:extLst>
          </p:cNvPr>
          <p:cNvGrpSpPr>
            <a:grpSpLocks/>
          </p:cNvGrpSpPr>
          <p:nvPr/>
        </p:nvGrpSpPr>
        <p:grpSpPr bwMode="auto">
          <a:xfrm>
            <a:off x="4227513" y="1978025"/>
            <a:ext cx="74612" cy="26988"/>
            <a:chOff x="2373" y="1404"/>
            <a:chExt cx="47" cy="17"/>
          </a:xfrm>
        </p:grpSpPr>
        <p:sp>
          <p:nvSpPr>
            <p:cNvPr id="14739" name="Oval 403">
              <a:extLst>
                <a:ext uri="{FF2B5EF4-FFF2-40B4-BE49-F238E27FC236}">
                  <a16:creationId xmlns:a16="http://schemas.microsoft.com/office/drawing/2014/main" id="{C65BE743-A081-4241-BAED-460200852C1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740" name="Oval 404">
              <a:extLst>
                <a:ext uri="{FF2B5EF4-FFF2-40B4-BE49-F238E27FC236}">
                  <a16:creationId xmlns:a16="http://schemas.microsoft.com/office/drawing/2014/main" id="{5A3089A7-E63C-4F2C-9BF5-15A131B03CF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741" name="Line 405">
            <a:extLst>
              <a:ext uri="{FF2B5EF4-FFF2-40B4-BE49-F238E27FC236}">
                <a16:creationId xmlns:a16="http://schemas.microsoft.com/office/drawing/2014/main" id="{E4A1E809-A31D-414E-933B-00DC062FCF00}"/>
              </a:ext>
            </a:extLst>
          </p:cNvPr>
          <p:cNvSpPr>
            <a:spLocks noChangeShapeType="1"/>
          </p:cNvSpPr>
          <p:nvPr/>
        </p:nvSpPr>
        <p:spPr bwMode="auto">
          <a:xfrm>
            <a:off x="4005263" y="21224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742" name="Text Box 406">
            <a:extLst>
              <a:ext uri="{FF2B5EF4-FFF2-40B4-BE49-F238E27FC236}">
                <a16:creationId xmlns:a16="http://schemas.microsoft.com/office/drawing/2014/main" id="{6B41D973-8655-41AF-8EE8-EF5A2FE167CA}"/>
              </a:ext>
            </a:extLst>
          </p:cNvPr>
          <p:cNvSpPr txBox="1">
            <a:spLocks noChangeArrowheads="1"/>
          </p:cNvSpPr>
          <p:nvPr/>
        </p:nvSpPr>
        <p:spPr bwMode="auto">
          <a:xfrm>
            <a:off x="4365625" y="1908175"/>
            <a:ext cx="2312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grpSp>
        <p:nvGrpSpPr>
          <p:cNvPr id="14743" name="Group 407">
            <a:extLst>
              <a:ext uri="{FF2B5EF4-FFF2-40B4-BE49-F238E27FC236}">
                <a16:creationId xmlns:a16="http://schemas.microsoft.com/office/drawing/2014/main" id="{D718A822-8562-432C-BE7D-81D468DF5142}"/>
              </a:ext>
            </a:extLst>
          </p:cNvPr>
          <p:cNvGrpSpPr>
            <a:grpSpLocks/>
          </p:cNvGrpSpPr>
          <p:nvPr/>
        </p:nvGrpSpPr>
        <p:grpSpPr bwMode="auto">
          <a:xfrm>
            <a:off x="4149725" y="2341563"/>
            <a:ext cx="231775" cy="157162"/>
            <a:chOff x="2736" y="3312"/>
            <a:chExt cx="146" cy="99"/>
          </a:xfrm>
        </p:grpSpPr>
        <p:sp>
          <p:nvSpPr>
            <p:cNvPr id="14744" name="Rectangle 408">
              <a:extLst>
                <a:ext uri="{FF2B5EF4-FFF2-40B4-BE49-F238E27FC236}">
                  <a16:creationId xmlns:a16="http://schemas.microsoft.com/office/drawing/2014/main" id="{FC3FF032-16A7-434F-9D56-4AD531F1DBED}"/>
                </a:ext>
              </a:extLst>
            </p:cNvPr>
            <p:cNvSpPr>
              <a:spLocks noChangeAspect="1" noChangeArrowheads="1"/>
            </p:cNvSpPr>
            <p:nvPr/>
          </p:nvSpPr>
          <p:spPr bwMode="auto">
            <a:xfrm>
              <a:off x="2736" y="3312"/>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745" name="AutoShape 409">
              <a:extLst>
                <a:ext uri="{FF2B5EF4-FFF2-40B4-BE49-F238E27FC236}">
                  <a16:creationId xmlns:a16="http://schemas.microsoft.com/office/drawing/2014/main" id="{279201B0-3AD4-4A0A-9935-69305BC1EE04}"/>
                </a:ext>
              </a:extLst>
            </p:cNvPr>
            <p:cNvSpPr>
              <a:spLocks noChangeAspect="1" noChangeArrowheads="1"/>
            </p:cNvSpPr>
            <p:nvPr/>
          </p:nvSpPr>
          <p:spPr bwMode="auto">
            <a:xfrm>
              <a:off x="2788" y="3344"/>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4746" name="Group 410">
            <a:extLst>
              <a:ext uri="{FF2B5EF4-FFF2-40B4-BE49-F238E27FC236}">
                <a16:creationId xmlns:a16="http://schemas.microsoft.com/office/drawing/2014/main" id="{2A5AA4B1-A497-40F0-9C49-1DF4BEC32395}"/>
              </a:ext>
            </a:extLst>
          </p:cNvPr>
          <p:cNvGrpSpPr>
            <a:grpSpLocks/>
          </p:cNvGrpSpPr>
          <p:nvPr/>
        </p:nvGrpSpPr>
        <p:grpSpPr bwMode="auto">
          <a:xfrm>
            <a:off x="4227513" y="2270125"/>
            <a:ext cx="74612" cy="26988"/>
            <a:chOff x="2373" y="1404"/>
            <a:chExt cx="47" cy="17"/>
          </a:xfrm>
        </p:grpSpPr>
        <p:sp>
          <p:nvSpPr>
            <p:cNvPr id="14747" name="Oval 411">
              <a:extLst>
                <a:ext uri="{FF2B5EF4-FFF2-40B4-BE49-F238E27FC236}">
                  <a16:creationId xmlns:a16="http://schemas.microsoft.com/office/drawing/2014/main" id="{9BA178A4-E19C-4CFB-9BF4-D0D32B70F48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748" name="Oval 412">
              <a:extLst>
                <a:ext uri="{FF2B5EF4-FFF2-40B4-BE49-F238E27FC236}">
                  <a16:creationId xmlns:a16="http://schemas.microsoft.com/office/drawing/2014/main" id="{CD3D0CB5-73F8-4EC9-9822-15BB28D0F1F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749" name="Line 413">
            <a:extLst>
              <a:ext uri="{FF2B5EF4-FFF2-40B4-BE49-F238E27FC236}">
                <a16:creationId xmlns:a16="http://schemas.microsoft.com/office/drawing/2014/main" id="{FB8C0692-888E-41C0-9996-C421B577C7EC}"/>
              </a:ext>
            </a:extLst>
          </p:cNvPr>
          <p:cNvSpPr>
            <a:spLocks noChangeShapeType="1"/>
          </p:cNvSpPr>
          <p:nvPr/>
        </p:nvSpPr>
        <p:spPr bwMode="auto">
          <a:xfrm>
            <a:off x="4006850" y="24130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750" name="Text Box 414">
            <a:extLst>
              <a:ext uri="{FF2B5EF4-FFF2-40B4-BE49-F238E27FC236}">
                <a16:creationId xmlns:a16="http://schemas.microsoft.com/office/drawing/2014/main" id="{343F189D-BEF0-48A5-A4C1-6B5050AF9585}"/>
              </a:ext>
            </a:extLst>
          </p:cNvPr>
          <p:cNvSpPr txBox="1">
            <a:spLocks noChangeArrowheads="1"/>
          </p:cNvSpPr>
          <p:nvPr/>
        </p:nvSpPr>
        <p:spPr bwMode="auto">
          <a:xfrm>
            <a:off x="4365625" y="2197100"/>
            <a:ext cx="23161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On-Table Attachment/Recce</a:t>
            </a:r>
          </a:p>
          <a:p>
            <a:r>
              <a:rPr lang="en-GB" altLang="en-US" b="1"/>
              <a:t>x1 </a:t>
            </a:r>
            <a:r>
              <a:rPr lang="en-GB" altLang="en-US"/>
              <a:t>Forward Observer                            ARG-22</a:t>
            </a:r>
            <a:endParaRPr lang="en-GB" altLang="en-US" b="1"/>
          </a:p>
        </p:txBody>
      </p:sp>
      <p:grpSp>
        <p:nvGrpSpPr>
          <p:cNvPr id="14751" name="Group 415">
            <a:extLst>
              <a:ext uri="{FF2B5EF4-FFF2-40B4-BE49-F238E27FC236}">
                <a16:creationId xmlns:a16="http://schemas.microsoft.com/office/drawing/2014/main" id="{1929E74D-4F57-4BE1-BE0A-423A83A063FD}"/>
              </a:ext>
            </a:extLst>
          </p:cNvPr>
          <p:cNvGrpSpPr>
            <a:grpSpLocks/>
          </p:cNvGrpSpPr>
          <p:nvPr/>
        </p:nvGrpSpPr>
        <p:grpSpPr bwMode="auto">
          <a:xfrm>
            <a:off x="4149725" y="2628900"/>
            <a:ext cx="239713" cy="157163"/>
            <a:chOff x="2311" y="3060"/>
            <a:chExt cx="151" cy="99"/>
          </a:xfrm>
        </p:grpSpPr>
        <p:sp>
          <p:nvSpPr>
            <p:cNvPr id="14752" name="Rectangle 416">
              <a:extLst>
                <a:ext uri="{FF2B5EF4-FFF2-40B4-BE49-F238E27FC236}">
                  <a16:creationId xmlns:a16="http://schemas.microsoft.com/office/drawing/2014/main" id="{99EBDC86-0ADA-494F-9D23-F68C63798EFC}"/>
                </a:ext>
              </a:extLst>
            </p:cNvPr>
            <p:cNvSpPr>
              <a:spLocks noChangeAspect="1" noChangeArrowheads="1"/>
            </p:cNvSpPr>
            <p:nvPr/>
          </p:nvSpPr>
          <p:spPr bwMode="auto">
            <a:xfrm>
              <a:off x="2311" y="306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753" name="Oval 417">
              <a:extLst>
                <a:ext uri="{FF2B5EF4-FFF2-40B4-BE49-F238E27FC236}">
                  <a16:creationId xmlns:a16="http://schemas.microsoft.com/office/drawing/2014/main" id="{D3267956-BB39-41CB-BE2C-2118083BA092}"/>
                </a:ext>
              </a:extLst>
            </p:cNvPr>
            <p:cNvSpPr>
              <a:spLocks noChangeAspect="1" noChangeArrowheads="1"/>
            </p:cNvSpPr>
            <p:nvPr/>
          </p:nvSpPr>
          <p:spPr bwMode="auto">
            <a:xfrm>
              <a:off x="2376" y="3098"/>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4754" name="Group 418">
            <a:extLst>
              <a:ext uri="{FF2B5EF4-FFF2-40B4-BE49-F238E27FC236}">
                <a16:creationId xmlns:a16="http://schemas.microsoft.com/office/drawing/2014/main" id="{B4B1928B-BDFA-42A2-A4AC-EF7ACAA3B1E1}"/>
              </a:ext>
            </a:extLst>
          </p:cNvPr>
          <p:cNvGrpSpPr>
            <a:grpSpLocks/>
          </p:cNvGrpSpPr>
          <p:nvPr/>
        </p:nvGrpSpPr>
        <p:grpSpPr bwMode="auto">
          <a:xfrm>
            <a:off x="4232275" y="2557463"/>
            <a:ext cx="74613" cy="26987"/>
            <a:chOff x="2373" y="1404"/>
            <a:chExt cx="47" cy="17"/>
          </a:xfrm>
        </p:grpSpPr>
        <p:sp>
          <p:nvSpPr>
            <p:cNvPr id="14755" name="Oval 419">
              <a:extLst>
                <a:ext uri="{FF2B5EF4-FFF2-40B4-BE49-F238E27FC236}">
                  <a16:creationId xmlns:a16="http://schemas.microsoft.com/office/drawing/2014/main" id="{EA61FF87-98C6-415D-AD5A-4FC249D34BC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4756" name="Oval 420">
              <a:extLst>
                <a:ext uri="{FF2B5EF4-FFF2-40B4-BE49-F238E27FC236}">
                  <a16:creationId xmlns:a16="http://schemas.microsoft.com/office/drawing/2014/main" id="{19D21727-0D2A-44EA-8957-CE9DA0C7AA4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4757" name="Line 421">
            <a:extLst>
              <a:ext uri="{FF2B5EF4-FFF2-40B4-BE49-F238E27FC236}">
                <a16:creationId xmlns:a16="http://schemas.microsoft.com/office/drawing/2014/main" id="{C3E49BB5-91EB-4E0A-90C7-23EAFE7C668D}"/>
              </a:ext>
            </a:extLst>
          </p:cNvPr>
          <p:cNvSpPr>
            <a:spLocks noChangeShapeType="1"/>
          </p:cNvSpPr>
          <p:nvPr/>
        </p:nvSpPr>
        <p:spPr bwMode="auto">
          <a:xfrm>
            <a:off x="4006850" y="27019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758" name="Text Box 422">
            <a:extLst>
              <a:ext uri="{FF2B5EF4-FFF2-40B4-BE49-F238E27FC236}">
                <a16:creationId xmlns:a16="http://schemas.microsoft.com/office/drawing/2014/main" id="{ADCD0FB4-2F3F-4084-82F4-B49D756D3A2E}"/>
              </a:ext>
            </a:extLst>
          </p:cNvPr>
          <p:cNvSpPr txBox="1">
            <a:spLocks noChangeArrowheads="1"/>
          </p:cNvSpPr>
          <p:nvPr/>
        </p:nvSpPr>
        <p:spPr bwMode="auto">
          <a:xfrm>
            <a:off x="4365625" y="2484438"/>
            <a:ext cx="23129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Fire Support</a:t>
            </a:r>
          </a:p>
          <a:p>
            <a:r>
              <a:rPr lang="en-GB" altLang="en-US" b="1"/>
              <a:t>x3 </a:t>
            </a:r>
            <a:r>
              <a:rPr lang="en-GB" altLang="en-US"/>
              <a:t>M56 105mm Pack Howitzer             ARG-23</a:t>
            </a:r>
            <a:endParaRPr lang="en-GB" altLang="en-US" b="1"/>
          </a:p>
        </p:txBody>
      </p:sp>
      <p:sp>
        <p:nvSpPr>
          <p:cNvPr id="14768" name="Line 432">
            <a:extLst>
              <a:ext uri="{FF2B5EF4-FFF2-40B4-BE49-F238E27FC236}">
                <a16:creationId xmlns:a16="http://schemas.microsoft.com/office/drawing/2014/main" id="{276855E4-A189-4E44-9ED3-8FBC6DB8FF41}"/>
              </a:ext>
            </a:extLst>
          </p:cNvPr>
          <p:cNvSpPr>
            <a:spLocks noChangeShapeType="1"/>
          </p:cNvSpPr>
          <p:nvPr/>
        </p:nvSpPr>
        <p:spPr bwMode="auto">
          <a:xfrm>
            <a:off x="3716338" y="14033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769" name="Line 433">
            <a:extLst>
              <a:ext uri="{FF2B5EF4-FFF2-40B4-BE49-F238E27FC236}">
                <a16:creationId xmlns:a16="http://schemas.microsoft.com/office/drawing/2014/main" id="{5984CFA8-0B4A-4D17-A202-ADA3EF045BBD}"/>
              </a:ext>
            </a:extLst>
          </p:cNvPr>
          <p:cNvSpPr>
            <a:spLocks noChangeShapeType="1"/>
          </p:cNvSpPr>
          <p:nvPr/>
        </p:nvSpPr>
        <p:spPr bwMode="auto">
          <a:xfrm>
            <a:off x="3716338" y="17637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4770" name="Picture 434">
            <a:extLst>
              <a:ext uri="{FF2B5EF4-FFF2-40B4-BE49-F238E27FC236}">
                <a16:creationId xmlns:a16="http://schemas.microsoft.com/office/drawing/2014/main" id="{59C27808-0D5D-483D-9249-9845FF438C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3100" y="2916238"/>
            <a:ext cx="3529013" cy="23225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 Box 4">
            <a:extLst>
              <a:ext uri="{FF2B5EF4-FFF2-40B4-BE49-F238E27FC236}">
                <a16:creationId xmlns:a16="http://schemas.microsoft.com/office/drawing/2014/main" id="{9D98827F-107C-4AAE-ACD2-1A39DD768BEF}"/>
              </a:ext>
            </a:extLst>
          </p:cNvPr>
          <p:cNvSpPr txBox="1">
            <a:spLocks noChangeArrowheads="1"/>
          </p:cNvSpPr>
          <p:nvPr/>
        </p:nvSpPr>
        <p:spPr bwMode="auto">
          <a:xfrm>
            <a:off x="115888" y="107950"/>
            <a:ext cx="6626225"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1200" b="1" u="sng"/>
              <a:t>Argentine Air Support</a:t>
            </a:r>
          </a:p>
          <a:p>
            <a:endParaRPr lang="en-GB" altLang="en-US"/>
          </a:p>
          <a:p>
            <a:r>
              <a:rPr lang="en-GB" altLang="en-US"/>
              <a:t>I have only listed those aircraft that were based in the Falklands and those </a:t>
            </a:r>
          </a:p>
          <a:p>
            <a:r>
              <a:rPr lang="en-GB" altLang="en-US"/>
              <a:t>Argentina-based aircraft that took a direct part in supporting the ground campaign.</a:t>
            </a:r>
          </a:p>
          <a:p>
            <a:r>
              <a:rPr lang="en-GB" altLang="en-US"/>
              <a:t> </a:t>
            </a:r>
          </a:p>
          <a:p>
            <a:r>
              <a:rPr lang="en-GB" altLang="en-US" sz="1000" b="1" u="sng"/>
              <a:t>Argentine Air Force (</a:t>
            </a:r>
            <a:r>
              <a:rPr lang="en-GB" altLang="en-US" sz="1000" b="1" i="1" u="sng"/>
              <a:t>Fuerza Aer</a:t>
            </a:r>
            <a:r>
              <a:rPr lang="en-GB" altLang="en-US" sz="1000" b="1" i="1" u="sng">
                <a:cs typeface="Arial" panose="020B0604020202020204" pitchFamily="34" charset="0"/>
              </a:rPr>
              <a:t>éa Argentina – </a:t>
            </a:r>
            <a:r>
              <a:rPr lang="en-GB" altLang="en-US" sz="1000" b="1" u="sng"/>
              <a:t>FAA)</a:t>
            </a:r>
          </a:p>
          <a:p>
            <a:r>
              <a:rPr lang="en-GB" altLang="en-US"/>
              <a:t>2nd Air Brigade		- </a:t>
            </a:r>
            <a:r>
              <a:rPr lang="en-GB" altLang="en-US" b="1"/>
              <a:t>x4 </a:t>
            </a:r>
            <a:r>
              <a:rPr lang="en-GB" altLang="en-US"/>
              <a:t>Canberra B Mk 62 Light Bomber (ARG-34) </a:t>
            </a:r>
            <a:r>
              <a:rPr lang="en-GB" altLang="en-US" b="1"/>
              <a:t>(a)</a:t>
            </a:r>
            <a:endParaRPr lang="en-GB" altLang="en-US"/>
          </a:p>
          <a:p>
            <a:r>
              <a:rPr lang="en-GB" altLang="en-US"/>
              <a:t>3rd Air Brigade		- </a:t>
            </a:r>
            <a:r>
              <a:rPr lang="en-GB" altLang="en-US" b="1"/>
              <a:t>x12 </a:t>
            </a:r>
            <a:r>
              <a:rPr lang="en-GB" altLang="en-US"/>
              <a:t>IA 58 Pucar</a:t>
            </a:r>
            <a:r>
              <a:rPr lang="en-GB" altLang="en-US">
                <a:cs typeface="Arial" panose="020B0604020202020204" pitchFamily="34" charset="0"/>
              </a:rPr>
              <a:t>á Counter-Insurgency Ground Attack Aircraft (ARG-30) </a:t>
            </a:r>
            <a:r>
              <a:rPr lang="en-GB" altLang="en-US" b="1">
                <a:cs typeface="Arial" panose="020B0604020202020204" pitchFamily="34" charset="0"/>
              </a:rPr>
              <a:t>(bc)</a:t>
            </a:r>
          </a:p>
          <a:p>
            <a:r>
              <a:rPr lang="en-GB" altLang="en-US">
                <a:cs typeface="Arial" panose="020B0604020202020204" pitchFamily="34" charset="0"/>
              </a:rPr>
              <a:t>4th Air Brigade		- </a:t>
            </a:r>
            <a:r>
              <a:rPr lang="en-GB" altLang="en-US" b="1">
                <a:cs typeface="Arial" panose="020B0604020202020204" pitchFamily="34" charset="0"/>
              </a:rPr>
              <a:t>x7 </a:t>
            </a:r>
            <a:r>
              <a:rPr lang="en-GB" altLang="en-US">
                <a:cs typeface="Arial" panose="020B0604020202020204" pitchFamily="34" charset="0"/>
              </a:rPr>
              <a:t>A-4 Skyhawk Ground Attack Aircraft (ARG-32) </a:t>
            </a:r>
            <a:r>
              <a:rPr lang="en-GB" altLang="en-US" b="1">
                <a:cs typeface="Arial" panose="020B0604020202020204" pitchFamily="34" charset="0"/>
              </a:rPr>
              <a:t>(ad)</a:t>
            </a:r>
          </a:p>
          <a:p>
            <a:r>
              <a:rPr lang="en-GB" altLang="en-US">
                <a:cs typeface="Arial" panose="020B0604020202020204" pitchFamily="34" charset="0"/>
              </a:rPr>
              <a:t>5th Air Brigade		- </a:t>
            </a:r>
            <a:r>
              <a:rPr lang="en-GB" altLang="en-US" b="1">
                <a:cs typeface="Arial" panose="020B0604020202020204" pitchFamily="34" charset="0"/>
              </a:rPr>
              <a:t>x17</a:t>
            </a:r>
            <a:r>
              <a:rPr lang="en-GB" altLang="en-US">
                <a:cs typeface="Arial" panose="020B0604020202020204" pitchFamily="34" charset="0"/>
              </a:rPr>
              <a:t> A-4 Skyhawk Ground Attack Aircraft (ARG-32) </a:t>
            </a:r>
            <a:r>
              <a:rPr lang="en-GB" altLang="en-US" b="1">
                <a:cs typeface="Arial" panose="020B0604020202020204" pitchFamily="34" charset="0"/>
              </a:rPr>
              <a:t>(ad)</a:t>
            </a:r>
          </a:p>
          <a:p>
            <a:r>
              <a:rPr lang="en-GB" altLang="en-US">
                <a:cs typeface="Arial" panose="020B0604020202020204" pitchFamily="34" charset="0"/>
              </a:rPr>
              <a:t>6th Air Brigade		- </a:t>
            </a:r>
            <a:r>
              <a:rPr lang="en-GB" altLang="en-US" b="1">
                <a:cs typeface="Arial" panose="020B0604020202020204" pitchFamily="34" charset="0"/>
              </a:rPr>
              <a:t>x15 </a:t>
            </a:r>
            <a:r>
              <a:rPr lang="en-GB" altLang="en-US">
                <a:cs typeface="Arial" panose="020B0604020202020204" pitchFamily="34" charset="0"/>
              </a:rPr>
              <a:t>Dagger Ground Attack Aircraft (ARG-33) </a:t>
            </a:r>
            <a:r>
              <a:rPr lang="en-GB" altLang="en-US" b="1">
                <a:cs typeface="Arial" panose="020B0604020202020204" pitchFamily="34" charset="0"/>
              </a:rPr>
              <a:t>(ade)</a:t>
            </a:r>
            <a:endParaRPr lang="en-GB" altLang="en-US">
              <a:cs typeface="Arial" panose="020B0604020202020204" pitchFamily="34" charset="0"/>
            </a:endParaRPr>
          </a:p>
          <a:p>
            <a:r>
              <a:rPr lang="en-GB" altLang="en-US">
                <a:cs typeface="Arial" panose="020B0604020202020204" pitchFamily="34" charset="0"/>
              </a:rPr>
              <a:t>8th Air Brigade		- </a:t>
            </a:r>
            <a:r>
              <a:rPr lang="en-GB" altLang="en-US" b="1">
                <a:cs typeface="Arial" panose="020B0604020202020204" pitchFamily="34" charset="0"/>
              </a:rPr>
              <a:t>x8 </a:t>
            </a:r>
            <a:r>
              <a:rPr lang="en-GB" altLang="en-US">
                <a:cs typeface="Arial" panose="020B0604020202020204" pitchFamily="34" charset="0"/>
              </a:rPr>
              <a:t>Mirage III EA Fighter-Bomber (ARG-40) </a:t>
            </a:r>
            <a:r>
              <a:rPr lang="en-GB" altLang="en-US" b="1">
                <a:cs typeface="Arial" panose="020B0604020202020204" pitchFamily="34" charset="0"/>
              </a:rPr>
              <a:t>(adf)</a:t>
            </a:r>
          </a:p>
          <a:p>
            <a:endParaRPr lang="en-GB" altLang="en-US" b="1">
              <a:cs typeface="Arial" panose="020B0604020202020204" pitchFamily="34" charset="0"/>
            </a:endParaRPr>
          </a:p>
          <a:p>
            <a:r>
              <a:rPr lang="en-GB" altLang="en-US" sz="1000" b="1" u="sng">
                <a:cs typeface="Arial" panose="020B0604020202020204" pitchFamily="34" charset="0"/>
              </a:rPr>
              <a:t>Argentine Naval Aviation (</a:t>
            </a:r>
            <a:r>
              <a:rPr lang="en-GB" altLang="en-US" sz="1000" b="1" i="1" u="sng">
                <a:cs typeface="Arial" panose="020B0604020202020204" pitchFamily="34" charset="0"/>
              </a:rPr>
              <a:t>Comando de Avación Naval Argentina</a:t>
            </a:r>
            <a:r>
              <a:rPr lang="en-GB" altLang="en-US" sz="1000" b="1" u="sng">
                <a:cs typeface="Arial" panose="020B0604020202020204" pitchFamily="34" charset="0"/>
              </a:rPr>
              <a:t> – COAN)</a:t>
            </a:r>
          </a:p>
          <a:p>
            <a:r>
              <a:rPr lang="en-GB" altLang="en-US">
                <a:cs typeface="Arial" panose="020B0604020202020204" pitchFamily="34" charset="0"/>
              </a:rPr>
              <a:t>1st Naval Air Attack Squadron	- </a:t>
            </a:r>
            <a:r>
              <a:rPr lang="en-GB" altLang="en-US" b="1">
                <a:cs typeface="Arial" panose="020B0604020202020204" pitchFamily="34" charset="0"/>
              </a:rPr>
              <a:t>x3 </a:t>
            </a:r>
            <a:r>
              <a:rPr lang="en-GB" altLang="en-US">
                <a:cs typeface="Arial" panose="020B0604020202020204" pitchFamily="34" charset="0"/>
              </a:rPr>
              <a:t>MB-339A Close Support Aircraft (ARG-31) </a:t>
            </a:r>
            <a:r>
              <a:rPr lang="en-GB" altLang="en-US" b="1">
                <a:cs typeface="Arial" panose="020B0604020202020204" pitchFamily="34" charset="0"/>
              </a:rPr>
              <a:t>(b)</a:t>
            </a:r>
          </a:p>
          <a:p>
            <a:r>
              <a:rPr lang="en-GB" altLang="en-US">
                <a:cs typeface="Arial" panose="020B0604020202020204" pitchFamily="34" charset="0"/>
              </a:rPr>
              <a:t>2nd Naval Air Attack Squadron	- </a:t>
            </a:r>
            <a:r>
              <a:rPr lang="en-GB" altLang="en-US" b="1">
                <a:cs typeface="Arial" panose="020B0604020202020204" pitchFamily="34" charset="0"/>
              </a:rPr>
              <a:t>x4 </a:t>
            </a:r>
            <a:r>
              <a:rPr lang="en-GB" altLang="en-US">
                <a:cs typeface="Arial" panose="020B0604020202020204" pitchFamily="34" charset="0"/>
              </a:rPr>
              <a:t>A-4 Skyhawk Ground Attack Aircraft (ARG-32) </a:t>
            </a:r>
            <a:r>
              <a:rPr lang="en-GB" altLang="en-US" b="1">
                <a:cs typeface="Arial" panose="020B0604020202020204" pitchFamily="34" charset="0"/>
              </a:rPr>
              <a:t>(ad)</a:t>
            </a:r>
          </a:p>
          <a:p>
            <a:r>
              <a:rPr lang="en-GB" altLang="en-US">
                <a:cs typeface="Arial" panose="020B0604020202020204" pitchFamily="34" charset="0"/>
              </a:rPr>
              <a:t>4th Naval Air Attack Squadron	- </a:t>
            </a:r>
            <a:r>
              <a:rPr lang="en-GB" altLang="en-US" b="1">
                <a:cs typeface="Arial" panose="020B0604020202020204" pitchFamily="34" charset="0"/>
              </a:rPr>
              <a:t>x2 </a:t>
            </a:r>
            <a:r>
              <a:rPr lang="en-GB" altLang="en-US">
                <a:cs typeface="Arial" panose="020B0604020202020204" pitchFamily="34" charset="0"/>
              </a:rPr>
              <a:t>T-34C-1 Turbo Mentor Light Close Support Aircraft (ARG-29) </a:t>
            </a:r>
            <a:r>
              <a:rPr lang="en-GB" altLang="en-US" b="1">
                <a:cs typeface="Arial" panose="020B0604020202020204" pitchFamily="34" charset="0"/>
              </a:rPr>
              <a:t>(bg)</a:t>
            </a:r>
            <a:endParaRPr lang="en-GB" altLang="en-US">
              <a:cs typeface="Arial" panose="020B0604020202020204" pitchFamily="34" charset="0"/>
            </a:endParaRPr>
          </a:p>
          <a:p>
            <a:endParaRPr lang="en-GB" altLang="en-US">
              <a:cs typeface="Arial" panose="020B0604020202020204" pitchFamily="34" charset="0"/>
            </a:endParaRPr>
          </a:p>
          <a:p>
            <a:r>
              <a:rPr lang="en-GB" altLang="en-US" b="1" u="sng">
                <a:cs typeface="Arial" panose="020B0604020202020204" pitchFamily="34" charset="0"/>
              </a:rPr>
              <a:t>Notes</a:t>
            </a:r>
          </a:p>
          <a:p>
            <a:endParaRPr lang="en-GB" altLang="en-US" b="1" u="sng">
              <a:cs typeface="Arial" panose="020B0604020202020204" pitchFamily="34" charset="0"/>
            </a:endParaRPr>
          </a:p>
          <a:p>
            <a:r>
              <a:rPr lang="en-GB" altLang="en-US" b="1">
                <a:cs typeface="Arial" panose="020B0604020202020204" pitchFamily="34" charset="0"/>
              </a:rPr>
              <a:t>(a) </a:t>
            </a:r>
            <a:r>
              <a:rPr lang="en-GB" altLang="en-US">
                <a:cs typeface="Arial" panose="020B0604020202020204" pitchFamily="34" charset="0"/>
              </a:rPr>
              <a:t>Based in Argentina.</a:t>
            </a:r>
          </a:p>
          <a:p>
            <a:endParaRPr lang="en-GB" altLang="en-US">
              <a:cs typeface="Arial" panose="020B0604020202020204" pitchFamily="34" charset="0"/>
            </a:endParaRPr>
          </a:p>
          <a:p>
            <a:r>
              <a:rPr lang="en-GB" altLang="en-US" b="1">
                <a:cs typeface="Arial" panose="020B0604020202020204" pitchFamily="34" charset="0"/>
              </a:rPr>
              <a:t>(b) </a:t>
            </a:r>
            <a:r>
              <a:rPr lang="en-GB" altLang="en-US">
                <a:cs typeface="Arial" panose="020B0604020202020204" pitchFamily="34" charset="0"/>
              </a:rPr>
              <a:t>Based in the Falkland Islands.</a:t>
            </a:r>
          </a:p>
          <a:p>
            <a:endParaRPr lang="en-GB" altLang="en-US">
              <a:cs typeface="Arial" panose="020B0604020202020204" pitchFamily="34" charset="0"/>
            </a:endParaRPr>
          </a:p>
          <a:p>
            <a:r>
              <a:rPr lang="en-GB" altLang="en-US" b="1">
                <a:cs typeface="Arial" panose="020B0604020202020204" pitchFamily="34" charset="0"/>
              </a:rPr>
              <a:t>(c) </a:t>
            </a:r>
            <a:r>
              <a:rPr lang="en-GB" altLang="en-US">
                <a:cs typeface="Arial" panose="020B0604020202020204" pitchFamily="34" charset="0"/>
              </a:rPr>
              <a:t>The Pucarás were split between Port Stanley, Goose Green and Pebble Island.  </a:t>
            </a:r>
            <a:r>
              <a:rPr lang="en-GB" altLang="en-US" b="1">
                <a:cs typeface="Arial" panose="020B0604020202020204" pitchFamily="34" charset="0"/>
              </a:rPr>
              <a:t>x1 </a:t>
            </a:r>
            <a:r>
              <a:rPr lang="en-GB" altLang="en-US"/>
              <a:t>Pucará (in game terms) was lost to bombing on 1st May 1982 and a further </a:t>
            </a:r>
            <a:r>
              <a:rPr lang="en-GB" altLang="en-US" b="1">
                <a:cs typeface="Arial" panose="020B0604020202020204" pitchFamily="34" charset="0"/>
              </a:rPr>
              <a:t>x3 </a:t>
            </a:r>
            <a:r>
              <a:rPr lang="en-GB" altLang="en-US">
                <a:cs typeface="Arial" panose="020B0604020202020204" pitchFamily="34" charset="0"/>
              </a:rPr>
              <a:t>were destroyed during the SAS raid on Pebble Island on the night of 14/15th May and thus were not available to counter the British landings at San Carlos on 21st May.</a:t>
            </a:r>
          </a:p>
          <a:p>
            <a:endParaRPr lang="en-GB" altLang="en-US">
              <a:cs typeface="Arial" panose="020B0604020202020204" pitchFamily="34" charset="0"/>
            </a:endParaRPr>
          </a:p>
          <a:p>
            <a:r>
              <a:rPr lang="en-GB" altLang="en-US" b="1">
                <a:cs typeface="Arial" panose="020B0604020202020204" pitchFamily="34" charset="0"/>
              </a:rPr>
              <a:t>(d) </a:t>
            </a:r>
            <a:r>
              <a:rPr lang="en-GB" altLang="en-US">
                <a:cs typeface="Arial" panose="020B0604020202020204" pitchFamily="34" charset="0"/>
              </a:rPr>
              <a:t>The Argentina-based fast jets were mainly concerned with attacking the Royal Navy.  However, they did launch the occasional strike in support of ground troops.</a:t>
            </a:r>
          </a:p>
          <a:p>
            <a:endParaRPr lang="en-GB" altLang="en-US">
              <a:cs typeface="Arial" panose="020B0604020202020204" pitchFamily="34" charset="0"/>
            </a:endParaRPr>
          </a:p>
          <a:p>
            <a:r>
              <a:rPr lang="en-GB" altLang="en-US" b="1">
                <a:cs typeface="Arial" panose="020B0604020202020204" pitchFamily="34" charset="0"/>
              </a:rPr>
              <a:t>(e) </a:t>
            </a:r>
            <a:r>
              <a:rPr lang="en-GB" altLang="en-US">
                <a:cs typeface="Arial" panose="020B0604020202020204" pitchFamily="34" charset="0"/>
              </a:rPr>
              <a:t>The FAA Daggers were also supplemented during the war by a number of Mirage Vs supplied clandestinely by Peru.  The Dagger was an Israeli-built version of the Mirage V, so they are the same in game terms.</a:t>
            </a:r>
          </a:p>
          <a:p>
            <a:endParaRPr lang="en-GB" altLang="en-US">
              <a:cs typeface="Arial" panose="020B0604020202020204" pitchFamily="34" charset="0"/>
            </a:endParaRPr>
          </a:p>
          <a:p>
            <a:r>
              <a:rPr lang="en-GB" altLang="en-US" b="1">
                <a:cs typeface="Arial" panose="020B0604020202020204" pitchFamily="34" charset="0"/>
              </a:rPr>
              <a:t>(f) </a:t>
            </a:r>
            <a:r>
              <a:rPr lang="en-GB" altLang="en-US">
                <a:cs typeface="Arial" panose="020B0604020202020204" pitchFamily="34" charset="0"/>
              </a:rPr>
              <a:t>The Mirage III EA was nominally an air defence fighter, but lacked the range to do effective escort work over the Falklands, so was often employed in the ground attack role, while the longer-ranged Daggers sometimes performed escort duty.</a:t>
            </a:r>
          </a:p>
          <a:p>
            <a:endParaRPr lang="en-GB" altLang="en-US">
              <a:cs typeface="Arial" panose="020B0604020202020204" pitchFamily="34" charset="0"/>
            </a:endParaRPr>
          </a:p>
          <a:p>
            <a:r>
              <a:rPr lang="en-GB" altLang="en-US" b="1">
                <a:cs typeface="Arial" panose="020B0604020202020204" pitchFamily="34" charset="0"/>
              </a:rPr>
              <a:t>(g) </a:t>
            </a:r>
            <a:r>
              <a:rPr lang="en-GB" altLang="en-US">
                <a:cs typeface="Arial" panose="020B0604020202020204" pitchFamily="34" charset="0"/>
              </a:rPr>
              <a:t>The T-34C-1 Turbo Mentors were all based on Pebble Island and were all destroyed in the SAS raid during the night of 14/15th May.</a:t>
            </a:r>
          </a:p>
        </p:txBody>
      </p:sp>
      <p:pic>
        <p:nvPicPr>
          <p:cNvPr id="16390" name="Picture 6">
            <a:hlinkClick r:id="rId2"/>
            <a:extLst>
              <a:ext uri="{FF2B5EF4-FFF2-40B4-BE49-F238E27FC236}">
                <a16:creationId xmlns:a16="http://schemas.microsoft.com/office/drawing/2014/main" id="{80D984F7-8C8A-4755-BFDB-72F4D33A0F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9588" y="107950"/>
            <a:ext cx="869950" cy="869950"/>
          </a:xfrm>
          <a:prstGeom prst="rect">
            <a:avLst/>
          </a:prstGeom>
          <a:noFill/>
          <a:extLst>
            <a:ext uri="{909E8E84-426E-40DD-AFC4-6F175D3DCCD1}">
              <a14:hiddenFill xmlns:a14="http://schemas.microsoft.com/office/drawing/2010/main">
                <a:solidFill>
                  <a:srgbClr val="FFFFFF"/>
                </a:solidFill>
              </a14:hiddenFill>
            </a:ext>
          </a:extLst>
        </p:spPr>
      </p:pic>
      <p:pic>
        <p:nvPicPr>
          <p:cNvPr id="16394" name="Picture 10">
            <a:extLst>
              <a:ext uri="{FF2B5EF4-FFF2-40B4-BE49-F238E27FC236}">
                <a16:creationId xmlns:a16="http://schemas.microsoft.com/office/drawing/2014/main" id="{613AB4B2-1061-4FC8-BC94-58A4DD0137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0438" y="4932363"/>
            <a:ext cx="3217862" cy="1841500"/>
          </a:xfrm>
          <a:prstGeom prst="rect">
            <a:avLst/>
          </a:prstGeom>
          <a:noFill/>
          <a:extLst>
            <a:ext uri="{909E8E84-426E-40DD-AFC4-6F175D3DCCD1}">
              <a14:hiddenFill xmlns:a14="http://schemas.microsoft.com/office/drawing/2010/main">
                <a:solidFill>
                  <a:srgbClr val="FFFFFF"/>
                </a:solidFill>
              </a14:hiddenFill>
            </a:ext>
          </a:extLst>
        </p:spPr>
      </p:pic>
      <p:pic>
        <p:nvPicPr>
          <p:cNvPr id="16395" name="Picture 11">
            <a:extLst>
              <a:ext uri="{FF2B5EF4-FFF2-40B4-BE49-F238E27FC236}">
                <a16:creationId xmlns:a16="http://schemas.microsoft.com/office/drawing/2014/main" id="{80E4E807-3F9A-4E02-8EBE-B1716BEEBB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0438" y="6804025"/>
            <a:ext cx="3240087" cy="2243138"/>
          </a:xfrm>
          <a:prstGeom prst="rect">
            <a:avLst/>
          </a:prstGeom>
          <a:noFill/>
          <a:extLst>
            <a:ext uri="{909E8E84-426E-40DD-AFC4-6F175D3DCCD1}">
              <a14:hiddenFill xmlns:a14="http://schemas.microsoft.com/office/drawing/2010/main">
                <a:solidFill>
                  <a:srgbClr val="FFFFFF"/>
                </a:solidFill>
              </a14:hiddenFill>
            </a:ext>
          </a:extLst>
        </p:spPr>
      </p:pic>
      <p:pic>
        <p:nvPicPr>
          <p:cNvPr id="16398" name="Picture 14">
            <a:extLst>
              <a:ext uri="{FF2B5EF4-FFF2-40B4-BE49-F238E27FC236}">
                <a16:creationId xmlns:a16="http://schemas.microsoft.com/office/drawing/2014/main" id="{71ECF711-3E5B-4EEB-85F0-080606A32D0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888" y="4932363"/>
            <a:ext cx="3313112" cy="1949450"/>
          </a:xfrm>
          <a:prstGeom prst="rect">
            <a:avLst/>
          </a:prstGeom>
          <a:noFill/>
          <a:extLst>
            <a:ext uri="{909E8E84-426E-40DD-AFC4-6F175D3DCCD1}">
              <a14:hiddenFill xmlns:a14="http://schemas.microsoft.com/office/drawing/2010/main">
                <a:solidFill>
                  <a:srgbClr val="FFFFFF"/>
                </a:solidFill>
              </a14:hiddenFill>
            </a:ext>
          </a:extLst>
        </p:spPr>
      </p:pic>
      <p:pic>
        <p:nvPicPr>
          <p:cNvPr id="16399" name="Picture 15">
            <a:extLst>
              <a:ext uri="{FF2B5EF4-FFF2-40B4-BE49-F238E27FC236}">
                <a16:creationId xmlns:a16="http://schemas.microsoft.com/office/drawing/2014/main" id="{4759E168-63CF-4AB0-ABB4-1C5085918DE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8913" y="6659563"/>
            <a:ext cx="3097212" cy="2374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Text Box 4">
            <a:extLst>
              <a:ext uri="{FF2B5EF4-FFF2-40B4-BE49-F238E27FC236}">
                <a16:creationId xmlns:a16="http://schemas.microsoft.com/office/drawing/2014/main" id="{8F458D4E-E2D1-4ED8-AA0C-D54AA1FC346A}"/>
              </a:ext>
            </a:extLst>
          </p:cNvPr>
          <p:cNvSpPr txBox="1">
            <a:spLocks noChangeArrowheads="1"/>
          </p:cNvSpPr>
          <p:nvPr/>
        </p:nvSpPr>
        <p:spPr bwMode="auto">
          <a:xfrm>
            <a:off x="115888" y="107950"/>
            <a:ext cx="6626225" cy="8154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altLang="en-US" sz="1400" b="1" u="sng" dirty="0"/>
              <a:t>Argentine Troop Quality</a:t>
            </a:r>
          </a:p>
          <a:p>
            <a:pPr algn="ctr"/>
            <a:endParaRPr lang="en-GB" altLang="en-US" sz="1200" b="1" u="sng" dirty="0"/>
          </a:p>
          <a:p>
            <a:pPr algn="ctr"/>
            <a:r>
              <a:rPr lang="en-GB" altLang="en-US" sz="1200" u="sng" dirty="0"/>
              <a:t>Raw</a:t>
            </a:r>
            <a:endParaRPr lang="en-GB" altLang="en-US" sz="1200" dirty="0"/>
          </a:p>
          <a:p>
            <a:pPr algn="ctr"/>
            <a:endParaRPr lang="en-GB" altLang="en-US" sz="1200" dirty="0"/>
          </a:p>
          <a:p>
            <a:pPr algn="ctr"/>
            <a:r>
              <a:rPr lang="en-GB" altLang="en-US" sz="1200" dirty="0"/>
              <a:t>Air Force Airfield Defence Companies</a:t>
            </a:r>
          </a:p>
          <a:p>
            <a:pPr algn="ctr"/>
            <a:r>
              <a:rPr lang="en-GB" altLang="en-US" sz="1200" dirty="0"/>
              <a:t>601st Engineer Battalion</a:t>
            </a:r>
          </a:p>
          <a:p>
            <a:pPr algn="ctr"/>
            <a:endParaRPr lang="en-GB" altLang="en-US" sz="1200" dirty="0"/>
          </a:p>
          <a:p>
            <a:pPr algn="ctr"/>
            <a:r>
              <a:rPr lang="en-GB" altLang="en-US" sz="1200" u="sng" dirty="0"/>
              <a:t>Trained</a:t>
            </a:r>
            <a:endParaRPr lang="en-GB" altLang="en-US" sz="1200" dirty="0"/>
          </a:p>
          <a:p>
            <a:pPr algn="ctr"/>
            <a:endParaRPr lang="en-GB" altLang="en-US" sz="1200" dirty="0"/>
          </a:p>
          <a:p>
            <a:pPr algn="ctr"/>
            <a:r>
              <a:rPr lang="en-GB" altLang="en-US" sz="1200" dirty="0"/>
              <a:t>Argentine Infantry Regiments</a:t>
            </a:r>
          </a:p>
          <a:p>
            <a:pPr algn="ctr"/>
            <a:r>
              <a:rPr lang="en-GB" altLang="en-US" sz="1200" dirty="0"/>
              <a:t>Air Force Air Defence Artillery Units</a:t>
            </a:r>
          </a:p>
          <a:p>
            <a:pPr algn="ctr"/>
            <a:r>
              <a:rPr lang="en-GB" altLang="en-US" sz="1200" dirty="0"/>
              <a:t>181st Armoured Cavalry Squadron</a:t>
            </a:r>
          </a:p>
          <a:p>
            <a:pPr algn="ctr"/>
            <a:r>
              <a:rPr lang="en-GB" altLang="en-US" sz="1200" dirty="0"/>
              <a:t>Gendarmerie Special Forces</a:t>
            </a:r>
          </a:p>
          <a:p>
            <a:pPr algn="ctr"/>
            <a:endParaRPr lang="en-GB" altLang="en-US" sz="1200" dirty="0"/>
          </a:p>
          <a:p>
            <a:pPr algn="ctr"/>
            <a:r>
              <a:rPr lang="en-GB" altLang="en-US" sz="1200" u="sng" dirty="0"/>
              <a:t>Experienced</a:t>
            </a:r>
          </a:p>
          <a:p>
            <a:pPr algn="ctr"/>
            <a:endParaRPr lang="en-GB" altLang="en-US" sz="1200" u="sng" dirty="0"/>
          </a:p>
          <a:p>
            <a:pPr algn="ctr"/>
            <a:r>
              <a:rPr lang="en-GB" altLang="en-US" sz="1200" dirty="0"/>
              <a:t>Marine Infantry Battalions</a:t>
            </a:r>
          </a:p>
          <a:p>
            <a:pPr algn="ctr"/>
            <a:r>
              <a:rPr lang="en-GB" altLang="en-US" sz="1200" dirty="0"/>
              <a:t>Marine Support Units</a:t>
            </a:r>
          </a:p>
          <a:p>
            <a:pPr algn="ctr"/>
            <a:r>
              <a:rPr lang="en-GB" altLang="en-US" sz="1200" dirty="0"/>
              <a:t>602nd Commando Company</a:t>
            </a:r>
          </a:p>
          <a:p>
            <a:pPr algn="ctr"/>
            <a:r>
              <a:rPr lang="en-GB" altLang="en-US" sz="1200" dirty="0"/>
              <a:t>1st Company, 25th Infantry Regiment</a:t>
            </a:r>
          </a:p>
          <a:p>
            <a:pPr algn="ctr"/>
            <a:r>
              <a:rPr lang="en-GB" altLang="en-US" sz="1200" dirty="0"/>
              <a:t>601st Air Defence Artillery Battalion</a:t>
            </a:r>
          </a:p>
          <a:p>
            <a:pPr algn="ctr"/>
            <a:r>
              <a:rPr lang="en-GB" altLang="en-US" sz="1200" dirty="0"/>
              <a:t>Field Artillery Units</a:t>
            </a:r>
          </a:p>
          <a:p>
            <a:pPr algn="ctr"/>
            <a:r>
              <a:rPr lang="en-GB" altLang="en-US" sz="1200" dirty="0"/>
              <a:t>Air Units</a:t>
            </a:r>
          </a:p>
          <a:p>
            <a:pPr algn="ctr"/>
            <a:endParaRPr lang="en-GB" altLang="en-US" sz="1200" dirty="0"/>
          </a:p>
          <a:p>
            <a:pPr algn="ctr"/>
            <a:r>
              <a:rPr lang="en-GB" altLang="en-US" sz="1200" u="sng" dirty="0"/>
              <a:t>Veteran</a:t>
            </a:r>
          </a:p>
          <a:p>
            <a:pPr algn="ctr"/>
            <a:endParaRPr lang="en-GB" altLang="en-US" sz="1200" u="sng" dirty="0"/>
          </a:p>
          <a:p>
            <a:pPr algn="ctr"/>
            <a:r>
              <a:rPr lang="en-GB" altLang="en-US" sz="1200" dirty="0"/>
              <a:t>Marine Amphibious Commando Group</a:t>
            </a:r>
          </a:p>
          <a:p>
            <a:pPr algn="ctr"/>
            <a:r>
              <a:rPr lang="en-GB" altLang="en-US" sz="1200" dirty="0"/>
              <a:t>Marine Tactical Divers Group</a:t>
            </a:r>
          </a:p>
          <a:p>
            <a:pPr algn="ctr"/>
            <a:r>
              <a:rPr lang="en-GB" altLang="en-US" sz="1200" dirty="0"/>
              <a:t>601st Commando Company</a:t>
            </a:r>
            <a:endParaRPr lang="en-GB" altLang="en-US" sz="1200" u="sng" dirty="0"/>
          </a:p>
          <a:p>
            <a:pPr algn="ctr"/>
            <a:endParaRPr lang="en-GB" altLang="en-US" sz="1200" dirty="0"/>
          </a:p>
          <a:p>
            <a:pPr algn="ctr"/>
            <a:r>
              <a:rPr lang="en-GB" altLang="en-US" sz="1200" u="sng" dirty="0"/>
              <a:t>General Note</a:t>
            </a:r>
          </a:p>
          <a:p>
            <a:pPr algn="ctr"/>
            <a:endParaRPr lang="en-GB" altLang="en-US" sz="1200" u="sng" dirty="0"/>
          </a:p>
          <a:p>
            <a:pPr algn="ctr"/>
            <a:r>
              <a:rPr lang="en-GB" altLang="en-US" sz="1200" dirty="0"/>
              <a:t>The Argentine Army and Marines used a curious system for conscription.  Instead of fully integrating them into the unit as a whole, the youngest and worst conscripts (mainly 17/18 year-olds, straight out of school) would be placed in a regiment/battalion’s 3rd Company, while the older and better recruits (those in their early 20s who in the main, had been to university) were placed in the 1st Company.  This, allied to poor leadership, severely hampered unit cohesion.</a:t>
            </a:r>
          </a:p>
          <a:p>
            <a:pPr algn="ctr"/>
            <a:endParaRPr lang="en-GB" altLang="en-US" sz="1200" dirty="0"/>
          </a:p>
          <a:p>
            <a:pPr algn="ctr"/>
            <a:r>
              <a:rPr lang="en-GB" altLang="en-US" sz="1200" dirty="0"/>
              <a:t>Therefore, downgrade all 3rd Companies and some 2nd Companies in Argentine Infantry Regiments and Marine Infantry Battalions by one Discipline grade.</a:t>
            </a:r>
          </a:p>
          <a:p>
            <a:pPr algn="ctr"/>
            <a:endParaRPr lang="en-GB" altLang="en-US" sz="1200" dirty="0"/>
          </a:p>
          <a:p>
            <a:pPr algn="ctr"/>
            <a:r>
              <a:rPr lang="en-GB" altLang="en-US" sz="1200" dirty="0"/>
              <a:t>The 1st Company of 25th Infantry Regiment was a special case, having received some specialist Commando training.  The 25th Regiment therefore has one company each of Experienced, Trained and Raw troops – most unusual.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a:extLst>
              <a:ext uri="{FF2B5EF4-FFF2-40B4-BE49-F238E27FC236}">
                <a16:creationId xmlns:a16="http://schemas.microsoft.com/office/drawing/2014/main" id="{4097090F-F7A1-447D-94B7-D83B7ED59404}"/>
              </a:ext>
            </a:extLst>
          </p:cNvPr>
          <p:cNvSpPr txBox="1">
            <a:spLocks noChangeArrowheads="1"/>
          </p:cNvSpPr>
          <p:nvPr/>
        </p:nvSpPr>
        <p:spPr bwMode="auto">
          <a:xfrm>
            <a:off x="96838" y="80963"/>
            <a:ext cx="3303587" cy="528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b="1" u="sng"/>
              <a:t>Argentine Card List</a:t>
            </a:r>
          </a:p>
          <a:p>
            <a:endParaRPr lang="en-GB" altLang="en-US" sz="1000" b="1" u="sng"/>
          </a:p>
          <a:p>
            <a:r>
              <a:rPr lang="en-GB" altLang="en-US" b="1"/>
              <a:t>ARG-01</a:t>
            </a:r>
            <a:r>
              <a:rPr lang="en-GB" altLang="en-US"/>
              <a:t> – Panhard AML-90 90mm Armoured Car</a:t>
            </a:r>
          </a:p>
          <a:p>
            <a:r>
              <a:rPr lang="en-GB" altLang="en-US" b="1"/>
              <a:t>ARG-02</a:t>
            </a:r>
            <a:r>
              <a:rPr lang="en-GB" altLang="en-US"/>
              <a:t> – LVTP-7 Amphibious Assault Vehicle</a:t>
            </a:r>
          </a:p>
          <a:p>
            <a:r>
              <a:rPr lang="en-GB" altLang="en-US" b="1"/>
              <a:t>ARG-03</a:t>
            </a:r>
            <a:r>
              <a:rPr lang="en-GB" altLang="en-US"/>
              <a:t> – LARC-V Amphibious Truck</a:t>
            </a:r>
          </a:p>
          <a:p>
            <a:r>
              <a:rPr lang="en-GB" altLang="en-US" b="1"/>
              <a:t>ARG-04</a:t>
            </a:r>
            <a:r>
              <a:rPr lang="en-GB" altLang="en-US"/>
              <a:t> – MB 230G G-Wagen or VW Iltis Jeep (.50 Cal HMG option)</a:t>
            </a:r>
          </a:p>
          <a:p>
            <a:r>
              <a:rPr lang="en-GB" altLang="en-US" b="1"/>
              <a:t>ARG-05</a:t>
            </a:r>
            <a:r>
              <a:rPr lang="en-GB" altLang="en-US"/>
              <a:t> – Unimog Light Truck</a:t>
            </a:r>
          </a:p>
          <a:p>
            <a:r>
              <a:rPr lang="en-GB" altLang="en-US" b="1"/>
              <a:t>ARG-06</a:t>
            </a:r>
            <a:r>
              <a:rPr lang="en-GB" altLang="en-US"/>
              <a:t> – M35 Medium Truck</a:t>
            </a:r>
          </a:p>
          <a:p>
            <a:r>
              <a:rPr lang="en-GB" altLang="en-US" b="1"/>
              <a:t>ARG-07</a:t>
            </a:r>
            <a:r>
              <a:rPr lang="en-GB" altLang="en-US"/>
              <a:t> – Commander</a:t>
            </a:r>
          </a:p>
          <a:p>
            <a:r>
              <a:rPr lang="en-GB" altLang="en-US" b="1"/>
              <a:t>ARG-08</a:t>
            </a:r>
            <a:r>
              <a:rPr lang="en-GB" altLang="en-US"/>
              <a:t> – Tiradores (Infantry)</a:t>
            </a:r>
          </a:p>
          <a:p>
            <a:r>
              <a:rPr lang="en-GB" altLang="en-US" b="1"/>
              <a:t>ARG-09 </a:t>
            </a:r>
            <a:r>
              <a:rPr lang="en-GB" altLang="en-US"/>
              <a:t>– FN MAG General Purpose Machine Gun</a:t>
            </a:r>
          </a:p>
          <a:p>
            <a:r>
              <a:rPr lang="en-GB" altLang="en-US" b="1"/>
              <a:t>ARG-10</a:t>
            </a:r>
            <a:r>
              <a:rPr lang="en-GB" altLang="en-US"/>
              <a:t> – FN MAG Sustained Fire Machine Gun</a:t>
            </a:r>
            <a:endParaRPr lang="en-GB" altLang="en-US" b="1"/>
          </a:p>
          <a:p>
            <a:r>
              <a:rPr lang="en-GB" altLang="en-US" b="1"/>
              <a:t>ARG-11</a:t>
            </a:r>
            <a:r>
              <a:rPr lang="en-GB" altLang="en-US"/>
              <a:t> – M20 3.5-inch Super Bazooka Team</a:t>
            </a:r>
          </a:p>
          <a:p>
            <a:r>
              <a:rPr lang="en-GB" altLang="en-US" b="1"/>
              <a:t>ARG-12</a:t>
            </a:r>
            <a:r>
              <a:rPr lang="en-GB" altLang="en-US"/>
              <a:t> – Brandt 60mm Mortar</a:t>
            </a:r>
          </a:p>
          <a:p>
            <a:r>
              <a:rPr lang="en-GB" altLang="en-US" b="1"/>
              <a:t>ARG-13</a:t>
            </a:r>
            <a:r>
              <a:rPr lang="en-GB" altLang="en-US"/>
              <a:t> – Brandt 81mm Mortar</a:t>
            </a:r>
          </a:p>
          <a:p>
            <a:r>
              <a:rPr lang="en-GB" altLang="en-US" b="1"/>
              <a:t>ARG-14</a:t>
            </a:r>
            <a:r>
              <a:rPr lang="en-GB" altLang="en-US"/>
              <a:t> – M30 107mm Mortar</a:t>
            </a:r>
            <a:endParaRPr lang="en-GB" altLang="en-US" b="1"/>
          </a:p>
          <a:p>
            <a:r>
              <a:rPr lang="en-GB" altLang="en-US" b="1"/>
              <a:t>ARG-15</a:t>
            </a:r>
            <a:r>
              <a:rPr lang="en-GB" altLang="en-US"/>
              <a:t> – Brandt MO-120-60 120mm Mortar</a:t>
            </a:r>
          </a:p>
          <a:p>
            <a:r>
              <a:rPr lang="en-GB" altLang="en-US" b="1"/>
              <a:t>ARG-16</a:t>
            </a:r>
            <a:r>
              <a:rPr lang="en-GB" altLang="en-US"/>
              <a:t> – Czekalski Model 1968 105mm Recoilless Rifle</a:t>
            </a:r>
          </a:p>
          <a:p>
            <a:r>
              <a:rPr lang="en-GB" altLang="en-US" b="1"/>
              <a:t>ARG-17</a:t>
            </a:r>
            <a:r>
              <a:rPr lang="en-GB" altLang="en-US"/>
              <a:t> – Browning M2 .50 Cal AAHMG</a:t>
            </a:r>
          </a:p>
          <a:p>
            <a:r>
              <a:rPr lang="en-GB" altLang="en-US" b="1"/>
              <a:t>ARG-18</a:t>
            </a:r>
            <a:r>
              <a:rPr lang="en-GB" altLang="en-US"/>
              <a:t> – Blowpipe SAM Team</a:t>
            </a:r>
          </a:p>
          <a:p>
            <a:r>
              <a:rPr lang="en-GB" altLang="en-US" b="1"/>
              <a:t>ARG-19</a:t>
            </a:r>
            <a:r>
              <a:rPr lang="en-GB" altLang="en-US"/>
              <a:t> – SA-7B ‘Grail’ SAM Team</a:t>
            </a:r>
          </a:p>
          <a:p>
            <a:r>
              <a:rPr lang="en-GB" altLang="en-US" b="1"/>
              <a:t>ARG-20</a:t>
            </a:r>
            <a:r>
              <a:rPr lang="en-GB" altLang="en-US"/>
              <a:t> – Combat Engineers</a:t>
            </a:r>
          </a:p>
          <a:p>
            <a:r>
              <a:rPr lang="en-GB" altLang="en-US" b="1"/>
              <a:t>ARG-21</a:t>
            </a:r>
            <a:r>
              <a:rPr lang="en-GB" altLang="en-US"/>
              <a:t> – Commandos</a:t>
            </a:r>
          </a:p>
          <a:p>
            <a:r>
              <a:rPr lang="en-GB" altLang="en-US" b="1"/>
              <a:t>ARG-22</a:t>
            </a:r>
            <a:r>
              <a:rPr lang="en-GB" altLang="en-US"/>
              <a:t> – Forward Observer</a:t>
            </a:r>
            <a:endParaRPr lang="en-GB" altLang="en-US" b="1"/>
          </a:p>
          <a:p>
            <a:r>
              <a:rPr lang="en-GB" altLang="en-US" b="1"/>
              <a:t>ARG-23</a:t>
            </a:r>
            <a:r>
              <a:rPr lang="en-GB" altLang="en-US"/>
              <a:t> – Oto Melara M56 105mm Pack Howitzer</a:t>
            </a:r>
          </a:p>
          <a:p>
            <a:r>
              <a:rPr lang="en-GB" altLang="en-US" b="1"/>
              <a:t>ARG-24</a:t>
            </a:r>
            <a:r>
              <a:rPr lang="en-GB" altLang="en-US"/>
              <a:t> – Oerlikon 20mm AA Gun</a:t>
            </a:r>
          </a:p>
          <a:p>
            <a:r>
              <a:rPr lang="en-GB" altLang="en-US" b="1"/>
              <a:t>ARG-25</a:t>
            </a:r>
            <a:r>
              <a:rPr lang="en-GB" altLang="en-US"/>
              <a:t> – Rheinmetal Rh-202 Twin 20mm AA Gun</a:t>
            </a:r>
          </a:p>
          <a:p>
            <a:r>
              <a:rPr lang="en-GB" altLang="en-US" b="1"/>
              <a:t>ARG-26</a:t>
            </a:r>
            <a:r>
              <a:rPr lang="en-GB" altLang="en-US"/>
              <a:t> – Hispano HS-831 30mm AA Gun</a:t>
            </a:r>
          </a:p>
          <a:p>
            <a:r>
              <a:rPr lang="en-GB" altLang="en-US" b="1"/>
              <a:t>ARG-27</a:t>
            </a:r>
            <a:r>
              <a:rPr lang="en-GB" altLang="en-US"/>
              <a:t> – Oerlikon GDF-002 Twin 35mm AA Gun</a:t>
            </a:r>
          </a:p>
          <a:p>
            <a:r>
              <a:rPr lang="en-GB" altLang="en-US" b="1"/>
              <a:t>ARG-28</a:t>
            </a:r>
            <a:r>
              <a:rPr lang="en-GB" altLang="en-US"/>
              <a:t> – Tigercat SAM Launcher</a:t>
            </a:r>
          </a:p>
          <a:p>
            <a:r>
              <a:rPr lang="en-GB" altLang="en-US" b="1"/>
              <a:t>ARG-29</a:t>
            </a:r>
            <a:r>
              <a:rPr lang="en-GB" altLang="en-US"/>
              <a:t> – T-34C-1 Turbo Mentor Light Close Support Aircraft</a:t>
            </a:r>
          </a:p>
          <a:p>
            <a:r>
              <a:rPr lang="en-GB" altLang="en-US" b="1"/>
              <a:t>ARG-30</a:t>
            </a:r>
            <a:r>
              <a:rPr lang="en-GB" altLang="en-US"/>
              <a:t> – IA 58 Pucar</a:t>
            </a:r>
            <a:r>
              <a:rPr lang="en-GB" altLang="en-US">
                <a:cs typeface="Arial" panose="020B0604020202020204" pitchFamily="34" charset="0"/>
              </a:rPr>
              <a:t>á Counter-Insurgency Ground Attack Aircraft</a:t>
            </a:r>
          </a:p>
          <a:p>
            <a:r>
              <a:rPr lang="en-GB" altLang="en-US" b="1">
                <a:cs typeface="Arial" panose="020B0604020202020204" pitchFamily="34" charset="0"/>
              </a:rPr>
              <a:t>ARG-31</a:t>
            </a:r>
            <a:r>
              <a:rPr lang="en-GB" altLang="en-US">
                <a:cs typeface="Arial" panose="020B0604020202020204" pitchFamily="34" charset="0"/>
              </a:rPr>
              <a:t> – Aermacchi MB-339A Close Support Aircraft</a:t>
            </a:r>
          </a:p>
          <a:p>
            <a:r>
              <a:rPr lang="en-GB" altLang="en-US" b="1">
                <a:cs typeface="Arial" panose="020B0604020202020204" pitchFamily="34" charset="0"/>
              </a:rPr>
              <a:t>ARG-32</a:t>
            </a:r>
            <a:r>
              <a:rPr lang="en-GB" altLang="en-US">
                <a:cs typeface="Arial" panose="020B0604020202020204" pitchFamily="34" charset="0"/>
              </a:rPr>
              <a:t> – A-4 Skyhawk Ground Attack Aircraft</a:t>
            </a:r>
          </a:p>
          <a:p>
            <a:r>
              <a:rPr lang="en-GB" altLang="en-US" b="1">
                <a:cs typeface="Arial" panose="020B0604020202020204" pitchFamily="34" charset="0"/>
              </a:rPr>
              <a:t>ARG-33</a:t>
            </a:r>
            <a:r>
              <a:rPr lang="en-GB" altLang="en-US">
                <a:cs typeface="Arial" panose="020B0604020202020204" pitchFamily="34" charset="0"/>
              </a:rPr>
              <a:t> – IAI Dagger Ground Attack Aircraft</a:t>
            </a:r>
          </a:p>
          <a:p>
            <a:r>
              <a:rPr lang="en-GB" altLang="en-US" b="1">
                <a:cs typeface="Arial" panose="020B0604020202020204" pitchFamily="34" charset="0"/>
              </a:rPr>
              <a:t>ARG-34</a:t>
            </a:r>
            <a:r>
              <a:rPr lang="en-GB" altLang="en-US">
                <a:cs typeface="Arial" panose="020B0604020202020204" pitchFamily="34" charset="0"/>
              </a:rPr>
              <a:t> – Canberra B Mk 62 Light Bomber</a:t>
            </a:r>
            <a:endParaRPr lang="en-GB" altLang="en-US" b="1">
              <a:cs typeface="Arial" panose="020B0604020202020204" pitchFamily="34" charset="0"/>
            </a:endParaRPr>
          </a:p>
          <a:p>
            <a:r>
              <a:rPr lang="en-GB" altLang="en-US" b="1">
                <a:cs typeface="Arial" panose="020B0604020202020204" pitchFamily="34" charset="0"/>
              </a:rPr>
              <a:t>ARG-35</a:t>
            </a:r>
            <a:r>
              <a:rPr lang="en-GB" altLang="en-US">
                <a:cs typeface="Arial" panose="020B0604020202020204" pitchFamily="34" charset="0"/>
              </a:rPr>
              <a:t> – A-109A Hirundo Utility/Attack Helicopter</a:t>
            </a:r>
          </a:p>
          <a:p>
            <a:r>
              <a:rPr lang="en-GB" altLang="en-US" b="1">
                <a:cs typeface="Arial" panose="020B0604020202020204" pitchFamily="34" charset="0"/>
              </a:rPr>
              <a:t>ARG-36</a:t>
            </a:r>
            <a:r>
              <a:rPr lang="en-GB" altLang="en-US">
                <a:cs typeface="Arial" panose="020B0604020202020204" pitchFamily="34" charset="0"/>
              </a:rPr>
              <a:t> – UH-1H Iroquois Utility Helicopter</a:t>
            </a:r>
          </a:p>
          <a:p>
            <a:r>
              <a:rPr lang="en-GB" altLang="en-US" b="1">
                <a:cs typeface="Arial" panose="020B0604020202020204" pitchFamily="34" charset="0"/>
              </a:rPr>
              <a:t>ARG-37 </a:t>
            </a:r>
            <a:r>
              <a:rPr lang="en-GB" altLang="en-US">
                <a:cs typeface="Arial" panose="020B0604020202020204" pitchFamily="34" charset="0"/>
              </a:rPr>
              <a:t>– SA 330 Puma Utility Helicopter</a:t>
            </a:r>
          </a:p>
          <a:p>
            <a:r>
              <a:rPr lang="en-GB" altLang="en-US" b="1">
                <a:cs typeface="Arial" panose="020B0604020202020204" pitchFamily="34" charset="0"/>
              </a:rPr>
              <a:t>ARG-38</a:t>
            </a:r>
            <a:r>
              <a:rPr lang="en-GB" altLang="en-US">
                <a:cs typeface="Arial" panose="020B0604020202020204" pitchFamily="34" charset="0"/>
              </a:rPr>
              <a:t> – SH-3 Sea King Transport Helicopter</a:t>
            </a:r>
          </a:p>
          <a:p>
            <a:r>
              <a:rPr lang="en-GB" altLang="en-US" b="1">
                <a:cs typeface="Arial" panose="020B0604020202020204" pitchFamily="34" charset="0"/>
              </a:rPr>
              <a:t>ARG-39</a:t>
            </a:r>
            <a:r>
              <a:rPr lang="en-GB" altLang="en-US">
                <a:cs typeface="Arial" panose="020B0604020202020204" pitchFamily="34" charset="0"/>
              </a:rPr>
              <a:t> – CH-53 Chinook Heavy Transport Helicopter</a:t>
            </a:r>
          </a:p>
          <a:p>
            <a:r>
              <a:rPr lang="en-GB" altLang="en-US" b="1">
                <a:cs typeface="Arial" panose="020B0604020202020204" pitchFamily="34" charset="0"/>
              </a:rPr>
              <a:t>ARG-40</a:t>
            </a:r>
            <a:r>
              <a:rPr lang="en-GB" altLang="en-US">
                <a:cs typeface="Arial" panose="020B0604020202020204" pitchFamily="34" charset="0"/>
              </a:rPr>
              <a:t> – Mirage III EA Fighter-Bomber</a:t>
            </a:r>
            <a:endParaRPr lang="en-GB" altLang="en-US" b="1">
              <a:cs typeface="Arial" panose="020B0604020202020204" pitchFamily="34" charset="0"/>
            </a:endParaRPr>
          </a:p>
        </p:txBody>
      </p:sp>
      <p:pic>
        <p:nvPicPr>
          <p:cNvPr id="5125" name="Picture 5">
            <a:extLst>
              <a:ext uri="{FF2B5EF4-FFF2-40B4-BE49-F238E27FC236}">
                <a16:creationId xmlns:a16="http://schemas.microsoft.com/office/drawing/2014/main" id="{6510BF96-CA30-417B-9E54-460DB88A5E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7563" y="107950"/>
            <a:ext cx="3384550" cy="2695575"/>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a:extLst>
              <a:ext uri="{FF2B5EF4-FFF2-40B4-BE49-F238E27FC236}">
                <a16:creationId xmlns:a16="http://schemas.microsoft.com/office/drawing/2014/main" id="{896A72D0-96E3-4182-8C51-D2B162A1F4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2513" y="5435600"/>
            <a:ext cx="4535487" cy="3562350"/>
          </a:xfrm>
          <a:prstGeom prst="rect">
            <a:avLst/>
          </a:prstGeom>
          <a:noFill/>
          <a:extLst>
            <a:ext uri="{909E8E84-426E-40DD-AFC4-6F175D3DCCD1}">
              <a14:hiddenFill xmlns:a14="http://schemas.microsoft.com/office/drawing/2010/main">
                <a:solidFill>
                  <a:srgbClr val="FFFFFF"/>
                </a:solidFill>
              </a14:hiddenFill>
            </a:ext>
          </a:extLst>
        </p:spPr>
      </p:pic>
      <p:pic>
        <p:nvPicPr>
          <p:cNvPr id="5127" name="Picture 7">
            <a:extLst>
              <a:ext uri="{FF2B5EF4-FFF2-40B4-BE49-F238E27FC236}">
                <a16:creationId xmlns:a16="http://schemas.microsoft.com/office/drawing/2014/main" id="{E35FDD63-F139-4FC0-A432-E7DDF6FEF1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563" y="2987675"/>
            <a:ext cx="3384550" cy="23002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20" name="Group 4">
            <a:extLst>
              <a:ext uri="{FF2B5EF4-FFF2-40B4-BE49-F238E27FC236}">
                <a16:creationId xmlns:a16="http://schemas.microsoft.com/office/drawing/2014/main" id="{8C81AB51-E6EB-443E-82DE-2C5E044A76A4}"/>
              </a:ext>
            </a:extLst>
          </p:cNvPr>
          <p:cNvGrpSpPr>
            <a:grpSpLocks noChangeAspect="1"/>
          </p:cNvGrpSpPr>
          <p:nvPr/>
        </p:nvGrpSpPr>
        <p:grpSpPr bwMode="auto">
          <a:xfrm>
            <a:off x="115888" y="179388"/>
            <a:ext cx="433387" cy="360362"/>
            <a:chOff x="1968" y="1728"/>
            <a:chExt cx="195" cy="132"/>
          </a:xfrm>
        </p:grpSpPr>
        <p:sp>
          <p:nvSpPr>
            <p:cNvPr id="9221" name="Rectangle 5">
              <a:extLst>
                <a:ext uri="{FF2B5EF4-FFF2-40B4-BE49-F238E27FC236}">
                  <a16:creationId xmlns:a16="http://schemas.microsoft.com/office/drawing/2014/main" id="{D30284D0-ED45-4538-B5BA-C1990309D67D}"/>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2" name="Line 6">
              <a:extLst>
                <a:ext uri="{FF2B5EF4-FFF2-40B4-BE49-F238E27FC236}">
                  <a16:creationId xmlns:a16="http://schemas.microsoft.com/office/drawing/2014/main" id="{E78D3D53-1C56-40F0-A9C7-9369F465651A}"/>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23" name="Line 7">
              <a:extLst>
                <a:ext uri="{FF2B5EF4-FFF2-40B4-BE49-F238E27FC236}">
                  <a16:creationId xmlns:a16="http://schemas.microsoft.com/office/drawing/2014/main" id="{7629D1BA-A916-4AAD-ACC6-47F1A7AC3084}"/>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227" name="Text Box 11">
            <a:extLst>
              <a:ext uri="{FF2B5EF4-FFF2-40B4-BE49-F238E27FC236}">
                <a16:creationId xmlns:a16="http://schemas.microsoft.com/office/drawing/2014/main" id="{760B64DC-2E6D-48C2-A680-BCC0D6CD1AEC}"/>
              </a:ext>
            </a:extLst>
          </p:cNvPr>
          <p:cNvSpPr txBox="1">
            <a:spLocks noChangeArrowheads="1"/>
          </p:cNvSpPr>
          <p:nvPr/>
        </p:nvSpPr>
        <p:spPr bwMode="auto">
          <a:xfrm>
            <a:off x="549275" y="107950"/>
            <a:ext cx="5305425"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b="1"/>
              <a:t>Argentine Garrison of the Falkland Islands April-June 1982</a:t>
            </a:r>
            <a:r>
              <a:rPr lang="en-GB" altLang="en-US"/>
              <a:t>  </a:t>
            </a:r>
            <a:r>
              <a:rPr lang="en-GB" altLang="en-US" b="1"/>
              <a:t>(a)</a:t>
            </a:r>
          </a:p>
          <a:p>
            <a:r>
              <a:rPr lang="en-GB" altLang="en-US" sz="1200"/>
              <a:t>Brigadier General Mario Menendez (Governor)</a:t>
            </a:r>
          </a:p>
        </p:txBody>
      </p:sp>
      <p:grpSp>
        <p:nvGrpSpPr>
          <p:cNvPr id="9231" name="Group 15">
            <a:extLst>
              <a:ext uri="{FF2B5EF4-FFF2-40B4-BE49-F238E27FC236}">
                <a16:creationId xmlns:a16="http://schemas.microsoft.com/office/drawing/2014/main" id="{B9EFE7DE-D423-45F7-B589-50C6F7FDB77C}"/>
              </a:ext>
            </a:extLst>
          </p:cNvPr>
          <p:cNvGrpSpPr>
            <a:grpSpLocks/>
          </p:cNvGrpSpPr>
          <p:nvPr/>
        </p:nvGrpSpPr>
        <p:grpSpPr bwMode="auto">
          <a:xfrm>
            <a:off x="257175" y="107950"/>
            <a:ext cx="149225" cy="63500"/>
            <a:chOff x="164" y="113"/>
            <a:chExt cx="94" cy="40"/>
          </a:xfrm>
        </p:grpSpPr>
        <p:grpSp>
          <p:nvGrpSpPr>
            <p:cNvPr id="9224" name="Group 8">
              <a:extLst>
                <a:ext uri="{FF2B5EF4-FFF2-40B4-BE49-F238E27FC236}">
                  <a16:creationId xmlns:a16="http://schemas.microsoft.com/office/drawing/2014/main" id="{2A1CCE26-4A04-4801-8407-6E2DEBB1C006}"/>
                </a:ext>
              </a:extLst>
            </p:cNvPr>
            <p:cNvGrpSpPr>
              <a:grpSpLocks/>
            </p:cNvGrpSpPr>
            <p:nvPr/>
          </p:nvGrpSpPr>
          <p:grpSpPr bwMode="auto">
            <a:xfrm>
              <a:off x="164" y="113"/>
              <a:ext cx="48" cy="40"/>
              <a:chOff x="2539" y="543"/>
              <a:chExt cx="48" cy="40"/>
            </a:xfrm>
          </p:grpSpPr>
          <p:sp>
            <p:nvSpPr>
              <p:cNvPr id="9225" name="Line 9">
                <a:extLst>
                  <a:ext uri="{FF2B5EF4-FFF2-40B4-BE49-F238E27FC236}">
                    <a16:creationId xmlns:a16="http://schemas.microsoft.com/office/drawing/2014/main" id="{0F33147D-53A4-4068-AE12-335D59272402}"/>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26" name="Line 10">
                <a:extLst>
                  <a:ext uri="{FF2B5EF4-FFF2-40B4-BE49-F238E27FC236}">
                    <a16:creationId xmlns:a16="http://schemas.microsoft.com/office/drawing/2014/main" id="{C02A0D9F-35E4-4C2B-877D-16F110BAF9A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228" name="Group 12">
              <a:extLst>
                <a:ext uri="{FF2B5EF4-FFF2-40B4-BE49-F238E27FC236}">
                  <a16:creationId xmlns:a16="http://schemas.microsoft.com/office/drawing/2014/main" id="{BE67AE5E-9997-47AD-8FAE-A2CA6D95A626}"/>
                </a:ext>
              </a:extLst>
            </p:cNvPr>
            <p:cNvGrpSpPr>
              <a:grpSpLocks/>
            </p:cNvGrpSpPr>
            <p:nvPr/>
          </p:nvGrpSpPr>
          <p:grpSpPr bwMode="auto">
            <a:xfrm>
              <a:off x="210" y="113"/>
              <a:ext cx="48" cy="40"/>
              <a:chOff x="2539" y="543"/>
              <a:chExt cx="48" cy="40"/>
            </a:xfrm>
          </p:grpSpPr>
          <p:sp>
            <p:nvSpPr>
              <p:cNvPr id="9229" name="Line 13">
                <a:extLst>
                  <a:ext uri="{FF2B5EF4-FFF2-40B4-BE49-F238E27FC236}">
                    <a16:creationId xmlns:a16="http://schemas.microsoft.com/office/drawing/2014/main" id="{92011391-F60D-4384-8799-FD67C5D5A003}"/>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30" name="Line 14">
                <a:extLst>
                  <a:ext uri="{FF2B5EF4-FFF2-40B4-BE49-F238E27FC236}">
                    <a16:creationId xmlns:a16="http://schemas.microsoft.com/office/drawing/2014/main" id="{BD244008-C05B-4441-A291-6D9C558BB9D8}"/>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9232" name="Group 16">
            <a:extLst>
              <a:ext uri="{FF2B5EF4-FFF2-40B4-BE49-F238E27FC236}">
                <a16:creationId xmlns:a16="http://schemas.microsoft.com/office/drawing/2014/main" id="{F991B875-AFE9-4EA9-BAEB-C18B3E1D38D3}"/>
              </a:ext>
            </a:extLst>
          </p:cNvPr>
          <p:cNvGrpSpPr>
            <a:grpSpLocks noChangeAspect="1"/>
          </p:cNvGrpSpPr>
          <p:nvPr/>
        </p:nvGrpSpPr>
        <p:grpSpPr bwMode="auto">
          <a:xfrm>
            <a:off x="476250" y="827088"/>
            <a:ext cx="360363" cy="288925"/>
            <a:chOff x="1968" y="1728"/>
            <a:chExt cx="195" cy="132"/>
          </a:xfrm>
        </p:grpSpPr>
        <p:sp>
          <p:nvSpPr>
            <p:cNvPr id="9233" name="Rectangle 17">
              <a:extLst>
                <a:ext uri="{FF2B5EF4-FFF2-40B4-BE49-F238E27FC236}">
                  <a16:creationId xmlns:a16="http://schemas.microsoft.com/office/drawing/2014/main" id="{6BA13249-3E86-4521-AEE0-844046514245}"/>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34" name="Line 18">
              <a:extLst>
                <a:ext uri="{FF2B5EF4-FFF2-40B4-BE49-F238E27FC236}">
                  <a16:creationId xmlns:a16="http://schemas.microsoft.com/office/drawing/2014/main" id="{6EFA830D-09E0-4D8A-BB86-872295FBD6ED}"/>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35" name="Line 19">
              <a:extLst>
                <a:ext uri="{FF2B5EF4-FFF2-40B4-BE49-F238E27FC236}">
                  <a16:creationId xmlns:a16="http://schemas.microsoft.com/office/drawing/2014/main" id="{4B1E177C-34DB-45E9-8C7A-E5530E3F0888}"/>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236" name="Group 20">
            <a:extLst>
              <a:ext uri="{FF2B5EF4-FFF2-40B4-BE49-F238E27FC236}">
                <a16:creationId xmlns:a16="http://schemas.microsoft.com/office/drawing/2014/main" id="{6D35D5EC-F75E-48B2-A47A-B52D569A1DD1}"/>
              </a:ext>
            </a:extLst>
          </p:cNvPr>
          <p:cNvGrpSpPr>
            <a:grpSpLocks/>
          </p:cNvGrpSpPr>
          <p:nvPr/>
        </p:nvGrpSpPr>
        <p:grpSpPr bwMode="auto">
          <a:xfrm>
            <a:off x="620713" y="755650"/>
            <a:ext cx="76200" cy="63500"/>
            <a:chOff x="2539" y="543"/>
            <a:chExt cx="48" cy="40"/>
          </a:xfrm>
        </p:grpSpPr>
        <p:sp>
          <p:nvSpPr>
            <p:cNvPr id="9237" name="Line 21">
              <a:extLst>
                <a:ext uri="{FF2B5EF4-FFF2-40B4-BE49-F238E27FC236}">
                  <a16:creationId xmlns:a16="http://schemas.microsoft.com/office/drawing/2014/main" id="{DC924F89-DEC1-4516-9474-2936B9A2DAAC}"/>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38" name="Line 22">
              <a:extLst>
                <a:ext uri="{FF2B5EF4-FFF2-40B4-BE49-F238E27FC236}">
                  <a16:creationId xmlns:a16="http://schemas.microsoft.com/office/drawing/2014/main" id="{E4E10293-FE37-45E6-8445-30A3E2C3D33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239" name="Text Box 23">
            <a:extLst>
              <a:ext uri="{FF2B5EF4-FFF2-40B4-BE49-F238E27FC236}">
                <a16:creationId xmlns:a16="http://schemas.microsoft.com/office/drawing/2014/main" id="{7F9B973B-FDAD-47FE-89AB-D5B4B340D233}"/>
              </a:ext>
            </a:extLst>
          </p:cNvPr>
          <p:cNvSpPr txBox="1">
            <a:spLocks noChangeArrowheads="1"/>
          </p:cNvSpPr>
          <p:nvPr/>
        </p:nvSpPr>
        <p:spPr bwMode="auto">
          <a:xfrm>
            <a:off x="836613" y="684213"/>
            <a:ext cx="25463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ARG-01</a:t>
            </a:r>
          </a:p>
          <a:p>
            <a:r>
              <a:rPr lang="en-GB" altLang="en-US" sz="1200" b="1"/>
              <a:t>3rd Mechanised Infantry Brigade</a:t>
            </a:r>
          </a:p>
          <a:p>
            <a:r>
              <a:rPr lang="en-GB" altLang="en-US" sz="1200"/>
              <a:t>(Coastal Sector)</a:t>
            </a:r>
          </a:p>
          <a:p>
            <a:r>
              <a:rPr lang="en-GB" altLang="en-US" sz="1000"/>
              <a:t>Brigadier General Omar Parada</a:t>
            </a:r>
            <a:endParaRPr lang="en-GB" altLang="en-US" sz="1200" b="1"/>
          </a:p>
        </p:txBody>
      </p:sp>
      <p:sp>
        <p:nvSpPr>
          <p:cNvPr id="9315" name="Line 99">
            <a:extLst>
              <a:ext uri="{FF2B5EF4-FFF2-40B4-BE49-F238E27FC236}">
                <a16:creationId xmlns:a16="http://schemas.microsoft.com/office/drawing/2014/main" id="{058ABDF0-E74A-40C6-BA4B-647AAF0E5196}"/>
              </a:ext>
            </a:extLst>
          </p:cNvPr>
          <p:cNvSpPr>
            <a:spLocks noChangeShapeType="1"/>
          </p:cNvSpPr>
          <p:nvPr/>
        </p:nvSpPr>
        <p:spPr bwMode="auto">
          <a:xfrm>
            <a:off x="333375" y="97155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317" name="Group 101">
            <a:extLst>
              <a:ext uri="{FF2B5EF4-FFF2-40B4-BE49-F238E27FC236}">
                <a16:creationId xmlns:a16="http://schemas.microsoft.com/office/drawing/2014/main" id="{0A388C79-D005-4E2B-9C58-BF0D252406A2}"/>
              </a:ext>
            </a:extLst>
          </p:cNvPr>
          <p:cNvGrpSpPr>
            <a:grpSpLocks noChangeAspect="1"/>
          </p:cNvGrpSpPr>
          <p:nvPr/>
        </p:nvGrpSpPr>
        <p:grpSpPr bwMode="auto">
          <a:xfrm>
            <a:off x="476250" y="1547813"/>
            <a:ext cx="360363" cy="288925"/>
            <a:chOff x="1968" y="1728"/>
            <a:chExt cx="195" cy="132"/>
          </a:xfrm>
        </p:grpSpPr>
        <p:sp>
          <p:nvSpPr>
            <p:cNvPr id="9318" name="Rectangle 102">
              <a:extLst>
                <a:ext uri="{FF2B5EF4-FFF2-40B4-BE49-F238E27FC236}">
                  <a16:creationId xmlns:a16="http://schemas.microsoft.com/office/drawing/2014/main" id="{2693D14E-4772-416A-B6FB-4A8D8FF30FC2}"/>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319" name="Line 103">
              <a:extLst>
                <a:ext uri="{FF2B5EF4-FFF2-40B4-BE49-F238E27FC236}">
                  <a16:creationId xmlns:a16="http://schemas.microsoft.com/office/drawing/2014/main" id="{1B2A6FF0-D2E2-4ABE-A3F0-A12104E1638A}"/>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320" name="Line 104">
              <a:extLst>
                <a:ext uri="{FF2B5EF4-FFF2-40B4-BE49-F238E27FC236}">
                  <a16:creationId xmlns:a16="http://schemas.microsoft.com/office/drawing/2014/main" id="{820E704F-BAA2-4E0E-BC8B-8B655A4BEBBE}"/>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321" name="Group 105">
            <a:extLst>
              <a:ext uri="{FF2B5EF4-FFF2-40B4-BE49-F238E27FC236}">
                <a16:creationId xmlns:a16="http://schemas.microsoft.com/office/drawing/2014/main" id="{F5D2337F-2552-46F9-B68D-337370D1580F}"/>
              </a:ext>
            </a:extLst>
          </p:cNvPr>
          <p:cNvGrpSpPr>
            <a:grpSpLocks/>
          </p:cNvGrpSpPr>
          <p:nvPr/>
        </p:nvGrpSpPr>
        <p:grpSpPr bwMode="auto">
          <a:xfrm>
            <a:off x="620713" y="1476375"/>
            <a:ext cx="76200" cy="63500"/>
            <a:chOff x="2539" y="543"/>
            <a:chExt cx="48" cy="40"/>
          </a:xfrm>
        </p:grpSpPr>
        <p:sp>
          <p:nvSpPr>
            <p:cNvPr id="9322" name="Line 106">
              <a:extLst>
                <a:ext uri="{FF2B5EF4-FFF2-40B4-BE49-F238E27FC236}">
                  <a16:creationId xmlns:a16="http://schemas.microsoft.com/office/drawing/2014/main" id="{E235250F-2E0D-4338-B74B-CB3D1868C8D9}"/>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323" name="Line 107">
              <a:extLst>
                <a:ext uri="{FF2B5EF4-FFF2-40B4-BE49-F238E27FC236}">
                  <a16:creationId xmlns:a16="http://schemas.microsoft.com/office/drawing/2014/main" id="{E0F026EA-5F54-4C2F-8218-1DBB7A7632E0}"/>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324" name="Text Box 108">
            <a:extLst>
              <a:ext uri="{FF2B5EF4-FFF2-40B4-BE49-F238E27FC236}">
                <a16:creationId xmlns:a16="http://schemas.microsoft.com/office/drawing/2014/main" id="{E8B51E31-6ECD-4616-AB5A-DBF9091B1640}"/>
              </a:ext>
            </a:extLst>
          </p:cNvPr>
          <p:cNvSpPr txBox="1">
            <a:spLocks noChangeArrowheads="1"/>
          </p:cNvSpPr>
          <p:nvPr/>
        </p:nvSpPr>
        <p:spPr bwMode="auto">
          <a:xfrm>
            <a:off x="836613" y="1404938"/>
            <a:ext cx="2665412"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ARG-02</a:t>
            </a:r>
          </a:p>
          <a:p>
            <a:r>
              <a:rPr lang="en-GB" altLang="en-US" sz="1200" b="1"/>
              <a:t>10th Mechanised Infantry Brigade </a:t>
            </a:r>
          </a:p>
          <a:p>
            <a:r>
              <a:rPr lang="en-GB" altLang="en-US" sz="1200"/>
              <a:t>(Port Stanley Sector)</a:t>
            </a:r>
          </a:p>
          <a:p>
            <a:r>
              <a:rPr lang="en-GB" altLang="en-US" sz="1000"/>
              <a:t>Brigadier General Oscar Jofre</a:t>
            </a:r>
            <a:endParaRPr lang="en-GB" altLang="en-US" sz="1200" b="1"/>
          </a:p>
        </p:txBody>
      </p:sp>
      <p:sp>
        <p:nvSpPr>
          <p:cNvPr id="9397" name="Line 181">
            <a:extLst>
              <a:ext uri="{FF2B5EF4-FFF2-40B4-BE49-F238E27FC236}">
                <a16:creationId xmlns:a16="http://schemas.microsoft.com/office/drawing/2014/main" id="{F97B585E-DEEA-4E0D-A2FE-0FEE8FB88E43}"/>
              </a:ext>
            </a:extLst>
          </p:cNvPr>
          <p:cNvSpPr>
            <a:spLocks noChangeShapeType="1"/>
          </p:cNvSpPr>
          <p:nvPr/>
        </p:nvSpPr>
        <p:spPr bwMode="auto">
          <a:xfrm>
            <a:off x="333375" y="16922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398" name="Group 182">
            <a:extLst>
              <a:ext uri="{FF2B5EF4-FFF2-40B4-BE49-F238E27FC236}">
                <a16:creationId xmlns:a16="http://schemas.microsoft.com/office/drawing/2014/main" id="{56720B6E-7F0A-4AF7-8CDD-488B3031C829}"/>
              </a:ext>
            </a:extLst>
          </p:cNvPr>
          <p:cNvGrpSpPr>
            <a:grpSpLocks/>
          </p:cNvGrpSpPr>
          <p:nvPr/>
        </p:nvGrpSpPr>
        <p:grpSpPr bwMode="auto">
          <a:xfrm>
            <a:off x="477838" y="3276600"/>
            <a:ext cx="288925" cy="215900"/>
            <a:chOff x="2311" y="3060"/>
            <a:chExt cx="151" cy="99"/>
          </a:xfrm>
        </p:grpSpPr>
        <p:sp>
          <p:nvSpPr>
            <p:cNvPr id="9399" name="Rectangle 183">
              <a:extLst>
                <a:ext uri="{FF2B5EF4-FFF2-40B4-BE49-F238E27FC236}">
                  <a16:creationId xmlns:a16="http://schemas.microsoft.com/office/drawing/2014/main" id="{D8AF1D4B-2D3A-495F-AD1F-7B49717DFED6}"/>
                </a:ext>
              </a:extLst>
            </p:cNvPr>
            <p:cNvSpPr>
              <a:spLocks noChangeAspect="1" noChangeArrowheads="1"/>
            </p:cNvSpPr>
            <p:nvPr/>
          </p:nvSpPr>
          <p:spPr bwMode="auto">
            <a:xfrm>
              <a:off x="2311" y="306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400" name="Oval 184">
              <a:extLst>
                <a:ext uri="{FF2B5EF4-FFF2-40B4-BE49-F238E27FC236}">
                  <a16:creationId xmlns:a16="http://schemas.microsoft.com/office/drawing/2014/main" id="{3D006B99-F1C0-4CD8-A862-6AACED95412D}"/>
                </a:ext>
              </a:extLst>
            </p:cNvPr>
            <p:cNvSpPr>
              <a:spLocks noChangeAspect="1" noChangeArrowheads="1"/>
            </p:cNvSpPr>
            <p:nvPr/>
          </p:nvSpPr>
          <p:spPr bwMode="auto">
            <a:xfrm>
              <a:off x="2376" y="3098"/>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401" name="Group 185">
            <a:extLst>
              <a:ext uri="{FF2B5EF4-FFF2-40B4-BE49-F238E27FC236}">
                <a16:creationId xmlns:a16="http://schemas.microsoft.com/office/drawing/2014/main" id="{A0A2F817-AF08-4D90-BD2A-78F18E2E2A39}"/>
              </a:ext>
            </a:extLst>
          </p:cNvPr>
          <p:cNvGrpSpPr>
            <a:grpSpLocks/>
          </p:cNvGrpSpPr>
          <p:nvPr/>
        </p:nvGrpSpPr>
        <p:grpSpPr bwMode="auto">
          <a:xfrm>
            <a:off x="584200" y="3203575"/>
            <a:ext cx="76200" cy="63500"/>
            <a:chOff x="2443" y="447"/>
            <a:chExt cx="48" cy="40"/>
          </a:xfrm>
        </p:grpSpPr>
        <p:sp>
          <p:nvSpPr>
            <p:cNvPr id="9402" name="Line 186">
              <a:extLst>
                <a:ext uri="{FF2B5EF4-FFF2-40B4-BE49-F238E27FC236}">
                  <a16:creationId xmlns:a16="http://schemas.microsoft.com/office/drawing/2014/main" id="{09B0237E-A6B4-4BD7-8637-2B1793C2B5E4}"/>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403" name="Line 187">
              <a:extLst>
                <a:ext uri="{FF2B5EF4-FFF2-40B4-BE49-F238E27FC236}">
                  <a16:creationId xmlns:a16="http://schemas.microsoft.com/office/drawing/2014/main" id="{9FB9A528-DDF3-42E9-A2BD-FD5534D074F9}"/>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404" name="Text Box 188">
            <a:extLst>
              <a:ext uri="{FF2B5EF4-FFF2-40B4-BE49-F238E27FC236}">
                <a16:creationId xmlns:a16="http://schemas.microsoft.com/office/drawing/2014/main" id="{63C26C05-E10B-4C8B-B180-5B781D0ECD3C}"/>
              </a:ext>
            </a:extLst>
          </p:cNvPr>
          <p:cNvSpPr txBox="1">
            <a:spLocks noChangeArrowheads="1"/>
          </p:cNvSpPr>
          <p:nvPr/>
        </p:nvSpPr>
        <p:spPr bwMode="auto">
          <a:xfrm>
            <a:off x="765175" y="3060700"/>
            <a:ext cx="224631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ARG-01</a:t>
            </a:r>
          </a:p>
          <a:p>
            <a:r>
              <a:rPr lang="en-GB" altLang="en-US" sz="1200" b="1"/>
              <a:t>3rd Artillery Group</a:t>
            </a:r>
          </a:p>
          <a:p>
            <a:r>
              <a:rPr lang="en-GB" altLang="en-US" sz="1200"/>
              <a:t>(Port Stanley &amp; Goose Green)</a:t>
            </a:r>
          </a:p>
          <a:p>
            <a:r>
              <a:rPr lang="en-GB" altLang="en-US" sz="1000"/>
              <a:t>Lieutenant Colonel Mart</a:t>
            </a:r>
            <a:r>
              <a:rPr lang="en-GB" altLang="en-US" sz="1000">
                <a:cs typeface="Arial" panose="020B0604020202020204" pitchFamily="34" charset="0"/>
              </a:rPr>
              <a:t>ín A Balza</a:t>
            </a:r>
          </a:p>
        </p:txBody>
      </p:sp>
      <p:sp>
        <p:nvSpPr>
          <p:cNvPr id="9405" name="Line 189">
            <a:extLst>
              <a:ext uri="{FF2B5EF4-FFF2-40B4-BE49-F238E27FC236}">
                <a16:creationId xmlns:a16="http://schemas.microsoft.com/office/drawing/2014/main" id="{65A5A147-D154-4BB4-A7C3-34F603684A1F}"/>
              </a:ext>
            </a:extLst>
          </p:cNvPr>
          <p:cNvSpPr>
            <a:spLocks noChangeShapeType="1"/>
          </p:cNvSpPr>
          <p:nvPr/>
        </p:nvSpPr>
        <p:spPr bwMode="auto">
          <a:xfrm>
            <a:off x="333375" y="33480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406" name="Group 190">
            <a:extLst>
              <a:ext uri="{FF2B5EF4-FFF2-40B4-BE49-F238E27FC236}">
                <a16:creationId xmlns:a16="http://schemas.microsoft.com/office/drawing/2014/main" id="{854147DE-3B6A-4BE4-8901-A7850BAC05A9}"/>
              </a:ext>
            </a:extLst>
          </p:cNvPr>
          <p:cNvGrpSpPr>
            <a:grpSpLocks/>
          </p:cNvGrpSpPr>
          <p:nvPr/>
        </p:nvGrpSpPr>
        <p:grpSpPr bwMode="auto">
          <a:xfrm>
            <a:off x="581025" y="2197100"/>
            <a:ext cx="76200" cy="63500"/>
            <a:chOff x="2443" y="447"/>
            <a:chExt cx="48" cy="40"/>
          </a:xfrm>
        </p:grpSpPr>
        <p:sp>
          <p:nvSpPr>
            <p:cNvPr id="9407" name="Line 191">
              <a:extLst>
                <a:ext uri="{FF2B5EF4-FFF2-40B4-BE49-F238E27FC236}">
                  <a16:creationId xmlns:a16="http://schemas.microsoft.com/office/drawing/2014/main" id="{84A40C6D-7176-4727-8D7D-DC20C58C9BCC}"/>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408" name="Line 192">
              <a:extLst>
                <a:ext uri="{FF2B5EF4-FFF2-40B4-BE49-F238E27FC236}">
                  <a16:creationId xmlns:a16="http://schemas.microsoft.com/office/drawing/2014/main" id="{FF5E86C8-0056-40E7-8B9E-C28EF76433B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409" name="Group 193">
            <a:extLst>
              <a:ext uri="{FF2B5EF4-FFF2-40B4-BE49-F238E27FC236}">
                <a16:creationId xmlns:a16="http://schemas.microsoft.com/office/drawing/2014/main" id="{6B8EF6BB-B366-4018-8A92-651BFEE88EBA}"/>
              </a:ext>
            </a:extLst>
          </p:cNvPr>
          <p:cNvGrpSpPr>
            <a:grpSpLocks/>
          </p:cNvGrpSpPr>
          <p:nvPr/>
        </p:nvGrpSpPr>
        <p:grpSpPr bwMode="auto">
          <a:xfrm>
            <a:off x="476250" y="2268538"/>
            <a:ext cx="287338" cy="217487"/>
            <a:chOff x="2704" y="3016"/>
            <a:chExt cx="148" cy="101"/>
          </a:xfrm>
        </p:grpSpPr>
        <p:sp>
          <p:nvSpPr>
            <p:cNvPr id="9410" name="Rectangle 194">
              <a:extLst>
                <a:ext uri="{FF2B5EF4-FFF2-40B4-BE49-F238E27FC236}">
                  <a16:creationId xmlns:a16="http://schemas.microsoft.com/office/drawing/2014/main" id="{6F6C5781-BBCE-4FDB-8D5C-BDDD4400F45C}"/>
                </a:ext>
              </a:extLst>
            </p:cNvPr>
            <p:cNvSpPr>
              <a:spLocks noChangeAspect="1" noChangeArrowheads="1"/>
            </p:cNvSpPr>
            <p:nvPr/>
          </p:nvSpPr>
          <p:spPr bwMode="auto">
            <a:xfrm>
              <a:off x="2704" y="3016"/>
              <a:ext cx="148"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411" name="Line 195">
              <a:extLst>
                <a:ext uri="{FF2B5EF4-FFF2-40B4-BE49-F238E27FC236}">
                  <a16:creationId xmlns:a16="http://schemas.microsoft.com/office/drawing/2014/main" id="{C9389600-5440-490C-8B46-CA1B48DB2B9E}"/>
                </a:ext>
              </a:extLst>
            </p:cNvPr>
            <p:cNvSpPr>
              <a:spLocks noChangeAspect="1" noChangeShapeType="1"/>
            </p:cNvSpPr>
            <p:nvPr/>
          </p:nvSpPr>
          <p:spPr bwMode="auto">
            <a:xfrm flipV="1">
              <a:off x="2706" y="3018"/>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412" name="Line 196">
              <a:extLst>
                <a:ext uri="{FF2B5EF4-FFF2-40B4-BE49-F238E27FC236}">
                  <a16:creationId xmlns:a16="http://schemas.microsoft.com/office/drawing/2014/main" id="{808C56EC-7735-4A27-8EDF-15E184DCF50F}"/>
                </a:ext>
              </a:extLst>
            </p:cNvPr>
            <p:cNvSpPr>
              <a:spLocks noChangeAspect="1" noChangeShapeType="1"/>
            </p:cNvSpPr>
            <p:nvPr/>
          </p:nvSpPr>
          <p:spPr bwMode="auto">
            <a:xfrm>
              <a:off x="2704" y="3018"/>
              <a:ext cx="147"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413" name="Group 197">
              <a:extLst>
                <a:ext uri="{FF2B5EF4-FFF2-40B4-BE49-F238E27FC236}">
                  <a16:creationId xmlns:a16="http://schemas.microsoft.com/office/drawing/2014/main" id="{4ECE3177-1A8F-456D-BEA3-B0333BF862C2}"/>
                </a:ext>
              </a:extLst>
            </p:cNvPr>
            <p:cNvGrpSpPr>
              <a:grpSpLocks noChangeAspect="1"/>
            </p:cNvGrpSpPr>
            <p:nvPr/>
          </p:nvGrpSpPr>
          <p:grpSpPr bwMode="auto">
            <a:xfrm>
              <a:off x="2759" y="3032"/>
              <a:ext cx="36" cy="73"/>
              <a:chOff x="862" y="2628"/>
              <a:chExt cx="36" cy="71"/>
            </a:xfrm>
          </p:grpSpPr>
          <p:sp>
            <p:nvSpPr>
              <p:cNvPr id="9414" name="AutoShape 198">
                <a:extLst>
                  <a:ext uri="{FF2B5EF4-FFF2-40B4-BE49-F238E27FC236}">
                    <a16:creationId xmlns:a16="http://schemas.microsoft.com/office/drawing/2014/main" id="{0EBBCE87-37D8-468E-9E2D-94F24E34EE04}"/>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415" name="Line 199">
                <a:extLst>
                  <a:ext uri="{FF2B5EF4-FFF2-40B4-BE49-F238E27FC236}">
                    <a16:creationId xmlns:a16="http://schemas.microsoft.com/office/drawing/2014/main" id="{0AE1E4C0-7BF0-4024-9B54-4E975C201012}"/>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416" name="Line 200">
                <a:extLst>
                  <a:ext uri="{FF2B5EF4-FFF2-40B4-BE49-F238E27FC236}">
                    <a16:creationId xmlns:a16="http://schemas.microsoft.com/office/drawing/2014/main" id="{70F38C9F-B3DE-45AF-8931-BE82583C9697}"/>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417" name="Oval 201">
                <a:extLst>
                  <a:ext uri="{FF2B5EF4-FFF2-40B4-BE49-F238E27FC236}">
                    <a16:creationId xmlns:a16="http://schemas.microsoft.com/office/drawing/2014/main" id="{6E9DB126-07EC-4F93-BAA1-CE93CD57D4CA}"/>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9418" name="Line 202">
            <a:extLst>
              <a:ext uri="{FF2B5EF4-FFF2-40B4-BE49-F238E27FC236}">
                <a16:creationId xmlns:a16="http://schemas.microsoft.com/office/drawing/2014/main" id="{EBE3DCC0-88B6-4074-993D-C9014E099828}"/>
              </a:ext>
            </a:extLst>
          </p:cNvPr>
          <p:cNvSpPr>
            <a:spLocks noChangeShapeType="1"/>
          </p:cNvSpPr>
          <p:nvPr/>
        </p:nvSpPr>
        <p:spPr bwMode="auto">
          <a:xfrm>
            <a:off x="333375" y="23399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419" name="Text Box 203">
            <a:extLst>
              <a:ext uri="{FF2B5EF4-FFF2-40B4-BE49-F238E27FC236}">
                <a16:creationId xmlns:a16="http://schemas.microsoft.com/office/drawing/2014/main" id="{AA302999-5FEF-4B73-9962-838CE921E4AE}"/>
              </a:ext>
            </a:extLst>
          </p:cNvPr>
          <p:cNvSpPr txBox="1">
            <a:spLocks noChangeArrowheads="1"/>
          </p:cNvSpPr>
          <p:nvPr/>
        </p:nvSpPr>
        <p:spPr bwMode="auto">
          <a:xfrm>
            <a:off x="765175" y="2124075"/>
            <a:ext cx="30829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ARG-04</a:t>
            </a:r>
          </a:p>
          <a:p>
            <a:r>
              <a:rPr lang="en-GB" altLang="en-US" sz="1200" b="1"/>
              <a:t>5th Marine Infantry Battalion</a:t>
            </a:r>
          </a:p>
          <a:p>
            <a:r>
              <a:rPr lang="en-GB" altLang="en-US" sz="1200"/>
              <a:t>(Mt Tumbledown, Mt William &amp; Sapper Hill)</a:t>
            </a:r>
          </a:p>
          <a:p>
            <a:r>
              <a:rPr lang="en-GB" altLang="en-US" sz="1000"/>
              <a:t>Commander Carlos Hugo Robacio</a:t>
            </a:r>
            <a:endParaRPr lang="en-GB" altLang="en-US" sz="1000">
              <a:cs typeface="Arial" panose="020B0604020202020204" pitchFamily="34" charset="0"/>
            </a:endParaRPr>
          </a:p>
        </p:txBody>
      </p:sp>
      <p:grpSp>
        <p:nvGrpSpPr>
          <p:cNvPr id="9423" name="Group 207">
            <a:extLst>
              <a:ext uri="{FF2B5EF4-FFF2-40B4-BE49-F238E27FC236}">
                <a16:creationId xmlns:a16="http://schemas.microsoft.com/office/drawing/2014/main" id="{49B1B46B-ADD3-41F6-AB7E-A040719DC67C}"/>
              </a:ext>
            </a:extLst>
          </p:cNvPr>
          <p:cNvGrpSpPr>
            <a:grpSpLocks/>
          </p:cNvGrpSpPr>
          <p:nvPr/>
        </p:nvGrpSpPr>
        <p:grpSpPr bwMode="auto">
          <a:xfrm>
            <a:off x="3895725" y="3203575"/>
            <a:ext cx="76200" cy="63500"/>
            <a:chOff x="2443" y="447"/>
            <a:chExt cx="48" cy="40"/>
          </a:xfrm>
        </p:grpSpPr>
        <p:sp>
          <p:nvSpPr>
            <p:cNvPr id="9424" name="Line 208">
              <a:extLst>
                <a:ext uri="{FF2B5EF4-FFF2-40B4-BE49-F238E27FC236}">
                  <a16:creationId xmlns:a16="http://schemas.microsoft.com/office/drawing/2014/main" id="{AD6E54E7-19BF-4A80-AD3A-4276E447CA41}"/>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425" name="Line 209">
              <a:extLst>
                <a:ext uri="{FF2B5EF4-FFF2-40B4-BE49-F238E27FC236}">
                  <a16:creationId xmlns:a16="http://schemas.microsoft.com/office/drawing/2014/main" id="{D24E711E-29B3-40E9-8F7E-A46549AD3D1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426" name="Text Box 210">
            <a:extLst>
              <a:ext uri="{FF2B5EF4-FFF2-40B4-BE49-F238E27FC236}">
                <a16:creationId xmlns:a16="http://schemas.microsoft.com/office/drawing/2014/main" id="{26D3E972-4665-463A-873D-2F39A684F5E4}"/>
              </a:ext>
            </a:extLst>
          </p:cNvPr>
          <p:cNvSpPr txBox="1">
            <a:spLocks noChangeArrowheads="1"/>
          </p:cNvSpPr>
          <p:nvPr/>
        </p:nvSpPr>
        <p:spPr bwMode="auto">
          <a:xfrm>
            <a:off x="4076700" y="3060700"/>
            <a:ext cx="23018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ARG-04</a:t>
            </a:r>
          </a:p>
          <a:p>
            <a:r>
              <a:rPr lang="en-GB" altLang="en-US" sz="1200" b="1"/>
              <a:t>4th Airmobile Artillery Group</a:t>
            </a:r>
          </a:p>
          <a:p>
            <a:r>
              <a:rPr lang="en-GB" altLang="en-US" sz="1200"/>
              <a:t>(Port Stanley) </a:t>
            </a:r>
            <a:r>
              <a:rPr lang="en-GB" altLang="en-US" b="1"/>
              <a:t>(a)</a:t>
            </a:r>
            <a:endParaRPr lang="en-GB" altLang="en-US" sz="1200"/>
          </a:p>
          <a:p>
            <a:r>
              <a:rPr lang="en-GB" altLang="en-US" sz="1000"/>
              <a:t>Lieutenant Colonel Carlos A Quevedo</a:t>
            </a:r>
            <a:endParaRPr lang="en-GB" altLang="en-US" sz="1000">
              <a:cs typeface="Arial" panose="020B0604020202020204" pitchFamily="34" charset="0"/>
            </a:endParaRPr>
          </a:p>
        </p:txBody>
      </p:sp>
      <p:sp>
        <p:nvSpPr>
          <p:cNvPr id="9427" name="Line 211">
            <a:extLst>
              <a:ext uri="{FF2B5EF4-FFF2-40B4-BE49-F238E27FC236}">
                <a16:creationId xmlns:a16="http://schemas.microsoft.com/office/drawing/2014/main" id="{5C5CDD4C-F378-448B-BECB-C7C7A7D463BB}"/>
              </a:ext>
            </a:extLst>
          </p:cNvPr>
          <p:cNvSpPr>
            <a:spLocks noChangeShapeType="1"/>
          </p:cNvSpPr>
          <p:nvPr/>
        </p:nvSpPr>
        <p:spPr bwMode="auto">
          <a:xfrm>
            <a:off x="3644900" y="33480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428" name="Group 212">
            <a:extLst>
              <a:ext uri="{FF2B5EF4-FFF2-40B4-BE49-F238E27FC236}">
                <a16:creationId xmlns:a16="http://schemas.microsoft.com/office/drawing/2014/main" id="{82597964-DFDF-494E-A1B0-A94B610531DE}"/>
              </a:ext>
            </a:extLst>
          </p:cNvPr>
          <p:cNvGrpSpPr>
            <a:grpSpLocks/>
          </p:cNvGrpSpPr>
          <p:nvPr/>
        </p:nvGrpSpPr>
        <p:grpSpPr bwMode="auto">
          <a:xfrm>
            <a:off x="3789363" y="3276600"/>
            <a:ext cx="287337" cy="215900"/>
            <a:chOff x="3929" y="4694"/>
            <a:chExt cx="181" cy="136"/>
          </a:xfrm>
        </p:grpSpPr>
        <p:grpSp>
          <p:nvGrpSpPr>
            <p:cNvPr id="9429" name="Group 213">
              <a:extLst>
                <a:ext uri="{FF2B5EF4-FFF2-40B4-BE49-F238E27FC236}">
                  <a16:creationId xmlns:a16="http://schemas.microsoft.com/office/drawing/2014/main" id="{5A4F7063-AFD5-40B8-B697-84FAC81EA365}"/>
                </a:ext>
              </a:extLst>
            </p:cNvPr>
            <p:cNvGrpSpPr>
              <a:grpSpLocks/>
            </p:cNvGrpSpPr>
            <p:nvPr/>
          </p:nvGrpSpPr>
          <p:grpSpPr bwMode="auto">
            <a:xfrm>
              <a:off x="3929" y="4694"/>
              <a:ext cx="181" cy="136"/>
              <a:chOff x="2311" y="3060"/>
              <a:chExt cx="151" cy="99"/>
            </a:xfrm>
          </p:grpSpPr>
          <p:sp>
            <p:nvSpPr>
              <p:cNvPr id="9430" name="Rectangle 214">
                <a:extLst>
                  <a:ext uri="{FF2B5EF4-FFF2-40B4-BE49-F238E27FC236}">
                    <a16:creationId xmlns:a16="http://schemas.microsoft.com/office/drawing/2014/main" id="{608903EA-1C75-4BF2-B0E8-0835CDD99FBE}"/>
                  </a:ext>
                </a:extLst>
              </p:cNvPr>
              <p:cNvSpPr>
                <a:spLocks noChangeAspect="1" noChangeArrowheads="1"/>
              </p:cNvSpPr>
              <p:nvPr/>
            </p:nvSpPr>
            <p:spPr bwMode="auto">
              <a:xfrm>
                <a:off x="2311" y="306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431" name="Oval 215">
                <a:extLst>
                  <a:ext uri="{FF2B5EF4-FFF2-40B4-BE49-F238E27FC236}">
                    <a16:creationId xmlns:a16="http://schemas.microsoft.com/office/drawing/2014/main" id="{BA880765-4572-442E-AC02-5581331EA672}"/>
                  </a:ext>
                </a:extLst>
              </p:cNvPr>
              <p:cNvSpPr>
                <a:spLocks noChangeAspect="1" noChangeArrowheads="1"/>
              </p:cNvSpPr>
              <p:nvPr/>
            </p:nvSpPr>
            <p:spPr bwMode="auto">
              <a:xfrm>
                <a:off x="2376" y="3098"/>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432" name="Group 216">
              <a:extLst>
                <a:ext uri="{FF2B5EF4-FFF2-40B4-BE49-F238E27FC236}">
                  <a16:creationId xmlns:a16="http://schemas.microsoft.com/office/drawing/2014/main" id="{DA6CA76B-6345-425C-858C-79E6C195F924}"/>
                </a:ext>
              </a:extLst>
            </p:cNvPr>
            <p:cNvGrpSpPr>
              <a:grpSpLocks/>
            </p:cNvGrpSpPr>
            <p:nvPr/>
          </p:nvGrpSpPr>
          <p:grpSpPr bwMode="auto">
            <a:xfrm>
              <a:off x="3990" y="4785"/>
              <a:ext cx="59" cy="33"/>
              <a:chOff x="1632" y="1249"/>
              <a:chExt cx="48" cy="24"/>
            </a:xfrm>
          </p:grpSpPr>
          <p:sp>
            <p:nvSpPr>
              <p:cNvPr id="9433" name="AutoShape 217">
                <a:extLst>
                  <a:ext uri="{FF2B5EF4-FFF2-40B4-BE49-F238E27FC236}">
                    <a16:creationId xmlns:a16="http://schemas.microsoft.com/office/drawing/2014/main" id="{3819F4E9-D866-42B8-B293-90832CFB0DC7}"/>
                  </a:ext>
                </a:extLst>
              </p:cNvPr>
              <p:cNvSpPr>
                <a:spLocks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434" name="AutoShape 218">
                <a:extLst>
                  <a:ext uri="{FF2B5EF4-FFF2-40B4-BE49-F238E27FC236}">
                    <a16:creationId xmlns:a16="http://schemas.microsoft.com/office/drawing/2014/main" id="{18CA1217-17A9-4779-B0F3-0AEF32AFC482}"/>
                  </a:ext>
                </a:extLst>
              </p:cNvPr>
              <p:cNvSpPr>
                <a:spLocks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9443" name="Line 227">
            <a:extLst>
              <a:ext uri="{FF2B5EF4-FFF2-40B4-BE49-F238E27FC236}">
                <a16:creationId xmlns:a16="http://schemas.microsoft.com/office/drawing/2014/main" id="{28711AE5-F0C1-484F-B614-5BD8491D0966}"/>
              </a:ext>
            </a:extLst>
          </p:cNvPr>
          <p:cNvSpPr>
            <a:spLocks noChangeShapeType="1"/>
          </p:cNvSpPr>
          <p:nvPr/>
        </p:nvSpPr>
        <p:spPr bwMode="auto">
          <a:xfrm>
            <a:off x="333375" y="2987675"/>
            <a:ext cx="331152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616" name="Group 400">
            <a:extLst>
              <a:ext uri="{FF2B5EF4-FFF2-40B4-BE49-F238E27FC236}">
                <a16:creationId xmlns:a16="http://schemas.microsoft.com/office/drawing/2014/main" id="{4F78EB92-DF79-459B-A391-046B01723A1B}"/>
              </a:ext>
            </a:extLst>
          </p:cNvPr>
          <p:cNvGrpSpPr>
            <a:grpSpLocks noChangeAspect="1"/>
          </p:cNvGrpSpPr>
          <p:nvPr/>
        </p:nvGrpSpPr>
        <p:grpSpPr bwMode="auto">
          <a:xfrm>
            <a:off x="476250" y="3995738"/>
            <a:ext cx="287338" cy="215900"/>
            <a:chOff x="1872" y="1440"/>
            <a:chExt cx="195" cy="132"/>
          </a:xfrm>
        </p:grpSpPr>
        <p:sp>
          <p:nvSpPr>
            <p:cNvPr id="9617" name="Rectangle 401">
              <a:extLst>
                <a:ext uri="{FF2B5EF4-FFF2-40B4-BE49-F238E27FC236}">
                  <a16:creationId xmlns:a16="http://schemas.microsoft.com/office/drawing/2014/main" id="{FDE8CEAB-6657-42AF-BF6F-AF6DE656DBA0}"/>
                </a:ext>
              </a:extLst>
            </p:cNvPr>
            <p:cNvSpPr>
              <a:spLocks noChangeAspect="1" noChangeArrowheads="1"/>
            </p:cNvSpPr>
            <p:nvPr/>
          </p:nvSpPr>
          <p:spPr bwMode="auto">
            <a:xfrm>
              <a:off x="1872" y="1440"/>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18" name="Line 402">
              <a:extLst>
                <a:ext uri="{FF2B5EF4-FFF2-40B4-BE49-F238E27FC236}">
                  <a16:creationId xmlns:a16="http://schemas.microsoft.com/office/drawing/2014/main" id="{A0359F10-749A-4D2E-BF01-2C9C2DBB6B03}"/>
                </a:ext>
              </a:extLst>
            </p:cNvPr>
            <p:cNvSpPr>
              <a:spLocks noChangeAspect="1" noChangeShapeType="1"/>
            </p:cNvSpPr>
            <p:nvPr/>
          </p:nvSpPr>
          <p:spPr bwMode="auto">
            <a:xfrm>
              <a:off x="1932" y="1480"/>
              <a:ext cx="0" cy="4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19" name="Line 403">
              <a:extLst>
                <a:ext uri="{FF2B5EF4-FFF2-40B4-BE49-F238E27FC236}">
                  <a16:creationId xmlns:a16="http://schemas.microsoft.com/office/drawing/2014/main" id="{333A71E3-F915-469B-9B4D-8BC44935DA48}"/>
                </a:ext>
              </a:extLst>
            </p:cNvPr>
            <p:cNvSpPr>
              <a:spLocks noChangeAspect="1" noChangeShapeType="1"/>
            </p:cNvSpPr>
            <p:nvPr/>
          </p:nvSpPr>
          <p:spPr bwMode="auto">
            <a:xfrm>
              <a:off x="1967" y="1482"/>
              <a:ext cx="0" cy="4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20" name="Line 404">
              <a:extLst>
                <a:ext uri="{FF2B5EF4-FFF2-40B4-BE49-F238E27FC236}">
                  <a16:creationId xmlns:a16="http://schemas.microsoft.com/office/drawing/2014/main" id="{F07F7231-D274-4E2D-B95B-7C6C85E26E71}"/>
                </a:ext>
              </a:extLst>
            </p:cNvPr>
            <p:cNvSpPr>
              <a:spLocks noChangeAspect="1" noChangeShapeType="1"/>
            </p:cNvSpPr>
            <p:nvPr/>
          </p:nvSpPr>
          <p:spPr bwMode="auto">
            <a:xfrm>
              <a:off x="2001" y="1483"/>
              <a:ext cx="0" cy="3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21" name="Line 405">
              <a:extLst>
                <a:ext uri="{FF2B5EF4-FFF2-40B4-BE49-F238E27FC236}">
                  <a16:creationId xmlns:a16="http://schemas.microsoft.com/office/drawing/2014/main" id="{50E1301D-6314-4E6F-8714-A9FF224C4B8E}"/>
                </a:ext>
              </a:extLst>
            </p:cNvPr>
            <p:cNvSpPr>
              <a:spLocks noChangeAspect="1" noChangeShapeType="1"/>
            </p:cNvSpPr>
            <p:nvPr/>
          </p:nvSpPr>
          <p:spPr bwMode="auto">
            <a:xfrm>
              <a:off x="1928" y="1482"/>
              <a:ext cx="7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622" name="Group 406">
            <a:extLst>
              <a:ext uri="{FF2B5EF4-FFF2-40B4-BE49-F238E27FC236}">
                <a16:creationId xmlns:a16="http://schemas.microsoft.com/office/drawing/2014/main" id="{DFFE7A4B-9420-40A3-AF39-AFE3638A64D5}"/>
              </a:ext>
            </a:extLst>
          </p:cNvPr>
          <p:cNvGrpSpPr>
            <a:grpSpLocks/>
          </p:cNvGrpSpPr>
          <p:nvPr/>
        </p:nvGrpSpPr>
        <p:grpSpPr bwMode="auto">
          <a:xfrm>
            <a:off x="581025" y="3922713"/>
            <a:ext cx="76200" cy="63500"/>
            <a:chOff x="2443" y="447"/>
            <a:chExt cx="48" cy="40"/>
          </a:xfrm>
        </p:grpSpPr>
        <p:sp>
          <p:nvSpPr>
            <p:cNvPr id="9623" name="Line 407">
              <a:extLst>
                <a:ext uri="{FF2B5EF4-FFF2-40B4-BE49-F238E27FC236}">
                  <a16:creationId xmlns:a16="http://schemas.microsoft.com/office/drawing/2014/main" id="{38D3B716-3711-41A3-8D16-2B5203BA05A9}"/>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24" name="Line 408">
              <a:extLst>
                <a:ext uri="{FF2B5EF4-FFF2-40B4-BE49-F238E27FC236}">
                  <a16:creationId xmlns:a16="http://schemas.microsoft.com/office/drawing/2014/main" id="{D2CFDA66-68F6-42B1-814D-B92CE302114E}"/>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625" name="Line 409">
            <a:extLst>
              <a:ext uri="{FF2B5EF4-FFF2-40B4-BE49-F238E27FC236}">
                <a16:creationId xmlns:a16="http://schemas.microsoft.com/office/drawing/2014/main" id="{892B0F43-A92B-464F-B235-EB5FF017164B}"/>
              </a:ext>
            </a:extLst>
          </p:cNvPr>
          <p:cNvSpPr>
            <a:spLocks noChangeShapeType="1"/>
          </p:cNvSpPr>
          <p:nvPr/>
        </p:nvSpPr>
        <p:spPr bwMode="auto">
          <a:xfrm>
            <a:off x="333375" y="40671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26" name="Text Box 410">
            <a:extLst>
              <a:ext uri="{FF2B5EF4-FFF2-40B4-BE49-F238E27FC236}">
                <a16:creationId xmlns:a16="http://schemas.microsoft.com/office/drawing/2014/main" id="{AB736B3C-39AF-41C1-81B3-E459FBC4825D}"/>
              </a:ext>
            </a:extLst>
          </p:cNvPr>
          <p:cNvSpPr txBox="1">
            <a:spLocks noChangeArrowheads="1"/>
          </p:cNvSpPr>
          <p:nvPr/>
        </p:nvSpPr>
        <p:spPr bwMode="auto">
          <a:xfrm>
            <a:off x="765175" y="3779838"/>
            <a:ext cx="19621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ARG-05</a:t>
            </a:r>
          </a:p>
          <a:p>
            <a:r>
              <a:rPr lang="en-GB" altLang="en-US" sz="1200" b="1"/>
              <a:t>601st Engineer Battalion</a:t>
            </a:r>
          </a:p>
          <a:p>
            <a:r>
              <a:rPr lang="en-GB" altLang="en-US" sz="1000"/>
              <a:t>Major Jorge L A Etienot</a:t>
            </a:r>
            <a:endParaRPr lang="en-GB" altLang="en-US" sz="1000">
              <a:cs typeface="Arial" panose="020B0604020202020204" pitchFamily="34" charset="0"/>
            </a:endParaRPr>
          </a:p>
        </p:txBody>
      </p:sp>
      <p:grpSp>
        <p:nvGrpSpPr>
          <p:cNvPr id="9633" name="Group 417">
            <a:extLst>
              <a:ext uri="{FF2B5EF4-FFF2-40B4-BE49-F238E27FC236}">
                <a16:creationId xmlns:a16="http://schemas.microsoft.com/office/drawing/2014/main" id="{061CD72B-E64A-4736-8FBF-AD02037A759C}"/>
              </a:ext>
            </a:extLst>
          </p:cNvPr>
          <p:cNvGrpSpPr>
            <a:grpSpLocks noChangeAspect="1"/>
          </p:cNvGrpSpPr>
          <p:nvPr/>
        </p:nvGrpSpPr>
        <p:grpSpPr bwMode="auto">
          <a:xfrm>
            <a:off x="765175" y="5148263"/>
            <a:ext cx="287338" cy="215900"/>
            <a:chOff x="1872" y="1440"/>
            <a:chExt cx="195" cy="132"/>
          </a:xfrm>
        </p:grpSpPr>
        <p:sp>
          <p:nvSpPr>
            <p:cNvPr id="9634" name="Rectangle 418">
              <a:extLst>
                <a:ext uri="{FF2B5EF4-FFF2-40B4-BE49-F238E27FC236}">
                  <a16:creationId xmlns:a16="http://schemas.microsoft.com/office/drawing/2014/main" id="{87F2C5AA-13BC-4CD1-9B2A-DB3CD1E072AB}"/>
                </a:ext>
              </a:extLst>
            </p:cNvPr>
            <p:cNvSpPr>
              <a:spLocks noChangeAspect="1" noChangeArrowheads="1"/>
            </p:cNvSpPr>
            <p:nvPr/>
          </p:nvSpPr>
          <p:spPr bwMode="auto">
            <a:xfrm>
              <a:off x="1872" y="1440"/>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35" name="Line 419">
              <a:extLst>
                <a:ext uri="{FF2B5EF4-FFF2-40B4-BE49-F238E27FC236}">
                  <a16:creationId xmlns:a16="http://schemas.microsoft.com/office/drawing/2014/main" id="{D957A5D6-847F-4034-82FB-7C94B70FCE97}"/>
                </a:ext>
              </a:extLst>
            </p:cNvPr>
            <p:cNvSpPr>
              <a:spLocks noChangeAspect="1" noChangeShapeType="1"/>
            </p:cNvSpPr>
            <p:nvPr/>
          </p:nvSpPr>
          <p:spPr bwMode="auto">
            <a:xfrm>
              <a:off x="1932" y="1480"/>
              <a:ext cx="0" cy="4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36" name="Line 420">
              <a:extLst>
                <a:ext uri="{FF2B5EF4-FFF2-40B4-BE49-F238E27FC236}">
                  <a16:creationId xmlns:a16="http://schemas.microsoft.com/office/drawing/2014/main" id="{02CB1608-E5E3-4431-B7F8-8B408250DE80}"/>
                </a:ext>
              </a:extLst>
            </p:cNvPr>
            <p:cNvSpPr>
              <a:spLocks noChangeAspect="1" noChangeShapeType="1"/>
            </p:cNvSpPr>
            <p:nvPr/>
          </p:nvSpPr>
          <p:spPr bwMode="auto">
            <a:xfrm>
              <a:off x="1967" y="1482"/>
              <a:ext cx="0" cy="4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37" name="Line 421">
              <a:extLst>
                <a:ext uri="{FF2B5EF4-FFF2-40B4-BE49-F238E27FC236}">
                  <a16:creationId xmlns:a16="http://schemas.microsoft.com/office/drawing/2014/main" id="{33832B9F-1435-4B63-9E3E-633288683EFB}"/>
                </a:ext>
              </a:extLst>
            </p:cNvPr>
            <p:cNvSpPr>
              <a:spLocks noChangeAspect="1" noChangeShapeType="1"/>
            </p:cNvSpPr>
            <p:nvPr/>
          </p:nvSpPr>
          <p:spPr bwMode="auto">
            <a:xfrm>
              <a:off x="2001" y="1483"/>
              <a:ext cx="0" cy="3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38" name="Line 422">
              <a:extLst>
                <a:ext uri="{FF2B5EF4-FFF2-40B4-BE49-F238E27FC236}">
                  <a16:creationId xmlns:a16="http://schemas.microsoft.com/office/drawing/2014/main" id="{61ACC2B6-9FC2-4C4D-A7BE-3BC38BCF492A}"/>
                </a:ext>
              </a:extLst>
            </p:cNvPr>
            <p:cNvSpPr>
              <a:spLocks noChangeAspect="1" noChangeShapeType="1"/>
            </p:cNvSpPr>
            <p:nvPr/>
          </p:nvSpPr>
          <p:spPr bwMode="auto">
            <a:xfrm>
              <a:off x="1928" y="1482"/>
              <a:ext cx="7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639" name="Line 423">
            <a:extLst>
              <a:ext uri="{FF2B5EF4-FFF2-40B4-BE49-F238E27FC236}">
                <a16:creationId xmlns:a16="http://schemas.microsoft.com/office/drawing/2014/main" id="{384B5FC7-532D-44F1-B3AE-13B4B97BA462}"/>
              </a:ext>
            </a:extLst>
          </p:cNvPr>
          <p:cNvSpPr>
            <a:spLocks noChangeShapeType="1"/>
          </p:cNvSpPr>
          <p:nvPr/>
        </p:nvSpPr>
        <p:spPr bwMode="auto">
          <a:xfrm>
            <a:off x="908050" y="50752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40" name="Line 424">
            <a:extLst>
              <a:ext uri="{FF2B5EF4-FFF2-40B4-BE49-F238E27FC236}">
                <a16:creationId xmlns:a16="http://schemas.microsoft.com/office/drawing/2014/main" id="{B4F0FF3D-0864-42F9-83F4-CF86F5B7BD51}"/>
              </a:ext>
            </a:extLst>
          </p:cNvPr>
          <p:cNvSpPr>
            <a:spLocks noChangeShapeType="1"/>
          </p:cNvSpPr>
          <p:nvPr/>
        </p:nvSpPr>
        <p:spPr bwMode="auto">
          <a:xfrm>
            <a:off x="620713" y="52197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41" name="Text Box 425">
            <a:extLst>
              <a:ext uri="{FF2B5EF4-FFF2-40B4-BE49-F238E27FC236}">
                <a16:creationId xmlns:a16="http://schemas.microsoft.com/office/drawing/2014/main" id="{1FA48CD0-7F1C-4E9E-8FDF-0A1E365D2501}"/>
              </a:ext>
            </a:extLst>
          </p:cNvPr>
          <p:cNvSpPr txBox="1">
            <a:spLocks noChangeArrowheads="1"/>
          </p:cNvSpPr>
          <p:nvPr/>
        </p:nvSpPr>
        <p:spPr bwMode="auto">
          <a:xfrm>
            <a:off x="1052513" y="5003800"/>
            <a:ext cx="17462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ARG-09</a:t>
            </a:r>
          </a:p>
          <a:p>
            <a:r>
              <a:rPr lang="en-GB" altLang="en-US" sz="1000" b="1"/>
              <a:t>9th Engineer Company </a:t>
            </a:r>
            <a:r>
              <a:rPr lang="en-GB" altLang="en-US" b="1"/>
              <a:t>(c)</a:t>
            </a:r>
            <a:endParaRPr lang="en-GB" altLang="en-US" sz="1000" b="1"/>
          </a:p>
          <a:p>
            <a:r>
              <a:rPr lang="en-GB" altLang="en-US"/>
              <a:t>Major Oscar M Lima</a:t>
            </a:r>
          </a:p>
        </p:txBody>
      </p:sp>
      <p:grpSp>
        <p:nvGrpSpPr>
          <p:cNvPr id="9642" name="Group 426">
            <a:extLst>
              <a:ext uri="{FF2B5EF4-FFF2-40B4-BE49-F238E27FC236}">
                <a16:creationId xmlns:a16="http://schemas.microsoft.com/office/drawing/2014/main" id="{994C4A9E-6A6E-422F-909E-D0CBBACAFE89}"/>
              </a:ext>
            </a:extLst>
          </p:cNvPr>
          <p:cNvGrpSpPr>
            <a:grpSpLocks noChangeAspect="1"/>
          </p:cNvGrpSpPr>
          <p:nvPr/>
        </p:nvGrpSpPr>
        <p:grpSpPr bwMode="auto">
          <a:xfrm>
            <a:off x="765175" y="5580063"/>
            <a:ext cx="287338" cy="215900"/>
            <a:chOff x="1872" y="1440"/>
            <a:chExt cx="195" cy="132"/>
          </a:xfrm>
        </p:grpSpPr>
        <p:sp>
          <p:nvSpPr>
            <p:cNvPr id="9643" name="Rectangle 427">
              <a:extLst>
                <a:ext uri="{FF2B5EF4-FFF2-40B4-BE49-F238E27FC236}">
                  <a16:creationId xmlns:a16="http://schemas.microsoft.com/office/drawing/2014/main" id="{BC200198-D00C-46B7-8F00-1E0F2158CCCB}"/>
                </a:ext>
              </a:extLst>
            </p:cNvPr>
            <p:cNvSpPr>
              <a:spLocks noChangeAspect="1" noChangeArrowheads="1"/>
            </p:cNvSpPr>
            <p:nvPr/>
          </p:nvSpPr>
          <p:spPr bwMode="auto">
            <a:xfrm>
              <a:off x="1872" y="1440"/>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44" name="Line 428">
              <a:extLst>
                <a:ext uri="{FF2B5EF4-FFF2-40B4-BE49-F238E27FC236}">
                  <a16:creationId xmlns:a16="http://schemas.microsoft.com/office/drawing/2014/main" id="{034DE17D-7C3E-4282-AA8D-F85F3AB69562}"/>
                </a:ext>
              </a:extLst>
            </p:cNvPr>
            <p:cNvSpPr>
              <a:spLocks noChangeAspect="1" noChangeShapeType="1"/>
            </p:cNvSpPr>
            <p:nvPr/>
          </p:nvSpPr>
          <p:spPr bwMode="auto">
            <a:xfrm>
              <a:off x="1932" y="1480"/>
              <a:ext cx="0" cy="4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45" name="Line 429">
              <a:extLst>
                <a:ext uri="{FF2B5EF4-FFF2-40B4-BE49-F238E27FC236}">
                  <a16:creationId xmlns:a16="http://schemas.microsoft.com/office/drawing/2014/main" id="{4CA80BF8-BAC2-4D71-8619-0348E0C62625}"/>
                </a:ext>
              </a:extLst>
            </p:cNvPr>
            <p:cNvSpPr>
              <a:spLocks noChangeAspect="1" noChangeShapeType="1"/>
            </p:cNvSpPr>
            <p:nvPr/>
          </p:nvSpPr>
          <p:spPr bwMode="auto">
            <a:xfrm>
              <a:off x="1967" y="1482"/>
              <a:ext cx="0" cy="4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46" name="Line 430">
              <a:extLst>
                <a:ext uri="{FF2B5EF4-FFF2-40B4-BE49-F238E27FC236}">
                  <a16:creationId xmlns:a16="http://schemas.microsoft.com/office/drawing/2014/main" id="{3D95EB5D-4B07-430A-AA12-1120492F4B64}"/>
                </a:ext>
              </a:extLst>
            </p:cNvPr>
            <p:cNvSpPr>
              <a:spLocks noChangeAspect="1" noChangeShapeType="1"/>
            </p:cNvSpPr>
            <p:nvPr/>
          </p:nvSpPr>
          <p:spPr bwMode="auto">
            <a:xfrm>
              <a:off x="2001" y="1483"/>
              <a:ext cx="0" cy="3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47" name="Line 431">
              <a:extLst>
                <a:ext uri="{FF2B5EF4-FFF2-40B4-BE49-F238E27FC236}">
                  <a16:creationId xmlns:a16="http://schemas.microsoft.com/office/drawing/2014/main" id="{9710B0DE-E2E1-4407-9A0E-0A5E2470A8BF}"/>
                </a:ext>
              </a:extLst>
            </p:cNvPr>
            <p:cNvSpPr>
              <a:spLocks noChangeAspect="1" noChangeShapeType="1"/>
            </p:cNvSpPr>
            <p:nvPr/>
          </p:nvSpPr>
          <p:spPr bwMode="auto">
            <a:xfrm>
              <a:off x="1928" y="1482"/>
              <a:ext cx="7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648" name="Line 432">
            <a:extLst>
              <a:ext uri="{FF2B5EF4-FFF2-40B4-BE49-F238E27FC236}">
                <a16:creationId xmlns:a16="http://schemas.microsoft.com/office/drawing/2014/main" id="{42F31D8B-D289-46E5-8DC1-9262E56EDA12}"/>
              </a:ext>
            </a:extLst>
          </p:cNvPr>
          <p:cNvSpPr>
            <a:spLocks noChangeShapeType="1"/>
          </p:cNvSpPr>
          <p:nvPr/>
        </p:nvSpPr>
        <p:spPr bwMode="auto">
          <a:xfrm>
            <a:off x="908050" y="55070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49" name="Line 433">
            <a:extLst>
              <a:ext uri="{FF2B5EF4-FFF2-40B4-BE49-F238E27FC236}">
                <a16:creationId xmlns:a16="http://schemas.microsoft.com/office/drawing/2014/main" id="{502E27DD-1BF6-46F7-9BC2-19B84968914E}"/>
              </a:ext>
            </a:extLst>
          </p:cNvPr>
          <p:cNvSpPr>
            <a:spLocks noChangeShapeType="1"/>
          </p:cNvSpPr>
          <p:nvPr/>
        </p:nvSpPr>
        <p:spPr bwMode="auto">
          <a:xfrm>
            <a:off x="620713" y="56515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50" name="Text Box 434">
            <a:extLst>
              <a:ext uri="{FF2B5EF4-FFF2-40B4-BE49-F238E27FC236}">
                <a16:creationId xmlns:a16="http://schemas.microsoft.com/office/drawing/2014/main" id="{49CB80E1-1CD9-48CE-AB02-44EEE3EC9AA1}"/>
              </a:ext>
            </a:extLst>
          </p:cNvPr>
          <p:cNvSpPr txBox="1">
            <a:spLocks noChangeArrowheads="1"/>
          </p:cNvSpPr>
          <p:nvPr/>
        </p:nvSpPr>
        <p:spPr bwMode="auto">
          <a:xfrm>
            <a:off x="1052513" y="5435600"/>
            <a:ext cx="179228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ARG-09</a:t>
            </a:r>
          </a:p>
          <a:p>
            <a:r>
              <a:rPr lang="en-GB" altLang="en-US" sz="1000" b="1"/>
              <a:t>10th Engineer Company </a:t>
            </a:r>
            <a:r>
              <a:rPr lang="en-GB" altLang="en-US" b="1"/>
              <a:t>(c)</a:t>
            </a:r>
            <a:endParaRPr lang="en-GB" altLang="en-US" sz="1000" b="1"/>
          </a:p>
          <a:p>
            <a:r>
              <a:rPr lang="en-GB" altLang="en-US"/>
              <a:t>Major Carlos R Matalon</a:t>
            </a:r>
          </a:p>
        </p:txBody>
      </p:sp>
      <p:sp>
        <p:nvSpPr>
          <p:cNvPr id="9651" name="Line 435">
            <a:extLst>
              <a:ext uri="{FF2B5EF4-FFF2-40B4-BE49-F238E27FC236}">
                <a16:creationId xmlns:a16="http://schemas.microsoft.com/office/drawing/2014/main" id="{74BC58D4-A8C4-433D-B21F-9D4A61A7AA36}"/>
              </a:ext>
            </a:extLst>
          </p:cNvPr>
          <p:cNvSpPr>
            <a:spLocks noChangeShapeType="1"/>
          </p:cNvSpPr>
          <p:nvPr/>
        </p:nvSpPr>
        <p:spPr bwMode="auto">
          <a:xfrm>
            <a:off x="620713" y="4211638"/>
            <a:ext cx="0" cy="14398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652" name="Group 436">
            <a:extLst>
              <a:ext uri="{FF2B5EF4-FFF2-40B4-BE49-F238E27FC236}">
                <a16:creationId xmlns:a16="http://schemas.microsoft.com/office/drawing/2014/main" id="{DB2112A9-D421-4911-B763-02CC0EF71E0D}"/>
              </a:ext>
            </a:extLst>
          </p:cNvPr>
          <p:cNvGrpSpPr>
            <a:grpSpLocks/>
          </p:cNvGrpSpPr>
          <p:nvPr/>
        </p:nvGrpSpPr>
        <p:grpSpPr bwMode="auto">
          <a:xfrm>
            <a:off x="477838" y="6516688"/>
            <a:ext cx="287337" cy="215900"/>
            <a:chOff x="3385" y="1429"/>
            <a:chExt cx="154" cy="101"/>
          </a:xfrm>
        </p:grpSpPr>
        <p:sp>
          <p:nvSpPr>
            <p:cNvPr id="9653" name="Rectangle 437">
              <a:extLst>
                <a:ext uri="{FF2B5EF4-FFF2-40B4-BE49-F238E27FC236}">
                  <a16:creationId xmlns:a16="http://schemas.microsoft.com/office/drawing/2014/main" id="{86EE2D47-729E-4E81-8DF4-62F5F2A26202}"/>
                </a:ext>
              </a:extLst>
            </p:cNvPr>
            <p:cNvSpPr>
              <a:spLocks noChangeAspect="1" noChangeArrowheads="1"/>
            </p:cNvSpPr>
            <p:nvPr/>
          </p:nvSpPr>
          <p:spPr bwMode="auto">
            <a:xfrm>
              <a:off x="3385" y="1429"/>
              <a:ext cx="154"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54" name="Line 438">
              <a:extLst>
                <a:ext uri="{FF2B5EF4-FFF2-40B4-BE49-F238E27FC236}">
                  <a16:creationId xmlns:a16="http://schemas.microsoft.com/office/drawing/2014/main" id="{B7A49DC1-B9C3-4DF3-8FE2-BDEB5646DD2C}"/>
                </a:ext>
              </a:extLst>
            </p:cNvPr>
            <p:cNvSpPr>
              <a:spLocks noChangeShapeType="1"/>
            </p:cNvSpPr>
            <p:nvPr/>
          </p:nvSpPr>
          <p:spPr bwMode="auto">
            <a:xfrm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55" name="Line 439">
              <a:extLst>
                <a:ext uri="{FF2B5EF4-FFF2-40B4-BE49-F238E27FC236}">
                  <a16:creationId xmlns:a16="http://schemas.microsoft.com/office/drawing/2014/main" id="{3EEFD510-FEE0-458C-8008-32F1BCF3C8BB}"/>
                </a:ext>
              </a:extLst>
            </p:cNvPr>
            <p:cNvSpPr>
              <a:spLocks noChangeShapeType="1"/>
            </p:cNvSpPr>
            <p:nvPr/>
          </p:nvSpPr>
          <p:spPr bwMode="auto">
            <a:xfrm flipH="1"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656" name="Line 440">
            <a:extLst>
              <a:ext uri="{FF2B5EF4-FFF2-40B4-BE49-F238E27FC236}">
                <a16:creationId xmlns:a16="http://schemas.microsoft.com/office/drawing/2014/main" id="{D37444E7-57E2-48FD-9792-C048A0D71642}"/>
              </a:ext>
            </a:extLst>
          </p:cNvPr>
          <p:cNvSpPr>
            <a:spLocks noChangeShapeType="1"/>
          </p:cNvSpPr>
          <p:nvPr/>
        </p:nvSpPr>
        <p:spPr bwMode="auto">
          <a:xfrm>
            <a:off x="622300" y="64436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57" name="Text Box 441">
            <a:extLst>
              <a:ext uri="{FF2B5EF4-FFF2-40B4-BE49-F238E27FC236}">
                <a16:creationId xmlns:a16="http://schemas.microsoft.com/office/drawing/2014/main" id="{2FC8CC20-247B-4652-9EA6-FAD1B5FEA994}"/>
              </a:ext>
            </a:extLst>
          </p:cNvPr>
          <p:cNvSpPr txBox="1">
            <a:spLocks noChangeArrowheads="1"/>
          </p:cNvSpPr>
          <p:nvPr/>
        </p:nvSpPr>
        <p:spPr bwMode="auto">
          <a:xfrm>
            <a:off x="765175" y="6372225"/>
            <a:ext cx="27193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ARG-05</a:t>
            </a:r>
          </a:p>
          <a:p>
            <a:r>
              <a:rPr lang="en-GB" altLang="en-US" sz="1000" b="1"/>
              <a:t>601st Commando Company</a:t>
            </a:r>
          </a:p>
          <a:p>
            <a:r>
              <a:rPr lang="en-GB" altLang="en-US" sz="1000"/>
              <a:t>(Port Howard &amp; Murrell River, West Falkland)</a:t>
            </a:r>
          </a:p>
          <a:p>
            <a:r>
              <a:rPr lang="en-GB" altLang="en-US"/>
              <a:t>Major Mario Castagneto</a:t>
            </a:r>
          </a:p>
        </p:txBody>
      </p:sp>
      <p:sp>
        <p:nvSpPr>
          <p:cNvPr id="9658" name="Line 442">
            <a:extLst>
              <a:ext uri="{FF2B5EF4-FFF2-40B4-BE49-F238E27FC236}">
                <a16:creationId xmlns:a16="http://schemas.microsoft.com/office/drawing/2014/main" id="{739776AB-AA4E-41D6-B57F-3DE7D8C1BE4D}"/>
              </a:ext>
            </a:extLst>
          </p:cNvPr>
          <p:cNvSpPr>
            <a:spLocks noChangeShapeType="1"/>
          </p:cNvSpPr>
          <p:nvPr/>
        </p:nvSpPr>
        <p:spPr bwMode="auto">
          <a:xfrm>
            <a:off x="333375" y="65881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659" name="Group 443">
            <a:extLst>
              <a:ext uri="{FF2B5EF4-FFF2-40B4-BE49-F238E27FC236}">
                <a16:creationId xmlns:a16="http://schemas.microsoft.com/office/drawing/2014/main" id="{1354C29E-4336-4C5F-B437-29A813635A85}"/>
              </a:ext>
            </a:extLst>
          </p:cNvPr>
          <p:cNvGrpSpPr>
            <a:grpSpLocks/>
          </p:cNvGrpSpPr>
          <p:nvPr/>
        </p:nvGrpSpPr>
        <p:grpSpPr bwMode="auto">
          <a:xfrm>
            <a:off x="477838" y="7164388"/>
            <a:ext cx="287337" cy="215900"/>
            <a:chOff x="3385" y="1429"/>
            <a:chExt cx="154" cy="101"/>
          </a:xfrm>
        </p:grpSpPr>
        <p:sp>
          <p:nvSpPr>
            <p:cNvPr id="9660" name="Rectangle 444">
              <a:extLst>
                <a:ext uri="{FF2B5EF4-FFF2-40B4-BE49-F238E27FC236}">
                  <a16:creationId xmlns:a16="http://schemas.microsoft.com/office/drawing/2014/main" id="{8F02675F-B6FC-4E69-98BC-B74ABB08FD6C}"/>
                </a:ext>
              </a:extLst>
            </p:cNvPr>
            <p:cNvSpPr>
              <a:spLocks noChangeAspect="1" noChangeArrowheads="1"/>
            </p:cNvSpPr>
            <p:nvPr/>
          </p:nvSpPr>
          <p:spPr bwMode="auto">
            <a:xfrm>
              <a:off x="3385" y="1429"/>
              <a:ext cx="154"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61" name="Line 445">
              <a:extLst>
                <a:ext uri="{FF2B5EF4-FFF2-40B4-BE49-F238E27FC236}">
                  <a16:creationId xmlns:a16="http://schemas.microsoft.com/office/drawing/2014/main" id="{F32A3227-879A-42A1-9967-2E68ED484526}"/>
                </a:ext>
              </a:extLst>
            </p:cNvPr>
            <p:cNvSpPr>
              <a:spLocks noChangeShapeType="1"/>
            </p:cNvSpPr>
            <p:nvPr/>
          </p:nvSpPr>
          <p:spPr bwMode="auto">
            <a:xfrm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62" name="Line 446">
              <a:extLst>
                <a:ext uri="{FF2B5EF4-FFF2-40B4-BE49-F238E27FC236}">
                  <a16:creationId xmlns:a16="http://schemas.microsoft.com/office/drawing/2014/main" id="{80DE24DB-D4F6-4727-9414-8677581883EE}"/>
                </a:ext>
              </a:extLst>
            </p:cNvPr>
            <p:cNvSpPr>
              <a:spLocks noChangeShapeType="1"/>
            </p:cNvSpPr>
            <p:nvPr/>
          </p:nvSpPr>
          <p:spPr bwMode="auto">
            <a:xfrm flipH="1"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663" name="Line 447">
            <a:extLst>
              <a:ext uri="{FF2B5EF4-FFF2-40B4-BE49-F238E27FC236}">
                <a16:creationId xmlns:a16="http://schemas.microsoft.com/office/drawing/2014/main" id="{18DDEB33-CBF9-411F-A0B2-0DE9317C8E47}"/>
              </a:ext>
            </a:extLst>
          </p:cNvPr>
          <p:cNvSpPr>
            <a:spLocks noChangeShapeType="1"/>
          </p:cNvSpPr>
          <p:nvPr/>
        </p:nvSpPr>
        <p:spPr bwMode="auto">
          <a:xfrm>
            <a:off x="622300" y="70913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64" name="Text Box 448">
            <a:extLst>
              <a:ext uri="{FF2B5EF4-FFF2-40B4-BE49-F238E27FC236}">
                <a16:creationId xmlns:a16="http://schemas.microsoft.com/office/drawing/2014/main" id="{77637266-DE6D-431D-8F59-9B9F2EDFC0C9}"/>
              </a:ext>
            </a:extLst>
          </p:cNvPr>
          <p:cNvSpPr txBox="1">
            <a:spLocks noChangeArrowheads="1"/>
          </p:cNvSpPr>
          <p:nvPr/>
        </p:nvSpPr>
        <p:spPr bwMode="auto">
          <a:xfrm>
            <a:off x="765175" y="7019925"/>
            <a:ext cx="1895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ARG-05</a:t>
            </a:r>
          </a:p>
          <a:p>
            <a:r>
              <a:rPr lang="en-GB" altLang="en-US" sz="1000" b="1"/>
              <a:t>602nd Commando Company</a:t>
            </a:r>
          </a:p>
          <a:p>
            <a:r>
              <a:rPr lang="en-GB" altLang="en-US" sz="1000"/>
              <a:t>(Mt Kent)</a:t>
            </a:r>
          </a:p>
          <a:p>
            <a:r>
              <a:rPr lang="en-GB" altLang="en-US"/>
              <a:t>Major Aldo Rico</a:t>
            </a:r>
          </a:p>
        </p:txBody>
      </p:sp>
      <p:sp>
        <p:nvSpPr>
          <p:cNvPr id="9665" name="Line 449">
            <a:extLst>
              <a:ext uri="{FF2B5EF4-FFF2-40B4-BE49-F238E27FC236}">
                <a16:creationId xmlns:a16="http://schemas.microsoft.com/office/drawing/2014/main" id="{040B03B1-DE21-4A53-B723-A97ACCAC2F13}"/>
              </a:ext>
            </a:extLst>
          </p:cNvPr>
          <p:cNvSpPr>
            <a:spLocks noChangeShapeType="1"/>
          </p:cNvSpPr>
          <p:nvPr/>
        </p:nvSpPr>
        <p:spPr bwMode="auto">
          <a:xfrm>
            <a:off x="333375" y="72358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666" name="Group 450">
            <a:extLst>
              <a:ext uri="{FF2B5EF4-FFF2-40B4-BE49-F238E27FC236}">
                <a16:creationId xmlns:a16="http://schemas.microsoft.com/office/drawing/2014/main" id="{D15C8820-7571-4B51-9F65-9F92BD0D872B}"/>
              </a:ext>
            </a:extLst>
          </p:cNvPr>
          <p:cNvGrpSpPr>
            <a:grpSpLocks/>
          </p:cNvGrpSpPr>
          <p:nvPr/>
        </p:nvGrpSpPr>
        <p:grpSpPr bwMode="auto">
          <a:xfrm>
            <a:off x="477838" y="7812088"/>
            <a:ext cx="287337" cy="215900"/>
            <a:chOff x="3385" y="1429"/>
            <a:chExt cx="154" cy="101"/>
          </a:xfrm>
        </p:grpSpPr>
        <p:sp>
          <p:nvSpPr>
            <p:cNvPr id="9667" name="Rectangle 451">
              <a:extLst>
                <a:ext uri="{FF2B5EF4-FFF2-40B4-BE49-F238E27FC236}">
                  <a16:creationId xmlns:a16="http://schemas.microsoft.com/office/drawing/2014/main" id="{9C0615BC-467C-4D6C-A654-80E5906269EB}"/>
                </a:ext>
              </a:extLst>
            </p:cNvPr>
            <p:cNvSpPr>
              <a:spLocks noChangeAspect="1" noChangeArrowheads="1"/>
            </p:cNvSpPr>
            <p:nvPr/>
          </p:nvSpPr>
          <p:spPr bwMode="auto">
            <a:xfrm>
              <a:off x="3385" y="1429"/>
              <a:ext cx="154"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68" name="Line 452">
              <a:extLst>
                <a:ext uri="{FF2B5EF4-FFF2-40B4-BE49-F238E27FC236}">
                  <a16:creationId xmlns:a16="http://schemas.microsoft.com/office/drawing/2014/main" id="{BC923824-7D8E-45FC-B1E7-0D435E4869BD}"/>
                </a:ext>
              </a:extLst>
            </p:cNvPr>
            <p:cNvSpPr>
              <a:spLocks noChangeShapeType="1"/>
            </p:cNvSpPr>
            <p:nvPr/>
          </p:nvSpPr>
          <p:spPr bwMode="auto">
            <a:xfrm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69" name="Line 453">
              <a:extLst>
                <a:ext uri="{FF2B5EF4-FFF2-40B4-BE49-F238E27FC236}">
                  <a16:creationId xmlns:a16="http://schemas.microsoft.com/office/drawing/2014/main" id="{243CE298-64DC-47DF-A8C3-9D4FD9D8C34A}"/>
                </a:ext>
              </a:extLst>
            </p:cNvPr>
            <p:cNvSpPr>
              <a:spLocks noChangeShapeType="1"/>
            </p:cNvSpPr>
            <p:nvPr/>
          </p:nvSpPr>
          <p:spPr bwMode="auto">
            <a:xfrm flipH="1"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670" name="Line 454">
            <a:extLst>
              <a:ext uri="{FF2B5EF4-FFF2-40B4-BE49-F238E27FC236}">
                <a16:creationId xmlns:a16="http://schemas.microsoft.com/office/drawing/2014/main" id="{366AD726-7BB2-4CE9-BC76-F7F05E1796A2}"/>
              </a:ext>
            </a:extLst>
          </p:cNvPr>
          <p:cNvSpPr>
            <a:spLocks noChangeShapeType="1"/>
          </p:cNvSpPr>
          <p:nvPr/>
        </p:nvSpPr>
        <p:spPr bwMode="auto">
          <a:xfrm>
            <a:off x="622300" y="77390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71" name="Text Box 455">
            <a:extLst>
              <a:ext uri="{FF2B5EF4-FFF2-40B4-BE49-F238E27FC236}">
                <a16:creationId xmlns:a16="http://schemas.microsoft.com/office/drawing/2014/main" id="{91B2908B-ACED-4C90-906D-630FFC344263}"/>
              </a:ext>
            </a:extLst>
          </p:cNvPr>
          <p:cNvSpPr txBox="1">
            <a:spLocks noChangeArrowheads="1"/>
          </p:cNvSpPr>
          <p:nvPr/>
        </p:nvSpPr>
        <p:spPr bwMode="auto">
          <a:xfrm>
            <a:off x="765175" y="7667625"/>
            <a:ext cx="29019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ARG-06</a:t>
            </a:r>
          </a:p>
          <a:p>
            <a:r>
              <a:rPr lang="en-GB" altLang="en-US" sz="1000" b="1"/>
              <a:t>601st Gendarmerie Special Forces Company</a:t>
            </a:r>
          </a:p>
          <a:p>
            <a:r>
              <a:rPr lang="en-GB" altLang="en-US" sz="1000"/>
              <a:t>(Split into four ‘Squadrons’ across the Falklands)</a:t>
            </a:r>
            <a:endParaRPr lang="en-GB" altLang="en-US"/>
          </a:p>
        </p:txBody>
      </p:sp>
      <p:sp>
        <p:nvSpPr>
          <p:cNvPr id="9672" name="Line 456">
            <a:extLst>
              <a:ext uri="{FF2B5EF4-FFF2-40B4-BE49-F238E27FC236}">
                <a16:creationId xmlns:a16="http://schemas.microsoft.com/office/drawing/2014/main" id="{AB53DE55-D3B8-4869-BBA9-F2BC979BD7B2}"/>
              </a:ext>
            </a:extLst>
          </p:cNvPr>
          <p:cNvSpPr>
            <a:spLocks noChangeShapeType="1"/>
          </p:cNvSpPr>
          <p:nvPr/>
        </p:nvSpPr>
        <p:spPr bwMode="auto">
          <a:xfrm>
            <a:off x="333375" y="78835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688" name="Group 472">
            <a:extLst>
              <a:ext uri="{FF2B5EF4-FFF2-40B4-BE49-F238E27FC236}">
                <a16:creationId xmlns:a16="http://schemas.microsoft.com/office/drawing/2014/main" id="{329975E0-E468-458D-B63B-875A0F818B12}"/>
              </a:ext>
            </a:extLst>
          </p:cNvPr>
          <p:cNvGrpSpPr>
            <a:grpSpLocks/>
          </p:cNvGrpSpPr>
          <p:nvPr/>
        </p:nvGrpSpPr>
        <p:grpSpPr bwMode="auto">
          <a:xfrm>
            <a:off x="3789363" y="5219700"/>
            <a:ext cx="287337" cy="215900"/>
            <a:chOff x="2659" y="4377"/>
            <a:chExt cx="146" cy="99"/>
          </a:xfrm>
        </p:grpSpPr>
        <p:grpSp>
          <p:nvGrpSpPr>
            <p:cNvPr id="9689" name="Group 473">
              <a:extLst>
                <a:ext uri="{FF2B5EF4-FFF2-40B4-BE49-F238E27FC236}">
                  <a16:creationId xmlns:a16="http://schemas.microsoft.com/office/drawing/2014/main" id="{E2723E19-CD14-48A7-A267-AA25FC3FDAA7}"/>
                </a:ext>
              </a:extLst>
            </p:cNvPr>
            <p:cNvGrpSpPr>
              <a:grpSpLocks/>
            </p:cNvGrpSpPr>
            <p:nvPr/>
          </p:nvGrpSpPr>
          <p:grpSpPr bwMode="auto">
            <a:xfrm>
              <a:off x="2659" y="4377"/>
              <a:ext cx="146" cy="99"/>
              <a:chOff x="3113" y="2653"/>
              <a:chExt cx="146" cy="99"/>
            </a:xfrm>
          </p:grpSpPr>
          <p:sp>
            <p:nvSpPr>
              <p:cNvPr id="9690" name="Rectangle 474">
                <a:extLst>
                  <a:ext uri="{FF2B5EF4-FFF2-40B4-BE49-F238E27FC236}">
                    <a16:creationId xmlns:a16="http://schemas.microsoft.com/office/drawing/2014/main" id="{62AC2E60-1CB6-4149-971C-316D6ACE17CA}"/>
                  </a:ext>
                </a:extLst>
              </p:cNvPr>
              <p:cNvSpPr>
                <a:spLocks noChangeAspect="1" noChangeArrowheads="1"/>
              </p:cNvSpPr>
              <p:nvPr/>
            </p:nvSpPr>
            <p:spPr bwMode="auto">
              <a:xfrm>
                <a:off x="3113" y="2653"/>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91" name="Rectangle 475">
                <a:extLst>
                  <a:ext uri="{FF2B5EF4-FFF2-40B4-BE49-F238E27FC236}">
                    <a16:creationId xmlns:a16="http://schemas.microsoft.com/office/drawing/2014/main" id="{630480F6-94B6-4E6C-AA45-211E8AFE8E8E}"/>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92" name="Line 476">
                <a:extLst>
                  <a:ext uri="{FF2B5EF4-FFF2-40B4-BE49-F238E27FC236}">
                    <a16:creationId xmlns:a16="http://schemas.microsoft.com/office/drawing/2014/main" id="{201345B7-CAD1-487C-ABE3-CBED03B73DFD}"/>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93" name="Line 477">
                <a:extLst>
                  <a:ext uri="{FF2B5EF4-FFF2-40B4-BE49-F238E27FC236}">
                    <a16:creationId xmlns:a16="http://schemas.microsoft.com/office/drawing/2014/main" id="{57CE082D-AAC8-4496-BCCC-E92F31809E7A}"/>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694" name="Group 478">
              <a:extLst>
                <a:ext uri="{FF2B5EF4-FFF2-40B4-BE49-F238E27FC236}">
                  <a16:creationId xmlns:a16="http://schemas.microsoft.com/office/drawing/2014/main" id="{6CC6EAC0-8627-4CFB-BB30-990A2B9ADB17}"/>
                </a:ext>
              </a:extLst>
            </p:cNvPr>
            <p:cNvGrpSpPr>
              <a:grpSpLocks noChangeAspect="1"/>
            </p:cNvGrpSpPr>
            <p:nvPr/>
          </p:nvGrpSpPr>
          <p:grpSpPr bwMode="auto">
            <a:xfrm>
              <a:off x="2714" y="4390"/>
              <a:ext cx="36" cy="73"/>
              <a:chOff x="862" y="2628"/>
              <a:chExt cx="36" cy="71"/>
            </a:xfrm>
          </p:grpSpPr>
          <p:sp>
            <p:nvSpPr>
              <p:cNvPr id="9695" name="AutoShape 479">
                <a:extLst>
                  <a:ext uri="{FF2B5EF4-FFF2-40B4-BE49-F238E27FC236}">
                    <a16:creationId xmlns:a16="http://schemas.microsoft.com/office/drawing/2014/main" id="{762D168A-0772-4E96-BB12-1772BB851D13}"/>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96" name="Line 480">
                <a:extLst>
                  <a:ext uri="{FF2B5EF4-FFF2-40B4-BE49-F238E27FC236}">
                    <a16:creationId xmlns:a16="http://schemas.microsoft.com/office/drawing/2014/main" id="{054C62E6-B25D-4B4B-B025-06DE6B8CB221}"/>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97" name="Line 481">
                <a:extLst>
                  <a:ext uri="{FF2B5EF4-FFF2-40B4-BE49-F238E27FC236}">
                    <a16:creationId xmlns:a16="http://schemas.microsoft.com/office/drawing/2014/main" id="{715774FB-53D1-41D2-B99B-5E47108330A5}"/>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698" name="Oval 482">
                <a:extLst>
                  <a:ext uri="{FF2B5EF4-FFF2-40B4-BE49-F238E27FC236}">
                    <a16:creationId xmlns:a16="http://schemas.microsoft.com/office/drawing/2014/main" id="{6AA8AA05-274C-409C-9595-DCC538354A1E}"/>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9699" name="Line 483">
            <a:extLst>
              <a:ext uri="{FF2B5EF4-FFF2-40B4-BE49-F238E27FC236}">
                <a16:creationId xmlns:a16="http://schemas.microsoft.com/office/drawing/2014/main" id="{33FADC98-A695-41FF-8F57-3A2307B7E5C6}"/>
              </a:ext>
            </a:extLst>
          </p:cNvPr>
          <p:cNvSpPr>
            <a:spLocks noChangeShapeType="1"/>
          </p:cNvSpPr>
          <p:nvPr/>
        </p:nvSpPr>
        <p:spPr bwMode="auto">
          <a:xfrm>
            <a:off x="3933825" y="51466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00" name="Line 484">
            <a:extLst>
              <a:ext uri="{FF2B5EF4-FFF2-40B4-BE49-F238E27FC236}">
                <a16:creationId xmlns:a16="http://schemas.microsoft.com/office/drawing/2014/main" id="{D1E1DCC2-D862-4221-A486-2498035CA304}"/>
              </a:ext>
            </a:extLst>
          </p:cNvPr>
          <p:cNvSpPr>
            <a:spLocks noChangeShapeType="1"/>
          </p:cNvSpPr>
          <p:nvPr/>
        </p:nvSpPr>
        <p:spPr bwMode="auto">
          <a:xfrm>
            <a:off x="3644900" y="52911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02" name="Text Box 486">
            <a:extLst>
              <a:ext uri="{FF2B5EF4-FFF2-40B4-BE49-F238E27FC236}">
                <a16:creationId xmlns:a16="http://schemas.microsoft.com/office/drawing/2014/main" id="{FACE5CC9-37EF-433C-9B65-1D5422565342}"/>
              </a:ext>
            </a:extLst>
          </p:cNvPr>
          <p:cNvSpPr txBox="1">
            <a:spLocks noChangeArrowheads="1"/>
          </p:cNvSpPr>
          <p:nvPr/>
        </p:nvSpPr>
        <p:spPr bwMode="auto">
          <a:xfrm>
            <a:off x="4076700" y="5075238"/>
            <a:ext cx="26590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ARG-10</a:t>
            </a:r>
          </a:p>
          <a:p>
            <a:r>
              <a:rPr lang="en-GB" altLang="en-US" sz="1000" b="1"/>
              <a:t>1st Marine Heavy Machine Gun Company</a:t>
            </a:r>
          </a:p>
          <a:p>
            <a:r>
              <a:rPr lang="en-GB" altLang="en-US" sz="1000"/>
              <a:t>(Stanley Common)</a:t>
            </a:r>
          </a:p>
          <a:p>
            <a:r>
              <a:rPr lang="en-GB" altLang="en-US"/>
              <a:t>Lieutenant Commander Sergio Dachary</a:t>
            </a:r>
          </a:p>
        </p:txBody>
      </p:sp>
      <p:grpSp>
        <p:nvGrpSpPr>
          <p:cNvPr id="9706" name="Group 490">
            <a:extLst>
              <a:ext uri="{FF2B5EF4-FFF2-40B4-BE49-F238E27FC236}">
                <a16:creationId xmlns:a16="http://schemas.microsoft.com/office/drawing/2014/main" id="{73FE4EE7-5F49-4BC5-858B-5E3E4E24AC71}"/>
              </a:ext>
            </a:extLst>
          </p:cNvPr>
          <p:cNvGrpSpPr>
            <a:grpSpLocks/>
          </p:cNvGrpSpPr>
          <p:nvPr/>
        </p:nvGrpSpPr>
        <p:grpSpPr bwMode="auto">
          <a:xfrm>
            <a:off x="3895725" y="4498975"/>
            <a:ext cx="76200" cy="63500"/>
            <a:chOff x="2443" y="447"/>
            <a:chExt cx="48" cy="40"/>
          </a:xfrm>
        </p:grpSpPr>
        <p:sp>
          <p:nvSpPr>
            <p:cNvPr id="9707" name="Line 491">
              <a:extLst>
                <a:ext uri="{FF2B5EF4-FFF2-40B4-BE49-F238E27FC236}">
                  <a16:creationId xmlns:a16="http://schemas.microsoft.com/office/drawing/2014/main" id="{482A4F1E-F52A-4D6F-895D-50D73F1C89B8}"/>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08" name="Line 492">
              <a:extLst>
                <a:ext uri="{FF2B5EF4-FFF2-40B4-BE49-F238E27FC236}">
                  <a16:creationId xmlns:a16="http://schemas.microsoft.com/office/drawing/2014/main" id="{3082B41D-3991-4C74-8F0E-3DEAC655EAA9}"/>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709" name="Text Box 493">
            <a:extLst>
              <a:ext uri="{FF2B5EF4-FFF2-40B4-BE49-F238E27FC236}">
                <a16:creationId xmlns:a16="http://schemas.microsoft.com/office/drawing/2014/main" id="{F572E86C-2C64-46BE-A7BC-F2FCFA8C887A}"/>
              </a:ext>
            </a:extLst>
          </p:cNvPr>
          <p:cNvSpPr txBox="1">
            <a:spLocks noChangeArrowheads="1"/>
          </p:cNvSpPr>
          <p:nvPr/>
        </p:nvSpPr>
        <p:spPr bwMode="auto">
          <a:xfrm>
            <a:off x="4076700" y="4356100"/>
            <a:ext cx="26495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FIRE SUPPORT ELEMENT ARG-04</a:t>
            </a:r>
          </a:p>
          <a:p>
            <a:r>
              <a:rPr lang="en-GB" altLang="en-US" sz="1200" b="1"/>
              <a:t>1st Marine Field Artillery Battalion</a:t>
            </a:r>
          </a:p>
          <a:p>
            <a:r>
              <a:rPr lang="en-GB" altLang="en-US" sz="1200"/>
              <a:t>(Stanley Common) </a:t>
            </a:r>
            <a:r>
              <a:rPr lang="en-GB" altLang="en-US" b="1"/>
              <a:t>(a)</a:t>
            </a:r>
            <a:endParaRPr lang="en-GB" altLang="en-US" sz="1200"/>
          </a:p>
          <a:p>
            <a:r>
              <a:rPr lang="en-GB" altLang="en-US" sz="1000"/>
              <a:t>Lieutenant Mario R Abadal </a:t>
            </a:r>
            <a:r>
              <a:rPr lang="en-GB" altLang="en-US" b="1"/>
              <a:t>(b)</a:t>
            </a:r>
            <a:endParaRPr lang="en-GB" altLang="en-US" sz="1000">
              <a:cs typeface="Arial" panose="020B0604020202020204" pitchFamily="34" charset="0"/>
            </a:endParaRPr>
          </a:p>
        </p:txBody>
      </p:sp>
      <p:sp>
        <p:nvSpPr>
          <p:cNvPr id="9710" name="Line 494">
            <a:extLst>
              <a:ext uri="{FF2B5EF4-FFF2-40B4-BE49-F238E27FC236}">
                <a16:creationId xmlns:a16="http://schemas.microsoft.com/office/drawing/2014/main" id="{C3CE906A-AF81-48A3-955B-FA71991D35C8}"/>
              </a:ext>
            </a:extLst>
          </p:cNvPr>
          <p:cNvSpPr>
            <a:spLocks noChangeShapeType="1"/>
          </p:cNvSpPr>
          <p:nvPr/>
        </p:nvSpPr>
        <p:spPr bwMode="auto">
          <a:xfrm>
            <a:off x="3644900" y="46434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723" name="Group 507">
            <a:extLst>
              <a:ext uri="{FF2B5EF4-FFF2-40B4-BE49-F238E27FC236}">
                <a16:creationId xmlns:a16="http://schemas.microsoft.com/office/drawing/2014/main" id="{36C0FD1C-D0B4-43CA-A352-1F7DC6F4B7B2}"/>
              </a:ext>
            </a:extLst>
          </p:cNvPr>
          <p:cNvGrpSpPr>
            <a:grpSpLocks/>
          </p:cNvGrpSpPr>
          <p:nvPr/>
        </p:nvGrpSpPr>
        <p:grpSpPr bwMode="auto">
          <a:xfrm>
            <a:off x="3789363" y="4578350"/>
            <a:ext cx="288925" cy="215900"/>
            <a:chOff x="2387" y="2521"/>
            <a:chExt cx="182" cy="136"/>
          </a:xfrm>
        </p:grpSpPr>
        <p:grpSp>
          <p:nvGrpSpPr>
            <p:cNvPr id="9703" name="Group 487">
              <a:extLst>
                <a:ext uri="{FF2B5EF4-FFF2-40B4-BE49-F238E27FC236}">
                  <a16:creationId xmlns:a16="http://schemas.microsoft.com/office/drawing/2014/main" id="{916332F8-386C-4C6A-BDAC-B5E2912CBA14}"/>
                </a:ext>
              </a:extLst>
            </p:cNvPr>
            <p:cNvGrpSpPr>
              <a:grpSpLocks/>
            </p:cNvGrpSpPr>
            <p:nvPr/>
          </p:nvGrpSpPr>
          <p:grpSpPr bwMode="auto">
            <a:xfrm>
              <a:off x="2387" y="2521"/>
              <a:ext cx="182" cy="136"/>
              <a:chOff x="2311" y="3060"/>
              <a:chExt cx="151" cy="99"/>
            </a:xfrm>
          </p:grpSpPr>
          <p:sp>
            <p:nvSpPr>
              <p:cNvPr id="9704" name="Rectangle 488">
                <a:extLst>
                  <a:ext uri="{FF2B5EF4-FFF2-40B4-BE49-F238E27FC236}">
                    <a16:creationId xmlns:a16="http://schemas.microsoft.com/office/drawing/2014/main" id="{2F87C647-2E76-445B-ACF4-5A7BB7F4C51B}"/>
                  </a:ext>
                </a:extLst>
              </p:cNvPr>
              <p:cNvSpPr>
                <a:spLocks noChangeAspect="1" noChangeArrowheads="1"/>
              </p:cNvSpPr>
              <p:nvPr/>
            </p:nvSpPr>
            <p:spPr bwMode="auto">
              <a:xfrm>
                <a:off x="2311" y="306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05" name="Oval 489">
                <a:extLst>
                  <a:ext uri="{FF2B5EF4-FFF2-40B4-BE49-F238E27FC236}">
                    <a16:creationId xmlns:a16="http://schemas.microsoft.com/office/drawing/2014/main" id="{199E5E34-D8C5-409C-BC77-0B2E61985C52}"/>
                  </a:ext>
                </a:extLst>
              </p:cNvPr>
              <p:cNvSpPr>
                <a:spLocks noChangeAspect="1" noChangeArrowheads="1"/>
              </p:cNvSpPr>
              <p:nvPr/>
            </p:nvSpPr>
            <p:spPr bwMode="auto">
              <a:xfrm>
                <a:off x="2376" y="3098"/>
                <a:ext cx="18" cy="17"/>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9718" name="Group 502">
              <a:extLst>
                <a:ext uri="{FF2B5EF4-FFF2-40B4-BE49-F238E27FC236}">
                  <a16:creationId xmlns:a16="http://schemas.microsoft.com/office/drawing/2014/main" id="{275DEE2D-9DBC-490A-864A-66135D20D830}"/>
                </a:ext>
              </a:extLst>
            </p:cNvPr>
            <p:cNvGrpSpPr>
              <a:grpSpLocks noChangeAspect="1"/>
            </p:cNvGrpSpPr>
            <p:nvPr/>
          </p:nvGrpSpPr>
          <p:grpSpPr bwMode="auto">
            <a:xfrm>
              <a:off x="2455" y="2540"/>
              <a:ext cx="45" cy="100"/>
              <a:chOff x="862" y="2628"/>
              <a:chExt cx="36" cy="71"/>
            </a:xfrm>
          </p:grpSpPr>
          <p:sp>
            <p:nvSpPr>
              <p:cNvPr id="9719" name="AutoShape 503">
                <a:extLst>
                  <a:ext uri="{FF2B5EF4-FFF2-40B4-BE49-F238E27FC236}">
                    <a16:creationId xmlns:a16="http://schemas.microsoft.com/office/drawing/2014/main" id="{75AF0CD6-D80F-4752-A63B-A38D34277BD4}"/>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20" name="Line 504">
                <a:extLst>
                  <a:ext uri="{FF2B5EF4-FFF2-40B4-BE49-F238E27FC236}">
                    <a16:creationId xmlns:a16="http://schemas.microsoft.com/office/drawing/2014/main" id="{F0F177B6-185A-48EC-AD3F-0CDB6A3786B6}"/>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21" name="Line 505">
                <a:extLst>
                  <a:ext uri="{FF2B5EF4-FFF2-40B4-BE49-F238E27FC236}">
                    <a16:creationId xmlns:a16="http://schemas.microsoft.com/office/drawing/2014/main" id="{E88B395C-9643-4BEE-9BFB-9EF138645047}"/>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22" name="Oval 506">
                <a:extLst>
                  <a:ext uri="{FF2B5EF4-FFF2-40B4-BE49-F238E27FC236}">
                    <a16:creationId xmlns:a16="http://schemas.microsoft.com/office/drawing/2014/main" id="{14A096DE-0EA8-47BA-AB93-C311D7C78C34}"/>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9724" name="Text Box 508">
            <a:extLst>
              <a:ext uri="{FF2B5EF4-FFF2-40B4-BE49-F238E27FC236}">
                <a16:creationId xmlns:a16="http://schemas.microsoft.com/office/drawing/2014/main" id="{5765EDAB-22DE-4976-89A9-7F1964AC4019}"/>
              </a:ext>
            </a:extLst>
          </p:cNvPr>
          <p:cNvSpPr txBox="1">
            <a:spLocks noChangeArrowheads="1"/>
          </p:cNvSpPr>
          <p:nvPr/>
        </p:nvSpPr>
        <p:spPr bwMode="auto">
          <a:xfrm>
            <a:off x="115888" y="8172450"/>
            <a:ext cx="338455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 Airmobile and Marine Artillery are organised identically in game terms (FSE ARG-04).</a:t>
            </a:r>
          </a:p>
          <a:p>
            <a:endParaRPr lang="en-GB" altLang="en-US" b="1"/>
          </a:p>
          <a:p>
            <a:r>
              <a:rPr lang="en-GB" altLang="en-US" b="1"/>
              <a:t>(b) </a:t>
            </a:r>
            <a:r>
              <a:rPr lang="en-GB" altLang="en-US"/>
              <a:t>It seems curious to have a Marine Lieutenant (equivalent of an Army Captain) commanding a whole artillery battalion.  I suspect that this may be a mistake in the source material.</a:t>
            </a:r>
          </a:p>
        </p:txBody>
      </p:sp>
      <p:grpSp>
        <p:nvGrpSpPr>
          <p:cNvPr id="9725" name="Group 509">
            <a:extLst>
              <a:ext uri="{FF2B5EF4-FFF2-40B4-BE49-F238E27FC236}">
                <a16:creationId xmlns:a16="http://schemas.microsoft.com/office/drawing/2014/main" id="{4AD9737B-EC17-4C88-A01F-25A6240CAF59}"/>
              </a:ext>
            </a:extLst>
          </p:cNvPr>
          <p:cNvGrpSpPr>
            <a:grpSpLocks/>
          </p:cNvGrpSpPr>
          <p:nvPr/>
        </p:nvGrpSpPr>
        <p:grpSpPr bwMode="auto">
          <a:xfrm>
            <a:off x="3789363" y="3995738"/>
            <a:ext cx="287337" cy="215900"/>
            <a:chOff x="1400" y="2850"/>
            <a:chExt cx="152" cy="99"/>
          </a:xfrm>
        </p:grpSpPr>
        <p:sp>
          <p:nvSpPr>
            <p:cNvPr id="9726" name="Rectangle 510">
              <a:extLst>
                <a:ext uri="{FF2B5EF4-FFF2-40B4-BE49-F238E27FC236}">
                  <a16:creationId xmlns:a16="http://schemas.microsoft.com/office/drawing/2014/main" id="{6417A1E5-EB42-4BEC-B563-F46229290E32}"/>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27" name="Line 511">
              <a:extLst>
                <a:ext uri="{FF2B5EF4-FFF2-40B4-BE49-F238E27FC236}">
                  <a16:creationId xmlns:a16="http://schemas.microsoft.com/office/drawing/2014/main" id="{F95E99A8-B059-4564-8C60-9D0F5A924F82}"/>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28" name="Line 512">
              <a:extLst>
                <a:ext uri="{FF2B5EF4-FFF2-40B4-BE49-F238E27FC236}">
                  <a16:creationId xmlns:a16="http://schemas.microsoft.com/office/drawing/2014/main" id="{D08A7ABD-D506-49FB-811B-245E25016512}"/>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29" name="Line 513">
              <a:extLst>
                <a:ext uri="{FF2B5EF4-FFF2-40B4-BE49-F238E27FC236}">
                  <a16:creationId xmlns:a16="http://schemas.microsoft.com/office/drawing/2014/main" id="{7DFE3078-49BE-406E-99DF-6E05307E0E76}"/>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730" name="Group 514">
            <a:extLst>
              <a:ext uri="{FF2B5EF4-FFF2-40B4-BE49-F238E27FC236}">
                <a16:creationId xmlns:a16="http://schemas.microsoft.com/office/drawing/2014/main" id="{850B23DD-21BD-4DA1-9DA9-A4E4C827D6AE}"/>
              </a:ext>
            </a:extLst>
          </p:cNvPr>
          <p:cNvGrpSpPr>
            <a:grpSpLocks/>
          </p:cNvGrpSpPr>
          <p:nvPr/>
        </p:nvGrpSpPr>
        <p:grpSpPr bwMode="auto">
          <a:xfrm>
            <a:off x="3894138" y="3924300"/>
            <a:ext cx="76200" cy="63500"/>
            <a:chOff x="2443" y="447"/>
            <a:chExt cx="48" cy="40"/>
          </a:xfrm>
        </p:grpSpPr>
        <p:sp>
          <p:nvSpPr>
            <p:cNvPr id="9731" name="Line 515">
              <a:extLst>
                <a:ext uri="{FF2B5EF4-FFF2-40B4-BE49-F238E27FC236}">
                  <a16:creationId xmlns:a16="http://schemas.microsoft.com/office/drawing/2014/main" id="{DEB9BE4B-BF94-45B6-B914-52181D421B80}"/>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2" name="Line 516">
              <a:extLst>
                <a:ext uri="{FF2B5EF4-FFF2-40B4-BE49-F238E27FC236}">
                  <a16:creationId xmlns:a16="http://schemas.microsoft.com/office/drawing/2014/main" id="{FA5958DC-9D5C-4C7A-A247-E9215D9EAF25}"/>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733" name="Line 517">
            <a:extLst>
              <a:ext uri="{FF2B5EF4-FFF2-40B4-BE49-F238E27FC236}">
                <a16:creationId xmlns:a16="http://schemas.microsoft.com/office/drawing/2014/main" id="{42AA8293-E093-492E-9261-2E3FD7BBC58C}"/>
              </a:ext>
            </a:extLst>
          </p:cNvPr>
          <p:cNvSpPr>
            <a:spLocks noChangeShapeType="1"/>
          </p:cNvSpPr>
          <p:nvPr/>
        </p:nvSpPr>
        <p:spPr bwMode="auto">
          <a:xfrm>
            <a:off x="3646488" y="406876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40" name="Line 524">
            <a:extLst>
              <a:ext uri="{FF2B5EF4-FFF2-40B4-BE49-F238E27FC236}">
                <a16:creationId xmlns:a16="http://schemas.microsoft.com/office/drawing/2014/main" id="{639CABA6-4CBA-418B-A56D-C7D34F1B42BB}"/>
              </a:ext>
            </a:extLst>
          </p:cNvPr>
          <p:cNvSpPr>
            <a:spLocks noChangeShapeType="1"/>
          </p:cNvSpPr>
          <p:nvPr/>
        </p:nvSpPr>
        <p:spPr bwMode="auto">
          <a:xfrm>
            <a:off x="3932238" y="57943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41" name="Line 525">
            <a:extLst>
              <a:ext uri="{FF2B5EF4-FFF2-40B4-BE49-F238E27FC236}">
                <a16:creationId xmlns:a16="http://schemas.microsoft.com/office/drawing/2014/main" id="{8DA1327B-CCE6-4DB5-85E1-76A8D907189D}"/>
              </a:ext>
            </a:extLst>
          </p:cNvPr>
          <p:cNvSpPr>
            <a:spLocks noChangeShapeType="1"/>
          </p:cNvSpPr>
          <p:nvPr/>
        </p:nvSpPr>
        <p:spPr bwMode="auto">
          <a:xfrm>
            <a:off x="3644900" y="59388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42" name="Text Box 526">
            <a:extLst>
              <a:ext uri="{FF2B5EF4-FFF2-40B4-BE49-F238E27FC236}">
                <a16:creationId xmlns:a16="http://schemas.microsoft.com/office/drawing/2014/main" id="{5F74D30C-F05B-4B35-88F7-A0D9B993D4F5}"/>
              </a:ext>
            </a:extLst>
          </p:cNvPr>
          <p:cNvSpPr txBox="1">
            <a:spLocks noChangeArrowheads="1"/>
          </p:cNvSpPr>
          <p:nvPr/>
        </p:nvSpPr>
        <p:spPr bwMode="auto">
          <a:xfrm>
            <a:off x="4076700" y="5722938"/>
            <a:ext cx="276701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ARG-09</a:t>
            </a:r>
          </a:p>
          <a:p>
            <a:r>
              <a:rPr lang="en-GB" altLang="en-US" sz="1000" b="1"/>
              <a:t>1st Marine Amphibious Engineer Company</a:t>
            </a:r>
          </a:p>
          <a:p>
            <a:r>
              <a:rPr lang="en-GB" altLang="en-US" sz="1000"/>
              <a:t>(Stanley Common) </a:t>
            </a:r>
            <a:r>
              <a:rPr lang="en-GB" altLang="en-US" b="1"/>
              <a:t>(c)</a:t>
            </a:r>
            <a:endParaRPr lang="en-GB" altLang="en-US" sz="1000"/>
          </a:p>
          <a:p>
            <a:r>
              <a:rPr lang="en-GB" altLang="en-US"/>
              <a:t>Lieutenant Commander Luis A Menghini</a:t>
            </a:r>
          </a:p>
        </p:txBody>
      </p:sp>
      <p:grpSp>
        <p:nvGrpSpPr>
          <p:cNvPr id="9773" name="Group 557">
            <a:extLst>
              <a:ext uri="{FF2B5EF4-FFF2-40B4-BE49-F238E27FC236}">
                <a16:creationId xmlns:a16="http://schemas.microsoft.com/office/drawing/2014/main" id="{E3DF6E87-8231-4571-9462-76EA2FF97C68}"/>
              </a:ext>
            </a:extLst>
          </p:cNvPr>
          <p:cNvGrpSpPr>
            <a:grpSpLocks/>
          </p:cNvGrpSpPr>
          <p:nvPr/>
        </p:nvGrpSpPr>
        <p:grpSpPr bwMode="auto">
          <a:xfrm>
            <a:off x="3789363" y="5867400"/>
            <a:ext cx="287337" cy="215900"/>
            <a:chOff x="2387" y="3379"/>
            <a:chExt cx="181" cy="136"/>
          </a:xfrm>
        </p:grpSpPr>
        <p:sp>
          <p:nvSpPr>
            <p:cNvPr id="9735" name="Rectangle 519">
              <a:extLst>
                <a:ext uri="{FF2B5EF4-FFF2-40B4-BE49-F238E27FC236}">
                  <a16:creationId xmlns:a16="http://schemas.microsoft.com/office/drawing/2014/main" id="{30529EC2-7BD2-42A4-95BF-0AF0C4C12C54}"/>
                </a:ext>
              </a:extLst>
            </p:cNvPr>
            <p:cNvSpPr>
              <a:spLocks noChangeAspect="1" noChangeArrowheads="1"/>
            </p:cNvSpPr>
            <p:nvPr/>
          </p:nvSpPr>
          <p:spPr bwMode="auto">
            <a:xfrm>
              <a:off x="2387" y="3379"/>
              <a:ext cx="181" cy="136"/>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772" name="Group 556">
              <a:extLst>
                <a:ext uri="{FF2B5EF4-FFF2-40B4-BE49-F238E27FC236}">
                  <a16:creationId xmlns:a16="http://schemas.microsoft.com/office/drawing/2014/main" id="{09CF31F2-9C76-4CD4-A118-791951F37219}"/>
                </a:ext>
              </a:extLst>
            </p:cNvPr>
            <p:cNvGrpSpPr>
              <a:grpSpLocks/>
            </p:cNvGrpSpPr>
            <p:nvPr/>
          </p:nvGrpSpPr>
          <p:grpSpPr bwMode="auto">
            <a:xfrm>
              <a:off x="2441" y="3404"/>
              <a:ext cx="73" cy="43"/>
              <a:chOff x="2439" y="3420"/>
              <a:chExt cx="73" cy="43"/>
            </a:xfrm>
          </p:grpSpPr>
          <p:sp>
            <p:nvSpPr>
              <p:cNvPr id="9736" name="Line 520">
                <a:extLst>
                  <a:ext uri="{FF2B5EF4-FFF2-40B4-BE49-F238E27FC236}">
                    <a16:creationId xmlns:a16="http://schemas.microsoft.com/office/drawing/2014/main" id="{E9ABAE2E-5308-4BDC-A59E-2223E36731EF}"/>
                  </a:ext>
                </a:extLst>
              </p:cNvPr>
              <p:cNvSpPr>
                <a:spLocks noChangeAspect="1" noChangeShapeType="1"/>
              </p:cNvSpPr>
              <p:nvPr/>
            </p:nvSpPr>
            <p:spPr bwMode="auto">
              <a:xfrm>
                <a:off x="2443" y="3420"/>
                <a:ext cx="0" cy="4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7" name="Line 521">
                <a:extLst>
                  <a:ext uri="{FF2B5EF4-FFF2-40B4-BE49-F238E27FC236}">
                    <a16:creationId xmlns:a16="http://schemas.microsoft.com/office/drawing/2014/main" id="{CBB2E37C-7E7A-4081-AAA3-2C89D744ECCB}"/>
                  </a:ext>
                </a:extLst>
              </p:cNvPr>
              <p:cNvSpPr>
                <a:spLocks noChangeAspect="1" noChangeShapeType="1"/>
              </p:cNvSpPr>
              <p:nvPr/>
            </p:nvSpPr>
            <p:spPr bwMode="auto">
              <a:xfrm>
                <a:off x="2475" y="3422"/>
                <a:ext cx="0" cy="4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8" name="Line 522">
                <a:extLst>
                  <a:ext uri="{FF2B5EF4-FFF2-40B4-BE49-F238E27FC236}">
                    <a16:creationId xmlns:a16="http://schemas.microsoft.com/office/drawing/2014/main" id="{A862DF8A-48B0-4ABA-9A39-7746FF4FFC79}"/>
                  </a:ext>
                </a:extLst>
              </p:cNvPr>
              <p:cNvSpPr>
                <a:spLocks noChangeAspect="1" noChangeShapeType="1"/>
              </p:cNvSpPr>
              <p:nvPr/>
            </p:nvSpPr>
            <p:spPr bwMode="auto">
              <a:xfrm>
                <a:off x="2507" y="3423"/>
                <a:ext cx="0" cy="4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39" name="Line 523">
                <a:extLst>
                  <a:ext uri="{FF2B5EF4-FFF2-40B4-BE49-F238E27FC236}">
                    <a16:creationId xmlns:a16="http://schemas.microsoft.com/office/drawing/2014/main" id="{6AF4CA3B-B1E7-48C8-9CBE-0E8E189F04AA}"/>
                  </a:ext>
                </a:extLst>
              </p:cNvPr>
              <p:cNvSpPr>
                <a:spLocks noChangeAspect="1" noChangeShapeType="1"/>
              </p:cNvSpPr>
              <p:nvPr/>
            </p:nvSpPr>
            <p:spPr bwMode="auto">
              <a:xfrm>
                <a:off x="2439" y="3422"/>
                <a:ext cx="7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771" name="Group 555">
              <a:extLst>
                <a:ext uri="{FF2B5EF4-FFF2-40B4-BE49-F238E27FC236}">
                  <a16:creationId xmlns:a16="http://schemas.microsoft.com/office/drawing/2014/main" id="{933EDCC2-EBC7-4071-B87E-82D74580F25A}"/>
                </a:ext>
              </a:extLst>
            </p:cNvPr>
            <p:cNvGrpSpPr>
              <a:grpSpLocks/>
            </p:cNvGrpSpPr>
            <p:nvPr/>
          </p:nvGrpSpPr>
          <p:grpSpPr bwMode="auto">
            <a:xfrm>
              <a:off x="2467" y="3463"/>
              <a:ext cx="22" cy="42"/>
              <a:chOff x="2467" y="3463"/>
              <a:chExt cx="22" cy="42"/>
            </a:xfrm>
          </p:grpSpPr>
          <p:sp>
            <p:nvSpPr>
              <p:cNvPr id="9756" name="AutoShape 540">
                <a:extLst>
                  <a:ext uri="{FF2B5EF4-FFF2-40B4-BE49-F238E27FC236}">
                    <a16:creationId xmlns:a16="http://schemas.microsoft.com/office/drawing/2014/main" id="{DD4D9E39-A535-42D8-94B9-604277C26D51}"/>
                  </a:ext>
                </a:extLst>
              </p:cNvPr>
              <p:cNvSpPr>
                <a:spLocks noChangeAspect="1" noChangeArrowheads="1"/>
              </p:cNvSpPr>
              <p:nvPr/>
            </p:nvSpPr>
            <p:spPr bwMode="auto">
              <a:xfrm rot="10800000">
                <a:off x="2468" y="3488"/>
                <a:ext cx="21" cy="14"/>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57" name="Line 541">
                <a:extLst>
                  <a:ext uri="{FF2B5EF4-FFF2-40B4-BE49-F238E27FC236}">
                    <a16:creationId xmlns:a16="http://schemas.microsoft.com/office/drawing/2014/main" id="{FEAF26C2-3446-4BA0-98D7-75930FEFDF00}"/>
                  </a:ext>
                </a:extLst>
              </p:cNvPr>
              <p:cNvSpPr>
                <a:spLocks noChangeAspect="1" noChangeShapeType="1"/>
              </p:cNvSpPr>
              <p:nvPr/>
            </p:nvSpPr>
            <p:spPr bwMode="auto">
              <a:xfrm>
                <a:off x="2478" y="3470"/>
                <a:ext cx="0" cy="35"/>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58" name="Line 542">
                <a:extLst>
                  <a:ext uri="{FF2B5EF4-FFF2-40B4-BE49-F238E27FC236}">
                    <a16:creationId xmlns:a16="http://schemas.microsoft.com/office/drawing/2014/main" id="{D510DD57-1771-441D-9D9C-60745EA95F89}"/>
                  </a:ext>
                </a:extLst>
              </p:cNvPr>
              <p:cNvSpPr>
                <a:spLocks noChangeAspect="1" noChangeShapeType="1"/>
              </p:cNvSpPr>
              <p:nvPr/>
            </p:nvSpPr>
            <p:spPr bwMode="auto">
              <a:xfrm>
                <a:off x="2467" y="3471"/>
                <a:ext cx="21"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59" name="Oval 543">
                <a:extLst>
                  <a:ext uri="{FF2B5EF4-FFF2-40B4-BE49-F238E27FC236}">
                    <a16:creationId xmlns:a16="http://schemas.microsoft.com/office/drawing/2014/main" id="{08E893BD-B767-466D-BFA5-1599786F199C}"/>
                  </a:ext>
                </a:extLst>
              </p:cNvPr>
              <p:cNvSpPr>
                <a:spLocks noChangeAspect="1" noChangeArrowheads="1"/>
              </p:cNvSpPr>
              <p:nvPr/>
            </p:nvSpPr>
            <p:spPr bwMode="auto">
              <a:xfrm>
                <a:off x="2476" y="3463"/>
                <a:ext cx="4" cy="3"/>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9774" name="Text Box 558">
            <a:extLst>
              <a:ext uri="{FF2B5EF4-FFF2-40B4-BE49-F238E27FC236}">
                <a16:creationId xmlns:a16="http://schemas.microsoft.com/office/drawing/2014/main" id="{A3EEB1A9-0937-4E09-AE04-1B1028A651B3}"/>
              </a:ext>
            </a:extLst>
          </p:cNvPr>
          <p:cNvSpPr txBox="1">
            <a:spLocks noChangeArrowheads="1"/>
          </p:cNvSpPr>
          <p:nvPr/>
        </p:nvSpPr>
        <p:spPr bwMode="auto">
          <a:xfrm>
            <a:off x="4076700" y="3779838"/>
            <a:ext cx="25781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ARG-06</a:t>
            </a:r>
          </a:p>
          <a:p>
            <a:r>
              <a:rPr lang="en-GB" altLang="en-US" sz="1200" b="1"/>
              <a:t>601st Air Defence Artillery Group</a:t>
            </a:r>
          </a:p>
          <a:p>
            <a:r>
              <a:rPr lang="en-GB" altLang="en-US" sz="1000"/>
              <a:t>Lieutenant Colonel H</a:t>
            </a:r>
            <a:r>
              <a:rPr lang="en-GB" altLang="en-US" sz="1000">
                <a:cs typeface="Arial" panose="020B0604020202020204" pitchFamily="34" charset="0"/>
              </a:rPr>
              <a:t>éctor L Arias</a:t>
            </a:r>
          </a:p>
        </p:txBody>
      </p:sp>
      <p:sp>
        <p:nvSpPr>
          <p:cNvPr id="9780" name="Line 564">
            <a:extLst>
              <a:ext uri="{FF2B5EF4-FFF2-40B4-BE49-F238E27FC236}">
                <a16:creationId xmlns:a16="http://schemas.microsoft.com/office/drawing/2014/main" id="{537E515E-E308-4C93-B5F2-778F91997A66}"/>
              </a:ext>
            </a:extLst>
          </p:cNvPr>
          <p:cNvSpPr>
            <a:spLocks noChangeShapeType="1"/>
          </p:cNvSpPr>
          <p:nvPr/>
        </p:nvSpPr>
        <p:spPr bwMode="auto">
          <a:xfrm>
            <a:off x="3646488" y="65897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81" name="Text Box 565">
            <a:extLst>
              <a:ext uri="{FF2B5EF4-FFF2-40B4-BE49-F238E27FC236}">
                <a16:creationId xmlns:a16="http://schemas.microsoft.com/office/drawing/2014/main" id="{386E251D-0E1A-4EC1-A199-7E3EFF8DDBBF}"/>
              </a:ext>
            </a:extLst>
          </p:cNvPr>
          <p:cNvSpPr txBox="1">
            <a:spLocks noChangeArrowheads="1"/>
          </p:cNvSpPr>
          <p:nvPr/>
        </p:nvSpPr>
        <p:spPr bwMode="auto">
          <a:xfrm>
            <a:off x="4076700" y="6372225"/>
            <a:ext cx="21986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ARG-11</a:t>
            </a:r>
          </a:p>
          <a:p>
            <a:r>
              <a:rPr lang="en-GB" altLang="en-US" sz="1000" b="1"/>
              <a:t>1st Marine Anti-Aircraft Company</a:t>
            </a:r>
          </a:p>
          <a:p>
            <a:r>
              <a:rPr lang="en-GB" altLang="en-US" sz="1000"/>
              <a:t>(Stanley Common)</a:t>
            </a:r>
          </a:p>
          <a:p>
            <a:r>
              <a:rPr lang="en-GB" altLang="en-US"/>
              <a:t>Lieutenant Commander Hector E Silva</a:t>
            </a:r>
          </a:p>
        </p:txBody>
      </p:sp>
      <p:sp>
        <p:nvSpPr>
          <p:cNvPr id="9782" name="Line 566">
            <a:extLst>
              <a:ext uri="{FF2B5EF4-FFF2-40B4-BE49-F238E27FC236}">
                <a16:creationId xmlns:a16="http://schemas.microsoft.com/office/drawing/2014/main" id="{FF19D46E-3F38-40B5-830B-037FA24119D8}"/>
              </a:ext>
            </a:extLst>
          </p:cNvPr>
          <p:cNvSpPr>
            <a:spLocks noChangeShapeType="1"/>
          </p:cNvSpPr>
          <p:nvPr/>
        </p:nvSpPr>
        <p:spPr bwMode="auto">
          <a:xfrm>
            <a:off x="3933825" y="64436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795" name="Group 579">
            <a:extLst>
              <a:ext uri="{FF2B5EF4-FFF2-40B4-BE49-F238E27FC236}">
                <a16:creationId xmlns:a16="http://schemas.microsoft.com/office/drawing/2014/main" id="{84CA57D0-54D7-4598-A534-F1CB352B1821}"/>
              </a:ext>
            </a:extLst>
          </p:cNvPr>
          <p:cNvGrpSpPr>
            <a:grpSpLocks/>
          </p:cNvGrpSpPr>
          <p:nvPr/>
        </p:nvGrpSpPr>
        <p:grpSpPr bwMode="auto">
          <a:xfrm>
            <a:off x="3789363" y="6516688"/>
            <a:ext cx="287337" cy="215900"/>
            <a:chOff x="2387" y="4105"/>
            <a:chExt cx="181" cy="136"/>
          </a:xfrm>
        </p:grpSpPr>
        <p:grpSp>
          <p:nvGrpSpPr>
            <p:cNvPr id="9775" name="Group 559">
              <a:extLst>
                <a:ext uri="{FF2B5EF4-FFF2-40B4-BE49-F238E27FC236}">
                  <a16:creationId xmlns:a16="http://schemas.microsoft.com/office/drawing/2014/main" id="{7B934D04-872B-41DD-AA08-E40DDC15E358}"/>
                </a:ext>
              </a:extLst>
            </p:cNvPr>
            <p:cNvGrpSpPr>
              <a:grpSpLocks/>
            </p:cNvGrpSpPr>
            <p:nvPr/>
          </p:nvGrpSpPr>
          <p:grpSpPr bwMode="auto">
            <a:xfrm>
              <a:off x="2387" y="4105"/>
              <a:ext cx="181" cy="136"/>
              <a:chOff x="1400" y="2850"/>
              <a:chExt cx="152" cy="99"/>
            </a:xfrm>
          </p:grpSpPr>
          <p:sp>
            <p:nvSpPr>
              <p:cNvPr id="9776" name="Rectangle 560">
                <a:extLst>
                  <a:ext uri="{FF2B5EF4-FFF2-40B4-BE49-F238E27FC236}">
                    <a16:creationId xmlns:a16="http://schemas.microsoft.com/office/drawing/2014/main" id="{8B4BC040-F6CF-4267-858A-8D8A4C6A58D2}"/>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77" name="Line 561">
                <a:extLst>
                  <a:ext uri="{FF2B5EF4-FFF2-40B4-BE49-F238E27FC236}">
                    <a16:creationId xmlns:a16="http://schemas.microsoft.com/office/drawing/2014/main" id="{0EEFB39B-8E64-4035-8971-B2542F6DFCC6}"/>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78" name="Line 562">
                <a:extLst>
                  <a:ext uri="{FF2B5EF4-FFF2-40B4-BE49-F238E27FC236}">
                    <a16:creationId xmlns:a16="http://schemas.microsoft.com/office/drawing/2014/main" id="{247BCF73-DC6C-4D03-A612-83C9A38C01FE}"/>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79" name="Line 563">
                <a:extLst>
                  <a:ext uri="{FF2B5EF4-FFF2-40B4-BE49-F238E27FC236}">
                    <a16:creationId xmlns:a16="http://schemas.microsoft.com/office/drawing/2014/main" id="{3FBDE1F3-F912-460A-B034-78DAF3A7A843}"/>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9790" name="Group 574">
              <a:extLst>
                <a:ext uri="{FF2B5EF4-FFF2-40B4-BE49-F238E27FC236}">
                  <a16:creationId xmlns:a16="http://schemas.microsoft.com/office/drawing/2014/main" id="{75E0525A-15C8-4189-A057-DA11EE48862E}"/>
                </a:ext>
              </a:extLst>
            </p:cNvPr>
            <p:cNvGrpSpPr>
              <a:grpSpLocks/>
            </p:cNvGrpSpPr>
            <p:nvPr/>
          </p:nvGrpSpPr>
          <p:grpSpPr bwMode="auto">
            <a:xfrm>
              <a:off x="2467" y="4187"/>
              <a:ext cx="22" cy="42"/>
              <a:chOff x="2467" y="3463"/>
              <a:chExt cx="22" cy="42"/>
            </a:xfrm>
          </p:grpSpPr>
          <p:sp>
            <p:nvSpPr>
              <p:cNvPr id="9791" name="AutoShape 575">
                <a:extLst>
                  <a:ext uri="{FF2B5EF4-FFF2-40B4-BE49-F238E27FC236}">
                    <a16:creationId xmlns:a16="http://schemas.microsoft.com/office/drawing/2014/main" id="{B505EAA6-4891-4162-B57A-873B8DFFC012}"/>
                  </a:ext>
                </a:extLst>
              </p:cNvPr>
              <p:cNvSpPr>
                <a:spLocks noChangeAspect="1" noChangeArrowheads="1"/>
              </p:cNvSpPr>
              <p:nvPr/>
            </p:nvSpPr>
            <p:spPr bwMode="auto">
              <a:xfrm rot="10800000">
                <a:off x="2468" y="3488"/>
                <a:ext cx="21" cy="14"/>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92" name="Line 576">
                <a:extLst>
                  <a:ext uri="{FF2B5EF4-FFF2-40B4-BE49-F238E27FC236}">
                    <a16:creationId xmlns:a16="http://schemas.microsoft.com/office/drawing/2014/main" id="{C00D6952-6E7A-4EB0-87D4-33EBE0FF2F9A}"/>
                  </a:ext>
                </a:extLst>
              </p:cNvPr>
              <p:cNvSpPr>
                <a:spLocks noChangeAspect="1" noChangeShapeType="1"/>
              </p:cNvSpPr>
              <p:nvPr/>
            </p:nvSpPr>
            <p:spPr bwMode="auto">
              <a:xfrm>
                <a:off x="2478" y="3470"/>
                <a:ext cx="0" cy="35"/>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93" name="Line 577">
                <a:extLst>
                  <a:ext uri="{FF2B5EF4-FFF2-40B4-BE49-F238E27FC236}">
                    <a16:creationId xmlns:a16="http://schemas.microsoft.com/office/drawing/2014/main" id="{91F1A512-FA31-4743-A87F-7AA1196FC619}"/>
                  </a:ext>
                </a:extLst>
              </p:cNvPr>
              <p:cNvSpPr>
                <a:spLocks noChangeAspect="1" noChangeShapeType="1"/>
              </p:cNvSpPr>
              <p:nvPr/>
            </p:nvSpPr>
            <p:spPr bwMode="auto">
              <a:xfrm>
                <a:off x="2467" y="3471"/>
                <a:ext cx="21"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94" name="Oval 578">
                <a:extLst>
                  <a:ext uri="{FF2B5EF4-FFF2-40B4-BE49-F238E27FC236}">
                    <a16:creationId xmlns:a16="http://schemas.microsoft.com/office/drawing/2014/main" id="{7041BDEF-6A70-482A-AC3D-E133F42CB309}"/>
                  </a:ext>
                </a:extLst>
              </p:cNvPr>
              <p:cNvSpPr>
                <a:spLocks noChangeAspect="1" noChangeArrowheads="1"/>
              </p:cNvSpPr>
              <p:nvPr/>
            </p:nvSpPr>
            <p:spPr bwMode="auto">
              <a:xfrm>
                <a:off x="2476" y="3463"/>
                <a:ext cx="4" cy="3"/>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9796" name="Group 580">
            <a:extLst>
              <a:ext uri="{FF2B5EF4-FFF2-40B4-BE49-F238E27FC236}">
                <a16:creationId xmlns:a16="http://schemas.microsoft.com/office/drawing/2014/main" id="{1AEA1DA0-7200-4CB8-AF72-C11121B28D73}"/>
              </a:ext>
            </a:extLst>
          </p:cNvPr>
          <p:cNvGrpSpPr>
            <a:grpSpLocks noChangeAspect="1"/>
          </p:cNvGrpSpPr>
          <p:nvPr/>
        </p:nvGrpSpPr>
        <p:grpSpPr bwMode="auto">
          <a:xfrm>
            <a:off x="3789363" y="7164388"/>
            <a:ext cx="287337" cy="215900"/>
            <a:chOff x="1968" y="1728"/>
            <a:chExt cx="195" cy="132"/>
          </a:xfrm>
        </p:grpSpPr>
        <p:sp>
          <p:nvSpPr>
            <p:cNvPr id="9797" name="Rectangle 581">
              <a:extLst>
                <a:ext uri="{FF2B5EF4-FFF2-40B4-BE49-F238E27FC236}">
                  <a16:creationId xmlns:a16="http://schemas.microsoft.com/office/drawing/2014/main" id="{D89F647D-FF9D-4119-A594-AC99D6F4D4A6}"/>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98" name="Line 582">
              <a:extLst>
                <a:ext uri="{FF2B5EF4-FFF2-40B4-BE49-F238E27FC236}">
                  <a16:creationId xmlns:a16="http://schemas.microsoft.com/office/drawing/2014/main" id="{0CBC80D0-637B-4E2B-9E93-A176DD4F56E3}"/>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799" name="Line 583">
              <a:extLst>
                <a:ext uri="{FF2B5EF4-FFF2-40B4-BE49-F238E27FC236}">
                  <a16:creationId xmlns:a16="http://schemas.microsoft.com/office/drawing/2014/main" id="{B2B658BC-297C-437C-BA10-5A22B529EAB5}"/>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800" name="Line 584">
            <a:extLst>
              <a:ext uri="{FF2B5EF4-FFF2-40B4-BE49-F238E27FC236}">
                <a16:creationId xmlns:a16="http://schemas.microsoft.com/office/drawing/2014/main" id="{F0B69B32-4748-4A42-9E6E-C8754F9FBC2F}"/>
              </a:ext>
            </a:extLst>
          </p:cNvPr>
          <p:cNvSpPr>
            <a:spLocks noChangeShapeType="1"/>
          </p:cNvSpPr>
          <p:nvPr/>
        </p:nvSpPr>
        <p:spPr bwMode="auto">
          <a:xfrm>
            <a:off x="3933825" y="70913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01" name="Line 585">
            <a:extLst>
              <a:ext uri="{FF2B5EF4-FFF2-40B4-BE49-F238E27FC236}">
                <a16:creationId xmlns:a16="http://schemas.microsoft.com/office/drawing/2014/main" id="{819AED14-52AB-434E-B464-73EE5D66B72A}"/>
              </a:ext>
            </a:extLst>
          </p:cNvPr>
          <p:cNvSpPr>
            <a:spLocks noChangeShapeType="1"/>
          </p:cNvSpPr>
          <p:nvPr/>
        </p:nvSpPr>
        <p:spPr bwMode="auto">
          <a:xfrm>
            <a:off x="3644900" y="72358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02" name="Text Box 586">
            <a:extLst>
              <a:ext uri="{FF2B5EF4-FFF2-40B4-BE49-F238E27FC236}">
                <a16:creationId xmlns:a16="http://schemas.microsoft.com/office/drawing/2014/main" id="{A9B8B6B9-B972-4C58-AC28-30472A4AEF1B}"/>
              </a:ext>
            </a:extLst>
          </p:cNvPr>
          <p:cNvSpPr txBox="1">
            <a:spLocks noChangeArrowheads="1"/>
          </p:cNvSpPr>
          <p:nvPr/>
        </p:nvSpPr>
        <p:spPr bwMode="auto">
          <a:xfrm>
            <a:off x="4076700" y="7019925"/>
            <a:ext cx="23447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ARG-12</a:t>
            </a:r>
          </a:p>
          <a:p>
            <a:r>
              <a:rPr lang="en-GB" altLang="en-US" sz="1000" b="1"/>
              <a:t>FAA Stanley Airfield Defence Group</a:t>
            </a:r>
          </a:p>
        </p:txBody>
      </p:sp>
      <p:grpSp>
        <p:nvGrpSpPr>
          <p:cNvPr id="9803" name="Group 587">
            <a:extLst>
              <a:ext uri="{FF2B5EF4-FFF2-40B4-BE49-F238E27FC236}">
                <a16:creationId xmlns:a16="http://schemas.microsoft.com/office/drawing/2014/main" id="{131547B4-47B3-47AF-B183-94D4269A4431}"/>
              </a:ext>
            </a:extLst>
          </p:cNvPr>
          <p:cNvGrpSpPr>
            <a:grpSpLocks noChangeAspect="1"/>
          </p:cNvGrpSpPr>
          <p:nvPr/>
        </p:nvGrpSpPr>
        <p:grpSpPr bwMode="auto">
          <a:xfrm>
            <a:off x="3789363" y="7596188"/>
            <a:ext cx="287337" cy="215900"/>
            <a:chOff x="1968" y="1728"/>
            <a:chExt cx="195" cy="132"/>
          </a:xfrm>
        </p:grpSpPr>
        <p:sp>
          <p:nvSpPr>
            <p:cNvPr id="9804" name="Rectangle 588">
              <a:extLst>
                <a:ext uri="{FF2B5EF4-FFF2-40B4-BE49-F238E27FC236}">
                  <a16:creationId xmlns:a16="http://schemas.microsoft.com/office/drawing/2014/main" id="{92004A6A-9DFF-4B29-B5F1-8A846FDD6CA7}"/>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05" name="Line 589">
              <a:extLst>
                <a:ext uri="{FF2B5EF4-FFF2-40B4-BE49-F238E27FC236}">
                  <a16:creationId xmlns:a16="http://schemas.microsoft.com/office/drawing/2014/main" id="{9BAAF13A-0E2C-42CC-9A80-905BA33D588F}"/>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06" name="Line 590">
              <a:extLst>
                <a:ext uri="{FF2B5EF4-FFF2-40B4-BE49-F238E27FC236}">
                  <a16:creationId xmlns:a16="http://schemas.microsoft.com/office/drawing/2014/main" id="{D32F73C1-A697-4D21-9984-B55B340340D2}"/>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807" name="Line 591">
            <a:extLst>
              <a:ext uri="{FF2B5EF4-FFF2-40B4-BE49-F238E27FC236}">
                <a16:creationId xmlns:a16="http://schemas.microsoft.com/office/drawing/2014/main" id="{B92D002D-FC76-4CD7-AEE7-5BE5ABC50549}"/>
              </a:ext>
            </a:extLst>
          </p:cNvPr>
          <p:cNvSpPr>
            <a:spLocks noChangeShapeType="1"/>
          </p:cNvSpPr>
          <p:nvPr/>
        </p:nvSpPr>
        <p:spPr bwMode="auto">
          <a:xfrm>
            <a:off x="3933825" y="75231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08" name="Line 592">
            <a:extLst>
              <a:ext uri="{FF2B5EF4-FFF2-40B4-BE49-F238E27FC236}">
                <a16:creationId xmlns:a16="http://schemas.microsoft.com/office/drawing/2014/main" id="{D26667E1-2DC0-45E4-B16F-0310601ED3AD}"/>
              </a:ext>
            </a:extLst>
          </p:cNvPr>
          <p:cNvSpPr>
            <a:spLocks noChangeShapeType="1"/>
          </p:cNvSpPr>
          <p:nvPr/>
        </p:nvSpPr>
        <p:spPr bwMode="auto">
          <a:xfrm>
            <a:off x="3644900" y="76676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09" name="Text Box 593">
            <a:extLst>
              <a:ext uri="{FF2B5EF4-FFF2-40B4-BE49-F238E27FC236}">
                <a16:creationId xmlns:a16="http://schemas.microsoft.com/office/drawing/2014/main" id="{8E0005A9-7470-46B2-9639-1DE1C66FD9F0}"/>
              </a:ext>
            </a:extLst>
          </p:cNvPr>
          <p:cNvSpPr txBox="1">
            <a:spLocks noChangeArrowheads="1"/>
          </p:cNvSpPr>
          <p:nvPr/>
        </p:nvSpPr>
        <p:spPr bwMode="auto">
          <a:xfrm>
            <a:off x="4076700" y="7451725"/>
            <a:ext cx="26892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ARG-12</a:t>
            </a:r>
          </a:p>
          <a:p>
            <a:r>
              <a:rPr lang="en-GB" altLang="en-US" sz="1000" b="1"/>
              <a:t>FAA Goose Green Airfield Defence Group</a:t>
            </a:r>
          </a:p>
        </p:txBody>
      </p:sp>
      <p:grpSp>
        <p:nvGrpSpPr>
          <p:cNvPr id="9810" name="Group 594">
            <a:extLst>
              <a:ext uri="{FF2B5EF4-FFF2-40B4-BE49-F238E27FC236}">
                <a16:creationId xmlns:a16="http://schemas.microsoft.com/office/drawing/2014/main" id="{71400D61-B9FB-4774-B88F-9FC89F4617EB}"/>
              </a:ext>
            </a:extLst>
          </p:cNvPr>
          <p:cNvGrpSpPr>
            <a:grpSpLocks/>
          </p:cNvGrpSpPr>
          <p:nvPr/>
        </p:nvGrpSpPr>
        <p:grpSpPr bwMode="auto">
          <a:xfrm>
            <a:off x="3789363" y="8027988"/>
            <a:ext cx="287337" cy="215900"/>
            <a:chOff x="1400" y="2850"/>
            <a:chExt cx="152" cy="99"/>
          </a:xfrm>
        </p:grpSpPr>
        <p:sp>
          <p:nvSpPr>
            <p:cNvPr id="9811" name="Rectangle 595">
              <a:extLst>
                <a:ext uri="{FF2B5EF4-FFF2-40B4-BE49-F238E27FC236}">
                  <a16:creationId xmlns:a16="http://schemas.microsoft.com/office/drawing/2014/main" id="{4B0D97DD-C986-4989-8F21-890BC7F8392D}"/>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12" name="Line 596">
              <a:extLst>
                <a:ext uri="{FF2B5EF4-FFF2-40B4-BE49-F238E27FC236}">
                  <a16:creationId xmlns:a16="http://schemas.microsoft.com/office/drawing/2014/main" id="{C27BF6E4-978E-4D36-B8DA-13F466AF7BC5}"/>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13" name="Line 597">
              <a:extLst>
                <a:ext uri="{FF2B5EF4-FFF2-40B4-BE49-F238E27FC236}">
                  <a16:creationId xmlns:a16="http://schemas.microsoft.com/office/drawing/2014/main" id="{12D1251D-953F-47E1-A4DE-9E8CD801A409}"/>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14" name="Line 598">
              <a:extLst>
                <a:ext uri="{FF2B5EF4-FFF2-40B4-BE49-F238E27FC236}">
                  <a16:creationId xmlns:a16="http://schemas.microsoft.com/office/drawing/2014/main" id="{CD6B303D-312E-4A1F-B66B-602919C300D4}"/>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815" name="Line 599">
            <a:extLst>
              <a:ext uri="{FF2B5EF4-FFF2-40B4-BE49-F238E27FC236}">
                <a16:creationId xmlns:a16="http://schemas.microsoft.com/office/drawing/2014/main" id="{1EE335BD-FD99-461B-A5A1-474755BE1A38}"/>
              </a:ext>
            </a:extLst>
          </p:cNvPr>
          <p:cNvSpPr>
            <a:spLocks noChangeShapeType="1"/>
          </p:cNvSpPr>
          <p:nvPr/>
        </p:nvSpPr>
        <p:spPr bwMode="auto">
          <a:xfrm>
            <a:off x="3646488" y="81010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16" name="Text Box 600">
            <a:extLst>
              <a:ext uri="{FF2B5EF4-FFF2-40B4-BE49-F238E27FC236}">
                <a16:creationId xmlns:a16="http://schemas.microsoft.com/office/drawing/2014/main" id="{5CF46E16-559A-4E80-9425-5E2B3876F61B}"/>
              </a:ext>
            </a:extLst>
          </p:cNvPr>
          <p:cNvSpPr txBox="1">
            <a:spLocks noChangeArrowheads="1"/>
          </p:cNvSpPr>
          <p:nvPr/>
        </p:nvSpPr>
        <p:spPr bwMode="auto">
          <a:xfrm>
            <a:off x="4076700" y="7885113"/>
            <a:ext cx="20415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ARG-13</a:t>
            </a:r>
          </a:p>
          <a:p>
            <a:r>
              <a:rPr lang="en-GB" altLang="en-US" sz="1000" b="1"/>
              <a:t>FAA Special Operations Group</a:t>
            </a:r>
          </a:p>
        </p:txBody>
      </p:sp>
      <p:sp>
        <p:nvSpPr>
          <p:cNvPr id="9817" name="Line 601">
            <a:extLst>
              <a:ext uri="{FF2B5EF4-FFF2-40B4-BE49-F238E27FC236}">
                <a16:creationId xmlns:a16="http://schemas.microsoft.com/office/drawing/2014/main" id="{A36E4DD0-7BB5-4503-A6D2-BBB049CBFB2A}"/>
              </a:ext>
            </a:extLst>
          </p:cNvPr>
          <p:cNvSpPr>
            <a:spLocks noChangeShapeType="1"/>
          </p:cNvSpPr>
          <p:nvPr/>
        </p:nvSpPr>
        <p:spPr bwMode="auto">
          <a:xfrm>
            <a:off x="3933825" y="79565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18" name="Line 602">
            <a:extLst>
              <a:ext uri="{FF2B5EF4-FFF2-40B4-BE49-F238E27FC236}">
                <a16:creationId xmlns:a16="http://schemas.microsoft.com/office/drawing/2014/main" id="{9C21D5F7-D2C0-43DB-B39A-C6694B8FFEA2}"/>
              </a:ext>
            </a:extLst>
          </p:cNvPr>
          <p:cNvSpPr>
            <a:spLocks noChangeShapeType="1"/>
          </p:cNvSpPr>
          <p:nvPr/>
        </p:nvSpPr>
        <p:spPr bwMode="auto">
          <a:xfrm flipV="1">
            <a:off x="333375" y="539750"/>
            <a:ext cx="0" cy="73453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19" name="Line 603">
            <a:extLst>
              <a:ext uri="{FF2B5EF4-FFF2-40B4-BE49-F238E27FC236}">
                <a16:creationId xmlns:a16="http://schemas.microsoft.com/office/drawing/2014/main" id="{DFF590F7-076A-4C8F-B717-63B8D5452995}"/>
              </a:ext>
            </a:extLst>
          </p:cNvPr>
          <p:cNvSpPr>
            <a:spLocks noChangeShapeType="1"/>
          </p:cNvSpPr>
          <p:nvPr/>
        </p:nvSpPr>
        <p:spPr bwMode="auto">
          <a:xfrm flipH="1">
            <a:off x="3644900" y="2987675"/>
            <a:ext cx="0" cy="51133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832" name="Group 616">
            <a:extLst>
              <a:ext uri="{FF2B5EF4-FFF2-40B4-BE49-F238E27FC236}">
                <a16:creationId xmlns:a16="http://schemas.microsoft.com/office/drawing/2014/main" id="{CA11BBE6-2CA7-4589-9704-93EF36FFEAAA}"/>
              </a:ext>
            </a:extLst>
          </p:cNvPr>
          <p:cNvGrpSpPr>
            <a:grpSpLocks/>
          </p:cNvGrpSpPr>
          <p:nvPr/>
        </p:nvGrpSpPr>
        <p:grpSpPr bwMode="auto">
          <a:xfrm>
            <a:off x="476250" y="6084888"/>
            <a:ext cx="288925" cy="215900"/>
            <a:chOff x="2341" y="3016"/>
            <a:chExt cx="154" cy="100"/>
          </a:xfrm>
        </p:grpSpPr>
        <p:sp>
          <p:nvSpPr>
            <p:cNvPr id="9833" name="Rectangle 617">
              <a:extLst>
                <a:ext uri="{FF2B5EF4-FFF2-40B4-BE49-F238E27FC236}">
                  <a16:creationId xmlns:a16="http://schemas.microsoft.com/office/drawing/2014/main" id="{BDAA2B55-EB23-4714-84CF-192AB18FD466}"/>
                </a:ext>
              </a:extLst>
            </p:cNvPr>
            <p:cNvSpPr>
              <a:spLocks noChangeAspect="1" noChangeArrowheads="1"/>
            </p:cNvSpPr>
            <p:nvPr/>
          </p:nvSpPr>
          <p:spPr bwMode="auto">
            <a:xfrm>
              <a:off x="2341" y="3016"/>
              <a:ext cx="154" cy="100"/>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834" name="Group 618">
              <a:extLst>
                <a:ext uri="{FF2B5EF4-FFF2-40B4-BE49-F238E27FC236}">
                  <a16:creationId xmlns:a16="http://schemas.microsoft.com/office/drawing/2014/main" id="{FA8F9918-D1FF-48A6-B5B8-F30D4EA7C0BD}"/>
                </a:ext>
              </a:extLst>
            </p:cNvPr>
            <p:cNvGrpSpPr>
              <a:grpSpLocks/>
            </p:cNvGrpSpPr>
            <p:nvPr/>
          </p:nvGrpSpPr>
          <p:grpSpPr bwMode="auto">
            <a:xfrm>
              <a:off x="2363" y="3033"/>
              <a:ext cx="110" cy="63"/>
              <a:chOff x="691" y="3359"/>
              <a:chExt cx="136" cy="90"/>
            </a:xfrm>
          </p:grpSpPr>
          <p:sp>
            <p:nvSpPr>
              <p:cNvPr id="9835" name="Line 619">
                <a:extLst>
                  <a:ext uri="{FF2B5EF4-FFF2-40B4-BE49-F238E27FC236}">
                    <a16:creationId xmlns:a16="http://schemas.microsoft.com/office/drawing/2014/main" id="{0B14C907-D6F0-4B13-B311-B994BBEDC68D}"/>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36" name="Line 620">
                <a:extLst>
                  <a:ext uri="{FF2B5EF4-FFF2-40B4-BE49-F238E27FC236}">
                    <a16:creationId xmlns:a16="http://schemas.microsoft.com/office/drawing/2014/main" id="{A59B7F30-1D8B-4B79-A5A0-0971AE61FAFF}"/>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37" name="Line 621">
                <a:extLst>
                  <a:ext uri="{FF2B5EF4-FFF2-40B4-BE49-F238E27FC236}">
                    <a16:creationId xmlns:a16="http://schemas.microsoft.com/office/drawing/2014/main" id="{E2C6ADD2-3714-4978-BB9A-7B9BE9603FFC}"/>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38" name="Line 622">
                <a:extLst>
                  <a:ext uri="{FF2B5EF4-FFF2-40B4-BE49-F238E27FC236}">
                    <a16:creationId xmlns:a16="http://schemas.microsoft.com/office/drawing/2014/main" id="{C31D848F-BBC5-4A3B-8DA0-070129766AA2}"/>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9839" name="Line 623">
            <a:extLst>
              <a:ext uri="{FF2B5EF4-FFF2-40B4-BE49-F238E27FC236}">
                <a16:creationId xmlns:a16="http://schemas.microsoft.com/office/drawing/2014/main" id="{F9E9C365-5B9B-4DFC-B3D1-371E8BB55B78}"/>
              </a:ext>
            </a:extLst>
          </p:cNvPr>
          <p:cNvSpPr>
            <a:spLocks noChangeShapeType="1"/>
          </p:cNvSpPr>
          <p:nvPr/>
        </p:nvSpPr>
        <p:spPr bwMode="auto">
          <a:xfrm>
            <a:off x="333375" y="61563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840" name="Group 624">
            <a:extLst>
              <a:ext uri="{FF2B5EF4-FFF2-40B4-BE49-F238E27FC236}">
                <a16:creationId xmlns:a16="http://schemas.microsoft.com/office/drawing/2014/main" id="{0B55BAEC-395F-4098-9E5E-2EA61FCD65C7}"/>
              </a:ext>
            </a:extLst>
          </p:cNvPr>
          <p:cNvGrpSpPr>
            <a:grpSpLocks/>
          </p:cNvGrpSpPr>
          <p:nvPr/>
        </p:nvGrpSpPr>
        <p:grpSpPr bwMode="auto">
          <a:xfrm>
            <a:off x="582613" y="6011863"/>
            <a:ext cx="76200" cy="63500"/>
            <a:chOff x="2443" y="447"/>
            <a:chExt cx="48" cy="40"/>
          </a:xfrm>
        </p:grpSpPr>
        <p:sp>
          <p:nvSpPr>
            <p:cNvPr id="9841" name="Line 625">
              <a:extLst>
                <a:ext uri="{FF2B5EF4-FFF2-40B4-BE49-F238E27FC236}">
                  <a16:creationId xmlns:a16="http://schemas.microsoft.com/office/drawing/2014/main" id="{64CD74EC-1187-4441-B17F-B2EC47F08BE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42" name="Line 626">
              <a:extLst>
                <a:ext uri="{FF2B5EF4-FFF2-40B4-BE49-F238E27FC236}">
                  <a16:creationId xmlns:a16="http://schemas.microsoft.com/office/drawing/2014/main" id="{E3F71CA6-7D33-4A22-90BC-FDA4CAEEA77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9843" name="Text Box 627">
            <a:extLst>
              <a:ext uri="{FF2B5EF4-FFF2-40B4-BE49-F238E27FC236}">
                <a16:creationId xmlns:a16="http://schemas.microsoft.com/office/drawing/2014/main" id="{6DCCCEDD-CC5D-4F11-BF8F-8CED95C3DACA}"/>
              </a:ext>
            </a:extLst>
          </p:cNvPr>
          <p:cNvSpPr txBox="1">
            <a:spLocks noChangeArrowheads="1"/>
          </p:cNvSpPr>
          <p:nvPr/>
        </p:nvSpPr>
        <p:spPr bwMode="auto">
          <a:xfrm>
            <a:off x="765175" y="5940425"/>
            <a:ext cx="252095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ARG-07</a:t>
            </a:r>
          </a:p>
          <a:p>
            <a:r>
              <a:rPr lang="en-GB" altLang="en-US" sz="1200" b="1"/>
              <a:t>601st Combat Aviation Battalion</a:t>
            </a:r>
            <a:endParaRPr lang="en-GB" altLang="en-US" sz="1000">
              <a:cs typeface="Arial" panose="020B0604020202020204" pitchFamily="34" charset="0"/>
            </a:endParaRPr>
          </a:p>
        </p:txBody>
      </p:sp>
      <p:pic>
        <p:nvPicPr>
          <p:cNvPr id="9844" name="Picture 628">
            <a:extLst>
              <a:ext uri="{FF2B5EF4-FFF2-40B4-BE49-F238E27FC236}">
                <a16:creationId xmlns:a16="http://schemas.microsoft.com/office/drawing/2014/main" id="{FC47551F-4FEB-4049-9D63-871F29E885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1525" y="1042988"/>
            <a:ext cx="1306513" cy="866775"/>
          </a:xfrm>
          <a:prstGeom prst="rect">
            <a:avLst/>
          </a:prstGeom>
          <a:noFill/>
          <a:extLst>
            <a:ext uri="{909E8E84-426E-40DD-AFC4-6F175D3DCCD1}">
              <a14:hiddenFill xmlns:a14="http://schemas.microsoft.com/office/drawing/2010/main">
                <a:solidFill>
                  <a:srgbClr val="FFFFFF"/>
                </a:solidFill>
              </a14:hiddenFill>
            </a:ext>
          </a:extLst>
        </p:spPr>
      </p:pic>
      <p:sp>
        <p:nvSpPr>
          <p:cNvPr id="9845" name="Text Box 629">
            <a:extLst>
              <a:ext uri="{FF2B5EF4-FFF2-40B4-BE49-F238E27FC236}">
                <a16:creationId xmlns:a16="http://schemas.microsoft.com/office/drawing/2014/main" id="{04702F92-751B-421A-AFD2-740228518BD7}"/>
              </a:ext>
            </a:extLst>
          </p:cNvPr>
          <p:cNvSpPr txBox="1">
            <a:spLocks noChangeArrowheads="1"/>
          </p:cNvSpPr>
          <p:nvPr/>
        </p:nvSpPr>
        <p:spPr bwMode="auto">
          <a:xfrm>
            <a:off x="3429000" y="8316913"/>
            <a:ext cx="33131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(c) </a:t>
            </a:r>
            <a:r>
              <a:rPr lang="en-GB" altLang="en-US"/>
              <a:t>The Army and Marine Engineer Companies are organised identically in game terms (ME ARG-09).  There may also have been a 3rd Engineer Company present in the Falklands, but I can’t find evidence that it actually deployed with the rest of the 601st Battalion.</a:t>
            </a:r>
            <a:endParaRPr lang="en-GB" altLang="en-US" b="1"/>
          </a:p>
        </p:txBody>
      </p:sp>
      <p:sp>
        <p:nvSpPr>
          <p:cNvPr id="9863" name="Line 647">
            <a:extLst>
              <a:ext uri="{FF2B5EF4-FFF2-40B4-BE49-F238E27FC236}">
                <a16:creationId xmlns:a16="http://schemas.microsoft.com/office/drawing/2014/main" id="{6FC49A37-1F01-4933-A4D7-FA2ABA8D87AD}"/>
              </a:ext>
            </a:extLst>
          </p:cNvPr>
          <p:cNvSpPr>
            <a:spLocks noChangeShapeType="1"/>
          </p:cNvSpPr>
          <p:nvPr/>
        </p:nvSpPr>
        <p:spPr bwMode="auto">
          <a:xfrm>
            <a:off x="836613" y="46434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9864" name="Group 648">
            <a:extLst>
              <a:ext uri="{FF2B5EF4-FFF2-40B4-BE49-F238E27FC236}">
                <a16:creationId xmlns:a16="http://schemas.microsoft.com/office/drawing/2014/main" id="{09D2ECAB-9287-456C-BABA-C78F810E392C}"/>
              </a:ext>
            </a:extLst>
          </p:cNvPr>
          <p:cNvGrpSpPr>
            <a:grpSpLocks/>
          </p:cNvGrpSpPr>
          <p:nvPr/>
        </p:nvGrpSpPr>
        <p:grpSpPr bwMode="auto">
          <a:xfrm>
            <a:off x="765175" y="4500563"/>
            <a:ext cx="231775" cy="157162"/>
            <a:chOff x="933" y="149"/>
            <a:chExt cx="146" cy="99"/>
          </a:xfrm>
        </p:grpSpPr>
        <p:sp>
          <p:nvSpPr>
            <p:cNvPr id="9865" name="Rectangle 649">
              <a:extLst>
                <a:ext uri="{FF2B5EF4-FFF2-40B4-BE49-F238E27FC236}">
                  <a16:creationId xmlns:a16="http://schemas.microsoft.com/office/drawing/2014/main" id="{88421351-B642-4B17-806D-B8C31921606F}"/>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66" name="Text Box 650">
              <a:extLst>
                <a:ext uri="{FF2B5EF4-FFF2-40B4-BE49-F238E27FC236}">
                  <a16:creationId xmlns:a16="http://schemas.microsoft.com/office/drawing/2014/main" id="{62882CBC-342E-493A-86FE-845DE67EF544}"/>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9867" name="Group 651">
            <a:extLst>
              <a:ext uri="{FF2B5EF4-FFF2-40B4-BE49-F238E27FC236}">
                <a16:creationId xmlns:a16="http://schemas.microsoft.com/office/drawing/2014/main" id="{106C6275-1B03-4CC8-A372-2ABD06C98AC5}"/>
              </a:ext>
            </a:extLst>
          </p:cNvPr>
          <p:cNvGrpSpPr>
            <a:grpSpLocks/>
          </p:cNvGrpSpPr>
          <p:nvPr/>
        </p:nvGrpSpPr>
        <p:grpSpPr bwMode="auto">
          <a:xfrm>
            <a:off x="842963" y="4427538"/>
            <a:ext cx="74612" cy="26987"/>
            <a:chOff x="2373" y="1404"/>
            <a:chExt cx="47" cy="17"/>
          </a:xfrm>
        </p:grpSpPr>
        <p:sp>
          <p:nvSpPr>
            <p:cNvPr id="9868" name="Oval 652">
              <a:extLst>
                <a:ext uri="{FF2B5EF4-FFF2-40B4-BE49-F238E27FC236}">
                  <a16:creationId xmlns:a16="http://schemas.microsoft.com/office/drawing/2014/main" id="{C86FB159-662A-4088-BAAA-1F3EB49606F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869" name="Oval 653">
              <a:extLst>
                <a:ext uri="{FF2B5EF4-FFF2-40B4-BE49-F238E27FC236}">
                  <a16:creationId xmlns:a16="http://schemas.microsoft.com/office/drawing/2014/main" id="{4FBA0844-4D77-422C-A629-CC95B94E853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870" name="Line 654">
            <a:extLst>
              <a:ext uri="{FF2B5EF4-FFF2-40B4-BE49-F238E27FC236}">
                <a16:creationId xmlns:a16="http://schemas.microsoft.com/office/drawing/2014/main" id="{130FAD32-B0B6-44F6-882F-25A87FFFB7C4}"/>
              </a:ext>
            </a:extLst>
          </p:cNvPr>
          <p:cNvSpPr>
            <a:spLocks noChangeShapeType="1"/>
          </p:cNvSpPr>
          <p:nvPr/>
        </p:nvSpPr>
        <p:spPr bwMode="auto">
          <a:xfrm>
            <a:off x="620713" y="457200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871" name="Text Box 655">
            <a:extLst>
              <a:ext uri="{FF2B5EF4-FFF2-40B4-BE49-F238E27FC236}">
                <a16:creationId xmlns:a16="http://schemas.microsoft.com/office/drawing/2014/main" id="{866C69D9-F179-45F0-A6D8-E25652903DA9}"/>
              </a:ext>
            </a:extLst>
          </p:cNvPr>
          <p:cNvSpPr txBox="1">
            <a:spLocks noChangeArrowheads="1"/>
          </p:cNvSpPr>
          <p:nvPr/>
        </p:nvSpPr>
        <p:spPr bwMode="auto">
          <a:xfrm>
            <a:off x="981075" y="4356100"/>
            <a:ext cx="2598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grpSp>
        <p:nvGrpSpPr>
          <p:cNvPr id="9872" name="Group 656">
            <a:extLst>
              <a:ext uri="{FF2B5EF4-FFF2-40B4-BE49-F238E27FC236}">
                <a16:creationId xmlns:a16="http://schemas.microsoft.com/office/drawing/2014/main" id="{1EC17ADF-0D6A-4B07-9109-ACAB10573BDA}"/>
              </a:ext>
            </a:extLst>
          </p:cNvPr>
          <p:cNvGrpSpPr>
            <a:grpSpLocks/>
          </p:cNvGrpSpPr>
          <p:nvPr/>
        </p:nvGrpSpPr>
        <p:grpSpPr bwMode="auto">
          <a:xfrm>
            <a:off x="765175" y="4787900"/>
            <a:ext cx="231775" cy="190500"/>
            <a:chOff x="2252" y="2304"/>
            <a:chExt cx="146" cy="120"/>
          </a:xfrm>
        </p:grpSpPr>
        <p:sp>
          <p:nvSpPr>
            <p:cNvPr id="9873" name="Rectangle 657">
              <a:extLst>
                <a:ext uri="{FF2B5EF4-FFF2-40B4-BE49-F238E27FC236}">
                  <a16:creationId xmlns:a16="http://schemas.microsoft.com/office/drawing/2014/main" id="{F289AADB-495E-46C8-9885-2B0DE4DB756A}"/>
                </a:ext>
              </a:extLst>
            </p:cNvPr>
            <p:cNvSpPr>
              <a:spLocks noChangeAspect="1" noChangeArrowheads="1"/>
            </p:cNvSpPr>
            <p:nvPr/>
          </p:nvSpPr>
          <p:spPr bwMode="auto">
            <a:xfrm>
              <a:off x="2252" y="2304"/>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74" name="Oval 658">
              <a:extLst>
                <a:ext uri="{FF2B5EF4-FFF2-40B4-BE49-F238E27FC236}">
                  <a16:creationId xmlns:a16="http://schemas.microsoft.com/office/drawing/2014/main" id="{9435AC64-0B9C-46C3-BD08-E83AAC96CBB7}"/>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875" name="Oval 659">
              <a:extLst>
                <a:ext uri="{FF2B5EF4-FFF2-40B4-BE49-F238E27FC236}">
                  <a16:creationId xmlns:a16="http://schemas.microsoft.com/office/drawing/2014/main" id="{6CC443E1-F69D-4763-8C2B-98E059847073}"/>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9876" name="Group 660">
            <a:extLst>
              <a:ext uri="{FF2B5EF4-FFF2-40B4-BE49-F238E27FC236}">
                <a16:creationId xmlns:a16="http://schemas.microsoft.com/office/drawing/2014/main" id="{7042AE42-6F86-44D0-8043-CE3CB5A4B88F}"/>
              </a:ext>
            </a:extLst>
          </p:cNvPr>
          <p:cNvGrpSpPr>
            <a:grpSpLocks/>
          </p:cNvGrpSpPr>
          <p:nvPr/>
        </p:nvGrpSpPr>
        <p:grpSpPr bwMode="auto">
          <a:xfrm>
            <a:off x="842963" y="4716463"/>
            <a:ext cx="74612" cy="26987"/>
            <a:chOff x="2373" y="1404"/>
            <a:chExt cx="47" cy="17"/>
          </a:xfrm>
        </p:grpSpPr>
        <p:sp>
          <p:nvSpPr>
            <p:cNvPr id="9877" name="Oval 661">
              <a:extLst>
                <a:ext uri="{FF2B5EF4-FFF2-40B4-BE49-F238E27FC236}">
                  <a16:creationId xmlns:a16="http://schemas.microsoft.com/office/drawing/2014/main" id="{0E6E94DE-4913-4657-ACC9-A663DE97CE3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9878" name="Oval 662">
              <a:extLst>
                <a:ext uri="{FF2B5EF4-FFF2-40B4-BE49-F238E27FC236}">
                  <a16:creationId xmlns:a16="http://schemas.microsoft.com/office/drawing/2014/main" id="{856E2B66-73CE-49A2-9F0A-AE05BD07305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9879" name="Text Box 663">
            <a:extLst>
              <a:ext uri="{FF2B5EF4-FFF2-40B4-BE49-F238E27FC236}">
                <a16:creationId xmlns:a16="http://schemas.microsoft.com/office/drawing/2014/main" id="{795598DD-7CD0-4ACD-9D7B-199FF7F872B3}"/>
              </a:ext>
            </a:extLst>
          </p:cNvPr>
          <p:cNvSpPr txBox="1">
            <a:spLocks noChangeArrowheads="1"/>
          </p:cNvSpPr>
          <p:nvPr/>
        </p:nvSpPr>
        <p:spPr bwMode="auto">
          <a:xfrm>
            <a:off x="981075" y="4643438"/>
            <a:ext cx="2571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MB 230 or Iltis Jeep (no MG)                    ARG-04</a:t>
            </a:r>
            <a:endParaRPr lang="en-GB" altLang="en-US" b="1"/>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05" name="Line 237">
            <a:extLst>
              <a:ext uri="{FF2B5EF4-FFF2-40B4-BE49-F238E27FC236}">
                <a16:creationId xmlns:a16="http://schemas.microsoft.com/office/drawing/2014/main" id="{71F4B69D-3045-492D-925A-D76CB00DAACF}"/>
              </a:ext>
            </a:extLst>
          </p:cNvPr>
          <p:cNvSpPr>
            <a:spLocks noChangeShapeType="1"/>
          </p:cNvSpPr>
          <p:nvPr/>
        </p:nvSpPr>
        <p:spPr bwMode="auto">
          <a:xfrm>
            <a:off x="260350" y="539750"/>
            <a:ext cx="0" cy="35274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406" name="Group 238">
            <a:extLst>
              <a:ext uri="{FF2B5EF4-FFF2-40B4-BE49-F238E27FC236}">
                <a16:creationId xmlns:a16="http://schemas.microsoft.com/office/drawing/2014/main" id="{52365F57-63DA-49F3-B5BC-0689422C9777}"/>
              </a:ext>
            </a:extLst>
          </p:cNvPr>
          <p:cNvGrpSpPr>
            <a:grpSpLocks noChangeAspect="1"/>
          </p:cNvGrpSpPr>
          <p:nvPr/>
        </p:nvGrpSpPr>
        <p:grpSpPr bwMode="auto">
          <a:xfrm>
            <a:off x="115888" y="250825"/>
            <a:ext cx="360362" cy="288925"/>
            <a:chOff x="1968" y="1728"/>
            <a:chExt cx="195" cy="132"/>
          </a:xfrm>
        </p:grpSpPr>
        <p:sp>
          <p:nvSpPr>
            <p:cNvPr id="7407" name="Rectangle 239">
              <a:extLst>
                <a:ext uri="{FF2B5EF4-FFF2-40B4-BE49-F238E27FC236}">
                  <a16:creationId xmlns:a16="http://schemas.microsoft.com/office/drawing/2014/main" id="{2D5438F3-3B83-47A1-9974-C02E4F17F0F8}"/>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08" name="Line 240">
              <a:extLst>
                <a:ext uri="{FF2B5EF4-FFF2-40B4-BE49-F238E27FC236}">
                  <a16:creationId xmlns:a16="http://schemas.microsoft.com/office/drawing/2014/main" id="{3229C668-A6DF-4692-A16B-57723D690EE6}"/>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09" name="Line 241">
              <a:extLst>
                <a:ext uri="{FF2B5EF4-FFF2-40B4-BE49-F238E27FC236}">
                  <a16:creationId xmlns:a16="http://schemas.microsoft.com/office/drawing/2014/main" id="{8FEA541F-5B53-4163-A8FA-EE99CBFAAA6A}"/>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410" name="Group 242">
            <a:extLst>
              <a:ext uri="{FF2B5EF4-FFF2-40B4-BE49-F238E27FC236}">
                <a16:creationId xmlns:a16="http://schemas.microsoft.com/office/drawing/2014/main" id="{7997E261-165A-4786-B63F-3E3C4EA094B7}"/>
              </a:ext>
            </a:extLst>
          </p:cNvPr>
          <p:cNvGrpSpPr>
            <a:grpSpLocks/>
          </p:cNvGrpSpPr>
          <p:nvPr/>
        </p:nvGrpSpPr>
        <p:grpSpPr bwMode="auto">
          <a:xfrm>
            <a:off x="260350" y="179388"/>
            <a:ext cx="76200" cy="63500"/>
            <a:chOff x="2539" y="543"/>
            <a:chExt cx="48" cy="40"/>
          </a:xfrm>
        </p:grpSpPr>
        <p:sp>
          <p:nvSpPr>
            <p:cNvPr id="7411" name="Line 243">
              <a:extLst>
                <a:ext uri="{FF2B5EF4-FFF2-40B4-BE49-F238E27FC236}">
                  <a16:creationId xmlns:a16="http://schemas.microsoft.com/office/drawing/2014/main" id="{2FEC6072-40A4-466A-9115-6A79DB5D2D3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12" name="Line 244">
              <a:extLst>
                <a:ext uri="{FF2B5EF4-FFF2-40B4-BE49-F238E27FC236}">
                  <a16:creationId xmlns:a16="http://schemas.microsoft.com/office/drawing/2014/main" id="{ECFD6180-EFC6-4EC5-B814-1952C30529C3}"/>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7413" name="Text Box 245">
            <a:extLst>
              <a:ext uri="{FF2B5EF4-FFF2-40B4-BE49-F238E27FC236}">
                <a16:creationId xmlns:a16="http://schemas.microsoft.com/office/drawing/2014/main" id="{472FC5E1-5351-402C-AD5E-9BB0BBECC630}"/>
              </a:ext>
            </a:extLst>
          </p:cNvPr>
          <p:cNvSpPr txBox="1">
            <a:spLocks noChangeArrowheads="1"/>
          </p:cNvSpPr>
          <p:nvPr/>
        </p:nvSpPr>
        <p:spPr bwMode="auto">
          <a:xfrm>
            <a:off x="476250" y="107950"/>
            <a:ext cx="25463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BATTLEGROUP-01</a:t>
            </a:r>
          </a:p>
          <a:p>
            <a:r>
              <a:rPr lang="en-GB" altLang="en-US" sz="1200" b="1"/>
              <a:t>3rd Mechanised Infantry Brigade</a:t>
            </a:r>
          </a:p>
          <a:p>
            <a:r>
              <a:rPr lang="en-GB" altLang="en-US" sz="1000"/>
              <a:t>Brigadier General Omar Parada</a:t>
            </a:r>
            <a:endParaRPr lang="en-GB" altLang="en-US" sz="1200" b="1"/>
          </a:p>
        </p:txBody>
      </p:sp>
      <p:sp>
        <p:nvSpPr>
          <p:cNvPr id="7414" name="Line 246">
            <a:extLst>
              <a:ext uri="{FF2B5EF4-FFF2-40B4-BE49-F238E27FC236}">
                <a16:creationId xmlns:a16="http://schemas.microsoft.com/office/drawing/2014/main" id="{59DDB434-6223-4596-B94B-C734C800891A}"/>
              </a:ext>
            </a:extLst>
          </p:cNvPr>
          <p:cNvSpPr>
            <a:spLocks noChangeShapeType="1"/>
          </p:cNvSpPr>
          <p:nvPr/>
        </p:nvSpPr>
        <p:spPr bwMode="auto">
          <a:xfrm>
            <a:off x="476250" y="9699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415" name="Group 247">
            <a:extLst>
              <a:ext uri="{FF2B5EF4-FFF2-40B4-BE49-F238E27FC236}">
                <a16:creationId xmlns:a16="http://schemas.microsoft.com/office/drawing/2014/main" id="{39F17EC6-4F93-447C-8270-68A132DFB96D}"/>
              </a:ext>
            </a:extLst>
          </p:cNvPr>
          <p:cNvGrpSpPr>
            <a:grpSpLocks/>
          </p:cNvGrpSpPr>
          <p:nvPr/>
        </p:nvGrpSpPr>
        <p:grpSpPr bwMode="auto">
          <a:xfrm>
            <a:off x="404813" y="827088"/>
            <a:ext cx="231775" cy="157162"/>
            <a:chOff x="933" y="149"/>
            <a:chExt cx="146" cy="99"/>
          </a:xfrm>
        </p:grpSpPr>
        <p:sp>
          <p:nvSpPr>
            <p:cNvPr id="7416" name="Rectangle 248">
              <a:extLst>
                <a:ext uri="{FF2B5EF4-FFF2-40B4-BE49-F238E27FC236}">
                  <a16:creationId xmlns:a16="http://schemas.microsoft.com/office/drawing/2014/main" id="{37701792-9FFE-405C-9095-82EDD108EC9C}"/>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17" name="Text Box 249">
              <a:extLst>
                <a:ext uri="{FF2B5EF4-FFF2-40B4-BE49-F238E27FC236}">
                  <a16:creationId xmlns:a16="http://schemas.microsoft.com/office/drawing/2014/main" id="{C21BC895-D162-49BB-9E32-2D1FC5254234}"/>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7418" name="Group 250">
            <a:extLst>
              <a:ext uri="{FF2B5EF4-FFF2-40B4-BE49-F238E27FC236}">
                <a16:creationId xmlns:a16="http://schemas.microsoft.com/office/drawing/2014/main" id="{EF2F42C4-CFC3-474F-BA35-3DCEF33D4461}"/>
              </a:ext>
            </a:extLst>
          </p:cNvPr>
          <p:cNvGrpSpPr>
            <a:grpSpLocks/>
          </p:cNvGrpSpPr>
          <p:nvPr/>
        </p:nvGrpSpPr>
        <p:grpSpPr bwMode="auto">
          <a:xfrm>
            <a:off x="482600" y="754063"/>
            <a:ext cx="74613" cy="26987"/>
            <a:chOff x="2373" y="1404"/>
            <a:chExt cx="47" cy="17"/>
          </a:xfrm>
        </p:grpSpPr>
        <p:sp>
          <p:nvSpPr>
            <p:cNvPr id="7419" name="Oval 251">
              <a:extLst>
                <a:ext uri="{FF2B5EF4-FFF2-40B4-BE49-F238E27FC236}">
                  <a16:creationId xmlns:a16="http://schemas.microsoft.com/office/drawing/2014/main" id="{4670F5F9-4F5A-4C51-8210-6C6C7F8554B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420" name="Oval 252">
              <a:extLst>
                <a:ext uri="{FF2B5EF4-FFF2-40B4-BE49-F238E27FC236}">
                  <a16:creationId xmlns:a16="http://schemas.microsoft.com/office/drawing/2014/main" id="{2BB8E6D5-5302-4BE8-AE48-210559A6775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421" name="Line 253">
            <a:extLst>
              <a:ext uri="{FF2B5EF4-FFF2-40B4-BE49-F238E27FC236}">
                <a16:creationId xmlns:a16="http://schemas.microsoft.com/office/drawing/2014/main" id="{0F6184EB-181A-45CD-97C5-80CBE0147A94}"/>
              </a:ext>
            </a:extLst>
          </p:cNvPr>
          <p:cNvSpPr>
            <a:spLocks noChangeShapeType="1"/>
          </p:cNvSpPr>
          <p:nvPr/>
        </p:nvSpPr>
        <p:spPr bwMode="auto">
          <a:xfrm>
            <a:off x="260350" y="8985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22" name="Text Box 254">
            <a:extLst>
              <a:ext uri="{FF2B5EF4-FFF2-40B4-BE49-F238E27FC236}">
                <a16:creationId xmlns:a16="http://schemas.microsoft.com/office/drawing/2014/main" id="{AAB8B186-F98B-4DE9-9DE9-AE3FBB417601}"/>
              </a:ext>
            </a:extLst>
          </p:cNvPr>
          <p:cNvSpPr txBox="1">
            <a:spLocks noChangeArrowheads="1"/>
          </p:cNvSpPr>
          <p:nvPr/>
        </p:nvSpPr>
        <p:spPr bwMode="auto">
          <a:xfrm>
            <a:off x="620713" y="682625"/>
            <a:ext cx="2598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grpSp>
        <p:nvGrpSpPr>
          <p:cNvPr id="7423" name="Group 255">
            <a:extLst>
              <a:ext uri="{FF2B5EF4-FFF2-40B4-BE49-F238E27FC236}">
                <a16:creationId xmlns:a16="http://schemas.microsoft.com/office/drawing/2014/main" id="{D279D0F8-75FB-4DE0-BA49-BEE1573194C8}"/>
              </a:ext>
            </a:extLst>
          </p:cNvPr>
          <p:cNvGrpSpPr>
            <a:grpSpLocks/>
          </p:cNvGrpSpPr>
          <p:nvPr/>
        </p:nvGrpSpPr>
        <p:grpSpPr bwMode="auto">
          <a:xfrm>
            <a:off x="404813" y="1114425"/>
            <a:ext cx="231775" cy="190500"/>
            <a:chOff x="2252" y="2304"/>
            <a:chExt cx="146" cy="120"/>
          </a:xfrm>
        </p:grpSpPr>
        <p:sp>
          <p:nvSpPr>
            <p:cNvPr id="7424" name="Rectangle 256">
              <a:extLst>
                <a:ext uri="{FF2B5EF4-FFF2-40B4-BE49-F238E27FC236}">
                  <a16:creationId xmlns:a16="http://schemas.microsoft.com/office/drawing/2014/main" id="{5D30998D-CF10-444F-B1B9-694363F9C1A1}"/>
                </a:ext>
              </a:extLst>
            </p:cNvPr>
            <p:cNvSpPr>
              <a:spLocks noChangeAspect="1" noChangeArrowheads="1"/>
            </p:cNvSpPr>
            <p:nvPr/>
          </p:nvSpPr>
          <p:spPr bwMode="auto">
            <a:xfrm>
              <a:off x="2252" y="2304"/>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25" name="Oval 257">
              <a:extLst>
                <a:ext uri="{FF2B5EF4-FFF2-40B4-BE49-F238E27FC236}">
                  <a16:creationId xmlns:a16="http://schemas.microsoft.com/office/drawing/2014/main" id="{2A69B169-D0AF-4DD1-BE01-B307F4F22948}"/>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426" name="Oval 258">
              <a:extLst>
                <a:ext uri="{FF2B5EF4-FFF2-40B4-BE49-F238E27FC236}">
                  <a16:creationId xmlns:a16="http://schemas.microsoft.com/office/drawing/2014/main" id="{AB1B2A2C-A903-43FD-B55F-334898EC578C}"/>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7427" name="Group 259">
            <a:extLst>
              <a:ext uri="{FF2B5EF4-FFF2-40B4-BE49-F238E27FC236}">
                <a16:creationId xmlns:a16="http://schemas.microsoft.com/office/drawing/2014/main" id="{5D5F2D9C-F438-4794-94FE-AA86B617AEDD}"/>
              </a:ext>
            </a:extLst>
          </p:cNvPr>
          <p:cNvGrpSpPr>
            <a:grpSpLocks/>
          </p:cNvGrpSpPr>
          <p:nvPr/>
        </p:nvGrpSpPr>
        <p:grpSpPr bwMode="auto">
          <a:xfrm>
            <a:off x="482600" y="1042988"/>
            <a:ext cx="74613" cy="26987"/>
            <a:chOff x="2373" y="1404"/>
            <a:chExt cx="47" cy="17"/>
          </a:xfrm>
        </p:grpSpPr>
        <p:sp>
          <p:nvSpPr>
            <p:cNvPr id="7428" name="Oval 260">
              <a:extLst>
                <a:ext uri="{FF2B5EF4-FFF2-40B4-BE49-F238E27FC236}">
                  <a16:creationId xmlns:a16="http://schemas.microsoft.com/office/drawing/2014/main" id="{2608FF62-CAC6-4DFA-96A9-B73EE7C6283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429" name="Oval 261">
              <a:extLst>
                <a:ext uri="{FF2B5EF4-FFF2-40B4-BE49-F238E27FC236}">
                  <a16:creationId xmlns:a16="http://schemas.microsoft.com/office/drawing/2014/main" id="{60ADCD5A-8B81-41D7-9EEA-66E84641BAF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430" name="Text Box 262">
            <a:extLst>
              <a:ext uri="{FF2B5EF4-FFF2-40B4-BE49-F238E27FC236}">
                <a16:creationId xmlns:a16="http://schemas.microsoft.com/office/drawing/2014/main" id="{19BA4B01-471D-4EE1-B3BD-7A5740880FC0}"/>
              </a:ext>
            </a:extLst>
          </p:cNvPr>
          <p:cNvSpPr txBox="1">
            <a:spLocks noChangeArrowheads="1"/>
          </p:cNvSpPr>
          <p:nvPr/>
        </p:nvSpPr>
        <p:spPr bwMode="auto">
          <a:xfrm>
            <a:off x="620713" y="969963"/>
            <a:ext cx="2593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MB 230G or Iltis Jeep (no MG)                  ARG-04</a:t>
            </a:r>
            <a:endParaRPr lang="en-GB" altLang="en-US" b="1"/>
          </a:p>
        </p:txBody>
      </p:sp>
      <p:grpSp>
        <p:nvGrpSpPr>
          <p:cNvPr id="7431" name="Group 263">
            <a:extLst>
              <a:ext uri="{FF2B5EF4-FFF2-40B4-BE49-F238E27FC236}">
                <a16:creationId xmlns:a16="http://schemas.microsoft.com/office/drawing/2014/main" id="{524A7CAC-940B-4D0E-AD41-6D176D090B8B}"/>
              </a:ext>
            </a:extLst>
          </p:cNvPr>
          <p:cNvGrpSpPr>
            <a:grpSpLocks noChangeAspect="1"/>
          </p:cNvGrpSpPr>
          <p:nvPr/>
        </p:nvGrpSpPr>
        <p:grpSpPr bwMode="auto">
          <a:xfrm>
            <a:off x="404813" y="1400175"/>
            <a:ext cx="231775" cy="157163"/>
            <a:chOff x="1968" y="1728"/>
            <a:chExt cx="195" cy="132"/>
          </a:xfrm>
        </p:grpSpPr>
        <p:sp>
          <p:nvSpPr>
            <p:cNvPr id="7432" name="Rectangle 264">
              <a:extLst>
                <a:ext uri="{FF2B5EF4-FFF2-40B4-BE49-F238E27FC236}">
                  <a16:creationId xmlns:a16="http://schemas.microsoft.com/office/drawing/2014/main" id="{8F0CC15B-2D38-4AE2-B183-7273EA223234}"/>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33" name="Line 265">
              <a:extLst>
                <a:ext uri="{FF2B5EF4-FFF2-40B4-BE49-F238E27FC236}">
                  <a16:creationId xmlns:a16="http://schemas.microsoft.com/office/drawing/2014/main" id="{D176E79C-E613-4E81-A803-8B71632F10D3}"/>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34" name="Line 266">
              <a:extLst>
                <a:ext uri="{FF2B5EF4-FFF2-40B4-BE49-F238E27FC236}">
                  <a16:creationId xmlns:a16="http://schemas.microsoft.com/office/drawing/2014/main" id="{0EF0559A-6D69-42B9-8929-F3EDC2C74B21}"/>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435" name="Group 267">
            <a:extLst>
              <a:ext uri="{FF2B5EF4-FFF2-40B4-BE49-F238E27FC236}">
                <a16:creationId xmlns:a16="http://schemas.microsoft.com/office/drawing/2014/main" id="{13B01304-B679-470A-8C35-17B7B81C8027}"/>
              </a:ext>
            </a:extLst>
          </p:cNvPr>
          <p:cNvGrpSpPr>
            <a:grpSpLocks/>
          </p:cNvGrpSpPr>
          <p:nvPr/>
        </p:nvGrpSpPr>
        <p:grpSpPr bwMode="auto">
          <a:xfrm>
            <a:off x="482600" y="1328738"/>
            <a:ext cx="74613" cy="26987"/>
            <a:chOff x="2373" y="1404"/>
            <a:chExt cx="47" cy="17"/>
          </a:xfrm>
        </p:grpSpPr>
        <p:sp>
          <p:nvSpPr>
            <p:cNvPr id="7436" name="Oval 268">
              <a:extLst>
                <a:ext uri="{FF2B5EF4-FFF2-40B4-BE49-F238E27FC236}">
                  <a16:creationId xmlns:a16="http://schemas.microsoft.com/office/drawing/2014/main" id="{035CFF98-4EED-481C-84F9-DD1A0C72DC3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7437" name="Oval 269">
              <a:extLst>
                <a:ext uri="{FF2B5EF4-FFF2-40B4-BE49-F238E27FC236}">
                  <a16:creationId xmlns:a16="http://schemas.microsoft.com/office/drawing/2014/main" id="{0D18D369-F102-40EE-B665-9EB507E8A7F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7438" name="Line 270">
            <a:extLst>
              <a:ext uri="{FF2B5EF4-FFF2-40B4-BE49-F238E27FC236}">
                <a16:creationId xmlns:a16="http://schemas.microsoft.com/office/drawing/2014/main" id="{A2593ED5-6795-4F3C-BCCC-668ADCC68E58}"/>
              </a:ext>
            </a:extLst>
          </p:cNvPr>
          <p:cNvSpPr>
            <a:spLocks noChangeShapeType="1"/>
          </p:cNvSpPr>
          <p:nvPr/>
        </p:nvSpPr>
        <p:spPr bwMode="auto">
          <a:xfrm>
            <a:off x="260350" y="14732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39" name="Text Box 271">
            <a:extLst>
              <a:ext uri="{FF2B5EF4-FFF2-40B4-BE49-F238E27FC236}">
                <a16:creationId xmlns:a16="http://schemas.microsoft.com/office/drawing/2014/main" id="{FF3463F6-415F-4E50-8427-29CE9396EEC2}"/>
              </a:ext>
            </a:extLst>
          </p:cNvPr>
          <p:cNvSpPr txBox="1">
            <a:spLocks noChangeArrowheads="1"/>
          </p:cNvSpPr>
          <p:nvPr/>
        </p:nvSpPr>
        <p:spPr bwMode="auto">
          <a:xfrm>
            <a:off x="620713" y="1330325"/>
            <a:ext cx="25908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Tiradores (Infantry)                                    ARG-08</a:t>
            </a:r>
            <a:endParaRPr lang="en-GB" altLang="en-US" b="1"/>
          </a:p>
        </p:txBody>
      </p:sp>
      <p:grpSp>
        <p:nvGrpSpPr>
          <p:cNvPr id="7440" name="Group 272">
            <a:extLst>
              <a:ext uri="{FF2B5EF4-FFF2-40B4-BE49-F238E27FC236}">
                <a16:creationId xmlns:a16="http://schemas.microsoft.com/office/drawing/2014/main" id="{F254D55B-9490-4CDD-8920-8098A0245577}"/>
              </a:ext>
            </a:extLst>
          </p:cNvPr>
          <p:cNvGrpSpPr>
            <a:grpSpLocks noChangeAspect="1"/>
          </p:cNvGrpSpPr>
          <p:nvPr/>
        </p:nvGrpSpPr>
        <p:grpSpPr bwMode="auto">
          <a:xfrm>
            <a:off x="403225" y="1833563"/>
            <a:ext cx="288925" cy="215900"/>
            <a:chOff x="1968" y="1728"/>
            <a:chExt cx="195" cy="132"/>
          </a:xfrm>
        </p:grpSpPr>
        <p:sp>
          <p:nvSpPr>
            <p:cNvPr id="7441" name="Rectangle 273">
              <a:extLst>
                <a:ext uri="{FF2B5EF4-FFF2-40B4-BE49-F238E27FC236}">
                  <a16:creationId xmlns:a16="http://schemas.microsoft.com/office/drawing/2014/main" id="{6B484F90-EDEF-48F4-8091-D90A13F3C0A0}"/>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42" name="Line 274">
              <a:extLst>
                <a:ext uri="{FF2B5EF4-FFF2-40B4-BE49-F238E27FC236}">
                  <a16:creationId xmlns:a16="http://schemas.microsoft.com/office/drawing/2014/main" id="{44ACE6B7-FA7D-46F1-97A7-3C42763B3151}"/>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43" name="Line 275">
              <a:extLst>
                <a:ext uri="{FF2B5EF4-FFF2-40B4-BE49-F238E27FC236}">
                  <a16:creationId xmlns:a16="http://schemas.microsoft.com/office/drawing/2014/main" id="{1BD31923-776F-4ED3-BCE7-D6A1C539CC9F}"/>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444" name="Group 276">
            <a:extLst>
              <a:ext uri="{FF2B5EF4-FFF2-40B4-BE49-F238E27FC236}">
                <a16:creationId xmlns:a16="http://schemas.microsoft.com/office/drawing/2014/main" id="{55A6C184-8306-4C72-86BB-C9D090C4B842}"/>
              </a:ext>
            </a:extLst>
          </p:cNvPr>
          <p:cNvGrpSpPr>
            <a:grpSpLocks/>
          </p:cNvGrpSpPr>
          <p:nvPr/>
        </p:nvGrpSpPr>
        <p:grpSpPr bwMode="auto">
          <a:xfrm>
            <a:off x="474663" y="1762125"/>
            <a:ext cx="147637" cy="63500"/>
            <a:chOff x="2070" y="2880"/>
            <a:chExt cx="93" cy="40"/>
          </a:xfrm>
        </p:grpSpPr>
        <p:sp>
          <p:nvSpPr>
            <p:cNvPr id="7445" name="Line 277">
              <a:extLst>
                <a:ext uri="{FF2B5EF4-FFF2-40B4-BE49-F238E27FC236}">
                  <a16:creationId xmlns:a16="http://schemas.microsoft.com/office/drawing/2014/main" id="{9DA72153-F772-4212-8788-990A1D85D67E}"/>
                </a:ext>
              </a:extLst>
            </p:cNvPr>
            <p:cNvSpPr>
              <a:spLocks noChangeShapeType="1"/>
            </p:cNvSpPr>
            <p:nvPr/>
          </p:nvSpPr>
          <p:spPr bwMode="auto">
            <a:xfrm>
              <a:off x="2070" y="2880"/>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446" name="Group 278">
              <a:extLst>
                <a:ext uri="{FF2B5EF4-FFF2-40B4-BE49-F238E27FC236}">
                  <a16:creationId xmlns:a16="http://schemas.microsoft.com/office/drawing/2014/main" id="{E22D8364-48E6-4198-84FF-686A1306AB78}"/>
                </a:ext>
              </a:extLst>
            </p:cNvPr>
            <p:cNvGrpSpPr>
              <a:grpSpLocks/>
            </p:cNvGrpSpPr>
            <p:nvPr/>
          </p:nvGrpSpPr>
          <p:grpSpPr bwMode="auto">
            <a:xfrm>
              <a:off x="2115" y="2880"/>
              <a:ext cx="48" cy="40"/>
              <a:chOff x="2443" y="447"/>
              <a:chExt cx="48" cy="40"/>
            </a:xfrm>
          </p:grpSpPr>
          <p:sp>
            <p:nvSpPr>
              <p:cNvPr id="7447" name="Line 279">
                <a:extLst>
                  <a:ext uri="{FF2B5EF4-FFF2-40B4-BE49-F238E27FC236}">
                    <a16:creationId xmlns:a16="http://schemas.microsoft.com/office/drawing/2014/main" id="{E74E6A0A-22C0-4D71-B538-5D24B28E0419}"/>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48" name="Line 280">
                <a:extLst>
                  <a:ext uri="{FF2B5EF4-FFF2-40B4-BE49-F238E27FC236}">
                    <a16:creationId xmlns:a16="http://schemas.microsoft.com/office/drawing/2014/main" id="{F96DDD1D-7C04-4748-A6AD-FB17532001C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7449" name="Text Box 281">
            <a:extLst>
              <a:ext uri="{FF2B5EF4-FFF2-40B4-BE49-F238E27FC236}">
                <a16:creationId xmlns:a16="http://schemas.microsoft.com/office/drawing/2014/main" id="{D1BE7E69-9A74-4C40-9C03-8D2A63F08D81}"/>
              </a:ext>
            </a:extLst>
          </p:cNvPr>
          <p:cNvSpPr txBox="1">
            <a:spLocks noChangeArrowheads="1"/>
          </p:cNvSpPr>
          <p:nvPr/>
        </p:nvSpPr>
        <p:spPr bwMode="auto">
          <a:xfrm>
            <a:off x="692150" y="1690688"/>
            <a:ext cx="218916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ARG-03</a:t>
            </a:r>
          </a:p>
          <a:p>
            <a:r>
              <a:rPr lang="en-GB" altLang="en-US" sz="1200" b="1"/>
              <a:t>4th Infantry Regiment</a:t>
            </a:r>
          </a:p>
          <a:p>
            <a:r>
              <a:rPr lang="en-GB" altLang="en-US" sz="1200"/>
              <a:t>(Mount Harriet &amp; Two Sisters)</a:t>
            </a:r>
          </a:p>
          <a:p>
            <a:r>
              <a:rPr lang="en-GB" altLang="en-US" sz="1000"/>
              <a:t>Lieutenant Colonel Diego A Soria</a:t>
            </a:r>
          </a:p>
        </p:txBody>
      </p:sp>
      <p:sp>
        <p:nvSpPr>
          <p:cNvPr id="7450" name="Line 282">
            <a:extLst>
              <a:ext uri="{FF2B5EF4-FFF2-40B4-BE49-F238E27FC236}">
                <a16:creationId xmlns:a16="http://schemas.microsoft.com/office/drawing/2014/main" id="{37911854-EB41-48AA-BC22-44880E999426}"/>
              </a:ext>
            </a:extLst>
          </p:cNvPr>
          <p:cNvSpPr>
            <a:spLocks noChangeShapeType="1"/>
          </p:cNvSpPr>
          <p:nvPr/>
        </p:nvSpPr>
        <p:spPr bwMode="auto">
          <a:xfrm>
            <a:off x="260350" y="19065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451" name="Group 283">
            <a:extLst>
              <a:ext uri="{FF2B5EF4-FFF2-40B4-BE49-F238E27FC236}">
                <a16:creationId xmlns:a16="http://schemas.microsoft.com/office/drawing/2014/main" id="{E62121B4-2A37-415B-8BEC-5D329567C7C5}"/>
              </a:ext>
            </a:extLst>
          </p:cNvPr>
          <p:cNvGrpSpPr>
            <a:grpSpLocks noChangeAspect="1"/>
          </p:cNvGrpSpPr>
          <p:nvPr/>
        </p:nvGrpSpPr>
        <p:grpSpPr bwMode="auto">
          <a:xfrm>
            <a:off x="403225" y="2554288"/>
            <a:ext cx="288925" cy="215900"/>
            <a:chOff x="1968" y="1728"/>
            <a:chExt cx="195" cy="132"/>
          </a:xfrm>
        </p:grpSpPr>
        <p:sp>
          <p:nvSpPr>
            <p:cNvPr id="7452" name="Rectangle 284">
              <a:extLst>
                <a:ext uri="{FF2B5EF4-FFF2-40B4-BE49-F238E27FC236}">
                  <a16:creationId xmlns:a16="http://schemas.microsoft.com/office/drawing/2014/main" id="{A74D8ED1-CDBA-4628-BCDA-26425EA568E7}"/>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53" name="Line 285">
              <a:extLst>
                <a:ext uri="{FF2B5EF4-FFF2-40B4-BE49-F238E27FC236}">
                  <a16:creationId xmlns:a16="http://schemas.microsoft.com/office/drawing/2014/main" id="{53481F54-979F-465E-AC8C-984BB13CE330}"/>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54" name="Line 286">
              <a:extLst>
                <a:ext uri="{FF2B5EF4-FFF2-40B4-BE49-F238E27FC236}">
                  <a16:creationId xmlns:a16="http://schemas.microsoft.com/office/drawing/2014/main" id="{83BF698A-CB59-44F7-B6FC-970A3E222F5C}"/>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455" name="Group 287">
            <a:extLst>
              <a:ext uri="{FF2B5EF4-FFF2-40B4-BE49-F238E27FC236}">
                <a16:creationId xmlns:a16="http://schemas.microsoft.com/office/drawing/2014/main" id="{EA380710-8502-4C4F-9143-65C611D528AC}"/>
              </a:ext>
            </a:extLst>
          </p:cNvPr>
          <p:cNvGrpSpPr>
            <a:grpSpLocks/>
          </p:cNvGrpSpPr>
          <p:nvPr/>
        </p:nvGrpSpPr>
        <p:grpSpPr bwMode="auto">
          <a:xfrm>
            <a:off x="474663" y="2482850"/>
            <a:ext cx="147637" cy="63500"/>
            <a:chOff x="2070" y="2880"/>
            <a:chExt cx="93" cy="40"/>
          </a:xfrm>
        </p:grpSpPr>
        <p:sp>
          <p:nvSpPr>
            <p:cNvPr id="7456" name="Line 288">
              <a:extLst>
                <a:ext uri="{FF2B5EF4-FFF2-40B4-BE49-F238E27FC236}">
                  <a16:creationId xmlns:a16="http://schemas.microsoft.com/office/drawing/2014/main" id="{5983BE5D-545C-497A-BAF4-89BE766E1CC6}"/>
                </a:ext>
              </a:extLst>
            </p:cNvPr>
            <p:cNvSpPr>
              <a:spLocks noChangeShapeType="1"/>
            </p:cNvSpPr>
            <p:nvPr/>
          </p:nvSpPr>
          <p:spPr bwMode="auto">
            <a:xfrm>
              <a:off x="2070" y="2880"/>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457" name="Group 289">
              <a:extLst>
                <a:ext uri="{FF2B5EF4-FFF2-40B4-BE49-F238E27FC236}">
                  <a16:creationId xmlns:a16="http://schemas.microsoft.com/office/drawing/2014/main" id="{405DDE9C-BF4B-4E64-836B-F11ED7A9D4C8}"/>
                </a:ext>
              </a:extLst>
            </p:cNvPr>
            <p:cNvGrpSpPr>
              <a:grpSpLocks/>
            </p:cNvGrpSpPr>
            <p:nvPr/>
          </p:nvGrpSpPr>
          <p:grpSpPr bwMode="auto">
            <a:xfrm>
              <a:off x="2115" y="2880"/>
              <a:ext cx="48" cy="40"/>
              <a:chOff x="2443" y="447"/>
              <a:chExt cx="48" cy="40"/>
            </a:xfrm>
          </p:grpSpPr>
          <p:sp>
            <p:nvSpPr>
              <p:cNvPr id="7458" name="Line 290">
                <a:extLst>
                  <a:ext uri="{FF2B5EF4-FFF2-40B4-BE49-F238E27FC236}">
                    <a16:creationId xmlns:a16="http://schemas.microsoft.com/office/drawing/2014/main" id="{EA51D3FD-E68B-4A1E-9CCE-C7D7C69BB8F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59" name="Line 291">
                <a:extLst>
                  <a:ext uri="{FF2B5EF4-FFF2-40B4-BE49-F238E27FC236}">
                    <a16:creationId xmlns:a16="http://schemas.microsoft.com/office/drawing/2014/main" id="{44470466-E17D-4179-8639-7BEA7771290A}"/>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7460" name="Text Box 292">
            <a:extLst>
              <a:ext uri="{FF2B5EF4-FFF2-40B4-BE49-F238E27FC236}">
                <a16:creationId xmlns:a16="http://schemas.microsoft.com/office/drawing/2014/main" id="{ADC583A7-DB85-4A9B-8B6C-56F7933EE191}"/>
              </a:ext>
            </a:extLst>
          </p:cNvPr>
          <p:cNvSpPr txBox="1">
            <a:spLocks noChangeArrowheads="1"/>
          </p:cNvSpPr>
          <p:nvPr/>
        </p:nvSpPr>
        <p:spPr bwMode="auto">
          <a:xfrm>
            <a:off x="692150" y="2411413"/>
            <a:ext cx="20129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ARG-03</a:t>
            </a:r>
          </a:p>
          <a:p>
            <a:r>
              <a:rPr lang="en-GB" altLang="en-US" sz="1200" b="1"/>
              <a:t>12th Infantry Regiment</a:t>
            </a:r>
          </a:p>
          <a:p>
            <a:r>
              <a:rPr lang="en-GB" altLang="en-US" sz="1200"/>
              <a:t>(Goose Green &amp; Darwin)</a:t>
            </a:r>
          </a:p>
          <a:p>
            <a:r>
              <a:rPr lang="en-GB" altLang="en-US" sz="1000"/>
              <a:t>Lieutenant Colonel Italo A Piaggi</a:t>
            </a:r>
          </a:p>
        </p:txBody>
      </p:sp>
      <p:sp>
        <p:nvSpPr>
          <p:cNvPr id="7461" name="Line 293">
            <a:extLst>
              <a:ext uri="{FF2B5EF4-FFF2-40B4-BE49-F238E27FC236}">
                <a16:creationId xmlns:a16="http://schemas.microsoft.com/office/drawing/2014/main" id="{7BEC8577-1838-4120-B83F-A602BD37EBED}"/>
              </a:ext>
            </a:extLst>
          </p:cNvPr>
          <p:cNvSpPr>
            <a:spLocks noChangeShapeType="1"/>
          </p:cNvSpPr>
          <p:nvPr/>
        </p:nvSpPr>
        <p:spPr bwMode="auto">
          <a:xfrm>
            <a:off x="260350" y="26273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462" name="Group 294">
            <a:extLst>
              <a:ext uri="{FF2B5EF4-FFF2-40B4-BE49-F238E27FC236}">
                <a16:creationId xmlns:a16="http://schemas.microsoft.com/office/drawing/2014/main" id="{83BAFD4A-68FA-4757-8733-052483401351}"/>
              </a:ext>
            </a:extLst>
          </p:cNvPr>
          <p:cNvGrpSpPr>
            <a:grpSpLocks noChangeAspect="1"/>
          </p:cNvGrpSpPr>
          <p:nvPr/>
        </p:nvGrpSpPr>
        <p:grpSpPr bwMode="auto">
          <a:xfrm>
            <a:off x="403225" y="3273425"/>
            <a:ext cx="288925" cy="215900"/>
            <a:chOff x="1968" y="1728"/>
            <a:chExt cx="195" cy="132"/>
          </a:xfrm>
        </p:grpSpPr>
        <p:sp>
          <p:nvSpPr>
            <p:cNvPr id="7463" name="Rectangle 295">
              <a:extLst>
                <a:ext uri="{FF2B5EF4-FFF2-40B4-BE49-F238E27FC236}">
                  <a16:creationId xmlns:a16="http://schemas.microsoft.com/office/drawing/2014/main" id="{3F19018A-BD00-486F-8FDF-3711E6BB2A29}"/>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64" name="Line 296">
              <a:extLst>
                <a:ext uri="{FF2B5EF4-FFF2-40B4-BE49-F238E27FC236}">
                  <a16:creationId xmlns:a16="http://schemas.microsoft.com/office/drawing/2014/main" id="{5AC951F0-EF16-4C40-9A23-FAA2BF065AA5}"/>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65" name="Line 297">
              <a:extLst>
                <a:ext uri="{FF2B5EF4-FFF2-40B4-BE49-F238E27FC236}">
                  <a16:creationId xmlns:a16="http://schemas.microsoft.com/office/drawing/2014/main" id="{0CF9FA60-8444-4A0B-8959-617E5E882A8F}"/>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466" name="Group 298">
            <a:extLst>
              <a:ext uri="{FF2B5EF4-FFF2-40B4-BE49-F238E27FC236}">
                <a16:creationId xmlns:a16="http://schemas.microsoft.com/office/drawing/2014/main" id="{FAABBA90-9DBD-4D86-B795-DA0D8A8DDF22}"/>
              </a:ext>
            </a:extLst>
          </p:cNvPr>
          <p:cNvGrpSpPr>
            <a:grpSpLocks/>
          </p:cNvGrpSpPr>
          <p:nvPr/>
        </p:nvGrpSpPr>
        <p:grpSpPr bwMode="auto">
          <a:xfrm>
            <a:off x="474663" y="3201988"/>
            <a:ext cx="147637" cy="63500"/>
            <a:chOff x="2070" y="2880"/>
            <a:chExt cx="93" cy="40"/>
          </a:xfrm>
        </p:grpSpPr>
        <p:sp>
          <p:nvSpPr>
            <p:cNvPr id="7467" name="Line 299">
              <a:extLst>
                <a:ext uri="{FF2B5EF4-FFF2-40B4-BE49-F238E27FC236}">
                  <a16:creationId xmlns:a16="http://schemas.microsoft.com/office/drawing/2014/main" id="{B2DD764F-63BA-4293-8532-714A3B15486C}"/>
                </a:ext>
              </a:extLst>
            </p:cNvPr>
            <p:cNvSpPr>
              <a:spLocks noChangeShapeType="1"/>
            </p:cNvSpPr>
            <p:nvPr/>
          </p:nvSpPr>
          <p:spPr bwMode="auto">
            <a:xfrm>
              <a:off x="2070" y="2880"/>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468" name="Group 300">
              <a:extLst>
                <a:ext uri="{FF2B5EF4-FFF2-40B4-BE49-F238E27FC236}">
                  <a16:creationId xmlns:a16="http://schemas.microsoft.com/office/drawing/2014/main" id="{24C6CD90-21D6-4EA1-85B7-8668F804FECA}"/>
                </a:ext>
              </a:extLst>
            </p:cNvPr>
            <p:cNvGrpSpPr>
              <a:grpSpLocks/>
            </p:cNvGrpSpPr>
            <p:nvPr/>
          </p:nvGrpSpPr>
          <p:grpSpPr bwMode="auto">
            <a:xfrm>
              <a:off x="2115" y="2880"/>
              <a:ext cx="48" cy="40"/>
              <a:chOff x="2443" y="447"/>
              <a:chExt cx="48" cy="40"/>
            </a:xfrm>
          </p:grpSpPr>
          <p:sp>
            <p:nvSpPr>
              <p:cNvPr id="7469" name="Line 301">
                <a:extLst>
                  <a:ext uri="{FF2B5EF4-FFF2-40B4-BE49-F238E27FC236}">
                    <a16:creationId xmlns:a16="http://schemas.microsoft.com/office/drawing/2014/main" id="{EF5B6B16-CA71-4D74-9AF8-6912B39389D1}"/>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70" name="Line 302">
                <a:extLst>
                  <a:ext uri="{FF2B5EF4-FFF2-40B4-BE49-F238E27FC236}">
                    <a16:creationId xmlns:a16="http://schemas.microsoft.com/office/drawing/2014/main" id="{C526A29A-04E2-4DC5-A9D2-23EB669B4727}"/>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7471" name="Text Box 303">
            <a:extLst>
              <a:ext uri="{FF2B5EF4-FFF2-40B4-BE49-F238E27FC236}">
                <a16:creationId xmlns:a16="http://schemas.microsoft.com/office/drawing/2014/main" id="{1274AF34-6143-4693-B579-62603CB680A4}"/>
              </a:ext>
            </a:extLst>
          </p:cNvPr>
          <p:cNvSpPr txBox="1">
            <a:spLocks noChangeArrowheads="1"/>
          </p:cNvSpPr>
          <p:nvPr/>
        </p:nvSpPr>
        <p:spPr bwMode="auto">
          <a:xfrm>
            <a:off x="692150" y="3130550"/>
            <a:ext cx="2343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ARG-03</a:t>
            </a:r>
          </a:p>
          <a:p>
            <a:r>
              <a:rPr lang="en-GB" altLang="en-US" sz="1200" b="1"/>
              <a:t>5th Infantry Regiment</a:t>
            </a:r>
          </a:p>
          <a:p>
            <a:r>
              <a:rPr lang="en-GB" altLang="en-US" sz="1200"/>
              <a:t>(Port Howard, West Falkland)</a:t>
            </a:r>
          </a:p>
          <a:p>
            <a:r>
              <a:rPr lang="en-GB" altLang="en-US" sz="1000"/>
              <a:t>Lieutenant Colonel Juan R Mabragana</a:t>
            </a:r>
          </a:p>
        </p:txBody>
      </p:sp>
      <p:sp>
        <p:nvSpPr>
          <p:cNvPr id="7472" name="Line 304">
            <a:extLst>
              <a:ext uri="{FF2B5EF4-FFF2-40B4-BE49-F238E27FC236}">
                <a16:creationId xmlns:a16="http://schemas.microsoft.com/office/drawing/2014/main" id="{E46846A2-65B7-4A21-8705-5D226453F99C}"/>
              </a:ext>
            </a:extLst>
          </p:cNvPr>
          <p:cNvSpPr>
            <a:spLocks noChangeShapeType="1"/>
          </p:cNvSpPr>
          <p:nvPr/>
        </p:nvSpPr>
        <p:spPr bwMode="auto">
          <a:xfrm>
            <a:off x="260350" y="33464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474" name="Group 306">
            <a:extLst>
              <a:ext uri="{FF2B5EF4-FFF2-40B4-BE49-F238E27FC236}">
                <a16:creationId xmlns:a16="http://schemas.microsoft.com/office/drawing/2014/main" id="{80FF8711-0A0B-4BAB-B408-A01AED2836B2}"/>
              </a:ext>
            </a:extLst>
          </p:cNvPr>
          <p:cNvGrpSpPr>
            <a:grpSpLocks noChangeAspect="1"/>
          </p:cNvGrpSpPr>
          <p:nvPr/>
        </p:nvGrpSpPr>
        <p:grpSpPr bwMode="auto">
          <a:xfrm>
            <a:off x="403225" y="3994150"/>
            <a:ext cx="288925" cy="215900"/>
            <a:chOff x="1968" y="1728"/>
            <a:chExt cx="195" cy="132"/>
          </a:xfrm>
        </p:grpSpPr>
        <p:sp>
          <p:nvSpPr>
            <p:cNvPr id="7475" name="Rectangle 307">
              <a:extLst>
                <a:ext uri="{FF2B5EF4-FFF2-40B4-BE49-F238E27FC236}">
                  <a16:creationId xmlns:a16="http://schemas.microsoft.com/office/drawing/2014/main" id="{2DF1008A-F31C-41AA-9554-1F5AB70ADC17}"/>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76" name="Line 308">
              <a:extLst>
                <a:ext uri="{FF2B5EF4-FFF2-40B4-BE49-F238E27FC236}">
                  <a16:creationId xmlns:a16="http://schemas.microsoft.com/office/drawing/2014/main" id="{A86FF3B8-CD04-4F36-9CF2-E0A9E9F1CD4F}"/>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77" name="Line 309">
              <a:extLst>
                <a:ext uri="{FF2B5EF4-FFF2-40B4-BE49-F238E27FC236}">
                  <a16:creationId xmlns:a16="http://schemas.microsoft.com/office/drawing/2014/main" id="{F768B43C-CE42-48B6-B0D6-29F33470D81C}"/>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7478" name="Group 310">
            <a:extLst>
              <a:ext uri="{FF2B5EF4-FFF2-40B4-BE49-F238E27FC236}">
                <a16:creationId xmlns:a16="http://schemas.microsoft.com/office/drawing/2014/main" id="{D6838E4B-BA17-4435-B510-E0F40D246245}"/>
              </a:ext>
            </a:extLst>
          </p:cNvPr>
          <p:cNvGrpSpPr>
            <a:grpSpLocks/>
          </p:cNvGrpSpPr>
          <p:nvPr/>
        </p:nvGrpSpPr>
        <p:grpSpPr bwMode="auto">
          <a:xfrm>
            <a:off x="474663" y="3922713"/>
            <a:ext cx="147637" cy="63500"/>
            <a:chOff x="2070" y="2880"/>
            <a:chExt cx="93" cy="40"/>
          </a:xfrm>
        </p:grpSpPr>
        <p:sp>
          <p:nvSpPr>
            <p:cNvPr id="7479" name="Line 311">
              <a:extLst>
                <a:ext uri="{FF2B5EF4-FFF2-40B4-BE49-F238E27FC236}">
                  <a16:creationId xmlns:a16="http://schemas.microsoft.com/office/drawing/2014/main" id="{5DB9416E-3380-4D7A-BE40-6988509BEFD0}"/>
                </a:ext>
              </a:extLst>
            </p:cNvPr>
            <p:cNvSpPr>
              <a:spLocks noChangeShapeType="1"/>
            </p:cNvSpPr>
            <p:nvPr/>
          </p:nvSpPr>
          <p:spPr bwMode="auto">
            <a:xfrm>
              <a:off x="2070" y="2880"/>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7480" name="Group 312">
              <a:extLst>
                <a:ext uri="{FF2B5EF4-FFF2-40B4-BE49-F238E27FC236}">
                  <a16:creationId xmlns:a16="http://schemas.microsoft.com/office/drawing/2014/main" id="{3321FC8A-2E37-4F1E-8DF8-F3B7367A4761}"/>
                </a:ext>
              </a:extLst>
            </p:cNvPr>
            <p:cNvGrpSpPr>
              <a:grpSpLocks/>
            </p:cNvGrpSpPr>
            <p:nvPr/>
          </p:nvGrpSpPr>
          <p:grpSpPr bwMode="auto">
            <a:xfrm>
              <a:off x="2115" y="2880"/>
              <a:ext cx="48" cy="40"/>
              <a:chOff x="2443" y="447"/>
              <a:chExt cx="48" cy="40"/>
            </a:xfrm>
          </p:grpSpPr>
          <p:sp>
            <p:nvSpPr>
              <p:cNvPr id="7481" name="Line 313">
                <a:extLst>
                  <a:ext uri="{FF2B5EF4-FFF2-40B4-BE49-F238E27FC236}">
                    <a16:creationId xmlns:a16="http://schemas.microsoft.com/office/drawing/2014/main" id="{E8884658-69DB-465D-A51F-F8FB89B21CA6}"/>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482" name="Line 314">
                <a:extLst>
                  <a:ext uri="{FF2B5EF4-FFF2-40B4-BE49-F238E27FC236}">
                    <a16:creationId xmlns:a16="http://schemas.microsoft.com/office/drawing/2014/main" id="{208AF553-A1F1-4B83-95FA-99CEF99FC001}"/>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7483" name="Text Box 315">
            <a:extLst>
              <a:ext uri="{FF2B5EF4-FFF2-40B4-BE49-F238E27FC236}">
                <a16:creationId xmlns:a16="http://schemas.microsoft.com/office/drawing/2014/main" id="{2E958C5E-4CB3-47D6-A886-9E26E442F305}"/>
              </a:ext>
            </a:extLst>
          </p:cNvPr>
          <p:cNvSpPr txBox="1">
            <a:spLocks noChangeArrowheads="1"/>
          </p:cNvSpPr>
          <p:nvPr/>
        </p:nvSpPr>
        <p:spPr bwMode="auto">
          <a:xfrm>
            <a:off x="692150" y="3851275"/>
            <a:ext cx="2316163"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ARG-03</a:t>
            </a:r>
          </a:p>
          <a:p>
            <a:r>
              <a:rPr lang="en-GB" altLang="en-US" sz="1200" b="1"/>
              <a:t>8th Infantry Regiment</a:t>
            </a:r>
          </a:p>
          <a:p>
            <a:r>
              <a:rPr lang="en-GB" altLang="en-US" sz="1200" b="1"/>
              <a:t>(Attached from 9th Brigade)</a:t>
            </a:r>
          </a:p>
          <a:p>
            <a:r>
              <a:rPr lang="en-GB" altLang="en-US" sz="1200"/>
              <a:t>(Fox Bay, West Falkland)</a:t>
            </a:r>
          </a:p>
          <a:p>
            <a:r>
              <a:rPr lang="en-GB" altLang="en-US" sz="1000"/>
              <a:t>Lieutenant Colonel Ernesto A Repossi</a:t>
            </a:r>
          </a:p>
        </p:txBody>
      </p:sp>
      <p:sp>
        <p:nvSpPr>
          <p:cNvPr id="7484" name="Line 316">
            <a:extLst>
              <a:ext uri="{FF2B5EF4-FFF2-40B4-BE49-F238E27FC236}">
                <a16:creationId xmlns:a16="http://schemas.microsoft.com/office/drawing/2014/main" id="{F996351C-4A71-496F-8015-28CF4AAFE7BE}"/>
              </a:ext>
            </a:extLst>
          </p:cNvPr>
          <p:cNvSpPr>
            <a:spLocks noChangeShapeType="1"/>
          </p:cNvSpPr>
          <p:nvPr/>
        </p:nvSpPr>
        <p:spPr bwMode="auto">
          <a:xfrm>
            <a:off x="260350" y="40671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7507" name="Picture 339">
            <a:extLst>
              <a:ext uri="{FF2B5EF4-FFF2-40B4-BE49-F238E27FC236}">
                <a16:creationId xmlns:a16="http://schemas.microsoft.com/office/drawing/2014/main" id="{C05CACB9-9E11-4049-838E-6AE54115B4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0800" y="827088"/>
            <a:ext cx="2495550" cy="3478212"/>
          </a:xfrm>
          <a:prstGeom prst="rect">
            <a:avLst/>
          </a:prstGeom>
          <a:noFill/>
          <a:extLst>
            <a:ext uri="{909E8E84-426E-40DD-AFC4-6F175D3DCCD1}">
              <a14:hiddenFill xmlns:a14="http://schemas.microsoft.com/office/drawing/2010/main">
                <a:solidFill>
                  <a:srgbClr val="FFFFFF"/>
                </a:solidFill>
              </a14:hiddenFill>
            </a:ext>
          </a:extLst>
        </p:spPr>
      </p:pic>
      <p:pic>
        <p:nvPicPr>
          <p:cNvPr id="7508" name="Picture 340">
            <a:extLst>
              <a:ext uri="{FF2B5EF4-FFF2-40B4-BE49-F238E27FC236}">
                <a16:creationId xmlns:a16="http://schemas.microsoft.com/office/drawing/2014/main" id="{AD5649FD-D308-462E-9BBF-871F75C97A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7338" y="5148263"/>
            <a:ext cx="3911600" cy="3505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Line 4">
            <a:extLst>
              <a:ext uri="{FF2B5EF4-FFF2-40B4-BE49-F238E27FC236}">
                <a16:creationId xmlns:a16="http://schemas.microsoft.com/office/drawing/2014/main" id="{B0F47AF5-5165-4A4A-9DA0-7A4071C5432A}"/>
              </a:ext>
            </a:extLst>
          </p:cNvPr>
          <p:cNvSpPr>
            <a:spLocks noChangeShapeType="1"/>
          </p:cNvSpPr>
          <p:nvPr/>
        </p:nvSpPr>
        <p:spPr bwMode="auto">
          <a:xfrm>
            <a:off x="260350" y="539750"/>
            <a:ext cx="0" cy="44640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245" name="Group 5">
            <a:extLst>
              <a:ext uri="{FF2B5EF4-FFF2-40B4-BE49-F238E27FC236}">
                <a16:creationId xmlns:a16="http://schemas.microsoft.com/office/drawing/2014/main" id="{6DB1F125-19E4-4AA5-B073-0D8899D2C34E}"/>
              </a:ext>
            </a:extLst>
          </p:cNvPr>
          <p:cNvGrpSpPr>
            <a:grpSpLocks noChangeAspect="1"/>
          </p:cNvGrpSpPr>
          <p:nvPr/>
        </p:nvGrpSpPr>
        <p:grpSpPr bwMode="auto">
          <a:xfrm>
            <a:off x="115888" y="250825"/>
            <a:ext cx="360362" cy="288925"/>
            <a:chOff x="1968" y="1728"/>
            <a:chExt cx="195" cy="132"/>
          </a:xfrm>
        </p:grpSpPr>
        <p:sp>
          <p:nvSpPr>
            <p:cNvPr id="10246" name="Rectangle 6">
              <a:extLst>
                <a:ext uri="{FF2B5EF4-FFF2-40B4-BE49-F238E27FC236}">
                  <a16:creationId xmlns:a16="http://schemas.microsoft.com/office/drawing/2014/main" id="{B543955D-0309-455E-BFFC-EC963B8874F7}"/>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47" name="Line 7">
              <a:extLst>
                <a:ext uri="{FF2B5EF4-FFF2-40B4-BE49-F238E27FC236}">
                  <a16:creationId xmlns:a16="http://schemas.microsoft.com/office/drawing/2014/main" id="{B6A25D8A-C7A0-4B77-8460-D0E6B313ABF4}"/>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8" name="Line 8">
              <a:extLst>
                <a:ext uri="{FF2B5EF4-FFF2-40B4-BE49-F238E27FC236}">
                  <a16:creationId xmlns:a16="http://schemas.microsoft.com/office/drawing/2014/main" id="{95828D3F-DE90-4748-B4B1-EFF8AB989D4D}"/>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249" name="Group 9">
            <a:extLst>
              <a:ext uri="{FF2B5EF4-FFF2-40B4-BE49-F238E27FC236}">
                <a16:creationId xmlns:a16="http://schemas.microsoft.com/office/drawing/2014/main" id="{C47D326D-C6CC-4864-AA7A-2FDB560E64DE}"/>
              </a:ext>
            </a:extLst>
          </p:cNvPr>
          <p:cNvGrpSpPr>
            <a:grpSpLocks/>
          </p:cNvGrpSpPr>
          <p:nvPr/>
        </p:nvGrpSpPr>
        <p:grpSpPr bwMode="auto">
          <a:xfrm>
            <a:off x="260350" y="179388"/>
            <a:ext cx="76200" cy="63500"/>
            <a:chOff x="2539" y="543"/>
            <a:chExt cx="48" cy="40"/>
          </a:xfrm>
        </p:grpSpPr>
        <p:sp>
          <p:nvSpPr>
            <p:cNvPr id="10250" name="Line 10">
              <a:extLst>
                <a:ext uri="{FF2B5EF4-FFF2-40B4-BE49-F238E27FC236}">
                  <a16:creationId xmlns:a16="http://schemas.microsoft.com/office/drawing/2014/main" id="{CA9790E3-081C-4C94-A72E-D1F7F2D9404A}"/>
                </a:ext>
              </a:extLst>
            </p:cNvPr>
            <p:cNvSpPr>
              <a:spLocks noChangeShapeType="1"/>
            </p:cNvSpPr>
            <p:nvPr/>
          </p:nvSpPr>
          <p:spPr bwMode="auto">
            <a:xfrm>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51" name="Line 11">
              <a:extLst>
                <a:ext uri="{FF2B5EF4-FFF2-40B4-BE49-F238E27FC236}">
                  <a16:creationId xmlns:a16="http://schemas.microsoft.com/office/drawing/2014/main" id="{D245B071-3031-4DD3-A57D-32DF7197A852}"/>
                </a:ext>
              </a:extLst>
            </p:cNvPr>
            <p:cNvSpPr>
              <a:spLocks noChangeShapeType="1"/>
            </p:cNvSpPr>
            <p:nvPr/>
          </p:nvSpPr>
          <p:spPr bwMode="auto">
            <a:xfrm flipV="1">
              <a:off x="2539" y="543"/>
              <a:ext cx="48" cy="4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0252" name="Text Box 12">
            <a:extLst>
              <a:ext uri="{FF2B5EF4-FFF2-40B4-BE49-F238E27FC236}">
                <a16:creationId xmlns:a16="http://schemas.microsoft.com/office/drawing/2014/main" id="{6F6C27A9-511B-4C8D-B639-3AD6F1470530}"/>
              </a:ext>
            </a:extLst>
          </p:cNvPr>
          <p:cNvSpPr txBox="1">
            <a:spLocks noChangeArrowheads="1"/>
          </p:cNvSpPr>
          <p:nvPr/>
        </p:nvSpPr>
        <p:spPr bwMode="auto">
          <a:xfrm>
            <a:off x="476250" y="107950"/>
            <a:ext cx="26225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ARG-02</a:t>
            </a:r>
          </a:p>
          <a:p>
            <a:r>
              <a:rPr lang="en-GB" altLang="en-US" sz="1200" b="1"/>
              <a:t>10th Mechanised Infantry Brigade</a:t>
            </a:r>
          </a:p>
          <a:p>
            <a:r>
              <a:rPr lang="en-GB" altLang="en-US" sz="1000"/>
              <a:t>Brigadier General Oscar Jofre</a:t>
            </a:r>
            <a:endParaRPr lang="en-GB" altLang="en-US" sz="1200" b="1"/>
          </a:p>
        </p:txBody>
      </p:sp>
      <p:sp>
        <p:nvSpPr>
          <p:cNvPr id="10253" name="Line 13">
            <a:extLst>
              <a:ext uri="{FF2B5EF4-FFF2-40B4-BE49-F238E27FC236}">
                <a16:creationId xmlns:a16="http://schemas.microsoft.com/office/drawing/2014/main" id="{2CA6D561-B45A-48CD-94C3-9840531001E3}"/>
              </a:ext>
            </a:extLst>
          </p:cNvPr>
          <p:cNvSpPr>
            <a:spLocks noChangeShapeType="1"/>
          </p:cNvSpPr>
          <p:nvPr/>
        </p:nvSpPr>
        <p:spPr bwMode="auto">
          <a:xfrm>
            <a:off x="476250" y="9699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254" name="Group 14">
            <a:extLst>
              <a:ext uri="{FF2B5EF4-FFF2-40B4-BE49-F238E27FC236}">
                <a16:creationId xmlns:a16="http://schemas.microsoft.com/office/drawing/2014/main" id="{F789E3B6-1797-4B8E-932B-BC8A8EE7CB7F}"/>
              </a:ext>
            </a:extLst>
          </p:cNvPr>
          <p:cNvGrpSpPr>
            <a:grpSpLocks/>
          </p:cNvGrpSpPr>
          <p:nvPr/>
        </p:nvGrpSpPr>
        <p:grpSpPr bwMode="auto">
          <a:xfrm>
            <a:off x="404813" y="827088"/>
            <a:ext cx="231775" cy="157162"/>
            <a:chOff x="933" y="149"/>
            <a:chExt cx="146" cy="99"/>
          </a:xfrm>
        </p:grpSpPr>
        <p:sp>
          <p:nvSpPr>
            <p:cNvPr id="10255" name="Rectangle 15">
              <a:extLst>
                <a:ext uri="{FF2B5EF4-FFF2-40B4-BE49-F238E27FC236}">
                  <a16:creationId xmlns:a16="http://schemas.microsoft.com/office/drawing/2014/main" id="{C618D50D-919B-45A1-B88C-D937221E9FA3}"/>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56" name="Text Box 16">
              <a:extLst>
                <a:ext uri="{FF2B5EF4-FFF2-40B4-BE49-F238E27FC236}">
                  <a16:creationId xmlns:a16="http://schemas.microsoft.com/office/drawing/2014/main" id="{2157223A-42E6-4B26-911D-D05F1C2EDFC7}"/>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0257" name="Group 17">
            <a:extLst>
              <a:ext uri="{FF2B5EF4-FFF2-40B4-BE49-F238E27FC236}">
                <a16:creationId xmlns:a16="http://schemas.microsoft.com/office/drawing/2014/main" id="{86066D2D-6177-4451-9F25-29A40EC002EE}"/>
              </a:ext>
            </a:extLst>
          </p:cNvPr>
          <p:cNvGrpSpPr>
            <a:grpSpLocks/>
          </p:cNvGrpSpPr>
          <p:nvPr/>
        </p:nvGrpSpPr>
        <p:grpSpPr bwMode="auto">
          <a:xfrm>
            <a:off x="482600" y="754063"/>
            <a:ext cx="74613" cy="26987"/>
            <a:chOff x="2373" y="1404"/>
            <a:chExt cx="47" cy="17"/>
          </a:xfrm>
        </p:grpSpPr>
        <p:sp>
          <p:nvSpPr>
            <p:cNvPr id="10258" name="Oval 18">
              <a:extLst>
                <a:ext uri="{FF2B5EF4-FFF2-40B4-BE49-F238E27FC236}">
                  <a16:creationId xmlns:a16="http://schemas.microsoft.com/office/drawing/2014/main" id="{A5D80A41-7969-44F2-99F5-72BFD3E631E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0259" name="Oval 19">
              <a:extLst>
                <a:ext uri="{FF2B5EF4-FFF2-40B4-BE49-F238E27FC236}">
                  <a16:creationId xmlns:a16="http://schemas.microsoft.com/office/drawing/2014/main" id="{91C95144-F6E2-4828-AE21-37DAE314B6F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0260" name="Line 20">
            <a:extLst>
              <a:ext uri="{FF2B5EF4-FFF2-40B4-BE49-F238E27FC236}">
                <a16:creationId xmlns:a16="http://schemas.microsoft.com/office/drawing/2014/main" id="{60292E62-C053-4CA8-923A-7B67C6751F0C}"/>
              </a:ext>
            </a:extLst>
          </p:cNvPr>
          <p:cNvSpPr>
            <a:spLocks noChangeShapeType="1"/>
          </p:cNvSpPr>
          <p:nvPr/>
        </p:nvSpPr>
        <p:spPr bwMode="auto">
          <a:xfrm>
            <a:off x="260350" y="8985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61" name="Text Box 21">
            <a:extLst>
              <a:ext uri="{FF2B5EF4-FFF2-40B4-BE49-F238E27FC236}">
                <a16:creationId xmlns:a16="http://schemas.microsoft.com/office/drawing/2014/main" id="{32E76999-9EC4-4FC2-B1AD-36D601979ADF}"/>
              </a:ext>
            </a:extLst>
          </p:cNvPr>
          <p:cNvSpPr txBox="1">
            <a:spLocks noChangeArrowheads="1"/>
          </p:cNvSpPr>
          <p:nvPr/>
        </p:nvSpPr>
        <p:spPr bwMode="auto">
          <a:xfrm>
            <a:off x="620713" y="682625"/>
            <a:ext cx="2598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grpSp>
        <p:nvGrpSpPr>
          <p:cNvPr id="10262" name="Group 22">
            <a:extLst>
              <a:ext uri="{FF2B5EF4-FFF2-40B4-BE49-F238E27FC236}">
                <a16:creationId xmlns:a16="http://schemas.microsoft.com/office/drawing/2014/main" id="{BC772BBE-6BEF-4C83-8B6C-1F3EE565A9AD}"/>
              </a:ext>
            </a:extLst>
          </p:cNvPr>
          <p:cNvGrpSpPr>
            <a:grpSpLocks/>
          </p:cNvGrpSpPr>
          <p:nvPr/>
        </p:nvGrpSpPr>
        <p:grpSpPr bwMode="auto">
          <a:xfrm>
            <a:off x="404813" y="1114425"/>
            <a:ext cx="231775" cy="190500"/>
            <a:chOff x="2252" y="2304"/>
            <a:chExt cx="146" cy="120"/>
          </a:xfrm>
        </p:grpSpPr>
        <p:sp>
          <p:nvSpPr>
            <p:cNvPr id="10263" name="Rectangle 23">
              <a:extLst>
                <a:ext uri="{FF2B5EF4-FFF2-40B4-BE49-F238E27FC236}">
                  <a16:creationId xmlns:a16="http://schemas.microsoft.com/office/drawing/2014/main" id="{A3E3F004-D92F-4F3D-AF09-4A9A4E8E23AE}"/>
                </a:ext>
              </a:extLst>
            </p:cNvPr>
            <p:cNvSpPr>
              <a:spLocks noChangeAspect="1" noChangeArrowheads="1"/>
            </p:cNvSpPr>
            <p:nvPr/>
          </p:nvSpPr>
          <p:spPr bwMode="auto">
            <a:xfrm>
              <a:off x="2252" y="2304"/>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64" name="Oval 24">
              <a:extLst>
                <a:ext uri="{FF2B5EF4-FFF2-40B4-BE49-F238E27FC236}">
                  <a16:creationId xmlns:a16="http://schemas.microsoft.com/office/drawing/2014/main" id="{B178F86D-92AF-4C99-BE5A-C78BD181FDDB}"/>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0265" name="Oval 25">
              <a:extLst>
                <a:ext uri="{FF2B5EF4-FFF2-40B4-BE49-F238E27FC236}">
                  <a16:creationId xmlns:a16="http://schemas.microsoft.com/office/drawing/2014/main" id="{A139DE43-B0C7-414A-B2DA-36F1D6F0BA2F}"/>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10266" name="Group 26">
            <a:extLst>
              <a:ext uri="{FF2B5EF4-FFF2-40B4-BE49-F238E27FC236}">
                <a16:creationId xmlns:a16="http://schemas.microsoft.com/office/drawing/2014/main" id="{89D0F91A-D097-4EA7-9018-211A9D1950EC}"/>
              </a:ext>
            </a:extLst>
          </p:cNvPr>
          <p:cNvGrpSpPr>
            <a:grpSpLocks/>
          </p:cNvGrpSpPr>
          <p:nvPr/>
        </p:nvGrpSpPr>
        <p:grpSpPr bwMode="auto">
          <a:xfrm>
            <a:off x="482600" y="1042988"/>
            <a:ext cx="74613" cy="26987"/>
            <a:chOff x="2373" y="1404"/>
            <a:chExt cx="47" cy="17"/>
          </a:xfrm>
        </p:grpSpPr>
        <p:sp>
          <p:nvSpPr>
            <p:cNvPr id="10267" name="Oval 27">
              <a:extLst>
                <a:ext uri="{FF2B5EF4-FFF2-40B4-BE49-F238E27FC236}">
                  <a16:creationId xmlns:a16="http://schemas.microsoft.com/office/drawing/2014/main" id="{FB75438A-C6E2-4F32-B086-6967A332C77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0268" name="Oval 28">
              <a:extLst>
                <a:ext uri="{FF2B5EF4-FFF2-40B4-BE49-F238E27FC236}">
                  <a16:creationId xmlns:a16="http://schemas.microsoft.com/office/drawing/2014/main" id="{2437D550-77F2-4311-855C-7117C220CF01}"/>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0269" name="Text Box 29">
            <a:extLst>
              <a:ext uri="{FF2B5EF4-FFF2-40B4-BE49-F238E27FC236}">
                <a16:creationId xmlns:a16="http://schemas.microsoft.com/office/drawing/2014/main" id="{9852BED0-8794-434A-A6A3-B97458644F84}"/>
              </a:ext>
            </a:extLst>
          </p:cNvPr>
          <p:cNvSpPr txBox="1">
            <a:spLocks noChangeArrowheads="1"/>
          </p:cNvSpPr>
          <p:nvPr/>
        </p:nvSpPr>
        <p:spPr bwMode="auto">
          <a:xfrm>
            <a:off x="620713" y="969963"/>
            <a:ext cx="2593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MB 230G or Iltis Jeep (no MG)                  ARG-04</a:t>
            </a:r>
            <a:endParaRPr lang="en-GB" altLang="en-US" b="1"/>
          </a:p>
        </p:txBody>
      </p:sp>
      <p:grpSp>
        <p:nvGrpSpPr>
          <p:cNvPr id="10270" name="Group 30">
            <a:extLst>
              <a:ext uri="{FF2B5EF4-FFF2-40B4-BE49-F238E27FC236}">
                <a16:creationId xmlns:a16="http://schemas.microsoft.com/office/drawing/2014/main" id="{37B06903-9B11-4480-AB5B-46B50311B3AE}"/>
              </a:ext>
            </a:extLst>
          </p:cNvPr>
          <p:cNvGrpSpPr>
            <a:grpSpLocks noChangeAspect="1"/>
          </p:cNvGrpSpPr>
          <p:nvPr/>
        </p:nvGrpSpPr>
        <p:grpSpPr bwMode="auto">
          <a:xfrm>
            <a:off x="404813" y="1400175"/>
            <a:ext cx="231775" cy="157163"/>
            <a:chOff x="1968" y="1728"/>
            <a:chExt cx="195" cy="132"/>
          </a:xfrm>
        </p:grpSpPr>
        <p:sp>
          <p:nvSpPr>
            <p:cNvPr id="10271" name="Rectangle 31">
              <a:extLst>
                <a:ext uri="{FF2B5EF4-FFF2-40B4-BE49-F238E27FC236}">
                  <a16:creationId xmlns:a16="http://schemas.microsoft.com/office/drawing/2014/main" id="{EBD923DE-0BBC-448B-94A8-D03721872EF3}"/>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72" name="Line 32">
              <a:extLst>
                <a:ext uri="{FF2B5EF4-FFF2-40B4-BE49-F238E27FC236}">
                  <a16:creationId xmlns:a16="http://schemas.microsoft.com/office/drawing/2014/main" id="{427744E5-CDF1-43DB-803B-DA1E9B11D133}"/>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73" name="Line 33">
              <a:extLst>
                <a:ext uri="{FF2B5EF4-FFF2-40B4-BE49-F238E27FC236}">
                  <a16:creationId xmlns:a16="http://schemas.microsoft.com/office/drawing/2014/main" id="{C3F7369C-E1FC-4772-8805-320646646C01}"/>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274" name="Group 34">
            <a:extLst>
              <a:ext uri="{FF2B5EF4-FFF2-40B4-BE49-F238E27FC236}">
                <a16:creationId xmlns:a16="http://schemas.microsoft.com/office/drawing/2014/main" id="{5C4C3DAB-44D6-4711-8949-CAA3BE3927EA}"/>
              </a:ext>
            </a:extLst>
          </p:cNvPr>
          <p:cNvGrpSpPr>
            <a:grpSpLocks/>
          </p:cNvGrpSpPr>
          <p:nvPr/>
        </p:nvGrpSpPr>
        <p:grpSpPr bwMode="auto">
          <a:xfrm>
            <a:off x="482600" y="1328738"/>
            <a:ext cx="74613" cy="26987"/>
            <a:chOff x="2373" y="1404"/>
            <a:chExt cx="47" cy="17"/>
          </a:xfrm>
        </p:grpSpPr>
        <p:sp>
          <p:nvSpPr>
            <p:cNvPr id="10275" name="Oval 35">
              <a:extLst>
                <a:ext uri="{FF2B5EF4-FFF2-40B4-BE49-F238E27FC236}">
                  <a16:creationId xmlns:a16="http://schemas.microsoft.com/office/drawing/2014/main" id="{76ADFF3C-13C5-4160-8E7B-B873A53777E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0276" name="Oval 36">
              <a:extLst>
                <a:ext uri="{FF2B5EF4-FFF2-40B4-BE49-F238E27FC236}">
                  <a16:creationId xmlns:a16="http://schemas.microsoft.com/office/drawing/2014/main" id="{A634E071-533F-449D-820B-41FC6F2593F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0277" name="Line 37">
            <a:extLst>
              <a:ext uri="{FF2B5EF4-FFF2-40B4-BE49-F238E27FC236}">
                <a16:creationId xmlns:a16="http://schemas.microsoft.com/office/drawing/2014/main" id="{EE52069F-1E96-477A-92A0-15DD396A0420}"/>
              </a:ext>
            </a:extLst>
          </p:cNvPr>
          <p:cNvSpPr>
            <a:spLocks noChangeShapeType="1"/>
          </p:cNvSpPr>
          <p:nvPr/>
        </p:nvSpPr>
        <p:spPr bwMode="auto">
          <a:xfrm>
            <a:off x="260350" y="14732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78" name="Text Box 38">
            <a:extLst>
              <a:ext uri="{FF2B5EF4-FFF2-40B4-BE49-F238E27FC236}">
                <a16:creationId xmlns:a16="http://schemas.microsoft.com/office/drawing/2014/main" id="{74D68250-9D2C-4C32-AD8F-60AAB91428B1}"/>
              </a:ext>
            </a:extLst>
          </p:cNvPr>
          <p:cNvSpPr txBox="1">
            <a:spLocks noChangeArrowheads="1"/>
          </p:cNvSpPr>
          <p:nvPr/>
        </p:nvSpPr>
        <p:spPr bwMode="auto">
          <a:xfrm>
            <a:off x="620713" y="1330325"/>
            <a:ext cx="25908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Tiradores (Infantry)                                    ARG-08</a:t>
            </a:r>
            <a:endParaRPr lang="en-GB" altLang="en-US" b="1"/>
          </a:p>
        </p:txBody>
      </p:sp>
      <p:grpSp>
        <p:nvGrpSpPr>
          <p:cNvPr id="10279" name="Group 39">
            <a:extLst>
              <a:ext uri="{FF2B5EF4-FFF2-40B4-BE49-F238E27FC236}">
                <a16:creationId xmlns:a16="http://schemas.microsoft.com/office/drawing/2014/main" id="{750AD87A-B754-4E2F-93AB-415E13C06DC7}"/>
              </a:ext>
            </a:extLst>
          </p:cNvPr>
          <p:cNvGrpSpPr>
            <a:grpSpLocks noChangeAspect="1"/>
          </p:cNvGrpSpPr>
          <p:nvPr/>
        </p:nvGrpSpPr>
        <p:grpSpPr bwMode="auto">
          <a:xfrm>
            <a:off x="403225" y="1833563"/>
            <a:ext cx="288925" cy="215900"/>
            <a:chOff x="1968" y="1728"/>
            <a:chExt cx="195" cy="132"/>
          </a:xfrm>
        </p:grpSpPr>
        <p:sp>
          <p:nvSpPr>
            <p:cNvPr id="10280" name="Rectangle 40">
              <a:extLst>
                <a:ext uri="{FF2B5EF4-FFF2-40B4-BE49-F238E27FC236}">
                  <a16:creationId xmlns:a16="http://schemas.microsoft.com/office/drawing/2014/main" id="{EC0A6936-8B84-49B6-A960-1E468CD55416}"/>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81" name="Line 41">
              <a:extLst>
                <a:ext uri="{FF2B5EF4-FFF2-40B4-BE49-F238E27FC236}">
                  <a16:creationId xmlns:a16="http://schemas.microsoft.com/office/drawing/2014/main" id="{7E043C62-1170-415B-B572-3B322D913F46}"/>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82" name="Line 42">
              <a:extLst>
                <a:ext uri="{FF2B5EF4-FFF2-40B4-BE49-F238E27FC236}">
                  <a16:creationId xmlns:a16="http://schemas.microsoft.com/office/drawing/2014/main" id="{CAC28C03-DC62-4BD3-9DD2-48AF5EBE0070}"/>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283" name="Group 43">
            <a:extLst>
              <a:ext uri="{FF2B5EF4-FFF2-40B4-BE49-F238E27FC236}">
                <a16:creationId xmlns:a16="http://schemas.microsoft.com/office/drawing/2014/main" id="{853D748A-276F-4106-B66A-851CBEDD3AA2}"/>
              </a:ext>
            </a:extLst>
          </p:cNvPr>
          <p:cNvGrpSpPr>
            <a:grpSpLocks/>
          </p:cNvGrpSpPr>
          <p:nvPr/>
        </p:nvGrpSpPr>
        <p:grpSpPr bwMode="auto">
          <a:xfrm>
            <a:off x="474663" y="1762125"/>
            <a:ext cx="147637" cy="63500"/>
            <a:chOff x="2070" y="2880"/>
            <a:chExt cx="93" cy="40"/>
          </a:xfrm>
        </p:grpSpPr>
        <p:sp>
          <p:nvSpPr>
            <p:cNvPr id="10284" name="Line 44">
              <a:extLst>
                <a:ext uri="{FF2B5EF4-FFF2-40B4-BE49-F238E27FC236}">
                  <a16:creationId xmlns:a16="http://schemas.microsoft.com/office/drawing/2014/main" id="{E12D3DA8-9269-40C0-9856-896811A78706}"/>
                </a:ext>
              </a:extLst>
            </p:cNvPr>
            <p:cNvSpPr>
              <a:spLocks noChangeShapeType="1"/>
            </p:cNvSpPr>
            <p:nvPr/>
          </p:nvSpPr>
          <p:spPr bwMode="auto">
            <a:xfrm>
              <a:off x="2070" y="2880"/>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285" name="Group 45">
              <a:extLst>
                <a:ext uri="{FF2B5EF4-FFF2-40B4-BE49-F238E27FC236}">
                  <a16:creationId xmlns:a16="http://schemas.microsoft.com/office/drawing/2014/main" id="{92D51237-C4E4-40FF-98D2-BDBA49811941}"/>
                </a:ext>
              </a:extLst>
            </p:cNvPr>
            <p:cNvGrpSpPr>
              <a:grpSpLocks/>
            </p:cNvGrpSpPr>
            <p:nvPr/>
          </p:nvGrpSpPr>
          <p:grpSpPr bwMode="auto">
            <a:xfrm>
              <a:off x="2115" y="2880"/>
              <a:ext cx="48" cy="40"/>
              <a:chOff x="2443" y="447"/>
              <a:chExt cx="48" cy="40"/>
            </a:xfrm>
          </p:grpSpPr>
          <p:sp>
            <p:nvSpPr>
              <p:cNvPr id="10286" name="Line 46">
                <a:extLst>
                  <a:ext uri="{FF2B5EF4-FFF2-40B4-BE49-F238E27FC236}">
                    <a16:creationId xmlns:a16="http://schemas.microsoft.com/office/drawing/2014/main" id="{C9504EBB-7ECE-4A3A-99FF-01162E8CC0B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87" name="Line 47">
                <a:extLst>
                  <a:ext uri="{FF2B5EF4-FFF2-40B4-BE49-F238E27FC236}">
                    <a16:creationId xmlns:a16="http://schemas.microsoft.com/office/drawing/2014/main" id="{07A351A2-3433-41E5-99C0-856DCE79FF4E}"/>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10288" name="Text Box 48">
            <a:extLst>
              <a:ext uri="{FF2B5EF4-FFF2-40B4-BE49-F238E27FC236}">
                <a16:creationId xmlns:a16="http://schemas.microsoft.com/office/drawing/2014/main" id="{366C41A9-0150-4DC2-B1D5-27F9064116DF}"/>
              </a:ext>
            </a:extLst>
          </p:cNvPr>
          <p:cNvSpPr txBox="1">
            <a:spLocks noChangeArrowheads="1"/>
          </p:cNvSpPr>
          <p:nvPr/>
        </p:nvSpPr>
        <p:spPr bwMode="auto">
          <a:xfrm>
            <a:off x="692150" y="1690688"/>
            <a:ext cx="215106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ARG-03</a:t>
            </a:r>
          </a:p>
          <a:p>
            <a:r>
              <a:rPr lang="en-GB" altLang="en-US" sz="1200" b="1"/>
              <a:t>3rd Infantry Regiment</a:t>
            </a:r>
          </a:p>
          <a:p>
            <a:r>
              <a:rPr lang="en-GB" altLang="en-US" sz="1200"/>
              <a:t>(Port Stanley)</a:t>
            </a:r>
          </a:p>
          <a:p>
            <a:r>
              <a:rPr lang="en-GB" altLang="en-US" sz="1000"/>
              <a:t>Lieutenant Colonel David U Comini</a:t>
            </a:r>
          </a:p>
        </p:txBody>
      </p:sp>
      <p:sp>
        <p:nvSpPr>
          <p:cNvPr id="10289" name="Line 49">
            <a:extLst>
              <a:ext uri="{FF2B5EF4-FFF2-40B4-BE49-F238E27FC236}">
                <a16:creationId xmlns:a16="http://schemas.microsoft.com/office/drawing/2014/main" id="{5E33E377-9E29-40FB-B9C0-11004C6631AF}"/>
              </a:ext>
            </a:extLst>
          </p:cNvPr>
          <p:cNvSpPr>
            <a:spLocks noChangeShapeType="1"/>
          </p:cNvSpPr>
          <p:nvPr/>
        </p:nvSpPr>
        <p:spPr bwMode="auto">
          <a:xfrm>
            <a:off x="260350" y="19065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290" name="Group 50">
            <a:extLst>
              <a:ext uri="{FF2B5EF4-FFF2-40B4-BE49-F238E27FC236}">
                <a16:creationId xmlns:a16="http://schemas.microsoft.com/office/drawing/2014/main" id="{263B0439-C4FA-441E-92A7-2B2BEF19BA1A}"/>
              </a:ext>
            </a:extLst>
          </p:cNvPr>
          <p:cNvGrpSpPr>
            <a:grpSpLocks noChangeAspect="1"/>
          </p:cNvGrpSpPr>
          <p:nvPr/>
        </p:nvGrpSpPr>
        <p:grpSpPr bwMode="auto">
          <a:xfrm>
            <a:off x="403225" y="2554288"/>
            <a:ext cx="288925" cy="215900"/>
            <a:chOff x="1968" y="1728"/>
            <a:chExt cx="195" cy="132"/>
          </a:xfrm>
        </p:grpSpPr>
        <p:sp>
          <p:nvSpPr>
            <p:cNvPr id="10291" name="Rectangle 51">
              <a:extLst>
                <a:ext uri="{FF2B5EF4-FFF2-40B4-BE49-F238E27FC236}">
                  <a16:creationId xmlns:a16="http://schemas.microsoft.com/office/drawing/2014/main" id="{E7786B0D-191B-49F5-88F1-ED860D76325A}"/>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92" name="Line 52">
              <a:extLst>
                <a:ext uri="{FF2B5EF4-FFF2-40B4-BE49-F238E27FC236}">
                  <a16:creationId xmlns:a16="http://schemas.microsoft.com/office/drawing/2014/main" id="{DB97AA63-093D-435C-88B6-D03F8755BF02}"/>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93" name="Line 53">
              <a:extLst>
                <a:ext uri="{FF2B5EF4-FFF2-40B4-BE49-F238E27FC236}">
                  <a16:creationId xmlns:a16="http://schemas.microsoft.com/office/drawing/2014/main" id="{9FE95C64-8913-4437-98F6-6BF936FE9713}"/>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294" name="Group 54">
            <a:extLst>
              <a:ext uri="{FF2B5EF4-FFF2-40B4-BE49-F238E27FC236}">
                <a16:creationId xmlns:a16="http://schemas.microsoft.com/office/drawing/2014/main" id="{CF24EC90-8AB8-45CD-9496-DD3737F14CD7}"/>
              </a:ext>
            </a:extLst>
          </p:cNvPr>
          <p:cNvGrpSpPr>
            <a:grpSpLocks/>
          </p:cNvGrpSpPr>
          <p:nvPr/>
        </p:nvGrpSpPr>
        <p:grpSpPr bwMode="auto">
          <a:xfrm>
            <a:off x="474663" y="2482850"/>
            <a:ext cx="147637" cy="63500"/>
            <a:chOff x="2070" y="2880"/>
            <a:chExt cx="93" cy="40"/>
          </a:xfrm>
        </p:grpSpPr>
        <p:sp>
          <p:nvSpPr>
            <p:cNvPr id="10295" name="Line 55">
              <a:extLst>
                <a:ext uri="{FF2B5EF4-FFF2-40B4-BE49-F238E27FC236}">
                  <a16:creationId xmlns:a16="http://schemas.microsoft.com/office/drawing/2014/main" id="{7BA75140-8FAC-4BDC-A447-E279EC2C9D12}"/>
                </a:ext>
              </a:extLst>
            </p:cNvPr>
            <p:cNvSpPr>
              <a:spLocks noChangeShapeType="1"/>
            </p:cNvSpPr>
            <p:nvPr/>
          </p:nvSpPr>
          <p:spPr bwMode="auto">
            <a:xfrm>
              <a:off x="2070" y="2880"/>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296" name="Group 56">
              <a:extLst>
                <a:ext uri="{FF2B5EF4-FFF2-40B4-BE49-F238E27FC236}">
                  <a16:creationId xmlns:a16="http://schemas.microsoft.com/office/drawing/2014/main" id="{3249B7AB-0E10-4224-9B9E-F183ECB83DFC}"/>
                </a:ext>
              </a:extLst>
            </p:cNvPr>
            <p:cNvGrpSpPr>
              <a:grpSpLocks/>
            </p:cNvGrpSpPr>
            <p:nvPr/>
          </p:nvGrpSpPr>
          <p:grpSpPr bwMode="auto">
            <a:xfrm>
              <a:off x="2115" y="2880"/>
              <a:ext cx="48" cy="40"/>
              <a:chOff x="2443" y="447"/>
              <a:chExt cx="48" cy="40"/>
            </a:xfrm>
          </p:grpSpPr>
          <p:sp>
            <p:nvSpPr>
              <p:cNvPr id="10297" name="Line 57">
                <a:extLst>
                  <a:ext uri="{FF2B5EF4-FFF2-40B4-BE49-F238E27FC236}">
                    <a16:creationId xmlns:a16="http://schemas.microsoft.com/office/drawing/2014/main" id="{EA38C55B-173D-46BE-8462-C66098DFBBF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98" name="Line 58">
                <a:extLst>
                  <a:ext uri="{FF2B5EF4-FFF2-40B4-BE49-F238E27FC236}">
                    <a16:creationId xmlns:a16="http://schemas.microsoft.com/office/drawing/2014/main" id="{4D603573-4D94-4F73-957C-56806187427D}"/>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10299" name="Text Box 59">
            <a:extLst>
              <a:ext uri="{FF2B5EF4-FFF2-40B4-BE49-F238E27FC236}">
                <a16:creationId xmlns:a16="http://schemas.microsoft.com/office/drawing/2014/main" id="{470D620A-52B9-41A0-A005-101CE33B8F96}"/>
              </a:ext>
            </a:extLst>
          </p:cNvPr>
          <p:cNvSpPr txBox="1">
            <a:spLocks noChangeArrowheads="1"/>
          </p:cNvSpPr>
          <p:nvPr/>
        </p:nvSpPr>
        <p:spPr bwMode="auto">
          <a:xfrm>
            <a:off x="692150" y="2411413"/>
            <a:ext cx="22955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ARG-03</a:t>
            </a:r>
          </a:p>
          <a:p>
            <a:r>
              <a:rPr lang="en-GB" altLang="en-US" sz="1200" b="1"/>
              <a:t>7th Infantry Regiment</a:t>
            </a:r>
          </a:p>
          <a:p>
            <a:r>
              <a:rPr lang="en-GB" altLang="en-US" sz="1200"/>
              <a:t>(Mt Longdon &amp; Wireless Ridge)</a:t>
            </a:r>
          </a:p>
          <a:p>
            <a:r>
              <a:rPr lang="en-GB" altLang="en-US" sz="1000"/>
              <a:t>Lieutenant Colonel Omar Gim</a:t>
            </a:r>
            <a:r>
              <a:rPr lang="en-GB" altLang="en-US" sz="1000">
                <a:cs typeface="Arial" panose="020B0604020202020204" pitchFamily="34" charset="0"/>
              </a:rPr>
              <a:t>énez</a:t>
            </a:r>
          </a:p>
        </p:txBody>
      </p:sp>
      <p:sp>
        <p:nvSpPr>
          <p:cNvPr id="10300" name="Line 60">
            <a:extLst>
              <a:ext uri="{FF2B5EF4-FFF2-40B4-BE49-F238E27FC236}">
                <a16:creationId xmlns:a16="http://schemas.microsoft.com/office/drawing/2014/main" id="{998A7B29-9D7E-4BAE-AB31-555D9E3F2870}"/>
              </a:ext>
            </a:extLst>
          </p:cNvPr>
          <p:cNvSpPr>
            <a:spLocks noChangeShapeType="1"/>
          </p:cNvSpPr>
          <p:nvPr/>
        </p:nvSpPr>
        <p:spPr bwMode="auto">
          <a:xfrm>
            <a:off x="260350" y="26273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01" name="Group 61">
            <a:extLst>
              <a:ext uri="{FF2B5EF4-FFF2-40B4-BE49-F238E27FC236}">
                <a16:creationId xmlns:a16="http://schemas.microsoft.com/office/drawing/2014/main" id="{05627ADA-F747-4ECA-8FB1-E56294EB2F17}"/>
              </a:ext>
            </a:extLst>
          </p:cNvPr>
          <p:cNvGrpSpPr>
            <a:grpSpLocks noChangeAspect="1"/>
          </p:cNvGrpSpPr>
          <p:nvPr/>
        </p:nvGrpSpPr>
        <p:grpSpPr bwMode="auto">
          <a:xfrm>
            <a:off x="403225" y="3273425"/>
            <a:ext cx="288925" cy="215900"/>
            <a:chOff x="1968" y="1728"/>
            <a:chExt cx="195" cy="132"/>
          </a:xfrm>
        </p:grpSpPr>
        <p:sp>
          <p:nvSpPr>
            <p:cNvPr id="10302" name="Rectangle 62">
              <a:extLst>
                <a:ext uri="{FF2B5EF4-FFF2-40B4-BE49-F238E27FC236}">
                  <a16:creationId xmlns:a16="http://schemas.microsoft.com/office/drawing/2014/main" id="{4C3977F7-8D46-493D-A562-A7AE2F313C84}"/>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03" name="Line 63">
              <a:extLst>
                <a:ext uri="{FF2B5EF4-FFF2-40B4-BE49-F238E27FC236}">
                  <a16:creationId xmlns:a16="http://schemas.microsoft.com/office/drawing/2014/main" id="{AFE1B9EE-03B5-48A5-AD68-943E70FDB4E4}"/>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04" name="Line 64">
              <a:extLst>
                <a:ext uri="{FF2B5EF4-FFF2-40B4-BE49-F238E27FC236}">
                  <a16:creationId xmlns:a16="http://schemas.microsoft.com/office/drawing/2014/main" id="{523A7399-E499-41AE-9CAA-A559AFB69C53}"/>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05" name="Group 65">
            <a:extLst>
              <a:ext uri="{FF2B5EF4-FFF2-40B4-BE49-F238E27FC236}">
                <a16:creationId xmlns:a16="http://schemas.microsoft.com/office/drawing/2014/main" id="{ADE23C03-2CFC-448F-9E09-DC77EB707943}"/>
              </a:ext>
            </a:extLst>
          </p:cNvPr>
          <p:cNvGrpSpPr>
            <a:grpSpLocks/>
          </p:cNvGrpSpPr>
          <p:nvPr/>
        </p:nvGrpSpPr>
        <p:grpSpPr bwMode="auto">
          <a:xfrm>
            <a:off x="474663" y="3201988"/>
            <a:ext cx="147637" cy="63500"/>
            <a:chOff x="2070" y="2880"/>
            <a:chExt cx="93" cy="40"/>
          </a:xfrm>
        </p:grpSpPr>
        <p:sp>
          <p:nvSpPr>
            <p:cNvPr id="10306" name="Line 66">
              <a:extLst>
                <a:ext uri="{FF2B5EF4-FFF2-40B4-BE49-F238E27FC236}">
                  <a16:creationId xmlns:a16="http://schemas.microsoft.com/office/drawing/2014/main" id="{AFE7C4D9-EA38-4687-91CA-395A4583502F}"/>
                </a:ext>
              </a:extLst>
            </p:cNvPr>
            <p:cNvSpPr>
              <a:spLocks noChangeShapeType="1"/>
            </p:cNvSpPr>
            <p:nvPr/>
          </p:nvSpPr>
          <p:spPr bwMode="auto">
            <a:xfrm>
              <a:off x="2070" y="2880"/>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07" name="Group 67">
              <a:extLst>
                <a:ext uri="{FF2B5EF4-FFF2-40B4-BE49-F238E27FC236}">
                  <a16:creationId xmlns:a16="http://schemas.microsoft.com/office/drawing/2014/main" id="{1B0FFF22-10DA-4F42-A5C7-522393304D09}"/>
                </a:ext>
              </a:extLst>
            </p:cNvPr>
            <p:cNvGrpSpPr>
              <a:grpSpLocks/>
            </p:cNvGrpSpPr>
            <p:nvPr/>
          </p:nvGrpSpPr>
          <p:grpSpPr bwMode="auto">
            <a:xfrm>
              <a:off x="2115" y="2880"/>
              <a:ext cx="48" cy="40"/>
              <a:chOff x="2443" y="447"/>
              <a:chExt cx="48" cy="40"/>
            </a:xfrm>
          </p:grpSpPr>
          <p:sp>
            <p:nvSpPr>
              <p:cNvPr id="10308" name="Line 68">
                <a:extLst>
                  <a:ext uri="{FF2B5EF4-FFF2-40B4-BE49-F238E27FC236}">
                    <a16:creationId xmlns:a16="http://schemas.microsoft.com/office/drawing/2014/main" id="{ED945DA4-0B73-4F4E-B898-B6E767A4622D}"/>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09" name="Line 69">
                <a:extLst>
                  <a:ext uri="{FF2B5EF4-FFF2-40B4-BE49-F238E27FC236}">
                    <a16:creationId xmlns:a16="http://schemas.microsoft.com/office/drawing/2014/main" id="{BA51E9B0-9A69-402A-83A9-49F1936712DC}"/>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10310" name="Text Box 70">
            <a:extLst>
              <a:ext uri="{FF2B5EF4-FFF2-40B4-BE49-F238E27FC236}">
                <a16:creationId xmlns:a16="http://schemas.microsoft.com/office/drawing/2014/main" id="{DD2221C6-2261-4DAD-8BB4-75920B1209BD}"/>
              </a:ext>
            </a:extLst>
          </p:cNvPr>
          <p:cNvSpPr txBox="1">
            <a:spLocks noChangeArrowheads="1"/>
          </p:cNvSpPr>
          <p:nvPr/>
        </p:nvSpPr>
        <p:spPr bwMode="auto">
          <a:xfrm>
            <a:off x="692150" y="3130550"/>
            <a:ext cx="20923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ARG-03</a:t>
            </a:r>
          </a:p>
          <a:p>
            <a:r>
              <a:rPr lang="en-GB" altLang="en-US" sz="1200" b="1"/>
              <a:t>6th Infantry Regiment</a:t>
            </a:r>
          </a:p>
          <a:p>
            <a:r>
              <a:rPr lang="en-GB" altLang="en-US" sz="1200"/>
              <a:t>(Stanley Common)</a:t>
            </a:r>
          </a:p>
          <a:p>
            <a:r>
              <a:rPr lang="en-GB" altLang="en-US" sz="1000"/>
              <a:t>Lieutenant Colonel Jorge Halperin</a:t>
            </a:r>
          </a:p>
        </p:txBody>
      </p:sp>
      <p:sp>
        <p:nvSpPr>
          <p:cNvPr id="10311" name="Line 71">
            <a:extLst>
              <a:ext uri="{FF2B5EF4-FFF2-40B4-BE49-F238E27FC236}">
                <a16:creationId xmlns:a16="http://schemas.microsoft.com/office/drawing/2014/main" id="{8D65BC37-52D8-4D35-AAAC-8F645CEAC697}"/>
              </a:ext>
            </a:extLst>
          </p:cNvPr>
          <p:cNvSpPr>
            <a:spLocks noChangeShapeType="1"/>
          </p:cNvSpPr>
          <p:nvPr/>
        </p:nvSpPr>
        <p:spPr bwMode="auto">
          <a:xfrm>
            <a:off x="260350" y="334645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13" name="Group 73">
            <a:extLst>
              <a:ext uri="{FF2B5EF4-FFF2-40B4-BE49-F238E27FC236}">
                <a16:creationId xmlns:a16="http://schemas.microsoft.com/office/drawing/2014/main" id="{F2B58498-1771-438A-BF1B-DD1CFB6A12A2}"/>
              </a:ext>
            </a:extLst>
          </p:cNvPr>
          <p:cNvGrpSpPr>
            <a:grpSpLocks noChangeAspect="1"/>
          </p:cNvGrpSpPr>
          <p:nvPr/>
        </p:nvGrpSpPr>
        <p:grpSpPr bwMode="auto">
          <a:xfrm>
            <a:off x="403225" y="3994150"/>
            <a:ext cx="288925" cy="215900"/>
            <a:chOff x="1968" y="1728"/>
            <a:chExt cx="195" cy="132"/>
          </a:xfrm>
        </p:grpSpPr>
        <p:sp>
          <p:nvSpPr>
            <p:cNvPr id="10314" name="Rectangle 74">
              <a:extLst>
                <a:ext uri="{FF2B5EF4-FFF2-40B4-BE49-F238E27FC236}">
                  <a16:creationId xmlns:a16="http://schemas.microsoft.com/office/drawing/2014/main" id="{6AD6FCBE-E211-496A-8FA6-97939AD067DE}"/>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15" name="Line 75">
              <a:extLst>
                <a:ext uri="{FF2B5EF4-FFF2-40B4-BE49-F238E27FC236}">
                  <a16:creationId xmlns:a16="http://schemas.microsoft.com/office/drawing/2014/main" id="{CF3379A6-3A26-4E0C-B442-275C94771AF0}"/>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16" name="Line 76">
              <a:extLst>
                <a:ext uri="{FF2B5EF4-FFF2-40B4-BE49-F238E27FC236}">
                  <a16:creationId xmlns:a16="http://schemas.microsoft.com/office/drawing/2014/main" id="{56C0C56F-21D1-413E-B4FF-E59DDF5C9936}"/>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0317" name="Group 77">
            <a:extLst>
              <a:ext uri="{FF2B5EF4-FFF2-40B4-BE49-F238E27FC236}">
                <a16:creationId xmlns:a16="http://schemas.microsoft.com/office/drawing/2014/main" id="{723215E3-B286-43E3-9559-2DE638F4D2DA}"/>
              </a:ext>
            </a:extLst>
          </p:cNvPr>
          <p:cNvGrpSpPr>
            <a:grpSpLocks/>
          </p:cNvGrpSpPr>
          <p:nvPr/>
        </p:nvGrpSpPr>
        <p:grpSpPr bwMode="auto">
          <a:xfrm>
            <a:off x="474663" y="3922713"/>
            <a:ext cx="147637" cy="63500"/>
            <a:chOff x="2070" y="2880"/>
            <a:chExt cx="93" cy="40"/>
          </a:xfrm>
        </p:grpSpPr>
        <p:sp>
          <p:nvSpPr>
            <p:cNvPr id="10318" name="Line 78">
              <a:extLst>
                <a:ext uri="{FF2B5EF4-FFF2-40B4-BE49-F238E27FC236}">
                  <a16:creationId xmlns:a16="http://schemas.microsoft.com/office/drawing/2014/main" id="{44D96C54-6659-4CB6-98FD-6678A351DA75}"/>
                </a:ext>
              </a:extLst>
            </p:cNvPr>
            <p:cNvSpPr>
              <a:spLocks noChangeShapeType="1"/>
            </p:cNvSpPr>
            <p:nvPr/>
          </p:nvSpPr>
          <p:spPr bwMode="auto">
            <a:xfrm>
              <a:off x="2070" y="2880"/>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19" name="Group 79">
              <a:extLst>
                <a:ext uri="{FF2B5EF4-FFF2-40B4-BE49-F238E27FC236}">
                  <a16:creationId xmlns:a16="http://schemas.microsoft.com/office/drawing/2014/main" id="{915801F4-1FC1-4DAE-BB85-2868E2009ADF}"/>
                </a:ext>
              </a:extLst>
            </p:cNvPr>
            <p:cNvGrpSpPr>
              <a:grpSpLocks/>
            </p:cNvGrpSpPr>
            <p:nvPr/>
          </p:nvGrpSpPr>
          <p:grpSpPr bwMode="auto">
            <a:xfrm>
              <a:off x="2115" y="2880"/>
              <a:ext cx="48" cy="40"/>
              <a:chOff x="2443" y="447"/>
              <a:chExt cx="48" cy="40"/>
            </a:xfrm>
          </p:grpSpPr>
          <p:sp>
            <p:nvSpPr>
              <p:cNvPr id="10320" name="Line 80">
                <a:extLst>
                  <a:ext uri="{FF2B5EF4-FFF2-40B4-BE49-F238E27FC236}">
                    <a16:creationId xmlns:a16="http://schemas.microsoft.com/office/drawing/2014/main" id="{5DCD50C8-F60D-4B26-B138-EBB2EE16D9D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21" name="Line 81">
                <a:extLst>
                  <a:ext uri="{FF2B5EF4-FFF2-40B4-BE49-F238E27FC236}">
                    <a16:creationId xmlns:a16="http://schemas.microsoft.com/office/drawing/2014/main" id="{851843E0-8B53-4019-932D-629F3CB9857D}"/>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10322" name="Text Box 82">
            <a:extLst>
              <a:ext uri="{FF2B5EF4-FFF2-40B4-BE49-F238E27FC236}">
                <a16:creationId xmlns:a16="http://schemas.microsoft.com/office/drawing/2014/main" id="{EDA25E09-DD3C-459D-8A70-10C0A9DC32C3}"/>
              </a:ext>
            </a:extLst>
          </p:cNvPr>
          <p:cNvSpPr txBox="1">
            <a:spLocks noChangeArrowheads="1"/>
          </p:cNvSpPr>
          <p:nvPr/>
        </p:nvSpPr>
        <p:spPr bwMode="auto">
          <a:xfrm>
            <a:off x="692150" y="3851275"/>
            <a:ext cx="2668588"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ARG-03</a:t>
            </a:r>
          </a:p>
          <a:p>
            <a:r>
              <a:rPr lang="en-GB" altLang="en-US" sz="1200" b="1"/>
              <a:t>25th Infantry Regiment</a:t>
            </a:r>
          </a:p>
          <a:p>
            <a:r>
              <a:rPr lang="en-GB" altLang="en-US" sz="1200" b="1"/>
              <a:t>(Attached from 9th Brigade)</a:t>
            </a:r>
          </a:p>
          <a:p>
            <a:r>
              <a:rPr lang="en-GB" altLang="en-US" sz="1200"/>
              <a:t>(Port Stanley Airport) </a:t>
            </a:r>
            <a:r>
              <a:rPr lang="en-GB" altLang="en-US" b="1"/>
              <a:t>(a)</a:t>
            </a:r>
            <a:endParaRPr lang="en-GB" altLang="en-US" sz="1200"/>
          </a:p>
          <a:p>
            <a:r>
              <a:rPr lang="en-GB" altLang="en-US" sz="1000"/>
              <a:t>Lieutenant Colonel Mohammed Ali Seineldin</a:t>
            </a:r>
          </a:p>
        </p:txBody>
      </p:sp>
      <p:sp>
        <p:nvSpPr>
          <p:cNvPr id="10323" name="Line 83">
            <a:extLst>
              <a:ext uri="{FF2B5EF4-FFF2-40B4-BE49-F238E27FC236}">
                <a16:creationId xmlns:a16="http://schemas.microsoft.com/office/drawing/2014/main" id="{BDCD57C1-E406-4B93-A0B6-34D13E673E2F}"/>
              </a:ext>
            </a:extLst>
          </p:cNvPr>
          <p:cNvSpPr>
            <a:spLocks noChangeShapeType="1"/>
          </p:cNvSpPr>
          <p:nvPr/>
        </p:nvSpPr>
        <p:spPr bwMode="auto">
          <a:xfrm>
            <a:off x="260350" y="40671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326" name="Group 86">
            <a:extLst>
              <a:ext uri="{FF2B5EF4-FFF2-40B4-BE49-F238E27FC236}">
                <a16:creationId xmlns:a16="http://schemas.microsoft.com/office/drawing/2014/main" id="{116BC19F-EC32-4C5D-AAAF-094C29AA14B5}"/>
              </a:ext>
            </a:extLst>
          </p:cNvPr>
          <p:cNvGrpSpPr>
            <a:grpSpLocks noChangeAspect="1"/>
          </p:cNvGrpSpPr>
          <p:nvPr/>
        </p:nvGrpSpPr>
        <p:grpSpPr bwMode="auto">
          <a:xfrm>
            <a:off x="404813" y="4932363"/>
            <a:ext cx="288925" cy="215900"/>
            <a:chOff x="480" y="816"/>
            <a:chExt cx="201" cy="132"/>
          </a:xfrm>
        </p:grpSpPr>
        <p:grpSp>
          <p:nvGrpSpPr>
            <p:cNvPr id="10327" name="Group 87">
              <a:extLst>
                <a:ext uri="{FF2B5EF4-FFF2-40B4-BE49-F238E27FC236}">
                  <a16:creationId xmlns:a16="http://schemas.microsoft.com/office/drawing/2014/main" id="{DD53AAA0-9542-4648-9EAD-039176EB9A88}"/>
                </a:ext>
              </a:extLst>
            </p:cNvPr>
            <p:cNvGrpSpPr>
              <a:grpSpLocks noChangeAspect="1"/>
            </p:cNvGrpSpPr>
            <p:nvPr/>
          </p:nvGrpSpPr>
          <p:grpSpPr bwMode="auto">
            <a:xfrm>
              <a:off x="480" y="816"/>
              <a:ext cx="201" cy="132"/>
              <a:chOff x="480" y="816"/>
              <a:chExt cx="201" cy="132"/>
            </a:xfrm>
          </p:grpSpPr>
          <p:sp>
            <p:nvSpPr>
              <p:cNvPr id="10328" name="Rectangle 88">
                <a:extLst>
                  <a:ext uri="{FF2B5EF4-FFF2-40B4-BE49-F238E27FC236}">
                    <a16:creationId xmlns:a16="http://schemas.microsoft.com/office/drawing/2014/main" id="{6FAA2BB3-E6BD-4A12-B564-CE8FC8D09BCD}"/>
                  </a:ext>
                </a:extLst>
              </p:cNvPr>
              <p:cNvSpPr>
                <a:spLocks noChangeAspect="1" noChangeArrowheads="1"/>
              </p:cNvSpPr>
              <p:nvPr/>
            </p:nvSpPr>
            <p:spPr bwMode="auto">
              <a:xfrm>
                <a:off x="480" y="816"/>
                <a:ext cx="201"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29" name="Oval 89">
                <a:extLst>
                  <a:ext uri="{FF2B5EF4-FFF2-40B4-BE49-F238E27FC236}">
                    <a16:creationId xmlns:a16="http://schemas.microsoft.com/office/drawing/2014/main" id="{55D14F70-C881-4A5F-8439-93A86AC268AE}"/>
                  </a:ext>
                </a:extLst>
              </p:cNvPr>
              <p:cNvSpPr>
                <a:spLocks noChangeAspect="1" noChangeArrowheads="1"/>
              </p:cNvSpPr>
              <p:nvPr/>
            </p:nvSpPr>
            <p:spPr bwMode="auto">
              <a:xfrm>
                <a:off x="517" y="849"/>
                <a:ext cx="127" cy="63"/>
              </a:xfrm>
              <a:prstGeom prst="ellipse">
                <a:avLst/>
              </a:prstGeom>
              <a:solidFill>
                <a:srgbClr val="00CCFF"/>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0330" name="Line 90">
              <a:extLst>
                <a:ext uri="{FF2B5EF4-FFF2-40B4-BE49-F238E27FC236}">
                  <a16:creationId xmlns:a16="http://schemas.microsoft.com/office/drawing/2014/main" id="{8A13B591-A31D-457F-A3B9-9D34D903A040}"/>
                </a:ext>
              </a:extLst>
            </p:cNvPr>
            <p:cNvSpPr>
              <a:spLocks noChangeAspect="1" noChangeShapeType="1"/>
            </p:cNvSpPr>
            <p:nvPr/>
          </p:nvSpPr>
          <p:spPr bwMode="auto">
            <a:xfrm flipV="1">
              <a:off x="480" y="816"/>
              <a:ext cx="198" cy="132"/>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0331" name="Line 91">
            <a:extLst>
              <a:ext uri="{FF2B5EF4-FFF2-40B4-BE49-F238E27FC236}">
                <a16:creationId xmlns:a16="http://schemas.microsoft.com/office/drawing/2014/main" id="{220E1131-2E03-44FA-BC11-6AE7ADFADC72}"/>
              </a:ext>
            </a:extLst>
          </p:cNvPr>
          <p:cNvSpPr>
            <a:spLocks noChangeShapeType="1"/>
          </p:cNvSpPr>
          <p:nvPr/>
        </p:nvSpPr>
        <p:spPr bwMode="auto">
          <a:xfrm>
            <a:off x="549275" y="4860925"/>
            <a:ext cx="1588"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32" name="Line 92">
            <a:extLst>
              <a:ext uri="{FF2B5EF4-FFF2-40B4-BE49-F238E27FC236}">
                <a16:creationId xmlns:a16="http://schemas.microsoft.com/office/drawing/2014/main" id="{D4C09552-6635-443E-B561-6DFD463EF5B8}"/>
              </a:ext>
            </a:extLst>
          </p:cNvPr>
          <p:cNvSpPr>
            <a:spLocks noChangeShapeType="1"/>
          </p:cNvSpPr>
          <p:nvPr/>
        </p:nvSpPr>
        <p:spPr bwMode="auto">
          <a:xfrm>
            <a:off x="260350" y="50038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33" name="Text Box 93">
            <a:extLst>
              <a:ext uri="{FF2B5EF4-FFF2-40B4-BE49-F238E27FC236}">
                <a16:creationId xmlns:a16="http://schemas.microsoft.com/office/drawing/2014/main" id="{C7A9A761-39AE-456D-AFC4-06344AEFB86D}"/>
              </a:ext>
            </a:extLst>
          </p:cNvPr>
          <p:cNvSpPr txBox="1">
            <a:spLocks noChangeArrowheads="1"/>
          </p:cNvSpPr>
          <p:nvPr/>
        </p:nvSpPr>
        <p:spPr bwMode="auto">
          <a:xfrm>
            <a:off x="692150" y="4787900"/>
            <a:ext cx="23066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ARG-01</a:t>
            </a:r>
          </a:p>
          <a:p>
            <a:r>
              <a:rPr lang="en-GB" altLang="en-US" sz="1000" b="1"/>
              <a:t>181st Armoured Cavalry Squadron</a:t>
            </a:r>
          </a:p>
          <a:p>
            <a:r>
              <a:rPr lang="en-GB" altLang="en-US" sz="1000"/>
              <a:t>(Moody Brook Barracks, Port Stanley)</a:t>
            </a:r>
          </a:p>
          <a:p>
            <a:r>
              <a:rPr lang="en-GB" altLang="en-US"/>
              <a:t>Major Alejandro D Carullo</a:t>
            </a:r>
          </a:p>
        </p:txBody>
      </p:sp>
      <p:pic>
        <p:nvPicPr>
          <p:cNvPr id="10335" name="Picture 95">
            <a:extLst>
              <a:ext uri="{FF2B5EF4-FFF2-40B4-BE49-F238E27FC236}">
                <a16:creationId xmlns:a16="http://schemas.microsoft.com/office/drawing/2014/main" id="{108FC857-515C-413F-9862-E2CAC38E53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7563" y="3563938"/>
            <a:ext cx="3359150" cy="2241550"/>
          </a:xfrm>
          <a:prstGeom prst="rect">
            <a:avLst/>
          </a:prstGeom>
          <a:noFill/>
          <a:extLst>
            <a:ext uri="{909E8E84-426E-40DD-AFC4-6F175D3DCCD1}">
              <a14:hiddenFill xmlns:a14="http://schemas.microsoft.com/office/drawing/2010/main">
                <a:solidFill>
                  <a:srgbClr val="FFFFFF"/>
                </a:solidFill>
              </a14:hiddenFill>
            </a:ext>
          </a:extLst>
        </p:spPr>
      </p:pic>
      <p:pic>
        <p:nvPicPr>
          <p:cNvPr id="10336" name="Picture 96">
            <a:extLst>
              <a:ext uri="{FF2B5EF4-FFF2-40B4-BE49-F238E27FC236}">
                <a16:creationId xmlns:a16="http://schemas.microsoft.com/office/drawing/2014/main" id="{B66356E4-42DF-4CBE-9BA0-1E872F0DC4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050" y="5940425"/>
            <a:ext cx="5205413" cy="3078163"/>
          </a:xfrm>
          <a:prstGeom prst="rect">
            <a:avLst/>
          </a:prstGeom>
          <a:noFill/>
          <a:extLst>
            <a:ext uri="{909E8E84-426E-40DD-AFC4-6F175D3DCCD1}">
              <a14:hiddenFill xmlns:a14="http://schemas.microsoft.com/office/drawing/2010/main">
                <a:solidFill>
                  <a:srgbClr val="FFFFFF"/>
                </a:solidFill>
              </a14:hiddenFill>
            </a:ext>
          </a:extLst>
        </p:spPr>
      </p:pic>
      <p:pic>
        <p:nvPicPr>
          <p:cNvPr id="10337" name="Picture 97">
            <a:extLst>
              <a:ext uri="{FF2B5EF4-FFF2-40B4-BE49-F238E27FC236}">
                <a16:creationId xmlns:a16="http://schemas.microsoft.com/office/drawing/2014/main" id="{B334B953-FB3D-421C-8B34-3819AB8C59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563" y="1187450"/>
            <a:ext cx="3317875" cy="22113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3" name="Line 995">
            <a:extLst>
              <a:ext uri="{FF2B5EF4-FFF2-40B4-BE49-F238E27FC236}">
                <a16:creationId xmlns:a16="http://schemas.microsoft.com/office/drawing/2014/main" id="{DAFC1816-FA8E-4064-8684-C06D1950EEF8}"/>
              </a:ext>
            </a:extLst>
          </p:cNvPr>
          <p:cNvSpPr>
            <a:spLocks noChangeShapeType="1"/>
          </p:cNvSpPr>
          <p:nvPr/>
        </p:nvSpPr>
        <p:spPr bwMode="auto">
          <a:xfrm>
            <a:off x="3716338" y="3348038"/>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57" name="Line 609">
            <a:extLst>
              <a:ext uri="{FF2B5EF4-FFF2-40B4-BE49-F238E27FC236}">
                <a16:creationId xmlns:a16="http://schemas.microsoft.com/office/drawing/2014/main" id="{1EA69589-2F9C-4C05-B111-5ADA8B5D5103}"/>
              </a:ext>
            </a:extLst>
          </p:cNvPr>
          <p:cNvSpPr>
            <a:spLocks noChangeShapeType="1"/>
          </p:cNvSpPr>
          <p:nvPr/>
        </p:nvSpPr>
        <p:spPr bwMode="auto">
          <a:xfrm>
            <a:off x="476250"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624" name="Group 576">
            <a:extLst>
              <a:ext uri="{FF2B5EF4-FFF2-40B4-BE49-F238E27FC236}">
                <a16:creationId xmlns:a16="http://schemas.microsoft.com/office/drawing/2014/main" id="{56BB4CEB-20FA-4752-8A7B-D7DB3CCA46C8}"/>
              </a:ext>
            </a:extLst>
          </p:cNvPr>
          <p:cNvGrpSpPr>
            <a:grpSpLocks noChangeAspect="1"/>
          </p:cNvGrpSpPr>
          <p:nvPr/>
        </p:nvGrpSpPr>
        <p:grpSpPr bwMode="auto">
          <a:xfrm>
            <a:off x="115888" y="250825"/>
            <a:ext cx="288925" cy="215900"/>
            <a:chOff x="1968" y="1728"/>
            <a:chExt cx="195" cy="132"/>
          </a:xfrm>
        </p:grpSpPr>
        <p:sp>
          <p:nvSpPr>
            <p:cNvPr id="2625" name="Rectangle 577">
              <a:extLst>
                <a:ext uri="{FF2B5EF4-FFF2-40B4-BE49-F238E27FC236}">
                  <a16:creationId xmlns:a16="http://schemas.microsoft.com/office/drawing/2014/main" id="{2A0DC59D-A55A-4EE4-815B-D58D2AEDE313}"/>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26" name="Line 578">
              <a:extLst>
                <a:ext uri="{FF2B5EF4-FFF2-40B4-BE49-F238E27FC236}">
                  <a16:creationId xmlns:a16="http://schemas.microsoft.com/office/drawing/2014/main" id="{23C2D326-3275-421C-AC7D-E3569D631636}"/>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27" name="Line 579">
              <a:extLst>
                <a:ext uri="{FF2B5EF4-FFF2-40B4-BE49-F238E27FC236}">
                  <a16:creationId xmlns:a16="http://schemas.microsoft.com/office/drawing/2014/main" id="{1B82424C-16C8-483E-887B-4C1A019C6A67}"/>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628" name="Group 580">
            <a:extLst>
              <a:ext uri="{FF2B5EF4-FFF2-40B4-BE49-F238E27FC236}">
                <a16:creationId xmlns:a16="http://schemas.microsoft.com/office/drawing/2014/main" id="{9A20ED52-3130-477A-A2DD-60546744F6EC}"/>
              </a:ext>
            </a:extLst>
          </p:cNvPr>
          <p:cNvGrpSpPr>
            <a:grpSpLocks/>
          </p:cNvGrpSpPr>
          <p:nvPr/>
        </p:nvGrpSpPr>
        <p:grpSpPr bwMode="auto">
          <a:xfrm>
            <a:off x="187325" y="179388"/>
            <a:ext cx="147638" cy="63500"/>
            <a:chOff x="2070" y="2880"/>
            <a:chExt cx="93" cy="40"/>
          </a:xfrm>
        </p:grpSpPr>
        <p:sp>
          <p:nvSpPr>
            <p:cNvPr id="2629" name="Line 581">
              <a:extLst>
                <a:ext uri="{FF2B5EF4-FFF2-40B4-BE49-F238E27FC236}">
                  <a16:creationId xmlns:a16="http://schemas.microsoft.com/office/drawing/2014/main" id="{9C360F7F-7B83-4C80-B226-C4B0710338C2}"/>
                </a:ext>
              </a:extLst>
            </p:cNvPr>
            <p:cNvSpPr>
              <a:spLocks noChangeShapeType="1"/>
            </p:cNvSpPr>
            <p:nvPr/>
          </p:nvSpPr>
          <p:spPr bwMode="auto">
            <a:xfrm>
              <a:off x="2070" y="2880"/>
              <a:ext cx="0" cy="4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630" name="Group 582">
              <a:extLst>
                <a:ext uri="{FF2B5EF4-FFF2-40B4-BE49-F238E27FC236}">
                  <a16:creationId xmlns:a16="http://schemas.microsoft.com/office/drawing/2014/main" id="{E696F601-63D6-49A1-9D6E-B99103544A84}"/>
                </a:ext>
              </a:extLst>
            </p:cNvPr>
            <p:cNvGrpSpPr>
              <a:grpSpLocks/>
            </p:cNvGrpSpPr>
            <p:nvPr/>
          </p:nvGrpSpPr>
          <p:grpSpPr bwMode="auto">
            <a:xfrm>
              <a:off x="2115" y="2880"/>
              <a:ext cx="48" cy="40"/>
              <a:chOff x="2443" y="447"/>
              <a:chExt cx="48" cy="40"/>
            </a:xfrm>
          </p:grpSpPr>
          <p:sp>
            <p:nvSpPr>
              <p:cNvPr id="2631" name="Line 583">
                <a:extLst>
                  <a:ext uri="{FF2B5EF4-FFF2-40B4-BE49-F238E27FC236}">
                    <a16:creationId xmlns:a16="http://schemas.microsoft.com/office/drawing/2014/main" id="{DB07B8C6-0F4F-4CB3-90BD-9FB2FB7C0B53}"/>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32" name="Line 584">
                <a:extLst>
                  <a:ext uri="{FF2B5EF4-FFF2-40B4-BE49-F238E27FC236}">
                    <a16:creationId xmlns:a16="http://schemas.microsoft.com/office/drawing/2014/main" id="{03EED10D-3072-4E7A-8077-E8129B25672C}"/>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2634" name="Text Box 586">
            <a:extLst>
              <a:ext uri="{FF2B5EF4-FFF2-40B4-BE49-F238E27FC236}">
                <a16:creationId xmlns:a16="http://schemas.microsoft.com/office/drawing/2014/main" id="{F30042B0-43DC-447C-8907-3C735750D5F8}"/>
              </a:ext>
            </a:extLst>
          </p:cNvPr>
          <p:cNvSpPr txBox="1">
            <a:spLocks noChangeArrowheads="1"/>
          </p:cNvSpPr>
          <p:nvPr/>
        </p:nvSpPr>
        <p:spPr bwMode="auto">
          <a:xfrm>
            <a:off x="404813" y="107950"/>
            <a:ext cx="2386012"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ARG-03</a:t>
            </a:r>
          </a:p>
          <a:p>
            <a:r>
              <a:rPr lang="en-GB" altLang="en-US" sz="1200" b="1"/>
              <a:t>Argentine Infantry Regiment</a:t>
            </a:r>
            <a:r>
              <a:rPr lang="en-GB" altLang="en-US"/>
              <a:t> </a:t>
            </a:r>
            <a:r>
              <a:rPr lang="en-GB" altLang="en-US" b="1"/>
              <a:t>(a)</a:t>
            </a:r>
            <a:endParaRPr lang="en-GB" altLang="en-US" sz="1200" b="1"/>
          </a:p>
        </p:txBody>
      </p:sp>
      <p:grpSp>
        <p:nvGrpSpPr>
          <p:cNvPr id="2642" name="Group 594">
            <a:extLst>
              <a:ext uri="{FF2B5EF4-FFF2-40B4-BE49-F238E27FC236}">
                <a16:creationId xmlns:a16="http://schemas.microsoft.com/office/drawing/2014/main" id="{543392AB-3AFD-4AD0-9880-4AB0F6CA48E8}"/>
              </a:ext>
            </a:extLst>
          </p:cNvPr>
          <p:cNvGrpSpPr>
            <a:grpSpLocks/>
          </p:cNvGrpSpPr>
          <p:nvPr/>
        </p:nvGrpSpPr>
        <p:grpSpPr bwMode="auto">
          <a:xfrm>
            <a:off x="404813" y="612775"/>
            <a:ext cx="231775" cy="157163"/>
            <a:chOff x="933" y="149"/>
            <a:chExt cx="146" cy="99"/>
          </a:xfrm>
        </p:grpSpPr>
        <p:sp>
          <p:nvSpPr>
            <p:cNvPr id="2643" name="Rectangle 595">
              <a:extLst>
                <a:ext uri="{FF2B5EF4-FFF2-40B4-BE49-F238E27FC236}">
                  <a16:creationId xmlns:a16="http://schemas.microsoft.com/office/drawing/2014/main" id="{B1901B1D-89B9-4ED2-8E6C-47F60A0CB12F}"/>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44" name="Text Box 596">
              <a:extLst>
                <a:ext uri="{FF2B5EF4-FFF2-40B4-BE49-F238E27FC236}">
                  <a16:creationId xmlns:a16="http://schemas.microsoft.com/office/drawing/2014/main" id="{0BA65134-FFDB-43C4-B486-BB7E5784B3E1}"/>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2645" name="Group 597">
            <a:extLst>
              <a:ext uri="{FF2B5EF4-FFF2-40B4-BE49-F238E27FC236}">
                <a16:creationId xmlns:a16="http://schemas.microsoft.com/office/drawing/2014/main" id="{256E6A7F-FD7F-457B-BFDF-482C2654E2D5}"/>
              </a:ext>
            </a:extLst>
          </p:cNvPr>
          <p:cNvGrpSpPr>
            <a:grpSpLocks/>
          </p:cNvGrpSpPr>
          <p:nvPr/>
        </p:nvGrpSpPr>
        <p:grpSpPr bwMode="auto">
          <a:xfrm>
            <a:off x="482600" y="539750"/>
            <a:ext cx="74613" cy="26988"/>
            <a:chOff x="2373" y="1404"/>
            <a:chExt cx="47" cy="17"/>
          </a:xfrm>
        </p:grpSpPr>
        <p:sp>
          <p:nvSpPr>
            <p:cNvPr id="2646" name="Oval 598">
              <a:extLst>
                <a:ext uri="{FF2B5EF4-FFF2-40B4-BE49-F238E27FC236}">
                  <a16:creationId xmlns:a16="http://schemas.microsoft.com/office/drawing/2014/main" id="{300194A1-B88A-409E-96F2-85CDACC9439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647" name="Oval 599">
              <a:extLst>
                <a:ext uri="{FF2B5EF4-FFF2-40B4-BE49-F238E27FC236}">
                  <a16:creationId xmlns:a16="http://schemas.microsoft.com/office/drawing/2014/main" id="{960C0B4E-EF38-4E81-8CA1-9A4D2658C9A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648" name="Line 600">
            <a:extLst>
              <a:ext uri="{FF2B5EF4-FFF2-40B4-BE49-F238E27FC236}">
                <a16:creationId xmlns:a16="http://schemas.microsoft.com/office/drawing/2014/main" id="{5F291FDF-DFAE-4E7E-8E81-378250D03669}"/>
              </a:ext>
            </a:extLst>
          </p:cNvPr>
          <p:cNvSpPr>
            <a:spLocks noChangeShapeType="1"/>
          </p:cNvSpPr>
          <p:nvPr/>
        </p:nvSpPr>
        <p:spPr bwMode="auto">
          <a:xfrm>
            <a:off x="260350" y="6842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49" name="Text Box 601">
            <a:extLst>
              <a:ext uri="{FF2B5EF4-FFF2-40B4-BE49-F238E27FC236}">
                <a16:creationId xmlns:a16="http://schemas.microsoft.com/office/drawing/2014/main" id="{6E530CCF-E72A-4C66-9A77-E66472D068B0}"/>
              </a:ext>
            </a:extLst>
          </p:cNvPr>
          <p:cNvSpPr txBox="1">
            <a:spLocks noChangeArrowheads="1"/>
          </p:cNvSpPr>
          <p:nvPr/>
        </p:nvSpPr>
        <p:spPr bwMode="auto">
          <a:xfrm>
            <a:off x="620713" y="468313"/>
            <a:ext cx="2598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grpSp>
        <p:nvGrpSpPr>
          <p:cNvPr id="2650" name="Group 602">
            <a:extLst>
              <a:ext uri="{FF2B5EF4-FFF2-40B4-BE49-F238E27FC236}">
                <a16:creationId xmlns:a16="http://schemas.microsoft.com/office/drawing/2014/main" id="{3A319C40-EBE6-44B7-A758-CCE0CEC9D387}"/>
              </a:ext>
            </a:extLst>
          </p:cNvPr>
          <p:cNvGrpSpPr>
            <a:grpSpLocks/>
          </p:cNvGrpSpPr>
          <p:nvPr/>
        </p:nvGrpSpPr>
        <p:grpSpPr bwMode="auto">
          <a:xfrm>
            <a:off x="404813" y="900113"/>
            <a:ext cx="231775" cy="190500"/>
            <a:chOff x="2252" y="2304"/>
            <a:chExt cx="146" cy="120"/>
          </a:xfrm>
        </p:grpSpPr>
        <p:sp>
          <p:nvSpPr>
            <p:cNvPr id="2651" name="Rectangle 603">
              <a:extLst>
                <a:ext uri="{FF2B5EF4-FFF2-40B4-BE49-F238E27FC236}">
                  <a16:creationId xmlns:a16="http://schemas.microsoft.com/office/drawing/2014/main" id="{D45388CC-4620-4576-8C43-7B2CF2649D9E}"/>
                </a:ext>
              </a:extLst>
            </p:cNvPr>
            <p:cNvSpPr>
              <a:spLocks noChangeAspect="1" noChangeArrowheads="1"/>
            </p:cNvSpPr>
            <p:nvPr/>
          </p:nvSpPr>
          <p:spPr bwMode="auto">
            <a:xfrm>
              <a:off x="2252" y="2304"/>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52" name="Oval 604">
              <a:extLst>
                <a:ext uri="{FF2B5EF4-FFF2-40B4-BE49-F238E27FC236}">
                  <a16:creationId xmlns:a16="http://schemas.microsoft.com/office/drawing/2014/main" id="{05EA9168-181A-4603-9AED-8AEB3102A3C3}"/>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653" name="Oval 605">
              <a:extLst>
                <a:ext uri="{FF2B5EF4-FFF2-40B4-BE49-F238E27FC236}">
                  <a16:creationId xmlns:a16="http://schemas.microsoft.com/office/drawing/2014/main" id="{8EE21139-612F-44E9-A786-FA56713696C5}"/>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2654" name="Group 606">
            <a:extLst>
              <a:ext uri="{FF2B5EF4-FFF2-40B4-BE49-F238E27FC236}">
                <a16:creationId xmlns:a16="http://schemas.microsoft.com/office/drawing/2014/main" id="{207DC393-23B9-4267-83B2-776AB598B561}"/>
              </a:ext>
            </a:extLst>
          </p:cNvPr>
          <p:cNvGrpSpPr>
            <a:grpSpLocks/>
          </p:cNvGrpSpPr>
          <p:nvPr/>
        </p:nvGrpSpPr>
        <p:grpSpPr bwMode="auto">
          <a:xfrm>
            <a:off x="482600" y="828675"/>
            <a:ext cx="74613" cy="26988"/>
            <a:chOff x="2373" y="1404"/>
            <a:chExt cx="47" cy="17"/>
          </a:xfrm>
        </p:grpSpPr>
        <p:sp>
          <p:nvSpPr>
            <p:cNvPr id="2655" name="Oval 607">
              <a:extLst>
                <a:ext uri="{FF2B5EF4-FFF2-40B4-BE49-F238E27FC236}">
                  <a16:creationId xmlns:a16="http://schemas.microsoft.com/office/drawing/2014/main" id="{DF623340-6CD2-4FC1-9569-B9E1707FE76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656" name="Oval 608">
              <a:extLst>
                <a:ext uri="{FF2B5EF4-FFF2-40B4-BE49-F238E27FC236}">
                  <a16:creationId xmlns:a16="http://schemas.microsoft.com/office/drawing/2014/main" id="{3CD94C76-73F9-4E02-BE50-EF66BE31E4A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658" name="Text Box 610">
            <a:extLst>
              <a:ext uri="{FF2B5EF4-FFF2-40B4-BE49-F238E27FC236}">
                <a16:creationId xmlns:a16="http://schemas.microsoft.com/office/drawing/2014/main" id="{7A75CA4A-CBCF-4790-83BA-E61C0ED87DC6}"/>
              </a:ext>
            </a:extLst>
          </p:cNvPr>
          <p:cNvSpPr txBox="1">
            <a:spLocks noChangeArrowheads="1"/>
          </p:cNvSpPr>
          <p:nvPr/>
        </p:nvSpPr>
        <p:spPr bwMode="auto">
          <a:xfrm>
            <a:off x="620713" y="755650"/>
            <a:ext cx="2593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MB 230G or Iltis Jeep (no MG)                  ARG-04</a:t>
            </a:r>
            <a:endParaRPr lang="en-GB" altLang="en-US" b="1"/>
          </a:p>
        </p:txBody>
      </p:sp>
      <p:sp>
        <p:nvSpPr>
          <p:cNvPr id="2659" name="Text Box 611">
            <a:extLst>
              <a:ext uri="{FF2B5EF4-FFF2-40B4-BE49-F238E27FC236}">
                <a16:creationId xmlns:a16="http://schemas.microsoft.com/office/drawing/2014/main" id="{F74A1E89-39E5-47AF-9554-27389DDCCF16}"/>
              </a:ext>
            </a:extLst>
          </p:cNvPr>
          <p:cNvSpPr txBox="1">
            <a:spLocks noChangeArrowheads="1"/>
          </p:cNvSpPr>
          <p:nvPr/>
        </p:nvSpPr>
        <p:spPr bwMode="auto">
          <a:xfrm>
            <a:off x="692150" y="11160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grpSp>
        <p:nvGrpSpPr>
          <p:cNvPr id="2660" name="Group 612">
            <a:extLst>
              <a:ext uri="{FF2B5EF4-FFF2-40B4-BE49-F238E27FC236}">
                <a16:creationId xmlns:a16="http://schemas.microsoft.com/office/drawing/2014/main" id="{8A4FE281-0DBA-405B-8176-58B418DF884F}"/>
              </a:ext>
            </a:extLst>
          </p:cNvPr>
          <p:cNvGrpSpPr>
            <a:grpSpLocks noChangeAspect="1"/>
          </p:cNvGrpSpPr>
          <p:nvPr/>
        </p:nvGrpSpPr>
        <p:grpSpPr bwMode="auto">
          <a:xfrm>
            <a:off x="404813" y="1476375"/>
            <a:ext cx="287337" cy="215900"/>
            <a:chOff x="1968" y="1728"/>
            <a:chExt cx="195" cy="132"/>
          </a:xfrm>
        </p:grpSpPr>
        <p:sp>
          <p:nvSpPr>
            <p:cNvPr id="2661" name="Rectangle 613">
              <a:extLst>
                <a:ext uri="{FF2B5EF4-FFF2-40B4-BE49-F238E27FC236}">
                  <a16:creationId xmlns:a16="http://schemas.microsoft.com/office/drawing/2014/main" id="{8BDA1990-1A82-4681-AD9C-45E582CA33D2}"/>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62" name="Line 614">
              <a:extLst>
                <a:ext uri="{FF2B5EF4-FFF2-40B4-BE49-F238E27FC236}">
                  <a16:creationId xmlns:a16="http://schemas.microsoft.com/office/drawing/2014/main" id="{16909B7E-9068-4518-9A4C-ACD4591E0DD8}"/>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63" name="Line 615">
              <a:extLst>
                <a:ext uri="{FF2B5EF4-FFF2-40B4-BE49-F238E27FC236}">
                  <a16:creationId xmlns:a16="http://schemas.microsoft.com/office/drawing/2014/main" id="{A8F60EF3-9A65-4E4D-BBA3-0DE464989E1F}"/>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2664" name="Line 616">
            <a:extLst>
              <a:ext uri="{FF2B5EF4-FFF2-40B4-BE49-F238E27FC236}">
                <a16:creationId xmlns:a16="http://schemas.microsoft.com/office/drawing/2014/main" id="{56C07037-4FCB-41D5-A824-6BE3F2657D6C}"/>
              </a:ext>
            </a:extLst>
          </p:cNvPr>
          <p:cNvSpPr>
            <a:spLocks noChangeShapeType="1"/>
          </p:cNvSpPr>
          <p:nvPr/>
        </p:nvSpPr>
        <p:spPr bwMode="auto">
          <a:xfrm>
            <a:off x="549275" y="14033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65" name="Line 617">
            <a:extLst>
              <a:ext uri="{FF2B5EF4-FFF2-40B4-BE49-F238E27FC236}">
                <a16:creationId xmlns:a16="http://schemas.microsoft.com/office/drawing/2014/main" id="{102ECE06-EE39-4B4B-ADF1-1C6CD3A8939C}"/>
              </a:ext>
            </a:extLst>
          </p:cNvPr>
          <p:cNvSpPr>
            <a:spLocks noChangeShapeType="1"/>
          </p:cNvSpPr>
          <p:nvPr/>
        </p:nvSpPr>
        <p:spPr bwMode="auto">
          <a:xfrm>
            <a:off x="260350" y="15478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66" name="Text Box 618">
            <a:extLst>
              <a:ext uri="{FF2B5EF4-FFF2-40B4-BE49-F238E27FC236}">
                <a16:creationId xmlns:a16="http://schemas.microsoft.com/office/drawing/2014/main" id="{B3248594-9729-4DF2-A384-749A9A3DBD85}"/>
              </a:ext>
            </a:extLst>
          </p:cNvPr>
          <p:cNvSpPr txBox="1">
            <a:spLocks noChangeArrowheads="1"/>
          </p:cNvSpPr>
          <p:nvPr/>
        </p:nvSpPr>
        <p:spPr bwMode="auto">
          <a:xfrm>
            <a:off x="692150" y="1331913"/>
            <a:ext cx="1746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ARG-03</a:t>
            </a:r>
          </a:p>
          <a:p>
            <a:r>
              <a:rPr lang="en-GB" altLang="en-US" sz="1000" b="1"/>
              <a:t>x3 Infantry Company</a:t>
            </a:r>
          </a:p>
        </p:txBody>
      </p:sp>
      <p:sp>
        <p:nvSpPr>
          <p:cNvPr id="2667" name="Text Box 619">
            <a:extLst>
              <a:ext uri="{FF2B5EF4-FFF2-40B4-BE49-F238E27FC236}">
                <a16:creationId xmlns:a16="http://schemas.microsoft.com/office/drawing/2014/main" id="{37DF3CB5-E0F6-4390-9105-149D276A9045}"/>
              </a:ext>
            </a:extLst>
          </p:cNvPr>
          <p:cNvSpPr txBox="1">
            <a:spLocks noChangeArrowheads="1"/>
          </p:cNvSpPr>
          <p:nvPr/>
        </p:nvSpPr>
        <p:spPr bwMode="auto">
          <a:xfrm>
            <a:off x="692150" y="1692275"/>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ATTACHMENTS</a:t>
            </a:r>
          </a:p>
        </p:txBody>
      </p:sp>
      <p:grpSp>
        <p:nvGrpSpPr>
          <p:cNvPr id="2668" name="Group 620">
            <a:extLst>
              <a:ext uri="{FF2B5EF4-FFF2-40B4-BE49-F238E27FC236}">
                <a16:creationId xmlns:a16="http://schemas.microsoft.com/office/drawing/2014/main" id="{9D279B36-A5A4-4BFE-A0A1-7CDACE3A0AF2}"/>
              </a:ext>
            </a:extLst>
          </p:cNvPr>
          <p:cNvGrpSpPr>
            <a:grpSpLocks noChangeAspect="1"/>
          </p:cNvGrpSpPr>
          <p:nvPr/>
        </p:nvGrpSpPr>
        <p:grpSpPr bwMode="auto">
          <a:xfrm>
            <a:off x="404813" y="2051050"/>
            <a:ext cx="239712" cy="157163"/>
            <a:chOff x="960" y="336"/>
            <a:chExt cx="201" cy="132"/>
          </a:xfrm>
        </p:grpSpPr>
        <p:sp>
          <p:nvSpPr>
            <p:cNvPr id="2669" name="Rectangle 621">
              <a:extLst>
                <a:ext uri="{FF2B5EF4-FFF2-40B4-BE49-F238E27FC236}">
                  <a16:creationId xmlns:a16="http://schemas.microsoft.com/office/drawing/2014/main" id="{6321F53F-4ED2-4CBF-96CC-94A96C454A6B}"/>
                </a:ext>
              </a:extLst>
            </p:cNvPr>
            <p:cNvSpPr>
              <a:spLocks noChangeAspect="1" noChangeArrowheads="1"/>
            </p:cNvSpPr>
            <p:nvPr/>
          </p:nvSpPr>
          <p:spPr bwMode="auto">
            <a:xfrm>
              <a:off x="960" y="336"/>
              <a:ext cx="201"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70" name="Line 622">
              <a:extLst>
                <a:ext uri="{FF2B5EF4-FFF2-40B4-BE49-F238E27FC236}">
                  <a16:creationId xmlns:a16="http://schemas.microsoft.com/office/drawing/2014/main" id="{096742D5-6F89-4BD6-80EC-16DA368B0A34}"/>
                </a:ext>
              </a:extLst>
            </p:cNvPr>
            <p:cNvSpPr>
              <a:spLocks noChangeAspect="1" noChangeShapeType="1"/>
            </p:cNvSpPr>
            <p:nvPr/>
          </p:nvSpPr>
          <p:spPr bwMode="auto">
            <a:xfrm flipH="1">
              <a:off x="1061" y="354"/>
              <a:ext cx="2" cy="85"/>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71" name="Line 623">
              <a:extLst>
                <a:ext uri="{FF2B5EF4-FFF2-40B4-BE49-F238E27FC236}">
                  <a16:creationId xmlns:a16="http://schemas.microsoft.com/office/drawing/2014/main" id="{98E92559-C195-4ED4-804A-97470E145BA1}"/>
                </a:ext>
              </a:extLst>
            </p:cNvPr>
            <p:cNvSpPr>
              <a:spLocks noChangeAspect="1" noChangeShapeType="1"/>
            </p:cNvSpPr>
            <p:nvPr/>
          </p:nvSpPr>
          <p:spPr bwMode="auto">
            <a:xfrm flipV="1">
              <a:off x="1031" y="441"/>
              <a:ext cx="57"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672" name="Group 624">
            <a:extLst>
              <a:ext uri="{FF2B5EF4-FFF2-40B4-BE49-F238E27FC236}">
                <a16:creationId xmlns:a16="http://schemas.microsoft.com/office/drawing/2014/main" id="{DE2E3339-B35D-4D5C-A0EC-725E5847CB33}"/>
              </a:ext>
            </a:extLst>
          </p:cNvPr>
          <p:cNvGrpSpPr>
            <a:grpSpLocks/>
          </p:cNvGrpSpPr>
          <p:nvPr/>
        </p:nvGrpSpPr>
        <p:grpSpPr bwMode="auto">
          <a:xfrm>
            <a:off x="487363" y="1979613"/>
            <a:ext cx="74612" cy="26987"/>
            <a:chOff x="2373" y="1404"/>
            <a:chExt cx="47" cy="17"/>
          </a:xfrm>
        </p:grpSpPr>
        <p:sp>
          <p:nvSpPr>
            <p:cNvPr id="2673" name="Oval 625">
              <a:extLst>
                <a:ext uri="{FF2B5EF4-FFF2-40B4-BE49-F238E27FC236}">
                  <a16:creationId xmlns:a16="http://schemas.microsoft.com/office/drawing/2014/main" id="{CC9D0401-4B6D-4430-92C7-0638792C67E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674" name="Oval 626">
              <a:extLst>
                <a:ext uri="{FF2B5EF4-FFF2-40B4-BE49-F238E27FC236}">
                  <a16:creationId xmlns:a16="http://schemas.microsoft.com/office/drawing/2014/main" id="{572B8A6C-57E9-4ED0-BA2D-8D209B07C56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675" name="Line 627">
            <a:extLst>
              <a:ext uri="{FF2B5EF4-FFF2-40B4-BE49-F238E27FC236}">
                <a16:creationId xmlns:a16="http://schemas.microsoft.com/office/drawing/2014/main" id="{AE01B770-526F-44D3-8ED9-7D4A0397E56B}"/>
              </a:ext>
            </a:extLst>
          </p:cNvPr>
          <p:cNvSpPr>
            <a:spLocks noChangeShapeType="1"/>
          </p:cNvSpPr>
          <p:nvPr/>
        </p:nvSpPr>
        <p:spPr bwMode="auto">
          <a:xfrm>
            <a:off x="260350" y="21240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76" name="Text Box 628">
            <a:extLst>
              <a:ext uri="{FF2B5EF4-FFF2-40B4-BE49-F238E27FC236}">
                <a16:creationId xmlns:a16="http://schemas.microsoft.com/office/drawing/2014/main" id="{D44A600A-07C4-4BD5-B1E5-43C99DAAC9D2}"/>
              </a:ext>
            </a:extLst>
          </p:cNvPr>
          <p:cNvSpPr txBox="1">
            <a:spLocks noChangeArrowheads="1"/>
          </p:cNvSpPr>
          <p:nvPr/>
        </p:nvSpPr>
        <p:spPr bwMode="auto">
          <a:xfrm>
            <a:off x="620713" y="1908175"/>
            <a:ext cx="25733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x3 </a:t>
            </a:r>
            <a:r>
              <a:rPr lang="en-GB" altLang="en-US"/>
              <a:t>MO-120-60 120mm Mortar </a:t>
            </a:r>
            <a:r>
              <a:rPr lang="en-GB" altLang="en-US" b="1"/>
              <a:t>(b)</a:t>
            </a:r>
            <a:r>
              <a:rPr lang="en-GB" altLang="en-US"/>
              <a:t>                  ARG-15</a:t>
            </a:r>
            <a:endParaRPr lang="en-GB" altLang="en-US" b="1"/>
          </a:p>
        </p:txBody>
      </p:sp>
      <p:grpSp>
        <p:nvGrpSpPr>
          <p:cNvPr id="2677" name="Group 629">
            <a:extLst>
              <a:ext uri="{FF2B5EF4-FFF2-40B4-BE49-F238E27FC236}">
                <a16:creationId xmlns:a16="http://schemas.microsoft.com/office/drawing/2014/main" id="{059589A4-0194-4372-8003-BC3DF4DCCE0F}"/>
              </a:ext>
            </a:extLst>
          </p:cNvPr>
          <p:cNvGrpSpPr>
            <a:grpSpLocks noChangeAspect="1"/>
          </p:cNvGrpSpPr>
          <p:nvPr/>
        </p:nvGrpSpPr>
        <p:grpSpPr bwMode="auto">
          <a:xfrm>
            <a:off x="404813" y="2339975"/>
            <a:ext cx="231775" cy="157163"/>
            <a:chOff x="624" y="1632"/>
            <a:chExt cx="195" cy="132"/>
          </a:xfrm>
        </p:grpSpPr>
        <p:sp>
          <p:nvSpPr>
            <p:cNvPr id="2678" name="Rectangle 630">
              <a:extLst>
                <a:ext uri="{FF2B5EF4-FFF2-40B4-BE49-F238E27FC236}">
                  <a16:creationId xmlns:a16="http://schemas.microsoft.com/office/drawing/2014/main" id="{00B8F1BD-0889-4D92-81A1-4243E44D07FE}"/>
                </a:ext>
              </a:extLst>
            </p:cNvPr>
            <p:cNvSpPr>
              <a:spLocks noChangeAspect="1" noChangeArrowheads="1"/>
            </p:cNvSpPr>
            <p:nvPr/>
          </p:nvSpPr>
          <p:spPr bwMode="auto">
            <a:xfrm>
              <a:off x="624" y="1632"/>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79" name="Line 631">
              <a:extLst>
                <a:ext uri="{FF2B5EF4-FFF2-40B4-BE49-F238E27FC236}">
                  <a16:creationId xmlns:a16="http://schemas.microsoft.com/office/drawing/2014/main" id="{0EF583E6-0E80-4DEF-95F3-5E918B584949}"/>
                </a:ext>
              </a:extLst>
            </p:cNvPr>
            <p:cNvSpPr>
              <a:spLocks noChangeAspect="1" noChangeShapeType="1"/>
            </p:cNvSpPr>
            <p:nvPr/>
          </p:nvSpPr>
          <p:spPr bwMode="auto">
            <a:xfrm flipV="1">
              <a:off x="624" y="1635"/>
              <a:ext cx="96" cy="12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80" name="Line 632">
              <a:extLst>
                <a:ext uri="{FF2B5EF4-FFF2-40B4-BE49-F238E27FC236}">
                  <a16:creationId xmlns:a16="http://schemas.microsoft.com/office/drawing/2014/main" id="{079FF06F-09C0-4EC6-82C9-6D89161FD285}"/>
                </a:ext>
              </a:extLst>
            </p:cNvPr>
            <p:cNvSpPr>
              <a:spLocks noChangeAspect="1" noChangeShapeType="1"/>
            </p:cNvSpPr>
            <p:nvPr/>
          </p:nvSpPr>
          <p:spPr bwMode="auto">
            <a:xfrm>
              <a:off x="720" y="1632"/>
              <a:ext cx="96"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681" name="Group 633">
            <a:extLst>
              <a:ext uri="{FF2B5EF4-FFF2-40B4-BE49-F238E27FC236}">
                <a16:creationId xmlns:a16="http://schemas.microsoft.com/office/drawing/2014/main" id="{4CCF5A64-0CE9-471D-9667-F62342F88D54}"/>
              </a:ext>
            </a:extLst>
          </p:cNvPr>
          <p:cNvGrpSpPr>
            <a:grpSpLocks/>
          </p:cNvGrpSpPr>
          <p:nvPr/>
        </p:nvGrpSpPr>
        <p:grpSpPr bwMode="auto">
          <a:xfrm>
            <a:off x="482600" y="2268538"/>
            <a:ext cx="74613" cy="26987"/>
            <a:chOff x="2373" y="1404"/>
            <a:chExt cx="47" cy="17"/>
          </a:xfrm>
        </p:grpSpPr>
        <p:sp>
          <p:nvSpPr>
            <p:cNvPr id="2682" name="Oval 634">
              <a:extLst>
                <a:ext uri="{FF2B5EF4-FFF2-40B4-BE49-F238E27FC236}">
                  <a16:creationId xmlns:a16="http://schemas.microsoft.com/office/drawing/2014/main" id="{312E2C0B-7A3D-4DFF-8492-E9EA4B64D71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683" name="Oval 635">
              <a:extLst>
                <a:ext uri="{FF2B5EF4-FFF2-40B4-BE49-F238E27FC236}">
                  <a16:creationId xmlns:a16="http://schemas.microsoft.com/office/drawing/2014/main" id="{35306ADE-011A-4F43-9F5B-13D7475E1CA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684" name="Line 636">
            <a:extLst>
              <a:ext uri="{FF2B5EF4-FFF2-40B4-BE49-F238E27FC236}">
                <a16:creationId xmlns:a16="http://schemas.microsoft.com/office/drawing/2014/main" id="{4AA8017D-7658-4DE5-BB40-9CF396DA199E}"/>
              </a:ext>
            </a:extLst>
          </p:cNvPr>
          <p:cNvSpPr>
            <a:spLocks noChangeShapeType="1"/>
          </p:cNvSpPr>
          <p:nvPr/>
        </p:nvSpPr>
        <p:spPr bwMode="auto">
          <a:xfrm>
            <a:off x="260350" y="24114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85" name="Text Box 637">
            <a:extLst>
              <a:ext uri="{FF2B5EF4-FFF2-40B4-BE49-F238E27FC236}">
                <a16:creationId xmlns:a16="http://schemas.microsoft.com/office/drawing/2014/main" id="{168BC1F5-2306-4496-8A71-1BA73E6ABFFC}"/>
              </a:ext>
            </a:extLst>
          </p:cNvPr>
          <p:cNvSpPr txBox="1">
            <a:spLocks noChangeArrowheads="1"/>
          </p:cNvSpPr>
          <p:nvPr/>
        </p:nvSpPr>
        <p:spPr bwMode="auto">
          <a:xfrm>
            <a:off x="620713" y="2268538"/>
            <a:ext cx="25654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Czekalski Model 1968 105mm RCL </a:t>
            </a:r>
            <a:r>
              <a:rPr lang="en-GB" altLang="en-US" b="1"/>
              <a:t>(b)</a:t>
            </a:r>
            <a:r>
              <a:rPr lang="en-GB" altLang="en-US"/>
              <a:t>    ARG-16</a:t>
            </a:r>
            <a:endParaRPr lang="en-GB" altLang="en-US" b="1"/>
          </a:p>
        </p:txBody>
      </p:sp>
      <p:grpSp>
        <p:nvGrpSpPr>
          <p:cNvPr id="2686" name="Group 638">
            <a:extLst>
              <a:ext uri="{FF2B5EF4-FFF2-40B4-BE49-F238E27FC236}">
                <a16:creationId xmlns:a16="http://schemas.microsoft.com/office/drawing/2014/main" id="{5E7062D0-72B9-4044-998F-2ED3344E76A2}"/>
              </a:ext>
            </a:extLst>
          </p:cNvPr>
          <p:cNvGrpSpPr>
            <a:grpSpLocks/>
          </p:cNvGrpSpPr>
          <p:nvPr/>
        </p:nvGrpSpPr>
        <p:grpSpPr bwMode="auto">
          <a:xfrm>
            <a:off x="404813" y="2627313"/>
            <a:ext cx="241300" cy="157162"/>
            <a:chOff x="1400" y="2850"/>
            <a:chExt cx="152" cy="99"/>
          </a:xfrm>
        </p:grpSpPr>
        <p:sp>
          <p:nvSpPr>
            <p:cNvPr id="2687" name="Rectangle 639">
              <a:extLst>
                <a:ext uri="{FF2B5EF4-FFF2-40B4-BE49-F238E27FC236}">
                  <a16:creationId xmlns:a16="http://schemas.microsoft.com/office/drawing/2014/main" id="{5998F6CB-CEF9-4800-B558-34D80FB6FF61}"/>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88" name="Line 640">
              <a:extLst>
                <a:ext uri="{FF2B5EF4-FFF2-40B4-BE49-F238E27FC236}">
                  <a16:creationId xmlns:a16="http://schemas.microsoft.com/office/drawing/2014/main" id="{CD3BE575-E9F2-4EDC-AC24-09399B74DF6D}"/>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89" name="Line 641">
              <a:extLst>
                <a:ext uri="{FF2B5EF4-FFF2-40B4-BE49-F238E27FC236}">
                  <a16:creationId xmlns:a16="http://schemas.microsoft.com/office/drawing/2014/main" id="{2AF5E1F7-1F4E-4263-9DD9-8965E911ED81}"/>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90" name="Line 642">
              <a:extLst>
                <a:ext uri="{FF2B5EF4-FFF2-40B4-BE49-F238E27FC236}">
                  <a16:creationId xmlns:a16="http://schemas.microsoft.com/office/drawing/2014/main" id="{613F03AD-7508-4863-987B-9710590E1568}"/>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691" name="Group 643">
            <a:extLst>
              <a:ext uri="{FF2B5EF4-FFF2-40B4-BE49-F238E27FC236}">
                <a16:creationId xmlns:a16="http://schemas.microsoft.com/office/drawing/2014/main" id="{24FD20E2-195F-45CD-BD93-CEB4DF92283B}"/>
              </a:ext>
            </a:extLst>
          </p:cNvPr>
          <p:cNvGrpSpPr>
            <a:grpSpLocks/>
          </p:cNvGrpSpPr>
          <p:nvPr/>
        </p:nvGrpSpPr>
        <p:grpSpPr bwMode="auto">
          <a:xfrm>
            <a:off x="487363" y="2555875"/>
            <a:ext cx="74612" cy="26988"/>
            <a:chOff x="2373" y="1404"/>
            <a:chExt cx="47" cy="17"/>
          </a:xfrm>
        </p:grpSpPr>
        <p:sp>
          <p:nvSpPr>
            <p:cNvPr id="2692" name="Oval 644">
              <a:extLst>
                <a:ext uri="{FF2B5EF4-FFF2-40B4-BE49-F238E27FC236}">
                  <a16:creationId xmlns:a16="http://schemas.microsoft.com/office/drawing/2014/main" id="{7D608319-42CB-4F23-95EA-9407238EE26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693" name="Oval 645">
              <a:extLst>
                <a:ext uri="{FF2B5EF4-FFF2-40B4-BE49-F238E27FC236}">
                  <a16:creationId xmlns:a16="http://schemas.microsoft.com/office/drawing/2014/main" id="{8516CA3B-8D52-4594-BEC7-025E0B6A368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694" name="Line 646">
            <a:extLst>
              <a:ext uri="{FF2B5EF4-FFF2-40B4-BE49-F238E27FC236}">
                <a16:creationId xmlns:a16="http://schemas.microsoft.com/office/drawing/2014/main" id="{B66A0E3E-00AA-4582-9BC7-836C2C16EC6A}"/>
              </a:ext>
            </a:extLst>
          </p:cNvPr>
          <p:cNvSpPr>
            <a:spLocks noChangeShapeType="1"/>
          </p:cNvSpPr>
          <p:nvPr/>
        </p:nvSpPr>
        <p:spPr bwMode="auto">
          <a:xfrm>
            <a:off x="260350" y="27003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95" name="Text Box 647">
            <a:extLst>
              <a:ext uri="{FF2B5EF4-FFF2-40B4-BE49-F238E27FC236}">
                <a16:creationId xmlns:a16="http://schemas.microsoft.com/office/drawing/2014/main" id="{8D8D5B6C-F7DC-46FE-98C5-06C93CDBCFC4}"/>
              </a:ext>
            </a:extLst>
          </p:cNvPr>
          <p:cNvSpPr txBox="1">
            <a:spLocks noChangeArrowheads="1"/>
          </p:cNvSpPr>
          <p:nvPr/>
        </p:nvSpPr>
        <p:spPr bwMode="auto">
          <a:xfrm>
            <a:off x="620713" y="2555875"/>
            <a:ext cx="2582862"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to x3 </a:t>
            </a:r>
            <a:r>
              <a:rPr lang="en-GB" altLang="en-US"/>
              <a:t>Browning M2 .50 Cal AAHMG </a:t>
            </a:r>
            <a:r>
              <a:rPr lang="en-GB" altLang="en-US" b="1"/>
              <a:t>(bc)</a:t>
            </a:r>
            <a:r>
              <a:rPr lang="en-GB" altLang="en-US"/>
              <a:t>  ARG-17</a:t>
            </a:r>
            <a:endParaRPr lang="en-GB" altLang="en-US" b="1"/>
          </a:p>
        </p:txBody>
      </p:sp>
      <p:grpSp>
        <p:nvGrpSpPr>
          <p:cNvPr id="2696" name="Group 648">
            <a:extLst>
              <a:ext uri="{FF2B5EF4-FFF2-40B4-BE49-F238E27FC236}">
                <a16:creationId xmlns:a16="http://schemas.microsoft.com/office/drawing/2014/main" id="{9DA6BC42-21AE-4B73-AB47-2FE854991614}"/>
              </a:ext>
            </a:extLst>
          </p:cNvPr>
          <p:cNvGrpSpPr>
            <a:grpSpLocks/>
          </p:cNvGrpSpPr>
          <p:nvPr/>
        </p:nvGrpSpPr>
        <p:grpSpPr bwMode="auto">
          <a:xfrm>
            <a:off x="404813" y="2914650"/>
            <a:ext cx="241300" cy="157163"/>
            <a:chOff x="1400" y="2850"/>
            <a:chExt cx="152" cy="99"/>
          </a:xfrm>
        </p:grpSpPr>
        <p:sp>
          <p:nvSpPr>
            <p:cNvPr id="2697" name="Rectangle 649">
              <a:extLst>
                <a:ext uri="{FF2B5EF4-FFF2-40B4-BE49-F238E27FC236}">
                  <a16:creationId xmlns:a16="http://schemas.microsoft.com/office/drawing/2014/main" id="{E0B77F97-0663-402B-ABC7-6B256CCDFEF2}"/>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98" name="Line 650">
              <a:extLst>
                <a:ext uri="{FF2B5EF4-FFF2-40B4-BE49-F238E27FC236}">
                  <a16:creationId xmlns:a16="http://schemas.microsoft.com/office/drawing/2014/main" id="{4C18A8A0-51E3-40AD-9473-66BCEADD7292}"/>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699" name="Line 651">
              <a:extLst>
                <a:ext uri="{FF2B5EF4-FFF2-40B4-BE49-F238E27FC236}">
                  <a16:creationId xmlns:a16="http://schemas.microsoft.com/office/drawing/2014/main" id="{BA6D4CEB-A081-4EF7-9F93-EF0A65FD3E07}"/>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00" name="Line 652">
              <a:extLst>
                <a:ext uri="{FF2B5EF4-FFF2-40B4-BE49-F238E27FC236}">
                  <a16:creationId xmlns:a16="http://schemas.microsoft.com/office/drawing/2014/main" id="{9D23A010-B853-4715-9100-3B280CA913A0}"/>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701" name="Group 653">
            <a:extLst>
              <a:ext uri="{FF2B5EF4-FFF2-40B4-BE49-F238E27FC236}">
                <a16:creationId xmlns:a16="http://schemas.microsoft.com/office/drawing/2014/main" id="{575B12D9-212A-4409-A701-E81FDCF2F4D7}"/>
              </a:ext>
            </a:extLst>
          </p:cNvPr>
          <p:cNvGrpSpPr>
            <a:grpSpLocks/>
          </p:cNvGrpSpPr>
          <p:nvPr/>
        </p:nvGrpSpPr>
        <p:grpSpPr bwMode="auto">
          <a:xfrm>
            <a:off x="487363" y="2843213"/>
            <a:ext cx="74612" cy="26987"/>
            <a:chOff x="2373" y="1404"/>
            <a:chExt cx="47" cy="17"/>
          </a:xfrm>
        </p:grpSpPr>
        <p:sp>
          <p:nvSpPr>
            <p:cNvPr id="2702" name="Oval 654">
              <a:extLst>
                <a:ext uri="{FF2B5EF4-FFF2-40B4-BE49-F238E27FC236}">
                  <a16:creationId xmlns:a16="http://schemas.microsoft.com/office/drawing/2014/main" id="{1B6E74EC-6BB3-4AEA-ABDD-E1349FA63DB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703" name="Oval 655">
              <a:extLst>
                <a:ext uri="{FF2B5EF4-FFF2-40B4-BE49-F238E27FC236}">
                  <a16:creationId xmlns:a16="http://schemas.microsoft.com/office/drawing/2014/main" id="{D6450C5A-9429-4197-A247-8474E13ECBA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704" name="Line 656">
            <a:extLst>
              <a:ext uri="{FF2B5EF4-FFF2-40B4-BE49-F238E27FC236}">
                <a16:creationId xmlns:a16="http://schemas.microsoft.com/office/drawing/2014/main" id="{C9D25943-E00C-4D17-8046-621B7183BD67}"/>
              </a:ext>
            </a:extLst>
          </p:cNvPr>
          <p:cNvSpPr>
            <a:spLocks noChangeShapeType="1"/>
          </p:cNvSpPr>
          <p:nvPr/>
        </p:nvSpPr>
        <p:spPr bwMode="auto">
          <a:xfrm>
            <a:off x="260350" y="29876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05" name="Text Box 657">
            <a:extLst>
              <a:ext uri="{FF2B5EF4-FFF2-40B4-BE49-F238E27FC236}">
                <a16:creationId xmlns:a16="http://schemas.microsoft.com/office/drawing/2014/main" id="{DBCFCD01-956A-49EA-A443-0F189003FF66}"/>
              </a:ext>
            </a:extLst>
          </p:cNvPr>
          <p:cNvSpPr txBox="1">
            <a:spLocks noChangeArrowheads="1"/>
          </p:cNvSpPr>
          <p:nvPr/>
        </p:nvSpPr>
        <p:spPr bwMode="auto">
          <a:xfrm>
            <a:off x="620713" y="2843213"/>
            <a:ext cx="25812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Blowpipe SAM Team </a:t>
            </a:r>
            <a:r>
              <a:rPr lang="en-GB" altLang="en-US" b="1"/>
              <a:t>(bd)      </a:t>
            </a:r>
            <a:r>
              <a:rPr lang="en-GB" altLang="en-US"/>
              <a:t>                   ARG-18</a:t>
            </a:r>
            <a:endParaRPr lang="en-GB" altLang="en-US" b="1"/>
          </a:p>
        </p:txBody>
      </p:sp>
      <p:sp>
        <p:nvSpPr>
          <p:cNvPr id="2706" name="Line 658">
            <a:extLst>
              <a:ext uri="{FF2B5EF4-FFF2-40B4-BE49-F238E27FC236}">
                <a16:creationId xmlns:a16="http://schemas.microsoft.com/office/drawing/2014/main" id="{C7D745A6-34B4-4761-90EA-C25F27E5315B}"/>
              </a:ext>
            </a:extLst>
          </p:cNvPr>
          <p:cNvSpPr>
            <a:spLocks noChangeShapeType="1"/>
          </p:cNvSpPr>
          <p:nvPr/>
        </p:nvSpPr>
        <p:spPr bwMode="auto">
          <a:xfrm flipV="1">
            <a:off x="260350" y="468313"/>
            <a:ext cx="0" cy="28082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2713" name="Group 665">
            <a:extLst>
              <a:ext uri="{FF2B5EF4-FFF2-40B4-BE49-F238E27FC236}">
                <a16:creationId xmlns:a16="http://schemas.microsoft.com/office/drawing/2014/main" id="{CF1DA7A1-DE01-49FA-AF09-7CDBA569B215}"/>
              </a:ext>
            </a:extLst>
          </p:cNvPr>
          <p:cNvGrpSpPr>
            <a:grpSpLocks noChangeAspect="1"/>
          </p:cNvGrpSpPr>
          <p:nvPr/>
        </p:nvGrpSpPr>
        <p:grpSpPr bwMode="auto">
          <a:xfrm>
            <a:off x="404813" y="3201988"/>
            <a:ext cx="231775" cy="157162"/>
            <a:chOff x="1968" y="1728"/>
            <a:chExt cx="195" cy="132"/>
          </a:xfrm>
        </p:grpSpPr>
        <p:sp>
          <p:nvSpPr>
            <p:cNvPr id="2714" name="Rectangle 666">
              <a:extLst>
                <a:ext uri="{FF2B5EF4-FFF2-40B4-BE49-F238E27FC236}">
                  <a16:creationId xmlns:a16="http://schemas.microsoft.com/office/drawing/2014/main" id="{4AC3E012-B0CE-4C0C-879B-1C1E8F2CD6A8}"/>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715" name="Line 667">
              <a:extLst>
                <a:ext uri="{FF2B5EF4-FFF2-40B4-BE49-F238E27FC236}">
                  <a16:creationId xmlns:a16="http://schemas.microsoft.com/office/drawing/2014/main" id="{35DBAFF2-EC7C-4AAA-BE63-EC2BBF836322}"/>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16" name="Line 668">
              <a:extLst>
                <a:ext uri="{FF2B5EF4-FFF2-40B4-BE49-F238E27FC236}">
                  <a16:creationId xmlns:a16="http://schemas.microsoft.com/office/drawing/2014/main" id="{2BB3E718-5906-49BA-9943-DAC0BAD0729C}"/>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717" name="Group 669">
            <a:extLst>
              <a:ext uri="{FF2B5EF4-FFF2-40B4-BE49-F238E27FC236}">
                <a16:creationId xmlns:a16="http://schemas.microsoft.com/office/drawing/2014/main" id="{F76A5476-41AA-4A21-BBDB-1EB167945943}"/>
              </a:ext>
            </a:extLst>
          </p:cNvPr>
          <p:cNvGrpSpPr>
            <a:grpSpLocks/>
          </p:cNvGrpSpPr>
          <p:nvPr/>
        </p:nvGrpSpPr>
        <p:grpSpPr bwMode="auto">
          <a:xfrm>
            <a:off x="482600" y="3130550"/>
            <a:ext cx="74613" cy="26988"/>
            <a:chOff x="2373" y="1404"/>
            <a:chExt cx="47" cy="17"/>
          </a:xfrm>
        </p:grpSpPr>
        <p:sp>
          <p:nvSpPr>
            <p:cNvPr id="2718" name="Oval 670">
              <a:extLst>
                <a:ext uri="{FF2B5EF4-FFF2-40B4-BE49-F238E27FC236}">
                  <a16:creationId xmlns:a16="http://schemas.microsoft.com/office/drawing/2014/main" id="{DEE02227-7073-422E-A21E-DB7BF9894D4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719" name="Oval 671">
              <a:extLst>
                <a:ext uri="{FF2B5EF4-FFF2-40B4-BE49-F238E27FC236}">
                  <a16:creationId xmlns:a16="http://schemas.microsoft.com/office/drawing/2014/main" id="{477AC7DB-AE0B-4836-8941-BC12B78BC5E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720" name="Line 672">
            <a:extLst>
              <a:ext uri="{FF2B5EF4-FFF2-40B4-BE49-F238E27FC236}">
                <a16:creationId xmlns:a16="http://schemas.microsoft.com/office/drawing/2014/main" id="{B5BF7C40-7F83-4A7D-8204-107E6AABD307}"/>
              </a:ext>
            </a:extLst>
          </p:cNvPr>
          <p:cNvSpPr>
            <a:spLocks noChangeShapeType="1"/>
          </p:cNvSpPr>
          <p:nvPr/>
        </p:nvSpPr>
        <p:spPr bwMode="auto">
          <a:xfrm>
            <a:off x="260350" y="32750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721" name="Text Box 673">
            <a:extLst>
              <a:ext uri="{FF2B5EF4-FFF2-40B4-BE49-F238E27FC236}">
                <a16:creationId xmlns:a16="http://schemas.microsoft.com/office/drawing/2014/main" id="{CD4566D5-FD1D-4F08-A80B-8F063B92E5BD}"/>
              </a:ext>
            </a:extLst>
          </p:cNvPr>
          <p:cNvSpPr txBox="1">
            <a:spLocks noChangeArrowheads="1"/>
          </p:cNvSpPr>
          <p:nvPr/>
        </p:nvSpPr>
        <p:spPr bwMode="auto">
          <a:xfrm>
            <a:off x="620713" y="3059113"/>
            <a:ext cx="2600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x3 </a:t>
            </a:r>
            <a:r>
              <a:rPr lang="en-GB" altLang="en-US"/>
              <a:t>Tiradores (Infantry) </a:t>
            </a:r>
            <a:r>
              <a:rPr lang="en-GB" altLang="en-US" b="1"/>
              <a:t>(e) </a:t>
            </a:r>
            <a:r>
              <a:rPr lang="en-GB" altLang="en-US"/>
              <a:t>                              ARG-08</a:t>
            </a:r>
            <a:endParaRPr lang="en-GB" altLang="en-US" b="1"/>
          </a:p>
        </p:txBody>
      </p:sp>
      <p:sp>
        <p:nvSpPr>
          <p:cNvPr id="2855" name="Text Box 807">
            <a:extLst>
              <a:ext uri="{FF2B5EF4-FFF2-40B4-BE49-F238E27FC236}">
                <a16:creationId xmlns:a16="http://schemas.microsoft.com/office/drawing/2014/main" id="{767641C7-CAF6-4C2A-9643-4FE94BF9B871}"/>
              </a:ext>
            </a:extLst>
          </p:cNvPr>
          <p:cNvSpPr txBox="1">
            <a:spLocks noChangeArrowheads="1"/>
          </p:cNvSpPr>
          <p:nvPr/>
        </p:nvSpPr>
        <p:spPr bwMode="auto">
          <a:xfrm>
            <a:off x="115888" y="3708400"/>
            <a:ext cx="3241675" cy="302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Argentine Infantry ‘Regiments’ in the Falklands consisted of a single battalion.  Note that the majority of these were mechanised units, but were air-lifted to the Falklands, having left the vast majority of their transport in Argentina.</a:t>
            </a:r>
          </a:p>
          <a:p>
            <a:endParaRPr lang="en-GB" altLang="en-US" b="1"/>
          </a:p>
          <a:p>
            <a:r>
              <a:rPr lang="en-GB" altLang="en-US" b="1"/>
              <a:t>(b) </a:t>
            </a:r>
            <a:r>
              <a:rPr lang="en-GB" altLang="en-US"/>
              <a:t>Transport elements were almost non-existent and were frequently targeted by British air power once the war got underway.  Heavy weapons and the like might get moved into position by vehicle, but they were essentially static once they got there.</a:t>
            </a:r>
          </a:p>
          <a:p>
            <a:endParaRPr lang="en-GB" altLang="en-US"/>
          </a:p>
          <a:p>
            <a:r>
              <a:rPr lang="en-GB" altLang="en-US" b="1"/>
              <a:t>(c) </a:t>
            </a:r>
            <a:r>
              <a:rPr lang="en-GB" altLang="en-US"/>
              <a:t>It has been suggested that the .50 Cal HMGs were attached from an independent MG unit.  However, the fact remains that they were dispersed among the infantry positions, so it makes no difference in game terms.</a:t>
            </a:r>
            <a:endParaRPr lang="en-GB" altLang="en-US" b="1"/>
          </a:p>
          <a:p>
            <a:endParaRPr lang="en-GB" altLang="en-US" b="1"/>
          </a:p>
          <a:p>
            <a:r>
              <a:rPr lang="en-GB" altLang="en-US" b="1"/>
              <a:t>(d) </a:t>
            </a:r>
            <a:r>
              <a:rPr lang="en-GB" altLang="en-US"/>
              <a:t>Some units received Soviet SAMs from a shipment delivered by Cuba.  In which case, replace with:</a:t>
            </a:r>
          </a:p>
          <a:p>
            <a:r>
              <a:rPr lang="en-GB" altLang="en-US"/>
              <a:t>     SA-7B ‘Grail’ SAM Team                                              ARG-17</a:t>
            </a:r>
          </a:p>
          <a:p>
            <a:endParaRPr lang="en-GB" altLang="en-US"/>
          </a:p>
          <a:p>
            <a:r>
              <a:rPr lang="en-GB" altLang="en-US" b="1"/>
              <a:t>(e) </a:t>
            </a:r>
            <a:r>
              <a:rPr lang="en-GB" altLang="en-US"/>
              <a:t>Some regiments created an ad hoc ‘Mobile Company’ from the Recce Platoon and selected men from the three rifle companies.  May therefore create a Mobile Company by adding </a:t>
            </a:r>
            <a:r>
              <a:rPr lang="en-GB" altLang="en-US" b="1"/>
              <a:t>x1 </a:t>
            </a:r>
            <a:r>
              <a:rPr lang="en-GB" altLang="en-US"/>
              <a:t>Commander unit to the Recce Platoon and taking up to </a:t>
            </a:r>
            <a:r>
              <a:rPr lang="en-GB" altLang="en-US" b="1"/>
              <a:t>x3 </a:t>
            </a:r>
            <a:r>
              <a:rPr lang="en-GB" altLang="en-US"/>
              <a:t>Infantry units from the other companies.</a:t>
            </a:r>
            <a:endParaRPr lang="en-GB" altLang="en-US" b="1"/>
          </a:p>
        </p:txBody>
      </p:sp>
      <p:sp>
        <p:nvSpPr>
          <p:cNvPr id="2937" name="Line 889">
            <a:extLst>
              <a:ext uri="{FF2B5EF4-FFF2-40B4-BE49-F238E27FC236}">
                <a16:creationId xmlns:a16="http://schemas.microsoft.com/office/drawing/2014/main" id="{4A88350C-E41D-46EA-BC57-EA700F55A6CE}"/>
              </a:ext>
            </a:extLst>
          </p:cNvPr>
          <p:cNvSpPr>
            <a:spLocks noChangeShapeType="1"/>
          </p:cNvSpPr>
          <p:nvPr/>
        </p:nvSpPr>
        <p:spPr bwMode="auto">
          <a:xfrm>
            <a:off x="3716338" y="755650"/>
            <a:ext cx="0" cy="1444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947" name="Text Box 899">
            <a:extLst>
              <a:ext uri="{FF2B5EF4-FFF2-40B4-BE49-F238E27FC236}">
                <a16:creationId xmlns:a16="http://schemas.microsoft.com/office/drawing/2014/main" id="{DBB6B44A-9C1B-47EF-AC19-27919CD45E5C}"/>
              </a:ext>
            </a:extLst>
          </p:cNvPr>
          <p:cNvSpPr txBox="1">
            <a:spLocks noChangeArrowheads="1"/>
          </p:cNvSpPr>
          <p:nvPr/>
        </p:nvSpPr>
        <p:spPr bwMode="auto">
          <a:xfrm>
            <a:off x="3644900" y="107950"/>
            <a:ext cx="2878138"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ARG-04</a:t>
            </a:r>
          </a:p>
          <a:p>
            <a:r>
              <a:rPr lang="en-GB" altLang="en-US" sz="1200" b="1"/>
              <a:t>Argentine Marine Infantry Battalion</a:t>
            </a:r>
            <a:r>
              <a:rPr lang="en-GB" altLang="en-US"/>
              <a:t> </a:t>
            </a:r>
            <a:r>
              <a:rPr lang="en-GB" altLang="en-US" b="1"/>
              <a:t>(a)</a:t>
            </a:r>
            <a:endParaRPr lang="en-GB" altLang="en-US" sz="1200" b="1"/>
          </a:p>
        </p:txBody>
      </p:sp>
      <p:grpSp>
        <p:nvGrpSpPr>
          <p:cNvPr id="2948" name="Group 900">
            <a:extLst>
              <a:ext uri="{FF2B5EF4-FFF2-40B4-BE49-F238E27FC236}">
                <a16:creationId xmlns:a16="http://schemas.microsoft.com/office/drawing/2014/main" id="{A0160916-5C53-4173-8CBF-F0003767D5ED}"/>
              </a:ext>
            </a:extLst>
          </p:cNvPr>
          <p:cNvGrpSpPr>
            <a:grpSpLocks/>
          </p:cNvGrpSpPr>
          <p:nvPr/>
        </p:nvGrpSpPr>
        <p:grpSpPr bwMode="auto">
          <a:xfrm>
            <a:off x="3644900" y="612775"/>
            <a:ext cx="231775" cy="157163"/>
            <a:chOff x="933" y="149"/>
            <a:chExt cx="146" cy="99"/>
          </a:xfrm>
        </p:grpSpPr>
        <p:sp>
          <p:nvSpPr>
            <p:cNvPr id="2949" name="Rectangle 901">
              <a:extLst>
                <a:ext uri="{FF2B5EF4-FFF2-40B4-BE49-F238E27FC236}">
                  <a16:creationId xmlns:a16="http://schemas.microsoft.com/office/drawing/2014/main" id="{334B5EC6-E4DB-4C19-946C-76F1715FB7C3}"/>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950" name="Text Box 902">
              <a:extLst>
                <a:ext uri="{FF2B5EF4-FFF2-40B4-BE49-F238E27FC236}">
                  <a16:creationId xmlns:a16="http://schemas.microsoft.com/office/drawing/2014/main" id="{B574B0F1-944D-4402-80BE-DEF056735D40}"/>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2951" name="Group 903">
            <a:extLst>
              <a:ext uri="{FF2B5EF4-FFF2-40B4-BE49-F238E27FC236}">
                <a16:creationId xmlns:a16="http://schemas.microsoft.com/office/drawing/2014/main" id="{2D8B2C65-2086-41C6-AD80-E3203D6CDDB0}"/>
              </a:ext>
            </a:extLst>
          </p:cNvPr>
          <p:cNvGrpSpPr>
            <a:grpSpLocks/>
          </p:cNvGrpSpPr>
          <p:nvPr/>
        </p:nvGrpSpPr>
        <p:grpSpPr bwMode="auto">
          <a:xfrm>
            <a:off x="3722688" y="539750"/>
            <a:ext cx="74612" cy="26988"/>
            <a:chOff x="2373" y="1404"/>
            <a:chExt cx="47" cy="17"/>
          </a:xfrm>
        </p:grpSpPr>
        <p:sp>
          <p:nvSpPr>
            <p:cNvPr id="2952" name="Oval 904">
              <a:extLst>
                <a:ext uri="{FF2B5EF4-FFF2-40B4-BE49-F238E27FC236}">
                  <a16:creationId xmlns:a16="http://schemas.microsoft.com/office/drawing/2014/main" id="{AD7D28B9-71CA-41DD-AD74-3436938F162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953" name="Oval 905">
              <a:extLst>
                <a:ext uri="{FF2B5EF4-FFF2-40B4-BE49-F238E27FC236}">
                  <a16:creationId xmlns:a16="http://schemas.microsoft.com/office/drawing/2014/main" id="{15F39B5B-C271-4CB0-85B4-5C22CBD4AF0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954" name="Line 906">
            <a:extLst>
              <a:ext uri="{FF2B5EF4-FFF2-40B4-BE49-F238E27FC236}">
                <a16:creationId xmlns:a16="http://schemas.microsoft.com/office/drawing/2014/main" id="{287CFB26-8BB0-4FCC-A8B8-036B82590671}"/>
              </a:ext>
            </a:extLst>
          </p:cNvPr>
          <p:cNvSpPr>
            <a:spLocks noChangeShapeType="1"/>
          </p:cNvSpPr>
          <p:nvPr/>
        </p:nvSpPr>
        <p:spPr bwMode="auto">
          <a:xfrm>
            <a:off x="3500438" y="684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955" name="Text Box 907">
            <a:extLst>
              <a:ext uri="{FF2B5EF4-FFF2-40B4-BE49-F238E27FC236}">
                <a16:creationId xmlns:a16="http://schemas.microsoft.com/office/drawing/2014/main" id="{38D90877-6765-4C86-8CC1-62C1D6826CCA}"/>
              </a:ext>
            </a:extLst>
          </p:cNvPr>
          <p:cNvSpPr txBox="1">
            <a:spLocks noChangeArrowheads="1"/>
          </p:cNvSpPr>
          <p:nvPr/>
        </p:nvSpPr>
        <p:spPr bwMode="auto">
          <a:xfrm>
            <a:off x="3860800" y="468313"/>
            <a:ext cx="2598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grpSp>
        <p:nvGrpSpPr>
          <p:cNvPr id="2956" name="Group 908">
            <a:extLst>
              <a:ext uri="{FF2B5EF4-FFF2-40B4-BE49-F238E27FC236}">
                <a16:creationId xmlns:a16="http://schemas.microsoft.com/office/drawing/2014/main" id="{A262C83D-97F7-4199-89DE-A68E2CED6281}"/>
              </a:ext>
            </a:extLst>
          </p:cNvPr>
          <p:cNvGrpSpPr>
            <a:grpSpLocks/>
          </p:cNvGrpSpPr>
          <p:nvPr/>
        </p:nvGrpSpPr>
        <p:grpSpPr bwMode="auto">
          <a:xfrm>
            <a:off x="3644900" y="900113"/>
            <a:ext cx="231775" cy="190500"/>
            <a:chOff x="2252" y="2304"/>
            <a:chExt cx="146" cy="120"/>
          </a:xfrm>
        </p:grpSpPr>
        <p:sp>
          <p:nvSpPr>
            <p:cNvPr id="2957" name="Rectangle 909">
              <a:extLst>
                <a:ext uri="{FF2B5EF4-FFF2-40B4-BE49-F238E27FC236}">
                  <a16:creationId xmlns:a16="http://schemas.microsoft.com/office/drawing/2014/main" id="{44804383-A737-4676-9D2D-6596F9360787}"/>
                </a:ext>
              </a:extLst>
            </p:cNvPr>
            <p:cNvSpPr>
              <a:spLocks noChangeAspect="1" noChangeArrowheads="1"/>
            </p:cNvSpPr>
            <p:nvPr/>
          </p:nvSpPr>
          <p:spPr bwMode="auto">
            <a:xfrm>
              <a:off x="2252" y="2304"/>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958" name="Oval 910">
              <a:extLst>
                <a:ext uri="{FF2B5EF4-FFF2-40B4-BE49-F238E27FC236}">
                  <a16:creationId xmlns:a16="http://schemas.microsoft.com/office/drawing/2014/main" id="{FE81EF37-D7F3-4D20-A13C-6D11CDCFB0F5}"/>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959" name="Oval 911">
              <a:extLst>
                <a:ext uri="{FF2B5EF4-FFF2-40B4-BE49-F238E27FC236}">
                  <a16:creationId xmlns:a16="http://schemas.microsoft.com/office/drawing/2014/main" id="{BB23EE50-7624-443C-8E13-409263A0580C}"/>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2960" name="Group 912">
            <a:extLst>
              <a:ext uri="{FF2B5EF4-FFF2-40B4-BE49-F238E27FC236}">
                <a16:creationId xmlns:a16="http://schemas.microsoft.com/office/drawing/2014/main" id="{5F2704D5-ACE6-44D6-B59A-F03CBDA38931}"/>
              </a:ext>
            </a:extLst>
          </p:cNvPr>
          <p:cNvGrpSpPr>
            <a:grpSpLocks/>
          </p:cNvGrpSpPr>
          <p:nvPr/>
        </p:nvGrpSpPr>
        <p:grpSpPr bwMode="auto">
          <a:xfrm>
            <a:off x="3722688" y="828675"/>
            <a:ext cx="74612" cy="26988"/>
            <a:chOff x="2373" y="1404"/>
            <a:chExt cx="47" cy="17"/>
          </a:xfrm>
        </p:grpSpPr>
        <p:sp>
          <p:nvSpPr>
            <p:cNvPr id="2961" name="Oval 913">
              <a:extLst>
                <a:ext uri="{FF2B5EF4-FFF2-40B4-BE49-F238E27FC236}">
                  <a16:creationId xmlns:a16="http://schemas.microsoft.com/office/drawing/2014/main" id="{1FC4B91D-8271-4EE4-B316-137EBDF2FFD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962" name="Oval 914">
              <a:extLst>
                <a:ext uri="{FF2B5EF4-FFF2-40B4-BE49-F238E27FC236}">
                  <a16:creationId xmlns:a16="http://schemas.microsoft.com/office/drawing/2014/main" id="{2B7D099E-458D-4F20-820C-8DA49D2EC84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963" name="Text Box 915">
            <a:extLst>
              <a:ext uri="{FF2B5EF4-FFF2-40B4-BE49-F238E27FC236}">
                <a16:creationId xmlns:a16="http://schemas.microsoft.com/office/drawing/2014/main" id="{1DA2EFFE-F7B1-437B-9129-E4D910B1BA80}"/>
              </a:ext>
            </a:extLst>
          </p:cNvPr>
          <p:cNvSpPr txBox="1">
            <a:spLocks noChangeArrowheads="1"/>
          </p:cNvSpPr>
          <p:nvPr/>
        </p:nvSpPr>
        <p:spPr bwMode="auto">
          <a:xfrm>
            <a:off x="3860800" y="755650"/>
            <a:ext cx="2622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MB 230G or Iltis Jeep (no MG)                   ARG-04</a:t>
            </a:r>
            <a:endParaRPr lang="en-GB" altLang="en-US" b="1"/>
          </a:p>
        </p:txBody>
      </p:sp>
      <p:sp>
        <p:nvSpPr>
          <p:cNvPr id="2964" name="Text Box 916">
            <a:extLst>
              <a:ext uri="{FF2B5EF4-FFF2-40B4-BE49-F238E27FC236}">
                <a16:creationId xmlns:a16="http://schemas.microsoft.com/office/drawing/2014/main" id="{5B88BFC2-C108-421D-A0BB-397A983C4A97}"/>
              </a:ext>
            </a:extLst>
          </p:cNvPr>
          <p:cNvSpPr txBox="1">
            <a:spLocks noChangeArrowheads="1"/>
          </p:cNvSpPr>
          <p:nvPr/>
        </p:nvSpPr>
        <p:spPr bwMode="auto">
          <a:xfrm>
            <a:off x="3932238" y="1116013"/>
            <a:ext cx="171926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sp>
        <p:nvSpPr>
          <p:cNvPr id="2969" name="Line 921">
            <a:extLst>
              <a:ext uri="{FF2B5EF4-FFF2-40B4-BE49-F238E27FC236}">
                <a16:creationId xmlns:a16="http://schemas.microsoft.com/office/drawing/2014/main" id="{306B5338-337C-43AC-9B3F-F129E39EB95D}"/>
              </a:ext>
            </a:extLst>
          </p:cNvPr>
          <p:cNvSpPr>
            <a:spLocks noChangeShapeType="1"/>
          </p:cNvSpPr>
          <p:nvPr/>
        </p:nvSpPr>
        <p:spPr bwMode="auto">
          <a:xfrm>
            <a:off x="3789363" y="14033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970" name="Line 922">
            <a:extLst>
              <a:ext uri="{FF2B5EF4-FFF2-40B4-BE49-F238E27FC236}">
                <a16:creationId xmlns:a16="http://schemas.microsoft.com/office/drawing/2014/main" id="{AE8C5A49-3BAD-4FE3-90F6-CFE3BC72613B}"/>
              </a:ext>
            </a:extLst>
          </p:cNvPr>
          <p:cNvSpPr>
            <a:spLocks noChangeShapeType="1"/>
          </p:cNvSpPr>
          <p:nvPr/>
        </p:nvSpPr>
        <p:spPr bwMode="auto">
          <a:xfrm>
            <a:off x="3500438" y="15478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971" name="Text Box 923">
            <a:extLst>
              <a:ext uri="{FF2B5EF4-FFF2-40B4-BE49-F238E27FC236}">
                <a16:creationId xmlns:a16="http://schemas.microsoft.com/office/drawing/2014/main" id="{19FF1553-1C9B-43DA-8F5A-F552FBDD1EC3}"/>
              </a:ext>
            </a:extLst>
          </p:cNvPr>
          <p:cNvSpPr txBox="1">
            <a:spLocks noChangeArrowheads="1"/>
          </p:cNvSpPr>
          <p:nvPr/>
        </p:nvSpPr>
        <p:spPr bwMode="auto">
          <a:xfrm>
            <a:off x="3932238" y="1331913"/>
            <a:ext cx="1879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MANOEUVRE ELEMENT ARG-04</a:t>
            </a:r>
          </a:p>
          <a:p>
            <a:r>
              <a:rPr lang="en-GB" altLang="en-US" sz="1000" b="1"/>
              <a:t>x3 Marine Infantry Company</a:t>
            </a:r>
          </a:p>
        </p:txBody>
      </p:sp>
      <p:sp>
        <p:nvSpPr>
          <p:cNvPr id="2972" name="Text Box 924">
            <a:extLst>
              <a:ext uri="{FF2B5EF4-FFF2-40B4-BE49-F238E27FC236}">
                <a16:creationId xmlns:a16="http://schemas.microsoft.com/office/drawing/2014/main" id="{9AC4D447-39BC-407A-A474-1AA1AA01EB9E}"/>
              </a:ext>
            </a:extLst>
          </p:cNvPr>
          <p:cNvSpPr txBox="1">
            <a:spLocks noChangeArrowheads="1"/>
          </p:cNvSpPr>
          <p:nvPr/>
        </p:nvSpPr>
        <p:spPr bwMode="auto">
          <a:xfrm>
            <a:off x="3933825" y="1692275"/>
            <a:ext cx="11366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ATTACHMENTS</a:t>
            </a:r>
          </a:p>
        </p:txBody>
      </p:sp>
      <p:grpSp>
        <p:nvGrpSpPr>
          <p:cNvPr id="2973" name="Group 925">
            <a:extLst>
              <a:ext uri="{FF2B5EF4-FFF2-40B4-BE49-F238E27FC236}">
                <a16:creationId xmlns:a16="http://schemas.microsoft.com/office/drawing/2014/main" id="{FF3F7398-F908-4304-9E15-C1D1C3F2CBC1}"/>
              </a:ext>
            </a:extLst>
          </p:cNvPr>
          <p:cNvGrpSpPr>
            <a:grpSpLocks noChangeAspect="1"/>
          </p:cNvGrpSpPr>
          <p:nvPr/>
        </p:nvGrpSpPr>
        <p:grpSpPr bwMode="auto">
          <a:xfrm>
            <a:off x="3646488" y="2051050"/>
            <a:ext cx="239712" cy="157163"/>
            <a:chOff x="960" y="336"/>
            <a:chExt cx="201" cy="132"/>
          </a:xfrm>
        </p:grpSpPr>
        <p:sp>
          <p:nvSpPr>
            <p:cNvPr id="2974" name="Rectangle 926">
              <a:extLst>
                <a:ext uri="{FF2B5EF4-FFF2-40B4-BE49-F238E27FC236}">
                  <a16:creationId xmlns:a16="http://schemas.microsoft.com/office/drawing/2014/main" id="{F12067E3-8E4E-41FD-AD52-1BD6A36AD623}"/>
                </a:ext>
              </a:extLst>
            </p:cNvPr>
            <p:cNvSpPr>
              <a:spLocks noChangeAspect="1" noChangeArrowheads="1"/>
            </p:cNvSpPr>
            <p:nvPr/>
          </p:nvSpPr>
          <p:spPr bwMode="auto">
            <a:xfrm>
              <a:off x="960" y="336"/>
              <a:ext cx="201"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975" name="Line 927">
              <a:extLst>
                <a:ext uri="{FF2B5EF4-FFF2-40B4-BE49-F238E27FC236}">
                  <a16:creationId xmlns:a16="http://schemas.microsoft.com/office/drawing/2014/main" id="{F85159E1-38B2-4886-B62D-7F60806FB1E6}"/>
                </a:ext>
              </a:extLst>
            </p:cNvPr>
            <p:cNvSpPr>
              <a:spLocks noChangeAspect="1" noChangeShapeType="1"/>
            </p:cNvSpPr>
            <p:nvPr/>
          </p:nvSpPr>
          <p:spPr bwMode="auto">
            <a:xfrm flipH="1">
              <a:off x="1061" y="354"/>
              <a:ext cx="2" cy="85"/>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976" name="Line 928">
              <a:extLst>
                <a:ext uri="{FF2B5EF4-FFF2-40B4-BE49-F238E27FC236}">
                  <a16:creationId xmlns:a16="http://schemas.microsoft.com/office/drawing/2014/main" id="{32F19E5B-EF2E-4866-A477-9795C937A045}"/>
                </a:ext>
              </a:extLst>
            </p:cNvPr>
            <p:cNvSpPr>
              <a:spLocks noChangeAspect="1" noChangeShapeType="1"/>
            </p:cNvSpPr>
            <p:nvPr/>
          </p:nvSpPr>
          <p:spPr bwMode="auto">
            <a:xfrm flipV="1">
              <a:off x="1031" y="441"/>
              <a:ext cx="57"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977" name="Group 929">
            <a:extLst>
              <a:ext uri="{FF2B5EF4-FFF2-40B4-BE49-F238E27FC236}">
                <a16:creationId xmlns:a16="http://schemas.microsoft.com/office/drawing/2014/main" id="{3E891F2C-7706-4CC5-8541-2A1763F7B592}"/>
              </a:ext>
            </a:extLst>
          </p:cNvPr>
          <p:cNvGrpSpPr>
            <a:grpSpLocks/>
          </p:cNvGrpSpPr>
          <p:nvPr/>
        </p:nvGrpSpPr>
        <p:grpSpPr bwMode="auto">
          <a:xfrm>
            <a:off x="3729038" y="1979613"/>
            <a:ext cx="74612" cy="26987"/>
            <a:chOff x="2373" y="1404"/>
            <a:chExt cx="47" cy="17"/>
          </a:xfrm>
        </p:grpSpPr>
        <p:sp>
          <p:nvSpPr>
            <p:cNvPr id="2978" name="Oval 930">
              <a:extLst>
                <a:ext uri="{FF2B5EF4-FFF2-40B4-BE49-F238E27FC236}">
                  <a16:creationId xmlns:a16="http://schemas.microsoft.com/office/drawing/2014/main" id="{E923DFC8-DFDD-47F2-8402-8730594FE97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979" name="Oval 931">
              <a:extLst>
                <a:ext uri="{FF2B5EF4-FFF2-40B4-BE49-F238E27FC236}">
                  <a16:creationId xmlns:a16="http://schemas.microsoft.com/office/drawing/2014/main" id="{E8A47238-17C3-435D-BFA1-94F96F809D0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980" name="Line 932">
            <a:extLst>
              <a:ext uri="{FF2B5EF4-FFF2-40B4-BE49-F238E27FC236}">
                <a16:creationId xmlns:a16="http://schemas.microsoft.com/office/drawing/2014/main" id="{FA4FD8FB-775C-49D3-91F9-C1F696784C57}"/>
              </a:ext>
            </a:extLst>
          </p:cNvPr>
          <p:cNvSpPr>
            <a:spLocks noChangeShapeType="1"/>
          </p:cNvSpPr>
          <p:nvPr/>
        </p:nvSpPr>
        <p:spPr bwMode="auto">
          <a:xfrm>
            <a:off x="3502025" y="21240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981" name="Text Box 933">
            <a:extLst>
              <a:ext uri="{FF2B5EF4-FFF2-40B4-BE49-F238E27FC236}">
                <a16:creationId xmlns:a16="http://schemas.microsoft.com/office/drawing/2014/main" id="{3E980698-69FA-41F4-9740-AF67D7448D02}"/>
              </a:ext>
            </a:extLst>
          </p:cNvPr>
          <p:cNvSpPr txBox="1">
            <a:spLocks noChangeArrowheads="1"/>
          </p:cNvSpPr>
          <p:nvPr/>
        </p:nvSpPr>
        <p:spPr bwMode="auto">
          <a:xfrm>
            <a:off x="3862388" y="1908175"/>
            <a:ext cx="2571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x3 </a:t>
            </a:r>
            <a:r>
              <a:rPr lang="en-GB" altLang="en-US"/>
              <a:t>M30 107mm (4.2-inch) Mortar </a:t>
            </a:r>
            <a:r>
              <a:rPr lang="en-GB" altLang="en-US" b="1"/>
              <a:t>(b)</a:t>
            </a:r>
            <a:r>
              <a:rPr lang="en-GB" altLang="en-US"/>
              <a:t>             ARG-14</a:t>
            </a:r>
            <a:endParaRPr lang="en-GB" altLang="en-US" b="1"/>
          </a:p>
        </p:txBody>
      </p:sp>
      <p:grpSp>
        <p:nvGrpSpPr>
          <p:cNvPr id="2982" name="Group 934">
            <a:extLst>
              <a:ext uri="{FF2B5EF4-FFF2-40B4-BE49-F238E27FC236}">
                <a16:creationId xmlns:a16="http://schemas.microsoft.com/office/drawing/2014/main" id="{68202685-0E81-4FF7-96A2-185F589C071E}"/>
              </a:ext>
            </a:extLst>
          </p:cNvPr>
          <p:cNvGrpSpPr>
            <a:grpSpLocks noChangeAspect="1"/>
          </p:cNvGrpSpPr>
          <p:nvPr/>
        </p:nvGrpSpPr>
        <p:grpSpPr bwMode="auto">
          <a:xfrm>
            <a:off x="3646488" y="2339975"/>
            <a:ext cx="231775" cy="157163"/>
            <a:chOff x="624" y="1632"/>
            <a:chExt cx="195" cy="132"/>
          </a:xfrm>
        </p:grpSpPr>
        <p:sp>
          <p:nvSpPr>
            <p:cNvPr id="2983" name="Rectangle 935">
              <a:extLst>
                <a:ext uri="{FF2B5EF4-FFF2-40B4-BE49-F238E27FC236}">
                  <a16:creationId xmlns:a16="http://schemas.microsoft.com/office/drawing/2014/main" id="{EF6BC39C-550F-4BBA-802C-2EAF7FD1F260}"/>
                </a:ext>
              </a:extLst>
            </p:cNvPr>
            <p:cNvSpPr>
              <a:spLocks noChangeAspect="1" noChangeArrowheads="1"/>
            </p:cNvSpPr>
            <p:nvPr/>
          </p:nvSpPr>
          <p:spPr bwMode="auto">
            <a:xfrm>
              <a:off x="624" y="1632"/>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984" name="Line 936">
              <a:extLst>
                <a:ext uri="{FF2B5EF4-FFF2-40B4-BE49-F238E27FC236}">
                  <a16:creationId xmlns:a16="http://schemas.microsoft.com/office/drawing/2014/main" id="{75ECCA20-30FB-439F-8A15-FC76EB7F0E77}"/>
                </a:ext>
              </a:extLst>
            </p:cNvPr>
            <p:cNvSpPr>
              <a:spLocks noChangeAspect="1" noChangeShapeType="1"/>
            </p:cNvSpPr>
            <p:nvPr/>
          </p:nvSpPr>
          <p:spPr bwMode="auto">
            <a:xfrm flipV="1">
              <a:off x="624" y="1635"/>
              <a:ext cx="96" cy="12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985" name="Line 937">
              <a:extLst>
                <a:ext uri="{FF2B5EF4-FFF2-40B4-BE49-F238E27FC236}">
                  <a16:creationId xmlns:a16="http://schemas.microsoft.com/office/drawing/2014/main" id="{320393DE-2BC6-4E12-A1E1-50D8F192640E}"/>
                </a:ext>
              </a:extLst>
            </p:cNvPr>
            <p:cNvSpPr>
              <a:spLocks noChangeAspect="1" noChangeShapeType="1"/>
            </p:cNvSpPr>
            <p:nvPr/>
          </p:nvSpPr>
          <p:spPr bwMode="auto">
            <a:xfrm>
              <a:off x="720" y="1632"/>
              <a:ext cx="96"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986" name="Group 938">
            <a:extLst>
              <a:ext uri="{FF2B5EF4-FFF2-40B4-BE49-F238E27FC236}">
                <a16:creationId xmlns:a16="http://schemas.microsoft.com/office/drawing/2014/main" id="{BA0E917F-3F49-4C2E-8EA8-5346EEEAAC84}"/>
              </a:ext>
            </a:extLst>
          </p:cNvPr>
          <p:cNvGrpSpPr>
            <a:grpSpLocks/>
          </p:cNvGrpSpPr>
          <p:nvPr/>
        </p:nvGrpSpPr>
        <p:grpSpPr bwMode="auto">
          <a:xfrm>
            <a:off x="3724275" y="2268538"/>
            <a:ext cx="74613" cy="26987"/>
            <a:chOff x="2373" y="1404"/>
            <a:chExt cx="47" cy="17"/>
          </a:xfrm>
        </p:grpSpPr>
        <p:sp>
          <p:nvSpPr>
            <p:cNvPr id="2987" name="Oval 939">
              <a:extLst>
                <a:ext uri="{FF2B5EF4-FFF2-40B4-BE49-F238E27FC236}">
                  <a16:creationId xmlns:a16="http://schemas.microsoft.com/office/drawing/2014/main" id="{42518F02-B05E-40C3-8A26-7E6BE9BD32B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988" name="Oval 940">
              <a:extLst>
                <a:ext uri="{FF2B5EF4-FFF2-40B4-BE49-F238E27FC236}">
                  <a16:creationId xmlns:a16="http://schemas.microsoft.com/office/drawing/2014/main" id="{7F88F99F-069B-46BF-A9D9-E28B7CDE480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989" name="Line 941">
            <a:extLst>
              <a:ext uri="{FF2B5EF4-FFF2-40B4-BE49-F238E27FC236}">
                <a16:creationId xmlns:a16="http://schemas.microsoft.com/office/drawing/2014/main" id="{191D600A-0550-4551-B8BB-CFFFED27FCE6}"/>
              </a:ext>
            </a:extLst>
          </p:cNvPr>
          <p:cNvSpPr>
            <a:spLocks noChangeShapeType="1"/>
          </p:cNvSpPr>
          <p:nvPr/>
        </p:nvSpPr>
        <p:spPr bwMode="auto">
          <a:xfrm>
            <a:off x="3502025" y="24114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990" name="Text Box 942">
            <a:extLst>
              <a:ext uri="{FF2B5EF4-FFF2-40B4-BE49-F238E27FC236}">
                <a16:creationId xmlns:a16="http://schemas.microsoft.com/office/drawing/2014/main" id="{5D6864C1-0524-44C4-852A-CA6738297A58}"/>
              </a:ext>
            </a:extLst>
          </p:cNvPr>
          <p:cNvSpPr txBox="1">
            <a:spLocks noChangeArrowheads="1"/>
          </p:cNvSpPr>
          <p:nvPr/>
        </p:nvSpPr>
        <p:spPr bwMode="auto">
          <a:xfrm>
            <a:off x="3862388" y="2268538"/>
            <a:ext cx="25654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Czekalski Model 1968 105mm RCL </a:t>
            </a:r>
            <a:r>
              <a:rPr lang="en-GB" altLang="en-US" b="1"/>
              <a:t>(b)</a:t>
            </a:r>
            <a:r>
              <a:rPr lang="en-GB" altLang="en-US"/>
              <a:t>    ARG-16</a:t>
            </a:r>
            <a:endParaRPr lang="en-GB" altLang="en-US" b="1"/>
          </a:p>
        </p:txBody>
      </p:sp>
      <p:grpSp>
        <p:nvGrpSpPr>
          <p:cNvPr id="2991" name="Group 943">
            <a:extLst>
              <a:ext uri="{FF2B5EF4-FFF2-40B4-BE49-F238E27FC236}">
                <a16:creationId xmlns:a16="http://schemas.microsoft.com/office/drawing/2014/main" id="{850CE70D-D5B1-4348-A5AD-9B6D0D77BC54}"/>
              </a:ext>
            </a:extLst>
          </p:cNvPr>
          <p:cNvGrpSpPr>
            <a:grpSpLocks/>
          </p:cNvGrpSpPr>
          <p:nvPr/>
        </p:nvGrpSpPr>
        <p:grpSpPr bwMode="auto">
          <a:xfrm>
            <a:off x="3646488" y="2627313"/>
            <a:ext cx="241300" cy="157162"/>
            <a:chOff x="1400" y="2850"/>
            <a:chExt cx="152" cy="99"/>
          </a:xfrm>
        </p:grpSpPr>
        <p:sp>
          <p:nvSpPr>
            <p:cNvPr id="2992" name="Rectangle 944">
              <a:extLst>
                <a:ext uri="{FF2B5EF4-FFF2-40B4-BE49-F238E27FC236}">
                  <a16:creationId xmlns:a16="http://schemas.microsoft.com/office/drawing/2014/main" id="{EDDB9533-EC06-477A-BC70-A7FE36103664}"/>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993" name="Line 945">
              <a:extLst>
                <a:ext uri="{FF2B5EF4-FFF2-40B4-BE49-F238E27FC236}">
                  <a16:creationId xmlns:a16="http://schemas.microsoft.com/office/drawing/2014/main" id="{722932C6-1417-4F73-8777-1AA2B4433633}"/>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994" name="Line 946">
              <a:extLst>
                <a:ext uri="{FF2B5EF4-FFF2-40B4-BE49-F238E27FC236}">
                  <a16:creationId xmlns:a16="http://schemas.microsoft.com/office/drawing/2014/main" id="{B7040545-865E-4D8D-9BCD-DC798B8BFED7}"/>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995" name="Line 947">
              <a:extLst>
                <a:ext uri="{FF2B5EF4-FFF2-40B4-BE49-F238E27FC236}">
                  <a16:creationId xmlns:a16="http://schemas.microsoft.com/office/drawing/2014/main" id="{95D984AD-F02B-4FD8-AC92-8A65EB707828}"/>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996" name="Group 948">
            <a:extLst>
              <a:ext uri="{FF2B5EF4-FFF2-40B4-BE49-F238E27FC236}">
                <a16:creationId xmlns:a16="http://schemas.microsoft.com/office/drawing/2014/main" id="{0E73F0EF-33FD-4D4B-AD9E-9844C8AE6A99}"/>
              </a:ext>
            </a:extLst>
          </p:cNvPr>
          <p:cNvGrpSpPr>
            <a:grpSpLocks/>
          </p:cNvGrpSpPr>
          <p:nvPr/>
        </p:nvGrpSpPr>
        <p:grpSpPr bwMode="auto">
          <a:xfrm>
            <a:off x="3729038" y="2555875"/>
            <a:ext cx="74612" cy="26988"/>
            <a:chOff x="2373" y="1404"/>
            <a:chExt cx="47" cy="17"/>
          </a:xfrm>
        </p:grpSpPr>
        <p:sp>
          <p:nvSpPr>
            <p:cNvPr id="2997" name="Oval 949">
              <a:extLst>
                <a:ext uri="{FF2B5EF4-FFF2-40B4-BE49-F238E27FC236}">
                  <a16:creationId xmlns:a16="http://schemas.microsoft.com/office/drawing/2014/main" id="{6BB23D62-48D1-4F1B-9EBD-9B22B7C7529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2998" name="Oval 950">
              <a:extLst>
                <a:ext uri="{FF2B5EF4-FFF2-40B4-BE49-F238E27FC236}">
                  <a16:creationId xmlns:a16="http://schemas.microsoft.com/office/drawing/2014/main" id="{82A800B2-32F1-4A12-85F7-598A6450887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2999" name="Line 951">
            <a:extLst>
              <a:ext uri="{FF2B5EF4-FFF2-40B4-BE49-F238E27FC236}">
                <a16:creationId xmlns:a16="http://schemas.microsoft.com/office/drawing/2014/main" id="{7DE6E31B-82D8-4F9D-8FD2-864B0D396FF5}"/>
              </a:ext>
            </a:extLst>
          </p:cNvPr>
          <p:cNvSpPr>
            <a:spLocks noChangeShapeType="1"/>
          </p:cNvSpPr>
          <p:nvPr/>
        </p:nvSpPr>
        <p:spPr bwMode="auto">
          <a:xfrm>
            <a:off x="3502025" y="27003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00" name="Text Box 952">
            <a:extLst>
              <a:ext uri="{FF2B5EF4-FFF2-40B4-BE49-F238E27FC236}">
                <a16:creationId xmlns:a16="http://schemas.microsoft.com/office/drawing/2014/main" id="{A373DC29-0F10-461C-90A1-CBB289AB408F}"/>
              </a:ext>
            </a:extLst>
          </p:cNvPr>
          <p:cNvSpPr txBox="1">
            <a:spLocks noChangeArrowheads="1"/>
          </p:cNvSpPr>
          <p:nvPr/>
        </p:nvSpPr>
        <p:spPr bwMode="auto">
          <a:xfrm>
            <a:off x="3862388" y="2555875"/>
            <a:ext cx="257333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x2 </a:t>
            </a:r>
            <a:r>
              <a:rPr lang="en-GB" altLang="en-US"/>
              <a:t>Browning M2 .50 Cal AAHMG </a:t>
            </a:r>
            <a:r>
              <a:rPr lang="en-GB" altLang="en-US" b="1"/>
              <a:t>(b)</a:t>
            </a:r>
            <a:r>
              <a:rPr lang="en-GB" altLang="en-US"/>
              <a:t>             ARG-17</a:t>
            </a:r>
            <a:endParaRPr lang="en-GB" altLang="en-US" b="1"/>
          </a:p>
        </p:txBody>
      </p:sp>
      <p:grpSp>
        <p:nvGrpSpPr>
          <p:cNvPr id="3001" name="Group 953">
            <a:extLst>
              <a:ext uri="{FF2B5EF4-FFF2-40B4-BE49-F238E27FC236}">
                <a16:creationId xmlns:a16="http://schemas.microsoft.com/office/drawing/2014/main" id="{14567489-A310-4217-A654-E22A696CFBB0}"/>
              </a:ext>
            </a:extLst>
          </p:cNvPr>
          <p:cNvGrpSpPr>
            <a:grpSpLocks/>
          </p:cNvGrpSpPr>
          <p:nvPr/>
        </p:nvGrpSpPr>
        <p:grpSpPr bwMode="auto">
          <a:xfrm>
            <a:off x="3646488" y="2914650"/>
            <a:ext cx="241300" cy="157163"/>
            <a:chOff x="1400" y="2850"/>
            <a:chExt cx="152" cy="99"/>
          </a:xfrm>
        </p:grpSpPr>
        <p:sp>
          <p:nvSpPr>
            <p:cNvPr id="3002" name="Rectangle 954">
              <a:extLst>
                <a:ext uri="{FF2B5EF4-FFF2-40B4-BE49-F238E27FC236}">
                  <a16:creationId xmlns:a16="http://schemas.microsoft.com/office/drawing/2014/main" id="{8A8E669C-7B74-446A-8FCA-50522503CA65}"/>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03" name="Line 955">
              <a:extLst>
                <a:ext uri="{FF2B5EF4-FFF2-40B4-BE49-F238E27FC236}">
                  <a16:creationId xmlns:a16="http://schemas.microsoft.com/office/drawing/2014/main" id="{5309FAF2-EAA9-4CDD-A3D5-B35C54BD8EB3}"/>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04" name="Line 956">
              <a:extLst>
                <a:ext uri="{FF2B5EF4-FFF2-40B4-BE49-F238E27FC236}">
                  <a16:creationId xmlns:a16="http://schemas.microsoft.com/office/drawing/2014/main" id="{CD7EEC8E-6881-4073-8A3D-15BFBC3BF84D}"/>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05" name="Line 957">
              <a:extLst>
                <a:ext uri="{FF2B5EF4-FFF2-40B4-BE49-F238E27FC236}">
                  <a16:creationId xmlns:a16="http://schemas.microsoft.com/office/drawing/2014/main" id="{69D97C27-7558-4823-8A2C-8E2A0A71FBDC}"/>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006" name="Group 958">
            <a:extLst>
              <a:ext uri="{FF2B5EF4-FFF2-40B4-BE49-F238E27FC236}">
                <a16:creationId xmlns:a16="http://schemas.microsoft.com/office/drawing/2014/main" id="{8530FD30-F262-4952-B6E4-BC37A426C776}"/>
              </a:ext>
            </a:extLst>
          </p:cNvPr>
          <p:cNvGrpSpPr>
            <a:grpSpLocks/>
          </p:cNvGrpSpPr>
          <p:nvPr/>
        </p:nvGrpSpPr>
        <p:grpSpPr bwMode="auto">
          <a:xfrm>
            <a:off x="3729038" y="2843213"/>
            <a:ext cx="74612" cy="26987"/>
            <a:chOff x="2373" y="1404"/>
            <a:chExt cx="47" cy="17"/>
          </a:xfrm>
        </p:grpSpPr>
        <p:sp>
          <p:nvSpPr>
            <p:cNvPr id="3007" name="Oval 959">
              <a:extLst>
                <a:ext uri="{FF2B5EF4-FFF2-40B4-BE49-F238E27FC236}">
                  <a16:creationId xmlns:a16="http://schemas.microsoft.com/office/drawing/2014/main" id="{B57812CD-2E92-4233-A0CF-632A0C58B1E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008" name="Oval 960">
              <a:extLst>
                <a:ext uri="{FF2B5EF4-FFF2-40B4-BE49-F238E27FC236}">
                  <a16:creationId xmlns:a16="http://schemas.microsoft.com/office/drawing/2014/main" id="{0DEF9604-6D43-4B06-AA4E-210F83B3A24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009" name="Line 961">
            <a:extLst>
              <a:ext uri="{FF2B5EF4-FFF2-40B4-BE49-F238E27FC236}">
                <a16:creationId xmlns:a16="http://schemas.microsoft.com/office/drawing/2014/main" id="{48DB4F49-056E-4E53-A245-19614507A50A}"/>
              </a:ext>
            </a:extLst>
          </p:cNvPr>
          <p:cNvSpPr>
            <a:spLocks noChangeShapeType="1"/>
          </p:cNvSpPr>
          <p:nvPr/>
        </p:nvSpPr>
        <p:spPr bwMode="auto">
          <a:xfrm>
            <a:off x="3502025" y="298767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0" name="Text Box 962">
            <a:extLst>
              <a:ext uri="{FF2B5EF4-FFF2-40B4-BE49-F238E27FC236}">
                <a16:creationId xmlns:a16="http://schemas.microsoft.com/office/drawing/2014/main" id="{E7BE27ED-70B1-47B6-A64F-AC4F7A48822C}"/>
              </a:ext>
            </a:extLst>
          </p:cNvPr>
          <p:cNvSpPr txBox="1">
            <a:spLocks noChangeArrowheads="1"/>
          </p:cNvSpPr>
          <p:nvPr/>
        </p:nvSpPr>
        <p:spPr bwMode="auto">
          <a:xfrm>
            <a:off x="3862388" y="2843213"/>
            <a:ext cx="25765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Blowpipe SAM Team </a:t>
            </a:r>
            <a:r>
              <a:rPr lang="en-GB" altLang="en-US" b="1"/>
              <a:t>(b)        </a:t>
            </a:r>
            <a:r>
              <a:rPr lang="en-GB" altLang="en-US"/>
              <a:t>                   ARG-18</a:t>
            </a:r>
            <a:endParaRPr lang="en-GB" altLang="en-US" b="1"/>
          </a:p>
        </p:txBody>
      </p:sp>
      <p:sp>
        <p:nvSpPr>
          <p:cNvPr id="3011" name="Line 963">
            <a:extLst>
              <a:ext uri="{FF2B5EF4-FFF2-40B4-BE49-F238E27FC236}">
                <a16:creationId xmlns:a16="http://schemas.microsoft.com/office/drawing/2014/main" id="{08DE7139-3F7D-4010-AD2B-C84AC5710BB7}"/>
              </a:ext>
            </a:extLst>
          </p:cNvPr>
          <p:cNvSpPr>
            <a:spLocks noChangeShapeType="1"/>
          </p:cNvSpPr>
          <p:nvPr/>
        </p:nvSpPr>
        <p:spPr bwMode="auto">
          <a:xfrm flipV="1">
            <a:off x="3500438" y="468313"/>
            <a:ext cx="0" cy="28082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012" name="Group 964">
            <a:extLst>
              <a:ext uri="{FF2B5EF4-FFF2-40B4-BE49-F238E27FC236}">
                <a16:creationId xmlns:a16="http://schemas.microsoft.com/office/drawing/2014/main" id="{691BA5F9-312B-4D36-A8D9-0F062AB902A0}"/>
              </a:ext>
            </a:extLst>
          </p:cNvPr>
          <p:cNvGrpSpPr>
            <a:grpSpLocks noChangeAspect="1"/>
          </p:cNvGrpSpPr>
          <p:nvPr/>
        </p:nvGrpSpPr>
        <p:grpSpPr bwMode="auto">
          <a:xfrm>
            <a:off x="3644900" y="3203575"/>
            <a:ext cx="231775" cy="157163"/>
            <a:chOff x="1968" y="1728"/>
            <a:chExt cx="195" cy="132"/>
          </a:xfrm>
        </p:grpSpPr>
        <p:sp>
          <p:nvSpPr>
            <p:cNvPr id="3013" name="Rectangle 965">
              <a:extLst>
                <a:ext uri="{FF2B5EF4-FFF2-40B4-BE49-F238E27FC236}">
                  <a16:creationId xmlns:a16="http://schemas.microsoft.com/office/drawing/2014/main" id="{5F424BB8-8163-4938-ACC7-CE73FF07945A}"/>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14" name="Line 966">
              <a:extLst>
                <a:ext uri="{FF2B5EF4-FFF2-40B4-BE49-F238E27FC236}">
                  <a16:creationId xmlns:a16="http://schemas.microsoft.com/office/drawing/2014/main" id="{D017CAE8-AEE6-4FCB-B1BA-C1399539AA0A}"/>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15" name="Line 967">
              <a:extLst>
                <a:ext uri="{FF2B5EF4-FFF2-40B4-BE49-F238E27FC236}">
                  <a16:creationId xmlns:a16="http://schemas.microsoft.com/office/drawing/2014/main" id="{64191492-C286-4FF4-BE38-5C873943CD87}"/>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016" name="Group 968">
            <a:extLst>
              <a:ext uri="{FF2B5EF4-FFF2-40B4-BE49-F238E27FC236}">
                <a16:creationId xmlns:a16="http://schemas.microsoft.com/office/drawing/2014/main" id="{1AAFB014-1B1B-4127-AEA3-3C8F4E1E875F}"/>
              </a:ext>
            </a:extLst>
          </p:cNvPr>
          <p:cNvGrpSpPr>
            <a:grpSpLocks/>
          </p:cNvGrpSpPr>
          <p:nvPr/>
        </p:nvGrpSpPr>
        <p:grpSpPr bwMode="auto">
          <a:xfrm>
            <a:off x="3724275" y="3130550"/>
            <a:ext cx="74613" cy="26988"/>
            <a:chOff x="2373" y="1404"/>
            <a:chExt cx="47" cy="17"/>
          </a:xfrm>
        </p:grpSpPr>
        <p:sp>
          <p:nvSpPr>
            <p:cNvPr id="3017" name="Oval 969">
              <a:extLst>
                <a:ext uri="{FF2B5EF4-FFF2-40B4-BE49-F238E27FC236}">
                  <a16:creationId xmlns:a16="http://schemas.microsoft.com/office/drawing/2014/main" id="{4F20EFFB-D00E-4233-AA0F-FD22EEB16D5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018" name="Oval 970">
              <a:extLst>
                <a:ext uri="{FF2B5EF4-FFF2-40B4-BE49-F238E27FC236}">
                  <a16:creationId xmlns:a16="http://schemas.microsoft.com/office/drawing/2014/main" id="{2277B1C0-8DEB-4443-B430-31B22ABE97B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019" name="Line 971">
            <a:extLst>
              <a:ext uri="{FF2B5EF4-FFF2-40B4-BE49-F238E27FC236}">
                <a16:creationId xmlns:a16="http://schemas.microsoft.com/office/drawing/2014/main" id="{CDBF5FE8-0FA9-4D55-A51C-7ADEBE99E5C0}"/>
              </a:ext>
            </a:extLst>
          </p:cNvPr>
          <p:cNvSpPr>
            <a:spLocks noChangeShapeType="1"/>
          </p:cNvSpPr>
          <p:nvPr/>
        </p:nvSpPr>
        <p:spPr bwMode="auto">
          <a:xfrm>
            <a:off x="3502025" y="32750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20" name="Text Box 972">
            <a:extLst>
              <a:ext uri="{FF2B5EF4-FFF2-40B4-BE49-F238E27FC236}">
                <a16:creationId xmlns:a16="http://schemas.microsoft.com/office/drawing/2014/main" id="{AB2128FA-E51C-4D85-B63F-C3002ADBD948}"/>
              </a:ext>
            </a:extLst>
          </p:cNvPr>
          <p:cNvSpPr txBox="1">
            <a:spLocks noChangeArrowheads="1"/>
          </p:cNvSpPr>
          <p:nvPr/>
        </p:nvSpPr>
        <p:spPr bwMode="auto">
          <a:xfrm>
            <a:off x="3862388" y="3059113"/>
            <a:ext cx="2590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x2 </a:t>
            </a:r>
            <a:r>
              <a:rPr lang="en-GB" altLang="en-US"/>
              <a:t>Tiradores (Infantry)                                    ARG-08</a:t>
            </a:r>
            <a:endParaRPr lang="en-GB" altLang="en-US" b="1"/>
          </a:p>
        </p:txBody>
      </p:sp>
      <p:sp>
        <p:nvSpPr>
          <p:cNvPr id="3030" name="Text Box 982">
            <a:extLst>
              <a:ext uri="{FF2B5EF4-FFF2-40B4-BE49-F238E27FC236}">
                <a16:creationId xmlns:a16="http://schemas.microsoft.com/office/drawing/2014/main" id="{4ECAFB5A-B76E-4039-BBE5-8D346DAAC9CC}"/>
              </a:ext>
            </a:extLst>
          </p:cNvPr>
          <p:cNvSpPr txBox="1">
            <a:spLocks noChangeArrowheads="1"/>
          </p:cNvSpPr>
          <p:nvPr/>
        </p:nvSpPr>
        <p:spPr bwMode="auto">
          <a:xfrm>
            <a:off x="3357563" y="3995738"/>
            <a:ext cx="3241675"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While the Argentine Army referred to battalions as ‘Regiments’, the Argentine Marines designated them as Battalions.</a:t>
            </a:r>
          </a:p>
          <a:p>
            <a:endParaRPr lang="en-GB" altLang="en-US" b="1"/>
          </a:p>
          <a:p>
            <a:r>
              <a:rPr lang="en-GB" altLang="en-US" b="1"/>
              <a:t>(b) </a:t>
            </a:r>
            <a:r>
              <a:rPr lang="en-GB" altLang="en-US"/>
              <a:t>Transport elements were almost non-existent and were frequently targeted by British air power once the war got underway.  Heavy weapons and the like might get moved into position by vehicle, but they were essentially static once they got there.  The Marines did take their recce Jeeps with them to the Falklands, though found it impossible to deploy them in the mountains and consequently operated dismounted.</a:t>
            </a:r>
          </a:p>
        </p:txBody>
      </p:sp>
      <p:grpSp>
        <p:nvGrpSpPr>
          <p:cNvPr id="3031" name="Group 983">
            <a:extLst>
              <a:ext uri="{FF2B5EF4-FFF2-40B4-BE49-F238E27FC236}">
                <a16:creationId xmlns:a16="http://schemas.microsoft.com/office/drawing/2014/main" id="{C9EF411A-9EDA-4393-A128-05AE8140705C}"/>
              </a:ext>
            </a:extLst>
          </p:cNvPr>
          <p:cNvGrpSpPr>
            <a:grpSpLocks/>
          </p:cNvGrpSpPr>
          <p:nvPr/>
        </p:nvGrpSpPr>
        <p:grpSpPr bwMode="auto">
          <a:xfrm>
            <a:off x="3462338" y="179388"/>
            <a:ext cx="76200" cy="63500"/>
            <a:chOff x="2443" y="447"/>
            <a:chExt cx="48" cy="40"/>
          </a:xfrm>
        </p:grpSpPr>
        <p:sp>
          <p:nvSpPr>
            <p:cNvPr id="3032" name="Line 984">
              <a:extLst>
                <a:ext uri="{FF2B5EF4-FFF2-40B4-BE49-F238E27FC236}">
                  <a16:creationId xmlns:a16="http://schemas.microsoft.com/office/drawing/2014/main" id="{61E57FBF-10DA-4666-9C3A-B6A97C35BD3A}"/>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3" name="Line 985">
              <a:extLst>
                <a:ext uri="{FF2B5EF4-FFF2-40B4-BE49-F238E27FC236}">
                  <a16:creationId xmlns:a16="http://schemas.microsoft.com/office/drawing/2014/main" id="{AF7308CE-88C1-4D31-9754-C0B6E583ED85}"/>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034" name="Group 986">
            <a:extLst>
              <a:ext uri="{FF2B5EF4-FFF2-40B4-BE49-F238E27FC236}">
                <a16:creationId xmlns:a16="http://schemas.microsoft.com/office/drawing/2014/main" id="{53C6A9D5-7977-435D-8BC9-226A7B5E683E}"/>
              </a:ext>
            </a:extLst>
          </p:cNvPr>
          <p:cNvGrpSpPr>
            <a:grpSpLocks/>
          </p:cNvGrpSpPr>
          <p:nvPr/>
        </p:nvGrpSpPr>
        <p:grpSpPr bwMode="auto">
          <a:xfrm>
            <a:off x="3357563" y="250825"/>
            <a:ext cx="287337" cy="217488"/>
            <a:chOff x="2704" y="3016"/>
            <a:chExt cx="148" cy="101"/>
          </a:xfrm>
        </p:grpSpPr>
        <p:sp>
          <p:nvSpPr>
            <p:cNvPr id="3035" name="Rectangle 987">
              <a:extLst>
                <a:ext uri="{FF2B5EF4-FFF2-40B4-BE49-F238E27FC236}">
                  <a16:creationId xmlns:a16="http://schemas.microsoft.com/office/drawing/2014/main" id="{14FBB4D6-6474-49B6-9004-20537BCF4DB8}"/>
                </a:ext>
              </a:extLst>
            </p:cNvPr>
            <p:cNvSpPr>
              <a:spLocks noChangeAspect="1" noChangeArrowheads="1"/>
            </p:cNvSpPr>
            <p:nvPr/>
          </p:nvSpPr>
          <p:spPr bwMode="auto">
            <a:xfrm>
              <a:off x="2704" y="3016"/>
              <a:ext cx="148"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36" name="Line 988">
              <a:extLst>
                <a:ext uri="{FF2B5EF4-FFF2-40B4-BE49-F238E27FC236}">
                  <a16:creationId xmlns:a16="http://schemas.microsoft.com/office/drawing/2014/main" id="{031646FB-FCB7-4588-B5C2-1549E5170F4A}"/>
                </a:ext>
              </a:extLst>
            </p:cNvPr>
            <p:cNvSpPr>
              <a:spLocks noChangeAspect="1" noChangeShapeType="1"/>
            </p:cNvSpPr>
            <p:nvPr/>
          </p:nvSpPr>
          <p:spPr bwMode="auto">
            <a:xfrm flipV="1">
              <a:off x="2706" y="3018"/>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37" name="Line 989">
              <a:extLst>
                <a:ext uri="{FF2B5EF4-FFF2-40B4-BE49-F238E27FC236}">
                  <a16:creationId xmlns:a16="http://schemas.microsoft.com/office/drawing/2014/main" id="{894BC4E7-2789-4C9A-8DE7-E27603145E67}"/>
                </a:ext>
              </a:extLst>
            </p:cNvPr>
            <p:cNvSpPr>
              <a:spLocks noChangeAspect="1" noChangeShapeType="1"/>
            </p:cNvSpPr>
            <p:nvPr/>
          </p:nvSpPr>
          <p:spPr bwMode="auto">
            <a:xfrm>
              <a:off x="2704" y="3018"/>
              <a:ext cx="147"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038" name="Group 990">
              <a:extLst>
                <a:ext uri="{FF2B5EF4-FFF2-40B4-BE49-F238E27FC236}">
                  <a16:creationId xmlns:a16="http://schemas.microsoft.com/office/drawing/2014/main" id="{401CCAAB-E529-4E4C-9349-9933ED7ADEAD}"/>
                </a:ext>
              </a:extLst>
            </p:cNvPr>
            <p:cNvGrpSpPr>
              <a:grpSpLocks noChangeAspect="1"/>
            </p:cNvGrpSpPr>
            <p:nvPr/>
          </p:nvGrpSpPr>
          <p:grpSpPr bwMode="auto">
            <a:xfrm>
              <a:off x="2759" y="3032"/>
              <a:ext cx="36" cy="73"/>
              <a:chOff x="862" y="2628"/>
              <a:chExt cx="36" cy="71"/>
            </a:xfrm>
          </p:grpSpPr>
          <p:sp>
            <p:nvSpPr>
              <p:cNvPr id="3039" name="AutoShape 991">
                <a:extLst>
                  <a:ext uri="{FF2B5EF4-FFF2-40B4-BE49-F238E27FC236}">
                    <a16:creationId xmlns:a16="http://schemas.microsoft.com/office/drawing/2014/main" id="{C9C3A946-8789-4D23-8A74-24C68289CE39}"/>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40" name="Line 992">
                <a:extLst>
                  <a:ext uri="{FF2B5EF4-FFF2-40B4-BE49-F238E27FC236}">
                    <a16:creationId xmlns:a16="http://schemas.microsoft.com/office/drawing/2014/main" id="{F745F73A-4A1D-4D01-B948-91F5630965C0}"/>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1" name="Line 993">
                <a:extLst>
                  <a:ext uri="{FF2B5EF4-FFF2-40B4-BE49-F238E27FC236}">
                    <a16:creationId xmlns:a16="http://schemas.microsoft.com/office/drawing/2014/main" id="{4C4AC04A-B32F-4D52-874A-C63D27590C42}"/>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42" name="Oval 994">
                <a:extLst>
                  <a:ext uri="{FF2B5EF4-FFF2-40B4-BE49-F238E27FC236}">
                    <a16:creationId xmlns:a16="http://schemas.microsoft.com/office/drawing/2014/main" id="{26E0E357-E5B1-4AE2-971C-404031130D2F}"/>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3044" name="Group 996">
            <a:extLst>
              <a:ext uri="{FF2B5EF4-FFF2-40B4-BE49-F238E27FC236}">
                <a16:creationId xmlns:a16="http://schemas.microsoft.com/office/drawing/2014/main" id="{9FB919A9-7782-4B97-A622-B1704266D216}"/>
              </a:ext>
            </a:extLst>
          </p:cNvPr>
          <p:cNvGrpSpPr>
            <a:grpSpLocks/>
          </p:cNvGrpSpPr>
          <p:nvPr/>
        </p:nvGrpSpPr>
        <p:grpSpPr bwMode="auto">
          <a:xfrm>
            <a:off x="3644900" y="3492500"/>
            <a:ext cx="231775" cy="190500"/>
            <a:chOff x="2252" y="2304"/>
            <a:chExt cx="146" cy="120"/>
          </a:xfrm>
        </p:grpSpPr>
        <p:sp>
          <p:nvSpPr>
            <p:cNvPr id="3045" name="Rectangle 997">
              <a:extLst>
                <a:ext uri="{FF2B5EF4-FFF2-40B4-BE49-F238E27FC236}">
                  <a16:creationId xmlns:a16="http://schemas.microsoft.com/office/drawing/2014/main" id="{6C445BF2-F27D-4269-AC92-4CC3BADDF8BF}"/>
                </a:ext>
              </a:extLst>
            </p:cNvPr>
            <p:cNvSpPr>
              <a:spLocks noChangeAspect="1" noChangeArrowheads="1"/>
            </p:cNvSpPr>
            <p:nvPr/>
          </p:nvSpPr>
          <p:spPr bwMode="auto">
            <a:xfrm>
              <a:off x="2252" y="2304"/>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46" name="Oval 998">
              <a:extLst>
                <a:ext uri="{FF2B5EF4-FFF2-40B4-BE49-F238E27FC236}">
                  <a16:creationId xmlns:a16="http://schemas.microsoft.com/office/drawing/2014/main" id="{0555E272-7A76-4425-B05F-74DBA97FDAAC}"/>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047" name="Oval 999">
              <a:extLst>
                <a:ext uri="{FF2B5EF4-FFF2-40B4-BE49-F238E27FC236}">
                  <a16:creationId xmlns:a16="http://schemas.microsoft.com/office/drawing/2014/main" id="{B5007ACB-BEDB-49EB-82FE-359C1A033EA7}"/>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3048" name="Group 1000">
            <a:extLst>
              <a:ext uri="{FF2B5EF4-FFF2-40B4-BE49-F238E27FC236}">
                <a16:creationId xmlns:a16="http://schemas.microsoft.com/office/drawing/2014/main" id="{436CDB20-4476-462C-8EB8-495FECCB6DD3}"/>
              </a:ext>
            </a:extLst>
          </p:cNvPr>
          <p:cNvGrpSpPr>
            <a:grpSpLocks/>
          </p:cNvGrpSpPr>
          <p:nvPr/>
        </p:nvGrpSpPr>
        <p:grpSpPr bwMode="auto">
          <a:xfrm>
            <a:off x="3722688" y="3421063"/>
            <a:ext cx="74612" cy="26987"/>
            <a:chOff x="2373" y="1404"/>
            <a:chExt cx="47" cy="17"/>
          </a:xfrm>
        </p:grpSpPr>
        <p:sp>
          <p:nvSpPr>
            <p:cNvPr id="3049" name="Oval 1001">
              <a:extLst>
                <a:ext uri="{FF2B5EF4-FFF2-40B4-BE49-F238E27FC236}">
                  <a16:creationId xmlns:a16="http://schemas.microsoft.com/office/drawing/2014/main" id="{3F832922-D7D4-47C9-949C-E8BDCE05432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3050" name="Oval 1002">
              <a:extLst>
                <a:ext uri="{FF2B5EF4-FFF2-40B4-BE49-F238E27FC236}">
                  <a16:creationId xmlns:a16="http://schemas.microsoft.com/office/drawing/2014/main" id="{697991C4-5CA0-449C-AB14-9278E691617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3051" name="Text Box 1003">
            <a:extLst>
              <a:ext uri="{FF2B5EF4-FFF2-40B4-BE49-F238E27FC236}">
                <a16:creationId xmlns:a16="http://schemas.microsoft.com/office/drawing/2014/main" id="{51976810-1B15-44BF-9269-10D20A77E590}"/>
              </a:ext>
            </a:extLst>
          </p:cNvPr>
          <p:cNvSpPr txBox="1">
            <a:spLocks noChangeArrowheads="1"/>
          </p:cNvSpPr>
          <p:nvPr/>
        </p:nvSpPr>
        <p:spPr bwMode="auto">
          <a:xfrm>
            <a:off x="3860800" y="3348038"/>
            <a:ext cx="2609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x2 </a:t>
            </a:r>
            <a:r>
              <a:rPr lang="en-GB" altLang="en-US"/>
              <a:t>Iltis Jeep (with MG) </a:t>
            </a:r>
            <a:r>
              <a:rPr lang="en-GB" altLang="en-US" b="1"/>
              <a:t>(b)</a:t>
            </a:r>
            <a:r>
              <a:rPr lang="en-GB" altLang="en-US"/>
              <a:t>                               ARG-04</a:t>
            </a:r>
            <a:endParaRPr lang="en-GB" altLang="en-US" b="1"/>
          </a:p>
        </p:txBody>
      </p:sp>
      <p:grpSp>
        <p:nvGrpSpPr>
          <p:cNvPr id="3052" name="Group 1004">
            <a:extLst>
              <a:ext uri="{FF2B5EF4-FFF2-40B4-BE49-F238E27FC236}">
                <a16:creationId xmlns:a16="http://schemas.microsoft.com/office/drawing/2014/main" id="{09E9C18A-94F5-404B-80D0-75DC0D26341A}"/>
              </a:ext>
            </a:extLst>
          </p:cNvPr>
          <p:cNvGrpSpPr>
            <a:grpSpLocks/>
          </p:cNvGrpSpPr>
          <p:nvPr/>
        </p:nvGrpSpPr>
        <p:grpSpPr bwMode="auto">
          <a:xfrm>
            <a:off x="3644900" y="1476375"/>
            <a:ext cx="287338" cy="217488"/>
            <a:chOff x="2704" y="3016"/>
            <a:chExt cx="148" cy="101"/>
          </a:xfrm>
        </p:grpSpPr>
        <p:sp>
          <p:nvSpPr>
            <p:cNvPr id="3053" name="Rectangle 1005">
              <a:extLst>
                <a:ext uri="{FF2B5EF4-FFF2-40B4-BE49-F238E27FC236}">
                  <a16:creationId xmlns:a16="http://schemas.microsoft.com/office/drawing/2014/main" id="{314FAF45-E71D-482A-B60E-66603C3A554A}"/>
                </a:ext>
              </a:extLst>
            </p:cNvPr>
            <p:cNvSpPr>
              <a:spLocks noChangeAspect="1" noChangeArrowheads="1"/>
            </p:cNvSpPr>
            <p:nvPr/>
          </p:nvSpPr>
          <p:spPr bwMode="auto">
            <a:xfrm>
              <a:off x="2704" y="3016"/>
              <a:ext cx="148"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54" name="Line 1006">
              <a:extLst>
                <a:ext uri="{FF2B5EF4-FFF2-40B4-BE49-F238E27FC236}">
                  <a16:creationId xmlns:a16="http://schemas.microsoft.com/office/drawing/2014/main" id="{FA0A4FF6-03B8-48F8-8800-05163C6BA5B9}"/>
                </a:ext>
              </a:extLst>
            </p:cNvPr>
            <p:cNvSpPr>
              <a:spLocks noChangeAspect="1" noChangeShapeType="1"/>
            </p:cNvSpPr>
            <p:nvPr/>
          </p:nvSpPr>
          <p:spPr bwMode="auto">
            <a:xfrm flipV="1">
              <a:off x="2706" y="3018"/>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55" name="Line 1007">
              <a:extLst>
                <a:ext uri="{FF2B5EF4-FFF2-40B4-BE49-F238E27FC236}">
                  <a16:creationId xmlns:a16="http://schemas.microsoft.com/office/drawing/2014/main" id="{55C1C1E4-80F2-4843-90D1-702E6FA6502F}"/>
                </a:ext>
              </a:extLst>
            </p:cNvPr>
            <p:cNvSpPr>
              <a:spLocks noChangeAspect="1" noChangeShapeType="1"/>
            </p:cNvSpPr>
            <p:nvPr/>
          </p:nvSpPr>
          <p:spPr bwMode="auto">
            <a:xfrm>
              <a:off x="2704" y="3018"/>
              <a:ext cx="147"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056" name="Group 1008">
              <a:extLst>
                <a:ext uri="{FF2B5EF4-FFF2-40B4-BE49-F238E27FC236}">
                  <a16:creationId xmlns:a16="http://schemas.microsoft.com/office/drawing/2014/main" id="{CA4EB552-BB0C-4660-9833-7F49726E4F2E}"/>
                </a:ext>
              </a:extLst>
            </p:cNvPr>
            <p:cNvGrpSpPr>
              <a:grpSpLocks noChangeAspect="1"/>
            </p:cNvGrpSpPr>
            <p:nvPr/>
          </p:nvGrpSpPr>
          <p:grpSpPr bwMode="auto">
            <a:xfrm>
              <a:off x="2759" y="3032"/>
              <a:ext cx="36" cy="73"/>
              <a:chOff x="862" y="2628"/>
              <a:chExt cx="36" cy="71"/>
            </a:xfrm>
          </p:grpSpPr>
          <p:sp>
            <p:nvSpPr>
              <p:cNvPr id="3057" name="AutoShape 1009">
                <a:extLst>
                  <a:ext uri="{FF2B5EF4-FFF2-40B4-BE49-F238E27FC236}">
                    <a16:creationId xmlns:a16="http://schemas.microsoft.com/office/drawing/2014/main" id="{2D788310-2EAA-4EAE-8D21-C775453E5D9A}"/>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58" name="Line 1010">
                <a:extLst>
                  <a:ext uri="{FF2B5EF4-FFF2-40B4-BE49-F238E27FC236}">
                    <a16:creationId xmlns:a16="http://schemas.microsoft.com/office/drawing/2014/main" id="{7C05D541-D7F5-4A7C-89CD-6FA1FA13A14C}"/>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59" name="Line 1011">
                <a:extLst>
                  <a:ext uri="{FF2B5EF4-FFF2-40B4-BE49-F238E27FC236}">
                    <a16:creationId xmlns:a16="http://schemas.microsoft.com/office/drawing/2014/main" id="{1535A4E4-C1BB-42CF-AF2C-202BC1AAE06F}"/>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60" name="Oval 1012">
                <a:extLst>
                  <a:ext uri="{FF2B5EF4-FFF2-40B4-BE49-F238E27FC236}">
                    <a16:creationId xmlns:a16="http://schemas.microsoft.com/office/drawing/2014/main" id="{D68C30CF-0A92-425B-9869-45FF34ABEEB3}"/>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3061" name="Group 1013">
            <a:extLst>
              <a:ext uri="{FF2B5EF4-FFF2-40B4-BE49-F238E27FC236}">
                <a16:creationId xmlns:a16="http://schemas.microsoft.com/office/drawing/2014/main" id="{BFE48971-17FE-4515-A6CE-4352623F10EC}"/>
              </a:ext>
            </a:extLst>
          </p:cNvPr>
          <p:cNvGrpSpPr>
            <a:grpSpLocks/>
          </p:cNvGrpSpPr>
          <p:nvPr/>
        </p:nvGrpSpPr>
        <p:grpSpPr bwMode="auto">
          <a:xfrm>
            <a:off x="404813" y="3492500"/>
            <a:ext cx="231775" cy="157163"/>
            <a:chOff x="2736" y="3312"/>
            <a:chExt cx="146" cy="99"/>
          </a:xfrm>
        </p:grpSpPr>
        <p:sp>
          <p:nvSpPr>
            <p:cNvPr id="3062" name="Rectangle 1014">
              <a:extLst>
                <a:ext uri="{FF2B5EF4-FFF2-40B4-BE49-F238E27FC236}">
                  <a16:creationId xmlns:a16="http://schemas.microsoft.com/office/drawing/2014/main" id="{2AE7696F-3430-4FFE-9455-490EBA1534F3}"/>
                </a:ext>
              </a:extLst>
            </p:cNvPr>
            <p:cNvSpPr>
              <a:spLocks noChangeAspect="1" noChangeArrowheads="1"/>
            </p:cNvSpPr>
            <p:nvPr/>
          </p:nvSpPr>
          <p:spPr bwMode="auto">
            <a:xfrm>
              <a:off x="2736" y="3312"/>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63" name="AutoShape 1015">
              <a:extLst>
                <a:ext uri="{FF2B5EF4-FFF2-40B4-BE49-F238E27FC236}">
                  <a16:creationId xmlns:a16="http://schemas.microsoft.com/office/drawing/2014/main" id="{397B033D-9625-40D0-BA01-BEEC372E825F}"/>
                </a:ext>
              </a:extLst>
            </p:cNvPr>
            <p:cNvSpPr>
              <a:spLocks noChangeAspect="1" noChangeArrowheads="1"/>
            </p:cNvSpPr>
            <p:nvPr/>
          </p:nvSpPr>
          <p:spPr bwMode="auto">
            <a:xfrm>
              <a:off x="2788" y="3344"/>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064" name="Text Box 1016">
            <a:extLst>
              <a:ext uri="{FF2B5EF4-FFF2-40B4-BE49-F238E27FC236}">
                <a16:creationId xmlns:a16="http://schemas.microsoft.com/office/drawing/2014/main" id="{EC62A86A-77C4-4563-809B-71FCD6FDBBB7}"/>
              </a:ext>
            </a:extLst>
          </p:cNvPr>
          <p:cNvSpPr txBox="1">
            <a:spLocks noChangeArrowheads="1"/>
          </p:cNvSpPr>
          <p:nvPr/>
        </p:nvSpPr>
        <p:spPr bwMode="auto">
          <a:xfrm>
            <a:off x="620713" y="3348038"/>
            <a:ext cx="2603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Air Force Forward Air Controller/Recce</a:t>
            </a:r>
          </a:p>
          <a:p>
            <a:r>
              <a:rPr lang="en-GB" altLang="en-US" b="1"/>
              <a:t>Up to x1 </a:t>
            </a:r>
            <a:r>
              <a:rPr lang="en-GB" altLang="en-US"/>
              <a:t>Forward Observer                            ARG-22</a:t>
            </a:r>
            <a:endParaRPr lang="en-GB" altLang="en-US" b="1"/>
          </a:p>
        </p:txBody>
      </p:sp>
      <p:sp>
        <p:nvSpPr>
          <p:cNvPr id="3065" name="Line 1017">
            <a:extLst>
              <a:ext uri="{FF2B5EF4-FFF2-40B4-BE49-F238E27FC236}">
                <a16:creationId xmlns:a16="http://schemas.microsoft.com/office/drawing/2014/main" id="{953F46E7-DCAE-4F14-A281-35CC7A9BB8EC}"/>
              </a:ext>
            </a:extLst>
          </p:cNvPr>
          <p:cNvSpPr>
            <a:spLocks noChangeShapeType="1"/>
          </p:cNvSpPr>
          <p:nvPr/>
        </p:nvSpPr>
        <p:spPr bwMode="auto">
          <a:xfrm>
            <a:off x="260350" y="3563938"/>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066" name="Line 1018">
            <a:extLst>
              <a:ext uri="{FF2B5EF4-FFF2-40B4-BE49-F238E27FC236}">
                <a16:creationId xmlns:a16="http://schemas.microsoft.com/office/drawing/2014/main" id="{3E3D3004-5644-493E-A303-47E50251CBCA}"/>
              </a:ext>
            </a:extLst>
          </p:cNvPr>
          <p:cNvSpPr>
            <a:spLocks noChangeShapeType="1"/>
          </p:cNvSpPr>
          <p:nvPr/>
        </p:nvSpPr>
        <p:spPr bwMode="auto">
          <a:xfrm>
            <a:off x="260350" y="3276600"/>
            <a:ext cx="0" cy="287338"/>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3067" name="Group 1019">
            <a:extLst>
              <a:ext uri="{FF2B5EF4-FFF2-40B4-BE49-F238E27FC236}">
                <a16:creationId xmlns:a16="http://schemas.microsoft.com/office/drawing/2014/main" id="{83AA4D78-431A-4579-A8C2-9F3F427013F4}"/>
              </a:ext>
            </a:extLst>
          </p:cNvPr>
          <p:cNvGrpSpPr>
            <a:grpSpLocks/>
          </p:cNvGrpSpPr>
          <p:nvPr/>
        </p:nvGrpSpPr>
        <p:grpSpPr bwMode="auto">
          <a:xfrm>
            <a:off x="3644900" y="3779838"/>
            <a:ext cx="231775" cy="157162"/>
            <a:chOff x="2736" y="3312"/>
            <a:chExt cx="146" cy="99"/>
          </a:xfrm>
        </p:grpSpPr>
        <p:sp>
          <p:nvSpPr>
            <p:cNvPr id="3068" name="Rectangle 1020">
              <a:extLst>
                <a:ext uri="{FF2B5EF4-FFF2-40B4-BE49-F238E27FC236}">
                  <a16:creationId xmlns:a16="http://schemas.microsoft.com/office/drawing/2014/main" id="{758A647A-5C08-4806-A020-34A9F5730ED3}"/>
                </a:ext>
              </a:extLst>
            </p:cNvPr>
            <p:cNvSpPr>
              <a:spLocks noChangeAspect="1" noChangeArrowheads="1"/>
            </p:cNvSpPr>
            <p:nvPr/>
          </p:nvSpPr>
          <p:spPr bwMode="auto">
            <a:xfrm>
              <a:off x="2736" y="3312"/>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69" name="AutoShape 1021">
              <a:extLst>
                <a:ext uri="{FF2B5EF4-FFF2-40B4-BE49-F238E27FC236}">
                  <a16:creationId xmlns:a16="http://schemas.microsoft.com/office/drawing/2014/main" id="{884A152F-70AD-46F5-B3C8-732122B158C9}"/>
                </a:ext>
              </a:extLst>
            </p:cNvPr>
            <p:cNvSpPr>
              <a:spLocks noChangeAspect="1" noChangeArrowheads="1"/>
            </p:cNvSpPr>
            <p:nvPr/>
          </p:nvSpPr>
          <p:spPr bwMode="auto">
            <a:xfrm>
              <a:off x="2788" y="3344"/>
              <a:ext cx="36" cy="35"/>
            </a:xfrm>
            <a:prstGeom prst="triangle">
              <a:avLst>
                <a:gd name="adj" fmla="val 50000"/>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070" name="Text Box 1022">
            <a:extLst>
              <a:ext uri="{FF2B5EF4-FFF2-40B4-BE49-F238E27FC236}">
                <a16:creationId xmlns:a16="http://schemas.microsoft.com/office/drawing/2014/main" id="{6605A6E7-7488-44AF-BDA5-6DC59A5C8DF9}"/>
              </a:ext>
            </a:extLst>
          </p:cNvPr>
          <p:cNvSpPr txBox="1">
            <a:spLocks noChangeArrowheads="1"/>
          </p:cNvSpPr>
          <p:nvPr/>
        </p:nvSpPr>
        <p:spPr bwMode="auto">
          <a:xfrm>
            <a:off x="3860800" y="3635375"/>
            <a:ext cx="2603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Air Force Forward Air Controller/Recce</a:t>
            </a:r>
          </a:p>
          <a:p>
            <a:r>
              <a:rPr lang="en-GB" altLang="en-US" b="1"/>
              <a:t>Up to x1 </a:t>
            </a:r>
            <a:r>
              <a:rPr lang="en-GB" altLang="en-US"/>
              <a:t>Forward Observer                            ARG-22</a:t>
            </a:r>
            <a:endParaRPr lang="en-GB" altLang="en-US" b="1"/>
          </a:p>
        </p:txBody>
      </p:sp>
      <p:sp>
        <p:nvSpPr>
          <p:cNvPr id="3071" name="Line 1023">
            <a:extLst>
              <a:ext uri="{FF2B5EF4-FFF2-40B4-BE49-F238E27FC236}">
                <a16:creationId xmlns:a16="http://schemas.microsoft.com/office/drawing/2014/main" id="{F379A1CB-E39A-4D44-9DA4-A8573483D7AA}"/>
              </a:ext>
            </a:extLst>
          </p:cNvPr>
          <p:cNvSpPr>
            <a:spLocks noChangeShapeType="1"/>
          </p:cNvSpPr>
          <p:nvPr/>
        </p:nvSpPr>
        <p:spPr bwMode="auto">
          <a:xfrm>
            <a:off x="3500438" y="3851275"/>
            <a:ext cx="1444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88" name="Line 1024">
            <a:extLst>
              <a:ext uri="{FF2B5EF4-FFF2-40B4-BE49-F238E27FC236}">
                <a16:creationId xmlns:a16="http://schemas.microsoft.com/office/drawing/2014/main" id="{DB7BB2A1-DFB2-493A-9C89-2E6EC557E26D}"/>
              </a:ext>
            </a:extLst>
          </p:cNvPr>
          <p:cNvSpPr>
            <a:spLocks noChangeShapeType="1"/>
          </p:cNvSpPr>
          <p:nvPr/>
        </p:nvSpPr>
        <p:spPr bwMode="auto">
          <a:xfrm>
            <a:off x="3500438" y="3276600"/>
            <a:ext cx="0" cy="574675"/>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2289" name="Picture 1025">
            <a:extLst>
              <a:ext uri="{FF2B5EF4-FFF2-40B4-BE49-F238E27FC236}">
                <a16:creationId xmlns:a16="http://schemas.microsoft.com/office/drawing/2014/main" id="{4C324821-B64B-4C2A-9B9E-FC01E1D35E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4900" y="5435600"/>
            <a:ext cx="2914650" cy="3357563"/>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1026">
            <a:extLst>
              <a:ext uri="{FF2B5EF4-FFF2-40B4-BE49-F238E27FC236}">
                <a16:creationId xmlns:a16="http://schemas.microsoft.com/office/drawing/2014/main" id="{9FF4AEE7-5DC0-4B79-826E-719B4E8454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150" y="6804025"/>
            <a:ext cx="2171700" cy="21891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4" name="Group 4">
            <a:extLst>
              <a:ext uri="{FF2B5EF4-FFF2-40B4-BE49-F238E27FC236}">
                <a16:creationId xmlns:a16="http://schemas.microsoft.com/office/drawing/2014/main" id="{113725F7-DBEA-463E-B5D7-EB41876FFE3D}"/>
              </a:ext>
            </a:extLst>
          </p:cNvPr>
          <p:cNvGrpSpPr>
            <a:grpSpLocks/>
          </p:cNvGrpSpPr>
          <p:nvPr/>
        </p:nvGrpSpPr>
        <p:grpSpPr bwMode="auto">
          <a:xfrm>
            <a:off x="117475" y="323850"/>
            <a:ext cx="287338" cy="215900"/>
            <a:chOff x="1400" y="2850"/>
            <a:chExt cx="152" cy="99"/>
          </a:xfrm>
        </p:grpSpPr>
        <p:sp>
          <p:nvSpPr>
            <p:cNvPr id="15365" name="Rectangle 5">
              <a:extLst>
                <a:ext uri="{FF2B5EF4-FFF2-40B4-BE49-F238E27FC236}">
                  <a16:creationId xmlns:a16="http://schemas.microsoft.com/office/drawing/2014/main" id="{FC374459-F4FC-434E-9CFA-F7F0A1F8E45F}"/>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366" name="Line 6">
              <a:extLst>
                <a:ext uri="{FF2B5EF4-FFF2-40B4-BE49-F238E27FC236}">
                  <a16:creationId xmlns:a16="http://schemas.microsoft.com/office/drawing/2014/main" id="{43176C09-106A-49AE-B862-92E33EF7F272}"/>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367" name="Line 7">
              <a:extLst>
                <a:ext uri="{FF2B5EF4-FFF2-40B4-BE49-F238E27FC236}">
                  <a16:creationId xmlns:a16="http://schemas.microsoft.com/office/drawing/2014/main" id="{25D63488-B483-4AAC-B125-2971A6852E1B}"/>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368" name="Line 8">
              <a:extLst>
                <a:ext uri="{FF2B5EF4-FFF2-40B4-BE49-F238E27FC236}">
                  <a16:creationId xmlns:a16="http://schemas.microsoft.com/office/drawing/2014/main" id="{F5B2A9F9-F924-433B-B1B3-63BC7DE04DA1}"/>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5369" name="Group 9">
            <a:extLst>
              <a:ext uri="{FF2B5EF4-FFF2-40B4-BE49-F238E27FC236}">
                <a16:creationId xmlns:a16="http://schemas.microsoft.com/office/drawing/2014/main" id="{AC22D4E5-5EC0-447A-9DF5-BD3BB1ED96F5}"/>
              </a:ext>
            </a:extLst>
          </p:cNvPr>
          <p:cNvGrpSpPr>
            <a:grpSpLocks/>
          </p:cNvGrpSpPr>
          <p:nvPr/>
        </p:nvGrpSpPr>
        <p:grpSpPr bwMode="auto">
          <a:xfrm>
            <a:off x="222250" y="252413"/>
            <a:ext cx="76200" cy="63500"/>
            <a:chOff x="2443" y="447"/>
            <a:chExt cx="48" cy="40"/>
          </a:xfrm>
        </p:grpSpPr>
        <p:sp>
          <p:nvSpPr>
            <p:cNvPr id="15370" name="Line 10">
              <a:extLst>
                <a:ext uri="{FF2B5EF4-FFF2-40B4-BE49-F238E27FC236}">
                  <a16:creationId xmlns:a16="http://schemas.microsoft.com/office/drawing/2014/main" id="{547AB858-D4E2-4F98-BB7F-1411DE48E4E9}"/>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371" name="Line 11">
              <a:extLst>
                <a:ext uri="{FF2B5EF4-FFF2-40B4-BE49-F238E27FC236}">
                  <a16:creationId xmlns:a16="http://schemas.microsoft.com/office/drawing/2014/main" id="{F79FCFD0-DA11-4627-AE42-BC967A8A3843}"/>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5372" name="Text Box 12">
            <a:extLst>
              <a:ext uri="{FF2B5EF4-FFF2-40B4-BE49-F238E27FC236}">
                <a16:creationId xmlns:a16="http://schemas.microsoft.com/office/drawing/2014/main" id="{B15931A3-A86A-4D0F-9698-21FAB4BF1380}"/>
              </a:ext>
            </a:extLst>
          </p:cNvPr>
          <p:cNvSpPr txBox="1">
            <a:spLocks noChangeArrowheads="1"/>
          </p:cNvSpPr>
          <p:nvPr/>
        </p:nvSpPr>
        <p:spPr bwMode="auto">
          <a:xfrm>
            <a:off x="404813" y="107950"/>
            <a:ext cx="25781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ARG-06</a:t>
            </a:r>
          </a:p>
          <a:p>
            <a:r>
              <a:rPr lang="en-GB" altLang="en-US" sz="1200" b="1"/>
              <a:t>601st Air Defence Artillery Group</a:t>
            </a:r>
          </a:p>
          <a:p>
            <a:r>
              <a:rPr lang="en-GB" altLang="en-US" sz="1000"/>
              <a:t>Lieutenant Colonel H</a:t>
            </a:r>
            <a:r>
              <a:rPr lang="en-GB" altLang="en-US" sz="1000">
                <a:cs typeface="Arial" panose="020B0604020202020204" pitchFamily="34" charset="0"/>
              </a:rPr>
              <a:t>éctor L Arias</a:t>
            </a:r>
          </a:p>
        </p:txBody>
      </p:sp>
      <p:sp>
        <p:nvSpPr>
          <p:cNvPr id="15373" name="Line 13">
            <a:extLst>
              <a:ext uri="{FF2B5EF4-FFF2-40B4-BE49-F238E27FC236}">
                <a16:creationId xmlns:a16="http://schemas.microsoft.com/office/drawing/2014/main" id="{72EFAB0F-B412-4E67-8A94-F4C62D388E9E}"/>
              </a:ext>
            </a:extLst>
          </p:cNvPr>
          <p:cNvSpPr>
            <a:spLocks noChangeShapeType="1"/>
          </p:cNvSpPr>
          <p:nvPr/>
        </p:nvSpPr>
        <p:spPr bwMode="auto">
          <a:xfrm>
            <a:off x="476250" y="969963"/>
            <a:ext cx="0" cy="1444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374" name="Group 14">
            <a:extLst>
              <a:ext uri="{FF2B5EF4-FFF2-40B4-BE49-F238E27FC236}">
                <a16:creationId xmlns:a16="http://schemas.microsoft.com/office/drawing/2014/main" id="{D1FF3ED7-3084-4108-89F8-ECD5D4C0872C}"/>
              </a:ext>
            </a:extLst>
          </p:cNvPr>
          <p:cNvGrpSpPr>
            <a:grpSpLocks/>
          </p:cNvGrpSpPr>
          <p:nvPr/>
        </p:nvGrpSpPr>
        <p:grpSpPr bwMode="auto">
          <a:xfrm>
            <a:off x="404813" y="827088"/>
            <a:ext cx="231775" cy="157162"/>
            <a:chOff x="933" y="149"/>
            <a:chExt cx="146" cy="99"/>
          </a:xfrm>
        </p:grpSpPr>
        <p:sp>
          <p:nvSpPr>
            <p:cNvPr id="15375" name="Rectangle 15">
              <a:extLst>
                <a:ext uri="{FF2B5EF4-FFF2-40B4-BE49-F238E27FC236}">
                  <a16:creationId xmlns:a16="http://schemas.microsoft.com/office/drawing/2014/main" id="{9AFD0519-7E94-41CA-AE3D-537BC28D397D}"/>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376" name="Text Box 16">
              <a:extLst>
                <a:ext uri="{FF2B5EF4-FFF2-40B4-BE49-F238E27FC236}">
                  <a16:creationId xmlns:a16="http://schemas.microsoft.com/office/drawing/2014/main" id="{E602E26A-B9FB-4C5F-BA92-7159E5BDA72E}"/>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5377" name="Group 17">
            <a:extLst>
              <a:ext uri="{FF2B5EF4-FFF2-40B4-BE49-F238E27FC236}">
                <a16:creationId xmlns:a16="http://schemas.microsoft.com/office/drawing/2014/main" id="{5C595945-53A9-49AD-926F-BE7BF86C9103}"/>
              </a:ext>
            </a:extLst>
          </p:cNvPr>
          <p:cNvGrpSpPr>
            <a:grpSpLocks/>
          </p:cNvGrpSpPr>
          <p:nvPr/>
        </p:nvGrpSpPr>
        <p:grpSpPr bwMode="auto">
          <a:xfrm>
            <a:off x="482600" y="754063"/>
            <a:ext cx="74613" cy="26987"/>
            <a:chOff x="2373" y="1404"/>
            <a:chExt cx="47" cy="17"/>
          </a:xfrm>
        </p:grpSpPr>
        <p:sp>
          <p:nvSpPr>
            <p:cNvPr id="15378" name="Oval 18">
              <a:extLst>
                <a:ext uri="{FF2B5EF4-FFF2-40B4-BE49-F238E27FC236}">
                  <a16:creationId xmlns:a16="http://schemas.microsoft.com/office/drawing/2014/main" id="{8F489848-3F82-4828-A0E5-76A9FF77A02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379" name="Oval 19">
              <a:extLst>
                <a:ext uri="{FF2B5EF4-FFF2-40B4-BE49-F238E27FC236}">
                  <a16:creationId xmlns:a16="http://schemas.microsoft.com/office/drawing/2014/main" id="{6ED220B0-11FE-4378-8C8A-526FFE1BBEC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380" name="Line 20">
            <a:extLst>
              <a:ext uri="{FF2B5EF4-FFF2-40B4-BE49-F238E27FC236}">
                <a16:creationId xmlns:a16="http://schemas.microsoft.com/office/drawing/2014/main" id="{03E96B1E-C0B8-4F28-AE96-BC321A7EF59A}"/>
              </a:ext>
            </a:extLst>
          </p:cNvPr>
          <p:cNvSpPr>
            <a:spLocks noChangeShapeType="1"/>
          </p:cNvSpPr>
          <p:nvPr/>
        </p:nvSpPr>
        <p:spPr bwMode="auto">
          <a:xfrm>
            <a:off x="260350" y="8985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381" name="Text Box 21">
            <a:extLst>
              <a:ext uri="{FF2B5EF4-FFF2-40B4-BE49-F238E27FC236}">
                <a16:creationId xmlns:a16="http://schemas.microsoft.com/office/drawing/2014/main" id="{5A57774D-9C1A-45EB-8C93-E100EF891237}"/>
              </a:ext>
            </a:extLst>
          </p:cNvPr>
          <p:cNvSpPr txBox="1">
            <a:spLocks noChangeArrowheads="1"/>
          </p:cNvSpPr>
          <p:nvPr/>
        </p:nvSpPr>
        <p:spPr bwMode="auto">
          <a:xfrm>
            <a:off x="620713" y="682625"/>
            <a:ext cx="2598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grpSp>
        <p:nvGrpSpPr>
          <p:cNvPr id="15382" name="Group 22">
            <a:extLst>
              <a:ext uri="{FF2B5EF4-FFF2-40B4-BE49-F238E27FC236}">
                <a16:creationId xmlns:a16="http://schemas.microsoft.com/office/drawing/2014/main" id="{55DE7474-02C1-4D1F-A1B3-2DBF2073AA68}"/>
              </a:ext>
            </a:extLst>
          </p:cNvPr>
          <p:cNvGrpSpPr>
            <a:grpSpLocks/>
          </p:cNvGrpSpPr>
          <p:nvPr/>
        </p:nvGrpSpPr>
        <p:grpSpPr bwMode="auto">
          <a:xfrm>
            <a:off x="404813" y="1114425"/>
            <a:ext cx="231775" cy="190500"/>
            <a:chOff x="2252" y="2304"/>
            <a:chExt cx="146" cy="120"/>
          </a:xfrm>
        </p:grpSpPr>
        <p:sp>
          <p:nvSpPr>
            <p:cNvPr id="15383" name="Rectangle 23">
              <a:extLst>
                <a:ext uri="{FF2B5EF4-FFF2-40B4-BE49-F238E27FC236}">
                  <a16:creationId xmlns:a16="http://schemas.microsoft.com/office/drawing/2014/main" id="{4BE818DF-D546-45E7-B58A-AAF67343718B}"/>
                </a:ext>
              </a:extLst>
            </p:cNvPr>
            <p:cNvSpPr>
              <a:spLocks noChangeAspect="1" noChangeArrowheads="1"/>
            </p:cNvSpPr>
            <p:nvPr/>
          </p:nvSpPr>
          <p:spPr bwMode="auto">
            <a:xfrm>
              <a:off x="2252" y="2304"/>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384" name="Oval 24">
              <a:extLst>
                <a:ext uri="{FF2B5EF4-FFF2-40B4-BE49-F238E27FC236}">
                  <a16:creationId xmlns:a16="http://schemas.microsoft.com/office/drawing/2014/main" id="{CD385117-7E55-4E09-9267-F6AA5D7E2A67}"/>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385" name="Oval 25">
              <a:extLst>
                <a:ext uri="{FF2B5EF4-FFF2-40B4-BE49-F238E27FC236}">
                  <a16:creationId xmlns:a16="http://schemas.microsoft.com/office/drawing/2014/main" id="{E2C432D1-08C7-4C24-89CE-9428A9DD42E8}"/>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15386" name="Group 26">
            <a:extLst>
              <a:ext uri="{FF2B5EF4-FFF2-40B4-BE49-F238E27FC236}">
                <a16:creationId xmlns:a16="http://schemas.microsoft.com/office/drawing/2014/main" id="{58BD1D2B-2F4D-4360-8E85-050CC5B8C603}"/>
              </a:ext>
            </a:extLst>
          </p:cNvPr>
          <p:cNvGrpSpPr>
            <a:grpSpLocks/>
          </p:cNvGrpSpPr>
          <p:nvPr/>
        </p:nvGrpSpPr>
        <p:grpSpPr bwMode="auto">
          <a:xfrm>
            <a:off x="482600" y="1042988"/>
            <a:ext cx="74613" cy="26987"/>
            <a:chOff x="2373" y="1404"/>
            <a:chExt cx="47" cy="17"/>
          </a:xfrm>
        </p:grpSpPr>
        <p:sp>
          <p:nvSpPr>
            <p:cNvPr id="15387" name="Oval 27">
              <a:extLst>
                <a:ext uri="{FF2B5EF4-FFF2-40B4-BE49-F238E27FC236}">
                  <a16:creationId xmlns:a16="http://schemas.microsoft.com/office/drawing/2014/main" id="{1826F477-3419-4039-BBAE-56B3FF3E3F2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388" name="Oval 28">
              <a:extLst>
                <a:ext uri="{FF2B5EF4-FFF2-40B4-BE49-F238E27FC236}">
                  <a16:creationId xmlns:a16="http://schemas.microsoft.com/office/drawing/2014/main" id="{9B70C24E-CCE3-4ABE-969F-E7A1F9AA926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389" name="Text Box 29">
            <a:extLst>
              <a:ext uri="{FF2B5EF4-FFF2-40B4-BE49-F238E27FC236}">
                <a16:creationId xmlns:a16="http://schemas.microsoft.com/office/drawing/2014/main" id="{8A8785AC-E217-4A0F-84B6-14FE768D7257}"/>
              </a:ext>
            </a:extLst>
          </p:cNvPr>
          <p:cNvSpPr txBox="1">
            <a:spLocks noChangeArrowheads="1"/>
          </p:cNvSpPr>
          <p:nvPr/>
        </p:nvSpPr>
        <p:spPr bwMode="auto">
          <a:xfrm>
            <a:off x="620713" y="969963"/>
            <a:ext cx="2593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MB 230G or Iltis Jeep (no MG)                  ARG-04</a:t>
            </a:r>
            <a:endParaRPr lang="en-GB" altLang="en-US" b="1"/>
          </a:p>
        </p:txBody>
      </p:sp>
      <p:grpSp>
        <p:nvGrpSpPr>
          <p:cNvPr id="15430" name="Group 70">
            <a:extLst>
              <a:ext uri="{FF2B5EF4-FFF2-40B4-BE49-F238E27FC236}">
                <a16:creationId xmlns:a16="http://schemas.microsoft.com/office/drawing/2014/main" id="{53F56652-4E09-44E0-A70E-79F5D06B4BF2}"/>
              </a:ext>
            </a:extLst>
          </p:cNvPr>
          <p:cNvGrpSpPr>
            <a:grpSpLocks/>
          </p:cNvGrpSpPr>
          <p:nvPr/>
        </p:nvGrpSpPr>
        <p:grpSpPr bwMode="auto">
          <a:xfrm>
            <a:off x="404813" y="1692275"/>
            <a:ext cx="287337" cy="215900"/>
            <a:chOff x="1400" y="2850"/>
            <a:chExt cx="152" cy="99"/>
          </a:xfrm>
        </p:grpSpPr>
        <p:sp>
          <p:nvSpPr>
            <p:cNvPr id="15431" name="Rectangle 71">
              <a:extLst>
                <a:ext uri="{FF2B5EF4-FFF2-40B4-BE49-F238E27FC236}">
                  <a16:creationId xmlns:a16="http://schemas.microsoft.com/office/drawing/2014/main" id="{ED8CDA55-BA19-480A-B45B-F7F18C2B63F6}"/>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432" name="Line 72">
              <a:extLst>
                <a:ext uri="{FF2B5EF4-FFF2-40B4-BE49-F238E27FC236}">
                  <a16:creationId xmlns:a16="http://schemas.microsoft.com/office/drawing/2014/main" id="{595EE5BE-95A7-41AA-B0BF-C59B2ED5DDA8}"/>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33" name="Line 73">
              <a:extLst>
                <a:ext uri="{FF2B5EF4-FFF2-40B4-BE49-F238E27FC236}">
                  <a16:creationId xmlns:a16="http://schemas.microsoft.com/office/drawing/2014/main" id="{9C182269-B969-4FDE-B9F0-6EEF0BB7E712}"/>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34" name="Line 74">
              <a:extLst>
                <a:ext uri="{FF2B5EF4-FFF2-40B4-BE49-F238E27FC236}">
                  <a16:creationId xmlns:a16="http://schemas.microsoft.com/office/drawing/2014/main" id="{FD4026CE-5F41-4BEE-B159-EB2285F765EE}"/>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5436" name="Line 76">
            <a:extLst>
              <a:ext uri="{FF2B5EF4-FFF2-40B4-BE49-F238E27FC236}">
                <a16:creationId xmlns:a16="http://schemas.microsoft.com/office/drawing/2014/main" id="{9797B237-4D05-490C-9859-2868C1E14591}"/>
              </a:ext>
            </a:extLst>
          </p:cNvPr>
          <p:cNvSpPr>
            <a:spLocks noChangeShapeType="1"/>
          </p:cNvSpPr>
          <p:nvPr/>
        </p:nvSpPr>
        <p:spPr bwMode="auto">
          <a:xfrm>
            <a:off x="549275" y="16208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67" name="Text Box 107">
            <a:extLst>
              <a:ext uri="{FF2B5EF4-FFF2-40B4-BE49-F238E27FC236}">
                <a16:creationId xmlns:a16="http://schemas.microsoft.com/office/drawing/2014/main" id="{A28FAF24-B9C4-4BB3-9F91-57F238E291E4}"/>
              </a:ext>
            </a:extLst>
          </p:cNvPr>
          <p:cNvSpPr txBox="1">
            <a:spLocks noChangeArrowheads="1"/>
          </p:cNvSpPr>
          <p:nvPr/>
        </p:nvSpPr>
        <p:spPr bwMode="auto">
          <a:xfrm>
            <a:off x="692150" y="1331913"/>
            <a:ext cx="17192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ELEMENTS</a:t>
            </a:r>
          </a:p>
        </p:txBody>
      </p:sp>
      <p:sp>
        <p:nvSpPr>
          <p:cNvPr id="15468" name="Text Box 108">
            <a:extLst>
              <a:ext uri="{FF2B5EF4-FFF2-40B4-BE49-F238E27FC236}">
                <a16:creationId xmlns:a16="http://schemas.microsoft.com/office/drawing/2014/main" id="{A6F754DC-FA01-434C-8253-A8AD8FB13339}"/>
              </a:ext>
            </a:extLst>
          </p:cNvPr>
          <p:cNvSpPr txBox="1">
            <a:spLocks noChangeArrowheads="1"/>
          </p:cNvSpPr>
          <p:nvPr/>
        </p:nvSpPr>
        <p:spPr bwMode="auto">
          <a:xfrm>
            <a:off x="692150" y="1547813"/>
            <a:ext cx="2127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ARG-14</a:t>
            </a:r>
          </a:p>
          <a:p>
            <a:r>
              <a:rPr lang="en-GB" altLang="en-US" sz="1000" b="1"/>
              <a:t>‘A’ (SAM) Battery</a:t>
            </a:r>
          </a:p>
        </p:txBody>
      </p:sp>
      <p:sp>
        <p:nvSpPr>
          <p:cNvPr id="15469" name="Line 109">
            <a:extLst>
              <a:ext uri="{FF2B5EF4-FFF2-40B4-BE49-F238E27FC236}">
                <a16:creationId xmlns:a16="http://schemas.microsoft.com/office/drawing/2014/main" id="{A27A207A-BB69-4F9F-8DE9-3AF539B3FAA5}"/>
              </a:ext>
            </a:extLst>
          </p:cNvPr>
          <p:cNvSpPr>
            <a:spLocks noChangeShapeType="1"/>
          </p:cNvSpPr>
          <p:nvPr/>
        </p:nvSpPr>
        <p:spPr bwMode="auto">
          <a:xfrm>
            <a:off x="260350" y="17637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470" name="Group 110">
            <a:extLst>
              <a:ext uri="{FF2B5EF4-FFF2-40B4-BE49-F238E27FC236}">
                <a16:creationId xmlns:a16="http://schemas.microsoft.com/office/drawing/2014/main" id="{7531D829-D498-446E-ACC4-CD1C3008E17E}"/>
              </a:ext>
            </a:extLst>
          </p:cNvPr>
          <p:cNvGrpSpPr>
            <a:grpSpLocks/>
          </p:cNvGrpSpPr>
          <p:nvPr/>
        </p:nvGrpSpPr>
        <p:grpSpPr bwMode="auto">
          <a:xfrm>
            <a:off x="404813" y="2124075"/>
            <a:ext cx="287337" cy="215900"/>
            <a:chOff x="1400" y="2850"/>
            <a:chExt cx="152" cy="99"/>
          </a:xfrm>
        </p:grpSpPr>
        <p:sp>
          <p:nvSpPr>
            <p:cNvPr id="15471" name="Rectangle 111">
              <a:extLst>
                <a:ext uri="{FF2B5EF4-FFF2-40B4-BE49-F238E27FC236}">
                  <a16:creationId xmlns:a16="http://schemas.microsoft.com/office/drawing/2014/main" id="{518A3D3C-ABA8-405A-8208-C2CA1FEAE412}"/>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472" name="Line 112">
              <a:extLst>
                <a:ext uri="{FF2B5EF4-FFF2-40B4-BE49-F238E27FC236}">
                  <a16:creationId xmlns:a16="http://schemas.microsoft.com/office/drawing/2014/main" id="{A4BAFA38-3399-4687-9759-EC216A080BF0}"/>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73" name="Line 113">
              <a:extLst>
                <a:ext uri="{FF2B5EF4-FFF2-40B4-BE49-F238E27FC236}">
                  <a16:creationId xmlns:a16="http://schemas.microsoft.com/office/drawing/2014/main" id="{ED209E55-8FD6-42FF-90E8-1FD331A5F47C}"/>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74" name="Line 114">
              <a:extLst>
                <a:ext uri="{FF2B5EF4-FFF2-40B4-BE49-F238E27FC236}">
                  <a16:creationId xmlns:a16="http://schemas.microsoft.com/office/drawing/2014/main" id="{1F73BC22-FB64-44A5-BE43-88B2DF8A2F44}"/>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5475" name="Line 115">
            <a:extLst>
              <a:ext uri="{FF2B5EF4-FFF2-40B4-BE49-F238E27FC236}">
                <a16:creationId xmlns:a16="http://schemas.microsoft.com/office/drawing/2014/main" id="{F7AB6763-9C52-4C9B-A0B9-6D8ADEA50B25}"/>
              </a:ext>
            </a:extLst>
          </p:cNvPr>
          <p:cNvSpPr>
            <a:spLocks noChangeShapeType="1"/>
          </p:cNvSpPr>
          <p:nvPr/>
        </p:nvSpPr>
        <p:spPr bwMode="auto">
          <a:xfrm>
            <a:off x="549275" y="20526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76" name="Text Box 116">
            <a:extLst>
              <a:ext uri="{FF2B5EF4-FFF2-40B4-BE49-F238E27FC236}">
                <a16:creationId xmlns:a16="http://schemas.microsoft.com/office/drawing/2014/main" id="{A1213EB6-8DA9-40A7-9F2F-B3577EB4A718}"/>
              </a:ext>
            </a:extLst>
          </p:cNvPr>
          <p:cNvSpPr txBox="1">
            <a:spLocks noChangeArrowheads="1"/>
          </p:cNvSpPr>
          <p:nvPr/>
        </p:nvSpPr>
        <p:spPr bwMode="auto">
          <a:xfrm>
            <a:off x="692150" y="1979613"/>
            <a:ext cx="2127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ARG-15</a:t>
            </a:r>
          </a:p>
          <a:p>
            <a:r>
              <a:rPr lang="en-GB" altLang="en-US" sz="1000" b="1"/>
              <a:t>‘B’ (ADA) Battery</a:t>
            </a:r>
          </a:p>
        </p:txBody>
      </p:sp>
      <p:sp>
        <p:nvSpPr>
          <p:cNvPr id="15477" name="Line 117">
            <a:extLst>
              <a:ext uri="{FF2B5EF4-FFF2-40B4-BE49-F238E27FC236}">
                <a16:creationId xmlns:a16="http://schemas.microsoft.com/office/drawing/2014/main" id="{539DFA31-21F3-4500-A81F-44BF9BA62D12}"/>
              </a:ext>
            </a:extLst>
          </p:cNvPr>
          <p:cNvSpPr>
            <a:spLocks noChangeShapeType="1"/>
          </p:cNvSpPr>
          <p:nvPr/>
        </p:nvSpPr>
        <p:spPr bwMode="auto">
          <a:xfrm>
            <a:off x="260350" y="21955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478" name="Group 118">
            <a:extLst>
              <a:ext uri="{FF2B5EF4-FFF2-40B4-BE49-F238E27FC236}">
                <a16:creationId xmlns:a16="http://schemas.microsoft.com/office/drawing/2014/main" id="{FD1985E6-3DB1-43AA-8CAC-25C015B79978}"/>
              </a:ext>
            </a:extLst>
          </p:cNvPr>
          <p:cNvGrpSpPr>
            <a:grpSpLocks/>
          </p:cNvGrpSpPr>
          <p:nvPr/>
        </p:nvGrpSpPr>
        <p:grpSpPr bwMode="auto">
          <a:xfrm>
            <a:off x="404813" y="2771775"/>
            <a:ext cx="287337" cy="215900"/>
            <a:chOff x="1400" y="2850"/>
            <a:chExt cx="152" cy="99"/>
          </a:xfrm>
        </p:grpSpPr>
        <p:sp>
          <p:nvSpPr>
            <p:cNvPr id="15479" name="Rectangle 119">
              <a:extLst>
                <a:ext uri="{FF2B5EF4-FFF2-40B4-BE49-F238E27FC236}">
                  <a16:creationId xmlns:a16="http://schemas.microsoft.com/office/drawing/2014/main" id="{F99281BE-3C99-4867-BD1D-A626CB7A5F41}"/>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480" name="Line 120">
              <a:extLst>
                <a:ext uri="{FF2B5EF4-FFF2-40B4-BE49-F238E27FC236}">
                  <a16:creationId xmlns:a16="http://schemas.microsoft.com/office/drawing/2014/main" id="{21402CA7-7602-41E6-B878-3F38C3C83BBC}"/>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81" name="Line 121">
              <a:extLst>
                <a:ext uri="{FF2B5EF4-FFF2-40B4-BE49-F238E27FC236}">
                  <a16:creationId xmlns:a16="http://schemas.microsoft.com/office/drawing/2014/main" id="{FC603108-13A8-44E5-82EF-BA20F02E141E}"/>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82" name="Line 122">
              <a:extLst>
                <a:ext uri="{FF2B5EF4-FFF2-40B4-BE49-F238E27FC236}">
                  <a16:creationId xmlns:a16="http://schemas.microsoft.com/office/drawing/2014/main" id="{442D6BCB-A147-4ABE-B9C9-AAC8FC954C91}"/>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5483" name="Line 123">
            <a:extLst>
              <a:ext uri="{FF2B5EF4-FFF2-40B4-BE49-F238E27FC236}">
                <a16:creationId xmlns:a16="http://schemas.microsoft.com/office/drawing/2014/main" id="{55D9C9C2-D108-4CE2-A970-74E78DB157A2}"/>
              </a:ext>
            </a:extLst>
          </p:cNvPr>
          <p:cNvSpPr>
            <a:spLocks noChangeShapeType="1"/>
          </p:cNvSpPr>
          <p:nvPr/>
        </p:nvSpPr>
        <p:spPr bwMode="auto">
          <a:xfrm>
            <a:off x="549275" y="27003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84" name="Text Box 124">
            <a:extLst>
              <a:ext uri="{FF2B5EF4-FFF2-40B4-BE49-F238E27FC236}">
                <a16:creationId xmlns:a16="http://schemas.microsoft.com/office/drawing/2014/main" id="{274B9C36-DD99-473E-835F-8163FED5D331}"/>
              </a:ext>
            </a:extLst>
          </p:cNvPr>
          <p:cNvSpPr txBox="1">
            <a:spLocks noChangeArrowheads="1"/>
          </p:cNvSpPr>
          <p:nvPr/>
        </p:nvSpPr>
        <p:spPr bwMode="auto">
          <a:xfrm>
            <a:off x="692150" y="2627313"/>
            <a:ext cx="21272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ARG-15</a:t>
            </a:r>
          </a:p>
          <a:p>
            <a:r>
              <a:rPr lang="en-GB" altLang="en-US" sz="1000" b="1"/>
              <a:t>‘B’ Battery, 101st ADA Group</a:t>
            </a:r>
          </a:p>
          <a:p>
            <a:r>
              <a:rPr lang="en-GB" altLang="en-US"/>
              <a:t>Major Jorge Monge</a:t>
            </a:r>
          </a:p>
        </p:txBody>
      </p:sp>
      <p:sp>
        <p:nvSpPr>
          <p:cNvPr id="15485" name="Line 125">
            <a:extLst>
              <a:ext uri="{FF2B5EF4-FFF2-40B4-BE49-F238E27FC236}">
                <a16:creationId xmlns:a16="http://schemas.microsoft.com/office/drawing/2014/main" id="{1F384D2F-E839-477A-B0A7-5B81F5A3C187}"/>
              </a:ext>
            </a:extLst>
          </p:cNvPr>
          <p:cNvSpPr>
            <a:spLocks noChangeShapeType="1"/>
          </p:cNvSpPr>
          <p:nvPr/>
        </p:nvSpPr>
        <p:spPr bwMode="auto">
          <a:xfrm>
            <a:off x="260350" y="2843213"/>
            <a:ext cx="144463"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86" name="Line 126">
            <a:extLst>
              <a:ext uri="{FF2B5EF4-FFF2-40B4-BE49-F238E27FC236}">
                <a16:creationId xmlns:a16="http://schemas.microsoft.com/office/drawing/2014/main" id="{E517415E-C16F-4C17-B027-AB3BDCAC7916}"/>
              </a:ext>
            </a:extLst>
          </p:cNvPr>
          <p:cNvSpPr>
            <a:spLocks noChangeShapeType="1"/>
          </p:cNvSpPr>
          <p:nvPr/>
        </p:nvSpPr>
        <p:spPr bwMode="auto">
          <a:xfrm>
            <a:off x="260350" y="539750"/>
            <a:ext cx="0" cy="16557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87" name="Line 127">
            <a:extLst>
              <a:ext uri="{FF2B5EF4-FFF2-40B4-BE49-F238E27FC236}">
                <a16:creationId xmlns:a16="http://schemas.microsoft.com/office/drawing/2014/main" id="{C1F68EF2-720E-4012-9B25-DACE56355C3D}"/>
              </a:ext>
            </a:extLst>
          </p:cNvPr>
          <p:cNvSpPr>
            <a:spLocks noChangeShapeType="1"/>
          </p:cNvSpPr>
          <p:nvPr/>
        </p:nvSpPr>
        <p:spPr bwMode="auto">
          <a:xfrm>
            <a:off x="260350" y="2195513"/>
            <a:ext cx="0" cy="64770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5488" name="Group 128">
            <a:extLst>
              <a:ext uri="{FF2B5EF4-FFF2-40B4-BE49-F238E27FC236}">
                <a16:creationId xmlns:a16="http://schemas.microsoft.com/office/drawing/2014/main" id="{DBB08B2E-75D8-4768-BE7A-D7100B7B96FD}"/>
              </a:ext>
            </a:extLst>
          </p:cNvPr>
          <p:cNvGrpSpPr>
            <a:grpSpLocks/>
          </p:cNvGrpSpPr>
          <p:nvPr/>
        </p:nvGrpSpPr>
        <p:grpSpPr bwMode="auto">
          <a:xfrm>
            <a:off x="115888" y="3492500"/>
            <a:ext cx="288925" cy="215900"/>
            <a:chOff x="2341" y="3016"/>
            <a:chExt cx="154" cy="100"/>
          </a:xfrm>
        </p:grpSpPr>
        <p:sp>
          <p:nvSpPr>
            <p:cNvPr id="15489" name="Rectangle 129">
              <a:extLst>
                <a:ext uri="{FF2B5EF4-FFF2-40B4-BE49-F238E27FC236}">
                  <a16:creationId xmlns:a16="http://schemas.microsoft.com/office/drawing/2014/main" id="{D6E3C88C-12BB-484E-B1C7-A1CA2A4EC0EE}"/>
                </a:ext>
              </a:extLst>
            </p:cNvPr>
            <p:cNvSpPr>
              <a:spLocks noChangeAspect="1" noChangeArrowheads="1"/>
            </p:cNvSpPr>
            <p:nvPr/>
          </p:nvSpPr>
          <p:spPr bwMode="auto">
            <a:xfrm>
              <a:off x="2341" y="3016"/>
              <a:ext cx="154" cy="100"/>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5490" name="Group 130">
              <a:extLst>
                <a:ext uri="{FF2B5EF4-FFF2-40B4-BE49-F238E27FC236}">
                  <a16:creationId xmlns:a16="http://schemas.microsoft.com/office/drawing/2014/main" id="{FACA9C62-3AF5-4826-BBD7-D3E9508E98F6}"/>
                </a:ext>
              </a:extLst>
            </p:cNvPr>
            <p:cNvGrpSpPr>
              <a:grpSpLocks/>
            </p:cNvGrpSpPr>
            <p:nvPr/>
          </p:nvGrpSpPr>
          <p:grpSpPr bwMode="auto">
            <a:xfrm>
              <a:off x="2363" y="3033"/>
              <a:ext cx="110" cy="63"/>
              <a:chOff x="691" y="3359"/>
              <a:chExt cx="136" cy="90"/>
            </a:xfrm>
          </p:grpSpPr>
          <p:sp>
            <p:nvSpPr>
              <p:cNvPr id="15491" name="Line 131">
                <a:extLst>
                  <a:ext uri="{FF2B5EF4-FFF2-40B4-BE49-F238E27FC236}">
                    <a16:creationId xmlns:a16="http://schemas.microsoft.com/office/drawing/2014/main" id="{7C3979FD-D49B-473B-86EA-F9D3565D57C0}"/>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92" name="Line 132">
                <a:extLst>
                  <a:ext uri="{FF2B5EF4-FFF2-40B4-BE49-F238E27FC236}">
                    <a16:creationId xmlns:a16="http://schemas.microsoft.com/office/drawing/2014/main" id="{9F2D7CA5-C32E-44E6-A00D-257A8CBB4778}"/>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93" name="Line 133">
                <a:extLst>
                  <a:ext uri="{FF2B5EF4-FFF2-40B4-BE49-F238E27FC236}">
                    <a16:creationId xmlns:a16="http://schemas.microsoft.com/office/drawing/2014/main" id="{869052A4-90BC-4A0E-A2A1-8C4647253355}"/>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94" name="Line 134">
                <a:extLst>
                  <a:ext uri="{FF2B5EF4-FFF2-40B4-BE49-F238E27FC236}">
                    <a16:creationId xmlns:a16="http://schemas.microsoft.com/office/drawing/2014/main" id="{EDD8D319-4121-47B5-8521-E570BC66DC00}"/>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5495" name="Group 135">
            <a:extLst>
              <a:ext uri="{FF2B5EF4-FFF2-40B4-BE49-F238E27FC236}">
                <a16:creationId xmlns:a16="http://schemas.microsoft.com/office/drawing/2014/main" id="{AA8F49EE-1813-43CA-AFB0-CD133EAA76DD}"/>
              </a:ext>
            </a:extLst>
          </p:cNvPr>
          <p:cNvGrpSpPr>
            <a:grpSpLocks/>
          </p:cNvGrpSpPr>
          <p:nvPr/>
        </p:nvGrpSpPr>
        <p:grpSpPr bwMode="auto">
          <a:xfrm>
            <a:off x="222250" y="3419475"/>
            <a:ext cx="76200" cy="63500"/>
            <a:chOff x="2443" y="447"/>
            <a:chExt cx="48" cy="40"/>
          </a:xfrm>
        </p:grpSpPr>
        <p:sp>
          <p:nvSpPr>
            <p:cNvPr id="15496" name="Line 136">
              <a:extLst>
                <a:ext uri="{FF2B5EF4-FFF2-40B4-BE49-F238E27FC236}">
                  <a16:creationId xmlns:a16="http://schemas.microsoft.com/office/drawing/2014/main" id="{7133D3A6-3D9B-4CE7-8FCB-CA99CBC706EE}"/>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497" name="Line 137">
              <a:extLst>
                <a:ext uri="{FF2B5EF4-FFF2-40B4-BE49-F238E27FC236}">
                  <a16:creationId xmlns:a16="http://schemas.microsoft.com/office/drawing/2014/main" id="{C2D82854-F1C8-4645-AEF0-4823B00E9584}"/>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5498" name="Text Box 138">
            <a:extLst>
              <a:ext uri="{FF2B5EF4-FFF2-40B4-BE49-F238E27FC236}">
                <a16:creationId xmlns:a16="http://schemas.microsoft.com/office/drawing/2014/main" id="{36595AFE-7C95-479D-A5EA-648F6DF18EB5}"/>
              </a:ext>
            </a:extLst>
          </p:cNvPr>
          <p:cNvSpPr txBox="1">
            <a:spLocks noChangeArrowheads="1"/>
          </p:cNvSpPr>
          <p:nvPr/>
        </p:nvSpPr>
        <p:spPr bwMode="auto">
          <a:xfrm>
            <a:off x="404813" y="3348038"/>
            <a:ext cx="252095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BATTLEGROUP ARG-07</a:t>
            </a:r>
          </a:p>
          <a:p>
            <a:r>
              <a:rPr lang="en-GB" altLang="en-US" sz="1200" b="1"/>
              <a:t>601st Combat Aviation Battalion</a:t>
            </a:r>
            <a:endParaRPr lang="en-GB" altLang="en-US" sz="1000">
              <a:cs typeface="Arial" panose="020B0604020202020204" pitchFamily="34" charset="0"/>
            </a:endParaRPr>
          </a:p>
        </p:txBody>
      </p:sp>
      <p:grpSp>
        <p:nvGrpSpPr>
          <p:cNvPr id="15499" name="Group 139">
            <a:extLst>
              <a:ext uri="{FF2B5EF4-FFF2-40B4-BE49-F238E27FC236}">
                <a16:creationId xmlns:a16="http://schemas.microsoft.com/office/drawing/2014/main" id="{3A523E7C-C5D6-4D17-AE08-FC6F94D8839A}"/>
              </a:ext>
            </a:extLst>
          </p:cNvPr>
          <p:cNvGrpSpPr>
            <a:grpSpLocks/>
          </p:cNvGrpSpPr>
          <p:nvPr/>
        </p:nvGrpSpPr>
        <p:grpSpPr bwMode="auto">
          <a:xfrm>
            <a:off x="404813" y="3924300"/>
            <a:ext cx="244475" cy="158750"/>
            <a:chOff x="2341" y="3016"/>
            <a:chExt cx="154" cy="100"/>
          </a:xfrm>
        </p:grpSpPr>
        <p:sp>
          <p:nvSpPr>
            <p:cNvPr id="15500" name="Rectangle 140">
              <a:extLst>
                <a:ext uri="{FF2B5EF4-FFF2-40B4-BE49-F238E27FC236}">
                  <a16:creationId xmlns:a16="http://schemas.microsoft.com/office/drawing/2014/main" id="{293EBA3E-D3F8-445D-BC90-C8C109A32B18}"/>
                </a:ext>
              </a:extLst>
            </p:cNvPr>
            <p:cNvSpPr>
              <a:spLocks noChangeAspect="1" noChangeArrowheads="1"/>
            </p:cNvSpPr>
            <p:nvPr/>
          </p:nvSpPr>
          <p:spPr bwMode="auto">
            <a:xfrm>
              <a:off x="2341" y="3016"/>
              <a:ext cx="154" cy="100"/>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5501" name="Group 141">
              <a:extLst>
                <a:ext uri="{FF2B5EF4-FFF2-40B4-BE49-F238E27FC236}">
                  <a16:creationId xmlns:a16="http://schemas.microsoft.com/office/drawing/2014/main" id="{77E0E086-2837-4CD8-8939-11F43B8E99B0}"/>
                </a:ext>
              </a:extLst>
            </p:cNvPr>
            <p:cNvGrpSpPr>
              <a:grpSpLocks/>
            </p:cNvGrpSpPr>
            <p:nvPr/>
          </p:nvGrpSpPr>
          <p:grpSpPr bwMode="auto">
            <a:xfrm>
              <a:off x="2363" y="3033"/>
              <a:ext cx="110" cy="63"/>
              <a:chOff x="691" y="3359"/>
              <a:chExt cx="136" cy="90"/>
            </a:xfrm>
          </p:grpSpPr>
          <p:sp>
            <p:nvSpPr>
              <p:cNvPr id="15502" name="Line 142">
                <a:extLst>
                  <a:ext uri="{FF2B5EF4-FFF2-40B4-BE49-F238E27FC236}">
                    <a16:creationId xmlns:a16="http://schemas.microsoft.com/office/drawing/2014/main" id="{721FD925-0718-4A25-B9E9-C85AF8C1BD80}"/>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03" name="Line 143">
                <a:extLst>
                  <a:ext uri="{FF2B5EF4-FFF2-40B4-BE49-F238E27FC236}">
                    <a16:creationId xmlns:a16="http://schemas.microsoft.com/office/drawing/2014/main" id="{18B833D6-1495-4750-BBB5-3F99F444472B}"/>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04" name="Line 144">
                <a:extLst>
                  <a:ext uri="{FF2B5EF4-FFF2-40B4-BE49-F238E27FC236}">
                    <a16:creationId xmlns:a16="http://schemas.microsoft.com/office/drawing/2014/main" id="{A9FDB8A7-BDF6-4F37-88B5-FE4FD4EA6FF8}"/>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05" name="Line 145">
                <a:extLst>
                  <a:ext uri="{FF2B5EF4-FFF2-40B4-BE49-F238E27FC236}">
                    <a16:creationId xmlns:a16="http://schemas.microsoft.com/office/drawing/2014/main" id="{18B3E871-878F-40DF-AB2F-5862E806CCDE}"/>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5506" name="Group 146">
            <a:extLst>
              <a:ext uri="{FF2B5EF4-FFF2-40B4-BE49-F238E27FC236}">
                <a16:creationId xmlns:a16="http://schemas.microsoft.com/office/drawing/2014/main" id="{8A025B3E-994E-4E85-ABCC-EC50C87588B4}"/>
              </a:ext>
            </a:extLst>
          </p:cNvPr>
          <p:cNvGrpSpPr>
            <a:grpSpLocks/>
          </p:cNvGrpSpPr>
          <p:nvPr/>
        </p:nvGrpSpPr>
        <p:grpSpPr bwMode="auto">
          <a:xfrm>
            <a:off x="488950" y="3851275"/>
            <a:ext cx="74613" cy="26988"/>
            <a:chOff x="2373" y="1404"/>
            <a:chExt cx="47" cy="17"/>
          </a:xfrm>
        </p:grpSpPr>
        <p:sp>
          <p:nvSpPr>
            <p:cNvPr id="15507" name="Oval 147">
              <a:extLst>
                <a:ext uri="{FF2B5EF4-FFF2-40B4-BE49-F238E27FC236}">
                  <a16:creationId xmlns:a16="http://schemas.microsoft.com/office/drawing/2014/main" id="{6959313A-E4AB-48E0-AB69-020A176CACC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508" name="Oval 148">
              <a:extLst>
                <a:ext uri="{FF2B5EF4-FFF2-40B4-BE49-F238E27FC236}">
                  <a16:creationId xmlns:a16="http://schemas.microsoft.com/office/drawing/2014/main" id="{AD4D090E-43A4-4185-9FDE-861E05176DF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509" name="Line 149">
            <a:extLst>
              <a:ext uri="{FF2B5EF4-FFF2-40B4-BE49-F238E27FC236}">
                <a16:creationId xmlns:a16="http://schemas.microsoft.com/office/drawing/2014/main" id="{F11F70AF-C7D4-4A4F-9329-830ED4F669B6}"/>
              </a:ext>
            </a:extLst>
          </p:cNvPr>
          <p:cNvSpPr>
            <a:spLocks noChangeShapeType="1"/>
          </p:cNvSpPr>
          <p:nvPr/>
        </p:nvSpPr>
        <p:spPr bwMode="auto">
          <a:xfrm>
            <a:off x="260350" y="39957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10" name="Text Box 150">
            <a:extLst>
              <a:ext uri="{FF2B5EF4-FFF2-40B4-BE49-F238E27FC236}">
                <a16:creationId xmlns:a16="http://schemas.microsoft.com/office/drawing/2014/main" id="{BBFF21C6-C1A2-42E5-99D7-C27BDBAE9C63}"/>
              </a:ext>
            </a:extLst>
          </p:cNvPr>
          <p:cNvSpPr txBox="1">
            <a:spLocks noChangeArrowheads="1"/>
          </p:cNvSpPr>
          <p:nvPr/>
        </p:nvSpPr>
        <p:spPr bwMode="auto">
          <a:xfrm>
            <a:off x="620713" y="3779838"/>
            <a:ext cx="2590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x3 </a:t>
            </a:r>
            <a:r>
              <a:rPr lang="en-GB" altLang="en-US"/>
              <a:t>SA-330 Puma Utility Helicopter </a:t>
            </a:r>
            <a:r>
              <a:rPr lang="en-GB" altLang="en-US" b="1"/>
              <a:t>(a)  </a:t>
            </a:r>
            <a:r>
              <a:rPr lang="en-GB" altLang="en-US"/>
              <a:t>          ARG-37</a:t>
            </a:r>
            <a:endParaRPr lang="en-GB" altLang="en-US" b="1"/>
          </a:p>
        </p:txBody>
      </p:sp>
      <p:grpSp>
        <p:nvGrpSpPr>
          <p:cNvPr id="15511" name="Group 151">
            <a:extLst>
              <a:ext uri="{FF2B5EF4-FFF2-40B4-BE49-F238E27FC236}">
                <a16:creationId xmlns:a16="http://schemas.microsoft.com/office/drawing/2014/main" id="{8C8A6EAB-B5A9-48BD-87EB-9A8C01B4ED94}"/>
              </a:ext>
            </a:extLst>
          </p:cNvPr>
          <p:cNvGrpSpPr>
            <a:grpSpLocks/>
          </p:cNvGrpSpPr>
          <p:nvPr/>
        </p:nvGrpSpPr>
        <p:grpSpPr bwMode="auto">
          <a:xfrm>
            <a:off x="404813" y="4211638"/>
            <a:ext cx="244475" cy="158750"/>
            <a:chOff x="2341" y="3016"/>
            <a:chExt cx="154" cy="100"/>
          </a:xfrm>
        </p:grpSpPr>
        <p:sp>
          <p:nvSpPr>
            <p:cNvPr id="15512" name="Rectangle 152">
              <a:extLst>
                <a:ext uri="{FF2B5EF4-FFF2-40B4-BE49-F238E27FC236}">
                  <a16:creationId xmlns:a16="http://schemas.microsoft.com/office/drawing/2014/main" id="{4F2A14E4-1958-4F0B-A979-326343A5D350}"/>
                </a:ext>
              </a:extLst>
            </p:cNvPr>
            <p:cNvSpPr>
              <a:spLocks noChangeAspect="1" noChangeArrowheads="1"/>
            </p:cNvSpPr>
            <p:nvPr/>
          </p:nvSpPr>
          <p:spPr bwMode="auto">
            <a:xfrm>
              <a:off x="2341" y="3016"/>
              <a:ext cx="154" cy="100"/>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5513" name="Group 153">
              <a:extLst>
                <a:ext uri="{FF2B5EF4-FFF2-40B4-BE49-F238E27FC236}">
                  <a16:creationId xmlns:a16="http://schemas.microsoft.com/office/drawing/2014/main" id="{A9F68729-B4C9-4016-A83B-45E97132E9C0}"/>
                </a:ext>
              </a:extLst>
            </p:cNvPr>
            <p:cNvGrpSpPr>
              <a:grpSpLocks/>
            </p:cNvGrpSpPr>
            <p:nvPr/>
          </p:nvGrpSpPr>
          <p:grpSpPr bwMode="auto">
            <a:xfrm>
              <a:off x="2363" y="3033"/>
              <a:ext cx="110" cy="63"/>
              <a:chOff x="691" y="3359"/>
              <a:chExt cx="136" cy="90"/>
            </a:xfrm>
          </p:grpSpPr>
          <p:sp>
            <p:nvSpPr>
              <p:cNvPr id="15514" name="Line 154">
                <a:extLst>
                  <a:ext uri="{FF2B5EF4-FFF2-40B4-BE49-F238E27FC236}">
                    <a16:creationId xmlns:a16="http://schemas.microsoft.com/office/drawing/2014/main" id="{CD336F55-ADAB-41CD-BFB7-7D0D40D897BA}"/>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15" name="Line 155">
                <a:extLst>
                  <a:ext uri="{FF2B5EF4-FFF2-40B4-BE49-F238E27FC236}">
                    <a16:creationId xmlns:a16="http://schemas.microsoft.com/office/drawing/2014/main" id="{DB37DA67-B2EB-42D6-BF8E-656E2EEC7098}"/>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16" name="Line 156">
                <a:extLst>
                  <a:ext uri="{FF2B5EF4-FFF2-40B4-BE49-F238E27FC236}">
                    <a16:creationId xmlns:a16="http://schemas.microsoft.com/office/drawing/2014/main" id="{090B0DE8-992B-4ADB-AF8D-B81B097B4FF7}"/>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17" name="Line 157">
                <a:extLst>
                  <a:ext uri="{FF2B5EF4-FFF2-40B4-BE49-F238E27FC236}">
                    <a16:creationId xmlns:a16="http://schemas.microsoft.com/office/drawing/2014/main" id="{7358DA03-8017-4D96-9C31-B709EB386805}"/>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5518" name="Group 158">
            <a:extLst>
              <a:ext uri="{FF2B5EF4-FFF2-40B4-BE49-F238E27FC236}">
                <a16:creationId xmlns:a16="http://schemas.microsoft.com/office/drawing/2014/main" id="{1A2C57A2-4BA4-463C-A802-BB9FE956B8BF}"/>
              </a:ext>
            </a:extLst>
          </p:cNvPr>
          <p:cNvGrpSpPr>
            <a:grpSpLocks/>
          </p:cNvGrpSpPr>
          <p:nvPr/>
        </p:nvGrpSpPr>
        <p:grpSpPr bwMode="auto">
          <a:xfrm>
            <a:off x="488950" y="4138613"/>
            <a:ext cx="74613" cy="26987"/>
            <a:chOff x="2373" y="1404"/>
            <a:chExt cx="47" cy="17"/>
          </a:xfrm>
        </p:grpSpPr>
        <p:sp>
          <p:nvSpPr>
            <p:cNvPr id="15519" name="Oval 159">
              <a:extLst>
                <a:ext uri="{FF2B5EF4-FFF2-40B4-BE49-F238E27FC236}">
                  <a16:creationId xmlns:a16="http://schemas.microsoft.com/office/drawing/2014/main" id="{949F8688-C179-41F6-9E27-2016A50F9BB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520" name="Oval 160">
              <a:extLst>
                <a:ext uri="{FF2B5EF4-FFF2-40B4-BE49-F238E27FC236}">
                  <a16:creationId xmlns:a16="http://schemas.microsoft.com/office/drawing/2014/main" id="{B9AE9DC9-A779-4BCB-B0DD-D5476978CB4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521" name="Line 161">
            <a:extLst>
              <a:ext uri="{FF2B5EF4-FFF2-40B4-BE49-F238E27FC236}">
                <a16:creationId xmlns:a16="http://schemas.microsoft.com/office/drawing/2014/main" id="{962149BD-7D94-42CE-A697-D3E8F4B0A376}"/>
              </a:ext>
            </a:extLst>
          </p:cNvPr>
          <p:cNvSpPr>
            <a:spLocks noChangeShapeType="1"/>
          </p:cNvSpPr>
          <p:nvPr/>
        </p:nvSpPr>
        <p:spPr bwMode="auto">
          <a:xfrm>
            <a:off x="260350" y="42830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22" name="Text Box 162">
            <a:extLst>
              <a:ext uri="{FF2B5EF4-FFF2-40B4-BE49-F238E27FC236}">
                <a16:creationId xmlns:a16="http://schemas.microsoft.com/office/drawing/2014/main" id="{A2952177-4A9E-4EA3-ABBA-CF1382D1EDCA}"/>
              </a:ext>
            </a:extLst>
          </p:cNvPr>
          <p:cNvSpPr txBox="1">
            <a:spLocks noChangeArrowheads="1"/>
          </p:cNvSpPr>
          <p:nvPr/>
        </p:nvSpPr>
        <p:spPr bwMode="auto">
          <a:xfrm>
            <a:off x="620713" y="4067175"/>
            <a:ext cx="2600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Transport/Attack</a:t>
            </a:r>
          </a:p>
          <a:p>
            <a:r>
              <a:rPr lang="en-GB" altLang="en-US" b="1"/>
              <a:t>x1 </a:t>
            </a:r>
            <a:r>
              <a:rPr lang="en-GB" altLang="en-US"/>
              <a:t>A-109A Hirundo Utility Helicopter </a:t>
            </a:r>
            <a:r>
              <a:rPr lang="en-GB" altLang="en-US" b="1"/>
              <a:t>(b)  </a:t>
            </a:r>
            <a:r>
              <a:rPr lang="en-GB" altLang="en-US"/>
              <a:t>       ARG-36</a:t>
            </a:r>
            <a:endParaRPr lang="en-GB" altLang="en-US" b="1"/>
          </a:p>
        </p:txBody>
      </p:sp>
      <p:sp>
        <p:nvSpPr>
          <p:cNvPr id="15523" name="Text Box 163">
            <a:extLst>
              <a:ext uri="{FF2B5EF4-FFF2-40B4-BE49-F238E27FC236}">
                <a16:creationId xmlns:a16="http://schemas.microsoft.com/office/drawing/2014/main" id="{A0747671-19C0-4D01-94D3-97BF19CAE4F1}"/>
              </a:ext>
            </a:extLst>
          </p:cNvPr>
          <p:cNvSpPr txBox="1">
            <a:spLocks noChangeArrowheads="1"/>
          </p:cNvSpPr>
          <p:nvPr/>
        </p:nvSpPr>
        <p:spPr bwMode="auto">
          <a:xfrm>
            <a:off x="115888" y="5003800"/>
            <a:ext cx="3241675" cy="70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This includes the single Argentine Coast Guard Puma that was also based in Port Stanley.</a:t>
            </a:r>
          </a:p>
          <a:p>
            <a:endParaRPr lang="en-GB" altLang="en-US" b="1"/>
          </a:p>
          <a:p>
            <a:r>
              <a:rPr lang="en-GB" altLang="en-US" b="1"/>
              <a:t>(b) </a:t>
            </a:r>
            <a:r>
              <a:rPr lang="en-GB" altLang="en-US"/>
              <a:t>The Agusta A-109A unit may be fitted for attack or transport, but may not conduct both tasks in the same mission.</a:t>
            </a:r>
            <a:endParaRPr lang="en-GB" altLang="en-US" b="1"/>
          </a:p>
        </p:txBody>
      </p:sp>
      <p:grpSp>
        <p:nvGrpSpPr>
          <p:cNvPr id="15524" name="Group 164">
            <a:extLst>
              <a:ext uri="{FF2B5EF4-FFF2-40B4-BE49-F238E27FC236}">
                <a16:creationId xmlns:a16="http://schemas.microsoft.com/office/drawing/2014/main" id="{9C4137F1-A07B-4A23-8FE3-5811634EF381}"/>
              </a:ext>
            </a:extLst>
          </p:cNvPr>
          <p:cNvGrpSpPr>
            <a:grpSpLocks/>
          </p:cNvGrpSpPr>
          <p:nvPr/>
        </p:nvGrpSpPr>
        <p:grpSpPr bwMode="auto">
          <a:xfrm>
            <a:off x="404813" y="4500563"/>
            <a:ext cx="244475" cy="158750"/>
            <a:chOff x="2341" y="3016"/>
            <a:chExt cx="154" cy="100"/>
          </a:xfrm>
        </p:grpSpPr>
        <p:sp>
          <p:nvSpPr>
            <p:cNvPr id="15525" name="Rectangle 165">
              <a:extLst>
                <a:ext uri="{FF2B5EF4-FFF2-40B4-BE49-F238E27FC236}">
                  <a16:creationId xmlns:a16="http://schemas.microsoft.com/office/drawing/2014/main" id="{17E23C68-2663-4C4E-B67B-BE209F526C75}"/>
                </a:ext>
              </a:extLst>
            </p:cNvPr>
            <p:cNvSpPr>
              <a:spLocks noChangeAspect="1" noChangeArrowheads="1"/>
            </p:cNvSpPr>
            <p:nvPr/>
          </p:nvSpPr>
          <p:spPr bwMode="auto">
            <a:xfrm>
              <a:off x="2341" y="3016"/>
              <a:ext cx="154" cy="100"/>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5526" name="Group 166">
              <a:extLst>
                <a:ext uri="{FF2B5EF4-FFF2-40B4-BE49-F238E27FC236}">
                  <a16:creationId xmlns:a16="http://schemas.microsoft.com/office/drawing/2014/main" id="{CBB35BD3-27CE-443D-BC99-33E5E05C1F08}"/>
                </a:ext>
              </a:extLst>
            </p:cNvPr>
            <p:cNvGrpSpPr>
              <a:grpSpLocks/>
            </p:cNvGrpSpPr>
            <p:nvPr/>
          </p:nvGrpSpPr>
          <p:grpSpPr bwMode="auto">
            <a:xfrm>
              <a:off x="2363" y="3033"/>
              <a:ext cx="110" cy="63"/>
              <a:chOff x="691" y="3359"/>
              <a:chExt cx="136" cy="90"/>
            </a:xfrm>
          </p:grpSpPr>
          <p:sp>
            <p:nvSpPr>
              <p:cNvPr id="15527" name="Line 167">
                <a:extLst>
                  <a:ext uri="{FF2B5EF4-FFF2-40B4-BE49-F238E27FC236}">
                    <a16:creationId xmlns:a16="http://schemas.microsoft.com/office/drawing/2014/main" id="{DDD2F3E4-841F-4C5C-8BA3-8FE10CEFF8FE}"/>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28" name="Line 168">
                <a:extLst>
                  <a:ext uri="{FF2B5EF4-FFF2-40B4-BE49-F238E27FC236}">
                    <a16:creationId xmlns:a16="http://schemas.microsoft.com/office/drawing/2014/main" id="{6929878B-4395-4E2D-80A4-FC157879796C}"/>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29" name="Line 169">
                <a:extLst>
                  <a:ext uri="{FF2B5EF4-FFF2-40B4-BE49-F238E27FC236}">
                    <a16:creationId xmlns:a16="http://schemas.microsoft.com/office/drawing/2014/main" id="{172795FF-9C12-4418-9FDC-33322D416BB3}"/>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30" name="Line 170">
                <a:extLst>
                  <a:ext uri="{FF2B5EF4-FFF2-40B4-BE49-F238E27FC236}">
                    <a16:creationId xmlns:a16="http://schemas.microsoft.com/office/drawing/2014/main" id="{6BBC19C8-F9C3-4EB2-9A04-B229079DA867}"/>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5531" name="Group 171">
            <a:extLst>
              <a:ext uri="{FF2B5EF4-FFF2-40B4-BE49-F238E27FC236}">
                <a16:creationId xmlns:a16="http://schemas.microsoft.com/office/drawing/2014/main" id="{54C870AB-6F95-41AF-B21F-7B6F13408057}"/>
              </a:ext>
            </a:extLst>
          </p:cNvPr>
          <p:cNvGrpSpPr>
            <a:grpSpLocks/>
          </p:cNvGrpSpPr>
          <p:nvPr/>
        </p:nvGrpSpPr>
        <p:grpSpPr bwMode="auto">
          <a:xfrm>
            <a:off x="488950" y="4427538"/>
            <a:ext cx="74613" cy="26987"/>
            <a:chOff x="2373" y="1404"/>
            <a:chExt cx="47" cy="17"/>
          </a:xfrm>
        </p:grpSpPr>
        <p:sp>
          <p:nvSpPr>
            <p:cNvPr id="15532" name="Oval 172">
              <a:extLst>
                <a:ext uri="{FF2B5EF4-FFF2-40B4-BE49-F238E27FC236}">
                  <a16:creationId xmlns:a16="http://schemas.microsoft.com/office/drawing/2014/main" id="{E5A454BE-FCD6-479E-B1CF-4A371334C0E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533" name="Oval 173">
              <a:extLst>
                <a:ext uri="{FF2B5EF4-FFF2-40B4-BE49-F238E27FC236}">
                  <a16:creationId xmlns:a16="http://schemas.microsoft.com/office/drawing/2014/main" id="{0216F213-1660-4B64-9783-92F169636EE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534" name="Line 174">
            <a:extLst>
              <a:ext uri="{FF2B5EF4-FFF2-40B4-BE49-F238E27FC236}">
                <a16:creationId xmlns:a16="http://schemas.microsoft.com/office/drawing/2014/main" id="{10364D6D-5BCD-47B8-8EEA-CF8D9DB1FC4F}"/>
              </a:ext>
            </a:extLst>
          </p:cNvPr>
          <p:cNvSpPr>
            <a:spLocks noChangeShapeType="1"/>
          </p:cNvSpPr>
          <p:nvPr/>
        </p:nvSpPr>
        <p:spPr bwMode="auto">
          <a:xfrm>
            <a:off x="260350" y="45720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35" name="Text Box 175">
            <a:extLst>
              <a:ext uri="{FF2B5EF4-FFF2-40B4-BE49-F238E27FC236}">
                <a16:creationId xmlns:a16="http://schemas.microsoft.com/office/drawing/2014/main" id="{F3274E7E-F5D0-4E97-8AAC-A50973ED6B58}"/>
              </a:ext>
            </a:extLst>
          </p:cNvPr>
          <p:cNvSpPr txBox="1">
            <a:spLocks noChangeArrowheads="1"/>
          </p:cNvSpPr>
          <p:nvPr/>
        </p:nvSpPr>
        <p:spPr bwMode="auto">
          <a:xfrm>
            <a:off x="620713" y="4356100"/>
            <a:ext cx="25892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x4 </a:t>
            </a:r>
            <a:r>
              <a:rPr lang="en-GB" altLang="en-US"/>
              <a:t>UH-1H Iroquois Utility Helicopter </a:t>
            </a:r>
            <a:r>
              <a:rPr lang="en-GB" altLang="en-US" b="1"/>
              <a:t>    </a:t>
            </a:r>
            <a:r>
              <a:rPr lang="en-GB" altLang="en-US"/>
              <a:t>          ARG-35</a:t>
            </a:r>
            <a:endParaRPr lang="en-GB" altLang="en-US" b="1"/>
          </a:p>
        </p:txBody>
      </p:sp>
      <p:grpSp>
        <p:nvGrpSpPr>
          <p:cNvPr id="15536" name="Group 176">
            <a:extLst>
              <a:ext uri="{FF2B5EF4-FFF2-40B4-BE49-F238E27FC236}">
                <a16:creationId xmlns:a16="http://schemas.microsoft.com/office/drawing/2014/main" id="{802C92F4-E47D-4089-BE81-4AA0578F5CCD}"/>
              </a:ext>
            </a:extLst>
          </p:cNvPr>
          <p:cNvGrpSpPr>
            <a:grpSpLocks/>
          </p:cNvGrpSpPr>
          <p:nvPr/>
        </p:nvGrpSpPr>
        <p:grpSpPr bwMode="auto">
          <a:xfrm>
            <a:off x="404813" y="4787900"/>
            <a:ext cx="244475" cy="158750"/>
            <a:chOff x="2341" y="3016"/>
            <a:chExt cx="154" cy="100"/>
          </a:xfrm>
        </p:grpSpPr>
        <p:sp>
          <p:nvSpPr>
            <p:cNvPr id="15537" name="Rectangle 177">
              <a:extLst>
                <a:ext uri="{FF2B5EF4-FFF2-40B4-BE49-F238E27FC236}">
                  <a16:creationId xmlns:a16="http://schemas.microsoft.com/office/drawing/2014/main" id="{573A27FB-386B-4562-BE52-003F367790AF}"/>
                </a:ext>
              </a:extLst>
            </p:cNvPr>
            <p:cNvSpPr>
              <a:spLocks noChangeAspect="1" noChangeArrowheads="1"/>
            </p:cNvSpPr>
            <p:nvPr/>
          </p:nvSpPr>
          <p:spPr bwMode="auto">
            <a:xfrm>
              <a:off x="2341" y="3016"/>
              <a:ext cx="154" cy="100"/>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5538" name="Group 178">
              <a:extLst>
                <a:ext uri="{FF2B5EF4-FFF2-40B4-BE49-F238E27FC236}">
                  <a16:creationId xmlns:a16="http://schemas.microsoft.com/office/drawing/2014/main" id="{E75772CB-0199-4F66-A1D0-B792534093AA}"/>
                </a:ext>
              </a:extLst>
            </p:cNvPr>
            <p:cNvGrpSpPr>
              <a:grpSpLocks/>
            </p:cNvGrpSpPr>
            <p:nvPr/>
          </p:nvGrpSpPr>
          <p:grpSpPr bwMode="auto">
            <a:xfrm>
              <a:off x="2363" y="3033"/>
              <a:ext cx="110" cy="63"/>
              <a:chOff x="691" y="3359"/>
              <a:chExt cx="136" cy="90"/>
            </a:xfrm>
          </p:grpSpPr>
          <p:sp>
            <p:nvSpPr>
              <p:cNvPr id="15539" name="Line 179">
                <a:extLst>
                  <a:ext uri="{FF2B5EF4-FFF2-40B4-BE49-F238E27FC236}">
                    <a16:creationId xmlns:a16="http://schemas.microsoft.com/office/drawing/2014/main" id="{0E6A6EAB-CD58-4C9E-A45C-3CFEC27BFEFC}"/>
                  </a:ext>
                </a:extLst>
              </p:cNvPr>
              <p:cNvSpPr>
                <a:spLocks noChangeShapeType="1"/>
              </p:cNvSpPr>
              <p:nvPr/>
            </p:nvSpPr>
            <p:spPr bwMode="auto">
              <a:xfrm>
                <a:off x="691"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40" name="Line 180">
                <a:extLst>
                  <a:ext uri="{FF2B5EF4-FFF2-40B4-BE49-F238E27FC236}">
                    <a16:creationId xmlns:a16="http://schemas.microsoft.com/office/drawing/2014/main" id="{E2312951-E55F-4D64-B441-4096F42BCCC4}"/>
                  </a:ext>
                </a:extLst>
              </p:cNvPr>
              <p:cNvSpPr>
                <a:spLocks noChangeShapeType="1"/>
              </p:cNvSpPr>
              <p:nvPr/>
            </p:nvSpPr>
            <p:spPr bwMode="auto">
              <a:xfrm flipV="1">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41" name="Line 181">
                <a:extLst>
                  <a:ext uri="{FF2B5EF4-FFF2-40B4-BE49-F238E27FC236}">
                    <a16:creationId xmlns:a16="http://schemas.microsoft.com/office/drawing/2014/main" id="{B2F58E7B-D823-4D05-9AC8-B38B04C42B22}"/>
                  </a:ext>
                </a:extLst>
              </p:cNvPr>
              <p:cNvSpPr>
                <a:spLocks noChangeShapeType="1"/>
              </p:cNvSpPr>
              <p:nvPr/>
            </p:nvSpPr>
            <p:spPr bwMode="auto">
              <a:xfrm>
                <a:off x="827" y="3359"/>
                <a:ext cx="0"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42" name="Line 182">
                <a:extLst>
                  <a:ext uri="{FF2B5EF4-FFF2-40B4-BE49-F238E27FC236}">
                    <a16:creationId xmlns:a16="http://schemas.microsoft.com/office/drawing/2014/main" id="{86057012-FFDB-4353-A1C9-7AE49A773F76}"/>
                  </a:ext>
                </a:extLst>
              </p:cNvPr>
              <p:cNvSpPr>
                <a:spLocks noChangeShapeType="1"/>
              </p:cNvSpPr>
              <p:nvPr/>
            </p:nvSpPr>
            <p:spPr bwMode="auto">
              <a:xfrm>
                <a:off x="691" y="3359"/>
                <a:ext cx="136" cy="9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15543" name="Group 183">
            <a:extLst>
              <a:ext uri="{FF2B5EF4-FFF2-40B4-BE49-F238E27FC236}">
                <a16:creationId xmlns:a16="http://schemas.microsoft.com/office/drawing/2014/main" id="{0703816D-4BE5-45F8-9689-E3B9990521A1}"/>
              </a:ext>
            </a:extLst>
          </p:cNvPr>
          <p:cNvGrpSpPr>
            <a:grpSpLocks/>
          </p:cNvGrpSpPr>
          <p:nvPr/>
        </p:nvGrpSpPr>
        <p:grpSpPr bwMode="auto">
          <a:xfrm>
            <a:off x="488950" y="4714875"/>
            <a:ext cx="74613" cy="26988"/>
            <a:chOff x="2373" y="1404"/>
            <a:chExt cx="47" cy="17"/>
          </a:xfrm>
        </p:grpSpPr>
        <p:sp>
          <p:nvSpPr>
            <p:cNvPr id="15544" name="Oval 184">
              <a:extLst>
                <a:ext uri="{FF2B5EF4-FFF2-40B4-BE49-F238E27FC236}">
                  <a16:creationId xmlns:a16="http://schemas.microsoft.com/office/drawing/2014/main" id="{4091A018-D761-4A1D-82D3-A2EC3E532DF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5545" name="Oval 185">
              <a:extLst>
                <a:ext uri="{FF2B5EF4-FFF2-40B4-BE49-F238E27FC236}">
                  <a16:creationId xmlns:a16="http://schemas.microsoft.com/office/drawing/2014/main" id="{5339A95B-F9E2-4800-845F-952201AC399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5546" name="Line 186">
            <a:extLst>
              <a:ext uri="{FF2B5EF4-FFF2-40B4-BE49-F238E27FC236}">
                <a16:creationId xmlns:a16="http://schemas.microsoft.com/office/drawing/2014/main" id="{89E13256-F578-48ED-8113-26E94CE6929A}"/>
              </a:ext>
            </a:extLst>
          </p:cNvPr>
          <p:cNvSpPr>
            <a:spLocks noChangeShapeType="1"/>
          </p:cNvSpPr>
          <p:nvPr/>
        </p:nvSpPr>
        <p:spPr bwMode="auto">
          <a:xfrm>
            <a:off x="260350" y="48593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5547" name="Text Box 187">
            <a:extLst>
              <a:ext uri="{FF2B5EF4-FFF2-40B4-BE49-F238E27FC236}">
                <a16:creationId xmlns:a16="http://schemas.microsoft.com/office/drawing/2014/main" id="{DFC7D8E6-EACC-42B8-B93D-457E9A8E36B0}"/>
              </a:ext>
            </a:extLst>
          </p:cNvPr>
          <p:cNvSpPr txBox="1">
            <a:spLocks noChangeArrowheads="1"/>
          </p:cNvSpPr>
          <p:nvPr/>
        </p:nvSpPr>
        <p:spPr bwMode="auto">
          <a:xfrm>
            <a:off x="620713" y="4643438"/>
            <a:ext cx="26019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x1 </a:t>
            </a:r>
            <a:r>
              <a:rPr lang="en-GB" altLang="en-US"/>
              <a:t>CH-53 Chinook Transport Helicopter         ARG-39</a:t>
            </a:r>
            <a:endParaRPr lang="en-GB" altLang="en-US" b="1"/>
          </a:p>
        </p:txBody>
      </p:sp>
      <p:sp>
        <p:nvSpPr>
          <p:cNvPr id="15548" name="Line 188">
            <a:extLst>
              <a:ext uri="{FF2B5EF4-FFF2-40B4-BE49-F238E27FC236}">
                <a16:creationId xmlns:a16="http://schemas.microsoft.com/office/drawing/2014/main" id="{1D330F1F-05E0-4758-9A4A-91C74118B30B}"/>
              </a:ext>
            </a:extLst>
          </p:cNvPr>
          <p:cNvSpPr>
            <a:spLocks noChangeShapeType="1"/>
          </p:cNvSpPr>
          <p:nvPr/>
        </p:nvSpPr>
        <p:spPr bwMode="auto">
          <a:xfrm flipV="1">
            <a:off x="260350" y="3708400"/>
            <a:ext cx="0" cy="11509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5549" name="Picture 189">
            <a:extLst>
              <a:ext uri="{FF2B5EF4-FFF2-40B4-BE49-F238E27FC236}">
                <a16:creationId xmlns:a16="http://schemas.microsoft.com/office/drawing/2014/main" id="{71524F59-406E-4E5E-ADA8-5056518275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3419475"/>
            <a:ext cx="3168650" cy="2070100"/>
          </a:xfrm>
          <a:prstGeom prst="rect">
            <a:avLst/>
          </a:prstGeom>
          <a:noFill/>
          <a:extLst>
            <a:ext uri="{909E8E84-426E-40DD-AFC4-6F175D3DCCD1}">
              <a14:hiddenFill xmlns:a14="http://schemas.microsoft.com/office/drawing/2010/main">
                <a:solidFill>
                  <a:srgbClr val="FFFFFF"/>
                </a:solidFill>
              </a14:hiddenFill>
            </a:ext>
          </a:extLst>
        </p:spPr>
      </p:pic>
      <p:pic>
        <p:nvPicPr>
          <p:cNvPr id="15550" name="Picture 190">
            <a:extLst>
              <a:ext uri="{FF2B5EF4-FFF2-40B4-BE49-F238E27FC236}">
                <a16:creationId xmlns:a16="http://schemas.microsoft.com/office/drawing/2014/main" id="{6EE873A0-E77B-4C0F-87F2-D4BD13BD14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7563" y="250825"/>
            <a:ext cx="3338512" cy="3052763"/>
          </a:xfrm>
          <a:prstGeom prst="rect">
            <a:avLst/>
          </a:prstGeom>
          <a:noFill/>
          <a:extLst>
            <a:ext uri="{909E8E84-426E-40DD-AFC4-6F175D3DCCD1}">
              <a14:hiddenFill xmlns:a14="http://schemas.microsoft.com/office/drawing/2010/main">
                <a:solidFill>
                  <a:srgbClr val="FFFFFF"/>
                </a:solidFill>
              </a14:hiddenFill>
            </a:ext>
          </a:extLst>
        </p:spPr>
      </p:pic>
      <p:pic>
        <p:nvPicPr>
          <p:cNvPr id="15551" name="Picture 191">
            <a:extLst>
              <a:ext uri="{FF2B5EF4-FFF2-40B4-BE49-F238E27FC236}">
                <a16:creationId xmlns:a16="http://schemas.microsoft.com/office/drawing/2014/main" id="{E1E2BF77-021A-4CBA-B65E-E8FA86909D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8050" y="5867400"/>
            <a:ext cx="4681538" cy="3121025"/>
          </a:xfrm>
          <a:prstGeom prst="rect">
            <a:avLst/>
          </a:prstGeom>
          <a:noFill/>
          <a:extLst>
            <a:ext uri="{909E8E84-426E-40DD-AFC4-6F175D3DCCD1}">
              <a14:hiddenFill xmlns:a14="http://schemas.microsoft.com/office/drawing/2010/main">
                <a:solidFill>
                  <a:srgbClr val="FFFFFF"/>
                </a:solidFill>
              </a14:hiddenFill>
            </a:ext>
          </a:extLst>
        </p:spPr>
      </p:pic>
      <p:sp>
        <p:nvSpPr>
          <p:cNvPr id="15552" name="Text Box 192">
            <a:extLst>
              <a:ext uri="{FF2B5EF4-FFF2-40B4-BE49-F238E27FC236}">
                <a16:creationId xmlns:a16="http://schemas.microsoft.com/office/drawing/2014/main" id="{E5AF536F-12FA-43F5-9823-8D0A6E968CC0}"/>
              </a:ext>
            </a:extLst>
          </p:cNvPr>
          <p:cNvSpPr txBox="1">
            <a:spLocks noChangeArrowheads="1"/>
          </p:cNvSpPr>
          <p:nvPr/>
        </p:nvSpPr>
        <p:spPr bwMode="auto">
          <a:xfrm>
            <a:off x="692150" y="2411413"/>
            <a:ext cx="8683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ATTACHED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82" name="Picture 638">
            <a:extLst>
              <a:ext uri="{FF2B5EF4-FFF2-40B4-BE49-F238E27FC236}">
                <a16:creationId xmlns:a16="http://schemas.microsoft.com/office/drawing/2014/main" id="{65B77ECB-D52A-417E-A475-AC453ECCE7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88" y="7235825"/>
            <a:ext cx="4176712" cy="1816100"/>
          </a:xfrm>
          <a:prstGeom prst="rect">
            <a:avLst/>
          </a:prstGeom>
          <a:noFill/>
          <a:extLst>
            <a:ext uri="{909E8E84-426E-40DD-AFC4-6F175D3DCCD1}">
              <a14:hiddenFill xmlns:a14="http://schemas.microsoft.com/office/drawing/2010/main">
                <a:solidFill>
                  <a:srgbClr val="FFFFFF"/>
                </a:solidFill>
              </a14:hiddenFill>
            </a:ext>
          </a:extLst>
        </p:spPr>
      </p:pic>
      <p:sp>
        <p:nvSpPr>
          <p:cNvPr id="6148" name="Line 4">
            <a:extLst>
              <a:ext uri="{FF2B5EF4-FFF2-40B4-BE49-F238E27FC236}">
                <a16:creationId xmlns:a16="http://schemas.microsoft.com/office/drawing/2014/main" id="{810EE63B-2BD3-4894-B36A-62F88E5BAE9A}"/>
              </a:ext>
            </a:extLst>
          </p:cNvPr>
          <p:cNvSpPr>
            <a:spLocks noChangeShapeType="1"/>
          </p:cNvSpPr>
          <p:nvPr/>
        </p:nvSpPr>
        <p:spPr bwMode="auto">
          <a:xfrm>
            <a:off x="477838" y="755650"/>
            <a:ext cx="1587" cy="431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149" name="Group 5">
            <a:extLst>
              <a:ext uri="{FF2B5EF4-FFF2-40B4-BE49-F238E27FC236}">
                <a16:creationId xmlns:a16="http://schemas.microsoft.com/office/drawing/2014/main" id="{D9AD8E52-A5FB-42B1-9475-EC07C901D612}"/>
              </a:ext>
            </a:extLst>
          </p:cNvPr>
          <p:cNvGrpSpPr>
            <a:grpSpLocks/>
          </p:cNvGrpSpPr>
          <p:nvPr/>
        </p:nvGrpSpPr>
        <p:grpSpPr bwMode="auto">
          <a:xfrm>
            <a:off x="407988" y="3851275"/>
            <a:ext cx="231775" cy="190500"/>
            <a:chOff x="2252" y="2304"/>
            <a:chExt cx="146" cy="120"/>
          </a:xfrm>
        </p:grpSpPr>
        <p:sp>
          <p:nvSpPr>
            <p:cNvPr id="6150" name="Rectangle 6">
              <a:extLst>
                <a:ext uri="{FF2B5EF4-FFF2-40B4-BE49-F238E27FC236}">
                  <a16:creationId xmlns:a16="http://schemas.microsoft.com/office/drawing/2014/main" id="{F1D361F2-2558-4EB3-B43B-E56D913E3BBB}"/>
                </a:ext>
              </a:extLst>
            </p:cNvPr>
            <p:cNvSpPr>
              <a:spLocks noChangeAspect="1" noChangeArrowheads="1"/>
            </p:cNvSpPr>
            <p:nvPr/>
          </p:nvSpPr>
          <p:spPr bwMode="auto">
            <a:xfrm>
              <a:off x="2252" y="2304"/>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151" name="Oval 7">
              <a:extLst>
                <a:ext uri="{FF2B5EF4-FFF2-40B4-BE49-F238E27FC236}">
                  <a16:creationId xmlns:a16="http://schemas.microsoft.com/office/drawing/2014/main" id="{3711F28C-B527-4E5B-B87C-3ADCBC3D69F9}"/>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152" name="Oval 8">
              <a:extLst>
                <a:ext uri="{FF2B5EF4-FFF2-40B4-BE49-F238E27FC236}">
                  <a16:creationId xmlns:a16="http://schemas.microsoft.com/office/drawing/2014/main" id="{C1EF8320-5868-49DC-BA90-91D87D9761E8}"/>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6153" name="Group 9">
            <a:extLst>
              <a:ext uri="{FF2B5EF4-FFF2-40B4-BE49-F238E27FC236}">
                <a16:creationId xmlns:a16="http://schemas.microsoft.com/office/drawing/2014/main" id="{0E31859F-6E81-46EA-A0C3-BC6BA25C5E60}"/>
              </a:ext>
            </a:extLst>
          </p:cNvPr>
          <p:cNvGrpSpPr>
            <a:grpSpLocks noChangeAspect="1"/>
          </p:cNvGrpSpPr>
          <p:nvPr/>
        </p:nvGrpSpPr>
        <p:grpSpPr bwMode="auto">
          <a:xfrm>
            <a:off x="117475" y="250825"/>
            <a:ext cx="288925" cy="215900"/>
            <a:chOff x="480" y="816"/>
            <a:chExt cx="201" cy="132"/>
          </a:xfrm>
        </p:grpSpPr>
        <p:grpSp>
          <p:nvGrpSpPr>
            <p:cNvPr id="6154" name="Group 10">
              <a:extLst>
                <a:ext uri="{FF2B5EF4-FFF2-40B4-BE49-F238E27FC236}">
                  <a16:creationId xmlns:a16="http://schemas.microsoft.com/office/drawing/2014/main" id="{3B64141F-59FA-4409-B8B9-04699D8AA198}"/>
                </a:ext>
              </a:extLst>
            </p:cNvPr>
            <p:cNvGrpSpPr>
              <a:grpSpLocks noChangeAspect="1"/>
            </p:cNvGrpSpPr>
            <p:nvPr/>
          </p:nvGrpSpPr>
          <p:grpSpPr bwMode="auto">
            <a:xfrm>
              <a:off x="480" y="816"/>
              <a:ext cx="201" cy="132"/>
              <a:chOff x="480" y="816"/>
              <a:chExt cx="201" cy="132"/>
            </a:xfrm>
          </p:grpSpPr>
          <p:sp>
            <p:nvSpPr>
              <p:cNvPr id="6155" name="Rectangle 11">
                <a:extLst>
                  <a:ext uri="{FF2B5EF4-FFF2-40B4-BE49-F238E27FC236}">
                    <a16:creationId xmlns:a16="http://schemas.microsoft.com/office/drawing/2014/main" id="{6034999F-85CA-44B8-A101-045D6CAE8BE7}"/>
                  </a:ext>
                </a:extLst>
              </p:cNvPr>
              <p:cNvSpPr>
                <a:spLocks noChangeAspect="1" noChangeArrowheads="1"/>
              </p:cNvSpPr>
              <p:nvPr/>
            </p:nvSpPr>
            <p:spPr bwMode="auto">
              <a:xfrm>
                <a:off x="480" y="816"/>
                <a:ext cx="201"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156" name="Oval 12">
                <a:extLst>
                  <a:ext uri="{FF2B5EF4-FFF2-40B4-BE49-F238E27FC236}">
                    <a16:creationId xmlns:a16="http://schemas.microsoft.com/office/drawing/2014/main" id="{45ECCEBE-7BC0-41B3-B699-5A60EC47DCB1}"/>
                  </a:ext>
                </a:extLst>
              </p:cNvPr>
              <p:cNvSpPr>
                <a:spLocks noChangeAspect="1" noChangeArrowheads="1"/>
              </p:cNvSpPr>
              <p:nvPr/>
            </p:nvSpPr>
            <p:spPr bwMode="auto">
              <a:xfrm>
                <a:off x="517" y="849"/>
                <a:ext cx="127" cy="63"/>
              </a:xfrm>
              <a:prstGeom prst="ellipse">
                <a:avLst/>
              </a:prstGeom>
              <a:solidFill>
                <a:srgbClr val="00CCFF"/>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157" name="Line 13">
              <a:extLst>
                <a:ext uri="{FF2B5EF4-FFF2-40B4-BE49-F238E27FC236}">
                  <a16:creationId xmlns:a16="http://schemas.microsoft.com/office/drawing/2014/main" id="{78AEF4B3-C0BA-48E7-8F22-60D8042278B3}"/>
                </a:ext>
              </a:extLst>
            </p:cNvPr>
            <p:cNvSpPr>
              <a:spLocks noChangeAspect="1" noChangeShapeType="1"/>
            </p:cNvSpPr>
            <p:nvPr/>
          </p:nvSpPr>
          <p:spPr bwMode="auto">
            <a:xfrm flipV="1">
              <a:off x="480" y="816"/>
              <a:ext cx="198" cy="132"/>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158" name="Line 14">
            <a:extLst>
              <a:ext uri="{FF2B5EF4-FFF2-40B4-BE49-F238E27FC236}">
                <a16:creationId xmlns:a16="http://schemas.microsoft.com/office/drawing/2014/main" id="{E22EF14D-80FB-4C87-97D2-3F154F139B4F}"/>
              </a:ext>
            </a:extLst>
          </p:cNvPr>
          <p:cNvSpPr>
            <a:spLocks noChangeShapeType="1"/>
          </p:cNvSpPr>
          <p:nvPr/>
        </p:nvSpPr>
        <p:spPr bwMode="auto">
          <a:xfrm>
            <a:off x="261938" y="179388"/>
            <a:ext cx="1587"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159" name="Group 15">
            <a:extLst>
              <a:ext uri="{FF2B5EF4-FFF2-40B4-BE49-F238E27FC236}">
                <a16:creationId xmlns:a16="http://schemas.microsoft.com/office/drawing/2014/main" id="{3DBBC235-1947-452D-95A5-F43B573741F7}"/>
              </a:ext>
            </a:extLst>
          </p:cNvPr>
          <p:cNvGrpSpPr>
            <a:grpSpLocks/>
          </p:cNvGrpSpPr>
          <p:nvPr/>
        </p:nvGrpSpPr>
        <p:grpSpPr bwMode="auto">
          <a:xfrm>
            <a:off x="406400" y="611188"/>
            <a:ext cx="231775" cy="157162"/>
            <a:chOff x="933" y="149"/>
            <a:chExt cx="146" cy="99"/>
          </a:xfrm>
        </p:grpSpPr>
        <p:sp>
          <p:nvSpPr>
            <p:cNvPr id="6160" name="Rectangle 16">
              <a:extLst>
                <a:ext uri="{FF2B5EF4-FFF2-40B4-BE49-F238E27FC236}">
                  <a16:creationId xmlns:a16="http://schemas.microsoft.com/office/drawing/2014/main" id="{6294B0D8-1D32-4873-B9B1-A5A48DF164DA}"/>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161" name="Text Box 17">
              <a:extLst>
                <a:ext uri="{FF2B5EF4-FFF2-40B4-BE49-F238E27FC236}">
                  <a16:creationId xmlns:a16="http://schemas.microsoft.com/office/drawing/2014/main" id="{E1CB797A-F994-46AB-99CD-2AA2CF154D8E}"/>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6162" name="Group 18">
            <a:extLst>
              <a:ext uri="{FF2B5EF4-FFF2-40B4-BE49-F238E27FC236}">
                <a16:creationId xmlns:a16="http://schemas.microsoft.com/office/drawing/2014/main" id="{705D81E9-A416-4D87-B778-AB40334BE09D}"/>
              </a:ext>
            </a:extLst>
          </p:cNvPr>
          <p:cNvGrpSpPr>
            <a:grpSpLocks/>
          </p:cNvGrpSpPr>
          <p:nvPr/>
        </p:nvGrpSpPr>
        <p:grpSpPr bwMode="auto">
          <a:xfrm>
            <a:off x="484188" y="538163"/>
            <a:ext cx="74612" cy="26987"/>
            <a:chOff x="2373" y="1404"/>
            <a:chExt cx="47" cy="17"/>
          </a:xfrm>
        </p:grpSpPr>
        <p:sp>
          <p:nvSpPr>
            <p:cNvPr id="6163" name="Oval 19">
              <a:extLst>
                <a:ext uri="{FF2B5EF4-FFF2-40B4-BE49-F238E27FC236}">
                  <a16:creationId xmlns:a16="http://schemas.microsoft.com/office/drawing/2014/main" id="{CD2416C6-962A-4610-9DAA-77C4F9AB3D8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164" name="Oval 20">
              <a:extLst>
                <a:ext uri="{FF2B5EF4-FFF2-40B4-BE49-F238E27FC236}">
                  <a16:creationId xmlns:a16="http://schemas.microsoft.com/office/drawing/2014/main" id="{49798B53-6F2C-4FC6-913A-63051D3B393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165" name="Line 21">
            <a:extLst>
              <a:ext uri="{FF2B5EF4-FFF2-40B4-BE49-F238E27FC236}">
                <a16:creationId xmlns:a16="http://schemas.microsoft.com/office/drawing/2014/main" id="{A6020740-4170-445E-9735-6FDC5592F839}"/>
              </a:ext>
            </a:extLst>
          </p:cNvPr>
          <p:cNvSpPr>
            <a:spLocks noChangeShapeType="1"/>
          </p:cNvSpPr>
          <p:nvPr/>
        </p:nvSpPr>
        <p:spPr bwMode="auto">
          <a:xfrm>
            <a:off x="261938" y="6826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166" name="Group 22">
            <a:extLst>
              <a:ext uri="{FF2B5EF4-FFF2-40B4-BE49-F238E27FC236}">
                <a16:creationId xmlns:a16="http://schemas.microsoft.com/office/drawing/2014/main" id="{448A5EBC-B8BE-4330-8BDB-1E80BF699B90}"/>
              </a:ext>
            </a:extLst>
          </p:cNvPr>
          <p:cNvGrpSpPr>
            <a:grpSpLocks/>
          </p:cNvGrpSpPr>
          <p:nvPr/>
        </p:nvGrpSpPr>
        <p:grpSpPr bwMode="auto">
          <a:xfrm>
            <a:off x="406400" y="1185863"/>
            <a:ext cx="231775" cy="190500"/>
            <a:chOff x="2252" y="2304"/>
            <a:chExt cx="146" cy="120"/>
          </a:xfrm>
        </p:grpSpPr>
        <p:sp>
          <p:nvSpPr>
            <p:cNvPr id="6167" name="Rectangle 23">
              <a:extLst>
                <a:ext uri="{FF2B5EF4-FFF2-40B4-BE49-F238E27FC236}">
                  <a16:creationId xmlns:a16="http://schemas.microsoft.com/office/drawing/2014/main" id="{1B24B13D-9A2D-4FF0-AA1C-875BA341B27D}"/>
                </a:ext>
              </a:extLst>
            </p:cNvPr>
            <p:cNvSpPr>
              <a:spLocks noChangeAspect="1" noChangeArrowheads="1"/>
            </p:cNvSpPr>
            <p:nvPr/>
          </p:nvSpPr>
          <p:spPr bwMode="auto">
            <a:xfrm>
              <a:off x="2252" y="2304"/>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168" name="Oval 24">
              <a:extLst>
                <a:ext uri="{FF2B5EF4-FFF2-40B4-BE49-F238E27FC236}">
                  <a16:creationId xmlns:a16="http://schemas.microsoft.com/office/drawing/2014/main" id="{4B7E8C4A-7AA1-4A2C-99E6-4F8881699F69}"/>
                </a:ext>
              </a:extLst>
            </p:cNvPr>
            <p:cNvSpPr>
              <a:spLocks noChangeAspect="1" noChangeArrowheads="1"/>
            </p:cNvSpPr>
            <p:nvPr/>
          </p:nvSpPr>
          <p:spPr bwMode="auto">
            <a:xfrm>
              <a:off x="2259" y="2407"/>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169" name="Oval 25">
              <a:extLst>
                <a:ext uri="{FF2B5EF4-FFF2-40B4-BE49-F238E27FC236}">
                  <a16:creationId xmlns:a16="http://schemas.microsoft.com/office/drawing/2014/main" id="{41823454-F9F5-4C05-88AA-9A06BD265ED3}"/>
                </a:ext>
              </a:extLst>
            </p:cNvPr>
            <p:cNvSpPr>
              <a:spLocks noChangeAspect="1" noChangeArrowheads="1"/>
            </p:cNvSpPr>
            <p:nvPr/>
          </p:nvSpPr>
          <p:spPr bwMode="auto">
            <a:xfrm>
              <a:off x="2373" y="2407"/>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6170" name="Group 26">
            <a:extLst>
              <a:ext uri="{FF2B5EF4-FFF2-40B4-BE49-F238E27FC236}">
                <a16:creationId xmlns:a16="http://schemas.microsoft.com/office/drawing/2014/main" id="{8E2105F0-2E08-43D0-91E3-141011AABBEC}"/>
              </a:ext>
            </a:extLst>
          </p:cNvPr>
          <p:cNvGrpSpPr>
            <a:grpSpLocks/>
          </p:cNvGrpSpPr>
          <p:nvPr/>
        </p:nvGrpSpPr>
        <p:grpSpPr bwMode="auto">
          <a:xfrm>
            <a:off x="484188" y="1114425"/>
            <a:ext cx="74612" cy="26988"/>
            <a:chOff x="2373" y="1404"/>
            <a:chExt cx="47" cy="17"/>
          </a:xfrm>
        </p:grpSpPr>
        <p:sp>
          <p:nvSpPr>
            <p:cNvPr id="6171" name="Oval 27">
              <a:extLst>
                <a:ext uri="{FF2B5EF4-FFF2-40B4-BE49-F238E27FC236}">
                  <a16:creationId xmlns:a16="http://schemas.microsoft.com/office/drawing/2014/main" id="{4D7636DE-3A0F-4F41-BCA2-CEEC97FD441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172" name="Oval 28">
              <a:extLst>
                <a:ext uri="{FF2B5EF4-FFF2-40B4-BE49-F238E27FC236}">
                  <a16:creationId xmlns:a16="http://schemas.microsoft.com/office/drawing/2014/main" id="{624D4844-C837-4F36-A35C-D62D6F2070C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6173" name="Group 29">
            <a:extLst>
              <a:ext uri="{FF2B5EF4-FFF2-40B4-BE49-F238E27FC236}">
                <a16:creationId xmlns:a16="http://schemas.microsoft.com/office/drawing/2014/main" id="{77A1B515-8D3F-48AA-9D0C-D0EA096BC540}"/>
              </a:ext>
            </a:extLst>
          </p:cNvPr>
          <p:cNvGrpSpPr>
            <a:grpSpLocks/>
          </p:cNvGrpSpPr>
          <p:nvPr/>
        </p:nvGrpSpPr>
        <p:grpSpPr bwMode="auto">
          <a:xfrm>
            <a:off x="406400" y="1474788"/>
            <a:ext cx="239713" cy="190500"/>
            <a:chOff x="1446" y="1785"/>
            <a:chExt cx="151" cy="120"/>
          </a:xfrm>
        </p:grpSpPr>
        <p:grpSp>
          <p:nvGrpSpPr>
            <p:cNvPr id="6174" name="Group 30">
              <a:extLst>
                <a:ext uri="{FF2B5EF4-FFF2-40B4-BE49-F238E27FC236}">
                  <a16:creationId xmlns:a16="http://schemas.microsoft.com/office/drawing/2014/main" id="{D33E6377-E0C0-43B9-8734-48D0CF224BAF}"/>
                </a:ext>
              </a:extLst>
            </p:cNvPr>
            <p:cNvGrpSpPr>
              <a:grpSpLocks noChangeAspect="1"/>
            </p:cNvGrpSpPr>
            <p:nvPr/>
          </p:nvGrpSpPr>
          <p:grpSpPr bwMode="auto">
            <a:xfrm>
              <a:off x="1446" y="1785"/>
              <a:ext cx="151" cy="99"/>
              <a:chOff x="480" y="816"/>
              <a:chExt cx="201" cy="132"/>
            </a:xfrm>
          </p:grpSpPr>
          <p:grpSp>
            <p:nvGrpSpPr>
              <p:cNvPr id="6175" name="Group 31">
                <a:extLst>
                  <a:ext uri="{FF2B5EF4-FFF2-40B4-BE49-F238E27FC236}">
                    <a16:creationId xmlns:a16="http://schemas.microsoft.com/office/drawing/2014/main" id="{8BB3C2FE-74D7-4F83-B095-E801D4615653}"/>
                  </a:ext>
                </a:extLst>
              </p:cNvPr>
              <p:cNvGrpSpPr>
                <a:grpSpLocks noChangeAspect="1"/>
              </p:cNvGrpSpPr>
              <p:nvPr/>
            </p:nvGrpSpPr>
            <p:grpSpPr bwMode="auto">
              <a:xfrm>
                <a:off x="480" y="816"/>
                <a:ext cx="201" cy="132"/>
                <a:chOff x="480" y="816"/>
                <a:chExt cx="201" cy="132"/>
              </a:xfrm>
            </p:grpSpPr>
            <p:sp>
              <p:nvSpPr>
                <p:cNvPr id="6176" name="Rectangle 32">
                  <a:extLst>
                    <a:ext uri="{FF2B5EF4-FFF2-40B4-BE49-F238E27FC236}">
                      <a16:creationId xmlns:a16="http://schemas.microsoft.com/office/drawing/2014/main" id="{E9269946-3D3B-4833-ADE3-E984E44E2F8D}"/>
                    </a:ext>
                  </a:extLst>
                </p:cNvPr>
                <p:cNvSpPr>
                  <a:spLocks noChangeAspect="1" noChangeArrowheads="1"/>
                </p:cNvSpPr>
                <p:nvPr/>
              </p:nvSpPr>
              <p:spPr bwMode="auto">
                <a:xfrm>
                  <a:off x="480" y="816"/>
                  <a:ext cx="201"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177" name="Oval 33">
                  <a:extLst>
                    <a:ext uri="{FF2B5EF4-FFF2-40B4-BE49-F238E27FC236}">
                      <a16:creationId xmlns:a16="http://schemas.microsoft.com/office/drawing/2014/main" id="{3960AE5E-1863-4707-A2AA-8EDEBA34C46B}"/>
                    </a:ext>
                  </a:extLst>
                </p:cNvPr>
                <p:cNvSpPr>
                  <a:spLocks noChangeAspect="1" noChangeArrowheads="1"/>
                </p:cNvSpPr>
                <p:nvPr/>
              </p:nvSpPr>
              <p:spPr bwMode="auto">
                <a:xfrm>
                  <a:off x="517" y="849"/>
                  <a:ext cx="127" cy="63"/>
                </a:xfrm>
                <a:prstGeom prst="ellipse">
                  <a:avLst/>
                </a:prstGeom>
                <a:solidFill>
                  <a:srgbClr val="00CCFF"/>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178" name="Line 34">
                <a:extLst>
                  <a:ext uri="{FF2B5EF4-FFF2-40B4-BE49-F238E27FC236}">
                    <a16:creationId xmlns:a16="http://schemas.microsoft.com/office/drawing/2014/main" id="{568A212E-CF17-4ED4-942B-9B812E9BEABF}"/>
                  </a:ext>
                </a:extLst>
              </p:cNvPr>
              <p:cNvSpPr>
                <a:spLocks noChangeAspect="1" noChangeShapeType="1"/>
              </p:cNvSpPr>
              <p:nvPr/>
            </p:nvSpPr>
            <p:spPr bwMode="auto">
              <a:xfrm flipV="1">
                <a:off x="480" y="816"/>
                <a:ext cx="198" cy="132"/>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179" name="Oval 35">
              <a:extLst>
                <a:ext uri="{FF2B5EF4-FFF2-40B4-BE49-F238E27FC236}">
                  <a16:creationId xmlns:a16="http://schemas.microsoft.com/office/drawing/2014/main" id="{04975583-EEB7-42B9-8773-336132B5093C}"/>
                </a:ext>
              </a:extLst>
            </p:cNvPr>
            <p:cNvSpPr>
              <a:spLocks noChangeAspect="1" noChangeArrowheads="1"/>
            </p:cNvSpPr>
            <p:nvPr/>
          </p:nvSpPr>
          <p:spPr bwMode="auto">
            <a:xfrm>
              <a:off x="1459" y="1888"/>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180" name="Oval 36">
              <a:extLst>
                <a:ext uri="{FF2B5EF4-FFF2-40B4-BE49-F238E27FC236}">
                  <a16:creationId xmlns:a16="http://schemas.microsoft.com/office/drawing/2014/main" id="{CA1C0568-89C9-4F7F-91B9-ECC5A76FE26A}"/>
                </a:ext>
              </a:extLst>
            </p:cNvPr>
            <p:cNvSpPr>
              <a:spLocks noChangeAspect="1" noChangeArrowheads="1"/>
            </p:cNvSpPr>
            <p:nvPr/>
          </p:nvSpPr>
          <p:spPr bwMode="auto">
            <a:xfrm>
              <a:off x="1573" y="1888"/>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grpSp>
        <p:nvGrpSpPr>
          <p:cNvPr id="6181" name="Group 37">
            <a:extLst>
              <a:ext uri="{FF2B5EF4-FFF2-40B4-BE49-F238E27FC236}">
                <a16:creationId xmlns:a16="http://schemas.microsoft.com/office/drawing/2014/main" id="{9D2720E7-2011-4E04-BAA7-02605AB71AD0}"/>
              </a:ext>
            </a:extLst>
          </p:cNvPr>
          <p:cNvGrpSpPr>
            <a:grpSpLocks/>
          </p:cNvGrpSpPr>
          <p:nvPr/>
        </p:nvGrpSpPr>
        <p:grpSpPr bwMode="auto">
          <a:xfrm>
            <a:off x="488950" y="1401763"/>
            <a:ext cx="74613" cy="26987"/>
            <a:chOff x="2373" y="1404"/>
            <a:chExt cx="47" cy="17"/>
          </a:xfrm>
        </p:grpSpPr>
        <p:sp>
          <p:nvSpPr>
            <p:cNvPr id="6182" name="Oval 38">
              <a:extLst>
                <a:ext uri="{FF2B5EF4-FFF2-40B4-BE49-F238E27FC236}">
                  <a16:creationId xmlns:a16="http://schemas.microsoft.com/office/drawing/2014/main" id="{9FB432BF-F161-4E80-B8CC-D2DD2D47745C}"/>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183" name="Oval 39">
              <a:extLst>
                <a:ext uri="{FF2B5EF4-FFF2-40B4-BE49-F238E27FC236}">
                  <a16:creationId xmlns:a16="http://schemas.microsoft.com/office/drawing/2014/main" id="{F782BF6F-DBCF-4650-8779-339193F85A4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184" name="Line 40">
            <a:extLst>
              <a:ext uri="{FF2B5EF4-FFF2-40B4-BE49-F238E27FC236}">
                <a16:creationId xmlns:a16="http://schemas.microsoft.com/office/drawing/2014/main" id="{E423DBC9-B7A7-4B46-A969-89832A3C6B71}"/>
              </a:ext>
            </a:extLst>
          </p:cNvPr>
          <p:cNvSpPr>
            <a:spLocks noChangeShapeType="1"/>
          </p:cNvSpPr>
          <p:nvPr/>
        </p:nvSpPr>
        <p:spPr bwMode="auto">
          <a:xfrm>
            <a:off x="261938" y="15462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185" name="Group 41">
            <a:extLst>
              <a:ext uri="{FF2B5EF4-FFF2-40B4-BE49-F238E27FC236}">
                <a16:creationId xmlns:a16="http://schemas.microsoft.com/office/drawing/2014/main" id="{0BCC5E43-014E-4914-8155-CC774F80C386}"/>
              </a:ext>
            </a:extLst>
          </p:cNvPr>
          <p:cNvGrpSpPr>
            <a:grpSpLocks noChangeAspect="1"/>
          </p:cNvGrpSpPr>
          <p:nvPr/>
        </p:nvGrpSpPr>
        <p:grpSpPr bwMode="auto">
          <a:xfrm>
            <a:off x="406400" y="898525"/>
            <a:ext cx="231775" cy="157163"/>
            <a:chOff x="1968" y="1728"/>
            <a:chExt cx="195" cy="132"/>
          </a:xfrm>
        </p:grpSpPr>
        <p:sp>
          <p:nvSpPr>
            <p:cNvPr id="6186" name="Rectangle 42">
              <a:extLst>
                <a:ext uri="{FF2B5EF4-FFF2-40B4-BE49-F238E27FC236}">
                  <a16:creationId xmlns:a16="http://schemas.microsoft.com/office/drawing/2014/main" id="{067CF5D7-2E8B-4E95-A2F0-ACEDA95321AF}"/>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187" name="Line 43">
              <a:extLst>
                <a:ext uri="{FF2B5EF4-FFF2-40B4-BE49-F238E27FC236}">
                  <a16:creationId xmlns:a16="http://schemas.microsoft.com/office/drawing/2014/main" id="{0B1F2925-E9E0-4849-9B72-330C043E744D}"/>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88" name="Line 44">
              <a:extLst>
                <a:ext uri="{FF2B5EF4-FFF2-40B4-BE49-F238E27FC236}">
                  <a16:creationId xmlns:a16="http://schemas.microsoft.com/office/drawing/2014/main" id="{B1E49BBE-EC51-4A02-8F8F-C8A4C04EED32}"/>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189" name="Group 45">
            <a:extLst>
              <a:ext uri="{FF2B5EF4-FFF2-40B4-BE49-F238E27FC236}">
                <a16:creationId xmlns:a16="http://schemas.microsoft.com/office/drawing/2014/main" id="{34279F17-B05C-4915-B8B1-8A228E6442E4}"/>
              </a:ext>
            </a:extLst>
          </p:cNvPr>
          <p:cNvGrpSpPr>
            <a:grpSpLocks/>
          </p:cNvGrpSpPr>
          <p:nvPr/>
        </p:nvGrpSpPr>
        <p:grpSpPr bwMode="auto">
          <a:xfrm>
            <a:off x="484188" y="827088"/>
            <a:ext cx="74612" cy="26987"/>
            <a:chOff x="2373" y="1404"/>
            <a:chExt cx="47" cy="17"/>
          </a:xfrm>
        </p:grpSpPr>
        <p:sp>
          <p:nvSpPr>
            <p:cNvPr id="6190" name="Oval 46">
              <a:extLst>
                <a:ext uri="{FF2B5EF4-FFF2-40B4-BE49-F238E27FC236}">
                  <a16:creationId xmlns:a16="http://schemas.microsoft.com/office/drawing/2014/main" id="{1ED3C3D9-1AC4-4D1F-8E32-A73668EF239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191" name="Oval 47">
              <a:extLst>
                <a:ext uri="{FF2B5EF4-FFF2-40B4-BE49-F238E27FC236}">
                  <a16:creationId xmlns:a16="http://schemas.microsoft.com/office/drawing/2014/main" id="{CCF729FA-1BA1-4ECD-8143-6F038B2C3A0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192" name="Line 48">
            <a:extLst>
              <a:ext uri="{FF2B5EF4-FFF2-40B4-BE49-F238E27FC236}">
                <a16:creationId xmlns:a16="http://schemas.microsoft.com/office/drawing/2014/main" id="{7A7DB643-5EEA-415E-AF1C-B496ABD13126}"/>
              </a:ext>
            </a:extLst>
          </p:cNvPr>
          <p:cNvSpPr>
            <a:spLocks noChangeShapeType="1"/>
          </p:cNvSpPr>
          <p:nvPr/>
        </p:nvSpPr>
        <p:spPr bwMode="auto">
          <a:xfrm>
            <a:off x="261938" y="9715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93" name="Line 49">
            <a:extLst>
              <a:ext uri="{FF2B5EF4-FFF2-40B4-BE49-F238E27FC236}">
                <a16:creationId xmlns:a16="http://schemas.microsoft.com/office/drawing/2014/main" id="{C507D1B3-E94F-467E-91F9-18DF74C481A9}"/>
              </a:ext>
            </a:extLst>
          </p:cNvPr>
          <p:cNvSpPr>
            <a:spLocks noChangeShapeType="1"/>
          </p:cNvSpPr>
          <p:nvPr/>
        </p:nvSpPr>
        <p:spPr bwMode="auto">
          <a:xfrm flipV="1">
            <a:off x="261938" y="466725"/>
            <a:ext cx="1587" cy="10795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94" name="Text Box 50">
            <a:extLst>
              <a:ext uri="{FF2B5EF4-FFF2-40B4-BE49-F238E27FC236}">
                <a16:creationId xmlns:a16="http://schemas.microsoft.com/office/drawing/2014/main" id="{74901888-29E7-418D-BCBA-20EF97FE29EE}"/>
              </a:ext>
            </a:extLst>
          </p:cNvPr>
          <p:cNvSpPr txBox="1">
            <a:spLocks noChangeArrowheads="1"/>
          </p:cNvSpPr>
          <p:nvPr/>
        </p:nvSpPr>
        <p:spPr bwMode="auto">
          <a:xfrm>
            <a:off x="622300" y="468313"/>
            <a:ext cx="2598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ARG-07</a:t>
            </a:r>
            <a:endParaRPr lang="en-GB" altLang="en-US" b="1"/>
          </a:p>
        </p:txBody>
      </p:sp>
      <p:sp>
        <p:nvSpPr>
          <p:cNvPr id="6195" name="Text Box 51">
            <a:extLst>
              <a:ext uri="{FF2B5EF4-FFF2-40B4-BE49-F238E27FC236}">
                <a16:creationId xmlns:a16="http://schemas.microsoft.com/office/drawing/2014/main" id="{03475B3E-1D07-4A32-8EEB-1C449CCCF858}"/>
              </a:ext>
            </a:extLst>
          </p:cNvPr>
          <p:cNvSpPr txBox="1">
            <a:spLocks noChangeArrowheads="1"/>
          </p:cNvSpPr>
          <p:nvPr/>
        </p:nvSpPr>
        <p:spPr bwMode="auto">
          <a:xfrm>
            <a:off x="622300" y="1042988"/>
            <a:ext cx="25939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Transport/Recce</a:t>
            </a:r>
          </a:p>
          <a:p>
            <a:r>
              <a:rPr lang="en-GB" altLang="en-US" b="1"/>
              <a:t>x2 </a:t>
            </a:r>
            <a:r>
              <a:rPr lang="en-GB" altLang="en-US"/>
              <a:t>MB 230G or Iltis Jeep (no MG)                  ARG-04</a:t>
            </a:r>
          </a:p>
        </p:txBody>
      </p:sp>
      <p:sp>
        <p:nvSpPr>
          <p:cNvPr id="6196" name="Text Box 52">
            <a:extLst>
              <a:ext uri="{FF2B5EF4-FFF2-40B4-BE49-F238E27FC236}">
                <a16:creationId xmlns:a16="http://schemas.microsoft.com/office/drawing/2014/main" id="{840EA6D7-690B-4574-8718-DFCD234EDA37}"/>
              </a:ext>
            </a:extLst>
          </p:cNvPr>
          <p:cNvSpPr txBox="1">
            <a:spLocks noChangeArrowheads="1"/>
          </p:cNvSpPr>
          <p:nvPr/>
        </p:nvSpPr>
        <p:spPr bwMode="auto">
          <a:xfrm>
            <a:off x="622300" y="755650"/>
            <a:ext cx="2590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x1 </a:t>
            </a:r>
            <a:r>
              <a:rPr lang="en-GB" altLang="en-US"/>
              <a:t>Tiradores (Infantry)                                    ARG-08</a:t>
            </a:r>
            <a:endParaRPr lang="en-GB" altLang="en-US" b="1"/>
          </a:p>
        </p:txBody>
      </p:sp>
      <p:sp>
        <p:nvSpPr>
          <p:cNvPr id="6197" name="Text Box 53">
            <a:extLst>
              <a:ext uri="{FF2B5EF4-FFF2-40B4-BE49-F238E27FC236}">
                <a16:creationId xmlns:a16="http://schemas.microsoft.com/office/drawing/2014/main" id="{F4805FAF-E1FD-43AA-B9D9-1639F114A691}"/>
              </a:ext>
            </a:extLst>
          </p:cNvPr>
          <p:cNvSpPr txBox="1">
            <a:spLocks noChangeArrowheads="1"/>
          </p:cNvSpPr>
          <p:nvPr/>
        </p:nvSpPr>
        <p:spPr bwMode="auto">
          <a:xfrm>
            <a:off x="622300" y="1331913"/>
            <a:ext cx="26289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x6 </a:t>
            </a:r>
            <a:r>
              <a:rPr lang="en-GB" altLang="en-US"/>
              <a:t>Panhard AML-90 90mm Armoured Car </a:t>
            </a:r>
            <a:r>
              <a:rPr lang="en-GB" altLang="en-US" b="1"/>
              <a:t>(a)</a:t>
            </a:r>
            <a:r>
              <a:rPr lang="en-GB" altLang="en-US"/>
              <a:t> ARG-01</a:t>
            </a:r>
            <a:endParaRPr lang="en-GB" altLang="en-US" b="1"/>
          </a:p>
        </p:txBody>
      </p:sp>
      <p:sp>
        <p:nvSpPr>
          <p:cNvPr id="6198" name="Text Box 54">
            <a:extLst>
              <a:ext uri="{FF2B5EF4-FFF2-40B4-BE49-F238E27FC236}">
                <a16:creationId xmlns:a16="http://schemas.microsoft.com/office/drawing/2014/main" id="{EE05C544-496C-4B5E-906A-38EAB188E95A}"/>
              </a:ext>
            </a:extLst>
          </p:cNvPr>
          <p:cNvSpPr txBox="1">
            <a:spLocks noChangeArrowheads="1"/>
          </p:cNvSpPr>
          <p:nvPr/>
        </p:nvSpPr>
        <p:spPr bwMode="auto">
          <a:xfrm>
            <a:off x="404813" y="107950"/>
            <a:ext cx="2127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ARG-01</a:t>
            </a:r>
          </a:p>
          <a:p>
            <a:r>
              <a:rPr lang="en-GB" altLang="en-US" sz="1000" b="1"/>
              <a:t>Armoured Cavalry Squadron</a:t>
            </a:r>
          </a:p>
        </p:txBody>
      </p:sp>
      <p:grpSp>
        <p:nvGrpSpPr>
          <p:cNvPr id="6199" name="Group 55">
            <a:extLst>
              <a:ext uri="{FF2B5EF4-FFF2-40B4-BE49-F238E27FC236}">
                <a16:creationId xmlns:a16="http://schemas.microsoft.com/office/drawing/2014/main" id="{9D83A125-E332-431C-A7A9-A50E69C471BD}"/>
              </a:ext>
            </a:extLst>
          </p:cNvPr>
          <p:cNvGrpSpPr>
            <a:grpSpLocks/>
          </p:cNvGrpSpPr>
          <p:nvPr/>
        </p:nvGrpSpPr>
        <p:grpSpPr bwMode="auto">
          <a:xfrm>
            <a:off x="115888" y="2916238"/>
            <a:ext cx="287337" cy="215900"/>
            <a:chOff x="2341" y="2290"/>
            <a:chExt cx="181" cy="123"/>
          </a:xfrm>
        </p:grpSpPr>
        <p:sp>
          <p:nvSpPr>
            <p:cNvPr id="6200" name="Rectangle 56">
              <a:extLst>
                <a:ext uri="{FF2B5EF4-FFF2-40B4-BE49-F238E27FC236}">
                  <a16:creationId xmlns:a16="http://schemas.microsoft.com/office/drawing/2014/main" id="{BBF59C33-4033-49AB-8CBE-A504E12DB904}"/>
                </a:ext>
              </a:extLst>
            </p:cNvPr>
            <p:cNvSpPr>
              <a:spLocks noChangeAspect="1" noChangeArrowheads="1"/>
            </p:cNvSpPr>
            <p:nvPr/>
          </p:nvSpPr>
          <p:spPr bwMode="auto">
            <a:xfrm>
              <a:off x="2341" y="2290"/>
              <a:ext cx="181" cy="123"/>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01" name="Oval 57">
              <a:extLst>
                <a:ext uri="{FF2B5EF4-FFF2-40B4-BE49-F238E27FC236}">
                  <a16:creationId xmlns:a16="http://schemas.microsoft.com/office/drawing/2014/main" id="{F52CD176-D7F7-40F3-A2B5-8A22E9F6CE47}"/>
                </a:ext>
              </a:extLst>
            </p:cNvPr>
            <p:cNvSpPr>
              <a:spLocks noChangeAspect="1" noChangeArrowheads="1"/>
            </p:cNvSpPr>
            <p:nvPr/>
          </p:nvSpPr>
          <p:spPr bwMode="auto">
            <a:xfrm>
              <a:off x="2374" y="2321"/>
              <a:ext cx="116" cy="58"/>
            </a:xfrm>
            <a:prstGeom prst="ellipse">
              <a:avLst/>
            </a:prstGeom>
            <a:solidFill>
              <a:srgbClr val="00CCFF"/>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02" name="AutoShape 58">
              <a:extLst>
                <a:ext uri="{FF2B5EF4-FFF2-40B4-BE49-F238E27FC236}">
                  <a16:creationId xmlns:a16="http://schemas.microsoft.com/office/drawing/2014/main" id="{C1A848D5-82AF-4A65-9D75-3AB4FFE4656A}"/>
                </a:ext>
              </a:extLst>
            </p:cNvPr>
            <p:cNvSpPr>
              <a:spLocks noChangeAspect="1" noChangeArrowheads="1"/>
            </p:cNvSpPr>
            <p:nvPr/>
          </p:nvSpPr>
          <p:spPr bwMode="auto">
            <a:xfrm rot="10800000">
              <a:off x="2419" y="2355"/>
              <a:ext cx="26" cy="18"/>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03" name="Line 59">
              <a:extLst>
                <a:ext uri="{FF2B5EF4-FFF2-40B4-BE49-F238E27FC236}">
                  <a16:creationId xmlns:a16="http://schemas.microsoft.com/office/drawing/2014/main" id="{589D4D20-DC89-4229-892F-BBB9D6904C27}"/>
                </a:ext>
              </a:extLst>
            </p:cNvPr>
            <p:cNvSpPr>
              <a:spLocks noChangeAspect="1" noChangeShapeType="1"/>
            </p:cNvSpPr>
            <p:nvPr/>
          </p:nvSpPr>
          <p:spPr bwMode="auto">
            <a:xfrm>
              <a:off x="2432" y="2333"/>
              <a:ext cx="0" cy="44"/>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04" name="Line 60">
              <a:extLst>
                <a:ext uri="{FF2B5EF4-FFF2-40B4-BE49-F238E27FC236}">
                  <a16:creationId xmlns:a16="http://schemas.microsoft.com/office/drawing/2014/main" id="{2340D7C7-0BAC-4F8B-B5DE-07B0AEC62479}"/>
                </a:ext>
              </a:extLst>
            </p:cNvPr>
            <p:cNvSpPr>
              <a:spLocks noChangeAspect="1" noChangeShapeType="1"/>
            </p:cNvSpPr>
            <p:nvPr/>
          </p:nvSpPr>
          <p:spPr bwMode="auto">
            <a:xfrm>
              <a:off x="2418" y="2334"/>
              <a:ext cx="26"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05" name="Oval 61">
              <a:extLst>
                <a:ext uri="{FF2B5EF4-FFF2-40B4-BE49-F238E27FC236}">
                  <a16:creationId xmlns:a16="http://schemas.microsoft.com/office/drawing/2014/main" id="{117B82E7-42F0-447E-8AEA-FC58F91A9EEA}"/>
                </a:ext>
              </a:extLst>
            </p:cNvPr>
            <p:cNvSpPr>
              <a:spLocks noChangeAspect="1" noChangeArrowheads="1"/>
            </p:cNvSpPr>
            <p:nvPr/>
          </p:nvSpPr>
          <p:spPr bwMode="auto">
            <a:xfrm>
              <a:off x="2429" y="2324"/>
              <a:ext cx="5" cy="4"/>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206" name="Group 62">
              <a:extLst>
                <a:ext uri="{FF2B5EF4-FFF2-40B4-BE49-F238E27FC236}">
                  <a16:creationId xmlns:a16="http://schemas.microsoft.com/office/drawing/2014/main" id="{8C2CC19F-0C2C-4175-9068-9FBA376188DB}"/>
                </a:ext>
              </a:extLst>
            </p:cNvPr>
            <p:cNvGrpSpPr>
              <a:grpSpLocks noChangeAspect="1"/>
            </p:cNvGrpSpPr>
            <p:nvPr/>
          </p:nvGrpSpPr>
          <p:grpSpPr bwMode="auto">
            <a:xfrm>
              <a:off x="2341" y="2381"/>
              <a:ext cx="180" cy="21"/>
              <a:chOff x="3778" y="433"/>
              <a:chExt cx="566" cy="67"/>
            </a:xfrm>
          </p:grpSpPr>
          <p:grpSp>
            <p:nvGrpSpPr>
              <p:cNvPr id="6207" name="Group 63">
                <a:extLst>
                  <a:ext uri="{FF2B5EF4-FFF2-40B4-BE49-F238E27FC236}">
                    <a16:creationId xmlns:a16="http://schemas.microsoft.com/office/drawing/2014/main" id="{80BD31E3-51CC-4197-B395-B420928D168E}"/>
                  </a:ext>
                </a:extLst>
              </p:cNvPr>
              <p:cNvGrpSpPr>
                <a:grpSpLocks noChangeAspect="1"/>
              </p:cNvGrpSpPr>
              <p:nvPr/>
            </p:nvGrpSpPr>
            <p:grpSpPr bwMode="auto">
              <a:xfrm>
                <a:off x="3778" y="433"/>
                <a:ext cx="158" cy="67"/>
                <a:chOff x="1632" y="1249"/>
                <a:chExt cx="48" cy="24"/>
              </a:xfrm>
            </p:grpSpPr>
            <p:sp>
              <p:nvSpPr>
                <p:cNvPr id="6208" name="AutoShape 64">
                  <a:extLst>
                    <a:ext uri="{FF2B5EF4-FFF2-40B4-BE49-F238E27FC236}">
                      <a16:creationId xmlns:a16="http://schemas.microsoft.com/office/drawing/2014/main" id="{8FA40F4E-D464-4371-A76A-0E61249A9BE6}"/>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09" name="AutoShape 65">
                  <a:extLst>
                    <a:ext uri="{FF2B5EF4-FFF2-40B4-BE49-F238E27FC236}">
                      <a16:creationId xmlns:a16="http://schemas.microsoft.com/office/drawing/2014/main" id="{4576ABA0-D6BE-4317-8B8D-D2184FE9829C}"/>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210" name="Group 66">
                <a:extLst>
                  <a:ext uri="{FF2B5EF4-FFF2-40B4-BE49-F238E27FC236}">
                    <a16:creationId xmlns:a16="http://schemas.microsoft.com/office/drawing/2014/main" id="{D447838C-B911-4065-BEEB-F76454E8E1D9}"/>
                  </a:ext>
                </a:extLst>
              </p:cNvPr>
              <p:cNvGrpSpPr>
                <a:grpSpLocks noChangeAspect="1"/>
              </p:cNvGrpSpPr>
              <p:nvPr/>
            </p:nvGrpSpPr>
            <p:grpSpPr bwMode="auto">
              <a:xfrm>
                <a:off x="3940" y="433"/>
                <a:ext cx="158" cy="67"/>
                <a:chOff x="1632" y="1249"/>
                <a:chExt cx="48" cy="24"/>
              </a:xfrm>
            </p:grpSpPr>
            <p:sp>
              <p:nvSpPr>
                <p:cNvPr id="6211" name="AutoShape 67">
                  <a:extLst>
                    <a:ext uri="{FF2B5EF4-FFF2-40B4-BE49-F238E27FC236}">
                      <a16:creationId xmlns:a16="http://schemas.microsoft.com/office/drawing/2014/main" id="{1F6BB9EA-9817-4DC9-82B4-6BA0DF594D8A}"/>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12" name="AutoShape 68">
                  <a:extLst>
                    <a:ext uri="{FF2B5EF4-FFF2-40B4-BE49-F238E27FC236}">
                      <a16:creationId xmlns:a16="http://schemas.microsoft.com/office/drawing/2014/main" id="{FA4999F4-880B-4177-8BEC-072C2E39521D}"/>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213" name="Group 69">
                <a:extLst>
                  <a:ext uri="{FF2B5EF4-FFF2-40B4-BE49-F238E27FC236}">
                    <a16:creationId xmlns:a16="http://schemas.microsoft.com/office/drawing/2014/main" id="{12EDF7DA-C3AD-453B-85CB-D9DDF4524489}"/>
                  </a:ext>
                </a:extLst>
              </p:cNvPr>
              <p:cNvGrpSpPr>
                <a:grpSpLocks noChangeAspect="1"/>
              </p:cNvGrpSpPr>
              <p:nvPr/>
            </p:nvGrpSpPr>
            <p:grpSpPr bwMode="auto">
              <a:xfrm>
                <a:off x="4102" y="433"/>
                <a:ext cx="158" cy="67"/>
                <a:chOff x="1632" y="1249"/>
                <a:chExt cx="48" cy="24"/>
              </a:xfrm>
            </p:grpSpPr>
            <p:sp>
              <p:nvSpPr>
                <p:cNvPr id="6214" name="AutoShape 70">
                  <a:extLst>
                    <a:ext uri="{FF2B5EF4-FFF2-40B4-BE49-F238E27FC236}">
                      <a16:creationId xmlns:a16="http://schemas.microsoft.com/office/drawing/2014/main" id="{C242B1B4-A4ED-42CA-A586-EF5D097BBB73}"/>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15" name="AutoShape 71">
                  <a:extLst>
                    <a:ext uri="{FF2B5EF4-FFF2-40B4-BE49-F238E27FC236}">
                      <a16:creationId xmlns:a16="http://schemas.microsoft.com/office/drawing/2014/main" id="{ED253BDD-EF09-411E-9671-1B62F0F1FFCE}"/>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216" name="AutoShape 72">
                <a:extLst>
                  <a:ext uri="{FF2B5EF4-FFF2-40B4-BE49-F238E27FC236}">
                    <a16:creationId xmlns:a16="http://schemas.microsoft.com/office/drawing/2014/main" id="{1F4BADC6-090E-474C-8247-8038B67BEA59}"/>
                  </a:ext>
                </a:extLst>
              </p:cNvPr>
              <p:cNvSpPr>
                <a:spLocks noChangeAspect="1" noChangeArrowheads="1"/>
              </p:cNvSpPr>
              <p:nvPr/>
            </p:nvSpPr>
            <p:spPr bwMode="auto">
              <a:xfrm>
                <a:off x="4268" y="433"/>
                <a:ext cx="76" cy="64"/>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6218" name="Group 74">
            <a:extLst>
              <a:ext uri="{FF2B5EF4-FFF2-40B4-BE49-F238E27FC236}">
                <a16:creationId xmlns:a16="http://schemas.microsoft.com/office/drawing/2014/main" id="{BC772196-2077-4DD9-A1D6-66BB0C8D710E}"/>
              </a:ext>
            </a:extLst>
          </p:cNvPr>
          <p:cNvGrpSpPr>
            <a:grpSpLocks/>
          </p:cNvGrpSpPr>
          <p:nvPr/>
        </p:nvGrpSpPr>
        <p:grpSpPr bwMode="auto">
          <a:xfrm>
            <a:off x="403225" y="3276600"/>
            <a:ext cx="241300" cy="155575"/>
            <a:chOff x="2341" y="2290"/>
            <a:chExt cx="181" cy="123"/>
          </a:xfrm>
        </p:grpSpPr>
        <p:sp>
          <p:nvSpPr>
            <p:cNvPr id="6219" name="Rectangle 75">
              <a:extLst>
                <a:ext uri="{FF2B5EF4-FFF2-40B4-BE49-F238E27FC236}">
                  <a16:creationId xmlns:a16="http://schemas.microsoft.com/office/drawing/2014/main" id="{9F7258F0-CF34-41B0-B1DE-B94325029AE8}"/>
                </a:ext>
              </a:extLst>
            </p:cNvPr>
            <p:cNvSpPr>
              <a:spLocks noChangeAspect="1" noChangeArrowheads="1"/>
            </p:cNvSpPr>
            <p:nvPr/>
          </p:nvSpPr>
          <p:spPr bwMode="auto">
            <a:xfrm>
              <a:off x="2341" y="2290"/>
              <a:ext cx="181" cy="123"/>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20" name="Oval 76">
              <a:extLst>
                <a:ext uri="{FF2B5EF4-FFF2-40B4-BE49-F238E27FC236}">
                  <a16:creationId xmlns:a16="http://schemas.microsoft.com/office/drawing/2014/main" id="{DD3A8DAF-0CC5-4390-97FE-8F904E8A0A45}"/>
                </a:ext>
              </a:extLst>
            </p:cNvPr>
            <p:cNvSpPr>
              <a:spLocks noChangeAspect="1" noChangeArrowheads="1"/>
            </p:cNvSpPr>
            <p:nvPr/>
          </p:nvSpPr>
          <p:spPr bwMode="auto">
            <a:xfrm>
              <a:off x="2374" y="2321"/>
              <a:ext cx="116" cy="58"/>
            </a:xfrm>
            <a:prstGeom prst="ellipse">
              <a:avLst/>
            </a:prstGeom>
            <a:solidFill>
              <a:srgbClr val="00CCFF"/>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21" name="AutoShape 77">
              <a:extLst>
                <a:ext uri="{FF2B5EF4-FFF2-40B4-BE49-F238E27FC236}">
                  <a16:creationId xmlns:a16="http://schemas.microsoft.com/office/drawing/2014/main" id="{B1CC1B41-9816-45DD-B0EE-55A2B811C2AE}"/>
                </a:ext>
              </a:extLst>
            </p:cNvPr>
            <p:cNvSpPr>
              <a:spLocks noChangeAspect="1" noChangeArrowheads="1"/>
            </p:cNvSpPr>
            <p:nvPr/>
          </p:nvSpPr>
          <p:spPr bwMode="auto">
            <a:xfrm rot="10800000">
              <a:off x="2419" y="2355"/>
              <a:ext cx="26" cy="18"/>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22" name="Line 78">
              <a:extLst>
                <a:ext uri="{FF2B5EF4-FFF2-40B4-BE49-F238E27FC236}">
                  <a16:creationId xmlns:a16="http://schemas.microsoft.com/office/drawing/2014/main" id="{11D8FB3B-E1C6-4B21-B037-4EF2BA44AABA}"/>
                </a:ext>
              </a:extLst>
            </p:cNvPr>
            <p:cNvSpPr>
              <a:spLocks noChangeAspect="1" noChangeShapeType="1"/>
            </p:cNvSpPr>
            <p:nvPr/>
          </p:nvSpPr>
          <p:spPr bwMode="auto">
            <a:xfrm>
              <a:off x="2432" y="2333"/>
              <a:ext cx="0" cy="44"/>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23" name="Line 79">
              <a:extLst>
                <a:ext uri="{FF2B5EF4-FFF2-40B4-BE49-F238E27FC236}">
                  <a16:creationId xmlns:a16="http://schemas.microsoft.com/office/drawing/2014/main" id="{0D3AF84F-C706-42B1-BE93-B27D0EE54D16}"/>
                </a:ext>
              </a:extLst>
            </p:cNvPr>
            <p:cNvSpPr>
              <a:spLocks noChangeAspect="1" noChangeShapeType="1"/>
            </p:cNvSpPr>
            <p:nvPr/>
          </p:nvSpPr>
          <p:spPr bwMode="auto">
            <a:xfrm>
              <a:off x="2418" y="2334"/>
              <a:ext cx="26"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24" name="Oval 80">
              <a:extLst>
                <a:ext uri="{FF2B5EF4-FFF2-40B4-BE49-F238E27FC236}">
                  <a16:creationId xmlns:a16="http://schemas.microsoft.com/office/drawing/2014/main" id="{48F5DE30-304B-4313-BDB8-EFDAA0F8FE5F}"/>
                </a:ext>
              </a:extLst>
            </p:cNvPr>
            <p:cNvSpPr>
              <a:spLocks noChangeAspect="1" noChangeArrowheads="1"/>
            </p:cNvSpPr>
            <p:nvPr/>
          </p:nvSpPr>
          <p:spPr bwMode="auto">
            <a:xfrm>
              <a:off x="2429" y="2324"/>
              <a:ext cx="5" cy="4"/>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225" name="Group 81">
              <a:extLst>
                <a:ext uri="{FF2B5EF4-FFF2-40B4-BE49-F238E27FC236}">
                  <a16:creationId xmlns:a16="http://schemas.microsoft.com/office/drawing/2014/main" id="{7A8A95B4-05FF-41C5-9FB2-DF3BEA0498CA}"/>
                </a:ext>
              </a:extLst>
            </p:cNvPr>
            <p:cNvGrpSpPr>
              <a:grpSpLocks noChangeAspect="1"/>
            </p:cNvGrpSpPr>
            <p:nvPr/>
          </p:nvGrpSpPr>
          <p:grpSpPr bwMode="auto">
            <a:xfrm>
              <a:off x="2341" y="2381"/>
              <a:ext cx="180" cy="21"/>
              <a:chOff x="3778" y="433"/>
              <a:chExt cx="566" cy="67"/>
            </a:xfrm>
          </p:grpSpPr>
          <p:grpSp>
            <p:nvGrpSpPr>
              <p:cNvPr id="6226" name="Group 82">
                <a:extLst>
                  <a:ext uri="{FF2B5EF4-FFF2-40B4-BE49-F238E27FC236}">
                    <a16:creationId xmlns:a16="http://schemas.microsoft.com/office/drawing/2014/main" id="{776791AC-4260-40F8-B78A-721D4F8312F2}"/>
                  </a:ext>
                </a:extLst>
              </p:cNvPr>
              <p:cNvGrpSpPr>
                <a:grpSpLocks noChangeAspect="1"/>
              </p:cNvGrpSpPr>
              <p:nvPr/>
            </p:nvGrpSpPr>
            <p:grpSpPr bwMode="auto">
              <a:xfrm>
                <a:off x="3778" y="433"/>
                <a:ext cx="158" cy="67"/>
                <a:chOff x="1632" y="1249"/>
                <a:chExt cx="48" cy="24"/>
              </a:xfrm>
            </p:grpSpPr>
            <p:sp>
              <p:nvSpPr>
                <p:cNvPr id="6227" name="AutoShape 83">
                  <a:extLst>
                    <a:ext uri="{FF2B5EF4-FFF2-40B4-BE49-F238E27FC236}">
                      <a16:creationId xmlns:a16="http://schemas.microsoft.com/office/drawing/2014/main" id="{A350B782-92C2-4836-805E-5339D8EE79D7}"/>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28" name="AutoShape 84">
                  <a:extLst>
                    <a:ext uri="{FF2B5EF4-FFF2-40B4-BE49-F238E27FC236}">
                      <a16:creationId xmlns:a16="http://schemas.microsoft.com/office/drawing/2014/main" id="{E64A352A-E1B2-4D01-A699-C266A81D021B}"/>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229" name="Group 85">
                <a:extLst>
                  <a:ext uri="{FF2B5EF4-FFF2-40B4-BE49-F238E27FC236}">
                    <a16:creationId xmlns:a16="http://schemas.microsoft.com/office/drawing/2014/main" id="{2C3069C7-6FEB-4DC2-9D21-02203FBAEE78}"/>
                  </a:ext>
                </a:extLst>
              </p:cNvPr>
              <p:cNvGrpSpPr>
                <a:grpSpLocks noChangeAspect="1"/>
              </p:cNvGrpSpPr>
              <p:nvPr/>
            </p:nvGrpSpPr>
            <p:grpSpPr bwMode="auto">
              <a:xfrm>
                <a:off x="3940" y="433"/>
                <a:ext cx="158" cy="67"/>
                <a:chOff x="1632" y="1249"/>
                <a:chExt cx="48" cy="24"/>
              </a:xfrm>
            </p:grpSpPr>
            <p:sp>
              <p:nvSpPr>
                <p:cNvPr id="6230" name="AutoShape 86">
                  <a:extLst>
                    <a:ext uri="{FF2B5EF4-FFF2-40B4-BE49-F238E27FC236}">
                      <a16:creationId xmlns:a16="http://schemas.microsoft.com/office/drawing/2014/main" id="{57CF001A-4449-4945-A638-1035DF9AF278}"/>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31" name="AutoShape 87">
                  <a:extLst>
                    <a:ext uri="{FF2B5EF4-FFF2-40B4-BE49-F238E27FC236}">
                      <a16:creationId xmlns:a16="http://schemas.microsoft.com/office/drawing/2014/main" id="{C692E337-D7B1-4580-AE79-8E6A2094118B}"/>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232" name="Group 88">
                <a:extLst>
                  <a:ext uri="{FF2B5EF4-FFF2-40B4-BE49-F238E27FC236}">
                    <a16:creationId xmlns:a16="http://schemas.microsoft.com/office/drawing/2014/main" id="{D6B01D9F-E9B5-44CE-94BC-9CC4C1840E09}"/>
                  </a:ext>
                </a:extLst>
              </p:cNvPr>
              <p:cNvGrpSpPr>
                <a:grpSpLocks noChangeAspect="1"/>
              </p:cNvGrpSpPr>
              <p:nvPr/>
            </p:nvGrpSpPr>
            <p:grpSpPr bwMode="auto">
              <a:xfrm>
                <a:off x="4102" y="433"/>
                <a:ext cx="158" cy="67"/>
                <a:chOff x="1632" y="1249"/>
                <a:chExt cx="48" cy="24"/>
              </a:xfrm>
            </p:grpSpPr>
            <p:sp>
              <p:nvSpPr>
                <p:cNvPr id="6233" name="AutoShape 89">
                  <a:extLst>
                    <a:ext uri="{FF2B5EF4-FFF2-40B4-BE49-F238E27FC236}">
                      <a16:creationId xmlns:a16="http://schemas.microsoft.com/office/drawing/2014/main" id="{BB02513F-7940-4FB4-9B0D-0E740D573BEE}"/>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34" name="AutoShape 90">
                  <a:extLst>
                    <a:ext uri="{FF2B5EF4-FFF2-40B4-BE49-F238E27FC236}">
                      <a16:creationId xmlns:a16="http://schemas.microsoft.com/office/drawing/2014/main" id="{CD8D54D0-3C09-4E0C-A3FC-88C79D57B6A7}"/>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235" name="AutoShape 91">
                <a:extLst>
                  <a:ext uri="{FF2B5EF4-FFF2-40B4-BE49-F238E27FC236}">
                    <a16:creationId xmlns:a16="http://schemas.microsoft.com/office/drawing/2014/main" id="{F0E42E8E-8AFD-4B3A-80AD-650B39C24894}"/>
                  </a:ext>
                </a:extLst>
              </p:cNvPr>
              <p:cNvSpPr>
                <a:spLocks noChangeAspect="1" noChangeArrowheads="1"/>
              </p:cNvSpPr>
              <p:nvPr/>
            </p:nvSpPr>
            <p:spPr bwMode="auto">
              <a:xfrm>
                <a:off x="4268" y="433"/>
                <a:ext cx="76" cy="64"/>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6236" name="Group 92">
            <a:extLst>
              <a:ext uri="{FF2B5EF4-FFF2-40B4-BE49-F238E27FC236}">
                <a16:creationId xmlns:a16="http://schemas.microsoft.com/office/drawing/2014/main" id="{2C2B4D94-E218-4FB3-8125-A8C7A599752A}"/>
              </a:ext>
            </a:extLst>
          </p:cNvPr>
          <p:cNvGrpSpPr>
            <a:grpSpLocks/>
          </p:cNvGrpSpPr>
          <p:nvPr/>
        </p:nvGrpSpPr>
        <p:grpSpPr bwMode="auto">
          <a:xfrm>
            <a:off x="485775" y="3205163"/>
            <a:ext cx="74613" cy="26987"/>
            <a:chOff x="2373" y="1404"/>
            <a:chExt cx="47" cy="17"/>
          </a:xfrm>
        </p:grpSpPr>
        <p:sp>
          <p:nvSpPr>
            <p:cNvPr id="6237" name="Oval 93">
              <a:extLst>
                <a:ext uri="{FF2B5EF4-FFF2-40B4-BE49-F238E27FC236}">
                  <a16:creationId xmlns:a16="http://schemas.microsoft.com/office/drawing/2014/main" id="{3A3CCCB5-5390-4AF8-A5D2-D4A7A8E6A4D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238" name="Oval 94">
              <a:extLst>
                <a:ext uri="{FF2B5EF4-FFF2-40B4-BE49-F238E27FC236}">
                  <a16:creationId xmlns:a16="http://schemas.microsoft.com/office/drawing/2014/main" id="{91996057-83B9-41B6-B269-EF9F8FF2056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239" name="Text Box 95">
            <a:extLst>
              <a:ext uri="{FF2B5EF4-FFF2-40B4-BE49-F238E27FC236}">
                <a16:creationId xmlns:a16="http://schemas.microsoft.com/office/drawing/2014/main" id="{63057074-45EB-4016-86BB-38A8516C1CB3}"/>
              </a:ext>
            </a:extLst>
          </p:cNvPr>
          <p:cNvSpPr txBox="1">
            <a:spLocks noChangeArrowheads="1"/>
          </p:cNvSpPr>
          <p:nvPr/>
        </p:nvSpPr>
        <p:spPr bwMode="auto">
          <a:xfrm>
            <a:off x="403225" y="2771775"/>
            <a:ext cx="24145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ARG-02</a:t>
            </a:r>
          </a:p>
          <a:p>
            <a:r>
              <a:rPr lang="en-GB" altLang="en-US" sz="1000" b="1"/>
              <a:t>Marine Amphibious Vehicle Battalion</a:t>
            </a:r>
          </a:p>
        </p:txBody>
      </p:sp>
      <p:sp>
        <p:nvSpPr>
          <p:cNvPr id="6240" name="Text Box 96">
            <a:extLst>
              <a:ext uri="{FF2B5EF4-FFF2-40B4-BE49-F238E27FC236}">
                <a16:creationId xmlns:a16="http://schemas.microsoft.com/office/drawing/2014/main" id="{EE351E08-370A-414A-8A7E-343CDE46491A}"/>
              </a:ext>
            </a:extLst>
          </p:cNvPr>
          <p:cNvSpPr txBox="1">
            <a:spLocks noChangeArrowheads="1"/>
          </p:cNvSpPr>
          <p:nvPr/>
        </p:nvSpPr>
        <p:spPr bwMode="auto">
          <a:xfrm>
            <a:off x="620713" y="3132138"/>
            <a:ext cx="2587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Command/Transport</a:t>
            </a:r>
          </a:p>
          <a:p>
            <a:r>
              <a:rPr lang="en-GB" altLang="en-US" b="1"/>
              <a:t>x1 </a:t>
            </a:r>
            <a:r>
              <a:rPr lang="en-GB" altLang="en-US"/>
              <a:t>LVTP-7 Amphibious Assault Vehicle         ARG-02</a:t>
            </a:r>
            <a:endParaRPr lang="en-GB" altLang="en-US" b="1"/>
          </a:p>
        </p:txBody>
      </p:sp>
      <p:sp>
        <p:nvSpPr>
          <p:cNvPr id="6241" name="Line 97">
            <a:extLst>
              <a:ext uri="{FF2B5EF4-FFF2-40B4-BE49-F238E27FC236}">
                <a16:creationId xmlns:a16="http://schemas.microsoft.com/office/drawing/2014/main" id="{7BFFA78D-40BC-42A6-A86C-E1BE6886E1FC}"/>
              </a:ext>
            </a:extLst>
          </p:cNvPr>
          <p:cNvSpPr>
            <a:spLocks noChangeShapeType="1"/>
          </p:cNvSpPr>
          <p:nvPr/>
        </p:nvSpPr>
        <p:spPr bwMode="auto">
          <a:xfrm>
            <a:off x="260350" y="33480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42" name="Group 98">
            <a:extLst>
              <a:ext uri="{FF2B5EF4-FFF2-40B4-BE49-F238E27FC236}">
                <a16:creationId xmlns:a16="http://schemas.microsoft.com/office/drawing/2014/main" id="{7D2395ED-9DF3-4350-9B90-A58EB7CE33D4}"/>
              </a:ext>
            </a:extLst>
          </p:cNvPr>
          <p:cNvGrpSpPr>
            <a:grpSpLocks/>
          </p:cNvGrpSpPr>
          <p:nvPr/>
        </p:nvGrpSpPr>
        <p:grpSpPr bwMode="auto">
          <a:xfrm>
            <a:off x="403225" y="3563938"/>
            <a:ext cx="241300" cy="155575"/>
            <a:chOff x="2341" y="2290"/>
            <a:chExt cx="181" cy="123"/>
          </a:xfrm>
        </p:grpSpPr>
        <p:sp>
          <p:nvSpPr>
            <p:cNvPr id="6243" name="Rectangle 99">
              <a:extLst>
                <a:ext uri="{FF2B5EF4-FFF2-40B4-BE49-F238E27FC236}">
                  <a16:creationId xmlns:a16="http://schemas.microsoft.com/office/drawing/2014/main" id="{6D857474-9461-4CEF-9304-E5D47B1212F0}"/>
                </a:ext>
              </a:extLst>
            </p:cNvPr>
            <p:cNvSpPr>
              <a:spLocks noChangeAspect="1" noChangeArrowheads="1"/>
            </p:cNvSpPr>
            <p:nvPr/>
          </p:nvSpPr>
          <p:spPr bwMode="auto">
            <a:xfrm>
              <a:off x="2341" y="2290"/>
              <a:ext cx="181" cy="123"/>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44" name="Oval 100">
              <a:extLst>
                <a:ext uri="{FF2B5EF4-FFF2-40B4-BE49-F238E27FC236}">
                  <a16:creationId xmlns:a16="http://schemas.microsoft.com/office/drawing/2014/main" id="{29673807-F536-4C01-9082-9CDBC67FF165}"/>
                </a:ext>
              </a:extLst>
            </p:cNvPr>
            <p:cNvSpPr>
              <a:spLocks noChangeAspect="1" noChangeArrowheads="1"/>
            </p:cNvSpPr>
            <p:nvPr/>
          </p:nvSpPr>
          <p:spPr bwMode="auto">
            <a:xfrm>
              <a:off x="2374" y="2321"/>
              <a:ext cx="116" cy="58"/>
            </a:xfrm>
            <a:prstGeom prst="ellipse">
              <a:avLst/>
            </a:prstGeom>
            <a:solidFill>
              <a:srgbClr val="00CCFF"/>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45" name="AutoShape 101">
              <a:extLst>
                <a:ext uri="{FF2B5EF4-FFF2-40B4-BE49-F238E27FC236}">
                  <a16:creationId xmlns:a16="http://schemas.microsoft.com/office/drawing/2014/main" id="{11F60203-F8C9-4470-9E66-CB389232F735}"/>
                </a:ext>
              </a:extLst>
            </p:cNvPr>
            <p:cNvSpPr>
              <a:spLocks noChangeAspect="1" noChangeArrowheads="1"/>
            </p:cNvSpPr>
            <p:nvPr/>
          </p:nvSpPr>
          <p:spPr bwMode="auto">
            <a:xfrm rot="10800000">
              <a:off x="2419" y="2355"/>
              <a:ext cx="26" cy="18"/>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46" name="Line 102">
              <a:extLst>
                <a:ext uri="{FF2B5EF4-FFF2-40B4-BE49-F238E27FC236}">
                  <a16:creationId xmlns:a16="http://schemas.microsoft.com/office/drawing/2014/main" id="{64E07BD4-544D-4890-9818-1CDCA15C87E2}"/>
                </a:ext>
              </a:extLst>
            </p:cNvPr>
            <p:cNvSpPr>
              <a:spLocks noChangeAspect="1" noChangeShapeType="1"/>
            </p:cNvSpPr>
            <p:nvPr/>
          </p:nvSpPr>
          <p:spPr bwMode="auto">
            <a:xfrm>
              <a:off x="2432" y="2333"/>
              <a:ext cx="0" cy="44"/>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47" name="Line 103">
              <a:extLst>
                <a:ext uri="{FF2B5EF4-FFF2-40B4-BE49-F238E27FC236}">
                  <a16:creationId xmlns:a16="http://schemas.microsoft.com/office/drawing/2014/main" id="{6F2540A6-C594-4EAF-B4BE-62CF7FB39A33}"/>
                </a:ext>
              </a:extLst>
            </p:cNvPr>
            <p:cNvSpPr>
              <a:spLocks noChangeAspect="1" noChangeShapeType="1"/>
            </p:cNvSpPr>
            <p:nvPr/>
          </p:nvSpPr>
          <p:spPr bwMode="auto">
            <a:xfrm>
              <a:off x="2418" y="2334"/>
              <a:ext cx="26"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48" name="Oval 104">
              <a:extLst>
                <a:ext uri="{FF2B5EF4-FFF2-40B4-BE49-F238E27FC236}">
                  <a16:creationId xmlns:a16="http://schemas.microsoft.com/office/drawing/2014/main" id="{7BF6D4DE-E8DD-4109-9979-1A1C0A4BCCD5}"/>
                </a:ext>
              </a:extLst>
            </p:cNvPr>
            <p:cNvSpPr>
              <a:spLocks noChangeAspect="1" noChangeArrowheads="1"/>
            </p:cNvSpPr>
            <p:nvPr/>
          </p:nvSpPr>
          <p:spPr bwMode="auto">
            <a:xfrm>
              <a:off x="2429" y="2324"/>
              <a:ext cx="5" cy="4"/>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249" name="Group 105">
              <a:extLst>
                <a:ext uri="{FF2B5EF4-FFF2-40B4-BE49-F238E27FC236}">
                  <a16:creationId xmlns:a16="http://schemas.microsoft.com/office/drawing/2014/main" id="{4F26151A-00C6-46D2-A798-3E61309E7BD6}"/>
                </a:ext>
              </a:extLst>
            </p:cNvPr>
            <p:cNvGrpSpPr>
              <a:grpSpLocks noChangeAspect="1"/>
            </p:cNvGrpSpPr>
            <p:nvPr/>
          </p:nvGrpSpPr>
          <p:grpSpPr bwMode="auto">
            <a:xfrm>
              <a:off x="2341" y="2381"/>
              <a:ext cx="180" cy="21"/>
              <a:chOff x="3778" y="433"/>
              <a:chExt cx="566" cy="67"/>
            </a:xfrm>
          </p:grpSpPr>
          <p:grpSp>
            <p:nvGrpSpPr>
              <p:cNvPr id="6250" name="Group 106">
                <a:extLst>
                  <a:ext uri="{FF2B5EF4-FFF2-40B4-BE49-F238E27FC236}">
                    <a16:creationId xmlns:a16="http://schemas.microsoft.com/office/drawing/2014/main" id="{40A87680-A298-4FCC-9405-5DBBA70C5E8E}"/>
                  </a:ext>
                </a:extLst>
              </p:cNvPr>
              <p:cNvGrpSpPr>
                <a:grpSpLocks noChangeAspect="1"/>
              </p:cNvGrpSpPr>
              <p:nvPr/>
            </p:nvGrpSpPr>
            <p:grpSpPr bwMode="auto">
              <a:xfrm>
                <a:off x="3778" y="433"/>
                <a:ext cx="158" cy="67"/>
                <a:chOff x="1632" y="1249"/>
                <a:chExt cx="48" cy="24"/>
              </a:xfrm>
            </p:grpSpPr>
            <p:sp>
              <p:nvSpPr>
                <p:cNvPr id="6251" name="AutoShape 107">
                  <a:extLst>
                    <a:ext uri="{FF2B5EF4-FFF2-40B4-BE49-F238E27FC236}">
                      <a16:creationId xmlns:a16="http://schemas.microsoft.com/office/drawing/2014/main" id="{4E5C8AB8-A410-4EE4-BED2-F7A76EFF8812}"/>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2" name="AutoShape 108">
                  <a:extLst>
                    <a:ext uri="{FF2B5EF4-FFF2-40B4-BE49-F238E27FC236}">
                      <a16:creationId xmlns:a16="http://schemas.microsoft.com/office/drawing/2014/main" id="{59FE3AFA-1D2E-4853-B832-BEA0D7E79DF8}"/>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253" name="Group 109">
                <a:extLst>
                  <a:ext uri="{FF2B5EF4-FFF2-40B4-BE49-F238E27FC236}">
                    <a16:creationId xmlns:a16="http://schemas.microsoft.com/office/drawing/2014/main" id="{694F1788-F893-40F7-81ED-4A243B93104C}"/>
                  </a:ext>
                </a:extLst>
              </p:cNvPr>
              <p:cNvGrpSpPr>
                <a:grpSpLocks noChangeAspect="1"/>
              </p:cNvGrpSpPr>
              <p:nvPr/>
            </p:nvGrpSpPr>
            <p:grpSpPr bwMode="auto">
              <a:xfrm>
                <a:off x="3940" y="433"/>
                <a:ext cx="158" cy="67"/>
                <a:chOff x="1632" y="1249"/>
                <a:chExt cx="48" cy="24"/>
              </a:xfrm>
            </p:grpSpPr>
            <p:sp>
              <p:nvSpPr>
                <p:cNvPr id="6254" name="AutoShape 110">
                  <a:extLst>
                    <a:ext uri="{FF2B5EF4-FFF2-40B4-BE49-F238E27FC236}">
                      <a16:creationId xmlns:a16="http://schemas.microsoft.com/office/drawing/2014/main" id="{F30A9B54-588D-4C58-A23C-D7512B7035E2}"/>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5" name="AutoShape 111">
                  <a:extLst>
                    <a:ext uri="{FF2B5EF4-FFF2-40B4-BE49-F238E27FC236}">
                      <a16:creationId xmlns:a16="http://schemas.microsoft.com/office/drawing/2014/main" id="{37F5F5B0-4278-4ABB-B333-4905834134F0}"/>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256" name="Group 112">
                <a:extLst>
                  <a:ext uri="{FF2B5EF4-FFF2-40B4-BE49-F238E27FC236}">
                    <a16:creationId xmlns:a16="http://schemas.microsoft.com/office/drawing/2014/main" id="{E71E70F2-B9E5-4083-A281-79BD7B004610}"/>
                  </a:ext>
                </a:extLst>
              </p:cNvPr>
              <p:cNvGrpSpPr>
                <a:grpSpLocks noChangeAspect="1"/>
              </p:cNvGrpSpPr>
              <p:nvPr/>
            </p:nvGrpSpPr>
            <p:grpSpPr bwMode="auto">
              <a:xfrm>
                <a:off x="4102" y="433"/>
                <a:ext cx="158" cy="67"/>
                <a:chOff x="1632" y="1249"/>
                <a:chExt cx="48" cy="24"/>
              </a:xfrm>
            </p:grpSpPr>
            <p:sp>
              <p:nvSpPr>
                <p:cNvPr id="6257" name="AutoShape 113">
                  <a:extLst>
                    <a:ext uri="{FF2B5EF4-FFF2-40B4-BE49-F238E27FC236}">
                      <a16:creationId xmlns:a16="http://schemas.microsoft.com/office/drawing/2014/main" id="{7FBEFCC4-E848-4CE6-81A3-0DAF5C4535C7}"/>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58" name="AutoShape 114">
                  <a:extLst>
                    <a:ext uri="{FF2B5EF4-FFF2-40B4-BE49-F238E27FC236}">
                      <a16:creationId xmlns:a16="http://schemas.microsoft.com/office/drawing/2014/main" id="{B5021935-51EE-4490-86AD-D11C20EE0781}"/>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259" name="AutoShape 115">
                <a:extLst>
                  <a:ext uri="{FF2B5EF4-FFF2-40B4-BE49-F238E27FC236}">
                    <a16:creationId xmlns:a16="http://schemas.microsoft.com/office/drawing/2014/main" id="{469A4321-633A-466C-AB19-FD6F3A1DF430}"/>
                  </a:ext>
                </a:extLst>
              </p:cNvPr>
              <p:cNvSpPr>
                <a:spLocks noChangeAspect="1" noChangeArrowheads="1"/>
              </p:cNvSpPr>
              <p:nvPr/>
            </p:nvSpPr>
            <p:spPr bwMode="auto">
              <a:xfrm>
                <a:off x="4268" y="433"/>
                <a:ext cx="76" cy="64"/>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6260" name="Group 116">
            <a:extLst>
              <a:ext uri="{FF2B5EF4-FFF2-40B4-BE49-F238E27FC236}">
                <a16:creationId xmlns:a16="http://schemas.microsoft.com/office/drawing/2014/main" id="{C04CB974-4EA1-4804-BF7F-3E91F995EA8D}"/>
              </a:ext>
            </a:extLst>
          </p:cNvPr>
          <p:cNvGrpSpPr>
            <a:grpSpLocks/>
          </p:cNvGrpSpPr>
          <p:nvPr/>
        </p:nvGrpSpPr>
        <p:grpSpPr bwMode="auto">
          <a:xfrm>
            <a:off x="485775" y="3492500"/>
            <a:ext cx="74613" cy="26988"/>
            <a:chOff x="2373" y="1404"/>
            <a:chExt cx="47" cy="17"/>
          </a:xfrm>
        </p:grpSpPr>
        <p:sp>
          <p:nvSpPr>
            <p:cNvPr id="6261" name="Oval 117">
              <a:extLst>
                <a:ext uri="{FF2B5EF4-FFF2-40B4-BE49-F238E27FC236}">
                  <a16:creationId xmlns:a16="http://schemas.microsoft.com/office/drawing/2014/main" id="{54B80C47-5A1B-4B2A-93A3-D3B977E4E78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262" name="Oval 118">
              <a:extLst>
                <a:ext uri="{FF2B5EF4-FFF2-40B4-BE49-F238E27FC236}">
                  <a16:creationId xmlns:a16="http://schemas.microsoft.com/office/drawing/2014/main" id="{4F98D796-5670-4F91-AC19-B37BC5D584C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263" name="Text Box 119">
            <a:extLst>
              <a:ext uri="{FF2B5EF4-FFF2-40B4-BE49-F238E27FC236}">
                <a16:creationId xmlns:a16="http://schemas.microsoft.com/office/drawing/2014/main" id="{A03C856D-BD61-4E26-B120-F5639EE4E1EA}"/>
              </a:ext>
            </a:extLst>
          </p:cNvPr>
          <p:cNvSpPr txBox="1">
            <a:spLocks noChangeArrowheads="1"/>
          </p:cNvSpPr>
          <p:nvPr/>
        </p:nvSpPr>
        <p:spPr bwMode="auto">
          <a:xfrm>
            <a:off x="620713" y="3419475"/>
            <a:ext cx="25876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x9 </a:t>
            </a:r>
            <a:r>
              <a:rPr lang="en-GB" altLang="en-US"/>
              <a:t>LVTP-7 Amphibious Assault Vehicle         ARG-02</a:t>
            </a:r>
            <a:endParaRPr lang="en-GB" altLang="en-US" b="1"/>
          </a:p>
        </p:txBody>
      </p:sp>
      <p:sp>
        <p:nvSpPr>
          <p:cNvPr id="6264" name="Line 120">
            <a:extLst>
              <a:ext uri="{FF2B5EF4-FFF2-40B4-BE49-F238E27FC236}">
                <a16:creationId xmlns:a16="http://schemas.microsoft.com/office/drawing/2014/main" id="{F98A961C-795C-4E4D-94F3-C8E8C2EE511E}"/>
              </a:ext>
            </a:extLst>
          </p:cNvPr>
          <p:cNvSpPr>
            <a:spLocks noChangeShapeType="1"/>
          </p:cNvSpPr>
          <p:nvPr/>
        </p:nvSpPr>
        <p:spPr bwMode="auto">
          <a:xfrm>
            <a:off x="260350" y="36353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65" name="Group 121">
            <a:extLst>
              <a:ext uri="{FF2B5EF4-FFF2-40B4-BE49-F238E27FC236}">
                <a16:creationId xmlns:a16="http://schemas.microsoft.com/office/drawing/2014/main" id="{3A1FC41F-B94B-4453-8B51-69271AA408D0}"/>
              </a:ext>
            </a:extLst>
          </p:cNvPr>
          <p:cNvGrpSpPr>
            <a:grpSpLocks/>
          </p:cNvGrpSpPr>
          <p:nvPr/>
        </p:nvGrpSpPr>
        <p:grpSpPr bwMode="auto">
          <a:xfrm>
            <a:off x="403225" y="3851275"/>
            <a:ext cx="241300" cy="155575"/>
            <a:chOff x="2432" y="1746"/>
            <a:chExt cx="152" cy="98"/>
          </a:xfrm>
        </p:grpSpPr>
        <p:sp>
          <p:nvSpPr>
            <p:cNvPr id="6266" name="Rectangle 122">
              <a:extLst>
                <a:ext uri="{FF2B5EF4-FFF2-40B4-BE49-F238E27FC236}">
                  <a16:creationId xmlns:a16="http://schemas.microsoft.com/office/drawing/2014/main" id="{49B1CE80-9A17-4045-8BFB-C546FCF82D1A}"/>
                </a:ext>
              </a:extLst>
            </p:cNvPr>
            <p:cNvSpPr>
              <a:spLocks noChangeAspect="1" noChangeArrowheads="1"/>
            </p:cNvSpPr>
            <p:nvPr/>
          </p:nvSpPr>
          <p:spPr bwMode="auto">
            <a:xfrm>
              <a:off x="2432" y="1746"/>
              <a:ext cx="152" cy="98"/>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7" name="AutoShape 123">
              <a:extLst>
                <a:ext uri="{FF2B5EF4-FFF2-40B4-BE49-F238E27FC236}">
                  <a16:creationId xmlns:a16="http://schemas.microsoft.com/office/drawing/2014/main" id="{4DD62A09-5A59-4DE5-82E4-4D33D0B60FC4}"/>
                </a:ext>
              </a:extLst>
            </p:cNvPr>
            <p:cNvSpPr>
              <a:spLocks noChangeAspect="1" noChangeArrowheads="1"/>
            </p:cNvSpPr>
            <p:nvPr/>
          </p:nvSpPr>
          <p:spPr bwMode="auto">
            <a:xfrm rot="10800000">
              <a:off x="2498" y="1798"/>
              <a:ext cx="21" cy="14"/>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68" name="Line 124">
              <a:extLst>
                <a:ext uri="{FF2B5EF4-FFF2-40B4-BE49-F238E27FC236}">
                  <a16:creationId xmlns:a16="http://schemas.microsoft.com/office/drawing/2014/main" id="{0C58DA79-B267-4D9E-870A-E498D6FB579D}"/>
                </a:ext>
              </a:extLst>
            </p:cNvPr>
            <p:cNvSpPr>
              <a:spLocks noChangeAspect="1" noChangeShapeType="1"/>
            </p:cNvSpPr>
            <p:nvPr/>
          </p:nvSpPr>
          <p:spPr bwMode="auto">
            <a:xfrm>
              <a:off x="2508" y="1780"/>
              <a:ext cx="0" cy="35"/>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69" name="Line 125">
              <a:extLst>
                <a:ext uri="{FF2B5EF4-FFF2-40B4-BE49-F238E27FC236}">
                  <a16:creationId xmlns:a16="http://schemas.microsoft.com/office/drawing/2014/main" id="{BAC7AA2A-D89C-4BB3-AAAD-50C58DCF7295}"/>
                </a:ext>
              </a:extLst>
            </p:cNvPr>
            <p:cNvSpPr>
              <a:spLocks noChangeAspect="1" noChangeShapeType="1"/>
            </p:cNvSpPr>
            <p:nvPr/>
          </p:nvSpPr>
          <p:spPr bwMode="auto">
            <a:xfrm>
              <a:off x="2497" y="1781"/>
              <a:ext cx="21"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70" name="Oval 126">
              <a:extLst>
                <a:ext uri="{FF2B5EF4-FFF2-40B4-BE49-F238E27FC236}">
                  <a16:creationId xmlns:a16="http://schemas.microsoft.com/office/drawing/2014/main" id="{3CF976CE-4C6E-4C2D-918B-9D23C131EF38}"/>
                </a:ext>
              </a:extLst>
            </p:cNvPr>
            <p:cNvSpPr>
              <a:spLocks noChangeAspect="1" noChangeArrowheads="1"/>
            </p:cNvSpPr>
            <p:nvPr/>
          </p:nvSpPr>
          <p:spPr bwMode="auto">
            <a:xfrm>
              <a:off x="2506" y="1773"/>
              <a:ext cx="4" cy="3"/>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271" name="Group 127">
              <a:extLst>
                <a:ext uri="{FF2B5EF4-FFF2-40B4-BE49-F238E27FC236}">
                  <a16:creationId xmlns:a16="http://schemas.microsoft.com/office/drawing/2014/main" id="{7A733EBD-CEAE-4461-920E-E6B15480CEE9}"/>
                </a:ext>
              </a:extLst>
            </p:cNvPr>
            <p:cNvGrpSpPr>
              <a:grpSpLocks noChangeAspect="1"/>
            </p:cNvGrpSpPr>
            <p:nvPr/>
          </p:nvGrpSpPr>
          <p:grpSpPr bwMode="auto">
            <a:xfrm>
              <a:off x="2432" y="1819"/>
              <a:ext cx="151" cy="16"/>
              <a:chOff x="3778" y="433"/>
              <a:chExt cx="566" cy="67"/>
            </a:xfrm>
          </p:grpSpPr>
          <p:grpSp>
            <p:nvGrpSpPr>
              <p:cNvPr id="6272" name="Group 128">
                <a:extLst>
                  <a:ext uri="{FF2B5EF4-FFF2-40B4-BE49-F238E27FC236}">
                    <a16:creationId xmlns:a16="http://schemas.microsoft.com/office/drawing/2014/main" id="{077C3337-1043-4789-8CD2-E4223CC03B23}"/>
                  </a:ext>
                </a:extLst>
              </p:cNvPr>
              <p:cNvGrpSpPr>
                <a:grpSpLocks noChangeAspect="1"/>
              </p:cNvGrpSpPr>
              <p:nvPr/>
            </p:nvGrpSpPr>
            <p:grpSpPr bwMode="auto">
              <a:xfrm>
                <a:off x="3778" y="433"/>
                <a:ext cx="158" cy="67"/>
                <a:chOff x="1632" y="1249"/>
                <a:chExt cx="48" cy="24"/>
              </a:xfrm>
            </p:grpSpPr>
            <p:sp>
              <p:nvSpPr>
                <p:cNvPr id="6273" name="AutoShape 129">
                  <a:extLst>
                    <a:ext uri="{FF2B5EF4-FFF2-40B4-BE49-F238E27FC236}">
                      <a16:creationId xmlns:a16="http://schemas.microsoft.com/office/drawing/2014/main" id="{8767FB98-B45F-452F-AB02-046214E31822}"/>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74" name="AutoShape 130">
                  <a:extLst>
                    <a:ext uri="{FF2B5EF4-FFF2-40B4-BE49-F238E27FC236}">
                      <a16:creationId xmlns:a16="http://schemas.microsoft.com/office/drawing/2014/main" id="{24908640-4133-459D-9114-7EC015138C96}"/>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275" name="Group 131">
                <a:extLst>
                  <a:ext uri="{FF2B5EF4-FFF2-40B4-BE49-F238E27FC236}">
                    <a16:creationId xmlns:a16="http://schemas.microsoft.com/office/drawing/2014/main" id="{556C4965-6CE2-4FB3-A2D8-E1871982A9A6}"/>
                  </a:ext>
                </a:extLst>
              </p:cNvPr>
              <p:cNvGrpSpPr>
                <a:grpSpLocks noChangeAspect="1"/>
              </p:cNvGrpSpPr>
              <p:nvPr/>
            </p:nvGrpSpPr>
            <p:grpSpPr bwMode="auto">
              <a:xfrm>
                <a:off x="3940" y="433"/>
                <a:ext cx="158" cy="67"/>
                <a:chOff x="1632" y="1249"/>
                <a:chExt cx="48" cy="24"/>
              </a:xfrm>
            </p:grpSpPr>
            <p:sp>
              <p:nvSpPr>
                <p:cNvPr id="6276" name="AutoShape 132">
                  <a:extLst>
                    <a:ext uri="{FF2B5EF4-FFF2-40B4-BE49-F238E27FC236}">
                      <a16:creationId xmlns:a16="http://schemas.microsoft.com/office/drawing/2014/main" id="{324BF3C8-6802-46FC-B804-94634675D904}"/>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77" name="AutoShape 133">
                  <a:extLst>
                    <a:ext uri="{FF2B5EF4-FFF2-40B4-BE49-F238E27FC236}">
                      <a16:creationId xmlns:a16="http://schemas.microsoft.com/office/drawing/2014/main" id="{1F85D580-827F-4755-B5DB-22EE156B3635}"/>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6278" name="Group 134">
                <a:extLst>
                  <a:ext uri="{FF2B5EF4-FFF2-40B4-BE49-F238E27FC236}">
                    <a16:creationId xmlns:a16="http://schemas.microsoft.com/office/drawing/2014/main" id="{DFF50306-376D-42CC-A1BA-4DEBE149C5D4}"/>
                  </a:ext>
                </a:extLst>
              </p:cNvPr>
              <p:cNvGrpSpPr>
                <a:grpSpLocks noChangeAspect="1"/>
              </p:cNvGrpSpPr>
              <p:nvPr/>
            </p:nvGrpSpPr>
            <p:grpSpPr bwMode="auto">
              <a:xfrm>
                <a:off x="4102" y="433"/>
                <a:ext cx="158" cy="67"/>
                <a:chOff x="1632" y="1249"/>
                <a:chExt cx="48" cy="24"/>
              </a:xfrm>
            </p:grpSpPr>
            <p:sp>
              <p:nvSpPr>
                <p:cNvPr id="6279" name="AutoShape 135">
                  <a:extLst>
                    <a:ext uri="{FF2B5EF4-FFF2-40B4-BE49-F238E27FC236}">
                      <a16:creationId xmlns:a16="http://schemas.microsoft.com/office/drawing/2014/main" id="{16C34F93-07A8-4E99-A80E-554776E3C040}"/>
                    </a:ext>
                  </a:extLst>
                </p:cNvPr>
                <p:cNvSpPr>
                  <a:spLocks noChangeAspect="1" noChangeArrowheads="1"/>
                </p:cNvSpPr>
                <p:nvPr/>
              </p:nvSpPr>
              <p:spPr bwMode="auto">
                <a:xfrm>
                  <a:off x="1632" y="1249"/>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80" name="AutoShape 136">
                  <a:extLst>
                    <a:ext uri="{FF2B5EF4-FFF2-40B4-BE49-F238E27FC236}">
                      <a16:creationId xmlns:a16="http://schemas.microsoft.com/office/drawing/2014/main" id="{FF7020B3-7BA8-486F-A32E-1117169A97E6}"/>
                    </a:ext>
                  </a:extLst>
                </p:cNvPr>
                <p:cNvSpPr>
                  <a:spLocks noChangeAspect="1" noChangeArrowheads="1"/>
                </p:cNvSpPr>
                <p:nvPr/>
              </p:nvSpPr>
              <p:spPr bwMode="auto">
                <a:xfrm>
                  <a:off x="1657" y="1250"/>
                  <a:ext cx="23" cy="23"/>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6281" name="AutoShape 137">
                <a:extLst>
                  <a:ext uri="{FF2B5EF4-FFF2-40B4-BE49-F238E27FC236}">
                    <a16:creationId xmlns:a16="http://schemas.microsoft.com/office/drawing/2014/main" id="{24BB3DBE-9FE5-4B85-A896-D39A572A5326}"/>
                  </a:ext>
                </a:extLst>
              </p:cNvPr>
              <p:cNvSpPr>
                <a:spLocks noChangeAspect="1" noChangeArrowheads="1"/>
              </p:cNvSpPr>
              <p:nvPr/>
            </p:nvSpPr>
            <p:spPr bwMode="auto">
              <a:xfrm>
                <a:off x="4268" y="433"/>
                <a:ext cx="76" cy="64"/>
              </a:xfrm>
              <a:custGeom>
                <a:avLst/>
                <a:gdLst>
                  <a:gd name="G0" fmla="+- 10800 0 0"/>
                  <a:gd name="G1" fmla="+- 11231816 0 0"/>
                  <a:gd name="G2" fmla="+- 0 0 11231816"/>
                  <a:gd name="T0" fmla="*/ 0 256 1"/>
                  <a:gd name="T1" fmla="*/ 180 256 1"/>
                  <a:gd name="G3" fmla="+- 11231816 T0 T1"/>
                  <a:gd name="T2" fmla="*/ 0 256 1"/>
                  <a:gd name="T3" fmla="*/ 90 256 1"/>
                  <a:gd name="G4" fmla="+- 11231816 T2 T3"/>
                  <a:gd name="G5" fmla="*/ G4 2 1"/>
                  <a:gd name="T4" fmla="*/ 90 256 1"/>
                  <a:gd name="T5" fmla="*/ 0 256 1"/>
                  <a:gd name="G6" fmla="+- 11231816 T4 T5"/>
                  <a:gd name="G7" fmla="*/ G6 2 1"/>
                  <a:gd name="G8" fmla="abs 1123181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231816"/>
                  <a:gd name="G21" fmla="sin G19 11231816"/>
                  <a:gd name="G22" fmla="+- G20 10800 0"/>
                  <a:gd name="G23" fmla="+- G21 10800 0"/>
                  <a:gd name="G24" fmla="+- 10800 0 G20"/>
                  <a:gd name="G25" fmla="+- 10800 10800 0"/>
                  <a:gd name="G26" fmla="?: G9 G17 G25"/>
                  <a:gd name="G27" fmla="?: G9 0 21600"/>
                  <a:gd name="G28" fmla="cos 10800 11231816"/>
                  <a:gd name="G29" fmla="sin 10800 11231816"/>
                  <a:gd name="G30" fmla="sin 10800 11231816"/>
                  <a:gd name="G31" fmla="+- G28 10800 0"/>
                  <a:gd name="G32" fmla="+- G29 10800 0"/>
                  <a:gd name="G33" fmla="+- G30 10800 0"/>
                  <a:gd name="G34" fmla="?: G4 0 G31"/>
                  <a:gd name="G35" fmla="?: 11231816 G34 0"/>
                  <a:gd name="G36" fmla="?: G6 G35 G31"/>
                  <a:gd name="G37" fmla="+- 21600 0 G36"/>
                  <a:gd name="G38" fmla="?: G4 0 G33"/>
                  <a:gd name="G39" fmla="?: 11231816 G38 G32"/>
                  <a:gd name="G40" fmla="?: G6 G39 0"/>
                  <a:gd name="G41" fmla="?: G4 G32 21600"/>
                  <a:gd name="G42" fmla="?: G6 G41 G33"/>
                  <a:gd name="T12" fmla="*/ 10800 w 21600"/>
                  <a:gd name="T13" fmla="*/ 0 h 21600"/>
                  <a:gd name="T14" fmla="*/ 121 w 21600"/>
                  <a:gd name="T15" fmla="*/ 12417 h 21600"/>
                  <a:gd name="T16" fmla="*/ 10800 w 21600"/>
                  <a:gd name="T17" fmla="*/ 0 h 21600"/>
                  <a:gd name="T18" fmla="*/ 21479 w 21600"/>
                  <a:gd name="T19" fmla="*/ 1241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21" y="12417"/>
                    </a:moveTo>
                    <a:cubicBezTo>
                      <a:pt x="40" y="11882"/>
                      <a:pt x="0" y="11341"/>
                      <a:pt x="0" y="10800"/>
                    </a:cubicBezTo>
                    <a:cubicBezTo>
                      <a:pt x="0" y="4835"/>
                      <a:pt x="4835" y="0"/>
                      <a:pt x="10800" y="0"/>
                    </a:cubicBezTo>
                    <a:cubicBezTo>
                      <a:pt x="16764" y="0"/>
                      <a:pt x="21600" y="4835"/>
                      <a:pt x="21600" y="10800"/>
                    </a:cubicBezTo>
                    <a:cubicBezTo>
                      <a:pt x="21600" y="11341"/>
                      <a:pt x="21559" y="11882"/>
                      <a:pt x="21478" y="12417"/>
                    </a:cubicBezTo>
                    <a:cubicBezTo>
                      <a:pt x="21559" y="11882"/>
                      <a:pt x="21600" y="11341"/>
                      <a:pt x="21600" y="10800"/>
                    </a:cubicBezTo>
                    <a:cubicBezTo>
                      <a:pt x="21600" y="4835"/>
                      <a:pt x="16764" y="0"/>
                      <a:pt x="10800" y="0"/>
                    </a:cubicBezTo>
                    <a:cubicBezTo>
                      <a:pt x="4835" y="0"/>
                      <a:pt x="0" y="4835"/>
                      <a:pt x="0" y="10800"/>
                    </a:cubicBezTo>
                    <a:cubicBezTo>
                      <a:pt x="0" y="11341"/>
                      <a:pt x="40" y="11882"/>
                      <a:pt x="121" y="12417"/>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grpSp>
        <p:nvGrpSpPr>
          <p:cNvPr id="6282" name="Group 138">
            <a:extLst>
              <a:ext uri="{FF2B5EF4-FFF2-40B4-BE49-F238E27FC236}">
                <a16:creationId xmlns:a16="http://schemas.microsoft.com/office/drawing/2014/main" id="{77B307C2-C0A4-4BAA-BB4D-91AA89C380C4}"/>
              </a:ext>
            </a:extLst>
          </p:cNvPr>
          <p:cNvGrpSpPr>
            <a:grpSpLocks/>
          </p:cNvGrpSpPr>
          <p:nvPr/>
        </p:nvGrpSpPr>
        <p:grpSpPr bwMode="auto">
          <a:xfrm>
            <a:off x="485775" y="3779838"/>
            <a:ext cx="74613" cy="26987"/>
            <a:chOff x="2373" y="1404"/>
            <a:chExt cx="47" cy="17"/>
          </a:xfrm>
        </p:grpSpPr>
        <p:sp>
          <p:nvSpPr>
            <p:cNvPr id="6283" name="Oval 139">
              <a:extLst>
                <a:ext uri="{FF2B5EF4-FFF2-40B4-BE49-F238E27FC236}">
                  <a16:creationId xmlns:a16="http://schemas.microsoft.com/office/drawing/2014/main" id="{4B0A1038-714D-40EF-A043-D45FEFA96DB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284" name="Oval 140">
              <a:extLst>
                <a:ext uri="{FF2B5EF4-FFF2-40B4-BE49-F238E27FC236}">
                  <a16:creationId xmlns:a16="http://schemas.microsoft.com/office/drawing/2014/main" id="{11B86BB5-C751-4725-86CC-F1C4C61C603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285" name="Line 141">
            <a:extLst>
              <a:ext uri="{FF2B5EF4-FFF2-40B4-BE49-F238E27FC236}">
                <a16:creationId xmlns:a16="http://schemas.microsoft.com/office/drawing/2014/main" id="{3E5F1BAB-40C7-4C5F-97E2-9E5250A475CA}"/>
              </a:ext>
            </a:extLst>
          </p:cNvPr>
          <p:cNvSpPr>
            <a:spLocks noChangeShapeType="1"/>
          </p:cNvSpPr>
          <p:nvPr/>
        </p:nvSpPr>
        <p:spPr bwMode="auto">
          <a:xfrm>
            <a:off x="260350" y="39243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86" name="Text Box 142">
            <a:extLst>
              <a:ext uri="{FF2B5EF4-FFF2-40B4-BE49-F238E27FC236}">
                <a16:creationId xmlns:a16="http://schemas.microsoft.com/office/drawing/2014/main" id="{D605B4D4-E021-4C47-9FA6-BD3DA552975A}"/>
              </a:ext>
            </a:extLst>
          </p:cNvPr>
          <p:cNvSpPr txBox="1">
            <a:spLocks noChangeArrowheads="1"/>
          </p:cNvSpPr>
          <p:nvPr/>
        </p:nvSpPr>
        <p:spPr bwMode="auto">
          <a:xfrm>
            <a:off x="620713" y="3708400"/>
            <a:ext cx="2598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Transport</a:t>
            </a:r>
          </a:p>
          <a:p>
            <a:r>
              <a:rPr lang="en-GB" altLang="en-US" b="1"/>
              <a:t>x2 </a:t>
            </a:r>
            <a:r>
              <a:rPr lang="en-GB" altLang="en-US"/>
              <a:t>LARC-V Amphibious Truck                        ARG-03</a:t>
            </a:r>
            <a:endParaRPr lang="en-GB" altLang="en-US" b="1"/>
          </a:p>
        </p:txBody>
      </p:sp>
      <p:sp>
        <p:nvSpPr>
          <p:cNvPr id="6287" name="Line 143">
            <a:extLst>
              <a:ext uri="{FF2B5EF4-FFF2-40B4-BE49-F238E27FC236}">
                <a16:creationId xmlns:a16="http://schemas.microsoft.com/office/drawing/2014/main" id="{78E1E28E-2032-4688-9E79-10C60EF6B47F}"/>
              </a:ext>
            </a:extLst>
          </p:cNvPr>
          <p:cNvSpPr>
            <a:spLocks noChangeShapeType="1"/>
          </p:cNvSpPr>
          <p:nvPr/>
        </p:nvSpPr>
        <p:spPr bwMode="auto">
          <a:xfrm flipV="1">
            <a:off x="260350" y="3132138"/>
            <a:ext cx="0" cy="7921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88" name="Group 144">
            <a:extLst>
              <a:ext uri="{FF2B5EF4-FFF2-40B4-BE49-F238E27FC236}">
                <a16:creationId xmlns:a16="http://schemas.microsoft.com/office/drawing/2014/main" id="{3F6AEB3C-BB52-45CA-9E8C-81E496917B13}"/>
              </a:ext>
            </a:extLst>
          </p:cNvPr>
          <p:cNvGrpSpPr>
            <a:grpSpLocks/>
          </p:cNvGrpSpPr>
          <p:nvPr/>
        </p:nvGrpSpPr>
        <p:grpSpPr bwMode="auto">
          <a:xfrm>
            <a:off x="406400" y="4930775"/>
            <a:ext cx="231775" cy="157163"/>
            <a:chOff x="933" y="149"/>
            <a:chExt cx="146" cy="99"/>
          </a:xfrm>
        </p:grpSpPr>
        <p:sp>
          <p:nvSpPr>
            <p:cNvPr id="6289" name="Rectangle 145">
              <a:extLst>
                <a:ext uri="{FF2B5EF4-FFF2-40B4-BE49-F238E27FC236}">
                  <a16:creationId xmlns:a16="http://schemas.microsoft.com/office/drawing/2014/main" id="{ABEF0E7B-30DA-40C5-8033-C97F70B3B733}"/>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90" name="Text Box 146">
              <a:extLst>
                <a:ext uri="{FF2B5EF4-FFF2-40B4-BE49-F238E27FC236}">
                  <a16:creationId xmlns:a16="http://schemas.microsoft.com/office/drawing/2014/main" id="{4471032F-3493-4D28-B6C1-E8E990D74989}"/>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6291" name="Group 147">
            <a:extLst>
              <a:ext uri="{FF2B5EF4-FFF2-40B4-BE49-F238E27FC236}">
                <a16:creationId xmlns:a16="http://schemas.microsoft.com/office/drawing/2014/main" id="{B21C26BC-B105-454B-BA61-46154C9589BA}"/>
              </a:ext>
            </a:extLst>
          </p:cNvPr>
          <p:cNvGrpSpPr>
            <a:grpSpLocks/>
          </p:cNvGrpSpPr>
          <p:nvPr/>
        </p:nvGrpSpPr>
        <p:grpSpPr bwMode="auto">
          <a:xfrm>
            <a:off x="484188" y="4857750"/>
            <a:ext cx="74612" cy="26988"/>
            <a:chOff x="2373" y="1404"/>
            <a:chExt cx="47" cy="17"/>
          </a:xfrm>
        </p:grpSpPr>
        <p:sp>
          <p:nvSpPr>
            <p:cNvPr id="6292" name="Oval 148">
              <a:extLst>
                <a:ext uri="{FF2B5EF4-FFF2-40B4-BE49-F238E27FC236}">
                  <a16:creationId xmlns:a16="http://schemas.microsoft.com/office/drawing/2014/main" id="{02A86128-DE4E-4578-BC8E-88B709E51C3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293" name="Oval 149">
              <a:extLst>
                <a:ext uri="{FF2B5EF4-FFF2-40B4-BE49-F238E27FC236}">
                  <a16:creationId xmlns:a16="http://schemas.microsoft.com/office/drawing/2014/main" id="{2B8E4899-0AAD-4AB9-9047-87B0B68995A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294" name="Line 150">
            <a:extLst>
              <a:ext uri="{FF2B5EF4-FFF2-40B4-BE49-F238E27FC236}">
                <a16:creationId xmlns:a16="http://schemas.microsoft.com/office/drawing/2014/main" id="{A04DA07C-339F-401E-A1C8-A106460BF97D}"/>
              </a:ext>
            </a:extLst>
          </p:cNvPr>
          <p:cNvSpPr>
            <a:spLocks noChangeShapeType="1"/>
          </p:cNvSpPr>
          <p:nvPr/>
        </p:nvSpPr>
        <p:spPr bwMode="auto">
          <a:xfrm>
            <a:off x="261938" y="50022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295" name="Group 151">
            <a:extLst>
              <a:ext uri="{FF2B5EF4-FFF2-40B4-BE49-F238E27FC236}">
                <a16:creationId xmlns:a16="http://schemas.microsoft.com/office/drawing/2014/main" id="{61127499-3CC6-4D1C-8098-81402474479B}"/>
              </a:ext>
            </a:extLst>
          </p:cNvPr>
          <p:cNvGrpSpPr>
            <a:grpSpLocks noChangeAspect="1"/>
          </p:cNvGrpSpPr>
          <p:nvPr/>
        </p:nvGrpSpPr>
        <p:grpSpPr bwMode="auto">
          <a:xfrm>
            <a:off x="406400" y="5218113"/>
            <a:ext cx="231775" cy="157162"/>
            <a:chOff x="1968" y="1728"/>
            <a:chExt cx="195" cy="132"/>
          </a:xfrm>
        </p:grpSpPr>
        <p:sp>
          <p:nvSpPr>
            <p:cNvPr id="6296" name="Rectangle 152">
              <a:extLst>
                <a:ext uri="{FF2B5EF4-FFF2-40B4-BE49-F238E27FC236}">
                  <a16:creationId xmlns:a16="http://schemas.microsoft.com/office/drawing/2014/main" id="{6970CFB1-6EBF-4806-846F-C1E693E2D1B1}"/>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97" name="Line 153">
              <a:extLst>
                <a:ext uri="{FF2B5EF4-FFF2-40B4-BE49-F238E27FC236}">
                  <a16:creationId xmlns:a16="http://schemas.microsoft.com/office/drawing/2014/main" id="{10849F2A-9865-4A11-A4E9-26D7868F1007}"/>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98" name="Line 154">
              <a:extLst>
                <a:ext uri="{FF2B5EF4-FFF2-40B4-BE49-F238E27FC236}">
                  <a16:creationId xmlns:a16="http://schemas.microsoft.com/office/drawing/2014/main" id="{677517BC-E90D-43DB-B4A6-41AADBBE8871}"/>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299" name="Group 155">
            <a:extLst>
              <a:ext uri="{FF2B5EF4-FFF2-40B4-BE49-F238E27FC236}">
                <a16:creationId xmlns:a16="http://schemas.microsoft.com/office/drawing/2014/main" id="{5333B8DD-B261-4D22-A083-CAC1144B0F9A}"/>
              </a:ext>
            </a:extLst>
          </p:cNvPr>
          <p:cNvGrpSpPr>
            <a:grpSpLocks/>
          </p:cNvGrpSpPr>
          <p:nvPr/>
        </p:nvGrpSpPr>
        <p:grpSpPr bwMode="auto">
          <a:xfrm>
            <a:off x="484188" y="5146675"/>
            <a:ext cx="74612" cy="26988"/>
            <a:chOff x="2373" y="1404"/>
            <a:chExt cx="47" cy="17"/>
          </a:xfrm>
        </p:grpSpPr>
        <p:sp>
          <p:nvSpPr>
            <p:cNvPr id="6300" name="Oval 156">
              <a:extLst>
                <a:ext uri="{FF2B5EF4-FFF2-40B4-BE49-F238E27FC236}">
                  <a16:creationId xmlns:a16="http://schemas.microsoft.com/office/drawing/2014/main" id="{27FF3705-C73F-46FF-9A47-7C472A5FEC3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301" name="Oval 157">
              <a:extLst>
                <a:ext uri="{FF2B5EF4-FFF2-40B4-BE49-F238E27FC236}">
                  <a16:creationId xmlns:a16="http://schemas.microsoft.com/office/drawing/2014/main" id="{728183AA-3872-4204-ABFE-D3C310A214D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302" name="Line 158">
            <a:extLst>
              <a:ext uri="{FF2B5EF4-FFF2-40B4-BE49-F238E27FC236}">
                <a16:creationId xmlns:a16="http://schemas.microsoft.com/office/drawing/2014/main" id="{D930A6BD-E801-40A6-BE24-EC922E7FB317}"/>
              </a:ext>
            </a:extLst>
          </p:cNvPr>
          <p:cNvSpPr>
            <a:spLocks noChangeShapeType="1"/>
          </p:cNvSpPr>
          <p:nvPr/>
        </p:nvSpPr>
        <p:spPr bwMode="auto">
          <a:xfrm>
            <a:off x="261938" y="52911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03" name="Text Box 159">
            <a:extLst>
              <a:ext uri="{FF2B5EF4-FFF2-40B4-BE49-F238E27FC236}">
                <a16:creationId xmlns:a16="http://schemas.microsoft.com/office/drawing/2014/main" id="{0456D4C7-ED78-4C89-90F5-98BEC1ADF509}"/>
              </a:ext>
            </a:extLst>
          </p:cNvPr>
          <p:cNvSpPr txBox="1">
            <a:spLocks noChangeArrowheads="1"/>
          </p:cNvSpPr>
          <p:nvPr/>
        </p:nvSpPr>
        <p:spPr bwMode="auto">
          <a:xfrm>
            <a:off x="622300" y="4787900"/>
            <a:ext cx="2598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sp>
        <p:nvSpPr>
          <p:cNvPr id="6304" name="Text Box 160">
            <a:extLst>
              <a:ext uri="{FF2B5EF4-FFF2-40B4-BE49-F238E27FC236}">
                <a16:creationId xmlns:a16="http://schemas.microsoft.com/office/drawing/2014/main" id="{5D6D1205-2702-4465-A3C7-E376E71220F6}"/>
              </a:ext>
            </a:extLst>
          </p:cNvPr>
          <p:cNvSpPr txBox="1">
            <a:spLocks noChangeArrowheads="1"/>
          </p:cNvSpPr>
          <p:nvPr/>
        </p:nvSpPr>
        <p:spPr bwMode="auto">
          <a:xfrm>
            <a:off x="622300" y="5148263"/>
            <a:ext cx="25908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x12 </a:t>
            </a:r>
            <a:r>
              <a:rPr lang="en-GB" altLang="en-US"/>
              <a:t>Tiradores (Infantry)                                  ARG-08</a:t>
            </a:r>
            <a:endParaRPr lang="en-GB" altLang="en-US" b="1"/>
          </a:p>
        </p:txBody>
      </p:sp>
      <p:grpSp>
        <p:nvGrpSpPr>
          <p:cNvPr id="6305" name="Group 161">
            <a:extLst>
              <a:ext uri="{FF2B5EF4-FFF2-40B4-BE49-F238E27FC236}">
                <a16:creationId xmlns:a16="http://schemas.microsoft.com/office/drawing/2014/main" id="{E1B7EF62-BE16-4A81-A7C0-1855E685D57B}"/>
              </a:ext>
            </a:extLst>
          </p:cNvPr>
          <p:cNvGrpSpPr>
            <a:grpSpLocks noChangeAspect="1"/>
          </p:cNvGrpSpPr>
          <p:nvPr/>
        </p:nvGrpSpPr>
        <p:grpSpPr bwMode="auto">
          <a:xfrm>
            <a:off x="117475" y="4572000"/>
            <a:ext cx="287338" cy="215900"/>
            <a:chOff x="1968" y="1728"/>
            <a:chExt cx="195" cy="132"/>
          </a:xfrm>
        </p:grpSpPr>
        <p:sp>
          <p:nvSpPr>
            <p:cNvPr id="6306" name="Rectangle 162">
              <a:extLst>
                <a:ext uri="{FF2B5EF4-FFF2-40B4-BE49-F238E27FC236}">
                  <a16:creationId xmlns:a16="http://schemas.microsoft.com/office/drawing/2014/main" id="{67562E98-C1AB-4B1A-9B7D-FCF979B526E7}"/>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07" name="Line 163">
              <a:extLst>
                <a:ext uri="{FF2B5EF4-FFF2-40B4-BE49-F238E27FC236}">
                  <a16:creationId xmlns:a16="http://schemas.microsoft.com/office/drawing/2014/main" id="{1636BF64-1158-4187-B679-57DBB63ABE8F}"/>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08" name="Line 164">
              <a:extLst>
                <a:ext uri="{FF2B5EF4-FFF2-40B4-BE49-F238E27FC236}">
                  <a16:creationId xmlns:a16="http://schemas.microsoft.com/office/drawing/2014/main" id="{DD1878A1-38FD-4905-BC99-7BA2D8F94AE9}"/>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309" name="Line 165">
            <a:extLst>
              <a:ext uri="{FF2B5EF4-FFF2-40B4-BE49-F238E27FC236}">
                <a16:creationId xmlns:a16="http://schemas.microsoft.com/office/drawing/2014/main" id="{21DEFAA6-FACE-4CC8-9EEF-7FC7BE494E27}"/>
              </a:ext>
            </a:extLst>
          </p:cNvPr>
          <p:cNvSpPr>
            <a:spLocks noChangeShapeType="1"/>
          </p:cNvSpPr>
          <p:nvPr/>
        </p:nvSpPr>
        <p:spPr bwMode="auto">
          <a:xfrm>
            <a:off x="261938" y="44989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10" name="Text Box 166">
            <a:extLst>
              <a:ext uri="{FF2B5EF4-FFF2-40B4-BE49-F238E27FC236}">
                <a16:creationId xmlns:a16="http://schemas.microsoft.com/office/drawing/2014/main" id="{5A162F08-A7E8-474D-9F08-BF0DEE86A06E}"/>
              </a:ext>
            </a:extLst>
          </p:cNvPr>
          <p:cNvSpPr txBox="1">
            <a:spLocks noChangeArrowheads="1"/>
          </p:cNvSpPr>
          <p:nvPr/>
        </p:nvSpPr>
        <p:spPr bwMode="auto">
          <a:xfrm>
            <a:off x="404813" y="4427538"/>
            <a:ext cx="2127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ARG-03</a:t>
            </a:r>
          </a:p>
          <a:p>
            <a:r>
              <a:rPr lang="en-GB" altLang="en-US" sz="1000" b="1"/>
              <a:t>Infantry Company</a:t>
            </a:r>
          </a:p>
        </p:txBody>
      </p:sp>
      <p:grpSp>
        <p:nvGrpSpPr>
          <p:cNvPr id="6311" name="Group 167">
            <a:extLst>
              <a:ext uri="{FF2B5EF4-FFF2-40B4-BE49-F238E27FC236}">
                <a16:creationId xmlns:a16="http://schemas.microsoft.com/office/drawing/2014/main" id="{FC3EE67F-7CEE-43DD-90B8-6310C3DE1577}"/>
              </a:ext>
            </a:extLst>
          </p:cNvPr>
          <p:cNvGrpSpPr>
            <a:grpSpLocks noChangeAspect="1"/>
          </p:cNvGrpSpPr>
          <p:nvPr/>
        </p:nvGrpSpPr>
        <p:grpSpPr bwMode="auto">
          <a:xfrm>
            <a:off x="406400" y="5507038"/>
            <a:ext cx="231775" cy="157162"/>
            <a:chOff x="624" y="1632"/>
            <a:chExt cx="195" cy="132"/>
          </a:xfrm>
        </p:grpSpPr>
        <p:sp>
          <p:nvSpPr>
            <p:cNvPr id="6312" name="Rectangle 168">
              <a:extLst>
                <a:ext uri="{FF2B5EF4-FFF2-40B4-BE49-F238E27FC236}">
                  <a16:creationId xmlns:a16="http://schemas.microsoft.com/office/drawing/2014/main" id="{BE9499A9-4220-45CF-A33D-3D99AEB04EDE}"/>
                </a:ext>
              </a:extLst>
            </p:cNvPr>
            <p:cNvSpPr>
              <a:spLocks noChangeAspect="1" noChangeArrowheads="1"/>
            </p:cNvSpPr>
            <p:nvPr/>
          </p:nvSpPr>
          <p:spPr bwMode="auto">
            <a:xfrm>
              <a:off x="624" y="1632"/>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13" name="Line 169">
              <a:extLst>
                <a:ext uri="{FF2B5EF4-FFF2-40B4-BE49-F238E27FC236}">
                  <a16:creationId xmlns:a16="http://schemas.microsoft.com/office/drawing/2014/main" id="{015448A3-3F2B-4823-BD22-2C81AD64A350}"/>
                </a:ext>
              </a:extLst>
            </p:cNvPr>
            <p:cNvSpPr>
              <a:spLocks noChangeAspect="1" noChangeShapeType="1"/>
            </p:cNvSpPr>
            <p:nvPr/>
          </p:nvSpPr>
          <p:spPr bwMode="auto">
            <a:xfrm flipV="1">
              <a:off x="624" y="1635"/>
              <a:ext cx="96" cy="12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14" name="Line 170">
              <a:extLst>
                <a:ext uri="{FF2B5EF4-FFF2-40B4-BE49-F238E27FC236}">
                  <a16:creationId xmlns:a16="http://schemas.microsoft.com/office/drawing/2014/main" id="{A92C543E-98F3-40A0-8D53-1C4225B35A94}"/>
                </a:ext>
              </a:extLst>
            </p:cNvPr>
            <p:cNvSpPr>
              <a:spLocks noChangeAspect="1" noChangeShapeType="1"/>
            </p:cNvSpPr>
            <p:nvPr/>
          </p:nvSpPr>
          <p:spPr bwMode="auto">
            <a:xfrm>
              <a:off x="720" y="1632"/>
              <a:ext cx="96"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315" name="Group 171">
            <a:extLst>
              <a:ext uri="{FF2B5EF4-FFF2-40B4-BE49-F238E27FC236}">
                <a16:creationId xmlns:a16="http://schemas.microsoft.com/office/drawing/2014/main" id="{1762824F-24E2-4189-B987-D082CED1160F}"/>
              </a:ext>
            </a:extLst>
          </p:cNvPr>
          <p:cNvGrpSpPr>
            <a:grpSpLocks/>
          </p:cNvGrpSpPr>
          <p:nvPr/>
        </p:nvGrpSpPr>
        <p:grpSpPr bwMode="auto">
          <a:xfrm>
            <a:off x="484188" y="5435600"/>
            <a:ext cx="74612" cy="26988"/>
            <a:chOff x="2373" y="1404"/>
            <a:chExt cx="47" cy="17"/>
          </a:xfrm>
        </p:grpSpPr>
        <p:sp>
          <p:nvSpPr>
            <p:cNvPr id="6316" name="Oval 172">
              <a:extLst>
                <a:ext uri="{FF2B5EF4-FFF2-40B4-BE49-F238E27FC236}">
                  <a16:creationId xmlns:a16="http://schemas.microsoft.com/office/drawing/2014/main" id="{17EF6F16-B4AD-45B4-9673-2FC8C9770BE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317" name="Oval 173">
              <a:extLst>
                <a:ext uri="{FF2B5EF4-FFF2-40B4-BE49-F238E27FC236}">
                  <a16:creationId xmlns:a16="http://schemas.microsoft.com/office/drawing/2014/main" id="{0253175F-342C-4B88-90A6-2093C4D9C1D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318" name="Line 174">
            <a:extLst>
              <a:ext uri="{FF2B5EF4-FFF2-40B4-BE49-F238E27FC236}">
                <a16:creationId xmlns:a16="http://schemas.microsoft.com/office/drawing/2014/main" id="{E6F64C12-A1B5-4931-8F77-B5DD9718E791}"/>
              </a:ext>
            </a:extLst>
          </p:cNvPr>
          <p:cNvSpPr>
            <a:spLocks noChangeShapeType="1"/>
          </p:cNvSpPr>
          <p:nvPr/>
        </p:nvSpPr>
        <p:spPr bwMode="auto">
          <a:xfrm>
            <a:off x="261938" y="557847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19" name="Text Box 175">
            <a:extLst>
              <a:ext uri="{FF2B5EF4-FFF2-40B4-BE49-F238E27FC236}">
                <a16:creationId xmlns:a16="http://schemas.microsoft.com/office/drawing/2014/main" id="{C12B8B8D-4A27-4716-A66A-BECB62630AF9}"/>
              </a:ext>
            </a:extLst>
          </p:cNvPr>
          <p:cNvSpPr txBox="1">
            <a:spLocks noChangeArrowheads="1"/>
          </p:cNvSpPr>
          <p:nvPr/>
        </p:nvSpPr>
        <p:spPr bwMode="auto">
          <a:xfrm>
            <a:off x="622300" y="5435600"/>
            <a:ext cx="25781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M20 Super Bazooka Team </a:t>
            </a:r>
            <a:r>
              <a:rPr lang="en-GB" altLang="en-US" b="1"/>
              <a:t>(a)</a:t>
            </a:r>
            <a:r>
              <a:rPr lang="en-GB" altLang="en-US"/>
              <a:t>                 ARG-10</a:t>
            </a:r>
          </a:p>
        </p:txBody>
      </p:sp>
      <p:grpSp>
        <p:nvGrpSpPr>
          <p:cNvPr id="6320" name="Group 176">
            <a:extLst>
              <a:ext uri="{FF2B5EF4-FFF2-40B4-BE49-F238E27FC236}">
                <a16:creationId xmlns:a16="http://schemas.microsoft.com/office/drawing/2014/main" id="{7B4F0320-F437-40A9-987B-759788266817}"/>
              </a:ext>
            </a:extLst>
          </p:cNvPr>
          <p:cNvGrpSpPr>
            <a:grpSpLocks/>
          </p:cNvGrpSpPr>
          <p:nvPr/>
        </p:nvGrpSpPr>
        <p:grpSpPr bwMode="auto">
          <a:xfrm>
            <a:off x="404813" y="5795963"/>
            <a:ext cx="231775" cy="157162"/>
            <a:chOff x="3113" y="2653"/>
            <a:chExt cx="146" cy="99"/>
          </a:xfrm>
        </p:grpSpPr>
        <p:sp>
          <p:nvSpPr>
            <p:cNvPr id="6321" name="Rectangle 177">
              <a:extLst>
                <a:ext uri="{FF2B5EF4-FFF2-40B4-BE49-F238E27FC236}">
                  <a16:creationId xmlns:a16="http://schemas.microsoft.com/office/drawing/2014/main" id="{5768A4FD-C9AF-4647-AD1C-CFAD3623EF45}"/>
                </a:ext>
              </a:extLst>
            </p:cNvPr>
            <p:cNvSpPr>
              <a:spLocks noChangeAspect="1" noChangeArrowheads="1"/>
            </p:cNvSpPr>
            <p:nvPr/>
          </p:nvSpPr>
          <p:spPr bwMode="auto">
            <a:xfrm>
              <a:off x="3113" y="2653"/>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22" name="Rectangle 178">
              <a:extLst>
                <a:ext uri="{FF2B5EF4-FFF2-40B4-BE49-F238E27FC236}">
                  <a16:creationId xmlns:a16="http://schemas.microsoft.com/office/drawing/2014/main" id="{634519F1-0A26-4343-A7A3-952F5871A6B5}"/>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23" name="Line 179">
              <a:extLst>
                <a:ext uri="{FF2B5EF4-FFF2-40B4-BE49-F238E27FC236}">
                  <a16:creationId xmlns:a16="http://schemas.microsoft.com/office/drawing/2014/main" id="{85702938-9B6C-490D-ADAE-A5ACD9528669}"/>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24" name="Line 180">
              <a:extLst>
                <a:ext uri="{FF2B5EF4-FFF2-40B4-BE49-F238E27FC236}">
                  <a16:creationId xmlns:a16="http://schemas.microsoft.com/office/drawing/2014/main" id="{6A9B8744-A90B-4AC9-9020-F963CDE616CD}"/>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325" name="Group 181">
            <a:extLst>
              <a:ext uri="{FF2B5EF4-FFF2-40B4-BE49-F238E27FC236}">
                <a16:creationId xmlns:a16="http://schemas.microsoft.com/office/drawing/2014/main" id="{EE57FC63-75B7-41D6-AEBC-B930C77B01F7}"/>
              </a:ext>
            </a:extLst>
          </p:cNvPr>
          <p:cNvGrpSpPr>
            <a:grpSpLocks/>
          </p:cNvGrpSpPr>
          <p:nvPr/>
        </p:nvGrpSpPr>
        <p:grpSpPr bwMode="auto">
          <a:xfrm>
            <a:off x="482600" y="5722938"/>
            <a:ext cx="74613" cy="26987"/>
            <a:chOff x="2373" y="1404"/>
            <a:chExt cx="47" cy="17"/>
          </a:xfrm>
        </p:grpSpPr>
        <p:sp>
          <p:nvSpPr>
            <p:cNvPr id="6326" name="Oval 182">
              <a:extLst>
                <a:ext uri="{FF2B5EF4-FFF2-40B4-BE49-F238E27FC236}">
                  <a16:creationId xmlns:a16="http://schemas.microsoft.com/office/drawing/2014/main" id="{6BA4216F-038D-4878-A38A-63F33C8E07D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327" name="Oval 183">
              <a:extLst>
                <a:ext uri="{FF2B5EF4-FFF2-40B4-BE49-F238E27FC236}">
                  <a16:creationId xmlns:a16="http://schemas.microsoft.com/office/drawing/2014/main" id="{88B9D616-018A-4AC9-8AC8-030CE4A1CEA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328" name="Line 184">
            <a:extLst>
              <a:ext uri="{FF2B5EF4-FFF2-40B4-BE49-F238E27FC236}">
                <a16:creationId xmlns:a16="http://schemas.microsoft.com/office/drawing/2014/main" id="{DF9C673D-745E-4748-B9C5-1E7227DA1260}"/>
              </a:ext>
            </a:extLst>
          </p:cNvPr>
          <p:cNvSpPr>
            <a:spLocks noChangeShapeType="1"/>
          </p:cNvSpPr>
          <p:nvPr/>
        </p:nvSpPr>
        <p:spPr bwMode="auto">
          <a:xfrm>
            <a:off x="261938" y="5867400"/>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29" name="Text Box 185">
            <a:extLst>
              <a:ext uri="{FF2B5EF4-FFF2-40B4-BE49-F238E27FC236}">
                <a16:creationId xmlns:a16="http://schemas.microsoft.com/office/drawing/2014/main" id="{F1CF2D0A-B0C6-40C7-8C73-EBDC343E5D02}"/>
              </a:ext>
            </a:extLst>
          </p:cNvPr>
          <p:cNvSpPr txBox="1">
            <a:spLocks noChangeArrowheads="1"/>
          </p:cNvSpPr>
          <p:nvPr/>
        </p:nvSpPr>
        <p:spPr bwMode="auto">
          <a:xfrm>
            <a:off x="622300" y="5722938"/>
            <a:ext cx="25876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FN MAG Light Machine Gun </a:t>
            </a:r>
            <a:r>
              <a:rPr lang="en-GB" altLang="en-US" b="1"/>
              <a:t>(a)</a:t>
            </a:r>
            <a:r>
              <a:rPr lang="en-GB" altLang="en-US"/>
              <a:t>                ARG-09</a:t>
            </a:r>
            <a:endParaRPr lang="en-GB" altLang="en-US" b="1"/>
          </a:p>
        </p:txBody>
      </p:sp>
      <p:grpSp>
        <p:nvGrpSpPr>
          <p:cNvPr id="6330" name="Group 186">
            <a:extLst>
              <a:ext uri="{FF2B5EF4-FFF2-40B4-BE49-F238E27FC236}">
                <a16:creationId xmlns:a16="http://schemas.microsoft.com/office/drawing/2014/main" id="{F55BE55D-11D4-437F-BC31-0F483CA9952D}"/>
              </a:ext>
            </a:extLst>
          </p:cNvPr>
          <p:cNvGrpSpPr>
            <a:grpSpLocks/>
          </p:cNvGrpSpPr>
          <p:nvPr/>
        </p:nvGrpSpPr>
        <p:grpSpPr bwMode="auto">
          <a:xfrm>
            <a:off x="404813" y="6084888"/>
            <a:ext cx="231775" cy="157162"/>
            <a:chOff x="3113" y="2653"/>
            <a:chExt cx="146" cy="99"/>
          </a:xfrm>
        </p:grpSpPr>
        <p:sp>
          <p:nvSpPr>
            <p:cNvPr id="6331" name="Rectangle 187">
              <a:extLst>
                <a:ext uri="{FF2B5EF4-FFF2-40B4-BE49-F238E27FC236}">
                  <a16:creationId xmlns:a16="http://schemas.microsoft.com/office/drawing/2014/main" id="{5FA9FF1B-EDAE-4078-A98F-4AC15BDCC864}"/>
                </a:ext>
              </a:extLst>
            </p:cNvPr>
            <p:cNvSpPr>
              <a:spLocks noChangeAspect="1" noChangeArrowheads="1"/>
            </p:cNvSpPr>
            <p:nvPr/>
          </p:nvSpPr>
          <p:spPr bwMode="auto">
            <a:xfrm>
              <a:off x="3113" y="2653"/>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32" name="Rectangle 188">
              <a:extLst>
                <a:ext uri="{FF2B5EF4-FFF2-40B4-BE49-F238E27FC236}">
                  <a16:creationId xmlns:a16="http://schemas.microsoft.com/office/drawing/2014/main" id="{22F6DCAE-A28B-47E2-9C4E-ED2C206D1A95}"/>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33" name="Line 189">
              <a:extLst>
                <a:ext uri="{FF2B5EF4-FFF2-40B4-BE49-F238E27FC236}">
                  <a16:creationId xmlns:a16="http://schemas.microsoft.com/office/drawing/2014/main" id="{F0DA098E-49D4-4BD8-ACF5-539606A1B58C}"/>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34" name="Line 190">
              <a:extLst>
                <a:ext uri="{FF2B5EF4-FFF2-40B4-BE49-F238E27FC236}">
                  <a16:creationId xmlns:a16="http://schemas.microsoft.com/office/drawing/2014/main" id="{15F8B672-37E1-48F1-9ACD-EE502ECEC420}"/>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335" name="Group 191">
            <a:extLst>
              <a:ext uri="{FF2B5EF4-FFF2-40B4-BE49-F238E27FC236}">
                <a16:creationId xmlns:a16="http://schemas.microsoft.com/office/drawing/2014/main" id="{EB6E131E-45C5-4098-8066-7D89C524B72D}"/>
              </a:ext>
            </a:extLst>
          </p:cNvPr>
          <p:cNvGrpSpPr>
            <a:grpSpLocks/>
          </p:cNvGrpSpPr>
          <p:nvPr/>
        </p:nvGrpSpPr>
        <p:grpSpPr bwMode="auto">
          <a:xfrm>
            <a:off x="482600" y="6011863"/>
            <a:ext cx="74613" cy="26987"/>
            <a:chOff x="2373" y="1404"/>
            <a:chExt cx="47" cy="17"/>
          </a:xfrm>
        </p:grpSpPr>
        <p:sp>
          <p:nvSpPr>
            <p:cNvPr id="6336" name="Oval 192">
              <a:extLst>
                <a:ext uri="{FF2B5EF4-FFF2-40B4-BE49-F238E27FC236}">
                  <a16:creationId xmlns:a16="http://schemas.microsoft.com/office/drawing/2014/main" id="{744B032D-3F0D-4C53-9132-D5A68E2509A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337" name="Oval 193">
              <a:extLst>
                <a:ext uri="{FF2B5EF4-FFF2-40B4-BE49-F238E27FC236}">
                  <a16:creationId xmlns:a16="http://schemas.microsoft.com/office/drawing/2014/main" id="{F1DACF1E-93D3-4849-97E8-259A82D7CAC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338" name="Line 194">
            <a:extLst>
              <a:ext uri="{FF2B5EF4-FFF2-40B4-BE49-F238E27FC236}">
                <a16:creationId xmlns:a16="http://schemas.microsoft.com/office/drawing/2014/main" id="{8F682E52-2513-411E-81B6-C9513F8FE7B4}"/>
              </a:ext>
            </a:extLst>
          </p:cNvPr>
          <p:cNvSpPr>
            <a:spLocks noChangeShapeType="1"/>
          </p:cNvSpPr>
          <p:nvPr/>
        </p:nvSpPr>
        <p:spPr bwMode="auto">
          <a:xfrm>
            <a:off x="261938" y="615632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39" name="Text Box 195">
            <a:extLst>
              <a:ext uri="{FF2B5EF4-FFF2-40B4-BE49-F238E27FC236}">
                <a16:creationId xmlns:a16="http://schemas.microsoft.com/office/drawing/2014/main" id="{51AF4FC0-5B1A-4F6D-82DB-2F98DDC7531F}"/>
              </a:ext>
            </a:extLst>
          </p:cNvPr>
          <p:cNvSpPr txBox="1">
            <a:spLocks noChangeArrowheads="1"/>
          </p:cNvSpPr>
          <p:nvPr/>
        </p:nvSpPr>
        <p:spPr bwMode="auto">
          <a:xfrm>
            <a:off x="622300" y="6010275"/>
            <a:ext cx="26146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FN MAG Sustained Fire Machine Gun       ARG-10</a:t>
            </a:r>
            <a:endParaRPr lang="en-GB" altLang="en-US" b="1"/>
          </a:p>
        </p:txBody>
      </p:sp>
      <p:grpSp>
        <p:nvGrpSpPr>
          <p:cNvPr id="6349" name="Group 205">
            <a:extLst>
              <a:ext uri="{FF2B5EF4-FFF2-40B4-BE49-F238E27FC236}">
                <a16:creationId xmlns:a16="http://schemas.microsoft.com/office/drawing/2014/main" id="{356E897E-D41D-4F4A-8E44-FBEB2CC6F2A8}"/>
              </a:ext>
            </a:extLst>
          </p:cNvPr>
          <p:cNvGrpSpPr>
            <a:grpSpLocks noChangeAspect="1"/>
          </p:cNvGrpSpPr>
          <p:nvPr/>
        </p:nvGrpSpPr>
        <p:grpSpPr bwMode="auto">
          <a:xfrm>
            <a:off x="404813" y="6370638"/>
            <a:ext cx="239712" cy="157162"/>
            <a:chOff x="960" y="336"/>
            <a:chExt cx="201" cy="132"/>
          </a:xfrm>
        </p:grpSpPr>
        <p:sp>
          <p:nvSpPr>
            <p:cNvPr id="6350" name="Rectangle 206">
              <a:extLst>
                <a:ext uri="{FF2B5EF4-FFF2-40B4-BE49-F238E27FC236}">
                  <a16:creationId xmlns:a16="http://schemas.microsoft.com/office/drawing/2014/main" id="{94691F44-C117-455B-9E44-9FD856C286CB}"/>
                </a:ext>
              </a:extLst>
            </p:cNvPr>
            <p:cNvSpPr>
              <a:spLocks noChangeAspect="1" noChangeArrowheads="1"/>
            </p:cNvSpPr>
            <p:nvPr/>
          </p:nvSpPr>
          <p:spPr bwMode="auto">
            <a:xfrm>
              <a:off x="960" y="336"/>
              <a:ext cx="201"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51" name="Line 207">
              <a:extLst>
                <a:ext uri="{FF2B5EF4-FFF2-40B4-BE49-F238E27FC236}">
                  <a16:creationId xmlns:a16="http://schemas.microsoft.com/office/drawing/2014/main" id="{85C8BC23-A2DE-498B-B2C1-D6062F988CC6}"/>
                </a:ext>
              </a:extLst>
            </p:cNvPr>
            <p:cNvSpPr>
              <a:spLocks noChangeAspect="1" noChangeShapeType="1"/>
            </p:cNvSpPr>
            <p:nvPr/>
          </p:nvSpPr>
          <p:spPr bwMode="auto">
            <a:xfrm flipH="1">
              <a:off x="1061" y="354"/>
              <a:ext cx="2" cy="85"/>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52" name="Line 208">
              <a:extLst>
                <a:ext uri="{FF2B5EF4-FFF2-40B4-BE49-F238E27FC236}">
                  <a16:creationId xmlns:a16="http://schemas.microsoft.com/office/drawing/2014/main" id="{40C18A48-DACC-484B-A603-C1F75F0904EB}"/>
                </a:ext>
              </a:extLst>
            </p:cNvPr>
            <p:cNvSpPr>
              <a:spLocks noChangeAspect="1" noChangeShapeType="1"/>
            </p:cNvSpPr>
            <p:nvPr/>
          </p:nvSpPr>
          <p:spPr bwMode="auto">
            <a:xfrm flipV="1">
              <a:off x="1031" y="441"/>
              <a:ext cx="57"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353" name="Group 209">
            <a:extLst>
              <a:ext uri="{FF2B5EF4-FFF2-40B4-BE49-F238E27FC236}">
                <a16:creationId xmlns:a16="http://schemas.microsoft.com/office/drawing/2014/main" id="{E09E3DB5-65FF-47D6-812A-B87B440FC527}"/>
              </a:ext>
            </a:extLst>
          </p:cNvPr>
          <p:cNvGrpSpPr>
            <a:grpSpLocks/>
          </p:cNvGrpSpPr>
          <p:nvPr/>
        </p:nvGrpSpPr>
        <p:grpSpPr bwMode="auto">
          <a:xfrm>
            <a:off x="487363" y="6297613"/>
            <a:ext cx="74612" cy="26987"/>
            <a:chOff x="2373" y="1404"/>
            <a:chExt cx="47" cy="17"/>
          </a:xfrm>
        </p:grpSpPr>
        <p:sp>
          <p:nvSpPr>
            <p:cNvPr id="6354" name="Oval 210">
              <a:extLst>
                <a:ext uri="{FF2B5EF4-FFF2-40B4-BE49-F238E27FC236}">
                  <a16:creationId xmlns:a16="http://schemas.microsoft.com/office/drawing/2014/main" id="{BBCF496F-496E-4888-A255-A354238C4E6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355" name="Oval 211">
              <a:extLst>
                <a:ext uri="{FF2B5EF4-FFF2-40B4-BE49-F238E27FC236}">
                  <a16:creationId xmlns:a16="http://schemas.microsoft.com/office/drawing/2014/main" id="{B62D27DE-18A7-4C14-B43C-822A0511387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356" name="Line 212">
            <a:extLst>
              <a:ext uri="{FF2B5EF4-FFF2-40B4-BE49-F238E27FC236}">
                <a16:creationId xmlns:a16="http://schemas.microsoft.com/office/drawing/2014/main" id="{B5F196C3-111C-4BFB-BF91-2C07951B9825}"/>
              </a:ext>
            </a:extLst>
          </p:cNvPr>
          <p:cNvSpPr>
            <a:spLocks noChangeShapeType="1"/>
          </p:cNvSpPr>
          <p:nvPr/>
        </p:nvSpPr>
        <p:spPr bwMode="auto">
          <a:xfrm>
            <a:off x="261938" y="64420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57" name="Text Box 213">
            <a:extLst>
              <a:ext uri="{FF2B5EF4-FFF2-40B4-BE49-F238E27FC236}">
                <a16:creationId xmlns:a16="http://schemas.microsoft.com/office/drawing/2014/main" id="{BD0FD610-4399-45E5-B42A-2EFD8912D880}"/>
              </a:ext>
            </a:extLst>
          </p:cNvPr>
          <p:cNvSpPr txBox="1">
            <a:spLocks noChangeArrowheads="1"/>
          </p:cNvSpPr>
          <p:nvPr/>
        </p:nvSpPr>
        <p:spPr bwMode="auto">
          <a:xfrm>
            <a:off x="622300" y="6226175"/>
            <a:ext cx="262604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a:t>Organic Fire Support</a:t>
            </a:r>
          </a:p>
          <a:p>
            <a:r>
              <a:rPr lang="en-GB" altLang="en-US" b="1" dirty="0"/>
              <a:t>x1 </a:t>
            </a:r>
            <a:r>
              <a:rPr lang="en-GB" altLang="en-US" dirty="0"/>
              <a:t>Brandt 81mm Mortar </a:t>
            </a:r>
            <a:r>
              <a:rPr lang="en-GB" altLang="en-US" b="1" dirty="0"/>
              <a:t>              </a:t>
            </a:r>
            <a:r>
              <a:rPr lang="en-GB" altLang="en-US" dirty="0"/>
              <a:t>                   ARG-13</a:t>
            </a:r>
            <a:endParaRPr lang="en-GB" altLang="en-US" b="1" dirty="0"/>
          </a:p>
        </p:txBody>
      </p:sp>
      <p:sp>
        <p:nvSpPr>
          <p:cNvPr id="6358" name="Line 214">
            <a:extLst>
              <a:ext uri="{FF2B5EF4-FFF2-40B4-BE49-F238E27FC236}">
                <a16:creationId xmlns:a16="http://schemas.microsoft.com/office/drawing/2014/main" id="{2A7B8077-679C-4150-ACE3-43543E4305C1}"/>
              </a:ext>
            </a:extLst>
          </p:cNvPr>
          <p:cNvSpPr>
            <a:spLocks noChangeShapeType="1"/>
          </p:cNvSpPr>
          <p:nvPr/>
        </p:nvSpPr>
        <p:spPr bwMode="auto">
          <a:xfrm flipV="1">
            <a:off x="261938" y="4786313"/>
            <a:ext cx="0" cy="16557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59" name="Text Box 215">
            <a:extLst>
              <a:ext uri="{FF2B5EF4-FFF2-40B4-BE49-F238E27FC236}">
                <a16:creationId xmlns:a16="http://schemas.microsoft.com/office/drawing/2014/main" id="{71653C76-2E9A-49CE-B776-31E0CBEDB61A}"/>
              </a:ext>
            </a:extLst>
          </p:cNvPr>
          <p:cNvSpPr txBox="1">
            <a:spLocks noChangeArrowheads="1"/>
          </p:cNvSpPr>
          <p:nvPr/>
        </p:nvSpPr>
        <p:spPr bwMode="auto">
          <a:xfrm>
            <a:off x="117475" y="6586538"/>
            <a:ext cx="330358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dirty="0"/>
              <a:t>(a) </a:t>
            </a:r>
            <a:r>
              <a:rPr lang="en-GB" altLang="en-US" dirty="0"/>
              <a:t>M20 3.5-inch Super Bazookas and FN MAG LMGs were held as separate teams in each platoon’s heavy weapons section.  Hence they are listed here as separate teams, rather than being incorporated into the Infantry fire factors.</a:t>
            </a:r>
          </a:p>
        </p:txBody>
      </p:sp>
      <p:sp>
        <p:nvSpPr>
          <p:cNvPr id="6360" name="Text Box 216">
            <a:extLst>
              <a:ext uri="{FF2B5EF4-FFF2-40B4-BE49-F238E27FC236}">
                <a16:creationId xmlns:a16="http://schemas.microsoft.com/office/drawing/2014/main" id="{A69977DC-E5A0-4E51-88A0-F00493FE1F34}"/>
              </a:ext>
            </a:extLst>
          </p:cNvPr>
          <p:cNvSpPr txBox="1">
            <a:spLocks noChangeArrowheads="1"/>
          </p:cNvSpPr>
          <p:nvPr/>
        </p:nvSpPr>
        <p:spPr bwMode="auto">
          <a:xfrm>
            <a:off x="115888" y="1763713"/>
            <a:ext cx="3116262"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As the armoured cars were limited to the metalled roads in the immediate vicinity of Port Stanley, the armoured car crews were sent into battle as an infantry company.  May therefore replace the armoured cars with:</a:t>
            </a:r>
          </a:p>
          <a:p>
            <a:r>
              <a:rPr lang="en-GB" altLang="en-US" b="1"/>
              <a:t>     x6 </a:t>
            </a:r>
            <a:r>
              <a:rPr lang="en-GB" altLang="en-US"/>
              <a:t>Tiradores (Infantry)                                                 ARG-08</a:t>
            </a:r>
            <a:endParaRPr lang="en-GB" altLang="en-US" b="1"/>
          </a:p>
        </p:txBody>
      </p:sp>
      <p:grpSp>
        <p:nvGrpSpPr>
          <p:cNvPr id="6361" name="Group 217">
            <a:extLst>
              <a:ext uri="{FF2B5EF4-FFF2-40B4-BE49-F238E27FC236}">
                <a16:creationId xmlns:a16="http://schemas.microsoft.com/office/drawing/2014/main" id="{1AEEECEE-3B65-45BB-B7FF-6808F5460DAE}"/>
              </a:ext>
            </a:extLst>
          </p:cNvPr>
          <p:cNvGrpSpPr>
            <a:grpSpLocks/>
          </p:cNvGrpSpPr>
          <p:nvPr/>
        </p:nvGrpSpPr>
        <p:grpSpPr bwMode="auto">
          <a:xfrm>
            <a:off x="3717925" y="611188"/>
            <a:ext cx="231775" cy="157162"/>
            <a:chOff x="933" y="149"/>
            <a:chExt cx="146" cy="99"/>
          </a:xfrm>
        </p:grpSpPr>
        <p:sp>
          <p:nvSpPr>
            <p:cNvPr id="6362" name="Rectangle 218">
              <a:extLst>
                <a:ext uri="{FF2B5EF4-FFF2-40B4-BE49-F238E27FC236}">
                  <a16:creationId xmlns:a16="http://schemas.microsoft.com/office/drawing/2014/main" id="{0E7108BB-55FF-446E-846B-57475F762B7A}"/>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63" name="Text Box 219">
              <a:extLst>
                <a:ext uri="{FF2B5EF4-FFF2-40B4-BE49-F238E27FC236}">
                  <a16:creationId xmlns:a16="http://schemas.microsoft.com/office/drawing/2014/main" id="{D0B21934-AC6C-4C84-AE49-30980DFC8E34}"/>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6364" name="Group 220">
            <a:extLst>
              <a:ext uri="{FF2B5EF4-FFF2-40B4-BE49-F238E27FC236}">
                <a16:creationId xmlns:a16="http://schemas.microsoft.com/office/drawing/2014/main" id="{613DA9E7-4436-4EB3-B654-8B4513110118}"/>
              </a:ext>
            </a:extLst>
          </p:cNvPr>
          <p:cNvGrpSpPr>
            <a:grpSpLocks/>
          </p:cNvGrpSpPr>
          <p:nvPr/>
        </p:nvGrpSpPr>
        <p:grpSpPr bwMode="auto">
          <a:xfrm>
            <a:off x="3795713" y="538163"/>
            <a:ext cx="74612" cy="26987"/>
            <a:chOff x="2373" y="1404"/>
            <a:chExt cx="47" cy="17"/>
          </a:xfrm>
        </p:grpSpPr>
        <p:sp>
          <p:nvSpPr>
            <p:cNvPr id="6365" name="Oval 221">
              <a:extLst>
                <a:ext uri="{FF2B5EF4-FFF2-40B4-BE49-F238E27FC236}">
                  <a16:creationId xmlns:a16="http://schemas.microsoft.com/office/drawing/2014/main" id="{15A7B373-B9EA-4901-86F2-8DDAB206058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366" name="Oval 222">
              <a:extLst>
                <a:ext uri="{FF2B5EF4-FFF2-40B4-BE49-F238E27FC236}">
                  <a16:creationId xmlns:a16="http://schemas.microsoft.com/office/drawing/2014/main" id="{51BE6597-D634-4702-A141-D87691AC9A1A}"/>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367" name="Line 223">
            <a:extLst>
              <a:ext uri="{FF2B5EF4-FFF2-40B4-BE49-F238E27FC236}">
                <a16:creationId xmlns:a16="http://schemas.microsoft.com/office/drawing/2014/main" id="{BA336ED3-C226-4E25-BC4F-E377BBD28682}"/>
              </a:ext>
            </a:extLst>
          </p:cNvPr>
          <p:cNvSpPr>
            <a:spLocks noChangeShapeType="1"/>
          </p:cNvSpPr>
          <p:nvPr/>
        </p:nvSpPr>
        <p:spPr bwMode="auto">
          <a:xfrm>
            <a:off x="3573463" y="6826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368" name="Group 224">
            <a:extLst>
              <a:ext uri="{FF2B5EF4-FFF2-40B4-BE49-F238E27FC236}">
                <a16:creationId xmlns:a16="http://schemas.microsoft.com/office/drawing/2014/main" id="{799AD667-38AE-4A25-9D77-B0B02AD8BCAA}"/>
              </a:ext>
            </a:extLst>
          </p:cNvPr>
          <p:cNvGrpSpPr>
            <a:grpSpLocks noChangeAspect="1"/>
          </p:cNvGrpSpPr>
          <p:nvPr/>
        </p:nvGrpSpPr>
        <p:grpSpPr bwMode="auto">
          <a:xfrm>
            <a:off x="3717925" y="898525"/>
            <a:ext cx="231775" cy="157163"/>
            <a:chOff x="1968" y="1728"/>
            <a:chExt cx="195" cy="132"/>
          </a:xfrm>
        </p:grpSpPr>
        <p:sp>
          <p:nvSpPr>
            <p:cNvPr id="6369" name="Rectangle 225">
              <a:extLst>
                <a:ext uri="{FF2B5EF4-FFF2-40B4-BE49-F238E27FC236}">
                  <a16:creationId xmlns:a16="http://schemas.microsoft.com/office/drawing/2014/main" id="{8E9336A6-CAF0-485F-A28F-9AAEE193241A}"/>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70" name="Line 226">
              <a:extLst>
                <a:ext uri="{FF2B5EF4-FFF2-40B4-BE49-F238E27FC236}">
                  <a16:creationId xmlns:a16="http://schemas.microsoft.com/office/drawing/2014/main" id="{694FC6C7-7C68-4FBC-A8DE-67779C0BC5D0}"/>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71" name="Line 227">
              <a:extLst>
                <a:ext uri="{FF2B5EF4-FFF2-40B4-BE49-F238E27FC236}">
                  <a16:creationId xmlns:a16="http://schemas.microsoft.com/office/drawing/2014/main" id="{C2581148-5E7B-4370-95C8-E873A749B799}"/>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372" name="Group 228">
            <a:extLst>
              <a:ext uri="{FF2B5EF4-FFF2-40B4-BE49-F238E27FC236}">
                <a16:creationId xmlns:a16="http://schemas.microsoft.com/office/drawing/2014/main" id="{3335310E-3AE2-4B0F-85C0-42D8D0561732}"/>
              </a:ext>
            </a:extLst>
          </p:cNvPr>
          <p:cNvGrpSpPr>
            <a:grpSpLocks/>
          </p:cNvGrpSpPr>
          <p:nvPr/>
        </p:nvGrpSpPr>
        <p:grpSpPr bwMode="auto">
          <a:xfrm>
            <a:off x="3795713" y="827088"/>
            <a:ext cx="74612" cy="26987"/>
            <a:chOff x="2373" y="1404"/>
            <a:chExt cx="47" cy="17"/>
          </a:xfrm>
        </p:grpSpPr>
        <p:sp>
          <p:nvSpPr>
            <p:cNvPr id="6373" name="Oval 229">
              <a:extLst>
                <a:ext uri="{FF2B5EF4-FFF2-40B4-BE49-F238E27FC236}">
                  <a16:creationId xmlns:a16="http://schemas.microsoft.com/office/drawing/2014/main" id="{8F1E32FF-0D1E-4E8C-A8E4-F58A1B3D92B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374" name="Oval 230">
              <a:extLst>
                <a:ext uri="{FF2B5EF4-FFF2-40B4-BE49-F238E27FC236}">
                  <a16:creationId xmlns:a16="http://schemas.microsoft.com/office/drawing/2014/main" id="{9763B58A-374B-4255-8E59-1E26F4FD099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375" name="Line 231">
            <a:extLst>
              <a:ext uri="{FF2B5EF4-FFF2-40B4-BE49-F238E27FC236}">
                <a16:creationId xmlns:a16="http://schemas.microsoft.com/office/drawing/2014/main" id="{9E281919-7EE2-4BC8-8DA8-077A3CF1A30C}"/>
              </a:ext>
            </a:extLst>
          </p:cNvPr>
          <p:cNvSpPr>
            <a:spLocks noChangeShapeType="1"/>
          </p:cNvSpPr>
          <p:nvPr/>
        </p:nvSpPr>
        <p:spPr bwMode="auto">
          <a:xfrm>
            <a:off x="3573463" y="9715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76" name="Text Box 232">
            <a:extLst>
              <a:ext uri="{FF2B5EF4-FFF2-40B4-BE49-F238E27FC236}">
                <a16:creationId xmlns:a16="http://schemas.microsoft.com/office/drawing/2014/main" id="{805DDDE2-870A-4D4C-8FAA-907955F93111}"/>
              </a:ext>
            </a:extLst>
          </p:cNvPr>
          <p:cNvSpPr txBox="1">
            <a:spLocks noChangeArrowheads="1"/>
          </p:cNvSpPr>
          <p:nvPr/>
        </p:nvSpPr>
        <p:spPr bwMode="auto">
          <a:xfrm>
            <a:off x="3933825" y="468313"/>
            <a:ext cx="2598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sp>
        <p:nvSpPr>
          <p:cNvPr id="6377" name="Text Box 233">
            <a:extLst>
              <a:ext uri="{FF2B5EF4-FFF2-40B4-BE49-F238E27FC236}">
                <a16:creationId xmlns:a16="http://schemas.microsoft.com/office/drawing/2014/main" id="{59014A75-7E1D-4E1C-9740-275D21B0147A}"/>
              </a:ext>
            </a:extLst>
          </p:cNvPr>
          <p:cNvSpPr txBox="1">
            <a:spLocks noChangeArrowheads="1"/>
          </p:cNvSpPr>
          <p:nvPr/>
        </p:nvSpPr>
        <p:spPr bwMode="auto">
          <a:xfrm>
            <a:off x="3933825" y="828675"/>
            <a:ext cx="25908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x9 </a:t>
            </a:r>
            <a:r>
              <a:rPr lang="en-GB" altLang="en-US"/>
              <a:t>Tiradores (Infantry)                                    ARG-08</a:t>
            </a:r>
            <a:endParaRPr lang="en-GB" altLang="en-US" b="1"/>
          </a:p>
        </p:txBody>
      </p:sp>
      <p:sp>
        <p:nvSpPr>
          <p:cNvPr id="6382" name="Line 238">
            <a:extLst>
              <a:ext uri="{FF2B5EF4-FFF2-40B4-BE49-F238E27FC236}">
                <a16:creationId xmlns:a16="http://schemas.microsoft.com/office/drawing/2014/main" id="{59394E7D-57E8-4ECE-8358-F5987945328E}"/>
              </a:ext>
            </a:extLst>
          </p:cNvPr>
          <p:cNvSpPr>
            <a:spLocks noChangeShapeType="1"/>
          </p:cNvSpPr>
          <p:nvPr/>
        </p:nvSpPr>
        <p:spPr bwMode="auto">
          <a:xfrm>
            <a:off x="3573463"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83" name="Text Box 239">
            <a:extLst>
              <a:ext uri="{FF2B5EF4-FFF2-40B4-BE49-F238E27FC236}">
                <a16:creationId xmlns:a16="http://schemas.microsoft.com/office/drawing/2014/main" id="{D9909910-8F93-486A-B596-0A9EE87A27EB}"/>
              </a:ext>
            </a:extLst>
          </p:cNvPr>
          <p:cNvSpPr txBox="1">
            <a:spLocks noChangeArrowheads="1"/>
          </p:cNvSpPr>
          <p:nvPr/>
        </p:nvSpPr>
        <p:spPr bwMode="auto">
          <a:xfrm>
            <a:off x="3716338" y="107950"/>
            <a:ext cx="2127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ARG-04</a:t>
            </a:r>
          </a:p>
          <a:p>
            <a:r>
              <a:rPr lang="en-GB" altLang="en-US" sz="1000" b="1"/>
              <a:t>Marine Infantry Company</a:t>
            </a:r>
          </a:p>
        </p:txBody>
      </p:sp>
      <p:grpSp>
        <p:nvGrpSpPr>
          <p:cNvPr id="6384" name="Group 240">
            <a:extLst>
              <a:ext uri="{FF2B5EF4-FFF2-40B4-BE49-F238E27FC236}">
                <a16:creationId xmlns:a16="http://schemas.microsoft.com/office/drawing/2014/main" id="{5BBE1FCB-B8C5-4F3C-A519-0A14BAF7AAA7}"/>
              </a:ext>
            </a:extLst>
          </p:cNvPr>
          <p:cNvGrpSpPr>
            <a:grpSpLocks noChangeAspect="1"/>
          </p:cNvGrpSpPr>
          <p:nvPr/>
        </p:nvGrpSpPr>
        <p:grpSpPr bwMode="auto">
          <a:xfrm>
            <a:off x="3717925" y="1187450"/>
            <a:ext cx="231775" cy="157163"/>
            <a:chOff x="624" y="1632"/>
            <a:chExt cx="195" cy="132"/>
          </a:xfrm>
        </p:grpSpPr>
        <p:sp>
          <p:nvSpPr>
            <p:cNvPr id="6385" name="Rectangle 241">
              <a:extLst>
                <a:ext uri="{FF2B5EF4-FFF2-40B4-BE49-F238E27FC236}">
                  <a16:creationId xmlns:a16="http://schemas.microsoft.com/office/drawing/2014/main" id="{0593F13C-BE72-4C06-94A4-98E725A7AC97}"/>
                </a:ext>
              </a:extLst>
            </p:cNvPr>
            <p:cNvSpPr>
              <a:spLocks noChangeAspect="1" noChangeArrowheads="1"/>
            </p:cNvSpPr>
            <p:nvPr/>
          </p:nvSpPr>
          <p:spPr bwMode="auto">
            <a:xfrm>
              <a:off x="624" y="1632"/>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86" name="Line 242">
              <a:extLst>
                <a:ext uri="{FF2B5EF4-FFF2-40B4-BE49-F238E27FC236}">
                  <a16:creationId xmlns:a16="http://schemas.microsoft.com/office/drawing/2014/main" id="{9A6E0005-E8D1-49A1-A63C-2E2A942A1C77}"/>
                </a:ext>
              </a:extLst>
            </p:cNvPr>
            <p:cNvSpPr>
              <a:spLocks noChangeAspect="1" noChangeShapeType="1"/>
            </p:cNvSpPr>
            <p:nvPr/>
          </p:nvSpPr>
          <p:spPr bwMode="auto">
            <a:xfrm flipV="1">
              <a:off x="624" y="1635"/>
              <a:ext cx="96" cy="12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87" name="Line 243">
              <a:extLst>
                <a:ext uri="{FF2B5EF4-FFF2-40B4-BE49-F238E27FC236}">
                  <a16:creationId xmlns:a16="http://schemas.microsoft.com/office/drawing/2014/main" id="{4B9B963F-8B5F-4D30-BFCD-C263FAA41D7F}"/>
                </a:ext>
              </a:extLst>
            </p:cNvPr>
            <p:cNvSpPr>
              <a:spLocks noChangeAspect="1" noChangeShapeType="1"/>
            </p:cNvSpPr>
            <p:nvPr/>
          </p:nvSpPr>
          <p:spPr bwMode="auto">
            <a:xfrm>
              <a:off x="720" y="1632"/>
              <a:ext cx="96"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388" name="Group 244">
            <a:extLst>
              <a:ext uri="{FF2B5EF4-FFF2-40B4-BE49-F238E27FC236}">
                <a16:creationId xmlns:a16="http://schemas.microsoft.com/office/drawing/2014/main" id="{BC61B354-D5E6-4DB8-84C6-C45DA4C9EED8}"/>
              </a:ext>
            </a:extLst>
          </p:cNvPr>
          <p:cNvGrpSpPr>
            <a:grpSpLocks/>
          </p:cNvGrpSpPr>
          <p:nvPr/>
        </p:nvGrpSpPr>
        <p:grpSpPr bwMode="auto">
          <a:xfrm>
            <a:off x="3795713" y="1116013"/>
            <a:ext cx="74612" cy="26987"/>
            <a:chOff x="2373" y="1404"/>
            <a:chExt cx="47" cy="17"/>
          </a:xfrm>
        </p:grpSpPr>
        <p:sp>
          <p:nvSpPr>
            <p:cNvPr id="6389" name="Oval 245">
              <a:extLst>
                <a:ext uri="{FF2B5EF4-FFF2-40B4-BE49-F238E27FC236}">
                  <a16:creationId xmlns:a16="http://schemas.microsoft.com/office/drawing/2014/main" id="{7EE4B6EF-85EF-468E-808F-013E64171D3B}"/>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390" name="Oval 246">
              <a:extLst>
                <a:ext uri="{FF2B5EF4-FFF2-40B4-BE49-F238E27FC236}">
                  <a16:creationId xmlns:a16="http://schemas.microsoft.com/office/drawing/2014/main" id="{D04AA3D0-1A4A-4094-A681-DEAD7EEC338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391" name="Line 247">
            <a:extLst>
              <a:ext uri="{FF2B5EF4-FFF2-40B4-BE49-F238E27FC236}">
                <a16:creationId xmlns:a16="http://schemas.microsoft.com/office/drawing/2014/main" id="{7D4D1D1F-C635-45ED-9BEF-C8233F70568C}"/>
              </a:ext>
            </a:extLst>
          </p:cNvPr>
          <p:cNvSpPr>
            <a:spLocks noChangeShapeType="1"/>
          </p:cNvSpPr>
          <p:nvPr/>
        </p:nvSpPr>
        <p:spPr bwMode="auto">
          <a:xfrm>
            <a:off x="3573463" y="12588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92" name="Text Box 248">
            <a:extLst>
              <a:ext uri="{FF2B5EF4-FFF2-40B4-BE49-F238E27FC236}">
                <a16:creationId xmlns:a16="http://schemas.microsoft.com/office/drawing/2014/main" id="{28C48BC4-7343-4403-87B2-CEA66B808B76}"/>
              </a:ext>
            </a:extLst>
          </p:cNvPr>
          <p:cNvSpPr txBox="1">
            <a:spLocks noChangeArrowheads="1"/>
          </p:cNvSpPr>
          <p:nvPr/>
        </p:nvSpPr>
        <p:spPr bwMode="auto">
          <a:xfrm>
            <a:off x="3933825" y="1116013"/>
            <a:ext cx="25939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or x2 </a:t>
            </a:r>
            <a:r>
              <a:rPr lang="en-GB" altLang="en-US"/>
              <a:t>M20 Super Bazooka Team </a:t>
            </a:r>
            <a:r>
              <a:rPr lang="en-GB" altLang="en-US" b="1"/>
              <a:t>(a) </a:t>
            </a:r>
            <a:r>
              <a:rPr lang="en-GB" altLang="en-US"/>
              <a:t>        ARG-10</a:t>
            </a:r>
          </a:p>
        </p:txBody>
      </p:sp>
      <p:grpSp>
        <p:nvGrpSpPr>
          <p:cNvPr id="6393" name="Group 249">
            <a:extLst>
              <a:ext uri="{FF2B5EF4-FFF2-40B4-BE49-F238E27FC236}">
                <a16:creationId xmlns:a16="http://schemas.microsoft.com/office/drawing/2014/main" id="{275C5522-C34D-4317-AB76-DE1A5249C53E}"/>
              </a:ext>
            </a:extLst>
          </p:cNvPr>
          <p:cNvGrpSpPr>
            <a:grpSpLocks/>
          </p:cNvGrpSpPr>
          <p:nvPr/>
        </p:nvGrpSpPr>
        <p:grpSpPr bwMode="auto">
          <a:xfrm>
            <a:off x="3716338" y="1476375"/>
            <a:ext cx="231775" cy="157163"/>
            <a:chOff x="3113" y="2653"/>
            <a:chExt cx="146" cy="99"/>
          </a:xfrm>
        </p:grpSpPr>
        <p:sp>
          <p:nvSpPr>
            <p:cNvPr id="6394" name="Rectangle 250">
              <a:extLst>
                <a:ext uri="{FF2B5EF4-FFF2-40B4-BE49-F238E27FC236}">
                  <a16:creationId xmlns:a16="http://schemas.microsoft.com/office/drawing/2014/main" id="{6B753287-05DB-41DB-8764-A9470EC8B1C2}"/>
                </a:ext>
              </a:extLst>
            </p:cNvPr>
            <p:cNvSpPr>
              <a:spLocks noChangeAspect="1" noChangeArrowheads="1"/>
            </p:cNvSpPr>
            <p:nvPr/>
          </p:nvSpPr>
          <p:spPr bwMode="auto">
            <a:xfrm>
              <a:off x="3113" y="2653"/>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95" name="Rectangle 251">
              <a:extLst>
                <a:ext uri="{FF2B5EF4-FFF2-40B4-BE49-F238E27FC236}">
                  <a16:creationId xmlns:a16="http://schemas.microsoft.com/office/drawing/2014/main" id="{255AD603-5F6C-4E66-9228-2FE8E08AC414}"/>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96" name="Line 252">
              <a:extLst>
                <a:ext uri="{FF2B5EF4-FFF2-40B4-BE49-F238E27FC236}">
                  <a16:creationId xmlns:a16="http://schemas.microsoft.com/office/drawing/2014/main" id="{4CD1F633-7F1D-4AD8-93EF-B8731D8FAD3A}"/>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397" name="Line 253">
              <a:extLst>
                <a:ext uri="{FF2B5EF4-FFF2-40B4-BE49-F238E27FC236}">
                  <a16:creationId xmlns:a16="http://schemas.microsoft.com/office/drawing/2014/main" id="{C65067B0-ADE2-4DB7-B2E2-5E28E4258A4B}"/>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398" name="Group 254">
            <a:extLst>
              <a:ext uri="{FF2B5EF4-FFF2-40B4-BE49-F238E27FC236}">
                <a16:creationId xmlns:a16="http://schemas.microsoft.com/office/drawing/2014/main" id="{68B9AD1C-11DD-4B67-A962-95872DEC1062}"/>
              </a:ext>
            </a:extLst>
          </p:cNvPr>
          <p:cNvGrpSpPr>
            <a:grpSpLocks/>
          </p:cNvGrpSpPr>
          <p:nvPr/>
        </p:nvGrpSpPr>
        <p:grpSpPr bwMode="auto">
          <a:xfrm>
            <a:off x="3794125" y="1403350"/>
            <a:ext cx="74613" cy="26988"/>
            <a:chOff x="2373" y="1404"/>
            <a:chExt cx="47" cy="17"/>
          </a:xfrm>
        </p:grpSpPr>
        <p:sp>
          <p:nvSpPr>
            <p:cNvPr id="6399" name="Oval 255">
              <a:extLst>
                <a:ext uri="{FF2B5EF4-FFF2-40B4-BE49-F238E27FC236}">
                  <a16:creationId xmlns:a16="http://schemas.microsoft.com/office/drawing/2014/main" id="{B726BC74-EFB6-4ED8-829C-DBE23586E2A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400" name="Oval 256">
              <a:extLst>
                <a:ext uri="{FF2B5EF4-FFF2-40B4-BE49-F238E27FC236}">
                  <a16:creationId xmlns:a16="http://schemas.microsoft.com/office/drawing/2014/main" id="{7B7F92BB-78E2-4EB5-806D-D2749637E54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401" name="Line 257">
            <a:extLst>
              <a:ext uri="{FF2B5EF4-FFF2-40B4-BE49-F238E27FC236}">
                <a16:creationId xmlns:a16="http://schemas.microsoft.com/office/drawing/2014/main" id="{34C499D4-6FF2-435B-890B-5964F21540ED}"/>
              </a:ext>
            </a:extLst>
          </p:cNvPr>
          <p:cNvSpPr>
            <a:spLocks noChangeShapeType="1"/>
          </p:cNvSpPr>
          <p:nvPr/>
        </p:nvSpPr>
        <p:spPr bwMode="auto">
          <a:xfrm>
            <a:off x="3573463" y="15478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02" name="Text Box 258">
            <a:extLst>
              <a:ext uri="{FF2B5EF4-FFF2-40B4-BE49-F238E27FC236}">
                <a16:creationId xmlns:a16="http://schemas.microsoft.com/office/drawing/2014/main" id="{D08E7855-32F5-4002-8126-F49721A04426}"/>
              </a:ext>
            </a:extLst>
          </p:cNvPr>
          <p:cNvSpPr txBox="1">
            <a:spLocks noChangeArrowheads="1"/>
          </p:cNvSpPr>
          <p:nvPr/>
        </p:nvSpPr>
        <p:spPr bwMode="auto">
          <a:xfrm>
            <a:off x="3933825" y="1403350"/>
            <a:ext cx="25876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FN MAG Light Machine Gun </a:t>
            </a:r>
            <a:r>
              <a:rPr lang="en-GB" altLang="en-US" b="1"/>
              <a:t>(a)</a:t>
            </a:r>
            <a:r>
              <a:rPr lang="en-GB" altLang="en-US"/>
              <a:t>                ARG-09</a:t>
            </a:r>
            <a:endParaRPr lang="en-GB" altLang="en-US" b="1"/>
          </a:p>
        </p:txBody>
      </p:sp>
      <p:grpSp>
        <p:nvGrpSpPr>
          <p:cNvPr id="6403" name="Group 259">
            <a:extLst>
              <a:ext uri="{FF2B5EF4-FFF2-40B4-BE49-F238E27FC236}">
                <a16:creationId xmlns:a16="http://schemas.microsoft.com/office/drawing/2014/main" id="{122B41AE-C895-4141-A320-2C62BF83C583}"/>
              </a:ext>
            </a:extLst>
          </p:cNvPr>
          <p:cNvGrpSpPr>
            <a:grpSpLocks/>
          </p:cNvGrpSpPr>
          <p:nvPr/>
        </p:nvGrpSpPr>
        <p:grpSpPr bwMode="auto">
          <a:xfrm>
            <a:off x="3716338" y="1765300"/>
            <a:ext cx="231775" cy="157163"/>
            <a:chOff x="3113" y="2653"/>
            <a:chExt cx="146" cy="99"/>
          </a:xfrm>
        </p:grpSpPr>
        <p:sp>
          <p:nvSpPr>
            <p:cNvPr id="6404" name="Rectangle 260">
              <a:extLst>
                <a:ext uri="{FF2B5EF4-FFF2-40B4-BE49-F238E27FC236}">
                  <a16:creationId xmlns:a16="http://schemas.microsoft.com/office/drawing/2014/main" id="{5B9361D2-6008-41E2-A5CF-F4EF3AC756AD}"/>
                </a:ext>
              </a:extLst>
            </p:cNvPr>
            <p:cNvSpPr>
              <a:spLocks noChangeAspect="1" noChangeArrowheads="1"/>
            </p:cNvSpPr>
            <p:nvPr/>
          </p:nvSpPr>
          <p:spPr bwMode="auto">
            <a:xfrm>
              <a:off x="3113" y="2653"/>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05" name="Rectangle 261">
              <a:extLst>
                <a:ext uri="{FF2B5EF4-FFF2-40B4-BE49-F238E27FC236}">
                  <a16:creationId xmlns:a16="http://schemas.microsoft.com/office/drawing/2014/main" id="{475799F8-6F0A-485A-90CF-FECD69CE3D90}"/>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06" name="Line 262">
              <a:extLst>
                <a:ext uri="{FF2B5EF4-FFF2-40B4-BE49-F238E27FC236}">
                  <a16:creationId xmlns:a16="http://schemas.microsoft.com/office/drawing/2014/main" id="{00E37CB2-90D0-4F1A-BCB3-BE28AC4FF8E4}"/>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07" name="Line 263">
              <a:extLst>
                <a:ext uri="{FF2B5EF4-FFF2-40B4-BE49-F238E27FC236}">
                  <a16:creationId xmlns:a16="http://schemas.microsoft.com/office/drawing/2014/main" id="{EBC1EFC3-D27A-4DBC-BF08-EE25EB553CBC}"/>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408" name="Group 264">
            <a:extLst>
              <a:ext uri="{FF2B5EF4-FFF2-40B4-BE49-F238E27FC236}">
                <a16:creationId xmlns:a16="http://schemas.microsoft.com/office/drawing/2014/main" id="{3DD01404-D25D-4961-B1AD-7F3E7E2A11BE}"/>
              </a:ext>
            </a:extLst>
          </p:cNvPr>
          <p:cNvGrpSpPr>
            <a:grpSpLocks/>
          </p:cNvGrpSpPr>
          <p:nvPr/>
        </p:nvGrpSpPr>
        <p:grpSpPr bwMode="auto">
          <a:xfrm>
            <a:off x="3794125" y="1692275"/>
            <a:ext cx="74613" cy="26988"/>
            <a:chOff x="2373" y="1404"/>
            <a:chExt cx="47" cy="17"/>
          </a:xfrm>
        </p:grpSpPr>
        <p:sp>
          <p:nvSpPr>
            <p:cNvPr id="6409" name="Oval 265">
              <a:extLst>
                <a:ext uri="{FF2B5EF4-FFF2-40B4-BE49-F238E27FC236}">
                  <a16:creationId xmlns:a16="http://schemas.microsoft.com/office/drawing/2014/main" id="{0D710D32-320B-42AB-AD8D-48713F0DC7C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410" name="Oval 266">
              <a:extLst>
                <a:ext uri="{FF2B5EF4-FFF2-40B4-BE49-F238E27FC236}">
                  <a16:creationId xmlns:a16="http://schemas.microsoft.com/office/drawing/2014/main" id="{F3373435-FF2B-45E5-AA40-DC1DD03EB88F}"/>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411" name="Line 267">
            <a:extLst>
              <a:ext uri="{FF2B5EF4-FFF2-40B4-BE49-F238E27FC236}">
                <a16:creationId xmlns:a16="http://schemas.microsoft.com/office/drawing/2014/main" id="{D0F96CB7-2CD0-4DA4-8B91-DBF04320BD3F}"/>
              </a:ext>
            </a:extLst>
          </p:cNvPr>
          <p:cNvSpPr>
            <a:spLocks noChangeShapeType="1"/>
          </p:cNvSpPr>
          <p:nvPr/>
        </p:nvSpPr>
        <p:spPr bwMode="auto">
          <a:xfrm>
            <a:off x="3573463" y="18367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12" name="Text Box 268">
            <a:extLst>
              <a:ext uri="{FF2B5EF4-FFF2-40B4-BE49-F238E27FC236}">
                <a16:creationId xmlns:a16="http://schemas.microsoft.com/office/drawing/2014/main" id="{E932D59A-62DD-4FA0-AF7B-A269BA362854}"/>
              </a:ext>
            </a:extLst>
          </p:cNvPr>
          <p:cNvSpPr txBox="1">
            <a:spLocks noChangeArrowheads="1"/>
          </p:cNvSpPr>
          <p:nvPr/>
        </p:nvSpPr>
        <p:spPr bwMode="auto">
          <a:xfrm>
            <a:off x="3933825" y="1692275"/>
            <a:ext cx="2614613"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FN MAG Sustained Fire Machine Gun       ARG-10</a:t>
            </a:r>
            <a:endParaRPr lang="en-GB" altLang="en-US" b="1"/>
          </a:p>
        </p:txBody>
      </p:sp>
      <p:grpSp>
        <p:nvGrpSpPr>
          <p:cNvPr id="6413" name="Group 269">
            <a:extLst>
              <a:ext uri="{FF2B5EF4-FFF2-40B4-BE49-F238E27FC236}">
                <a16:creationId xmlns:a16="http://schemas.microsoft.com/office/drawing/2014/main" id="{65C6613B-41B5-4B6B-9A86-7449166265A3}"/>
              </a:ext>
            </a:extLst>
          </p:cNvPr>
          <p:cNvGrpSpPr>
            <a:grpSpLocks noChangeAspect="1"/>
          </p:cNvGrpSpPr>
          <p:nvPr/>
        </p:nvGrpSpPr>
        <p:grpSpPr bwMode="auto">
          <a:xfrm>
            <a:off x="3716338" y="2052638"/>
            <a:ext cx="239712" cy="157162"/>
            <a:chOff x="960" y="336"/>
            <a:chExt cx="201" cy="132"/>
          </a:xfrm>
        </p:grpSpPr>
        <p:sp>
          <p:nvSpPr>
            <p:cNvPr id="6414" name="Rectangle 270">
              <a:extLst>
                <a:ext uri="{FF2B5EF4-FFF2-40B4-BE49-F238E27FC236}">
                  <a16:creationId xmlns:a16="http://schemas.microsoft.com/office/drawing/2014/main" id="{3E8664F8-B7CF-44AE-8C51-403B1DC4B128}"/>
                </a:ext>
              </a:extLst>
            </p:cNvPr>
            <p:cNvSpPr>
              <a:spLocks noChangeAspect="1" noChangeArrowheads="1"/>
            </p:cNvSpPr>
            <p:nvPr/>
          </p:nvSpPr>
          <p:spPr bwMode="auto">
            <a:xfrm>
              <a:off x="960" y="336"/>
              <a:ext cx="201"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15" name="Line 271">
              <a:extLst>
                <a:ext uri="{FF2B5EF4-FFF2-40B4-BE49-F238E27FC236}">
                  <a16:creationId xmlns:a16="http://schemas.microsoft.com/office/drawing/2014/main" id="{069E8A97-03AF-4DC8-913B-4468ED57346C}"/>
                </a:ext>
              </a:extLst>
            </p:cNvPr>
            <p:cNvSpPr>
              <a:spLocks noChangeAspect="1" noChangeShapeType="1"/>
            </p:cNvSpPr>
            <p:nvPr/>
          </p:nvSpPr>
          <p:spPr bwMode="auto">
            <a:xfrm flipH="1">
              <a:off x="1061" y="354"/>
              <a:ext cx="2" cy="85"/>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16" name="Line 272">
              <a:extLst>
                <a:ext uri="{FF2B5EF4-FFF2-40B4-BE49-F238E27FC236}">
                  <a16:creationId xmlns:a16="http://schemas.microsoft.com/office/drawing/2014/main" id="{5BF97563-DE11-4C7E-B384-8599E3A67928}"/>
                </a:ext>
              </a:extLst>
            </p:cNvPr>
            <p:cNvSpPr>
              <a:spLocks noChangeAspect="1" noChangeShapeType="1"/>
            </p:cNvSpPr>
            <p:nvPr/>
          </p:nvSpPr>
          <p:spPr bwMode="auto">
            <a:xfrm flipV="1">
              <a:off x="1031" y="441"/>
              <a:ext cx="57"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417" name="Group 273">
            <a:extLst>
              <a:ext uri="{FF2B5EF4-FFF2-40B4-BE49-F238E27FC236}">
                <a16:creationId xmlns:a16="http://schemas.microsoft.com/office/drawing/2014/main" id="{C627D1FA-BF5D-4440-B2BB-B6BE216E7433}"/>
              </a:ext>
            </a:extLst>
          </p:cNvPr>
          <p:cNvGrpSpPr>
            <a:grpSpLocks/>
          </p:cNvGrpSpPr>
          <p:nvPr/>
        </p:nvGrpSpPr>
        <p:grpSpPr bwMode="auto">
          <a:xfrm>
            <a:off x="3798888" y="1979613"/>
            <a:ext cx="74612" cy="26987"/>
            <a:chOff x="2373" y="1404"/>
            <a:chExt cx="47" cy="17"/>
          </a:xfrm>
        </p:grpSpPr>
        <p:sp>
          <p:nvSpPr>
            <p:cNvPr id="6418" name="Oval 274">
              <a:extLst>
                <a:ext uri="{FF2B5EF4-FFF2-40B4-BE49-F238E27FC236}">
                  <a16:creationId xmlns:a16="http://schemas.microsoft.com/office/drawing/2014/main" id="{1E080634-9055-40DF-9CA9-EA27D50BD43E}"/>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419" name="Oval 275">
              <a:extLst>
                <a:ext uri="{FF2B5EF4-FFF2-40B4-BE49-F238E27FC236}">
                  <a16:creationId xmlns:a16="http://schemas.microsoft.com/office/drawing/2014/main" id="{6E415313-9BF7-4EAD-B5B0-A37015D4A0CB}"/>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420" name="Line 276">
            <a:extLst>
              <a:ext uri="{FF2B5EF4-FFF2-40B4-BE49-F238E27FC236}">
                <a16:creationId xmlns:a16="http://schemas.microsoft.com/office/drawing/2014/main" id="{4E74FEEC-A36A-4BE5-94D1-07D957BD1869}"/>
              </a:ext>
            </a:extLst>
          </p:cNvPr>
          <p:cNvSpPr>
            <a:spLocks noChangeShapeType="1"/>
          </p:cNvSpPr>
          <p:nvPr/>
        </p:nvSpPr>
        <p:spPr bwMode="auto">
          <a:xfrm>
            <a:off x="3573463" y="2124075"/>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421" name="Text Box 277">
            <a:extLst>
              <a:ext uri="{FF2B5EF4-FFF2-40B4-BE49-F238E27FC236}">
                <a16:creationId xmlns:a16="http://schemas.microsoft.com/office/drawing/2014/main" id="{2AD3BEF2-184D-4F12-AF6D-8700D68110FF}"/>
              </a:ext>
            </a:extLst>
          </p:cNvPr>
          <p:cNvSpPr txBox="1">
            <a:spLocks noChangeArrowheads="1"/>
          </p:cNvSpPr>
          <p:nvPr/>
        </p:nvSpPr>
        <p:spPr bwMode="auto">
          <a:xfrm>
            <a:off x="3933825" y="1908175"/>
            <a:ext cx="26304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Organic Fire Support</a:t>
            </a:r>
          </a:p>
          <a:p>
            <a:r>
              <a:rPr lang="en-GB" altLang="en-US" b="1"/>
              <a:t>x1 </a:t>
            </a:r>
            <a:r>
              <a:rPr lang="en-GB" altLang="en-US"/>
              <a:t>Brandt 60mm Mortar </a:t>
            </a:r>
            <a:r>
              <a:rPr lang="en-GB" altLang="en-US" b="1"/>
              <a:t>               </a:t>
            </a:r>
            <a:r>
              <a:rPr lang="en-GB" altLang="en-US"/>
              <a:t>                   ARG-12</a:t>
            </a:r>
            <a:endParaRPr lang="en-GB" altLang="en-US" b="1"/>
          </a:p>
        </p:txBody>
      </p:sp>
      <p:sp>
        <p:nvSpPr>
          <p:cNvPr id="6431" name="Line 287">
            <a:extLst>
              <a:ext uri="{FF2B5EF4-FFF2-40B4-BE49-F238E27FC236}">
                <a16:creationId xmlns:a16="http://schemas.microsoft.com/office/drawing/2014/main" id="{F0F9B245-BAC6-4823-B247-AE95BAF07507}"/>
              </a:ext>
            </a:extLst>
          </p:cNvPr>
          <p:cNvSpPr>
            <a:spLocks noChangeShapeType="1"/>
          </p:cNvSpPr>
          <p:nvPr/>
        </p:nvSpPr>
        <p:spPr bwMode="auto">
          <a:xfrm flipV="1">
            <a:off x="3573463" y="468313"/>
            <a:ext cx="0" cy="165576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505" name="Group 361">
            <a:extLst>
              <a:ext uri="{FF2B5EF4-FFF2-40B4-BE49-F238E27FC236}">
                <a16:creationId xmlns:a16="http://schemas.microsoft.com/office/drawing/2014/main" id="{5F84F497-4C86-4FA1-B526-A52875F62783}"/>
              </a:ext>
            </a:extLst>
          </p:cNvPr>
          <p:cNvGrpSpPr>
            <a:grpSpLocks/>
          </p:cNvGrpSpPr>
          <p:nvPr/>
        </p:nvGrpSpPr>
        <p:grpSpPr bwMode="auto">
          <a:xfrm>
            <a:off x="3429000" y="250825"/>
            <a:ext cx="287338" cy="217488"/>
            <a:chOff x="2704" y="3016"/>
            <a:chExt cx="148" cy="101"/>
          </a:xfrm>
        </p:grpSpPr>
        <p:sp>
          <p:nvSpPr>
            <p:cNvPr id="6506" name="Rectangle 362">
              <a:extLst>
                <a:ext uri="{FF2B5EF4-FFF2-40B4-BE49-F238E27FC236}">
                  <a16:creationId xmlns:a16="http://schemas.microsoft.com/office/drawing/2014/main" id="{5584E558-A117-4EA1-AE03-BEF129AB7E6C}"/>
                </a:ext>
              </a:extLst>
            </p:cNvPr>
            <p:cNvSpPr>
              <a:spLocks noChangeAspect="1" noChangeArrowheads="1"/>
            </p:cNvSpPr>
            <p:nvPr/>
          </p:nvSpPr>
          <p:spPr bwMode="auto">
            <a:xfrm>
              <a:off x="2704" y="3016"/>
              <a:ext cx="148"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507" name="Line 363">
              <a:extLst>
                <a:ext uri="{FF2B5EF4-FFF2-40B4-BE49-F238E27FC236}">
                  <a16:creationId xmlns:a16="http://schemas.microsoft.com/office/drawing/2014/main" id="{CD2D6915-139C-4611-ADEA-F6440A4F66E5}"/>
                </a:ext>
              </a:extLst>
            </p:cNvPr>
            <p:cNvSpPr>
              <a:spLocks noChangeAspect="1" noChangeShapeType="1"/>
            </p:cNvSpPr>
            <p:nvPr/>
          </p:nvSpPr>
          <p:spPr bwMode="auto">
            <a:xfrm flipV="1">
              <a:off x="2706" y="3018"/>
              <a:ext cx="144" cy="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508" name="Line 364">
              <a:extLst>
                <a:ext uri="{FF2B5EF4-FFF2-40B4-BE49-F238E27FC236}">
                  <a16:creationId xmlns:a16="http://schemas.microsoft.com/office/drawing/2014/main" id="{47972BF7-3271-4D46-AFC3-399D70F85B4B}"/>
                </a:ext>
              </a:extLst>
            </p:cNvPr>
            <p:cNvSpPr>
              <a:spLocks noChangeAspect="1" noChangeShapeType="1"/>
            </p:cNvSpPr>
            <p:nvPr/>
          </p:nvSpPr>
          <p:spPr bwMode="auto">
            <a:xfrm>
              <a:off x="2704" y="3018"/>
              <a:ext cx="147" cy="96"/>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509" name="Group 365">
              <a:extLst>
                <a:ext uri="{FF2B5EF4-FFF2-40B4-BE49-F238E27FC236}">
                  <a16:creationId xmlns:a16="http://schemas.microsoft.com/office/drawing/2014/main" id="{D62BA5AB-9034-4F54-8951-95EC31C1D390}"/>
                </a:ext>
              </a:extLst>
            </p:cNvPr>
            <p:cNvGrpSpPr>
              <a:grpSpLocks noChangeAspect="1"/>
            </p:cNvGrpSpPr>
            <p:nvPr/>
          </p:nvGrpSpPr>
          <p:grpSpPr bwMode="auto">
            <a:xfrm>
              <a:off x="2759" y="3032"/>
              <a:ext cx="36" cy="73"/>
              <a:chOff x="862" y="2628"/>
              <a:chExt cx="36" cy="71"/>
            </a:xfrm>
          </p:grpSpPr>
          <p:sp>
            <p:nvSpPr>
              <p:cNvPr id="6510" name="AutoShape 366">
                <a:extLst>
                  <a:ext uri="{FF2B5EF4-FFF2-40B4-BE49-F238E27FC236}">
                    <a16:creationId xmlns:a16="http://schemas.microsoft.com/office/drawing/2014/main" id="{6CFC6E81-0E30-45B6-BDF6-EF2B1B302DF8}"/>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511" name="Line 367">
                <a:extLst>
                  <a:ext uri="{FF2B5EF4-FFF2-40B4-BE49-F238E27FC236}">
                    <a16:creationId xmlns:a16="http://schemas.microsoft.com/office/drawing/2014/main" id="{C928D755-9DB9-473B-B8B4-A859C5EA891E}"/>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512" name="Line 368">
                <a:extLst>
                  <a:ext uri="{FF2B5EF4-FFF2-40B4-BE49-F238E27FC236}">
                    <a16:creationId xmlns:a16="http://schemas.microsoft.com/office/drawing/2014/main" id="{CA42B73E-70BA-4889-A4CD-8FA66DC4130F}"/>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513" name="Oval 369">
                <a:extLst>
                  <a:ext uri="{FF2B5EF4-FFF2-40B4-BE49-F238E27FC236}">
                    <a16:creationId xmlns:a16="http://schemas.microsoft.com/office/drawing/2014/main" id="{EA0D6F2E-EA25-4F1B-A2FD-DF237AA6BD4D}"/>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6514" name="Text Box 370">
            <a:extLst>
              <a:ext uri="{FF2B5EF4-FFF2-40B4-BE49-F238E27FC236}">
                <a16:creationId xmlns:a16="http://schemas.microsoft.com/office/drawing/2014/main" id="{98AC4B65-B1DD-4F7C-A01B-53815BA64275}"/>
              </a:ext>
            </a:extLst>
          </p:cNvPr>
          <p:cNvSpPr txBox="1">
            <a:spLocks noChangeArrowheads="1"/>
          </p:cNvSpPr>
          <p:nvPr/>
        </p:nvSpPr>
        <p:spPr bwMode="auto">
          <a:xfrm>
            <a:off x="3429000" y="2268538"/>
            <a:ext cx="3303588"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M20 3.5-inch Super Bazookas and FN MAG LMGs were held as separate teams in each platoon’s heavy weapons section.  Hence they are listed here as separate teams, rather than being incorporated into the Infantry fire factors.</a:t>
            </a:r>
          </a:p>
          <a:p>
            <a:endParaRPr lang="en-GB" altLang="en-US" b="1"/>
          </a:p>
        </p:txBody>
      </p:sp>
      <p:grpSp>
        <p:nvGrpSpPr>
          <p:cNvPr id="6601" name="Group 457">
            <a:extLst>
              <a:ext uri="{FF2B5EF4-FFF2-40B4-BE49-F238E27FC236}">
                <a16:creationId xmlns:a16="http://schemas.microsoft.com/office/drawing/2014/main" id="{47B58A7D-6A5C-49A4-9642-A732B5A64F56}"/>
              </a:ext>
            </a:extLst>
          </p:cNvPr>
          <p:cNvGrpSpPr>
            <a:grpSpLocks/>
          </p:cNvGrpSpPr>
          <p:nvPr/>
        </p:nvGrpSpPr>
        <p:grpSpPr bwMode="auto">
          <a:xfrm>
            <a:off x="222250" y="2843213"/>
            <a:ext cx="76200" cy="63500"/>
            <a:chOff x="2443" y="447"/>
            <a:chExt cx="48" cy="40"/>
          </a:xfrm>
        </p:grpSpPr>
        <p:sp>
          <p:nvSpPr>
            <p:cNvPr id="6602" name="Line 458">
              <a:extLst>
                <a:ext uri="{FF2B5EF4-FFF2-40B4-BE49-F238E27FC236}">
                  <a16:creationId xmlns:a16="http://schemas.microsoft.com/office/drawing/2014/main" id="{BDEBD969-E445-4557-87B2-75C4E6FE9EFB}"/>
                </a:ext>
              </a:extLst>
            </p:cNvPr>
            <p:cNvSpPr>
              <a:spLocks noChangeShapeType="1"/>
            </p:cNvSpPr>
            <p:nvPr/>
          </p:nvSpPr>
          <p:spPr bwMode="auto">
            <a:xfrm>
              <a:off x="2443"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603" name="Line 459">
              <a:extLst>
                <a:ext uri="{FF2B5EF4-FFF2-40B4-BE49-F238E27FC236}">
                  <a16:creationId xmlns:a16="http://schemas.microsoft.com/office/drawing/2014/main" id="{4FA887B5-F701-4C83-A306-B1E9FC28CD4E}"/>
                </a:ext>
              </a:extLst>
            </p:cNvPr>
            <p:cNvSpPr>
              <a:spLocks noChangeShapeType="1"/>
            </p:cNvSpPr>
            <p:nvPr/>
          </p:nvSpPr>
          <p:spPr bwMode="auto">
            <a:xfrm>
              <a:off x="2491" y="447"/>
              <a:ext cx="0" cy="4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6712" name="Picture 568">
            <a:extLst>
              <a:ext uri="{FF2B5EF4-FFF2-40B4-BE49-F238E27FC236}">
                <a16:creationId xmlns:a16="http://schemas.microsoft.com/office/drawing/2014/main" id="{E0CB00A5-7DD0-4FFA-AE8B-FEE81ACEE3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4538" y="3059113"/>
            <a:ext cx="3457575" cy="2436812"/>
          </a:xfrm>
          <a:prstGeom prst="rect">
            <a:avLst/>
          </a:prstGeom>
          <a:noFill/>
          <a:extLst>
            <a:ext uri="{909E8E84-426E-40DD-AFC4-6F175D3DCCD1}">
              <a14:hiddenFill xmlns:a14="http://schemas.microsoft.com/office/drawing/2010/main">
                <a:solidFill>
                  <a:srgbClr val="FFFFFF"/>
                </a:solidFill>
              </a14:hiddenFill>
            </a:ext>
          </a:extLst>
        </p:spPr>
      </p:pic>
      <p:grpSp>
        <p:nvGrpSpPr>
          <p:cNvPr id="6713" name="Group 569">
            <a:extLst>
              <a:ext uri="{FF2B5EF4-FFF2-40B4-BE49-F238E27FC236}">
                <a16:creationId xmlns:a16="http://schemas.microsoft.com/office/drawing/2014/main" id="{14C291F9-6202-493C-8992-8CE297B78156}"/>
              </a:ext>
            </a:extLst>
          </p:cNvPr>
          <p:cNvGrpSpPr>
            <a:grpSpLocks/>
          </p:cNvGrpSpPr>
          <p:nvPr/>
        </p:nvGrpSpPr>
        <p:grpSpPr bwMode="auto">
          <a:xfrm>
            <a:off x="3717925" y="6156325"/>
            <a:ext cx="231775" cy="157163"/>
            <a:chOff x="933" y="149"/>
            <a:chExt cx="146" cy="99"/>
          </a:xfrm>
        </p:grpSpPr>
        <p:sp>
          <p:nvSpPr>
            <p:cNvPr id="6714" name="Rectangle 570">
              <a:extLst>
                <a:ext uri="{FF2B5EF4-FFF2-40B4-BE49-F238E27FC236}">
                  <a16:creationId xmlns:a16="http://schemas.microsoft.com/office/drawing/2014/main" id="{6845C44D-8722-4036-9389-6A519B004A91}"/>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15" name="Text Box 571">
              <a:extLst>
                <a:ext uri="{FF2B5EF4-FFF2-40B4-BE49-F238E27FC236}">
                  <a16:creationId xmlns:a16="http://schemas.microsoft.com/office/drawing/2014/main" id="{B68E2454-2E9E-4466-99D4-8F9AEC6E27E5}"/>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6716" name="Group 572">
            <a:extLst>
              <a:ext uri="{FF2B5EF4-FFF2-40B4-BE49-F238E27FC236}">
                <a16:creationId xmlns:a16="http://schemas.microsoft.com/office/drawing/2014/main" id="{F11A46BF-F139-448B-9D22-4A89D82BFC10}"/>
              </a:ext>
            </a:extLst>
          </p:cNvPr>
          <p:cNvGrpSpPr>
            <a:grpSpLocks/>
          </p:cNvGrpSpPr>
          <p:nvPr/>
        </p:nvGrpSpPr>
        <p:grpSpPr bwMode="auto">
          <a:xfrm>
            <a:off x="3795713" y="6083300"/>
            <a:ext cx="74612" cy="26988"/>
            <a:chOff x="2373" y="1404"/>
            <a:chExt cx="47" cy="17"/>
          </a:xfrm>
        </p:grpSpPr>
        <p:sp>
          <p:nvSpPr>
            <p:cNvPr id="6717" name="Oval 573">
              <a:extLst>
                <a:ext uri="{FF2B5EF4-FFF2-40B4-BE49-F238E27FC236}">
                  <a16:creationId xmlns:a16="http://schemas.microsoft.com/office/drawing/2014/main" id="{E7DC6FDB-03D5-497C-BAB4-582023C8555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718" name="Oval 574">
              <a:extLst>
                <a:ext uri="{FF2B5EF4-FFF2-40B4-BE49-F238E27FC236}">
                  <a16:creationId xmlns:a16="http://schemas.microsoft.com/office/drawing/2014/main" id="{1C019BB2-6912-47DD-B3D5-1D101DB1F6D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719" name="Line 575">
            <a:extLst>
              <a:ext uri="{FF2B5EF4-FFF2-40B4-BE49-F238E27FC236}">
                <a16:creationId xmlns:a16="http://schemas.microsoft.com/office/drawing/2014/main" id="{22773A75-B8DB-429E-9B89-D82E97BB4CF6}"/>
              </a:ext>
            </a:extLst>
          </p:cNvPr>
          <p:cNvSpPr>
            <a:spLocks noChangeShapeType="1"/>
          </p:cNvSpPr>
          <p:nvPr/>
        </p:nvSpPr>
        <p:spPr bwMode="auto">
          <a:xfrm>
            <a:off x="3573463" y="62277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720" name="Group 576">
            <a:extLst>
              <a:ext uri="{FF2B5EF4-FFF2-40B4-BE49-F238E27FC236}">
                <a16:creationId xmlns:a16="http://schemas.microsoft.com/office/drawing/2014/main" id="{17E01A66-35F1-4207-8E7D-9A0C688745CF}"/>
              </a:ext>
            </a:extLst>
          </p:cNvPr>
          <p:cNvGrpSpPr>
            <a:grpSpLocks/>
          </p:cNvGrpSpPr>
          <p:nvPr/>
        </p:nvGrpSpPr>
        <p:grpSpPr bwMode="auto">
          <a:xfrm>
            <a:off x="3795713" y="6372225"/>
            <a:ext cx="74612" cy="26988"/>
            <a:chOff x="2373" y="1404"/>
            <a:chExt cx="47" cy="17"/>
          </a:xfrm>
        </p:grpSpPr>
        <p:sp>
          <p:nvSpPr>
            <p:cNvPr id="6721" name="Oval 577">
              <a:extLst>
                <a:ext uri="{FF2B5EF4-FFF2-40B4-BE49-F238E27FC236}">
                  <a16:creationId xmlns:a16="http://schemas.microsoft.com/office/drawing/2014/main" id="{1B241520-E81C-43ED-A178-FCB4051E180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722" name="Oval 578">
              <a:extLst>
                <a:ext uri="{FF2B5EF4-FFF2-40B4-BE49-F238E27FC236}">
                  <a16:creationId xmlns:a16="http://schemas.microsoft.com/office/drawing/2014/main" id="{3F07DF08-4126-405F-B614-C95EA686228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723" name="Line 579">
            <a:extLst>
              <a:ext uri="{FF2B5EF4-FFF2-40B4-BE49-F238E27FC236}">
                <a16:creationId xmlns:a16="http://schemas.microsoft.com/office/drawing/2014/main" id="{BDDA00AF-624F-4C67-9B4C-2DC2EE6E1829}"/>
              </a:ext>
            </a:extLst>
          </p:cNvPr>
          <p:cNvSpPr>
            <a:spLocks noChangeShapeType="1"/>
          </p:cNvSpPr>
          <p:nvPr/>
        </p:nvSpPr>
        <p:spPr bwMode="auto">
          <a:xfrm>
            <a:off x="3573463" y="65166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24" name="Text Box 580">
            <a:extLst>
              <a:ext uri="{FF2B5EF4-FFF2-40B4-BE49-F238E27FC236}">
                <a16:creationId xmlns:a16="http://schemas.microsoft.com/office/drawing/2014/main" id="{A5E3FEEE-04C8-4113-AC67-07659567C611}"/>
              </a:ext>
            </a:extLst>
          </p:cNvPr>
          <p:cNvSpPr txBox="1">
            <a:spLocks noChangeArrowheads="1"/>
          </p:cNvSpPr>
          <p:nvPr/>
        </p:nvSpPr>
        <p:spPr bwMode="auto">
          <a:xfrm>
            <a:off x="3933825" y="6013450"/>
            <a:ext cx="2598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ARG-07</a:t>
            </a:r>
            <a:endParaRPr lang="en-GB" altLang="en-US" b="1"/>
          </a:p>
        </p:txBody>
      </p:sp>
      <p:sp>
        <p:nvSpPr>
          <p:cNvPr id="6725" name="Text Box 581">
            <a:extLst>
              <a:ext uri="{FF2B5EF4-FFF2-40B4-BE49-F238E27FC236}">
                <a16:creationId xmlns:a16="http://schemas.microsoft.com/office/drawing/2014/main" id="{B174D9D1-D1DD-4899-B123-0D801F5541AB}"/>
              </a:ext>
            </a:extLst>
          </p:cNvPr>
          <p:cNvSpPr txBox="1">
            <a:spLocks noChangeArrowheads="1"/>
          </p:cNvSpPr>
          <p:nvPr/>
        </p:nvSpPr>
        <p:spPr bwMode="auto">
          <a:xfrm>
            <a:off x="3933825" y="6300788"/>
            <a:ext cx="2616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x9 </a:t>
            </a:r>
            <a:r>
              <a:rPr lang="en-GB" altLang="en-US"/>
              <a:t>Commandos                                               ARG-21</a:t>
            </a:r>
            <a:endParaRPr lang="en-GB" altLang="en-US" b="1"/>
          </a:p>
        </p:txBody>
      </p:sp>
      <p:sp>
        <p:nvSpPr>
          <p:cNvPr id="6726" name="Line 582">
            <a:extLst>
              <a:ext uri="{FF2B5EF4-FFF2-40B4-BE49-F238E27FC236}">
                <a16:creationId xmlns:a16="http://schemas.microsoft.com/office/drawing/2014/main" id="{9058AFE3-8BD3-4326-978F-7890209DA323}"/>
              </a:ext>
            </a:extLst>
          </p:cNvPr>
          <p:cNvSpPr>
            <a:spLocks noChangeShapeType="1"/>
          </p:cNvSpPr>
          <p:nvPr/>
        </p:nvSpPr>
        <p:spPr bwMode="auto">
          <a:xfrm>
            <a:off x="3573463" y="57245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27" name="Text Box 583">
            <a:extLst>
              <a:ext uri="{FF2B5EF4-FFF2-40B4-BE49-F238E27FC236}">
                <a16:creationId xmlns:a16="http://schemas.microsoft.com/office/drawing/2014/main" id="{8D4F9980-EEA0-42C3-A900-3F0E6A97CE18}"/>
              </a:ext>
            </a:extLst>
          </p:cNvPr>
          <p:cNvSpPr txBox="1">
            <a:spLocks noChangeArrowheads="1"/>
          </p:cNvSpPr>
          <p:nvPr/>
        </p:nvSpPr>
        <p:spPr bwMode="auto">
          <a:xfrm>
            <a:off x="3716338" y="5651500"/>
            <a:ext cx="2127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ARG-05</a:t>
            </a:r>
          </a:p>
          <a:p>
            <a:r>
              <a:rPr lang="en-GB" altLang="en-US" sz="1000" b="1"/>
              <a:t>Commando Company </a:t>
            </a:r>
            <a:r>
              <a:rPr lang="en-GB" altLang="en-US" b="1"/>
              <a:t>(a)</a:t>
            </a:r>
            <a:endParaRPr lang="en-GB" altLang="en-US" sz="1000" b="1"/>
          </a:p>
        </p:txBody>
      </p:sp>
      <p:grpSp>
        <p:nvGrpSpPr>
          <p:cNvPr id="6728" name="Group 584">
            <a:extLst>
              <a:ext uri="{FF2B5EF4-FFF2-40B4-BE49-F238E27FC236}">
                <a16:creationId xmlns:a16="http://schemas.microsoft.com/office/drawing/2014/main" id="{8A196562-6BF9-4D5F-89B0-A033377A4274}"/>
              </a:ext>
            </a:extLst>
          </p:cNvPr>
          <p:cNvGrpSpPr>
            <a:grpSpLocks/>
          </p:cNvGrpSpPr>
          <p:nvPr/>
        </p:nvGrpSpPr>
        <p:grpSpPr bwMode="auto">
          <a:xfrm>
            <a:off x="3716338" y="6734175"/>
            <a:ext cx="231775" cy="157163"/>
            <a:chOff x="3113" y="2653"/>
            <a:chExt cx="146" cy="99"/>
          </a:xfrm>
        </p:grpSpPr>
        <p:sp>
          <p:nvSpPr>
            <p:cNvPr id="6729" name="Rectangle 585">
              <a:extLst>
                <a:ext uri="{FF2B5EF4-FFF2-40B4-BE49-F238E27FC236}">
                  <a16:creationId xmlns:a16="http://schemas.microsoft.com/office/drawing/2014/main" id="{D02E1D2D-A130-4528-876D-1F2502D9DA86}"/>
                </a:ext>
              </a:extLst>
            </p:cNvPr>
            <p:cNvSpPr>
              <a:spLocks noChangeAspect="1" noChangeArrowheads="1"/>
            </p:cNvSpPr>
            <p:nvPr/>
          </p:nvSpPr>
          <p:spPr bwMode="auto">
            <a:xfrm>
              <a:off x="3113" y="2653"/>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30" name="Rectangle 586">
              <a:extLst>
                <a:ext uri="{FF2B5EF4-FFF2-40B4-BE49-F238E27FC236}">
                  <a16:creationId xmlns:a16="http://schemas.microsoft.com/office/drawing/2014/main" id="{DCA6FDA0-EBB4-4614-AF7E-A44C53A2122C}"/>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31" name="Line 587">
              <a:extLst>
                <a:ext uri="{FF2B5EF4-FFF2-40B4-BE49-F238E27FC236}">
                  <a16:creationId xmlns:a16="http://schemas.microsoft.com/office/drawing/2014/main" id="{78D21987-84CE-4E28-9ED2-C36696C42BCE}"/>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32" name="Line 588">
              <a:extLst>
                <a:ext uri="{FF2B5EF4-FFF2-40B4-BE49-F238E27FC236}">
                  <a16:creationId xmlns:a16="http://schemas.microsoft.com/office/drawing/2014/main" id="{7A4FC024-B2EB-407E-A974-A7F9468B2690}"/>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733" name="Group 589">
            <a:extLst>
              <a:ext uri="{FF2B5EF4-FFF2-40B4-BE49-F238E27FC236}">
                <a16:creationId xmlns:a16="http://schemas.microsoft.com/office/drawing/2014/main" id="{E7D78751-4179-46D0-9446-E5E7BE6682DC}"/>
              </a:ext>
            </a:extLst>
          </p:cNvPr>
          <p:cNvGrpSpPr>
            <a:grpSpLocks/>
          </p:cNvGrpSpPr>
          <p:nvPr/>
        </p:nvGrpSpPr>
        <p:grpSpPr bwMode="auto">
          <a:xfrm>
            <a:off x="3794125" y="6661150"/>
            <a:ext cx="74613" cy="26988"/>
            <a:chOff x="2373" y="1404"/>
            <a:chExt cx="47" cy="17"/>
          </a:xfrm>
        </p:grpSpPr>
        <p:sp>
          <p:nvSpPr>
            <p:cNvPr id="6734" name="Oval 590">
              <a:extLst>
                <a:ext uri="{FF2B5EF4-FFF2-40B4-BE49-F238E27FC236}">
                  <a16:creationId xmlns:a16="http://schemas.microsoft.com/office/drawing/2014/main" id="{7984A2BE-E337-4A4A-8AE9-2CD86DDCA8D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735" name="Oval 591">
              <a:extLst>
                <a:ext uri="{FF2B5EF4-FFF2-40B4-BE49-F238E27FC236}">
                  <a16:creationId xmlns:a16="http://schemas.microsoft.com/office/drawing/2014/main" id="{FE922F31-2A12-429C-989C-79C2300FF733}"/>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736" name="Line 592">
            <a:extLst>
              <a:ext uri="{FF2B5EF4-FFF2-40B4-BE49-F238E27FC236}">
                <a16:creationId xmlns:a16="http://schemas.microsoft.com/office/drawing/2014/main" id="{01AFD69A-F5C0-4A8B-B923-0BEB7D36D74B}"/>
              </a:ext>
            </a:extLst>
          </p:cNvPr>
          <p:cNvSpPr>
            <a:spLocks noChangeShapeType="1"/>
          </p:cNvSpPr>
          <p:nvPr/>
        </p:nvSpPr>
        <p:spPr bwMode="auto">
          <a:xfrm>
            <a:off x="3573463" y="6805613"/>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37" name="Text Box 593">
            <a:extLst>
              <a:ext uri="{FF2B5EF4-FFF2-40B4-BE49-F238E27FC236}">
                <a16:creationId xmlns:a16="http://schemas.microsoft.com/office/drawing/2014/main" id="{75F22814-25BE-4AD9-BA5C-EE64AB6E02F1}"/>
              </a:ext>
            </a:extLst>
          </p:cNvPr>
          <p:cNvSpPr txBox="1">
            <a:spLocks noChangeArrowheads="1"/>
          </p:cNvSpPr>
          <p:nvPr/>
        </p:nvSpPr>
        <p:spPr bwMode="auto">
          <a:xfrm>
            <a:off x="3933825" y="6588125"/>
            <a:ext cx="26066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x1 </a:t>
            </a:r>
            <a:r>
              <a:rPr lang="en-GB" altLang="en-US"/>
              <a:t>FN MAG Light Machine Gun </a:t>
            </a:r>
            <a:r>
              <a:rPr lang="en-GB" altLang="en-US" b="1"/>
              <a:t>     </a:t>
            </a:r>
            <a:r>
              <a:rPr lang="en-GB" altLang="en-US"/>
              <a:t>                ARG-09</a:t>
            </a:r>
            <a:endParaRPr lang="en-GB" altLang="en-US" b="1"/>
          </a:p>
        </p:txBody>
      </p:sp>
      <p:sp>
        <p:nvSpPr>
          <p:cNvPr id="6738" name="Line 594">
            <a:extLst>
              <a:ext uri="{FF2B5EF4-FFF2-40B4-BE49-F238E27FC236}">
                <a16:creationId xmlns:a16="http://schemas.microsoft.com/office/drawing/2014/main" id="{ABC6B69D-491F-4EDB-AB59-C39050B260DA}"/>
              </a:ext>
            </a:extLst>
          </p:cNvPr>
          <p:cNvSpPr>
            <a:spLocks noChangeShapeType="1"/>
          </p:cNvSpPr>
          <p:nvPr/>
        </p:nvSpPr>
        <p:spPr bwMode="auto">
          <a:xfrm flipV="1">
            <a:off x="3573463" y="6013450"/>
            <a:ext cx="0" cy="10795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6739" name="Group 595">
            <a:extLst>
              <a:ext uri="{FF2B5EF4-FFF2-40B4-BE49-F238E27FC236}">
                <a16:creationId xmlns:a16="http://schemas.microsoft.com/office/drawing/2014/main" id="{575292DB-F247-4B9D-B0B3-EB4A26E211F7}"/>
              </a:ext>
            </a:extLst>
          </p:cNvPr>
          <p:cNvGrpSpPr>
            <a:grpSpLocks/>
          </p:cNvGrpSpPr>
          <p:nvPr/>
        </p:nvGrpSpPr>
        <p:grpSpPr bwMode="auto">
          <a:xfrm>
            <a:off x="3717925" y="7021513"/>
            <a:ext cx="241300" cy="157162"/>
            <a:chOff x="1400" y="2850"/>
            <a:chExt cx="152" cy="99"/>
          </a:xfrm>
        </p:grpSpPr>
        <p:sp>
          <p:nvSpPr>
            <p:cNvPr id="6740" name="Rectangle 596">
              <a:extLst>
                <a:ext uri="{FF2B5EF4-FFF2-40B4-BE49-F238E27FC236}">
                  <a16:creationId xmlns:a16="http://schemas.microsoft.com/office/drawing/2014/main" id="{CDCBE77F-00CF-4EC7-836D-7EB7FC8C2BC5}"/>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41" name="Line 597">
              <a:extLst>
                <a:ext uri="{FF2B5EF4-FFF2-40B4-BE49-F238E27FC236}">
                  <a16:creationId xmlns:a16="http://schemas.microsoft.com/office/drawing/2014/main" id="{DAAD4932-8187-4984-9503-FC8E133C2162}"/>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42" name="Line 598">
              <a:extLst>
                <a:ext uri="{FF2B5EF4-FFF2-40B4-BE49-F238E27FC236}">
                  <a16:creationId xmlns:a16="http://schemas.microsoft.com/office/drawing/2014/main" id="{80E504FC-4201-408E-917B-FBC6B24124A9}"/>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43" name="Line 599">
              <a:extLst>
                <a:ext uri="{FF2B5EF4-FFF2-40B4-BE49-F238E27FC236}">
                  <a16:creationId xmlns:a16="http://schemas.microsoft.com/office/drawing/2014/main" id="{FEF43A3E-B1BE-4AB7-8519-6C9E7FBB4D4D}"/>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744" name="Group 600">
            <a:extLst>
              <a:ext uri="{FF2B5EF4-FFF2-40B4-BE49-F238E27FC236}">
                <a16:creationId xmlns:a16="http://schemas.microsoft.com/office/drawing/2014/main" id="{33E22049-D48C-4AAE-B133-95F5CB28F441}"/>
              </a:ext>
            </a:extLst>
          </p:cNvPr>
          <p:cNvGrpSpPr>
            <a:grpSpLocks/>
          </p:cNvGrpSpPr>
          <p:nvPr/>
        </p:nvGrpSpPr>
        <p:grpSpPr bwMode="auto">
          <a:xfrm>
            <a:off x="3800475" y="6950075"/>
            <a:ext cx="74613" cy="26988"/>
            <a:chOff x="2373" y="1404"/>
            <a:chExt cx="47" cy="17"/>
          </a:xfrm>
        </p:grpSpPr>
        <p:sp>
          <p:nvSpPr>
            <p:cNvPr id="6745" name="Oval 601">
              <a:extLst>
                <a:ext uri="{FF2B5EF4-FFF2-40B4-BE49-F238E27FC236}">
                  <a16:creationId xmlns:a16="http://schemas.microsoft.com/office/drawing/2014/main" id="{E4BD03CE-E018-4BA4-9795-FC08C7991DC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6746" name="Oval 602">
              <a:extLst>
                <a:ext uri="{FF2B5EF4-FFF2-40B4-BE49-F238E27FC236}">
                  <a16:creationId xmlns:a16="http://schemas.microsoft.com/office/drawing/2014/main" id="{44F96EBD-DC38-41D5-91F0-9E6C55B04C7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6747" name="Line 603">
            <a:extLst>
              <a:ext uri="{FF2B5EF4-FFF2-40B4-BE49-F238E27FC236}">
                <a16:creationId xmlns:a16="http://schemas.microsoft.com/office/drawing/2014/main" id="{1F1ECE08-0B83-48A1-B6D0-90117760C2A4}"/>
              </a:ext>
            </a:extLst>
          </p:cNvPr>
          <p:cNvSpPr>
            <a:spLocks noChangeShapeType="1"/>
          </p:cNvSpPr>
          <p:nvPr/>
        </p:nvSpPr>
        <p:spPr bwMode="auto">
          <a:xfrm>
            <a:off x="3573463" y="70945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48" name="Text Box 604">
            <a:extLst>
              <a:ext uri="{FF2B5EF4-FFF2-40B4-BE49-F238E27FC236}">
                <a16:creationId xmlns:a16="http://schemas.microsoft.com/office/drawing/2014/main" id="{883EC788-DDD6-4A9F-AA2B-8BC428A61C5C}"/>
              </a:ext>
            </a:extLst>
          </p:cNvPr>
          <p:cNvSpPr txBox="1">
            <a:spLocks noChangeArrowheads="1"/>
          </p:cNvSpPr>
          <p:nvPr/>
        </p:nvSpPr>
        <p:spPr bwMode="auto">
          <a:xfrm>
            <a:off x="3933825" y="6877050"/>
            <a:ext cx="26479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x1 </a:t>
            </a:r>
            <a:r>
              <a:rPr lang="en-GB" altLang="en-US"/>
              <a:t>Blowpipe SAM Team </a:t>
            </a:r>
            <a:r>
              <a:rPr lang="en-GB" altLang="en-US" b="1"/>
              <a:t>               </a:t>
            </a:r>
            <a:r>
              <a:rPr lang="en-GB" altLang="en-US"/>
              <a:t>                   ARG-18</a:t>
            </a:r>
            <a:endParaRPr lang="en-GB" altLang="en-US" b="1"/>
          </a:p>
        </p:txBody>
      </p:sp>
      <p:grpSp>
        <p:nvGrpSpPr>
          <p:cNvPr id="6749" name="Group 605">
            <a:extLst>
              <a:ext uri="{FF2B5EF4-FFF2-40B4-BE49-F238E27FC236}">
                <a16:creationId xmlns:a16="http://schemas.microsoft.com/office/drawing/2014/main" id="{C2B0CC9D-1A56-4B45-9AA0-A2DCC62168B3}"/>
              </a:ext>
            </a:extLst>
          </p:cNvPr>
          <p:cNvGrpSpPr>
            <a:grpSpLocks/>
          </p:cNvGrpSpPr>
          <p:nvPr/>
        </p:nvGrpSpPr>
        <p:grpSpPr bwMode="auto">
          <a:xfrm>
            <a:off x="3716338" y="6445250"/>
            <a:ext cx="244475" cy="160338"/>
            <a:chOff x="3385" y="1429"/>
            <a:chExt cx="154" cy="101"/>
          </a:xfrm>
        </p:grpSpPr>
        <p:sp>
          <p:nvSpPr>
            <p:cNvPr id="6750" name="Rectangle 606">
              <a:extLst>
                <a:ext uri="{FF2B5EF4-FFF2-40B4-BE49-F238E27FC236}">
                  <a16:creationId xmlns:a16="http://schemas.microsoft.com/office/drawing/2014/main" id="{BD4381CA-B7DE-41AB-9B63-A45C282DFED9}"/>
                </a:ext>
              </a:extLst>
            </p:cNvPr>
            <p:cNvSpPr>
              <a:spLocks noChangeAspect="1" noChangeArrowheads="1"/>
            </p:cNvSpPr>
            <p:nvPr/>
          </p:nvSpPr>
          <p:spPr bwMode="auto">
            <a:xfrm>
              <a:off x="3385" y="1429"/>
              <a:ext cx="154"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51" name="Line 607">
              <a:extLst>
                <a:ext uri="{FF2B5EF4-FFF2-40B4-BE49-F238E27FC236}">
                  <a16:creationId xmlns:a16="http://schemas.microsoft.com/office/drawing/2014/main" id="{C45C5ED6-29AC-4346-A4FC-5A481B129C0F}"/>
                </a:ext>
              </a:extLst>
            </p:cNvPr>
            <p:cNvSpPr>
              <a:spLocks noChangeShapeType="1"/>
            </p:cNvSpPr>
            <p:nvPr/>
          </p:nvSpPr>
          <p:spPr bwMode="auto">
            <a:xfrm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52" name="Line 608">
              <a:extLst>
                <a:ext uri="{FF2B5EF4-FFF2-40B4-BE49-F238E27FC236}">
                  <a16:creationId xmlns:a16="http://schemas.microsoft.com/office/drawing/2014/main" id="{580B238A-B3E0-49EA-8BC0-3A8B3003FC5F}"/>
                </a:ext>
              </a:extLst>
            </p:cNvPr>
            <p:cNvSpPr>
              <a:spLocks noChangeShapeType="1"/>
            </p:cNvSpPr>
            <p:nvPr/>
          </p:nvSpPr>
          <p:spPr bwMode="auto">
            <a:xfrm flipH="1"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6753" name="Group 609">
            <a:extLst>
              <a:ext uri="{FF2B5EF4-FFF2-40B4-BE49-F238E27FC236}">
                <a16:creationId xmlns:a16="http://schemas.microsoft.com/office/drawing/2014/main" id="{18D4B5D7-343D-4ED6-B884-A9D5DF68B459}"/>
              </a:ext>
            </a:extLst>
          </p:cNvPr>
          <p:cNvGrpSpPr>
            <a:grpSpLocks/>
          </p:cNvGrpSpPr>
          <p:nvPr/>
        </p:nvGrpSpPr>
        <p:grpSpPr bwMode="auto">
          <a:xfrm>
            <a:off x="3429000" y="5797550"/>
            <a:ext cx="287338" cy="215900"/>
            <a:chOff x="3385" y="1429"/>
            <a:chExt cx="154" cy="101"/>
          </a:xfrm>
        </p:grpSpPr>
        <p:sp>
          <p:nvSpPr>
            <p:cNvPr id="6754" name="Rectangle 610">
              <a:extLst>
                <a:ext uri="{FF2B5EF4-FFF2-40B4-BE49-F238E27FC236}">
                  <a16:creationId xmlns:a16="http://schemas.microsoft.com/office/drawing/2014/main" id="{572A4304-AE3B-411F-9D7D-CCF30DDB0BB2}"/>
                </a:ext>
              </a:extLst>
            </p:cNvPr>
            <p:cNvSpPr>
              <a:spLocks noChangeAspect="1" noChangeArrowheads="1"/>
            </p:cNvSpPr>
            <p:nvPr/>
          </p:nvSpPr>
          <p:spPr bwMode="auto">
            <a:xfrm>
              <a:off x="3385" y="1429"/>
              <a:ext cx="154"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55" name="Line 611">
              <a:extLst>
                <a:ext uri="{FF2B5EF4-FFF2-40B4-BE49-F238E27FC236}">
                  <a16:creationId xmlns:a16="http://schemas.microsoft.com/office/drawing/2014/main" id="{16466AB4-BB22-4D33-932A-01FD407D6C42}"/>
                </a:ext>
              </a:extLst>
            </p:cNvPr>
            <p:cNvSpPr>
              <a:spLocks noChangeShapeType="1"/>
            </p:cNvSpPr>
            <p:nvPr/>
          </p:nvSpPr>
          <p:spPr bwMode="auto">
            <a:xfrm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756" name="Line 612">
              <a:extLst>
                <a:ext uri="{FF2B5EF4-FFF2-40B4-BE49-F238E27FC236}">
                  <a16:creationId xmlns:a16="http://schemas.microsoft.com/office/drawing/2014/main" id="{EA69BC7C-FC22-4396-9342-0F0CB088541D}"/>
                </a:ext>
              </a:extLst>
            </p:cNvPr>
            <p:cNvSpPr>
              <a:spLocks noChangeShapeType="1"/>
            </p:cNvSpPr>
            <p:nvPr/>
          </p:nvSpPr>
          <p:spPr bwMode="auto">
            <a:xfrm flipH="1"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6783" name="Text Box 639">
            <a:extLst>
              <a:ext uri="{FF2B5EF4-FFF2-40B4-BE49-F238E27FC236}">
                <a16:creationId xmlns:a16="http://schemas.microsoft.com/office/drawing/2014/main" id="{49514DA6-8FFE-4548-ACE0-2C0B05F8F0D2}"/>
              </a:ext>
            </a:extLst>
          </p:cNvPr>
          <p:cNvSpPr txBox="1">
            <a:spLocks noChangeArrowheads="1"/>
          </p:cNvSpPr>
          <p:nvPr/>
        </p:nvSpPr>
        <p:spPr bwMode="auto">
          <a:xfrm>
            <a:off x="3429000" y="7164388"/>
            <a:ext cx="3313113" cy="947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Due to the high potential for </a:t>
            </a:r>
            <a:r>
              <a:rPr lang="en-GB" altLang="en-US">
                <a:cs typeface="Arial" panose="020B0604020202020204" pitchFamily="34" charset="0"/>
              </a:rPr>
              <a:t>élite units to get involved in coups, </a:t>
            </a:r>
            <a:r>
              <a:rPr lang="en-GB" altLang="en-US"/>
              <a:t>Argentina had no permanently-established commando units.  They therefore tended to be very short-lived units, brought together for operations and then immediately disbanded.  601 &amp; 602 Commando Companies were formed at very short notice in 1982 from commando-trained personnel, plus Gendarmerie SWAT-type units.  They wore camouflage uniforms and green berets.</a:t>
            </a:r>
            <a:endParaRPr lang="en-GB" altLang="en-US" b="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92" name="Line 328">
            <a:extLst>
              <a:ext uri="{FF2B5EF4-FFF2-40B4-BE49-F238E27FC236}">
                <a16:creationId xmlns:a16="http://schemas.microsoft.com/office/drawing/2014/main" id="{B3751AB8-C800-401A-BF23-8192475F20A4}"/>
              </a:ext>
            </a:extLst>
          </p:cNvPr>
          <p:cNvSpPr>
            <a:spLocks noChangeShapeType="1"/>
          </p:cNvSpPr>
          <p:nvPr/>
        </p:nvSpPr>
        <p:spPr bwMode="auto">
          <a:xfrm flipV="1">
            <a:off x="260350" y="8027988"/>
            <a:ext cx="0" cy="8636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12" name="Group 48">
            <a:extLst>
              <a:ext uri="{FF2B5EF4-FFF2-40B4-BE49-F238E27FC236}">
                <a16:creationId xmlns:a16="http://schemas.microsoft.com/office/drawing/2014/main" id="{A1EE1B74-2191-4CB5-8567-11423152AECE}"/>
              </a:ext>
            </a:extLst>
          </p:cNvPr>
          <p:cNvGrpSpPr>
            <a:grpSpLocks/>
          </p:cNvGrpSpPr>
          <p:nvPr/>
        </p:nvGrpSpPr>
        <p:grpSpPr bwMode="auto">
          <a:xfrm>
            <a:off x="406400" y="611188"/>
            <a:ext cx="231775" cy="157162"/>
            <a:chOff x="933" y="149"/>
            <a:chExt cx="146" cy="99"/>
          </a:xfrm>
        </p:grpSpPr>
        <p:sp>
          <p:nvSpPr>
            <p:cNvPr id="11313" name="Rectangle 49">
              <a:extLst>
                <a:ext uri="{FF2B5EF4-FFF2-40B4-BE49-F238E27FC236}">
                  <a16:creationId xmlns:a16="http://schemas.microsoft.com/office/drawing/2014/main" id="{799C66A5-5B27-4C5F-89E3-70A5B980E53B}"/>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14" name="Text Box 50">
              <a:extLst>
                <a:ext uri="{FF2B5EF4-FFF2-40B4-BE49-F238E27FC236}">
                  <a16:creationId xmlns:a16="http://schemas.microsoft.com/office/drawing/2014/main" id="{FC2DA550-0655-4364-B769-0B480EF5A977}"/>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1315" name="Group 51">
            <a:extLst>
              <a:ext uri="{FF2B5EF4-FFF2-40B4-BE49-F238E27FC236}">
                <a16:creationId xmlns:a16="http://schemas.microsoft.com/office/drawing/2014/main" id="{8EAFACD2-2EBE-4477-9882-50D185CFE5A6}"/>
              </a:ext>
            </a:extLst>
          </p:cNvPr>
          <p:cNvGrpSpPr>
            <a:grpSpLocks/>
          </p:cNvGrpSpPr>
          <p:nvPr/>
        </p:nvGrpSpPr>
        <p:grpSpPr bwMode="auto">
          <a:xfrm>
            <a:off x="484188" y="538163"/>
            <a:ext cx="74612" cy="26987"/>
            <a:chOff x="2373" y="1404"/>
            <a:chExt cx="47" cy="17"/>
          </a:xfrm>
        </p:grpSpPr>
        <p:sp>
          <p:nvSpPr>
            <p:cNvPr id="11316" name="Oval 52">
              <a:extLst>
                <a:ext uri="{FF2B5EF4-FFF2-40B4-BE49-F238E27FC236}">
                  <a16:creationId xmlns:a16="http://schemas.microsoft.com/office/drawing/2014/main" id="{25923D0B-8A0A-4938-8BE1-F0642E6AE05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317" name="Oval 53">
              <a:extLst>
                <a:ext uri="{FF2B5EF4-FFF2-40B4-BE49-F238E27FC236}">
                  <a16:creationId xmlns:a16="http://schemas.microsoft.com/office/drawing/2014/main" id="{F71CA568-0761-415B-95DD-9051BC93FCD9}"/>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318" name="Line 54">
            <a:extLst>
              <a:ext uri="{FF2B5EF4-FFF2-40B4-BE49-F238E27FC236}">
                <a16:creationId xmlns:a16="http://schemas.microsoft.com/office/drawing/2014/main" id="{DC1AF2F6-8782-4ED9-9AFC-38A2FBDB7E29}"/>
              </a:ext>
            </a:extLst>
          </p:cNvPr>
          <p:cNvSpPr>
            <a:spLocks noChangeShapeType="1"/>
          </p:cNvSpPr>
          <p:nvPr/>
        </p:nvSpPr>
        <p:spPr bwMode="auto">
          <a:xfrm>
            <a:off x="261938" y="6826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19" name="Group 55">
            <a:extLst>
              <a:ext uri="{FF2B5EF4-FFF2-40B4-BE49-F238E27FC236}">
                <a16:creationId xmlns:a16="http://schemas.microsoft.com/office/drawing/2014/main" id="{0606EB06-5639-4631-908C-BB91CC89C2F4}"/>
              </a:ext>
            </a:extLst>
          </p:cNvPr>
          <p:cNvGrpSpPr>
            <a:grpSpLocks/>
          </p:cNvGrpSpPr>
          <p:nvPr/>
        </p:nvGrpSpPr>
        <p:grpSpPr bwMode="auto">
          <a:xfrm>
            <a:off x="484188" y="827088"/>
            <a:ext cx="74612" cy="26987"/>
            <a:chOff x="2373" y="1404"/>
            <a:chExt cx="47" cy="17"/>
          </a:xfrm>
        </p:grpSpPr>
        <p:sp>
          <p:nvSpPr>
            <p:cNvPr id="11320" name="Oval 56">
              <a:extLst>
                <a:ext uri="{FF2B5EF4-FFF2-40B4-BE49-F238E27FC236}">
                  <a16:creationId xmlns:a16="http://schemas.microsoft.com/office/drawing/2014/main" id="{5730F20A-BBE4-4861-9F76-551DB6A9400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321" name="Oval 57">
              <a:extLst>
                <a:ext uri="{FF2B5EF4-FFF2-40B4-BE49-F238E27FC236}">
                  <a16:creationId xmlns:a16="http://schemas.microsoft.com/office/drawing/2014/main" id="{C2192D21-C2B6-4E73-8BBC-B2A0CC1BA41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322" name="Line 58">
            <a:extLst>
              <a:ext uri="{FF2B5EF4-FFF2-40B4-BE49-F238E27FC236}">
                <a16:creationId xmlns:a16="http://schemas.microsoft.com/office/drawing/2014/main" id="{80A39FB9-DDDB-43ED-B9FF-AA70136CEC68}"/>
              </a:ext>
            </a:extLst>
          </p:cNvPr>
          <p:cNvSpPr>
            <a:spLocks noChangeShapeType="1"/>
          </p:cNvSpPr>
          <p:nvPr/>
        </p:nvSpPr>
        <p:spPr bwMode="auto">
          <a:xfrm>
            <a:off x="261938" y="9715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23" name="Text Box 59">
            <a:extLst>
              <a:ext uri="{FF2B5EF4-FFF2-40B4-BE49-F238E27FC236}">
                <a16:creationId xmlns:a16="http://schemas.microsoft.com/office/drawing/2014/main" id="{BB1EE3B6-168F-4D7E-8158-EE2E881C4A53}"/>
              </a:ext>
            </a:extLst>
          </p:cNvPr>
          <p:cNvSpPr txBox="1">
            <a:spLocks noChangeArrowheads="1"/>
          </p:cNvSpPr>
          <p:nvPr/>
        </p:nvSpPr>
        <p:spPr bwMode="auto">
          <a:xfrm>
            <a:off x="622300" y="468313"/>
            <a:ext cx="2598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sp>
        <p:nvSpPr>
          <p:cNvPr id="11324" name="Text Box 60">
            <a:extLst>
              <a:ext uri="{FF2B5EF4-FFF2-40B4-BE49-F238E27FC236}">
                <a16:creationId xmlns:a16="http://schemas.microsoft.com/office/drawing/2014/main" id="{6E31633D-BE9F-4641-9C5F-6230C69E60DD}"/>
              </a:ext>
            </a:extLst>
          </p:cNvPr>
          <p:cNvSpPr txBox="1">
            <a:spLocks noChangeArrowheads="1"/>
          </p:cNvSpPr>
          <p:nvPr/>
        </p:nvSpPr>
        <p:spPr bwMode="auto">
          <a:xfrm>
            <a:off x="622300" y="828675"/>
            <a:ext cx="2571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x12 </a:t>
            </a:r>
            <a:r>
              <a:rPr lang="en-GB" altLang="en-US"/>
              <a:t>Tiradores (Infantry) </a:t>
            </a:r>
            <a:r>
              <a:rPr lang="en-GB" altLang="en-US" b="1"/>
              <a:t>(a)</a:t>
            </a:r>
            <a:r>
              <a:rPr lang="en-GB" altLang="en-US"/>
              <a:t>                            ARG-08</a:t>
            </a:r>
            <a:endParaRPr lang="en-GB" altLang="en-US" b="1"/>
          </a:p>
        </p:txBody>
      </p:sp>
      <p:sp>
        <p:nvSpPr>
          <p:cNvPr id="11325" name="Line 61">
            <a:extLst>
              <a:ext uri="{FF2B5EF4-FFF2-40B4-BE49-F238E27FC236}">
                <a16:creationId xmlns:a16="http://schemas.microsoft.com/office/drawing/2014/main" id="{1BEBC4B3-6A47-48F6-821F-C01518DD361E}"/>
              </a:ext>
            </a:extLst>
          </p:cNvPr>
          <p:cNvSpPr>
            <a:spLocks noChangeShapeType="1"/>
          </p:cNvSpPr>
          <p:nvPr/>
        </p:nvSpPr>
        <p:spPr bwMode="auto">
          <a:xfrm>
            <a:off x="261938"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26" name="Text Box 62">
            <a:extLst>
              <a:ext uri="{FF2B5EF4-FFF2-40B4-BE49-F238E27FC236}">
                <a16:creationId xmlns:a16="http://schemas.microsoft.com/office/drawing/2014/main" id="{7278D874-865C-4A82-8048-43FA0E8FFDEA}"/>
              </a:ext>
            </a:extLst>
          </p:cNvPr>
          <p:cNvSpPr txBox="1">
            <a:spLocks noChangeArrowheads="1"/>
          </p:cNvSpPr>
          <p:nvPr/>
        </p:nvSpPr>
        <p:spPr bwMode="auto">
          <a:xfrm>
            <a:off x="404813" y="107950"/>
            <a:ext cx="25019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ARG-06</a:t>
            </a:r>
          </a:p>
          <a:p>
            <a:r>
              <a:rPr lang="en-GB" altLang="en-US" sz="1000" b="1"/>
              <a:t>Gendarmerie Special Forces Company</a:t>
            </a:r>
          </a:p>
        </p:txBody>
      </p:sp>
      <p:sp>
        <p:nvSpPr>
          <p:cNvPr id="11327" name="Line 63">
            <a:extLst>
              <a:ext uri="{FF2B5EF4-FFF2-40B4-BE49-F238E27FC236}">
                <a16:creationId xmlns:a16="http://schemas.microsoft.com/office/drawing/2014/main" id="{E01A52A6-5C32-47D1-8309-07ED05C9A947}"/>
              </a:ext>
            </a:extLst>
          </p:cNvPr>
          <p:cNvSpPr>
            <a:spLocks noChangeShapeType="1"/>
          </p:cNvSpPr>
          <p:nvPr/>
        </p:nvSpPr>
        <p:spPr bwMode="auto">
          <a:xfrm flipV="1">
            <a:off x="261938" y="468313"/>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28" name="Group 64">
            <a:extLst>
              <a:ext uri="{FF2B5EF4-FFF2-40B4-BE49-F238E27FC236}">
                <a16:creationId xmlns:a16="http://schemas.microsoft.com/office/drawing/2014/main" id="{34894B24-771D-48ED-A8E1-CF232FCEF62D}"/>
              </a:ext>
            </a:extLst>
          </p:cNvPr>
          <p:cNvGrpSpPr>
            <a:grpSpLocks/>
          </p:cNvGrpSpPr>
          <p:nvPr/>
        </p:nvGrpSpPr>
        <p:grpSpPr bwMode="auto">
          <a:xfrm>
            <a:off x="404813" y="900113"/>
            <a:ext cx="244475" cy="160337"/>
            <a:chOff x="3385" y="1429"/>
            <a:chExt cx="154" cy="101"/>
          </a:xfrm>
        </p:grpSpPr>
        <p:sp>
          <p:nvSpPr>
            <p:cNvPr id="11329" name="Rectangle 65">
              <a:extLst>
                <a:ext uri="{FF2B5EF4-FFF2-40B4-BE49-F238E27FC236}">
                  <a16:creationId xmlns:a16="http://schemas.microsoft.com/office/drawing/2014/main" id="{E0C89F5F-6E31-403B-ACA5-1997004EB718}"/>
                </a:ext>
              </a:extLst>
            </p:cNvPr>
            <p:cNvSpPr>
              <a:spLocks noChangeAspect="1" noChangeArrowheads="1"/>
            </p:cNvSpPr>
            <p:nvPr/>
          </p:nvSpPr>
          <p:spPr bwMode="auto">
            <a:xfrm>
              <a:off x="3385" y="1429"/>
              <a:ext cx="154"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30" name="Line 66">
              <a:extLst>
                <a:ext uri="{FF2B5EF4-FFF2-40B4-BE49-F238E27FC236}">
                  <a16:creationId xmlns:a16="http://schemas.microsoft.com/office/drawing/2014/main" id="{643EBCFD-D951-4728-97E5-184F54104C33}"/>
                </a:ext>
              </a:extLst>
            </p:cNvPr>
            <p:cNvSpPr>
              <a:spLocks noChangeShapeType="1"/>
            </p:cNvSpPr>
            <p:nvPr/>
          </p:nvSpPr>
          <p:spPr bwMode="auto">
            <a:xfrm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31" name="Line 67">
              <a:extLst>
                <a:ext uri="{FF2B5EF4-FFF2-40B4-BE49-F238E27FC236}">
                  <a16:creationId xmlns:a16="http://schemas.microsoft.com/office/drawing/2014/main" id="{D2CDE940-ED71-4BD9-B5AA-8C18D5F01595}"/>
                </a:ext>
              </a:extLst>
            </p:cNvPr>
            <p:cNvSpPr>
              <a:spLocks noChangeShapeType="1"/>
            </p:cNvSpPr>
            <p:nvPr/>
          </p:nvSpPr>
          <p:spPr bwMode="auto">
            <a:xfrm flipH="1"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32" name="Group 68">
            <a:extLst>
              <a:ext uri="{FF2B5EF4-FFF2-40B4-BE49-F238E27FC236}">
                <a16:creationId xmlns:a16="http://schemas.microsoft.com/office/drawing/2014/main" id="{97873ABC-1A94-47FE-85E7-36BF175A8D3E}"/>
              </a:ext>
            </a:extLst>
          </p:cNvPr>
          <p:cNvGrpSpPr>
            <a:grpSpLocks/>
          </p:cNvGrpSpPr>
          <p:nvPr/>
        </p:nvGrpSpPr>
        <p:grpSpPr bwMode="auto">
          <a:xfrm>
            <a:off x="117475" y="252413"/>
            <a:ext cx="287338" cy="215900"/>
            <a:chOff x="3385" y="1429"/>
            <a:chExt cx="154" cy="101"/>
          </a:xfrm>
        </p:grpSpPr>
        <p:sp>
          <p:nvSpPr>
            <p:cNvPr id="11333" name="Rectangle 69">
              <a:extLst>
                <a:ext uri="{FF2B5EF4-FFF2-40B4-BE49-F238E27FC236}">
                  <a16:creationId xmlns:a16="http://schemas.microsoft.com/office/drawing/2014/main" id="{B192C5EA-1E71-4600-AA9B-FF8D415956DB}"/>
                </a:ext>
              </a:extLst>
            </p:cNvPr>
            <p:cNvSpPr>
              <a:spLocks noChangeAspect="1" noChangeArrowheads="1"/>
            </p:cNvSpPr>
            <p:nvPr/>
          </p:nvSpPr>
          <p:spPr bwMode="auto">
            <a:xfrm>
              <a:off x="3385" y="1429"/>
              <a:ext cx="154"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34" name="Line 70">
              <a:extLst>
                <a:ext uri="{FF2B5EF4-FFF2-40B4-BE49-F238E27FC236}">
                  <a16:creationId xmlns:a16="http://schemas.microsoft.com/office/drawing/2014/main" id="{E8F4A541-7307-450B-9206-4B955E3C7256}"/>
                </a:ext>
              </a:extLst>
            </p:cNvPr>
            <p:cNvSpPr>
              <a:spLocks noChangeShapeType="1"/>
            </p:cNvSpPr>
            <p:nvPr/>
          </p:nvSpPr>
          <p:spPr bwMode="auto">
            <a:xfrm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35" name="Line 71">
              <a:extLst>
                <a:ext uri="{FF2B5EF4-FFF2-40B4-BE49-F238E27FC236}">
                  <a16:creationId xmlns:a16="http://schemas.microsoft.com/office/drawing/2014/main" id="{CC12CC27-E0F2-4791-ACEB-C9C3C178E4B5}"/>
                </a:ext>
              </a:extLst>
            </p:cNvPr>
            <p:cNvSpPr>
              <a:spLocks noChangeShapeType="1"/>
            </p:cNvSpPr>
            <p:nvPr/>
          </p:nvSpPr>
          <p:spPr bwMode="auto">
            <a:xfrm flipH="1"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36" name="Group 72">
            <a:extLst>
              <a:ext uri="{FF2B5EF4-FFF2-40B4-BE49-F238E27FC236}">
                <a16:creationId xmlns:a16="http://schemas.microsoft.com/office/drawing/2014/main" id="{37F2148B-8479-48F6-822B-06D67CA1ACE3}"/>
              </a:ext>
            </a:extLst>
          </p:cNvPr>
          <p:cNvGrpSpPr>
            <a:grpSpLocks/>
          </p:cNvGrpSpPr>
          <p:nvPr/>
        </p:nvGrpSpPr>
        <p:grpSpPr bwMode="auto">
          <a:xfrm>
            <a:off x="115888" y="2195513"/>
            <a:ext cx="287337" cy="215900"/>
            <a:chOff x="255" y="3923"/>
            <a:chExt cx="182" cy="136"/>
          </a:xfrm>
        </p:grpSpPr>
        <p:grpSp>
          <p:nvGrpSpPr>
            <p:cNvPr id="11337" name="Group 73">
              <a:extLst>
                <a:ext uri="{FF2B5EF4-FFF2-40B4-BE49-F238E27FC236}">
                  <a16:creationId xmlns:a16="http://schemas.microsoft.com/office/drawing/2014/main" id="{43050F32-BD32-4EEA-B222-0749131B4F34}"/>
                </a:ext>
              </a:extLst>
            </p:cNvPr>
            <p:cNvGrpSpPr>
              <a:grpSpLocks/>
            </p:cNvGrpSpPr>
            <p:nvPr/>
          </p:nvGrpSpPr>
          <p:grpSpPr bwMode="auto">
            <a:xfrm>
              <a:off x="255" y="3923"/>
              <a:ext cx="182" cy="136"/>
              <a:chOff x="255" y="3923"/>
              <a:chExt cx="182" cy="136"/>
            </a:xfrm>
          </p:grpSpPr>
          <p:sp>
            <p:nvSpPr>
              <p:cNvPr id="11338" name="Rectangle 74">
                <a:extLst>
                  <a:ext uri="{FF2B5EF4-FFF2-40B4-BE49-F238E27FC236}">
                    <a16:creationId xmlns:a16="http://schemas.microsoft.com/office/drawing/2014/main" id="{4F3F6EB5-22EA-4CCB-BF26-68F9216B254B}"/>
                  </a:ext>
                </a:extLst>
              </p:cNvPr>
              <p:cNvSpPr>
                <a:spLocks noChangeAspect="1" noChangeArrowheads="1"/>
              </p:cNvSpPr>
              <p:nvPr/>
            </p:nvSpPr>
            <p:spPr bwMode="auto">
              <a:xfrm>
                <a:off x="255" y="3923"/>
                <a:ext cx="182" cy="136"/>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339" name="Group 75">
                <a:extLst>
                  <a:ext uri="{FF2B5EF4-FFF2-40B4-BE49-F238E27FC236}">
                    <a16:creationId xmlns:a16="http://schemas.microsoft.com/office/drawing/2014/main" id="{825C4D7C-8088-478F-9EC3-94156F958F51}"/>
                  </a:ext>
                </a:extLst>
              </p:cNvPr>
              <p:cNvGrpSpPr>
                <a:grpSpLocks noChangeAspect="1"/>
              </p:cNvGrpSpPr>
              <p:nvPr/>
            </p:nvGrpSpPr>
            <p:grpSpPr bwMode="auto">
              <a:xfrm>
                <a:off x="323" y="3945"/>
                <a:ext cx="44" cy="98"/>
                <a:chOff x="862" y="2628"/>
                <a:chExt cx="36" cy="71"/>
              </a:xfrm>
            </p:grpSpPr>
            <p:sp>
              <p:nvSpPr>
                <p:cNvPr id="11340" name="AutoShape 76">
                  <a:extLst>
                    <a:ext uri="{FF2B5EF4-FFF2-40B4-BE49-F238E27FC236}">
                      <a16:creationId xmlns:a16="http://schemas.microsoft.com/office/drawing/2014/main" id="{54E599B4-B07E-44FD-AA8E-9C7AF47D282B}"/>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41" name="Line 77">
                  <a:extLst>
                    <a:ext uri="{FF2B5EF4-FFF2-40B4-BE49-F238E27FC236}">
                      <a16:creationId xmlns:a16="http://schemas.microsoft.com/office/drawing/2014/main" id="{344D8F4B-BA32-4351-A241-0FD5C7FBD563}"/>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42" name="Line 78">
                  <a:extLst>
                    <a:ext uri="{FF2B5EF4-FFF2-40B4-BE49-F238E27FC236}">
                      <a16:creationId xmlns:a16="http://schemas.microsoft.com/office/drawing/2014/main" id="{0D88B056-0680-4C89-A1CF-02DBE5D22732}"/>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43" name="Oval 79">
                  <a:extLst>
                    <a:ext uri="{FF2B5EF4-FFF2-40B4-BE49-F238E27FC236}">
                      <a16:creationId xmlns:a16="http://schemas.microsoft.com/office/drawing/2014/main" id="{DAAE4D80-C539-4354-AA0F-54F727997DF5}"/>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344" name="Line 80">
              <a:extLst>
                <a:ext uri="{FF2B5EF4-FFF2-40B4-BE49-F238E27FC236}">
                  <a16:creationId xmlns:a16="http://schemas.microsoft.com/office/drawing/2014/main" id="{4CF3DAE0-44F2-4554-B0AF-957008DAFD2A}"/>
                </a:ext>
              </a:extLst>
            </p:cNvPr>
            <p:cNvSpPr>
              <a:spLocks noChangeShapeType="1"/>
            </p:cNvSpPr>
            <p:nvPr/>
          </p:nvSpPr>
          <p:spPr bwMode="auto">
            <a:xfrm flipV="1">
              <a:off x="255" y="3923"/>
              <a:ext cx="181" cy="136"/>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45" name="Line 81">
              <a:extLst>
                <a:ext uri="{FF2B5EF4-FFF2-40B4-BE49-F238E27FC236}">
                  <a16:creationId xmlns:a16="http://schemas.microsoft.com/office/drawing/2014/main" id="{8C27FF39-6145-4148-A734-0859204A42EA}"/>
                </a:ext>
              </a:extLst>
            </p:cNvPr>
            <p:cNvSpPr>
              <a:spLocks noChangeShapeType="1"/>
            </p:cNvSpPr>
            <p:nvPr/>
          </p:nvSpPr>
          <p:spPr bwMode="auto">
            <a:xfrm flipH="1" flipV="1">
              <a:off x="255" y="3923"/>
              <a:ext cx="181" cy="136"/>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346" name="Line 82">
            <a:extLst>
              <a:ext uri="{FF2B5EF4-FFF2-40B4-BE49-F238E27FC236}">
                <a16:creationId xmlns:a16="http://schemas.microsoft.com/office/drawing/2014/main" id="{2362F488-9D13-4C3B-8637-75B3327DD49B}"/>
              </a:ext>
            </a:extLst>
          </p:cNvPr>
          <p:cNvSpPr>
            <a:spLocks noChangeShapeType="1"/>
          </p:cNvSpPr>
          <p:nvPr/>
        </p:nvSpPr>
        <p:spPr bwMode="auto">
          <a:xfrm>
            <a:off x="258763" y="21224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47" name="Text Box 83">
            <a:extLst>
              <a:ext uri="{FF2B5EF4-FFF2-40B4-BE49-F238E27FC236}">
                <a16:creationId xmlns:a16="http://schemas.microsoft.com/office/drawing/2014/main" id="{9DE87221-FC5C-467C-B957-FA32A837AC51}"/>
              </a:ext>
            </a:extLst>
          </p:cNvPr>
          <p:cNvSpPr txBox="1">
            <a:spLocks noChangeArrowheads="1"/>
          </p:cNvSpPr>
          <p:nvPr/>
        </p:nvSpPr>
        <p:spPr bwMode="auto">
          <a:xfrm>
            <a:off x="404813" y="2051050"/>
            <a:ext cx="26685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ARG-07</a:t>
            </a:r>
          </a:p>
          <a:p>
            <a:r>
              <a:rPr lang="en-GB" altLang="en-US" sz="1000" b="1"/>
              <a:t>Marine Amphibious Commando Group </a:t>
            </a:r>
            <a:r>
              <a:rPr lang="en-GB" altLang="en-US" b="1"/>
              <a:t>(a)</a:t>
            </a:r>
            <a:endParaRPr lang="en-GB" altLang="en-US" sz="1000" b="1"/>
          </a:p>
        </p:txBody>
      </p:sp>
      <p:grpSp>
        <p:nvGrpSpPr>
          <p:cNvPr id="11348" name="Group 84">
            <a:extLst>
              <a:ext uri="{FF2B5EF4-FFF2-40B4-BE49-F238E27FC236}">
                <a16:creationId xmlns:a16="http://schemas.microsoft.com/office/drawing/2014/main" id="{D31F484E-0AC3-42E3-AC79-1C75A7EFF8E2}"/>
              </a:ext>
            </a:extLst>
          </p:cNvPr>
          <p:cNvGrpSpPr>
            <a:grpSpLocks/>
          </p:cNvGrpSpPr>
          <p:nvPr/>
        </p:nvGrpSpPr>
        <p:grpSpPr bwMode="auto">
          <a:xfrm>
            <a:off x="115888" y="6588125"/>
            <a:ext cx="287337" cy="215900"/>
            <a:chOff x="255" y="3923"/>
            <a:chExt cx="182" cy="136"/>
          </a:xfrm>
        </p:grpSpPr>
        <p:grpSp>
          <p:nvGrpSpPr>
            <p:cNvPr id="11349" name="Group 85">
              <a:extLst>
                <a:ext uri="{FF2B5EF4-FFF2-40B4-BE49-F238E27FC236}">
                  <a16:creationId xmlns:a16="http://schemas.microsoft.com/office/drawing/2014/main" id="{2B97B40C-7107-496F-9C72-F9764511BAE2}"/>
                </a:ext>
              </a:extLst>
            </p:cNvPr>
            <p:cNvGrpSpPr>
              <a:grpSpLocks/>
            </p:cNvGrpSpPr>
            <p:nvPr/>
          </p:nvGrpSpPr>
          <p:grpSpPr bwMode="auto">
            <a:xfrm>
              <a:off x="255" y="3923"/>
              <a:ext cx="182" cy="136"/>
              <a:chOff x="255" y="3923"/>
              <a:chExt cx="182" cy="136"/>
            </a:xfrm>
          </p:grpSpPr>
          <p:sp>
            <p:nvSpPr>
              <p:cNvPr id="11350" name="Rectangle 86">
                <a:extLst>
                  <a:ext uri="{FF2B5EF4-FFF2-40B4-BE49-F238E27FC236}">
                    <a16:creationId xmlns:a16="http://schemas.microsoft.com/office/drawing/2014/main" id="{D552FE4A-9C29-4A92-8ACC-981BFAF9BA90}"/>
                  </a:ext>
                </a:extLst>
              </p:cNvPr>
              <p:cNvSpPr>
                <a:spLocks noChangeAspect="1" noChangeArrowheads="1"/>
              </p:cNvSpPr>
              <p:nvPr/>
            </p:nvSpPr>
            <p:spPr bwMode="auto">
              <a:xfrm>
                <a:off x="255" y="3923"/>
                <a:ext cx="182" cy="136"/>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351" name="Group 87">
                <a:extLst>
                  <a:ext uri="{FF2B5EF4-FFF2-40B4-BE49-F238E27FC236}">
                    <a16:creationId xmlns:a16="http://schemas.microsoft.com/office/drawing/2014/main" id="{B6B6B9E9-7D92-4AE4-B6B5-6157781CC3A1}"/>
                  </a:ext>
                </a:extLst>
              </p:cNvPr>
              <p:cNvGrpSpPr>
                <a:grpSpLocks noChangeAspect="1"/>
              </p:cNvGrpSpPr>
              <p:nvPr/>
            </p:nvGrpSpPr>
            <p:grpSpPr bwMode="auto">
              <a:xfrm>
                <a:off x="323" y="3945"/>
                <a:ext cx="44" cy="98"/>
                <a:chOff x="862" y="2628"/>
                <a:chExt cx="36" cy="71"/>
              </a:xfrm>
            </p:grpSpPr>
            <p:sp>
              <p:nvSpPr>
                <p:cNvPr id="11352" name="AutoShape 88">
                  <a:extLst>
                    <a:ext uri="{FF2B5EF4-FFF2-40B4-BE49-F238E27FC236}">
                      <a16:creationId xmlns:a16="http://schemas.microsoft.com/office/drawing/2014/main" id="{1C5C2E0A-CC19-4DE7-8322-04C6A7A6E59D}"/>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53" name="Line 89">
                  <a:extLst>
                    <a:ext uri="{FF2B5EF4-FFF2-40B4-BE49-F238E27FC236}">
                      <a16:creationId xmlns:a16="http://schemas.microsoft.com/office/drawing/2014/main" id="{733A95CF-628F-4B76-AD2A-078188C2444F}"/>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54" name="Line 90">
                  <a:extLst>
                    <a:ext uri="{FF2B5EF4-FFF2-40B4-BE49-F238E27FC236}">
                      <a16:creationId xmlns:a16="http://schemas.microsoft.com/office/drawing/2014/main" id="{4BCDFC19-2879-4A48-AFCC-BCEE48F6D57D}"/>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55" name="Oval 91">
                  <a:extLst>
                    <a:ext uri="{FF2B5EF4-FFF2-40B4-BE49-F238E27FC236}">
                      <a16:creationId xmlns:a16="http://schemas.microsoft.com/office/drawing/2014/main" id="{C52A3BB8-291F-48DF-9461-1DDD6EC3EF44}"/>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356" name="Line 92">
              <a:extLst>
                <a:ext uri="{FF2B5EF4-FFF2-40B4-BE49-F238E27FC236}">
                  <a16:creationId xmlns:a16="http://schemas.microsoft.com/office/drawing/2014/main" id="{BA196E71-E13B-4798-8D01-F249EE97DF2E}"/>
                </a:ext>
              </a:extLst>
            </p:cNvPr>
            <p:cNvSpPr>
              <a:spLocks noChangeShapeType="1"/>
            </p:cNvSpPr>
            <p:nvPr/>
          </p:nvSpPr>
          <p:spPr bwMode="auto">
            <a:xfrm flipV="1">
              <a:off x="255" y="3923"/>
              <a:ext cx="181" cy="136"/>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57" name="Line 93">
              <a:extLst>
                <a:ext uri="{FF2B5EF4-FFF2-40B4-BE49-F238E27FC236}">
                  <a16:creationId xmlns:a16="http://schemas.microsoft.com/office/drawing/2014/main" id="{312E0AE2-3CB5-424A-BF61-3DBC9AB3E7E8}"/>
                </a:ext>
              </a:extLst>
            </p:cNvPr>
            <p:cNvSpPr>
              <a:spLocks noChangeShapeType="1"/>
            </p:cNvSpPr>
            <p:nvPr/>
          </p:nvSpPr>
          <p:spPr bwMode="auto">
            <a:xfrm flipH="1" flipV="1">
              <a:off x="255" y="3923"/>
              <a:ext cx="181" cy="136"/>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358" name="Group 94">
            <a:extLst>
              <a:ext uri="{FF2B5EF4-FFF2-40B4-BE49-F238E27FC236}">
                <a16:creationId xmlns:a16="http://schemas.microsoft.com/office/drawing/2014/main" id="{D36A30ED-F751-43AF-9593-0C7951925730}"/>
              </a:ext>
            </a:extLst>
          </p:cNvPr>
          <p:cNvGrpSpPr>
            <a:grpSpLocks/>
          </p:cNvGrpSpPr>
          <p:nvPr/>
        </p:nvGrpSpPr>
        <p:grpSpPr bwMode="auto">
          <a:xfrm>
            <a:off x="193675" y="6516688"/>
            <a:ext cx="131763" cy="26987"/>
            <a:chOff x="304" y="1872"/>
            <a:chExt cx="83" cy="17"/>
          </a:xfrm>
        </p:grpSpPr>
        <p:sp>
          <p:nvSpPr>
            <p:cNvPr id="11359" name="Oval 95">
              <a:extLst>
                <a:ext uri="{FF2B5EF4-FFF2-40B4-BE49-F238E27FC236}">
                  <a16:creationId xmlns:a16="http://schemas.microsoft.com/office/drawing/2014/main" id="{9CA89EEF-ED8E-4D72-9792-ECDE1E863132}"/>
                </a:ext>
              </a:extLst>
            </p:cNvPr>
            <p:cNvSpPr>
              <a:spLocks noChangeAspect="1" noChangeArrowheads="1"/>
            </p:cNvSpPr>
            <p:nvPr/>
          </p:nvSpPr>
          <p:spPr bwMode="auto">
            <a:xfrm>
              <a:off x="304"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360" name="Oval 96">
              <a:extLst>
                <a:ext uri="{FF2B5EF4-FFF2-40B4-BE49-F238E27FC236}">
                  <a16:creationId xmlns:a16="http://schemas.microsoft.com/office/drawing/2014/main" id="{946A49AF-28ED-4D90-B621-E03BD95DA9EC}"/>
                </a:ext>
              </a:extLst>
            </p:cNvPr>
            <p:cNvSpPr>
              <a:spLocks noChangeAspect="1" noChangeArrowheads="1"/>
            </p:cNvSpPr>
            <p:nvPr/>
          </p:nvSpPr>
          <p:spPr bwMode="auto">
            <a:xfrm>
              <a:off x="336" y="1872"/>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361" name="Oval 97">
              <a:extLst>
                <a:ext uri="{FF2B5EF4-FFF2-40B4-BE49-F238E27FC236}">
                  <a16:creationId xmlns:a16="http://schemas.microsoft.com/office/drawing/2014/main" id="{692482A6-BAAB-43B8-98F1-BF2F1B48FBEF}"/>
                </a:ext>
              </a:extLst>
            </p:cNvPr>
            <p:cNvSpPr>
              <a:spLocks noChangeAspect="1" noChangeArrowheads="1"/>
            </p:cNvSpPr>
            <p:nvPr/>
          </p:nvSpPr>
          <p:spPr bwMode="auto">
            <a:xfrm>
              <a:off x="370" y="1872"/>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362" name="Text Box 98">
            <a:extLst>
              <a:ext uri="{FF2B5EF4-FFF2-40B4-BE49-F238E27FC236}">
                <a16:creationId xmlns:a16="http://schemas.microsoft.com/office/drawing/2014/main" id="{FC06C1FC-DB93-4F28-870F-252DFDF69E40}"/>
              </a:ext>
            </a:extLst>
          </p:cNvPr>
          <p:cNvSpPr txBox="1">
            <a:spLocks noChangeArrowheads="1"/>
          </p:cNvSpPr>
          <p:nvPr/>
        </p:nvSpPr>
        <p:spPr bwMode="auto">
          <a:xfrm>
            <a:off x="404813" y="6443663"/>
            <a:ext cx="2127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ARG-08</a:t>
            </a:r>
          </a:p>
          <a:p>
            <a:r>
              <a:rPr lang="en-GB" altLang="en-US" sz="1000" b="1"/>
              <a:t>Marine Tactical Divers Group</a:t>
            </a:r>
          </a:p>
        </p:txBody>
      </p:sp>
      <p:grpSp>
        <p:nvGrpSpPr>
          <p:cNvPr id="11363" name="Group 99">
            <a:extLst>
              <a:ext uri="{FF2B5EF4-FFF2-40B4-BE49-F238E27FC236}">
                <a16:creationId xmlns:a16="http://schemas.microsoft.com/office/drawing/2014/main" id="{86FAEF72-E560-430A-BA3E-0AF0DDE93173}"/>
              </a:ext>
            </a:extLst>
          </p:cNvPr>
          <p:cNvGrpSpPr>
            <a:grpSpLocks/>
          </p:cNvGrpSpPr>
          <p:nvPr/>
        </p:nvGrpSpPr>
        <p:grpSpPr bwMode="auto">
          <a:xfrm>
            <a:off x="406400" y="2552700"/>
            <a:ext cx="231775" cy="157163"/>
            <a:chOff x="933" y="149"/>
            <a:chExt cx="146" cy="99"/>
          </a:xfrm>
        </p:grpSpPr>
        <p:sp>
          <p:nvSpPr>
            <p:cNvPr id="11364" name="Rectangle 100">
              <a:extLst>
                <a:ext uri="{FF2B5EF4-FFF2-40B4-BE49-F238E27FC236}">
                  <a16:creationId xmlns:a16="http://schemas.microsoft.com/office/drawing/2014/main" id="{9E0AA2DE-8B3A-4F55-B174-B518FF1A22F4}"/>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65" name="Text Box 101">
              <a:extLst>
                <a:ext uri="{FF2B5EF4-FFF2-40B4-BE49-F238E27FC236}">
                  <a16:creationId xmlns:a16="http://schemas.microsoft.com/office/drawing/2014/main" id="{E23E8D75-1BFD-4428-8985-196EBC991A93}"/>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1366" name="Group 102">
            <a:extLst>
              <a:ext uri="{FF2B5EF4-FFF2-40B4-BE49-F238E27FC236}">
                <a16:creationId xmlns:a16="http://schemas.microsoft.com/office/drawing/2014/main" id="{534C0DBA-9117-407E-8B64-919AB2F84B7A}"/>
              </a:ext>
            </a:extLst>
          </p:cNvPr>
          <p:cNvGrpSpPr>
            <a:grpSpLocks/>
          </p:cNvGrpSpPr>
          <p:nvPr/>
        </p:nvGrpSpPr>
        <p:grpSpPr bwMode="auto">
          <a:xfrm>
            <a:off x="484188" y="2479675"/>
            <a:ext cx="74612" cy="26988"/>
            <a:chOff x="2373" y="1404"/>
            <a:chExt cx="47" cy="17"/>
          </a:xfrm>
        </p:grpSpPr>
        <p:sp>
          <p:nvSpPr>
            <p:cNvPr id="11367" name="Oval 103">
              <a:extLst>
                <a:ext uri="{FF2B5EF4-FFF2-40B4-BE49-F238E27FC236}">
                  <a16:creationId xmlns:a16="http://schemas.microsoft.com/office/drawing/2014/main" id="{3FEC3D30-5300-41E2-9F04-4FCCC20A51E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368" name="Oval 104">
              <a:extLst>
                <a:ext uri="{FF2B5EF4-FFF2-40B4-BE49-F238E27FC236}">
                  <a16:creationId xmlns:a16="http://schemas.microsoft.com/office/drawing/2014/main" id="{3B637B11-88DD-4730-9A88-53C9CA85CBD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369" name="Line 105">
            <a:extLst>
              <a:ext uri="{FF2B5EF4-FFF2-40B4-BE49-F238E27FC236}">
                <a16:creationId xmlns:a16="http://schemas.microsoft.com/office/drawing/2014/main" id="{0859ECC1-E34B-4433-BE5A-17DECCE59FD1}"/>
              </a:ext>
            </a:extLst>
          </p:cNvPr>
          <p:cNvSpPr>
            <a:spLocks noChangeShapeType="1"/>
          </p:cNvSpPr>
          <p:nvPr/>
        </p:nvSpPr>
        <p:spPr bwMode="auto">
          <a:xfrm>
            <a:off x="261938" y="26241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70" name="Group 106">
            <a:extLst>
              <a:ext uri="{FF2B5EF4-FFF2-40B4-BE49-F238E27FC236}">
                <a16:creationId xmlns:a16="http://schemas.microsoft.com/office/drawing/2014/main" id="{3E8D8F9D-C8BB-4A5A-B082-3D45EAB7C8EF}"/>
              </a:ext>
            </a:extLst>
          </p:cNvPr>
          <p:cNvGrpSpPr>
            <a:grpSpLocks/>
          </p:cNvGrpSpPr>
          <p:nvPr/>
        </p:nvGrpSpPr>
        <p:grpSpPr bwMode="auto">
          <a:xfrm>
            <a:off x="484188" y="2768600"/>
            <a:ext cx="74612" cy="26988"/>
            <a:chOff x="2373" y="1404"/>
            <a:chExt cx="47" cy="17"/>
          </a:xfrm>
        </p:grpSpPr>
        <p:sp>
          <p:nvSpPr>
            <p:cNvPr id="11371" name="Oval 107">
              <a:extLst>
                <a:ext uri="{FF2B5EF4-FFF2-40B4-BE49-F238E27FC236}">
                  <a16:creationId xmlns:a16="http://schemas.microsoft.com/office/drawing/2014/main" id="{2DBE1F5A-7477-43DC-9BF7-A8F8BE20204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372" name="Oval 108">
              <a:extLst>
                <a:ext uri="{FF2B5EF4-FFF2-40B4-BE49-F238E27FC236}">
                  <a16:creationId xmlns:a16="http://schemas.microsoft.com/office/drawing/2014/main" id="{B627CE6A-2D28-4567-9C22-E4A7666EAFA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373" name="Line 109">
            <a:extLst>
              <a:ext uri="{FF2B5EF4-FFF2-40B4-BE49-F238E27FC236}">
                <a16:creationId xmlns:a16="http://schemas.microsoft.com/office/drawing/2014/main" id="{64D6BAA8-9B86-43BE-817D-D1FF0EF2890D}"/>
              </a:ext>
            </a:extLst>
          </p:cNvPr>
          <p:cNvSpPr>
            <a:spLocks noChangeShapeType="1"/>
          </p:cNvSpPr>
          <p:nvPr/>
        </p:nvSpPr>
        <p:spPr bwMode="auto">
          <a:xfrm>
            <a:off x="261938" y="29146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74" name="Text Box 110">
            <a:extLst>
              <a:ext uri="{FF2B5EF4-FFF2-40B4-BE49-F238E27FC236}">
                <a16:creationId xmlns:a16="http://schemas.microsoft.com/office/drawing/2014/main" id="{85247B2B-BF85-4C4A-89DF-2BCBCB199643}"/>
              </a:ext>
            </a:extLst>
          </p:cNvPr>
          <p:cNvSpPr txBox="1">
            <a:spLocks noChangeArrowheads="1"/>
          </p:cNvSpPr>
          <p:nvPr/>
        </p:nvSpPr>
        <p:spPr bwMode="auto">
          <a:xfrm>
            <a:off x="622300" y="2409825"/>
            <a:ext cx="2598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ARG-07</a:t>
            </a:r>
            <a:endParaRPr lang="en-GB" altLang="en-US" b="1"/>
          </a:p>
        </p:txBody>
      </p:sp>
      <p:sp>
        <p:nvSpPr>
          <p:cNvPr id="11375" name="Text Box 111">
            <a:extLst>
              <a:ext uri="{FF2B5EF4-FFF2-40B4-BE49-F238E27FC236}">
                <a16:creationId xmlns:a16="http://schemas.microsoft.com/office/drawing/2014/main" id="{D376F379-DEDC-4495-8D09-F3D6D8EF1987}"/>
              </a:ext>
            </a:extLst>
          </p:cNvPr>
          <p:cNvSpPr txBox="1">
            <a:spLocks noChangeArrowheads="1"/>
          </p:cNvSpPr>
          <p:nvPr/>
        </p:nvSpPr>
        <p:spPr bwMode="auto">
          <a:xfrm>
            <a:off x="622300" y="2697163"/>
            <a:ext cx="25971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x6 to x8 </a:t>
            </a:r>
            <a:r>
              <a:rPr lang="en-GB" altLang="en-US"/>
              <a:t>Commandos                                     ARG-21</a:t>
            </a:r>
            <a:endParaRPr lang="en-GB" altLang="en-US" b="1"/>
          </a:p>
        </p:txBody>
      </p:sp>
      <p:grpSp>
        <p:nvGrpSpPr>
          <p:cNvPr id="11376" name="Group 112">
            <a:extLst>
              <a:ext uri="{FF2B5EF4-FFF2-40B4-BE49-F238E27FC236}">
                <a16:creationId xmlns:a16="http://schemas.microsoft.com/office/drawing/2014/main" id="{FE5E0D9F-F5EF-4157-9707-47E33A85B894}"/>
              </a:ext>
            </a:extLst>
          </p:cNvPr>
          <p:cNvGrpSpPr>
            <a:grpSpLocks/>
          </p:cNvGrpSpPr>
          <p:nvPr/>
        </p:nvGrpSpPr>
        <p:grpSpPr bwMode="auto">
          <a:xfrm>
            <a:off x="404813" y="2841625"/>
            <a:ext cx="244475" cy="160338"/>
            <a:chOff x="3385" y="1429"/>
            <a:chExt cx="154" cy="101"/>
          </a:xfrm>
        </p:grpSpPr>
        <p:sp>
          <p:nvSpPr>
            <p:cNvPr id="11377" name="Rectangle 113">
              <a:extLst>
                <a:ext uri="{FF2B5EF4-FFF2-40B4-BE49-F238E27FC236}">
                  <a16:creationId xmlns:a16="http://schemas.microsoft.com/office/drawing/2014/main" id="{5F04D86F-3E6B-4378-A6C5-29AFBB0A5FB1}"/>
                </a:ext>
              </a:extLst>
            </p:cNvPr>
            <p:cNvSpPr>
              <a:spLocks noChangeAspect="1" noChangeArrowheads="1"/>
            </p:cNvSpPr>
            <p:nvPr/>
          </p:nvSpPr>
          <p:spPr bwMode="auto">
            <a:xfrm>
              <a:off x="3385" y="1429"/>
              <a:ext cx="154"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78" name="Line 114">
              <a:extLst>
                <a:ext uri="{FF2B5EF4-FFF2-40B4-BE49-F238E27FC236}">
                  <a16:creationId xmlns:a16="http://schemas.microsoft.com/office/drawing/2014/main" id="{99DE8CC0-4AFA-4254-BB95-1799960CA760}"/>
                </a:ext>
              </a:extLst>
            </p:cNvPr>
            <p:cNvSpPr>
              <a:spLocks noChangeShapeType="1"/>
            </p:cNvSpPr>
            <p:nvPr/>
          </p:nvSpPr>
          <p:spPr bwMode="auto">
            <a:xfrm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79" name="Line 115">
              <a:extLst>
                <a:ext uri="{FF2B5EF4-FFF2-40B4-BE49-F238E27FC236}">
                  <a16:creationId xmlns:a16="http://schemas.microsoft.com/office/drawing/2014/main" id="{087AD810-D43D-4ADE-8735-F813CCD1849C}"/>
                </a:ext>
              </a:extLst>
            </p:cNvPr>
            <p:cNvSpPr>
              <a:spLocks noChangeShapeType="1"/>
            </p:cNvSpPr>
            <p:nvPr/>
          </p:nvSpPr>
          <p:spPr bwMode="auto">
            <a:xfrm flipH="1"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380" name="Line 116">
            <a:extLst>
              <a:ext uri="{FF2B5EF4-FFF2-40B4-BE49-F238E27FC236}">
                <a16:creationId xmlns:a16="http://schemas.microsoft.com/office/drawing/2014/main" id="{F10588E3-80BE-475D-BABB-E6E1D538C63B}"/>
              </a:ext>
            </a:extLst>
          </p:cNvPr>
          <p:cNvSpPr>
            <a:spLocks noChangeShapeType="1"/>
          </p:cNvSpPr>
          <p:nvPr/>
        </p:nvSpPr>
        <p:spPr bwMode="auto">
          <a:xfrm>
            <a:off x="261938" y="2409825"/>
            <a:ext cx="0" cy="5048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81" name="Group 117">
            <a:extLst>
              <a:ext uri="{FF2B5EF4-FFF2-40B4-BE49-F238E27FC236}">
                <a16:creationId xmlns:a16="http://schemas.microsoft.com/office/drawing/2014/main" id="{84115FD2-5DB8-4E05-8D78-B502F1E145D2}"/>
              </a:ext>
            </a:extLst>
          </p:cNvPr>
          <p:cNvGrpSpPr>
            <a:grpSpLocks/>
          </p:cNvGrpSpPr>
          <p:nvPr/>
        </p:nvGrpSpPr>
        <p:grpSpPr bwMode="auto">
          <a:xfrm>
            <a:off x="406400" y="6946900"/>
            <a:ext cx="231775" cy="157163"/>
            <a:chOff x="933" y="149"/>
            <a:chExt cx="146" cy="99"/>
          </a:xfrm>
        </p:grpSpPr>
        <p:sp>
          <p:nvSpPr>
            <p:cNvPr id="11382" name="Rectangle 118">
              <a:extLst>
                <a:ext uri="{FF2B5EF4-FFF2-40B4-BE49-F238E27FC236}">
                  <a16:creationId xmlns:a16="http://schemas.microsoft.com/office/drawing/2014/main" id="{9877EC4C-2414-4E12-8DEA-FE585EE75644}"/>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83" name="Text Box 119">
              <a:extLst>
                <a:ext uri="{FF2B5EF4-FFF2-40B4-BE49-F238E27FC236}">
                  <a16:creationId xmlns:a16="http://schemas.microsoft.com/office/drawing/2014/main" id="{AAD16988-E238-495F-86E6-31E83253056A}"/>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1384" name="Group 120">
            <a:extLst>
              <a:ext uri="{FF2B5EF4-FFF2-40B4-BE49-F238E27FC236}">
                <a16:creationId xmlns:a16="http://schemas.microsoft.com/office/drawing/2014/main" id="{B6651ECB-6513-49F2-A776-BA4F9AE53D68}"/>
              </a:ext>
            </a:extLst>
          </p:cNvPr>
          <p:cNvGrpSpPr>
            <a:grpSpLocks/>
          </p:cNvGrpSpPr>
          <p:nvPr/>
        </p:nvGrpSpPr>
        <p:grpSpPr bwMode="auto">
          <a:xfrm>
            <a:off x="484188" y="6873875"/>
            <a:ext cx="74612" cy="26988"/>
            <a:chOff x="2373" y="1404"/>
            <a:chExt cx="47" cy="17"/>
          </a:xfrm>
        </p:grpSpPr>
        <p:sp>
          <p:nvSpPr>
            <p:cNvPr id="11385" name="Oval 121">
              <a:extLst>
                <a:ext uri="{FF2B5EF4-FFF2-40B4-BE49-F238E27FC236}">
                  <a16:creationId xmlns:a16="http://schemas.microsoft.com/office/drawing/2014/main" id="{E9644B9F-32EA-46C5-85D4-B83A88E083B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386" name="Oval 122">
              <a:extLst>
                <a:ext uri="{FF2B5EF4-FFF2-40B4-BE49-F238E27FC236}">
                  <a16:creationId xmlns:a16="http://schemas.microsoft.com/office/drawing/2014/main" id="{4E655B70-09AE-4A40-8C1E-192D55164FAC}"/>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387" name="Line 123">
            <a:extLst>
              <a:ext uri="{FF2B5EF4-FFF2-40B4-BE49-F238E27FC236}">
                <a16:creationId xmlns:a16="http://schemas.microsoft.com/office/drawing/2014/main" id="{39CA602A-4703-4F45-8FE0-E4B3B313AB14}"/>
              </a:ext>
            </a:extLst>
          </p:cNvPr>
          <p:cNvSpPr>
            <a:spLocks noChangeShapeType="1"/>
          </p:cNvSpPr>
          <p:nvPr/>
        </p:nvSpPr>
        <p:spPr bwMode="auto">
          <a:xfrm>
            <a:off x="261938" y="701833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388" name="Group 124">
            <a:extLst>
              <a:ext uri="{FF2B5EF4-FFF2-40B4-BE49-F238E27FC236}">
                <a16:creationId xmlns:a16="http://schemas.microsoft.com/office/drawing/2014/main" id="{6779AF79-045F-4D28-AB21-A87D367F671C}"/>
              </a:ext>
            </a:extLst>
          </p:cNvPr>
          <p:cNvGrpSpPr>
            <a:grpSpLocks/>
          </p:cNvGrpSpPr>
          <p:nvPr/>
        </p:nvGrpSpPr>
        <p:grpSpPr bwMode="auto">
          <a:xfrm>
            <a:off x="484188" y="7162800"/>
            <a:ext cx="74612" cy="26988"/>
            <a:chOff x="2373" y="1404"/>
            <a:chExt cx="47" cy="17"/>
          </a:xfrm>
        </p:grpSpPr>
        <p:sp>
          <p:nvSpPr>
            <p:cNvPr id="11389" name="Oval 125">
              <a:extLst>
                <a:ext uri="{FF2B5EF4-FFF2-40B4-BE49-F238E27FC236}">
                  <a16:creationId xmlns:a16="http://schemas.microsoft.com/office/drawing/2014/main" id="{CA57E93E-1486-43F7-B316-8E56F6853F2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390" name="Oval 126">
              <a:extLst>
                <a:ext uri="{FF2B5EF4-FFF2-40B4-BE49-F238E27FC236}">
                  <a16:creationId xmlns:a16="http://schemas.microsoft.com/office/drawing/2014/main" id="{C9ECB2E1-3D07-43DD-AC1C-99C50EB6562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391" name="Line 127">
            <a:extLst>
              <a:ext uri="{FF2B5EF4-FFF2-40B4-BE49-F238E27FC236}">
                <a16:creationId xmlns:a16="http://schemas.microsoft.com/office/drawing/2014/main" id="{4CB13042-7959-4C47-B385-BE856C53C637}"/>
              </a:ext>
            </a:extLst>
          </p:cNvPr>
          <p:cNvSpPr>
            <a:spLocks noChangeShapeType="1"/>
          </p:cNvSpPr>
          <p:nvPr/>
        </p:nvSpPr>
        <p:spPr bwMode="auto">
          <a:xfrm>
            <a:off x="261938" y="73072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92" name="Text Box 128">
            <a:extLst>
              <a:ext uri="{FF2B5EF4-FFF2-40B4-BE49-F238E27FC236}">
                <a16:creationId xmlns:a16="http://schemas.microsoft.com/office/drawing/2014/main" id="{52ACE5F4-D9FA-4EF1-9DBD-467A427FBA4F}"/>
              </a:ext>
            </a:extLst>
          </p:cNvPr>
          <p:cNvSpPr txBox="1">
            <a:spLocks noChangeArrowheads="1"/>
          </p:cNvSpPr>
          <p:nvPr/>
        </p:nvSpPr>
        <p:spPr bwMode="auto">
          <a:xfrm>
            <a:off x="622300" y="6804025"/>
            <a:ext cx="2598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Command/Recce</a:t>
            </a:r>
          </a:p>
          <a:p>
            <a:r>
              <a:rPr lang="en-GB" altLang="en-US" b="1"/>
              <a:t>x1 </a:t>
            </a:r>
            <a:r>
              <a:rPr lang="en-GB" altLang="en-US"/>
              <a:t>Commander                                               ARG-07</a:t>
            </a:r>
            <a:endParaRPr lang="en-GB" altLang="en-US" b="1"/>
          </a:p>
        </p:txBody>
      </p:sp>
      <p:sp>
        <p:nvSpPr>
          <p:cNvPr id="11393" name="Text Box 129">
            <a:extLst>
              <a:ext uri="{FF2B5EF4-FFF2-40B4-BE49-F238E27FC236}">
                <a16:creationId xmlns:a16="http://schemas.microsoft.com/office/drawing/2014/main" id="{D6F1B0D3-345F-42CC-8571-DFA2C60C240C}"/>
              </a:ext>
            </a:extLst>
          </p:cNvPr>
          <p:cNvSpPr txBox="1">
            <a:spLocks noChangeArrowheads="1"/>
          </p:cNvSpPr>
          <p:nvPr/>
        </p:nvSpPr>
        <p:spPr bwMode="auto">
          <a:xfrm>
            <a:off x="622300" y="7091363"/>
            <a:ext cx="2616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Recce</a:t>
            </a:r>
          </a:p>
          <a:p>
            <a:r>
              <a:rPr lang="en-GB" altLang="en-US" b="1"/>
              <a:t>x2 </a:t>
            </a:r>
            <a:r>
              <a:rPr lang="en-GB" altLang="en-US"/>
              <a:t>Commandos                                               ARG-21</a:t>
            </a:r>
            <a:endParaRPr lang="en-GB" altLang="en-US" b="1"/>
          </a:p>
        </p:txBody>
      </p:sp>
      <p:grpSp>
        <p:nvGrpSpPr>
          <p:cNvPr id="11394" name="Group 130">
            <a:extLst>
              <a:ext uri="{FF2B5EF4-FFF2-40B4-BE49-F238E27FC236}">
                <a16:creationId xmlns:a16="http://schemas.microsoft.com/office/drawing/2014/main" id="{5601D0D4-9863-4AA8-BADE-F164B30D5480}"/>
              </a:ext>
            </a:extLst>
          </p:cNvPr>
          <p:cNvGrpSpPr>
            <a:grpSpLocks/>
          </p:cNvGrpSpPr>
          <p:nvPr/>
        </p:nvGrpSpPr>
        <p:grpSpPr bwMode="auto">
          <a:xfrm>
            <a:off x="404813" y="7235825"/>
            <a:ext cx="244475" cy="160338"/>
            <a:chOff x="3385" y="1429"/>
            <a:chExt cx="154" cy="101"/>
          </a:xfrm>
        </p:grpSpPr>
        <p:sp>
          <p:nvSpPr>
            <p:cNvPr id="11395" name="Rectangle 131">
              <a:extLst>
                <a:ext uri="{FF2B5EF4-FFF2-40B4-BE49-F238E27FC236}">
                  <a16:creationId xmlns:a16="http://schemas.microsoft.com/office/drawing/2014/main" id="{BD845C70-5463-4C34-AA06-C3ABA5B9F099}"/>
                </a:ext>
              </a:extLst>
            </p:cNvPr>
            <p:cNvSpPr>
              <a:spLocks noChangeAspect="1" noChangeArrowheads="1"/>
            </p:cNvSpPr>
            <p:nvPr/>
          </p:nvSpPr>
          <p:spPr bwMode="auto">
            <a:xfrm>
              <a:off x="3385" y="1429"/>
              <a:ext cx="154" cy="101"/>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96" name="Line 132">
              <a:extLst>
                <a:ext uri="{FF2B5EF4-FFF2-40B4-BE49-F238E27FC236}">
                  <a16:creationId xmlns:a16="http://schemas.microsoft.com/office/drawing/2014/main" id="{6989DD7A-0227-4F26-804B-ED0E32495464}"/>
                </a:ext>
              </a:extLst>
            </p:cNvPr>
            <p:cNvSpPr>
              <a:spLocks noChangeShapeType="1"/>
            </p:cNvSpPr>
            <p:nvPr/>
          </p:nvSpPr>
          <p:spPr bwMode="auto">
            <a:xfrm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97" name="Line 133">
              <a:extLst>
                <a:ext uri="{FF2B5EF4-FFF2-40B4-BE49-F238E27FC236}">
                  <a16:creationId xmlns:a16="http://schemas.microsoft.com/office/drawing/2014/main" id="{595F4AD4-8D77-4521-B353-0B66622E2552}"/>
                </a:ext>
              </a:extLst>
            </p:cNvPr>
            <p:cNvSpPr>
              <a:spLocks noChangeShapeType="1"/>
            </p:cNvSpPr>
            <p:nvPr/>
          </p:nvSpPr>
          <p:spPr bwMode="auto">
            <a:xfrm flipH="1" flipV="1">
              <a:off x="3385" y="1429"/>
              <a:ext cx="153" cy="101"/>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398" name="Line 134">
            <a:extLst>
              <a:ext uri="{FF2B5EF4-FFF2-40B4-BE49-F238E27FC236}">
                <a16:creationId xmlns:a16="http://schemas.microsoft.com/office/drawing/2014/main" id="{DE2697DC-3C35-471E-9556-05181FAE115D}"/>
              </a:ext>
            </a:extLst>
          </p:cNvPr>
          <p:cNvSpPr>
            <a:spLocks noChangeShapeType="1"/>
          </p:cNvSpPr>
          <p:nvPr/>
        </p:nvSpPr>
        <p:spPr bwMode="auto">
          <a:xfrm>
            <a:off x="261938" y="6804025"/>
            <a:ext cx="0" cy="5048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399" name="Text Box 135">
            <a:extLst>
              <a:ext uri="{FF2B5EF4-FFF2-40B4-BE49-F238E27FC236}">
                <a16:creationId xmlns:a16="http://schemas.microsoft.com/office/drawing/2014/main" id="{2736F117-EE1B-4769-9966-60F40EDF1829}"/>
              </a:ext>
            </a:extLst>
          </p:cNvPr>
          <p:cNvSpPr txBox="1">
            <a:spLocks noChangeArrowheads="1"/>
          </p:cNvSpPr>
          <p:nvPr/>
        </p:nvSpPr>
        <p:spPr bwMode="auto">
          <a:xfrm>
            <a:off x="117475" y="1116013"/>
            <a:ext cx="331311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Although called ‘Special Forces’, this unit was usually employed in throwing nuns out of C-130s over the Atlantic.  It was split into four ‘Squadrons’, each of </a:t>
            </a:r>
            <a:r>
              <a:rPr lang="en-GB" altLang="en-US" b="1"/>
              <a:t>x3 </a:t>
            </a:r>
            <a:r>
              <a:rPr lang="en-GB" altLang="en-US"/>
              <a:t>Infantry.  Designate one unit in each Squadron as the Squadron commander.</a:t>
            </a:r>
            <a:endParaRPr lang="en-GB" altLang="en-US" b="1"/>
          </a:p>
        </p:txBody>
      </p:sp>
      <p:grpSp>
        <p:nvGrpSpPr>
          <p:cNvPr id="11400" name="Group 136">
            <a:extLst>
              <a:ext uri="{FF2B5EF4-FFF2-40B4-BE49-F238E27FC236}">
                <a16:creationId xmlns:a16="http://schemas.microsoft.com/office/drawing/2014/main" id="{A6C3453E-367E-4D7A-AC08-2AFDE51F7DD1}"/>
              </a:ext>
            </a:extLst>
          </p:cNvPr>
          <p:cNvGrpSpPr>
            <a:grpSpLocks noChangeAspect="1"/>
          </p:cNvGrpSpPr>
          <p:nvPr/>
        </p:nvGrpSpPr>
        <p:grpSpPr bwMode="auto">
          <a:xfrm>
            <a:off x="117475" y="8172450"/>
            <a:ext cx="287338" cy="215900"/>
            <a:chOff x="1872" y="1440"/>
            <a:chExt cx="195" cy="132"/>
          </a:xfrm>
        </p:grpSpPr>
        <p:sp>
          <p:nvSpPr>
            <p:cNvPr id="11401" name="Rectangle 137">
              <a:extLst>
                <a:ext uri="{FF2B5EF4-FFF2-40B4-BE49-F238E27FC236}">
                  <a16:creationId xmlns:a16="http://schemas.microsoft.com/office/drawing/2014/main" id="{59E103EB-FAA3-4613-9178-2EF9BE29B5C8}"/>
                </a:ext>
              </a:extLst>
            </p:cNvPr>
            <p:cNvSpPr>
              <a:spLocks noChangeAspect="1" noChangeArrowheads="1"/>
            </p:cNvSpPr>
            <p:nvPr/>
          </p:nvSpPr>
          <p:spPr bwMode="auto">
            <a:xfrm>
              <a:off x="1872" y="1440"/>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02" name="Line 138">
              <a:extLst>
                <a:ext uri="{FF2B5EF4-FFF2-40B4-BE49-F238E27FC236}">
                  <a16:creationId xmlns:a16="http://schemas.microsoft.com/office/drawing/2014/main" id="{D657506F-BA8C-4F91-AB8D-4B08122FBF0B}"/>
                </a:ext>
              </a:extLst>
            </p:cNvPr>
            <p:cNvSpPr>
              <a:spLocks noChangeAspect="1" noChangeShapeType="1"/>
            </p:cNvSpPr>
            <p:nvPr/>
          </p:nvSpPr>
          <p:spPr bwMode="auto">
            <a:xfrm>
              <a:off x="1932" y="1480"/>
              <a:ext cx="0" cy="4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03" name="Line 139">
              <a:extLst>
                <a:ext uri="{FF2B5EF4-FFF2-40B4-BE49-F238E27FC236}">
                  <a16:creationId xmlns:a16="http://schemas.microsoft.com/office/drawing/2014/main" id="{280D8A2B-F946-479F-85B0-1F2124AC79E6}"/>
                </a:ext>
              </a:extLst>
            </p:cNvPr>
            <p:cNvSpPr>
              <a:spLocks noChangeAspect="1" noChangeShapeType="1"/>
            </p:cNvSpPr>
            <p:nvPr/>
          </p:nvSpPr>
          <p:spPr bwMode="auto">
            <a:xfrm>
              <a:off x="1967" y="1482"/>
              <a:ext cx="0" cy="4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04" name="Line 140">
              <a:extLst>
                <a:ext uri="{FF2B5EF4-FFF2-40B4-BE49-F238E27FC236}">
                  <a16:creationId xmlns:a16="http://schemas.microsoft.com/office/drawing/2014/main" id="{88A0F084-BFF7-47A5-8FDA-B2454F11F940}"/>
                </a:ext>
              </a:extLst>
            </p:cNvPr>
            <p:cNvSpPr>
              <a:spLocks noChangeAspect="1" noChangeShapeType="1"/>
            </p:cNvSpPr>
            <p:nvPr/>
          </p:nvSpPr>
          <p:spPr bwMode="auto">
            <a:xfrm>
              <a:off x="2001" y="1483"/>
              <a:ext cx="0" cy="3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05" name="Line 141">
              <a:extLst>
                <a:ext uri="{FF2B5EF4-FFF2-40B4-BE49-F238E27FC236}">
                  <a16:creationId xmlns:a16="http://schemas.microsoft.com/office/drawing/2014/main" id="{F89EA907-C247-4BFC-9C04-6EF0AA46A0CC}"/>
                </a:ext>
              </a:extLst>
            </p:cNvPr>
            <p:cNvSpPr>
              <a:spLocks noChangeAspect="1" noChangeShapeType="1"/>
            </p:cNvSpPr>
            <p:nvPr/>
          </p:nvSpPr>
          <p:spPr bwMode="auto">
            <a:xfrm>
              <a:off x="1928" y="1482"/>
              <a:ext cx="7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406" name="Line 142">
            <a:extLst>
              <a:ext uri="{FF2B5EF4-FFF2-40B4-BE49-F238E27FC236}">
                <a16:creationId xmlns:a16="http://schemas.microsoft.com/office/drawing/2014/main" id="{65BD1B5A-81DC-4E09-B879-3CD5651B542C}"/>
              </a:ext>
            </a:extLst>
          </p:cNvPr>
          <p:cNvSpPr>
            <a:spLocks noChangeShapeType="1"/>
          </p:cNvSpPr>
          <p:nvPr/>
        </p:nvSpPr>
        <p:spPr bwMode="auto">
          <a:xfrm>
            <a:off x="260350" y="809942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07" name="Text Box 143">
            <a:extLst>
              <a:ext uri="{FF2B5EF4-FFF2-40B4-BE49-F238E27FC236}">
                <a16:creationId xmlns:a16="http://schemas.microsoft.com/office/drawing/2014/main" id="{292C4DD5-C66C-4328-97F3-2AD975555077}"/>
              </a:ext>
            </a:extLst>
          </p:cNvPr>
          <p:cNvSpPr txBox="1">
            <a:spLocks noChangeArrowheads="1"/>
          </p:cNvSpPr>
          <p:nvPr/>
        </p:nvSpPr>
        <p:spPr bwMode="auto">
          <a:xfrm>
            <a:off x="404813" y="8027988"/>
            <a:ext cx="2127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ARG-09</a:t>
            </a:r>
          </a:p>
          <a:p>
            <a:r>
              <a:rPr lang="en-GB" altLang="en-US" sz="1000" b="1"/>
              <a:t>Engineer Company</a:t>
            </a:r>
          </a:p>
        </p:txBody>
      </p:sp>
      <p:grpSp>
        <p:nvGrpSpPr>
          <p:cNvPr id="11408" name="Group 144">
            <a:extLst>
              <a:ext uri="{FF2B5EF4-FFF2-40B4-BE49-F238E27FC236}">
                <a16:creationId xmlns:a16="http://schemas.microsoft.com/office/drawing/2014/main" id="{6E495B83-F2BF-4ADB-A068-1C8CA575945C}"/>
              </a:ext>
            </a:extLst>
          </p:cNvPr>
          <p:cNvGrpSpPr>
            <a:grpSpLocks/>
          </p:cNvGrpSpPr>
          <p:nvPr/>
        </p:nvGrpSpPr>
        <p:grpSpPr bwMode="auto">
          <a:xfrm>
            <a:off x="404813" y="8531225"/>
            <a:ext cx="231775" cy="157163"/>
            <a:chOff x="933" y="149"/>
            <a:chExt cx="146" cy="99"/>
          </a:xfrm>
        </p:grpSpPr>
        <p:sp>
          <p:nvSpPr>
            <p:cNvPr id="11409" name="Rectangle 145">
              <a:extLst>
                <a:ext uri="{FF2B5EF4-FFF2-40B4-BE49-F238E27FC236}">
                  <a16:creationId xmlns:a16="http://schemas.microsoft.com/office/drawing/2014/main" id="{0A0927B2-D366-4230-AA9C-8A3F9B18A9D2}"/>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10" name="Text Box 146">
              <a:extLst>
                <a:ext uri="{FF2B5EF4-FFF2-40B4-BE49-F238E27FC236}">
                  <a16:creationId xmlns:a16="http://schemas.microsoft.com/office/drawing/2014/main" id="{1D037FAE-41C6-4CF1-9EB1-ACA1F2EF95A4}"/>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1411" name="Group 147">
            <a:extLst>
              <a:ext uri="{FF2B5EF4-FFF2-40B4-BE49-F238E27FC236}">
                <a16:creationId xmlns:a16="http://schemas.microsoft.com/office/drawing/2014/main" id="{C9D2D250-446F-4C39-B152-C4225213A807}"/>
              </a:ext>
            </a:extLst>
          </p:cNvPr>
          <p:cNvGrpSpPr>
            <a:grpSpLocks/>
          </p:cNvGrpSpPr>
          <p:nvPr/>
        </p:nvGrpSpPr>
        <p:grpSpPr bwMode="auto">
          <a:xfrm>
            <a:off x="482600" y="8458200"/>
            <a:ext cx="74613" cy="26988"/>
            <a:chOff x="2373" y="1404"/>
            <a:chExt cx="47" cy="17"/>
          </a:xfrm>
        </p:grpSpPr>
        <p:sp>
          <p:nvSpPr>
            <p:cNvPr id="11412" name="Oval 148">
              <a:extLst>
                <a:ext uri="{FF2B5EF4-FFF2-40B4-BE49-F238E27FC236}">
                  <a16:creationId xmlns:a16="http://schemas.microsoft.com/office/drawing/2014/main" id="{D91DB166-16F8-408C-A151-CDF5BE45059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413" name="Oval 149">
              <a:extLst>
                <a:ext uri="{FF2B5EF4-FFF2-40B4-BE49-F238E27FC236}">
                  <a16:creationId xmlns:a16="http://schemas.microsoft.com/office/drawing/2014/main" id="{C1754C1F-2835-4160-8991-49B3B71504A5}"/>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414" name="Line 150">
            <a:extLst>
              <a:ext uri="{FF2B5EF4-FFF2-40B4-BE49-F238E27FC236}">
                <a16:creationId xmlns:a16="http://schemas.microsoft.com/office/drawing/2014/main" id="{CEA1799A-5546-46B6-8227-7623ABE4C384}"/>
              </a:ext>
            </a:extLst>
          </p:cNvPr>
          <p:cNvSpPr>
            <a:spLocks noChangeShapeType="1"/>
          </p:cNvSpPr>
          <p:nvPr/>
        </p:nvSpPr>
        <p:spPr bwMode="auto">
          <a:xfrm>
            <a:off x="260350" y="860266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415" name="Text Box 151">
            <a:extLst>
              <a:ext uri="{FF2B5EF4-FFF2-40B4-BE49-F238E27FC236}">
                <a16:creationId xmlns:a16="http://schemas.microsoft.com/office/drawing/2014/main" id="{2F97AE5C-2AE5-4CC2-AF1D-05E9D35D56A6}"/>
              </a:ext>
            </a:extLst>
          </p:cNvPr>
          <p:cNvSpPr txBox="1">
            <a:spLocks noChangeArrowheads="1"/>
          </p:cNvSpPr>
          <p:nvPr/>
        </p:nvSpPr>
        <p:spPr bwMode="auto">
          <a:xfrm>
            <a:off x="620713" y="8388350"/>
            <a:ext cx="2598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grpSp>
        <p:nvGrpSpPr>
          <p:cNvPr id="11581" name="Group 317">
            <a:extLst>
              <a:ext uri="{FF2B5EF4-FFF2-40B4-BE49-F238E27FC236}">
                <a16:creationId xmlns:a16="http://schemas.microsoft.com/office/drawing/2014/main" id="{85319F4F-BF59-49EE-B916-37B2129947BE}"/>
              </a:ext>
            </a:extLst>
          </p:cNvPr>
          <p:cNvGrpSpPr>
            <a:grpSpLocks noChangeAspect="1"/>
          </p:cNvGrpSpPr>
          <p:nvPr/>
        </p:nvGrpSpPr>
        <p:grpSpPr bwMode="auto">
          <a:xfrm>
            <a:off x="404813" y="8820150"/>
            <a:ext cx="231775" cy="157163"/>
            <a:chOff x="1872" y="1440"/>
            <a:chExt cx="195" cy="132"/>
          </a:xfrm>
        </p:grpSpPr>
        <p:sp>
          <p:nvSpPr>
            <p:cNvPr id="11582" name="Rectangle 318">
              <a:extLst>
                <a:ext uri="{FF2B5EF4-FFF2-40B4-BE49-F238E27FC236}">
                  <a16:creationId xmlns:a16="http://schemas.microsoft.com/office/drawing/2014/main" id="{95A2FB8F-7727-413E-B55D-BB3DFE6E5E09}"/>
                </a:ext>
              </a:extLst>
            </p:cNvPr>
            <p:cNvSpPr>
              <a:spLocks noChangeAspect="1" noChangeArrowheads="1"/>
            </p:cNvSpPr>
            <p:nvPr/>
          </p:nvSpPr>
          <p:spPr bwMode="auto">
            <a:xfrm>
              <a:off x="1872" y="1440"/>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83" name="Line 319">
              <a:extLst>
                <a:ext uri="{FF2B5EF4-FFF2-40B4-BE49-F238E27FC236}">
                  <a16:creationId xmlns:a16="http://schemas.microsoft.com/office/drawing/2014/main" id="{D23EF24A-E922-48CA-848F-357826411CDC}"/>
                </a:ext>
              </a:extLst>
            </p:cNvPr>
            <p:cNvSpPr>
              <a:spLocks noChangeAspect="1" noChangeShapeType="1"/>
            </p:cNvSpPr>
            <p:nvPr/>
          </p:nvSpPr>
          <p:spPr bwMode="auto">
            <a:xfrm>
              <a:off x="1932" y="1480"/>
              <a:ext cx="0" cy="42"/>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4" name="Line 320">
              <a:extLst>
                <a:ext uri="{FF2B5EF4-FFF2-40B4-BE49-F238E27FC236}">
                  <a16:creationId xmlns:a16="http://schemas.microsoft.com/office/drawing/2014/main" id="{156EF8E5-C082-473D-B67B-850679458456}"/>
                </a:ext>
              </a:extLst>
            </p:cNvPr>
            <p:cNvSpPr>
              <a:spLocks noChangeAspect="1" noChangeShapeType="1"/>
            </p:cNvSpPr>
            <p:nvPr/>
          </p:nvSpPr>
          <p:spPr bwMode="auto">
            <a:xfrm>
              <a:off x="1967" y="1482"/>
              <a:ext cx="0" cy="4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5" name="Line 321">
              <a:extLst>
                <a:ext uri="{FF2B5EF4-FFF2-40B4-BE49-F238E27FC236}">
                  <a16:creationId xmlns:a16="http://schemas.microsoft.com/office/drawing/2014/main" id="{CCA17080-C17B-46DD-9E6F-99BDD6BE303B}"/>
                </a:ext>
              </a:extLst>
            </p:cNvPr>
            <p:cNvSpPr>
              <a:spLocks noChangeAspect="1" noChangeShapeType="1"/>
            </p:cNvSpPr>
            <p:nvPr/>
          </p:nvSpPr>
          <p:spPr bwMode="auto">
            <a:xfrm>
              <a:off x="2001" y="1483"/>
              <a:ext cx="0" cy="39"/>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86" name="Line 322">
              <a:extLst>
                <a:ext uri="{FF2B5EF4-FFF2-40B4-BE49-F238E27FC236}">
                  <a16:creationId xmlns:a16="http://schemas.microsoft.com/office/drawing/2014/main" id="{20E32AC9-9466-41C0-B8BF-8FCF54D6FE25}"/>
                </a:ext>
              </a:extLst>
            </p:cNvPr>
            <p:cNvSpPr>
              <a:spLocks noChangeAspect="1" noChangeShapeType="1"/>
            </p:cNvSpPr>
            <p:nvPr/>
          </p:nvSpPr>
          <p:spPr bwMode="auto">
            <a:xfrm>
              <a:off x="1928" y="1482"/>
              <a:ext cx="79"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587" name="Group 323">
            <a:extLst>
              <a:ext uri="{FF2B5EF4-FFF2-40B4-BE49-F238E27FC236}">
                <a16:creationId xmlns:a16="http://schemas.microsoft.com/office/drawing/2014/main" id="{852AEBE5-3BBC-4C9F-8128-51DEACC3DC44}"/>
              </a:ext>
            </a:extLst>
          </p:cNvPr>
          <p:cNvGrpSpPr>
            <a:grpSpLocks/>
          </p:cNvGrpSpPr>
          <p:nvPr/>
        </p:nvGrpSpPr>
        <p:grpSpPr bwMode="auto">
          <a:xfrm>
            <a:off x="482600" y="8748713"/>
            <a:ext cx="74613" cy="26987"/>
            <a:chOff x="2373" y="1404"/>
            <a:chExt cx="47" cy="17"/>
          </a:xfrm>
        </p:grpSpPr>
        <p:sp>
          <p:nvSpPr>
            <p:cNvPr id="11588" name="Oval 324">
              <a:extLst>
                <a:ext uri="{FF2B5EF4-FFF2-40B4-BE49-F238E27FC236}">
                  <a16:creationId xmlns:a16="http://schemas.microsoft.com/office/drawing/2014/main" id="{282ECB85-AA06-416D-A3E6-AEADEC98BBB4}"/>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589" name="Oval 325">
              <a:extLst>
                <a:ext uri="{FF2B5EF4-FFF2-40B4-BE49-F238E27FC236}">
                  <a16:creationId xmlns:a16="http://schemas.microsoft.com/office/drawing/2014/main" id="{031E316D-84CF-4B86-8EA7-9735A462536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590" name="Line 326">
            <a:extLst>
              <a:ext uri="{FF2B5EF4-FFF2-40B4-BE49-F238E27FC236}">
                <a16:creationId xmlns:a16="http://schemas.microsoft.com/office/drawing/2014/main" id="{6D8295AE-BB62-45CF-9F0A-700C3397648C}"/>
              </a:ext>
            </a:extLst>
          </p:cNvPr>
          <p:cNvSpPr>
            <a:spLocks noChangeShapeType="1"/>
          </p:cNvSpPr>
          <p:nvPr/>
        </p:nvSpPr>
        <p:spPr bwMode="auto">
          <a:xfrm>
            <a:off x="260350" y="88915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1" name="Text Box 327">
            <a:extLst>
              <a:ext uri="{FF2B5EF4-FFF2-40B4-BE49-F238E27FC236}">
                <a16:creationId xmlns:a16="http://schemas.microsoft.com/office/drawing/2014/main" id="{94EC0EDF-5F08-429A-A74D-999ED58632BE}"/>
              </a:ext>
            </a:extLst>
          </p:cNvPr>
          <p:cNvSpPr txBox="1">
            <a:spLocks noChangeArrowheads="1"/>
          </p:cNvSpPr>
          <p:nvPr/>
        </p:nvSpPr>
        <p:spPr bwMode="auto">
          <a:xfrm>
            <a:off x="620713" y="8748713"/>
            <a:ext cx="259873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x9 </a:t>
            </a:r>
            <a:r>
              <a:rPr lang="en-GB" altLang="en-US"/>
              <a:t>Combat Engineers                                     ARG-20</a:t>
            </a:r>
            <a:endParaRPr lang="en-GB" altLang="en-US" b="1"/>
          </a:p>
        </p:txBody>
      </p:sp>
      <p:grpSp>
        <p:nvGrpSpPr>
          <p:cNvPr id="11593" name="Group 329">
            <a:extLst>
              <a:ext uri="{FF2B5EF4-FFF2-40B4-BE49-F238E27FC236}">
                <a16:creationId xmlns:a16="http://schemas.microsoft.com/office/drawing/2014/main" id="{83C208E5-9B9C-4230-90BC-EE74D6DF4919}"/>
              </a:ext>
            </a:extLst>
          </p:cNvPr>
          <p:cNvGrpSpPr>
            <a:grpSpLocks/>
          </p:cNvGrpSpPr>
          <p:nvPr/>
        </p:nvGrpSpPr>
        <p:grpSpPr bwMode="auto">
          <a:xfrm>
            <a:off x="3571875" y="252413"/>
            <a:ext cx="287338" cy="215900"/>
            <a:chOff x="2659" y="4377"/>
            <a:chExt cx="146" cy="99"/>
          </a:xfrm>
        </p:grpSpPr>
        <p:grpSp>
          <p:nvGrpSpPr>
            <p:cNvPr id="11594" name="Group 330">
              <a:extLst>
                <a:ext uri="{FF2B5EF4-FFF2-40B4-BE49-F238E27FC236}">
                  <a16:creationId xmlns:a16="http://schemas.microsoft.com/office/drawing/2014/main" id="{948C7525-BBB4-4CB6-A99C-D0DA92D6CD0C}"/>
                </a:ext>
              </a:extLst>
            </p:cNvPr>
            <p:cNvGrpSpPr>
              <a:grpSpLocks/>
            </p:cNvGrpSpPr>
            <p:nvPr/>
          </p:nvGrpSpPr>
          <p:grpSpPr bwMode="auto">
            <a:xfrm>
              <a:off x="2659" y="4377"/>
              <a:ext cx="146" cy="99"/>
              <a:chOff x="3113" y="2653"/>
              <a:chExt cx="146" cy="99"/>
            </a:xfrm>
          </p:grpSpPr>
          <p:sp>
            <p:nvSpPr>
              <p:cNvPr id="11595" name="Rectangle 331">
                <a:extLst>
                  <a:ext uri="{FF2B5EF4-FFF2-40B4-BE49-F238E27FC236}">
                    <a16:creationId xmlns:a16="http://schemas.microsoft.com/office/drawing/2014/main" id="{0B84E2E5-FE51-420A-B4E7-4A39621E319C}"/>
                  </a:ext>
                </a:extLst>
              </p:cNvPr>
              <p:cNvSpPr>
                <a:spLocks noChangeAspect="1" noChangeArrowheads="1"/>
              </p:cNvSpPr>
              <p:nvPr/>
            </p:nvSpPr>
            <p:spPr bwMode="auto">
              <a:xfrm>
                <a:off x="3113" y="2653"/>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96" name="Rectangle 332">
                <a:extLst>
                  <a:ext uri="{FF2B5EF4-FFF2-40B4-BE49-F238E27FC236}">
                    <a16:creationId xmlns:a16="http://schemas.microsoft.com/office/drawing/2014/main" id="{CEA03038-8D75-450F-A7A2-DAC84FD10274}"/>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97" name="Line 333">
                <a:extLst>
                  <a:ext uri="{FF2B5EF4-FFF2-40B4-BE49-F238E27FC236}">
                    <a16:creationId xmlns:a16="http://schemas.microsoft.com/office/drawing/2014/main" id="{CA4500D7-1BC6-408A-9309-CEE83D52F0B1}"/>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598" name="Line 334">
                <a:extLst>
                  <a:ext uri="{FF2B5EF4-FFF2-40B4-BE49-F238E27FC236}">
                    <a16:creationId xmlns:a16="http://schemas.microsoft.com/office/drawing/2014/main" id="{50BC7D27-7661-4612-860D-864ACF77B401}"/>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599" name="Group 335">
              <a:extLst>
                <a:ext uri="{FF2B5EF4-FFF2-40B4-BE49-F238E27FC236}">
                  <a16:creationId xmlns:a16="http://schemas.microsoft.com/office/drawing/2014/main" id="{31D60C64-C0ED-4414-B8D4-F7FE0D15160A}"/>
                </a:ext>
              </a:extLst>
            </p:cNvPr>
            <p:cNvGrpSpPr>
              <a:grpSpLocks noChangeAspect="1"/>
            </p:cNvGrpSpPr>
            <p:nvPr/>
          </p:nvGrpSpPr>
          <p:grpSpPr bwMode="auto">
            <a:xfrm>
              <a:off x="2714" y="4390"/>
              <a:ext cx="36" cy="73"/>
              <a:chOff x="862" y="2628"/>
              <a:chExt cx="36" cy="71"/>
            </a:xfrm>
          </p:grpSpPr>
          <p:sp>
            <p:nvSpPr>
              <p:cNvPr id="11600" name="AutoShape 336">
                <a:extLst>
                  <a:ext uri="{FF2B5EF4-FFF2-40B4-BE49-F238E27FC236}">
                    <a16:creationId xmlns:a16="http://schemas.microsoft.com/office/drawing/2014/main" id="{691D7887-BAEE-43E8-8B6B-48C0C7603954}"/>
                  </a:ext>
                </a:extLst>
              </p:cNvPr>
              <p:cNvSpPr>
                <a:spLocks noChangeAspect="1" noChangeArrowheads="1"/>
              </p:cNvSpPr>
              <p:nvPr/>
            </p:nvSpPr>
            <p:spPr bwMode="auto">
              <a:xfrm rot="10800000">
                <a:off x="863" y="2670"/>
                <a:ext cx="35" cy="23"/>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01" name="Line 337">
                <a:extLst>
                  <a:ext uri="{FF2B5EF4-FFF2-40B4-BE49-F238E27FC236}">
                    <a16:creationId xmlns:a16="http://schemas.microsoft.com/office/drawing/2014/main" id="{E9DB2A24-04D1-45D9-AB58-C29280B7BE1C}"/>
                  </a:ext>
                </a:extLst>
              </p:cNvPr>
              <p:cNvSpPr>
                <a:spLocks noChangeAspect="1" noChangeShapeType="1"/>
              </p:cNvSpPr>
              <p:nvPr/>
            </p:nvSpPr>
            <p:spPr bwMode="auto">
              <a:xfrm>
                <a:off x="880" y="2640"/>
                <a:ext cx="0" cy="59"/>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02" name="Line 338">
                <a:extLst>
                  <a:ext uri="{FF2B5EF4-FFF2-40B4-BE49-F238E27FC236}">
                    <a16:creationId xmlns:a16="http://schemas.microsoft.com/office/drawing/2014/main" id="{648902A1-7214-4D46-AE4B-5051BDF147AE}"/>
                  </a:ext>
                </a:extLst>
              </p:cNvPr>
              <p:cNvSpPr>
                <a:spLocks noChangeAspect="1" noChangeShapeType="1"/>
              </p:cNvSpPr>
              <p:nvPr/>
            </p:nvSpPr>
            <p:spPr bwMode="auto">
              <a:xfrm>
                <a:off x="862" y="2641"/>
                <a:ext cx="3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03" name="Oval 339">
                <a:extLst>
                  <a:ext uri="{FF2B5EF4-FFF2-40B4-BE49-F238E27FC236}">
                    <a16:creationId xmlns:a16="http://schemas.microsoft.com/office/drawing/2014/main" id="{BA7FB785-3859-403C-9BAB-B499950D3C4E}"/>
                  </a:ext>
                </a:extLst>
              </p:cNvPr>
              <p:cNvSpPr>
                <a:spLocks noChangeAspect="1" noChangeArrowheads="1"/>
              </p:cNvSpPr>
              <p:nvPr/>
            </p:nvSpPr>
            <p:spPr bwMode="auto">
              <a:xfrm>
                <a:off x="877" y="2628"/>
                <a:ext cx="6" cy="6"/>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604" name="Line 340">
            <a:extLst>
              <a:ext uri="{FF2B5EF4-FFF2-40B4-BE49-F238E27FC236}">
                <a16:creationId xmlns:a16="http://schemas.microsoft.com/office/drawing/2014/main" id="{A475FCCC-C168-4468-AE58-83F58F4C435E}"/>
              </a:ext>
            </a:extLst>
          </p:cNvPr>
          <p:cNvSpPr>
            <a:spLocks noChangeShapeType="1"/>
          </p:cNvSpPr>
          <p:nvPr/>
        </p:nvSpPr>
        <p:spPr bwMode="auto">
          <a:xfrm>
            <a:off x="3716338" y="17938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05" name="Text Box 341">
            <a:extLst>
              <a:ext uri="{FF2B5EF4-FFF2-40B4-BE49-F238E27FC236}">
                <a16:creationId xmlns:a16="http://schemas.microsoft.com/office/drawing/2014/main" id="{9E982F02-C024-43C7-A192-ADD1B7BC2C98}"/>
              </a:ext>
            </a:extLst>
          </p:cNvPr>
          <p:cNvSpPr txBox="1">
            <a:spLocks noChangeArrowheads="1"/>
          </p:cNvSpPr>
          <p:nvPr/>
        </p:nvSpPr>
        <p:spPr bwMode="auto">
          <a:xfrm>
            <a:off x="3860800" y="107950"/>
            <a:ext cx="2441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ARG-10</a:t>
            </a:r>
          </a:p>
          <a:p>
            <a:r>
              <a:rPr lang="en-GB" altLang="en-US" sz="1000" b="1"/>
              <a:t>Marine Heavy Machine Gun Company</a:t>
            </a:r>
          </a:p>
        </p:txBody>
      </p:sp>
      <p:grpSp>
        <p:nvGrpSpPr>
          <p:cNvPr id="11606" name="Group 342">
            <a:extLst>
              <a:ext uri="{FF2B5EF4-FFF2-40B4-BE49-F238E27FC236}">
                <a16:creationId xmlns:a16="http://schemas.microsoft.com/office/drawing/2014/main" id="{E07CC9B0-0FB4-46F0-A83E-77D519791644}"/>
              </a:ext>
            </a:extLst>
          </p:cNvPr>
          <p:cNvGrpSpPr>
            <a:grpSpLocks/>
          </p:cNvGrpSpPr>
          <p:nvPr/>
        </p:nvGrpSpPr>
        <p:grpSpPr bwMode="auto">
          <a:xfrm>
            <a:off x="3860800" y="611188"/>
            <a:ext cx="231775" cy="157162"/>
            <a:chOff x="933" y="149"/>
            <a:chExt cx="146" cy="99"/>
          </a:xfrm>
        </p:grpSpPr>
        <p:sp>
          <p:nvSpPr>
            <p:cNvPr id="11607" name="Rectangle 343">
              <a:extLst>
                <a:ext uri="{FF2B5EF4-FFF2-40B4-BE49-F238E27FC236}">
                  <a16:creationId xmlns:a16="http://schemas.microsoft.com/office/drawing/2014/main" id="{A3154818-A61C-4219-A824-2E64D2F94BF3}"/>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08" name="Text Box 344">
              <a:extLst>
                <a:ext uri="{FF2B5EF4-FFF2-40B4-BE49-F238E27FC236}">
                  <a16:creationId xmlns:a16="http://schemas.microsoft.com/office/drawing/2014/main" id="{C19A0517-65D1-4C9E-9159-495FF658CBEF}"/>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1609" name="Group 345">
            <a:extLst>
              <a:ext uri="{FF2B5EF4-FFF2-40B4-BE49-F238E27FC236}">
                <a16:creationId xmlns:a16="http://schemas.microsoft.com/office/drawing/2014/main" id="{B0757E5A-1D6A-4A74-A8D1-979372FFFAB0}"/>
              </a:ext>
            </a:extLst>
          </p:cNvPr>
          <p:cNvGrpSpPr>
            <a:grpSpLocks/>
          </p:cNvGrpSpPr>
          <p:nvPr/>
        </p:nvGrpSpPr>
        <p:grpSpPr bwMode="auto">
          <a:xfrm>
            <a:off x="3938588" y="538163"/>
            <a:ext cx="74612" cy="26987"/>
            <a:chOff x="2373" y="1404"/>
            <a:chExt cx="47" cy="17"/>
          </a:xfrm>
        </p:grpSpPr>
        <p:sp>
          <p:nvSpPr>
            <p:cNvPr id="11610" name="Oval 346">
              <a:extLst>
                <a:ext uri="{FF2B5EF4-FFF2-40B4-BE49-F238E27FC236}">
                  <a16:creationId xmlns:a16="http://schemas.microsoft.com/office/drawing/2014/main" id="{C67B15F0-DC4A-475B-9F3D-8949BD63B21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611" name="Oval 347">
              <a:extLst>
                <a:ext uri="{FF2B5EF4-FFF2-40B4-BE49-F238E27FC236}">
                  <a16:creationId xmlns:a16="http://schemas.microsoft.com/office/drawing/2014/main" id="{0ECA2FEC-56D2-415F-A7FB-E18B940AA3E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612" name="Line 348">
            <a:extLst>
              <a:ext uri="{FF2B5EF4-FFF2-40B4-BE49-F238E27FC236}">
                <a16:creationId xmlns:a16="http://schemas.microsoft.com/office/drawing/2014/main" id="{BAE78C31-5601-4C8D-AB52-01AE61BBA2AC}"/>
              </a:ext>
            </a:extLst>
          </p:cNvPr>
          <p:cNvSpPr>
            <a:spLocks noChangeShapeType="1"/>
          </p:cNvSpPr>
          <p:nvPr/>
        </p:nvSpPr>
        <p:spPr bwMode="auto">
          <a:xfrm>
            <a:off x="3716338" y="6826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13" name="Text Box 349">
            <a:extLst>
              <a:ext uri="{FF2B5EF4-FFF2-40B4-BE49-F238E27FC236}">
                <a16:creationId xmlns:a16="http://schemas.microsoft.com/office/drawing/2014/main" id="{D0321010-BB4D-4F7A-95F4-FE29B867E01D}"/>
              </a:ext>
            </a:extLst>
          </p:cNvPr>
          <p:cNvSpPr txBox="1">
            <a:spLocks noChangeArrowheads="1"/>
          </p:cNvSpPr>
          <p:nvPr/>
        </p:nvSpPr>
        <p:spPr bwMode="auto">
          <a:xfrm>
            <a:off x="4076700" y="468313"/>
            <a:ext cx="2598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grpSp>
        <p:nvGrpSpPr>
          <p:cNvPr id="11614" name="Group 350">
            <a:extLst>
              <a:ext uri="{FF2B5EF4-FFF2-40B4-BE49-F238E27FC236}">
                <a16:creationId xmlns:a16="http://schemas.microsoft.com/office/drawing/2014/main" id="{8FF2F7C0-D6D2-42C4-9FF6-355A8DB58D05}"/>
              </a:ext>
            </a:extLst>
          </p:cNvPr>
          <p:cNvGrpSpPr>
            <a:grpSpLocks/>
          </p:cNvGrpSpPr>
          <p:nvPr/>
        </p:nvGrpSpPr>
        <p:grpSpPr bwMode="auto">
          <a:xfrm>
            <a:off x="3860800" y="898525"/>
            <a:ext cx="241300" cy="157163"/>
            <a:chOff x="1400" y="2850"/>
            <a:chExt cx="152" cy="99"/>
          </a:xfrm>
        </p:grpSpPr>
        <p:sp>
          <p:nvSpPr>
            <p:cNvPr id="11615" name="Rectangle 351">
              <a:extLst>
                <a:ext uri="{FF2B5EF4-FFF2-40B4-BE49-F238E27FC236}">
                  <a16:creationId xmlns:a16="http://schemas.microsoft.com/office/drawing/2014/main" id="{03776041-DCB0-4A65-9D32-1FA414D495E0}"/>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16" name="Line 352">
              <a:extLst>
                <a:ext uri="{FF2B5EF4-FFF2-40B4-BE49-F238E27FC236}">
                  <a16:creationId xmlns:a16="http://schemas.microsoft.com/office/drawing/2014/main" id="{758088E5-35CB-438F-9B20-9DE86AD47D27}"/>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17" name="Line 353">
              <a:extLst>
                <a:ext uri="{FF2B5EF4-FFF2-40B4-BE49-F238E27FC236}">
                  <a16:creationId xmlns:a16="http://schemas.microsoft.com/office/drawing/2014/main" id="{0E17C5EC-1E9E-4E2D-95CA-644E2CB1F63A}"/>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18" name="Line 354">
              <a:extLst>
                <a:ext uri="{FF2B5EF4-FFF2-40B4-BE49-F238E27FC236}">
                  <a16:creationId xmlns:a16="http://schemas.microsoft.com/office/drawing/2014/main" id="{61C1DD0E-73D5-4DCB-97FB-EC0CBE8764C4}"/>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619" name="Group 355">
            <a:extLst>
              <a:ext uri="{FF2B5EF4-FFF2-40B4-BE49-F238E27FC236}">
                <a16:creationId xmlns:a16="http://schemas.microsoft.com/office/drawing/2014/main" id="{55D6A0F7-F996-4C9E-8ECF-8DF2CAC0C024}"/>
              </a:ext>
            </a:extLst>
          </p:cNvPr>
          <p:cNvGrpSpPr>
            <a:grpSpLocks/>
          </p:cNvGrpSpPr>
          <p:nvPr/>
        </p:nvGrpSpPr>
        <p:grpSpPr bwMode="auto">
          <a:xfrm>
            <a:off x="3943350" y="827088"/>
            <a:ext cx="74613" cy="26987"/>
            <a:chOff x="2373" y="1404"/>
            <a:chExt cx="47" cy="17"/>
          </a:xfrm>
        </p:grpSpPr>
        <p:sp>
          <p:nvSpPr>
            <p:cNvPr id="11620" name="Oval 356">
              <a:extLst>
                <a:ext uri="{FF2B5EF4-FFF2-40B4-BE49-F238E27FC236}">
                  <a16:creationId xmlns:a16="http://schemas.microsoft.com/office/drawing/2014/main" id="{9425B595-94B1-4454-9F52-027AC9205B27}"/>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621" name="Oval 357">
              <a:extLst>
                <a:ext uri="{FF2B5EF4-FFF2-40B4-BE49-F238E27FC236}">
                  <a16:creationId xmlns:a16="http://schemas.microsoft.com/office/drawing/2014/main" id="{CD93C552-D711-40F2-A92C-707C91D00C7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622" name="Line 358">
            <a:extLst>
              <a:ext uri="{FF2B5EF4-FFF2-40B4-BE49-F238E27FC236}">
                <a16:creationId xmlns:a16="http://schemas.microsoft.com/office/drawing/2014/main" id="{1111C10D-7187-4B60-89CF-4BD35711E506}"/>
              </a:ext>
            </a:extLst>
          </p:cNvPr>
          <p:cNvSpPr>
            <a:spLocks noChangeShapeType="1"/>
          </p:cNvSpPr>
          <p:nvPr/>
        </p:nvSpPr>
        <p:spPr bwMode="auto">
          <a:xfrm>
            <a:off x="3716338" y="9715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23" name="Text Box 359">
            <a:extLst>
              <a:ext uri="{FF2B5EF4-FFF2-40B4-BE49-F238E27FC236}">
                <a16:creationId xmlns:a16="http://schemas.microsoft.com/office/drawing/2014/main" id="{BFBD9C64-E0C6-4EA0-A9DD-F87E68E1F2D1}"/>
              </a:ext>
            </a:extLst>
          </p:cNvPr>
          <p:cNvSpPr txBox="1">
            <a:spLocks noChangeArrowheads="1"/>
          </p:cNvSpPr>
          <p:nvPr/>
        </p:nvSpPr>
        <p:spPr bwMode="auto">
          <a:xfrm>
            <a:off x="4076700" y="827088"/>
            <a:ext cx="25876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x9 </a:t>
            </a:r>
            <a:r>
              <a:rPr lang="en-GB" altLang="en-US"/>
              <a:t>Browning M2 .50 Cal AAHMG </a:t>
            </a:r>
            <a:r>
              <a:rPr lang="en-GB" altLang="en-US" b="1"/>
              <a:t>     </a:t>
            </a:r>
            <a:r>
              <a:rPr lang="en-GB" altLang="en-US"/>
              <a:t>             ARG-17</a:t>
            </a:r>
            <a:endParaRPr lang="en-GB" altLang="en-US" b="1"/>
          </a:p>
        </p:txBody>
      </p:sp>
      <p:sp>
        <p:nvSpPr>
          <p:cNvPr id="11624" name="Line 360">
            <a:extLst>
              <a:ext uri="{FF2B5EF4-FFF2-40B4-BE49-F238E27FC236}">
                <a16:creationId xmlns:a16="http://schemas.microsoft.com/office/drawing/2014/main" id="{66DECB6C-C423-4B57-8B61-D73BB7092913}"/>
              </a:ext>
            </a:extLst>
          </p:cNvPr>
          <p:cNvSpPr>
            <a:spLocks noChangeShapeType="1"/>
          </p:cNvSpPr>
          <p:nvPr/>
        </p:nvSpPr>
        <p:spPr bwMode="auto">
          <a:xfrm flipV="1">
            <a:off x="3716338" y="468313"/>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25" name="Line 361">
            <a:extLst>
              <a:ext uri="{FF2B5EF4-FFF2-40B4-BE49-F238E27FC236}">
                <a16:creationId xmlns:a16="http://schemas.microsoft.com/office/drawing/2014/main" id="{435C482F-2F37-4443-BE14-872FF6FA24B1}"/>
              </a:ext>
            </a:extLst>
          </p:cNvPr>
          <p:cNvSpPr>
            <a:spLocks noChangeShapeType="1"/>
          </p:cNvSpPr>
          <p:nvPr/>
        </p:nvSpPr>
        <p:spPr bwMode="auto">
          <a:xfrm>
            <a:off x="3716338" y="14763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626" name="Group 362">
            <a:extLst>
              <a:ext uri="{FF2B5EF4-FFF2-40B4-BE49-F238E27FC236}">
                <a16:creationId xmlns:a16="http://schemas.microsoft.com/office/drawing/2014/main" id="{54EF2A59-20AC-4CB7-80F3-E159E6C96411}"/>
              </a:ext>
            </a:extLst>
          </p:cNvPr>
          <p:cNvGrpSpPr>
            <a:grpSpLocks/>
          </p:cNvGrpSpPr>
          <p:nvPr/>
        </p:nvGrpSpPr>
        <p:grpSpPr bwMode="auto">
          <a:xfrm>
            <a:off x="3571875" y="1549400"/>
            <a:ext cx="287338" cy="215900"/>
            <a:chOff x="2387" y="4105"/>
            <a:chExt cx="181" cy="136"/>
          </a:xfrm>
        </p:grpSpPr>
        <p:grpSp>
          <p:nvGrpSpPr>
            <p:cNvPr id="11627" name="Group 363">
              <a:extLst>
                <a:ext uri="{FF2B5EF4-FFF2-40B4-BE49-F238E27FC236}">
                  <a16:creationId xmlns:a16="http://schemas.microsoft.com/office/drawing/2014/main" id="{188C3FEA-FA46-445E-A1C5-67262AE00D32}"/>
                </a:ext>
              </a:extLst>
            </p:cNvPr>
            <p:cNvGrpSpPr>
              <a:grpSpLocks/>
            </p:cNvGrpSpPr>
            <p:nvPr/>
          </p:nvGrpSpPr>
          <p:grpSpPr bwMode="auto">
            <a:xfrm>
              <a:off x="2387" y="4105"/>
              <a:ext cx="181" cy="136"/>
              <a:chOff x="1400" y="2850"/>
              <a:chExt cx="152" cy="99"/>
            </a:xfrm>
          </p:grpSpPr>
          <p:sp>
            <p:nvSpPr>
              <p:cNvPr id="11628" name="Rectangle 364">
                <a:extLst>
                  <a:ext uri="{FF2B5EF4-FFF2-40B4-BE49-F238E27FC236}">
                    <a16:creationId xmlns:a16="http://schemas.microsoft.com/office/drawing/2014/main" id="{70F5E59F-6782-4F35-BD09-60F8F0B45011}"/>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29" name="Line 365">
                <a:extLst>
                  <a:ext uri="{FF2B5EF4-FFF2-40B4-BE49-F238E27FC236}">
                    <a16:creationId xmlns:a16="http://schemas.microsoft.com/office/drawing/2014/main" id="{227FA3CD-3AB4-421D-8DBE-718F87066D9E}"/>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30" name="Line 366">
                <a:extLst>
                  <a:ext uri="{FF2B5EF4-FFF2-40B4-BE49-F238E27FC236}">
                    <a16:creationId xmlns:a16="http://schemas.microsoft.com/office/drawing/2014/main" id="{7A91180D-87CA-4E3A-9099-158FCC599260}"/>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31" name="Line 367">
                <a:extLst>
                  <a:ext uri="{FF2B5EF4-FFF2-40B4-BE49-F238E27FC236}">
                    <a16:creationId xmlns:a16="http://schemas.microsoft.com/office/drawing/2014/main" id="{188D9C42-1B9C-49A1-BE78-08229DBAE8FA}"/>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632" name="Group 368">
              <a:extLst>
                <a:ext uri="{FF2B5EF4-FFF2-40B4-BE49-F238E27FC236}">
                  <a16:creationId xmlns:a16="http://schemas.microsoft.com/office/drawing/2014/main" id="{9259FD68-9B6E-4207-85FA-1855261CFC47}"/>
                </a:ext>
              </a:extLst>
            </p:cNvPr>
            <p:cNvGrpSpPr>
              <a:grpSpLocks/>
            </p:cNvGrpSpPr>
            <p:nvPr/>
          </p:nvGrpSpPr>
          <p:grpSpPr bwMode="auto">
            <a:xfrm>
              <a:off x="2467" y="4187"/>
              <a:ext cx="22" cy="42"/>
              <a:chOff x="2467" y="3463"/>
              <a:chExt cx="22" cy="42"/>
            </a:xfrm>
          </p:grpSpPr>
          <p:sp>
            <p:nvSpPr>
              <p:cNvPr id="11633" name="AutoShape 369">
                <a:extLst>
                  <a:ext uri="{FF2B5EF4-FFF2-40B4-BE49-F238E27FC236}">
                    <a16:creationId xmlns:a16="http://schemas.microsoft.com/office/drawing/2014/main" id="{129CBA80-DA68-44BE-8B97-6B602DE82AFC}"/>
                  </a:ext>
                </a:extLst>
              </p:cNvPr>
              <p:cNvSpPr>
                <a:spLocks noChangeAspect="1" noChangeArrowheads="1"/>
              </p:cNvSpPr>
              <p:nvPr/>
            </p:nvSpPr>
            <p:spPr bwMode="auto">
              <a:xfrm rot="10800000">
                <a:off x="2468" y="3488"/>
                <a:ext cx="21" cy="14"/>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34" name="Line 370">
                <a:extLst>
                  <a:ext uri="{FF2B5EF4-FFF2-40B4-BE49-F238E27FC236}">
                    <a16:creationId xmlns:a16="http://schemas.microsoft.com/office/drawing/2014/main" id="{D4D1994D-BAC5-4A24-9C31-3210E83ECC36}"/>
                  </a:ext>
                </a:extLst>
              </p:cNvPr>
              <p:cNvSpPr>
                <a:spLocks noChangeAspect="1" noChangeShapeType="1"/>
              </p:cNvSpPr>
              <p:nvPr/>
            </p:nvSpPr>
            <p:spPr bwMode="auto">
              <a:xfrm>
                <a:off x="2478" y="3470"/>
                <a:ext cx="0" cy="35"/>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35" name="Line 371">
                <a:extLst>
                  <a:ext uri="{FF2B5EF4-FFF2-40B4-BE49-F238E27FC236}">
                    <a16:creationId xmlns:a16="http://schemas.microsoft.com/office/drawing/2014/main" id="{9BF5C639-4F51-43A9-8E38-965E008D73B9}"/>
                  </a:ext>
                </a:extLst>
              </p:cNvPr>
              <p:cNvSpPr>
                <a:spLocks noChangeAspect="1" noChangeShapeType="1"/>
              </p:cNvSpPr>
              <p:nvPr/>
            </p:nvSpPr>
            <p:spPr bwMode="auto">
              <a:xfrm>
                <a:off x="2467" y="3471"/>
                <a:ext cx="21"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36" name="Oval 372">
                <a:extLst>
                  <a:ext uri="{FF2B5EF4-FFF2-40B4-BE49-F238E27FC236}">
                    <a16:creationId xmlns:a16="http://schemas.microsoft.com/office/drawing/2014/main" id="{4B23176D-B47D-4BB1-A86A-AF564C7DE7F3}"/>
                  </a:ext>
                </a:extLst>
              </p:cNvPr>
              <p:cNvSpPr>
                <a:spLocks noChangeAspect="1" noChangeArrowheads="1"/>
              </p:cNvSpPr>
              <p:nvPr/>
            </p:nvSpPr>
            <p:spPr bwMode="auto">
              <a:xfrm>
                <a:off x="2476" y="3463"/>
                <a:ext cx="4" cy="3"/>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637" name="Text Box 373">
            <a:extLst>
              <a:ext uri="{FF2B5EF4-FFF2-40B4-BE49-F238E27FC236}">
                <a16:creationId xmlns:a16="http://schemas.microsoft.com/office/drawing/2014/main" id="{911A76D2-C63E-43A1-A6E3-E084C3139765}"/>
              </a:ext>
            </a:extLst>
          </p:cNvPr>
          <p:cNvSpPr txBox="1">
            <a:spLocks noChangeArrowheads="1"/>
          </p:cNvSpPr>
          <p:nvPr/>
        </p:nvSpPr>
        <p:spPr bwMode="auto">
          <a:xfrm>
            <a:off x="3860800" y="1404938"/>
            <a:ext cx="2270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ARG-11</a:t>
            </a:r>
          </a:p>
          <a:p>
            <a:r>
              <a:rPr lang="en-GB" altLang="en-US" sz="1000" b="1"/>
              <a:t>Marine Anti-Aircraft Gun Company</a:t>
            </a:r>
          </a:p>
        </p:txBody>
      </p:sp>
      <p:grpSp>
        <p:nvGrpSpPr>
          <p:cNvPr id="11638" name="Group 374">
            <a:extLst>
              <a:ext uri="{FF2B5EF4-FFF2-40B4-BE49-F238E27FC236}">
                <a16:creationId xmlns:a16="http://schemas.microsoft.com/office/drawing/2014/main" id="{0568E09A-2DBD-4154-A92A-490DB44935D4}"/>
              </a:ext>
            </a:extLst>
          </p:cNvPr>
          <p:cNvGrpSpPr>
            <a:grpSpLocks/>
          </p:cNvGrpSpPr>
          <p:nvPr/>
        </p:nvGrpSpPr>
        <p:grpSpPr bwMode="auto">
          <a:xfrm>
            <a:off x="3860800" y="1908175"/>
            <a:ext cx="231775" cy="157163"/>
            <a:chOff x="933" y="149"/>
            <a:chExt cx="146" cy="99"/>
          </a:xfrm>
        </p:grpSpPr>
        <p:sp>
          <p:nvSpPr>
            <p:cNvPr id="11639" name="Rectangle 375">
              <a:extLst>
                <a:ext uri="{FF2B5EF4-FFF2-40B4-BE49-F238E27FC236}">
                  <a16:creationId xmlns:a16="http://schemas.microsoft.com/office/drawing/2014/main" id="{B6F15F6C-2F3A-4AC7-8819-70357A62C3F3}"/>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40" name="Text Box 376">
              <a:extLst>
                <a:ext uri="{FF2B5EF4-FFF2-40B4-BE49-F238E27FC236}">
                  <a16:creationId xmlns:a16="http://schemas.microsoft.com/office/drawing/2014/main" id="{A7EFF06A-2122-4C7D-B141-8120B39BFA28}"/>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1641" name="Group 377">
            <a:extLst>
              <a:ext uri="{FF2B5EF4-FFF2-40B4-BE49-F238E27FC236}">
                <a16:creationId xmlns:a16="http://schemas.microsoft.com/office/drawing/2014/main" id="{D4D0455F-197D-4DD1-9FEF-E32152294E29}"/>
              </a:ext>
            </a:extLst>
          </p:cNvPr>
          <p:cNvGrpSpPr>
            <a:grpSpLocks/>
          </p:cNvGrpSpPr>
          <p:nvPr/>
        </p:nvGrpSpPr>
        <p:grpSpPr bwMode="auto">
          <a:xfrm>
            <a:off x="3938588" y="1835150"/>
            <a:ext cx="74612" cy="26988"/>
            <a:chOff x="2373" y="1404"/>
            <a:chExt cx="47" cy="17"/>
          </a:xfrm>
        </p:grpSpPr>
        <p:sp>
          <p:nvSpPr>
            <p:cNvPr id="11642" name="Oval 378">
              <a:extLst>
                <a:ext uri="{FF2B5EF4-FFF2-40B4-BE49-F238E27FC236}">
                  <a16:creationId xmlns:a16="http://schemas.microsoft.com/office/drawing/2014/main" id="{BDCD48C9-8F5A-46A9-8580-3A3AC212E92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643" name="Oval 379">
              <a:extLst>
                <a:ext uri="{FF2B5EF4-FFF2-40B4-BE49-F238E27FC236}">
                  <a16:creationId xmlns:a16="http://schemas.microsoft.com/office/drawing/2014/main" id="{02A068DF-54D4-49BF-A588-6AD8F5B36DA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644" name="Line 380">
            <a:extLst>
              <a:ext uri="{FF2B5EF4-FFF2-40B4-BE49-F238E27FC236}">
                <a16:creationId xmlns:a16="http://schemas.microsoft.com/office/drawing/2014/main" id="{EBFDCC46-E5E9-421B-A20F-39BAEE6F8BD2}"/>
              </a:ext>
            </a:extLst>
          </p:cNvPr>
          <p:cNvSpPr>
            <a:spLocks noChangeShapeType="1"/>
          </p:cNvSpPr>
          <p:nvPr/>
        </p:nvSpPr>
        <p:spPr bwMode="auto">
          <a:xfrm>
            <a:off x="3716338" y="19796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45" name="Text Box 381">
            <a:extLst>
              <a:ext uri="{FF2B5EF4-FFF2-40B4-BE49-F238E27FC236}">
                <a16:creationId xmlns:a16="http://schemas.microsoft.com/office/drawing/2014/main" id="{7363E7E5-436A-4BA8-8876-E724F7CBD76D}"/>
              </a:ext>
            </a:extLst>
          </p:cNvPr>
          <p:cNvSpPr txBox="1">
            <a:spLocks noChangeArrowheads="1"/>
          </p:cNvSpPr>
          <p:nvPr/>
        </p:nvSpPr>
        <p:spPr bwMode="auto">
          <a:xfrm>
            <a:off x="4076700" y="1765300"/>
            <a:ext cx="2598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grpSp>
        <p:nvGrpSpPr>
          <p:cNvPr id="11646" name="Group 382">
            <a:extLst>
              <a:ext uri="{FF2B5EF4-FFF2-40B4-BE49-F238E27FC236}">
                <a16:creationId xmlns:a16="http://schemas.microsoft.com/office/drawing/2014/main" id="{285537B0-9225-4F3B-B845-7FA07CD63421}"/>
              </a:ext>
            </a:extLst>
          </p:cNvPr>
          <p:cNvGrpSpPr>
            <a:grpSpLocks/>
          </p:cNvGrpSpPr>
          <p:nvPr/>
        </p:nvGrpSpPr>
        <p:grpSpPr bwMode="auto">
          <a:xfrm>
            <a:off x="3860800" y="2197100"/>
            <a:ext cx="241300" cy="157163"/>
            <a:chOff x="1400" y="2850"/>
            <a:chExt cx="152" cy="99"/>
          </a:xfrm>
        </p:grpSpPr>
        <p:sp>
          <p:nvSpPr>
            <p:cNvPr id="11647" name="Rectangle 383">
              <a:extLst>
                <a:ext uri="{FF2B5EF4-FFF2-40B4-BE49-F238E27FC236}">
                  <a16:creationId xmlns:a16="http://schemas.microsoft.com/office/drawing/2014/main" id="{BF66FBD2-FD6C-4F06-8F9C-80188E419210}"/>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48" name="Line 384">
              <a:extLst>
                <a:ext uri="{FF2B5EF4-FFF2-40B4-BE49-F238E27FC236}">
                  <a16:creationId xmlns:a16="http://schemas.microsoft.com/office/drawing/2014/main" id="{2D625C26-2C47-400C-B5DC-74169050CA34}"/>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49" name="Line 385">
              <a:extLst>
                <a:ext uri="{FF2B5EF4-FFF2-40B4-BE49-F238E27FC236}">
                  <a16:creationId xmlns:a16="http://schemas.microsoft.com/office/drawing/2014/main" id="{78912487-FC7C-446A-B504-9CA8F1A611BE}"/>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50" name="Line 386">
              <a:extLst>
                <a:ext uri="{FF2B5EF4-FFF2-40B4-BE49-F238E27FC236}">
                  <a16:creationId xmlns:a16="http://schemas.microsoft.com/office/drawing/2014/main" id="{7127C270-C10E-4906-8167-093852DD0F0D}"/>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651" name="Group 387">
            <a:extLst>
              <a:ext uri="{FF2B5EF4-FFF2-40B4-BE49-F238E27FC236}">
                <a16:creationId xmlns:a16="http://schemas.microsoft.com/office/drawing/2014/main" id="{342B9067-72D4-4B37-A826-B3F2F7DD4CAA}"/>
              </a:ext>
            </a:extLst>
          </p:cNvPr>
          <p:cNvGrpSpPr>
            <a:grpSpLocks/>
          </p:cNvGrpSpPr>
          <p:nvPr/>
        </p:nvGrpSpPr>
        <p:grpSpPr bwMode="auto">
          <a:xfrm>
            <a:off x="3943350" y="2125663"/>
            <a:ext cx="74613" cy="26987"/>
            <a:chOff x="2373" y="1404"/>
            <a:chExt cx="47" cy="17"/>
          </a:xfrm>
        </p:grpSpPr>
        <p:sp>
          <p:nvSpPr>
            <p:cNvPr id="11652" name="Oval 388">
              <a:extLst>
                <a:ext uri="{FF2B5EF4-FFF2-40B4-BE49-F238E27FC236}">
                  <a16:creationId xmlns:a16="http://schemas.microsoft.com/office/drawing/2014/main" id="{03F6EECA-D583-40E3-8B9D-0BE1C7C0AFF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653" name="Oval 389">
              <a:extLst>
                <a:ext uri="{FF2B5EF4-FFF2-40B4-BE49-F238E27FC236}">
                  <a16:creationId xmlns:a16="http://schemas.microsoft.com/office/drawing/2014/main" id="{EDCC1425-28B0-41A4-AF08-F756D60CF0BE}"/>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654" name="Line 390">
            <a:extLst>
              <a:ext uri="{FF2B5EF4-FFF2-40B4-BE49-F238E27FC236}">
                <a16:creationId xmlns:a16="http://schemas.microsoft.com/office/drawing/2014/main" id="{3A3A027F-9119-42E1-A396-EB63BAD47A51}"/>
              </a:ext>
            </a:extLst>
          </p:cNvPr>
          <p:cNvSpPr>
            <a:spLocks noChangeShapeType="1"/>
          </p:cNvSpPr>
          <p:nvPr/>
        </p:nvSpPr>
        <p:spPr bwMode="auto">
          <a:xfrm>
            <a:off x="3716338" y="2270125"/>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55" name="Text Box 391">
            <a:extLst>
              <a:ext uri="{FF2B5EF4-FFF2-40B4-BE49-F238E27FC236}">
                <a16:creationId xmlns:a16="http://schemas.microsoft.com/office/drawing/2014/main" id="{9587244B-4A2F-420C-B3AC-75E282A4DC31}"/>
              </a:ext>
            </a:extLst>
          </p:cNvPr>
          <p:cNvSpPr txBox="1">
            <a:spLocks noChangeArrowheads="1"/>
          </p:cNvSpPr>
          <p:nvPr/>
        </p:nvSpPr>
        <p:spPr bwMode="auto">
          <a:xfrm>
            <a:off x="4076700" y="2125663"/>
            <a:ext cx="25685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Tigercat SAM Launcher          </a:t>
            </a:r>
            <a:r>
              <a:rPr lang="en-GB" altLang="en-US" b="1"/>
              <a:t>     </a:t>
            </a:r>
            <a:r>
              <a:rPr lang="en-GB" altLang="en-US"/>
              <a:t>             ARG-28</a:t>
            </a:r>
            <a:endParaRPr lang="en-GB" altLang="en-US" b="1"/>
          </a:p>
        </p:txBody>
      </p:sp>
      <p:grpSp>
        <p:nvGrpSpPr>
          <p:cNvPr id="11656" name="Group 392">
            <a:extLst>
              <a:ext uri="{FF2B5EF4-FFF2-40B4-BE49-F238E27FC236}">
                <a16:creationId xmlns:a16="http://schemas.microsoft.com/office/drawing/2014/main" id="{CDC24D79-C7F9-48A2-BA67-90B3CE60A235}"/>
              </a:ext>
            </a:extLst>
          </p:cNvPr>
          <p:cNvGrpSpPr>
            <a:grpSpLocks/>
          </p:cNvGrpSpPr>
          <p:nvPr/>
        </p:nvGrpSpPr>
        <p:grpSpPr bwMode="auto">
          <a:xfrm>
            <a:off x="3860800" y="2484438"/>
            <a:ext cx="241300" cy="157162"/>
            <a:chOff x="1400" y="2850"/>
            <a:chExt cx="152" cy="99"/>
          </a:xfrm>
        </p:grpSpPr>
        <p:sp>
          <p:nvSpPr>
            <p:cNvPr id="11657" name="Rectangle 393">
              <a:extLst>
                <a:ext uri="{FF2B5EF4-FFF2-40B4-BE49-F238E27FC236}">
                  <a16:creationId xmlns:a16="http://schemas.microsoft.com/office/drawing/2014/main" id="{55338028-B344-492F-A4BB-A3B5C29F3280}"/>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58" name="Line 394">
              <a:extLst>
                <a:ext uri="{FF2B5EF4-FFF2-40B4-BE49-F238E27FC236}">
                  <a16:creationId xmlns:a16="http://schemas.microsoft.com/office/drawing/2014/main" id="{1C6B4CD7-8D57-4AEA-868C-69CF73EB28D2}"/>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59" name="Line 395">
              <a:extLst>
                <a:ext uri="{FF2B5EF4-FFF2-40B4-BE49-F238E27FC236}">
                  <a16:creationId xmlns:a16="http://schemas.microsoft.com/office/drawing/2014/main" id="{22C01F07-FE04-4E41-A984-C788F3A6F6A1}"/>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60" name="Line 396">
              <a:extLst>
                <a:ext uri="{FF2B5EF4-FFF2-40B4-BE49-F238E27FC236}">
                  <a16:creationId xmlns:a16="http://schemas.microsoft.com/office/drawing/2014/main" id="{7988201A-429E-437C-B5C2-EEADD4C05482}"/>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661" name="Group 397">
            <a:extLst>
              <a:ext uri="{FF2B5EF4-FFF2-40B4-BE49-F238E27FC236}">
                <a16:creationId xmlns:a16="http://schemas.microsoft.com/office/drawing/2014/main" id="{D8629AAD-2DDE-4218-B12C-C6E4A47DBD5B}"/>
              </a:ext>
            </a:extLst>
          </p:cNvPr>
          <p:cNvGrpSpPr>
            <a:grpSpLocks/>
          </p:cNvGrpSpPr>
          <p:nvPr/>
        </p:nvGrpSpPr>
        <p:grpSpPr bwMode="auto">
          <a:xfrm>
            <a:off x="3943350" y="2413000"/>
            <a:ext cx="74613" cy="26988"/>
            <a:chOff x="2373" y="1404"/>
            <a:chExt cx="47" cy="17"/>
          </a:xfrm>
        </p:grpSpPr>
        <p:sp>
          <p:nvSpPr>
            <p:cNvPr id="11662" name="Oval 398">
              <a:extLst>
                <a:ext uri="{FF2B5EF4-FFF2-40B4-BE49-F238E27FC236}">
                  <a16:creationId xmlns:a16="http://schemas.microsoft.com/office/drawing/2014/main" id="{6329037F-6755-46C7-970D-E0EAE790D9A2}"/>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663" name="Oval 399">
              <a:extLst>
                <a:ext uri="{FF2B5EF4-FFF2-40B4-BE49-F238E27FC236}">
                  <a16:creationId xmlns:a16="http://schemas.microsoft.com/office/drawing/2014/main" id="{A6CBBC23-1421-451D-B179-65165851DAA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664" name="Line 400">
            <a:extLst>
              <a:ext uri="{FF2B5EF4-FFF2-40B4-BE49-F238E27FC236}">
                <a16:creationId xmlns:a16="http://schemas.microsoft.com/office/drawing/2014/main" id="{303C7B8B-6B75-45D7-8BC4-9BEB803F9ED1}"/>
              </a:ext>
            </a:extLst>
          </p:cNvPr>
          <p:cNvSpPr>
            <a:spLocks noChangeShapeType="1"/>
          </p:cNvSpPr>
          <p:nvPr/>
        </p:nvSpPr>
        <p:spPr bwMode="auto">
          <a:xfrm>
            <a:off x="3716338" y="25574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65" name="Text Box 401">
            <a:extLst>
              <a:ext uri="{FF2B5EF4-FFF2-40B4-BE49-F238E27FC236}">
                <a16:creationId xmlns:a16="http://schemas.microsoft.com/office/drawing/2014/main" id="{82E03F82-11D9-4B3B-980E-41516BA599F5}"/>
              </a:ext>
            </a:extLst>
          </p:cNvPr>
          <p:cNvSpPr txBox="1">
            <a:spLocks noChangeArrowheads="1"/>
          </p:cNvSpPr>
          <p:nvPr/>
        </p:nvSpPr>
        <p:spPr bwMode="auto">
          <a:xfrm>
            <a:off x="4076700" y="2413000"/>
            <a:ext cx="25717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x6 </a:t>
            </a:r>
            <a:r>
              <a:rPr lang="en-GB" altLang="en-US"/>
              <a:t>Hispano HS-831 30mm AA Gun               ARG-26</a:t>
            </a:r>
            <a:endParaRPr lang="en-GB" altLang="en-US" b="1"/>
          </a:p>
        </p:txBody>
      </p:sp>
      <p:sp>
        <p:nvSpPr>
          <p:cNvPr id="11666" name="Line 402">
            <a:extLst>
              <a:ext uri="{FF2B5EF4-FFF2-40B4-BE49-F238E27FC236}">
                <a16:creationId xmlns:a16="http://schemas.microsoft.com/office/drawing/2014/main" id="{D28DE990-919A-48E0-B7F4-F08FAF74B79A}"/>
              </a:ext>
            </a:extLst>
          </p:cNvPr>
          <p:cNvSpPr>
            <a:spLocks noChangeShapeType="1"/>
          </p:cNvSpPr>
          <p:nvPr/>
        </p:nvSpPr>
        <p:spPr bwMode="auto">
          <a:xfrm>
            <a:off x="3716338" y="1765300"/>
            <a:ext cx="0" cy="7921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667" name="Group 403">
            <a:extLst>
              <a:ext uri="{FF2B5EF4-FFF2-40B4-BE49-F238E27FC236}">
                <a16:creationId xmlns:a16="http://schemas.microsoft.com/office/drawing/2014/main" id="{DB53538A-B0E2-4FC2-B55F-37FBFC10BF91}"/>
              </a:ext>
            </a:extLst>
          </p:cNvPr>
          <p:cNvGrpSpPr>
            <a:grpSpLocks/>
          </p:cNvGrpSpPr>
          <p:nvPr/>
        </p:nvGrpSpPr>
        <p:grpSpPr bwMode="auto">
          <a:xfrm>
            <a:off x="3862388" y="3562350"/>
            <a:ext cx="231775" cy="157163"/>
            <a:chOff x="933" y="149"/>
            <a:chExt cx="146" cy="99"/>
          </a:xfrm>
        </p:grpSpPr>
        <p:sp>
          <p:nvSpPr>
            <p:cNvPr id="11668" name="Rectangle 404">
              <a:extLst>
                <a:ext uri="{FF2B5EF4-FFF2-40B4-BE49-F238E27FC236}">
                  <a16:creationId xmlns:a16="http://schemas.microsoft.com/office/drawing/2014/main" id="{6FE57122-148E-4D71-B81D-4D9800726BFA}"/>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69" name="Text Box 405">
              <a:extLst>
                <a:ext uri="{FF2B5EF4-FFF2-40B4-BE49-F238E27FC236}">
                  <a16:creationId xmlns:a16="http://schemas.microsoft.com/office/drawing/2014/main" id="{6D2567AA-D435-4952-806C-0B8CC609638D}"/>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1670" name="Group 406">
            <a:extLst>
              <a:ext uri="{FF2B5EF4-FFF2-40B4-BE49-F238E27FC236}">
                <a16:creationId xmlns:a16="http://schemas.microsoft.com/office/drawing/2014/main" id="{C9EDD2D8-9754-4B1B-8FF8-AA37841CE307}"/>
              </a:ext>
            </a:extLst>
          </p:cNvPr>
          <p:cNvGrpSpPr>
            <a:grpSpLocks/>
          </p:cNvGrpSpPr>
          <p:nvPr/>
        </p:nvGrpSpPr>
        <p:grpSpPr bwMode="auto">
          <a:xfrm>
            <a:off x="3940175" y="3489325"/>
            <a:ext cx="74613" cy="26988"/>
            <a:chOff x="2373" y="1404"/>
            <a:chExt cx="47" cy="17"/>
          </a:xfrm>
        </p:grpSpPr>
        <p:sp>
          <p:nvSpPr>
            <p:cNvPr id="11671" name="Oval 407">
              <a:extLst>
                <a:ext uri="{FF2B5EF4-FFF2-40B4-BE49-F238E27FC236}">
                  <a16:creationId xmlns:a16="http://schemas.microsoft.com/office/drawing/2014/main" id="{0099B59B-DD97-4FB2-8595-52B99EE6F24D}"/>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672" name="Oval 408">
              <a:extLst>
                <a:ext uri="{FF2B5EF4-FFF2-40B4-BE49-F238E27FC236}">
                  <a16:creationId xmlns:a16="http://schemas.microsoft.com/office/drawing/2014/main" id="{C41DDBD5-7C38-4D28-BFFB-B9539A0A75A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673" name="Line 409">
            <a:extLst>
              <a:ext uri="{FF2B5EF4-FFF2-40B4-BE49-F238E27FC236}">
                <a16:creationId xmlns:a16="http://schemas.microsoft.com/office/drawing/2014/main" id="{D239DD00-5D99-4F93-82DE-BDAFECD598E1}"/>
              </a:ext>
            </a:extLst>
          </p:cNvPr>
          <p:cNvSpPr>
            <a:spLocks noChangeShapeType="1"/>
          </p:cNvSpPr>
          <p:nvPr/>
        </p:nvSpPr>
        <p:spPr bwMode="auto">
          <a:xfrm>
            <a:off x="3717925" y="36337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674" name="Group 410">
            <a:extLst>
              <a:ext uri="{FF2B5EF4-FFF2-40B4-BE49-F238E27FC236}">
                <a16:creationId xmlns:a16="http://schemas.microsoft.com/office/drawing/2014/main" id="{C25BA829-3E20-44DC-A3FE-4FAEA9840B81}"/>
              </a:ext>
            </a:extLst>
          </p:cNvPr>
          <p:cNvGrpSpPr>
            <a:grpSpLocks noChangeAspect="1"/>
          </p:cNvGrpSpPr>
          <p:nvPr/>
        </p:nvGrpSpPr>
        <p:grpSpPr bwMode="auto">
          <a:xfrm>
            <a:off x="3862388" y="3849688"/>
            <a:ext cx="231775" cy="157162"/>
            <a:chOff x="1968" y="1728"/>
            <a:chExt cx="195" cy="132"/>
          </a:xfrm>
        </p:grpSpPr>
        <p:sp>
          <p:nvSpPr>
            <p:cNvPr id="11675" name="Rectangle 411">
              <a:extLst>
                <a:ext uri="{FF2B5EF4-FFF2-40B4-BE49-F238E27FC236}">
                  <a16:creationId xmlns:a16="http://schemas.microsoft.com/office/drawing/2014/main" id="{B36D3CCF-A397-46AF-AFF7-466851103E79}"/>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76" name="Line 412">
              <a:extLst>
                <a:ext uri="{FF2B5EF4-FFF2-40B4-BE49-F238E27FC236}">
                  <a16:creationId xmlns:a16="http://schemas.microsoft.com/office/drawing/2014/main" id="{BCFF8970-775B-4CF9-B83B-AE42598B8F20}"/>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77" name="Line 413">
              <a:extLst>
                <a:ext uri="{FF2B5EF4-FFF2-40B4-BE49-F238E27FC236}">
                  <a16:creationId xmlns:a16="http://schemas.microsoft.com/office/drawing/2014/main" id="{D674B6D5-5EA4-43EB-8A48-D96C12DEB798}"/>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678" name="Group 414">
            <a:extLst>
              <a:ext uri="{FF2B5EF4-FFF2-40B4-BE49-F238E27FC236}">
                <a16:creationId xmlns:a16="http://schemas.microsoft.com/office/drawing/2014/main" id="{46D22594-3DC1-43F6-B722-4517F6BD998D}"/>
              </a:ext>
            </a:extLst>
          </p:cNvPr>
          <p:cNvGrpSpPr>
            <a:grpSpLocks/>
          </p:cNvGrpSpPr>
          <p:nvPr/>
        </p:nvGrpSpPr>
        <p:grpSpPr bwMode="auto">
          <a:xfrm>
            <a:off x="3940175" y="3778250"/>
            <a:ext cx="74613" cy="26988"/>
            <a:chOff x="2373" y="1404"/>
            <a:chExt cx="47" cy="17"/>
          </a:xfrm>
        </p:grpSpPr>
        <p:sp>
          <p:nvSpPr>
            <p:cNvPr id="11679" name="Oval 415">
              <a:extLst>
                <a:ext uri="{FF2B5EF4-FFF2-40B4-BE49-F238E27FC236}">
                  <a16:creationId xmlns:a16="http://schemas.microsoft.com/office/drawing/2014/main" id="{4B67C3A0-CC8A-43B7-A42A-BFFD0C7578F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680" name="Oval 416">
              <a:extLst>
                <a:ext uri="{FF2B5EF4-FFF2-40B4-BE49-F238E27FC236}">
                  <a16:creationId xmlns:a16="http://schemas.microsoft.com/office/drawing/2014/main" id="{EEF0ED70-4773-4096-9A21-BCF16DA6A534}"/>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681" name="Line 417">
            <a:extLst>
              <a:ext uri="{FF2B5EF4-FFF2-40B4-BE49-F238E27FC236}">
                <a16:creationId xmlns:a16="http://schemas.microsoft.com/office/drawing/2014/main" id="{722E92A5-356A-45B6-8252-B68A754650E6}"/>
              </a:ext>
            </a:extLst>
          </p:cNvPr>
          <p:cNvSpPr>
            <a:spLocks noChangeShapeType="1"/>
          </p:cNvSpPr>
          <p:nvPr/>
        </p:nvSpPr>
        <p:spPr bwMode="auto">
          <a:xfrm>
            <a:off x="3717925" y="3922713"/>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82" name="Text Box 418">
            <a:extLst>
              <a:ext uri="{FF2B5EF4-FFF2-40B4-BE49-F238E27FC236}">
                <a16:creationId xmlns:a16="http://schemas.microsoft.com/office/drawing/2014/main" id="{BFE27199-A85A-46DA-86EE-C4A08E3C5304}"/>
              </a:ext>
            </a:extLst>
          </p:cNvPr>
          <p:cNvSpPr txBox="1">
            <a:spLocks noChangeArrowheads="1"/>
          </p:cNvSpPr>
          <p:nvPr/>
        </p:nvSpPr>
        <p:spPr bwMode="auto">
          <a:xfrm>
            <a:off x="4078288" y="3419475"/>
            <a:ext cx="25987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sp>
        <p:nvSpPr>
          <p:cNvPr id="11683" name="Text Box 419">
            <a:extLst>
              <a:ext uri="{FF2B5EF4-FFF2-40B4-BE49-F238E27FC236}">
                <a16:creationId xmlns:a16="http://schemas.microsoft.com/office/drawing/2014/main" id="{1753CCA4-ECB3-465C-8BC6-BA9006A4F488}"/>
              </a:ext>
            </a:extLst>
          </p:cNvPr>
          <p:cNvSpPr txBox="1">
            <a:spLocks noChangeArrowheads="1"/>
          </p:cNvSpPr>
          <p:nvPr/>
        </p:nvSpPr>
        <p:spPr bwMode="auto">
          <a:xfrm>
            <a:off x="4078288" y="3779838"/>
            <a:ext cx="25908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x12 </a:t>
            </a:r>
            <a:r>
              <a:rPr lang="en-GB" altLang="en-US"/>
              <a:t>Tiradores (Infantry)                                  ARG-08</a:t>
            </a:r>
            <a:endParaRPr lang="en-GB" altLang="en-US" b="1"/>
          </a:p>
        </p:txBody>
      </p:sp>
      <p:grpSp>
        <p:nvGrpSpPr>
          <p:cNvPr id="11684" name="Group 420">
            <a:extLst>
              <a:ext uri="{FF2B5EF4-FFF2-40B4-BE49-F238E27FC236}">
                <a16:creationId xmlns:a16="http://schemas.microsoft.com/office/drawing/2014/main" id="{E07FBE43-6B2A-4878-8C98-8DC65C202607}"/>
              </a:ext>
            </a:extLst>
          </p:cNvPr>
          <p:cNvGrpSpPr>
            <a:grpSpLocks noChangeAspect="1"/>
          </p:cNvGrpSpPr>
          <p:nvPr/>
        </p:nvGrpSpPr>
        <p:grpSpPr bwMode="auto">
          <a:xfrm>
            <a:off x="3573463" y="3203575"/>
            <a:ext cx="287337" cy="215900"/>
            <a:chOff x="1968" y="1728"/>
            <a:chExt cx="195" cy="132"/>
          </a:xfrm>
        </p:grpSpPr>
        <p:sp>
          <p:nvSpPr>
            <p:cNvPr id="11685" name="Rectangle 421">
              <a:extLst>
                <a:ext uri="{FF2B5EF4-FFF2-40B4-BE49-F238E27FC236}">
                  <a16:creationId xmlns:a16="http://schemas.microsoft.com/office/drawing/2014/main" id="{4C7A2B4D-6AF4-4DF2-BADD-17E9ADF63AAE}"/>
                </a:ext>
              </a:extLst>
            </p:cNvPr>
            <p:cNvSpPr>
              <a:spLocks noChangeAspect="1" noChangeArrowheads="1"/>
            </p:cNvSpPr>
            <p:nvPr/>
          </p:nvSpPr>
          <p:spPr bwMode="auto">
            <a:xfrm>
              <a:off x="1968" y="1728"/>
              <a:ext cx="195" cy="132"/>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86" name="Line 422">
              <a:extLst>
                <a:ext uri="{FF2B5EF4-FFF2-40B4-BE49-F238E27FC236}">
                  <a16:creationId xmlns:a16="http://schemas.microsoft.com/office/drawing/2014/main" id="{B5C5EFD1-783C-42DE-949E-8E46CBC5C200}"/>
                </a:ext>
              </a:extLst>
            </p:cNvPr>
            <p:cNvSpPr>
              <a:spLocks noChangeAspect="1" noChangeShapeType="1"/>
            </p:cNvSpPr>
            <p:nvPr/>
          </p:nvSpPr>
          <p:spPr bwMode="auto">
            <a:xfrm flipV="1">
              <a:off x="1970" y="1730"/>
              <a:ext cx="190" cy="129"/>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87" name="Line 423">
              <a:extLst>
                <a:ext uri="{FF2B5EF4-FFF2-40B4-BE49-F238E27FC236}">
                  <a16:creationId xmlns:a16="http://schemas.microsoft.com/office/drawing/2014/main" id="{27DA6663-734B-40F5-A2E3-E22DD737A6F4}"/>
                </a:ext>
              </a:extLst>
            </p:cNvPr>
            <p:cNvSpPr>
              <a:spLocks noChangeAspect="1" noChangeShapeType="1"/>
            </p:cNvSpPr>
            <p:nvPr/>
          </p:nvSpPr>
          <p:spPr bwMode="auto">
            <a:xfrm>
              <a:off x="1968" y="1730"/>
              <a:ext cx="194" cy="12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688" name="Line 424">
            <a:extLst>
              <a:ext uri="{FF2B5EF4-FFF2-40B4-BE49-F238E27FC236}">
                <a16:creationId xmlns:a16="http://schemas.microsoft.com/office/drawing/2014/main" id="{1C6B180C-3058-4472-999F-E9B395231DCF}"/>
              </a:ext>
            </a:extLst>
          </p:cNvPr>
          <p:cNvSpPr>
            <a:spLocks noChangeShapeType="1"/>
          </p:cNvSpPr>
          <p:nvPr/>
        </p:nvSpPr>
        <p:spPr bwMode="auto">
          <a:xfrm>
            <a:off x="3717925" y="3130550"/>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689" name="Text Box 425">
            <a:extLst>
              <a:ext uri="{FF2B5EF4-FFF2-40B4-BE49-F238E27FC236}">
                <a16:creationId xmlns:a16="http://schemas.microsoft.com/office/drawing/2014/main" id="{43607276-FA9C-4F2C-A26D-915B43FF5928}"/>
              </a:ext>
            </a:extLst>
          </p:cNvPr>
          <p:cNvSpPr txBox="1">
            <a:spLocks noChangeArrowheads="1"/>
          </p:cNvSpPr>
          <p:nvPr/>
        </p:nvSpPr>
        <p:spPr bwMode="auto">
          <a:xfrm>
            <a:off x="3860800" y="3059113"/>
            <a:ext cx="2127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ARG-12</a:t>
            </a:r>
          </a:p>
          <a:p>
            <a:r>
              <a:rPr lang="en-GB" altLang="en-US" sz="1000" b="1"/>
              <a:t>FAA Airfield Defence Group</a:t>
            </a:r>
          </a:p>
        </p:txBody>
      </p:sp>
      <p:grpSp>
        <p:nvGrpSpPr>
          <p:cNvPr id="11699" name="Group 435">
            <a:extLst>
              <a:ext uri="{FF2B5EF4-FFF2-40B4-BE49-F238E27FC236}">
                <a16:creationId xmlns:a16="http://schemas.microsoft.com/office/drawing/2014/main" id="{CC2B5DF8-BAA6-4645-96BD-E6B079148977}"/>
              </a:ext>
            </a:extLst>
          </p:cNvPr>
          <p:cNvGrpSpPr>
            <a:grpSpLocks/>
          </p:cNvGrpSpPr>
          <p:nvPr/>
        </p:nvGrpSpPr>
        <p:grpSpPr bwMode="auto">
          <a:xfrm>
            <a:off x="3859213" y="4140200"/>
            <a:ext cx="231775" cy="157163"/>
            <a:chOff x="3113" y="2653"/>
            <a:chExt cx="146" cy="99"/>
          </a:xfrm>
        </p:grpSpPr>
        <p:sp>
          <p:nvSpPr>
            <p:cNvPr id="11700" name="Rectangle 436">
              <a:extLst>
                <a:ext uri="{FF2B5EF4-FFF2-40B4-BE49-F238E27FC236}">
                  <a16:creationId xmlns:a16="http://schemas.microsoft.com/office/drawing/2014/main" id="{41554B23-64E1-48CF-AF80-11A0A41B9079}"/>
                </a:ext>
              </a:extLst>
            </p:cNvPr>
            <p:cNvSpPr>
              <a:spLocks noChangeAspect="1" noChangeArrowheads="1"/>
            </p:cNvSpPr>
            <p:nvPr/>
          </p:nvSpPr>
          <p:spPr bwMode="auto">
            <a:xfrm>
              <a:off x="3113" y="2653"/>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01" name="Rectangle 437">
              <a:extLst>
                <a:ext uri="{FF2B5EF4-FFF2-40B4-BE49-F238E27FC236}">
                  <a16:creationId xmlns:a16="http://schemas.microsoft.com/office/drawing/2014/main" id="{8CBB72EE-C564-48A9-8EC8-2A4D07107A5D}"/>
                </a:ext>
              </a:extLst>
            </p:cNvPr>
            <p:cNvSpPr>
              <a:spLocks noChangeAspect="1" noChangeArrowheads="1"/>
            </p:cNvSpPr>
            <p:nvPr/>
          </p:nvSpPr>
          <p:spPr bwMode="auto">
            <a:xfrm>
              <a:off x="3113" y="2653"/>
              <a:ext cx="35" cy="9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02" name="Line 438">
              <a:extLst>
                <a:ext uri="{FF2B5EF4-FFF2-40B4-BE49-F238E27FC236}">
                  <a16:creationId xmlns:a16="http://schemas.microsoft.com/office/drawing/2014/main" id="{212CD6CC-6E41-4F3B-A303-E1C291DD8E9E}"/>
                </a:ext>
              </a:extLst>
            </p:cNvPr>
            <p:cNvSpPr>
              <a:spLocks noChangeAspect="1" noChangeShapeType="1"/>
            </p:cNvSpPr>
            <p:nvPr/>
          </p:nvSpPr>
          <p:spPr bwMode="auto">
            <a:xfrm flipV="1">
              <a:off x="3113" y="2655"/>
              <a:ext cx="144" cy="95"/>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03" name="Line 439">
              <a:extLst>
                <a:ext uri="{FF2B5EF4-FFF2-40B4-BE49-F238E27FC236}">
                  <a16:creationId xmlns:a16="http://schemas.microsoft.com/office/drawing/2014/main" id="{1D6C6A67-D1E5-4E47-9594-FBCBEEC825A8}"/>
                </a:ext>
              </a:extLst>
            </p:cNvPr>
            <p:cNvSpPr>
              <a:spLocks noChangeAspect="1" noChangeShapeType="1"/>
            </p:cNvSpPr>
            <p:nvPr/>
          </p:nvSpPr>
          <p:spPr bwMode="auto">
            <a:xfrm>
              <a:off x="3114" y="2653"/>
              <a:ext cx="143" cy="96"/>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704" name="Group 440">
            <a:extLst>
              <a:ext uri="{FF2B5EF4-FFF2-40B4-BE49-F238E27FC236}">
                <a16:creationId xmlns:a16="http://schemas.microsoft.com/office/drawing/2014/main" id="{44F5142B-7786-49FF-9BCD-4E74EF21AEEF}"/>
              </a:ext>
            </a:extLst>
          </p:cNvPr>
          <p:cNvGrpSpPr>
            <a:grpSpLocks/>
          </p:cNvGrpSpPr>
          <p:nvPr/>
        </p:nvGrpSpPr>
        <p:grpSpPr bwMode="auto">
          <a:xfrm>
            <a:off x="3937000" y="4067175"/>
            <a:ext cx="74613" cy="26988"/>
            <a:chOff x="2373" y="1404"/>
            <a:chExt cx="47" cy="17"/>
          </a:xfrm>
        </p:grpSpPr>
        <p:sp>
          <p:nvSpPr>
            <p:cNvPr id="11705" name="Oval 441">
              <a:extLst>
                <a:ext uri="{FF2B5EF4-FFF2-40B4-BE49-F238E27FC236}">
                  <a16:creationId xmlns:a16="http://schemas.microsoft.com/office/drawing/2014/main" id="{2350D249-A377-4A31-9C1F-8837EA037B56}"/>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706" name="Oval 442">
              <a:extLst>
                <a:ext uri="{FF2B5EF4-FFF2-40B4-BE49-F238E27FC236}">
                  <a16:creationId xmlns:a16="http://schemas.microsoft.com/office/drawing/2014/main" id="{E2F7EBB9-BD82-47C3-A7B7-F5278968BD7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707" name="Line 443">
            <a:extLst>
              <a:ext uri="{FF2B5EF4-FFF2-40B4-BE49-F238E27FC236}">
                <a16:creationId xmlns:a16="http://schemas.microsoft.com/office/drawing/2014/main" id="{5F7D9CC8-E20B-4382-A987-62ADC1EC95CE}"/>
              </a:ext>
            </a:extLst>
          </p:cNvPr>
          <p:cNvSpPr>
            <a:spLocks noChangeShapeType="1"/>
          </p:cNvSpPr>
          <p:nvPr/>
        </p:nvSpPr>
        <p:spPr bwMode="auto">
          <a:xfrm>
            <a:off x="3716338" y="4211638"/>
            <a:ext cx="14287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08" name="Text Box 444">
            <a:extLst>
              <a:ext uri="{FF2B5EF4-FFF2-40B4-BE49-F238E27FC236}">
                <a16:creationId xmlns:a16="http://schemas.microsoft.com/office/drawing/2014/main" id="{9FFC03D7-60B9-4018-A81F-EDECDFE9013D}"/>
              </a:ext>
            </a:extLst>
          </p:cNvPr>
          <p:cNvSpPr txBox="1">
            <a:spLocks noChangeArrowheads="1"/>
          </p:cNvSpPr>
          <p:nvPr/>
        </p:nvSpPr>
        <p:spPr bwMode="auto">
          <a:xfrm>
            <a:off x="4076700" y="4067175"/>
            <a:ext cx="25781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FN MAG Light Machine Gun </a:t>
            </a:r>
            <a:r>
              <a:rPr lang="en-GB" altLang="en-US" b="1"/>
              <a:t>    </a:t>
            </a:r>
            <a:r>
              <a:rPr lang="en-GB" altLang="en-US"/>
              <a:t>                ARG-09</a:t>
            </a:r>
            <a:endParaRPr lang="en-GB" altLang="en-US" b="1"/>
          </a:p>
        </p:txBody>
      </p:sp>
      <p:grpSp>
        <p:nvGrpSpPr>
          <p:cNvPr id="11709" name="Group 445">
            <a:extLst>
              <a:ext uri="{FF2B5EF4-FFF2-40B4-BE49-F238E27FC236}">
                <a16:creationId xmlns:a16="http://schemas.microsoft.com/office/drawing/2014/main" id="{AA46E32B-A56C-466F-A563-BB77804E8570}"/>
              </a:ext>
            </a:extLst>
          </p:cNvPr>
          <p:cNvGrpSpPr>
            <a:grpSpLocks/>
          </p:cNvGrpSpPr>
          <p:nvPr/>
        </p:nvGrpSpPr>
        <p:grpSpPr bwMode="auto">
          <a:xfrm>
            <a:off x="3860800" y="4427538"/>
            <a:ext cx="241300" cy="157162"/>
            <a:chOff x="1400" y="2850"/>
            <a:chExt cx="152" cy="99"/>
          </a:xfrm>
        </p:grpSpPr>
        <p:sp>
          <p:nvSpPr>
            <p:cNvPr id="11710" name="Rectangle 446">
              <a:extLst>
                <a:ext uri="{FF2B5EF4-FFF2-40B4-BE49-F238E27FC236}">
                  <a16:creationId xmlns:a16="http://schemas.microsoft.com/office/drawing/2014/main" id="{B26D7A12-0963-4F09-B497-43BCEE2E8157}"/>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11" name="Line 447">
              <a:extLst>
                <a:ext uri="{FF2B5EF4-FFF2-40B4-BE49-F238E27FC236}">
                  <a16:creationId xmlns:a16="http://schemas.microsoft.com/office/drawing/2014/main" id="{54F5EBE5-DDC4-4056-83AB-23DFEF7FE37C}"/>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12" name="Line 448">
              <a:extLst>
                <a:ext uri="{FF2B5EF4-FFF2-40B4-BE49-F238E27FC236}">
                  <a16:creationId xmlns:a16="http://schemas.microsoft.com/office/drawing/2014/main" id="{55AFB4A7-4D22-40DC-866C-018AB75B1E5B}"/>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13" name="Line 449">
              <a:extLst>
                <a:ext uri="{FF2B5EF4-FFF2-40B4-BE49-F238E27FC236}">
                  <a16:creationId xmlns:a16="http://schemas.microsoft.com/office/drawing/2014/main" id="{1F13488F-DB63-4755-A79B-534801FD81B0}"/>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714" name="Group 450">
            <a:extLst>
              <a:ext uri="{FF2B5EF4-FFF2-40B4-BE49-F238E27FC236}">
                <a16:creationId xmlns:a16="http://schemas.microsoft.com/office/drawing/2014/main" id="{A7DC7A22-F046-4062-AC37-78F617C4E393}"/>
              </a:ext>
            </a:extLst>
          </p:cNvPr>
          <p:cNvGrpSpPr>
            <a:grpSpLocks/>
          </p:cNvGrpSpPr>
          <p:nvPr/>
        </p:nvGrpSpPr>
        <p:grpSpPr bwMode="auto">
          <a:xfrm>
            <a:off x="3943350" y="4356100"/>
            <a:ext cx="74613" cy="26988"/>
            <a:chOff x="2373" y="1404"/>
            <a:chExt cx="47" cy="17"/>
          </a:xfrm>
        </p:grpSpPr>
        <p:sp>
          <p:nvSpPr>
            <p:cNvPr id="11715" name="Oval 451">
              <a:extLst>
                <a:ext uri="{FF2B5EF4-FFF2-40B4-BE49-F238E27FC236}">
                  <a16:creationId xmlns:a16="http://schemas.microsoft.com/office/drawing/2014/main" id="{77CA7313-2CD2-47F3-950E-811DF62E617A}"/>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716" name="Oval 452">
              <a:extLst>
                <a:ext uri="{FF2B5EF4-FFF2-40B4-BE49-F238E27FC236}">
                  <a16:creationId xmlns:a16="http://schemas.microsoft.com/office/drawing/2014/main" id="{07AD69BB-A8BA-4883-A4D9-A31E8468F2B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717" name="Line 453">
            <a:extLst>
              <a:ext uri="{FF2B5EF4-FFF2-40B4-BE49-F238E27FC236}">
                <a16:creationId xmlns:a16="http://schemas.microsoft.com/office/drawing/2014/main" id="{0EC537E9-1333-4A2F-8404-B09A6565A4E3}"/>
              </a:ext>
            </a:extLst>
          </p:cNvPr>
          <p:cNvSpPr>
            <a:spLocks noChangeShapeType="1"/>
          </p:cNvSpPr>
          <p:nvPr/>
        </p:nvSpPr>
        <p:spPr bwMode="auto">
          <a:xfrm>
            <a:off x="3716338" y="45005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18" name="Text Box 454">
            <a:extLst>
              <a:ext uri="{FF2B5EF4-FFF2-40B4-BE49-F238E27FC236}">
                <a16:creationId xmlns:a16="http://schemas.microsoft.com/office/drawing/2014/main" id="{ED6E24D2-D899-46B1-A3DE-404E740D91A1}"/>
              </a:ext>
            </a:extLst>
          </p:cNvPr>
          <p:cNvSpPr txBox="1">
            <a:spLocks noChangeArrowheads="1"/>
          </p:cNvSpPr>
          <p:nvPr/>
        </p:nvSpPr>
        <p:spPr bwMode="auto">
          <a:xfrm>
            <a:off x="4076700" y="4354513"/>
            <a:ext cx="25971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SA-7B ‘Grail’  SAM Team </a:t>
            </a:r>
            <a:r>
              <a:rPr lang="en-GB" altLang="en-US" b="1"/>
              <a:t>(a)   </a:t>
            </a:r>
            <a:r>
              <a:rPr lang="en-GB" altLang="en-US"/>
              <a:t>                  ARG-18</a:t>
            </a:r>
            <a:endParaRPr lang="en-GB" altLang="en-US" b="1"/>
          </a:p>
        </p:txBody>
      </p:sp>
      <p:sp>
        <p:nvSpPr>
          <p:cNvPr id="11719" name="Line 455">
            <a:extLst>
              <a:ext uri="{FF2B5EF4-FFF2-40B4-BE49-F238E27FC236}">
                <a16:creationId xmlns:a16="http://schemas.microsoft.com/office/drawing/2014/main" id="{C5A76CEE-EA61-4F2F-A77A-32455A0B99D2}"/>
              </a:ext>
            </a:extLst>
          </p:cNvPr>
          <p:cNvSpPr>
            <a:spLocks noChangeShapeType="1"/>
          </p:cNvSpPr>
          <p:nvPr/>
        </p:nvSpPr>
        <p:spPr bwMode="auto">
          <a:xfrm flipV="1">
            <a:off x="3716338" y="3419475"/>
            <a:ext cx="0" cy="10795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20" name="Text Box 456">
            <a:extLst>
              <a:ext uri="{FF2B5EF4-FFF2-40B4-BE49-F238E27FC236}">
                <a16:creationId xmlns:a16="http://schemas.microsoft.com/office/drawing/2014/main" id="{6F06AA3C-19F3-45B4-A258-451AC700C39E}"/>
              </a:ext>
            </a:extLst>
          </p:cNvPr>
          <p:cNvSpPr txBox="1">
            <a:spLocks noChangeArrowheads="1"/>
          </p:cNvSpPr>
          <p:nvPr/>
        </p:nvSpPr>
        <p:spPr bwMode="auto">
          <a:xfrm>
            <a:off x="3573463" y="4643438"/>
            <a:ext cx="3168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 number of SAM teams is a guess, based on the numbers delivered to the FAA by Cuba.</a:t>
            </a:r>
            <a:endParaRPr lang="en-GB" altLang="en-US" b="1"/>
          </a:p>
        </p:txBody>
      </p:sp>
      <p:grpSp>
        <p:nvGrpSpPr>
          <p:cNvPr id="11721" name="Group 457">
            <a:extLst>
              <a:ext uri="{FF2B5EF4-FFF2-40B4-BE49-F238E27FC236}">
                <a16:creationId xmlns:a16="http://schemas.microsoft.com/office/drawing/2014/main" id="{817061FF-89D7-4C9F-B88C-8E98F62DAD0E}"/>
              </a:ext>
            </a:extLst>
          </p:cNvPr>
          <p:cNvGrpSpPr>
            <a:grpSpLocks/>
          </p:cNvGrpSpPr>
          <p:nvPr/>
        </p:nvGrpSpPr>
        <p:grpSpPr bwMode="auto">
          <a:xfrm>
            <a:off x="3573463" y="5505450"/>
            <a:ext cx="287337" cy="215900"/>
            <a:chOff x="1400" y="2850"/>
            <a:chExt cx="152" cy="99"/>
          </a:xfrm>
        </p:grpSpPr>
        <p:sp>
          <p:nvSpPr>
            <p:cNvPr id="11722" name="Rectangle 458">
              <a:extLst>
                <a:ext uri="{FF2B5EF4-FFF2-40B4-BE49-F238E27FC236}">
                  <a16:creationId xmlns:a16="http://schemas.microsoft.com/office/drawing/2014/main" id="{A6B81B8A-1597-4A89-8108-95ED6BB8A7CB}"/>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23" name="Line 459">
              <a:extLst>
                <a:ext uri="{FF2B5EF4-FFF2-40B4-BE49-F238E27FC236}">
                  <a16:creationId xmlns:a16="http://schemas.microsoft.com/office/drawing/2014/main" id="{121A722A-9BA2-4CDD-8072-D35A5B6E00DB}"/>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24" name="Line 460">
              <a:extLst>
                <a:ext uri="{FF2B5EF4-FFF2-40B4-BE49-F238E27FC236}">
                  <a16:creationId xmlns:a16="http://schemas.microsoft.com/office/drawing/2014/main" id="{71688A83-BE09-4527-81F7-91C1B523E657}"/>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25" name="Line 461">
              <a:extLst>
                <a:ext uri="{FF2B5EF4-FFF2-40B4-BE49-F238E27FC236}">
                  <a16:creationId xmlns:a16="http://schemas.microsoft.com/office/drawing/2014/main" id="{2CA5B21A-9210-4DEC-AE84-EACEB1D16123}"/>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1726" name="Text Box 462">
            <a:extLst>
              <a:ext uri="{FF2B5EF4-FFF2-40B4-BE49-F238E27FC236}">
                <a16:creationId xmlns:a16="http://schemas.microsoft.com/office/drawing/2014/main" id="{2BE540E9-9CED-4D20-AD3D-795AEBC01F24}"/>
              </a:ext>
            </a:extLst>
          </p:cNvPr>
          <p:cNvSpPr txBox="1">
            <a:spLocks noChangeArrowheads="1"/>
          </p:cNvSpPr>
          <p:nvPr/>
        </p:nvSpPr>
        <p:spPr bwMode="auto">
          <a:xfrm>
            <a:off x="3860800" y="5362575"/>
            <a:ext cx="2127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ARG-13</a:t>
            </a:r>
          </a:p>
          <a:p>
            <a:r>
              <a:rPr lang="en-GB" altLang="en-US" sz="1000" b="1"/>
              <a:t>FAA Special Operations Group</a:t>
            </a:r>
          </a:p>
        </p:txBody>
      </p:sp>
      <p:sp>
        <p:nvSpPr>
          <p:cNvPr id="11727" name="Line 463">
            <a:extLst>
              <a:ext uri="{FF2B5EF4-FFF2-40B4-BE49-F238E27FC236}">
                <a16:creationId xmlns:a16="http://schemas.microsoft.com/office/drawing/2014/main" id="{20F82113-0F4D-4F36-B36D-9E87F8AAECBA}"/>
              </a:ext>
            </a:extLst>
          </p:cNvPr>
          <p:cNvSpPr>
            <a:spLocks noChangeShapeType="1"/>
          </p:cNvSpPr>
          <p:nvPr/>
        </p:nvSpPr>
        <p:spPr bwMode="auto">
          <a:xfrm>
            <a:off x="3717925" y="543401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1728" name="Group 464">
            <a:extLst>
              <a:ext uri="{FF2B5EF4-FFF2-40B4-BE49-F238E27FC236}">
                <a16:creationId xmlns:a16="http://schemas.microsoft.com/office/drawing/2014/main" id="{ADB3A0E4-AEB5-4D7D-9BBF-B515FA990B05}"/>
              </a:ext>
            </a:extLst>
          </p:cNvPr>
          <p:cNvGrpSpPr>
            <a:grpSpLocks/>
          </p:cNvGrpSpPr>
          <p:nvPr/>
        </p:nvGrpSpPr>
        <p:grpSpPr bwMode="auto">
          <a:xfrm>
            <a:off x="3860800" y="5865813"/>
            <a:ext cx="231775" cy="157162"/>
            <a:chOff x="933" y="149"/>
            <a:chExt cx="146" cy="99"/>
          </a:xfrm>
        </p:grpSpPr>
        <p:sp>
          <p:nvSpPr>
            <p:cNvPr id="11729" name="Rectangle 465">
              <a:extLst>
                <a:ext uri="{FF2B5EF4-FFF2-40B4-BE49-F238E27FC236}">
                  <a16:creationId xmlns:a16="http://schemas.microsoft.com/office/drawing/2014/main" id="{812DF0C7-E23C-4DB7-A02C-4C03C06A3242}"/>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30" name="Text Box 466">
              <a:extLst>
                <a:ext uri="{FF2B5EF4-FFF2-40B4-BE49-F238E27FC236}">
                  <a16:creationId xmlns:a16="http://schemas.microsoft.com/office/drawing/2014/main" id="{5983B5D0-76F5-4358-80ED-F47F9B3EB45E}"/>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1731" name="Group 467">
            <a:extLst>
              <a:ext uri="{FF2B5EF4-FFF2-40B4-BE49-F238E27FC236}">
                <a16:creationId xmlns:a16="http://schemas.microsoft.com/office/drawing/2014/main" id="{57C8932A-6A77-4E42-B6C9-4C218445EE04}"/>
              </a:ext>
            </a:extLst>
          </p:cNvPr>
          <p:cNvGrpSpPr>
            <a:grpSpLocks/>
          </p:cNvGrpSpPr>
          <p:nvPr/>
        </p:nvGrpSpPr>
        <p:grpSpPr bwMode="auto">
          <a:xfrm>
            <a:off x="3938588" y="5792788"/>
            <a:ext cx="74612" cy="26987"/>
            <a:chOff x="2373" y="1404"/>
            <a:chExt cx="47" cy="17"/>
          </a:xfrm>
        </p:grpSpPr>
        <p:sp>
          <p:nvSpPr>
            <p:cNvPr id="11732" name="Oval 468">
              <a:extLst>
                <a:ext uri="{FF2B5EF4-FFF2-40B4-BE49-F238E27FC236}">
                  <a16:creationId xmlns:a16="http://schemas.microsoft.com/office/drawing/2014/main" id="{757CD7E5-7011-4FD4-9D0B-7B68E236C0C9}"/>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733" name="Oval 469">
              <a:extLst>
                <a:ext uri="{FF2B5EF4-FFF2-40B4-BE49-F238E27FC236}">
                  <a16:creationId xmlns:a16="http://schemas.microsoft.com/office/drawing/2014/main" id="{87E4BBF7-9650-45C2-A071-05D322FA90BD}"/>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734" name="Line 470">
            <a:extLst>
              <a:ext uri="{FF2B5EF4-FFF2-40B4-BE49-F238E27FC236}">
                <a16:creationId xmlns:a16="http://schemas.microsoft.com/office/drawing/2014/main" id="{5D75362D-F241-4115-BA50-FE8FE3BA86C0}"/>
              </a:ext>
            </a:extLst>
          </p:cNvPr>
          <p:cNvSpPr>
            <a:spLocks noChangeShapeType="1"/>
          </p:cNvSpPr>
          <p:nvPr/>
        </p:nvSpPr>
        <p:spPr bwMode="auto">
          <a:xfrm>
            <a:off x="3716338" y="5937250"/>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35" name="Text Box 471">
            <a:extLst>
              <a:ext uri="{FF2B5EF4-FFF2-40B4-BE49-F238E27FC236}">
                <a16:creationId xmlns:a16="http://schemas.microsoft.com/office/drawing/2014/main" id="{35F5E8B2-A2BA-4019-8173-0F52ADC12712}"/>
              </a:ext>
            </a:extLst>
          </p:cNvPr>
          <p:cNvSpPr txBox="1">
            <a:spLocks noChangeArrowheads="1"/>
          </p:cNvSpPr>
          <p:nvPr/>
        </p:nvSpPr>
        <p:spPr bwMode="auto">
          <a:xfrm>
            <a:off x="4076700" y="5722938"/>
            <a:ext cx="25987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grpSp>
        <p:nvGrpSpPr>
          <p:cNvPr id="11736" name="Group 472">
            <a:extLst>
              <a:ext uri="{FF2B5EF4-FFF2-40B4-BE49-F238E27FC236}">
                <a16:creationId xmlns:a16="http://schemas.microsoft.com/office/drawing/2014/main" id="{8F586CA2-60A5-4323-943E-E0A566EA2A1E}"/>
              </a:ext>
            </a:extLst>
          </p:cNvPr>
          <p:cNvGrpSpPr>
            <a:grpSpLocks/>
          </p:cNvGrpSpPr>
          <p:nvPr/>
        </p:nvGrpSpPr>
        <p:grpSpPr bwMode="auto">
          <a:xfrm>
            <a:off x="3860800" y="6443663"/>
            <a:ext cx="241300" cy="157162"/>
            <a:chOff x="1400" y="2850"/>
            <a:chExt cx="152" cy="99"/>
          </a:xfrm>
        </p:grpSpPr>
        <p:sp>
          <p:nvSpPr>
            <p:cNvPr id="11737" name="Rectangle 473">
              <a:extLst>
                <a:ext uri="{FF2B5EF4-FFF2-40B4-BE49-F238E27FC236}">
                  <a16:creationId xmlns:a16="http://schemas.microsoft.com/office/drawing/2014/main" id="{E5FB120D-88A7-4F0D-93CE-ED2CC5731909}"/>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38" name="Line 474">
              <a:extLst>
                <a:ext uri="{FF2B5EF4-FFF2-40B4-BE49-F238E27FC236}">
                  <a16:creationId xmlns:a16="http://schemas.microsoft.com/office/drawing/2014/main" id="{BCF8E7B2-55E0-4EC5-9256-8A600EE3872E}"/>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39" name="Line 475">
              <a:extLst>
                <a:ext uri="{FF2B5EF4-FFF2-40B4-BE49-F238E27FC236}">
                  <a16:creationId xmlns:a16="http://schemas.microsoft.com/office/drawing/2014/main" id="{3AF4FAD0-56C4-4C0A-BACC-D97CC3075FC5}"/>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40" name="Line 476">
              <a:extLst>
                <a:ext uri="{FF2B5EF4-FFF2-40B4-BE49-F238E27FC236}">
                  <a16:creationId xmlns:a16="http://schemas.microsoft.com/office/drawing/2014/main" id="{FA096999-C0DB-4696-BDC1-0A2C09EB600F}"/>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741" name="Group 477">
            <a:extLst>
              <a:ext uri="{FF2B5EF4-FFF2-40B4-BE49-F238E27FC236}">
                <a16:creationId xmlns:a16="http://schemas.microsoft.com/office/drawing/2014/main" id="{59F66765-2850-4A62-8EE4-BCD41925BAB8}"/>
              </a:ext>
            </a:extLst>
          </p:cNvPr>
          <p:cNvGrpSpPr>
            <a:grpSpLocks/>
          </p:cNvGrpSpPr>
          <p:nvPr/>
        </p:nvGrpSpPr>
        <p:grpSpPr bwMode="auto">
          <a:xfrm>
            <a:off x="3943350" y="6372225"/>
            <a:ext cx="74613" cy="26988"/>
            <a:chOff x="2373" y="1404"/>
            <a:chExt cx="47" cy="17"/>
          </a:xfrm>
        </p:grpSpPr>
        <p:sp>
          <p:nvSpPr>
            <p:cNvPr id="11742" name="Oval 478">
              <a:extLst>
                <a:ext uri="{FF2B5EF4-FFF2-40B4-BE49-F238E27FC236}">
                  <a16:creationId xmlns:a16="http://schemas.microsoft.com/office/drawing/2014/main" id="{B9DD6D70-E41C-4583-90BC-56B8EC13155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743" name="Oval 479">
              <a:extLst>
                <a:ext uri="{FF2B5EF4-FFF2-40B4-BE49-F238E27FC236}">
                  <a16:creationId xmlns:a16="http://schemas.microsoft.com/office/drawing/2014/main" id="{3A46BFA6-7C50-4BD4-8019-4DC23366769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744" name="Line 480">
            <a:extLst>
              <a:ext uri="{FF2B5EF4-FFF2-40B4-BE49-F238E27FC236}">
                <a16:creationId xmlns:a16="http://schemas.microsoft.com/office/drawing/2014/main" id="{A8C035CB-DE55-4468-B284-82FF9C63E46C}"/>
              </a:ext>
            </a:extLst>
          </p:cNvPr>
          <p:cNvSpPr>
            <a:spLocks noChangeShapeType="1"/>
          </p:cNvSpPr>
          <p:nvPr/>
        </p:nvSpPr>
        <p:spPr bwMode="auto">
          <a:xfrm>
            <a:off x="3716338" y="6516688"/>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45" name="Text Box 481">
            <a:extLst>
              <a:ext uri="{FF2B5EF4-FFF2-40B4-BE49-F238E27FC236}">
                <a16:creationId xmlns:a16="http://schemas.microsoft.com/office/drawing/2014/main" id="{9C61FE80-56BA-4F11-A4CE-D5EE12524501}"/>
              </a:ext>
            </a:extLst>
          </p:cNvPr>
          <p:cNvSpPr txBox="1">
            <a:spLocks noChangeArrowheads="1"/>
          </p:cNvSpPr>
          <p:nvPr/>
        </p:nvSpPr>
        <p:spPr bwMode="auto">
          <a:xfrm>
            <a:off x="4076700" y="6372225"/>
            <a:ext cx="2586038"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x5 </a:t>
            </a:r>
            <a:r>
              <a:rPr lang="en-GB" altLang="en-US"/>
              <a:t>Rh-202 Twin 20mm AA Gun </a:t>
            </a:r>
            <a:r>
              <a:rPr lang="en-GB" altLang="en-US" b="1"/>
              <a:t>(b) </a:t>
            </a:r>
            <a:r>
              <a:rPr lang="en-GB" altLang="en-US"/>
              <a:t>               ARG-25</a:t>
            </a:r>
            <a:endParaRPr lang="en-GB" altLang="en-US" b="1"/>
          </a:p>
        </p:txBody>
      </p:sp>
      <p:grpSp>
        <p:nvGrpSpPr>
          <p:cNvPr id="11746" name="Group 482">
            <a:extLst>
              <a:ext uri="{FF2B5EF4-FFF2-40B4-BE49-F238E27FC236}">
                <a16:creationId xmlns:a16="http://schemas.microsoft.com/office/drawing/2014/main" id="{A0563DE2-9470-40E1-A5EB-4CB978EFDB16}"/>
              </a:ext>
            </a:extLst>
          </p:cNvPr>
          <p:cNvGrpSpPr>
            <a:grpSpLocks/>
          </p:cNvGrpSpPr>
          <p:nvPr/>
        </p:nvGrpSpPr>
        <p:grpSpPr bwMode="auto">
          <a:xfrm>
            <a:off x="3860800" y="6732588"/>
            <a:ext cx="241300" cy="157162"/>
            <a:chOff x="1400" y="2850"/>
            <a:chExt cx="152" cy="99"/>
          </a:xfrm>
        </p:grpSpPr>
        <p:sp>
          <p:nvSpPr>
            <p:cNvPr id="11747" name="Rectangle 483">
              <a:extLst>
                <a:ext uri="{FF2B5EF4-FFF2-40B4-BE49-F238E27FC236}">
                  <a16:creationId xmlns:a16="http://schemas.microsoft.com/office/drawing/2014/main" id="{CA43A058-48FD-4D13-934A-9B2F73487261}"/>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48" name="Line 484">
              <a:extLst>
                <a:ext uri="{FF2B5EF4-FFF2-40B4-BE49-F238E27FC236}">
                  <a16:creationId xmlns:a16="http://schemas.microsoft.com/office/drawing/2014/main" id="{9E307D5B-8CEB-4944-A736-7D7A34A80945}"/>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49" name="Line 485">
              <a:extLst>
                <a:ext uri="{FF2B5EF4-FFF2-40B4-BE49-F238E27FC236}">
                  <a16:creationId xmlns:a16="http://schemas.microsoft.com/office/drawing/2014/main" id="{796786CB-879A-498F-99C8-FF9D3298B4DA}"/>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50" name="Line 486">
              <a:extLst>
                <a:ext uri="{FF2B5EF4-FFF2-40B4-BE49-F238E27FC236}">
                  <a16:creationId xmlns:a16="http://schemas.microsoft.com/office/drawing/2014/main" id="{1D8E4993-98B8-4042-8B83-84AD079A0F7F}"/>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751" name="Group 487">
            <a:extLst>
              <a:ext uri="{FF2B5EF4-FFF2-40B4-BE49-F238E27FC236}">
                <a16:creationId xmlns:a16="http://schemas.microsoft.com/office/drawing/2014/main" id="{591E1395-F8C9-4378-910A-4FC9600E0DBF}"/>
              </a:ext>
            </a:extLst>
          </p:cNvPr>
          <p:cNvGrpSpPr>
            <a:grpSpLocks/>
          </p:cNvGrpSpPr>
          <p:nvPr/>
        </p:nvGrpSpPr>
        <p:grpSpPr bwMode="auto">
          <a:xfrm>
            <a:off x="3943350" y="6661150"/>
            <a:ext cx="74613" cy="26988"/>
            <a:chOff x="2373" y="1404"/>
            <a:chExt cx="47" cy="17"/>
          </a:xfrm>
        </p:grpSpPr>
        <p:sp>
          <p:nvSpPr>
            <p:cNvPr id="11752" name="Oval 488">
              <a:extLst>
                <a:ext uri="{FF2B5EF4-FFF2-40B4-BE49-F238E27FC236}">
                  <a16:creationId xmlns:a16="http://schemas.microsoft.com/office/drawing/2014/main" id="{56E694EB-5362-4F6F-B69C-4A95258CE6FF}"/>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753" name="Oval 489">
              <a:extLst>
                <a:ext uri="{FF2B5EF4-FFF2-40B4-BE49-F238E27FC236}">
                  <a16:creationId xmlns:a16="http://schemas.microsoft.com/office/drawing/2014/main" id="{7DE82EB4-0CCB-497A-9BAC-B63433CFC9B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754" name="Line 490">
            <a:extLst>
              <a:ext uri="{FF2B5EF4-FFF2-40B4-BE49-F238E27FC236}">
                <a16:creationId xmlns:a16="http://schemas.microsoft.com/office/drawing/2014/main" id="{21B44787-567E-4B05-96C9-288D32968E3C}"/>
              </a:ext>
            </a:extLst>
          </p:cNvPr>
          <p:cNvSpPr>
            <a:spLocks noChangeShapeType="1"/>
          </p:cNvSpPr>
          <p:nvPr/>
        </p:nvSpPr>
        <p:spPr bwMode="auto">
          <a:xfrm>
            <a:off x="3716338" y="680561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55" name="Text Box 491">
            <a:extLst>
              <a:ext uri="{FF2B5EF4-FFF2-40B4-BE49-F238E27FC236}">
                <a16:creationId xmlns:a16="http://schemas.microsoft.com/office/drawing/2014/main" id="{4B56DF43-6105-4923-A599-3048E15D1CE9}"/>
              </a:ext>
            </a:extLst>
          </p:cNvPr>
          <p:cNvSpPr txBox="1">
            <a:spLocks noChangeArrowheads="1"/>
          </p:cNvSpPr>
          <p:nvPr/>
        </p:nvSpPr>
        <p:spPr bwMode="auto">
          <a:xfrm>
            <a:off x="4076700" y="6659563"/>
            <a:ext cx="25971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x3 </a:t>
            </a:r>
            <a:r>
              <a:rPr lang="en-GB" altLang="en-US"/>
              <a:t>SA-7B ‘Grail’  SAM Team </a:t>
            </a:r>
            <a:r>
              <a:rPr lang="en-GB" altLang="en-US" b="1"/>
              <a:t>(a)   </a:t>
            </a:r>
            <a:r>
              <a:rPr lang="en-GB" altLang="en-US"/>
              <a:t>                  ARG-18</a:t>
            </a:r>
            <a:endParaRPr lang="en-GB" altLang="en-US" b="1"/>
          </a:p>
        </p:txBody>
      </p:sp>
      <p:sp>
        <p:nvSpPr>
          <p:cNvPr id="11756" name="Text Box 492">
            <a:extLst>
              <a:ext uri="{FF2B5EF4-FFF2-40B4-BE49-F238E27FC236}">
                <a16:creationId xmlns:a16="http://schemas.microsoft.com/office/drawing/2014/main" id="{A1336775-31FF-4A95-9E04-C9B534F2604B}"/>
              </a:ext>
            </a:extLst>
          </p:cNvPr>
          <p:cNvSpPr txBox="1">
            <a:spLocks noChangeArrowheads="1"/>
          </p:cNvSpPr>
          <p:nvPr/>
        </p:nvSpPr>
        <p:spPr bwMode="auto">
          <a:xfrm>
            <a:off x="3573463" y="6948488"/>
            <a:ext cx="3168650"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 number of SAM teams is a guess, based on the numbers delivered to the FAA by Cuba.</a:t>
            </a:r>
          </a:p>
          <a:p>
            <a:endParaRPr lang="en-GB" altLang="en-US" b="1"/>
          </a:p>
          <a:p>
            <a:r>
              <a:rPr lang="en-GB" altLang="en-US" b="1"/>
              <a:t>(b) x2 </a:t>
            </a:r>
            <a:r>
              <a:rPr lang="en-GB" altLang="en-US"/>
              <a:t>Rh-202 Twin 20mm AA Gun units were detached to Goose Green Airfield.</a:t>
            </a:r>
            <a:endParaRPr lang="en-GB" altLang="en-US" b="1"/>
          </a:p>
        </p:txBody>
      </p:sp>
      <p:sp>
        <p:nvSpPr>
          <p:cNvPr id="11757" name="Line 493">
            <a:extLst>
              <a:ext uri="{FF2B5EF4-FFF2-40B4-BE49-F238E27FC236}">
                <a16:creationId xmlns:a16="http://schemas.microsoft.com/office/drawing/2014/main" id="{14B07AD9-EB21-496C-B05C-DE8D66B4334E}"/>
              </a:ext>
            </a:extLst>
          </p:cNvPr>
          <p:cNvSpPr>
            <a:spLocks noChangeShapeType="1"/>
          </p:cNvSpPr>
          <p:nvPr/>
        </p:nvSpPr>
        <p:spPr bwMode="auto">
          <a:xfrm flipV="1">
            <a:off x="3716338" y="5724525"/>
            <a:ext cx="0" cy="10795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1758" name="Picture 494">
            <a:extLst>
              <a:ext uri="{FF2B5EF4-FFF2-40B4-BE49-F238E27FC236}">
                <a16:creationId xmlns:a16="http://schemas.microsoft.com/office/drawing/2014/main" id="{0CE2B522-3E30-4127-A4CC-28412D7B2E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350" y="3635375"/>
            <a:ext cx="2952750" cy="2751138"/>
          </a:xfrm>
          <a:prstGeom prst="rect">
            <a:avLst/>
          </a:prstGeom>
          <a:noFill/>
          <a:extLst>
            <a:ext uri="{909E8E84-426E-40DD-AFC4-6F175D3DCCD1}">
              <a14:hiddenFill xmlns:a14="http://schemas.microsoft.com/office/drawing/2010/main">
                <a:solidFill>
                  <a:srgbClr val="FFFFFF"/>
                </a:solidFill>
              </a14:hiddenFill>
            </a:ext>
          </a:extLst>
        </p:spPr>
      </p:pic>
      <p:grpSp>
        <p:nvGrpSpPr>
          <p:cNvPr id="11760" name="Group 496">
            <a:extLst>
              <a:ext uri="{FF2B5EF4-FFF2-40B4-BE49-F238E27FC236}">
                <a16:creationId xmlns:a16="http://schemas.microsoft.com/office/drawing/2014/main" id="{B28C9377-7358-481E-8790-F6F252D54BB0}"/>
              </a:ext>
            </a:extLst>
          </p:cNvPr>
          <p:cNvGrpSpPr>
            <a:grpSpLocks/>
          </p:cNvGrpSpPr>
          <p:nvPr/>
        </p:nvGrpSpPr>
        <p:grpSpPr bwMode="auto">
          <a:xfrm>
            <a:off x="3860800" y="6154738"/>
            <a:ext cx="241300" cy="157162"/>
            <a:chOff x="1400" y="2850"/>
            <a:chExt cx="152" cy="99"/>
          </a:xfrm>
        </p:grpSpPr>
        <p:sp>
          <p:nvSpPr>
            <p:cNvPr id="11761" name="Rectangle 497">
              <a:extLst>
                <a:ext uri="{FF2B5EF4-FFF2-40B4-BE49-F238E27FC236}">
                  <a16:creationId xmlns:a16="http://schemas.microsoft.com/office/drawing/2014/main" id="{1E91E306-0CDD-47D9-AA05-1FC78D4C82B5}"/>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62" name="Line 498">
              <a:extLst>
                <a:ext uri="{FF2B5EF4-FFF2-40B4-BE49-F238E27FC236}">
                  <a16:creationId xmlns:a16="http://schemas.microsoft.com/office/drawing/2014/main" id="{D497F433-DED3-415D-A5E9-B29D99F02D0C}"/>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63" name="Line 499">
              <a:extLst>
                <a:ext uri="{FF2B5EF4-FFF2-40B4-BE49-F238E27FC236}">
                  <a16:creationId xmlns:a16="http://schemas.microsoft.com/office/drawing/2014/main" id="{D6EE45DD-A016-4579-8AAD-7A6C9DF04D60}"/>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64" name="Line 500">
              <a:extLst>
                <a:ext uri="{FF2B5EF4-FFF2-40B4-BE49-F238E27FC236}">
                  <a16:creationId xmlns:a16="http://schemas.microsoft.com/office/drawing/2014/main" id="{1543EC5A-0DC5-4D30-AA8A-6956479BF562}"/>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765" name="Group 501">
            <a:extLst>
              <a:ext uri="{FF2B5EF4-FFF2-40B4-BE49-F238E27FC236}">
                <a16:creationId xmlns:a16="http://schemas.microsoft.com/office/drawing/2014/main" id="{880B87EB-3041-449D-B05E-9CC2CDDE65D6}"/>
              </a:ext>
            </a:extLst>
          </p:cNvPr>
          <p:cNvGrpSpPr>
            <a:grpSpLocks/>
          </p:cNvGrpSpPr>
          <p:nvPr/>
        </p:nvGrpSpPr>
        <p:grpSpPr bwMode="auto">
          <a:xfrm>
            <a:off x="3943350" y="6083300"/>
            <a:ext cx="74613" cy="26988"/>
            <a:chOff x="2373" y="1404"/>
            <a:chExt cx="47" cy="17"/>
          </a:xfrm>
        </p:grpSpPr>
        <p:sp>
          <p:nvSpPr>
            <p:cNvPr id="11766" name="Oval 502">
              <a:extLst>
                <a:ext uri="{FF2B5EF4-FFF2-40B4-BE49-F238E27FC236}">
                  <a16:creationId xmlns:a16="http://schemas.microsoft.com/office/drawing/2014/main" id="{347AD48F-4C9B-4913-86DF-1A1AA785D021}"/>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1767" name="Oval 503">
              <a:extLst>
                <a:ext uri="{FF2B5EF4-FFF2-40B4-BE49-F238E27FC236}">
                  <a16:creationId xmlns:a16="http://schemas.microsoft.com/office/drawing/2014/main" id="{40301D3D-D90E-496E-9934-863C6D392838}"/>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1768" name="Line 504">
            <a:extLst>
              <a:ext uri="{FF2B5EF4-FFF2-40B4-BE49-F238E27FC236}">
                <a16:creationId xmlns:a16="http://schemas.microsoft.com/office/drawing/2014/main" id="{599E4E6C-1A21-4263-9DEA-AC152810282D}"/>
              </a:ext>
            </a:extLst>
          </p:cNvPr>
          <p:cNvSpPr>
            <a:spLocks noChangeShapeType="1"/>
          </p:cNvSpPr>
          <p:nvPr/>
        </p:nvSpPr>
        <p:spPr bwMode="auto">
          <a:xfrm>
            <a:off x="3716338" y="6227763"/>
            <a:ext cx="1444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69" name="Text Box 505">
            <a:extLst>
              <a:ext uri="{FF2B5EF4-FFF2-40B4-BE49-F238E27FC236}">
                <a16:creationId xmlns:a16="http://schemas.microsoft.com/office/drawing/2014/main" id="{FDEF6796-5D21-4955-BE72-F800F250AD39}"/>
              </a:ext>
            </a:extLst>
          </p:cNvPr>
          <p:cNvSpPr txBox="1">
            <a:spLocks noChangeArrowheads="1"/>
          </p:cNvSpPr>
          <p:nvPr/>
        </p:nvSpPr>
        <p:spPr bwMode="auto">
          <a:xfrm>
            <a:off x="4076700" y="6083300"/>
            <a:ext cx="257810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Oerlikon GDF-002 Twin 35mm AA Gun    ARG-27</a:t>
            </a:r>
            <a:endParaRPr lang="en-GB" altLang="en-US" b="1"/>
          </a:p>
        </p:txBody>
      </p:sp>
      <p:sp>
        <p:nvSpPr>
          <p:cNvPr id="11770" name="Line 506">
            <a:extLst>
              <a:ext uri="{FF2B5EF4-FFF2-40B4-BE49-F238E27FC236}">
                <a16:creationId xmlns:a16="http://schemas.microsoft.com/office/drawing/2014/main" id="{535E4430-664A-469A-953A-CEB3442AFE71}"/>
              </a:ext>
            </a:extLst>
          </p:cNvPr>
          <p:cNvSpPr>
            <a:spLocks noChangeShapeType="1"/>
          </p:cNvSpPr>
          <p:nvPr/>
        </p:nvSpPr>
        <p:spPr bwMode="auto">
          <a:xfrm>
            <a:off x="258763" y="7739063"/>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71" name="Text Box 507">
            <a:extLst>
              <a:ext uri="{FF2B5EF4-FFF2-40B4-BE49-F238E27FC236}">
                <a16:creationId xmlns:a16="http://schemas.microsoft.com/office/drawing/2014/main" id="{A8F5BE25-7DCB-4B03-82A9-8939B62BA7E4}"/>
              </a:ext>
            </a:extLst>
          </p:cNvPr>
          <p:cNvSpPr txBox="1">
            <a:spLocks noChangeArrowheads="1"/>
          </p:cNvSpPr>
          <p:nvPr/>
        </p:nvSpPr>
        <p:spPr bwMode="auto">
          <a:xfrm>
            <a:off x="403225" y="7667625"/>
            <a:ext cx="2549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ARG-09</a:t>
            </a:r>
          </a:p>
          <a:p>
            <a:r>
              <a:rPr lang="en-GB" altLang="en-US" sz="1000" b="1"/>
              <a:t>Marine Amphibious Engineer Company</a:t>
            </a:r>
          </a:p>
        </p:txBody>
      </p:sp>
      <p:grpSp>
        <p:nvGrpSpPr>
          <p:cNvPr id="11772" name="Group 508">
            <a:extLst>
              <a:ext uri="{FF2B5EF4-FFF2-40B4-BE49-F238E27FC236}">
                <a16:creationId xmlns:a16="http://schemas.microsoft.com/office/drawing/2014/main" id="{C1B56483-93DB-41D9-928C-D3F63FEB5991}"/>
              </a:ext>
            </a:extLst>
          </p:cNvPr>
          <p:cNvGrpSpPr>
            <a:grpSpLocks/>
          </p:cNvGrpSpPr>
          <p:nvPr/>
        </p:nvGrpSpPr>
        <p:grpSpPr bwMode="auto">
          <a:xfrm>
            <a:off x="115888" y="7812088"/>
            <a:ext cx="287337" cy="215900"/>
            <a:chOff x="2387" y="3379"/>
            <a:chExt cx="181" cy="136"/>
          </a:xfrm>
        </p:grpSpPr>
        <p:sp>
          <p:nvSpPr>
            <p:cNvPr id="11773" name="Rectangle 509">
              <a:extLst>
                <a:ext uri="{FF2B5EF4-FFF2-40B4-BE49-F238E27FC236}">
                  <a16:creationId xmlns:a16="http://schemas.microsoft.com/office/drawing/2014/main" id="{5D99DEE0-9EF2-4EC9-AD78-FEB065924389}"/>
                </a:ext>
              </a:extLst>
            </p:cNvPr>
            <p:cNvSpPr>
              <a:spLocks noChangeAspect="1" noChangeArrowheads="1"/>
            </p:cNvSpPr>
            <p:nvPr/>
          </p:nvSpPr>
          <p:spPr bwMode="auto">
            <a:xfrm>
              <a:off x="2387" y="3379"/>
              <a:ext cx="181" cy="136"/>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774" name="Group 510">
              <a:extLst>
                <a:ext uri="{FF2B5EF4-FFF2-40B4-BE49-F238E27FC236}">
                  <a16:creationId xmlns:a16="http://schemas.microsoft.com/office/drawing/2014/main" id="{FDD49C6B-4504-49B6-9D4F-CD4A1B829A2F}"/>
                </a:ext>
              </a:extLst>
            </p:cNvPr>
            <p:cNvGrpSpPr>
              <a:grpSpLocks/>
            </p:cNvGrpSpPr>
            <p:nvPr/>
          </p:nvGrpSpPr>
          <p:grpSpPr bwMode="auto">
            <a:xfrm>
              <a:off x="2441" y="3404"/>
              <a:ext cx="73" cy="43"/>
              <a:chOff x="2439" y="3420"/>
              <a:chExt cx="73" cy="43"/>
            </a:xfrm>
          </p:grpSpPr>
          <p:sp>
            <p:nvSpPr>
              <p:cNvPr id="11775" name="Line 511">
                <a:extLst>
                  <a:ext uri="{FF2B5EF4-FFF2-40B4-BE49-F238E27FC236}">
                    <a16:creationId xmlns:a16="http://schemas.microsoft.com/office/drawing/2014/main" id="{C6EEA413-15A7-40E2-A43F-3B602E094229}"/>
                  </a:ext>
                </a:extLst>
              </p:cNvPr>
              <p:cNvSpPr>
                <a:spLocks noChangeAspect="1" noChangeShapeType="1"/>
              </p:cNvSpPr>
              <p:nvPr/>
            </p:nvSpPr>
            <p:spPr bwMode="auto">
              <a:xfrm>
                <a:off x="2443" y="3420"/>
                <a:ext cx="0" cy="43"/>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76" name="Line 512">
                <a:extLst>
                  <a:ext uri="{FF2B5EF4-FFF2-40B4-BE49-F238E27FC236}">
                    <a16:creationId xmlns:a16="http://schemas.microsoft.com/office/drawing/2014/main" id="{EC715D2E-5F90-4BBD-AFCC-A6803767116B}"/>
                  </a:ext>
                </a:extLst>
              </p:cNvPr>
              <p:cNvSpPr>
                <a:spLocks noChangeAspect="1" noChangeShapeType="1"/>
              </p:cNvSpPr>
              <p:nvPr/>
            </p:nvSpPr>
            <p:spPr bwMode="auto">
              <a:xfrm>
                <a:off x="2475" y="3422"/>
                <a:ext cx="0" cy="41"/>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77" name="Line 513">
                <a:extLst>
                  <a:ext uri="{FF2B5EF4-FFF2-40B4-BE49-F238E27FC236}">
                    <a16:creationId xmlns:a16="http://schemas.microsoft.com/office/drawing/2014/main" id="{DA7F7CEA-51FC-44FF-9923-63CD1375916A}"/>
                  </a:ext>
                </a:extLst>
              </p:cNvPr>
              <p:cNvSpPr>
                <a:spLocks noChangeAspect="1" noChangeShapeType="1"/>
              </p:cNvSpPr>
              <p:nvPr/>
            </p:nvSpPr>
            <p:spPr bwMode="auto">
              <a:xfrm>
                <a:off x="2507" y="3423"/>
                <a:ext cx="0" cy="4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78" name="Line 514">
                <a:extLst>
                  <a:ext uri="{FF2B5EF4-FFF2-40B4-BE49-F238E27FC236}">
                    <a16:creationId xmlns:a16="http://schemas.microsoft.com/office/drawing/2014/main" id="{8E879EBB-EE48-4103-8166-27D7BEDE38B2}"/>
                  </a:ext>
                </a:extLst>
              </p:cNvPr>
              <p:cNvSpPr>
                <a:spLocks noChangeAspect="1" noChangeShapeType="1"/>
              </p:cNvSpPr>
              <p:nvPr/>
            </p:nvSpPr>
            <p:spPr bwMode="auto">
              <a:xfrm>
                <a:off x="2439" y="3422"/>
                <a:ext cx="73" cy="0"/>
              </a:xfrm>
              <a:prstGeom prst="line">
                <a:avLst/>
              </a:prstGeom>
              <a:noFill/>
              <a:ln w="1587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1779" name="Group 515">
              <a:extLst>
                <a:ext uri="{FF2B5EF4-FFF2-40B4-BE49-F238E27FC236}">
                  <a16:creationId xmlns:a16="http://schemas.microsoft.com/office/drawing/2014/main" id="{91F9673B-D83B-428C-B8F7-3735B2C036B7}"/>
                </a:ext>
              </a:extLst>
            </p:cNvPr>
            <p:cNvGrpSpPr>
              <a:grpSpLocks/>
            </p:cNvGrpSpPr>
            <p:nvPr/>
          </p:nvGrpSpPr>
          <p:grpSpPr bwMode="auto">
            <a:xfrm>
              <a:off x="2467" y="3463"/>
              <a:ext cx="22" cy="42"/>
              <a:chOff x="2467" y="3463"/>
              <a:chExt cx="22" cy="42"/>
            </a:xfrm>
          </p:grpSpPr>
          <p:sp>
            <p:nvSpPr>
              <p:cNvPr id="11780" name="AutoShape 516">
                <a:extLst>
                  <a:ext uri="{FF2B5EF4-FFF2-40B4-BE49-F238E27FC236}">
                    <a16:creationId xmlns:a16="http://schemas.microsoft.com/office/drawing/2014/main" id="{EAC7A2C7-7029-4E42-BD3D-930E2F734F68}"/>
                  </a:ext>
                </a:extLst>
              </p:cNvPr>
              <p:cNvSpPr>
                <a:spLocks noChangeAspect="1" noChangeArrowheads="1"/>
              </p:cNvSpPr>
              <p:nvPr/>
            </p:nvSpPr>
            <p:spPr bwMode="auto">
              <a:xfrm rot="10800000">
                <a:off x="2468" y="3488"/>
                <a:ext cx="21" cy="14"/>
              </a:xfrm>
              <a:custGeom>
                <a:avLst/>
                <a:gdLst>
                  <a:gd name="G0" fmla="+- 10800 0 0"/>
                  <a:gd name="G1" fmla="+- 11640114 0 0"/>
                  <a:gd name="G2" fmla="+- 0 0 11640114"/>
                  <a:gd name="T0" fmla="*/ 0 256 1"/>
                  <a:gd name="T1" fmla="*/ 180 256 1"/>
                  <a:gd name="G3" fmla="+- 11640114 T0 T1"/>
                  <a:gd name="T2" fmla="*/ 0 256 1"/>
                  <a:gd name="T3" fmla="*/ 90 256 1"/>
                  <a:gd name="G4" fmla="+- 11640114 T2 T3"/>
                  <a:gd name="G5" fmla="*/ G4 2 1"/>
                  <a:gd name="T4" fmla="*/ 90 256 1"/>
                  <a:gd name="T5" fmla="*/ 0 256 1"/>
                  <a:gd name="G6" fmla="+- 11640114 T4 T5"/>
                  <a:gd name="G7" fmla="*/ G6 2 1"/>
                  <a:gd name="G8" fmla="abs 11640114"/>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800"/>
                  <a:gd name="G18" fmla="*/ 10800 1 2"/>
                  <a:gd name="G19" fmla="+- G18 5400 0"/>
                  <a:gd name="G20" fmla="cos G19 11640114"/>
                  <a:gd name="G21" fmla="sin G19 11640114"/>
                  <a:gd name="G22" fmla="+- G20 10800 0"/>
                  <a:gd name="G23" fmla="+- G21 10800 0"/>
                  <a:gd name="G24" fmla="+- 10800 0 G20"/>
                  <a:gd name="G25" fmla="+- 10800 10800 0"/>
                  <a:gd name="G26" fmla="?: G9 G17 G25"/>
                  <a:gd name="G27" fmla="?: G9 0 21600"/>
                  <a:gd name="G28" fmla="cos 10800 11640114"/>
                  <a:gd name="G29" fmla="sin 10800 11640114"/>
                  <a:gd name="G30" fmla="sin 10800 11640114"/>
                  <a:gd name="G31" fmla="+- G28 10800 0"/>
                  <a:gd name="G32" fmla="+- G29 10800 0"/>
                  <a:gd name="G33" fmla="+- G30 10800 0"/>
                  <a:gd name="G34" fmla="?: G4 0 G31"/>
                  <a:gd name="G35" fmla="?: 11640114 G34 0"/>
                  <a:gd name="G36" fmla="?: G6 G35 G31"/>
                  <a:gd name="G37" fmla="+- 21600 0 G36"/>
                  <a:gd name="G38" fmla="?: G4 0 G33"/>
                  <a:gd name="G39" fmla="?: 11640114 G38 G32"/>
                  <a:gd name="G40" fmla="?: G6 G39 0"/>
                  <a:gd name="G41" fmla="?: G4 G32 21600"/>
                  <a:gd name="G42" fmla="?: G6 G41 G33"/>
                  <a:gd name="T12" fmla="*/ 10800 w 21600"/>
                  <a:gd name="T13" fmla="*/ 0 h 21600"/>
                  <a:gd name="T14" fmla="*/ 9 w 21600"/>
                  <a:gd name="T15" fmla="*/ 11249 h 21600"/>
                  <a:gd name="T16" fmla="*/ 10800 w 21600"/>
                  <a:gd name="T17" fmla="*/ 0 h 21600"/>
                  <a:gd name="T18" fmla="*/ 21591 w 21600"/>
                  <a:gd name="T19" fmla="*/ 112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 y="11249"/>
                    </a:moveTo>
                    <a:cubicBezTo>
                      <a:pt x="3" y="11099"/>
                      <a:pt x="0" y="10949"/>
                      <a:pt x="0" y="10800"/>
                    </a:cubicBezTo>
                    <a:cubicBezTo>
                      <a:pt x="0" y="4835"/>
                      <a:pt x="4835" y="0"/>
                      <a:pt x="10800" y="0"/>
                    </a:cubicBezTo>
                    <a:cubicBezTo>
                      <a:pt x="16764" y="0"/>
                      <a:pt x="21600" y="4835"/>
                      <a:pt x="21600" y="10800"/>
                    </a:cubicBezTo>
                    <a:cubicBezTo>
                      <a:pt x="21600" y="10949"/>
                      <a:pt x="21596" y="11099"/>
                      <a:pt x="21590" y="11249"/>
                    </a:cubicBezTo>
                    <a:cubicBezTo>
                      <a:pt x="21596" y="11099"/>
                      <a:pt x="21600" y="10949"/>
                      <a:pt x="21600" y="10800"/>
                    </a:cubicBezTo>
                    <a:cubicBezTo>
                      <a:pt x="21600" y="4835"/>
                      <a:pt x="16764" y="0"/>
                      <a:pt x="10800" y="0"/>
                    </a:cubicBezTo>
                    <a:cubicBezTo>
                      <a:pt x="4835" y="0"/>
                      <a:pt x="0" y="4835"/>
                      <a:pt x="0" y="10800"/>
                    </a:cubicBezTo>
                    <a:cubicBezTo>
                      <a:pt x="0" y="10949"/>
                      <a:pt x="3" y="11099"/>
                      <a:pt x="9" y="11249"/>
                    </a:cubicBezTo>
                    <a:close/>
                  </a:path>
                </a:pathLst>
              </a:custGeom>
              <a:solidFill>
                <a:srgbClr val="00CCFF"/>
              </a:solid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81" name="Line 517">
                <a:extLst>
                  <a:ext uri="{FF2B5EF4-FFF2-40B4-BE49-F238E27FC236}">
                    <a16:creationId xmlns:a16="http://schemas.microsoft.com/office/drawing/2014/main" id="{FCB01282-25EE-4B99-888E-1E5518CC02CF}"/>
                  </a:ext>
                </a:extLst>
              </p:cNvPr>
              <p:cNvSpPr>
                <a:spLocks noChangeAspect="1" noChangeShapeType="1"/>
              </p:cNvSpPr>
              <p:nvPr/>
            </p:nvSpPr>
            <p:spPr bwMode="auto">
              <a:xfrm>
                <a:off x="2478" y="3470"/>
                <a:ext cx="0" cy="35"/>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82" name="Line 518">
                <a:extLst>
                  <a:ext uri="{FF2B5EF4-FFF2-40B4-BE49-F238E27FC236}">
                    <a16:creationId xmlns:a16="http://schemas.microsoft.com/office/drawing/2014/main" id="{B3A4D4A4-C321-473C-ADBB-FBB9F360092A}"/>
                  </a:ext>
                </a:extLst>
              </p:cNvPr>
              <p:cNvSpPr>
                <a:spLocks noChangeAspect="1" noChangeShapeType="1"/>
              </p:cNvSpPr>
              <p:nvPr/>
            </p:nvSpPr>
            <p:spPr bwMode="auto">
              <a:xfrm>
                <a:off x="2467" y="3471"/>
                <a:ext cx="21"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783" name="Oval 519">
                <a:extLst>
                  <a:ext uri="{FF2B5EF4-FFF2-40B4-BE49-F238E27FC236}">
                    <a16:creationId xmlns:a16="http://schemas.microsoft.com/office/drawing/2014/main" id="{A2F817D0-C296-4F66-9FBC-FC0744A81A38}"/>
                  </a:ext>
                </a:extLst>
              </p:cNvPr>
              <p:cNvSpPr>
                <a:spLocks noChangeAspect="1" noChangeArrowheads="1"/>
              </p:cNvSpPr>
              <p:nvPr/>
            </p:nvSpPr>
            <p:spPr bwMode="auto">
              <a:xfrm>
                <a:off x="2476" y="3463"/>
                <a:ext cx="4" cy="3"/>
              </a:xfrm>
              <a:prstGeom prst="ellipse">
                <a:avLst/>
              </a:prstGeom>
              <a:solidFill>
                <a:srgbClr val="00CCFF"/>
              </a:solidFill>
              <a:ln w="63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
        <p:nvSpPr>
          <p:cNvPr id="11786" name="Text Box 522">
            <a:extLst>
              <a:ext uri="{FF2B5EF4-FFF2-40B4-BE49-F238E27FC236}">
                <a16:creationId xmlns:a16="http://schemas.microsoft.com/office/drawing/2014/main" id="{06B334FD-2D06-40A2-BABD-D449191AD9C8}"/>
              </a:ext>
            </a:extLst>
          </p:cNvPr>
          <p:cNvSpPr txBox="1">
            <a:spLocks noChangeArrowheads="1"/>
          </p:cNvSpPr>
          <p:nvPr/>
        </p:nvSpPr>
        <p:spPr bwMode="auto">
          <a:xfrm>
            <a:off x="115888" y="3059113"/>
            <a:ext cx="3168650"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 Marine Amphibious Commando Group was a mixed group of Marine Commandos and the Army’s 601st Commando Company.  Sources conflict as to whether the total force comprised 40 or 85 men.</a:t>
            </a:r>
          </a:p>
          <a:p>
            <a:endParaRPr lang="en-GB"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481" name="Group 169">
            <a:extLst>
              <a:ext uri="{FF2B5EF4-FFF2-40B4-BE49-F238E27FC236}">
                <a16:creationId xmlns:a16="http://schemas.microsoft.com/office/drawing/2014/main" id="{63CBE320-FAE5-4263-8FC4-E63958E39127}"/>
              </a:ext>
            </a:extLst>
          </p:cNvPr>
          <p:cNvGrpSpPr>
            <a:grpSpLocks/>
          </p:cNvGrpSpPr>
          <p:nvPr/>
        </p:nvGrpSpPr>
        <p:grpSpPr bwMode="auto">
          <a:xfrm>
            <a:off x="117475" y="252413"/>
            <a:ext cx="287338" cy="215900"/>
            <a:chOff x="1400" y="2850"/>
            <a:chExt cx="152" cy="99"/>
          </a:xfrm>
        </p:grpSpPr>
        <p:sp>
          <p:nvSpPr>
            <p:cNvPr id="13482" name="Rectangle 170">
              <a:extLst>
                <a:ext uri="{FF2B5EF4-FFF2-40B4-BE49-F238E27FC236}">
                  <a16:creationId xmlns:a16="http://schemas.microsoft.com/office/drawing/2014/main" id="{066A27C1-F6F5-4AEF-AF4B-D9944BEFF35A}"/>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483" name="Line 171">
              <a:extLst>
                <a:ext uri="{FF2B5EF4-FFF2-40B4-BE49-F238E27FC236}">
                  <a16:creationId xmlns:a16="http://schemas.microsoft.com/office/drawing/2014/main" id="{E40261AF-7D43-4909-AB8B-CA28FE78FAF9}"/>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484" name="Line 172">
              <a:extLst>
                <a:ext uri="{FF2B5EF4-FFF2-40B4-BE49-F238E27FC236}">
                  <a16:creationId xmlns:a16="http://schemas.microsoft.com/office/drawing/2014/main" id="{257689D6-3FB5-4BA9-A392-A407ACEFA6D2}"/>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485" name="Line 173">
              <a:extLst>
                <a:ext uri="{FF2B5EF4-FFF2-40B4-BE49-F238E27FC236}">
                  <a16:creationId xmlns:a16="http://schemas.microsoft.com/office/drawing/2014/main" id="{F6B0F9D2-7394-4C53-8526-ACFE1396EF30}"/>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486" name="Line 174">
            <a:extLst>
              <a:ext uri="{FF2B5EF4-FFF2-40B4-BE49-F238E27FC236}">
                <a16:creationId xmlns:a16="http://schemas.microsoft.com/office/drawing/2014/main" id="{B04967AC-B431-4B2D-A08D-124F75E4D4B7}"/>
              </a:ext>
            </a:extLst>
          </p:cNvPr>
          <p:cNvSpPr>
            <a:spLocks noChangeShapeType="1"/>
          </p:cNvSpPr>
          <p:nvPr/>
        </p:nvSpPr>
        <p:spPr bwMode="auto">
          <a:xfrm>
            <a:off x="261938" y="180975"/>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487" name="Text Box 175">
            <a:extLst>
              <a:ext uri="{FF2B5EF4-FFF2-40B4-BE49-F238E27FC236}">
                <a16:creationId xmlns:a16="http://schemas.microsoft.com/office/drawing/2014/main" id="{E44A1962-1FE7-41B5-8799-23F4AC1BD891}"/>
              </a:ext>
            </a:extLst>
          </p:cNvPr>
          <p:cNvSpPr txBox="1">
            <a:spLocks noChangeArrowheads="1"/>
          </p:cNvSpPr>
          <p:nvPr/>
        </p:nvSpPr>
        <p:spPr bwMode="auto">
          <a:xfrm>
            <a:off x="404813" y="107950"/>
            <a:ext cx="22748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ARG-14</a:t>
            </a:r>
          </a:p>
          <a:p>
            <a:r>
              <a:rPr lang="en-GB" altLang="en-US" sz="1000" b="1"/>
              <a:t>Air Defence Artillery (SAM) Battery</a:t>
            </a:r>
          </a:p>
        </p:txBody>
      </p:sp>
      <p:grpSp>
        <p:nvGrpSpPr>
          <p:cNvPr id="13497" name="Group 185">
            <a:extLst>
              <a:ext uri="{FF2B5EF4-FFF2-40B4-BE49-F238E27FC236}">
                <a16:creationId xmlns:a16="http://schemas.microsoft.com/office/drawing/2014/main" id="{95A63EC1-9DC5-40BF-834B-468E53453B62}"/>
              </a:ext>
            </a:extLst>
          </p:cNvPr>
          <p:cNvGrpSpPr>
            <a:grpSpLocks/>
          </p:cNvGrpSpPr>
          <p:nvPr/>
        </p:nvGrpSpPr>
        <p:grpSpPr bwMode="auto">
          <a:xfrm>
            <a:off x="404813" y="611188"/>
            <a:ext cx="231775" cy="157162"/>
            <a:chOff x="933" y="149"/>
            <a:chExt cx="146" cy="99"/>
          </a:xfrm>
        </p:grpSpPr>
        <p:sp>
          <p:nvSpPr>
            <p:cNvPr id="13498" name="Rectangle 186">
              <a:extLst>
                <a:ext uri="{FF2B5EF4-FFF2-40B4-BE49-F238E27FC236}">
                  <a16:creationId xmlns:a16="http://schemas.microsoft.com/office/drawing/2014/main" id="{C7300C7D-D186-449B-98A5-AAA0C7C63359}"/>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499" name="Text Box 187">
              <a:extLst>
                <a:ext uri="{FF2B5EF4-FFF2-40B4-BE49-F238E27FC236}">
                  <a16:creationId xmlns:a16="http://schemas.microsoft.com/office/drawing/2014/main" id="{0E75D677-19FD-4ADA-AB4D-30B4D34E13B5}"/>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3500" name="Group 188">
            <a:extLst>
              <a:ext uri="{FF2B5EF4-FFF2-40B4-BE49-F238E27FC236}">
                <a16:creationId xmlns:a16="http://schemas.microsoft.com/office/drawing/2014/main" id="{2205BE02-634D-41CA-9CE3-9C1CCFDF82B0}"/>
              </a:ext>
            </a:extLst>
          </p:cNvPr>
          <p:cNvGrpSpPr>
            <a:grpSpLocks/>
          </p:cNvGrpSpPr>
          <p:nvPr/>
        </p:nvGrpSpPr>
        <p:grpSpPr bwMode="auto">
          <a:xfrm>
            <a:off x="482600" y="538163"/>
            <a:ext cx="74613" cy="26987"/>
            <a:chOff x="2373" y="1404"/>
            <a:chExt cx="47" cy="17"/>
          </a:xfrm>
        </p:grpSpPr>
        <p:sp>
          <p:nvSpPr>
            <p:cNvPr id="13501" name="Oval 189">
              <a:extLst>
                <a:ext uri="{FF2B5EF4-FFF2-40B4-BE49-F238E27FC236}">
                  <a16:creationId xmlns:a16="http://schemas.microsoft.com/office/drawing/2014/main" id="{5BF0FCE0-122C-4B40-93DB-B76DA3A2929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3502" name="Oval 190">
              <a:extLst>
                <a:ext uri="{FF2B5EF4-FFF2-40B4-BE49-F238E27FC236}">
                  <a16:creationId xmlns:a16="http://schemas.microsoft.com/office/drawing/2014/main" id="{20E3EC87-4D9F-4A3E-87DB-0232AAEE2BF7}"/>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3503" name="Line 191">
            <a:extLst>
              <a:ext uri="{FF2B5EF4-FFF2-40B4-BE49-F238E27FC236}">
                <a16:creationId xmlns:a16="http://schemas.microsoft.com/office/drawing/2014/main" id="{4B4E7D88-2C43-4B1D-A3ED-1A10DAB8B1A0}"/>
              </a:ext>
            </a:extLst>
          </p:cNvPr>
          <p:cNvSpPr>
            <a:spLocks noChangeShapeType="1"/>
          </p:cNvSpPr>
          <p:nvPr/>
        </p:nvSpPr>
        <p:spPr bwMode="auto">
          <a:xfrm>
            <a:off x="260350" y="682625"/>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504" name="Text Box 192">
            <a:extLst>
              <a:ext uri="{FF2B5EF4-FFF2-40B4-BE49-F238E27FC236}">
                <a16:creationId xmlns:a16="http://schemas.microsoft.com/office/drawing/2014/main" id="{CD324BF8-E80B-4ECB-8113-D48803418FCA}"/>
              </a:ext>
            </a:extLst>
          </p:cNvPr>
          <p:cNvSpPr txBox="1">
            <a:spLocks noChangeArrowheads="1"/>
          </p:cNvSpPr>
          <p:nvPr/>
        </p:nvSpPr>
        <p:spPr bwMode="auto">
          <a:xfrm>
            <a:off x="620713" y="468313"/>
            <a:ext cx="2570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grpSp>
        <p:nvGrpSpPr>
          <p:cNvPr id="13505" name="Group 193">
            <a:extLst>
              <a:ext uri="{FF2B5EF4-FFF2-40B4-BE49-F238E27FC236}">
                <a16:creationId xmlns:a16="http://schemas.microsoft.com/office/drawing/2014/main" id="{6961D4F9-11D4-40B0-AE1C-7A9B0832CFA8}"/>
              </a:ext>
            </a:extLst>
          </p:cNvPr>
          <p:cNvGrpSpPr>
            <a:grpSpLocks/>
          </p:cNvGrpSpPr>
          <p:nvPr/>
        </p:nvGrpSpPr>
        <p:grpSpPr bwMode="auto">
          <a:xfrm>
            <a:off x="404813" y="900113"/>
            <a:ext cx="241300" cy="157162"/>
            <a:chOff x="1400" y="2850"/>
            <a:chExt cx="152" cy="99"/>
          </a:xfrm>
        </p:grpSpPr>
        <p:sp>
          <p:nvSpPr>
            <p:cNvPr id="13506" name="Rectangle 194">
              <a:extLst>
                <a:ext uri="{FF2B5EF4-FFF2-40B4-BE49-F238E27FC236}">
                  <a16:creationId xmlns:a16="http://schemas.microsoft.com/office/drawing/2014/main" id="{D12E677F-C468-42D1-B82D-42343FB4A9AC}"/>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507" name="Line 195">
              <a:extLst>
                <a:ext uri="{FF2B5EF4-FFF2-40B4-BE49-F238E27FC236}">
                  <a16:creationId xmlns:a16="http://schemas.microsoft.com/office/drawing/2014/main" id="{72C5278D-5498-432F-B683-AF794E716CCD}"/>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508" name="Line 196">
              <a:extLst>
                <a:ext uri="{FF2B5EF4-FFF2-40B4-BE49-F238E27FC236}">
                  <a16:creationId xmlns:a16="http://schemas.microsoft.com/office/drawing/2014/main" id="{6A168A50-6A20-4BF6-9F4B-F43AC051B913}"/>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509" name="Line 197">
              <a:extLst>
                <a:ext uri="{FF2B5EF4-FFF2-40B4-BE49-F238E27FC236}">
                  <a16:creationId xmlns:a16="http://schemas.microsoft.com/office/drawing/2014/main" id="{A622EFAC-992E-4762-AA26-6878044AC597}"/>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3510" name="Group 198">
            <a:extLst>
              <a:ext uri="{FF2B5EF4-FFF2-40B4-BE49-F238E27FC236}">
                <a16:creationId xmlns:a16="http://schemas.microsoft.com/office/drawing/2014/main" id="{716C9975-F621-4993-8E6A-2F81E5972EBB}"/>
              </a:ext>
            </a:extLst>
          </p:cNvPr>
          <p:cNvGrpSpPr>
            <a:grpSpLocks/>
          </p:cNvGrpSpPr>
          <p:nvPr/>
        </p:nvGrpSpPr>
        <p:grpSpPr bwMode="auto">
          <a:xfrm>
            <a:off x="487363" y="828675"/>
            <a:ext cx="74612" cy="26988"/>
            <a:chOff x="2373" y="1404"/>
            <a:chExt cx="47" cy="17"/>
          </a:xfrm>
        </p:grpSpPr>
        <p:sp>
          <p:nvSpPr>
            <p:cNvPr id="13511" name="Oval 199">
              <a:extLst>
                <a:ext uri="{FF2B5EF4-FFF2-40B4-BE49-F238E27FC236}">
                  <a16:creationId xmlns:a16="http://schemas.microsoft.com/office/drawing/2014/main" id="{A5AB9BC2-A87A-43B4-B30A-FEE26E6EB0D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3512" name="Oval 200">
              <a:extLst>
                <a:ext uri="{FF2B5EF4-FFF2-40B4-BE49-F238E27FC236}">
                  <a16:creationId xmlns:a16="http://schemas.microsoft.com/office/drawing/2014/main" id="{42DE0C83-9CE3-4011-98BC-19623039B3E0}"/>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3513" name="Line 201">
            <a:extLst>
              <a:ext uri="{FF2B5EF4-FFF2-40B4-BE49-F238E27FC236}">
                <a16:creationId xmlns:a16="http://schemas.microsoft.com/office/drawing/2014/main" id="{DF6737D0-20DE-4CF9-AC65-90D4533389CA}"/>
              </a:ext>
            </a:extLst>
          </p:cNvPr>
          <p:cNvSpPr>
            <a:spLocks noChangeShapeType="1"/>
          </p:cNvSpPr>
          <p:nvPr/>
        </p:nvSpPr>
        <p:spPr bwMode="auto">
          <a:xfrm>
            <a:off x="260350" y="9731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514" name="Text Box 202">
            <a:extLst>
              <a:ext uri="{FF2B5EF4-FFF2-40B4-BE49-F238E27FC236}">
                <a16:creationId xmlns:a16="http://schemas.microsoft.com/office/drawing/2014/main" id="{41828C44-7F6D-4DC4-A569-02EBB4FE1D08}"/>
              </a:ext>
            </a:extLst>
          </p:cNvPr>
          <p:cNvSpPr txBox="1">
            <a:spLocks noChangeArrowheads="1"/>
          </p:cNvSpPr>
          <p:nvPr/>
        </p:nvSpPr>
        <p:spPr bwMode="auto">
          <a:xfrm>
            <a:off x="620713" y="828675"/>
            <a:ext cx="2549525"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x2 </a:t>
            </a:r>
            <a:r>
              <a:rPr lang="en-GB" altLang="en-US"/>
              <a:t>Tigercat SAM Launcher  </a:t>
            </a:r>
            <a:r>
              <a:rPr lang="en-GB" altLang="en-US" b="1"/>
              <a:t>(a)</a:t>
            </a:r>
            <a:r>
              <a:rPr lang="en-GB" altLang="en-US"/>
              <a:t>   </a:t>
            </a:r>
            <a:r>
              <a:rPr lang="en-GB" altLang="en-US" b="1"/>
              <a:t>     </a:t>
            </a:r>
            <a:r>
              <a:rPr lang="en-GB" altLang="en-US"/>
              <a:t>             ARG-28</a:t>
            </a:r>
            <a:endParaRPr lang="en-GB" altLang="en-US" b="1"/>
          </a:p>
        </p:txBody>
      </p:sp>
      <p:grpSp>
        <p:nvGrpSpPr>
          <p:cNvPr id="13515" name="Group 203">
            <a:extLst>
              <a:ext uri="{FF2B5EF4-FFF2-40B4-BE49-F238E27FC236}">
                <a16:creationId xmlns:a16="http://schemas.microsoft.com/office/drawing/2014/main" id="{2A2ACB83-D7F0-4281-B89D-08DD46DD3706}"/>
              </a:ext>
            </a:extLst>
          </p:cNvPr>
          <p:cNvGrpSpPr>
            <a:grpSpLocks/>
          </p:cNvGrpSpPr>
          <p:nvPr/>
        </p:nvGrpSpPr>
        <p:grpSpPr bwMode="auto">
          <a:xfrm>
            <a:off x="404813" y="2555875"/>
            <a:ext cx="241300" cy="157163"/>
            <a:chOff x="1400" y="2850"/>
            <a:chExt cx="152" cy="99"/>
          </a:xfrm>
        </p:grpSpPr>
        <p:sp>
          <p:nvSpPr>
            <p:cNvPr id="13516" name="Rectangle 204">
              <a:extLst>
                <a:ext uri="{FF2B5EF4-FFF2-40B4-BE49-F238E27FC236}">
                  <a16:creationId xmlns:a16="http://schemas.microsoft.com/office/drawing/2014/main" id="{4C07E76E-0343-4E04-9912-8FA7865BD878}"/>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517" name="Line 205">
              <a:extLst>
                <a:ext uri="{FF2B5EF4-FFF2-40B4-BE49-F238E27FC236}">
                  <a16:creationId xmlns:a16="http://schemas.microsoft.com/office/drawing/2014/main" id="{7B0FA08F-CF90-4BD4-9662-B81C03B4AD1B}"/>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518" name="Line 206">
              <a:extLst>
                <a:ext uri="{FF2B5EF4-FFF2-40B4-BE49-F238E27FC236}">
                  <a16:creationId xmlns:a16="http://schemas.microsoft.com/office/drawing/2014/main" id="{18C35091-7AED-4EB9-8BF1-F752CF913E4C}"/>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519" name="Line 207">
              <a:extLst>
                <a:ext uri="{FF2B5EF4-FFF2-40B4-BE49-F238E27FC236}">
                  <a16:creationId xmlns:a16="http://schemas.microsoft.com/office/drawing/2014/main" id="{1620984E-F909-48F6-8FAF-E24AA31E0816}"/>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3520" name="Group 208">
            <a:extLst>
              <a:ext uri="{FF2B5EF4-FFF2-40B4-BE49-F238E27FC236}">
                <a16:creationId xmlns:a16="http://schemas.microsoft.com/office/drawing/2014/main" id="{13FAE5BA-AA0D-4936-87D7-D23C3422C0BB}"/>
              </a:ext>
            </a:extLst>
          </p:cNvPr>
          <p:cNvGrpSpPr>
            <a:grpSpLocks/>
          </p:cNvGrpSpPr>
          <p:nvPr/>
        </p:nvGrpSpPr>
        <p:grpSpPr bwMode="auto">
          <a:xfrm>
            <a:off x="487363" y="2484438"/>
            <a:ext cx="74612" cy="26987"/>
            <a:chOff x="2373" y="1404"/>
            <a:chExt cx="47" cy="17"/>
          </a:xfrm>
        </p:grpSpPr>
        <p:sp>
          <p:nvSpPr>
            <p:cNvPr id="13521" name="Oval 209">
              <a:extLst>
                <a:ext uri="{FF2B5EF4-FFF2-40B4-BE49-F238E27FC236}">
                  <a16:creationId xmlns:a16="http://schemas.microsoft.com/office/drawing/2014/main" id="{B8B71173-39B0-4E5C-8644-76086A43B6B0}"/>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3522" name="Oval 210">
              <a:extLst>
                <a:ext uri="{FF2B5EF4-FFF2-40B4-BE49-F238E27FC236}">
                  <a16:creationId xmlns:a16="http://schemas.microsoft.com/office/drawing/2014/main" id="{06FC636F-B6A2-4780-BD4F-2311BF2F7D6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3523" name="Line 211">
            <a:extLst>
              <a:ext uri="{FF2B5EF4-FFF2-40B4-BE49-F238E27FC236}">
                <a16:creationId xmlns:a16="http://schemas.microsoft.com/office/drawing/2014/main" id="{40781FC9-F364-47DB-8E17-B7CEEEE0CAA5}"/>
              </a:ext>
            </a:extLst>
          </p:cNvPr>
          <p:cNvSpPr>
            <a:spLocks noChangeShapeType="1"/>
          </p:cNvSpPr>
          <p:nvPr/>
        </p:nvSpPr>
        <p:spPr bwMode="auto">
          <a:xfrm>
            <a:off x="260350" y="2628900"/>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524" name="Text Box 212">
            <a:extLst>
              <a:ext uri="{FF2B5EF4-FFF2-40B4-BE49-F238E27FC236}">
                <a16:creationId xmlns:a16="http://schemas.microsoft.com/office/drawing/2014/main" id="{858FC890-FC22-4E65-BEA7-E41ECB72923B}"/>
              </a:ext>
            </a:extLst>
          </p:cNvPr>
          <p:cNvSpPr txBox="1">
            <a:spLocks noChangeArrowheads="1"/>
          </p:cNvSpPr>
          <p:nvPr/>
        </p:nvSpPr>
        <p:spPr bwMode="auto">
          <a:xfrm>
            <a:off x="620713" y="2484438"/>
            <a:ext cx="2541587"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x4 </a:t>
            </a:r>
            <a:r>
              <a:rPr lang="en-GB" altLang="en-US"/>
              <a:t>Oerlikon GDF-002 Twin 35mm AA </a:t>
            </a:r>
            <a:r>
              <a:rPr lang="en-GB" altLang="en-US" b="1"/>
              <a:t>(ab)</a:t>
            </a:r>
            <a:r>
              <a:rPr lang="en-GB" altLang="en-US"/>
              <a:t>   ARG-27</a:t>
            </a:r>
            <a:endParaRPr lang="en-GB" altLang="en-US" b="1"/>
          </a:p>
        </p:txBody>
      </p:sp>
      <p:sp>
        <p:nvSpPr>
          <p:cNvPr id="13525" name="Line 213">
            <a:extLst>
              <a:ext uri="{FF2B5EF4-FFF2-40B4-BE49-F238E27FC236}">
                <a16:creationId xmlns:a16="http://schemas.microsoft.com/office/drawing/2014/main" id="{1F6A8AA7-9673-46C5-A873-A389CFCC0EBF}"/>
              </a:ext>
            </a:extLst>
          </p:cNvPr>
          <p:cNvSpPr>
            <a:spLocks noChangeShapeType="1"/>
          </p:cNvSpPr>
          <p:nvPr/>
        </p:nvSpPr>
        <p:spPr bwMode="auto">
          <a:xfrm>
            <a:off x="260350" y="468313"/>
            <a:ext cx="0"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3526" name="Group 214">
            <a:extLst>
              <a:ext uri="{FF2B5EF4-FFF2-40B4-BE49-F238E27FC236}">
                <a16:creationId xmlns:a16="http://schemas.microsoft.com/office/drawing/2014/main" id="{9E421BF4-15A8-4F02-8528-0E76D17C59A3}"/>
              </a:ext>
            </a:extLst>
          </p:cNvPr>
          <p:cNvGrpSpPr>
            <a:grpSpLocks/>
          </p:cNvGrpSpPr>
          <p:nvPr/>
        </p:nvGrpSpPr>
        <p:grpSpPr bwMode="auto">
          <a:xfrm>
            <a:off x="404813" y="2843213"/>
            <a:ext cx="241300" cy="157162"/>
            <a:chOff x="1400" y="2850"/>
            <a:chExt cx="152" cy="99"/>
          </a:xfrm>
        </p:grpSpPr>
        <p:sp>
          <p:nvSpPr>
            <p:cNvPr id="13527" name="Rectangle 215">
              <a:extLst>
                <a:ext uri="{FF2B5EF4-FFF2-40B4-BE49-F238E27FC236}">
                  <a16:creationId xmlns:a16="http://schemas.microsoft.com/office/drawing/2014/main" id="{28217F6D-C683-464A-BA8F-DBC882050DB2}"/>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528" name="Line 216">
              <a:extLst>
                <a:ext uri="{FF2B5EF4-FFF2-40B4-BE49-F238E27FC236}">
                  <a16:creationId xmlns:a16="http://schemas.microsoft.com/office/drawing/2014/main" id="{5C2A559D-EEE1-4C51-9466-307DAF905188}"/>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529" name="Line 217">
              <a:extLst>
                <a:ext uri="{FF2B5EF4-FFF2-40B4-BE49-F238E27FC236}">
                  <a16:creationId xmlns:a16="http://schemas.microsoft.com/office/drawing/2014/main" id="{D94EA58D-BCCE-40AF-8EFF-AE178C0E3AAF}"/>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530" name="Line 218">
              <a:extLst>
                <a:ext uri="{FF2B5EF4-FFF2-40B4-BE49-F238E27FC236}">
                  <a16:creationId xmlns:a16="http://schemas.microsoft.com/office/drawing/2014/main" id="{26508795-AEFE-48BE-B3D2-C1A5EF67231B}"/>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3531" name="Group 219">
            <a:extLst>
              <a:ext uri="{FF2B5EF4-FFF2-40B4-BE49-F238E27FC236}">
                <a16:creationId xmlns:a16="http://schemas.microsoft.com/office/drawing/2014/main" id="{586823B6-CF70-4916-ACFE-B1DADCE6312C}"/>
              </a:ext>
            </a:extLst>
          </p:cNvPr>
          <p:cNvGrpSpPr>
            <a:grpSpLocks/>
          </p:cNvGrpSpPr>
          <p:nvPr/>
        </p:nvGrpSpPr>
        <p:grpSpPr bwMode="auto">
          <a:xfrm>
            <a:off x="487363" y="2771775"/>
            <a:ext cx="74612" cy="26988"/>
            <a:chOff x="2373" y="1404"/>
            <a:chExt cx="47" cy="17"/>
          </a:xfrm>
        </p:grpSpPr>
        <p:sp>
          <p:nvSpPr>
            <p:cNvPr id="13532" name="Oval 220">
              <a:extLst>
                <a:ext uri="{FF2B5EF4-FFF2-40B4-BE49-F238E27FC236}">
                  <a16:creationId xmlns:a16="http://schemas.microsoft.com/office/drawing/2014/main" id="{6F3DBBC1-75EC-4213-9ECE-DB25ED58CCB5}"/>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3533" name="Oval 221">
              <a:extLst>
                <a:ext uri="{FF2B5EF4-FFF2-40B4-BE49-F238E27FC236}">
                  <a16:creationId xmlns:a16="http://schemas.microsoft.com/office/drawing/2014/main" id="{4807D0A2-56DD-46DF-86DD-EBFDFED24C76}"/>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3534" name="Line 222">
            <a:extLst>
              <a:ext uri="{FF2B5EF4-FFF2-40B4-BE49-F238E27FC236}">
                <a16:creationId xmlns:a16="http://schemas.microsoft.com/office/drawing/2014/main" id="{2203AD37-2EE4-45D0-B6CF-E36541836ADC}"/>
              </a:ext>
            </a:extLst>
          </p:cNvPr>
          <p:cNvSpPr>
            <a:spLocks noChangeShapeType="1"/>
          </p:cNvSpPr>
          <p:nvPr/>
        </p:nvSpPr>
        <p:spPr bwMode="auto">
          <a:xfrm>
            <a:off x="260350" y="291623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535" name="Text Box 223">
            <a:extLst>
              <a:ext uri="{FF2B5EF4-FFF2-40B4-BE49-F238E27FC236}">
                <a16:creationId xmlns:a16="http://schemas.microsoft.com/office/drawing/2014/main" id="{95087096-A78C-4F0D-8FEE-79EBF77E324D}"/>
              </a:ext>
            </a:extLst>
          </p:cNvPr>
          <p:cNvSpPr txBox="1">
            <a:spLocks noChangeArrowheads="1"/>
          </p:cNvSpPr>
          <p:nvPr/>
        </p:nvSpPr>
        <p:spPr bwMode="auto">
          <a:xfrm>
            <a:off x="620713" y="2771775"/>
            <a:ext cx="2554287"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b="1"/>
              <a:t>x1 </a:t>
            </a:r>
            <a:r>
              <a:rPr lang="en-GB" altLang="en-US"/>
              <a:t>Oerlikon 20mm AA Gun </a:t>
            </a:r>
            <a:r>
              <a:rPr lang="en-GB" altLang="en-US" b="1"/>
              <a:t>(a)</a:t>
            </a:r>
            <a:r>
              <a:rPr lang="en-GB" altLang="en-US"/>
              <a:t>                      ARG-24</a:t>
            </a:r>
            <a:endParaRPr lang="en-GB" altLang="en-US" b="1"/>
          </a:p>
        </p:txBody>
      </p:sp>
      <p:sp>
        <p:nvSpPr>
          <p:cNvPr id="13614" name="Text Box 302">
            <a:extLst>
              <a:ext uri="{FF2B5EF4-FFF2-40B4-BE49-F238E27FC236}">
                <a16:creationId xmlns:a16="http://schemas.microsoft.com/office/drawing/2014/main" id="{E934078D-33EB-447C-96B6-0E899526ECF6}"/>
              </a:ext>
            </a:extLst>
          </p:cNvPr>
          <p:cNvSpPr txBox="1">
            <a:spLocks noChangeArrowheads="1"/>
          </p:cNvSpPr>
          <p:nvPr/>
        </p:nvSpPr>
        <p:spPr bwMode="auto">
          <a:xfrm>
            <a:off x="115888" y="1116013"/>
            <a:ext cx="3168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There was also a single Roland SAM launcher, but in game terms this is not sufficient to warrant including it as a unit.</a:t>
            </a:r>
            <a:endParaRPr lang="en-GB" altLang="en-US" b="1"/>
          </a:p>
        </p:txBody>
      </p:sp>
      <p:grpSp>
        <p:nvGrpSpPr>
          <p:cNvPr id="13615" name="Group 303">
            <a:extLst>
              <a:ext uri="{FF2B5EF4-FFF2-40B4-BE49-F238E27FC236}">
                <a16:creationId xmlns:a16="http://schemas.microsoft.com/office/drawing/2014/main" id="{91B8AABF-3313-4351-909C-22B596795488}"/>
              </a:ext>
            </a:extLst>
          </p:cNvPr>
          <p:cNvGrpSpPr>
            <a:grpSpLocks/>
          </p:cNvGrpSpPr>
          <p:nvPr/>
        </p:nvGrpSpPr>
        <p:grpSpPr bwMode="auto">
          <a:xfrm>
            <a:off x="117475" y="1908175"/>
            <a:ext cx="287338" cy="215900"/>
            <a:chOff x="1400" y="2850"/>
            <a:chExt cx="152" cy="99"/>
          </a:xfrm>
        </p:grpSpPr>
        <p:sp>
          <p:nvSpPr>
            <p:cNvPr id="13616" name="Rectangle 304">
              <a:extLst>
                <a:ext uri="{FF2B5EF4-FFF2-40B4-BE49-F238E27FC236}">
                  <a16:creationId xmlns:a16="http://schemas.microsoft.com/office/drawing/2014/main" id="{C2CC15B7-C538-4BEC-932B-DCDCD2FE348A}"/>
                </a:ext>
              </a:extLst>
            </p:cNvPr>
            <p:cNvSpPr>
              <a:spLocks noChangeAspect="1" noChangeArrowheads="1"/>
            </p:cNvSpPr>
            <p:nvPr/>
          </p:nvSpPr>
          <p:spPr bwMode="auto">
            <a:xfrm>
              <a:off x="1401" y="2850"/>
              <a:ext cx="151"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617" name="Line 305">
              <a:extLst>
                <a:ext uri="{FF2B5EF4-FFF2-40B4-BE49-F238E27FC236}">
                  <a16:creationId xmlns:a16="http://schemas.microsoft.com/office/drawing/2014/main" id="{32A4BA64-253D-4D40-A1CD-2DA280C26AD2}"/>
                </a:ext>
              </a:extLst>
            </p:cNvPr>
            <p:cNvSpPr>
              <a:spLocks noChangeAspect="1" noChangeShapeType="1"/>
            </p:cNvSpPr>
            <p:nvPr/>
          </p:nvSpPr>
          <p:spPr bwMode="auto">
            <a:xfrm flipV="1">
              <a:off x="1400" y="2851"/>
              <a:ext cx="73"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618" name="Line 306">
              <a:extLst>
                <a:ext uri="{FF2B5EF4-FFF2-40B4-BE49-F238E27FC236}">
                  <a16:creationId xmlns:a16="http://schemas.microsoft.com/office/drawing/2014/main" id="{FC81F345-EA53-49FE-8722-FB9D7E73D866}"/>
                </a:ext>
              </a:extLst>
            </p:cNvPr>
            <p:cNvSpPr>
              <a:spLocks noChangeAspect="1" noChangeShapeType="1"/>
            </p:cNvSpPr>
            <p:nvPr/>
          </p:nvSpPr>
          <p:spPr bwMode="auto">
            <a:xfrm>
              <a:off x="1473" y="2850"/>
              <a:ext cx="78" cy="98"/>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619" name="Line 307">
              <a:extLst>
                <a:ext uri="{FF2B5EF4-FFF2-40B4-BE49-F238E27FC236}">
                  <a16:creationId xmlns:a16="http://schemas.microsoft.com/office/drawing/2014/main" id="{BCD612C6-0E34-41AD-97E4-2DECEAD4844D}"/>
                </a:ext>
              </a:extLst>
            </p:cNvPr>
            <p:cNvSpPr>
              <a:spLocks noChangeAspect="1" noChangeShapeType="1"/>
            </p:cNvSpPr>
            <p:nvPr/>
          </p:nvSpPr>
          <p:spPr bwMode="auto">
            <a:xfrm>
              <a:off x="1442" y="2892"/>
              <a:ext cx="62" cy="0"/>
            </a:xfrm>
            <a:prstGeom prst="line">
              <a:avLst/>
            </a:prstGeom>
            <a:no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3620" name="Line 308">
            <a:extLst>
              <a:ext uri="{FF2B5EF4-FFF2-40B4-BE49-F238E27FC236}">
                <a16:creationId xmlns:a16="http://schemas.microsoft.com/office/drawing/2014/main" id="{E86AD6C9-B858-4633-B195-2FE33626FED7}"/>
              </a:ext>
            </a:extLst>
          </p:cNvPr>
          <p:cNvSpPr>
            <a:spLocks noChangeShapeType="1"/>
          </p:cNvSpPr>
          <p:nvPr/>
        </p:nvSpPr>
        <p:spPr bwMode="auto">
          <a:xfrm>
            <a:off x="261938" y="1836738"/>
            <a:ext cx="0" cy="63500"/>
          </a:xfrm>
          <a:prstGeom prst="line">
            <a:avLst/>
          </a:prstGeom>
          <a:noFill/>
          <a:ln w="158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621" name="Text Box 309">
            <a:extLst>
              <a:ext uri="{FF2B5EF4-FFF2-40B4-BE49-F238E27FC236}">
                <a16:creationId xmlns:a16="http://schemas.microsoft.com/office/drawing/2014/main" id="{7A5117F5-A809-4944-9CD2-E3A3C041971C}"/>
              </a:ext>
            </a:extLst>
          </p:cNvPr>
          <p:cNvSpPr txBox="1">
            <a:spLocks noChangeArrowheads="1"/>
          </p:cNvSpPr>
          <p:nvPr/>
        </p:nvSpPr>
        <p:spPr bwMode="auto">
          <a:xfrm>
            <a:off x="404813" y="1763713"/>
            <a:ext cx="21272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000"/>
              <a:t>MANOEUVRE ELEMENT ARG-15</a:t>
            </a:r>
          </a:p>
          <a:p>
            <a:r>
              <a:rPr lang="en-GB" altLang="en-US" sz="1000" b="1"/>
              <a:t>Air Defence Artillery Battery</a:t>
            </a:r>
          </a:p>
        </p:txBody>
      </p:sp>
      <p:grpSp>
        <p:nvGrpSpPr>
          <p:cNvPr id="13622" name="Group 310">
            <a:extLst>
              <a:ext uri="{FF2B5EF4-FFF2-40B4-BE49-F238E27FC236}">
                <a16:creationId xmlns:a16="http://schemas.microsoft.com/office/drawing/2014/main" id="{23ED1E1E-8666-4B5C-8491-EA3E3F398D5E}"/>
              </a:ext>
            </a:extLst>
          </p:cNvPr>
          <p:cNvGrpSpPr>
            <a:grpSpLocks/>
          </p:cNvGrpSpPr>
          <p:nvPr/>
        </p:nvGrpSpPr>
        <p:grpSpPr bwMode="auto">
          <a:xfrm>
            <a:off x="404813" y="2266950"/>
            <a:ext cx="231775" cy="157163"/>
            <a:chOff x="933" y="149"/>
            <a:chExt cx="146" cy="99"/>
          </a:xfrm>
        </p:grpSpPr>
        <p:sp>
          <p:nvSpPr>
            <p:cNvPr id="13623" name="Rectangle 311">
              <a:extLst>
                <a:ext uri="{FF2B5EF4-FFF2-40B4-BE49-F238E27FC236}">
                  <a16:creationId xmlns:a16="http://schemas.microsoft.com/office/drawing/2014/main" id="{EF7CB0DB-EB6A-4D0C-BAC4-D51AA858F202}"/>
                </a:ext>
              </a:extLst>
            </p:cNvPr>
            <p:cNvSpPr>
              <a:spLocks noChangeAspect="1" noChangeArrowheads="1"/>
            </p:cNvSpPr>
            <p:nvPr/>
          </p:nvSpPr>
          <p:spPr bwMode="auto">
            <a:xfrm>
              <a:off x="933" y="149"/>
              <a:ext cx="146" cy="99"/>
            </a:xfrm>
            <a:prstGeom prst="rect">
              <a:avLst/>
            </a:pr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624" name="Text Box 312">
              <a:extLst>
                <a:ext uri="{FF2B5EF4-FFF2-40B4-BE49-F238E27FC236}">
                  <a16:creationId xmlns:a16="http://schemas.microsoft.com/office/drawing/2014/main" id="{EE678665-4A66-40B0-BD11-18C27435C5CD}"/>
                </a:ext>
              </a:extLst>
            </p:cNvPr>
            <p:cNvSpPr txBox="1">
              <a:spLocks noChangeAspect="1" noChangeArrowheads="1"/>
            </p:cNvSpPr>
            <p:nvPr/>
          </p:nvSpPr>
          <p:spPr bwMode="auto">
            <a:xfrm>
              <a:off x="948" y="163"/>
              <a:ext cx="116" cy="70"/>
            </a:xfrm>
            <a:prstGeom prst="rect">
              <a:avLst/>
            </a:prstGeom>
            <a:solidFill>
              <a:srgbClr val="00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r>
                <a:rPr lang="en-US" altLang="en-US" b="1">
                  <a:solidFill>
                    <a:schemeClr val="bg1"/>
                  </a:solidFill>
                </a:rPr>
                <a:t>HQ</a:t>
              </a:r>
            </a:p>
          </p:txBody>
        </p:sp>
      </p:grpSp>
      <p:grpSp>
        <p:nvGrpSpPr>
          <p:cNvPr id="13625" name="Group 313">
            <a:extLst>
              <a:ext uri="{FF2B5EF4-FFF2-40B4-BE49-F238E27FC236}">
                <a16:creationId xmlns:a16="http://schemas.microsoft.com/office/drawing/2014/main" id="{36BD3EEA-7F7C-4E16-B0D9-6C6D8BB36AD3}"/>
              </a:ext>
            </a:extLst>
          </p:cNvPr>
          <p:cNvGrpSpPr>
            <a:grpSpLocks/>
          </p:cNvGrpSpPr>
          <p:nvPr/>
        </p:nvGrpSpPr>
        <p:grpSpPr bwMode="auto">
          <a:xfrm>
            <a:off x="482600" y="2193925"/>
            <a:ext cx="74613" cy="26988"/>
            <a:chOff x="2373" y="1404"/>
            <a:chExt cx="47" cy="17"/>
          </a:xfrm>
        </p:grpSpPr>
        <p:sp>
          <p:nvSpPr>
            <p:cNvPr id="13626" name="Oval 314">
              <a:extLst>
                <a:ext uri="{FF2B5EF4-FFF2-40B4-BE49-F238E27FC236}">
                  <a16:creationId xmlns:a16="http://schemas.microsoft.com/office/drawing/2014/main" id="{BCCEE21F-7162-464D-8E77-3FD220E3BD08}"/>
                </a:ext>
              </a:extLst>
            </p:cNvPr>
            <p:cNvSpPr>
              <a:spLocks noChangeAspect="1" noChangeArrowheads="1"/>
            </p:cNvSpPr>
            <p:nvPr/>
          </p:nvSpPr>
          <p:spPr bwMode="auto">
            <a:xfrm>
              <a:off x="2373" y="1404"/>
              <a:ext cx="18"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sp>
          <p:nvSpPr>
            <p:cNvPr id="13627" name="Oval 315">
              <a:extLst>
                <a:ext uri="{FF2B5EF4-FFF2-40B4-BE49-F238E27FC236}">
                  <a16:creationId xmlns:a16="http://schemas.microsoft.com/office/drawing/2014/main" id="{C3FE09AC-3CC0-455A-A4AA-8C0294741F52}"/>
                </a:ext>
              </a:extLst>
            </p:cNvPr>
            <p:cNvSpPr>
              <a:spLocks noChangeAspect="1" noChangeArrowheads="1"/>
            </p:cNvSpPr>
            <p:nvPr/>
          </p:nvSpPr>
          <p:spPr bwMode="auto">
            <a:xfrm>
              <a:off x="2403" y="1404"/>
              <a:ext cx="17" cy="1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400">
                <a:latin typeface="Times New Roman" panose="02020603050405020304" pitchFamily="18" charset="0"/>
              </a:endParaRPr>
            </a:p>
          </p:txBody>
        </p:sp>
      </p:grpSp>
      <p:sp>
        <p:nvSpPr>
          <p:cNvPr id="13628" name="Line 316">
            <a:extLst>
              <a:ext uri="{FF2B5EF4-FFF2-40B4-BE49-F238E27FC236}">
                <a16:creationId xmlns:a16="http://schemas.microsoft.com/office/drawing/2014/main" id="{CAD8EF5D-5A0A-4644-842C-9396D82ECD68}"/>
              </a:ext>
            </a:extLst>
          </p:cNvPr>
          <p:cNvSpPr>
            <a:spLocks noChangeShapeType="1"/>
          </p:cNvSpPr>
          <p:nvPr/>
        </p:nvSpPr>
        <p:spPr bwMode="auto">
          <a:xfrm>
            <a:off x="260350" y="2338388"/>
            <a:ext cx="1444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629" name="Text Box 317">
            <a:extLst>
              <a:ext uri="{FF2B5EF4-FFF2-40B4-BE49-F238E27FC236}">
                <a16:creationId xmlns:a16="http://schemas.microsoft.com/office/drawing/2014/main" id="{964E5466-AC61-459A-8215-1EAB2BE76F5E}"/>
              </a:ext>
            </a:extLst>
          </p:cNvPr>
          <p:cNvSpPr txBox="1">
            <a:spLocks noChangeArrowheads="1"/>
          </p:cNvSpPr>
          <p:nvPr/>
        </p:nvSpPr>
        <p:spPr bwMode="auto">
          <a:xfrm>
            <a:off x="620713" y="2124075"/>
            <a:ext cx="25701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a:t>Command</a:t>
            </a:r>
          </a:p>
          <a:p>
            <a:r>
              <a:rPr lang="en-GB" altLang="en-US" b="1"/>
              <a:t>x1 </a:t>
            </a:r>
            <a:r>
              <a:rPr lang="en-GB" altLang="en-US"/>
              <a:t>Commander                                              ARG-07</a:t>
            </a:r>
            <a:endParaRPr lang="en-GB" altLang="en-US" b="1"/>
          </a:p>
        </p:txBody>
      </p:sp>
      <p:sp>
        <p:nvSpPr>
          <p:cNvPr id="13640" name="Line 328">
            <a:extLst>
              <a:ext uri="{FF2B5EF4-FFF2-40B4-BE49-F238E27FC236}">
                <a16:creationId xmlns:a16="http://schemas.microsoft.com/office/drawing/2014/main" id="{14DD6819-16A3-4E57-B40E-9B0F1C462634}"/>
              </a:ext>
            </a:extLst>
          </p:cNvPr>
          <p:cNvSpPr>
            <a:spLocks noChangeShapeType="1"/>
          </p:cNvSpPr>
          <p:nvPr/>
        </p:nvSpPr>
        <p:spPr bwMode="auto">
          <a:xfrm>
            <a:off x="260350" y="2124075"/>
            <a:ext cx="0" cy="79216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642" name="Text Box 330">
            <a:extLst>
              <a:ext uri="{FF2B5EF4-FFF2-40B4-BE49-F238E27FC236}">
                <a16:creationId xmlns:a16="http://schemas.microsoft.com/office/drawing/2014/main" id="{1668BD0C-F2D4-45CF-B773-51C4649E9144}"/>
              </a:ext>
            </a:extLst>
          </p:cNvPr>
          <p:cNvSpPr txBox="1">
            <a:spLocks noChangeArrowheads="1"/>
          </p:cNvSpPr>
          <p:nvPr/>
        </p:nvSpPr>
        <p:spPr bwMode="auto">
          <a:xfrm>
            <a:off x="115888" y="3059113"/>
            <a:ext cx="316865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b="1"/>
              <a:t>(a) </a:t>
            </a:r>
            <a:r>
              <a:rPr lang="en-GB" altLang="en-US"/>
              <a:t>In ‘B’ Battery, 101st ADA Group, replace all AA guns with:</a:t>
            </a:r>
          </a:p>
          <a:p>
            <a:r>
              <a:rPr lang="en-GB" altLang="en-US"/>
              <a:t>     </a:t>
            </a:r>
            <a:r>
              <a:rPr lang="en-GB" altLang="en-US" b="1"/>
              <a:t>x4 </a:t>
            </a:r>
            <a:r>
              <a:rPr lang="en-GB" altLang="en-US"/>
              <a:t>Hispano HS-831 30mm Anti-Aircraft Gun             ARG-26</a:t>
            </a:r>
          </a:p>
          <a:p>
            <a:r>
              <a:rPr lang="en-GB" altLang="en-US"/>
              <a:t>     </a:t>
            </a:r>
            <a:r>
              <a:rPr lang="en-GB" altLang="en-US" b="1"/>
              <a:t>x5 </a:t>
            </a:r>
            <a:r>
              <a:rPr lang="en-GB" altLang="en-US"/>
              <a:t>Browning M2 .50 Cal HAAMG                               ARG-17</a:t>
            </a:r>
          </a:p>
          <a:p>
            <a:endParaRPr lang="en-GB" altLang="en-US"/>
          </a:p>
          <a:p>
            <a:r>
              <a:rPr lang="en-GB" altLang="en-US" b="1"/>
              <a:t>(b) x1 </a:t>
            </a:r>
            <a:r>
              <a:rPr lang="en-GB" altLang="en-US"/>
              <a:t>Oerlikon GDF-002 Twin 35mm AA Gun unit was detached to Goose Green Airfield.</a:t>
            </a:r>
            <a:endParaRPr lang="en-GB" altLang="en-US" b="1"/>
          </a:p>
        </p:txBody>
      </p:sp>
      <p:pic>
        <p:nvPicPr>
          <p:cNvPr id="13644" name="Picture 332">
            <a:extLst>
              <a:ext uri="{FF2B5EF4-FFF2-40B4-BE49-F238E27FC236}">
                <a16:creationId xmlns:a16="http://schemas.microsoft.com/office/drawing/2014/main" id="{3BF06F0C-7D68-467A-81FE-208BCE5772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0438" y="684213"/>
            <a:ext cx="3235325" cy="3527425"/>
          </a:xfrm>
          <a:prstGeom prst="rect">
            <a:avLst/>
          </a:prstGeom>
          <a:noFill/>
          <a:extLst>
            <a:ext uri="{909E8E84-426E-40DD-AFC4-6F175D3DCCD1}">
              <a14:hiddenFill xmlns:a14="http://schemas.microsoft.com/office/drawing/2010/main">
                <a:solidFill>
                  <a:srgbClr val="FFFFFF"/>
                </a:solidFill>
              </a14:hiddenFill>
            </a:ext>
          </a:extLst>
        </p:spPr>
      </p:pic>
      <p:pic>
        <p:nvPicPr>
          <p:cNvPr id="13645" name="Picture 333">
            <a:extLst>
              <a:ext uri="{FF2B5EF4-FFF2-40B4-BE49-F238E27FC236}">
                <a16:creationId xmlns:a16="http://schemas.microsoft.com/office/drawing/2014/main" id="{2CC49607-235B-41F1-9A6F-BF767C9F59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3995738"/>
            <a:ext cx="3127375" cy="3814762"/>
          </a:xfrm>
          <a:prstGeom prst="rect">
            <a:avLst/>
          </a:prstGeom>
          <a:noFill/>
          <a:extLst>
            <a:ext uri="{909E8E84-426E-40DD-AFC4-6F175D3DCCD1}">
              <a14:hiddenFill xmlns:a14="http://schemas.microsoft.com/office/drawing/2010/main">
                <a:solidFill>
                  <a:srgbClr val="FFFFFF"/>
                </a:solidFill>
              </a14:hiddenFill>
            </a:ext>
          </a:extLst>
        </p:spPr>
      </p:pic>
      <p:pic>
        <p:nvPicPr>
          <p:cNvPr id="13648" name="Picture 336">
            <a:extLst>
              <a:ext uri="{FF2B5EF4-FFF2-40B4-BE49-F238E27FC236}">
                <a16:creationId xmlns:a16="http://schemas.microsoft.com/office/drawing/2014/main" id="{F1B5F6FB-B023-4BAE-9B19-18829A9530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563" y="5219700"/>
            <a:ext cx="3384550" cy="3289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2564</TotalTime>
  <Words>4022</Words>
  <Application>Microsoft Office PowerPoint</Application>
  <PresentationFormat>On-screen Show (4:3)</PresentationFormat>
  <Paragraphs>568</Paragraphs>
  <Slides>13</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Times New Roman</vt:lpstr>
      <vt:lpstr>Arial</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 Mark Davies</dc:creator>
  <cp:lastModifiedBy>Mark Davies</cp:lastModifiedBy>
  <cp:revision>62</cp:revision>
  <dcterms:created xsi:type="dcterms:W3CDTF">2001-07-29T11:47:54Z</dcterms:created>
  <dcterms:modified xsi:type="dcterms:W3CDTF">2021-03-02T03:08:06Z</dcterms:modified>
</cp:coreProperties>
</file>