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6"/>
  </p:notesMasterIdLst>
  <p:sldIdLst>
    <p:sldId id="256" r:id="rId2"/>
    <p:sldId id="326" r:id="rId3"/>
    <p:sldId id="309" r:id="rId4"/>
    <p:sldId id="292" r:id="rId5"/>
    <p:sldId id="291" r:id="rId6"/>
    <p:sldId id="330" r:id="rId7"/>
    <p:sldId id="325" r:id="rId8"/>
    <p:sldId id="339" r:id="rId9"/>
    <p:sldId id="327" r:id="rId10"/>
    <p:sldId id="310" r:id="rId11"/>
    <p:sldId id="328" r:id="rId12"/>
    <p:sldId id="278" r:id="rId13"/>
    <p:sldId id="279" r:id="rId14"/>
    <p:sldId id="308" r:id="rId15"/>
    <p:sldId id="276" r:id="rId16"/>
    <p:sldId id="277" r:id="rId17"/>
    <p:sldId id="275" r:id="rId18"/>
    <p:sldId id="313" r:id="rId19"/>
    <p:sldId id="258" r:id="rId20"/>
    <p:sldId id="281" r:id="rId21"/>
    <p:sldId id="259" r:id="rId22"/>
    <p:sldId id="266" r:id="rId23"/>
    <p:sldId id="265" r:id="rId24"/>
    <p:sldId id="282" r:id="rId25"/>
    <p:sldId id="332" r:id="rId26"/>
    <p:sldId id="268" r:id="rId27"/>
    <p:sldId id="333" r:id="rId28"/>
    <p:sldId id="334" r:id="rId29"/>
    <p:sldId id="335" r:id="rId30"/>
    <p:sldId id="336" r:id="rId31"/>
    <p:sldId id="337" r:id="rId32"/>
    <p:sldId id="338" r:id="rId33"/>
    <p:sldId id="284" r:id="rId34"/>
    <p:sldId id="340" r:id="rId35"/>
    <p:sldId id="272" r:id="rId36"/>
    <p:sldId id="320" r:id="rId37"/>
    <p:sldId id="273" r:id="rId38"/>
    <p:sldId id="304" r:id="rId39"/>
    <p:sldId id="260" r:id="rId40"/>
    <p:sldId id="314" r:id="rId41"/>
    <p:sldId id="263" r:id="rId42"/>
    <p:sldId id="285" r:id="rId43"/>
    <p:sldId id="261" r:id="rId44"/>
    <p:sldId id="322" r:id="rId45"/>
    <p:sldId id="323" r:id="rId46"/>
    <p:sldId id="300" r:id="rId47"/>
    <p:sldId id="286" r:id="rId48"/>
    <p:sldId id="267" r:id="rId49"/>
    <p:sldId id="301" r:id="rId50"/>
    <p:sldId id="274" r:id="rId51"/>
    <p:sldId id="289" r:id="rId52"/>
    <p:sldId id="312" r:id="rId53"/>
    <p:sldId id="324" r:id="rId54"/>
    <p:sldId id="318" r:id="rId55"/>
    <p:sldId id="319" r:id="rId56"/>
    <p:sldId id="270" r:id="rId57"/>
    <p:sldId id="316" r:id="rId58"/>
    <p:sldId id="302" r:id="rId59"/>
    <p:sldId id="331" r:id="rId60"/>
    <p:sldId id="303" r:id="rId61"/>
    <p:sldId id="305" r:id="rId62"/>
    <p:sldId id="306" r:id="rId63"/>
    <p:sldId id="257" r:id="rId64"/>
    <p:sldId id="307" r:id="rId65"/>
  </p:sldIdLst>
  <p:sldSz cx="6858000" cy="9144000" type="screen4x3"/>
  <p:notesSz cx="6873875" cy="10061575"/>
  <p:defaultTextStyle>
    <a:defPPr>
      <a:defRPr lang="en-GB"/>
    </a:defPPr>
    <a:lvl1pPr algn="l" rtl="0" fontAlgn="base">
      <a:spcBef>
        <a:spcPct val="0"/>
      </a:spcBef>
      <a:spcAft>
        <a:spcPct val="0"/>
      </a:spcAft>
      <a:defRPr sz="1200" b="1"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sz="1200" b="1"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sz="1200" b="1"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sz="1200" b="1"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sz="1200" b="1" kern="1200">
        <a:solidFill>
          <a:schemeClr val="tx1"/>
        </a:solidFill>
        <a:latin typeface="Arial" panose="020B0604020202020204" pitchFamily="34" charset="0"/>
        <a:ea typeface="+mn-ea"/>
        <a:cs typeface="+mn-cs"/>
      </a:defRPr>
    </a:lvl5pPr>
    <a:lvl6pPr marL="2286000" algn="l" defTabSz="914400" rtl="0" eaLnBrk="1" latinLnBrk="0" hangingPunct="1">
      <a:defRPr sz="1200" b="1" kern="1200">
        <a:solidFill>
          <a:schemeClr val="tx1"/>
        </a:solidFill>
        <a:latin typeface="Arial" panose="020B0604020202020204" pitchFamily="34" charset="0"/>
        <a:ea typeface="+mn-ea"/>
        <a:cs typeface="+mn-cs"/>
      </a:defRPr>
    </a:lvl6pPr>
    <a:lvl7pPr marL="2743200" algn="l" defTabSz="914400" rtl="0" eaLnBrk="1" latinLnBrk="0" hangingPunct="1">
      <a:defRPr sz="1200" b="1" kern="1200">
        <a:solidFill>
          <a:schemeClr val="tx1"/>
        </a:solidFill>
        <a:latin typeface="Arial" panose="020B0604020202020204" pitchFamily="34" charset="0"/>
        <a:ea typeface="+mn-ea"/>
        <a:cs typeface="+mn-cs"/>
      </a:defRPr>
    </a:lvl7pPr>
    <a:lvl8pPr marL="3200400" algn="l" defTabSz="914400" rtl="0" eaLnBrk="1" latinLnBrk="0" hangingPunct="1">
      <a:defRPr sz="1200" b="1" kern="1200">
        <a:solidFill>
          <a:schemeClr val="tx1"/>
        </a:solidFill>
        <a:latin typeface="Arial" panose="020B0604020202020204" pitchFamily="34" charset="0"/>
        <a:ea typeface="+mn-ea"/>
        <a:cs typeface="+mn-cs"/>
      </a:defRPr>
    </a:lvl8pPr>
    <a:lvl9pPr marL="3657600" algn="l" defTabSz="914400" rtl="0" eaLnBrk="1" latinLnBrk="0" hangingPunct="1">
      <a:defRPr sz="1200" b="1"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00"/>
    <a:srgbClr val="00CCFF"/>
    <a:srgbClr val="FFFF00"/>
    <a:srgbClr val="FF9900"/>
    <a:srgbClr val="CC9900"/>
    <a:srgbClr val="9966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7988" autoAdjust="0"/>
    <p:restoredTop sz="99832" autoAdjust="0"/>
  </p:normalViewPr>
  <p:slideViewPr>
    <p:cSldViewPr>
      <p:cViewPr varScale="1">
        <p:scale>
          <a:sx n="83" d="100"/>
          <a:sy n="83" d="100"/>
        </p:scale>
        <p:origin x="2790" y="96"/>
      </p:cViewPr>
      <p:guideLst>
        <p:guide orient="horz" pos="2880"/>
        <p:guide pos="216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57FD59B6-F81B-453D-91F1-D16BAE973A89}"/>
              </a:ext>
            </a:extLst>
          </p:cNvPr>
          <p:cNvSpPr>
            <a:spLocks noGrp="1" noChangeArrowheads="1"/>
          </p:cNvSpPr>
          <p:nvPr>
            <p:ph type="hdr" sz="quarter"/>
          </p:nvPr>
        </p:nvSpPr>
        <p:spPr bwMode="auto">
          <a:xfrm>
            <a:off x="0" y="0"/>
            <a:ext cx="2978150" cy="503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771" tIns="48385" rIns="96771" bIns="48385" numCol="1" anchor="t" anchorCtr="0" compatLnSpc="1">
            <a:prstTxWarp prst="textNoShape">
              <a:avLst/>
            </a:prstTxWarp>
          </a:bodyPr>
          <a:lstStyle>
            <a:lvl1pPr defTabSz="968375">
              <a:defRPr sz="1300" b="0"/>
            </a:lvl1pPr>
          </a:lstStyle>
          <a:p>
            <a:endParaRPr lang="en-GB" altLang="en-US"/>
          </a:p>
        </p:txBody>
      </p:sp>
      <p:sp>
        <p:nvSpPr>
          <p:cNvPr id="3075" name="Rectangle 3">
            <a:extLst>
              <a:ext uri="{FF2B5EF4-FFF2-40B4-BE49-F238E27FC236}">
                <a16:creationId xmlns:a16="http://schemas.microsoft.com/office/drawing/2014/main" id="{AC3E4009-9225-4BB5-BBFC-8BCC29A6C640}"/>
              </a:ext>
            </a:extLst>
          </p:cNvPr>
          <p:cNvSpPr>
            <a:spLocks noGrp="1" noChangeArrowheads="1"/>
          </p:cNvSpPr>
          <p:nvPr>
            <p:ph type="dt" idx="1"/>
          </p:nvPr>
        </p:nvSpPr>
        <p:spPr bwMode="auto">
          <a:xfrm>
            <a:off x="3894138" y="0"/>
            <a:ext cx="2978150" cy="503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771" tIns="48385" rIns="96771" bIns="48385" numCol="1" anchor="t" anchorCtr="0" compatLnSpc="1">
            <a:prstTxWarp prst="textNoShape">
              <a:avLst/>
            </a:prstTxWarp>
          </a:bodyPr>
          <a:lstStyle>
            <a:lvl1pPr algn="r" defTabSz="968375">
              <a:defRPr sz="1300" b="0"/>
            </a:lvl1pPr>
          </a:lstStyle>
          <a:p>
            <a:endParaRPr lang="en-GB" altLang="en-US"/>
          </a:p>
        </p:txBody>
      </p:sp>
      <p:sp>
        <p:nvSpPr>
          <p:cNvPr id="3076" name="Rectangle 4">
            <a:extLst>
              <a:ext uri="{FF2B5EF4-FFF2-40B4-BE49-F238E27FC236}">
                <a16:creationId xmlns:a16="http://schemas.microsoft.com/office/drawing/2014/main" id="{4C57C9F5-7FD7-4BFE-9FDE-FF8461E86EC7}"/>
              </a:ext>
            </a:extLst>
          </p:cNvPr>
          <p:cNvSpPr>
            <a:spLocks noGrp="1" noRot="1" noChangeAspect="1" noChangeArrowheads="1" noTextEdit="1"/>
          </p:cNvSpPr>
          <p:nvPr>
            <p:ph type="sldImg" idx="2"/>
          </p:nvPr>
        </p:nvSpPr>
        <p:spPr bwMode="auto">
          <a:xfrm>
            <a:off x="2022475" y="754063"/>
            <a:ext cx="2830513" cy="3773487"/>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077" name="Rectangle 5">
            <a:extLst>
              <a:ext uri="{FF2B5EF4-FFF2-40B4-BE49-F238E27FC236}">
                <a16:creationId xmlns:a16="http://schemas.microsoft.com/office/drawing/2014/main" id="{64EAEA03-B096-438F-81A8-4BB1E6331325}"/>
              </a:ext>
            </a:extLst>
          </p:cNvPr>
          <p:cNvSpPr>
            <a:spLocks noGrp="1" noChangeArrowheads="1"/>
          </p:cNvSpPr>
          <p:nvPr>
            <p:ph type="body" sz="quarter" idx="3"/>
          </p:nvPr>
        </p:nvSpPr>
        <p:spPr bwMode="auto">
          <a:xfrm>
            <a:off x="687388" y="4779963"/>
            <a:ext cx="5499100" cy="4527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771" tIns="48385" rIns="96771" bIns="48385" numCol="1" anchor="t" anchorCtr="0" compatLnSpc="1">
            <a:prstTxWarp prst="textNoShape">
              <a:avLst/>
            </a:prstTxWarp>
          </a:bodyPr>
          <a:lstStyle/>
          <a:p>
            <a:pPr lvl="0"/>
            <a:r>
              <a:rPr lang="en-GB" altLang="en-US"/>
              <a:t>Click to edit Master text styles</a:t>
            </a:r>
          </a:p>
          <a:p>
            <a:pPr lvl="1"/>
            <a:r>
              <a:rPr lang="en-GB" altLang="en-US"/>
              <a:t>Second level</a:t>
            </a:r>
          </a:p>
          <a:p>
            <a:pPr lvl="2"/>
            <a:r>
              <a:rPr lang="en-GB" altLang="en-US"/>
              <a:t>Third level</a:t>
            </a:r>
          </a:p>
          <a:p>
            <a:pPr lvl="3"/>
            <a:r>
              <a:rPr lang="en-GB" altLang="en-US"/>
              <a:t>Fourth level</a:t>
            </a:r>
          </a:p>
          <a:p>
            <a:pPr lvl="4"/>
            <a:r>
              <a:rPr lang="en-GB" altLang="en-US"/>
              <a:t>Fifth level</a:t>
            </a:r>
          </a:p>
        </p:txBody>
      </p:sp>
      <p:sp>
        <p:nvSpPr>
          <p:cNvPr id="3078" name="Rectangle 6">
            <a:extLst>
              <a:ext uri="{FF2B5EF4-FFF2-40B4-BE49-F238E27FC236}">
                <a16:creationId xmlns:a16="http://schemas.microsoft.com/office/drawing/2014/main" id="{ADE64C65-7A41-4384-AF62-E704B11E6381}"/>
              </a:ext>
            </a:extLst>
          </p:cNvPr>
          <p:cNvSpPr>
            <a:spLocks noGrp="1" noChangeArrowheads="1"/>
          </p:cNvSpPr>
          <p:nvPr>
            <p:ph type="ftr" sz="quarter" idx="4"/>
          </p:nvPr>
        </p:nvSpPr>
        <p:spPr bwMode="auto">
          <a:xfrm>
            <a:off x="0" y="9556750"/>
            <a:ext cx="2978150" cy="503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771" tIns="48385" rIns="96771" bIns="48385" numCol="1" anchor="b" anchorCtr="0" compatLnSpc="1">
            <a:prstTxWarp prst="textNoShape">
              <a:avLst/>
            </a:prstTxWarp>
          </a:bodyPr>
          <a:lstStyle>
            <a:lvl1pPr defTabSz="968375">
              <a:defRPr sz="1300" b="0"/>
            </a:lvl1pPr>
          </a:lstStyle>
          <a:p>
            <a:endParaRPr lang="en-GB" altLang="en-US"/>
          </a:p>
        </p:txBody>
      </p:sp>
      <p:sp>
        <p:nvSpPr>
          <p:cNvPr id="3079" name="Rectangle 7">
            <a:extLst>
              <a:ext uri="{FF2B5EF4-FFF2-40B4-BE49-F238E27FC236}">
                <a16:creationId xmlns:a16="http://schemas.microsoft.com/office/drawing/2014/main" id="{56B33EAD-1809-4092-B3BC-C0148BE6A56C}"/>
              </a:ext>
            </a:extLst>
          </p:cNvPr>
          <p:cNvSpPr>
            <a:spLocks noGrp="1" noChangeArrowheads="1"/>
          </p:cNvSpPr>
          <p:nvPr>
            <p:ph type="sldNum" sz="quarter" idx="5"/>
          </p:nvPr>
        </p:nvSpPr>
        <p:spPr bwMode="auto">
          <a:xfrm>
            <a:off x="3894138" y="9556750"/>
            <a:ext cx="2978150" cy="503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771" tIns="48385" rIns="96771" bIns="48385" numCol="1" anchor="b" anchorCtr="0" compatLnSpc="1">
            <a:prstTxWarp prst="textNoShape">
              <a:avLst/>
            </a:prstTxWarp>
          </a:bodyPr>
          <a:lstStyle>
            <a:lvl1pPr algn="r" defTabSz="968375">
              <a:defRPr sz="1300" b="0"/>
            </a:lvl1pPr>
          </a:lstStyle>
          <a:p>
            <a:fld id="{5712BAB4-9805-4E31-B562-01AD55A6DDCB}" type="slidenum">
              <a:rPr lang="en-GB" altLang="en-US"/>
              <a:pPr/>
              <a:t>‹#›</a:t>
            </a:fld>
            <a:endParaRPr lang="en-GB"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fontAlgn="base">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fontAlgn="base">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fontAlgn="base">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fontAlgn="base">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44FAADF0-1C7E-4D6B-9E9F-F0504D974F97}"/>
              </a:ext>
            </a:extLst>
          </p:cNvPr>
          <p:cNvSpPr>
            <a:spLocks noGrp="1" noChangeArrowheads="1"/>
          </p:cNvSpPr>
          <p:nvPr>
            <p:ph type="sldNum" sz="quarter" idx="5"/>
          </p:nvPr>
        </p:nvSpPr>
        <p:spPr>
          <a:ln/>
        </p:spPr>
        <p:txBody>
          <a:bodyPr/>
          <a:lstStyle/>
          <a:p>
            <a:fld id="{DED3C717-44A1-4D67-B6DC-BEA0DACEBEAA}" type="slidenum">
              <a:rPr lang="en-GB" altLang="en-US"/>
              <a:pPr/>
              <a:t>1</a:t>
            </a:fld>
            <a:endParaRPr lang="en-GB" altLang="en-US"/>
          </a:p>
        </p:txBody>
      </p:sp>
      <p:sp>
        <p:nvSpPr>
          <p:cNvPr id="4098" name="Rectangle 2">
            <a:extLst>
              <a:ext uri="{FF2B5EF4-FFF2-40B4-BE49-F238E27FC236}">
                <a16:creationId xmlns:a16="http://schemas.microsoft.com/office/drawing/2014/main" id="{BAFC852E-0D18-48BC-85BA-3A3AC72F226D}"/>
              </a:ext>
            </a:extLst>
          </p:cNvPr>
          <p:cNvSpPr>
            <a:spLocks noGrp="1" noRot="1" noChangeAspect="1" noChangeArrowheads="1" noTextEdit="1"/>
          </p:cNvSpPr>
          <p:nvPr>
            <p:ph type="sldImg"/>
          </p:nvPr>
        </p:nvSpPr>
        <p:spPr>
          <a:ln/>
        </p:spPr>
      </p:sp>
      <p:sp>
        <p:nvSpPr>
          <p:cNvPr id="4099" name="Rectangle 3">
            <a:extLst>
              <a:ext uri="{FF2B5EF4-FFF2-40B4-BE49-F238E27FC236}">
                <a16:creationId xmlns:a16="http://schemas.microsoft.com/office/drawing/2014/main" id="{C8A2C778-A5E1-4BCF-85E1-6ADE0D7D3EFC}"/>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7A1B2592-1558-462E-9BDD-BDBFE20F6B53}"/>
              </a:ext>
            </a:extLst>
          </p:cNvPr>
          <p:cNvSpPr>
            <a:spLocks noGrp="1" noChangeArrowheads="1"/>
          </p:cNvSpPr>
          <p:nvPr>
            <p:ph type="sldNum" sz="quarter" idx="5"/>
          </p:nvPr>
        </p:nvSpPr>
        <p:spPr>
          <a:ln/>
        </p:spPr>
        <p:txBody>
          <a:bodyPr/>
          <a:lstStyle/>
          <a:p>
            <a:fld id="{8D6C38B0-2688-4300-9089-5B27EDADE396}" type="slidenum">
              <a:rPr lang="en-GB" altLang="en-US"/>
              <a:pPr/>
              <a:t>20</a:t>
            </a:fld>
            <a:endParaRPr lang="en-GB" altLang="en-US"/>
          </a:p>
        </p:txBody>
      </p:sp>
      <p:sp>
        <p:nvSpPr>
          <p:cNvPr id="65538" name="Rectangle 2">
            <a:extLst>
              <a:ext uri="{FF2B5EF4-FFF2-40B4-BE49-F238E27FC236}">
                <a16:creationId xmlns:a16="http://schemas.microsoft.com/office/drawing/2014/main" id="{DC84359F-5AF4-4675-BF09-A5A2A5EF1235}"/>
              </a:ext>
            </a:extLst>
          </p:cNvPr>
          <p:cNvSpPr>
            <a:spLocks noGrp="1" noRot="1" noChangeAspect="1" noChangeArrowheads="1" noTextEdit="1"/>
          </p:cNvSpPr>
          <p:nvPr>
            <p:ph type="sldImg"/>
          </p:nvPr>
        </p:nvSpPr>
        <p:spPr>
          <a:ln/>
        </p:spPr>
      </p:sp>
      <p:sp>
        <p:nvSpPr>
          <p:cNvPr id="65539" name="Rectangle 3">
            <a:extLst>
              <a:ext uri="{FF2B5EF4-FFF2-40B4-BE49-F238E27FC236}">
                <a16:creationId xmlns:a16="http://schemas.microsoft.com/office/drawing/2014/main" id="{41418DBA-5525-4C26-8CEF-C585035C753A}"/>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5909A691-042A-4941-8DD6-1F6C3D4A290B}"/>
              </a:ext>
            </a:extLst>
          </p:cNvPr>
          <p:cNvSpPr>
            <a:spLocks noGrp="1" noChangeArrowheads="1"/>
          </p:cNvSpPr>
          <p:nvPr>
            <p:ph type="sldNum" sz="quarter" idx="5"/>
          </p:nvPr>
        </p:nvSpPr>
        <p:spPr>
          <a:ln/>
        </p:spPr>
        <p:txBody>
          <a:bodyPr/>
          <a:lstStyle/>
          <a:p>
            <a:fld id="{C31DA6E9-5726-45AE-97F1-268B20AFC811}" type="slidenum">
              <a:rPr lang="en-GB" altLang="en-US"/>
              <a:pPr/>
              <a:t>21</a:t>
            </a:fld>
            <a:endParaRPr lang="en-GB" altLang="en-US"/>
          </a:p>
        </p:txBody>
      </p:sp>
      <p:sp>
        <p:nvSpPr>
          <p:cNvPr id="10242" name="Rectangle 2">
            <a:extLst>
              <a:ext uri="{FF2B5EF4-FFF2-40B4-BE49-F238E27FC236}">
                <a16:creationId xmlns:a16="http://schemas.microsoft.com/office/drawing/2014/main" id="{207D691A-7046-402F-97D7-C45AD36626F9}"/>
              </a:ext>
            </a:extLst>
          </p:cNvPr>
          <p:cNvSpPr>
            <a:spLocks noGrp="1" noRot="1" noChangeAspect="1" noChangeArrowheads="1" noTextEdit="1"/>
          </p:cNvSpPr>
          <p:nvPr>
            <p:ph type="sldImg"/>
          </p:nvPr>
        </p:nvSpPr>
        <p:spPr>
          <a:ln/>
        </p:spPr>
      </p:sp>
      <p:sp>
        <p:nvSpPr>
          <p:cNvPr id="10243" name="Rectangle 3">
            <a:extLst>
              <a:ext uri="{FF2B5EF4-FFF2-40B4-BE49-F238E27FC236}">
                <a16:creationId xmlns:a16="http://schemas.microsoft.com/office/drawing/2014/main" id="{486C0BC7-ADE6-4222-A601-B9FD5CB6A74F}"/>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F1DC0632-1CD7-4F89-861C-A67D98294049}"/>
              </a:ext>
            </a:extLst>
          </p:cNvPr>
          <p:cNvSpPr>
            <a:spLocks noGrp="1" noChangeArrowheads="1"/>
          </p:cNvSpPr>
          <p:nvPr>
            <p:ph type="sldNum" sz="quarter" idx="5"/>
          </p:nvPr>
        </p:nvSpPr>
        <p:spPr>
          <a:ln/>
        </p:spPr>
        <p:txBody>
          <a:bodyPr/>
          <a:lstStyle/>
          <a:p>
            <a:fld id="{8F74BAD5-B04D-4B0F-A905-539BEA1D9ADC}" type="slidenum">
              <a:rPr lang="en-GB" altLang="en-US"/>
              <a:pPr/>
              <a:t>22</a:t>
            </a:fld>
            <a:endParaRPr lang="en-GB" altLang="en-US"/>
          </a:p>
        </p:txBody>
      </p:sp>
      <p:sp>
        <p:nvSpPr>
          <p:cNvPr id="24578" name="Rectangle 2">
            <a:extLst>
              <a:ext uri="{FF2B5EF4-FFF2-40B4-BE49-F238E27FC236}">
                <a16:creationId xmlns:a16="http://schemas.microsoft.com/office/drawing/2014/main" id="{0071DC9F-226C-433F-9AD7-1E0282044166}"/>
              </a:ext>
            </a:extLst>
          </p:cNvPr>
          <p:cNvSpPr>
            <a:spLocks noGrp="1" noRot="1" noChangeAspect="1" noChangeArrowheads="1" noTextEdit="1"/>
          </p:cNvSpPr>
          <p:nvPr>
            <p:ph type="sldImg"/>
          </p:nvPr>
        </p:nvSpPr>
        <p:spPr>
          <a:ln/>
        </p:spPr>
      </p:sp>
      <p:sp>
        <p:nvSpPr>
          <p:cNvPr id="24579" name="Rectangle 3">
            <a:extLst>
              <a:ext uri="{FF2B5EF4-FFF2-40B4-BE49-F238E27FC236}">
                <a16:creationId xmlns:a16="http://schemas.microsoft.com/office/drawing/2014/main" id="{94E90ADB-2937-4C1B-8434-8DD320C532C3}"/>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31E7F19D-861F-4366-92E1-B15A18E1EBD0}"/>
              </a:ext>
            </a:extLst>
          </p:cNvPr>
          <p:cNvSpPr>
            <a:spLocks noGrp="1" noChangeArrowheads="1"/>
          </p:cNvSpPr>
          <p:nvPr>
            <p:ph type="sldNum" sz="quarter" idx="5"/>
          </p:nvPr>
        </p:nvSpPr>
        <p:spPr>
          <a:ln/>
        </p:spPr>
        <p:txBody>
          <a:bodyPr/>
          <a:lstStyle/>
          <a:p>
            <a:fld id="{D49FE119-D82A-4A24-B038-75A74C19A1BD}" type="slidenum">
              <a:rPr lang="en-GB" altLang="en-US"/>
              <a:pPr/>
              <a:t>23</a:t>
            </a:fld>
            <a:endParaRPr lang="en-GB" altLang="en-US"/>
          </a:p>
        </p:txBody>
      </p:sp>
      <p:sp>
        <p:nvSpPr>
          <p:cNvPr id="22530" name="Rectangle 2">
            <a:extLst>
              <a:ext uri="{FF2B5EF4-FFF2-40B4-BE49-F238E27FC236}">
                <a16:creationId xmlns:a16="http://schemas.microsoft.com/office/drawing/2014/main" id="{A037B5DC-CF90-49E4-9F7B-B3F99097B814}"/>
              </a:ext>
            </a:extLst>
          </p:cNvPr>
          <p:cNvSpPr>
            <a:spLocks noGrp="1" noRot="1" noChangeAspect="1" noChangeArrowheads="1" noTextEdit="1"/>
          </p:cNvSpPr>
          <p:nvPr>
            <p:ph type="sldImg"/>
          </p:nvPr>
        </p:nvSpPr>
        <p:spPr>
          <a:ln/>
        </p:spPr>
      </p:sp>
      <p:sp>
        <p:nvSpPr>
          <p:cNvPr id="22531" name="Rectangle 3">
            <a:extLst>
              <a:ext uri="{FF2B5EF4-FFF2-40B4-BE49-F238E27FC236}">
                <a16:creationId xmlns:a16="http://schemas.microsoft.com/office/drawing/2014/main" id="{286C04C9-406B-411C-8A57-D933C1F6AFE9}"/>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1134A6EA-B6D9-4324-B959-D2AA99261D96}"/>
              </a:ext>
            </a:extLst>
          </p:cNvPr>
          <p:cNvSpPr>
            <a:spLocks noGrp="1" noChangeArrowheads="1"/>
          </p:cNvSpPr>
          <p:nvPr>
            <p:ph type="sldNum" sz="quarter" idx="5"/>
          </p:nvPr>
        </p:nvSpPr>
        <p:spPr>
          <a:ln/>
        </p:spPr>
        <p:txBody>
          <a:bodyPr/>
          <a:lstStyle/>
          <a:p>
            <a:fld id="{E2763508-FC99-4B5C-934C-FBDB41D859D1}" type="slidenum">
              <a:rPr lang="en-GB" altLang="en-US"/>
              <a:pPr/>
              <a:t>24</a:t>
            </a:fld>
            <a:endParaRPr lang="en-GB" altLang="en-US"/>
          </a:p>
        </p:txBody>
      </p:sp>
      <p:sp>
        <p:nvSpPr>
          <p:cNvPr id="66562" name="Rectangle 2">
            <a:extLst>
              <a:ext uri="{FF2B5EF4-FFF2-40B4-BE49-F238E27FC236}">
                <a16:creationId xmlns:a16="http://schemas.microsoft.com/office/drawing/2014/main" id="{434B3A23-95AE-4B15-8680-E256022E1F82}"/>
              </a:ext>
            </a:extLst>
          </p:cNvPr>
          <p:cNvSpPr>
            <a:spLocks noGrp="1" noRot="1" noChangeAspect="1" noChangeArrowheads="1" noTextEdit="1"/>
          </p:cNvSpPr>
          <p:nvPr>
            <p:ph type="sldImg"/>
          </p:nvPr>
        </p:nvSpPr>
        <p:spPr>
          <a:ln/>
        </p:spPr>
      </p:sp>
      <p:sp>
        <p:nvSpPr>
          <p:cNvPr id="66563" name="Rectangle 3">
            <a:extLst>
              <a:ext uri="{FF2B5EF4-FFF2-40B4-BE49-F238E27FC236}">
                <a16:creationId xmlns:a16="http://schemas.microsoft.com/office/drawing/2014/main" id="{8A53FCB1-B8C2-43DE-9182-7850B42B9F8C}"/>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E6D0657F-FE00-4313-850B-F1E91F661350}"/>
              </a:ext>
            </a:extLst>
          </p:cNvPr>
          <p:cNvSpPr>
            <a:spLocks noGrp="1" noChangeArrowheads="1"/>
          </p:cNvSpPr>
          <p:nvPr>
            <p:ph type="sldNum" sz="quarter" idx="5"/>
          </p:nvPr>
        </p:nvSpPr>
        <p:spPr>
          <a:ln/>
        </p:spPr>
        <p:txBody>
          <a:bodyPr/>
          <a:lstStyle/>
          <a:p>
            <a:fld id="{DD7E3BD5-3812-4103-A71E-5F50EE610475}" type="slidenum">
              <a:rPr lang="en-GB" altLang="en-US"/>
              <a:pPr/>
              <a:t>26</a:t>
            </a:fld>
            <a:endParaRPr lang="en-GB" altLang="en-US"/>
          </a:p>
        </p:txBody>
      </p:sp>
      <p:sp>
        <p:nvSpPr>
          <p:cNvPr id="28674" name="Rectangle 2">
            <a:extLst>
              <a:ext uri="{FF2B5EF4-FFF2-40B4-BE49-F238E27FC236}">
                <a16:creationId xmlns:a16="http://schemas.microsoft.com/office/drawing/2014/main" id="{D88E3F21-B5BB-4772-A7B7-767B5798DD2B}"/>
              </a:ext>
            </a:extLst>
          </p:cNvPr>
          <p:cNvSpPr>
            <a:spLocks noGrp="1" noRot="1" noChangeAspect="1" noChangeArrowheads="1" noTextEdit="1"/>
          </p:cNvSpPr>
          <p:nvPr>
            <p:ph type="sldImg"/>
          </p:nvPr>
        </p:nvSpPr>
        <p:spPr>
          <a:ln/>
        </p:spPr>
      </p:sp>
      <p:sp>
        <p:nvSpPr>
          <p:cNvPr id="28675" name="Rectangle 3">
            <a:extLst>
              <a:ext uri="{FF2B5EF4-FFF2-40B4-BE49-F238E27FC236}">
                <a16:creationId xmlns:a16="http://schemas.microsoft.com/office/drawing/2014/main" id="{21D67CEB-4D91-4BE8-9AC5-439B63D6FDB0}"/>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3CA12967-4284-4A55-826E-AD2895E6C200}"/>
              </a:ext>
            </a:extLst>
          </p:cNvPr>
          <p:cNvSpPr>
            <a:spLocks noGrp="1" noChangeArrowheads="1"/>
          </p:cNvSpPr>
          <p:nvPr>
            <p:ph type="sldNum" sz="quarter" idx="5"/>
          </p:nvPr>
        </p:nvSpPr>
        <p:spPr>
          <a:ln/>
        </p:spPr>
        <p:txBody>
          <a:bodyPr/>
          <a:lstStyle/>
          <a:p>
            <a:fld id="{AF6FD739-7CEA-4546-B80A-C01FB703DC46}" type="slidenum">
              <a:rPr lang="en-GB" altLang="en-US"/>
              <a:pPr/>
              <a:t>33</a:t>
            </a:fld>
            <a:endParaRPr lang="en-GB" altLang="en-US"/>
          </a:p>
        </p:txBody>
      </p:sp>
      <p:sp>
        <p:nvSpPr>
          <p:cNvPr id="70658" name="Rectangle 2">
            <a:extLst>
              <a:ext uri="{FF2B5EF4-FFF2-40B4-BE49-F238E27FC236}">
                <a16:creationId xmlns:a16="http://schemas.microsoft.com/office/drawing/2014/main" id="{89752E5A-69C7-40B3-8C5A-4D911862D134}"/>
              </a:ext>
            </a:extLst>
          </p:cNvPr>
          <p:cNvSpPr>
            <a:spLocks noGrp="1" noRot="1" noChangeAspect="1" noChangeArrowheads="1" noTextEdit="1"/>
          </p:cNvSpPr>
          <p:nvPr>
            <p:ph type="sldImg"/>
          </p:nvPr>
        </p:nvSpPr>
        <p:spPr>
          <a:ln/>
        </p:spPr>
      </p:sp>
      <p:sp>
        <p:nvSpPr>
          <p:cNvPr id="70659" name="Rectangle 3">
            <a:extLst>
              <a:ext uri="{FF2B5EF4-FFF2-40B4-BE49-F238E27FC236}">
                <a16:creationId xmlns:a16="http://schemas.microsoft.com/office/drawing/2014/main" id="{BD492BB9-065B-4384-AE1A-12D220746B34}"/>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E2931E3C-EDB3-4340-8617-726178A4A476}"/>
              </a:ext>
            </a:extLst>
          </p:cNvPr>
          <p:cNvSpPr>
            <a:spLocks noGrp="1" noChangeArrowheads="1"/>
          </p:cNvSpPr>
          <p:nvPr>
            <p:ph type="sldNum" sz="quarter" idx="5"/>
          </p:nvPr>
        </p:nvSpPr>
        <p:spPr>
          <a:ln/>
        </p:spPr>
        <p:txBody>
          <a:bodyPr/>
          <a:lstStyle/>
          <a:p>
            <a:fld id="{8036CE0D-68F1-4059-AB3A-EE316473A97B}" type="slidenum">
              <a:rPr lang="en-GB" altLang="en-US"/>
              <a:pPr/>
              <a:t>35</a:t>
            </a:fld>
            <a:endParaRPr lang="en-GB" altLang="en-US"/>
          </a:p>
        </p:txBody>
      </p:sp>
      <p:sp>
        <p:nvSpPr>
          <p:cNvPr id="36866" name="Rectangle 2">
            <a:extLst>
              <a:ext uri="{FF2B5EF4-FFF2-40B4-BE49-F238E27FC236}">
                <a16:creationId xmlns:a16="http://schemas.microsoft.com/office/drawing/2014/main" id="{DFEFA7BF-4656-493F-B09F-ACBD2EBDBB04}"/>
              </a:ext>
            </a:extLst>
          </p:cNvPr>
          <p:cNvSpPr>
            <a:spLocks noGrp="1" noRot="1" noChangeAspect="1" noChangeArrowheads="1" noTextEdit="1"/>
          </p:cNvSpPr>
          <p:nvPr>
            <p:ph type="sldImg"/>
          </p:nvPr>
        </p:nvSpPr>
        <p:spPr>
          <a:ln/>
        </p:spPr>
      </p:sp>
      <p:sp>
        <p:nvSpPr>
          <p:cNvPr id="36867" name="Rectangle 3">
            <a:extLst>
              <a:ext uri="{FF2B5EF4-FFF2-40B4-BE49-F238E27FC236}">
                <a16:creationId xmlns:a16="http://schemas.microsoft.com/office/drawing/2014/main" id="{403F8568-227F-498B-9365-EDDA669A22CC}"/>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A044A134-C249-461D-A33B-26B886EC4495}"/>
              </a:ext>
            </a:extLst>
          </p:cNvPr>
          <p:cNvSpPr>
            <a:spLocks noGrp="1" noChangeArrowheads="1"/>
          </p:cNvSpPr>
          <p:nvPr>
            <p:ph type="sldNum" sz="quarter" idx="5"/>
          </p:nvPr>
        </p:nvSpPr>
        <p:spPr>
          <a:ln/>
        </p:spPr>
        <p:txBody>
          <a:bodyPr/>
          <a:lstStyle/>
          <a:p>
            <a:fld id="{49EF6B06-65B7-4ABF-B486-1FB8E309C17B}" type="slidenum">
              <a:rPr lang="en-GB" altLang="en-US"/>
              <a:pPr/>
              <a:t>37</a:t>
            </a:fld>
            <a:endParaRPr lang="en-GB" altLang="en-US"/>
          </a:p>
        </p:txBody>
      </p:sp>
      <p:sp>
        <p:nvSpPr>
          <p:cNvPr id="39938" name="Rectangle 2">
            <a:extLst>
              <a:ext uri="{FF2B5EF4-FFF2-40B4-BE49-F238E27FC236}">
                <a16:creationId xmlns:a16="http://schemas.microsoft.com/office/drawing/2014/main" id="{ABF11237-DBB0-476E-9C96-3352D41A22F0}"/>
              </a:ext>
            </a:extLst>
          </p:cNvPr>
          <p:cNvSpPr>
            <a:spLocks noGrp="1" noRot="1" noChangeAspect="1" noChangeArrowheads="1" noTextEdit="1"/>
          </p:cNvSpPr>
          <p:nvPr>
            <p:ph type="sldImg"/>
          </p:nvPr>
        </p:nvSpPr>
        <p:spPr>
          <a:ln/>
        </p:spPr>
      </p:sp>
      <p:sp>
        <p:nvSpPr>
          <p:cNvPr id="39939" name="Rectangle 3">
            <a:extLst>
              <a:ext uri="{FF2B5EF4-FFF2-40B4-BE49-F238E27FC236}">
                <a16:creationId xmlns:a16="http://schemas.microsoft.com/office/drawing/2014/main" id="{8451C0D8-CF11-441C-AEB6-37A54FBC759B}"/>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AE0A4FD2-46E9-4630-881B-FAE99DE29D70}"/>
              </a:ext>
            </a:extLst>
          </p:cNvPr>
          <p:cNvSpPr>
            <a:spLocks noGrp="1" noChangeArrowheads="1"/>
          </p:cNvSpPr>
          <p:nvPr>
            <p:ph type="sldNum" sz="quarter" idx="5"/>
          </p:nvPr>
        </p:nvSpPr>
        <p:spPr>
          <a:ln/>
        </p:spPr>
        <p:txBody>
          <a:bodyPr/>
          <a:lstStyle/>
          <a:p>
            <a:fld id="{AFECC841-B64E-4300-A8A2-51ADA3E48A58}" type="slidenum">
              <a:rPr lang="en-GB" altLang="en-US"/>
              <a:pPr/>
              <a:t>39</a:t>
            </a:fld>
            <a:endParaRPr lang="en-GB" altLang="en-US"/>
          </a:p>
        </p:txBody>
      </p:sp>
      <p:sp>
        <p:nvSpPr>
          <p:cNvPr id="12290" name="Rectangle 2">
            <a:extLst>
              <a:ext uri="{FF2B5EF4-FFF2-40B4-BE49-F238E27FC236}">
                <a16:creationId xmlns:a16="http://schemas.microsoft.com/office/drawing/2014/main" id="{BBD3C691-EBED-49DB-B03E-E30EFA03A60F}"/>
              </a:ext>
            </a:extLst>
          </p:cNvPr>
          <p:cNvSpPr>
            <a:spLocks noGrp="1" noRot="1" noChangeAspect="1" noChangeArrowheads="1" noTextEdit="1"/>
          </p:cNvSpPr>
          <p:nvPr>
            <p:ph type="sldImg"/>
          </p:nvPr>
        </p:nvSpPr>
        <p:spPr>
          <a:ln/>
        </p:spPr>
      </p:sp>
      <p:sp>
        <p:nvSpPr>
          <p:cNvPr id="12291" name="Rectangle 3">
            <a:extLst>
              <a:ext uri="{FF2B5EF4-FFF2-40B4-BE49-F238E27FC236}">
                <a16:creationId xmlns:a16="http://schemas.microsoft.com/office/drawing/2014/main" id="{26A13F20-8FCF-4D39-A594-0ABAB10EE5CF}"/>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B982E05E-1360-4697-90DA-FA42AF26CA7C}"/>
              </a:ext>
            </a:extLst>
          </p:cNvPr>
          <p:cNvSpPr>
            <a:spLocks noGrp="1" noChangeArrowheads="1"/>
          </p:cNvSpPr>
          <p:nvPr>
            <p:ph type="sldNum" sz="quarter" idx="5"/>
          </p:nvPr>
        </p:nvSpPr>
        <p:spPr>
          <a:ln/>
        </p:spPr>
        <p:txBody>
          <a:bodyPr/>
          <a:lstStyle/>
          <a:p>
            <a:fld id="{D2EDD97E-8C8F-4EBE-A718-A9D9CC671220}" type="slidenum">
              <a:rPr lang="en-GB" altLang="en-US"/>
              <a:pPr/>
              <a:t>5</a:t>
            </a:fld>
            <a:endParaRPr lang="en-GB" altLang="en-US"/>
          </a:p>
        </p:txBody>
      </p:sp>
      <p:sp>
        <p:nvSpPr>
          <p:cNvPr id="68610" name="Rectangle 2">
            <a:extLst>
              <a:ext uri="{FF2B5EF4-FFF2-40B4-BE49-F238E27FC236}">
                <a16:creationId xmlns:a16="http://schemas.microsoft.com/office/drawing/2014/main" id="{2A87C67B-D094-49F5-879C-E34CBD751057}"/>
              </a:ext>
            </a:extLst>
          </p:cNvPr>
          <p:cNvSpPr>
            <a:spLocks noGrp="1" noRot="1" noChangeAspect="1" noChangeArrowheads="1" noTextEdit="1"/>
          </p:cNvSpPr>
          <p:nvPr>
            <p:ph type="sldImg"/>
          </p:nvPr>
        </p:nvSpPr>
        <p:spPr>
          <a:ln/>
        </p:spPr>
      </p:sp>
      <p:sp>
        <p:nvSpPr>
          <p:cNvPr id="68611" name="Rectangle 3">
            <a:extLst>
              <a:ext uri="{FF2B5EF4-FFF2-40B4-BE49-F238E27FC236}">
                <a16:creationId xmlns:a16="http://schemas.microsoft.com/office/drawing/2014/main" id="{0C73CA87-A570-474B-80A2-B9F0950F22DB}"/>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F2889562-0757-4E93-8308-9738956021FD}"/>
              </a:ext>
            </a:extLst>
          </p:cNvPr>
          <p:cNvSpPr>
            <a:spLocks noGrp="1" noChangeArrowheads="1"/>
          </p:cNvSpPr>
          <p:nvPr>
            <p:ph type="sldNum" sz="quarter" idx="5"/>
          </p:nvPr>
        </p:nvSpPr>
        <p:spPr>
          <a:ln/>
        </p:spPr>
        <p:txBody>
          <a:bodyPr/>
          <a:lstStyle/>
          <a:p>
            <a:fld id="{F4E265E9-F131-4727-A9CD-510EC1EFCF8E}" type="slidenum">
              <a:rPr lang="en-GB" altLang="en-US"/>
              <a:pPr/>
              <a:t>41</a:t>
            </a:fld>
            <a:endParaRPr lang="en-GB" altLang="en-US"/>
          </a:p>
        </p:txBody>
      </p:sp>
      <p:sp>
        <p:nvSpPr>
          <p:cNvPr id="18434" name="Rectangle 2">
            <a:extLst>
              <a:ext uri="{FF2B5EF4-FFF2-40B4-BE49-F238E27FC236}">
                <a16:creationId xmlns:a16="http://schemas.microsoft.com/office/drawing/2014/main" id="{B0CF821D-27E3-4B0E-B41E-496A98DB6126}"/>
              </a:ext>
            </a:extLst>
          </p:cNvPr>
          <p:cNvSpPr>
            <a:spLocks noGrp="1" noRot="1" noChangeAspect="1" noChangeArrowheads="1" noTextEdit="1"/>
          </p:cNvSpPr>
          <p:nvPr>
            <p:ph type="sldImg"/>
          </p:nvPr>
        </p:nvSpPr>
        <p:spPr>
          <a:ln/>
        </p:spPr>
      </p:sp>
      <p:sp>
        <p:nvSpPr>
          <p:cNvPr id="18435" name="Rectangle 3">
            <a:extLst>
              <a:ext uri="{FF2B5EF4-FFF2-40B4-BE49-F238E27FC236}">
                <a16:creationId xmlns:a16="http://schemas.microsoft.com/office/drawing/2014/main" id="{C080E501-D151-466E-96E7-D2FFDD227292}"/>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D5270C7F-66E2-4325-A201-665ACAC55114}"/>
              </a:ext>
            </a:extLst>
          </p:cNvPr>
          <p:cNvSpPr>
            <a:spLocks noGrp="1" noChangeArrowheads="1"/>
          </p:cNvSpPr>
          <p:nvPr>
            <p:ph type="sldNum" sz="quarter" idx="5"/>
          </p:nvPr>
        </p:nvSpPr>
        <p:spPr>
          <a:ln/>
        </p:spPr>
        <p:txBody>
          <a:bodyPr/>
          <a:lstStyle/>
          <a:p>
            <a:fld id="{9FCC4EDA-13BA-44B9-A5B2-FD63D692831C}" type="slidenum">
              <a:rPr lang="en-GB" altLang="en-US"/>
              <a:pPr/>
              <a:t>43</a:t>
            </a:fld>
            <a:endParaRPr lang="en-GB" altLang="en-US"/>
          </a:p>
        </p:txBody>
      </p:sp>
      <p:sp>
        <p:nvSpPr>
          <p:cNvPr id="14338" name="Rectangle 2">
            <a:extLst>
              <a:ext uri="{FF2B5EF4-FFF2-40B4-BE49-F238E27FC236}">
                <a16:creationId xmlns:a16="http://schemas.microsoft.com/office/drawing/2014/main" id="{158D9538-9A6D-496D-B3B0-E26334071776}"/>
              </a:ext>
            </a:extLst>
          </p:cNvPr>
          <p:cNvSpPr>
            <a:spLocks noGrp="1" noRot="1" noChangeAspect="1" noChangeArrowheads="1" noTextEdit="1"/>
          </p:cNvSpPr>
          <p:nvPr>
            <p:ph type="sldImg"/>
          </p:nvPr>
        </p:nvSpPr>
        <p:spPr>
          <a:ln/>
        </p:spPr>
      </p:sp>
      <p:sp>
        <p:nvSpPr>
          <p:cNvPr id="14339" name="Rectangle 3">
            <a:extLst>
              <a:ext uri="{FF2B5EF4-FFF2-40B4-BE49-F238E27FC236}">
                <a16:creationId xmlns:a16="http://schemas.microsoft.com/office/drawing/2014/main" id="{33DC2ECA-AC4A-4B71-A25F-99590CC7455C}"/>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8689CC96-467D-4565-8044-881D8829E2DD}"/>
              </a:ext>
            </a:extLst>
          </p:cNvPr>
          <p:cNvSpPr>
            <a:spLocks noGrp="1" noChangeArrowheads="1"/>
          </p:cNvSpPr>
          <p:nvPr>
            <p:ph type="sldNum" sz="quarter" idx="5"/>
          </p:nvPr>
        </p:nvSpPr>
        <p:spPr>
          <a:ln/>
        </p:spPr>
        <p:txBody>
          <a:bodyPr/>
          <a:lstStyle/>
          <a:p>
            <a:fld id="{3F9484A5-6A84-4B95-ADD4-09D1D349FFAD}" type="slidenum">
              <a:rPr lang="en-GB" altLang="en-US"/>
              <a:pPr/>
              <a:t>48</a:t>
            </a:fld>
            <a:endParaRPr lang="en-GB" altLang="en-US"/>
          </a:p>
        </p:txBody>
      </p:sp>
      <p:sp>
        <p:nvSpPr>
          <p:cNvPr id="26626" name="Rectangle 2">
            <a:extLst>
              <a:ext uri="{FF2B5EF4-FFF2-40B4-BE49-F238E27FC236}">
                <a16:creationId xmlns:a16="http://schemas.microsoft.com/office/drawing/2014/main" id="{BA49CF7E-34F5-41D4-9AE0-654015AACB32}"/>
              </a:ext>
            </a:extLst>
          </p:cNvPr>
          <p:cNvSpPr>
            <a:spLocks noGrp="1" noRot="1" noChangeAspect="1" noChangeArrowheads="1" noTextEdit="1"/>
          </p:cNvSpPr>
          <p:nvPr>
            <p:ph type="sldImg"/>
          </p:nvPr>
        </p:nvSpPr>
        <p:spPr>
          <a:ln/>
        </p:spPr>
      </p:sp>
      <p:sp>
        <p:nvSpPr>
          <p:cNvPr id="26627" name="Rectangle 3">
            <a:extLst>
              <a:ext uri="{FF2B5EF4-FFF2-40B4-BE49-F238E27FC236}">
                <a16:creationId xmlns:a16="http://schemas.microsoft.com/office/drawing/2014/main" id="{C65F1A3E-3B97-4851-AB6D-F56836064039}"/>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E146782A-083D-45AF-89DB-0B7218BF0BD0}"/>
              </a:ext>
            </a:extLst>
          </p:cNvPr>
          <p:cNvSpPr>
            <a:spLocks noGrp="1" noChangeArrowheads="1"/>
          </p:cNvSpPr>
          <p:nvPr>
            <p:ph type="sldNum" sz="quarter" idx="5"/>
          </p:nvPr>
        </p:nvSpPr>
        <p:spPr>
          <a:ln/>
        </p:spPr>
        <p:txBody>
          <a:bodyPr/>
          <a:lstStyle/>
          <a:p>
            <a:fld id="{BE194018-B1BC-4248-8FC3-4BEEBE74EACF}" type="slidenum">
              <a:rPr lang="en-GB" altLang="en-US"/>
              <a:pPr/>
              <a:t>50</a:t>
            </a:fld>
            <a:endParaRPr lang="en-GB" altLang="en-US"/>
          </a:p>
        </p:txBody>
      </p:sp>
      <p:sp>
        <p:nvSpPr>
          <p:cNvPr id="41986" name="Rectangle 2">
            <a:extLst>
              <a:ext uri="{FF2B5EF4-FFF2-40B4-BE49-F238E27FC236}">
                <a16:creationId xmlns:a16="http://schemas.microsoft.com/office/drawing/2014/main" id="{261B2BAD-A50A-4782-8012-54AF6FA3E73D}"/>
              </a:ext>
            </a:extLst>
          </p:cNvPr>
          <p:cNvSpPr>
            <a:spLocks noGrp="1" noRot="1" noChangeAspect="1" noChangeArrowheads="1" noTextEdit="1"/>
          </p:cNvSpPr>
          <p:nvPr>
            <p:ph type="sldImg"/>
          </p:nvPr>
        </p:nvSpPr>
        <p:spPr>
          <a:ln/>
        </p:spPr>
      </p:sp>
      <p:sp>
        <p:nvSpPr>
          <p:cNvPr id="41987" name="Rectangle 3">
            <a:extLst>
              <a:ext uri="{FF2B5EF4-FFF2-40B4-BE49-F238E27FC236}">
                <a16:creationId xmlns:a16="http://schemas.microsoft.com/office/drawing/2014/main" id="{EE2893EF-6A16-4C6A-9DE5-695039605303}"/>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5AD0D52F-6516-4486-90B3-FC2B6C3E905E}"/>
              </a:ext>
            </a:extLst>
          </p:cNvPr>
          <p:cNvSpPr>
            <a:spLocks noGrp="1" noChangeArrowheads="1"/>
          </p:cNvSpPr>
          <p:nvPr>
            <p:ph type="sldNum" sz="quarter" idx="5"/>
          </p:nvPr>
        </p:nvSpPr>
        <p:spPr>
          <a:ln/>
        </p:spPr>
        <p:txBody>
          <a:bodyPr/>
          <a:lstStyle/>
          <a:p>
            <a:fld id="{25272CBD-C7C5-421A-8FD6-B774AD9AF9C3}" type="slidenum">
              <a:rPr lang="en-GB" altLang="en-US"/>
              <a:pPr/>
              <a:t>56</a:t>
            </a:fld>
            <a:endParaRPr lang="en-GB" altLang="en-US"/>
          </a:p>
        </p:txBody>
      </p:sp>
      <p:sp>
        <p:nvSpPr>
          <p:cNvPr id="32770" name="Rectangle 2">
            <a:extLst>
              <a:ext uri="{FF2B5EF4-FFF2-40B4-BE49-F238E27FC236}">
                <a16:creationId xmlns:a16="http://schemas.microsoft.com/office/drawing/2014/main" id="{B5D4E1FC-7797-463D-876C-55D531E37899}"/>
              </a:ext>
            </a:extLst>
          </p:cNvPr>
          <p:cNvSpPr>
            <a:spLocks noGrp="1" noRot="1" noChangeAspect="1" noChangeArrowheads="1" noTextEdit="1"/>
          </p:cNvSpPr>
          <p:nvPr>
            <p:ph type="sldImg"/>
          </p:nvPr>
        </p:nvSpPr>
        <p:spPr>
          <a:ln/>
        </p:spPr>
      </p:sp>
      <p:sp>
        <p:nvSpPr>
          <p:cNvPr id="32771" name="Rectangle 3">
            <a:extLst>
              <a:ext uri="{FF2B5EF4-FFF2-40B4-BE49-F238E27FC236}">
                <a16:creationId xmlns:a16="http://schemas.microsoft.com/office/drawing/2014/main" id="{63164D2E-5F65-4918-BE33-9D0A2F0EE3C0}"/>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82D7E624-3C2C-44B8-AC7D-ECEDABCE3469}"/>
              </a:ext>
            </a:extLst>
          </p:cNvPr>
          <p:cNvSpPr>
            <a:spLocks noGrp="1" noChangeArrowheads="1"/>
          </p:cNvSpPr>
          <p:nvPr>
            <p:ph type="sldNum" sz="quarter" idx="5"/>
          </p:nvPr>
        </p:nvSpPr>
        <p:spPr>
          <a:ln/>
        </p:spPr>
        <p:txBody>
          <a:bodyPr/>
          <a:lstStyle/>
          <a:p>
            <a:fld id="{E6A24454-C514-4973-8674-17A3CC112474}" type="slidenum">
              <a:rPr lang="en-GB" altLang="en-US"/>
              <a:pPr/>
              <a:t>63</a:t>
            </a:fld>
            <a:endParaRPr lang="en-GB" altLang="en-US"/>
          </a:p>
        </p:txBody>
      </p:sp>
      <p:sp>
        <p:nvSpPr>
          <p:cNvPr id="6146" name="Rectangle 2">
            <a:extLst>
              <a:ext uri="{FF2B5EF4-FFF2-40B4-BE49-F238E27FC236}">
                <a16:creationId xmlns:a16="http://schemas.microsoft.com/office/drawing/2014/main" id="{3348D0B5-1726-4F43-B99E-307C5F563969}"/>
              </a:ext>
            </a:extLst>
          </p:cNvPr>
          <p:cNvSpPr>
            <a:spLocks noGrp="1" noRot="1" noChangeAspect="1" noChangeArrowheads="1" noTextEdit="1"/>
          </p:cNvSpPr>
          <p:nvPr>
            <p:ph type="sldImg"/>
          </p:nvPr>
        </p:nvSpPr>
        <p:spPr>
          <a:ln/>
        </p:spPr>
      </p:sp>
      <p:sp>
        <p:nvSpPr>
          <p:cNvPr id="6147" name="Rectangle 3">
            <a:extLst>
              <a:ext uri="{FF2B5EF4-FFF2-40B4-BE49-F238E27FC236}">
                <a16:creationId xmlns:a16="http://schemas.microsoft.com/office/drawing/2014/main" id="{A1F5C366-D9DB-4B2B-8218-250B15E0E42A}"/>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087193B4-D11E-4B40-9331-C712B60E1D47}"/>
              </a:ext>
            </a:extLst>
          </p:cNvPr>
          <p:cNvSpPr>
            <a:spLocks noGrp="1" noChangeArrowheads="1"/>
          </p:cNvSpPr>
          <p:nvPr>
            <p:ph type="sldNum" sz="quarter" idx="5"/>
          </p:nvPr>
        </p:nvSpPr>
        <p:spPr>
          <a:ln/>
        </p:spPr>
        <p:txBody>
          <a:bodyPr/>
          <a:lstStyle/>
          <a:p>
            <a:fld id="{79F86D66-BE97-4833-AD2C-CB8C973B88F9}" type="slidenum">
              <a:rPr lang="en-GB" altLang="en-US"/>
              <a:pPr/>
              <a:t>12</a:t>
            </a:fld>
            <a:endParaRPr lang="en-GB" altLang="en-US"/>
          </a:p>
        </p:txBody>
      </p:sp>
      <p:sp>
        <p:nvSpPr>
          <p:cNvPr id="64514" name="Rectangle 2">
            <a:extLst>
              <a:ext uri="{FF2B5EF4-FFF2-40B4-BE49-F238E27FC236}">
                <a16:creationId xmlns:a16="http://schemas.microsoft.com/office/drawing/2014/main" id="{364D4100-21EC-495A-B104-8759BF53325A}"/>
              </a:ext>
            </a:extLst>
          </p:cNvPr>
          <p:cNvSpPr>
            <a:spLocks noGrp="1" noRot="1" noChangeAspect="1" noChangeArrowheads="1" noTextEdit="1"/>
          </p:cNvSpPr>
          <p:nvPr>
            <p:ph type="sldImg"/>
          </p:nvPr>
        </p:nvSpPr>
        <p:spPr>
          <a:ln/>
        </p:spPr>
      </p:sp>
      <p:sp>
        <p:nvSpPr>
          <p:cNvPr id="64515" name="Rectangle 3">
            <a:extLst>
              <a:ext uri="{FF2B5EF4-FFF2-40B4-BE49-F238E27FC236}">
                <a16:creationId xmlns:a16="http://schemas.microsoft.com/office/drawing/2014/main" id="{86AABCFE-8423-4E01-8D9F-D390E17F2A88}"/>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D0138773-0E07-4902-B9EA-E2E75CF93998}"/>
              </a:ext>
            </a:extLst>
          </p:cNvPr>
          <p:cNvSpPr>
            <a:spLocks noGrp="1" noChangeArrowheads="1"/>
          </p:cNvSpPr>
          <p:nvPr>
            <p:ph type="sldNum" sz="quarter" idx="5"/>
          </p:nvPr>
        </p:nvSpPr>
        <p:spPr>
          <a:ln/>
        </p:spPr>
        <p:txBody>
          <a:bodyPr/>
          <a:lstStyle/>
          <a:p>
            <a:fld id="{B989E6AA-56C4-409E-A75E-DD30E646F482}" type="slidenum">
              <a:rPr lang="en-GB" altLang="en-US"/>
              <a:pPr/>
              <a:t>13</a:t>
            </a:fld>
            <a:endParaRPr lang="en-GB" altLang="en-US"/>
          </a:p>
        </p:txBody>
      </p:sp>
      <p:sp>
        <p:nvSpPr>
          <p:cNvPr id="51202" name="Rectangle 2">
            <a:extLst>
              <a:ext uri="{FF2B5EF4-FFF2-40B4-BE49-F238E27FC236}">
                <a16:creationId xmlns:a16="http://schemas.microsoft.com/office/drawing/2014/main" id="{5EE7949C-E29C-4D90-BF47-D54860BFF938}"/>
              </a:ext>
            </a:extLst>
          </p:cNvPr>
          <p:cNvSpPr>
            <a:spLocks noGrp="1" noRot="1" noChangeAspect="1" noChangeArrowheads="1" noTextEdit="1"/>
          </p:cNvSpPr>
          <p:nvPr>
            <p:ph type="sldImg"/>
          </p:nvPr>
        </p:nvSpPr>
        <p:spPr>
          <a:ln/>
        </p:spPr>
      </p:sp>
      <p:sp>
        <p:nvSpPr>
          <p:cNvPr id="51203" name="Rectangle 3">
            <a:extLst>
              <a:ext uri="{FF2B5EF4-FFF2-40B4-BE49-F238E27FC236}">
                <a16:creationId xmlns:a16="http://schemas.microsoft.com/office/drawing/2014/main" id="{2968B53A-E5B6-4BAB-AA9A-62DF01B00B21}"/>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BF0AECB5-C108-41C4-9463-6E2D782427A4}"/>
              </a:ext>
            </a:extLst>
          </p:cNvPr>
          <p:cNvSpPr>
            <a:spLocks noGrp="1" noChangeArrowheads="1"/>
          </p:cNvSpPr>
          <p:nvPr>
            <p:ph type="sldNum" sz="quarter" idx="5"/>
          </p:nvPr>
        </p:nvSpPr>
        <p:spPr>
          <a:ln/>
        </p:spPr>
        <p:txBody>
          <a:bodyPr/>
          <a:lstStyle/>
          <a:p>
            <a:fld id="{C570A8A9-B29C-413E-98C2-C5D7454F3757}" type="slidenum">
              <a:rPr lang="en-GB" altLang="en-US"/>
              <a:pPr/>
              <a:t>14</a:t>
            </a:fld>
            <a:endParaRPr lang="en-GB" altLang="en-US"/>
          </a:p>
        </p:txBody>
      </p:sp>
      <p:sp>
        <p:nvSpPr>
          <p:cNvPr id="93186" name="Rectangle 2">
            <a:extLst>
              <a:ext uri="{FF2B5EF4-FFF2-40B4-BE49-F238E27FC236}">
                <a16:creationId xmlns:a16="http://schemas.microsoft.com/office/drawing/2014/main" id="{1E7E90F0-CDD8-4237-9132-1A4DAC108DA0}"/>
              </a:ext>
            </a:extLst>
          </p:cNvPr>
          <p:cNvSpPr>
            <a:spLocks noGrp="1" noRot="1" noChangeAspect="1" noChangeArrowheads="1" noTextEdit="1"/>
          </p:cNvSpPr>
          <p:nvPr>
            <p:ph type="sldImg"/>
          </p:nvPr>
        </p:nvSpPr>
        <p:spPr>
          <a:ln/>
        </p:spPr>
      </p:sp>
      <p:sp>
        <p:nvSpPr>
          <p:cNvPr id="93187" name="Rectangle 3">
            <a:extLst>
              <a:ext uri="{FF2B5EF4-FFF2-40B4-BE49-F238E27FC236}">
                <a16:creationId xmlns:a16="http://schemas.microsoft.com/office/drawing/2014/main" id="{CA6E14F5-8BFA-4BEA-8E4C-455F653A1790}"/>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ED77F7C6-D5C7-4668-91F0-8235B24EC36A}"/>
              </a:ext>
            </a:extLst>
          </p:cNvPr>
          <p:cNvSpPr>
            <a:spLocks noGrp="1" noChangeArrowheads="1"/>
          </p:cNvSpPr>
          <p:nvPr>
            <p:ph type="sldNum" sz="quarter" idx="5"/>
          </p:nvPr>
        </p:nvSpPr>
        <p:spPr>
          <a:ln/>
        </p:spPr>
        <p:txBody>
          <a:bodyPr/>
          <a:lstStyle/>
          <a:p>
            <a:fld id="{FD188165-4B69-4FBD-9274-1920BFF348CE}" type="slidenum">
              <a:rPr lang="en-GB" altLang="en-US"/>
              <a:pPr/>
              <a:t>15</a:t>
            </a:fld>
            <a:endParaRPr lang="en-GB" altLang="en-US"/>
          </a:p>
        </p:txBody>
      </p:sp>
      <p:sp>
        <p:nvSpPr>
          <p:cNvPr id="46082" name="Rectangle 2">
            <a:extLst>
              <a:ext uri="{FF2B5EF4-FFF2-40B4-BE49-F238E27FC236}">
                <a16:creationId xmlns:a16="http://schemas.microsoft.com/office/drawing/2014/main" id="{AC744CE6-D9D8-419E-B64B-018BE73B4117}"/>
              </a:ext>
            </a:extLst>
          </p:cNvPr>
          <p:cNvSpPr>
            <a:spLocks noGrp="1" noRot="1" noChangeAspect="1" noChangeArrowheads="1" noTextEdit="1"/>
          </p:cNvSpPr>
          <p:nvPr>
            <p:ph type="sldImg"/>
          </p:nvPr>
        </p:nvSpPr>
        <p:spPr>
          <a:ln/>
        </p:spPr>
      </p:sp>
      <p:sp>
        <p:nvSpPr>
          <p:cNvPr id="46083" name="Rectangle 3">
            <a:extLst>
              <a:ext uri="{FF2B5EF4-FFF2-40B4-BE49-F238E27FC236}">
                <a16:creationId xmlns:a16="http://schemas.microsoft.com/office/drawing/2014/main" id="{D2A3F197-E1A7-429B-A435-2EE291287F5B}"/>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A4C985C7-E9A8-49DA-AC3A-60134AE9326C}"/>
              </a:ext>
            </a:extLst>
          </p:cNvPr>
          <p:cNvSpPr>
            <a:spLocks noGrp="1" noChangeArrowheads="1"/>
          </p:cNvSpPr>
          <p:nvPr>
            <p:ph type="sldNum" sz="quarter" idx="5"/>
          </p:nvPr>
        </p:nvSpPr>
        <p:spPr>
          <a:ln/>
        </p:spPr>
        <p:txBody>
          <a:bodyPr/>
          <a:lstStyle/>
          <a:p>
            <a:fld id="{F6B63CF0-BA47-4C55-9FE1-0F81683B440F}" type="slidenum">
              <a:rPr lang="en-GB" altLang="en-US"/>
              <a:pPr/>
              <a:t>16</a:t>
            </a:fld>
            <a:endParaRPr lang="en-GB" altLang="en-US"/>
          </a:p>
        </p:txBody>
      </p:sp>
      <p:sp>
        <p:nvSpPr>
          <p:cNvPr id="48130" name="Rectangle 2">
            <a:extLst>
              <a:ext uri="{FF2B5EF4-FFF2-40B4-BE49-F238E27FC236}">
                <a16:creationId xmlns:a16="http://schemas.microsoft.com/office/drawing/2014/main" id="{AC484170-66C3-412F-BD8F-8DFBDEF713FB}"/>
              </a:ext>
            </a:extLst>
          </p:cNvPr>
          <p:cNvSpPr>
            <a:spLocks noGrp="1" noRot="1" noChangeAspect="1" noChangeArrowheads="1" noTextEdit="1"/>
          </p:cNvSpPr>
          <p:nvPr>
            <p:ph type="sldImg"/>
          </p:nvPr>
        </p:nvSpPr>
        <p:spPr>
          <a:ln/>
        </p:spPr>
      </p:sp>
      <p:sp>
        <p:nvSpPr>
          <p:cNvPr id="48131" name="Rectangle 3">
            <a:extLst>
              <a:ext uri="{FF2B5EF4-FFF2-40B4-BE49-F238E27FC236}">
                <a16:creationId xmlns:a16="http://schemas.microsoft.com/office/drawing/2014/main" id="{AD0C6C0E-F8C5-4EC8-A594-D153824D2B70}"/>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671A889F-EA28-4D73-A121-163796E479FD}"/>
              </a:ext>
            </a:extLst>
          </p:cNvPr>
          <p:cNvSpPr>
            <a:spLocks noGrp="1" noChangeArrowheads="1"/>
          </p:cNvSpPr>
          <p:nvPr>
            <p:ph type="sldNum" sz="quarter" idx="5"/>
          </p:nvPr>
        </p:nvSpPr>
        <p:spPr>
          <a:ln/>
        </p:spPr>
        <p:txBody>
          <a:bodyPr/>
          <a:lstStyle/>
          <a:p>
            <a:fld id="{B8EA8D53-999E-4815-B5AA-CF02F8DE5C89}" type="slidenum">
              <a:rPr lang="en-GB" altLang="en-US"/>
              <a:pPr/>
              <a:t>17</a:t>
            </a:fld>
            <a:endParaRPr lang="en-GB" altLang="en-US"/>
          </a:p>
        </p:txBody>
      </p:sp>
      <p:sp>
        <p:nvSpPr>
          <p:cNvPr id="44034" name="Rectangle 2">
            <a:extLst>
              <a:ext uri="{FF2B5EF4-FFF2-40B4-BE49-F238E27FC236}">
                <a16:creationId xmlns:a16="http://schemas.microsoft.com/office/drawing/2014/main" id="{A12FE9A2-C771-49CF-A97C-B8667738FC0F}"/>
              </a:ext>
            </a:extLst>
          </p:cNvPr>
          <p:cNvSpPr>
            <a:spLocks noGrp="1" noRot="1" noChangeAspect="1" noChangeArrowheads="1" noTextEdit="1"/>
          </p:cNvSpPr>
          <p:nvPr>
            <p:ph type="sldImg"/>
          </p:nvPr>
        </p:nvSpPr>
        <p:spPr>
          <a:ln/>
        </p:spPr>
      </p:sp>
      <p:sp>
        <p:nvSpPr>
          <p:cNvPr id="44035" name="Rectangle 3">
            <a:extLst>
              <a:ext uri="{FF2B5EF4-FFF2-40B4-BE49-F238E27FC236}">
                <a16:creationId xmlns:a16="http://schemas.microsoft.com/office/drawing/2014/main" id="{F24034C6-EBCE-4F1D-B40B-4186260F27F3}"/>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CC46CC59-473A-485E-8276-E36018855436}"/>
              </a:ext>
            </a:extLst>
          </p:cNvPr>
          <p:cNvSpPr>
            <a:spLocks noGrp="1" noChangeArrowheads="1"/>
          </p:cNvSpPr>
          <p:nvPr>
            <p:ph type="sldNum" sz="quarter" idx="5"/>
          </p:nvPr>
        </p:nvSpPr>
        <p:spPr>
          <a:ln/>
        </p:spPr>
        <p:txBody>
          <a:bodyPr/>
          <a:lstStyle/>
          <a:p>
            <a:fld id="{41FCABED-FBC6-456E-821C-89A7A8B78464}" type="slidenum">
              <a:rPr lang="en-GB" altLang="en-US"/>
              <a:pPr/>
              <a:t>19</a:t>
            </a:fld>
            <a:endParaRPr lang="en-GB" altLang="en-US"/>
          </a:p>
        </p:txBody>
      </p:sp>
      <p:sp>
        <p:nvSpPr>
          <p:cNvPr id="8194" name="Rectangle 2">
            <a:extLst>
              <a:ext uri="{FF2B5EF4-FFF2-40B4-BE49-F238E27FC236}">
                <a16:creationId xmlns:a16="http://schemas.microsoft.com/office/drawing/2014/main" id="{A56EC39E-B4D0-451E-8272-B3AC54B20371}"/>
              </a:ext>
            </a:extLst>
          </p:cNvPr>
          <p:cNvSpPr>
            <a:spLocks noGrp="1" noRot="1" noChangeAspect="1" noChangeArrowheads="1" noTextEdit="1"/>
          </p:cNvSpPr>
          <p:nvPr>
            <p:ph type="sldImg"/>
          </p:nvPr>
        </p:nvSpPr>
        <p:spPr>
          <a:ln/>
        </p:spPr>
      </p:sp>
      <p:sp>
        <p:nvSpPr>
          <p:cNvPr id="8195" name="Rectangle 3">
            <a:extLst>
              <a:ext uri="{FF2B5EF4-FFF2-40B4-BE49-F238E27FC236}">
                <a16:creationId xmlns:a16="http://schemas.microsoft.com/office/drawing/2014/main" id="{0E6E4F02-0575-40A1-B518-6406F5CDB739}"/>
              </a:ext>
            </a:extLst>
          </p:cNvPr>
          <p:cNvSpPr>
            <a:spLocks noGrp="1" noChangeArrowheads="1"/>
          </p:cNvSpPr>
          <p:nvPr>
            <p:ph type="body" idx="1"/>
          </p:nvPr>
        </p:nvSpPr>
        <p:spPr/>
        <p:txBody>
          <a:bodyPr/>
          <a:lstStyle/>
          <a:p>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FED07B-DA9B-41B8-B883-898FB2AE3F62}"/>
              </a:ext>
            </a:extLst>
          </p:cNvPr>
          <p:cNvSpPr>
            <a:spLocks noGrp="1"/>
          </p:cNvSpPr>
          <p:nvPr>
            <p:ph type="ctrTitle"/>
          </p:nvPr>
        </p:nvSpPr>
        <p:spPr>
          <a:xfrm>
            <a:off x="857250" y="1497013"/>
            <a:ext cx="5143500" cy="3182937"/>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822B4EE6-82AF-4CD5-9AA1-8A381EEBB82F}"/>
              </a:ext>
            </a:extLst>
          </p:cNvPr>
          <p:cNvSpPr>
            <a:spLocks noGrp="1"/>
          </p:cNvSpPr>
          <p:nvPr>
            <p:ph type="subTitle" idx="1"/>
          </p:nvPr>
        </p:nvSpPr>
        <p:spPr>
          <a:xfrm>
            <a:off x="857250" y="4802188"/>
            <a:ext cx="5143500" cy="220821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A3120921-23E7-40BE-8311-8FCE1E68852E}"/>
              </a:ext>
            </a:extLst>
          </p:cNvPr>
          <p:cNvSpPr>
            <a:spLocks noGrp="1"/>
          </p:cNvSpPr>
          <p:nvPr>
            <p:ph type="dt" sz="half" idx="10"/>
          </p:nvPr>
        </p:nvSpPr>
        <p:spPr/>
        <p:txBody>
          <a:bodyPr/>
          <a:lstStyle>
            <a:lvl1pPr>
              <a:defRPr/>
            </a:lvl1pPr>
          </a:lstStyle>
          <a:p>
            <a:endParaRPr lang="en-GB" altLang="en-US"/>
          </a:p>
        </p:txBody>
      </p:sp>
      <p:sp>
        <p:nvSpPr>
          <p:cNvPr id="5" name="Footer Placeholder 4">
            <a:extLst>
              <a:ext uri="{FF2B5EF4-FFF2-40B4-BE49-F238E27FC236}">
                <a16:creationId xmlns:a16="http://schemas.microsoft.com/office/drawing/2014/main" id="{ED151B60-A81B-4CE9-9076-17FEC40B86CE}"/>
              </a:ext>
            </a:extLst>
          </p:cNvPr>
          <p:cNvSpPr>
            <a:spLocks noGrp="1"/>
          </p:cNvSpPr>
          <p:nvPr>
            <p:ph type="ftr" sz="quarter" idx="11"/>
          </p:nvPr>
        </p:nvSpPr>
        <p:spPr/>
        <p:txBody>
          <a:bodyPr/>
          <a:lstStyle>
            <a:lvl1pPr>
              <a:defRPr/>
            </a:lvl1pPr>
          </a:lstStyle>
          <a:p>
            <a:endParaRPr lang="en-GB" altLang="en-US"/>
          </a:p>
        </p:txBody>
      </p:sp>
      <p:sp>
        <p:nvSpPr>
          <p:cNvPr id="6" name="Slide Number Placeholder 5">
            <a:extLst>
              <a:ext uri="{FF2B5EF4-FFF2-40B4-BE49-F238E27FC236}">
                <a16:creationId xmlns:a16="http://schemas.microsoft.com/office/drawing/2014/main" id="{60525F45-0DF5-42CE-B653-F031A37B6E64}"/>
              </a:ext>
            </a:extLst>
          </p:cNvPr>
          <p:cNvSpPr>
            <a:spLocks noGrp="1"/>
          </p:cNvSpPr>
          <p:nvPr>
            <p:ph type="sldNum" sz="quarter" idx="12"/>
          </p:nvPr>
        </p:nvSpPr>
        <p:spPr/>
        <p:txBody>
          <a:bodyPr/>
          <a:lstStyle>
            <a:lvl1pPr>
              <a:defRPr/>
            </a:lvl1pPr>
          </a:lstStyle>
          <a:p>
            <a:fld id="{8746D9BB-D28B-439C-83F1-9B0ED78DF793}" type="slidenum">
              <a:rPr lang="en-GB" altLang="en-US"/>
              <a:pPr/>
              <a:t>‹#›</a:t>
            </a:fld>
            <a:endParaRPr lang="en-GB" altLang="en-US"/>
          </a:p>
        </p:txBody>
      </p:sp>
    </p:spTree>
    <p:extLst>
      <p:ext uri="{BB962C8B-B14F-4D97-AF65-F5344CB8AC3E}">
        <p14:creationId xmlns:p14="http://schemas.microsoft.com/office/powerpoint/2010/main" val="5184154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265D49-5227-4DB8-BB80-13AF1FB966D4}"/>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37377511-7B10-4E48-9942-C54D5317E08C}"/>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BBC2B65-E82A-41DC-B602-4621CAD73993}"/>
              </a:ext>
            </a:extLst>
          </p:cNvPr>
          <p:cNvSpPr>
            <a:spLocks noGrp="1"/>
          </p:cNvSpPr>
          <p:nvPr>
            <p:ph type="dt" sz="half" idx="10"/>
          </p:nvPr>
        </p:nvSpPr>
        <p:spPr/>
        <p:txBody>
          <a:bodyPr/>
          <a:lstStyle>
            <a:lvl1pPr>
              <a:defRPr/>
            </a:lvl1pPr>
          </a:lstStyle>
          <a:p>
            <a:endParaRPr lang="en-GB" altLang="en-US"/>
          </a:p>
        </p:txBody>
      </p:sp>
      <p:sp>
        <p:nvSpPr>
          <p:cNvPr id="5" name="Footer Placeholder 4">
            <a:extLst>
              <a:ext uri="{FF2B5EF4-FFF2-40B4-BE49-F238E27FC236}">
                <a16:creationId xmlns:a16="http://schemas.microsoft.com/office/drawing/2014/main" id="{141A9AAF-200B-4451-B64D-111C799FB2C7}"/>
              </a:ext>
            </a:extLst>
          </p:cNvPr>
          <p:cNvSpPr>
            <a:spLocks noGrp="1"/>
          </p:cNvSpPr>
          <p:nvPr>
            <p:ph type="ftr" sz="quarter" idx="11"/>
          </p:nvPr>
        </p:nvSpPr>
        <p:spPr/>
        <p:txBody>
          <a:bodyPr/>
          <a:lstStyle>
            <a:lvl1pPr>
              <a:defRPr/>
            </a:lvl1pPr>
          </a:lstStyle>
          <a:p>
            <a:endParaRPr lang="en-GB" altLang="en-US"/>
          </a:p>
        </p:txBody>
      </p:sp>
      <p:sp>
        <p:nvSpPr>
          <p:cNvPr id="6" name="Slide Number Placeholder 5">
            <a:extLst>
              <a:ext uri="{FF2B5EF4-FFF2-40B4-BE49-F238E27FC236}">
                <a16:creationId xmlns:a16="http://schemas.microsoft.com/office/drawing/2014/main" id="{003099BD-FC52-49A4-89BB-76B1C0DC9D3C}"/>
              </a:ext>
            </a:extLst>
          </p:cNvPr>
          <p:cNvSpPr>
            <a:spLocks noGrp="1"/>
          </p:cNvSpPr>
          <p:nvPr>
            <p:ph type="sldNum" sz="quarter" idx="12"/>
          </p:nvPr>
        </p:nvSpPr>
        <p:spPr/>
        <p:txBody>
          <a:bodyPr/>
          <a:lstStyle>
            <a:lvl1pPr>
              <a:defRPr/>
            </a:lvl1pPr>
          </a:lstStyle>
          <a:p>
            <a:fld id="{5140F95A-AD89-4289-B150-BEBBFB7C6093}" type="slidenum">
              <a:rPr lang="en-GB" altLang="en-US"/>
              <a:pPr/>
              <a:t>‹#›</a:t>
            </a:fld>
            <a:endParaRPr lang="en-GB" altLang="en-US"/>
          </a:p>
        </p:txBody>
      </p:sp>
    </p:spTree>
    <p:extLst>
      <p:ext uri="{BB962C8B-B14F-4D97-AF65-F5344CB8AC3E}">
        <p14:creationId xmlns:p14="http://schemas.microsoft.com/office/powerpoint/2010/main" val="32240860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F8A49C8-1008-4158-AF2A-A8CE6531D6B5}"/>
              </a:ext>
            </a:extLst>
          </p:cNvPr>
          <p:cNvSpPr>
            <a:spLocks noGrp="1"/>
          </p:cNvSpPr>
          <p:nvPr>
            <p:ph type="title" orient="vert"/>
          </p:nvPr>
        </p:nvSpPr>
        <p:spPr>
          <a:xfrm>
            <a:off x="4972050" y="366713"/>
            <a:ext cx="1543050" cy="7800975"/>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0E193A5B-C77A-4E74-A928-3A392AB8CEC1}"/>
              </a:ext>
            </a:extLst>
          </p:cNvPr>
          <p:cNvSpPr>
            <a:spLocks noGrp="1"/>
          </p:cNvSpPr>
          <p:nvPr>
            <p:ph type="body" orient="vert" idx="1"/>
          </p:nvPr>
        </p:nvSpPr>
        <p:spPr>
          <a:xfrm>
            <a:off x="342900" y="366713"/>
            <a:ext cx="4476750" cy="780097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EB9CCC2-B62F-4320-87F6-769DA14C8A63}"/>
              </a:ext>
            </a:extLst>
          </p:cNvPr>
          <p:cNvSpPr>
            <a:spLocks noGrp="1"/>
          </p:cNvSpPr>
          <p:nvPr>
            <p:ph type="dt" sz="half" idx="10"/>
          </p:nvPr>
        </p:nvSpPr>
        <p:spPr/>
        <p:txBody>
          <a:bodyPr/>
          <a:lstStyle>
            <a:lvl1pPr>
              <a:defRPr/>
            </a:lvl1pPr>
          </a:lstStyle>
          <a:p>
            <a:endParaRPr lang="en-GB" altLang="en-US"/>
          </a:p>
        </p:txBody>
      </p:sp>
      <p:sp>
        <p:nvSpPr>
          <p:cNvPr id="5" name="Footer Placeholder 4">
            <a:extLst>
              <a:ext uri="{FF2B5EF4-FFF2-40B4-BE49-F238E27FC236}">
                <a16:creationId xmlns:a16="http://schemas.microsoft.com/office/drawing/2014/main" id="{DA20F4ED-EDA0-428B-AAA4-8A843E3CDF93}"/>
              </a:ext>
            </a:extLst>
          </p:cNvPr>
          <p:cNvSpPr>
            <a:spLocks noGrp="1"/>
          </p:cNvSpPr>
          <p:nvPr>
            <p:ph type="ftr" sz="quarter" idx="11"/>
          </p:nvPr>
        </p:nvSpPr>
        <p:spPr/>
        <p:txBody>
          <a:bodyPr/>
          <a:lstStyle>
            <a:lvl1pPr>
              <a:defRPr/>
            </a:lvl1pPr>
          </a:lstStyle>
          <a:p>
            <a:endParaRPr lang="en-GB" altLang="en-US"/>
          </a:p>
        </p:txBody>
      </p:sp>
      <p:sp>
        <p:nvSpPr>
          <p:cNvPr id="6" name="Slide Number Placeholder 5">
            <a:extLst>
              <a:ext uri="{FF2B5EF4-FFF2-40B4-BE49-F238E27FC236}">
                <a16:creationId xmlns:a16="http://schemas.microsoft.com/office/drawing/2014/main" id="{741192CB-E0F7-497C-9A9A-BAE20723C0D9}"/>
              </a:ext>
            </a:extLst>
          </p:cNvPr>
          <p:cNvSpPr>
            <a:spLocks noGrp="1"/>
          </p:cNvSpPr>
          <p:nvPr>
            <p:ph type="sldNum" sz="quarter" idx="12"/>
          </p:nvPr>
        </p:nvSpPr>
        <p:spPr/>
        <p:txBody>
          <a:bodyPr/>
          <a:lstStyle>
            <a:lvl1pPr>
              <a:defRPr/>
            </a:lvl1pPr>
          </a:lstStyle>
          <a:p>
            <a:fld id="{7BE85AEE-8F02-402B-8979-4A6A64CF4A2C}" type="slidenum">
              <a:rPr lang="en-GB" altLang="en-US"/>
              <a:pPr/>
              <a:t>‹#›</a:t>
            </a:fld>
            <a:endParaRPr lang="en-GB" altLang="en-US"/>
          </a:p>
        </p:txBody>
      </p:sp>
    </p:spTree>
    <p:extLst>
      <p:ext uri="{BB962C8B-B14F-4D97-AF65-F5344CB8AC3E}">
        <p14:creationId xmlns:p14="http://schemas.microsoft.com/office/powerpoint/2010/main" val="30870182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07E254-8D43-4488-9E0F-EB0FBAE528AE}"/>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A70F7248-AB99-4A9B-B4F0-8D0B4EB14239}"/>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7B05738-8EE5-42B3-A0EE-5C1287093263}"/>
              </a:ext>
            </a:extLst>
          </p:cNvPr>
          <p:cNvSpPr>
            <a:spLocks noGrp="1"/>
          </p:cNvSpPr>
          <p:nvPr>
            <p:ph type="dt" sz="half" idx="10"/>
          </p:nvPr>
        </p:nvSpPr>
        <p:spPr/>
        <p:txBody>
          <a:bodyPr/>
          <a:lstStyle>
            <a:lvl1pPr>
              <a:defRPr/>
            </a:lvl1pPr>
          </a:lstStyle>
          <a:p>
            <a:endParaRPr lang="en-GB" altLang="en-US"/>
          </a:p>
        </p:txBody>
      </p:sp>
      <p:sp>
        <p:nvSpPr>
          <p:cNvPr id="5" name="Footer Placeholder 4">
            <a:extLst>
              <a:ext uri="{FF2B5EF4-FFF2-40B4-BE49-F238E27FC236}">
                <a16:creationId xmlns:a16="http://schemas.microsoft.com/office/drawing/2014/main" id="{62086305-C7CB-4A48-A657-F858A1059DED}"/>
              </a:ext>
            </a:extLst>
          </p:cNvPr>
          <p:cNvSpPr>
            <a:spLocks noGrp="1"/>
          </p:cNvSpPr>
          <p:nvPr>
            <p:ph type="ftr" sz="quarter" idx="11"/>
          </p:nvPr>
        </p:nvSpPr>
        <p:spPr/>
        <p:txBody>
          <a:bodyPr/>
          <a:lstStyle>
            <a:lvl1pPr>
              <a:defRPr/>
            </a:lvl1pPr>
          </a:lstStyle>
          <a:p>
            <a:endParaRPr lang="en-GB" altLang="en-US"/>
          </a:p>
        </p:txBody>
      </p:sp>
      <p:sp>
        <p:nvSpPr>
          <p:cNvPr id="6" name="Slide Number Placeholder 5">
            <a:extLst>
              <a:ext uri="{FF2B5EF4-FFF2-40B4-BE49-F238E27FC236}">
                <a16:creationId xmlns:a16="http://schemas.microsoft.com/office/drawing/2014/main" id="{F1A172EF-E43E-472C-A6BE-C22EEDE8A2AB}"/>
              </a:ext>
            </a:extLst>
          </p:cNvPr>
          <p:cNvSpPr>
            <a:spLocks noGrp="1"/>
          </p:cNvSpPr>
          <p:nvPr>
            <p:ph type="sldNum" sz="quarter" idx="12"/>
          </p:nvPr>
        </p:nvSpPr>
        <p:spPr/>
        <p:txBody>
          <a:bodyPr/>
          <a:lstStyle>
            <a:lvl1pPr>
              <a:defRPr/>
            </a:lvl1pPr>
          </a:lstStyle>
          <a:p>
            <a:fld id="{A200F79E-0538-45FE-B809-CCAA59FD960E}" type="slidenum">
              <a:rPr lang="en-GB" altLang="en-US"/>
              <a:pPr/>
              <a:t>‹#›</a:t>
            </a:fld>
            <a:endParaRPr lang="en-GB" altLang="en-US"/>
          </a:p>
        </p:txBody>
      </p:sp>
    </p:spTree>
    <p:extLst>
      <p:ext uri="{BB962C8B-B14F-4D97-AF65-F5344CB8AC3E}">
        <p14:creationId xmlns:p14="http://schemas.microsoft.com/office/powerpoint/2010/main" val="35154337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EF34C2-A10F-470A-92F4-1D26FDAE908A}"/>
              </a:ext>
            </a:extLst>
          </p:cNvPr>
          <p:cNvSpPr>
            <a:spLocks noGrp="1"/>
          </p:cNvSpPr>
          <p:nvPr>
            <p:ph type="title"/>
          </p:nvPr>
        </p:nvSpPr>
        <p:spPr>
          <a:xfrm>
            <a:off x="468313" y="2279650"/>
            <a:ext cx="5915025" cy="3803650"/>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992E969D-4203-4127-B552-08CA760A1C75}"/>
              </a:ext>
            </a:extLst>
          </p:cNvPr>
          <p:cNvSpPr>
            <a:spLocks noGrp="1"/>
          </p:cNvSpPr>
          <p:nvPr>
            <p:ph type="body" idx="1"/>
          </p:nvPr>
        </p:nvSpPr>
        <p:spPr>
          <a:xfrm>
            <a:off x="468313" y="6119813"/>
            <a:ext cx="5915025" cy="2000250"/>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Edit Master text styles</a:t>
            </a:r>
          </a:p>
        </p:txBody>
      </p:sp>
      <p:sp>
        <p:nvSpPr>
          <p:cNvPr id="4" name="Date Placeholder 3">
            <a:extLst>
              <a:ext uri="{FF2B5EF4-FFF2-40B4-BE49-F238E27FC236}">
                <a16:creationId xmlns:a16="http://schemas.microsoft.com/office/drawing/2014/main" id="{33FEFBE8-8996-4B37-8FF1-6D56D4DFF0E9}"/>
              </a:ext>
            </a:extLst>
          </p:cNvPr>
          <p:cNvSpPr>
            <a:spLocks noGrp="1"/>
          </p:cNvSpPr>
          <p:nvPr>
            <p:ph type="dt" sz="half" idx="10"/>
          </p:nvPr>
        </p:nvSpPr>
        <p:spPr/>
        <p:txBody>
          <a:bodyPr/>
          <a:lstStyle>
            <a:lvl1pPr>
              <a:defRPr/>
            </a:lvl1pPr>
          </a:lstStyle>
          <a:p>
            <a:endParaRPr lang="en-GB" altLang="en-US"/>
          </a:p>
        </p:txBody>
      </p:sp>
      <p:sp>
        <p:nvSpPr>
          <p:cNvPr id="5" name="Footer Placeholder 4">
            <a:extLst>
              <a:ext uri="{FF2B5EF4-FFF2-40B4-BE49-F238E27FC236}">
                <a16:creationId xmlns:a16="http://schemas.microsoft.com/office/drawing/2014/main" id="{E775FA2D-DA33-4FA7-8E94-D09D9AE91ED2}"/>
              </a:ext>
            </a:extLst>
          </p:cNvPr>
          <p:cNvSpPr>
            <a:spLocks noGrp="1"/>
          </p:cNvSpPr>
          <p:nvPr>
            <p:ph type="ftr" sz="quarter" idx="11"/>
          </p:nvPr>
        </p:nvSpPr>
        <p:spPr/>
        <p:txBody>
          <a:bodyPr/>
          <a:lstStyle>
            <a:lvl1pPr>
              <a:defRPr/>
            </a:lvl1pPr>
          </a:lstStyle>
          <a:p>
            <a:endParaRPr lang="en-GB" altLang="en-US"/>
          </a:p>
        </p:txBody>
      </p:sp>
      <p:sp>
        <p:nvSpPr>
          <p:cNvPr id="6" name="Slide Number Placeholder 5">
            <a:extLst>
              <a:ext uri="{FF2B5EF4-FFF2-40B4-BE49-F238E27FC236}">
                <a16:creationId xmlns:a16="http://schemas.microsoft.com/office/drawing/2014/main" id="{6819F5FA-4593-4954-93CF-A021ADAE5160}"/>
              </a:ext>
            </a:extLst>
          </p:cNvPr>
          <p:cNvSpPr>
            <a:spLocks noGrp="1"/>
          </p:cNvSpPr>
          <p:nvPr>
            <p:ph type="sldNum" sz="quarter" idx="12"/>
          </p:nvPr>
        </p:nvSpPr>
        <p:spPr/>
        <p:txBody>
          <a:bodyPr/>
          <a:lstStyle>
            <a:lvl1pPr>
              <a:defRPr/>
            </a:lvl1pPr>
          </a:lstStyle>
          <a:p>
            <a:fld id="{C47841FB-DA4E-4896-B0B5-50025D009254}" type="slidenum">
              <a:rPr lang="en-GB" altLang="en-US"/>
              <a:pPr/>
              <a:t>‹#›</a:t>
            </a:fld>
            <a:endParaRPr lang="en-GB" altLang="en-US"/>
          </a:p>
        </p:txBody>
      </p:sp>
    </p:spTree>
    <p:extLst>
      <p:ext uri="{BB962C8B-B14F-4D97-AF65-F5344CB8AC3E}">
        <p14:creationId xmlns:p14="http://schemas.microsoft.com/office/powerpoint/2010/main" val="33959607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36E726-503F-424E-818C-2D2414E8907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DB39F907-7BE1-4C19-8179-6D8B322092E4}"/>
              </a:ext>
            </a:extLst>
          </p:cNvPr>
          <p:cNvSpPr>
            <a:spLocks noGrp="1"/>
          </p:cNvSpPr>
          <p:nvPr>
            <p:ph sz="half" idx="1"/>
          </p:nvPr>
        </p:nvSpPr>
        <p:spPr>
          <a:xfrm>
            <a:off x="342900" y="2133600"/>
            <a:ext cx="3009900" cy="60340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139697EC-1F21-4D63-B361-C5D3BB242118}"/>
              </a:ext>
            </a:extLst>
          </p:cNvPr>
          <p:cNvSpPr>
            <a:spLocks noGrp="1"/>
          </p:cNvSpPr>
          <p:nvPr>
            <p:ph sz="half" idx="2"/>
          </p:nvPr>
        </p:nvSpPr>
        <p:spPr>
          <a:xfrm>
            <a:off x="3505200" y="2133600"/>
            <a:ext cx="3009900" cy="60340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EF4AE118-593C-486A-9FF1-00F74DE86432}"/>
              </a:ext>
            </a:extLst>
          </p:cNvPr>
          <p:cNvSpPr>
            <a:spLocks noGrp="1"/>
          </p:cNvSpPr>
          <p:nvPr>
            <p:ph type="dt" sz="half" idx="10"/>
          </p:nvPr>
        </p:nvSpPr>
        <p:spPr/>
        <p:txBody>
          <a:bodyPr/>
          <a:lstStyle>
            <a:lvl1pPr>
              <a:defRPr/>
            </a:lvl1pPr>
          </a:lstStyle>
          <a:p>
            <a:endParaRPr lang="en-GB" altLang="en-US"/>
          </a:p>
        </p:txBody>
      </p:sp>
      <p:sp>
        <p:nvSpPr>
          <p:cNvPr id="6" name="Footer Placeholder 5">
            <a:extLst>
              <a:ext uri="{FF2B5EF4-FFF2-40B4-BE49-F238E27FC236}">
                <a16:creationId xmlns:a16="http://schemas.microsoft.com/office/drawing/2014/main" id="{42D5B705-6B7B-4382-B417-04DC48AB8707}"/>
              </a:ext>
            </a:extLst>
          </p:cNvPr>
          <p:cNvSpPr>
            <a:spLocks noGrp="1"/>
          </p:cNvSpPr>
          <p:nvPr>
            <p:ph type="ftr" sz="quarter" idx="11"/>
          </p:nvPr>
        </p:nvSpPr>
        <p:spPr/>
        <p:txBody>
          <a:bodyPr/>
          <a:lstStyle>
            <a:lvl1pPr>
              <a:defRPr/>
            </a:lvl1pPr>
          </a:lstStyle>
          <a:p>
            <a:endParaRPr lang="en-GB" altLang="en-US"/>
          </a:p>
        </p:txBody>
      </p:sp>
      <p:sp>
        <p:nvSpPr>
          <p:cNvPr id="7" name="Slide Number Placeholder 6">
            <a:extLst>
              <a:ext uri="{FF2B5EF4-FFF2-40B4-BE49-F238E27FC236}">
                <a16:creationId xmlns:a16="http://schemas.microsoft.com/office/drawing/2014/main" id="{9072D469-B884-48E7-B395-18B7DD252BE3}"/>
              </a:ext>
            </a:extLst>
          </p:cNvPr>
          <p:cNvSpPr>
            <a:spLocks noGrp="1"/>
          </p:cNvSpPr>
          <p:nvPr>
            <p:ph type="sldNum" sz="quarter" idx="12"/>
          </p:nvPr>
        </p:nvSpPr>
        <p:spPr/>
        <p:txBody>
          <a:bodyPr/>
          <a:lstStyle>
            <a:lvl1pPr>
              <a:defRPr/>
            </a:lvl1pPr>
          </a:lstStyle>
          <a:p>
            <a:fld id="{858E6853-8CE6-44AB-B766-D3AABC4AC6EA}" type="slidenum">
              <a:rPr lang="en-GB" altLang="en-US"/>
              <a:pPr/>
              <a:t>‹#›</a:t>
            </a:fld>
            <a:endParaRPr lang="en-GB" altLang="en-US"/>
          </a:p>
        </p:txBody>
      </p:sp>
    </p:spTree>
    <p:extLst>
      <p:ext uri="{BB962C8B-B14F-4D97-AF65-F5344CB8AC3E}">
        <p14:creationId xmlns:p14="http://schemas.microsoft.com/office/powerpoint/2010/main" val="21790651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767F1B-DE5C-4EB5-AFD6-E38F7B7BEC36}"/>
              </a:ext>
            </a:extLst>
          </p:cNvPr>
          <p:cNvSpPr>
            <a:spLocks noGrp="1"/>
          </p:cNvSpPr>
          <p:nvPr>
            <p:ph type="title"/>
          </p:nvPr>
        </p:nvSpPr>
        <p:spPr>
          <a:xfrm>
            <a:off x="473075" y="487363"/>
            <a:ext cx="5915025" cy="1766887"/>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21FB987-B8A7-4B9C-B88F-D0AF614A7C10}"/>
              </a:ext>
            </a:extLst>
          </p:cNvPr>
          <p:cNvSpPr>
            <a:spLocks noGrp="1"/>
          </p:cNvSpPr>
          <p:nvPr>
            <p:ph type="body" idx="1"/>
          </p:nvPr>
        </p:nvSpPr>
        <p:spPr>
          <a:xfrm>
            <a:off x="473075" y="2241550"/>
            <a:ext cx="2900363" cy="10985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7701A973-DEDE-4981-8A15-0A7FB96E9437}"/>
              </a:ext>
            </a:extLst>
          </p:cNvPr>
          <p:cNvSpPr>
            <a:spLocks noGrp="1"/>
          </p:cNvSpPr>
          <p:nvPr>
            <p:ph sz="half" idx="2"/>
          </p:nvPr>
        </p:nvSpPr>
        <p:spPr>
          <a:xfrm>
            <a:off x="473075" y="3340100"/>
            <a:ext cx="2900363" cy="491331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436AB654-7DFD-4434-BBBD-7C5FC04BB308}"/>
              </a:ext>
            </a:extLst>
          </p:cNvPr>
          <p:cNvSpPr>
            <a:spLocks noGrp="1"/>
          </p:cNvSpPr>
          <p:nvPr>
            <p:ph type="body" sz="quarter" idx="3"/>
          </p:nvPr>
        </p:nvSpPr>
        <p:spPr>
          <a:xfrm>
            <a:off x="3471863" y="2241550"/>
            <a:ext cx="2916237" cy="10985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F1A5C79C-90F7-471D-B352-9D28D8464240}"/>
              </a:ext>
            </a:extLst>
          </p:cNvPr>
          <p:cNvSpPr>
            <a:spLocks noGrp="1"/>
          </p:cNvSpPr>
          <p:nvPr>
            <p:ph sz="quarter" idx="4"/>
          </p:nvPr>
        </p:nvSpPr>
        <p:spPr>
          <a:xfrm>
            <a:off x="3471863" y="3340100"/>
            <a:ext cx="2916237" cy="491331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D5518B23-5D35-49F5-B7EE-A19A6B37E9FD}"/>
              </a:ext>
            </a:extLst>
          </p:cNvPr>
          <p:cNvSpPr>
            <a:spLocks noGrp="1"/>
          </p:cNvSpPr>
          <p:nvPr>
            <p:ph type="dt" sz="half" idx="10"/>
          </p:nvPr>
        </p:nvSpPr>
        <p:spPr/>
        <p:txBody>
          <a:bodyPr/>
          <a:lstStyle>
            <a:lvl1pPr>
              <a:defRPr/>
            </a:lvl1pPr>
          </a:lstStyle>
          <a:p>
            <a:endParaRPr lang="en-GB" altLang="en-US"/>
          </a:p>
        </p:txBody>
      </p:sp>
      <p:sp>
        <p:nvSpPr>
          <p:cNvPr id="8" name="Footer Placeholder 7">
            <a:extLst>
              <a:ext uri="{FF2B5EF4-FFF2-40B4-BE49-F238E27FC236}">
                <a16:creationId xmlns:a16="http://schemas.microsoft.com/office/drawing/2014/main" id="{A14D83A0-03DE-41CF-B427-BEEBF98C1115}"/>
              </a:ext>
            </a:extLst>
          </p:cNvPr>
          <p:cNvSpPr>
            <a:spLocks noGrp="1"/>
          </p:cNvSpPr>
          <p:nvPr>
            <p:ph type="ftr" sz="quarter" idx="11"/>
          </p:nvPr>
        </p:nvSpPr>
        <p:spPr/>
        <p:txBody>
          <a:bodyPr/>
          <a:lstStyle>
            <a:lvl1pPr>
              <a:defRPr/>
            </a:lvl1pPr>
          </a:lstStyle>
          <a:p>
            <a:endParaRPr lang="en-GB" altLang="en-US"/>
          </a:p>
        </p:txBody>
      </p:sp>
      <p:sp>
        <p:nvSpPr>
          <p:cNvPr id="9" name="Slide Number Placeholder 8">
            <a:extLst>
              <a:ext uri="{FF2B5EF4-FFF2-40B4-BE49-F238E27FC236}">
                <a16:creationId xmlns:a16="http://schemas.microsoft.com/office/drawing/2014/main" id="{27742F5A-A703-43AF-A39A-A31E43E7ACE4}"/>
              </a:ext>
            </a:extLst>
          </p:cNvPr>
          <p:cNvSpPr>
            <a:spLocks noGrp="1"/>
          </p:cNvSpPr>
          <p:nvPr>
            <p:ph type="sldNum" sz="quarter" idx="12"/>
          </p:nvPr>
        </p:nvSpPr>
        <p:spPr/>
        <p:txBody>
          <a:bodyPr/>
          <a:lstStyle>
            <a:lvl1pPr>
              <a:defRPr/>
            </a:lvl1pPr>
          </a:lstStyle>
          <a:p>
            <a:fld id="{AB257207-E123-483A-9291-A77CA2C93BEF}" type="slidenum">
              <a:rPr lang="en-GB" altLang="en-US"/>
              <a:pPr/>
              <a:t>‹#›</a:t>
            </a:fld>
            <a:endParaRPr lang="en-GB" altLang="en-US"/>
          </a:p>
        </p:txBody>
      </p:sp>
    </p:spTree>
    <p:extLst>
      <p:ext uri="{BB962C8B-B14F-4D97-AF65-F5344CB8AC3E}">
        <p14:creationId xmlns:p14="http://schemas.microsoft.com/office/powerpoint/2010/main" val="29078029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81B44D-FC0B-4AB9-979F-EAD2D455DF13}"/>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5909DF40-9D0D-48BC-A22F-C3F93FDE8158}"/>
              </a:ext>
            </a:extLst>
          </p:cNvPr>
          <p:cNvSpPr>
            <a:spLocks noGrp="1"/>
          </p:cNvSpPr>
          <p:nvPr>
            <p:ph type="dt" sz="half" idx="10"/>
          </p:nvPr>
        </p:nvSpPr>
        <p:spPr/>
        <p:txBody>
          <a:bodyPr/>
          <a:lstStyle>
            <a:lvl1pPr>
              <a:defRPr/>
            </a:lvl1pPr>
          </a:lstStyle>
          <a:p>
            <a:endParaRPr lang="en-GB" altLang="en-US"/>
          </a:p>
        </p:txBody>
      </p:sp>
      <p:sp>
        <p:nvSpPr>
          <p:cNvPr id="4" name="Footer Placeholder 3">
            <a:extLst>
              <a:ext uri="{FF2B5EF4-FFF2-40B4-BE49-F238E27FC236}">
                <a16:creationId xmlns:a16="http://schemas.microsoft.com/office/drawing/2014/main" id="{7761F24C-CFB0-4A9D-99EF-07BF9930A9EF}"/>
              </a:ext>
            </a:extLst>
          </p:cNvPr>
          <p:cNvSpPr>
            <a:spLocks noGrp="1"/>
          </p:cNvSpPr>
          <p:nvPr>
            <p:ph type="ftr" sz="quarter" idx="11"/>
          </p:nvPr>
        </p:nvSpPr>
        <p:spPr/>
        <p:txBody>
          <a:bodyPr/>
          <a:lstStyle>
            <a:lvl1pPr>
              <a:defRPr/>
            </a:lvl1pPr>
          </a:lstStyle>
          <a:p>
            <a:endParaRPr lang="en-GB" altLang="en-US"/>
          </a:p>
        </p:txBody>
      </p:sp>
      <p:sp>
        <p:nvSpPr>
          <p:cNvPr id="5" name="Slide Number Placeholder 4">
            <a:extLst>
              <a:ext uri="{FF2B5EF4-FFF2-40B4-BE49-F238E27FC236}">
                <a16:creationId xmlns:a16="http://schemas.microsoft.com/office/drawing/2014/main" id="{7EEA334D-B55F-4950-BD59-E3386E0F71F6}"/>
              </a:ext>
            </a:extLst>
          </p:cNvPr>
          <p:cNvSpPr>
            <a:spLocks noGrp="1"/>
          </p:cNvSpPr>
          <p:nvPr>
            <p:ph type="sldNum" sz="quarter" idx="12"/>
          </p:nvPr>
        </p:nvSpPr>
        <p:spPr/>
        <p:txBody>
          <a:bodyPr/>
          <a:lstStyle>
            <a:lvl1pPr>
              <a:defRPr/>
            </a:lvl1pPr>
          </a:lstStyle>
          <a:p>
            <a:fld id="{2B9E6EAC-6314-40C2-9893-D83305058DA2}" type="slidenum">
              <a:rPr lang="en-GB" altLang="en-US"/>
              <a:pPr/>
              <a:t>‹#›</a:t>
            </a:fld>
            <a:endParaRPr lang="en-GB" altLang="en-US"/>
          </a:p>
        </p:txBody>
      </p:sp>
    </p:spTree>
    <p:extLst>
      <p:ext uri="{BB962C8B-B14F-4D97-AF65-F5344CB8AC3E}">
        <p14:creationId xmlns:p14="http://schemas.microsoft.com/office/powerpoint/2010/main" val="27966127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928AB02-4E33-4821-828B-01F00446C507}"/>
              </a:ext>
            </a:extLst>
          </p:cNvPr>
          <p:cNvSpPr>
            <a:spLocks noGrp="1"/>
          </p:cNvSpPr>
          <p:nvPr>
            <p:ph type="dt" sz="half" idx="10"/>
          </p:nvPr>
        </p:nvSpPr>
        <p:spPr/>
        <p:txBody>
          <a:bodyPr/>
          <a:lstStyle>
            <a:lvl1pPr>
              <a:defRPr/>
            </a:lvl1pPr>
          </a:lstStyle>
          <a:p>
            <a:endParaRPr lang="en-GB" altLang="en-US"/>
          </a:p>
        </p:txBody>
      </p:sp>
      <p:sp>
        <p:nvSpPr>
          <p:cNvPr id="3" name="Footer Placeholder 2">
            <a:extLst>
              <a:ext uri="{FF2B5EF4-FFF2-40B4-BE49-F238E27FC236}">
                <a16:creationId xmlns:a16="http://schemas.microsoft.com/office/drawing/2014/main" id="{C2A0C054-E0BF-487E-9EF6-30784B327F5A}"/>
              </a:ext>
            </a:extLst>
          </p:cNvPr>
          <p:cNvSpPr>
            <a:spLocks noGrp="1"/>
          </p:cNvSpPr>
          <p:nvPr>
            <p:ph type="ftr" sz="quarter" idx="11"/>
          </p:nvPr>
        </p:nvSpPr>
        <p:spPr/>
        <p:txBody>
          <a:bodyPr/>
          <a:lstStyle>
            <a:lvl1pPr>
              <a:defRPr/>
            </a:lvl1pPr>
          </a:lstStyle>
          <a:p>
            <a:endParaRPr lang="en-GB" altLang="en-US"/>
          </a:p>
        </p:txBody>
      </p:sp>
      <p:sp>
        <p:nvSpPr>
          <p:cNvPr id="4" name="Slide Number Placeholder 3">
            <a:extLst>
              <a:ext uri="{FF2B5EF4-FFF2-40B4-BE49-F238E27FC236}">
                <a16:creationId xmlns:a16="http://schemas.microsoft.com/office/drawing/2014/main" id="{A30F13F0-60BD-4884-9BB7-40CD793D6D42}"/>
              </a:ext>
            </a:extLst>
          </p:cNvPr>
          <p:cNvSpPr>
            <a:spLocks noGrp="1"/>
          </p:cNvSpPr>
          <p:nvPr>
            <p:ph type="sldNum" sz="quarter" idx="12"/>
          </p:nvPr>
        </p:nvSpPr>
        <p:spPr/>
        <p:txBody>
          <a:bodyPr/>
          <a:lstStyle>
            <a:lvl1pPr>
              <a:defRPr/>
            </a:lvl1pPr>
          </a:lstStyle>
          <a:p>
            <a:fld id="{8DD28954-7C7B-457C-A59B-8CD5BFAA9211}" type="slidenum">
              <a:rPr lang="en-GB" altLang="en-US"/>
              <a:pPr/>
              <a:t>‹#›</a:t>
            </a:fld>
            <a:endParaRPr lang="en-GB" altLang="en-US"/>
          </a:p>
        </p:txBody>
      </p:sp>
    </p:spTree>
    <p:extLst>
      <p:ext uri="{BB962C8B-B14F-4D97-AF65-F5344CB8AC3E}">
        <p14:creationId xmlns:p14="http://schemas.microsoft.com/office/powerpoint/2010/main" val="14154756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DFA916-D088-46D4-9E4E-510BFCBED48E}"/>
              </a:ext>
            </a:extLst>
          </p:cNvPr>
          <p:cNvSpPr>
            <a:spLocks noGrp="1"/>
          </p:cNvSpPr>
          <p:nvPr>
            <p:ph type="title"/>
          </p:nvPr>
        </p:nvSpPr>
        <p:spPr>
          <a:xfrm>
            <a:off x="473075" y="609600"/>
            <a:ext cx="2211388" cy="21336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E148B6E6-D54F-4216-8391-970F46F7011D}"/>
              </a:ext>
            </a:extLst>
          </p:cNvPr>
          <p:cNvSpPr>
            <a:spLocks noGrp="1"/>
          </p:cNvSpPr>
          <p:nvPr>
            <p:ph idx="1"/>
          </p:nvPr>
        </p:nvSpPr>
        <p:spPr>
          <a:xfrm>
            <a:off x="2916238" y="1316038"/>
            <a:ext cx="3471862" cy="64992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DF369637-75E9-4348-8A5C-D564AD0A4AAC}"/>
              </a:ext>
            </a:extLst>
          </p:cNvPr>
          <p:cNvSpPr>
            <a:spLocks noGrp="1"/>
          </p:cNvSpPr>
          <p:nvPr>
            <p:ph type="body" sz="half" idx="2"/>
          </p:nvPr>
        </p:nvSpPr>
        <p:spPr>
          <a:xfrm>
            <a:off x="473075" y="2743200"/>
            <a:ext cx="2211388" cy="508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F0575586-E332-4805-BC46-69FDEB3CD81B}"/>
              </a:ext>
            </a:extLst>
          </p:cNvPr>
          <p:cNvSpPr>
            <a:spLocks noGrp="1"/>
          </p:cNvSpPr>
          <p:nvPr>
            <p:ph type="dt" sz="half" idx="10"/>
          </p:nvPr>
        </p:nvSpPr>
        <p:spPr/>
        <p:txBody>
          <a:bodyPr/>
          <a:lstStyle>
            <a:lvl1pPr>
              <a:defRPr/>
            </a:lvl1pPr>
          </a:lstStyle>
          <a:p>
            <a:endParaRPr lang="en-GB" altLang="en-US"/>
          </a:p>
        </p:txBody>
      </p:sp>
      <p:sp>
        <p:nvSpPr>
          <p:cNvPr id="6" name="Footer Placeholder 5">
            <a:extLst>
              <a:ext uri="{FF2B5EF4-FFF2-40B4-BE49-F238E27FC236}">
                <a16:creationId xmlns:a16="http://schemas.microsoft.com/office/drawing/2014/main" id="{2EA38AC5-7B4A-4C71-AF86-F4C8141D323A}"/>
              </a:ext>
            </a:extLst>
          </p:cNvPr>
          <p:cNvSpPr>
            <a:spLocks noGrp="1"/>
          </p:cNvSpPr>
          <p:nvPr>
            <p:ph type="ftr" sz="quarter" idx="11"/>
          </p:nvPr>
        </p:nvSpPr>
        <p:spPr/>
        <p:txBody>
          <a:bodyPr/>
          <a:lstStyle>
            <a:lvl1pPr>
              <a:defRPr/>
            </a:lvl1pPr>
          </a:lstStyle>
          <a:p>
            <a:endParaRPr lang="en-GB" altLang="en-US"/>
          </a:p>
        </p:txBody>
      </p:sp>
      <p:sp>
        <p:nvSpPr>
          <p:cNvPr id="7" name="Slide Number Placeholder 6">
            <a:extLst>
              <a:ext uri="{FF2B5EF4-FFF2-40B4-BE49-F238E27FC236}">
                <a16:creationId xmlns:a16="http://schemas.microsoft.com/office/drawing/2014/main" id="{1BC2FDE1-AEB8-484E-B0CB-BC2CB486308B}"/>
              </a:ext>
            </a:extLst>
          </p:cNvPr>
          <p:cNvSpPr>
            <a:spLocks noGrp="1"/>
          </p:cNvSpPr>
          <p:nvPr>
            <p:ph type="sldNum" sz="quarter" idx="12"/>
          </p:nvPr>
        </p:nvSpPr>
        <p:spPr/>
        <p:txBody>
          <a:bodyPr/>
          <a:lstStyle>
            <a:lvl1pPr>
              <a:defRPr/>
            </a:lvl1pPr>
          </a:lstStyle>
          <a:p>
            <a:fld id="{C06D2834-1958-4582-9BC4-01DD304AAAE3}" type="slidenum">
              <a:rPr lang="en-GB" altLang="en-US"/>
              <a:pPr/>
              <a:t>‹#›</a:t>
            </a:fld>
            <a:endParaRPr lang="en-GB" altLang="en-US"/>
          </a:p>
        </p:txBody>
      </p:sp>
    </p:spTree>
    <p:extLst>
      <p:ext uri="{BB962C8B-B14F-4D97-AF65-F5344CB8AC3E}">
        <p14:creationId xmlns:p14="http://schemas.microsoft.com/office/powerpoint/2010/main" val="6062954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61A6B7-45AE-493D-9859-2842FB91CE6D}"/>
              </a:ext>
            </a:extLst>
          </p:cNvPr>
          <p:cNvSpPr>
            <a:spLocks noGrp="1"/>
          </p:cNvSpPr>
          <p:nvPr>
            <p:ph type="title"/>
          </p:nvPr>
        </p:nvSpPr>
        <p:spPr>
          <a:xfrm>
            <a:off x="473075" y="609600"/>
            <a:ext cx="2211388" cy="21336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F54DCE4D-D4E5-4871-9A57-7B3E02BEDBE1}"/>
              </a:ext>
            </a:extLst>
          </p:cNvPr>
          <p:cNvSpPr>
            <a:spLocks noGrp="1"/>
          </p:cNvSpPr>
          <p:nvPr>
            <p:ph type="pic" idx="1"/>
          </p:nvPr>
        </p:nvSpPr>
        <p:spPr>
          <a:xfrm>
            <a:off x="2916238" y="1316038"/>
            <a:ext cx="3471862" cy="64992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7DE05DE9-6866-443C-AE3C-7FA806CF95D1}"/>
              </a:ext>
            </a:extLst>
          </p:cNvPr>
          <p:cNvSpPr>
            <a:spLocks noGrp="1"/>
          </p:cNvSpPr>
          <p:nvPr>
            <p:ph type="body" sz="half" idx="2"/>
          </p:nvPr>
        </p:nvSpPr>
        <p:spPr>
          <a:xfrm>
            <a:off x="473075" y="2743200"/>
            <a:ext cx="2211388" cy="508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20B00303-4D58-404D-BDC0-EBA333F8BD11}"/>
              </a:ext>
            </a:extLst>
          </p:cNvPr>
          <p:cNvSpPr>
            <a:spLocks noGrp="1"/>
          </p:cNvSpPr>
          <p:nvPr>
            <p:ph type="dt" sz="half" idx="10"/>
          </p:nvPr>
        </p:nvSpPr>
        <p:spPr/>
        <p:txBody>
          <a:bodyPr/>
          <a:lstStyle>
            <a:lvl1pPr>
              <a:defRPr/>
            </a:lvl1pPr>
          </a:lstStyle>
          <a:p>
            <a:endParaRPr lang="en-GB" altLang="en-US"/>
          </a:p>
        </p:txBody>
      </p:sp>
      <p:sp>
        <p:nvSpPr>
          <p:cNvPr id="6" name="Footer Placeholder 5">
            <a:extLst>
              <a:ext uri="{FF2B5EF4-FFF2-40B4-BE49-F238E27FC236}">
                <a16:creationId xmlns:a16="http://schemas.microsoft.com/office/drawing/2014/main" id="{2774D068-C449-474A-8B7A-7AEF1C5E0089}"/>
              </a:ext>
            </a:extLst>
          </p:cNvPr>
          <p:cNvSpPr>
            <a:spLocks noGrp="1"/>
          </p:cNvSpPr>
          <p:nvPr>
            <p:ph type="ftr" sz="quarter" idx="11"/>
          </p:nvPr>
        </p:nvSpPr>
        <p:spPr/>
        <p:txBody>
          <a:bodyPr/>
          <a:lstStyle>
            <a:lvl1pPr>
              <a:defRPr/>
            </a:lvl1pPr>
          </a:lstStyle>
          <a:p>
            <a:endParaRPr lang="en-GB" altLang="en-US"/>
          </a:p>
        </p:txBody>
      </p:sp>
      <p:sp>
        <p:nvSpPr>
          <p:cNvPr id="7" name="Slide Number Placeholder 6">
            <a:extLst>
              <a:ext uri="{FF2B5EF4-FFF2-40B4-BE49-F238E27FC236}">
                <a16:creationId xmlns:a16="http://schemas.microsoft.com/office/drawing/2014/main" id="{9FFB8388-4E63-44AA-BBFD-7E5407202950}"/>
              </a:ext>
            </a:extLst>
          </p:cNvPr>
          <p:cNvSpPr>
            <a:spLocks noGrp="1"/>
          </p:cNvSpPr>
          <p:nvPr>
            <p:ph type="sldNum" sz="quarter" idx="12"/>
          </p:nvPr>
        </p:nvSpPr>
        <p:spPr/>
        <p:txBody>
          <a:bodyPr/>
          <a:lstStyle>
            <a:lvl1pPr>
              <a:defRPr/>
            </a:lvl1pPr>
          </a:lstStyle>
          <a:p>
            <a:fld id="{6CF7D137-4F22-4369-AF77-36AF454DEA9E}" type="slidenum">
              <a:rPr lang="en-GB" altLang="en-US"/>
              <a:pPr/>
              <a:t>‹#›</a:t>
            </a:fld>
            <a:endParaRPr lang="en-GB" altLang="en-US"/>
          </a:p>
        </p:txBody>
      </p:sp>
    </p:spTree>
    <p:extLst>
      <p:ext uri="{BB962C8B-B14F-4D97-AF65-F5344CB8AC3E}">
        <p14:creationId xmlns:p14="http://schemas.microsoft.com/office/powerpoint/2010/main" val="35177009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F2332847-6109-4F8E-A712-461C1648BCC8}"/>
              </a:ext>
            </a:extLst>
          </p:cNvPr>
          <p:cNvSpPr>
            <a:spLocks noGrp="1" noChangeArrowheads="1"/>
          </p:cNvSpPr>
          <p:nvPr>
            <p:ph type="title"/>
          </p:nvPr>
        </p:nvSpPr>
        <p:spPr bwMode="auto">
          <a:xfrm>
            <a:off x="342900" y="366713"/>
            <a:ext cx="6172200" cy="152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a:t>Click to edit Master title style</a:t>
            </a:r>
          </a:p>
        </p:txBody>
      </p:sp>
      <p:sp>
        <p:nvSpPr>
          <p:cNvPr id="1027" name="Rectangle 3">
            <a:extLst>
              <a:ext uri="{FF2B5EF4-FFF2-40B4-BE49-F238E27FC236}">
                <a16:creationId xmlns:a16="http://schemas.microsoft.com/office/drawing/2014/main" id="{19E7B2D3-7528-424C-8271-30B98B8CF40D}"/>
              </a:ext>
            </a:extLst>
          </p:cNvPr>
          <p:cNvSpPr>
            <a:spLocks noGrp="1" noChangeArrowheads="1"/>
          </p:cNvSpPr>
          <p:nvPr>
            <p:ph type="body" idx="1"/>
          </p:nvPr>
        </p:nvSpPr>
        <p:spPr bwMode="auto">
          <a:xfrm>
            <a:off x="342900" y="2133600"/>
            <a:ext cx="6172200" cy="6034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a:t>Click to edit Master text styles</a:t>
            </a:r>
          </a:p>
          <a:p>
            <a:pPr lvl="1"/>
            <a:r>
              <a:rPr lang="en-GB" altLang="en-US"/>
              <a:t>Second level</a:t>
            </a:r>
          </a:p>
          <a:p>
            <a:pPr lvl="2"/>
            <a:r>
              <a:rPr lang="en-GB" altLang="en-US"/>
              <a:t>Third level</a:t>
            </a:r>
          </a:p>
          <a:p>
            <a:pPr lvl="3"/>
            <a:r>
              <a:rPr lang="en-GB" altLang="en-US"/>
              <a:t>Fourth level</a:t>
            </a:r>
          </a:p>
          <a:p>
            <a:pPr lvl="4"/>
            <a:r>
              <a:rPr lang="en-GB" altLang="en-US"/>
              <a:t>Fifth level</a:t>
            </a:r>
          </a:p>
        </p:txBody>
      </p:sp>
      <p:sp>
        <p:nvSpPr>
          <p:cNvPr id="1028" name="Rectangle 4">
            <a:extLst>
              <a:ext uri="{FF2B5EF4-FFF2-40B4-BE49-F238E27FC236}">
                <a16:creationId xmlns:a16="http://schemas.microsoft.com/office/drawing/2014/main" id="{EA3D5586-EFD9-4654-80DA-271FB4A63165}"/>
              </a:ext>
            </a:extLst>
          </p:cNvPr>
          <p:cNvSpPr>
            <a:spLocks noGrp="1" noChangeArrowheads="1"/>
          </p:cNvSpPr>
          <p:nvPr>
            <p:ph type="dt" sz="half" idx="2"/>
          </p:nvPr>
        </p:nvSpPr>
        <p:spPr bwMode="auto">
          <a:xfrm>
            <a:off x="342900" y="8326438"/>
            <a:ext cx="1600200" cy="63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b="0"/>
            </a:lvl1pPr>
          </a:lstStyle>
          <a:p>
            <a:endParaRPr lang="en-GB" altLang="en-US"/>
          </a:p>
        </p:txBody>
      </p:sp>
      <p:sp>
        <p:nvSpPr>
          <p:cNvPr id="1029" name="Rectangle 5">
            <a:extLst>
              <a:ext uri="{FF2B5EF4-FFF2-40B4-BE49-F238E27FC236}">
                <a16:creationId xmlns:a16="http://schemas.microsoft.com/office/drawing/2014/main" id="{EB95D847-21EC-4F40-8A7A-8F413BF67372}"/>
              </a:ext>
            </a:extLst>
          </p:cNvPr>
          <p:cNvSpPr>
            <a:spLocks noGrp="1" noChangeArrowheads="1"/>
          </p:cNvSpPr>
          <p:nvPr>
            <p:ph type="ftr" sz="quarter" idx="3"/>
          </p:nvPr>
        </p:nvSpPr>
        <p:spPr bwMode="auto">
          <a:xfrm>
            <a:off x="2343150" y="8326438"/>
            <a:ext cx="2171700" cy="63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b="0"/>
            </a:lvl1pPr>
          </a:lstStyle>
          <a:p>
            <a:endParaRPr lang="en-GB" altLang="en-US"/>
          </a:p>
        </p:txBody>
      </p:sp>
      <p:sp>
        <p:nvSpPr>
          <p:cNvPr id="1030" name="Rectangle 6">
            <a:extLst>
              <a:ext uri="{FF2B5EF4-FFF2-40B4-BE49-F238E27FC236}">
                <a16:creationId xmlns:a16="http://schemas.microsoft.com/office/drawing/2014/main" id="{88D19568-F321-43F4-A9C3-2401F17E9AD6}"/>
              </a:ext>
            </a:extLst>
          </p:cNvPr>
          <p:cNvSpPr>
            <a:spLocks noGrp="1" noChangeArrowheads="1"/>
          </p:cNvSpPr>
          <p:nvPr>
            <p:ph type="sldNum" sz="quarter" idx="4"/>
          </p:nvPr>
        </p:nvSpPr>
        <p:spPr bwMode="auto">
          <a:xfrm>
            <a:off x="4914900" y="8326438"/>
            <a:ext cx="1600200" cy="63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b="0"/>
            </a:lvl1pPr>
          </a:lstStyle>
          <a:p>
            <a:fld id="{D8E4B859-D45D-4F13-A03B-8BB90D75087E}" type="slidenum">
              <a:rPr lang="en-GB" altLang="en-US"/>
              <a:pPr/>
              <a:t>‹#›</a:t>
            </a:fld>
            <a:endParaRPr lang="en-GB"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kern="12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anose="020B0604020202020204" pitchFamily="34" charset="0"/>
        </a:defRPr>
      </a:lvl2pPr>
      <a:lvl3pPr algn="ctr" rtl="0" fontAlgn="base">
        <a:spcBef>
          <a:spcPct val="0"/>
        </a:spcBef>
        <a:spcAft>
          <a:spcPct val="0"/>
        </a:spcAft>
        <a:defRPr sz="4400">
          <a:solidFill>
            <a:schemeClr val="tx2"/>
          </a:solidFill>
          <a:latin typeface="Arial" panose="020B0604020202020204" pitchFamily="34" charset="0"/>
        </a:defRPr>
      </a:lvl3pPr>
      <a:lvl4pPr algn="ctr" rtl="0" fontAlgn="base">
        <a:spcBef>
          <a:spcPct val="0"/>
        </a:spcBef>
        <a:spcAft>
          <a:spcPct val="0"/>
        </a:spcAft>
        <a:defRPr sz="4400">
          <a:solidFill>
            <a:schemeClr val="tx2"/>
          </a:solidFill>
          <a:latin typeface="Arial" panose="020B0604020202020204" pitchFamily="34" charset="0"/>
        </a:defRPr>
      </a:lvl4pPr>
      <a:lvl5pPr algn="ctr" rtl="0" fontAlgn="base">
        <a:spcBef>
          <a:spcPct val="0"/>
        </a:spcBef>
        <a:spcAft>
          <a:spcPct val="0"/>
        </a:spcAft>
        <a:defRPr sz="4400">
          <a:solidFill>
            <a:schemeClr val="tx2"/>
          </a:solidFill>
          <a:latin typeface="Arial" panose="020B0604020202020204" pitchFamily="34" charset="0"/>
        </a:defRPr>
      </a:lvl5pPr>
      <a:lvl6pPr marL="457200" algn="ctr" rtl="0" fontAlgn="base">
        <a:spcBef>
          <a:spcPct val="0"/>
        </a:spcBef>
        <a:spcAft>
          <a:spcPct val="0"/>
        </a:spcAft>
        <a:defRPr sz="4400">
          <a:solidFill>
            <a:schemeClr val="tx2"/>
          </a:solidFill>
          <a:latin typeface="Arial" panose="020B0604020202020204" pitchFamily="34" charset="0"/>
        </a:defRPr>
      </a:lvl6pPr>
      <a:lvl7pPr marL="914400" algn="ctr" rtl="0" fontAlgn="base">
        <a:spcBef>
          <a:spcPct val="0"/>
        </a:spcBef>
        <a:spcAft>
          <a:spcPct val="0"/>
        </a:spcAft>
        <a:defRPr sz="4400">
          <a:solidFill>
            <a:schemeClr val="tx2"/>
          </a:solidFill>
          <a:latin typeface="Arial" panose="020B0604020202020204" pitchFamily="34" charset="0"/>
        </a:defRPr>
      </a:lvl7pPr>
      <a:lvl8pPr marL="1371600" algn="ctr" rtl="0" fontAlgn="base">
        <a:spcBef>
          <a:spcPct val="0"/>
        </a:spcBef>
        <a:spcAft>
          <a:spcPct val="0"/>
        </a:spcAft>
        <a:defRPr sz="4400">
          <a:solidFill>
            <a:schemeClr val="tx2"/>
          </a:solidFill>
          <a:latin typeface="Arial" panose="020B0604020202020204" pitchFamily="34" charset="0"/>
        </a:defRPr>
      </a:lvl8pPr>
      <a:lvl9pPr marL="1828800" algn="ctr" rtl="0" fontAlgn="base">
        <a:spcBef>
          <a:spcPct val="0"/>
        </a:spcBef>
        <a:spcAft>
          <a:spcPct val="0"/>
        </a:spcAft>
        <a:defRPr sz="4400">
          <a:solidFill>
            <a:schemeClr val="tx2"/>
          </a:solidFill>
          <a:latin typeface="Arial" panose="020B0604020202020204" pitchFamily="34" charset="0"/>
        </a:defRPr>
      </a:lvl9pPr>
    </p:titleStyle>
    <p:body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 Id="rId4" Type="http://schemas.openxmlformats.org/officeDocument/2006/relationships/image" Target="../media/image21.jpeg"/></Relationships>
</file>

<file path=ppt/slides/_rels/slide1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26.jpeg"/><Relationship Id="rId4" Type="http://schemas.openxmlformats.org/officeDocument/2006/relationships/image" Target="../media/image25.png"/></Relationships>
</file>

<file path=ppt/slides/_rels/slide1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30.jpeg"/><Relationship Id="rId5" Type="http://schemas.openxmlformats.org/officeDocument/2006/relationships/image" Target="../media/image29.png"/><Relationship Id="rId4" Type="http://schemas.openxmlformats.org/officeDocument/2006/relationships/image" Target="../media/image28.jpeg"/></Relationships>
</file>

<file path=ppt/slides/_rels/slide14.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32.png"/></Relationships>
</file>

<file path=ppt/slides/_rels/slide15.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35.jpeg"/><Relationship Id="rId4" Type="http://schemas.openxmlformats.org/officeDocument/2006/relationships/image" Target="../media/image34.png"/></Relationships>
</file>

<file path=ppt/slides/_rels/slide16.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37.png"/></Relationships>
</file>

<file path=ppt/slides/_rels/slide17.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40.jpeg"/><Relationship Id="rId4" Type="http://schemas.openxmlformats.org/officeDocument/2006/relationships/image" Target="../media/image39.jpeg"/></Relationships>
</file>

<file path=ppt/slides/_rels/slide18.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46.jpeg"/><Relationship Id="rId5" Type="http://schemas.openxmlformats.org/officeDocument/2006/relationships/image" Target="../media/image45.jpeg"/><Relationship Id="rId4" Type="http://schemas.openxmlformats.org/officeDocument/2006/relationships/image" Target="../media/image44.jpe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49.jpeg"/></Relationships>
</file>

<file path=ppt/slides/_rels/slide22.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52.jpeg"/><Relationship Id="rId4" Type="http://schemas.openxmlformats.org/officeDocument/2006/relationships/image" Target="../media/image51.jpeg"/></Relationships>
</file>

<file path=ppt/slides/_rels/slide23.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54.jpeg"/></Relationships>
</file>

<file path=ppt/slides/_rels/slide24.xml.rels><?xml version="1.0" encoding="UTF-8" standalone="yes"?>
<Relationships xmlns="http://schemas.openxmlformats.org/package/2006/relationships"><Relationship Id="rId3" Type="http://schemas.openxmlformats.org/officeDocument/2006/relationships/image" Target="../media/image55.jpeg"/><Relationship Id="rId7" Type="http://schemas.openxmlformats.org/officeDocument/2006/relationships/image" Target="http://t3.gstatic.com/images?q=tbn:ANd9GcT_pLex718u0yqwgmiEUnER-dOVEhPDc4ts_YOMpmjatMRNhBKI9a3EQbInHg"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58.jpeg"/><Relationship Id="rId5" Type="http://schemas.openxmlformats.org/officeDocument/2006/relationships/image" Target="../media/image57.jpeg"/><Relationship Id="rId4" Type="http://schemas.openxmlformats.org/officeDocument/2006/relationships/image" Target="../media/image56.jpeg"/></Relationships>
</file>

<file path=ppt/slides/_rels/slide25.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62.jpeg"/></Relationships>
</file>

<file path=ppt/slides/_rels/slide27.xml.rels><?xml version="1.0" encoding="UTF-8" standalone="yes"?>
<Relationships xmlns="http://schemas.openxmlformats.org/package/2006/relationships"><Relationship Id="rId2" Type="http://schemas.openxmlformats.org/officeDocument/2006/relationships/image" Target="../media/image63.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65.jpeg"/><Relationship Id="rId2" Type="http://schemas.openxmlformats.org/officeDocument/2006/relationships/image" Target="../media/image64.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66.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68.jpeg"/><Relationship Id="rId2" Type="http://schemas.openxmlformats.org/officeDocument/2006/relationships/image" Target="../media/image67.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70.jpeg"/><Relationship Id="rId2" Type="http://schemas.openxmlformats.org/officeDocument/2006/relationships/image" Target="../media/image69.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71.jpeg"/></Relationships>
</file>

<file path=ppt/slides/_rels/slide34.xml.rels><?xml version="1.0" encoding="UTF-8" standalone="yes"?>
<Relationships xmlns="http://schemas.openxmlformats.org/package/2006/relationships"><Relationship Id="rId3" Type="http://schemas.openxmlformats.org/officeDocument/2006/relationships/image" Target="../media/image73.jpeg"/><Relationship Id="rId2" Type="http://schemas.openxmlformats.org/officeDocument/2006/relationships/image" Target="../media/image72.jpeg"/><Relationship Id="rId1" Type="http://schemas.openxmlformats.org/officeDocument/2006/relationships/slideLayout" Target="../slideLayouts/slideLayout2.xml"/><Relationship Id="rId4" Type="http://schemas.openxmlformats.org/officeDocument/2006/relationships/image" Target="../media/image74.jpeg"/></Relationships>
</file>

<file path=ppt/slides/_rels/slide35.xml.rels><?xml version="1.0" encoding="UTF-8" standalone="yes"?>
<Relationships xmlns="http://schemas.openxmlformats.org/package/2006/relationships"><Relationship Id="rId3" Type="http://schemas.openxmlformats.org/officeDocument/2006/relationships/image" Target="../media/image75.jpe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77.jpeg"/><Relationship Id="rId4" Type="http://schemas.openxmlformats.org/officeDocument/2006/relationships/image" Target="../media/image76.jpeg"/></Relationships>
</file>

<file path=ppt/slides/_rels/slide36.xml.rels><?xml version="1.0" encoding="UTF-8" standalone="yes"?>
<Relationships xmlns="http://schemas.openxmlformats.org/package/2006/relationships"><Relationship Id="rId3" Type="http://schemas.openxmlformats.org/officeDocument/2006/relationships/image" Target="../media/image79.jpeg"/><Relationship Id="rId2" Type="http://schemas.openxmlformats.org/officeDocument/2006/relationships/image" Target="../media/image78.jpeg"/><Relationship Id="rId1" Type="http://schemas.openxmlformats.org/officeDocument/2006/relationships/slideLayout" Target="../slideLayouts/slideLayout2.xml"/><Relationship Id="rId4" Type="http://schemas.openxmlformats.org/officeDocument/2006/relationships/image" Target="../media/image80.jpeg"/></Relationships>
</file>

<file path=ppt/slides/_rels/slide37.xml.rels><?xml version="1.0" encoding="UTF-8" standalone="yes"?>
<Relationships xmlns="http://schemas.openxmlformats.org/package/2006/relationships"><Relationship Id="rId3" Type="http://schemas.openxmlformats.org/officeDocument/2006/relationships/image" Target="../media/image81.jpe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83.jpeg"/><Relationship Id="rId4" Type="http://schemas.openxmlformats.org/officeDocument/2006/relationships/image" Target="../media/image82.jpeg"/></Relationships>
</file>

<file path=ppt/slides/_rels/slide38.xml.rels><?xml version="1.0" encoding="UTF-8" standalone="yes"?>
<Relationships xmlns="http://schemas.openxmlformats.org/package/2006/relationships"><Relationship Id="rId2" Type="http://schemas.openxmlformats.org/officeDocument/2006/relationships/image" Target="../media/image84.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85.jpe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86.jpeg"/></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87.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89.jpeg"/><Relationship Id="rId2" Type="http://schemas.openxmlformats.org/officeDocument/2006/relationships/image" Target="../media/image88.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90.jpe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91.jpeg"/></Relationships>
</file>

<file path=ppt/slides/_rels/slide44.xml.rels><?xml version="1.0" encoding="UTF-8" standalone="yes"?>
<Relationships xmlns="http://schemas.openxmlformats.org/package/2006/relationships"><Relationship Id="rId2" Type="http://schemas.openxmlformats.org/officeDocument/2006/relationships/image" Target="../media/image92.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94.jpeg"/><Relationship Id="rId2" Type="http://schemas.openxmlformats.org/officeDocument/2006/relationships/image" Target="../media/image93.jpeg"/><Relationship Id="rId1" Type="http://schemas.openxmlformats.org/officeDocument/2006/relationships/slideLayout" Target="../slideLayouts/slideLayout2.xml"/><Relationship Id="rId4" Type="http://schemas.openxmlformats.org/officeDocument/2006/relationships/image" Target="../media/image95.jpeg"/></Relationships>
</file>

<file path=ppt/slides/_rels/slide46.xml.rels><?xml version="1.0" encoding="UTF-8" standalone="yes"?>
<Relationships xmlns="http://schemas.openxmlformats.org/package/2006/relationships"><Relationship Id="rId3" Type="http://schemas.openxmlformats.org/officeDocument/2006/relationships/image" Target="../media/image97.jpeg"/><Relationship Id="rId2" Type="http://schemas.openxmlformats.org/officeDocument/2006/relationships/image" Target="../media/image96.jpeg"/><Relationship Id="rId1" Type="http://schemas.openxmlformats.org/officeDocument/2006/relationships/slideLayout" Target="../slideLayouts/slideLayout2.xml"/><Relationship Id="rId4" Type="http://schemas.openxmlformats.org/officeDocument/2006/relationships/image" Target="../media/image98.jpeg"/></Relationships>
</file>

<file path=ppt/slides/_rels/slide47.xml.rels><?xml version="1.0" encoding="UTF-8" standalone="yes"?>
<Relationships xmlns="http://schemas.openxmlformats.org/package/2006/relationships"><Relationship Id="rId3" Type="http://schemas.openxmlformats.org/officeDocument/2006/relationships/image" Target="../media/image100.jpeg"/><Relationship Id="rId2" Type="http://schemas.openxmlformats.org/officeDocument/2006/relationships/image" Target="../media/image99.jpeg"/><Relationship Id="rId1" Type="http://schemas.openxmlformats.org/officeDocument/2006/relationships/slideLayout" Target="../slideLayouts/slideLayout2.xml"/><Relationship Id="rId4" Type="http://schemas.openxmlformats.org/officeDocument/2006/relationships/image" Target="../media/image101.jpeg"/></Relationships>
</file>

<file path=ppt/slides/_rels/slide48.xml.rels><?xml version="1.0" encoding="UTF-8" standalone="yes"?>
<Relationships xmlns="http://schemas.openxmlformats.org/package/2006/relationships"><Relationship Id="rId3" Type="http://schemas.openxmlformats.org/officeDocument/2006/relationships/image" Target="../media/image102.jpe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103.jpeg"/></Relationships>
</file>

<file path=ppt/slides/_rels/slide49.xml.rels><?xml version="1.0" encoding="UTF-8" standalone="yes"?>
<Relationships xmlns="http://schemas.openxmlformats.org/package/2006/relationships"><Relationship Id="rId2" Type="http://schemas.openxmlformats.org/officeDocument/2006/relationships/image" Target="../media/image10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105.jpeg"/><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107.jpeg"/><Relationship Id="rId4" Type="http://schemas.openxmlformats.org/officeDocument/2006/relationships/image" Target="../media/image106.jpeg"/></Relationships>
</file>

<file path=ppt/slides/_rels/slide51.xml.rels><?xml version="1.0" encoding="UTF-8" standalone="yes"?>
<Relationships xmlns="http://schemas.openxmlformats.org/package/2006/relationships"><Relationship Id="rId3" Type="http://schemas.openxmlformats.org/officeDocument/2006/relationships/image" Target="../media/image109.jpeg"/><Relationship Id="rId2" Type="http://schemas.openxmlformats.org/officeDocument/2006/relationships/image" Target="../media/image108.jpe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111.jpeg"/><Relationship Id="rId2" Type="http://schemas.openxmlformats.org/officeDocument/2006/relationships/image" Target="../media/image110.jpe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113.jpeg"/><Relationship Id="rId2" Type="http://schemas.openxmlformats.org/officeDocument/2006/relationships/image" Target="../media/image112.jpeg"/><Relationship Id="rId1" Type="http://schemas.openxmlformats.org/officeDocument/2006/relationships/slideLayout" Target="../slideLayouts/slideLayout2.xml"/><Relationship Id="rId5" Type="http://schemas.openxmlformats.org/officeDocument/2006/relationships/image" Target="../media/image115.jpeg"/><Relationship Id="rId4" Type="http://schemas.openxmlformats.org/officeDocument/2006/relationships/image" Target="../media/image114.jpeg"/></Relationships>
</file>

<file path=ppt/slides/_rels/slide54.xml.rels><?xml version="1.0" encoding="UTF-8" standalone="yes"?>
<Relationships xmlns="http://schemas.openxmlformats.org/package/2006/relationships"><Relationship Id="rId3" Type="http://schemas.openxmlformats.org/officeDocument/2006/relationships/image" Target="../media/image117.jpeg"/><Relationship Id="rId2" Type="http://schemas.openxmlformats.org/officeDocument/2006/relationships/image" Target="../media/image116.jpe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118.jpeg"/><Relationship Id="rId2" Type="http://schemas.openxmlformats.org/officeDocument/2006/relationships/image" Target="../media/image116.jpe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119.jpeg"/><Relationship Id="rId2" Type="http://schemas.openxmlformats.org/officeDocument/2006/relationships/notesSlide" Target="../notesSlides/notesSlide24.xml"/><Relationship Id="rId1" Type="http://schemas.openxmlformats.org/officeDocument/2006/relationships/slideLayout" Target="../slideLayouts/slideLayout2.xml"/><Relationship Id="rId5" Type="http://schemas.openxmlformats.org/officeDocument/2006/relationships/image" Target="../media/image121.jpeg"/><Relationship Id="rId4" Type="http://schemas.openxmlformats.org/officeDocument/2006/relationships/image" Target="../media/image120.jpeg"/></Relationships>
</file>

<file path=ppt/slides/_rels/slide57.xml.rels><?xml version="1.0" encoding="UTF-8" standalone="yes"?>
<Relationships xmlns="http://schemas.openxmlformats.org/package/2006/relationships"><Relationship Id="rId3" Type="http://schemas.openxmlformats.org/officeDocument/2006/relationships/image" Target="../media/image123.jpeg"/><Relationship Id="rId2" Type="http://schemas.openxmlformats.org/officeDocument/2006/relationships/image" Target="../media/image122.jpeg"/><Relationship Id="rId1" Type="http://schemas.openxmlformats.org/officeDocument/2006/relationships/slideLayout" Target="../slideLayouts/slideLayout2.xml"/><Relationship Id="rId4" Type="http://schemas.openxmlformats.org/officeDocument/2006/relationships/image" Target="../media/image124.jpeg"/></Relationships>
</file>

<file path=ppt/slides/_rels/slide58.xml.rels><?xml version="1.0" encoding="UTF-8" standalone="yes"?>
<Relationships xmlns="http://schemas.openxmlformats.org/package/2006/relationships"><Relationship Id="rId3" Type="http://schemas.openxmlformats.org/officeDocument/2006/relationships/image" Target="../media/image126.jpeg"/><Relationship Id="rId2" Type="http://schemas.openxmlformats.org/officeDocument/2006/relationships/image" Target="../media/image125.jpeg"/><Relationship Id="rId1" Type="http://schemas.openxmlformats.org/officeDocument/2006/relationships/slideLayout" Target="../slideLayouts/slideLayout2.xml"/><Relationship Id="rId4" Type="http://schemas.openxmlformats.org/officeDocument/2006/relationships/image" Target="../media/image127.jpeg"/></Relationships>
</file>

<file path=ppt/slides/_rels/slide59.xml.rels><?xml version="1.0" encoding="UTF-8" standalone="yes"?>
<Relationships xmlns="http://schemas.openxmlformats.org/package/2006/relationships"><Relationship Id="rId3" Type="http://schemas.openxmlformats.org/officeDocument/2006/relationships/image" Target="../media/image129.jpeg"/><Relationship Id="rId2" Type="http://schemas.openxmlformats.org/officeDocument/2006/relationships/image" Target="../media/image12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9.jpeg"/></Relationships>
</file>

<file path=ppt/slides/_rels/slide60.xml.rels><?xml version="1.0" encoding="UTF-8" standalone="yes"?>
<Relationships xmlns="http://schemas.openxmlformats.org/package/2006/relationships"><Relationship Id="rId3" Type="http://schemas.openxmlformats.org/officeDocument/2006/relationships/image" Target="../media/image131.jpeg"/><Relationship Id="rId7" Type="http://schemas.openxmlformats.org/officeDocument/2006/relationships/image" Target="../media/image135.jpeg"/><Relationship Id="rId2" Type="http://schemas.openxmlformats.org/officeDocument/2006/relationships/image" Target="../media/image130.jpeg"/><Relationship Id="rId1" Type="http://schemas.openxmlformats.org/officeDocument/2006/relationships/slideLayout" Target="../slideLayouts/slideLayout2.xml"/><Relationship Id="rId6" Type="http://schemas.openxmlformats.org/officeDocument/2006/relationships/image" Target="../media/image134.jpeg"/><Relationship Id="rId5" Type="http://schemas.openxmlformats.org/officeDocument/2006/relationships/image" Target="../media/image133.jpeg"/><Relationship Id="rId4" Type="http://schemas.openxmlformats.org/officeDocument/2006/relationships/image" Target="../media/image132.png"/></Relationships>
</file>

<file path=ppt/slides/_rels/slide61.xml.rels><?xml version="1.0" encoding="UTF-8" standalone="yes"?>
<Relationships xmlns="http://schemas.openxmlformats.org/package/2006/relationships"><Relationship Id="rId3" Type="http://schemas.openxmlformats.org/officeDocument/2006/relationships/image" Target="../media/image136.jpeg"/><Relationship Id="rId2" Type="http://schemas.openxmlformats.org/officeDocument/2006/relationships/image" Target="../media/image132.png"/><Relationship Id="rId1" Type="http://schemas.openxmlformats.org/officeDocument/2006/relationships/slideLayout" Target="../slideLayouts/slideLayout2.xml"/><Relationship Id="rId4" Type="http://schemas.openxmlformats.org/officeDocument/2006/relationships/image" Target="../media/image137.jpeg"/></Relationships>
</file>

<file path=ppt/slides/_rels/slide62.xml.rels><?xml version="1.0" encoding="UTF-8" standalone="yes"?>
<Relationships xmlns="http://schemas.openxmlformats.org/package/2006/relationships"><Relationship Id="rId3" Type="http://schemas.openxmlformats.org/officeDocument/2006/relationships/image" Target="../media/image139.png"/><Relationship Id="rId2" Type="http://schemas.openxmlformats.org/officeDocument/2006/relationships/image" Target="../media/image138.png"/><Relationship Id="rId1" Type="http://schemas.openxmlformats.org/officeDocument/2006/relationships/slideLayout" Target="../slideLayouts/slideLayout2.xml"/><Relationship Id="rId6" Type="http://schemas.openxmlformats.org/officeDocument/2006/relationships/image" Target="../media/image142.jpeg"/><Relationship Id="rId5" Type="http://schemas.openxmlformats.org/officeDocument/2006/relationships/image" Target="../media/image141.jpeg"/><Relationship Id="rId4" Type="http://schemas.openxmlformats.org/officeDocument/2006/relationships/image" Target="../media/image140.jpeg"/></Relationships>
</file>

<file path=ppt/slides/_rels/slide63.xml.rels><?xml version="1.0" encoding="UTF-8" standalone="yes"?>
<Relationships xmlns="http://schemas.openxmlformats.org/package/2006/relationships"><Relationship Id="rId3" Type="http://schemas.openxmlformats.org/officeDocument/2006/relationships/image" Target="../media/image143.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145.jpeg"/><Relationship Id="rId2" Type="http://schemas.openxmlformats.org/officeDocument/2006/relationships/image" Target="../media/image144.jpeg"/><Relationship Id="rId1" Type="http://schemas.openxmlformats.org/officeDocument/2006/relationships/slideLayout" Target="../slideLayouts/slideLayout2.xml"/><Relationship Id="rId4" Type="http://schemas.openxmlformats.org/officeDocument/2006/relationships/image" Target="../media/image146.jpeg"/></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Layout" Target="../slideLayouts/slideLayout2.xml"/><Relationship Id="rId5" Type="http://schemas.openxmlformats.org/officeDocument/2006/relationships/image" Target="../media/image14.jpeg"/><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642" name="Line 1418">
            <a:extLst>
              <a:ext uri="{FF2B5EF4-FFF2-40B4-BE49-F238E27FC236}">
                <a16:creationId xmlns:a16="http://schemas.microsoft.com/office/drawing/2014/main" id="{36DCBD9F-7682-4C5D-A0A9-C4DBA3A4B19C}"/>
              </a:ext>
            </a:extLst>
          </p:cNvPr>
          <p:cNvSpPr>
            <a:spLocks noChangeShapeType="1"/>
          </p:cNvSpPr>
          <p:nvPr/>
        </p:nvSpPr>
        <p:spPr bwMode="auto">
          <a:xfrm flipV="1">
            <a:off x="620713" y="2484438"/>
            <a:ext cx="0" cy="2159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3630" name="Line 1406">
            <a:extLst>
              <a:ext uri="{FF2B5EF4-FFF2-40B4-BE49-F238E27FC236}">
                <a16:creationId xmlns:a16="http://schemas.microsoft.com/office/drawing/2014/main" id="{405CFDAA-4846-4853-84BF-48519376E00F}"/>
              </a:ext>
            </a:extLst>
          </p:cNvPr>
          <p:cNvSpPr>
            <a:spLocks noChangeShapeType="1"/>
          </p:cNvSpPr>
          <p:nvPr/>
        </p:nvSpPr>
        <p:spPr bwMode="auto">
          <a:xfrm>
            <a:off x="3500438" y="2627313"/>
            <a:ext cx="0" cy="2159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393" name="Rectangle 345">
            <a:extLst>
              <a:ext uri="{FF2B5EF4-FFF2-40B4-BE49-F238E27FC236}">
                <a16:creationId xmlns:a16="http://schemas.microsoft.com/office/drawing/2014/main" id="{C8D3A706-8B9D-4B69-873E-F6540371794F}"/>
              </a:ext>
            </a:extLst>
          </p:cNvPr>
          <p:cNvSpPr>
            <a:spLocks noGrp="1" noChangeArrowheads="1"/>
          </p:cNvSpPr>
          <p:nvPr>
            <p:ph type="ctrTitle"/>
          </p:nvPr>
        </p:nvSpPr>
        <p:spPr>
          <a:xfrm>
            <a:off x="0" y="0"/>
            <a:ext cx="6858000" cy="827088"/>
          </a:xfrm>
        </p:spPr>
        <p:txBody>
          <a:bodyPr anchor="ctr"/>
          <a:lstStyle/>
          <a:p>
            <a:r>
              <a:rPr lang="en-GB" altLang="en-US" sz="2000" b="1" dirty="0"/>
              <a:t>British Orders of Battle &amp; TO&amp;Es 1980-1989 v4.5</a:t>
            </a:r>
            <a:br>
              <a:rPr lang="en-GB" altLang="en-US" sz="2000" b="1" dirty="0"/>
            </a:br>
            <a:r>
              <a:rPr lang="en-GB" altLang="en-US" sz="1400" dirty="0"/>
              <a:t>By R Mark Davies for </a:t>
            </a:r>
            <a:r>
              <a:rPr lang="en-GB" altLang="en-US" sz="1400" i="1" dirty="0"/>
              <a:t>Battlefront: First Echelon</a:t>
            </a:r>
            <a:endParaRPr lang="en-GB" altLang="en-US" sz="2000" b="1" dirty="0"/>
          </a:p>
        </p:txBody>
      </p:sp>
      <p:pic>
        <p:nvPicPr>
          <p:cNvPr id="53371" name="Picture 1147" descr="21st_army_group_badge_large">
            <a:extLst>
              <a:ext uri="{FF2B5EF4-FFF2-40B4-BE49-F238E27FC236}">
                <a16:creationId xmlns:a16="http://schemas.microsoft.com/office/drawing/2014/main" id="{E5F2CD27-4162-4E22-9AFF-A18DF5C6EF2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61025" y="611188"/>
            <a:ext cx="774700" cy="1044575"/>
          </a:xfrm>
          <a:prstGeom prst="rect">
            <a:avLst/>
          </a:prstGeom>
          <a:noFill/>
          <a:extLst>
            <a:ext uri="{909E8E84-426E-40DD-AFC4-6F175D3DCCD1}">
              <a14:hiddenFill xmlns:a14="http://schemas.microsoft.com/office/drawing/2010/main">
                <a:solidFill>
                  <a:srgbClr val="FFFFFF"/>
                </a:solidFill>
              </a14:hiddenFill>
            </a:ext>
          </a:extLst>
        </p:spPr>
      </p:pic>
      <p:sp>
        <p:nvSpPr>
          <p:cNvPr id="53372" name="Rectangle 1148">
            <a:extLst>
              <a:ext uri="{FF2B5EF4-FFF2-40B4-BE49-F238E27FC236}">
                <a16:creationId xmlns:a16="http://schemas.microsoft.com/office/drawing/2014/main" id="{A81532B6-B39C-4DA7-9119-798150CE0E47}"/>
              </a:ext>
            </a:extLst>
          </p:cNvPr>
          <p:cNvSpPr>
            <a:spLocks noChangeAspect="1" noChangeArrowheads="1"/>
          </p:cNvSpPr>
          <p:nvPr/>
        </p:nvSpPr>
        <p:spPr bwMode="auto">
          <a:xfrm>
            <a:off x="115888" y="1044575"/>
            <a:ext cx="431800" cy="360363"/>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53373" name="Group 1149">
            <a:extLst>
              <a:ext uri="{FF2B5EF4-FFF2-40B4-BE49-F238E27FC236}">
                <a16:creationId xmlns:a16="http://schemas.microsoft.com/office/drawing/2014/main" id="{AF8E6C43-2388-4CE0-9750-9A4A892243EF}"/>
              </a:ext>
            </a:extLst>
          </p:cNvPr>
          <p:cNvGrpSpPr>
            <a:grpSpLocks/>
          </p:cNvGrpSpPr>
          <p:nvPr/>
        </p:nvGrpSpPr>
        <p:grpSpPr bwMode="auto">
          <a:xfrm>
            <a:off x="185738" y="971550"/>
            <a:ext cx="292100" cy="63500"/>
            <a:chOff x="1434" y="1519"/>
            <a:chExt cx="184" cy="40"/>
          </a:xfrm>
        </p:grpSpPr>
        <p:grpSp>
          <p:nvGrpSpPr>
            <p:cNvPr id="53374" name="Group 1150">
              <a:extLst>
                <a:ext uri="{FF2B5EF4-FFF2-40B4-BE49-F238E27FC236}">
                  <a16:creationId xmlns:a16="http://schemas.microsoft.com/office/drawing/2014/main" id="{68062F17-E52C-473C-9B0B-6E219AD24816}"/>
                </a:ext>
              </a:extLst>
            </p:cNvPr>
            <p:cNvGrpSpPr>
              <a:grpSpLocks/>
            </p:cNvGrpSpPr>
            <p:nvPr/>
          </p:nvGrpSpPr>
          <p:grpSpPr bwMode="auto">
            <a:xfrm>
              <a:off x="1434" y="1519"/>
              <a:ext cx="93" cy="40"/>
              <a:chOff x="119" y="295"/>
              <a:chExt cx="93" cy="40"/>
            </a:xfrm>
          </p:grpSpPr>
          <p:grpSp>
            <p:nvGrpSpPr>
              <p:cNvPr id="53375" name="Group 1151">
                <a:extLst>
                  <a:ext uri="{FF2B5EF4-FFF2-40B4-BE49-F238E27FC236}">
                    <a16:creationId xmlns:a16="http://schemas.microsoft.com/office/drawing/2014/main" id="{308714B5-44B2-444E-80D2-964476F45901}"/>
                  </a:ext>
                </a:extLst>
              </p:cNvPr>
              <p:cNvGrpSpPr>
                <a:grpSpLocks/>
              </p:cNvGrpSpPr>
              <p:nvPr/>
            </p:nvGrpSpPr>
            <p:grpSpPr bwMode="auto">
              <a:xfrm>
                <a:off x="119" y="295"/>
                <a:ext cx="48" cy="40"/>
                <a:chOff x="2539" y="543"/>
                <a:chExt cx="48" cy="40"/>
              </a:xfrm>
            </p:grpSpPr>
            <p:sp>
              <p:nvSpPr>
                <p:cNvPr id="53376" name="Line 1152">
                  <a:extLst>
                    <a:ext uri="{FF2B5EF4-FFF2-40B4-BE49-F238E27FC236}">
                      <a16:creationId xmlns:a16="http://schemas.microsoft.com/office/drawing/2014/main" id="{63DB9BC0-A143-434F-ABEB-65384E0011F9}"/>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3377" name="Line 1153">
                  <a:extLst>
                    <a:ext uri="{FF2B5EF4-FFF2-40B4-BE49-F238E27FC236}">
                      <a16:creationId xmlns:a16="http://schemas.microsoft.com/office/drawing/2014/main" id="{1C514CD9-7552-48E1-A821-721B047939CD}"/>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53378" name="Group 1154">
                <a:extLst>
                  <a:ext uri="{FF2B5EF4-FFF2-40B4-BE49-F238E27FC236}">
                    <a16:creationId xmlns:a16="http://schemas.microsoft.com/office/drawing/2014/main" id="{55854230-993B-4CB9-987A-E28942A5A2CC}"/>
                  </a:ext>
                </a:extLst>
              </p:cNvPr>
              <p:cNvGrpSpPr>
                <a:grpSpLocks/>
              </p:cNvGrpSpPr>
              <p:nvPr/>
            </p:nvGrpSpPr>
            <p:grpSpPr bwMode="auto">
              <a:xfrm>
                <a:off x="164" y="295"/>
                <a:ext cx="48" cy="40"/>
                <a:chOff x="2539" y="543"/>
                <a:chExt cx="48" cy="40"/>
              </a:xfrm>
            </p:grpSpPr>
            <p:sp>
              <p:nvSpPr>
                <p:cNvPr id="53379" name="Line 1155">
                  <a:extLst>
                    <a:ext uri="{FF2B5EF4-FFF2-40B4-BE49-F238E27FC236}">
                      <a16:creationId xmlns:a16="http://schemas.microsoft.com/office/drawing/2014/main" id="{1721E624-A932-41A4-BA92-D8BCFA8DD021}"/>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3380" name="Line 1156">
                  <a:extLst>
                    <a:ext uri="{FF2B5EF4-FFF2-40B4-BE49-F238E27FC236}">
                      <a16:creationId xmlns:a16="http://schemas.microsoft.com/office/drawing/2014/main" id="{0B399A9B-3947-42F6-BF9B-77AB99539DCB}"/>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grpSp>
          <p:nvGrpSpPr>
            <p:cNvPr id="53381" name="Group 1157">
              <a:extLst>
                <a:ext uri="{FF2B5EF4-FFF2-40B4-BE49-F238E27FC236}">
                  <a16:creationId xmlns:a16="http://schemas.microsoft.com/office/drawing/2014/main" id="{56B96DC2-3EEA-4A23-8F17-F7C4F36D20CC}"/>
                </a:ext>
              </a:extLst>
            </p:cNvPr>
            <p:cNvGrpSpPr>
              <a:grpSpLocks/>
            </p:cNvGrpSpPr>
            <p:nvPr/>
          </p:nvGrpSpPr>
          <p:grpSpPr bwMode="auto">
            <a:xfrm>
              <a:off x="1525" y="1519"/>
              <a:ext cx="93" cy="40"/>
              <a:chOff x="119" y="295"/>
              <a:chExt cx="93" cy="40"/>
            </a:xfrm>
          </p:grpSpPr>
          <p:grpSp>
            <p:nvGrpSpPr>
              <p:cNvPr id="53382" name="Group 1158">
                <a:extLst>
                  <a:ext uri="{FF2B5EF4-FFF2-40B4-BE49-F238E27FC236}">
                    <a16:creationId xmlns:a16="http://schemas.microsoft.com/office/drawing/2014/main" id="{76F08670-764F-4834-885A-99B9BBC524E7}"/>
                  </a:ext>
                </a:extLst>
              </p:cNvPr>
              <p:cNvGrpSpPr>
                <a:grpSpLocks/>
              </p:cNvGrpSpPr>
              <p:nvPr/>
            </p:nvGrpSpPr>
            <p:grpSpPr bwMode="auto">
              <a:xfrm>
                <a:off x="119" y="295"/>
                <a:ext cx="48" cy="40"/>
                <a:chOff x="2539" y="543"/>
                <a:chExt cx="48" cy="40"/>
              </a:xfrm>
            </p:grpSpPr>
            <p:sp>
              <p:nvSpPr>
                <p:cNvPr id="53383" name="Line 1159">
                  <a:extLst>
                    <a:ext uri="{FF2B5EF4-FFF2-40B4-BE49-F238E27FC236}">
                      <a16:creationId xmlns:a16="http://schemas.microsoft.com/office/drawing/2014/main" id="{EBB5D62A-86E2-4AE7-B5A0-9A2123982205}"/>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3384" name="Line 1160">
                  <a:extLst>
                    <a:ext uri="{FF2B5EF4-FFF2-40B4-BE49-F238E27FC236}">
                      <a16:creationId xmlns:a16="http://schemas.microsoft.com/office/drawing/2014/main" id="{16954450-E3DA-4C3A-8F92-7BDB5D95AEDD}"/>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53385" name="Group 1161">
                <a:extLst>
                  <a:ext uri="{FF2B5EF4-FFF2-40B4-BE49-F238E27FC236}">
                    <a16:creationId xmlns:a16="http://schemas.microsoft.com/office/drawing/2014/main" id="{99D7A275-0A1D-4C38-B856-4025A95A039D}"/>
                  </a:ext>
                </a:extLst>
              </p:cNvPr>
              <p:cNvGrpSpPr>
                <a:grpSpLocks/>
              </p:cNvGrpSpPr>
              <p:nvPr/>
            </p:nvGrpSpPr>
            <p:grpSpPr bwMode="auto">
              <a:xfrm>
                <a:off x="164" y="295"/>
                <a:ext cx="48" cy="40"/>
                <a:chOff x="2539" y="543"/>
                <a:chExt cx="48" cy="40"/>
              </a:xfrm>
            </p:grpSpPr>
            <p:sp>
              <p:nvSpPr>
                <p:cNvPr id="53386" name="Line 1162">
                  <a:extLst>
                    <a:ext uri="{FF2B5EF4-FFF2-40B4-BE49-F238E27FC236}">
                      <a16:creationId xmlns:a16="http://schemas.microsoft.com/office/drawing/2014/main" id="{9893269D-D8D4-4C52-B167-F1B74F41B4E8}"/>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3387" name="Line 1163">
                  <a:extLst>
                    <a:ext uri="{FF2B5EF4-FFF2-40B4-BE49-F238E27FC236}">
                      <a16:creationId xmlns:a16="http://schemas.microsoft.com/office/drawing/2014/main" id="{C62597D6-4D65-4F1D-9B0B-33A91630681B}"/>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grpSp>
      <p:sp>
        <p:nvSpPr>
          <p:cNvPr id="53388" name="Rectangle 1164">
            <a:extLst>
              <a:ext uri="{FF2B5EF4-FFF2-40B4-BE49-F238E27FC236}">
                <a16:creationId xmlns:a16="http://schemas.microsoft.com/office/drawing/2014/main" id="{BD1C9A30-283E-4F4E-910A-9956B3CF0C67}"/>
              </a:ext>
            </a:extLst>
          </p:cNvPr>
          <p:cNvSpPr>
            <a:spLocks noChangeAspect="1" noChangeArrowheads="1"/>
          </p:cNvSpPr>
          <p:nvPr/>
        </p:nvSpPr>
        <p:spPr bwMode="auto">
          <a:xfrm>
            <a:off x="476250" y="1765300"/>
            <a:ext cx="360363" cy="287338"/>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53389" name="Group 1165">
            <a:extLst>
              <a:ext uri="{FF2B5EF4-FFF2-40B4-BE49-F238E27FC236}">
                <a16:creationId xmlns:a16="http://schemas.microsoft.com/office/drawing/2014/main" id="{9600A417-3280-4E2D-B58C-3F3FDA2F478D}"/>
              </a:ext>
            </a:extLst>
          </p:cNvPr>
          <p:cNvGrpSpPr>
            <a:grpSpLocks/>
          </p:cNvGrpSpPr>
          <p:nvPr/>
        </p:nvGrpSpPr>
        <p:grpSpPr bwMode="auto">
          <a:xfrm>
            <a:off x="546100" y="1693863"/>
            <a:ext cx="220663" cy="63500"/>
            <a:chOff x="3294" y="2925"/>
            <a:chExt cx="139" cy="40"/>
          </a:xfrm>
        </p:grpSpPr>
        <p:grpSp>
          <p:nvGrpSpPr>
            <p:cNvPr id="53390" name="Group 1166">
              <a:extLst>
                <a:ext uri="{FF2B5EF4-FFF2-40B4-BE49-F238E27FC236}">
                  <a16:creationId xmlns:a16="http://schemas.microsoft.com/office/drawing/2014/main" id="{992F5D1F-5DDB-4F1E-BF77-4AEB6940A73F}"/>
                </a:ext>
              </a:extLst>
            </p:cNvPr>
            <p:cNvGrpSpPr>
              <a:grpSpLocks/>
            </p:cNvGrpSpPr>
            <p:nvPr/>
          </p:nvGrpSpPr>
          <p:grpSpPr bwMode="auto">
            <a:xfrm>
              <a:off x="3294" y="2925"/>
              <a:ext cx="93" cy="40"/>
              <a:chOff x="119" y="295"/>
              <a:chExt cx="93" cy="40"/>
            </a:xfrm>
          </p:grpSpPr>
          <p:grpSp>
            <p:nvGrpSpPr>
              <p:cNvPr id="53391" name="Group 1167">
                <a:extLst>
                  <a:ext uri="{FF2B5EF4-FFF2-40B4-BE49-F238E27FC236}">
                    <a16:creationId xmlns:a16="http://schemas.microsoft.com/office/drawing/2014/main" id="{DA6B320A-EB85-4B51-81B2-D1353E265F46}"/>
                  </a:ext>
                </a:extLst>
              </p:cNvPr>
              <p:cNvGrpSpPr>
                <a:grpSpLocks/>
              </p:cNvGrpSpPr>
              <p:nvPr/>
            </p:nvGrpSpPr>
            <p:grpSpPr bwMode="auto">
              <a:xfrm>
                <a:off x="119" y="295"/>
                <a:ext cx="48" cy="40"/>
                <a:chOff x="2539" y="543"/>
                <a:chExt cx="48" cy="40"/>
              </a:xfrm>
            </p:grpSpPr>
            <p:sp>
              <p:nvSpPr>
                <p:cNvPr id="53392" name="Line 1168">
                  <a:extLst>
                    <a:ext uri="{FF2B5EF4-FFF2-40B4-BE49-F238E27FC236}">
                      <a16:creationId xmlns:a16="http://schemas.microsoft.com/office/drawing/2014/main" id="{6E705997-F21F-4355-B7D8-3E38FC9DCC58}"/>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3393" name="Line 1169">
                  <a:extLst>
                    <a:ext uri="{FF2B5EF4-FFF2-40B4-BE49-F238E27FC236}">
                      <a16:creationId xmlns:a16="http://schemas.microsoft.com/office/drawing/2014/main" id="{229B0604-61B1-480D-A319-D46A8EB9C46A}"/>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53394" name="Group 1170">
                <a:extLst>
                  <a:ext uri="{FF2B5EF4-FFF2-40B4-BE49-F238E27FC236}">
                    <a16:creationId xmlns:a16="http://schemas.microsoft.com/office/drawing/2014/main" id="{4704A819-7BF9-424D-895D-DD427E60C1BA}"/>
                  </a:ext>
                </a:extLst>
              </p:cNvPr>
              <p:cNvGrpSpPr>
                <a:grpSpLocks/>
              </p:cNvGrpSpPr>
              <p:nvPr/>
            </p:nvGrpSpPr>
            <p:grpSpPr bwMode="auto">
              <a:xfrm>
                <a:off x="164" y="295"/>
                <a:ext cx="48" cy="40"/>
                <a:chOff x="2539" y="543"/>
                <a:chExt cx="48" cy="40"/>
              </a:xfrm>
            </p:grpSpPr>
            <p:sp>
              <p:nvSpPr>
                <p:cNvPr id="53395" name="Line 1171">
                  <a:extLst>
                    <a:ext uri="{FF2B5EF4-FFF2-40B4-BE49-F238E27FC236}">
                      <a16:creationId xmlns:a16="http://schemas.microsoft.com/office/drawing/2014/main" id="{7127CACB-B7B8-43AF-A178-6AC0F3579A32}"/>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3396" name="Line 1172">
                  <a:extLst>
                    <a:ext uri="{FF2B5EF4-FFF2-40B4-BE49-F238E27FC236}">
                      <a16:creationId xmlns:a16="http://schemas.microsoft.com/office/drawing/2014/main" id="{ED2EC7C4-A3CF-4CCF-BC62-966939CBA5AE}"/>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grpSp>
          <p:nvGrpSpPr>
            <p:cNvPr id="53397" name="Group 1173">
              <a:extLst>
                <a:ext uri="{FF2B5EF4-FFF2-40B4-BE49-F238E27FC236}">
                  <a16:creationId xmlns:a16="http://schemas.microsoft.com/office/drawing/2014/main" id="{AAA97301-58D2-4A67-B49F-6A50A24731A8}"/>
                </a:ext>
              </a:extLst>
            </p:cNvPr>
            <p:cNvGrpSpPr>
              <a:grpSpLocks/>
            </p:cNvGrpSpPr>
            <p:nvPr/>
          </p:nvGrpSpPr>
          <p:grpSpPr bwMode="auto">
            <a:xfrm>
              <a:off x="3385" y="2925"/>
              <a:ext cx="48" cy="40"/>
              <a:chOff x="2539" y="543"/>
              <a:chExt cx="48" cy="40"/>
            </a:xfrm>
          </p:grpSpPr>
          <p:sp>
            <p:nvSpPr>
              <p:cNvPr id="53398" name="Line 1174">
                <a:extLst>
                  <a:ext uri="{FF2B5EF4-FFF2-40B4-BE49-F238E27FC236}">
                    <a16:creationId xmlns:a16="http://schemas.microsoft.com/office/drawing/2014/main" id="{E767D6F9-E6C8-4AB8-82C4-F6FB6828C3DA}"/>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3399" name="Line 1175">
                <a:extLst>
                  <a:ext uri="{FF2B5EF4-FFF2-40B4-BE49-F238E27FC236}">
                    <a16:creationId xmlns:a16="http://schemas.microsoft.com/office/drawing/2014/main" id="{0C752413-68AC-490D-9986-F1211F4A92C7}"/>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53400" name="Line 1176">
            <a:extLst>
              <a:ext uri="{FF2B5EF4-FFF2-40B4-BE49-F238E27FC236}">
                <a16:creationId xmlns:a16="http://schemas.microsoft.com/office/drawing/2014/main" id="{29B2FA5D-8C15-40CE-A6C2-667DBA4E616A}"/>
              </a:ext>
            </a:extLst>
          </p:cNvPr>
          <p:cNvSpPr>
            <a:spLocks noChangeShapeType="1"/>
          </p:cNvSpPr>
          <p:nvPr/>
        </p:nvSpPr>
        <p:spPr bwMode="auto">
          <a:xfrm>
            <a:off x="333375" y="190817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3401" name="Text Box 1177">
            <a:extLst>
              <a:ext uri="{FF2B5EF4-FFF2-40B4-BE49-F238E27FC236}">
                <a16:creationId xmlns:a16="http://schemas.microsoft.com/office/drawing/2014/main" id="{67B5D881-100A-4AEE-AB56-BF5A7AC9530E}"/>
              </a:ext>
            </a:extLst>
          </p:cNvPr>
          <p:cNvSpPr txBox="1">
            <a:spLocks noChangeArrowheads="1"/>
          </p:cNvSpPr>
          <p:nvPr/>
        </p:nvSpPr>
        <p:spPr bwMode="auto">
          <a:xfrm>
            <a:off x="836613" y="1765300"/>
            <a:ext cx="9175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1 (Br) Corps</a:t>
            </a:r>
            <a:endParaRPr lang="en-US" altLang="en-US" sz="1000"/>
          </a:p>
        </p:txBody>
      </p:sp>
      <p:sp>
        <p:nvSpPr>
          <p:cNvPr id="53402" name="Text Box 1178">
            <a:extLst>
              <a:ext uri="{FF2B5EF4-FFF2-40B4-BE49-F238E27FC236}">
                <a16:creationId xmlns:a16="http://schemas.microsoft.com/office/drawing/2014/main" id="{D3FBFE92-CEE8-45B4-B937-A447DFE05A5D}"/>
              </a:ext>
            </a:extLst>
          </p:cNvPr>
          <p:cNvSpPr txBox="1">
            <a:spLocks noChangeArrowheads="1"/>
          </p:cNvSpPr>
          <p:nvPr/>
        </p:nvSpPr>
        <p:spPr bwMode="auto">
          <a:xfrm>
            <a:off x="549275" y="1042988"/>
            <a:ext cx="35433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400"/>
              <a:t>The British Army of the Rhine (BAOR)</a:t>
            </a:r>
            <a:r>
              <a:rPr lang="en-GB" altLang="en-US"/>
              <a:t> </a:t>
            </a:r>
            <a:r>
              <a:rPr lang="en-GB" altLang="en-US" sz="800"/>
              <a:t>(a)</a:t>
            </a:r>
            <a:endParaRPr lang="en-US" altLang="en-US"/>
          </a:p>
        </p:txBody>
      </p:sp>
      <p:grpSp>
        <p:nvGrpSpPr>
          <p:cNvPr id="53404" name="Group 1180">
            <a:extLst>
              <a:ext uri="{FF2B5EF4-FFF2-40B4-BE49-F238E27FC236}">
                <a16:creationId xmlns:a16="http://schemas.microsoft.com/office/drawing/2014/main" id="{E634BFE0-62F1-43FD-AB74-D91A776FEBA9}"/>
              </a:ext>
            </a:extLst>
          </p:cNvPr>
          <p:cNvGrpSpPr>
            <a:grpSpLocks noChangeAspect="1"/>
          </p:cNvGrpSpPr>
          <p:nvPr/>
        </p:nvGrpSpPr>
        <p:grpSpPr bwMode="auto">
          <a:xfrm>
            <a:off x="476250" y="2268538"/>
            <a:ext cx="288925" cy="215900"/>
            <a:chOff x="1872" y="1440"/>
            <a:chExt cx="195" cy="132"/>
          </a:xfrm>
        </p:grpSpPr>
        <p:sp>
          <p:nvSpPr>
            <p:cNvPr id="53405" name="Rectangle 1181">
              <a:extLst>
                <a:ext uri="{FF2B5EF4-FFF2-40B4-BE49-F238E27FC236}">
                  <a16:creationId xmlns:a16="http://schemas.microsoft.com/office/drawing/2014/main" id="{4055A2A7-CA34-4829-B166-80297DE7B920}"/>
                </a:ext>
              </a:extLst>
            </p:cNvPr>
            <p:cNvSpPr>
              <a:spLocks noChangeAspect="1" noChangeArrowheads="1"/>
            </p:cNvSpPr>
            <p:nvPr/>
          </p:nvSpPr>
          <p:spPr bwMode="auto">
            <a:xfrm>
              <a:off x="1872" y="1440"/>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3406" name="Line 1182">
              <a:extLst>
                <a:ext uri="{FF2B5EF4-FFF2-40B4-BE49-F238E27FC236}">
                  <a16:creationId xmlns:a16="http://schemas.microsoft.com/office/drawing/2014/main" id="{E43CC49C-2245-4985-AAC5-408CFFF47286}"/>
                </a:ext>
              </a:extLst>
            </p:cNvPr>
            <p:cNvSpPr>
              <a:spLocks noChangeAspect="1" noChangeShapeType="1"/>
            </p:cNvSpPr>
            <p:nvPr/>
          </p:nvSpPr>
          <p:spPr bwMode="auto">
            <a:xfrm>
              <a:off x="1932" y="1480"/>
              <a:ext cx="0" cy="42"/>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3407" name="Line 1183">
              <a:extLst>
                <a:ext uri="{FF2B5EF4-FFF2-40B4-BE49-F238E27FC236}">
                  <a16:creationId xmlns:a16="http://schemas.microsoft.com/office/drawing/2014/main" id="{BA646D2E-0816-4FBD-861A-8BCBE65B507A}"/>
                </a:ext>
              </a:extLst>
            </p:cNvPr>
            <p:cNvSpPr>
              <a:spLocks noChangeAspect="1" noChangeShapeType="1"/>
            </p:cNvSpPr>
            <p:nvPr/>
          </p:nvSpPr>
          <p:spPr bwMode="auto">
            <a:xfrm>
              <a:off x="1967" y="1482"/>
              <a:ext cx="0" cy="4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3408" name="Line 1184">
              <a:extLst>
                <a:ext uri="{FF2B5EF4-FFF2-40B4-BE49-F238E27FC236}">
                  <a16:creationId xmlns:a16="http://schemas.microsoft.com/office/drawing/2014/main" id="{F3CA02DD-AFB7-4CCA-B54B-3EFB23F37C29}"/>
                </a:ext>
              </a:extLst>
            </p:cNvPr>
            <p:cNvSpPr>
              <a:spLocks noChangeAspect="1" noChangeShapeType="1"/>
            </p:cNvSpPr>
            <p:nvPr/>
          </p:nvSpPr>
          <p:spPr bwMode="auto">
            <a:xfrm>
              <a:off x="2001" y="1483"/>
              <a:ext cx="0" cy="39"/>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3409" name="Line 1185">
              <a:extLst>
                <a:ext uri="{FF2B5EF4-FFF2-40B4-BE49-F238E27FC236}">
                  <a16:creationId xmlns:a16="http://schemas.microsoft.com/office/drawing/2014/main" id="{E27AFF8A-B36F-4641-95FC-F429D950AE5E}"/>
                </a:ext>
              </a:extLst>
            </p:cNvPr>
            <p:cNvSpPr>
              <a:spLocks noChangeAspect="1" noChangeShapeType="1"/>
            </p:cNvSpPr>
            <p:nvPr/>
          </p:nvSpPr>
          <p:spPr bwMode="auto">
            <a:xfrm>
              <a:off x="1928" y="1482"/>
              <a:ext cx="79" cy="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53410" name="Group 1186">
            <a:extLst>
              <a:ext uri="{FF2B5EF4-FFF2-40B4-BE49-F238E27FC236}">
                <a16:creationId xmlns:a16="http://schemas.microsoft.com/office/drawing/2014/main" id="{A5A81899-D961-4344-91E3-6566716D7215}"/>
              </a:ext>
            </a:extLst>
          </p:cNvPr>
          <p:cNvGrpSpPr>
            <a:grpSpLocks/>
          </p:cNvGrpSpPr>
          <p:nvPr/>
        </p:nvGrpSpPr>
        <p:grpSpPr bwMode="auto">
          <a:xfrm>
            <a:off x="582613" y="2197100"/>
            <a:ext cx="76200" cy="63500"/>
            <a:chOff x="2539" y="543"/>
            <a:chExt cx="48" cy="40"/>
          </a:xfrm>
        </p:grpSpPr>
        <p:sp>
          <p:nvSpPr>
            <p:cNvPr id="53411" name="Line 1187">
              <a:extLst>
                <a:ext uri="{FF2B5EF4-FFF2-40B4-BE49-F238E27FC236}">
                  <a16:creationId xmlns:a16="http://schemas.microsoft.com/office/drawing/2014/main" id="{7D13CD8E-EDBA-4714-8795-E4A0149C190B}"/>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3412" name="Line 1188">
              <a:extLst>
                <a:ext uri="{FF2B5EF4-FFF2-40B4-BE49-F238E27FC236}">
                  <a16:creationId xmlns:a16="http://schemas.microsoft.com/office/drawing/2014/main" id="{C997DF14-4046-4C3E-BA05-E6CCC4DC9119}"/>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53413" name="Line 1189">
            <a:extLst>
              <a:ext uri="{FF2B5EF4-FFF2-40B4-BE49-F238E27FC236}">
                <a16:creationId xmlns:a16="http://schemas.microsoft.com/office/drawing/2014/main" id="{8926E0D8-2836-47C3-9B60-6C1723B6AB9D}"/>
              </a:ext>
            </a:extLst>
          </p:cNvPr>
          <p:cNvSpPr>
            <a:spLocks noChangeShapeType="1"/>
          </p:cNvSpPr>
          <p:nvPr/>
        </p:nvSpPr>
        <p:spPr bwMode="auto">
          <a:xfrm>
            <a:off x="333375" y="2339975"/>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3414" name="Text Box 1190">
            <a:extLst>
              <a:ext uri="{FF2B5EF4-FFF2-40B4-BE49-F238E27FC236}">
                <a16:creationId xmlns:a16="http://schemas.microsoft.com/office/drawing/2014/main" id="{1D35FC33-8D52-466C-93FA-C878741C3F5F}"/>
              </a:ext>
            </a:extLst>
          </p:cNvPr>
          <p:cNvSpPr txBox="1">
            <a:spLocks noChangeArrowheads="1"/>
          </p:cNvSpPr>
          <p:nvPr/>
        </p:nvSpPr>
        <p:spPr bwMode="auto">
          <a:xfrm>
            <a:off x="765175" y="2197100"/>
            <a:ext cx="1570038"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30 Engineer Brigade </a:t>
            </a:r>
            <a:r>
              <a:rPr lang="en-GB" altLang="en-US" sz="800"/>
              <a:t>(b)</a:t>
            </a:r>
            <a:endParaRPr lang="en-GB" altLang="en-US" sz="1000"/>
          </a:p>
        </p:txBody>
      </p:sp>
      <p:grpSp>
        <p:nvGrpSpPr>
          <p:cNvPr id="53415" name="Group 1191">
            <a:extLst>
              <a:ext uri="{FF2B5EF4-FFF2-40B4-BE49-F238E27FC236}">
                <a16:creationId xmlns:a16="http://schemas.microsoft.com/office/drawing/2014/main" id="{51F860A3-6261-4522-83EA-492C902FDF87}"/>
              </a:ext>
            </a:extLst>
          </p:cNvPr>
          <p:cNvGrpSpPr>
            <a:grpSpLocks/>
          </p:cNvGrpSpPr>
          <p:nvPr/>
        </p:nvGrpSpPr>
        <p:grpSpPr bwMode="auto">
          <a:xfrm>
            <a:off x="3644900" y="2771775"/>
            <a:ext cx="244475" cy="158750"/>
            <a:chOff x="3294" y="2154"/>
            <a:chExt cx="154" cy="100"/>
          </a:xfrm>
        </p:grpSpPr>
        <p:sp>
          <p:nvSpPr>
            <p:cNvPr id="53416" name="Rectangle 1192">
              <a:extLst>
                <a:ext uri="{FF2B5EF4-FFF2-40B4-BE49-F238E27FC236}">
                  <a16:creationId xmlns:a16="http://schemas.microsoft.com/office/drawing/2014/main" id="{9E8B8253-EC45-4A47-BA90-AC886867F9E6}"/>
                </a:ext>
              </a:extLst>
            </p:cNvPr>
            <p:cNvSpPr>
              <a:spLocks noChangeAspect="1" noChangeArrowheads="1"/>
            </p:cNvSpPr>
            <p:nvPr/>
          </p:nvSpPr>
          <p:spPr bwMode="auto">
            <a:xfrm>
              <a:off x="3294" y="2154"/>
              <a:ext cx="154" cy="100"/>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53417" name="Group 1193">
              <a:extLst>
                <a:ext uri="{FF2B5EF4-FFF2-40B4-BE49-F238E27FC236}">
                  <a16:creationId xmlns:a16="http://schemas.microsoft.com/office/drawing/2014/main" id="{ED24C5CF-0F74-4F8A-97F1-9D787768A4C1}"/>
                </a:ext>
              </a:extLst>
            </p:cNvPr>
            <p:cNvGrpSpPr>
              <a:grpSpLocks/>
            </p:cNvGrpSpPr>
            <p:nvPr/>
          </p:nvGrpSpPr>
          <p:grpSpPr bwMode="auto">
            <a:xfrm>
              <a:off x="3316" y="2171"/>
              <a:ext cx="110" cy="63"/>
              <a:chOff x="691" y="3359"/>
              <a:chExt cx="136" cy="90"/>
            </a:xfrm>
          </p:grpSpPr>
          <p:sp>
            <p:nvSpPr>
              <p:cNvPr id="53418" name="Line 1194">
                <a:extLst>
                  <a:ext uri="{FF2B5EF4-FFF2-40B4-BE49-F238E27FC236}">
                    <a16:creationId xmlns:a16="http://schemas.microsoft.com/office/drawing/2014/main" id="{B9AC1433-CC6D-4581-86AC-BB93E1296A0F}"/>
                  </a:ext>
                </a:extLst>
              </p:cNvPr>
              <p:cNvSpPr>
                <a:spLocks noChangeShapeType="1"/>
              </p:cNvSpPr>
              <p:nvPr/>
            </p:nvSpPr>
            <p:spPr bwMode="auto">
              <a:xfrm>
                <a:off x="691"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3419" name="Line 1195">
                <a:extLst>
                  <a:ext uri="{FF2B5EF4-FFF2-40B4-BE49-F238E27FC236}">
                    <a16:creationId xmlns:a16="http://schemas.microsoft.com/office/drawing/2014/main" id="{9FE3DDCC-30BD-442F-98B6-2EC8A254BFDF}"/>
                  </a:ext>
                </a:extLst>
              </p:cNvPr>
              <p:cNvSpPr>
                <a:spLocks noChangeShapeType="1"/>
              </p:cNvSpPr>
              <p:nvPr/>
            </p:nvSpPr>
            <p:spPr bwMode="auto">
              <a:xfrm flipV="1">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3420" name="Line 1196">
                <a:extLst>
                  <a:ext uri="{FF2B5EF4-FFF2-40B4-BE49-F238E27FC236}">
                    <a16:creationId xmlns:a16="http://schemas.microsoft.com/office/drawing/2014/main" id="{FF7E21EA-7CA7-452E-958D-B647297DBF5E}"/>
                  </a:ext>
                </a:extLst>
              </p:cNvPr>
              <p:cNvSpPr>
                <a:spLocks noChangeShapeType="1"/>
              </p:cNvSpPr>
              <p:nvPr/>
            </p:nvSpPr>
            <p:spPr bwMode="auto">
              <a:xfrm>
                <a:off x="827"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3421" name="Line 1197">
                <a:extLst>
                  <a:ext uri="{FF2B5EF4-FFF2-40B4-BE49-F238E27FC236}">
                    <a16:creationId xmlns:a16="http://schemas.microsoft.com/office/drawing/2014/main" id="{AF11DC52-55F3-4950-8263-2AB9E92B8A77}"/>
                  </a:ext>
                </a:extLst>
              </p:cNvPr>
              <p:cNvSpPr>
                <a:spLocks noChangeShapeType="1"/>
              </p:cNvSpPr>
              <p:nvPr/>
            </p:nvSpPr>
            <p:spPr bwMode="auto">
              <a:xfrm>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53422" name="Group 1198">
            <a:extLst>
              <a:ext uri="{FF2B5EF4-FFF2-40B4-BE49-F238E27FC236}">
                <a16:creationId xmlns:a16="http://schemas.microsoft.com/office/drawing/2014/main" id="{8D28A915-481B-4C78-A945-39D68A4F0CE8}"/>
              </a:ext>
            </a:extLst>
          </p:cNvPr>
          <p:cNvGrpSpPr>
            <a:grpSpLocks/>
          </p:cNvGrpSpPr>
          <p:nvPr/>
        </p:nvGrpSpPr>
        <p:grpSpPr bwMode="auto">
          <a:xfrm>
            <a:off x="3729038" y="2700338"/>
            <a:ext cx="74612" cy="26987"/>
            <a:chOff x="2373" y="1404"/>
            <a:chExt cx="47" cy="17"/>
          </a:xfrm>
        </p:grpSpPr>
        <p:sp>
          <p:nvSpPr>
            <p:cNvPr id="53423" name="Oval 1199">
              <a:extLst>
                <a:ext uri="{FF2B5EF4-FFF2-40B4-BE49-F238E27FC236}">
                  <a16:creationId xmlns:a16="http://schemas.microsoft.com/office/drawing/2014/main" id="{38D16113-C2C7-4EEF-B4C7-90F723EE08CB}"/>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53424" name="Oval 1200">
              <a:extLst>
                <a:ext uri="{FF2B5EF4-FFF2-40B4-BE49-F238E27FC236}">
                  <a16:creationId xmlns:a16="http://schemas.microsoft.com/office/drawing/2014/main" id="{0FA6047B-2A0D-46A4-89C3-6933641A7F7A}"/>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53425" name="Text Box 1201">
            <a:extLst>
              <a:ext uri="{FF2B5EF4-FFF2-40B4-BE49-F238E27FC236}">
                <a16:creationId xmlns:a16="http://schemas.microsoft.com/office/drawing/2014/main" id="{CE578022-DD57-4353-A87E-B53A8FE6EACE}"/>
              </a:ext>
            </a:extLst>
          </p:cNvPr>
          <p:cNvSpPr txBox="1">
            <a:spLocks noChangeArrowheads="1"/>
          </p:cNvSpPr>
          <p:nvPr/>
        </p:nvSpPr>
        <p:spPr bwMode="auto">
          <a:xfrm>
            <a:off x="3933825" y="2700338"/>
            <a:ext cx="2608263"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x2 </a:t>
            </a:r>
            <a:r>
              <a:rPr lang="en-GB" altLang="en-US" sz="800" b="0"/>
              <a:t>Gazelle AH Mk 1 Helicopter </a:t>
            </a:r>
            <a:r>
              <a:rPr lang="en-GB" altLang="en-US" sz="800"/>
              <a:t>    </a:t>
            </a:r>
            <a:r>
              <a:rPr lang="en-GB" altLang="en-US" sz="800" b="0"/>
              <a:t>               CWBR-43</a:t>
            </a:r>
            <a:endParaRPr lang="en-GB" altLang="en-US" sz="800"/>
          </a:p>
        </p:txBody>
      </p:sp>
      <p:sp>
        <p:nvSpPr>
          <p:cNvPr id="53426" name="Line 1202">
            <a:extLst>
              <a:ext uri="{FF2B5EF4-FFF2-40B4-BE49-F238E27FC236}">
                <a16:creationId xmlns:a16="http://schemas.microsoft.com/office/drawing/2014/main" id="{BE19B223-0006-4583-9758-C9BEE22D2081}"/>
              </a:ext>
            </a:extLst>
          </p:cNvPr>
          <p:cNvSpPr>
            <a:spLocks noChangeShapeType="1"/>
          </p:cNvSpPr>
          <p:nvPr/>
        </p:nvSpPr>
        <p:spPr bwMode="auto">
          <a:xfrm>
            <a:off x="3502025" y="2844800"/>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53427" name="Group 1203">
            <a:extLst>
              <a:ext uri="{FF2B5EF4-FFF2-40B4-BE49-F238E27FC236}">
                <a16:creationId xmlns:a16="http://schemas.microsoft.com/office/drawing/2014/main" id="{0624F5C2-D443-49E4-BDC2-BB7778CDBAEF}"/>
              </a:ext>
            </a:extLst>
          </p:cNvPr>
          <p:cNvGrpSpPr>
            <a:grpSpLocks noChangeAspect="1"/>
          </p:cNvGrpSpPr>
          <p:nvPr/>
        </p:nvGrpSpPr>
        <p:grpSpPr bwMode="auto">
          <a:xfrm>
            <a:off x="3359150" y="1622425"/>
            <a:ext cx="231775" cy="157163"/>
            <a:chOff x="1968" y="1728"/>
            <a:chExt cx="195" cy="132"/>
          </a:xfrm>
        </p:grpSpPr>
        <p:sp>
          <p:nvSpPr>
            <p:cNvPr id="53428" name="Rectangle 1204">
              <a:extLst>
                <a:ext uri="{FF2B5EF4-FFF2-40B4-BE49-F238E27FC236}">
                  <a16:creationId xmlns:a16="http://schemas.microsoft.com/office/drawing/2014/main" id="{BE1851F2-DE1F-4C88-981B-1A4DD94CFE5E}"/>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3429" name="Line 1205">
              <a:extLst>
                <a:ext uri="{FF2B5EF4-FFF2-40B4-BE49-F238E27FC236}">
                  <a16:creationId xmlns:a16="http://schemas.microsoft.com/office/drawing/2014/main" id="{99D01049-68E7-4F82-B2D4-AD8CC1610A88}"/>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3430" name="Line 1206">
              <a:extLst>
                <a:ext uri="{FF2B5EF4-FFF2-40B4-BE49-F238E27FC236}">
                  <a16:creationId xmlns:a16="http://schemas.microsoft.com/office/drawing/2014/main" id="{F8573021-3F29-41C7-A47B-8D43C7C5B116}"/>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53431" name="Group 1207">
            <a:extLst>
              <a:ext uri="{FF2B5EF4-FFF2-40B4-BE49-F238E27FC236}">
                <a16:creationId xmlns:a16="http://schemas.microsoft.com/office/drawing/2014/main" id="{6B8A6B05-0391-44C6-9E5E-7FAE651ADB84}"/>
              </a:ext>
            </a:extLst>
          </p:cNvPr>
          <p:cNvGrpSpPr>
            <a:grpSpLocks/>
          </p:cNvGrpSpPr>
          <p:nvPr/>
        </p:nvGrpSpPr>
        <p:grpSpPr bwMode="auto">
          <a:xfrm>
            <a:off x="3440113" y="1547813"/>
            <a:ext cx="76200" cy="63500"/>
            <a:chOff x="2443" y="447"/>
            <a:chExt cx="48" cy="40"/>
          </a:xfrm>
        </p:grpSpPr>
        <p:sp>
          <p:nvSpPr>
            <p:cNvPr id="53432" name="Line 1208">
              <a:extLst>
                <a:ext uri="{FF2B5EF4-FFF2-40B4-BE49-F238E27FC236}">
                  <a16:creationId xmlns:a16="http://schemas.microsoft.com/office/drawing/2014/main" id="{762D66DB-BB69-486A-A371-BD731ED18336}"/>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3433" name="Line 1209">
              <a:extLst>
                <a:ext uri="{FF2B5EF4-FFF2-40B4-BE49-F238E27FC236}">
                  <a16:creationId xmlns:a16="http://schemas.microsoft.com/office/drawing/2014/main" id="{F2B45500-663C-4D38-BF33-02920A1F2EFA}"/>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53434" name="Line 1210">
            <a:extLst>
              <a:ext uri="{FF2B5EF4-FFF2-40B4-BE49-F238E27FC236}">
                <a16:creationId xmlns:a16="http://schemas.microsoft.com/office/drawing/2014/main" id="{CF425193-21E7-4199-9BDA-F973E1D940C7}"/>
              </a:ext>
            </a:extLst>
          </p:cNvPr>
          <p:cNvSpPr>
            <a:spLocks noChangeShapeType="1"/>
          </p:cNvSpPr>
          <p:nvPr/>
        </p:nvSpPr>
        <p:spPr bwMode="auto">
          <a:xfrm>
            <a:off x="3216275" y="1690688"/>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3435" name="Text Box 1211">
            <a:extLst>
              <a:ext uri="{FF2B5EF4-FFF2-40B4-BE49-F238E27FC236}">
                <a16:creationId xmlns:a16="http://schemas.microsoft.com/office/drawing/2014/main" id="{337401B3-F193-4131-8418-3698E376F0B6}"/>
              </a:ext>
            </a:extLst>
          </p:cNvPr>
          <p:cNvSpPr txBox="1">
            <a:spLocks noChangeArrowheads="1"/>
          </p:cNvSpPr>
          <p:nvPr/>
        </p:nvSpPr>
        <p:spPr bwMode="auto">
          <a:xfrm>
            <a:off x="3644900" y="1476375"/>
            <a:ext cx="16891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dirty="0"/>
              <a:t>BATTLEGROUP CWBR-25</a:t>
            </a:r>
          </a:p>
          <a:p>
            <a:r>
              <a:rPr lang="en-GB" altLang="en-US" sz="800" dirty="0"/>
              <a:t>x1 Infantry Battalion Type A (d)</a:t>
            </a:r>
            <a:endParaRPr lang="en-US" altLang="en-US" sz="800" dirty="0"/>
          </a:p>
        </p:txBody>
      </p:sp>
      <p:grpSp>
        <p:nvGrpSpPr>
          <p:cNvPr id="53436" name="Group 1212">
            <a:extLst>
              <a:ext uri="{FF2B5EF4-FFF2-40B4-BE49-F238E27FC236}">
                <a16:creationId xmlns:a16="http://schemas.microsoft.com/office/drawing/2014/main" id="{07005632-03AB-49BC-BD13-A12CBCB3B16E}"/>
              </a:ext>
            </a:extLst>
          </p:cNvPr>
          <p:cNvGrpSpPr>
            <a:grpSpLocks noChangeAspect="1"/>
          </p:cNvGrpSpPr>
          <p:nvPr/>
        </p:nvGrpSpPr>
        <p:grpSpPr bwMode="auto">
          <a:xfrm>
            <a:off x="3359150" y="1911350"/>
            <a:ext cx="231775" cy="157163"/>
            <a:chOff x="1968" y="1728"/>
            <a:chExt cx="195" cy="132"/>
          </a:xfrm>
        </p:grpSpPr>
        <p:sp>
          <p:nvSpPr>
            <p:cNvPr id="53437" name="Rectangle 1213">
              <a:extLst>
                <a:ext uri="{FF2B5EF4-FFF2-40B4-BE49-F238E27FC236}">
                  <a16:creationId xmlns:a16="http://schemas.microsoft.com/office/drawing/2014/main" id="{058B5AEA-FBD7-45E4-8952-9009C7ACAAE6}"/>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3438" name="Line 1214">
              <a:extLst>
                <a:ext uri="{FF2B5EF4-FFF2-40B4-BE49-F238E27FC236}">
                  <a16:creationId xmlns:a16="http://schemas.microsoft.com/office/drawing/2014/main" id="{9353E0F7-87C9-4499-94D7-17C6B7E0E242}"/>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3439" name="Line 1215">
              <a:extLst>
                <a:ext uri="{FF2B5EF4-FFF2-40B4-BE49-F238E27FC236}">
                  <a16:creationId xmlns:a16="http://schemas.microsoft.com/office/drawing/2014/main" id="{CFF33E5B-2D78-4ABE-9650-2F0E3425F375}"/>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53440" name="Group 1216">
            <a:extLst>
              <a:ext uri="{FF2B5EF4-FFF2-40B4-BE49-F238E27FC236}">
                <a16:creationId xmlns:a16="http://schemas.microsoft.com/office/drawing/2014/main" id="{CC01D803-1229-4EB0-9230-81E1976FA0E0}"/>
              </a:ext>
            </a:extLst>
          </p:cNvPr>
          <p:cNvGrpSpPr>
            <a:grpSpLocks/>
          </p:cNvGrpSpPr>
          <p:nvPr/>
        </p:nvGrpSpPr>
        <p:grpSpPr bwMode="auto">
          <a:xfrm>
            <a:off x="3440113" y="1836738"/>
            <a:ext cx="76200" cy="63500"/>
            <a:chOff x="2443" y="447"/>
            <a:chExt cx="48" cy="40"/>
          </a:xfrm>
        </p:grpSpPr>
        <p:sp>
          <p:nvSpPr>
            <p:cNvPr id="53441" name="Line 1217">
              <a:extLst>
                <a:ext uri="{FF2B5EF4-FFF2-40B4-BE49-F238E27FC236}">
                  <a16:creationId xmlns:a16="http://schemas.microsoft.com/office/drawing/2014/main" id="{0C76DB71-1B9D-4B41-AB69-37F3ED90FB93}"/>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3442" name="Line 1218">
              <a:extLst>
                <a:ext uri="{FF2B5EF4-FFF2-40B4-BE49-F238E27FC236}">
                  <a16:creationId xmlns:a16="http://schemas.microsoft.com/office/drawing/2014/main" id="{36B3AA77-FAE8-402D-9091-1CCE5F478118}"/>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53443" name="Line 1219">
            <a:extLst>
              <a:ext uri="{FF2B5EF4-FFF2-40B4-BE49-F238E27FC236}">
                <a16:creationId xmlns:a16="http://schemas.microsoft.com/office/drawing/2014/main" id="{3E672104-096C-46EA-9A9C-2325A16CD22A}"/>
              </a:ext>
            </a:extLst>
          </p:cNvPr>
          <p:cNvSpPr>
            <a:spLocks noChangeShapeType="1"/>
          </p:cNvSpPr>
          <p:nvPr/>
        </p:nvSpPr>
        <p:spPr bwMode="auto">
          <a:xfrm>
            <a:off x="3216275" y="1979613"/>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3444" name="Text Box 1220">
            <a:extLst>
              <a:ext uri="{FF2B5EF4-FFF2-40B4-BE49-F238E27FC236}">
                <a16:creationId xmlns:a16="http://schemas.microsoft.com/office/drawing/2014/main" id="{432E2D92-2ACD-4DD3-8967-7BF18062042B}"/>
              </a:ext>
            </a:extLst>
          </p:cNvPr>
          <p:cNvSpPr txBox="1">
            <a:spLocks noChangeArrowheads="1"/>
          </p:cNvSpPr>
          <p:nvPr/>
        </p:nvSpPr>
        <p:spPr bwMode="auto">
          <a:xfrm>
            <a:off x="3644900" y="1765300"/>
            <a:ext cx="17621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BATTLEGROUP CWBR-26</a:t>
            </a:r>
          </a:p>
          <a:p>
            <a:r>
              <a:rPr lang="en-GB" altLang="en-US" sz="800"/>
              <a:t>x7 Infantry Battalion Type B (TA)</a:t>
            </a:r>
            <a:endParaRPr lang="en-US" altLang="en-US" sz="800"/>
          </a:p>
        </p:txBody>
      </p:sp>
      <p:grpSp>
        <p:nvGrpSpPr>
          <p:cNvPr id="53445" name="Group 1221">
            <a:extLst>
              <a:ext uri="{FF2B5EF4-FFF2-40B4-BE49-F238E27FC236}">
                <a16:creationId xmlns:a16="http://schemas.microsoft.com/office/drawing/2014/main" id="{73DFA844-B859-4323-9A2B-063C420679AA}"/>
              </a:ext>
            </a:extLst>
          </p:cNvPr>
          <p:cNvGrpSpPr>
            <a:grpSpLocks/>
          </p:cNvGrpSpPr>
          <p:nvPr/>
        </p:nvGrpSpPr>
        <p:grpSpPr bwMode="auto">
          <a:xfrm>
            <a:off x="3359150" y="2195513"/>
            <a:ext cx="231775" cy="157162"/>
            <a:chOff x="2704" y="2336"/>
            <a:chExt cx="146" cy="99"/>
          </a:xfrm>
        </p:grpSpPr>
        <p:sp>
          <p:nvSpPr>
            <p:cNvPr id="53446" name="Rectangle 1222">
              <a:extLst>
                <a:ext uri="{FF2B5EF4-FFF2-40B4-BE49-F238E27FC236}">
                  <a16:creationId xmlns:a16="http://schemas.microsoft.com/office/drawing/2014/main" id="{BD72F94C-DD77-4069-94D7-E51AA52CE8B5}"/>
                </a:ext>
              </a:extLst>
            </p:cNvPr>
            <p:cNvSpPr>
              <a:spLocks noChangeAspect="1" noChangeArrowheads="1"/>
            </p:cNvSpPr>
            <p:nvPr/>
          </p:nvSpPr>
          <p:spPr bwMode="auto">
            <a:xfrm>
              <a:off x="2704" y="2336"/>
              <a:ext cx="146" cy="99"/>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3447" name="Line 1223">
              <a:extLst>
                <a:ext uri="{FF2B5EF4-FFF2-40B4-BE49-F238E27FC236}">
                  <a16:creationId xmlns:a16="http://schemas.microsoft.com/office/drawing/2014/main" id="{016FDA88-B8E2-4516-A4F7-D71219D33EE3}"/>
                </a:ext>
              </a:extLst>
            </p:cNvPr>
            <p:cNvSpPr>
              <a:spLocks noChangeAspect="1" noChangeShapeType="1"/>
            </p:cNvSpPr>
            <p:nvPr/>
          </p:nvSpPr>
          <p:spPr bwMode="auto">
            <a:xfrm flipV="1">
              <a:off x="2705" y="2338"/>
              <a:ext cx="143" cy="96"/>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3448" name="Line 1224">
              <a:extLst>
                <a:ext uri="{FF2B5EF4-FFF2-40B4-BE49-F238E27FC236}">
                  <a16:creationId xmlns:a16="http://schemas.microsoft.com/office/drawing/2014/main" id="{29D7FA6A-E732-4FD6-8E67-7A4984E75475}"/>
                </a:ext>
              </a:extLst>
            </p:cNvPr>
            <p:cNvSpPr>
              <a:spLocks noChangeAspect="1" noChangeShapeType="1"/>
            </p:cNvSpPr>
            <p:nvPr/>
          </p:nvSpPr>
          <p:spPr bwMode="auto">
            <a:xfrm>
              <a:off x="2704" y="2338"/>
              <a:ext cx="145" cy="94"/>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53452" name="Line 1228">
            <a:extLst>
              <a:ext uri="{FF2B5EF4-FFF2-40B4-BE49-F238E27FC236}">
                <a16:creationId xmlns:a16="http://schemas.microsoft.com/office/drawing/2014/main" id="{8F0022F4-E906-450E-9C52-77A68578D94C}"/>
              </a:ext>
            </a:extLst>
          </p:cNvPr>
          <p:cNvSpPr>
            <a:spLocks noChangeShapeType="1"/>
          </p:cNvSpPr>
          <p:nvPr/>
        </p:nvSpPr>
        <p:spPr bwMode="auto">
          <a:xfrm>
            <a:off x="3213100" y="227012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3453" name="Line 1229">
            <a:extLst>
              <a:ext uri="{FF2B5EF4-FFF2-40B4-BE49-F238E27FC236}">
                <a16:creationId xmlns:a16="http://schemas.microsoft.com/office/drawing/2014/main" id="{78451418-22A3-4968-A760-FDAEF9C13079}"/>
              </a:ext>
            </a:extLst>
          </p:cNvPr>
          <p:cNvSpPr>
            <a:spLocks noChangeShapeType="1"/>
          </p:cNvSpPr>
          <p:nvPr/>
        </p:nvSpPr>
        <p:spPr bwMode="auto">
          <a:xfrm>
            <a:off x="3473450" y="2127250"/>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3454" name="Text Box 1230">
            <a:extLst>
              <a:ext uri="{FF2B5EF4-FFF2-40B4-BE49-F238E27FC236}">
                <a16:creationId xmlns:a16="http://schemas.microsoft.com/office/drawing/2014/main" id="{5584F78B-273E-4741-BBEC-E3161B403231}"/>
              </a:ext>
            </a:extLst>
          </p:cNvPr>
          <p:cNvSpPr txBox="1">
            <a:spLocks noChangeArrowheads="1"/>
          </p:cNvSpPr>
          <p:nvPr/>
        </p:nvSpPr>
        <p:spPr bwMode="auto">
          <a:xfrm>
            <a:off x="3644900" y="2054225"/>
            <a:ext cx="19653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Manoeuvre Element CWWG-25</a:t>
            </a:r>
          </a:p>
          <a:p>
            <a:r>
              <a:rPr lang="en-GB" altLang="en-US" sz="800"/>
              <a:t>x26 West German Security Company</a:t>
            </a:r>
          </a:p>
        </p:txBody>
      </p:sp>
      <p:sp>
        <p:nvSpPr>
          <p:cNvPr id="53455" name="Line 1231">
            <a:extLst>
              <a:ext uri="{FF2B5EF4-FFF2-40B4-BE49-F238E27FC236}">
                <a16:creationId xmlns:a16="http://schemas.microsoft.com/office/drawing/2014/main" id="{9BF0845D-6E5E-451A-9135-639EFCA31A6D}"/>
              </a:ext>
            </a:extLst>
          </p:cNvPr>
          <p:cNvSpPr>
            <a:spLocks noChangeShapeType="1"/>
          </p:cNvSpPr>
          <p:nvPr/>
        </p:nvSpPr>
        <p:spPr bwMode="auto">
          <a:xfrm flipV="1">
            <a:off x="333375" y="1404938"/>
            <a:ext cx="0" cy="93662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3456" name="Line 1232">
            <a:extLst>
              <a:ext uri="{FF2B5EF4-FFF2-40B4-BE49-F238E27FC236}">
                <a16:creationId xmlns:a16="http://schemas.microsoft.com/office/drawing/2014/main" id="{C4893649-5D98-4727-9425-10C0C5FBB3F5}"/>
              </a:ext>
            </a:extLst>
          </p:cNvPr>
          <p:cNvSpPr>
            <a:spLocks noChangeShapeType="1"/>
          </p:cNvSpPr>
          <p:nvPr/>
        </p:nvSpPr>
        <p:spPr bwMode="auto">
          <a:xfrm>
            <a:off x="333375" y="1549400"/>
            <a:ext cx="287972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3457" name="Line 1233">
            <a:extLst>
              <a:ext uri="{FF2B5EF4-FFF2-40B4-BE49-F238E27FC236}">
                <a16:creationId xmlns:a16="http://schemas.microsoft.com/office/drawing/2014/main" id="{4BA266E2-270A-4FE2-91EB-0590A1478FE4}"/>
              </a:ext>
            </a:extLst>
          </p:cNvPr>
          <p:cNvSpPr>
            <a:spLocks noChangeShapeType="1"/>
          </p:cNvSpPr>
          <p:nvPr/>
        </p:nvSpPr>
        <p:spPr bwMode="auto">
          <a:xfrm>
            <a:off x="3214688" y="1549400"/>
            <a:ext cx="0" cy="10080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3598" name="Text Box 1374">
            <a:extLst>
              <a:ext uri="{FF2B5EF4-FFF2-40B4-BE49-F238E27FC236}">
                <a16:creationId xmlns:a16="http://schemas.microsoft.com/office/drawing/2014/main" id="{D7252741-C044-424F-899A-43384B018F89}"/>
              </a:ext>
            </a:extLst>
          </p:cNvPr>
          <p:cNvSpPr txBox="1">
            <a:spLocks noChangeArrowheads="1"/>
          </p:cNvSpPr>
          <p:nvPr/>
        </p:nvSpPr>
        <p:spPr bwMode="auto">
          <a:xfrm>
            <a:off x="188913" y="3348038"/>
            <a:ext cx="6480175" cy="1925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800"/>
              <a:t>(a) </a:t>
            </a:r>
            <a:r>
              <a:rPr lang="en-GB" altLang="en-US" sz="800" b="0"/>
              <a:t>The British Army of the Rhine (BAOR) was the primary British military formation committed to countering the Soviet threat to NATO.  It was stationed in the ‘tank country’ of the North German Plain.  As such, it had almost all of the British Army’s armoured regiments, mechanised infantry battalions and self-propelled artillery regiments, all of whom were grouped into 1 (Br) Corps, which was BAOR’s primary fighting formation.  There were also a few Army-level combat units (shown above), which were primarily responsible for rear-area security against the threat of raids by ‘Spetznaz’, Soviet Airborne troops and pro-Soviet terrorism.  There was also of course, a bewildering array of rear-support elements not shown here.</a:t>
            </a:r>
          </a:p>
          <a:p>
            <a:endParaRPr lang="en-GB" altLang="en-US" sz="800" b="0"/>
          </a:p>
          <a:p>
            <a:r>
              <a:rPr lang="en-GB" altLang="en-US" sz="800"/>
              <a:t>(b) </a:t>
            </a:r>
            <a:r>
              <a:rPr lang="en-GB" altLang="en-US" sz="800" b="0"/>
              <a:t>30 Engineer Brigade contained three UK-based Territorial Army (TA) Engineer Regiments, each with </a:t>
            </a:r>
            <a:r>
              <a:rPr lang="en-GB" altLang="en-US" sz="800"/>
              <a:t>x3 </a:t>
            </a:r>
            <a:r>
              <a:rPr lang="en-GB" altLang="en-US" sz="800" b="0"/>
              <a:t>Field Squadrons (ME CWBR-25).  One regiment was initially attached to 1 Infantry Brigade (UK Mobile Force), though by the late 1980s it was assigned to accompany its parent brigade in the BAOR reinforcement role.</a:t>
            </a:r>
          </a:p>
          <a:p>
            <a:endParaRPr lang="en-GB" altLang="en-US" sz="800" b="0"/>
          </a:p>
          <a:p>
            <a:r>
              <a:rPr lang="en-GB" altLang="en-US" sz="800"/>
              <a:t>(c) </a:t>
            </a:r>
            <a:r>
              <a:rPr lang="en-GB" altLang="en-US" sz="800" b="0"/>
              <a:t>While the British Berlin HQ reported administratively to BAOR in peacetime, in wartime they would come under command of the joint NATO Berlin Command.</a:t>
            </a:r>
          </a:p>
          <a:p>
            <a:endParaRPr lang="en-GB" altLang="en-US" sz="800" b="0"/>
          </a:p>
          <a:p>
            <a:r>
              <a:rPr lang="en-GB" altLang="en-US" sz="800"/>
              <a:t>(d) </a:t>
            </a:r>
            <a:r>
              <a:rPr lang="en-GB" altLang="en-US" sz="800" b="0"/>
              <a:t>Mid 1980s: This battalion was mechanised with Saxon APCs (see BG CWBR-25).</a:t>
            </a:r>
            <a:endParaRPr lang="en-GB" altLang="en-US" sz="800"/>
          </a:p>
        </p:txBody>
      </p:sp>
      <p:grpSp>
        <p:nvGrpSpPr>
          <p:cNvPr id="53599" name="Group 1375">
            <a:extLst>
              <a:ext uri="{FF2B5EF4-FFF2-40B4-BE49-F238E27FC236}">
                <a16:creationId xmlns:a16="http://schemas.microsoft.com/office/drawing/2014/main" id="{A3002CF1-3D7C-4A4C-AC51-D62ECFC3DB2E}"/>
              </a:ext>
            </a:extLst>
          </p:cNvPr>
          <p:cNvGrpSpPr>
            <a:grpSpLocks/>
          </p:cNvGrpSpPr>
          <p:nvPr/>
        </p:nvGrpSpPr>
        <p:grpSpPr bwMode="auto">
          <a:xfrm>
            <a:off x="584200" y="2989263"/>
            <a:ext cx="76200" cy="63500"/>
            <a:chOff x="2539" y="543"/>
            <a:chExt cx="48" cy="40"/>
          </a:xfrm>
        </p:grpSpPr>
        <p:sp>
          <p:nvSpPr>
            <p:cNvPr id="53600" name="Line 1376">
              <a:extLst>
                <a:ext uri="{FF2B5EF4-FFF2-40B4-BE49-F238E27FC236}">
                  <a16:creationId xmlns:a16="http://schemas.microsoft.com/office/drawing/2014/main" id="{9C25A65C-CB25-4B06-8EE9-D0AD72679983}"/>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3601" name="Line 1377">
              <a:extLst>
                <a:ext uri="{FF2B5EF4-FFF2-40B4-BE49-F238E27FC236}">
                  <a16:creationId xmlns:a16="http://schemas.microsoft.com/office/drawing/2014/main" id="{C9F17FA7-F8C9-4230-BEB9-EDEF025AA4E0}"/>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53602" name="Text Box 1378">
            <a:extLst>
              <a:ext uri="{FF2B5EF4-FFF2-40B4-BE49-F238E27FC236}">
                <a16:creationId xmlns:a16="http://schemas.microsoft.com/office/drawing/2014/main" id="{FB9561E0-7A1A-4199-9680-B839B58F24E6}"/>
              </a:ext>
            </a:extLst>
          </p:cNvPr>
          <p:cNvSpPr txBox="1">
            <a:spLocks noChangeArrowheads="1"/>
          </p:cNvSpPr>
          <p:nvPr/>
        </p:nvSpPr>
        <p:spPr bwMode="auto">
          <a:xfrm>
            <a:off x="765175" y="2916238"/>
            <a:ext cx="2452688"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BATTLEGROUP CWBR-08</a:t>
            </a:r>
          </a:p>
          <a:p>
            <a:r>
              <a:rPr lang="en-GB" altLang="en-US" sz="1000"/>
              <a:t>Berlin Field Force/Infantry Brigade </a:t>
            </a:r>
            <a:r>
              <a:rPr lang="en-GB" altLang="en-US" sz="800"/>
              <a:t>(c)</a:t>
            </a:r>
            <a:r>
              <a:rPr lang="en-GB" altLang="en-US" sz="1000"/>
              <a:t> </a:t>
            </a:r>
          </a:p>
        </p:txBody>
      </p:sp>
      <p:grpSp>
        <p:nvGrpSpPr>
          <p:cNvPr id="53603" name="Group 1379">
            <a:extLst>
              <a:ext uri="{FF2B5EF4-FFF2-40B4-BE49-F238E27FC236}">
                <a16:creationId xmlns:a16="http://schemas.microsoft.com/office/drawing/2014/main" id="{82EF7548-7184-492A-8A51-BF795078EF45}"/>
              </a:ext>
            </a:extLst>
          </p:cNvPr>
          <p:cNvGrpSpPr>
            <a:grpSpLocks noChangeAspect="1"/>
          </p:cNvGrpSpPr>
          <p:nvPr/>
        </p:nvGrpSpPr>
        <p:grpSpPr bwMode="auto">
          <a:xfrm>
            <a:off x="476250" y="3060700"/>
            <a:ext cx="287338" cy="215900"/>
            <a:chOff x="1968" y="1728"/>
            <a:chExt cx="195" cy="132"/>
          </a:xfrm>
        </p:grpSpPr>
        <p:sp>
          <p:nvSpPr>
            <p:cNvPr id="53604" name="Rectangle 1380">
              <a:extLst>
                <a:ext uri="{FF2B5EF4-FFF2-40B4-BE49-F238E27FC236}">
                  <a16:creationId xmlns:a16="http://schemas.microsoft.com/office/drawing/2014/main" id="{A8A61054-BA88-474C-AD62-AF102836E4F0}"/>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3605" name="Line 1381">
              <a:extLst>
                <a:ext uri="{FF2B5EF4-FFF2-40B4-BE49-F238E27FC236}">
                  <a16:creationId xmlns:a16="http://schemas.microsoft.com/office/drawing/2014/main" id="{BBB093D0-FE1D-4216-A4C7-D24CFABAEAF1}"/>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3606" name="Line 1382">
              <a:extLst>
                <a:ext uri="{FF2B5EF4-FFF2-40B4-BE49-F238E27FC236}">
                  <a16:creationId xmlns:a16="http://schemas.microsoft.com/office/drawing/2014/main" id="{60A43315-A812-409A-ADDA-EFE9CC76BC6A}"/>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53607" name="Line 1383">
            <a:extLst>
              <a:ext uri="{FF2B5EF4-FFF2-40B4-BE49-F238E27FC236}">
                <a16:creationId xmlns:a16="http://schemas.microsoft.com/office/drawing/2014/main" id="{7D882893-BC41-4068-B15A-62024ACB73A8}"/>
              </a:ext>
            </a:extLst>
          </p:cNvPr>
          <p:cNvSpPr>
            <a:spLocks noChangeShapeType="1"/>
          </p:cNvSpPr>
          <p:nvPr/>
        </p:nvSpPr>
        <p:spPr bwMode="auto">
          <a:xfrm>
            <a:off x="333375" y="2339975"/>
            <a:ext cx="0" cy="792163"/>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3608" name="Line 1384">
            <a:extLst>
              <a:ext uri="{FF2B5EF4-FFF2-40B4-BE49-F238E27FC236}">
                <a16:creationId xmlns:a16="http://schemas.microsoft.com/office/drawing/2014/main" id="{526D6DDD-F7E8-45C4-80CA-7DC5ABE35CAF}"/>
              </a:ext>
            </a:extLst>
          </p:cNvPr>
          <p:cNvSpPr>
            <a:spLocks noChangeShapeType="1"/>
          </p:cNvSpPr>
          <p:nvPr/>
        </p:nvSpPr>
        <p:spPr bwMode="auto">
          <a:xfrm>
            <a:off x="333375" y="3132138"/>
            <a:ext cx="142875"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pic>
        <p:nvPicPr>
          <p:cNvPr id="53619" name="Picture 1395" descr="1008242_460896600666398_1442926395_o-1024x665_zpsc0dcd19b">
            <a:extLst>
              <a:ext uri="{FF2B5EF4-FFF2-40B4-BE49-F238E27FC236}">
                <a16:creationId xmlns:a16="http://schemas.microsoft.com/office/drawing/2014/main" id="{B0E44EB3-4558-497B-9377-B2BAC998464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5175" y="5435600"/>
            <a:ext cx="5327650" cy="3459163"/>
          </a:xfrm>
          <a:prstGeom prst="rect">
            <a:avLst/>
          </a:prstGeom>
          <a:noFill/>
          <a:extLst>
            <a:ext uri="{909E8E84-426E-40DD-AFC4-6F175D3DCCD1}">
              <a14:hiddenFill xmlns:a14="http://schemas.microsoft.com/office/drawing/2010/main">
                <a:solidFill>
                  <a:srgbClr val="FFFFFF"/>
                </a:solidFill>
              </a14:hiddenFill>
            </a:ext>
          </a:extLst>
        </p:spPr>
      </p:pic>
      <p:grpSp>
        <p:nvGrpSpPr>
          <p:cNvPr id="53620" name="Group 1396">
            <a:extLst>
              <a:ext uri="{FF2B5EF4-FFF2-40B4-BE49-F238E27FC236}">
                <a16:creationId xmlns:a16="http://schemas.microsoft.com/office/drawing/2014/main" id="{5C186A46-67D8-4AF6-B0EF-8578F17B4F8F}"/>
              </a:ext>
            </a:extLst>
          </p:cNvPr>
          <p:cNvGrpSpPr>
            <a:grpSpLocks/>
          </p:cNvGrpSpPr>
          <p:nvPr/>
        </p:nvGrpSpPr>
        <p:grpSpPr bwMode="auto">
          <a:xfrm>
            <a:off x="3357563" y="2484438"/>
            <a:ext cx="244475" cy="158750"/>
            <a:chOff x="3294" y="2154"/>
            <a:chExt cx="154" cy="100"/>
          </a:xfrm>
        </p:grpSpPr>
        <p:sp>
          <p:nvSpPr>
            <p:cNvPr id="53621" name="Rectangle 1397">
              <a:extLst>
                <a:ext uri="{FF2B5EF4-FFF2-40B4-BE49-F238E27FC236}">
                  <a16:creationId xmlns:a16="http://schemas.microsoft.com/office/drawing/2014/main" id="{7CCF6EBD-BFC6-44D4-AE87-A5D1151E18C1}"/>
                </a:ext>
              </a:extLst>
            </p:cNvPr>
            <p:cNvSpPr>
              <a:spLocks noChangeAspect="1" noChangeArrowheads="1"/>
            </p:cNvSpPr>
            <p:nvPr/>
          </p:nvSpPr>
          <p:spPr bwMode="auto">
            <a:xfrm>
              <a:off x="3294" y="2154"/>
              <a:ext cx="154" cy="100"/>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53622" name="Group 1398">
              <a:extLst>
                <a:ext uri="{FF2B5EF4-FFF2-40B4-BE49-F238E27FC236}">
                  <a16:creationId xmlns:a16="http://schemas.microsoft.com/office/drawing/2014/main" id="{7966E209-F0AA-4698-9ECB-837DEE006B66}"/>
                </a:ext>
              </a:extLst>
            </p:cNvPr>
            <p:cNvGrpSpPr>
              <a:grpSpLocks/>
            </p:cNvGrpSpPr>
            <p:nvPr/>
          </p:nvGrpSpPr>
          <p:grpSpPr bwMode="auto">
            <a:xfrm>
              <a:off x="3316" y="2171"/>
              <a:ext cx="110" cy="63"/>
              <a:chOff x="691" y="3359"/>
              <a:chExt cx="136" cy="90"/>
            </a:xfrm>
          </p:grpSpPr>
          <p:sp>
            <p:nvSpPr>
              <p:cNvPr id="53623" name="Line 1399">
                <a:extLst>
                  <a:ext uri="{FF2B5EF4-FFF2-40B4-BE49-F238E27FC236}">
                    <a16:creationId xmlns:a16="http://schemas.microsoft.com/office/drawing/2014/main" id="{DF94E39A-ADA8-4DB3-BFDA-D23717DF772E}"/>
                  </a:ext>
                </a:extLst>
              </p:cNvPr>
              <p:cNvSpPr>
                <a:spLocks noChangeShapeType="1"/>
              </p:cNvSpPr>
              <p:nvPr/>
            </p:nvSpPr>
            <p:spPr bwMode="auto">
              <a:xfrm>
                <a:off x="691"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3624" name="Line 1400">
                <a:extLst>
                  <a:ext uri="{FF2B5EF4-FFF2-40B4-BE49-F238E27FC236}">
                    <a16:creationId xmlns:a16="http://schemas.microsoft.com/office/drawing/2014/main" id="{ABD0FD53-81C1-4E61-90DD-FC8A3F909C65}"/>
                  </a:ext>
                </a:extLst>
              </p:cNvPr>
              <p:cNvSpPr>
                <a:spLocks noChangeShapeType="1"/>
              </p:cNvSpPr>
              <p:nvPr/>
            </p:nvSpPr>
            <p:spPr bwMode="auto">
              <a:xfrm flipV="1">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3625" name="Line 1401">
                <a:extLst>
                  <a:ext uri="{FF2B5EF4-FFF2-40B4-BE49-F238E27FC236}">
                    <a16:creationId xmlns:a16="http://schemas.microsoft.com/office/drawing/2014/main" id="{449A2A24-CAD2-4682-8EDA-04F4B45F5914}"/>
                  </a:ext>
                </a:extLst>
              </p:cNvPr>
              <p:cNvSpPr>
                <a:spLocks noChangeShapeType="1"/>
              </p:cNvSpPr>
              <p:nvPr/>
            </p:nvSpPr>
            <p:spPr bwMode="auto">
              <a:xfrm>
                <a:off x="827"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3626" name="Line 1402">
                <a:extLst>
                  <a:ext uri="{FF2B5EF4-FFF2-40B4-BE49-F238E27FC236}">
                    <a16:creationId xmlns:a16="http://schemas.microsoft.com/office/drawing/2014/main" id="{D83E89FB-B317-4CAA-8E0E-1A8AAA605809}"/>
                  </a:ext>
                </a:extLst>
              </p:cNvPr>
              <p:cNvSpPr>
                <a:spLocks noChangeShapeType="1"/>
              </p:cNvSpPr>
              <p:nvPr/>
            </p:nvSpPr>
            <p:spPr bwMode="auto">
              <a:xfrm>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sp>
        <p:nvSpPr>
          <p:cNvPr id="53627" name="Line 1403">
            <a:extLst>
              <a:ext uri="{FF2B5EF4-FFF2-40B4-BE49-F238E27FC236}">
                <a16:creationId xmlns:a16="http://schemas.microsoft.com/office/drawing/2014/main" id="{19C9CC8E-0BAE-4CDE-99B6-7F121158893E}"/>
              </a:ext>
            </a:extLst>
          </p:cNvPr>
          <p:cNvSpPr>
            <a:spLocks noChangeShapeType="1"/>
          </p:cNvSpPr>
          <p:nvPr/>
        </p:nvSpPr>
        <p:spPr bwMode="auto">
          <a:xfrm>
            <a:off x="3214688" y="2555875"/>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3628" name="Text Box 1404">
            <a:extLst>
              <a:ext uri="{FF2B5EF4-FFF2-40B4-BE49-F238E27FC236}">
                <a16:creationId xmlns:a16="http://schemas.microsoft.com/office/drawing/2014/main" id="{E9E292AA-3547-491B-A9B4-B92BBF6A42EF}"/>
              </a:ext>
            </a:extLst>
          </p:cNvPr>
          <p:cNvSpPr txBox="1">
            <a:spLocks noChangeArrowheads="1"/>
          </p:cNvSpPr>
          <p:nvPr/>
        </p:nvSpPr>
        <p:spPr bwMode="auto">
          <a:xfrm>
            <a:off x="3644900" y="2411413"/>
            <a:ext cx="1384300"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12 Flight Army Air Corps</a:t>
            </a:r>
            <a:endParaRPr lang="en-US" altLang="en-US" sz="800"/>
          </a:p>
        </p:txBody>
      </p:sp>
      <p:grpSp>
        <p:nvGrpSpPr>
          <p:cNvPr id="53631" name="Group 1407">
            <a:extLst>
              <a:ext uri="{FF2B5EF4-FFF2-40B4-BE49-F238E27FC236}">
                <a16:creationId xmlns:a16="http://schemas.microsoft.com/office/drawing/2014/main" id="{53A93A99-D5CB-4337-BF08-A8671BAA5CD9}"/>
              </a:ext>
            </a:extLst>
          </p:cNvPr>
          <p:cNvGrpSpPr>
            <a:grpSpLocks/>
          </p:cNvGrpSpPr>
          <p:nvPr/>
        </p:nvGrpSpPr>
        <p:grpSpPr bwMode="auto">
          <a:xfrm>
            <a:off x="3414713" y="2411413"/>
            <a:ext cx="131762" cy="26987"/>
            <a:chOff x="304" y="1872"/>
            <a:chExt cx="83" cy="17"/>
          </a:xfrm>
        </p:grpSpPr>
        <p:sp>
          <p:nvSpPr>
            <p:cNvPr id="53632" name="Oval 1408">
              <a:extLst>
                <a:ext uri="{FF2B5EF4-FFF2-40B4-BE49-F238E27FC236}">
                  <a16:creationId xmlns:a16="http://schemas.microsoft.com/office/drawing/2014/main" id="{4DF86F23-3E3C-4AC6-A9CB-157CEDFFDD8F}"/>
                </a:ext>
              </a:extLst>
            </p:cNvPr>
            <p:cNvSpPr>
              <a:spLocks noChangeAspect="1" noChangeArrowheads="1"/>
            </p:cNvSpPr>
            <p:nvPr/>
          </p:nvSpPr>
          <p:spPr bwMode="auto">
            <a:xfrm>
              <a:off x="304" y="1872"/>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53633" name="Oval 1409">
              <a:extLst>
                <a:ext uri="{FF2B5EF4-FFF2-40B4-BE49-F238E27FC236}">
                  <a16:creationId xmlns:a16="http://schemas.microsoft.com/office/drawing/2014/main" id="{35BDC1D2-2EB7-46C6-9BA2-9F26B3EAB73D}"/>
                </a:ext>
              </a:extLst>
            </p:cNvPr>
            <p:cNvSpPr>
              <a:spLocks noChangeAspect="1" noChangeArrowheads="1"/>
            </p:cNvSpPr>
            <p:nvPr/>
          </p:nvSpPr>
          <p:spPr bwMode="auto">
            <a:xfrm>
              <a:off x="336" y="1872"/>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53634" name="Oval 1410">
              <a:extLst>
                <a:ext uri="{FF2B5EF4-FFF2-40B4-BE49-F238E27FC236}">
                  <a16:creationId xmlns:a16="http://schemas.microsoft.com/office/drawing/2014/main" id="{19DF3C31-0D9C-405D-91D4-CA3B5EB681D0}"/>
                </a:ext>
              </a:extLst>
            </p:cNvPr>
            <p:cNvSpPr>
              <a:spLocks noChangeAspect="1" noChangeArrowheads="1"/>
            </p:cNvSpPr>
            <p:nvPr/>
          </p:nvSpPr>
          <p:spPr bwMode="auto">
            <a:xfrm>
              <a:off x="370" y="1872"/>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53635" name="Text Box 1411">
            <a:extLst>
              <a:ext uri="{FF2B5EF4-FFF2-40B4-BE49-F238E27FC236}">
                <a16:creationId xmlns:a16="http://schemas.microsoft.com/office/drawing/2014/main" id="{F1DCE094-76C2-41A6-9EBB-7707DFC183F7}"/>
              </a:ext>
            </a:extLst>
          </p:cNvPr>
          <p:cNvSpPr txBox="1">
            <a:spLocks noChangeArrowheads="1"/>
          </p:cNvSpPr>
          <p:nvPr/>
        </p:nvSpPr>
        <p:spPr bwMode="auto">
          <a:xfrm>
            <a:off x="981075" y="2484438"/>
            <a:ext cx="21875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CWBR-25</a:t>
            </a:r>
          </a:p>
          <a:p>
            <a:r>
              <a:rPr lang="en-GB" altLang="en-US" sz="800"/>
              <a:t>x6 to x9 Engineer Field Squadron (TA) (b)</a:t>
            </a:r>
          </a:p>
        </p:txBody>
      </p:sp>
      <p:sp>
        <p:nvSpPr>
          <p:cNvPr id="53640" name="Line 1416">
            <a:extLst>
              <a:ext uri="{FF2B5EF4-FFF2-40B4-BE49-F238E27FC236}">
                <a16:creationId xmlns:a16="http://schemas.microsoft.com/office/drawing/2014/main" id="{2F320D90-10E7-43E6-81E3-31EA79A22119}"/>
              </a:ext>
            </a:extLst>
          </p:cNvPr>
          <p:cNvSpPr>
            <a:spLocks noChangeShapeType="1"/>
          </p:cNvSpPr>
          <p:nvPr/>
        </p:nvSpPr>
        <p:spPr bwMode="auto">
          <a:xfrm>
            <a:off x="619125" y="270192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3641" name="Line 1417">
            <a:extLst>
              <a:ext uri="{FF2B5EF4-FFF2-40B4-BE49-F238E27FC236}">
                <a16:creationId xmlns:a16="http://schemas.microsoft.com/office/drawing/2014/main" id="{306B9486-6C7B-4668-A737-D0A84F6BBC16}"/>
              </a:ext>
            </a:extLst>
          </p:cNvPr>
          <p:cNvSpPr>
            <a:spLocks noChangeShapeType="1"/>
          </p:cNvSpPr>
          <p:nvPr/>
        </p:nvSpPr>
        <p:spPr bwMode="auto">
          <a:xfrm>
            <a:off x="879475" y="2559050"/>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53643" name="Group 1419">
            <a:extLst>
              <a:ext uri="{FF2B5EF4-FFF2-40B4-BE49-F238E27FC236}">
                <a16:creationId xmlns:a16="http://schemas.microsoft.com/office/drawing/2014/main" id="{A232D03D-1BD6-440C-A144-792A3B5B1659}"/>
              </a:ext>
            </a:extLst>
          </p:cNvPr>
          <p:cNvGrpSpPr>
            <a:grpSpLocks noChangeAspect="1"/>
          </p:cNvGrpSpPr>
          <p:nvPr/>
        </p:nvGrpSpPr>
        <p:grpSpPr bwMode="auto">
          <a:xfrm>
            <a:off x="765175" y="2627313"/>
            <a:ext cx="231775" cy="157162"/>
            <a:chOff x="1872" y="1440"/>
            <a:chExt cx="195" cy="132"/>
          </a:xfrm>
        </p:grpSpPr>
        <p:sp>
          <p:nvSpPr>
            <p:cNvPr id="53644" name="Rectangle 1420">
              <a:extLst>
                <a:ext uri="{FF2B5EF4-FFF2-40B4-BE49-F238E27FC236}">
                  <a16:creationId xmlns:a16="http://schemas.microsoft.com/office/drawing/2014/main" id="{A37D991E-AD82-458A-AA17-CEED885DB7D0}"/>
                </a:ext>
              </a:extLst>
            </p:cNvPr>
            <p:cNvSpPr>
              <a:spLocks noChangeAspect="1" noChangeArrowheads="1"/>
            </p:cNvSpPr>
            <p:nvPr/>
          </p:nvSpPr>
          <p:spPr bwMode="auto">
            <a:xfrm>
              <a:off x="1872" y="1440"/>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3645" name="Line 1421">
              <a:extLst>
                <a:ext uri="{FF2B5EF4-FFF2-40B4-BE49-F238E27FC236}">
                  <a16:creationId xmlns:a16="http://schemas.microsoft.com/office/drawing/2014/main" id="{A16269FD-C68D-4D77-9E43-BB07AA319A67}"/>
                </a:ext>
              </a:extLst>
            </p:cNvPr>
            <p:cNvSpPr>
              <a:spLocks noChangeAspect="1" noChangeShapeType="1"/>
            </p:cNvSpPr>
            <p:nvPr/>
          </p:nvSpPr>
          <p:spPr bwMode="auto">
            <a:xfrm>
              <a:off x="1932" y="1480"/>
              <a:ext cx="0" cy="42"/>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3646" name="Line 1422">
              <a:extLst>
                <a:ext uri="{FF2B5EF4-FFF2-40B4-BE49-F238E27FC236}">
                  <a16:creationId xmlns:a16="http://schemas.microsoft.com/office/drawing/2014/main" id="{8ECE88B3-8E91-45F2-A439-521C584F5A90}"/>
                </a:ext>
              </a:extLst>
            </p:cNvPr>
            <p:cNvSpPr>
              <a:spLocks noChangeAspect="1" noChangeShapeType="1"/>
            </p:cNvSpPr>
            <p:nvPr/>
          </p:nvSpPr>
          <p:spPr bwMode="auto">
            <a:xfrm>
              <a:off x="1967" y="1482"/>
              <a:ext cx="0" cy="4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3647" name="Line 1423">
              <a:extLst>
                <a:ext uri="{FF2B5EF4-FFF2-40B4-BE49-F238E27FC236}">
                  <a16:creationId xmlns:a16="http://schemas.microsoft.com/office/drawing/2014/main" id="{FA550CD6-F051-4817-A0BB-369F3441CB79}"/>
                </a:ext>
              </a:extLst>
            </p:cNvPr>
            <p:cNvSpPr>
              <a:spLocks noChangeAspect="1" noChangeShapeType="1"/>
            </p:cNvSpPr>
            <p:nvPr/>
          </p:nvSpPr>
          <p:spPr bwMode="auto">
            <a:xfrm>
              <a:off x="2001" y="1483"/>
              <a:ext cx="0" cy="39"/>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3648" name="Line 1424">
              <a:extLst>
                <a:ext uri="{FF2B5EF4-FFF2-40B4-BE49-F238E27FC236}">
                  <a16:creationId xmlns:a16="http://schemas.microsoft.com/office/drawing/2014/main" id="{CFC7ACD7-5CDE-42B3-BFB2-941A3115307D}"/>
                </a:ext>
              </a:extLst>
            </p:cNvPr>
            <p:cNvSpPr>
              <a:spLocks noChangeAspect="1" noChangeShapeType="1"/>
            </p:cNvSpPr>
            <p:nvPr/>
          </p:nvSpPr>
          <p:spPr bwMode="auto">
            <a:xfrm>
              <a:off x="1928" y="1482"/>
              <a:ext cx="79" cy="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6" name="Text Box 8">
            <a:extLst>
              <a:ext uri="{FF2B5EF4-FFF2-40B4-BE49-F238E27FC236}">
                <a16:creationId xmlns:a16="http://schemas.microsoft.com/office/drawing/2014/main" id="{CE7A1EE2-B6C0-4831-ABD0-409D216E3803}"/>
              </a:ext>
            </a:extLst>
          </p:cNvPr>
          <p:cNvSpPr txBox="1">
            <a:spLocks noChangeArrowheads="1"/>
          </p:cNvSpPr>
          <p:nvPr/>
        </p:nvSpPr>
        <p:spPr bwMode="auto">
          <a:xfrm>
            <a:off x="115888" y="107950"/>
            <a:ext cx="18700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400"/>
              <a:t>Overseas Garrisons</a:t>
            </a:r>
          </a:p>
        </p:txBody>
      </p:sp>
      <p:grpSp>
        <p:nvGrpSpPr>
          <p:cNvPr id="99337" name="Group 9">
            <a:extLst>
              <a:ext uri="{FF2B5EF4-FFF2-40B4-BE49-F238E27FC236}">
                <a16:creationId xmlns:a16="http://schemas.microsoft.com/office/drawing/2014/main" id="{AC53C0FF-7290-474D-AD92-52405F4CE1E1}"/>
              </a:ext>
            </a:extLst>
          </p:cNvPr>
          <p:cNvGrpSpPr>
            <a:grpSpLocks noChangeAspect="1"/>
          </p:cNvGrpSpPr>
          <p:nvPr/>
        </p:nvGrpSpPr>
        <p:grpSpPr bwMode="auto">
          <a:xfrm>
            <a:off x="404813" y="3419475"/>
            <a:ext cx="360362" cy="288925"/>
            <a:chOff x="1968" y="1728"/>
            <a:chExt cx="195" cy="132"/>
          </a:xfrm>
        </p:grpSpPr>
        <p:sp>
          <p:nvSpPr>
            <p:cNvPr id="99338" name="Rectangle 10">
              <a:extLst>
                <a:ext uri="{FF2B5EF4-FFF2-40B4-BE49-F238E27FC236}">
                  <a16:creationId xmlns:a16="http://schemas.microsoft.com/office/drawing/2014/main" id="{43EEF988-C662-4683-B27A-5E462735DCA8}"/>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9339" name="Line 11">
              <a:extLst>
                <a:ext uri="{FF2B5EF4-FFF2-40B4-BE49-F238E27FC236}">
                  <a16:creationId xmlns:a16="http://schemas.microsoft.com/office/drawing/2014/main" id="{32DCF9D5-91C7-41DC-AD5C-6C56780AD091}"/>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9340" name="Line 12">
              <a:extLst>
                <a:ext uri="{FF2B5EF4-FFF2-40B4-BE49-F238E27FC236}">
                  <a16:creationId xmlns:a16="http://schemas.microsoft.com/office/drawing/2014/main" id="{3F771718-D87E-45C9-9B2D-427808CEEF9E}"/>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99341" name="Group 13">
            <a:extLst>
              <a:ext uri="{FF2B5EF4-FFF2-40B4-BE49-F238E27FC236}">
                <a16:creationId xmlns:a16="http://schemas.microsoft.com/office/drawing/2014/main" id="{DD9BD979-D9AB-4C8B-8DB2-9ED7E739DFE0}"/>
              </a:ext>
            </a:extLst>
          </p:cNvPr>
          <p:cNvGrpSpPr>
            <a:grpSpLocks/>
          </p:cNvGrpSpPr>
          <p:nvPr/>
        </p:nvGrpSpPr>
        <p:grpSpPr bwMode="auto">
          <a:xfrm>
            <a:off x="546100" y="3348038"/>
            <a:ext cx="76200" cy="63500"/>
            <a:chOff x="2539" y="543"/>
            <a:chExt cx="48" cy="40"/>
          </a:xfrm>
        </p:grpSpPr>
        <p:sp>
          <p:nvSpPr>
            <p:cNvPr id="99342" name="Line 14">
              <a:extLst>
                <a:ext uri="{FF2B5EF4-FFF2-40B4-BE49-F238E27FC236}">
                  <a16:creationId xmlns:a16="http://schemas.microsoft.com/office/drawing/2014/main" id="{B68C0EFD-C763-4B58-A552-D1AFEC8F470B}"/>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9343" name="Line 15">
              <a:extLst>
                <a:ext uri="{FF2B5EF4-FFF2-40B4-BE49-F238E27FC236}">
                  <a16:creationId xmlns:a16="http://schemas.microsoft.com/office/drawing/2014/main" id="{A79AFFF5-BE21-40ED-8F2F-00EC83B6311A}"/>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99344" name="Text Box 16">
            <a:extLst>
              <a:ext uri="{FF2B5EF4-FFF2-40B4-BE49-F238E27FC236}">
                <a16:creationId xmlns:a16="http://schemas.microsoft.com/office/drawing/2014/main" id="{CCD2B739-5B43-47CF-9654-32BF8EA4E01B}"/>
              </a:ext>
            </a:extLst>
          </p:cNvPr>
          <p:cNvSpPr txBox="1">
            <a:spLocks noChangeArrowheads="1"/>
          </p:cNvSpPr>
          <p:nvPr/>
        </p:nvSpPr>
        <p:spPr bwMode="auto">
          <a:xfrm>
            <a:off x="765175" y="3275013"/>
            <a:ext cx="189388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000" b="0"/>
              <a:t>BATTLEGROUP</a:t>
            </a:r>
          </a:p>
          <a:p>
            <a:r>
              <a:rPr lang="en-US" altLang="en-US" sz="1000"/>
              <a:t>48 (Gurkha) Infantry Brigade</a:t>
            </a:r>
          </a:p>
        </p:txBody>
      </p:sp>
      <p:sp>
        <p:nvSpPr>
          <p:cNvPr id="99352" name="Text Box 24">
            <a:extLst>
              <a:ext uri="{FF2B5EF4-FFF2-40B4-BE49-F238E27FC236}">
                <a16:creationId xmlns:a16="http://schemas.microsoft.com/office/drawing/2014/main" id="{2AD49ED9-204F-4B82-A7E0-1D83B67C4F2B}"/>
              </a:ext>
            </a:extLst>
          </p:cNvPr>
          <p:cNvSpPr txBox="1">
            <a:spLocks noChangeArrowheads="1"/>
          </p:cNvSpPr>
          <p:nvPr/>
        </p:nvSpPr>
        <p:spPr bwMode="auto">
          <a:xfrm>
            <a:off x="981075" y="4500563"/>
            <a:ext cx="1344613"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Brunei Garrison</a:t>
            </a:r>
          </a:p>
        </p:txBody>
      </p:sp>
      <p:pic>
        <p:nvPicPr>
          <p:cNvPr id="99427" name="Picture 99" descr="Gurkha+Brigade">
            <a:extLst>
              <a:ext uri="{FF2B5EF4-FFF2-40B4-BE49-F238E27FC236}">
                <a16:creationId xmlns:a16="http://schemas.microsoft.com/office/drawing/2014/main" id="{82E27BA9-1592-4F86-8376-3D43A3F9A34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8913" y="6516688"/>
            <a:ext cx="3024187" cy="2287587"/>
          </a:xfrm>
          <a:prstGeom prst="rect">
            <a:avLst/>
          </a:prstGeom>
          <a:noFill/>
          <a:extLst>
            <a:ext uri="{909E8E84-426E-40DD-AFC4-6F175D3DCCD1}">
              <a14:hiddenFill xmlns:a14="http://schemas.microsoft.com/office/drawing/2010/main">
                <a:solidFill>
                  <a:srgbClr val="FFFFFF"/>
                </a:solidFill>
              </a14:hiddenFill>
            </a:ext>
          </a:extLst>
        </p:spPr>
      </p:pic>
      <p:grpSp>
        <p:nvGrpSpPr>
          <p:cNvPr id="99430" name="Group 102">
            <a:extLst>
              <a:ext uri="{FF2B5EF4-FFF2-40B4-BE49-F238E27FC236}">
                <a16:creationId xmlns:a16="http://schemas.microsoft.com/office/drawing/2014/main" id="{568C0C03-6F64-4601-A3B4-667C7DABAC7C}"/>
              </a:ext>
            </a:extLst>
          </p:cNvPr>
          <p:cNvGrpSpPr>
            <a:grpSpLocks/>
          </p:cNvGrpSpPr>
          <p:nvPr/>
        </p:nvGrpSpPr>
        <p:grpSpPr bwMode="auto">
          <a:xfrm>
            <a:off x="222250" y="539750"/>
            <a:ext cx="147638" cy="63500"/>
            <a:chOff x="119" y="295"/>
            <a:chExt cx="93" cy="40"/>
          </a:xfrm>
        </p:grpSpPr>
        <p:grpSp>
          <p:nvGrpSpPr>
            <p:cNvPr id="99431" name="Group 103">
              <a:extLst>
                <a:ext uri="{FF2B5EF4-FFF2-40B4-BE49-F238E27FC236}">
                  <a16:creationId xmlns:a16="http://schemas.microsoft.com/office/drawing/2014/main" id="{044A44D1-FA7B-42B2-9D55-B96F198CD474}"/>
                </a:ext>
              </a:extLst>
            </p:cNvPr>
            <p:cNvGrpSpPr>
              <a:grpSpLocks/>
            </p:cNvGrpSpPr>
            <p:nvPr/>
          </p:nvGrpSpPr>
          <p:grpSpPr bwMode="auto">
            <a:xfrm>
              <a:off x="119" y="295"/>
              <a:ext cx="48" cy="40"/>
              <a:chOff x="2539" y="543"/>
              <a:chExt cx="48" cy="40"/>
            </a:xfrm>
          </p:grpSpPr>
          <p:sp>
            <p:nvSpPr>
              <p:cNvPr id="99432" name="Line 104">
                <a:extLst>
                  <a:ext uri="{FF2B5EF4-FFF2-40B4-BE49-F238E27FC236}">
                    <a16:creationId xmlns:a16="http://schemas.microsoft.com/office/drawing/2014/main" id="{F4DE0DFF-2BB3-4E0B-A7DD-DFBC48DB0B04}"/>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9433" name="Line 105">
                <a:extLst>
                  <a:ext uri="{FF2B5EF4-FFF2-40B4-BE49-F238E27FC236}">
                    <a16:creationId xmlns:a16="http://schemas.microsoft.com/office/drawing/2014/main" id="{A2F5B5BE-F5E0-4E55-8341-F994353EA44A}"/>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99434" name="Group 106">
              <a:extLst>
                <a:ext uri="{FF2B5EF4-FFF2-40B4-BE49-F238E27FC236}">
                  <a16:creationId xmlns:a16="http://schemas.microsoft.com/office/drawing/2014/main" id="{12E6FFF7-7A15-49FA-A14E-1EC735792664}"/>
                </a:ext>
              </a:extLst>
            </p:cNvPr>
            <p:cNvGrpSpPr>
              <a:grpSpLocks/>
            </p:cNvGrpSpPr>
            <p:nvPr/>
          </p:nvGrpSpPr>
          <p:grpSpPr bwMode="auto">
            <a:xfrm>
              <a:off x="164" y="295"/>
              <a:ext cx="48" cy="40"/>
              <a:chOff x="2539" y="543"/>
              <a:chExt cx="48" cy="40"/>
            </a:xfrm>
          </p:grpSpPr>
          <p:sp>
            <p:nvSpPr>
              <p:cNvPr id="99435" name="Line 107">
                <a:extLst>
                  <a:ext uri="{FF2B5EF4-FFF2-40B4-BE49-F238E27FC236}">
                    <a16:creationId xmlns:a16="http://schemas.microsoft.com/office/drawing/2014/main" id="{DFEA02FD-FDB3-4BDC-8F72-9E3D8F1B72AC}"/>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9436" name="Line 108">
                <a:extLst>
                  <a:ext uri="{FF2B5EF4-FFF2-40B4-BE49-F238E27FC236}">
                    <a16:creationId xmlns:a16="http://schemas.microsoft.com/office/drawing/2014/main" id="{6E7F2BA2-9AF9-4B6B-86E2-19BABA468891}"/>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grpSp>
        <p:nvGrpSpPr>
          <p:cNvPr id="99437" name="Group 109">
            <a:extLst>
              <a:ext uri="{FF2B5EF4-FFF2-40B4-BE49-F238E27FC236}">
                <a16:creationId xmlns:a16="http://schemas.microsoft.com/office/drawing/2014/main" id="{1AE1AF8F-10BF-4E23-B0CA-65048EA7B8C1}"/>
              </a:ext>
            </a:extLst>
          </p:cNvPr>
          <p:cNvGrpSpPr>
            <a:grpSpLocks noChangeAspect="1"/>
          </p:cNvGrpSpPr>
          <p:nvPr/>
        </p:nvGrpSpPr>
        <p:grpSpPr bwMode="auto">
          <a:xfrm>
            <a:off x="115888" y="611188"/>
            <a:ext cx="360362" cy="287337"/>
            <a:chOff x="1968" y="1728"/>
            <a:chExt cx="195" cy="132"/>
          </a:xfrm>
        </p:grpSpPr>
        <p:sp>
          <p:nvSpPr>
            <p:cNvPr id="99438" name="Rectangle 110">
              <a:extLst>
                <a:ext uri="{FF2B5EF4-FFF2-40B4-BE49-F238E27FC236}">
                  <a16:creationId xmlns:a16="http://schemas.microsoft.com/office/drawing/2014/main" id="{F49185D0-52D7-44EC-AE82-F03CF937DDD6}"/>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9439" name="Line 111">
              <a:extLst>
                <a:ext uri="{FF2B5EF4-FFF2-40B4-BE49-F238E27FC236}">
                  <a16:creationId xmlns:a16="http://schemas.microsoft.com/office/drawing/2014/main" id="{3B76B9CA-5E41-4973-AA3B-C18482E76B4E}"/>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9440" name="Line 112">
              <a:extLst>
                <a:ext uri="{FF2B5EF4-FFF2-40B4-BE49-F238E27FC236}">
                  <a16:creationId xmlns:a16="http://schemas.microsoft.com/office/drawing/2014/main" id="{6E886882-79C3-4799-9500-63DAF3B72605}"/>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99441" name="Text Box 113">
            <a:extLst>
              <a:ext uri="{FF2B5EF4-FFF2-40B4-BE49-F238E27FC236}">
                <a16:creationId xmlns:a16="http://schemas.microsoft.com/office/drawing/2014/main" id="{B73785D7-F791-4017-A78B-7F9FBB1F166D}"/>
              </a:ext>
            </a:extLst>
          </p:cNvPr>
          <p:cNvSpPr txBox="1">
            <a:spLocks noChangeArrowheads="1"/>
          </p:cNvSpPr>
          <p:nvPr/>
        </p:nvSpPr>
        <p:spPr bwMode="auto">
          <a:xfrm>
            <a:off x="476250" y="611188"/>
            <a:ext cx="1685925"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Hong Kong Garrison</a:t>
            </a:r>
          </a:p>
        </p:txBody>
      </p:sp>
      <p:sp>
        <p:nvSpPr>
          <p:cNvPr id="99442" name="Line 114">
            <a:extLst>
              <a:ext uri="{FF2B5EF4-FFF2-40B4-BE49-F238E27FC236}">
                <a16:creationId xmlns:a16="http://schemas.microsoft.com/office/drawing/2014/main" id="{8BF93218-1435-43AA-861D-F2F42E5D3F83}"/>
              </a:ext>
            </a:extLst>
          </p:cNvPr>
          <p:cNvSpPr>
            <a:spLocks noChangeShapeType="1"/>
          </p:cNvSpPr>
          <p:nvPr/>
        </p:nvSpPr>
        <p:spPr bwMode="auto">
          <a:xfrm>
            <a:off x="260350" y="349250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99443" name="Group 115">
            <a:extLst>
              <a:ext uri="{FF2B5EF4-FFF2-40B4-BE49-F238E27FC236}">
                <a16:creationId xmlns:a16="http://schemas.microsoft.com/office/drawing/2014/main" id="{1C3A36DD-D2B8-4BF6-AA37-B7F6E90FF67E}"/>
              </a:ext>
            </a:extLst>
          </p:cNvPr>
          <p:cNvGrpSpPr>
            <a:grpSpLocks noChangeAspect="1"/>
          </p:cNvGrpSpPr>
          <p:nvPr/>
        </p:nvGrpSpPr>
        <p:grpSpPr bwMode="auto">
          <a:xfrm>
            <a:off x="692150" y="3852863"/>
            <a:ext cx="288925" cy="215900"/>
            <a:chOff x="1968" y="1728"/>
            <a:chExt cx="195" cy="132"/>
          </a:xfrm>
        </p:grpSpPr>
        <p:sp>
          <p:nvSpPr>
            <p:cNvPr id="99444" name="Rectangle 116">
              <a:extLst>
                <a:ext uri="{FF2B5EF4-FFF2-40B4-BE49-F238E27FC236}">
                  <a16:creationId xmlns:a16="http://schemas.microsoft.com/office/drawing/2014/main" id="{A0871D41-C4A4-45AA-BEEB-1AC87B55504B}"/>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9445" name="Line 117">
              <a:extLst>
                <a:ext uri="{FF2B5EF4-FFF2-40B4-BE49-F238E27FC236}">
                  <a16:creationId xmlns:a16="http://schemas.microsoft.com/office/drawing/2014/main" id="{FE5FA4C2-0EAE-431E-AC2B-DD3EC668A784}"/>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9446" name="Line 118">
              <a:extLst>
                <a:ext uri="{FF2B5EF4-FFF2-40B4-BE49-F238E27FC236}">
                  <a16:creationId xmlns:a16="http://schemas.microsoft.com/office/drawing/2014/main" id="{4980E0A6-184F-4E7C-B00B-30577E7B06B4}"/>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99447" name="Group 119">
            <a:extLst>
              <a:ext uri="{FF2B5EF4-FFF2-40B4-BE49-F238E27FC236}">
                <a16:creationId xmlns:a16="http://schemas.microsoft.com/office/drawing/2014/main" id="{912B865A-4A35-4BE4-B8D1-5D4B48CA92A3}"/>
              </a:ext>
            </a:extLst>
          </p:cNvPr>
          <p:cNvGrpSpPr>
            <a:grpSpLocks/>
          </p:cNvGrpSpPr>
          <p:nvPr/>
        </p:nvGrpSpPr>
        <p:grpSpPr bwMode="auto">
          <a:xfrm>
            <a:off x="798513" y="3781425"/>
            <a:ext cx="76200" cy="63500"/>
            <a:chOff x="2443" y="447"/>
            <a:chExt cx="48" cy="40"/>
          </a:xfrm>
        </p:grpSpPr>
        <p:sp>
          <p:nvSpPr>
            <p:cNvPr id="99448" name="Line 120">
              <a:extLst>
                <a:ext uri="{FF2B5EF4-FFF2-40B4-BE49-F238E27FC236}">
                  <a16:creationId xmlns:a16="http://schemas.microsoft.com/office/drawing/2014/main" id="{552D4F97-32F8-4B9A-B7D7-013F950817BF}"/>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9449" name="Line 121">
              <a:extLst>
                <a:ext uri="{FF2B5EF4-FFF2-40B4-BE49-F238E27FC236}">
                  <a16:creationId xmlns:a16="http://schemas.microsoft.com/office/drawing/2014/main" id="{5C923D5B-5D8C-4C9B-A490-9B6EC29B0013}"/>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99450" name="Line 122">
            <a:extLst>
              <a:ext uri="{FF2B5EF4-FFF2-40B4-BE49-F238E27FC236}">
                <a16:creationId xmlns:a16="http://schemas.microsoft.com/office/drawing/2014/main" id="{5C6539C7-FCC2-475B-AD20-10BA96B0E756}"/>
              </a:ext>
            </a:extLst>
          </p:cNvPr>
          <p:cNvSpPr>
            <a:spLocks noChangeShapeType="1"/>
          </p:cNvSpPr>
          <p:nvPr/>
        </p:nvSpPr>
        <p:spPr bwMode="auto">
          <a:xfrm>
            <a:off x="549275" y="3925888"/>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9451" name="Text Box 123">
            <a:extLst>
              <a:ext uri="{FF2B5EF4-FFF2-40B4-BE49-F238E27FC236}">
                <a16:creationId xmlns:a16="http://schemas.microsoft.com/office/drawing/2014/main" id="{C7D67E56-CAB3-4382-AE38-98C9D7C7872C}"/>
              </a:ext>
            </a:extLst>
          </p:cNvPr>
          <p:cNvSpPr txBox="1">
            <a:spLocks noChangeArrowheads="1"/>
          </p:cNvSpPr>
          <p:nvPr/>
        </p:nvSpPr>
        <p:spPr bwMode="auto">
          <a:xfrm>
            <a:off x="981075" y="3708400"/>
            <a:ext cx="24225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BATTLEGROUP CWBR-26</a:t>
            </a:r>
          </a:p>
          <a:p>
            <a:r>
              <a:rPr lang="en-GB" altLang="en-US" sz="1000"/>
              <a:t>x2 Infantry Battalion Type B (Gurkha)</a:t>
            </a:r>
          </a:p>
        </p:txBody>
      </p:sp>
      <p:grpSp>
        <p:nvGrpSpPr>
          <p:cNvPr id="99452" name="Group 124">
            <a:extLst>
              <a:ext uri="{FF2B5EF4-FFF2-40B4-BE49-F238E27FC236}">
                <a16:creationId xmlns:a16="http://schemas.microsoft.com/office/drawing/2014/main" id="{8A73CAEA-CCC5-4D31-9734-4A2EE0A5A158}"/>
              </a:ext>
            </a:extLst>
          </p:cNvPr>
          <p:cNvGrpSpPr>
            <a:grpSpLocks noChangeAspect="1"/>
          </p:cNvGrpSpPr>
          <p:nvPr/>
        </p:nvGrpSpPr>
        <p:grpSpPr bwMode="auto">
          <a:xfrm>
            <a:off x="403225" y="1116013"/>
            <a:ext cx="288925" cy="215900"/>
            <a:chOff x="1968" y="1728"/>
            <a:chExt cx="195" cy="132"/>
          </a:xfrm>
        </p:grpSpPr>
        <p:sp>
          <p:nvSpPr>
            <p:cNvPr id="99453" name="Rectangle 125">
              <a:extLst>
                <a:ext uri="{FF2B5EF4-FFF2-40B4-BE49-F238E27FC236}">
                  <a16:creationId xmlns:a16="http://schemas.microsoft.com/office/drawing/2014/main" id="{0A78F39C-48D6-4A75-9D23-60E5C2776E24}"/>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9454" name="Line 126">
              <a:extLst>
                <a:ext uri="{FF2B5EF4-FFF2-40B4-BE49-F238E27FC236}">
                  <a16:creationId xmlns:a16="http://schemas.microsoft.com/office/drawing/2014/main" id="{BBB591B9-8FC2-4A21-B26A-318DCAF5E66E}"/>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9455" name="Line 127">
              <a:extLst>
                <a:ext uri="{FF2B5EF4-FFF2-40B4-BE49-F238E27FC236}">
                  <a16:creationId xmlns:a16="http://schemas.microsoft.com/office/drawing/2014/main" id="{A717A881-14E5-4E19-A9D0-D1AB6C6BA51F}"/>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99456" name="Group 128">
            <a:extLst>
              <a:ext uri="{FF2B5EF4-FFF2-40B4-BE49-F238E27FC236}">
                <a16:creationId xmlns:a16="http://schemas.microsoft.com/office/drawing/2014/main" id="{D1710C44-8966-4B88-8655-7B29813178D1}"/>
              </a:ext>
            </a:extLst>
          </p:cNvPr>
          <p:cNvGrpSpPr>
            <a:grpSpLocks/>
          </p:cNvGrpSpPr>
          <p:nvPr/>
        </p:nvGrpSpPr>
        <p:grpSpPr bwMode="auto">
          <a:xfrm>
            <a:off x="509588" y="1044575"/>
            <a:ext cx="76200" cy="63500"/>
            <a:chOff x="2443" y="447"/>
            <a:chExt cx="48" cy="40"/>
          </a:xfrm>
        </p:grpSpPr>
        <p:sp>
          <p:nvSpPr>
            <p:cNvPr id="99457" name="Line 129">
              <a:extLst>
                <a:ext uri="{FF2B5EF4-FFF2-40B4-BE49-F238E27FC236}">
                  <a16:creationId xmlns:a16="http://schemas.microsoft.com/office/drawing/2014/main" id="{518D5B4E-16FA-4D29-98C1-EDB1C2465191}"/>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9458" name="Line 130">
              <a:extLst>
                <a:ext uri="{FF2B5EF4-FFF2-40B4-BE49-F238E27FC236}">
                  <a16:creationId xmlns:a16="http://schemas.microsoft.com/office/drawing/2014/main" id="{525AFAB8-8F1D-4AF5-8F68-D75CFC1CDAA4}"/>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99459" name="Line 131">
            <a:extLst>
              <a:ext uri="{FF2B5EF4-FFF2-40B4-BE49-F238E27FC236}">
                <a16:creationId xmlns:a16="http://schemas.microsoft.com/office/drawing/2014/main" id="{BBD65BB3-CC47-4117-B023-888EE0FE9364}"/>
              </a:ext>
            </a:extLst>
          </p:cNvPr>
          <p:cNvSpPr>
            <a:spLocks noChangeShapeType="1"/>
          </p:cNvSpPr>
          <p:nvPr/>
        </p:nvSpPr>
        <p:spPr bwMode="auto">
          <a:xfrm>
            <a:off x="260350" y="1189038"/>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9460" name="Text Box 132">
            <a:extLst>
              <a:ext uri="{FF2B5EF4-FFF2-40B4-BE49-F238E27FC236}">
                <a16:creationId xmlns:a16="http://schemas.microsoft.com/office/drawing/2014/main" id="{E96A9F25-DB12-417C-9F90-3E879FB72879}"/>
              </a:ext>
            </a:extLst>
          </p:cNvPr>
          <p:cNvSpPr txBox="1">
            <a:spLocks noChangeArrowheads="1"/>
          </p:cNvSpPr>
          <p:nvPr/>
        </p:nvSpPr>
        <p:spPr bwMode="auto">
          <a:xfrm>
            <a:off x="692150" y="971550"/>
            <a:ext cx="218916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BATTLEGROUP CWBR-26</a:t>
            </a:r>
          </a:p>
          <a:p>
            <a:r>
              <a:rPr lang="en-GB" altLang="en-US" sz="1000"/>
              <a:t>x1 to x2 Infantry Battalion Type B</a:t>
            </a:r>
          </a:p>
        </p:txBody>
      </p:sp>
      <p:grpSp>
        <p:nvGrpSpPr>
          <p:cNvPr id="99461" name="Group 133">
            <a:extLst>
              <a:ext uri="{FF2B5EF4-FFF2-40B4-BE49-F238E27FC236}">
                <a16:creationId xmlns:a16="http://schemas.microsoft.com/office/drawing/2014/main" id="{A12D8A3C-1B1B-4FFD-8257-FF1189EA1C4F}"/>
              </a:ext>
            </a:extLst>
          </p:cNvPr>
          <p:cNvGrpSpPr>
            <a:grpSpLocks noChangeAspect="1"/>
          </p:cNvGrpSpPr>
          <p:nvPr/>
        </p:nvGrpSpPr>
        <p:grpSpPr bwMode="auto">
          <a:xfrm>
            <a:off x="403225" y="1474788"/>
            <a:ext cx="288925" cy="215900"/>
            <a:chOff x="1968" y="1728"/>
            <a:chExt cx="195" cy="132"/>
          </a:xfrm>
        </p:grpSpPr>
        <p:sp>
          <p:nvSpPr>
            <p:cNvPr id="99462" name="Rectangle 134">
              <a:extLst>
                <a:ext uri="{FF2B5EF4-FFF2-40B4-BE49-F238E27FC236}">
                  <a16:creationId xmlns:a16="http://schemas.microsoft.com/office/drawing/2014/main" id="{CA856168-0772-4A08-85D1-3CC721902846}"/>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9463" name="Line 135">
              <a:extLst>
                <a:ext uri="{FF2B5EF4-FFF2-40B4-BE49-F238E27FC236}">
                  <a16:creationId xmlns:a16="http://schemas.microsoft.com/office/drawing/2014/main" id="{AA12E902-8DD5-4B01-8154-3DF66CDE8035}"/>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9464" name="Line 136">
              <a:extLst>
                <a:ext uri="{FF2B5EF4-FFF2-40B4-BE49-F238E27FC236}">
                  <a16:creationId xmlns:a16="http://schemas.microsoft.com/office/drawing/2014/main" id="{00EAF2CF-1D30-49D3-A5AF-BE237709D33E}"/>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99465" name="Group 137">
            <a:extLst>
              <a:ext uri="{FF2B5EF4-FFF2-40B4-BE49-F238E27FC236}">
                <a16:creationId xmlns:a16="http://schemas.microsoft.com/office/drawing/2014/main" id="{452F718F-416E-4B15-8857-0EA7F7EDC7E0}"/>
              </a:ext>
            </a:extLst>
          </p:cNvPr>
          <p:cNvGrpSpPr>
            <a:grpSpLocks/>
          </p:cNvGrpSpPr>
          <p:nvPr/>
        </p:nvGrpSpPr>
        <p:grpSpPr bwMode="auto">
          <a:xfrm>
            <a:off x="509588" y="1403350"/>
            <a:ext cx="76200" cy="63500"/>
            <a:chOff x="2443" y="447"/>
            <a:chExt cx="48" cy="40"/>
          </a:xfrm>
        </p:grpSpPr>
        <p:sp>
          <p:nvSpPr>
            <p:cNvPr id="99466" name="Line 138">
              <a:extLst>
                <a:ext uri="{FF2B5EF4-FFF2-40B4-BE49-F238E27FC236}">
                  <a16:creationId xmlns:a16="http://schemas.microsoft.com/office/drawing/2014/main" id="{9D69380F-4F49-442F-9C2E-2FB157D223CE}"/>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9467" name="Line 139">
              <a:extLst>
                <a:ext uri="{FF2B5EF4-FFF2-40B4-BE49-F238E27FC236}">
                  <a16:creationId xmlns:a16="http://schemas.microsoft.com/office/drawing/2014/main" id="{4634371E-9AB9-4A34-B60A-843A0D218EF6}"/>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99468" name="Line 140">
            <a:extLst>
              <a:ext uri="{FF2B5EF4-FFF2-40B4-BE49-F238E27FC236}">
                <a16:creationId xmlns:a16="http://schemas.microsoft.com/office/drawing/2014/main" id="{80C4757F-798C-461E-9653-74FFE2F1E55E}"/>
              </a:ext>
            </a:extLst>
          </p:cNvPr>
          <p:cNvSpPr>
            <a:spLocks noChangeShapeType="1"/>
          </p:cNvSpPr>
          <p:nvPr/>
        </p:nvSpPr>
        <p:spPr bwMode="auto">
          <a:xfrm>
            <a:off x="260350" y="1547813"/>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9469" name="Text Box 141">
            <a:extLst>
              <a:ext uri="{FF2B5EF4-FFF2-40B4-BE49-F238E27FC236}">
                <a16:creationId xmlns:a16="http://schemas.microsoft.com/office/drawing/2014/main" id="{669B2A0C-B87F-46DC-91E5-CF6C98C6BC38}"/>
              </a:ext>
            </a:extLst>
          </p:cNvPr>
          <p:cNvSpPr txBox="1">
            <a:spLocks noChangeArrowheads="1"/>
          </p:cNvSpPr>
          <p:nvPr/>
        </p:nvSpPr>
        <p:spPr bwMode="auto">
          <a:xfrm>
            <a:off x="692150" y="1330325"/>
            <a:ext cx="240188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BATTLEGROUP CWBR-30</a:t>
            </a:r>
          </a:p>
          <a:p>
            <a:r>
              <a:rPr lang="en-GB" altLang="en-US" sz="1000"/>
              <a:t>x1 Infantry Battalion (Home Defence)</a:t>
            </a:r>
          </a:p>
        </p:txBody>
      </p:sp>
      <p:sp>
        <p:nvSpPr>
          <p:cNvPr id="99476" name="Line 148">
            <a:extLst>
              <a:ext uri="{FF2B5EF4-FFF2-40B4-BE49-F238E27FC236}">
                <a16:creationId xmlns:a16="http://schemas.microsoft.com/office/drawing/2014/main" id="{C085C080-4F87-43F7-8333-A7A53C00115B}"/>
              </a:ext>
            </a:extLst>
          </p:cNvPr>
          <p:cNvSpPr>
            <a:spLocks noChangeShapeType="1"/>
          </p:cNvSpPr>
          <p:nvPr/>
        </p:nvSpPr>
        <p:spPr bwMode="auto">
          <a:xfrm>
            <a:off x="549275" y="4284663"/>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99477" name="Group 149">
            <a:extLst>
              <a:ext uri="{FF2B5EF4-FFF2-40B4-BE49-F238E27FC236}">
                <a16:creationId xmlns:a16="http://schemas.microsoft.com/office/drawing/2014/main" id="{B0BEA95B-186F-4049-A8CB-7E5F3499B0E4}"/>
              </a:ext>
            </a:extLst>
          </p:cNvPr>
          <p:cNvGrpSpPr>
            <a:grpSpLocks/>
          </p:cNvGrpSpPr>
          <p:nvPr/>
        </p:nvGrpSpPr>
        <p:grpSpPr bwMode="auto">
          <a:xfrm>
            <a:off x="693738" y="4213225"/>
            <a:ext cx="287337" cy="215900"/>
            <a:chOff x="255" y="4468"/>
            <a:chExt cx="181" cy="136"/>
          </a:xfrm>
        </p:grpSpPr>
        <p:sp>
          <p:nvSpPr>
            <p:cNvPr id="99478" name="Rectangle 150">
              <a:extLst>
                <a:ext uri="{FF2B5EF4-FFF2-40B4-BE49-F238E27FC236}">
                  <a16:creationId xmlns:a16="http://schemas.microsoft.com/office/drawing/2014/main" id="{F4438BDF-0E11-4A95-A149-CFC527C13596}"/>
                </a:ext>
              </a:extLst>
            </p:cNvPr>
            <p:cNvSpPr>
              <a:spLocks noChangeAspect="1" noChangeArrowheads="1"/>
            </p:cNvSpPr>
            <p:nvPr/>
          </p:nvSpPr>
          <p:spPr bwMode="auto">
            <a:xfrm>
              <a:off x="255" y="4468"/>
              <a:ext cx="181" cy="136"/>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9479" name="Line 151">
              <a:extLst>
                <a:ext uri="{FF2B5EF4-FFF2-40B4-BE49-F238E27FC236}">
                  <a16:creationId xmlns:a16="http://schemas.microsoft.com/office/drawing/2014/main" id="{5EED8FD2-05A9-482D-B366-093E90BFD9ED}"/>
                </a:ext>
              </a:extLst>
            </p:cNvPr>
            <p:cNvSpPr>
              <a:spLocks noChangeAspect="1" noChangeShapeType="1"/>
            </p:cNvSpPr>
            <p:nvPr/>
          </p:nvSpPr>
          <p:spPr bwMode="auto">
            <a:xfrm>
              <a:off x="315" y="4516"/>
              <a:ext cx="0" cy="44"/>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9480" name="Line 152">
              <a:extLst>
                <a:ext uri="{FF2B5EF4-FFF2-40B4-BE49-F238E27FC236}">
                  <a16:creationId xmlns:a16="http://schemas.microsoft.com/office/drawing/2014/main" id="{F1F45E1D-0857-44C2-874A-D5DBF8865C35}"/>
                </a:ext>
              </a:extLst>
            </p:cNvPr>
            <p:cNvSpPr>
              <a:spLocks noChangeAspect="1" noChangeShapeType="1"/>
            </p:cNvSpPr>
            <p:nvPr/>
          </p:nvSpPr>
          <p:spPr bwMode="auto">
            <a:xfrm>
              <a:off x="346" y="4519"/>
              <a:ext cx="0" cy="41"/>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9481" name="Line 153">
              <a:extLst>
                <a:ext uri="{FF2B5EF4-FFF2-40B4-BE49-F238E27FC236}">
                  <a16:creationId xmlns:a16="http://schemas.microsoft.com/office/drawing/2014/main" id="{D4AEF366-9CE7-4C9F-94DF-EADE504831ED}"/>
                </a:ext>
              </a:extLst>
            </p:cNvPr>
            <p:cNvSpPr>
              <a:spLocks noChangeAspect="1" noChangeShapeType="1"/>
            </p:cNvSpPr>
            <p:nvPr/>
          </p:nvSpPr>
          <p:spPr bwMode="auto">
            <a:xfrm>
              <a:off x="379" y="4519"/>
              <a:ext cx="0" cy="41"/>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9482" name="Line 154">
              <a:extLst>
                <a:ext uri="{FF2B5EF4-FFF2-40B4-BE49-F238E27FC236}">
                  <a16:creationId xmlns:a16="http://schemas.microsoft.com/office/drawing/2014/main" id="{1D912EE0-5AC6-45DB-8AA2-60FCD1BECD89}"/>
                </a:ext>
              </a:extLst>
            </p:cNvPr>
            <p:cNvSpPr>
              <a:spLocks noChangeAspect="1" noChangeShapeType="1"/>
            </p:cNvSpPr>
            <p:nvPr/>
          </p:nvSpPr>
          <p:spPr bwMode="auto">
            <a:xfrm>
              <a:off x="311" y="4519"/>
              <a:ext cx="73" cy="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99483" name="Text Box 155">
            <a:extLst>
              <a:ext uri="{FF2B5EF4-FFF2-40B4-BE49-F238E27FC236}">
                <a16:creationId xmlns:a16="http://schemas.microsoft.com/office/drawing/2014/main" id="{538A50DF-2743-4BB9-AB57-BF26683B29CE}"/>
              </a:ext>
            </a:extLst>
          </p:cNvPr>
          <p:cNvSpPr txBox="1">
            <a:spLocks noChangeArrowheads="1"/>
          </p:cNvSpPr>
          <p:nvPr/>
        </p:nvSpPr>
        <p:spPr bwMode="auto">
          <a:xfrm>
            <a:off x="981075" y="4140200"/>
            <a:ext cx="15335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CWBR-16</a:t>
            </a:r>
          </a:p>
          <a:p>
            <a:r>
              <a:rPr lang="en-GB" altLang="en-US" sz="800"/>
              <a:t>x2 Engineer Field Squadron</a:t>
            </a:r>
          </a:p>
        </p:txBody>
      </p:sp>
      <p:sp>
        <p:nvSpPr>
          <p:cNvPr id="99484" name="Line 156">
            <a:extLst>
              <a:ext uri="{FF2B5EF4-FFF2-40B4-BE49-F238E27FC236}">
                <a16:creationId xmlns:a16="http://schemas.microsoft.com/office/drawing/2014/main" id="{DE178C44-2D07-478C-A3BE-3BA3F0A49707}"/>
              </a:ext>
            </a:extLst>
          </p:cNvPr>
          <p:cNvSpPr>
            <a:spLocks noChangeShapeType="1"/>
          </p:cNvSpPr>
          <p:nvPr/>
        </p:nvSpPr>
        <p:spPr bwMode="auto">
          <a:xfrm>
            <a:off x="838200" y="4140200"/>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99485" name="Group 157">
            <a:extLst>
              <a:ext uri="{FF2B5EF4-FFF2-40B4-BE49-F238E27FC236}">
                <a16:creationId xmlns:a16="http://schemas.microsoft.com/office/drawing/2014/main" id="{F38538FC-99E4-4B5A-A345-F0A6C1847B69}"/>
              </a:ext>
            </a:extLst>
          </p:cNvPr>
          <p:cNvGrpSpPr>
            <a:grpSpLocks noChangeAspect="1"/>
          </p:cNvGrpSpPr>
          <p:nvPr/>
        </p:nvGrpSpPr>
        <p:grpSpPr bwMode="auto">
          <a:xfrm>
            <a:off x="404813" y="1835150"/>
            <a:ext cx="287337" cy="215900"/>
            <a:chOff x="808" y="2610"/>
            <a:chExt cx="146" cy="99"/>
          </a:xfrm>
        </p:grpSpPr>
        <p:grpSp>
          <p:nvGrpSpPr>
            <p:cNvPr id="99486" name="Group 158">
              <a:extLst>
                <a:ext uri="{FF2B5EF4-FFF2-40B4-BE49-F238E27FC236}">
                  <a16:creationId xmlns:a16="http://schemas.microsoft.com/office/drawing/2014/main" id="{AD232E1A-1D4C-4913-A02F-B01A43AD5FDB}"/>
                </a:ext>
              </a:extLst>
            </p:cNvPr>
            <p:cNvGrpSpPr>
              <a:grpSpLocks noChangeAspect="1"/>
            </p:cNvGrpSpPr>
            <p:nvPr/>
          </p:nvGrpSpPr>
          <p:grpSpPr bwMode="auto">
            <a:xfrm>
              <a:off x="808" y="2610"/>
              <a:ext cx="146" cy="99"/>
              <a:chOff x="1968" y="1728"/>
              <a:chExt cx="195" cy="132"/>
            </a:xfrm>
          </p:grpSpPr>
          <p:sp>
            <p:nvSpPr>
              <p:cNvPr id="99487" name="Rectangle 159">
                <a:extLst>
                  <a:ext uri="{FF2B5EF4-FFF2-40B4-BE49-F238E27FC236}">
                    <a16:creationId xmlns:a16="http://schemas.microsoft.com/office/drawing/2014/main" id="{A34D727A-0BCB-47CA-986D-E51329FD1788}"/>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9488" name="Line 160">
                <a:extLst>
                  <a:ext uri="{FF2B5EF4-FFF2-40B4-BE49-F238E27FC236}">
                    <a16:creationId xmlns:a16="http://schemas.microsoft.com/office/drawing/2014/main" id="{062135E6-D772-49DD-ABB1-B639225D3AC6}"/>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9489" name="Line 161">
                <a:extLst>
                  <a:ext uri="{FF2B5EF4-FFF2-40B4-BE49-F238E27FC236}">
                    <a16:creationId xmlns:a16="http://schemas.microsoft.com/office/drawing/2014/main" id="{1AD3084B-7F76-4C05-8F06-F0C9BD65F687}"/>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99490" name="Group 162">
              <a:extLst>
                <a:ext uri="{FF2B5EF4-FFF2-40B4-BE49-F238E27FC236}">
                  <a16:creationId xmlns:a16="http://schemas.microsoft.com/office/drawing/2014/main" id="{DC6AFED6-7B66-4A18-830A-604E80424BFF}"/>
                </a:ext>
              </a:extLst>
            </p:cNvPr>
            <p:cNvGrpSpPr>
              <a:grpSpLocks noChangeAspect="1"/>
            </p:cNvGrpSpPr>
            <p:nvPr/>
          </p:nvGrpSpPr>
          <p:grpSpPr bwMode="auto">
            <a:xfrm>
              <a:off x="862" y="2626"/>
              <a:ext cx="36" cy="71"/>
              <a:chOff x="862" y="2628"/>
              <a:chExt cx="36" cy="71"/>
            </a:xfrm>
          </p:grpSpPr>
          <p:sp>
            <p:nvSpPr>
              <p:cNvPr id="99491" name="AutoShape 163">
                <a:extLst>
                  <a:ext uri="{FF2B5EF4-FFF2-40B4-BE49-F238E27FC236}">
                    <a16:creationId xmlns:a16="http://schemas.microsoft.com/office/drawing/2014/main" id="{3586E64A-EA69-4B62-9099-6C64A15BF25F}"/>
                  </a:ext>
                </a:extLst>
              </p:cNvPr>
              <p:cNvSpPr>
                <a:spLocks noChangeAspect="1" noChangeArrowheads="1"/>
              </p:cNvSpPr>
              <p:nvPr/>
            </p:nvSpPr>
            <p:spPr bwMode="auto">
              <a:xfrm rot="10800000">
                <a:off x="863" y="2670"/>
                <a:ext cx="35" cy="23"/>
              </a:xfrm>
              <a:custGeom>
                <a:avLst/>
                <a:gdLst>
                  <a:gd name="G0" fmla="+- 10800 0 0"/>
                  <a:gd name="G1" fmla="+- 11640114 0 0"/>
                  <a:gd name="G2" fmla="+- 0 0 11640114"/>
                  <a:gd name="T0" fmla="*/ 0 256 1"/>
                  <a:gd name="T1" fmla="*/ 180 256 1"/>
                  <a:gd name="G3" fmla="+- 11640114 T0 T1"/>
                  <a:gd name="T2" fmla="*/ 0 256 1"/>
                  <a:gd name="T3" fmla="*/ 90 256 1"/>
                  <a:gd name="G4" fmla="+- 11640114 T2 T3"/>
                  <a:gd name="G5" fmla="*/ G4 2 1"/>
                  <a:gd name="T4" fmla="*/ 90 256 1"/>
                  <a:gd name="T5" fmla="*/ 0 256 1"/>
                  <a:gd name="G6" fmla="+- 11640114 T4 T5"/>
                  <a:gd name="G7" fmla="*/ G6 2 1"/>
                  <a:gd name="G8" fmla="abs 11640114"/>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640114"/>
                  <a:gd name="G21" fmla="sin G19 11640114"/>
                  <a:gd name="G22" fmla="+- G20 10800 0"/>
                  <a:gd name="G23" fmla="+- G21 10800 0"/>
                  <a:gd name="G24" fmla="+- 10800 0 G20"/>
                  <a:gd name="G25" fmla="+- 10800 10800 0"/>
                  <a:gd name="G26" fmla="?: G9 G17 G25"/>
                  <a:gd name="G27" fmla="?: G9 0 21600"/>
                  <a:gd name="G28" fmla="cos 10800 11640114"/>
                  <a:gd name="G29" fmla="sin 10800 11640114"/>
                  <a:gd name="G30" fmla="sin 10800 11640114"/>
                  <a:gd name="G31" fmla="+- G28 10800 0"/>
                  <a:gd name="G32" fmla="+- G29 10800 0"/>
                  <a:gd name="G33" fmla="+- G30 10800 0"/>
                  <a:gd name="G34" fmla="?: G4 0 G31"/>
                  <a:gd name="G35" fmla="?: 11640114 G34 0"/>
                  <a:gd name="G36" fmla="?: G6 G35 G31"/>
                  <a:gd name="G37" fmla="+- 21600 0 G36"/>
                  <a:gd name="G38" fmla="?: G4 0 G33"/>
                  <a:gd name="G39" fmla="?: 11640114 G38 G32"/>
                  <a:gd name="G40" fmla="?: G6 G39 0"/>
                  <a:gd name="G41" fmla="?: G4 G32 21600"/>
                  <a:gd name="G42" fmla="?: G6 G41 G33"/>
                  <a:gd name="T12" fmla="*/ 10800 w 21600"/>
                  <a:gd name="T13" fmla="*/ 0 h 21600"/>
                  <a:gd name="T14" fmla="*/ 9 w 21600"/>
                  <a:gd name="T15" fmla="*/ 11249 h 21600"/>
                  <a:gd name="T16" fmla="*/ 10800 w 21600"/>
                  <a:gd name="T17" fmla="*/ 0 h 21600"/>
                  <a:gd name="T18" fmla="*/ 21591 w 21600"/>
                  <a:gd name="T19" fmla="*/ 11249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9" y="11249"/>
                    </a:moveTo>
                    <a:cubicBezTo>
                      <a:pt x="3" y="11099"/>
                      <a:pt x="0" y="10949"/>
                      <a:pt x="0" y="10800"/>
                    </a:cubicBezTo>
                    <a:cubicBezTo>
                      <a:pt x="0" y="4835"/>
                      <a:pt x="4835" y="0"/>
                      <a:pt x="10800" y="0"/>
                    </a:cubicBezTo>
                    <a:cubicBezTo>
                      <a:pt x="16764" y="0"/>
                      <a:pt x="21600" y="4835"/>
                      <a:pt x="21600" y="10800"/>
                    </a:cubicBezTo>
                    <a:cubicBezTo>
                      <a:pt x="21600" y="10949"/>
                      <a:pt x="21596" y="11099"/>
                      <a:pt x="21590" y="11249"/>
                    </a:cubicBezTo>
                    <a:cubicBezTo>
                      <a:pt x="21596" y="11099"/>
                      <a:pt x="21600" y="10949"/>
                      <a:pt x="21600" y="10800"/>
                    </a:cubicBezTo>
                    <a:cubicBezTo>
                      <a:pt x="21600" y="4835"/>
                      <a:pt x="16764" y="0"/>
                      <a:pt x="10800" y="0"/>
                    </a:cubicBezTo>
                    <a:cubicBezTo>
                      <a:pt x="4835" y="0"/>
                      <a:pt x="0" y="4835"/>
                      <a:pt x="0" y="10800"/>
                    </a:cubicBezTo>
                    <a:cubicBezTo>
                      <a:pt x="0" y="10949"/>
                      <a:pt x="3" y="11099"/>
                      <a:pt x="9" y="11249"/>
                    </a:cubicBezTo>
                    <a:close/>
                  </a:path>
                </a:pathLst>
              </a:custGeom>
              <a:solidFill>
                <a:srgbClr val="CC9900"/>
              </a:solidFill>
              <a:ln w="63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9492" name="Line 164">
                <a:extLst>
                  <a:ext uri="{FF2B5EF4-FFF2-40B4-BE49-F238E27FC236}">
                    <a16:creationId xmlns:a16="http://schemas.microsoft.com/office/drawing/2014/main" id="{985CB5EB-2510-4B5D-BB95-970A083A7E3A}"/>
                  </a:ext>
                </a:extLst>
              </p:cNvPr>
              <p:cNvSpPr>
                <a:spLocks noChangeAspect="1" noChangeShapeType="1"/>
              </p:cNvSpPr>
              <p:nvPr/>
            </p:nvSpPr>
            <p:spPr bwMode="auto">
              <a:xfrm>
                <a:off x="880" y="2640"/>
                <a:ext cx="0" cy="59"/>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9493" name="Line 165">
                <a:extLst>
                  <a:ext uri="{FF2B5EF4-FFF2-40B4-BE49-F238E27FC236}">
                    <a16:creationId xmlns:a16="http://schemas.microsoft.com/office/drawing/2014/main" id="{17BC0B78-C535-4328-B8B3-411D3B92D108}"/>
                  </a:ext>
                </a:extLst>
              </p:cNvPr>
              <p:cNvSpPr>
                <a:spLocks noChangeAspect="1" noChangeShapeType="1"/>
              </p:cNvSpPr>
              <p:nvPr/>
            </p:nvSpPr>
            <p:spPr bwMode="auto">
              <a:xfrm>
                <a:off x="862" y="2641"/>
                <a:ext cx="35" cy="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9494" name="Oval 166">
                <a:extLst>
                  <a:ext uri="{FF2B5EF4-FFF2-40B4-BE49-F238E27FC236}">
                    <a16:creationId xmlns:a16="http://schemas.microsoft.com/office/drawing/2014/main" id="{5CF0FE67-E62E-44EB-BE71-0EA6E714F7F3}"/>
                  </a:ext>
                </a:extLst>
              </p:cNvPr>
              <p:cNvSpPr>
                <a:spLocks noChangeAspect="1" noChangeArrowheads="1"/>
              </p:cNvSpPr>
              <p:nvPr/>
            </p:nvSpPr>
            <p:spPr bwMode="auto">
              <a:xfrm>
                <a:off x="877" y="2628"/>
                <a:ext cx="6" cy="6"/>
              </a:xfrm>
              <a:prstGeom prst="ellipse">
                <a:avLst/>
              </a:prstGeom>
              <a:solidFill>
                <a:schemeClr val="accent1"/>
              </a:solidFill>
              <a:ln w="63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99495" name="Line 167">
            <a:extLst>
              <a:ext uri="{FF2B5EF4-FFF2-40B4-BE49-F238E27FC236}">
                <a16:creationId xmlns:a16="http://schemas.microsoft.com/office/drawing/2014/main" id="{BE5A62A1-FFF6-4A2E-9DFD-2A9FDC7094BF}"/>
              </a:ext>
            </a:extLst>
          </p:cNvPr>
          <p:cNvSpPr>
            <a:spLocks noChangeShapeType="1"/>
          </p:cNvSpPr>
          <p:nvPr/>
        </p:nvSpPr>
        <p:spPr bwMode="auto">
          <a:xfrm>
            <a:off x="547688" y="1763713"/>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9496" name="Line 168">
            <a:extLst>
              <a:ext uri="{FF2B5EF4-FFF2-40B4-BE49-F238E27FC236}">
                <a16:creationId xmlns:a16="http://schemas.microsoft.com/office/drawing/2014/main" id="{F1033E3D-DC56-46AE-B8F2-63025AFD3A49}"/>
              </a:ext>
            </a:extLst>
          </p:cNvPr>
          <p:cNvSpPr>
            <a:spLocks noChangeShapeType="1"/>
          </p:cNvSpPr>
          <p:nvPr/>
        </p:nvSpPr>
        <p:spPr bwMode="auto">
          <a:xfrm>
            <a:off x="260350" y="1906588"/>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9497" name="Text Box 169">
            <a:extLst>
              <a:ext uri="{FF2B5EF4-FFF2-40B4-BE49-F238E27FC236}">
                <a16:creationId xmlns:a16="http://schemas.microsoft.com/office/drawing/2014/main" id="{8E96C750-36D5-46FD-B43B-A47D36DFD205}"/>
              </a:ext>
            </a:extLst>
          </p:cNvPr>
          <p:cNvSpPr txBox="1">
            <a:spLocks noChangeArrowheads="1"/>
          </p:cNvSpPr>
          <p:nvPr/>
        </p:nvSpPr>
        <p:spPr bwMode="auto">
          <a:xfrm>
            <a:off x="692150" y="1763713"/>
            <a:ext cx="18351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MANOEUVRE ELEMENT CWBR-12</a:t>
            </a:r>
          </a:p>
          <a:p>
            <a:r>
              <a:rPr lang="en-GB" altLang="en-US" sz="800"/>
              <a:t>x1 Commando Company</a:t>
            </a:r>
          </a:p>
        </p:txBody>
      </p:sp>
      <p:sp>
        <p:nvSpPr>
          <p:cNvPr id="99499" name="Line 171">
            <a:extLst>
              <a:ext uri="{FF2B5EF4-FFF2-40B4-BE49-F238E27FC236}">
                <a16:creationId xmlns:a16="http://schemas.microsoft.com/office/drawing/2014/main" id="{F78BE62E-1136-4226-A72F-3036C185C1AD}"/>
              </a:ext>
            </a:extLst>
          </p:cNvPr>
          <p:cNvSpPr>
            <a:spLocks noChangeShapeType="1"/>
          </p:cNvSpPr>
          <p:nvPr/>
        </p:nvSpPr>
        <p:spPr bwMode="auto">
          <a:xfrm flipV="1">
            <a:off x="547688" y="2339975"/>
            <a:ext cx="0" cy="2159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99500" name="Group 172">
            <a:extLst>
              <a:ext uri="{FF2B5EF4-FFF2-40B4-BE49-F238E27FC236}">
                <a16:creationId xmlns:a16="http://schemas.microsoft.com/office/drawing/2014/main" id="{237C3BDC-31EA-4F60-B264-86B2F3680C80}"/>
              </a:ext>
            </a:extLst>
          </p:cNvPr>
          <p:cNvGrpSpPr>
            <a:grpSpLocks/>
          </p:cNvGrpSpPr>
          <p:nvPr/>
        </p:nvGrpSpPr>
        <p:grpSpPr bwMode="auto">
          <a:xfrm>
            <a:off x="403225" y="2197100"/>
            <a:ext cx="244475" cy="158750"/>
            <a:chOff x="3294" y="2154"/>
            <a:chExt cx="154" cy="100"/>
          </a:xfrm>
        </p:grpSpPr>
        <p:sp>
          <p:nvSpPr>
            <p:cNvPr id="99501" name="Rectangle 173">
              <a:extLst>
                <a:ext uri="{FF2B5EF4-FFF2-40B4-BE49-F238E27FC236}">
                  <a16:creationId xmlns:a16="http://schemas.microsoft.com/office/drawing/2014/main" id="{3B4764ED-E106-4969-82FE-DC160BCC4788}"/>
                </a:ext>
              </a:extLst>
            </p:cNvPr>
            <p:cNvSpPr>
              <a:spLocks noChangeAspect="1" noChangeArrowheads="1"/>
            </p:cNvSpPr>
            <p:nvPr/>
          </p:nvSpPr>
          <p:spPr bwMode="auto">
            <a:xfrm>
              <a:off x="3294" y="2154"/>
              <a:ext cx="154" cy="100"/>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99502" name="Group 174">
              <a:extLst>
                <a:ext uri="{FF2B5EF4-FFF2-40B4-BE49-F238E27FC236}">
                  <a16:creationId xmlns:a16="http://schemas.microsoft.com/office/drawing/2014/main" id="{8DBB9804-0085-4864-8A67-2796FE6728CB}"/>
                </a:ext>
              </a:extLst>
            </p:cNvPr>
            <p:cNvGrpSpPr>
              <a:grpSpLocks/>
            </p:cNvGrpSpPr>
            <p:nvPr/>
          </p:nvGrpSpPr>
          <p:grpSpPr bwMode="auto">
            <a:xfrm>
              <a:off x="3316" y="2171"/>
              <a:ext cx="110" cy="63"/>
              <a:chOff x="691" y="3359"/>
              <a:chExt cx="136" cy="90"/>
            </a:xfrm>
          </p:grpSpPr>
          <p:sp>
            <p:nvSpPr>
              <p:cNvPr id="99503" name="Line 175">
                <a:extLst>
                  <a:ext uri="{FF2B5EF4-FFF2-40B4-BE49-F238E27FC236}">
                    <a16:creationId xmlns:a16="http://schemas.microsoft.com/office/drawing/2014/main" id="{CECBB82B-7B18-4F9A-A24C-28E0ED9D5955}"/>
                  </a:ext>
                </a:extLst>
              </p:cNvPr>
              <p:cNvSpPr>
                <a:spLocks noChangeShapeType="1"/>
              </p:cNvSpPr>
              <p:nvPr/>
            </p:nvSpPr>
            <p:spPr bwMode="auto">
              <a:xfrm>
                <a:off x="691"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9504" name="Line 176">
                <a:extLst>
                  <a:ext uri="{FF2B5EF4-FFF2-40B4-BE49-F238E27FC236}">
                    <a16:creationId xmlns:a16="http://schemas.microsoft.com/office/drawing/2014/main" id="{DC4863AC-8703-4C09-AEDB-748BEA34EAC0}"/>
                  </a:ext>
                </a:extLst>
              </p:cNvPr>
              <p:cNvSpPr>
                <a:spLocks noChangeShapeType="1"/>
              </p:cNvSpPr>
              <p:nvPr/>
            </p:nvSpPr>
            <p:spPr bwMode="auto">
              <a:xfrm flipV="1">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9505" name="Line 177">
                <a:extLst>
                  <a:ext uri="{FF2B5EF4-FFF2-40B4-BE49-F238E27FC236}">
                    <a16:creationId xmlns:a16="http://schemas.microsoft.com/office/drawing/2014/main" id="{5D33F108-2F99-4E64-8156-CB50C6ADF34A}"/>
                  </a:ext>
                </a:extLst>
              </p:cNvPr>
              <p:cNvSpPr>
                <a:spLocks noChangeShapeType="1"/>
              </p:cNvSpPr>
              <p:nvPr/>
            </p:nvSpPr>
            <p:spPr bwMode="auto">
              <a:xfrm>
                <a:off x="827"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9506" name="Line 178">
                <a:extLst>
                  <a:ext uri="{FF2B5EF4-FFF2-40B4-BE49-F238E27FC236}">
                    <a16:creationId xmlns:a16="http://schemas.microsoft.com/office/drawing/2014/main" id="{5A64F346-1577-4B45-9991-14B9597741A4}"/>
                  </a:ext>
                </a:extLst>
              </p:cNvPr>
              <p:cNvSpPr>
                <a:spLocks noChangeShapeType="1"/>
              </p:cNvSpPr>
              <p:nvPr/>
            </p:nvSpPr>
            <p:spPr bwMode="auto">
              <a:xfrm>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sp>
        <p:nvSpPr>
          <p:cNvPr id="99507" name="Line 179">
            <a:extLst>
              <a:ext uri="{FF2B5EF4-FFF2-40B4-BE49-F238E27FC236}">
                <a16:creationId xmlns:a16="http://schemas.microsoft.com/office/drawing/2014/main" id="{226BF788-B717-48D7-A174-406D51F40DB2}"/>
              </a:ext>
            </a:extLst>
          </p:cNvPr>
          <p:cNvSpPr>
            <a:spLocks noChangeShapeType="1"/>
          </p:cNvSpPr>
          <p:nvPr/>
        </p:nvSpPr>
        <p:spPr bwMode="auto">
          <a:xfrm>
            <a:off x="260350" y="2268538"/>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9508" name="Text Box 180">
            <a:extLst>
              <a:ext uri="{FF2B5EF4-FFF2-40B4-BE49-F238E27FC236}">
                <a16:creationId xmlns:a16="http://schemas.microsoft.com/office/drawing/2014/main" id="{E475EB78-DB42-49A9-A5F7-40E8387C0BDF}"/>
              </a:ext>
            </a:extLst>
          </p:cNvPr>
          <p:cNvSpPr txBox="1">
            <a:spLocks noChangeArrowheads="1"/>
          </p:cNvSpPr>
          <p:nvPr/>
        </p:nvSpPr>
        <p:spPr bwMode="auto">
          <a:xfrm>
            <a:off x="692150" y="2124075"/>
            <a:ext cx="1038225"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28 Squadron RAF</a:t>
            </a:r>
            <a:endParaRPr lang="en-US" altLang="en-US" sz="800"/>
          </a:p>
        </p:txBody>
      </p:sp>
      <p:sp>
        <p:nvSpPr>
          <p:cNvPr id="99509" name="Line 181">
            <a:extLst>
              <a:ext uri="{FF2B5EF4-FFF2-40B4-BE49-F238E27FC236}">
                <a16:creationId xmlns:a16="http://schemas.microsoft.com/office/drawing/2014/main" id="{45BDEEB4-D20B-43BE-8368-45E60F06C037}"/>
              </a:ext>
            </a:extLst>
          </p:cNvPr>
          <p:cNvSpPr>
            <a:spLocks noChangeShapeType="1"/>
          </p:cNvSpPr>
          <p:nvPr/>
        </p:nvSpPr>
        <p:spPr bwMode="auto">
          <a:xfrm>
            <a:off x="525463" y="2124075"/>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99510" name="Group 182">
            <a:extLst>
              <a:ext uri="{FF2B5EF4-FFF2-40B4-BE49-F238E27FC236}">
                <a16:creationId xmlns:a16="http://schemas.microsoft.com/office/drawing/2014/main" id="{5DE9B1F4-9500-4BF3-B33E-E4D809EF17BD}"/>
              </a:ext>
            </a:extLst>
          </p:cNvPr>
          <p:cNvGrpSpPr>
            <a:grpSpLocks/>
          </p:cNvGrpSpPr>
          <p:nvPr/>
        </p:nvGrpSpPr>
        <p:grpSpPr bwMode="auto">
          <a:xfrm>
            <a:off x="692150" y="2484438"/>
            <a:ext cx="244475" cy="158750"/>
            <a:chOff x="3294" y="2154"/>
            <a:chExt cx="154" cy="100"/>
          </a:xfrm>
        </p:grpSpPr>
        <p:sp>
          <p:nvSpPr>
            <p:cNvPr id="99511" name="Rectangle 183">
              <a:extLst>
                <a:ext uri="{FF2B5EF4-FFF2-40B4-BE49-F238E27FC236}">
                  <a16:creationId xmlns:a16="http://schemas.microsoft.com/office/drawing/2014/main" id="{0B3C3987-0878-4F57-999A-2F918CAEF1EB}"/>
                </a:ext>
              </a:extLst>
            </p:cNvPr>
            <p:cNvSpPr>
              <a:spLocks noChangeAspect="1" noChangeArrowheads="1"/>
            </p:cNvSpPr>
            <p:nvPr/>
          </p:nvSpPr>
          <p:spPr bwMode="auto">
            <a:xfrm>
              <a:off x="3294" y="2154"/>
              <a:ext cx="154" cy="100"/>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99512" name="Group 184">
              <a:extLst>
                <a:ext uri="{FF2B5EF4-FFF2-40B4-BE49-F238E27FC236}">
                  <a16:creationId xmlns:a16="http://schemas.microsoft.com/office/drawing/2014/main" id="{8ECF9450-68F2-4D57-B6BA-768A7086F01E}"/>
                </a:ext>
              </a:extLst>
            </p:cNvPr>
            <p:cNvGrpSpPr>
              <a:grpSpLocks/>
            </p:cNvGrpSpPr>
            <p:nvPr/>
          </p:nvGrpSpPr>
          <p:grpSpPr bwMode="auto">
            <a:xfrm>
              <a:off x="3316" y="2171"/>
              <a:ext cx="110" cy="63"/>
              <a:chOff x="691" y="3359"/>
              <a:chExt cx="136" cy="90"/>
            </a:xfrm>
          </p:grpSpPr>
          <p:sp>
            <p:nvSpPr>
              <p:cNvPr id="99513" name="Line 185">
                <a:extLst>
                  <a:ext uri="{FF2B5EF4-FFF2-40B4-BE49-F238E27FC236}">
                    <a16:creationId xmlns:a16="http://schemas.microsoft.com/office/drawing/2014/main" id="{7894A324-5A09-421F-9936-20F58EEDCC8C}"/>
                  </a:ext>
                </a:extLst>
              </p:cNvPr>
              <p:cNvSpPr>
                <a:spLocks noChangeShapeType="1"/>
              </p:cNvSpPr>
              <p:nvPr/>
            </p:nvSpPr>
            <p:spPr bwMode="auto">
              <a:xfrm>
                <a:off x="691"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9514" name="Line 186">
                <a:extLst>
                  <a:ext uri="{FF2B5EF4-FFF2-40B4-BE49-F238E27FC236}">
                    <a16:creationId xmlns:a16="http://schemas.microsoft.com/office/drawing/2014/main" id="{71AD62F8-2BAF-4FF6-9B1D-6A618B402C6A}"/>
                  </a:ext>
                </a:extLst>
              </p:cNvPr>
              <p:cNvSpPr>
                <a:spLocks noChangeShapeType="1"/>
              </p:cNvSpPr>
              <p:nvPr/>
            </p:nvSpPr>
            <p:spPr bwMode="auto">
              <a:xfrm flipV="1">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9515" name="Line 187">
                <a:extLst>
                  <a:ext uri="{FF2B5EF4-FFF2-40B4-BE49-F238E27FC236}">
                    <a16:creationId xmlns:a16="http://schemas.microsoft.com/office/drawing/2014/main" id="{D97A46AF-3A23-47BC-93BD-430479ECF28E}"/>
                  </a:ext>
                </a:extLst>
              </p:cNvPr>
              <p:cNvSpPr>
                <a:spLocks noChangeShapeType="1"/>
              </p:cNvSpPr>
              <p:nvPr/>
            </p:nvSpPr>
            <p:spPr bwMode="auto">
              <a:xfrm>
                <a:off x="827"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9516" name="Line 188">
                <a:extLst>
                  <a:ext uri="{FF2B5EF4-FFF2-40B4-BE49-F238E27FC236}">
                    <a16:creationId xmlns:a16="http://schemas.microsoft.com/office/drawing/2014/main" id="{AE3B9374-8329-4F2A-A15C-104CF17A0472}"/>
                  </a:ext>
                </a:extLst>
              </p:cNvPr>
              <p:cNvSpPr>
                <a:spLocks noChangeShapeType="1"/>
              </p:cNvSpPr>
              <p:nvPr/>
            </p:nvSpPr>
            <p:spPr bwMode="auto">
              <a:xfrm>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99517" name="Group 189">
            <a:extLst>
              <a:ext uri="{FF2B5EF4-FFF2-40B4-BE49-F238E27FC236}">
                <a16:creationId xmlns:a16="http://schemas.microsoft.com/office/drawing/2014/main" id="{5CACA5B4-AEAF-4649-A242-0132E9A99E5C}"/>
              </a:ext>
            </a:extLst>
          </p:cNvPr>
          <p:cNvGrpSpPr>
            <a:grpSpLocks/>
          </p:cNvGrpSpPr>
          <p:nvPr/>
        </p:nvGrpSpPr>
        <p:grpSpPr bwMode="auto">
          <a:xfrm>
            <a:off x="776288" y="2411413"/>
            <a:ext cx="74612" cy="26987"/>
            <a:chOff x="2373" y="1404"/>
            <a:chExt cx="47" cy="17"/>
          </a:xfrm>
        </p:grpSpPr>
        <p:sp>
          <p:nvSpPr>
            <p:cNvPr id="99518" name="Oval 190">
              <a:extLst>
                <a:ext uri="{FF2B5EF4-FFF2-40B4-BE49-F238E27FC236}">
                  <a16:creationId xmlns:a16="http://schemas.microsoft.com/office/drawing/2014/main" id="{CA0AA17A-51FC-4A4E-BF77-46B810D0C537}"/>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99519" name="Oval 191">
              <a:extLst>
                <a:ext uri="{FF2B5EF4-FFF2-40B4-BE49-F238E27FC236}">
                  <a16:creationId xmlns:a16="http://schemas.microsoft.com/office/drawing/2014/main" id="{A60693BE-349B-4183-8E18-0A539C7B8B92}"/>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99520" name="Text Box 192">
            <a:extLst>
              <a:ext uri="{FF2B5EF4-FFF2-40B4-BE49-F238E27FC236}">
                <a16:creationId xmlns:a16="http://schemas.microsoft.com/office/drawing/2014/main" id="{B6869C79-7BC4-451B-80C0-3631EE0F960A}"/>
              </a:ext>
            </a:extLst>
          </p:cNvPr>
          <p:cNvSpPr txBox="1">
            <a:spLocks noChangeArrowheads="1"/>
          </p:cNvSpPr>
          <p:nvPr/>
        </p:nvSpPr>
        <p:spPr bwMode="auto">
          <a:xfrm>
            <a:off x="908050" y="2411413"/>
            <a:ext cx="2400300"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x5 </a:t>
            </a:r>
            <a:r>
              <a:rPr lang="en-GB" altLang="en-US" sz="800" b="0"/>
              <a:t>Wessex HC Mk 1 Helicopter </a:t>
            </a:r>
            <a:r>
              <a:rPr lang="en-GB" altLang="en-US" sz="800"/>
              <a:t>    </a:t>
            </a:r>
            <a:r>
              <a:rPr lang="en-GB" altLang="en-US" sz="800" b="0"/>
              <a:t>       CWBR-53</a:t>
            </a:r>
            <a:endParaRPr lang="en-GB" altLang="en-US" sz="800"/>
          </a:p>
        </p:txBody>
      </p:sp>
      <p:sp>
        <p:nvSpPr>
          <p:cNvPr id="99521" name="Line 193">
            <a:extLst>
              <a:ext uri="{FF2B5EF4-FFF2-40B4-BE49-F238E27FC236}">
                <a16:creationId xmlns:a16="http://schemas.microsoft.com/office/drawing/2014/main" id="{32FF76CB-61C2-4F20-8F62-C494054D1AB7}"/>
              </a:ext>
            </a:extLst>
          </p:cNvPr>
          <p:cNvSpPr>
            <a:spLocks noChangeShapeType="1"/>
          </p:cNvSpPr>
          <p:nvPr/>
        </p:nvSpPr>
        <p:spPr bwMode="auto">
          <a:xfrm>
            <a:off x="549275" y="2555875"/>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9522" name="Line 194">
            <a:extLst>
              <a:ext uri="{FF2B5EF4-FFF2-40B4-BE49-F238E27FC236}">
                <a16:creationId xmlns:a16="http://schemas.microsoft.com/office/drawing/2014/main" id="{DAD6E3FB-D61B-47F1-AA4F-0552F0174A10}"/>
              </a:ext>
            </a:extLst>
          </p:cNvPr>
          <p:cNvSpPr>
            <a:spLocks noChangeShapeType="1"/>
          </p:cNvSpPr>
          <p:nvPr/>
        </p:nvSpPr>
        <p:spPr bwMode="auto">
          <a:xfrm flipV="1">
            <a:off x="547688" y="2916238"/>
            <a:ext cx="0" cy="2159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99523" name="Group 195">
            <a:extLst>
              <a:ext uri="{FF2B5EF4-FFF2-40B4-BE49-F238E27FC236}">
                <a16:creationId xmlns:a16="http://schemas.microsoft.com/office/drawing/2014/main" id="{586F78D3-8927-4FBD-95D6-39BB2481ECD2}"/>
              </a:ext>
            </a:extLst>
          </p:cNvPr>
          <p:cNvGrpSpPr>
            <a:grpSpLocks/>
          </p:cNvGrpSpPr>
          <p:nvPr/>
        </p:nvGrpSpPr>
        <p:grpSpPr bwMode="auto">
          <a:xfrm>
            <a:off x="403225" y="2773363"/>
            <a:ext cx="244475" cy="158750"/>
            <a:chOff x="3294" y="2154"/>
            <a:chExt cx="154" cy="100"/>
          </a:xfrm>
        </p:grpSpPr>
        <p:sp>
          <p:nvSpPr>
            <p:cNvPr id="99524" name="Rectangle 196">
              <a:extLst>
                <a:ext uri="{FF2B5EF4-FFF2-40B4-BE49-F238E27FC236}">
                  <a16:creationId xmlns:a16="http://schemas.microsoft.com/office/drawing/2014/main" id="{9DD73F24-4212-4845-A49A-D1DBCC1C2474}"/>
                </a:ext>
              </a:extLst>
            </p:cNvPr>
            <p:cNvSpPr>
              <a:spLocks noChangeAspect="1" noChangeArrowheads="1"/>
            </p:cNvSpPr>
            <p:nvPr/>
          </p:nvSpPr>
          <p:spPr bwMode="auto">
            <a:xfrm>
              <a:off x="3294" y="2154"/>
              <a:ext cx="154" cy="100"/>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99525" name="Group 197">
              <a:extLst>
                <a:ext uri="{FF2B5EF4-FFF2-40B4-BE49-F238E27FC236}">
                  <a16:creationId xmlns:a16="http://schemas.microsoft.com/office/drawing/2014/main" id="{D1834A1A-DBE8-428B-9EA6-470F97D0EE01}"/>
                </a:ext>
              </a:extLst>
            </p:cNvPr>
            <p:cNvGrpSpPr>
              <a:grpSpLocks/>
            </p:cNvGrpSpPr>
            <p:nvPr/>
          </p:nvGrpSpPr>
          <p:grpSpPr bwMode="auto">
            <a:xfrm>
              <a:off x="3316" y="2171"/>
              <a:ext cx="110" cy="63"/>
              <a:chOff x="691" y="3359"/>
              <a:chExt cx="136" cy="90"/>
            </a:xfrm>
          </p:grpSpPr>
          <p:sp>
            <p:nvSpPr>
              <p:cNvPr id="99526" name="Line 198">
                <a:extLst>
                  <a:ext uri="{FF2B5EF4-FFF2-40B4-BE49-F238E27FC236}">
                    <a16:creationId xmlns:a16="http://schemas.microsoft.com/office/drawing/2014/main" id="{22C07D22-75CB-4D46-A515-75BB218EC71D}"/>
                  </a:ext>
                </a:extLst>
              </p:cNvPr>
              <p:cNvSpPr>
                <a:spLocks noChangeShapeType="1"/>
              </p:cNvSpPr>
              <p:nvPr/>
            </p:nvSpPr>
            <p:spPr bwMode="auto">
              <a:xfrm>
                <a:off x="691"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9527" name="Line 199">
                <a:extLst>
                  <a:ext uri="{FF2B5EF4-FFF2-40B4-BE49-F238E27FC236}">
                    <a16:creationId xmlns:a16="http://schemas.microsoft.com/office/drawing/2014/main" id="{31234E8E-C97F-4CC9-9309-A4F4DD05F83B}"/>
                  </a:ext>
                </a:extLst>
              </p:cNvPr>
              <p:cNvSpPr>
                <a:spLocks noChangeShapeType="1"/>
              </p:cNvSpPr>
              <p:nvPr/>
            </p:nvSpPr>
            <p:spPr bwMode="auto">
              <a:xfrm flipV="1">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9528" name="Line 200">
                <a:extLst>
                  <a:ext uri="{FF2B5EF4-FFF2-40B4-BE49-F238E27FC236}">
                    <a16:creationId xmlns:a16="http://schemas.microsoft.com/office/drawing/2014/main" id="{6B34D6C0-4784-47E2-9B65-C36A5FC3C822}"/>
                  </a:ext>
                </a:extLst>
              </p:cNvPr>
              <p:cNvSpPr>
                <a:spLocks noChangeShapeType="1"/>
              </p:cNvSpPr>
              <p:nvPr/>
            </p:nvSpPr>
            <p:spPr bwMode="auto">
              <a:xfrm>
                <a:off x="827"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9529" name="Line 201">
                <a:extLst>
                  <a:ext uri="{FF2B5EF4-FFF2-40B4-BE49-F238E27FC236}">
                    <a16:creationId xmlns:a16="http://schemas.microsoft.com/office/drawing/2014/main" id="{0C41ABD2-64C0-4B50-81AB-0DA3E5FC16A8}"/>
                  </a:ext>
                </a:extLst>
              </p:cNvPr>
              <p:cNvSpPr>
                <a:spLocks noChangeShapeType="1"/>
              </p:cNvSpPr>
              <p:nvPr/>
            </p:nvSpPr>
            <p:spPr bwMode="auto">
              <a:xfrm>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sp>
        <p:nvSpPr>
          <p:cNvPr id="99530" name="Line 202">
            <a:extLst>
              <a:ext uri="{FF2B5EF4-FFF2-40B4-BE49-F238E27FC236}">
                <a16:creationId xmlns:a16="http://schemas.microsoft.com/office/drawing/2014/main" id="{F6B8B0B5-D151-4E5B-90B7-048B82BE8DD1}"/>
              </a:ext>
            </a:extLst>
          </p:cNvPr>
          <p:cNvSpPr>
            <a:spLocks noChangeShapeType="1"/>
          </p:cNvSpPr>
          <p:nvPr/>
        </p:nvSpPr>
        <p:spPr bwMode="auto">
          <a:xfrm>
            <a:off x="260350" y="2844800"/>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9531" name="Text Box 203">
            <a:extLst>
              <a:ext uri="{FF2B5EF4-FFF2-40B4-BE49-F238E27FC236}">
                <a16:creationId xmlns:a16="http://schemas.microsoft.com/office/drawing/2014/main" id="{1941C861-1FD6-41B9-8B31-D8BC40738A41}"/>
              </a:ext>
            </a:extLst>
          </p:cNvPr>
          <p:cNvSpPr txBox="1">
            <a:spLocks noChangeArrowheads="1"/>
          </p:cNvSpPr>
          <p:nvPr/>
        </p:nvSpPr>
        <p:spPr bwMode="auto">
          <a:xfrm>
            <a:off x="692150" y="2700338"/>
            <a:ext cx="1106488"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660 Squadron AAC</a:t>
            </a:r>
            <a:endParaRPr lang="en-US" altLang="en-US" sz="800"/>
          </a:p>
        </p:txBody>
      </p:sp>
      <p:sp>
        <p:nvSpPr>
          <p:cNvPr id="99532" name="Line 204">
            <a:extLst>
              <a:ext uri="{FF2B5EF4-FFF2-40B4-BE49-F238E27FC236}">
                <a16:creationId xmlns:a16="http://schemas.microsoft.com/office/drawing/2014/main" id="{E92C70A4-D6AB-4948-B603-8631BB54FEFB}"/>
              </a:ext>
            </a:extLst>
          </p:cNvPr>
          <p:cNvSpPr>
            <a:spLocks noChangeShapeType="1"/>
          </p:cNvSpPr>
          <p:nvPr/>
        </p:nvSpPr>
        <p:spPr bwMode="auto">
          <a:xfrm>
            <a:off x="525463" y="2700338"/>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99533" name="Group 205">
            <a:extLst>
              <a:ext uri="{FF2B5EF4-FFF2-40B4-BE49-F238E27FC236}">
                <a16:creationId xmlns:a16="http://schemas.microsoft.com/office/drawing/2014/main" id="{335274E4-83F7-4744-A7A8-B26215270ECF}"/>
              </a:ext>
            </a:extLst>
          </p:cNvPr>
          <p:cNvGrpSpPr>
            <a:grpSpLocks/>
          </p:cNvGrpSpPr>
          <p:nvPr/>
        </p:nvGrpSpPr>
        <p:grpSpPr bwMode="auto">
          <a:xfrm>
            <a:off x="692150" y="3060700"/>
            <a:ext cx="244475" cy="158750"/>
            <a:chOff x="3294" y="2154"/>
            <a:chExt cx="154" cy="100"/>
          </a:xfrm>
        </p:grpSpPr>
        <p:sp>
          <p:nvSpPr>
            <p:cNvPr id="99534" name="Rectangle 206">
              <a:extLst>
                <a:ext uri="{FF2B5EF4-FFF2-40B4-BE49-F238E27FC236}">
                  <a16:creationId xmlns:a16="http://schemas.microsoft.com/office/drawing/2014/main" id="{6E10A4AA-3E67-4646-B741-FDE57C78503F}"/>
                </a:ext>
              </a:extLst>
            </p:cNvPr>
            <p:cNvSpPr>
              <a:spLocks noChangeAspect="1" noChangeArrowheads="1"/>
            </p:cNvSpPr>
            <p:nvPr/>
          </p:nvSpPr>
          <p:spPr bwMode="auto">
            <a:xfrm>
              <a:off x="3294" y="2154"/>
              <a:ext cx="154" cy="100"/>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99535" name="Group 207">
              <a:extLst>
                <a:ext uri="{FF2B5EF4-FFF2-40B4-BE49-F238E27FC236}">
                  <a16:creationId xmlns:a16="http://schemas.microsoft.com/office/drawing/2014/main" id="{C753F41E-385D-4DDE-8ADB-B9F008921EA2}"/>
                </a:ext>
              </a:extLst>
            </p:cNvPr>
            <p:cNvGrpSpPr>
              <a:grpSpLocks/>
            </p:cNvGrpSpPr>
            <p:nvPr/>
          </p:nvGrpSpPr>
          <p:grpSpPr bwMode="auto">
            <a:xfrm>
              <a:off x="3316" y="2171"/>
              <a:ext cx="110" cy="63"/>
              <a:chOff x="691" y="3359"/>
              <a:chExt cx="136" cy="90"/>
            </a:xfrm>
          </p:grpSpPr>
          <p:sp>
            <p:nvSpPr>
              <p:cNvPr id="99536" name="Line 208">
                <a:extLst>
                  <a:ext uri="{FF2B5EF4-FFF2-40B4-BE49-F238E27FC236}">
                    <a16:creationId xmlns:a16="http://schemas.microsoft.com/office/drawing/2014/main" id="{BDC74D78-EC0F-4BC7-B0C9-F9D0A7DFCCB2}"/>
                  </a:ext>
                </a:extLst>
              </p:cNvPr>
              <p:cNvSpPr>
                <a:spLocks noChangeShapeType="1"/>
              </p:cNvSpPr>
              <p:nvPr/>
            </p:nvSpPr>
            <p:spPr bwMode="auto">
              <a:xfrm>
                <a:off x="691"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9537" name="Line 209">
                <a:extLst>
                  <a:ext uri="{FF2B5EF4-FFF2-40B4-BE49-F238E27FC236}">
                    <a16:creationId xmlns:a16="http://schemas.microsoft.com/office/drawing/2014/main" id="{D15F2D5E-0AF2-449F-8536-A9702830E445}"/>
                  </a:ext>
                </a:extLst>
              </p:cNvPr>
              <p:cNvSpPr>
                <a:spLocks noChangeShapeType="1"/>
              </p:cNvSpPr>
              <p:nvPr/>
            </p:nvSpPr>
            <p:spPr bwMode="auto">
              <a:xfrm flipV="1">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9538" name="Line 210">
                <a:extLst>
                  <a:ext uri="{FF2B5EF4-FFF2-40B4-BE49-F238E27FC236}">
                    <a16:creationId xmlns:a16="http://schemas.microsoft.com/office/drawing/2014/main" id="{E2EA3BD8-6EE8-41F3-A6F8-30A2F14B6FFD}"/>
                  </a:ext>
                </a:extLst>
              </p:cNvPr>
              <p:cNvSpPr>
                <a:spLocks noChangeShapeType="1"/>
              </p:cNvSpPr>
              <p:nvPr/>
            </p:nvSpPr>
            <p:spPr bwMode="auto">
              <a:xfrm>
                <a:off x="827"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9539" name="Line 211">
                <a:extLst>
                  <a:ext uri="{FF2B5EF4-FFF2-40B4-BE49-F238E27FC236}">
                    <a16:creationId xmlns:a16="http://schemas.microsoft.com/office/drawing/2014/main" id="{2B868D1D-2B8D-4480-B5D5-92E84D61AC80}"/>
                  </a:ext>
                </a:extLst>
              </p:cNvPr>
              <p:cNvSpPr>
                <a:spLocks noChangeShapeType="1"/>
              </p:cNvSpPr>
              <p:nvPr/>
            </p:nvSpPr>
            <p:spPr bwMode="auto">
              <a:xfrm>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99540" name="Group 212">
            <a:extLst>
              <a:ext uri="{FF2B5EF4-FFF2-40B4-BE49-F238E27FC236}">
                <a16:creationId xmlns:a16="http://schemas.microsoft.com/office/drawing/2014/main" id="{A73C8A5C-A880-4966-B5A3-4645FEAC4A82}"/>
              </a:ext>
            </a:extLst>
          </p:cNvPr>
          <p:cNvGrpSpPr>
            <a:grpSpLocks/>
          </p:cNvGrpSpPr>
          <p:nvPr/>
        </p:nvGrpSpPr>
        <p:grpSpPr bwMode="auto">
          <a:xfrm>
            <a:off x="776288" y="2987675"/>
            <a:ext cx="74612" cy="26988"/>
            <a:chOff x="2373" y="1404"/>
            <a:chExt cx="47" cy="17"/>
          </a:xfrm>
        </p:grpSpPr>
        <p:sp>
          <p:nvSpPr>
            <p:cNvPr id="99541" name="Oval 213">
              <a:extLst>
                <a:ext uri="{FF2B5EF4-FFF2-40B4-BE49-F238E27FC236}">
                  <a16:creationId xmlns:a16="http://schemas.microsoft.com/office/drawing/2014/main" id="{D03CEDBC-6FDF-4939-9852-FA73270437F6}"/>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99542" name="Oval 214">
              <a:extLst>
                <a:ext uri="{FF2B5EF4-FFF2-40B4-BE49-F238E27FC236}">
                  <a16:creationId xmlns:a16="http://schemas.microsoft.com/office/drawing/2014/main" id="{75232541-D5D4-44B3-AB0C-4E854E2D4DC1}"/>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99543" name="Text Box 215">
            <a:extLst>
              <a:ext uri="{FF2B5EF4-FFF2-40B4-BE49-F238E27FC236}">
                <a16:creationId xmlns:a16="http://schemas.microsoft.com/office/drawing/2014/main" id="{B6EC2268-236D-4377-87B1-AC439EF27090}"/>
              </a:ext>
            </a:extLst>
          </p:cNvPr>
          <p:cNvSpPr txBox="1">
            <a:spLocks noChangeArrowheads="1"/>
          </p:cNvSpPr>
          <p:nvPr/>
        </p:nvSpPr>
        <p:spPr bwMode="auto">
          <a:xfrm>
            <a:off x="908050" y="2987675"/>
            <a:ext cx="2409825"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x5 </a:t>
            </a:r>
            <a:r>
              <a:rPr lang="en-GB" altLang="en-US" sz="800" b="0"/>
              <a:t>Scout AH Mk 1 Helicopter </a:t>
            </a:r>
            <a:r>
              <a:rPr lang="en-GB" altLang="en-US" sz="800"/>
              <a:t>        </a:t>
            </a:r>
            <a:r>
              <a:rPr lang="en-GB" altLang="en-US" sz="800" b="0"/>
              <a:t>       CWBR-42</a:t>
            </a:r>
            <a:endParaRPr lang="en-GB" altLang="en-US" sz="800"/>
          </a:p>
        </p:txBody>
      </p:sp>
      <p:sp>
        <p:nvSpPr>
          <p:cNvPr id="99544" name="Line 216">
            <a:extLst>
              <a:ext uri="{FF2B5EF4-FFF2-40B4-BE49-F238E27FC236}">
                <a16:creationId xmlns:a16="http://schemas.microsoft.com/office/drawing/2014/main" id="{EC60DCE0-6808-4302-B170-D5D5E3789BBC}"/>
              </a:ext>
            </a:extLst>
          </p:cNvPr>
          <p:cNvSpPr>
            <a:spLocks noChangeShapeType="1"/>
          </p:cNvSpPr>
          <p:nvPr/>
        </p:nvSpPr>
        <p:spPr bwMode="auto">
          <a:xfrm>
            <a:off x="549275" y="3132138"/>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9545" name="Line 217">
            <a:extLst>
              <a:ext uri="{FF2B5EF4-FFF2-40B4-BE49-F238E27FC236}">
                <a16:creationId xmlns:a16="http://schemas.microsoft.com/office/drawing/2014/main" id="{8F3FEA0B-83F6-46B1-8414-93F428E407B4}"/>
              </a:ext>
            </a:extLst>
          </p:cNvPr>
          <p:cNvSpPr>
            <a:spLocks noChangeShapeType="1"/>
          </p:cNvSpPr>
          <p:nvPr/>
        </p:nvSpPr>
        <p:spPr bwMode="auto">
          <a:xfrm>
            <a:off x="260350" y="900113"/>
            <a:ext cx="0" cy="2592387"/>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9546" name="Line 218">
            <a:extLst>
              <a:ext uri="{FF2B5EF4-FFF2-40B4-BE49-F238E27FC236}">
                <a16:creationId xmlns:a16="http://schemas.microsoft.com/office/drawing/2014/main" id="{F5488848-2EB5-4450-BFAB-DF090C1180D8}"/>
              </a:ext>
            </a:extLst>
          </p:cNvPr>
          <p:cNvSpPr>
            <a:spLocks noChangeShapeType="1"/>
          </p:cNvSpPr>
          <p:nvPr/>
        </p:nvSpPr>
        <p:spPr bwMode="auto">
          <a:xfrm flipV="1">
            <a:off x="549275" y="3708400"/>
            <a:ext cx="0" cy="5762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99556" name="Group 228">
            <a:extLst>
              <a:ext uri="{FF2B5EF4-FFF2-40B4-BE49-F238E27FC236}">
                <a16:creationId xmlns:a16="http://schemas.microsoft.com/office/drawing/2014/main" id="{1B409ADD-F36B-461C-9040-5A199ACD1FCB}"/>
              </a:ext>
            </a:extLst>
          </p:cNvPr>
          <p:cNvGrpSpPr>
            <a:grpSpLocks noChangeAspect="1"/>
          </p:cNvGrpSpPr>
          <p:nvPr/>
        </p:nvGrpSpPr>
        <p:grpSpPr bwMode="auto">
          <a:xfrm>
            <a:off x="692150" y="4932363"/>
            <a:ext cx="288925" cy="215900"/>
            <a:chOff x="1968" y="1728"/>
            <a:chExt cx="195" cy="132"/>
          </a:xfrm>
        </p:grpSpPr>
        <p:sp>
          <p:nvSpPr>
            <p:cNvPr id="99557" name="Rectangle 229">
              <a:extLst>
                <a:ext uri="{FF2B5EF4-FFF2-40B4-BE49-F238E27FC236}">
                  <a16:creationId xmlns:a16="http://schemas.microsoft.com/office/drawing/2014/main" id="{7199DF9C-B7F3-4CAA-AC95-759E30E768EC}"/>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9558" name="Line 230">
              <a:extLst>
                <a:ext uri="{FF2B5EF4-FFF2-40B4-BE49-F238E27FC236}">
                  <a16:creationId xmlns:a16="http://schemas.microsoft.com/office/drawing/2014/main" id="{02BF18BE-3192-42F5-8DA2-EAEB60B19866}"/>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9559" name="Line 231">
              <a:extLst>
                <a:ext uri="{FF2B5EF4-FFF2-40B4-BE49-F238E27FC236}">
                  <a16:creationId xmlns:a16="http://schemas.microsoft.com/office/drawing/2014/main" id="{75098CDD-7C2B-410B-834A-CAFE38ED4FFC}"/>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99560" name="Group 232">
            <a:extLst>
              <a:ext uri="{FF2B5EF4-FFF2-40B4-BE49-F238E27FC236}">
                <a16:creationId xmlns:a16="http://schemas.microsoft.com/office/drawing/2014/main" id="{63DBD847-9672-4972-B111-53EDBD452A01}"/>
              </a:ext>
            </a:extLst>
          </p:cNvPr>
          <p:cNvGrpSpPr>
            <a:grpSpLocks/>
          </p:cNvGrpSpPr>
          <p:nvPr/>
        </p:nvGrpSpPr>
        <p:grpSpPr bwMode="auto">
          <a:xfrm>
            <a:off x="798513" y="4860925"/>
            <a:ext cx="76200" cy="63500"/>
            <a:chOff x="2443" y="447"/>
            <a:chExt cx="48" cy="40"/>
          </a:xfrm>
        </p:grpSpPr>
        <p:sp>
          <p:nvSpPr>
            <p:cNvPr id="99561" name="Line 233">
              <a:extLst>
                <a:ext uri="{FF2B5EF4-FFF2-40B4-BE49-F238E27FC236}">
                  <a16:creationId xmlns:a16="http://schemas.microsoft.com/office/drawing/2014/main" id="{67695AFF-7283-4D9C-BD59-F59252FF3BFE}"/>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9562" name="Line 234">
              <a:extLst>
                <a:ext uri="{FF2B5EF4-FFF2-40B4-BE49-F238E27FC236}">
                  <a16:creationId xmlns:a16="http://schemas.microsoft.com/office/drawing/2014/main" id="{FB8F279D-129A-46C5-B57C-D4AD4447AFCF}"/>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99563" name="Line 235">
            <a:extLst>
              <a:ext uri="{FF2B5EF4-FFF2-40B4-BE49-F238E27FC236}">
                <a16:creationId xmlns:a16="http://schemas.microsoft.com/office/drawing/2014/main" id="{7E59A93B-31BC-4467-89A5-E1C44950641F}"/>
              </a:ext>
            </a:extLst>
          </p:cNvPr>
          <p:cNvSpPr>
            <a:spLocks noChangeShapeType="1"/>
          </p:cNvSpPr>
          <p:nvPr/>
        </p:nvSpPr>
        <p:spPr bwMode="auto">
          <a:xfrm>
            <a:off x="549275" y="5003800"/>
            <a:ext cx="142875"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9564" name="Text Box 236">
            <a:extLst>
              <a:ext uri="{FF2B5EF4-FFF2-40B4-BE49-F238E27FC236}">
                <a16:creationId xmlns:a16="http://schemas.microsoft.com/office/drawing/2014/main" id="{84E458B1-7702-4C2A-A256-35677B84BC9C}"/>
              </a:ext>
            </a:extLst>
          </p:cNvPr>
          <p:cNvSpPr txBox="1">
            <a:spLocks noChangeArrowheads="1"/>
          </p:cNvSpPr>
          <p:nvPr/>
        </p:nvSpPr>
        <p:spPr bwMode="auto">
          <a:xfrm>
            <a:off x="981075" y="4787900"/>
            <a:ext cx="24225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BATTLEGROUP CWBR-26</a:t>
            </a:r>
          </a:p>
          <a:p>
            <a:r>
              <a:rPr lang="en-GB" altLang="en-US" sz="1000"/>
              <a:t>x2 Infantry Battalion Type B (Gurkha)</a:t>
            </a:r>
          </a:p>
        </p:txBody>
      </p:sp>
      <p:sp>
        <p:nvSpPr>
          <p:cNvPr id="99565" name="Line 237">
            <a:extLst>
              <a:ext uri="{FF2B5EF4-FFF2-40B4-BE49-F238E27FC236}">
                <a16:creationId xmlns:a16="http://schemas.microsoft.com/office/drawing/2014/main" id="{535BFFF3-4924-4A23-A109-5E8D6F396DE4}"/>
              </a:ext>
            </a:extLst>
          </p:cNvPr>
          <p:cNvSpPr>
            <a:spLocks noChangeShapeType="1"/>
          </p:cNvSpPr>
          <p:nvPr/>
        </p:nvSpPr>
        <p:spPr bwMode="auto">
          <a:xfrm>
            <a:off x="549275" y="4284663"/>
            <a:ext cx="0" cy="1655762"/>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9566" name="Line 238">
            <a:extLst>
              <a:ext uri="{FF2B5EF4-FFF2-40B4-BE49-F238E27FC236}">
                <a16:creationId xmlns:a16="http://schemas.microsoft.com/office/drawing/2014/main" id="{429A5EAD-8748-408C-B1E0-E9DF07D1DEA1}"/>
              </a:ext>
            </a:extLst>
          </p:cNvPr>
          <p:cNvSpPr>
            <a:spLocks noChangeShapeType="1"/>
          </p:cNvSpPr>
          <p:nvPr/>
        </p:nvSpPr>
        <p:spPr bwMode="auto">
          <a:xfrm flipV="1">
            <a:off x="836613" y="5437188"/>
            <a:ext cx="0" cy="2159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99567" name="Group 239">
            <a:extLst>
              <a:ext uri="{FF2B5EF4-FFF2-40B4-BE49-F238E27FC236}">
                <a16:creationId xmlns:a16="http://schemas.microsoft.com/office/drawing/2014/main" id="{7560AA2B-15C1-453E-AFAC-31CC7D5F6988}"/>
              </a:ext>
            </a:extLst>
          </p:cNvPr>
          <p:cNvGrpSpPr>
            <a:grpSpLocks/>
          </p:cNvGrpSpPr>
          <p:nvPr/>
        </p:nvGrpSpPr>
        <p:grpSpPr bwMode="auto">
          <a:xfrm>
            <a:off x="692150" y="5294313"/>
            <a:ext cx="244475" cy="158750"/>
            <a:chOff x="3294" y="2154"/>
            <a:chExt cx="154" cy="100"/>
          </a:xfrm>
        </p:grpSpPr>
        <p:sp>
          <p:nvSpPr>
            <p:cNvPr id="99568" name="Rectangle 240">
              <a:extLst>
                <a:ext uri="{FF2B5EF4-FFF2-40B4-BE49-F238E27FC236}">
                  <a16:creationId xmlns:a16="http://schemas.microsoft.com/office/drawing/2014/main" id="{029EAD5F-EF77-44C5-A6E5-E79B420D37F2}"/>
                </a:ext>
              </a:extLst>
            </p:cNvPr>
            <p:cNvSpPr>
              <a:spLocks noChangeAspect="1" noChangeArrowheads="1"/>
            </p:cNvSpPr>
            <p:nvPr/>
          </p:nvSpPr>
          <p:spPr bwMode="auto">
            <a:xfrm>
              <a:off x="3294" y="2154"/>
              <a:ext cx="154" cy="100"/>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99569" name="Group 241">
              <a:extLst>
                <a:ext uri="{FF2B5EF4-FFF2-40B4-BE49-F238E27FC236}">
                  <a16:creationId xmlns:a16="http://schemas.microsoft.com/office/drawing/2014/main" id="{380046AC-A2F3-462F-B454-B69D9AB35DEE}"/>
                </a:ext>
              </a:extLst>
            </p:cNvPr>
            <p:cNvGrpSpPr>
              <a:grpSpLocks/>
            </p:cNvGrpSpPr>
            <p:nvPr/>
          </p:nvGrpSpPr>
          <p:grpSpPr bwMode="auto">
            <a:xfrm>
              <a:off x="3316" y="2171"/>
              <a:ext cx="110" cy="63"/>
              <a:chOff x="691" y="3359"/>
              <a:chExt cx="136" cy="90"/>
            </a:xfrm>
          </p:grpSpPr>
          <p:sp>
            <p:nvSpPr>
              <p:cNvPr id="99570" name="Line 242">
                <a:extLst>
                  <a:ext uri="{FF2B5EF4-FFF2-40B4-BE49-F238E27FC236}">
                    <a16:creationId xmlns:a16="http://schemas.microsoft.com/office/drawing/2014/main" id="{741955F3-1F6E-4B94-B264-55041B6C3CFE}"/>
                  </a:ext>
                </a:extLst>
              </p:cNvPr>
              <p:cNvSpPr>
                <a:spLocks noChangeShapeType="1"/>
              </p:cNvSpPr>
              <p:nvPr/>
            </p:nvSpPr>
            <p:spPr bwMode="auto">
              <a:xfrm>
                <a:off x="691"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9571" name="Line 243">
                <a:extLst>
                  <a:ext uri="{FF2B5EF4-FFF2-40B4-BE49-F238E27FC236}">
                    <a16:creationId xmlns:a16="http://schemas.microsoft.com/office/drawing/2014/main" id="{75504B82-16D3-44EB-96C3-72F36E185922}"/>
                  </a:ext>
                </a:extLst>
              </p:cNvPr>
              <p:cNvSpPr>
                <a:spLocks noChangeShapeType="1"/>
              </p:cNvSpPr>
              <p:nvPr/>
            </p:nvSpPr>
            <p:spPr bwMode="auto">
              <a:xfrm flipV="1">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9572" name="Line 244">
                <a:extLst>
                  <a:ext uri="{FF2B5EF4-FFF2-40B4-BE49-F238E27FC236}">
                    <a16:creationId xmlns:a16="http://schemas.microsoft.com/office/drawing/2014/main" id="{AE3E5BB0-4580-4A9A-B371-17CD134EFF7A}"/>
                  </a:ext>
                </a:extLst>
              </p:cNvPr>
              <p:cNvSpPr>
                <a:spLocks noChangeShapeType="1"/>
              </p:cNvSpPr>
              <p:nvPr/>
            </p:nvSpPr>
            <p:spPr bwMode="auto">
              <a:xfrm>
                <a:off x="827"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9573" name="Line 245">
                <a:extLst>
                  <a:ext uri="{FF2B5EF4-FFF2-40B4-BE49-F238E27FC236}">
                    <a16:creationId xmlns:a16="http://schemas.microsoft.com/office/drawing/2014/main" id="{20A501E4-BFD2-41AD-B2DC-473A8B67F499}"/>
                  </a:ext>
                </a:extLst>
              </p:cNvPr>
              <p:cNvSpPr>
                <a:spLocks noChangeShapeType="1"/>
              </p:cNvSpPr>
              <p:nvPr/>
            </p:nvSpPr>
            <p:spPr bwMode="auto">
              <a:xfrm>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sp>
        <p:nvSpPr>
          <p:cNvPr id="99574" name="Line 246">
            <a:extLst>
              <a:ext uri="{FF2B5EF4-FFF2-40B4-BE49-F238E27FC236}">
                <a16:creationId xmlns:a16="http://schemas.microsoft.com/office/drawing/2014/main" id="{9024A017-C72C-415A-9A11-D0B86A566492}"/>
              </a:ext>
            </a:extLst>
          </p:cNvPr>
          <p:cNvSpPr>
            <a:spLocks noChangeShapeType="1"/>
          </p:cNvSpPr>
          <p:nvPr/>
        </p:nvSpPr>
        <p:spPr bwMode="auto">
          <a:xfrm>
            <a:off x="549275" y="5364163"/>
            <a:ext cx="142875"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9575" name="Text Box 247">
            <a:extLst>
              <a:ext uri="{FF2B5EF4-FFF2-40B4-BE49-F238E27FC236}">
                <a16:creationId xmlns:a16="http://schemas.microsoft.com/office/drawing/2014/main" id="{5B1D9FDA-0C59-4CC0-91C9-F386C8D87F7A}"/>
              </a:ext>
            </a:extLst>
          </p:cNvPr>
          <p:cNvSpPr txBox="1">
            <a:spLocks noChangeArrowheads="1"/>
          </p:cNvSpPr>
          <p:nvPr/>
        </p:nvSpPr>
        <p:spPr bwMode="auto">
          <a:xfrm>
            <a:off x="981075" y="5221288"/>
            <a:ext cx="1677988"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Detachment, 28 Squadron RAF</a:t>
            </a:r>
            <a:endParaRPr lang="en-US" altLang="en-US" sz="800"/>
          </a:p>
        </p:txBody>
      </p:sp>
      <p:sp>
        <p:nvSpPr>
          <p:cNvPr id="99576" name="Line 248">
            <a:extLst>
              <a:ext uri="{FF2B5EF4-FFF2-40B4-BE49-F238E27FC236}">
                <a16:creationId xmlns:a16="http://schemas.microsoft.com/office/drawing/2014/main" id="{896553B2-3671-47DD-BE9C-04ABE435B198}"/>
              </a:ext>
            </a:extLst>
          </p:cNvPr>
          <p:cNvSpPr>
            <a:spLocks noChangeShapeType="1"/>
          </p:cNvSpPr>
          <p:nvPr/>
        </p:nvSpPr>
        <p:spPr bwMode="auto">
          <a:xfrm>
            <a:off x="814388" y="5221288"/>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99577" name="Group 249">
            <a:extLst>
              <a:ext uri="{FF2B5EF4-FFF2-40B4-BE49-F238E27FC236}">
                <a16:creationId xmlns:a16="http://schemas.microsoft.com/office/drawing/2014/main" id="{1D7BD63D-6AE6-4B4F-B409-160826FDA44C}"/>
              </a:ext>
            </a:extLst>
          </p:cNvPr>
          <p:cNvGrpSpPr>
            <a:grpSpLocks/>
          </p:cNvGrpSpPr>
          <p:nvPr/>
        </p:nvGrpSpPr>
        <p:grpSpPr bwMode="auto">
          <a:xfrm>
            <a:off x="981075" y="5581650"/>
            <a:ext cx="244475" cy="158750"/>
            <a:chOff x="3294" y="2154"/>
            <a:chExt cx="154" cy="100"/>
          </a:xfrm>
        </p:grpSpPr>
        <p:sp>
          <p:nvSpPr>
            <p:cNvPr id="99578" name="Rectangle 250">
              <a:extLst>
                <a:ext uri="{FF2B5EF4-FFF2-40B4-BE49-F238E27FC236}">
                  <a16:creationId xmlns:a16="http://schemas.microsoft.com/office/drawing/2014/main" id="{2D213B21-5313-440D-8C45-F23CE2934CE1}"/>
                </a:ext>
              </a:extLst>
            </p:cNvPr>
            <p:cNvSpPr>
              <a:spLocks noChangeAspect="1" noChangeArrowheads="1"/>
            </p:cNvSpPr>
            <p:nvPr/>
          </p:nvSpPr>
          <p:spPr bwMode="auto">
            <a:xfrm>
              <a:off x="3294" y="2154"/>
              <a:ext cx="154" cy="100"/>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99579" name="Group 251">
              <a:extLst>
                <a:ext uri="{FF2B5EF4-FFF2-40B4-BE49-F238E27FC236}">
                  <a16:creationId xmlns:a16="http://schemas.microsoft.com/office/drawing/2014/main" id="{789E5990-643F-482F-BF3D-CDDE8DE37195}"/>
                </a:ext>
              </a:extLst>
            </p:cNvPr>
            <p:cNvGrpSpPr>
              <a:grpSpLocks/>
            </p:cNvGrpSpPr>
            <p:nvPr/>
          </p:nvGrpSpPr>
          <p:grpSpPr bwMode="auto">
            <a:xfrm>
              <a:off x="3316" y="2171"/>
              <a:ext cx="110" cy="63"/>
              <a:chOff x="691" y="3359"/>
              <a:chExt cx="136" cy="90"/>
            </a:xfrm>
          </p:grpSpPr>
          <p:sp>
            <p:nvSpPr>
              <p:cNvPr id="99580" name="Line 252">
                <a:extLst>
                  <a:ext uri="{FF2B5EF4-FFF2-40B4-BE49-F238E27FC236}">
                    <a16:creationId xmlns:a16="http://schemas.microsoft.com/office/drawing/2014/main" id="{D0A1B679-4728-4056-8985-21C3BA8EE7B0}"/>
                  </a:ext>
                </a:extLst>
              </p:cNvPr>
              <p:cNvSpPr>
                <a:spLocks noChangeShapeType="1"/>
              </p:cNvSpPr>
              <p:nvPr/>
            </p:nvSpPr>
            <p:spPr bwMode="auto">
              <a:xfrm>
                <a:off x="691"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9581" name="Line 253">
                <a:extLst>
                  <a:ext uri="{FF2B5EF4-FFF2-40B4-BE49-F238E27FC236}">
                    <a16:creationId xmlns:a16="http://schemas.microsoft.com/office/drawing/2014/main" id="{CE638CF4-DD7D-4986-A8BD-D262EB0901F7}"/>
                  </a:ext>
                </a:extLst>
              </p:cNvPr>
              <p:cNvSpPr>
                <a:spLocks noChangeShapeType="1"/>
              </p:cNvSpPr>
              <p:nvPr/>
            </p:nvSpPr>
            <p:spPr bwMode="auto">
              <a:xfrm flipV="1">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9582" name="Line 254">
                <a:extLst>
                  <a:ext uri="{FF2B5EF4-FFF2-40B4-BE49-F238E27FC236}">
                    <a16:creationId xmlns:a16="http://schemas.microsoft.com/office/drawing/2014/main" id="{4940D03A-294F-435D-B560-A0A5531402D3}"/>
                  </a:ext>
                </a:extLst>
              </p:cNvPr>
              <p:cNvSpPr>
                <a:spLocks noChangeShapeType="1"/>
              </p:cNvSpPr>
              <p:nvPr/>
            </p:nvSpPr>
            <p:spPr bwMode="auto">
              <a:xfrm>
                <a:off x="827"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9583" name="Line 255">
                <a:extLst>
                  <a:ext uri="{FF2B5EF4-FFF2-40B4-BE49-F238E27FC236}">
                    <a16:creationId xmlns:a16="http://schemas.microsoft.com/office/drawing/2014/main" id="{50C8C771-C89A-458D-856C-3D341F7AB2EA}"/>
                  </a:ext>
                </a:extLst>
              </p:cNvPr>
              <p:cNvSpPr>
                <a:spLocks noChangeShapeType="1"/>
              </p:cNvSpPr>
              <p:nvPr/>
            </p:nvSpPr>
            <p:spPr bwMode="auto">
              <a:xfrm>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99584" name="Group 256">
            <a:extLst>
              <a:ext uri="{FF2B5EF4-FFF2-40B4-BE49-F238E27FC236}">
                <a16:creationId xmlns:a16="http://schemas.microsoft.com/office/drawing/2014/main" id="{1FA9CF92-DACA-4FD1-B4A3-5A5CD8951B48}"/>
              </a:ext>
            </a:extLst>
          </p:cNvPr>
          <p:cNvGrpSpPr>
            <a:grpSpLocks/>
          </p:cNvGrpSpPr>
          <p:nvPr/>
        </p:nvGrpSpPr>
        <p:grpSpPr bwMode="auto">
          <a:xfrm>
            <a:off x="1065213" y="5508625"/>
            <a:ext cx="74612" cy="26988"/>
            <a:chOff x="2373" y="1404"/>
            <a:chExt cx="47" cy="17"/>
          </a:xfrm>
        </p:grpSpPr>
        <p:sp>
          <p:nvSpPr>
            <p:cNvPr id="99585" name="Oval 257">
              <a:extLst>
                <a:ext uri="{FF2B5EF4-FFF2-40B4-BE49-F238E27FC236}">
                  <a16:creationId xmlns:a16="http://schemas.microsoft.com/office/drawing/2014/main" id="{E8958DA9-BAEA-4155-9AEF-0DC7ABFBDC88}"/>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99586" name="Oval 258">
              <a:extLst>
                <a:ext uri="{FF2B5EF4-FFF2-40B4-BE49-F238E27FC236}">
                  <a16:creationId xmlns:a16="http://schemas.microsoft.com/office/drawing/2014/main" id="{40525E20-9881-4558-ACAB-AB0D409CB97A}"/>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99587" name="Text Box 259">
            <a:extLst>
              <a:ext uri="{FF2B5EF4-FFF2-40B4-BE49-F238E27FC236}">
                <a16:creationId xmlns:a16="http://schemas.microsoft.com/office/drawing/2014/main" id="{01C67B16-797E-4B8E-92D8-60B23EFF6649}"/>
              </a:ext>
            </a:extLst>
          </p:cNvPr>
          <p:cNvSpPr txBox="1">
            <a:spLocks noChangeArrowheads="1"/>
          </p:cNvSpPr>
          <p:nvPr/>
        </p:nvSpPr>
        <p:spPr bwMode="auto">
          <a:xfrm>
            <a:off x="1196975" y="5508625"/>
            <a:ext cx="2114550"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x1 </a:t>
            </a:r>
            <a:r>
              <a:rPr lang="en-GB" altLang="en-US" sz="800" b="0"/>
              <a:t>Wessex HC Mk 1 Helicopter  CWBR-53</a:t>
            </a:r>
            <a:endParaRPr lang="en-GB" altLang="en-US" sz="800"/>
          </a:p>
        </p:txBody>
      </p:sp>
      <p:sp>
        <p:nvSpPr>
          <p:cNvPr id="99588" name="Line 260">
            <a:extLst>
              <a:ext uri="{FF2B5EF4-FFF2-40B4-BE49-F238E27FC236}">
                <a16:creationId xmlns:a16="http://schemas.microsoft.com/office/drawing/2014/main" id="{EFAADF14-CB41-4274-A68B-5E52C1DE662F}"/>
              </a:ext>
            </a:extLst>
          </p:cNvPr>
          <p:cNvSpPr>
            <a:spLocks noChangeShapeType="1"/>
          </p:cNvSpPr>
          <p:nvPr/>
        </p:nvSpPr>
        <p:spPr bwMode="auto">
          <a:xfrm>
            <a:off x="838200" y="5653088"/>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9589" name="Line 261">
            <a:extLst>
              <a:ext uri="{FF2B5EF4-FFF2-40B4-BE49-F238E27FC236}">
                <a16:creationId xmlns:a16="http://schemas.microsoft.com/office/drawing/2014/main" id="{A2664841-DE69-497C-869A-E14582623142}"/>
              </a:ext>
            </a:extLst>
          </p:cNvPr>
          <p:cNvSpPr>
            <a:spLocks noChangeShapeType="1"/>
          </p:cNvSpPr>
          <p:nvPr/>
        </p:nvSpPr>
        <p:spPr bwMode="auto">
          <a:xfrm flipV="1">
            <a:off x="836613" y="6013450"/>
            <a:ext cx="0" cy="2159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99590" name="Group 262">
            <a:extLst>
              <a:ext uri="{FF2B5EF4-FFF2-40B4-BE49-F238E27FC236}">
                <a16:creationId xmlns:a16="http://schemas.microsoft.com/office/drawing/2014/main" id="{75F64930-877C-4034-8EE1-D4A6BC8CDCFB}"/>
              </a:ext>
            </a:extLst>
          </p:cNvPr>
          <p:cNvGrpSpPr>
            <a:grpSpLocks/>
          </p:cNvGrpSpPr>
          <p:nvPr/>
        </p:nvGrpSpPr>
        <p:grpSpPr bwMode="auto">
          <a:xfrm>
            <a:off x="692150" y="5870575"/>
            <a:ext cx="244475" cy="158750"/>
            <a:chOff x="3294" y="2154"/>
            <a:chExt cx="154" cy="100"/>
          </a:xfrm>
        </p:grpSpPr>
        <p:sp>
          <p:nvSpPr>
            <p:cNvPr id="99591" name="Rectangle 263">
              <a:extLst>
                <a:ext uri="{FF2B5EF4-FFF2-40B4-BE49-F238E27FC236}">
                  <a16:creationId xmlns:a16="http://schemas.microsoft.com/office/drawing/2014/main" id="{29B96A9E-F5C0-4AA7-B977-3BF7874F3C5D}"/>
                </a:ext>
              </a:extLst>
            </p:cNvPr>
            <p:cNvSpPr>
              <a:spLocks noChangeAspect="1" noChangeArrowheads="1"/>
            </p:cNvSpPr>
            <p:nvPr/>
          </p:nvSpPr>
          <p:spPr bwMode="auto">
            <a:xfrm>
              <a:off x="3294" y="2154"/>
              <a:ext cx="154" cy="100"/>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99592" name="Group 264">
              <a:extLst>
                <a:ext uri="{FF2B5EF4-FFF2-40B4-BE49-F238E27FC236}">
                  <a16:creationId xmlns:a16="http://schemas.microsoft.com/office/drawing/2014/main" id="{75EE33F5-FA7B-46D3-B8DC-D608803F8287}"/>
                </a:ext>
              </a:extLst>
            </p:cNvPr>
            <p:cNvGrpSpPr>
              <a:grpSpLocks/>
            </p:cNvGrpSpPr>
            <p:nvPr/>
          </p:nvGrpSpPr>
          <p:grpSpPr bwMode="auto">
            <a:xfrm>
              <a:off x="3316" y="2171"/>
              <a:ext cx="110" cy="63"/>
              <a:chOff x="691" y="3359"/>
              <a:chExt cx="136" cy="90"/>
            </a:xfrm>
          </p:grpSpPr>
          <p:sp>
            <p:nvSpPr>
              <p:cNvPr id="99593" name="Line 265">
                <a:extLst>
                  <a:ext uri="{FF2B5EF4-FFF2-40B4-BE49-F238E27FC236}">
                    <a16:creationId xmlns:a16="http://schemas.microsoft.com/office/drawing/2014/main" id="{89FAC4B9-E9F6-4EB4-9398-1869F61408C9}"/>
                  </a:ext>
                </a:extLst>
              </p:cNvPr>
              <p:cNvSpPr>
                <a:spLocks noChangeShapeType="1"/>
              </p:cNvSpPr>
              <p:nvPr/>
            </p:nvSpPr>
            <p:spPr bwMode="auto">
              <a:xfrm>
                <a:off x="691"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9594" name="Line 266">
                <a:extLst>
                  <a:ext uri="{FF2B5EF4-FFF2-40B4-BE49-F238E27FC236}">
                    <a16:creationId xmlns:a16="http://schemas.microsoft.com/office/drawing/2014/main" id="{96E8D0EA-CEBC-4A84-89F5-D9260A58FA75}"/>
                  </a:ext>
                </a:extLst>
              </p:cNvPr>
              <p:cNvSpPr>
                <a:spLocks noChangeShapeType="1"/>
              </p:cNvSpPr>
              <p:nvPr/>
            </p:nvSpPr>
            <p:spPr bwMode="auto">
              <a:xfrm flipV="1">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9595" name="Line 267">
                <a:extLst>
                  <a:ext uri="{FF2B5EF4-FFF2-40B4-BE49-F238E27FC236}">
                    <a16:creationId xmlns:a16="http://schemas.microsoft.com/office/drawing/2014/main" id="{90098308-BE62-462D-8484-6E7154A004D8}"/>
                  </a:ext>
                </a:extLst>
              </p:cNvPr>
              <p:cNvSpPr>
                <a:spLocks noChangeShapeType="1"/>
              </p:cNvSpPr>
              <p:nvPr/>
            </p:nvSpPr>
            <p:spPr bwMode="auto">
              <a:xfrm>
                <a:off x="827"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9596" name="Line 268">
                <a:extLst>
                  <a:ext uri="{FF2B5EF4-FFF2-40B4-BE49-F238E27FC236}">
                    <a16:creationId xmlns:a16="http://schemas.microsoft.com/office/drawing/2014/main" id="{F0AB74F9-A4CD-4E1A-80D8-095F56B2247E}"/>
                  </a:ext>
                </a:extLst>
              </p:cNvPr>
              <p:cNvSpPr>
                <a:spLocks noChangeShapeType="1"/>
              </p:cNvSpPr>
              <p:nvPr/>
            </p:nvSpPr>
            <p:spPr bwMode="auto">
              <a:xfrm>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sp>
        <p:nvSpPr>
          <p:cNvPr id="99597" name="Line 269">
            <a:extLst>
              <a:ext uri="{FF2B5EF4-FFF2-40B4-BE49-F238E27FC236}">
                <a16:creationId xmlns:a16="http://schemas.microsoft.com/office/drawing/2014/main" id="{A681F289-5849-45E4-BE49-3BD674DF5E8C}"/>
              </a:ext>
            </a:extLst>
          </p:cNvPr>
          <p:cNvSpPr>
            <a:spLocks noChangeShapeType="1"/>
          </p:cNvSpPr>
          <p:nvPr/>
        </p:nvSpPr>
        <p:spPr bwMode="auto">
          <a:xfrm>
            <a:off x="549275" y="5940425"/>
            <a:ext cx="142875"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9598" name="Text Box 270">
            <a:extLst>
              <a:ext uri="{FF2B5EF4-FFF2-40B4-BE49-F238E27FC236}">
                <a16:creationId xmlns:a16="http://schemas.microsoft.com/office/drawing/2014/main" id="{9283B8A1-9E2E-4950-BA09-005EBF286742}"/>
              </a:ext>
            </a:extLst>
          </p:cNvPr>
          <p:cNvSpPr txBox="1">
            <a:spLocks noChangeArrowheads="1"/>
          </p:cNvSpPr>
          <p:nvPr/>
        </p:nvSpPr>
        <p:spPr bwMode="auto">
          <a:xfrm>
            <a:off x="981075" y="5795963"/>
            <a:ext cx="1746250"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Detachment, 660 Squadron AAC</a:t>
            </a:r>
            <a:endParaRPr lang="en-US" altLang="en-US" sz="800"/>
          </a:p>
        </p:txBody>
      </p:sp>
      <p:sp>
        <p:nvSpPr>
          <p:cNvPr id="99599" name="Line 271">
            <a:extLst>
              <a:ext uri="{FF2B5EF4-FFF2-40B4-BE49-F238E27FC236}">
                <a16:creationId xmlns:a16="http://schemas.microsoft.com/office/drawing/2014/main" id="{B18FE211-6855-42DC-8C7F-1EAECA499D2D}"/>
              </a:ext>
            </a:extLst>
          </p:cNvPr>
          <p:cNvSpPr>
            <a:spLocks noChangeShapeType="1"/>
          </p:cNvSpPr>
          <p:nvPr/>
        </p:nvSpPr>
        <p:spPr bwMode="auto">
          <a:xfrm>
            <a:off x="814388" y="5797550"/>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99600" name="Group 272">
            <a:extLst>
              <a:ext uri="{FF2B5EF4-FFF2-40B4-BE49-F238E27FC236}">
                <a16:creationId xmlns:a16="http://schemas.microsoft.com/office/drawing/2014/main" id="{416E54BF-3E64-4743-B184-51D2936A041A}"/>
              </a:ext>
            </a:extLst>
          </p:cNvPr>
          <p:cNvGrpSpPr>
            <a:grpSpLocks/>
          </p:cNvGrpSpPr>
          <p:nvPr/>
        </p:nvGrpSpPr>
        <p:grpSpPr bwMode="auto">
          <a:xfrm>
            <a:off x="981075" y="6157913"/>
            <a:ext cx="244475" cy="158750"/>
            <a:chOff x="3294" y="2154"/>
            <a:chExt cx="154" cy="100"/>
          </a:xfrm>
        </p:grpSpPr>
        <p:sp>
          <p:nvSpPr>
            <p:cNvPr id="99601" name="Rectangle 273">
              <a:extLst>
                <a:ext uri="{FF2B5EF4-FFF2-40B4-BE49-F238E27FC236}">
                  <a16:creationId xmlns:a16="http://schemas.microsoft.com/office/drawing/2014/main" id="{77B89CCD-A4A6-48ED-83FA-988E59F8671F}"/>
                </a:ext>
              </a:extLst>
            </p:cNvPr>
            <p:cNvSpPr>
              <a:spLocks noChangeAspect="1" noChangeArrowheads="1"/>
            </p:cNvSpPr>
            <p:nvPr/>
          </p:nvSpPr>
          <p:spPr bwMode="auto">
            <a:xfrm>
              <a:off x="3294" y="2154"/>
              <a:ext cx="154" cy="100"/>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99602" name="Group 274">
              <a:extLst>
                <a:ext uri="{FF2B5EF4-FFF2-40B4-BE49-F238E27FC236}">
                  <a16:creationId xmlns:a16="http://schemas.microsoft.com/office/drawing/2014/main" id="{B1927856-9DA3-46D3-B00C-45D2DDA091D2}"/>
                </a:ext>
              </a:extLst>
            </p:cNvPr>
            <p:cNvGrpSpPr>
              <a:grpSpLocks/>
            </p:cNvGrpSpPr>
            <p:nvPr/>
          </p:nvGrpSpPr>
          <p:grpSpPr bwMode="auto">
            <a:xfrm>
              <a:off x="3316" y="2171"/>
              <a:ext cx="110" cy="63"/>
              <a:chOff x="691" y="3359"/>
              <a:chExt cx="136" cy="90"/>
            </a:xfrm>
          </p:grpSpPr>
          <p:sp>
            <p:nvSpPr>
              <p:cNvPr id="99603" name="Line 275">
                <a:extLst>
                  <a:ext uri="{FF2B5EF4-FFF2-40B4-BE49-F238E27FC236}">
                    <a16:creationId xmlns:a16="http://schemas.microsoft.com/office/drawing/2014/main" id="{C76AA563-E03F-45C8-9C02-971CDD735D02}"/>
                  </a:ext>
                </a:extLst>
              </p:cNvPr>
              <p:cNvSpPr>
                <a:spLocks noChangeShapeType="1"/>
              </p:cNvSpPr>
              <p:nvPr/>
            </p:nvSpPr>
            <p:spPr bwMode="auto">
              <a:xfrm>
                <a:off x="691"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9604" name="Line 276">
                <a:extLst>
                  <a:ext uri="{FF2B5EF4-FFF2-40B4-BE49-F238E27FC236}">
                    <a16:creationId xmlns:a16="http://schemas.microsoft.com/office/drawing/2014/main" id="{1155D5AB-21E6-4EC8-8061-F4694A3466DE}"/>
                  </a:ext>
                </a:extLst>
              </p:cNvPr>
              <p:cNvSpPr>
                <a:spLocks noChangeShapeType="1"/>
              </p:cNvSpPr>
              <p:nvPr/>
            </p:nvSpPr>
            <p:spPr bwMode="auto">
              <a:xfrm flipV="1">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9605" name="Line 277">
                <a:extLst>
                  <a:ext uri="{FF2B5EF4-FFF2-40B4-BE49-F238E27FC236}">
                    <a16:creationId xmlns:a16="http://schemas.microsoft.com/office/drawing/2014/main" id="{4F2D376F-EBAB-4711-A893-33CF5D0D6ABB}"/>
                  </a:ext>
                </a:extLst>
              </p:cNvPr>
              <p:cNvSpPr>
                <a:spLocks noChangeShapeType="1"/>
              </p:cNvSpPr>
              <p:nvPr/>
            </p:nvSpPr>
            <p:spPr bwMode="auto">
              <a:xfrm>
                <a:off x="827"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9606" name="Line 278">
                <a:extLst>
                  <a:ext uri="{FF2B5EF4-FFF2-40B4-BE49-F238E27FC236}">
                    <a16:creationId xmlns:a16="http://schemas.microsoft.com/office/drawing/2014/main" id="{ADC9D905-4A8C-44C2-94E4-15C1A4854C66}"/>
                  </a:ext>
                </a:extLst>
              </p:cNvPr>
              <p:cNvSpPr>
                <a:spLocks noChangeShapeType="1"/>
              </p:cNvSpPr>
              <p:nvPr/>
            </p:nvSpPr>
            <p:spPr bwMode="auto">
              <a:xfrm>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99607" name="Group 279">
            <a:extLst>
              <a:ext uri="{FF2B5EF4-FFF2-40B4-BE49-F238E27FC236}">
                <a16:creationId xmlns:a16="http://schemas.microsoft.com/office/drawing/2014/main" id="{398CA1AD-9074-40B8-B93D-E0AEC6311F91}"/>
              </a:ext>
            </a:extLst>
          </p:cNvPr>
          <p:cNvGrpSpPr>
            <a:grpSpLocks/>
          </p:cNvGrpSpPr>
          <p:nvPr/>
        </p:nvGrpSpPr>
        <p:grpSpPr bwMode="auto">
          <a:xfrm>
            <a:off x="1065213" y="6084888"/>
            <a:ext cx="74612" cy="26987"/>
            <a:chOff x="2373" y="1404"/>
            <a:chExt cx="47" cy="17"/>
          </a:xfrm>
        </p:grpSpPr>
        <p:sp>
          <p:nvSpPr>
            <p:cNvPr id="99608" name="Oval 280">
              <a:extLst>
                <a:ext uri="{FF2B5EF4-FFF2-40B4-BE49-F238E27FC236}">
                  <a16:creationId xmlns:a16="http://schemas.microsoft.com/office/drawing/2014/main" id="{EDA9636F-AAFF-461F-9A69-3CD1613AC537}"/>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99609" name="Oval 281">
              <a:extLst>
                <a:ext uri="{FF2B5EF4-FFF2-40B4-BE49-F238E27FC236}">
                  <a16:creationId xmlns:a16="http://schemas.microsoft.com/office/drawing/2014/main" id="{F8359A6B-D568-4C22-95C5-63B8E47F3837}"/>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99610" name="Text Box 282">
            <a:extLst>
              <a:ext uri="{FF2B5EF4-FFF2-40B4-BE49-F238E27FC236}">
                <a16:creationId xmlns:a16="http://schemas.microsoft.com/office/drawing/2014/main" id="{2432F9F8-1BF0-4E73-9C65-AFFA75FBF749}"/>
              </a:ext>
            </a:extLst>
          </p:cNvPr>
          <p:cNvSpPr txBox="1">
            <a:spLocks noChangeArrowheads="1"/>
          </p:cNvSpPr>
          <p:nvPr/>
        </p:nvSpPr>
        <p:spPr bwMode="auto">
          <a:xfrm>
            <a:off x="1196975" y="6084888"/>
            <a:ext cx="2124075"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x1 </a:t>
            </a:r>
            <a:r>
              <a:rPr lang="en-GB" altLang="en-US" sz="800" b="0"/>
              <a:t>Scout AH Mk 1 Helicopter </a:t>
            </a:r>
            <a:r>
              <a:rPr lang="en-GB" altLang="en-US" sz="800"/>
              <a:t>     </a:t>
            </a:r>
            <a:r>
              <a:rPr lang="en-GB" altLang="en-US" sz="800" b="0"/>
              <a:t>CWBR-42</a:t>
            </a:r>
            <a:endParaRPr lang="en-GB" altLang="en-US" sz="800"/>
          </a:p>
        </p:txBody>
      </p:sp>
      <p:sp>
        <p:nvSpPr>
          <p:cNvPr id="99611" name="Line 283">
            <a:extLst>
              <a:ext uri="{FF2B5EF4-FFF2-40B4-BE49-F238E27FC236}">
                <a16:creationId xmlns:a16="http://schemas.microsoft.com/office/drawing/2014/main" id="{AF27AAB0-BBBA-4B3E-A85E-C6A953DFCD4A}"/>
              </a:ext>
            </a:extLst>
          </p:cNvPr>
          <p:cNvSpPr>
            <a:spLocks noChangeShapeType="1"/>
          </p:cNvSpPr>
          <p:nvPr/>
        </p:nvSpPr>
        <p:spPr bwMode="auto">
          <a:xfrm>
            <a:off x="838200" y="6229350"/>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99612" name="Group 284">
            <a:extLst>
              <a:ext uri="{FF2B5EF4-FFF2-40B4-BE49-F238E27FC236}">
                <a16:creationId xmlns:a16="http://schemas.microsoft.com/office/drawing/2014/main" id="{1EDE746E-FDE9-4E92-9919-F97553D579E2}"/>
              </a:ext>
            </a:extLst>
          </p:cNvPr>
          <p:cNvGrpSpPr>
            <a:grpSpLocks noChangeAspect="1"/>
          </p:cNvGrpSpPr>
          <p:nvPr/>
        </p:nvGrpSpPr>
        <p:grpSpPr bwMode="auto">
          <a:xfrm>
            <a:off x="3429000" y="2122488"/>
            <a:ext cx="360363" cy="288925"/>
            <a:chOff x="1968" y="1728"/>
            <a:chExt cx="195" cy="132"/>
          </a:xfrm>
        </p:grpSpPr>
        <p:sp>
          <p:nvSpPr>
            <p:cNvPr id="99613" name="Rectangle 285">
              <a:extLst>
                <a:ext uri="{FF2B5EF4-FFF2-40B4-BE49-F238E27FC236}">
                  <a16:creationId xmlns:a16="http://schemas.microsoft.com/office/drawing/2014/main" id="{52CC5CC6-BD1C-4F1C-88A5-68BFAD246107}"/>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9614" name="Line 286">
              <a:extLst>
                <a:ext uri="{FF2B5EF4-FFF2-40B4-BE49-F238E27FC236}">
                  <a16:creationId xmlns:a16="http://schemas.microsoft.com/office/drawing/2014/main" id="{9B43BA33-4550-429D-8E5E-374147D6F40B}"/>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9615" name="Line 287">
              <a:extLst>
                <a:ext uri="{FF2B5EF4-FFF2-40B4-BE49-F238E27FC236}">
                  <a16:creationId xmlns:a16="http://schemas.microsoft.com/office/drawing/2014/main" id="{5D182312-E35B-428B-A2C1-06BC76429C4D}"/>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99616" name="Group 288">
            <a:extLst>
              <a:ext uri="{FF2B5EF4-FFF2-40B4-BE49-F238E27FC236}">
                <a16:creationId xmlns:a16="http://schemas.microsoft.com/office/drawing/2014/main" id="{D107071C-4EAB-4B2E-B83B-0F5F529FB9AA}"/>
              </a:ext>
            </a:extLst>
          </p:cNvPr>
          <p:cNvGrpSpPr>
            <a:grpSpLocks/>
          </p:cNvGrpSpPr>
          <p:nvPr/>
        </p:nvGrpSpPr>
        <p:grpSpPr bwMode="auto">
          <a:xfrm>
            <a:off x="3570288" y="2051050"/>
            <a:ext cx="76200" cy="63500"/>
            <a:chOff x="2539" y="543"/>
            <a:chExt cx="48" cy="40"/>
          </a:xfrm>
        </p:grpSpPr>
        <p:sp>
          <p:nvSpPr>
            <p:cNvPr id="99617" name="Line 289">
              <a:extLst>
                <a:ext uri="{FF2B5EF4-FFF2-40B4-BE49-F238E27FC236}">
                  <a16:creationId xmlns:a16="http://schemas.microsoft.com/office/drawing/2014/main" id="{63CC49B6-786D-45A4-9483-34B5B24FFDAF}"/>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9618" name="Line 290">
              <a:extLst>
                <a:ext uri="{FF2B5EF4-FFF2-40B4-BE49-F238E27FC236}">
                  <a16:creationId xmlns:a16="http://schemas.microsoft.com/office/drawing/2014/main" id="{923C5FB0-58CE-4711-9145-6B1350606654}"/>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99619" name="Text Box 291">
            <a:extLst>
              <a:ext uri="{FF2B5EF4-FFF2-40B4-BE49-F238E27FC236}">
                <a16:creationId xmlns:a16="http://schemas.microsoft.com/office/drawing/2014/main" id="{421947FA-7DCF-436A-9B79-9D35C4E25EDB}"/>
              </a:ext>
            </a:extLst>
          </p:cNvPr>
          <p:cNvSpPr txBox="1">
            <a:spLocks noChangeArrowheads="1"/>
          </p:cNvSpPr>
          <p:nvPr/>
        </p:nvSpPr>
        <p:spPr bwMode="auto">
          <a:xfrm>
            <a:off x="3789363" y="2122488"/>
            <a:ext cx="1385887"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Cyprus Garrison</a:t>
            </a:r>
          </a:p>
        </p:txBody>
      </p:sp>
      <p:grpSp>
        <p:nvGrpSpPr>
          <p:cNvPr id="99620" name="Group 292">
            <a:extLst>
              <a:ext uri="{FF2B5EF4-FFF2-40B4-BE49-F238E27FC236}">
                <a16:creationId xmlns:a16="http://schemas.microsoft.com/office/drawing/2014/main" id="{529A4619-277E-43B0-855C-0BF6C3F79073}"/>
              </a:ext>
            </a:extLst>
          </p:cNvPr>
          <p:cNvGrpSpPr>
            <a:grpSpLocks noChangeAspect="1"/>
          </p:cNvGrpSpPr>
          <p:nvPr/>
        </p:nvGrpSpPr>
        <p:grpSpPr bwMode="auto">
          <a:xfrm>
            <a:off x="3716338" y="2627313"/>
            <a:ext cx="288925" cy="215900"/>
            <a:chOff x="1968" y="1728"/>
            <a:chExt cx="195" cy="132"/>
          </a:xfrm>
        </p:grpSpPr>
        <p:sp>
          <p:nvSpPr>
            <p:cNvPr id="99621" name="Rectangle 293">
              <a:extLst>
                <a:ext uri="{FF2B5EF4-FFF2-40B4-BE49-F238E27FC236}">
                  <a16:creationId xmlns:a16="http://schemas.microsoft.com/office/drawing/2014/main" id="{E31F5B5A-4864-45D5-9A21-B8BB2381E850}"/>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9622" name="Line 294">
              <a:extLst>
                <a:ext uri="{FF2B5EF4-FFF2-40B4-BE49-F238E27FC236}">
                  <a16:creationId xmlns:a16="http://schemas.microsoft.com/office/drawing/2014/main" id="{F63D383E-995C-4E1F-B154-D8058690C6F6}"/>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9623" name="Line 295">
              <a:extLst>
                <a:ext uri="{FF2B5EF4-FFF2-40B4-BE49-F238E27FC236}">
                  <a16:creationId xmlns:a16="http://schemas.microsoft.com/office/drawing/2014/main" id="{1346248D-04D1-4D88-9662-45BBB3F23CCC}"/>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99624" name="Group 296">
            <a:extLst>
              <a:ext uri="{FF2B5EF4-FFF2-40B4-BE49-F238E27FC236}">
                <a16:creationId xmlns:a16="http://schemas.microsoft.com/office/drawing/2014/main" id="{8FFDFAEE-3BB8-464C-8952-DA9E4D144AA3}"/>
              </a:ext>
            </a:extLst>
          </p:cNvPr>
          <p:cNvGrpSpPr>
            <a:grpSpLocks/>
          </p:cNvGrpSpPr>
          <p:nvPr/>
        </p:nvGrpSpPr>
        <p:grpSpPr bwMode="auto">
          <a:xfrm>
            <a:off x="3822700" y="2555875"/>
            <a:ext cx="76200" cy="63500"/>
            <a:chOff x="2443" y="447"/>
            <a:chExt cx="48" cy="40"/>
          </a:xfrm>
        </p:grpSpPr>
        <p:sp>
          <p:nvSpPr>
            <p:cNvPr id="99625" name="Line 297">
              <a:extLst>
                <a:ext uri="{FF2B5EF4-FFF2-40B4-BE49-F238E27FC236}">
                  <a16:creationId xmlns:a16="http://schemas.microsoft.com/office/drawing/2014/main" id="{E26AE68C-4BCE-4916-962E-D9A2256BBBDE}"/>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9626" name="Line 298">
              <a:extLst>
                <a:ext uri="{FF2B5EF4-FFF2-40B4-BE49-F238E27FC236}">
                  <a16:creationId xmlns:a16="http://schemas.microsoft.com/office/drawing/2014/main" id="{5B65BC88-AFF9-494C-90CA-125C70EAF7B3}"/>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99627" name="Line 299">
            <a:extLst>
              <a:ext uri="{FF2B5EF4-FFF2-40B4-BE49-F238E27FC236}">
                <a16:creationId xmlns:a16="http://schemas.microsoft.com/office/drawing/2014/main" id="{95333153-149C-4981-A607-74987DA98256}"/>
              </a:ext>
            </a:extLst>
          </p:cNvPr>
          <p:cNvSpPr>
            <a:spLocks noChangeShapeType="1"/>
          </p:cNvSpPr>
          <p:nvPr/>
        </p:nvSpPr>
        <p:spPr bwMode="auto">
          <a:xfrm>
            <a:off x="3573463" y="2700338"/>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9628" name="Text Box 300">
            <a:extLst>
              <a:ext uri="{FF2B5EF4-FFF2-40B4-BE49-F238E27FC236}">
                <a16:creationId xmlns:a16="http://schemas.microsoft.com/office/drawing/2014/main" id="{1B5D6FCE-3D0D-4209-ABE9-F6230EE85557}"/>
              </a:ext>
            </a:extLst>
          </p:cNvPr>
          <p:cNvSpPr txBox="1">
            <a:spLocks noChangeArrowheads="1"/>
          </p:cNvSpPr>
          <p:nvPr/>
        </p:nvSpPr>
        <p:spPr bwMode="auto">
          <a:xfrm>
            <a:off x="4005263" y="2482850"/>
            <a:ext cx="218916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BATTLEGROUP CWBR-26</a:t>
            </a:r>
          </a:p>
          <a:p>
            <a:r>
              <a:rPr lang="en-GB" altLang="en-US" sz="1000"/>
              <a:t>x1 to x2 Infantry Battalion Type B</a:t>
            </a:r>
          </a:p>
        </p:txBody>
      </p:sp>
      <p:sp>
        <p:nvSpPr>
          <p:cNvPr id="99629" name="Line 301">
            <a:extLst>
              <a:ext uri="{FF2B5EF4-FFF2-40B4-BE49-F238E27FC236}">
                <a16:creationId xmlns:a16="http://schemas.microsoft.com/office/drawing/2014/main" id="{5231CA58-0522-40F2-94AF-32A57DEF8B67}"/>
              </a:ext>
            </a:extLst>
          </p:cNvPr>
          <p:cNvSpPr>
            <a:spLocks noChangeShapeType="1"/>
          </p:cNvSpPr>
          <p:nvPr/>
        </p:nvSpPr>
        <p:spPr bwMode="auto">
          <a:xfrm>
            <a:off x="3573463" y="3059113"/>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99630" name="Group 302">
            <a:extLst>
              <a:ext uri="{FF2B5EF4-FFF2-40B4-BE49-F238E27FC236}">
                <a16:creationId xmlns:a16="http://schemas.microsoft.com/office/drawing/2014/main" id="{41D35D65-21FB-4DBB-8409-017BD76B9998}"/>
              </a:ext>
            </a:extLst>
          </p:cNvPr>
          <p:cNvGrpSpPr>
            <a:grpSpLocks/>
          </p:cNvGrpSpPr>
          <p:nvPr/>
        </p:nvGrpSpPr>
        <p:grpSpPr bwMode="auto">
          <a:xfrm>
            <a:off x="3717925" y="2987675"/>
            <a:ext cx="287338" cy="215900"/>
            <a:chOff x="255" y="4468"/>
            <a:chExt cx="181" cy="136"/>
          </a:xfrm>
        </p:grpSpPr>
        <p:sp>
          <p:nvSpPr>
            <p:cNvPr id="99631" name="Rectangle 303">
              <a:extLst>
                <a:ext uri="{FF2B5EF4-FFF2-40B4-BE49-F238E27FC236}">
                  <a16:creationId xmlns:a16="http://schemas.microsoft.com/office/drawing/2014/main" id="{15128F8B-8697-416C-8964-D45E7715E265}"/>
                </a:ext>
              </a:extLst>
            </p:cNvPr>
            <p:cNvSpPr>
              <a:spLocks noChangeAspect="1" noChangeArrowheads="1"/>
            </p:cNvSpPr>
            <p:nvPr/>
          </p:nvSpPr>
          <p:spPr bwMode="auto">
            <a:xfrm>
              <a:off x="255" y="4468"/>
              <a:ext cx="181" cy="136"/>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9632" name="Line 304">
              <a:extLst>
                <a:ext uri="{FF2B5EF4-FFF2-40B4-BE49-F238E27FC236}">
                  <a16:creationId xmlns:a16="http://schemas.microsoft.com/office/drawing/2014/main" id="{02D7C80B-3B34-450D-9F78-5F9F65FEDBA0}"/>
                </a:ext>
              </a:extLst>
            </p:cNvPr>
            <p:cNvSpPr>
              <a:spLocks noChangeAspect="1" noChangeShapeType="1"/>
            </p:cNvSpPr>
            <p:nvPr/>
          </p:nvSpPr>
          <p:spPr bwMode="auto">
            <a:xfrm>
              <a:off x="315" y="4516"/>
              <a:ext cx="0" cy="44"/>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9633" name="Line 305">
              <a:extLst>
                <a:ext uri="{FF2B5EF4-FFF2-40B4-BE49-F238E27FC236}">
                  <a16:creationId xmlns:a16="http://schemas.microsoft.com/office/drawing/2014/main" id="{B2200064-2F48-4950-84AE-0208FD3F032C}"/>
                </a:ext>
              </a:extLst>
            </p:cNvPr>
            <p:cNvSpPr>
              <a:spLocks noChangeAspect="1" noChangeShapeType="1"/>
            </p:cNvSpPr>
            <p:nvPr/>
          </p:nvSpPr>
          <p:spPr bwMode="auto">
            <a:xfrm>
              <a:off x="346" y="4519"/>
              <a:ext cx="0" cy="41"/>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9634" name="Line 306">
              <a:extLst>
                <a:ext uri="{FF2B5EF4-FFF2-40B4-BE49-F238E27FC236}">
                  <a16:creationId xmlns:a16="http://schemas.microsoft.com/office/drawing/2014/main" id="{D239405A-8191-4502-9C53-97EDB06CEF9A}"/>
                </a:ext>
              </a:extLst>
            </p:cNvPr>
            <p:cNvSpPr>
              <a:spLocks noChangeAspect="1" noChangeShapeType="1"/>
            </p:cNvSpPr>
            <p:nvPr/>
          </p:nvSpPr>
          <p:spPr bwMode="auto">
            <a:xfrm>
              <a:off x="379" y="4519"/>
              <a:ext cx="0" cy="41"/>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9635" name="Line 307">
              <a:extLst>
                <a:ext uri="{FF2B5EF4-FFF2-40B4-BE49-F238E27FC236}">
                  <a16:creationId xmlns:a16="http://schemas.microsoft.com/office/drawing/2014/main" id="{815F9E0F-EDF1-4A76-8E85-4B112498865D}"/>
                </a:ext>
              </a:extLst>
            </p:cNvPr>
            <p:cNvSpPr>
              <a:spLocks noChangeAspect="1" noChangeShapeType="1"/>
            </p:cNvSpPr>
            <p:nvPr/>
          </p:nvSpPr>
          <p:spPr bwMode="auto">
            <a:xfrm>
              <a:off x="311" y="4519"/>
              <a:ext cx="73" cy="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99636" name="Text Box 308">
            <a:extLst>
              <a:ext uri="{FF2B5EF4-FFF2-40B4-BE49-F238E27FC236}">
                <a16:creationId xmlns:a16="http://schemas.microsoft.com/office/drawing/2014/main" id="{019D0562-4F37-4339-B533-305CD8B7E709}"/>
              </a:ext>
            </a:extLst>
          </p:cNvPr>
          <p:cNvSpPr txBox="1">
            <a:spLocks noChangeArrowheads="1"/>
          </p:cNvSpPr>
          <p:nvPr/>
        </p:nvSpPr>
        <p:spPr bwMode="auto">
          <a:xfrm>
            <a:off x="4005263" y="2914650"/>
            <a:ext cx="15335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CWBR-16</a:t>
            </a:r>
          </a:p>
          <a:p>
            <a:r>
              <a:rPr lang="en-GB" altLang="en-US" sz="800"/>
              <a:t>x1 Engineer Field Squadron</a:t>
            </a:r>
          </a:p>
        </p:txBody>
      </p:sp>
      <p:sp>
        <p:nvSpPr>
          <p:cNvPr id="99637" name="Line 309">
            <a:extLst>
              <a:ext uri="{FF2B5EF4-FFF2-40B4-BE49-F238E27FC236}">
                <a16:creationId xmlns:a16="http://schemas.microsoft.com/office/drawing/2014/main" id="{02BE21FC-D9A0-4258-B23A-6DFE84532044}"/>
              </a:ext>
            </a:extLst>
          </p:cNvPr>
          <p:cNvSpPr>
            <a:spLocks noChangeShapeType="1"/>
          </p:cNvSpPr>
          <p:nvPr/>
        </p:nvSpPr>
        <p:spPr bwMode="auto">
          <a:xfrm>
            <a:off x="3862388" y="2914650"/>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99638" name="Group 310">
            <a:extLst>
              <a:ext uri="{FF2B5EF4-FFF2-40B4-BE49-F238E27FC236}">
                <a16:creationId xmlns:a16="http://schemas.microsoft.com/office/drawing/2014/main" id="{83907A62-FC92-40D6-BCB6-8250FCDD5401}"/>
              </a:ext>
            </a:extLst>
          </p:cNvPr>
          <p:cNvGrpSpPr>
            <a:grpSpLocks noChangeAspect="1"/>
          </p:cNvGrpSpPr>
          <p:nvPr/>
        </p:nvGrpSpPr>
        <p:grpSpPr bwMode="auto">
          <a:xfrm>
            <a:off x="3717925" y="3346450"/>
            <a:ext cx="287338" cy="214313"/>
            <a:chOff x="480" y="816"/>
            <a:chExt cx="201" cy="132"/>
          </a:xfrm>
        </p:grpSpPr>
        <p:grpSp>
          <p:nvGrpSpPr>
            <p:cNvPr id="99639" name="Group 311">
              <a:extLst>
                <a:ext uri="{FF2B5EF4-FFF2-40B4-BE49-F238E27FC236}">
                  <a16:creationId xmlns:a16="http://schemas.microsoft.com/office/drawing/2014/main" id="{0D3985FF-35B4-4D8F-AEB6-73F01C03DFE6}"/>
                </a:ext>
              </a:extLst>
            </p:cNvPr>
            <p:cNvGrpSpPr>
              <a:grpSpLocks noChangeAspect="1"/>
            </p:cNvGrpSpPr>
            <p:nvPr/>
          </p:nvGrpSpPr>
          <p:grpSpPr bwMode="auto">
            <a:xfrm>
              <a:off x="480" y="816"/>
              <a:ext cx="201" cy="132"/>
              <a:chOff x="480" y="816"/>
              <a:chExt cx="201" cy="132"/>
            </a:xfrm>
          </p:grpSpPr>
          <p:sp>
            <p:nvSpPr>
              <p:cNvPr id="99640" name="Rectangle 312">
                <a:extLst>
                  <a:ext uri="{FF2B5EF4-FFF2-40B4-BE49-F238E27FC236}">
                    <a16:creationId xmlns:a16="http://schemas.microsoft.com/office/drawing/2014/main" id="{399B88EE-6960-456F-8763-909D41159EFD}"/>
                  </a:ext>
                </a:extLst>
              </p:cNvPr>
              <p:cNvSpPr>
                <a:spLocks noChangeAspect="1" noChangeArrowheads="1"/>
              </p:cNvSpPr>
              <p:nvPr/>
            </p:nvSpPr>
            <p:spPr bwMode="auto">
              <a:xfrm>
                <a:off x="480" y="816"/>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9641" name="Oval 313">
                <a:extLst>
                  <a:ext uri="{FF2B5EF4-FFF2-40B4-BE49-F238E27FC236}">
                    <a16:creationId xmlns:a16="http://schemas.microsoft.com/office/drawing/2014/main" id="{73760024-49AD-44BE-9266-7AD496D789B7}"/>
                  </a:ext>
                </a:extLst>
              </p:cNvPr>
              <p:cNvSpPr>
                <a:spLocks noChangeAspect="1" noChangeArrowheads="1"/>
              </p:cNvSpPr>
              <p:nvPr/>
            </p:nvSpPr>
            <p:spPr bwMode="auto">
              <a:xfrm>
                <a:off x="517" y="849"/>
                <a:ext cx="127"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99642" name="Line 314">
              <a:extLst>
                <a:ext uri="{FF2B5EF4-FFF2-40B4-BE49-F238E27FC236}">
                  <a16:creationId xmlns:a16="http://schemas.microsoft.com/office/drawing/2014/main" id="{5D2EFA17-851E-404E-BE5F-BD19BAA96F2F}"/>
                </a:ext>
              </a:extLst>
            </p:cNvPr>
            <p:cNvSpPr>
              <a:spLocks noChangeAspect="1" noChangeShapeType="1"/>
            </p:cNvSpPr>
            <p:nvPr/>
          </p:nvSpPr>
          <p:spPr bwMode="auto">
            <a:xfrm flipV="1">
              <a:off x="480" y="816"/>
              <a:ext cx="198" cy="132"/>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99643" name="Line 315">
            <a:extLst>
              <a:ext uri="{FF2B5EF4-FFF2-40B4-BE49-F238E27FC236}">
                <a16:creationId xmlns:a16="http://schemas.microsoft.com/office/drawing/2014/main" id="{F042E008-955F-4F99-9B05-B7BB1409EBD2}"/>
              </a:ext>
            </a:extLst>
          </p:cNvPr>
          <p:cNvSpPr>
            <a:spLocks noChangeShapeType="1"/>
          </p:cNvSpPr>
          <p:nvPr/>
        </p:nvSpPr>
        <p:spPr bwMode="auto">
          <a:xfrm>
            <a:off x="3862388" y="3275013"/>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9644" name="Text Box 316">
            <a:extLst>
              <a:ext uri="{FF2B5EF4-FFF2-40B4-BE49-F238E27FC236}">
                <a16:creationId xmlns:a16="http://schemas.microsoft.com/office/drawing/2014/main" id="{DE1EACCD-48B0-4ABE-936B-562020820FB3}"/>
              </a:ext>
            </a:extLst>
          </p:cNvPr>
          <p:cNvSpPr txBox="1">
            <a:spLocks noChangeArrowheads="1"/>
          </p:cNvSpPr>
          <p:nvPr/>
        </p:nvSpPr>
        <p:spPr bwMode="auto">
          <a:xfrm>
            <a:off x="4005263" y="3275013"/>
            <a:ext cx="18938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CWBR-33</a:t>
            </a:r>
          </a:p>
          <a:p>
            <a:r>
              <a:rPr lang="en-GB" altLang="en-US" sz="800"/>
              <a:t>x1 Cyprus Armoured Car Squadron</a:t>
            </a:r>
          </a:p>
        </p:txBody>
      </p:sp>
      <p:sp>
        <p:nvSpPr>
          <p:cNvPr id="99645" name="Line 317">
            <a:extLst>
              <a:ext uri="{FF2B5EF4-FFF2-40B4-BE49-F238E27FC236}">
                <a16:creationId xmlns:a16="http://schemas.microsoft.com/office/drawing/2014/main" id="{E347BB9C-A2BC-4BB5-8BF9-BE2C0518559C}"/>
              </a:ext>
            </a:extLst>
          </p:cNvPr>
          <p:cNvSpPr>
            <a:spLocks noChangeShapeType="1"/>
          </p:cNvSpPr>
          <p:nvPr/>
        </p:nvSpPr>
        <p:spPr bwMode="auto">
          <a:xfrm>
            <a:off x="3575050" y="3419475"/>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99646" name="Group 318">
            <a:extLst>
              <a:ext uri="{FF2B5EF4-FFF2-40B4-BE49-F238E27FC236}">
                <a16:creationId xmlns:a16="http://schemas.microsoft.com/office/drawing/2014/main" id="{374598F9-0A3E-4C41-AC97-5AEDE1AE91BA}"/>
              </a:ext>
            </a:extLst>
          </p:cNvPr>
          <p:cNvGrpSpPr>
            <a:grpSpLocks noChangeAspect="1"/>
          </p:cNvGrpSpPr>
          <p:nvPr/>
        </p:nvGrpSpPr>
        <p:grpSpPr bwMode="auto">
          <a:xfrm>
            <a:off x="3717925" y="3706813"/>
            <a:ext cx="287338" cy="214312"/>
            <a:chOff x="480" y="816"/>
            <a:chExt cx="201" cy="132"/>
          </a:xfrm>
        </p:grpSpPr>
        <p:grpSp>
          <p:nvGrpSpPr>
            <p:cNvPr id="99647" name="Group 319">
              <a:extLst>
                <a:ext uri="{FF2B5EF4-FFF2-40B4-BE49-F238E27FC236}">
                  <a16:creationId xmlns:a16="http://schemas.microsoft.com/office/drawing/2014/main" id="{8BDED9B1-26A5-4AFD-87C4-50F69141FAEA}"/>
                </a:ext>
              </a:extLst>
            </p:cNvPr>
            <p:cNvGrpSpPr>
              <a:grpSpLocks noChangeAspect="1"/>
            </p:cNvGrpSpPr>
            <p:nvPr/>
          </p:nvGrpSpPr>
          <p:grpSpPr bwMode="auto">
            <a:xfrm>
              <a:off x="480" y="816"/>
              <a:ext cx="201" cy="132"/>
              <a:chOff x="480" y="816"/>
              <a:chExt cx="201" cy="132"/>
            </a:xfrm>
          </p:grpSpPr>
          <p:sp>
            <p:nvSpPr>
              <p:cNvPr id="99648" name="Rectangle 320">
                <a:extLst>
                  <a:ext uri="{FF2B5EF4-FFF2-40B4-BE49-F238E27FC236}">
                    <a16:creationId xmlns:a16="http://schemas.microsoft.com/office/drawing/2014/main" id="{C226F754-03B0-4899-8240-6AC257887F29}"/>
                  </a:ext>
                </a:extLst>
              </p:cNvPr>
              <p:cNvSpPr>
                <a:spLocks noChangeAspect="1" noChangeArrowheads="1"/>
              </p:cNvSpPr>
              <p:nvPr/>
            </p:nvSpPr>
            <p:spPr bwMode="auto">
              <a:xfrm>
                <a:off x="480" y="816"/>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9649" name="Oval 321">
                <a:extLst>
                  <a:ext uri="{FF2B5EF4-FFF2-40B4-BE49-F238E27FC236}">
                    <a16:creationId xmlns:a16="http://schemas.microsoft.com/office/drawing/2014/main" id="{02C41468-7CD6-4666-B905-972BCF4473CE}"/>
                  </a:ext>
                </a:extLst>
              </p:cNvPr>
              <p:cNvSpPr>
                <a:spLocks noChangeAspect="1" noChangeArrowheads="1"/>
              </p:cNvSpPr>
              <p:nvPr/>
            </p:nvSpPr>
            <p:spPr bwMode="auto">
              <a:xfrm>
                <a:off x="517" y="849"/>
                <a:ext cx="127"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99650" name="Line 322">
              <a:extLst>
                <a:ext uri="{FF2B5EF4-FFF2-40B4-BE49-F238E27FC236}">
                  <a16:creationId xmlns:a16="http://schemas.microsoft.com/office/drawing/2014/main" id="{27FE1D51-1B43-4ECE-B13A-EACEB7E9F9E1}"/>
                </a:ext>
              </a:extLst>
            </p:cNvPr>
            <p:cNvSpPr>
              <a:spLocks noChangeAspect="1" noChangeShapeType="1"/>
            </p:cNvSpPr>
            <p:nvPr/>
          </p:nvSpPr>
          <p:spPr bwMode="auto">
            <a:xfrm flipV="1">
              <a:off x="480" y="816"/>
              <a:ext cx="198" cy="132"/>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99651" name="Line 323">
            <a:extLst>
              <a:ext uri="{FF2B5EF4-FFF2-40B4-BE49-F238E27FC236}">
                <a16:creationId xmlns:a16="http://schemas.microsoft.com/office/drawing/2014/main" id="{64EA5C93-F128-4639-B90A-1311912E9EDE}"/>
              </a:ext>
            </a:extLst>
          </p:cNvPr>
          <p:cNvSpPr>
            <a:spLocks noChangeShapeType="1"/>
          </p:cNvSpPr>
          <p:nvPr/>
        </p:nvSpPr>
        <p:spPr bwMode="auto">
          <a:xfrm>
            <a:off x="3862388" y="3635375"/>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9652" name="Text Box 324">
            <a:extLst>
              <a:ext uri="{FF2B5EF4-FFF2-40B4-BE49-F238E27FC236}">
                <a16:creationId xmlns:a16="http://schemas.microsoft.com/office/drawing/2014/main" id="{8B99E314-B5CF-491E-91B6-0CD21067066D}"/>
              </a:ext>
            </a:extLst>
          </p:cNvPr>
          <p:cNvSpPr txBox="1">
            <a:spLocks noChangeArrowheads="1"/>
          </p:cNvSpPr>
          <p:nvPr/>
        </p:nvSpPr>
        <p:spPr bwMode="auto">
          <a:xfrm>
            <a:off x="4005263" y="3635375"/>
            <a:ext cx="26320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CWBR-27</a:t>
            </a:r>
          </a:p>
          <a:p>
            <a:r>
              <a:rPr lang="en-GB" altLang="en-US" sz="800"/>
              <a:t>x1 RAF Regiment Light Armour Squadron (34 Sqn)</a:t>
            </a:r>
          </a:p>
        </p:txBody>
      </p:sp>
      <p:sp>
        <p:nvSpPr>
          <p:cNvPr id="99653" name="Line 325">
            <a:extLst>
              <a:ext uri="{FF2B5EF4-FFF2-40B4-BE49-F238E27FC236}">
                <a16:creationId xmlns:a16="http://schemas.microsoft.com/office/drawing/2014/main" id="{F86B48B8-5D03-45C6-882A-766D6032EF8B}"/>
              </a:ext>
            </a:extLst>
          </p:cNvPr>
          <p:cNvSpPr>
            <a:spLocks noChangeShapeType="1"/>
          </p:cNvSpPr>
          <p:nvPr/>
        </p:nvSpPr>
        <p:spPr bwMode="auto">
          <a:xfrm>
            <a:off x="3575050" y="3779838"/>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9654" name="Line 326">
            <a:extLst>
              <a:ext uri="{FF2B5EF4-FFF2-40B4-BE49-F238E27FC236}">
                <a16:creationId xmlns:a16="http://schemas.microsoft.com/office/drawing/2014/main" id="{5E4AC47F-714B-4B5C-BA3F-E1826BA1074A}"/>
              </a:ext>
            </a:extLst>
          </p:cNvPr>
          <p:cNvSpPr>
            <a:spLocks noChangeShapeType="1"/>
          </p:cNvSpPr>
          <p:nvPr/>
        </p:nvSpPr>
        <p:spPr bwMode="auto">
          <a:xfrm flipV="1">
            <a:off x="3860800" y="4572000"/>
            <a:ext cx="0" cy="2159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99655" name="Group 327">
            <a:extLst>
              <a:ext uri="{FF2B5EF4-FFF2-40B4-BE49-F238E27FC236}">
                <a16:creationId xmlns:a16="http://schemas.microsoft.com/office/drawing/2014/main" id="{31318782-7EAE-4AA9-960A-A2A081BA289B}"/>
              </a:ext>
            </a:extLst>
          </p:cNvPr>
          <p:cNvGrpSpPr>
            <a:grpSpLocks/>
          </p:cNvGrpSpPr>
          <p:nvPr/>
        </p:nvGrpSpPr>
        <p:grpSpPr bwMode="auto">
          <a:xfrm>
            <a:off x="3716338" y="4429125"/>
            <a:ext cx="244475" cy="158750"/>
            <a:chOff x="3294" y="2154"/>
            <a:chExt cx="154" cy="100"/>
          </a:xfrm>
        </p:grpSpPr>
        <p:sp>
          <p:nvSpPr>
            <p:cNvPr id="99656" name="Rectangle 328">
              <a:extLst>
                <a:ext uri="{FF2B5EF4-FFF2-40B4-BE49-F238E27FC236}">
                  <a16:creationId xmlns:a16="http://schemas.microsoft.com/office/drawing/2014/main" id="{19E661BB-0980-4FFD-9225-E7D63DBBA093}"/>
                </a:ext>
              </a:extLst>
            </p:cNvPr>
            <p:cNvSpPr>
              <a:spLocks noChangeAspect="1" noChangeArrowheads="1"/>
            </p:cNvSpPr>
            <p:nvPr/>
          </p:nvSpPr>
          <p:spPr bwMode="auto">
            <a:xfrm>
              <a:off x="3294" y="2154"/>
              <a:ext cx="154" cy="100"/>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99657" name="Group 329">
              <a:extLst>
                <a:ext uri="{FF2B5EF4-FFF2-40B4-BE49-F238E27FC236}">
                  <a16:creationId xmlns:a16="http://schemas.microsoft.com/office/drawing/2014/main" id="{46D79F79-0761-48EC-BFE5-98D98ABEE0A5}"/>
                </a:ext>
              </a:extLst>
            </p:cNvPr>
            <p:cNvGrpSpPr>
              <a:grpSpLocks/>
            </p:cNvGrpSpPr>
            <p:nvPr/>
          </p:nvGrpSpPr>
          <p:grpSpPr bwMode="auto">
            <a:xfrm>
              <a:off x="3316" y="2171"/>
              <a:ext cx="110" cy="63"/>
              <a:chOff x="691" y="3359"/>
              <a:chExt cx="136" cy="90"/>
            </a:xfrm>
          </p:grpSpPr>
          <p:sp>
            <p:nvSpPr>
              <p:cNvPr id="99658" name="Line 330">
                <a:extLst>
                  <a:ext uri="{FF2B5EF4-FFF2-40B4-BE49-F238E27FC236}">
                    <a16:creationId xmlns:a16="http://schemas.microsoft.com/office/drawing/2014/main" id="{55E77E27-503C-48F1-982C-E348E6791BD3}"/>
                  </a:ext>
                </a:extLst>
              </p:cNvPr>
              <p:cNvSpPr>
                <a:spLocks noChangeShapeType="1"/>
              </p:cNvSpPr>
              <p:nvPr/>
            </p:nvSpPr>
            <p:spPr bwMode="auto">
              <a:xfrm>
                <a:off x="691"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9659" name="Line 331">
                <a:extLst>
                  <a:ext uri="{FF2B5EF4-FFF2-40B4-BE49-F238E27FC236}">
                    <a16:creationId xmlns:a16="http://schemas.microsoft.com/office/drawing/2014/main" id="{457E6A02-11AA-4517-86D9-86F52D4B1854}"/>
                  </a:ext>
                </a:extLst>
              </p:cNvPr>
              <p:cNvSpPr>
                <a:spLocks noChangeShapeType="1"/>
              </p:cNvSpPr>
              <p:nvPr/>
            </p:nvSpPr>
            <p:spPr bwMode="auto">
              <a:xfrm flipV="1">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9660" name="Line 332">
                <a:extLst>
                  <a:ext uri="{FF2B5EF4-FFF2-40B4-BE49-F238E27FC236}">
                    <a16:creationId xmlns:a16="http://schemas.microsoft.com/office/drawing/2014/main" id="{2F36147F-CA8B-4965-A90C-C7AB8E20F337}"/>
                  </a:ext>
                </a:extLst>
              </p:cNvPr>
              <p:cNvSpPr>
                <a:spLocks noChangeShapeType="1"/>
              </p:cNvSpPr>
              <p:nvPr/>
            </p:nvSpPr>
            <p:spPr bwMode="auto">
              <a:xfrm>
                <a:off x="827"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9661" name="Line 333">
                <a:extLst>
                  <a:ext uri="{FF2B5EF4-FFF2-40B4-BE49-F238E27FC236}">
                    <a16:creationId xmlns:a16="http://schemas.microsoft.com/office/drawing/2014/main" id="{0E990FAD-6CAF-42D0-96C3-8FF8F62EC814}"/>
                  </a:ext>
                </a:extLst>
              </p:cNvPr>
              <p:cNvSpPr>
                <a:spLocks noChangeShapeType="1"/>
              </p:cNvSpPr>
              <p:nvPr/>
            </p:nvSpPr>
            <p:spPr bwMode="auto">
              <a:xfrm>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sp>
        <p:nvSpPr>
          <p:cNvPr id="99662" name="Line 334">
            <a:extLst>
              <a:ext uri="{FF2B5EF4-FFF2-40B4-BE49-F238E27FC236}">
                <a16:creationId xmlns:a16="http://schemas.microsoft.com/office/drawing/2014/main" id="{BAB84F18-34F9-4199-A862-CF7ECAD1DBF3}"/>
              </a:ext>
            </a:extLst>
          </p:cNvPr>
          <p:cNvSpPr>
            <a:spLocks noChangeShapeType="1"/>
          </p:cNvSpPr>
          <p:nvPr/>
        </p:nvSpPr>
        <p:spPr bwMode="auto">
          <a:xfrm>
            <a:off x="3573463" y="4500563"/>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9663" name="Text Box 335">
            <a:extLst>
              <a:ext uri="{FF2B5EF4-FFF2-40B4-BE49-F238E27FC236}">
                <a16:creationId xmlns:a16="http://schemas.microsoft.com/office/drawing/2014/main" id="{D5C21754-4DA3-4A5F-962A-086E823A9BEC}"/>
              </a:ext>
            </a:extLst>
          </p:cNvPr>
          <p:cNvSpPr txBox="1">
            <a:spLocks noChangeArrowheads="1"/>
          </p:cNvSpPr>
          <p:nvPr/>
        </p:nvSpPr>
        <p:spPr bwMode="auto">
          <a:xfrm>
            <a:off x="4005263" y="4356100"/>
            <a:ext cx="1038225"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84 Squadron RAF</a:t>
            </a:r>
            <a:endParaRPr lang="en-US" altLang="en-US" sz="800"/>
          </a:p>
        </p:txBody>
      </p:sp>
      <p:sp>
        <p:nvSpPr>
          <p:cNvPr id="99664" name="Line 336">
            <a:extLst>
              <a:ext uri="{FF2B5EF4-FFF2-40B4-BE49-F238E27FC236}">
                <a16:creationId xmlns:a16="http://schemas.microsoft.com/office/drawing/2014/main" id="{404B4C6D-7DAF-45E4-BBE7-C52686C8531A}"/>
              </a:ext>
            </a:extLst>
          </p:cNvPr>
          <p:cNvSpPr>
            <a:spLocks noChangeShapeType="1"/>
          </p:cNvSpPr>
          <p:nvPr/>
        </p:nvSpPr>
        <p:spPr bwMode="auto">
          <a:xfrm>
            <a:off x="3838575" y="4356100"/>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99665" name="Group 337">
            <a:extLst>
              <a:ext uri="{FF2B5EF4-FFF2-40B4-BE49-F238E27FC236}">
                <a16:creationId xmlns:a16="http://schemas.microsoft.com/office/drawing/2014/main" id="{3598FF31-F6C4-443C-9019-40AA5E9BFD50}"/>
              </a:ext>
            </a:extLst>
          </p:cNvPr>
          <p:cNvGrpSpPr>
            <a:grpSpLocks/>
          </p:cNvGrpSpPr>
          <p:nvPr/>
        </p:nvGrpSpPr>
        <p:grpSpPr bwMode="auto">
          <a:xfrm>
            <a:off x="4005263" y="4716463"/>
            <a:ext cx="244475" cy="158750"/>
            <a:chOff x="3294" y="2154"/>
            <a:chExt cx="154" cy="100"/>
          </a:xfrm>
        </p:grpSpPr>
        <p:sp>
          <p:nvSpPr>
            <p:cNvPr id="99666" name="Rectangle 338">
              <a:extLst>
                <a:ext uri="{FF2B5EF4-FFF2-40B4-BE49-F238E27FC236}">
                  <a16:creationId xmlns:a16="http://schemas.microsoft.com/office/drawing/2014/main" id="{74E16480-5E67-4842-9EF2-E60167B59DF1}"/>
                </a:ext>
              </a:extLst>
            </p:cNvPr>
            <p:cNvSpPr>
              <a:spLocks noChangeAspect="1" noChangeArrowheads="1"/>
            </p:cNvSpPr>
            <p:nvPr/>
          </p:nvSpPr>
          <p:spPr bwMode="auto">
            <a:xfrm>
              <a:off x="3294" y="2154"/>
              <a:ext cx="154" cy="100"/>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99667" name="Group 339">
              <a:extLst>
                <a:ext uri="{FF2B5EF4-FFF2-40B4-BE49-F238E27FC236}">
                  <a16:creationId xmlns:a16="http://schemas.microsoft.com/office/drawing/2014/main" id="{8FFB5791-1A93-4D49-9E09-A320A62254EE}"/>
                </a:ext>
              </a:extLst>
            </p:cNvPr>
            <p:cNvGrpSpPr>
              <a:grpSpLocks/>
            </p:cNvGrpSpPr>
            <p:nvPr/>
          </p:nvGrpSpPr>
          <p:grpSpPr bwMode="auto">
            <a:xfrm>
              <a:off x="3316" y="2171"/>
              <a:ext cx="110" cy="63"/>
              <a:chOff x="691" y="3359"/>
              <a:chExt cx="136" cy="90"/>
            </a:xfrm>
          </p:grpSpPr>
          <p:sp>
            <p:nvSpPr>
              <p:cNvPr id="99668" name="Line 340">
                <a:extLst>
                  <a:ext uri="{FF2B5EF4-FFF2-40B4-BE49-F238E27FC236}">
                    <a16:creationId xmlns:a16="http://schemas.microsoft.com/office/drawing/2014/main" id="{DF181D7C-52D8-4925-A548-11200CF59506}"/>
                  </a:ext>
                </a:extLst>
              </p:cNvPr>
              <p:cNvSpPr>
                <a:spLocks noChangeShapeType="1"/>
              </p:cNvSpPr>
              <p:nvPr/>
            </p:nvSpPr>
            <p:spPr bwMode="auto">
              <a:xfrm>
                <a:off x="691"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9669" name="Line 341">
                <a:extLst>
                  <a:ext uri="{FF2B5EF4-FFF2-40B4-BE49-F238E27FC236}">
                    <a16:creationId xmlns:a16="http://schemas.microsoft.com/office/drawing/2014/main" id="{62B33D1F-7419-44AD-B738-BA227CA59C8C}"/>
                  </a:ext>
                </a:extLst>
              </p:cNvPr>
              <p:cNvSpPr>
                <a:spLocks noChangeShapeType="1"/>
              </p:cNvSpPr>
              <p:nvPr/>
            </p:nvSpPr>
            <p:spPr bwMode="auto">
              <a:xfrm flipV="1">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9670" name="Line 342">
                <a:extLst>
                  <a:ext uri="{FF2B5EF4-FFF2-40B4-BE49-F238E27FC236}">
                    <a16:creationId xmlns:a16="http://schemas.microsoft.com/office/drawing/2014/main" id="{0D0B7653-0DA4-400A-888D-E5F079646936}"/>
                  </a:ext>
                </a:extLst>
              </p:cNvPr>
              <p:cNvSpPr>
                <a:spLocks noChangeShapeType="1"/>
              </p:cNvSpPr>
              <p:nvPr/>
            </p:nvSpPr>
            <p:spPr bwMode="auto">
              <a:xfrm>
                <a:off x="827"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9671" name="Line 343">
                <a:extLst>
                  <a:ext uri="{FF2B5EF4-FFF2-40B4-BE49-F238E27FC236}">
                    <a16:creationId xmlns:a16="http://schemas.microsoft.com/office/drawing/2014/main" id="{E357AE27-D3A3-4DBA-A336-35E5F307109E}"/>
                  </a:ext>
                </a:extLst>
              </p:cNvPr>
              <p:cNvSpPr>
                <a:spLocks noChangeShapeType="1"/>
              </p:cNvSpPr>
              <p:nvPr/>
            </p:nvSpPr>
            <p:spPr bwMode="auto">
              <a:xfrm>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99672" name="Group 344">
            <a:extLst>
              <a:ext uri="{FF2B5EF4-FFF2-40B4-BE49-F238E27FC236}">
                <a16:creationId xmlns:a16="http://schemas.microsoft.com/office/drawing/2014/main" id="{B82DF523-7525-4034-80CE-2FE139CFC69A}"/>
              </a:ext>
            </a:extLst>
          </p:cNvPr>
          <p:cNvGrpSpPr>
            <a:grpSpLocks/>
          </p:cNvGrpSpPr>
          <p:nvPr/>
        </p:nvGrpSpPr>
        <p:grpSpPr bwMode="auto">
          <a:xfrm>
            <a:off x="4089400" y="4643438"/>
            <a:ext cx="74613" cy="26987"/>
            <a:chOff x="2373" y="1404"/>
            <a:chExt cx="47" cy="17"/>
          </a:xfrm>
        </p:grpSpPr>
        <p:sp>
          <p:nvSpPr>
            <p:cNvPr id="99673" name="Oval 345">
              <a:extLst>
                <a:ext uri="{FF2B5EF4-FFF2-40B4-BE49-F238E27FC236}">
                  <a16:creationId xmlns:a16="http://schemas.microsoft.com/office/drawing/2014/main" id="{F6675AC3-4EC3-47A3-9EB4-17DD70F9B18F}"/>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99674" name="Oval 346">
              <a:extLst>
                <a:ext uri="{FF2B5EF4-FFF2-40B4-BE49-F238E27FC236}">
                  <a16:creationId xmlns:a16="http://schemas.microsoft.com/office/drawing/2014/main" id="{13A135BE-9C57-4F7E-B415-0986A2124338}"/>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99675" name="Text Box 347">
            <a:extLst>
              <a:ext uri="{FF2B5EF4-FFF2-40B4-BE49-F238E27FC236}">
                <a16:creationId xmlns:a16="http://schemas.microsoft.com/office/drawing/2014/main" id="{EBCB71F8-7CFD-462B-8C97-998387382BE5}"/>
              </a:ext>
            </a:extLst>
          </p:cNvPr>
          <p:cNvSpPr txBox="1">
            <a:spLocks noChangeArrowheads="1"/>
          </p:cNvSpPr>
          <p:nvPr/>
        </p:nvSpPr>
        <p:spPr bwMode="auto">
          <a:xfrm>
            <a:off x="4221163" y="4643438"/>
            <a:ext cx="2400300"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x6 </a:t>
            </a:r>
            <a:r>
              <a:rPr lang="en-GB" altLang="en-US" sz="800" b="0"/>
              <a:t>Wessex HC Mk 1 Helicopter </a:t>
            </a:r>
            <a:r>
              <a:rPr lang="en-GB" altLang="en-US" sz="800"/>
              <a:t>    </a:t>
            </a:r>
            <a:r>
              <a:rPr lang="en-GB" altLang="en-US" sz="800" b="0"/>
              <a:t>       CWBR-53</a:t>
            </a:r>
            <a:endParaRPr lang="en-GB" altLang="en-US" sz="800"/>
          </a:p>
        </p:txBody>
      </p:sp>
      <p:sp>
        <p:nvSpPr>
          <p:cNvPr id="99676" name="Line 348">
            <a:extLst>
              <a:ext uri="{FF2B5EF4-FFF2-40B4-BE49-F238E27FC236}">
                <a16:creationId xmlns:a16="http://schemas.microsoft.com/office/drawing/2014/main" id="{7B87C47A-87B4-42B4-BE09-6669C03D7B3A}"/>
              </a:ext>
            </a:extLst>
          </p:cNvPr>
          <p:cNvSpPr>
            <a:spLocks noChangeShapeType="1"/>
          </p:cNvSpPr>
          <p:nvPr/>
        </p:nvSpPr>
        <p:spPr bwMode="auto">
          <a:xfrm>
            <a:off x="3862388" y="4787900"/>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9677" name="Line 349">
            <a:extLst>
              <a:ext uri="{FF2B5EF4-FFF2-40B4-BE49-F238E27FC236}">
                <a16:creationId xmlns:a16="http://schemas.microsoft.com/office/drawing/2014/main" id="{80AB5146-F891-4547-A928-19FA44FCEBDC}"/>
              </a:ext>
            </a:extLst>
          </p:cNvPr>
          <p:cNvSpPr>
            <a:spLocks noChangeShapeType="1"/>
          </p:cNvSpPr>
          <p:nvPr/>
        </p:nvSpPr>
        <p:spPr bwMode="auto">
          <a:xfrm flipV="1">
            <a:off x="3860800" y="5148263"/>
            <a:ext cx="0" cy="2159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99678" name="Group 350">
            <a:extLst>
              <a:ext uri="{FF2B5EF4-FFF2-40B4-BE49-F238E27FC236}">
                <a16:creationId xmlns:a16="http://schemas.microsoft.com/office/drawing/2014/main" id="{71508FE4-71FC-4FAE-9392-6A42B9C7FED4}"/>
              </a:ext>
            </a:extLst>
          </p:cNvPr>
          <p:cNvGrpSpPr>
            <a:grpSpLocks/>
          </p:cNvGrpSpPr>
          <p:nvPr/>
        </p:nvGrpSpPr>
        <p:grpSpPr bwMode="auto">
          <a:xfrm>
            <a:off x="3716338" y="5005388"/>
            <a:ext cx="244475" cy="158750"/>
            <a:chOff x="3294" y="2154"/>
            <a:chExt cx="154" cy="100"/>
          </a:xfrm>
        </p:grpSpPr>
        <p:sp>
          <p:nvSpPr>
            <p:cNvPr id="99679" name="Rectangle 351">
              <a:extLst>
                <a:ext uri="{FF2B5EF4-FFF2-40B4-BE49-F238E27FC236}">
                  <a16:creationId xmlns:a16="http://schemas.microsoft.com/office/drawing/2014/main" id="{B20AFD16-EFBF-4630-BC82-32B5DA3550B5}"/>
                </a:ext>
              </a:extLst>
            </p:cNvPr>
            <p:cNvSpPr>
              <a:spLocks noChangeAspect="1" noChangeArrowheads="1"/>
            </p:cNvSpPr>
            <p:nvPr/>
          </p:nvSpPr>
          <p:spPr bwMode="auto">
            <a:xfrm>
              <a:off x="3294" y="2154"/>
              <a:ext cx="154" cy="100"/>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99680" name="Group 352">
              <a:extLst>
                <a:ext uri="{FF2B5EF4-FFF2-40B4-BE49-F238E27FC236}">
                  <a16:creationId xmlns:a16="http://schemas.microsoft.com/office/drawing/2014/main" id="{7E06D7B7-0B10-4063-A0E0-AAC286BAE27E}"/>
                </a:ext>
              </a:extLst>
            </p:cNvPr>
            <p:cNvGrpSpPr>
              <a:grpSpLocks/>
            </p:cNvGrpSpPr>
            <p:nvPr/>
          </p:nvGrpSpPr>
          <p:grpSpPr bwMode="auto">
            <a:xfrm>
              <a:off x="3316" y="2171"/>
              <a:ext cx="110" cy="63"/>
              <a:chOff x="691" y="3359"/>
              <a:chExt cx="136" cy="90"/>
            </a:xfrm>
          </p:grpSpPr>
          <p:sp>
            <p:nvSpPr>
              <p:cNvPr id="99681" name="Line 353">
                <a:extLst>
                  <a:ext uri="{FF2B5EF4-FFF2-40B4-BE49-F238E27FC236}">
                    <a16:creationId xmlns:a16="http://schemas.microsoft.com/office/drawing/2014/main" id="{CBB19A1C-37C6-48A4-B8A2-F7718C3F5005}"/>
                  </a:ext>
                </a:extLst>
              </p:cNvPr>
              <p:cNvSpPr>
                <a:spLocks noChangeShapeType="1"/>
              </p:cNvSpPr>
              <p:nvPr/>
            </p:nvSpPr>
            <p:spPr bwMode="auto">
              <a:xfrm>
                <a:off x="691"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9682" name="Line 354">
                <a:extLst>
                  <a:ext uri="{FF2B5EF4-FFF2-40B4-BE49-F238E27FC236}">
                    <a16:creationId xmlns:a16="http://schemas.microsoft.com/office/drawing/2014/main" id="{0E5B0EAD-2748-4D0E-A98A-17CF84815BE6}"/>
                  </a:ext>
                </a:extLst>
              </p:cNvPr>
              <p:cNvSpPr>
                <a:spLocks noChangeShapeType="1"/>
              </p:cNvSpPr>
              <p:nvPr/>
            </p:nvSpPr>
            <p:spPr bwMode="auto">
              <a:xfrm flipV="1">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9683" name="Line 355">
                <a:extLst>
                  <a:ext uri="{FF2B5EF4-FFF2-40B4-BE49-F238E27FC236}">
                    <a16:creationId xmlns:a16="http://schemas.microsoft.com/office/drawing/2014/main" id="{C08061A9-FE91-47D3-B1AA-79D93F579FED}"/>
                  </a:ext>
                </a:extLst>
              </p:cNvPr>
              <p:cNvSpPr>
                <a:spLocks noChangeShapeType="1"/>
              </p:cNvSpPr>
              <p:nvPr/>
            </p:nvSpPr>
            <p:spPr bwMode="auto">
              <a:xfrm>
                <a:off x="827"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9684" name="Line 356">
                <a:extLst>
                  <a:ext uri="{FF2B5EF4-FFF2-40B4-BE49-F238E27FC236}">
                    <a16:creationId xmlns:a16="http://schemas.microsoft.com/office/drawing/2014/main" id="{B4B8B124-484A-4AF1-83F2-87EA30E6372A}"/>
                  </a:ext>
                </a:extLst>
              </p:cNvPr>
              <p:cNvSpPr>
                <a:spLocks noChangeShapeType="1"/>
              </p:cNvSpPr>
              <p:nvPr/>
            </p:nvSpPr>
            <p:spPr bwMode="auto">
              <a:xfrm>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sp>
        <p:nvSpPr>
          <p:cNvPr id="99685" name="Line 357">
            <a:extLst>
              <a:ext uri="{FF2B5EF4-FFF2-40B4-BE49-F238E27FC236}">
                <a16:creationId xmlns:a16="http://schemas.microsoft.com/office/drawing/2014/main" id="{A4BD5B81-A400-4F9B-A320-73BC41BB728E}"/>
              </a:ext>
            </a:extLst>
          </p:cNvPr>
          <p:cNvSpPr>
            <a:spLocks noChangeShapeType="1"/>
          </p:cNvSpPr>
          <p:nvPr/>
        </p:nvSpPr>
        <p:spPr bwMode="auto">
          <a:xfrm>
            <a:off x="3573463" y="5075238"/>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9686" name="Text Box 358">
            <a:extLst>
              <a:ext uri="{FF2B5EF4-FFF2-40B4-BE49-F238E27FC236}">
                <a16:creationId xmlns:a16="http://schemas.microsoft.com/office/drawing/2014/main" id="{3FF48DC0-01D4-4776-971B-83834AD5991A}"/>
              </a:ext>
            </a:extLst>
          </p:cNvPr>
          <p:cNvSpPr txBox="1">
            <a:spLocks noChangeArrowheads="1"/>
          </p:cNvSpPr>
          <p:nvPr/>
        </p:nvSpPr>
        <p:spPr bwMode="auto">
          <a:xfrm>
            <a:off x="4005263" y="4932363"/>
            <a:ext cx="879475"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 16 Flight AAC</a:t>
            </a:r>
            <a:endParaRPr lang="en-US" altLang="en-US" sz="800"/>
          </a:p>
        </p:txBody>
      </p:sp>
      <p:sp>
        <p:nvSpPr>
          <p:cNvPr id="99687" name="Line 359">
            <a:extLst>
              <a:ext uri="{FF2B5EF4-FFF2-40B4-BE49-F238E27FC236}">
                <a16:creationId xmlns:a16="http://schemas.microsoft.com/office/drawing/2014/main" id="{C367D1FE-091B-48A4-A91C-E54A74911E69}"/>
              </a:ext>
            </a:extLst>
          </p:cNvPr>
          <p:cNvSpPr>
            <a:spLocks noChangeShapeType="1"/>
          </p:cNvSpPr>
          <p:nvPr/>
        </p:nvSpPr>
        <p:spPr bwMode="auto">
          <a:xfrm>
            <a:off x="3838575" y="4932363"/>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99688" name="Group 360">
            <a:extLst>
              <a:ext uri="{FF2B5EF4-FFF2-40B4-BE49-F238E27FC236}">
                <a16:creationId xmlns:a16="http://schemas.microsoft.com/office/drawing/2014/main" id="{25A0361E-1FC0-46EF-B83E-DF31CC7750DF}"/>
              </a:ext>
            </a:extLst>
          </p:cNvPr>
          <p:cNvGrpSpPr>
            <a:grpSpLocks/>
          </p:cNvGrpSpPr>
          <p:nvPr/>
        </p:nvGrpSpPr>
        <p:grpSpPr bwMode="auto">
          <a:xfrm>
            <a:off x="4005263" y="5292725"/>
            <a:ext cx="244475" cy="158750"/>
            <a:chOff x="3294" y="2154"/>
            <a:chExt cx="154" cy="100"/>
          </a:xfrm>
        </p:grpSpPr>
        <p:sp>
          <p:nvSpPr>
            <p:cNvPr id="99689" name="Rectangle 361">
              <a:extLst>
                <a:ext uri="{FF2B5EF4-FFF2-40B4-BE49-F238E27FC236}">
                  <a16:creationId xmlns:a16="http://schemas.microsoft.com/office/drawing/2014/main" id="{99861E18-2010-4144-B29B-FE821738F962}"/>
                </a:ext>
              </a:extLst>
            </p:cNvPr>
            <p:cNvSpPr>
              <a:spLocks noChangeAspect="1" noChangeArrowheads="1"/>
            </p:cNvSpPr>
            <p:nvPr/>
          </p:nvSpPr>
          <p:spPr bwMode="auto">
            <a:xfrm>
              <a:off x="3294" y="2154"/>
              <a:ext cx="154" cy="100"/>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99690" name="Group 362">
              <a:extLst>
                <a:ext uri="{FF2B5EF4-FFF2-40B4-BE49-F238E27FC236}">
                  <a16:creationId xmlns:a16="http://schemas.microsoft.com/office/drawing/2014/main" id="{811C1D80-0FAB-4C36-A133-D8361D257007}"/>
                </a:ext>
              </a:extLst>
            </p:cNvPr>
            <p:cNvGrpSpPr>
              <a:grpSpLocks/>
            </p:cNvGrpSpPr>
            <p:nvPr/>
          </p:nvGrpSpPr>
          <p:grpSpPr bwMode="auto">
            <a:xfrm>
              <a:off x="3316" y="2171"/>
              <a:ext cx="110" cy="63"/>
              <a:chOff x="691" y="3359"/>
              <a:chExt cx="136" cy="90"/>
            </a:xfrm>
          </p:grpSpPr>
          <p:sp>
            <p:nvSpPr>
              <p:cNvPr id="99691" name="Line 363">
                <a:extLst>
                  <a:ext uri="{FF2B5EF4-FFF2-40B4-BE49-F238E27FC236}">
                    <a16:creationId xmlns:a16="http://schemas.microsoft.com/office/drawing/2014/main" id="{39C3AE39-09C9-4A81-AA2C-9F4A1079A86C}"/>
                  </a:ext>
                </a:extLst>
              </p:cNvPr>
              <p:cNvSpPr>
                <a:spLocks noChangeShapeType="1"/>
              </p:cNvSpPr>
              <p:nvPr/>
            </p:nvSpPr>
            <p:spPr bwMode="auto">
              <a:xfrm>
                <a:off x="691"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9692" name="Line 364">
                <a:extLst>
                  <a:ext uri="{FF2B5EF4-FFF2-40B4-BE49-F238E27FC236}">
                    <a16:creationId xmlns:a16="http://schemas.microsoft.com/office/drawing/2014/main" id="{30F91C79-ADED-4B93-ACDD-F6BA122B55D0}"/>
                  </a:ext>
                </a:extLst>
              </p:cNvPr>
              <p:cNvSpPr>
                <a:spLocks noChangeShapeType="1"/>
              </p:cNvSpPr>
              <p:nvPr/>
            </p:nvSpPr>
            <p:spPr bwMode="auto">
              <a:xfrm flipV="1">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9693" name="Line 365">
                <a:extLst>
                  <a:ext uri="{FF2B5EF4-FFF2-40B4-BE49-F238E27FC236}">
                    <a16:creationId xmlns:a16="http://schemas.microsoft.com/office/drawing/2014/main" id="{ADC13BC1-8EAA-4A5B-ABCF-F9A582F23DE3}"/>
                  </a:ext>
                </a:extLst>
              </p:cNvPr>
              <p:cNvSpPr>
                <a:spLocks noChangeShapeType="1"/>
              </p:cNvSpPr>
              <p:nvPr/>
            </p:nvSpPr>
            <p:spPr bwMode="auto">
              <a:xfrm>
                <a:off x="827"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9694" name="Line 366">
                <a:extLst>
                  <a:ext uri="{FF2B5EF4-FFF2-40B4-BE49-F238E27FC236}">
                    <a16:creationId xmlns:a16="http://schemas.microsoft.com/office/drawing/2014/main" id="{BEC58623-4DDC-4BC6-AE6E-0F6B2E9500C2}"/>
                  </a:ext>
                </a:extLst>
              </p:cNvPr>
              <p:cNvSpPr>
                <a:spLocks noChangeShapeType="1"/>
              </p:cNvSpPr>
              <p:nvPr/>
            </p:nvSpPr>
            <p:spPr bwMode="auto">
              <a:xfrm>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99695" name="Group 367">
            <a:extLst>
              <a:ext uri="{FF2B5EF4-FFF2-40B4-BE49-F238E27FC236}">
                <a16:creationId xmlns:a16="http://schemas.microsoft.com/office/drawing/2014/main" id="{0DF5B19A-9559-4444-A6D2-2BABCC9E6F4E}"/>
              </a:ext>
            </a:extLst>
          </p:cNvPr>
          <p:cNvGrpSpPr>
            <a:grpSpLocks/>
          </p:cNvGrpSpPr>
          <p:nvPr/>
        </p:nvGrpSpPr>
        <p:grpSpPr bwMode="auto">
          <a:xfrm>
            <a:off x="4089400" y="5219700"/>
            <a:ext cx="74613" cy="26988"/>
            <a:chOff x="2373" y="1404"/>
            <a:chExt cx="47" cy="17"/>
          </a:xfrm>
        </p:grpSpPr>
        <p:sp>
          <p:nvSpPr>
            <p:cNvPr id="99696" name="Oval 368">
              <a:extLst>
                <a:ext uri="{FF2B5EF4-FFF2-40B4-BE49-F238E27FC236}">
                  <a16:creationId xmlns:a16="http://schemas.microsoft.com/office/drawing/2014/main" id="{E70586CA-E20A-45CF-B75D-945FF47B7219}"/>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99697" name="Oval 369">
              <a:extLst>
                <a:ext uri="{FF2B5EF4-FFF2-40B4-BE49-F238E27FC236}">
                  <a16:creationId xmlns:a16="http://schemas.microsoft.com/office/drawing/2014/main" id="{A92FA68C-0F67-4B38-82FB-8B1C7B0D73B3}"/>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99698" name="Text Box 370">
            <a:extLst>
              <a:ext uri="{FF2B5EF4-FFF2-40B4-BE49-F238E27FC236}">
                <a16:creationId xmlns:a16="http://schemas.microsoft.com/office/drawing/2014/main" id="{0E4541CD-DF1E-463E-92A2-ADED4F09E08F}"/>
              </a:ext>
            </a:extLst>
          </p:cNvPr>
          <p:cNvSpPr txBox="1">
            <a:spLocks noChangeArrowheads="1"/>
          </p:cNvSpPr>
          <p:nvPr/>
        </p:nvSpPr>
        <p:spPr bwMode="auto">
          <a:xfrm>
            <a:off x="4221163" y="5219700"/>
            <a:ext cx="2408237"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x1 </a:t>
            </a:r>
            <a:r>
              <a:rPr lang="en-GB" altLang="en-US" sz="800" b="0"/>
              <a:t>Gazelle AH Mk 1 Helicopter </a:t>
            </a:r>
            <a:r>
              <a:rPr lang="en-GB" altLang="en-US" sz="800"/>
              <a:t>            </a:t>
            </a:r>
            <a:r>
              <a:rPr lang="en-GB" altLang="en-US" sz="800" b="0"/>
              <a:t>CWBR-43</a:t>
            </a:r>
            <a:endParaRPr lang="en-GB" altLang="en-US" sz="800"/>
          </a:p>
        </p:txBody>
      </p:sp>
      <p:sp>
        <p:nvSpPr>
          <p:cNvPr id="99699" name="Line 371">
            <a:extLst>
              <a:ext uri="{FF2B5EF4-FFF2-40B4-BE49-F238E27FC236}">
                <a16:creationId xmlns:a16="http://schemas.microsoft.com/office/drawing/2014/main" id="{0A3C55AC-5C73-43C1-9697-5A8421DDBCD8}"/>
              </a:ext>
            </a:extLst>
          </p:cNvPr>
          <p:cNvSpPr>
            <a:spLocks noChangeShapeType="1"/>
          </p:cNvSpPr>
          <p:nvPr/>
        </p:nvSpPr>
        <p:spPr bwMode="auto">
          <a:xfrm>
            <a:off x="3862388" y="5364163"/>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9700" name="Line 372">
            <a:extLst>
              <a:ext uri="{FF2B5EF4-FFF2-40B4-BE49-F238E27FC236}">
                <a16:creationId xmlns:a16="http://schemas.microsoft.com/office/drawing/2014/main" id="{5A5C7567-810F-46AA-B440-67DC02884B00}"/>
              </a:ext>
            </a:extLst>
          </p:cNvPr>
          <p:cNvSpPr>
            <a:spLocks noChangeShapeType="1"/>
          </p:cNvSpPr>
          <p:nvPr/>
        </p:nvSpPr>
        <p:spPr bwMode="auto">
          <a:xfrm>
            <a:off x="3575050" y="414020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99701" name="Group 373">
            <a:extLst>
              <a:ext uri="{FF2B5EF4-FFF2-40B4-BE49-F238E27FC236}">
                <a16:creationId xmlns:a16="http://schemas.microsoft.com/office/drawing/2014/main" id="{7A5CE428-57E3-480F-BB90-310E5D564566}"/>
              </a:ext>
            </a:extLst>
          </p:cNvPr>
          <p:cNvGrpSpPr>
            <a:grpSpLocks/>
          </p:cNvGrpSpPr>
          <p:nvPr/>
        </p:nvGrpSpPr>
        <p:grpSpPr bwMode="auto">
          <a:xfrm>
            <a:off x="3719513" y="4068763"/>
            <a:ext cx="287337" cy="214312"/>
            <a:chOff x="1400" y="2850"/>
            <a:chExt cx="152" cy="99"/>
          </a:xfrm>
        </p:grpSpPr>
        <p:sp>
          <p:nvSpPr>
            <p:cNvPr id="99702" name="Rectangle 374">
              <a:extLst>
                <a:ext uri="{FF2B5EF4-FFF2-40B4-BE49-F238E27FC236}">
                  <a16:creationId xmlns:a16="http://schemas.microsoft.com/office/drawing/2014/main" id="{864464AF-D651-497E-8032-9BB5FF4EA767}"/>
                </a:ext>
              </a:extLst>
            </p:cNvPr>
            <p:cNvSpPr>
              <a:spLocks noChangeAspect="1" noChangeArrowheads="1"/>
            </p:cNvSpPr>
            <p:nvPr/>
          </p:nvSpPr>
          <p:spPr bwMode="auto">
            <a:xfrm>
              <a:off x="1401" y="2850"/>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9703" name="Line 375">
              <a:extLst>
                <a:ext uri="{FF2B5EF4-FFF2-40B4-BE49-F238E27FC236}">
                  <a16:creationId xmlns:a16="http://schemas.microsoft.com/office/drawing/2014/main" id="{8A92936D-D7FE-45B4-A415-B0582C7D72D9}"/>
                </a:ext>
              </a:extLst>
            </p:cNvPr>
            <p:cNvSpPr>
              <a:spLocks noChangeAspect="1" noChangeShapeType="1"/>
            </p:cNvSpPr>
            <p:nvPr/>
          </p:nvSpPr>
          <p:spPr bwMode="auto">
            <a:xfrm flipV="1">
              <a:off x="1400" y="2851"/>
              <a:ext cx="73"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9704" name="Line 376">
              <a:extLst>
                <a:ext uri="{FF2B5EF4-FFF2-40B4-BE49-F238E27FC236}">
                  <a16:creationId xmlns:a16="http://schemas.microsoft.com/office/drawing/2014/main" id="{5778F39E-3BFE-400F-8AF4-929CB3D78F02}"/>
                </a:ext>
              </a:extLst>
            </p:cNvPr>
            <p:cNvSpPr>
              <a:spLocks noChangeAspect="1" noChangeShapeType="1"/>
            </p:cNvSpPr>
            <p:nvPr/>
          </p:nvSpPr>
          <p:spPr bwMode="auto">
            <a:xfrm>
              <a:off x="1473" y="2850"/>
              <a:ext cx="78"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9705" name="Line 377">
              <a:extLst>
                <a:ext uri="{FF2B5EF4-FFF2-40B4-BE49-F238E27FC236}">
                  <a16:creationId xmlns:a16="http://schemas.microsoft.com/office/drawing/2014/main" id="{2F3CD3CC-B4AD-47DF-B6C7-E3F99490FB90}"/>
                </a:ext>
              </a:extLst>
            </p:cNvPr>
            <p:cNvSpPr>
              <a:spLocks noChangeAspect="1" noChangeShapeType="1"/>
            </p:cNvSpPr>
            <p:nvPr/>
          </p:nvSpPr>
          <p:spPr bwMode="auto">
            <a:xfrm>
              <a:off x="1442" y="2892"/>
              <a:ext cx="62" cy="0"/>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99707" name="Text Box 379">
            <a:extLst>
              <a:ext uri="{FF2B5EF4-FFF2-40B4-BE49-F238E27FC236}">
                <a16:creationId xmlns:a16="http://schemas.microsoft.com/office/drawing/2014/main" id="{3F273477-C11B-463E-AEAD-A6684F1B51F4}"/>
              </a:ext>
            </a:extLst>
          </p:cNvPr>
          <p:cNvSpPr txBox="1">
            <a:spLocks noChangeArrowheads="1"/>
          </p:cNvSpPr>
          <p:nvPr/>
        </p:nvSpPr>
        <p:spPr bwMode="auto">
          <a:xfrm>
            <a:off x="4005263" y="3995738"/>
            <a:ext cx="19272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CWBR-26</a:t>
            </a:r>
          </a:p>
          <a:p>
            <a:r>
              <a:rPr lang="en-GB" altLang="en-US" sz="800"/>
              <a:t>x1 RAF Regiment Air Defence Flight</a:t>
            </a:r>
          </a:p>
        </p:txBody>
      </p:sp>
      <p:grpSp>
        <p:nvGrpSpPr>
          <p:cNvPr id="99708" name="Group 380">
            <a:extLst>
              <a:ext uri="{FF2B5EF4-FFF2-40B4-BE49-F238E27FC236}">
                <a16:creationId xmlns:a16="http://schemas.microsoft.com/office/drawing/2014/main" id="{13931199-53DF-49C0-89BE-11C5471B24B7}"/>
              </a:ext>
            </a:extLst>
          </p:cNvPr>
          <p:cNvGrpSpPr>
            <a:grpSpLocks/>
          </p:cNvGrpSpPr>
          <p:nvPr/>
        </p:nvGrpSpPr>
        <p:grpSpPr bwMode="auto">
          <a:xfrm>
            <a:off x="3797300" y="3995738"/>
            <a:ext cx="131763" cy="26987"/>
            <a:chOff x="304" y="1872"/>
            <a:chExt cx="83" cy="17"/>
          </a:xfrm>
        </p:grpSpPr>
        <p:sp>
          <p:nvSpPr>
            <p:cNvPr id="99709" name="Oval 381">
              <a:extLst>
                <a:ext uri="{FF2B5EF4-FFF2-40B4-BE49-F238E27FC236}">
                  <a16:creationId xmlns:a16="http://schemas.microsoft.com/office/drawing/2014/main" id="{87BD5481-A616-410A-AD80-9AB697AA485E}"/>
                </a:ext>
              </a:extLst>
            </p:cNvPr>
            <p:cNvSpPr>
              <a:spLocks noChangeAspect="1" noChangeArrowheads="1"/>
            </p:cNvSpPr>
            <p:nvPr/>
          </p:nvSpPr>
          <p:spPr bwMode="auto">
            <a:xfrm>
              <a:off x="304" y="1872"/>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99710" name="Oval 382">
              <a:extLst>
                <a:ext uri="{FF2B5EF4-FFF2-40B4-BE49-F238E27FC236}">
                  <a16:creationId xmlns:a16="http://schemas.microsoft.com/office/drawing/2014/main" id="{019065B4-E1D1-4719-A6BB-1F090271A4EE}"/>
                </a:ext>
              </a:extLst>
            </p:cNvPr>
            <p:cNvSpPr>
              <a:spLocks noChangeAspect="1" noChangeArrowheads="1"/>
            </p:cNvSpPr>
            <p:nvPr/>
          </p:nvSpPr>
          <p:spPr bwMode="auto">
            <a:xfrm>
              <a:off x="336" y="1872"/>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99711" name="Oval 383">
              <a:extLst>
                <a:ext uri="{FF2B5EF4-FFF2-40B4-BE49-F238E27FC236}">
                  <a16:creationId xmlns:a16="http://schemas.microsoft.com/office/drawing/2014/main" id="{34848246-24A3-4842-B799-2179AA10EFD8}"/>
                </a:ext>
              </a:extLst>
            </p:cNvPr>
            <p:cNvSpPr>
              <a:spLocks noChangeAspect="1" noChangeArrowheads="1"/>
            </p:cNvSpPr>
            <p:nvPr/>
          </p:nvSpPr>
          <p:spPr bwMode="auto">
            <a:xfrm>
              <a:off x="370" y="1872"/>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99712" name="Line 384">
            <a:extLst>
              <a:ext uri="{FF2B5EF4-FFF2-40B4-BE49-F238E27FC236}">
                <a16:creationId xmlns:a16="http://schemas.microsoft.com/office/drawing/2014/main" id="{5FB51191-CE4F-4325-A2EA-0F1F3CD5282C}"/>
              </a:ext>
            </a:extLst>
          </p:cNvPr>
          <p:cNvSpPr>
            <a:spLocks noChangeShapeType="1"/>
          </p:cNvSpPr>
          <p:nvPr/>
        </p:nvSpPr>
        <p:spPr bwMode="auto">
          <a:xfrm flipV="1">
            <a:off x="3573463" y="2411413"/>
            <a:ext cx="0" cy="266382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99713" name="Group 385">
            <a:extLst>
              <a:ext uri="{FF2B5EF4-FFF2-40B4-BE49-F238E27FC236}">
                <a16:creationId xmlns:a16="http://schemas.microsoft.com/office/drawing/2014/main" id="{B842B4A3-28DF-4C25-936A-20D8536E573E}"/>
              </a:ext>
            </a:extLst>
          </p:cNvPr>
          <p:cNvGrpSpPr>
            <a:grpSpLocks noChangeAspect="1"/>
          </p:cNvGrpSpPr>
          <p:nvPr/>
        </p:nvGrpSpPr>
        <p:grpSpPr bwMode="auto">
          <a:xfrm>
            <a:off x="3429000" y="7885113"/>
            <a:ext cx="360363" cy="288925"/>
            <a:chOff x="1968" y="1728"/>
            <a:chExt cx="195" cy="132"/>
          </a:xfrm>
        </p:grpSpPr>
        <p:sp>
          <p:nvSpPr>
            <p:cNvPr id="99714" name="Rectangle 386">
              <a:extLst>
                <a:ext uri="{FF2B5EF4-FFF2-40B4-BE49-F238E27FC236}">
                  <a16:creationId xmlns:a16="http://schemas.microsoft.com/office/drawing/2014/main" id="{0202027F-D90A-40A4-9643-F92F3BAFAB81}"/>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9715" name="Line 387">
              <a:extLst>
                <a:ext uri="{FF2B5EF4-FFF2-40B4-BE49-F238E27FC236}">
                  <a16:creationId xmlns:a16="http://schemas.microsoft.com/office/drawing/2014/main" id="{A5DFF88F-E18D-4CDF-B529-172796A918C0}"/>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9716" name="Line 388">
              <a:extLst>
                <a:ext uri="{FF2B5EF4-FFF2-40B4-BE49-F238E27FC236}">
                  <a16:creationId xmlns:a16="http://schemas.microsoft.com/office/drawing/2014/main" id="{C0C06551-65BD-45B9-A33C-FD90B7C03750}"/>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99717" name="Group 389">
            <a:extLst>
              <a:ext uri="{FF2B5EF4-FFF2-40B4-BE49-F238E27FC236}">
                <a16:creationId xmlns:a16="http://schemas.microsoft.com/office/drawing/2014/main" id="{42D6621D-9826-41C2-9E2D-59F87EED9938}"/>
              </a:ext>
            </a:extLst>
          </p:cNvPr>
          <p:cNvGrpSpPr>
            <a:grpSpLocks/>
          </p:cNvGrpSpPr>
          <p:nvPr/>
        </p:nvGrpSpPr>
        <p:grpSpPr bwMode="auto">
          <a:xfrm>
            <a:off x="3570288" y="7813675"/>
            <a:ext cx="76200" cy="63500"/>
            <a:chOff x="2539" y="543"/>
            <a:chExt cx="48" cy="40"/>
          </a:xfrm>
        </p:grpSpPr>
        <p:sp>
          <p:nvSpPr>
            <p:cNvPr id="99718" name="Line 390">
              <a:extLst>
                <a:ext uri="{FF2B5EF4-FFF2-40B4-BE49-F238E27FC236}">
                  <a16:creationId xmlns:a16="http://schemas.microsoft.com/office/drawing/2014/main" id="{43324D98-4838-4830-8902-39F8AE1FA4B3}"/>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9719" name="Line 391">
              <a:extLst>
                <a:ext uri="{FF2B5EF4-FFF2-40B4-BE49-F238E27FC236}">
                  <a16:creationId xmlns:a16="http://schemas.microsoft.com/office/drawing/2014/main" id="{3FF23D62-0A6B-43B9-BBC4-647D0AEF4584}"/>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99720" name="Text Box 392">
            <a:extLst>
              <a:ext uri="{FF2B5EF4-FFF2-40B4-BE49-F238E27FC236}">
                <a16:creationId xmlns:a16="http://schemas.microsoft.com/office/drawing/2014/main" id="{E4FF91F4-E01D-4905-8D85-145CA40BF227}"/>
              </a:ext>
            </a:extLst>
          </p:cNvPr>
          <p:cNvSpPr txBox="1">
            <a:spLocks noChangeArrowheads="1"/>
          </p:cNvSpPr>
          <p:nvPr/>
        </p:nvSpPr>
        <p:spPr bwMode="auto">
          <a:xfrm>
            <a:off x="3789363" y="7885113"/>
            <a:ext cx="1497012"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Gibraltar Garrison</a:t>
            </a:r>
          </a:p>
        </p:txBody>
      </p:sp>
      <p:grpSp>
        <p:nvGrpSpPr>
          <p:cNvPr id="99721" name="Group 393">
            <a:extLst>
              <a:ext uri="{FF2B5EF4-FFF2-40B4-BE49-F238E27FC236}">
                <a16:creationId xmlns:a16="http://schemas.microsoft.com/office/drawing/2014/main" id="{D01AD6A3-0B78-449F-ABA3-0F0F143069AC}"/>
              </a:ext>
            </a:extLst>
          </p:cNvPr>
          <p:cNvGrpSpPr>
            <a:grpSpLocks noChangeAspect="1"/>
          </p:cNvGrpSpPr>
          <p:nvPr/>
        </p:nvGrpSpPr>
        <p:grpSpPr bwMode="auto">
          <a:xfrm>
            <a:off x="3716338" y="8389938"/>
            <a:ext cx="288925" cy="215900"/>
            <a:chOff x="1968" y="1728"/>
            <a:chExt cx="195" cy="132"/>
          </a:xfrm>
        </p:grpSpPr>
        <p:sp>
          <p:nvSpPr>
            <p:cNvPr id="99722" name="Rectangle 394">
              <a:extLst>
                <a:ext uri="{FF2B5EF4-FFF2-40B4-BE49-F238E27FC236}">
                  <a16:creationId xmlns:a16="http://schemas.microsoft.com/office/drawing/2014/main" id="{BC232719-CD43-4649-B6A4-45BE48722545}"/>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9723" name="Line 395">
              <a:extLst>
                <a:ext uri="{FF2B5EF4-FFF2-40B4-BE49-F238E27FC236}">
                  <a16:creationId xmlns:a16="http://schemas.microsoft.com/office/drawing/2014/main" id="{7A424728-ECCC-4E27-828A-396B70A041DD}"/>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9724" name="Line 396">
              <a:extLst>
                <a:ext uri="{FF2B5EF4-FFF2-40B4-BE49-F238E27FC236}">
                  <a16:creationId xmlns:a16="http://schemas.microsoft.com/office/drawing/2014/main" id="{DEEBDF1F-D9EE-4A0C-83AB-74A2ABD60639}"/>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99725" name="Group 397">
            <a:extLst>
              <a:ext uri="{FF2B5EF4-FFF2-40B4-BE49-F238E27FC236}">
                <a16:creationId xmlns:a16="http://schemas.microsoft.com/office/drawing/2014/main" id="{5AC05350-3162-4897-B9FD-8F42F1B042E4}"/>
              </a:ext>
            </a:extLst>
          </p:cNvPr>
          <p:cNvGrpSpPr>
            <a:grpSpLocks/>
          </p:cNvGrpSpPr>
          <p:nvPr/>
        </p:nvGrpSpPr>
        <p:grpSpPr bwMode="auto">
          <a:xfrm>
            <a:off x="3822700" y="8318500"/>
            <a:ext cx="76200" cy="63500"/>
            <a:chOff x="2443" y="447"/>
            <a:chExt cx="48" cy="40"/>
          </a:xfrm>
        </p:grpSpPr>
        <p:sp>
          <p:nvSpPr>
            <p:cNvPr id="99726" name="Line 398">
              <a:extLst>
                <a:ext uri="{FF2B5EF4-FFF2-40B4-BE49-F238E27FC236}">
                  <a16:creationId xmlns:a16="http://schemas.microsoft.com/office/drawing/2014/main" id="{FBFE5360-CC8A-4795-BE73-95001A35A76A}"/>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9727" name="Line 399">
              <a:extLst>
                <a:ext uri="{FF2B5EF4-FFF2-40B4-BE49-F238E27FC236}">
                  <a16:creationId xmlns:a16="http://schemas.microsoft.com/office/drawing/2014/main" id="{B8E128C5-F086-47C8-9C9B-9260A43DAF63}"/>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99728" name="Line 400">
            <a:extLst>
              <a:ext uri="{FF2B5EF4-FFF2-40B4-BE49-F238E27FC236}">
                <a16:creationId xmlns:a16="http://schemas.microsoft.com/office/drawing/2014/main" id="{F340ED7E-D367-42AE-9EBA-ABB014A31382}"/>
              </a:ext>
            </a:extLst>
          </p:cNvPr>
          <p:cNvSpPr>
            <a:spLocks noChangeShapeType="1"/>
          </p:cNvSpPr>
          <p:nvPr/>
        </p:nvSpPr>
        <p:spPr bwMode="auto">
          <a:xfrm>
            <a:off x="3573463" y="8462963"/>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9729" name="Text Box 401">
            <a:extLst>
              <a:ext uri="{FF2B5EF4-FFF2-40B4-BE49-F238E27FC236}">
                <a16:creationId xmlns:a16="http://schemas.microsoft.com/office/drawing/2014/main" id="{45D6385C-6B40-40E0-A405-73317DF85652}"/>
              </a:ext>
            </a:extLst>
          </p:cNvPr>
          <p:cNvSpPr txBox="1">
            <a:spLocks noChangeArrowheads="1"/>
          </p:cNvSpPr>
          <p:nvPr/>
        </p:nvSpPr>
        <p:spPr bwMode="auto">
          <a:xfrm>
            <a:off x="4005263" y="8245475"/>
            <a:ext cx="185896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BATTLEGROUP CWBR-26</a:t>
            </a:r>
          </a:p>
          <a:p>
            <a:r>
              <a:rPr lang="en-GB" altLang="en-US" sz="1000"/>
              <a:t>x1 Infantry Battalion Type B</a:t>
            </a:r>
          </a:p>
        </p:txBody>
      </p:sp>
      <p:grpSp>
        <p:nvGrpSpPr>
          <p:cNvPr id="99730" name="Group 402">
            <a:extLst>
              <a:ext uri="{FF2B5EF4-FFF2-40B4-BE49-F238E27FC236}">
                <a16:creationId xmlns:a16="http://schemas.microsoft.com/office/drawing/2014/main" id="{632DC4A8-C1FB-4C01-9BC6-BF5CC43F70B8}"/>
              </a:ext>
            </a:extLst>
          </p:cNvPr>
          <p:cNvGrpSpPr>
            <a:grpSpLocks noChangeAspect="1"/>
          </p:cNvGrpSpPr>
          <p:nvPr/>
        </p:nvGrpSpPr>
        <p:grpSpPr bwMode="auto">
          <a:xfrm>
            <a:off x="3716338" y="8748713"/>
            <a:ext cx="288925" cy="215900"/>
            <a:chOff x="1968" y="1728"/>
            <a:chExt cx="195" cy="132"/>
          </a:xfrm>
        </p:grpSpPr>
        <p:sp>
          <p:nvSpPr>
            <p:cNvPr id="99731" name="Rectangle 403">
              <a:extLst>
                <a:ext uri="{FF2B5EF4-FFF2-40B4-BE49-F238E27FC236}">
                  <a16:creationId xmlns:a16="http://schemas.microsoft.com/office/drawing/2014/main" id="{C9103074-D0E5-4EC7-8DA6-DEA661C39367}"/>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9732" name="Line 404">
              <a:extLst>
                <a:ext uri="{FF2B5EF4-FFF2-40B4-BE49-F238E27FC236}">
                  <a16:creationId xmlns:a16="http://schemas.microsoft.com/office/drawing/2014/main" id="{8CC7952E-0D27-49C1-ADB6-0EDBE301AA63}"/>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9733" name="Line 405">
              <a:extLst>
                <a:ext uri="{FF2B5EF4-FFF2-40B4-BE49-F238E27FC236}">
                  <a16:creationId xmlns:a16="http://schemas.microsoft.com/office/drawing/2014/main" id="{BA30A682-2339-4683-889A-BE91814A2126}"/>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99734" name="Group 406">
            <a:extLst>
              <a:ext uri="{FF2B5EF4-FFF2-40B4-BE49-F238E27FC236}">
                <a16:creationId xmlns:a16="http://schemas.microsoft.com/office/drawing/2014/main" id="{51548CDB-DA65-4AF8-A879-1EAC10AE0F98}"/>
              </a:ext>
            </a:extLst>
          </p:cNvPr>
          <p:cNvGrpSpPr>
            <a:grpSpLocks/>
          </p:cNvGrpSpPr>
          <p:nvPr/>
        </p:nvGrpSpPr>
        <p:grpSpPr bwMode="auto">
          <a:xfrm>
            <a:off x="3822700" y="8677275"/>
            <a:ext cx="76200" cy="63500"/>
            <a:chOff x="2443" y="447"/>
            <a:chExt cx="48" cy="40"/>
          </a:xfrm>
        </p:grpSpPr>
        <p:sp>
          <p:nvSpPr>
            <p:cNvPr id="99735" name="Line 407">
              <a:extLst>
                <a:ext uri="{FF2B5EF4-FFF2-40B4-BE49-F238E27FC236}">
                  <a16:creationId xmlns:a16="http://schemas.microsoft.com/office/drawing/2014/main" id="{6741406C-C447-4331-A226-4BAC9E59DF64}"/>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9736" name="Line 408">
              <a:extLst>
                <a:ext uri="{FF2B5EF4-FFF2-40B4-BE49-F238E27FC236}">
                  <a16:creationId xmlns:a16="http://schemas.microsoft.com/office/drawing/2014/main" id="{7F685E20-264A-4F71-8FE8-F307633C4C61}"/>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99737" name="Line 409">
            <a:extLst>
              <a:ext uri="{FF2B5EF4-FFF2-40B4-BE49-F238E27FC236}">
                <a16:creationId xmlns:a16="http://schemas.microsoft.com/office/drawing/2014/main" id="{0E8A1452-3B4A-4A0B-AB16-DC08078490E0}"/>
              </a:ext>
            </a:extLst>
          </p:cNvPr>
          <p:cNvSpPr>
            <a:spLocks noChangeShapeType="1"/>
          </p:cNvSpPr>
          <p:nvPr/>
        </p:nvSpPr>
        <p:spPr bwMode="auto">
          <a:xfrm>
            <a:off x="3573463" y="8821738"/>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9738" name="Text Box 410">
            <a:extLst>
              <a:ext uri="{FF2B5EF4-FFF2-40B4-BE49-F238E27FC236}">
                <a16:creationId xmlns:a16="http://schemas.microsoft.com/office/drawing/2014/main" id="{3FF0D6E2-5A1E-4D65-8FEE-9D6EB130D77B}"/>
              </a:ext>
            </a:extLst>
          </p:cNvPr>
          <p:cNvSpPr txBox="1">
            <a:spLocks noChangeArrowheads="1"/>
          </p:cNvSpPr>
          <p:nvPr/>
        </p:nvSpPr>
        <p:spPr bwMode="auto">
          <a:xfrm>
            <a:off x="4005263" y="8604250"/>
            <a:ext cx="240188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BATTLEGROUP CWBR-30</a:t>
            </a:r>
          </a:p>
          <a:p>
            <a:r>
              <a:rPr lang="en-GB" altLang="en-US" sz="1000"/>
              <a:t>x1 Infantry Battalion (Home Defence)</a:t>
            </a:r>
          </a:p>
        </p:txBody>
      </p:sp>
      <p:sp>
        <p:nvSpPr>
          <p:cNvPr id="99739" name="Line 411">
            <a:extLst>
              <a:ext uri="{FF2B5EF4-FFF2-40B4-BE49-F238E27FC236}">
                <a16:creationId xmlns:a16="http://schemas.microsoft.com/office/drawing/2014/main" id="{2563D9F2-6DD6-40BE-9F21-44B52B701173}"/>
              </a:ext>
            </a:extLst>
          </p:cNvPr>
          <p:cNvSpPr>
            <a:spLocks noChangeShapeType="1"/>
          </p:cNvSpPr>
          <p:nvPr/>
        </p:nvSpPr>
        <p:spPr bwMode="auto">
          <a:xfrm flipV="1">
            <a:off x="3573463" y="8174038"/>
            <a:ext cx="0" cy="6477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pic>
        <p:nvPicPr>
          <p:cNvPr id="99740" name="Picture 412" descr="Saladin-Armoured-Car-004">
            <a:extLst>
              <a:ext uri="{FF2B5EF4-FFF2-40B4-BE49-F238E27FC236}">
                <a16:creationId xmlns:a16="http://schemas.microsoft.com/office/drawing/2014/main" id="{AD95ECC4-82A7-4458-85C5-048658B6DBB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00438" y="5508625"/>
            <a:ext cx="3227387" cy="2171700"/>
          </a:xfrm>
          <a:prstGeom prst="rect">
            <a:avLst/>
          </a:prstGeom>
          <a:noFill/>
          <a:extLst>
            <a:ext uri="{909E8E84-426E-40DD-AFC4-6F175D3DCCD1}">
              <a14:hiddenFill xmlns:a14="http://schemas.microsoft.com/office/drawing/2010/main">
                <a:solidFill>
                  <a:srgbClr val="FFFFFF"/>
                </a:solidFill>
              </a14:hiddenFill>
            </a:ext>
          </a:extLst>
        </p:spPr>
      </p:pic>
      <p:pic>
        <p:nvPicPr>
          <p:cNvPr id="99741" name="Picture 413" descr="0">
            <a:extLst>
              <a:ext uri="{FF2B5EF4-FFF2-40B4-BE49-F238E27FC236}">
                <a16:creationId xmlns:a16="http://schemas.microsoft.com/office/drawing/2014/main" id="{9C852314-EF1B-4F20-AA29-3DEAF9E0B45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60800" y="107950"/>
            <a:ext cx="2447925" cy="183673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8788" name="Group 4">
            <a:extLst>
              <a:ext uri="{FF2B5EF4-FFF2-40B4-BE49-F238E27FC236}">
                <a16:creationId xmlns:a16="http://schemas.microsoft.com/office/drawing/2014/main" id="{DA2B4B5F-C9B2-44E4-8B41-176E6E748B5B}"/>
              </a:ext>
            </a:extLst>
          </p:cNvPr>
          <p:cNvGrpSpPr>
            <a:grpSpLocks noChangeAspect="1"/>
          </p:cNvGrpSpPr>
          <p:nvPr/>
        </p:nvGrpSpPr>
        <p:grpSpPr bwMode="auto">
          <a:xfrm>
            <a:off x="115888" y="611188"/>
            <a:ext cx="360362" cy="288925"/>
            <a:chOff x="1968" y="1728"/>
            <a:chExt cx="195" cy="132"/>
          </a:xfrm>
        </p:grpSpPr>
        <p:sp>
          <p:nvSpPr>
            <p:cNvPr id="118789" name="Rectangle 5">
              <a:extLst>
                <a:ext uri="{FF2B5EF4-FFF2-40B4-BE49-F238E27FC236}">
                  <a16:creationId xmlns:a16="http://schemas.microsoft.com/office/drawing/2014/main" id="{B3EF29F2-52A9-4C69-91B3-8606CD72A8A2}"/>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8790" name="Line 6">
              <a:extLst>
                <a:ext uri="{FF2B5EF4-FFF2-40B4-BE49-F238E27FC236}">
                  <a16:creationId xmlns:a16="http://schemas.microsoft.com/office/drawing/2014/main" id="{9A57EE84-85B6-43AA-A7DC-DC5D715AF278}"/>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8791" name="Line 7">
              <a:extLst>
                <a:ext uri="{FF2B5EF4-FFF2-40B4-BE49-F238E27FC236}">
                  <a16:creationId xmlns:a16="http://schemas.microsoft.com/office/drawing/2014/main" id="{30817610-1E95-4979-9AA9-6055F2442A5F}"/>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18792" name="Group 8">
            <a:extLst>
              <a:ext uri="{FF2B5EF4-FFF2-40B4-BE49-F238E27FC236}">
                <a16:creationId xmlns:a16="http://schemas.microsoft.com/office/drawing/2014/main" id="{4851DECB-27AF-4278-A6A9-82522500792E}"/>
              </a:ext>
            </a:extLst>
          </p:cNvPr>
          <p:cNvGrpSpPr>
            <a:grpSpLocks/>
          </p:cNvGrpSpPr>
          <p:nvPr/>
        </p:nvGrpSpPr>
        <p:grpSpPr bwMode="auto">
          <a:xfrm>
            <a:off x="257175" y="539750"/>
            <a:ext cx="76200" cy="63500"/>
            <a:chOff x="2539" y="543"/>
            <a:chExt cx="48" cy="40"/>
          </a:xfrm>
        </p:grpSpPr>
        <p:sp>
          <p:nvSpPr>
            <p:cNvPr id="118793" name="Line 9">
              <a:extLst>
                <a:ext uri="{FF2B5EF4-FFF2-40B4-BE49-F238E27FC236}">
                  <a16:creationId xmlns:a16="http://schemas.microsoft.com/office/drawing/2014/main" id="{CA0E9D1E-1B48-44AF-8FFE-51EB890F145C}"/>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8794" name="Line 10">
              <a:extLst>
                <a:ext uri="{FF2B5EF4-FFF2-40B4-BE49-F238E27FC236}">
                  <a16:creationId xmlns:a16="http://schemas.microsoft.com/office/drawing/2014/main" id="{FA5F2881-FB9D-4BC4-8ADE-E6663B13EE5E}"/>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118795" name="Text Box 11">
            <a:extLst>
              <a:ext uri="{FF2B5EF4-FFF2-40B4-BE49-F238E27FC236}">
                <a16:creationId xmlns:a16="http://schemas.microsoft.com/office/drawing/2014/main" id="{6B0A8B2E-23C0-4E08-819A-42CA64F9C0F1}"/>
              </a:ext>
            </a:extLst>
          </p:cNvPr>
          <p:cNvSpPr txBox="1">
            <a:spLocks noChangeArrowheads="1"/>
          </p:cNvSpPr>
          <p:nvPr/>
        </p:nvSpPr>
        <p:spPr bwMode="auto">
          <a:xfrm>
            <a:off x="476250" y="611188"/>
            <a:ext cx="130175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Belize Garrison</a:t>
            </a:r>
          </a:p>
        </p:txBody>
      </p:sp>
      <p:grpSp>
        <p:nvGrpSpPr>
          <p:cNvPr id="118796" name="Group 12">
            <a:extLst>
              <a:ext uri="{FF2B5EF4-FFF2-40B4-BE49-F238E27FC236}">
                <a16:creationId xmlns:a16="http://schemas.microsoft.com/office/drawing/2014/main" id="{69DC0FA7-3F44-46CC-BC13-A2E0C65DA934}"/>
              </a:ext>
            </a:extLst>
          </p:cNvPr>
          <p:cNvGrpSpPr>
            <a:grpSpLocks noChangeAspect="1"/>
          </p:cNvGrpSpPr>
          <p:nvPr/>
        </p:nvGrpSpPr>
        <p:grpSpPr bwMode="auto">
          <a:xfrm>
            <a:off x="404813" y="1116013"/>
            <a:ext cx="288925" cy="215900"/>
            <a:chOff x="1968" y="1728"/>
            <a:chExt cx="195" cy="132"/>
          </a:xfrm>
        </p:grpSpPr>
        <p:sp>
          <p:nvSpPr>
            <p:cNvPr id="118797" name="Rectangle 13">
              <a:extLst>
                <a:ext uri="{FF2B5EF4-FFF2-40B4-BE49-F238E27FC236}">
                  <a16:creationId xmlns:a16="http://schemas.microsoft.com/office/drawing/2014/main" id="{1449BDFD-05ED-47DD-A4D0-1EA46D76F350}"/>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8798" name="Line 14">
              <a:extLst>
                <a:ext uri="{FF2B5EF4-FFF2-40B4-BE49-F238E27FC236}">
                  <a16:creationId xmlns:a16="http://schemas.microsoft.com/office/drawing/2014/main" id="{331B5652-ADA7-431B-A8D7-49F188A129AB}"/>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8799" name="Line 15">
              <a:extLst>
                <a:ext uri="{FF2B5EF4-FFF2-40B4-BE49-F238E27FC236}">
                  <a16:creationId xmlns:a16="http://schemas.microsoft.com/office/drawing/2014/main" id="{549152D1-D366-4E8C-A2A3-E2B1E2EA5825}"/>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18800" name="Group 16">
            <a:extLst>
              <a:ext uri="{FF2B5EF4-FFF2-40B4-BE49-F238E27FC236}">
                <a16:creationId xmlns:a16="http://schemas.microsoft.com/office/drawing/2014/main" id="{9431EF8A-F882-42B3-A31A-D6037CA2979C}"/>
              </a:ext>
            </a:extLst>
          </p:cNvPr>
          <p:cNvGrpSpPr>
            <a:grpSpLocks/>
          </p:cNvGrpSpPr>
          <p:nvPr/>
        </p:nvGrpSpPr>
        <p:grpSpPr bwMode="auto">
          <a:xfrm>
            <a:off x="509588" y="1044575"/>
            <a:ext cx="76200" cy="63500"/>
            <a:chOff x="2443" y="447"/>
            <a:chExt cx="48" cy="40"/>
          </a:xfrm>
        </p:grpSpPr>
        <p:sp>
          <p:nvSpPr>
            <p:cNvPr id="118801" name="Line 17">
              <a:extLst>
                <a:ext uri="{FF2B5EF4-FFF2-40B4-BE49-F238E27FC236}">
                  <a16:creationId xmlns:a16="http://schemas.microsoft.com/office/drawing/2014/main" id="{85744861-4106-4B49-AA1E-BAC98B6243A1}"/>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8802" name="Line 18">
              <a:extLst>
                <a:ext uri="{FF2B5EF4-FFF2-40B4-BE49-F238E27FC236}">
                  <a16:creationId xmlns:a16="http://schemas.microsoft.com/office/drawing/2014/main" id="{4D0F4D3F-8000-403C-ADDF-92A0810FBEC1}"/>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18803" name="Line 19">
            <a:extLst>
              <a:ext uri="{FF2B5EF4-FFF2-40B4-BE49-F238E27FC236}">
                <a16:creationId xmlns:a16="http://schemas.microsoft.com/office/drawing/2014/main" id="{EDD6F585-0011-404E-8526-833F68F4AE1D}"/>
              </a:ext>
            </a:extLst>
          </p:cNvPr>
          <p:cNvSpPr>
            <a:spLocks noChangeShapeType="1"/>
          </p:cNvSpPr>
          <p:nvPr/>
        </p:nvSpPr>
        <p:spPr bwMode="auto">
          <a:xfrm>
            <a:off x="260350" y="1189038"/>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8804" name="Text Box 20">
            <a:extLst>
              <a:ext uri="{FF2B5EF4-FFF2-40B4-BE49-F238E27FC236}">
                <a16:creationId xmlns:a16="http://schemas.microsoft.com/office/drawing/2014/main" id="{87365D70-0E95-44A9-8FCF-1F2D0C00C158}"/>
              </a:ext>
            </a:extLst>
          </p:cNvPr>
          <p:cNvSpPr txBox="1">
            <a:spLocks noChangeArrowheads="1"/>
          </p:cNvSpPr>
          <p:nvPr/>
        </p:nvSpPr>
        <p:spPr bwMode="auto">
          <a:xfrm>
            <a:off x="692150" y="971550"/>
            <a:ext cx="185896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BATTLEGROUP CWBR-26</a:t>
            </a:r>
          </a:p>
          <a:p>
            <a:r>
              <a:rPr lang="en-GB" altLang="en-US" sz="1000"/>
              <a:t>x1 Infantry Battalion Type B</a:t>
            </a:r>
          </a:p>
        </p:txBody>
      </p:sp>
      <p:sp>
        <p:nvSpPr>
          <p:cNvPr id="118805" name="Line 21">
            <a:extLst>
              <a:ext uri="{FF2B5EF4-FFF2-40B4-BE49-F238E27FC236}">
                <a16:creationId xmlns:a16="http://schemas.microsoft.com/office/drawing/2014/main" id="{398773F1-EA29-4F81-A79C-B9AE1A46C3EF}"/>
              </a:ext>
            </a:extLst>
          </p:cNvPr>
          <p:cNvSpPr>
            <a:spLocks noChangeShapeType="1"/>
          </p:cNvSpPr>
          <p:nvPr/>
        </p:nvSpPr>
        <p:spPr bwMode="auto">
          <a:xfrm>
            <a:off x="260350" y="1547813"/>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18806" name="Group 22">
            <a:extLst>
              <a:ext uri="{FF2B5EF4-FFF2-40B4-BE49-F238E27FC236}">
                <a16:creationId xmlns:a16="http://schemas.microsoft.com/office/drawing/2014/main" id="{F652C09E-064D-4055-8BE2-066080DAB3B3}"/>
              </a:ext>
            </a:extLst>
          </p:cNvPr>
          <p:cNvGrpSpPr>
            <a:grpSpLocks/>
          </p:cNvGrpSpPr>
          <p:nvPr/>
        </p:nvGrpSpPr>
        <p:grpSpPr bwMode="auto">
          <a:xfrm>
            <a:off x="404813" y="1476375"/>
            <a:ext cx="287337" cy="215900"/>
            <a:chOff x="255" y="4468"/>
            <a:chExt cx="181" cy="136"/>
          </a:xfrm>
        </p:grpSpPr>
        <p:sp>
          <p:nvSpPr>
            <p:cNvPr id="118807" name="Rectangle 23">
              <a:extLst>
                <a:ext uri="{FF2B5EF4-FFF2-40B4-BE49-F238E27FC236}">
                  <a16:creationId xmlns:a16="http://schemas.microsoft.com/office/drawing/2014/main" id="{0A9CA506-D611-46E1-84ED-53D5E2948F8E}"/>
                </a:ext>
              </a:extLst>
            </p:cNvPr>
            <p:cNvSpPr>
              <a:spLocks noChangeAspect="1" noChangeArrowheads="1"/>
            </p:cNvSpPr>
            <p:nvPr/>
          </p:nvSpPr>
          <p:spPr bwMode="auto">
            <a:xfrm>
              <a:off x="255" y="4468"/>
              <a:ext cx="181" cy="136"/>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8808" name="Line 24">
              <a:extLst>
                <a:ext uri="{FF2B5EF4-FFF2-40B4-BE49-F238E27FC236}">
                  <a16:creationId xmlns:a16="http://schemas.microsoft.com/office/drawing/2014/main" id="{61B338F9-31D7-4CB1-86E8-58B9D59CF946}"/>
                </a:ext>
              </a:extLst>
            </p:cNvPr>
            <p:cNvSpPr>
              <a:spLocks noChangeAspect="1" noChangeShapeType="1"/>
            </p:cNvSpPr>
            <p:nvPr/>
          </p:nvSpPr>
          <p:spPr bwMode="auto">
            <a:xfrm>
              <a:off x="315" y="4516"/>
              <a:ext cx="0" cy="44"/>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8809" name="Line 25">
              <a:extLst>
                <a:ext uri="{FF2B5EF4-FFF2-40B4-BE49-F238E27FC236}">
                  <a16:creationId xmlns:a16="http://schemas.microsoft.com/office/drawing/2014/main" id="{04E54792-9FDF-4C6D-B06E-C16E0942E799}"/>
                </a:ext>
              </a:extLst>
            </p:cNvPr>
            <p:cNvSpPr>
              <a:spLocks noChangeAspect="1" noChangeShapeType="1"/>
            </p:cNvSpPr>
            <p:nvPr/>
          </p:nvSpPr>
          <p:spPr bwMode="auto">
            <a:xfrm>
              <a:off x="346" y="4519"/>
              <a:ext cx="0" cy="41"/>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8810" name="Line 26">
              <a:extLst>
                <a:ext uri="{FF2B5EF4-FFF2-40B4-BE49-F238E27FC236}">
                  <a16:creationId xmlns:a16="http://schemas.microsoft.com/office/drawing/2014/main" id="{CD7396B3-EAE1-42B0-8E0E-8660BD5D3445}"/>
                </a:ext>
              </a:extLst>
            </p:cNvPr>
            <p:cNvSpPr>
              <a:spLocks noChangeAspect="1" noChangeShapeType="1"/>
            </p:cNvSpPr>
            <p:nvPr/>
          </p:nvSpPr>
          <p:spPr bwMode="auto">
            <a:xfrm>
              <a:off x="379" y="4519"/>
              <a:ext cx="0" cy="41"/>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8811" name="Line 27">
              <a:extLst>
                <a:ext uri="{FF2B5EF4-FFF2-40B4-BE49-F238E27FC236}">
                  <a16:creationId xmlns:a16="http://schemas.microsoft.com/office/drawing/2014/main" id="{DD30C324-BF2D-41B5-9884-3CDA8ABF18B8}"/>
                </a:ext>
              </a:extLst>
            </p:cNvPr>
            <p:cNvSpPr>
              <a:spLocks noChangeAspect="1" noChangeShapeType="1"/>
            </p:cNvSpPr>
            <p:nvPr/>
          </p:nvSpPr>
          <p:spPr bwMode="auto">
            <a:xfrm>
              <a:off x="311" y="4519"/>
              <a:ext cx="73" cy="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18812" name="Text Box 28">
            <a:extLst>
              <a:ext uri="{FF2B5EF4-FFF2-40B4-BE49-F238E27FC236}">
                <a16:creationId xmlns:a16="http://schemas.microsoft.com/office/drawing/2014/main" id="{EADCD012-10DA-4481-912E-A018A52B58B6}"/>
              </a:ext>
            </a:extLst>
          </p:cNvPr>
          <p:cNvSpPr txBox="1">
            <a:spLocks noChangeArrowheads="1"/>
          </p:cNvSpPr>
          <p:nvPr/>
        </p:nvSpPr>
        <p:spPr bwMode="auto">
          <a:xfrm>
            <a:off x="692150" y="1403350"/>
            <a:ext cx="15335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CWBR-16</a:t>
            </a:r>
          </a:p>
          <a:p>
            <a:r>
              <a:rPr lang="en-GB" altLang="en-US" sz="800"/>
              <a:t>x1 Engineer Field Squadron</a:t>
            </a:r>
          </a:p>
        </p:txBody>
      </p:sp>
      <p:sp>
        <p:nvSpPr>
          <p:cNvPr id="118813" name="Line 29">
            <a:extLst>
              <a:ext uri="{FF2B5EF4-FFF2-40B4-BE49-F238E27FC236}">
                <a16:creationId xmlns:a16="http://schemas.microsoft.com/office/drawing/2014/main" id="{FC891B99-32D1-45B4-831F-7E2D10123AB5}"/>
              </a:ext>
            </a:extLst>
          </p:cNvPr>
          <p:cNvSpPr>
            <a:spLocks noChangeShapeType="1"/>
          </p:cNvSpPr>
          <p:nvPr/>
        </p:nvSpPr>
        <p:spPr bwMode="auto">
          <a:xfrm>
            <a:off x="549275" y="1403350"/>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18814" name="Group 30">
            <a:extLst>
              <a:ext uri="{FF2B5EF4-FFF2-40B4-BE49-F238E27FC236}">
                <a16:creationId xmlns:a16="http://schemas.microsoft.com/office/drawing/2014/main" id="{2E73D7F4-9067-41C3-BDBC-AC1128A38908}"/>
              </a:ext>
            </a:extLst>
          </p:cNvPr>
          <p:cNvGrpSpPr>
            <a:grpSpLocks noChangeAspect="1"/>
          </p:cNvGrpSpPr>
          <p:nvPr/>
        </p:nvGrpSpPr>
        <p:grpSpPr bwMode="auto">
          <a:xfrm>
            <a:off x="404813" y="1835150"/>
            <a:ext cx="287337" cy="214313"/>
            <a:chOff x="480" y="816"/>
            <a:chExt cx="201" cy="132"/>
          </a:xfrm>
        </p:grpSpPr>
        <p:grpSp>
          <p:nvGrpSpPr>
            <p:cNvPr id="118815" name="Group 31">
              <a:extLst>
                <a:ext uri="{FF2B5EF4-FFF2-40B4-BE49-F238E27FC236}">
                  <a16:creationId xmlns:a16="http://schemas.microsoft.com/office/drawing/2014/main" id="{4AE15E92-8219-4B33-9CDD-790AA63975AD}"/>
                </a:ext>
              </a:extLst>
            </p:cNvPr>
            <p:cNvGrpSpPr>
              <a:grpSpLocks noChangeAspect="1"/>
            </p:cNvGrpSpPr>
            <p:nvPr/>
          </p:nvGrpSpPr>
          <p:grpSpPr bwMode="auto">
            <a:xfrm>
              <a:off x="480" y="816"/>
              <a:ext cx="201" cy="132"/>
              <a:chOff x="480" y="816"/>
              <a:chExt cx="201" cy="132"/>
            </a:xfrm>
          </p:grpSpPr>
          <p:sp>
            <p:nvSpPr>
              <p:cNvPr id="118816" name="Rectangle 32">
                <a:extLst>
                  <a:ext uri="{FF2B5EF4-FFF2-40B4-BE49-F238E27FC236}">
                    <a16:creationId xmlns:a16="http://schemas.microsoft.com/office/drawing/2014/main" id="{6E674DED-7A58-4AC6-94F1-A0D6548ED052}"/>
                  </a:ext>
                </a:extLst>
              </p:cNvPr>
              <p:cNvSpPr>
                <a:spLocks noChangeAspect="1" noChangeArrowheads="1"/>
              </p:cNvSpPr>
              <p:nvPr/>
            </p:nvSpPr>
            <p:spPr bwMode="auto">
              <a:xfrm>
                <a:off x="480" y="816"/>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8817" name="Oval 33">
                <a:extLst>
                  <a:ext uri="{FF2B5EF4-FFF2-40B4-BE49-F238E27FC236}">
                    <a16:creationId xmlns:a16="http://schemas.microsoft.com/office/drawing/2014/main" id="{172DBD4B-B61E-4FFE-BE0F-F92308F8A7DA}"/>
                  </a:ext>
                </a:extLst>
              </p:cNvPr>
              <p:cNvSpPr>
                <a:spLocks noChangeAspect="1" noChangeArrowheads="1"/>
              </p:cNvSpPr>
              <p:nvPr/>
            </p:nvSpPr>
            <p:spPr bwMode="auto">
              <a:xfrm>
                <a:off x="517" y="849"/>
                <a:ext cx="127"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118818" name="Line 34">
              <a:extLst>
                <a:ext uri="{FF2B5EF4-FFF2-40B4-BE49-F238E27FC236}">
                  <a16:creationId xmlns:a16="http://schemas.microsoft.com/office/drawing/2014/main" id="{AD0FA3E0-38A1-48F4-8436-22A9ABBBBD8A}"/>
                </a:ext>
              </a:extLst>
            </p:cNvPr>
            <p:cNvSpPr>
              <a:spLocks noChangeAspect="1" noChangeShapeType="1"/>
            </p:cNvSpPr>
            <p:nvPr/>
          </p:nvSpPr>
          <p:spPr bwMode="auto">
            <a:xfrm flipV="1">
              <a:off x="480" y="816"/>
              <a:ext cx="198" cy="132"/>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18820" name="Text Box 36">
            <a:extLst>
              <a:ext uri="{FF2B5EF4-FFF2-40B4-BE49-F238E27FC236}">
                <a16:creationId xmlns:a16="http://schemas.microsoft.com/office/drawing/2014/main" id="{892EE48A-71BF-4F5F-99F3-6CB9D80750EE}"/>
              </a:ext>
            </a:extLst>
          </p:cNvPr>
          <p:cNvSpPr txBox="1">
            <a:spLocks noChangeArrowheads="1"/>
          </p:cNvSpPr>
          <p:nvPr/>
        </p:nvSpPr>
        <p:spPr bwMode="auto">
          <a:xfrm>
            <a:off x="692150" y="1763713"/>
            <a:ext cx="254476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CWBR-03b/03d</a:t>
            </a:r>
          </a:p>
          <a:p>
            <a:r>
              <a:rPr lang="en-GB" altLang="en-US" sz="800"/>
              <a:t>x1 Medium Recce Troop Type B (Tracked UK) (b)</a:t>
            </a:r>
          </a:p>
        </p:txBody>
      </p:sp>
      <p:sp>
        <p:nvSpPr>
          <p:cNvPr id="118821" name="Line 37">
            <a:extLst>
              <a:ext uri="{FF2B5EF4-FFF2-40B4-BE49-F238E27FC236}">
                <a16:creationId xmlns:a16="http://schemas.microsoft.com/office/drawing/2014/main" id="{FF8CA182-A909-4647-AE33-729EB1F76194}"/>
              </a:ext>
            </a:extLst>
          </p:cNvPr>
          <p:cNvSpPr>
            <a:spLocks noChangeShapeType="1"/>
          </p:cNvSpPr>
          <p:nvPr/>
        </p:nvSpPr>
        <p:spPr bwMode="auto">
          <a:xfrm>
            <a:off x="261938" y="1908175"/>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8830" name="Line 46">
            <a:extLst>
              <a:ext uri="{FF2B5EF4-FFF2-40B4-BE49-F238E27FC236}">
                <a16:creationId xmlns:a16="http://schemas.microsoft.com/office/drawing/2014/main" id="{5350A5AB-58A8-4D89-B738-BF69EDE42DB9}"/>
              </a:ext>
            </a:extLst>
          </p:cNvPr>
          <p:cNvSpPr>
            <a:spLocks noChangeShapeType="1"/>
          </p:cNvSpPr>
          <p:nvPr/>
        </p:nvSpPr>
        <p:spPr bwMode="auto">
          <a:xfrm flipV="1">
            <a:off x="547688" y="3421063"/>
            <a:ext cx="0" cy="2159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18831" name="Group 47">
            <a:extLst>
              <a:ext uri="{FF2B5EF4-FFF2-40B4-BE49-F238E27FC236}">
                <a16:creationId xmlns:a16="http://schemas.microsoft.com/office/drawing/2014/main" id="{A238837B-17DA-4FD0-9D47-8F2946DB1D08}"/>
              </a:ext>
            </a:extLst>
          </p:cNvPr>
          <p:cNvGrpSpPr>
            <a:grpSpLocks/>
          </p:cNvGrpSpPr>
          <p:nvPr/>
        </p:nvGrpSpPr>
        <p:grpSpPr bwMode="auto">
          <a:xfrm>
            <a:off x="403225" y="3278188"/>
            <a:ext cx="244475" cy="158750"/>
            <a:chOff x="3294" y="2154"/>
            <a:chExt cx="154" cy="100"/>
          </a:xfrm>
        </p:grpSpPr>
        <p:sp>
          <p:nvSpPr>
            <p:cNvPr id="118832" name="Rectangle 48">
              <a:extLst>
                <a:ext uri="{FF2B5EF4-FFF2-40B4-BE49-F238E27FC236}">
                  <a16:creationId xmlns:a16="http://schemas.microsoft.com/office/drawing/2014/main" id="{B170C376-BF62-43A9-A543-1D8AE2257C18}"/>
                </a:ext>
              </a:extLst>
            </p:cNvPr>
            <p:cNvSpPr>
              <a:spLocks noChangeAspect="1" noChangeArrowheads="1"/>
            </p:cNvSpPr>
            <p:nvPr/>
          </p:nvSpPr>
          <p:spPr bwMode="auto">
            <a:xfrm>
              <a:off x="3294" y="2154"/>
              <a:ext cx="154" cy="100"/>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118833" name="Group 49">
              <a:extLst>
                <a:ext uri="{FF2B5EF4-FFF2-40B4-BE49-F238E27FC236}">
                  <a16:creationId xmlns:a16="http://schemas.microsoft.com/office/drawing/2014/main" id="{22D4DA46-D00A-4C88-A0E6-C19B3EC191E5}"/>
                </a:ext>
              </a:extLst>
            </p:cNvPr>
            <p:cNvGrpSpPr>
              <a:grpSpLocks/>
            </p:cNvGrpSpPr>
            <p:nvPr/>
          </p:nvGrpSpPr>
          <p:grpSpPr bwMode="auto">
            <a:xfrm>
              <a:off x="3316" y="2171"/>
              <a:ext cx="110" cy="63"/>
              <a:chOff x="691" y="3359"/>
              <a:chExt cx="136" cy="90"/>
            </a:xfrm>
          </p:grpSpPr>
          <p:sp>
            <p:nvSpPr>
              <p:cNvPr id="118834" name="Line 50">
                <a:extLst>
                  <a:ext uri="{FF2B5EF4-FFF2-40B4-BE49-F238E27FC236}">
                    <a16:creationId xmlns:a16="http://schemas.microsoft.com/office/drawing/2014/main" id="{0A0E0508-7FB6-4F5F-A0A6-D31D229D16C6}"/>
                  </a:ext>
                </a:extLst>
              </p:cNvPr>
              <p:cNvSpPr>
                <a:spLocks noChangeShapeType="1"/>
              </p:cNvSpPr>
              <p:nvPr/>
            </p:nvSpPr>
            <p:spPr bwMode="auto">
              <a:xfrm>
                <a:off x="691"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8835" name="Line 51">
                <a:extLst>
                  <a:ext uri="{FF2B5EF4-FFF2-40B4-BE49-F238E27FC236}">
                    <a16:creationId xmlns:a16="http://schemas.microsoft.com/office/drawing/2014/main" id="{F8A60B6F-CE27-4670-A6A0-5225B941301E}"/>
                  </a:ext>
                </a:extLst>
              </p:cNvPr>
              <p:cNvSpPr>
                <a:spLocks noChangeShapeType="1"/>
              </p:cNvSpPr>
              <p:nvPr/>
            </p:nvSpPr>
            <p:spPr bwMode="auto">
              <a:xfrm flipV="1">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8836" name="Line 52">
                <a:extLst>
                  <a:ext uri="{FF2B5EF4-FFF2-40B4-BE49-F238E27FC236}">
                    <a16:creationId xmlns:a16="http://schemas.microsoft.com/office/drawing/2014/main" id="{97CC0499-2544-4A67-A105-3DCBF3260953}"/>
                  </a:ext>
                </a:extLst>
              </p:cNvPr>
              <p:cNvSpPr>
                <a:spLocks noChangeShapeType="1"/>
              </p:cNvSpPr>
              <p:nvPr/>
            </p:nvSpPr>
            <p:spPr bwMode="auto">
              <a:xfrm>
                <a:off x="827"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8837" name="Line 53">
                <a:extLst>
                  <a:ext uri="{FF2B5EF4-FFF2-40B4-BE49-F238E27FC236}">
                    <a16:creationId xmlns:a16="http://schemas.microsoft.com/office/drawing/2014/main" id="{0B5C80E1-7616-4C7E-932B-DFE45382EE1B}"/>
                  </a:ext>
                </a:extLst>
              </p:cNvPr>
              <p:cNvSpPr>
                <a:spLocks noChangeShapeType="1"/>
              </p:cNvSpPr>
              <p:nvPr/>
            </p:nvSpPr>
            <p:spPr bwMode="auto">
              <a:xfrm>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sp>
        <p:nvSpPr>
          <p:cNvPr id="118838" name="Line 54">
            <a:extLst>
              <a:ext uri="{FF2B5EF4-FFF2-40B4-BE49-F238E27FC236}">
                <a16:creationId xmlns:a16="http://schemas.microsoft.com/office/drawing/2014/main" id="{56E88410-BED0-4D01-9DA4-CA48FCB564CF}"/>
              </a:ext>
            </a:extLst>
          </p:cNvPr>
          <p:cNvSpPr>
            <a:spLocks noChangeShapeType="1"/>
          </p:cNvSpPr>
          <p:nvPr/>
        </p:nvSpPr>
        <p:spPr bwMode="auto">
          <a:xfrm>
            <a:off x="260350" y="3349625"/>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8839" name="Text Box 55">
            <a:extLst>
              <a:ext uri="{FF2B5EF4-FFF2-40B4-BE49-F238E27FC236}">
                <a16:creationId xmlns:a16="http://schemas.microsoft.com/office/drawing/2014/main" id="{2DBFB4DD-4356-4A99-A64D-A47028EF86F6}"/>
              </a:ext>
            </a:extLst>
          </p:cNvPr>
          <p:cNvSpPr txBox="1">
            <a:spLocks noChangeArrowheads="1"/>
          </p:cNvSpPr>
          <p:nvPr/>
        </p:nvSpPr>
        <p:spPr bwMode="auto">
          <a:xfrm>
            <a:off x="692150" y="3205163"/>
            <a:ext cx="954088"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1563 Flight RAF</a:t>
            </a:r>
            <a:endParaRPr lang="en-US" altLang="en-US" sz="800"/>
          </a:p>
        </p:txBody>
      </p:sp>
      <p:sp>
        <p:nvSpPr>
          <p:cNvPr id="118840" name="Line 56">
            <a:extLst>
              <a:ext uri="{FF2B5EF4-FFF2-40B4-BE49-F238E27FC236}">
                <a16:creationId xmlns:a16="http://schemas.microsoft.com/office/drawing/2014/main" id="{BF482F6E-67AF-4EC8-90D2-563E70A0C6C6}"/>
              </a:ext>
            </a:extLst>
          </p:cNvPr>
          <p:cNvSpPr>
            <a:spLocks noChangeShapeType="1"/>
          </p:cNvSpPr>
          <p:nvPr/>
        </p:nvSpPr>
        <p:spPr bwMode="auto">
          <a:xfrm>
            <a:off x="525463" y="3205163"/>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18841" name="Group 57">
            <a:extLst>
              <a:ext uri="{FF2B5EF4-FFF2-40B4-BE49-F238E27FC236}">
                <a16:creationId xmlns:a16="http://schemas.microsoft.com/office/drawing/2014/main" id="{A272A4C0-6868-4815-80AF-9A7CACAB8653}"/>
              </a:ext>
            </a:extLst>
          </p:cNvPr>
          <p:cNvGrpSpPr>
            <a:grpSpLocks/>
          </p:cNvGrpSpPr>
          <p:nvPr/>
        </p:nvGrpSpPr>
        <p:grpSpPr bwMode="auto">
          <a:xfrm>
            <a:off x="692150" y="3565525"/>
            <a:ext cx="244475" cy="158750"/>
            <a:chOff x="3294" y="2154"/>
            <a:chExt cx="154" cy="100"/>
          </a:xfrm>
        </p:grpSpPr>
        <p:sp>
          <p:nvSpPr>
            <p:cNvPr id="118842" name="Rectangle 58">
              <a:extLst>
                <a:ext uri="{FF2B5EF4-FFF2-40B4-BE49-F238E27FC236}">
                  <a16:creationId xmlns:a16="http://schemas.microsoft.com/office/drawing/2014/main" id="{EA411890-221F-49F5-A1FE-7FFDD94FD122}"/>
                </a:ext>
              </a:extLst>
            </p:cNvPr>
            <p:cNvSpPr>
              <a:spLocks noChangeAspect="1" noChangeArrowheads="1"/>
            </p:cNvSpPr>
            <p:nvPr/>
          </p:nvSpPr>
          <p:spPr bwMode="auto">
            <a:xfrm>
              <a:off x="3294" y="2154"/>
              <a:ext cx="154" cy="100"/>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118843" name="Group 59">
              <a:extLst>
                <a:ext uri="{FF2B5EF4-FFF2-40B4-BE49-F238E27FC236}">
                  <a16:creationId xmlns:a16="http://schemas.microsoft.com/office/drawing/2014/main" id="{29C97AEB-C790-41F2-8946-3AB5C50A8919}"/>
                </a:ext>
              </a:extLst>
            </p:cNvPr>
            <p:cNvGrpSpPr>
              <a:grpSpLocks/>
            </p:cNvGrpSpPr>
            <p:nvPr/>
          </p:nvGrpSpPr>
          <p:grpSpPr bwMode="auto">
            <a:xfrm>
              <a:off x="3316" y="2171"/>
              <a:ext cx="110" cy="63"/>
              <a:chOff x="691" y="3359"/>
              <a:chExt cx="136" cy="90"/>
            </a:xfrm>
          </p:grpSpPr>
          <p:sp>
            <p:nvSpPr>
              <p:cNvPr id="118844" name="Line 60">
                <a:extLst>
                  <a:ext uri="{FF2B5EF4-FFF2-40B4-BE49-F238E27FC236}">
                    <a16:creationId xmlns:a16="http://schemas.microsoft.com/office/drawing/2014/main" id="{9C05EA3B-AADE-4D52-B93E-0BD4441B82CF}"/>
                  </a:ext>
                </a:extLst>
              </p:cNvPr>
              <p:cNvSpPr>
                <a:spLocks noChangeShapeType="1"/>
              </p:cNvSpPr>
              <p:nvPr/>
            </p:nvSpPr>
            <p:spPr bwMode="auto">
              <a:xfrm>
                <a:off x="691"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8845" name="Line 61">
                <a:extLst>
                  <a:ext uri="{FF2B5EF4-FFF2-40B4-BE49-F238E27FC236}">
                    <a16:creationId xmlns:a16="http://schemas.microsoft.com/office/drawing/2014/main" id="{63456869-E7B5-4194-B1E5-28A26314A804}"/>
                  </a:ext>
                </a:extLst>
              </p:cNvPr>
              <p:cNvSpPr>
                <a:spLocks noChangeShapeType="1"/>
              </p:cNvSpPr>
              <p:nvPr/>
            </p:nvSpPr>
            <p:spPr bwMode="auto">
              <a:xfrm flipV="1">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8846" name="Line 62">
                <a:extLst>
                  <a:ext uri="{FF2B5EF4-FFF2-40B4-BE49-F238E27FC236}">
                    <a16:creationId xmlns:a16="http://schemas.microsoft.com/office/drawing/2014/main" id="{2854C873-AA85-4C5C-A734-8E02796B0B81}"/>
                  </a:ext>
                </a:extLst>
              </p:cNvPr>
              <p:cNvSpPr>
                <a:spLocks noChangeShapeType="1"/>
              </p:cNvSpPr>
              <p:nvPr/>
            </p:nvSpPr>
            <p:spPr bwMode="auto">
              <a:xfrm>
                <a:off x="827"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8847" name="Line 63">
                <a:extLst>
                  <a:ext uri="{FF2B5EF4-FFF2-40B4-BE49-F238E27FC236}">
                    <a16:creationId xmlns:a16="http://schemas.microsoft.com/office/drawing/2014/main" id="{34C3C345-D4B7-45CC-AD7E-683EDF9A5211}"/>
                  </a:ext>
                </a:extLst>
              </p:cNvPr>
              <p:cNvSpPr>
                <a:spLocks noChangeShapeType="1"/>
              </p:cNvSpPr>
              <p:nvPr/>
            </p:nvSpPr>
            <p:spPr bwMode="auto">
              <a:xfrm>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118848" name="Group 64">
            <a:extLst>
              <a:ext uri="{FF2B5EF4-FFF2-40B4-BE49-F238E27FC236}">
                <a16:creationId xmlns:a16="http://schemas.microsoft.com/office/drawing/2014/main" id="{76ED3466-EC06-48C6-A111-E78A164FD991}"/>
              </a:ext>
            </a:extLst>
          </p:cNvPr>
          <p:cNvGrpSpPr>
            <a:grpSpLocks/>
          </p:cNvGrpSpPr>
          <p:nvPr/>
        </p:nvGrpSpPr>
        <p:grpSpPr bwMode="auto">
          <a:xfrm>
            <a:off x="776288" y="3492500"/>
            <a:ext cx="74612" cy="26988"/>
            <a:chOff x="2373" y="1404"/>
            <a:chExt cx="47" cy="17"/>
          </a:xfrm>
        </p:grpSpPr>
        <p:sp>
          <p:nvSpPr>
            <p:cNvPr id="118849" name="Oval 65">
              <a:extLst>
                <a:ext uri="{FF2B5EF4-FFF2-40B4-BE49-F238E27FC236}">
                  <a16:creationId xmlns:a16="http://schemas.microsoft.com/office/drawing/2014/main" id="{00C73BE5-1B69-4A3D-8212-8216B8DDE159}"/>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18850" name="Oval 66">
              <a:extLst>
                <a:ext uri="{FF2B5EF4-FFF2-40B4-BE49-F238E27FC236}">
                  <a16:creationId xmlns:a16="http://schemas.microsoft.com/office/drawing/2014/main" id="{57F628A1-C2E7-4ACE-A468-582DED267CEB}"/>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18851" name="Text Box 67">
            <a:extLst>
              <a:ext uri="{FF2B5EF4-FFF2-40B4-BE49-F238E27FC236}">
                <a16:creationId xmlns:a16="http://schemas.microsoft.com/office/drawing/2014/main" id="{4AAA21CF-8734-45D6-A73C-A02683CFA62E}"/>
              </a:ext>
            </a:extLst>
          </p:cNvPr>
          <p:cNvSpPr txBox="1">
            <a:spLocks noChangeArrowheads="1"/>
          </p:cNvSpPr>
          <p:nvPr/>
        </p:nvSpPr>
        <p:spPr bwMode="auto">
          <a:xfrm>
            <a:off x="908050" y="3492500"/>
            <a:ext cx="2419350"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x2 </a:t>
            </a:r>
            <a:r>
              <a:rPr lang="en-GB" altLang="en-US" sz="800" b="0"/>
              <a:t>Puma HU Mk 1 Helicopter </a:t>
            </a:r>
            <a:r>
              <a:rPr lang="en-GB" altLang="en-US" sz="800"/>
              <a:t>        </a:t>
            </a:r>
            <a:r>
              <a:rPr lang="en-GB" altLang="en-US" sz="800" b="0"/>
              <a:t>       CWBR-46</a:t>
            </a:r>
            <a:endParaRPr lang="en-GB" altLang="en-US" sz="800"/>
          </a:p>
        </p:txBody>
      </p:sp>
      <p:sp>
        <p:nvSpPr>
          <p:cNvPr id="118852" name="Line 68">
            <a:extLst>
              <a:ext uri="{FF2B5EF4-FFF2-40B4-BE49-F238E27FC236}">
                <a16:creationId xmlns:a16="http://schemas.microsoft.com/office/drawing/2014/main" id="{AA6ED988-A3D4-4F62-895C-1D0AE3E103CD}"/>
              </a:ext>
            </a:extLst>
          </p:cNvPr>
          <p:cNvSpPr>
            <a:spLocks noChangeShapeType="1"/>
          </p:cNvSpPr>
          <p:nvPr/>
        </p:nvSpPr>
        <p:spPr bwMode="auto">
          <a:xfrm>
            <a:off x="549275" y="3636963"/>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8853" name="Line 69">
            <a:extLst>
              <a:ext uri="{FF2B5EF4-FFF2-40B4-BE49-F238E27FC236}">
                <a16:creationId xmlns:a16="http://schemas.microsoft.com/office/drawing/2014/main" id="{DCACA1BD-6508-4242-A7BF-4D9CC352D823}"/>
              </a:ext>
            </a:extLst>
          </p:cNvPr>
          <p:cNvSpPr>
            <a:spLocks noChangeShapeType="1"/>
          </p:cNvSpPr>
          <p:nvPr/>
        </p:nvSpPr>
        <p:spPr bwMode="auto">
          <a:xfrm flipV="1">
            <a:off x="547688" y="4572000"/>
            <a:ext cx="0" cy="2159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18854" name="Group 70">
            <a:extLst>
              <a:ext uri="{FF2B5EF4-FFF2-40B4-BE49-F238E27FC236}">
                <a16:creationId xmlns:a16="http://schemas.microsoft.com/office/drawing/2014/main" id="{4E067390-9273-4AF2-BBEC-BADC6D8F1220}"/>
              </a:ext>
            </a:extLst>
          </p:cNvPr>
          <p:cNvGrpSpPr>
            <a:grpSpLocks/>
          </p:cNvGrpSpPr>
          <p:nvPr/>
        </p:nvGrpSpPr>
        <p:grpSpPr bwMode="auto">
          <a:xfrm>
            <a:off x="403225" y="4429125"/>
            <a:ext cx="244475" cy="158750"/>
            <a:chOff x="3294" y="2154"/>
            <a:chExt cx="154" cy="100"/>
          </a:xfrm>
        </p:grpSpPr>
        <p:sp>
          <p:nvSpPr>
            <p:cNvPr id="118855" name="Rectangle 71">
              <a:extLst>
                <a:ext uri="{FF2B5EF4-FFF2-40B4-BE49-F238E27FC236}">
                  <a16:creationId xmlns:a16="http://schemas.microsoft.com/office/drawing/2014/main" id="{A1E72C3F-A507-4E69-876A-866FC35325DD}"/>
                </a:ext>
              </a:extLst>
            </p:cNvPr>
            <p:cNvSpPr>
              <a:spLocks noChangeAspect="1" noChangeArrowheads="1"/>
            </p:cNvSpPr>
            <p:nvPr/>
          </p:nvSpPr>
          <p:spPr bwMode="auto">
            <a:xfrm>
              <a:off x="3294" y="2154"/>
              <a:ext cx="154" cy="100"/>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118856" name="Group 72">
              <a:extLst>
                <a:ext uri="{FF2B5EF4-FFF2-40B4-BE49-F238E27FC236}">
                  <a16:creationId xmlns:a16="http://schemas.microsoft.com/office/drawing/2014/main" id="{78B1595B-3E0A-4758-AF2D-A1B18BD0D46C}"/>
                </a:ext>
              </a:extLst>
            </p:cNvPr>
            <p:cNvGrpSpPr>
              <a:grpSpLocks/>
            </p:cNvGrpSpPr>
            <p:nvPr/>
          </p:nvGrpSpPr>
          <p:grpSpPr bwMode="auto">
            <a:xfrm>
              <a:off x="3316" y="2171"/>
              <a:ext cx="110" cy="63"/>
              <a:chOff x="691" y="3359"/>
              <a:chExt cx="136" cy="90"/>
            </a:xfrm>
          </p:grpSpPr>
          <p:sp>
            <p:nvSpPr>
              <p:cNvPr id="118857" name="Line 73">
                <a:extLst>
                  <a:ext uri="{FF2B5EF4-FFF2-40B4-BE49-F238E27FC236}">
                    <a16:creationId xmlns:a16="http://schemas.microsoft.com/office/drawing/2014/main" id="{5DFFF809-E206-42A8-943F-0880396C7E2E}"/>
                  </a:ext>
                </a:extLst>
              </p:cNvPr>
              <p:cNvSpPr>
                <a:spLocks noChangeShapeType="1"/>
              </p:cNvSpPr>
              <p:nvPr/>
            </p:nvSpPr>
            <p:spPr bwMode="auto">
              <a:xfrm>
                <a:off x="691"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8858" name="Line 74">
                <a:extLst>
                  <a:ext uri="{FF2B5EF4-FFF2-40B4-BE49-F238E27FC236}">
                    <a16:creationId xmlns:a16="http://schemas.microsoft.com/office/drawing/2014/main" id="{08534DDC-2F3A-4633-8F9A-C645F08CC114}"/>
                  </a:ext>
                </a:extLst>
              </p:cNvPr>
              <p:cNvSpPr>
                <a:spLocks noChangeShapeType="1"/>
              </p:cNvSpPr>
              <p:nvPr/>
            </p:nvSpPr>
            <p:spPr bwMode="auto">
              <a:xfrm flipV="1">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8859" name="Line 75">
                <a:extLst>
                  <a:ext uri="{FF2B5EF4-FFF2-40B4-BE49-F238E27FC236}">
                    <a16:creationId xmlns:a16="http://schemas.microsoft.com/office/drawing/2014/main" id="{BAC36AD8-773F-4216-8C4A-14DFD5519C76}"/>
                  </a:ext>
                </a:extLst>
              </p:cNvPr>
              <p:cNvSpPr>
                <a:spLocks noChangeShapeType="1"/>
              </p:cNvSpPr>
              <p:nvPr/>
            </p:nvSpPr>
            <p:spPr bwMode="auto">
              <a:xfrm>
                <a:off x="827"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8860" name="Line 76">
                <a:extLst>
                  <a:ext uri="{FF2B5EF4-FFF2-40B4-BE49-F238E27FC236}">
                    <a16:creationId xmlns:a16="http://schemas.microsoft.com/office/drawing/2014/main" id="{910E0BA5-DA9D-4572-AA63-D8A9735CC5FC}"/>
                  </a:ext>
                </a:extLst>
              </p:cNvPr>
              <p:cNvSpPr>
                <a:spLocks noChangeShapeType="1"/>
              </p:cNvSpPr>
              <p:nvPr/>
            </p:nvSpPr>
            <p:spPr bwMode="auto">
              <a:xfrm>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sp>
        <p:nvSpPr>
          <p:cNvPr id="118861" name="Line 77">
            <a:extLst>
              <a:ext uri="{FF2B5EF4-FFF2-40B4-BE49-F238E27FC236}">
                <a16:creationId xmlns:a16="http://schemas.microsoft.com/office/drawing/2014/main" id="{9B177812-A098-4734-9B49-F9B6CB57B5DB}"/>
              </a:ext>
            </a:extLst>
          </p:cNvPr>
          <p:cNvSpPr>
            <a:spLocks noChangeShapeType="1"/>
          </p:cNvSpPr>
          <p:nvPr/>
        </p:nvSpPr>
        <p:spPr bwMode="auto">
          <a:xfrm>
            <a:off x="260350" y="4498975"/>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8862" name="Text Box 78">
            <a:extLst>
              <a:ext uri="{FF2B5EF4-FFF2-40B4-BE49-F238E27FC236}">
                <a16:creationId xmlns:a16="http://schemas.microsoft.com/office/drawing/2014/main" id="{0151CFBF-AA7B-4AFA-9BED-C58EC5666126}"/>
              </a:ext>
            </a:extLst>
          </p:cNvPr>
          <p:cNvSpPr txBox="1">
            <a:spLocks noChangeArrowheads="1"/>
          </p:cNvSpPr>
          <p:nvPr/>
        </p:nvSpPr>
        <p:spPr bwMode="auto">
          <a:xfrm>
            <a:off x="692150" y="4356100"/>
            <a:ext cx="879475"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 25 Flight AAC</a:t>
            </a:r>
            <a:endParaRPr lang="en-US" altLang="en-US" sz="800"/>
          </a:p>
        </p:txBody>
      </p:sp>
      <p:sp>
        <p:nvSpPr>
          <p:cNvPr id="118863" name="Line 79">
            <a:extLst>
              <a:ext uri="{FF2B5EF4-FFF2-40B4-BE49-F238E27FC236}">
                <a16:creationId xmlns:a16="http://schemas.microsoft.com/office/drawing/2014/main" id="{2A0B5A08-2C3F-4847-88AE-A857796004B0}"/>
              </a:ext>
            </a:extLst>
          </p:cNvPr>
          <p:cNvSpPr>
            <a:spLocks noChangeShapeType="1"/>
          </p:cNvSpPr>
          <p:nvPr/>
        </p:nvSpPr>
        <p:spPr bwMode="auto">
          <a:xfrm>
            <a:off x="525463" y="4356100"/>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18864" name="Group 80">
            <a:extLst>
              <a:ext uri="{FF2B5EF4-FFF2-40B4-BE49-F238E27FC236}">
                <a16:creationId xmlns:a16="http://schemas.microsoft.com/office/drawing/2014/main" id="{DA837342-973E-4AA5-98DC-4950C72632FF}"/>
              </a:ext>
            </a:extLst>
          </p:cNvPr>
          <p:cNvGrpSpPr>
            <a:grpSpLocks/>
          </p:cNvGrpSpPr>
          <p:nvPr/>
        </p:nvGrpSpPr>
        <p:grpSpPr bwMode="auto">
          <a:xfrm>
            <a:off x="692150" y="4716463"/>
            <a:ext cx="244475" cy="158750"/>
            <a:chOff x="3294" y="2154"/>
            <a:chExt cx="154" cy="100"/>
          </a:xfrm>
        </p:grpSpPr>
        <p:sp>
          <p:nvSpPr>
            <p:cNvPr id="118865" name="Rectangle 81">
              <a:extLst>
                <a:ext uri="{FF2B5EF4-FFF2-40B4-BE49-F238E27FC236}">
                  <a16:creationId xmlns:a16="http://schemas.microsoft.com/office/drawing/2014/main" id="{A6A49F61-5C6B-439F-9ECD-A58BF439BECE}"/>
                </a:ext>
              </a:extLst>
            </p:cNvPr>
            <p:cNvSpPr>
              <a:spLocks noChangeAspect="1" noChangeArrowheads="1"/>
            </p:cNvSpPr>
            <p:nvPr/>
          </p:nvSpPr>
          <p:spPr bwMode="auto">
            <a:xfrm>
              <a:off x="3294" y="2154"/>
              <a:ext cx="154" cy="100"/>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118866" name="Group 82">
              <a:extLst>
                <a:ext uri="{FF2B5EF4-FFF2-40B4-BE49-F238E27FC236}">
                  <a16:creationId xmlns:a16="http://schemas.microsoft.com/office/drawing/2014/main" id="{B2395C09-E116-44F3-B1F9-D28084F16E8B}"/>
                </a:ext>
              </a:extLst>
            </p:cNvPr>
            <p:cNvGrpSpPr>
              <a:grpSpLocks/>
            </p:cNvGrpSpPr>
            <p:nvPr/>
          </p:nvGrpSpPr>
          <p:grpSpPr bwMode="auto">
            <a:xfrm>
              <a:off x="3316" y="2171"/>
              <a:ext cx="110" cy="63"/>
              <a:chOff x="691" y="3359"/>
              <a:chExt cx="136" cy="90"/>
            </a:xfrm>
          </p:grpSpPr>
          <p:sp>
            <p:nvSpPr>
              <p:cNvPr id="118867" name="Line 83">
                <a:extLst>
                  <a:ext uri="{FF2B5EF4-FFF2-40B4-BE49-F238E27FC236}">
                    <a16:creationId xmlns:a16="http://schemas.microsoft.com/office/drawing/2014/main" id="{8B9935E5-8CEE-4984-9AFF-1B9FDA953098}"/>
                  </a:ext>
                </a:extLst>
              </p:cNvPr>
              <p:cNvSpPr>
                <a:spLocks noChangeShapeType="1"/>
              </p:cNvSpPr>
              <p:nvPr/>
            </p:nvSpPr>
            <p:spPr bwMode="auto">
              <a:xfrm>
                <a:off x="691"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8868" name="Line 84">
                <a:extLst>
                  <a:ext uri="{FF2B5EF4-FFF2-40B4-BE49-F238E27FC236}">
                    <a16:creationId xmlns:a16="http://schemas.microsoft.com/office/drawing/2014/main" id="{085083D8-4243-431E-AB88-95EB307599A0}"/>
                  </a:ext>
                </a:extLst>
              </p:cNvPr>
              <p:cNvSpPr>
                <a:spLocks noChangeShapeType="1"/>
              </p:cNvSpPr>
              <p:nvPr/>
            </p:nvSpPr>
            <p:spPr bwMode="auto">
              <a:xfrm flipV="1">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8869" name="Line 85">
                <a:extLst>
                  <a:ext uri="{FF2B5EF4-FFF2-40B4-BE49-F238E27FC236}">
                    <a16:creationId xmlns:a16="http://schemas.microsoft.com/office/drawing/2014/main" id="{1A4E680C-62A3-4C47-8FA4-76ABA4E991CE}"/>
                  </a:ext>
                </a:extLst>
              </p:cNvPr>
              <p:cNvSpPr>
                <a:spLocks noChangeShapeType="1"/>
              </p:cNvSpPr>
              <p:nvPr/>
            </p:nvSpPr>
            <p:spPr bwMode="auto">
              <a:xfrm>
                <a:off x="827"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8870" name="Line 86">
                <a:extLst>
                  <a:ext uri="{FF2B5EF4-FFF2-40B4-BE49-F238E27FC236}">
                    <a16:creationId xmlns:a16="http://schemas.microsoft.com/office/drawing/2014/main" id="{920C7641-0F85-4176-9D37-1CE208357F3A}"/>
                  </a:ext>
                </a:extLst>
              </p:cNvPr>
              <p:cNvSpPr>
                <a:spLocks noChangeShapeType="1"/>
              </p:cNvSpPr>
              <p:nvPr/>
            </p:nvSpPr>
            <p:spPr bwMode="auto">
              <a:xfrm>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118871" name="Group 87">
            <a:extLst>
              <a:ext uri="{FF2B5EF4-FFF2-40B4-BE49-F238E27FC236}">
                <a16:creationId xmlns:a16="http://schemas.microsoft.com/office/drawing/2014/main" id="{9F8278C9-BA3A-443D-9117-ADCF1355E8C0}"/>
              </a:ext>
            </a:extLst>
          </p:cNvPr>
          <p:cNvGrpSpPr>
            <a:grpSpLocks/>
          </p:cNvGrpSpPr>
          <p:nvPr/>
        </p:nvGrpSpPr>
        <p:grpSpPr bwMode="auto">
          <a:xfrm>
            <a:off x="776288" y="4643438"/>
            <a:ext cx="74612" cy="26987"/>
            <a:chOff x="2373" y="1404"/>
            <a:chExt cx="47" cy="17"/>
          </a:xfrm>
        </p:grpSpPr>
        <p:sp>
          <p:nvSpPr>
            <p:cNvPr id="118872" name="Oval 88">
              <a:extLst>
                <a:ext uri="{FF2B5EF4-FFF2-40B4-BE49-F238E27FC236}">
                  <a16:creationId xmlns:a16="http://schemas.microsoft.com/office/drawing/2014/main" id="{22E4E83A-4F4B-498E-86B8-2402846151FF}"/>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18873" name="Oval 89">
              <a:extLst>
                <a:ext uri="{FF2B5EF4-FFF2-40B4-BE49-F238E27FC236}">
                  <a16:creationId xmlns:a16="http://schemas.microsoft.com/office/drawing/2014/main" id="{02A914A3-E41B-4795-9930-93228C92B1B2}"/>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18874" name="Text Box 90">
            <a:extLst>
              <a:ext uri="{FF2B5EF4-FFF2-40B4-BE49-F238E27FC236}">
                <a16:creationId xmlns:a16="http://schemas.microsoft.com/office/drawing/2014/main" id="{A9B38493-F92B-4165-B8E2-79BD5C601D68}"/>
              </a:ext>
            </a:extLst>
          </p:cNvPr>
          <p:cNvSpPr txBox="1">
            <a:spLocks noChangeArrowheads="1"/>
          </p:cNvSpPr>
          <p:nvPr/>
        </p:nvSpPr>
        <p:spPr bwMode="auto">
          <a:xfrm>
            <a:off x="908050" y="4643438"/>
            <a:ext cx="2408238"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x1 </a:t>
            </a:r>
            <a:r>
              <a:rPr lang="en-GB" altLang="en-US" sz="800" b="0"/>
              <a:t>Gazelle AH Mk 1 Helicopter </a:t>
            </a:r>
            <a:r>
              <a:rPr lang="en-GB" altLang="en-US" sz="800"/>
              <a:t>            </a:t>
            </a:r>
            <a:r>
              <a:rPr lang="en-GB" altLang="en-US" sz="800" b="0"/>
              <a:t>CWBR-43</a:t>
            </a:r>
            <a:endParaRPr lang="en-GB" altLang="en-US" sz="800"/>
          </a:p>
        </p:txBody>
      </p:sp>
      <p:sp>
        <p:nvSpPr>
          <p:cNvPr id="118875" name="Line 91">
            <a:extLst>
              <a:ext uri="{FF2B5EF4-FFF2-40B4-BE49-F238E27FC236}">
                <a16:creationId xmlns:a16="http://schemas.microsoft.com/office/drawing/2014/main" id="{CBC12C98-EE1B-419C-8988-D45A04A7763F}"/>
              </a:ext>
            </a:extLst>
          </p:cNvPr>
          <p:cNvSpPr>
            <a:spLocks noChangeShapeType="1"/>
          </p:cNvSpPr>
          <p:nvPr/>
        </p:nvSpPr>
        <p:spPr bwMode="auto">
          <a:xfrm>
            <a:off x="549275" y="4787900"/>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8876" name="Line 92">
            <a:extLst>
              <a:ext uri="{FF2B5EF4-FFF2-40B4-BE49-F238E27FC236}">
                <a16:creationId xmlns:a16="http://schemas.microsoft.com/office/drawing/2014/main" id="{DB99A31B-1371-4E36-8F5A-DF53A27194B4}"/>
              </a:ext>
            </a:extLst>
          </p:cNvPr>
          <p:cNvSpPr>
            <a:spLocks noChangeShapeType="1"/>
          </p:cNvSpPr>
          <p:nvPr/>
        </p:nvSpPr>
        <p:spPr bwMode="auto">
          <a:xfrm>
            <a:off x="261938" y="2628900"/>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8882" name="Text Box 98">
            <a:extLst>
              <a:ext uri="{FF2B5EF4-FFF2-40B4-BE49-F238E27FC236}">
                <a16:creationId xmlns:a16="http://schemas.microsoft.com/office/drawing/2014/main" id="{705F852E-BCD1-4C09-B5E5-886AA7174E8E}"/>
              </a:ext>
            </a:extLst>
          </p:cNvPr>
          <p:cNvSpPr txBox="1">
            <a:spLocks noChangeArrowheads="1"/>
          </p:cNvSpPr>
          <p:nvPr/>
        </p:nvSpPr>
        <p:spPr bwMode="auto">
          <a:xfrm>
            <a:off x="692150" y="2484438"/>
            <a:ext cx="17557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CWBR-29</a:t>
            </a:r>
          </a:p>
          <a:p>
            <a:r>
              <a:rPr lang="en-GB" altLang="en-US" sz="800"/>
              <a:t>x1 RAF Regiment Field Flight (b)</a:t>
            </a:r>
          </a:p>
        </p:txBody>
      </p:sp>
      <p:grpSp>
        <p:nvGrpSpPr>
          <p:cNvPr id="118883" name="Group 99">
            <a:extLst>
              <a:ext uri="{FF2B5EF4-FFF2-40B4-BE49-F238E27FC236}">
                <a16:creationId xmlns:a16="http://schemas.microsoft.com/office/drawing/2014/main" id="{81EFCF99-1251-4514-BC13-4A1D5CC328DE}"/>
              </a:ext>
            </a:extLst>
          </p:cNvPr>
          <p:cNvGrpSpPr>
            <a:grpSpLocks/>
          </p:cNvGrpSpPr>
          <p:nvPr/>
        </p:nvGrpSpPr>
        <p:grpSpPr bwMode="auto">
          <a:xfrm>
            <a:off x="484188" y="2484438"/>
            <a:ext cx="131762" cy="26987"/>
            <a:chOff x="304" y="1872"/>
            <a:chExt cx="83" cy="17"/>
          </a:xfrm>
        </p:grpSpPr>
        <p:sp>
          <p:nvSpPr>
            <p:cNvPr id="118884" name="Oval 100">
              <a:extLst>
                <a:ext uri="{FF2B5EF4-FFF2-40B4-BE49-F238E27FC236}">
                  <a16:creationId xmlns:a16="http://schemas.microsoft.com/office/drawing/2014/main" id="{BE38AEA7-17DF-495E-9C73-9554293F71C4}"/>
                </a:ext>
              </a:extLst>
            </p:cNvPr>
            <p:cNvSpPr>
              <a:spLocks noChangeAspect="1" noChangeArrowheads="1"/>
            </p:cNvSpPr>
            <p:nvPr/>
          </p:nvSpPr>
          <p:spPr bwMode="auto">
            <a:xfrm>
              <a:off x="304" y="1872"/>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18885" name="Oval 101">
              <a:extLst>
                <a:ext uri="{FF2B5EF4-FFF2-40B4-BE49-F238E27FC236}">
                  <a16:creationId xmlns:a16="http://schemas.microsoft.com/office/drawing/2014/main" id="{E6728F55-B424-4D6E-85A2-EB6B63EF6E74}"/>
                </a:ext>
              </a:extLst>
            </p:cNvPr>
            <p:cNvSpPr>
              <a:spLocks noChangeAspect="1" noChangeArrowheads="1"/>
            </p:cNvSpPr>
            <p:nvPr/>
          </p:nvSpPr>
          <p:spPr bwMode="auto">
            <a:xfrm>
              <a:off x="336" y="1872"/>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18886" name="Oval 102">
              <a:extLst>
                <a:ext uri="{FF2B5EF4-FFF2-40B4-BE49-F238E27FC236}">
                  <a16:creationId xmlns:a16="http://schemas.microsoft.com/office/drawing/2014/main" id="{92CFB394-4985-45C4-938A-1EC88A1C7F5A}"/>
                </a:ext>
              </a:extLst>
            </p:cNvPr>
            <p:cNvSpPr>
              <a:spLocks noChangeAspect="1" noChangeArrowheads="1"/>
            </p:cNvSpPr>
            <p:nvPr/>
          </p:nvSpPr>
          <p:spPr bwMode="auto">
            <a:xfrm>
              <a:off x="370" y="1872"/>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18887" name="Line 103">
            <a:extLst>
              <a:ext uri="{FF2B5EF4-FFF2-40B4-BE49-F238E27FC236}">
                <a16:creationId xmlns:a16="http://schemas.microsoft.com/office/drawing/2014/main" id="{0B20AD2F-6398-4857-BD93-957A5F0F9EBF}"/>
              </a:ext>
            </a:extLst>
          </p:cNvPr>
          <p:cNvSpPr>
            <a:spLocks noChangeShapeType="1"/>
          </p:cNvSpPr>
          <p:nvPr/>
        </p:nvSpPr>
        <p:spPr bwMode="auto">
          <a:xfrm flipV="1">
            <a:off x="260350" y="900113"/>
            <a:ext cx="0" cy="360045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8888" name="Text Box 104">
            <a:extLst>
              <a:ext uri="{FF2B5EF4-FFF2-40B4-BE49-F238E27FC236}">
                <a16:creationId xmlns:a16="http://schemas.microsoft.com/office/drawing/2014/main" id="{8E2D3250-1607-4AFA-94D3-5BC207309586}"/>
              </a:ext>
            </a:extLst>
          </p:cNvPr>
          <p:cNvSpPr txBox="1">
            <a:spLocks noChangeArrowheads="1"/>
          </p:cNvSpPr>
          <p:nvPr/>
        </p:nvSpPr>
        <p:spPr bwMode="auto">
          <a:xfrm>
            <a:off x="115888" y="107950"/>
            <a:ext cx="28448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400"/>
              <a:t>Overseas Garrisons </a:t>
            </a:r>
            <a:r>
              <a:rPr lang="en-GB" altLang="en-US" sz="1400" b="0"/>
              <a:t>(Continued)</a:t>
            </a:r>
            <a:endParaRPr lang="en-GB" altLang="en-US" sz="1400"/>
          </a:p>
        </p:txBody>
      </p:sp>
      <p:grpSp>
        <p:nvGrpSpPr>
          <p:cNvPr id="118889" name="Group 105">
            <a:extLst>
              <a:ext uri="{FF2B5EF4-FFF2-40B4-BE49-F238E27FC236}">
                <a16:creationId xmlns:a16="http://schemas.microsoft.com/office/drawing/2014/main" id="{E9387EF4-CE9E-4A08-9192-88903DAFC773}"/>
              </a:ext>
            </a:extLst>
          </p:cNvPr>
          <p:cNvGrpSpPr>
            <a:grpSpLocks/>
          </p:cNvGrpSpPr>
          <p:nvPr/>
        </p:nvGrpSpPr>
        <p:grpSpPr bwMode="auto">
          <a:xfrm>
            <a:off x="482600" y="1763713"/>
            <a:ext cx="131763" cy="26987"/>
            <a:chOff x="304" y="1872"/>
            <a:chExt cx="83" cy="17"/>
          </a:xfrm>
        </p:grpSpPr>
        <p:sp>
          <p:nvSpPr>
            <p:cNvPr id="118890" name="Oval 106">
              <a:extLst>
                <a:ext uri="{FF2B5EF4-FFF2-40B4-BE49-F238E27FC236}">
                  <a16:creationId xmlns:a16="http://schemas.microsoft.com/office/drawing/2014/main" id="{BA179411-B11D-4196-A4DB-ACBBF9C140F6}"/>
                </a:ext>
              </a:extLst>
            </p:cNvPr>
            <p:cNvSpPr>
              <a:spLocks noChangeAspect="1" noChangeArrowheads="1"/>
            </p:cNvSpPr>
            <p:nvPr/>
          </p:nvSpPr>
          <p:spPr bwMode="auto">
            <a:xfrm>
              <a:off x="304" y="1872"/>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18891" name="Oval 107">
              <a:extLst>
                <a:ext uri="{FF2B5EF4-FFF2-40B4-BE49-F238E27FC236}">
                  <a16:creationId xmlns:a16="http://schemas.microsoft.com/office/drawing/2014/main" id="{19F7E5F3-723A-461E-80F1-5437109872D4}"/>
                </a:ext>
              </a:extLst>
            </p:cNvPr>
            <p:cNvSpPr>
              <a:spLocks noChangeAspect="1" noChangeArrowheads="1"/>
            </p:cNvSpPr>
            <p:nvPr/>
          </p:nvSpPr>
          <p:spPr bwMode="auto">
            <a:xfrm>
              <a:off x="336" y="1872"/>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18892" name="Oval 108">
              <a:extLst>
                <a:ext uri="{FF2B5EF4-FFF2-40B4-BE49-F238E27FC236}">
                  <a16:creationId xmlns:a16="http://schemas.microsoft.com/office/drawing/2014/main" id="{CB6C9C5B-24C1-4D42-9519-BA0A8336C932}"/>
                </a:ext>
              </a:extLst>
            </p:cNvPr>
            <p:cNvSpPr>
              <a:spLocks noChangeAspect="1" noChangeArrowheads="1"/>
            </p:cNvSpPr>
            <p:nvPr/>
          </p:nvSpPr>
          <p:spPr bwMode="auto">
            <a:xfrm>
              <a:off x="370" y="1872"/>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grpSp>
        <p:nvGrpSpPr>
          <p:cNvPr id="118893" name="Group 109">
            <a:extLst>
              <a:ext uri="{FF2B5EF4-FFF2-40B4-BE49-F238E27FC236}">
                <a16:creationId xmlns:a16="http://schemas.microsoft.com/office/drawing/2014/main" id="{5EAA5A12-51B2-4EE3-8FA5-4C8D86BCC10A}"/>
              </a:ext>
            </a:extLst>
          </p:cNvPr>
          <p:cNvGrpSpPr>
            <a:grpSpLocks noChangeAspect="1"/>
          </p:cNvGrpSpPr>
          <p:nvPr/>
        </p:nvGrpSpPr>
        <p:grpSpPr bwMode="auto">
          <a:xfrm>
            <a:off x="404813" y="2555875"/>
            <a:ext cx="288925" cy="215900"/>
            <a:chOff x="1968" y="1728"/>
            <a:chExt cx="195" cy="132"/>
          </a:xfrm>
        </p:grpSpPr>
        <p:sp>
          <p:nvSpPr>
            <p:cNvPr id="118894" name="Rectangle 110">
              <a:extLst>
                <a:ext uri="{FF2B5EF4-FFF2-40B4-BE49-F238E27FC236}">
                  <a16:creationId xmlns:a16="http://schemas.microsoft.com/office/drawing/2014/main" id="{6DE699D7-11F8-4B71-B44C-D44450D6A735}"/>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8895" name="Line 111">
              <a:extLst>
                <a:ext uri="{FF2B5EF4-FFF2-40B4-BE49-F238E27FC236}">
                  <a16:creationId xmlns:a16="http://schemas.microsoft.com/office/drawing/2014/main" id="{42376B00-D712-43AB-B6A5-DB506016F7A4}"/>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8896" name="Line 112">
              <a:extLst>
                <a:ext uri="{FF2B5EF4-FFF2-40B4-BE49-F238E27FC236}">
                  <a16:creationId xmlns:a16="http://schemas.microsoft.com/office/drawing/2014/main" id="{EBB2F2F4-EDED-486B-8F39-18EB86D62861}"/>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18897" name="Line 113">
            <a:extLst>
              <a:ext uri="{FF2B5EF4-FFF2-40B4-BE49-F238E27FC236}">
                <a16:creationId xmlns:a16="http://schemas.microsoft.com/office/drawing/2014/main" id="{CF191AF9-1B1D-41C8-982C-E93261578217}"/>
              </a:ext>
            </a:extLst>
          </p:cNvPr>
          <p:cNvSpPr>
            <a:spLocks noChangeShapeType="1"/>
          </p:cNvSpPr>
          <p:nvPr/>
        </p:nvSpPr>
        <p:spPr bwMode="auto">
          <a:xfrm>
            <a:off x="261938" y="2268538"/>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18898" name="Group 114">
            <a:extLst>
              <a:ext uri="{FF2B5EF4-FFF2-40B4-BE49-F238E27FC236}">
                <a16:creationId xmlns:a16="http://schemas.microsoft.com/office/drawing/2014/main" id="{ABD84BA7-EDAA-446F-9152-BD2D646B182D}"/>
              </a:ext>
            </a:extLst>
          </p:cNvPr>
          <p:cNvGrpSpPr>
            <a:grpSpLocks/>
          </p:cNvGrpSpPr>
          <p:nvPr/>
        </p:nvGrpSpPr>
        <p:grpSpPr bwMode="auto">
          <a:xfrm>
            <a:off x="406400" y="2197100"/>
            <a:ext cx="287338" cy="215900"/>
            <a:chOff x="1400" y="2850"/>
            <a:chExt cx="152" cy="99"/>
          </a:xfrm>
        </p:grpSpPr>
        <p:sp>
          <p:nvSpPr>
            <p:cNvPr id="118899" name="Rectangle 115">
              <a:extLst>
                <a:ext uri="{FF2B5EF4-FFF2-40B4-BE49-F238E27FC236}">
                  <a16:creationId xmlns:a16="http://schemas.microsoft.com/office/drawing/2014/main" id="{F8DCDD15-6B93-430F-A786-D9A63406A894}"/>
                </a:ext>
              </a:extLst>
            </p:cNvPr>
            <p:cNvSpPr>
              <a:spLocks noChangeAspect="1" noChangeArrowheads="1"/>
            </p:cNvSpPr>
            <p:nvPr/>
          </p:nvSpPr>
          <p:spPr bwMode="auto">
            <a:xfrm>
              <a:off x="1401" y="2850"/>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8900" name="Line 116">
              <a:extLst>
                <a:ext uri="{FF2B5EF4-FFF2-40B4-BE49-F238E27FC236}">
                  <a16:creationId xmlns:a16="http://schemas.microsoft.com/office/drawing/2014/main" id="{88B4BE90-B2D5-4144-B19A-70DE850B2361}"/>
                </a:ext>
              </a:extLst>
            </p:cNvPr>
            <p:cNvSpPr>
              <a:spLocks noChangeAspect="1" noChangeShapeType="1"/>
            </p:cNvSpPr>
            <p:nvPr/>
          </p:nvSpPr>
          <p:spPr bwMode="auto">
            <a:xfrm flipV="1">
              <a:off x="1400" y="2851"/>
              <a:ext cx="73"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8901" name="Line 117">
              <a:extLst>
                <a:ext uri="{FF2B5EF4-FFF2-40B4-BE49-F238E27FC236}">
                  <a16:creationId xmlns:a16="http://schemas.microsoft.com/office/drawing/2014/main" id="{C0C547F9-B13E-40B9-976D-E300FFFA4EBC}"/>
                </a:ext>
              </a:extLst>
            </p:cNvPr>
            <p:cNvSpPr>
              <a:spLocks noChangeAspect="1" noChangeShapeType="1"/>
            </p:cNvSpPr>
            <p:nvPr/>
          </p:nvSpPr>
          <p:spPr bwMode="auto">
            <a:xfrm>
              <a:off x="1473" y="2850"/>
              <a:ext cx="78"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8902" name="Line 118">
              <a:extLst>
                <a:ext uri="{FF2B5EF4-FFF2-40B4-BE49-F238E27FC236}">
                  <a16:creationId xmlns:a16="http://schemas.microsoft.com/office/drawing/2014/main" id="{ACBF4161-3EE9-4811-87D3-53266104D31A}"/>
                </a:ext>
              </a:extLst>
            </p:cNvPr>
            <p:cNvSpPr>
              <a:spLocks noChangeAspect="1" noChangeShapeType="1"/>
            </p:cNvSpPr>
            <p:nvPr/>
          </p:nvSpPr>
          <p:spPr bwMode="auto">
            <a:xfrm>
              <a:off x="1442" y="2892"/>
              <a:ext cx="62" cy="0"/>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18903" name="Line 119">
            <a:extLst>
              <a:ext uri="{FF2B5EF4-FFF2-40B4-BE49-F238E27FC236}">
                <a16:creationId xmlns:a16="http://schemas.microsoft.com/office/drawing/2014/main" id="{D2FFFB98-277F-4691-A5E5-0D28C4CBB41C}"/>
              </a:ext>
            </a:extLst>
          </p:cNvPr>
          <p:cNvSpPr>
            <a:spLocks noChangeShapeType="1"/>
          </p:cNvSpPr>
          <p:nvPr/>
        </p:nvSpPr>
        <p:spPr bwMode="auto">
          <a:xfrm>
            <a:off x="550863" y="2124075"/>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8904" name="Text Box 120">
            <a:extLst>
              <a:ext uri="{FF2B5EF4-FFF2-40B4-BE49-F238E27FC236}">
                <a16:creationId xmlns:a16="http://schemas.microsoft.com/office/drawing/2014/main" id="{9D991B85-A143-4164-9ED5-1B17BEE82923}"/>
              </a:ext>
            </a:extLst>
          </p:cNvPr>
          <p:cNvSpPr txBox="1">
            <a:spLocks noChangeArrowheads="1"/>
          </p:cNvSpPr>
          <p:nvPr/>
        </p:nvSpPr>
        <p:spPr bwMode="auto">
          <a:xfrm>
            <a:off x="692150" y="2124075"/>
            <a:ext cx="17018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CWBR-13</a:t>
            </a:r>
          </a:p>
          <a:p>
            <a:r>
              <a:rPr lang="en-GB" altLang="en-US" sz="800"/>
              <a:t>x1 Light Air Defence Battery (a)</a:t>
            </a:r>
          </a:p>
        </p:txBody>
      </p:sp>
      <p:sp>
        <p:nvSpPr>
          <p:cNvPr id="118905" name="Text Box 121">
            <a:extLst>
              <a:ext uri="{FF2B5EF4-FFF2-40B4-BE49-F238E27FC236}">
                <a16:creationId xmlns:a16="http://schemas.microsoft.com/office/drawing/2014/main" id="{380A6338-ED43-414F-BEB0-5540B71F29A2}"/>
              </a:ext>
            </a:extLst>
          </p:cNvPr>
          <p:cNvSpPr txBox="1">
            <a:spLocks noChangeArrowheads="1"/>
          </p:cNvSpPr>
          <p:nvPr/>
        </p:nvSpPr>
        <p:spPr bwMode="auto">
          <a:xfrm>
            <a:off x="115888" y="4932363"/>
            <a:ext cx="3313112" cy="825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800"/>
              <a:t>(a) </a:t>
            </a:r>
            <a:r>
              <a:rPr lang="en-GB" altLang="en-US" sz="800" b="0"/>
              <a:t>The Light AD Battery would use Land Rovers for transport, not CVR(T).  One Troop would be allocated to the post-1982 Falklands Garrison.</a:t>
            </a:r>
          </a:p>
          <a:p>
            <a:endParaRPr lang="en-GB" altLang="en-US" sz="800"/>
          </a:p>
          <a:p>
            <a:r>
              <a:rPr lang="en-GB" altLang="en-US" sz="800"/>
              <a:t>(b) </a:t>
            </a:r>
            <a:r>
              <a:rPr lang="en-GB" altLang="en-US" sz="800" b="0"/>
              <a:t>These elements were detached from UK or Germany-based units listed elsewhere. </a:t>
            </a:r>
            <a:endParaRPr lang="en-GB" altLang="en-US" sz="800"/>
          </a:p>
        </p:txBody>
      </p:sp>
      <p:sp>
        <p:nvSpPr>
          <p:cNvPr id="118906" name="Line 122">
            <a:extLst>
              <a:ext uri="{FF2B5EF4-FFF2-40B4-BE49-F238E27FC236}">
                <a16:creationId xmlns:a16="http://schemas.microsoft.com/office/drawing/2014/main" id="{9DFFC6F7-EAE9-4BFD-984E-7113A8CBB486}"/>
              </a:ext>
            </a:extLst>
          </p:cNvPr>
          <p:cNvSpPr>
            <a:spLocks noChangeShapeType="1"/>
          </p:cNvSpPr>
          <p:nvPr/>
        </p:nvSpPr>
        <p:spPr bwMode="auto">
          <a:xfrm>
            <a:off x="547688" y="2844800"/>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8907" name="Line 123">
            <a:extLst>
              <a:ext uri="{FF2B5EF4-FFF2-40B4-BE49-F238E27FC236}">
                <a16:creationId xmlns:a16="http://schemas.microsoft.com/office/drawing/2014/main" id="{9D5088E1-AE1B-403F-87F4-0030D908B9E8}"/>
              </a:ext>
            </a:extLst>
          </p:cNvPr>
          <p:cNvSpPr>
            <a:spLocks noChangeShapeType="1"/>
          </p:cNvSpPr>
          <p:nvPr/>
        </p:nvSpPr>
        <p:spPr bwMode="auto">
          <a:xfrm>
            <a:off x="260350" y="298767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18908" name="Group 124">
            <a:extLst>
              <a:ext uri="{FF2B5EF4-FFF2-40B4-BE49-F238E27FC236}">
                <a16:creationId xmlns:a16="http://schemas.microsoft.com/office/drawing/2014/main" id="{6CF4F739-83EE-4F8E-8C4E-763A53D75C80}"/>
              </a:ext>
            </a:extLst>
          </p:cNvPr>
          <p:cNvGrpSpPr>
            <a:grpSpLocks/>
          </p:cNvGrpSpPr>
          <p:nvPr/>
        </p:nvGrpSpPr>
        <p:grpSpPr bwMode="auto">
          <a:xfrm>
            <a:off x="404813" y="2916238"/>
            <a:ext cx="288925" cy="215900"/>
            <a:chOff x="2311" y="3060"/>
            <a:chExt cx="151" cy="99"/>
          </a:xfrm>
        </p:grpSpPr>
        <p:sp>
          <p:nvSpPr>
            <p:cNvPr id="118909" name="Rectangle 125">
              <a:extLst>
                <a:ext uri="{FF2B5EF4-FFF2-40B4-BE49-F238E27FC236}">
                  <a16:creationId xmlns:a16="http://schemas.microsoft.com/office/drawing/2014/main" id="{482176AD-F2C2-4199-A829-63A81C82FF77}"/>
                </a:ext>
              </a:extLst>
            </p:cNvPr>
            <p:cNvSpPr>
              <a:spLocks noChangeAspect="1" noChangeArrowheads="1"/>
            </p:cNvSpPr>
            <p:nvPr/>
          </p:nvSpPr>
          <p:spPr bwMode="auto">
            <a:xfrm>
              <a:off x="2311" y="3060"/>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8910" name="Oval 126">
              <a:extLst>
                <a:ext uri="{FF2B5EF4-FFF2-40B4-BE49-F238E27FC236}">
                  <a16:creationId xmlns:a16="http://schemas.microsoft.com/office/drawing/2014/main" id="{549A53BF-206E-4AAA-BAE8-0400AFD33973}"/>
                </a:ext>
              </a:extLst>
            </p:cNvPr>
            <p:cNvSpPr>
              <a:spLocks noChangeAspect="1" noChangeArrowheads="1"/>
            </p:cNvSpPr>
            <p:nvPr/>
          </p:nvSpPr>
          <p:spPr bwMode="auto">
            <a:xfrm>
              <a:off x="2376" y="3098"/>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118911" name="Text Box 127">
            <a:extLst>
              <a:ext uri="{FF2B5EF4-FFF2-40B4-BE49-F238E27FC236}">
                <a16:creationId xmlns:a16="http://schemas.microsoft.com/office/drawing/2014/main" id="{40EEAE25-38CE-4ED3-8599-DE597434E425}"/>
              </a:ext>
            </a:extLst>
          </p:cNvPr>
          <p:cNvSpPr txBox="1">
            <a:spLocks noChangeArrowheads="1"/>
          </p:cNvSpPr>
          <p:nvPr/>
        </p:nvSpPr>
        <p:spPr bwMode="auto">
          <a:xfrm>
            <a:off x="692150" y="2843213"/>
            <a:ext cx="13684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FSE-CWBR-09</a:t>
            </a:r>
          </a:p>
          <a:p>
            <a:r>
              <a:rPr lang="en-GB" altLang="en-US" sz="800"/>
              <a:t>x1 Light Artillery Battery</a:t>
            </a:r>
            <a:endParaRPr lang="en-US" altLang="en-US" sz="800"/>
          </a:p>
        </p:txBody>
      </p:sp>
      <p:sp>
        <p:nvSpPr>
          <p:cNvPr id="118912" name="Line 128">
            <a:extLst>
              <a:ext uri="{FF2B5EF4-FFF2-40B4-BE49-F238E27FC236}">
                <a16:creationId xmlns:a16="http://schemas.microsoft.com/office/drawing/2014/main" id="{C67B3D25-1129-48F2-8F26-A372F395551A}"/>
              </a:ext>
            </a:extLst>
          </p:cNvPr>
          <p:cNvSpPr>
            <a:spLocks noChangeShapeType="1"/>
          </p:cNvSpPr>
          <p:nvPr/>
        </p:nvSpPr>
        <p:spPr bwMode="auto">
          <a:xfrm flipV="1">
            <a:off x="547688" y="3995738"/>
            <a:ext cx="0" cy="2159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18913" name="Group 129">
            <a:extLst>
              <a:ext uri="{FF2B5EF4-FFF2-40B4-BE49-F238E27FC236}">
                <a16:creationId xmlns:a16="http://schemas.microsoft.com/office/drawing/2014/main" id="{208A710B-D9EE-4D61-9285-FBB3D5D3459B}"/>
              </a:ext>
            </a:extLst>
          </p:cNvPr>
          <p:cNvGrpSpPr>
            <a:grpSpLocks/>
          </p:cNvGrpSpPr>
          <p:nvPr/>
        </p:nvGrpSpPr>
        <p:grpSpPr bwMode="auto">
          <a:xfrm>
            <a:off x="403225" y="3852863"/>
            <a:ext cx="244475" cy="158750"/>
            <a:chOff x="3294" y="2154"/>
            <a:chExt cx="154" cy="100"/>
          </a:xfrm>
        </p:grpSpPr>
        <p:sp>
          <p:nvSpPr>
            <p:cNvPr id="118914" name="Rectangle 130">
              <a:extLst>
                <a:ext uri="{FF2B5EF4-FFF2-40B4-BE49-F238E27FC236}">
                  <a16:creationId xmlns:a16="http://schemas.microsoft.com/office/drawing/2014/main" id="{69495CF2-3D9E-406C-A32C-A7AD858756CB}"/>
                </a:ext>
              </a:extLst>
            </p:cNvPr>
            <p:cNvSpPr>
              <a:spLocks noChangeAspect="1" noChangeArrowheads="1"/>
            </p:cNvSpPr>
            <p:nvPr/>
          </p:nvSpPr>
          <p:spPr bwMode="auto">
            <a:xfrm>
              <a:off x="3294" y="2154"/>
              <a:ext cx="154" cy="100"/>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118915" name="Group 131">
              <a:extLst>
                <a:ext uri="{FF2B5EF4-FFF2-40B4-BE49-F238E27FC236}">
                  <a16:creationId xmlns:a16="http://schemas.microsoft.com/office/drawing/2014/main" id="{FC8E2671-FCCB-4BC7-A8D4-BF7163139498}"/>
                </a:ext>
              </a:extLst>
            </p:cNvPr>
            <p:cNvGrpSpPr>
              <a:grpSpLocks/>
            </p:cNvGrpSpPr>
            <p:nvPr/>
          </p:nvGrpSpPr>
          <p:grpSpPr bwMode="auto">
            <a:xfrm>
              <a:off x="3316" y="2171"/>
              <a:ext cx="110" cy="63"/>
              <a:chOff x="691" y="3359"/>
              <a:chExt cx="136" cy="90"/>
            </a:xfrm>
          </p:grpSpPr>
          <p:sp>
            <p:nvSpPr>
              <p:cNvPr id="118916" name="Line 132">
                <a:extLst>
                  <a:ext uri="{FF2B5EF4-FFF2-40B4-BE49-F238E27FC236}">
                    <a16:creationId xmlns:a16="http://schemas.microsoft.com/office/drawing/2014/main" id="{29D4CCBE-7C52-4036-A460-3FE8DCDA0A3C}"/>
                  </a:ext>
                </a:extLst>
              </p:cNvPr>
              <p:cNvSpPr>
                <a:spLocks noChangeShapeType="1"/>
              </p:cNvSpPr>
              <p:nvPr/>
            </p:nvSpPr>
            <p:spPr bwMode="auto">
              <a:xfrm>
                <a:off x="691"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8917" name="Line 133">
                <a:extLst>
                  <a:ext uri="{FF2B5EF4-FFF2-40B4-BE49-F238E27FC236}">
                    <a16:creationId xmlns:a16="http://schemas.microsoft.com/office/drawing/2014/main" id="{E244C247-4501-42F8-90DA-11BBDA492B9F}"/>
                  </a:ext>
                </a:extLst>
              </p:cNvPr>
              <p:cNvSpPr>
                <a:spLocks noChangeShapeType="1"/>
              </p:cNvSpPr>
              <p:nvPr/>
            </p:nvSpPr>
            <p:spPr bwMode="auto">
              <a:xfrm flipV="1">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8918" name="Line 134">
                <a:extLst>
                  <a:ext uri="{FF2B5EF4-FFF2-40B4-BE49-F238E27FC236}">
                    <a16:creationId xmlns:a16="http://schemas.microsoft.com/office/drawing/2014/main" id="{5CFB12D1-86FF-4A0F-9944-DDE652F20475}"/>
                  </a:ext>
                </a:extLst>
              </p:cNvPr>
              <p:cNvSpPr>
                <a:spLocks noChangeShapeType="1"/>
              </p:cNvSpPr>
              <p:nvPr/>
            </p:nvSpPr>
            <p:spPr bwMode="auto">
              <a:xfrm>
                <a:off x="827"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8919" name="Line 135">
                <a:extLst>
                  <a:ext uri="{FF2B5EF4-FFF2-40B4-BE49-F238E27FC236}">
                    <a16:creationId xmlns:a16="http://schemas.microsoft.com/office/drawing/2014/main" id="{C98FC0D6-DDB6-4305-93EE-54F9B5CD66D5}"/>
                  </a:ext>
                </a:extLst>
              </p:cNvPr>
              <p:cNvSpPr>
                <a:spLocks noChangeShapeType="1"/>
              </p:cNvSpPr>
              <p:nvPr/>
            </p:nvSpPr>
            <p:spPr bwMode="auto">
              <a:xfrm>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sp>
        <p:nvSpPr>
          <p:cNvPr id="118920" name="Line 136">
            <a:extLst>
              <a:ext uri="{FF2B5EF4-FFF2-40B4-BE49-F238E27FC236}">
                <a16:creationId xmlns:a16="http://schemas.microsoft.com/office/drawing/2014/main" id="{9883F803-A7F0-4A79-B71A-E891A28611A4}"/>
              </a:ext>
            </a:extLst>
          </p:cNvPr>
          <p:cNvSpPr>
            <a:spLocks noChangeShapeType="1"/>
          </p:cNvSpPr>
          <p:nvPr/>
        </p:nvSpPr>
        <p:spPr bwMode="auto">
          <a:xfrm>
            <a:off x="260350" y="3924300"/>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8921" name="Text Box 137">
            <a:extLst>
              <a:ext uri="{FF2B5EF4-FFF2-40B4-BE49-F238E27FC236}">
                <a16:creationId xmlns:a16="http://schemas.microsoft.com/office/drawing/2014/main" id="{9A83BCB6-4F66-43B3-AA33-501AAACE788B}"/>
              </a:ext>
            </a:extLst>
          </p:cNvPr>
          <p:cNvSpPr txBox="1">
            <a:spLocks noChangeArrowheads="1"/>
          </p:cNvSpPr>
          <p:nvPr/>
        </p:nvSpPr>
        <p:spPr bwMode="auto">
          <a:xfrm>
            <a:off x="692150" y="3779838"/>
            <a:ext cx="954088"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1417 Flight RAF</a:t>
            </a:r>
            <a:endParaRPr lang="en-US" altLang="en-US" sz="800"/>
          </a:p>
        </p:txBody>
      </p:sp>
      <p:sp>
        <p:nvSpPr>
          <p:cNvPr id="118922" name="Line 138">
            <a:extLst>
              <a:ext uri="{FF2B5EF4-FFF2-40B4-BE49-F238E27FC236}">
                <a16:creationId xmlns:a16="http://schemas.microsoft.com/office/drawing/2014/main" id="{999D3BA7-60D9-4DD4-B271-9A24FE9E20FC}"/>
              </a:ext>
            </a:extLst>
          </p:cNvPr>
          <p:cNvSpPr>
            <a:spLocks noChangeShapeType="1"/>
          </p:cNvSpPr>
          <p:nvPr/>
        </p:nvSpPr>
        <p:spPr bwMode="auto">
          <a:xfrm>
            <a:off x="525463" y="3779838"/>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18923" name="Group 139">
            <a:extLst>
              <a:ext uri="{FF2B5EF4-FFF2-40B4-BE49-F238E27FC236}">
                <a16:creationId xmlns:a16="http://schemas.microsoft.com/office/drawing/2014/main" id="{438EE4AD-6F85-4F24-B4D9-999A919F1851}"/>
              </a:ext>
            </a:extLst>
          </p:cNvPr>
          <p:cNvGrpSpPr>
            <a:grpSpLocks/>
          </p:cNvGrpSpPr>
          <p:nvPr/>
        </p:nvGrpSpPr>
        <p:grpSpPr bwMode="auto">
          <a:xfrm>
            <a:off x="692150" y="4140200"/>
            <a:ext cx="244475" cy="158750"/>
            <a:chOff x="3294" y="2154"/>
            <a:chExt cx="154" cy="100"/>
          </a:xfrm>
        </p:grpSpPr>
        <p:sp>
          <p:nvSpPr>
            <p:cNvPr id="118924" name="Rectangle 140">
              <a:extLst>
                <a:ext uri="{FF2B5EF4-FFF2-40B4-BE49-F238E27FC236}">
                  <a16:creationId xmlns:a16="http://schemas.microsoft.com/office/drawing/2014/main" id="{D7A1D0B5-C235-4DAD-A14E-3BE015D062F5}"/>
                </a:ext>
              </a:extLst>
            </p:cNvPr>
            <p:cNvSpPr>
              <a:spLocks noChangeAspect="1" noChangeArrowheads="1"/>
            </p:cNvSpPr>
            <p:nvPr/>
          </p:nvSpPr>
          <p:spPr bwMode="auto">
            <a:xfrm>
              <a:off x="3294" y="2154"/>
              <a:ext cx="154" cy="100"/>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118925" name="Group 141">
              <a:extLst>
                <a:ext uri="{FF2B5EF4-FFF2-40B4-BE49-F238E27FC236}">
                  <a16:creationId xmlns:a16="http://schemas.microsoft.com/office/drawing/2014/main" id="{313B33D4-F23C-44DE-8EF8-588C50B20472}"/>
                </a:ext>
              </a:extLst>
            </p:cNvPr>
            <p:cNvGrpSpPr>
              <a:grpSpLocks/>
            </p:cNvGrpSpPr>
            <p:nvPr/>
          </p:nvGrpSpPr>
          <p:grpSpPr bwMode="auto">
            <a:xfrm>
              <a:off x="3316" y="2171"/>
              <a:ext cx="110" cy="63"/>
              <a:chOff x="691" y="3359"/>
              <a:chExt cx="136" cy="90"/>
            </a:xfrm>
          </p:grpSpPr>
          <p:sp>
            <p:nvSpPr>
              <p:cNvPr id="118926" name="Line 142">
                <a:extLst>
                  <a:ext uri="{FF2B5EF4-FFF2-40B4-BE49-F238E27FC236}">
                    <a16:creationId xmlns:a16="http://schemas.microsoft.com/office/drawing/2014/main" id="{9892374C-2377-4332-BE2B-6E46A4C9CB6D}"/>
                  </a:ext>
                </a:extLst>
              </p:cNvPr>
              <p:cNvSpPr>
                <a:spLocks noChangeShapeType="1"/>
              </p:cNvSpPr>
              <p:nvPr/>
            </p:nvSpPr>
            <p:spPr bwMode="auto">
              <a:xfrm>
                <a:off x="691"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8927" name="Line 143">
                <a:extLst>
                  <a:ext uri="{FF2B5EF4-FFF2-40B4-BE49-F238E27FC236}">
                    <a16:creationId xmlns:a16="http://schemas.microsoft.com/office/drawing/2014/main" id="{46FF4DA1-D0B2-4E19-8015-D82D1EBC37E6}"/>
                  </a:ext>
                </a:extLst>
              </p:cNvPr>
              <p:cNvSpPr>
                <a:spLocks noChangeShapeType="1"/>
              </p:cNvSpPr>
              <p:nvPr/>
            </p:nvSpPr>
            <p:spPr bwMode="auto">
              <a:xfrm flipV="1">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8928" name="Line 144">
                <a:extLst>
                  <a:ext uri="{FF2B5EF4-FFF2-40B4-BE49-F238E27FC236}">
                    <a16:creationId xmlns:a16="http://schemas.microsoft.com/office/drawing/2014/main" id="{387EC6E7-95BF-49C8-88C1-0651A643AECF}"/>
                  </a:ext>
                </a:extLst>
              </p:cNvPr>
              <p:cNvSpPr>
                <a:spLocks noChangeShapeType="1"/>
              </p:cNvSpPr>
              <p:nvPr/>
            </p:nvSpPr>
            <p:spPr bwMode="auto">
              <a:xfrm>
                <a:off x="827"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8929" name="Line 145">
                <a:extLst>
                  <a:ext uri="{FF2B5EF4-FFF2-40B4-BE49-F238E27FC236}">
                    <a16:creationId xmlns:a16="http://schemas.microsoft.com/office/drawing/2014/main" id="{C9C60047-DFF1-468E-8632-9C2CDE60BAF4}"/>
                  </a:ext>
                </a:extLst>
              </p:cNvPr>
              <p:cNvSpPr>
                <a:spLocks noChangeShapeType="1"/>
              </p:cNvSpPr>
              <p:nvPr/>
            </p:nvSpPr>
            <p:spPr bwMode="auto">
              <a:xfrm>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118930" name="Group 146">
            <a:extLst>
              <a:ext uri="{FF2B5EF4-FFF2-40B4-BE49-F238E27FC236}">
                <a16:creationId xmlns:a16="http://schemas.microsoft.com/office/drawing/2014/main" id="{712E7B26-5D03-45E3-A47A-A039E30349DD}"/>
              </a:ext>
            </a:extLst>
          </p:cNvPr>
          <p:cNvGrpSpPr>
            <a:grpSpLocks/>
          </p:cNvGrpSpPr>
          <p:nvPr/>
        </p:nvGrpSpPr>
        <p:grpSpPr bwMode="auto">
          <a:xfrm>
            <a:off x="776288" y="4067175"/>
            <a:ext cx="74612" cy="26988"/>
            <a:chOff x="2373" y="1404"/>
            <a:chExt cx="47" cy="17"/>
          </a:xfrm>
        </p:grpSpPr>
        <p:sp>
          <p:nvSpPr>
            <p:cNvPr id="118931" name="Oval 147">
              <a:extLst>
                <a:ext uri="{FF2B5EF4-FFF2-40B4-BE49-F238E27FC236}">
                  <a16:creationId xmlns:a16="http://schemas.microsoft.com/office/drawing/2014/main" id="{9ACAA201-9787-4481-8BEA-EA2E06061A8D}"/>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18932" name="Oval 148">
              <a:extLst>
                <a:ext uri="{FF2B5EF4-FFF2-40B4-BE49-F238E27FC236}">
                  <a16:creationId xmlns:a16="http://schemas.microsoft.com/office/drawing/2014/main" id="{1EB02A67-4AC6-4AC9-9F27-C86C2C385FF8}"/>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18933" name="Text Box 149">
            <a:extLst>
              <a:ext uri="{FF2B5EF4-FFF2-40B4-BE49-F238E27FC236}">
                <a16:creationId xmlns:a16="http://schemas.microsoft.com/office/drawing/2014/main" id="{7A82E7AF-FC2C-47C3-9B04-7F1040CBEBF0}"/>
              </a:ext>
            </a:extLst>
          </p:cNvPr>
          <p:cNvSpPr txBox="1">
            <a:spLocks noChangeArrowheads="1"/>
          </p:cNvSpPr>
          <p:nvPr/>
        </p:nvSpPr>
        <p:spPr bwMode="auto">
          <a:xfrm>
            <a:off x="908050" y="4067175"/>
            <a:ext cx="2416175"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x2 </a:t>
            </a:r>
            <a:r>
              <a:rPr lang="en-GB" altLang="en-US" sz="800" b="0"/>
              <a:t>Harrier GR Mk 3 Attack Aircraft        CWBR-47</a:t>
            </a:r>
            <a:endParaRPr lang="en-GB" altLang="en-US" sz="800"/>
          </a:p>
        </p:txBody>
      </p:sp>
      <p:sp>
        <p:nvSpPr>
          <p:cNvPr id="118934" name="Line 150">
            <a:extLst>
              <a:ext uri="{FF2B5EF4-FFF2-40B4-BE49-F238E27FC236}">
                <a16:creationId xmlns:a16="http://schemas.microsoft.com/office/drawing/2014/main" id="{EDE616A3-8A85-4CF5-B3EA-B08CBBC4DE6E}"/>
              </a:ext>
            </a:extLst>
          </p:cNvPr>
          <p:cNvSpPr>
            <a:spLocks noChangeShapeType="1"/>
          </p:cNvSpPr>
          <p:nvPr/>
        </p:nvSpPr>
        <p:spPr bwMode="auto">
          <a:xfrm>
            <a:off x="549275" y="4211638"/>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pic>
        <p:nvPicPr>
          <p:cNvPr id="118935" name="Picture 151" descr="250px-BELIZE_90_5">
            <a:extLst>
              <a:ext uri="{FF2B5EF4-FFF2-40B4-BE49-F238E27FC236}">
                <a16:creationId xmlns:a16="http://schemas.microsoft.com/office/drawing/2014/main" id="{91BFB97A-357F-4240-AD4D-232BADA6E56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8050" y="5795963"/>
            <a:ext cx="1619250" cy="2305050"/>
          </a:xfrm>
          <a:prstGeom prst="rect">
            <a:avLst/>
          </a:prstGeom>
          <a:noFill/>
          <a:extLst>
            <a:ext uri="{909E8E84-426E-40DD-AFC4-6F175D3DCCD1}">
              <a14:hiddenFill xmlns:a14="http://schemas.microsoft.com/office/drawing/2010/main">
                <a:solidFill>
                  <a:srgbClr val="FFFFFF"/>
                </a:solidFill>
              </a14:hiddenFill>
            </a:ext>
          </a:extLst>
        </p:spPr>
      </p:pic>
      <p:pic>
        <p:nvPicPr>
          <p:cNvPr id="118936" name="Picture 152" descr="Lima_Falklands_1984">
            <a:extLst>
              <a:ext uri="{FF2B5EF4-FFF2-40B4-BE49-F238E27FC236}">
                <a16:creationId xmlns:a16="http://schemas.microsoft.com/office/drawing/2014/main" id="{B4CE5169-092A-4AD6-BB0F-AB41A226846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29000" y="107950"/>
            <a:ext cx="3311525" cy="1528763"/>
          </a:xfrm>
          <a:prstGeom prst="rect">
            <a:avLst/>
          </a:prstGeom>
          <a:noFill/>
          <a:extLst>
            <a:ext uri="{909E8E84-426E-40DD-AFC4-6F175D3DCCD1}">
              <a14:hiddenFill xmlns:a14="http://schemas.microsoft.com/office/drawing/2010/main">
                <a:solidFill>
                  <a:srgbClr val="FFFFFF"/>
                </a:solidFill>
              </a14:hiddenFill>
            </a:ext>
          </a:extLst>
        </p:spPr>
      </p:pic>
      <p:grpSp>
        <p:nvGrpSpPr>
          <p:cNvPr id="118937" name="Group 153">
            <a:extLst>
              <a:ext uri="{FF2B5EF4-FFF2-40B4-BE49-F238E27FC236}">
                <a16:creationId xmlns:a16="http://schemas.microsoft.com/office/drawing/2014/main" id="{5F1C0372-8C08-4923-93C4-CB6179FF56DD}"/>
              </a:ext>
            </a:extLst>
          </p:cNvPr>
          <p:cNvGrpSpPr>
            <a:grpSpLocks noChangeAspect="1"/>
          </p:cNvGrpSpPr>
          <p:nvPr/>
        </p:nvGrpSpPr>
        <p:grpSpPr bwMode="auto">
          <a:xfrm>
            <a:off x="3498850" y="1835150"/>
            <a:ext cx="288925" cy="215900"/>
            <a:chOff x="1968" y="1728"/>
            <a:chExt cx="195" cy="132"/>
          </a:xfrm>
        </p:grpSpPr>
        <p:sp>
          <p:nvSpPr>
            <p:cNvPr id="118938" name="Rectangle 154">
              <a:extLst>
                <a:ext uri="{FF2B5EF4-FFF2-40B4-BE49-F238E27FC236}">
                  <a16:creationId xmlns:a16="http://schemas.microsoft.com/office/drawing/2014/main" id="{A459AB3E-AF57-4D8C-9090-410C5ECC875B}"/>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8939" name="Line 155">
              <a:extLst>
                <a:ext uri="{FF2B5EF4-FFF2-40B4-BE49-F238E27FC236}">
                  <a16:creationId xmlns:a16="http://schemas.microsoft.com/office/drawing/2014/main" id="{2830B7A9-CD25-4A6D-A425-C9E8A35ED9D7}"/>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8940" name="Line 156">
              <a:extLst>
                <a:ext uri="{FF2B5EF4-FFF2-40B4-BE49-F238E27FC236}">
                  <a16:creationId xmlns:a16="http://schemas.microsoft.com/office/drawing/2014/main" id="{D20ECDF2-CBC2-4D2C-9EF4-52DFE01B1400}"/>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18941" name="Text Box 157">
            <a:extLst>
              <a:ext uri="{FF2B5EF4-FFF2-40B4-BE49-F238E27FC236}">
                <a16:creationId xmlns:a16="http://schemas.microsoft.com/office/drawing/2014/main" id="{C044D68E-5670-453A-A448-18CD6CB720F3}"/>
              </a:ext>
            </a:extLst>
          </p:cNvPr>
          <p:cNvSpPr txBox="1">
            <a:spLocks noChangeArrowheads="1"/>
          </p:cNvSpPr>
          <p:nvPr/>
        </p:nvSpPr>
        <p:spPr bwMode="auto">
          <a:xfrm>
            <a:off x="3859213" y="1763713"/>
            <a:ext cx="2433637"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Falklands Garrison (1980-1982)</a:t>
            </a:r>
          </a:p>
        </p:txBody>
      </p:sp>
      <p:sp>
        <p:nvSpPr>
          <p:cNvPr id="118942" name="Line 158">
            <a:extLst>
              <a:ext uri="{FF2B5EF4-FFF2-40B4-BE49-F238E27FC236}">
                <a16:creationId xmlns:a16="http://schemas.microsoft.com/office/drawing/2014/main" id="{F139F5AA-71BA-488F-9D67-96211819BDCF}"/>
              </a:ext>
            </a:extLst>
          </p:cNvPr>
          <p:cNvSpPr>
            <a:spLocks noChangeShapeType="1"/>
          </p:cNvSpPr>
          <p:nvPr/>
        </p:nvSpPr>
        <p:spPr bwMode="auto">
          <a:xfrm>
            <a:off x="3643313" y="1763713"/>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18943" name="Group 159">
            <a:extLst>
              <a:ext uri="{FF2B5EF4-FFF2-40B4-BE49-F238E27FC236}">
                <a16:creationId xmlns:a16="http://schemas.microsoft.com/office/drawing/2014/main" id="{C02E69EA-6946-489A-A33F-FCE41D62914D}"/>
              </a:ext>
            </a:extLst>
          </p:cNvPr>
          <p:cNvGrpSpPr>
            <a:grpSpLocks noChangeAspect="1"/>
          </p:cNvGrpSpPr>
          <p:nvPr/>
        </p:nvGrpSpPr>
        <p:grpSpPr bwMode="auto">
          <a:xfrm>
            <a:off x="3787775" y="2268538"/>
            <a:ext cx="288925" cy="215900"/>
            <a:chOff x="1968" y="1728"/>
            <a:chExt cx="195" cy="132"/>
          </a:xfrm>
        </p:grpSpPr>
        <p:sp>
          <p:nvSpPr>
            <p:cNvPr id="118944" name="Rectangle 160">
              <a:extLst>
                <a:ext uri="{FF2B5EF4-FFF2-40B4-BE49-F238E27FC236}">
                  <a16:creationId xmlns:a16="http://schemas.microsoft.com/office/drawing/2014/main" id="{797F4831-6144-436F-8429-3B93F5012A6D}"/>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8945" name="Line 161">
              <a:extLst>
                <a:ext uri="{FF2B5EF4-FFF2-40B4-BE49-F238E27FC236}">
                  <a16:creationId xmlns:a16="http://schemas.microsoft.com/office/drawing/2014/main" id="{2ACE2B64-3CDA-4965-95D5-44DAE2843D02}"/>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8946" name="Line 162">
              <a:extLst>
                <a:ext uri="{FF2B5EF4-FFF2-40B4-BE49-F238E27FC236}">
                  <a16:creationId xmlns:a16="http://schemas.microsoft.com/office/drawing/2014/main" id="{4212DF2E-7F9F-4C0E-8F60-DF0CCD571D41}"/>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18947" name="Line 163">
            <a:extLst>
              <a:ext uri="{FF2B5EF4-FFF2-40B4-BE49-F238E27FC236}">
                <a16:creationId xmlns:a16="http://schemas.microsoft.com/office/drawing/2014/main" id="{22CF9B0F-6402-455A-AC67-36731EF23A31}"/>
              </a:ext>
            </a:extLst>
          </p:cNvPr>
          <p:cNvSpPr>
            <a:spLocks noChangeShapeType="1"/>
          </p:cNvSpPr>
          <p:nvPr/>
        </p:nvSpPr>
        <p:spPr bwMode="auto">
          <a:xfrm>
            <a:off x="3932238" y="2197100"/>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8948" name="Text Box 164">
            <a:extLst>
              <a:ext uri="{FF2B5EF4-FFF2-40B4-BE49-F238E27FC236}">
                <a16:creationId xmlns:a16="http://schemas.microsoft.com/office/drawing/2014/main" id="{6AE2E33C-D616-4289-93A0-EEC213C2163A}"/>
              </a:ext>
            </a:extLst>
          </p:cNvPr>
          <p:cNvSpPr txBox="1">
            <a:spLocks noChangeArrowheads="1"/>
          </p:cNvSpPr>
          <p:nvPr/>
        </p:nvSpPr>
        <p:spPr bwMode="auto">
          <a:xfrm>
            <a:off x="4075113" y="2195513"/>
            <a:ext cx="19954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CWBR-24</a:t>
            </a:r>
          </a:p>
          <a:p>
            <a:r>
              <a:rPr lang="en-GB" altLang="en-US" sz="800"/>
              <a:t>x1 Infantry Company (Home Defence)</a:t>
            </a:r>
          </a:p>
        </p:txBody>
      </p:sp>
      <p:grpSp>
        <p:nvGrpSpPr>
          <p:cNvPr id="118949" name="Group 165">
            <a:extLst>
              <a:ext uri="{FF2B5EF4-FFF2-40B4-BE49-F238E27FC236}">
                <a16:creationId xmlns:a16="http://schemas.microsoft.com/office/drawing/2014/main" id="{B722B1B0-7C05-42FF-85E8-2B82AC097934}"/>
              </a:ext>
            </a:extLst>
          </p:cNvPr>
          <p:cNvGrpSpPr>
            <a:grpSpLocks noChangeAspect="1"/>
          </p:cNvGrpSpPr>
          <p:nvPr/>
        </p:nvGrpSpPr>
        <p:grpSpPr bwMode="auto">
          <a:xfrm>
            <a:off x="3787775" y="2627313"/>
            <a:ext cx="287338" cy="215900"/>
            <a:chOff x="808" y="2610"/>
            <a:chExt cx="146" cy="99"/>
          </a:xfrm>
        </p:grpSpPr>
        <p:grpSp>
          <p:nvGrpSpPr>
            <p:cNvPr id="118950" name="Group 166">
              <a:extLst>
                <a:ext uri="{FF2B5EF4-FFF2-40B4-BE49-F238E27FC236}">
                  <a16:creationId xmlns:a16="http://schemas.microsoft.com/office/drawing/2014/main" id="{F787667D-A178-41E7-9FD2-A3CC303DC45C}"/>
                </a:ext>
              </a:extLst>
            </p:cNvPr>
            <p:cNvGrpSpPr>
              <a:grpSpLocks noChangeAspect="1"/>
            </p:cNvGrpSpPr>
            <p:nvPr/>
          </p:nvGrpSpPr>
          <p:grpSpPr bwMode="auto">
            <a:xfrm>
              <a:off x="808" y="2610"/>
              <a:ext cx="146" cy="99"/>
              <a:chOff x="1968" y="1728"/>
              <a:chExt cx="195" cy="132"/>
            </a:xfrm>
          </p:grpSpPr>
          <p:sp>
            <p:nvSpPr>
              <p:cNvPr id="118951" name="Rectangle 167">
                <a:extLst>
                  <a:ext uri="{FF2B5EF4-FFF2-40B4-BE49-F238E27FC236}">
                    <a16:creationId xmlns:a16="http://schemas.microsoft.com/office/drawing/2014/main" id="{0ECB7A4D-57C4-419E-959D-A44826FA1B04}"/>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8952" name="Line 168">
                <a:extLst>
                  <a:ext uri="{FF2B5EF4-FFF2-40B4-BE49-F238E27FC236}">
                    <a16:creationId xmlns:a16="http://schemas.microsoft.com/office/drawing/2014/main" id="{4A96FEDB-CEAE-4CB4-A61C-DC2A00F0884C}"/>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8953" name="Line 169">
                <a:extLst>
                  <a:ext uri="{FF2B5EF4-FFF2-40B4-BE49-F238E27FC236}">
                    <a16:creationId xmlns:a16="http://schemas.microsoft.com/office/drawing/2014/main" id="{341DE344-47B7-441C-BFAA-AA350756DE29}"/>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18954" name="Group 170">
              <a:extLst>
                <a:ext uri="{FF2B5EF4-FFF2-40B4-BE49-F238E27FC236}">
                  <a16:creationId xmlns:a16="http://schemas.microsoft.com/office/drawing/2014/main" id="{B1B680AF-3075-45A2-BE8B-7E1DB9E82940}"/>
                </a:ext>
              </a:extLst>
            </p:cNvPr>
            <p:cNvGrpSpPr>
              <a:grpSpLocks noChangeAspect="1"/>
            </p:cNvGrpSpPr>
            <p:nvPr/>
          </p:nvGrpSpPr>
          <p:grpSpPr bwMode="auto">
            <a:xfrm>
              <a:off x="862" y="2626"/>
              <a:ext cx="36" cy="71"/>
              <a:chOff x="862" y="2628"/>
              <a:chExt cx="36" cy="71"/>
            </a:xfrm>
          </p:grpSpPr>
          <p:sp>
            <p:nvSpPr>
              <p:cNvPr id="118955" name="AutoShape 171">
                <a:extLst>
                  <a:ext uri="{FF2B5EF4-FFF2-40B4-BE49-F238E27FC236}">
                    <a16:creationId xmlns:a16="http://schemas.microsoft.com/office/drawing/2014/main" id="{1B7A6353-6516-4E2E-A25E-C2B4E992D85B}"/>
                  </a:ext>
                </a:extLst>
              </p:cNvPr>
              <p:cNvSpPr>
                <a:spLocks noChangeAspect="1" noChangeArrowheads="1"/>
              </p:cNvSpPr>
              <p:nvPr/>
            </p:nvSpPr>
            <p:spPr bwMode="auto">
              <a:xfrm rot="10800000">
                <a:off x="863" y="2670"/>
                <a:ext cx="35" cy="23"/>
              </a:xfrm>
              <a:custGeom>
                <a:avLst/>
                <a:gdLst>
                  <a:gd name="G0" fmla="+- 10800 0 0"/>
                  <a:gd name="G1" fmla="+- 11640114 0 0"/>
                  <a:gd name="G2" fmla="+- 0 0 11640114"/>
                  <a:gd name="T0" fmla="*/ 0 256 1"/>
                  <a:gd name="T1" fmla="*/ 180 256 1"/>
                  <a:gd name="G3" fmla="+- 11640114 T0 T1"/>
                  <a:gd name="T2" fmla="*/ 0 256 1"/>
                  <a:gd name="T3" fmla="*/ 90 256 1"/>
                  <a:gd name="G4" fmla="+- 11640114 T2 T3"/>
                  <a:gd name="G5" fmla="*/ G4 2 1"/>
                  <a:gd name="T4" fmla="*/ 90 256 1"/>
                  <a:gd name="T5" fmla="*/ 0 256 1"/>
                  <a:gd name="G6" fmla="+- 11640114 T4 T5"/>
                  <a:gd name="G7" fmla="*/ G6 2 1"/>
                  <a:gd name="G8" fmla="abs 11640114"/>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640114"/>
                  <a:gd name="G21" fmla="sin G19 11640114"/>
                  <a:gd name="G22" fmla="+- G20 10800 0"/>
                  <a:gd name="G23" fmla="+- G21 10800 0"/>
                  <a:gd name="G24" fmla="+- 10800 0 G20"/>
                  <a:gd name="G25" fmla="+- 10800 10800 0"/>
                  <a:gd name="G26" fmla="?: G9 G17 G25"/>
                  <a:gd name="G27" fmla="?: G9 0 21600"/>
                  <a:gd name="G28" fmla="cos 10800 11640114"/>
                  <a:gd name="G29" fmla="sin 10800 11640114"/>
                  <a:gd name="G30" fmla="sin 10800 11640114"/>
                  <a:gd name="G31" fmla="+- G28 10800 0"/>
                  <a:gd name="G32" fmla="+- G29 10800 0"/>
                  <a:gd name="G33" fmla="+- G30 10800 0"/>
                  <a:gd name="G34" fmla="?: G4 0 G31"/>
                  <a:gd name="G35" fmla="?: 11640114 G34 0"/>
                  <a:gd name="G36" fmla="?: G6 G35 G31"/>
                  <a:gd name="G37" fmla="+- 21600 0 G36"/>
                  <a:gd name="G38" fmla="?: G4 0 G33"/>
                  <a:gd name="G39" fmla="?: 11640114 G38 G32"/>
                  <a:gd name="G40" fmla="?: G6 G39 0"/>
                  <a:gd name="G41" fmla="?: G4 G32 21600"/>
                  <a:gd name="G42" fmla="?: G6 G41 G33"/>
                  <a:gd name="T12" fmla="*/ 10800 w 21600"/>
                  <a:gd name="T13" fmla="*/ 0 h 21600"/>
                  <a:gd name="T14" fmla="*/ 9 w 21600"/>
                  <a:gd name="T15" fmla="*/ 11249 h 21600"/>
                  <a:gd name="T16" fmla="*/ 10800 w 21600"/>
                  <a:gd name="T17" fmla="*/ 0 h 21600"/>
                  <a:gd name="T18" fmla="*/ 21591 w 21600"/>
                  <a:gd name="T19" fmla="*/ 11249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9" y="11249"/>
                    </a:moveTo>
                    <a:cubicBezTo>
                      <a:pt x="3" y="11099"/>
                      <a:pt x="0" y="10949"/>
                      <a:pt x="0" y="10800"/>
                    </a:cubicBezTo>
                    <a:cubicBezTo>
                      <a:pt x="0" y="4835"/>
                      <a:pt x="4835" y="0"/>
                      <a:pt x="10800" y="0"/>
                    </a:cubicBezTo>
                    <a:cubicBezTo>
                      <a:pt x="16764" y="0"/>
                      <a:pt x="21600" y="4835"/>
                      <a:pt x="21600" y="10800"/>
                    </a:cubicBezTo>
                    <a:cubicBezTo>
                      <a:pt x="21600" y="10949"/>
                      <a:pt x="21596" y="11099"/>
                      <a:pt x="21590" y="11249"/>
                    </a:cubicBezTo>
                    <a:cubicBezTo>
                      <a:pt x="21596" y="11099"/>
                      <a:pt x="21600" y="10949"/>
                      <a:pt x="21600" y="10800"/>
                    </a:cubicBezTo>
                    <a:cubicBezTo>
                      <a:pt x="21600" y="4835"/>
                      <a:pt x="16764" y="0"/>
                      <a:pt x="10800" y="0"/>
                    </a:cubicBezTo>
                    <a:cubicBezTo>
                      <a:pt x="4835" y="0"/>
                      <a:pt x="0" y="4835"/>
                      <a:pt x="0" y="10800"/>
                    </a:cubicBezTo>
                    <a:cubicBezTo>
                      <a:pt x="0" y="10949"/>
                      <a:pt x="3" y="11099"/>
                      <a:pt x="9" y="11249"/>
                    </a:cubicBezTo>
                    <a:close/>
                  </a:path>
                </a:pathLst>
              </a:custGeom>
              <a:solidFill>
                <a:srgbClr val="CC9900"/>
              </a:solidFill>
              <a:ln w="63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8956" name="Line 172">
                <a:extLst>
                  <a:ext uri="{FF2B5EF4-FFF2-40B4-BE49-F238E27FC236}">
                    <a16:creationId xmlns:a16="http://schemas.microsoft.com/office/drawing/2014/main" id="{8102432F-63F6-487C-A946-F0D7B9E388EB}"/>
                  </a:ext>
                </a:extLst>
              </p:cNvPr>
              <p:cNvSpPr>
                <a:spLocks noChangeAspect="1" noChangeShapeType="1"/>
              </p:cNvSpPr>
              <p:nvPr/>
            </p:nvSpPr>
            <p:spPr bwMode="auto">
              <a:xfrm>
                <a:off x="880" y="2640"/>
                <a:ext cx="0" cy="59"/>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8957" name="Line 173">
                <a:extLst>
                  <a:ext uri="{FF2B5EF4-FFF2-40B4-BE49-F238E27FC236}">
                    <a16:creationId xmlns:a16="http://schemas.microsoft.com/office/drawing/2014/main" id="{6CF9F2B5-C307-4B48-BA51-43CE5DBFAFA2}"/>
                  </a:ext>
                </a:extLst>
              </p:cNvPr>
              <p:cNvSpPr>
                <a:spLocks noChangeAspect="1" noChangeShapeType="1"/>
              </p:cNvSpPr>
              <p:nvPr/>
            </p:nvSpPr>
            <p:spPr bwMode="auto">
              <a:xfrm>
                <a:off x="862" y="2641"/>
                <a:ext cx="35" cy="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8958" name="Oval 174">
                <a:extLst>
                  <a:ext uri="{FF2B5EF4-FFF2-40B4-BE49-F238E27FC236}">
                    <a16:creationId xmlns:a16="http://schemas.microsoft.com/office/drawing/2014/main" id="{D04D0102-A9D4-4619-8124-B3954F5943C5}"/>
                  </a:ext>
                </a:extLst>
              </p:cNvPr>
              <p:cNvSpPr>
                <a:spLocks noChangeAspect="1" noChangeArrowheads="1"/>
              </p:cNvSpPr>
              <p:nvPr/>
            </p:nvSpPr>
            <p:spPr bwMode="auto">
              <a:xfrm>
                <a:off x="877" y="2628"/>
                <a:ext cx="6" cy="6"/>
              </a:xfrm>
              <a:prstGeom prst="ellipse">
                <a:avLst/>
              </a:prstGeom>
              <a:solidFill>
                <a:schemeClr val="accent1"/>
              </a:solidFill>
              <a:ln w="63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118959" name="Line 175">
            <a:extLst>
              <a:ext uri="{FF2B5EF4-FFF2-40B4-BE49-F238E27FC236}">
                <a16:creationId xmlns:a16="http://schemas.microsoft.com/office/drawing/2014/main" id="{3CB25DD8-A922-497B-A17B-1E07FA2AC8D3}"/>
              </a:ext>
            </a:extLst>
          </p:cNvPr>
          <p:cNvSpPr>
            <a:spLocks noChangeShapeType="1"/>
          </p:cNvSpPr>
          <p:nvPr/>
        </p:nvSpPr>
        <p:spPr bwMode="auto">
          <a:xfrm>
            <a:off x="3643313" y="2698750"/>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8960" name="Text Box 176">
            <a:extLst>
              <a:ext uri="{FF2B5EF4-FFF2-40B4-BE49-F238E27FC236}">
                <a16:creationId xmlns:a16="http://schemas.microsoft.com/office/drawing/2014/main" id="{10C486F6-848F-43DF-8224-47CB9B84E414}"/>
              </a:ext>
            </a:extLst>
          </p:cNvPr>
          <p:cNvSpPr txBox="1">
            <a:spLocks noChangeArrowheads="1"/>
          </p:cNvSpPr>
          <p:nvPr/>
        </p:nvSpPr>
        <p:spPr bwMode="auto">
          <a:xfrm>
            <a:off x="4075113" y="2555875"/>
            <a:ext cx="18351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MANOEUVRE ELEMENT CWBR-12</a:t>
            </a:r>
          </a:p>
          <a:p>
            <a:r>
              <a:rPr lang="en-GB" altLang="en-US" sz="800"/>
              <a:t>x1 Commando Platoon</a:t>
            </a:r>
          </a:p>
        </p:txBody>
      </p:sp>
      <p:grpSp>
        <p:nvGrpSpPr>
          <p:cNvPr id="118961" name="Group 177">
            <a:extLst>
              <a:ext uri="{FF2B5EF4-FFF2-40B4-BE49-F238E27FC236}">
                <a16:creationId xmlns:a16="http://schemas.microsoft.com/office/drawing/2014/main" id="{26C48DD1-7862-4011-A00F-0180413DA6C0}"/>
              </a:ext>
            </a:extLst>
          </p:cNvPr>
          <p:cNvGrpSpPr>
            <a:grpSpLocks/>
          </p:cNvGrpSpPr>
          <p:nvPr/>
        </p:nvGrpSpPr>
        <p:grpSpPr bwMode="auto">
          <a:xfrm>
            <a:off x="3865563" y="2555875"/>
            <a:ext cx="131762" cy="26988"/>
            <a:chOff x="304" y="1872"/>
            <a:chExt cx="83" cy="17"/>
          </a:xfrm>
        </p:grpSpPr>
        <p:sp>
          <p:nvSpPr>
            <p:cNvPr id="118962" name="Oval 178">
              <a:extLst>
                <a:ext uri="{FF2B5EF4-FFF2-40B4-BE49-F238E27FC236}">
                  <a16:creationId xmlns:a16="http://schemas.microsoft.com/office/drawing/2014/main" id="{855E5E06-7255-4C85-99EC-1736BC0D21D5}"/>
                </a:ext>
              </a:extLst>
            </p:cNvPr>
            <p:cNvSpPr>
              <a:spLocks noChangeAspect="1" noChangeArrowheads="1"/>
            </p:cNvSpPr>
            <p:nvPr/>
          </p:nvSpPr>
          <p:spPr bwMode="auto">
            <a:xfrm>
              <a:off x="304" y="1872"/>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18963" name="Oval 179">
              <a:extLst>
                <a:ext uri="{FF2B5EF4-FFF2-40B4-BE49-F238E27FC236}">
                  <a16:creationId xmlns:a16="http://schemas.microsoft.com/office/drawing/2014/main" id="{228F0E49-90AD-4C8B-B3BF-B0F95C4AEBE5}"/>
                </a:ext>
              </a:extLst>
            </p:cNvPr>
            <p:cNvSpPr>
              <a:spLocks noChangeAspect="1" noChangeArrowheads="1"/>
            </p:cNvSpPr>
            <p:nvPr/>
          </p:nvSpPr>
          <p:spPr bwMode="auto">
            <a:xfrm>
              <a:off x="336" y="1872"/>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18964" name="Oval 180">
              <a:extLst>
                <a:ext uri="{FF2B5EF4-FFF2-40B4-BE49-F238E27FC236}">
                  <a16:creationId xmlns:a16="http://schemas.microsoft.com/office/drawing/2014/main" id="{87438D36-CEAF-47B3-AEB5-B5EEB15DE17D}"/>
                </a:ext>
              </a:extLst>
            </p:cNvPr>
            <p:cNvSpPr>
              <a:spLocks noChangeAspect="1" noChangeArrowheads="1"/>
            </p:cNvSpPr>
            <p:nvPr/>
          </p:nvSpPr>
          <p:spPr bwMode="auto">
            <a:xfrm>
              <a:off x="370" y="1872"/>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18965" name="Line 181">
            <a:extLst>
              <a:ext uri="{FF2B5EF4-FFF2-40B4-BE49-F238E27FC236}">
                <a16:creationId xmlns:a16="http://schemas.microsoft.com/office/drawing/2014/main" id="{B8770CDD-EA46-4323-9369-975654E4A3C5}"/>
              </a:ext>
            </a:extLst>
          </p:cNvPr>
          <p:cNvSpPr>
            <a:spLocks noChangeShapeType="1"/>
          </p:cNvSpPr>
          <p:nvPr/>
        </p:nvSpPr>
        <p:spPr bwMode="auto">
          <a:xfrm>
            <a:off x="3643313" y="2339975"/>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8966" name="Line 182">
            <a:extLst>
              <a:ext uri="{FF2B5EF4-FFF2-40B4-BE49-F238E27FC236}">
                <a16:creationId xmlns:a16="http://schemas.microsoft.com/office/drawing/2014/main" id="{1EE252A6-EE8D-4C51-A781-684364388A07}"/>
              </a:ext>
            </a:extLst>
          </p:cNvPr>
          <p:cNvSpPr>
            <a:spLocks noChangeShapeType="1"/>
          </p:cNvSpPr>
          <p:nvPr/>
        </p:nvSpPr>
        <p:spPr bwMode="auto">
          <a:xfrm flipV="1">
            <a:off x="3643313" y="2051050"/>
            <a:ext cx="0" cy="649288"/>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18967" name="Group 183">
            <a:extLst>
              <a:ext uri="{FF2B5EF4-FFF2-40B4-BE49-F238E27FC236}">
                <a16:creationId xmlns:a16="http://schemas.microsoft.com/office/drawing/2014/main" id="{1D1F5B03-652B-435F-AD9A-F3708486B5DB}"/>
              </a:ext>
            </a:extLst>
          </p:cNvPr>
          <p:cNvGrpSpPr>
            <a:grpSpLocks noChangeAspect="1"/>
          </p:cNvGrpSpPr>
          <p:nvPr/>
        </p:nvGrpSpPr>
        <p:grpSpPr bwMode="auto">
          <a:xfrm>
            <a:off x="3498850" y="3276600"/>
            <a:ext cx="360363" cy="288925"/>
            <a:chOff x="1968" y="1728"/>
            <a:chExt cx="195" cy="132"/>
          </a:xfrm>
        </p:grpSpPr>
        <p:sp>
          <p:nvSpPr>
            <p:cNvPr id="118968" name="Rectangle 184">
              <a:extLst>
                <a:ext uri="{FF2B5EF4-FFF2-40B4-BE49-F238E27FC236}">
                  <a16:creationId xmlns:a16="http://schemas.microsoft.com/office/drawing/2014/main" id="{33A23278-C146-4CB4-AF21-49F27876D732}"/>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8969" name="Line 185">
              <a:extLst>
                <a:ext uri="{FF2B5EF4-FFF2-40B4-BE49-F238E27FC236}">
                  <a16:creationId xmlns:a16="http://schemas.microsoft.com/office/drawing/2014/main" id="{18E22C60-B953-40FE-BA38-95E5878AD76F}"/>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8970" name="Line 186">
              <a:extLst>
                <a:ext uri="{FF2B5EF4-FFF2-40B4-BE49-F238E27FC236}">
                  <a16:creationId xmlns:a16="http://schemas.microsoft.com/office/drawing/2014/main" id="{FD254ED0-F359-4DEB-A8CB-D4FC12AD7E08}"/>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18971" name="Group 187">
            <a:extLst>
              <a:ext uri="{FF2B5EF4-FFF2-40B4-BE49-F238E27FC236}">
                <a16:creationId xmlns:a16="http://schemas.microsoft.com/office/drawing/2014/main" id="{4753B24A-AD21-4D55-AF59-F8BCAEB208B9}"/>
              </a:ext>
            </a:extLst>
          </p:cNvPr>
          <p:cNvGrpSpPr>
            <a:grpSpLocks/>
          </p:cNvGrpSpPr>
          <p:nvPr/>
        </p:nvGrpSpPr>
        <p:grpSpPr bwMode="auto">
          <a:xfrm>
            <a:off x="3640138" y="3205163"/>
            <a:ext cx="76200" cy="63500"/>
            <a:chOff x="2539" y="543"/>
            <a:chExt cx="48" cy="40"/>
          </a:xfrm>
        </p:grpSpPr>
        <p:sp>
          <p:nvSpPr>
            <p:cNvPr id="118972" name="Line 188">
              <a:extLst>
                <a:ext uri="{FF2B5EF4-FFF2-40B4-BE49-F238E27FC236}">
                  <a16:creationId xmlns:a16="http://schemas.microsoft.com/office/drawing/2014/main" id="{A70592F8-E74A-4CCF-BD5B-55E18A72A3D4}"/>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8973" name="Line 189">
              <a:extLst>
                <a:ext uri="{FF2B5EF4-FFF2-40B4-BE49-F238E27FC236}">
                  <a16:creationId xmlns:a16="http://schemas.microsoft.com/office/drawing/2014/main" id="{46D60C77-7806-4A4B-959B-3CA6CB125F34}"/>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118974" name="Text Box 190">
            <a:extLst>
              <a:ext uri="{FF2B5EF4-FFF2-40B4-BE49-F238E27FC236}">
                <a16:creationId xmlns:a16="http://schemas.microsoft.com/office/drawing/2014/main" id="{47C601F6-D655-477D-97F6-A7ECDE2D22A7}"/>
              </a:ext>
            </a:extLst>
          </p:cNvPr>
          <p:cNvSpPr txBox="1">
            <a:spLocks noChangeArrowheads="1"/>
          </p:cNvSpPr>
          <p:nvPr/>
        </p:nvSpPr>
        <p:spPr bwMode="auto">
          <a:xfrm>
            <a:off x="3859213" y="3276600"/>
            <a:ext cx="2265362"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Falklands Garrison (1982-89)</a:t>
            </a:r>
          </a:p>
        </p:txBody>
      </p:sp>
      <p:grpSp>
        <p:nvGrpSpPr>
          <p:cNvPr id="118975" name="Group 191">
            <a:extLst>
              <a:ext uri="{FF2B5EF4-FFF2-40B4-BE49-F238E27FC236}">
                <a16:creationId xmlns:a16="http://schemas.microsoft.com/office/drawing/2014/main" id="{C1EB5432-D365-4DD4-990B-A8BD4F875EE5}"/>
              </a:ext>
            </a:extLst>
          </p:cNvPr>
          <p:cNvGrpSpPr>
            <a:grpSpLocks noChangeAspect="1"/>
          </p:cNvGrpSpPr>
          <p:nvPr/>
        </p:nvGrpSpPr>
        <p:grpSpPr bwMode="auto">
          <a:xfrm>
            <a:off x="3787775" y="3781425"/>
            <a:ext cx="288925" cy="215900"/>
            <a:chOff x="1968" y="1728"/>
            <a:chExt cx="195" cy="132"/>
          </a:xfrm>
        </p:grpSpPr>
        <p:sp>
          <p:nvSpPr>
            <p:cNvPr id="118976" name="Rectangle 192">
              <a:extLst>
                <a:ext uri="{FF2B5EF4-FFF2-40B4-BE49-F238E27FC236}">
                  <a16:creationId xmlns:a16="http://schemas.microsoft.com/office/drawing/2014/main" id="{2C8DE635-F6F2-44A4-A4B3-319A28BE27C7}"/>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8977" name="Line 193">
              <a:extLst>
                <a:ext uri="{FF2B5EF4-FFF2-40B4-BE49-F238E27FC236}">
                  <a16:creationId xmlns:a16="http://schemas.microsoft.com/office/drawing/2014/main" id="{D584569A-BFB2-4E07-8D97-14509C29F16C}"/>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8978" name="Line 194">
              <a:extLst>
                <a:ext uri="{FF2B5EF4-FFF2-40B4-BE49-F238E27FC236}">
                  <a16:creationId xmlns:a16="http://schemas.microsoft.com/office/drawing/2014/main" id="{7E45083B-C8A8-4CEF-A704-94001652A787}"/>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18979" name="Group 195">
            <a:extLst>
              <a:ext uri="{FF2B5EF4-FFF2-40B4-BE49-F238E27FC236}">
                <a16:creationId xmlns:a16="http://schemas.microsoft.com/office/drawing/2014/main" id="{FE108F09-31BD-43A7-A813-56FCE818A717}"/>
              </a:ext>
            </a:extLst>
          </p:cNvPr>
          <p:cNvGrpSpPr>
            <a:grpSpLocks/>
          </p:cNvGrpSpPr>
          <p:nvPr/>
        </p:nvGrpSpPr>
        <p:grpSpPr bwMode="auto">
          <a:xfrm>
            <a:off x="3892550" y="3709988"/>
            <a:ext cx="76200" cy="63500"/>
            <a:chOff x="2443" y="447"/>
            <a:chExt cx="48" cy="40"/>
          </a:xfrm>
        </p:grpSpPr>
        <p:sp>
          <p:nvSpPr>
            <p:cNvPr id="118980" name="Line 196">
              <a:extLst>
                <a:ext uri="{FF2B5EF4-FFF2-40B4-BE49-F238E27FC236}">
                  <a16:creationId xmlns:a16="http://schemas.microsoft.com/office/drawing/2014/main" id="{A1CA78EE-8794-41BE-8EE7-58F4709E8223}"/>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8981" name="Line 197">
              <a:extLst>
                <a:ext uri="{FF2B5EF4-FFF2-40B4-BE49-F238E27FC236}">
                  <a16:creationId xmlns:a16="http://schemas.microsoft.com/office/drawing/2014/main" id="{8F244F00-6AE4-4D74-B5F6-A6168D2160EB}"/>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18982" name="Line 198">
            <a:extLst>
              <a:ext uri="{FF2B5EF4-FFF2-40B4-BE49-F238E27FC236}">
                <a16:creationId xmlns:a16="http://schemas.microsoft.com/office/drawing/2014/main" id="{683FAE14-D2DA-4C9A-B331-3097EA6C7553}"/>
              </a:ext>
            </a:extLst>
          </p:cNvPr>
          <p:cNvSpPr>
            <a:spLocks noChangeShapeType="1"/>
          </p:cNvSpPr>
          <p:nvPr/>
        </p:nvSpPr>
        <p:spPr bwMode="auto">
          <a:xfrm>
            <a:off x="3643313" y="3854450"/>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8983" name="Text Box 199">
            <a:extLst>
              <a:ext uri="{FF2B5EF4-FFF2-40B4-BE49-F238E27FC236}">
                <a16:creationId xmlns:a16="http://schemas.microsoft.com/office/drawing/2014/main" id="{4701516D-E00A-4682-831C-4B6467C49B89}"/>
              </a:ext>
            </a:extLst>
          </p:cNvPr>
          <p:cNvSpPr txBox="1">
            <a:spLocks noChangeArrowheads="1"/>
          </p:cNvSpPr>
          <p:nvPr/>
        </p:nvSpPr>
        <p:spPr bwMode="auto">
          <a:xfrm>
            <a:off x="4075113" y="3636963"/>
            <a:ext cx="185896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BATTLEGROUP CWBR-26</a:t>
            </a:r>
          </a:p>
          <a:p>
            <a:r>
              <a:rPr lang="en-GB" altLang="en-US" sz="1000"/>
              <a:t>x1 Infantry Battalion Type B</a:t>
            </a:r>
          </a:p>
        </p:txBody>
      </p:sp>
      <p:sp>
        <p:nvSpPr>
          <p:cNvPr id="118984" name="Line 200">
            <a:extLst>
              <a:ext uri="{FF2B5EF4-FFF2-40B4-BE49-F238E27FC236}">
                <a16:creationId xmlns:a16="http://schemas.microsoft.com/office/drawing/2014/main" id="{6F97D851-885D-4666-9992-E991CF6D0EBD}"/>
              </a:ext>
            </a:extLst>
          </p:cNvPr>
          <p:cNvSpPr>
            <a:spLocks noChangeShapeType="1"/>
          </p:cNvSpPr>
          <p:nvPr/>
        </p:nvSpPr>
        <p:spPr bwMode="auto">
          <a:xfrm>
            <a:off x="3643313" y="4573588"/>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18985" name="Group 201">
            <a:extLst>
              <a:ext uri="{FF2B5EF4-FFF2-40B4-BE49-F238E27FC236}">
                <a16:creationId xmlns:a16="http://schemas.microsoft.com/office/drawing/2014/main" id="{101E9205-BA35-475F-A4F8-5B96AB66DD50}"/>
              </a:ext>
            </a:extLst>
          </p:cNvPr>
          <p:cNvGrpSpPr>
            <a:grpSpLocks/>
          </p:cNvGrpSpPr>
          <p:nvPr/>
        </p:nvGrpSpPr>
        <p:grpSpPr bwMode="auto">
          <a:xfrm>
            <a:off x="3787775" y="4502150"/>
            <a:ext cx="287338" cy="215900"/>
            <a:chOff x="255" y="4468"/>
            <a:chExt cx="181" cy="136"/>
          </a:xfrm>
        </p:grpSpPr>
        <p:sp>
          <p:nvSpPr>
            <p:cNvPr id="118986" name="Rectangle 202">
              <a:extLst>
                <a:ext uri="{FF2B5EF4-FFF2-40B4-BE49-F238E27FC236}">
                  <a16:creationId xmlns:a16="http://schemas.microsoft.com/office/drawing/2014/main" id="{972BA4C5-7166-4C10-BF85-1FC9C6E560FF}"/>
                </a:ext>
              </a:extLst>
            </p:cNvPr>
            <p:cNvSpPr>
              <a:spLocks noChangeAspect="1" noChangeArrowheads="1"/>
            </p:cNvSpPr>
            <p:nvPr/>
          </p:nvSpPr>
          <p:spPr bwMode="auto">
            <a:xfrm>
              <a:off x="255" y="4468"/>
              <a:ext cx="181" cy="136"/>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8987" name="Line 203">
              <a:extLst>
                <a:ext uri="{FF2B5EF4-FFF2-40B4-BE49-F238E27FC236}">
                  <a16:creationId xmlns:a16="http://schemas.microsoft.com/office/drawing/2014/main" id="{E831E349-829D-47C0-A5DC-BF7AA5868765}"/>
                </a:ext>
              </a:extLst>
            </p:cNvPr>
            <p:cNvSpPr>
              <a:spLocks noChangeAspect="1" noChangeShapeType="1"/>
            </p:cNvSpPr>
            <p:nvPr/>
          </p:nvSpPr>
          <p:spPr bwMode="auto">
            <a:xfrm>
              <a:off x="315" y="4516"/>
              <a:ext cx="0" cy="44"/>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8988" name="Line 204">
              <a:extLst>
                <a:ext uri="{FF2B5EF4-FFF2-40B4-BE49-F238E27FC236}">
                  <a16:creationId xmlns:a16="http://schemas.microsoft.com/office/drawing/2014/main" id="{A578E6FA-0619-47FD-AEFD-73CE1E9ED103}"/>
                </a:ext>
              </a:extLst>
            </p:cNvPr>
            <p:cNvSpPr>
              <a:spLocks noChangeAspect="1" noChangeShapeType="1"/>
            </p:cNvSpPr>
            <p:nvPr/>
          </p:nvSpPr>
          <p:spPr bwMode="auto">
            <a:xfrm>
              <a:off x="346" y="4519"/>
              <a:ext cx="0" cy="41"/>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8989" name="Line 205">
              <a:extLst>
                <a:ext uri="{FF2B5EF4-FFF2-40B4-BE49-F238E27FC236}">
                  <a16:creationId xmlns:a16="http://schemas.microsoft.com/office/drawing/2014/main" id="{A958B2E5-D8C2-4BCE-8CEE-0DC1EBD2B066}"/>
                </a:ext>
              </a:extLst>
            </p:cNvPr>
            <p:cNvSpPr>
              <a:spLocks noChangeAspect="1" noChangeShapeType="1"/>
            </p:cNvSpPr>
            <p:nvPr/>
          </p:nvSpPr>
          <p:spPr bwMode="auto">
            <a:xfrm>
              <a:off x="379" y="4519"/>
              <a:ext cx="0" cy="41"/>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8990" name="Line 206">
              <a:extLst>
                <a:ext uri="{FF2B5EF4-FFF2-40B4-BE49-F238E27FC236}">
                  <a16:creationId xmlns:a16="http://schemas.microsoft.com/office/drawing/2014/main" id="{14A5BBD5-76C6-49EB-A2BD-3C5EC69ADEF3}"/>
                </a:ext>
              </a:extLst>
            </p:cNvPr>
            <p:cNvSpPr>
              <a:spLocks noChangeAspect="1" noChangeShapeType="1"/>
            </p:cNvSpPr>
            <p:nvPr/>
          </p:nvSpPr>
          <p:spPr bwMode="auto">
            <a:xfrm>
              <a:off x="311" y="4519"/>
              <a:ext cx="73" cy="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18991" name="Text Box 207">
            <a:extLst>
              <a:ext uri="{FF2B5EF4-FFF2-40B4-BE49-F238E27FC236}">
                <a16:creationId xmlns:a16="http://schemas.microsoft.com/office/drawing/2014/main" id="{2D3453B8-E5CC-4290-AAE6-52E127CAD7F4}"/>
              </a:ext>
            </a:extLst>
          </p:cNvPr>
          <p:cNvSpPr txBox="1">
            <a:spLocks noChangeArrowheads="1"/>
          </p:cNvSpPr>
          <p:nvPr/>
        </p:nvSpPr>
        <p:spPr bwMode="auto">
          <a:xfrm>
            <a:off x="4075113" y="4429125"/>
            <a:ext cx="15335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CWBR-16</a:t>
            </a:r>
          </a:p>
          <a:p>
            <a:r>
              <a:rPr lang="en-GB" altLang="en-US" sz="800"/>
              <a:t>x1 Engineer Field Squadron</a:t>
            </a:r>
          </a:p>
        </p:txBody>
      </p:sp>
      <p:sp>
        <p:nvSpPr>
          <p:cNvPr id="118992" name="Line 208">
            <a:extLst>
              <a:ext uri="{FF2B5EF4-FFF2-40B4-BE49-F238E27FC236}">
                <a16:creationId xmlns:a16="http://schemas.microsoft.com/office/drawing/2014/main" id="{90037EC2-4CCF-41BA-B1CA-57EC9ABAA057}"/>
              </a:ext>
            </a:extLst>
          </p:cNvPr>
          <p:cNvSpPr>
            <a:spLocks noChangeShapeType="1"/>
          </p:cNvSpPr>
          <p:nvPr/>
        </p:nvSpPr>
        <p:spPr bwMode="auto">
          <a:xfrm>
            <a:off x="3932238" y="4429125"/>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8993" name="Line 209">
            <a:extLst>
              <a:ext uri="{FF2B5EF4-FFF2-40B4-BE49-F238E27FC236}">
                <a16:creationId xmlns:a16="http://schemas.microsoft.com/office/drawing/2014/main" id="{73736553-300D-4ECF-AE1B-356D39746A73}"/>
              </a:ext>
            </a:extLst>
          </p:cNvPr>
          <p:cNvSpPr>
            <a:spLocks noChangeShapeType="1"/>
          </p:cNvSpPr>
          <p:nvPr/>
        </p:nvSpPr>
        <p:spPr bwMode="auto">
          <a:xfrm>
            <a:off x="3644900" y="529431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18994" name="Group 210">
            <a:extLst>
              <a:ext uri="{FF2B5EF4-FFF2-40B4-BE49-F238E27FC236}">
                <a16:creationId xmlns:a16="http://schemas.microsoft.com/office/drawing/2014/main" id="{4D116313-C257-4558-AD45-57D0FD643813}"/>
              </a:ext>
            </a:extLst>
          </p:cNvPr>
          <p:cNvGrpSpPr>
            <a:grpSpLocks/>
          </p:cNvGrpSpPr>
          <p:nvPr/>
        </p:nvGrpSpPr>
        <p:grpSpPr bwMode="auto">
          <a:xfrm>
            <a:off x="3789363" y="5222875"/>
            <a:ext cx="287337" cy="215900"/>
            <a:chOff x="1400" y="2850"/>
            <a:chExt cx="152" cy="99"/>
          </a:xfrm>
        </p:grpSpPr>
        <p:sp>
          <p:nvSpPr>
            <p:cNvPr id="118995" name="Rectangle 211">
              <a:extLst>
                <a:ext uri="{FF2B5EF4-FFF2-40B4-BE49-F238E27FC236}">
                  <a16:creationId xmlns:a16="http://schemas.microsoft.com/office/drawing/2014/main" id="{E77D60F3-F8D3-441D-B417-AB6B6789EA42}"/>
                </a:ext>
              </a:extLst>
            </p:cNvPr>
            <p:cNvSpPr>
              <a:spLocks noChangeAspect="1" noChangeArrowheads="1"/>
            </p:cNvSpPr>
            <p:nvPr/>
          </p:nvSpPr>
          <p:spPr bwMode="auto">
            <a:xfrm>
              <a:off x="1401" y="2850"/>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8996" name="Line 212">
              <a:extLst>
                <a:ext uri="{FF2B5EF4-FFF2-40B4-BE49-F238E27FC236}">
                  <a16:creationId xmlns:a16="http://schemas.microsoft.com/office/drawing/2014/main" id="{D36619AB-3FE5-410A-8485-7CC1EDD8D52D}"/>
                </a:ext>
              </a:extLst>
            </p:cNvPr>
            <p:cNvSpPr>
              <a:spLocks noChangeAspect="1" noChangeShapeType="1"/>
            </p:cNvSpPr>
            <p:nvPr/>
          </p:nvSpPr>
          <p:spPr bwMode="auto">
            <a:xfrm flipV="1">
              <a:off x="1400" y="2851"/>
              <a:ext cx="73"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8997" name="Line 213">
              <a:extLst>
                <a:ext uri="{FF2B5EF4-FFF2-40B4-BE49-F238E27FC236}">
                  <a16:creationId xmlns:a16="http://schemas.microsoft.com/office/drawing/2014/main" id="{DF8B1862-10A8-4790-8AFA-106A2BC41409}"/>
                </a:ext>
              </a:extLst>
            </p:cNvPr>
            <p:cNvSpPr>
              <a:spLocks noChangeAspect="1" noChangeShapeType="1"/>
            </p:cNvSpPr>
            <p:nvPr/>
          </p:nvSpPr>
          <p:spPr bwMode="auto">
            <a:xfrm>
              <a:off x="1473" y="2850"/>
              <a:ext cx="78"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8998" name="Line 214">
              <a:extLst>
                <a:ext uri="{FF2B5EF4-FFF2-40B4-BE49-F238E27FC236}">
                  <a16:creationId xmlns:a16="http://schemas.microsoft.com/office/drawing/2014/main" id="{59B7EE99-7CF2-4BAD-94C0-28BD79890019}"/>
                </a:ext>
              </a:extLst>
            </p:cNvPr>
            <p:cNvSpPr>
              <a:spLocks noChangeAspect="1" noChangeShapeType="1"/>
            </p:cNvSpPr>
            <p:nvPr/>
          </p:nvSpPr>
          <p:spPr bwMode="auto">
            <a:xfrm>
              <a:off x="1442" y="2892"/>
              <a:ext cx="62" cy="0"/>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18999" name="Line 215">
            <a:extLst>
              <a:ext uri="{FF2B5EF4-FFF2-40B4-BE49-F238E27FC236}">
                <a16:creationId xmlns:a16="http://schemas.microsoft.com/office/drawing/2014/main" id="{4281DC2E-1BEB-4519-8F2B-00BE86E068F3}"/>
              </a:ext>
            </a:extLst>
          </p:cNvPr>
          <p:cNvSpPr>
            <a:spLocks noChangeShapeType="1"/>
          </p:cNvSpPr>
          <p:nvPr/>
        </p:nvSpPr>
        <p:spPr bwMode="auto">
          <a:xfrm>
            <a:off x="3933825" y="5149850"/>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9000" name="Text Box 216">
            <a:extLst>
              <a:ext uri="{FF2B5EF4-FFF2-40B4-BE49-F238E27FC236}">
                <a16:creationId xmlns:a16="http://schemas.microsoft.com/office/drawing/2014/main" id="{46587E5C-8F72-4EFF-90CA-6E8D85F9FB82}"/>
              </a:ext>
            </a:extLst>
          </p:cNvPr>
          <p:cNvSpPr txBox="1">
            <a:spLocks noChangeArrowheads="1"/>
          </p:cNvSpPr>
          <p:nvPr/>
        </p:nvSpPr>
        <p:spPr bwMode="auto">
          <a:xfrm>
            <a:off x="4075113" y="5149850"/>
            <a:ext cx="22828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CWBR-26</a:t>
            </a:r>
          </a:p>
          <a:p>
            <a:r>
              <a:rPr lang="en-GB" altLang="en-US" sz="800"/>
              <a:t>x1 RAF Regiment Air Defence Squadron (b)</a:t>
            </a:r>
          </a:p>
        </p:txBody>
      </p:sp>
      <p:sp>
        <p:nvSpPr>
          <p:cNvPr id="119001" name="Line 217">
            <a:extLst>
              <a:ext uri="{FF2B5EF4-FFF2-40B4-BE49-F238E27FC236}">
                <a16:creationId xmlns:a16="http://schemas.microsoft.com/office/drawing/2014/main" id="{576FD04C-C4E8-429B-A54F-0B995A622C37}"/>
              </a:ext>
            </a:extLst>
          </p:cNvPr>
          <p:cNvSpPr>
            <a:spLocks noChangeShapeType="1"/>
          </p:cNvSpPr>
          <p:nvPr/>
        </p:nvSpPr>
        <p:spPr bwMode="auto">
          <a:xfrm flipV="1">
            <a:off x="3932238" y="5726113"/>
            <a:ext cx="0" cy="2159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19002" name="Group 218">
            <a:extLst>
              <a:ext uri="{FF2B5EF4-FFF2-40B4-BE49-F238E27FC236}">
                <a16:creationId xmlns:a16="http://schemas.microsoft.com/office/drawing/2014/main" id="{749B3230-1920-400C-B648-FEE66F930927}"/>
              </a:ext>
            </a:extLst>
          </p:cNvPr>
          <p:cNvGrpSpPr>
            <a:grpSpLocks/>
          </p:cNvGrpSpPr>
          <p:nvPr/>
        </p:nvGrpSpPr>
        <p:grpSpPr bwMode="auto">
          <a:xfrm>
            <a:off x="3787775" y="5583238"/>
            <a:ext cx="244475" cy="158750"/>
            <a:chOff x="3294" y="2154"/>
            <a:chExt cx="154" cy="100"/>
          </a:xfrm>
        </p:grpSpPr>
        <p:sp>
          <p:nvSpPr>
            <p:cNvPr id="119003" name="Rectangle 219">
              <a:extLst>
                <a:ext uri="{FF2B5EF4-FFF2-40B4-BE49-F238E27FC236}">
                  <a16:creationId xmlns:a16="http://schemas.microsoft.com/office/drawing/2014/main" id="{81817DF4-6348-4EC7-AB65-1E8AFBD3BFB8}"/>
                </a:ext>
              </a:extLst>
            </p:cNvPr>
            <p:cNvSpPr>
              <a:spLocks noChangeAspect="1" noChangeArrowheads="1"/>
            </p:cNvSpPr>
            <p:nvPr/>
          </p:nvSpPr>
          <p:spPr bwMode="auto">
            <a:xfrm>
              <a:off x="3294" y="2154"/>
              <a:ext cx="154" cy="100"/>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119004" name="Group 220">
              <a:extLst>
                <a:ext uri="{FF2B5EF4-FFF2-40B4-BE49-F238E27FC236}">
                  <a16:creationId xmlns:a16="http://schemas.microsoft.com/office/drawing/2014/main" id="{DC62FA9F-1599-4249-B761-E6F00E5DEFD1}"/>
                </a:ext>
              </a:extLst>
            </p:cNvPr>
            <p:cNvGrpSpPr>
              <a:grpSpLocks/>
            </p:cNvGrpSpPr>
            <p:nvPr/>
          </p:nvGrpSpPr>
          <p:grpSpPr bwMode="auto">
            <a:xfrm>
              <a:off x="3316" y="2171"/>
              <a:ext cx="110" cy="63"/>
              <a:chOff x="691" y="3359"/>
              <a:chExt cx="136" cy="90"/>
            </a:xfrm>
          </p:grpSpPr>
          <p:sp>
            <p:nvSpPr>
              <p:cNvPr id="119005" name="Line 221">
                <a:extLst>
                  <a:ext uri="{FF2B5EF4-FFF2-40B4-BE49-F238E27FC236}">
                    <a16:creationId xmlns:a16="http://schemas.microsoft.com/office/drawing/2014/main" id="{96369E12-4762-4C2C-8FA8-75E3A19E881C}"/>
                  </a:ext>
                </a:extLst>
              </p:cNvPr>
              <p:cNvSpPr>
                <a:spLocks noChangeShapeType="1"/>
              </p:cNvSpPr>
              <p:nvPr/>
            </p:nvSpPr>
            <p:spPr bwMode="auto">
              <a:xfrm>
                <a:off x="691"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9006" name="Line 222">
                <a:extLst>
                  <a:ext uri="{FF2B5EF4-FFF2-40B4-BE49-F238E27FC236}">
                    <a16:creationId xmlns:a16="http://schemas.microsoft.com/office/drawing/2014/main" id="{F14F2971-090E-47FD-BF28-EB2B01F2FCAC}"/>
                  </a:ext>
                </a:extLst>
              </p:cNvPr>
              <p:cNvSpPr>
                <a:spLocks noChangeShapeType="1"/>
              </p:cNvSpPr>
              <p:nvPr/>
            </p:nvSpPr>
            <p:spPr bwMode="auto">
              <a:xfrm flipV="1">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9007" name="Line 223">
                <a:extLst>
                  <a:ext uri="{FF2B5EF4-FFF2-40B4-BE49-F238E27FC236}">
                    <a16:creationId xmlns:a16="http://schemas.microsoft.com/office/drawing/2014/main" id="{C570BFD0-7C80-4F4B-8AD8-6A61292A3562}"/>
                  </a:ext>
                </a:extLst>
              </p:cNvPr>
              <p:cNvSpPr>
                <a:spLocks noChangeShapeType="1"/>
              </p:cNvSpPr>
              <p:nvPr/>
            </p:nvSpPr>
            <p:spPr bwMode="auto">
              <a:xfrm>
                <a:off x="827"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9008" name="Line 224">
                <a:extLst>
                  <a:ext uri="{FF2B5EF4-FFF2-40B4-BE49-F238E27FC236}">
                    <a16:creationId xmlns:a16="http://schemas.microsoft.com/office/drawing/2014/main" id="{47A699ED-B223-4CEC-9E0C-F492AE944CB4}"/>
                  </a:ext>
                </a:extLst>
              </p:cNvPr>
              <p:cNvSpPr>
                <a:spLocks noChangeShapeType="1"/>
              </p:cNvSpPr>
              <p:nvPr/>
            </p:nvSpPr>
            <p:spPr bwMode="auto">
              <a:xfrm>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sp>
        <p:nvSpPr>
          <p:cNvPr id="119009" name="Line 225">
            <a:extLst>
              <a:ext uri="{FF2B5EF4-FFF2-40B4-BE49-F238E27FC236}">
                <a16:creationId xmlns:a16="http://schemas.microsoft.com/office/drawing/2014/main" id="{586B4F91-1C1D-4D92-84A0-D908410972B4}"/>
              </a:ext>
            </a:extLst>
          </p:cNvPr>
          <p:cNvSpPr>
            <a:spLocks noChangeShapeType="1"/>
          </p:cNvSpPr>
          <p:nvPr/>
        </p:nvSpPr>
        <p:spPr bwMode="auto">
          <a:xfrm>
            <a:off x="3644900" y="5654675"/>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9010" name="Text Box 226">
            <a:extLst>
              <a:ext uri="{FF2B5EF4-FFF2-40B4-BE49-F238E27FC236}">
                <a16:creationId xmlns:a16="http://schemas.microsoft.com/office/drawing/2014/main" id="{97EDED32-59A1-4950-9532-657DAF859F0E}"/>
              </a:ext>
            </a:extLst>
          </p:cNvPr>
          <p:cNvSpPr txBox="1">
            <a:spLocks noChangeArrowheads="1"/>
          </p:cNvSpPr>
          <p:nvPr/>
        </p:nvSpPr>
        <p:spPr bwMode="auto">
          <a:xfrm>
            <a:off x="4076700" y="5510213"/>
            <a:ext cx="1038225"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78 Squadron RAF</a:t>
            </a:r>
            <a:endParaRPr lang="en-US" altLang="en-US" sz="800"/>
          </a:p>
        </p:txBody>
      </p:sp>
      <p:sp>
        <p:nvSpPr>
          <p:cNvPr id="119011" name="Line 227">
            <a:extLst>
              <a:ext uri="{FF2B5EF4-FFF2-40B4-BE49-F238E27FC236}">
                <a16:creationId xmlns:a16="http://schemas.microsoft.com/office/drawing/2014/main" id="{B2C7AE22-1049-4530-9C58-6C03035F034D}"/>
              </a:ext>
            </a:extLst>
          </p:cNvPr>
          <p:cNvSpPr>
            <a:spLocks noChangeShapeType="1"/>
          </p:cNvSpPr>
          <p:nvPr/>
        </p:nvSpPr>
        <p:spPr bwMode="auto">
          <a:xfrm>
            <a:off x="3910013" y="5510213"/>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19012" name="Group 228">
            <a:extLst>
              <a:ext uri="{FF2B5EF4-FFF2-40B4-BE49-F238E27FC236}">
                <a16:creationId xmlns:a16="http://schemas.microsoft.com/office/drawing/2014/main" id="{E8A1D75F-E78D-4792-A884-A133AAC71D20}"/>
              </a:ext>
            </a:extLst>
          </p:cNvPr>
          <p:cNvGrpSpPr>
            <a:grpSpLocks/>
          </p:cNvGrpSpPr>
          <p:nvPr/>
        </p:nvGrpSpPr>
        <p:grpSpPr bwMode="auto">
          <a:xfrm>
            <a:off x="4076700" y="5870575"/>
            <a:ext cx="244475" cy="158750"/>
            <a:chOff x="3294" y="2154"/>
            <a:chExt cx="154" cy="100"/>
          </a:xfrm>
        </p:grpSpPr>
        <p:sp>
          <p:nvSpPr>
            <p:cNvPr id="119013" name="Rectangle 229">
              <a:extLst>
                <a:ext uri="{FF2B5EF4-FFF2-40B4-BE49-F238E27FC236}">
                  <a16:creationId xmlns:a16="http://schemas.microsoft.com/office/drawing/2014/main" id="{AA8FD8F2-4544-42AC-A4E6-2C2CB87C07F3}"/>
                </a:ext>
              </a:extLst>
            </p:cNvPr>
            <p:cNvSpPr>
              <a:spLocks noChangeAspect="1" noChangeArrowheads="1"/>
            </p:cNvSpPr>
            <p:nvPr/>
          </p:nvSpPr>
          <p:spPr bwMode="auto">
            <a:xfrm>
              <a:off x="3294" y="2154"/>
              <a:ext cx="154" cy="100"/>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119014" name="Group 230">
              <a:extLst>
                <a:ext uri="{FF2B5EF4-FFF2-40B4-BE49-F238E27FC236}">
                  <a16:creationId xmlns:a16="http://schemas.microsoft.com/office/drawing/2014/main" id="{95A37B02-835B-4D37-A977-8B0848CF35F2}"/>
                </a:ext>
              </a:extLst>
            </p:cNvPr>
            <p:cNvGrpSpPr>
              <a:grpSpLocks/>
            </p:cNvGrpSpPr>
            <p:nvPr/>
          </p:nvGrpSpPr>
          <p:grpSpPr bwMode="auto">
            <a:xfrm>
              <a:off x="3316" y="2171"/>
              <a:ext cx="110" cy="63"/>
              <a:chOff x="691" y="3359"/>
              <a:chExt cx="136" cy="90"/>
            </a:xfrm>
          </p:grpSpPr>
          <p:sp>
            <p:nvSpPr>
              <p:cNvPr id="119015" name="Line 231">
                <a:extLst>
                  <a:ext uri="{FF2B5EF4-FFF2-40B4-BE49-F238E27FC236}">
                    <a16:creationId xmlns:a16="http://schemas.microsoft.com/office/drawing/2014/main" id="{782DD6C1-B1E5-4246-AD7E-CDAA0FEC3BEC}"/>
                  </a:ext>
                </a:extLst>
              </p:cNvPr>
              <p:cNvSpPr>
                <a:spLocks noChangeShapeType="1"/>
              </p:cNvSpPr>
              <p:nvPr/>
            </p:nvSpPr>
            <p:spPr bwMode="auto">
              <a:xfrm>
                <a:off x="691"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9016" name="Line 232">
                <a:extLst>
                  <a:ext uri="{FF2B5EF4-FFF2-40B4-BE49-F238E27FC236}">
                    <a16:creationId xmlns:a16="http://schemas.microsoft.com/office/drawing/2014/main" id="{8C3CC10C-8C09-46AB-902A-088A3A67AF6B}"/>
                  </a:ext>
                </a:extLst>
              </p:cNvPr>
              <p:cNvSpPr>
                <a:spLocks noChangeShapeType="1"/>
              </p:cNvSpPr>
              <p:nvPr/>
            </p:nvSpPr>
            <p:spPr bwMode="auto">
              <a:xfrm flipV="1">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9017" name="Line 233">
                <a:extLst>
                  <a:ext uri="{FF2B5EF4-FFF2-40B4-BE49-F238E27FC236}">
                    <a16:creationId xmlns:a16="http://schemas.microsoft.com/office/drawing/2014/main" id="{8C0DAA60-AF81-43EF-96C6-60A540D9DA67}"/>
                  </a:ext>
                </a:extLst>
              </p:cNvPr>
              <p:cNvSpPr>
                <a:spLocks noChangeShapeType="1"/>
              </p:cNvSpPr>
              <p:nvPr/>
            </p:nvSpPr>
            <p:spPr bwMode="auto">
              <a:xfrm>
                <a:off x="827"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9018" name="Line 234">
                <a:extLst>
                  <a:ext uri="{FF2B5EF4-FFF2-40B4-BE49-F238E27FC236}">
                    <a16:creationId xmlns:a16="http://schemas.microsoft.com/office/drawing/2014/main" id="{B1CFF039-2E46-43C6-8F73-07677B4F47BD}"/>
                  </a:ext>
                </a:extLst>
              </p:cNvPr>
              <p:cNvSpPr>
                <a:spLocks noChangeShapeType="1"/>
              </p:cNvSpPr>
              <p:nvPr/>
            </p:nvSpPr>
            <p:spPr bwMode="auto">
              <a:xfrm>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119019" name="Group 235">
            <a:extLst>
              <a:ext uri="{FF2B5EF4-FFF2-40B4-BE49-F238E27FC236}">
                <a16:creationId xmlns:a16="http://schemas.microsoft.com/office/drawing/2014/main" id="{7B045D36-217B-4D6F-B4CC-FFA37C5D9653}"/>
              </a:ext>
            </a:extLst>
          </p:cNvPr>
          <p:cNvGrpSpPr>
            <a:grpSpLocks/>
          </p:cNvGrpSpPr>
          <p:nvPr/>
        </p:nvGrpSpPr>
        <p:grpSpPr bwMode="auto">
          <a:xfrm>
            <a:off x="4160838" y="5797550"/>
            <a:ext cx="74612" cy="26988"/>
            <a:chOff x="2373" y="1404"/>
            <a:chExt cx="47" cy="17"/>
          </a:xfrm>
        </p:grpSpPr>
        <p:sp>
          <p:nvSpPr>
            <p:cNvPr id="119020" name="Oval 236">
              <a:extLst>
                <a:ext uri="{FF2B5EF4-FFF2-40B4-BE49-F238E27FC236}">
                  <a16:creationId xmlns:a16="http://schemas.microsoft.com/office/drawing/2014/main" id="{25024908-628A-4964-83FA-554364F78379}"/>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19021" name="Oval 237">
              <a:extLst>
                <a:ext uri="{FF2B5EF4-FFF2-40B4-BE49-F238E27FC236}">
                  <a16:creationId xmlns:a16="http://schemas.microsoft.com/office/drawing/2014/main" id="{BDB2C83B-ED1A-4860-8F45-921950FC4A8D}"/>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19022" name="Text Box 238">
            <a:extLst>
              <a:ext uri="{FF2B5EF4-FFF2-40B4-BE49-F238E27FC236}">
                <a16:creationId xmlns:a16="http://schemas.microsoft.com/office/drawing/2014/main" id="{EA7FC2C7-F0BE-498E-A776-C86EC36F3785}"/>
              </a:ext>
            </a:extLst>
          </p:cNvPr>
          <p:cNvSpPr txBox="1">
            <a:spLocks noChangeArrowheads="1"/>
          </p:cNvSpPr>
          <p:nvPr/>
        </p:nvSpPr>
        <p:spPr bwMode="auto">
          <a:xfrm>
            <a:off x="4292600" y="5797550"/>
            <a:ext cx="2384425"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x1 </a:t>
            </a:r>
            <a:r>
              <a:rPr lang="en-GB" altLang="en-US" sz="800" b="0"/>
              <a:t>Chinook HC Mk 1 Helicopter </a:t>
            </a:r>
            <a:r>
              <a:rPr lang="en-GB" altLang="en-US" sz="800"/>
              <a:t>   </a:t>
            </a:r>
            <a:r>
              <a:rPr lang="en-GB" altLang="en-US" sz="800" b="0"/>
              <a:t>       CWBR-54</a:t>
            </a:r>
            <a:endParaRPr lang="en-GB" altLang="en-US" sz="800"/>
          </a:p>
        </p:txBody>
      </p:sp>
      <p:sp>
        <p:nvSpPr>
          <p:cNvPr id="119023" name="Line 239">
            <a:extLst>
              <a:ext uri="{FF2B5EF4-FFF2-40B4-BE49-F238E27FC236}">
                <a16:creationId xmlns:a16="http://schemas.microsoft.com/office/drawing/2014/main" id="{A491CFDB-3240-4334-8DCA-0A2393E108DA}"/>
              </a:ext>
            </a:extLst>
          </p:cNvPr>
          <p:cNvSpPr>
            <a:spLocks noChangeShapeType="1"/>
          </p:cNvSpPr>
          <p:nvPr/>
        </p:nvSpPr>
        <p:spPr bwMode="auto">
          <a:xfrm>
            <a:off x="3933825" y="5942013"/>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9024" name="Line 240">
            <a:extLst>
              <a:ext uri="{FF2B5EF4-FFF2-40B4-BE49-F238E27FC236}">
                <a16:creationId xmlns:a16="http://schemas.microsoft.com/office/drawing/2014/main" id="{B46C382D-2BFD-424D-9DC9-2E42EA54DA22}"/>
              </a:ext>
            </a:extLst>
          </p:cNvPr>
          <p:cNvSpPr>
            <a:spLocks noChangeShapeType="1"/>
          </p:cNvSpPr>
          <p:nvPr/>
        </p:nvSpPr>
        <p:spPr bwMode="auto">
          <a:xfrm flipV="1">
            <a:off x="3932238" y="6300788"/>
            <a:ext cx="0" cy="2159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19025" name="Group 241">
            <a:extLst>
              <a:ext uri="{FF2B5EF4-FFF2-40B4-BE49-F238E27FC236}">
                <a16:creationId xmlns:a16="http://schemas.microsoft.com/office/drawing/2014/main" id="{FA682522-E326-4920-AE7E-3CE2B3E01940}"/>
              </a:ext>
            </a:extLst>
          </p:cNvPr>
          <p:cNvGrpSpPr>
            <a:grpSpLocks/>
          </p:cNvGrpSpPr>
          <p:nvPr/>
        </p:nvGrpSpPr>
        <p:grpSpPr bwMode="auto">
          <a:xfrm>
            <a:off x="3787775" y="6157913"/>
            <a:ext cx="244475" cy="158750"/>
            <a:chOff x="3294" y="2154"/>
            <a:chExt cx="154" cy="100"/>
          </a:xfrm>
        </p:grpSpPr>
        <p:sp>
          <p:nvSpPr>
            <p:cNvPr id="119026" name="Rectangle 242">
              <a:extLst>
                <a:ext uri="{FF2B5EF4-FFF2-40B4-BE49-F238E27FC236}">
                  <a16:creationId xmlns:a16="http://schemas.microsoft.com/office/drawing/2014/main" id="{F53ACB8F-6024-4075-BC21-2AC59708FB18}"/>
                </a:ext>
              </a:extLst>
            </p:cNvPr>
            <p:cNvSpPr>
              <a:spLocks noChangeAspect="1" noChangeArrowheads="1"/>
            </p:cNvSpPr>
            <p:nvPr/>
          </p:nvSpPr>
          <p:spPr bwMode="auto">
            <a:xfrm>
              <a:off x="3294" y="2154"/>
              <a:ext cx="154" cy="100"/>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119027" name="Group 243">
              <a:extLst>
                <a:ext uri="{FF2B5EF4-FFF2-40B4-BE49-F238E27FC236}">
                  <a16:creationId xmlns:a16="http://schemas.microsoft.com/office/drawing/2014/main" id="{B3566565-2A2D-4FF3-92AA-35CF5121A99C}"/>
                </a:ext>
              </a:extLst>
            </p:cNvPr>
            <p:cNvGrpSpPr>
              <a:grpSpLocks/>
            </p:cNvGrpSpPr>
            <p:nvPr/>
          </p:nvGrpSpPr>
          <p:grpSpPr bwMode="auto">
            <a:xfrm>
              <a:off x="3316" y="2171"/>
              <a:ext cx="110" cy="63"/>
              <a:chOff x="691" y="3359"/>
              <a:chExt cx="136" cy="90"/>
            </a:xfrm>
          </p:grpSpPr>
          <p:sp>
            <p:nvSpPr>
              <p:cNvPr id="119028" name="Line 244">
                <a:extLst>
                  <a:ext uri="{FF2B5EF4-FFF2-40B4-BE49-F238E27FC236}">
                    <a16:creationId xmlns:a16="http://schemas.microsoft.com/office/drawing/2014/main" id="{B022CC3B-DA42-46AB-B3AC-7E20AFE0472D}"/>
                  </a:ext>
                </a:extLst>
              </p:cNvPr>
              <p:cNvSpPr>
                <a:spLocks noChangeShapeType="1"/>
              </p:cNvSpPr>
              <p:nvPr/>
            </p:nvSpPr>
            <p:spPr bwMode="auto">
              <a:xfrm>
                <a:off x="691"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9029" name="Line 245">
                <a:extLst>
                  <a:ext uri="{FF2B5EF4-FFF2-40B4-BE49-F238E27FC236}">
                    <a16:creationId xmlns:a16="http://schemas.microsoft.com/office/drawing/2014/main" id="{274569DE-17C8-4A56-B0B7-C769ED472C93}"/>
                  </a:ext>
                </a:extLst>
              </p:cNvPr>
              <p:cNvSpPr>
                <a:spLocks noChangeShapeType="1"/>
              </p:cNvSpPr>
              <p:nvPr/>
            </p:nvSpPr>
            <p:spPr bwMode="auto">
              <a:xfrm flipV="1">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9030" name="Line 246">
                <a:extLst>
                  <a:ext uri="{FF2B5EF4-FFF2-40B4-BE49-F238E27FC236}">
                    <a16:creationId xmlns:a16="http://schemas.microsoft.com/office/drawing/2014/main" id="{9F9A029D-E26B-49BB-A6C9-6B8A5A49D064}"/>
                  </a:ext>
                </a:extLst>
              </p:cNvPr>
              <p:cNvSpPr>
                <a:spLocks noChangeShapeType="1"/>
              </p:cNvSpPr>
              <p:nvPr/>
            </p:nvSpPr>
            <p:spPr bwMode="auto">
              <a:xfrm>
                <a:off x="827"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9031" name="Line 247">
                <a:extLst>
                  <a:ext uri="{FF2B5EF4-FFF2-40B4-BE49-F238E27FC236}">
                    <a16:creationId xmlns:a16="http://schemas.microsoft.com/office/drawing/2014/main" id="{31634677-0D25-478A-9FEA-FCA49EE5E0AB}"/>
                  </a:ext>
                </a:extLst>
              </p:cNvPr>
              <p:cNvSpPr>
                <a:spLocks noChangeShapeType="1"/>
              </p:cNvSpPr>
              <p:nvPr/>
            </p:nvSpPr>
            <p:spPr bwMode="auto">
              <a:xfrm>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sp>
        <p:nvSpPr>
          <p:cNvPr id="119032" name="Line 248">
            <a:extLst>
              <a:ext uri="{FF2B5EF4-FFF2-40B4-BE49-F238E27FC236}">
                <a16:creationId xmlns:a16="http://schemas.microsoft.com/office/drawing/2014/main" id="{5425E2E8-0747-4DD1-8830-D0BFAFDC56CC}"/>
              </a:ext>
            </a:extLst>
          </p:cNvPr>
          <p:cNvSpPr>
            <a:spLocks noChangeShapeType="1"/>
          </p:cNvSpPr>
          <p:nvPr/>
        </p:nvSpPr>
        <p:spPr bwMode="auto">
          <a:xfrm>
            <a:off x="3644900" y="6229350"/>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9033" name="Text Box 249">
            <a:extLst>
              <a:ext uri="{FF2B5EF4-FFF2-40B4-BE49-F238E27FC236}">
                <a16:creationId xmlns:a16="http://schemas.microsoft.com/office/drawing/2014/main" id="{FCE9E864-8608-4DF5-BB1D-0AAFDDDAB69F}"/>
              </a:ext>
            </a:extLst>
          </p:cNvPr>
          <p:cNvSpPr txBox="1">
            <a:spLocks noChangeArrowheads="1"/>
          </p:cNvSpPr>
          <p:nvPr/>
        </p:nvSpPr>
        <p:spPr bwMode="auto">
          <a:xfrm>
            <a:off x="4076700" y="6084888"/>
            <a:ext cx="1106488"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1453 Flight RAF (c)</a:t>
            </a:r>
            <a:endParaRPr lang="en-US" altLang="en-US" sz="800"/>
          </a:p>
        </p:txBody>
      </p:sp>
      <p:sp>
        <p:nvSpPr>
          <p:cNvPr id="119034" name="Line 250">
            <a:extLst>
              <a:ext uri="{FF2B5EF4-FFF2-40B4-BE49-F238E27FC236}">
                <a16:creationId xmlns:a16="http://schemas.microsoft.com/office/drawing/2014/main" id="{E3B23984-50DC-4E78-AE17-4CC3B2BF91BA}"/>
              </a:ext>
            </a:extLst>
          </p:cNvPr>
          <p:cNvSpPr>
            <a:spLocks noChangeShapeType="1"/>
          </p:cNvSpPr>
          <p:nvPr/>
        </p:nvSpPr>
        <p:spPr bwMode="auto">
          <a:xfrm>
            <a:off x="3910013" y="6084888"/>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19035" name="Group 251">
            <a:extLst>
              <a:ext uri="{FF2B5EF4-FFF2-40B4-BE49-F238E27FC236}">
                <a16:creationId xmlns:a16="http://schemas.microsoft.com/office/drawing/2014/main" id="{CE3EEE65-17C5-4E7E-9751-63F4E9BA4609}"/>
              </a:ext>
            </a:extLst>
          </p:cNvPr>
          <p:cNvGrpSpPr>
            <a:grpSpLocks/>
          </p:cNvGrpSpPr>
          <p:nvPr/>
        </p:nvGrpSpPr>
        <p:grpSpPr bwMode="auto">
          <a:xfrm>
            <a:off x="4076700" y="6445250"/>
            <a:ext cx="244475" cy="158750"/>
            <a:chOff x="3294" y="2154"/>
            <a:chExt cx="154" cy="100"/>
          </a:xfrm>
        </p:grpSpPr>
        <p:sp>
          <p:nvSpPr>
            <p:cNvPr id="119036" name="Rectangle 252">
              <a:extLst>
                <a:ext uri="{FF2B5EF4-FFF2-40B4-BE49-F238E27FC236}">
                  <a16:creationId xmlns:a16="http://schemas.microsoft.com/office/drawing/2014/main" id="{5013CD09-BCC1-4776-B849-355BD40DDC99}"/>
                </a:ext>
              </a:extLst>
            </p:cNvPr>
            <p:cNvSpPr>
              <a:spLocks noChangeAspect="1" noChangeArrowheads="1"/>
            </p:cNvSpPr>
            <p:nvPr/>
          </p:nvSpPr>
          <p:spPr bwMode="auto">
            <a:xfrm>
              <a:off x="3294" y="2154"/>
              <a:ext cx="154" cy="100"/>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119037" name="Group 253">
              <a:extLst>
                <a:ext uri="{FF2B5EF4-FFF2-40B4-BE49-F238E27FC236}">
                  <a16:creationId xmlns:a16="http://schemas.microsoft.com/office/drawing/2014/main" id="{280581C8-0151-43E4-B4CE-3ED4CE7F4D04}"/>
                </a:ext>
              </a:extLst>
            </p:cNvPr>
            <p:cNvGrpSpPr>
              <a:grpSpLocks/>
            </p:cNvGrpSpPr>
            <p:nvPr/>
          </p:nvGrpSpPr>
          <p:grpSpPr bwMode="auto">
            <a:xfrm>
              <a:off x="3316" y="2171"/>
              <a:ext cx="110" cy="63"/>
              <a:chOff x="691" y="3359"/>
              <a:chExt cx="136" cy="90"/>
            </a:xfrm>
          </p:grpSpPr>
          <p:sp>
            <p:nvSpPr>
              <p:cNvPr id="119038" name="Line 254">
                <a:extLst>
                  <a:ext uri="{FF2B5EF4-FFF2-40B4-BE49-F238E27FC236}">
                    <a16:creationId xmlns:a16="http://schemas.microsoft.com/office/drawing/2014/main" id="{F6DD6032-42D9-4306-AC8D-CCEAEDB59B5C}"/>
                  </a:ext>
                </a:extLst>
              </p:cNvPr>
              <p:cNvSpPr>
                <a:spLocks noChangeShapeType="1"/>
              </p:cNvSpPr>
              <p:nvPr/>
            </p:nvSpPr>
            <p:spPr bwMode="auto">
              <a:xfrm>
                <a:off x="691"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9039" name="Line 255">
                <a:extLst>
                  <a:ext uri="{FF2B5EF4-FFF2-40B4-BE49-F238E27FC236}">
                    <a16:creationId xmlns:a16="http://schemas.microsoft.com/office/drawing/2014/main" id="{D4472E09-D8BE-4A15-9CA6-2840CAADD4C6}"/>
                  </a:ext>
                </a:extLst>
              </p:cNvPr>
              <p:cNvSpPr>
                <a:spLocks noChangeShapeType="1"/>
              </p:cNvSpPr>
              <p:nvPr/>
            </p:nvSpPr>
            <p:spPr bwMode="auto">
              <a:xfrm flipV="1">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9040" name="Line 256">
                <a:extLst>
                  <a:ext uri="{FF2B5EF4-FFF2-40B4-BE49-F238E27FC236}">
                    <a16:creationId xmlns:a16="http://schemas.microsoft.com/office/drawing/2014/main" id="{A8215F12-8534-4463-BE92-763D60966EC8}"/>
                  </a:ext>
                </a:extLst>
              </p:cNvPr>
              <p:cNvSpPr>
                <a:spLocks noChangeShapeType="1"/>
              </p:cNvSpPr>
              <p:nvPr/>
            </p:nvSpPr>
            <p:spPr bwMode="auto">
              <a:xfrm>
                <a:off x="827"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9041" name="Line 257">
                <a:extLst>
                  <a:ext uri="{FF2B5EF4-FFF2-40B4-BE49-F238E27FC236}">
                    <a16:creationId xmlns:a16="http://schemas.microsoft.com/office/drawing/2014/main" id="{A4A7CFEE-BD91-4716-8807-FDDFF4EC4E2B}"/>
                  </a:ext>
                </a:extLst>
              </p:cNvPr>
              <p:cNvSpPr>
                <a:spLocks noChangeShapeType="1"/>
              </p:cNvSpPr>
              <p:nvPr/>
            </p:nvSpPr>
            <p:spPr bwMode="auto">
              <a:xfrm>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119042" name="Group 258">
            <a:extLst>
              <a:ext uri="{FF2B5EF4-FFF2-40B4-BE49-F238E27FC236}">
                <a16:creationId xmlns:a16="http://schemas.microsoft.com/office/drawing/2014/main" id="{6927DF5D-F822-4D02-965E-B6B30CB9CB13}"/>
              </a:ext>
            </a:extLst>
          </p:cNvPr>
          <p:cNvGrpSpPr>
            <a:grpSpLocks/>
          </p:cNvGrpSpPr>
          <p:nvPr/>
        </p:nvGrpSpPr>
        <p:grpSpPr bwMode="auto">
          <a:xfrm>
            <a:off x="4160838" y="6372225"/>
            <a:ext cx="74612" cy="26988"/>
            <a:chOff x="2373" y="1404"/>
            <a:chExt cx="47" cy="17"/>
          </a:xfrm>
        </p:grpSpPr>
        <p:sp>
          <p:nvSpPr>
            <p:cNvPr id="119043" name="Oval 259">
              <a:extLst>
                <a:ext uri="{FF2B5EF4-FFF2-40B4-BE49-F238E27FC236}">
                  <a16:creationId xmlns:a16="http://schemas.microsoft.com/office/drawing/2014/main" id="{29E4056E-7BBF-4369-9A21-6398BCAF0FBC}"/>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19044" name="Oval 260">
              <a:extLst>
                <a:ext uri="{FF2B5EF4-FFF2-40B4-BE49-F238E27FC236}">
                  <a16:creationId xmlns:a16="http://schemas.microsoft.com/office/drawing/2014/main" id="{4B5BC774-262B-4F9C-9BC8-DECCBB32F205}"/>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19045" name="Text Box 261">
            <a:extLst>
              <a:ext uri="{FF2B5EF4-FFF2-40B4-BE49-F238E27FC236}">
                <a16:creationId xmlns:a16="http://schemas.microsoft.com/office/drawing/2014/main" id="{D471132D-8B57-483E-AEAC-AE1BB82AC1C6}"/>
              </a:ext>
            </a:extLst>
          </p:cNvPr>
          <p:cNvSpPr txBox="1">
            <a:spLocks noChangeArrowheads="1"/>
          </p:cNvSpPr>
          <p:nvPr/>
        </p:nvSpPr>
        <p:spPr bwMode="auto">
          <a:xfrm>
            <a:off x="4292600" y="6372225"/>
            <a:ext cx="2397125"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x3 </a:t>
            </a:r>
            <a:r>
              <a:rPr lang="en-GB" altLang="en-US" sz="800" b="0"/>
              <a:t>Harrier GR Mk 3 Attack Aircraft </a:t>
            </a:r>
            <a:r>
              <a:rPr lang="en-GB" altLang="en-US" sz="800"/>
              <a:t>(c) </a:t>
            </a:r>
            <a:r>
              <a:rPr lang="en-GB" altLang="en-US" sz="800" b="0"/>
              <a:t> CWBR-47</a:t>
            </a:r>
            <a:endParaRPr lang="en-GB" altLang="en-US" sz="800"/>
          </a:p>
        </p:txBody>
      </p:sp>
      <p:sp>
        <p:nvSpPr>
          <p:cNvPr id="119046" name="Line 262">
            <a:extLst>
              <a:ext uri="{FF2B5EF4-FFF2-40B4-BE49-F238E27FC236}">
                <a16:creationId xmlns:a16="http://schemas.microsoft.com/office/drawing/2014/main" id="{A2A3BAAD-FCFF-4C35-8A26-F061C55A389A}"/>
              </a:ext>
            </a:extLst>
          </p:cNvPr>
          <p:cNvSpPr>
            <a:spLocks noChangeShapeType="1"/>
          </p:cNvSpPr>
          <p:nvPr/>
        </p:nvSpPr>
        <p:spPr bwMode="auto">
          <a:xfrm>
            <a:off x="3933825" y="6516688"/>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9047" name="Line 263">
            <a:extLst>
              <a:ext uri="{FF2B5EF4-FFF2-40B4-BE49-F238E27FC236}">
                <a16:creationId xmlns:a16="http://schemas.microsoft.com/office/drawing/2014/main" id="{17B12153-8AE7-4257-848F-1C64CED99D30}"/>
              </a:ext>
            </a:extLst>
          </p:cNvPr>
          <p:cNvSpPr>
            <a:spLocks noChangeShapeType="1"/>
          </p:cNvSpPr>
          <p:nvPr/>
        </p:nvSpPr>
        <p:spPr bwMode="auto">
          <a:xfrm>
            <a:off x="3646488" y="4932363"/>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19048" name="Group 264">
            <a:extLst>
              <a:ext uri="{FF2B5EF4-FFF2-40B4-BE49-F238E27FC236}">
                <a16:creationId xmlns:a16="http://schemas.microsoft.com/office/drawing/2014/main" id="{E0CFC551-31FE-4B08-9EDA-A41D6FB7FDFE}"/>
              </a:ext>
            </a:extLst>
          </p:cNvPr>
          <p:cNvGrpSpPr>
            <a:grpSpLocks/>
          </p:cNvGrpSpPr>
          <p:nvPr/>
        </p:nvGrpSpPr>
        <p:grpSpPr bwMode="auto">
          <a:xfrm>
            <a:off x="3790950" y="4860925"/>
            <a:ext cx="287338" cy="215900"/>
            <a:chOff x="1400" y="2850"/>
            <a:chExt cx="152" cy="99"/>
          </a:xfrm>
        </p:grpSpPr>
        <p:sp>
          <p:nvSpPr>
            <p:cNvPr id="119049" name="Rectangle 265">
              <a:extLst>
                <a:ext uri="{FF2B5EF4-FFF2-40B4-BE49-F238E27FC236}">
                  <a16:creationId xmlns:a16="http://schemas.microsoft.com/office/drawing/2014/main" id="{296646BF-308B-42CB-84D4-7FC29AA08153}"/>
                </a:ext>
              </a:extLst>
            </p:cNvPr>
            <p:cNvSpPr>
              <a:spLocks noChangeAspect="1" noChangeArrowheads="1"/>
            </p:cNvSpPr>
            <p:nvPr/>
          </p:nvSpPr>
          <p:spPr bwMode="auto">
            <a:xfrm>
              <a:off x="1401" y="2850"/>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9050" name="Line 266">
              <a:extLst>
                <a:ext uri="{FF2B5EF4-FFF2-40B4-BE49-F238E27FC236}">
                  <a16:creationId xmlns:a16="http://schemas.microsoft.com/office/drawing/2014/main" id="{57320133-0C4E-44E2-BEFF-2A6870C8364B}"/>
                </a:ext>
              </a:extLst>
            </p:cNvPr>
            <p:cNvSpPr>
              <a:spLocks noChangeAspect="1" noChangeShapeType="1"/>
            </p:cNvSpPr>
            <p:nvPr/>
          </p:nvSpPr>
          <p:spPr bwMode="auto">
            <a:xfrm flipV="1">
              <a:off x="1400" y="2851"/>
              <a:ext cx="73"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9051" name="Line 267">
              <a:extLst>
                <a:ext uri="{FF2B5EF4-FFF2-40B4-BE49-F238E27FC236}">
                  <a16:creationId xmlns:a16="http://schemas.microsoft.com/office/drawing/2014/main" id="{A55B7D25-B959-494B-AF4D-A58BE2718451}"/>
                </a:ext>
              </a:extLst>
            </p:cNvPr>
            <p:cNvSpPr>
              <a:spLocks noChangeAspect="1" noChangeShapeType="1"/>
            </p:cNvSpPr>
            <p:nvPr/>
          </p:nvSpPr>
          <p:spPr bwMode="auto">
            <a:xfrm>
              <a:off x="1473" y="2850"/>
              <a:ext cx="78"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9052" name="Line 268">
              <a:extLst>
                <a:ext uri="{FF2B5EF4-FFF2-40B4-BE49-F238E27FC236}">
                  <a16:creationId xmlns:a16="http://schemas.microsoft.com/office/drawing/2014/main" id="{CEBA355A-E81C-4F5C-B121-97EB08CE1306}"/>
                </a:ext>
              </a:extLst>
            </p:cNvPr>
            <p:cNvSpPr>
              <a:spLocks noChangeAspect="1" noChangeShapeType="1"/>
            </p:cNvSpPr>
            <p:nvPr/>
          </p:nvSpPr>
          <p:spPr bwMode="auto">
            <a:xfrm>
              <a:off x="1442" y="2892"/>
              <a:ext cx="62" cy="0"/>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19054" name="Text Box 270">
            <a:extLst>
              <a:ext uri="{FF2B5EF4-FFF2-40B4-BE49-F238E27FC236}">
                <a16:creationId xmlns:a16="http://schemas.microsoft.com/office/drawing/2014/main" id="{A4D449C2-7FF9-4EFE-991B-9616B79FEA9D}"/>
              </a:ext>
            </a:extLst>
          </p:cNvPr>
          <p:cNvSpPr txBox="1">
            <a:spLocks noChangeArrowheads="1"/>
          </p:cNvSpPr>
          <p:nvPr/>
        </p:nvSpPr>
        <p:spPr bwMode="auto">
          <a:xfrm>
            <a:off x="4076700" y="4787900"/>
            <a:ext cx="16383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CWBR-13</a:t>
            </a:r>
          </a:p>
          <a:p>
            <a:r>
              <a:rPr lang="en-GB" altLang="en-US" sz="800"/>
              <a:t>x1 Light Air Defence Troop (a)</a:t>
            </a:r>
          </a:p>
        </p:txBody>
      </p:sp>
      <p:grpSp>
        <p:nvGrpSpPr>
          <p:cNvPr id="119055" name="Group 271">
            <a:extLst>
              <a:ext uri="{FF2B5EF4-FFF2-40B4-BE49-F238E27FC236}">
                <a16:creationId xmlns:a16="http://schemas.microsoft.com/office/drawing/2014/main" id="{024BF8D8-87B2-4F73-A355-C77843089148}"/>
              </a:ext>
            </a:extLst>
          </p:cNvPr>
          <p:cNvGrpSpPr>
            <a:grpSpLocks/>
          </p:cNvGrpSpPr>
          <p:nvPr/>
        </p:nvGrpSpPr>
        <p:grpSpPr bwMode="auto">
          <a:xfrm>
            <a:off x="3868738" y="4787900"/>
            <a:ext cx="131762" cy="26988"/>
            <a:chOff x="304" y="1872"/>
            <a:chExt cx="83" cy="17"/>
          </a:xfrm>
        </p:grpSpPr>
        <p:sp>
          <p:nvSpPr>
            <p:cNvPr id="119056" name="Oval 272">
              <a:extLst>
                <a:ext uri="{FF2B5EF4-FFF2-40B4-BE49-F238E27FC236}">
                  <a16:creationId xmlns:a16="http://schemas.microsoft.com/office/drawing/2014/main" id="{827C795A-7371-4A9F-8331-310321D00D8D}"/>
                </a:ext>
              </a:extLst>
            </p:cNvPr>
            <p:cNvSpPr>
              <a:spLocks noChangeAspect="1" noChangeArrowheads="1"/>
            </p:cNvSpPr>
            <p:nvPr/>
          </p:nvSpPr>
          <p:spPr bwMode="auto">
            <a:xfrm>
              <a:off x="304" y="1872"/>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19057" name="Oval 273">
              <a:extLst>
                <a:ext uri="{FF2B5EF4-FFF2-40B4-BE49-F238E27FC236}">
                  <a16:creationId xmlns:a16="http://schemas.microsoft.com/office/drawing/2014/main" id="{AB3B4550-A411-4C44-BE0B-862B1C9EBA5D}"/>
                </a:ext>
              </a:extLst>
            </p:cNvPr>
            <p:cNvSpPr>
              <a:spLocks noChangeAspect="1" noChangeArrowheads="1"/>
            </p:cNvSpPr>
            <p:nvPr/>
          </p:nvSpPr>
          <p:spPr bwMode="auto">
            <a:xfrm>
              <a:off x="336" y="1872"/>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19058" name="Oval 274">
              <a:extLst>
                <a:ext uri="{FF2B5EF4-FFF2-40B4-BE49-F238E27FC236}">
                  <a16:creationId xmlns:a16="http://schemas.microsoft.com/office/drawing/2014/main" id="{2FB8ADE0-19F6-4439-BF9A-711DB5915DA7}"/>
                </a:ext>
              </a:extLst>
            </p:cNvPr>
            <p:cNvSpPr>
              <a:spLocks noChangeAspect="1" noChangeArrowheads="1"/>
            </p:cNvSpPr>
            <p:nvPr/>
          </p:nvSpPr>
          <p:spPr bwMode="auto">
            <a:xfrm>
              <a:off x="370" y="1872"/>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19059" name="Line 275">
            <a:extLst>
              <a:ext uri="{FF2B5EF4-FFF2-40B4-BE49-F238E27FC236}">
                <a16:creationId xmlns:a16="http://schemas.microsoft.com/office/drawing/2014/main" id="{E5864BCC-2112-4BEB-97A8-167114E74A94}"/>
              </a:ext>
            </a:extLst>
          </p:cNvPr>
          <p:cNvSpPr>
            <a:spLocks noChangeShapeType="1"/>
          </p:cNvSpPr>
          <p:nvPr/>
        </p:nvSpPr>
        <p:spPr bwMode="auto">
          <a:xfrm flipV="1">
            <a:off x="3933825" y="6877050"/>
            <a:ext cx="0" cy="503238"/>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19060" name="Group 276">
            <a:extLst>
              <a:ext uri="{FF2B5EF4-FFF2-40B4-BE49-F238E27FC236}">
                <a16:creationId xmlns:a16="http://schemas.microsoft.com/office/drawing/2014/main" id="{A2527CA5-2E0E-417A-9BB4-FD54A6733D5B}"/>
              </a:ext>
            </a:extLst>
          </p:cNvPr>
          <p:cNvGrpSpPr>
            <a:grpSpLocks/>
          </p:cNvGrpSpPr>
          <p:nvPr/>
        </p:nvGrpSpPr>
        <p:grpSpPr bwMode="auto">
          <a:xfrm>
            <a:off x="3787775" y="6734175"/>
            <a:ext cx="244475" cy="158750"/>
            <a:chOff x="3294" y="2154"/>
            <a:chExt cx="154" cy="100"/>
          </a:xfrm>
        </p:grpSpPr>
        <p:sp>
          <p:nvSpPr>
            <p:cNvPr id="119061" name="Rectangle 277">
              <a:extLst>
                <a:ext uri="{FF2B5EF4-FFF2-40B4-BE49-F238E27FC236}">
                  <a16:creationId xmlns:a16="http://schemas.microsoft.com/office/drawing/2014/main" id="{E3A8480C-1736-4F31-9EAA-F2571CFD1F28}"/>
                </a:ext>
              </a:extLst>
            </p:cNvPr>
            <p:cNvSpPr>
              <a:spLocks noChangeAspect="1" noChangeArrowheads="1"/>
            </p:cNvSpPr>
            <p:nvPr/>
          </p:nvSpPr>
          <p:spPr bwMode="auto">
            <a:xfrm>
              <a:off x="3294" y="2154"/>
              <a:ext cx="154" cy="100"/>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119062" name="Group 278">
              <a:extLst>
                <a:ext uri="{FF2B5EF4-FFF2-40B4-BE49-F238E27FC236}">
                  <a16:creationId xmlns:a16="http://schemas.microsoft.com/office/drawing/2014/main" id="{675D4740-843B-4978-9B17-06FD15865EB2}"/>
                </a:ext>
              </a:extLst>
            </p:cNvPr>
            <p:cNvGrpSpPr>
              <a:grpSpLocks/>
            </p:cNvGrpSpPr>
            <p:nvPr/>
          </p:nvGrpSpPr>
          <p:grpSpPr bwMode="auto">
            <a:xfrm>
              <a:off x="3316" y="2171"/>
              <a:ext cx="110" cy="63"/>
              <a:chOff x="691" y="3359"/>
              <a:chExt cx="136" cy="90"/>
            </a:xfrm>
          </p:grpSpPr>
          <p:sp>
            <p:nvSpPr>
              <p:cNvPr id="119063" name="Line 279">
                <a:extLst>
                  <a:ext uri="{FF2B5EF4-FFF2-40B4-BE49-F238E27FC236}">
                    <a16:creationId xmlns:a16="http://schemas.microsoft.com/office/drawing/2014/main" id="{92697F86-3445-4CD5-A4B1-76CA6F7AD72C}"/>
                  </a:ext>
                </a:extLst>
              </p:cNvPr>
              <p:cNvSpPr>
                <a:spLocks noChangeShapeType="1"/>
              </p:cNvSpPr>
              <p:nvPr/>
            </p:nvSpPr>
            <p:spPr bwMode="auto">
              <a:xfrm>
                <a:off x="691"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9064" name="Line 280">
                <a:extLst>
                  <a:ext uri="{FF2B5EF4-FFF2-40B4-BE49-F238E27FC236}">
                    <a16:creationId xmlns:a16="http://schemas.microsoft.com/office/drawing/2014/main" id="{F37317A7-BE27-438E-8F4C-6DEF401CA7C0}"/>
                  </a:ext>
                </a:extLst>
              </p:cNvPr>
              <p:cNvSpPr>
                <a:spLocks noChangeShapeType="1"/>
              </p:cNvSpPr>
              <p:nvPr/>
            </p:nvSpPr>
            <p:spPr bwMode="auto">
              <a:xfrm flipV="1">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9065" name="Line 281">
                <a:extLst>
                  <a:ext uri="{FF2B5EF4-FFF2-40B4-BE49-F238E27FC236}">
                    <a16:creationId xmlns:a16="http://schemas.microsoft.com/office/drawing/2014/main" id="{B69A75F7-0AD1-4AE9-A010-049F0FEB6499}"/>
                  </a:ext>
                </a:extLst>
              </p:cNvPr>
              <p:cNvSpPr>
                <a:spLocks noChangeShapeType="1"/>
              </p:cNvSpPr>
              <p:nvPr/>
            </p:nvSpPr>
            <p:spPr bwMode="auto">
              <a:xfrm>
                <a:off x="827"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9066" name="Line 282">
                <a:extLst>
                  <a:ext uri="{FF2B5EF4-FFF2-40B4-BE49-F238E27FC236}">
                    <a16:creationId xmlns:a16="http://schemas.microsoft.com/office/drawing/2014/main" id="{CC55ADD6-537E-4DA2-B9EB-57C09F1B9216}"/>
                  </a:ext>
                </a:extLst>
              </p:cNvPr>
              <p:cNvSpPr>
                <a:spLocks noChangeShapeType="1"/>
              </p:cNvSpPr>
              <p:nvPr/>
            </p:nvSpPr>
            <p:spPr bwMode="auto">
              <a:xfrm>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sp>
        <p:nvSpPr>
          <p:cNvPr id="119067" name="Line 283">
            <a:extLst>
              <a:ext uri="{FF2B5EF4-FFF2-40B4-BE49-F238E27FC236}">
                <a16:creationId xmlns:a16="http://schemas.microsoft.com/office/drawing/2014/main" id="{9834C055-2A8E-456A-9664-631683FD2751}"/>
              </a:ext>
            </a:extLst>
          </p:cNvPr>
          <p:cNvSpPr>
            <a:spLocks noChangeShapeType="1"/>
          </p:cNvSpPr>
          <p:nvPr/>
        </p:nvSpPr>
        <p:spPr bwMode="auto">
          <a:xfrm>
            <a:off x="3644900" y="6805613"/>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9068" name="Text Box 284">
            <a:extLst>
              <a:ext uri="{FF2B5EF4-FFF2-40B4-BE49-F238E27FC236}">
                <a16:creationId xmlns:a16="http://schemas.microsoft.com/office/drawing/2014/main" id="{31D92C3C-E685-4AA2-AC76-11ED451EEABD}"/>
              </a:ext>
            </a:extLst>
          </p:cNvPr>
          <p:cNvSpPr txBox="1">
            <a:spLocks noChangeArrowheads="1"/>
          </p:cNvSpPr>
          <p:nvPr/>
        </p:nvSpPr>
        <p:spPr bwMode="auto">
          <a:xfrm>
            <a:off x="4076700" y="6661150"/>
            <a:ext cx="1263650"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652 Squadron AAC (d)</a:t>
            </a:r>
            <a:endParaRPr lang="en-US" altLang="en-US" sz="800"/>
          </a:p>
        </p:txBody>
      </p:sp>
      <p:sp>
        <p:nvSpPr>
          <p:cNvPr id="119069" name="Line 285">
            <a:extLst>
              <a:ext uri="{FF2B5EF4-FFF2-40B4-BE49-F238E27FC236}">
                <a16:creationId xmlns:a16="http://schemas.microsoft.com/office/drawing/2014/main" id="{754DAC38-4646-4FB3-B0BD-C3B380462F6D}"/>
              </a:ext>
            </a:extLst>
          </p:cNvPr>
          <p:cNvSpPr>
            <a:spLocks noChangeShapeType="1"/>
          </p:cNvSpPr>
          <p:nvPr/>
        </p:nvSpPr>
        <p:spPr bwMode="auto">
          <a:xfrm>
            <a:off x="3910013" y="6661150"/>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19070" name="Group 286">
            <a:extLst>
              <a:ext uri="{FF2B5EF4-FFF2-40B4-BE49-F238E27FC236}">
                <a16:creationId xmlns:a16="http://schemas.microsoft.com/office/drawing/2014/main" id="{3784F873-5397-4758-A0C5-B5109C92A4E9}"/>
              </a:ext>
            </a:extLst>
          </p:cNvPr>
          <p:cNvGrpSpPr>
            <a:grpSpLocks/>
          </p:cNvGrpSpPr>
          <p:nvPr/>
        </p:nvGrpSpPr>
        <p:grpSpPr bwMode="auto">
          <a:xfrm>
            <a:off x="4076700" y="7021513"/>
            <a:ext cx="244475" cy="158750"/>
            <a:chOff x="3294" y="2154"/>
            <a:chExt cx="154" cy="100"/>
          </a:xfrm>
        </p:grpSpPr>
        <p:sp>
          <p:nvSpPr>
            <p:cNvPr id="119071" name="Rectangle 287">
              <a:extLst>
                <a:ext uri="{FF2B5EF4-FFF2-40B4-BE49-F238E27FC236}">
                  <a16:creationId xmlns:a16="http://schemas.microsoft.com/office/drawing/2014/main" id="{4FC3F69F-8CA4-4550-A376-168D18797B48}"/>
                </a:ext>
              </a:extLst>
            </p:cNvPr>
            <p:cNvSpPr>
              <a:spLocks noChangeAspect="1" noChangeArrowheads="1"/>
            </p:cNvSpPr>
            <p:nvPr/>
          </p:nvSpPr>
          <p:spPr bwMode="auto">
            <a:xfrm>
              <a:off x="3294" y="2154"/>
              <a:ext cx="154" cy="100"/>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119072" name="Group 288">
              <a:extLst>
                <a:ext uri="{FF2B5EF4-FFF2-40B4-BE49-F238E27FC236}">
                  <a16:creationId xmlns:a16="http://schemas.microsoft.com/office/drawing/2014/main" id="{0C06FDD2-DD94-4CF6-A12B-CCD69AE83406}"/>
                </a:ext>
              </a:extLst>
            </p:cNvPr>
            <p:cNvGrpSpPr>
              <a:grpSpLocks/>
            </p:cNvGrpSpPr>
            <p:nvPr/>
          </p:nvGrpSpPr>
          <p:grpSpPr bwMode="auto">
            <a:xfrm>
              <a:off x="3316" y="2171"/>
              <a:ext cx="110" cy="63"/>
              <a:chOff x="691" y="3359"/>
              <a:chExt cx="136" cy="90"/>
            </a:xfrm>
          </p:grpSpPr>
          <p:sp>
            <p:nvSpPr>
              <p:cNvPr id="119073" name="Line 289">
                <a:extLst>
                  <a:ext uri="{FF2B5EF4-FFF2-40B4-BE49-F238E27FC236}">
                    <a16:creationId xmlns:a16="http://schemas.microsoft.com/office/drawing/2014/main" id="{72E61C54-7CA5-4A47-A3BC-8F5BB3EC42EF}"/>
                  </a:ext>
                </a:extLst>
              </p:cNvPr>
              <p:cNvSpPr>
                <a:spLocks noChangeShapeType="1"/>
              </p:cNvSpPr>
              <p:nvPr/>
            </p:nvSpPr>
            <p:spPr bwMode="auto">
              <a:xfrm>
                <a:off x="691"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9074" name="Line 290">
                <a:extLst>
                  <a:ext uri="{FF2B5EF4-FFF2-40B4-BE49-F238E27FC236}">
                    <a16:creationId xmlns:a16="http://schemas.microsoft.com/office/drawing/2014/main" id="{C806806C-282F-43D6-8904-1EB5A0B1BAB0}"/>
                  </a:ext>
                </a:extLst>
              </p:cNvPr>
              <p:cNvSpPr>
                <a:spLocks noChangeShapeType="1"/>
              </p:cNvSpPr>
              <p:nvPr/>
            </p:nvSpPr>
            <p:spPr bwMode="auto">
              <a:xfrm flipV="1">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9075" name="Line 291">
                <a:extLst>
                  <a:ext uri="{FF2B5EF4-FFF2-40B4-BE49-F238E27FC236}">
                    <a16:creationId xmlns:a16="http://schemas.microsoft.com/office/drawing/2014/main" id="{0B3989BC-ED01-4C40-870A-585FCDBF0DE5}"/>
                  </a:ext>
                </a:extLst>
              </p:cNvPr>
              <p:cNvSpPr>
                <a:spLocks noChangeShapeType="1"/>
              </p:cNvSpPr>
              <p:nvPr/>
            </p:nvSpPr>
            <p:spPr bwMode="auto">
              <a:xfrm>
                <a:off x="827"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9076" name="Line 292">
                <a:extLst>
                  <a:ext uri="{FF2B5EF4-FFF2-40B4-BE49-F238E27FC236}">
                    <a16:creationId xmlns:a16="http://schemas.microsoft.com/office/drawing/2014/main" id="{E372D06C-7A8A-476C-82EA-CA8974164E49}"/>
                  </a:ext>
                </a:extLst>
              </p:cNvPr>
              <p:cNvSpPr>
                <a:spLocks noChangeShapeType="1"/>
              </p:cNvSpPr>
              <p:nvPr/>
            </p:nvSpPr>
            <p:spPr bwMode="auto">
              <a:xfrm>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119077" name="Group 293">
            <a:extLst>
              <a:ext uri="{FF2B5EF4-FFF2-40B4-BE49-F238E27FC236}">
                <a16:creationId xmlns:a16="http://schemas.microsoft.com/office/drawing/2014/main" id="{8DC9E417-0E07-445E-9839-6D3530710712}"/>
              </a:ext>
            </a:extLst>
          </p:cNvPr>
          <p:cNvGrpSpPr>
            <a:grpSpLocks/>
          </p:cNvGrpSpPr>
          <p:nvPr/>
        </p:nvGrpSpPr>
        <p:grpSpPr bwMode="auto">
          <a:xfrm>
            <a:off x="4160838" y="6948488"/>
            <a:ext cx="74612" cy="26987"/>
            <a:chOff x="2373" y="1404"/>
            <a:chExt cx="47" cy="17"/>
          </a:xfrm>
        </p:grpSpPr>
        <p:sp>
          <p:nvSpPr>
            <p:cNvPr id="119078" name="Oval 294">
              <a:extLst>
                <a:ext uri="{FF2B5EF4-FFF2-40B4-BE49-F238E27FC236}">
                  <a16:creationId xmlns:a16="http://schemas.microsoft.com/office/drawing/2014/main" id="{D8DF2A7E-9132-4B2F-8FED-B1635AA1A553}"/>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19079" name="Oval 295">
              <a:extLst>
                <a:ext uri="{FF2B5EF4-FFF2-40B4-BE49-F238E27FC236}">
                  <a16:creationId xmlns:a16="http://schemas.microsoft.com/office/drawing/2014/main" id="{F40DAD42-5353-4E30-A0BB-EC6F78A600AE}"/>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19080" name="Text Box 296">
            <a:extLst>
              <a:ext uri="{FF2B5EF4-FFF2-40B4-BE49-F238E27FC236}">
                <a16:creationId xmlns:a16="http://schemas.microsoft.com/office/drawing/2014/main" id="{5F4D8F33-98D3-4D24-9C13-2AE00EF1EBD1}"/>
              </a:ext>
            </a:extLst>
          </p:cNvPr>
          <p:cNvSpPr txBox="1">
            <a:spLocks noChangeArrowheads="1"/>
          </p:cNvSpPr>
          <p:nvPr/>
        </p:nvSpPr>
        <p:spPr bwMode="auto">
          <a:xfrm>
            <a:off x="4292600" y="6948488"/>
            <a:ext cx="2409825"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x4 </a:t>
            </a:r>
            <a:r>
              <a:rPr lang="en-GB" altLang="en-US" sz="800" b="0"/>
              <a:t>Scout AH Mk 1 Helicopter </a:t>
            </a:r>
            <a:r>
              <a:rPr lang="en-GB" altLang="en-US" sz="800"/>
              <a:t>        </a:t>
            </a:r>
            <a:r>
              <a:rPr lang="en-GB" altLang="en-US" sz="800" b="0"/>
              <a:t>       CWBR-42</a:t>
            </a:r>
            <a:endParaRPr lang="en-GB" altLang="en-US" sz="800"/>
          </a:p>
        </p:txBody>
      </p:sp>
      <p:sp>
        <p:nvSpPr>
          <p:cNvPr id="119081" name="Line 297">
            <a:extLst>
              <a:ext uri="{FF2B5EF4-FFF2-40B4-BE49-F238E27FC236}">
                <a16:creationId xmlns:a16="http://schemas.microsoft.com/office/drawing/2014/main" id="{9814DE11-34DB-4371-8C31-E803D1BA040C}"/>
              </a:ext>
            </a:extLst>
          </p:cNvPr>
          <p:cNvSpPr>
            <a:spLocks noChangeShapeType="1"/>
          </p:cNvSpPr>
          <p:nvPr/>
        </p:nvSpPr>
        <p:spPr bwMode="auto">
          <a:xfrm>
            <a:off x="3933825" y="7092950"/>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19083" name="Group 299">
            <a:extLst>
              <a:ext uri="{FF2B5EF4-FFF2-40B4-BE49-F238E27FC236}">
                <a16:creationId xmlns:a16="http://schemas.microsoft.com/office/drawing/2014/main" id="{3E11F202-32A1-4F48-A992-01722B83BD21}"/>
              </a:ext>
            </a:extLst>
          </p:cNvPr>
          <p:cNvGrpSpPr>
            <a:grpSpLocks/>
          </p:cNvGrpSpPr>
          <p:nvPr/>
        </p:nvGrpSpPr>
        <p:grpSpPr bwMode="auto">
          <a:xfrm>
            <a:off x="4076700" y="7310438"/>
            <a:ext cx="244475" cy="158750"/>
            <a:chOff x="3294" y="2154"/>
            <a:chExt cx="154" cy="100"/>
          </a:xfrm>
        </p:grpSpPr>
        <p:sp>
          <p:nvSpPr>
            <p:cNvPr id="119084" name="Rectangle 300">
              <a:extLst>
                <a:ext uri="{FF2B5EF4-FFF2-40B4-BE49-F238E27FC236}">
                  <a16:creationId xmlns:a16="http://schemas.microsoft.com/office/drawing/2014/main" id="{C05EA642-E516-404A-9EB4-99A8813F645B}"/>
                </a:ext>
              </a:extLst>
            </p:cNvPr>
            <p:cNvSpPr>
              <a:spLocks noChangeAspect="1" noChangeArrowheads="1"/>
            </p:cNvSpPr>
            <p:nvPr/>
          </p:nvSpPr>
          <p:spPr bwMode="auto">
            <a:xfrm>
              <a:off x="3294" y="2154"/>
              <a:ext cx="154" cy="100"/>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119085" name="Group 301">
              <a:extLst>
                <a:ext uri="{FF2B5EF4-FFF2-40B4-BE49-F238E27FC236}">
                  <a16:creationId xmlns:a16="http://schemas.microsoft.com/office/drawing/2014/main" id="{94262FA1-39F4-44B3-A3F9-DEAAEDF789C0}"/>
                </a:ext>
              </a:extLst>
            </p:cNvPr>
            <p:cNvGrpSpPr>
              <a:grpSpLocks/>
            </p:cNvGrpSpPr>
            <p:nvPr/>
          </p:nvGrpSpPr>
          <p:grpSpPr bwMode="auto">
            <a:xfrm>
              <a:off x="3316" y="2171"/>
              <a:ext cx="110" cy="63"/>
              <a:chOff x="691" y="3359"/>
              <a:chExt cx="136" cy="90"/>
            </a:xfrm>
          </p:grpSpPr>
          <p:sp>
            <p:nvSpPr>
              <p:cNvPr id="119086" name="Line 302">
                <a:extLst>
                  <a:ext uri="{FF2B5EF4-FFF2-40B4-BE49-F238E27FC236}">
                    <a16:creationId xmlns:a16="http://schemas.microsoft.com/office/drawing/2014/main" id="{95230789-BAA1-41FC-8359-9540ACFC9815}"/>
                  </a:ext>
                </a:extLst>
              </p:cNvPr>
              <p:cNvSpPr>
                <a:spLocks noChangeShapeType="1"/>
              </p:cNvSpPr>
              <p:nvPr/>
            </p:nvSpPr>
            <p:spPr bwMode="auto">
              <a:xfrm>
                <a:off x="691"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9087" name="Line 303">
                <a:extLst>
                  <a:ext uri="{FF2B5EF4-FFF2-40B4-BE49-F238E27FC236}">
                    <a16:creationId xmlns:a16="http://schemas.microsoft.com/office/drawing/2014/main" id="{22C7C242-E83B-4EE3-9639-BA61EE7B0088}"/>
                  </a:ext>
                </a:extLst>
              </p:cNvPr>
              <p:cNvSpPr>
                <a:spLocks noChangeShapeType="1"/>
              </p:cNvSpPr>
              <p:nvPr/>
            </p:nvSpPr>
            <p:spPr bwMode="auto">
              <a:xfrm flipV="1">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9088" name="Line 304">
                <a:extLst>
                  <a:ext uri="{FF2B5EF4-FFF2-40B4-BE49-F238E27FC236}">
                    <a16:creationId xmlns:a16="http://schemas.microsoft.com/office/drawing/2014/main" id="{45077C1A-F9D2-4ABD-A034-FD531BAE4458}"/>
                  </a:ext>
                </a:extLst>
              </p:cNvPr>
              <p:cNvSpPr>
                <a:spLocks noChangeShapeType="1"/>
              </p:cNvSpPr>
              <p:nvPr/>
            </p:nvSpPr>
            <p:spPr bwMode="auto">
              <a:xfrm>
                <a:off x="827"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9089" name="Line 305">
                <a:extLst>
                  <a:ext uri="{FF2B5EF4-FFF2-40B4-BE49-F238E27FC236}">
                    <a16:creationId xmlns:a16="http://schemas.microsoft.com/office/drawing/2014/main" id="{AF7BE4CF-3503-41A4-8DA9-D311634164DE}"/>
                  </a:ext>
                </a:extLst>
              </p:cNvPr>
              <p:cNvSpPr>
                <a:spLocks noChangeShapeType="1"/>
              </p:cNvSpPr>
              <p:nvPr/>
            </p:nvSpPr>
            <p:spPr bwMode="auto">
              <a:xfrm>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119090" name="Group 306">
            <a:extLst>
              <a:ext uri="{FF2B5EF4-FFF2-40B4-BE49-F238E27FC236}">
                <a16:creationId xmlns:a16="http://schemas.microsoft.com/office/drawing/2014/main" id="{9A2CDDF3-AAA3-4371-85D5-5FF7D96A9C7B}"/>
              </a:ext>
            </a:extLst>
          </p:cNvPr>
          <p:cNvGrpSpPr>
            <a:grpSpLocks/>
          </p:cNvGrpSpPr>
          <p:nvPr/>
        </p:nvGrpSpPr>
        <p:grpSpPr bwMode="auto">
          <a:xfrm>
            <a:off x="4160838" y="7237413"/>
            <a:ext cx="74612" cy="26987"/>
            <a:chOff x="2373" y="1404"/>
            <a:chExt cx="47" cy="17"/>
          </a:xfrm>
        </p:grpSpPr>
        <p:sp>
          <p:nvSpPr>
            <p:cNvPr id="119091" name="Oval 307">
              <a:extLst>
                <a:ext uri="{FF2B5EF4-FFF2-40B4-BE49-F238E27FC236}">
                  <a16:creationId xmlns:a16="http://schemas.microsoft.com/office/drawing/2014/main" id="{84BDA735-272F-49BB-8189-A06F20875399}"/>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19092" name="Oval 308">
              <a:extLst>
                <a:ext uri="{FF2B5EF4-FFF2-40B4-BE49-F238E27FC236}">
                  <a16:creationId xmlns:a16="http://schemas.microsoft.com/office/drawing/2014/main" id="{E2AC7C24-3F6D-4DFF-A6C8-7D629992E97D}"/>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19093" name="Text Box 309">
            <a:extLst>
              <a:ext uri="{FF2B5EF4-FFF2-40B4-BE49-F238E27FC236}">
                <a16:creationId xmlns:a16="http://schemas.microsoft.com/office/drawing/2014/main" id="{781F5EFA-DA0E-49C0-A539-D2EC2DA64812}"/>
              </a:ext>
            </a:extLst>
          </p:cNvPr>
          <p:cNvSpPr txBox="1">
            <a:spLocks noChangeArrowheads="1"/>
          </p:cNvSpPr>
          <p:nvPr/>
        </p:nvSpPr>
        <p:spPr bwMode="auto">
          <a:xfrm>
            <a:off x="4292600" y="7237413"/>
            <a:ext cx="2408238"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x2 </a:t>
            </a:r>
            <a:r>
              <a:rPr lang="en-GB" altLang="en-US" sz="800" b="0"/>
              <a:t>Gazelle AH Mk 1 Helicopter     </a:t>
            </a:r>
            <a:r>
              <a:rPr lang="en-GB" altLang="en-US" sz="800"/>
              <a:t>      </a:t>
            </a:r>
            <a:r>
              <a:rPr lang="en-GB" altLang="en-US" sz="800" b="0"/>
              <a:t>  CWBR-43</a:t>
            </a:r>
            <a:endParaRPr lang="en-GB" altLang="en-US" sz="800"/>
          </a:p>
        </p:txBody>
      </p:sp>
      <p:sp>
        <p:nvSpPr>
          <p:cNvPr id="119094" name="Line 310">
            <a:extLst>
              <a:ext uri="{FF2B5EF4-FFF2-40B4-BE49-F238E27FC236}">
                <a16:creationId xmlns:a16="http://schemas.microsoft.com/office/drawing/2014/main" id="{78DE215D-9824-423C-AD6A-C21384EC9EDD}"/>
              </a:ext>
            </a:extLst>
          </p:cNvPr>
          <p:cNvSpPr>
            <a:spLocks noChangeShapeType="1"/>
          </p:cNvSpPr>
          <p:nvPr/>
        </p:nvSpPr>
        <p:spPr bwMode="auto">
          <a:xfrm>
            <a:off x="3933825" y="7381875"/>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9095" name="Line 311">
            <a:extLst>
              <a:ext uri="{FF2B5EF4-FFF2-40B4-BE49-F238E27FC236}">
                <a16:creationId xmlns:a16="http://schemas.microsoft.com/office/drawing/2014/main" id="{A39E9462-06B5-4A9D-BD12-CC28E4D3EE62}"/>
              </a:ext>
            </a:extLst>
          </p:cNvPr>
          <p:cNvSpPr>
            <a:spLocks noChangeShapeType="1"/>
          </p:cNvSpPr>
          <p:nvPr/>
        </p:nvSpPr>
        <p:spPr bwMode="auto">
          <a:xfrm flipV="1">
            <a:off x="3644900" y="3563938"/>
            <a:ext cx="0" cy="3240087"/>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9096" name="Text Box 312">
            <a:extLst>
              <a:ext uri="{FF2B5EF4-FFF2-40B4-BE49-F238E27FC236}">
                <a16:creationId xmlns:a16="http://schemas.microsoft.com/office/drawing/2014/main" id="{4916FB67-0B0D-4367-871A-C100C07D3020}"/>
              </a:ext>
            </a:extLst>
          </p:cNvPr>
          <p:cNvSpPr txBox="1">
            <a:spLocks noChangeArrowheads="1"/>
          </p:cNvSpPr>
          <p:nvPr/>
        </p:nvSpPr>
        <p:spPr bwMode="auto">
          <a:xfrm>
            <a:off x="3500438" y="7524750"/>
            <a:ext cx="3241675" cy="1558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800"/>
              <a:t>(a) </a:t>
            </a:r>
            <a:r>
              <a:rPr lang="en-GB" altLang="en-US" sz="800" b="0"/>
              <a:t>The Light Air Defence Troop was provided by 43 Battery RA, which was mainly stationed in Belize.</a:t>
            </a:r>
          </a:p>
          <a:p>
            <a:endParaRPr lang="en-GB" altLang="en-US" sz="800" b="0"/>
          </a:p>
          <a:p>
            <a:r>
              <a:rPr lang="en-GB" altLang="en-US" sz="800"/>
              <a:t>(b) </a:t>
            </a:r>
            <a:r>
              <a:rPr lang="en-GB" altLang="en-US" sz="800" b="0"/>
              <a:t>The RAF Regiment Squadron was provided by one of the UK-based squadrons on rotation.</a:t>
            </a:r>
          </a:p>
          <a:p>
            <a:endParaRPr lang="en-GB" altLang="en-US" sz="800" b="0"/>
          </a:p>
          <a:p>
            <a:r>
              <a:rPr lang="en-GB" altLang="en-US" sz="800"/>
              <a:t>(c) </a:t>
            </a:r>
            <a:r>
              <a:rPr lang="en-GB" altLang="en-US" sz="800" b="0"/>
              <a:t>In 1985, the Harriers of 1453 Flt were replaced by the Phantoms of 1435 Flight.  Therefore replace with:</a:t>
            </a:r>
          </a:p>
          <a:p>
            <a:r>
              <a:rPr lang="en-GB" altLang="en-US" sz="800" b="0"/>
              <a:t>     </a:t>
            </a:r>
            <a:r>
              <a:rPr lang="en-GB" altLang="en-US" sz="800"/>
              <a:t>x2 </a:t>
            </a:r>
            <a:r>
              <a:rPr lang="en-GB" altLang="en-US" sz="800" b="0"/>
              <a:t>Phantom FGA Mk 2 Fighter-Bomber                       CWBR-60</a:t>
            </a:r>
          </a:p>
          <a:p>
            <a:endParaRPr lang="en-GB" altLang="en-US" sz="800" b="0"/>
          </a:p>
          <a:p>
            <a:r>
              <a:rPr lang="en-GB" altLang="en-US" sz="800"/>
              <a:t>(d) </a:t>
            </a:r>
            <a:r>
              <a:rPr lang="en-GB" altLang="en-US" sz="800" b="0"/>
              <a:t>652 Squadron AAC was on detachment from 1 Regiment AAC (BAOR) and was withdrawn back to Germany in the late 1980s.</a:t>
            </a:r>
            <a:endParaRPr lang="en-GB" altLang="en-US" sz="800"/>
          </a:p>
        </p:txBody>
      </p:sp>
      <p:grpSp>
        <p:nvGrpSpPr>
          <p:cNvPr id="119097" name="Group 313">
            <a:extLst>
              <a:ext uri="{FF2B5EF4-FFF2-40B4-BE49-F238E27FC236}">
                <a16:creationId xmlns:a16="http://schemas.microsoft.com/office/drawing/2014/main" id="{57BD41F4-6A7F-47A0-B4F1-C6A4C078697A}"/>
              </a:ext>
            </a:extLst>
          </p:cNvPr>
          <p:cNvGrpSpPr>
            <a:grpSpLocks noChangeAspect="1"/>
          </p:cNvGrpSpPr>
          <p:nvPr/>
        </p:nvGrpSpPr>
        <p:grpSpPr bwMode="auto">
          <a:xfrm>
            <a:off x="476250" y="8604250"/>
            <a:ext cx="288925" cy="215900"/>
            <a:chOff x="1968" y="1728"/>
            <a:chExt cx="195" cy="132"/>
          </a:xfrm>
        </p:grpSpPr>
        <p:sp>
          <p:nvSpPr>
            <p:cNvPr id="119098" name="Rectangle 314">
              <a:extLst>
                <a:ext uri="{FF2B5EF4-FFF2-40B4-BE49-F238E27FC236}">
                  <a16:creationId xmlns:a16="http://schemas.microsoft.com/office/drawing/2014/main" id="{47BD3A50-2CA3-4DCE-A12F-E2B115914A76}"/>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9099" name="Line 315">
              <a:extLst>
                <a:ext uri="{FF2B5EF4-FFF2-40B4-BE49-F238E27FC236}">
                  <a16:creationId xmlns:a16="http://schemas.microsoft.com/office/drawing/2014/main" id="{DEE5A04A-34AC-4DA3-A8A3-CF1CD7ECAC5D}"/>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9100" name="Line 316">
              <a:extLst>
                <a:ext uri="{FF2B5EF4-FFF2-40B4-BE49-F238E27FC236}">
                  <a16:creationId xmlns:a16="http://schemas.microsoft.com/office/drawing/2014/main" id="{132329C6-1A91-46DC-8A80-6559D10530FC}"/>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19101" name="Group 317">
            <a:extLst>
              <a:ext uri="{FF2B5EF4-FFF2-40B4-BE49-F238E27FC236}">
                <a16:creationId xmlns:a16="http://schemas.microsoft.com/office/drawing/2014/main" id="{54EC0249-EEE7-47BF-B204-D4421DC4E964}"/>
              </a:ext>
            </a:extLst>
          </p:cNvPr>
          <p:cNvGrpSpPr>
            <a:grpSpLocks/>
          </p:cNvGrpSpPr>
          <p:nvPr/>
        </p:nvGrpSpPr>
        <p:grpSpPr bwMode="auto">
          <a:xfrm>
            <a:off x="582613" y="8532813"/>
            <a:ext cx="76200" cy="63500"/>
            <a:chOff x="2443" y="447"/>
            <a:chExt cx="48" cy="40"/>
          </a:xfrm>
        </p:grpSpPr>
        <p:sp>
          <p:nvSpPr>
            <p:cNvPr id="119102" name="Line 318">
              <a:extLst>
                <a:ext uri="{FF2B5EF4-FFF2-40B4-BE49-F238E27FC236}">
                  <a16:creationId xmlns:a16="http://schemas.microsoft.com/office/drawing/2014/main" id="{2D2267DB-97E7-4603-9010-3FC8E0BF3672}"/>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9103" name="Line 319">
              <a:extLst>
                <a:ext uri="{FF2B5EF4-FFF2-40B4-BE49-F238E27FC236}">
                  <a16:creationId xmlns:a16="http://schemas.microsoft.com/office/drawing/2014/main" id="{5F5BD3F4-F36A-4783-BF35-20637B62802E}"/>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19104" name="Line 320">
            <a:extLst>
              <a:ext uri="{FF2B5EF4-FFF2-40B4-BE49-F238E27FC236}">
                <a16:creationId xmlns:a16="http://schemas.microsoft.com/office/drawing/2014/main" id="{09539204-7E19-4802-9DDA-6FEB15276B3D}"/>
              </a:ext>
            </a:extLst>
          </p:cNvPr>
          <p:cNvSpPr>
            <a:spLocks noChangeShapeType="1"/>
          </p:cNvSpPr>
          <p:nvPr/>
        </p:nvSpPr>
        <p:spPr bwMode="auto">
          <a:xfrm>
            <a:off x="333375" y="8677275"/>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9105" name="Text Box 321">
            <a:extLst>
              <a:ext uri="{FF2B5EF4-FFF2-40B4-BE49-F238E27FC236}">
                <a16:creationId xmlns:a16="http://schemas.microsoft.com/office/drawing/2014/main" id="{4FA75302-472C-4BC5-932F-246F2D8BDE39}"/>
              </a:ext>
            </a:extLst>
          </p:cNvPr>
          <p:cNvSpPr txBox="1">
            <a:spLocks noChangeArrowheads="1"/>
          </p:cNvSpPr>
          <p:nvPr/>
        </p:nvSpPr>
        <p:spPr bwMode="auto">
          <a:xfrm>
            <a:off x="765175" y="8459788"/>
            <a:ext cx="240188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BATTLEGROUP CWBR-30</a:t>
            </a:r>
          </a:p>
          <a:p>
            <a:r>
              <a:rPr lang="en-GB" altLang="en-US" sz="1000"/>
              <a:t>x1 Infantry Battalion (Home Defence)</a:t>
            </a:r>
          </a:p>
        </p:txBody>
      </p:sp>
      <p:grpSp>
        <p:nvGrpSpPr>
          <p:cNvPr id="119106" name="Group 322">
            <a:extLst>
              <a:ext uri="{FF2B5EF4-FFF2-40B4-BE49-F238E27FC236}">
                <a16:creationId xmlns:a16="http://schemas.microsoft.com/office/drawing/2014/main" id="{54E8A492-C211-4CFE-BA6D-394776EC9E95}"/>
              </a:ext>
            </a:extLst>
          </p:cNvPr>
          <p:cNvGrpSpPr>
            <a:grpSpLocks noChangeAspect="1"/>
          </p:cNvGrpSpPr>
          <p:nvPr/>
        </p:nvGrpSpPr>
        <p:grpSpPr bwMode="auto">
          <a:xfrm>
            <a:off x="188913" y="8243888"/>
            <a:ext cx="288925" cy="215900"/>
            <a:chOff x="1968" y="1728"/>
            <a:chExt cx="195" cy="132"/>
          </a:xfrm>
        </p:grpSpPr>
        <p:sp>
          <p:nvSpPr>
            <p:cNvPr id="119107" name="Rectangle 323">
              <a:extLst>
                <a:ext uri="{FF2B5EF4-FFF2-40B4-BE49-F238E27FC236}">
                  <a16:creationId xmlns:a16="http://schemas.microsoft.com/office/drawing/2014/main" id="{0ED5CBE8-74D5-434C-8ABA-E216A2F4A3C7}"/>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9108" name="Line 324">
              <a:extLst>
                <a:ext uri="{FF2B5EF4-FFF2-40B4-BE49-F238E27FC236}">
                  <a16:creationId xmlns:a16="http://schemas.microsoft.com/office/drawing/2014/main" id="{7431B003-271A-4D78-8FEF-19F3D2E72131}"/>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9109" name="Line 325">
              <a:extLst>
                <a:ext uri="{FF2B5EF4-FFF2-40B4-BE49-F238E27FC236}">
                  <a16:creationId xmlns:a16="http://schemas.microsoft.com/office/drawing/2014/main" id="{91EB74B5-DB14-405A-95E0-E6733F60FD0C}"/>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19110" name="Group 326">
            <a:extLst>
              <a:ext uri="{FF2B5EF4-FFF2-40B4-BE49-F238E27FC236}">
                <a16:creationId xmlns:a16="http://schemas.microsoft.com/office/drawing/2014/main" id="{49F43044-E611-4304-A582-42C01F5C7B78}"/>
              </a:ext>
            </a:extLst>
          </p:cNvPr>
          <p:cNvGrpSpPr>
            <a:grpSpLocks/>
          </p:cNvGrpSpPr>
          <p:nvPr/>
        </p:nvGrpSpPr>
        <p:grpSpPr bwMode="auto">
          <a:xfrm>
            <a:off x="295275" y="8172450"/>
            <a:ext cx="76200" cy="63500"/>
            <a:chOff x="2443" y="447"/>
            <a:chExt cx="48" cy="40"/>
          </a:xfrm>
        </p:grpSpPr>
        <p:sp>
          <p:nvSpPr>
            <p:cNvPr id="119111" name="Line 327">
              <a:extLst>
                <a:ext uri="{FF2B5EF4-FFF2-40B4-BE49-F238E27FC236}">
                  <a16:creationId xmlns:a16="http://schemas.microsoft.com/office/drawing/2014/main" id="{90DB1D70-6872-4DDC-AEAE-CCC617839E61}"/>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9112" name="Line 328">
              <a:extLst>
                <a:ext uri="{FF2B5EF4-FFF2-40B4-BE49-F238E27FC236}">
                  <a16:creationId xmlns:a16="http://schemas.microsoft.com/office/drawing/2014/main" id="{7BA9CAAF-A0EB-438A-9D3F-7D9F1AEAA661}"/>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19113" name="Text Box 329">
            <a:extLst>
              <a:ext uri="{FF2B5EF4-FFF2-40B4-BE49-F238E27FC236}">
                <a16:creationId xmlns:a16="http://schemas.microsoft.com/office/drawing/2014/main" id="{0660C5CE-8E75-40EA-8312-C960C00CC78D}"/>
              </a:ext>
            </a:extLst>
          </p:cNvPr>
          <p:cNvSpPr txBox="1">
            <a:spLocks noChangeArrowheads="1"/>
          </p:cNvSpPr>
          <p:nvPr/>
        </p:nvSpPr>
        <p:spPr bwMode="auto">
          <a:xfrm>
            <a:off x="476250" y="8170863"/>
            <a:ext cx="1520825"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Bermuda Garrison</a:t>
            </a:r>
          </a:p>
        </p:txBody>
      </p:sp>
      <p:sp>
        <p:nvSpPr>
          <p:cNvPr id="119114" name="Line 330">
            <a:extLst>
              <a:ext uri="{FF2B5EF4-FFF2-40B4-BE49-F238E27FC236}">
                <a16:creationId xmlns:a16="http://schemas.microsoft.com/office/drawing/2014/main" id="{3A74E2F1-C935-49CA-82DE-7EA399F9FE45}"/>
              </a:ext>
            </a:extLst>
          </p:cNvPr>
          <p:cNvSpPr>
            <a:spLocks noChangeShapeType="1"/>
          </p:cNvSpPr>
          <p:nvPr/>
        </p:nvSpPr>
        <p:spPr bwMode="auto">
          <a:xfrm flipV="1">
            <a:off x="333375" y="8459788"/>
            <a:ext cx="0" cy="2159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19115" name="Group 331">
            <a:extLst>
              <a:ext uri="{FF2B5EF4-FFF2-40B4-BE49-F238E27FC236}">
                <a16:creationId xmlns:a16="http://schemas.microsoft.com/office/drawing/2014/main" id="{1FC3D3D9-9734-4990-8859-C0A5F9C7AA7C}"/>
              </a:ext>
            </a:extLst>
          </p:cNvPr>
          <p:cNvGrpSpPr>
            <a:grpSpLocks noChangeAspect="1"/>
          </p:cNvGrpSpPr>
          <p:nvPr/>
        </p:nvGrpSpPr>
        <p:grpSpPr bwMode="auto">
          <a:xfrm>
            <a:off x="3789363" y="4140200"/>
            <a:ext cx="288925" cy="215900"/>
            <a:chOff x="1968" y="1728"/>
            <a:chExt cx="195" cy="132"/>
          </a:xfrm>
        </p:grpSpPr>
        <p:sp>
          <p:nvSpPr>
            <p:cNvPr id="119116" name="Rectangle 332">
              <a:extLst>
                <a:ext uri="{FF2B5EF4-FFF2-40B4-BE49-F238E27FC236}">
                  <a16:creationId xmlns:a16="http://schemas.microsoft.com/office/drawing/2014/main" id="{930429AF-80D9-498A-80C3-0BDD9230614A}"/>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9117" name="Line 333">
              <a:extLst>
                <a:ext uri="{FF2B5EF4-FFF2-40B4-BE49-F238E27FC236}">
                  <a16:creationId xmlns:a16="http://schemas.microsoft.com/office/drawing/2014/main" id="{3B12EDA7-3139-47DD-B043-9102399AE1B3}"/>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9118" name="Line 334">
              <a:extLst>
                <a:ext uri="{FF2B5EF4-FFF2-40B4-BE49-F238E27FC236}">
                  <a16:creationId xmlns:a16="http://schemas.microsoft.com/office/drawing/2014/main" id="{BED778A1-B347-44B6-A226-95240A926BFB}"/>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19119" name="Line 335">
            <a:extLst>
              <a:ext uri="{FF2B5EF4-FFF2-40B4-BE49-F238E27FC236}">
                <a16:creationId xmlns:a16="http://schemas.microsoft.com/office/drawing/2014/main" id="{2B4FCBC0-634A-4320-BE04-FB54A4CF5E35}"/>
              </a:ext>
            </a:extLst>
          </p:cNvPr>
          <p:cNvSpPr>
            <a:spLocks noChangeShapeType="1"/>
          </p:cNvSpPr>
          <p:nvPr/>
        </p:nvSpPr>
        <p:spPr bwMode="auto">
          <a:xfrm>
            <a:off x="3933825" y="4068763"/>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9120" name="Text Box 336">
            <a:extLst>
              <a:ext uri="{FF2B5EF4-FFF2-40B4-BE49-F238E27FC236}">
                <a16:creationId xmlns:a16="http://schemas.microsoft.com/office/drawing/2014/main" id="{304A0C49-45C6-4602-BE6C-2A9A7B161EBB}"/>
              </a:ext>
            </a:extLst>
          </p:cNvPr>
          <p:cNvSpPr txBox="1">
            <a:spLocks noChangeArrowheads="1"/>
          </p:cNvSpPr>
          <p:nvPr/>
        </p:nvSpPr>
        <p:spPr bwMode="auto">
          <a:xfrm>
            <a:off x="4076700" y="4067175"/>
            <a:ext cx="19954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CWBR-24</a:t>
            </a:r>
          </a:p>
          <a:p>
            <a:r>
              <a:rPr lang="en-GB" altLang="en-US" sz="800"/>
              <a:t>x1 Infantry Company (Home Defence)</a:t>
            </a:r>
          </a:p>
        </p:txBody>
      </p:sp>
      <p:sp>
        <p:nvSpPr>
          <p:cNvPr id="119121" name="Line 337">
            <a:extLst>
              <a:ext uri="{FF2B5EF4-FFF2-40B4-BE49-F238E27FC236}">
                <a16:creationId xmlns:a16="http://schemas.microsoft.com/office/drawing/2014/main" id="{A35A0C6B-01A3-436D-97DB-CD7CEC0BB91C}"/>
              </a:ext>
            </a:extLst>
          </p:cNvPr>
          <p:cNvSpPr>
            <a:spLocks noChangeShapeType="1"/>
          </p:cNvSpPr>
          <p:nvPr/>
        </p:nvSpPr>
        <p:spPr bwMode="auto">
          <a:xfrm>
            <a:off x="3644900" y="4211638"/>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6" name="Line 4">
            <a:extLst>
              <a:ext uri="{FF2B5EF4-FFF2-40B4-BE49-F238E27FC236}">
                <a16:creationId xmlns:a16="http://schemas.microsoft.com/office/drawing/2014/main" id="{7F8C2E7E-77C7-4C96-8831-BA192E696018}"/>
              </a:ext>
            </a:extLst>
          </p:cNvPr>
          <p:cNvSpPr>
            <a:spLocks noChangeShapeType="1"/>
          </p:cNvSpPr>
          <p:nvPr/>
        </p:nvSpPr>
        <p:spPr bwMode="auto">
          <a:xfrm flipV="1">
            <a:off x="260350" y="468313"/>
            <a:ext cx="0" cy="381635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49157" name="Group 5">
            <a:extLst>
              <a:ext uri="{FF2B5EF4-FFF2-40B4-BE49-F238E27FC236}">
                <a16:creationId xmlns:a16="http://schemas.microsoft.com/office/drawing/2014/main" id="{E17BFD5B-32BF-4179-8562-4CECC75FBA69}"/>
              </a:ext>
            </a:extLst>
          </p:cNvPr>
          <p:cNvGrpSpPr>
            <a:grpSpLocks noChangeAspect="1"/>
          </p:cNvGrpSpPr>
          <p:nvPr/>
        </p:nvGrpSpPr>
        <p:grpSpPr bwMode="auto">
          <a:xfrm>
            <a:off x="115888" y="250825"/>
            <a:ext cx="360362" cy="288925"/>
            <a:chOff x="480" y="960"/>
            <a:chExt cx="195" cy="132"/>
          </a:xfrm>
        </p:grpSpPr>
        <p:sp>
          <p:nvSpPr>
            <p:cNvPr id="49158" name="Rectangle 6">
              <a:extLst>
                <a:ext uri="{FF2B5EF4-FFF2-40B4-BE49-F238E27FC236}">
                  <a16:creationId xmlns:a16="http://schemas.microsoft.com/office/drawing/2014/main" id="{8542F7FF-DAE2-4267-A4C2-D1805851C3CA}"/>
                </a:ext>
              </a:extLst>
            </p:cNvPr>
            <p:cNvSpPr>
              <a:spLocks noChangeAspect="1" noChangeArrowheads="1"/>
            </p:cNvSpPr>
            <p:nvPr/>
          </p:nvSpPr>
          <p:spPr bwMode="auto">
            <a:xfrm>
              <a:off x="480" y="960"/>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9159" name="Oval 7">
              <a:extLst>
                <a:ext uri="{FF2B5EF4-FFF2-40B4-BE49-F238E27FC236}">
                  <a16:creationId xmlns:a16="http://schemas.microsoft.com/office/drawing/2014/main" id="{459CD04B-4A78-4623-A778-BEF0CEC999AD}"/>
                </a:ext>
              </a:extLst>
            </p:cNvPr>
            <p:cNvSpPr>
              <a:spLocks noChangeAspect="1" noChangeArrowheads="1"/>
            </p:cNvSpPr>
            <p:nvPr/>
          </p:nvSpPr>
          <p:spPr bwMode="auto">
            <a:xfrm>
              <a:off x="516" y="993"/>
              <a:ext cx="125"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49160" name="Text Box 8">
            <a:extLst>
              <a:ext uri="{FF2B5EF4-FFF2-40B4-BE49-F238E27FC236}">
                <a16:creationId xmlns:a16="http://schemas.microsoft.com/office/drawing/2014/main" id="{1C7C6BB6-466F-4B2B-96B7-0A7174BE7F71}"/>
              </a:ext>
            </a:extLst>
          </p:cNvPr>
          <p:cNvSpPr txBox="1">
            <a:spLocks noChangeArrowheads="1"/>
          </p:cNvSpPr>
          <p:nvPr/>
        </p:nvSpPr>
        <p:spPr bwMode="auto">
          <a:xfrm>
            <a:off x="476250" y="107950"/>
            <a:ext cx="2830513"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BATTLEGROUP CWBR-01</a:t>
            </a:r>
          </a:p>
          <a:p>
            <a:r>
              <a:rPr lang="en-GB" altLang="en-US"/>
              <a:t>British Armoured Division 1980-82</a:t>
            </a:r>
            <a:r>
              <a:rPr lang="en-GB" altLang="en-US" sz="1000"/>
              <a:t> </a:t>
            </a:r>
            <a:r>
              <a:rPr lang="en-GB" altLang="en-US" sz="800"/>
              <a:t>(a)</a:t>
            </a:r>
          </a:p>
          <a:p>
            <a:r>
              <a:rPr lang="en-GB" altLang="en-US" sz="800" b="0"/>
              <a:t>(1st, 2nd, 3rd &amp; 4th Armoured Divisions)</a:t>
            </a:r>
          </a:p>
        </p:txBody>
      </p:sp>
      <p:grpSp>
        <p:nvGrpSpPr>
          <p:cNvPr id="49161" name="Group 9">
            <a:extLst>
              <a:ext uri="{FF2B5EF4-FFF2-40B4-BE49-F238E27FC236}">
                <a16:creationId xmlns:a16="http://schemas.microsoft.com/office/drawing/2014/main" id="{F3C79728-330B-43B4-8955-B650CB166569}"/>
              </a:ext>
            </a:extLst>
          </p:cNvPr>
          <p:cNvGrpSpPr>
            <a:grpSpLocks/>
          </p:cNvGrpSpPr>
          <p:nvPr/>
        </p:nvGrpSpPr>
        <p:grpSpPr bwMode="auto">
          <a:xfrm>
            <a:off x="222250" y="180975"/>
            <a:ext cx="147638" cy="63500"/>
            <a:chOff x="119" y="295"/>
            <a:chExt cx="93" cy="40"/>
          </a:xfrm>
        </p:grpSpPr>
        <p:grpSp>
          <p:nvGrpSpPr>
            <p:cNvPr id="49162" name="Group 10">
              <a:extLst>
                <a:ext uri="{FF2B5EF4-FFF2-40B4-BE49-F238E27FC236}">
                  <a16:creationId xmlns:a16="http://schemas.microsoft.com/office/drawing/2014/main" id="{B2BDE9DF-EA3B-408D-9B7E-DFE9731BC5A5}"/>
                </a:ext>
              </a:extLst>
            </p:cNvPr>
            <p:cNvGrpSpPr>
              <a:grpSpLocks/>
            </p:cNvGrpSpPr>
            <p:nvPr/>
          </p:nvGrpSpPr>
          <p:grpSpPr bwMode="auto">
            <a:xfrm>
              <a:off x="119" y="295"/>
              <a:ext cx="48" cy="40"/>
              <a:chOff x="2539" y="543"/>
              <a:chExt cx="48" cy="40"/>
            </a:xfrm>
          </p:grpSpPr>
          <p:sp>
            <p:nvSpPr>
              <p:cNvPr id="49163" name="Line 11">
                <a:extLst>
                  <a:ext uri="{FF2B5EF4-FFF2-40B4-BE49-F238E27FC236}">
                    <a16:creationId xmlns:a16="http://schemas.microsoft.com/office/drawing/2014/main" id="{B421FB4C-26B4-4811-B869-A64A0426359F}"/>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9164" name="Line 12">
                <a:extLst>
                  <a:ext uri="{FF2B5EF4-FFF2-40B4-BE49-F238E27FC236}">
                    <a16:creationId xmlns:a16="http://schemas.microsoft.com/office/drawing/2014/main" id="{95E96BBA-BD48-4801-B512-1048235AC588}"/>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49165" name="Group 13">
              <a:extLst>
                <a:ext uri="{FF2B5EF4-FFF2-40B4-BE49-F238E27FC236}">
                  <a16:creationId xmlns:a16="http://schemas.microsoft.com/office/drawing/2014/main" id="{9D612960-330B-4F13-BDD9-B2CC2D47A063}"/>
                </a:ext>
              </a:extLst>
            </p:cNvPr>
            <p:cNvGrpSpPr>
              <a:grpSpLocks/>
            </p:cNvGrpSpPr>
            <p:nvPr/>
          </p:nvGrpSpPr>
          <p:grpSpPr bwMode="auto">
            <a:xfrm>
              <a:off x="164" y="295"/>
              <a:ext cx="48" cy="40"/>
              <a:chOff x="2539" y="543"/>
              <a:chExt cx="48" cy="40"/>
            </a:xfrm>
          </p:grpSpPr>
          <p:sp>
            <p:nvSpPr>
              <p:cNvPr id="49166" name="Line 14">
                <a:extLst>
                  <a:ext uri="{FF2B5EF4-FFF2-40B4-BE49-F238E27FC236}">
                    <a16:creationId xmlns:a16="http://schemas.microsoft.com/office/drawing/2014/main" id="{8624D437-9DB8-48CD-BB0A-104D71F2B7F7}"/>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9167" name="Line 15">
                <a:extLst>
                  <a:ext uri="{FF2B5EF4-FFF2-40B4-BE49-F238E27FC236}">
                    <a16:creationId xmlns:a16="http://schemas.microsoft.com/office/drawing/2014/main" id="{87162FC5-34F7-4B70-9D02-76353F03C7AF}"/>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grpSp>
        <p:nvGrpSpPr>
          <p:cNvPr id="49168" name="Group 16">
            <a:extLst>
              <a:ext uri="{FF2B5EF4-FFF2-40B4-BE49-F238E27FC236}">
                <a16:creationId xmlns:a16="http://schemas.microsoft.com/office/drawing/2014/main" id="{A9E10E6B-0185-4A90-9A14-404108ABFEE9}"/>
              </a:ext>
            </a:extLst>
          </p:cNvPr>
          <p:cNvGrpSpPr>
            <a:grpSpLocks noChangeAspect="1"/>
          </p:cNvGrpSpPr>
          <p:nvPr/>
        </p:nvGrpSpPr>
        <p:grpSpPr bwMode="auto">
          <a:xfrm>
            <a:off x="407988" y="1044575"/>
            <a:ext cx="287337" cy="214313"/>
            <a:chOff x="480" y="960"/>
            <a:chExt cx="195" cy="132"/>
          </a:xfrm>
        </p:grpSpPr>
        <p:sp>
          <p:nvSpPr>
            <p:cNvPr id="49169" name="Rectangle 17">
              <a:extLst>
                <a:ext uri="{FF2B5EF4-FFF2-40B4-BE49-F238E27FC236}">
                  <a16:creationId xmlns:a16="http://schemas.microsoft.com/office/drawing/2014/main" id="{332F316F-FBDF-4EAC-BA18-524AF827497E}"/>
                </a:ext>
              </a:extLst>
            </p:cNvPr>
            <p:cNvSpPr>
              <a:spLocks noChangeAspect="1" noChangeArrowheads="1"/>
            </p:cNvSpPr>
            <p:nvPr/>
          </p:nvSpPr>
          <p:spPr bwMode="auto">
            <a:xfrm>
              <a:off x="480" y="960"/>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9170" name="Oval 18">
              <a:extLst>
                <a:ext uri="{FF2B5EF4-FFF2-40B4-BE49-F238E27FC236}">
                  <a16:creationId xmlns:a16="http://schemas.microsoft.com/office/drawing/2014/main" id="{4226938B-4CEF-4DED-B7E8-C10A78EC8832}"/>
                </a:ext>
              </a:extLst>
            </p:cNvPr>
            <p:cNvSpPr>
              <a:spLocks noChangeAspect="1" noChangeArrowheads="1"/>
            </p:cNvSpPr>
            <p:nvPr/>
          </p:nvSpPr>
          <p:spPr bwMode="auto">
            <a:xfrm>
              <a:off x="516" y="993"/>
              <a:ext cx="125"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49171" name="Group 19">
            <a:extLst>
              <a:ext uri="{FF2B5EF4-FFF2-40B4-BE49-F238E27FC236}">
                <a16:creationId xmlns:a16="http://schemas.microsoft.com/office/drawing/2014/main" id="{05C71376-6AA7-47F2-A404-FBA2921FC49E}"/>
              </a:ext>
            </a:extLst>
          </p:cNvPr>
          <p:cNvGrpSpPr>
            <a:grpSpLocks/>
          </p:cNvGrpSpPr>
          <p:nvPr/>
        </p:nvGrpSpPr>
        <p:grpSpPr bwMode="auto">
          <a:xfrm>
            <a:off x="514350" y="971550"/>
            <a:ext cx="76200" cy="63500"/>
            <a:chOff x="2539" y="543"/>
            <a:chExt cx="48" cy="40"/>
          </a:xfrm>
        </p:grpSpPr>
        <p:sp>
          <p:nvSpPr>
            <p:cNvPr id="49172" name="Line 20">
              <a:extLst>
                <a:ext uri="{FF2B5EF4-FFF2-40B4-BE49-F238E27FC236}">
                  <a16:creationId xmlns:a16="http://schemas.microsoft.com/office/drawing/2014/main" id="{1976C048-A7C1-4061-98F8-19E68341A180}"/>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9173" name="Line 21">
              <a:extLst>
                <a:ext uri="{FF2B5EF4-FFF2-40B4-BE49-F238E27FC236}">
                  <a16:creationId xmlns:a16="http://schemas.microsoft.com/office/drawing/2014/main" id="{587853D0-4B21-42FB-B660-1EA6BE4AC3DB}"/>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49174" name="Text Box 22">
            <a:extLst>
              <a:ext uri="{FF2B5EF4-FFF2-40B4-BE49-F238E27FC236}">
                <a16:creationId xmlns:a16="http://schemas.microsoft.com/office/drawing/2014/main" id="{38496B0C-CA20-4827-8B78-2CC11BF5680E}"/>
              </a:ext>
            </a:extLst>
          </p:cNvPr>
          <p:cNvSpPr txBox="1">
            <a:spLocks noChangeArrowheads="1"/>
          </p:cNvSpPr>
          <p:nvPr/>
        </p:nvSpPr>
        <p:spPr bwMode="auto">
          <a:xfrm>
            <a:off x="693738" y="900113"/>
            <a:ext cx="188753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BG CWBR-06</a:t>
            </a:r>
          </a:p>
          <a:p>
            <a:r>
              <a:rPr lang="en-GB" altLang="en-US" sz="1000"/>
              <a:t>x2 Armoured Task Force </a:t>
            </a:r>
            <a:r>
              <a:rPr lang="en-GB" altLang="en-US" sz="800"/>
              <a:t>(ab)</a:t>
            </a:r>
            <a:endParaRPr lang="en-GB" altLang="en-US" sz="1000"/>
          </a:p>
        </p:txBody>
      </p:sp>
      <p:sp>
        <p:nvSpPr>
          <p:cNvPr id="49175" name="Text Box 23">
            <a:extLst>
              <a:ext uri="{FF2B5EF4-FFF2-40B4-BE49-F238E27FC236}">
                <a16:creationId xmlns:a16="http://schemas.microsoft.com/office/drawing/2014/main" id="{61994BDC-EEE8-4054-A24C-25EB9700207D}"/>
              </a:ext>
            </a:extLst>
          </p:cNvPr>
          <p:cNvSpPr txBox="1">
            <a:spLocks noChangeArrowheads="1"/>
          </p:cNvSpPr>
          <p:nvPr/>
        </p:nvSpPr>
        <p:spPr bwMode="auto">
          <a:xfrm>
            <a:off x="692150" y="684213"/>
            <a:ext cx="121126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BATTLEGROUPS</a:t>
            </a:r>
          </a:p>
        </p:txBody>
      </p:sp>
      <p:sp>
        <p:nvSpPr>
          <p:cNvPr id="49176" name="Line 24">
            <a:extLst>
              <a:ext uri="{FF2B5EF4-FFF2-40B4-BE49-F238E27FC236}">
                <a16:creationId xmlns:a16="http://schemas.microsoft.com/office/drawing/2014/main" id="{867690EE-D812-4205-94E4-E6996DB3008B}"/>
              </a:ext>
            </a:extLst>
          </p:cNvPr>
          <p:cNvSpPr>
            <a:spLocks noChangeShapeType="1"/>
          </p:cNvSpPr>
          <p:nvPr/>
        </p:nvSpPr>
        <p:spPr bwMode="auto">
          <a:xfrm>
            <a:off x="261938" y="1547813"/>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49177" name="Group 25">
            <a:extLst>
              <a:ext uri="{FF2B5EF4-FFF2-40B4-BE49-F238E27FC236}">
                <a16:creationId xmlns:a16="http://schemas.microsoft.com/office/drawing/2014/main" id="{263B8C47-2877-44D6-BB59-B5D10B8516DF}"/>
              </a:ext>
            </a:extLst>
          </p:cNvPr>
          <p:cNvGrpSpPr>
            <a:grpSpLocks/>
          </p:cNvGrpSpPr>
          <p:nvPr/>
        </p:nvGrpSpPr>
        <p:grpSpPr bwMode="auto">
          <a:xfrm>
            <a:off x="511175" y="1404938"/>
            <a:ext cx="76200" cy="63500"/>
            <a:chOff x="2443" y="447"/>
            <a:chExt cx="48" cy="40"/>
          </a:xfrm>
        </p:grpSpPr>
        <p:sp>
          <p:nvSpPr>
            <p:cNvPr id="49178" name="Line 26">
              <a:extLst>
                <a:ext uri="{FF2B5EF4-FFF2-40B4-BE49-F238E27FC236}">
                  <a16:creationId xmlns:a16="http://schemas.microsoft.com/office/drawing/2014/main" id="{DB020F18-21CF-4622-96D1-81DA4754ACB2}"/>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9179" name="Line 27">
              <a:extLst>
                <a:ext uri="{FF2B5EF4-FFF2-40B4-BE49-F238E27FC236}">
                  <a16:creationId xmlns:a16="http://schemas.microsoft.com/office/drawing/2014/main" id="{B86C9FC3-024B-432E-9994-DC688BAF6D15}"/>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49180" name="Text Box 28">
            <a:extLst>
              <a:ext uri="{FF2B5EF4-FFF2-40B4-BE49-F238E27FC236}">
                <a16:creationId xmlns:a16="http://schemas.microsoft.com/office/drawing/2014/main" id="{CBAF148C-917C-47D2-AF36-C47ABB47747F}"/>
              </a:ext>
            </a:extLst>
          </p:cNvPr>
          <p:cNvSpPr txBox="1">
            <a:spLocks noChangeArrowheads="1"/>
          </p:cNvSpPr>
          <p:nvPr/>
        </p:nvSpPr>
        <p:spPr bwMode="auto">
          <a:xfrm>
            <a:off x="692150" y="1331913"/>
            <a:ext cx="18002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BG CWBR-21a</a:t>
            </a:r>
          </a:p>
          <a:p>
            <a:r>
              <a:rPr lang="en-GB" altLang="en-US" sz="1000"/>
              <a:t>x1 Recce Regiment Type A</a:t>
            </a:r>
          </a:p>
        </p:txBody>
      </p:sp>
      <p:grpSp>
        <p:nvGrpSpPr>
          <p:cNvPr id="49181" name="Group 29">
            <a:extLst>
              <a:ext uri="{FF2B5EF4-FFF2-40B4-BE49-F238E27FC236}">
                <a16:creationId xmlns:a16="http://schemas.microsoft.com/office/drawing/2014/main" id="{4B570378-79B0-4BCA-9ACE-A161713E4849}"/>
              </a:ext>
            </a:extLst>
          </p:cNvPr>
          <p:cNvGrpSpPr>
            <a:grpSpLocks noChangeAspect="1"/>
          </p:cNvGrpSpPr>
          <p:nvPr/>
        </p:nvGrpSpPr>
        <p:grpSpPr bwMode="auto">
          <a:xfrm>
            <a:off x="404813" y="1476375"/>
            <a:ext cx="287337" cy="215900"/>
            <a:chOff x="480" y="816"/>
            <a:chExt cx="201" cy="132"/>
          </a:xfrm>
        </p:grpSpPr>
        <p:grpSp>
          <p:nvGrpSpPr>
            <p:cNvPr id="49182" name="Group 30">
              <a:extLst>
                <a:ext uri="{FF2B5EF4-FFF2-40B4-BE49-F238E27FC236}">
                  <a16:creationId xmlns:a16="http://schemas.microsoft.com/office/drawing/2014/main" id="{8D7C3E05-BE11-4D4A-96B3-8EBDC551CF83}"/>
                </a:ext>
              </a:extLst>
            </p:cNvPr>
            <p:cNvGrpSpPr>
              <a:grpSpLocks noChangeAspect="1"/>
            </p:cNvGrpSpPr>
            <p:nvPr/>
          </p:nvGrpSpPr>
          <p:grpSpPr bwMode="auto">
            <a:xfrm>
              <a:off x="480" y="816"/>
              <a:ext cx="201" cy="132"/>
              <a:chOff x="480" y="816"/>
              <a:chExt cx="201" cy="132"/>
            </a:xfrm>
          </p:grpSpPr>
          <p:sp>
            <p:nvSpPr>
              <p:cNvPr id="49183" name="Rectangle 31">
                <a:extLst>
                  <a:ext uri="{FF2B5EF4-FFF2-40B4-BE49-F238E27FC236}">
                    <a16:creationId xmlns:a16="http://schemas.microsoft.com/office/drawing/2014/main" id="{B0CDAB80-1E42-40DC-8B82-D2D6639A15C9}"/>
                  </a:ext>
                </a:extLst>
              </p:cNvPr>
              <p:cNvSpPr>
                <a:spLocks noChangeAspect="1" noChangeArrowheads="1"/>
              </p:cNvSpPr>
              <p:nvPr/>
            </p:nvSpPr>
            <p:spPr bwMode="auto">
              <a:xfrm>
                <a:off x="480" y="816"/>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9184" name="Oval 32">
                <a:extLst>
                  <a:ext uri="{FF2B5EF4-FFF2-40B4-BE49-F238E27FC236}">
                    <a16:creationId xmlns:a16="http://schemas.microsoft.com/office/drawing/2014/main" id="{00F5917A-2301-4A77-B106-2614F78F13B6}"/>
                  </a:ext>
                </a:extLst>
              </p:cNvPr>
              <p:cNvSpPr>
                <a:spLocks noChangeAspect="1" noChangeArrowheads="1"/>
              </p:cNvSpPr>
              <p:nvPr/>
            </p:nvSpPr>
            <p:spPr bwMode="auto">
              <a:xfrm>
                <a:off x="517" y="849"/>
                <a:ext cx="127"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49185" name="Line 33">
              <a:extLst>
                <a:ext uri="{FF2B5EF4-FFF2-40B4-BE49-F238E27FC236}">
                  <a16:creationId xmlns:a16="http://schemas.microsoft.com/office/drawing/2014/main" id="{DC26664F-8928-42F8-A2D2-C814C07E90BF}"/>
                </a:ext>
              </a:extLst>
            </p:cNvPr>
            <p:cNvSpPr>
              <a:spLocks noChangeAspect="1" noChangeShapeType="1"/>
            </p:cNvSpPr>
            <p:nvPr/>
          </p:nvSpPr>
          <p:spPr bwMode="auto">
            <a:xfrm flipV="1">
              <a:off x="480" y="816"/>
              <a:ext cx="198" cy="132"/>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49186" name="Line 34">
            <a:extLst>
              <a:ext uri="{FF2B5EF4-FFF2-40B4-BE49-F238E27FC236}">
                <a16:creationId xmlns:a16="http://schemas.microsoft.com/office/drawing/2014/main" id="{D117A03A-F12E-43AA-843F-D76222B45399}"/>
              </a:ext>
            </a:extLst>
          </p:cNvPr>
          <p:cNvSpPr>
            <a:spLocks noChangeShapeType="1"/>
          </p:cNvSpPr>
          <p:nvPr/>
        </p:nvSpPr>
        <p:spPr bwMode="auto">
          <a:xfrm>
            <a:off x="261938" y="1117600"/>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9187" name="Line 35">
            <a:extLst>
              <a:ext uri="{FF2B5EF4-FFF2-40B4-BE49-F238E27FC236}">
                <a16:creationId xmlns:a16="http://schemas.microsoft.com/office/drawing/2014/main" id="{3AE27EDD-ED72-439A-9A80-39F2E904440C}"/>
              </a:ext>
            </a:extLst>
          </p:cNvPr>
          <p:cNvSpPr>
            <a:spLocks noChangeShapeType="1"/>
          </p:cNvSpPr>
          <p:nvPr/>
        </p:nvSpPr>
        <p:spPr bwMode="auto">
          <a:xfrm>
            <a:off x="261938" y="2197100"/>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9188" name="Line 36">
            <a:extLst>
              <a:ext uri="{FF2B5EF4-FFF2-40B4-BE49-F238E27FC236}">
                <a16:creationId xmlns:a16="http://schemas.microsoft.com/office/drawing/2014/main" id="{8E37CF64-82B9-4406-8464-7ACB62D14AEB}"/>
              </a:ext>
            </a:extLst>
          </p:cNvPr>
          <p:cNvSpPr>
            <a:spLocks noChangeShapeType="1"/>
          </p:cNvSpPr>
          <p:nvPr/>
        </p:nvSpPr>
        <p:spPr bwMode="auto">
          <a:xfrm>
            <a:off x="261938" y="2630488"/>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49189" name="Group 37">
            <a:extLst>
              <a:ext uri="{FF2B5EF4-FFF2-40B4-BE49-F238E27FC236}">
                <a16:creationId xmlns:a16="http://schemas.microsoft.com/office/drawing/2014/main" id="{5F4C3C00-5896-427D-A02C-A9BC1269B1E1}"/>
              </a:ext>
            </a:extLst>
          </p:cNvPr>
          <p:cNvGrpSpPr>
            <a:grpSpLocks/>
          </p:cNvGrpSpPr>
          <p:nvPr/>
        </p:nvGrpSpPr>
        <p:grpSpPr bwMode="auto">
          <a:xfrm>
            <a:off x="406400" y="2559050"/>
            <a:ext cx="287338" cy="215900"/>
            <a:chOff x="436" y="2744"/>
            <a:chExt cx="182" cy="136"/>
          </a:xfrm>
        </p:grpSpPr>
        <p:sp>
          <p:nvSpPr>
            <p:cNvPr id="49190" name="Rectangle 38">
              <a:extLst>
                <a:ext uri="{FF2B5EF4-FFF2-40B4-BE49-F238E27FC236}">
                  <a16:creationId xmlns:a16="http://schemas.microsoft.com/office/drawing/2014/main" id="{3069BC3E-34BD-4188-B33B-B6370DB3927C}"/>
                </a:ext>
              </a:extLst>
            </p:cNvPr>
            <p:cNvSpPr>
              <a:spLocks noChangeAspect="1" noChangeArrowheads="1"/>
            </p:cNvSpPr>
            <p:nvPr/>
          </p:nvSpPr>
          <p:spPr bwMode="auto">
            <a:xfrm>
              <a:off x="436" y="2744"/>
              <a:ext cx="182" cy="136"/>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9191" name="Oval 39">
              <a:extLst>
                <a:ext uri="{FF2B5EF4-FFF2-40B4-BE49-F238E27FC236}">
                  <a16:creationId xmlns:a16="http://schemas.microsoft.com/office/drawing/2014/main" id="{FC87D2F4-49E2-48C6-9D21-75D9C0A56BC6}"/>
                </a:ext>
              </a:extLst>
            </p:cNvPr>
            <p:cNvSpPr>
              <a:spLocks noChangeAspect="1" noChangeArrowheads="1"/>
            </p:cNvSpPr>
            <p:nvPr/>
          </p:nvSpPr>
          <p:spPr bwMode="auto">
            <a:xfrm>
              <a:off x="470" y="2778"/>
              <a:ext cx="116" cy="65"/>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9192" name="Line 40">
              <a:extLst>
                <a:ext uri="{FF2B5EF4-FFF2-40B4-BE49-F238E27FC236}">
                  <a16:creationId xmlns:a16="http://schemas.microsoft.com/office/drawing/2014/main" id="{F320DE44-36E3-4551-9152-491081545DD6}"/>
                </a:ext>
              </a:extLst>
            </p:cNvPr>
            <p:cNvSpPr>
              <a:spLocks noChangeAspect="1" noChangeShapeType="1"/>
            </p:cNvSpPr>
            <p:nvPr/>
          </p:nvSpPr>
          <p:spPr bwMode="auto">
            <a:xfrm>
              <a:off x="496" y="2792"/>
              <a:ext cx="0" cy="44"/>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9193" name="Line 41">
              <a:extLst>
                <a:ext uri="{FF2B5EF4-FFF2-40B4-BE49-F238E27FC236}">
                  <a16:creationId xmlns:a16="http://schemas.microsoft.com/office/drawing/2014/main" id="{031B1D91-FD3E-4432-8428-22E284B1B476}"/>
                </a:ext>
              </a:extLst>
            </p:cNvPr>
            <p:cNvSpPr>
              <a:spLocks noChangeAspect="1" noChangeShapeType="1"/>
            </p:cNvSpPr>
            <p:nvPr/>
          </p:nvSpPr>
          <p:spPr bwMode="auto">
            <a:xfrm>
              <a:off x="528" y="2795"/>
              <a:ext cx="0" cy="41"/>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9194" name="Line 42">
              <a:extLst>
                <a:ext uri="{FF2B5EF4-FFF2-40B4-BE49-F238E27FC236}">
                  <a16:creationId xmlns:a16="http://schemas.microsoft.com/office/drawing/2014/main" id="{9AA04DB0-1EB0-4B04-8C7F-649C0B3DAD13}"/>
                </a:ext>
              </a:extLst>
            </p:cNvPr>
            <p:cNvSpPr>
              <a:spLocks noChangeAspect="1" noChangeShapeType="1"/>
            </p:cNvSpPr>
            <p:nvPr/>
          </p:nvSpPr>
          <p:spPr bwMode="auto">
            <a:xfrm>
              <a:off x="561" y="2795"/>
              <a:ext cx="0" cy="41"/>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9195" name="Line 43">
              <a:extLst>
                <a:ext uri="{FF2B5EF4-FFF2-40B4-BE49-F238E27FC236}">
                  <a16:creationId xmlns:a16="http://schemas.microsoft.com/office/drawing/2014/main" id="{98599851-C5F1-4F1B-AC00-C1BCF96223C0}"/>
                </a:ext>
              </a:extLst>
            </p:cNvPr>
            <p:cNvSpPr>
              <a:spLocks noChangeAspect="1" noChangeShapeType="1"/>
            </p:cNvSpPr>
            <p:nvPr/>
          </p:nvSpPr>
          <p:spPr bwMode="auto">
            <a:xfrm>
              <a:off x="492" y="2795"/>
              <a:ext cx="74" cy="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49196" name="Text Box 44">
            <a:extLst>
              <a:ext uri="{FF2B5EF4-FFF2-40B4-BE49-F238E27FC236}">
                <a16:creationId xmlns:a16="http://schemas.microsoft.com/office/drawing/2014/main" id="{93550C2F-56FE-4317-BADA-0BA9F610E9F7}"/>
              </a:ext>
            </a:extLst>
          </p:cNvPr>
          <p:cNvSpPr txBox="1">
            <a:spLocks noChangeArrowheads="1"/>
          </p:cNvSpPr>
          <p:nvPr/>
        </p:nvSpPr>
        <p:spPr bwMode="auto">
          <a:xfrm>
            <a:off x="693738" y="1765300"/>
            <a:ext cx="1719262"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MANOEUVRE ELEMENTS</a:t>
            </a:r>
          </a:p>
        </p:txBody>
      </p:sp>
      <p:grpSp>
        <p:nvGrpSpPr>
          <p:cNvPr id="49197" name="Group 45">
            <a:extLst>
              <a:ext uri="{FF2B5EF4-FFF2-40B4-BE49-F238E27FC236}">
                <a16:creationId xmlns:a16="http://schemas.microsoft.com/office/drawing/2014/main" id="{F5C3DA2E-BF48-4393-97B8-59BD41184982}"/>
              </a:ext>
            </a:extLst>
          </p:cNvPr>
          <p:cNvGrpSpPr>
            <a:grpSpLocks/>
          </p:cNvGrpSpPr>
          <p:nvPr/>
        </p:nvGrpSpPr>
        <p:grpSpPr bwMode="auto">
          <a:xfrm>
            <a:off x="406400" y="2125663"/>
            <a:ext cx="287338" cy="215900"/>
            <a:chOff x="1400" y="2850"/>
            <a:chExt cx="152" cy="99"/>
          </a:xfrm>
        </p:grpSpPr>
        <p:sp>
          <p:nvSpPr>
            <p:cNvPr id="49198" name="Rectangle 46">
              <a:extLst>
                <a:ext uri="{FF2B5EF4-FFF2-40B4-BE49-F238E27FC236}">
                  <a16:creationId xmlns:a16="http://schemas.microsoft.com/office/drawing/2014/main" id="{D5548125-0044-4CBA-AE46-B881B33116A4}"/>
                </a:ext>
              </a:extLst>
            </p:cNvPr>
            <p:cNvSpPr>
              <a:spLocks noChangeAspect="1" noChangeArrowheads="1"/>
            </p:cNvSpPr>
            <p:nvPr/>
          </p:nvSpPr>
          <p:spPr bwMode="auto">
            <a:xfrm>
              <a:off x="1401" y="2850"/>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9199" name="Line 47">
              <a:extLst>
                <a:ext uri="{FF2B5EF4-FFF2-40B4-BE49-F238E27FC236}">
                  <a16:creationId xmlns:a16="http://schemas.microsoft.com/office/drawing/2014/main" id="{16355E26-3D1B-40E3-98AC-27D0F08CF357}"/>
                </a:ext>
              </a:extLst>
            </p:cNvPr>
            <p:cNvSpPr>
              <a:spLocks noChangeAspect="1" noChangeShapeType="1"/>
            </p:cNvSpPr>
            <p:nvPr/>
          </p:nvSpPr>
          <p:spPr bwMode="auto">
            <a:xfrm flipV="1">
              <a:off x="1400" y="2851"/>
              <a:ext cx="73"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9200" name="Line 48">
              <a:extLst>
                <a:ext uri="{FF2B5EF4-FFF2-40B4-BE49-F238E27FC236}">
                  <a16:creationId xmlns:a16="http://schemas.microsoft.com/office/drawing/2014/main" id="{5ECCA579-AE73-4FC0-A672-C8794CEAE5F5}"/>
                </a:ext>
              </a:extLst>
            </p:cNvPr>
            <p:cNvSpPr>
              <a:spLocks noChangeAspect="1" noChangeShapeType="1"/>
            </p:cNvSpPr>
            <p:nvPr/>
          </p:nvSpPr>
          <p:spPr bwMode="auto">
            <a:xfrm>
              <a:off x="1473" y="2850"/>
              <a:ext cx="78"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9201" name="Line 49">
              <a:extLst>
                <a:ext uri="{FF2B5EF4-FFF2-40B4-BE49-F238E27FC236}">
                  <a16:creationId xmlns:a16="http://schemas.microsoft.com/office/drawing/2014/main" id="{356B3993-40FB-4C27-9881-3E977E0A9400}"/>
                </a:ext>
              </a:extLst>
            </p:cNvPr>
            <p:cNvSpPr>
              <a:spLocks noChangeAspect="1" noChangeShapeType="1"/>
            </p:cNvSpPr>
            <p:nvPr/>
          </p:nvSpPr>
          <p:spPr bwMode="auto">
            <a:xfrm>
              <a:off x="1442" y="2892"/>
              <a:ext cx="62" cy="0"/>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49202" name="Line 50">
            <a:extLst>
              <a:ext uri="{FF2B5EF4-FFF2-40B4-BE49-F238E27FC236}">
                <a16:creationId xmlns:a16="http://schemas.microsoft.com/office/drawing/2014/main" id="{2B6C9937-3D2C-45A5-A5C3-22BB888E93AD}"/>
              </a:ext>
            </a:extLst>
          </p:cNvPr>
          <p:cNvSpPr>
            <a:spLocks noChangeShapeType="1"/>
          </p:cNvSpPr>
          <p:nvPr/>
        </p:nvSpPr>
        <p:spPr bwMode="auto">
          <a:xfrm>
            <a:off x="550863" y="2052638"/>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9203" name="Text Box 51">
            <a:extLst>
              <a:ext uri="{FF2B5EF4-FFF2-40B4-BE49-F238E27FC236}">
                <a16:creationId xmlns:a16="http://schemas.microsoft.com/office/drawing/2014/main" id="{0B71AADD-F9FD-4A1E-8D71-D0DCC2A1A4DE}"/>
              </a:ext>
            </a:extLst>
          </p:cNvPr>
          <p:cNvSpPr txBox="1">
            <a:spLocks noChangeArrowheads="1"/>
          </p:cNvSpPr>
          <p:nvPr/>
        </p:nvSpPr>
        <p:spPr bwMode="auto">
          <a:xfrm>
            <a:off x="692150" y="2052638"/>
            <a:ext cx="17018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CWBR-13</a:t>
            </a:r>
          </a:p>
          <a:p>
            <a:r>
              <a:rPr lang="en-GB" altLang="en-US" sz="800"/>
              <a:t>x1 Light Air Defence Battery (c)</a:t>
            </a:r>
          </a:p>
        </p:txBody>
      </p:sp>
      <p:sp>
        <p:nvSpPr>
          <p:cNvPr id="49204" name="Text Box 52">
            <a:extLst>
              <a:ext uri="{FF2B5EF4-FFF2-40B4-BE49-F238E27FC236}">
                <a16:creationId xmlns:a16="http://schemas.microsoft.com/office/drawing/2014/main" id="{F8203094-5E36-4B45-A7B9-66AB8572F212}"/>
              </a:ext>
            </a:extLst>
          </p:cNvPr>
          <p:cNvSpPr txBox="1">
            <a:spLocks noChangeArrowheads="1"/>
          </p:cNvSpPr>
          <p:nvPr/>
        </p:nvSpPr>
        <p:spPr bwMode="auto">
          <a:xfrm>
            <a:off x="692150" y="2484438"/>
            <a:ext cx="15335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CWBR-16</a:t>
            </a:r>
          </a:p>
          <a:p>
            <a:r>
              <a:rPr lang="en-GB" altLang="en-US" sz="800"/>
              <a:t>x3 Engineer Field Squadron</a:t>
            </a:r>
          </a:p>
        </p:txBody>
      </p:sp>
      <p:sp>
        <p:nvSpPr>
          <p:cNvPr id="49205" name="Line 53">
            <a:extLst>
              <a:ext uri="{FF2B5EF4-FFF2-40B4-BE49-F238E27FC236}">
                <a16:creationId xmlns:a16="http://schemas.microsoft.com/office/drawing/2014/main" id="{47331786-649B-444A-806C-79807CD1062B}"/>
              </a:ext>
            </a:extLst>
          </p:cNvPr>
          <p:cNvSpPr>
            <a:spLocks noChangeShapeType="1"/>
          </p:cNvSpPr>
          <p:nvPr/>
        </p:nvSpPr>
        <p:spPr bwMode="auto">
          <a:xfrm>
            <a:off x="550863" y="2486025"/>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9207" name="Line 55">
            <a:extLst>
              <a:ext uri="{FF2B5EF4-FFF2-40B4-BE49-F238E27FC236}">
                <a16:creationId xmlns:a16="http://schemas.microsoft.com/office/drawing/2014/main" id="{941BC6A6-A792-4076-A1B1-D6AD858E668D}"/>
              </a:ext>
            </a:extLst>
          </p:cNvPr>
          <p:cNvSpPr>
            <a:spLocks noChangeShapeType="1"/>
          </p:cNvSpPr>
          <p:nvPr/>
        </p:nvSpPr>
        <p:spPr bwMode="auto">
          <a:xfrm>
            <a:off x="261938" y="4284663"/>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9208" name="Text Box 56">
            <a:extLst>
              <a:ext uri="{FF2B5EF4-FFF2-40B4-BE49-F238E27FC236}">
                <a16:creationId xmlns:a16="http://schemas.microsoft.com/office/drawing/2014/main" id="{9B1F6622-78F3-4557-8E76-23D150CAAE2B}"/>
              </a:ext>
            </a:extLst>
          </p:cNvPr>
          <p:cNvSpPr txBox="1">
            <a:spLocks noChangeArrowheads="1"/>
          </p:cNvSpPr>
          <p:nvPr/>
        </p:nvSpPr>
        <p:spPr bwMode="auto">
          <a:xfrm>
            <a:off x="693738" y="3348038"/>
            <a:ext cx="18383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FIRE SUPPORT ELEMENTS</a:t>
            </a:r>
          </a:p>
        </p:txBody>
      </p:sp>
      <p:grpSp>
        <p:nvGrpSpPr>
          <p:cNvPr id="49209" name="Group 57">
            <a:extLst>
              <a:ext uri="{FF2B5EF4-FFF2-40B4-BE49-F238E27FC236}">
                <a16:creationId xmlns:a16="http://schemas.microsoft.com/office/drawing/2014/main" id="{EDBBCFE8-B94E-45A0-96AB-C65D7DC0537D}"/>
              </a:ext>
            </a:extLst>
          </p:cNvPr>
          <p:cNvGrpSpPr>
            <a:grpSpLocks/>
          </p:cNvGrpSpPr>
          <p:nvPr/>
        </p:nvGrpSpPr>
        <p:grpSpPr bwMode="auto">
          <a:xfrm>
            <a:off x="406400" y="4211638"/>
            <a:ext cx="287338" cy="215900"/>
            <a:chOff x="1920" y="3072"/>
            <a:chExt cx="151" cy="99"/>
          </a:xfrm>
        </p:grpSpPr>
        <p:sp>
          <p:nvSpPr>
            <p:cNvPr id="49210" name="Rectangle 58">
              <a:extLst>
                <a:ext uri="{FF2B5EF4-FFF2-40B4-BE49-F238E27FC236}">
                  <a16:creationId xmlns:a16="http://schemas.microsoft.com/office/drawing/2014/main" id="{732D32EB-1E8A-46E4-BB22-6BD95A1DD29E}"/>
                </a:ext>
              </a:extLst>
            </p:cNvPr>
            <p:cNvSpPr>
              <a:spLocks noChangeAspect="1" noChangeArrowheads="1"/>
            </p:cNvSpPr>
            <p:nvPr/>
          </p:nvSpPr>
          <p:spPr bwMode="auto">
            <a:xfrm>
              <a:off x="1920" y="3072"/>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9211" name="Oval 59">
              <a:extLst>
                <a:ext uri="{FF2B5EF4-FFF2-40B4-BE49-F238E27FC236}">
                  <a16:creationId xmlns:a16="http://schemas.microsoft.com/office/drawing/2014/main" id="{BC04D818-43CC-4991-BB85-20BCFFFB8B46}"/>
                </a:ext>
              </a:extLst>
            </p:cNvPr>
            <p:cNvSpPr>
              <a:spLocks noChangeAspect="1" noChangeArrowheads="1"/>
            </p:cNvSpPr>
            <p:nvPr/>
          </p:nvSpPr>
          <p:spPr bwMode="auto">
            <a:xfrm>
              <a:off x="1946" y="3097"/>
              <a:ext cx="97" cy="47"/>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9212" name="Oval 60">
              <a:extLst>
                <a:ext uri="{FF2B5EF4-FFF2-40B4-BE49-F238E27FC236}">
                  <a16:creationId xmlns:a16="http://schemas.microsoft.com/office/drawing/2014/main" id="{36E758A6-1E2A-4859-B9C5-792F39B97E1F}"/>
                </a:ext>
              </a:extLst>
            </p:cNvPr>
            <p:cNvSpPr>
              <a:spLocks noChangeAspect="1" noChangeArrowheads="1"/>
            </p:cNvSpPr>
            <p:nvPr/>
          </p:nvSpPr>
          <p:spPr bwMode="auto">
            <a:xfrm>
              <a:off x="1985" y="3110"/>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49213" name="Group 61">
            <a:extLst>
              <a:ext uri="{FF2B5EF4-FFF2-40B4-BE49-F238E27FC236}">
                <a16:creationId xmlns:a16="http://schemas.microsoft.com/office/drawing/2014/main" id="{785B271F-F345-43DE-BE07-2FE82DCC5ED5}"/>
              </a:ext>
            </a:extLst>
          </p:cNvPr>
          <p:cNvGrpSpPr>
            <a:grpSpLocks/>
          </p:cNvGrpSpPr>
          <p:nvPr/>
        </p:nvGrpSpPr>
        <p:grpSpPr bwMode="auto">
          <a:xfrm>
            <a:off x="511175" y="4138613"/>
            <a:ext cx="76200" cy="63500"/>
            <a:chOff x="2443" y="447"/>
            <a:chExt cx="48" cy="40"/>
          </a:xfrm>
        </p:grpSpPr>
        <p:sp>
          <p:nvSpPr>
            <p:cNvPr id="49214" name="Line 62">
              <a:extLst>
                <a:ext uri="{FF2B5EF4-FFF2-40B4-BE49-F238E27FC236}">
                  <a16:creationId xmlns:a16="http://schemas.microsoft.com/office/drawing/2014/main" id="{8A2DFA78-B290-476C-A5BD-7190B9C0C1EA}"/>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9215" name="Line 63">
              <a:extLst>
                <a:ext uri="{FF2B5EF4-FFF2-40B4-BE49-F238E27FC236}">
                  <a16:creationId xmlns:a16="http://schemas.microsoft.com/office/drawing/2014/main" id="{3BF44936-2832-4352-ABDC-A37C3DA3573A}"/>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49216" name="Text Box 64">
            <a:extLst>
              <a:ext uri="{FF2B5EF4-FFF2-40B4-BE49-F238E27FC236}">
                <a16:creationId xmlns:a16="http://schemas.microsoft.com/office/drawing/2014/main" id="{70E13A77-F4BD-406A-BFD0-8CA51B101BE7}"/>
              </a:ext>
            </a:extLst>
          </p:cNvPr>
          <p:cNvSpPr txBox="1">
            <a:spLocks noChangeArrowheads="1"/>
          </p:cNvSpPr>
          <p:nvPr/>
        </p:nvSpPr>
        <p:spPr bwMode="auto">
          <a:xfrm>
            <a:off x="692150" y="4067175"/>
            <a:ext cx="248126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FSE CWBR-04</a:t>
            </a:r>
          </a:p>
          <a:p>
            <a:r>
              <a:rPr lang="en-GB" altLang="en-US" sz="1000"/>
              <a:t>x1 SP Light Field Artillery Regiment</a:t>
            </a:r>
            <a:r>
              <a:rPr lang="en-GB" altLang="en-US" sz="800"/>
              <a:t> (c)</a:t>
            </a:r>
            <a:endParaRPr lang="en-GB" altLang="en-US" sz="1000"/>
          </a:p>
        </p:txBody>
      </p:sp>
      <p:sp>
        <p:nvSpPr>
          <p:cNvPr id="49225" name="Text Box 73">
            <a:extLst>
              <a:ext uri="{FF2B5EF4-FFF2-40B4-BE49-F238E27FC236}">
                <a16:creationId xmlns:a16="http://schemas.microsoft.com/office/drawing/2014/main" id="{C3874A2F-AB1A-4DE9-B56B-0DB96CB14D03}"/>
              </a:ext>
            </a:extLst>
          </p:cNvPr>
          <p:cNvSpPr txBox="1">
            <a:spLocks noChangeArrowheads="1"/>
          </p:cNvSpPr>
          <p:nvPr/>
        </p:nvSpPr>
        <p:spPr bwMode="auto">
          <a:xfrm>
            <a:off x="693738" y="4502150"/>
            <a:ext cx="26797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ORGANIC DIVISIONAL AVIATION ASSETS</a:t>
            </a:r>
          </a:p>
        </p:txBody>
      </p:sp>
      <p:grpSp>
        <p:nvGrpSpPr>
          <p:cNvPr id="49226" name="Group 74">
            <a:extLst>
              <a:ext uri="{FF2B5EF4-FFF2-40B4-BE49-F238E27FC236}">
                <a16:creationId xmlns:a16="http://schemas.microsoft.com/office/drawing/2014/main" id="{50DC5256-AFEF-4FD3-AC6B-54EA97A227DA}"/>
              </a:ext>
            </a:extLst>
          </p:cNvPr>
          <p:cNvGrpSpPr>
            <a:grpSpLocks/>
          </p:cNvGrpSpPr>
          <p:nvPr/>
        </p:nvGrpSpPr>
        <p:grpSpPr bwMode="auto">
          <a:xfrm>
            <a:off x="404813" y="5149850"/>
            <a:ext cx="244475" cy="158750"/>
            <a:chOff x="3294" y="2154"/>
            <a:chExt cx="154" cy="100"/>
          </a:xfrm>
        </p:grpSpPr>
        <p:sp>
          <p:nvSpPr>
            <p:cNvPr id="49227" name="Rectangle 75">
              <a:extLst>
                <a:ext uri="{FF2B5EF4-FFF2-40B4-BE49-F238E27FC236}">
                  <a16:creationId xmlns:a16="http://schemas.microsoft.com/office/drawing/2014/main" id="{8A9D8D53-BD48-4410-A54D-143A4849BF8E}"/>
                </a:ext>
              </a:extLst>
            </p:cNvPr>
            <p:cNvSpPr>
              <a:spLocks noChangeAspect="1" noChangeArrowheads="1"/>
            </p:cNvSpPr>
            <p:nvPr/>
          </p:nvSpPr>
          <p:spPr bwMode="auto">
            <a:xfrm>
              <a:off x="3294" y="2154"/>
              <a:ext cx="154" cy="100"/>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49228" name="Group 76">
              <a:extLst>
                <a:ext uri="{FF2B5EF4-FFF2-40B4-BE49-F238E27FC236}">
                  <a16:creationId xmlns:a16="http://schemas.microsoft.com/office/drawing/2014/main" id="{9B127AFD-A394-44BF-B42A-E0C26DA415DE}"/>
                </a:ext>
              </a:extLst>
            </p:cNvPr>
            <p:cNvGrpSpPr>
              <a:grpSpLocks/>
            </p:cNvGrpSpPr>
            <p:nvPr/>
          </p:nvGrpSpPr>
          <p:grpSpPr bwMode="auto">
            <a:xfrm>
              <a:off x="3316" y="2171"/>
              <a:ext cx="110" cy="63"/>
              <a:chOff x="691" y="3359"/>
              <a:chExt cx="136" cy="90"/>
            </a:xfrm>
          </p:grpSpPr>
          <p:sp>
            <p:nvSpPr>
              <p:cNvPr id="49229" name="Line 77">
                <a:extLst>
                  <a:ext uri="{FF2B5EF4-FFF2-40B4-BE49-F238E27FC236}">
                    <a16:creationId xmlns:a16="http://schemas.microsoft.com/office/drawing/2014/main" id="{430D17B6-B8AE-4272-8D54-9A7BFF440307}"/>
                  </a:ext>
                </a:extLst>
              </p:cNvPr>
              <p:cNvSpPr>
                <a:spLocks noChangeShapeType="1"/>
              </p:cNvSpPr>
              <p:nvPr/>
            </p:nvSpPr>
            <p:spPr bwMode="auto">
              <a:xfrm>
                <a:off x="691"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9230" name="Line 78">
                <a:extLst>
                  <a:ext uri="{FF2B5EF4-FFF2-40B4-BE49-F238E27FC236}">
                    <a16:creationId xmlns:a16="http://schemas.microsoft.com/office/drawing/2014/main" id="{23CDC4D2-E326-4B94-9C64-C15FF61FE627}"/>
                  </a:ext>
                </a:extLst>
              </p:cNvPr>
              <p:cNvSpPr>
                <a:spLocks noChangeShapeType="1"/>
              </p:cNvSpPr>
              <p:nvPr/>
            </p:nvSpPr>
            <p:spPr bwMode="auto">
              <a:xfrm flipV="1">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9231" name="Line 79">
                <a:extLst>
                  <a:ext uri="{FF2B5EF4-FFF2-40B4-BE49-F238E27FC236}">
                    <a16:creationId xmlns:a16="http://schemas.microsoft.com/office/drawing/2014/main" id="{DDEFE9C0-B934-4D24-B0F4-384150C5707D}"/>
                  </a:ext>
                </a:extLst>
              </p:cNvPr>
              <p:cNvSpPr>
                <a:spLocks noChangeShapeType="1"/>
              </p:cNvSpPr>
              <p:nvPr/>
            </p:nvSpPr>
            <p:spPr bwMode="auto">
              <a:xfrm>
                <a:off x="827"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9232" name="Line 80">
                <a:extLst>
                  <a:ext uri="{FF2B5EF4-FFF2-40B4-BE49-F238E27FC236}">
                    <a16:creationId xmlns:a16="http://schemas.microsoft.com/office/drawing/2014/main" id="{BC54E57E-185B-469F-94B5-952ACF90ED3B}"/>
                  </a:ext>
                </a:extLst>
              </p:cNvPr>
              <p:cNvSpPr>
                <a:spLocks noChangeShapeType="1"/>
              </p:cNvSpPr>
              <p:nvPr/>
            </p:nvSpPr>
            <p:spPr bwMode="auto">
              <a:xfrm>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49233" name="Group 81">
            <a:extLst>
              <a:ext uri="{FF2B5EF4-FFF2-40B4-BE49-F238E27FC236}">
                <a16:creationId xmlns:a16="http://schemas.microsoft.com/office/drawing/2014/main" id="{4D049F09-F6EC-4F7A-95EF-2DADDA4D50E6}"/>
              </a:ext>
            </a:extLst>
          </p:cNvPr>
          <p:cNvGrpSpPr>
            <a:grpSpLocks/>
          </p:cNvGrpSpPr>
          <p:nvPr/>
        </p:nvGrpSpPr>
        <p:grpSpPr bwMode="auto">
          <a:xfrm>
            <a:off x="488950" y="5076825"/>
            <a:ext cx="74613" cy="26988"/>
            <a:chOff x="2373" y="1404"/>
            <a:chExt cx="47" cy="17"/>
          </a:xfrm>
        </p:grpSpPr>
        <p:sp>
          <p:nvSpPr>
            <p:cNvPr id="49234" name="Oval 82">
              <a:extLst>
                <a:ext uri="{FF2B5EF4-FFF2-40B4-BE49-F238E27FC236}">
                  <a16:creationId xmlns:a16="http://schemas.microsoft.com/office/drawing/2014/main" id="{E376BA9E-3B46-4B41-8695-D2FB1ECD2081}"/>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49235" name="Oval 83">
              <a:extLst>
                <a:ext uri="{FF2B5EF4-FFF2-40B4-BE49-F238E27FC236}">
                  <a16:creationId xmlns:a16="http://schemas.microsoft.com/office/drawing/2014/main" id="{1DBDE2B4-C6FD-4702-BC52-7CF08A171338}"/>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49236" name="Text Box 84">
            <a:extLst>
              <a:ext uri="{FF2B5EF4-FFF2-40B4-BE49-F238E27FC236}">
                <a16:creationId xmlns:a16="http://schemas.microsoft.com/office/drawing/2014/main" id="{F41F1CD0-3D46-4E15-8EE0-513F024D17FD}"/>
              </a:ext>
            </a:extLst>
          </p:cNvPr>
          <p:cNvSpPr txBox="1">
            <a:spLocks noChangeArrowheads="1"/>
          </p:cNvSpPr>
          <p:nvPr/>
        </p:nvSpPr>
        <p:spPr bwMode="auto">
          <a:xfrm>
            <a:off x="620713" y="5076825"/>
            <a:ext cx="2536825"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x6 </a:t>
            </a:r>
            <a:r>
              <a:rPr lang="en-GB" altLang="en-US" sz="800" b="0"/>
              <a:t>Gazelle AH Mk 1 Helicopter </a:t>
            </a:r>
            <a:r>
              <a:rPr lang="en-GB" altLang="en-US" sz="800"/>
              <a:t>(ef)</a:t>
            </a:r>
            <a:r>
              <a:rPr lang="en-GB" altLang="en-US" sz="800" b="0"/>
              <a:t>           CWBR-43</a:t>
            </a:r>
            <a:endParaRPr lang="en-GB" altLang="en-US" sz="800"/>
          </a:p>
        </p:txBody>
      </p:sp>
      <p:sp>
        <p:nvSpPr>
          <p:cNvPr id="49248" name="Line 96">
            <a:extLst>
              <a:ext uri="{FF2B5EF4-FFF2-40B4-BE49-F238E27FC236}">
                <a16:creationId xmlns:a16="http://schemas.microsoft.com/office/drawing/2014/main" id="{2545F509-F5ED-410B-81A5-FB5D2E6D948D}"/>
              </a:ext>
            </a:extLst>
          </p:cNvPr>
          <p:cNvSpPr>
            <a:spLocks noChangeShapeType="1"/>
          </p:cNvSpPr>
          <p:nvPr/>
        </p:nvSpPr>
        <p:spPr bwMode="auto">
          <a:xfrm>
            <a:off x="261938" y="5221288"/>
            <a:ext cx="142875"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9250" name="Line 98">
            <a:extLst>
              <a:ext uri="{FF2B5EF4-FFF2-40B4-BE49-F238E27FC236}">
                <a16:creationId xmlns:a16="http://schemas.microsoft.com/office/drawing/2014/main" id="{A9949E9D-B915-4D64-BEB7-41B84C7951BD}"/>
              </a:ext>
            </a:extLst>
          </p:cNvPr>
          <p:cNvSpPr>
            <a:spLocks noChangeShapeType="1"/>
          </p:cNvSpPr>
          <p:nvPr/>
        </p:nvSpPr>
        <p:spPr bwMode="auto">
          <a:xfrm flipV="1">
            <a:off x="260350" y="4284663"/>
            <a:ext cx="0" cy="935037"/>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49255" name="Group 103">
            <a:extLst>
              <a:ext uri="{FF2B5EF4-FFF2-40B4-BE49-F238E27FC236}">
                <a16:creationId xmlns:a16="http://schemas.microsoft.com/office/drawing/2014/main" id="{280477D7-CE25-4C2C-8B9C-05FB03CA6142}"/>
              </a:ext>
            </a:extLst>
          </p:cNvPr>
          <p:cNvGrpSpPr>
            <a:grpSpLocks noChangeAspect="1"/>
          </p:cNvGrpSpPr>
          <p:nvPr/>
        </p:nvGrpSpPr>
        <p:grpSpPr bwMode="auto">
          <a:xfrm>
            <a:off x="404813" y="2987675"/>
            <a:ext cx="287337" cy="215900"/>
            <a:chOff x="1055" y="960"/>
            <a:chExt cx="202" cy="132"/>
          </a:xfrm>
        </p:grpSpPr>
        <p:sp>
          <p:nvSpPr>
            <p:cNvPr id="49256" name="Rectangle 104">
              <a:extLst>
                <a:ext uri="{FF2B5EF4-FFF2-40B4-BE49-F238E27FC236}">
                  <a16:creationId xmlns:a16="http://schemas.microsoft.com/office/drawing/2014/main" id="{E12F757F-D14E-4F3E-A3C1-D7E1745A2B2D}"/>
                </a:ext>
              </a:extLst>
            </p:cNvPr>
            <p:cNvSpPr>
              <a:spLocks noChangeAspect="1" noChangeArrowheads="1"/>
            </p:cNvSpPr>
            <p:nvPr/>
          </p:nvSpPr>
          <p:spPr bwMode="auto">
            <a:xfrm>
              <a:off x="1056" y="960"/>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9257" name="Oval 105">
              <a:extLst>
                <a:ext uri="{FF2B5EF4-FFF2-40B4-BE49-F238E27FC236}">
                  <a16:creationId xmlns:a16="http://schemas.microsoft.com/office/drawing/2014/main" id="{BED24E1E-C33A-455A-B4A7-6E493569950A}"/>
                </a:ext>
              </a:extLst>
            </p:cNvPr>
            <p:cNvSpPr>
              <a:spLocks noChangeAspect="1" noChangeArrowheads="1"/>
            </p:cNvSpPr>
            <p:nvPr/>
          </p:nvSpPr>
          <p:spPr bwMode="auto">
            <a:xfrm>
              <a:off x="1081" y="989"/>
              <a:ext cx="144"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9258" name="Line 106">
              <a:extLst>
                <a:ext uri="{FF2B5EF4-FFF2-40B4-BE49-F238E27FC236}">
                  <a16:creationId xmlns:a16="http://schemas.microsoft.com/office/drawing/2014/main" id="{304B82DE-0108-4CCE-8899-E6392854DECE}"/>
                </a:ext>
              </a:extLst>
            </p:cNvPr>
            <p:cNvSpPr>
              <a:spLocks noChangeAspect="1" noChangeShapeType="1"/>
            </p:cNvSpPr>
            <p:nvPr/>
          </p:nvSpPr>
          <p:spPr bwMode="auto">
            <a:xfrm flipV="1">
              <a:off x="1055" y="961"/>
              <a:ext cx="97" cy="131"/>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9259" name="Line 107">
              <a:extLst>
                <a:ext uri="{FF2B5EF4-FFF2-40B4-BE49-F238E27FC236}">
                  <a16:creationId xmlns:a16="http://schemas.microsoft.com/office/drawing/2014/main" id="{585ECDF9-BC4D-4E73-807A-721AB957FDF8}"/>
                </a:ext>
              </a:extLst>
            </p:cNvPr>
            <p:cNvSpPr>
              <a:spLocks noChangeAspect="1" noChangeShapeType="1"/>
            </p:cNvSpPr>
            <p:nvPr/>
          </p:nvSpPr>
          <p:spPr bwMode="auto">
            <a:xfrm>
              <a:off x="1152" y="960"/>
              <a:ext cx="104" cy="131"/>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49260" name="Line 108">
            <a:extLst>
              <a:ext uri="{FF2B5EF4-FFF2-40B4-BE49-F238E27FC236}">
                <a16:creationId xmlns:a16="http://schemas.microsoft.com/office/drawing/2014/main" id="{C8397E20-B10D-4460-9F9B-48C8AEAC49CF}"/>
              </a:ext>
            </a:extLst>
          </p:cNvPr>
          <p:cNvSpPr>
            <a:spLocks noChangeShapeType="1"/>
          </p:cNvSpPr>
          <p:nvPr/>
        </p:nvSpPr>
        <p:spPr bwMode="auto">
          <a:xfrm>
            <a:off x="549275" y="2916238"/>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9261" name="Line 109">
            <a:extLst>
              <a:ext uri="{FF2B5EF4-FFF2-40B4-BE49-F238E27FC236}">
                <a16:creationId xmlns:a16="http://schemas.microsoft.com/office/drawing/2014/main" id="{169A8BA6-B025-41B4-BDB6-C3BDBA7330AD}"/>
              </a:ext>
            </a:extLst>
          </p:cNvPr>
          <p:cNvSpPr>
            <a:spLocks noChangeShapeType="1"/>
          </p:cNvSpPr>
          <p:nvPr/>
        </p:nvSpPr>
        <p:spPr bwMode="auto">
          <a:xfrm>
            <a:off x="260350" y="305911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9262" name="Text Box 110">
            <a:extLst>
              <a:ext uri="{FF2B5EF4-FFF2-40B4-BE49-F238E27FC236}">
                <a16:creationId xmlns:a16="http://schemas.microsoft.com/office/drawing/2014/main" id="{B4191DF0-660F-4ADB-BD6F-17D57565C616}"/>
              </a:ext>
            </a:extLst>
          </p:cNvPr>
          <p:cNvSpPr txBox="1">
            <a:spLocks noChangeArrowheads="1"/>
          </p:cNvSpPr>
          <p:nvPr/>
        </p:nvSpPr>
        <p:spPr bwMode="auto">
          <a:xfrm>
            <a:off x="692150" y="2916238"/>
            <a:ext cx="21923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CWBR-22</a:t>
            </a:r>
          </a:p>
          <a:p>
            <a:r>
              <a:rPr lang="en-GB" altLang="en-US" sz="800"/>
              <a:t>x1 Anti-Tank Guided Weapons Battery (d)</a:t>
            </a:r>
          </a:p>
        </p:txBody>
      </p:sp>
      <p:sp>
        <p:nvSpPr>
          <p:cNvPr id="49263" name="Text Box 111">
            <a:extLst>
              <a:ext uri="{FF2B5EF4-FFF2-40B4-BE49-F238E27FC236}">
                <a16:creationId xmlns:a16="http://schemas.microsoft.com/office/drawing/2014/main" id="{C561F8B7-411B-4DD0-878E-99FA82BA07E6}"/>
              </a:ext>
            </a:extLst>
          </p:cNvPr>
          <p:cNvSpPr txBox="1">
            <a:spLocks noChangeArrowheads="1"/>
          </p:cNvSpPr>
          <p:nvPr/>
        </p:nvSpPr>
        <p:spPr bwMode="auto">
          <a:xfrm>
            <a:off x="3789363" y="2195513"/>
            <a:ext cx="2952750" cy="6815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800"/>
              <a:t>(a) </a:t>
            </a:r>
            <a:r>
              <a:rPr lang="en-GB" altLang="en-US" sz="800" b="0"/>
              <a:t>In 1976 the British Army Of the Rhine was completely re-organised as four Armoured Divisions.  The old ‘Brigade’ organisation was removed and in its place was the ‘Task Force’ concept, which was designed to be heavy on ‘teeth’ arms and light on organic logistical ‘tail’ elements, which would be massed at the divisional level and allocated where needed.  In addition, there were independent ‘Field Forces’ which contained their own organic logistical support elements.  Both Task Forces and Field Forces would be extensively reinforced by regular Army and Territorial Army Infantry Battalions in wartime.</a:t>
            </a:r>
          </a:p>
          <a:p>
            <a:endParaRPr lang="en-GB" altLang="en-US" sz="800"/>
          </a:p>
          <a:p>
            <a:r>
              <a:rPr lang="en-GB" altLang="en-US" sz="800"/>
              <a:t>(b) </a:t>
            </a:r>
            <a:r>
              <a:rPr lang="en-GB" altLang="en-US" sz="800" b="0"/>
              <a:t>1st Armoured Division comprised Task Force (TF) ‘Alpha’ &amp; TF ‘Bravo’.  2nd Armoured Division had TFs ‘Charlie’ &amp; ‘Delta’.  3rd Armoured Division had TFs ‘Echo’ &amp; ‘Foxtrot’.  4th Armoured Division had TFs ‘Golf’ &amp; ‘Hotel’.</a:t>
            </a:r>
          </a:p>
          <a:p>
            <a:endParaRPr lang="en-GB" altLang="en-US" sz="800" b="0"/>
          </a:p>
          <a:p>
            <a:r>
              <a:rPr lang="en-GB" altLang="en-US" sz="800"/>
              <a:t>(c) </a:t>
            </a:r>
            <a:r>
              <a:rPr lang="en-GB" altLang="en-US" sz="800" b="0"/>
              <a:t>The Light Air Defence Battery belonged administratively to one of the two SP artillery regiments in the division.  However, it operated tactically as an independent unit.</a:t>
            </a:r>
          </a:p>
          <a:p>
            <a:endParaRPr lang="en-GB" altLang="en-US" sz="800" b="0"/>
          </a:p>
          <a:p>
            <a:r>
              <a:rPr lang="en-GB" altLang="en-US" sz="800"/>
              <a:t>(d) </a:t>
            </a:r>
            <a:r>
              <a:rPr lang="en-GB" altLang="en-US" sz="800" b="0"/>
              <a:t>Prior to the 1976 reorganisations, the Swingfire ATGM vehicles (both FV-438 and CVR(T) Striker) were operated as ATGW Troops organic to the Armoured and Recce Regiments.  They were then massed under the command of the Royal Horse Artillery as a Corps Guided Weapons Regiment.  In practice, the regiment was divided up into batteries, with each battery being allocated to a division, as shown here.  This organisation was scrapped following the 1982 reorganisation and all Swingfire ATGM vehicles were returned to the Armoured and Recce Regiments.</a:t>
            </a:r>
            <a:endParaRPr lang="en-US" altLang="en-US" sz="800"/>
          </a:p>
          <a:p>
            <a:endParaRPr lang="en-GB" altLang="en-US" sz="800"/>
          </a:p>
          <a:p>
            <a:r>
              <a:rPr lang="en-GB" altLang="en-US" sz="800"/>
              <a:t>(e) </a:t>
            </a:r>
            <a:r>
              <a:rPr lang="en-GB" altLang="en-US" sz="800" b="0"/>
              <a:t>Each Division would have an Army Air Corps Regiment at its disposal (numbered the same as the division, 1 to 4).  During this period, each BAOR division’s AAC Regiment had one squadron each of Anti-Tank and Recce helicopters.  Squadrons numbered 65- were Anti-Tank and typically had </a:t>
            </a:r>
            <a:r>
              <a:rPr lang="en-GB" altLang="en-US" sz="800"/>
              <a:t>4x </a:t>
            </a:r>
            <a:r>
              <a:rPr lang="en-GB" altLang="en-US" sz="800" b="0"/>
              <a:t>Scout or Lynx and </a:t>
            </a:r>
            <a:r>
              <a:rPr lang="en-GB" altLang="en-US" sz="800"/>
              <a:t>x2 </a:t>
            </a:r>
            <a:r>
              <a:rPr lang="en-GB" altLang="en-US" sz="800" b="0"/>
              <a:t>Gazelle.  Squadrons numbered 66- were Recce and typically had </a:t>
            </a:r>
            <a:r>
              <a:rPr lang="en-GB" altLang="en-US" sz="800"/>
              <a:t>x4 </a:t>
            </a:r>
            <a:r>
              <a:rPr lang="en-GB" altLang="en-US" sz="800" b="0"/>
              <a:t>Gazelle and </a:t>
            </a:r>
            <a:r>
              <a:rPr lang="en-GB" altLang="en-US" sz="800"/>
              <a:t>x2 </a:t>
            </a:r>
            <a:r>
              <a:rPr lang="en-GB" altLang="en-US" sz="800" b="0"/>
              <a:t>Scout or Lynx.  Most squadrons in BAOR replaced their Scout helicopters with Lynx AH Mk1 during the period 1978-1983.  These were initially unarmed Light Battlefield Helicopters (LBH) (CWBR-44), but were soon fitted with TOW missiles and designated as Lynx ‘HELARM’ (CWBR-45).  Note that it was a quick and simple process to convert LBH to HELARM and vice versa However, some squadrons (such as 651) persisted with Scout throughout the 80s.  May therefore replace Scout with:</a:t>
            </a:r>
          </a:p>
          <a:p>
            <a:r>
              <a:rPr lang="en-GB" altLang="en-US" sz="800" b="0"/>
              <a:t>     Lynx AH Mk1 LBH                                             CWBR-44</a:t>
            </a:r>
          </a:p>
          <a:p>
            <a:r>
              <a:rPr lang="en-GB" altLang="en-US" sz="800" b="0"/>
              <a:t>     Lynx AH Mk 1 HELARM                                    CWBR-45</a:t>
            </a:r>
            <a:endParaRPr lang="en-GB" altLang="en-US" sz="800"/>
          </a:p>
          <a:p>
            <a:endParaRPr lang="en-GB" altLang="en-US" sz="800"/>
          </a:p>
          <a:p>
            <a:r>
              <a:rPr lang="en-GB" altLang="en-US" sz="800"/>
              <a:t>(f) </a:t>
            </a:r>
            <a:r>
              <a:rPr lang="en-GB" altLang="en-US" sz="800" b="0"/>
              <a:t>1 Regiment AAC comprised 651 &amp; 661 Sqns.  2 Regiment AAC comprised 652 &amp; 662 Sqns.  3 Regiment AAC comprised 653 &amp; 663 Sqns.  4 Regiment AAC comprised 654 &amp; 664 Sqns.</a:t>
            </a:r>
            <a:endParaRPr lang="en-GB" altLang="en-US" sz="800"/>
          </a:p>
        </p:txBody>
      </p:sp>
      <p:pic>
        <p:nvPicPr>
          <p:cNvPr id="49271" name="Picture 119" descr="ferret003">
            <a:extLst>
              <a:ext uri="{FF2B5EF4-FFF2-40B4-BE49-F238E27FC236}">
                <a16:creationId xmlns:a16="http://schemas.microsoft.com/office/drawing/2014/main" id="{C8C5A8A9-9E2B-45AE-A346-D9D2388E9B7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9275" y="7283450"/>
            <a:ext cx="2735263" cy="1757363"/>
          </a:xfrm>
          <a:prstGeom prst="rect">
            <a:avLst/>
          </a:prstGeom>
          <a:noFill/>
          <a:extLst>
            <a:ext uri="{909E8E84-426E-40DD-AFC4-6F175D3DCCD1}">
              <a14:hiddenFill xmlns:a14="http://schemas.microsoft.com/office/drawing/2010/main">
                <a:solidFill>
                  <a:srgbClr val="FFFFFF"/>
                </a:solidFill>
              </a14:hiddenFill>
            </a:ext>
          </a:extLst>
        </p:spPr>
      </p:pic>
      <p:pic>
        <p:nvPicPr>
          <p:cNvPr id="49273" name="Picture 121" descr="Baor2">
            <a:extLst>
              <a:ext uri="{FF2B5EF4-FFF2-40B4-BE49-F238E27FC236}">
                <a16:creationId xmlns:a16="http://schemas.microsoft.com/office/drawing/2014/main" id="{0CC3CE57-9959-4B90-BE1B-5EFEBA3F321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2150" y="5649913"/>
            <a:ext cx="2520950" cy="1500187"/>
          </a:xfrm>
          <a:prstGeom prst="rect">
            <a:avLst/>
          </a:prstGeom>
          <a:noFill/>
          <a:extLst>
            <a:ext uri="{909E8E84-426E-40DD-AFC4-6F175D3DCCD1}">
              <a14:hiddenFill xmlns:a14="http://schemas.microsoft.com/office/drawing/2010/main">
                <a:solidFill>
                  <a:srgbClr val="FFFFFF"/>
                </a:solidFill>
              </a14:hiddenFill>
            </a:ext>
          </a:extLst>
        </p:spPr>
      </p:pic>
      <p:sp>
        <p:nvSpPr>
          <p:cNvPr id="49274" name="Line 122">
            <a:extLst>
              <a:ext uri="{FF2B5EF4-FFF2-40B4-BE49-F238E27FC236}">
                <a16:creationId xmlns:a16="http://schemas.microsoft.com/office/drawing/2014/main" id="{E26A6D52-99CD-4536-92E9-8E6F4EE081AB}"/>
              </a:ext>
            </a:extLst>
          </p:cNvPr>
          <p:cNvSpPr>
            <a:spLocks noChangeShapeType="1"/>
          </p:cNvSpPr>
          <p:nvPr/>
        </p:nvSpPr>
        <p:spPr bwMode="auto">
          <a:xfrm>
            <a:off x="261938" y="3852863"/>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49275" name="Group 123">
            <a:extLst>
              <a:ext uri="{FF2B5EF4-FFF2-40B4-BE49-F238E27FC236}">
                <a16:creationId xmlns:a16="http://schemas.microsoft.com/office/drawing/2014/main" id="{3BE00E50-2C93-41C9-895C-45201A41C6B3}"/>
              </a:ext>
            </a:extLst>
          </p:cNvPr>
          <p:cNvGrpSpPr>
            <a:grpSpLocks/>
          </p:cNvGrpSpPr>
          <p:nvPr/>
        </p:nvGrpSpPr>
        <p:grpSpPr bwMode="auto">
          <a:xfrm>
            <a:off x="406400" y="3779838"/>
            <a:ext cx="287338" cy="215900"/>
            <a:chOff x="1920" y="3072"/>
            <a:chExt cx="151" cy="99"/>
          </a:xfrm>
        </p:grpSpPr>
        <p:sp>
          <p:nvSpPr>
            <p:cNvPr id="49276" name="Rectangle 124">
              <a:extLst>
                <a:ext uri="{FF2B5EF4-FFF2-40B4-BE49-F238E27FC236}">
                  <a16:creationId xmlns:a16="http://schemas.microsoft.com/office/drawing/2014/main" id="{47C7D0D8-896C-491F-BC38-8F4FDF9F7E3D}"/>
                </a:ext>
              </a:extLst>
            </p:cNvPr>
            <p:cNvSpPr>
              <a:spLocks noChangeAspect="1" noChangeArrowheads="1"/>
            </p:cNvSpPr>
            <p:nvPr/>
          </p:nvSpPr>
          <p:spPr bwMode="auto">
            <a:xfrm>
              <a:off x="1920" y="3072"/>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9277" name="Oval 125">
              <a:extLst>
                <a:ext uri="{FF2B5EF4-FFF2-40B4-BE49-F238E27FC236}">
                  <a16:creationId xmlns:a16="http://schemas.microsoft.com/office/drawing/2014/main" id="{2FC2BEE8-6C26-4109-B048-EE56678C8237}"/>
                </a:ext>
              </a:extLst>
            </p:cNvPr>
            <p:cNvSpPr>
              <a:spLocks noChangeAspect="1" noChangeArrowheads="1"/>
            </p:cNvSpPr>
            <p:nvPr/>
          </p:nvSpPr>
          <p:spPr bwMode="auto">
            <a:xfrm>
              <a:off x="1946" y="3097"/>
              <a:ext cx="97" cy="47"/>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9278" name="Oval 126">
              <a:extLst>
                <a:ext uri="{FF2B5EF4-FFF2-40B4-BE49-F238E27FC236}">
                  <a16:creationId xmlns:a16="http://schemas.microsoft.com/office/drawing/2014/main" id="{C55A3FED-6626-4413-8B6A-070DE31BD7E7}"/>
                </a:ext>
              </a:extLst>
            </p:cNvPr>
            <p:cNvSpPr>
              <a:spLocks noChangeAspect="1" noChangeArrowheads="1"/>
            </p:cNvSpPr>
            <p:nvPr/>
          </p:nvSpPr>
          <p:spPr bwMode="auto">
            <a:xfrm>
              <a:off x="1985" y="3110"/>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49279" name="Group 127">
            <a:extLst>
              <a:ext uri="{FF2B5EF4-FFF2-40B4-BE49-F238E27FC236}">
                <a16:creationId xmlns:a16="http://schemas.microsoft.com/office/drawing/2014/main" id="{A45F379A-E432-437D-9E0A-0684C7AD322E}"/>
              </a:ext>
            </a:extLst>
          </p:cNvPr>
          <p:cNvGrpSpPr>
            <a:grpSpLocks/>
          </p:cNvGrpSpPr>
          <p:nvPr/>
        </p:nvGrpSpPr>
        <p:grpSpPr bwMode="auto">
          <a:xfrm>
            <a:off x="511175" y="3706813"/>
            <a:ext cx="76200" cy="63500"/>
            <a:chOff x="2443" y="447"/>
            <a:chExt cx="48" cy="40"/>
          </a:xfrm>
        </p:grpSpPr>
        <p:sp>
          <p:nvSpPr>
            <p:cNvPr id="49280" name="Line 128">
              <a:extLst>
                <a:ext uri="{FF2B5EF4-FFF2-40B4-BE49-F238E27FC236}">
                  <a16:creationId xmlns:a16="http://schemas.microsoft.com/office/drawing/2014/main" id="{19F2C628-DC6C-48B5-8B34-BD9155D63F07}"/>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9281" name="Line 129">
              <a:extLst>
                <a:ext uri="{FF2B5EF4-FFF2-40B4-BE49-F238E27FC236}">
                  <a16:creationId xmlns:a16="http://schemas.microsoft.com/office/drawing/2014/main" id="{ACDEC0DD-1155-4718-8499-36B02E7158C3}"/>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49282" name="Text Box 130">
            <a:extLst>
              <a:ext uri="{FF2B5EF4-FFF2-40B4-BE49-F238E27FC236}">
                <a16:creationId xmlns:a16="http://schemas.microsoft.com/office/drawing/2014/main" id="{973C6663-D335-4C88-9B29-9C79354491D6}"/>
              </a:ext>
            </a:extLst>
          </p:cNvPr>
          <p:cNvSpPr txBox="1">
            <a:spLocks noChangeArrowheads="1"/>
          </p:cNvSpPr>
          <p:nvPr/>
        </p:nvSpPr>
        <p:spPr bwMode="auto">
          <a:xfrm>
            <a:off x="692150" y="3635375"/>
            <a:ext cx="213518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FSE CWBR-02a</a:t>
            </a:r>
          </a:p>
          <a:p>
            <a:r>
              <a:rPr lang="en-GB" altLang="en-US" sz="1000"/>
              <a:t>x1 SP Field Artillery Regiment</a:t>
            </a:r>
            <a:r>
              <a:rPr lang="en-GB" altLang="en-US" sz="800"/>
              <a:t> (c)</a:t>
            </a:r>
            <a:endParaRPr lang="en-GB" altLang="en-US" sz="1000"/>
          </a:p>
        </p:txBody>
      </p:sp>
      <p:pic>
        <p:nvPicPr>
          <p:cNvPr id="49283" name="Picture 131" descr="CWBR-10 CVR(T) Spartan comp">
            <a:extLst>
              <a:ext uri="{FF2B5EF4-FFF2-40B4-BE49-F238E27FC236}">
                <a16:creationId xmlns:a16="http://schemas.microsoft.com/office/drawing/2014/main" id="{FA22A277-856B-4B33-9313-41F6FCFADF3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76700" y="107950"/>
            <a:ext cx="2520950" cy="2012950"/>
          </a:xfrm>
          <a:prstGeom prst="rect">
            <a:avLst/>
          </a:prstGeom>
          <a:noFill/>
          <a:extLst>
            <a:ext uri="{909E8E84-426E-40DD-AFC4-6F175D3DCCD1}">
              <a14:hiddenFill xmlns:a14="http://schemas.microsoft.com/office/drawing/2010/main">
                <a:solidFill>
                  <a:srgbClr val="FFFFFF"/>
                </a:solidFill>
              </a14:hiddenFill>
            </a:ext>
          </a:extLst>
        </p:spPr>
      </p:pic>
      <p:grpSp>
        <p:nvGrpSpPr>
          <p:cNvPr id="49284" name="Group 132">
            <a:extLst>
              <a:ext uri="{FF2B5EF4-FFF2-40B4-BE49-F238E27FC236}">
                <a16:creationId xmlns:a16="http://schemas.microsoft.com/office/drawing/2014/main" id="{1BEF11C0-54F0-4D97-81DD-F3792754430D}"/>
              </a:ext>
            </a:extLst>
          </p:cNvPr>
          <p:cNvGrpSpPr>
            <a:grpSpLocks/>
          </p:cNvGrpSpPr>
          <p:nvPr/>
        </p:nvGrpSpPr>
        <p:grpSpPr bwMode="auto">
          <a:xfrm>
            <a:off x="404813" y="4860925"/>
            <a:ext cx="244475" cy="158750"/>
            <a:chOff x="3294" y="2154"/>
            <a:chExt cx="154" cy="100"/>
          </a:xfrm>
        </p:grpSpPr>
        <p:sp>
          <p:nvSpPr>
            <p:cNvPr id="49285" name="Rectangle 133">
              <a:extLst>
                <a:ext uri="{FF2B5EF4-FFF2-40B4-BE49-F238E27FC236}">
                  <a16:creationId xmlns:a16="http://schemas.microsoft.com/office/drawing/2014/main" id="{1C1D0744-6CE6-4689-A3A4-271055E21E8E}"/>
                </a:ext>
              </a:extLst>
            </p:cNvPr>
            <p:cNvSpPr>
              <a:spLocks noChangeAspect="1" noChangeArrowheads="1"/>
            </p:cNvSpPr>
            <p:nvPr/>
          </p:nvSpPr>
          <p:spPr bwMode="auto">
            <a:xfrm>
              <a:off x="3294" y="2154"/>
              <a:ext cx="154" cy="100"/>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49286" name="Group 134">
              <a:extLst>
                <a:ext uri="{FF2B5EF4-FFF2-40B4-BE49-F238E27FC236}">
                  <a16:creationId xmlns:a16="http://schemas.microsoft.com/office/drawing/2014/main" id="{C223E890-475E-4BA7-886B-58DB30B955FF}"/>
                </a:ext>
              </a:extLst>
            </p:cNvPr>
            <p:cNvGrpSpPr>
              <a:grpSpLocks/>
            </p:cNvGrpSpPr>
            <p:nvPr/>
          </p:nvGrpSpPr>
          <p:grpSpPr bwMode="auto">
            <a:xfrm>
              <a:off x="3316" y="2171"/>
              <a:ext cx="110" cy="63"/>
              <a:chOff x="691" y="3359"/>
              <a:chExt cx="136" cy="90"/>
            </a:xfrm>
          </p:grpSpPr>
          <p:sp>
            <p:nvSpPr>
              <p:cNvPr id="49287" name="Line 135">
                <a:extLst>
                  <a:ext uri="{FF2B5EF4-FFF2-40B4-BE49-F238E27FC236}">
                    <a16:creationId xmlns:a16="http://schemas.microsoft.com/office/drawing/2014/main" id="{831C23A7-3871-4264-A245-28CC6DAC13CE}"/>
                  </a:ext>
                </a:extLst>
              </p:cNvPr>
              <p:cNvSpPr>
                <a:spLocks noChangeShapeType="1"/>
              </p:cNvSpPr>
              <p:nvPr/>
            </p:nvSpPr>
            <p:spPr bwMode="auto">
              <a:xfrm>
                <a:off x="691"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9288" name="Line 136">
                <a:extLst>
                  <a:ext uri="{FF2B5EF4-FFF2-40B4-BE49-F238E27FC236}">
                    <a16:creationId xmlns:a16="http://schemas.microsoft.com/office/drawing/2014/main" id="{2F85682E-34BF-4F1E-8016-2CEFF6DA5D6C}"/>
                  </a:ext>
                </a:extLst>
              </p:cNvPr>
              <p:cNvSpPr>
                <a:spLocks noChangeShapeType="1"/>
              </p:cNvSpPr>
              <p:nvPr/>
            </p:nvSpPr>
            <p:spPr bwMode="auto">
              <a:xfrm flipV="1">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9289" name="Line 137">
                <a:extLst>
                  <a:ext uri="{FF2B5EF4-FFF2-40B4-BE49-F238E27FC236}">
                    <a16:creationId xmlns:a16="http://schemas.microsoft.com/office/drawing/2014/main" id="{515BCC7F-868F-4ECF-BF44-BE83B721CB06}"/>
                  </a:ext>
                </a:extLst>
              </p:cNvPr>
              <p:cNvSpPr>
                <a:spLocks noChangeShapeType="1"/>
              </p:cNvSpPr>
              <p:nvPr/>
            </p:nvSpPr>
            <p:spPr bwMode="auto">
              <a:xfrm>
                <a:off x="827"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9290" name="Line 138">
                <a:extLst>
                  <a:ext uri="{FF2B5EF4-FFF2-40B4-BE49-F238E27FC236}">
                    <a16:creationId xmlns:a16="http://schemas.microsoft.com/office/drawing/2014/main" id="{1B344029-B1E6-45E3-A54A-B1A859F0DBFC}"/>
                  </a:ext>
                </a:extLst>
              </p:cNvPr>
              <p:cNvSpPr>
                <a:spLocks noChangeShapeType="1"/>
              </p:cNvSpPr>
              <p:nvPr/>
            </p:nvSpPr>
            <p:spPr bwMode="auto">
              <a:xfrm>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49291" name="Group 139">
            <a:extLst>
              <a:ext uri="{FF2B5EF4-FFF2-40B4-BE49-F238E27FC236}">
                <a16:creationId xmlns:a16="http://schemas.microsoft.com/office/drawing/2014/main" id="{16AA5E8E-EC1D-4B2B-88BA-683CEED5D381}"/>
              </a:ext>
            </a:extLst>
          </p:cNvPr>
          <p:cNvGrpSpPr>
            <a:grpSpLocks/>
          </p:cNvGrpSpPr>
          <p:nvPr/>
        </p:nvGrpSpPr>
        <p:grpSpPr bwMode="auto">
          <a:xfrm>
            <a:off x="488950" y="4787900"/>
            <a:ext cx="74613" cy="26988"/>
            <a:chOff x="2373" y="1404"/>
            <a:chExt cx="47" cy="17"/>
          </a:xfrm>
        </p:grpSpPr>
        <p:sp>
          <p:nvSpPr>
            <p:cNvPr id="49292" name="Oval 140">
              <a:extLst>
                <a:ext uri="{FF2B5EF4-FFF2-40B4-BE49-F238E27FC236}">
                  <a16:creationId xmlns:a16="http://schemas.microsoft.com/office/drawing/2014/main" id="{8DA85099-D763-4136-839E-3F88F71CA2D1}"/>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49293" name="Oval 141">
              <a:extLst>
                <a:ext uri="{FF2B5EF4-FFF2-40B4-BE49-F238E27FC236}">
                  <a16:creationId xmlns:a16="http://schemas.microsoft.com/office/drawing/2014/main" id="{F4406399-C45B-448A-8839-E3ED0EE72C6D}"/>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49294" name="Text Box 142">
            <a:extLst>
              <a:ext uri="{FF2B5EF4-FFF2-40B4-BE49-F238E27FC236}">
                <a16:creationId xmlns:a16="http://schemas.microsoft.com/office/drawing/2014/main" id="{987D2619-7E43-4452-9D5D-76EBF73FBAE4}"/>
              </a:ext>
            </a:extLst>
          </p:cNvPr>
          <p:cNvSpPr txBox="1">
            <a:spLocks noChangeArrowheads="1"/>
          </p:cNvSpPr>
          <p:nvPr/>
        </p:nvSpPr>
        <p:spPr bwMode="auto">
          <a:xfrm>
            <a:off x="620713" y="4787900"/>
            <a:ext cx="2538412"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x6 </a:t>
            </a:r>
            <a:r>
              <a:rPr lang="en-GB" altLang="en-US" sz="800" b="0"/>
              <a:t>Scout AH Mk 1 Helicopter </a:t>
            </a:r>
            <a:r>
              <a:rPr lang="en-GB" altLang="en-US" sz="800"/>
              <a:t>(ef)</a:t>
            </a:r>
            <a:r>
              <a:rPr lang="en-GB" altLang="en-US" sz="800" b="0"/>
              <a:t>              CWBR-42</a:t>
            </a:r>
            <a:endParaRPr lang="en-GB" altLang="en-US" sz="800"/>
          </a:p>
        </p:txBody>
      </p:sp>
      <p:sp>
        <p:nvSpPr>
          <p:cNvPr id="49295" name="Line 143">
            <a:extLst>
              <a:ext uri="{FF2B5EF4-FFF2-40B4-BE49-F238E27FC236}">
                <a16:creationId xmlns:a16="http://schemas.microsoft.com/office/drawing/2014/main" id="{11DE8B9B-3058-4813-B38B-3D431A1DB46A}"/>
              </a:ext>
            </a:extLst>
          </p:cNvPr>
          <p:cNvSpPr>
            <a:spLocks noChangeShapeType="1"/>
          </p:cNvSpPr>
          <p:nvPr/>
        </p:nvSpPr>
        <p:spPr bwMode="auto">
          <a:xfrm>
            <a:off x="261938" y="4932363"/>
            <a:ext cx="142875"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Line 2">
            <a:extLst>
              <a:ext uri="{FF2B5EF4-FFF2-40B4-BE49-F238E27FC236}">
                <a16:creationId xmlns:a16="http://schemas.microsoft.com/office/drawing/2014/main" id="{7DF28F33-77A3-429F-A6B1-05F1C09B9F25}"/>
              </a:ext>
            </a:extLst>
          </p:cNvPr>
          <p:cNvSpPr>
            <a:spLocks noChangeShapeType="1"/>
          </p:cNvSpPr>
          <p:nvPr/>
        </p:nvSpPr>
        <p:spPr bwMode="auto">
          <a:xfrm flipV="1">
            <a:off x="260350" y="468313"/>
            <a:ext cx="0" cy="33829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50180" name="Group 4">
            <a:extLst>
              <a:ext uri="{FF2B5EF4-FFF2-40B4-BE49-F238E27FC236}">
                <a16:creationId xmlns:a16="http://schemas.microsoft.com/office/drawing/2014/main" id="{5FBF8C49-4EA6-4BD3-984E-593E811F9361}"/>
              </a:ext>
            </a:extLst>
          </p:cNvPr>
          <p:cNvGrpSpPr>
            <a:grpSpLocks noChangeAspect="1"/>
          </p:cNvGrpSpPr>
          <p:nvPr/>
        </p:nvGrpSpPr>
        <p:grpSpPr bwMode="auto">
          <a:xfrm>
            <a:off x="115888" y="250825"/>
            <a:ext cx="360362" cy="288925"/>
            <a:chOff x="480" y="960"/>
            <a:chExt cx="195" cy="132"/>
          </a:xfrm>
        </p:grpSpPr>
        <p:sp>
          <p:nvSpPr>
            <p:cNvPr id="50181" name="Rectangle 5">
              <a:extLst>
                <a:ext uri="{FF2B5EF4-FFF2-40B4-BE49-F238E27FC236}">
                  <a16:creationId xmlns:a16="http://schemas.microsoft.com/office/drawing/2014/main" id="{5F73D519-CC68-4D09-B8A8-B8A335DE4BE7}"/>
                </a:ext>
              </a:extLst>
            </p:cNvPr>
            <p:cNvSpPr>
              <a:spLocks noChangeAspect="1" noChangeArrowheads="1"/>
            </p:cNvSpPr>
            <p:nvPr/>
          </p:nvSpPr>
          <p:spPr bwMode="auto">
            <a:xfrm>
              <a:off x="480" y="960"/>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0182" name="Oval 6">
              <a:extLst>
                <a:ext uri="{FF2B5EF4-FFF2-40B4-BE49-F238E27FC236}">
                  <a16:creationId xmlns:a16="http://schemas.microsoft.com/office/drawing/2014/main" id="{3446AB8D-5671-411A-866D-693C0C59CB20}"/>
                </a:ext>
              </a:extLst>
            </p:cNvPr>
            <p:cNvSpPr>
              <a:spLocks noChangeAspect="1" noChangeArrowheads="1"/>
            </p:cNvSpPr>
            <p:nvPr/>
          </p:nvSpPr>
          <p:spPr bwMode="auto">
            <a:xfrm>
              <a:off x="516" y="993"/>
              <a:ext cx="125"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50183" name="Text Box 7">
            <a:extLst>
              <a:ext uri="{FF2B5EF4-FFF2-40B4-BE49-F238E27FC236}">
                <a16:creationId xmlns:a16="http://schemas.microsoft.com/office/drawing/2014/main" id="{D0721E1D-F0F2-4AF5-9413-A7141D9DB665}"/>
              </a:ext>
            </a:extLst>
          </p:cNvPr>
          <p:cNvSpPr txBox="1">
            <a:spLocks noChangeArrowheads="1"/>
          </p:cNvSpPr>
          <p:nvPr/>
        </p:nvSpPr>
        <p:spPr bwMode="auto">
          <a:xfrm>
            <a:off x="476250" y="107950"/>
            <a:ext cx="2830513"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BATTLEGROUP CWBR-02</a:t>
            </a:r>
          </a:p>
          <a:p>
            <a:r>
              <a:rPr lang="en-GB" altLang="en-US"/>
              <a:t>British Armoured Division 1983-89</a:t>
            </a:r>
            <a:r>
              <a:rPr lang="en-GB" altLang="en-US" sz="1000"/>
              <a:t> </a:t>
            </a:r>
            <a:r>
              <a:rPr lang="en-GB" altLang="en-US" sz="800"/>
              <a:t>(a)</a:t>
            </a:r>
          </a:p>
          <a:p>
            <a:r>
              <a:rPr lang="en-GB" altLang="en-US" sz="800" b="0"/>
              <a:t>(1st Armoured Division)</a:t>
            </a:r>
          </a:p>
        </p:txBody>
      </p:sp>
      <p:grpSp>
        <p:nvGrpSpPr>
          <p:cNvPr id="50184" name="Group 8">
            <a:extLst>
              <a:ext uri="{FF2B5EF4-FFF2-40B4-BE49-F238E27FC236}">
                <a16:creationId xmlns:a16="http://schemas.microsoft.com/office/drawing/2014/main" id="{69D44EBE-562C-4EF3-B230-5E4CE9531018}"/>
              </a:ext>
            </a:extLst>
          </p:cNvPr>
          <p:cNvGrpSpPr>
            <a:grpSpLocks/>
          </p:cNvGrpSpPr>
          <p:nvPr/>
        </p:nvGrpSpPr>
        <p:grpSpPr bwMode="auto">
          <a:xfrm>
            <a:off x="222250" y="180975"/>
            <a:ext cx="147638" cy="63500"/>
            <a:chOff x="119" y="295"/>
            <a:chExt cx="93" cy="40"/>
          </a:xfrm>
        </p:grpSpPr>
        <p:grpSp>
          <p:nvGrpSpPr>
            <p:cNvPr id="50185" name="Group 9">
              <a:extLst>
                <a:ext uri="{FF2B5EF4-FFF2-40B4-BE49-F238E27FC236}">
                  <a16:creationId xmlns:a16="http://schemas.microsoft.com/office/drawing/2014/main" id="{D90F6D49-738C-4D62-AA0C-2DF8C90F3A88}"/>
                </a:ext>
              </a:extLst>
            </p:cNvPr>
            <p:cNvGrpSpPr>
              <a:grpSpLocks/>
            </p:cNvGrpSpPr>
            <p:nvPr/>
          </p:nvGrpSpPr>
          <p:grpSpPr bwMode="auto">
            <a:xfrm>
              <a:off x="119" y="295"/>
              <a:ext cx="48" cy="40"/>
              <a:chOff x="2539" y="543"/>
              <a:chExt cx="48" cy="40"/>
            </a:xfrm>
          </p:grpSpPr>
          <p:sp>
            <p:nvSpPr>
              <p:cNvPr id="50186" name="Line 10">
                <a:extLst>
                  <a:ext uri="{FF2B5EF4-FFF2-40B4-BE49-F238E27FC236}">
                    <a16:creationId xmlns:a16="http://schemas.microsoft.com/office/drawing/2014/main" id="{E731D720-8A9A-4AA4-AC89-4C67930CB633}"/>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0187" name="Line 11">
                <a:extLst>
                  <a:ext uri="{FF2B5EF4-FFF2-40B4-BE49-F238E27FC236}">
                    <a16:creationId xmlns:a16="http://schemas.microsoft.com/office/drawing/2014/main" id="{EF3CED3B-8473-4C48-BAE3-12FB1DB6337D}"/>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50188" name="Group 12">
              <a:extLst>
                <a:ext uri="{FF2B5EF4-FFF2-40B4-BE49-F238E27FC236}">
                  <a16:creationId xmlns:a16="http://schemas.microsoft.com/office/drawing/2014/main" id="{52F4EC05-3021-42D4-B2EB-2E89CBCFD655}"/>
                </a:ext>
              </a:extLst>
            </p:cNvPr>
            <p:cNvGrpSpPr>
              <a:grpSpLocks/>
            </p:cNvGrpSpPr>
            <p:nvPr/>
          </p:nvGrpSpPr>
          <p:grpSpPr bwMode="auto">
            <a:xfrm>
              <a:off x="164" y="295"/>
              <a:ext cx="48" cy="40"/>
              <a:chOff x="2539" y="543"/>
              <a:chExt cx="48" cy="40"/>
            </a:xfrm>
          </p:grpSpPr>
          <p:sp>
            <p:nvSpPr>
              <p:cNvPr id="50189" name="Line 13">
                <a:extLst>
                  <a:ext uri="{FF2B5EF4-FFF2-40B4-BE49-F238E27FC236}">
                    <a16:creationId xmlns:a16="http://schemas.microsoft.com/office/drawing/2014/main" id="{20264988-4FED-496C-811B-9FBD1A712CE3}"/>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0190" name="Line 14">
                <a:extLst>
                  <a:ext uri="{FF2B5EF4-FFF2-40B4-BE49-F238E27FC236}">
                    <a16:creationId xmlns:a16="http://schemas.microsoft.com/office/drawing/2014/main" id="{FD2D456B-112E-4739-8260-F7F8BD362486}"/>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grpSp>
        <p:nvGrpSpPr>
          <p:cNvPr id="50191" name="Group 15">
            <a:extLst>
              <a:ext uri="{FF2B5EF4-FFF2-40B4-BE49-F238E27FC236}">
                <a16:creationId xmlns:a16="http://schemas.microsoft.com/office/drawing/2014/main" id="{FEC9E725-EFB6-4E20-80A9-FDB6CDD06C11}"/>
              </a:ext>
            </a:extLst>
          </p:cNvPr>
          <p:cNvGrpSpPr>
            <a:grpSpLocks noChangeAspect="1"/>
          </p:cNvGrpSpPr>
          <p:nvPr/>
        </p:nvGrpSpPr>
        <p:grpSpPr bwMode="auto">
          <a:xfrm>
            <a:off x="407988" y="1044575"/>
            <a:ext cx="287337" cy="214313"/>
            <a:chOff x="480" y="960"/>
            <a:chExt cx="195" cy="132"/>
          </a:xfrm>
        </p:grpSpPr>
        <p:sp>
          <p:nvSpPr>
            <p:cNvPr id="50192" name="Rectangle 16">
              <a:extLst>
                <a:ext uri="{FF2B5EF4-FFF2-40B4-BE49-F238E27FC236}">
                  <a16:creationId xmlns:a16="http://schemas.microsoft.com/office/drawing/2014/main" id="{7421A5C3-C5B7-4D13-8704-C4CC115BEB94}"/>
                </a:ext>
              </a:extLst>
            </p:cNvPr>
            <p:cNvSpPr>
              <a:spLocks noChangeAspect="1" noChangeArrowheads="1"/>
            </p:cNvSpPr>
            <p:nvPr/>
          </p:nvSpPr>
          <p:spPr bwMode="auto">
            <a:xfrm>
              <a:off x="480" y="960"/>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0193" name="Oval 17">
              <a:extLst>
                <a:ext uri="{FF2B5EF4-FFF2-40B4-BE49-F238E27FC236}">
                  <a16:creationId xmlns:a16="http://schemas.microsoft.com/office/drawing/2014/main" id="{EE136B9F-AE92-41C5-A2E5-916CCDE45E84}"/>
                </a:ext>
              </a:extLst>
            </p:cNvPr>
            <p:cNvSpPr>
              <a:spLocks noChangeAspect="1" noChangeArrowheads="1"/>
            </p:cNvSpPr>
            <p:nvPr/>
          </p:nvSpPr>
          <p:spPr bwMode="auto">
            <a:xfrm>
              <a:off x="516" y="993"/>
              <a:ext cx="125"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50194" name="Group 18">
            <a:extLst>
              <a:ext uri="{FF2B5EF4-FFF2-40B4-BE49-F238E27FC236}">
                <a16:creationId xmlns:a16="http://schemas.microsoft.com/office/drawing/2014/main" id="{2FAEDB6B-4FE2-4BB1-9031-271267188A2B}"/>
              </a:ext>
            </a:extLst>
          </p:cNvPr>
          <p:cNvGrpSpPr>
            <a:grpSpLocks/>
          </p:cNvGrpSpPr>
          <p:nvPr/>
        </p:nvGrpSpPr>
        <p:grpSpPr bwMode="auto">
          <a:xfrm>
            <a:off x="514350" y="971550"/>
            <a:ext cx="76200" cy="63500"/>
            <a:chOff x="2539" y="543"/>
            <a:chExt cx="48" cy="40"/>
          </a:xfrm>
        </p:grpSpPr>
        <p:sp>
          <p:nvSpPr>
            <p:cNvPr id="50195" name="Line 19">
              <a:extLst>
                <a:ext uri="{FF2B5EF4-FFF2-40B4-BE49-F238E27FC236}">
                  <a16:creationId xmlns:a16="http://schemas.microsoft.com/office/drawing/2014/main" id="{93E828F8-B642-49CE-B0DF-835C9D363472}"/>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0196" name="Line 20">
              <a:extLst>
                <a:ext uri="{FF2B5EF4-FFF2-40B4-BE49-F238E27FC236}">
                  <a16:creationId xmlns:a16="http://schemas.microsoft.com/office/drawing/2014/main" id="{D75FD597-3A0B-4C75-A3C8-5EA31FA6DA5D}"/>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50197" name="Text Box 21">
            <a:extLst>
              <a:ext uri="{FF2B5EF4-FFF2-40B4-BE49-F238E27FC236}">
                <a16:creationId xmlns:a16="http://schemas.microsoft.com/office/drawing/2014/main" id="{CC146034-7A57-480D-BBC6-C05DD13DEB43}"/>
              </a:ext>
            </a:extLst>
          </p:cNvPr>
          <p:cNvSpPr txBox="1">
            <a:spLocks noChangeArrowheads="1"/>
          </p:cNvSpPr>
          <p:nvPr/>
        </p:nvSpPr>
        <p:spPr bwMode="auto">
          <a:xfrm>
            <a:off x="693738" y="900113"/>
            <a:ext cx="17049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BG CWBR-07</a:t>
            </a:r>
          </a:p>
          <a:p>
            <a:r>
              <a:rPr lang="en-GB" altLang="en-US" sz="1000"/>
              <a:t>x3 Armoured Brigades </a:t>
            </a:r>
            <a:r>
              <a:rPr lang="en-GB" altLang="en-US" sz="800"/>
              <a:t>(b)</a:t>
            </a:r>
            <a:endParaRPr lang="en-GB" altLang="en-US" sz="1000"/>
          </a:p>
        </p:txBody>
      </p:sp>
      <p:sp>
        <p:nvSpPr>
          <p:cNvPr id="50198" name="Text Box 22">
            <a:extLst>
              <a:ext uri="{FF2B5EF4-FFF2-40B4-BE49-F238E27FC236}">
                <a16:creationId xmlns:a16="http://schemas.microsoft.com/office/drawing/2014/main" id="{F7E8F76E-B922-4E92-8090-665756E3CB51}"/>
              </a:ext>
            </a:extLst>
          </p:cNvPr>
          <p:cNvSpPr txBox="1">
            <a:spLocks noChangeArrowheads="1"/>
          </p:cNvSpPr>
          <p:nvPr/>
        </p:nvSpPr>
        <p:spPr bwMode="auto">
          <a:xfrm>
            <a:off x="692150" y="684213"/>
            <a:ext cx="121126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BATTLEGROUPS</a:t>
            </a:r>
          </a:p>
        </p:txBody>
      </p:sp>
      <p:sp>
        <p:nvSpPr>
          <p:cNvPr id="50209" name="Line 33">
            <a:extLst>
              <a:ext uri="{FF2B5EF4-FFF2-40B4-BE49-F238E27FC236}">
                <a16:creationId xmlns:a16="http://schemas.microsoft.com/office/drawing/2014/main" id="{57362CDD-3D02-4472-9083-476E3E3F801C}"/>
              </a:ext>
            </a:extLst>
          </p:cNvPr>
          <p:cNvSpPr>
            <a:spLocks noChangeShapeType="1"/>
          </p:cNvSpPr>
          <p:nvPr/>
        </p:nvSpPr>
        <p:spPr bwMode="auto">
          <a:xfrm>
            <a:off x="261938" y="1117600"/>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0210" name="Line 34">
            <a:extLst>
              <a:ext uri="{FF2B5EF4-FFF2-40B4-BE49-F238E27FC236}">
                <a16:creationId xmlns:a16="http://schemas.microsoft.com/office/drawing/2014/main" id="{2F253524-AE4E-4ACC-9679-CAA4FBF96B6C}"/>
              </a:ext>
            </a:extLst>
          </p:cNvPr>
          <p:cNvSpPr>
            <a:spLocks noChangeShapeType="1"/>
          </p:cNvSpPr>
          <p:nvPr/>
        </p:nvSpPr>
        <p:spPr bwMode="auto">
          <a:xfrm>
            <a:off x="260350" y="176371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0211" name="Line 35">
            <a:extLst>
              <a:ext uri="{FF2B5EF4-FFF2-40B4-BE49-F238E27FC236}">
                <a16:creationId xmlns:a16="http://schemas.microsoft.com/office/drawing/2014/main" id="{E8FF8ED3-BBF5-498B-91C2-0FA73B951979}"/>
              </a:ext>
            </a:extLst>
          </p:cNvPr>
          <p:cNvSpPr>
            <a:spLocks noChangeShapeType="1"/>
          </p:cNvSpPr>
          <p:nvPr/>
        </p:nvSpPr>
        <p:spPr bwMode="auto">
          <a:xfrm>
            <a:off x="260350" y="2628900"/>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50212" name="Group 36">
            <a:extLst>
              <a:ext uri="{FF2B5EF4-FFF2-40B4-BE49-F238E27FC236}">
                <a16:creationId xmlns:a16="http://schemas.microsoft.com/office/drawing/2014/main" id="{F4129D91-BAB7-428B-A9A6-40ADA768313E}"/>
              </a:ext>
            </a:extLst>
          </p:cNvPr>
          <p:cNvGrpSpPr>
            <a:grpSpLocks/>
          </p:cNvGrpSpPr>
          <p:nvPr/>
        </p:nvGrpSpPr>
        <p:grpSpPr bwMode="auto">
          <a:xfrm>
            <a:off x="404813" y="2557463"/>
            <a:ext cx="287337" cy="215900"/>
            <a:chOff x="436" y="2744"/>
            <a:chExt cx="182" cy="136"/>
          </a:xfrm>
        </p:grpSpPr>
        <p:sp>
          <p:nvSpPr>
            <p:cNvPr id="50213" name="Rectangle 37">
              <a:extLst>
                <a:ext uri="{FF2B5EF4-FFF2-40B4-BE49-F238E27FC236}">
                  <a16:creationId xmlns:a16="http://schemas.microsoft.com/office/drawing/2014/main" id="{2AF1DCDE-7C87-4F0A-92E6-6AD369773DCE}"/>
                </a:ext>
              </a:extLst>
            </p:cNvPr>
            <p:cNvSpPr>
              <a:spLocks noChangeAspect="1" noChangeArrowheads="1"/>
            </p:cNvSpPr>
            <p:nvPr/>
          </p:nvSpPr>
          <p:spPr bwMode="auto">
            <a:xfrm>
              <a:off x="436" y="2744"/>
              <a:ext cx="182" cy="136"/>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0214" name="Oval 38">
              <a:extLst>
                <a:ext uri="{FF2B5EF4-FFF2-40B4-BE49-F238E27FC236}">
                  <a16:creationId xmlns:a16="http://schemas.microsoft.com/office/drawing/2014/main" id="{3EDB7EB9-2354-4EAE-9519-D1D20E8D2A2F}"/>
                </a:ext>
              </a:extLst>
            </p:cNvPr>
            <p:cNvSpPr>
              <a:spLocks noChangeAspect="1" noChangeArrowheads="1"/>
            </p:cNvSpPr>
            <p:nvPr/>
          </p:nvSpPr>
          <p:spPr bwMode="auto">
            <a:xfrm>
              <a:off x="470" y="2778"/>
              <a:ext cx="116" cy="65"/>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0215" name="Line 39">
              <a:extLst>
                <a:ext uri="{FF2B5EF4-FFF2-40B4-BE49-F238E27FC236}">
                  <a16:creationId xmlns:a16="http://schemas.microsoft.com/office/drawing/2014/main" id="{E9C64E0D-3E66-4C1C-8617-7FAEF11B4CCF}"/>
                </a:ext>
              </a:extLst>
            </p:cNvPr>
            <p:cNvSpPr>
              <a:spLocks noChangeAspect="1" noChangeShapeType="1"/>
            </p:cNvSpPr>
            <p:nvPr/>
          </p:nvSpPr>
          <p:spPr bwMode="auto">
            <a:xfrm>
              <a:off x="496" y="2792"/>
              <a:ext cx="0" cy="44"/>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0216" name="Line 40">
              <a:extLst>
                <a:ext uri="{FF2B5EF4-FFF2-40B4-BE49-F238E27FC236}">
                  <a16:creationId xmlns:a16="http://schemas.microsoft.com/office/drawing/2014/main" id="{1179E0A8-5FE4-458D-8484-872B4D9FE797}"/>
                </a:ext>
              </a:extLst>
            </p:cNvPr>
            <p:cNvSpPr>
              <a:spLocks noChangeAspect="1" noChangeShapeType="1"/>
            </p:cNvSpPr>
            <p:nvPr/>
          </p:nvSpPr>
          <p:spPr bwMode="auto">
            <a:xfrm>
              <a:off x="528" y="2795"/>
              <a:ext cx="0" cy="41"/>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0217" name="Line 41">
              <a:extLst>
                <a:ext uri="{FF2B5EF4-FFF2-40B4-BE49-F238E27FC236}">
                  <a16:creationId xmlns:a16="http://schemas.microsoft.com/office/drawing/2014/main" id="{945613D9-20DF-4E77-97E7-AB8142E303BE}"/>
                </a:ext>
              </a:extLst>
            </p:cNvPr>
            <p:cNvSpPr>
              <a:spLocks noChangeAspect="1" noChangeShapeType="1"/>
            </p:cNvSpPr>
            <p:nvPr/>
          </p:nvSpPr>
          <p:spPr bwMode="auto">
            <a:xfrm>
              <a:off x="561" y="2795"/>
              <a:ext cx="0" cy="41"/>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0218" name="Line 42">
              <a:extLst>
                <a:ext uri="{FF2B5EF4-FFF2-40B4-BE49-F238E27FC236}">
                  <a16:creationId xmlns:a16="http://schemas.microsoft.com/office/drawing/2014/main" id="{67A85A6E-88D0-4861-B373-C9C0610872CD}"/>
                </a:ext>
              </a:extLst>
            </p:cNvPr>
            <p:cNvSpPr>
              <a:spLocks noChangeAspect="1" noChangeShapeType="1"/>
            </p:cNvSpPr>
            <p:nvPr/>
          </p:nvSpPr>
          <p:spPr bwMode="auto">
            <a:xfrm>
              <a:off x="492" y="2795"/>
              <a:ext cx="74" cy="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50219" name="Text Box 43">
            <a:extLst>
              <a:ext uri="{FF2B5EF4-FFF2-40B4-BE49-F238E27FC236}">
                <a16:creationId xmlns:a16="http://schemas.microsoft.com/office/drawing/2014/main" id="{7063A182-1996-4429-B683-A8AEEC5355A8}"/>
              </a:ext>
            </a:extLst>
          </p:cNvPr>
          <p:cNvSpPr txBox="1">
            <a:spLocks noChangeArrowheads="1"/>
          </p:cNvSpPr>
          <p:nvPr/>
        </p:nvSpPr>
        <p:spPr bwMode="auto">
          <a:xfrm>
            <a:off x="692150" y="1331913"/>
            <a:ext cx="171926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MANOEUVRE ELEMENTS</a:t>
            </a:r>
          </a:p>
        </p:txBody>
      </p:sp>
      <p:grpSp>
        <p:nvGrpSpPr>
          <p:cNvPr id="50220" name="Group 44">
            <a:extLst>
              <a:ext uri="{FF2B5EF4-FFF2-40B4-BE49-F238E27FC236}">
                <a16:creationId xmlns:a16="http://schemas.microsoft.com/office/drawing/2014/main" id="{334E5E1A-0316-460F-978A-FF6BEADBCF8D}"/>
              </a:ext>
            </a:extLst>
          </p:cNvPr>
          <p:cNvGrpSpPr>
            <a:grpSpLocks/>
          </p:cNvGrpSpPr>
          <p:nvPr/>
        </p:nvGrpSpPr>
        <p:grpSpPr bwMode="auto">
          <a:xfrm>
            <a:off x="404813" y="1692275"/>
            <a:ext cx="287337" cy="214313"/>
            <a:chOff x="1400" y="2850"/>
            <a:chExt cx="152" cy="99"/>
          </a:xfrm>
        </p:grpSpPr>
        <p:sp>
          <p:nvSpPr>
            <p:cNvPr id="50221" name="Rectangle 45">
              <a:extLst>
                <a:ext uri="{FF2B5EF4-FFF2-40B4-BE49-F238E27FC236}">
                  <a16:creationId xmlns:a16="http://schemas.microsoft.com/office/drawing/2014/main" id="{085C3FD1-72DA-4329-B8DD-7001EE60882D}"/>
                </a:ext>
              </a:extLst>
            </p:cNvPr>
            <p:cNvSpPr>
              <a:spLocks noChangeAspect="1" noChangeArrowheads="1"/>
            </p:cNvSpPr>
            <p:nvPr/>
          </p:nvSpPr>
          <p:spPr bwMode="auto">
            <a:xfrm>
              <a:off x="1401" y="2850"/>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0222" name="Line 46">
              <a:extLst>
                <a:ext uri="{FF2B5EF4-FFF2-40B4-BE49-F238E27FC236}">
                  <a16:creationId xmlns:a16="http://schemas.microsoft.com/office/drawing/2014/main" id="{E2E33D23-F86F-4E31-9EA4-5DFFD7CF4F8B}"/>
                </a:ext>
              </a:extLst>
            </p:cNvPr>
            <p:cNvSpPr>
              <a:spLocks noChangeAspect="1" noChangeShapeType="1"/>
            </p:cNvSpPr>
            <p:nvPr/>
          </p:nvSpPr>
          <p:spPr bwMode="auto">
            <a:xfrm flipV="1">
              <a:off x="1400" y="2851"/>
              <a:ext cx="73"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0223" name="Line 47">
              <a:extLst>
                <a:ext uri="{FF2B5EF4-FFF2-40B4-BE49-F238E27FC236}">
                  <a16:creationId xmlns:a16="http://schemas.microsoft.com/office/drawing/2014/main" id="{AA135925-31DE-4A77-AF69-11B92B9FDD5D}"/>
                </a:ext>
              </a:extLst>
            </p:cNvPr>
            <p:cNvSpPr>
              <a:spLocks noChangeAspect="1" noChangeShapeType="1"/>
            </p:cNvSpPr>
            <p:nvPr/>
          </p:nvSpPr>
          <p:spPr bwMode="auto">
            <a:xfrm>
              <a:off x="1473" y="2850"/>
              <a:ext cx="78"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0224" name="Line 48">
              <a:extLst>
                <a:ext uri="{FF2B5EF4-FFF2-40B4-BE49-F238E27FC236}">
                  <a16:creationId xmlns:a16="http://schemas.microsoft.com/office/drawing/2014/main" id="{692A2BB6-8BC8-4CD6-9FA5-ED8C9424072B}"/>
                </a:ext>
              </a:extLst>
            </p:cNvPr>
            <p:cNvSpPr>
              <a:spLocks noChangeAspect="1" noChangeShapeType="1"/>
            </p:cNvSpPr>
            <p:nvPr/>
          </p:nvSpPr>
          <p:spPr bwMode="auto">
            <a:xfrm>
              <a:off x="1442" y="2892"/>
              <a:ext cx="62" cy="0"/>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50225" name="Line 49">
            <a:extLst>
              <a:ext uri="{FF2B5EF4-FFF2-40B4-BE49-F238E27FC236}">
                <a16:creationId xmlns:a16="http://schemas.microsoft.com/office/drawing/2014/main" id="{EE5047FF-FDA7-450D-9540-142B288D44F4}"/>
              </a:ext>
            </a:extLst>
          </p:cNvPr>
          <p:cNvSpPr>
            <a:spLocks noChangeShapeType="1"/>
          </p:cNvSpPr>
          <p:nvPr/>
        </p:nvSpPr>
        <p:spPr bwMode="auto">
          <a:xfrm>
            <a:off x="549275" y="1619250"/>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0226" name="Text Box 50">
            <a:extLst>
              <a:ext uri="{FF2B5EF4-FFF2-40B4-BE49-F238E27FC236}">
                <a16:creationId xmlns:a16="http://schemas.microsoft.com/office/drawing/2014/main" id="{FD8F9508-EA16-447C-A6C3-57913FC1EDC2}"/>
              </a:ext>
            </a:extLst>
          </p:cNvPr>
          <p:cNvSpPr txBox="1">
            <a:spLocks noChangeArrowheads="1"/>
          </p:cNvSpPr>
          <p:nvPr/>
        </p:nvSpPr>
        <p:spPr bwMode="auto">
          <a:xfrm>
            <a:off x="690563" y="1619250"/>
            <a:ext cx="15494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CWBR-13</a:t>
            </a:r>
          </a:p>
          <a:p>
            <a:r>
              <a:rPr lang="en-GB" altLang="en-US" sz="800"/>
              <a:t>x1 Light Air Defence Battery</a:t>
            </a:r>
          </a:p>
        </p:txBody>
      </p:sp>
      <p:sp>
        <p:nvSpPr>
          <p:cNvPr id="50227" name="Text Box 51">
            <a:extLst>
              <a:ext uri="{FF2B5EF4-FFF2-40B4-BE49-F238E27FC236}">
                <a16:creationId xmlns:a16="http://schemas.microsoft.com/office/drawing/2014/main" id="{CBD4796B-0437-4D39-95CF-EB3E49A84F1B}"/>
              </a:ext>
            </a:extLst>
          </p:cNvPr>
          <p:cNvSpPr txBox="1">
            <a:spLocks noChangeArrowheads="1"/>
          </p:cNvSpPr>
          <p:nvPr/>
        </p:nvSpPr>
        <p:spPr bwMode="auto">
          <a:xfrm>
            <a:off x="690563" y="2482850"/>
            <a:ext cx="15335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CWBR-16</a:t>
            </a:r>
          </a:p>
          <a:p>
            <a:r>
              <a:rPr lang="en-GB" altLang="en-US" sz="800"/>
              <a:t>x3 Engineer Field Squadron</a:t>
            </a:r>
          </a:p>
        </p:txBody>
      </p:sp>
      <p:sp>
        <p:nvSpPr>
          <p:cNvPr id="50228" name="Line 52">
            <a:extLst>
              <a:ext uri="{FF2B5EF4-FFF2-40B4-BE49-F238E27FC236}">
                <a16:creationId xmlns:a16="http://schemas.microsoft.com/office/drawing/2014/main" id="{E080CF08-E77D-483E-A216-FFF6E5038101}"/>
              </a:ext>
            </a:extLst>
          </p:cNvPr>
          <p:cNvSpPr>
            <a:spLocks noChangeShapeType="1"/>
          </p:cNvSpPr>
          <p:nvPr/>
        </p:nvSpPr>
        <p:spPr bwMode="auto">
          <a:xfrm>
            <a:off x="549275" y="2484438"/>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0229" name="Line 53">
            <a:extLst>
              <a:ext uri="{FF2B5EF4-FFF2-40B4-BE49-F238E27FC236}">
                <a16:creationId xmlns:a16="http://schemas.microsoft.com/office/drawing/2014/main" id="{A6407DBE-5A60-4520-A02E-00FAC2E497D0}"/>
              </a:ext>
            </a:extLst>
          </p:cNvPr>
          <p:cNvSpPr>
            <a:spLocks noChangeShapeType="1"/>
          </p:cNvSpPr>
          <p:nvPr/>
        </p:nvSpPr>
        <p:spPr bwMode="auto">
          <a:xfrm>
            <a:off x="260350" y="385286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0230" name="Line 54">
            <a:extLst>
              <a:ext uri="{FF2B5EF4-FFF2-40B4-BE49-F238E27FC236}">
                <a16:creationId xmlns:a16="http://schemas.microsoft.com/office/drawing/2014/main" id="{459D22E8-96CB-420D-8099-100597F37AED}"/>
              </a:ext>
            </a:extLst>
          </p:cNvPr>
          <p:cNvSpPr>
            <a:spLocks noChangeShapeType="1"/>
          </p:cNvSpPr>
          <p:nvPr/>
        </p:nvSpPr>
        <p:spPr bwMode="auto">
          <a:xfrm>
            <a:off x="260350" y="342106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0231" name="Text Box 55">
            <a:extLst>
              <a:ext uri="{FF2B5EF4-FFF2-40B4-BE49-F238E27FC236}">
                <a16:creationId xmlns:a16="http://schemas.microsoft.com/office/drawing/2014/main" id="{FEE6AB7D-2587-49FC-B74F-7EE39A636B9F}"/>
              </a:ext>
            </a:extLst>
          </p:cNvPr>
          <p:cNvSpPr txBox="1">
            <a:spLocks noChangeArrowheads="1"/>
          </p:cNvSpPr>
          <p:nvPr/>
        </p:nvSpPr>
        <p:spPr bwMode="auto">
          <a:xfrm>
            <a:off x="692150" y="2916238"/>
            <a:ext cx="18383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FIRE SUPPORT ELEMENTS</a:t>
            </a:r>
          </a:p>
        </p:txBody>
      </p:sp>
      <p:grpSp>
        <p:nvGrpSpPr>
          <p:cNvPr id="50232" name="Group 56">
            <a:extLst>
              <a:ext uri="{FF2B5EF4-FFF2-40B4-BE49-F238E27FC236}">
                <a16:creationId xmlns:a16="http://schemas.microsoft.com/office/drawing/2014/main" id="{BD4DB8C6-1A42-42BC-8EE5-5EB068604D99}"/>
              </a:ext>
            </a:extLst>
          </p:cNvPr>
          <p:cNvGrpSpPr>
            <a:grpSpLocks/>
          </p:cNvGrpSpPr>
          <p:nvPr/>
        </p:nvGrpSpPr>
        <p:grpSpPr bwMode="auto">
          <a:xfrm>
            <a:off x="404813" y="3348038"/>
            <a:ext cx="287337" cy="215900"/>
            <a:chOff x="1920" y="3072"/>
            <a:chExt cx="151" cy="99"/>
          </a:xfrm>
        </p:grpSpPr>
        <p:sp>
          <p:nvSpPr>
            <p:cNvPr id="50233" name="Rectangle 57">
              <a:extLst>
                <a:ext uri="{FF2B5EF4-FFF2-40B4-BE49-F238E27FC236}">
                  <a16:creationId xmlns:a16="http://schemas.microsoft.com/office/drawing/2014/main" id="{FD574E0E-987A-4FF4-A724-0BFE2FFC1932}"/>
                </a:ext>
              </a:extLst>
            </p:cNvPr>
            <p:cNvSpPr>
              <a:spLocks noChangeAspect="1" noChangeArrowheads="1"/>
            </p:cNvSpPr>
            <p:nvPr/>
          </p:nvSpPr>
          <p:spPr bwMode="auto">
            <a:xfrm>
              <a:off x="1920" y="3072"/>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0234" name="Oval 58">
              <a:extLst>
                <a:ext uri="{FF2B5EF4-FFF2-40B4-BE49-F238E27FC236}">
                  <a16:creationId xmlns:a16="http://schemas.microsoft.com/office/drawing/2014/main" id="{9614A8CE-AA92-4AA5-ACFB-C06E6B734A2A}"/>
                </a:ext>
              </a:extLst>
            </p:cNvPr>
            <p:cNvSpPr>
              <a:spLocks noChangeAspect="1" noChangeArrowheads="1"/>
            </p:cNvSpPr>
            <p:nvPr/>
          </p:nvSpPr>
          <p:spPr bwMode="auto">
            <a:xfrm>
              <a:off x="1946" y="3097"/>
              <a:ext cx="97" cy="47"/>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0235" name="Oval 59">
              <a:extLst>
                <a:ext uri="{FF2B5EF4-FFF2-40B4-BE49-F238E27FC236}">
                  <a16:creationId xmlns:a16="http://schemas.microsoft.com/office/drawing/2014/main" id="{627957D2-C517-4CD8-9ED9-DF9CF115CA3C}"/>
                </a:ext>
              </a:extLst>
            </p:cNvPr>
            <p:cNvSpPr>
              <a:spLocks noChangeAspect="1" noChangeArrowheads="1"/>
            </p:cNvSpPr>
            <p:nvPr/>
          </p:nvSpPr>
          <p:spPr bwMode="auto">
            <a:xfrm>
              <a:off x="1985" y="3110"/>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50236" name="Group 60">
            <a:extLst>
              <a:ext uri="{FF2B5EF4-FFF2-40B4-BE49-F238E27FC236}">
                <a16:creationId xmlns:a16="http://schemas.microsoft.com/office/drawing/2014/main" id="{BACE8FB3-B80B-449D-8FCB-FEB93AF650E9}"/>
              </a:ext>
            </a:extLst>
          </p:cNvPr>
          <p:cNvGrpSpPr>
            <a:grpSpLocks/>
          </p:cNvGrpSpPr>
          <p:nvPr/>
        </p:nvGrpSpPr>
        <p:grpSpPr bwMode="auto">
          <a:xfrm>
            <a:off x="509588" y="3275013"/>
            <a:ext cx="76200" cy="63500"/>
            <a:chOff x="2443" y="447"/>
            <a:chExt cx="48" cy="40"/>
          </a:xfrm>
        </p:grpSpPr>
        <p:sp>
          <p:nvSpPr>
            <p:cNvPr id="50237" name="Line 61">
              <a:extLst>
                <a:ext uri="{FF2B5EF4-FFF2-40B4-BE49-F238E27FC236}">
                  <a16:creationId xmlns:a16="http://schemas.microsoft.com/office/drawing/2014/main" id="{99EA38F5-CEE8-4A5A-8CB4-CBE94814B5B6}"/>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0238" name="Line 62">
              <a:extLst>
                <a:ext uri="{FF2B5EF4-FFF2-40B4-BE49-F238E27FC236}">
                  <a16:creationId xmlns:a16="http://schemas.microsoft.com/office/drawing/2014/main" id="{FE01ED49-F8A4-4E0B-A394-ECF65D70C250}"/>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50239" name="Text Box 63">
            <a:extLst>
              <a:ext uri="{FF2B5EF4-FFF2-40B4-BE49-F238E27FC236}">
                <a16:creationId xmlns:a16="http://schemas.microsoft.com/office/drawing/2014/main" id="{AA1B379C-7F40-405F-940A-683CA4CE60DA}"/>
              </a:ext>
            </a:extLst>
          </p:cNvPr>
          <p:cNvSpPr txBox="1">
            <a:spLocks noChangeArrowheads="1"/>
          </p:cNvSpPr>
          <p:nvPr/>
        </p:nvSpPr>
        <p:spPr bwMode="auto">
          <a:xfrm>
            <a:off x="690563" y="3203575"/>
            <a:ext cx="168751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FSE CWBR-02b</a:t>
            </a:r>
          </a:p>
          <a:p>
            <a:r>
              <a:rPr lang="en-GB" altLang="en-US" sz="1000"/>
              <a:t>x2 SP Field Artillery Regt</a:t>
            </a:r>
          </a:p>
        </p:txBody>
      </p:sp>
      <p:grpSp>
        <p:nvGrpSpPr>
          <p:cNvPr id="50240" name="Group 64">
            <a:extLst>
              <a:ext uri="{FF2B5EF4-FFF2-40B4-BE49-F238E27FC236}">
                <a16:creationId xmlns:a16="http://schemas.microsoft.com/office/drawing/2014/main" id="{1550C422-D051-40ED-89AC-BBDA2945C44E}"/>
              </a:ext>
            </a:extLst>
          </p:cNvPr>
          <p:cNvGrpSpPr>
            <a:grpSpLocks/>
          </p:cNvGrpSpPr>
          <p:nvPr/>
        </p:nvGrpSpPr>
        <p:grpSpPr bwMode="auto">
          <a:xfrm>
            <a:off x="404813" y="3779838"/>
            <a:ext cx="287337" cy="215900"/>
            <a:chOff x="1920" y="3072"/>
            <a:chExt cx="151" cy="99"/>
          </a:xfrm>
        </p:grpSpPr>
        <p:sp>
          <p:nvSpPr>
            <p:cNvPr id="50241" name="Rectangle 65">
              <a:extLst>
                <a:ext uri="{FF2B5EF4-FFF2-40B4-BE49-F238E27FC236}">
                  <a16:creationId xmlns:a16="http://schemas.microsoft.com/office/drawing/2014/main" id="{33FBF393-CA32-4626-A799-C51400EFF721}"/>
                </a:ext>
              </a:extLst>
            </p:cNvPr>
            <p:cNvSpPr>
              <a:spLocks noChangeAspect="1" noChangeArrowheads="1"/>
            </p:cNvSpPr>
            <p:nvPr/>
          </p:nvSpPr>
          <p:spPr bwMode="auto">
            <a:xfrm>
              <a:off x="1920" y="3072"/>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0242" name="Oval 66">
              <a:extLst>
                <a:ext uri="{FF2B5EF4-FFF2-40B4-BE49-F238E27FC236}">
                  <a16:creationId xmlns:a16="http://schemas.microsoft.com/office/drawing/2014/main" id="{AF3A23A4-9270-40B8-8F61-C3D6C418153A}"/>
                </a:ext>
              </a:extLst>
            </p:cNvPr>
            <p:cNvSpPr>
              <a:spLocks noChangeAspect="1" noChangeArrowheads="1"/>
            </p:cNvSpPr>
            <p:nvPr/>
          </p:nvSpPr>
          <p:spPr bwMode="auto">
            <a:xfrm>
              <a:off x="1946" y="3097"/>
              <a:ext cx="97" cy="47"/>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0243" name="Oval 67">
              <a:extLst>
                <a:ext uri="{FF2B5EF4-FFF2-40B4-BE49-F238E27FC236}">
                  <a16:creationId xmlns:a16="http://schemas.microsoft.com/office/drawing/2014/main" id="{45FAACB8-09E5-4DC5-9B63-209A9A001AAD}"/>
                </a:ext>
              </a:extLst>
            </p:cNvPr>
            <p:cNvSpPr>
              <a:spLocks noChangeAspect="1" noChangeArrowheads="1"/>
            </p:cNvSpPr>
            <p:nvPr/>
          </p:nvSpPr>
          <p:spPr bwMode="auto">
            <a:xfrm>
              <a:off x="1985" y="3110"/>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50244" name="Group 68">
            <a:extLst>
              <a:ext uri="{FF2B5EF4-FFF2-40B4-BE49-F238E27FC236}">
                <a16:creationId xmlns:a16="http://schemas.microsoft.com/office/drawing/2014/main" id="{053FA68B-52D5-4EDD-9BB2-5ECFED54FF3E}"/>
              </a:ext>
            </a:extLst>
          </p:cNvPr>
          <p:cNvGrpSpPr>
            <a:grpSpLocks/>
          </p:cNvGrpSpPr>
          <p:nvPr/>
        </p:nvGrpSpPr>
        <p:grpSpPr bwMode="auto">
          <a:xfrm>
            <a:off x="509588" y="3706813"/>
            <a:ext cx="76200" cy="63500"/>
            <a:chOff x="2443" y="447"/>
            <a:chExt cx="48" cy="40"/>
          </a:xfrm>
        </p:grpSpPr>
        <p:sp>
          <p:nvSpPr>
            <p:cNvPr id="50245" name="Line 69">
              <a:extLst>
                <a:ext uri="{FF2B5EF4-FFF2-40B4-BE49-F238E27FC236}">
                  <a16:creationId xmlns:a16="http://schemas.microsoft.com/office/drawing/2014/main" id="{7DAE279C-2D80-4EE9-BFC6-C375AB494BBD}"/>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0246" name="Line 70">
              <a:extLst>
                <a:ext uri="{FF2B5EF4-FFF2-40B4-BE49-F238E27FC236}">
                  <a16:creationId xmlns:a16="http://schemas.microsoft.com/office/drawing/2014/main" id="{0A57BCD5-E530-4845-A40E-FC7CEE6F0311}"/>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50247" name="Text Box 71">
            <a:extLst>
              <a:ext uri="{FF2B5EF4-FFF2-40B4-BE49-F238E27FC236}">
                <a16:creationId xmlns:a16="http://schemas.microsoft.com/office/drawing/2014/main" id="{39C10A98-162D-4F11-A006-ACEAFA136177}"/>
              </a:ext>
            </a:extLst>
          </p:cNvPr>
          <p:cNvSpPr txBox="1">
            <a:spLocks noChangeArrowheads="1"/>
          </p:cNvSpPr>
          <p:nvPr/>
        </p:nvSpPr>
        <p:spPr bwMode="auto">
          <a:xfrm>
            <a:off x="690563" y="3635375"/>
            <a:ext cx="203358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FSE CWBR-04</a:t>
            </a:r>
          </a:p>
          <a:p>
            <a:r>
              <a:rPr lang="en-GB" altLang="en-US" sz="1000"/>
              <a:t>x1 SP Light Field Artillery Regt</a:t>
            </a:r>
          </a:p>
        </p:txBody>
      </p:sp>
      <p:sp>
        <p:nvSpPr>
          <p:cNvPr id="50248" name="Text Box 72">
            <a:extLst>
              <a:ext uri="{FF2B5EF4-FFF2-40B4-BE49-F238E27FC236}">
                <a16:creationId xmlns:a16="http://schemas.microsoft.com/office/drawing/2014/main" id="{89392876-6042-4450-80E2-5F77D65A5541}"/>
              </a:ext>
            </a:extLst>
          </p:cNvPr>
          <p:cNvSpPr txBox="1">
            <a:spLocks noChangeArrowheads="1"/>
          </p:cNvSpPr>
          <p:nvPr/>
        </p:nvSpPr>
        <p:spPr bwMode="auto">
          <a:xfrm>
            <a:off x="692150" y="4068763"/>
            <a:ext cx="26797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ORGANIC DIVISIONAL AVIATION ASSETS</a:t>
            </a:r>
          </a:p>
        </p:txBody>
      </p:sp>
      <p:grpSp>
        <p:nvGrpSpPr>
          <p:cNvPr id="50249" name="Group 73">
            <a:extLst>
              <a:ext uri="{FF2B5EF4-FFF2-40B4-BE49-F238E27FC236}">
                <a16:creationId xmlns:a16="http://schemas.microsoft.com/office/drawing/2014/main" id="{201E0E15-B688-41E2-ADDA-7FEB97DA827D}"/>
              </a:ext>
            </a:extLst>
          </p:cNvPr>
          <p:cNvGrpSpPr>
            <a:grpSpLocks/>
          </p:cNvGrpSpPr>
          <p:nvPr/>
        </p:nvGrpSpPr>
        <p:grpSpPr bwMode="auto">
          <a:xfrm>
            <a:off x="403225" y="4716463"/>
            <a:ext cx="244475" cy="158750"/>
            <a:chOff x="3294" y="2154"/>
            <a:chExt cx="154" cy="100"/>
          </a:xfrm>
        </p:grpSpPr>
        <p:sp>
          <p:nvSpPr>
            <p:cNvPr id="50250" name="Rectangle 74">
              <a:extLst>
                <a:ext uri="{FF2B5EF4-FFF2-40B4-BE49-F238E27FC236}">
                  <a16:creationId xmlns:a16="http://schemas.microsoft.com/office/drawing/2014/main" id="{33857545-CD7D-49BE-9393-7349954735D9}"/>
                </a:ext>
              </a:extLst>
            </p:cNvPr>
            <p:cNvSpPr>
              <a:spLocks noChangeAspect="1" noChangeArrowheads="1"/>
            </p:cNvSpPr>
            <p:nvPr/>
          </p:nvSpPr>
          <p:spPr bwMode="auto">
            <a:xfrm>
              <a:off x="3294" y="2154"/>
              <a:ext cx="154" cy="100"/>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50251" name="Group 75">
              <a:extLst>
                <a:ext uri="{FF2B5EF4-FFF2-40B4-BE49-F238E27FC236}">
                  <a16:creationId xmlns:a16="http://schemas.microsoft.com/office/drawing/2014/main" id="{DC9943C9-BF07-4DA4-A8DE-DDEA49C5BAFF}"/>
                </a:ext>
              </a:extLst>
            </p:cNvPr>
            <p:cNvGrpSpPr>
              <a:grpSpLocks/>
            </p:cNvGrpSpPr>
            <p:nvPr/>
          </p:nvGrpSpPr>
          <p:grpSpPr bwMode="auto">
            <a:xfrm>
              <a:off x="3316" y="2171"/>
              <a:ext cx="110" cy="63"/>
              <a:chOff x="691" y="3359"/>
              <a:chExt cx="136" cy="90"/>
            </a:xfrm>
          </p:grpSpPr>
          <p:sp>
            <p:nvSpPr>
              <p:cNvPr id="50252" name="Line 76">
                <a:extLst>
                  <a:ext uri="{FF2B5EF4-FFF2-40B4-BE49-F238E27FC236}">
                    <a16:creationId xmlns:a16="http://schemas.microsoft.com/office/drawing/2014/main" id="{06344A07-DDCD-437E-AD79-F0BC54913D35}"/>
                  </a:ext>
                </a:extLst>
              </p:cNvPr>
              <p:cNvSpPr>
                <a:spLocks noChangeShapeType="1"/>
              </p:cNvSpPr>
              <p:nvPr/>
            </p:nvSpPr>
            <p:spPr bwMode="auto">
              <a:xfrm>
                <a:off x="691"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0253" name="Line 77">
                <a:extLst>
                  <a:ext uri="{FF2B5EF4-FFF2-40B4-BE49-F238E27FC236}">
                    <a16:creationId xmlns:a16="http://schemas.microsoft.com/office/drawing/2014/main" id="{73F8F8A3-4990-4A34-A221-2116F6C78633}"/>
                  </a:ext>
                </a:extLst>
              </p:cNvPr>
              <p:cNvSpPr>
                <a:spLocks noChangeShapeType="1"/>
              </p:cNvSpPr>
              <p:nvPr/>
            </p:nvSpPr>
            <p:spPr bwMode="auto">
              <a:xfrm flipV="1">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0254" name="Line 78">
                <a:extLst>
                  <a:ext uri="{FF2B5EF4-FFF2-40B4-BE49-F238E27FC236}">
                    <a16:creationId xmlns:a16="http://schemas.microsoft.com/office/drawing/2014/main" id="{3D6CBEC9-1C70-48D6-9C87-89002A1A76FE}"/>
                  </a:ext>
                </a:extLst>
              </p:cNvPr>
              <p:cNvSpPr>
                <a:spLocks noChangeShapeType="1"/>
              </p:cNvSpPr>
              <p:nvPr/>
            </p:nvSpPr>
            <p:spPr bwMode="auto">
              <a:xfrm>
                <a:off x="827"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0255" name="Line 79">
                <a:extLst>
                  <a:ext uri="{FF2B5EF4-FFF2-40B4-BE49-F238E27FC236}">
                    <a16:creationId xmlns:a16="http://schemas.microsoft.com/office/drawing/2014/main" id="{6851112C-4F71-4F56-8F1C-CF6DB65AD441}"/>
                  </a:ext>
                </a:extLst>
              </p:cNvPr>
              <p:cNvSpPr>
                <a:spLocks noChangeShapeType="1"/>
              </p:cNvSpPr>
              <p:nvPr/>
            </p:nvSpPr>
            <p:spPr bwMode="auto">
              <a:xfrm>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50256" name="Group 80">
            <a:extLst>
              <a:ext uri="{FF2B5EF4-FFF2-40B4-BE49-F238E27FC236}">
                <a16:creationId xmlns:a16="http://schemas.microsoft.com/office/drawing/2014/main" id="{3B2E03F4-DBC6-4883-95C1-227953DAF2BD}"/>
              </a:ext>
            </a:extLst>
          </p:cNvPr>
          <p:cNvGrpSpPr>
            <a:grpSpLocks/>
          </p:cNvGrpSpPr>
          <p:nvPr/>
        </p:nvGrpSpPr>
        <p:grpSpPr bwMode="auto">
          <a:xfrm>
            <a:off x="487363" y="4643438"/>
            <a:ext cx="74612" cy="26987"/>
            <a:chOff x="2373" y="1404"/>
            <a:chExt cx="47" cy="17"/>
          </a:xfrm>
        </p:grpSpPr>
        <p:sp>
          <p:nvSpPr>
            <p:cNvPr id="50257" name="Oval 81">
              <a:extLst>
                <a:ext uri="{FF2B5EF4-FFF2-40B4-BE49-F238E27FC236}">
                  <a16:creationId xmlns:a16="http://schemas.microsoft.com/office/drawing/2014/main" id="{937393EC-0B31-4F89-B0A4-6DCEC7CFDA77}"/>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50258" name="Oval 82">
              <a:extLst>
                <a:ext uri="{FF2B5EF4-FFF2-40B4-BE49-F238E27FC236}">
                  <a16:creationId xmlns:a16="http://schemas.microsoft.com/office/drawing/2014/main" id="{45B2F856-EE67-410F-BECC-4FD051480777}"/>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50259" name="Text Box 83">
            <a:extLst>
              <a:ext uri="{FF2B5EF4-FFF2-40B4-BE49-F238E27FC236}">
                <a16:creationId xmlns:a16="http://schemas.microsoft.com/office/drawing/2014/main" id="{93B08A2D-539C-467B-A042-CBB5EA970A0C}"/>
              </a:ext>
            </a:extLst>
          </p:cNvPr>
          <p:cNvSpPr txBox="1">
            <a:spLocks noChangeArrowheads="1"/>
          </p:cNvSpPr>
          <p:nvPr/>
        </p:nvSpPr>
        <p:spPr bwMode="auto">
          <a:xfrm>
            <a:off x="620713" y="4643438"/>
            <a:ext cx="2736850"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x8 </a:t>
            </a:r>
            <a:r>
              <a:rPr lang="en-GB" altLang="en-US" sz="800" b="0"/>
              <a:t>Gazelle AH Mk 1 Helicopter </a:t>
            </a:r>
            <a:r>
              <a:rPr lang="en-GB" altLang="en-US" sz="800"/>
              <a:t>(d)</a:t>
            </a:r>
            <a:r>
              <a:rPr lang="en-GB" altLang="en-US" sz="800" b="0"/>
              <a:t>                   CWBR-43</a:t>
            </a:r>
            <a:endParaRPr lang="en-GB" altLang="en-US" sz="800"/>
          </a:p>
        </p:txBody>
      </p:sp>
      <p:grpSp>
        <p:nvGrpSpPr>
          <p:cNvPr id="50260" name="Group 84">
            <a:extLst>
              <a:ext uri="{FF2B5EF4-FFF2-40B4-BE49-F238E27FC236}">
                <a16:creationId xmlns:a16="http://schemas.microsoft.com/office/drawing/2014/main" id="{449AC935-3D03-4970-A56B-6D95724316B0}"/>
              </a:ext>
            </a:extLst>
          </p:cNvPr>
          <p:cNvGrpSpPr>
            <a:grpSpLocks/>
          </p:cNvGrpSpPr>
          <p:nvPr/>
        </p:nvGrpSpPr>
        <p:grpSpPr bwMode="auto">
          <a:xfrm>
            <a:off x="403225" y="5005388"/>
            <a:ext cx="244475" cy="158750"/>
            <a:chOff x="3294" y="2154"/>
            <a:chExt cx="154" cy="100"/>
          </a:xfrm>
        </p:grpSpPr>
        <p:sp>
          <p:nvSpPr>
            <p:cNvPr id="50261" name="Rectangle 85">
              <a:extLst>
                <a:ext uri="{FF2B5EF4-FFF2-40B4-BE49-F238E27FC236}">
                  <a16:creationId xmlns:a16="http://schemas.microsoft.com/office/drawing/2014/main" id="{0B577147-A988-4E69-8606-88092A56263B}"/>
                </a:ext>
              </a:extLst>
            </p:cNvPr>
            <p:cNvSpPr>
              <a:spLocks noChangeAspect="1" noChangeArrowheads="1"/>
            </p:cNvSpPr>
            <p:nvPr/>
          </p:nvSpPr>
          <p:spPr bwMode="auto">
            <a:xfrm>
              <a:off x="3294" y="2154"/>
              <a:ext cx="154" cy="100"/>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50262" name="Group 86">
              <a:extLst>
                <a:ext uri="{FF2B5EF4-FFF2-40B4-BE49-F238E27FC236}">
                  <a16:creationId xmlns:a16="http://schemas.microsoft.com/office/drawing/2014/main" id="{9DBD0F6E-CD75-41D2-B852-5DF5F982A3BB}"/>
                </a:ext>
              </a:extLst>
            </p:cNvPr>
            <p:cNvGrpSpPr>
              <a:grpSpLocks/>
            </p:cNvGrpSpPr>
            <p:nvPr/>
          </p:nvGrpSpPr>
          <p:grpSpPr bwMode="auto">
            <a:xfrm>
              <a:off x="3316" y="2171"/>
              <a:ext cx="110" cy="63"/>
              <a:chOff x="691" y="3359"/>
              <a:chExt cx="136" cy="90"/>
            </a:xfrm>
          </p:grpSpPr>
          <p:sp>
            <p:nvSpPr>
              <p:cNvPr id="50263" name="Line 87">
                <a:extLst>
                  <a:ext uri="{FF2B5EF4-FFF2-40B4-BE49-F238E27FC236}">
                    <a16:creationId xmlns:a16="http://schemas.microsoft.com/office/drawing/2014/main" id="{1671C027-1B94-47A2-BEDD-A44A0DDBBC71}"/>
                  </a:ext>
                </a:extLst>
              </p:cNvPr>
              <p:cNvSpPr>
                <a:spLocks noChangeShapeType="1"/>
              </p:cNvSpPr>
              <p:nvPr/>
            </p:nvSpPr>
            <p:spPr bwMode="auto">
              <a:xfrm>
                <a:off x="691"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0264" name="Line 88">
                <a:extLst>
                  <a:ext uri="{FF2B5EF4-FFF2-40B4-BE49-F238E27FC236}">
                    <a16:creationId xmlns:a16="http://schemas.microsoft.com/office/drawing/2014/main" id="{2157BEEB-81EB-45DE-8332-61F93C4CDAB8}"/>
                  </a:ext>
                </a:extLst>
              </p:cNvPr>
              <p:cNvSpPr>
                <a:spLocks noChangeShapeType="1"/>
              </p:cNvSpPr>
              <p:nvPr/>
            </p:nvSpPr>
            <p:spPr bwMode="auto">
              <a:xfrm flipV="1">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0265" name="Line 89">
                <a:extLst>
                  <a:ext uri="{FF2B5EF4-FFF2-40B4-BE49-F238E27FC236}">
                    <a16:creationId xmlns:a16="http://schemas.microsoft.com/office/drawing/2014/main" id="{4670CC07-519D-4A19-A263-968D892A8283}"/>
                  </a:ext>
                </a:extLst>
              </p:cNvPr>
              <p:cNvSpPr>
                <a:spLocks noChangeShapeType="1"/>
              </p:cNvSpPr>
              <p:nvPr/>
            </p:nvSpPr>
            <p:spPr bwMode="auto">
              <a:xfrm>
                <a:off x="827"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0266" name="Line 90">
                <a:extLst>
                  <a:ext uri="{FF2B5EF4-FFF2-40B4-BE49-F238E27FC236}">
                    <a16:creationId xmlns:a16="http://schemas.microsoft.com/office/drawing/2014/main" id="{0CD69761-BF6D-4E9D-B4EE-8577CAD1F01C}"/>
                  </a:ext>
                </a:extLst>
              </p:cNvPr>
              <p:cNvSpPr>
                <a:spLocks noChangeShapeType="1"/>
              </p:cNvSpPr>
              <p:nvPr/>
            </p:nvSpPr>
            <p:spPr bwMode="auto">
              <a:xfrm>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50267" name="Group 91">
            <a:extLst>
              <a:ext uri="{FF2B5EF4-FFF2-40B4-BE49-F238E27FC236}">
                <a16:creationId xmlns:a16="http://schemas.microsoft.com/office/drawing/2014/main" id="{F02DF59B-047C-48CA-970C-455D1595E637}"/>
              </a:ext>
            </a:extLst>
          </p:cNvPr>
          <p:cNvGrpSpPr>
            <a:grpSpLocks/>
          </p:cNvGrpSpPr>
          <p:nvPr/>
        </p:nvGrpSpPr>
        <p:grpSpPr bwMode="auto">
          <a:xfrm>
            <a:off x="487363" y="4932363"/>
            <a:ext cx="74612" cy="26987"/>
            <a:chOff x="2373" y="1404"/>
            <a:chExt cx="47" cy="17"/>
          </a:xfrm>
        </p:grpSpPr>
        <p:sp>
          <p:nvSpPr>
            <p:cNvPr id="50268" name="Oval 92">
              <a:extLst>
                <a:ext uri="{FF2B5EF4-FFF2-40B4-BE49-F238E27FC236}">
                  <a16:creationId xmlns:a16="http://schemas.microsoft.com/office/drawing/2014/main" id="{E6B879F0-7C98-489D-A0DE-3A7AACA94326}"/>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50269" name="Oval 93">
              <a:extLst>
                <a:ext uri="{FF2B5EF4-FFF2-40B4-BE49-F238E27FC236}">
                  <a16:creationId xmlns:a16="http://schemas.microsoft.com/office/drawing/2014/main" id="{C444687E-E249-4836-A297-797EB7C6614F}"/>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50270" name="Text Box 94">
            <a:extLst>
              <a:ext uri="{FF2B5EF4-FFF2-40B4-BE49-F238E27FC236}">
                <a16:creationId xmlns:a16="http://schemas.microsoft.com/office/drawing/2014/main" id="{F6B41854-E786-4185-B282-1D1041B83814}"/>
              </a:ext>
            </a:extLst>
          </p:cNvPr>
          <p:cNvSpPr txBox="1">
            <a:spLocks noChangeArrowheads="1"/>
          </p:cNvSpPr>
          <p:nvPr/>
        </p:nvSpPr>
        <p:spPr bwMode="auto">
          <a:xfrm>
            <a:off x="619125" y="4930775"/>
            <a:ext cx="2719388"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x2 </a:t>
            </a:r>
            <a:r>
              <a:rPr lang="en-GB" altLang="en-US" sz="800" b="0"/>
              <a:t>Lynx AH Mk 1 Helicopter (TOW) </a:t>
            </a:r>
            <a:r>
              <a:rPr lang="en-GB" altLang="en-US" sz="800"/>
              <a:t>(dfg)        </a:t>
            </a:r>
            <a:r>
              <a:rPr lang="en-GB" altLang="en-US" sz="800" b="0"/>
              <a:t>CWBR-45</a:t>
            </a:r>
            <a:endParaRPr lang="en-GB" altLang="en-US" sz="800"/>
          </a:p>
        </p:txBody>
      </p:sp>
      <p:sp>
        <p:nvSpPr>
          <p:cNvPr id="50271" name="Line 95">
            <a:extLst>
              <a:ext uri="{FF2B5EF4-FFF2-40B4-BE49-F238E27FC236}">
                <a16:creationId xmlns:a16="http://schemas.microsoft.com/office/drawing/2014/main" id="{F5590CC2-7424-46D2-A0E1-FDEE196D7211}"/>
              </a:ext>
            </a:extLst>
          </p:cNvPr>
          <p:cNvSpPr>
            <a:spLocks noChangeShapeType="1"/>
          </p:cNvSpPr>
          <p:nvPr/>
        </p:nvSpPr>
        <p:spPr bwMode="auto">
          <a:xfrm>
            <a:off x="260350" y="4787900"/>
            <a:ext cx="142875"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0272" name="Line 96">
            <a:extLst>
              <a:ext uri="{FF2B5EF4-FFF2-40B4-BE49-F238E27FC236}">
                <a16:creationId xmlns:a16="http://schemas.microsoft.com/office/drawing/2014/main" id="{4BAEB08A-083C-4003-BE95-7861CCC114B2}"/>
              </a:ext>
            </a:extLst>
          </p:cNvPr>
          <p:cNvSpPr>
            <a:spLocks noChangeShapeType="1"/>
          </p:cNvSpPr>
          <p:nvPr/>
        </p:nvSpPr>
        <p:spPr bwMode="auto">
          <a:xfrm>
            <a:off x="260350" y="5075238"/>
            <a:ext cx="142875"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0273" name="Text Box 97">
            <a:extLst>
              <a:ext uri="{FF2B5EF4-FFF2-40B4-BE49-F238E27FC236}">
                <a16:creationId xmlns:a16="http://schemas.microsoft.com/office/drawing/2014/main" id="{C04DC0D9-37BE-4C23-9B1D-A48D455A93E1}"/>
              </a:ext>
            </a:extLst>
          </p:cNvPr>
          <p:cNvSpPr txBox="1">
            <a:spLocks noChangeArrowheads="1"/>
          </p:cNvSpPr>
          <p:nvPr/>
        </p:nvSpPr>
        <p:spPr bwMode="auto">
          <a:xfrm>
            <a:off x="3429000" y="1619250"/>
            <a:ext cx="3313113" cy="4981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800"/>
              <a:t>(a) </a:t>
            </a:r>
            <a:r>
              <a:rPr lang="en-GB" altLang="en-US" sz="800" b="0"/>
              <a:t>Following the 1982 reorganisations, BAOR normally had two Armoured Divisions permanently deployed in Germany, with a third Armoured Division split between Germany and the UK and an Infantry Division wholly deployed in the UK.  The 1st Armoured Division was fully deployed in Germany throughout this period and was the heaviest of all UK divisions.</a:t>
            </a:r>
          </a:p>
          <a:p>
            <a:endParaRPr lang="en-GB" altLang="en-US" sz="800"/>
          </a:p>
          <a:p>
            <a:r>
              <a:rPr lang="en-GB" altLang="en-US" sz="800"/>
              <a:t>(b) </a:t>
            </a:r>
            <a:r>
              <a:rPr lang="en-GB" altLang="en-US" sz="800" b="0"/>
              <a:t>7, 12 &amp; 22 Armoured Brigades served with 1st Armoured Division.  7 &amp; 22 Armoured Brigades were both ‘heavy’, with </a:t>
            </a:r>
            <a:r>
              <a:rPr lang="en-GB" altLang="en-US" sz="800"/>
              <a:t>x2 </a:t>
            </a:r>
            <a:r>
              <a:rPr lang="en-GB" altLang="en-US" sz="800" b="0"/>
              <a:t>Armoured Regiments and </a:t>
            </a:r>
            <a:r>
              <a:rPr lang="en-GB" altLang="en-US" sz="800"/>
              <a:t>x1 </a:t>
            </a:r>
            <a:r>
              <a:rPr lang="en-GB" altLang="en-US" sz="800" b="0"/>
              <a:t>Mechanised Infantry Battalion.  The ratio was reversed in 12 Armoured Brigade, so the division had a total of </a:t>
            </a:r>
            <a:r>
              <a:rPr lang="en-GB" altLang="en-US" sz="800"/>
              <a:t>x5 </a:t>
            </a:r>
            <a:r>
              <a:rPr lang="en-GB" altLang="en-US" sz="800" b="0"/>
              <a:t>Armoured Regiments and </a:t>
            </a:r>
            <a:r>
              <a:rPr lang="en-GB" altLang="en-US" sz="800"/>
              <a:t>x4 </a:t>
            </a:r>
            <a:r>
              <a:rPr lang="en-GB" altLang="en-US" sz="800" b="0"/>
              <a:t>Mechanised Infantry Battalions.</a:t>
            </a:r>
          </a:p>
          <a:p>
            <a:endParaRPr lang="en-GB" altLang="en-US" sz="800"/>
          </a:p>
          <a:p>
            <a:r>
              <a:rPr lang="en-GB" altLang="en-US" sz="800"/>
              <a:t>(c)</a:t>
            </a:r>
            <a:r>
              <a:rPr lang="en-GB" altLang="en-US" sz="800" b="0"/>
              <a:t> The divisional Guided Weapons Batteries were scrapped in 1983 and all Swingfire ATGM vehicles were returned to the Armoured and Recce Regiments.</a:t>
            </a:r>
          </a:p>
          <a:p>
            <a:endParaRPr lang="en-GB" altLang="en-US" sz="800" b="0"/>
          </a:p>
          <a:p>
            <a:r>
              <a:rPr lang="en-GB" altLang="en-US" sz="800"/>
              <a:t>(d)</a:t>
            </a:r>
            <a:r>
              <a:rPr lang="en-GB" altLang="en-US" sz="800" b="0"/>
              <a:t> The division had 1 Regiment Army Air Corps at its disposal, which had been expanded to </a:t>
            </a:r>
            <a:r>
              <a:rPr lang="en-GB" altLang="en-US" sz="800"/>
              <a:t>x3 </a:t>
            </a:r>
            <a:r>
              <a:rPr lang="en-GB" altLang="en-US" sz="800" b="0"/>
              <a:t>Squadrons with the 1982 reorganisations.  Two squadrons, 651 and 652 were Anti-Tank, each equipped with </a:t>
            </a:r>
            <a:r>
              <a:rPr lang="en-GB" altLang="en-US" sz="800"/>
              <a:t>x2 </a:t>
            </a:r>
            <a:r>
              <a:rPr lang="en-GB" altLang="en-US" sz="800" b="0"/>
              <a:t>Gazelle and </a:t>
            </a:r>
            <a:r>
              <a:rPr lang="en-GB" altLang="en-US" sz="800"/>
              <a:t>x4 </a:t>
            </a:r>
            <a:r>
              <a:rPr lang="en-GB" altLang="en-US" sz="800" b="0"/>
              <a:t>Scout.  The third squadron, 661, was Recce and had </a:t>
            </a:r>
            <a:r>
              <a:rPr lang="en-GB" altLang="en-US" sz="800"/>
              <a:t>x4 </a:t>
            </a:r>
            <a:r>
              <a:rPr lang="en-GB" altLang="en-US" sz="800" b="0"/>
              <a:t>Gazelle and </a:t>
            </a:r>
            <a:r>
              <a:rPr lang="en-GB" altLang="en-US" sz="800"/>
              <a:t>x2 </a:t>
            </a:r>
            <a:r>
              <a:rPr lang="en-GB" altLang="en-US" sz="800" b="0"/>
              <a:t>TOW-armed Lynx.  Note that 651 &amp; 652 Sqns persisted with Scout in lieu of Lynx.  652 Sqn also spent a few years during the mid-1980s posted to the Falklands in the wake of the 1982 war.</a:t>
            </a:r>
          </a:p>
          <a:p>
            <a:endParaRPr lang="en-GB" altLang="en-US" sz="800" b="0"/>
          </a:p>
          <a:p>
            <a:r>
              <a:rPr lang="en-GB" altLang="en-US" sz="800"/>
              <a:t>(e) </a:t>
            </a:r>
            <a:r>
              <a:rPr lang="en-GB" altLang="en-US" sz="800" b="0"/>
              <a:t>I don’t have an exact date for when 651 and/or 652 Sqns converted to Lynx, but in the late 1980s, may replace </a:t>
            </a:r>
            <a:r>
              <a:rPr lang="en-GB" altLang="en-US" sz="800"/>
              <a:t>x4 </a:t>
            </a:r>
            <a:r>
              <a:rPr lang="en-GB" altLang="en-US" sz="800" b="0"/>
              <a:t>or </a:t>
            </a:r>
            <a:r>
              <a:rPr lang="en-GB" altLang="en-US" sz="800"/>
              <a:t>x8 </a:t>
            </a:r>
            <a:r>
              <a:rPr lang="en-GB" altLang="en-US" sz="800" b="0"/>
              <a:t>Scout helicopters with:</a:t>
            </a:r>
          </a:p>
          <a:p>
            <a:r>
              <a:rPr lang="en-GB" altLang="en-US" sz="800" b="0"/>
              <a:t>     Lynx AH Mk 1 HELARM </a:t>
            </a:r>
            <a:r>
              <a:rPr lang="en-GB" altLang="en-US" sz="800"/>
              <a:t>(fg)</a:t>
            </a:r>
            <a:r>
              <a:rPr lang="en-GB" altLang="en-US" sz="800" b="0"/>
              <a:t>                                          CWBR-45</a:t>
            </a:r>
          </a:p>
          <a:p>
            <a:endParaRPr lang="en-GB" altLang="en-US" sz="800" b="0"/>
          </a:p>
          <a:p>
            <a:r>
              <a:rPr lang="en-GB" altLang="en-US" sz="800"/>
              <a:t>(f) </a:t>
            </a:r>
            <a:r>
              <a:rPr lang="en-GB" altLang="en-US" sz="800" b="0"/>
              <a:t>Late 1980s: May upgrade Lynx’s TOW ATGMs to Improved TOW (see card) and/or may replace Lynx AH Mk 1 HELARM with:</a:t>
            </a:r>
          </a:p>
          <a:p>
            <a:r>
              <a:rPr lang="en-GB" altLang="en-US" sz="800"/>
              <a:t>     </a:t>
            </a:r>
            <a:r>
              <a:rPr lang="en-GB" altLang="en-US" sz="800" b="0"/>
              <a:t>Lynx AH Mk 7 HELARM                                               CWBR-77</a:t>
            </a:r>
          </a:p>
          <a:p>
            <a:endParaRPr lang="en-GB" altLang="en-US" sz="800" b="0"/>
          </a:p>
          <a:p>
            <a:r>
              <a:rPr lang="en-GB" altLang="en-US" sz="800"/>
              <a:t>(g) </a:t>
            </a:r>
            <a:r>
              <a:rPr lang="en-GB" altLang="en-US" sz="800" b="0"/>
              <a:t>It was a very quick and simple process to convert Lynx HELARM to Light Battlefield Helicopters (LBH) and vice versa.  In which case, replace Lynx HELARM variants with Lynx LBH variants (CWBR-44 or CWBR-76).</a:t>
            </a:r>
          </a:p>
        </p:txBody>
      </p:sp>
      <p:sp>
        <p:nvSpPr>
          <p:cNvPr id="50274" name="Line 98">
            <a:extLst>
              <a:ext uri="{FF2B5EF4-FFF2-40B4-BE49-F238E27FC236}">
                <a16:creationId xmlns:a16="http://schemas.microsoft.com/office/drawing/2014/main" id="{25B1D7DC-41DB-4B8D-9906-EA5ED9BB548C}"/>
              </a:ext>
            </a:extLst>
          </p:cNvPr>
          <p:cNvSpPr>
            <a:spLocks noChangeShapeType="1"/>
          </p:cNvSpPr>
          <p:nvPr/>
        </p:nvSpPr>
        <p:spPr bwMode="auto">
          <a:xfrm flipV="1">
            <a:off x="258763" y="3851275"/>
            <a:ext cx="0" cy="1223963"/>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pic>
        <p:nvPicPr>
          <p:cNvPr id="50288" name="Picture 112" descr="BAOR3">
            <a:extLst>
              <a:ext uri="{FF2B5EF4-FFF2-40B4-BE49-F238E27FC236}">
                <a16:creationId xmlns:a16="http://schemas.microsoft.com/office/drawing/2014/main" id="{9C147241-0D65-415D-83EE-832D0A1599C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8913" y="7667625"/>
            <a:ext cx="2592387" cy="1389063"/>
          </a:xfrm>
          <a:prstGeom prst="rect">
            <a:avLst/>
          </a:prstGeom>
          <a:noFill/>
          <a:extLst>
            <a:ext uri="{909E8E84-426E-40DD-AFC4-6F175D3DCCD1}">
              <a14:hiddenFill xmlns:a14="http://schemas.microsoft.com/office/drawing/2010/main">
                <a:solidFill>
                  <a:srgbClr val="FFFFFF"/>
                </a:solidFill>
              </a14:hiddenFill>
            </a:ext>
          </a:extLst>
        </p:spPr>
      </p:pic>
      <p:pic>
        <p:nvPicPr>
          <p:cNvPr id="50289" name="Picture 113" descr="CWBR-01 - Chieftain Mk5">
            <a:extLst>
              <a:ext uri="{FF2B5EF4-FFF2-40B4-BE49-F238E27FC236}">
                <a16:creationId xmlns:a16="http://schemas.microsoft.com/office/drawing/2014/main" id="{E98E7077-AE33-48F1-BCAD-E7F2CDA177F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24175" y="6588125"/>
            <a:ext cx="3817938" cy="2443163"/>
          </a:xfrm>
          <a:prstGeom prst="rect">
            <a:avLst/>
          </a:prstGeom>
          <a:noFill/>
          <a:extLst>
            <a:ext uri="{909E8E84-426E-40DD-AFC4-6F175D3DCCD1}">
              <a14:hiddenFill xmlns:a14="http://schemas.microsoft.com/office/drawing/2010/main">
                <a:solidFill>
                  <a:srgbClr val="FFFFFF"/>
                </a:solidFill>
              </a14:hiddenFill>
            </a:ext>
          </a:extLst>
        </p:spPr>
      </p:pic>
      <p:grpSp>
        <p:nvGrpSpPr>
          <p:cNvPr id="50290" name="Group 114">
            <a:extLst>
              <a:ext uri="{FF2B5EF4-FFF2-40B4-BE49-F238E27FC236}">
                <a16:creationId xmlns:a16="http://schemas.microsoft.com/office/drawing/2014/main" id="{739077CF-BD0C-4FA6-A310-BCD1A10561C6}"/>
              </a:ext>
            </a:extLst>
          </p:cNvPr>
          <p:cNvGrpSpPr>
            <a:grpSpLocks noChangeAspect="1"/>
          </p:cNvGrpSpPr>
          <p:nvPr/>
        </p:nvGrpSpPr>
        <p:grpSpPr bwMode="auto">
          <a:xfrm>
            <a:off x="403225" y="2122488"/>
            <a:ext cx="287338" cy="215900"/>
            <a:chOff x="1055" y="960"/>
            <a:chExt cx="202" cy="132"/>
          </a:xfrm>
        </p:grpSpPr>
        <p:sp>
          <p:nvSpPr>
            <p:cNvPr id="50291" name="Rectangle 115">
              <a:extLst>
                <a:ext uri="{FF2B5EF4-FFF2-40B4-BE49-F238E27FC236}">
                  <a16:creationId xmlns:a16="http://schemas.microsoft.com/office/drawing/2014/main" id="{03C2630E-98AF-4325-AE08-09B50855A8F1}"/>
                </a:ext>
              </a:extLst>
            </p:cNvPr>
            <p:cNvSpPr>
              <a:spLocks noChangeAspect="1" noChangeArrowheads="1"/>
            </p:cNvSpPr>
            <p:nvPr/>
          </p:nvSpPr>
          <p:spPr bwMode="auto">
            <a:xfrm>
              <a:off x="1056" y="960"/>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0292" name="Oval 116">
              <a:extLst>
                <a:ext uri="{FF2B5EF4-FFF2-40B4-BE49-F238E27FC236}">
                  <a16:creationId xmlns:a16="http://schemas.microsoft.com/office/drawing/2014/main" id="{60C299E7-4FBA-444F-AB72-32AE2807E18F}"/>
                </a:ext>
              </a:extLst>
            </p:cNvPr>
            <p:cNvSpPr>
              <a:spLocks noChangeAspect="1" noChangeArrowheads="1"/>
            </p:cNvSpPr>
            <p:nvPr/>
          </p:nvSpPr>
          <p:spPr bwMode="auto">
            <a:xfrm>
              <a:off x="1081" y="989"/>
              <a:ext cx="144"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0293" name="Line 117">
              <a:extLst>
                <a:ext uri="{FF2B5EF4-FFF2-40B4-BE49-F238E27FC236}">
                  <a16:creationId xmlns:a16="http://schemas.microsoft.com/office/drawing/2014/main" id="{B3A01008-1A73-4C45-8013-9FD75946B0E3}"/>
                </a:ext>
              </a:extLst>
            </p:cNvPr>
            <p:cNvSpPr>
              <a:spLocks noChangeAspect="1" noChangeShapeType="1"/>
            </p:cNvSpPr>
            <p:nvPr/>
          </p:nvSpPr>
          <p:spPr bwMode="auto">
            <a:xfrm flipV="1">
              <a:off x="1055" y="961"/>
              <a:ext cx="97" cy="131"/>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0294" name="Line 118">
              <a:extLst>
                <a:ext uri="{FF2B5EF4-FFF2-40B4-BE49-F238E27FC236}">
                  <a16:creationId xmlns:a16="http://schemas.microsoft.com/office/drawing/2014/main" id="{15CEB3F7-F47A-4497-8AF6-03088900594F}"/>
                </a:ext>
              </a:extLst>
            </p:cNvPr>
            <p:cNvSpPr>
              <a:spLocks noChangeAspect="1" noChangeShapeType="1"/>
            </p:cNvSpPr>
            <p:nvPr/>
          </p:nvSpPr>
          <p:spPr bwMode="auto">
            <a:xfrm>
              <a:off x="1152" y="960"/>
              <a:ext cx="104" cy="131"/>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50295" name="Line 119">
            <a:extLst>
              <a:ext uri="{FF2B5EF4-FFF2-40B4-BE49-F238E27FC236}">
                <a16:creationId xmlns:a16="http://schemas.microsoft.com/office/drawing/2014/main" id="{422D4846-6520-429E-911D-CA1FAD68FCD4}"/>
              </a:ext>
            </a:extLst>
          </p:cNvPr>
          <p:cNvSpPr>
            <a:spLocks noChangeShapeType="1"/>
          </p:cNvSpPr>
          <p:nvPr/>
        </p:nvSpPr>
        <p:spPr bwMode="auto">
          <a:xfrm>
            <a:off x="547688" y="2051050"/>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0296" name="Line 120">
            <a:extLst>
              <a:ext uri="{FF2B5EF4-FFF2-40B4-BE49-F238E27FC236}">
                <a16:creationId xmlns:a16="http://schemas.microsoft.com/office/drawing/2014/main" id="{482232AA-A4E9-4CC4-8E68-A26A28061A47}"/>
              </a:ext>
            </a:extLst>
          </p:cNvPr>
          <p:cNvSpPr>
            <a:spLocks noChangeShapeType="1"/>
          </p:cNvSpPr>
          <p:nvPr/>
        </p:nvSpPr>
        <p:spPr bwMode="auto">
          <a:xfrm>
            <a:off x="258763" y="2193925"/>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0297" name="Text Box 121">
            <a:extLst>
              <a:ext uri="{FF2B5EF4-FFF2-40B4-BE49-F238E27FC236}">
                <a16:creationId xmlns:a16="http://schemas.microsoft.com/office/drawing/2014/main" id="{F2833899-FA18-4D80-ACA3-EA6389C08BE4}"/>
              </a:ext>
            </a:extLst>
          </p:cNvPr>
          <p:cNvSpPr txBox="1">
            <a:spLocks noChangeArrowheads="1"/>
          </p:cNvSpPr>
          <p:nvPr/>
        </p:nvSpPr>
        <p:spPr bwMode="auto">
          <a:xfrm>
            <a:off x="690563" y="2051050"/>
            <a:ext cx="247491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CWBR-22</a:t>
            </a:r>
          </a:p>
          <a:p>
            <a:r>
              <a:rPr lang="en-GB" altLang="en-US" sz="800"/>
              <a:t>Up to x1 Anti-Tank Guided Weapons Battery (c)</a:t>
            </a:r>
          </a:p>
        </p:txBody>
      </p:sp>
      <p:pic>
        <p:nvPicPr>
          <p:cNvPr id="50299" name="Picture 123" descr="2000px-1ukdiv">
            <a:extLst>
              <a:ext uri="{FF2B5EF4-FFF2-40B4-BE49-F238E27FC236}">
                <a16:creationId xmlns:a16="http://schemas.microsoft.com/office/drawing/2014/main" id="{05F05E5F-F4C5-4DB6-B3EC-8F1F673BB09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92600" y="179388"/>
            <a:ext cx="1489075" cy="1298575"/>
          </a:xfrm>
          <a:prstGeom prst="rect">
            <a:avLst/>
          </a:prstGeom>
          <a:noFill/>
          <a:extLst>
            <a:ext uri="{909E8E84-426E-40DD-AFC4-6F175D3DCCD1}">
              <a14:hiddenFill xmlns:a14="http://schemas.microsoft.com/office/drawing/2010/main">
                <a:solidFill>
                  <a:srgbClr val="FFFFFF"/>
                </a:solidFill>
              </a14:hiddenFill>
            </a:ext>
          </a:extLst>
        </p:spPr>
      </p:pic>
      <p:pic>
        <p:nvPicPr>
          <p:cNvPr id="50300" name="Picture 124" descr="3684976561_76b0a6d1a1_z">
            <a:extLst>
              <a:ext uri="{FF2B5EF4-FFF2-40B4-BE49-F238E27FC236}">
                <a16:creationId xmlns:a16="http://schemas.microsoft.com/office/drawing/2014/main" id="{CB0B6918-BE26-4FB4-8840-AD84A4AE108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5888" y="5364163"/>
            <a:ext cx="2736850" cy="2052637"/>
          </a:xfrm>
          <a:prstGeom prst="rect">
            <a:avLst/>
          </a:prstGeom>
          <a:noFill/>
          <a:extLst>
            <a:ext uri="{909E8E84-426E-40DD-AFC4-6F175D3DCCD1}">
              <a14:hiddenFill xmlns:a14="http://schemas.microsoft.com/office/drawing/2010/main">
                <a:solidFill>
                  <a:srgbClr val="FFFFFF"/>
                </a:solidFill>
              </a14:hiddenFill>
            </a:ext>
          </a:extLst>
        </p:spPr>
      </p:pic>
      <p:grpSp>
        <p:nvGrpSpPr>
          <p:cNvPr id="50301" name="Group 125">
            <a:extLst>
              <a:ext uri="{FF2B5EF4-FFF2-40B4-BE49-F238E27FC236}">
                <a16:creationId xmlns:a16="http://schemas.microsoft.com/office/drawing/2014/main" id="{38D43D16-6881-4233-9424-4DE1FB34621C}"/>
              </a:ext>
            </a:extLst>
          </p:cNvPr>
          <p:cNvGrpSpPr>
            <a:grpSpLocks/>
          </p:cNvGrpSpPr>
          <p:nvPr/>
        </p:nvGrpSpPr>
        <p:grpSpPr bwMode="auto">
          <a:xfrm>
            <a:off x="403225" y="4427538"/>
            <a:ext cx="244475" cy="158750"/>
            <a:chOff x="3294" y="2154"/>
            <a:chExt cx="154" cy="100"/>
          </a:xfrm>
        </p:grpSpPr>
        <p:sp>
          <p:nvSpPr>
            <p:cNvPr id="50302" name="Rectangle 126">
              <a:extLst>
                <a:ext uri="{FF2B5EF4-FFF2-40B4-BE49-F238E27FC236}">
                  <a16:creationId xmlns:a16="http://schemas.microsoft.com/office/drawing/2014/main" id="{61E813FE-294C-462C-B237-880BDE9B4A59}"/>
                </a:ext>
              </a:extLst>
            </p:cNvPr>
            <p:cNvSpPr>
              <a:spLocks noChangeAspect="1" noChangeArrowheads="1"/>
            </p:cNvSpPr>
            <p:nvPr/>
          </p:nvSpPr>
          <p:spPr bwMode="auto">
            <a:xfrm>
              <a:off x="3294" y="2154"/>
              <a:ext cx="154" cy="100"/>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50303" name="Group 127">
              <a:extLst>
                <a:ext uri="{FF2B5EF4-FFF2-40B4-BE49-F238E27FC236}">
                  <a16:creationId xmlns:a16="http://schemas.microsoft.com/office/drawing/2014/main" id="{57498B26-8FB3-447A-AC3A-B5341B0B9A88}"/>
                </a:ext>
              </a:extLst>
            </p:cNvPr>
            <p:cNvGrpSpPr>
              <a:grpSpLocks/>
            </p:cNvGrpSpPr>
            <p:nvPr/>
          </p:nvGrpSpPr>
          <p:grpSpPr bwMode="auto">
            <a:xfrm>
              <a:off x="3316" y="2171"/>
              <a:ext cx="110" cy="63"/>
              <a:chOff x="691" y="3359"/>
              <a:chExt cx="136" cy="90"/>
            </a:xfrm>
          </p:grpSpPr>
          <p:sp>
            <p:nvSpPr>
              <p:cNvPr id="50304" name="Line 128">
                <a:extLst>
                  <a:ext uri="{FF2B5EF4-FFF2-40B4-BE49-F238E27FC236}">
                    <a16:creationId xmlns:a16="http://schemas.microsoft.com/office/drawing/2014/main" id="{CA771425-0173-4172-91F9-F1EE89D80853}"/>
                  </a:ext>
                </a:extLst>
              </p:cNvPr>
              <p:cNvSpPr>
                <a:spLocks noChangeShapeType="1"/>
              </p:cNvSpPr>
              <p:nvPr/>
            </p:nvSpPr>
            <p:spPr bwMode="auto">
              <a:xfrm>
                <a:off x="691"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0305" name="Line 129">
                <a:extLst>
                  <a:ext uri="{FF2B5EF4-FFF2-40B4-BE49-F238E27FC236}">
                    <a16:creationId xmlns:a16="http://schemas.microsoft.com/office/drawing/2014/main" id="{1C042A89-3994-4C8C-A3CB-80AA7856BD53}"/>
                  </a:ext>
                </a:extLst>
              </p:cNvPr>
              <p:cNvSpPr>
                <a:spLocks noChangeShapeType="1"/>
              </p:cNvSpPr>
              <p:nvPr/>
            </p:nvSpPr>
            <p:spPr bwMode="auto">
              <a:xfrm flipV="1">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0306" name="Line 130">
                <a:extLst>
                  <a:ext uri="{FF2B5EF4-FFF2-40B4-BE49-F238E27FC236}">
                    <a16:creationId xmlns:a16="http://schemas.microsoft.com/office/drawing/2014/main" id="{D8C6F8D2-2942-4508-BE34-4B6F722E0E14}"/>
                  </a:ext>
                </a:extLst>
              </p:cNvPr>
              <p:cNvSpPr>
                <a:spLocks noChangeShapeType="1"/>
              </p:cNvSpPr>
              <p:nvPr/>
            </p:nvSpPr>
            <p:spPr bwMode="auto">
              <a:xfrm>
                <a:off x="827"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0307" name="Line 131">
                <a:extLst>
                  <a:ext uri="{FF2B5EF4-FFF2-40B4-BE49-F238E27FC236}">
                    <a16:creationId xmlns:a16="http://schemas.microsoft.com/office/drawing/2014/main" id="{9DA87781-8B5F-4A2A-B5AB-7A3B47962D4A}"/>
                  </a:ext>
                </a:extLst>
              </p:cNvPr>
              <p:cNvSpPr>
                <a:spLocks noChangeShapeType="1"/>
              </p:cNvSpPr>
              <p:nvPr/>
            </p:nvSpPr>
            <p:spPr bwMode="auto">
              <a:xfrm>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50308" name="Group 132">
            <a:extLst>
              <a:ext uri="{FF2B5EF4-FFF2-40B4-BE49-F238E27FC236}">
                <a16:creationId xmlns:a16="http://schemas.microsoft.com/office/drawing/2014/main" id="{CD89FD7A-4A3D-496B-9CA6-C6FE30F01E3E}"/>
              </a:ext>
            </a:extLst>
          </p:cNvPr>
          <p:cNvGrpSpPr>
            <a:grpSpLocks/>
          </p:cNvGrpSpPr>
          <p:nvPr/>
        </p:nvGrpSpPr>
        <p:grpSpPr bwMode="auto">
          <a:xfrm>
            <a:off x="487363" y="4354513"/>
            <a:ext cx="74612" cy="26987"/>
            <a:chOff x="2373" y="1404"/>
            <a:chExt cx="47" cy="17"/>
          </a:xfrm>
        </p:grpSpPr>
        <p:sp>
          <p:nvSpPr>
            <p:cNvPr id="50309" name="Oval 133">
              <a:extLst>
                <a:ext uri="{FF2B5EF4-FFF2-40B4-BE49-F238E27FC236}">
                  <a16:creationId xmlns:a16="http://schemas.microsoft.com/office/drawing/2014/main" id="{D6B0C6C7-64B1-4532-986E-47714E75EA53}"/>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50310" name="Oval 134">
              <a:extLst>
                <a:ext uri="{FF2B5EF4-FFF2-40B4-BE49-F238E27FC236}">
                  <a16:creationId xmlns:a16="http://schemas.microsoft.com/office/drawing/2014/main" id="{B1C2456C-CBAB-47AF-B62E-5F0807E6D6F2}"/>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50311" name="Text Box 135">
            <a:extLst>
              <a:ext uri="{FF2B5EF4-FFF2-40B4-BE49-F238E27FC236}">
                <a16:creationId xmlns:a16="http://schemas.microsoft.com/office/drawing/2014/main" id="{BABE07FE-D408-499D-96C8-4CA89B4C76C2}"/>
              </a:ext>
            </a:extLst>
          </p:cNvPr>
          <p:cNvSpPr txBox="1">
            <a:spLocks noChangeArrowheads="1"/>
          </p:cNvSpPr>
          <p:nvPr/>
        </p:nvSpPr>
        <p:spPr bwMode="auto">
          <a:xfrm>
            <a:off x="619125" y="4354513"/>
            <a:ext cx="2738438"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x8 </a:t>
            </a:r>
            <a:r>
              <a:rPr lang="en-GB" altLang="en-US" sz="800" b="0"/>
              <a:t>Scout AH Mk 1 Helicopter </a:t>
            </a:r>
            <a:r>
              <a:rPr lang="en-GB" altLang="en-US" sz="800"/>
              <a:t>(de)</a:t>
            </a:r>
            <a:r>
              <a:rPr lang="en-GB" altLang="en-US" sz="800" b="0"/>
              <a:t>                    CWBR-42</a:t>
            </a:r>
            <a:endParaRPr lang="en-GB" altLang="en-US" sz="800"/>
          </a:p>
        </p:txBody>
      </p:sp>
      <p:sp>
        <p:nvSpPr>
          <p:cNvPr id="50312" name="Line 136">
            <a:extLst>
              <a:ext uri="{FF2B5EF4-FFF2-40B4-BE49-F238E27FC236}">
                <a16:creationId xmlns:a16="http://schemas.microsoft.com/office/drawing/2014/main" id="{380D433B-2F52-478F-B7C5-BAE6521A2C41}"/>
              </a:ext>
            </a:extLst>
          </p:cNvPr>
          <p:cNvSpPr>
            <a:spLocks noChangeShapeType="1"/>
          </p:cNvSpPr>
          <p:nvPr/>
        </p:nvSpPr>
        <p:spPr bwMode="auto">
          <a:xfrm>
            <a:off x="260350" y="4498975"/>
            <a:ext cx="142875"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Line 2">
            <a:extLst>
              <a:ext uri="{FF2B5EF4-FFF2-40B4-BE49-F238E27FC236}">
                <a16:creationId xmlns:a16="http://schemas.microsoft.com/office/drawing/2014/main" id="{EC38955A-D4C0-4401-8B85-24A3A8D1C057}"/>
              </a:ext>
            </a:extLst>
          </p:cNvPr>
          <p:cNvSpPr>
            <a:spLocks noChangeShapeType="1"/>
          </p:cNvSpPr>
          <p:nvPr/>
        </p:nvSpPr>
        <p:spPr bwMode="auto">
          <a:xfrm flipV="1">
            <a:off x="260350" y="468313"/>
            <a:ext cx="0" cy="4967287"/>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92163" name="Group 3">
            <a:extLst>
              <a:ext uri="{FF2B5EF4-FFF2-40B4-BE49-F238E27FC236}">
                <a16:creationId xmlns:a16="http://schemas.microsoft.com/office/drawing/2014/main" id="{25FF9122-2ABC-4D87-867C-A3DA816AD294}"/>
              </a:ext>
            </a:extLst>
          </p:cNvPr>
          <p:cNvGrpSpPr>
            <a:grpSpLocks noChangeAspect="1"/>
          </p:cNvGrpSpPr>
          <p:nvPr/>
        </p:nvGrpSpPr>
        <p:grpSpPr bwMode="auto">
          <a:xfrm>
            <a:off x="115888" y="250825"/>
            <a:ext cx="360362" cy="288925"/>
            <a:chOff x="480" y="960"/>
            <a:chExt cx="195" cy="132"/>
          </a:xfrm>
        </p:grpSpPr>
        <p:sp>
          <p:nvSpPr>
            <p:cNvPr id="92164" name="Rectangle 4">
              <a:extLst>
                <a:ext uri="{FF2B5EF4-FFF2-40B4-BE49-F238E27FC236}">
                  <a16:creationId xmlns:a16="http://schemas.microsoft.com/office/drawing/2014/main" id="{E1F6229E-BCF5-48A1-BBE6-B799CB139F34}"/>
                </a:ext>
              </a:extLst>
            </p:cNvPr>
            <p:cNvSpPr>
              <a:spLocks noChangeAspect="1" noChangeArrowheads="1"/>
            </p:cNvSpPr>
            <p:nvPr/>
          </p:nvSpPr>
          <p:spPr bwMode="auto">
            <a:xfrm>
              <a:off x="480" y="960"/>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2165" name="Oval 5">
              <a:extLst>
                <a:ext uri="{FF2B5EF4-FFF2-40B4-BE49-F238E27FC236}">
                  <a16:creationId xmlns:a16="http://schemas.microsoft.com/office/drawing/2014/main" id="{F0FBEB27-A7D3-4CFA-9857-4BC0A6B81DEA}"/>
                </a:ext>
              </a:extLst>
            </p:cNvPr>
            <p:cNvSpPr>
              <a:spLocks noChangeAspect="1" noChangeArrowheads="1"/>
            </p:cNvSpPr>
            <p:nvPr/>
          </p:nvSpPr>
          <p:spPr bwMode="auto">
            <a:xfrm>
              <a:off x="516" y="993"/>
              <a:ext cx="125"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92166" name="Text Box 6">
            <a:extLst>
              <a:ext uri="{FF2B5EF4-FFF2-40B4-BE49-F238E27FC236}">
                <a16:creationId xmlns:a16="http://schemas.microsoft.com/office/drawing/2014/main" id="{29E26C6C-2A4F-4568-BE55-A141D14BD561}"/>
              </a:ext>
            </a:extLst>
          </p:cNvPr>
          <p:cNvSpPr txBox="1">
            <a:spLocks noChangeArrowheads="1"/>
          </p:cNvSpPr>
          <p:nvPr/>
        </p:nvSpPr>
        <p:spPr bwMode="auto">
          <a:xfrm>
            <a:off x="476250" y="107950"/>
            <a:ext cx="2830513"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BATTLEGROUP CWBR-03</a:t>
            </a:r>
          </a:p>
          <a:p>
            <a:r>
              <a:rPr lang="en-GB" altLang="en-US"/>
              <a:t>British Armoured Division 1983-89</a:t>
            </a:r>
            <a:r>
              <a:rPr lang="en-GB" altLang="en-US" sz="1000"/>
              <a:t> </a:t>
            </a:r>
            <a:r>
              <a:rPr lang="en-GB" altLang="en-US" sz="800"/>
              <a:t>(a)</a:t>
            </a:r>
          </a:p>
          <a:p>
            <a:r>
              <a:rPr lang="en-GB" altLang="en-US" sz="800" b="0"/>
              <a:t>(3rd Armoured Division)</a:t>
            </a:r>
          </a:p>
        </p:txBody>
      </p:sp>
      <p:grpSp>
        <p:nvGrpSpPr>
          <p:cNvPr id="92167" name="Group 7">
            <a:extLst>
              <a:ext uri="{FF2B5EF4-FFF2-40B4-BE49-F238E27FC236}">
                <a16:creationId xmlns:a16="http://schemas.microsoft.com/office/drawing/2014/main" id="{FFAAC2FA-928D-490B-B509-2E23C58A211A}"/>
              </a:ext>
            </a:extLst>
          </p:cNvPr>
          <p:cNvGrpSpPr>
            <a:grpSpLocks/>
          </p:cNvGrpSpPr>
          <p:nvPr/>
        </p:nvGrpSpPr>
        <p:grpSpPr bwMode="auto">
          <a:xfrm>
            <a:off x="222250" y="180975"/>
            <a:ext cx="147638" cy="63500"/>
            <a:chOff x="119" y="295"/>
            <a:chExt cx="93" cy="40"/>
          </a:xfrm>
        </p:grpSpPr>
        <p:grpSp>
          <p:nvGrpSpPr>
            <p:cNvPr id="92168" name="Group 8">
              <a:extLst>
                <a:ext uri="{FF2B5EF4-FFF2-40B4-BE49-F238E27FC236}">
                  <a16:creationId xmlns:a16="http://schemas.microsoft.com/office/drawing/2014/main" id="{D496FC4E-6DC7-4895-B4D2-E8C682CD01AF}"/>
                </a:ext>
              </a:extLst>
            </p:cNvPr>
            <p:cNvGrpSpPr>
              <a:grpSpLocks/>
            </p:cNvGrpSpPr>
            <p:nvPr/>
          </p:nvGrpSpPr>
          <p:grpSpPr bwMode="auto">
            <a:xfrm>
              <a:off x="119" y="295"/>
              <a:ext cx="48" cy="40"/>
              <a:chOff x="2539" y="543"/>
              <a:chExt cx="48" cy="40"/>
            </a:xfrm>
          </p:grpSpPr>
          <p:sp>
            <p:nvSpPr>
              <p:cNvPr id="92169" name="Line 9">
                <a:extLst>
                  <a:ext uri="{FF2B5EF4-FFF2-40B4-BE49-F238E27FC236}">
                    <a16:creationId xmlns:a16="http://schemas.microsoft.com/office/drawing/2014/main" id="{F2B9AAE6-A912-4998-9240-3BFF62128576}"/>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2170" name="Line 10">
                <a:extLst>
                  <a:ext uri="{FF2B5EF4-FFF2-40B4-BE49-F238E27FC236}">
                    <a16:creationId xmlns:a16="http://schemas.microsoft.com/office/drawing/2014/main" id="{A97E9B67-34CA-4116-B749-1688578C12D2}"/>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92171" name="Group 11">
              <a:extLst>
                <a:ext uri="{FF2B5EF4-FFF2-40B4-BE49-F238E27FC236}">
                  <a16:creationId xmlns:a16="http://schemas.microsoft.com/office/drawing/2014/main" id="{6E1BC16F-ACA0-4E49-873E-13AE5890EC3C}"/>
                </a:ext>
              </a:extLst>
            </p:cNvPr>
            <p:cNvGrpSpPr>
              <a:grpSpLocks/>
            </p:cNvGrpSpPr>
            <p:nvPr/>
          </p:nvGrpSpPr>
          <p:grpSpPr bwMode="auto">
            <a:xfrm>
              <a:off x="164" y="295"/>
              <a:ext cx="48" cy="40"/>
              <a:chOff x="2539" y="543"/>
              <a:chExt cx="48" cy="40"/>
            </a:xfrm>
          </p:grpSpPr>
          <p:sp>
            <p:nvSpPr>
              <p:cNvPr id="92172" name="Line 12">
                <a:extLst>
                  <a:ext uri="{FF2B5EF4-FFF2-40B4-BE49-F238E27FC236}">
                    <a16:creationId xmlns:a16="http://schemas.microsoft.com/office/drawing/2014/main" id="{135D5804-1C1D-48B0-A656-DED6D0C9EFB4}"/>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2173" name="Line 13">
                <a:extLst>
                  <a:ext uri="{FF2B5EF4-FFF2-40B4-BE49-F238E27FC236}">
                    <a16:creationId xmlns:a16="http://schemas.microsoft.com/office/drawing/2014/main" id="{77546473-F9A8-4C56-A3A7-552E40A2A44B}"/>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grpSp>
        <p:nvGrpSpPr>
          <p:cNvPr id="92174" name="Group 14">
            <a:extLst>
              <a:ext uri="{FF2B5EF4-FFF2-40B4-BE49-F238E27FC236}">
                <a16:creationId xmlns:a16="http://schemas.microsoft.com/office/drawing/2014/main" id="{DA9B4FA0-7BE4-4BBC-8D63-CD9494551FE6}"/>
              </a:ext>
            </a:extLst>
          </p:cNvPr>
          <p:cNvGrpSpPr>
            <a:grpSpLocks noChangeAspect="1"/>
          </p:cNvGrpSpPr>
          <p:nvPr/>
        </p:nvGrpSpPr>
        <p:grpSpPr bwMode="auto">
          <a:xfrm>
            <a:off x="407988" y="1044575"/>
            <a:ext cx="287337" cy="214313"/>
            <a:chOff x="480" y="960"/>
            <a:chExt cx="195" cy="132"/>
          </a:xfrm>
        </p:grpSpPr>
        <p:sp>
          <p:nvSpPr>
            <p:cNvPr id="92175" name="Rectangle 15">
              <a:extLst>
                <a:ext uri="{FF2B5EF4-FFF2-40B4-BE49-F238E27FC236}">
                  <a16:creationId xmlns:a16="http://schemas.microsoft.com/office/drawing/2014/main" id="{EF3DCF7D-D061-48DD-9CDA-69D793E87D3E}"/>
                </a:ext>
              </a:extLst>
            </p:cNvPr>
            <p:cNvSpPr>
              <a:spLocks noChangeAspect="1" noChangeArrowheads="1"/>
            </p:cNvSpPr>
            <p:nvPr/>
          </p:nvSpPr>
          <p:spPr bwMode="auto">
            <a:xfrm>
              <a:off x="480" y="960"/>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2176" name="Oval 16">
              <a:extLst>
                <a:ext uri="{FF2B5EF4-FFF2-40B4-BE49-F238E27FC236}">
                  <a16:creationId xmlns:a16="http://schemas.microsoft.com/office/drawing/2014/main" id="{C08936D6-2BFF-42B1-8DD1-9F17EEAA6428}"/>
                </a:ext>
              </a:extLst>
            </p:cNvPr>
            <p:cNvSpPr>
              <a:spLocks noChangeAspect="1" noChangeArrowheads="1"/>
            </p:cNvSpPr>
            <p:nvPr/>
          </p:nvSpPr>
          <p:spPr bwMode="auto">
            <a:xfrm>
              <a:off x="516" y="993"/>
              <a:ext cx="125"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92177" name="Group 17">
            <a:extLst>
              <a:ext uri="{FF2B5EF4-FFF2-40B4-BE49-F238E27FC236}">
                <a16:creationId xmlns:a16="http://schemas.microsoft.com/office/drawing/2014/main" id="{C1F76D9C-E2BB-485B-9339-C7178EF10275}"/>
              </a:ext>
            </a:extLst>
          </p:cNvPr>
          <p:cNvGrpSpPr>
            <a:grpSpLocks/>
          </p:cNvGrpSpPr>
          <p:nvPr/>
        </p:nvGrpSpPr>
        <p:grpSpPr bwMode="auto">
          <a:xfrm>
            <a:off x="514350" y="971550"/>
            <a:ext cx="76200" cy="63500"/>
            <a:chOff x="2539" y="543"/>
            <a:chExt cx="48" cy="40"/>
          </a:xfrm>
        </p:grpSpPr>
        <p:sp>
          <p:nvSpPr>
            <p:cNvPr id="92178" name="Line 18">
              <a:extLst>
                <a:ext uri="{FF2B5EF4-FFF2-40B4-BE49-F238E27FC236}">
                  <a16:creationId xmlns:a16="http://schemas.microsoft.com/office/drawing/2014/main" id="{C1046CF1-EDAB-4F6B-93F6-CD29C9620896}"/>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2179" name="Line 19">
              <a:extLst>
                <a:ext uri="{FF2B5EF4-FFF2-40B4-BE49-F238E27FC236}">
                  <a16:creationId xmlns:a16="http://schemas.microsoft.com/office/drawing/2014/main" id="{C70AD049-FB7C-484C-B159-FD0C115076BD}"/>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92180" name="Text Box 20">
            <a:extLst>
              <a:ext uri="{FF2B5EF4-FFF2-40B4-BE49-F238E27FC236}">
                <a16:creationId xmlns:a16="http://schemas.microsoft.com/office/drawing/2014/main" id="{8184A1A4-7800-4A1A-B06C-C8137D374C23}"/>
              </a:ext>
            </a:extLst>
          </p:cNvPr>
          <p:cNvSpPr txBox="1">
            <a:spLocks noChangeArrowheads="1"/>
          </p:cNvSpPr>
          <p:nvPr/>
        </p:nvSpPr>
        <p:spPr bwMode="auto">
          <a:xfrm>
            <a:off x="693738" y="900113"/>
            <a:ext cx="20351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BG CWBR-07</a:t>
            </a:r>
          </a:p>
          <a:p>
            <a:r>
              <a:rPr lang="en-GB" altLang="en-US" sz="1000"/>
              <a:t>x1 to x3 Armoured Brigades </a:t>
            </a:r>
            <a:r>
              <a:rPr lang="en-GB" altLang="en-US" sz="800"/>
              <a:t>(b)</a:t>
            </a:r>
            <a:endParaRPr lang="en-GB" altLang="en-US" sz="1000"/>
          </a:p>
        </p:txBody>
      </p:sp>
      <p:sp>
        <p:nvSpPr>
          <p:cNvPr id="92181" name="Text Box 21">
            <a:extLst>
              <a:ext uri="{FF2B5EF4-FFF2-40B4-BE49-F238E27FC236}">
                <a16:creationId xmlns:a16="http://schemas.microsoft.com/office/drawing/2014/main" id="{E5ED1F1F-34FC-48FD-90BE-81378C421C15}"/>
              </a:ext>
            </a:extLst>
          </p:cNvPr>
          <p:cNvSpPr txBox="1">
            <a:spLocks noChangeArrowheads="1"/>
          </p:cNvSpPr>
          <p:nvPr/>
        </p:nvSpPr>
        <p:spPr bwMode="auto">
          <a:xfrm>
            <a:off x="692150" y="684213"/>
            <a:ext cx="121126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BATTLEGROUPS</a:t>
            </a:r>
          </a:p>
        </p:txBody>
      </p:sp>
      <p:sp>
        <p:nvSpPr>
          <p:cNvPr id="92182" name="Line 22">
            <a:extLst>
              <a:ext uri="{FF2B5EF4-FFF2-40B4-BE49-F238E27FC236}">
                <a16:creationId xmlns:a16="http://schemas.microsoft.com/office/drawing/2014/main" id="{1C71E11D-F4D2-4EA9-BBBF-1300611900D4}"/>
              </a:ext>
            </a:extLst>
          </p:cNvPr>
          <p:cNvSpPr>
            <a:spLocks noChangeShapeType="1"/>
          </p:cNvSpPr>
          <p:nvPr/>
        </p:nvSpPr>
        <p:spPr bwMode="auto">
          <a:xfrm>
            <a:off x="261938" y="2411413"/>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92183" name="Group 23">
            <a:extLst>
              <a:ext uri="{FF2B5EF4-FFF2-40B4-BE49-F238E27FC236}">
                <a16:creationId xmlns:a16="http://schemas.microsoft.com/office/drawing/2014/main" id="{005FE5E9-32C4-4EC7-B279-F3D674C0EA7A}"/>
              </a:ext>
            </a:extLst>
          </p:cNvPr>
          <p:cNvGrpSpPr>
            <a:grpSpLocks/>
          </p:cNvGrpSpPr>
          <p:nvPr/>
        </p:nvGrpSpPr>
        <p:grpSpPr bwMode="auto">
          <a:xfrm>
            <a:off x="511175" y="2268538"/>
            <a:ext cx="76200" cy="63500"/>
            <a:chOff x="2443" y="447"/>
            <a:chExt cx="48" cy="40"/>
          </a:xfrm>
        </p:grpSpPr>
        <p:sp>
          <p:nvSpPr>
            <p:cNvPr id="92184" name="Line 24">
              <a:extLst>
                <a:ext uri="{FF2B5EF4-FFF2-40B4-BE49-F238E27FC236}">
                  <a16:creationId xmlns:a16="http://schemas.microsoft.com/office/drawing/2014/main" id="{A79AE5BC-CB94-4B31-81A7-6A619315195B}"/>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2185" name="Line 25">
              <a:extLst>
                <a:ext uri="{FF2B5EF4-FFF2-40B4-BE49-F238E27FC236}">
                  <a16:creationId xmlns:a16="http://schemas.microsoft.com/office/drawing/2014/main" id="{CD9ECD88-C5C9-427A-B5BA-82F5A2198032}"/>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92186" name="Text Box 26">
            <a:extLst>
              <a:ext uri="{FF2B5EF4-FFF2-40B4-BE49-F238E27FC236}">
                <a16:creationId xmlns:a16="http://schemas.microsoft.com/office/drawing/2014/main" id="{67D6B132-E7DB-44FB-A3A4-83A5DE2A86D8}"/>
              </a:ext>
            </a:extLst>
          </p:cNvPr>
          <p:cNvSpPr txBox="1">
            <a:spLocks noChangeArrowheads="1"/>
          </p:cNvSpPr>
          <p:nvPr/>
        </p:nvSpPr>
        <p:spPr bwMode="auto">
          <a:xfrm>
            <a:off x="692150" y="2195513"/>
            <a:ext cx="232568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BG CWBR-21d</a:t>
            </a:r>
          </a:p>
          <a:p>
            <a:r>
              <a:rPr lang="en-GB" altLang="en-US" sz="1000"/>
              <a:t>x1 Recce Regiment (Tracked UK) </a:t>
            </a:r>
            <a:r>
              <a:rPr lang="en-GB" altLang="en-US" sz="800"/>
              <a:t>(e)</a:t>
            </a:r>
            <a:endParaRPr lang="en-GB" altLang="en-US" sz="1000"/>
          </a:p>
        </p:txBody>
      </p:sp>
      <p:grpSp>
        <p:nvGrpSpPr>
          <p:cNvPr id="92187" name="Group 27">
            <a:extLst>
              <a:ext uri="{FF2B5EF4-FFF2-40B4-BE49-F238E27FC236}">
                <a16:creationId xmlns:a16="http://schemas.microsoft.com/office/drawing/2014/main" id="{221255A3-27A9-4057-9CE7-AC1B58E00430}"/>
              </a:ext>
            </a:extLst>
          </p:cNvPr>
          <p:cNvGrpSpPr>
            <a:grpSpLocks noChangeAspect="1"/>
          </p:cNvGrpSpPr>
          <p:nvPr/>
        </p:nvGrpSpPr>
        <p:grpSpPr bwMode="auto">
          <a:xfrm>
            <a:off x="404813" y="2339975"/>
            <a:ext cx="287337" cy="215900"/>
            <a:chOff x="480" y="816"/>
            <a:chExt cx="201" cy="132"/>
          </a:xfrm>
        </p:grpSpPr>
        <p:grpSp>
          <p:nvGrpSpPr>
            <p:cNvPr id="92188" name="Group 28">
              <a:extLst>
                <a:ext uri="{FF2B5EF4-FFF2-40B4-BE49-F238E27FC236}">
                  <a16:creationId xmlns:a16="http://schemas.microsoft.com/office/drawing/2014/main" id="{B7B91415-052A-43C3-99EE-E964B8FDDF1D}"/>
                </a:ext>
              </a:extLst>
            </p:cNvPr>
            <p:cNvGrpSpPr>
              <a:grpSpLocks noChangeAspect="1"/>
            </p:cNvGrpSpPr>
            <p:nvPr/>
          </p:nvGrpSpPr>
          <p:grpSpPr bwMode="auto">
            <a:xfrm>
              <a:off x="480" y="816"/>
              <a:ext cx="201" cy="132"/>
              <a:chOff x="480" y="816"/>
              <a:chExt cx="201" cy="132"/>
            </a:xfrm>
          </p:grpSpPr>
          <p:sp>
            <p:nvSpPr>
              <p:cNvPr id="92189" name="Rectangle 29">
                <a:extLst>
                  <a:ext uri="{FF2B5EF4-FFF2-40B4-BE49-F238E27FC236}">
                    <a16:creationId xmlns:a16="http://schemas.microsoft.com/office/drawing/2014/main" id="{9660E636-5016-477F-B0EB-84D6B234E366}"/>
                  </a:ext>
                </a:extLst>
              </p:cNvPr>
              <p:cNvSpPr>
                <a:spLocks noChangeAspect="1" noChangeArrowheads="1"/>
              </p:cNvSpPr>
              <p:nvPr/>
            </p:nvSpPr>
            <p:spPr bwMode="auto">
              <a:xfrm>
                <a:off x="480" y="816"/>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2190" name="Oval 30">
                <a:extLst>
                  <a:ext uri="{FF2B5EF4-FFF2-40B4-BE49-F238E27FC236}">
                    <a16:creationId xmlns:a16="http://schemas.microsoft.com/office/drawing/2014/main" id="{9C1FD98F-7EE4-4070-B6A1-84DE98A36733}"/>
                  </a:ext>
                </a:extLst>
              </p:cNvPr>
              <p:cNvSpPr>
                <a:spLocks noChangeAspect="1" noChangeArrowheads="1"/>
              </p:cNvSpPr>
              <p:nvPr/>
            </p:nvSpPr>
            <p:spPr bwMode="auto">
              <a:xfrm>
                <a:off x="517" y="849"/>
                <a:ext cx="127"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92191" name="Line 31">
              <a:extLst>
                <a:ext uri="{FF2B5EF4-FFF2-40B4-BE49-F238E27FC236}">
                  <a16:creationId xmlns:a16="http://schemas.microsoft.com/office/drawing/2014/main" id="{C528F039-EC26-40DE-834E-60AEC21EB358}"/>
                </a:ext>
              </a:extLst>
            </p:cNvPr>
            <p:cNvSpPr>
              <a:spLocks noChangeAspect="1" noChangeShapeType="1"/>
            </p:cNvSpPr>
            <p:nvPr/>
          </p:nvSpPr>
          <p:spPr bwMode="auto">
            <a:xfrm flipV="1">
              <a:off x="480" y="816"/>
              <a:ext cx="198" cy="132"/>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92192" name="Line 32">
            <a:extLst>
              <a:ext uri="{FF2B5EF4-FFF2-40B4-BE49-F238E27FC236}">
                <a16:creationId xmlns:a16="http://schemas.microsoft.com/office/drawing/2014/main" id="{6C1D9AF7-EC5D-415D-A52F-D6563E430A46}"/>
              </a:ext>
            </a:extLst>
          </p:cNvPr>
          <p:cNvSpPr>
            <a:spLocks noChangeShapeType="1"/>
          </p:cNvSpPr>
          <p:nvPr/>
        </p:nvSpPr>
        <p:spPr bwMode="auto">
          <a:xfrm>
            <a:off x="261938" y="1117600"/>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2193" name="Line 33">
            <a:extLst>
              <a:ext uri="{FF2B5EF4-FFF2-40B4-BE49-F238E27FC236}">
                <a16:creationId xmlns:a16="http://schemas.microsoft.com/office/drawing/2014/main" id="{5ADCA91C-B69B-40AF-8E29-B81271C72397}"/>
              </a:ext>
            </a:extLst>
          </p:cNvPr>
          <p:cNvSpPr>
            <a:spLocks noChangeShapeType="1"/>
          </p:cNvSpPr>
          <p:nvPr/>
        </p:nvSpPr>
        <p:spPr bwMode="auto">
          <a:xfrm>
            <a:off x="261938" y="3060700"/>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2194" name="Line 34">
            <a:extLst>
              <a:ext uri="{FF2B5EF4-FFF2-40B4-BE49-F238E27FC236}">
                <a16:creationId xmlns:a16="http://schemas.microsoft.com/office/drawing/2014/main" id="{4584E117-C597-4109-8DD1-D69C1259D311}"/>
              </a:ext>
            </a:extLst>
          </p:cNvPr>
          <p:cNvSpPr>
            <a:spLocks noChangeShapeType="1"/>
          </p:cNvSpPr>
          <p:nvPr/>
        </p:nvSpPr>
        <p:spPr bwMode="auto">
          <a:xfrm>
            <a:off x="261938" y="3925888"/>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92195" name="Group 35">
            <a:extLst>
              <a:ext uri="{FF2B5EF4-FFF2-40B4-BE49-F238E27FC236}">
                <a16:creationId xmlns:a16="http://schemas.microsoft.com/office/drawing/2014/main" id="{2815D843-F5B3-4D3C-AECE-0BB028146026}"/>
              </a:ext>
            </a:extLst>
          </p:cNvPr>
          <p:cNvGrpSpPr>
            <a:grpSpLocks/>
          </p:cNvGrpSpPr>
          <p:nvPr/>
        </p:nvGrpSpPr>
        <p:grpSpPr bwMode="auto">
          <a:xfrm>
            <a:off x="406400" y="3854450"/>
            <a:ext cx="287338" cy="215900"/>
            <a:chOff x="436" y="2744"/>
            <a:chExt cx="182" cy="136"/>
          </a:xfrm>
        </p:grpSpPr>
        <p:sp>
          <p:nvSpPr>
            <p:cNvPr id="92196" name="Rectangle 36">
              <a:extLst>
                <a:ext uri="{FF2B5EF4-FFF2-40B4-BE49-F238E27FC236}">
                  <a16:creationId xmlns:a16="http://schemas.microsoft.com/office/drawing/2014/main" id="{A5688573-9E74-4292-9140-6EB758CF5C30}"/>
                </a:ext>
              </a:extLst>
            </p:cNvPr>
            <p:cNvSpPr>
              <a:spLocks noChangeAspect="1" noChangeArrowheads="1"/>
            </p:cNvSpPr>
            <p:nvPr/>
          </p:nvSpPr>
          <p:spPr bwMode="auto">
            <a:xfrm>
              <a:off x="436" y="2744"/>
              <a:ext cx="182" cy="136"/>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2197" name="Oval 37">
              <a:extLst>
                <a:ext uri="{FF2B5EF4-FFF2-40B4-BE49-F238E27FC236}">
                  <a16:creationId xmlns:a16="http://schemas.microsoft.com/office/drawing/2014/main" id="{773A0924-3FA0-49E3-B684-95EE5F4700E4}"/>
                </a:ext>
              </a:extLst>
            </p:cNvPr>
            <p:cNvSpPr>
              <a:spLocks noChangeAspect="1" noChangeArrowheads="1"/>
            </p:cNvSpPr>
            <p:nvPr/>
          </p:nvSpPr>
          <p:spPr bwMode="auto">
            <a:xfrm>
              <a:off x="470" y="2778"/>
              <a:ext cx="116" cy="65"/>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2198" name="Line 38">
              <a:extLst>
                <a:ext uri="{FF2B5EF4-FFF2-40B4-BE49-F238E27FC236}">
                  <a16:creationId xmlns:a16="http://schemas.microsoft.com/office/drawing/2014/main" id="{6E225CF8-2432-4905-9866-1A12073CBAAA}"/>
                </a:ext>
              </a:extLst>
            </p:cNvPr>
            <p:cNvSpPr>
              <a:spLocks noChangeAspect="1" noChangeShapeType="1"/>
            </p:cNvSpPr>
            <p:nvPr/>
          </p:nvSpPr>
          <p:spPr bwMode="auto">
            <a:xfrm>
              <a:off x="496" y="2792"/>
              <a:ext cx="0" cy="44"/>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2199" name="Line 39">
              <a:extLst>
                <a:ext uri="{FF2B5EF4-FFF2-40B4-BE49-F238E27FC236}">
                  <a16:creationId xmlns:a16="http://schemas.microsoft.com/office/drawing/2014/main" id="{628F72B9-283D-4AED-9BAE-D764FC4A6D7D}"/>
                </a:ext>
              </a:extLst>
            </p:cNvPr>
            <p:cNvSpPr>
              <a:spLocks noChangeAspect="1" noChangeShapeType="1"/>
            </p:cNvSpPr>
            <p:nvPr/>
          </p:nvSpPr>
          <p:spPr bwMode="auto">
            <a:xfrm>
              <a:off x="528" y="2795"/>
              <a:ext cx="0" cy="41"/>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2200" name="Line 40">
              <a:extLst>
                <a:ext uri="{FF2B5EF4-FFF2-40B4-BE49-F238E27FC236}">
                  <a16:creationId xmlns:a16="http://schemas.microsoft.com/office/drawing/2014/main" id="{C611FD1E-E3ED-46E0-8C26-68F84898DE8D}"/>
                </a:ext>
              </a:extLst>
            </p:cNvPr>
            <p:cNvSpPr>
              <a:spLocks noChangeAspect="1" noChangeShapeType="1"/>
            </p:cNvSpPr>
            <p:nvPr/>
          </p:nvSpPr>
          <p:spPr bwMode="auto">
            <a:xfrm>
              <a:off x="561" y="2795"/>
              <a:ext cx="0" cy="41"/>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2201" name="Line 41">
              <a:extLst>
                <a:ext uri="{FF2B5EF4-FFF2-40B4-BE49-F238E27FC236}">
                  <a16:creationId xmlns:a16="http://schemas.microsoft.com/office/drawing/2014/main" id="{E5E39F70-229B-4055-BAB2-58926F13EA12}"/>
                </a:ext>
              </a:extLst>
            </p:cNvPr>
            <p:cNvSpPr>
              <a:spLocks noChangeAspect="1" noChangeShapeType="1"/>
            </p:cNvSpPr>
            <p:nvPr/>
          </p:nvSpPr>
          <p:spPr bwMode="auto">
            <a:xfrm>
              <a:off x="492" y="2795"/>
              <a:ext cx="74" cy="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92202" name="Text Box 42">
            <a:extLst>
              <a:ext uri="{FF2B5EF4-FFF2-40B4-BE49-F238E27FC236}">
                <a16:creationId xmlns:a16="http://schemas.microsoft.com/office/drawing/2014/main" id="{989DC065-662F-4E1B-8716-949B112225AD}"/>
              </a:ext>
            </a:extLst>
          </p:cNvPr>
          <p:cNvSpPr txBox="1">
            <a:spLocks noChangeArrowheads="1"/>
          </p:cNvSpPr>
          <p:nvPr/>
        </p:nvSpPr>
        <p:spPr bwMode="auto">
          <a:xfrm>
            <a:off x="692150" y="2627313"/>
            <a:ext cx="171926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MANOEUVRE ELEMENTS</a:t>
            </a:r>
          </a:p>
        </p:txBody>
      </p:sp>
      <p:grpSp>
        <p:nvGrpSpPr>
          <p:cNvPr id="92203" name="Group 43">
            <a:extLst>
              <a:ext uri="{FF2B5EF4-FFF2-40B4-BE49-F238E27FC236}">
                <a16:creationId xmlns:a16="http://schemas.microsoft.com/office/drawing/2014/main" id="{DE9D66B4-114E-4726-B887-AD806B3661D4}"/>
              </a:ext>
            </a:extLst>
          </p:cNvPr>
          <p:cNvGrpSpPr>
            <a:grpSpLocks/>
          </p:cNvGrpSpPr>
          <p:nvPr/>
        </p:nvGrpSpPr>
        <p:grpSpPr bwMode="auto">
          <a:xfrm>
            <a:off x="406400" y="2989263"/>
            <a:ext cx="287338" cy="214312"/>
            <a:chOff x="1400" y="2850"/>
            <a:chExt cx="152" cy="99"/>
          </a:xfrm>
        </p:grpSpPr>
        <p:sp>
          <p:nvSpPr>
            <p:cNvPr id="92204" name="Rectangle 44">
              <a:extLst>
                <a:ext uri="{FF2B5EF4-FFF2-40B4-BE49-F238E27FC236}">
                  <a16:creationId xmlns:a16="http://schemas.microsoft.com/office/drawing/2014/main" id="{DBCE7663-76E2-49A4-A8CD-7576FCD4659A}"/>
                </a:ext>
              </a:extLst>
            </p:cNvPr>
            <p:cNvSpPr>
              <a:spLocks noChangeAspect="1" noChangeArrowheads="1"/>
            </p:cNvSpPr>
            <p:nvPr/>
          </p:nvSpPr>
          <p:spPr bwMode="auto">
            <a:xfrm>
              <a:off x="1401" y="2850"/>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2205" name="Line 45">
              <a:extLst>
                <a:ext uri="{FF2B5EF4-FFF2-40B4-BE49-F238E27FC236}">
                  <a16:creationId xmlns:a16="http://schemas.microsoft.com/office/drawing/2014/main" id="{AE30979F-1D78-46F3-A08B-BB010AD54354}"/>
                </a:ext>
              </a:extLst>
            </p:cNvPr>
            <p:cNvSpPr>
              <a:spLocks noChangeAspect="1" noChangeShapeType="1"/>
            </p:cNvSpPr>
            <p:nvPr/>
          </p:nvSpPr>
          <p:spPr bwMode="auto">
            <a:xfrm flipV="1">
              <a:off x="1400" y="2851"/>
              <a:ext cx="73"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2206" name="Line 46">
              <a:extLst>
                <a:ext uri="{FF2B5EF4-FFF2-40B4-BE49-F238E27FC236}">
                  <a16:creationId xmlns:a16="http://schemas.microsoft.com/office/drawing/2014/main" id="{0BC137CE-016B-48B4-B202-EADC932BFBA9}"/>
                </a:ext>
              </a:extLst>
            </p:cNvPr>
            <p:cNvSpPr>
              <a:spLocks noChangeAspect="1" noChangeShapeType="1"/>
            </p:cNvSpPr>
            <p:nvPr/>
          </p:nvSpPr>
          <p:spPr bwMode="auto">
            <a:xfrm>
              <a:off x="1473" y="2850"/>
              <a:ext cx="78"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2207" name="Line 47">
              <a:extLst>
                <a:ext uri="{FF2B5EF4-FFF2-40B4-BE49-F238E27FC236}">
                  <a16:creationId xmlns:a16="http://schemas.microsoft.com/office/drawing/2014/main" id="{F9C1AFA6-5AF3-4749-8FE4-0BD2F82B2349}"/>
                </a:ext>
              </a:extLst>
            </p:cNvPr>
            <p:cNvSpPr>
              <a:spLocks noChangeAspect="1" noChangeShapeType="1"/>
            </p:cNvSpPr>
            <p:nvPr/>
          </p:nvSpPr>
          <p:spPr bwMode="auto">
            <a:xfrm>
              <a:off x="1442" y="2892"/>
              <a:ext cx="62" cy="0"/>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92208" name="Line 48">
            <a:extLst>
              <a:ext uri="{FF2B5EF4-FFF2-40B4-BE49-F238E27FC236}">
                <a16:creationId xmlns:a16="http://schemas.microsoft.com/office/drawing/2014/main" id="{AB5095B3-493A-4698-B0D9-86DF76FC1D86}"/>
              </a:ext>
            </a:extLst>
          </p:cNvPr>
          <p:cNvSpPr>
            <a:spLocks noChangeShapeType="1"/>
          </p:cNvSpPr>
          <p:nvPr/>
        </p:nvSpPr>
        <p:spPr bwMode="auto">
          <a:xfrm>
            <a:off x="550863" y="2916238"/>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2209" name="Text Box 49">
            <a:extLst>
              <a:ext uri="{FF2B5EF4-FFF2-40B4-BE49-F238E27FC236}">
                <a16:creationId xmlns:a16="http://schemas.microsoft.com/office/drawing/2014/main" id="{6B2C7DC0-B84E-4D74-9346-C2FC6AF2FB65}"/>
              </a:ext>
            </a:extLst>
          </p:cNvPr>
          <p:cNvSpPr txBox="1">
            <a:spLocks noChangeArrowheads="1"/>
          </p:cNvSpPr>
          <p:nvPr/>
        </p:nvSpPr>
        <p:spPr bwMode="auto">
          <a:xfrm>
            <a:off x="692150" y="2916238"/>
            <a:ext cx="15494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CWBR-13</a:t>
            </a:r>
          </a:p>
          <a:p>
            <a:r>
              <a:rPr lang="en-GB" altLang="en-US" sz="800"/>
              <a:t>x1 Light Air Defence Battery</a:t>
            </a:r>
          </a:p>
        </p:txBody>
      </p:sp>
      <p:sp>
        <p:nvSpPr>
          <p:cNvPr id="92210" name="Text Box 50">
            <a:extLst>
              <a:ext uri="{FF2B5EF4-FFF2-40B4-BE49-F238E27FC236}">
                <a16:creationId xmlns:a16="http://schemas.microsoft.com/office/drawing/2014/main" id="{3895F2E9-6086-4231-9C2D-C0D32012FBA2}"/>
              </a:ext>
            </a:extLst>
          </p:cNvPr>
          <p:cNvSpPr txBox="1">
            <a:spLocks noChangeArrowheads="1"/>
          </p:cNvSpPr>
          <p:nvPr/>
        </p:nvSpPr>
        <p:spPr bwMode="auto">
          <a:xfrm>
            <a:off x="692150" y="3779838"/>
            <a:ext cx="15335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CWBR-16</a:t>
            </a:r>
          </a:p>
          <a:p>
            <a:r>
              <a:rPr lang="en-GB" altLang="en-US" sz="800"/>
              <a:t>x3 Engineer Field Squadron</a:t>
            </a:r>
          </a:p>
        </p:txBody>
      </p:sp>
      <p:sp>
        <p:nvSpPr>
          <p:cNvPr id="92211" name="Line 51">
            <a:extLst>
              <a:ext uri="{FF2B5EF4-FFF2-40B4-BE49-F238E27FC236}">
                <a16:creationId xmlns:a16="http://schemas.microsoft.com/office/drawing/2014/main" id="{F257BA50-E627-45BA-9D62-ACB274ADE27B}"/>
              </a:ext>
            </a:extLst>
          </p:cNvPr>
          <p:cNvSpPr>
            <a:spLocks noChangeShapeType="1"/>
          </p:cNvSpPr>
          <p:nvPr/>
        </p:nvSpPr>
        <p:spPr bwMode="auto">
          <a:xfrm>
            <a:off x="550863" y="3781425"/>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2212" name="Line 52">
            <a:extLst>
              <a:ext uri="{FF2B5EF4-FFF2-40B4-BE49-F238E27FC236}">
                <a16:creationId xmlns:a16="http://schemas.microsoft.com/office/drawing/2014/main" id="{2E4748E3-9C50-4488-8743-84F0C1B2C7C5}"/>
              </a:ext>
            </a:extLst>
          </p:cNvPr>
          <p:cNvSpPr>
            <a:spLocks noChangeShapeType="1"/>
          </p:cNvSpPr>
          <p:nvPr/>
        </p:nvSpPr>
        <p:spPr bwMode="auto">
          <a:xfrm>
            <a:off x="261938" y="5006975"/>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2213" name="Line 53">
            <a:extLst>
              <a:ext uri="{FF2B5EF4-FFF2-40B4-BE49-F238E27FC236}">
                <a16:creationId xmlns:a16="http://schemas.microsoft.com/office/drawing/2014/main" id="{5A4D71FB-60CA-4115-AF9B-BE3FBBAFD017}"/>
              </a:ext>
            </a:extLst>
          </p:cNvPr>
          <p:cNvSpPr>
            <a:spLocks noChangeShapeType="1"/>
          </p:cNvSpPr>
          <p:nvPr/>
        </p:nvSpPr>
        <p:spPr bwMode="auto">
          <a:xfrm>
            <a:off x="261938" y="4575175"/>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2214" name="Text Box 54">
            <a:extLst>
              <a:ext uri="{FF2B5EF4-FFF2-40B4-BE49-F238E27FC236}">
                <a16:creationId xmlns:a16="http://schemas.microsoft.com/office/drawing/2014/main" id="{F579E525-311B-4F82-901C-1AB81ABB0F15}"/>
              </a:ext>
            </a:extLst>
          </p:cNvPr>
          <p:cNvSpPr txBox="1">
            <a:spLocks noChangeArrowheads="1"/>
          </p:cNvSpPr>
          <p:nvPr/>
        </p:nvSpPr>
        <p:spPr bwMode="auto">
          <a:xfrm>
            <a:off x="692150" y="4141788"/>
            <a:ext cx="18383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FIRE SUPPORT ELEMENTS</a:t>
            </a:r>
          </a:p>
        </p:txBody>
      </p:sp>
      <p:grpSp>
        <p:nvGrpSpPr>
          <p:cNvPr id="92215" name="Group 55">
            <a:extLst>
              <a:ext uri="{FF2B5EF4-FFF2-40B4-BE49-F238E27FC236}">
                <a16:creationId xmlns:a16="http://schemas.microsoft.com/office/drawing/2014/main" id="{BDED6F08-B771-45BB-96C3-CFB18C4E7414}"/>
              </a:ext>
            </a:extLst>
          </p:cNvPr>
          <p:cNvGrpSpPr>
            <a:grpSpLocks/>
          </p:cNvGrpSpPr>
          <p:nvPr/>
        </p:nvGrpSpPr>
        <p:grpSpPr bwMode="auto">
          <a:xfrm>
            <a:off x="406400" y="4502150"/>
            <a:ext cx="287338" cy="215900"/>
            <a:chOff x="1920" y="3072"/>
            <a:chExt cx="151" cy="99"/>
          </a:xfrm>
        </p:grpSpPr>
        <p:sp>
          <p:nvSpPr>
            <p:cNvPr id="92216" name="Rectangle 56">
              <a:extLst>
                <a:ext uri="{FF2B5EF4-FFF2-40B4-BE49-F238E27FC236}">
                  <a16:creationId xmlns:a16="http://schemas.microsoft.com/office/drawing/2014/main" id="{283B2AD2-5644-4C65-B14C-6A0CE1A53799}"/>
                </a:ext>
              </a:extLst>
            </p:cNvPr>
            <p:cNvSpPr>
              <a:spLocks noChangeAspect="1" noChangeArrowheads="1"/>
            </p:cNvSpPr>
            <p:nvPr/>
          </p:nvSpPr>
          <p:spPr bwMode="auto">
            <a:xfrm>
              <a:off x="1920" y="3072"/>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2217" name="Oval 57">
              <a:extLst>
                <a:ext uri="{FF2B5EF4-FFF2-40B4-BE49-F238E27FC236}">
                  <a16:creationId xmlns:a16="http://schemas.microsoft.com/office/drawing/2014/main" id="{7255654B-F274-465B-99C0-FD0D1FD07723}"/>
                </a:ext>
              </a:extLst>
            </p:cNvPr>
            <p:cNvSpPr>
              <a:spLocks noChangeAspect="1" noChangeArrowheads="1"/>
            </p:cNvSpPr>
            <p:nvPr/>
          </p:nvSpPr>
          <p:spPr bwMode="auto">
            <a:xfrm>
              <a:off x="1946" y="3097"/>
              <a:ext cx="97" cy="47"/>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2218" name="Oval 58">
              <a:extLst>
                <a:ext uri="{FF2B5EF4-FFF2-40B4-BE49-F238E27FC236}">
                  <a16:creationId xmlns:a16="http://schemas.microsoft.com/office/drawing/2014/main" id="{22E2DCF7-91B6-41E5-9010-293EAC1026EE}"/>
                </a:ext>
              </a:extLst>
            </p:cNvPr>
            <p:cNvSpPr>
              <a:spLocks noChangeAspect="1" noChangeArrowheads="1"/>
            </p:cNvSpPr>
            <p:nvPr/>
          </p:nvSpPr>
          <p:spPr bwMode="auto">
            <a:xfrm>
              <a:off x="1985" y="3110"/>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92219" name="Group 59">
            <a:extLst>
              <a:ext uri="{FF2B5EF4-FFF2-40B4-BE49-F238E27FC236}">
                <a16:creationId xmlns:a16="http://schemas.microsoft.com/office/drawing/2014/main" id="{72A960C6-CAE2-474D-8572-07F7AC85DAFD}"/>
              </a:ext>
            </a:extLst>
          </p:cNvPr>
          <p:cNvGrpSpPr>
            <a:grpSpLocks/>
          </p:cNvGrpSpPr>
          <p:nvPr/>
        </p:nvGrpSpPr>
        <p:grpSpPr bwMode="auto">
          <a:xfrm>
            <a:off x="511175" y="4429125"/>
            <a:ext cx="76200" cy="63500"/>
            <a:chOff x="2443" y="447"/>
            <a:chExt cx="48" cy="40"/>
          </a:xfrm>
        </p:grpSpPr>
        <p:sp>
          <p:nvSpPr>
            <p:cNvPr id="92220" name="Line 60">
              <a:extLst>
                <a:ext uri="{FF2B5EF4-FFF2-40B4-BE49-F238E27FC236}">
                  <a16:creationId xmlns:a16="http://schemas.microsoft.com/office/drawing/2014/main" id="{F92F69BA-54D5-4392-A30B-F5418CB0F36C}"/>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2221" name="Line 61">
              <a:extLst>
                <a:ext uri="{FF2B5EF4-FFF2-40B4-BE49-F238E27FC236}">
                  <a16:creationId xmlns:a16="http://schemas.microsoft.com/office/drawing/2014/main" id="{69F7B4AC-15CB-4C3C-83DC-9E3A90DE5C57}"/>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92222" name="Text Box 62">
            <a:extLst>
              <a:ext uri="{FF2B5EF4-FFF2-40B4-BE49-F238E27FC236}">
                <a16:creationId xmlns:a16="http://schemas.microsoft.com/office/drawing/2014/main" id="{CF5F4BF4-5DC4-4150-8FD1-6CEC1E909DD9}"/>
              </a:ext>
            </a:extLst>
          </p:cNvPr>
          <p:cNvSpPr txBox="1">
            <a:spLocks noChangeArrowheads="1"/>
          </p:cNvSpPr>
          <p:nvPr/>
        </p:nvSpPr>
        <p:spPr bwMode="auto">
          <a:xfrm>
            <a:off x="692150" y="4357688"/>
            <a:ext cx="168751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FSE CWBR-02b</a:t>
            </a:r>
          </a:p>
          <a:p>
            <a:r>
              <a:rPr lang="en-GB" altLang="en-US" sz="1000"/>
              <a:t>x1 SP Field Artillery Regt</a:t>
            </a:r>
          </a:p>
        </p:txBody>
      </p:sp>
      <p:grpSp>
        <p:nvGrpSpPr>
          <p:cNvPr id="92223" name="Group 63">
            <a:extLst>
              <a:ext uri="{FF2B5EF4-FFF2-40B4-BE49-F238E27FC236}">
                <a16:creationId xmlns:a16="http://schemas.microsoft.com/office/drawing/2014/main" id="{62649549-DD72-4FAE-92D2-27F7E7A576EC}"/>
              </a:ext>
            </a:extLst>
          </p:cNvPr>
          <p:cNvGrpSpPr>
            <a:grpSpLocks/>
          </p:cNvGrpSpPr>
          <p:nvPr/>
        </p:nvGrpSpPr>
        <p:grpSpPr bwMode="auto">
          <a:xfrm>
            <a:off x="406400" y="4933950"/>
            <a:ext cx="287338" cy="215900"/>
            <a:chOff x="1920" y="3072"/>
            <a:chExt cx="151" cy="99"/>
          </a:xfrm>
        </p:grpSpPr>
        <p:sp>
          <p:nvSpPr>
            <p:cNvPr id="92224" name="Rectangle 64">
              <a:extLst>
                <a:ext uri="{FF2B5EF4-FFF2-40B4-BE49-F238E27FC236}">
                  <a16:creationId xmlns:a16="http://schemas.microsoft.com/office/drawing/2014/main" id="{6E40EBF0-AF31-4F57-98FA-5CB2FAAAE0CD}"/>
                </a:ext>
              </a:extLst>
            </p:cNvPr>
            <p:cNvSpPr>
              <a:spLocks noChangeAspect="1" noChangeArrowheads="1"/>
            </p:cNvSpPr>
            <p:nvPr/>
          </p:nvSpPr>
          <p:spPr bwMode="auto">
            <a:xfrm>
              <a:off x="1920" y="3072"/>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2225" name="Oval 65">
              <a:extLst>
                <a:ext uri="{FF2B5EF4-FFF2-40B4-BE49-F238E27FC236}">
                  <a16:creationId xmlns:a16="http://schemas.microsoft.com/office/drawing/2014/main" id="{E16F15B7-23B6-4C65-AAE0-B4DA727E59E8}"/>
                </a:ext>
              </a:extLst>
            </p:cNvPr>
            <p:cNvSpPr>
              <a:spLocks noChangeAspect="1" noChangeArrowheads="1"/>
            </p:cNvSpPr>
            <p:nvPr/>
          </p:nvSpPr>
          <p:spPr bwMode="auto">
            <a:xfrm>
              <a:off x="1946" y="3097"/>
              <a:ext cx="97" cy="47"/>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2226" name="Oval 66">
              <a:extLst>
                <a:ext uri="{FF2B5EF4-FFF2-40B4-BE49-F238E27FC236}">
                  <a16:creationId xmlns:a16="http://schemas.microsoft.com/office/drawing/2014/main" id="{796B5F94-0C8D-4164-8105-9FFFBF6AE1AD}"/>
                </a:ext>
              </a:extLst>
            </p:cNvPr>
            <p:cNvSpPr>
              <a:spLocks noChangeAspect="1" noChangeArrowheads="1"/>
            </p:cNvSpPr>
            <p:nvPr/>
          </p:nvSpPr>
          <p:spPr bwMode="auto">
            <a:xfrm>
              <a:off x="1985" y="3110"/>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92227" name="Group 67">
            <a:extLst>
              <a:ext uri="{FF2B5EF4-FFF2-40B4-BE49-F238E27FC236}">
                <a16:creationId xmlns:a16="http://schemas.microsoft.com/office/drawing/2014/main" id="{A3F3C6E4-4523-46AE-BD6D-ACE62B0AA55A}"/>
              </a:ext>
            </a:extLst>
          </p:cNvPr>
          <p:cNvGrpSpPr>
            <a:grpSpLocks/>
          </p:cNvGrpSpPr>
          <p:nvPr/>
        </p:nvGrpSpPr>
        <p:grpSpPr bwMode="auto">
          <a:xfrm>
            <a:off x="511175" y="4860925"/>
            <a:ext cx="76200" cy="63500"/>
            <a:chOff x="2443" y="447"/>
            <a:chExt cx="48" cy="40"/>
          </a:xfrm>
        </p:grpSpPr>
        <p:sp>
          <p:nvSpPr>
            <p:cNvPr id="92228" name="Line 68">
              <a:extLst>
                <a:ext uri="{FF2B5EF4-FFF2-40B4-BE49-F238E27FC236}">
                  <a16:creationId xmlns:a16="http://schemas.microsoft.com/office/drawing/2014/main" id="{703A8A0B-C7F4-4A64-8967-8BBDCE4E0360}"/>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2229" name="Line 69">
              <a:extLst>
                <a:ext uri="{FF2B5EF4-FFF2-40B4-BE49-F238E27FC236}">
                  <a16:creationId xmlns:a16="http://schemas.microsoft.com/office/drawing/2014/main" id="{089A978E-091B-4564-8E6D-6590F6E04BD3}"/>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92230" name="Text Box 70">
            <a:extLst>
              <a:ext uri="{FF2B5EF4-FFF2-40B4-BE49-F238E27FC236}">
                <a16:creationId xmlns:a16="http://schemas.microsoft.com/office/drawing/2014/main" id="{8E4BEE8A-6165-4FA9-9026-43145BDBA351}"/>
              </a:ext>
            </a:extLst>
          </p:cNvPr>
          <p:cNvSpPr txBox="1">
            <a:spLocks noChangeArrowheads="1"/>
          </p:cNvSpPr>
          <p:nvPr/>
        </p:nvSpPr>
        <p:spPr bwMode="auto">
          <a:xfrm>
            <a:off x="692150" y="4789488"/>
            <a:ext cx="203358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FSE CWBR-04</a:t>
            </a:r>
          </a:p>
          <a:p>
            <a:r>
              <a:rPr lang="en-GB" altLang="en-US" sz="1000"/>
              <a:t>x1 SP Light Field Artillery Regt</a:t>
            </a:r>
          </a:p>
        </p:txBody>
      </p:sp>
      <p:sp>
        <p:nvSpPr>
          <p:cNvPr id="92231" name="Text Box 71">
            <a:extLst>
              <a:ext uri="{FF2B5EF4-FFF2-40B4-BE49-F238E27FC236}">
                <a16:creationId xmlns:a16="http://schemas.microsoft.com/office/drawing/2014/main" id="{F4487B01-6F19-42B6-B4A1-9EECDD2104DF}"/>
              </a:ext>
            </a:extLst>
          </p:cNvPr>
          <p:cNvSpPr txBox="1">
            <a:spLocks noChangeArrowheads="1"/>
          </p:cNvSpPr>
          <p:nvPr/>
        </p:nvSpPr>
        <p:spPr bwMode="auto">
          <a:xfrm>
            <a:off x="692150" y="5653088"/>
            <a:ext cx="26797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ORGANIC DIVISIONAL AVIATION ASSETS</a:t>
            </a:r>
          </a:p>
        </p:txBody>
      </p:sp>
      <p:grpSp>
        <p:nvGrpSpPr>
          <p:cNvPr id="92232" name="Group 72">
            <a:extLst>
              <a:ext uri="{FF2B5EF4-FFF2-40B4-BE49-F238E27FC236}">
                <a16:creationId xmlns:a16="http://schemas.microsoft.com/office/drawing/2014/main" id="{C15B64B7-0BAB-4C6C-84AA-652C9C8357E3}"/>
              </a:ext>
            </a:extLst>
          </p:cNvPr>
          <p:cNvGrpSpPr>
            <a:grpSpLocks/>
          </p:cNvGrpSpPr>
          <p:nvPr/>
        </p:nvGrpSpPr>
        <p:grpSpPr bwMode="auto">
          <a:xfrm>
            <a:off x="404813" y="5943600"/>
            <a:ext cx="244475" cy="158750"/>
            <a:chOff x="3294" y="2154"/>
            <a:chExt cx="154" cy="100"/>
          </a:xfrm>
        </p:grpSpPr>
        <p:sp>
          <p:nvSpPr>
            <p:cNvPr id="92233" name="Rectangle 73">
              <a:extLst>
                <a:ext uri="{FF2B5EF4-FFF2-40B4-BE49-F238E27FC236}">
                  <a16:creationId xmlns:a16="http://schemas.microsoft.com/office/drawing/2014/main" id="{D6120E71-15A2-46F7-B5A3-80E4327D8326}"/>
                </a:ext>
              </a:extLst>
            </p:cNvPr>
            <p:cNvSpPr>
              <a:spLocks noChangeAspect="1" noChangeArrowheads="1"/>
            </p:cNvSpPr>
            <p:nvPr/>
          </p:nvSpPr>
          <p:spPr bwMode="auto">
            <a:xfrm>
              <a:off x="3294" y="2154"/>
              <a:ext cx="154" cy="100"/>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92234" name="Group 74">
              <a:extLst>
                <a:ext uri="{FF2B5EF4-FFF2-40B4-BE49-F238E27FC236}">
                  <a16:creationId xmlns:a16="http://schemas.microsoft.com/office/drawing/2014/main" id="{E83C5EA6-C8E2-421C-826A-4244AE01CA51}"/>
                </a:ext>
              </a:extLst>
            </p:cNvPr>
            <p:cNvGrpSpPr>
              <a:grpSpLocks/>
            </p:cNvGrpSpPr>
            <p:nvPr/>
          </p:nvGrpSpPr>
          <p:grpSpPr bwMode="auto">
            <a:xfrm>
              <a:off x="3316" y="2171"/>
              <a:ext cx="110" cy="63"/>
              <a:chOff x="691" y="3359"/>
              <a:chExt cx="136" cy="90"/>
            </a:xfrm>
          </p:grpSpPr>
          <p:sp>
            <p:nvSpPr>
              <p:cNvPr id="92235" name="Line 75">
                <a:extLst>
                  <a:ext uri="{FF2B5EF4-FFF2-40B4-BE49-F238E27FC236}">
                    <a16:creationId xmlns:a16="http://schemas.microsoft.com/office/drawing/2014/main" id="{7A613DFD-84AE-4F2C-A71B-F8B876E0B7AA}"/>
                  </a:ext>
                </a:extLst>
              </p:cNvPr>
              <p:cNvSpPr>
                <a:spLocks noChangeShapeType="1"/>
              </p:cNvSpPr>
              <p:nvPr/>
            </p:nvSpPr>
            <p:spPr bwMode="auto">
              <a:xfrm>
                <a:off x="691"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2236" name="Line 76">
                <a:extLst>
                  <a:ext uri="{FF2B5EF4-FFF2-40B4-BE49-F238E27FC236}">
                    <a16:creationId xmlns:a16="http://schemas.microsoft.com/office/drawing/2014/main" id="{8E267D96-40A4-4D56-9115-1B05FF8D7BEB}"/>
                  </a:ext>
                </a:extLst>
              </p:cNvPr>
              <p:cNvSpPr>
                <a:spLocks noChangeShapeType="1"/>
              </p:cNvSpPr>
              <p:nvPr/>
            </p:nvSpPr>
            <p:spPr bwMode="auto">
              <a:xfrm flipV="1">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2237" name="Line 77">
                <a:extLst>
                  <a:ext uri="{FF2B5EF4-FFF2-40B4-BE49-F238E27FC236}">
                    <a16:creationId xmlns:a16="http://schemas.microsoft.com/office/drawing/2014/main" id="{1E5B9509-822A-4AA9-A554-A0B1C812F8C7}"/>
                  </a:ext>
                </a:extLst>
              </p:cNvPr>
              <p:cNvSpPr>
                <a:spLocks noChangeShapeType="1"/>
              </p:cNvSpPr>
              <p:nvPr/>
            </p:nvSpPr>
            <p:spPr bwMode="auto">
              <a:xfrm>
                <a:off x="827"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2238" name="Line 78">
                <a:extLst>
                  <a:ext uri="{FF2B5EF4-FFF2-40B4-BE49-F238E27FC236}">
                    <a16:creationId xmlns:a16="http://schemas.microsoft.com/office/drawing/2014/main" id="{AA2572CB-CA89-4088-90D7-05AE9F923F32}"/>
                  </a:ext>
                </a:extLst>
              </p:cNvPr>
              <p:cNvSpPr>
                <a:spLocks noChangeShapeType="1"/>
              </p:cNvSpPr>
              <p:nvPr/>
            </p:nvSpPr>
            <p:spPr bwMode="auto">
              <a:xfrm>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92239" name="Group 79">
            <a:extLst>
              <a:ext uri="{FF2B5EF4-FFF2-40B4-BE49-F238E27FC236}">
                <a16:creationId xmlns:a16="http://schemas.microsoft.com/office/drawing/2014/main" id="{2321EC09-DC62-4E81-A1C0-AE65AFB39CE1}"/>
              </a:ext>
            </a:extLst>
          </p:cNvPr>
          <p:cNvGrpSpPr>
            <a:grpSpLocks/>
          </p:cNvGrpSpPr>
          <p:nvPr/>
        </p:nvGrpSpPr>
        <p:grpSpPr bwMode="auto">
          <a:xfrm>
            <a:off x="488950" y="5870575"/>
            <a:ext cx="74613" cy="26988"/>
            <a:chOff x="2373" y="1404"/>
            <a:chExt cx="47" cy="17"/>
          </a:xfrm>
        </p:grpSpPr>
        <p:sp>
          <p:nvSpPr>
            <p:cNvPr id="92240" name="Oval 80">
              <a:extLst>
                <a:ext uri="{FF2B5EF4-FFF2-40B4-BE49-F238E27FC236}">
                  <a16:creationId xmlns:a16="http://schemas.microsoft.com/office/drawing/2014/main" id="{6905C680-15BD-4B5A-8A16-F8FE135ECA93}"/>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92241" name="Oval 81">
              <a:extLst>
                <a:ext uri="{FF2B5EF4-FFF2-40B4-BE49-F238E27FC236}">
                  <a16:creationId xmlns:a16="http://schemas.microsoft.com/office/drawing/2014/main" id="{DDFB030F-F877-406C-84E8-E86FE81DECEB}"/>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92242" name="Text Box 82">
            <a:extLst>
              <a:ext uri="{FF2B5EF4-FFF2-40B4-BE49-F238E27FC236}">
                <a16:creationId xmlns:a16="http://schemas.microsoft.com/office/drawing/2014/main" id="{B16B8650-510E-43B7-BA41-7310A6C517AC}"/>
              </a:ext>
            </a:extLst>
          </p:cNvPr>
          <p:cNvSpPr txBox="1">
            <a:spLocks noChangeArrowheads="1"/>
          </p:cNvSpPr>
          <p:nvPr/>
        </p:nvSpPr>
        <p:spPr bwMode="auto">
          <a:xfrm>
            <a:off x="620713" y="5870575"/>
            <a:ext cx="2879725"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x10 </a:t>
            </a:r>
            <a:r>
              <a:rPr lang="en-GB" altLang="en-US" sz="800" b="0"/>
              <a:t>Gazelle AH Mk 1 Helicopter </a:t>
            </a:r>
            <a:r>
              <a:rPr lang="en-GB" altLang="en-US" sz="800"/>
              <a:t>(h)</a:t>
            </a:r>
            <a:r>
              <a:rPr lang="en-GB" altLang="en-US" sz="800" b="0"/>
              <a:t>                      CWBR-43</a:t>
            </a:r>
            <a:endParaRPr lang="en-GB" altLang="en-US" sz="800"/>
          </a:p>
        </p:txBody>
      </p:sp>
      <p:grpSp>
        <p:nvGrpSpPr>
          <p:cNvPr id="92243" name="Group 83">
            <a:extLst>
              <a:ext uri="{FF2B5EF4-FFF2-40B4-BE49-F238E27FC236}">
                <a16:creationId xmlns:a16="http://schemas.microsoft.com/office/drawing/2014/main" id="{CAEB8EA1-46CC-43DE-9D18-F5DFF4C81C59}"/>
              </a:ext>
            </a:extLst>
          </p:cNvPr>
          <p:cNvGrpSpPr>
            <a:grpSpLocks/>
          </p:cNvGrpSpPr>
          <p:nvPr/>
        </p:nvGrpSpPr>
        <p:grpSpPr bwMode="auto">
          <a:xfrm>
            <a:off x="404813" y="6232525"/>
            <a:ext cx="244475" cy="158750"/>
            <a:chOff x="3294" y="2154"/>
            <a:chExt cx="154" cy="100"/>
          </a:xfrm>
        </p:grpSpPr>
        <p:sp>
          <p:nvSpPr>
            <p:cNvPr id="92244" name="Rectangle 84">
              <a:extLst>
                <a:ext uri="{FF2B5EF4-FFF2-40B4-BE49-F238E27FC236}">
                  <a16:creationId xmlns:a16="http://schemas.microsoft.com/office/drawing/2014/main" id="{97086C17-EC67-4946-A972-095451AFFE40}"/>
                </a:ext>
              </a:extLst>
            </p:cNvPr>
            <p:cNvSpPr>
              <a:spLocks noChangeAspect="1" noChangeArrowheads="1"/>
            </p:cNvSpPr>
            <p:nvPr/>
          </p:nvSpPr>
          <p:spPr bwMode="auto">
            <a:xfrm>
              <a:off x="3294" y="2154"/>
              <a:ext cx="154" cy="100"/>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92245" name="Group 85">
              <a:extLst>
                <a:ext uri="{FF2B5EF4-FFF2-40B4-BE49-F238E27FC236}">
                  <a16:creationId xmlns:a16="http://schemas.microsoft.com/office/drawing/2014/main" id="{7387F0FC-C921-4520-AAA1-AF07A66E17DC}"/>
                </a:ext>
              </a:extLst>
            </p:cNvPr>
            <p:cNvGrpSpPr>
              <a:grpSpLocks/>
            </p:cNvGrpSpPr>
            <p:nvPr/>
          </p:nvGrpSpPr>
          <p:grpSpPr bwMode="auto">
            <a:xfrm>
              <a:off x="3316" y="2171"/>
              <a:ext cx="110" cy="63"/>
              <a:chOff x="691" y="3359"/>
              <a:chExt cx="136" cy="90"/>
            </a:xfrm>
          </p:grpSpPr>
          <p:sp>
            <p:nvSpPr>
              <p:cNvPr id="92246" name="Line 86">
                <a:extLst>
                  <a:ext uri="{FF2B5EF4-FFF2-40B4-BE49-F238E27FC236}">
                    <a16:creationId xmlns:a16="http://schemas.microsoft.com/office/drawing/2014/main" id="{14A9DAC2-B66F-40BB-A6B8-0DE0AF712709}"/>
                  </a:ext>
                </a:extLst>
              </p:cNvPr>
              <p:cNvSpPr>
                <a:spLocks noChangeShapeType="1"/>
              </p:cNvSpPr>
              <p:nvPr/>
            </p:nvSpPr>
            <p:spPr bwMode="auto">
              <a:xfrm>
                <a:off x="691"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2247" name="Line 87">
                <a:extLst>
                  <a:ext uri="{FF2B5EF4-FFF2-40B4-BE49-F238E27FC236}">
                    <a16:creationId xmlns:a16="http://schemas.microsoft.com/office/drawing/2014/main" id="{69F37234-ECC4-480A-9B63-B07ECE640192}"/>
                  </a:ext>
                </a:extLst>
              </p:cNvPr>
              <p:cNvSpPr>
                <a:spLocks noChangeShapeType="1"/>
              </p:cNvSpPr>
              <p:nvPr/>
            </p:nvSpPr>
            <p:spPr bwMode="auto">
              <a:xfrm flipV="1">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2248" name="Line 88">
                <a:extLst>
                  <a:ext uri="{FF2B5EF4-FFF2-40B4-BE49-F238E27FC236}">
                    <a16:creationId xmlns:a16="http://schemas.microsoft.com/office/drawing/2014/main" id="{FD2E7BDD-1F5B-44FD-B235-5A27F5C56267}"/>
                  </a:ext>
                </a:extLst>
              </p:cNvPr>
              <p:cNvSpPr>
                <a:spLocks noChangeShapeType="1"/>
              </p:cNvSpPr>
              <p:nvPr/>
            </p:nvSpPr>
            <p:spPr bwMode="auto">
              <a:xfrm>
                <a:off x="827"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2249" name="Line 89">
                <a:extLst>
                  <a:ext uri="{FF2B5EF4-FFF2-40B4-BE49-F238E27FC236}">
                    <a16:creationId xmlns:a16="http://schemas.microsoft.com/office/drawing/2014/main" id="{56DC3409-AE21-4411-9731-A9D0FF162AEC}"/>
                  </a:ext>
                </a:extLst>
              </p:cNvPr>
              <p:cNvSpPr>
                <a:spLocks noChangeShapeType="1"/>
              </p:cNvSpPr>
              <p:nvPr/>
            </p:nvSpPr>
            <p:spPr bwMode="auto">
              <a:xfrm>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92250" name="Group 90">
            <a:extLst>
              <a:ext uri="{FF2B5EF4-FFF2-40B4-BE49-F238E27FC236}">
                <a16:creationId xmlns:a16="http://schemas.microsoft.com/office/drawing/2014/main" id="{FFBF6503-784D-4668-80D7-1EB2B2F68FE5}"/>
              </a:ext>
            </a:extLst>
          </p:cNvPr>
          <p:cNvGrpSpPr>
            <a:grpSpLocks/>
          </p:cNvGrpSpPr>
          <p:nvPr/>
        </p:nvGrpSpPr>
        <p:grpSpPr bwMode="auto">
          <a:xfrm>
            <a:off x="488950" y="6159500"/>
            <a:ext cx="74613" cy="26988"/>
            <a:chOff x="2373" y="1404"/>
            <a:chExt cx="47" cy="17"/>
          </a:xfrm>
        </p:grpSpPr>
        <p:sp>
          <p:nvSpPr>
            <p:cNvPr id="92251" name="Oval 91">
              <a:extLst>
                <a:ext uri="{FF2B5EF4-FFF2-40B4-BE49-F238E27FC236}">
                  <a16:creationId xmlns:a16="http://schemas.microsoft.com/office/drawing/2014/main" id="{78F7D7F0-70B2-4B07-8DBF-1BCE26CA11B4}"/>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92252" name="Oval 92">
              <a:extLst>
                <a:ext uri="{FF2B5EF4-FFF2-40B4-BE49-F238E27FC236}">
                  <a16:creationId xmlns:a16="http://schemas.microsoft.com/office/drawing/2014/main" id="{0811322D-8231-4424-8F5B-B02A63B8B642}"/>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92253" name="Text Box 93">
            <a:extLst>
              <a:ext uri="{FF2B5EF4-FFF2-40B4-BE49-F238E27FC236}">
                <a16:creationId xmlns:a16="http://schemas.microsoft.com/office/drawing/2014/main" id="{081A6BCF-51E2-484E-B9D0-3DD6769AB5F6}"/>
              </a:ext>
            </a:extLst>
          </p:cNvPr>
          <p:cNvSpPr txBox="1">
            <a:spLocks noChangeArrowheads="1"/>
          </p:cNvSpPr>
          <p:nvPr/>
        </p:nvSpPr>
        <p:spPr bwMode="auto">
          <a:xfrm>
            <a:off x="620713" y="6156325"/>
            <a:ext cx="2857500"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x8 </a:t>
            </a:r>
            <a:r>
              <a:rPr lang="en-GB" altLang="en-US" sz="800" b="0"/>
              <a:t>Lynx AH Mk 1 HELARM </a:t>
            </a:r>
            <a:r>
              <a:rPr lang="en-GB" altLang="en-US" sz="800"/>
              <a:t>(hkl)                   </a:t>
            </a:r>
            <a:r>
              <a:rPr lang="en-GB" altLang="en-US" sz="800" b="0"/>
              <a:t>       CWBR-45</a:t>
            </a:r>
            <a:endParaRPr lang="en-GB" altLang="en-US" sz="800"/>
          </a:p>
        </p:txBody>
      </p:sp>
      <p:sp>
        <p:nvSpPr>
          <p:cNvPr id="92254" name="Line 94">
            <a:extLst>
              <a:ext uri="{FF2B5EF4-FFF2-40B4-BE49-F238E27FC236}">
                <a16:creationId xmlns:a16="http://schemas.microsoft.com/office/drawing/2014/main" id="{E333A3D7-73F8-49A0-8618-9CC062368AB3}"/>
              </a:ext>
            </a:extLst>
          </p:cNvPr>
          <p:cNvSpPr>
            <a:spLocks noChangeShapeType="1"/>
          </p:cNvSpPr>
          <p:nvPr/>
        </p:nvSpPr>
        <p:spPr bwMode="auto">
          <a:xfrm>
            <a:off x="261938" y="6015038"/>
            <a:ext cx="142875"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2255" name="Line 95">
            <a:extLst>
              <a:ext uri="{FF2B5EF4-FFF2-40B4-BE49-F238E27FC236}">
                <a16:creationId xmlns:a16="http://schemas.microsoft.com/office/drawing/2014/main" id="{CFADB517-913D-479A-AD6C-0B095EAD9945}"/>
              </a:ext>
            </a:extLst>
          </p:cNvPr>
          <p:cNvSpPr>
            <a:spLocks noChangeShapeType="1"/>
          </p:cNvSpPr>
          <p:nvPr/>
        </p:nvSpPr>
        <p:spPr bwMode="auto">
          <a:xfrm>
            <a:off x="261938" y="6302375"/>
            <a:ext cx="142875"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2256" name="Text Box 96">
            <a:extLst>
              <a:ext uri="{FF2B5EF4-FFF2-40B4-BE49-F238E27FC236}">
                <a16:creationId xmlns:a16="http://schemas.microsoft.com/office/drawing/2014/main" id="{CEA75771-CB5A-4D52-9D71-56E9D1712C7D}"/>
              </a:ext>
            </a:extLst>
          </p:cNvPr>
          <p:cNvSpPr txBox="1">
            <a:spLocks noChangeArrowheads="1"/>
          </p:cNvSpPr>
          <p:nvPr/>
        </p:nvSpPr>
        <p:spPr bwMode="auto">
          <a:xfrm>
            <a:off x="3429000" y="1106488"/>
            <a:ext cx="3313113" cy="8037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800"/>
              <a:t>(a) </a:t>
            </a:r>
            <a:r>
              <a:rPr lang="en-GB" altLang="en-US" sz="800" b="0"/>
              <a:t>Following the 1982 reorganisations, BAOR normally had two Armoured Divisions permanently deployed in Germany, with a third Armoured Division split between Germany and the UK and an Infantry Division wholly deployed in the UK.  The 3rd Armoured Division was BAOR’s reserve division.  It was mainly deployed in Germany throughout this period, though elements were stationed in the UK and would deploy to Germany during the build-up to war.</a:t>
            </a:r>
          </a:p>
          <a:p>
            <a:endParaRPr lang="en-GB" altLang="en-US" sz="800"/>
          </a:p>
          <a:p>
            <a:r>
              <a:rPr lang="en-GB" altLang="en-US" sz="800"/>
              <a:t>(b) </a:t>
            </a:r>
            <a:r>
              <a:rPr lang="en-GB" altLang="en-US" sz="800" b="0"/>
              <a:t>4, 6 &amp; 33 Armoured Brigades served with 3rd Armoured Division at various points during the 1980s.  4 Armoured Brigade spent the entire decade with the division and was a ‘heavy’ brigade of </a:t>
            </a:r>
            <a:r>
              <a:rPr lang="en-GB" altLang="en-US" sz="800"/>
              <a:t>x2 </a:t>
            </a:r>
            <a:r>
              <a:rPr lang="en-GB" altLang="en-US" sz="800" b="0"/>
              <a:t>Armoured Regiments and </a:t>
            </a:r>
            <a:r>
              <a:rPr lang="en-GB" altLang="en-US" sz="800"/>
              <a:t>x1 </a:t>
            </a:r>
            <a:r>
              <a:rPr lang="en-GB" altLang="en-US" sz="800" b="0"/>
              <a:t>Mechanised Infantry Battalion.  6 Armoured Brigade was converted to an Airmobile Brigade in 1983, though was reorganised back to an Armoured Brigade in 1988, with </a:t>
            </a:r>
            <a:r>
              <a:rPr lang="en-GB" altLang="en-US" sz="800"/>
              <a:t>x1 </a:t>
            </a:r>
            <a:r>
              <a:rPr lang="en-GB" altLang="en-US" sz="800" b="0"/>
              <a:t>Armoured Regiment and </a:t>
            </a:r>
            <a:r>
              <a:rPr lang="en-GB" altLang="en-US" sz="800"/>
              <a:t>x2 </a:t>
            </a:r>
            <a:r>
              <a:rPr lang="en-GB" altLang="en-US" sz="800" b="0"/>
              <a:t>Mech Infantry Battalions.  33 Armoured Brigade arrived in 1986 from 4th Armoured Division, having been exchanged for 19 Infantry Brigade.  This brigade was organised with </a:t>
            </a:r>
            <a:r>
              <a:rPr lang="en-GB" altLang="en-US" sz="800"/>
              <a:t>x1 </a:t>
            </a:r>
            <a:r>
              <a:rPr lang="en-GB" altLang="en-US" sz="800" b="0"/>
              <a:t>Armoured Regiment and </a:t>
            </a:r>
            <a:r>
              <a:rPr lang="en-GB" altLang="en-US" sz="800"/>
              <a:t>x2 </a:t>
            </a:r>
            <a:r>
              <a:rPr lang="en-GB" altLang="en-US" sz="800" b="0"/>
              <a:t>Mechanised Infantry Battalions.  33 Armoured Brigade had an additional role during this period, as it was planned to attach it to 1 (Be) Corps, to beef up the Belgian armoured strength. </a:t>
            </a:r>
          </a:p>
          <a:p>
            <a:endParaRPr lang="en-GB" altLang="en-US" sz="800" b="0"/>
          </a:p>
          <a:p>
            <a:r>
              <a:rPr lang="en-GB" altLang="en-US" sz="800"/>
              <a:t>(c)</a:t>
            </a:r>
            <a:r>
              <a:rPr lang="en-GB" altLang="en-US" sz="800" b="0"/>
              <a:t> 19 Infantry Brigade would reinforce from the UK during mobilisation for war.  However, it was transferred to 4th Armoured Division in 1986, in exchange for 33 Armoured Brigade.</a:t>
            </a:r>
          </a:p>
          <a:p>
            <a:endParaRPr lang="en-GB" altLang="en-US" sz="800"/>
          </a:p>
          <a:p>
            <a:r>
              <a:rPr lang="en-GB" altLang="en-US" sz="800"/>
              <a:t>(d) </a:t>
            </a:r>
            <a:r>
              <a:rPr lang="en-GB" altLang="en-US" sz="800" b="0"/>
              <a:t>6 Airmobile Infantry Brigade was created from 6 Armoured Brigade in 1983.  This experimental brigade had only </a:t>
            </a:r>
            <a:r>
              <a:rPr lang="en-GB" altLang="en-US" sz="800"/>
              <a:t>x2 </a:t>
            </a:r>
            <a:r>
              <a:rPr lang="en-GB" altLang="en-US" sz="800" b="0"/>
              <a:t>Infantry Battalions and was intended to be a Milan-heavy, heli-borne, forward-deployed anti-tank barrier.  It was converted back to an Armoured Brigade in 1988 and the Airmobile role went to 24 Infantry Brigade in 2nd Infantry Division.</a:t>
            </a:r>
            <a:endParaRPr lang="en-GB" altLang="en-US" sz="800"/>
          </a:p>
          <a:p>
            <a:endParaRPr lang="en-GB" altLang="en-US" sz="800"/>
          </a:p>
          <a:p>
            <a:r>
              <a:rPr lang="en-GB" altLang="en-US" sz="800"/>
              <a:t>(e)</a:t>
            </a:r>
            <a:r>
              <a:rPr lang="en-GB" altLang="en-US" sz="800" b="0"/>
              <a:t> The 3rd Armoured Division’s Recce Regiment was normally stationed in the UK and conformed to the TO&amp;E for a UK-based Recce Regiment (BG CWBR-21d).</a:t>
            </a:r>
          </a:p>
          <a:p>
            <a:endParaRPr lang="en-GB" altLang="en-US" sz="800" b="0"/>
          </a:p>
          <a:p>
            <a:r>
              <a:rPr lang="en-GB" altLang="en-US" sz="800"/>
              <a:t>(f) </a:t>
            </a:r>
            <a:r>
              <a:rPr lang="en-GB" altLang="en-US" sz="800" b="0"/>
              <a:t>The divisional Guided Weapons Batteries were scrapped in 1983 and all Swingfire ATGM vehicles were returned to the Armoured and Recce Regiments.</a:t>
            </a:r>
          </a:p>
          <a:p>
            <a:endParaRPr lang="en-GB" altLang="en-US" sz="800" b="0"/>
          </a:p>
          <a:p>
            <a:r>
              <a:rPr lang="en-GB" altLang="en-US" sz="800"/>
              <a:t>(g)</a:t>
            </a:r>
            <a:r>
              <a:rPr lang="en-GB" altLang="en-US" sz="800" b="0"/>
              <a:t> Even though 19 Infantry Brigade transferred to 4th Armoured Division in 1986, the UK-based towed Field Artillery Regiment remained with 3rd Armoured Division.</a:t>
            </a:r>
            <a:endParaRPr lang="en-GB" altLang="en-US" sz="800"/>
          </a:p>
          <a:p>
            <a:endParaRPr lang="en-GB" altLang="en-US" sz="800" b="0"/>
          </a:p>
          <a:p>
            <a:r>
              <a:rPr lang="en-GB" altLang="en-US" sz="800"/>
              <a:t>(h) </a:t>
            </a:r>
            <a:r>
              <a:rPr lang="en-GB" altLang="en-US" sz="800" b="0"/>
              <a:t>The division had 3 Regiment Army Air Corps at its disposal, which had been expanded to </a:t>
            </a:r>
            <a:r>
              <a:rPr lang="en-GB" altLang="en-US" sz="800"/>
              <a:t>x3 </a:t>
            </a:r>
            <a:r>
              <a:rPr lang="en-GB" altLang="en-US" sz="800" b="0"/>
              <a:t>Squadrons with the 1982 reorganisations.  One squadron, 653 was Anti-Tank, equipped with </a:t>
            </a:r>
            <a:r>
              <a:rPr lang="en-GB" altLang="en-US" sz="800"/>
              <a:t>x2 </a:t>
            </a:r>
            <a:r>
              <a:rPr lang="en-GB" altLang="en-US" sz="800" b="0"/>
              <a:t>Gazelle and </a:t>
            </a:r>
            <a:r>
              <a:rPr lang="en-GB" altLang="en-US" sz="800"/>
              <a:t>x4 </a:t>
            </a:r>
            <a:r>
              <a:rPr lang="en-GB" altLang="en-US" sz="800" b="0"/>
              <a:t>Lynx HELARM.  662 and 663 Squadrons, were Recce and had the reverse ratio of </a:t>
            </a:r>
            <a:r>
              <a:rPr lang="en-GB" altLang="en-US" sz="800"/>
              <a:t>x4 </a:t>
            </a:r>
            <a:r>
              <a:rPr lang="en-GB" altLang="en-US" sz="800" b="0"/>
              <a:t>Gazelle and </a:t>
            </a:r>
            <a:r>
              <a:rPr lang="en-GB" altLang="en-US" sz="800"/>
              <a:t>x2 </a:t>
            </a:r>
            <a:r>
              <a:rPr lang="en-GB" altLang="en-US" sz="800" b="0"/>
              <a:t>Lynx.  </a:t>
            </a:r>
          </a:p>
          <a:p>
            <a:endParaRPr lang="en-GB" altLang="en-US" sz="800" b="0"/>
          </a:p>
          <a:p>
            <a:r>
              <a:rPr lang="en-GB" altLang="en-US" sz="800"/>
              <a:t>(i) </a:t>
            </a:r>
            <a:r>
              <a:rPr lang="en-GB" altLang="en-US" sz="800" b="0"/>
              <a:t>6 Airmobile Brigade would normally utilise RAF Chinook and Puma helicopters for transport, though it also had the services of an AAC squadron for a time.</a:t>
            </a:r>
          </a:p>
          <a:p>
            <a:endParaRPr lang="en-GB" altLang="en-US" sz="800" b="0"/>
          </a:p>
          <a:p>
            <a:r>
              <a:rPr lang="en-GB" altLang="en-US" sz="800"/>
              <a:t>(j) </a:t>
            </a:r>
            <a:r>
              <a:rPr lang="en-GB" altLang="en-US" sz="800" b="0"/>
              <a:t>In practice, this Field Artillery Regiment would normally be assigned to the Corps Artillery Division.</a:t>
            </a:r>
          </a:p>
          <a:p>
            <a:endParaRPr lang="en-GB" altLang="en-US" sz="800" b="0"/>
          </a:p>
          <a:p>
            <a:r>
              <a:rPr lang="en-GB" altLang="en-US" sz="800"/>
              <a:t>(k) </a:t>
            </a:r>
            <a:r>
              <a:rPr lang="en-GB" altLang="en-US" sz="800" b="0"/>
              <a:t>Late 1980s: May upgrade Lynx’s TOW ATGMs to Improved TOW (see card) and/or may replace Lynx AH Mk 1 HELARM with:</a:t>
            </a:r>
          </a:p>
          <a:p>
            <a:r>
              <a:rPr lang="en-GB" altLang="en-US" sz="800"/>
              <a:t>     </a:t>
            </a:r>
            <a:r>
              <a:rPr lang="en-GB" altLang="en-US" sz="800" b="0"/>
              <a:t>Lynx AH Mk 7 HELARM                                               CWBR-77</a:t>
            </a:r>
          </a:p>
          <a:p>
            <a:endParaRPr lang="en-GB" altLang="en-US" sz="800" b="0"/>
          </a:p>
          <a:p>
            <a:r>
              <a:rPr lang="en-GB" altLang="en-US" sz="800"/>
              <a:t>(l) </a:t>
            </a:r>
            <a:r>
              <a:rPr lang="en-GB" altLang="en-US" sz="800" b="0"/>
              <a:t>It was a very quick process to convert Lynx HELARM to Light Battlefield Helicopters (LBH) and vice versa.  In which case, replace Lynx HELARM with Lynx LBH variants (CWBR-44 or CWBR-76).</a:t>
            </a:r>
          </a:p>
        </p:txBody>
      </p:sp>
      <p:sp>
        <p:nvSpPr>
          <p:cNvPr id="92257" name="Line 97">
            <a:extLst>
              <a:ext uri="{FF2B5EF4-FFF2-40B4-BE49-F238E27FC236}">
                <a16:creationId xmlns:a16="http://schemas.microsoft.com/office/drawing/2014/main" id="{A24BB855-9C74-4946-A899-250849C75823}"/>
              </a:ext>
            </a:extLst>
          </p:cNvPr>
          <p:cNvSpPr>
            <a:spLocks noChangeShapeType="1"/>
          </p:cNvSpPr>
          <p:nvPr/>
        </p:nvSpPr>
        <p:spPr bwMode="auto">
          <a:xfrm flipV="1">
            <a:off x="260350" y="5435600"/>
            <a:ext cx="0" cy="865188"/>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92269" name="Group 109">
            <a:extLst>
              <a:ext uri="{FF2B5EF4-FFF2-40B4-BE49-F238E27FC236}">
                <a16:creationId xmlns:a16="http://schemas.microsoft.com/office/drawing/2014/main" id="{6DBD65E2-605C-4220-8D33-D092575E1C60}"/>
              </a:ext>
            </a:extLst>
          </p:cNvPr>
          <p:cNvGrpSpPr>
            <a:grpSpLocks noChangeAspect="1"/>
          </p:cNvGrpSpPr>
          <p:nvPr/>
        </p:nvGrpSpPr>
        <p:grpSpPr bwMode="auto">
          <a:xfrm>
            <a:off x="403225" y="1476375"/>
            <a:ext cx="288925" cy="215900"/>
            <a:chOff x="1968" y="1728"/>
            <a:chExt cx="195" cy="132"/>
          </a:xfrm>
        </p:grpSpPr>
        <p:sp>
          <p:nvSpPr>
            <p:cNvPr id="92270" name="Rectangle 110">
              <a:extLst>
                <a:ext uri="{FF2B5EF4-FFF2-40B4-BE49-F238E27FC236}">
                  <a16:creationId xmlns:a16="http://schemas.microsoft.com/office/drawing/2014/main" id="{0A10A5FE-B037-48EF-A68A-A6AD1E1588E6}"/>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2271" name="Line 111">
              <a:extLst>
                <a:ext uri="{FF2B5EF4-FFF2-40B4-BE49-F238E27FC236}">
                  <a16:creationId xmlns:a16="http://schemas.microsoft.com/office/drawing/2014/main" id="{A7F10138-30A9-4418-8920-B6E70CDE1CA9}"/>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2272" name="Line 112">
              <a:extLst>
                <a:ext uri="{FF2B5EF4-FFF2-40B4-BE49-F238E27FC236}">
                  <a16:creationId xmlns:a16="http://schemas.microsoft.com/office/drawing/2014/main" id="{75241234-1ACE-463F-9265-7BE994C8B30E}"/>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92273" name="Group 113">
            <a:extLst>
              <a:ext uri="{FF2B5EF4-FFF2-40B4-BE49-F238E27FC236}">
                <a16:creationId xmlns:a16="http://schemas.microsoft.com/office/drawing/2014/main" id="{76AB061B-85AA-42F1-8B29-B5C1D1062726}"/>
              </a:ext>
            </a:extLst>
          </p:cNvPr>
          <p:cNvGrpSpPr>
            <a:grpSpLocks/>
          </p:cNvGrpSpPr>
          <p:nvPr/>
        </p:nvGrpSpPr>
        <p:grpSpPr bwMode="auto">
          <a:xfrm>
            <a:off x="509588" y="1403350"/>
            <a:ext cx="76200" cy="63500"/>
            <a:chOff x="2539" y="543"/>
            <a:chExt cx="48" cy="40"/>
          </a:xfrm>
        </p:grpSpPr>
        <p:sp>
          <p:nvSpPr>
            <p:cNvPr id="92274" name="Line 114">
              <a:extLst>
                <a:ext uri="{FF2B5EF4-FFF2-40B4-BE49-F238E27FC236}">
                  <a16:creationId xmlns:a16="http://schemas.microsoft.com/office/drawing/2014/main" id="{6E4123BA-2A0C-479C-BC5F-A34571AA642B}"/>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2275" name="Line 115">
              <a:extLst>
                <a:ext uri="{FF2B5EF4-FFF2-40B4-BE49-F238E27FC236}">
                  <a16:creationId xmlns:a16="http://schemas.microsoft.com/office/drawing/2014/main" id="{67B2407F-C693-4840-9D9B-A3C6E650F4CF}"/>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92276" name="Text Box 116">
            <a:extLst>
              <a:ext uri="{FF2B5EF4-FFF2-40B4-BE49-F238E27FC236}">
                <a16:creationId xmlns:a16="http://schemas.microsoft.com/office/drawing/2014/main" id="{46D1F270-07A1-40A3-9915-CF805918206F}"/>
              </a:ext>
            </a:extLst>
          </p:cNvPr>
          <p:cNvSpPr txBox="1">
            <a:spLocks noChangeArrowheads="1"/>
          </p:cNvSpPr>
          <p:nvPr/>
        </p:nvSpPr>
        <p:spPr bwMode="auto">
          <a:xfrm>
            <a:off x="692150" y="1331913"/>
            <a:ext cx="184943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BG CWBR-10</a:t>
            </a:r>
          </a:p>
          <a:p>
            <a:r>
              <a:rPr lang="en-GB" altLang="en-US" sz="1000"/>
              <a:t>Up to x1 Infantry Brigade </a:t>
            </a:r>
            <a:r>
              <a:rPr lang="en-GB" altLang="en-US" sz="800"/>
              <a:t>(c)</a:t>
            </a:r>
            <a:endParaRPr lang="en-GB" altLang="en-US" sz="1000"/>
          </a:p>
        </p:txBody>
      </p:sp>
      <p:sp>
        <p:nvSpPr>
          <p:cNvPr id="92277" name="Line 117">
            <a:extLst>
              <a:ext uri="{FF2B5EF4-FFF2-40B4-BE49-F238E27FC236}">
                <a16:creationId xmlns:a16="http://schemas.microsoft.com/office/drawing/2014/main" id="{5A74A518-0A47-4514-A3FF-95933B0075F8}"/>
              </a:ext>
            </a:extLst>
          </p:cNvPr>
          <p:cNvSpPr>
            <a:spLocks noChangeShapeType="1"/>
          </p:cNvSpPr>
          <p:nvPr/>
        </p:nvSpPr>
        <p:spPr bwMode="auto">
          <a:xfrm>
            <a:off x="260350" y="154781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92278" name="Group 118">
            <a:extLst>
              <a:ext uri="{FF2B5EF4-FFF2-40B4-BE49-F238E27FC236}">
                <a16:creationId xmlns:a16="http://schemas.microsoft.com/office/drawing/2014/main" id="{607C29A8-DA14-472D-8660-F6654B6AACDF}"/>
              </a:ext>
            </a:extLst>
          </p:cNvPr>
          <p:cNvGrpSpPr>
            <a:grpSpLocks/>
          </p:cNvGrpSpPr>
          <p:nvPr/>
        </p:nvGrpSpPr>
        <p:grpSpPr bwMode="auto">
          <a:xfrm>
            <a:off x="509588" y="1836738"/>
            <a:ext cx="76200" cy="63500"/>
            <a:chOff x="2539" y="543"/>
            <a:chExt cx="48" cy="40"/>
          </a:xfrm>
        </p:grpSpPr>
        <p:sp>
          <p:nvSpPr>
            <p:cNvPr id="92279" name="Line 119">
              <a:extLst>
                <a:ext uri="{FF2B5EF4-FFF2-40B4-BE49-F238E27FC236}">
                  <a16:creationId xmlns:a16="http://schemas.microsoft.com/office/drawing/2014/main" id="{4EC050AC-AB53-400D-BC7E-BF95E33EAD82}"/>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2280" name="Line 120">
              <a:extLst>
                <a:ext uri="{FF2B5EF4-FFF2-40B4-BE49-F238E27FC236}">
                  <a16:creationId xmlns:a16="http://schemas.microsoft.com/office/drawing/2014/main" id="{FDA4A90C-64C8-449E-9064-1D774569FA0F}"/>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92281" name="Text Box 121">
            <a:extLst>
              <a:ext uri="{FF2B5EF4-FFF2-40B4-BE49-F238E27FC236}">
                <a16:creationId xmlns:a16="http://schemas.microsoft.com/office/drawing/2014/main" id="{E415E9D9-587D-4AE7-8BAD-0A8C87A874AB}"/>
              </a:ext>
            </a:extLst>
          </p:cNvPr>
          <p:cNvSpPr txBox="1">
            <a:spLocks noChangeArrowheads="1"/>
          </p:cNvSpPr>
          <p:nvPr/>
        </p:nvSpPr>
        <p:spPr bwMode="auto">
          <a:xfrm>
            <a:off x="692150" y="1763713"/>
            <a:ext cx="25019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BG CWBR-12</a:t>
            </a:r>
          </a:p>
          <a:p>
            <a:r>
              <a:rPr lang="en-GB" altLang="en-US" sz="1000"/>
              <a:t>Up to x1 Airmobile Infantry Brigade </a:t>
            </a:r>
            <a:r>
              <a:rPr lang="en-GB" altLang="en-US" sz="800"/>
              <a:t>(di)</a:t>
            </a:r>
            <a:endParaRPr lang="en-GB" altLang="en-US" sz="1000"/>
          </a:p>
        </p:txBody>
      </p:sp>
      <p:grpSp>
        <p:nvGrpSpPr>
          <p:cNvPr id="92282" name="Group 122">
            <a:extLst>
              <a:ext uri="{FF2B5EF4-FFF2-40B4-BE49-F238E27FC236}">
                <a16:creationId xmlns:a16="http://schemas.microsoft.com/office/drawing/2014/main" id="{70D41683-7976-4D7F-8B1B-8B6FD7414997}"/>
              </a:ext>
            </a:extLst>
          </p:cNvPr>
          <p:cNvGrpSpPr>
            <a:grpSpLocks/>
          </p:cNvGrpSpPr>
          <p:nvPr/>
        </p:nvGrpSpPr>
        <p:grpSpPr bwMode="auto">
          <a:xfrm>
            <a:off x="404813" y="1909763"/>
            <a:ext cx="288925" cy="215900"/>
            <a:chOff x="118" y="295"/>
            <a:chExt cx="182" cy="123"/>
          </a:xfrm>
        </p:grpSpPr>
        <p:grpSp>
          <p:nvGrpSpPr>
            <p:cNvPr id="92283" name="Group 123">
              <a:extLst>
                <a:ext uri="{FF2B5EF4-FFF2-40B4-BE49-F238E27FC236}">
                  <a16:creationId xmlns:a16="http://schemas.microsoft.com/office/drawing/2014/main" id="{2C393097-AD16-4DB9-9127-017ADEB3603C}"/>
                </a:ext>
              </a:extLst>
            </p:cNvPr>
            <p:cNvGrpSpPr>
              <a:grpSpLocks noChangeAspect="1"/>
            </p:cNvGrpSpPr>
            <p:nvPr/>
          </p:nvGrpSpPr>
          <p:grpSpPr bwMode="auto">
            <a:xfrm>
              <a:off x="118" y="295"/>
              <a:ext cx="182" cy="123"/>
              <a:chOff x="1968" y="1728"/>
              <a:chExt cx="195" cy="132"/>
            </a:xfrm>
          </p:grpSpPr>
          <p:sp>
            <p:nvSpPr>
              <p:cNvPr id="92284" name="Rectangle 124">
                <a:extLst>
                  <a:ext uri="{FF2B5EF4-FFF2-40B4-BE49-F238E27FC236}">
                    <a16:creationId xmlns:a16="http://schemas.microsoft.com/office/drawing/2014/main" id="{64686975-D638-40E3-BFF8-0F9344F3D3EE}"/>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2285" name="Line 125">
                <a:extLst>
                  <a:ext uri="{FF2B5EF4-FFF2-40B4-BE49-F238E27FC236}">
                    <a16:creationId xmlns:a16="http://schemas.microsoft.com/office/drawing/2014/main" id="{B714C913-1136-4311-BF4E-6FE804F6C218}"/>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2286" name="Line 126">
                <a:extLst>
                  <a:ext uri="{FF2B5EF4-FFF2-40B4-BE49-F238E27FC236}">
                    <a16:creationId xmlns:a16="http://schemas.microsoft.com/office/drawing/2014/main" id="{4C7F01C6-9F1E-42E5-8178-58B520CDEC52}"/>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92287" name="Line 127">
              <a:extLst>
                <a:ext uri="{FF2B5EF4-FFF2-40B4-BE49-F238E27FC236}">
                  <a16:creationId xmlns:a16="http://schemas.microsoft.com/office/drawing/2014/main" id="{90D5100A-FC6C-44DB-BAC7-C454DFFA4171}"/>
                </a:ext>
              </a:extLst>
            </p:cNvPr>
            <p:cNvSpPr>
              <a:spLocks noChangeShapeType="1"/>
            </p:cNvSpPr>
            <p:nvPr/>
          </p:nvSpPr>
          <p:spPr bwMode="auto">
            <a:xfrm>
              <a:off x="141" y="357"/>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92288" name="Line 128">
            <a:extLst>
              <a:ext uri="{FF2B5EF4-FFF2-40B4-BE49-F238E27FC236}">
                <a16:creationId xmlns:a16="http://schemas.microsoft.com/office/drawing/2014/main" id="{7360EBA6-4C58-4572-A73C-1D5D362EAA63}"/>
              </a:ext>
            </a:extLst>
          </p:cNvPr>
          <p:cNvSpPr>
            <a:spLocks noChangeShapeType="1"/>
          </p:cNvSpPr>
          <p:nvPr/>
        </p:nvSpPr>
        <p:spPr bwMode="auto">
          <a:xfrm>
            <a:off x="260350" y="198120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92290" name="Group 130">
            <a:extLst>
              <a:ext uri="{FF2B5EF4-FFF2-40B4-BE49-F238E27FC236}">
                <a16:creationId xmlns:a16="http://schemas.microsoft.com/office/drawing/2014/main" id="{BA38D35E-DB10-40E0-847E-FE3FAF6EE365}"/>
              </a:ext>
            </a:extLst>
          </p:cNvPr>
          <p:cNvGrpSpPr>
            <a:grpSpLocks/>
          </p:cNvGrpSpPr>
          <p:nvPr/>
        </p:nvGrpSpPr>
        <p:grpSpPr bwMode="auto">
          <a:xfrm>
            <a:off x="404813" y="5365750"/>
            <a:ext cx="288925" cy="215900"/>
            <a:chOff x="2311" y="3060"/>
            <a:chExt cx="151" cy="99"/>
          </a:xfrm>
        </p:grpSpPr>
        <p:sp>
          <p:nvSpPr>
            <p:cNvPr id="92291" name="Rectangle 131">
              <a:extLst>
                <a:ext uri="{FF2B5EF4-FFF2-40B4-BE49-F238E27FC236}">
                  <a16:creationId xmlns:a16="http://schemas.microsoft.com/office/drawing/2014/main" id="{D467EE68-FCEA-491F-81C9-7781A997EB14}"/>
                </a:ext>
              </a:extLst>
            </p:cNvPr>
            <p:cNvSpPr>
              <a:spLocks noChangeAspect="1" noChangeArrowheads="1"/>
            </p:cNvSpPr>
            <p:nvPr/>
          </p:nvSpPr>
          <p:spPr bwMode="auto">
            <a:xfrm>
              <a:off x="2311" y="3060"/>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2292" name="Oval 132">
              <a:extLst>
                <a:ext uri="{FF2B5EF4-FFF2-40B4-BE49-F238E27FC236}">
                  <a16:creationId xmlns:a16="http://schemas.microsoft.com/office/drawing/2014/main" id="{ADF8F8B1-0557-4949-86CB-E7B5BCF63904}"/>
                </a:ext>
              </a:extLst>
            </p:cNvPr>
            <p:cNvSpPr>
              <a:spLocks noChangeAspect="1" noChangeArrowheads="1"/>
            </p:cNvSpPr>
            <p:nvPr/>
          </p:nvSpPr>
          <p:spPr bwMode="auto">
            <a:xfrm>
              <a:off x="2376" y="3098"/>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92293" name="Group 133">
            <a:extLst>
              <a:ext uri="{FF2B5EF4-FFF2-40B4-BE49-F238E27FC236}">
                <a16:creationId xmlns:a16="http://schemas.microsoft.com/office/drawing/2014/main" id="{1B7321A0-C0C5-4148-AA5B-047ABF4C38A3}"/>
              </a:ext>
            </a:extLst>
          </p:cNvPr>
          <p:cNvGrpSpPr>
            <a:grpSpLocks/>
          </p:cNvGrpSpPr>
          <p:nvPr/>
        </p:nvGrpSpPr>
        <p:grpSpPr bwMode="auto">
          <a:xfrm>
            <a:off x="509588" y="5292725"/>
            <a:ext cx="76200" cy="63500"/>
            <a:chOff x="2443" y="447"/>
            <a:chExt cx="48" cy="40"/>
          </a:xfrm>
        </p:grpSpPr>
        <p:sp>
          <p:nvSpPr>
            <p:cNvPr id="92294" name="Line 134">
              <a:extLst>
                <a:ext uri="{FF2B5EF4-FFF2-40B4-BE49-F238E27FC236}">
                  <a16:creationId xmlns:a16="http://schemas.microsoft.com/office/drawing/2014/main" id="{CDCE8A6F-F9EA-4534-86AB-A789F8885D64}"/>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2295" name="Line 135">
              <a:extLst>
                <a:ext uri="{FF2B5EF4-FFF2-40B4-BE49-F238E27FC236}">
                  <a16:creationId xmlns:a16="http://schemas.microsoft.com/office/drawing/2014/main" id="{7DA3274F-7462-4CCD-B7C2-F20F499380C8}"/>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92296" name="Line 136">
            <a:extLst>
              <a:ext uri="{FF2B5EF4-FFF2-40B4-BE49-F238E27FC236}">
                <a16:creationId xmlns:a16="http://schemas.microsoft.com/office/drawing/2014/main" id="{CBCE921D-3282-4F07-A9D3-237ED4906FEA}"/>
              </a:ext>
            </a:extLst>
          </p:cNvPr>
          <p:cNvSpPr>
            <a:spLocks noChangeShapeType="1"/>
          </p:cNvSpPr>
          <p:nvPr/>
        </p:nvSpPr>
        <p:spPr bwMode="auto">
          <a:xfrm>
            <a:off x="260350" y="5437188"/>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2297" name="Text Box 137">
            <a:extLst>
              <a:ext uri="{FF2B5EF4-FFF2-40B4-BE49-F238E27FC236}">
                <a16:creationId xmlns:a16="http://schemas.microsoft.com/office/drawing/2014/main" id="{0573FD05-63AB-4C1F-941F-6E631D7474FE}"/>
              </a:ext>
            </a:extLst>
          </p:cNvPr>
          <p:cNvSpPr txBox="1">
            <a:spLocks noChangeArrowheads="1"/>
          </p:cNvSpPr>
          <p:nvPr/>
        </p:nvSpPr>
        <p:spPr bwMode="auto">
          <a:xfrm>
            <a:off x="692150" y="5221288"/>
            <a:ext cx="190976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FSE CWBR-06</a:t>
            </a:r>
          </a:p>
          <a:p>
            <a:r>
              <a:rPr lang="en-GB" altLang="en-US" sz="1000"/>
              <a:t>x1 Field Artillery Regiment </a:t>
            </a:r>
            <a:r>
              <a:rPr lang="en-GB" altLang="en-US" sz="800"/>
              <a:t>(j)</a:t>
            </a:r>
            <a:endParaRPr lang="en-GB" altLang="en-US" sz="1000"/>
          </a:p>
        </p:txBody>
      </p:sp>
      <p:grpSp>
        <p:nvGrpSpPr>
          <p:cNvPr id="92299" name="Group 139">
            <a:extLst>
              <a:ext uri="{FF2B5EF4-FFF2-40B4-BE49-F238E27FC236}">
                <a16:creationId xmlns:a16="http://schemas.microsoft.com/office/drawing/2014/main" id="{65E714C3-E259-4754-A368-DBA7B12765F6}"/>
              </a:ext>
            </a:extLst>
          </p:cNvPr>
          <p:cNvGrpSpPr>
            <a:grpSpLocks noChangeAspect="1"/>
          </p:cNvGrpSpPr>
          <p:nvPr/>
        </p:nvGrpSpPr>
        <p:grpSpPr bwMode="auto">
          <a:xfrm>
            <a:off x="404813" y="3419475"/>
            <a:ext cx="287337" cy="215900"/>
            <a:chOff x="1055" y="960"/>
            <a:chExt cx="202" cy="132"/>
          </a:xfrm>
        </p:grpSpPr>
        <p:sp>
          <p:nvSpPr>
            <p:cNvPr id="92300" name="Rectangle 140">
              <a:extLst>
                <a:ext uri="{FF2B5EF4-FFF2-40B4-BE49-F238E27FC236}">
                  <a16:creationId xmlns:a16="http://schemas.microsoft.com/office/drawing/2014/main" id="{7E5097B4-D0D6-44D0-B3EE-296A09DD5480}"/>
                </a:ext>
              </a:extLst>
            </p:cNvPr>
            <p:cNvSpPr>
              <a:spLocks noChangeAspect="1" noChangeArrowheads="1"/>
            </p:cNvSpPr>
            <p:nvPr/>
          </p:nvSpPr>
          <p:spPr bwMode="auto">
            <a:xfrm>
              <a:off x="1056" y="960"/>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2301" name="Oval 141">
              <a:extLst>
                <a:ext uri="{FF2B5EF4-FFF2-40B4-BE49-F238E27FC236}">
                  <a16:creationId xmlns:a16="http://schemas.microsoft.com/office/drawing/2014/main" id="{66E2A784-95E7-40EE-9364-9C6C81267D53}"/>
                </a:ext>
              </a:extLst>
            </p:cNvPr>
            <p:cNvSpPr>
              <a:spLocks noChangeAspect="1" noChangeArrowheads="1"/>
            </p:cNvSpPr>
            <p:nvPr/>
          </p:nvSpPr>
          <p:spPr bwMode="auto">
            <a:xfrm>
              <a:off x="1081" y="989"/>
              <a:ext cx="144"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2302" name="Line 142">
              <a:extLst>
                <a:ext uri="{FF2B5EF4-FFF2-40B4-BE49-F238E27FC236}">
                  <a16:creationId xmlns:a16="http://schemas.microsoft.com/office/drawing/2014/main" id="{20B16C94-F2BC-4F0B-AF81-7D3191BA5392}"/>
                </a:ext>
              </a:extLst>
            </p:cNvPr>
            <p:cNvSpPr>
              <a:spLocks noChangeAspect="1" noChangeShapeType="1"/>
            </p:cNvSpPr>
            <p:nvPr/>
          </p:nvSpPr>
          <p:spPr bwMode="auto">
            <a:xfrm flipV="1">
              <a:off x="1055" y="961"/>
              <a:ext cx="97" cy="131"/>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2303" name="Line 143">
              <a:extLst>
                <a:ext uri="{FF2B5EF4-FFF2-40B4-BE49-F238E27FC236}">
                  <a16:creationId xmlns:a16="http://schemas.microsoft.com/office/drawing/2014/main" id="{FB82C51F-D935-4B23-8647-21360653F463}"/>
                </a:ext>
              </a:extLst>
            </p:cNvPr>
            <p:cNvSpPr>
              <a:spLocks noChangeAspect="1" noChangeShapeType="1"/>
            </p:cNvSpPr>
            <p:nvPr/>
          </p:nvSpPr>
          <p:spPr bwMode="auto">
            <a:xfrm>
              <a:off x="1152" y="960"/>
              <a:ext cx="104" cy="131"/>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92304" name="Line 144">
            <a:extLst>
              <a:ext uri="{FF2B5EF4-FFF2-40B4-BE49-F238E27FC236}">
                <a16:creationId xmlns:a16="http://schemas.microsoft.com/office/drawing/2014/main" id="{144A107A-AE59-490E-AF60-519069C3DCF9}"/>
              </a:ext>
            </a:extLst>
          </p:cNvPr>
          <p:cNvSpPr>
            <a:spLocks noChangeShapeType="1"/>
          </p:cNvSpPr>
          <p:nvPr/>
        </p:nvSpPr>
        <p:spPr bwMode="auto">
          <a:xfrm>
            <a:off x="549275" y="3348038"/>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2305" name="Line 145">
            <a:extLst>
              <a:ext uri="{FF2B5EF4-FFF2-40B4-BE49-F238E27FC236}">
                <a16:creationId xmlns:a16="http://schemas.microsoft.com/office/drawing/2014/main" id="{7011E338-2672-4D9C-8177-027A6726BE1A}"/>
              </a:ext>
            </a:extLst>
          </p:cNvPr>
          <p:cNvSpPr>
            <a:spLocks noChangeShapeType="1"/>
          </p:cNvSpPr>
          <p:nvPr/>
        </p:nvSpPr>
        <p:spPr bwMode="auto">
          <a:xfrm>
            <a:off x="260350" y="349091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2306" name="Text Box 146">
            <a:extLst>
              <a:ext uri="{FF2B5EF4-FFF2-40B4-BE49-F238E27FC236}">
                <a16:creationId xmlns:a16="http://schemas.microsoft.com/office/drawing/2014/main" id="{12BF339D-9B04-4BB1-A268-1C0C92E2C455}"/>
              </a:ext>
            </a:extLst>
          </p:cNvPr>
          <p:cNvSpPr txBox="1">
            <a:spLocks noChangeArrowheads="1"/>
          </p:cNvSpPr>
          <p:nvPr/>
        </p:nvSpPr>
        <p:spPr bwMode="auto">
          <a:xfrm>
            <a:off x="692150" y="3348038"/>
            <a:ext cx="24511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CWBR-22</a:t>
            </a:r>
          </a:p>
          <a:p>
            <a:r>
              <a:rPr lang="en-GB" altLang="en-US" sz="800"/>
              <a:t>Up to x1 Anti-Tank Guided Weapons Battery (f)</a:t>
            </a:r>
          </a:p>
        </p:txBody>
      </p:sp>
      <p:pic>
        <p:nvPicPr>
          <p:cNvPr id="92319" name="Picture 159" descr="chieftain-tank">
            <a:extLst>
              <a:ext uri="{FF2B5EF4-FFF2-40B4-BE49-F238E27FC236}">
                <a16:creationId xmlns:a16="http://schemas.microsoft.com/office/drawing/2014/main" id="{7EF53293-1CBE-4905-B7DB-E7BDC457850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8913" y="6516688"/>
            <a:ext cx="3240087" cy="2482850"/>
          </a:xfrm>
          <a:prstGeom prst="rect">
            <a:avLst/>
          </a:prstGeom>
          <a:noFill/>
          <a:extLst>
            <a:ext uri="{909E8E84-426E-40DD-AFC4-6F175D3DCCD1}">
              <a14:hiddenFill xmlns:a14="http://schemas.microsoft.com/office/drawing/2010/main">
                <a:solidFill>
                  <a:srgbClr val="FFFFFF"/>
                </a:solidFill>
              </a14:hiddenFill>
            </a:ext>
          </a:extLst>
        </p:spPr>
      </p:pic>
      <p:pic>
        <p:nvPicPr>
          <p:cNvPr id="92321" name="Picture 161" descr="2000px-British_3rd_Infantry_Division2">
            <a:extLst>
              <a:ext uri="{FF2B5EF4-FFF2-40B4-BE49-F238E27FC236}">
                <a16:creationId xmlns:a16="http://schemas.microsoft.com/office/drawing/2014/main" id="{67FE391F-8F8A-4398-B571-84556706A89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65625" y="61913"/>
            <a:ext cx="1223963" cy="106521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60" name="Line 4">
            <a:extLst>
              <a:ext uri="{FF2B5EF4-FFF2-40B4-BE49-F238E27FC236}">
                <a16:creationId xmlns:a16="http://schemas.microsoft.com/office/drawing/2014/main" id="{F9DEED6A-B893-452F-892B-C6FD69345DF9}"/>
              </a:ext>
            </a:extLst>
          </p:cNvPr>
          <p:cNvSpPr>
            <a:spLocks noChangeShapeType="1"/>
          </p:cNvSpPr>
          <p:nvPr/>
        </p:nvSpPr>
        <p:spPr bwMode="auto">
          <a:xfrm flipV="1">
            <a:off x="260350" y="468313"/>
            <a:ext cx="0" cy="381635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45061" name="Group 5">
            <a:extLst>
              <a:ext uri="{FF2B5EF4-FFF2-40B4-BE49-F238E27FC236}">
                <a16:creationId xmlns:a16="http://schemas.microsoft.com/office/drawing/2014/main" id="{844F989A-71A6-4B0F-BF6D-B736A7E6C61D}"/>
              </a:ext>
            </a:extLst>
          </p:cNvPr>
          <p:cNvGrpSpPr>
            <a:grpSpLocks noChangeAspect="1"/>
          </p:cNvGrpSpPr>
          <p:nvPr/>
        </p:nvGrpSpPr>
        <p:grpSpPr bwMode="auto">
          <a:xfrm>
            <a:off x="115888" y="250825"/>
            <a:ext cx="360362" cy="288925"/>
            <a:chOff x="480" y="960"/>
            <a:chExt cx="195" cy="132"/>
          </a:xfrm>
        </p:grpSpPr>
        <p:sp>
          <p:nvSpPr>
            <p:cNvPr id="45062" name="Rectangle 6">
              <a:extLst>
                <a:ext uri="{FF2B5EF4-FFF2-40B4-BE49-F238E27FC236}">
                  <a16:creationId xmlns:a16="http://schemas.microsoft.com/office/drawing/2014/main" id="{9BE04B95-3C33-4BB9-92AB-910F5205B960}"/>
                </a:ext>
              </a:extLst>
            </p:cNvPr>
            <p:cNvSpPr>
              <a:spLocks noChangeAspect="1" noChangeArrowheads="1"/>
            </p:cNvSpPr>
            <p:nvPr/>
          </p:nvSpPr>
          <p:spPr bwMode="auto">
            <a:xfrm>
              <a:off x="480" y="960"/>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5063" name="Oval 7">
              <a:extLst>
                <a:ext uri="{FF2B5EF4-FFF2-40B4-BE49-F238E27FC236}">
                  <a16:creationId xmlns:a16="http://schemas.microsoft.com/office/drawing/2014/main" id="{E20AAB56-068D-4C7B-A29C-3EE36F5FB64E}"/>
                </a:ext>
              </a:extLst>
            </p:cNvPr>
            <p:cNvSpPr>
              <a:spLocks noChangeAspect="1" noChangeArrowheads="1"/>
            </p:cNvSpPr>
            <p:nvPr/>
          </p:nvSpPr>
          <p:spPr bwMode="auto">
            <a:xfrm>
              <a:off x="516" y="993"/>
              <a:ext cx="125"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45064" name="Text Box 8">
            <a:extLst>
              <a:ext uri="{FF2B5EF4-FFF2-40B4-BE49-F238E27FC236}">
                <a16:creationId xmlns:a16="http://schemas.microsoft.com/office/drawing/2014/main" id="{68487A99-02BF-45EE-A99E-770E6B575664}"/>
              </a:ext>
            </a:extLst>
          </p:cNvPr>
          <p:cNvSpPr txBox="1">
            <a:spLocks noChangeArrowheads="1"/>
          </p:cNvSpPr>
          <p:nvPr/>
        </p:nvSpPr>
        <p:spPr bwMode="auto">
          <a:xfrm>
            <a:off x="476250" y="107950"/>
            <a:ext cx="2859088"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BATTLEGROUP CWBR-04</a:t>
            </a:r>
          </a:p>
          <a:p>
            <a:r>
              <a:rPr lang="en-GB" altLang="en-US"/>
              <a:t>British Armoured Division 1983-89</a:t>
            </a:r>
            <a:r>
              <a:rPr lang="en-GB" altLang="en-US" sz="1000"/>
              <a:t> </a:t>
            </a:r>
            <a:r>
              <a:rPr lang="en-GB" altLang="en-US" sz="800"/>
              <a:t>(ai)</a:t>
            </a:r>
          </a:p>
          <a:p>
            <a:r>
              <a:rPr lang="en-GB" altLang="en-US" sz="800" b="0"/>
              <a:t>(4th Armoured Division)</a:t>
            </a:r>
          </a:p>
        </p:txBody>
      </p:sp>
      <p:grpSp>
        <p:nvGrpSpPr>
          <p:cNvPr id="45065" name="Group 9">
            <a:extLst>
              <a:ext uri="{FF2B5EF4-FFF2-40B4-BE49-F238E27FC236}">
                <a16:creationId xmlns:a16="http://schemas.microsoft.com/office/drawing/2014/main" id="{9B32D8FB-1E4C-4459-91E1-A5CCF54D59B8}"/>
              </a:ext>
            </a:extLst>
          </p:cNvPr>
          <p:cNvGrpSpPr>
            <a:grpSpLocks/>
          </p:cNvGrpSpPr>
          <p:nvPr/>
        </p:nvGrpSpPr>
        <p:grpSpPr bwMode="auto">
          <a:xfrm>
            <a:off x="222250" y="180975"/>
            <a:ext cx="147638" cy="63500"/>
            <a:chOff x="119" y="295"/>
            <a:chExt cx="93" cy="40"/>
          </a:xfrm>
        </p:grpSpPr>
        <p:grpSp>
          <p:nvGrpSpPr>
            <p:cNvPr id="45066" name="Group 10">
              <a:extLst>
                <a:ext uri="{FF2B5EF4-FFF2-40B4-BE49-F238E27FC236}">
                  <a16:creationId xmlns:a16="http://schemas.microsoft.com/office/drawing/2014/main" id="{509542C9-6E87-4C9D-9840-371D2F60A3F2}"/>
                </a:ext>
              </a:extLst>
            </p:cNvPr>
            <p:cNvGrpSpPr>
              <a:grpSpLocks/>
            </p:cNvGrpSpPr>
            <p:nvPr/>
          </p:nvGrpSpPr>
          <p:grpSpPr bwMode="auto">
            <a:xfrm>
              <a:off x="119" y="295"/>
              <a:ext cx="48" cy="40"/>
              <a:chOff x="2539" y="543"/>
              <a:chExt cx="48" cy="40"/>
            </a:xfrm>
          </p:grpSpPr>
          <p:sp>
            <p:nvSpPr>
              <p:cNvPr id="45067" name="Line 11">
                <a:extLst>
                  <a:ext uri="{FF2B5EF4-FFF2-40B4-BE49-F238E27FC236}">
                    <a16:creationId xmlns:a16="http://schemas.microsoft.com/office/drawing/2014/main" id="{3003A746-6D7C-44C6-9ECF-F29DAFAA979C}"/>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5068" name="Line 12">
                <a:extLst>
                  <a:ext uri="{FF2B5EF4-FFF2-40B4-BE49-F238E27FC236}">
                    <a16:creationId xmlns:a16="http://schemas.microsoft.com/office/drawing/2014/main" id="{630118BC-FEAC-45C0-AA9A-43D947423952}"/>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45069" name="Group 13">
              <a:extLst>
                <a:ext uri="{FF2B5EF4-FFF2-40B4-BE49-F238E27FC236}">
                  <a16:creationId xmlns:a16="http://schemas.microsoft.com/office/drawing/2014/main" id="{18D2DC2C-4F64-4067-8E25-A4079231D479}"/>
                </a:ext>
              </a:extLst>
            </p:cNvPr>
            <p:cNvGrpSpPr>
              <a:grpSpLocks/>
            </p:cNvGrpSpPr>
            <p:nvPr/>
          </p:nvGrpSpPr>
          <p:grpSpPr bwMode="auto">
            <a:xfrm>
              <a:off x="164" y="295"/>
              <a:ext cx="48" cy="40"/>
              <a:chOff x="2539" y="543"/>
              <a:chExt cx="48" cy="40"/>
            </a:xfrm>
          </p:grpSpPr>
          <p:sp>
            <p:nvSpPr>
              <p:cNvPr id="45070" name="Line 14">
                <a:extLst>
                  <a:ext uri="{FF2B5EF4-FFF2-40B4-BE49-F238E27FC236}">
                    <a16:creationId xmlns:a16="http://schemas.microsoft.com/office/drawing/2014/main" id="{CEB6E43A-84E6-422F-9369-4AB3BFD49609}"/>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5071" name="Line 15">
                <a:extLst>
                  <a:ext uri="{FF2B5EF4-FFF2-40B4-BE49-F238E27FC236}">
                    <a16:creationId xmlns:a16="http://schemas.microsoft.com/office/drawing/2014/main" id="{544FFB27-82A8-477D-85B4-9AB8C16B43E9}"/>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grpSp>
        <p:nvGrpSpPr>
          <p:cNvPr id="45072" name="Group 16">
            <a:extLst>
              <a:ext uri="{FF2B5EF4-FFF2-40B4-BE49-F238E27FC236}">
                <a16:creationId xmlns:a16="http://schemas.microsoft.com/office/drawing/2014/main" id="{54E8E698-B737-45B3-99AF-2231E8B78791}"/>
              </a:ext>
            </a:extLst>
          </p:cNvPr>
          <p:cNvGrpSpPr>
            <a:grpSpLocks noChangeAspect="1"/>
          </p:cNvGrpSpPr>
          <p:nvPr/>
        </p:nvGrpSpPr>
        <p:grpSpPr bwMode="auto">
          <a:xfrm>
            <a:off x="407988" y="1044575"/>
            <a:ext cx="287337" cy="214313"/>
            <a:chOff x="480" y="960"/>
            <a:chExt cx="195" cy="132"/>
          </a:xfrm>
        </p:grpSpPr>
        <p:sp>
          <p:nvSpPr>
            <p:cNvPr id="45073" name="Rectangle 17">
              <a:extLst>
                <a:ext uri="{FF2B5EF4-FFF2-40B4-BE49-F238E27FC236}">
                  <a16:creationId xmlns:a16="http://schemas.microsoft.com/office/drawing/2014/main" id="{FBE22691-85E6-4B47-9127-2FF5BA2EA373}"/>
                </a:ext>
              </a:extLst>
            </p:cNvPr>
            <p:cNvSpPr>
              <a:spLocks noChangeAspect="1" noChangeArrowheads="1"/>
            </p:cNvSpPr>
            <p:nvPr/>
          </p:nvSpPr>
          <p:spPr bwMode="auto">
            <a:xfrm>
              <a:off x="480" y="960"/>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5074" name="Oval 18">
              <a:extLst>
                <a:ext uri="{FF2B5EF4-FFF2-40B4-BE49-F238E27FC236}">
                  <a16:creationId xmlns:a16="http://schemas.microsoft.com/office/drawing/2014/main" id="{DE085762-FC69-4AB4-AF20-781D575CC446}"/>
                </a:ext>
              </a:extLst>
            </p:cNvPr>
            <p:cNvSpPr>
              <a:spLocks noChangeAspect="1" noChangeArrowheads="1"/>
            </p:cNvSpPr>
            <p:nvPr/>
          </p:nvSpPr>
          <p:spPr bwMode="auto">
            <a:xfrm>
              <a:off x="516" y="993"/>
              <a:ext cx="125"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45075" name="Group 19">
            <a:extLst>
              <a:ext uri="{FF2B5EF4-FFF2-40B4-BE49-F238E27FC236}">
                <a16:creationId xmlns:a16="http://schemas.microsoft.com/office/drawing/2014/main" id="{7B3ADF55-D49B-4BFC-89B0-3CA466F8EC1B}"/>
              </a:ext>
            </a:extLst>
          </p:cNvPr>
          <p:cNvGrpSpPr>
            <a:grpSpLocks/>
          </p:cNvGrpSpPr>
          <p:nvPr/>
        </p:nvGrpSpPr>
        <p:grpSpPr bwMode="auto">
          <a:xfrm>
            <a:off x="514350" y="971550"/>
            <a:ext cx="76200" cy="63500"/>
            <a:chOff x="2539" y="543"/>
            <a:chExt cx="48" cy="40"/>
          </a:xfrm>
        </p:grpSpPr>
        <p:sp>
          <p:nvSpPr>
            <p:cNvPr id="45076" name="Line 20">
              <a:extLst>
                <a:ext uri="{FF2B5EF4-FFF2-40B4-BE49-F238E27FC236}">
                  <a16:creationId xmlns:a16="http://schemas.microsoft.com/office/drawing/2014/main" id="{085DC783-E467-4C83-A97B-CC9AFE6C3E75}"/>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5077" name="Line 21">
              <a:extLst>
                <a:ext uri="{FF2B5EF4-FFF2-40B4-BE49-F238E27FC236}">
                  <a16:creationId xmlns:a16="http://schemas.microsoft.com/office/drawing/2014/main" id="{F1C173EB-2A55-433D-9634-129ABD3DCC46}"/>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45078" name="Text Box 22">
            <a:extLst>
              <a:ext uri="{FF2B5EF4-FFF2-40B4-BE49-F238E27FC236}">
                <a16:creationId xmlns:a16="http://schemas.microsoft.com/office/drawing/2014/main" id="{D259AE08-5748-40FF-9A31-8023F6F73FA2}"/>
              </a:ext>
            </a:extLst>
          </p:cNvPr>
          <p:cNvSpPr txBox="1">
            <a:spLocks noChangeArrowheads="1"/>
          </p:cNvSpPr>
          <p:nvPr/>
        </p:nvSpPr>
        <p:spPr bwMode="auto">
          <a:xfrm>
            <a:off x="693738" y="900113"/>
            <a:ext cx="20415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BG CWBR-07</a:t>
            </a:r>
          </a:p>
          <a:p>
            <a:r>
              <a:rPr lang="en-GB" altLang="en-US" sz="1000"/>
              <a:t>x2 or x3 Armoured Brigades </a:t>
            </a:r>
            <a:r>
              <a:rPr lang="en-GB" altLang="en-US" sz="800"/>
              <a:t>(b)</a:t>
            </a:r>
            <a:endParaRPr lang="en-GB" altLang="en-US" sz="1000"/>
          </a:p>
        </p:txBody>
      </p:sp>
      <p:sp>
        <p:nvSpPr>
          <p:cNvPr id="45079" name="Text Box 23">
            <a:extLst>
              <a:ext uri="{FF2B5EF4-FFF2-40B4-BE49-F238E27FC236}">
                <a16:creationId xmlns:a16="http://schemas.microsoft.com/office/drawing/2014/main" id="{FF3EB3BF-D163-44A2-BA2E-528BF3D4C2F4}"/>
              </a:ext>
            </a:extLst>
          </p:cNvPr>
          <p:cNvSpPr txBox="1">
            <a:spLocks noChangeArrowheads="1"/>
          </p:cNvSpPr>
          <p:nvPr/>
        </p:nvSpPr>
        <p:spPr bwMode="auto">
          <a:xfrm>
            <a:off x="692150" y="684213"/>
            <a:ext cx="121126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BATTLEGROUPS</a:t>
            </a:r>
          </a:p>
        </p:txBody>
      </p:sp>
      <p:sp>
        <p:nvSpPr>
          <p:cNvPr id="45090" name="Line 34">
            <a:extLst>
              <a:ext uri="{FF2B5EF4-FFF2-40B4-BE49-F238E27FC236}">
                <a16:creationId xmlns:a16="http://schemas.microsoft.com/office/drawing/2014/main" id="{922B27CD-8603-4DD0-B7B6-ED92E2AB8DD1}"/>
              </a:ext>
            </a:extLst>
          </p:cNvPr>
          <p:cNvSpPr>
            <a:spLocks noChangeShapeType="1"/>
          </p:cNvSpPr>
          <p:nvPr/>
        </p:nvSpPr>
        <p:spPr bwMode="auto">
          <a:xfrm>
            <a:off x="261938" y="1117600"/>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5091" name="Line 35">
            <a:extLst>
              <a:ext uri="{FF2B5EF4-FFF2-40B4-BE49-F238E27FC236}">
                <a16:creationId xmlns:a16="http://schemas.microsoft.com/office/drawing/2014/main" id="{E0C1CA6E-3A4F-4ECA-A88B-A6E4CC4EB752}"/>
              </a:ext>
            </a:extLst>
          </p:cNvPr>
          <p:cNvSpPr>
            <a:spLocks noChangeShapeType="1"/>
          </p:cNvSpPr>
          <p:nvPr/>
        </p:nvSpPr>
        <p:spPr bwMode="auto">
          <a:xfrm>
            <a:off x="261938" y="2197100"/>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5092" name="Line 36">
            <a:extLst>
              <a:ext uri="{FF2B5EF4-FFF2-40B4-BE49-F238E27FC236}">
                <a16:creationId xmlns:a16="http://schemas.microsoft.com/office/drawing/2014/main" id="{7C2EEEC5-2E82-4633-9B93-5CF460BFA93A}"/>
              </a:ext>
            </a:extLst>
          </p:cNvPr>
          <p:cNvSpPr>
            <a:spLocks noChangeShapeType="1"/>
          </p:cNvSpPr>
          <p:nvPr/>
        </p:nvSpPr>
        <p:spPr bwMode="auto">
          <a:xfrm>
            <a:off x="261938" y="3062288"/>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45093" name="Group 37">
            <a:extLst>
              <a:ext uri="{FF2B5EF4-FFF2-40B4-BE49-F238E27FC236}">
                <a16:creationId xmlns:a16="http://schemas.microsoft.com/office/drawing/2014/main" id="{ED41A116-08F9-402D-AC76-9549927C3925}"/>
              </a:ext>
            </a:extLst>
          </p:cNvPr>
          <p:cNvGrpSpPr>
            <a:grpSpLocks/>
          </p:cNvGrpSpPr>
          <p:nvPr/>
        </p:nvGrpSpPr>
        <p:grpSpPr bwMode="auto">
          <a:xfrm>
            <a:off x="406400" y="2990850"/>
            <a:ext cx="287338" cy="212725"/>
            <a:chOff x="436" y="2744"/>
            <a:chExt cx="182" cy="136"/>
          </a:xfrm>
        </p:grpSpPr>
        <p:sp>
          <p:nvSpPr>
            <p:cNvPr id="45094" name="Rectangle 38">
              <a:extLst>
                <a:ext uri="{FF2B5EF4-FFF2-40B4-BE49-F238E27FC236}">
                  <a16:creationId xmlns:a16="http://schemas.microsoft.com/office/drawing/2014/main" id="{120DB237-5AFF-44D7-BC8E-31D622572F4C}"/>
                </a:ext>
              </a:extLst>
            </p:cNvPr>
            <p:cNvSpPr>
              <a:spLocks noChangeAspect="1" noChangeArrowheads="1"/>
            </p:cNvSpPr>
            <p:nvPr/>
          </p:nvSpPr>
          <p:spPr bwMode="auto">
            <a:xfrm>
              <a:off x="436" y="2744"/>
              <a:ext cx="182" cy="136"/>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5095" name="Oval 39">
              <a:extLst>
                <a:ext uri="{FF2B5EF4-FFF2-40B4-BE49-F238E27FC236}">
                  <a16:creationId xmlns:a16="http://schemas.microsoft.com/office/drawing/2014/main" id="{896A3DC6-4909-42C1-BD7D-4D6D91AAF656}"/>
                </a:ext>
              </a:extLst>
            </p:cNvPr>
            <p:cNvSpPr>
              <a:spLocks noChangeAspect="1" noChangeArrowheads="1"/>
            </p:cNvSpPr>
            <p:nvPr/>
          </p:nvSpPr>
          <p:spPr bwMode="auto">
            <a:xfrm>
              <a:off x="470" y="2778"/>
              <a:ext cx="116" cy="65"/>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5096" name="Line 40">
              <a:extLst>
                <a:ext uri="{FF2B5EF4-FFF2-40B4-BE49-F238E27FC236}">
                  <a16:creationId xmlns:a16="http://schemas.microsoft.com/office/drawing/2014/main" id="{54665E8A-4945-4599-A2DE-A77D248BBED1}"/>
                </a:ext>
              </a:extLst>
            </p:cNvPr>
            <p:cNvSpPr>
              <a:spLocks noChangeAspect="1" noChangeShapeType="1"/>
            </p:cNvSpPr>
            <p:nvPr/>
          </p:nvSpPr>
          <p:spPr bwMode="auto">
            <a:xfrm>
              <a:off x="496" y="2792"/>
              <a:ext cx="0" cy="44"/>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5097" name="Line 41">
              <a:extLst>
                <a:ext uri="{FF2B5EF4-FFF2-40B4-BE49-F238E27FC236}">
                  <a16:creationId xmlns:a16="http://schemas.microsoft.com/office/drawing/2014/main" id="{58D13DEF-6E2C-44FC-8E9E-5821F53E6979}"/>
                </a:ext>
              </a:extLst>
            </p:cNvPr>
            <p:cNvSpPr>
              <a:spLocks noChangeAspect="1" noChangeShapeType="1"/>
            </p:cNvSpPr>
            <p:nvPr/>
          </p:nvSpPr>
          <p:spPr bwMode="auto">
            <a:xfrm>
              <a:off x="528" y="2795"/>
              <a:ext cx="0" cy="41"/>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5098" name="Line 42">
              <a:extLst>
                <a:ext uri="{FF2B5EF4-FFF2-40B4-BE49-F238E27FC236}">
                  <a16:creationId xmlns:a16="http://schemas.microsoft.com/office/drawing/2014/main" id="{101789A2-F247-4EFB-8A0E-3628D100906A}"/>
                </a:ext>
              </a:extLst>
            </p:cNvPr>
            <p:cNvSpPr>
              <a:spLocks noChangeAspect="1" noChangeShapeType="1"/>
            </p:cNvSpPr>
            <p:nvPr/>
          </p:nvSpPr>
          <p:spPr bwMode="auto">
            <a:xfrm>
              <a:off x="561" y="2795"/>
              <a:ext cx="0" cy="41"/>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5099" name="Line 43">
              <a:extLst>
                <a:ext uri="{FF2B5EF4-FFF2-40B4-BE49-F238E27FC236}">
                  <a16:creationId xmlns:a16="http://schemas.microsoft.com/office/drawing/2014/main" id="{87207323-8DBA-48A8-8727-9C3283F2F0C0}"/>
                </a:ext>
              </a:extLst>
            </p:cNvPr>
            <p:cNvSpPr>
              <a:spLocks noChangeAspect="1" noChangeShapeType="1"/>
            </p:cNvSpPr>
            <p:nvPr/>
          </p:nvSpPr>
          <p:spPr bwMode="auto">
            <a:xfrm>
              <a:off x="492" y="2795"/>
              <a:ext cx="74" cy="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45100" name="Text Box 44">
            <a:extLst>
              <a:ext uri="{FF2B5EF4-FFF2-40B4-BE49-F238E27FC236}">
                <a16:creationId xmlns:a16="http://schemas.microsoft.com/office/drawing/2014/main" id="{AE619805-B251-4C24-B4A8-1377F402FBCA}"/>
              </a:ext>
            </a:extLst>
          </p:cNvPr>
          <p:cNvSpPr txBox="1">
            <a:spLocks noChangeArrowheads="1"/>
          </p:cNvSpPr>
          <p:nvPr/>
        </p:nvSpPr>
        <p:spPr bwMode="auto">
          <a:xfrm>
            <a:off x="692150" y="1763713"/>
            <a:ext cx="171926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MANOEUVRE ELEMENTS</a:t>
            </a:r>
          </a:p>
        </p:txBody>
      </p:sp>
      <p:grpSp>
        <p:nvGrpSpPr>
          <p:cNvPr id="45101" name="Group 45">
            <a:extLst>
              <a:ext uri="{FF2B5EF4-FFF2-40B4-BE49-F238E27FC236}">
                <a16:creationId xmlns:a16="http://schemas.microsoft.com/office/drawing/2014/main" id="{09ECE96A-5643-46F6-B5FC-DCAFAF7C46DE}"/>
              </a:ext>
            </a:extLst>
          </p:cNvPr>
          <p:cNvGrpSpPr>
            <a:grpSpLocks/>
          </p:cNvGrpSpPr>
          <p:nvPr/>
        </p:nvGrpSpPr>
        <p:grpSpPr bwMode="auto">
          <a:xfrm>
            <a:off x="406400" y="2125663"/>
            <a:ext cx="287338" cy="215900"/>
            <a:chOff x="1400" y="2850"/>
            <a:chExt cx="152" cy="99"/>
          </a:xfrm>
        </p:grpSpPr>
        <p:sp>
          <p:nvSpPr>
            <p:cNvPr id="45102" name="Rectangle 46">
              <a:extLst>
                <a:ext uri="{FF2B5EF4-FFF2-40B4-BE49-F238E27FC236}">
                  <a16:creationId xmlns:a16="http://schemas.microsoft.com/office/drawing/2014/main" id="{C965779E-6F4D-4763-8E0B-C7C34A5E4C99}"/>
                </a:ext>
              </a:extLst>
            </p:cNvPr>
            <p:cNvSpPr>
              <a:spLocks noChangeAspect="1" noChangeArrowheads="1"/>
            </p:cNvSpPr>
            <p:nvPr/>
          </p:nvSpPr>
          <p:spPr bwMode="auto">
            <a:xfrm>
              <a:off x="1401" y="2850"/>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5103" name="Line 47">
              <a:extLst>
                <a:ext uri="{FF2B5EF4-FFF2-40B4-BE49-F238E27FC236}">
                  <a16:creationId xmlns:a16="http://schemas.microsoft.com/office/drawing/2014/main" id="{B01EDB2B-CCCD-4933-B566-46BF5DF06589}"/>
                </a:ext>
              </a:extLst>
            </p:cNvPr>
            <p:cNvSpPr>
              <a:spLocks noChangeAspect="1" noChangeShapeType="1"/>
            </p:cNvSpPr>
            <p:nvPr/>
          </p:nvSpPr>
          <p:spPr bwMode="auto">
            <a:xfrm flipV="1">
              <a:off x="1400" y="2851"/>
              <a:ext cx="73"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5104" name="Line 48">
              <a:extLst>
                <a:ext uri="{FF2B5EF4-FFF2-40B4-BE49-F238E27FC236}">
                  <a16:creationId xmlns:a16="http://schemas.microsoft.com/office/drawing/2014/main" id="{A3C026FB-D27E-415F-857F-1169E6B82697}"/>
                </a:ext>
              </a:extLst>
            </p:cNvPr>
            <p:cNvSpPr>
              <a:spLocks noChangeAspect="1" noChangeShapeType="1"/>
            </p:cNvSpPr>
            <p:nvPr/>
          </p:nvSpPr>
          <p:spPr bwMode="auto">
            <a:xfrm>
              <a:off x="1473" y="2850"/>
              <a:ext cx="78"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5105" name="Line 49">
              <a:extLst>
                <a:ext uri="{FF2B5EF4-FFF2-40B4-BE49-F238E27FC236}">
                  <a16:creationId xmlns:a16="http://schemas.microsoft.com/office/drawing/2014/main" id="{F7A72D5A-5D49-496B-A032-DBC8211B9478}"/>
                </a:ext>
              </a:extLst>
            </p:cNvPr>
            <p:cNvSpPr>
              <a:spLocks noChangeAspect="1" noChangeShapeType="1"/>
            </p:cNvSpPr>
            <p:nvPr/>
          </p:nvSpPr>
          <p:spPr bwMode="auto">
            <a:xfrm>
              <a:off x="1442" y="2892"/>
              <a:ext cx="62" cy="0"/>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45106" name="Line 50">
            <a:extLst>
              <a:ext uri="{FF2B5EF4-FFF2-40B4-BE49-F238E27FC236}">
                <a16:creationId xmlns:a16="http://schemas.microsoft.com/office/drawing/2014/main" id="{529DBDEC-5BEC-4532-9AAF-FC92BF74D4C2}"/>
              </a:ext>
            </a:extLst>
          </p:cNvPr>
          <p:cNvSpPr>
            <a:spLocks noChangeShapeType="1"/>
          </p:cNvSpPr>
          <p:nvPr/>
        </p:nvSpPr>
        <p:spPr bwMode="auto">
          <a:xfrm>
            <a:off x="550863" y="2052638"/>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5107" name="Text Box 51">
            <a:extLst>
              <a:ext uri="{FF2B5EF4-FFF2-40B4-BE49-F238E27FC236}">
                <a16:creationId xmlns:a16="http://schemas.microsoft.com/office/drawing/2014/main" id="{8B5352D8-EC39-4422-971C-71EA6586E372}"/>
              </a:ext>
            </a:extLst>
          </p:cNvPr>
          <p:cNvSpPr txBox="1">
            <a:spLocks noChangeArrowheads="1"/>
          </p:cNvSpPr>
          <p:nvPr/>
        </p:nvSpPr>
        <p:spPr bwMode="auto">
          <a:xfrm>
            <a:off x="692150" y="2052638"/>
            <a:ext cx="15494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CWBR-13</a:t>
            </a:r>
          </a:p>
          <a:p>
            <a:r>
              <a:rPr lang="en-GB" altLang="en-US" sz="800"/>
              <a:t>x1 Light Air Defence Battery</a:t>
            </a:r>
          </a:p>
        </p:txBody>
      </p:sp>
      <p:sp>
        <p:nvSpPr>
          <p:cNvPr id="45108" name="Text Box 52">
            <a:extLst>
              <a:ext uri="{FF2B5EF4-FFF2-40B4-BE49-F238E27FC236}">
                <a16:creationId xmlns:a16="http://schemas.microsoft.com/office/drawing/2014/main" id="{F36B22B6-4087-4806-9A0A-CAD5595B8A4C}"/>
              </a:ext>
            </a:extLst>
          </p:cNvPr>
          <p:cNvSpPr txBox="1">
            <a:spLocks noChangeArrowheads="1"/>
          </p:cNvSpPr>
          <p:nvPr/>
        </p:nvSpPr>
        <p:spPr bwMode="auto">
          <a:xfrm>
            <a:off x="692150" y="2916238"/>
            <a:ext cx="15335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CWBR-16</a:t>
            </a:r>
          </a:p>
          <a:p>
            <a:r>
              <a:rPr lang="en-GB" altLang="en-US" sz="800"/>
              <a:t>x3 Engineer Field Squadron</a:t>
            </a:r>
          </a:p>
        </p:txBody>
      </p:sp>
      <p:sp>
        <p:nvSpPr>
          <p:cNvPr id="45109" name="Line 53">
            <a:extLst>
              <a:ext uri="{FF2B5EF4-FFF2-40B4-BE49-F238E27FC236}">
                <a16:creationId xmlns:a16="http://schemas.microsoft.com/office/drawing/2014/main" id="{44CE13CD-2433-4165-988C-419C55855C79}"/>
              </a:ext>
            </a:extLst>
          </p:cNvPr>
          <p:cNvSpPr>
            <a:spLocks noChangeShapeType="1"/>
          </p:cNvSpPr>
          <p:nvPr/>
        </p:nvSpPr>
        <p:spPr bwMode="auto">
          <a:xfrm>
            <a:off x="550863" y="2917825"/>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5110" name="Line 54">
            <a:extLst>
              <a:ext uri="{FF2B5EF4-FFF2-40B4-BE49-F238E27FC236}">
                <a16:creationId xmlns:a16="http://schemas.microsoft.com/office/drawing/2014/main" id="{5248A852-D2FA-43BE-9FEA-DE6E5121F1A9}"/>
              </a:ext>
            </a:extLst>
          </p:cNvPr>
          <p:cNvSpPr>
            <a:spLocks noChangeShapeType="1"/>
          </p:cNvSpPr>
          <p:nvPr/>
        </p:nvSpPr>
        <p:spPr bwMode="auto">
          <a:xfrm>
            <a:off x="261938" y="4286250"/>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5111" name="Line 55">
            <a:extLst>
              <a:ext uri="{FF2B5EF4-FFF2-40B4-BE49-F238E27FC236}">
                <a16:creationId xmlns:a16="http://schemas.microsoft.com/office/drawing/2014/main" id="{A21E1AF9-59C3-4D0D-A55B-3B430F360D6F}"/>
              </a:ext>
            </a:extLst>
          </p:cNvPr>
          <p:cNvSpPr>
            <a:spLocks noChangeShapeType="1"/>
          </p:cNvSpPr>
          <p:nvPr/>
        </p:nvSpPr>
        <p:spPr bwMode="auto">
          <a:xfrm>
            <a:off x="261938" y="3854450"/>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5112" name="Text Box 56">
            <a:extLst>
              <a:ext uri="{FF2B5EF4-FFF2-40B4-BE49-F238E27FC236}">
                <a16:creationId xmlns:a16="http://schemas.microsoft.com/office/drawing/2014/main" id="{17C78809-879D-4329-AC32-2F4EFF76D58C}"/>
              </a:ext>
            </a:extLst>
          </p:cNvPr>
          <p:cNvSpPr txBox="1">
            <a:spLocks noChangeArrowheads="1"/>
          </p:cNvSpPr>
          <p:nvPr/>
        </p:nvSpPr>
        <p:spPr bwMode="auto">
          <a:xfrm>
            <a:off x="692150" y="3348038"/>
            <a:ext cx="18383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FIRE SUPPORT ELEMENTS</a:t>
            </a:r>
          </a:p>
        </p:txBody>
      </p:sp>
      <p:grpSp>
        <p:nvGrpSpPr>
          <p:cNvPr id="45113" name="Group 57">
            <a:extLst>
              <a:ext uri="{FF2B5EF4-FFF2-40B4-BE49-F238E27FC236}">
                <a16:creationId xmlns:a16="http://schemas.microsoft.com/office/drawing/2014/main" id="{977817D7-764E-44B4-9F27-68D28B5071B0}"/>
              </a:ext>
            </a:extLst>
          </p:cNvPr>
          <p:cNvGrpSpPr>
            <a:grpSpLocks/>
          </p:cNvGrpSpPr>
          <p:nvPr/>
        </p:nvGrpSpPr>
        <p:grpSpPr bwMode="auto">
          <a:xfrm>
            <a:off x="406400" y="3781425"/>
            <a:ext cx="287338" cy="215900"/>
            <a:chOff x="1920" y="3072"/>
            <a:chExt cx="151" cy="99"/>
          </a:xfrm>
        </p:grpSpPr>
        <p:sp>
          <p:nvSpPr>
            <p:cNvPr id="45114" name="Rectangle 58">
              <a:extLst>
                <a:ext uri="{FF2B5EF4-FFF2-40B4-BE49-F238E27FC236}">
                  <a16:creationId xmlns:a16="http://schemas.microsoft.com/office/drawing/2014/main" id="{42B7B0B6-7430-4E60-AB7E-942E1D3C8D62}"/>
                </a:ext>
              </a:extLst>
            </p:cNvPr>
            <p:cNvSpPr>
              <a:spLocks noChangeAspect="1" noChangeArrowheads="1"/>
            </p:cNvSpPr>
            <p:nvPr/>
          </p:nvSpPr>
          <p:spPr bwMode="auto">
            <a:xfrm>
              <a:off x="1920" y="3072"/>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5115" name="Oval 59">
              <a:extLst>
                <a:ext uri="{FF2B5EF4-FFF2-40B4-BE49-F238E27FC236}">
                  <a16:creationId xmlns:a16="http://schemas.microsoft.com/office/drawing/2014/main" id="{5E47BB11-9E07-410D-93DC-1C07F10EB635}"/>
                </a:ext>
              </a:extLst>
            </p:cNvPr>
            <p:cNvSpPr>
              <a:spLocks noChangeAspect="1" noChangeArrowheads="1"/>
            </p:cNvSpPr>
            <p:nvPr/>
          </p:nvSpPr>
          <p:spPr bwMode="auto">
            <a:xfrm>
              <a:off x="1946" y="3097"/>
              <a:ext cx="97" cy="47"/>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5116" name="Oval 60">
              <a:extLst>
                <a:ext uri="{FF2B5EF4-FFF2-40B4-BE49-F238E27FC236}">
                  <a16:creationId xmlns:a16="http://schemas.microsoft.com/office/drawing/2014/main" id="{C124D297-A9F5-4384-A455-0D905648353A}"/>
                </a:ext>
              </a:extLst>
            </p:cNvPr>
            <p:cNvSpPr>
              <a:spLocks noChangeAspect="1" noChangeArrowheads="1"/>
            </p:cNvSpPr>
            <p:nvPr/>
          </p:nvSpPr>
          <p:spPr bwMode="auto">
            <a:xfrm>
              <a:off x="1985" y="3110"/>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45117" name="Group 61">
            <a:extLst>
              <a:ext uri="{FF2B5EF4-FFF2-40B4-BE49-F238E27FC236}">
                <a16:creationId xmlns:a16="http://schemas.microsoft.com/office/drawing/2014/main" id="{290168A7-277B-43DF-A414-A6C865D3C69A}"/>
              </a:ext>
            </a:extLst>
          </p:cNvPr>
          <p:cNvGrpSpPr>
            <a:grpSpLocks/>
          </p:cNvGrpSpPr>
          <p:nvPr/>
        </p:nvGrpSpPr>
        <p:grpSpPr bwMode="auto">
          <a:xfrm>
            <a:off x="511175" y="3708400"/>
            <a:ext cx="76200" cy="63500"/>
            <a:chOff x="2443" y="447"/>
            <a:chExt cx="48" cy="40"/>
          </a:xfrm>
        </p:grpSpPr>
        <p:sp>
          <p:nvSpPr>
            <p:cNvPr id="45118" name="Line 62">
              <a:extLst>
                <a:ext uri="{FF2B5EF4-FFF2-40B4-BE49-F238E27FC236}">
                  <a16:creationId xmlns:a16="http://schemas.microsoft.com/office/drawing/2014/main" id="{9A5F2E5E-30C6-4943-9DDA-6AC6E28C74C3}"/>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5119" name="Line 63">
              <a:extLst>
                <a:ext uri="{FF2B5EF4-FFF2-40B4-BE49-F238E27FC236}">
                  <a16:creationId xmlns:a16="http://schemas.microsoft.com/office/drawing/2014/main" id="{C5410EBE-43E2-4078-A552-B5F568BBCDA1}"/>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45120" name="Text Box 64">
            <a:extLst>
              <a:ext uri="{FF2B5EF4-FFF2-40B4-BE49-F238E27FC236}">
                <a16:creationId xmlns:a16="http://schemas.microsoft.com/office/drawing/2014/main" id="{3504682D-6D04-4345-A6E9-5090FF96CC4B}"/>
              </a:ext>
            </a:extLst>
          </p:cNvPr>
          <p:cNvSpPr txBox="1">
            <a:spLocks noChangeArrowheads="1"/>
          </p:cNvSpPr>
          <p:nvPr/>
        </p:nvSpPr>
        <p:spPr bwMode="auto">
          <a:xfrm>
            <a:off x="692150" y="3635375"/>
            <a:ext cx="240506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FSE CWBR-02b</a:t>
            </a:r>
          </a:p>
          <a:p>
            <a:r>
              <a:rPr lang="en-GB" altLang="en-US" sz="1000"/>
              <a:t>x1 Self-Propelled Field Artillery Regt </a:t>
            </a:r>
            <a:endParaRPr lang="en-GB" altLang="en-US" sz="800"/>
          </a:p>
        </p:txBody>
      </p:sp>
      <p:grpSp>
        <p:nvGrpSpPr>
          <p:cNvPr id="45121" name="Group 65">
            <a:extLst>
              <a:ext uri="{FF2B5EF4-FFF2-40B4-BE49-F238E27FC236}">
                <a16:creationId xmlns:a16="http://schemas.microsoft.com/office/drawing/2014/main" id="{4F825CDC-5DAF-4B4C-A92C-154B532C9720}"/>
              </a:ext>
            </a:extLst>
          </p:cNvPr>
          <p:cNvGrpSpPr>
            <a:grpSpLocks/>
          </p:cNvGrpSpPr>
          <p:nvPr/>
        </p:nvGrpSpPr>
        <p:grpSpPr bwMode="auto">
          <a:xfrm>
            <a:off x="406400" y="4213225"/>
            <a:ext cx="287338" cy="215900"/>
            <a:chOff x="1920" y="3072"/>
            <a:chExt cx="151" cy="99"/>
          </a:xfrm>
        </p:grpSpPr>
        <p:sp>
          <p:nvSpPr>
            <p:cNvPr id="45122" name="Rectangle 66">
              <a:extLst>
                <a:ext uri="{FF2B5EF4-FFF2-40B4-BE49-F238E27FC236}">
                  <a16:creationId xmlns:a16="http://schemas.microsoft.com/office/drawing/2014/main" id="{B7978BAB-0D70-480E-A67F-F00255F849BC}"/>
                </a:ext>
              </a:extLst>
            </p:cNvPr>
            <p:cNvSpPr>
              <a:spLocks noChangeAspect="1" noChangeArrowheads="1"/>
            </p:cNvSpPr>
            <p:nvPr/>
          </p:nvSpPr>
          <p:spPr bwMode="auto">
            <a:xfrm>
              <a:off x="1920" y="3072"/>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5123" name="Oval 67">
              <a:extLst>
                <a:ext uri="{FF2B5EF4-FFF2-40B4-BE49-F238E27FC236}">
                  <a16:creationId xmlns:a16="http://schemas.microsoft.com/office/drawing/2014/main" id="{96849D2F-4EBC-4374-877E-2D2537BBFE20}"/>
                </a:ext>
              </a:extLst>
            </p:cNvPr>
            <p:cNvSpPr>
              <a:spLocks noChangeAspect="1" noChangeArrowheads="1"/>
            </p:cNvSpPr>
            <p:nvPr/>
          </p:nvSpPr>
          <p:spPr bwMode="auto">
            <a:xfrm>
              <a:off x="1946" y="3097"/>
              <a:ext cx="97" cy="47"/>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5124" name="Oval 68">
              <a:extLst>
                <a:ext uri="{FF2B5EF4-FFF2-40B4-BE49-F238E27FC236}">
                  <a16:creationId xmlns:a16="http://schemas.microsoft.com/office/drawing/2014/main" id="{264192B2-17FD-4F16-B08F-AD0C658A1F5F}"/>
                </a:ext>
              </a:extLst>
            </p:cNvPr>
            <p:cNvSpPr>
              <a:spLocks noChangeAspect="1" noChangeArrowheads="1"/>
            </p:cNvSpPr>
            <p:nvPr/>
          </p:nvSpPr>
          <p:spPr bwMode="auto">
            <a:xfrm>
              <a:off x="1985" y="3110"/>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45125" name="Group 69">
            <a:extLst>
              <a:ext uri="{FF2B5EF4-FFF2-40B4-BE49-F238E27FC236}">
                <a16:creationId xmlns:a16="http://schemas.microsoft.com/office/drawing/2014/main" id="{E57DC868-37C1-4C01-8EA6-B2FD8E3FADDF}"/>
              </a:ext>
            </a:extLst>
          </p:cNvPr>
          <p:cNvGrpSpPr>
            <a:grpSpLocks/>
          </p:cNvGrpSpPr>
          <p:nvPr/>
        </p:nvGrpSpPr>
        <p:grpSpPr bwMode="auto">
          <a:xfrm>
            <a:off x="511175" y="4140200"/>
            <a:ext cx="76200" cy="63500"/>
            <a:chOff x="2443" y="447"/>
            <a:chExt cx="48" cy="40"/>
          </a:xfrm>
        </p:grpSpPr>
        <p:sp>
          <p:nvSpPr>
            <p:cNvPr id="45126" name="Line 70">
              <a:extLst>
                <a:ext uri="{FF2B5EF4-FFF2-40B4-BE49-F238E27FC236}">
                  <a16:creationId xmlns:a16="http://schemas.microsoft.com/office/drawing/2014/main" id="{D03033B9-C445-44E3-8F13-DB0168596D84}"/>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5127" name="Line 71">
              <a:extLst>
                <a:ext uri="{FF2B5EF4-FFF2-40B4-BE49-F238E27FC236}">
                  <a16:creationId xmlns:a16="http://schemas.microsoft.com/office/drawing/2014/main" id="{C1964806-247E-403A-A5BA-7F103F7E182A}"/>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45128" name="Text Box 72">
            <a:extLst>
              <a:ext uri="{FF2B5EF4-FFF2-40B4-BE49-F238E27FC236}">
                <a16:creationId xmlns:a16="http://schemas.microsoft.com/office/drawing/2014/main" id="{BB3D39C3-4C90-46E5-B0A6-F1764E6F784C}"/>
              </a:ext>
            </a:extLst>
          </p:cNvPr>
          <p:cNvSpPr txBox="1">
            <a:spLocks noChangeArrowheads="1"/>
          </p:cNvSpPr>
          <p:nvPr/>
        </p:nvSpPr>
        <p:spPr bwMode="auto">
          <a:xfrm>
            <a:off x="692150" y="4067175"/>
            <a:ext cx="271621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FSE CWBR-04</a:t>
            </a:r>
          </a:p>
          <a:p>
            <a:r>
              <a:rPr lang="en-GB" altLang="en-US" sz="1000"/>
              <a:t>x2 Self-Propelled Light Field Artillery Regt</a:t>
            </a:r>
          </a:p>
        </p:txBody>
      </p:sp>
      <p:sp>
        <p:nvSpPr>
          <p:cNvPr id="45129" name="Text Box 73">
            <a:extLst>
              <a:ext uri="{FF2B5EF4-FFF2-40B4-BE49-F238E27FC236}">
                <a16:creationId xmlns:a16="http://schemas.microsoft.com/office/drawing/2014/main" id="{1543A020-ACD8-4746-906A-F3DD394B4FDB}"/>
              </a:ext>
            </a:extLst>
          </p:cNvPr>
          <p:cNvSpPr txBox="1">
            <a:spLocks noChangeArrowheads="1"/>
          </p:cNvSpPr>
          <p:nvPr/>
        </p:nvSpPr>
        <p:spPr bwMode="auto">
          <a:xfrm>
            <a:off x="693738" y="4502150"/>
            <a:ext cx="26797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ORGANIC DIVISIONAL AVIATION ASSETS</a:t>
            </a:r>
          </a:p>
        </p:txBody>
      </p:sp>
      <p:sp>
        <p:nvSpPr>
          <p:cNvPr id="45154" name="Text Box 98">
            <a:extLst>
              <a:ext uri="{FF2B5EF4-FFF2-40B4-BE49-F238E27FC236}">
                <a16:creationId xmlns:a16="http://schemas.microsoft.com/office/drawing/2014/main" id="{9403D83D-80A3-434F-9F57-ABFECCD8CC0F}"/>
              </a:ext>
            </a:extLst>
          </p:cNvPr>
          <p:cNvSpPr txBox="1">
            <a:spLocks noChangeArrowheads="1"/>
          </p:cNvSpPr>
          <p:nvPr/>
        </p:nvSpPr>
        <p:spPr bwMode="auto">
          <a:xfrm>
            <a:off x="3429000" y="1619250"/>
            <a:ext cx="3313113" cy="5103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800"/>
              <a:t>(a) </a:t>
            </a:r>
            <a:r>
              <a:rPr lang="en-GB" altLang="en-US" sz="800" b="0"/>
              <a:t>Following the 1982 reorganisations, BAOR normally had two Armoured Divisions permanently deployed in Germany, with a third Armoured Division split between Germany and the UK and an Infantry Division wholly deployed in the UK.  The 4th Armoured Division was mainly deployed in Germany throughout this period, though the 19th Infantry Brigade (which joined the division in 1986) was stationed in the UK and would deploy to Germany during the build-up to war.</a:t>
            </a:r>
          </a:p>
          <a:p>
            <a:endParaRPr lang="en-GB" altLang="en-US" sz="800"/>
          </a:p>
          <a:p>
            <a:r>
              <a:rPr lang="en-GB" altLang="en-US" sz="800"/>
              <a:t>(b) </a:t>
            </a:r>
            <a:r>
              <a:rPr lang="en-GB" altLang="en-US" sz="800" b="0"/>
              <a:t>4th Armoured Division initially had 11, 20</a:t>
            </a:r>
            <a:r>
              <a:rPr lang="en-GB" altLang="en-US" sz="800"/>
              <a:t> </a:t>
            </a:r>
            <a:r>
              <a:rPr lang="en-GB" altLang="en-US" sz="800" b="0"/>
              <a:t>and 33 Armoured Brigades under command.  20 Armoured Brigade was the heavier of the three, with </a:t>
            </a:r>
            <a:r>
              <a:rPr lang="en-GB" altLang="en-US" sz="800"/>
              <a:t>x2 </a:t>
            </a:r>
            <a:r>
              <a:rPr lang="en-GB" altLang="en-US" sz="800" b="0"/>
              <a:t>Armoured Regiments and </a:t>
            </a:r>
            <a:r>
              <a:rPr lang="en-GB" altLang="en-US" sz="800"/>
              <a:t>x1 </a:t>
            </a:r>
            <a:r>
              <a:rPr lang="en-GB" altLang="en-US" sz="800" b="0"/>
              <a:t>Mechanised Infantry Battalion.  The ratio was reversed in the 11 and 33 Armoured Brigades.  However, 33 Armoured Brigade was transferred to 3rd Armoured Division in 1986.</a:t>
            </a:r>
          </a:p>
          <a:p>
            <a:endParaRPr lang="en-GB" altLang="en-US" sz="800"/>
          </a:p>
          <a:p>
            <a:r>
              <a:rPr lang="en-GB" altLang="en-US" sz="800"/>
              <a:t>(c) </a:t>
            </a:r>
            <a:r>
              <a:rPr lang="en-GB" altLang="en-US" sz="800" b="0"/>
              <a:t>19 Infantry Brigade was created from 5th Field Force during the 1982 reorganisation.  It remained part of 3rd Armoured Division until 1986, when it was transferred to 4th Armoured Division in exchange for 33 Armoured Brigade.  It would reinforce from the UK during mobilisation for war.</a:t>
            </a:r>
          </a:p>
          <a:p>
            <a:endParaRPr lang="en-GB" altLang="en-US" sz="800"/>
          </a:p>
          <a:p>
            <a:r>
              <a:rPr lang="en-GB" altLang="en-US" sz="800"/>
              <a:t>(d) </a:t>
            </a:r>
            <a:r>
              <a:rPr lang="en-GB" altLang="en-US" sz="800" b="0"/>
              <a:t>The divisional Guided Weapons Batteries were scrapped in 1983 and all Swingfire ATGM vehicles were returned to the Armoured and Recce Regiments.</a:t>
            </a:r>
          </a:p>
          <a:p>
            <a:endParaRPr lang="en-GB" altLang="en-US" sz="800" b="0"/>
          </a:p>
          <a:p>
            <a:r>
              <a:rPr lang="en-GB" altLang="en-US" sz="800"/>
              <a:t>(e) </a:t>
            </a:r>
            <a:r>
              <a:rPr lang="en-GB" altLang="en-US" sz="800" b="0"/>
              <a:t>The division had 4 Regiment Army Air Corps at its disposal, which had been expanded to </a:t>
            </a:r>
            <a:r>
              <a:rPr lang="en-GB" altLang="en-US" sz="800"/>
              <a:t>x3 </a:t>
            </a:r>
            <a:r>
              <a:rPr lang="en-GB" altLang="en-US" sz="800" b="0"/>
              <a:t>Squadrons with the 1982 reorganisations.  Two squadrons, 654 and 659 were Anti-Tank, each equipped with </a:t>
            </a:r>
            <a:r>
              <a:rPr lang="en-GB" altLang="en-US" sz="800"/>
              <a:t>x2 </a:t>
            </a:r>
            <a:r>
              <a:rPr lang="en-GB" altLang="en-US" sz="800" b="0"/>
              <a:t>Gazelle and </a:t>
            </a:r>
            <a:r>
              <a:rPr lang="en-GB" altLang="en-US" sz="800"/>
              <a:t>x4 </a:t>
            </a:r>
            <a:r>
              <a:rPr lang="en-GB" altLang="en-US" sz="800" b="0"/>
              <a:t>TOW-armed Lynx.  The third squadron, 669, was Recce and had the reverse ratio of </a:t>
            </a:r>
            <a:r>
              <a:rPr lang="en-GB" altLang="en-US" sz="800"/>
              <a:t>x4 </a:t>
            </a:r>
            <a:r>
              <a:rPr lang="en-GB" altLang="en-US" sz="800" b="0"/>
              <a:t>Gazelle and </a:t>
            </a:r>
            <a:r>
              <a:rPr lang="en-GB" altLang="en-US" sz="800"/>
              <a:t>x2 </a:t>
            </a:r>
            <a:r>
              <a:rPr lang="en-GB" altLang="en-US" sz="800" b="0"/>
              <a:t>TOW-armed Lynx.</a:t>
            </a:r>
            <a:endParaRPr lang="en-GB" altLang="en-US" sz="800"/>
          </a:p>
          <a:p>
            <a:endParaRPr lang="en-GB" altLang="en-US" sz="800"/>
          </a:p>
          <a:p>
            <a:r>
              <a:rPr lang="en-GB" altLang="en-US" sz="800"/>
              <a:t>(f) </a:t>
            </a:r>
            <a:r>
              <a:rPr lang="en-GB" altLang="en-US" sz="800" b="0"/>
              <a:t>Late 1980s: May upgrade Lynx’s TOW ATGMs to Improved TOW (see card) and/or may replace Lynx AH Mk 1 HELARM with:</a:t>
            </a:r>
          </a:p>
          <a:p>
            <a:r>
              <a:rPr lang="en-GB" altLang="en-US" sz="800"/>
              <a:t>     </a:t>
            </a:r>
            <a:r>
              <a:rPr lang="en-GB" altLang="en-US" sz="800" b="0"/>
              <a:t>Lynx AH Mk 7 HELARM                                               CWBR-77</a:t>
            </a:r>
          </a:p>
          <a:p>
            <a:endParaRPr lang="en-GB" altLang="en-US" sz="800" b="0"/>
          </a:p>
          <a:p>
            <a:r>
              <a:rPr lang="en-GB" altLang="en-US" sz="800"/>
              <a:t>(g) </a:t>
            </a:r>
            <a:r>
              <a:rPr lang="en-GB" altLang="en-US" sz="800" b="0"/>
              <a:t>It was a very quick and simple process to convert Lynx HELARM to Light Battlefield Helicopters (LBH) and vice versa.  In which case, replace Lynx HELARM variants with Lynx LBH variants (CWBR-44 or CWBR-76).</a:t>
            </a:r>
          </a:p>
        </p:txBody>
      </p:sp>
      <p:sp>
        <p:nvSpPr>
          <p:cNvPr id="45155" name="Line 99">
            <a:extLst>
              <a:ext uri="{FF2B5EF4-FFF2-40B4-BE49-F238E27FC236}">
                <a16:creationId xmlns:a16="http://schemas.microsoft.com/office/drawing/2014/main" id="{EB357B57-3E52-45CA-8A6B-2EC20F2E5DD6}"/>
              </a:ext>
            </a:extLst>
          </p:cNvPr>
          <p:cNvSpPr>
            <a:spLocks noChangeShapeType="1"/>
          </p:cNvSpPr>
          <p:nvPr/>
        </p:nvSpPr>
        <p:spPr bwMode="auto">
          <a:xfrm flipV="1">
            <a:off x="260350" y="4284663"/>
            <a:ext cx="0" cy="936625"/>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45156" name="Group 100">
            <a:extLst>
              <a:ext uri="{FF2B5EF4-FFF2-40B4-BE49-F238E27FC236}">
                <a16:creationId xmlns:a16="http://schemas.microsoft.com/office/drawing/2014/main" id="{F5AA7A13-246E-4D1A-800B-B27BBBC5161B}"/>
              </a:ext>
            </a:extLst>
          </p:cNvPr>
          <p:cNvGrpSpPr>
            <a:grpSpLocks noChangeAspect="1"/>
          </p:cNvGrpSpPr>
          <p:nvPr/>
        </p:nvGrpSpPr>
        <p:grpSpPr bwMode="auto">
          <a:xfrm>
            <a:off x="403225" y="1476375"/>
            <a:ext cx="288925" cy="215900"/>
            <a:chOff x="1968" y="1728"/>
            <a:chExt cx="195" cy="132"/>
          </a:xfrm>
        </p:grpSpPr>
        <p:sp>
          <p:nvSpPr>
            <p:cNvPr id="45157" name="Rectangle 101">
              <a:extLst>
                <a:ext uri="{FF2B5EF4-FFF2-40B4-BE49-F238E27FC236}">
                  <a16:creationId xmlns:a16="http://schemas.microsoft.com/office/drawing/2014/main" id="{5BA076A1-7D18-4C66-8D66-671C74B72F32}"/>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5158" name="Line 102">
              <a:extLst>
                <a:ext uri="{FF2B5EF4-FFF2-40B4-BE49-F238E27FC236}">
                  <a16:creationId xmlns:a16="http://schemas.microsoft.com/office/drawing/2014/main" id="{5C0C1A1C-ECBE-469C-957C-4D0FB6461FAD}"/>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5159" name="Line 103">
              <a:extLst>
                <a:ext uri="{FF2B5EF4-FFF2-40B4-BE49-F238E27FC236}">
                  <a16:creationId xmlns:a16="http://schemas.microsoft.com/office/drawing/2014/main" id="{DEF8FDCA-8D11-4DFA-88F5-9960F9E0C7CC}"/>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45160" name="Group 104">
            <a:extLst>
              <a:ext uri="{FF2B5EF4-FFF2-40B4-BE49-F238E27FC236}">
                <a16:creationId xmlns:a16="http://schemas.microsoft.com/office/drawing/2014/main" id="{783BF75F-A4D2-4880-AF04-2B2CD44B315D}"/>
              </a:ext>
            </a:extLst>
          </p:cNvPr>
          <p:cNvGrpSpPr>
            <a:grpSpLocks/>
          </p:cNvGrpSpPr>
          <p:nvPr/>
        </p:nvGrpSpPr>
        <p:grpSpPr bwMode="auto">
          <a:xfrm>
            <a:off x="509588" y="1403350"/>
            <a:ext cx="76200" cy="63500"/>
            <a:chOff x="2539" y="543"/>
            <a:chExt cx="48" cy="40"/>
          </a:xfrm>
        </p:grpSpPr>
        <p:sp>
          <p:nvSpPr>
            <p:cNvPr id="45161" name="Line 105">
              <a:extLst>
                <a:ext uri="{FF2B5EF4-FFF2-40B4-BE49-F238E27FC236}">
                  <a16:creationId xmlns:a16="http://schemas.microsoft.com/office/drawing/2014/main" id="{F3B5D7C5-3A54-4737-9B21-AA0C52BB1361}"/>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5162" name="Line 106">
              <a:extLst>
                <a:ext uri="{FF2B5EF4-FFF2-40B4-BE49-F238E27FC236}">
                  <a16:creationId xmlns:a16="http://schemas.microsoft.com/office/drawing/2014/main" id="{314391EC-C8CA-4509-B548-7403D7C6FF88}"/>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45163" name="Text Box 107">
            <a:extLst>
              <a:ext uri="{FF2B5EF4-FFF2-40B4-BE49-F238E27FC236}">
                <a16:creationId xmlns:a16="http://schemas.microsoft.com/office/drawing/2014/main" id="{3A57B196-B8E3-4800-BBE8-BBFC23404C13}"/>
              </a:ext>
            </a:extLst>
          </p:cNvPr>
          <p:cNvSpPr txBox="1">
            <a:spLocks noChangeArrowheads="1"/>
          </p:cNvSpPr>
          <p:nvPr/>
        </p:nvSpPr>
        <p:spPr bwMode="auto">
          <a:xfrm>
            <a:off x="692150" y="1331913"/>
            <a:ext cx="184943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BG CWBR-10</a:t>
            </a:r>
          </a:p>
          <a:p>
            <a:r>
              <a:rPr lang="en-GB" altLang="en-US" sz="1000"/>
              <a:t>Up to x1 Infantry Brigade </a:t>
            </a:r>
            <a:r>
              <a:rPr lang="en-GB" altLang="en-US" sz="800"/>
              <a:t>(c)</a:t>
            </a:r>
            <a:endParaRPr lang="en-GB" altLang="en-US" sz="1000"/>
          </a:p>
        </p:txBody>
      </p:sp>
      <p:sp>
        <p:nvSpPr>
          <p:cNvPr id="45164" name="Line 108">
            <a:extLst>
              <a:ext uri="{FF2B5EF4-FFF2-40B4-BE49-F238E27FC236}">
                <a16:creationId xmlns:a16="http://schemas.microsoft.com/office/drawing/2014/main" id="{3870AE7F-69EC-43FE-87EA-7E21D3E53377}"/>
              </a:ext>
            </a:extLst>
          </p:cNvPr>
          <p:cNvSpPr>
            <a:spLocks noChangeShapeType="1"/>
          </p:cNvSpPr>
          <p:nvPr/>
        </p:nvSpPr>
        <p:spPr bwMode="auto">
          <a:xfrm>
            <a:off x="260350" y="154781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pic>
        <p:nvPicPr>
          <p:cNvPr id="45186" name="Picture 130" descr="CWBR-05 Chieftain AVLB comp">
            <a:extLst>
              <a:ext uri="{FF2B5EF4-FFF2-40B4-BE49-F238E27FC236}">
                <a16:creationId xmlns:a16="http://schemas.microsoft.com/office/drawing/2014/main" id="{9C5BEF1A-5B21-4126-B395-4BC0A49EB4A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57563" y="6659563"/>
            <a:ext cx="3384550" cy="2363787"/>
          </a:xfrm>
          <a:prstGeom prst="rect">
            <a:avLst/>
          </a:prstGeom>
          <a:noFill/>
          <a:extLst>
            <a:ext uri="{909E8E84-426E-40DD-AFC4-6F175D3DCCD1}">
              <a14:hiddenFill xmlns:a14="http://schemas.microsoft.com/office/drawing/2010/main">
                <a:solidFill>
                  <a:srgbClr val="FFFFFF"/>
                </a:solidFill>
              </a14:hiddenFill>
            </a:ext>
          </a:extLst>
        </p:spPr>
      </p:pic>
      <p:grpSp>
        <p:nvGrpSpPr>
          <p:cNvPr id="45187" name="Group 131">
            <a:extLst>
              <a:ext uri="{FF2B5EF4-FFF2-40B4-BE49-F238E27FC236}">
                <a16:creationId xmlns:a16="http://schemas.microsoft.com/office/drawing/2014/main" id="{EE4D3B49-D8C3-40C7-B607-2DD1730500D6}"/>
              </a:ext>
            </a:extLst>
          </p:cNvPr>
          <p:cNvGrpSpPr>
            <a:grpSpLocks noChangeAspect="1"/>
          </p:cNvGrpSpPr>
          <p:nvPr/>
        </p:nvGrpSpPr>
        <p:grpSpPr bwMode="auto">
          <a:xfrm>
            <a:off x="404813" y="2555875"/>
            <a:ext cx="287337" cy="215900"/>
            <a:chOff x="1055" y="960"/>
            <a:chExt cx="202" cy="132"/>
          </a:xfrm>
        </p:grpSpPr>
        <p:sp>
          <p:nvSpPr>
            <p:cNvPr id="45188" name="Rectangle 132">
              <a:extLst>
                <a:ext uri="{FF2B5EF4-FFF2-40B4-BE49-F238E27FC236}">
                  <a16:creationId xmlns:a16="http://schemas.microsoft.com/office/drawing/2014/main" id="{0600D9D6-AD21-44F5-81E4-9296EAF1AAF7}"/>
                </a:ext>
              </a:extLst>
            </p:cNvPr>
            <p:cNvSpPr>
              <a:spLocks noChangeAspect="1" noChangeArrowheads="1"/>
            </p:cNvSpPr>
            <p:nvPr/>
          </p:nvSpPr>
          <p:spPr bwMode="auto">
            <a:xfrm>
              <a:off x="1056" y="960"/>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5189" name="Oval 133">
              <a:extLst>
                <a:ext uri="{FF2B5EF4-FFF2-40B4-BE49-F238E27FC236}">
                  <a16:creationId xmlns:a16="http://schemas.microsoft.com/office/drawing/2014/main" id="{0C25B41D-1B8E-4E8B-A08E-13D2C550D926}"/>
                </a:ext>
              </a:extLst>
            </p:cNvPr>
            <p:cNvSpPr>
              <a:spLocks noChangeAspect="1" noChangeArrowheads="1"/>
            </p:cNvSpPr>
            <p:nvPr/>
          </p:nvSpPr>
          <p:spPr bwMode="auto">
            <a:xfrm>
              <a:off x="1081" y="989"/>
              <a:ext cx="144"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5190" name="Line 134">
              <a:extLst>
                <a:ext uri="{FF2B5EF4-FFF2-40B4-BE49-F238E27FC236}">
                  <a16:creationId xmlns:a16="http://schemas.microsoft.com/office/drawing/2014/main" id="{EF1BB16F-DDFC-4FCD-BEC8-9236F834D3D9}"/>
                </a:ext>
              </a:extLst>
            </p:cNvPr>
            <p:cNvSpPr>
              <a:spLocks noChangeAspect="1" noChangeShapeType="1"/>
            </p:cNvSpPr>
            <p:nvPr/>
          </p:nvSpPr>
          <p:spPr bwMode="auto">
            <a:xfrm flipV="1">
              <a:off x="1055" y="961"/>
              <a:ext cx="97" cy="131"/>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5191" name="Line 135">
              <a:extLst>
                <a:ext uri="{FF2B5EF4-FFF2-40B4-BE49-F238E27FC236}">
                  <a16:creationId xmlns:a16="http://schemas.microsoft.com/office/drawing/2014/main" id="{C056C4C7-71C3-4BEE-A1BD-8EE76F2ABB36}"/>
                </a:ext>
              </a:extLst>
            </p:cNvPr>
            <p:cNvSpPr>
              <a:spLocks noChangeAspect="1" noChangeShapeType="1"/>
            </p:cNvSpPr>
            <p:nvPr/>
          </p:nvSpPr>
          <p:spPr bwMode="auto">
            <a:xfrm>
              <a:off x="1152" y="960"/>
              <a:ext cx="104" cy="131"/>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45192" name="Line 136">
            <a:extLst>
              <a:ext uri="{FF2B5EF4-FFF2-40B4-BE49-F238E27FC236}">
                <a16:creationId xmlns:a16="http://schemas.microsoft.com/office/drawing/2014/main" id="{67E485D7-FEFF-45A9-8495-8773A16F7F17}"/>
              </a:ext>
            </a:extLst>
          </p:cNvPr>
          <p:cNvSpPr>
            <a:spLocks noChangeShapeType="1"/>
          </p:cNvSpPr>
          <p:nvPr/>
        </p:nvSpPr>
        <p:spPr bwMode="auto">
          <a:xfrm>
            <a:off x="549275" y="2484438"/>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5193" name="Line 137">
            <a:extLst>
              <a:ext uri="{FF2B5EF4-FFF2-40B4-BE49-F238E27FC236}">
                <a16:creationId xmlns:a16="http://schemas.microsoft.com/office/drawing/2014/main" id="{4F1FAEEF-C831-4FF7-A428-E9834315AAC4}"/>
              </a:ext>
            </a:extLst>
          </p:cNvPr>
          <p:cNvSpPr>
            <a:spLocks noChangeShapeType="1"/>
          </p:cNvSpPr>
          <p:nvPr/>
        </p:nvSpPr>
        <p:spPr bwMode="auto">
          <a:xfrm>
            <a:off x="260350" y="262731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5194" name="Text Box 138">
            <a:extLst>
              <a:ext uri="{FF2B5EF4-FFF2-40B4-BE49-F238E27FC236}">
                <a16:creationId xmlns:a16="http://schemas.microsoft.com/office/drawing/2014/main" id="{300FEE00-F9C3-4FC0-93B3-5B5F4AC04BC8}"/>
              </a:ext>
            </a:extLst>
          </p:cNvPr>
          <p:cNvSpPr txBox="1">
            <a:spLocks noChangeArrowheads="1"/>
          </p:cNvSpPr>
          <p:nvPr/>
        </p:nvSpPr>
        <p:spPr bwMode="auto">
          <a:xfrm>
            <a:off x="692150" y="2484438"/>
            <a:ext cx="24796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CWBR-22</a:t>
            </a:r>
          </a:p>
          <a:p>
            <a:r>
              <a:rPr lang="en-GB" altLang="en-US" sz="800"/>
              <a:t>Up to x1 Anti-Tank Guided Weapons Battery (d)</a:t>
            </a:r>
          </a:p>
        </p:txBody>
      </p:sp>
      <p:grpSp>
        <p:nvGrpSpPr>
          <p:cNvPr id="45195" name="Group 139">
            <a:extLst>
              <a:ext uri="{FF2B5EF4-FFF2-40B4-BE49-F238E27FC236}">
                <a16:creationId xmlns:a16="http://schemas.microsoft.com/office/drawing/2014/main" id="{011C218B-FB74-40BE-8B7C-39BA16C2335B}"/>
              </a:ext>
            </a:extLst>
          </p:cNvPr>
          <p:cNvGrpSpPr>
            <a:grpSpLocks/>
          </p:cNvGrpSpPr>
          <p:nvPr/>
        </p:nvGrpSpPr>
        <p:grpSpPr bwMode="auto">
          <a:xfrm>
            <a:off x="404813" y="4862513"/>
            <a:ext cx="244475" cy="158750"/>
            <a:chOff x="3294" y="2154"/>
            <a:chExt cx="154" cy="100"/>
          </a:xfrm>
        </p:grpSpPr>
        <p:sp>
          <p:nvSpPr>
            <p:cNvPr id="45196" name="Rectangle 140">
              <a:extLst>
                <a:ext uri="{FF2B5EF4-FFF2-40B4-BE49-F238E27FC236}">
                  <a16:creationId xmlns:a16="http://schemas.microsoft.com/office/drawing/2014/main" id="{CBDF48F4-EFDD-45F4-8B5F-3E8A6D435AEF}"/>
                </a:ext>
              </a:extLst>
            </p:cNvPr>
            <p:cNvSpPr>
              <a:spLocks noChangeAspect="1" noChangeArrowheads="1"/>
            </p:cNvSpPr>
            <p:nvPr/>
          </p:nvSpPr>
          <p:spPr bwMode="auto">
            <a:xfrm>
              <a:off x="3294" y="2154"/>
              <a:ext cx="154" cy="100"/>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45197" name="Group 141">
              <a:extLst>
                <a:ext uri="{FF2B5EF4-FFF2-40B4-BE49-F238E27FC236}">
                  <a16:creationId xmlns:a16="http://schemas.microsoft.com/office/drawing/2014/main" id="{56E397B2-646E-49CD-9FD7-C267139809D1}"/>
                </a:ext>
              </a:extLst>
            </p:cNvPr>
            <p:cNvGrpSpPr>
              <a:grpSpLocks/>
            </p:cNvGrpSpPr>
            <p:nvPr/>
          </p:nvGrpSpPr>
          <p:grpSpPr bwMode="auto">
            <a:xfrm>
              <a:off x="3316" y="2171"/>
              <a:ext cx="110" cy="63"/>
              <a:chOff x="691" y="3359"/>
              <a:chExt cx="136" cy="90"/>
            </a:xfrm>
          </p:grpSpPr>
          <p:sp>
            <p:nvSpPr>
              <p:cNvPr id="45198" name="Line 142">
                <a:extLst>
                  <a:ext uri="{FF2B5EF4-FFF2-40B4-BE49-F238E27FC236}">
                    <a16:creationId xmlns:a16="http://schemas.microsoft.com/office/drawing/2014/main" id="{4829A93A-7968-4831-9FB1-1B11658A850F}"/>
                  </a:ext>
                </a:extLst>
              </p:cNvPr>
              <p:cNvSpPr>
                <a:spLocks noChangeShapeType="1"/>
              </p:cNvSpPr>
              <p:nvPr/>
            </p:nvSpPr>
            <p:spPr bwMode="auto">
              <a:xfrm>
                <a:off x="691"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5199" name="Line 143">
                <a:extLst>
                  <a:ext uri="{FF2B5EF4-FFF2-40B4-BE49-F238E27FC236}">
                    <a16:creationId xmlns:a16="http://schemas.microsoft.com/office/drawing/2014/main" id="{28CDEC96-B41D-4574-81DB-A6F7ECDC11E6}"/>
                  </a:ext>
                </a:extLst>
              </p:cNvPr>
              <p:cNvSpPr>
                <a:spLocks noChangeShapeType="1"/>
              </p:cNvSpPr>
              <p:nvPr/>
            </p:nvSpPr>
            <p:spPr bwMode="auto">
              <a:xfrm flipV="1">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5200" name="Line 144">
                <a:extLst>
                  <a:ext uri="{FF2B5EF4-FFF2-40B4-BE49-F238E27FC236}">
                    <a16:creationId xmlns:a16="http://schemas.microsoft.com/office/drawing/2014/main" id="{FED28D8E-5FD8-4EB3-BC4A-5564B9BA247F}"/>
                  </a:ext>
                </a:extLst>
              </p:cNvPr>
              <p:cNvSpPr>
                <a:spLocks noChangeShapeType="1"/>
              </p:cNvSpPr>
              <p:nvPr/>
            </p:nvSpPr>
            <p:spPr bwMode="auto">
              <a:xfrm>
                <a:off x="827"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5201" name="Line 145">
                <a:extLst>
                  <a:ext uri="{FF2B5EF4-FFF2-40B4-BE49-F238E27FC236}">
                    <a16:creationId xmlns:a16="http://schemas.microsoft.com/office/drawing/2014/main" id="{B67015F4-8F5F-4D3F-8E46-723377B37E31}"/>
                  </a:ext>
                </a:extLst>
              </p:cNvPr>
              <p:cNvSpPr>
                <a:spLocks noChangeShapeType="1"/>
              </p:cNvSpPr>
              <p:nvPr/>
            </p:nvSpPr>
            <p:spPr bwMode="auto">
              <a:xfrm>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45202" name="Group 146">
            <a:extLst>
              <a:ext uri="{FF2B5EF4-FFF2-40B4-BE49-F238E27FC236}">
                <a16:creationId xmlns:a16="http://schemas.microsoft.com/office/drawing/2014/main" id="{AEB53B5D-69D5-49C7-AC3A-574F80B960D5}"/>
              </a:ext>
            </a:extLst>
          </p:cNvPr>
          <p:cNvGrpSpPr>
            <a:grpSpLocks/>
          </p:cNvGrpSpPr>
          <p:nvPr/>
        </p:nvGrpSpPr>
        <p:grpSpPr bwMode="auto">
          <a:xfrm>
            <a:off x="488950" y="4789488"/>
            <a:ext cx="74613" cy="26987"/>
            <a:chOff x="2373" y="1404"/>
            <a:chExt cx="47" cy="17"/>
          </a:xfrm>
        </p:grpSpPr>
        <p:sp>
          <p:nvSpPr>
            <p:cNvPr id="45203" name="Oval 147">
              <a:extLst>
                <a:ext uri="{FF2B5EF4-FFF2-40B4-BE49-F238E27FC236}">
                  <a16:creationId xmlns:a16="http://schemas.microsoft.com/office/drawing/2014/main" id="{EE451CD5-D727-4E66-805C-AE4CF6851994}"/>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45204" name="Oval 148">
              <a:extLst>
                <a:ext uri="{FF2B5EF4-FFF2-40B4-BE49-F238E27FC236}">
                  <a16:creationId xmlns:a16="http://schemas.microsoft.com/office/drawing/2014/main" id="{E60D9F24-091A-4D41-8087-3C703DA2A0FA}"/>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45205" name="Text Box 149">
            <a:extLst>
              <a:ext uri="{FF2B5EF4-FFF2-40B4-BE49-F238E27FC236}">
                <a16:creationId xmlns:a16="http://schemas.microsoft.com/office/drawing/2014/main" id="{1C95B610-8880-43AD-9A01-91D2447BCEEF}"/>
              </a:ext>
            </a:extLst>
          </p:cNvPr>
          <p:cNvSpPr txBox="1">
            <a:spLocks noChangeArrowheads="1"/>
          </p:cNvSpPr>
          <p:nvPr/>
        </p:nvSpPr>
        <p:spPr bwMode="auto">
          <a:xfrm>
            <a:off x="620713" y="4789488"/>
            <a:ext cx="2732087"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x8 </a:t>
            </a:r>
            <a:r>
              <a:rPr lang="en-GB" altLang="en-US" sz="800" b="0"/>
              <a:t>Gazelle AH Mk 1 Helicopter </a:t>
            </a:r>
            <a:r>
              <a:rPr lang="en-GB" altLang="en-US" sz="800"/>
              <a:t>(e)</a:t>
            </a:r>
            <a:r>
              <a:rPr lang="en-GB" altLang="en-US" sz="800" b="0"/>
              <a:t>                   CWBR-43</a:t>
            </a:r>
            <a:endParaRPr lang="en-GB" altLang="en-US" sz="800"/>
          </a:p>
        </p:txBody>
      </p:sp>
      <p:grpSp>
        <p:nvGrpSpPr>
          <p:cNvPr id="45206" name="Group 150">
            <a:extLst>
              <a:ext uri="{FF2B5EF4-FFF2-40B4-BE49-F238E27FC236}">
                <a16:creationId xmlns:a16="http://schemas.microsoft.com/office/drawing/2014/main" id="{464BAC61-8640-4AE0-B759-DD9B9BE8D4C1}"/>
              </a:ext>
            </a:extLst>
          </p:cNvPr>
          <p:cNvGrpSpPr>
            <a:grpSpLocks/>
          </p:cNvGrpSpPr>
          <p:nvPr/>
        </p:nvGrpSpPr>
        <p:grpSpPr bwMode="auto">
          <a:xfrm>
            <a:off x="404813" y="5151438"/>
            <a:ext cx="244475" cy="158750"/>
            <a:chOff x="3294" y="2154"/>
            <a:chExt cx="154" cy="100"/>
          </a:xfrm>
        </p:grpSpPr>
        <p:sp>
          <p:nvSpPr>
            <p:cNvPr id="45207" name="Rectangle 151">
              <a:extLst>
                <a:ext uri="{FF2B5EF4-FFF2-40B4-BE49-F238E27FC236}">
                  <a16:creationId xmlns:a16="http://schemas.microsoft.com/office/drawing/2014/main" id="{8F8481DE-D4C3-4476-B85C-F9580A992BFB}"/>
                </a:ext>
              </a:extLst>
            </p:cNvPr>
            <p:cNvSpPr>
              <a:spLocks noChangeAspect="1" noChangeArrowheads="1"/>
            </p:cNvSpPr>
            <p:nvPr/>
          </p:nvSpPr>
          <p:spPr bwMode="auto">
            <a:xfrm>
              <a:off x="3294" y="2154"/>
              <a:ext cx="154" cy="100"/>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45208" name="Group 152">
              <a:extLst>
                <a:ext uri="{FF2B5EF4-FFF2-40B4-BE49-F238E27FC236}">
                  <a16:creationId xmlns:a16="http://schemas.microsoft.com/office/drawing/2014/main" id="{2A56C093-79F6-4D05-A5DC-A9EFB594575F}"/>
                </a:ext>
              </a:extLst>
            </p:cNvPr>
            <p:cNvGrpSpPr>
              <a:grpSpLocks/>
            </p:cNvGrpSpPr>
            <p:nvPr/>
          </p:nvGrpSpPr>
          <p:grpSpPr bwMode="auto">
            <a:xfrm>
              <a:off x="3316" y="2171"/>
              <a:ext cx="110" cy="63"/>
              <a:chOff x="691" y="3359"/>
              <a:chExt cx="136" cy="90"/>
            </a:xfrm>
          </p:grpSpPr>
          <p:sp>
            <p:nvSpPr>
              <p:cNvPr id="45209" name="Line 153">
                <a:extLst>
                  <a:ext uri="{FF2B5EF4-FFF2-40B4-BE49-F238E27FC236}">
                    <a16:creationId xmlns:a16="http://schemas.microsoft.com/office/drawing/2014/main" id="{5B6C1742-9A02-4274-AA39-1DE8F8434B72}"/>
                  </a:ext>
                </a:extLst>
              </p:cNvPr>
              <p:cNvSpPr>
                <a:spLocks noChangeShapeType="1"/>
              </p:cNvSpPr>
              <p:nvPr/>
            </p:nvSpPr>
            <p:spPr bwMode="auto">
              <a:xfrm>
                <a:off x="691"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5210" name="Line 154">
                <a:extLst>
                  <a:ext uri="{FF2B5EF4-FFF2-40B4-BE49-F238E27FC236}">
                    <a16:creationId xmlns:a16="http://schemas.microsoft.com/office/drawing/2014/main" id="{F5082702-B3EB-41DF-ADE6-2270B13B6A1E}"/>
                  </a:ext>
                </a:extLst>
              </p:cNvPr>
              <p:cNvSpPr>
                <a:spLocks noChangeShapeType="1"/>
              </p:cNvSpPr>
              <p:nvPr/>
            </p:nvSpPr>
            <p:spPr bwMode="auto">
              <a:xfrm flipV="1">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5211" name="Line 155">
                <a:extLst>
                  <a:ext uri="{FF2B5EF4-FFF2-40B4-BE49-F238E27FC236}">
                    <a16:creationId xmlns:a16="http://schemas.microsoft.com/office/drawing/2014/main" id="{7DB0B0A9-41D4-4CB7-8C41-F40FC6E31D7B}"/>
                  </a:ext>
                </a:extLst>
              </p:cNvPr>
              <p:cNvSpPr>
                <a:spLocks noChangeShapeType="1"/>
              </p:cNvSpPr>
              <p:nvPr/>
            </p:nvSpPr>
            <p:spPr bwMode="auto">
              <a:xfrm>
                <a:off x="827"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5212" name="Line 156">
                <a:extLst>
                  <a:ext uri="{FF2B5EF4-FFF2-40B4-BE49-F238E27FC236}">
                    <a16:creationId xmlns:a16="http://schemas.microsoft.com/office/drawing/2014/main" id="{F0C6384F-A60C-4E43-99BE-90CC150CCE19}"/>
                  </a:ext>
                </a:extLst>
              </p:cNvPr>
              <p:cNvSpPr>
                <a:spLocks noChangeShapeType="1"/>
              </p:cNvSpPr>
              <p:nvPr/>
            </p:nvSpPr>
            <p:spPr bwMode="auto">
              <a:xfrm>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45213" name="Group 157">
            <a:extLst>
              <a:ext uri="{FF2B5EF4-FFF2-40B4-BE49-F238E27FC236}">
                <a16:creationId xmlns:a16="http://schemas.microsoft.com/office/drawing/2014/main" id="{B4A75CE9-3148-409F-B821-B82638C1658A}"/>
              </a:ext>
            </a:extLst>
          </p:cNvPr>
          <p:cNvGrpSpPr>
            <a:grpSpLocks/>
          </p:cNvGrpSpPr>
          <p:nvPr/>
        </p:nvGrpSpPr>
        <p:grpSpPr bwMode="auto">
          <a:xfrm>
            <a:off x="488950" y="5078413"/>
            <a:ext cx="74613" cy="26987"/>
            <a:chOff x="2373" y="1404"/>
            <a:chExt cx="47" cy="17"/>
          </a:xfrm>
        </p:grpSpPr>
        <p:sp>
          <p:nvSpPr>
            <p:cNvPr id="45214" name="Oval 158">
              <a:extLst>
                <a:ext uri="{FF2B5EF4-FFF2-40B4-BE49-F238E27FC236}">
                  <a16:creationId xmlns:a16="http://schemas.microsoft.com/office/drawing/2014/main" id="{845437FA-A88C-451E-A20D-EE1C55A7A449}"/>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45215" name="Oval 159">
              <a:extLst>
                <a:ext uri="{FF2B5EF4-FFF2-40B4-BE49-F238E27FC236}">
                  <a16:creationId xmlns:a16="http://schemas.microsoft.com/office/drawing/2014/main" id="{437CB1B2-D54C-4EC5-9614-58EE2B95240F}"/>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45216" name="Text Box 160">
            <a:extLst>
              <a:ext uri="{FF2B5EF4-FFF2-40B4-BE49-F238E27FC236}">
                <a16:creationId xmlns:a16="http://schemas.microsoft.com/office/drawing/2014/main" id="{3875268A-EF97-47FF-9CA0-4AC34D924DF2}"/>
              </a:ext>
            </a:extLst>
          </p:cNvPr>
          <p:cNvSpPr txBox="1">
            <a:spLocks noChangeArrowheads="1"/>
          </p:cNvSpPr>
          <p:nvPr/>
        </p:nvSpPr>
        <p:spPr bwMode="auto">
          <a:xfrm>
            <a:off x="620713" y="5076825"/>
            <a:ext cx="2719387"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x10 </a:t>
            </a:r>
            <a:r>
              <a:rPr lang="en-GB" altLang="en-US" sz="800" b="0"/>
              <a:t>Lynx AH Mk 1 HELARM </a:t>
            </a:r>
            <a:r>
              <a:rPr lang="en-GB" altLang="en-US" sz="800"/>
              <a:t>(efg)                   </a:t>
            </a:r>
            <a:r>
              <a:rPr lang="en-GB" altLang="en-US" sz="800" b="0"/>
              <a:t>CWBR-45</a:t>
            </a:r>
            <a:endParaRPr lang="en-GB" altLang="en-US" sz="800"/>
          </a:p>
        </p:txBody>
      </p:sp>
      <p:sp>
        <p:nvSpPr>
          <p:cNvPr id="45217" name="Line 161">
            <a:extLst>
              <a:ext uri="{FF2B5EF4-FFF2-40B4-BE49-F238E27FC236}">
                <a16:creationId xmlns:a16="http://schemas.microsoft.com/office/drawing/2014/main" id="{1FDC22A0-1A86-48D4-8E93-43177BFAF5D4}"/>
              </a:ext>
            </a:extLst>
          </p:cNvPr>
          <p:cNvSpPr>
            <a:spLocks noChangeShapeType="1"/>
          </p:cNvSpPr>
          <p:nvPr/>
        </p:nvSpPr>
        <p:spPr bwMode="auto">
          <a:xfrm>
            <a:off x="261938" y="4933950"/>
            <a:ext cx="142875"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5218" name="Line 162">
            <a:extLst>
              <a:ext uri="{FF2B5EF4-FFF2-40B4-BE49-F238E27FC236}">
                <a16:creationId xmlns:a16="http://schemas.microsoft.com/office/drawing/2014/main" id="{9AD1609B-4B42-4A13-9C42-548A9D76D49C}"/>
              </a:ext>
            </a:extLst>
          </p:cNvPr>
          <p:cNvSpPr>
            <a:spLocks noChangeShapeType="1"/>
          </p:cNvSpPr>
          <p:nvPr/>
        </p:nvSpPr>
        <p:spPr bwMode="auto">
          <a:xfrm>
            <a:off x="261938" y="5221288"/>
            <a:ext cx="142875"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pic>
        <p:nvPicPr>
          <p:cNvPr id="45220" name="Picture 164" descr="250px-4th_UK_Infantry_Division">
            <a:extLst>
              <a:ext uri="{FF2B5EF4-FFF2-40B4-BE49-F238E27FC236}">
                <a16:creationId xmlns:a16="http://schemas.microsoft.com/office/drawing/2014/main" id="{D8B438CB-98EF-4D69-A349-2A3D86189AA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37063" y="179388"/>
            <a:ext cx="1223962" cy="1223962"/>
          </a:xfrm>
          <a:prstGeom prst="rect">
            <a:avLst/>
          </a:prstGeom>
          <a:noFill/>
          <a:extLst>
            <a:ext uri="{909E8E84-426E-40DD-AFC4-6F175D3DCCD1}">
              <a14:hiddenFill xmlns:a14="http://schemas.microsoft.com/office/drawing/2010/main">
                <a:solidFill>
                  <a:srgbClr val="FFFFFF"/>
                </a:solidFill>
              </a14:hiddenFill>
            </a:ext>
          </a:extLst>
        </p:spPr>
      </p:pic>
      <p:pic>
        <p:nvPicPr>
          <p:cNvPr id="45222" name="Picture 166" descr="6d9fba04bdcb29239da32f509d8b6240">
            <a:extLst>
              <a:ext uri="{FF2B5EF4-FFF2-40B4-BE49-F238E27FC236}">
                <a16:creationId xmlns:a16="http://schemas.microsoft.com/office/drawing/2014/main" id="{79AEE83D-385B-4182-AD14-2B154DC2723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4813" y="5508625"/>
            <a:ext cx="2562225" cy="33115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84" name="Line 80">
            <a:extLst>
              <a:ext uri="{FF2B5EF4-FFF2-40B4-BE49-F238E27FC236}">
                <a16:creationId xmlns:a16="http://schemas.microsoft.com/office/drawing/2014/main" id="{DF6E3EBB-9BB0-47EF-B09A-D94149199714}"/>
              </a:ext>
            </a:extLst>
          </p:cNvPr>
          <p:cNvSpPr>
            <a:spLocks noChangeShapeType="1"/>
          </p:cNvSpPr>
          <p:nvPr/>
        </p:nvSpPr>
        <p:spPr bwMode="auto">
          <a:xfrm flipV="1">
            <a:off x="260350" y="468313"/>
            <a:ext cx="0" cy="446405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47108" name="Group 4">
            <a:extLst>
              <a:ext uri="{FF2B5EF4-FFF2-40B4-BE49-F238E27FC236}">
                <a16:creationId xmlns:a16="http://schemas.microsoft.com/office/drawing/2014/main" id="{453AA755-DE33-4A6C-8D45-E0A3F00D427D}"/>
              </a:ext>
            </a:extLst>
          </p:cNvPr>
          <p:cNvGrpSpPr>
            <a:grpSpLocks noChangeAspect="1"/>
          </p:cNvGrpSpPr>
          <p:nvPr/>
        </p:nvGrpSpPr>
        <p:grpSpPr bwMode="auto">
          <a:xfrm>
            <a:off x="115888" y="250825"/>
            <a:ext cx="360362" cy="288925"/>
            <a:chOff x="1968" y="1728"/>
            <a:chExt cx="195" cy="132"/>
          </a:xfrm>
        </p:grpSpPr>
        <p:sp>
          <p:nvSpPr>
            <p:cNvPr id="47109" name="Rectangle 5">
              <a:extLst>
                <a:ext uri="{FF2B5EF4-FFF2-40B4-BE49-F238E27FC236}">
                  <a16:creationId xmlns:a16="http://schemas.microsoft.com/office/drawing/2014/main" id="{EC011098-1AA6-4007-827A-C7613B1467A5}"/>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7110" name="Line 6">
              <a:extLst>
                <a:ext uri="{FF2B5EF4-FFF2-40B4-BE49-F238E27FC236}">
                  <a16:creationId xmlns:a16="http://schemas.microsoft.com/office/drawing/2014/main" id="{DC6CF998-D940-4579-A069-E23632B46707}"/>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7111" name="Line 7">
              <a:extLst>
                <a:ext uri="{FF2B5EF4-FFF2-40B4-BE49-F238E27FC236}">
                  <a16:creationId xmlns:a16="http://schemas.microsoft.com/office/drawing/2014/main" id="{3FD0AF12-E952-4542-A7FD-00C4129EDE52}"/>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47118" name="Group 14">
            <a:extLst>
              <a:ext uri="{FF2B5EF4-FFF2-40B4-BE49-F238E27FC236}">
                <a16:creationId xmlns:a16="http://schemas.microsoft.com/office/drawing/2014/main" id="{5699C040-D600-4EF4-96DE-028670084953}"/>
              </a:ext>
            </a:extLst>
          </p:cNvPr>
          <p:cNvGrpSpPr>
            <a:grpSpLocks/>
          </p:cNvGrpSpPr>
          <p:nvPr/>
        </p:nvGrpSpPr>
        <p:grpSpPr bwMode="auto">
          <a:xfrm>
            <a:off x="222250" y="179388"/>
            <a:ext cx="147638" cy="63500"/>
            <a:chOff x="119" y="113"/>
            <a:chExt cx="93" cy="40"/>
          </a:xfrm>
        </p:grpSpPr>
        <p:grpSp>
          <p:nvGrpSpPr>
            <p:cNvPr id="47112" name="Group 8">
              <a:extLst>
                <a:ext uri="{FF2B5EF4-FFF2-40B4-BE49-F238E27FC236}">
                  <a16:creationId xmlns:a16="http://schemas.microsoft.com/office/drawing/2014/main" id="{F7A8FD36-0D49-439C-9E72-1CB583DABC4C}"/>
                </a:ext>
              </a:extLst>
            </p:cNvPr>
            <p:cNvGrpSpPr>
              <a:grpSpLocks/>
            </p:cNvGrpSpPr>
            <p:nvPr/>
          </p:nvGrpSpPr>
          <p:grpSpPr bwMode="auto">
            <a:xfrm>
              <a:off x="119" y="113"/>
              <a:ext cx="48" cy="40"/>
              <a:chOff x="2539" y="543"/>
              <a:chExt cx="48" cy="40"/>
            </a:xfrm>
          </p:grpSpPr>
          <p:sp>
            <p:nvSpPr>
              <p:cNvPr id="47113" name="Line 9">
                <a:extLst>
                  <a:ext uri="{FF2B5EF4-FFF2-40B4-BE49-F238E27FC236}">
                    <a16:creationId xmlns:a16="http://schemas.microsoft.com/office/drawing/2014/main" id="{41A5D4CF-3907-46E8-BE5C-8580645B721E}"/>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7114" name="Line 10">
                <a:extLst>
                  <a:ext uri="{FF2B5EF4-FFF2-40B4-BE49-F238E27FC236}">
                    <a16:creationId xmlns:a16="http://schemas.microsoft.com/office/drawing/2014/main" id="{1B9E34A9-9C90-4054-A7B0-D4A71C678A4F}"/>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47115" name="Group 11">
              <a:extLst>
                <a:ext uri="{FF2B5EF4-FFF2-40B4-BE49-F238E27FC236}">
                  <a16:creationId xmlns:a16="http://schemas.microsoft.com/office/drawing/2014/main" id="{EF592DA9-A07F-40BA-BDD8-F886678ECD68}"/>
                </a:ext>
              </a:extLst>
            </p:cNvPr>
            <p:cNvGrpSpPr>
              <a:grpSpLocks/>
            </p:cNvGrpSpPr>
            <p:nvPr/>
          </p:nvGrpSpPr>
          <p:grpSpPr bwMode="auto">
            <a:xfrm>
              <a:off x="164" y="113"/>
              <a:ext cx="48" cy="40"/>
              <a:chOff x="2539" y="543"/>
              <a:chExt cx="48" cy="40"/>
            </a:xfrm>
          </p:grpSpPr>
          <p:sp>
            <p:nvSpPr>
              <p:cNvPr id="47116" name="Line 12">
                <a:extLst>
                  <a:ext uri="{FF2B5EF4-FFF2-40B4-BE49-F238E27FC236}">
                    <a16:creationId xmlns:a16="http://schemas.microsoft.com/office/drawing/2014/main" id="{8B682B96-49D6-4B22-8D81-72E9B079ADFE}"/>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7117" name="Line 13">
                <a:extLst>
                  <a:ext uri="{FF2B5EF4-FFF2-40B4-BE49-F238E27FC236}">
                    <a16:creationId xmlns:a16="http://schemas.microsoft.com/office/drawing/2014/main" id="{A465339D-2D61-4DE8-98AB-111D50A84F19}"/>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47122" name="Text Box 18">
            <a:extLst>
              <a:ext uri="{FF2B5EF4-FFF2-40B4-BE49-F238E27FC236}">
                <a16:creationId xmlns:a16="http://schemas.microsoft.com/office/drawing/2014/main" id="{37A5D951-3067-4D30-A026-3D3984CCB874}"/>
              </a:ext>
            </a:extLst>
          </p:cNvPr>
          <p:cNvSpPr txBox="1">
            <a:spLocks noChangeArrowheads="1"/>
          </p:cNvSpPr>
          <p:nvPr/>
        </p:nvSpPr>
        <p:spPr bwMode="auto">
          <a:xfrm>
            <a:off x="476250" y="107950"/>
            <a:ext cx="2662238"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BATTLEGROUP CWBR-05</a:t>
            </a:r>
          </a:p>
          <a:p>
            <a:r>
              <a:rPr lang="en-GB" altLang="en-US"/>
              <a:t>British Infantry Division 1983-89</a:t>
            </a:r>
            <a:r>
              <a:rPr lang="en-GB" altLang="en-US" sz="1000"/>
              <a:t> </a:t>
            </a:r>
            <a:r>
              <a:rPr lang="en-GB" altLang="en-US" sz="800"/>
              <a:t>(a)</a:t>
            </a:r>
          </a:p>
          <a:p>
            <a:r>
              <a:rPr lang="en-GB" altLang="en-US" sz="800" b="0"/>
              <a:t>(2nd Infantry Division)</a:t>
            </a:r>
          </a:p>
        </p:txBody>
      </p:sp>
      <p:sp>
        <p:nvSpPr>
          <p:cNvPr id="47123" name="Text Box 19">
            <a:extLst>
              <a:ext uri="{FF2B5EF4-FFF2-40B4-BE49-F238E27FC236}">
                <a16:creationId xmlns:a16="http://schemas.microsoft.com/office/drawing/2014/main" id="{19E7E6BB-4929-430B-9870-AA7473373275}"/>
              </a:ext>
            </a:extLst>
          </p:cNvPr>
          <p:cNvSpPr txBox="1">
            <a:spLocks noChangeArrowheads="1"/>
          </p:cNvSpPr>
          <p:nvPr/>
        </p:nvSpPr>
        <p:spPr bwMode="auto">
          <a:xfrm>
            <a:off x="692150" y="684213"/>
            <a:ext cx="121126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BATTLEGROUPS</a:t>
            </a:r>
          </a:p>
        </p:txBody>
      </p:sp>
      <p:grpSp>
        <p:nvGrpSpPr>
          <p:cNvPr id="47124" name="Group 20">
            <a:extLst>
              <a:ext uri="{FF2B5EF4-FFF2-40B4-BE49-F238E27FC236}">
                <a16:creationId xmlns:a16="http://schemas.microsoft.com/office/drawing/2014/main" id="{83EBB737-8B30-418E-A801-FF735F7A520B}"/>
              </a:ext>
            </a:extLst>
          </p:cNvPr>
          <p:cNvGrpSpPr>
            <a:grpSpLocks noChangeAspect="1"/>
          </p:cNvGrpSpPr>
          <p:nvPr/>
        </p:nvGrpSpPr>
        <p:grpSpPr bwMode="auto">
          <a:xfrm>
            <a:off x="403225" y="1044575"/>
            <a:ext cx="288925" cy="214313"/>
            <a:chOff x="1968" y="1728"/>
            <a:chExt cx="195" cy="132"/>
          </a:xfrm>
        </p:grpSpPr>
        <p:sp>
          <p:nvSpPr>
            <p:cNvPr id="47125" name="Rectangle 21">
              <a:extLst>
                <a:ext uri="{FF2B5EF4-FFF2-40B4-BE49-F238E27FC236}">
                  <a16:creationId xmlns:a16="http://schemas.microsoft.com/office/drawing/2014/main" id="{B4D9311B-B20B-44F2-B758-E8721D2A47C1}"/>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7126" name="Line 22">
              <a:extLst>
                <a:ext uri="{FF2B5EF4-FFF2-40B4-BE49-F238E27FC236}">
                  <a16:creationId xmlns:a16="http://schemas.microsoft.com/office/drawing/2014/main" id="{F11DDE65-DC26-4CD5-BE83-E9F9916D535B}"/>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7127" name="Line 23">
              <a:extLst>
                <a:ext uri="{FF2B5EF4-FFF2-40B4-BE49-F238E27FC236}">
                  <a16:creationId xmlns:a16="http://schemas.microsoft.com/office/drawing/2014/main" id="{83683B9B-A62D-4A93-8D25-009CAE0FD2D8}"/>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47128" name="Group 24">
            <a:extLst>
              <a:ext uri="{FF2B5EF4-FFF2-40B4-BE49-F238E27FC236}">
                <a16:creationId xmlns:a16="http://schemas.microsoft.com/office/drawing/2014/main" id="{AD0CA9B5-0877-43C9-A7E8-9F6F05CCDB57}"/>
              </a:ext>
            </a:extLst>
          </p:cNvPr>
          <p:cNvGrpSpPr>
            <a:grpSpLocks/>
          </p:cNvGrpSpPr>
          <p:nvPr/>
        </p:nvGrpSpPr>
        <p:grpSpPr bwMode="auto">
          <a:xfrm>
            <a:off x="509588" y="971550"/>
            <a:ext cx="76200" cy="63500"/>
            <a:chOff x="2539" y="543"/>
            <a:chExt cx="48" cy="40"/>
          </a:xfrm>
        </p:grpSpPr>
        <p:sp>
          <p:nvSpPr>
            <p:cNvPr id="47129" name="Line 25">
              <a:extLst>
                <a:ext uri="{FF2B5EF4-FFF2-40B4-BE49-F238E27FC236}">
                  <a16:creationId xmlns:a16="http://schemas.microsoft.com/office/drawing/2014/main" id="{00E6BFE2-4F1C-4ED5-B8C6-22540A1A531D}"/>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7130" name="Line 26">
              <a:extLst>
                <a:ext uri="{FF2B5EF4-FFF2-40B4-BE49-F238E27FC236}">
                  <a16:creationId xmlns:a16="http://schemas.microsoft.com/office/drawing/2014/main" id="{D1F3A8A3-2F4B-428F-AA0D-BFCB9E2F1D92}"/>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47131" name="Text Box 27">
            <a:extLst>
              <a:ext uri="{FF2B5EF4-FFF2-40B4-BE49-F238E27FC236}">
                <a16:creationId xmlns:a16="http://schemas.microsoft.com/office/drawing/2014/main" id="{9CFA477F-9AED-439D-96C0-EB7A3861F0C9}"/>
              </a:ext>
            </a:extLst>
          </p:cNvPr>
          <p:cNvSpPr txBox="1">
            <a:spLocks noChangeArrowheads="1"/>
          </p:cNvSpPr>
          <p:nvPr/>
        </p:nvSpPr>
        <p:spPr bwMode="auto">
          <a:xfrm>
            <a:off x="692150" y="900113"/>
            <a:ext cx="149383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BG CWBR-10</a:t>
            </a:r>
          </a:p>
          <a:p>
            <a:r>
              <a:rPr lang="en-GB" altLang="en-US" sz="1000"/>
              <a:t>x1 Infantry Brigade </a:t>
            </a:r>
            <a:r>
              <a:rPr lang="en-GB" altLang="en-US" sz="800"/>
              <a:t>(b)</a:t>
            </a:r>
            <a:endParaRPr lang="en-GB" altLang="en-US" sz="1000"/>
          </a:p>
        </p:txBody>
      </p:sp>
      <p:sp>
        <p:nvSpPr>
          <p:cNvPr id="47132" name="Line 28">
            <a:extLst>
              <a:ext uri="{FF2B5EF4-FFF2-40B4-BE49-F238E27FC236}">
                <a16:creationId xmlns:a16="http://schemas.microsoft.com/office/drawing/2014/main" id="{45B72A0F-B108-45F5-952C-8108C7E2F478}"/>
              </a:ext>
            </a:extLst>
          </p:cNvPr>
          <p:cNvSpPr>
            <a:spLocks noChangeShapeType="1"/>
          </p:cNvSpPr>
          <p:nvPr/>
        </p:nvSpPr>
        <p:spPr bwMode="auto">
          <a:xfrm>
            <a:off x="260350" y="111601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47133" name="Group 29">
            <a:extLst>
              <a:ext uri="{FF2B5EF4-FFF2-40B4-BE49-F238E27FC236}">
                <a16:creationId xmlns:a16="http://schemas.microsoft.com/office/drawing/2014/main" id="{2054F820-05AB-47A9-A81E-5C11ACA673DC}"/>
              </a:ext>
            </a:extLst>
          </p:cNvPr>
          <p:cNvGrpSpPr>
            <a:grpSpLocks/>
          </p:cNvGrpSpPr>
          <p:nvPr/>
        </p:nvGrpSpPr>
        <p:grpSpPr bwMode="auto">
          <a:xfrm>
            <a:off x="509588" y="1403350"/>
            <a:ext cx="76200" cy="63500"/>
            <a:chOff x="2539" y="543"/>
            <a:chExt cx="48" cy="40"/>
          </a:xfrm>
        </p:grpSpPr>
        <p:sp>
          <p:nvSpPr>
            <p:cNvPr id="47134" name="Line 30">
              <a:extLst>
                <a:ext uri="{FF2B5EF4-FFF2-40B4-BE49-F238E27FC236}">
                  <a16:creationId xmlns:a16="http://schemas.microsoft.com/office/drawing/2014/main" id="{F6879173-BADC-4E01-A851-C2FAAB141B3B}"/>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7135" name="Line 31">
              <a:extLst>
                <a:ext uri="{FF2B5EF4-FFF2-40B4-BE49-F238E27FC236}">
                  <a16:creationId xmlns:a16="http://schemas.microsoft.com/office/drawing/2014/main" id="{659C0F86-F204-43D6-BC99-CDEAF9C0778E}"/>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47136" name="Text Box 32">
            <a:extLst>
              <a:ext uri="{FF2B5EF4-FFF2-40B4-BE49-F238E27FC236}">
                <a16:creationId xmlns:a16="http://schemas.microsoft.com/office/drawing/2014/main" id="{D2C1463E-E639-4BCB-9FB1-1D7CA14A560D}"/>
              </a:ext>
            </a:extLst>
          </p:cNvPr>
          <p:cNvSpPr txBox="1">
            <a:spLocks noChangeArrowheads="1"/>
          </p:cNvSpPr>
          <p:nvPr/>
        </p:nvSpPr>
        <p:spPr bwMode="auto">
          <a:xfrm>
            <a:off x="692150" y="1258888"/>
            <a:ext cx="2112963"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Alternative:</a:t>
            </a:r>
          </a:p>
          <a:p>
            <a:r>
              <a:rPr lang="en-GB" altLang="en-US" sz="1000" b="0"/>
              <a:t>BG CWBR-12</a:t>
            </a:r>
          </a:p>
          <a:p>
            <a:r>
              <a:rPr lang="en-GB" altLang="en-US" sz="1000"/>
              <a:t>x1 Airmobile Infantry Brigade </a:t>
            </a:r>
            <a:r>
              <a:rPr lang="en-GB" altLang="en-US" sz="800"/>
              <a:t>(b)</a:t>
            </a:r>
            <a:endParaRPr lang="en-GB" altLang="en-US" sz="1000"/>
          </a:p>
        </p:txBody>
      </p:sp>
      <p:grpSp>
        <p:nvGrpSpPr>
          <p:cNvPr id="47137" name="Group 33">
            <a:extLst>
              <a:ext uri="{FF2B5EF4-FFF2-40B4-BE49-F238E27FC236}">
                <a16:creationId xmlns:a16="http://schemas.microsoft.com/office/drawing/2014/main" id="{72AD1409-57DF-46B9-BC38-2D71C78FE96C}"/>
              </a:ext>
            </a:extLst>
          </p:cNvPr>
          <p:cNvGrpSpPr>
            <a:grpSpLocks/>
          </p:cNvGrpSpPr>
          <p:nvPr/>
        </p:nvGrpSpPr>
        <p:grpSpPr bwMode="auto">
          <a:xfrm>
            <a:off x="404813" y="1476375"/>
            <a:ext cx="288925" cy="215900"/>
            <a:chOff x="118" y="295"/>
            <a:chExt cx="182" cy="123"/>
          </a:xfrm>
        </p:grpSpPr>
        <p:grpSp>
          <p:nvGrpSpPr>
            <p:cNvPr id="47138" name="Group 34">
              <a:extLst>
                <a:ext uri="{FF2B5EF4-FFF2-40B4-BE49-F238E27FC236}">
                  <a16:creationId xmlns:a16="http://schemas.microsoft.com/office/drawing/2014/main" id="{63D390F5-9BC1-42CE-ACA5-1BE27F7C7D3A}"/>
                </a:ext>
              </a:extLst>
            </p:cNvPr>
            <p:cNvGrpSpPr>
              <a:grpSpLocks noChangeAspect="1"/>
            </p:cNvGrpSpPr>
            <p:nvPr/>
          </p:nvGrpSpPr>
          <p:grpSpPr bwMode="auto">
            <a:xfrm>
              <a:off x="118" y="295"/>
              <a:ext cx="182" cy="123"/>
              <a:chOff x="1968" y="1728"/>
              <a:chExt cx="195" cy="132"/>
            </a:xfrm>
          </p:grpSpPr>
          <p:sp>
            <p:nvSpPr>
              <p:cNvPr id="47139" name="Rectangle 35">
                <a:extLst>
                  <a:ext uri="{FF2B5EF4-FFF2-40B4-BE49-F238E27FC236}">
                    <a16:creationId xmlns:a16="http://schemas.microsoft.com/office/drawing/2014/main" id="{66080F4E-EC96-46F0-9B4B-2B2032BA3E2A}"/>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7140" name="Line 36">
                <a:extLst>
                  <a:ext uri="{FF2B5EF4-FFF2-40B4-BE49-F238E27FC236}">
                    <a16:creationId xmlns:a16="http://schemas.microsoft.com/office/drawing/2014/main" id="{7578ADB6-AFC3-4039-928C-B76C7C365BE1}"/>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7141" name="Line 37">
                <a:extLst>
                  <a:ext uri="{FF2B5EF4-FFF2-40B4-BE49-F238E27FC236}">
                    <a16:creationId xmlns:a16="http://schemas.microsoft.com/office/drawing/2014/main" id="{273026A2-2EFE-40AB-B299-B3220BBCBCC9}"/>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47142" name="Line 38">
              <a:extLst>
                <a:ext uri="{FF2B5EF4-FFF2-40B4-BE49-F238E27FC236}">
                  <a16:creationId xmlns:a16="http://schemas.microsoft.com/office/drawing/2014/main" id="{9DF43704-6F7F-48C5-B5CA-2257B31EB56A}"/>
                </a:ext>
              </a:extLst>
            </p:cNvPr>
            <p:cNvSpPr>
              <a:spLocks noChangeShapeType="1"/>
            </p:cNvSpPr>
            <p:nvPr/>
          </p:nvSpPr>
          <p:spPr bwMode="auto">
            <a:xfrm>
              <a:off x="141" y="357"/>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47143" name="Line 39">
            <a:extLst>
              <a:ext uri="{FF2B5EF4-FFF2-40B4-BE49-F238E27FC236}">
                <a16:creationId xmlns:a16="http://schemas.microsoft.com/office/drawing/2014/main" id="{F4473484-D853-4AE6-9907-35E2B1E5AE61}"/>
              </a:ext>
            </a:extLst>
          </p:cNvPr>
          <p:cNvSpPr>
            <a:spLocks noChangeShapeType="1"/>
          </p:cNvSpPr>
          <p:nvPr/>
        </p:nvSpPr>
        <p:spPr bwMode="auto">
          <a:xfrm>
            <a:off x="260350" y="154781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7144" name="Line 40">
            <a:extLst>
              <a:ext uri="{FF2B5EF4-FFF2-40B4-BE49-F238E27FC236}">
                <a16:creationId xmlns:a16="http://schemas.microsoft.com/office/drawing/2014/main" id="{36A37D14-61CA-4A69-9C3A-E020E1624EE8}"/>
              </a:ext>
            </a:extLst>
          </p:cNvPr>
          <p:cNvSpPr>
            <a:spLocks noChangeShapeType="1"/>
          </p:cNvSpPr>
          <p:nvPr/>
        </p:nvSpPr>
        <p:spPr bwMode="auto">
          <a:xfrm flipV="1">
            <a:off x="333375" y="971550"/>
            <a:ext cx="0" cy="79216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7145" name="Line 41">
            <a:extLst>
              <a:ext uri="{FF2B5EF4-FFF2-40B4-BE49-F238E27FC236}">
                <a16:creationId xmlns:a16="http://schemas.microsoft.com/office/drawing/2014/main" id="{9CE5BFEB-80EA-474E-85FE-B0DBD7CC2D01}"/>
              </a:ext>
            </a:extLst>
          </p:cNvPr>
          <p:cNvSpPr>
            <a:spLocks noChangeShapeType="1"/>
          </p:cNvSpPr>
          <p:nvPr/>
        </p:nvSpPr>
        <p:spPr bwMode="auto">
          <a:xfrm>
            <a:off x="333375" y="1763713"/>
            <a:ext cx="7143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7146" name="Line 42">
            <a:extLst>
              <a:ext uri="{FF2B5EF4-FFF2-40B4-BE49-F238E27FC236}">
                <a16:creationId xmlns:a16="http://schemas.microsoft.com/office/drawing/2014/main" id="{EB194203-85F7-4163-9483-1828A60410BD}"/>
              </a:ext>
            </a:extLst>
          </p:cNvPr>
          <p:cNvSpPr>
            <a:spLocks noChangeShapeType="1"/>
          </p:cNvSpPr>
          <p:nvPr/>
        </p:nvSpPr>
        <p:spPr bwMode="auto">
          <a:xfrm>
            <a:off x="333375" y="971550"/>
            <a:ext cx="7143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47147" name="Group 43">
            <a:extLst>
              <a:ext uri="{FF2B5EF4-FFF2-40B4-BE49-F238E27FC236}">
                <a16:creationId xmlns:a16="http://schemas.microsoft.com/office/drawing/2014/main" id="{510B111B-618D-4069-B66E-266541CC0D8D}"/>
              </a:ext>
            </a:extLst>
          </p:cNvPr>
          <p:cNvGrpSpPr>
            <a:grpSpLocks noChangeAspect="1"/>
          </p:cNvGrpSpPr>
          <p:nvPr/>
        </p:nvGrpSpPr>
        <p:grpSpPr bwMode="auto">
          <a:xfrm>
            <a:off x="403225" y="1908175"/>
            <a:ext cx="288925" cy="215900"/>
            <a:chOff x="1968" y="1728"/>
            <a:chExt cx="195" cy="132"/>
          </a:xfrm>
        </p:grpSpPr>
        <p:sp>
          <p:nvSpPr>
            <p:cNvPr id="47148" name="Rectangle 44">
              <a:extLst>
                <a:ext uri="{FF2B5EF4-FFF2-40B4-BE49-F238E27FC236}">
                  <a16:creationId xmlns:a16="http://schemas.microsoft.com/office/drawing/2014/main" id="{93692AD9-02A2-4248-9C94-B7BAE454655C}"/>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7149" name="Line 45">
              <a:extLst>
                <a:ext uri="{FF2B5EF4-FFF2-40B4-BE49-F238E27FC236}">
                  <a16:creationId xmlns:a16="http://schemas.microsoft.com/office/drawing/2014/main" id="{68C3D55C-6446-4BF1-807B-7D5A7592AE7D}"/>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7150" name="Line 46">
              <a:extLst>
                <a:ext uri="{FF2B5EF4-FFF2-40B4-BE49-F238E27FC236}">
                  <a16:creationId xmlns:a16="http://schemas.microsoft.com/office/drawing/2014/main" id="{86DBE316-D628-456A-B233-5FC54D2C96C3}"/>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47151" name="Group 47">
            <a:extLst>
              <a:ext uri="{FF2B5EF4-FFF2-40B4-BE49-F238E27FC236}">
                <a16:creationId xmlns:a16="http://schemas.microsoft.com/office/drawing/2014/main" id="{B5725A2A-5732-4E85-81BE-BA7C007269D3}"/>
              </a:ext>
            </a:extLst>
          </p:cNvPr>
          <p:cNvGrpSpPr>
            <a:grpSpLocks/>
          </p:cNvGrpSpPr>
          <p:nvPr/>
        </p:nvGrpSpPr>
        <p:grpSpPr bwMode="auto">
          <a:xfrm>
            <a:off x="509588" y="1835150"/>
            <a:ext cx="76200" cy="63500"/>
            <a:chOff x="2539" y="543"/>
            <a:chExt cx="48" cy="40"/>
          </a:xfrm>
        </p:grpSpPr>
        <p:sp>
          <p:nvSpPr>
            <p:cNvPr id="47152" name="Line 48">
              <a:extLst>
                <a:ext uri="{FF2B5EF4-FFF2-40B4-BE49-F238E27FC236}">
                  <a16:creationId xmlns:a16="http://schemas.microsoft.com/office/drawing/2014/main" id="{7F8847D0-3AC7-4EB7-A05F-E15CCE01BA9A}"/>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7153" name="Line 49">
              <a:extLst>
                <a:ext uri="{FF2B5EF4-FFF2-40B4-BE49-F238E27FC236}">
                  <a16:creationId xmlns:a16="http://schemas.microsoft.com/office/drawing/2014/main" id="{9F4F03D6-1418-4E9F-B5F3-BEBCC8B15DE4}"/>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47154" name="Text Box 50">
            <a:extLst>
              <a:ext uri="{FF2B5EF4-FFF2-40B4-BE49-F238E27FC236}">
                <a16:creationId xmlns:a16="http://schemas.microsoft.com/office/drawing/2014/main" id="{CA5E0ACF-02C6-4119-82CE-2C22A681D8FE}"/>
              </a:ext>
            </a:extLst>
          </p:cNvPr>
          <p:cNvSpPr txBox="1">
            <a:spLocks noChangeArrowheads="1"/>
          </p:cNvSpPr>
          <p:nvPr/>
        </p:nvSpPr>
        <p:spPr bwMode="auto">
          <a:xfrm>
            <a:off x="692150" y="1763713"/>
            <a:ext cx="28257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BG CWBR-11</a:t>
            </a:r>
          </a:p>
          <a:p>
            <a:r>
              <a:rPr lang="en-GB" altLang="en-US" sz="1000"/>
              <a:t>x2 Territorial Army (TA) Infantry Brigade </a:t>
            </a:r>
            <a:r>
              <a:rPr lang="en-GB" altLang="en-US" sz="800"/>
              <a:t>(cd)</a:t>
            </a:r>
            <a:endParaRPr lang="en-GB" altLang="en-US" sz="1000"/>
          </a:p>
        </p:txBody>
      </p:sp>
      <p:sp>
        <p:nvSpPr>
          <p:cNvPr id="47155" name="Line 51">
            <a:extLst>
              <a:ext uri="{FF2B5EF4-FFF2-40B4-BE49-F238E27FC236}">
                <a16:creationId xmlns:a16="http://schemas.microsoft.com/office/drawing/2014/main" id="{AB428C55-926F-4F19-BF6F-72D574F5B921}"/>
              </a:ext>
            </a:extLst>
          </p:cNvPr>
          <p:cNvSpPr>
            <a:spLocks noChangeShapeType="1"/>
          </p:cNvSpPr>
          <p:nvPr/>
        </p:nvSpPr>
        <p:spPr bwMode="auto">
          <a:xfrm>
            <a:off x="260350" y="197961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7157" name="Line 53">
            <a:extLst>
              <a:ext uri="{FF2B5EF4-FFF2-40B4-BE49-F238E27FC236}">
                <a16:creationId xmlns:a16="http://schemas.microsoft.com/office/drawing/2014/main" id="{75888668-E3EB-4CDE-B466-6B2BAD2C8EB7}"/>
              </a:ext>
            </a:extLst>
          </p:cNvPr>
          <p:cNvSpPr>
            <a:spLocks noChangeShapeType="1"/>
          </p:cNvSpPr>
          <p:nvPr/>
        </p:nvSpPr>
        <p:spPr bwMode="auto">
          <a:xfrm>
            <a:off x="550863" y="2917825"/>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7165" name="Text Box 61">
            <a:extLst>
              <a:ext uri="{FF2B5EF4-FFF2-40B4-BE49-F238E27FC236}">
                <a16:creationId xmlns:a16="http://schemas.microsoft.com/office/drawing/2014/main" id="{5EF340CE-D60F-4E65-9722-11C4694D9323}"/>
              </a:ext>
            </a:extLst>
          </p:cNvPr>
          <p:cNvSpPr txBox="1">
            <a:spLocks noChangeArrowheads="1"/>
          </p:cNvSpPr>
          <p:nvPr/>
        </p:nvSpPr>
        <p:spPr bwMode="auto">
          <a:xfrm>
            <a:off x="692150" y="2195513"/>
            <a:ext cx="171926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MANOEUVRE ELEMENTS</a:t>
            </a:r>
          </a:p>
        </p:txBody>
      </p:sp>
      <p:sp>
        <p:nvSpPr>
          <p:cNvPr id="47173" name="Text Box 69">
            <a:extLst>
              <a:ext uri="{FF2B5EF4-FFF2-40B4-BE49-F238E27FC236}">
                <a16:creationId xmlns:a16="http://schemas.microsoft.com/office/drawing/2014/main" id="{13B6ED50-FC78-4C02-AE49-376F1D0A952A}"/>
              </a:ext>
            </a:extLst>
          </p:cNvPr>
          <p:cNvSpPr txBox="1">
            <a:spLocks noChangeArrowheads="1"/>
          </p:cNvSpPr>
          <p:nvPr/>
        </p:nvSpPr>
        <p:spPr bwMode="auto">
          <a:xfrm>
            <a:off x="981075" y="2771775"/>
            <a:ext cx="18923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CWBR-25</a:t>
            </a:r>
          </a:p>
          <a:p>
            <a:r>
              <a:rPr lang="en-GB" altLang="en-US" sz="800"/>
              <a:t>x9 Engineer Field Squadron (TA) (f)</a:t>
            </a:r>
          </a:p>
        </p:txBody>
      </p:sp>
      <p:sp>
        <p:nvSpPr>
          <p:cNvPr id="47174" name="Line 70">
            <a:extLst>
              <a:ext uri="{FF2B5EF4-FFF2-40B4-BE49-F238E27FC236}">
                <a16:creationId xmlns:a16="http://schemas.microsoft.com/office/drawing/2014/main" id="{8C2B717F-E234-42DF-AE97-773AB4D50550}"/>
              </a:ext>
            </a:extLst>
          </p:cNvPr>
          <p:cNvSpPr>
            <a:spLocks noChangeShapeType="1"/>
          </p:cNvSpPr>
          <p:nvPr/>
        </p:nvSpPr>
        <p:spPr bwMode="auto">
          <a:xfrm>
            <a:off x="839788" y="2773363"/>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7183" name="Text Box 79">
            <a:extLst>
              <a:ext uri="{FF2B5EF4-FFF2-40B4-BE49-F238E27FC236}">
                <a16:creationId xmlns:a16="http://schemas.microsoft.com/office/drawing/2014/main" id="{8D2E7516-2DD8-4513-ACA6-0B999BE1E545}"/>
              </a:ext>
            </a:extLst>
          </p:cNvPr>
          <p:cNvSpPr txBox="1">
            <a:spLocks noChangeArrowheads="1"/>
          </p:cNvSpPr>
          <p:nvPr/>
        </p:nvSpPr>
        <p:spPr bwMode="auto">
          <a:xfrm>
            <a:off x="692150" y="4067175"/>
            <a:ext cx="18383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FIRE SUPPORT ELEMENTS</a:t>
            </a:r>
          </a:p>
        </p:txBody>
      </p:sp>
      <p:sp>
        <p:nvSpPr>
          <p:cNvPr id="47185" name="Text Box 81">
            <a:extLst>
              <a:ext uri="{FF2B5EF4-FFF2-40B4-BE49-F238E27FC236}">
                <a16:creationId xmlns:a16="http://schemas.microsoft.com/office/drawing/2014/main" id="{813BDD09-A102-4030-90A5-076BE80D09F6}"/>
              </a:ext>
            </a:extLst>
          </p:cNvPr>
          <p:cNvSpPr txBox="1">
            <a:spLocks noChangeArrowheads="1"/>
          </p:cNvSpPr>
          <p:nvPr/>
        </p:nvSpPr>
        <p:spPr bwMode="auto">
          <a:xfrm>
            <a:off x="693738" y="6013450"/>
            <a:ext cx="26797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ORGANIC DIVISIONAL AVIATION ASSETS</a:t>
            </a:r>
          </a:p>
        </p:txBody>
      </p:sp>
      <p:grpSp>
        <p:nvGrpSpPr>
          <p:cNvPr id="47186" name="Group 82">
            <a:extLst>
              <a:ext uri="{FF2B5EF4-FFF2-40B4-BE49-F238E27FC236}">
                <a16:creationId xmlns:a16="http://schemas.microsoft.com/office/drawing/2014/main" id="{1EBD0CE9-55BD-404A-BC10-118F5DECD4CD}"/>
              </a:ext>
            </a:extLst>
          </p:cNvPr>
          <p:cNvGrpSpPr>
            <a:grpSpLocks/>
          </p:cNvGrpSpPr>
          <p:nvPr/>
        </p:nvGrpSpPr>
        <p:grpSpPr bwMode="auto">
          <a:xfrm>
            <a:off x="404813" y="6373813"/>
            <a:ext cx="244475" cy="158750"/>
            <a:chOff x="3294" y="2154"/>
            <a:chExt cx="154" cy="100"/>
          </a:xfrm>
        </p:grpSpPr>
        <p:sp>
          <p:nvSpPr>
            <p:cNvPr id="47187" name="Rectangle 83">
              <a:extLst>
                <a:ext uri="{FF2B5EF4-FFF2-40B4-BE49-F238E27FC236}">
                  <a16:creationId xmlns:a16="http://schemas.microsoft.com/office/drawing/2014/main" id="{DF9C2FB2-E2F2-4610-8753-0363FA311D24}"/>
                </a:ext>
              </a:extLst>
            </p:cNvPr>
            <p:cNvSpPr>
              <a:spLocks noChangeAspect="1" noChangeArrowheads="1"/>
            </p:cNvSpPr>
            <p:nvPr/>
          </p:nvSpPr>
          <p:spPr bwMode="auto">
            <a:xfrm>
              <a:off x="3294" y="2154"/>
              <a:ext cx="154" cy="100"/>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47188" name="Group 84">
              <a:extLst>
                <a:ext uri="{FF2B5EF4-FFF2-40B4-BE49-F238E27FC236}">
                  <a16:creationId xmlns:a16="http://schemas.microsoft.com/office/drawing/2014/main" id="{3B64B6BE-B651-47C3-B6C5-F724D005D32B}"/>
                </a:ext>
              </a:extLst>
            </p:cNvPr>
            <p:cNvGrpSpPr>
              <a:grpSpLocks/>
            </p:cNvGrpSpPr>
            <p:nvPr/>
          </p:nvGrpSpPr>
          <p:grpSpPr bwMode="auto">
            <a:xfrm>
              <a:off x="3316" y="2171"/>
              <a:ext cx="110" cy="63"/>
              <a:chOff x="691" y="3359"/>
              <a:chExt cx="136" cy="90"/>
            </a:xfrm>
          </p:grpSpPr>
          <p:sp>
            <p:nvSpPr>
              <p:cNvPr id="47189" name="Line 85">
                <a:extLst>
                  <a:ext uri="{FF2B5EF4-FFF2-40B4-BE49-F238E27FC236}">
                    <a16:creationId xmlns:a16="http://schemas.microsoft.com/office/drawing/2014/main" id="{8C315760-BB4F-40F1-A653-1E6F71E2143D}"/>
                  </a:ext>
                </a:extLst>
              </p:cNvPr>
              <p:cNvSpPr>
                <a:spLocks noChangeShapeType="1"/>
              </p:cNvSpPr>
              <p:nvPr/>
            </p:nvSpPr>
            <p:spPr bwMode="auto">
              <a:xfrm>
                <a:off x="691"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7190" name="Line 86">
                <a:extLst>
                  <a:ext uri="{FF2B5EF4-FFF2-40B4-BE49-F238E27FC236}">
                    <a16:creationId xmlns:a16="http://schemas.microsoft.com/office/drawing/2014/main" id="{9FEC0438-2A0A-4753-878D-FC1ADB31872E}"/>
                  </a:ext>
                </a:extLst>
              </p:cNvPr>
              <p:cNvSpPr>
                <a:spLocks noChangeShapeType="1"/>
              </p:cNvSpPr>
              <p:nvPr/>
            </p:nvSpPr>
            <p:spPr bwMode="auto">
              <a:xfrm flipV="1">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7191" name="Line 87">
                <a:extLst>
                  <a:ext uri="{FF2B5EF4-FFF2-40B4-BE49-F238E27FC236}">
                    <a16:creationId xmlns:a16="http://schemas.microsoft.com/office/drawing/2014/main" id="{ACE948E1-4ACD-4100-A4A2-A079DA77E239}"/>
                  </a:ext>
                </a:extLst>
              </p:cNvPr>
              <p:cNvSpPr>
                <a:spLocks noChangeShapeType="1"/>
              </p:cNvSpPr>
              <p:nvPr/>
            </p:nvSpPr>
            <p:spPr bwMode="auto">
              <a:xfrm>
                <a:off x="827"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7192" name="Line 88">
                <a:extLst>
                  <a:ext uri="{FF2B5EF4-FFF2-40B4-BE49-F238E27FC236}">
                    <a16:creationId xmlns:a16="http://schemas.microsoft.com/office/drawing/2014/main" id="{C397011C-334D-4D3A-9AEB-4012EDE08253}"/>
                  </a:ext>
                </a:extLst>
              </p:cNvPr>
              <p:cNvSpPr>
                <a:spLocks noChangeShapeType="1"/>
              </p:cNvSpPr>
              <p:nvPr/>
            </p:nvSpPr>
            <p:spPr bwMode="auto">
              <a:xfrm>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47193" name="Group 89">
            <a:extLst>
              <a:ext uri="{FF2B5EF4-FFF2-40B4-BE49-F238E27FC236}">
                <a16:creationId xmlns:a16="http://schemas.microsoft.com/office/drawing/2014/main" id="{37B7AB66-D50A-4E4F-8B87-DE630DC99535}"/>
              </a:ext>
            </a:extLst>
          </p:cNvPr>
          <p:cNvGrpSpPr>
            <a:grpSpLocks/>
          </p:cNvGrpSpPr>
          <p:nvPr/>
        </p:nvGrpSpPr>
        <p:grpSpPr bwMode="auto">
          <a:xfrm>
            <a:off x="488950" y="6300788"/>
            <a:ext cx="74613" cy="26987"/>
            <a:chOff x="2373" y="1404"/>
            <a:chExt cx="47" cy="17"/>
          </a:xfrm>
        </p:grpSpPr>
        <p:sp>
          <p:nvSpPr>
            <p:cNvPr id="47194" name="Oval 90">
              <a:extLst>
                <a:ext uri="{FF2B5EF4-FFF2-40B4-BE49-F238E27FC236}">
                  <a16:creationId xmlns:a16="http://schemas.microsoft.com/office/drawing/2014/main" id="{9D642484-6E06-476C-B599-95A62EB93F48}"/>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47195" name="Oval 91">
              <a:extLst>
                <a:ext uri="{FF2B5EF4-FFF2-40B4-BE49-F238E27FC236}">
                  <a16:creationId xmlns:a16="http://schemas.microsoft.com/office/drawing/2014/main" id="{3E4FD04F-D7ED-4A9B-8722-88785693ACE0}"/>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47196" name="Text Box 92">
            <a:extLst>
              <a:ext uri="{FF2B5EF4-FFF2-40B4-BE49-F238E27FC236}">
                <a16:creationId xmlns:a16="http://schemas.microsoft.com/office/drawing/2014/main" id="{C0728CC7-BE29-419E-869C-331A41ADEEEB}"/>
              </a:ext>
            </a:extLst>
          </p:cNvPr>
          <p:cNvSpPr txBox="1">
            <a:spLocks noChangeArrowheads="1"/>
          </p:cNvSpPr>
          <p:nvPr/>
        </p:nvSpPr>
        <p:spPr bwMode="auto">
          <a:xfrm>
            <a:off x="620713" y="6300788"/>
            <a:ext cx="2736850"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x2 </a:t>
            </a:r>
            <a:r>
              <a:rPr lang="en-GB" altLang="en-US" sz="800" b="0"/>
              <a:t>Gazelle AH Mk 1 Helicopter </a:t>
            </a:r>
            <a:r>
              <a:rPr lang="en-GB" altLang="en-US" sz="800"/>
              <a:t>(g)</a:t>
            </a:r>
            <a:r>
              <a:rPr lang="en-GB" altLang="en-US" sz="800" b="0"/>
              <a:t>                   CWBR-43</a:t>
            </a:r>
            <a:endParaRPr lang="en-GB" altLang="en-US" sz="800"/>
          </a:p>
        </p:txBody>
      </p:sp>
      <p:grpSp>
        <p:nvGrpSpPr>
          <p:cNvPr id="47197" name="Group 93">
            <a:extLst>
              <a:ext uri="{FF2B5EF4-FFF2-40B4-BE49-F238E27FC236}">
                <a16:creationId xmlns:a16="http://schemas.microsoft.com/office/drawing/2014/main" id="{CFFC8F11-38F8-4178-80C3-D2310A0F1C3F}"/>
              </a:ext>
            </a:extLst>
          </p:cNvPr>
          <p:cNvGrpSpPr>
            <a:grpSpLocks/>
          </p:cNvGrpSpPr>
          <p:nvPr/>
        </p:nvGrpSpPr>
        <p:grpSpPr bwMode="auto">
          <a:xfrm>
            <a:off x="404813" y="6662738"/>
            <a:ext cx="244475" cy="158750"/>
            <a:chOff x="3294" y="2154"/>
            <a:chExt cx="154" cy="100"/>
          </a:xfrm>
        </p:grpSpPr>
        <p:sp>
          <p:nvSpPr>
            <p:cNvPr id="47198" name="Rectangle 94">
              <a:extLst>
                <a:ext uri="{FF2B5EF4-FFF2-40B4-BE49-F238E27FC236}">
                  <a16:creationId xmlns:a16="http://schemas.microsoft.com/office/drawing/2014/main" id="{5A19A31D-2607-400A-998B-8E33D18006EB}"/>
                </a:ext>
              </a:extLst>
            </p:cNvPr>
            <p:cNvSpPr>
              <a:spLocks noChangeAspect="1" noChangeArrowheads="1"/>
            </p:cNvSpPr>
            <p:nvPr/>
          </p:nvSpPr>
          <p:spPr bwMode="auto">
            <a:xfrm>
              <a:off x="3294" y="2154"/>
              <a:ext cx="154" cy="100"/>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47199" name="Group 95">
              <a:extLst>
                <a:ext uri="{FF2B5EF4-FFF2-40B4-BE49-F238E27FC236}">
                  <a16:creationId xmlns:a16="http://schemas.microsoft.com/office/drawing/2014/main" id="{5DC4F2E9-98F7-49BD-8093-0640845023C2}"/>
                </a:ext>
              </a:extLst>
            </p:cNvPr>
            <p:cNvGrpSpPr>
              <a:grpSpLocks/>
            </p:cNvGrpSpPr>
            <p:nvPr/>
          </p:nvGrpSpPr>
          <p:grpSpPr bwMode="auto">
            <a:xfrm>
              <a:off x="3316" y="2171"/>
              <a:ext cx="110" cy="63"/>
              <a:chOff x="691" y="3359"/>
              <a:chExt cx="136" cy="90"/>
            </a:xfrm>
          </p:grpSpPr>
          <p:sp>
            <p:nvSpPr>
              <p:cNvPr id="47200" name="Line 96">
                <a:extLst>
                  <a:ext uri="{FF2B5EF4-FFF2-40B4-BE49-F238E27FC236}">
                    <a16:creationId xmlns:a16="http://schemas.microsoft.com/office/drawing/2014/main" id="{C9F899DE-7327-46FE-ADEE-B795B36F28FB}"/>
                  </a:ext>
                </a:extLst>
              </p:cNvPr>
              <p:cNvSpPr>
                <a:spLocks noChangeShapeType="1"/>
              </p:cNvSpPr>
              <p:nvPr/>
            </p:nvSpPr>
            <p:spPr bwMode="auto">
              <a:xfrm>
                <a:off x="691"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7201" name="Line 97">
                <a:extLst>
                  <a:ext uri="{FF2B5EF4-FFF2-40B4-BE49-F238E27FC236}">
                    <a16:creationId xmlns:a16="http://schemas.microsoft.com/office/drawing/2014/main" id="{77838884-8F13-4F47-9521-1015A7B8FAF8}"/>
                  </a:ext>
                </a:extLst>
              </p:cNvPr>
              <p:cNvSpPr>
                <a:spLocks noChangeShapeType="1"/>
              </p:cNvSpPr>
              <p:nvPr/>
            </p:nvSpPr>
            <p:spPr bwMode="auto">
              <a:xfrm flipV="1">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7202" name="Line 98">
                <a:extLst>
                  <a:ext uri="{FF2B5EF4-FFF2-40B4-BE49-F238E27FC236}">
                    <a16:creationId xmlns:a16="http://schemas.microsoft.com/office/drawing/2014/main" id="{030EE0A1-17E4-4DB5-AC9C-4C36642DB064}"/>
                  </a:ext>
                </a:extLst>
              </p:cNvPr>
              <p:cNvSpPr>
                <a:spLocks noChangeShapeType="1"/>
              </p:cNvSpPr>
              <p:nvPr/>
            </p:nvSpPr>
            <p:spPr bwMode="auto">
              <a:xfrm>
                <a:off x="827"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7203" name="Line 99">
                <a:extLst>
                  <a:ext uri="{FF2B5EF4-FFF2-40B4-BE49-F238E27FC236}">
                    <a16:creationId xmlns:a16="http://schemas.microsoft.com/office/drawing/2014/main" id="{2A8EC38A-C89D-4DF2-AC63-6FC258140F08}"/>
                  </a:ext>
                </a:extLst>
              </p:cNvPr>
              <p:cNvSpPr>
                <a:spLocks noChangeShapeType="1"/>
              </p:cNvSpPr>
              <p:nvPr/>
            </p:nvSpPr>
            <p:spPr bwMode="auto">
              <a:xfrm>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47204" name="Group 100">
            <a:extLst>
              <a:ext uri="{FF2B5EF4-FFF2-40B4-BE49-F238E27FC236}">
                <a16:creationId xmlns:a16="http://schemas.microsoft.com/office/drawing/2014/main" id="{3CD9BDC0-88CC-4A87-97D4-B2B6583ACED7}"/>
              </a:ext>
            </a:extLst>
          </p:cNvPr>
          <p:cNvGrpSpPr>
            <a:grpSpLocks/>
          </p:cNvGrpSpPr>
          <p:nvPr/>
        </p:nvGrpSpPr>
        <p:grpSpPr bwMode="auto">
          <a:xfrm>
            <a:off x="488950" y="6589713"/>
            <a:ext cx="74613" cy="26987"/>
            <a:chOff x="2373" y="1404"/>
            <a:chExt cx="47" cy="17"/>
          </a:xfrm>
        </p:grpSpPr>
        <p:sp>
          <p:nvSpPr>
            <p:cNvPr id="47205" name="Oval 101">
              <a:extLst>
                <a:ext uri="{FF2B5EF4-FFF2-40B4-BE49-F238E27FC236}">
                  <a16:creationId xmlns:a16="http://schemas.microsoft.com/office/drawing/2014/main" id="{3E7691B4-637B-46B4-BB3F-BD5BFE3F2F41}"/>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47206" name="Oval 102">
              <a:extLst>
                <a:ext uri="{FF2B5EF4-FFF2-40B4-BE49-F238E27FC236}">
                  <a16:creationId xmlns:a16="http://schemas.microsoft.com/office/drawing/2014/main" id="{8083EFAD-CBF6-4930-9A4A-40A53568EBAE}"/>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47207" name="Text Box 103">
            <a:extLst>
              <a:ext uri="{FF2B5EF4-FFF2-40B4-BE49-F238E27FC236}">
                <a16:creationId xmlns:a16="http://schemas.microsoft.com/office/drawing/2014/main" id="{C7EFD58C-D8B3-47A8-AE26-12E6E256AA49}"/>
              </a:ext>
            </a:extLst>
          </p:cNvPr>
          <p:cNvSpPr txBox="1">
            <a:spLocks noChangeArrowheads="1"/>
          </p:cNvSpPr>
          <p:nvPr/>
        </p:nvSpPr>
        <p:spPr bwMode="auto">
          <a:xfrm>
            <a:off x="620713" y="6588125"/>
            <a:ext cx="2714625"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x4  </a:t>
            </a:r>
            <a:r>
              <a:rPr lang="en-GB" altLang="en-US" sz="800" b="0"/>
              <a:t>Lynx AH Mk 1 HELARM </a:t>
            </a:r>
            <a:r>
              <a:rPr lang="en-GB" altLang="en-US" sz="800"/>
              <a:t>(gjk)                    </a:t>
            </a:r>
            <a:r>
              <a:rPr lang="en-GB" altLang="en-US" sz="800" b="0"/>
              <a:t>CWBR-45</a:t>
            </a:r>
            <a:endParaRPr lang="en-GB" altLang="en-US" sz="800"/>
          </a:p>
        </p:txBody>
      </p:sp>
      <p:sp>
        <p:nvSpPr>
          <p:cNvPr id="47208" name="Line 104">
            <a:extLst>
              <a:ext uri="{FF2B5EF4-FFF2-40B4-BE49-F238E27FC236}">
                <a16:creationId xmlns:a16="http://schemas.microsoft.com/office/drawing/2014/main" id="{87EF6DC3-C412-4E49-B959-EC42810147F3}"/>
              </a:ext>
            </a:extLst>
          </p:cNvPr>
          <p:cNvSpPr>
            <a:spLocks noChangeShapeType="1"/>
          </p:cNvSpPr>
          <p:nvPr/>
        </p:nvSpPr>
        <p:spPr bwMode="auto">
          <a:xfrm>
            <a:off x="261938" y="6445250"/>
            <a:ext cx="142875"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7209" name="Line 105">
            <a:extLst>
              <a:ext uri="{FF2B5EF4-FFF2-40B4-BE49-F238E27FC236}">
                <a16:creationId xmlns:a16="http://schemas.microsoft.com/office/drawing/2014/main" id="{5EA34739-0717-44A8-9BDC-AA559DF45347}"/>
              </a:ext>
            </a:extLst>
          </p:cNvPr>
          <p:cNvSpPr>
            <a:spLocks noChangeShapeType="1"/>
          </p:cNvSpPr>
          <p:nvPr/>
        </p:nvSpPr>
        <p:spPr bwMode="auto">
          <a:xfrm>
            <a:off x="261938" y="6732588"/>
            <a:ext cx="142875"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7210" name="Line 106">
            <a:extLst>
              <a:ext uri="{FF2B5EF4-FFF2-40B4-BE49-F238E27FC236}">
                <a16:creationId xmlns:a16="http://schemas.microsoft.com/office/drawing/2014/main" id="{896763EF-2BF8-4635-B896-C910B9187E49}"/>
              </a:ext>
            </a:extLst>
          </p:cNvPr>
          <p:cNvSpPr>
            <a:spLocks noChangeShapeType="1"/>
          </p:cNvSpPr>
          <p:nvPr/>
        </p:nvSpPr>
        <p:spPr bwMode="auto">
          <a:xfrm flipV="1">
            <a:off x="260350" y="4932363"/>
            <a:ext cx="0" cy="1800225"/>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7211" name="Text Box 107">
            <a:extLst>
              <a:ext uri="{FF2B5EF4-FFF2-40B4-BE49-F238E27FC236}">
                <a16:creationId xmlns:a16="http://schemas.microsoft.com/office/drawing/2014/main" id="{AF090F97-B00E-4315-AB08-9208BE432BA4}"/>
              </a:ext>
            </a:extLst>
          </p:cNvPr>
          <p:cNvSpPr txBox="1">
            <a:spLocks noChangeArrowheads="1"/>
          </p:cNvSpPr>
          <p:nvPr/>
        </p:nvSpPr>
        <p:spPr bwMode="auto">
          <a:xfrm>
            <a:off x="3429000" y="1476375"/>
            <a:ext cx="3313113" cy="6815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800"/>
              <a:t>(a) </a:t>
            </a:r>
            <a:r>
              <a:rPr lang="en-GB" altLang="en-US" sz="800" b="0"/>
              <a:t>2nd Infantry Division was created in January 1983, replacing 2nd Armoured Division.  The division was based in the UK and was assigned to reinforce 1 (Br) Corps during mobilisation for war.  Many of its headquarters, logistic and support elements came from the Territorial Army (TA: i.e. Volunteer Reserves), as did two of its three Infantry Brigades.</a:t>
            </a:r>
          </a:p>
          <a:p>
            <a:endParaRPr lang="en-GB" altLang="en-US" sz="800"/>
          </a:p>
          <a:p>
            <a:r>
              <a:rPr lang="en-GB" altLang="en-US" sz="800"/>
              <a:t>(b) </a:t>
            </a:r>
            <a:r>
              <a:rPr lang="en-GB" altLang="en-US" sz="800" b="0"/>
              <a:t>24 Infantry Brigade was created from the 7th Field Force during the 1982 reorganisation.  In 1988 it was re-roled to become 24 Airmobile Brigade.</a:t>
            </a:r>
          </a:p>
          <a:p>
            <a:endParaRPr lang="en-GB" altLang="en-US" sz="800"/>
          </a:p>
          <a:p>
            <a:r>
              <a:rPr lang="en-GB" altLang="en-US" sz="800"/>
              <a:t>(c) </a:t>
            </a:r>
            <a:r>
              <a:rPr lang="en-GB" altLang="en-US" sz="800" b="0"/>
              <a:t>The Territorial Army (TA) volunteer reserves provided 15 Infantry Brigade, 49 Infantry Brigade, two Light Artillery Regiments, a Light Air Defence Regiment and a considerable amount of the supporting arms to 2nd Infantry Division.  </a:t>
            </a:r>
          </a:p>
          <a:p>
            <a:endParaRPr lang="en-GB" altLang="en-US" sz="800"/>
          </a:p>
          <a:p>
            <a:r>
              <a:rPr lang="en-GB" altLang="en-US" sz="800"/>
              <a:t>(d)</a:t>
            </a:r>
            <a:r>
              <a:rPr lang="en-GB" altLang="en-US" sz="800" b="0"/>
              <a:t> The two Light Artillery Regiments were attached administratively to the two TA Brigades.  However, upon arrival in Germany they would come under the direct control of the divisional commander.</a:t>
            </a:r>
          </a:p>
          <a:p>
            <a:endParaRPr lang="en-GB" altLang="en-US" sz="800" b="0"/>
          </a:p>
          <a:p>
            <a:r>
              <a:rPr lang="en-GB" altLang="en-US" sz="800"/>
              <a:t>(e) </a:t>
            </a:r>
            <a:r>
              <a:rPr lang="en-GB" altLang="en-US" sz="800" b="0"/>
              <a:t>The 2nd Division had an unusually high quota of Air Defence units, due to the fact that it had the entire 103rd Light Air Defence Regiment (TA) assigned to it, as well as the HQ and </a:t>
            </a:r>
            <a:r>
              <a:rPr lang="en-GB" altLang="en-US" sz="800"/>
              <a:t>x1 </a:t>
            </a:r>
            <a:r>
              <a:rPr lang="en-GB" altLang="en-US" sz="800" b="0"/>
              <a:t>Battery of the sole UK-based Rapier Air Defence Regiment (12th or 16th).  Note that the TA Light AD Batteries had a smaller organisation than their Regular cousins (see ME CWBR-13).</a:t>
            </a:r>
          </a:p>
          <a:p>
            <a:endParaRPr lang="en-GB" altLang="en-US" sz="800" b="0"/>
          </a:p>
          <a:p>
            <a:r>
              <a:rPr lang="en-GB" altLang="en-US" sz="800"/>
              <a:t>(f) </a:t>
            </a:r>
            <a:r>
              <a:rPr lang="en-GB" altLang="en-US" sz="800" b="0"/>
              <a:t>29 Engineer Brigade, comprising three TA Engineer Regiments,  would come under command of 2nd Infantry Division in wartime. Their primary task was to hold the Weser crossings (and demolish them if necessary).  24 Airmobile Brigade also had its own organic Airmobile Engineer Company when formed in 1988.</a:t>
            </a:r>
          </a:p>
          <a:p>
            <a:endParaRPr lang="en-GB" altLang="en-US" sz="800"/>
          </a:p>
          <a:p>
            <a:r>
              <a:rPr lang="en-GB" altLang="en-US" sz="800"/>
              <a:t>(g) </a:t>
            </a:r>
            <a:r>
              <a:rPr lang="en-GB" altLang="en-US" sz="800" b="0"/>
              <a:t>The division had 655 Squadron Army Air Corps assigned from 5 Regiment AAC in Northern Ireland.  I have been unable to exactly pinpoint its scale of equipment, though as a 65- series squadron, it was designated as an Anti-Tank squadron, so probably had mainly Lynx or Scout helicopters.</a:t>
            </a:r>
          </a:p>
          <a:p>
            <a:endParaRPr lang="en-GB" altLang="en-US" sz="800" b="0"/>
          </a:p>
          <a:p>
            <a:r>
              <a:rPr lang="en-GB" altLang="en-US" sz="800"/>
              <a:t>(h) </a:t>
            </a:r>
            <a:r>
              <a:rPr lang="en-GB" altLang="en-US" sz="800" b="0"/>
              <a:t>These two additional Milan Platoons were attached to 2nd Division from TA Infantry Battalions remaining in the UK.  Late 1980s: may upgrade to Milan 2 (see card).</a:t>
            </a:r>
          </a:p>
          <a:p>
            <a:endParaRPr lang="en-GB" altLang="en-US" sz="800" b="0"/>
          </a:p>
          <a:p>
            <a:r>
              <a:rPr lang="en-GB" altLang="en-US" sz="800"/>
              <a:t>(i) </a:t>
            </a:r>
            <a:r>
              <a:rPr lang="en-GB" altLang="en-US" sz="800" b="0"/>
              <a:t>In practice, this Field Artillery Regiment (belonging administratively to 24 Brigade) was usually assigned to the Corps Artillery Division.  See FSE CWBR-01b.</a:t>
            </a:r>
          </a:p>
          <a:p>
            <a:endParaRPr lang="en-GB" altLang="en-US" sz="800"/>
          </a:p>
          <a:p>
            <a:r>
              <a:rPr lang="en-GB" altLang="en-US" sz="800"/>
              <a:t>(j) </a:t>
            </a:r>
            <a:r>
              <a:rPr lang="en-GB" altLang="en-US" sz="800" b="0"/>
              <a:t>Late 1980s: May upgrade Lynx’s TOW ATGMs to Improved TOW (see card) and/or may replace Lynx AH Mk 1 HELARM with:</a:t>
            </a:r>
          </a:p>
          <a:p>
            <a:r>
              <a:rPr lang="en-GB" altLang="en-US" sz="800"/>
              <a:t>     </a:t>
            </a:r>
            <a:r>
              <a:rPr lang="en-GB" altLang="en-US" sz="800" b="0"/>
              <a:t>Lynx AH Mk 7 HELARM                                               CWBR-77</a:t>
            </a:r>
          </a:p>
          <a:p>
            <a:endParaRPr lang="en-GB" altLang="en-US" sz="800" b="0"/>
          </a:p>
          <a:p>
            <a:r>
              <a:rPr lang="en-GB" altLang="en-US" sz="800"/>
              <a:t>(k) </a:t>
            </a:r>
            <a:r>
              <a:rPr lang="en-GB" altLang="en-US" sz="800" b="0"/>
              <a:t>It was a very quick and simple process to convert Lynx HELARM to Light Battlefield Helicopters (LBH) and vice versa.  In which case, replace Lynx HELARM variants with Lynx LBH variants (CWBR-44 or CWBR-76).</a:t>
            </a:r>
          </a:p>
        </p:txBody>
      </p:sp>
      <p:grpSp>
        <p:nvGrpSpPr>
          <p:cNvPr id="47238" name="Group 134">
            <a:extLst>
              <a:ext uri="{FF2B5EF4-FFF2-40B4-BE49-F238E27FC236}">
                <a16:creationId xmlns:a16="http://schemas.microsoft.com/office/drawing/2014/main" id="{0DB6FCAA-5361-4DFD-8602-65CCA67AFC6F}"/>
              </a:ext>
            </a:extLst>
          </p:cNvPr>
          <p:cNvGrpSpPr>
            <a:grpSpLocks/>
          </p:cNvGrpSpPr>
          <p:nvPr/>
        </p:nvGrpSpPr>
        <p:grpSpPr bwMode="auto">
          <a:xfrm>
            <a:off x="401638" y="4425950"/>
            <a:ext cx="288925" cy="215900"/>
            <a:chOff x="2311" y="3060"/>
            <a:chExt cx="151" cy="99"/>
          </a:xfrm>
        </p:grpSpPr>
        <p:sp>
          <p:nvSpPr>
            <p:cNvPr id="47239" name="Rectangle 135">
              <a:extLst>
                <a:ext uri="{FF2B5EF4-FFF2-40B4-BE49-F238E27FC236}">
                  <a16:creationId xmlns:a16="http://schemas.microsoft.com/office/drawing/2014/main" id="{21BDD324-3FBA-4F5C-8E8E-590CEE911BBF}"/>
                </a:ext>
              </a:extLst>
            </p:cNvPr>
            <p:cNvSpPr>
              <a:spLocks noChangeAspect="1" noChangeArrowheads="1"/>
            </p:cNvSpPr>
            <p:nvPr/>
          </p:nvSpPr>
          <p:spPr bwMode="auto">
            <a:xfrm>
              <a:off x="2311" y="3060"/>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7240" name="Oval 136">
              <a:extLst>
                <a:ext uri="{FF2B5EF4-FFF2-40B4-BE49-F238E27FC236}">
                  <a16:creationId xmlns:a16="http://schemas.microsoft.com/office/drawing/2014/main" id="{5887E6B3-39FB-41B9-9933-36602137C584}"/>
                </a:ext>
              </a:extLst>
            </p:cNvPr>
            <p:cNvSpPr>
              <a:spLocks noChangeAspect="1" noChangeArrowheads="1"/>
            </p:cNvSpPr>
            <p:nvPr/>
          </p:nvSpPr>
          <p:spPr bwMode="auto">
            <a:xfrm>
              <a:off x="2376" y="3098"/>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47241" name="Group 137">
            <a:extLst>
              <a:ext uri="{FF2B5EF4-FFF2-40B4-BE49-F238E27FC236}">
                <a16:creationId xmlns:a16="http://schemas.microsoft.com/office/drawing/2014/main" id="{DBC9E6B6-E888-49B5-A6D3-6E7BE1FFE7D1}"/>
              </a:ext>
            </a:extLst>
          </p:cNvPr>
          <p:cNvGrpSpPr>
            <a:grpSpLocks/>
          </p:cNvGrpSpPr>
          <p:nvPr/>
        </p:nvGrpSpPr>
        <p:grpSpPr bwMode="auto">
          <a:xfrm>
            <a:off x="508000" y="4352925"/>
            <a:ext cx="76200" cy="63500"/>
            <a:chOff x="2443" y="447"/>
            <a:chExt cx="48" cy="40"/>
          </a:xfrm>
        </p:grpSpPr>
        <p:sp>
          <p:nvSpPr>
            <p:cNvPr id="47242" name="Line 138">
              <a:extLst>
                <a:ext uri="{FF2B5EF4-FFF2-40B4-BE49-F238E27FC236}">
                  <a16:creationId xmlns:a16="http://schemas.microsoft.com/office/drawing/2014/main" id="{CDA13078-D7EA-4DDA-984B-67343AB01ADE}"/>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7243" name="Line 139">
              <a:extLst>
                <a:ext uri="{FF2B5EF4-FFF2-40B4-BE49-F238E27FC236}">
                  <a16:creationId xmlns:a16="http://schemas.microsoft.com/office/drawing/2014/main" id="{7F2213A9-CA24-47A4-8178-27F35AE33995}"/>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47244" name="Line 140">
            <a:extLst>
              <a:ext uri="{FF2B5EF4-FFF2-40B4-BE49-F238E27FC236}">
                <a16:creationId xmlns:a16="http://schemas.microsoft.com/office/drawing/2014/main" id="{163A8224-FD2B-47BB-958E-77103C549B2D}"/>
              </a:ext>
            </a:extLst>
          </p:cNvPr>
          <p:cNvSpPr>
            <a:spLocks noChangeShapeType="1"/>
          </p:cNvSpPr>
          <p:nvPr/>
        </p:nvSpPr>
        <p:spPr bwMode="auto">
          <a:xfrm>
            <a:off x="258763" y="4497388"/>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7245" name="Text Box 141">
            <a:extLst>
              <a:ext uri="{FF2B5EF4-FFF2-40B4-BE49-F238E27FC236}">
                <a16:creationId xmlns:a16="http://schemas.microsoft.com/office/drawing/2014/main" id="{D702D410-56DF-4E5D-A5F3-620557B75779}"/>
              </a:ext>
            </a:extLst>
          </p:cNvPr>
          <p:cNvSpPr txBox="1">
            <a:spLocks noChangeArrowheads="1"/>
          </p:cNvSpPr>
          <p:nvPr/>
        </p:nvSpPr>
        <p:spPr bwMode="auto">
          <a:xfrm>
            <a:off x="690563" y="4281488"/>
            <a:ext cx="190976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FSE CWBR-06</a:t>
            </a:r>
          </a:p>
          <a:p>
            <a:r>
              <a:rPr lang="en-GB" altLang="en-US" sz="1000"/>
              <a:t>x1 Field Artillery Regiment </a:t>
            </a:r>
            <a:r>
              <a:rPr lang="en-GB" altLang="en-US" sz="800"/>
              <a:t>(i)</a:t>
            </a:r>
            <a:endParaRPr lang="en-GB" altLang="en-US" sz="1000"/>
          </a:p>
        </p:txBody>
      </p:sp>
      <p:pic>
        <p:nvPicPr>
          <p:cNvPr id="47249" name="Picture 145" descr="Saxon APC">
            <a:extLst>
              <a:ext uri="{FF2B5EF4-FFF2-40B4-BE49-F238E27FC236}">
                <a16:creationId xmlns:a16="http://schemas.microsoft.com/office/drawing/2014/main" id="{A197F420-6D6B-4A6E-A18E-E7013E3CB27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8913" y="6948488"/>
            <a:ext cx="3095625" cy="2068512"/>
          </a:xfrm>
          <a:prstGeom prst="rect">
            <a:avLst/>
          </a:prstGeom>
          <a:noFill/>
          <a:extLst>
            <a:ext uri="{909E8E84-426E-40DD-AFC4-6F175D3DCCD1}">
              <a14:hiddenFill xmlns:a14="http://schemas.microsoft.com/office/drawing/2010/main">
                <a:solidFill>
                  <a:srgbClr val="FFFFFF"/>
                </a:solidFill>
              </a14:hiddenFill>
            </a:ext>
          </a:extLst>
        </p:spPr>
      </p:pic>
      <p:pic>
        <p:nvPicPr>
          <p:cNvPr id="47252" name="Picture 148" descr="2000px-British_2nd_Infantry_Division">
            <a:extLst>
              <a:ext uri="{FF2B5EF4-FFF2-40B4-BE49-F238E27FC236}">
                <a16:creationId xmlns:a16="http://schemas.microsoft.com/office/drawing/2014/main" id="{012C9E55-FE0B-4F2D-9ED9-043E344E786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37063" y="179388"/>
            <a:ext cx="1223962" cy="1223962"/>
          </a:xfrm>
          <a:prstGeom prst="rect">
            <a:avLst/>
          </a:prstGeom>
          <a:noFill/>
          <a:extLst>
            <a:ext uri="{909E8E84-426E-40DD-AFC4-6F175D3DCCD1}">
              <a14:hiddenFill xmlns:a14="http://schemas.microsoft.com/office/drawing/2010/main">
                <a:solidFill>
                  <a:srgbClr val="FFFFFF"/>
                </a:solidFill>
              </a14:hiddenFill>
            </a:ext>
          </a:extLst>
        </p:spPr>
      </p:pic>
      <p:grpSp>
        <p:nvGrpSpPr>
          <p:cNvPr id="47254" name="Group 150">
            <a:extLst>
              <a:ext uri="{FF2B5EF4-FFF2-40B4-BE49-F238E27FC236}">
                <a16:creationId xmlns:a16="http://schemas.microsoft.com/office/drawing/2014/main" id="{A6F9EB6F-4A32-4C2B-AD82-34A455079A50}"/>
              </a:ext>
            </a:extLst>
          </p:cNvPr>
          <p:cNvGrpSpPr>
            <a:grpSpLocks/>
          </p:cNvGrpSpPr>
          <p:nvPr/>
        </p:nvGrpSpPr>
        <p:grpSpPr bwMode="auto">
          <a:xfrm>
            <a:off x="401638" y="4857750"/>
            <a:ext cx="288925" cy="215900"/>
            <a:chOff x="2311" y="3060"/>
            <a:chExt cx="151" cy="99"/>
          </a:xfrm>
        </p:grpSpPr>
        <p:sp>
          <p:nvSpPr>
            <p:cNvPr id="47255" name="Rectangle 151">
              <a:extLst>
                <a:ext uri="{FF2B5EF4-FFF2-40B4-BE49-F238E27FC236}">
                  <a16:creationId xmlns:a16="http://schemas.microsoft.com/office/drawing/2014/main" id="{8785ED9C-68A0-4671-8DF4-4F59D75DBBB2}"/>
                </a:ext>
              </a:extLst>
            </p:cNvPr>
            <p:cNvSpPr>
              <a:spLocks noChangeAspect="1" noChangeArrowheads="1"/>
            </p:cNvSpPr>
            <p:nvPr/>
          </p:nvSpPr>
          <p:spPr bwMode="auto">
            <a:xfrm>
              <a:off x="2311" y="3060"/>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7256" name="Oval 152">
              <a:extLst>
                <a:ext uri="{FF2B5EF4-FFF2-40B4-BE49-F238E27FC236}">
                  <a16:creationId xmlns:a16="http://schemas.microsoft.com/office/drawing/2014/main" id="{F576A0CD-489D-4283-945E-EB15B915629A}"/>
                </a:ext>
              </a:extLst>
            </p:cNvPr>
            <p:cNvSpPr>
              <a:spLocks noChangeAspect="1" noChangeArrowheads="1"/>
            </p:cNvSpPr>
            <p:nvPr/>
          </p:nvSpPr>
          <p:spPr bwMode="auto">
            <a:xfrm>
              <a:off x="2376" y="3098"/>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47257" name="Group 153">
            <a:extLst>
              <a:ext uri="{FF2B5EF4-FFF2-40B4-BE49-F238E27FC236}">
                <a16:creationId xmlns:a16="http://schemas.microsoft.com/office/drawing/2014/main" id="{1C46E9E5-F58B-40E1-A5C3-66697866F737}"/>
              </a:ext>
            </a:extLst>
          </p:cNvPr>
          <p:cNvGrpSpPr>
            <a:grpSpLocks/>
          </p:cNvGrpSpPr>
          <p:nvPr/>
        </p:nvGrpSpPr>
        <p:grpSpPr bwMode="auto">
          <a:xfrm>
            <a:off x="508000" y="4784725"/>
            <a:ext cx="76200" cy="63500"/>
            <a:chOff x="2443" y="447"/>
            <a:chExt cx="48" cy="40"/>
          </a:xfrm>
        </p:grpSpPr>
        <p:sp>
          <p:nvSpPr>
            <p:cNvPr id="47258" name="Line 154">
              <a:extLst>
                <a:ext uri="{FF2B5EF4-FFF2-40B4-BE49-F238E27FC236}">
                  <a16:creationId xmlns:a16="http://schemas.microsoft.com/office/drawing/2014/main" id="{FCB4577D-0101-4F47-ACBF-A8AAFFEA4961}"/>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7259" name="Line 155">
              <a:extLst>
                <a:ext uri="{FF2B5EF4-FFF2-40B4-BE49-F238E27FC236}">
                  <a16:creationId xmlns:a16="http://schemas.microsoft.com/office/drawing/2014/main" id="{21C32607-4259-4F8A-987C-50EE52319C26}"/>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47260" name="Line 156">
            <a:extLst>
              <a:ext uri="{FF2B5EF4-FFF2-40B4-BE49-F238E27FC236}">
                <a16:creationId xmlns:a16="http://schemas.microsoft.com/office/drawing/2014/main" id="{BFBE352D-8636-4826-8858-4EAF8A931ECE}"/>
              </a:ext>
            </a:extLst>
          </p:cNvPr>
          <p:cNvSpPr>
            <a:spLocks noChangeShapeType="1"/>
          </p:cNvSpPr>
          <p:nvPr/>
        </p:nvSpPr>
        <p:spPr bwMode="auto">
          <a:xfrm>
            <a:off x="258763" y="4929188"/>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7261" name="Text Box 157">
            <a:extLst>
              <a:ext uri="{FF2B5EF4-FFF2-40B4-BE49-F238E27FC236}">
                <a16:creationId xmlns:a16="http://schemas.microsoft.com/office/drawing/2014/main" id="{112F916E-CB61-4A45-AD2D-D53F644B276D}"/>
              </a:ext>
            </a:extLst>
          </p:cNvPr>
          <p:cNvSpPr txBox="1">
            <a:spLocks noChangeArrowheads="1"/>
          </p:cNvSpPr>
          <p:nvPr/>
        </p:nvSpPr>
        <p:spPr bwMode="auto">
          <a:xfrm>
            <a:off x="690563" y="4713288"/>
            <a:ext cx="20161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FSE CWBR-08</a:t>
            </a:r>
          </a:p>
          <a:p>
            <a:r>
              <a:rPr lang="en-GB" altLang="en-US" sz="1000"/>
              <a:t>x2 Light Artillery Regiment </a:t>
            </a:r>
            <a:r>
              <a:rPr lang="en-GB" altLang="en-US" sz="800"/>
              <a:t>(cd)</a:t>
            </a:r>
            <a:endParaRPr lang="en-GB" altLang="en-US" sz="1000"/>
          </a:p>
        </p:txBody>
      </p:sp>
      <p:sp>
        <p:nvSpPr>
          <p:cNvPr id="47262" name="Line 158">
            <a:extLst>
              <a:ext uri="{FF2B5EF4-FFF2-40B4-BE49-F238E27FC236}">
                <a16:creationId xmlns:a16="http://schemas.microsoft.com/office/drawing/2014/main" id="{336199EE-78F3-492C-BDED-15DF9B899E3B}"/>
              </a:ext>
            </a:extLst>
          </p:cNvPr>
          <p:cNvSpPr>
            <a:spLocks noChangeShapeType="1"/>
          </p:cNvSpPr>
          <p:nvPr/>
        </p:nvSpPr>
        <p:spPr bwMode="auto">
          <a:xfrm>
            <a:off x="477838" y="5653088"/>
            <a:ext cx="0" cy="1444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47263" name="Group 159">
            <a:extLst>
              <a:ext uri="{FF2B5EF4-FFF2-40B4-BE49-F238E27FC236}">
                <a16:creationId xmlns:a16="http://schemas.microsoft.com/office/drawing/2014/main" id="{C17D4BEE-E5D0-42E1-9F9F-2032C66934BD}"/>
              </a:ext>
            </a:extLst>
          </p:cNvPr>
          <p:cNvGrpSpPr>
            <a:grpSpLocks/>
          </p:cNvGrpSpPr>
          <p:nvPr/>
        </p:nvGrpSpPr>
        <p:grpSpPr bwMode="auto">
          <a:xfrm>
            <a:off x="477838" y="5724525"/>
            <a:ext cx="74612" cy="26988"/>
            <a:chOff x="2373" y="1404"/>
            <a:chExt cx="47" cy="17"/>
          </a:xfrm>
        </p:grpSpPr>
        <p:sp>
          <p:nvSpPr>
            <p:cNvPr id="47264" name="Oval 160">
              <a:extLst>
                <a:ext uri="{FF2B5EF4-FFF2-40B4-BE49-F238E27FC236}">
                  <a16:creationId xmlns:a16="http://schemas.microsoft.com/office/drawing/2014/main" id="{705D3168-1B4F-4BD8-BEB4-CD93DFE90431}"/>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47265" name="Oval 161">
              <a:extLst>
                <a:ext uri="{FF2B5EF4-FFF2-40B4-BE49-F238E27FC236}">
                  <a16:creationId xmlns:a16="http://schemas.microsoft.com/office/drawing/2014/main" id="{8F374D13-B9A7-45DB-A0BE-F5F8323793ED}"/>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47266" name="Text Box 162">
            <a:extLst>
              <a:ext uri="{FF2B5EF4-FFF2-40B4-BE49-F238E27FC236}">
                <a16:creationId xmlns:a16="http://schemas.microsoft.com/office/drawing/2014/main" id="{F0A21FDA-6B2C-46FB-A3F5-B6D870A16336}"/>
              </a:ext>
            </a:extLst>
          </p:cNvPr>
          <p:cNvSpPr txBox="1">
            <a:spLocks noChangeArrowheads="1"/>
          </p:cNvSpPr>
          <p:nvPr/>
        </p:nvSpPr>
        <p:spPr bwMode="auto">
          <a:xfrm>
            <a:off x="620713" y="5653088"/>
            <a:ext cx="272891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a:t>
            </a:r>
          </a:p>
          <a:p>
            <a:r>
              <a:rPr lang="en-GB" altLang="en-US" sz="800"/>
              <a:t>x12 </a:t>
            </a:r>
            <a:r>
              <a:rPr lang="en-GB" altLang="en-US" sz="800" b="0"/>
              <a:t>Land Rover (no MG) </a:t>
            </a:r>
            <a:r>
              <a:rPr lang="en-GB" altLang="en-US" sz="800"/>
              <a:t>(h)</a:t>
            </a:r>
            <a:r>
              <a:rPr lang="en-GB" altLang="en-US" sz="800" b="0"/>
              <a:t>     </a:t>
            </a:r>
            <a:r>
              <a:rPr lang="en-GB" altLang="en-US" sz="800"/>
              <a:t>     </a:t>
            </a:r>
            <a:r>
              <a:rPr lang="en-GB" altLang="en-US" sz="800" b="0"/>
              <a:t>                  CWBR-20</a:t>
            </a:r>
            <a:endParaRPr lang="en-GB" altLang="en-US" sz="800"/>
          </a:p>
        </p:txBody>
      </p:sp>
      <p:grpSp>
        <p:nvGrpSpPr>
          <p:cNvPr id="47267" name="Group 163">
            <a:extLst>
              <a:ext uri="{FF2B5EF4-FFF2-40B4-BE49-F238E27FC236}">
                <a16:creationId xmlns:a16="http://schemas.microsoft.com/office/drawing/2014/main" id="{AD4469BD-1110-4547-A96C-6E984DDFE7C7}"/>
              </a:ext>
            </a:extLst>
          </p:cNvPr>
          <p:cNvGrpSpPr>
            <a:grpSpLocks noChangeAspect="1"/>
          </p:cNvGrpSpPr>
          <p:nvPr/>
        </p:nvGrpSpPr>
        <p:grpSpPr bwMode="auto">
          <a:xfrm>
            <a:off x="404813" y="5508625"/>
            <a:ext cx="231775" cy="157163"/>
            <a:chOff x="624" y="1632"/>
            <a:chExt cx="195" cy="132"/>
          </a:xfrm>
        </p:grpSpPr>
        <p:sp>
          <p:nvSpPr>
            <p:cNvPr id="47268" name="Rectangle 164">
              <a:extLst>
                <a:ext uri="{FF2B5EF4-FFF2-40B4-BE49-F238E27FC236}">
                  <a16:creationId xmlns:a16="http://schemas.microsoft.com/office/drawing/2014/main" id="{2A97FFA8-6BC5-4D22-8BC3-06A8A62EF638}"/>
                </a:ext>
              </a:extLst>
            </p:cNvPr>
            <p:cNvSpPr>
              <a:spLocks noChangeAspect="1" noChangeArrowheads="1"/>
            </p:cNvSpPr>
            <p:nvPr/>
          </p:nvSpPr>
          <p:spPr bwMode="auto">
            <a:xfrm>
              <a:off x="624" y="1632"/>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7269" name="Line 165">
              <a:extLst>
                <a:ext uri="{FF2B5EF4-FFF2-40B4-BE49-F238E27FC236}">
                  <a16:creationId xmlns:a16="http://schemas.microsoft.com/office/drawing/2014/main" id="{CCD38880-3BE9-4732-A86F-1C752B9C14DE}"/>
                </a:ext>
              </a:extLst>
            </p:cNvPr>
            <p:cNvSpPr>
              <a:spLocks noChangeAspect="1" noChangeShapeType="1"/>
            </p:cNvSpPr>
            <p:nvPr/>
          </p:nvSpPr>
          <p:spPr bwMode="auto">
            <a:xfrm flipV="1">
              <a:off x="624" y="1635"/>
              <a:ext cx="96" cy="12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7270" name="Line 166">
              <a:extLst>
                <a:ext uri="{FF2B5EF4-FFF2-40B4-BE49-F238E27FC236}">
                  <a16:creationId xmlns:a16="http://schemas.microsoft.com/office/drawing/2014/main" id="{12670FF2-5513-4A00-BEC0-577DCC8AE3AB}"/>
                </a:ext>
              </a:extLst>
            </p:cNvPr>
            <p:cNvSpPr>
              <a:spLocks noChangeAspect="1" noChangeShapeType="1"/>
            </p:cNvSpPr>
            <p:nvPr/>
          </p:nvSpPr>
          <p:spPr bwMode="auto">
            <a:xfrm>
              <a:off x="720" y="1632"/>
              <a:ext cx="96"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47271" name="Group 167">
            <a:extLst>
              <a:ext uri="{FF2B5EF4-FFF2-40B4-BE49-F238E27FC236}">
                <a16:creationId xmlns:a16="http://schemas.microsoft.com/office/drawing/2014/main" id="{83E50C2E-4717-440C-A498-A947C79C6CA9}"/>
              </a:ext>
            </a:extLst>
          </p:cNvPr>
          <p:cNvGrpSpPr>
            <a:grpSpLocks/>
          </p:cNvGrpSpPr>
          <p:nvPr/>
        </p:nvGrpSpPr>
        <p:grpSpPr bwMode="auto">
          <a:xfrm>
            <a:off x="482600" y="5437188"/>
            <a:ext cx="74613" cy="26987"/>
            <a:chOff x="2373" y="1404"/>
            <a:chExt cx="47" cy="17"/>
          </a:xfrm>
        </p:grpSpPr>
        <p:sp>
          <p:nvSpPr>
            <p:cNvPr id="47272" name="Oval 168">
              <a:extLst>
                <a:ext uri="{FF2B5EF4-FFF2-40B4-BE49-F238E27FC236}">
                  <a16:creationId xmlns:a16="http://schemas.microsoft.com/office/drawing/2014/main" id="{EBB2FB7C-79F6-45E6-9A9E-83A4D2145DD5}"/>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47273" name="Oval 169">
              <a:extLst>
                <a:ext uri="{FF2B5EF4-FFF2-40B4-BE49-F238E27FC236}">
                  <a16:creationId xmlns:a16="http://schemas.microsoft.com/office/drawing/2014/main" id="{F15C59A0-78BB-461C-8DEE-5133E73BE313}"/>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47274" name="Text Box 170">
            <a:extLst>
              <a:ext uri="{FF2B5EF4-FFF2-40B4-BE49-F238E27FC236}">
                <a16:creationId xmlns:a16="http://schemas.microsoft.com/office/drawing/2014/main" id="{CACDFD25-43BA-4E3B-9147-886BCFFC5C25}"/>
              </a:ext>
            </a:extLst>
          </p:cNvPr>
          <p:cNvSpPr txBox="1">
            <a:spLocks noChangeArrowheads="1"/>
          </p:cNvSpPr>
          <p:nvPr/>
        </p:nvSpPr>
        <p:spPr bwMode="auto">
          <a:xfrm>
            <a:off x="620713" y="5435600"/>
            <a:ext cx="2735262"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x12 </a:t>
            </a:r>
            <a:r>
              <a:rPr lang="en-GB" altLang="en-US" sz="800" b="0"/>
              <a:t>Milan ATGM </a:t>
            </a:r>
            <a:r>
              <a:rPr lang="en-GB" altLang="en-US" sz="800"/>
              <a:t>(h)    </a:t>
            </a:r>
            <a:r>
              <a:rPr lang="en-GB" altLang="en-US" sz="800" b="0"/>
              <a:t>                                     CWBR-30</a:t>
            </a:r>
            <a:endParaRPr lang="en-GB" altLang="en-US" sz="800"/>
          </a:p>
        </p:txBody>
      </p:sp>
      <p:sp>
        <p:nvSpPr>
          <p:cNvPr id="47275" name="Line 171">
            <a:extLst>
              <a:ext uri="{FF2B5EF4-FFF2-40B4-BE49-F238E27FC236}">
                <a16:creationId xmlns:a16="http://schemas.microsoft.com/office/drawing/2014/main" id="{02303676-2A74-4070-96DC-94239474E709}"/>
              </a:ext>
            </a:extLst>
          </p:cNvPr>
          <p:cNvSpPr>
            <a:spLocks noChangeShapeType="1"/>
          </p:cNvSpPr>
          <p:nvPr/>
        </p:nvSpPr>
        <p:spPr bwMode="auto">
          <a:xfrm>
            <a:off x="261938" y="5581650"/>
            <a:ext cx="142875"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47276" name="Group 172">
            <a:extLst>
              <a:ext uri="{FF2B5EF4-FFF2-40B4-BE49-F238E27FC236}">
                <a16:creationId xmlns:a16="http://schemas.microsoft.com/office/drawing/2014/main" id="{C4B84596-F83F-4259-86DB-94E84B269D48}"/>
              </a:ext>
            </a:extLst>
          </p:cNvPr>
          <p:cNvGrpSpPr>
            <a:grpSpLocks/>
          </p:cNvGrpSpPr>
          <p:nvPr/>
        </p:nvGrpSpPr>
        <p:grpSpPr bwMode="auto">
          <a:xfrm>
            <a:off x="404813" y="5797550"/>
            <a:ext cx="231775" cy="190500"/>
            <a:chOff x="2252" y="2304"/>
            <a:chExt cx="146" cy="120"/>
          </a:xfrm>
        </p:grpSpPr>
        <p:sp>
          <p:nvSpPr>
            <p:cNvPr id="47277" name="Rectangle 173">
              <a:extLst>
                <a:ext uri="{FF2B5EF4-FFF2-40B4-BE49-F238E27FC236}">
                  <a16:creationId xmlns:a16="http://schemas.microsoft.com/office/drawing/2014/main" id="{9E2AEEF2-FAFA-42E0-8046-6A1E521AAE94}"/>
                </a:ext>
              </a:extLst>
            </p:cNvPr>
            <p:cNvSpPr>
              <a:spLocks noChangeAspect="1" noChangeArrowheads="1"/>
            </p:cNvSpPr>
            <p:nvPr/>
          </p:nvSpPr>
          <p:spPr bwMode="auto">
            <a:xfrm>
              <a:off x="2252" y="230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7278" name="Oval 174">
              <a:extLst>
                <a:ext uri="{FF2B5EF4-FFF2-40B4-BE49-F238E27FC236}">
                  <a16:creationId xmlns:a16="http://schemas.microsoft.com/office/drawing/2014/main" id="{EB88C04F-B773-4AF9-A7E3-A5C54DD67A75}"/>
                </a:ext>
              </a:extLst>
            </p:cNvPr>
            <p:cNvSpPr>
              <a:spLocks noChangeAspect="1" noChangeArrowheads="1"/>
            </p:cNvSpPr>
            <p:nvPr/>
          </p:nvSpPr>
          <p:spPr bwMode="auto">
            <a:xfrm>
              <a:off x="2259" y="240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47279" name="Oval 175">
              <a:extLst>
                <a:ext uri="{FF2B5EF4-FFF2-40B4-BE49-F238E27FC236}">
                  <a16:creationId xmlns:a16="http://schemas.microsoft.com/office/drawing/2014/main" id="{78BBF34D-004C-4B6F-895E-31C39A66BCE9}"/>
                </a:ext>
              </a:extLst>
            </p:cNvPr>
            <p:cNvSpPr>
              <a:spLocks noChangeAspect="1" noChangeArrowheads="1"/>
            </p:cNvSpPr>
            <p:nvPr/>
          </p:nvSpPr>
          <p:spPr bwMode="auto">
            <a:xfrm>
              <a:off x="2373" y="240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47280" name="Text Box 176">
            <a:extLst>
              <a:ext uri="{FF2B5EF4-FFF2-40B4-BE49-F238E27FC236}">
                <a16:creationId xmlns:a16="http://schemas.microsoft.com/office/drawing/2014/main" id="{643E104F-1B32-4B1B-8386-5439E7F96494}"/>
              </a:ext>
            </a:extLst>
          </p:cNvPr>
          <p:cNvSpPr txBox="1">
            <a:spLocks noChangeArrowheads="1"/>
          </p:cNvSpPr>
          <p:nvPr/>
        </p:nvSpPr>
        <p:spPr bwMode="auto">
          <a:xfrm>
            <a:off x="765175" y="5148263"/>
            <a:ext cx="11366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ATTACHMENTS</a:t>
            </a:r>
          </a:p>
        </p:txBody>
      </p:sp>
      <p:grpSp>
        <p:nvGrpSpPr>
          <p:cNvPr id="47299" name="Group 195">
            <a:extLst>
              <a:ext uri="{FF2B5EF4-FFF2-40B4-BE49-F238E27FC236}">
                <a16:creationId xmlns:a16="http://schemas.microsoft.com/office/drawing/2014/main" id="{FC2D4FA0-E8C0-4F3A-9B12-21DEC05F0111}"/>
              </a:ext>
            </a:extLst>
          </p:cNvPr>
          <p:cNvGrpSpPr>
            <a:grpSpLocks noChangeAspect="1"/>
          </p:cNvGrpSpPr>
          <p:nvPr/>
        </p:nvGrpSpPr>
        <p:grpSpPr bwMode="auto">
          <a:xfrm>
            <a:off x="693738" y="2843213"/>
            <a:ext cx="288925" cy="215900"/>
            <a:chOff x="1872" y="1440"/>
            <a:chExt cx="195" cy="132"/>
          </a:xfrm>
        </p:grpSpPr>
        <p:sp>
          <p:nvSpPr>
            <p:cNvPr id="47300" name="Rectangle 196">
              <a:extLst>
                <a:ext uri="{FF2B5EF4-FFF2-40B4-BE49-F238E27FC236}">
                  <a16:creationId xmlns:a16="http://schemas.microsoft.com/office/drawing/2014/main" id="{A3A92A7D-7315-468A-A692-75D3B4943EC0}"/>
                </a:ext>
              </a:extLst>
            </p:cNvPr>
            <p:cNvSpPr>
              <a:spLocks noChangeAspect="1" noChangeArrowheads="1"/>
            </p:cNvSpPr>
            <p:nvPr/>
          </p:nvSpPr>
          <p:spPr bwMode="auto">
            <a:xfrm>
              <a:off x="1872" y="1440"/>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7301" name="Line 197">
              <a:extLst>
                <a:ext uri="{FF2B5EF4-FFF2-40B4-BE49-F238E27FC236}">
                  <a16:creationId xmlns:a16="http://schemas.microsoft.com/office/drawing/2014/main" id="{F63D68AB-B611-4458-93CA-E370C8237194}"/>
                </a:ext>
              </a:extLst>
            </p:cNvPr>
            <p:cNvSpPr>
              <a:spLocks noChangeAspect="1" noChangeShapeType="1"/>
            </p:cNvSpPr>
            <p:nvPr/>
          </p:nvSpPr>
          <p:spPr bwMode="auto">
            <a:xfrm>
              <a:off x="1932" y="1480"/>
              <a:ext cx="0" cy="42"/>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7302" name="Line 198">
              <a:extLst>
                <a:ext uri="{FF2B5EF4-FFF2-40B4-BE49-F238E27FC236}">
                  <a16:creationId xmlns:a16="http://schemas.microsoft.com/office/drawing/2014/main" id="{BB2052E3-0CD2-45B4-B021-DE7B8355217C}"/>
                </a:ext>
              </a:extLst>
            </p:cNvPr>
            <p:cNvSpPr>
              <a:spLocks noChangeAspect="1" noChangeShapeType="1"/>
            </p:cNvSpPr>
            <p:nvPr/>
          </p:nvSpPr>
          <p:spPr bwMode="auto">
            <a:xfrm>
              <a:off x="1967" y="1482"/>
              <a:ext cx="0" cy="4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7303" name="Line 199">
              <a:extLst>
                <a:ext uri="{FF2B5EF4-FFF2-40B4-BE49-F238E27FC236}">
                  <a16:creationId xmlns:a16="http://schemas.microsoft.com/office/drawing/2014/main" id="{3BF720D8-271F-4813-AA88-125B5EB1319D}"/>
                </a:ext>
              </a:extLst>
            </p:cNvPr>
            <p:cNvSpPr>
              <a:spLocks noChangeAspect="1" noChangeShapeType="1"/>
            </p:cNvSpPr>
            <p:nvPr/>
          </p:nvSpPr>
          <p:spPr bwMode="auto">
            <a:xfrm>
              <a:off x="2001" y="1483"/>
              <a:ext cx="0" cy="39"/>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7304" name="Line 200">
              <a:extLst>
                <a:ext uri="{FF2B5EF4-FFF2-40B4-BE49-F238E27FC236}">
                  <a16:creationId xmlns:a16="http://schemas.microsoft.com/office/drawing/2014/main" id="{023A8323-EBBC-48DB-9E73-6BEA0EA3B730}"/>
                </a:ext>
              </a:extLst>
            </p:cNvPr>
            <p:cNvSpPr>
              <a:spLocks noChangeAspect="1" noChangeShapeType="1"/>
            </p:cNvSpPr>
            <p:nvPr/>
          </p:nvSpPr>
          <p:spPr bwMode="auto">
            <a:xfrm>
              <a:off x="1928" y="1482"/>
              <a:ext cx="79" cy="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47309" name="Group 205">
            <a:extLst>
              <a:ext uri="{FF2B5EF4-FFF2-40B4-BE49-F238E27FC236}">
                <a16:creationId xmlns:a16="http://schemas.microsoft.com/office/drawing/2014/main" id="{270DA886-0C81-46D4-AE8A-C9247C02B8B9}"/>
              </a:ext>
            </a:extLst>
          </p:cNvPr>
          <p:cNvGrpSpPr>
            <a:grpSpLocks noChangeAspect="1"/>
          </p:cNvGrpSpPr>
          <p:nvPr/>
        </p:nvGrpSpPr>
        <p:grpSpPr bwMode="auto">
          <a:xfrm>
            <a:off x="403225" y="2482850"/>
            <a:ext cx="288925" cy="215900"/>
            <a:chOff x="1872" y="1440"/>
            <a:chExt cx="195" cy="132"/>
          </a:xfrm>
        </p:grpSpPr>
        <p:sp>
          <p:nvSpPr>
            <p:cNvPr id="47310" name="Rectangle 206">
              <a:extLst>
                <a:ext uri="{FF2B5EF4-FFF2-40B4-BE49-F238E27FC236}">
                  <a16:creationId xmlns:a16="http://schemas.microsoft.com/office/drawing/2014/main" id="{1B8AA215-95F0-42B4-8049-011F79BA7816}"/>
                </a:ext>
              </a:extLst>
            </p:cNvPr>
            <p:cNvSpPr>
              <a:spLocks noChangeAspect="1" noChangeArrowheads="1"/>
            </p:cNvSpPr>
            <p:nvPr/>
          </p:nvSpPr>
          <p:spPr bwMode="auto">
            <a:xfrm>
              <a:off x="1872" y="1440"/>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7311" name="Line 207">
              <a:extLst>
                <a:ext uri="{FF2B5EF4-FFF2-40B4-BE49-F238E27FC236}">
                  <a16:creationId xmlns:a16="http://schemas.microsoft.com/office/drawing/2014/main" id="{A2FC4EE3-9D3E-4F64-9CFB-6E8F0F82A32A}"/>
                </a:ext>
              </a:extLst>
            </p:cNvPr>
            <p:cNvSpPr>
              <a:spLocks noChangeAspect="1" noChangeShapeType="1"/>
            </p:cNvSpPr>
            <p:nvPr/>
          </p:nvSpPr>
          <p:spPr bwMode="auto">
            <a:xfrm>
              <a:off x="1932" y="1480"/>
              <a:ext cx="0" cy="42"/>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7312" name="Line 208">
              <a:extLst>
                <a:ext uri="{FF2B5EF4-FFF2-40B4-BE49-F238E27FC236}">
                  <a16:creationId xmlns:a16="http://schemas.microsoft.com/office/drawing/2014/main" id="{2EEFE8F0-880D-4179-B2A4-7F66F7E99E9A}"/>
                </a:ext>
              </a:extLst>
            </p:cNvPr>
            <p:cNvSpPr>
              <a:spLocks noChangeAspect="1" noChangeShapeType="1"/>
            </p:cNvSpPr>
            <p:nvPr/>
          </p:nvSpPr>
          <p:spPr bwMode="auto">
            <a:xfrm>
              <a:off x="1967" y="1482"/>
              <a:ext cx="0" cy="4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7313" name="Line 209">
              <a:extLst>
                <a:ext uri="{FF2B5EF4-FFF2-40B4-BE49-F238E27FC236}">
                  <a16:creationId xmlns:a16="http://schemas.microsoft.com/office/drawing/2014/main" id="{838994B7-BCEB-4EED-B014-45BF162898DE}"/>
                </a:ext>
              </a:extLst>
            </p:cNvPr>
            <p:cNvSpPr>
              <a:spLocks noChangeAspect="1" noChangeShapeType="1"/>
            </p:cNvSpPr>
            <p:nvPr/>
          </p:nvSpPr>
          <p:spPr bwMode="auto">
            <a:xfrm>
              <a:off x="2001" y="1483"/>
              <a:ext cx="0" cy="39"/>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7314" name="Line 210">
              <a:extLst>
                <a:ext uri="{FF2B5EF4-FFF2-40B4-BE49-F238E27FC236}">
                  <a16:creationId xmlns:a16="http://schemas.microsoft.com/office/drawing/2014/main" id="{F47971EC-21CF-45EA-9CD1-DF4BBF37385A}"/>
                </a:ext>
              </a:extLst>
            </p:cNvPr>
            <p:cNvSpPr>
              <a:spLocks noChangeAspect="1" noChangeShapeType="1"/>
            </p:cNvSpPr>
            <p:nvPr/>
          </p:nvSpPr>
          <p:spPr bwMode="auto">
            <a:xfrm>
              <a:off x="1928" y="1482"/>
              <a:ext cx="79" cy="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47315" name="Group 211">
            <a:extLst>
              <a:ext uri="{FF2B5EF4-FFF2-40B4-BE49-F238E27FC236}">
                <a16:creationId xmlns:a16="http://schemas.microsoft.com/office/drawing/2014/main" id="{EE601524-D8EA-46BE-AD4B-CB95383CAA9C}"/>
              </a:ext>
            </a:extLst>
          </p:cNvPr>
          <p:cNvGrpSpPr>
            <a:grpSpLocks/>
          </p:cNvGrpSpPr>
          <p:nvPr/>
        </p:nvGrpSpPr>
        <p:grpSpPr bwMode="auto">
          <a:xfrm>
            <a:off x="509588" y="2411413"/>
            <a:ext cx="76200" cy="63500"/>
            <a:chOff x="2539" y="543"/>
            <a:chExt cx="48" cy="40"/>
          </a:xfrm>
        </p:grpSpPr>
        <p:sp>
          <p:nvSpPr>
            <p:cNvPr id="47316" name="Line 212">
              <a:extLst>
                <a:ext uri="{FF2B5EF4-FFF2-40B4-BE49-F238E27FC236}">
                  <a16:creationId xmlns:a16="http://schemas.microsoft.com/office/drawing/2014/main" id="{183A34AA-99C3-4AD2-8B2E-44961B505AE0}"/>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7317" name="Line 213">
              <a:extLst>
                <a:ext uri="{FF2B5EF4-FFF2-40B4-BE49-F238E27FC236}">
                  <a16:creationId xmlns:a16="http://schemas.microsoft.com/office/drawing/2014/main" id="{226E9FBF-04BB-4BB1-B947-E2EC089C94D8}"/>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47318" name="Line 214">
            <a:extLst>
              <a:ext uri="{FF2B5EF4-FFF2-40B4-BE49-F238E27FC236}">
                <a16:creationId xmlns:a16="http://schemas.microsoft.com/office/drawing/2014/main" id="{43538896-BDCB-4DF9-A9E3-8A307D8EEF0B}"/>
              </a:ext>
            </a:extLst>
          </p:cNvPr>
          <p:cNvSpPr>
            <a:spLocks noChangeShapeType="1"/>
          </p:cNvSpPr>
          <p:nvPr/>
        </p:nvSpPr>
        <p:spPr bwMode="auto">
          <a:xfrm>
            <a:off x="260350" y="2554288"/>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7319" name="Text Box 215">
            <a:extLst>
              <a:ext uri="{FF2B5EF4-FFF2-40B4-BE49-F238E27FC236}">
                <a16:creationId xmlns:a16="http://schemas.microsoft.com/office/drawing/2014/main" id="{42FC2DE1-B5D3-46BE-B67F-7BB607A8121D}"/>
              </a:ext>
            </a:extLst>
          </p:cNvPr>
          <p:cNvSpPr txBox="1">
            <a:spLocks noChangeArrowheads="1"/>
          </p:cNvSpPr>
          <p:nvPr/>
        </p:nvSpPr>
        <p:spPr bwMode="auto">
          <a:xfrm>
            <a:off x="692150" y="2411413"/>
            <a:ext cx="154146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29 Engineer Brigade </a:t>
            </a:r>
            <a:r>
              <a:rPr lang="en-GB" altLang="en-US" sz="800"/>
              <a:t>(f)</a:t>
            </a:r>
            <a:endParaRPr lang="en-GB" altLang="en-US" sz="1000"/>
          </a:p>
        </p:txBody>
      </p:sp>
      <p:sp>
        <p:nvSpPr>
          <p:cNvPr id="47320" name="Line 216">
            <a:extLst>
              <a:ext uri="{FF2B5EF4-FFF2-40B4-BE49-F238E27FC236}">
                <a16:creationId xmlns:a16="http://schemas.microsoft.com/office/drawing/2014/main" id="{270979AB-BBE3-4862-83D5-1AFD74AA5EC4}"/>
              </a:ext>
            </a:extLst>
          </p:cNvPr>
          <p:cNvSpPr>
            <a:spLocks noChangeShapeType="1"/>
          </p:cNvSpPr>
          <p:nvPr/>
        </p:nvSpPr>
        <p:spPr bwMode="auto">
          <a:xfrm>
            <a:off x="549275" y="2698750"/>
            <a:ext cx="0" cy="2159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7321" name="Line 217">
            <a:extLst>
              <a:ext uri="{FF2B5EF4-FFF2-40B4-BE49-F238E27FC236}">
                <a16:creationId xmlns:a16="http://schemas.microsoft.com/office/drawing/2014/main" id="{33DDD6D1-B0E8-44FD-B6A3-C940AE3E33C0}"/>
              </a:ext>
            </a:extLst>
          </p:cNvPr>
          <p:cNvSpPr>
            <a:spLocks noChangeShapeType="1"/>
          </p:cNvSpPr>
          <p:nvPr/>
        </p:nvSpPr>
        <p:spPr bwMode="auto">
          <a:xfrm>
            <a:off x="261938" y="3779838"/>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47322" name="Group 218">
            <a:extLst>
              <a:ext uri="{FF2B5EF4-FFF2-40B4-BE49-F238E27FC236}">
                <a16:creationId xmlns:a16="http://schemas.microsoft.com/office/drawing/2014/main" id="{8AB9577C-86B7-4A05-AC04-0E2CD4DAF3C9}"/>
              </a:ext>
            </a:extLst>
          </p:cNvPr>
          <p:cNvGrpSpPr>
            <a:grpSpLocks/>
          </p:cNvGrpSpPr>
          <p:nvPr/>
        </p:nvGrpSpPr>
        <p:grpSpPr bwMode="auto">
          <a:xfrm>
            <a:off x="406400" y="3708400"/>
            <a:ext cx="287338" cy="215900"/>
            <a:chOff x="1400" y="2850"/>
            <a:chExt cx="152" cy="99"/>
          </a:xfrm>
        </p:grpSpPr>
        <p:sp>
          <p:nvSpPr>
            <p:cNvPr id="47323" name="Rectangle 219">
              <a:extLst>
                <a:ext uri="{FF2B5EF4-FFF2-40B4-BE49-F238E27FC236}">
                  <a16:creationId xmlns:a16="http://schemas.microsoft.com/office/drawing/2014/main" id="{78D32447-AD1E-4E7C-A364-4B56ACCEA658}"/>
                </a:ext>
              </a:extLst>
            </p:cNvPr>
            <p:cNvSpPr>
              <a:spLocks noChangeAspect="1" noChangeArrowheads="1"/>
            </p:cNvSpPr>
            <p:nvPr/>
          </p:nvSpPr>
          <p:spPr bwMode="auto">
            <a:xfrm>
              <a:off x="1401" y="2850"/>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7324" name="Line 220">
              <a:extLst>
                <a:ext uri="{FF2B5EF4-FFF2-40B4-BE49-F238E27FC236}">
                  <a16:creationId xmlns:a16="http://schemas.microsoft.com/office/drawing/2014/main" id="{0C1C1AFD-020F-4190-8521-A5BB78A34982}"/>
                </a:ext>
              </a:extLst>
            </p:cNvPr>
            <p:cNvSpPr>
              <a:spLocks noChangeAspect="1" noChangeShapeType="1"/>
            </p:cNvSpPr>
            <p:nvPr/>
          </p:nvSpPr>
          <p:spPr bwMode="auto">
            <a:xfrm flipV="1">
              <a:off x="1400" y="2851"/>
              <a:ext cx="73"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7325" name="Line 221">
              <a:extLst>
                <a:ext uri="{FF2B5EF4-FFF2-40B4-BE49-F238E27FC236}">
                  <a16:creationId xmlns:a16="http://schemas.microsoft.com/office/drawing/2014/main" id="{B671C027-B019-4186-8F84-8E92CFC04A39}"/>
                </a:ext>
              </a:extLst>
            </p:cNvPr>
            <p:cNvSpPr>
              <a:spLocks noChangeAspect="1" noChangeShapeType="1"/>
            </p:cNvSpPr>
            <p:nvPr/>
          </p:nvSpPr>
          <p:spPr bwMode="auto">
            <a:xfrm>
              <a:off x="1473" y="2850"/>
              <a:ext cx="78"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7326" name="Line 222">
              <a:extLst>
                <a:ext uri="{FF2B5EF4-FFF2-40B4-BE49-F238E27FC236}">
                  <a16:creationId xmlns:a16="http://schemas.microsoft.com/office/drawing/2014/main" id="{DA7F9E3A-10F2-499F-99A3-C221C085A70D}"/>
                </a:ext>
              </a:extLst>
            </p:cNvPr>
            <p:cNvSpPr>
              <a:spLocks noChangeAspect="1" noChangeShapeType="1"/>
            </p:cNvSpPr>
            <p:nvPr/>
          </p:nvSpPr>
          <p:spPr bwMode="auto">
            <a:xfrm>
              <a:off x="1442" y="2892"/>
              <a:ext cx="62" cy="0"/>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47327" name="Line 223">
            <a:extLst>
              <a:ext uri="{FF2B5EF4-FFF2-40B4-BE49-F238E27FC236}">
                <a16:creationId xmlns:a16="http://schemas.microsoft.com/office/drawing/2014/main" id="{11CB6068-BB19-4688-B721-61255B283BD0}"/>
              </a:ext>
            </a:extLst>
          </p:cNvPr>
          <p:cNvSpPr>
            <a:spLocks noChangeShapeType="1"/>
          </p:cNvSpPr>
          <p:nvPr/>
        </p:nvSpPr>
        <p:spPr bwMode="auto">
          <a:xfrm>
            <a:off x="550863" y="3635375"/>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7328" name="Text Box 224">
            <a:extLst>
              <a:ext uri="{FF2B5EF4-FFF2-40B4-BE49-F238E27FC236}">
                <a16:creationId xmlns:a16="http://schemas.microsoft.com/office/drawing/2014/main" id="{CA4F88A3-FE1B-4C68-816D-398AA7BE738C}"/>
              </a:ext>
            </a:extLst>
          </p:cNvPr>
          <p:cNvSpPr txBox="1">
            <a:spLocks noChangeArrowheads="1"/>
          </p:cNvSpPr>
          <p:nvPr/>
        </p:nvSpPr>
        <p:spPr bwMode="auto">
          <a:xfrm>
            <a:off x="692150" y="3635375"/>
            <a:ext cx="17018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CWBR-13</a:t>
            </a:r>
          </a:p>
          <a:p>
            <a:r>
              <a:rPr lang="en-GB" altLang="en-US" sz="800"/>
              <a:t>x4 Light Air Defence Battery (e)</a:t>
            </a:r>
          </a:p>
        </p:txBody>
      </p:sp>
      <p:sp>
        <p:nvSpPr>
          <p:cNvPr id="47329" name="Line 225">
            <a:extLst>
              <a:ext uri="{FF2B5EF4-FFF2-40B4-BE49-F238E27FC236}">
                <a16:creationId xmlns:a16="http://schemas.microsoft.com/office/drawing/2014/main" id="{B1909E0D-0E2B-4FA7-AD06-D90ED53AD9BE}"/>
              </a:ext>
            </a:extLst>
          </p:cNvPr>
          <p:cNvSpPr>
            <a:spLocks noChangeShapeType="1"/>
          </p:cNvSpPr>
          <p:nvPr/>
        </p:nvSpPr>
        <p:spPr bwMode="auto">
          <a:xfrm>
            <a:off x="261938" y="3348038"/>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47330" name="Group 226">
            <a:extLst>
              <a:ext uri="{FF2B5EF4-FFF2-40B4-BE49-F238E27FC236}">
                <a16:creationId xmlns:a16="http://schemas.microsoft.com/office/drawing/2014/main" id="{98CEF73E-21E1-47E0-9E2B-D6A26FFD9B0B}"/>
              </a:ext>
            </a:extLst>
          </p:cNvPr>
          <p:cNvGrpSpPr>
            <a:grpSpLocks/>
          </p:cNvGrpSpPr>
          <p:nvPr/>
        </p:nvGrpSpPr>
        <p:grpSpPr bwMode="auto">
          <a:xfrm>
            <a:off x="406400" y="3276600"/>
            <a:ext cx="287338" cy="215900"/>
            <a:chOff x="1400" y="2850"/>
            <a:chExt cx="152" cy="99"/>
          </a:xfrm>
        </p:grpSpPr>
        <p:sp>
          <p:nvSpPr>
            <p:cNvPr id="47331" name="Rectangle 227">
              <a:extLst>
                <a:ext uri="{FF2B5EF4-FFF2-40B4-BE49-F238E27FC236}">
                  <a16:creationId xmlns:a16="http://schemas.microsoft.com/office/drawing/2014/main" id="{9AA06C44-792D-4F91-9306-2506E2FEBA6B}"/>
                </a:ext>
              </a:extLst>
            </p:cNvPr>
            <p:cNvSpPr>
              <a:spLocks noChangeAspect="1" noChangeArrowheads="1"/>
            </p:cNvSpPr>
            <p:nvPr/>
          </p:nvSpPr>
          <p:spPr bwMode="auto">
            <a:xfrm>
              <a:off x="1401" y="2850"/>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7332" name="Line 228">
              <a:extLst>
                <a:ext uri="{FF2B5EF4-FFF2-40B4-BE49-F238E27FC236}">
                  <a16:creationId xmlns:a16="http://schemas.microsoft.com/office/drawing/2014/main" id="{98A4C25A-A256-4063-970E-57F30ABB30AB}"/>
                </a:ext>
              </a:extLst>
            </p:cNvPr>
            <p:cNvSpPr>
              <a:spLocks noChangeAspect="1" noChangeShapeType="1"/>
            </p:cNvSpPr>
            <p:nvPr/>
          </p:nvSpPr>
          <p:spPr bwMode="auto">
            <a:xfrm flipV="1">
              <a:off x="1400" y="2851"/>
              <a:ext cx="73"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7333" name="Line 229">
              <a:extLst>
                <a:ext uri="{FF2B5EF4-FFF2-40B4-BE49-F238E27FC236}">
                  <a16:creationId xmlns:a16="http://schemas.microsoft.com/office/drawing/2014/main" id="{3752CB1E-29E0-41BF-9595-98809D8E0FFA}"/>
                </a:ext>
              </a:extLst>
            </p:cNvPr>
            <p:cNvSpPr>
              <a:spLocks noChangeAspect="1" noChangeShapeType="1"/>
            </p:cNvSpPr>
            <p:nvPr/>
          </p:nvSpPr>
          <p:spPr bwMode="auto">
            <a:xfrm>
              <a:off x="1473" y="2850"/>
              <a:ext cx="78"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7334" name="Line 230">
              <a:extLst>
                <a:ext uri="{FF2B5EF4-FFF2-40B4-BE49-F238E27FC236}">
                  <a16:creationId xmlns:a16="http://schemas.microsoft.com/office/drawing/2014/main" id="{3B700CA2-6A59-4A95-8AB6-C25F2C5F0609}"/>
                </a:ext>
              </a:extLst>
            </p:cNvPr>
            <p:cNvSpPr>
              <a:spLocks noChangeAspect="1" noChangeShapeType="1"/>
            </p:cNvSpPr>
            <p:nvPr/>
          </p:nvSpPr>
          <p:spPr bwMode="auto">
            <a:xfrm>
              <a:off x="1442" y="2892"/>
              <a:ext cx="62" cy="0"/>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47335" name="Line 231">
            <a:extLst>
              <a:ext uri="{FF2B5EF4-FFF2-40B4-BE49-F238E27FC236}">
                <a16:creationId xmlns:a16="http://schemas.microsoft.com/office/drawing/2014/main" id="{EB0225F4-3C15-4CFE-B055-6EF928327684}"/>
              </a:ext>
            </a:extLst>
          </p:cNvPr>
          <p:cNvSpPr>
            <a:spLocks noChangeShapeType="1"/>
          </p:cNvSpPr>
          <p:nvPr/>
        </p:nvSpPr>
        <p:spPr bwMode="auto">
          <a:xfrm>
            <a:off x="550863" y="3203575"/>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7336" name="Text Box 232">
            <a:extLst>
              <a:ext uri="{FF2B5EF4-FFF2-40B4-BE49-F238E27FC236}">
                <a16:creationId xmlns:a16="http://schemas.microsoft.com/office/drawing/2014/main" id="{A55B5BEE-E8DF-41B1-AAED-3B0A1D491F62}"/>
              </a:ext>
            </a:extLst>
          </p:cNvPr>
          <p:cNvSpPr txBox="1">
            <a:spLocks noChangeArrowheads="1"/>
          </p:cNvSpPr>
          <p:nvPr/>
        </p:nvSpPr>
        <p:spPr bwMode="auto">
          <a:xfrm>
            <a:off x="692150" y="3203575"/>
            <a:ext cx="14255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CWBR-14</a:t>
            </a:r>
          </a:p>
          <a:p>
            <a:r>
              <a:rPr lang="en-GB" altLang="en-US" sz="800"/>
              <a:t>x1 Air Defence Battery (e)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177" name="Line 169">
            <a:extLst>
              <a:ext uri="{FF2B5EF4-FFF2-40B4-BE49-F238E27FC236}">
                <a16:creationId xmlns:a16="http://schemas.microsoft.com/office/drawing/2014/main" id="{4BCCA1E2-5C2A-4406-A266-26602E58D027}"/>
              </a:ext>
            </a:extLst>
          </p:cNvPr>
          <p:cNvSpPr>
            <a:spLocks noChangeShapeType="1"/>
          </p:cNvSpPr>
          <p:nvPr/>
        </p:nvSpPr>
        <p:spPr bwMode="auto">
          <a:xfrm>
            <a:off x="477838" y="4068763"/>
            <a:ext cx="0" cy="14287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3178" name="Line 170">
            <a:extLst>
              <a:ext uri="{FF2B5EF4-FFF2-40B4-BE49-F238E27FC236}">
                <a16:creationId xmlns:a16="http://schemas.microsoft.com/office/drawing/2014/main" id="{5BCC7475-9942-454A-8B7B-31DC657B747A}"/>
              </a:ext>
            </a:extLst>
          </p:cNvPr>
          <p:cNvSpPr>
            <a:spLocks noChangeShapeType="1"/>
          </p:cNvSpPr>
          <p:nvPr/>
        </p:nvSpPr>
        <p:spPr bwMode="auto">
          <a:xfrm>
            <a:off x="261938" y="3995738"/>
            <a:ext cx="142875"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3179" name="Line 171">
            <a:extLst>
              <a:ext uri="{FF2B5EF4-FFF2-40B4-BE49-F238E27FC236}">
                <a16:creationId xmlns:a16="http://schemas.microsoft.com/office/drawing/2014/main" id="{64742760-125B-43EC-8B13-C6268259B1C4}"/>
              </a:ext>
            </a:extLst>
          </p:cNvPr>
          <p:cNvSpPr>
            <a:spLocks noChangeShapeType="1"/>
          </p:cNvSpPr>
          <p:nvPr/>
        </p:nvSpPr>
        <p:spPr bwMode="auto">
          <a:xfrm>
            <a:off x="260350" y="684213"/>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3180" name="Line 172">
            <a:extLst>
              <a:ext uri="{FF2B5EF4-FFF2-40B4-BE49-F238E27FC236}">
                <a16:creationId xmlns:a16="http://schemas.microsoft.com/office/drawing/2014/main" id="{41592015-717D-4276-8FF1-2BDFDED41A82}"/>
              </a:ext>
            </a:extLst>
          </p:cNvPr>
          <p:cNvSpPr>
            <a:spLocks noChangeShapeType="1"/>
          </p:cNvSpPr>
          <p:nvPr/>
        </p:nvSpPr>
        <p:spPr bwMode="auto">
          <a:xfrm>
            <a:off x="260350" y="395288"/>
            <a:ext cx="0" cy="2808287"/>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3181" name="Line 173">
            <a:extLst>
              <a:ext uri="{FF2B5EF4-FFF2-40B4-BE49-F238E27FC236}">
                <a16:creationId xmlns:a16="http://schemas.microsoft.com/office/drawing/2014/main" id="{CC1BF63F-F6DE-4C53-ADAF-5738FD2B05B0}"/>
              </a:ext>
            </a:extLst>
          </p:cNvPr>
          <p:cNvSpPr>
            <a:spLocks noChangeShapeType="1"/>
          </p:cNvSpPr>
          <p:nvPr/>
        </p:nvSpPr>
        <p:spPr bwMode="auto">
          <a:xfrm>
            <a:off x="260350" y="233997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3182" name="Line 174">
            <a:extLst>
              <a:ext uri="{FF2B5EF4-FFF2-40B4-BE49-F238E27FC236}">
                <a16:creationId xmlns:a16="http://schemas.microsoft.com/office/drawing/2014/main" id="{35496B92-ADFA-4C89-9654-9AAA95306BCC}"/>
              </a:ext>
            </a:extLst>
          </p:cNvPr>
          <p:cNvSpPr>
            <a:spLocks noChangeShapeType="1"/>
          </p:cNvSpPr>
          <p:nvPr/>
        </p:nvSpPr>
        <p:spPr bwMode="auto">
          <a:xfrm>
            <a:off x="260350" y="190817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3183" name="Line 175">
            <a:extLst>
              <a:ext uri="{FF2B5EF4-FFF2-40B4-BE49-F238E27FC236}">
                <a16:creationId xmlns:a16="http://schemas.microsoft.com/office/drawing/2014/main" id="{81CC7C47-2666-41B5-B2ED-6D1BA52BFB7E}"/>
              </a:ext>
            </a:extLst>
          </p:cNvPr>
          <p:cNvSpPr>
            <a:spLocks noChangeShapeType="1"/>
          </p:cNvSpPr>
          <p:nvPr/>
        </p:nvSpPr>
        <p:spPr bwMode="auto">
          <a:xfrm>
            <a:off x="258763" y="971550"/>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3184" name="Line 176">
            <a:extLst>
              <a:ext uri="{FF2B5EF4-FFF2-40B4-BE49-F238E27FC236}">
                <a16:creationId xmlns:a16="http://schemas.microsoft.com/office/drawing/2014/main" id="{82F4D143-B3CA-4964-975C-04347DC498B1}"/>
              </a:ext>
            </a:extLst>
          </p:cNvPr>
          <p:cNvSpPr>
            <a:spLocks noChangeShapeType="1"/>
          </p:cNvSpPr>
          <p:nvPr/>
        </p:nvSpPr>
        <p:spPr bwMode="auto">
          <a:xfrm>
            <a:off x="474663" y="1042988"/>
            <a:ext cx="0" cy="1444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43185" name="Group 177">
            <a:extLst>
              <a:ext uri="{FF2B5EF4-FFF2-40B4-BE49-F238E27FC236}">
                <a16:creationId xmlns:a16="http://schemas.microsoft.com/office/drawing/2014/main" id="{764D12F4-7F63-43B9-A8C1-C3623E9ECCC2}"/>
              </a:ext>
            </a:extLst>
          </p:cNvPr>
          <p:cNvGrpSpPr>
            <a:grpSpLocks noChangeAspect="1"/>
          </p:cNvGrpSpPr>
          <p:nvPr/>
        </p:nvGrpSpPr>
        <p:grpSpPr bwMode="auto">
          <a:xfrm>
            <a:off x="117475" y="252413"/>
            <a:ext cx="287338" cy="215900"/>
            <a:chOff x="480" y="960"/>
            <a:chExt cx="195" cy="132"/>
          </a:xfrm>
        </p:grpSpPr>
        <p:sp>
          <p:nvSpPr>
            <p:cNvPr id="43186" name="Rectangle 178">
              <a:extLst>
                <a:ext uri="{FF2B5EF4-FFF2-40B4-BE49-F238E27FC236}">
                  <a16:creationId xmlns:a16="http://schemas.microsoft.com/office/drawing/2014/main" id="{E75F5821-CF1A-4B9C-ACED-691587272F78}"/>
                </a:ext>
              </a:extLst>
            </p:cNvPr>
            <p:cNvSpPr>
              <a:spLocks noChangeAspect="1" noChangeArrowheads="1"/>
            </p:cNvSpPr>
            <p:nvPr/>
          </p:nvSpPr>
          <p:spPr bwMode="auto">
            <a:xfrm>
              <a:off x="480" y="960"/>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3187" name="Oval 179">
              <a:extLst>
                <a:ext uri="{FF2B5EF4-FFF2-40B4-BE49-F238E27FC236}">
                  <a16:creationId xmlns:a16="http://schemas.microsoft.com/office/drawing/2014/main" id="{C7198ED6-3378-478B-AA13-0D6768E26F51}"/>
                </a:ext>
              </a:extLst>
            </p:cNvPr>
            <p:cNvSpPr>
              <a:spLocks noChangeAspect="1" noChangeArrowheads="1"/>
            </p:cNvSpPr>
            <p:nvPr/>
          </p:nvSpPr>
          <p:spPr bwMode="auto">
            <a:xfrm>
              <a:off x="516" y="993"/>
              <a:ext cx="125"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43188" name="Group 180">
            <a:extLst>
              <a:ext uri="{FF2B5EF4-FFF2-40B4-BE49-F238E27FC236}">
                <a16:creationId xmlns:a16="http://schemas.microsoft.com/office/drawing/2014/main" id="{3693D01D-C6B2-44F4-834E-DD303B0E078B}"/>
              </a:ext>
            </a:extLst>
          </p:cNvPr>
          <p:cNvGrpSpPr>
            <a:grpSpLocks/>
          </p:cNvGrpSpPr>
          <p:nvPr/>
        </p:nvGrpSpPr>
        <p:grpSpPr bwMode="auto">
          <a:xfrm>
            <a:off x="223838" y="179388"/>
            <a:ext cx="76200" cy="63500"/>
            <a:chOff x="2539" y="543"/>
            <a:chExt cx="48" cy="40"/>
          </a:xfrm>
        </p:grpSpPr>
        <p:sp>
          <p:nvSpPr>
            <p:cNvPr id="43189" name="Line 181">
              <a:extLst>
                <a:ext uri="{FF2B5EF4-FFF2-40B4-BE49-F238E27FC236}">
                  <a16:creationId xmlns:a16="http://schemas.microsoft.com/office/drawing/2014/main" id="{F1F61599-E033-4AF2-8C84-2D86DAEBD1E8}"/>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3190" name="Line 182">
              <a:extLst>
                <a:ext uri="{FF2B5EF4-FFF2-40B4-BE49-F238E27FC236}">
                  <a16:creationId xmlns:a16="http://schemas.microsoft.com/office/drawing/2014/main" id="{190AD5B8-D1DD-4AE5-B556-D9264CAAADF3}"/>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43191" name="Text Box 183">
            <a:extLst>
              <a:ext uri="{FF2B5EF4-FFF2-40B4-BE49-F238E27FC236}">
                <a16:creationId xmlns:a16="http://schemas.microsoft.com/office/drawing/2014/main" id="{E16DBE11-CC9E-4776-8AEF-4CADD03C66FC}"/>
              </a:ext>
            </a:extLst>
          </p:cNvPr>
          <p:cNvSpPr txBox="1">
            <a:spLocks noChangeArrowheads="1"/>
          </p:cNvSpPr>
          <p:nvPr/>
        </p:nvSpPr>
        <p:spPr bwMode="auto">
          <a:xfrm>
            <a:off x="476250" y="107950"/>
            <a:ext cx="27082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BATTLEGROUP CWBR-06</a:t>
            </a:r>
          </a:p>
          <a:p>
            <a:r>
              <a:rPr lang="en-GB" altLang="en-US" sz="1000"/>
              <a:t>British Armoured Task Force 1980-82 </a:t>
            </a:r>
            <a:r>
              <a:rPr lang="en-GB" altLang="en-US" sz="800"/>
              <a:t>(abd)</a:t>
            </a:r>
            <a:endParaRPr lang="en-GB" altLang="en-US" sz="1000"/>
          </a:p>
        </p:txBody>
      </p:sp>
      <p:sp>
        <p:nvSpPr>
          <p:cNvPr id="43192" name="Text Box 184">
            <a:extLst>
              <a:ext uri="{FF2B5EF4-FFF2-40B4-BE49-F238E27FC236}">
                <a16:creationId xmlns:a16="http://schemas.microsoft.com/office/drawing/2014/main" id="{809E1BD6-504F-415F-A35F-BA8A5EA22B8D}"/>
              </a:ext>
            </a:extLst>
          </p:cNvPr>
          <p:cNvSpPr txBox="1">
            <a:spLocks noChangeArrowheads="1"/>
          </p:cNvSpPr>
          <p:nvPr/>
        </p:nvSpPr>
        <p:spPr bwMode="auto">
          <a:xfrm>
            <a:off x="692150" y="1403350"/>
            <a:ext cx="121126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BATTLEGROUPS</a:t>
            </a:r>
          </a:p>
        </p:txBody>
      </p:sp>
      <p:grpSp>
        <p:nvGrpSpPr>
          <p:cNvPr id="43193" name="Group 185">
            <a:extLst>
              <a:ext uri="{FF2B5EF4-FFF2-40B4-BE49-F238E27FC236}">
                <a16:creationId xmlns:a16="http://schemas.microsoft.com/office/drawing/2014/main" id="{C0878ABB-725D-488B-B3C0-A31AFE608071}"/>
              </a:ext>
            </a:extLst>
          </p:cNvPr>
          <p:cNvGrpSpPr>
            <a:grpSpLocks noChangeAspect="1"/>
          </p:cNvGrpSpPr>
          <p:nvPr/>
        </p:nvGrpSpPr>
        <p:grpSpPr bwMode="auto">
          <a:xfrm>
            <a:off x="404813" y="1836738"/>
            <a:ext cx="287337" cy="215900"/>
            <a:chOff x="480" y="960"/>
            <a:chExt cx="195" cy="132"/>
          </a:xfrm>
        </p:grpSpPr>
        <p:sp>
          <p:nvSpPr>
            <p:cNvPr id="43194" name="Rectangle 186">
              <a:extLst>
                <a:ext uri="{FF2B5EF4-FFF2-40B4-BE49-F238E27FC236}">
                  <a16:creationId xmlns:a16="http://schemas.microsoft.com/office/drawing/2014/main" id="{52A788A9-E5BE-492B-B293-93F0FD60F2B3}"/>
                </a:ext>
              </a:extLst>
            </p:cNvPr>
            <p:cNvSpPr>
              <a:spLocks noChangeAspect="1" noChangeArrowheads="1"/>
            </p:cNvSpPr>
            <p:nvPr/>
          </p:nvSpPr>
          <p:spPr bwMode="auto">
            <a:xfrm>
              <a:off x="480" y="960"/>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3195" name="Oval 187">
              <a:extLst>
                <a:ext uri="{FF2B5EF4-FFF2-40B4-BE49-F238E27FC236}">
                  <a16:creationId xmlns:a16="http://schemas.microsoft.com/office/drawing/2014/main" id="{B09E615D-98F3-4813-8B20-A0EAFE029785}"/>
                </a:ext>
              </a:extLst>
            </p:cNvPr>
            <p:cNvSpPr>
              <a:spLocks noChangeAspect="1" noChangeArrowheads="1"/>
            </p:cNvSpPr>
            <p:nvPr/>
          </p:nvSpPr>
          <p:spPr bwMode="auto">
            <a:xfrm>
              <a:off x="516" y="993"/>
              <a:ext cx="125"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43196" name="Group 188">
            <a:extLst>
              <a:ext uri="{FF2B5EF4-FFF2-40B4-BE49-F238E27FC236}">
                <a16:creationId xmlns:a16="http://schemas.microsoft.com/office/drawing/2014/main" id="{8053A79B-C77B-4FCB-88BD-CE47A79AC9A5}"/>
              </a:ext>
            </a:extLst>
          </p:cNvPr>
          <p:cNvGrpSpPr>
            <a:grpSpLocks/>
          </p:cNvGrpSpPr>
          <p:nvPr/>
        </p:nvGrpSpPr>
        <p:grpSpPr bwMode="auto">
          <a:xfrm>
            <a:off x="509588" y="1765300"/>
            <a:ext cx="76200" cy="63500"/>
            <a:chOff x="2443" y="447"/>
            <a:chExt cx="48" cy="40"/>
          </a:xfrm>
        </p:grpSpPr>
        <p:sp>
          <p:nvSpPr>
            <p:cNvPr id="43197" name="Line 189">
              <a:extLst>
                <a:ext uri="{FF2B5EF4-FFF2-40B4-BE49-F238E27FC236}">
                  <a16:creationId xmlns:a16="http://schemas.microsoft.com/office/drawing/2014/main" id="{19894B1E-5CDC-4558-B06B-BAD1882D2B03}"/>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3198" name="Line 190">
              <a:extLst>
                <a:ext uri="{FF2B5EF4-FFF2-40B4-BE49-F238E27FC236}">
                  <a16:creationId xmlns:a16="http://schemas.microsoft.com/office/drawing/2014/main" id="{3F601CB8-8959-4B73-BE14-CFC93398D2DB}"/>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43199" name="Group 191">
            <a:extLst>
              <a:ext uri="{FF2B5EF4-FFF2-40B4-BE49-F238E27FC236}">
                <a16:creationId xmlns:a16="http://schemas.microsoft.com/office/drawing/2014/main" id="{208DF6C5-852E-42D3-8BAA-411C2D684777}"/>
              </a:ext>
            </a:extLst>
          </p:cNvPr>
          <p:cNvGrpSpPr>
            <a:grpSpLocks noChangeAspect="1"/>
          </p:cNvGrpSpPr>
          <p:nvPr/>
        </p:nvGrpSpPr>
        <p:grpSpPr bwMode="auto">
          <a:xfrm>
            <a:off x="404813" y="900113"/>
            <a:ext cx="231775" cy="157162"/>
            <a:chOff x="1968" y="1728"/>
            <a:chExt cx="195" cy="132"/>
          </a:xfrm>
        </p:grpSpPr>
        <p:sp>
          <p:nvSpPr>
            <p:cNvPr id="43200" name="Rectangle 192">
              <a:extLst>
                <a:ext uri="{FF2B5EF4-FFF2-40B4-BE49-F238E27FC236}">
                  <a16:creationId xmlns:a16="http://schemas.microsoft.com/office/drawing/2014/main" id="{18B63C63-6A15-40D5-9CE1-DE410C663501}"/>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3201" name="Line 193">
              <a:extLst>
                <a:ext uri="{FF2B5EF4-FFF2-40B4-BE49-F238E27FC236}">
                  <a16:creationId xmlns:a16="http://schemas.microsoft.com/office/drawing/2014/main" id="{A885D2F6-0DC2-4B55-8105-0F6B465A3516}"/>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3202" name="Line 194">
              <a:extLst>
                <a:ext uri="{FF2B5EF4-FFF2-40B4-BE49-F238E27FC236}">
                  <a16:creationId xmlns:a16="http://schemas.microsoft.com/office/drawing/2014/main" id="{D0F94117-019B-408B-8333-AC59F64E0E99}"/>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43203" name="Group 195">
            <a:extLst>
              <a:ext uri="{FF2B5EF4-FFF2-40B4-BE49-F238E27FC236}">
                <a16:creationId xmlns:a16="http://schemas.microsoft.com/office/drawing/2014/main" id="{32675580-9AE1-460C-8A14-0E6403116865}"/>
              </a:ext>
            </a:extLst>
          </p:cNvPr>
          <p:cNvGrpSpPr>
            <a:grpSpLocks/>
          </p:cNvGrpSpPr>
          <p:nvPr/>
        </p:nvGrpSpPr>
        <p:grpSpPr bwMode="auto">
          <a:xfrm>
            <a:off x="474663" y="827088"/>
            <a:ext cx="74612" cy="26987"/>
            <a:chOff x="2373" y="1404"/>
            <a:chExt cx="47" cy="17"/>
          </a:xfrm>
        </p:grpSpPr>
        <p:sp>
          <p:nvSpPr>
            <p:cNvPr id="43204" name="Oval 196">
              <a:extLst>
                <a:ext uri="{FF2B5EF4-FFF2-40B4-BE49-F238E27FC236}">
                  <a16:creationId xmlns:a16="http://schemas.microsoft.com/office/drawing/2014/main" id="{458692CA-A837-45CD-A1A1-E3AC67D343CB}"/>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43205" name="Oval 197">
              <a:extLst>
                <a:ext uri="{FF2B5EF4-FFF2-40B4-BE49-F238E27FC236}">
                  <a16:creationId xmlns:a16="http://schemas.microsoft.com/office/drawing/2014/main" id="{8306EBEE-C8F2-40CB-8826-1F9592B561F4}"/>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grpSp>
        <p:nvGrpSpPr>
          <p:cNvPr id="43206" name="Group 198">
            <a:extLst>
              <a:ext uri="{FF2B5EF4-FFF2-40B4-BE49-F238E27FC236}">
                <a16:creationId xmlns:a16="http://schemas.microsoft.com/office/drawing/2014/main" id="{66BB8287-0C36-46AD-AFF6-90631C33643A}"/>
              </a:ext>
            </a:extLst>
          </p:cNvPr>
          <p:cNvGrpSpPr>
            <a:grpSpLocks noChangeAspect="1"/>
          </p:cNvGrpSpPr>
          <p:nvPr/>
        </p:nvGrpSpPr>
        <p:grpSpPr bwMode="auto">
          <a:xfrm>
            <a:off x="403225" y="1187450"/>
            <a:ext cx="241300" cy="157163"/>
            <a:chOff x="767" y="768"/>
            <a:chExt cx="202" cy="132"/>
          </a:xfrm>
        </p:grpSpPr>
        <p:sp>
          <p:nvSpPr>
            <p:cNvPr id="43207" name="Rectangle 199">
              <a:extLst>
                <a:ext uri="{FF2B5EF4-FFF2-40B4-BE49-F238E27FC236}">
                  <a16:creationId xmlns:a16="http://schemas.microsoft.com/office/drawing/2014/main" id="{6AE0D720-3E9B-4D24-9213-1FF8B4B513D7}"/>
                </a:ext>
              </a:extLst>
            </p:cNvPr>
            <p:cNvSpPr>
              <a:spLocks noChangeAspect="1" noChangeArrowheads="1"/>
            </p:cNvSpPr>
            <p:nvPr/>
          </p:nvSpPr>
          <p:spPr bwMode="auto">
            <a:xfrm>
              <a:off x="768" y="768"/>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3208" name="Oval 200">
              <a:extLst>
                <a:ext uri="{FF2B5EF4-FFF2-40B4-BE49-F238E27FC236}">
                  <a16:creationId xmlns:a16="http://schemas.microsoft.com/office/drawing/2014/main" id="{0E964E45-F45A-4940-BA48-886DCBE133F5}"/>
                </a:ext>
              </a:extLst>
            </p:cNvPr>
            <p:cNvSpPr>
              <a:spLocks noChangeAspect="1" noChangeArrowheads="1"/>
            </p:cNvSpPr>
            <p:nvPr/>
          </p:nvSpPr>
          <p:spPr bwMode="auto">
            <a:xfrm>
              <a:off x="798" y="801"/>
              <a:ext cx="142"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3209" name="Line 201">
              <a:extLst>
                <a:ext uri="{FF2B5EF4-FFF2-40B4-BE49-F238E27FC236}">
                  <a16:creationId xmlns:a16="http://schemas.microsoft.com/office/drawing/2014/main" id="{A4282379-FA2D-42B7-AF77-1F7AFC650C93}"/>
                </a:ext>
              </a:extLst>
            </p:cNvPr>
            <p:cNvSpPr>
              <a:spLocks noChangeAspect="1" noChangeShapeType="1"/>
            </p:cNvSpPr>
            <p:nvPr/>
          </p:nvSpPr>
          <p:spPr bwMode="auto">
            <a:xfrm flipV="1">
              <a:off x="768" y="768"/>
              <a:ext cx="199" cy="131"/>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3210" name="Line 202">
              <a:extLst>
                <a:ext uri="{FF2B5EF4-FFF2-40B4-BE49-F238E27FC236}">
                  <a16:creationId xmlns:a16="http://schemas.microsoft.com/office/drawing/2014/main" id="{D8DC02F3-5A52-497B-90D0-7E5A8CBB3F4B}"/>
                </a:ext>
              </a:extLst>
            </p:cNvPr>
            <p:cNvSpPr>
              <a:spLocks noChangeAspect="1" noChangeShapeType="1"/>
            </p:cNvSpPr>
            <p:nvPr/>
          </p:nvSpPr>
          <p:spPr bwMode="auto">
            <a:xfrm>
              <a:off x="767" y="768"/>
              <a:ext cx="202"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43211" name="Group 203">
            <a:extLst>
              <a:ext uri="{FF2B5EF4-FFF2-40B4-BE49-F238E27FC236}">
                <a16:creationId xmlns:a16="http://schemas.microsoft.com/office/drawing/2014/main" id="{715D64C0-015C-4552-84EA-8804159B84BF}"/>
              </a:ext>
            </a:extLst>
          </p:cNvPr>
          <p:cNvGrpSpPr>
            <a:grpSpLocks/>
          </p:cNvGrpSpPr>
          <p:nvPr/>
        </p:nvGrpSpPr>
        <p:grpSpPr bwMode="auto">
          <a:xfrm>
            <a:off x="474663" y="1114425"/>
            <a:ext cx="74612" cy="26988"/>
            <a:chOff x="2373" y="1404"/>
            <a:chExt cx="47" cy="17"/>
          </a:xfrm>
        </p:grpSpPr>
        <p:sp>
          <p:nvSpPr>
            <p:cNvPr id="43212" name="Oval 204">
              <a:extLst>
                <a:ext uri="{FF2B5EF4-FFF2-40B4-BE49-F238E27FC236}">
                  <a16:creationId xmlns:a16="http://schemas.microsoft.com/office/drawing/2014/main" id="{3995A16C-3FD9-439A-BE44-AFC98DBCDB2E}"/>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43213" name="Oval 205">
              <a:extLst>
                <a:ext uri="{FF2B5EF4-FFF2-40B4-BE49-F238E27FC236}">
                  <a16:creationId xmlns:a16="http://schemas.microsoft.com/office/drawing/2014/main" id="{D56B06BC-E623-4C9D-9B76-16ECCF3F9ECB}"/>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43214" name="Text Box 206">
            <a:extLst>
              <a:ext uri="{FF2B5EF4-FFF2-40B4-BE49-F238E27FC236}">
                <a16:creationId xmlns:a16="http://schemas.microsoft.com/office/drawing/2014/main" id="{99DF5533-956B-48B8-9999-11FB382A5453}"/>
              </a:ext>
            </a:extLst>
          </p:cNvPr>
          <p:cNvSpPr txBox="1">
            <a:spLocks noChangeArrowheads="1"/>
          </p:cNvSpPr>
          <p:nvPr/>
        </p:nvSpPr>
        <p:spPr bwMode="auto">
          <a:xfrm>
            <a:off x="620713" y="1042988"/>
            <a:ext cx="28098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a:t>
            </a:r>
          </a:p>
          <a:p>
            <a:r>
              <a:rPr lang="en-GB" altLang="en-US" sz="800"/>
              <a:t>x3 </a:t>
            </a:r>
            <a:r>
              <a:rPr lang="en-GB" altLang="en-US" sz="800" b="0"/>
              <a:t>CVR(T) Spartan APC                                     CWBR-10</a:t>
            </a:r>
            <a:endParaRPr lang="en-GB" altLang="en-US" sz="800"/>
          </a:p>
        </p:txBody>
      </p:sp>
      <p:sp>
        <p:nvSpPr>
          <p:cNvPr id="43215" name="Text Box 207">
            <a:extLst>
              <a:ext uri="{FF2B5EF4-FFF2-40B4-BE49-F238E27FC236}">
                <a16:creationId xmlns:a16="http://schemas.microsoft.com/office/drawing/2014/main" id="{CEC921ED-CC33-4F3D-B93D-7BCBC35D9029}"/>
              </a:ext>
            </a:extLst>
          </p:cNvPr>
          <p:cNvSpPr txBox="1">
            <a:spLocks noChangeArrowheads="1"/>
          </p:cNvSpPr>
          <p:nvPr/>
        </p:nvSpPr>
        <p:spPr bwMode="auto">
          <a:xfrm>
            <a:off x="619125" y="827088"/>
            <a:ext cx="2763838"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x3 </a:t>
            </a:r>
            <a:r>
              <a:rPr lang="en-GB" altLang="en-US" sz="800" b="0"/>
              <a:t>Infantry (1 MAW) </a:t>
            </a:r>
            <a:r>
              <a:rPr lang="en-GB" altLang="en-US" sz="800"/>
              <a:t>(c)</a:t>
            </a:r>
            <a:r>
              <a:rPr lang="en-GB" altLang="en-US" sz="800" b="0"/>
              <a:t>                                     CWBR-26</a:t>
            </a:r>
            <a:endParaRPr lang="en-GB" altLang="en-US" sz="800"/>
          </a:p>
        </p:txBody>
      </p:sp>
      <p:sp>
        <p:nvSpPr>
          <p:cNvPr id="43216" name="Text Box 208">
            <a:extLst>
              <a:ext uri="{FF2B5EF4-FFF2-40B4-BE49-F238E27FC236}">
                <a16:creationId xmlns:a16="http://schemas.microsoft.com/office/drawing/2014/main" id="{7092A517-A4E1-40E3-99AE-BE0352D13E28}"/>
              </a:ext>
            </a:extLst>
          </p:cNvPr>
          <p:cNvSpPr txBox="1">
            <a:spLocks noChangeArrowheads="1"/>
          </p:cNvSpPr>
          <p:nvPr/>
        </p:nvSpPr>
        <p:spPr bwMode="auto">
          <a:xfrm>
            <a:off x="692150" y="1619250"/>
            <a:ext cx="20732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BG CWBR-20</a:t>
            </a:r>
          </a:p>
          <a:p>
            <a:r>
              <a:rPr lang="en-GB" altLang="en-US" sz="1000"/>
              <a:t>x1 or x2 Armoured Regiment </a:t>
            </a:r>
            <a:r>
              <a:rPr lang="en-GB" altLang="en-US" sz="800"/>
              <a:t>(a)</a:t>
            </a:r>
            <a:endParaRPr lang="en-GB" altLang="en-US" sz="1000"/>
          </a:p>
        </p:txBody>
      </p:sp>
      <p:grpSp>
        <p:nvGrpSpPr>
          <p:cNvPr id="43217" name="Group 209">
            <a:extLst>
              <a:ext uri="{FF2B5EF4-FFF2-40B4-BE49-F238E27FC236}">
                <a16:creationId xmlns:a16="http://schemas.microsoft.com/office/drawing/2014/main" id="{DDF13243-1898-4EB4-9541-C5F9BFB6F856}"/>
              </a:ext>
            </a:extLst>
          </p:cNvPr>
          <p:cNvGrpSpPr>
            <a:grpSpLocks noChangeAspect="1"/>
          </p:cNvGrpSpPr>
          <p:nvPr/>
        </p:nvGrpSpPr>
        <p:grpSpPr bwMode="auto">
          <a:xfrm>
            <a:off x="404813" y="2268538"/>
            <a:ext cx="287337" cy="215900"/>
            <a:chOff x="767" y="768"/>
            <a:chExt cx="202" cy="132"/>
          </a:xfrm>
        </p:grpSpPr>
        <p:sp>
          <p:nvSpPr>
            <p:cNvPr id="43218" name="Rectangle 210">
              <a:extLst>
                <a:ext uri="{FF2B5EF4-FFF2-40B4-BE49-F238E27FC236}">
                  <a16:creationId xmlns:a16="http://schemas.microsoft.com/office/drawing/2014/main" id="{13C4AF8E-1D7A-4E59-A540-F0C50FB2D8B6}"/>
                </a:ext>
              </a:extLst>
            </p:cNvPr>
            <p:cNvSpPr>
              <a:spLocks noChangeAspect="1" noChangeArrowheads="1"/>
            </p:cNvSpPr>
            <p:nvPr/>
          </p:nvSpPr>
          <p:spPr bwMode="auto">
            <a:xfrm>
              <a:off x="768" y="768"/>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3219" name="Oval 211">
              <a:extLst>
                <a:ext uri="{FF2B5EF4-FFF2-40B4-BE49-F238E27FC236}">
                  <a16:creationId xmlns:a16="http://schemas.microsoft.com/office/drawing/2014/main" id="{C130D108-73FC-451B-AFCB-0BC88E27AF77}"/>
                </a:ext>
              </a:extLst>
            </p:cNvPr>
            <p:cNvSpPr>
              <a:spLocks noChangeAspect="1" noChangeArrowheads="1"/>
            </p:cNvSpPr>
            <p:nvPr/>
          </p:nvSpPr>
          <p:spPr bwMode="auto">
            <a:xfrm>
              <a:off x="798" y="801"/>
              <a:ext cx="142"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3220" name="Line 212">
              <a:extLst>
                <a:ext uri="{FF2B5EF4-FFF2-40B4-BE49-F238E27FC236}">
                  <a16:creationId xmlns:a16="http://schemas.microsoft.com/office/drawing/2014/main" id="{48BD719B-759B-4B4F-92AF-54CA6DCB36FD}"/>
                </a:ext>
              </a:extLst>
            </p:cNvPr>
            <p:cNvSpPr>
              <a:spLocks noChangeAspect="1" noChangeShapeType="1"/>
            </p:cNvSpPr>
            <p:nvPr/>
          </p:nvSpPr>
          <p:spPr bwMode="auto">
            <a:xfrm flipV="1">
              <a:off x="768" y="768"/>
              <a:ext cx="199" cy="131"/>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3221" name="Line 213">
              <a:extLst>
                <a:ext uri="{FF2B5EF4-FFF2-40B4-BE49-F238E27FC236}">
                  <a16:creationId xmlns:a16="http://schemas.microsoft.com/office/drawing/2014/main" id="{C58DED13-38EB-4968-82AA-BC08EEBFA566}"/>
                </a:ext>
              </a:extLst>
            </p:cNvPr>
            <p:cNvSpPr>
              <a:spLocks noChangeAspect="1" noChangeShapeType="1"/>
            </p:cNvSpPr>
            <p:nvPr/>
          </p:nvSpPr>
          <p:spPr bwMode="auto">
            <a:xfrm>
              <a:off x="767" y="768"/>
              <a:ext cx="202"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43222" name="Group 214">
            <a:extLst>
              <a:ext uri="{FF2B5EF4-FFF2-40B4-BE49-F238E27FC236}">
                <a16:creationId xmlns:a16="http://schemas.microsoft.com/office/drawing/2014/main" id="{03A4DAA4-6D94-478E-A9A9-AB87942D6544}"/>
              </a:ext>
            </a:extLst>
          </p:cNvPr>
          <p:cNvGrpSpPr>
            <a:grpSpLocks/>
          </p:cNvGrpSpPr>
          <p:nvPr/>
        </p:nvGrpSpPr>
        <p:grpSpPr bwMode="auto">
          <a:xfrm>
            <a:off x="509588" y="2195513"/>
            <a:ext cx="76200" cy="63500"/>
            <a:chOff x="2443" y="447"/>
            <a:chExt cx="48" cy="40"/>
          </a:xfrm>
        </p:grpSpPr>
        <p:sp>
          <p:nvSpPr>
            <p:cNvPr id="43223" name="Line 215">
              <a:extLst>
                <a:ext uri="{FF2B5EF4-FFF2-40B4-BE49-F238E27FC236}">
                  <a16:creationId xmlns:a16="http://schemas.microsoft.com/office/drawing/2014/main" id="{7FE550C1-0F2E-4BBD-BA94-5B4B04364FFE}"/>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3224" name="Line 216">
              <a:extLst>
                <a:ext uri="{FF2B5EF4-FFF2-40B4-BE49-F238E27FC236}">
                  <a16:creationId xmlns:a16="http://schemas.microsoft.com/office/drawing/2014/main" id="{53AE4067-0030-4C99-BB1B-0B22943F0F71}"/>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43225" name="Text Box 217">
            <a:extLst>
              <a:ext uri="{FF2B5EF4-FFF2-40B4-BE49-F238E27FC236}">
                <a16:creationId xmlns:a16="http://schemas.microsoft.com/office/drawing/2014/main" id="{E2945F55-7E1B-4F90-8607-09A1E6607E67}"/>
              </a:ext>
            </a:extLst>
          </p:cNvPr>
          <p:cNvSpPr txBox="1">
            <a:spLocks noChangeArrowheads="1"/>
          </p:cNvSpPr>
          <p:nvPr/>
        </p:nvSpPr>
        <p:spPr bwMode="auto">
          <a:xfrm>
            <a:off x="692150" y="2052638"/>
            <a:ext cx="265588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BG CWBR-24</a:t>
            </a:r>
          </a:p>
          <a:p>
            <a:r>
              <a:rPr lang="en-GB" altLang="en-US" sz="1000"/>
              <a:t>x1 or x2 Mechanised Infantry Battalion </a:t>
            </a:r>
            <a:r>
              <a:rPr lang="en-GB" altLang="en-US" sz="800"/>
              <a:t>(a)</a:t>
            </a:r>
            <a:endParaRPr lang="en-GB" altLang="en-US" sz="1000"/>
          </a:p>
        </p:txBody>
      </p:sp>
      <p:sp>
        <p:nvSpPr>
          <p:cNvPr id="43226" name="Line 218">
            <a:extLst>
              <a:ext uri="{FF2B5EF4-FFF2-40B4-BE49-F238E27FC236}">
                <a16:creationId xmlns:a16="http://schemas.microsoft.com/office/drawing/2014/main" id="{2C09594C-5F71-4A99-8824-97A7A0467994}"/>
              </a:ext>
            </a:extLst>
          </p:cNvPr>
          <p:cNvSpPr>
            <a:spLocks noChangeShapeType="1"/>
          </p:cNvSpPr>
          <p:nvPr/>
        </p:nvSpPr>
        <p:spPr bwMode="auto">
          <a:xfrm>
            <a:off x="260350" y="3203575"/>
            <a:ext cx="0" cy="792163"/>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43227" name="Group 219">
            <a:extLst>
              <a:ext uri="{FF2B5EF4-FFF2-40B4-BE49-F238E27FC236}">
                <a16:creationId xmlns:a16="http://schemas.microsoft.com/office/drawing/2014/main" id="{F2C46394-C045-4909-8F0D-3DE390413C13}"/>
              </a:ext>
            </a:extLst>
          </p:cNvPr>
          <p:cNvGrpSpPr>
            <a:grpSpLocks noChangeAspect="1"/>
          </p:cNvGrpSpPr>
          <p:nvPr/>
        </p:nvGrpSpPr>
        <p:grpSpPr bwMode="auto">
          <a:xfrm>
            <a:off x="404813" y="611188"/>
            <a:ext cx="231775" cy="157162"/>
            <a:chOff x="480" y="960"/>
            <a:chExt cx="195" cy="132"/>
          </a:xfrm>
        </p:grpSpPr>
        <p:sp>
          <p:nvSpPr>
            <p:cNvPr id="43228" name="Rectangle 220">
              <a:extLst>
                <a:ext uri="{FF2B5EF4-FFF2-40B4-BE49-F238E27FC236}">
                  <a16:creationId xmlns:a16="http://schemas.microsoft.com/office/drawing/2014/main" id="{6E7524B0-EA6E-4674-AD2E-8020FD7B8C4C}"/>
                </a:ext>
              </a:extLst>
            </p:cNvPr>
            <p:cNvSpPr>
              <a:spLocks noChangeAspect="1" noChangeArrowheads="1"/>
            </p:cNvSpPr>
            <p:nvPr/>
          </p:nvSpPr>
          <p:spPr bwMode="auto">
            <a:xfrm>
              <a:off x="480" y="960"/>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3229" name="Oval 221">
              <a:extLst>
                <a:ext uri="{FF2B5EF4-FFF2-40B4-BE49-F238E27FC236}">
                  <a16:creationId xmlns:a16="http://schemas.microsoft.com/office/drawing/2014/main" id="{1F3EFA37-4EB4-46E9-AE66-2EF01F6BEAD2}"/>
                </a:ext>
              </a:extLst>
            </p:cNvPr>
            <p:cNvSpPr>
              <a:spLocks noChangeAspect="1" noChangeArrowheads="1"/>
            </p:cNvSpPr>
            <p:nvPr/>
          </p:nvSpPr>
          <p:spPr bwMode="auto">
            <a:xfrm>
              <a:off x="516" y="993"/>
              <a:ext cx="125"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43230" name="Group 222">
            <a:extLst>
              <a:ext uri="{FF2B5EF4-FFF2-40B4-BE49-F238E27FC236}">
                <a16:creationId xmlns:a16="http://schemas.microsoft.com/office/drawing/2014/main" id="{8EE1EFD8-B894-4815-BC37-9C4C600E4EDC}"/>
              </a:ext>
            </a:extLst>
          </p:cNvPr>
          <p:cNvGrpSpPr>
            <a:grpSpLocks/>
          </p:cNvGrpSpPr>
          <p:nvPr/>
        </p:nvGrpSpPr>
        <p:grpSpPr bwMode="auto">
          <a:xfrm>
            <a:off x="476250" y="539750"/>
            <a:ext cx="74613" cy="26988"/>
            <a:chOff x="2373" y="1404"/>
            <a:chExt cx="47" cy="17"/>
          </a:xfrm>
        </p:grpSpPr>
        <p:sp>
          <p:nvSpPr>
            <p:cNvPr id="43231" name="Oval 223">
              <a:extLst>
                <a:ext uri="{FF2B5EF4-FFF2-40B4-BE49-F238E27FC236}">
                  <a16:creationId xmlns:a16="http://schemas.microsoft.com/office/drawing/2014/main" id="{9FA4D62C-47D0-4160-BB6D-3E75F59A981E}"/>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43232" name="Oval 224">
              <a:extLst>
                <a:ext uri="{FF2B5EF4-FFF2-40B4-BE49-F238E27FC236}">
                  <a16:creationId xmlns:a16="http://schemas.microsoft.com/office/drawing/2014/main" id="{93B0B85D-02F2-473A-84D7-F842DC8E4896}"/>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43233" name="Text Box 225">
            <a:extLst>
              <a:ext uri="{FF2B5EF4-FFF2-40B4-BE49-F238E27FC236}">
                <a16:creationId xmlns:a16="http://schemas.microsoft.com/office/drawing/2014/main" id="{C3DDA7E4-A4E3-4A78-93E3-91579BDABC2F}"/>
              </a:ext>
            </a:extLst>
          </p:cNvPr>
          <p:cNvSpPr txBox="1">
            <a:spLocks noChangeArrowheads="1"/>
          </p:cNvSpPr>
          <p:nvPr/>
        </p:nvSpPr>
        <p:spPr bwMode="auto">
          <a:xfrm>
            <a:off x="619125" y="468313"/>
            <a:ext cx="27717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Command </a:t>
            </a:r>
          </a:p>
          <a:p>
            <a:r>
              <a:rPr lang="en-GB" altLang="en-US" sz="800"/>
              <a:t>x1 </a:t>
            </a:r>
            <a:r>
              <a:rPr lang="en-GB" altLang="en-US" sz="800" b="0"/>
              <a:t>Chieftain Mk 5 120mm Main Battle Tank </a:t>
            </a:r>
            <a:r>
              <a:rPr lang="en-GB" altLang="en-US" sz="800"/>
              <a:t>    </a:t>
            </a:r>
            <a:r>
              <a:rPr lang="en-GB" altLang="en-US" sz="800" b="0"/>
              <a:t> CWBR-01</a:t>
            </a:r>
            <a:endParaRPr lang="en-GB" altLang="en-US" sz="800"/>
          </a:p>
        </p:txBody>
      </p:sp>
      <p:grpSp>
        <p:nvGrpSpPr>
          <p:cNvPr id="43234" name="Group 226">
            <a:extLst>
              <a:ext uri="{FF2B5EF4-FFF2-40B4-BE49-F238E27FC236}">
                <a16:creationId xmlns:a16="http://schemas.microsoft.com/office/drawing/2014/main" id="{6A7C0017-0A17-442E-98CF-2DABACA5AF58}"/>
              </a:ext>
            </a:extLst>
          </p:cNvPr>
          <p:cNvGrpSpPr>
            <a:grpSpLocks/>
          </p:cNvGrpSpPr>
          <p:nvPr/>
        </p:nvGrpSpPr>
        <p:grpSpPr bwMode="auto">
          <a:xfrm>
            <a:off x="404813" y="4211638"/>
            <a:ext cx="231775" cy="190500"/>
            <a:chOff x="2352" y="3264"/>
            <a:chExt cx="146" cy="120"/>
          </a:xfrm>
        </p:grpSpPr>
        <p:sp>
          <p:nvSpPr>
            <p:cNvPr id="43235" name="Rectangle 227">
              <a:extLst>
                <a:ext uri="{FF2B5EF4-FFF2-40B4-BE49-F238E27FC236}">
                  <a16:creationId xmlns:a16="http://schemas.microsoft.com/office/drawing/2014/main" id="{EDBB78E6-34E4-4EFF-A5BB-252322143B0E}"/>
                </a:ext>
              </a:extLst>
            </p:cNvPr>
            <p:cNvSpPr>
              <a:spLocks noChangeAspect="1" noChangeArrowheads="1"/>
            </p:cNvSpPr>
            <p:nvPr/>
          </p:nvSpPr>
          <p:spPr bwMode="auto">
            <a:xfrm>
              <a:off x="2352" y="326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3236" name="Oval 228">
              <a:extLst>
                <a:ext uri="{FF2B5EF4-FFF2-40B4-BE49-F238E27FC236}">
                  <a16:creationId xmlns:a16="http://schemas.microsoft.com/office/drawing/2014/main" id="{FAA56715-B33A-430D-818E-D12E787A07C7}"/>
                </a:ext>
              </a:extLst>
            </p:cNvPr>
            <p:cNvSpPr>
              <a:spLocks noChangeAspect="1" noChangeArrowheads="1"/>
            </p:cNvSpPr>
            <p:nvPr/>
          </p:nvSpPr>
          <p:spPr bwMode="auto">
            <a:xfrm>
              <a:off x="2359" y="336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43237" name="Oval 229">
              <a:extLst>
                <a:ext uri="{FF2B5EF4-FFF2-40B4-BE49-F238E27FC236}">
                  <a16:creationId xmlns:a16="http://schemas.microsoft.com/office/drawing/2014/main" id="{B00D7F58-6456-45F3-846D-16FE8183B941}"/>
                </a:ext>
              </a:extLst>
            </p:cNvPr>
            <p:cNvSpPr>
              <a:spLocks noChangeAspect="1" noChangeArrowheads="1"/>
            </p:cNvSpPr>
            <p:nvPr/>
          </p:nvSpPr>
          <p:spPr bwMode="auto">
            <a:xfrm>
              <a:off x="2473" y="336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43238" name="Oval 230">
              <a:extLst>
                <a:ext uri="{FF2B5EF4-FFF2-40B4-BE49-F238E27FC236}">
                  <a16:creationId xmlns:a16="http://schemas.microsoft.com/office/drawing/2014/main" id="{836A5DD8-BB2A-4F54-85E2-309C30505E8B}"/>
                </a:ext>
              </a:extLst>
            </p:cNvPr>
            <p:cNvSpPr>
              <a:spLocks noChangeAspect="1" noChangeArrowheads="1"/>
            </p:cNvSpPr>
            <p:nvPr/>
          </p:nvSpPr>
          <p:spPr bwMode="auto">
            <a:xfrm>
              <a:off x="2373" y="3290"/>
              <a:ext cx="102" cy="48"/>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3239" name="Line 231">
              <a:extLst>
                <a:ext uri="{FF2B5EF4-FFF2-40B4-BE49-F238E27FC236}">
                  <a16:creationId xmlns:a16="http://schemas.microsoft.com/office/drawing/2014/main" id="{A48006D6-774D-4BE0-A61D-B38E506DC6C9}"/>
                </a:ext>
              </a:extLst>
            </p:cNvPr>
            <p:cNvSpPr>
              <a:spLocks noChangeAspect="1" noChangeShapeType="1"/>
            </p:cNvSpPr>
            <p:nvPr/>
          </p:nvSpPr>
          <p:spPr bwMode="auto">
            <a:xfrm flipV="1">
              <a:off x="2353" y="3264"/>
              <a:ext cx="144" cy="9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43240" name="Group 232">
            <a:extLst>
              <a:ext uri="{FF2B5EF4-FFF2-40B4-BE49-F238E27FC236}">
                <a16:creationId xmlns:a16="http://schemas.microsoft.com/office/drawing/2014/main" id="{C2C408FF-1286-4DF6-84ED-64242377E7B2}"/>
              </a:ext>
            </a:extLst>
          </p:cNvPr>
          <p:cNvGrpSpPr>
            <a:grpSpLocks/>
          </p:cNvGrpSpPr>
          <p:nvPr/>
        </p:nvGrpSpPr>
        <p:grpSpPr bwMode="auto">
          <a:xfrm>
            <a:off x="404813" y="3924300"/>
            <a:ext cx="231775" cy="157163"/>
            <a:chOff x="2736" y="3312"/>
            <a:chExt cx="146" cy="99"/>
          </a:xfrm>
        </p:grpSpPr>
        <p:sp>
          <p:nvSpPr>
            <p:cNvPr id="43241" name="Rectangle 233">
              <a:extLst>
                <a:ext uri="{FF2B5EF4-FFF2-40B4-BE49-F238E27FC236}">
                  <a16:creationId xmlns:a16="http://schemas.microsoft.com/office/drawing/2014/main" id="{EB9D354B-D645-4C16-89E2-785CC33C0184}"/>
                </a:ext>
              </a:extLst>
            </p:cNvPr>
            <p:cNvSpPr>
              <a:spLocks noChangeAspect="1" noChangeArrowheads="1"/>
            </p:cNvSpPr>
            <p:nvPr/>
          </p:nvSpPr>
          <p:spPr bwMode="auto">
            <a:xfrm>
              <a:off x="2736" y="3312"/>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3242" name="AutoShape 234">
              <a:extLst>
                <a:ext uri="{FF2B5EF4-FFF2-40B4-BE49-F238E27FC236}">
                  <a16:creationId xmlns:a16="http://schemas.microsoft.com/office/drawing/2014/main" id="{169CD56A-B63C-4CA7-AE08-1A52A388B53C}"/>
                </a:ext>
              </a:extLst>
            </p:cNvPr>
            <p:cNvSpPr>
              <a:spLocks noChangeAspect="1" noChangeArrowheads="1"/>
            </p:cNvSpPr>
            <p:nvPr/>
          </p:nvSpPr>
          <p:spPr bwMode="auto">
            <a:xfrm>
              <a:off x="2788" y="3344"/>
              <a:ext cx="36" cy="35"/>
            </a:xfrm>
            <a:prstGeom prst="triangle">
              <a:avLst>
                <a:gd name="adj" fmla="val 50000"/>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43243" name="Group 235">
            <a:extLst>
              <a:ext uri="{FF2B5EF4-FFF2-40B4-BE49-F238E27FC236}">
                <a16:creationId xmlns:a16="http://schemas.microsoft.com/office/drawing/2014/main" id="{F121378A-4E3E-493F-9218-2B7626A24A5E}"/>
              </a:ext>
            </a:extLst>
          </p:cNvPr>
          <p:cNvGrpSpPr>
            <a:grpSpLocks/>
          </p:cNvGrpSpPr>
          <p:nvPr/>
        </p:nvGrpSpPr>
        <p:grpSpPr bwMode="auto">
          <a:xfrm>
            <a:off x="477838" y="3852863"/>
            <a:ext cx="74612" cy="26987"/>
            <a:chOff x="2373" y="1404"/>
            <a:chExt cx="47" cy="17"/>
          </a:xfrm>
        </p:grpSpPr>
        <p:sp>
          <p:nvSpPr>
            <p:cNvPr id="43244" name="Oval 236">
              <a:extLst>
                <a:ext uri="{FF2B5EF4-FFF2-40B4-BE49-F238E27FC236}">
                  <a16:creationId xmlns:a16="http://schemas.microsoft.com/office/drawing/2014/main" id="{C0AE9F55-CB36-4570-B210-6CE3C477C5C8}"/>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43245" name="Oval 237">
              <a:extLst>
                <a:ext uri="{FF2B5EF4-FFF2-40B4-BE49-F238E27FC236}">
                  <a16:creationId xmlns:a16="http://schemas.microsoft.com/office/drawing/2014/main" id="{740E34A9-02AA-47E5-B230-CDB45A297EBA}"/>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grpSp>
        <p:nvGrpSpPr>
          <p:cNvPr id="43246" name="Group 238">
            <a:extLst>
              <a:ext uri="{FF2B5EF4-FFF2-40B4-BE49-F238E27FC236}">
                <a16:creationId xmlns:a16="http://schemas.microsoft.com/office/drawing/2014/main" id="{34890E3C-C48A-4796-B6C8-1F006C931319}"/>
              </a:ext>
            </a:extLst>
          </p:cNvPr>
          <p:cNvGrpSpPr>
            <a:grpSpLocks/>
          </p:cNvGrpSpPr>
          <p:nvPr/>
        </p:nvGrpSpPr>
        <p:grpSpPr bwMode="auto">
          <a:xfrm>
            <a:off x="477838" y="4140200"/>
            <a:ext cx="74612" cy="26988"/>
            <a:chOff x="2373" y="1404"/>
            <a:chExt cx="47" cy="17"/>
          </a:xfrm>
        </p:grpSpPr>
        <p:sp>
          <p:nvSpPr>
            <p:cNvPr id="43247" name="Oval 239">
              <a:extLst>
                <a:ext uri="{FF2B5EF4-FFF2-40B4-BE49-F238E27FC236}">
                  <a16:creationId xmlns:a16="http://schemas.microsoft.com/office/drawing/2014/main" id="{FBE764B1-84C1-4403-81EB-3823E05E8A01}"/>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43248" name="Oval 240">
              <a:extLst>
                <a:ext uri="{FF2B5EF4-FFF2-40B4-BE49-F238E27FC236}">
                  <a16:creationId xmlns:a16="http://schemas.microsoft.com/office/drawing/2014/main" id="{008521FC-94C1-45F3-81CF-0AC26449457A}"/>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43249" name="Text Box 241">
            <a:extLst>
              <a:ext uri="{FF2B5EF4-FFF2-40B4-BE49-F238E27FC236}">
                <a16:creationId xmlns:a16="http://schemas.microsoft.com/office/drawing/2014/main" id="{07C630E5-845C-436F-99AA-B4D7CEF4BBDE}"/>
              </a:ext>
            </a:extLst>
          </p:cNvPr>
          <p:cNvSpPr txBox="1">
            <a:spLocks noChangeArrowheads="1"/>
          </p:cNvSpPr>
          <p:nvPr/>
        </p:nvSpPr>
        <p:spPr bwMode="auto">
          <a:xfrm>
            <a:off x="620713" y="3779838"/>
            <a:ext cx="280511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Forward Air Controller</a:t>
            </a:r>
          </a:p>
          <a:p>
            <a:r>
              <a:rPr lang="en-GB" altLang="en-US" sz="800"/>
              <a:t>x3 </a:t>
            </a:r>
            <a:r>
              <a:rPr lang="en-GB" altLang="en-US" sz="800" b="0"/>
              <a:t>Forward Observer                                          CWBR-41</a:t>
            </a:r>
            <a:endParaRPr lang="en-GB" altLang="en-US" sz="800"/>
          </a:p>
        </p:txBody>
      </p:sp>
      <p:sp>
        <p:nvSpPr>
          <p:cNvPr id="43250" name="Text Box 242">
            <a:extLst>
              <a:ext uri="{FF2B5EF4-FFF2-40B4-BE49-F238E27FC236}">
                <a16:creationId xmlns:a16="http://schemas.microsoft.com/office/drawing/2014/main" id="{4D0B18A3-B830-4644-AF81-6C326812B746}"/>
              </a:ext>
            </a:extLst>
          </p:cNvPr>
          <p:cNvSpPr txBox="1">
            <a:spLocks noChangeArrowheads="1"/>
          </p:cNvSpPr>
          <p:nvPr/>
        </p:nvSpPr>
        <p:spPr bwMode="auto">
          <a:xfrm>
            <a:off x="620713" y="4068763"/>
            <a:ext cx="282416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Transport/Recce</a:t>
            </a:r>
          </a:p>
          <a:p>
            <a:r>
              <a:rPr lang="en-GB" altLang="en-US" sz="800"/>
              <a:t>x3 </a:t>
            </a:r>
            <a:r>
              <a:rPr lang="en-GB" altLang="en-US" sz="800" b="0"/>
              <a:t>Ferret Scout Car                                             CWBR-18</a:t>
            </a:r>
            <a:endParaRPr lang="en-GB" altLang="en-US" sz="800"/>
          </a:p>
        </p:txBody>
      </p:sp>
      <p:sp>
        <p:nvSpPr>
          <p:cNvPr id="43263" name="Text Box 255">
            <a:extLst>
              <a:ext uri="{FF2B5EF4-FFF2-40B4-BE49-F238E27FC236}">
                <a16:creationId xmlns:a16="http://schemas.microsoft.com/office/drawing/2014/main" id="{2D7AEA0C-6563-440E-B6EF-899E25B2AE15}"/>
              </a:ext>
            </a:extLst>
          </p:cNvPr>
          <p:cNvSpPr txBox="1">
            <a:spLocks noChangeArrowheads="1"/>
          </p:cNvSpPr>
          <p:nvPr/>
        </p:nvSpPr>
        <p:spPr bwMode="auto">
          <a:xfrm>
            <a:off x="692150" y="3563938"/>
            <a:ext cx="11366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ATTACHMENTS</a:t>
            </a:r>
          </a:p>
        </p:txBody>
      </p:sp>
      <p:sp>
        <p:nvSpPr>
          <p:cNvPr id="43264" name="Line 256">
            <a:extLst>
              <a:ext uri="{FF2B5EF4-FFF2-40B4-BE49-F238E27FC236}">
                <a16:creationId xmlns:a16="http://schemas.microsoft.com/office/drawing/2014/main" id="{2A01EAD5-6332-4A62-9275-8BE5F7826D27}"/>
              </a:ext>
            </a:extLst>
          </p:cNvPr>
          <p:cNvSpPr>
            <a:spLocks noChangeShapeType="1"/>
          </p:cNvSpPr>
          <p:nvPr/>
        </p:nvSpPr>
        <p:spPr bwMode="auto">
          <a:xfrm>
            <a:off x="260350" y="2771775"/>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43265" name="Group 257">
            <a:extLst>
              <a:ext uri="{FF2B5EF4-FFF2-40B4-BE49-F238E27FC236}">
                <a16:creationId xmlns:a16="http://schemas.microsoft.com/office/drawing/2014/main" id="{321B3C30-1656-43C6-ABB1-0C6F9113E1EC}"/>
              </a:ext>
            </a:extLst>
          </p:cNvPr>
          <p:cNvGrpSpPr>
            <a:grpSpLocks noChangeAspect="1"/>
          </p:cNvGrpSpPr>
          <p:nvPr/>
        </p:nvGrpSpPr>
        <p:grpSpPr bwMode="auto">
          <a:xfrm>
            <a:off x="403225" y="2700338"/>
            <a:ext cx="288925" cy="215900"/>
            <a:chOff x="1968" y="1728"/>
            <a:chExt cx="195" cy="132"/>
          </a:xfrm>
        </p:grpSpPr>
        <p:sp>
          <p:nvSpPr>
            <p:cNvPr id="43266" name="Rectangle 258">
              <a:extLst>
                <a:ext uri="{FF2B5EF4-FFF2-40B4-BE49-F238E27FC236}">
                  <a16:creationId xmlns:a16="http://schemas.microsoft.com/office/drawing/2014/main" id="{7457D549-BA99-459E-862F-822FA8BB6225}"/>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3267" name="Line 259">
              <a:extLst>
                <a:ext uri="{FF2B5EF4-FFF2-40B4-BE49-F238E27FC236}">
                  <a16:creationId xmlns:a16="http://schemas.microsoft.com/office/drawing/2014/main" id="{942E54F2-AB62-4EDE-9712-C58D2AC6A38A}"/>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3268" name="Line 260">
              <a:extLst>
                <a:ext uri="{FF2B5EF4-FFF2-40B4-BE49-F238E27FC236}">
                  <a16:creationId xmlns:a16="http://schemas.microsoft.com/office/drawing/2014/main" id="{49762808-B771-49C1-8AB0-4EE58A727323}"/>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43269" name="Group 261">
            <a:extLst>
              <a:ext uri="{FF2B5EF4-FFF2-40B4-BE49-F238E27FC236}">
                <a16:creationId xmlns:a16="http://schemas.microsoft.com/office/drawing/2014/main" id="{5DA3FCF9-518E-4EC2-825E-E53587BF871D}"/>
              </a:ext>
            </a:extLst>
          </p:cNvPr>
          <p:cNvGrpSpPr>
            <a:grpSpLocks/>
          </p:cNvGrpSpPr>
          <p:nvPr/>
        </p:nvGrpSpPr>
        <p:grpSpPr bwMode="auto">
          <a:xfrm>
            <a:off x="509588" y="2628900"/>
            <a:ext cx="76200" cy="63500"/>
            <a:chOff x="2443" y="447"/>
            <a:chExt cx="48" cy="40"/>
          </a:xfrm>
        </p:grpSpPr>
        <p:sp>
          <p:nvSpPr>
            <p:cNvPr id="43270" name="Line 262">
              <a:extLst>
                <a:ext uri="{FF2B5EF4-FFF2-40B4-BE49-F238E27FC236}">
                  <a16:creationId xmlns:a16="http://schemas.microsoft.com/office/drawing/2014/main" id="{2C531B24-DAE9-4A89-BBDB-10755C69005F}"/>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3271" name="Line 263">
              <a:extLst>
                <a:ext uri="{FF2B5EF4-FFF2-40B4-BE49-F238E27FC236}">
                  <a16:creationId xmlns:a16="http://schemas.microsoft.com/office/drawing/2014/main" id="{D03E268C-B1E3-4890-83BC-E8AAF0328E41}"/>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43272" name="Text Box 264">
            <a:extLst>
              <a:ext uri="{FF2B5EF4-FFF2-40B4-BE49-F238E27FC236}">
                <a16:creationId xmlns:a16="http://schemas.microsoft.com/office/drawing/2014/main" id="{F1508095-7193-4EAA-BE64-7855F7EB6D82}"/>
              </a:ext>
            </a:extLst>
          </p:cNvPr>
          <p:cNvSpPr txBox="1">
            <a:spLocks noChangeArrowheads="1"/>
          </p:cNvSpPr>
          <p:nvPr/>
        </p:nvSpPr>
        <p:spPr bwMode="auto">
          <a:xfrm>
            <a:off x="692150" y="2555875"/>
            <a:ext cx="243998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BG CWBR-25</a:t>
            </a:r>
          </a:p>
          <a:p>
            <a:r>
              <a:rPr lang="en-GB" altLang="en-US" sz="1000"/>
              <a:t>Up to x2 Infantry Battalion Type A </a:t>
            </a:r>
            <a:r>
              <a:rPr lang="en-GB" altLang="en-US" sz="800"/>
              <a:t>(bc)</a:t>
            </a:r>
            <a:endParaRPr lang="en-GB" altLang="en-US" sz="1000"/>
          </a:p>
        </p:txBody>
      </p:sp>
      <p:sp>
        <p:nvSpPr>
          <p:cNvPr id="43273" name="Line 265">
            <a:extLst>
              <a:ext uri="{FF2B5EF4-FFF2-40B4-BE49-F238E27FC236}">
                <a16:creationId xmlns:a16="http://schemas.microsoft.com/office/drawing/2014/main" id="{CD5BFA95-07CD-4E64-BFF6-02559B99C7C3}"/>
              </a:ext>
            </a:extLst>
          </p:cNvPr>
          <p:cNvSpPr>
            <a:spLocks noChangeShapeType="1"/>
          </p:cNvSpPr>
          <p:nvPr/>
        </p:nvSpPr>
        <p:spPr bwMode="auto">
          <a:xfrm>
            <a:off x="260350" y="3203575"/>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43274" name="Group 266">
            <a:extLst>
              <a:ext uri="{FF2B5EF4-FFF2-40B4-BE49-F238E27FC236}">
                <a16:creationId xmlns:a16="http://schemas.microsoft.com/office/drawing/2014/main" id="{634C38C7-9BDF-469E-BF3F-690CCF416737}"/>
              </a:ext>
            </a:extLst>
          </p:cNvPr>
          <p:cNvGrpSpPr>
            <a:grpSpLocks noChangeAspect="1"/>
          </p:cNvGrpSpPr>
          <p:nvPr/>
        </p:nvGrpSpPr>
        <p:grpSpPr bwMode="auto">
          <a:xfrm>
            <a:off x="403225" y="3132138"/>
            <a:ext cx="288925" cy="215900"/>
            <a:chOff x="1968" y="1728"/>
            <a:chExt cx="195" cy="132"/>
          </a:xfrm>
        </p:grpSpPr>
        <p:sp>
          <p:nvSpPr>
            <p:cNvPr id="43275" name="Rectangle 267">
              <a:extLst>
                <a:ext uri="{FF2B5EF4-FFF2-40B4-BE49-F238E27FC236}">
                  <a16:creationId xmlns:a16="http://schemas.microsoft.com/office/drawing/2014/main" id="{FDC79B81-FD8B-4489-8B85-1D5081B51ED6}"/>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3276" name="Line 268">
              <a:extLst>
                <a:ext uri="{FF2B5EF4-FFF2-40B4-BE49-F238E27FC236}">
                  <a16:creationId xmlns:a16="http://schemas.microsoft.com/office/drawing/2014/main" id="{B333DFBE-2FC3-47D5-AE2D-1552D638BCDA}"/>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3277" name="Line 269">
              <a:extLst>
                <a:ext uri="{FF2B5EF4-FFF2-40B4-BE49-F238E27FC236}">
                  <a16:creationId xmlns:a16="http://schemas.microsoft.com/office/drawing/2014/main" id="{081B44DE-E567-4B08-B5AD-8CDB568ED931}"/>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43278" name="Group 270">
            <a:extLst>
              <a:ext uri="{FF2B5EF4-FFF2-40B4-BE49-F238E27FC236}">
                <a16:creationId xmlns:a16="http://schemas.microsoft.com/office/drawing/2014/main" id="{5630296E-43DC-4FC2-AE28-47878FCDABBD}"/>
              </a:ext>
            </a:extLst>
          </p:cNvPr>
          <p:cNvGrpSpPr>
            <a:grpSpLocks/>
          </p:cNvGrpSpPr>
          <p:nvPr/>
        </p:nvGrpSpPr>
        <p:grpSpPr bwMode="auto">
          <a:xfrm>
            <a:off x="509588" y="3060700"/>
            <a:ext cx="76200" cy="63500"/>
            <a:chOff x="2443" y="447"/>
            <a:chExt cx="48" cy="40"/>
          </a:xfrm>
        </p:grpSpPr>
        <p:sp>
          <p:nvSpPr>
            <p:cNvPr id="43279" name="Line 271">
              <a:extLst>
                <a:ext uri="{FF2B5EF4-FFF2-40B4-BE49-F238E27FC236}">
                  <a16:creationId xmlns:a16="http://schemas.microsoft.com/office/drawing/2014/main" id="{F0730804-6520-46C4-AE67-1ED23F91FD2C}"/>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3280" name="Line 272">
              <a:extLst>
                <a:ext uri="{FF2B5EF4-FFF2-40B4-BE49-F238E27FC236}">
                  <a16:creationId xmlns:a16="http://schemas.microsoft.com/office/drawing/2014/main" id="{0E75510C-9609-424F-9330-7D812A07A892}"/>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43281" name="Text Box 273">
            <a:extLst>
              <a:ext uri="{FF2B5EF4-FFF2-40B4-BE49-F238E27FC236}">
                <a16:creationId xmlns:a16="http://schemas.microsoft.com/office/drawing/2014/main" id="{15CC52B9-533A-4429-B57D-5F4EABCE9EA6}"/>
              </a:ext>
            </a:extLst>
          </p:cNvPr>
          <p:cNvSpPr txBox="1">
            <a:spLocks noChangeArrowheads="1"/>
          </p:cNvSpPr>
          <p:nvPr/>
        </p:nvSpPr>
        <p:spPr bwMode="auto">
          <a:xfrm>
            <a:off x="692150" y="2987675"/>
            <a:ext cx="2219325"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BG CWBR-26</a:t>
            </a:r>
          </a:p>
          <a:p>
            <a:r>
              <a:rPr lang="en-GB" altLang="en-US" sz="1000"/>
              <a:t>Up to x2 Infantry Battalion Type B</a:t>
            </a:r>
          </a:p>
          <a:p>
            <a:r>
              <a:rPr lang="en-GB" altLang="en-US" sz="1000"/>
              <a:t>(Light Role) </a:t>
            </a:r>
            <a:r>
              <a:rPr lang="en-GB" altLang="en-US" sz="800"/>
              <a:t>(bc)</a:t>
            </a:r>
            <a:endParaRPr lang="en-GB" altLang="en-US" sz="1000"/>
          </a:p>
        </p:txBody>
      </p:sp>
      <p:sp>
        <p:nvSpPr>
          <p:cNvPr id="43282" name="Text Box 274">
            <a:extLst>
              <a:ext uri="{FF2B5EF4-FFF2-40B4-BE49-F238E27FC236}">
                <a16:creationId xmlns:a16="http://schemas.microsoft.com/office/drawing/2014/main" id="{4159FCFD-BCA7-4964-BCE0-0554C7234FDC}"/>
              </a:ext>
            </a:extLst>
          </p:cNvPr>
          <p:cNvSpPr txBox="1">
            <a:spLocks noChangeArrowheads="1"/>
          </p:cNvSpPr>
          <p:nvPr/>
        </p:nvSpPr>
        <p:spPr bwMode="auto">
          <a:xfrm>
            <a:off x="115888" y="4427538"/>
            <a:ext cx="3313112" cy="3881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800"/>
              <a:t>(a) </a:t>
            </a:r>
            <a:r>
              <a:rPr lang="en-GB" altLang="en-US" sz="800" b="0"/>
              <a:t>The TFs each had a minimum of </a:t>
            </a:r>
            <a:r>
              <a:rPr lang="en-GB" altLang="en-US" sz="800"/>
              <a:t>x1 </a:t>
            </a:r>
            <a:r>
              <a:rPr lang="en-GB" altLang="en-US" sz="800" b="0"/>
              <a:t>Armoured Regiment and </a:t>
            </a:r>
            <a:r>
              <a:rPr lang="en-GB" altLang="en-US" sz="800"/>
              <a:t>x1 </a:t>
            </a:r>
            <a:r>
              <a:rPr lang="en-GB" altLang="en-US" sz="800" b="0"/>
              <a:t>Mechanised Infantry Battalion permanently assigned, with additional Infantry Battalions being allocated from the UK in wartime.  TFA was the heaviest, with </a:t>
            </a:r>
            <a:r>
              <a:rPr lang="en-GB" altLang="en-US" sz="800"/>
              <a:t>x2 </a:t>
            </a:r>
            <a:r>
              <a:rPr lang="en-GB" altLang="en-US" sz="800" b="0"/>
              <a:t>Armoured and </a:t>
            </a:r>
            <a:r>
              <a:rPr lang="en-GB" altLang="en-US" sz="800"/>
              <a:t>x2 </a:t>
            </a:r>
            <a:r>
              <a:rPr lang="en-GB" altLang="en-US" sz="800" b="0"/>
              <a:t>Mech permanently assigned.  TFB &amp; TFC each had </a:t>
            </a:r>
            <a:r>
              <a:rPr lang="en-GB" altLang="en-US" sz="800"/>
              <a:t>x2 </a:t>
            </a:r>
            <a:r>
              <a:rPr lang="en-GB" altLang="en-US" sz="800" b="0"/>
              <a:t>Armoured and </a:t>
            </a:r>
            <a:r>
              <a:rPr lang="en-GB" altLang="en-US" sz="800"/>
              <a:t>1x </a:t>
            </a:r>
            <a:r>
              <a:rPr lang="en-GB" altLang="en-US" sz="800" b="0"/>
              <a:t>Mech.  TFD, TFE &amp; TFG each had </a:t>
            </a:r>
            <a:r>
              <a:rPr lang="en-GB" altLang="en-US" sz="800"/>
              <a:t>x1 </a:t>
            </a:r>
            <a:r>
              <a:rPr lang="en-GB" altLang="en-US" sz="800" b="0"/>
              <a:t>Armoured &amp; </a:t>
            </a:r>
            <a:r>
              <a:rPr lang="en-GB" altLang="en-US" sz="800"/>
              <a:t>x2 </a:t>
            </a:r>
            <a:r>
              <a:rPr lang="en-GB" altLang="en-US" sz="800" b="0"/>
              <a:t>Mech.  TFF &amp; TFH each had </a:t>
            </a:r>
            <a:r>
              <a:rPr lang="en-GB" altLang="en-US" sz="800"/>
              <a:t>x1 </a:t>
            </a:r>
            <a:r>
              <a:rPr lang="en-GB" altLang="en-US" sz="800" b="0"/>
              <a:t>Armoured and </a:t>
            </a:r>
            <a:r>
              <a:rPr lang="en-GB" altLang="en-US" sz="800"/>
              <a:t>x1 </a:t>
            </a:r>
            <a:r>
              <a:rPr lang="en-GB" altLang="en-US" sz="800" b="0"/>
              <a:t>Mech.</a:t>
            </a:r>
          </a:p>
          <a:p>
            <a:endParaRPr lang="en-GB" altLang="en-US" sz="800"/>
          </a:p>
          <a:p>
            <a:r>
              <a:rPr lang="en-GB" altLang="en-US" sz="800"/>
              <a:t>(b)</a:t>
            </a:r>
            <a:r>
              <a:rPr lang="en-GB" altLang="en-US" sz="800" b="0"/>
              <a:t> A pool of </a:t>
            </a:r>
            <a:r>
              <a:rPr lang="en-GB" altLang="en-US" sz="800"/>
              <a:t>x12</a:t>
            </a:r>
            <a:r>
              <a:rPr lang="en-GB" altLang="en-US" sz="800" b="0"/>
              <a:t> regular Army Infantry Battalions and </a:t>
            </a:r>
            <a:r>
              <a:rPr lang="en-GB" altLang="en-US" sz="800"/>
              <a:t>x19</a:t>
            </a:r>
            <a:r>
              <a:rPr lang="en-GB" altLang="en-US" sz="800" b="0"/>
              <a:t> Territorial Army (TA – volunteer reserves) Infantry Battalions were allocated to reinforce BAOR in wartime.  These would be split between the eight TFs and the two FFs in I (Br) Corps, as well as providing security for rear echelons.  </a:t>
            </a:r>
            <a:r>
              <a:rPr lang="en-GB" altLang="en-US" sz="800"/>
              <a:t>x3 </a:t>
            </a:r>
            <a:r>
              <a:rPr lang="en-GB" altLang="en-US" sz="800" b="0"/>
              <a:t>battalions seems to have been the usual allocation per TF or FF.  </a:t>
            </a:r>
          </a:p>
          <a:p>
            <a:endParaRPr lang="en-GB" altLang="en-US" sz="800"/>
          </a:p>
          <a:p>
            <a:r>
              <a:rPr lang="en-GB" altLang="en-US" sz="800"/>
              <a:t>(c) </a:t>
            </a:r>
            <a:r>
              <a:rPr lang="en-GB" altLang="en-US" sz="800" b="0"/>
              <a:t>Most of the regular battalions would be of Type A organisation, though some might have been Type B.  All TA battalions were Type B.</a:t>
            </a:r>
          </a:p>
          <a:p>
            <a:endParaRPr lang="en-GB" altLang="en-US" sz="800" b="0"/>
          </a:p>
          <a:p>
            <a:r>
              <a:rPr lang="en-GB" altLang="en-US" sz="800"/>
              <a:t>(d) </a:t>
            </a:r>
            <a:r>
              <a:rPr lang="en-GB" altLang="en-US" sz="800" b="0"/>
              <a:t>The Task Force/Field Force concept was eventually abandoned after six years in 1982, as it was found to be too unwieldy in the field.  The additional wartime reinforcements made the formation too large for a small headquarters to control, despite the promises in 1976 that advances in communications technology would allow more than the traditional 3 or 4 battlegroups per brigade.  The integration of non-mechanised battlegroups with mechanised battlegroups under the same command also proved problematic and reduced the ‘punch’ of the armoured formations.  It was also found that the lack of organic logistical elements led to severe logistic problems.  The reversion to Brigades occurred very quickly, with some reverting before the end of 1982.</a:t>
            </a:r>
            <a:endParaRPr lang="en-GB" altLang="en-US" sz="800"/>
          </a:p>
        </p:txBody>
      </p:sp>
      <p:pic>
        <p:nvPicPr>
          <p:cNvPr id="43284" name="Picture 276" descr="leavingforstlangeloh">
            <a:extLst>
              <a:ext uri="{FF2B5EF4-FFF2-40B4-BE49-F238E27FC236}">
                <a16:creationId xmlns:a16="http://schemas.microsoft.com/office/drawing/2014/main" id="{8242B342-F983-4C89-9321-4FDF6BFE0A8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29000" y="250825"/>
            <a:ext cx="3305175" cy="2239963"/>
          </a:xfrm>
          <a:prstGeom prst="rect">
            <a:avLst/>
          </a:prstGeom>
          <a:noFill/>
          <a:extLst>
            <a:ext uri="{909E8E84-426E-40DD-AFC4-6F175D3DCCD1}">
              <a14:hiddenFill xmlns:a14="http://schemas.microsoft.com/office/drawing/2010/main">
                <a:solidFill>
                  <a:srgbClr val="FFFFFF"/>
                </a:solidFill>
              </a14:hiddenFill>
            </a:ext>
          </a:extLst>
        </p:spPr>
      </p:pic>
      <p:pic>
        <p:nvPicPr>
          <p:cNvPr id="43285" name="Picture 277" descr="CWBR-12 - FV-432M">
            <a:extLst>
              <a:ext uri="{FF2B5EF4-FFF2-40B4-BE49-F238E27FC236}">
                <a16:creationId xmlns:a16="http://schemas.microsoft.com/office/drawing/2014/main" id="{EA22157F-6CD3-4350-8876-BDCAB4262BD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44900" y="3203575"/>
            <a:ext cx="2935288" cy="2257425"/>
          </a:xfrm>
          <a:prstGeom prst="rect">
            <a:avLst/>
          </a:prstGeom>
          <a:noFill/>
          <a:extLst>
            <a:ext uri="{909E8E84-426E-40DD-AFC4-6F175D3DCCD1}">
              <a14:hiddenFill xmlns:a14="http://schemas.microsoft.com/office/drawing/2010/main">
                <a:solidFill>
                  <a:srgbClr val="FFFFFF"/>
                </a:solidFill>
              </a14:hiddenFill>
            </a:ext>
          </a:extLst>
        </p:spPr>
      </p:pic>
      <p:pic>
        <p:nvPicPr>
          <p:cNvPr id="43287" name="Picture 279" descr="ex80">
            <a:extLst>
              <a:ext uri="{FF2B5EF4-FFF2-40B4-BE49-F238E27FC236}">
                <a16:creationId xmlns:a16="http://schemas.microsoft.com/office/drawing/2014/main" id="{6FADD260-731E-4C0F-A863-064C894D9FB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00438" y="6156325"/>
            <a:ext cx="3227387" cy="215423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4" name="Line 4">
            <a:extLst>
              <a:ext uri="{FF2B5EF4-FFF2-40B4-BE49-F238E27FC236}">
                <a16:creationId xmlns:a16="http://schemas.microsoft.com/office/drawing/2014/main" id="{7C2D72E4-9730-4F2C-AFCE-F01A7E08A224}"/>
              </a:ext>
            </a:extLst>
          </p:cNvPr>
          <p:cNvSpPr>
            <a:spLocks noChangeShapeType="1"/>
          </p:cNvSpPr>
          <p:nvPr/>
        </p:nvSpPr>
        <p:spPr bwMode="auto">
          <a:xfrm>
            <a:off x="477838" y="3708400"/>
            <a:ext cx="0" cy="14287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2405" name="Line 5">
            <a:extLst>
              <a:ext uri="{FF2B5EF4-FFF2-40B4-BE49-F238E27FC236}">
                <a16:creationId xmlns:a16="http://schemas.microsoft.com/office/drawing/2014/main" id="{00534C81-4149-4FBA-BF6C-71C2900A70CF}"/>
              </a:ext>
            </a:extLst>
          </p:cNvPr>
          <p:cNvSpPr>
            <a:spLocks noChangeShapeType="1"/>
          </p:cNvSpPr>
          <p:nvPr/>
        </p:nvSpPr>
        <p:spPr bwMode="auto">
          <a:xfrm>
            <a:off x="261938" y="3635375"/>
            <a:ext cx="142875"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2406" name="Line 6">
            <a:extLst>
              <a:ext uri="{FF2B5EF4-FFF2-40B4-BE49-F238E27FC236}">
                <a16:creationId xmlns:a16="http://schemas.microsoft.com/office/drawing/2014/main" id="{616BE096-2874-4EE5-9687-F0B7F5C2853D}"/>
              </a:ext>
            </a:extLst>
          </p:cNvPr>
          <p:cNvSpPr>
            <a:spLocks noChangeShapeType="1"/>
          </p:cNvSpPr>
          <p:nvPr/>
        </p:nvSpPr>
        <p:spPr bwMode="auto">
          <a:xfrm>
            <a:off x="260350" y="684213"/>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2407" name="Line 7">
            <a:extLst>
              <a:ext uri="{FF2B5EF4-FFF2-40B4-BE49-F238E27FC236}">
                <a16:creationId xmlns:a16="http://schemas.microsoft.com/office/drawing/2014/main" id="{15A58162-0316-4871-93A8-99F3959B2799}"/>
              </a:ext>
            </a:extLst>
          </p:cNvPr>
          <p:cNvSpPr>
            <a:spLocks noChangeShapeType="1"/>
          </p:cNvSpPr>
          <p:nvPr/>
        </p:nvSpPr>
        <p:spPr bwMode="auto">
          <a:xfrm flipH="1">
            <a:off x="260350" y="395288"/>
            <a:ext cx="1588" cy="2376487"/>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2408" name="Line 8">
            <a:extLst>
              <a:ext uri="{FF2B5EF4-FFF2-40B4-BE49-F238E27FC236}">
                <a16:creationId xmlns:a16="http://schemas.microsoft.com/office/drawing/2014/main" id="{BCFD74CE-3D1C-41E5-BF15-083B24E8DD09}"/>
              </a:ext>
            </a:extLst>
          </p:cNvPr>
          <p:cNvSpPr>
            <a:spLocks noChangeShapeType="1"/>
          </p:cNvSpPr>
          <p:nvPr/>
        </p:nvSpPr>
        <p:spPr bwMode="auto">
          <a:xfrm>
            <a:off x="258763" y="2339975"/>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2409" name="Line 9">
            <a:extLst>
              <a:ext uri="{FF2B5EF4-FFF2-40B4-BE49-F238E27FC236}">
                <a16:creationId xmlns:a16="http://schemas.microsoft.com/office/drawing/2014/main" id="{B178F6C6-80F6-48AF-B679-E5EB3121F6A1}"/>
              </a:ext>
            </a:extLst>
          </p:cNvPr>
          <p:cNvSpPr>
            <a:spLocks noChangeShapeType="1"/>
          </p:cNvSpPr>
          <p:nvPr/>
        </p:nvSpPr>
        <p:spPr bwMode="auto">
          <a:xfrm>
            <a:off x="258763" y="1908175"/>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2410" name="Line 10">
            <a:extLst>
              <a:ext uri="{FF2B5EF4-FFF2-40B4-BE49-F238E27FC236}">
                <a16:creationId xmlns:a16="http://schemas.microsoft.com/office/drawing/2014/main" id="{0DCF675B-C3F9-454D-9972-244889E98CB6}"/>
              </a:ext>
            </a:extLst>
          </p:cNvPr>
          <p:cNvSpPr>
            <a:spLocks noChangeShapeType="1"/>
          </p:cNvSpPr>
          <p:nvPr/>
        </p:nvSpPr>
        <p:spPr bwMode="auto">
          <a:xfrm>
            <a:off x="258763" y="971550"/>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2411" name="Line 11">
            <a:extLst>
              <a:ext uri="{FF2B5EF4-FFF2-40B4-BE49-F238E27FC236}">
                <a16:creationId xmlns:a16="http://schemas.microsoft.com/office/drawing/2014/main" id="{0CA94902-A37F-496A-AAA9-A16F09B5F8C8}"/>
              </a:ext>
            </a:extLst>
          </p:cNvPr>
          <p:cNvSpPr>
            <a:spLocks noChangeShapeType="1"/>
          </p:cNvSpPr>
          <p:nvPr/>
        </p:nvSpPr>
        <p:spPr bwMode="auto">
          <a:xfrm>
            <a:off x="474663" y="1042988"/>
            <a:ext cx="0" cy="1444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02412" name="Group 12">
            <a:extLst>
              <a:ext uri="{FF2B5EF4-FFF2-40B4-BE49-F238E27FC236}">
                <a16:creationId xmlns:a16="http://schemas.microsoft.com/office/drawing/2014/main" id="{DA8EAB29-26F7-47EA-BE49-CC4FC7B82EDE}"/>
              </a:ext>
            </a:extLst>
          </p:cNvPr>
          <p:cNvGrpSpPr>
            <a:grpSpLocks noChangeAspect="1"/>
          </p:cNvGrpSpPr>
          <p:nvPr/>
        </p:nvGrpSpPr>
        <p:grpSpPr bwMode="auto">
          <a:xfrm>
            <a:off x="117475" y="252413"/>
            <a:ext cx="287338" cy="215900"/>
            <a:chOff x="480" y="960"/>
            <a:chExt cx="195" cy="132"/>
          </a:xfrm>
        </p:grpSpPr>
        <p:sp>
          <p:nvSpPr>
            <p:cNvPr id="102413" name="Rectangle 13">
              <a:extLst>
                <a:ext uri="{FF2B5EF4-FFF2-40B4-BE49-F238E27FC236}">
                  <a16:creationId xmlns:a16="http://schemas.microsoft.com/office/drawing/2014/main" id="{ABF327CE-7DC2-4B11-B434-99CB1B51B576}"/>
                </a:ext>
              </a:extLst>
            </p:cNvPr>
            <p:cNvSpPr>
              <a:spLocks noChangeAspect="1" noChangeArrowheads="1"/>
            </p:cNvSpPr>
            <p:nvPr/>
          </p:nvSpPr>
          <p:spPr bwMode="auto">
            <a:xfrm>
              <a:off x="480" y="960"/>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2414" name="Oval 14">
              <a:extLst>
                <a:ext uri="{FF2B5EF4-FFF2-40B4-BE49-F238E27FC236}">
                  <a16:creationId xmlns:a16="http://schemas.microsoft.com/office/drawing/2014/main" id="{334345E5-775F-4387-99AD-BA1DBF0199D8}"/>
                </a:ext>
              </a:extLst>
            </p:cNvPr>
            <p:cNvSpPr>
              <a:spLocks noChangeAspect="1" noChangeArrowheads="1"/>
            </p:cNvSpPr>
            <p:nvPr/>
          </p:nvSpPr>
          <p:spPr bwMode="auto">
            <a:xfrm>
              <a:off x="516" y="993"/>
              <a:ext cx="125"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102415" name="Group 15">
            <a:extLst>
              <a:ext uri="{FF2B5EF4-FFF2-40B4-BE49-F238E27FC236}">
                <a16:creationId xmlns:a16="http://schemas.microsoft.com/office/drawing/2014/main" id="{6EDBEE87-BC37-4162-A5D9-13B6B3F1DFBF}"/>
              </a:ext>
            </a:extLst>
          </p:cNvPr>
          <p:cNvGrpSpPr>
            <a:grpSpLocks/>
          </p:cNvGrpSpPr>
          <p:nvPr/>
        </p:nvGrpSpPr>
        <p:grpSpPr bwMode="auto">
          <a:xfrm>
            <a:off x="223838" y="179388"/>
            <a:ext cx="76200" cy="63500"/>
            <a:chOff x="2539" y="543"/>
            <a:chExt cx="48" cy="40"/>
          </a:xfrm>
        </p:grpSpPr>
        <p:sp>
          <p:nvSpPr>
            <p:cNvPr id="102416" name="Line 16">
              <a:extLst>
                <a:ext uri="{FF2B5EF4-FFF2-40B4-BE49-F238E27FC236}">
                  <a16:creationId xmlns:a16="http://schemas.microsoft.com/office/drawing/2014/main" id="{1BF8BE58-DB04-4F8F-9265-BB44B59C693B}"/>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2417" name="Line 17">
              <a:extLst>
                <a:ext uri="{FF2B5EF4-FFF2-40B4-BE49-F238E27FC236}">
                  <a16:creationId xmlns:a16="http://schemas.microsoft.com/office/drawing/2014/main" id="{69B7C003-C299-455B-A4E5-289B6516C889}"/>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102418" name="Text Box 18">
            <a:extLst>
              <a:ext uri="{FF2B5EF4-FFF2-40B4-BE49-F238E27FC236}">
                <a16:creationId xmlns:a16="http://schemas.microsoft.com/office/drawing/2014/main" id="{208E4C68-683E-441C-B539-C3CF1F06BB27}"/>
              </a:ext>
            </a:extLst>
          </p:cNvPr>
          <p:cNvSpPr txBox="1">
            <a:spLocks noChangeArrowheads="1"/>
          </p:cNvSpPr>
          <p:nvPr/>
        </p:nvSpPr>
        <p:spPr bwMode="auto">
          <a:xfrm>
            <a:off x="476250" y="107950"/>
            <a:ext cx="24511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BATTLEGROUP CWBR-07</a:t>
            </a:r>
          </a:p>
          <a:p>
            <a:r>
              <a:rPr lang="en-GB" altLang="en-US" sz="1000"/>
              <a:t>British Armoured Brigade 1983-89 </a:t>
            </a:r>
            <a:r>
              <a:rPr lang="en-GB" altLang="en-US" sz="800"/>
              <a:t>(ag)</a:t>
            </a:r>
            <a:endParaRPr lang="en-GB" altLang="en-US" sz="1000"/>
          </a:p>
        </p:txBody>
      </p:sp>
      <p:sp>
        <p:nvSpPr>
          <p:cNvPr id="102419" name="Text Box 19">
            <a:extLst>
              <a:ext uri="{FF2B5EF4-FFF2-40B4-BE49-F238E27FC236}">
                <a16:creationId xmlns:a16="http://schemas.microsoft.com/office/drawing/2014/main" id="{77E2F0AE-16F3-445F-8276-1FF5DF11A913}"/>
              </a:ext>
            </a:extLst>
          </p:cNvPr>
          <p:cNvSpPr txBox="1">
            <a:spLocks noChangeArrowheads="1"/>
          </p:cNvSpPr>
          <p:nvPr/>
        </p:nvSpPr>
        <p:spPr bwMode="auto">
          <a:xfrm>
            <a:off x="690563" y="1403350"/>
            <a:ext cx="1211262"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BATTLEGROUPS</a:t>
            </a:r>
          </a:p>
        </p:txBody>
      </p:sp>
      <p:grpSp>
        <p:nvGrpSpPr>
          <p:cNvPr id="102420" name="Group 20">
            <a:extLst>
              <a:ext uri="{FF2B5EF4-FFF2-40B4-BE49-F238E27FC236}">
                <a16:creationId xmlns:a16="http://schemas.microsoft.com/office/drawing/2014/main" id="{802DC7B3-71E0-48A2-BBE1-67EA047BD7B9}"/>
              </a:ext>
            </a:extLst>
          </p:cNvPr>
          <p:cNvGrpSpPr>
            <a:grpSpLocks noChangeAspect="1"/>
          </p:cNvGrpSpPr>
          <p:nvPr/>
        </p:nvGrpSpPr>
        <p:grpSpPr bwMode="auto">
          <a:xfrm>
            <a:off x="403225" y="1836738"/>
            <a:ext cx="287338" cy="215900"/>
            <a:chOff x="480" y="960"/>
            <a:chExt cx="195" cy="132"/>
          </a:xfrm>
        </p:grpSpPr>
        <p:sp>
          <p:nvSpPr>
            <p:cNvPr id="102421" name="Rectangle 21">
              <a:extLst>
                <a:ext uri="{FF2B5EF4-FFF2-40B4-BE49-F238E27FC236}">
                  <a16:creationId xmlns:a16="http://schemas.microsoft.com/office/drawing/2014/main" id="{F4E40A50-6878-4D05-801A-DFB4C1B18C6F}"/>
                </a:ext>
              </a:extLst>
            </p:cNvPr>
            <p:cNvSpPr>
              <a:spLocks noChangeAspect="1" noChangeArrowheads="1"/>
            </p:cNvSpPr>
            <p:nvPr/>
          </p:nvSpPr>
          <p:spPr bwMode="auto">
            <a:xfrm>
              <a:off x="480" y="960"/>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2422" name="Oval 22">
              <a:extLst>
                <a:ext uri="{FF2B5EF4-FFF2-40B4-BE49-F238E27FC236}">
                  <a16:creationId xmlns:a16="http://schemas.microsoft.com/office/drawing/2014/main" id="{A4C87ECC-F4C2-498F-B281-781D5EB7BD43}"/>
                </a:ext>
              </a:extLst>
            </p:cNvPr>
            <p:cNvSpPr>
              <a:spLocks noChangeAspect="1" noChangeArrowheads="1"/>
            </p:cNvSpPr>
            <p:nvPr/>
          </p:nvSpPr>
          <p:spPr bwMode="auto">
            <a:xfrm>
              <a:off x="516" y="993"/>
              <a:ext cx="125"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102423" name="Group 23">
            <a:extLst>
              <a:ext uri="{FF2B5EF4-FFF2-40B4-BE49-F238E27FC236}">
                <a16:creationId xmlns:a16="http://schemas.microsoft.com/office/drawing/2014/main" id="{FD35B9D8-7DF4-46CD-8147-27D6BF80D8A3}"/>
              </a:ext>
            </a:extLst>
          </p:cNvPr>
          <p:cNvGrpSpPr>
            <a:grpSpLocks/>
          </p:cNvGrpSpPr>
          <p:nvPr/>
        </p:nvGrpSpPr>
        <p:grpSpPr bwMode="auto">
          <a:xfrm>
            <a:off x="508000" y="1765300"/>
            <a:ext cx="76200" cy="63500"/>
            <a:chOff x="2443" y="447"/>
            <a:chExt cx="48" cy="40"/>
          </a:xfrm>
        </p:grpSpPr>
        <p:sp>
          <p:nvSpPr>
            <p:cNvPr id="102424" name="Line 24">
              <a:extLst>
                <a:ext uri="{FF2B5EF4-FFF2-40B4-BE49-F238E27FC236}">
                  <a16:creationId xmlns:a16="http://schemas.microsoft.com/office/drawing/2014/main" id="{075544E7-9DB3-4D20-AC55-7C9372ED3688}"/>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2425" name="Line 25">
              <a:extLst>
                <a:ext uri="{FF2B5EF4-FFF2-40B4-BE49-F238E27FC236}">
                  <a16:creationId xmlns:a16="http://schemas.microsoft.com/office/drawing/2014/main" id="{7DACCD27-EA90-4361-BFB1-D5443C8D7C28}"/>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02426" name="Group 26">
            <a:extLst>
              <a:ext uri="{FF2B5EF4-FFF2-40B4-BE49-F238E27FC236}">
                <a16:creationId xmlns:a16="http://schemas.microsoft.com/office/drawing/2014/main" id="{22ECCE60-9F05-45AF-906F-B43BF4078D6C}"/>
              </a:ext>
            </a:extLst>
          </p:cNvPr>
          <p:cNvGrpSpPr>
            <a:grpSpLocks noChangeAspect="1"/>
          </p:cNvGrpSpPr>
          <p:nvPr/>
        </p:nvGrpSpPr>
        <p:grpSpPr bwMode="auto">
          <a:xfrm>
            <a:off x="403225" y="898525"/>
            <a:ext cx="231775" cy="157163"/>
            <a:chOff x="1968" y="1728"/>
            <a:chExt cx="195" cy="132"/>
          </a:xfrm>
        </p:grpSpPr>
        <p:sp>
          <p:nvSpPr>
            <p:cNvPr id="102427" name="Rectangle 27">
              <a:extLst>
                <a:ext uri="{FF2B5EF4-FFF2-40B4-BE49-F238E27FC236}">
                  <a16:creationId xmlns:a16="http://schemas.microsoft.com/office/drawing/2014/main" id="{4409AEAF-F37E-45C1-AEB8-9991E1B6B44C}"/>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2428" name="Line 28">
              <a:extLst>
                <a:ext uri="{FF2B5EF4-FFF2-40B4-BE49-F238E27FC236}">
                  <a16:creationId xmlns:a16="http://schemas.microsoft.com/office/drawing/2014/main" id="{F0814B6D-3900-46BA-85D3-2ED361946B3F}"/>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2429" name="Line 29">
              <a:extLst>
                <a:ext uri="{FF2B5EF4-FFF2-40B4-BE49-F238E27FC236}">
                  <a16:creationId xmlns:a16="http://schemas.microsoft.com/office/drawing/2014/main" id="{6CBB41BD-EA8B-45E8-AF21-53D4EE28C785}"/>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02430" name="Group 30">
            <a:extLst>
              <a:ext uri="{FF2B5EF4-FFF2-40B4-BE49-F238E27FC236}">
                <a16:creationId xmlns:a16="http://schemas.microsoft.com/office/drawing/2014/main" id="{119CB001-4A5D-4129-9F9A-021AAC3C2562}"/>
              </a:ext>
            </a:extLst>
          </p:cNvPr>
          <p:cNvGrpSpPr>
            <a:grpSpLocks/>
          </p:cNvGrpSpPr>
          <p:nvPr/>
        </p:nvGrpSpPr>
        <p:grpSpPr bwMode="auto">
          <a:xfrm>
            <a:off x="474663" y="827088"/>
            <a:ext cx="74612" cy="26987"/>
            <a:chOff x="2373" y="1404"/>
            <a:chExt cx="47" cy="17"/>
          </a:xfrm>
        </p:grpSpPr>
        <p:sp>
          <p:nvSpPr>
            <p:cNvPr id="102431" name="Oval 31">
              <a:extLst>
                <a:ext uri="{FF2B5EF4-FFF2-40B4-BE49-F238E27FC236}">
                  <a16:creationId xmlns:a16="http://schemas.microsoft.com/office/drawing/2014/main" id="{75471BCD-B68D-435E-8B96-A8BACDFFDC93}"/>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02432" name="Oval 32">
              <a:extLst>
                <a:ext uri="{FF2B5EF4-FFF2-40B4-BE49-F238E27FC236}">
                  <a16:creationId xmlns:a16="http://schemas.microsoft.com/office/drawing/2014/main" id="{FCB55523-ED5A-4CC6-A9BE-C6C0FA04DB28}"/>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grpSp>
        <p:nvGrpSpPr>
          <p:cNvPr id="102433" name="Group 33">
            <a:extLst>
              <a:ext uri="{FF2B5EF4-FFF2-40B4-BE49-F238E27FC236}">
                <a16:creationId xmlns:a16="http://schemas.microsoft.com/office/drawing/2014/main" id="{5D5A929F-35FA-493B-B649-5B27C1596BDA}"/>
              </a:ext>
            </a:extLst>
          </p:cNvPr>
          <p:cNvGrpSpPr>
            <a:grpSpLocks noChangeAspect="1"/>
          </p:cNvGrpSpPr>
          <p:nvPr/>
        </p:nvGrpSpPr>
        <p:grpSpPr bwMode="auto">
          <a:xfrm>
            <a:off x="401638" y="1187450"/>
            <a:ext cx="241300" cy="157163"/>
            <a:chOff x="767" y="768"/>
            <a:chExt cx="202" cy="132"/>
          </a:xfrm>
        </p:grpSpPr>
        <p:sp>
          <p:nvSpPr>
            <p:cNvPr id="102434" name="Rectangle 34">
              <a:extLst>
                <a:ext uri="{FF2B5EF4-FFF2-40B4-BE49-F238E27FC236}">
                  <a16:creationId xmlns:a16="http://schemas.microsoft.com/office/drawing/2014/main" id="{E2124752-DF15-4C76-8781-A39D1078F348}"/>
                </a:ext>
              </a:extLst>
            </p:cNvPr>
            <p:cNvSpPr>
              <a:spLocks noChangeAspect="1" noChangeArrowheads="1"/>
            </p:cNvSpPr>
            <p:nvPr/>
          </p:nvSpPr>
          <p:spPr bwMode="auto">
            <a:xfrm>
              <a:off x="768" y="768"/>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2435" name="Oval 35">
              <a:extLst>
                <a:ext uri="{FF2B5EF4-FFF2-40B4-BE49-F238E27FC236}">
                  <a16:creationId xmlns:a16="http://schemas.microsoft.com/office/drawing/2014/main" id="{0F5570B9-938E-48CC-8D30-2363FEB5F769}"/>
                </a:ext>
              </a:extLst>
            </p:cNvPr>
            <p:cNvSpPr>
              <a:spLocks noChangeAspect="1" noChangeArrowheads="1"/>
            </p:cNvSpPr>
            <p:nvPr/>
          </p:nvSpPr>
          <p:spPr bwMode="auto">
            <a:xfrm>
              <a:off x="798" y="801"/>
              <a:ext cx="142"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2436" name="Line 36">
              <a:extLst>
                <a:ext uri="{FF2B5EF4-FFF2-40B4-BE49-F238E27FC236}">
                  <a16:creationId xmlns:a16="http://schemas.microsoft.com/office/drawing/2014/main" id="{A5C754D8-B52D-4F98-A772-F21B5603E807}"/>
                </a:ext>
              </a:extLst>
            </p:cNvPr>
            <p:cNvSpPr>
              <a:spLocks noChangeAspect="1" noChangeShapeType="1"/>
            </p:cNvSpPr>
            <p:nvPr/>
          </p:nvSpPr>
          <p:spPr bwMode="auto">
            <a:xfrm flipV="1">
              <a:off x="768" y="768"/>
              <a:ext cx="199" cy="131"/>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2437" name="Line 37">
              <a:extLst>
                <a:ext uri="{FF2B5EF4-FFF2-40B4-BE49-F238E27FC236}">
                  <a16:creationId xmlns:a16="http://schemas.microsoft.com/office/drawing/2014/main" id="{27479102-13B8-40DE-A5D0-CF731C1713F6}"/>
                </a:ext>
              </a:extLst>
            </p:cNvPr>
            <p:cNvSpPr>
              <a:spLocks noChangeAspect="1" noChangeShapeType="1"/>
            </p:cNvSpPr>
            <p:nvPr/>
          </p:nvSpPr>
          <p:spPr bwMode="auto">
            <a:xfrm>
              <a:off x="767" y="768"/>
              <a:ext cx="202"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02438" name="Group 38">
            <a:extLst>
              <a:ext uri="{FF2B5EF4-FFF2-40B4-BE49-F238E27FC236}">
                <a16:creationId xmlns:a16="http://schemas.microsoft.com/office/drawing/2014/main" id="{571521E2-AAD2-47B6-99F9-F6AF5D0876EA}"/>
              </a:ext>
            </a:extLst>
          </p:cNvPr>
          <p:cNvGrpSpPr>
            <a:grpSpLocks/>
          </p:cNvGrpSpPr>
          <p:nvPr/>
        </p:nvGrpSpPr>
        <p:grpSpPr bwMode="auto">
          <a:xfrm>
            <a:off x="474663" y="1114425"/>
            <a:ext cx="74612" cy="26988"/>
            <a:chOff x="2373" y="1404"/>
            <a:chExt cx="47" cy="17"/>
          </a:xfrm>
        </p:grpSpPr>
        <p:sp>
          <p:nvSpPr>
            <p:cNvPr id="102439" name="Oval 39">
              <a:extLst>
                <a:ext uri="{FF2B5EF4-FFF2-40B4-BE49-F238E27FC236}">
                  <a16:creationId xmlns:a16="http://schemas.microsoft.com/office/drawing/2014/main" id="{E1F58714-E3C0-4B33-B8F2-92F501B3ADC5}"/>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02440" name="Oval 40">
              <a:extLst>
                <a:ext uri="{FF2B5EF4-FFF2-40B4-BE49-F238E27FC236}">
                  <a16:creationId xmlns:a16="http://schemas.microsoft.com/office/drawing/2014/main" id="{717B5F07-33B2-4190-9C16-4BB4BEDEF752}"/>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02441" name="Text Box 41">
            <a:extLst>
              <a:ext uri="{FF2B5EF4-FFF2-40B4-BE49-F238E27FC236}">
                <a16:creationId xmlns:a16="http://schemas.microsoft.com/office/drawing/2014/main" id="{8010CCF6-CABE-4773-83ED-D05B984D0248}"/>
              </a:ext>
            </a:extLst>
          </p:cNvPr>
          <p:cNvSpPr txBox="1">
            <a:spLocks noChangeArrowheads="1"/>
          </p:cNvSpPr>
          <p:nvPr/>
        </p:nvSpPr>
        <p:spPr bwMode="auto">
          <a:xfrm>
            <a:off x="619125" y="1042988"/>
            <a:ext cx="28098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a:t>
            </a:r>
          </a:p>
          <a:p>
            <a:r>
              <a:rPr lang="en-GB" altLang="en-US" sz="800"/>
              <a:t>x3 </a:t>
            </a:r>
            <a:r>
              <a:rPr lang="en-GB" altLang="en-US" sz="800" b="0"/>
              <a:t>CVR(T) Spartan APC                                     CWBR-10</a:t>
            </a:r>
            <a:endParaRPr lang="en-GB" altLang="en-US" sz="800"/>
          </a:p>
        </p:txBody>
      </p:sp>
      <p:sp>
        <p:nvSpPr>
          <p:cNvPr id="102442" name="Text Box 42">
            <a:extLst>
              <a:ext uri="{FF2B5EF4-FFF2-40B4-BE49-F238E27FC236}">
                <a16:creationId xmlns:a16="http://schemas.microsoft.com/office/drawing/2014/main" id="{CAE1B241-3B33-4C50-A8EA-9E4F46D683AA}"/>
              </a:ext>
            </a:extLst>
          </p:cNvPr>
          <p:cNvSpPr txBox="1">
            <a:spLocks noChangeArrowheads="1"/>
          </p:cNvSpPr>
          <p:nvPr/>
        </p:nvSpPr>
        <p:spPr bwMode="auto">
          <a:xfrm>
            <a:off x="619125" y="827088"/>
            <a:ext cx="2763838"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x3 </a:t>
            </a:r>
            <a:r>
              <a:rPr lang="en-GB" altLang="en-US" sz="800" b="0"/>
              <a:t>Infantry (1 MAW) </a:t>
            </a:r>
            <a:r>
              <a:rPr lang="en-GB" altLang="en-US" sz="800"/>
              <a:t>(c)</a:t>
            </a:r>
            <a:r>
              <a:rPr lang="en-GB" altLang="en-US" sz="800" b="0"/>
              <a:t>                                     CWBR-26</a:t>
            </a:r>
            <a:endParaRPr lang="en-GB" altLang="en-US" sz="800"/>
          </a:p>
        </p:txBody>
      </p:sp>
      <p:sp>
        <p:nvSpPr>
          <p:cNvPr id="102443" name="Text Box 43">
            <a:extLst>
              <a:ext uri="{FF2B5EF4-FFF2-40B4-BE49-F238E27FC236}">
                <a16:creationId xmlns:a16="http://schemas.microsoft.com/office/drawing/2014/main" id="{133EDB20-9C29-47E1-A091-47A6C567E525}"/>
              </a:ext>
            </a:extLst>
          </p:cNvPr>
          <p:cNvSpPr txBox="1">
            <a:spLocks noChangeArrowheads="1"/>
          </p:cNvSpPr>
          <p:nvPr/>
        </p:nvSpPr>
        <p:spPr bwMode="auto">
          <a:xfrm>
            <a:off x="3429000" y="107950"/>
            <a:ext cx="3313113" cy="5959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800"/>
              <a:t>(a) </a:t>
            </a:r>
            <a:r>
              <a:rPr lang="en-GB" altLang="en-US" sz="800" b="0"/>
              <a:t>Following the 1982 reorganisation, Armoured Brigades would normally either have </a:t>
            </a:r>
            <a:r>
              <a:rPr lang="en-GB" altLang="en-US" sz="800"/>
              <a:t>x2 </a:t>
            </a:r>
            <a:r>
              <a:rPr lang="en-GB" altLang="en-US" sz="800" b="0"/>
              <a:t>Armoured Regiments and </a:t>
            </a:r>
            <a:r>
              <a:rPr lang="en-GB" altLang="en-US" sz="800"/>
              <a:t>x1 </a:t>
            </a:r>
            <a:r>
              <a:rPr lang="en-GB" altLang="en-US" sz="800" b="0"/>
              <a:t>Mechanised Infantry Battalion, or they would have </a:t>
            </a:r>
            <a:r>
              <a:rPr lang="en-GB" altLang="en-US" sz="800"/>
              <a:t>x1 </a:t>
            </a:r>
            <a:r>
              <a:rPr lang="en-GB" altLang="en-US" sz="800" b="0"/>
              <a:t>Armoured Regiment and </a:t>
            </a:r>
            <a:r>
              <a:rPr lang="en-GB" altLang="en-US" sz="800"/>
              <a:t>x2 </a:t>
            </a:r>
            <a:r>
              <a:rPr lang="en-GB" altLang="en-US" sz="800" b="0"/>
              <a:t>Mechanised Infantry Battalions.  4, 7 and 20 Armoured Brigades all used the heavier organisation, while 6, 11, 12 &amp; 33 Armoured Brigades used the lighter ‘mechanised’ organisation.  22 Armoured Brigade had a unique organisation of </a:t>
            </a:r>
            <a:r>
              <a:rPr lang="en-GB" altLang="en-US" sz="800"/>
              <a:t>x2 </a:t>
            </a:r>
            <a:r>
              <a:rPr lang="en-GB" altLang="en-US" sz="800" b="0"/>
              <a:t>Armoured Regiments and </a:t>
            </a:r>
            <a:r>
              <a:rPr lang="en-GB" altLang="en-US" sz="800"/>
              <a:t>x2 </a:t>
            </a:r>
            <a:r>
              <a:rPr lang="en-GB" altLang="en-US" sz="800" b="0"/>
              <a:t>Mech Infantry Battalions.</a:t>
            </a:r>
          </a:p>
          <a:p>
            <a:endParaRPr lang="en-GB" altLang="en-US" sz="800"/>
          </a:p>
          <a:p>
            <a:r>
              <a:rPr lang="en-GB" altLang="en-US" sz="800"/>
              <a:t>(b) </a:t>
            </a:r>
            <a:r>
              <a:rPr lang="en-GB" altLang="en-US" sz="800" b="0"/>
              <a:t>From 1985: May upgrade Chieftain Mk 5 to:</a:t>
            </a:r>
          </a:p>
          <a:p>
            <a:r>
              <a:rPr lang="en-GB" altLang="en-US" sz="800" b="0"/>
              <a:t>     Chieftain Mk 10 120mm Main Battle Tank                      CWBR-02</a:t>
            </a:r>
          </a:p>
          <a:p>
            <a:r>
              <a:rPr lang="en-GB" altLang="en-US" sz="800" b="0"/>
              <a:t>Alternative:</a:t>
            </a:r>
          </a:p>
          <a:p>
            <a:r>
              <a:rPr lang="en-GB" altLang="en-US" sz="800" b="0"/>
              <a:t>     Challenger 120mm Main Battle Tank                              CWBR-03</a:t>
            </a:r>
          </a:p>
          <a:p>
            <a:r>
              <a:rPr lang="en-GB" altLang="en-US" sz="800" b="0"/>
              <a:t>Armoured Brigades were upgraded to Challenger at the following rate:</a:t>
            </a:r>
          </a:p>
          <a:p>
            <a:r>
              <a:rPr lang="en-GB" altLang="en-US" sz="800" b="0"/>
              <a:t>     4 Armoured Brigade – 1986 </a:t>
            </a:r>
          </a:p>
          <a:p>
            <a:r>
              <a:rPr lang="en-GB" altLang="en-US" sz="800" b="0"/>
              <a:t>     6 Armoured Brigade – 1988</a:t>
            </a:r>
          </a:p>
          <a:p>
            <a:r>
              <a:rPr lang="en-GB" altLang="en-US" sz="800" b="0"/>
              <a:t>     7 Armoured Brigade – 1985</a:t>
            </a:r>
          </a:p>
          <a:p>
            <a:r>
              <a:rPr lang="en-GB" altLang="en-US" sz="800" b="0"/>
              <a:t>     22 Armoured Brigade – 1989 (</a:t>
            </a:r>
            <a:r>
              <a:rPr lang="en-GB" altLang="en-US" sz="800"/>
              <a:t>x1</a:t>
            </a:r>
            <a:r>
              <a:rPr lang="en-GB" altLang="en-US" sz="800" b="0"/>
              <a:t> Squadron by mid-1989)</a:t>
            </a:r>
          </a:p>
          <a:p>
            <a:r>
              <a:rPr lang="en-GB" altLang="en-US" sz="800" b="0"/>
              <a:t>     33 Armoured Brigade – 1988 (regiment had only </a:t>
            </a:r>
            <a:r>
              <a:rPr lang="en-GB" altLang="en-US" sz="800"/>
              <a:t>x3 </a:t>
            </a:r>
            <a:r>
              <a:rPr lang="en-GB" altLang="en-US" sz="800" b="0"/>
              <a:t>Squadrons)</a:t>
            </a:r>
          </a:p>
          <a:p>
            <a:endParaRPr lang="en-GB" altLang="en-US" sz="800"/>
          </a:p>
          <a:p>
            <a:r>
              <a:rPr lang="en-GB" altLang="en-US" sz="800"/>
              <a:t>(c) </a:t>
            </a:r>
            <a:r>
              <a:rPr lang="en-GB" altLang="en-US" sz="800" b="0"/>
              <a:t>From 1986: May upgrade Infantry with L85/L86 small-arms:</a:t>
            </a:r>
          </a:p>
          <a:p>
            <a:r>
              <a:rPr lang="en-GB" altLang="en-US" sz="800"/>
              <a:t>     x3 </a:t>
            </a:r>
            <a:r>
              <a:rPr lang="en-GB" altLang="en-US" sz="800" b="0"/>
              <a:t>Infantry (1 MAW)                                                       CWBR-27</a:t>
            </a:r>
          </a:p>
          <a:p>
            <a:r>
              <a:rPr lang="en-GB" altLang="en-US" sz="800" b="0"/>
              <a:t>From 1987: May replace all M72 66mm LAW and Carl-Gustav 84mm MAW with the 94mm LAW-80 (see card).</a:t>
            </a:r>
          </a:p>
          <a:p>
            <a:endParaRPr lang="en-GB" altLang="en-US" sz="800" b="0"/>
          </a:p>
          <a:p>
            <a:r>
              <a:rPr lang="en-GB" altLang="en-US" sz="800"/>
              <a:t>(d) </a:t>
            </a:r>
            <a:r>
              <a:rPr lang="en-GB" altLang="en-US" sz="800" b="0"/>
              <a:t>With the introduction of the Warrior MICV, Mechanised Infantry Battalions that re-equipped with Warrior were re-designated as Armoured Infantry Battalions.  However, battalion organisation remained essentially the same despite the change of primary APC, so I have not differentiated them here. There had also been a Warrior demonstrator unit (probably only a company) in the UK since 1984; it was briefly deployed to West Germany for Exercise Lionheart ’84 and again in 1986, though no complete BAOR battalions were converted until 1988.  Only three BAOR battalions managed to re-equip with Warrior before the end of 1989:</a:t>
            </a:r>
          </a:p>
          <a:p>
            <a:r>
              <a:rPr lang="en-GB" altLang="en-US" sz="800" b="0"/>
              <a:t>     4 Armoured Brigade – </a:t>
            </a:r>
            <a:r>
              <a:rPr lang="en-GB" altLang="en-US" sz="800"/>
              <a:t>x1 </a:t>
            </a:r>
            <a:r>
              <a:rPr lang="en-GB" altLang="en-US" sz="800" b="0"/>
              <a:t>Battalion in Jan 1988 (1st to convert)</a:t>
            </a:r>
          </a:p>
          <a:p>
            <a:r>
              <a:rPr lang="en-GB" altLang="en-US" sz="800" b="0"/>
              <a:t>     6 Armoured Brigade – </a:t>
            </a:r>
            <a:r>
              <a:rPr lang="en-GB" altLang="en-US" sz="800"/>
              <a:t>x1 </a:t>
            </a:r>
            <a:r>
              <a:rPr lang="en-GB" altLang="en-US" sz="800" b="0"/>
              <a:t>Battalion in 1988</a:t>
            </a:r>
          </a:p>
          <a:p>
            <a:r>
              <a:rPr lang="en-GB" altLang="en-US" sz="800" b="0"/>
              <a:t>     7 Armoured Brigade – </a:t>
            </a:r>
            <a:r>
              <a:rPr lang="en-GB" altLang="en-US" sz="800"/>
              <a:t>x1 </a:t>
            </a:r>
            <a:r>
              <a:rPr lang="en-GB" altLang="en-US" sz="800" b="0"/>
              <a:t>Battalion in Oct 1988</a:t>
            </a:r>
          </a:p>
          <a:p>
            <a:endParaRPr lang="en-GB" altLang="en-US" sz="800" b="0"/>
          </a:p>
          <a:p>
            <a:r>
              <a:rPr lang="en-GB" altLang="en-US" sz="800"/>
              <a:t>(e) </a:t>
            </a:r>
            <a:r>
              <a:rPr lang="en-GB" altLang="en-US" sz="800" b="0"/>
              <a:t>Some Armoured Brigades would in wartime receive a Light Role Infantry Battalion from the TA.  This seems to have been the case in 11, 12, 20 and 22 Armoured Brigades. </a:t>
            </a:r>
            <a:r>
              <a:rPr lang="en-GB" altLang="en-US" sz="800"/>
              <a:t>(f)</a:t>
            </a:r>
            <a:endParaRPr lang="en-GB" altLang="en-US" sz="800" b="0"/>
          </a:p>
          <a:p>
            <a:endParaRPr lang="en-GB" altLang="en-US" sz="800" b="0"/>
          </a:p>
          <a:p>
            <a:r>
              <a:rPr lang="en-GB" altLang="en-US" sz="800"/>
              <a:t>(f)  </a:t>
            </a:r>
            <a:r>
              <a:rPr lang="en-GB" altLang="en-US" sz="800" b="0"/>
              <a:t>In some cases, these TA Battalions would be further reinforced by an additional </a:t>
            </a:r>
            <a:r>
              <a:rPr lang="en-GB" altLang="en-US" sz="800"/>
              <a:t>x2 </a:t>
            </a:r>
            <a:r>
              <a:rPr lang="en-GB" altLang="en-US" sz="800" b="0"/>
              <a:t>Milan Platoons from other, non-deployed TA Battalions, so triple the allocation of Milan in these units.  This seems to have been the case in 11 &amp; 20 Armoured Brigades.</a:t>
            </a:r>
            <a:endParaRPr lang="en-GB" altLang="en-US" sz="800"/>
          </a:p>
        </p:txBody>
      </p:sp>
      <p:sp>
        <p:nvSpPr>
          <p:cNvPr id="102444" name="Text Box 44">
            <a:extLst>
              <a:ext uri="{FF2B5EF4-FFF2-40B4-BE49-F238E27FC236}">
                <a16:creationId xmlns:a16="http://schemas.microsoft.com/office/drawing/2014/main" id="{7DDD1E5E-CADF-414A-A2EF-B6119D317FD4}"/>
              </a:ext>
            </a:extLst>
          </p:cNvPr>
          <p:cNvSpPr txBox="1">
            <a:spLocks noChangeArrowheads="1"/>
          </p:cNvSpPr>
          <p:nvPr/>
        </p:nvSpPr>
        <p:spPr bwMode="auto">
          <a:xfrm>
            <a:off x="690563" y="1619250"/>
            <a:ext cx="20732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BG CWBR-20</a:t>
            </a:r>
          </a:p>
          <a:p>
            <a:r>
              <a:rPr lang="en-GB" altLang="en-US" sz="1000"/>
              <a:t>x1 or x2 Armoured Regiment </a:t>
            </a:r>
            <a:r>
              <a:rPr lang="en-GB" altLang="en-US" sz="800"/>
              <a:t>(a)</a:t>
            </a:r>
            <a:endParaRPr lang="en-GB" altLang="en-US" sz="1000"/>
          </a:p>
        </p:txBody>
      </p:sp>
      <p:grpSp>
        <p:nvGrpSpPr>
          <p:cNvPr id="102445" name="Group 45">
            <a:extLst>
              <a:ext uri="{FF2B5EF4-FFF2-40B4-BE49-F238E27FC236}">
                <a16:creationId xmlns:a16="http://schemas.microsoft.com/office/drawing/2014/main" id="{775C5A15-CA8B-457A-A211-C0C38FB425DE}"/>
              </a:ext>
            </a:extLst>
          </p:cNvPr>
          <p:cNvGrpSpPr>
            <a:grpSpLocks noChangeAspect="1"/>
          </p:cNvGrpSpPr>
          <p:nvPr/>
        </p:nvGrpSpPr>
        <p:grpSpPr bwMode="auto">
          <a:xfrm>
            <a:off x="403225" y="2268538"/>
            <a:ext cx="287338" cy="215900"/>
            <a:chOff x="767" y="768"/>
            <a:chExt cx="202" cy="132"/>
          </a:xfrm>
        </p:grpSpPr>
        <p:sp>
          <p:nvSpPr>
            <p:cNvPr id="102446" name="Rectangle 46">
              <a:extLst>
                <a:ext uri="{FF2B5EF4-FFF2-40B4-BE49-F238E27FC236}">
                  <a16:creationId xmlns:a16="http://schemas.microsoft.com/office/drawing/2014/main" id="{E564D29E-130F-4125-AD02-5D72C08DD4FD}"/>
                </a:ext>
              </a:extLst>
            </p:cNvPr>
            <p:cNvSpPr>
              <a:spLocks noChangeAspect="1" noChangeArrowheads="1"/>
            </p:cNvSpPr>
            <p:nvPr/>
          </p:nvSpPr>
          <p:spPr bwMode="auto">
            <a:xfrm>
              <a:off x="768" y="768"/>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2447" name="Oval 47">
              <a:extLst>
                <a:ext uri="{FF2B5EF4-FFF2-40B4-BE49-F238E27FC236}">
                  <a16:creationId xmlns:a16="http://schemas.microsoft.com/office/drawing/2014/main" id="{5335F2B0-4563-49B1-87E1-B9D04842EDB0}"/>
                </a:ext>
              </a:extLst>
            </p:cNvPr>
            <p:cNvSpPr>
              <a:spLocks noChangeAspect="1" noChangeArrowheads="1"/>
            </p:cNvSpPr>
            <p:nvPr/>
          </p:nvSpPr>
          <p:spPr bwMode="auto">
            <a:xfrm>
              <a:off x="798" y="801"/>
              <a:ext cx="142"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2448" name="Line 48">
              <a:extLst>
                <a:ext uri="{FF2B5EF4-FFF2-40B4-BE49-F238E27FC236}">
                  <a16:creationId xmlns:a16="http://schemas.microsoft.com/office/drawing/2014/main" id="{2BD9EA60-DE69-4CBC-AA1A-E2BD3EE10EA0}"/>
                </a:ext>
              </a:extLst>
            </p:cNvPr>
            <p:cNvSpPr>
              <a:spLocks noChangeAspect="1" noChangeShapeType="1"/>
            </p:cNvSpPr>
            <p:nvPr/>
          </p:nvSpPr>
          <p:spPr bwMode="auto">
            <a:xfrm flipV="1">
              <a:off x="768" y="768"/>
              <a:ext cx="199" cy="131"/>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2449" name="Line 49">
              <a:extLst>
                <a:ext uri="{FF2B5EF4-FFF2-40B4-BE49-F238E27FC236}">
                  <a16:creationId xmlns:a16="http://schemas.microsoft.com/office/drawing/2014/main" id="{9CDEE023-B6B1-4704-A548-C791C07801E7}"/>
                </a:ext>
              </a:extLst>
            </p:cNvPr>
            <p:cNvSpPr>
              <a:spLocks noChangeAspect="1" noChangeShapeType="1"/>
            </p:cNvSpPr>
            <p:nvPr/>
          </p:nvSpPr>
          <p:spPr bwMode="auto">
            <a:xfrm>
              <a:off x="767" y="768"/>
              <a:ext cx="202"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02450" name="Group 50">
            <a:extLst>
              <a:ext uri="{FF2B5EF4-FFF2-40B4-BE49-F238E27FC236}">
                <a16:creationId xmlns:a16="http://schemas.microsoft.com/office/drawing/2014/main" id="{8FF0260F-6BC9-40E6-88A5-05B8370E00B1}"/>
              </a:ext>
            </a:extLst>
          </p:cNvPr>
          <p:cNvGrpSpPr>
            <a:grpSpLocks/>
          </p:cNvGrpSpPr>
          <p:nvPr/>
        </p:nvGrpSpPr>
        <p:grpSpPr bwMode="auto">
          <a:xfrm>
            <a:off x="508000" y="2195513"/>
            <a:ext cx="76200" cy="63500"/>
            <a:chOff x="2443" y="447"/>
            <a:chExt cx="48" cy="40"/>
          </a:xfrm>
        </p:grpSpPr>
        <p:sp>
          <p:nvSpPr>
            <p:cNvPr id="102451" name="Line 51">
              <a:extLst>
                <a:ext uri="{FF2B5EF4-FFF2-40B4-BE49-F238E27FC236}">
                  <a16:creationId xmlns:a16="http://schemas.microsoft.com/office/drawing/2014/main" id="{DED62FB8-F85F-485F-9938-02D65A807B3B}"/>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2452" name="Line 52">
              <a:extLst>
                <a:ext uri="{FF2B5EF4-FFF2-40B4-BE49-F238E27FC236}">
                  <a16:creationId xmlns:a16="http://schemas.microsoft.com/office/drawing/2014/main" id="{44356DEB-D290-43BB-A63C-491127CE4FD5}"/>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02453" name="Text Box 53">
            <a:extLst>
              <a:ext uri="{FF2B5EF4-FFF2-40B4-BE49-F238E27FC236}">
                <a16:creationId xmlns:a16="http://schemas.microsoft.com/office/drawing/2014/main" id="{83D946FD-23BE-4F72-AA4B-2E0373E1B9FE}"/>
              </a:ext>
            </a:extLst>
          </p:cNvPr>
          <p:cNvSpPr txBox="1">
            <a:spLocks noChangeArrowheads="1"/>
          </p:cNvSpPr>
          <p:nvPr/>
        </p:nvSpPr>
        <p:spPr bwMode="auto">
          <a:xfrm>
            <a:off x="690563" y="2052638"/>
            <a:ext cx="27178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BG CWBR-24</a:t>
            </a:r>
          </a:p>
          <a:p>
            <a:r>
              <a:rPr lang="en-GB" altLang="en-US" sz="1000"/>
              <a:t>x1 or x2 Mechanised Infantry Battalion </a:t>
            </a:r>
            <a:r>
              <a:rPr lang="en-GB" altLang="en-US" sz="800"/>
              <a:t>(ad)</a:t>
            </a:r>
            <a:endParaRPr lang="en-GB" altLang="en-US" sz="1000"/>
          </a:p>
        </p:txBody>
      </p:sp>
      <p:sp>
        <p:nvSpPr>
          <p:cNvPr id="102454" name="Line 54">
            <a:extLst>
              <a:ext uri="{FF2B5EF4-FFF2-40B4-BE49-F238E27FC236}">
                <a16:creationId xmlns:a16="http://schemas.microsoft.com/office/drawing/2014/main" id="{3B4CC343-BF6C-42D1-9DE7-6BDF055C7205}"/>
              </a:ext>
            </a:extLst>
          </p:cNvPr>
          <p:cNvSpPr>
            <a:spLocks noChangeShapeType="1"/>
          </p:cNvSpPr>
          <p:nvPr/>
        </p:nvSpPr>
        <p:spPr bwMode="auto">
          <a:xfrm>
            <a:off x="260350" y="2771775"/>
            <a:ext cx="0" cy="865188"/>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02455" name="Group 55">
            <a:extLst>
              <a:ext uri="{FF2B5EF4-FFF2-40B4-BE49-F238E27FC236}">
                <a16:creationId xmlns:a16="http://schemas.microsoft.com/office/drawing/2014/main" id="{AB6FDF3C-5F6C-42D4-8B3E-F0D86F258DFF}"/>
              </a:ext>
            </a:extLst>
          </p:cNvPr>
          <p:cNvGrpSpPr>
            <a:grpSpLocks noChangeAspect="1"/>
          </p:cNvGrpSpPr>
          <p:nvPr/>
        </p:nvGrpSpPr>
        <p:grpSpPr bwMode="auto">
          <a:xfrm>
            <a:off x="403225" y="611188"/>
            <a:ext cx="231775" cy="157162"/>
            <a:chOff x="480" y="960"/>
            <a:chExt cx="195" cy="132"/>
          </a:xfrm>
        </p:grpSpPr>
        <p:sp>
          <p:nvSpPr>
            <p:cNvPr id="102456" name="Rectangle 56">
              <a:extLst>
                <a:ext uri="{FF2B5EF4-FFF2-40B4-BE49-F238E27FC236}">
                  <a16:creationId xmlns:a16="http://schemas.microsoft.com/office/drawing/2014/main" id="{BF716B82-801A-4644-9C39-D180BF4EC190}"/>
                </a:ext>
              </a:extLst>
            </p:cNvPr>
            <p:cNvSpPr>
              <a:spLocks noChangeAspect="1" noChangeArrowheads="1"/>
            </p:cNvSpPr>
            <p:nvPr/>
          </p:nvSpPr>
          <p:spPr bwMode="auto">
            <a:xfrm>
              <a:off x="480" y="960"/>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2457" name="Oval 57">
              <a:extLst>
                <a:ext uri="{FF2B5EF4-FFF2-40B4-BE49-F238E27FC236}">
                  <a16:creationId xmlns:a16="http://schemas.microsoft.com/office/drawing/2014/main" id="{FBE50F2F-BCBE-4A8F-98DF-BB2B12EE5734}"/>
                </a:ext>
              </a:extLst>
            </p:cNvPr>
            <p:cNvSpPr>
              <a:spLocks noChangeAspect="1" noChangeArrowheads="1"/>
            </p:cNvSpPr>
            <p:nvPr/>
          </p:nvSpPr>
          <p:spPr bwMode="auto">
            <a:xfrm>
              <a:off x="516" y="993"/>
              <a:ext cx="125"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102458" name="Group 58">
            <a:extLst>
              <a:ext uri="{FF2B5EF4-FFF2-40B4-BE49-F238E27FC236}">
                <a16:creationId xmlns:a16="http://schemas.microsoft.com/office/drawing/2014/main" id="{E8A35959-583F-4501-908E-3ECDBCB6F0FA}"/>
              </a:ext>
            </a:extLst>
          </p:cNvPr>
          <p:cNvGrpSpPr>
            <a:grpSpLocks/>
          </p:cNvGrpSpPr>
          <p:nvPr/>
        </p:nvGrpSpPr>
        <p:grpSpPr bwMode="auto">
          <a:xfrm>
            <a:off x="476250" y="539750"/>
            <a:ext cx="74613" cy="26988"/>
            <a:chOff x="2373" y="1404"/>
            <a:chExt cx="47" cy="17"/>
          </a:xfrm>
        </p:grpSpPr>
        <p:sp>
          <p:nvSpPr>
            <p:cNvPr id="102459" name="Oval 59">
              <a:extLst>
                <a:ext uri="{FF2B5EF4-FFF2-40B4-BE49-F238E27FC236}">
                  <a16:creationId xmlns:a16="http://schemas.microsoft.com/office/drawing/2014/main" id="{6D38809E-5048-43AF-B417-27D17B974E7A}"/>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02460" name="Oval 60">
              <a:extLst>
                <a:ext uri="{FF2B5EF4-FFF2-40B4-BE49-F238E27FC236}">
                  <a16:creationId xmlns:a16="http://schemas.microsoft.com/office/drawing/2014/main" id="{41D4B04E-DC08-4E82-A764-33A944A4804F}"/>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02461" name="Text Box 61">
            <a:extLst>
              <a:ext uri="{FF2B5EF4-FFF2-40B4-BE49-F238E27FC236}">
                <a16:creationId xmlns:a16="http://schemas.microsoft.com/office/drawing/2014/main" id="{709FD237-C794-441C-928A-6CC3DA2E5127}"/>
              </a:ext>
            </a:extLst>
          </p:cNvPr>
          <p:cNvSpPr txBox="1">
            <a:spLocks noChangeArrowheads="1"/>
          </p:cNvSpPr>
          <p:nvPr/>
        </p:nvSpPr>
        <p:spPr bwMode="auto">
          <a:xfrm>
            <a:off x="619125" y="468313"/>
            <a:ext cx="278606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Command </a:t>
            </a:r>
          </a:p>
          <a:p>
            <a:r>
              <a:rPr lang="en-GB" altLang="en-US" sz="800"/>
              <a:t>x1 </a:t>
            </a:r>
            <a:r>
              <a:rPr lang="en-GB" altLang="en-US" sz="800" b="0"/>
              <a:t>Chieftain Mk 5 120mm Main Battle Tank </a:t>
            </a:r>
            <a:r>
              <a:rPr lang="en-GB" altLang="en-US" sz="800"/>
              <a:t>(b)</a:t>
            </a:r>
            <a:r>
              <a:rPr lang="en-GB" altLang="en-US" sz="800" b="0"/>
              <a:t> CWBR-01</a:t>
            </a:r>
            <a:endParaRPr lang="en-GB" altLang="en-US" sz="800"/>
          </a:p>
        </p:txBody>
      </p:sp>
      <p:grpSp>
        <p:nvGrpSpPr>
          <p:cNvPr id="102462" name="Group 62">
            <a:extLst>
              <a:ext uri="{FF2B5EF4-FFF2-40B4-BE49-F238E27FC236}">
                <a16:creationId xmlns:a16="http://schemas.microsoft.com/office/drawing/2014/main" id="{2F76A644-A3E2-4FA3-953C-A165FD9BB52B}"/>
              </a:ext>
            </a:extLst>
          </p:cNvPr>
          <p:cNvGrpSpPr>
            <a:grpSpLocks/>
          </p:cNvGrpSpPr>
          <p:nvPr/>
        </p:nvGrpSpPr>
        <p:grpSpPr bwMode="auto">
          <a:xfrm>
            <a:off x="404813" y="3851275"/>
            <a:ext cx="231775" cy="190500"/>
            <a:chOff x="2352" y="3264"/>
            <a:chExt cx="146" cy="120"/>
          </a:xfrm>
        </p:grpSpPr>
        <p:sp>
          <p:nvSpPr>
            <p:cNvPr id="102463" name="Rectangle 63">
              <a:extLst>
                <a:ext uri="{FF2B5EF4-FFF2-40B4-BE49-F238E27FC236}">
                  <a16:creationId xmlns:a16="http://schemas.microsoft.com/office/drawing/2014/main" id="{FAD78FCA-767E-41D8-920B-2B7B833751AE}"/>
                </a:ext>
              </a:extLst>
            </p:cNvPr>
            <p:cNvSpPr>
              <a:spLocks noChangeAspect="1" noChangeArrowheads="1"/>
            </p:cNvSpPr>
            <p:nvPr/>
          </p:nvSpPr>
          <p:spPr bwMode="auto">
            <a:xfrm>
              <a:off x="2352" y="326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2464" name="Oval 64">
              <a:extLst>
                <a:ext uri="{FF2B5EF4-FFF2-40B4-BE49-F238E27FC236}">
                  <a16:creationId xmlns:a16="http://schemas.microsoft.com/office/drawing/2014/main" id="{2770EBB0-3D91-4418-96A4-511586A94323}"/>
                </a:ext>
              </a:extLst>
            </p:cNvPr>
            <p:cNvSpPr>
              <a:spLocks noChangeAspect="1" noChangeArrowheads="1"/>
            </p:cNvSpPr>
            <p:nvPr/>
          </p:nvSpPr>
          <p:spPr bwMode="auto">
            <a:xfrm>
              <a:off x="2359" y="336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02465" name="Oval 65">
              <a:extLst>
                <a:ext uri="{FF2B5EF4-FFF2-40B4-BE49-F238E27FC236}">
                  <a16:creationId xmlns:a16="http://schemas.microsoft.com/office/drawing/2014/main" id="{B316684A-9033-4308-96EB-6B478162C9E8}"/>
                </a:ext>
              </a:extLst>
            </p:cNvPr>
            <p:cNvSpPr>
              <a:spLocks noChangeAspect="1" noChangeArrowheads="1"/>
            </p:cNvSpPr>
            <p:nvPr/>
          </p:nvSpPr>
          <p:spPr bwMode="auto">
            <a:xfrm>
              <a:off x="2473" y="336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02466" name="Oval 66">
              <a:extLst>
                <a:ext uri="{FF2B5EF4-FFF2-40B4-BE49-F238E27FC236}">
                  <a16:creationId xmlns:a16="http://schemas.microsoft.com/office/drawing/2014/main" id="{A3C8F513-AEC2-4877-80C0-970814E4B61B}"/>
                </a:ext>
              </a:extLst>
            </p:cNvPr>
            <p:cNvSpPr>
              <a:spLocks noChangeAspect="1" noChangeArrowheads="1"/>
            </p:cNvSpPr>
            <p:nvPr/>
          </p:nvSpPr>
          <p:spPr bwMode="auto">
            <a:xfrm>
              <a:off x="2373" y="3290"/>
              <a:ext cx="102" cy="48"/>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2467" name="Line 67">
              <a:extLst>
                <a:ext uri="{FF2B5EF4-FFF2-40B4-BE49-F238E27FC236}">
                  <a16:creationId xmlns:a16="http://schemas.microsoft.com/office/drawing/2014/main" id="{F0B0909F-DAA3-4FD2-9CCA-7AB586196943}"/>
                </a:ext>
              </a:extLst>
            </p:cNvPr>
            <p:cNvSpPr>
              <a:spLocks noChangeAspect="1" noChangeShapeType="1"/>
            </p:cNvSpPr>
            <p:nvPr/>
          </p:nvSpPr>
          <p:spPr bwMode="auto">
            <a:xfrm flipV="1">
              <a:off x="2353" y="3264"/>
              <a:ext cx="144" cy="9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02468" name="Group 68">
            <a:extLst>
              <a:ext uri="{FF2B5EF4-FFF2-40B4-BE49-F238E27FC236}">
                <a16:creationId xmlns:a16="http://schemas.microsoft.com/office/drawing/2014/main" id="{730E0D31-E648-4957-B3C2-8C9A50B6A0C0}"/>
              </a:ext>
            </a:extLst>
          </p:cNvPr>
          <p:cNvGrpSpPr>
            <a:grpSpLocks/>
          </p:cNvGrpSpPr>
          <p:nvPr/>
        </p:nvGrpSpPr>
        <p:grpSpPr bwMode="auto">
          <a:xfrm>
            <a:off x="404813" y="3563938"/>
            <a:ext cx="231775" cy="157162"/>
            <a:chOff x="2736" y="3312"/>
            <a:chExt cx="146" cy="99"/>
          </a:xfrm>
        </p:grpSpPr>
        <p:sp>
          <p:nvSpPr>
            <p:cNvPr id="102469" name="Rectangle 69">
              <a:extLst>
                <a:ext uri="{FF2B5EF4-FFF2-40B4-BE49-F238E27FC236}">
                  <a16:creationId xmlns:a16="http://schemas.microsoft.com/office/drawing/2014/main" id="{7BAF88BC-4DEF-4BC3-8B76-59C0AEBA7427}"/>
                </a:ext>
              </a:extLst>
            </p:cNvPr>
            <p:cNvSpPr>
              <a:spLocks noChangeAspect="1" noChangeArrowheads="1"/>
            </p:cNvSpPr>
            <p:nvPr/>
          </p:nvSpPr>
          <p:spPr bwMode="auto">
            <a:xfrm>
              <a:off x="2736" y="3312"/>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2470" name="AutoShape 70">
              <a:extLst>
                <a:ext uri="{FF2B5EF4-FFF2-40B4-BE49-F238E27FC236}">
                  <a16:creationId xmlns:a16="http://schemas.microsoft.com/office/drawing/2014/main" id="{BD353183-D14C-4983-8415-15006732F4DE}"/>
                </a:ext>
              </a:extLst>
            </p:cNvPr>
            <p:cNvSpPr>
              <a:spLocks noChangeAspect="1" noChangeArrowheads="1"/>
            </p:cNvSpPr>
            <p:nvPr/>
          </p:nvSpPr>
          <p:spPr bwMode="auto">
            <a:xfrm>
              <a:off x="2788" y="3344"/>
              <a:ext cx="36" cy="35"/>
            </a:xfrm>
            <a:prstGeom prst="triangle">
              <a:avLst>
                <a:gd name="adj" fmla="val 50000"/>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102471" name="Group 71">
            <a:extLst>
              <a:ext uri="{FF2B5EF4-FFF2-40B4-BE49-F238E27FC236}">
                <a16:creationId xmlns:a16="http://schemas.microsoft.com/office/drawing/2014/main" id="{5F2D3755-E13B-41AB-8179-025FF8A81136}"/>
              </a:ext>
            </a:extLst>
          </p:cNvPr>
          <p:cNvGrpSpPr>
            <a:grpSpLocks/>
          </p:cNvGrpSpPr>
          <p:nvPr/>
        </p:nvGrpSpPr>
        <p:grpSpPr bwMode="auto">
          <a:xfrm>
            <a:off x="477838" y="3492500"/>
            <a:ext cx="74612" cy="26988"/>
            <a:chOff x="2373" y="1404"/>
            <a:chExt cx="47" cy="17"/>
          </a:xfrm>
        </p:grpSpPr>
        <p:sp>
          <p:nvSpPr>
            <p:cNvPr id="102472" name="Oval 72">
              <a:extLst>
                <a:ext uri="{FF2B5EF4-FFF2-40B4-BE49-F238E27FC236}">
                  <a16:creationId xmlns:a16="http://schemas.microsoft.com/office/drawing/2014/main" id="{DC50C47B-597E-4500-9797-54BA29017D27}"/>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02473" name="Oval 73">
              <a:extLst>
                <a:ext uri="{FF2B5EF4-FFF2-40B4-BE49-F238E27FC236}">
                  <a16:creationId xmlns:a16="http://schemas.microsoft.com/office/drawing/2014/main" id="{B85BDBE2-2BC1-4DFB-A3B7-4323A4E83F99}"/>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grpSp>
        <p:nvGrpSpPr>
          <p:cNvPr id="102474" name="Group 74">
            <a:extLst>
              <a:ext uri="{FF2B5EF4-FFF2-40B4-BE49-F238E27FC236}">
                <a16:creationId xmlns:a16="http://schemas.microsoft.com/office/drawing/2014/main" id="{12187EFE-93F0-40AC-9910-52F97E736950}"/>
              </a:ext>
            </a:extLst>
          </p:cNvPr>
          <p:cNvGrpSpPr>
            <a:grpSpLocks/>
          </p:cNvGrpSpPr>
          <p:nvPr/>
        </p:nvGrpSpPr>
        <p:grpSpPr bwMode="auto">
          <a:xfrm>
            <a:off x="477838" y="3779838"/>
            <a:ext cx="74612" cy="26987"/>
            <a:chOff x="2373" y="1404"/>
            <a:chExt cx="47" cy="17"/>
          </a:xfrm>
        </p:grpSpPr>
        <p:sp>
          <p:nvSpPr>
            <p:cNvPr id="102475" name="Oval 75">
              <a:extLst>
                <a:ext uri="{FF2B5EF4-FFF2-40B4-BE49-F238E27FC236}">
                  <a16:creationId xmlns:a16="http://schemas.microsoft.com/office/drawing/2014/main" id="{15C06B0A-61DF-462D-A916-9258F8F4FEC8}"/>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02476" name="Oval 76">
              <a:extLst>
                <a:ext uri="{FF2B5EF4-FFF2-40B4-BE49-F238E27FC236}">
                  <a16:creationId xmlns:a16="http://schemas.microsoft.com/office/drawing/2014/main" id="{3FC52DEC-71E3-4CE5-BCF7-7BC20CEDE506}"/>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02477" name="Text Box 77">
            <a:extLst>
              <a:ext uri="{FF2B5EF4-FFF2-40B4-BE49-F238E27FC236}">
                <a16:creationId xmlns:a16="http://schemas.microsoft.com/office/drawing/2014/main" id="{5431BD42-7BE7-4CEF-9256-8D041C876AB3}"/>
              </a:ext>
            </a:extLst>
          </p:cNvPr>
          <p:cNvSpPr txBox="1">
            <a:spLocks noChangeArrowheads="1"/>
          </p:cNvSpPr>
          <p:nvPr/>
        </p:nvSpPr>
        <p:spPr bwMode="auto">
          <a:xfrm>
            <a:off x="620713" y="3419475"/>
            <a:ext cx="280511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Forward Air Controller</a:t>
            </a:r>
          </a:p>
          <a:p>
            <a:r>
              <a:rPr lang="en-GB" altLang="en-US" sz="800"/>
              <a:t>x3 </a:t>
            </a:r>
            <a:r>
              <a:rPr lang="en-GB" altLang="en-US" sz="800" b="0"/>
              <a:t>Forward Observer                                          CWBR-41</a:t>
            </a:r>
            <a:endParaRPr lang="en-GB" altLang="en-US" sz="800"/>
          </a:p>
        </p:txBody>
      </p:sp>
      <p:sp>
        <p:nvSpPr>
          <p:cNvPr id="102478" name="Text Box 78">
            <a:extLst>
              <a:ext uri="{FF2B5EF4-FFF2-40B4-BE49-F238E27FC236}">
                <a16:creationId xmlns:a16="http://schemas.microsoft.com/office/drawing/2014/main" id="{6985FAEF-017D-4506-AAD3-A3D84CE387A6}"/>
              </a:ext>
            </a:extLst>
          </p:cNvPr>
          <p:cNvSpPr txBox="1">
            <a:spLocks noChangeArrowheads="1"/>
          </p:cNvSpPr>
          <p:nvPr/>
        </p:nvSpPr>
        <p:spPr bwMode="auto">
          <a:xfrm>
            <a:off x="620713" y="3708400"/>
            <a:ext cx="282416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Transport/Recce</a:t>
            </a:r>
          </a:p>
          <a:p>
            <a:r>
              <a:rPr lang="en-GB" altLang="en-US" sz="800"/>
              <a:t>x3 </a:t>
            </a:r>
            <a:r>
              <a:rPr lang="en-GB" altLang="en-US" sz="800" b="0"/>
              <a:t>Ferret Scout Car                                             CWBR-18</a:t>
            </a:r>
            <a:endParaRPr lang="en-GB" altLang="en-US" sz="800"/>
          </a:p>
        </p:txBody>
      </p:sp>
      <p:sp>
        <p:nvSpPr>
          <p:cNvPr id="102479" name="Text Box 79">
            <a:extLst>
              <a:ext uri="{FF2B5EF4-FFF2-40B4-BE49-F238E27FC236}">
                <a16:creationId xmlns:a16="http://schemas.microsoft.com/office/drawing/2014/main" id="{28E33C46-2462-4DB1-90CE-00EF352706F8}"/>
              </a:ext>
            </a:extLst>
          </p:cNvPr>
          <p:cNvSpPr txBox="1">
            <a:spLocks noChangeArrowheads="1"/>
          </p:cNvSpPr>
          <p:nvPr/>
        </p:nvSpPr>
        <p:spPr bwMode="auto">
          <a:xfrm>
            <a:off x="693738" y="3132138"/>
            <a:ext cx="11366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ATTACHMENTS</a:t>
            </a:r>
          </a:p>
        </p:txBody>
      </p:sp>
      <p:sp>
        <p:nvSpPr>
          <p:cNvPr id="102480" name="Line 80">
            <a:extLst>
              <a:ext uri="{FF2B5EF4-FFF2-40B4-BE49-F238E27FC236}">
                <a16:creationId xmlns:a16="http://schemas.microsoft.com/office/drawing/2014/main" id="{751D8EF4-4287-4B70-894E-A4E16D04714E}"/>
              </a:ext>
            </a:extLst>
          </p:cNvPr>
          <p:cNvSpPr>
            <a:spLocks noChangeShapeType="1"/>
          </p:cNvSpPr>
          <p:nvPr/>
        </p:nvSpPr>
        <p:spPr bwMode="auto">
          <a:xfrm>
            <a:off x="260350" y="2771775"/>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02481" name="Group 81">
            <a:extLst>
              <a:ext uri="{FF2B5EF4-FFF2-40B4-BE49-F238E27FC236}">
                <a16:creationId xmlns:a16="http://schemas.microsoft.com/office/drawing/2014/main" id="{A80DC1B8-6FBF-4029-A761-BFD0FA9F1D4B}"/>
              </a:ext>
            </a:extLst>
          </p:cNvPr>
          <p:cNvGrpSpPr>
            <a:grpSpLocks noChangeAspect="1"/>
          </p:cNvGrpSpPr>
          <p:nvPr/>
        </p:nvGrpSpPr>
        <p:grpSpPr bwMode="auto">
          <a:xfrm>
            <a:off x="403225" y="2700338"/>
            <a:ext cx="288925" cy="215900"/>
            <a:chOff x="1968" y="1728"/>
            <a:chExt cx="195" cy="132"/>
          </a:xfrm>
        </p:grpSpPr>
        <p:sp>
          <p:nvSpPr>
            <p:cNvPr id="102482" name="Rectangle 82">
              <a:extLst>
                <a:ext uri="{FF2B5EF4-FFF2-40B4-BE49-F238E27FC236}">
                  <a16:creationId xmlns:a16="http://schemas.microsoft.com/office/drawing/2014/main" id="{402AAD81-1D94-4F44-A76A-601A1568B3EB}"/>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2483" name="Line 83">
              <a:extLst>
                <a:ext uri="{FF2B5EF4-FFF2-40B4-BE49-F238E27FC236}">
                  <a16:creationId xmlns:a16="http://schemas.microsoft.com/office/drawing/2014/main" id="{0FB0BCD3-7816-4B1D-8C65-993787303E78}"/>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2484" name="Line 84">
              <a:extLst>
                <a:ext uri="{FF2B5EF4-FFF2-40B4-BE49-F238E27FC236}">
                  <a16:creationId xmlns:a16="http://schemas.microsoft.com/office/drawing/2014/main" id="{F4EB6C2B-E103-41E6-8097-1ECFD0753E23}"/>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02485" name="Group 85">
            <a:extLst>
              <a:ext uri="{FF2B5EF4-FFF2-40B4-BE49-F238E27FC236}">
                <a16:creationId xmlns:a16="http://schemas.microsoft.com/office/drawing/2014/main" id="{4E5DF29A-9673-4E96-B78C-00E27EA33719}"/>
              </a:ext>
            </a:extLst>
          </p:cNvPr>
          <p:cNvGrpSpPr>
            <a:grpSpLocks/>
          </p:cNvGrpSpPr>
          <p:nvPr/>
        </p:nvGrpSpPr>
        <p:grpSpPr bwMode="auto">
          <a:xfrm>
            <a:off x="509588" y="2628900"/>
            <a:ext cx="76200" cy="63500"/>
            <a:chOff x="2443" y="447"/>
            <a:chExt cx="48" cy="40"/>
          </a:xfrm>
        </p:grpSpPr>
        <p:sp>
          <p:nvSpPr>
            <p:cNvPr id="102486" name="Line 86">
              <a:extLst>
                <a:ext uri="{FF2B5EF4-FFF2-40B4-BE49-F238E27FC236}">
                  <a16:creationId xmlns:a16="http://schemas.microsoft.com/office/drawing/2014/main" id="{F086CA7D-4737-4FB3-8998-BA053188919E}"/>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2487" name="Line 87">
              <a:extLst>
                <a:ext uri="{FF2B5EF4-FFF2-40B4-BE49-F238E27FC236}">
                  <a16:creationId xmlns:a16="http://schemas.microsoft.com/office/drawing/2014/main" id="{4169D40E-2B8A-466E-B105-9595FC65EC6D}"/>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02488" name="Text Box 88">
            <a:extLst>
              <a:ext uri="{FF2B5EF4-FFF2-40B4-BE49-F238E27FC236}">
                <a16:creationId xmlns:a16="http://schemas.microsoft.com/office/drawing/2014/main" id="{DE3D1F57-D0D0-4194-AFB3-98671866CFE9}"/>
              </a:ext>
            </a:extLst>
          </p:cNvPr>
          <p:cNvSpPr txBox="1">
            <a:spLocks noChangeArrowheads="1"/>
          </p:cNvSpPr>
          <p:nvPr/>
        </p:nvSpPr>
        <p:spPr bwMode="auto">
          <a:xfrm>
            <a:off x="692150" y="2555875"/>
            <a:ext cx="2219325"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BG CWBR-26</a:t>
            </a:r>
          </a:p>
          <a:p>
            <a:r>
              <a:rPr lang="en-GB" altLang="en-US" sz="1000"/>
              <a:t>Up to x1 Infantry Battalion Type B</a:t>
            </a:r>
          </a:p>
          <a:p>
            <a:r>
              <a:rPr lang="en-GB" altLang="en-US" sz="1000"/>
              <a:t>(Light Role) </a:t>
            </a:r>
            <a:r>
              <a:rPr lang="en-GB" altLang="en-US" sz="800"/>
              <a:t>(ef)</a:t>
            </a:r>
            <a:endParaRPr lang="en-GB" altLang="en-US" sz="1000"/>
          </a:p>
        </p:txBody>
      </p:sp>
      <p:pic>
        <p:nvPicPr>
          <p:cNvPr id="102492" name="Picture 92" descr="149fff5186f68056e357a572a897f5b1">
            <a:extLst>
              <a:ext uri="{FF2B5EF4-FFF2-40B4-BE49-F238E27FC236}">
                <a16:creationId xmlns:a16="http://schemas.microsoft.com/office/drawing/2014/main" id="{7F38DFF9-76F6-4BFB-B568-BC141745D7F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5888" y="4284663"/>
            <a:ext cx="3241675" cy="1989137"/>
          </a:xfrm>
          <a:prstGeom prst="rect">
            <a:avLst/>
          </a:prstGeom>
          <a:noFill/>
          <a:extLst>
            <a:ext uri="{909E8E84-426E-40DD-AFC4-6F175D3DCCD1}">
              <a14:hiddenFill xmlns:a14="http://schemas.microsoft.com/office/drawing/2010/main">
                <a:solidFill>
                  <a:srgbClr val="FFFFFF"/>
                </a:solidFill>
              </a14:hiddenFill>
            </a:ext>
          </a:extLst>
        </p:spPr>
      </p:pic>
      <p:pic>
        <p:nvPicPr>
          <p:cNvPr id="102494" name="Picture 94" descr="511565">
            <a:extLst>
              <a:ext uri="{FF2B5EF4-FFF2-40B4-BE49-F238E27FC236}">
                <a16:creationId xmlns:a16="http://schemas.microsoft.com/office/drawing/2014/main" id="{C4BA7131-40D0-4650-A641-098A324B790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52513" y="6300788"/>
            <a:ext cx="5145087" cy="272256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34" name="Line 266">
            <a:extLst>
              <a:ext uri="{FF2B5EF4-FFF2-40B4-BE49-F238E27FC236}">
                <a16:creationId xmlns:a16="http://schemas.microsoft.com/office/drawing/2014/main" id="{7CE3973E-5F04-4609-B04D-CE5D02DD3E98}"/>
              </a:ext>
            </a:extLst>
          </p:cNvPr>
          <p:cNvSpPr>
            <a:spLocks noChangeShapeType="1"/>
          </p:cNvSpPr>
          <p:nvPr/>
        </p:nvSpPr>
        <p:spPr bwMode="auto">
          <a:xfrm flipV="1">
            <a:off x="260350" y="395288"/>
            <a:ext cx="0" cy="374491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364" name="Line 196">
            <a:extLst>
              <a:ext uri="{FF2B5EF4-FFF2-40B4-BE49-F238E27FC236}">
                <a16:creationId xmlns:a16="http://schemas.microsoft.com/office/drawing/2014/main" id="{87F8BF63-39A4-4DFD-8CB6-99CDDC0DD0BF}"/>
              </a:ext>
            </a:extLst>
          </p:cNvPr>
          <p:cNvSpPr>
            <a:spLocks noChangeShapeType="1"/>
          </p:cNvSpPr>
          <p:nvPr/>
        </p:nvSpPr>
        <p:spPr bwMode="auto">
          <a:xfrm>
            <a:off x="261938" y="2627313"/>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7305" name="Group 137">
            <a:extLst>
              <a:ext uri="{FF2B5EF4-FFF2-40B4-BE49-F238E27FC236}">
                <a16:creationId xmlns:a16="http://schemas.microsoft.com/office/drawing/2014/main" id="{D0B507E5-DCF2-4884-9908-E4756AE8762F}"/>
              </a:ext>
            </a:extLst>
          </p:cNvPr>
          <p:cNvGrpSpPr>
            <a:grpSpLocks/>
          </p:cNvGrpSpPr>
          <p:nvPr/>
        </p:nvGrpSpPr>
        <p:grpSpPr bwMode="auto">
          <a:xfrm>
            <a:off x="225425" y="179388"/>
            <a:ext cx="76200" cy="63500"/>
            <a:chOff x="2539" y="543"/>
            <a:chExt cx="48" cy="40"/>
          </a:xfrm>
        </p:grpSpPr>
        <p:sp>
          <p:nvSpPr>
            <p:cNvPr id="7306" name="Line 138">
              <a:extLst>
                <a:ext uri="{FF2B5EF4-FFF2-40B4-BE49-F238E27FC236}">
                  <a16:creationId xmlns:a16="http://schemas.microsoft.com/office/drawing/2014/main" id="{8F65FF31-B3D8-4A69-9A12-546FB7A30731}"/>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307" name="Line 139">
              <a:extLst>
                <a:ext uri="{FF2B5EF4-FFF2-40B4-BE49-F238E27FC236}">
                  <a16:creationId xmlns:a16="http://schemas.microsoft.com/office/drawing/2014/main" id="{20F42B07-E0A5-44DC-9268-12C53BE097E7}"/>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7308" name="Line 140">
            <a:extLst>
              <a:ext uri="{FF2B5EF4-FFF2-40B4-BE49-F238E27FC236}">
                <a16:creationId xmlns:a16="http://schemas.microsoft.com/office/drawing/2014/main" id="{42EFC99C-0085-468F-970A-FF5BFB9EF887}"/>
              </a:ext>
            </a:extLst>
          </p:cNvPr>
          <p:cNvSpPr>
            <a:spLocks noChangeShapeType="1"/>
          </p:cNvSpPr>
          <p:nvPr/>
        </p:nvSpPr>
        <p:spPr bwMode="auto">
          <a:xfrm>
            <a:off x="261938" y="1260475"/>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309" name="Line 141">
            <a:extLst>
              <a:ext uri="{FF2B5EF4-FFF2-40B4-BE49-F238E27FC236}">
                <a16:creationId xmlns:a16="http://schemas.microsoft.com/office/drawing/2014/main" id="{4C83D6DC-2631-4FA1-941F-7C712FA52216}"/>
              </a:ext>
            </a:extLst>
          </p:cNvPr>
          <p:cNvSpPr>
            <a:spLocks noChangeShapeType="1"/>
          </p:cNvSpPr>
          <p:nvPr/>
        </p:nvSpPr>
        <p:spPr bwMode="auto">
          <a:xfrm>
            <a:off x="261938" y="684213"/>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310" name="Line 142">
            <a:extLst>
              <a:ext uri="{FF2B5EF4-FFF2-40B4-BE49-F238E27FC236}">
                <a16:creationId xmlns:a16="http://schemas.microsoft.com/office/drawing/2014/main" id="{1F0CDC45-96B7-4C1B-AFB0-B9C5F7F806CF}"/>
              </a:ext>
            </a:extLst>
          </p:cNvPr>
          <p:cNvSpPr>
            <a:spLocks noChangeShapeType="1"/>
          </p:cNvSpPr>
          <p:nvPr/>
        </p:nvSpPr>
        <p:spPr bwMode="auto">
          <a:xfrm>
            <a:off x="477838" y="1331913"/>
            <a:ext cx="0" cy="1444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311" name="Line 143">
            <a:extLst>
              <a:ext uri="{FF2B5EF4-FFF2-40B4-BE49-F238E27FC236}">
                <a16:creationId xmlns:a16="http://schemas.microsoft.com/office/drawing/2014/main" id="{47B4A4C8-DB85-4140-BBC2-3AB2B09C3D01}"/>
              </a:ext>
            </a:extLst>
          </p:cNvPr>
          <p:cNvSpPr>
            <a:spLocks noChangeShapeType="1"/>
          </p:cNvSpPr>
          <p:nvPr/>
        </p:nvSpPr>
        <p:spPr bwMode="auto">
          <a:xfrm>
            <a:off x="477838" y="755650"/>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7312" name="Group 144">
            <a:extLst>
              <a:ext uri="{FF2B5EF4-FFF2-40B4-BE49-F238E27FC236}">
                <a16:creationId xmlns:a16="http://schemas.microsoft.com/office/drawing/2014/main" id="{491FE1CA-EC68-41DD-8E0A-EE35EE5909FF}"/>
              </a:ext>
            </a:extLst>
          </p:cNvPr>
          <p:cNvGrpSpPr>
            <a:grpSpLocks/>
          </p:cNvGrpSpPr>
          <p:nvPr/>
        </p:nvGrpSpPr>
        <p:grpSpPr bwMode="auto">
          <a:xfrm>
            <a:off x="477838" y="539750"/>
            <a:ext cx="74612" cy="26988"/>
            <a:chOff x="2373" y="1404"/>
            <a:chExt cx="47" cy="17"/>
          </a:xfrm>
        </p:grpSpPr>
        <p:sp>
          <p:nvSpPr>
            <p:cNvPr id="7313" name="Oval 145">
              <a:extLst>
                <a:ext uri="{FF2B5EF4-FFF2-40B4-BE49-F238E27FC236}">
                  <a16:creationId xmlns:a16="http://schemas.microsoft.com/office/drawing/2014/main" id="{D0C46532-B7DA-48F4-84D1-9779C462CB8C}"/>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7314" name="Oval 146">
              <a:extLst>
                <a:ext uri="{FF2B5EF4-FFF2-40B4-BE49-F238E27FC236}">
                  <a16:creationId xmlns:a16="http://schemas.microsoft.com/office/drawing/2014/main" id="{C93D555B-7273-455B-8EC4-EDA547E77703}"/>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7315" name="Text Box 147">
            <a:extLst>
              <a:ext uri="{FF2B5EF4-FFF2-40B4-BE49-F238E27FC236}">
                <a16:creationId xmlns:a16="http://schemas.microsoft.com/office/drawing/2014/main" id="{DD040D20-C415-4BC5-B77B-546ABE51DFE9}"/>
              </a:ext>
            </a:extLst>
          </p:cNvPr>
          <p:cNvSpPr txBox="1">
            <a:spLocks noChangeArrowheads="1"/>
          </p:cNvSpPr>
          <p:nvPr/>
        </p:nvSpPr>
        <p:spPr bwMode="auto">
          <a:xfrm>
            <a:off x="622300" y="468313"/>
            <a:ext cx="28019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Command</a:t>
            </a:r>
          </a:p>
          <a:p>
            <a:r>
              <a:rPr lang="en-GB" altLang="en-US" sz="800"/>
              <a:t>x1 </a:t>
            </a:r>
            <a:r>
              <a:rPr lang="en-GB" altLang="en-US" sz="800" b="0"/>
              <a:t>Commander                                                   CWBR-25</a:t>
            </a:r>
            <a:endParaRPr lang="en-GB" altLang="en-US" sz="800"/>
          </a:p>
        </p:txBody>
      </p:sp>
      <p:sp>
        <p:nvSpPr>
          <p:cNvPr id="7316" name="Text Box 148">
            <a:extLst>
              <a:ext uri="{FF2B5EF4-FFF2-40B4-BE49-F238E27FC236}">
                <a16:creationId xmlns:a16="http://schemas.microsoft.com/office/drawing/2014/main" id="{2B434928-2F68-4AF7-8913-F8B5118EC57A}"/>
              </a:ext>
            </a:extLst>
          </p:cNvPr>
          <p:cNvSpPr txBox="1">
            <a:spLocks noChangeArrowheads="1"/>
          </p:cNvSpPr>
          <p:nvPr/>
        </p:nvSpPr>
        <p:spPr bwMode="auto">
          <a:xfrm>
            <a:off x="692150" y="1692275"/>
            <a:ext cx="121126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BATTLEGROUPS</a:t>
            </a:r>
          </a:p>
        </p:txBody>
      </p:sp>
      <p:grpSp>
        <p:nvGrpSpPr>
          <p:cNvPr id="7317" name="Group 149">
            <a:extLst>
              <a:ext uri="{FF2B5EF4-FFF2-40B4-BE49-F238E27FC236}">
                <a16:creationId xmlns:a16="http://schemas.microsoft.com/office/drawing/2014/main" id="{6963EAB4-CB7B-499B-89E4-F986F8BDA52D}"/>
              </a:ext>
            </a:extLst>
          </p:cNvPr>
          <p:cNvGrpSpPr>
            <a:grpSpLocks/>
          </p:cNvGrpSpPr>
          <p:nvPr/>
        </p:nvGrpSpPr>
        <p:grpSpPr bwMode="auto">
          <a:xfrm>
            <a:off x="406400" y="611188"/>
            <a:ext cx="231775" cy="157162"/>
            <a:chOff x="933" y="149"/>
            <a:chExt cx="146" cy="99"/>
          </a:xfrm>
        </p:grpSpPr>
        <p:sp>
          <p:nvSpPr>
            <p:cNvPr id="7318" name="Rectangle 150">
              <a:extLst>
                <a:ext uri="{FF2B5EF4-FFF2-40B4-BE49-F238E27FC236}">
                  <a16:creationId xmlns:a16="http://schemas.microsoft.com/office/drawing/2014/main" id="{4920D05A-72B4-4BC3-901C-4584794D8148}"/>
                </a:ext>
              </a:extLst>
            </p:cNvPr>
            <p:cNvSpPr>
              <a:spLocks noChangeAspect="1" noChangeArrowheads="1"/>
            </p:cNvSpPr>
            <p:nvPr/>
          </p:nvSpPr>
          <p:spPr bwMode="auto">
            <a:xfrm>
              <a:off x="933" y="149"/>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319" name="Text Box 151">
              <a:extLst>
                <a:ext uri="{FF2B5EF4-FFF2-40B4-BE49-F238E27FC236}">
                  <a16:creationId xmlns:a16="http://schemas.microsoft.com/office/drawing/2014/main" id="{BF5567D8-E208-4D3F-8C7B-45AA372D60B3}"/>
                </a:ext>
              </a:extLst>
            </p:cNvPr>
            <p:cNvSpPr txBox="1">
              <a:spLocks noChangeAspect="1" noChangeArrowheads="1"/>
            </p:cNvSpPr>
            <p:nvPr/>
          </p:nvSpPr>
          <p:spPr bwMode="auto">
            <a:xfrm>
              <a:off x="948" y="163"/>
              <a:ext cx="116" cy="70"/>
            </a:xfrm>
            <a:prstGeom prst="rect">
              <a:avLst/>
            </a:prstGeom>
            <a:solidFill>
              <a:srgbClr val="CC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sz="800"/>
                <a:t>HQ</a:t>
              </a:r>
            </a:p>
          </p:txBody>
        </p:sp>
      </p:grpSp>
      <p:grpSp>
        <p:nvGrpSpPr>
          <p:cNvPr id="7325" name="Group 157">
            <a:extLst>
              <a:ext uri="{FF2B5EF4-FFF2-40B4-BE49-F238E27FC236}">
                <a16:creationId xmlns:a16="http://schemas.microsoft.com/office/drawing/2014/main" id="{E0801817-B463-4E23-B4DD-CB0C828448B1}"/>
              </a:ext>
            </a:extLst>
          </p:cNvPr>
          <p:cNvGrpSpPr>
            <a:grpSpLocks/>
          </p:cNvGrpSpPr>
          <p:nvPr/>
        </p:nvGrpSpPr>
        <p:grpSpPr bwMode="auto">
          <a:xfrm>
            <a:off x="477838" y="827088"/>
            <a:ext cx="74612" cy="26987"/>
            <a:chOff x="2373" y="1404"/>
            <a:chExt cx="47" cy="17"/>
          </a:xfrm>
        </p:grpSpPr>
        <p:sp>
          <p:nvSpPr>
            <p:cNvPr id="7326" name="Oval 158">
              <a:extLst>
                <a:ext uri="{FF2B5EF4-FFF2-40B4-BE49-F238E27FC236}">
                  <a16:creationId xmlns:a16="http://schemas.microsoft.com/office/drawing/2014/main" id="{1F4C3BF6-3709-4017-B993-9EB8BC49F716}"/>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7327" name="Oval 159">
              <a:extLst>
                <a:ext uri="{FF2B5EF4-FFF2-40B4-BE49-F238E27FC236}">
                  <a16:creationId xmlns:a16="http://schemas.microsoft.com/office/drawing/2014/main" id="{C401172A-030B-422D-BBD0-5DD511C6BAD8}"/>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7328" name="Text Box 160">
            <a:extLst>
              <a:ext uri="{FF2B5EF4-FFF2-40B4-BE49-F238E27FC236}">
                <a16:creationId xmlns:a16="http://schemas.microsoft.com/office/drawing/2014/main" id="{38BF5846-8B08-4C56-AEA2-4194C8C870C0}"/>
              </a:ext>
            </a:extLst>
          </p:cNvPr>
          <p:cNvSpPr txBox="1">
            <a:spLocks noChangeArrowheads="1"/>
          </p:cNvSpPr>
          <p:nvPr/>
        </p:nvSpPr>
        <p:spPr bwMode="auto">
          <a:xfrm>
            <a:off x="622300" y="755650"/>
            <a:ext cx="27654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a:t>
            </a:r>
          </a:p>
          <a:p>
            <a:r>
              <a:rPr lang="en-GB" altLang="en-US" sz="800"/>
              <a:t>x1 </a:t>
            </a:r>
            <a:r>
              <a:rPr lang="en-GB" altLang="en-US" sz="800" b="0"/>
              <a:t>FV-432 Armoured Personnel Carrier            CWBR-11</a:t>
            </a:r>
            <a:endParaRPr lang="en-GB" altLang="en-US" sz="800"/>
          </a:p>
        </p:txBody>
      </p:sp>
      <p:grpSp>
        <p:nvGrpSpPr>
          <p:cNvPr id="7329" name="Group 161">
            <a:extLst>
              <a:ext uri="{FF2B5EF4-FFF2-40B4-BE49-F238E27FC236}">
                <a16:creationId xmlns:a16="http://schemas.microsoft.com/office/drawing/2014/main" id="{6463FE6C-D810-4B48-9E70-3BF550626FCA}"/>
              </a:ext>
            </a:extLst>
          </p:cNvPr>
          <p:cNvGrpSpPr>
            <a:grpSpLocks noChangeAspect="1"/>
          </p:cNvGrpSpPr>
          <p:nvPr/>
        </p:nvGrpSpPr>
        <p:grpSpPr bwMode="auto">
          <a:xfrm>
            <a:off x="406400" y="1187450"/>
            <a:ext cx="231775" cy="157163"/>
            <a:chOff x="1968" y="1728"/>
            <a:chExt cx="195" cy="132"/>
          </a:xfrm>
        </p:grpSpPr>
        <p:sp>
          <p:nvSpPr>
            <p:cNvPr id="7330" name="Rectangle 162">
              <a:extLst>
                <a:ext uri="{FF2B5EF4-FFF2-40B4-BE49-F238E27FC236}">
                  <a16:creationId xmlns:a16="http://schemas.microsoft.com/office/drawing/2014/main" id="{F00CADB9-399E-4507-8135-19A1DEC7769E}"/>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331" name="Line 163">
              <a:extLst>
                <a:ext uri="{FF2B5EF4-FFF2-40B4-BE49-F238E27FC236}">
                  <a16:creationId xmlns:a16="http://schemas.microsoft.com/office/drawing/2014/main" id="{4265A752-1860-4280-B723-3D34D1A45E02}"/>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332" name="Line 164">
              <a:extLst>
                <a:ext uri="{FF2B5EF4-FFF2-40B4-BE49-F238E27FC236}">
                  <a16:creationId xmlns:a16="http://schemas.microsoft.com/office/drawing/2014/main" id="{96C33B5F-CD0F-4A04-92AD-57E68F0CC3AE}"/>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7333" name="Group 165">
            <a:extLst>
              <a:ext uri="{FF2B5EF4-FFF2-40B4-BE49-F238E27FC236}">
                <a16:creationId xmlns:a16="http://schemas.microsoft.com/office/drawing/2014/main" id="{300166DE-0FF2-43EB-B000-18E6CA82F033}"/>
              </a:ext>
            </a:extLst>
          </p:cNvPr>
          <p:cNvGrpSpPr>
            <a:grpSpLocks/>
          </p:cNvGrpSpPr>
          <p:nvPr/>
        </p:nvGrpSpPr>
        <p:grpSpPr bwMode="auto">
          <a:xfrm>
            <a:off x="477838" y="1116013"/>
            <a:ext cx="74612" cy="26987"/>
            <a:chOff x="2373" y="1404"/>
            <a:chExt cx="47" cy="17"/>
          </a:xfrm>
        </p:grpSpPr>
        <p:sp>
          <p:nvSpPr>
            <p:cNvPr id="7334" name="Oval 166">
              <a:extLst>
                <a:ext uri="{FF2B5EF4-FFF2-40B4-BE49-F238E27FC236}">
                  <a16:creationId xmlns:a16="http://schemas.microsoft.com/office/drawing/2014/main" id="{8613BC28-B6A4-4AAE-9058-DAE180C1363D}"/>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7335" name="Oval 167">
              <a:extLst>
                <a:ext uri="{FF2B5EF4-FFF2-40B4-BE49-F238E27FC236}">
                  <a16:creationId xmlns:a16="http://schemas.microsoft.com/office/drawing/2014/main" id="{CBEB8029-C35A-4018-B3CE-C27D05BAF5BE}"/>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grpSp>
        <p:nvGrpSpPr>
          <p:cNvPr id="7341" name="Group 173">
            <a:extLst>
              <a:ext uri="{FF2B5EF4-FFF2-40B4-BE49-F238E27FC236}">
                <a16:creationId xmlns:a16="http://schemas.microsoft.com/office/drawing/2014/main" id="{2A0C6E5C-B0C3-4068-B7F6-5933F0D85B3D}"/>
              </a:ext>
            </a:extLst>
          </p:cNvPr>
          <p:cNvGrpSpPr>
            <a:grpSpLocks/>
          </p:cNvGrpSpPr>
          <p:nvPr/>
        </p:nvGrpSpPr>
        <p:grpSpPr bwMode="auto">
          <a:xfrm>
            <a:off x="477838" y="1403350"/>
            <a:ext cx="74612" cy="26988"/>
            <a:chOff x="2373" y="1404"/>
            <a:chExt cx="47" cy="17"/>
          </a:xfrm>
        </p:grpSpPr>
        <p:sp>
          <p:nvSpPr>
            <p:cNvPr id="7342" name="Oval 174">
              <a:extLst>
                <a:ext uri="{FF2B5EF4-FFF2-40B4-BE49-F238E27FC236}">
                  <a16:creationId xmlns:a16="http://schemas.microsoft.com/office/drawing/2014/main" id="{23F4F8F9-628A-49A6-8D16-F5DDED8B7B0C}"/>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7343" name="Oval 175">
              <a:extLst>
                <a:ext uri="{FF2B5EF4-FFF2-40B4-BE49-F238E27FC236}">
                  <a16:creationId xmlns:a16="http://schemas.microsoft.com/office/drawing/2014/main" id="{4C04CC6F-F690-4429-AD27-544551ED25F1}"/>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7344" name="Text Box 176">
            <a:extLst>
              <a:ext uri="{FF2B5EF4-FFF2-40B4-BE49-F238E27FC236}">
                <a16:creationId xmlns:a16="http://schemas.microsoft.com/office/drawing/2014/main" id="{640EE5FC-5836-4496-BC06-205296006CD7}"/>
              </a:ext>
            </a:extLst>
          </p:cNvPr>
          <p:cNvSpPr txBox="1">
            <a:spLocks noChangeArrowheads="1"/>
          </p:cNvSpPr>
          <p:nvPr/>
        </p:nvSpPr>
        <p:spPr bwMode="auto">
          <a:xfrm>
            <a:off x="622300" y="1331913"/>
            <a:ext cx="28067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a:t>
            </a:r>
          </a:p>
          <a:p>
            <a:r>
              <a:rPr lang="en-GB" altLang="en-US" sz="800"/>
              <a:t>x1 </a:t>
            </a:r>
            <a:r>
              <a:rPr lang="en-GB" altLang="en-US" sz="800" b="0"/>
              <a:t>Bedford MK 4-Ton Medium Truck                  CWBR-22</a:t>
            </a:r>
            <a:endParaRPr lang="en-GB" altLang="en-US" sz="800"/>
          </a:p>
        </p:txBody>
      </p:sp>
      <p:sp>
        <p:nvSpPr>
          <p:cNvPr id="7345" name="Text Box 177">
            <a:extLst>
              <a:ext uri="{FF2B5EF4-FFF2-40B4-BE49-F238E27FC236}">
                <a16:creationId xmlns:a16="http://schemas.microsoft.com/office/drawing/2014/main" id="{D80B8F23-C933-43E1-867B-E77C08EEB14C}"/>
              </a:ext>
            </a:extLst>
          </p:cNvPr>
          <p:cNvSpPr txBox="1">
            <a:spLocks noChangeArrowheads="1"/>
          </p:cNvSpPr>
          <p:nvPr/>
        </p:nvSpPr>
        <p:spPr bwMode="auto">
          <a:xfrm>
            <a:off x="620713" y="1116013"/>
            <a:ext cx="2768600"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x3 </a:t>
            </a:r>
            <a:r>
              <a:rPr lang="en-GB" altLang="en-US" sz="800" b="0"/>
              <a:t>Infantry (1 MAW) </a:t>
            </a:r>
            <a:r>
              <a:rPr lang="en-GB" altLang="en-US" sz="800"/>
              <a:t>(b)</a:t>
            </a:r>
            <a:r>
              <a:rPr lang="en-GB" altLang="en-US" sz="800" b="0"/>
              <a:t>                                     CWBR-26</a:t>
            </a:r>
            <a:endParaRPr lang="en-GB" altLang="en-US" sz="800"/>
          </a:p>
        </p:txBody>
      </p:sp>
      <p:sp>
        <p:nvSpPr>
          <p:cNvPr id="7346" name="Line 178">
            <a:extLst>
              <a:ext uri="{FF2B5EF4-FFF2-40B4-BE49-F238E27FC236}">
                <a16:creationId xmlns:a16="http://schemas.microsoft.com/office/drawing/2014/main" id="{F4B715E0-BC07-425F-88D0-7426C9CE2DFC}"/>
              </a:ext>
            </a:extLst>
          </p:cNvPr>
          <p:cNvSpPr>
            <a:spLocks noChangeShapeType="1"/>
          </p:cNvSpPr>
          <p:nvPr/>
        </p:nvSpPr>
        <p:spPr bwMode="auto">
          <a:xfrm>
            <a:off x="261938" y="2195513"/>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7352" name="Group 184">
            <a:extLst>
              <a:ext uri="{FF2B5EF4-FFF2-40B4-BE49-F238E27FC236}">
                <a16:creationId xmlns:a16="http://schemas.microsoft.com/office/drawing/2014/main" id="{7ED7CB72-56E0-4386-B2A5-B631C672BB73}"/>
              </a:ext>
            </a:extLst>
          </p:cNvPr>
          <p:cNvGrpSpPr>
            <a:grpSpLocks/>
          </p:cNvGrpSpPr>
          <p:nvPr/>
        </p:nvGrpSpPr>
        <p:grpSpPr bwMode="auto">
          <a:xfrm>
            <a:off x="511175" y="2051050"/>
            <a:ext cx="76200" cy="63500"/>
            <a:chOff x="2443" y="447"/>
            <a:chExt cx="48" cy="40"/>
          </a:xfrm>
        </p:grpSpPr>
        <p:sp>
          <p:nvSpPr>
            <p:cNvPr id="7353" name="Line 185">
              <a:extLst>
                <a:ext uri="{FF2B5EF4-FFF2-40B4-BE49-F238E27FC236}">
                  <a16:creationId xmlns:a16="http://schemas.microsoft.com/office/drawing/2014/main" id="{AA608A48-BDA1-4619-BC26-C2F7384CE1D0}"/>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354" name="Line 186">
              <a:extLst>
                <a:ext uri="{FF2B5EF4-FFF2-40B4-BE49-F238E27FC236}">
                  <a16:creationId xmlns:a16="http://schemas.microsoft.com/office/drawing/2014/main" id="{7DC4F795-658D-44B7-96F2-47581A44E79C}"/>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7355" name="Text Box 187">
            <a:extLst>
              <a:ext uri="{FF2B5EF4-FFF2-40B4-BE49-F238E27FC236}">
                <a16:creationId xmlns:a16="http://schemas.microsoft.com/office/drawing/2014/main" id="{C077C653-0FED-49DA-BDD6-57C596A5070C}"/>
              </a:ext>
            </a:extLst>
          </p:cNvPr>
          <p:cNvSpPr txBox="1">
            <a:spLocks noChangeArrowheads="1"/>
          </p:cNvSpPr>
          <p:nvPr/>
        </p:nvSpPr>
        <p:spPr bwMode="auto">
          <a:xfrm>
            <a:off x="692150" y="1979613"/>
            <a:ext cx="20161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BG CWBR-24</a:t>
            </a:r>
          </a:p>
          <a:p>
            <a:r>
              <a:rPr lang="en-GB" altLang="en-US" sz="1000"/>
              <a:t>x3 Infantry Battalion Type A</a:t>
            </a:r>
            <a:r>
              <a:rPr lang="en-GB" altLang="en-US" sz="800" b="0"/>
              <a:t> </a:t>
            </a:r>
            <a:r>
              <a:rPr lang="en-GB" altLang="en-US" sz="800"/>
              <a:t>(h)</a:t>
            </a:r>
            <a:endParaRPr lang="en-GB" altLang="en-US" sz="1000"/>
          </a:p>
        </p:txBody>
      </p:sp>
      <p:grpSp>
        <p:nvGrpSpPr>
          <p:cNvPr id="7356" name="Group 188">
            <a:extLst>
              <a:ext uri="{FF2B5EF4-FFF2-40B4-BE49-F238E27FC236}">
                <a16:creationId xmlns:a16="http://schemas.microsoft.com/office/drawing/2014/main" id="{FEA56918-436D-429A-831F-DB888C68C66E}"/>
              </a:ext>
            </a:extLst>
          </p:cNvPr>
          <p:cNvGrpSpPr>
            <a:grpSpLocks noChangeAspect="1"/>
          </p:cNvGrpSpPr>
          <p:nvPr/>
        </p:nvGrpSpPr>
        <p:grpSpPr bwMode="auto">
          <a:xfrm>
            <a:off x="404813" y="2555875"/>
            <a:ext cx="288925" cy="215900"/>
            <a:chOff x="1968" y="1728"/>
            <a:chExt cx="195" cy="132"/>
          </a:xfrm>
        </p:grpSpPr>
        <p:sp>
          <p:nvSpPr>
            <p:cNvPr id="7357" name="Rectangle 189">
              <a:extLst>
                <a:ext uri="{FF2B5EF4-FFF2-40B4-BE49-F238E27FC236}">
                  <a16:creationId xmlns:a16="http://schemas.microsoft.com/office/drawing/2014/main" id="{68F4820C-0898-4433-B2F3-D1FFB37FFD24}"/>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358" name="Line 190">
              <a:extLst>
                <a:ext uri="{FF2B5EF4-FFF2-40B4-BE49-F238E27FC236}">
                  <a16:creationId xmlns:a16="http://schemas.microsoft.com/office/drawing/2014/main" id="{E93D7106-CE77-4A3A-B92E-3042C02698D1}"/>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359" name="Line 191">
              <a:extLst>
                <a:ext uri="{FF2B5EF4-FFF2-40B4-BE49-F238E27FC236}">
                  <a16:creationId xmlns:a16="http://schemas.microsoft.com/office/drawing/2014/main" id="{93297A3C-785C-4B8D-9AF9-717F022CABF1}"/>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7360" name="Group 192">
            <a:extLst>
              <a:ext uri="{FF2B5EF4-FFF2-40B4-BE49-F238E27FC236}">
                <a16:creationId xmlns:a16="http://schemas.microsoft.com/office/drawing/2014/main" id="{588E213A-32C8-4A50-B92B-F5DA68B26AA0}"/>
              </a:ext>
            </a:extLst>
          </p:cNvPr>
          <p:cNvGrpSpPr>
            <a:grpSpLocks/>
          </p:cNvGrpSpPr>
          <p:nvPr/>
        </p:nvGrpSpPr>
        <p:grpSpPr bwMode="auto">
          <a:xfrm>
            <a:off x="511175" y="2484438"/>
            <a:ext cx="76200" cy="63500"/>
            <a:chOff x="2443" y="447"/>
            <a:chExt cx="48" cy="40"/>
          </a:xfrm>
        </p:grpSpPr>
        <p:sp>
          <p:nvSpPr>
            <p:cNvPr id="7361" name="Line 193">
              <a:extLst>
                <a:ext uri="{FF2B5EF4-FFF2-40B4-BE49-F238E27FC236}">
                  <a16:creationId xmlns:a16="http://schemas.microsoft.com/office/drawing/2014/main" id="{A0F9BBC1-BE7E-464A-978A-35FEDB83E5AF}"/>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362" name="Line 194">
              <a:extLst>
                <a:ext uri="{FF2B5EF4-FFF2-40B4-BE49-F238E27FC236}">
                  <a16:creationId xmlns:a16="http://schemas.microsoft.com/office/drawing/2014/main" id="{620EE1AC-3A99-447C-A9D5-896528479803}"/>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7363" name="Text Box 195">
            <a:extLst>
              <a:ext uri="{FF2B5EF4-FFF2-40B4-BE49-F238E27FC236}">
                <a16:creationId xmlns:a16="http://schemas.microsoft.com/office/drawing/2014/main" id="{0085D5CE-CC41-4526-AB15-E0D22BA2D973}"/>
              </a:ext>
            </a:extLst>
          </p:cNvPr>
          <p:cNvSpPr txBox="1">
            <a:spLocks noChangeArrowheads="1"/>
          </p:cNvSpPr>
          <p:nvPr/>
        </p:nvSpPr>
        <p:spPr bwMode="auto">
          <a:xfrm>
            <a:off x="692150" y="2411413"/>
            <a:ext cx="27590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BG CWBR-26</a:t>
            </a:r>
          </a:p>
          <a:p>
            <a:r>
              <a:rPr lang="en-GB" altLang="en-US" sz="1000"/>
              <a:t>x1 Infantry Battalion Type B (Light Role) </a:t>
            </a:r>
            <a:r>
              <a:rPr lang="en-GB" altLang="en-US" sz="800"/>
              <a:t>(c)</a:t>
            </a:r>
            <a:endParaRPr lang="en-GB" altLang="en-US" sz="1000"/>
          </a:p>
        </p:txBody>
      </p:sp>
      <p:sp>
        <p:nvSpPr>
          <p:cNvPr id="7365" name="Text Box 197">
            <a:extLst>
              <a:ext uri="{FF2B5EF4-FFF2-40B4-BE49-F238E27FC236}">
                <a16:creationId xmlns:a16="http://schemas.microsoft.com/office/drawing/2014/main" id="{4C047024-DD54-4359-A8B9-3944CD210096}"/>
              </a:ext>
            </a:extLst>
          </p:cNvPr>
          <p:cNvSpPr txBox="1">
            <a:spLocks noChangeArrowheads="1"/>
          </p:cNvSpPr>
          <p:nvPr/>
        </p:nvSpPr>
        <p:spPr bwMode="auto">
          <a:xfrm>
            <a:off x="692150" y="2843213"/>
            <a:ext cx="171926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MANOEUVRE ELEMENTS</a:t>
            </a:r>
          </a:p>
        </p:txBody>
      </p:sp>
      <p:grpSp>
        <p:nvGrpSpPr>
          <p:cNvPr id="7366" name="Group 198">
            <a:extLst>
              <a:ext uri="{FF2B5EF4-FFF2-40B4-BE49-F238E27FC236}">
                <a16:creationId xmlns:a16="http://schemas.microsoft.com/office/drawing/2014/main" id="{78FC44A1-177F-4C3F-8579-F74EF917F232}"/>
              </a:ext>
            </a:extLst>
          </p:cNvPr>
          <p:cNvGrpSpPr>
            <a:grpSpLocks noChangeAspect="1"/>
          </p:cNvGrpSpPr>
          <p:nvPr/>
        </p:nvGrpSpPr>
        <p:grpSpPr bwMode="auto">
          <a:xfrm>
            <a:off x="404813" y="3203575"/>
            <a:ext cx="287337" cy="215900"/>
            <a:chOff x="480" y="960"/>
            <a:chExt cx="195" cy="132"/>
          </a:xfrm>
        </p:grpSpPr>
        <p:sp>
          <p:nvSpPr>
            <p:cNvPr id="7367" name="Rectangle 199">
              <a:extLst>
                <a:ext uri="{FF2B5EF4-FFF2-40B4-BE49-F238E27FC236}">
                  <a16:creationId xmlns:a16="http://schemas.microsoft.com/office/drawing/2014/main" id="{12E4C432-5079-48C5-BACE-E13850CA6397}"/>
                </a:ext>
              </a:extLst>
            </p:cNvPr>
            <p:cNvSpPr>
              <a:spLocks noChangeAspect="1" noChangeArrowheads="1"/>
            </p:cNvSpPr>
            <p:nvPr/>
          </p:nvSpPr>
          <p:spPr bwMode="auto">
            <a:xfrm>
              <a:off x="480" y="960"/>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368" name="Oval 200">
              <a:extLst>
                <a:ext uri="{FF2B5EF4-FFF2-40B4-BE49-F238E27FC236}">
                  <a16:creationId xmlns:a16="http://schemas.microsoft.com/office/drawing/2014/main" id="{786DBF24-932C-42B5-8D87-64D177FE66BB}"/>
                </a:ext>
              </a:extLst>
            </p:cNvPr>
            <p:cNvSpPr>
              <a:spLocks noChangeAspect="1" noChangeArrowheads="1"/>
            </p:cNvSpPr>
            <p:nvPr/>
          </p:nvSpPr>
          <p:spPr bwMode="auto">
            <a:xfrm>
              <a:off x="516" y="993"/>
              <a:ext cx="125"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7369" name="Line 201">
            <a:extLst>
              <a:ext uri="{FF2B5EF4-FFF2-40B4-BE49-F238E27FC236}">
                <a16:creationId xmlns:a16="http://schemas.microsoft.com/office/drawing/2014/main" id="{2896566F-AED2-4C78-B39D-85374DC5251D}"/>
              </a:ext>
            </a:extLst>
          </p:cNvPr>
          <p:cNvSpPr>
            <a:spLocks noChangeShapeType="1"/>
          </p:cNvSpPr>
          <p:nvPr/>
        </p:nvSpPr>
        <p:spPr bwMode="auto">
          <a:xfrm>
            <a:off x="549275" y="3132138"/>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370" name="Line 202">
            <a:extLst>
              <a:ext uri="{FF2B5EF4-FFF2-40B4-BE49-F238E27FC236}">
                <a16:creationId xmlns:a16="http://schemas.microsoft.com/office/drawing/2014/main" id="{E10C23F9-2894-42EA-A797-4B51000A6B4B}"/>
              </a:ext>
            </a:extLst>
          </p:cNvPr>
          <p:cNvSpPr>
            <a:spLocks noChangeShapeType="1"/>
          </p:cNvSpPr>
          <p:nvPr/>
        </p:nvSpPr>
        <p:spPr bwMode="auto">
          <a:xfrm>
            <a:off x="261938" y="3276600"/>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371" name="Text Box 203">
            <a:extLst>
              <a:ext uri="{FF2B5EF4-FFF2-40B4-BE49-F238E27FC236}">
                <a16:creationId xmlns:a16="http://schemas.microsoft.com/office/drawing/2014/main" id="{B0D285EC-1A3C-4A0E-8AE3-0356776D10CE}"/>
              </a:ext>
            </a:extLst>
          </p:cNvPr>
          <p:cNvSpPr txBox="1">
            <a:spLocks noChangeArrowheads="1"/>
          </p:cNvSpPr>
          <p:nvPr/>
        </p:nvSpPr>
        <p:spPr bwMode="auto">
          <a:xfrm>
            <a:off x="692150" y="3132138"/>
            <a:ext cx="14732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CWBR-01</a:t>
            </a:r>
          </a:p>
          <a:p>
            <a:r>
              <a:rPr lang="en-GB" altLang="en-US" sz="800"/>
              <a:t>x1 Armoured Squadron (d)</a:t>
            </a:r>
          </a:p>
        </p:txBody>
      </p:sp>
      <p:sp>
        <p:nvSpPr>
          <p:cNvPr id="7372" name="Text Box 204">
            <a:extLst>
              <a:ext uri="{FF2B5EF4-FFF2-40B4-BE49-F238E27FC236}">
                <a16:creationId xmlns:a16="http://schemas.microsoft.com/office/drawing/2014/main" id="{6B1D6ED7-734F-46BC-9DFD-76C7AC201105}"/>
              </a:ext>
            </a:extLst>
          </p:cNvPr>
          <p:cNvSpPr txBox="1">
            <a:spLocks noChangeArrowheads="1"/>
          </p:cNvSpPr>
          <p:nvPr/>
        </p:nvSpPr>
        <p:spPr bwMode="auto">
          <a:xfrm>
            <a:off x="477838" y="107950"/>
            <a:ext cx="28892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BATTLEGROUP CWBR-08</a:t>
            </a:r>
          </a:p>
          <a:p>
            <a:r>
              <a:rPr lang="en-GB" altLang="en-US" sz="1000"/>
              <a:t>British Berlin Field Force/Infantry Brigade </a:t>
            </a:r>
            <a:r>
              <a:rPr lang="en-GB" altLang="en-US" sz="800"/>
              <a:t>(a)</a:t>
            </a:r>
            <a:r>
              <a:rPr lang="en-GB" altLang="en-US" sz="1000"/>
              <a:t> </a:t>
            </a:r>
          </a:p>
        </p:txBody>
      </p:sp>
      <p:sp>
        <p:nvSpPr>
          <p:cNvPr id="7373" name="Text Box 205">
            <a:extLst>
              <a:ext uri="{FF2B5EF4-FFF2-40B4-BE49-F238E27FC236}">
                <a16:creationId xmlns:a16="http://schemas.microsoft.com/office/drawing/2014/main" id="{ED3C3F4C-1853-420F-9060-1519C51D3891}"/>
              </a:ext>
            </a:extLst>
          </p:cNvPr>
          <p:cNvSpPr txBox="1">
            <a:spLocks noChangeArrowheads="1"/>
          </p:cNvSpPr>
          <p:nvPr/>
        </p:nvSpPr>
        <p:spPr bwMode="auto">
          <a:xfrm>
            <a:off x="3429000" y="179388"/>
            <a:ext cx="3313113" cy="46148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800"/>
              <a:t>(a) </a:t>
            </a:r>
            <a:r>
              <a:rPr lang="en-GB" altLang="en-US" sz="800" b="0"/>
              <a:t>The Berlin Infantry Brigade was known as the Berlin Field Force from 1976 to 1982.</a:t>
            </a:r>
            <a:endParaRPr lang="en-GB" altLang="en-US" sz="800"/>
          </a:p>
          <a:p>
            <a:endParaRPr lang="en-GB" altLang="en-US" sz="800"/>
          </a:p>
          <a:p>
            <a:r>
              <a:rPr lang="en-GB" altLang="en-US" sz="800"/>
              <a:t>(b) </a:t>
            </a:r>
            <a:r>
              <a:rPr lang="en-GB" altLang="en-US" sz="800" b="0"/>
              <a:t>From 1986: May upgrade Infantry with L85/L86 small-arms:</a:t>
            </a:r>
          </a:p>
          <a:p>
            <a:r>
              <a:rPr lang="en-GB" altLang="en-US" sz="800"/>
              <a:t>     x3 </a:t>
            </a:r>
            <a:r>
              <a:rPr lang="en-GB" altLang="en-US" sz="800" b="0"/>
              <a:t>Infantry (1 MAW)                                                      CWBR-27</a:t>
            </a:r>
          </a:p>
          <a:p>
            <a:r>
              <a:rPr lang="en-GB" altLang="en-US" sz="800" b="0"/>
              <a:t>From 1987: May replace all M72 66mm LAW and Carl-Gustav 84mm MAW with the 94mm LAW-80 (see card).</a:t>
            </a:r>
          </a:p>
          <a:p>
            <a:endParaRPr lang="en-GB" altLang="en-US" sz="800" b="0"/>
          </a:p>
          <a:p>
            <a:r>
              <a:rPr lang="en-GB" altLang="en-US" sz="800"/>
              <a:t>(c) </a:t>
            </a:r>
            <a:r>
              <a:rPr lang="en-GB" altLang="en-US" sz="800" b="0"/>
              <a:t>The fourth infantry battalion would be raised from RAF personnel at RAF Gatow.  It probably would not have many (if any!) heavy weapons.</a:t>
            </a:r>
          </a:p>
          <a:p>
            <a:endParaRPr lang="en-GB" altLang="en-US" sz="800"/>
          </a:p>
          <a:p>
            <a:r>
              <a:rPr lang="en-GB" altLang="en-US" sz="800"/>
              <a:t>(d) </a:t>
            </a:r>
            <a:r>
              <a:rPr lang="en-GB" altLang="en-US" sz="800" b="0"/>
              <a:t>The Berlin Armoured Squadron was organised somewhat differently to other British Armoured Squadrons and was significantly stronger.  It did not upgrade its Chieftain MBTs to Challengers.  It did however, upgrade them to Chieftain Mk 10 standard in 1988.  The Berlin Brigade also did not upgrade its few FV-432 APCs to Warriors and the brigade never received any CVR(T) variants.  It did however, receive twelve of the thirteen FV-432/30 Fire Support Vehicles in existence.  This of course, is all very non-standard.</a:t>
            </a:r>
          </a:p>
          <a:p>
            <a:endParaRPr lang="en-GB" altLang="en-US" sz="800" b="0"/>
          </a:p>
          <a:p>
            <a:r>
              <a:rPr lang="en-GB" altLang="en-US" sz="800"/>
              <a:t>(e) </a:t>
            </a:r>
            <a:r>
              <a:rPr lang="en-GB" altLang="en-US" sz="800" b="0"/>
              <a:t>Some sources list the Light Air Defence Troop as only being available from 1986 onwards (equipped with Javelin SAMs).  However, one source does list a troop of Blowpipe SAMs present in 1982.  These would have used Land Rovers, not CVR(T).</a:t>
            </a:r>
            <a:endParaRPr lang="en-GB" altLang="en-US" sz="800"/>
          </a:p>
          <a:p>
            <a:endParaRPr lang="en-GB" altLang="en-US" sz="800"/>
          </a:p>
          <a:p>
            <a:r>
              <a:rPr lang="en-GB" altLang="en-US" sz="800"/>
              <a:t>(f) </a:t>
            </a:r>
            <a:r>
              <a:rPr lang="en-GB" altLang="en-US" sz="800" b="0"/>
              <a:t>Some sources also show Scout helicopters for the Berlin Brigade and as many as </a:t>
            </a:r>
            <a:r>
              <a:rPr lang="en-GB" altLang="en-US" sz="800"/>
              <a:t>x3 </a:t>
            </a:r>
            <a:r>
              <a:rPr lang="en-GB" altLang="en-US" sz="800" b="0"/>
              <a:t>machines in total.</a:t>
            </a:r>
          </a:p>
          <a:p>
            <a:endParaRPr lang="en-GB" altLang="en-US" sz="800"/>
          </a:p>
          <a:p>
            <a:r>
              <a:rPr lang="en-GB" altLang="en-US" sz="800"/>
              <a:t>(g) </a:t>
            </a:r>
            <a:r>
              <a:rPr lang="en-GB" altLang="en-US" sz="800" b="0"/>
              <a:t>Be afraid, Ivan… Be very afraid…</a:t>
            </a:r>
          </a:p>
          <a:p>
            <a:endParaRPr lang="en-GB" altLang="en-US" sz="800" b="0"/>
          </a:p>
          <a:p>
            <a:r>
              <a:rPr lang="en-GB" altLang="en-US" sz="800"/>
              <a:t>(h) </a:t>
            </a:r>
            <a:r>
              <a:rPr lang="en-GB" altLang="en-US" sz="800" b="0"/>
              <a:t>These battalions operated under a unique organisation.  They never received Saxon APCs, but they did receive a small number of FV-432 variants, including all of the FV-432/30s in service.</a:t>
            </a:r>
          </a:p>
          <a:p>
            <a:endParaRPr lang="en-GB" altLang="en-US" sz="800" b="0"/>
          </a:p>
          <a:p>
            <a:r>
              <a:rPr lang="en-GB" altLang="en-US" sz="800"/>
              <a:t>(i) </a:t>
            </a:r>
            <a:r>
              <a:rPr lang="en-GB" altLang="en-US" sz="800" b="0"/>
              <a:t>Most unusually, the Berlin Engineer Squadron (TA) was formed from British ex-pats living in Berlin.</a:t>
            </a:r>
            <a:endParaRPr lang="en-GB" altLang="en-US" sz="800"/>
          </a:p>
        </p:txBody>
      </p:sp>
      <p:sp>
        <p:nvSpPr>
          <p:cNvPr id="7374" name="Line 206">
            <a:extLst>
              <a:ext uri="{FF2B5EF4-FFF2-40B4-BE49-F238E27FC236}">
                <a16:creationId xmlns:a16="http://schemas.microsoft.com/office/drawing/2014/main" id="{BE98A9AD-D186-48C6-A65E-61B872FA4179}"/>
              </a:ext>
            </a:extLst>
          </p:cNvPr>
          <p:cNvSpPr>
            <a:spLocks noChangeShapeType="1"/>
          </p:cNvSpPr>
          <p:nvPr/>
        </p:nvSpPr>
        <p:spPr bwMode="auto">
          <a:xfrm>
            <a:off x="261938" y="3708400"/>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384" name="Line 216">
            <a:extLst>
              <a:ext uri="{FF2B5EF4-FFF2-40B4-BE49-F238E27FC236}">
                <a16:creationId xmlns:a16="http://schemas.microsoft.com/office/drawing/2014/main" id="{DCCDDB9A-2E94-49B4-B8CC-893ACDFFDC44}"/>
              </a:ext>
            </a:extLst>
          </p:cNvPr>
          <p:cNvSpPr>
            <a:spLocks noChangeShapeType="1"/>
          </p:cNvSpPr>
          <p:nvPr/>
        </p:nvSpPr>
        <p:spPr bwMode="auto">
          <a:xfrm>
            <a:off x="261938" y="4140200"/>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7385" name="Group 217">
            <a:extLst>
              <a:ext uri="{FF2B5EF4-FFF2-40B4-BE49-F238E27FC236}">
                <a16:creationId xmlns:a16="http://schemas.microsoft.com/office/drawing/2014/main" id="{A2435D76-5904-49BF-B1DE-40E3C6D3C0C1}"/>
              </a:ext>
            </a:extLst>
          </p:cNvPr>
          <p:cNvGrpSpPr>
            <a:grpSpLocks/>
          </p:cNvGrpSpPr>
          <p:nvPr/>
        </p:nvGrpSpPr>
        <p:grpSpPr bwMode="auto">
          <a:xfrm>
            <a:off x="406400" y="4068763"/>
            <a:ext cx="287338" cy="215900"/>
            <a:chOff x="1400" y="2850"/>
            <a:chExt cx="152" cy="99"/>
          </a:xfrm>
        </p:grpSpPr>
        <p:sp>
          <p:nvSpPr>
            <p:cNvPr id="7386" name="Rectangle 218">
              <a:extLst>
                <a:ext uri="{FF2B5EF4-FFF2-40B4-BE49-F238E27FC236}">
                  <a16:creationId xmlns:a16="http://schemas.microsoft.com/office/drawing/2014/main" id="{5C5DC5FF-CFFA-4D58-AE72-1997F875AE7D}"/>
                </a:ext>
              </a:extLst>
            </p:cNvPr>
            <p:cNvSpPr>
              <a:spLocks noChangeAspect="1" noChangeArrowheads="1"/>
            </p:cNvSpPr>
            <p:nvPr/>
          </p:nvSpPr>
          <p:spPr bwMode="auto">
            <a:xfrm>
              <a:off x="1401" y="2850"/>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387" name="Line 219">
              <a:extLst>
                <a:ext uri="{FF2B5EF4-FFF2-40B4-BE49-F238E27FC236}">
                  <a16:creationId xmlns:a16="http://schemas.microsoft.com/office/drawing/2014/main" id="{8AD2E2B6-2A1B-4409-A04E-8FA94DF6AD3D}"/>
                </a:ext>
              </a:extLst>
            </p:cNvPr>
            <p:cNvSpPr>
              <a:spLocks noChangeAspect="1" noChangeShapeType="1"/>
            </p:cNvSpPr>
            <p:nvPr/>
          </p:nvSpPr>
          <p:spPr bwMode="auto">
            <a:xfrm flipV="1">
              <a:off x="1400" y="2851"/>
              <a:ext cx="73"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388" name="Line 220">
              <a:extLst>
                <a:ext uri="{FF2B5EF4-FFF2-40B4-BE49-F238E27FC236}">
                  <a16:creationId xmlns:a16="http://schemas.microsoft.com/office/drawing/2014/main" id="{D9DFCC85-44D2-4EC8-866C-9FDC907A6DF4}"/>
                </a:ext>
              </a:extLst>
            </p:cNvPr>
            <p:cNvSpPr>
              <a:spLocks noChangeAspect="1" noChangeShapeType="1"/>
            </p:cNvSpPr>
            <p:nvPr/>
          </p:nvSpPr>
          <p:spPr bwMode="auto">
            <a:xfrm>
              <a:off x="1473" y="2850"/>
              <a:ext cx="78"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389" name="Line 221">
              <a:extLst>
                <a:ext uri="{FF2B5EF4-FFF2-40B4-BE49-F238E27FC236}">
                  <a16:creationId xmlns:a16="http://schemas.microsoft.com/office/drawing/2014/main" id="{B9643358-3F29-47CF-A64F-31786CA24327}"/>
                </a:ext>
              </a:extLst>
            </p:cNvPr>
            <p:cNvSpPr>
              <a:spLocks noChangeAspect="1" noChangeShapeType="1"/>
            </p:cNvSpPr>
            <p:nvPr/>
          </p:nvSpPr>
          <p:spPr bwMode="auto">
            <a:xfrm>
              <a:off x="1442" y="2892"/>
              <a:ext cx="62" cy="0"/>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7391" name="Text Box 223">
            <a:extLst>
              <a:ext uri="{FF2B5EF4-FFF2-40B4-BE49-F238E27FC236}">
                <a16:creationId xmlns:a16="http://schemas.microsoft.com/office/drawing/2014/main" id="{F82821E2-24BB-44E3-ACB6-0E3B29D20AE8}"/>
              </a:ext>
            </a:extLst>
          </p:cNvPr>
          <p:cNvSpPr txBox="1">
            <a:spLocks noChangeArrowheads="1"/>
          </p:cNvSpPr>
          <p:nvPr/>
        </p:nvSpPr>
        <p:spPr bwMode="auto">
          <a:xfrm>
            <a:off x="692150" y="3995738"/>
            <a:ext cx="16668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CWBR-13</a:t>
            </a:r>
          </a:p>
          <a:p>
            <a:r>
              <a:rPr lang="en-GB" altLang="en-US" sz="800"/>
              <a:t>x1 Light Air Defence Troop (e) </a:t>
            </a:r>
          </a:p>
        </p:txBody>
      </p:sp>
      <p:grpSp>
        <p:nvGrpSpPr>
          <p:cNvPr id="7392" name="Group 224">
            <a:extLst>
              <a:ext uri="{FF2B5EF4-FFF2-40B4-BE49-F238E27FC236}">
                <a16:creationId xmlns:a16="http://schemas.microsoft.com/office/drawing/2014/main" id="{F4FBA86C-BC18-4FF8-BB5F-EB0B27B00679}"/>
              </a:ext>
            </a:extLst>
          </p:cNvPr>
          <p:cNvGrpSpPr>
            <a:grpSpLocks/>
          </p:cNvGrpSpPr>
          <p:nvPr/>
        </p:nvGrpSpPr>
        <p:grpSpPr bwMode="auto">
          <a:xfrm>
            <a:off x="477838" y="3995738"/>
            <a:ext cx="131762" cy="26987"/>
            <a:chOff x="304" y="1872"/>
            <a:chExt cx="83" cy="17"/>
          </a:xfrm>
        </p:grpSpPr>
        <p:sp>
          <p:nvSpPr>
            <p:cNvPr id="7393" name="Oval 225">
              <a:extLst>
                <a:ext uri="{FF2B5EF4-FFF2-40B4-BE49-F238E27FC236}">
                  <a16:creationId xmlns:a16="http://schemas.microsoft.com/office/drawing/2014/main" id="{BDAAFA9F-589D-4E79-A886-665E5B5C32E6}"/>
                </a:ext>
              </a:extLst>
            </p:cNvPr>
            <p:cNvSpPr>
              <a:spLocks noChangeAspect="1" noChangeArrowheads="1"/>
            </p:cNvSpPr>
            <p:nvPr/>
          </p:nvSpPr>
          <p:spPr bwMode="auto">
            <a:xfrm>
              <a:off x="304" y="1872"/>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7394" name="Oval 226">
              <a:extLst>
                <a:ext uri="{FF2B5EF4-FFF2-40B4-BE49-F238E27FC236}">
                  <a16:creationId xmlns:a16="http://schemas.microsoft.com/office/drawing/2014/main" id="{4D3A87A9-8BC9-42BF-9892-D8DA813F56AC}"/>
                </a:ext>
              </a:extLst>
            </p:cNvPr>
            <p:cNvSpPr>
              <a:spLocks noChangeAspect="1" noChangeArrowheads="1"/>
            </p:cNvSpPr>
            <p:nvPr/>
          </p:nvSpPr>
          <p:spPr bwMode="auto">
            <a:xfrm>
              <a:off x="336" y="1872"/>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7395" name="Oval 227">
              <a:extLst>
                <a:ext uri="{FF2B5EF4-FFF2-40B4-BE49-F238E27FC236}">
                  <a16:creationId xmlns:a16="http://schemas.microsoft.com/office/drawing/2014/main" id="{D66CD315-D1EE-44C8-973B-A62327E48341}"/>
                </a:ext>
              </a:extLst>
            </p:cNvPr>
            <p:cNvSpPr>
              <a:spLocks noChangeAspect="1" noChangeArrowheads="1"/>
            </p:cNvSpPr>
            <p:nvPr/>
          </p:nvSpPr>
          <p:spPr bwMode="auto">
            <a:xfrm>
              <a:off x="370" y="1872"/>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grpSp>
        <p:nvGrpSpPr>
          <p:cNvPr id="7396" name="Group 228">
            <a:extLst>
              <a:ext uri="{FF2B5EF4-FFF2-40B4-BE49-F238E27FC236}">
                <a16:creationId xmlns:a16="http://schemas.microsoft.com/office/drawing/2014/main" id="{E07A7573-5F79-4910-8FE8-FED0FBE39C05}"/>
              </a:ext>
            </a:extLst>
          </p:cNvPr>
          <p:cNvGrpSpPr>
            <a:grpSpLocks/>
          </p:cNvGrpSpPr>
          <p:nvPr/>
        </p:nvGrpSpPr>
        <p:grpSpPr bwMode="auto">
          <a:xfrm>
            <a:off x="403225" y="4716463"/>
            <a:ext cx="244475" cy="158750"/>
            <a:chOff x="3294" y="2154"/>
            <a:chExt cx="154" cy="100"/>
          </a:xfrm>
        </p:grpSpPr>
        <p:sp>
          <p:nvSpPr>
            <p:cNvPr id="7397" name="Rectangle 229">
              <a:extLst>
                <a:ext uri="{FF2B5EF4-FFF2-40B4-BE49-F238E27FC236}">
                  <a16:creationId xmlns:a16="http://schemas.microsoft.com/office/drawing/2014/main" id="{0E7D22DF-9D01-4D63-B8CD-1460915A8055}"/>
                </a:ext>
              </a:extLst>
            </p:cNvPr>
            <p:cNvSpPr>
              <a:spLocks noChangeAspect="1" noChangeArrowheads="1"/>
            </p:cNvSpPr>
            <p:nvPr/>
          </p:nvSpPr>
          <p:spPr bwMode="auto">
            <a:xfrm>
              <a:off x="3294" y="2154"/>
              <a:ext cx="154" cy="100"/>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7398" name="Group 230">
              <a:extLst>
                <a:ext uri="{FF2B5EF4-FFF2-40B4-BE49-F238E27FC236}">
                  <a16:creationId xmlns:a16="http://schemas.microsoft.com/office/drawing/2014/main" id="{0D2ABC62-AAB2-4791-A324-24052FDFF4C7}"/>
                </a:ext>
              </a:extLst>
            </p:cNvPr>
            <p:cNvGrpSpPr>
              <a:grpSpLocks/>
            </p:cNvGrpSpPr>
            <p:nvPr/>
          </p:nvGrpSpPr>
          <p:grpSpPr bwMode="auto">
            <a:xfrm>
              <a:off x="3316" y="2171"/>
              <a:ext cx="110" cy="63"/>
              <a:chOff x="691" y="3359"/>
              <a:chExt cx="136" cy="90"/>
            </a:xfrm>
          </p:grpSpPr>
          <p:sp>
            <p:nvSpPr>
              <p:cNvPr id="7399" name="Line 231">
                <a:extLst>
                  <a:ext uri="{FF2B5EF4-FFF2-40B4-BE49-F238E27FC236}">
                    <a16:creationId xmlns:a16="http://schemas.microsoft.com/office/drawing/2014/main" id="{490D757E-1357-4C78-B860-5050694E6F03}"/>
                  </a:ext>
                </a:extLst>
              </p:cNvPr>
              <p:cNvSpPr>
                <a:spLocks noChangeShapeType="1"/>
              </p:cNvSpPr>
              <p:nvPr/>
            </p:nvSpPr>
            <p:spPr bwMode="auto">
              <a:xfrm>
                <a:off x="691"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400" name="Line 232">
                <a:extLst>
                  <a:ext uri="{FF2B5EF4-FFF2-40B4-BE49-F238E27FC236}">
                    <a16:creationId xmlns:a16="http://schemas.microsoft.com/office/drawing/2014/main" id="{767C0F36-93FE-4714-84DF-FD195CCF4D03}"/>
                  </a:ext>
                </a:extLst>
              </p:cNvPr>
              <p:cNvSpPr>
                <a:spLocks noChangeShapeType="1"/>
              </p:cNvSpPr>
              <p:nvPr/>
            </p:nvSpPr>
            <p:spPr bwMode="auto">
              <a:xfrm flipV="1">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401" name="Line 233">
                <a:extLst>
                  <a:ext uri="{FF2B5EF4-FFF2-40B4-BE49-F238E27FC236}">
                    <a16:creationId xmlns:a16="http://schemas.microsoft.com/office/drawing/2014/main" id="{56854D0D-38D4-4AB4-86CE-3DA808A40426}"/>
                  </a:ext>
                </a:extLst>
              </p:cNvPr>
              <p:cNvSpPr>
                <a:spLocks noChangeShapeType="1"/>
              </p:cNvSpPr>
              <p:nvPr/>
            </p:nvSpPr>
            <p:spPr bwMode="auto">
              <a:xfrm>
                <a:off x="827"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402" name="Line 234">
                <a:extLst>
                  <a:ext uri="{FF2B5EF4-FFF2-40B4-BE49-F238E27FC236}">
                    <a16:creationId xmlns:a16="http://schemas.microsoft.com/office/drawing/2014/main" id="{D4614E6A-0CAF-414B-94C1-0D4CDE619CE4}"/>
                  </a:ext>
                </a:extLst>
              </p:cNvPr>
              <p:cNvSpPr>
                <a:spLocks noChangeShapeType="1"/>
              </p:cNvSpPr>
              <p:nvPr/>
            </p:nvSpPr>
            <p:spPr bwMode="auto">
              <a:xfrm>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7403" name="Group 235">
            <a:extLst>
              <a:ext uri="{FF2B5EF4-FFF2-40B4-BE49-F238E27FC236}">
                <a16:creationId xmlns:a16="http://schemas.microsoft.com/office/drawing/2014/main" id="{CF6F56D6-D0EE-4114-96E8-06B02C56DB0E}"/>
              </a:ext>
            </a:extLst>
          </p:cNvPr>
          <p:cNvGrpSpPr>
            <a:grpSpLocks/>
          </p:cNvGrpSpPr>
          <p:nvPr/>
        </p:nvGrpSpPr>
        <p:grpSpPr bwMode="auto">
          <a:xfrm>
            <a:off x="487363" y="4643438"/>
            <a:ext cx="74612" cy="26987"/>
            <a:chOff x="2373" y="1404"/>
            <a:chExt cx="47" cy="17"/>
          </a:xfrm>
        </p:grpSpPr>
        <p:sp>
          <p:nvSpPr>
            <p:cNvPr id="7404" name="Oval 236">
              <a:extLst>
                <a:ext uri="{FF2B5EF4-FFF2-40B4-BE49-F238E27FC236}">
                  <a16:creationId xmlns:a16="http://schemas.microsoft.com/office/drawing/2014/main" id="{561F67A8-4F3D-478E-A28E-68C354BF1A8C}"/>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7405" name="Oval 237">
              <a:extLst>
                <a:ext uri="{FF2B5EF4-FFF2-40B4-BE49-F238E27FC236}">
                  <a16:creationId xmlns:a16="http://schemas.microsoft.com/office/drawing/2014/main" id="{EDB1170B-1BA5-4690-B145-FA1E22F8EB1A}"/>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7406" name="Text Box 238">
            <a:extLst>
              <a:ext uri="{FF2B5EF4-FFF2-40B4-BE49-F238E27FC236}">
                <a16:creationId xmlns:a16="http://schemas.microsoft.com/office/drawing/2014/main" id="{3D67575B-4C4C-43F5-8B0F-ADE8E55E17DE}"/>
              </a:ext>
            </a:extLst>
          </p:cNvPr>
          <p:cNvSpPr txBox="1">
            <a:spLocks noChangeArrowheads="1"/>
          </p:cNvSpPr>
          <p:nvPr/>
        </p:nvSpPr>
        <p:spPr bwMode="auto">
          <a:xfrm>
            <a:off x="619125" y="4643438"/>
            <a:ext cx="2765425"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x2 </a:t>
            </a:r>
            <a:r>
              <a:rPr lang="en-GB" altLang="en-US" sz="800" b="0"/>
              <a:t>Gazelle AH Mk 1 Helicopter </a:t>
            </a:r>
            <a:r>
              <a:rPr lang="en-GB" altLang="en-US" sz="800"/>
              <a:t>(f) </a:t>
            </a:r>
            <a:r>
              <a:rPr lang="en-GB" altLang="en-US" sz="800" b="0"/>
              <a:t>                    CWBR-43</a:t>
            </a:r>
            <a:endParaRPr lang="en-GB" altLang="en-US" sz="800"/>
          </a:p>
        </p:txBody>
      </p:sp>
      <p:sp>
        <p:nvSpPr>
          <p:cNvPr id="7418" name="Line 250">
            <a:extLst>
              <a:ext uri="{FF2B5EF4-FFF2-40B4-BE49-F238E27FC236}">
                <a16:creationId xmlns:a16="http://schemas.microsoft.com/office/drawing/2014/main" id="{134ECA7E-51C2-4FA3-A8CC-EC0F6AF3E557}"/>
              </a:ext>
            </a:extLst>
          </p:cNvPr>
          <p:cNvSpPr>
            <a:spLocks noChangeShapeType="1"/>
          </p:cNvSpPr>
          <p:nvPr/>
        </p:nvSpPr>
        <p:spPr bwMode="auto">
          <a:xfrm>
            <a:off x="260350" y="4787900"/>
            <a:ext cx="142875"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420" name="Text Box 252">
            <a:extLst>
              <a:ext uri="{FF2B5EF4-FFF2-40B4-BE49-F238E27FC236}">
                <a16:creationId xmlns:a16="http://schemas.microsoft.com/office/drawing/2014/main" id="{E609427B-987E-4F81-8598-178F3065F48C}"/>
              </a:ext>
            </a:extLst>
          </p:cNvPr>
          <p:cNvSpPr txBox="1">
            <a:spLocks noChangeArrowheads="1"/>
          </p:cNvSpPr>
          <p:nvPr/>
        </p:nvSpPr>
        <p:spPr bwMode="auto">
          <a:xfrm>
            <a:off x="692150" y="4356100"/>
            <a:ext cx="2540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ORGANIC BRIGADE AVIATION ASSETS</a:t>
            </a:r>
          </a:p>
        </p:txBody>
      </p:sp>
      <p:grpSp>
        <p:nvGrpSpPr>
          <p:cNvPr id="7421" name="Group 253">
            <a:extLst>
              <a:ext uri="{FF2B5EF4-FFF2-40B4-BE49-F238E27FC236}">
                <a16:creationId xmlns:a16="http://schemas.microsoft.com/office/drawing/2014/main" id="{097486A7-CE76-4B94-875C-312A0826F19A}"/>
              </a:ext>
            </a:extLst>
          </p:cNvPr>
          <p:cNvGrpSpPr>
            <a:grpSpLocks/>
          </p:cNvGrpSpPr>
          <p:nvPr/>
        </p:nvGrpSpPr>
        <p:grpSpPr bwMode="auto">
          <a:xfrm>
            <a:off x="404813" y="5005388"/>
            <a:ext cx="244475" cy="158750"/>
            <a:chOff x="3294" y="2154"/>
            <a:chExt cx="154" cy="100"/>
          </a:xfrm>
        </p:grpSpPr>
        <p:sp>
          <p:nvSpPr>
            <p:cNvPr id="7422" name="Rectangle 254">
              <a:extLst>
                <a:ext uri="{FF2B5EF4-FFF2-40B4-BE49-F238E27FC236}">
                  <a16:creationId xmlns:a16="http://schemas.microsoft.com/office/drawing/2014/main" id="{7EC42C30-D5D4-466A-B52F-509E3ECD2B2A}"/>
                </a:ext>
              </a:extLst>
            </p:cNvPr>
            <p:cNvSpPr>
              <a:spLocks noChangeAspect="1" noChangeArrowheads="1"/>
            </p:cNvSpPr>
            <p:nvPr/>
          </p:nvSpPr>
          <p:spPr bwMode="auto">
            <a:xfrm>
              <a:off x="3294" y="2154"/>
              <a:ext cx="154" cy="100"/>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7423" name="Group 255">
              <a:extLst>
                <a:ext uri="{FF2B5EF4-FFF2-40B4-BE49-F238E27FC236}">
                  <a16:creationId xmlns:a16="http://schemas.microsoft.com/office/drawing/2014/main" id="{0A10AA2D-3872-4817-ACE9-ACFA738AAEAA}"/>
                </a:ext>
              </a:extLst>
            </p:cNvPr>
            <p:cNvGrpSpPr>
              <a:grpSpLocks/>
            </p:cNvGrpSpPr>
            <p:nvPr/>
          </p:nvGrpSpPr>
          <p:grpSpPr bwMode="auto">
            <a:xfrm>
              <a:off x="3316" y="2171"/>
              <a:ext cx="110" cy="63"/>
              <a:chOff x="691" y="3359"/>
              <a:chExt cx="136" cy="90"/>
            </a:xfrm>
          </p:grpSpPr>
          <p:sp>
            <p:nvSpPr>
              <p:cNvPr id="7424" name="Line 256">
                <a:extLst>
                  <a:ext uri="{FF2B5EF4-FFF2-40B4-BE49-F238E27FC236}">
                    <a16:creationId xmlns:a16="http://schemas.microsoft.com/office/drawing/2014/main" id="{B72C86F7-1F0A-4FF8-8DE9-E32637AD88ED}"/>
                  </a:ext>
                </a:extLst>
              </p:cNvPr>
              <p:cNvSpPr>
                <a:spLocks noChangeShapeType="1"/>
              </p:cNvSpPr>
              <p:nvPr/>
            </p:nvSpPr>
            <p:spPr bwMode="auto">
              <a:xfrm>
                <a:off x="691"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425" name="Line 257">
                <a:extLst>
                  <a:ext uri="{FF2B5EF4-FFF2-40B4-BE49-F238E27FC236}">
                    <a16:creationId xmlns:a16="http://schemas.microsoft.com/office/drawing/2014/main" id="{B09D24EB-C3E9-4C02-9369-0B6E94B9B96B}"/>
                  </a:ext>
                </a:extLst>
              </p:cNvPr>
              <p:cNvSpPr>
                <a:spLocks noChangeShapeType="1"/>
              </p:cNvSpPr>
              <p:nvPr/>
            </p:nvSpPr>
            <p:spPr bwMode="auto">
              <a:xfrm flipV="1">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426" name="Line 258">
                <a:extLst>
                  <a:ext uri="{FF2B5EF4-FFF2-40B4-BE49-F238E27FC236}">
                    <a16:creationId xmlns:a16="http://schemas.microsoft.com/office/drawing/2014/main" id="{5FE1AFDB-682D-4AE5-B49F-8CED358ABDBC}"/>
                  </a:ext>
                </a:extLst>
              </p:cNvPr>
              <p:cNvSpPr>
                <a:spLocks noChangeShapeType="1"/>
              </p:cNvSpPr>
              <p:nvPr/>
            </p:nvSpPr>
            <p:spPr bwMode="auto">
              <a:xfrm>
                <a:off x="827"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427" name="Line 259">
                <a:extLst>
                  <a:ext uri="{FF2B5EF4-FFF2-40B4-BE49-F238E27FC236}">
                    <a16:creationId xmlns:a16="http://schemas.microsoft.com/office/drawing/2014/main" id="{838240AF-B1E3-4FD8-B432-462014EA8569}"/>
                  </a:ext>
                </a:extLst>
              </p:cNvPr>
              <p:cNvSpPr>
                <a:spLocks noChangeShapeType="1"/>
              </p:cNvSpPr>
              <p:nvPr/>
            </p:nvSpPr>
            <p:spPr bwMode="auto">
              <a:xfrm>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7428" name="Group 260">
            <a:extLst>
              <a:ext uri="{FF2B5EF4-FFF2-40B4-BE49-F238E27FC236}">
                <a16:creationId xmlns:a16="http://schemas.microsoft.com/office/drawing/2014/main" id="{0F567523-EFBF-4487-85D6-F3DCFF368CEF}"/>
              </a:ext>
            </a:extLst>
          </p:cNvPr>
          <p:cNvGrpSpPr>
            <a:grpSpLocks/>
          </p:cNvGrpSpPr>
          <p:nvPr/>
        </p:nvGrpSpPr>
        <p:grpSpPr bwMode="auto">
          <a:xfrm>
            <a:off x="488950" y="4932363"/>
            <a:ext cx="74613" cy="26987"/>
            <a:chOff x="2373" y="1404"/>
            <a:chExt cx="47" cy="17"/>
          </a:xfrm>
        </p:grpSpPr>
        <p:sp>
          <p:nvSpPr>
            <p:cNvPr id="7429" name="Oval 261">
              <a:extLst>
                <a:ext uri="{FF2B5EF4-FFF2-40B4-BE49-F238E27FC236}">
                  <a16:creationId xmlns:a16="http://schemas.microsoft.com/office/drawing/2014/main" id="{42A98E39-0FEC-4D95-9DF4-39B15EE82789}"/>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7430" name="Oval 262">
              <a:extLst>
                <a:ext uri="{FF2B5EF4-FFF2-40B4-BE49-F238E27FC236}">
                  <a16:creationId xmlns:a16="http://schemas.microsoft.com/office/drawing/2014/main" id="{D2A22320-781E-4A08-91B0-A50FC9EA3F18}"/>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7431" name="Text Box 263">
            <a:extLst>
              <a:ext uri="{FF2B5EF4-FFF2-40B4-BE49-F238E27FC236}">
                <a16:creationId xmlns:a16="http://schemas.microsoft.com/office/drawing/2014/main" id="{9F500127-4FAA-43B1-82E2-1285BC2BA72F}"/>
              </a:ext>
            </a:extLst>
          </p:cNvPr>
          <p:cNvSpPr txBox="1">
            <a:spLocks noChangeArrowheads="1"/>
          </p:cNvSpPr>
          <p:nvPr/>
        </p:nvSpPr>
        <p:spPr bwMode="auto">
          <a:xfrm>
            <a:off x="620713" y="4932363"/>
            <a:ext cx="2870200"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x1 </a:t>
            </a:r>
            <a:r>
              <a:rPr lang="en-GB" altLang="en-US" sz="800" b="0"/>
              <a:t>Chipmunk T Mk 10 (‘Spitmunk’) Air Observation Post </a:t>
            </a:r>
            <a:r>
              <a:rPr lang="en-GB" altLang="en-US" sz="800"/>
              <a:t>(g)</a:t>
            </a:r>
          </a:p>
        </p:txBody>
      </p:sp>
      <p:sp>
        <p:nvSpPr>
          <p:cNvPr id="7432" name="Line 264">
            <a:extLst>
              <a:ext uri="{FF2B5EF4-FFF2-40B4-BE49-F238E27FC236}">
                <a16:creationId xmlns:a16="http://schemas.microsoft.com/office/drawing/2014/main" id="{5907174C-7819-42E5-86BC-65232A16596A}"/>
              </a:ext>
            </a:extLst>
          </p:cNvPr>
          <p:cNvSpPr>
            <a:spLocks noChangeShapeType="1"/>
          </p:cNvSpPr>
          <p:nvPr/>
        </p:nvSpPr>
        <p:spPr bwMode="auto">
          <a:xfrm>
            <a:off x="261938" y="5076825"/>
            <a:ext cx="142875"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433" name="Line 265">
            <a:extLst>
              <a:ext uri="{FF2B5EF4-FFF2-40B4-BE49-F238E27FC236}">
                <a16:creationId xmlns:a16="http://schemas.microsoft.com/office/drawing/2014/main" id="{2DD6FBC3-EB14-41EA-AFB1-64C65497B4E6}"/>
              </a:ext>
            </a:extLst>
          </p:cNvPr>
          <p:cNvSpPr>
            <a:spLocks noChangeShapeType="1"/>
          </p:cNvSpPr>
          <p:nvPr/>
        </p:nvSpPr>
        <p:spPr bwMode="auto">
          <a:xfrm>
            <a:off x="260350" y="4140200"/>
            <a:ext cx="0" cy="936625"/>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7510" name="Group 342">
            <a:extLst>
              <a:ext uri="{FF2B5EF4-FFF2-40B4-BE49-F238E27FC236}">
                <a16:creationId xmlns:a16="http://schemas.microsoft.com/office/drawing/2014/main" id="{D26F98AF-F050-47D6-80CE-CF75537844E9}"/>
              </a:ext>
            </a:extLst>
          </p:cNvPr>
          <p:cNvGrpSpPr>
            <a:grpSpLocks/>
          </p:cNvGrpSpPr>
          <p:nvPr/>
        </p:nvGrpSpPr>
        <p:grpSpPr bwMode="auto">
          <a:xfrm>
            <a:off x="404813" y="1476375"/>
            <a:ext cx="231775" cy="190500"/>
            <a:chOff x="2252" y="2304"/>
            <a:chExt cx="146" cy="120"/>
          </a:xfrm>
        </p:grpSpPr>
        <p:sp>
          <p:nvSpPr>
            <p:cNvPr id="7511" name="Rectangle 343">
              <a:extLst>
                <a:ext uri="{FF2B5EF4-FFF2-40B4-BE49-F238E27FC236}">
                  <a16:creationId xmlns:a16="http://schemas.microsoft.com/office/drawing/2014/main" id="{444B0F70-2456-4D64-B70E-B3D50B0770C7}"/>
                </a:ext>
              </a:extLst>
            </p:cNvPr>
            <p:cNvSpPr>
              <a:spLocks noChangeAspect="1" noChangeArrowheads="1"/>
            </p:cNvSpPr>
            <p:nvPr/>
          </p:nvSpPr>
          <p:spPr bwMode="auto">
            <a:xfrm>
              <a:off x="2252" y="230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512" name="Oval 344">
              <a:extLst>
                <a:ext uri="{FF2B5EF4-FFF2-40B4-BE49-F238E27FC236}">
                  <a16:creationId xmlns:a16="http://schemas.microsoft.com/office/drawing/2014/main" id="{2DCE39E0-9734-43D6-8259-81737EA34E46}"/>
                </a:ext>
              </a:extLst>
            </p:cNvPr>
            <p:cNvSpPr>
              <a:spLocks noChangeAspect="1" noChangeArrowheads="1"/>
            </p:cNvSpPr>
            <p:nvPr/>
          </p:nvSpPr>
          <p:spPr bwMode="auto">
            <a:xfrm>
              <a:off x="2259" y="240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7513" name="Oval 345">
              <a:extLst>
                <a:ext uri="{FF2B5EF4-FFF2-40B4-BE49-F238E27FC236}">
                  <a16:creationId xmlns:a16="http://schemas.microsoft.com/office/drawing/2014/main" id="{F5F141B2-2262-449E-9900-02D276CC27E4}"/>
                </a:ext>
              </a:extLst>
            </p:cNvPr>
            <p:cNvSpPr>
              <a:spLocks noChangeAspect="1" noChangeArrowheads="1"/>
            </p:cNvSpPr>
            <p:nvPr/>
          </p:nvSpPr>
          <p:spPr bwMode="auto">
            <a:xfrm>
              <a:off x="2373" y="240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grpSp>
        <p:nvGrpSpPr>
          <p:cNvPr id="7528" name="Group 360">
            <a:extLst>
              <a:ext uri="{FF2B5EF4-FFF2-40B4-BE49-F238E27FC236}">
                <a16:creationId xmlns:a16="http://schemas.microsoft.com/office/drawing/2014/main" id="{16A9CB49-F296-44D1-A180-84BBD448C876}"/>
              </a:ext>
            </a:extLst>
          </p:cNvPr>
          <p:cNvGrpSpPr>
            <a:grpSpLocks noChangeAspect="1"/>
          </p:cNvGrpSpPr>
          <p:nvPr/>
        </p:nvGrpSpPr>
        <p:grpSpPr bwMode="auto">
          <a:xfrm>
            <a:off x="115888" y="250825"/>
            <a:ext cx="288925" cy="215900"/>
            <a:chOff x="1968" y="1728"/>
            <a:chExt cx="195" cy="132"/>
          </a:xfrm>
        </p:grpSpPr>
        <p:sp>
          <p:nvSpPr>
            <p:cNvPr id="7529" name="Rectangle 361">
              <a:extLst>
                <a:ext uri="{FF2B5EF4-FFF2-40B4-BE49-F238E27FC236}">
                  <a16:creationId xmlns:a16="http://schemas.microsoft.com/office/drawing/2014/main" id="{DC26E955-D431-4A2D-AA06-B7A3B8219D7B}"/>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530" name="Line 362">
              <a:extLst>
                <a:ext uri="{FF2B5EF4-FFF2-40B4-BE49-F238E27FC236}">
                  <a16:creationId xmlns:a16="http://schemas.microsoft.com/office/drawing/2014/main" id="{5284BF2D-6E7C-47F1-BF47-9160A142E12C}"/>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531" name="Line 363">
              <a:extLst>
                <a:ext uri="{FF2B5EF4-FFF2-40B4-BE49-F238E27FC236}">
                  <a16:creationId xmlns:a16="http://schemas.microsoft.com/office/drawing/2014/main" id="{F987E903-D724-4E90-AC40-9C21B13392F5}"/>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7532" name="Group 364">
            <a:extLst>
              <a:ext uri="{FF2B5EF4-FFF2-40B4-BE49-F238E27FC236}">
                <a16:creationId xmlns:a16="http://schemas.microsoft.com/office/drawing/2014/main" id="{BAFCAB3B-C3B7-4877-8C31-DCB28F6975BA}"/>
              </a:ext>
            </a:extLst>
          </p:cNvPr>
          <p:cNvGrpSpPr>
            <a:grpSpLocks noChangeAspect="1"/>
          </p:cNvGrpSpPr>
          <p:nvPr/>
        </p:nvGrpSpPr>
        <p:grpSpPr bwMode="auto">
          <a:xfrm>
            <a:off x="404813" y="2124075"/>
            <a:ext cx="288925" cy="215900"/>
            <a:chOff x="1968" y="1728"/>
            <a:chExt cx="195" cy="132"/>
          </a:xfrm>
        </p:grpSpPr>
        <p:sp>
          <p:nvSpPr>
            <p:cNvPr id="7533" name="Rectangle 365">
              <a:extLst>
                <a:ext uri="{FF2B5EF4-FFF2-40B4-BE49-F238E27FC236}">
                  <a16:creationId xmlns:a16="http://schemas.microsoft.com/office/drawing/2014/main" id="{943375D4-2E31-4115-ACE6-B10E0C9E6093}"/>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534" name="Line 366">
              <a:extLst>
                <a:ext uri="{FF2B5EF4-FFF2-40B4-BE49-F238E27FC236}">
                  <a16:creationId xmlns:a16="http://schemas.microsoft.com/office/drawing/2014/main" id="{46986A1C-8A6D-42EB-87C6-878021176A60}"/>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535" name="Line 367">
              <a:extLst>
                <a:ext uri="{FF2B5EF4-FFF2-40B4-BE49-F238E27FC236}">
                  <a16:creationId xmlns:a16="http://schemas.microsoft.com/office/drawing/2014/main" id="{CA779833-BFB4-49A6-8C8B-9EDEDD87BCFA}"/>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7536" name="Group 368">
            <a:extLst>
              <a:ext uri="{FF2B5EF4-FFF2-40B4-BE49-F238E27FC236}">
                <a16:creationId xmlns:a16="http://schemas.microsoft.com/office/drawing/2014/main" id="{DDBEAA6A-2A8A-498F-A36B-45B4303B0914}"/>
              </a:ext>
            </a:extLst>
          </p:cNvPr>
          <p:cNvGrpSpPr>
            <a:grpSpLocks noChangeAspect="1"/>
          </p:cNvGrpSpPr>
          <p:nvPr/>
        </p:nvGrpSpPr>
        <p:grpSpPr bwMode="auto">
          <a:xfrm>
            <a:off x="404813" y="900113"/>
            <a:ext cx="241300" cy="157162"/>
            <a:chOff x="767" y="768"/>
            <a:chExt cx="202" cy="132"/>
          </a:xfrm>
        </p:grpSpPr>
        <p:sp>
          <p:nvSpPr>
            <p:cNvPr id="7537" name="Rectangle 369">
              <a:extLst>
                <a:ext uri="{FF2B5EF4-FFF2-40B4-BE49-F238E27FC236}">
                  <a16:creationId xmlns:a16="http://schemas.microsoft.com/office/drawing/2014/main" id="{C2981EAA-ACD3-40C4-8D16-777863603FBC}"/>
                </a:ext>
              </a:extLst>
            </p:cNvPr>
            <p:cNvSpPr>
              <a:spLocks noChangeAspect="1" noChangeArrowheads="1"/>
            </p:cNvSpPr>
            <p:nvPr/>
          </p:nvSpPr>
          <p:spPr bwMode="auto">
            <a:xfrm>
              <a:off x="768" y="768"/>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538" name="Oval 370">
              <a:extLst>
                <a:ext uri="{FF2B5EF4-FFF2-40B4-BE49-F238E27FC236}">
                  <a16:creationId xmlns:a16="http://schemas.microsoft.com/office/drawing/2014/main" id="{37FA5A80-8E69-462F-A7FD-7CC098275983}"/>
                </a:ext>
              </a:extLst>
            </p:cNvPr>
            <p:cNvSpPr>
              <a:spLocks noChangeAspect="1" noChangeArrowheads="1"/>
            </p:cNvSpPr>
            <p:nvPr/>
          </p:nvSpPr>
          <p:spPr bwMode="auto">
            <a:xfrm>
              <a:off x="798" y="801"/>
              <a:ext cx="142"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539" name="Line 371">
              <a:extLst>
                <a:ext uri="{FF2B5EF4-FFF2-40B4-BE49-F238E27FC236}">
                  <a16:creationId xmlns:a16="http://schemas.microsoft.com/office/drawing/2014/main" id="{CC96AF63-F2B1-4EDF-A331-1B4F66171569}"/>
                </a:ext>
              </a:extLst>
            </p:cNvPr>
            <p:cNvSpPr>
              <a:spLocks noChangeAspect="1" noChangeShapeType="1"/>
            </p:cNvSpPr>
            <p:nvPr/>
          </p:nvSpPr>
          <p:spPr bwMode="auto">
            <a:xfrm flipV="1">
              <a:off x="768" y="768"/>
              <a:ext cx="199" cy="131"/>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540" name="Line 372">
              <a:extLst>
                <a:ext uri="{FF2B5EF4-FFF2-40B4-BE49-F238E27FC236}">
                  <a16:creationId xmlns:a16="http://schemas.microsoft.com/office/drawing/2014/main" id="{4B1E7006-5BCF-4133-9A03-9E8EA8D475A2}"/>
                </a:ext>
              </a:extLst>
            </p:cNvPr>
            <p:cNvSpPr>
              <a:spLocks noChangeAspect="1" noChangeShapeType="1"/>
            </p:cNvSpPr>
            <p:nvPr/>
          </p:nvSpPr>
          <p:spPr bwMode="auto">
            <a:xfrm>
              <a:off x="767" y="768"/>
              <a:ext cx="202"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pic>
        <p:nvPicPr>
          <p:cNvPr id="7543" name="Picture 375" descr="ANd9GcQde9Ls1I0rg-rErbPPeWfD9BoNTyU2GL-oCnaoQv_4CZT_acUPZqCf2TNa">
            <a:extLst>
              <a:ext uri="{FF2B5EF4-FFF2-40B4-BE49-F238E27FC236}">
                <a16:creationId xmlns:a16="http://schemas.microsoft.com/office/drawing/2014/main" id="{00B2DECC-427D-4AC5-A97E-FF62DBB1FFE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60800" y="5148263"/>
            <a:ext cx="2881313" cy="2039937"/>
          </a:xfrm>
          <a:prstGeom prst="rect">
            <a:avLst/>
          </a:prstGeom>
          <a:noFill/>
          <a:extLst>
            <a:ext uri="{909E8E84-426E-40DD-AFC4-6F175D3DCCD1}">
              <a14:hiddenFill xmlns:a14="http://schemas.microsoft.com/office/drawing/2010/main">
                <a:solidFill>
                  <a:srgbClr val="FFFFFF"/>
                </a:solidFill>
              </a14:hiddenFill>
            </a:ext>
          </a:extLst>
        </p:spPr>
      </p:pic>
      <p:pic>
        <p:nvPicPr>
          <p:cNvPr id="7545" name="Picture 377" descr="Bfs1e">
            <a:extLst>
              <a:ext uri="{FF2B5EF4-FFF2-40B4-BE49-F238E27FC236}">
                <a16:creationId xmlns:a16="http://schemas.microsoft.com/office/drawing/2014/main" id="{DCD75EF1-E9E7-40B5-8869-5FD02120786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60800" y="7170738"/>
            <a:ext cx="2808288" cy="1798637"/>
          </a:xfrm>
          <a:prstGeom prst="rect">
            <a:avLst/>
          </a:prstGeom>
          <a:noFill/>
          <a:extLst>
            <a:ext uri="{909E8E84-426E-40DD-AFC4-6F175D3DCCD1}">
              <a14:hiddenFill xmlns:a14="http://schemas.microsoft.com/office/drawing/2010/main">
                <a:solidFill>
                  <a:srgbClr val="FFFFFF"/>
                </a:solidFill>
              </a14:hiddenFill>
            </a:ext>
          </a:extLst>
        </p:spPr>
      </p:pic>
      <p:pic>
        <p:nvPicPr>
          <p:cNvPr id="7547" name="Picture 379" descr="scaled">
            <a:extLst>
              <a:ext uri="{FF2B5EF4-FFF2-40B4-BE49-F238E27FC236}">
                <a16:creationId xmlns:a16="http://schemas.microsoft.com/office/drawing/2014/main" id="{2B18120E-FB05-4CBF-B103-D0C66CB9056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5888" y="6659563"/>
            <a:ext cx="3673475" cy="2386012"/>
          </a:xfrm>
          <a:prstGeom prst="rect">
            <a:avLst/>
          </a:prstGeom>
          <a:noFill/>
          <a:extLst>
            <a:ext uri="{909E8E84-426E-40DD-AFC4-6F175D3DCCD1}">
              <a14:hiddenFill xmlns:a14="http://schemas.microsoft.com/office/drawing/2010/main">
                <a:solidFill>
                  <a:srgbClr val="FFFFFF"/>
                </a:solidFill>
              </a14:hiddenFill>
            </a:ext>
          </a:extLst>
        </p:spPr>
      </p:pic>
      <p:sp>
        <p:nvSpPr>
          <p:cNvPr id="7554" name="Text Box 386">
            <a:extLst>
              <a:ext uri="{FF2B5EF4-FFF2-40B4-BE49-F238E27FC236}">
                <a16:creationId xmlns:a16="http://schemas.microsoft.com/office/drawing/2014/main" id="{F9EF1462-3230-40CC-AF26-F8E733EB6B7D}"/>
              </a:ext>
            </a:extLst>
          </p:cNvPr>
          <p:cNvSpPr txBox="1">
            <a:spLocks noChangeArrowheads="1"/>
          </p:cNvSpPr>
          <p:nvPr/>
        </p:nvSpPr>
        <p:spPr bwMode="auto">
          <a:xfrm>
            <a:off x="692150" y="3563938"/>
            <a:ext cx="18875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CWBR-25</a:t>
            </a:r>
          </a:p>
          <a:p>
            <a:r>
              <a:rPr lang="en-GB" altLang="en-US" sz="800"/>
              <a:t>x1 Engineer Field Squadron (TA) (i)</a:t>
            </a:r>
          </a:p>
        </p:txBody>
      </p:sp>
      <p:sp>
        <p:nvSpPr>
          <p:cNvPr id="7555" name="Line 387">
            <a:extLst>
              <a:ext uri="{FF2B5EF4-FFF2-40B4-BE49-F238E27FC236}">
                <a16:creationId xmlns:a16="http://schemas.microsoft.com/office/drawing/2014/main" id="{BC893745-41E2-4A55-A230-D252021D3663}"/>
              </a:ext>
            </a:extLst>
          </p:cNvPr>
          <p:cNvSpPr>
            <a:spLocks noChangeShapeType="1"/>
          </p:cNvSpPr>
          <p:nvPr/>
        </p:nvSpPr>
        <p:spPr bwMode="auto">
          <a:xfrm>
            <a:off x="549275" y="3563938"/>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7556" name="Group 388">
            <a:extLst>
              <a:ext uri="{FF2B5EF4-FFF2-40B4-BE49-F238E27FC236}">
                <a16:creationId xmlns:a16="http://schemas.microsoft.com/office/drawing/2014/main" id="{C5F0D994-7290-49D7-9B96-C295FA56377F}"/>
              </a:ext>
            </a:extLst>
          </p:cNvPr>
          <p:cNvGrpSpPr>
            <a:grpSpLocks noChangeAspect="1"/>
          </p:cNvGrpSpPr>
          <p:nvPr/>
        </p:nvGrpSpPr>
        <p:grpSpPr bwMode="auto">
          <a:xfrm>
            <a:off x="404813" y="3635375"/>
            <a:ext cx="288925" cy="217488"/>
            <a:chOff x="1872" y="1440"/>
            <a:chExt cx="195" cy="132"/>
          </a:xfrm>
        </p:grpSpPr>
        <p:sp>
          <p:nvSpPr>
            <p:cNvPr id="7557" name="Rectangle 389">
              <a:extLst>
                <a:ext uri="{FF2B5EF4-FFF2-40B4-BE49-F238E27FC236}">
                  <a16:creationId xmlns:a16="http://schemas.microsoft.com/office/drawing/2014/main" id="{7FC2138D-22FD-4840-9B16-CC175CCDC281}"/>
                </a:ext>
              </a:extLst>
            </p:cNvPr>
            <p:cNvSpPr>
              <a:spLocks noChangeAspect="1" noChangeArrowheads="1"/>
            </p:cNvSpPr>
            <p:nvPr/>
          </p:nvSpPr>
          <p:spPr bwMode="auto">
            <a:xfrm>
              <a:off x="1872" y="1440"/>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558" name="Line 390">
              <a:extLst>
                <a:ext uri="{FF2B5EF4-FFF2-40B4-BE49-F238E27FC236}">
                  <a16:creationId xmlns:a16="http://schemas.microsoft.com/office/drawing/2014/main" id="{1EDA90FE-ADB8-47F7-B744-153C1F886F96}"/>
                </a:ext>
              </a:extLst>
            </p:cNvPr>
            <p:cNvSpPr>
              <a:spLocks noChangeAspect="1" noChangeShapeType="1"/>
            </p:cNvSpPr>
            <p:nvPr/>
          </p:nvSpPr>
          <p:spPr bwMode="auto">
            <a:xfrm>
              <a:off x="1932" y="1480"/>
              <a:ext cx="0" cy="42"/>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559" name="Line 391">
              <a:extLst>
                <a:ext uri="{FF2B5EF4-FFF2-40B4-BE49-F238E27FC236}">
                  <a16:creationId xmlns:a16="http://schemas.microsoft.com/office/drawing/2014/main" id="{CD478407-9FF5-44A0-A325-182A1FB4F294}"/>
                </a:ext>
              </a:extLst>
            </p:cNvPr>
            <p:cNvSpPr>
              <a:spLocks noChangeAspect="1" noChangeShapeType="1"/>
            </p:cNvSpPr>
            <p:nvPr/>
          </p:nvSpPr>
          <p:spPr bwMode="auto">
            <a:xfrm>
              <a:off x="1967" y="1482"/>
              <a:ext cx="0" cy="4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560" name="Line 392">
              <a:extLst>
                <a:ext uri="{FF2B5EF4-FFF2-40B4-BE49-F238E27FC236}">
                  <a16:creationId xmlns:a16="http://schemas.microsoft.com/office/drawing/2014/main" id="{785B0FE9-A228-4C13-A2B2-7A45FA5A25CA}"/>
                </a:ext>
              </a:extLst>
            </p:cNvPr>
            <p:cNvSpPr>
              <a:spLocks noChangeAspect="1" noChangeShapeType="1"/>
            </p:cNvSpPr>
            <p:nvPr/>
          </p:nvSpPr>
          <p:spPr bwMode="auto">
            <a:xfrm>
              <a:off x="2001" y="1483"/>
              <a:ext cx="0" cy="39"/>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561" name="Line 393">
              <a:extLst>
                <a:ext uri="{FF2B5EF4-FFF2-40B4-BE49-F238E27FC236}">
                  <a16:creationId xmlns:a16="http://schemas.microsoft.com/office/drawing/2014/main" id="{A54F6DB4-E812-47A0-A3C3-A27FF1AD38E9}"/>
                </a:ext>
              </a:extLst>
            </p:cNvPr>
            <p:cNvSpPr>
              <a:spLocks noChangeAspect="1" noChangeShapeType="1"/>
            </p:cNvSpPr>
            <p:nvPr/>
          </p:nvSpPr>
          <p:spPr bwMode="auto">
            <a:xfrm>
              <a:off x="1928" y="1482"/>
              <a:ext cx="79" cy="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pic>
        <p:nvPicPr>
          <p:cNvPr id="7563" name="Picture 395" descr="BIB">
            <a:extLst>
              <a:ext uri="{FF2B5EF4-FFF2-40B4-BE49-F238E27FC236}">
                <a16:creationId xmlns:a16="http://schemas.microsoft.com/office/drawing/2014/main" id="{1C833F3F-43B7-481B-89CA-4DA3EB1B49C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96975" y="5148263"/>
            <a:ext cx="1276350" cy="15113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6740" name="Picture 4" descr="northag-map">
            <a:extLst>
              <a:ext uri="{FF2B5EF4-FFF2-40B4-BE49-F238E27FC236}">
                <a16:creationId xmlns:a16="http://schemas.microsoft.com/office/drawing/2014/main" id="{CBC10452-1E25-474B-B9A4-0DDDC910BA7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5888" y="4211638"/>
            <a:ext cx="6626225" cy="4786312"/>
          </a:xfrm>
          <a:prstGeom prst="rect">
            <a:avLst/>
          </a:prstGeom>
          <a:noFill/>
          <a:extLst>
            <a:ext uri="{909E8E84-426E-40DD-AFC4-6F175D3DCCD1}">
              <a14:hiddenFill xmlns:a14="http://schemas.microsoft.com/office/drawing/2010/main">
                <a:solidFill>
                  <a:srgbClr val="FFFFFF"/>
                </a:solidFill>
              </a14:hiddenFill>
            </a:ext>
          </a:extLst>
        </p:spPr>
      </p:pic>
      <p:sp>
        <p:nvSpPr>
          <p:cNvPr id="116741" name="Line 5">
            <a:extLst>
              <a:ext uri="{FF2B5EF4-FFF2-40B4-BE49-F238E27FC236}">
                <a16:creationId xmlns:a16="http://schemas.microsoft.com/office/drawing/2014/main" id="{5AF14279-DEA8-4804-BE78-115E4232A574}"/>
              </a:ext>
            </a:extLst>
          </p:cNvPr>
          <p:cNvSpPr>
            <a:spLocks noChangeShapeType="1"/>
          </p:cNvSpPr>
          <p:nvPr/>
        </p:nvSpPr>
        <p:spPr bwMode="auto">
          <a:xfrm flipV="1">
            <a:off x="333375" y="539750"/>
            <a:ext cx="0" cy="15113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6742" name="Rectangle 6">
            <a:extLst>
              <a:ext uri="{FF2B5EF4-FFF2-40B4-BE49-F238E27FC236}">
                <a16:creationId xmlns:a16="http://schemas.microsoft.com/office/drawing/2014/main" id="{BAF4C8D5-AAB8-4DBC-9CDA-EEFE9D1AB097}"/>
              </a:ext>
            </a:extLst>
          </p:cNvPr>
          <p:cNvSpPr>
            <a:spLocks noChangeAspect="1" noChangeArrowheads="1"/>
          </p:cNvSpPr>
          <p:nvPr/>
        </p:nvSpPr>
        <p:spPr bwMode="auto">
          <a:xfrm>
            <a:off x="117475" y="179388"/>
            <a:ext cx="431800" cy="360362"/>
          </a:xfrm>
          <a:prstGeom prst="rect">
            <a:avLst/>
          </a:prstGeom>
          <a:solidFill>
            <a:schemeClr val="accent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6743" name="Text Box 7">
            <a:extLst>
              <a:ext uri="{FF2B5EF4-FFF2-40B4-BE49-F238E27FC236}">
                <a16:creationId xmlns:a16="http://schemas.microsoft.com/office/drawing/2014/main" id="{25594832-5041-4482-8B77-F5249DFB22A0}"/>
              </a:ext>
            </a:extLst>
          </p:cNvPr>
          <p:cNvSpPr txBox="1">
            <a:spLocks noChangeArrowheads="1"/>
          </p:cNvSpPr>
          <p:nvPr/>
        </p:nvSpPr>
        <p:spPr bwMode="auto">
          <a:xfrm>
            <a:off x="549275" y="179388"/>
            <a:ext cx="32512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400"/>
              <a:t>NORTHAG (Northern Army Group)</a:t>
            </a:r>
            <a:r>
              <a:rPr lang="en-GB" altLang="en-US"/>
              <a:t> </a:t>
            </a:r>
            <a:r>
              <a:rPr lang="en-GB" altLang="en-US" sz="800"/>
              <a:t>(a)</a:t>
            </a:r>
            <a:endParaRPr lang="en-US" altLang="en-US"/>
          </a:p>
        </p:txBody>
      </p:sp>
      <p:sp>
        <p:nvSpPr>
          <p:cNvPr id="116744" name="Rectangle 8">
            <a:extLst>
              <a:ext uri="{FF2B5EF4-FFF2-40B4-BE49-F238E27FC236}">
                <a16:creationId xmlns:a16="http://schemas.microsoft.com/office/drawing/2014/main" id="{9C74028C-478A-4BF2-BC6E-E3E3651483E9}"/>
              </a:ext>
            </a:extLst>
          </p:cNvPr>
          <p:cNvSpPr>
            <a:spLocks noChangeAspect="1" noChangeArrowheads="1"/>
          </p:cNvSpPr>
          <p:nvPr/>
        </p:nvSpPr>
        <p:spPr bwMode="auto">
          <a:xfrm>
            <a:off x="476250" y="900113"/>
            <a:ext cx="360363" cy="287337"/>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116745" name="Group 9">
            <a:extLst>
              <a:ext uri="{FF2B5EF4-FFF2-40B4-BE49-F238E27FC236}">
                <a16:creationId xmlns:a16="http://schemas.microsoft.com/office/drawing/2014/main" id="{A0CCA5D5-A678-4AFB-978B-2C53DE700EEB}"/>
              </a:ext>
            </a:extLst>
          </p:cNvPr>
          <p:cNvGrpSpPr>
            <a:grpSpLocks/>
          </p:cNvGrpSpPr>
          <p:nvPr/>
        </p:nvGrpSpPr>
        <p:grpSpPr bwMode="auto">
          <a:xfrm>
            <a:off x="546100" y="828675"/>
            <a:ext cx="220663" cy="63500"/>
            <a:chOff x="3294" y="2925"/>
            <a:chExt cx="139" cy="40"/>
          </a:xfrm>
        </p:grpSpPr>
        <p:grpSp>
          <p:nvGrpSpPr>
            <p:cNvPr id="116746" name="Group 10">
              <a:extLst>
                <a:ext uri="{FF2B5EF4-FFF2-40B4-BE49-F238E27FC236}">
                  <a16:creationId xmlns:a16="http://schemas.microsoft.com/office/drawing/2014/main" id="{88C684B5-B0E9-49A5-B401-9CB28CE39838}"/>
                </a:ext>
              </a:extLst>
            </p:cNvPr>
            <p:cNvGrpSpPr>
              <a:grpSpLocks/>
            </p:cNvGrpSpPr>
            <p:nvPr/>
          </p:nvGrpSpPr>
          <p:grpSpPr bwMode="auto">
            <a:xfrm>
              <a:off x="3294" y="2925"/>
              <a:ext cx="93" cy="40"/>
              <a:chOff x="119" y="295"/>
              <a:chExt cx="93" cy="40"/>
            </a:xfrm>
          </p:grpSpPr>
          <p:grpSp>
            <p:nvGrpSpPr>
              <p:cNvPr id="116747" name="Group 11">
                <a:extLst>
                  <a:ext uri="{FF2B5EF4-FFF2-40B4-BE49-F238E27FC236}">
                    <a16:creationId xmlns:a16="http://schemas.microsoft.com/office/drawing/2014/main" id="{BE25D62F-69C3-4581-ACA9-D8A563B6BB12}"/>
                  </a:ext>
                </a:extLst>
              </p:cNvPr>
              <p:cNvGrpSpPr>
                <a:grpSpLocks/>
              </p:cNvGrpSpPr>
              <p:nvPr/>
            </p:nvGrpSpPr>
            <p:grpSpPr bwMode="auto">
              <a:xfrm>
                <a:off x="119" y="295"/>
                <a:ext cx="48" cy="40"/>
                <a:chOff x="2539" y="543"/>
                <a:chExt cx="48" cy="40"/>
              </a:xfrm>
            </p:grpSpPr>
            <p:sp>
              <p:nvSpPr>
                <p:cNvPr id="116748" name="Line 12">
                  <a:extLst>
                    <a:ext uri="{FF2B5EF4-FFF2-40B4-BE49-F238E27FC236}">
                      <a16:creationId xmlns:a16="http://schemas.microsoft.com/office/drawing/2014/main" id="{FC4D7BD9-DC53-417C-AC2B-7CCB38CDF32D}"/>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6749" name="Line 13">
                  <a:extLst>
                    <a:ext uri="{FF2B5EF4-FFF2-40B4-BE49-F238E27FC236}">
                      <a16:creationId xmlns:a16="http://schemas.microsoft.com/office/drawing/2014/main" id="{8777B25F-3EDC-4811-BA19-CC731576FA6F}"/>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116750" name="Group 14">
                <a:extLst>
                  <a:ext uri="{FF2B5EF4-FFF2-40B4-BE49-F238E27FC236}">
                    <a16:creationId xmlns:a16="http://schemas.microsoft.com/office/drawing/2014/main" id="{BAF1FE7B-4598-4538-B07F-8F5F0D6ADC5A}"/>
                  </a:ext>
                </a:extLst>
              </p:cNvPr>
              <p:cNvGrpSpPr>
                <a:grpSpLocks/>
              </p:cNvGrpSpPr>
              <p:nvPr/>
            </p:nvGrpSpPr>
            <p:grpSpPr bwMode="auto">
              <a:xfrm>
                <a:off x="164" y="295"/>
                <a:ext cx="48" cy="40"/>
                <a:chOff x="2539" y="543"/>
                <a:chExt cx="48" cy="40"/>
              </a:xfrm>
            </p:grpSpPr>
            <p:sp>
              <p:nvSpPr>
                <p:cNvPr id="116751" name="Line 15">
                  <a:extLst>
                    <a:ext uri="{FF2B5EF4-FFF2-40B4-BE49-F238E27FC236}">
                      <a16:creationId xmlns:a16="http://schemas.microsoft.com/office/drawing/2014/main" id="{E6623E58-9587-4BD8-984A-99D42FFAF648}"/>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6752" name="Line 16">
                  <a:extLst>
                    <a:ext uri="{FF2B5EF4-FFF2-40B4-BE49-F238E27FC236}">
                      <a16:creationId xmlns:a16="http://schemas.microsoft.com/office/drawing/2014/main" id="{7C0A7365-01E8-4766-BAF8-B6312F8D3594}"/>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grpSp>
          <p:nvGrpSpPr>
            <p:cNvPr id="116753" name="Group 17">
              <a:extLst>
                <a:ext uri="{FF2B5EF4-FFF2-40B4-BE49-F238E27FC236}">
                  <a16:creationId xmlns:a16="http://schemas.microsoft.com/office/drawing/2014/main" id="{A6EEB10A-C46C-4A35-8459-666D6B4213BD}"/>
                </a:ext>
              </a:extLst>
            </p:cNvPr>
            <p:cNvGrpSpPr>
              <a:grpSpLocks/>
            </p:cNvGrpSpPr>
            <p:nvPr/>
          </p:nvGrpSpPr>
          <p:grpSpPr bwMode="auto">
            <a:xfrm>
              <a:off x="3385" y="2925"/>
              <a:ext cx="48" cy="40"/>
              <a:chOff x="2539" y="543"/>
              <a:chExt cx="48" cy="40"/>
            </a:xfrm>
          </p:grpSpPr>
          <p:sp>
            <p:nvSpPr>
              <p:cNvPr id="116754" name="Line 18">
                <a:extLst>
                  <a:ext uri="{FF2B5EF4-FFF2-40B4-BE49-F238E27FC236}">
                    <a16:creationId xmlns:a16="http://schemas.microsoft.com/office/drawing/2014/main" id="{42FC7846-8CAB-40F6-9481-8FDB50B7088C}"/>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6755" name="Line 19">
                <a:extLst>
                  <a:ext uri="{FF2B5EF4-FFF2-40B4-BE49-F238E27FC236}">
                    <a16:creationId xmlns:a16="http://schemas.microsoft.com/office/drawing/2014/main" id="{6AADF0CA-BC77-491B-9A48-1C6E7311B1FD}"/>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116756" name="Rectangle 20">
            <a:extLst>
              <a:ext uri="{FF2B5EF4-FFF2-40B4-BE49-F238E27FC236}">
                <a16:creationId xmlns:a16="http://schemas.microsoft.com/office/drawing/2014/main" id="{B2F99AF4-3F65-4D3C-897E-0AEE45DD7B1A}"/>
              </a:ext>
            </a:extLst>
          </p:cNvPr>
          <p:cNvSpPr>
            <a:spLocks noChangeAspect="1" noChangeArrowheads="1"/>
          </p:cNvSpPr>
          <p:nvPr/>
        </p:nvSpPr>
        <p:spPr bwMode="auto">
          <a:xfrm>
            <a:off x="2133600" y="900113"/>
            <a:ext cx="360363" cy="287337"/>
          </a:xfrm>
          <a:prstGeom prst="rect">
            <a:avLst/>
          </a:prstGeom>
          <a:solidFill>
            <a:srgbClr val="FF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116757" name="Group 21">
            <a:extLst>
              <a:ext uri="{FF2B5EF4-FFF2-40B4-BE49-F238E27FC236}">
                <a16:creationId xmlns:a16="http://schemas.microsoft.com/office/drawing/2014/main" id="{5D377D35-2861-4322-83E1-F19563790B4B}"/>
              </a:ext>
            </a:extLst>
          </p:cNvPr>
          <p:cNvGrpSpPr>
            <a:grpSpLocks/>
          </p:cNvGrpSpPr>
          <p:nvPr/>
        </p:nvGrpSpPr>
        <p:grpSpPr bwMode="auto">
          <a:xfrm>
            <a:off x="2203450" y="825500"/>
            <a:ext cx="220663" cy="63500"/>
            <a:chOff x="3294" y="2925"/>
            <a:chExt cx="139" cy="40"/>
          </a:xfrm>
        </p:grpSpPr>
        <p:grpSp>
          <p:nvGrpSpPr>
            <p:cNvPr id="116758" name="Group 22">
              <a:extLst>
                <a:ext uri="{FF2B5EF4-FFF2-40B4-BE49-F238E27FC236}">
                  <a16:creationId xmlns:a16="http://schemas.microsoft.com/office/drawing/2014/main" id="{FEDA0F57-8B21-47D2-B05F-EAD9EAF54332}"/>
                </a:ext>
              </a:extLst>
            </p:cNvPr>
            <p:cNvGrpSpPr>
              <a:grpSpLocks/>
            </p:cNvGrpSpPr>
            <p:nvPr/>
          </p:nvGrpSpPr>
          <p:grpSpPr bwMode="auto">
            <a:xfrm>
              <a:off x="3294" y="2925"/>
              <a:ext cx="93" cy="40"/>
              <a:chOff x="119" y="295"/>
              <a:chExt cx="93" cy="40"/>
            </a:xfrm>
          </p:grpSpPr>
          <p:grpSp>
            <p:nvGrpSpPr>
              <p:cNvPr id="116759" name="Group 23">
                <a:extLst>
                  <a:ext uri="{FF2B5EF4-FFF2-40B4-BE49-F238E27FC236}">
                    <a16:creationId xmlns:a16="http://schemas.microsoft.com/office/drawing/2014/main" id="{630439C5-4582-40DA-AF5C-09DF3D843220}"/>
                  </a:ext>
                </a:extLst>
              </p:cNvPr>
              <p:cNvGrpSpPr>
                <a:grpSpLocks/>
              </p:cNvGrpSpPr>
              <p:nvPr/>
            </p:nvGrpSpPr>
            <p:grpSpPr bwMode="auto">
              <a:xfrm>
                <a:off x="119" y="295"/>
                <a:ext cx="48" cy="40"/>
                <a:chOff x="2539" y="543"/>
                <a:chExt cx="48" cy="40"/>
              </a:xfrm>
            </p:grpSpPr>
            <p:sp>
              <p:nvSpPr>
                <p:cNvPr id="116760" name="Line 24">
                  <a:extLst>
                    <a:ext uri="{FF2B5EF4-FFF2-40B4-BE49-F238E27FC236}">
                      <a16:creationId xmlns:a16="http://schemas.microsoft.com/office/drawing/2014/main" id="{285A4E9C-41CD-4E28-8CCC-5786AF5CE759}"/>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6761" name="Line 25">
                  <a:extLst>
                    <a:ext uri="{FF2B5EF4-FFF2-40B4-BE49-F238E27FC236}">
                      <a16:creationId xmlns:a16="http://schemas.microsoft.com/office/drawing/2014/main" id="{7F2A59B8-45F3-454A-A730-E4D35ACCF4B5}"/>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116762" name="Group 26">
                <a:extLst>
                  <a:ext uri="{FF2B5EF4-FFF2-40B4-BE49-F238E27FC236}">
                    <a16:creationId xmlns:a16="http://schemas.microsoft.com/office/drawing/2014/main" id="{03D8D92B-578F-4FD6-934D-8669E9D1014E}"/>
                  </a:ext>
                </a:extLst>
              </p:cNvPr>
              <p:cNvGrpSpPr>
                <a:grpSpLocks/>
              </p:cNvGrpSpPr>
              <p:nvPr/>
            </p:nvGrpSpPr>
            <p:grpSpPr bwMode="auto">
              <a:xfrm>
                <a:off x="164" y="295"/>
                <a:ext cx="48" cy="40"/>
                <a:chOff x="2539" y="543"/>
                <a:chExt cx="48" cy="40"/>
              </a:xfrm>
            </p:grpSpPr>
            <p:sp>
              <p:nvSpPr>
                <p:cNvPr id="116763" name="Line 27">
                  <a:extLst>
                    <a:ext uri="{FF2B5EF4-FFF2-40B4-BE49-F238E27FC236}">
                      <a16:creationId xmlns:a16="http://schemas.microsoft.com/office/drawing/2014/main" id="{6216E3F1-E15F-4274-91BB-FCDB6F42D8CB}"/>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6764" name="Line 28">
                  <a:extLst>
                    <a:ext uri="{FF2B5EF4-FFF2-40B4-BE49-F238E27FC236}">
                      <a16:creationId xmlns:a16="http://schemas.microsoft.com/office/drawing/2014/main" id="{44374DD4-E1CA-46FC-8DA4-69C2D829F4D4}"/>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grpSp>
          <p:nvGrpSpPr>
            <p:cNvPr id="116765" name="Group 29">
              <a:extLst>
                <a:ext uri="{FF2B5EF4-FFF2-40B4-BE49-F238E27FC236}">
                  <a16:creationId xmlns:a16="http://schemas.microsoft.com/office/drawing/2014/main" id="{032DA786-596F-47EE-9BE5-E61768A1224C}"/>
                </a:ext>
              </a:extLst>
            </p:cNvPr>
            <p:cNvGrpSpPr>
              <a:grpSpLocks/>
            </p:cNvGrpSpPr>
            <p:nvPr/>
          </p:nvGrpSpPr>
          <p:grpSpPr bwMode="auto">
            <a:xfrm>
              <a:off x="3385" y="2925"/>
              <a:ext cx="48" cy="40"/>
              <a:chOff x="2539" y="543"/>
              <a:chExt cx="48" cy="40"/>
            </a:xfrm>
          </p:grpSpPr>
          <p:sp>
            <p:nvSpPr>
              <p:cNvPr id="116766" name="Line 30">
                <a:extLst>
                  <a:ext uri="{FF2B5EF4-FFF2-40B4-BE49-F238E27FC236}">
                    <a16:creationId xmlns:a16="http://schemas.microsoft.com/office/drawing/2014/main" id="{80A3E294-48CD-44D6-859B-2F8AF4F21287}"/>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6767" name="Line 31">
                <a:extLst>
                  <a:ext uri="{FF2B5EF4-FFF2-40B4-BE49-F238E27FC236}">
                    <a16:creationId xmlns:a16="http://schemas.microsoft.com/office/drawing/2014/main" id="{88FCF4E8-2506-4793-B0C7-E3BA9B60F361}"/>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116768" name="Rectangle 32">
            <a:extLst>
              <a:ext uri="{FF2B5EF4-FFF2-40B4-BE49-F238E27FC236}">
                <a16:creationId xmlns:a16="http://schemas.microsoft.com/office/drawing/2014/main" id="{C8E79265-9190-4F60-A84C-28B0F2238186}"/>
              </a:ext>
            </a:extLst>
          </p:cNvPr>
          <p:cNvSpPr>
            <a:spLocks noChangeAspect="1" noChangeArrowheads="1"/>
          </p:cNvSpPr>
          <p:nvPr/>
        </p:nvSpPr>
        <p:spPr bwMode="auto">
          <a:xfrm>
            <a:off x="476250" y="1403350"/>
            <a:ext cx="360363" cy="287338"/>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116769" name="Group 33">
            <a:extLst>
              <a:ext uri="{FF2B5EF4-FFF2-40B4-BE49-F238E27FC236}">
                <a16:creationId xmlns:a16="http://schemas.microsoft.com/office/drawing/2014/main" id="{A3F01565-C11A-4B61-8FC4-62A7C4FD7DF3}"/>
              </a:ext>
            </a:extLst>
          </p:cNvPr>
          <p:cNvGrpSpPr>
            <a:grpSpLocks/>
          </p:cNvGrpSpPr>
          <p:nvPr/>
        </p:nvGrpSpPr>
        <p:grpSpPr bwMode="auto">
          <a:xfrm>
            <a:off x="546100" y="1328738"/>
            <a:ext cx="220663" cy="63500"/>
            <a:chOff x="3294" y="2925"/>
            <a:chExt cx="139" cy="40"/>
          </a:xfrm>
        </p:grpSpPr>
        <p:grpSp>
          <p:nvGrpSpPr>
            <p:cNvPr id="116770" name="Group 34">
              <a:extLst>
                <a:ext uri="{FF2B5EF4-FFF2-40B4-BE49-F238E27FC236}">
                  <a16:creationId xmlns:a16="http://schemas.microsoft.com/office/drawing/2014/main" id="{AB18BF72-A7CF-4B1F-BF4D-59D1D58D580D}"/>
                </a:ext>
              </a:extLst>
            </p:cNvPr>
            <p:cNvGrpSpPr>
              <a:grpSpLocks/>
            </p:cNvGrpSpPr>
            <p:nvPr/>
          </p:nvGrpSpPr>
          <p:grpSpPr bwMode="auto">
            <a:xfrm>
              <a:off x="3294" y="2925"/>
              <a:ext cx="93" cy="40"/>
              <a:chOff x="119" y="295"/>
              <a:chExt cx="93" cy="40"/>
            </a:xfrm>
          </p:grpSpPr>
          <p:grpSp>
            <p:nvGrpSpPr>
              <p:cNvPr id="116771" name="Group 35">
                <a:extLst>
                  <a:ext uri="{FF2B5EF4-FFF2-40B4-BE49-F238E27FC236}">
                    <a16:creationId xmlns:a16="http://schemas.microsoft.com/office/drawing/2014/main" id="{DE425BE3-E870-4BB2-91AF-8867A43925F8}"/>
                  </a:ext>
                </a:extLst>
              </p:cNvPr>
              <p:cNvGrpSpPr>
                <a:grpSpLocks/>
              </p:cNvGrpSpPr>
              <p:nvPr/>
            </p:nvGrpSpPr>
            <p:grpSpPr bwMode="auto">
              <a:xfrm>
                <a:off x="119" y="295"/>
                <a:ext cx="48" cy="40"/>
                <a:chOff x="2539" y="543"/>
                <a:chExt cx="48" cy="40"/>
              </a:xfrm>
            </p:grpSpPr>
            <p:sp>
              <p:nvSpPr>
                <p:cNvPr id="116772" name="Line 36">
                  <a:extLst>
                    <a:ext uri="{FF2B5EF4-FFF2-40B4-BE49-F238E27FC236}">
                      <a16:creationId xmlns:a16="http://schemas.microsoft.com/office/drawing/2014/main" id="{B10FA75B-9127-4213-AB36-37D12583CE45}"/>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6773" name="Line 37">
                  <a:extLst>
                    <a:ext uri="{FF2B5EF4-FFF2-40B4-BE49-F238E27FC236}">
                      <a16:creationId xmlns:a16="http://schemas.microsoft.com/office/drawing/2014/main" id="{E2B08CCE-8C53-4AF7-A01D-000708B0BB0C}"/>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116774" name="Group 38">
                <a:extLst>
                  <a:ext uri="{FF2B5EF4-FFF2-40B4-BE49-F238E27FC236}">
                    <a16:creationId xmlns:a16="http://schemas.microsoft.com/office/drawing/2014/main" id="{873E26AE-3318-4253-AE0D-ACBF35906B2E}"/>
                  </a:ext>
                </a:extLst>
              </p:cNvPr>
              <p:cNvGrpSpPr>
                <a:grpSpLocks/>
              </p:cNvGrpSpPr>
              <p:nvPr/>
            </p:nvGrpSpPr>
            <p:grpSpPr bwMode="auto">
              <a:xfrm>
                <a:off x="164" y="295"/>
                <a:ext cx="48" cy="40"/>
                <a:chOff x="2539" y="543"/>
                <a:chExt cx="48" cy="40"/>
              </a:xfrm>
            </p:grpSpPr>
            <p:sp>
              <p:nvSpPr>
                <p:cNvPr id="116775" name="Line 39">
                  <a:extLst>
                    <a:ext uri="{FF2B5EF4-FFF2-40B4-BE49-F238E27FC236}">
                      <a16:creationId xmlns:a16="http://schemas.microsoft.com/office/drawing/2014/main" id="{F566F583-D771-45FD-AB6A-A593C2563C7F}"/>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6776" name="Line 40">
                  <a:extLst>
                    <a:ext uri="{FF2B5EF4-FFF2-40B4-BE49-F238E27FC236}">
                      <a16:creationId xmlns:a16="http://schemas.microsoft.com/office/drawing/2014/main" id="{5E59D18D-4538-48A9-B3D5-A25472DFB396}"/>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grpSp>
          <p:nvGrpSpPr>
            <p:cNvPr id="116777" name="Group 41">
              <a:extLst>
                <a:ext uri="{FF2B5EF4-FFF2-40B4-BE49-F238E27FC236}">
                  <a16:creationId xmlns:a16="http://schemas.microsoft.com/office/drawing/2014/main" id="{F8B76663-F786-4CDE-8316-7AC35EF4C240}"/>
                </a:ext>
              </a:extLst>
            </p:cNvPr>
            <p:cNvGrpSpPr>
              <a:grpSpLocks/>
            </p:cNvGrpSpPr>
            <p:nvPr/>
          </p:nvGrpSpPr>
          <p:grpSpPr bwMode="auto">
            <a:xfrm>
              <a:off x="3385" y="2925"/>
              <a:ext cx="48" cy="40"/>
              <a:chOff x="2539" y="543"/>
              <a:chExt cx="48" cy="40"/>
            </a:xfrm>
          </p:grpSpPr>
          <p:sp>
            <p:nvSpPr>
              <p:cNvPr id="116778" name="Line 42">
                <a:extLst>
                  <a:ext uri="{FF2B5EF4-FFF2-40B4-BE49-F238E27FC236}">
                    <a16:creationId xmlns:a16="http://schemas.microsoft.com/office/drawing/2014/main" id="{B6BD268A-1579-4C32-B2F2-88139A1674C6}"/>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6779" name="Line 43">
                <a:extLst>
                  <a:ext uri="{FF2B5EF4-FFF2-40B4-BE49-F238E27FC236}">
                    <a16:creationId xmlns:a16="http://schemas.microsoft.com/office/drawing/2014/main" id="{16F70D96-E920-4C4A-973F-D3C2CB3FAEAC}"/>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116780" name="Rectangle 44">
            <a:extLst>
              <a:ext uri="{FF2B5EF4-FFF2-40B4-BE49-F238E27FC236}">
                <a16:creationId xmlns:a16="http://schemas.microsoft.com/office/drawing/2014/main" id="{BF2024DC-8489-415E-8E65-4818DFD93BB5}"/>
              </a:ext>
            </a:extLst>
          </p:cNvPr>
          <p:cNvSpPr>
            <a:spLocks noChangeAspect="1" noChangeArrowheads="1"/>
          </p:cNvSpPr>
          <p:nvPr/>
        </p:nvSpPr>
        <p:spPr bwMode="auto">
          <a:xfrm>
            <a:off x="2133600" y="1403350"/>
            <a:ext cx="360363" cy="287338"/>
          </a:xfrm>
          <a:prstGeom prst="rec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116781" name="Group 45">
            <a:extLst>
              <a:ext uri="{FF2B5EF4-FFF2-40B4-BE49-F238E27FC236}">
                <a16:creationId xmlns:a16="http://schemas.microsoft.com/office/drawing/2014/main" id="{0912D350-B847-44A0-9132-B3AF0B9EBE50}"/>
              </a:ext>
            </a:extLst>
          </p:cNvPr>
          <p:cNvGrpSpPr>
            <a:grpSpLocks/>
          </p:cNvGrpSpPr>
          <p:nvPr/>
        </p:nvGrpSpPr>
        <p:grpSpPr bwMode="auto">
          <a:xfrm>
            <a:off x="2203450" y="1328738"/>
            <a:ext cx="220663" cy="63500"/>
            <a:chOff x="3294" y="2925"/>
            <a:chExt cx="139" cy="40"/>
          </a:xfrm>
        </p:grpSpPr>
        <p:grpSp>
          <p:nvGrpSpPr>
            <p:cNvPr id="116782" name="Group 46">
              <a:extLst>
                <a:ext uri="{FF2B5EF4-FFF2-40B4-BE49-F238E27FC236}">
                  <a16:creationId xmlns:a16="http://schemas.microsoft.com/office/drawing/2014/main" id="{0569039B-F611-4F52-9326-336A08787257}"/>
                </a:ext>
              </a:extLst>
            </p:cNvPr>
            <p:cNvGrpSpPr>
              <a:grpSpLocks/>
            </p:cNvGrpSpPr>
            <p:nvPr/>
          </p:nvGrpSpPr>
          <p:grpSpPr bwMode="auto">
            <a:xfrm>
              <a:off x="3294" y="2925"/>
              <a:ext cx="93" cy="40"/>
              <a:chOff x="119" y="295"/>
              <a:chExt cx="93" cy="40"/>
            </a:xfrm>
          </p:grpSpPr>
          <p:grpSp>
            <p:nvGrpSpPr>
              <p:cNvPr id="116783" name="Group 47">
                <a:extLst>
                  <a:ext uri="{FF2B5EF4-FFF2-40B4-BE49-F238E27FC236}">
                    <a16:creationId xmlns:a16="http://schemas.microsoft.com/office/drawing/2014/main" id="{2365A7ED-EF57-4775-B618-29F392E208F6}"/>
                  </a:ext>
                </a:extLst>
              </p:cNvPr>
              <p:cNvGrpSpPr>
                <a:grpSpLocks/>
              </p:cNvGrpSpPr>
              <p:nvPr/>
            </p:nvGrpSpPr>
            <p:grpSpPr bwMode="auto">
              <a:xfrm>
                <a:off x="119" y="295"/>
                <a:ext cx="48" cy="40"/>
                <a:chOff x="2539" y="543"/>
                <a:chExt cx="48" cy="40"/>
              </a:xfrm>
            </p:grpSpPr>
            <p:sp>
              <p:nvSpPr>
                <p:cNvPr id="116784" name="Line 48">
                  <a:extLst>
                    <a:ext uri="{FF2B5EF4-FFF2-40B4-BE49-F238E27FC236}">
                      <a16:creationId xmlns:a16="http://schemas.microsoft.com/office/drawing/2014/main" id="{851631CF-EFA9-44F1-8180-A3438E8BD885}"/>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6785" name="Line 49">
                  <a:extLst>
                    <a:ext uri="{FF2B5EF4-FFF2-40B4-BE49-F238E27FC236}">
                      <a16:creationId xmlns:a16="http://schemas.microsoft.com/office/drawing/2014/main" id="{862E6CFC-8E85-4AC1-8A95-59A37170298E}"/>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116786" name="Group 50">
                <a:extLst>
                  <a:ext uri="{FF2B5EF4-FFF2-40B4-BE49-F238E27FC236}">
                    <a16:creationId xmlns:a16="http://schemas.microsoft.com/office/drawing/2014/main" id="{5F268434-FCF4-4209-9608-93C5BE62BD38}"/>
                  </a:ext>
                </a:extLst>
              </p:cNvPr>
              <p:cNvGrpSpPr>
                <a:grpSpLocks/>
              </p:cNvGrpSpPr>
              <p:nvPr/>
            </p:nvGrpSpPr>
            <p:grpSpPr bwMode="auto">
              <a:xfrm>
                <a:off x="164" y="295"/>
                <a:ext cx="48" cy="40"/>
                <a:chOff x="2539" y="543"/>
                <a:chExt cx="48" cy="40"/>
              </a:xfrm>
            </p:grpSpPr>
            <p:sp>
              <p:nvSpPr>
                <p:cNvPr id="116787" name="Line 51">
                  <a:extLst>
                    <a:ext uri="{FF2B5EF4-FFF2-40B4-BE49-F238E27FC236}">
                      <a16:creationId xmlns:a16="http://schemas.microsoft.com/office/drawing/2014/main" id="{7B1A2CAF-08A6-4EB0-87BF-6F6122691876}"/>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6788" name="Line 52">
                  <a:extLst>
                    <a:ext uri="{FF2B5EF4-FFF2-40B4-BE49-F238E27FC236}">
                      <a16:creationId xmlns:a16="http://schemas.microsoft.com/office/drawing/2014/main" id="{10AD3532-2D0E-4E6F-B14F-857CAFC00988}"/>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grpSp>
          <p:nvGrpSpPr>
            <p:cNvPr id="116789" name="Group 53">
              <a:extLst>
                <a:ext uri="{FF2B5EF4-FFF2-40B4-BE49-F238E27FC236}">
                  <a16:creationId xmlns:a16="http://schemas.microsoft.com/office/drawing/2014/main" id="{A109B20D-336D-4120-81B0-7AAE25236210}"/>
                </a:ext>
              </a:extLst>
            </p:cNvPr>
            <p:cNvGrpSpPr>
              <a:grpSpLocks/>
            </p:cNvGrpSpPr>
            <p:nvPr/>
          </p:nvGrpSpPr>
          <p:grpSpPr bwMode="auto">
            <a:xfrm>
              <a:off x="3385" y="2925"/>
              <a:ext cx="48" cy="40"/>
              <a:chOff x="2539" y="543"/>
              <a:chExt cx="48" cy="40"/>
            </a:xfrm>
          </p:grpSpPr>
          <p:sp>
            <p:nvSpPr>
              <p:cNvPr id="116790" name="Line 54">
                <a:extLst>
                  <a:ext uri="{FF2B5EF4-FFF2-40B4-BE49-F238E27FC236}">
                    <a16:creationId xmlns:a16="http://schemas.microsoft.com/office/drawing/2014/main" id="{C9F85D2B-062D-4D8B-B073-EC676E87C4E2}"/>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6791" name="Line 55">
                <a:extLst>
                  <a:ext uri="{FF2B5EF4-FFF2-40B4-BE49-F238E27FC236}">
                    <a16:creationId xmlns:a16="http://schemas.microsoft.com/office/drawing/2014/main" id="{EFD57EFC-4165-47BF-A3FC-73D82109CEC9}"/>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116792" name="Line 56">
            <a:extLst>
              <a:ext uri="{FF2B5EF4-FFF2-40B4-BE49-F238E27FC236}">
                <a16:creationId xmlns:a16="http://schemas.microsoft.com/office/drawing/2014/main" id="{51015898-418E-43FC-A494-9135F720DE3E}"/>
              </a:ext>
            </a:extLst>
          </p:cNvPr>
          <p:cNvSpPr>
            <a:spLocks noChangeShapeType="1"/>
          </p:cNvSpPr>
          <p:nvPr/>
        </p:nvSpPr>
        <p:spPr bwMode="auto">
          <a:xfrm>
            <a:off x="333375" y="1042988"/>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6793" name="Line 57">
            <a:extLst>
              <a:ext uri="{FF2B5EF4-FFF2-40B4-BE49-F238E27FC236}">
                <a16:creationId xmlns:a16="http://schemas.microsoft.com/office/drawing/2014/main" id="{CB7F5DB7-0164-4537-A3E2-453C8EAD3CED}"/>
              </a:ext>
            </a:extLst>
          </p:cNvPr>
          <p:cNvSpPr>
            <a:spLocks noChangeShapeType="1"/>
          </p:cNvSpPr>
          <p:nvPr/>
        </p:nvSpPr>
        <p:spPr bwMode="auto">
          <a:xfrm>
            <a:off x="1989138" y="971550"/>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6794" name="Line 58">
            <a:extLst>
              <a:ext uri="{FF2B5EF4-FFF2-40B4-BE49-F238E27FC236}">
                <a16:creationId xmlns:a16="http://schemas.microsoft.com/office/drawing/2014/main" id="{9FDB57FD-93FC-40C7-97A4-4C326FF64A87}"/>
              </a:ext>
            </a:extLst>
          </p:cNvPr>
          <p:cNvSpPr>
            <a:spLocks noChangeShapeType="1"/>
          </p:cNvSpPr>
          <p:nvPr/>
        </p:nvSpPr>
        <p:spPr bwMode="auto">
          <a:xfrm>
            <a:off x="333375" y="154781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6795" name="Line 59">
            <a:extLst>
              <a:ext uri="{FF2B5EF4-FFF2-40B4-BE49-F238E27FC236}">
                <a16:creationId xmlns:a16="http://schemas.microsoft.com/office/drawing/2014/main" id="{856407B0-F2AE-436B-99BB-77BA373D7A09}"/>
              </a:ext>
            </a:extLst>
          </p:cNvPr>
          <p:cNvSpPr>
            <a:spLocks noChangeShapeType="1"/>
          </p:cNvSpPr>
          <p:nvPr/>
        </p:nvSpPr>
        <p:spPr bwMode="auto">
          <a:xfrm>
            <a:off x="1989138" y="1547813"/>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6796" name="Text Box 60">
            <a:extLst>
              <a:ext uri="{FF2B5EF4-FFF2-40B4-BE49-F238E27FC236}">
                <a16:creationId xmlns:a16="http://schemas.microsoft.com/office/drawing/2014/main" id="{FC183543-2619-404C-AD32-18A5DE1415D8}"/>
              </a:ext>
            </a:extLst>
          </p:cNvPr>
          <p:cNvSpPr txBox="1">
            <a:spLocks noChangeArrowheads="1"/>
          </p:cNvSpPr>
          <p:nvPr/>
        </p:nvSpPr>
        <p:spPr bwMode="auto">
          <a:xfrm>
            <a:off x="836613" y="900113"/>
            <a:ext cx="9175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1 (Br) Corps</a:t>
            </a:r>
            <a:endParaRPr lang="en-US" altLang="en-US" sz="1000"/>
          </a:p>
        </p:txBody>
      </p:sp>
      <p:sp>
        <p:nvSpPr>
          <p:cNvPr id="116797" name="Text Box 61">
            <a:extLst>
              <a:ext uri="{FF2B5EF4-FFF2-40B4-BE49-F238E27FC236}">
                <a16:creationId xmlns:a16="http://schemas.microsoft.com/office/drawing/2014/main" id="{22B00B47-5F96-4C0C-ACC7-8DBFC831E05A}"/>
              </a:ext>
            </a:extLst>
          </p:cNvPr>
          <p:cNvSpPr txBox="1">
            <a:spLocks noChangeArrowheads="1"/>
          </p:cNvSpPr>
          <p:nvPr/>
        </p:nvSpPr>
        <p:spPr bwMode="auto">
          <a:xfrm>
            <a:off x="2492375" y="900113"/>
            <a:ext cx="9461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1 (NL) Corps</a:t>
            </a:r>
            <a:endParaRPr lang="en-US" altLang="en-US" sz="1000"/>
          </a:p>
        </p:txBody>
      </p:sp>
      <p:sp>
        <p:nvSpPr>
          <p:cNvPr id="116798" name="Text Box 62">
            <a:extLst>
              <a:ext uri="{FF2B5EF4-FFF2-40B4-BE49-F238E27FC236}">
                <a16:creationId xmlns:a16="http://schemas.microsoft.com/office/drawing/2014/main" id="{613B2D84-8347-4F2C-A099-19847446B542}"/>
              </a:ext>
            </a:extLst>
          </p:cNvPr>
          <p:cNvSpPr txBox="1">
            <a:spLocks noChangeArrowheads="1"/>
          </p:cNvSpPr>
          <p:nvPr/>
        </p:nvSpPr>
        <p:spPr bwMode="auto">
          <a:xfrm>
            <a:off x="835025" y="1401763"/>
            <a:ext cx="909638"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I (Ge) Corps</a:t>
            </a:r>
            <a:endParaRPr lang="en-US" altLang="en-US" sz="800"/>
          </a:p>
        </p:txBody>
      </p:sp>
      <p:sp>
        <p:nvSpPr>
          <p:cNvPr id="116799" name="Text Box 63">
            <a:extLst>
              <a:ext uri="{FF2B5EF4-FFF2-40B4-BE49-F238E27FC236}">
                <a16:creationId xmlns:a16="http://schemas.microsoft.com/office/drawing/2014/main" id="{95441599-F84B-4A89-9CF0-F466320AAADE}"/>
              </a:ext>
            </a:extLst>
          </p:cNvPr>
          <p:cNvSpPr txBox="1">
            <a:spLocks noChangeArrowheads="1"/>
          </p:cNvSpPr>
          <p:nvPr/>
        </p:nvSpPr>
        <p:spPr bwMode="auto">
          <a:xfrm>
            <a:off x="2492375" y="1401763"/>
            <a:ext cx="93821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1 (Be) Corps</a:t>
            </a:r>
            <a:endParaRPr lang="en-US" altLang="en-US" sz="1000"/>
          </a:p>
        </p:txBody>
      </p:sp>
      <p:sp>
        <p:nvSpPr>
          <p:cNvPr id="116800" name="Line 64">
            <a:extLst>
              <a:ext uri="{FF2B5EF4-FFF2-40B4-BE49-F238E27FC236}">
                <a16:creationId xmlns:a16="http://schemas.microsoft.com/office/drawing/2014/main" id="{3BE00D24-F2D5-4C0C-AA2E-42F9EF906DAB}"/>
              </a:ext>
            </a:extLst>
          </p:cNvPr>
          <p:cNvSpPr>
            <a:spLocks noChangeShapeType="1"/>
          </p:cNvSpPr>
          <p:nvPr/>
        </p:nvSpPr>
        <p:spPr bwMode="auto">
          <a:xfrm>
            <a:off x="331788" y="685800"/>
            <a:ext cx="16557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6801" name="Line 65">
            <a:extLst>
              <a:ext uri="{FF2B5EF4-FFF2-40B4-BE49-F238E27FC236}">
                <a16:creationId xmlns:a16="http://schemas.microsoft.com/office/drawing/2014/main" id="{C2416997-46A6-4AEE-9115-0292537A017A}"/>
              </a:ext>
            </a:extLst>
          </p:cNvPr>
          <p:cNvSpPr>
            <a:spLocks noChangeShapeType="1"/>
          </p:cNvSpPr>
          <p:nvPr/>
        </p:nvSpPr>
        <p:spPr bwMode="auto">
          <a:xfrm>
            <a:off x="1989138" y="682625"/>
            <a:ext cx="0" cy="865188"/>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6802" name="Line 66">
            <a:extLst>
              <a:ext uri="{FF2B5EF4-FFF2-40B4-BE49-F238E27FC236}">
                <a16:creationId xmlns:a16="http://schemas.microsoft.com/office/drawing/2014/main" id="{0005BAC9-C67B-4CCB-988A-5E8292D5EAE5}"/>
              </a:ext>
            </a:extLst>
          </p:cNvPr>
          <p:cNvSpPr>
            <a:spLocks noChangeShapeType="1"/>
          </p:cNvSpPr>
          <p:nvPr/>
        </p:nvSpPr>
        <p:spPr bwMode="auto">
          <a:xfrm>
            <a:off x="3644900" y="682625"/>
            <a:ext cx="0" cy="122555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6803" name="Line 67">
            <a:extLst>
              <a:ext uri="{FF2B5EF4-FFF2-40B4-BE49-F238E27FC236}">
                <a16:creationId xmlns:a16="http://schemas.microsoft.com/office/drawing/2014/main" id="{1CC3CC73-C58A-4B84-9B86-22102C840A3E}"/>
              </a:ext>
            </a:extLst>
          </p:cNvPr>
          <p:cNvSpPr>
            <a:spLocks noChangeShapeType="1"/>
          </p:cNvSpPr>
          <p:nvPr/>
        </p:nvSpPr>
        <p:spPr bwMode="auto">
          <a:xfrm>
            <a:off x="1987550" y="685800"/>
            <a:ext cx="1655763"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6804" name="Rectangle 68">
            <a:extLst>
              <a:ext uri="{FF2B5EF4-FFF2-40B4-BE49-F238E27FC236}">
                <a16:creationId xmlns:a16="http://schemas.microsoft.com/office/drawing/2014/main" id="{B815FB95-8D9F-4AD2-ABE5-5D57BB9157B5}"/>
              </a:ext>
            </a:extLst>
          </p:cNvPr>
          <p:cNvSpPr>
            <a:spLocks noChangeAspect="1" noChangeArrowheads="1"/>
          </p:cNvSpPr>
          <p:nvPr/>
        </p:nvSpPr>
        <p:spPr bwMode="auto">
          <a:xfrm>
            <a:off x="3789363" y="755650"/>
            <a:ext cx="360362" cy="287338"/>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116805" name="Group 69">
            <a:extLst>
              <a:ext uri="{FF2B5EF4-FFF2-40B4-BE49-F238E27FC236}">
                <a16:creationId xmlns:a16="http://schemas.microsoft.com/office/drawing/2014/main" id="{CB3E2E31-70B6-49FF-A7AA-6CEFFE9F6B1C}"/>
              </a:ext>
            </a:extLst>
          </p:cNvPr>
          <p:cNvGrpSpPr>
            <a:grpSpLocks/>
          </p:cNvGrpSpPr>
          <p:nvPr/>
        </p:nvGrpSpPr>
        <p:grpSpPr bwMode="auto">
          <a:xfrm>
            <a:off x="3860800" y="682625"/>
            <a:ext cx="220663" cy="63500"/>
            <a:chOff x="3294" y="2925"/>
            <a:chExt cx="139" cy="40"/>
          </a:xfrm>
        </p:grpSpPr>
        <p:grpSp>
          <p:nvGrpSpPr>
            <p:cNvPr id="116806" name="Group 70">
              <a:extLst>
                <a:ext uri="{FF2B5EF4-FFF2-40B4-BE49-F238E27FC236}">
                  <a16:creationId xmlns:a16="http://schemas.microsoft.com/office/drawing/2014/main" id="{373ECAE1-6C71-4288-9D5F-4EA98C01E371}"/>
                </a:ext>
              </a:extLst>
            </p:cNvPr>
            <p:cNvGrpSpPr>
              <a:grpSpLocks/>
            </p:cNvGrpSpPr>
            <p:nvPr/>
          </p:nvGrpSpPr>
          <p:grpSpPr bwMode="auto">
            <a:xfrm>
              <a:off x="3294" y="2925"/>
              <a:ext cx="93" cy="40"/>
              <a:chOff x="119" y="295"/>
              <a:chExt cx="93" cy="40"/>
            </a:xfrm>
          </p:grpSpPr>
          <p:grpSp>
            <p:nvGrpSpPr>
              <p:cNvPr id="116807" name="Group 71">
                <a:extLst>
                  <a:ext uri="{FF2B5EF4-FFF2-40B4-BE49-F238E27FC236}">
                    <a16:creationId xmlns:a16="http://schemas.microsoft.com/office/drawing/2014/main" id="{F88F26E0-1526-4B7E-A7A6-E015A915733E}"/>
                  </a:ext>
                </a:extLst>
              </p:cNvPr>
              <p:cNvGrpSpPr>
                <a:grpSpLocks/>
              </p:cNvGrpSpPr>
              <p:nvPr/>
            </p:nvGrpSpPr>
            <p:grpSpPr bwMode="auto">
              <a:xfrm>
                <a:off x="119" y="295"/>
                <a:ext cx="48" cy="40"/>
                <a:chOff x="2539" y="543"/>
                <a:chExt cx="48" cy="40"/>
              </a:xfrm>
            </p:grpSpPr>
            <p:sp>
              <p:nvSpPr>
                <p:cNvPr id="116808" name="Line 72">
                  <a:extLst>
                    <a:ext uri="{FF2B5EF4-FFF2-40B4-BE49-F238E27FC236}">
                      <a16:creationId xmlns:a16="http://schemas.microsoft.com/office/drawing/2014/main" id="{4329FA70-8FA6-471A-993E-2069C14D9921}"/>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6809" name="Line 73">
                  <a:extLst>
                    <a:ext uri="{FF2B5EF4-FFF2-40B4-BE49-F238E27FC236}">
                      <a16:creationId xmlns:a16="http://schemas.microsoft.com/office/drawing/2014/main" id="{BD19FD36-565B-4655-930F-6A00400C056F}"/>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116810" name="Group 74">
                <a:extLst>
                  <a:ext uri="{FF2B5EF4-FFF2-40B4-BE49-F238E27FC236}">
                    <a16:creationId xmlns:a16="http://schemas.microsoft.com/office/drawing/2014/main" id="{CA84B593-5FF5-4569-B4ED-1FDF5D59BCBC}"/>
                  </a:ext>
                </a:extLst>
              </p:cNvPr>
              <p:cNvGrpSpPr>
                <a:grpSpLocks/>
              </p:cNvGrpSpPr>
              <p:nvPr/>
            </p:nvGrpSpPr>
            <p:grpSpPr bwMode="auto">
              <a:xfrm>
                <a:off x="164" y="295"/>
                <a:ext cx="48" cy="40"/>
                <a:chOff x="2539" y="543"/>
                <a:chExt cx="48" cy="40"/>
              </a:xfrm>
            </p:grpSpPr>
            <p:sp>
              <p:nvSpPr>
                <p:cNvPr id="116811" name="Line 75">
                  <a:extLst>
                    <a:ext uri="{FF2B5EF4-FFF2-40B4-BE49-F238E27FC236}">
                      <a16:creationId xmlns:a16="http://schemas.microsoft.com/office/drawing/2014/main" id="{76FF3E39-8F52-443F-A6EB-3CF74BA5E6AC}"/>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6812" name="Line 76">
                  <a:extLst>
                    <a:ext uri="{FF2B5EF4-FFF2-40B4-BE49-F238E27FC236}">
                      <a16:creationId xmlns:a16="http://schemas.microsoft.com/office/drawing/2014/main" id="{6EC67DF0-0DD2-45CF-A2C9-01992E5432FD}"/>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grpSp>
          <p:nvGrpSpPr>
            <p:cNvPr id="116813" name="Group 77">
              <a:extLst>
                <a:ext uri="{FF2B5EF4-FFF2-40B4-BE49-F238E27FC236}">
                  <a16:creationId xmlns:a16="http://schemas.microsoft.com/office/drawing/2014/main" id="{20A099CB-73BD-4E88-8610-E7DF92532237}"/>
                </a:ext>
              </a:extLst>
            </p:cNvPr>
            <p:cNvGrpSpPr>
              <a:grpSpLocks/>
            </p:cNvGrpSpPr>
            <p:nvPr/>
          </p:nvGrpSpPr>
          <p:grpSpPr bwMode="auto">
            <a:xfrm>
              <a:off x="3385" y="2925"/>
              <a:ext cx="48" cy="40"/>
              <a:chOff x="2539" y="543"/>
              <a:chExt cx="48" cy="40"/>
            </a:xfrm>
          </p:grpSpPr>
          <p:sp>
            <p:nvSpPr>
              <p:cNvPr id="116814" name="Line 78">
                <a:extLst>
                  <a:ext uri="{FF2B5EF4-FFF2-40B4-BE49-F238E27FC236}">
                    <a16:creationId xmlns:a16="http://schemas.microsoft.com/office/drawing/2014/main" id="{5628A3B7-4192-4A58-B8DE-EE24803D3FAE}"/>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6815" name="Line 79">
                <a:extLst>
                  <a:ext uri="{FF2B5EF4-FFF2-40B4-BE49-F238E27FC236}">
                    <a16:creationId xmlns:a16="http://schemas.microsoft.com/office/drawing/2014/main" id="{20EAC569-C3EE-4B54-ACBD-16FF70067CBF}"/>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116816" name="Line 80">
            <a:extLst>
              <a:ext uri="{FF2B5EF4-FFF2-40B4-BE49-F238E27FC236}">
                <a16:creationId xmlns:a16="http://schemas.microsoft.com/office/drawing/2014/main" id="{46505B1B-47F5-4371-BD44-16A57D6B6774}"/>
              </a:ext>
            </a:extLst>
          </p:cNvPr>
          <p:cNvSpPr>
            <a:spLocks noChangeShapeType="1"/>
          </p:cNvSpPr>
          <p:nvPr/>
        </p:nvSpPr>
        <p:spPr bwMode="auto">
          <a:xfrm>
            <a:off x="3646488" y="827088"/>
            <a:ext cx="144462"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6817" name="Text Box 81">
            <a:extLst>
              <a:ext uri="{FF2B5EF4-FFF2-40B4-BE49-F238E27FC236}">
                <a16:creationId xmlns:a16="http://schemas.microsoft.com/office/drawing/2014/main" id="{011199AA-2E80-48B9-93BA-B8A46B63DB63}"/>
              </a:ext>
            </a:extLst>
          </p:cNvPr>
          <p:cNvSpPr txBox="1">
            <a:spLocks noChangeArrowheads="1"/>
          </p:cNvSpPr>
          <p:nvPr/>
        </p:nvSpPr>
        <p:spPr bwMode="auto">
          <a:xfrm>
            <a:off x="4149725" y="755650"/>
            <a:ext cx="11017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III (Fr) Corps </a:t>
            </a:r>
            <a:r>
              <a:rPr lang="en-GB" altLang="en-US" sz="800"/>
              <a:t>(b)</a:t>
            </a:r>
            <a:endParaRPr lang="en-US" altLang="en-US" sz="1000"/>
          </a:p>
        </p:txBody>
      </p:sp>
      <p:grpSp>
        <p:nvGrpSpPr>
          <p:cNvPr id="116818" name="Group 82">
            <a:extLst>
              <a:ext uri="{FF2B5EF4-FFF2-40B4-BE49-F238E27FC236}">
                <a16:creationId xmlns:a16="http://schemas.microsoft.com/office/drawing/2014/main" id="{683C2F02-612D-4D4F-A56E-EE92993DF59B}"/>
              </a:ext>
            </a:extLst>
          </p:cNvPr>
          <p:cNvGrpSpPr>
            <a:grpSpLocks/>
          </p:cNvGrpSpPr>
          <p:nvPr/>
        </p:nvGrpSpPr>
        <p:grpSpPr bwMode="auto">
          <a:xfrm>
            <a:off x="3860800" y="1693863"/>
            <a:ext cx="220663" cy="63500"/>
            <a:chOff x="164" y="249"/>
            <a:chExt cx="139" cy="40"/>
          </a:xfrm>
        </p:grpSpPr>
        <p:grpSp>
          <p:nvGrpSpPr>
            <p:cNvPr id="116819" name="Group 83">
              <a:extLst>
                <a:ext uri="{FF2B5EF4-FFF2-40B4-BE49-F238E27FC236}">
                  <a16:creationId xmlns:a16="http://schemas.microsoft.com/office/drawing/2014/main" id="{8B1E8826-D599-4406-8475-1B4B3A151BB8}"/>
                </a:ext>
              </a:extLst>
            </p:cNvPr>
            <p:cNvGrpSpPr>
              <a:grpSpLocks/>
            </p:cNvGrpSpPr>
            <p:nvPr/>
          </p:nvGrpSpPr>
          <p:grpSpPr bwMode="auto">
            <a:xfrm>
              <a:off x="255" y="249"/>
              <a:ext cx="48" cy="40"/>
              <a:chOff x="2539" y="543"/>
              <a:chExt cx="48" cy="40"/>
            </a:xfrm>
          </p:grpSpPr>
          <p:sp>
            <p:nvSpPr>
              <p:cNvPr id="116820" name="Line 84">
                <a:extLst>
                  <a:ext uri="{FF2B5EF4-FFF2-40B4-BE49-F238E27FC236}">
                    <a16:creationId xmlns:a16="http://schemas.microsoft.com/office/drawing/2014/main" id="{4A52B74C-1DBE-4E21-912E-E0F48656D3BA}"/>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6821" name="Line 85">
                <a:extLst>
                  <a:ext uri="{FF2B5EF4-FFF2-40B4-BE49-F238E27FC236}">
                    <a16:creationId xmlns:a16="http://schemas.microsoft.com/office/drawing/2014/main" id="{7F5188CC-98AB-4461-97E7-02AB9C8858CB}"/>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116822" name="Group 86">
              <a:extLst>
                <a:ext uri="{FF2B5EF4-FFF2-40B4-BE49-F238E27FC236}">
                  <a16:creationId xmlns:a16="http://schemas.microsoft.com/office/drawing/2014/main" id="{6F8C3D50-B394-44CD-9C51-7D279B5EB650}"/>
                </a:ext>
              </a:extLst>
            </p:cNvPr>
            <p:cNvGrpSpPr>
              <a:grpSpLocks/>
            </p:cNvGrpSpPr>
            <p:nvPr/>
          </p:nvGrpSpPr>
          <p:grpSpPr bwMode="auto">
            <a:xfrm>
              <a:off x="164" y="249"/>
              <a:ext cx="93" cy="40"/>
              <a:chOff x="3884" y="748"/>
              <a:chExt cx="93" cy="40"/>
            </a:xfrm>
          </p:grpSpPr>
          <p:grpSp>
            <p:nvGrpSpPr>
              <p:cNvPr id="116823" name="Group 87">
                <a:extLst>
                  <a:ext uri="{FF2B5EF4-FFF2-40B4-BE49-F238E27FC236}">
                    <a16:creationId xmlns:a16="http://schemas.microsoft.com/office/drawing/2014/main" id="{ABEA3147-C5D5-4DF2-A11E-DCD133EDE700}"/>
                  </a:ext>
                </a:extLst>
              </p:cNvPr>
              <p:cNvGrpSpPr>
                <a:grpSpLocks/>
              </p:cNvGrpSpPr>
              <p:nvPr/>
            </p:nvGrpSpPr>
            <p:grpSpPr bwMode="auto">
              <a:xfrm>
                <a:off x="3884" y="748"/>
                <a:ext cx="48" cy="40"/>
                <a:chOff x="2539" y="543"/>
                <a:chExt cx="48" cy="40"/>
              </a:xfrm>
            </p:grpSpPr>
            <p:sp>
              <p:nvSpPr>
                <p:cNvPr id="116824" name="Line 88">
                  <a:extLst>
                    <a:ext uri="{FF2B5EF4-FFF2-40B4-BE49-F238E27FC236}">
                      <a16:creationId xmlns:a16="http://schemas.microsoft.com/office/drawing/2014/main" id="{E8D73A95-4102-4F36-9F76-5BE2F2803F1C}"/>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6825" name="Line 89">
                  <a:extLst>
                    <a:ext uri="{FF2B5EF4-FFF2-40B4-BE49-F238E27FC236}">
                      <a16:creationId xmlns:a16="http://schemas.microsoft.com/office/drawing/2014/main" id="{B8E9AFF1-A079-4C07-88F7-B79C735B7F39}"/>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116826" name="Group 90">
                <a:extLst>
                  <a:ext uri="{FF2B5EF4-FFF2-40B4-BE49-F238E27FC236}">
                    <a16:creationId xmlns:a16="http://schemas.microsoft.com/office/drawing/2014/main" id="{623D7CE6-11B9-4C9E-ABDD-1C53BE7B518E}"/>
                  </a:ext>
                </a:extLst>
              </p:cNvPr>
              <p:cNvGrpSpPr>
                <a:grpSpLocks/>
              </p:cNvGrpSpPr>
              <p:nvPr/>
            </p:nvGrpSpPr>
            <p:grpSpPr bwMode="auto">
              <a:xfrm>
                <a:off x="3929" y="748"/>
                <a:ext cx="48" cy="40"/>
                <a:chOff x="2539" y="543"/>
                <a:chExt cx="48" cy="40"/>
              </a:xfrm>
            </p:grpSpPr>
            <p:sp>
              <p:nvSpPr>
                <p:cNvPr id="116827" name="Line 91">
                  <a:extLst>
                    <a:ext uri="{FF2B5EF4-FFF2-40B4-BE49-F238E27FC236}">
                      <a16:creationId xmlns:a16="http://schemas.microsoft.com/office/drawing/2014/main" id="{720C797A-6574-40E1-8C35-267442CEC2C0}"/>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6828" name="Line 92">
                  <a:extLst>
                    <a:ext uri="{FF2B5EF4-FFF2-40B4-BE49-F238E27FC236}">
                      <a16:creationId xmlns:a16="http://schemas.microsoft.com/office/drawing/2014/main" id="{D8CD83C3-ADE7-4933-B8CF-E263B9B87702}"/>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grpSp>
      <p:sp>
        <p:nvSpPr>
          <p:cNvPr id="116829" name="Line 93">
            <a:extLst>
              <a:ext uri="{FF2B5EF4-FFF2-40B4-BE49-F238E27FC236}">
                <a16:creationId xmlns:a16="http://schemas.microsoft.com/office/drawing/2014/main" id="{23B12589-B839-4785-A6FD-BBB2E2B9212E}"/>
              </a:ext>
            </a:extLst>
          </p:cNvPr>
          <p:cNvSpPr>
            <a:spLocks noChangeShapeType="1"/>
          </p:cNvSpPr>
          <p:nvPr/>
        </p:nvSpPr>
        <p:spPr bwMode="auto">
          <a:xfrm>
            <a:off x="3644900" y="1908175"/>
            <a:ext cx="144463"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6830" name="Text Box 94">
            <a:extLst>
              <a:ext uri="{FF2B5EF4-FFF2-40B4-BE49-F238E27FC236}">
                <a16:creationId xmlns:a16="http://schemas.microsoft.com/office/drawing/2014/main" id="{9A50CA7C-FA19-4BFE-A46B-4158DA5AA8AE}"/>
              </a:ext>
            </a:extLst>
          </p:cNvPr>
          <p:cNvSpPr txBox="1">
            <a:spLocks noChangeArrowheads="1"/>
          </p:cNvSpPr>
          <p:nvPr/>
        </p:nvSpPr>
        <p:spPr bwMode="auto">
          <a:xfrm>
            <a:off x="4149725" y="1763713"/>
            <a:ext cx="10604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US III Corps </a:t>
            </a:r>
            <a:r>
              <a:rPr lang="en-GB" altLang="en-US" sz="800"/>
              <a:t>(c)</a:t>
            </a:r>
            <a:endParaRPr lang="en-GB" altLang="en-US" sz="1000"/>
          </a:p>
        </p:txBody>
      </p:sp>
      <p:sp>
        <p:nvSpPr>
          <p:cNvPr id="116831" name="Rectangle 95">
            <a:extLst>
              <a:ext uri="{FF2B5EF4-FFF2-40B4-BE49-F238E27FC236}">
                <a16:creationId xmlns:a16="http://schemas.microsoft.com/office/drawing/2014/main" id="{B65031B3-F577-4661-8840-D7B87A60EBC4}"/>
              </a:ext>
            </a:extLst>
          </p:cNvPr>
          <p:cNvSpPr>
            <a:spLocks noChangeAspect="1" noChangeArrowheads="1"/>
          </p:cNvSpPr>
          <p:nvPr/>
        </p:nvSpPr>
        <p:spPr bwMode="auto">
          <a:xfrm>
            <a:off x="3789363" y="1763713"/>
            <a:ext cx="360362" cy="288925"/>
          </a:xfrm>
          <a:prstGeom prst="rect">
            <a:avLst/>
          </a:prstGeom>
          <a:solidFill>
            <a:srgbClr val="00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6832" name="Text Box 96">
            <a:extLst>
              <a:ext uri="{FF2B5EF4-FFF2-40B4-BE49-F238E27FC236}">
                <a16:creationId xmlns:a16="http://schemas.microsoft.com/office/drawing/2014/main" id="{1865291A-FC37-4A75-A0D0-5352B93CDC9A}"/>
              </a:ext>
            </a:extLst>
          </p:cNvPr>
          <p:cNvSpPr txBox="1">
            <a:spLocks noChangeArrowheads="1"/>
          </p:cNvSpPr>
          <p:nvPr/>
        </p:nvSpPr>
        <p:spPr bwMode="auto">
          <a:xfrm>
            <a:off x="115888" y="2268538"/>
            <a:ext cx="6626225" cy="1925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800"/>
              <a:t>(a) </a:t>
            </a:r>
            <a:r>
              <a:rPr lang="en-GB" altLang="en-US" sz="800" b="0"/>
              <a:t>NATO’s Central Command (AFCENT), which covered most of West Germany and the Low Countries, was organised into two Army Groups – the US-led Central Army Group (CENTAG) and the British-led Northern Army Group (NORTHAG).  The General Officer Commanding BAOR ‘wore two hats’, in that he was also General Officer Commanding NORTHAG.  HQ BAOR would therefore become the larger part of HQ NORTHAG in wartime.</a:t>
            </a:r>
          </a:p>
          <a:p>
            <a:endParaRPr lang="en-GB" altLang="en-US" sz="800"/>
          </a:p>
          <a:p>
            <a:r>
              <a:rPr lang="en-GB" altLang="en-US" sz="800"/>
              <a:t>(b) </a:t>
            </a:r>
            <a:r>
              <a:rPr lang="en-GB" altLang="en-US" sz="800" b="0"/>
              <a:t>While there were no permanent command structures in place, there was an understanding that the French III Corps would come under NORTHAG command in wartime.  There was also the additional possibility of support from the corps-sized </a:t>
            </a:r>
            <a:r>
              <a:rPr lang="en-GB" altLang="en-US" sz="800" b="0" i="1"/>
              <a:t>Force d’Action Rapide (FAR)</a:t>
            </a:r>
            <a:r>
              <a:rPr lang="en-GB" altLang="en-US" sz="800" b="0"/>
              <a:t>.  Given enough preparation time and French willingness to support NATO, the remaining two French Corps would probably have formed a new SOUTHAG in conjunction with German forces in southern Germany.</a:t>
            </a:r>
          </a:p>
          <a:p>
            <a:endParaRPr lang="en-GB" altLang="en-US" sz="800" b="0"/>
          </a:p>
          <a:p>
            <a:r>
              <a:rPr lang="en-GB" altLang="en-US" sz="800"/>
              <a:t>(c) </a:t>
            </a:r>
            <a:r>
              <a:rPr lang="en-GB" altLang="en-US" sz="800" b="0"/>
              <a:t>The US III Corps was the main REFORGER reinforcement formation that would come under NORTHAG command in wartime.  To aid this deployment, a single brigade of the 2nd Armored Division was pre-positioned within the NORTHAG area, along with depots containing large quantities of heavy equipment that could be made operational simply by flying in the personnel to man it.  There was also the slim possibility that the US XVIII Airborne Corps might come under NORTHAG command, though it was more likely that they would be deployed to AFNORTH (i.e. Denmark &amp; Norway), AFSOUTH (i.e. Mediterranean &amp; Black Sea) or elsewhere in the world.</a:t>
            </a:r>
          </a:p>
        </p:txBody>
      </p:sp>
      <p:sp>
        <p:nvSpPr>
          <p:cNvPr id="116833" name="Rectangle 97">
            <a:extLst>
              <a:ext uri="{FF2B5EF4-FFF2-40B4-BE49-F238E27FC236}">
                <a16:creationId xmlns:a16="http://schemas.microsoft.com/office/drawing/2014/main" id="{113FA83B-368B-47ED-AA7D-C2D7657A1FEB}"/>
              </a:ext>
            </a:extLst>
          </p:cNvPr>
          <p:cNvSpPr>
            <a:spLocks noChangeAspect="1" noChangeArrowheads="1"/>
          </p:cNvSpPr>
          <p:nvPr/>
        </p:nvSpPr>
        <p:spPr bwMode="auto">
          <a:xfrm>
            <a:off x="476250" y="1908175"/>
            <a:ext cx="360363" cy="287338"/>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116834" name="Group 98">
            <a:extLst>
              <a:ext uri="{FF2B5EF4-FFF2-40B4-BE49-F238E27FC236}">
                <a16:creationId xmlns:a16="http://schemas.microsoft.com/office/drawing/2014/main" id="{872B6271-299F-47DE-B6C5-892381D2FA4F}"/>
              </a:ext>
            </a:extLst>
          </p:cNvPr>
          <p:cNvGrpSpPr>
            <a:grpSpLocks/>
          </p:cNvGrpSpPr>
          <p:nvPr/>
        </p:nvGrpSpPr>
        <p:grpSpPr bwMode="auto">
          <a:xfrm>
            <a:off x="547688" y="1835150"/>
            <a:ext cx="220662" cy="63500"/>
            <a:chOff x="3294" y="2925"/>
            <a:chExt cx="139" cy="40"/>
          </a:xfrm>
        </p:grpSpPr>
        <p:grpSp>
          <p:nvGrpSpPr>
            <p:cNvPr id="116835" name="Group 99">
              <a:extLst>
                <a:ext uri="{FF2B5EF4-FFF2-40B4-BE49-F238E27FC236}">
                  <a16:creationId xmlns:a16="http://schemas.microsoft.com/office/drawing/2014/main" id="{4814F76B-7358-4465-A4E0-2E5E2C4A39F4}"/>
                </a:ext>
              </a:extLst>
            </p:cNvPr>
            <p:cNvGrpSpPr>
              <a:grpSpLocks/>
            </p:cNvGrpSpPr>
            <p:nvPr/>
          </p:nvGrpSpPr>
          <p:grpSpPr bwMode="auto">
            <a:xfrm>
              <a:off x="3294" y="2925"/>
              <a:ext cx="93" cy="40"/>
              <a:chOff x="119" y="295"/>
              <a:chExt cx="93" cy="40"/>
            </a:xfrm>
          </p:grpSpPr>
          <p:grpSp>
            <p:nvGrpSpPr>
              <p:cNvPr id="116836" name="Group 100">
                <a:extLst>
                  <a:ext uri="{FF2B5EF4-FFF2-40B4-BE49-F238E27FC236}">
                    <a16:creationId xmlns:a16="http://schemas.microsoft.com/office/drawing/2014/main" id="{F3EFC92F-CF90-43BF-AA3A-C45B3ABEC54A}"/>
                  </a:ext>
                </a:extLst>
              </p:cNvPr>
              <p:cNvGrpSpPr>
                <a:grpSpLocks/>
              </p:cNvGrpSpPr>
              <p:nvPr/>
            </p:nvGrpSpPr>
            <p:grpSpPr bwMode="auto">
              <a:xfrm>
                <a:off x="119" y="295"/>
                <a:ext cx="48" cy="40"/>
                <a:chOff x="2539" y="543"/>
                <a:chExt cx="48" cy="40"/>
              </a:xfrm>
            </p:grpSpPr>
            <p:sp>
              <p:nvSpPr>
                <p:cNvPr id="116837" name="Line 101">
                  <a:extLst>
                    <a:ext uri="{FF2B5EF4-FFF2-40B4-BE49-F238E27FC236}">
                      <a16:creationId xmlns:a16="http://schemas.microsoft.com/office/drawing/2014/main" id="{D0A067B9-7FC7-476A-91E8-C30CE6AD53A1}"/>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6838" name="Line 102">
                  <a:extLst>
                    <a:ext uri="{FF2B5EF4-FFF2-40B4-BE49-F238E27FC236}">
                      <a16:creationId xmlns:a16="http://schemas.microsoft.com/office/drawing/2014/main" id="{940E91C8-F497-4B35-862D-ADF6A19A4E94}"/>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116839" name="Group 103">
                <a:extLst>
                  <a:ext uri="{FF2B5EF4-FFF2-40B4-BE49-F238E27FC236}">
                    <a16:creationId xmlns:a16="http://schemas.microsoft.com/office/drawing/2014/main" id="{CCDAA03F-3765-4FA1-A2A9-D3438225F193}"/>
                  </a:ext>
                </a:extLst>
              </p:cNvPr>
              <p:cNvGrpSpPr>
                <a:grpSpLocks/>
              </p:cNvGrpSpPr>
              <p:nvPr/>
            </p:nvGrpSpPr>
            <p:grpSpPr bwMode="auto">
              <a:xfrm>
                <a:off x="164" y="295"/>
                <a:ext cx="48" cy="40"/>
                <a:chOff x="2539" y="543"/>
                <a:chExt cx="48" cy="40"/>
              </a:xfrm>
            </p:grpSpPr>
            <p:sp>
              <p:nvSpPr>
                <p:cNvPr id="116840" name="Line 104">
                  <a:extLst>
                    <a:ext uri="{FF2B5EF4-FFF2-40B4-BE49-F238E27FC236}">
                      <a16:creationId xmlns:a16="http://schemas.microsoft.com/office/drawing/2014/main" id="{B10C5C1F-3F94-47ED-ABD9-907CFE6870BD}"/>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6841" name="Line 105">
                  <a:extLst>
                    <a:ext uri="{FF2B5EF4-FFF2-40B4-BE49-F238E27FC236}">
                      <a16:creationId xmlns:a16="http://schemas.microsoft.com/office/drawing/2014/main" id="{1EDA5D16-5D3C-4157-9F12-3CB22C49F7EC}"/>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grpSp>
          <p:nvGrpSpPr>
            <p:cNvPr id="116842" name="Group 106">
              <a:extLst>
                <a:ext uri="{FF2B5EF4-FFF2-40B4-BE49-F238E27FC236}">
                  <a16:creationId xmlns:a16="http://schemas.microsoft.com/office/drawing/2014/main" id="{82C3A5B0-7666-4B4D-94CD-BAC77A2BA76D}"/>
                </a:ext>
              </a:extLst>
            </p:cNvPr>
            <p:cNvGrpSpPr>
              <a:grpSpLocks/>
            </p:cNvGrpSpPr>
            <p:nvPr/>
          </p:nvGrpSpPr>
          <p:grpSpPr bwMode="auto">
            <a:xfrm>
              <a:off x="3385" y="2925"/>
              <a:ext cx="48" cy="40"/>
              <a:chOff x="2539" y="543"/>
              <a:chExt cx="48" cy="40"/>
            </a:xfrm>
          </p:grpSpPr>
          <p:sp>
            <p:nvSpPr>
              <p:cNvPr id="116843" name="Line 107">
                <a:extLst>
                  <a:ext uri="{FF2B5EF4-FFF2-40B4-BE49-F238E27FC236}">
                    <a16:creationId xmlns:a16="http://schemas.microsoft.com/office/drawing/2014/main" id="{02404A31-E91D-4E06-B440-E345E226100E}"/>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6844" name="Line 108">
                <a:extLst>
                  <a:ext uri="{FF2B5EF4-FFF2-40B4-BE49-F238E27FC236}">
                    <a16:creationId xmlns:a16="http://schemas.microsoft.com/office/drawing/2014/main" id="{BDBF4E33-9143-4498-ACD2-161CC297BB06}"/>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116845" name="Line 109">
            <a:extLst>
              <a:ext uri="{FF2B5EF4-FFF2-40B4-BE49-F238E27FC236}">
                <a16:creationId xmlns:a16="http://schemas.microsoft.com/office/drawing/2014/main" id="{EA531CE1-61F4-4E15-87CA-C44EB0A376A4}"/>
              </a:ext>
            </a:extLst>
          </p:cNvPr>
          <p:cNvSpPr>
            <a:spLocks noChangeShapeType="1"/>
          </p:cNvSpPr>
          <p:nvPr/>
        </p:nvSpPr>
        <p:spPr bwMode="auto">
          <a:xfrm>
            <a:off x="333375" y="205105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6846" name="Text Box 110">
            <a:extLst>
              <a:ext uri="{FF2B5EF4-FFF2-40B4-BE49-F238E27FC236}">
                <a16:creationId xmlns:a16="http://schemas.microsoft.com/office/drawing/2014/main" id="{7E64CD0D-B830-44F7-877D-339FA23E5985}"/>
              </a:ext>
            </a:extLst>
          </p:cNvPr>
          <p:cNvSpPr txBox="1">
            <a:spLocks noChangeArrowheads="1"/>
          </p:cNvSpPr>
          <p:nvPr/>
        </p:nvSpPr>
        <p:spPr bwMode="auto">
          <a:xfrm>
            <a:off x="836613" y="1908175"/>
            <a:ext cx="23177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North German Territorial Command</a:t>
            </a:r>
            <a:endParaRPr lang="en-US" altLang="en-US" sz="1000"/>
          </a:p>
        </p:txBody>
      </p:sp>
      <p:sp>
        <p:nvSpPr>
          <p:cNvPr id="116847" name="Rectangle 111">
            <a:extLst>
              <a:ext uri="{FF2B5EF4-FFF2-40B4-BE49-F238E27FC236}">
                <a16:creationId xmlns:a16="http://schemas.microsoft.com/office/drawing/2014/main" id="{4060340E-E207-4CC9-A9B4-585DCE3C7A2E}"/>
              </a:ext>
            </a:extLst>
          </p:cNvPr>
          <p:cNvSpPr>
            <a:spLocks noChangeAspect="1" noChangeArrowheads="1"/>
          </p:cNvSpPr>
          <p:nvPr/>
        </p:nvSpPr>
        <p:spPr bwMode="auto">
          <a:xfrm>
            <a:off x="3789363" y="1260475"/>
            <a:ext cx="360362" cy="287338"/>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116848" name="Group 112">
            <a:extLst>
              <a:ext uri="{FF2B5EF4-FFF2-40B4-BE49-F238E27FC236}">
                <a16:creationId xmlns:a16="http://schemas.microsoft.com/office/drawing/2014/main" id="{BA97C41A-5986-474F-8B88-A59E478751E3}"/>
              </a:ext>
            </a:extLst>
          </p:cNvPr>
          <p:cNvGrpSpPr>
            <a:grpSpLocks/>
          </p:cNvGrpSpPr>
          <p:nvPr/>
        </p:nvGrpSpPr>
        <p:grpSpPr bwMode="auto">
          <a:xfrm>
            <a:off x="3862388" y="1187450"/>
            <a:ext cx="220662" cy="63500"/>
            <a:chOff x="3294" y="2925"/>
            <a:chExt cx="139" cy="40"/>
          </a:xfrm>
        </p:grpSpPr>
        <p:grpSp>
          <p:nvGrpSpPr>
            <p:cNvPr id="116849" name="Group 113">
              <a:extLst>
                <a:ext uri="{FF2B5EF4-FFF2-40B4-BE49-F238E27FC236}">
                  <a16:creationId xmlns:a16="http://schemas.microsoft.com/office/drawing/2014/main" id="{A6EBCC51-42C0-4AEE-8F35-41058455F816}"/>
                </a:ext>
              </a:extLst>
            </p:cNvPr>
            <p:cNvGrpSpPr>
              <a:grpSpLocks/>
            </p:cNvGrpSpPr>
            <p:nvPr/>
          </p:nvGrpSpPr>
          <p:grpSpPr bwMode="auto">
            <a:xfrm>
              <a:off x="3294" y="2925"/>
              <a:ext cx="93" cy="40"/>
              <a:chOff x="119" y="295"/>
              <a:chExt cx="93" cy="40"/>
            </a:xfrm>
          </p:grpSpPr>
          <p:grpSp>
            <p:nvGrpSpPr>
              <p:cNvPr id="116850" name="Group 114">
                <a:extLst>
                  <a:ext uri="{FF2B5EF4-FFF2-40B4-BE49-F238E27FC236}">
                    <a16:creationId xmlns:a16="http://schemas.microsoft.com/office/drawing/2014/main" id="{1BC806A2-141F-4238-AA32-5FCD1B90A148}"/>
                  </a:ext>
                </a:extLst>
              </p:cNvPr>
              <p:cNvGrpSpPr>
                <a:grpSpLocks/>
              </p:cNvGrpSpPr>
              <p:nvPr/>
            </p:nvGrpSpPr>
            <p:grpSpPr bwMode="auto">
              <a:xfrm>
                <a:off x="119" y="295"/>
                <a:ext cx="48" cy="40"/>
                <a:chOff x="2539" y="543"/>
                <a:chExt cx="48" cy="40"/>
              </a:xfrm>
            </p:grpSpPr>
            <p:sp>
              <p:nvSpPr>
                <p:cNvPr id="116851" name="Line 115">
                  <a:extLst>
                    <a:ext uri="{FF2B5EF4-FFF2-40B4-BE49-F238E27FC236}">
                      <a16:creationId xmlns:a16="http://schemas.microsoft.com/office/drawing/2014/main" id="{B586B832-4DBD-43E7-9C64-B34721A7EFC6}"/>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6852" name="Line 116">
                  <a:extLst>
                    <a:ext uri="{FF2B5EF4-FFF2-40B4-BE49-F238E27FC236}">
                      <a16:creationId xmlns:a16="http://schemas.microsoft.com/office/drawing/2014/main" id="{F12D31A5-7E35-4699-8946-E9CDACB00B21}"/>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116853" name="Group 117">
                <a:extLst>
                  <a:ext uri="{FF2B5EF4-FFF2-40B4-BE49-F238E27FC236}">
                    <a16:creationId xmlns:a16="http://schemas.microsoft.com/office/drawing/2014/main" id="{9083217B-CA3A-4438-BC4A-745C39E1B117}"/>
                  </a:ext>
                </a:extLst>
              </p:cNvPr>
              <p:cNvGrpSpPr>
                <a:grpSpLocks/>
              </p:cNvGrpSpPr>
              <p:nvPr/>
            </p:nvGrpSpPr>
            <p:grpSpPr bwMode="auto">
              <a:xfrm>
                <a:off x="164" y="295"/>
                <a:ext cx="48" cy="40"/>
                <a:chOff x="2539" y="543"/>
                <a:chExt cx="48" cy="40"/>
              </a:xfrm>
            </p:grpSpPr>
            <p:sp>
              <p:nvSpPr>
                <p:cNvPr id="116854" name="Line 118">
                  <a:extLst>
                    <a:ext uri="{FF2B5EF4-FFF2-40B4-BE49-F238E27FC236}">
                      <a16:creationId xmlns:a16="http://schemas.microsoft.com/office/drawing/2014/main" id="{098A23EB-C557-4AF5-A3DB-6776F2E75585}"/>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6855" name="Line 119">
                  <a:extLst>
                    <a:ext uri="{FF2B5EF4-FFF2-40B4-BE49-F238E27FC236}">
                      <a16:creationId xmlns:a16="http://schemas.microsoft.com/office/drawing/2014/main" id="{457AAC19-E460-405C-9CD7-5C1290372D97}"/>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grpSp>
          <p:nvGrpSpPr>
            <p:cNvPr id="116856" name="Group 120">
              <a:extLst>
                <a:ext uri="{FF2B5EF4-FFF2-40B4-BE49-F238E27FC236}">
                  <a16:creationId xmlns:a16="http://schemas.microsoft.com/office/drawing/2014/main" id="{1123F3C9-917B-40C3-ABD3-8C3AEB82A139}"/>
                </a:ext>
              </a:extLst>
            </p:cNvPr>
            <p:cNvGrpSpPr>
              <a:grpSpLocks/>
            </p:cNvGrpSpPr>
            <p:nvPr/>
          </p:nvGrpSpPr>
          <p:grpSpPr bwMode="auto">
            <a:xfrm>
              <a:off x="3385" y="2925"/>
              <a:ext cx="48" cy="40"/>
              <a:chOff x="2539" y="543"/>
              <a:chExt cx="48" cy="40"/>
            </a:xfrm>
          </p:grpSpPr>
          <p:sp>
            <p:nvSpPr>
              <p:cNvPr id="116857" name="Line 121">
                <a:extLst>
                  <a:ext uri="{FF2B5EF4-FFF2-40B4-BE49-F238E27FC236}">
                    <a16:creationId xmlns:a16="http://schemas.microsoft.com/office/drawing/2014/main" id="{DBB41040-A9F1-427A-9E50-C6D6CD9E94BF}"/>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6858" name="Line 122">
                <a:extLst>
                  <a:ext uri="{FF2B5EF4-FFF2-40B4-BE49-F238E27FC236}">
                    <a16:creationId xmlns:a16="http://schemas.microsoft.com/office/drawing/2014/main" id="{536175C6-5210-4F19-ADB3-7793FFE28DCE}"/>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116859" name="Line 123">
            <a:extLst>
              <a:ext uri="{FF2B5EF4-FFF2-40B4-BE49-F238E27FC236}">
                <a16:creationId xmlns:a16="http://schemas.microsoft.com/office/drawing/2014/main" id="{D52EEE5E-8806-46F6-ABAA-E4B11F30EA06}"/>
              </a:ext>
            </a:extLst>
          </p:cNvPr>
          <p:cNvSpPr>
            <a:spLocks noChangeShapeType="1"/>
          </p:cNvSpPr>
          <p:nvPr/>
        </p:nvSpPr>
        <p:spPr bwMode="auto">
          <a:xfrm>
            <a:off x="3644900" y="1403350"/>
            <a:ext cx="144463"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6860" name="Text Box 124">
            <a:extLst>
              <a:ext uri="{FF2B5EF4-FFF2-40B4-BE49-F238E27FC236}">
                <a16:creationId xmlns:a16="http://schemas.microsoft.com/office/drawing/2014/main" id="{42EC8F85-351B-4459-AE4F-161DABF6D433}"/>
              </a:ext>
            </a:extLst>
          </p:cNvPr>
          <p:cNvSpPr txBox="1">
            <a:spLocks noChangeArrowheads="1"/>
          </p:cNvSpPr>
          <p:nvPr/>
        </p:nvSpPr>
        <p:spPr bwMode="auto">
          <a:xfrm>
            <a:off x="4151313" y="1260475"/>
            <a:ext cx="2074862"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Force d’Action Rapide (FAR) </a:t>
            </a:r>
            <a:r>
              <a:rPr lang="en-GB" altLang="en-US" sz="800"/>
              <a:t>(b)</a:t>
            </a:r>
            <a:endParaRPr lang="en-US" altLang="en-US" sz="1000"/>
          </a:p>
        </p:txBody>
      </p:sp>
      <p:pic>
        <p:nvPicPr>
          <p:cNvPr id="116861" name="Picture 125" descr="220px-Northern_Army_Group">
            <a:extLst>
              <a:ext uri="{FF2B5EF4-FFF2-40B4-BE49-F238E27FC236}">
                <a16:creationId xmlns:a16="http://schemas.microsoft.com/office/drawing/2014/main" id="{A9F2C860-4247-4A7C-B2AE-C99A3442B8C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89588" y="179388"/>
            <a:ext cx="763587" cy="1009650"/>
          </a:xfrm>
          <a:prstGeom prst="rect">
            <a:avLst/>
          </a:prstGeom>
          <a:noFill/>
          <a:extLst>
            <a:ext uri="{909E8E84-426E-40DD-AFC4-6F175D3DCCD1}">
              <a14:hiddenFill xmlns:a14="http://schemas.microsoft.com/office/drawing/2010/main">
                <a:solidFill>
                  <a:srgbClr val="FFFFFF"/>
                </a:solidFill>
              </a14:hiddenFill>
            </a:ext>
          </a:extLst>
        </p:spPr>
      </p:pic>
      <p:grpSp>
        <p:nvGrpSpPr>
          <p:cNvPr id="116862" name="Group 126">
            <a:extLst>
              <a:ext uri="{FF2B5EF4-FFF2-40B4-BE49-F238E27FC236}">
                <a16:creationId xmlns:a16="http://schemas.microsoft.com/office/drawing/2014/main" id="{32AF2C85-97A6-4E27-B51F-BF3D240AF62B}"/>
              </a:ext>
            </a:extLst>
          </p:cNvPr>
          <p:cNvGrpSpPr>
            <a:grpSpLocks/>
          </p:cNvGrpSpPr>
          <p:nvPr/>
        </p:nvGrpSpPr>
        <p:grpSpPr bwMode="auto">
          <a:xfrm>
            <a:off x="150813" y="106363"/>
            <a:ext cx="366712" cy="65087"/>
            <a:chOff x="117" y="67"/>
            <a:chExt cx="231" cy="41"/>
          </a:xfrm>
        </p:grpSpPr>
        <p:grpSp>
          <p:nvGrpSpPr>
            <p:cNvPr id="116863" name="Group 127">
              <a:extLst>
                <a:ext uri="{FF2B5EF4-FFF2-40B4-BE49-F238E27FC236}">
                  <a16:creationId xmlns:a16="http://schemas.microsoft.com/office/drawing/2014/main" id="{92D2CA6F-CCF6-485E-A9F0-99427DF41353}"/>
                </a:ext>
              </a:extLst>
            </p:cNvPr>
            <p:cNvGrpSpPr>
              <a:grpSpLocks/>
            </p:cNvGrpSpPr>
            <p:nvPr/>
          </p:nvGrpSpPr>
          <p:grpSpPr bwMode="auto">
            <a:xfrm>
              <a:off x="117" y="67"/>
              <a:ext cx="184" cy="40"/>
              <a:chOff x="1434" y="1519"/>
              <a:chExt cx="184" cy="40"/>
            </a:xfrm>
          </p:grpSpPr>
          <p:grpSp>
            <p:nvGrpSpPr>
              <p:cNvPr id="116864" name="Group 128">
                <a:extLst>
                  <a:ext uri="{FF2B5EF4-FFF2-40B4-BE49-F238E27FC236}">
                    <a16:creationId xmlns:a16="http://schemas.microsoft.com/office/drawing/2014/main" id="{3559D46A-638B-4160-9606-2434458572C9}"/>
                  </a:ext>
                </a:extLst>
              </p:cNvPr>
              <p:cNvGrpSpPr>
                <a:grpSpLocks/>
              </p:cNvGrpSpPr>
              <p:nvPr/>
            </p:nvGrpSpPr>
            <p:grpSpPr bwMode="auto">
              <a:xfrm>
                <a:off x="1434" y="1519"/>
                <a:ext cx="93" cy="40"/>
                <a:chOff x="119" y="295"/>
                <a:chExt cx="93" cy="40"/>
              </a:xfrm>
            </p:grpSpPr>
            <p:grpSp>
              <p:nvGrpSpPr>
                <p:cNvPr id="116865" name="Group 129">
                  <a:extLst>
                    <a:ext uri="{FF2B5EF4-FFF2-40B4-BE49-F238E27FC236}">
                      <a16:creationId xmlns:a16="http://schemas.microsoft.com/office/drawing/2014/main" id="{64AF6FEE-FA10-405B-BE55-F7C46BB061E4}"/>
                    </a:ext>
                  </a:extLst>
                </p:cNvPr>
                <p:cNvGrpSpPr>
                  <a:grpSpLocks/>
                </p:cNvGrpSpPr>
                <p:nvPr/>
              </p:nvGrpSpPr>
              <p:grpSpPr bwMode="auto">
                <a:xfrm>
                  <a:off x="119" y="295"/>
                  <a:ext cx="48" cy="40"/>
                  <a:chOff x="2539" y="543"/>
                  <a:chExt cx="48" cy="40"/>
                </a:xfrm>
              </p:grpSpPr>
              <p:sp>
                <p:nvSpPr>
                  <p:cNvPr id="116866" name="Line 130">
                    <a:extLst>
                      <a:ext uri="{FF2B5EF4-FFF2-40B4-BE49-F238E27FC236}">
                        <a16:creationId xmlns:a16="http://schemas.microsoft.com/office/drawing/2014/main" id="{40CB2516-AAF3-4C3A-B76E-F68CC48234C6}"/>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6867" name="Line 131">
                    <a:extLst>
                      <a:ext uri="{FF2B5EF4-FFF2-40B4-BE49-F238E27FC236}">
                        <a16:creationId xmlns:a16="http://schemas.microsoft.com/office/drawing/2014/main" id="{EFF52329-E73D-434F-B294-9249E38ABA0D}"/>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116868" name="Group 132">
                  <a:extLst>
                    <a:ext uri="{FF2B5EF4-FFF2-40B4-BE49-F238E27FC236}">
                      <a16:creationId xmlns:a16="http://schemas.microsoft.com/office/drawing/2014/main" id="{9EEF71E2-13F8-4154-A7E6-C3D8CD79764E}"/>
                    </a:ext>
                  </a:extLst>
                </p:cNvPr>
                <p:cNvGrpSpPr>
                  <a:grpSpLocks/>
                </p:cNvGrpSpPr>
                <p:nvPr/>
              </p:nvGrpSpPr>
              <p:grpSpPr bwMode="auto">
                <a:xfrm>
                  <a:off x="164" y="295"/>
                  <a:ext cx="48" cy="40"/>
                  <a:chOff x="2539" y="543"/>
                  <a:chExt cx="48" cy="40"/>
                </a:xfrm>
              </p:grpSpPr>
              <p:sp>
                <p:nvSpPr>
                  <p:cNvPr id="116869" name="Line 133">
                    <a:extLst>
                      <a:ext uri="{FF2B5EF4-FFF2-40B4-BE49-F238E27FC236}">
                        <a16:creationId xmlns:a16="http://schemas.microsoft.com/office/drawing/2014/main" id="{9A892A76-536D-4B65-B783-693EB12248DE}"/>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6870" name="Line 134">
                    <a:extLst>
                      <a:ext uri="{FF2B5EF4-FFF2-40B4-BE49-F238E27FC236}">
                        <a16:creationId xmlns:a16="http://schemas.microsoft.com/office/drawing/2014/main" id="{9B8367F9-F2D6-4878-82EE-624952D785C7}"/>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grpSp>
            <p:nvGrpSpPr>
              <p:cNvPr id="116871" name="Group 135">
                <a:extLst>
                  <a:ext uri="{FF2B5EF4-FFF2-40B4-BE49-F238E27FC236}">
                    <a16:creationId xmlns:a16="http://schemas.microsoft.com/office/drawing/2014/main" id="{7AD5D8F1-27AE-412A-88AB-5F9B6FBA190F}"/>
                  </a:ext>
                </a:extLst>
              </p:cNvPr>
              <p:cNvGrpSpPr>
                <a:grpSpLocks/>
              </p:cNvGrpSpPr>
              <p:nvPr/>
            </p:nvGrpSpPr>
            <p:grpSpPr bwMode="auto">
              <a:xfrm>
                <a:off x="1525" y="1519"/>
                <a:ext cx="93" cy="40"/>
                <a:chOff x="119" y="295"/>
                <a:chExt cx="93" cy="40"/>
              </a:xfrm>
            </p:grpSpPr>
            <p:grpSp>
              <p:nvGrpSpPr>
                <p:cNvPr id="116872" name="Group 136">
                  <a:extLst>
                    <a:ext uri="{FF2B5EF4-FFF2-40B4-BE49-F238E27FC236}">
                      <a16:creationId xmlns:a16="http://schemas.microsoft.com/office/drawing/2014/main" id="{41282105-2184-465E-B954-46816B1B3D46}"/>
                    </a:ext>
                  </a:extLst>
                </p:cNvPr>
                <p:cNvGrpSpPr>
                  <a:grpSpLocks/>
                </p:cNvGrpSpPr>
                <p:nvPr/>
              </p:nvGrpSpPr>
              <p:grpSpPr bwMode="auto">
                <a:xfrm>
                  <a:off x="119" y="295"/>
                  <a:ext cx="48" cy="40"/>
                  <a:chOff x="2539" y="543"/>
                  <a:chExt cx="48" cy="40"/>
                </a:xfrm>
              </p:grpSpPr>
              <p:sp>
                <p:nvSpPr>
                  <p:cNvPr id="116873" name="Line 137">
                    <a:extLst>
                      <a:ext uri="{FF2B5EF4-FFF2-40B4-BE49-F238E27FC236}">
                        <a16:creationId xmlns:a16="http://schemas.microsoft.com/office/drawing/2014/main" id="{9C84987F-5AE4-42BE-94A8-A03D6CFA8124}"/>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6874" name="Line 138">
                    <a:extLst>
                      <a:ext uri="{FF2B5EF4-FFF2-40B4-BE49-F238E27FC236}">
                        <a16:creationId xmlns:a16="http://schemas.microsoft.com/office/drawing/2014/main" id="{1D14B7C6-7650-4C81-A630-F81DC1995D3E}"/>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116875" name="Group 139">
                  <a:extLst>
                    <a:ext uri="{FF2B5EF4-FFF2-40B4-BE49-F238E27FC236}">
                      <a16:creationId xmlns:a16="http://schemas.microsoft.com/office/drawing/2014/main" id="{43A1C653-B823-43CD-B9A8-665326C58040}"/>
                    </a:ext>
                  </a:extLst>
                </p:cNvPr>
                <p:cNvGrpSpPr>
                  <a:grpSpLocks/>
                </p:cNvGrpSpPr>
                <p:nvPr/>
              </p:nvGrpSpPr>
              <p:grpSpPr bwMode="auto">
                <a:xfrm>
                  <a:off x="164" y="295"/>
                  <a:ext cx="48" cy="40"/>
                  <a:chOff x="2539" y="543"/>
                  <a:chExt cx="48" cy="40"/>
                </a:xfrm>
              </p:grpSpPr>
              <p:sp>
                <p:nvSpPr>
                  <p:cNvPr id="116876" name="Line 140">
                    <a:extLst>
                      <a:ext uri="{FF2B5EF4-FFF2-40B4-BE49-F238E27FC236}">
                        <a16:creationId xmlns:a16="http://schemas.microsoft.com/office/drawing/2014/main" id="{266C8BC1-9514-449D-B666-D47D1AFE7F1D}"/>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6877" name="Line 141">
                    <a:extLst>
                      <a:ext uri="{FF2B5EF4-FFF2-40B4-BE49-F238E27FC236}">
                        <a16:creationId xmlns:a16="http://schemas.microsoft.com/office/drawing/2014/main" id="{6B05ABA7-292F-4BF4-AC3B-70FE5DEC0B72}"/>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grpSp>
        <p:grpSp>
          <p:nvGrpSpPr>
            <p:cNvPr id="116878" name="Group 142">
              <a:extLst>
                <a:ext uri="{FF2B5EF4-FFF2-40B4-BE49-F238E27FC236}">
                  <a16:creationId xmlns:a16="http://schemas.microsoft.com/office/drawing/2014/main" id="{F2CB649E-ED89-47AB-A2C1-E092BDC2C5A4}"/>
                </a:ext>
              </a:extLst>
            </p:cNvPr>
            <p:cNvGrpSpPr>
              <a:grpSpLocks/>
            </p:cNvGrpSpPr>
            <p:nvPr/>
          </p:nvGrpSpPr>
          <p:grpSpPr bwMode="auto">
            <a:xfrm>
              <a:off x="300" y="68"/>
              <a:ext cx="48" cy="40"/>
              <a:chOff x="2539" y="543"/>
              <a:chExt cx="48" cy="40"/>
            </a:xfrm>
          </p:grpSpPr>
          <p:sp>
            <p:nvSpPr>
              <p:cNvPr id="116879" name="Line 143">
                <a:extLst>
                  <a:ext uri="{FF2B5EF4-FFF2-40B4-BE49-F238E27FC236}">
                    <a16:creationId xmlns:a16="http://schemas.microsoft.com/office/drawing/2014/main" id="{5BF45850-D545-4A2C-85E8-81058FB0EA1E}"/>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6880" name="Line 144">
                <a:extLst>
                  <a:ext uri="{FF2B5EF4-FFF2-40B4-BE49-F238E27FC236}">
                    <a16:creationId xmlns:a16="http://schemas.microsoft.com/office/drawing/2014/main" id="{D5E0A81B-0FD7-4732-998C-C85F52F79586}"/>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399" name="Line 127">
            <a:extLst>
              <a:ext uri="{FF2B5EF4-FFF2-40B4-BE49-F238E27FC236}">
                <a16:creationId xmlns:a16="http://schemas.microsoft.com/office/drawing/2014/main" id="{D6B9CD40-D3F0-4D1D-84BE-8274C0512428}"/>
              </a:ext>
            </a:extLst>
          </p:cNvPr>
          <p:cNvSpPr>
            <a:spLocks noChangeShapeType="1"/>
          </p:cNvSpPr>
          <p:nvPr/>
        </p:nvSpPr>
        <p:spPr bwMode="auto">
          <a:xfrm>
            <a:off x="260350" y="395288"/>
            <a:ext cx="0" cy="446405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54400" name="Group 128">
            <a:extLst>
              <a:ext uri="{FF2B5EF4-FFF2-40B4-BE49-F238E27FC236}">
                <a16:creationId xmlns:a16="http://schemas.microsoft.com/office/drawing/2014/main" id="{C598AD1E-BF0B-4126-89CB-5A03427D3BA3}"/>
              </a:ext>
            </a:extLst>
          </p:cNvPr>
          <p:cNvGrpSpPr>
            <a:grpSpLocks noChangeAspect="1"/>
          </p:cNvGrpSpPr>
          <p:nvPr/>
        </p:nvGrpSpPr>
        <p:grpSpPr bwMode="auto">
          <a:xfrm>
            <a:off x="114300" y="252413"/>
            <a:ext cx="288925" cy="215900"/>
            <a:chOff x="1968" y="1728"/>
            <a:chExt cx="195" cy="132"/>
          </a:xfrm>
        </p:grpSpPr>
        <p:sp>
          <p:nvSpPr>
            <p:cNvPr id="54401" name="Rectangle 129">
              <a:extLst>
                <a:ext uri="{FF2B5EF4-FFF2-40B4-BE49-F238E27FC236}">
                  <a16:creationId xmlns:a16="http://schemas.microsoft.com/office/drawing/2014/main" id="{3A9EC997-9933-4958-B81A-9C4A1FB2A34C}"/>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4402" name="Line 130">
              <a:extLst>
                <a:ext uri="{FF2B5EF4-FFF2-40B4-BE49-F238E27FC236}">
                  <a16:creationId xmlns:a16="http://schemas.microsoft.com/office/drawing/2014/main" id="{328DFE02-40DF-4443-ACCB-95E8093A9E21}"/>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4403" name="Line 131">
              <a:extLst>
                <a:ext uri="{FF2B5EF4-FFF2-40B4-BE49-F238E27FC236}">
                  <a16:creationId xmlns:a16="http://schemas.microsoft.com/office/drawing/2014/main" id="{C5C35C06-AC77-4B0D-A4D6-DF858FA43070}"/>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54404" name="Group 132">
            <a:extLst>
              <a:ext uri="{FF2B5EF4-FFF2-40B4-BE49-F238E27FC236}">
                <a16:creationId xmlns:a16="http://schemas.microsoft.com/office/drawing/2014/main" id="{3B0DD148-1302-417D-85CC-EFF35E951527}"/>
              </a:ext>
            </a:extLst>
          </p:cNvPr>
          <p:cNvGrpSpPr>
            <a:grpSpLocks/>
          </p:cNvGrpSpPr>
          <p:nvPr/>
        </p:nvGrpSpPr>
        <p:grpSpPr bwMode="auto">
          <a:xfrm>
            <a:off x="220663" y="179388"/>
            <a:ext cx="76200" cy="63500"/>
            <a:chOff x="2539" y="543"/>
            <a:chExt cx="48" cy="40"/>
          </a:xfrm>
        </p:grpSpPr>
        <p:sp>
          <p:nvSpPr>
            <p:cNvPr id="54405" name="Line 133">
              <a:extLst>
                <a:ext uri="{FF2B5EF4-FFF2-40B4-BE49-F238E27FC236}">
                  <a16:creationId xmlns:a16="http://schemas.microsoft.com/office/drawing/2014/main" id="{BE758324-B2A7-4EFB-AD07-B9316F69975E}"/>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4406" name="Line 134">
              <a:extLst>
                <a:ext uri="{FF2B5EF4-FFF2-40B4-BE49-F238E27FC236}">
                  <a16:creationId xmlns:a16="http://schemas.microsoft.com/office/drawing/2014/main" id="{BD805C13-F52F-4206-AE7D-B93A5C04F9FD}"/>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54407" name="Text Box 135">
            <a:extLst>
              <a:ext uri="{FF2B5EF4-FFF2-40B4-BE49-F238E27FC236}">
                <a16:creationId xmlns:a16="http://schemas.microsoft.com/office/drawing/2014/main" id="{80DFC18F-29CB-44E5-BCE2-A893F49B5A84}"/>
              </a:ext>
            </a:extLst>
          </p:cNvPr>
          <p:cNvSpPr txBox="1">
            <a:spLocks noChangeArrowheads="1"/>
          </p:cNvSpPr>
          <p:nvPr/>
        </p:nvSpPr>
        <p:spPr bwMode="auto">
          <a:xfrm>
            <a:off x="476250" y="107950"/>
            <a:ext cx="30035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BATTLEGROUP CWBR-09</a:t>
            </a:r>
          </a:p>
          <a:p>
            <a:r>
              <a:rPr lang="en-GB" altLang="en-US" sz="1000"/>
              <a:t>British Infantry Field Force (BAOR) 1980-82 </a:t>
            </a:r>
            <a:r>
              <a:rPr lang="en-GB" altLang="en-US" sz="800"/>
              <a:t>(ae)</a:t>
            </a:r>
            <a:endParaRPr lang="en-GB" altLang="en-US" sz="1000"/>
          </a:p>
        </p:txBody>
      </p:sp>
      <p:sp>
        <p:nvSpPr>
          <p:cNvPr id="54408" name="Line 136">
            <a:extLst>
              <a:ext uri="{FF2B5EF4-FFF2-40B4-BE49-F238E27FC236}">
                <a16:creationId xmlns:a16="http://schemas.microsoft.com/office/drawing/2014/main" id="{41258B88-5183-47ED-810F-3E7013018DB2}"/>
              </a:ext>
            </a:extLst>
          </p:cNvPr>
          <p:cNvSpPr>
            <a:spLocks noChangeShapeType="1"/>
          </p:cNvSpPr>
          <p:nvPr/>
        </p:nvSpPr>
        <p:spPr bwMode="auto">
          <a:xfrm>
            <a:off x="260350" y="126047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4409" name="Line 137">
            <a:extLst>
              <a:ext uri="{FF2B5EF4-FFF2-40B4-BE49-F238E27FC236}">
                <a16:creationId xmlns:a16="http://schemas.microsoft.com/office/drawing/2014/main" id="{86A7050A-628D-4CFD-B007-272A4D7E5905}"/>
              </a:ext>
            </a:extLst>
          </p:cNvPr>
          <p:cNvSpPr>
            <a:spLocks noChangeShapeType="1"/>
          </p:cNvSpPr>
          <p:nvPr/>
        </p:nvSpPr>
        <p:spPr bwMode="auto">
          <a:xfrm>
            <a:off x="260350" y="68421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4410" name="Line 138">
            <a:extLst>
              <a:ext uri="{FF2B5EF4-FFF2-40B4-BE49-F238E27FC236}">
                <a16:creationId xmlns:a16="http://schemas.microsoft.com/office/drawing/2014/main" id="{45247332-DAF6-4C07-9531-A17438CEBA65}"/>
              </a:ext>
            </a:extLst>
          </p:cNvPr>
          <p:cNvSpPr>
            <a:spLocks noChangeShapeType="1"/>
          </p:cNvSpPr>
          <p:nvPr/>
        </p:nvSpPr>
        <p:spPr bwMode="auto">
          <a:xfrm>
            <a:off x="476250" y="1331913"/>
            <a:ext cx="0" cy="1444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4411" name="Line 139">
            <a:extLst>
              <a:ext uri="{FF2B5EF4-FFF2-40B4-BE49-F238E27FC236}">
                <a16:creationId xmlns:a16="http://schemas.microsoft.com/office/drawing/2014/main" id="{59EA77B4-9340-4AE9-B85D-87BAE7410484}"/>
              </a:ext>
            </a:extLst>
          </p:cNvPr>
          <p:cNvSpPr>
            <a:spLocks noChangeShapeType="1"/>
          </p:cNvSpPr>
          <p:nvPr/>
        </p:nvSpPr>
        <p:spPr bwMode="auto">
          <a:xfrm>
            <a:off x="476250" y="755650"/>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54412" name="Group 140">
            <a:extLst>
              <a:ext uri="{FF2B5EF4-FFF2-40B4-BE49-F238E27FC236}">
                <a16:creationId xmlns:a16="http://schemas.microsoft.com/office/drawing/2014/main" id="{516C0546-EBE4-48AD-8A31-5227F79EE1B4}"/>
              </a:ext>
            </a:extLst>
          </p:cNvPr>
          <p:cNvGrpSpPr>
            <a:grpSpLocks/>
          </p:cNvGrpSpPr>
          <p:nvPr/>
        </p:nvGrpSpPr>
        <p:grpSpPr bwMode="auto">
          <a:xfrm>
            <a:off x="476250" y="539750"/>
            <a:ext cx="74613" cy="26988"/>
            <a:chOff x="2373" y="1404"/>
            <a:chExt cx="47" cy="17"/>
          </a:xfrm>
        </p:grpSpPr>
        <p:sp>
          <p:nvSpPr>
            <p:cNvPr id="54413" name="Oval 141">
              <a:extLst>
                <a:ext uri="{FF2B5EF4-FFF2-40B4-BE49-F238E27FC236}">
                  <a16:creationId xmlns:a16="http://schemas.microsoft.com/office/drawing/2014/main" id="{B7220C32-280D-4791-93C4-8B8CFFA548DD}"/>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54414" name="Oval 142">
              <a:extLst>
                <a:ext uri="{FF2B5EF4-FFF2-40B4-BE49-F238E27FC236}">
                  <a16:creationId xmlns:a16="http://schemas.microsoft.com/office/drawing/2014/main" id="{57CEB6CE-1528-4712-8C1E-BC5FD8AF11B6}"/>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54415" name="Text Box 143">
            <a:extLst>
              <a:ext uri="{FF2B5EF4-FFF2-40B4-BE49-F238E27FC236}">
                <a16:creationId xmlns:a16="http://schemas.microsoft.com/office/drawing/2014/main" id="{1ABF8CD0-0E2D-4763-A36D-EABB74EBDC22}"/>
              </a:ext>
            </a:extLst>
          </p:cNvPr>
          <p:cNvSpPr txBox="1">
            <a:spLocks noChangeArrowheads="1"/>
          </p:cNvSpPr>
          <p:nvPr/>
        </p:nvSpPr>
        <p:spPr bwMode="auto">
          <a:xfrm>
            <a:off x="620713" y="468313"/>
            <a:ext cx="28019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Command</a:t>
            </a:r>
          </a:p>
          <a:p>
            <a:r>
              <a:rPr lang="en-GB" altLang="en-US" sz="800"/>
              <a:t>x1 </a:t>
            </a:r>
            <a:r>
              <a:rPr lang="en-GB" altLang="en-US" sz="800" b="0"/>
              <a:t>Commander                                                   CWBR-25</a:t>
            </a:r>
            <a:endParaRPr lang="en-GB" altLang="en-US" sz="800"/>
          </a:p>
        </p:txBody>
      </p:sp>
      <p:grpSp>
        <p:nvGrpSpPr>
          <p:cNvPr id="54416" name="Group 144">
            <a:extLst>
              <a:ext uri="{FF2B5EF4-FFF2-40B4-BE49-F238E27FC236}">
                <a16:creationId xmlns:a16="http://schemas.microsoft.com/office/drawing/2014/main" id="{3866E046-4ED3-4E8A-9BB4-96BA11255E8E}"/>
              </a:ext>
            </a:extLst>
          </p:cNvPr>
          <p:cNvGrpSpPr>
            <a:grpSpLocks/>
          </p:cNvGrpSpPr>
          <p:nvPr/>
        </p:nvGrpSpPr>
        <p:grpSpPr bwMode="auto">
          <a:xfrm>
            <a:off x="404813" y="611188"/>
            <a:ext cx="231775" cy="157162"/>
            <a:chOff x="933" y="149"/>
            <a:chExt cx="146" cy="99"/>
          </a:xfrm>
        </p:grpSpPr>
        <p:sp>
          <p:nvSpPr>
            <p:cNvPr id="54417" name="Rectangle 145">
              <a:extLst>
                <a:ext uri="{FF2B5EF4-FFF2-40B4-BE49-F238E27FC236}">
                  <a16:creationId xmlns:a16="http://schemas.microsoft.com/office/drawing/2014/main" id="{D0876E81-78C7-499F-9DB1-6C0C71EC1178}"/>
                </a:ext>
              </a:extLst>
            </p:cNvPr>
            <p:cNvSpPr>
              <a:spLocks noChangeAspect="1" noChangeArrowheads="1"/>
            </p:cNvSpPr>
            <p:nvPr/>
          </p:nvSpPr>
          <p:spPr bwMode="auto">
            <a:xfrm>
              <a:off x="933" y="149"/>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4418" name="Text Box 146">
              <a:extLst>
                <a:ext uri="{FF2B5EF4-FFF2-40B4-BE49-F238E27FC236}">
                  <a16:creationId xmlns:a16="http://schemas.microsoft.com/office/drawing/2014/main" id="{2A17B740-A13C-407A-9A47-100AAE5EE99B}"/>
                </a:ext>
              </a:extLst>
            </p:cNvPr>
            <p:cNvSpPr txBox="1">
              <a:spLocks noChangeAspect="1" noChangeArrowheads="1"/>
            </p:cNvSpPr>
            <p:nvPr/>
          </p:nvSpPr>
          <p:spPr bwMode="auto">
            <a:xfrm>
              <a:off x="948" y="163"/>
              <a:ext cx="116" cy="70"/>
            </a:xfrm>
            <a:prstGeom prst="rect">
              <a:avLst/>
            </a:prstGeom>
            <a:solidFill>
              <a:srgbClr val="CC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sz="800"/>
                <a:t>HQ</a:t>
              </a:r>
            </a:p>
          </p:txBody>
        </p:sp>
      </p:grpSp>
      <p:grpSp>
        <p:nvGrpSpPr>
          <p:cNvPr id="54419" name="Group 147">
            <a:extLst>
              <a:ext uri="{FF2B5EF4-FFF2-40B4-BE49-F238E27FC236}">
                <a16:creationId xmlns:a16="http://schemas.microsoft.com/office/drawing/2014/main" id="{A032CF50-8CE0-4F4E-9F6D-873D59E6D11A}"/>
              </a:ext>
            </a:extLst>
          </p:cNvPr>
          <p:cNvGrpSpPr>
            <a:grpSpLocks/>
          </p:cNvGrpSpPr>
          <p:nvPr/>
        </p:nvGrpSpPr>
        <p:grpSpPr bwMode="auto">
          <a:xfrm>
            <a:off x="476250" y="827088"/>
            <a:ext cx="74613" cy="26987"/>
            <a:chOff x="2373" y="1404"/>
            <a:chExt cx="47" cy="17"/>
          </a:xfrm>
        </p:grpSpPr>
        <p:sp>
          <p:nvSpPr>
            <p:cNvPr id="54420" name="Oval 148">
              <a:extLst>
                <a:ext uri="{FF2B5EF4-FFF2-40B4-BE49-F238E27FC236}">
                  <a16:creationId xmlns:a16="http://schemas.microsoft.com/office/drawing/2014/main" id="{BF634B29-3B24-4ADA-8ED2-66AE73EB4EFA}"/>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54421" name="Oval 149">
              <a:extLst>
                <a:ext uri="{FF2B5EF4-FFF2-40B4-BE49-F238E27FC236}">
                  <a16:creationId xmlns:a16="http://schemas.microsoft.com/office/drawing/2014/main" id="{96F230D1-F795-48E4-B5B0-9E9858EA7B4A}"/>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54422" name="Text Box 150">
            <a:extLst>
              <a:ext uri="{FF2B5EF4-FFF2-40B4-BE49-F238E27FC236}">
                <a16:creationId xmlns:a16="http://schemas.microsoft.com/office/drawing/2014/main" id="{627E454F-27DC-4153-A239-BCE89FDAAD29}"/>
              </a:ext>
            </a:extLst>
          </p:cNvPr>
          <p:cNvSpPr txBox="1">
            <a:spLocks noChangeArrowheads="1"/>
          </p:cNvSpPr>
          <p:nvPr/>
        </p:nvSpPr>
        <p:spPr bwMode="auto">
          <a:xfrm>
            <a:off x="620713" y="755650"/>
            <a:ext cx="276701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a:t>
            </a:r>
          </a:p>
          <a:p>
            <a:r>
              <a:rPr lang="en-GB" altLang="en-US" sz="800"/>
              <a:t>x1 </a:t>
            </a:r>
            <a:r>
              <a:rPr lang="en-GB" altLang="en-US" sz="800" b="0"/>
              <a:t>Ferret Scout Car </a:t>
            </a:r>
            <a:r>
              <a:rPr lang="en-GB" altLang="en-US" sz="800"/>
              <a:t>    </a:t>
            </a:r>
            <a:r>
              <a:rPr lang="en-GB" altLang="en-US" sz="800" b="0"/>
              <a:t>                                      CWBR-18</a:t>
            </a:r>
            <a:endParaRPr lang="en-GB" altLang="en-US" sz="800"/>
          </a:p>
        </p:txBody>
      </p:sp>
      <p:grpSp>
        <p:nvGrpSpPr>
          <p:cNvPr id="54423" name="Group 151">
            <a:extLst>
              <a:ext uri="{FF2B5EF4-FFF2-40B4-BE49-F238E27FC236}">
                <a16:creationId xmlns:a16="http://schemas.microsoft.com/office/drawing/2014/main" id="{12EFEE2F-AA6D-4BDC-B1A1-9BC6CF385594}"/>
              </a:ext>
            </a:extLst>
          </p:cNvPr>
          <p:cNvGrpSpPr>
            <a:grpSpLocks noChangeAspect="1"/>
          </p:cNvGrpSpPr>
          <p:nvPr/>
        </p:nvGrpSpPr>
        <p:grpSpPr bwMode="auto">
          <a:xfrm>
            <a:off x="404813" y="1187450"/>
            <a:ext cx="231775" cy="157163"/>
            <a:chOff x="1968" y="1728"/>
            <a:chExt cx="195" cy="132"/>
          </a:xfrm>
        </p:grpSpPr>
        <p:sp>
          <p:nvSpPr>
            <p:cNvPr id="54424" name="Rectangle 152">
              <a:extLst>
                <a:ext uri="{FF2B5EF4-FFF2-40B4-BE49-F238E27FC236}">
                  <a16:creationId xmlns:a16="http://schemas.microsoft.com/office/drawing/2014/main" id="{BFA0F6EE-3A41-47EB-B7FC-66C9BB956CC1}"/>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4425" name="Line 153">
              <a:extLst>
                <a:ext uri="{FF2B5EF4-FFF2-40B4-BE49-F238E27FC236}">
                  <a16:creationId xmlns:a16="http://schemas.microsoft.com/office/drawing/2014/main" id="{42FB3CC9-84B0-4A72-9583-D26EB09E0724}"/>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4426" name="Line 154">
              <a:extLst>
                <a:ext uri="{FF2B5EF4-FFF2-40B4-BE49-F238E27FC236}">
                  <a16:creationId xmlns:a16="http://schemas.microsoft.com/office/drawing/2014/main" id="{0D56CACC-CE1D-4C85-8C3E-819E3DC44ABE}"/>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54427" name="Group 155">
            <a:extLst>
              <a:ext uri="{FF2B5EF4-FFF2-40B4-BE49-F238E27FC236}">
                <a16:creationId xmlns:a16="http://schemas.microsoft.com/office/drawing/2014/main" id="{939B6D7F-9E26-47F0-BC8C-08E80E4C0459}"/>
              </a:ext>
            </a:extLst>
          </p:cNvPr>
          <p:cNvGrpSpPr>
            <a:grpSpLocks/>
          </p:cNvGrpSpPr>
          <p:nvPr/>
        </p:nvGrpSpPr>
        <p:grpSpPr bwMode="auto">
          <a:xfrm>
            <a:off x="476250" y="1116013"/>
            <a:ext cx="74613" cy="26987"/>
            <a:chOff x="2373" y="1404"/>
            <a:chExt cx="47" cy="17"/>
          </a:xfrm>
        </p:grpSpPr>
        <p:sp>
          <p:nvSpPr>
            <p:cNvPr id="54428" name="Oval 156">
              <a:extLst>
                <a:ext uri="{FF2B5EF4-FFF2-40B4-BE49-F238E27FC236}">
                  <a16:creationId xmlns:a16="http://schemas.microsoft.com/office/drawing/2014/main" id="{850AE253-2601-4D2D-87C4-ED79E3FEB5FF}"/>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54429" name="Oval 157">
              <a:extLst>
                <a:ext uri="{FF2B5EF4-FFF2-40B4-BE49-F238E27FC236}">
                  <a16:creationId xmlns:a16="http://schemas.microsoft.com/office/drawing/2014/main" id="{DF3FA6DD-6097-44FB-A4DD-C4D9DBFC55D6}"/>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grpSp>
        <p:nvGrpSpPr>
          <p:cNvPr id="54430" name="Group 158">
            <a:extLst>
              <a:ext uri="{FF2B5EF4-FFF2-40B4-BE49-F238E27FC236}">
                <a16:creationId xmlns:a16="http://schemas.microsoft.com/office/drawing/2014/main" id="{C6561917-66E4-47F5-B6FD-9387206CFBA4}"/>
              </a:ext>
            </a:extLst>
          </p:cNvPr>
          <p:cNvGrpSpPr>
            <a:grpSpLocks/>
          </p:cNvGrpSpPr>
          <p:nvPr/>
        </p:nvGrpSpPr>
        <p:grpSpPr bwMode="auto">
          <a:xfrm>
            <a:off x="476250" y="1403350"/>
            <a:ext cx="74613" cy="26988"/>
            <a:chOff x="2373" y="1404"/>
            <a:chExt cx="47" cy="17"/>
          </a:xfrm>
        </p:grpSpPr>
        <p:sp>
          <p:nvSpPr>
            <p:cNvPr id="54431" name="Oval 159">
              <a:extLst>
                <a:ext uri="{FF2B5EF4-FFF2-40B4-BE49-F238E27FC236}">
                  <a16:creationId xmlns:a16="http://schemas.microsoft.com/office/drawing/2014/main" id="{59F59757-83A2-4E01-B78A-1FAC945CBE4F}"/>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54432" name="Oval 160">
              <a:extLst>
                <a:ext uri="{FF2B5EF4-FFF2-40B4-BE49-F238E27FC236}">
                  <a16:creationId xmlns:a16="http://schemas.microsoft.com/office/drawing/2014/main" id="{1658DD65-0EEE-47BD-8F31-859CE1FBC09D}"/>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54433" name="Text Box 161">
            <a:extLst>
              <a:ext uri="{FF2B5EF4-FFF2-40B4-BE49-F238E27FC236}">
                <a16:creationId xmlns:a16="http://schemas.microsoft.com/office/drawing/2014/main" id="{9338B9C5-30A3-4E09-AF01-214911710BC6}"/>
              </a:ext>
            </a:extLst>
          </p:cNvPr>
          <p:cNvSpPr txBox="1">
            <a:spLocks noChangeArrowheads="1"/>
          </p:cNvSpPr>
          <p:nvPr/>
        </p:nvSpPr>
        <p:spPr bwMode="auto">
          <a:xfrm>
            <a:off x="620713" y="1331913"/>
            <a:ext cx="27828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a:t>
            </a:r>
          </a:p>
          <a:p>
            <a:r>
              <a:rPr lang="en-GB" altLang="en-US" sz="800"/>
              <a:t>x1 </a:t>
            </a:r>
            <a:r>
              <a:rPr lang="en-GB" altLang="en-US" sz="800" b="0"/>
              <a:t>Bedford MK 4-ton Truck </a:t>
            </a:r>
            <a:r>
              <a:rPr lang="en-GB" altLang="en-US" sz="800"/>
              <a:t>    </a:t>
            </a:r>
            <a:r>
              <a:rPr lang="en-GB" altLang="en-US" sz="800" b="0"/>
              <a:t>                           CWBR-22</a:t>
            </a:r>
            <a:endParaRPr lang="en-GB" altLang="en-US" sz="800"/>
          </a:p>
        </p:txBody>
      </p:sp>
      <p:sp>
        <p:nvSpPr>
          <p:cNvPr id="54434" name="Text Box 162">
            <a:extLst>
              <a:ext uri="{FF2B5EF4-FFF2-40B4-BE49-F238E27FC236}">
                <a16:creationId xmlns:a16="http://schemas.microsoft.com/office/drawing/2014/main" id="{1A469020-E2C9-48DB-9541-75E32C395BE5}"/>
              </a:ext>
            </a:extLst>
          </p:cNvPr>
          <p:cNvSpPr txBox="1">
            <a:spLocks noChangeArrowheads="1"/>
          </p:cNvSpPr>
          <p:nvPr/>
        </p:nvSpPr>
        <p:spPr bwMode="auto">
          <a:xfrm>
            <a:off x="620713" y="1116013"/>
            <a:ext cx="2782887"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x3 </a:t>
            </a:r>
            <a:r>
              <a:rPr lang="en-GB" altLang="en-US" sz="800" b="0"/>
              <a:t>Infantry (1 MAW) </a:t>
            </a:r>
            <a:r>
              <a:rPr lang="en-GB" altLang="en-US" sz="800"/>
              <a:t>    </a:t>
            </a:r>
            <a:r>
              <a:rPr lang="en-GB" altLang="en-US" sz="800" b="0"/>
              <a:t>                                      CWBR-26</a:t>
            </a:r>
            <a:endParaRPr lang="en-GB" altLang="en-US" sz="800"/>
          </a:p>
        </p:txBody>
      </p:sp>
      <p:sp>
        <p:nvSpPr>
          <p:cNvPr id="54435" name="Text Box 163">
            <a:extLst>
              <a:ext uri="{FF2B5EF4-FFF2-40B4-BE49-F238E27FC236}">
                <a16:creationId xmlns:a16="http://schemas.microsoft.com/office/drawing/2014/main" id="{F60B39C0-54DB-4F67-BFBC-D95826A8108C}"/>
              </a:ext>
            </a:extLst>
          </p:cNvPr>
          <p:cNvSpPr txBox="1">
            <a:spLocks noChangeArrowheads="1"/>
          </p:cNvSpPr>
          <p:nvPr/>
        </p:nvSpPr>
        <p:spPr bwMode="auto">
          <a:xfrm>
            <a:off x="692150" y="1692275"/>
            <a:ext cx="121126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BATTLEGROUPS</a:t>
            </a:r>
          </a:p>
        </p:txBody>
      </p:sp>
      <p:sp>
        <p:nvSpPr>
          <p:cNvPr id="54436" name="Line 164">
            <a:extLst>
              <a:ext uri="{FF2B5EF4-FFF2-40B4-BE49-F238E27FC236}">
                <a16:creationId xmlns:a16="http://schemas.microsoft.com/office/drawing/2014/main" id="{CE407273-8498-434B-85F0-07AC211EC341}"/>
              </a:ext>
            </a:extLst>
          </p:cNvPr>
          <p:cNvSpPr>
            <a:spLocks noChangeShapeType="1"/>
          </p:cNvSpPr>
          <p:nvPr/>
        </p:nvSpPr>
        <p:spPr bwMode="auto">
          <a:xfrm>
            <a:off x="260350" y="2628900"/>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54437" name="Group 165">
            <a:extLst>
              <a:ext uri="{FF2B5EF4-FFF2-40B4-BE49-F238E27FC236}">
                <a16:creationId xmlns:a16="http://schemas.microsoft.com/office/drawing/2014/main" id="{CF513A1B-DC1C-4A03-B74E-769E317ADDE8}"/>
              </a:ext>
            </a:extLst>
          </p:cNvPr>
          <p:cNvGrpSpPr>
            <a:grpSpLocks noChangeAspect="1"/>
          </p:cNvGrpSpPr>
          <p:nvPr/>
        </p:nvGrpSpPr>
        <p:grpSpPr bwMode="auto">
          <a:xfrm>
            <a:off x="403225" y="2557463"/>
            <a:ext cx="288925" cy="215900"/>
            <a:chOff x="1968" y="1728"/>
            <a:chExt cx="195" cy="132"/>
          </a:xfrm>
        </p:grpSpPr>
        <p:sp>
          <p:nvSpPr>
            <p:cNvPr id="54438" name="Rectangle 166">
              <a:extLst>
                <a:ext uri="{FF2B5EF4-FFF2-40B4-BE49-F238E27FC236}">
                  <a16:creationId xmlns:a16="http://schemas.microsoft.com/office/drawing/2014/main" id="{0F85F722-C098-461E-AF4F-EE0F9118F744}"/>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4439" name="Line 167">
              <a:extLst>
                <a:ext uri="{FF2B5EF4-FFF2-40B4-BE49-F238E27FC236}">
                  <a16:creationId xmlns:a16="http://schemas.microsoft.com/office/drawing/2014/main" id="{6A36EBC7-40FC-4A66-9283-793F1789972B}"/>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4440" name="Line 168">
              <a:extLst>
                <a:ext uri="{FF2B5EF4-FFF2-40B4-BE49-F238E27FC236}">
                  <a16:creationId xmlns:a16="http://schemas.microsoft.com/office/drawing/2014/main" id="{666CB426-42BA-4737-8E6E-57D056BD3189}"/>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54441" name="Group 169">
            <a:extLst>
              <a:ext uri="{FF2B5EF4-FFF2-40B4-BE49-F238E27FC236}">
                <a16:creationId xmlns:a16="http://schemas.microsoft.com/office/drawing/2014/main" id="{74704216-61E3-4449-87A3-1C8BD992E3D1}"/>
              </a:ext>
            </a:extLst>
          </p:cNvPr>
          <p:cNvGrpSpPr>
            <a:grpSpLocks/>
          </p:cNvGrpSpPr>
          <p:nvPr/>
        </p:nvGrpSpPr>
        <p:grpSpPr bwMode="auto">
          <a:xfrm>
            <a:off x="509588" y="2486025"/>
            <a:ext cx="76200" cy="63500"/>
            <a:chOff x="2443" y="447"/>
            <a:chExt cx="48" cy="40"/>
          </a:xfrm>
        </p:grpSpPr>
        <p:sp>
          <p:nvSpPr>
            <p:cNvPr id="54442" name="Line 170">
              <a:extLst>
                <a:ext uri="{FF2B5EF4-FFF2-40B4-BE49-F238E27FC236}">
                  <a16:creationId xmlns:a16="http://schemas.microsoft.com/office/drawing/2014/main" id="{A783D9FA-B217-4EFD-BD1B-7E8AA3E2AFED}"/>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4443" name="Line 171">
              <a:extLst>
                <a:ext uri="{FF2B5EF4-FFF2-40B4-BE49-F238E27FC236}">
                  <a16:creationId xmlns:a16="http://schemas.microsoft.com/office/drawing/2014/main" id="{AC35E309-1949-4E50-8071-CB1374CB41C5}"/>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54444" name="Text Box 172">
            <a:extLst>
              <a:ext uri="{FF2B5EF4-FFF2-40B4-BE49-F238E27FC236}">
                <a16:creationId xmlns:a16="http://schemas.microsoft.com/office/drawing/2014/main" id="{1D36D564-F1CC-4988-87FC-234907C0F375}"/>
              </a:ext>
            </a:extLst>
          </p:cNvPr>
          <p:cNvSpPr txBox="1">
            <a:spLocks noChangeArrowheads="1"/>
          </p:cNvSpPr>
          <p:nvPr/>
        </p:nvSpPr>
        <p:spPr bwMode="auto">
          <a:xfrm>
            <a:off x="692150" y="2413000"/>
            <a:ext cx="185896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BG CWBR-25</a:t>
            </a:r>
          </a:p>
          <a:p>
            <a:r>
              <a:rPr lang="en-GB" altLang="en-US" sz="1000"/>
              <a:t>x3 Infantry Battalion Type A</a:t>
            </a:r>
          </a:p>
        </p:txBody>
      </p:sp>
      <p:sp>
        <p:nvSpPr>
          <p:cNvPr id="54445" name="Line 173">
            <a:extLst>
              <a:ext uri="{FF2B5EF4-FFF2-40B4-BE49-F238E27FC236}">
                <a16:creationId xmlns:a16="http://schemas.microsoft.com/office/drawing/2014/main" id="{FB6CA0D9-76F4-46A4-95B0-86A969D21B46}"/>
              </a:ext>
            </a:extLst>
          </p:cNvPr>
          <p:cNvSpPr>
            <a:spLocks noChangeShapeType="1"/>
          </p:cNvSpPr>
          <p:nvPr/>
        </p:nvSpPr>
        <p:spPr bwMode="auto">
          <a:xfrm>
            <a:off x="260350" y="3060700"/>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54446" name="Group 174">
            <a:extLst>
              <a:ext uri="{FF2B5EF4-FFF2-40B4-BE49-F238E27FC236}">
                <a16:creationId xmlns:a16="http://schemas.microsoft.com/office/drawing/2014/main" id="{FBEB2FEF-4249-46F1-BE68-3B227A504BD9}"/>
              </a:ext>
            </a:extLst>
          </p:cNvPr>
          <p:cNvGrpSpPr>
            <a:grpSpLocks noChangeAspect="1"/>
          </p:cNvGrpSpPr>
          <p:nvPr/>
        </p:nvGrpSpPr>
        <p:grpSpPr bwMode="auto">
          <a:xfrm>
            <a:off x="403225" y="2989263"/>
            <a:ext cx="288925" cy="215900"/>
            <a:chOff x="1968" y="1728"/>
            <a:chExt cx="195" cy="132"/>
          </a:xfrm>
        </p:grpSpPr>
        <p:sp>
          <p:nvSpPr>
            <p:cNvPr id="54447" name="Rectangle 175">
              <a:extLst>
                <a:ext uri="{FF2B5EF4-FFF2-40B4-BE49-F238E27FC236}">
                  <a16:creationId xmlns:a16="http://schemas.microsoft.com/office/drawing/2014/main" id="{B3DA2CD9-504A-4517-92C3-70CF3B741FC5}"/>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4448" name="Line 176">
              <a:extLst>
                <a:ext uri="{FF2B5EF4-FFF2-40B4-BE49-F238E27FC236}">
                  <a16:creationId xmlns:a16="http://schemas.microsoft.com/office/drawing/2014/main" id="{AD490CD7-6FE4-4419-AFF4-2B7E86D17C61}"/>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4449" name="Line 177">
              <a:extLst>
                <a:ext uri="{FF2B5EF4-FFF2-40B4-BE49-F238E27FC236}">
                  <a16:creationId xmlns:a16="http://schemas.microsoft.com/office/drawing/2014/main" id="{F3BD7E04-BDF6-4944-B878-6D3AF8D5C316}"/>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54450" name="Group 178">
            <a:extLst>
              <a:ext uri="{FF2B5EF4-FFF2-40B4-BE49-F238E27FC236}">
                <a16:creationId xmlns:a16="http://schemas.microsoft.com/office/drawing/2014/main" id="{0A5E88B9-D36A-46A9-B313-260AC3EB97DF}"/>
              </a:ext>
            </a:extLst>
          </p:cNvPr>
          <p:cNvGrpSpPr>
            <a:grpSpLocks/>
          </p:cNvGrpSpPr>
          <p:nvPr/>
        </p:nvGrpSpPr>
        <p:grpSpPr bwMode="auto">
          <a:xfrm>
            <a:off x="509588" y="2917825"/>
            <a:ext cx="76200" cy="63500"/>
            <a:chOff x="2443" y="447"/>
            <a:chExt cx="48" cy="40"/>
          </a:xfrm>
        </p:grpSpPr>
        <p:sp>
          <p:nvSpPr>
            <p:cNvPr id="54451" name="Line 179">
              <a:extLst>
                <a:ext uri="{FF2B5EF4-FFF2-40B4-BE49-F238E27FC236}">
                  <a16:creationId xmlns:a16="http://schemas.microsoft.com/office/drawing/2014/main" id="{02428DBD-C974-4D01-9116-E4F99FC7A9B6}"/>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4452" name="Line 180">
              <a:extLst>
                <a:ext uri="{FF2B5EF4-FFF2-40B4-BE49-F238E27FC236}">
                  <a16:creationId xmlns:a16="http://schemas.microsoft.com/office/drawing/2014/main" id="{C044AE2A-EFF5-4ED0-8B41-DFE018FB061A}"/>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54453" name="Text Box 181">
            <a:extLst>
              <a:ext uri="{FF2B5EF4-FFF2-40B4-BE49-F238E27FC236}">
                <a16:creationId xmlns:a16="http://schemas.microsoft.com/office/drawing/2014/main" id="{9561F83B-DA20-4AFB-B0D4-45533F807B57}"/>
              </a:ext>
            </a:extLst>
          </p:cNvPr>
          <p:cNvSpPr txBox="1">
            <a:spLocks noChangeArrowheads="1"/>
          </p:cNvSpPr>
          <p:nvPr/>
        </p:nvSpPr>
        <p:spPr bwMode="auto">
          <a:xfrm>
            <a:off x="692150" y="2844800"/>
            <a:ext cx="2219325"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BG CWBR-26</a:t>
            </a:r>
          </a:p>
          <a:p>
            <a:r>
              <a:rPr lang="en-GB" altLang="en-US" sz="1000"/>
              <a:t>Up to x3 Infantry Battalion Type B</a:t>
            </a:r>
          </a:p>
          <a:p>
            <a:r>
              <a:rPr lang="en-GB" altLang="en-US" sz="1000"/>
              <a:t>(Light Role) </a:t>
            </a:r>
            <a:r>
              <a:rPr lang="en-GB" altLang="en-US" sz="800"/>
              <a:t>(c)</a:t>
            </a:r>
            <a:endParaRPr lang="en-GB" altLang="en-US" sz="1000"/>
          </a:p>
        </p:txBody>
      </p:sp>
      <p:grpSp>
        <p:nvGrpSpPr>
          <p:cNvPr id="54454" name="Group 182">
            <a:extLst>
              <a:ext uri="{FF2B5EF4-FFF2-40B4-BE49-F238E27FC236}">
                <a16:creationId xmlns:a16="http://schemas.microsoft.com/office/drawing/2014/main" id="{A2687177-0C2F-4869-B01D-7C494E0C04ED}"/>
              </a:ext>
            </a:extLst>
          </p:cNvPr>
          <p:cNvGrpSpPr>
            <a:grpSpLocks/>
          </p:cNvGrpSpPr>
          <p:nvPr/>
        </p:nvGrpSpPr>
        <p:grpSpPr bwMode="auto">
          <a:xfrm>
            <a:off x="403225" y="1476375"/>
            <a:ext cx="231775" cy="190500"/>
            <a:chOff x="2252" y="2304"/>
            <a:chExt cx="146" cy="120"/>
          </a:xfrm>
        </p:grpSpPr>
        <p:sp>
          <p:nvSpPr>
            <p:cNvPr id="54455" name="Rectangle 183">
              <a:extLst>
                <a:ext uri="{FF2B5EF4-FFF2-40B4-BE49-F238E27FC236}">
                  <a16:creationId xmlns:a16="http://schemas.microsoft.com/office/drawing/2014/main" id="{247DDC27-87F7-4745-B765-438A94C19E40}"/>
                </a:ext>
              </a:extLst>
            </p:cNvPr>
            <p:cNvSpPr>
              <a:spLocks noChangeAspect="1" noChangeArrowheads="1"/>
            </p:cNvSpPr>
            <p:nvPr/>
          </p:nvSpPr>
          <p:spPr bwMode="auto">
            <a:xfrm>
              <a:off x="2252" y="230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4456" name="Oval 184">
              <a:extLst>
                <a:ext uri="{FF2B5EF4-FFF2-40B4-BE49-F238E27FC236}">
                  <a16:creationId xmlns:a16="http://schemas.microsoft.com/office/drawing/2014/main" id="{96FDB543-0A90-4791-BE58-5D38B5B975C0}"/>
                </a:ext>
              </a:extLst>
            </p:cNvPr>
            <p:cNvSpPr>
              <a:spLocks noChangeAspect="1" noChangeArrowheads="1"/>
            </p:cNvSpPr>
            <p:nvPr/>
          </p:nvSpPr>
          <p:spPr bwMode="auto">
            <a:xfrm>
              <a:off x="2259" y="240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54457" name="Oval 185">
              <a:extLst>
                <a:ext uri="{FF2B5EF4-FFF2-40B4-BE49-F238E27FC236}">
                  <a16:creationId xmlns:a16="http://schemas.microsoft.com/office/drawing/2014/main" id="{F66822EE-ECA8-4ABB-A7B2-57289CF70674}"/>
                </a:ext>
              </a:extLst>
            </p:cNvPr>
            <p:cNvSpPr>
              <a:spLocks noChangeAspect="1" noChangeArrowheads="1"/>
            </p:cNvSpPr>
            <p:nvPr/>
          </p:nvSpPr>
          <p:spPr bwMode="auto">
            <a:xfrm>
              <a:off x="2373" y="240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grpSp>
        <p:nvGrpSpPr>
          <p:cNvPr id="54458" name="Group 186">
            <a:extLst>
              <a:ext uri="{FF2B5EF4-FFF2-40B4-BE49-F238E27FC236}">
                <a16:creationId xmlns:a16="http://schemas.microsoft.com/office/drawing/2014/main" id="{1B7A0AF8-A77A-45A9-B255-F59FFA397825}"/>
              </a:ext>
            </a:extLst>
          </p:cNvPr>
          <p:cNvGrpSpPr>
            <a:grpSpLocks/>
          </p:cNvGrpSpPr>
          <p:nvPr/>
        </p:nvGrpSpPr>
        <p:grpSpPr bwMode="auto">
          <a:xfrm>
            <a:off x="403225" y="900113"/>
            <a:ext cx="231775" cy="190500"/>
            <a:chOff x="2352" y="3264"/>
            <a:chExt cx="146" cy="120"/>
          </a:xfrm>
        </p:grpSpPr>
        <p:sp>
          <p:nvSpPr>
            <p:cNvPr id="54459" name="Rectangle 187">
              <a:extLst>
                <a:ext uri="{FF2B5EF4-FFF2-40B4-BE49-F238E27FC236}">
                  <a16:creationId xmlns:a16="http://schemas.microsoft.com/office/drawing/2014/main" id="{BD8BB824-08AF-4408-AD3B-5689E7B1FFDE}"/>
                </a:ext>
              </a:extLst>
            </p:cNvPr>
            <p:cNvSpPr>
              <a:spLocks noChangeAspect="1" noChangeArrowheads="1"/>
            </p:cNvSpPr>
            <p:nvPr/>
          </p:nvSpPr>
          <p:spPr bwMode="auto">
            <a:xfrm>
              <a:off x="2352" y="326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4460" name="Oval 188">
              <a:extLst>
                <a:ext uri="{FF2B5EF4-FFF2-40B4-BE49-F238E27FC236}">
                  <a16:creationId xmlns:a16="http://schemas.microsoft.com/office/drawing/2014/main" id="{362DF4C0-545D-4062-87DC-FC94F75DCECC}"/>
                </a:ext>
              </a:extLst>
            </p:cNvPr>
            <p:cNvSpPr>
              <a:spLocks noChangeAspect="1" noChangeArrowheads="1"/>
            </p:cNvSpPr>
            <p:nvPr/>
          </p:nvSpPr>
          <p:spPr bwMode="auto">
            <a:xfrm>
              <a:off x="2359" y="336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54461" name="Oval 189">
              <a:extLst>
                <a:ext uri="{FF2B5EF4-FFF2-40B4-BE49-F238E27FC236}">
                  <a16:creationId xmlns:a16="http://schemas.microsoft.com/office/drawing/2014/main" id="{0B397EA8-857F-4143-B90D-DACD0BC624F8}"/>
                </a:ext>
              </a:extLst>
            </p:cNvPr>
            <p:cNvSpPr>
              <a:spLocks noChangeAspect="1" noChangeArrowheads="1"/>
            </p:cNvSpPr>
            <p:nvPr/>
          </p:nvSpPr>
          <p:spPr bwMode="auto">
            <a:xfrm>
              <a:off x="2473" y="336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54462" name="Oval 190">
              <a:extLst>
                <a:ext uri="{FF2B5EF4-FFF2-40B4-BE49-F238E27FC236}">
                  <a16:creationId xmlns:a16="http://schemas.microsoft.com/office/drawing/2014/main" id="{1AD9CA72-C607-458B-A5ED-5DB0D75AB614}"/>
                </a:ext>
              </a:extLst>
            </p:cNvPr>
            <p:cNvSpPr>
              <a:spLocks noChangeAspect="1" noChangeArrowheads="1"/>
            </p:cNvSpPr>
            <p:nvPr/>
          </p:nvSpPr>
          <p:spPr bwMode="auto">
            <a:xfrm>
              <a:off x="2373" y="3290"/>
              <a:ext cx="102" cy="48"/>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4463" name="Line 191">
              <a:extLst>
                <a:ext uri="{FF2B5EF4-FFF2-40B4-BE49-F238E27FC236}">
                  <a16:creationId xmlns:a16="http://schemas.microsoft.com/office/drawing/2014/main" id="{522FD106-CE2A-4832-95B8-AE4FED20FCE4}"/>
                </a:ext>
              </a:extLst>
            </p:cNvPr>
            <p:cNvSpPr>
              <a:spLocks noChangeAspect="1" noChangeShapeType="1"/>
            </p:cNvSpPr>
            <p:nvPr/>
          </p:nvSpPr>
          <p:spPr bwMode="auto">
            <a:xfrm flipV="1">
              <a:off x="2353" y="3264"/>
              <a:ext cx="144" cy="9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54464" name="Line 192">
            <a:extLst>
              <a:ext uri="{FF2B5EF4-FFF2-40B4-BE49-F238E27FC236}">
                <a16:creationId xmlns:a16="http://schemas.microsoft.com/office/drawing/2014/main" id="{8E835050-14FA-4E8C-9009-10625010D51E}"/>
              </a:ext>
            </a:extLst>
          </p:cNvPr>
          <p:cNvSpPr>
            <a:spLocks noChangeShapeType="1"/>
          </p:cNvSpPr>
          <p:nvPr/>
        </p:nvSpPr>
        <p:spPr bwMode="auto">
          <a:xfrm>
            <a:off x="477838" y="5580063"/>
            <a:ext cx="0" cy="14287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4465" name="Line 193">
            <a:extLst>
              <a:ext uri="{FF2B5EF4-FFF2-40B4-BE49-F238E27FC236}">
                <a16:creationId xmlns:a16="http://schemas.microsoft.com/office/drawing/2014/main" id="{57B90E08-CC6E-43C4-8459-D65ABBBD1EF9}"/>
              </a:ext>
            </a:extLst>
          </p:cNvPr>
          <p:cNvSpPr>
            <a:spLocks noChangeShapeType="1"/>
          </p:cNvSpPr>
          <p:nvPr/>
        </p:nvSpPr>
        <p:spPr bwMode="auto">
          <a:xfrm>
            <a:off x="261938" y="5507038"/>
            <a:ext cx="142875"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54466" name="Group 194">
            <a:extLst>
              <a:ext uri="{FF2B5EF4-FFF2-40B4-BE49-F238E27FC236}">
                <a16:creationId xmlns:a16="http://schemas.microsoft.com/office/drawing/2014/main" id="{41BF8E33-6195-4491-8A44-61D6CE042BBE}"/>
              </a:ext>
            </a:extLst>
          </p:cNvPr>
          <p:cNvGrpSpPr>
            <a:grpSpLocks/>
          </p:cNvGrpSpPr>
          <p:nvPr/>
        </p:nvGrpSpPr>
        <p:grpSpPr bwMode="auto">
          <a:xfrm>
            <a:off x="404813" y="5722938"/>
            <a:ext cx="231775" cy="190500"/>
            <a:chOff x="2352" y="3264"/>
            <a:chExt cx="146" cy="120"/>
          </a:xfrm>
        </p:grpSpPr>
        <p:sp>
          <p:nvSpPr>
            <p:cNvPr id="54467" name="Rectangle 195">
              <a:extLst>
                <a:ext uri="{FF2B5EF4-FFF2-40B4-BE49-F238E27FC236}">
                  <a16:creationId xmlns:a16="http://schemas.microsoft.com/office/drawing/2014/main" id="{E3B037E2-39E7-4502-BEBB-CF3C9EDB9CA3}"/>
                </a:ext>
              </a:extLst>
            </p:cNvPr>
            <p:cNvSpPr>
              <a:spLocks noChangeAspect="1" noChangeArrowheads="1"/>
            </p:cNvSpPr>
            <p:nvPr/>
          </p:nvSpPr>
          <p:spPr bwMode="auto">
            <a:xfrm>
              <a:off x="2352" y="326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4468" name="Oval 196">
              <a:extLst>
                <a:ext uri="{FF2B5EF4-FFF2-40B4-BE49-F238E27FC236}">
                  <a16:creationId xmlns:a16="http://schemas.microsoft.com/office/drawing/2014/main" id="{D86F6488-A3ED-42A0-9512-ED98CF07B0B5}"/>
                </a:ext>
              </a:extLst>
            </p:cNvPr>
            <p:cNvSpPr>
              <a:spLocks noChangeAspect="1" noChangeArrowheads="1"/>
            </p:cNvSpPr>
            <p:nvPr/>
          </p:nvSpPr>
          <p:spPr bwMode="auto">
            <a:xfrm>
              <a:off x="2359" y="336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54469" name="Oval 197">
              <a:extLst>
                <a:ext uri="{FF2B5EF4-FFF2-40B4-BE49-F238E27FC236}">
                  <a16:creationId xmlns:a16="http://schemas.microsoft.com/office/drawing/2014/main" id="{9D6B6315-9BD8-49A0-BB53-C358C095A1C3}"/>
                </a:ext>
              </a:extLst>
            </p:cNvPr>
            <p:cNvSpPr>
              <a:spLocks noChangeAspect="1" noChangeArrowheads="1"/>
            </p:cNvSpPr>
            <p:nvPr/>
          </p:nvSpPr>
          <p:spPr bwMode="auto">
            <a:xfrm>
              <a:off x="2473" y="336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54470" name="Oval 198">
              <a:extLst>
                <a:ext uri="{FF2B5EF4-FFF2-40B4-BE49-F238E27FC236}">
                  <a16:creationId xmlns:a16="http://schemas.microsoft.com/office/drawing/2014/main" id="{B1670013-17E6-41E6-AEEF-B6C0EC3DDE75}"/>
                </a:ext>
              </a:extLst>
            </p:cNvPr>
            <p:cNvSpPr>
              <a:spLocks noChangeAspect="1" noChangeArrowheads="1"/>
            </p:cNvSpPr>
            <p:nvPr/>
          </p:nvSpPr>
          <p:spPr bwMode="auto">
            <a:xfrm>
              <a:off x="2373" y="3290"/>
              <a:ext cx="102" cy="48"/>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4471" name="Line 199">
              <a:extLst>
                <a:ext uri="{FF2B5EF4-FFF2-40B4-BE49-F238E27FC236}">
                  <a16:creationId xmlns:a16="http://schemas.microsoft.com/office/drawing/2014/main" id="{2AC917F6-E088-4CA8-9DAA-502D5A872BF6}"/>
                </a:ext>
              </a:extLst>
            </p:cNvPr>
            <p:cNvSpPr>
              <a:spLocks noChangeAspect="1" noChangeShapeType="1"/>
            </p:cNvSpPr>
            <p:nvPr/>
          </p:nvSpPr>
          <p:spPr bwMode="auto">
            <a:xfrm flipV="1">
              <a:off x="2353" y="3264"/>
              <a:ext cx="144" cy="9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54472" name="Group 200">
            <a:extLst>
              <a:ext uri="{FF2B5EF4-FFF2-40B4-BE49-F238E27FC236}">
                <a16:creationId xmlns:a16="http://schemas.microsoft.com/office/drawing/2014/main" id="{95400104-5C99-4020-909B-0ACF00525C47}"/>
              </a:ext>
            </a:extLst>
          </p:cNvPr>
          <p:cNvGrpSpPr>
            <a:grpSpLocks/>
          </p:cNvGrpSpPr>
          <p:nvPr/>
        </p:nvGrpSpPr>
        <p:grpSpPr bwMode="auto">
          <a:xfrm>
            <a:off x="404813" y="5435600"/>
            <a:ext cx="231775" cy="157163"/>
            <a:chOff x="2736" y="3312"/>
            <a:chExt cx="146" cy="99"/>
          </a:xfrm>
        </p:grpSpPr>
        <p:sp>
          <p:nvSpPr>
            <p:cNvPr id="54473" name="Rectangle 201">
              <a:extLst>
                <a:ext uri="{FF2B5EF4-FFF2-40B4-BE49-F238E27FC236}">
                  <a16:creationId xmlns:a16="http://schemas.microsoft.com/office/drawing/2014/main" id="{01A7FB7E-C93A-4E0E-B04C-921079CB182A}"/>
                </a:ext>
              </a:extLst>
            </p:cNvPr>
            <p:cNvSpPr>
              <a:spLocks noChangeAspect="1" noChangeArrowheads="1"/>
            </p:cNvSpPr>
            <p:nvPr/>
          </p:nvSpPr>
          <p:spPr bwMode="auto">
            <a:xfrm>
              <a:off x="2736" y="3312"/>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4474" name="AutoShape 202">
              <a:extLst>
                <a:ext uri="{FF2B5EF4-FFF2-40B4-BE49-F238E27FC236}">
                  <a16:creationId xmlns:a16="http://schemas.microsoft.com/office/drawing/2014/main" id="{12C0C96F-DD58-400F-A0A0-5138C52D3F00}"/>
                </a:ext>
              </a:extLst>
            </p:cNvPr>
            <p:cNvSpPr>
              <a:spLocks noChangeAspect="1" noChangeArrowheads="1"/>
            </p:cNvSpPr>
            <p:nvPr/>
          </p:nvSpPr>
          <p:spPr bwMode="auto">
            <a:xfrm>
              <a:off x="2788" y="3344"/>
              <a:ext cx="36" cy="35"/>
            </a:xfrm>
            <a:prstGeom prst="triangle">
              <a:avLst>
                <a:gd name="adj" fmla="val 50000"/>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54475" name="Group 203">
            <a:extLst>
              <a:ext uri="{FF2B5EF4-FFF2-40B4-BE49-F238E27FC236}">
                <a16:creationId xmlns:a16="http://schemas.microsoft.com/office/drawing/2014/main" id="{41413480-90AE-48B3-A3CC-4C298377E46D}"/>
              </a:ext>
            </a:extLst>
          </p:cNvPr>
          <p:cNvGrpSpPr>
            <a:grpSpLocks/>
          </p:cNvGrpSpPr>
          <p:nvPr/>
        </p:nvGrpSpPr>
        <p:grpSpPr bwMode="auto">
          <a:xfrm>
            <a:off x="477838" y="5364163"/>
            <a:ext cx="74612" cy="26987"/>
            <a:chOff x="2373" y="1404"/>
            <a:chExt cx="47" cy="17"/>
          </a:xfrm>
        </p:grpSpPr>
        <p:sp>
          <p:nvSpPr>
            <p:cNvPr id="54476" name="Oval 204">
              <a:extLst>
                <a:ext uri="{FF2B5EF4-FFF2-40B4-BE49-F238E27FC236}">
                  <a16:creationId xmlns:a16="http://schemas.microsoft.com/office/drawing/2014/main" id="{7D38BC4A-2CC1-48F7-A342-E800EA9157C5}"/>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54477" name="Oval 205">
              <a:extLst>
                <a:ext uri="{FF2B5EF4-FFF2-40B4-BE49-F238E27FC236}">
                  <a16:creationId xmlns:a16="http://schemas.microsoft.com/office/drawing/2014/main" id="{563448C3-6AD3-4790-BB52-71ECF490C41C}"/>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grpSp>
        <p:nvGrpSpPr>
          <p:cNvPr id="54478" name="Group 206">
            <a:extLst>
              <a:ext uri="{FF2B5EF4-FFF2-40B4-BE49-F238E27FC236}">
                <a16:creationId xmlns:a16="http://schemas.microsoft.com/office/drawing/2014/main" id="{070DB35C-B744-4348-9704-25B0977284F4}"/>
              </a:ext>
            </a:extLst>
          </p:cNvPr>
          <p:cNvGrpSpPr>
            <a:grpSpLocks/>
          </p:cNvGrpSpPr>
          <p:nvPr/>
        </p:nvGrpSpPr>
        <p:grpSpPr bwMode="auto">
          <a:xfrm>
            <a:off x="477838" y="5651500"/>
            <a:ext cx="74612" cy="26988"/>
            <a:chOff x="2373" y="1404"/>
            <a:chExt cx="47" cy="17"/>
          </a:xfrm>
        </p:grpSpPr>
        <p:sp>
          <p:nvSpPr>
            <p:cNvPr id="54479" name="Oval 207">
              <a:extLst>
                <a:ext uri="{FF2B5EF4-FFF2-40B4-BE49-F238E27FC236}">
                  <a16:creationId xmlns:a16="http://schemas.microsoft.com/office/drawing/2014/main" id="{D60F2DA7-4833-423C-8F42-BCA767DFA873}"/>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54480" name="Oval 208">
              <a:extLst>
                <a:ext uri="{FF2B5EF4-FFF2-40B4-BE49-F238E27FC236}">
                  <a16:creationId xmlns:a16="http://schemas.microsoft.com/office/drawing/2014/main" id="{A74AC48D-BE38-4099-AAFD-2722F66D4B90}"/>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54481" name="Text Box 209">
            <a:extLst>
              <a:ext uri="{FF2B5EF4-FFF2-40B4-BE49-F238E27FC236}">
                <a16:creationId xmlns:a16="http://schemas.microsoft.com/office/drawing/2014/main" id="{97C8ADCA-FBB6-44D6-BEAC-147EC230A5A0}"/>
              </a:ext>
            </a:extLst>
          </p:cNvPr>
          <p:cNvSpPr txBox="1">
            <a:spLocks noChangeArrowheads="1"/>
          </p:cNvSpPr>
          <p:nvPr/>
        </p:nvSpPr>
        <p:spPr bwMode="auto">
          <a:xfrm>
            <a:off x="620713" y="5291138"/>
            <a:ext cx="280511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Forward Air Controller</a:t>
            </a:r>
          </a:p>
          <a:p>
            <a:r>
              <a:rPr lang="en-GB" altLang="en-US" sz="800"/>
              <a:t>x3 </a:t>
            </a:r>
            <a:r>
              <a:rPr lang="en-GB" altLang="en-US" sz="800" b="0"/>
              <a:t>Forward Observer                                          CWBR-41</a:t>
            </a:r>
            <a:endParaRPr lang="en-GB" altLang="en-US" sz="800"/>
          </a:p>
        </p:txBody>
      </p:sp>
      <p:sp>
        <p:nvSpPr>
          <p:cNvPr id="54482" name="Text Box 210">
            <a:extLst>
              <a:ext uri="{FF2B5EF4-FFF2-40B4-BE49-F238E27FC236}">
                <a16:creationId xmlns:a16="http://schemas.microsoft.com/office/drawing/2014/main" id="{A6EBB7E9-FF4E-466D-9A30-7DC6B178F7D7}"/>
              </a:ext>
            </a:extLst>
          </p:cNvPr>
          <p:cNvSpPr txBox="1">
            <a:spLocks noChangeArrowheads="1"/>
          </p:cNvSpPr>
          <p:nvPr/>
        </p:nvSpPr>
        <p:spPr bwMode="auto">
          <a:xfrm>
            <a:off x="620713" y="5580063"/>
            <a:ext cx="282416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Transport/Recce</a:t>
            </a:r>
          </a:p>
          <a:p>
            <a:r>
              <a:rPr lang="en-GB" altLang="en-US" sz="800"/>
              <a:t>x3 </a:t>
            </a:r>
            <a:r>
              <a:rPr lang="en-GB" altLang="en-US" sz="800" b="0"/>
              <a:t>Ferret Scout Car                                             CWBR-18</a:t>
            </a:r>
            <a:endParaRPr lang="en-GB" altLang="en-US" sz="800"/>
          </a:p>
        </p:txBody>
      </p:sp>
      <p:sp>
        <p:nvSpPr>
          <p:cNvPr id="54483" name="Text Box 211">
            <a:extLst>
              <a:ext uri="{FF2B5EF4-FFF2-40B4-BE49-F238E27FC236}">
                <a16:creationId xmlns:a16="http://schemas.microsoft.com/office/drawing/2014/main" id="{D1A8D93F-19A9-42E1-83C9-14B50EC50F29}"/>
              </a:ext>
            </a:extLst>
          </p:cNvPr>
          <p:cNvSpPr txBox="1">
            <a:spLocks noChangeArrowheads="1"/>
          </p:cNvSpPr>
          <p:nvPr/>
        </p:nvSpPr>
        <p:spPr bwMode="auto">
          <a:xfrm>
            <a:off x="692150" y="5076825"/>
            <a:ext cx="11366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ATTACHMENTS</a:t>
            </a:r>
          </a:p>
        </p:txBody>
      </p:sp>
      <p:sp>
        <p:nvSpPr>
          <p:cNvPr id="54484" name="Line 212">
            <a:extLst>
              <a:ext uri="{FF2B5EF4-FFF2-40B4-BE49-F238E27FC236}">
                <a16:creationId xmlns:a16="http://schemas.microsoft.com/office/drawing/2014/main" id="{045BCE6E-93CA-4CF2-A5EB-F8EB7DCFAAC6}"/>
              </a:ext>
            </a:extLst>
          </p:cNvPr>
          <p:cNvSpPr>
            <a:spLocks noChangeShapeType="1"/>
          </p:cNvSpPr>
          <p:nvPr/>
        </p:nvSpPr>
        <p:spPr bwMode="auto">
          <a:xfrm flipV="1">
            <a:off x="260350" y="4860925"/>
            <a:ext cx="0" cy="649288"/>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54485" name="Group 213">
            <a:extLst>
              <a:ext uri="{FF2B5EF4-FFF2-40B4-BE49-F238E27FC236}">
                <a16:creationId xmlns:a16="http://schemas.microsoft.com/office/drawing/2014/main" id="{026D7FCA-934E-40A7-9996-FF500AE34861}"/>
              </a:ext>
            </a:extLst>
          </p:cNvPr>
          <p:cNvGrpSpPr>
            <a:grpSpLocks noChangeAspect="1"/>
          </p:cNvGrpSpPr>
          <p:nvPr/>
        </p:nvGrpSpPr>
        <p:grpSpPr bwMode="auto">
          <a:xfrm>
            <a:off x="404813" y="2125663"/>
            <a:ext cx="287337" cy="215900"/>
            <a:chOff x="480" y="816"/>
            <a:chExt cx="201" cy="132"/>
          </a:xfrm>
        </p:grpSpPr>
        <p:grpSp>
          <p:nvGrpSpPr>
            <p:cNvPr id="54486" name="Group 214">
              <a:extLst>
                <a:ext uri="{FF2B5EF4-FFF2-40B4-BE49-F238E27FC236}">
                  <a16:creationId xmlns:a16="http://schemas.microsoft.com/office/drawing/2014/main" id="{49AC6348-E0FF-45B1-93A2-AD1569ED6AF8}"/>
                </a:ext>
              </a:extLst>
            </p:cNvPr>
            <p:cNvGrpSpPr>
              <a:grpSpLocks noChangeAspect="1"/>
            </p:cNvGrpSpPr>
            <p:nvPr/>
          </p:nvGrpSpPr>
          <p:grpSpPr bwMode="auto">
            <a:xfrm>
              <a:off x="480" y="816"/>
              <a:ext cx="201" cy="132"/>
              <a:chOff x="480" y="816"/>
              <a:chExt cx="201" cy="132"/>
            </a:xfrm>
          </p:grpSpPr>
          <p:sp>
            <p:nvSpPr>
              <p:cNvPr id="54487" name="Rectangle 215">
                <a:extLst>
                  <a:ext uri="{FF2B5EF4-FFF2-40B4-BE49-F238E27FC236}">
                    <a16:creationId xmlns:a16="http://schemas.microsoft.com/office/drawing/2014/main" id="{F3DE4502-F0F1-4122-AC40-AF233F3D9DDF}"/>
                  </a:ext>
                </a:extLst>
              </p:cNvPr>
              <p:cNvSpPr>
                <a:spLocks noChangeAspect="1" noChangeArrowheads="1"/>
              </p:cNvSpPr>
              <p:nvPr/>
            </p:nvSpPr>
            <p:spPr bwMode="auto">
              <a:xfrm>
                <a:off x="480" y="816"/>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4488" name="Oval 216">
                <a:extLst>
                  <a:ext uri="{FF2B5EF4-FFF2-40B4-BE49-F238E27FC236}">
                    <a16:creationId xmlns:a16="http://schemas.microsoft.com/office/drawing/2014/main" id="{F41D3F35-870A-4E6E-AB43-D6AF920CFC8D}"/>
                  </a:ext>
                </a:extLst>
              </p:cNvPr>
              <p:cNvSpPr>
                <a:spLocks noChangeAspect="1" noChangeArrowheads="1"/>
              </p:cNvSpPr>
              <p:nvPr/>
            </p:nvSpPr>
            <p:spPr bwMode="auto">
              <a:xfrm>
                <a:off x="517" y="849"/>
                <a:ext cx="127"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54489" name="Line 217">
              <a:extLst>
                <a:ext uri="{FF2B5EF4-FFF2-40B4-BE49-F238E27FC236}">
                  <a16:creationId xmlns:a16="http://schemas.microsoft.com/office/drawing/2014/main" id="{9C7CFCEE-88DC-4D23-80A1-7403BCEE0F67}"/>
                </a:ext>
              </a:extLst>
            </p:cNvPr>
            <p:cNvSpPr>
              <a:spLocks noChangeAspect="1" noChangeShapeType="1"/>
            </p:cNvSpPr>
            <p:nvPr/>
          </p:nvSpPr>
          <p:spPr bwMode="auto">
            <a:xfrm flipV="1">
              <a:off x="480" y="816"/>
              <a:ext cx="198" cy="132"/>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54490" name="Group 218">
            <a:extLst>
              <a:ext uri="{FF2B5EF4-FFF2-40B4-BE49-F238E27FC236}">
                <a16:creationId xmlns:a16="http://schemas.microsoft.com/office/drawing/2014/main" id="{E5D1A969-35CA-42E2-84B2-12ED526884D1}"/>
              </a:ext>
            </a:extLst>
          </p:cNvPr>
          <p:cNvGrpSpPr>
            <a:grpSpLocks/>
          </p:cNvGrpSpPr>
          <p:nvPr/>
        </p:nvGrpSpPr>
        <p:grpSpPr bwMode="auto">
          <a:xfrm>
            <a:off x="511175" y="2054225"/>
            <a:ext cx="76200" cy="63500"/>
            <a:chOff x="2443" y="447"/>
            <a:chExt cx="48" cy="40"/>
          </a:xfrm>
        </p:grpSpPr>
        <p:sp>
          <p:nvSpPr>
            <p:cNvPr id="54491" name="Line 219">
              <a:extLst>
                <a:ext uri="{FF2B5EF4-FFF2-40B4-BE49-F238E27FC236}">
                  <a16:creationId xmlns:a16="http://schemas.microsoft.com/office/drawing/2014/main" id="{02B8C3CD-9FF6-4CDA-BAC7-F327D8E7C1E2}"/>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4492" name="Line 220">
              <a:extLst>
                <a:ext uri="{FF2B5EF4-FFF2-40B4-BE49-F238E27FC236}">
                  <a16:creationId xmlns:a16="http://schemas.microsoft.com/office/drawing/2014/main" id="{CAA7FD45-09E7-4E97-9C26-AE3482986E18}"/>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54493" name="Text Box 221">
            <a:extLst>
              <a:ext uri="{FF2B5EF4-FFF2-40B4-BE49-F238E27FC236}">
                <a16:creationId xmlns:a16="http://schemas.microsoft.com/office/drawing/2014/main" id="{72F73784-7BCA-4EED-A9EF-C1A9F4237534}"/>
              </a:ext>
            </a:extLst>
          </p:cNvPr>
          <p:cNvSpPr txBox="1">
            <a:spLocks noChangeArrowheads="1"/>
          </p:cNvSpPr>
          <p:nvPr/>
        </p:nvSpPr>
        <p:spPr bwMode="auto">
          <a:xfrm>
            <a:off x="692150" y="1979613"/>
            <a:ext cx="283051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BG CWBR-22</a:t>
            </a:r>
          </a:p>
          <a:p>
            <a:r>
              <a:rPr lang="en-GB" altLang="en-US" sz="1000"/>
              <a:t>x1 Yeomanry (TA) Reconnaissance Regt </a:t>
            </a:r>
            <a:r>
              <a:rPr lang="en-GB" altLang="en-US" sz="800"/>
              <a:t>(bc)</a:t>
            </a:r>
            <a:endParaRPr lang="en-GB" altLang="en-US" sz="1000"/>
          </a:p>
        </p:txBody>
      </p:sp>
      <p:sp>
        <p:nvSpPr>
          <p:cNvPr id="54494" name="Line 222">
            <a:extLst>
              <a:ext uri="{FF2B5EF4-FFF2-40B4-BE49-F238E27FC236}">
                <a16:creationId xmlns:a16="http://schemas.microsoft.com/office/drawing/2014/main" id="{68B1F3E9-016B-478D-B197-2C586CCE0614}"/>
              </a:ext>
            </a:extLst>
          </p:cNvPr>
          <p:cNvSpPr>
            <a:spLocks noChangeShapeType="1"/>
          </p:cNvSpPr>
          <p:nvPr/>
        </p:nvSpPr>
        <p:spPr bwMode="auto">
          <a:xfrm>
            <a:off x="260350" y="219710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4495" name="Text Box 223">
            <a:extLst>
              <a:ext uri="{FF2B5EF4-FFF2-40B4-BE49-F238E27FC236}">
                <a16:creationId xmlns:a16="http://schemas.microsoft.com/office/drawing/2014/main" id="{DB7F57D8-525D-4741-82CA-157FB8C475D7}"/>
              </a:ext>
            </a:extLst>
          </p:cNvPr>
          <p:cNvSpPr txBox="1">
            <a:spLocks noChangeArrowheads="1"/>
          </p:cNvSpPr>
          <p:nvPr/>
        </p:nvSpPr>
        <p:spPr bwMode="auto">
          <a:xfrm>
            <a:off x="115888" y="6011863"/>
            <a:ext cx="3384550" cy="2536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800"/>
              <a:t>(a) </a:t>
            </a:r>
            <a:r>
              <a:rPr lang="en-GB" altLang="en-US" sz="800" b="0"/>
              <a:t>5th Field Force was permanently deployed in West Germany, while 7th Field Force was based in the UK and would be deployed to West Germany in wartime.  The Task Force/Field Force concept was developed in 1976, when it was assumed that advances in communications technology would allow more than just the traditional 3-4 battlegroups to be controlled by a single Brigade headquarters.  However, in practice it was discovered that the advances in technology did not increase speed of decision-making on the part of the Brigadier and as a consequence, the Field Forces were converted back into Infantry Brigades in Dec 82 – 5th Field Force became 19 Infantry Brigade (3rd Armoured Division), while 7th Field Force became 24 Infantry Brigade (2nd Infantry Division).</a:t>
            </a:r>
          </a:p>
          <a:p>
            <a:endParaRPr lang="en-GB" altLang="en-US" sz="800"/>
          </a:p>
          <a:p>
            <a:r>
              <a:rPr lang="en-GB" altLang="en-US" sz="800"/>
              <a:t>(b) </a:t>
            </a:r>
            <a:r>
              <a:rPr lang="en-GB" altLang="en-US" sz="800" b="0"/>
              <a:t>The Germany-based 5th Field Force had a regular Engineer Sqn and 657 Sqn AAC (see I (Br) Corps orbat), while the UK-based 7th Field Force had a TA Engineer Squadron.</a:t>
            </a:r>
          </a:p>
          <a:p>
            <a:endParaRPr lang="en-GB" altLang="en-US" sz="800" b="0"/>
          </a:p>
          <a:p>
            <a:r>
              <a:rPr lang="en-GB" altLang="en-US" sz="800"/>
              <a:t>(c) </a:t>
            </a:r>
            <a:r>
              <a:rPr lang="en-GB" altLang="en-US" sz="800" b="0"/>
              <a:t>In wartime the Field Forces would be reinforced by these additional infantry battalions and Yeomanry Regiments, the majority (possibly all) of whom would be drawn from the TA.</a:t>
            </a:r>
          </a:p>
        </p:txBody>
      </p:sp>
      <p:grpSp>
        <p:nvGrpSpPr>
          <p:cNvPr id="54496" name="Group 224">
            <a:extLst>
              <a:ext uri="{FF2B5EF4-FFF2-40B4-BE49-F238E27FC236}">
                <a16:creationId xmlns:a16="http://schemas.microsoft.com/office/drawing/2014/main" id="{398C2373-6634-47AD-B1D9-D37D140A21E2}"/>
              </a:ext>
            </a:extLst>
          </p:cNvPr>
          <p:cNvGrpSpPr>
            <a:grpSpLocks/>
          </p:cNvGrpSpPr>
          <p:nvPr/>
        </p:nvGrpSpPr>
        <p:grpSpPr bwMode="auto">
          <a:xfrm>
            <a:off x="403225" y="4789488"/>
            <a:ext cx="288925" cy="215900"/>
            <a:chOff x="2311" y="3060"/>
            <a:chExt cx="151" cy="99"/>
          </a:xfrm>
        </p:grpSpPr>
        <p:sp>
          <p:nvSpPr>
            <p:cNvPr id="54497" name="Rectangle 225">
              <a:extLst>
                <a:ext uri="{FF2B5EF4-FFF2-40B4-BE49-F238E27FC236}">
                  <a16:creationId xmlns:a16="http://schemas.microsoft.com/office/drawing/2014/main" id="{2BED8410-17EB-4B0A-9654-FF75CF584537}"/>
                </a:ext>
              </a:extLst>
            </p:cNvPr>
            <p:cNvSpPr>
              <a:spLocks noChangeAspect="1" noChangeArrowheads="1"/>
            </p:cNvSpPr>
            <p:nvPr/>
          </p:nvSpPr>
          <p:spPr bwMode="auto">
            <a:xfrm>
              <a:off x="2311" y="3060"/>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4498" name="Oval 226">
              <a:extLst>
                <a:ext uri="{FF2B5EF4-FFF2-40B4-BE49-F238E27FC236}">
                  <a16:creationId xmlns:a16="http://schemas.microsoft.com/office/drawing/2014/main" id="{1AD8B831-34B0-4DD8-BCC2-96B572344648}"/>
                </a:ext>
              </a:extLst>
            </p:cNvPr>
            <p:cNvSpPr>
              <a:spLocks noChangeAspect="1" noChangeArrowheads="1"/>
            </p:cNvSpPr>
            <p:nvPr/>
          </p:nvSpPr>
          <p:spPr bwMode="auto">
            <a:xfrm>
              <a:off x="2376" y="3098"/>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54499" name="Group 227">
            <a:extLst>
              <a:ext uri="{FF2B5EF4-FFF2-40B4-BE49-F238E27FC236}">
                <a16:creationId xmlns:a16="http://schemas.microsoft.com/office/drawing/2014/main" id="{91C1FA44-A2EF-4464-ADA8-5C07AD16DE8A}"/>
              </a:ext>
            </a:extLst>
          </p:cNvPr>
          <p:cNvGrpSpPr>
            <a:grpSpLocks/>
          </p:cNvGrpSpPr>
          <p:nvPr/>
        </p:nvGrpSpPr>
        <p:grpSpPr bwMode="auto">
          <a:xfrm>
            <a:off x="509588" y="4716463"/>
            <a:ext cx="76200" cy="63500"/>
            <a:chOff x="2443" y="447"/>
            <a:chExt cx="48" cy="40"/>
          </a:xfrm>
        </p:grpSpPr>
        <p:sp>
          <p:nvSpPr>
            <p:cNvPr id="54500" name="Line 228">
              <a:extLst>
                <a:ext uri="{FF2B5EF4-FFF2-40B4-BE49-F238E27FC236}">
                  <a16:creationId xmlns:a16="http://schemas.microsoft.com/office/drawing/2014/main" id="{DB37E0CE-10BB-46A7-AB4C-F43D828727E4}"/>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4501" name="Line 229">
              <a:extLst>
                <a:ext uri="{FF2B5EF4-FFF2-40B4-BE49-F238E27FC236}">
                  <a16:creationId xmlns:a16="http://schemas.microsoft.com/office/drawing/2014/main" id="{1DB3E82D-F658-4BE7-848A-75F675C7A436}"/>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54502" name="Line 230">
            <a:extLst>
              <a:ext uri="{FF2B5EF4-FFF2-40B4-BE49-F238E27FC236}">
                <a16:creationId xmlns:a16="http://schemas.microsoft.com/office/drawing/2014/main" id="{BA471EB4-2519-4C50-9B51-93442855424C}"/>
              </a:ext>
            </a:extLst>
          </p:cNvPr>
          <p:cNvSpPr>
            <a:spLocks noChangeShapeType="1"/>
          </p:cNvSpPr>
          <p:nvPr/>
        </p:nvSpPr>
        <p:spPr bwMode="auto">
          <a:xfrm>
            <a:off x="260350" y="4860925"/>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4503" name="Text Box 231">
            <a:extLst>
              <a:ext uri="{FF2B5EF4-FFF2-40B4-BE49-F238E27FC236}">
                <a16:creationId xmlns:a16="http://schemas.microsoft.com/office/drawing/2014/main" id="{A072931F-24DA-4A3A-A449-48FD5A68E218}"/>
              </a:ext>
            </a:extLst>
          </p:cNvPr>
          <p:cNvSpPr txBox="1">
            <a:spLocks noChangeArrowheads="1"/>
          </p:cNvSpPr>
          <p:nvPr/>
        </p:nvSpPr>
        <p:spPr bwMode="auto">
          <a:xfrm>
            <a:off x="692150" y="4645025"/>
            <a:ext cx="177958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FSE CWBR-06</a:t>
            </a:r>
          </a:p>
          <a:p>
            <a:r>
              <a:rPr lang="en-GB" altLang="en-US" sz="1000"/>
              <a:t>x1 Field Artillery Regiment</a:t>
            </a:r>
          </a:p>
        </p:txBody>
      </p:sp>
      <p:sp>
        <p:nvSpPr>
          <p:cNvPr id="54504" name="Text Box 232">
            <a:extLst>
              <a:ext uri="{FF2B5EF4-FFF2-40B4-BE49-F238E27FC236}">
                <a16:creationId xmlns:a16="http://schemas.microsoft.com/office/drawing/2014/main" id="{31C0DB1A-F494-4469-A7EF-B75972BC8599}"/>
              </a:ext>
            </a:extLst>
          </p:cNvPr>
          <p:cNvSpPr txBox="1">
            <a:spLocks noChangeArrowheads="1"/>
          </p:cNvSpPr>
          <p:nvPr/>
        </p:nvSpPr>
        <p:spPr bwMode="auto">
          <a:xfrm>
            <a:off x="692150" y="4427538"/>
            <a:ext cx="18383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FIRE SUPPORT ELEMENTS</a:t>
            </a:r>
          </a:p>
        </p:txBody>
      </p:sp>
      <p:sp>
        <p:nvSpPr>
          <p:cNvPr id="54506" name="Line 234">
            <a:extLst>
              <a:ext uri="{FF2B5EF4-FFF2-40B4-BE49-F238E27FC236}">
                <a16:creationId xmlns:a16="http://schemas.microsoft.com/office/drawing/2014/main" id="{E2A68EEE-FE7F-42F1-885F-F330187A7E79}"/>
              </a:ext>
            </a:extLst>
          </p:cNvPr>
          <p:cNvSpPr>
            <a:spLocks noChangeShapeType="1"/>
          </p:cNvSpPr>
          <p:nvPr/>
        </p:nvSpPr>
        <p:spPr bwMode="auto">
          <a:xfrm>
            <a:off x="3644900" y="395288"/>
            <a:ext cx="0" cy="223202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54507" name="Group 235">
            <a:extLst>
              <a:ext uri="{FF2B5EF4-FFF2-40B4-BE49-F238E27FC236}">
                <a16:creationId xmlns:a16="http://schemas.microsoft.com/office/drawing/2014/main" id="{F8693C93-1D6C-4E76-879A-C0D2D70EB93E}"/>
              </a:ext>
            </a:extLst>
          </p:cNvPr>
          <p:cNvGrpSpPr>
            <a:grpSpLocks noChangeAspect="1"/>
          </p:cNvGrpSpPr>
          <p:nvPr/>
        </p:nvGrpSpPr>
        <p:grpSpPr bwMode="auto">
          <a:xfrm>
            <a:off x="3500438" y="252413"/>
            <a:ext cx="288925" cy="215900"/>
            <a:chOff x="1968" y="1728"/>
            <a:chExt cx="195" cy="132"/>
          </a:xfrm>
        </p:grpSpPr>
        <p:sp>
          <p:nvSpPr>
            <p:cNvPr id="54508" name="Rectangle 236">
              <a:extLst>
                <a:ext uri="{FF2B5EF4-FFF2-40B4-BE49-F238E27FC236}">
                  <a16:creationId xmlns:a16="http://schemas.microsoft.com/office/drawing/2014/main" id="{3DEB432F-91D3-4225-BA48-23045F08A0D5}"/>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4509" name="Line 237">
              <a:extLst>
                <a:ext uri="{FF2B5EF4-FFF2-40B4-BE49-F238E27FC236}">
                  <a16:creationId xmlns:a16="http://schemas.microsoft.com/office/drawing/2014/main" id="{987FE29C-0AFD-4A05-B614-0BB02B2BB35F}"/>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4510" name="Line 238">
              <a:extLst>
                <a:ext uri="{FF2B5EF4-FFF2-40B4-BE49-F238E27FC236}">
                  <a16:creationId xmlns:a16="http://schemas.microsoft.com/office/drawing/2014/main" id="{5385AA2F-AEAF-469A-946B-91D4CCE68CE4}"/>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54511" name="Group 239">
            <a:extLst>
              <a:ext uri="{FF2B5EF4-FFF2-40B4-BE49-F238E27FC236}">
                <a16:creationId xmlns:a16="http://schemas.microsoft.com/office/drawing/2014/main" id="{29C49B51-60D7-44B4-8011-73D6900FD0B2}"/>
              </a:ext>
            </a:extLst>
          </p:cNvPr>
          <p:cNvGrpSpPr>
            <a:grpSpLocks/>
          </p:cNvGrpSpPr>
          <p:nvPr/>
        </p:nvGrpSpPr>
        <p:grpSpPr bwMode="auto">
          <a:xfrm>
            <a:off x="3606800" y="179388"/>
            <a:ext cx="76200" cy="63500"/>
            <a:chOff x="2539" y="543"/>
            <a:chExt cx="48" cy="40"/>
          </a:xfrm>
        </p:grpSpPr>
        <p:sp>
          <p:nvSpPr>
            <p:cNvPr id="54512" name="Line 240">
              <a:extLst>
                <a:ext uri="{FF2B5EF4-FFF2-40B4-BE49-F238E27FC236}">
                  <a16:creationId xmlns:a16="http://schemas.microsoft.com/office/drawing/2014/main" id="{FDBA8AF5-7C01-4B80-A742-659879DA4CBE}"/>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4513" name="Line 241">
              <a:extLst>
                <a:ext uri="{FF2B5EF4-FFF2-40B4-BE49-F238E27FC236}">
                  <a16:creationId xmlns:a16="http://schemas.microsoft.com/office/drawing/2014/main" id="{CB1C90E2-D16F-4169-AC5C-7B30D26E6795}"/>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54514" name="Text Box 242">
            <a:extLst>
              <a:ext uri="{FF2B5EF4-FFF2-40B4-BE49-F238E27FC236}">
                <a16:creationId xmlns:a16="http://schemas.microsoft.com/office/drawing/2014/main" id="{C3AC46E1-BFC1-447F-8214-497389354A48}"/>
              </a:ext>
            </a:extLst>
          </p:cNvPr>
          <p:cNvSpPr txBox="1">
            <a:spLocks noChangeArrowheads="1"/>
          </p:cNvSpPr>
          <p:nvPr/>
        </p:nvSpPr>
        <p:spPr bwMode="auto">
          <a:xfrm>
            <a:off x="3860800" y="107950"/>
            <a:ext cx="277653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BATTLEGROUP CWBR-10</a:t>
            </a:r>
          </a:p>
          <a:p>
            <a:r>
              <a:rPr lang="en-GB" altLang="en-US" sz="1000"/>
              <a:t>British Infantry Brigade (BAOR) 1983-89 </a:t>
            </a:r>
            <a:r>
              <a:rPr lang="en-GB" altLang="en-US" sz="800"/>
              <a:t>(af)</a:t>
            </a:r>
            <a:endParaRPr lang="en-GB" altLang="en-US" sz="1000"/>
          </a:p>
        </p:txBody>
      </p:sp>
      <p:sp>
        <p:nvSpPr>
          <p:cNvPr id="54515" name="Line 243">
            <a:extLst>
              <a:ext uri="{FF2B5EF4-FFF2-40B4-BE49-F238E27FC236}">
                <a16:creationId xmlns:a16="http://schemas.microsoft.com/office/drawing/2014/main" id="{80DD94D5-D4DF-4336-8DD8-EE0269131912}"/>
              </a:ext>
            </a:extLst>
          </p:cNvPr>
          <p:cNvSpPr>
            <a:spLocks noChangeShapeType="1"/>
          </p:cNvSpPr>
          <p:nvPr/>
        </p:nvSpPr>
        <p:spPr bwMode="auto">
          <a:xfrm>
            <a:off x="3646488" y="1260475"/>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4516" name="Line 244">
            <a:extLst>
              <a:ext uri="{FF2B5EF4-FFF2-40B4-BE49-F238E27FC236}">
                <a16:creationId xmlns:a16="http://schemas.microsoft.com/office/drawing/2014/main" id="{7F5C5B3F-EE0B-49C5-AC11-F6035C631A57}"/>
              </a:ext>
            </a:extLst>
          </p:cNvPr>
          <p:cNvSpPr>
            <a:spLocks noChangeShapeType="1"/>
          </p:cNvSpPr>
          <p:nvPr/>
        </p:nvSpPr>
        <p:spPr bwMode="auto">
          <a:xfrm>
            <a:off x="3646488" y="684213"/>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4517" name="Line 245">
            <a:extLst>
              <a:ext uri="{FF2B5EF4-FFF2-40B4-BE49-F238E27FC236}">
                <a16:creationId xmlns:a16="http://schemas.microsoft.com/office/drawing/2014/main" id="{33F8087B-1FD6-4A64-A5F0-781E58F84E98}"/>
              </a:ext>
            </a:extLst>
          </p:cNvPr>
          <p:cNvSpPr>
            <a:spLocks noChangeShapeType="1"/>
          </p:cNvSpPr>
          <p:nvPr/>
        </p:nvSpPr>
        <p:spPr bwMode="auto">
          <a:xfrm>
            <a:off x="3862388" y="1331913"/>
            <a:ext cx="0" cy="1444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4518" name="Line 246">
            <a:extLst>
              <a:ext uri="{FF2B5EF4-FFF2-40B4-BE49-F238E27FC236}">
                <a16:creationId xmlns:a16="http://schemas.microsoft.com/office/drawing/2014/main" id="{F3B72BA9-4BF7-4DCC-A80B-C05A9682EF52}"/>
              </a:ext>
            </a:extLst>
          </p:cNvPr>
          <p:cNvSpPr>
            <a:spLocks noChangeShapeType="1"/>
          </p:cNvSpPr>
          <p:nvPr/>
        </p:nvSpPr>
        <p:spPr bwMode="auto">
          <a:xfrm>
            <a:off x="3862388" y="755650"/>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54519" name="Group 247">
            <a:extLst>
              <a:ext uri="{FF2B5EF4-FFF2-40B4-BE49-F238E27FC236}">
                <a16:creationId xmlns:a16="http://schemas.microsoft.com/office/drawing/2014/main" id="{8DA5EF19-F4E9-445B-8D65-3376673D4E3E}"/>
              </a:ext>
            </a:extLst>
          </p:cNvPr>
          <p:cNvGrpSpPr>
            <a:grpSpLocks/>
          </p:cNvGrpSpPr>
          <p:nvPr/>
        </p:nvGrpSpPr>
        <p:grpSpPr bwMode="auto">
          <a:xfrm>
            <a:off x="3862388" y="539750"/>
            <a:ext cx="74612" cy="26988"/>
            <a:chOff x="2373" y="1404"/>
            <a:chExt cx="47" cy="17"/>
          </a:xfrm>
        </p:grpSpPr>
        <p:sp>
          <p:nvSpPr>
            <p:cNvPr id="54520" name="Oval 248">
              <a:extLst>
                <a:ext uri="{FF2B5EF4-FFF2-40B4-BE49-F238E27FC236}">
                  <a16:creationId xmlns:a16="http://schemas.microsoft.com/office/drawing/2014/main" id="{C71538A5-4643-46C4-87AB-97C13F6B7594}"/>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54521" name="Oval 249">
              <a:extLst>
                <a:ext uri="{FF2B5EF4-FFF2-40B4-BE49-F238E27FC236}">
                  <a16:creationId xmlns:a16="http://schemas.microsoft.com/office/drawing/2014/main" id="{9BFA7001-27B4-441F-AE63-B77F47AA8408}"/>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54522" name="Text Box 250">
            <a:extLst>
              <a:ext uri="{FF2B5EF4-FFF2-40B4-BE49-F238E27FC236}">
                <a16:creationId xmlns:a16="http://schemas.microsoft.com/office/drawing/2014/main" id="{8A042839-72CD-47F3-BADA-5799D4AAD832}"/>
              </a:ext>
            </a:extLst>
          </p:cNvPr>
          <p:cNvSpPr txBox="1">
            <a:spLocks noChangeArrowheads="1"/>
          </p:cNvSpPr>
          <p:nvPr/>
        </p:nvSpPr>
        <p:spPr bwMode="auto">
          <a:xfrm>
            <a:off x="4022725" y="468313"/>
            <a:ext cx="28019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Command</a:t>
            </a:r>
          </a:p>
          <a:p>
            <a:r>
              <a:rPr lang="en-GB" altLang="en-US" sz="800"/>
              <a:t>x1 </a:t>
            </a:r>
            <a:r>
              <a:rPr lang="en-GB" altLang="en-US" sz="800" b="0"/>
              <a:t>Commander                                                   CWBR-25</a:t>
            </a:r>
            <a:endParaRPr lang="en-GB" altLang="en-US" sz="800"/>
          </a:p>
        </p:txBody>
      </p:sp>
      <p:grpSp>
        <p:nvGrpSpPr>
          <p:cNvPr id="54523" name="Group 251">
            <a:extLst>
              <a:ext uri="{FF2B5EF4-FFF2-40B4-BE49-F238E27FC236}">
                <a16:creationId xmlns:a16="http://schemas.microsoft.com/office/drawing/2014/main" id="{142B504C-773B-4396-ACA3-014DE036EA7B}"/>
              </a:ext>
            </a:extLst>
          </p:cNvPr>
          <p:cNvGrpSpPr>
            <a:grpSpLocks/>
          </p:cNvGrpSpPr>
          <p:nvPr/>
        </p:nvGrpSpPr>
        <p:grpSpPr bwMode="auto">
          <a:xfrm>
            <a:off x="3790950" y="611188"/>
            <a:ext cx="231775" cy="157162"/>
            <a:chOff x="933" y="149"/>
            <a:chExt cx="146" cy="99"/>
          </a:xfrm>
        </p:grpSpPr>
        <p:sp>
          <p:nvSpPr>
            <p:cNvPr id="54524" name="Rectangle 252">
              <a:extLst>
                <a:ext uri="{FF2B5EF4-FFF2-40B4-BE49-F238E27FC236}">
                  <a16:creationId xmlns:a16="http://schemas.microsoft.com/office/drawing/2014/main" id="{D320157E-AAD0-4053-B75E-307D4A9F278E}"/>
                </a:ext>
              </a:extLst>
            </p:cNvPr>
            <p:cNvSpPr>
              <a:spLocks noChangeAspect="1" noChangeArrowheads="1"/>
            </p:cNvSpPr>
            <p:nvPr/>
          </p:nvSpPr>
          <p:spPr bwMode="auto">
            <a:xfrm>
              <a:off x="933" y="149"/>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4525" name="Text Box 253">
              <a:extLst>
                <a:ext uri="{FF2B5EF4-FFF2-40B4-BE49-F238E27FC236}">
                  <a16:creationId xmlns:a16="http://schemas.microsoft.com/office/drawing/2014/main" id="{528EB565-FE95-4B27-9A6E-03ED72EB0D23}"/>
                </a:ext>
              </a:extLst>
            </p:cNvPr>
            <p:cNvSpPr txBox="1">
              <a:spLocks noChangeAspect="1" noChangeArrowheads="1"/>
            </p:cNvSpPr>
            <p:nvPr/>
          </p:nvSpPr>
          <p:spPr bwMode="auto">
            <a:xfrm>
              <a:off x="948" y="163"/>
              <a:ext cx="116" cy="70"/>
            </a:xfrm>
            <a:prstGeom prst="rect">
              <a:avLst/>
            </a:prstGeom>
            <a:solidFill>
              <a:srgbClr val="CC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sz="800"/>
                <a:t>HQ</a:t>
              </a:r>
            </a:p>
          </p:txBody>
        </p:sp>
      </p:grpSp>
      <p:grpSp>
        <p:nvGrpSpPr>
          <p:cNvPr id="54526" name="Group 254">
            <a:extLst>
              <a:ext uri="{FF2B5EF4-FFF2-40B4-BE49-F238E27FC236}">
                <a16:creationId xmlns:a16="http://schemas.microsoft.com/office/drawing/2014/main" id="{7E4DFF66-2646-4E44-B829-A22CF4064308}"/>
              </a:ext>
            </a:extLst>
          </p:cNvPr>
          <p:cNvGrpSpPr>
            <a:grpSpLocks/>
          </p:cNvGrpSpPr>
          <p:nvPr/>
        </p:nvGrpSpPr>
        <p:grpSpPr bwMode="auto">
          <a:xfrm>
            <a:off x="3862388" y="827088"/>
            <a:ext cx="74612" cy="26987"/>
            <a:chOff x="2373" y="1404"/>
            <a:chExt cx="47" cy="17"/>
          </a:xfrm>
        </p:grpSpPr>
        <p:sp>
          <p:nvSpPr>
            <p:cNvPr id="54527" name="Oval 255">
              <a:extLst>
                <a:ext uri="{FF2B5EF4-FFF2-40B4-BE49-F238E27FC236}">
                  <a16:creationId xmlns:a16="http://schemas.microsoft.com/office/drawing/2014/main" id="{D789F472-6982-405A-9818-5A793E477C6B}"/>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54528" name="Oval 256">
              <a:extLst>
                <a:ext uri="{FF2B5EF4-FFF2-40B4-BE49-F238E27FC236}">
                  <a16:creationId xmlns:a16="http://schemas.microsoft.com/office/drawing/2014/main" id="{C6F085FA-B509-4FE9-AA63-F2DE62D07DDA}"/>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54529" name="Text Box 257">
            <a:extLst>
              <a:ext uri="{FF2B5EF4-FFF2-40B4-BE49-F238E27FC236}">
                <a16:creationId xmlns:a16="http://schemas.microsoft.com/office/drawing/2014/main" id="{A5CE234C-78D2-4502-8998-B186F6D0AA74}"/>
              </a:ext>
            </a:extLst>
          </p:cNvPr>
          <p:cNvSpPr txBox="1">
            <a:spLocks noChangeArrowheads="1"/>
          </p:cNvSpPr>
          <p:nvPr/>
        </p:nvSpPr>
        <p:spPr bwMode="auto">
          <a:xfrm>
            <a:off x="4022725" y="755650"/>
            <a:ext cx="27813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a:t>
            </a:r>
          </a:p>
          <a:p>
            <a:r>
              <a:rPr lang="en-GB" altLang="en-US" sz="800"/>
              <a:t>x1 </a:t>
            </a:r>
            <a:r>
              <a:rPr lang="en-GB" altLang="en-US" sz="800" b="0"/>
              <a:t>Ferret Scout Car </a:t>
            </a:r>
            <a:r>
              <a:rPr lang="en-GB" altLang="en-US" sz="800"/>
              <a:t>(b)</a:t>
            </a:r>
            <a:r>
              <a:rPr lang="en-GB" altLang="en-US" sz="800" b="0"/>
              <a:t>                                      CWBR-18</a:t>
            </a:r>
            <a:endParaRPr lang="en-GB" altLang="en-US" sz="800"/>
          </a:p>
        </p:txBody>
      </p:sp>
      <p:grpSp>
        <p:nvGrpSpPr>
          <p:cNvPr id="54530" name="Group 258">
            <a:extLst>
              <a:ext uri="{FF2B5EF4-FFF2-40B4-BE49-F238E27FC236}">
                <a16:creationId xmlns:a16="http://schemas.microsoft.com/office/drawing/2014/main" id="{9E8CF100-1CDA-4612-9EDE-385938370690}"/>
              </a:ext>
            </a:extLst>
          </p:cNvPr>
          <p:cNvGrpSpPr>
            <a:grpSpLocks noChangeAspect="1"/>
          </p:cNvGrpSpPr>
          <p:nvPr/>
        </p:nvGrpSpPr>
        <p:grpSpPr bwMode="auto">
          <a:xfrm>
            <a:off x="3790950" y="1187450"/>
            <a:ext cx="231775" cy="157163"/>
            <a:chOff x="1968" y="1728"/>
            <a:chExt cx="195" cy="132"/>
          </a:xfrm>
        </p:grpSpPr>
        <p:sp>
          <p:nvSpPr>
            <p:cNvPr id="54531" name="Rectangle 259">
              <a:extLst>
                <a:ext uri="{FF2B5EF4-FFF2-40B4-BE49-F238E27FC236}">
                  <a16:creationId xmlns:a16="http://schemas.microsoft.com/office/drawing/2014/main" id="{DF1C920F-FB35-45B6-AA03-82FD7D2591DD}"/>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4532" name="Line 260">
              <a:extLst>
                <a:ext uri="{FF2B5EF4-FFF2-40B4-BE49-F238E27FC236}">
                  <a16:creationId xmlns:a16="http://schemas.microsoft.com/office/drawing/2014/main" id="{8DF1D362-A083-4C6E-9688-32D950BE4017}"/>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4533" name="Line 261">
              <a:extLst>
                <a:ext uri="{FF2B5EF4-FFF2-40B4-BE49-F238E27FC236}">
                  <a16:creationId xmlns:a16="http://schemas.microsoft.com/office/drawing/2014/main" id="{F0B0F792-0B22-4EE2-BAAB-2D4AF035950B}"/>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54534" name="Group 262">
            <a:extLst>
              <a:ext uri="{FF2B5EF4-FFF2-40B4-BE49-F238E27FC236}">
                <a16:creationId xmlns:a16="http://schemas.microsoft.com/office/drawing/2014/main" id="{0DAE6AF2-9DE7-4901-A545-A2AA883AFFA9}"/>
              </a:ext>
            </a:extLst>
          </p:cNvPr>
          <p:cNvGrpSpPr>
            <a:grpSpLocks/>
          </p:cNvGrpSpPr>
          <p:nvPr/>
        </p:nvGrpSpPr>
        <p:grpSpPr bwMode="auto">
          <a:xfrm>
            <a:off x="3862388" y="1116013"/>
            <a:ext cx="74612" cy="26987"/>
            <a:chOff x="2373" y="1404"/>
            <a:chExt cx="47" cy="17"/>
          </a:xfrm>
        </p:grpSpPr>
        <p:sp>
          <p:nvSpPr>
            <p:cNvPr id="54535" name="Oval 263">
              <a:extLst>
                <a:ext uri="{FF2B5EF4-FFF2-40B4-BE49-F238E27FC236}">
                  <a16:creationId xmlns:a16="http://schemas.microsoft.com/office/drawing/2014/main" id="{1C683738-14AE-43B2-8BE8-D21FF843CF56}"/>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54536" name="Oval 264">
              <a:extLst>
                <a:ext uri="{FF2B5EF4-FFF2-40B4-BE49-F238E27FC236}">
                  <a16:creationId xmlns:a16="http://schemas.microsoft.com/office/drawing/2014/main" id="{39C7CCEF-D94A-4E52-818A-C407E1DCC220}"/>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grpSp>
        <p:nvGrpSpPr>
          <p:cNvPr id="54537" name="Group 265">
            <a:extLst>
              <a:ext uri="{FF2B5EF4-FFF2-40B4-BE49-F238E27FC236}">
                <a16:creationId xmlns:a16="http://schemas.microsoft.com/office/drawing/2014/main" id="{8FFB4D40-41C0-4BFF-A55A-FCB51CB5039C}"/>
              </a:ext>
            </a:extLst>
          </p:cNvPr>
          <p:cNvGrpSpPr>
            <a:grpSpLocks/>
          </p:cNvGrpSpPr>
          <p:nvPr/>
        </p:nvGrpSpPr>
        <p:grpSpPr bwMode="auto">
          <a:xfrm>
            <a:off x="3862388" y="1403350"/>
            <a:ext cx="74612" cy="26988"/>
            <a:chOff x="2373" y="1404"/>
            <a:chExt cx="47" cy="17"/>
          </a:xfrm>
        </p:grpSpPr>
        <p:sp>
          <p:nvSpPr>
            <p:cNvPr id="54538" name="Oval 266">
              <a:extLst>
                <a:ext uri="{FF2B5EF4-FFF2-40B4-BE49-F238E27FC236}">
                  <a16:creationId xmlns:a16="http://schemas.microsoft.com/office/drawing/2014/main" id="{648F67DF-14BE-45E0-BBA8-B415AE89A057}"/>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54539" name="Oval 267">
              <a:extLst>
                <a:ext uri="{FF2B5EF4-FFF2-40B4-BE49-F238E27FC236}">
                  <a16:creationId xmlns:a16="http://schemas.microsoft.com/office/drawing/2014/main" id="{8DED525C-FE9F-484C-AD00-BBD6B98EF5B3}"/>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54540" name="Text Box 268">
            <a:extLst>
              <a:ext uri="{FF2B5EF4-FFF2-40B4-BE49-F238E27FC236}">
                <a16:creationId xmlns:a16="http://schemas.microsoft.com/office/drawing/2014/main" id="{D3D62191-DCB1-42B9-A689-2B93AEBC5151}"/>
              </a:ext>
            </a:extLst>
          </p:cNvPr>
          <p:cNvSpPr txBox="1">
            <a:spLocks noChangeArrowheads="1"/>
          </p:cNvSpPr>
          <p:nvPr/>
        </p:nvSpPr>
        <p:spPr bwMode="auto">
          <a:xfrm>
            <a:off x="4022725" y="1331913"/>
            <a:ext cx="27971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a:t>
            </a:r>
          </a:p>
          <a:p>
            <a:r>
              <a:rPr lang="en-GB" altLang="en-US" sz="800"/>
              <a:t>x1 </a:t>
            </a:r>
            <a:r>
              <a:rPr lang="en-GB" altLang="en-US" sz="800" b="0"/>
              <a:t>Bedford MK 4-ton Truck </a:t>
            </a:r>
            <a:r>
              <a:rPr lang="en-GB" altLang="en-US" sz="800"/>
              <a:t>(b)</a:t>
            </a:r>
            <a:r>
              <a:rPr lang="en-GB" altLang="en-US" sz="800" b="0"/>
              <a:t>                           CWBR-22</a:t>
            </a:r>
            <a:endParaRPr lang="en-GB" altLang="en-US" sz="800"/>
          </a:p>
        </p:txBody>
      </p:sp>
      <p:sp>
        <p:nvSpPr>
          <p:cNvPr id="54541" name="Text Box 269">
            <a:extLst>
              <a:ext uri="{FF2B5EF4-FFF2-40B4-BE49-F238E27FC236}">
                <a16:creationId xmlns:a16="http://schemas.microsoft.com/office/drawing/2014/main" id="{35B5D52C-5595-41A3-944A-4047BE59C78A}"/>
              </a:ext>
            </a:extLst>
          </p:cNvPr>
          <p:cNvSpPr txBox="1">
            <a:spLocks noChangeArrowheads="1"/>
          </p:cNvSpPr>
          <p:nvPr/>
        </p:nvSpPr>
        <p:spPr bwMode="auto">
          <a:xfrm>
            <a:off x="4022725" y="1116013"/>
            <a:ext cx="2792413"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x3 </a:t>
            </a:r>
            <a:r>
              <a:rPr lang="en-GB" altLang="en-US" sz="800" b="0"/>
              <a:t>Infantry (1 MAW) </a:t>
            </a:r>
            <a:r>
              <a:rPr lang="en-GB" altLang="en-US" sz="800"/>
              <a:t>(c)</a:t>
            </a:r>
            <a:r>
              <a:rPr lang="en-GB" altLang="en-US" sz="800" b="0"/>
              <a:t>                                      CWBR-26</a:t>
            </a:r>
            <a:endParaRPr lang="en-GB" altLang="en-US" sz="800"/>
          </a:p>
        </p:txBody>
      </p:sp>
      <p:sp>
        <p:nvSpPr>
          <p:cNvPr id="54542" name="Text Box 270">
            <a:extLst>
              <a:ext uri="{FF2B5EF4-FFF2-40B4-BE49-F238E27FC236}">
                <a16:creationId xmlns:a16="http://schemas.microsoft.com/office/drawing/2014/main" id="{37385136-912B-4EA1-B9E6-04E23FCF7C60}"/>
              </a:ext>
            </a:extLst>
          </p:cNvPr>
          <p:cNvSpPr txBox="1">
            <a:spLocks noChangeArrowheads="1"/>
          </p:cNvSpPr>
          <p:nvPr/>
        </p:nvSpPr>
        <p:spPr bwMode="auto">
          <a:xfrm>
            <a:off x="3429000" y="3779838"/>
            <a:ext cx="3313113" cy="26590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800"/>
              <a:t>(a) </a:t>
            </a:r>
            <a:r>
              <a:rPr lang="en-GB" altLang="en-US" sz="800" b="0"/>
              <a:t>The regular 19 Infantry Brigade was allocated to reinforce 3rd Armoured Division (4th Armoured Division from 1986) using this organisation.  Another Infantry Brigade (the 24th) was allocated to 2nd Infantry Division.  In 1988, 24 Brigade was converted to the Airmobile role (see BG CWBR-12).  </a:t>
            </a:r>
          </a:p>
          <a:p>
            <a:endParaRPr lang="en-GB" altLang="en-US" sz="800"/>
          </a:p>
          <a:p>
            <a:r>
              <a:rPr lang="en-GB" altLang="en-US" sz="800"/>
              <a:t>(b) </a:t>
            </a:r>
            <a:r>
              <a:rPr lang="en-GB" altLang="en-US" sz="800" b="0"/>
              <a:t>From 1985: May replace all transport with:</a:t>
            </a:r>
          </a:p>
          <a:p>
            <a:r>
              <a:rPr lang="en-GB" altLang="en-US" sz="800" b="0"/>
              <a:t>     Saxon APC                                                                      CWBR-14</a:t>
            </a:r>
          </a:p>
          <a:p>
            <a:endParaRPr lang="en-GB" altLang="en-US" sz="800"/>
          </a:p>
          <a:p>
            <a:r>
              <a:rPr lang="en-GB" altLang="en-US" sz="800"/>
              <a:t>(c) </a:t>
            </a:r>
            <a:r>
              <a:rPr lang="en-GB" altLang="en-US" sz="800" b="0"/>
              <a:t>From 1986: May upgrade Infantry with L85/L86 small-arms:</a:t>
            </a:r>
          </a:p>
          <a:p>
            <a:r>
              <a:rPr lang="en-GB" altLang="en-US" sz="800"/>
              <a:t>     x3 </a:t>
            </a:r>
            <a:r>
              <a:rPr lang="en-GB" altLang="en-US" sz="800" b="0"/>
              <a:t>Infantry (1 MAW)                                                        CWBR-27</a:t>
            </a:r>
          </a:p>
          <a:p>
            <a:r>
              <a:rPr lang="en-GB" altLang="en-US" sz="800" b="0"/>
              <a:t>From 1987: May replace all M72 66mm LAW and Carl-Gustav 84mm MAW with the 94mm LAW-80 (see card).</a:t>
            </a:r>
          </a:p>
          <a:p>
            <a:endParaRPr lang="en-GB" altLang="en-US" sz="800" b="0"/>
          </a:p>
          <a:p>
            <a:r>
              <a:rPr lang="en-GB" altLang="en-US" sz="800"/>
              <a:t>(d) </a:t>
            </a:r>
            <a:r>
              <a:rPr lang="en-GB" altLang="en-US" sz="800" b="0"/>
              <a:t>An Armoured Regiment was not normally part of the organisation, though in the late 1980s, 19 Infantry Brigade (by then with 4th Armoured Division) received the Armoured Regiment that had previously been allocated to 1 Infantry Brigade (UK Mobile Force).  However, </a:t>
            </a:r>
            <a:r>
              <a:rPr lang="en-GB" altLang="en-US" sz="800"/>
              <a:t>x1</a:t>
            </a:r>
            <a:r>
              <a:rPr lang="en-GB" altLang="en-US" sz="800" b="0"/>
              <a:t> Armoured Squadron remained with 1 Brigade and the regiment only had </a:t>
            </a:r>
            <a:r>
              <a:rPr lang="en-GB" altLang="en-US" sz="800"/>
              <a:t>x3 </a:t>
            </a:r>
            <a:r>
              <a:rPr lang="en-GB" altLang="en-US" sz="800" b="0"/>
              <a:t>Squadrons in total, so the Armoured Regiment here would have only </a:t>
            </a:r>
            <a:r>
              <a:rPr lang="en-GB" altLang="en-US" sz="800"/>
              <a:t>x2 </a:t>
            </a:r>
            <a:r>
              <a:rPr lang="en-GB" altLang="en-US" sz="800" b="0"/>
              <a:t>Armoured Squadrons.</a:t>
            </a:r>
            <a:endParaRPr lang="en-GB" altLang="en-US" sz="800"/>
          </a:p>
        </p:txBody>
      </p:sp>
      <p:sp>
        <p:nvSpPr>
          <p:cNvPr id="54543" name="Text Box 271">
            <a:extLst>
              <a:ext uri="{FF2B5EF4-FFF2-40B4-BE49-F238E27FC236}">
                <a16:creationId xmlns:a16="http://schemas.microsoft.com/office/drawing/2014/main" id="{C8369847-45E8-42B6-9C63-5FF12C279FCE}"/>
              </a:ext>
            </a:extLst>
          </p:cNvPr>
          <p:cNvSpPr txBox="1">
            <a:spLocks noChangeArrowheads="1"/>
          </p:cNvSpPr>
          <p:nvPr/>
        </p:nvSpPr>
        <p:spPr bwMode="auto">
          <a:xfrm>
            <a:off x="4094163" y="1692275"/>
            <a:ext cx="1211262"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BATTLEGROUPS</a:t>
            </a:r>
          </a:p>
        </p:txBody>
      </p:sp>
      <p:sp>
        <p:nvSpPr>
          <p:cNvPr id="54544" name="Line 272">
            <a:extLst>
              <a:ext uri="{FF2B5EF4-FFF2-40B4-BE49-F238E27FC236}">
                <a16:creationId xmlns:a16="http://schemas.microsoft.com/office/drawing/2014/main" id="{C1991858-8F2C-4CA5-84E0-786F1189A788}"/>
              </a:ext>
            </a:extLst>
          </p:cNvPr>
          <p:cNvSpPr>
            <a:spLocks noChangeShapeType="1"/>
          </p:cNvSpPr>
          <p:nvPr/>
        </p:nvSpPr>
        <p:spPr bwMode="auto">
          <a:xfrm>
            <a:off x="3646488" y="2195513"/>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54545" name="Group 273">
            <a:extLst>
              <a:ext uri="{FF2B5EF4-FFF2-40B4-BE49-F238E27FC236}">
                <a16:creationId xmlns:a16="http://schemas.microsoft.com/office/drawing/2014/main" id="{260E5D6B-4554-4618-B976-D83C11056BAD}"/>
              </a:ext>
            </a:extLst>
          </p:cNvPr>
          <p:cNvGrpSpPr>
            <a:grpSpLocks noChangeAspect="1"/>
          </p:cNvGrpSpPr>
          <p:nvPr/>
        </p:nvGrpSpPr>
        <p:grpSpPr bwMode="auto">
          <a:xfrm>
            <a:off x="3789363" y="2124075"/>
            <a:ext cx="288925" cy="215900"/>
            <a:chOff x="1968" y="1728"/>
            <a:chExt cx="195" cy="132"/>
          </a:xfrm>
        </p:grpSpPr>
        <p:sp>
          <p:nvSpPr>
            <p:cNvPr id="54546" name="Rectangle 274">
              <a:extLst>
                <a:ext uri="{FF2B5EF4-FFF2-40B4-BE49-F238E27FC236}">
                  <a16:creationId xmlns:a16="http://schemas.microsoft.com/office/drawing/2014/main" id="{16E4BF31-172E-4046-A599-177168388922}"/>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4547" name="Line 275">
              <a:extLst>
                <a:ext uri="{FF2B5EF4-FFF2-40B4-BE49-F238E27FC236}">
                  <a16:creationId xmlns:a16="http://schemas.microsoft.com/office/drawing/2014/main" id="{8A911ABC-48CD-43FD-AB05-9B1885EE7B67}"/>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4548" name="Line 276">
              <a:extLst>
                <a:ext uri="{FF2B5EF4-FFF2-40B4-BE49-F238E27FC236}">
                  <a16:creationId xmlns:a16="http://schemas.microsoft.com/office/drawing/2014/main" id="{6626430F-A1CE-4249-9C3C-5D79B6494240}"/>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54549" name="Group 277">
            <a:extLst>
              <a:ext uri="{FF2B5EF4-FFF2-40B4-BE49-F238E27FC236}">
                <a16:creationId xmlns:a16="http://schemas.microsoft.com/office/drawing/2014/main" id="{E6BC98BF-0E7E-414A-A7D3-47EB68974B69}"/>
              </a:ext>
            </a:extLst>
          </p:cNvPr>
          <p:cNvGrpSpPr>
            <a:grpSpLocks/>
          </p:cNvGrpSpPr>
          <p:nvPr/>
        </p:nvGrpSpPr>
        <p:grpSpPr bwMode="auto">
          <a:xfrm>
            <a:off x="3895725" y="2052638"/>
            <a:ext cx="76200" cy="63500"/>
            <a:chOff x="2443" y="447"/>
            <a:chExt cx="48" cy="40"/>
          </a:xfrm>
        </p:grpSpPr>
        <p:sp>
          <p:nvSpPr>
            <p:cNvPr id="54550" name="Line 278">
              <a:extLst>
                <a:ext uri="{FF2B5EF4-FFF2-40B4-BE49-F238E27FC236}">
                  <a16:creationId xmlns:a16="http://schemas.microsoft.com/office/drawing/2014/main" id="{99762C89-D0DA-4A85-9FE9-F5BD84080217}"/>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4551" name="Line 279">
              <a:extLst>
                <a:ext uri="{FF2B5EF4-FFF2-40B4-BE49-F238E27FC236}">
                  <a16:creationId xmlns:a16="http://schemas.microsoft.com/office/drawing/2014/main" id="{6095B1FB-491B-4E98-B505-B1DEE57A98D8}"/>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54552" name="Text Box 280">
            <a:extLst>
              <a:ext uri="{FF2B5EF4-FFF2-40B4-BE49-F238E27FC236}">
                <a16:creationId xmlns:a16="http://schemas.microsoft.com/office/drawing/2014/main" id="{9320EE61-A4FD-4EA1-9B9D-43597B70C1DE}"/>
              </a:ext>
            </a:extLst>
          </p:cNvPr>
          <p:cNvSpPr txBox="1">
            <a:spLocks noChangeArrowheads="1"/>
          </p:cNvSpPr>
          <p:nvPr/>
        </p:nvSpPr>
        <p:spPr bwMode="auto">
          <a:xfrm>
            <a:off x="4076700" y="1979613"/>
            <a:ext cx="185896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BG CWBR-25</a:t>
            </a:r>
          </a:p>
          <a:p>
            <a:r>
              <a:rPr lang="en-GB" altLang="en-US" sz="1000"/>
              <a:t>x3 Infantry Battalion Type A</a:t>
            </a:r>
          </a:p>
        </p:txBody>
      </p:sp>
      <p:grpSp>
        <p:nvGrpSpPr>
          <p:cNvPr id="54562" name="Group 290">
            <a:extLst>
              <a:ext uri="{FF2B5EF4-FFF2-40B4-BE49-F238E27FC236}">
                <a16:creationId xmlns:a16="http://schemas.microsoft.com/office/drawing/2014/main" id="{7DD338F0-B9FA-4D2C-9E1D-85E4A4A87F0D}"/>
              </a:ext>
            </a:extLst>
          </p:cNvPr>
          <p:cNvGrpSpPr>
            <a:grpSpLocks/>
          </p:cNvGrpSpPr>
          <p:nvPr/>
        </p:nvGrpSpPr>
        <p:grpSpPr bwMode="auto">
          <a:xfrm>
            <a:off x="3789363" y="1476375"/>
            <a:ext cx="231775" cy="190500"/>
            <a:chOff x="2252" y="2304"/>
            <a:chExt cx="146" cy="120"/>
          </a:xfrm>
        </p:grpSpPr>
        <p:sp>
          <p:nvSpPr>
            <p:cNvPr id="54563" name="Rectangle 291">
              <a:extLst>
                <a:ext uri="{FF2B5EF4-FFF2-40B4-BE49-F238E27FC236}">
                  <a16:creationId xmlns:a16="http://schemas.microsoft.com/office/drawing/2014/main" id="{62D23FE8-70D7-4196-9EB1-A004185C25F3}"/>
                </a:ext>
              </a:extLst>
            </p:cNvPr>
            <p:cNvSpPr>
              <a:spLocks noChangeAspect="1" noChangeArrowheads="1"/>
            </p:cNvSpPr>
            <p:nvPr/>
          </p:nvSpPr>
          <p:spPr bwMode="auto">
            <a:xfrm>
              <a:off x="2252" y="230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4564" name="Oval 292">
              <a:extLst>
                <a:ext uri="{FF2B5EF4-FFF2-40B4-BE49-F238E27FC236}">
                  <a16:creationId xmlns:a16="http://schemas.microsoft.com/office/drawing/2014/main" id="{0502130C-279A-4C68-8DB9-18763DBABC3B}"/>
                </a:ext>
              </a:extLst>
            </p:cNvPr>
            <p:cNvSpPr>
              <a:spLocks noChangeAspect="1" noChangeArrowheads="1"/>
            </p:cNvSpPr>
            <p:nvPr/>
          </p:nvSpPr>
          <p:spPr bwMode="auto">
            <a:xfrm>
              <a:off x="2259" y="240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54565" name="Oval 293">
              <a:extLst>
                <a:ext uri="{FF2B5EF4-FFF2-40B4-BE49-F238E27FC236}">
                  <a16:creationId xmlns:a16="http://schemas.microsoft.com/office/drawing/2014/main" id="{67811F3C-CB0C-49DE-AA70-AD9D8C0B74A8}"/>
                </a:ext>
              </a:extLst>
            </p:cNvPr>
            <p:cNvSpPr>
              <a:spLocks noChangeAspect="1" noChangeArrowheads="1"/>
            </p:cNvSpPr>
            <p:nvPr/>
          </p:nvSpPr>
          <p:spPr bwMode="auto">
            <a:xfrm>
              <a:off x="2373" y="240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grpSp>
        <p:nvGrpSpPr>
          <p:cNvPr id="54566" name="Group 294">
            <a:extLst>
              <a:ext uri="{FF2B5EF4-FFF2-40B4-BE49-F238E27FC236}">
                <a16:creationId xmlns:a16="http://schemas.microsoft.com/office/drawing/2014/main" id="{826DCF60-AC9D-4D5C-92EC-DF34999668C0}"/>
              </a:ext>
            </a:extLst>
          </p:cNvPr>
          <p:cNvGrpSpPr>
            <a:grpSpLocks/>
          </p:cNvGrpSpPr>
          <p:nvPr/>
        </p:nvGrpSpPr>
        <p:grpSpPr bwMode="auto">
          <a:xfrm>
            <a:off x="3789363" y="900113"/>
            <a:ext cx="231775" cy="190500"/>
            <a:chOff x="2352" y="3264"/>
            <a:chExt cx="146" cy="120"/>
          </a:xfrm>
        </p:grpSpPr>
        <p:sp>
          <p:nvSpPr>
            <p:cNvPr id="54567" name="Rectangle 295">
              <a:extLst>
                <a:ext uri="{FF2B5EF4-FFF2-40B4-BE49-F238E27FC236}">
                  <a16:creationId xmlns:a16="http://schemas.microsoft.com/office/drawing/2014/main" id="{FCF48740-F3E2-4325-B4F0-6672612C54B0}"/>
                </a:ext>
              </a:extLst>
            </p:cNvPr>
            <p:cNvSpPr>
              <a:spLocks noChangeAspect="1" noChangeArrowheads="1"/>
            </p:cNvSpPr>
            <p:nvPr/>
          </p:nvSpPr>
          <p:spPr bwMode="auto">
            <a:xfrm>
              <a:off x="2352" y="326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4568" name="Oval 296">
              <a:extLst>
                <a:ext uri="{FF2B5EF4-FFF2-40B4-BE49-F238E27FC236}">
                  <a16:creationId xmlns:a16="http://schemas.microsoft.com/office/drawing/2014/main" id="{6BF75D1E-9D16-4197-908E-9868704B6F09}"/>
                </a:ext>
              </a:extLst>
            </p:cNvPr>
            <p:cNvSpPr>
              <a:spLocks noChangeAspect="1" noChangeArrowheads="1"/>
            </p:cNvSpPr>
            <p:nvPr/>
          </p:nvSpPr>
          <p:spPr bwMode="auto">
            <a:xfrm>
              <a:off x="2359" y="336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54569" name="Oval 297">
              <a:extLst>
                <a:ext uri="{FF2B5EF4-FFF2-40B4-BE49-F238E27FC236}">
                  <a16:creationId xmlns:a16="http://schemas.microsoft.com/office/drawing/2014/main" id="{F0EC487E-AAE2-400C-BF7E-F7328F8E625F}"/>
                </a:ext>
              </a:extLst>
            </p:cNvPr>
            <p:cNvSpPr>
              <a:spLocks noChangeAspect="1" noChangeArrowheads="1"/>
            </p:cNvSpPr>
            <p:nvPr/>
          </p:nvSpPr>
          <p:spPr bwMode="auto">
            <a:xfrm>
              <a:off x="2473" y="336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54570" name="Oval 298">
              <a:extLst>
                <a:ext uri="{FF2B5EF4-FFF2-40B4-BE49-F238E27FC236}">
                  <a16:creationId xmlns:a16="http://schemas.microsoft.com/office/drawing/2014/main" id="{810ACD43-D735-4B90-9461-61980251244A}"/>
                </a:ext>
              </a:extLst>
            </p:cNvPr>
            <p:cNvSpPr>
              <a:spLocks noChangeAspect="1" noChangeArrowheads="1"/>
            </p:cNvSpPr>
            <p:nvPr/>
          </p:nvSpPr>
          <p:spPr bwMode="auto">
            <a:xfrm>
              <a:off x="2373" y="3290"/>
              <a:ext cx="102" cy="48"/>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4571" name="Line 299">
              <a:extLst>
                <a:ext uri="{FF2B5EF4-FFF2-40B4-BE49-F238E27FC236}">
                  <a16:creationId xmlns:a16="http://schemas.microsoft.com/office/drawing/2014/main" id="{81C12659-6E42-4EEE-9C21-9FBE4D5020B8}"/>
                </a:ext>
              </a:extLst>
            </p:cNvPr>
            <p:cNvSpPr>
              <a:spLocks noChangeAspect="1" noChangeShapeType="1"/>
            </p:cNvSpPr>
            <p:nvPr/>
          </p:nvSpPr>
          <p:spPr bwMode="auto">
            <a:xfrm flipV="1">
              <a:off x="2353" y="3264"/>
              <a:ext cx="144" cy="9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54572" name="Line 300">
            <a:extLst>
              <a:ext uri="{FF2B5EF4-FFF2-40B4-BE49-F238E27FC236}">
                <a16:creationId xmlns:a16="http://schemas.microsoft.com/office/drawing/2014/main" id="{7A99EA76-5624-4AF3-A083-91737CF6F698}"/>
              </a:ext>
            </a:extLst>
          </p:cNvPr>
          <p:cNvSpPr>
            <a:spLocks noChangeShapeType="1"/>
          </p:cNvSpPr>
          <p:nvPr/>
        </p:nvSpPr>
        <p:spPr bwMode="auto">
          <a:xfrm>
            <a:off x="3879850" y="3348038"/>
            <a:ext cx="0" cy="14287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4573" name="Line 301">
            <a:extLst>
              <a:ext uri="{FF2B5EF4-FFF2-40B4-BE49-F238E27FC236}">
                <a16:creationId xmlns:a16="http://schemas.microsoft.com/office/drawing/2014/main" id="{B3759D4C-E091-4302-9087-9EB18455CC36}"/>
              </a:ext>
            </a:extLst>
          </p:cNvPr>
          <p:cNvSpPr>
            <a:spLocks noChangeShapeType="1"/>
          </p:cNvSpPr>
          <p:nvPr/>
        </p:nvSpPr>
        <p:spPr bwMode="auto">
          <a:xfrm>
            <a:off x="3644900" y="3276600"/>
            <a:ext cx="142875"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54574" name="Group 302">
            <a:extLst>
              <a:ext uri="{FF2B5EF4-FFF2-40B4-BE49-F238E27FC236}">
                <a16:creationId xmlns:a16="http://schemas.microsoft.com/office/drawing/2014/main" id="{077FCD03-F8DA-4341-9188-AD252C7BD2DA}"/>
              </a:ext>
            </a:extLst>
          </p:cNvPr>
          <p:cNvGrpSpPr>
            <a:grpSpLocks/>
          </p:cNvGrpSpPr>
          <p:nvPr/>
        </p:nvGrpSpPr>
        <p:grpSpPr bwMode="auto">
          <a:xfrm>
            <a:off x="3806825" y="3490913"/>
            <a:ext cx="231775" cy="190500"/>
            <a:chOff x="2352" y="3264"/>
            <a:chExt cx="146" cy="120"/>
          </a:xfrm>
        </p:grpSpPr>
        <p:sp>
          <p:nvSpPr>
            <p:cNvPr id="54575" name="Rectangle 303">
              <a:extLst>
                <a:ext uri="{FF2B5EF4-FFF2-40B4-BE49-F238E27FC236}">
                  <a16:creationId xmlns:a16="http://schemas.microsoft.com/office/drawing/2014/main" id="{FC8E2A5D-5796-4CB1-92F3-B479D26AD53A}"/>
                </a:ext>
              </a:extLst>
            </p:cNvPr>
            <p:cNvSpPr>
              <a:spLocks noChangeAspect="1" noChangeArrowheads="1"/>
            </p:cNvSpPr>
            <p:nvPr/>
          </p:nvSpPr>
          <p:spPr bwMode="auto">
            <a:xfrm>
              <a:off x="2352" y="326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4576" name="Oval 304">
              <a:extLst>
                <a:ext uri="{FF2B5EF4-FFF2-40B4-BE49-F238E27FC236}">
                  <a16:creationId xmlns:a16="http://schemas.microsoft.com/office/drawing/2014/main" id="{8BDD571D-59E9-4961-84C4-B5FE055B62DD}"/>
                </a:ext>
              </a:extLst>
            </p:cNvPr>
            <p:cNvSpPr>
              <a:spLocks noChangeAspect="1" noChangeArrowheads="1"/>
            </p:cNvSpPr>
            <p:nvPr/>
          </p:nvSpPr>
          <p:spPr bwMode="auto">
            <a:xfrm>
              <a:off x="2359" y="336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54577" name="Oval 305">
              <a:extLst>
                <a:ext uri="{FF2B5EF4-FFF2-40B4-BE49-F238E27FC236}">
                  <a16:creationId xmlns:a16="http://schemas.microsoft.com/office/drawing/2014/main" id="{DDFEDB5C-9141-45E2-9B32-E2E5D6852050}"/>
                </a:ext>
              </a:extLst>
            </p:cNvPr>
            <p:cNvSpPr>
              <a:spLocks noChangeAspect="1" noChangeArrowheads="1"/>
            </p:cNvSpPr>
            <p:nvPr/>
          </p:nvSpPr>
          <p:spPr bwMode="auto">
            <a:xfrm>
              <a:off x="2473" y="336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54578" name="Oval 306">
              <a:extLst>
                <a:ext uri="{FF2B5EF4-FFF2-40B4-BE49-F238E27FC236}">
                  <a16:creationId xmlns:a16="http://schemas.microsoft.com/office/drawing/2014/main" id="{BF4DC287-0115-4C86-B167-FD60DBC123B2}"/>
                </a:ext>
              </a:extLst>
            </p:cNvPr>
            <p:cNvSpPr>
              <a:spLocks noChangeAspect="1" noChangeArrowheads="1"/>
            </p:cNvSpPr>
            <p:nvPr/>
          </p:nvSpPr>
          <p:spPr bwMode="auto">
            <a:xfrm>
              <a:off x="2373" y="3290"/>
              <a:ext cx="102" cy="48"/>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4579" name="Line 307">
              <a:extLst>
                <a:ext uri="{FF2B5EF4-FFF2-40B4-BE49-F238E27FC236}">
                  <a16:creationId xmlns:a16="http://schemas.microsoft.com/office/drawing/2014/main" id="{AF78DD8E-86C4-4E40-BBAA-AC1952B6EA0D}"/>
                </a:ext>
              </a:extLst>
            </p:cNvPr>
            <p:cNvSpPr>
              <a:spLocks noChangeAspect="1" noChangeShapeType="1"/>
            </p:cNvSpPr>
            <p:nvPr/>
          </p:nvSpPr>
          <p:spPr bwMode="auto">
            <a:xfrm flipV="1">
              <a:off x="2353" y="3264"/>
              <a:ext cx="144" cy="9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54580" name="Group 308">
            <a:extLst>
              <a:ext uri="{FF2B5EF4-FFF2-40B4-BE49-F238E27FC236}">
                <a16:creationId xmlns:a16="http://schemas.microsoft.com/office/drawing/2014/main" id="{CFD5857F-691A-4D89-9EBA-F8608547F0B1}"/>
              </a:ext>
            </a:extLst>
          </p:cNvPr>
          <p:cNvGrpSpPr>
            <a:grpSpLocks/>
          </p:cNvGrpSpPr>
          <p:nvPr/>
        </p:nvGrpSpPr>
        <p:grpSpPr bwMode="auto">
          <a:xfrm>
            <a:off x="3806825" y="3203575"/>
            <a:ext cx="231775" cy="157163"/>
            <a:chOff x="2736" y="3312"/>
            <a:chExt cx="146" cy="99"/>
          </a:xfrm>
        </p:grpSpPr>
        <p:sp>
          <p:nvSpPr>
            <p:cNvPr id="54581" name="Rectangle 309">
              <a:extLst>
                <a:ext uri="{FF2B5EF4-FFF2-40B4-BE49-F238E27FC236}">
                  <a16:creationId xmlns:a16="http://schemas.microsoft.com/office/drawing/2014/main" id="{478DFDA0-AE1B-4EE1-86C0-0968F978E16D}"/>
                </a:ext>
              </a:extLst>
            </p:cNvPr>
            <p:cNvSpPr>
              <a:spLocks noChangeAspect="1" noChangeArrowheads="1"/>
            </p:cNvSpPr>
            <p:nvPr/>
          </p:nvSpPr>
          <p:spPr bwMode="auto">
            <a:xfrm>
              <a:off x="2736" y="3312"/>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4582" name="AutoShape 310">
              <a:extLst>
                <a:ext uri="{FF2B5EF4-FFF2-40B4-BE49-F238E27FC236}">
                  <a16:creationId xmlns:a16="http://schemas.microsoft.com/office/drawing/2014/main" id="{AE236B17-5768-40A8-B5DE-7FFE0E9FA1E5}"/>
                </a:ext>
              </a:extLst>
            </p:cNvPr>
            <p:cNvSpPr>
              <a:spLocks noChangeAspect="1" noChangeArrowheads="1"/>
            </p:cNvSpPr>
            <p:nvPr/>
          </p:nvSpPr>
          <p:spPr bwMode="auto">
            <a:xfrm>
              <a:off x="2788" y="3344"/>
              <a:ext cx="36" cy="35"/>
            </a:xfrm>
            <a:prstGeom prst="triangle">
              <a:avLst>
                <a:gd name="adj" fmla="val 50000"/>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54583" name="Group 311">
            <a:extLst>
              <a:ext uri="{FF2B5EF4-FFF2-40B4-BE49-F238E27FC236}">
                <a16:creationId xmlns:a16="http://schemas.microsoft.com/office/drawing/2014/main" id="{A7BF2E5C-7303-416F-ACD8-5B56343218D6}"/>
              </a:ext>
            </a:extLst>
          </p:cNvPr>
          <p:cNvGrpSpPr>
            <a:grpSpLocks/>
          </p:cNvGrpSpPr>
          <p:nvPr/>
        </p:nvGrpSpPr>
        <p:grpSpPr bwMode="auto">
          <a:xfrm>
            <a:off x="3879850" y="3132138"/>
            <a:ext cx="74613" cy="26987"/>
            <a:chOff x="2373" y="1404"/>
            <a:chExt cx="47" cy="17"/>
          </a:xfrm>
        </p:grpSpPr>
        <p:sp>
          <p:nvSpPr>
            <p:cNvPr id="54584" name="Oval 312">
              <a:extLst>
                <a:ext uri="{FF2B5EF4-FFF2-40B4-BE49-F238E27FC236}">
                  <a16:creationId xmlns:a16="http://schemas.microsoft.com/office/drawing/2014/main" id="{D74B3DC7-2876-4A64-859A-33820DE46EEF}"/>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54585" name="Oval 313">
              <a:extLst>
                <a:ext uri="{FF2B5EF4-FFF2-40B4-BE49-F238E27FC236}">
                  <a16:creationId xmlns:a16="http://schemas.microsoft.com/office/drawing/2014/main" id="{EC4B0C22-D76A-49BD-999F-C3B430384A97}"/>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grpSp>
        <p:nvGrpSpPr>
          <p:cNvPr id="54586" name="Group 314">
            <a:extLst>
              <a:ext uri="{FF2B5EF4-FFF2-40B4-BE49-F238E27FC236}">
                <a16:creationId xmlns:a16="http://schemas.microsoft.com/office/drawing/2014/main" id="{22D1B67F-0385-4B64-A568-9FEC6A4F7478}"/>
              </a:ext>
            </a:extLst>
          </p:cNvPr>
          <p:cNvGrpSpPr>
            <a:grpSpLocks/>
          </p:cNvGrpSpPr>
          <p:nvPr/>
        </p:nvGrpSpPr>
        <p:grpSpPr bwMode="auto">
          <a:xfrm>
            <a:off x="3879850" y="3419475"/>
            <a:ext cx="74613" cy="26988"/>
            <a:chOff x="2373" y="1404"/>
            <a:chExt cx="47" cy="17"/>
          </a:xfrm>
        </p:grpSpPr>
        <p:sp>
          <p:nvSpPr>
            <p:cNvPr id="54587" name="Oval 315">
              <a:extLst>
                <a:ext uri="{FF2B5EF4-FFF2-40B4-BE49-F238E27FC236}">
                  <a16:creationId xmlns:a16="http://schemas.microsoft.com/office/drawing/2014/main" id="{1B2A4B91-08F2-4651-A7AB-CC56C4A067B1}"/>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54588" name="Oval 316">
              <a:extLst>
                <a:ext uri="{FF2B5EF4-FFF2-40B4-BE49-F238E27FC236}">
                  <a16:creationId xmlns:a16="http://schemas.microsoft.com/office/drawing/2014/main" id="{95F99A69-537F-45EC-914E-289D36ED87F2}"/>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54589" name="Text Box 317">
            <a:extLst>
              <a:ext uri="{FF2B5EF4-FFF2-40B4-BE49-F238E27FC236}">
                <a16:creationId xmlns:a16="http://schemas.microsoft.com/office/drawing/2014/main" id="{3118CC15-C5A0-4E52-A129-B00BA4BD1465}"/>
              </a:ext>
            </a:extLst>
          </p:cNvPr>
          <p:cNvSpPr txBox="1">
            <a:spLocks noChangeArrowheads="1"/>
          </p:cNvSpPr>
          <p:nvPr/>
        </p:nvSpPr>
        <p:spPr bwMode="auto">
          <a:xfrm>
            <a:off x="4022725" y="3059113"/>
            <a:ext cx="280511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Forward Air Controller</a:t>
            </a:r>
          </a:p>
          <a:p>
            <a:r>
              <a:rPr lang="en-GB" altLang="en-US" sz="800"/>
              <a:t>x3 </a:t>
            </a:r>
            <a:r>
              <a:rPr lang="en-GB" altLang="en-US" sz="800" b="0"/>
              <a:t>Forward Observer                                          CWBR-41</a:t>
            </a:r>
            <a:endParaRPr lang="en-GB" altLang="en-US" sz="800"/>
          </a:p>
        </p:txBody>
      </p:sp>
      <p:sp>
        <p:nvSpPr>
          <p:cNvPr id="54590" name="Text Box 318">
            <a:extLst>
              <a:ext uri="{FF2B5EF4-FFF2-40B4-BE49-F238E27FC236}">
                <a16:creationId xmlns:a16="http://schemas.microsoft.com/office/drawing/2014/main" id="{8D2145A6-5F5F-45F3-B7DA-91F883E46CA3}"/>
              </a:ext>
            </a:extLst>
          </p:cNvPr>
          <p:cNvSpPr txBox="1">
            <a:spLocks noChangeArrowheads="1"/>
          </p:cNvSpPr>
          <p:nvPr/>
        </p:nvSpPr>
        <p:spPr bwMode="auto">
          <a:xfrm>
            <a:off x="4033838" y="3348038"/>
            <a:ext cx="282416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Transport/Recce</a:t>
            </a:r>
          </a:p>
          <a:p>
            <a:r>
              <a:rPr lang="en-GB" altLang="en-US" sz="800"/>
              <a:t>x3 </a:t>
            </a:r>
            <a:r>
              <a:rPr lang="en-GB" altLang="en-US" sz="800" b="0"/>
              <a:t>Ferret Scout Car                                             CWBR-18</a:t>
            </a:r>
            <a:endParaRPr lang="en-GB" altLang="en-US" sz="800"/>
          </a:p>
        </p:txBody>
      </p:sp>
      <p:sp>
        <p:nvSpPr>
          <p:cNvPr id="54591" name="Text Box 319">
            <a:extLst>
              <a:ext uri="{FF2B5EF4-FFF2-40B4-BE49-F238E27FC236}">
                <a16:creationId xmlns:a16="http://schemas.microsoft.com/office/drawing/2014/main" id="{11813C44-2E15-4F3F-B063-E554394E5367}"/>
              </a:ext>
            </a:extLst>
          </p:cNvPr>
          <p:cNvSpPr txBox="1">
            <a:spLocks noChangeArrowheads="1"/>
          </p:cNvSpPr>
          <p:nvPr/>
        </p:nvSpPr>
        <p:spPr bwMode="auto">
          <a:xfrm>
            <a:off x="4095750" y="2771775"/>
            <a:ext cx="11366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ATTACHMENTS</a:t>
            </a:r>
          </a:p>
        </p:txBody>
      </p:sp>
      <p:sp>
        <p:nvSpPr>
          <p:cNvPr id="54592" name="Line 320">
            <a:extLst>
              <a:ext uri="{FF2B5EF4-FFF2-40B4-BE49-F238E27FC236}">
                <a16:creationId xmlns:a16="http://schemas.microsoft.com/office/drawing/2014/main" id="{A8BEC48D-662F-43D1-95AF-28661011ED97}"/>
              </a:ext>
            </a:extLst>
          </p:cNvPr>
          <p:cNvSpPr>
            <a:spLocks noChangeShapeType="1"/>
          </p:cNvSpPr>
          <p:nvPr/>
        </p:nvSpPr>
        <p:spPr bwMode="auto">
          <a:xfrm flipV="1">
            <a:off x="3644900" y="2627313"/>
            <a:ext cx="0" cy="649287"/>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4607" name="Line 335">
            <a:extLst>
              <a:ext uri="{FF2B5EF4-FFF2-40B4-BE49-F238E27FC236}">
                <a16:creationId xmlns:a16="http://schemas.microsoft.com/office/drawing/2014/main" id="{54BF4B62-58FB-439D-BBE7-D288DC90DCF7}"/>
              </a:ext>
            </a:extLst>
          </p:cNvPr>
          <p:cNvSpPr>
            <a:spLocks noChangeShapeType="1"/>
          </p:cNvSpPr>
          <p:nvPr/>
        </p:nvSpPr>
        <p:spPr bwMode="auto">
          <a:xfrm>
            <a:off x="261938" y="3779838"/>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54608" name="Group 336">
            <a:extLst>
              <a:ext uri="{FF2B5EF4-FFF2-40B4-BE49-F238E27FC236}">
                <a16:creationId xmlns:a16="http://schemas.microsoft.com/office/drawing/2014/main" id="{7F2AE772-DA1C-4030-A506-856F3897F620}"/>
              </a:ext>
            </a:extLst>
          </p:cNvPr>
          <p:cNvGrpSpPr>
            <a:grpSpLocks/>
          </p:cNvGrpSpPr>
          <p:nvPr/>
        </p:nvGrpSpPr>
        <p:grpSpPr bwMode="auto">
          <a:xfrm>
            <a:off x="404813" y="3706813"/>
            <a:ext cx="287337" cy="215900"/>
            <a:chOff x="436" y="2744"/>
            <a:chExt cx="182" cy="136"/>
          </a:xfrm>
        </p:grpSpPr>
        <p:sp>
          <p:nvSpPr>
            <p:cNvPr id="54609" name="Rectangle 337">
              <a:extLst>
                <a:ext uri="{FF2B5EF4-FFF2-40B4-BE49-F238E27FC236}">
                  <a16:creationId xmlns:a16="http://schemas.microsoft.com/office/drawing/2014/main" id="{BF041C34-5E7C-43E5-926B-B5CFCAAE563A}"/>
                </a:ext>
              </a:extLst>
            </p:cNvPr>
            <p:cNvSpPr>
              <a:spLocks noChangeAspect="1" noChangeArrowheads="1"/>
            </p:cNvSpPr>
            <p:nvPr/>
          </p:nvSpPr>
          <p:spPr bwMode="auto">
            <a:xfrm>
              <a:off x="436" y="2744"/>
              <a:ext cx="182" cy="136"/>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4610" name="Oval 338">
              <a:extLst>
                <a:ext uri="{FF2B5EF4-FFF2-40B4-BE49-F238E27FC236}">
                  <a16:creationId xmlns:a16="http://schemas.microsoft.com/office/drawing/2014/main" id="{60033F3E-5CC2-4311-8A90-BCB986D672D0}"/>
                </a:ext>
              </a:extLst>
            </p:cNvPr>
            <p:cNvSpPr>
              <a:spLocks noChangeAspect="1" noChangeArrowheads="1"/>
            </p:cNvSpPr>
            <p:nvPr/>
          </p:nvSpPr>
          <p:spPr bwMode="auto">
            <a:xfrm>
              <a:off x="470" y="2778"/>
              <a:ext cx="116" cy="65"/>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4611" name="Line 339">
              <a:extLst>
                <a:ext uri="{FF2B5EF4-FFF2-40B4-BE49-F238E27FC236}">
                  <a16:creationId xmlns:a16="http://schemas.microsoft.com/office/drawing/2014/main" id="{A955C4F7-5359-465F-A8C6-4171A9C932E4}"/>
                </a:ext>
              </a:extLst>
            </p:cNvPr>
            <p:cNvSpPr>
              <a:spLocks noChangeAspect="1" noChangeShapeType="1"/>
            </p:cNvSpPr>
            <p:nvPr/>
          </p:nvSpPr>
          <p:spPr bwMode="auto">
            <a:xfrm>
              <a:off x="496" y="2792"/>
              <a:ext cx="0" cy="44"/>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4612" name="Line 340">
              <a:extLst>
                <a:ext uri="{FF2B5EF4-FFF2-40B4-BE49-F238E27FC236}">
                  <a16:creationId xmlns:a16="http://schemas.microsoft.com/office/drawing/2014/main" id="{960584EB-9625-4643-8D56-482B1948EFE8}"/>
                </a:ext>
              </a:extLst>
            </p:cNvPr>
            <p:cNvSpPr>
              <a:spLocks noChangeAspect="1" noChangeShapeType="1"/>
            </p:cNvSpPr>
            <p:nvPr/>
          </p:nvSpPr>
          <p:spPr bwMode="auto">
            <a:xfrm>
              <a:off x="528" y="2795"/>
              <a:ext cx="0" cy="41"/>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4613" name="Line 341">
              <a:extLst>
                <a:ext uri="{FF2B5EF4-FFF2-40B4-BE49-F238E27FC236}">
                  <a16:creationId xmlns:a16="http://schemas.microsoft.com/office/drawing/2014/main" id="{8C966C4D-B492-436C-81EB-749AE150E637}"/>
                </a:ext>
              </a:extLst>
            </p:cNvPr>
            <p:cNvSpPr>
              <a:spLocks noChangeAspect="1" noChangeShapeType="1"/>
            </p:cNvSpPr>
            <p:nvPr/>
          </p:nvSpPr>
          <p:spPr bwMode="auto">
            <a:xfrm>
              <a:off x="561" y="2795"/>
              <a:ext cx="0" cy="41"/>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4614" name="Line 342">
              <a:extLst>
                <a:ext uri="{FF2B5EF4-FFF2-40B4-BE49-F238E27FC236}">
                  <a16:creationId xmlns:a16="http://schemas.microsoft.com/office/drawing/2014/main" id="{AB3A5EC2-FD39-4490-9B23-D2196C89DB82}"/>
                </a:ext>
              </a:extLst>
            </p:cNvPr>
            <p:cNvSpPr>
              <a:spLocks noChangeAspect="1" noChangeShapeType="1"/>
            </p:cNvSpPr>
            <p:nvPr/>
          </p:nvSpPr>
          <p:spPr bwMode="auto">
            <a:xfrm>
              <a:off x="492" y="2795"/>
              <a:ext cx="74" cy="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54615" name="Text Box 343">
            <a:extLst>
              <a:ext uri="{FF2B5EF4-FFF2-40B4-BE49-F238E27FC236}">
                <a16:creationId xmlns:a16="http://schemas.microsoft.com/office/drawing/2014/main" id="{BAC720C0-FA95-46DC-88D4-63453FF0BAD6}"/>
              </a:ext>
            </a:extLst>
          </p:cNvPr>
          <p:cNvSpPr txBox="1">
            <a:spLocks noChangeArrowheads="1"/>
          </p:cNvSpPr>
          <p:nvPr/>
        </p:nvSpPr>
        <p:spPr bwMode="auto">
          <a:xfrm>
            <a:off x="692150" y="3635375"/>
            <a:ext cx="16906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CWBR-16</a:t>
            </a:r>
          </a:p>
          <a:p>
            <a:r>
              <a:rPr lang="en-GB" altLang="en-US" sz="800"/>
              <a:t>x1 Engineer Field Squadron (b)</a:t>
            </a:r>
          </a:p>
        </p:txBody>
      </p:sp>
      <p:sp>
        <p:nvSpPr>
          <p:cNvPr id="54616" name="Line 344">
            <a:extLst>
              <a:ext uri="{FF2B5EF4-FFF2-40B4-BE49-F238E27FC236}">
                <a16:creationId xmlns:a16="http://schemas.microsoft.com/office/drawing/2014/main" id="{9AD8EE62-CC74-48A2-85AE-0423D91A16E9}"/>
              </a:ext>
            </a:extLst>
          </p:cNvPr>
          <p:cNvSpPr>
            <a:spLocks noChangeShapeType="1"/>
          </p:cNvSpPr>
          <p:nvPr/>
        </p:nvSpPr>
        <p:spPr bwMode="auto">
          <a:xfrm>
            <a:off x="550863" y="3635375"/>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4617" name="Text Box 345">
            <a:extLst>
              <a:ext uri="{FF2B5EF4-FFF2-40B4-BE49-F238E27FC236}">
                <a16:creationId xmlns:a16="http://schemas.microsoft.com/office/drawing/2014/main" id="{E9C3EEA7-7D18-4528-826A-6A9766331CE7}"/>
              </a:ext>
            </a:extLst>
          </p:cNvPr>
          <p:cNvSpPr txBox="1">
            <a:spLocks noChangeArrowheads="1"/>
          </p:cNvSpPr>
          <p:nvPr/>
        </p:nvSpPr>
        <p:spPr bwMode="auto">
          <a:xfrm>
            <a:off x="692150" y="3421063"/>
            <a:ext cx="171926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MANOEUVRE ELEMENTS</a:t>
            </a:r>
          </a:p>
        </p:txBody>
      </p:sp>
      <p:sp>
        <p:nvSpPr>
          <p:cNvPr id="54618" name="Line 346">
            <a:extLst>
              <a:ext uri="{FF2B5EF4-FFF2-40B4-BE49-F238E27FC236}">
                <a16:creationId xmlns:a16="http://schemas.microsoft.com/office/drawing/2014/main" id="{A1E6DDED-C58B-4BB3-B28E-9B341396B22B}"/>
              </a:ext>
            </a:extLst>
          </p:cNvPr>
          <p:cNvSpPr>
            <a:spLocks noChangeShapeType="1"/>
          </p:cNvSpPr>
          <p:nvPr/>
        </p:nvSpPr>
        <p:spPr bwMode="auto">
          <a:xfrm>
            <a:off x="260350" y="4211638"/>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4619" name="Text Box 347">
            <a:extLst>
              <a:ext uri="{FF2B5EF4-FFF2-40B4-BE49-F238E27FC236}">
                <a16:creationId xmlns:a16="http://schemas.microsoft.com/office/drawing/2014/main" id="{028E8D00-893A-48C2-A6AC-4E7A35277AA0}"/>
              </a:ext>
            </a:extLst>
          </p:cNvPr>
          <p:cNvSpPr txBox="1">
            <a:spLocks noChangeArrowheads="1"/>
          </p:cNvSpPr>
          <p:nvPr/>
        </p:nvSpPr>
        <p:spPr bwMode="auto">
          <a:xfrm>
            <a:off x="692150" y="3924300"/>
            <a:ext cx="1920875" cy="458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Alternative:</a:t>
            </a:r>
          </a:p>
          <a:p>
            <a:r>
              <a:rPr lang="en-GB" altLang="en-US" sz="800" b="0"/>
              <a:t>ME CWBR-25</a:t>
            </a:r>
          </a:p>
          <a:p>
            <a:r>
              <a:rPr lang="en-GB" altLang="en-US" sz="800"/>
              <a:t>x1 Engineer Field Squadron (TA) (b)</a:t>
            </a:r>
          </a:p>
        </p:txBody>
      </p:sp>
      <p:sp>
        <p:nvSpPr>
          <p:cNvPr id="54620" name="Line 348">
            <a:extLst>
              <a:ext uri="{FF2B5EF4-FFF2-40B4-BE49-F238E27FC236}">
                <a16:creationId xmlns:a16="http://schemas.microsoft.com/office/drawing/2014/main" id="{B186E371-B543-4A91-A650-43916F2EDC9E}"/>
              </a:ext>
            </a:extLst>
          </p:cNvPr>
          <p:cNvSpPr>
            <a:spLocks noChangeShapeType="1"/>
          </p:cNvSpPr>
          <p:nvPr/>
        </p:nvSpPr>
        <p:spPr bwMode="auto">
          <a:xfrm>
            <a:off x="549275" y="4067175"/>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54621" name="Group 349">
            <a:extLst>
              <a:ext uri="{FF2B5EF4-FFF2-40B4-BE49-F238E27FC236}">
                <a16:creationId xmlns:a16="http://schemas.microsoft.com/office/drawing/2014/main" id="{35D91B20-90D9-4E96-A566-30CAA37830F4}"/>
              </a:ext>
            </a:extLst>
          </p:cNvPr>
          <p:cNvGrpSpPr>
            <a:grpSpLocks noChangeAspect="1"/>
          </p:cNvGrpSpPr>
          <p:nvPr/>
        </p:nvGrpSpPr>
        <p:grpSpPr bwMode="auto">
          <a:xfrm>
            <a:off x="404813" y="4140200"/>
            <a:ext cx="288925" cy="217488"/>
            <a:chOff x="1872" y="1440"/>
            <a:chExt cx="195" cy="132"/>
          </a:xfrm>
        </p:grpSpPr>
        <p:sp>
          <p:nvSpPr>
            <p:cNvPr id="54622" name="Rectangle 350">
              <a:extLst>
                <a:ext uri="{FF2B5EF4-FFF2-40B4-BE49-F238E27FC236}">
                  <a16:creationId xmlns:a16="http://schemas.microsoft.com/office/drawing/2014/main" id="{C587622D-9A4D-4B1B-B9D5-9DA657A53F38}"/>
                </a:ext>
              </a:extLst>
            </p:cNvPr>
            <p:cNvSpPr>
              <a:spLocks noChangeAspect="1" noChangeArrowheads="1"/>
            </p:cNvSpPr>
            <p:nvPr/>
          </p:nvSpPr>
          <p:spPr bwMode="auto">
            <a:xfrm>
              <a:off x="1872" y="1440"/>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4623" name="Line 351">
              <a:extLst>
                <a:ext uri="{FF2B5EF4-FFF2-40B4-BE49-F238E27FC236}">
                  <a16:creationId xmlns:a16="http://schemas.microsoft.com/office/drawing/2014/main" id="{E440BDA4-98BA-4080-87FE-E3AC5A8F0FD3}"/>
                </a:ext>
              </a:extLst>
            </p:cNvPr>
            <p:cNvSpPr>
              <a:spLocks noChangeAspect="1" noChangeShapeType="1"/>
            </p:cNvSpPr>
            <p:nvPr/>
          </p:nvSpPr>
          <p:spPr bwMode="auto">
            <a:xfrm>
              <a:off x="1932" y="1480"/>
              <a:ext cx="0" cy="42"/>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4624" name="Line 352">
              <a:extLst>
                <a:ext uri="{FF2B5EF4-FFF2-40B4-BE49-F238E27FC236}">
                  <a16:creationId xmlns:a16="http://schemas.microsoft.com/office/drawing/2014/main" id="{A9B3A6E3-59A0-4D0B-9F08-EC691A633C4B}"/>
                </a:ext>
              </a:extLst>
            </p:cNvPr>
            <p:cNvSpPr>
              <a:spLocks noChangeAspect="1" noChangeShapeType="1"/>
            </p:cNvSpPr>
            <p:nvPr/>
          </p:nvSpPr>
          <p:spPr bwMode="auto">
            <a:xfrm>
              <a:off x="1967" y="1482"/>
              <a:ext cx="0" cy="4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4625" name="Line 353">
              <a:extLst>
                <a:ext uri="{FF2B5EF4-FFF2-40B4-BE49-F238E27FC236}">
                  <a16:creationId xmlns:a16="http://schemas.microsoft.com/office/drawing/2014/main" id="{A1D671B6-BBC6-477C-AAC1-175B0C58C607}"/>
                </a:ext>
              </a:extLst>
            </p:cNvPr>
            <p:cNvSpPr>
              <a:spLocks noChangeAspect="1" noChangeShapeType="1"/>
            </p:cNvSpPr>
            <p:nvPr/>
          </p:nvSpPr>
          <p:spPr bwMode="auto">
            <a:xfrm>
              <a:off x="2001" y="1483"/>
              <a:ext cx="0" cy="39"/>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4626" name="Line 354">
              <a:extLst>
                <a:ext uri="{FF2B5EF4-FFF2-40B4-BE49-F238E27FC236}">
                  <a16:creationId xmlns:a16="http://schemas.microsoft.com/office/drawing/2014/main" id="{95DE1BFE-3A5E-46C4-AAAB-646D76C77301}"/>
                </a:ext>
              </a:extLst>
            </p:cNvPr>
            <p:cNvSpPr>
              <a:spLocks noChangeAspect="1" noChangeShapeType="1"/>
            </p:cNvSpPr>
            <p:nvPr/>
          </p:nvSpPr>
          <p:spPr bwMode="auto">
            <a:xfrm>
              <a:off x="1928" y="1482"/>
              <a:ext cx="79" cy="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54627" name="Line 355">
            <a:extLst>
              <a:ext uri="{FF2B5EF4-FFF2-40B4-BE49-F238E27FC236}">
                <a16:creationId xmlns:a16="http://schemas.microsoft.com/office/drawing/2014/main" id="{E5DC5888-23F1-40F7-BB6B-FD4C0BF17364}"/>
              </a:ext>
            </a:extLst>
          </p:cNvPr>
          <p:cNvSpPr>
            <a:spLocks noChangeShapeType="1"/>
          </p:cNvSpPr>
          <p:nvPr/>
        </p:nvSpPr>
        <p:spPr bwMode="auto">
          <a:xfrm>
            <a:off x="333375" y="3635375"/>
            <a:ext cx="0" cy="79216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4628" name="Line 356">
            <a:extLst>
              <a:ext uri="{FF2B5EF4-FFF2-40B4-BE49-F238E27FC236}">
                <a16:creationId xmlns:a16="http://schemas.microsoft.com/office/drawing/2014/main" id="{CCFAAB62-09E6-41DB-B6F1-E98FCBEB5F02}"/>
              </a:ext>
            </a:extLst>
          </p:cNvPr>
          <p:cNvSpPr>
            <a:spLocks noChangeShapeType="1"/>
          </p:cNvSpPr>
          <p:nvPr/>
        </p:nvSpPr>
        <p:spPr bwMode="auto">
          <a:xfrm>
            <a:off x="333375" y="4427538"/>
            <a:ext cx="7143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4629" name="Line 357">
            <a:extLst>
              <a:ext uri="{FF2B5EF4-FFF2-40B4-BE49-F238E27FC236}">
                <a16:creationId xmlns:a16="http://schemas.microsoft.com/office/drawing/2014/main" id="{D2E5A65E-9D15-42F1-B93D-A32145E5D995}"/>
              </a:ext>
            </a:extLst>
          </p:cNvPr>
          <p:cNvSpPr>
            <a:spLocks noChangeShapeType="1"/>
          </p:cNvSpPr>
          <p:nvPr/>
        </p:nvSpPr>
        <p:spPr bwMode="auto">
          <a:xfrm>
            <a:off x="333375" y="3635375"/>
            <a:ext cx="7143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4630" name="Line 358">
            <a:extLst>
              <a:ext uri="{FF2B5EF4-FFF2-40B4-BE49-F238E27FC236}">
                <a16:creationId xmlns:a16="http://schemas.microsoft.com/office/drawing/2014/main" id="{F2E18449-06FE-492D-AC9F-E2EE7074224B}"/>
              </a:ext>
            </a:extLst>
          </p:cNvPr>
          <p:cNvSpPr>
            <a:spLocks noChangeShapeType="1"/>
          </p:cNvSpPr>
          <p:nvPr/>
        </p:nvSpPr>
        <p:spPr bwMode="auto">
          <a:xfrm>
            <a:off x="3644900" y="262890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54631" name="Group 359">
            <a:extLst>
              <a:ext uri="{FF2B5EF4-FFF2-40B4-BE49-F238E27FC236}">
                <a16:creationId xmlns:a16="http://schemas.microsoft.com/office/drawing/2014/main" id="{228CF213-7A65-44E6-9FDC-2D6B5DF0F26F}"/>
              </a:ext>
            </a:extLst>
          </p:cNvPr>
          <p:cNvGrpSpPr>
            <a:grpSpLocks noChangeAspect="1"/>
          </p:cNvGrpSpPr>
          <p:nvPr/>
        </p:nvGrpSpPr>
        <p:grpSpPr bwMode="auto">
          <a:xfrm>
            <a:off x="3789363" y="2557463"/>
            <a:ext cx="287337" cy="214312"/>
            <a:chOff x="480" y="960"/>
            <a:chExt cx="195" cy="132"/>
          </a:xfrm>
        </p:grpSpPr>
        <p:sp>
          <p:nvSpPr>
            <p:cNvPr id="54632" name="Rectangle 360">
              <a:extLst>
                <a:ext uri="{FF2B5EF4-FFF2-40B4-BE49-F238E27FC236}">
                  <a16:creationId xmlns:a16="http://schemas.microsoft.com/office/drawing/2014/main" id="{3BFCD4AE-72E3-48E2-9836-F6F3716C6A3D}"/>
                </a:ext>
              </a:extLst>
            </p:cNvPr>
            <p:cNvSpPr>
              <a:spLocks noChangeAspect="1" noChangeArrowheads="1"/>
            </p:cNvSpPr>
            <p:nvPr/>
          </p:nvSpPr>
          <p:spPr bwMode="auto">
            <a:xfrm>
              <a:off x="480" y="960"/>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4633" name="Oval 361">
              <a:extLst>
                <a:ext uri="{FF2B5EF4-FFF2-40B4-BE49-F238E27FC236}">
                  <a16:creationId xmlns:a16="http://schemas.microsoft.com/office/drawing/2014/main" id="{5609B343-2713-4AA0-81AD-88514501B9E1}"/>
                </a:ext>
              </a:extLst>
            </p:cNvPr>
            <p:cNvSpPr>
              <a:spLocks noChangeAspect="1" noChangeArrowheads="1"/>
            </p:cNvSpPr>
            <p:nvPr/>
          </p:nvSpPr>
          <p:spPr bwMode="auto">
            <a:xfrm>
              <a:off x="516" y="993"/>
              <a:ext cx="125"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54634" name="Group 362">
            <a:extLst>
              <a:ext uri="{FF2B5EF4-FFF2-40B4-BE49-F238E27FC236}">
                <a16:creationId xmlns:a16="http://schemas.microsoft.com/office/drawing/2014/main" id="{D48435DE-8ED2-4F2E-B0E9-7015177C1B2F}"/>
              </a:ext>
            </a:extLst>
          </p:cNvPr>
          <p:cNvGrpSpPr>
            <a:grpSpLocks/>
          </p:cNvGrpSpPr>
          <p:nvPr/>
        </p:nvGrpSpPr>
        <p:grpSpPr bwMode="auto">
          <a:xfrm>
            <a:off x="3894138" y="2486025"/>
            <a:ext cx="76200" cy="63500"/>
            <a:chOff x="2443" y="447"/>
            <a:chExt cx="48" cy="40"/>
          </a:xfrm>
        </p:grpSpPr>
        <p:sp>
          <p:nvSpPr>
            <p:cNvPr id="54635" name="Line 363">
              <a:extLst>
                <a:ext uri="{FF2B5EF4-FFF2-40B4-BE49-F238E27FC236}">
                  <a16:creationId xmlns:a16="http://schemas.microsoft.com/office/drawing/2014/main" id="{F0169D57-467D-47E2-B58D-522C9398E329}"/>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4636" name="Line 364">
              <a:extLst>
                <a:ext uri="{FF2B5EF4-FFF2-40B4-BE49-F238E27FC236}">
                  <a16:creationId xmlns:a16="http://schemas.microsoft.com/office/drawing/2014/main" id="{516431D2-2F39-4855-AB45-184B7E7A9B1A}"/>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54637" name="Text Box 365">
            <a:extLst>
              <a:ext uri="{FF2B5EF4-FFF2-40B4-BE49-F238E27FC236}">
                <a16:creationId xmlns:a16="http://schemas.microsoft.com/office/drawing/2014/main" id="{FBE63399-8CF8-4DFE-97A9-39B78F192C61}"/>
              </a:ext>
            </a:extLst>
          </p:cNvPr>
          <p:cNvSpPr txBox="1">
            <a:spLocks noChangeArrowheads="1"/>
          </p:cNvSpPr>
          <p:nvPr/>
        </p:nvSpPr>
        <p:spPr bwMode="auto">
          <a:xfrm>
            <a:off x="4076700" y="2411413"/>
            <a:ext cx="21018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BG CWBR-20</a:t>
            </a:r>
          </a:p>
          <a:p>
            <a:r>
              <a:rPr lang="en-GB" altLang="en-US" sz="1000"/>
              <a:t>Up to x1 Armoured Regiment </a:t>
            </a:r>
            <a:r>
              <a:rPr lang="en-GB" altLang="en-US" sz="800"/>
              <a:t>(d)</a:t>
            </a:r>
            <a:endParaRPr lang="en-GB" altLang="en-US" sz="1000"/>
          </a:p>
        </p:txBody>
      </p:sp>
      <p:pic>
        <p:nvPicPr>
          <p:cNvPr id="54638" name="Picture 366" descr="recce2">
            <a:extLst>
              <a:ext uri="{FF2B5EF4-FFF2-40B4-BE49-F238E27FC236}">
                <a16:creationId xmlns:a16="http://schemas.microsoft.com/office/drawing/2014/main" id="{A0A75EC9-35FA-4C46-84B5-EE78A68BC23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73463" y="6732588"/>
            <a:ext cx="3025775" cy="223361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948" name="Picture 732" descr="ANd9GcQ1I8Nl5elVQVyt0LKytfIwmORik2SMByNG-YYCIGXR7YvaCDiigqWUhcJf">
            <a:extLst>
              <a:ext uri="{FF2B5EF4-FFF2-40B4-BE49-F238E27FC236}">
                <a16:creationId xmlns:a16="http://schemas.microsoft.com/office/drawing/2014/main" id="{69246439-8F51-4142-BC43-2DF352509CB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73463" y="6156325"/>
            <a:ext cx="3028950" cy="2171700"/>
          </a:xfrm>
          <a:prstGeom prst="rect">
            <a:avLst/>
          </a:prstGeom>
          <a:noFill/>
          <a:extLst>
            <a:ext uri="{909E8E84-426E-40DD-AFC4-6F175D3DCCD1}">
              <a14:hiddenFill xmlns:a14="http://schemas.microsoft.com/office/drawing/2010/main">
                <a:solidFill>
                  <a:srgbClr val="FFFFFF"/>
                </a:solidFill>
              </a14:hiddenFill>
            </a:ext>
          </a:extLst>
        </p:spPr>
      </p:pic>
      <p:sp>
        <p:nvSpPr>
          <p:cNvPr id="9779" name="Line 563">
            <a:extLst>
              <a:ext uri="{FF2B5EF4-FFF2-40B4-BE49-F238E27FC236}">
                <a16:creationId xmlns:a16="http://schemas.microsoft.com/office/drawing/2014/main" id="{AED7F8EA-64CE-4880-8FA6-08FE1466F4E6}"/>
              </a:ext>
            </a:extLst>
          </p:cNvPr>
          <p:cNvSpPr>
            <a:spLocks noChangeShapeType="1"/>
          </p:cNvSpPr>
          <p:nvPr/>
        </p:nvSpPr>
        <p:spPr bwMode="auto">
          <a:xfrm>
            <a:off x="260350" y="395288"/>
            <a:ext cx="0" cy="223202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9780" name="Group 564">
            <a:extLst>
              <a:ext uri="{FF2B5EF4-FFF2-40B4-BE49-F238E27FC236}">
                <a16:creationId xmlns:a16="http://schemas.microsoft.com/office/drawing/2014/main" id="{EC1263EA-6F8E-495D-B87B-78954EBF1C25}"/>
              </a:ext>
            </a:extLst>
          </p:cNvPr>
          <p:cNvGrpSpPr>
            <a:grpSpLocks noChangeAspect="1"/>
          </p:cNvGrpSpPr>
          <p:nvPr/>
        </p:nvGrpSpPr>
        <p:grpSpPr bwMode="auto">
          <a:xfrm>
            <a:off x="114300" y="252413"/>
            <a:ext cx="288925" cy="215900"/>
            <a:chOff x="1968" y="1728"/>
            <a:chExt cx="195" cy="132"/>
          </a:xfrm>
        </p:grpSpPr>
        <p:sp>
          <p:nvSpPr>
            <p:cNvPr id="9781" name="Rectangle 565">
              <a:extLst>
                <a:ext uri="{FF2B5EF4-FFF2-40B4-BE49-F238E27FC236}">
                  <a16:creationId xmlns:a16="http://schemas.microsoft.com/office/drawing/2014/main" id="{AFB04A63-EB51-4BE5-8C06-EC6AC00CA673}"/>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782" name="Line 566">
              <a:extLst>
                <a:ext uri="{FF2B5EF4-FFF2-40B4-BE49-F238E27FC236}">
                  <a16:creationId xmlns:a16="http://schemas.microsoft.com/office/drawing/2014/main" id="{F7E57F6F-A24E-4CE5-8F29-286AC73628AA}"/>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783" name="Line 567">
              <a:extLst>
                <a:ext uri="{FF2B5EF4-FFF2-40B4-BE49-F238E27FC236}">
                  <a16:creationId xmlns:a16="http://schemas.microsoft.com/office/drawing/2014/main" id="{80BE0181-4AA8-4B20-A7A0-0430879F149B}"/>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9784" name="Group 568">
            <a:extLst>
              <a:ext uri="{FF2B5EF4-FFF2-40B4-BE49-F238E27FC236}">
                <a16:creationId xmlns:a16="http://schemas.microsoft.com/office/drawing/2014/main" id="{2FFCC8E4-E9E3-42C1-8447-6F3FFAB9172D}"/>
              </a:ext>
            </a:extLst>
          </p:cNvPr>
          <p:cNvGrpSpPr>
            <a:grpSpLocks/>
          </p:cNvGrpSpPr>
          <p:nvPr/>
        </p:nvGrpSpPr>
        <p:grpSpPr bwMode="auto">
          <a:xfrm>
            <a:off x="220663" y="179388"/>
            <a:ext cx="76200" cy="63500"/>
            <a:chOff x="2539" y="543"/>
            <a:chExt cx="48" cy="40"/>
          </a:xfrm>
        </p:grpSpPr>
        <p:sp>
          <p:nvSpPr>
            <p:cNvPr id="9785" name="Line 569">
              <a:extLst>
                <a:ext uri="{FF2B5EF4-FFF2-40B4-BE49-F238E27FC236}">
                  <a16:creationId xmlns:a16="http://schemas.microsoft.com/office/drawing/2014/main" id="{7EE761A3-5A42-4C15-B1BD-5C9DDCA9FB49}"/>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786" name="Line 570">
              <a:extLst>
                <a:ext uri="{FF2B5EF4-FFF2-40B4-BE49-F238E27FC236}">
                  <a16:creationId xmlns:a16="http://schemas.microsoft.com/office/drawing/2014/main" id="{9611D266-9975-4045-B505-C375B269ECFE}"/>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9787" name="Text Box 571">
            <a:extLst>
              <a:ext uri="{FF2B5EF4-FFF2-40B4-BE49-F238E27FC236}">
                <a16:creationId xmlns:a16="http://schemas.microsoft.com/office/drawing/2014/main" id="{0F9BAB33-C039-4A67-A684-BCDFDAFA24CF}"/>
              </a:ext>
            </a:extLst>
          </p:cNvPr>
          <p:cNvSpPr txBox="1">
            <a:spLocks noChangeArrowheads="1"/>
          </p:cNvSpPr>
          <p:nvPr/>
        </p:nvSpPr>
        <p:spPr bwMode="auto">
          <a:xfrm>
            <a:off x="476250" y="107950"/>
            <a:ext cx="294798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BATTLEGROUP CWBR-11</a:t>
            </a:r>
          </a:p>
          <a:p>
            <a:r>
              <a:rPr lang="en-GB" altLang="en-US" sz="1000"/>
              <a:t>British TA Infantry Brigade (BAOR) 1983-89 </a:t>
            </a:r>
            <a:r>
              <a:rPr lang="en-GB" altLang="en-US" sz="800"/>
              <a:t>(a)</a:t>
            </a:r>
            <a:endParaRPr lang="en-GB" altLang="en-US" sz="1000"/>
          </a:p>
        </p:txBody>
      </p:sp>
      <p:sp>
        <p:nvSpPr>
          <p:cNvPr id="9788" name="Line 572">
            <a:extLst>
              <a:ext uri="{FF2B5EF4-FFF2-40B4-BE49-F238E27FC236}">
                <a16:creationId xmlns:a16="http://schemas.microsoft.com/office/drawing/2014/main" id="{8F2EBE54-6B38-47BF-AFF1-AD585DF487DB}"/>
              </a:ext>
            </a:extLst>
          </p:cNvPr>
          <p:cNvSpPr>
            <a:spLocks noChangeShapeType="1"/>
          </p:cNvSpPr>
          <p:nvPr/>
        </p:nvSpPr>
        <p:spPr bwMode="auto">
          <a:xfrm>
            <a:off x="260350" y="126047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789" name="Line 573">
            <a:extLst>
              <a:ext uri="{FF2B5EF4-FFF2-40B4-BE49-F238E27FC236}">
                <a16:creationId xmlns:a16="http://schemas.microsoft.com/office/drawing/2014/main" id="{A3A763F9-F60A-46EC-B83C-EE6E08A9F39A}"/>
              </a:ext>
            </a:extLst>
          </p:cNvPr>
          <p:cNvSpPr>
            <a:spLocks noChangeShapeType="1"/>
          </p:cNvSpPr>
          <p:nvPr/>
        </p:nvSpPr>
        <p:spPr bwMode="auto">
          <a:xfrm>
            <a:off x="260350" y="68421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790" name="Line 574">
            <a:extLst>
              <a:ext uri="{FF2B5EF4-FFF2-40B4-BE49-F238E27FC236}">
                <a16:creationId xmlns:a16="http://schemas.microsoft.com/office/drawing/2014/main" id="{52A63973-2D70-480D-8A99-BC93C8C9043F}"/>
              </a:ext>
            </a:extLst>
          </p:cNvPr>
          <p:cNvSpPr>
            <a:spLocks noChangeShapeType="1"/>
          </p:cNvSpPr>
          <p:nvPr/>
        </p:nvSpPr>
        <p:spPr bwMode="auto">
          <a:xfrm>
            <a:off x="476250" y="1331913"/>
            <a:ext cx="0" cy="1444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791" name="Line 575">
            <a:extLst>
              <a:ext uri="{FF2B5EF4-FFF2-40B4-BE49-F238E27FC236}">
                <a16:creationId xmlns:a16="http://schemas.microsoft.com/office/drawing/2014/main" id="{B7C05916-C418-4699-AABB-D50CE62AAEB0}"/>
              </a:ext>
            </a:extLst>
          </p:cNvPr>
          <p:cNvSpPr>
            <a:spLocks noChangeShapeType="1"/>
          </p:cNvSpPr>
          <p:nvPr/>
        </p:nvSpPr>
        <p:spPr bwMode="auto">
          <a:xfrm>
            <a:off x="476250" y="755650"/>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9792" name="Group 576">
            <a:extLst>
              <a:ext uri="{FF2B5EF4-FFF2-40B4-BE49-F238E27FC236}">
                <a16:creationId xmlns:a16="http://schemas.microsoft.com/office/drawing/2014/main" id="{2637D1F2-567D-41F9-8348-02259502DC52}"/>
              </a:ext>
            </a:extLst>
          </p:cNvPr>
          <p:cNvGrpSpPr>
            <a:grpSpLocks/>
          </p:cNvGrpSpPr>
          <p:nvPr/>
        </p:nvGrpSpPr>
        <p:grpSpPr bwMode="auto">
          <a:xfrm>
            <a:off x="476250" y="539750"/>
            <a:ext cx="74613" cy="26988"/>
            <a:chOff x="2373" y="1404"/>
            <a:chExt cx="47" cy="17"/>
          </a:xfrm>
        </p:grpSpPr>
        <p:sp>
          <p:nvSpPr>
            <p:cNvPr id="9793" name="Oval 577">
              <a:extLst>
                <a:ext uri="{FF2B5EF4-FFF2-40B4-BE49-F238E27FC236}">
                  <a16:creationId xmlns:a16="http://schemas.microsoft.com/office/drawing/2014/main" id="{FDCF1188-6289-46BF-A48F-B2F03CEC9C58}"/>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9794" name="Oval 578">
              <a:extLst>
                <a:ext uri="{FF2B5EF4-FFF2-40B4-BE49-F238E27FC236}">
                  <a16:creationId xmlns:a16="http://schemas.microsoft.com/office/drawing/2014/main" id="{DEA5BFDA-BC7D-4316-BA43-C47C7AA14EE4}"/>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9795" name="Text Box 579">
            <a:extLst>
              <a:ext uri="{FF2B5EF4-FFF2-40B4-BE49-F238E27FC236}">
                <a16:creationId xmlns:a16="http://schemas.microsoft.com/office/drawing/2014/main" id="{AC2B7784-A409-46B1-ADA4-FE974A9DF694}"/>
              </a:ext>
            </a:extLst>
          </p:cNvPr>
          <p:cNvSpPr txBox="1">
            <a:spLocks noChangeArrowheads="1"/>
          </p:cNvSpPr>
          <p:nvPr/>
        </p:nvSpPr>
        <p:spPr bwMode="auto">
          <a:xfrm>
            <a:off x="620713" y="468313"/>
            <a:ext cx="28019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Command</a:t>
            </a:r>
          </a:p>
          <a:p>
            <a:r>
              <a:rPr lang="en-GB" altLang="en-US" sz="800"/>
              <a:t>x1 </a:t>
            </a:r>
            <a:r>
              <a:rPr lang="en-GB" altLang="en-US" sz="800" b="0"/>
              <a:t>Commander                                                   CWBR-25</a:t>
            </a:r>
            <a:endParaRPr lang="en-GB" altLang="en-US" sz="800"/>
          </a:p>
        </p:txBody>
      </p:sp>
      <p:grpSp>
        <p:nvGrpSpPr>
          <p:cNvPr id="9796" name="Group 580">
            <a:extLst>
              <a:ext uri="{FF2B5EF4-FFF2-40B4-BE49-F238E27FC236}">
                <a16:creationId xmlns:a16="http://schemas.microsoft.com/office/drawing/2014/main" id="{AABEBC30-751E-4929-B49B-79049D00AF0C}"/>
              </a:ext>
            </a:extLst>
          </p:cNvPr>
          <p:cNvGrpSpPr>
            <a:grpSpLocks/>
          </p:cNvGrpSpPr>
          <p:nvPr/>
        </p:nvGrpSpPr>
        <p:grpSpPr bwMode="auto">
          <a:xfrm>
            <a:off x="404813" y="611188"/>
            <a:ext cx="231775" cy="157162"/>
            <a:chOff x="933" y="149"/>
            <a:chExt cx="146" cy="99"/>
          </a:xfrm>
        </p:grpSpPr>
        <p:sp>
          <p:nvSpPr>
            <p:cNvPr id="9797" name="Rectangle 581">
              <a:extLst>
                <a:ext uri="{FF2B5EF4-FFF2-40B4-BE49-F238E27FC236}">
                  <a16:creationId xmlns:a16="http://schemas.microsoft.com/office/drawing/2014/main" id="{28AEC715-2476-45F9-987B-D71F4D53DA12}"/>
                </a:ext>
              </a:extLst>
            </p:cNvPr>
            <p:cNvSpPr>
              <a:spLocks noChangeAspect="1" noChangeArrowheads="1"/>
            </p:cNvSpPr>
            <p:nvPr/>
          </p:nvSpPr>
          <p:spPr bwMode="auto">
            <a:xfrm>
              <a:off x="933" y="149"/>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798" name="Text Box 582">
              <a:extLst>
                <a:ext uri="{FF2B5EF4-FFF2-40B4-BE49-F238E27FC236}">
                  <a16:creationId xmlns:a16="http://schemas.microsoft.com/office/drawing/2014/main" id="{67E58821-BBD8-4887-BA54-F7ECC1884115}"/>
                </a:ext>
              </a:extLst>
            </p:cNvPr>
            <p:cNvSpPr txBox="1">
              <a:spLocks noChangeAspect="1" noChangeArrowheads="1"/>
            </p:cNvSpPr>
            <p:nvPr/>
          </p:nvSpPr>
          <p:spPr bwMode="auto">
            <a:xfrm>
              <a:off x="948" y="163"/>
              <a:ext cx="116" cy="70"/>
            </a:xfrm>
            <a:prstGeom prst="rect">
              <a:avLst/>
            </a:prstGeom>
            <a:solidFill>
              <a:srgbClr val="CC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sz="800"/>
                <a:t>HQ</a:t>
              </a:r>
            </a:p>
          </p:txBody>
        </p:sp>
      </p:grpSp>
      <p:grpSp>
        <p:nvGrpSpPr>
          <p:cNvPr id="9799" name="Group 583">
            <a:extLst>
              <a:ext uri="{FF2B5EF4-FFF2-40B4-BE49-F238E27FC236}">
                <a16:creationId xmlns:a16="http://schemas.microsoft.com/office/drawing/2014/main" id="{A4AEF822-0322-44E8-9BFD-40F35280EC07}"/>
              </a:ext>
            </a:extLst>
          </p:cNvPr>
          <p:cNvGrpSpPr>
            <a:grpSpLocks/>
          </p:cNvGrpSpPr>
          <p:nvPr/>
        </p:nvGrpSpPr>
        <p:grpSpPr bwMode="auto">
          <a:xfrm>
            <a:off x="476250" y="827088"/>
            <a:ext cx="74613" cy="26987"/>
            <a:chOff x="2373" y="1404"/>
            <a:chExt cx="47" cy="17"/>
          </a:xfrm>
        </p:grpSpPr>
        <p:sp>
          <p:nvSpPr>
            <p:cNvPr id="9800" name="Oval 584">
              <a:extLst>
                <a:ext uri="{FF2B5EF4-FFF2-40B4-BE49-F238E27FC236}">
                  <a16:creationId xmlns:a16="http://schemas.microsoft.com/office/drawing/2014/main" id="{CB93FDF5-DD05-4420-B232-64764F43A555}"/>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9801" name="Oval 585">
              <a:extLst>
                <a:ext uri="{FF2B5EF4-FFF2-40B4-BE49-F238E27FC236}">
                  <a16:creationId xmlns:a16="http://schemas.microsoft.com/office/drawing/2014/main" id="{568C2A97-7A60-45A3-BD37-8C4DF4BFA5D1}"/>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9802" name="Text Box 586">
            <a:extLst>
              <a:ext uri="{FF2B5EF4-FFF2-40B4-BE49-F238E27FC236}">
                <a16:creationId xmlns:a16="http://schemas.microsoft.com/office/drawing/2014/main" id="{DD057337-9D6D-4F38-9A60-7C3947EC323D}"/>
              </a:ext>
            </a:extLst>
          </p:cNvPr>
          <p:cNvSpPr txBox="1">
            <a:spLocks noChangeArrowheads="1"/>
          </p:cNvSpPr>
          <p:nvPr/>
        </p:nvSpPr>
        <p:spPr bwMode="auto">
          <a:xfrm>
            <a:off x="620713" y="755650"/>
            <a:ext cx="27844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a:t>
            </a:r>
          </a:p>
          <a:p>
            <a:r>
              <a:rPr lang="en-GB" altLang="en-US" sz="800"/>
              <a:t>x1 </a:t>
            </a:r>
            <a:r>
              <a:rPr lang="en-GB" altLang="en-US" sz="800" b="0"/>
              <a:t>Land Rover </a:t>
            </a:r>
            <a:r>
              <a:rPr lang="en-GB" altLang="en-US" sz="800"/>
              <a:t>(b)</a:t>
            </a:r>
            <a:r>
              <a:rPr lang="en-GB" altLang="en-US" sz="800" b="0"/>
              <a:t>                                              CWBR-20</a:t>
            </a:r>
            <a:endParaRPr lang="en-GB" altLang="en-US" sz="800"/>
          </a:p>
        </p:txBody>
      </p:sp>
      <p:grpSp>
        <p:nvGrpSpPr>
          <p:cNvPr id="9803" name="Group 587">
            <a:extLst>
              <a:ext uri="{FF2B5EF4-FFF2-40B4-BE49-F238E27FC236}">
                <a16:creationId xmlns:a16="http://schemas.microsoft.com/office/drawing/2014/main" id="{BC95D2C2-15F7-4A50-B1DD-1DDCC230DC4E}"/>
              </a:ext>
            </a:extLst>
          </p:cNvPr>
          <p:cNvGrpSpPr>
            <a:grpSpLocks noChangeAspect="1"/>
          </p:cNvGrpSpPr>
          <p:nvPr/>
        </p:nvGrpSpPr>
        <p:grpSpPr bwMode="auto">
          <a:xfrm>
            <a:off x="404813" y="1187450"/>
            <a:ext cx="231775" cy="157163"/>
            <a:chOff x="1968" y="1728"/>
            <a:chExt cx="195" cy="132"/>
          </a:xfrm>
        </p:grpSpPr>
        <p:sp>
          <p:nvSpPr>
            <p:cNvPr id="9804" name="Rectangle 588">
              <a:extLst>
                <a:ext uri="{FF2B5EF4-FFF2-40B4-BE49-F238E27FC236}">
                  <a16:creationId xmlns:a16="http://schemas.microsoft.com/office/drawing/2014/main" id="{473178AA-30A7-476E-9DC4-4715A35D9D18}"/>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805" name="Line 589">
              <a:extLst>
                <a:ext uri="{FF2B5EF4-FFF2-40B4-BE49-F238E27FC236}">
                  <a16:creationId xmlns:a16="http://schemas.microsoft.com/office/drawing/2014/main" id="{F18502FC-8FDC-4DA2-B534-D93701AF3FD8}"/>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806" name="Line 590">
              <a:extLst>
                <a:ext uri="{FF2B5EF4-FFF2-40B4-BE49-F238E27FC236}">
                  <a16:creationId xmlns:a16="http://schemas.microsoft.com/office/drawing/2014/main" id="{08E7394C-5B90-46F9-8F1F-6A2456C93CE9}"/>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9807" name="Group 591">
            <a:extLst>
              <a:ext uri="{FF2B5EF4-FFF2-40B4-BE49-F238E27FC236}">
                <a16:creationId xmlns:a16="http://schemas.microsoft.com/office/drawing/2014/main" id="{B42B8ABF-CEB7-40BE-9D72-59188CB39738}"/>
              </a:ext>
            </a:extLst>
          </p:cNvPr>
          <p:cNvGrpSpPr>
            <a:grpSpLocks/>
          </p:cNvGrpSpPr>
          <p:nvPr/>
        </p:nvGrpSpPr>
        <p:grpSpPr bwMode="auto">
          <a:xfrm>
            <a:off x="476250" y="1116013"/>
            <a:ext cx="74613" cy="26987"/>
            <a:chOff x="2373" y="1404"/>
            <a:chExt cx="47" cy="17"/>
          </a:xfrm>
        </p:grpSpPr>
        <p:sp>
          <p:nvSpPr>
            <p:cNvPr id="9808" name="Oval 592">
              <a:extLst>
                <a:ext uri="{FF2B5EF4-FFF2-40B4-BE49-F238E27FC236}">
                  <a16:creationId xmlns:a16="http://schemas.microsoft.com/office/drawing/2014/main" id="{8FEC0508-C7E4-4FFF-A29F-A216593C882B}"/>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9809" name="Oval 593">
              <a:extLst>
                <a:ext uri="{FF2B5EF4-FFF2-40B4-BE49-F238E27FC236}">
                  <a16:creationId xmlns:a16="http://schemas.microsoft.com/office/drawing/2014/main" id="{9EBF642E-A8CC-4519-B090-B7E2B8740BA4}"/>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grpSp>
        <p:nvGrpSpPr>
          <p:cNvPr id="9810" name="Group 594">
            <a:extLst>
              <a:ext uri="{FF2B5EF4-FFF2-40B4-BE49-F238E27FC236}">
                <a16:creationId xmlns:a16="http://schemas.microsoft.com/office/drawing/2014/main" id="{44AF5AEB-55BB-4FD5-BA3E-73992AFBEF81}"/>
              </a:ext>
            </a:extLst>
          </p:cNvPr>
          <p:cNvGrpSpPr>
            <a:grpSpLocks/>
          </p:cNvGrpSpPr>
          <p:nvPr/>
        </p:nvGrpSpPr>
        <p:grpSpPr bwMode="auto">
          <a:xfrm>
            <a:off x="476250" y="1403350"/>
            <a:ext cx="74613" cy="26988"/>
            <a:chOff x="2373" y="1404"/>
            <a:chExt cx="47" cy="17"/>
          </a:xfrm>
        </p:grpSpPr>
        <p:sp>
          <p:nvSpPr>
            <p:cNvPr id="9811" name="Oval 595">
              <a:extLst>
                <a:ext uri="{FF2B5EF4-FFF2-40B4-BE49-F238E27FC236}">
                  <a16:creationId xmlns:a16="http://schemas.microsoft.com/office/drawing/2014/main" id="{34DB41E3-A1C3-4496-B0E1-063970C3E0B2}"/>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9812" name="Oval 596">
              <a:extLst>
                <a:ext uri="{FF2B5EF4-FFF2-40B4-BE49-F238E27FC236}">
                  <a16:creationId xmlns:a16="http://schemas.microsoft.com/office/drawing/2014/main" id="{FB9CDD61-745F-480A-9027-518F439F2C13}"/>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9813" name="Text Box 597">
            <a:extLst>
              <a:ext uri="{FF2B5EF4-FFF2-40B4-BE49-F238E27FC236}">
                <a16:creationId xmlns:a16="http://schemas.microsoft.com/office/drawing/2014/main" id="{9EC35EDE-5AD4-4170-9A58-E587DD80B690}"/>
              </a:ext>
            </a:extLst>
          </p:cNvPr>
          <p:cNvSpPr txBox="1">
            <a:spLocks noChangeArrowheads="1"/>
          </p:cNvSpPr>
          <p:nvPr/>
        </p:nvSpPr>
        <p:spPr bwMode="auto">
          <a:xfrm>
            <a:off x="620713" y="1331913"/>
            <a:ext cx="27828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a:t>
            </a:r>
          </a:p>
          <a:p>
            <a:r>
              <a:rPr lang="en-GB" altLang="en-US" sz="800"/>
              <a:t>x1 </a:t>
            </a:r>
            <a:r>
              <a:rPr lang="en-GB" altLang="en-US" sz="800" b="0"/>
              <a:t>Bedford MK 4-ton Truck </a:t>
            </a:r>
            <a:r>
              <a:rPr lang="en-GB" altLang="en-US" sz="800"/>
              <a:t>    </a:t>
            </a:r>
            <a:r>
              <a:rPr lang="en-GB" altLang="en-US" sz="800" b="0"/>
              <a:t>                           CWBR-22</a:t>
            </a:r>
            <a:endParaRPr lang="en-GB" altLang="en-US" sz="800"/>
          </a:p>
        </p:txBody>
      </p:sp>
      <p:sp>
        <p:nvSpPr>
          <p:cNvPr id="9814" name="Text Box 598">
            <a:extLst>
              <a:ext uri="{FF2B5EF4-FFF2-40B4-BE49-F238E27FC236}">
                <a16:creationId xmlns:a16="http://schemas.microsoft.com/office/drawing/2014/main" id="{FEBF681A-43A2-4B48-A1BA-7DE988A756F4}"/>
              </a:ext>
            </a:extLst>
          </p:cNvPr>
          <p:cNvSpPr txBox="1">
            <a:spLocks noChangeArrowheads="1"/>
          </p:cNvSpPr>
          <p:nvPr/>
        </p:nvSpPr>
        <p:spPr bwMode="auto">
          <a:xfrm>
            <a:off x="620713" y="1116013"/>
            <a:ext cx="2792412"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x3 </a:t>
            </a:r>
            <a:r>
              <a:rPr lang="en-GB" altLang="en-US" sz="800" b="0"/>
              <a:t>Infantry (1 MAW) </a:t>
            </a:r>
            <a:r>
              <a:rPr lang="en-GB" altLang="en-US" sz="800"/>
              <a:t>(c)</a:t>
            </a:r>
            <a:r>
              <a:rPr lang="en-GB" altLang="en-US" sz="800" b="0"/>
              <a:t>                                      CWBR-26</a:t>
            </a:r>
            <a:endParaRPr lang="en-GB" altLang="en-US" sz="800"/>
          </a:p>
        </p:txBody>
      </p:sp>
      <p:sp>
        <p:nvSpPr>
          <p:cNvPr id="9815" name="Text Box 599">
            <a:extLst>
              <a:ext uri="{FF2B5EF4-FFF2-40B4-BE49-F238E27FC236}">
                <a16:creationId xmlns:a16="http://schemas.microsoft.com/office/drawing/2014/main" id="{C9DD710F-D506-4D41-A791-DE80ECBC5D73}"/>
              </a:ext>
            </a:extLst>
          </p:cNvPr>
          <p:cNvSpPr txBox="1">
            <a:spLocks noChangeArrowheads="1"/>
          </p:cNvSpPr>
          <p:nvPr/>
        </p:nvSpPr>
        <p:spPr bwMode="auto">
          <a:xfrm>
            <a:off x="115888" y="3779838"/>
            <a:ext cx="3313112" cy="2170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800"/>
              <a:t>(a) </a:t>
            </a:r>
            <a:r>
              <a:rPr lang="en-GB" altLang="en-US" sz="800" b="0"/>
              <a:t>Following the 1982 reorganisation, two Territorial Army Brigades (15 &amp; 49 Brigades) were assigned to reinforce the newly-created 2nd Infantry Division. Note that each of these brigades had an integral Light Artillery Regiment administratively under command, though in Germany these were normally placed directly at the disposal of the divisional commander.  </a:t>
            </a:r>
          </a:p>
          <a:p>
            <a:endParaRPr lang="en-GB" altLang="en-US" sz="800"/>
          </a:p>
          <a:p>
            <a:r>
              <a:rPr lang="en-GB" altLang="en-US" sz="800"/>
              <a:t>(b) </a:t>
            </a:r>
            <a:r>
              <a:rPr lang="en-GB" altLang="en-US" sz="800" b="0"/>
              <a:t>May replace Land Rover with:</a:t>
            </a:r>
          </a:p>
          <a:p>
            <a:r>
              <a:rPr lang="en-GB" altLang="en-US" sz="800" b="0"/>
              <a:t>     Ferret Scout Car                                                             CWBR-18</a:t>
            </a:r>
          </a:p>
          <a:p>
            <a:endParaRPr lang="en-GB" altLang="en-US" sz="800"/>
          </a:p>
          <a:p>
            <a:r>
              <a:rPr lang="en-GB" altLang="en-US" sz="800"/>
              <a:t>(c) </a:t>
            </a:r>
            <a:r>
              <a:rPr lang="en-GB" altLang="en-US" sz="800" b="0"/>
              <a:t>May not upgrade Infantry – the L85/L86 did not replace the SLR/SMG/LMG combination in the TA (and supporting arms) until the 1990s.  They also did not receive the LAW 80.</a:t>
            </a:r>
          </a:p>
          <a:p>
            <a:endParaRPr lang="en-GB" altLang="en-US" sz="800" b="0"/>
          </a:p>
          <a:p>
            <a:r>
              <a:rPr lang="en-GB" altLang="en-US" sz="800"/>
              <a:t>(d) </a:t>
            </a:r>
            <a:r>
              <a:rPr lang="en-GB" altLang="en-US" sz="800" b="0"/>
              <a:t>15 Brigade for a time included one of the three TA Battalions of the Parachute Regiment.  May therefore swap one Infantry Battalion for a Parachute Infantry Battalion (BG CWBR-28).</a:t>
            </a:r>
            <a:endParaRPr lang="en-GB" altLang="en-US" sz="800"/>
          </a:p>
        </p:txBody>
      </p:sp>
      <p:sp>
        <p:nvSpPr>
          <p:cNvPr id="9816" name="Text Box 600">
            <a:extLst>
              <a:ext uri="{FF2B5EF4-FFF2-40B4-BE49-F238E27FC236}">
                <a16:creationId xmlns:a16="http://schemas.microsoft.com/office/drawing/2014/main" id="{7BAC8F6D-6822-47E5-A567-9744AE96ED30}"/>
              </a:ext>
            </a:extLst>
          </p:cNvPr>
          <p:cNvSpPr txBox="1">
            <a:spLocks noChangeArrowheads="1"/>
          </p:cNvSpPr>
          <p:nvPr/>
        </p:nvSpPr>
        <p:spPr bwMode="auto">
          <a:xfrm>
            <a:off x="692150" y="1692275"/>
            <a:ext cx="121126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BATTLEGROUPS</a:t>
            </a:r>
          </a:p>
        </p:txBody>
      </p:sp>
      <p:sp>
        <p:nvSpPr>
          <p:cNvPr id="9817" name="Line 601">
            <a:extLst>
              <a:ext uri="{FF2B5EF4-FFF2-40B4-BE49-F238E27FC236}">
                <a16:creationId xmlns:a16="http://schemas.microsoft.com/office/drawing/2014/main" id="{D1F85BC5-3582-4A7C-83DC-4418FE441A69}"/>
              </a:ext>
            </a:extLst>
          </p:cNvPr>
          <p:cNvSpPr>
            <a:spLocks noChangeShapeType="1"/>
          </p:cNvSpPr>
          <p:nvPr/>
        </p:nvSpPr>
        <p:spPr bwMode="auto">
          <a:xfrm>
            <a:off x="260350" y="2627313"/>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9818" name="Group 602">
            <a:extLst>
              <a:ext uri="{FF2B5EF4-FFF2-40B4-BE49-F238E27FC236}">
                <a16:creationId xmlns:a16="http://schemas.microsoft.com/office/drawing/2014/main" id="{5CE98BE4-8D86-4FA2-927E-D92D713A61BF}"/>
              </a:ext>
            </a:extLst>
          </p:cNvPr>
          <p:cNvGrpSpPr>
            <a:grpSpLocks noChangeAspect="1"/>
          </p:cNvGrpSpPr>
          <p:nvPr/>
        </p:nvGrpSpPr>
        <p:grpSpPr bwMode="auto">
          <a:xfrm>
            <a:off x="403225" y="2555875"/>
            <a:ext cx="288925" cy="215900"/>
            <a:chOff x="1968" y="1728"/>
            <a:chExt cx="195" cy="132"/>
          </a:xfrm>
        </p:grpSpPr>
        <p:sp>
          <p:nvSpPr>
            <p:cNvPr id="9819" name="Rectangle 603">
              <a:extLst>
                <a:ext uri="{FF2B5EF4-FFF2-40B4-BE49-F238E27FC236}">
                  <a16:creationId xmlns:a16="http://schemas.microsoft.com/office/drawing/2014/main" id="{F12D565F-6BD8-4625-A7AA-B462A5232C39}"/>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820" name="Line 604">
              <a:extLst>
                <a:ext uri="{FF2B5EF4-FFF2-40B4-BE49-F238E27FC236}">
                  <a16:creationId xmlns:a16="http://schemas.microsoft.com/office/drawing/2014/main" id="{D4314DD6-574F-46F1-9307-0E079FA9D06D}"/>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821" name="Line 605">
              <a:extLst>
                <a:ext uri="{FF2B5EF4-FFF2-40B4-BE49-F238E27FC236}">
                  <a16:creationId xmlns:a16="http://schemas.microsoft.com/office/drawing/2014/main" id="{21163310-308D-4CDB-B303-06712A58BE89}"/>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9822" name="Group 606">
            <a:extLst>
              <a:ext uri="{FF2B5EF4-FFF2-40B4-BE49-F238E27FC236}">
                <a16:creationId xmlns:a16="http://schemas.microsoft.com/office/drawing/2014/main" id="{5D77154D-5FF1-42E7-8C1C-CA0CAB709137}"/>
              </a:ext>
            </a:extLst>
          </p:cNvPr>
          <p:cNvGrpSpPr>
            <a:grpSpLocks/>
          </p:cNvGrpSpPr>
          <p:nvPr/>
        </p:nvGrpSpPr>
        <p:grpSpPr bwMode="auto">
          <a:xfrm>
            <a:off x="509588" y="2484438"/>
            <a:ext cx="76200" cy="63500"/>
            <a:chOff x="2443" y="447"/>
            <a:chExt cx="48" cy="40"/>
          </a:xfrm>
        </p:grpSpPr>
        <p:sp>
          <p:nvSpPr>
            <p:cNvPr id="9823" name="Line 607">
              <a:extLst>
                <a:ext uri="{FF2B5EF4-FFF2-40B4-BE49-F238E27FC236}">
                  <a16:creationId xmlns:a16="http://schemas.microsoft.com/office/drawing/2014/main" id="{190AF158-3F01-4D9C-9F9D-4C3455FCCFE0}"/>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824" name="Line 608">
              <a:extLst>
                <a:ext uri="{FF2B5EF4-FFF2-40B4-BE49-F238E27FC236}">
                  <a16:creationId xmlns:a16="http://schemas.microsoft.com/office/drawing/2014/main" id="{C7B5BE13-8CE0-49AA-A86A-50E21BA511E8}"/>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9825" name="Text Box 609">
            <a:extLst>
              <a:ext uri="{FF2B5EF4-FFF2-40B4-BE49-F238E27FC236}">
                <a16:creationId xmlns:a16="http://schemas.microsoft.com/office/drawing/2014/main" id="{675DE219-061E-42F1-8DD6-FACF299B88E9}"/>
              </a:ext>
            </a:extLst>
          </p:cNvPr>
          <p:cNvSpPr txBox="1">
            <a:spLocks noChangeArrowheads="1"/>
          </p:cNvSpPr>
          <p:nvPr/>
        </p:nvSpPr>
        <p:spPr bwMode="auto">
          <a:xfrm>
            <a:off x="692150" y="2339975"/>
            <a:ext cx="24542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BG CWBR-26</a:t>
            </a:r>
          </a:p>
          <a:p>
            <a:r>
              <a:rPr lang="en-GB" altLang="en-US" sz="1000"/>
              <a:t>x5 Infantry Battalion Type B (Light) </a:t>
            </a:r>
            <a:r>
              <a:rPr lang="en-GB" altLang="en-US" sz="800"/>
              <a:t>(d)</a:t>
            </a:r>
            <a:endParaRPr lang="en-GB" altLang="en-US" sz="1000"/>
          </a:p>
        </p:txBody>
      </p:sp>
      <p:sp>
        <p:nvSpPr>
          <p:cNvPr id="9826" name="Line 610">
            <a:extLst>
              <a:ext uri="{FF2B5EF4-FFF2-40B4-BE49-F238E27FC236}">
                <a16:creationId xmlns:a16="http://schemas.microsoft.com/office/drawing/2014/main" id="{87693303-A31C-483E-AD8B-543775895FDC}"/>
              </a:ext>
            </a:extLst>
          </p:cNvPr>
          <p:cNvSpPr>
            <a:spLocks noChangeShapeType="1"/>
          </p:cNvSpPr>
          <p:nvPr/>
        </p:nvSpPr>
        <p:spPr bwMode="auto">
          <a:xfrm>
            <a:off x="260350" y="2627313"/>
            <a:ext cx="0" cy="720725"/>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827" name="Line 611">
            <a:extLst>
              <a:ext uri="{FF2B5EF4-FFF2-40B4-BE49-F238E27FC236}">
                <a16:creationId xmlns:a16="http://schemas.microsoft.com/office/drawing/2014/main" id="{F1A7E910-3C9A-4D59-9177-8BD103AAF49A}"/>
              </a:ext>
            </a:extLst>
          </p:cNvPr>
          <p:cNvSpPr>
            <a:spLocks noChangeShapeType="1"/>
          </p:cNvSpPr>
          <p:nvPr/>
        </p:nvSpPr>
        <p:spPr bwMode="auto">
          <a:xfrm>
            <a:off x="476250" y="3419475"/>
            <a:ext cx="0" cy="14287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828" name="Line 612">
            <a:extLst>
              <a:ext uri="{FF2B5EF4-FFF2-40B4-BE49-F238E27FC236}">
                <a16:creationId xmlns:a16="http://schemas.microsoft.com/office/drawing/2014/main" id="{E3F19DE4-995A-4168-94D2-BCAD5665D3BB}"/>
              </a:ext>
            </a:extLst>
          </p:cNvPr>
          <p:cNvSpPr>
            <a:spLocks noChangeShapeType="1"/>
          </p:cNvSpPr>
          <p:nvPr/>
        </p:nvSpPr>
        <p:spPr bwMode="auto">
          <a:xfrm>
            <a:off x="260350" y="3346450"/>
            <a:ext cx="142875"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9829" name="Group 613">
            <a:extLst>
              <a:ext uri="{FF2B5EF4-FFF2-40B4-BE49-F238E27FC236}">
                <a16:creationId xmlns:a16="http://schemas.microsoft.com/office/drawing/2014/main" id="{DEA67595-732B-49A2-AE1E-4A3A56EF93B2}"/>
              </a:ext>
            </a:extLst>
          </p:cNvPr>
          <p:cNvGrpSpPr>
            <a:grpSpLocks/>
          </p:cNvGrpSpPr>
          <p:nvPr/>
        </p:nvGrpSpPr>
        <p:grpSpPr bwMode="auto">
          <a:xfrm>
            <a:off x="404813" y="3563938"/>
            <a:ext cx="231775" cy="190500"/>
            <a:chOff x="2352" y="3264"/>
            <a:chExt cx="146" cy="120"/>
          </a:xfrm>
        </p:grpSpPr>
        <p:sp>
          <p:nvSpPr>
            <p:cNvPr id="9830" name="Rectangle 614">
              <a:extLst>
                <a:ext uri="{FF2B5EF4-FFF2-40B4-BE49-F238E27FC236}">
                  <a16:creationId xmlns:a16="http://schemas.microsoft.com/office/drawing/2014/main" id="{BD77AF28-B64D-4CBE-842C-9FA10E6718C8}"/>
                </a:ext>
              </a:extLst>
            </p:cNvPr>
            <p:cNvSpPr>
              <a:spLocks noChangeAspect="1" noChangeArrowheads="1"/>
            </p:cNvSpPr>
            <p:nvPr/>
          </p:nvSpPr>
          <p:spPr bwMode="auto">
            <a:xfrm>
              <a:off x="2352" y="326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831" name="Oval 615">
              <a:extLst>
                <a:ext uri="{FF2B5EF4-FFF2-40B4-BE49-F238E27FC236}">
                  <a16:creationId xmlns:a16="http://schemas.microsoft.com/office/drawing/2014/main" id="{65E1EEC9-2AFC-4E80-982D-3D09E6D43F68}"/>
                </a:ext>
              </a:extLst>
            </p:cNvPr>
            <p:cNvSpPr>
              <a:spLocks noChangeAspect="1" noChangeArrowheads="1"/>
            </p:cNvSpPr>
            <p:nvPr/>
          </p:nvSpPr>
          <p:spPr bwMode="auto">
            <a:xfrm>
              <a:off x="2359" y="336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9832" name="Oval 616">
              <a:extLst>
                <a:ext uri="{FF2B5EF4-FFF2-40B4-BE49-F238E27FC236}">
                  <a16:creationId xmlns:a16="http://schemas.microsoft.com/office/drawing/2014/main" id="{FF9AA483-17F7-4601-B510-5C68AB2AD31E}"/>
                </a:ext>
              </a:extLst>
            </p:cNvPr>
            <p:cNvSpPr>
              <a:spLocks noChangeAspect="1" noChangeArrowheads="1"/>
            </p:cNvSpPr>
            <p:nvPr/>
          </p:nvSpPr>
          <p:spPr bwMode="auto">
            <a:xfrm>
              <a:off x="2473" y="336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9833" name="Oval 617">
              <a:extLst>
                <a:ext uri="{FF2B5EF4-FFF2-40B4-BE49-F238E27FC236}">
                  <a16:creationId xmlns:a16="http://schemas.microsoft.com/office/drawing/2014/main" id="{C3572B06-71B3-49C6-AE37-92830FAE5BFB}"/>
                </a:ext>
              </a:extLst>
            </p:cNvPr>
            <p:cNvSpPr>
              <a:spLocks noChangeAspect="1" noChangeArrowheads="1"/>
            </p:cNvSpPr>
            <p:nvPr/>
          </p:nvSpPr>
          <p:spPr bwMode="auto">
            <a:xfrm>
              <a:off x="2373" y="3290"/>
              <a:ext cx="102" cy="48"/>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834" name="Line 618">
              <a:extLst>
                <a:ext uri="{FF2B5EF4-FFF2-40B4-BE49-F238E27FC236}">
                  <a16:creationId xmlns:a16="http://schemas.microsoft.com/office/drawing/2014/main" id="{8996A8EA-9003-4DE1-9229-8E5974D81B00}"/>
                </a:ext>
              </a:extLst>
            </p:cNvPr>
            <p:cNvSpPr>
              <a:spLocks noChangeAspect="1" noChangeShapeType="1"/>
            </p:cNvSpPr>
            <p:nvPr/>
          </p:nvSpPr>
          <p:spPr bwMode="auto">
            <a:xfrm flipV="1">
              <a:off x="2353" y="3264"/>
              <a:ext cx="144" cy="9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9835" name="Group 619">
            <a:extLst>
              <a:ext uri="{FF2B5EF4-FFF2-40B4-BE49-F238E27FC236}">
                <a16:creationId xmlns:a16="http://schemas.microsoft.com/office/drawing/2014/main" id="{326834A5-FB6E-4F92-BD5B-53E291355A28}"/>
              </a:ext>
            </a:extLst>
          </p:cNvPr>
          <p:cNvGrpSpPr>
            <a:grpSpLocks/>
          </p:cNvGrpSpPr>
          <p:nvPr/>
        </p:nvGrpSpPr>
        <p:grpSpPr bwMode="auto">
          <a:xfrm>
            <a:off x="403225" y="3275013"/>
            <a:ext cx="231775" cy="157162"/>
            <a:chOff x="2736" y="3312"/>
            <a:chExt cx="146" cy="99"/>
          </a:xfrm>
        </p:grpSpPr>
        <p:sp>
          <p:nvSpPr>
            <p:cNvPr id="9836" name="Rectangle 620">
              <a:extLst>
                <a:ext uri="{FF2B5EF4-FFF2-40B4-BE49-F238E27FC236}">
                  <a16:creationId xmlns:a16="http://schemas.microsoft.com/office/drawing/2014/main" id="{2A20D95F-2BA9-475D-96BC-058C5B3FC4DC}"/>
                </a:ext>
              </a:extLst>
            </p:cNvPr>
            <p:cNvSpPr>
              <a:spLocks noChangeAspect="1" noChangeArrowheads="1"/>
            </p:cNvSpPr>
            <p:nvPr/>
          </p:nvSpPr>
          <p:spPr bwMode="auto">
            <a:xfrm>
              <a:off x="2736" y="3312"/>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837" name="AutoShape 621">
              <a:extLst>
                <a:ext uri="{FF2B5EF4-FFF2-40B4-BE49-F238E27FC236}">
                  <a16:creationId xmlns:a16="http://schemas.microsoft.com/office/drawing/2014/main" id="{F5E721E4-7B80-45D5-8226-34381F024785}"/>
                </a:ext>
              </a:extLst>
            </p:cNvPr>
            <p:cNvSpPr>
              <a:spLocks noChangeAspect="1" noChangeArrowheads="1"/>
            </p:cNvSpPr>
            <p:nvPr/>
          </p:nvSpPr>
          <p:spPr bwMode="auto">
            <a:xfrm>
              <a:off x="2788" y="3344"/>
              <a:ext cx="36" cy="35"/>
            </a:xfrm>
            <a:prstGeom prst="triangle">
              <a:avLst>
                <a:gd name="adj" fmla="val 50000"/>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9838" name="Group 622">
            <a:extLst>
              <a:ext uri="{FF2B5EF4-FFF2-40B4-BE49-F238E27FC236}">
                <a16:creationId xmlns:a16="http://schemas.microsoft.com/office/drawing/2014/main" id="{C4ACB507-13EA-4520-9F6D-5558CA04AE07}"/>
              </a:ext>
            </a:extLst>
          </p:cNvPr>
          <p:cNvGrpSpPr>
            <a:grpSpLocks/>
          </p:cNvGrpSpPr>
          <p:nvPr/>
        </p:nvGrpSpPr>
        <p:grpSpPr bwMode="auto">
          <a:xfrm>
            <a:off x="476250" y="3203575"/>
            <a:ext cx="74613" cy="26988"/>
            <a:chOff x="2373" y="1404"/>
            <a:chExt cx="47" cy="17"/>
          </a:xfrm>
        </p:grpSpPr>
        <p:sp>
          <p:nvSpPr>
            <p:cNvPr id="9839" name="Oval 623">
              <a:extLst>
                <a:ext uri="{FF2B5EF4-FFF2-40B4-BE49-F238E27FC236}">
                  <a16:creationId xmlns:a16="http://schemas.microsoft.com/office/drawing/2014/main" id="{246B833F-DBA5-4C02-AEAD-09A4C63C9102}"/>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9840" name="Oval 624">
              <a:extLst>
                <a:ext uri="{FF2B5EF4-FFF2-40B4-BE49-F238E27FC236}">
                  <a16:creationId xmlns:a16="http://schemas.microsoft.com/office/drawing/2014/main" id="{002CA479-4582-45AB-BC50-19ED1BA964E7}"/>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grpSp>
        <p:nvGrpSpPr>
          <p:cNvPr id="9841" name="Group 625">
            <a:extLst>
              <a:ext uri="{FF2B5EF4-FFF2-40B4-BE49-F238E27FC236}">
                <a16:creationId xmlns:a16="http://schemas.microsoft.com/office/drawing/2014/main" id="{E3AD73A2-7315-4632-B6D9-239FCB4D5755}"/>
              </a:ext>
            </a:extLst>
          </p:cNvPr>
          <p:cNvGrpSpPr>
            <a:grpSpLocks/>
          </p:cNvGrpSpPr>
          <p:nvPr/>
        </p:nvGrpSpPr>
        <p:grpSpPr bwMode="auto">
          <a:xfrm>
            <a:off x="476250" y="3490913"/>
            <a:ext cx="74613" cy="26987"/>
            <a:chOff x="2373" y="1404"/>
            <a:chExt cx="47" cy="17"/>
          </a:xfrm>
        </p:grpSpPr>
        <p:sp>
          <p:nvSpPr>
            <p:cNvPr id="9842" name="Oval 626">
              <a:extLst>
                <a:ext uri="{FF2B5EF4-FFF2-40B4-BE49-F238E27FC236}">
                  <a16:creationId xmlns:a16="http://schemas.microsoft.com/office/drawing/2014/main" id="{F4B59C10-2995-4C2A-9435-64B0D5993CFD}"/>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9843" name="Oval 627">
              <a:extLst>
                <a:ext uri="{FF2B5EF4-FFF2-40B4-BE49-F238E27FC236}">
                  <a16:creationId xmlns:a16="http://schemas.microsoft.com/office/drawing/2014/main" id="{41A7261E-F896-4B90-A790-0654167CBBCE}"/>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9844" name="Text Box 628">
            <a:extLst>
              <a:ext uri="{FF2B5EF4-FFF2-40B4-BE49-F238E27FC236}">
                <a16:creationId xmlns:a16="http://schemas.microsoft.com/office/drawing/2014/main" id="{208273EF-621B-4C90-9ECE-731F76A26342}"/>
              </a:ext>
            </a:extLst>
          </p:cNvPr>
          <p:cNvSpPr txBox="1">
            <a:spLocks noChangeArrowheads="1"/>
          </p:cNvSpPr>
          <p:nvPr/>
        </p:nvSpPr>
        <p:spPr bwMode="auto">
          <a:xfrm>
            <a:off x="620713" y="3132138"/>
            <a:ext cx="280511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Forward Air Controller</a:t>
            </a:r>
          </a:p>
          <a:p>
            <a:r>
              <a:rPr lang="en-GB" altLang="en-US" sz="800"/>
              <a:t>x3 </a:t>
            </a:r>
            <a:r>
              <a:rPr lang="en-GB" altLang="en-US" sz="800" b="0"/>
              <a:t>Forward Observer                                          CWBR-41</a:t>
            </a:r>
            <a:endParaRPr lang="en-GB" altLang="en-US" sz="800"/>
          </a:p>
        </p:txBody>
      </p:sp>
      <p:sp>
        <p:nvSpPr>
          <p:cNvPr id="9845" name="Text Box 629">
            <a:extLst>
              <a:ext uri="{FF2B5EF4-FFF2-40B4-BE49-F238E27FC236}">
                <a16:creationId xmlns:a16="http://schemas.microsoft.com/office/drawing/2014/main" id="{3CE07EC1-DBE8-46D0-9F05-9C8836590CED}"/>
              </a:ext>
            </a:extLst>
          </p:cNvPr>
          <p:cNvSpPr txBox="1">
            <a:spLocks noChangeArrowheads="1"/>
          </p:cNvSpPr>
          <p:nvPr/>
        </p:nvSpPr>
        <p:spPr bwMode="auto">
          <a:xfrm>
            <a:off x="620713" y="3419475"/>
            <a:ext cx="282416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Transport/Recon</a:t>
            </a:r>
          </a:p>
          <a:p>
            <a:r>
              <a:rPr lang="en-GB" altLang="en-US" sz="800"/>
              <a:t>x3 </a:t>
            </a:r>
            <a:r>
              <a:rPr lang="en-GB" altLang="en-US" sz="800" b="0"/>
              <a:t>Ferret Scout Car                                             CWBR-18</a:t>
            </a:r>
            <a:endParaRPr lang="en-GB" altLang="en-US" sz="800"/>
          </a:p>
        </p:txBody>
      </p:sp>
      <p:grpSp>
        <p:nvGrpSpPr>
          <p:cNvPr id="9846" name="Group 630">
            <a:extLst>
              <a:ext uri="{FF2B5EF4-FFF2-40B4-BE49-F238E27FC236}">
                <a16:creationId xmlns:a16="http://schemas.microsoft.com/office/drawing/2014/main" id="{61C20B5C-D039-4861-A3EB-2DC782EC42A1}"/>
              </a:ext>
            </a:extLst>
          </p:cNvPr>
          <p:cNvGrpSpPr>
            <a:grpSpLocks/>
          </p:cNvGrpSpPr>
          <p:nvPr/>
        </p:nvGrpSpPr>
        <p:grpSpPr bwMode="auto">
          <a:xfrm>
            <a:off x="403225" y="1476375"/>
            <a:ext cx="231775" cy="190500"/>
            <a:chOff x="2252" y="2304"/>
            <a:chExt cx="146" cy="120"/>
          </a:xfrm>
        </p:grpSpPr>
        <p:sp>
          <p:nvSpPr>
            <p:cNvPr id="9847" name="Rectangle 631">
              <a:extLst>
                <a:ext uri="{FF2B5EF4-FFF2-40B4-BE49-F238E27FC236}">
                  <a16:creationId xmlns:a16="http://schemas.microsoft.com/office/drawing/2014/main" id="{7C54FCB2-0689-4888-BF39-ECE3DFFAACF6}"/>
                </a:ext>
              </a:extLst>
            </p:cNvPr>
            <p:cNvSpPr>
              <a:spLocks noChangeAspect="1" noChangeArrowheads="1"/>
            </p:cNvSpPr>
            <p:nvPr/>
          </p:nvSpPr>
          <p:spPr bwMode="auto">
            <a:xfrm>
              <a:off x="2252" y="230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848" name="Oval 632">
              <a:extLst>
                <a:ext uri="{FF2B5EF4-FFF2-40B4-BE49-F238E27FC236}">
                  <a16:creationId xmlns:a16="http://schemas.microsoft.com/office/drawing/2014/main" id="{70964F1D-142B-4CF8-BFF8-CF36E3A538BF}"/>
                </a:ext>
              </a:extLst>
            </p:cNvPr>
            <p:cNvSpPr>
              <a:spLocks noChangeAspect="1" noChangeArrowheads="1"/>
            </p:cNvSpPr>
            <p:nvPr/>
          </p:nvSpPr>
          <p:spPr bwMode="auto">
            <a:xfrm>
              <a:off x="2259" y="240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9849" name="Oval 633">
              <a:extLst>
                <a:ext uri="{FF2B5EF4-FFF2-40B4-BE49-F238E27FC236}">
                  <a16:creationId xmlns:a16="http://schemas.microsoft.com/office/drawing/2014/main" id="{B677B726-AB57-4558-8288-47153FB9B4C5}"/>
                </a:ext>
              </a:extLst>
            </p:cNvPr>
            <p:cNvSpPr>
              <a:spLocks noChangeAspect="1" noChangeArrowheads="1"/>
            </p:cNvSpPr>
            <p:nvPr/>
          </p:nvSpPr>
          <p:spPr bwMode="auto">
            <a:xfrm>
              <a:off x="2373" y="240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grpSp>
        <p:nvGrpSpPr>
          <p:cNvPr id="9850" name="Group 634">
            <a:extLst>
              <a:ext uri="{FF2B5EF4-FFF2-40B4-BE49-F238E27FC236}">
                <a16:creationId xmlns:a16="http://schemas.microsoft.com/office/drawing/2014/main" id="{EF294C97-CB6C-460E-B811-C67E569ED6D9}"/>
              </a:ext>
            </a:extLst>
          </p:cNvPr>
          <p:cNvGrpSpPr>
            <a:grpSpLocks/>
          </p:cNvGrpSpPr>
          <p:nvPr/>
        </p:nvGrpSpPr>
        <p:grpSpPr bwMode="auto">
          <a:xfrm>
            <a:off x="404813" y="900113"/>
            <a:ext cx="231775" cy="190500"/>
            <a:chOff x="2252" y="2304"/>
            <a:chExt cx="146" cy="120"/>
          </a:xfrm>
        </p:grpSpPr>
        <p:sp>
          <p:nvSpPr>
            <p:cNvPr id="9851" name="Rectangle 635">
              <a:extLst>
                <a:ext uri="{FF2B5EF4-FFF2-40B4-BE49-F238E27FC236}">
                  <a16:creationId xmlns:a16="http://schemas.microsoft.com/office/drawing/2014/main" id="{A3C0E062-A584-403F-9D14-96F28679048E}"/>
                </a:ext>
              </a:extLst>
            </p:cNvPr>
            <p:cNvSpPr>
              <a:spLocks noChangeAspect="1" noChangeArrowheads="1"/>
            </p:cNvSpPr>
            <p:nvPr/>
          </p:nvSpPr>
          <p:spPr bwMode="auto">
            <a:xfrm>
              <a:off x="2252" y="230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852" name="Oval 636">
              <a:extLst>
                <a:ext uri="{FF2B5EF4-FFF2-40B4-BE49-F238E27FC236}">
                  <a16:creationId xmlns:a16="http://schemas.microsoft.com/office/drawing/2014/main" id="{E2FABCEF-D084-43B8-8A43-C1BF1282C255}"/>
                </a:ext>
              </a:extLst>
            </p:cNvPr>
            <p:cNvSpPr>
              <a:spLocks noChangeAspect="1" noChangeArrowheads="1"/>
            </p:cNvSpPr>
            <p:nvPr/>
          </p:nvSpPr>
          <p:spPr bwMode="auto">
            <a:xfrm>
              <a:off x="2259" y="240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9853" name="Oval 637">
              <a:extLst>
                <a:ext uri="{FF2B5EF4-FFF2-40B4-BE49-F238E27FC236}">
                  <a16:creationId xmlns:a16="http://schemas.microsoft.com/office/drawing/2014/main" id="{7AC24DE6-1E84-464D-9233-DE12E932838C}"/>
                </a:ext>
              </a:extLst>
            </p:cNvPr>
            <p:cNvSpPr>
              <a:spLocks noChangeAspect="1" noChangeArrowheads="1"/>
            </p:cNvSpPr>
            <p:nvPr/>
          </p:nvSpPr>
          <p:spPr bwMode="auto">
            <a:xfrm>
              <a:off x="2373" y="240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9854" name="Text Box 638">
            <a:extLst>
              <a:ext uri="{FF2B5EF4-FFF2-40B4-BE49-F238E27FC236}">
                <a16:creationId xmlns:a16="http://schemas.microsoft.com/office/drawing/2014/main" id="{5522BEE8-360D-44B2-8239-3CACDD9AEFEC}"/>
              </a:ext>
            </a:extLst>
          </p:cNvPr>
          <p:cNvSpPr txBox="1">
            <a:spLocks noChangeArrowheads="1"/>
          </p:cNvSpPr>
          <p:nvPr/>
        </p:nvSpPr>
        <p:spPr bwMode="auto">
          <a:xfrm>
            <a:off x="620713" y="2843213"/>
            <a:ext cx="11366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ATTACHMENTS</a:t>
            </a:r>
          </a:p>
        </p:txBody>
      </p:sp>
      <p:sp>
        <p:nvSpPr>
          <p:cNvPr id="9855" name="Line 639">
            <a:extLst>
              <a:ext uri="{FF2B5EF4-FFF2-40B4-BE49-F238E27FC236}">
                <a16:creationId xmlns:a16="http://schemas.microsoft.com/office/drawing/2014/main" id="{C09B8BE3-A538-4289-BA61-A02A9E96809B}"/>
              </a:ext>
            </a:extLst>
          </p:cNvPr>
          <p:cNvSpPr>
            <a:spLocks noChangeShapeType="1"/>
          </p:cNvSpPr>
          <p:nvPr/>
        </p:nvSpPr>
        <p:spPr bwMode="auto">
          <a:xfrm>
            <a:off x="3573463" y="395288"/>
            <a:ext cx="0" cy="2160587"/>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9856" name="Group 640">
            <a:extLst>
              <a:ext uri="{FF2B5EF4-FFF2-40B4-BE49-F238E27FC236}">
                <a16:creationId xmlns:a16="http://schemas.microsoft.com/office/drawing/2014/main" id="{0852AC64-65DE-48C7-BADC-81BAAFC8E1A4}"/>
              </a:ext>
            </a:extLst>
          </p:cNvPr>
          <p:cNvGrpSpPr>
            <a:grpSpLocks/>
          </p:cNvGrpSpPr>
          <p:nvPr/>
        </p:nvGrpSpPr>
        <p:grpSpPr bwMode="auto">
          <a:xfrm>
            <a:off x="3533775" y="179388"/>
            <a:ext cx="76200" cy="63500"/>
            <a:chOff x="2539" y="543"/>
            <a:chExt cx="48" cy="40"/>
          </a:xfrm>
        </p:grpSpPr>
        <p:sp>
          <p:nvSpPr>
            <p:cNvPr id="9857" name="Line 641">
              <a:extLst>
                <a:ext uri="{FF2B5EF4-FFF2-40B4-BE49-F238E27FC236}">
                  <a16:creationId xmlns:a16="http://schemas.microsoft.com/office/drawing/2014/main" id="{5E567CD1-1BB4-4C2F-8826-9E9E4E9F79E2}"/>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858" name="Line 642">
              <a:extLst>
                <a:ext uri="{FF2B5EF4-FFF2-40B4-BE49-F238E27FC236}">
                  <a16:creationId xmlns:a16="http://schemas.microsoft.com/office/drawing/2014/main" id="{B1278713-9662-4C82-BAF2-7BF2EDAED37A}"/>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9859" name="Text Box 643">
            <a:extLst>
              <a:ext uri="{FF2B5EF4-FFF2-40B4-BE49-F238E27FC236}">
                <a16:creationId xmlns:a16="http://schemas.microsoft.com/office/drawing/2014/main" id="{1C5316AE-6EA0-4E08-B823-9F22A2F5E594}"/>
              </a:ext>
            </a:extLst>
          </p:cNvPr>
          <p:cNvSpPr txBox="1">
            <a:spLocks noChangeArrowheads="1"/>
          </p:cNvSpPr>
          <p:nvPr/>
        </p:nvSpPr>
        <p:spPr bwMode="auto">
          <a:xfrm>
            <a:off x="3789363" y="107950"/>
            <a:ext cx="281146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BATTLEGROUP CWBR-12</a:t>
            </a:r>
          </a:p>
          <a:p>
            <a:r>
              <a:rPr lang="en-GB" altLang="en-US" sz="1000"/>
              <a:t>British Airmobile Infantry Brigade 1980s </a:t>
            </a:r>
            <a:r>
              <a:rPr lang="en-GB" altLang="en-US" sz="800"/>
              <a:t>(ac)</a:t>
            </a:r>
            <a:endParaRPr lang="en-GB" altLang="en-US" sz="1000"/>
          </a:p>
        </p:txBody>
      </p:sp>
      <p:sp>
        <p:nvSpPr>
          <p:cNvPr id="9860" name="Line 644">
            <a:extLst>
              <a:ext uri="{FF2B5EF4-FFF2-40B4-BE49-F238E27FC236}">
                <a16:creationId xmlns:a16="http://schemas.microsoft.com/office/drawing/2014/main" id="{345357DE-A044-4C62-8D60-D23D7A260A01}"/>
              </a:ext>
            </a:extLst>
          </p:cNvPr>
          <p:cNvSpPr>
            <a:spLocks noChangeShapeType="1"/>
          </p:cNvSpPr>
          <p:nvPr/>
        </p:nvSpPr>
        <p:spPr bwMode="auto">
          <a:xfrm>
            <a:off x="3573463" y="1260475"/>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861" name="Line 645">
            <a:extLst>
              <a:ext uri="{FF2B5EF4-FFF2-40B4-BE49-F238E27FC236}">
                <a16:creationId xmlns:a16="http://schemas.microsoft.com/office/drawing/2014/main" id="{4CC14460-132E-4D7C-8E8C-4AF3D824FB70}"/>
              </a:ext>
            </a:extLst>
          </p:cNvPr>
          <p:cNvSpPr>
            <a:spLocks noChangeShapeType="1"/>
          </p:cNvSpPr>
          <p:nvPr/>
        </p:nvSpPr>
        <p:spPr bwMode="auto">
          <a:xfrm>
            <a:off x="3573463" y="684213"/>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862" name="Line 646">
            <a:extLst>
              <a:ext uri="{FF2B5EF4-FFF2-40B4-BE49-F238E27FC236}">
                <a16:creationId xmlns:a16="http://schemas.microsoft.com/office/drawing/2014/main" id="{D4D4B2A1-F208-4BD4-BD35-56D1C689E4F0}"/>
              </a:ext>
            </a:extLst>
          </p:cNvPr>
          <p:cNvSpPr>
            <a:spLocks noChangeShapeType="1"/>
          </p:cNvSpPr>
          <p:nvPr/>
        </p:nvSpPr>
        <p:spPr bwMode="auto">
          <a:xfrm>
            <a:off x="3789363" y="1331913"/>
            <a:ext cx="0" cy="1444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863" name="Line 647">
            <a:extLst>
              <a:ext uri="{FF2B5EF4-FFF2-40B4-BE49-F238E27FC236}">
                <a16:creationId xmlns:a16="http://schemas.microsoft.com/office/drawing/2014/main" id="{93758B77-4B93-4A63-880E-745DE05E3440}"/>
              </a:ext>
            </a:extLst>
          </p:cNvPr>
          <p:cNvSpPr>
            <a:spLocks noChangeShapeType="1"/>
          </p:cNvSpPr>
          <p:nvPr/>
        </p:nvSpPr>
        <p:spPr bwMode="auto">
          <a:xfrm>
            <a:off x="3789363" y="755650"/>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9864" name="Group 648">
            <a:extLst>
              <a:ext uri="{FF2B5EF4-FFF2-40B4-BE49-F238E27FC236}">
                <a16:creationId xmlns:a16="http://schemas.microsoft.com/office/drawing/2014/main" id="{03DB7732-6884-4037-B3F3-023032DDC408}"/>
              </a:ext>
            </a:extLst>
          </p:cNvPr>
          <p:cNvGrpSpPr>
            <a:grpSpLocks/>
          </p:cNvGrpSpPr>
          <p:nvPr/>
        </p:nvGrpSpPr>
        <p:grpSpPr bwMode="auto">
          <a:xfrm>
            <a:off x="3789363" y="539750"/>
            <a:ext cx="74612" cy="26988"/>
            <a:chOff x="2373" y="1404"/>
            <a:chExt cx="47" cy="17"/>
          </a:xfrm>
        </p:grpSpPr>
        <p:sp>
          <p:nvSpPr>
            <p:cNvPr id="9865" name="Oval 649">
              <a:extLst>
                <a:ext uri="{FF2B5EF4-FFF2-40B4-BE49-F238E27FC236}">
                  <a16:creationId xmlns:a16="http://schemas.microsoft.com/office/drawing/2014/main" id="{4AFEB4AB-ADE1-4E91-90A8-6CB985934592}"/>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9866" name="Oval 650">
              <a:extLst>
                <a:ext uri="{FF2B5EF4-FFF2-40B4-BE49-F238E27FC236}">
                  <a16:creationId xmlns:a16="http://schemas.microsoft.com/office/drawing/2014/main" id="{7F6FE28B-8526-494D-8793-D4777FAFD360}"/>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9867" name="Text Box 651">
            <a:extLst>
              <a:ext uri="{FF2B5EF4-FFF2-40B4-BE49-F238E27FC236}">
                <a16:creationId xmlns:a16="http://schemas.microsoft.com/office/drawing/2014/main" id="{D7A9886E-FECF-455E-A581-D79E136FD950}"/>
              </a:ext>
            </a:extLst>
          </p:cNvPr>
          <p:cNvSpPr txBox="1">
            <a:spLocks noChangeArrowheads="1"/>
          </p:cNvSpPr>
          <p:nvPr/>
        </p:nvSpPr>
        <p:spPr bwMode="auto">
          <a:xfrm>
            <a:off x="3933825" y="468313"/>
            <a:ext cx="277336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Command</a:t>
            </a:r>
          </a:p>
          <a:p>
            <a:r>
              <a:rPr lang="en-GB" altLang="en-US" sz="800"/>
              <a:t>x1 </a:t>
            </a:r>
            <a:r>
              <a:rPr lang="en-GB" altLang="en-US" sz="800" b="0"/>
              <a:t>Commander                                                  CWBR-25</a:t>
            </a:r>
            <a:endParaRPr lang="en-GB" altLang="en-US" sz="800"/>
          </a:p>
        </p:txBody>
      </p:sp>
      <p:grpSp>
        <p:nvGrpSpPr>
          <p:cNvPr id="9868" name="Group 652">
            <a:extLst>
              <a:ext uri="{FF2B5EF4-FFF2-40B4-BE49-F238E27FC236}">
                <a16:creationId xmlns:a16="http://schemas.microsoft.com/office/drawing/2014/main" id="{37430C4B-C4FB-4FC3-87FF-C20E0F4D5BFF}"/>
              </a:ext>
            </a:extLst>
          </p:cNvPr>
          <p:cNvGrpSpPr>
            <a:grpSpLocks/>
          </p:cNvGrpSpPr>
          <p:nvPr/>
        </p:nvGrpSpPr>
        <p:grpSpPr bwMode="auto">
          <a:xfrm>
            <a:off x="3717925" y="611188"/>
            <a:ext cx="231775" cy="157162"/>
            <a:chOff x="933" y="149"/>
            <a:chExt cx="146" cy="99"/>
          </a:xfrm>
        </p:grpSpPr>
        <p:sp>
          <p:nvSpPr>
            <p:cNvPr id="9869" name="Rectangle 653">
              <a:extLst>
                <a:ext uri="{FF2B5EF4-FFF2-40B4-BE49-F238E27FC236}">
                  <a16:creationId xmlns:a16="http://schemas.microsoft.com/office/drawing/2014/main" id="{6D295CB4-7A44-4B8B-B7CE-4F5DE7DC9C6C}"/>
                </a:ext>
              </a:extLst>
            </p:cNvPr>
            <p:cNvSpPr>
              <a:spLocks noChangeAspect="1" noChangeArrowheads="1"/>
            </p:cNvSpPr>
            <p:nvPr/>
          </p:nvSpPr>
          <p:spPr bwMode="auto">
            <a:xfrm>
              <a:off x="933" y="149"/>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870" name="Text Box 654">
              <a:extLst>
                <a:ext uri="{FF2B5EF4-FFF2-40B4-BE49-F238E27FC236}">
                  <a16:creationId xmlns:a16="http://schemas.microsoft.com/office/drawing/2014/main" id="{377EB82F-A917-44C5-8ADA-070571ACD11E}"/>
                </a:ext>
              </a:extLst>
            </p:cNvPr>
            <p:cNvSpPr txBox="1">
              <a:spLocks noChangeAspect="1" noChangeArrowheads="1"/>
            </p:cNvSpPr>
            <p:nvPr/>
          </p:nvSpPr>
          <p:spPr bwMode="auto">
            <a:xfrm>
              <a:off x="948" y="163"/>
              <a:ext cx="116" cy="70"/>
            </a:xfrm>
            <a:prstGeom prst="rect">
              <a:avLst/>
            </a:prstGeom>
            <a:solidFill>
              <a:srgbClr val="CC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sz="800"/>
                <a:t>HQ</a:t>
              </a:r>
            </a:p>
          </p:txBody>
        </p:sp>
      </p:grpSp>
      <p:grpSp>
        <p:nvGrpSpPr>
          <p:cNvPr id="9871" name="Group 655">
            <a:extLst>
              <a:ext uri="{FF2B5EF4-FFF2-40B4-BE49-F238E27FC236}">
                <a16:creationId xmlns:a16="http://schemas.microsoft.com/office/drawing/2014/main" id="{A57BACBA-3CAE-41FD-971F-09B11360AFB7}"/>
              </a:ext>
            </a:extLst>
          </p:cNvPr>
          <p:cNvGrpSpPr>
            <a:grpSpLocks noChangeAspect="1"/>
          </p:cNvGrpSpPr>
          <p:nvPr/>
        </p:nvGrpSpPr>
        <p:grpSpPr bwMode="auto">
          <a:xfrm>
            <a:off x="3717925" y="900113"/>
            <a:ext cx="241300" cy="157162"/>
            <a:chOff x="767" y="768"/>
            <a:chExt cx="202" cy="132"/>
          </a:xfrm>
        </p:grpSpPr>
        <p:sp>
          <p:nvSpPr>
            <p:cNvPr id="9872" name="Rectangle 656">
              <a:extLst>
                <a:ext uri="{FF2B5EF4-FFF2-40B4-BE49-F238E27FC236}">
                  <a16:creationId xmlns:a16="http://schemas.microsoft.com/office/drawing/2014/main" id="{38875D49-E721-444B-B103-D088F5212E21}"/>
                </a:ext>
              </a:extLst>
            </p:cNvPr>
            <p:cNvSpPr>
              <a:spLocks noChangeAspect="1" noChangeArrowheads="1"/>
            </p:cNvSpPr>
            <p:nvPr/>
          </p:nvSpPr>
          <p:spPr bwMode="auto">
            <a:xfrm>
              <a:off x="768" y="768"/>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873" name="Oval 657">
              <a:extLst>
                <a:ext uri="{FF2B5EF4-FFF2-40B4-BE49-F238E27FC236}">
                  <a16:creationId xmlns:a16="http://schemas.microsoft.com/office/drawing/2014/main" id="{D23A06A6-61A5-4794-9895-EB1EF1BD8FF0}"/>
                </a:ext>
              </a:extLst>
            </p:cNvPr>
            <p:cNvSpPr>
              <a:spLocks noChangeAspect="1" noChangeArrowheads="1"/>
            </p:cNvSpPr>
            <p:nvPr/>
          </p:nvSpPr>
          <p:spPr bwMode="auto">
            <a:xfrm>
              <a:off x="798" y="801"/>
              <a:ext cx="142"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874" name="Line 658">
              <a:extLst>
                <a:ext uri="{FF2B5EF4-FFF2-40B4-BE49-F238E27FC236}">
                  <a16:creationId xmlns:a16="http://schemas.microsoft.com/office/drawing/2014/main" id="{C0EEBFE8-B8F6-49F6-A03B-C5280CE2AED3}"/>
                </a:ext>
              </a:extLst>
            </p:cNvPr>
            <p:cNvSpPr>
              <a:spLocks noChangeAspect="1" noChangeShapeType="1"/>
            </p:cNvSpPr>
            <p:nvPr/>
          </p:nvSpPr>
          <p:spPr bwMode="auto">
            <a:xfrm flipV="1">
              <a:off x="768" y="768"/>
              <a:ext cx="199" cy="131"/>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875" name="Line 659">
              <a:extLst>
                <a:ext uri="{FF2B5EF4-FFF2-40B4-BE49-F238E27FC236}">
                  <a16:creationId xmlns:a16="http://schemas.microsoft.com/office/drawing/2014/main" id="{0364F358-E53E-4B80-9179-A58C54EC48BB}"/>
                </a:ext>
              </a:extLst>
            </p:cNvPr>
            <p:cNvSpPr>
              <a:spLocks noChangeAspect="1" noChangeShapeType="1"/>
            </p:cNvSpPr>
            <p:nvPr/>
          </p:nvSpPr>
          <p:spPr bwMode="auto">
            <a:xfrm>
              <a:off x="767" y="768"/>
              <a:ext cx="202"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9876" name="Group 660">
            <a:extLst>
              <a:ext uri="{FF2B5EF4-FFF2-40B4-BE49-F238E27FC236}">
                <a16:creationId xmlns:a16="http://schemas.microsoft.com/office/drawing/2014/main" id="{43B1507C-85EC-446F-A537-C77260AE7B42}"/>
              </a:ext>
            </a:extLst>
          </p:cNvPr>
          <p:cNvGrpSpPr>
            <a:grpSpLocks/>
          </p:cNvGrpSpPr>
          <p:nvPr/>
        </p:nvGrpSpPr>
        <p:grpSpPr bwMode="auto">
          <a:xfrm>
            <a:off x="3789363" y="827088"/>
            <a:ext cx="74612" cy="26987"/>
            <a:chOff x="2373" y="1404"/>
            <a:chExt cx="47" cy="17"/>
          </a:xfrm>
        </p:grpSpPr>
        <p:sp>
          <p:nvSpPr>
            <p:cNvPr id="9877" name="Oval 661">
              <a:extLst>
                <a:ext uri="{FF2B5EF4-FFF2-40B4-BE49-F238E27FC236}">
                  <a16:creationId xmlns:a16="http://schemas.microsoft.com/office/drawing/2014/main" id="{08955F10-6C1C-45A7-94EA-ED0524727703}"/>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9878" name="Oval 662">
              <a:extLst>
                <a:ext uri="{FF2B5EF4-FFF2-40B4-BE49-F238E27FC236}">
                  <a16:creationId xmlns:a16="http://schemas.microsoft.com/office/drawing/2014/main" id="{390F328C-7735-4EB4-A457-9CA6E692F675}"/>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9879" name="Text Box 663">
            <a:extLst>
              <a:ext uri="{FF2B5EF4-FFF2-40B4-BE49-F238E27FC236}">
                <a16:creationId xmlns:a16="http://schemas.microsoft.com/office/drawing/2014/main" id="{EAADE24A-0FE3-486E-8AF9-692AD6E04166}"/>
              </a:ext>
            </a:extLst>
          </p:cNvPr>
          <p:cNvSpPr txBox="1">
            <a:spLocks noChangeArrowheads="1"/>
          </p:cNvSpPr>
          <p:nvPr/>
        </p:nvSpPr>
        <p:spPr bwMode="auto">
          <a:xfrm>
            <a:off x="3933825" y="755650"/>
            <a:ext cx="27654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a:t>
            </a:r>
          </a:p>
          <a:p>
            <a:r>
              <a:rPr lang="en-GB" altLang="en-US" sz="800"/>
              <a:t>x1 </a:t>
            </a:r>
            <a:r>
              <a:rPr lang="en-GB" altLang="en-US" sz="800" b="0"/>
              <a:t>CVR(T) Sultan Command Vehicle                CWBR-08</a:t>
            </a:r>
            <a:endParaRPr lang="en-GB" altLang="en-US" sz="800"/>
          </a:p>
        </p:txBody>
      </p:sp>
      <p:grpSp>
        <p:nvGrpSpPr>
          <p:cNvPr id="9880" name="Group 664">
            <a:extLst>
              <a:ext uri="{FF2B5EF4-FFF2-40B4-BE49-F238E27FC236}">
                <a16:creationId xmlns:a16="http://schemas.microsoft.com/office/drawing/2014/main" id="{187189FE-9319-4AAA-BF11-27C3A11B788A}"/>
              </a:ext>
            </a:extLst>
          </p:cNvPr>
          <p:cNvGrpSpPr>
            <a:grpSpLocks noChangeAspect="1"/>
          </p:cNvGrpSpPr>
          <p:nvPr/>
        </p:nvGrpSpPr>
        <p:grpSpPr bwMode="auto">
          <a:xfrm>
            <a:off x="3717925" y="1187450"/>
            <a:ext cx="231775" cy="157163"/>
            <a:chOff x="1968" y="1728"/>
            <a:chExt cx="195" cy="132"/>
          </a:xfrm>
        </p:grpSpPr>
        <p:sp>
          <p:nvSpPr>
            <p:cNvPr id="9881" name="Rectangle 665">
              <a:extLst>
                <a:ext uri="{FF2B5EF4-FFF2-40B4-BE49-F238E27FC236}">
                  <a16:creationId xmlns:a16="http://schemas.microsoft.com/office/drawing/2014/main" id="{510E8B05-ADD7-49F8-AD21-68BB0828E3A9}"/>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882" name="Line 666">
              <a:extLst>
                <a:ext uri="{FF2B5EF4-FFF2-40B4-BE49-F238E27FC236}">
                  <a16:creationId xmlns:a16="http://schemas.microsoft.com/office/drawing/2014/main" id="{9CB0F148-F623-44F9-9ABA-CB621D85EBAD}"/>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883" name="Line 667">
              <a:extLst>
                <a:ext uri="{FF2B5EF4-FFF2-40B4-BE49-F238E27FC236}">
                  <a16:creationId xmlns:a16="http://schemas.microsoft.com/office/drawing/2014/main" id="{4E5657DC-245F-4008-9FB2-9BC241109CCC}"/>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9884" name="Group 668">
            <a:extLst>
              <a:ext uri="{FF2B5EF4-FFF2-40B4-BE49-F238E27FC236}">
                <a16:creationId xmlns:a16="http://schemas.microsoft.com/office/drawing/2014/main" id="{6FF5B780-762A-4066-A1FB-7C2158127D17}"/>
              </a:ext>
            </a:extLst>
          </p:cNvPr>
          <p:cNvGrpSpPr>
            <a:grpSpLocks/>
          </p:cNvGrpSpPr>
          <p:nvPr/>
        </p:nvGrpSpPr>
        <p:grpSpPr bwMode="auto">
          <a:xfrm>
            <a:off x="3789363" y="1116013"/>
            <a:ext cx="74612" cy="26987"/>
            <a:chOff x="2373" y="1404"/>
            <a:chExt cx="47" cy="17"/>
          </a:xfrm>
        </p:grpSpPr>
        <p:sp>
          <p:nvSpPr>
            <p:cNvPr id="9885" name="Oval 669">
              <a:extLst>
                <a:ext uri="{FF2B5EF4-FFF2-40B4-BE49-F238E27FC236}">
                  <a16:creationId xmlns:a16="http://schemas.microsoft.com/office/drawing/2014/main" id="{2F859353-5894-4827-980C-7080158B76BB}"/>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9886" name="Oval 670">
              <a:extLst>
                <a:ext uri="{FF2B5EF4-FFF2-40B4-BE49-F238E27FC236}">
                  <a16:creationId xmlns:a16="http://schemas.microsoft.com/office/drawing/2014/main" id="{F9C659B7-C64C-49CB-9AE9-63B67D1A4CD2}"/>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grpSp>
        <p:nvGrpSpPr>
          <p:cNvPr id="9887" name="Group 671">
            <a:extLst>
              <a:ext uri="{FF2B5EF4-FFF2-40B4-BE49-F238E27FC236}">
                <a16:creationId xmlns:a16="http://schemas.microsoft.com/office/drawing/2014/main" id="{949CAB2B-3ADD-4FAF-BCB6-6513C7648380}"/>
              </a:ext>
            </a:extLst>
          </p:cNvPr>
          <p:cNvGrpSpPr>
            <a:grpSpLocks noChangeAspect="1"/>
          </p:cNvGrpSpPr>
          <p:nvPr/>
        </p:nvGrpSpPr>
        <p:grpSpPr bwMode="auto">
          <a:xfrm>
            <a:off x="3717925" y="1476375"/>
            <a:ext cx="241300" cy="157163"/>
            <a:chOff x="767" y="768"/>
            <a:chExt cx="202" cy="132"/>
          </a:xfrm>
        </p:grpSpPr>
        <p:sp>
          <p:nvSpPr>
            <p:cNvPr id="9888" name="Rectangle 672">
              <a:extLst>
                <a:ext uri="{FF2B5EF4-FFF2-40B4-BE49-F238E27FC236}">
                  <a16:creationId xmlns:a16="http://schemas.microsoft.com/office/drawing/2014/main" id="{A1971E3F-201D-4D0D-B4FD-3957225AE28C}"/>
                </a:ext>
              </a:extLst>
            </p:cNvPr>
            <p:cNvSpPr>
              <a:spLocks noChangeAspect="1" noChangeArrowheads="1"/>
            </p:cNvSpPr>
            <p:nvPr/>
          </p:nvSpPr>
          <p:spPr bwMode="auto">
            <a:xfrm>
              <a:off x="768" y="768"/>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889" name="Oval 673">
              <a:extLst>
                <a:ext uri="{FF2B5EF4-FFF2-40B4-BE49-F238E27FC236}">
                  <a16:creationId xmlns:a16="http://schemas.microsoft.com/office/drawing/2014/main" id="{34FA96EE-FD3B-40F7-A238-9F4E9211C2A8}"/>
                </a:ext>
              </a:extLst>
            </p:cNvPr>
            <p:cNvSpPr>
              <a:spLocks noChangeAspect="1" noChangeArrowheads="1"/>
            </p:cNvSpPr>
            <p:nvPr/>
          </p:nvSpPr>
          <p:spPr bwMode="auto">
            <a:xfrm>
              <a:off x="798" y="801"/>
              <a:ext cx="142"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890" name="Line 674">
              <a:extLst>
                <a:ext uri="{FF2B5EF4-FFF2-40B4-BE49-F238E27FC236}">
                  <a16:creationId xmlns:a16="http://schemas.microsoft.com/office/drawing/2014/main" id="{64AD0CD9-6C92-4ABA-91DB-221F0FE02BE7}"/>
                </a:ext>
              </a:extLst>
            </p:cNvPr>
            <p:cNvSpPr>
              <a:spLocks noChangeAspect="1" noChangeShapeType="1"/>
            </p:cNvSpPr>
            <p:nvPr/>
          </p:nvSpPr>
          <p:spPr bwMode="auto">
            <a:xfrm flipV="1">
              <a:off x="768" y="768"/>
              <a:ext cx="199" cy="131"/>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891" name="Line 675">
              <a:extLst>
                <a:ext uri="{FF2B5EF4-FFF2-40B4-BE49-F238E27FC236}">
                  <a16:creationId xmlns:a16="http://schemas.microsoft.com/office/drawing/2014/main" id="{36ABE404-ED81-4A6C-9B4E-482005FA08F7}"/>
                </a:ext>
              </a:extLst>
            </p:cNvPr>
            <p:cNvSpPr>
              <a:spLocks noChangeAspect="1" noChangeShapeType="1"/>
            </p:cNvSpPr>
            <p:nvPr/>
          </p:nvSpPr>
          <p:spPr bwMode="auto">
            <a:xfrm>
              <a:off x="767" y="768"/>
              <a:ext cx="202"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9892" name="Group 676">
            <a:extLst>
              <a:ext uri="{FF2B5EF4-FFF2-40B4-BE49-F238E27FC236}">
                <a16:creationId xmlns:a16="http://schemas.microsoft.com/office/drawing/2014/main" id="{C16E3ADB-AEA1-4670-B358-C0C784DCEBB6}"/>
              </a:ext>
            </a:extLst>
          </p:cNvPr>
          <p:cNvGrpSpPr>
            <a:grpSpLocks/>
          </p:cNvGrpSpPr>
          <p:nvPr/>
        </p:nvGrpSpPr>
        <p:grpSpPr bwMode="auto">
          <a:xfrm>
            <a:off x="3789363" y="1403350"/>
            <a:ext cx="74612" cy="26988"/>
            <a:chOff x="2373" y="1404"/>
            <a:chExt cx="47" cy="17"/>
          </a:xfrm>
        </p:grpSpPr>
        <p:sp>
          <p:nvSpPr>
            <p:cNvPr id="9893" name="Oval 677">
              <a:extLst>
                <a:ext uri="{FF2B5EF4-FFF2-40B4-BE49-F238E27FC236}">
                  <a16:creationId xmlns:a16="http://schemas.microsoft.com/office/drawing/2014/main" id="{AA8B8C99-E5A3-4937-B6A9-72DDE9996119}"/>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9894" name="Oval 678">
              <a:extLst>
                <a:ext uri="{FF2B5EF4-FFF2-40B4-BE49-F238E27FC236}">
                  <a16:creationId xmlns:a16="http://schemas.microsoft.com/office/drawing/2014/main" id="{759BCDFD-E565-4B1F-844F-9B285F631069}"/>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9895" name="Text Box 679">
            <a:extLst>
              <a:ext uri="{FF2B5EF4-FFF2-40B4-BE49-F238E27FC236}">
                <a16:creationId xmlns:a16="http://schemas.microsoft.com/office/drawing/2014/main" id="{2C5925D1-02F3-4773-8A0B-BFD5DB386898}"/>
              </a:ext>
            </a:extLst>
          </p:cNvPr>
          <p:cNvSpPr txBox="1">
            <a:spLocks noChangeArrowheads="1"/>
          </p:cNvSpPr>
          <p:nvPr/>
        </p:nvSpPr>
        <p:spPr bwMode="auto">
          <a:xfrm>
            <a:off x="3933825" y="1331913"/>
            <a:ext cx="28098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a:t>
            </a:r>
          </a:p>
          <a:p>
            <a:r>
              <a:rPr lang="en-GB" altLang="en-US" sz="800"/>
              <a:t>x3 </a:t>
            </a:r>
            <a:r>
              <a:rPr lang="en-GB" altLang="en-US" sz="800" b="0"/>
              <a:t>CVR(T) Spartan APC </a:t>
            </a:r>
            <a:r>
              <a:rPr lang="en-GB" altLang="en-US" sz="800"/>
              <a:t>     </a:t>
            </a:r>
            <a:r>
              <a:rPr lang="en-GB" altLang="en-US" sz="800" b="0"/>
              <a:t>                               CWBR-10</a:t>
            </a:r>
            <a:endParaRPr lang="en-GB" altLang="en-US" sz="800"/>
          </a:p>
        </p:txBody>
      </p:sp>
      <p:sp>
        <p:nvSpPr>
          <p:cNvPr id="9896" name="Text Box 680">
            <a:extLst>
              <a:ext uri="{FF2B5EF4-FFF2-40B4-BE49-F238E27FC236}">
                <a16:creationId xmlns:a16="http://schemas.microsoft.com/office/drawing/2014/main" id="{327D478E-731C-48D9-A2BA-7B2C55D5717F}"/>
              </a:ext>
            </a:extLst>
          </p:cNvPr>
          <p:cNvSpPr txBox="1">
            <a:spLocks noChangeArrowheads="1"/>
          </p:cNvSpPr>
          <p:nvPr/>
        </p:nvSpPr>
        <p:spPr bwMode="auto">
          <a:xfrm>
            <a:off x="3933825" y="1116013"/>
            <a:ext cx="2778125"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x3 </a:t>
            </a:r>
            <a:r>
              <a:rPr lang="en-GB" altLang="en-US" sz="800" b="0"/>
              <a:t>Infantry (L85/86) (1 MAW) </a:t>
            </a:r>
            <a:r>
              <a:rPr lang="en-GB" altLang="en-US" sz="800"/>
              <a:t>(d)              </a:t>
            </a:r>
            <a:r>
              <a:rPr lang="en-GB" altLang="en-US" sz="800" b="0"/>
              <a:t>         CWBR-27</a:t>
            </a:r>
            <a:endParaRPr lang="en-GB" altLang="en-US" sz="800"/>
          </a:p>
        </p:txBody>
      </p:sp>
      <p:sp>
        <p:nvSpPr>
          <p:cNvPr id="9897" name="Text Box 681">
            <a:extLst>
              <a:ext uri="{FF2B5EF4-FFF2-40B4-BE49-F238E27FC236}">
                <a16:creationId xmlns:a16="http://schemas.microsoft.com/office/drawing/2014/main" id="{0530FD7A-636E-484E-B5A4-B84418D249E0}"/>
              </a:ext>
            </a:extLst>
          </p:cNvPr>
          <p:cNvSpPr txBox="1">
            <a:spLocks noChangeArrowheads="1"/>
          </p:cNvSpPr>
          <p:nvPr/>
        </p:nvSpPr>
        <p:spPr bwMode="auto">
          <a:xfrm>
            <a:off x="3429000" y="3708400"/>
            <a:ext cx="3313113" cy="2170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800"/>
              <a:t>(a) </a:t>
            </a:r>
            <a:r>
              <a:rPr lang="en-GB" altLang="en-US" sz="800" b="0"/>
              <a:t>6 Infantry Brigade of 3rd Armoured Division initially held this role from 1983, though converted back to an Armoured Brigade in 1988.  24 Infantry Brigade of 2nd Infantry Division was then re-roled to become 24 Airmobile Brigade.  These brigades were primarily a rapidly-deployed anti-tank screen, with very high quantities of Milan ATGMs.</a:t>
            </a:r>
          </a:p>
          <a:p>
            <a:endParaRPr lang="en-GB" altLang="en-US" sz="800"/>
          </a:p>
          <a:p>
            <a:r>
              <a:rPr lang="en-GB" altLang="en-US" sz="800"/>
              <a:t>(b) </a:t>
            </a:r>
            <a:r>
              <a:rPr lang="en-GB" altLang="en-US" sz="800" b="0"/>
              <a:t>6 Brigade lacked the 3rd (Type A) Infantry Battalion.  In 24 Brigade, this battalion was a regular infantry battalion mounted in Saxon APCs and was not therefore airmobile.</a:t>
            </a:r>
          </a:p>
          <a:p>
            <a:endParaRPr lang="en-GB" altLang="en-US" sz="800" b="0"/>
          </a:p>
          <a:p>
            <a:r>
              <a:rPr lang="en-GB" altLang="en-US" sz="800"/>
              <a:t>(c) </a:t>
            </a:r>
            <a:r>
              <a:rPr lang="en-GB" altLang="en-US" sz="800" b="0"/>
              <a:t>The 6 Airmobile Brigade would typically be moved by RAF Puma, Wessex and Chinook helicopters.  9 Regiment AAC was also re-established in 1988 to support 24 Airmobile Brigade.</a:t>
            </a:r>
          </a:p>
          <a:p>
            <a:endParaRPr lang="en-GB" altLang="en-US" sz="800" b="0"/>
          </a:p>
          <a:p>
            <a:r>
              <a:rPr lang="en-GB" altLang="en-US" sz="800"/>
              <a:t>(d) </a:t>
            </a:r>
            <a:r>
              <a:rPr lang="en-GB" altLang="en-US" sz="800" b="0"/>
              <a:t>From 1987: May replace all M72 66mm LAW and Carl-Gustav 84mm MAW with the 94mm LAW-80 (see card).</a:t>
            </a:r>
          </a:p>
        </p:txBody>
      </p:sp>
      <p:sp>
        <p:nvSpPr>
          <p:cNvPr id="9898" name="Text Box 682">
            <a:extLst>
              <a:ext uri="{FF2B5EF4-FFF2-40B4-BE49-F238E27FC236}">
                <a16:creationId xmlns:a16="http://schemas.microsoft.com/office/drawing/2014/main" id="{12B58747-8DCD-43C7-A5E8-06786E4D20D3}"/>
              </a:ext>
            </a:extLst>
          </p:cNvPr>
          <p:cNvSpPr txBox="1">
            <a:spLocks noChangeArrowheads="1"/>
          </p:cNvSpPr>
          <p:nvPr/>
        </p:nvSpPr>
        <p:spPr bwMode="auto">
          <a:xfrm>
            <a:off x="4005263" y="1692275"/>
            <a:ext cx="1211262"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BATTLEGROUPS</a:t>
            </a:r>
          </a:p>
        </p:txBody>
      </p:sp>
      <p:sp>
        <p:nvSpPr>
          <p:cNvPr id="9899" name="Line 683">
            <a:extLst>
              <a:ext uri="{FF2B5EF4-FFF2-40B4-BE49-F238E27FC236}">
                <a16:creationId xmlns:a16="http://schemas.microsoft.com/office/drawing/2014/main" id="{15A65245-8AB0-46A8-9935-A9716C22DC0E}"/>
              </a:ext>
            </a:extLst>
          </p:cNvPr>
          <p:cNvSpPr>
            <a:spLocks noChangeShapeType="1"/>
          </p:cNvSpPr>
          <p:nvPr/>
        </p:nvSpPr>
        <p:spPr bwMode="auto">
          <a:xfrm>
            <a:off x="3573463" y="2124075"/>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9900" name="Group 684">
            <a:extLst>
              <a:ext uri="{FF2B5EF4-FFF2-40B4-BE49-F238E27FC236}">
                <a16:creationId xmlns:a16="http://schemas.microsoft.com/office/drawing/2014/main" id="{E9CB3844-6577-46F0-8F3A-2D287D648637}"/>
              </a:ext>
            </a:extLst>
          </p:cNvPr>
          <p:cNvGrpSpPr>
            <a:grpSpLocks/>
          </p:cNvGrpSpPr>
          <p:nvPr/>
        </p:nvGrpSpPr>
        <p:grpSpPr bwMode="auto">
          <a:xfrm>
            <a:off x="3822700" y="1981200"/>
            <a:ext cx="76200" cy="63500"/>
            <a:chOff x="2443" y="447"/>
            <a:chExt cx="48" cy="40"/>
          </a:xfrm>
        </p:grpSpPr>
        <p:sp>
          <p:nvSpPr>
            <p:cNvPr id="9901" name="Line 685">
              <a:extLst>
                <a:ext uri="{FF2B5EF4-FFF2-40B4-BE49-F238E27FC236}">
                  <a16:creationId xmlns:a16="http://schemas.microsoft.com/office/drawing/2014/main" id="{2E3EB013-72C3-409D-9E8D-5FA96CC2A437}"/>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902" name="Line 686">
              <a:extLst>
                <a:ext uri="{FF2B5EF4-FFF2-40B4-BE49-F238E27FC236}">
                  <a16:creationId xmlns:a16="http://schemas.microsoft.com/office/drawing/2014/main" id="{050CC0BF-2A85-4542-A2C5-36678E7FE638}"/>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9903" name="Text Box 687">
            <a:extLst>
              <a:ext uri="{FF2B5EF4-FFF2-40B4-BE49-F238E27FC236}">
                <a16:creationId xmlns:a16="http://schemas.microsoft.com/office/drawing/2014/main" id="{05A1AC06-8E3A-45C5-9FBA-B8D9F2627872}"/>
              </a:ext>
            </a:extLst>
          </p:cNvPr>
          <p:cNvSpPr txBox="1">
            <a:spLocks noChangeArrowheads="1"/>
          </p:cNvSpPr>
          <p:nvPr/>
        </p:nvSpPr>
        <p:spPr bwMode="auto">
          <a:xfrm>
            <a:off x="4005263" y="1908175"/>
            <a:ext cx="202088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BG CWBR-27</a:t>
            </a:r>
          </a:p>
          <a:p>
            <a:r>
              <a:rPr lang="en-GB" altLang="en-US" sz="1000"/>
              <a:t>x2 Airmobile Infantry Battalion</a:t>
            </a:r>
          </a:p>
        </p:txBody>
      </p:sp>
      <p:grpSp>
        <p:nvGrpSpPr>
          <p:cNvPr id="9904" name="Group 688">
            <a:extLst>
              <a:ext uri="{FF2B5EF4-FFF2-40B4-BE49-F238E27FC236}">
                <a16:creationId xmlns:a16="http://schemas.microsoft.com/office/drawing/2014/main" id="{005B6705-2EFE-4F58-AA2D-63E81FB7EA20}"/>
              </a:ext>
            </a:extLst>
          </p:cNvPr>
          <p:cNvGrpSpPr>
            <a:grpSpLocks/>
          </p:cNvGrpSpPr>
          <p:nvPr/>
        </p:nvGrpSpPr>
        <p:grpSpPr bwMode="auto">
          <a:xfrm>
            <a:off x="3427413" y="252413"/>
            <a:ext cx="288925" cy="215900"/>
            <a:chOff x="118" y="295"/>
            <a:chExt cx="182" cy="123"/>
          </a:xfrm>
        </p:grpSpPr>
        <p:grpSp>
          <p:nvGrpSpPr>
            <p:cNvPr id="9905" name="Group 689">
              <a:extLst>
                <a:ext uri="{FF2B5EF4-FFF2-40B4-BE49-F238E27FC236}">
                  <a16:creationId xmlns:a16="http://schemas.microsoft.com/office/drawing/2014/main" id="{5BD25A24-D41A-4CC3-A350-DC9A94C0EE5B}"/>
                </a:ext>
              </a:extLst>
            </p:cNvPr>
            <p:cNvGrpSpPr>
              <a:grpSpLocks noChangeAspect="1"/>
            </p:cNvGrpSpPr>
            <p:nvPr/>
          </p:nvGrpSpPr>
          <p:grpSpPr bwMode="auto">
            <a:xfrm>
              <a:off x="118" y="295"/>
              <a:ext cx="182" cy="123"/>
              <a:chOff x="1968" y="1728"/>
              <a:chExt cx="195" cy="132"/>
            </a:xfrm>
          </p:grpSpPr>
          <p:sp>
            <p:nvSpPr>
              <p:cNvPr id="9906" name="Rectangle 690">
                <a:extLst>
                  <a:ext uri="{FF2B5EF4-FFF2-40B4-BE49-F238E27FC236}">
                    <a16:creationId xmlns:a16="http://schemas.microsoft.com/office/drawing/2014/main" id="{50BB205A-8D78-4BD5-B9FF-2E33737A7EFE}"/>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907" name="Line 691">
                <a:extLst>
                  <a:ext uri="{FF2B5EF4-FFF2-40B4-BE49-F238E27FC236}">
                    <a16:creationId xmlns:a16="http://schemas.microsoft.com/office/drawing/2014/main" id="{2240E13F-AB79-4E4C-B907-3496A3D153AF}"/>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908" name="Line 692">
                <a:extLst>
                  <a:ext uri="{FF2B5EF4-FFF2-40B4-BE49-F238E27FC236}">
                    <a16:creationId xmlns:a16="http://schemas.microsoft.com/office/drawing/2014/main" id="{E327EC23-B625-45ED-97B1-F3760582E461}"/>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9909" name="Line 693">
              <a:extLst>
                <a:ext uri="{FF2B5EF4-FFF2-40B4-BE49-F238E27FC236}">
                  <a16:creationId xmlns:a16="http://schemas.microsoft.com/office/drawing/2014/main" id="{2999FA5F-9800-4B6D-98D3-B988E9063DA7}"/>
                </a:ext>
              </a:extLst>
            </p:cNvPr>
            <p:cNvSpPr>
              <a:spLocks noChangeShapeType="1"/>
            </p:cNvSpPr>
            <p:nvPr/>
          </p:nvSpPr>
          <p:spPr bwMode="auto">
            <a:xfrm>
              <a:off x="141" y="357"/>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9910" name="Group 694">
            <a:extLst>
              <a:ext uri="{FF2B5EF4-FFF2-40B4-BE49-F238E27FC236}">
                <a16:creationId xmlns:a16="http://schemas.microsoft.com/office/drawing/2014/main" id="{A3DE83CC-F817-45E3-94E3-0BB1E010182D}"/>
              </a:ext>
            </a:extLst>
          </p:cNvPr>
          <p:cNvGrpSpPr>
            <a:grpSpLocks/>
          </p:cNvGrpSpPr>
          <p:nvPr/>
        </p:nvGrpSpPr>
        <p:grpSpPr bwMode="auto">
          <a:xfrm>
            <a:off x="3716338" y="2052638"/>
            <a:ext cx="288925" cy="215900"/>
            <a:chOff x="118" y="295"/>
            <a:chExt cx="182" cy="123"/>
          </a:xfrm>
        </p:grpSpPr>
        <p:grpSp>
          <p:nvGrpSpPr>
            <p:cNvPr id="9911" name="Group 695">
              <a:extLst>
                <a:ext uri="{FF2B5EF4-FFF2-40B4-BE49-F238E27FC236}">
                  <a16:creationId xmlns:a16="http://schemas.microsoft.com/office/drawing/2014/main" id="{3CA0FE24-B358-453D-8070-570163D1167C}"/>
                </a:ext>
              </a:extLst>
            </p:cNvPr>
            <p:cNvGrpSpPr>
              <a:grpSpLocks noChangeAspect="1"/>
            </p:cNvGrpSpPr>
            <p:nvPr/>
          </p:nvGrpSpPr>
          <p:grpSpPr bwMode="auto">
            <a:xfrm>
              <a:off x="118" y="295"/>
              <a:ext cx="182" cy="123"/>
              <a:chOff x="1968" y="1728"/>
              <a:chExt cx="195" cy="132"/>
            </a:xfrm>
          </p:grpSpPr>
          <p:sp>
            <p:nvSpPr>
              <p:cNvPr id="9912" name="Rectangle 696">
                <a:extLst>
                  <a:ext uri="{FF2B5EF4-FFF2-40B4-BE49-F238E27FC236}">
                    <a16:creationId xmlns:a16="http://schemas.microsoft.com/office/drawing/2014/main" id="{80142E85-EB75-44BA-A560-576B76378E62}"/>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913" name="Line 697">
                <a:extLst>
                  <a:ext uri="{FF2B5EF4-FFF2-40B4-BE49-F238E27FC236}">
                    <a16:creationId xmlns:a16="http://schemas.microsoft.com/office/drawing/2014/main" id="{B91E85D1-5324-425C-BF75-A506D0523ED7}"/>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914" name="Line 698">
                <a:extLst>
                  <a:ext uri="{FF2B5EF4-FFF2-40B4-BE49-F238E27FC236}">
                    <a16:creationId xmlns:a16="http://schemas.microsoft.com/office/drawing/2014/main" id="{3360F28D-F9E2-4EBC-B426-8A0718A15BEB}"/>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9915" name="Line 699">
              <a:extLst>
                <a:ext uri="{FF2B5EF4-FFF2-40B4-BE49-F238E27FC236}">
                  <a16:creationId xmlns:a16="http://schemas.microsoft.com/office/drawing/2014/main" id="{79CD0F25-EBF8-42F9-8554-793BA6E59C51}"/>
                </a:ext>
              </a:extLst>
            </p:cNvPr>
            <p:cNvSpPr>
              <a:spLocks noChangeShapeType="1"/>
            </p:cNvSpPr>
            <p:nvPr/>
          </p:nvSpPr>
          <p:spPr bwMode="auto">
            <a:xfrm>
              <a:off x="141" y="357"/>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9916" name="Line 700">
            <a:extLst>
              <a:ext uri="{FF2B5EF4-FFF2-40B4-BE49-F238E27FC236}">
                <a16:creationId xmlns:a16="http://schemas.microsoft.com/office/drawing/2014/main" id="{C8BA2A29-ACB2-407E-9516-072FE1CEF618}"/>
              </a:ext>
            </a:extLst>
          </p:cNvPr>
          <p:cNvSpPr>
            <a:spLocks noChangeShapeType="1"/>
          </p:cNvSpPr>
          <p:nvPr/>
        </p:nvSpPr>
        <p:spPr bwMode="auto">
          <a:xfrm>
            <a:off x="3573463" y="2555875"/>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9917" name="Group 701">
            <a:extLst>
              <a:ext uri="{FF2B5EF4-FFF2-40B4-BE49-F238E27FC236}">
                <a16:creationId xmlns:a16="http://schemas.microsoft.com/office/drawing/2014/main" id="{782BF85B-0FC2-4606-BF4D-98E5C9EAEA36}"/>
              </a:ext>
            </a:extLst>
          </p:cNvPr>
          <p:cNvGrpSpPr>
            <a:grpSpLocks noChangeAspect="1"/>
          </p:cNvGrpSpPr>
          <p:nvPr/>
        </p:nvGrpSpPr>
        <p:grpSpPr bwMode="auto">
          <a:xfrm>
            <a:off x="3716338" y="2484438"/>
            <a:ext cx="288925" cy="215900"/>
            <a:chOff x="1968" y="1728"/>
            <a:chExt cx="195" cy="132"/>
          </a:xfrm>
        </p:grpSpPr>
        <p:sp>
          <p:nvSpPr>
            <p:cNvPr id="9918" name="Rectangle 702">
              <a:extLst>
                <a:ext uri="{FF2B5EF4-FFF2-40B4-BE49-F238E27FC236}">
                  <a16:creationId xmlns:a16="http://schemas.microsoft.com/office/drawing/2014/main" id="{AEAF3153-DFA7-436C-8561-E9617AB2D01B}"/>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919" name="Line 703">
              <a:extLst>
                <a:ext uri="{FF2B5EF4-FFF2-40B4-BE49-F238E27FC236}">
                  <a16:creationId xmlns:a16="http://schemas.microsoft.com/office/drawing/2014/main" id="{B8566670-DFC7-46D9-8EBB-241B1B8684DE}"/>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920" name="Line 704">
              <a:extLst>
                <a:ext uri="{FF2B5EF4-FFF2-40B4-BE49-F238E27FC236}">
                  <a16:creationId xmlns:a16="http://schemas.microsoft.com/office/drawing/2014/main" id="{A78E06E3-EC28-43C7-8215-97A60742EC11}"/>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9921" name="Group 705">
            <a:extLst>
              <a:ext uri="{FF2B5EF4-FFF2-40B4-BE49-F238E27FC236}">
                <a16:creationId xmlns:a16="http://schemas.microsoft.com/office/drawing/2014/main" id="{B6362B89-C5C7-4871-98C4-8BF2BA99C7C3}"/>
              </a:ext>
            </a:extLst>
          </p:cNvPr>
          <p:cNvGrpSpPr>
            <a:grpSpLocks/>
          </p:cNvGrpSpPr>
          <p:nvPr/>
        </p:nvGrpSpPr>
        <p:grpSpPr bwMode="auto">
          <a:xfrm>
            <a:off x="3822700" y="2413000"/>
            <a:ext cx="76200" cy="63500"/>
            <a:chOff x="2443" y="447"/>
            <a:chExt cx="48" cy="40"/>
          </a:xfrm>
        </p:grpSpPr>
        <p:sp>
          <p:nvSpPr>
            <p:cNvPr id="9922" name="Line 706">
              <a:extLst>
                <a:ext uri="{FF2B5EF4-FFF2-40B4-BE49-F238E27FC236}">
                  <a16:creationId xmlns:a16="http://schemas.microsoft.com/office/drawing/2014/main" id="{6C3BA34E-0AC5-4A9C-B710-12AD60A963F6}"/>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923" name="Line 707">
              <a:extLst>
                <a:ext uri="{FF2B5EF4-FFF2-40B4-BE49-F238E27FC236}">
                  <a16:creationId xmlns:a16="http://schemas.microsoft.com/office/drawing/2014/main" id="{DB419148-ABF0-4F0E-9148-351384E4DD10}"/>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9924" name="Text Box 708">
            <a:extLst>
              <a:ext uri="{FF2B5EF4-FFF2-40B4-BE49-F238E27FC236}">
                <a16:creationId xmlns:a16="http://schemas.microsoft.com/office/drawing/2014/main" id="{3B2C2AA5-F8AF-4B4C-AEF8-489D22DC855E}"/>
              </a:ext>
            </a:extLst>
          </p:cNvPr>
          <p:cNvSpPr txBox="1">
            <a:spLocks noChangeArrowheads="1"/>
          </p:cNvSpPr>
          <p:nvPr/>
        </p:nvSpPr>
        <p:spPr bwMode="auto">
          <a:xfrm>
            <a:off x="4005263" y="2339975"/>
            <a:ext cx="238283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BG CWBR-25</a:t>
            </a:r>
          </a:p>
          <a:p>
            <a:r>
              <a:rPr lang="en-GB" altLang="en-US" sz="1000"/>
              <a:t>Up to x1 Infantry Battalion Type A </a:t>
            </a:r>
            <a:r>
              <a:rPr lang="en-GB" altLang="en-US" sz="800"/>
              <a:t>(b)</a:t>
            </a:r>
            <a:endParaRPr lang="en-GB" altLang="en-US" sz="1000"/>
          </a:p>
        </p:txBody>
      </p:sp>
      <p:sp>
        <p:nvSpPr>
          <p:cNvPr id="9925" name="Line 709">
            <a:extLst>
              <a:ext uri="{FF2B5EF4-FFF2-40B4-BE49-F238E27FC236}">
                <a16:creationId xmlns:a16="http://schemas.microsoft.com/office/drawing/2014/main" id="{10E145CF-628F-43E1-8EE1-0E8CE329B689}"/>
              </a:ext>
            </a:extLst>
          </p:cNvPr>
          <p:cNvSpPr>
            <a:spLocks noChangeShapeType="1"/>
          </p:cNvSpPr>
          <p:nvPr/>
        </p:nvSpPr>
        <p:spPr bwMode="auto">
          <a:xfrm>
            <a:off x="3790950" y="3348038"/>
            <a:ext cx="0" cy="14287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926" name="Line 710">
            <a:extLst>
              <a:ext uri="{FF2B5EF4-FFF2-40B4-BE49-F238E27FC236}">
                <a16:creationId xmlns:a16="http://schemas.microsoft.com/office/drawing/2014/main" id="{D48CCE3E-56F9-47FC-ACA3-DBD71E4FFCCB}"/>
              </a:ext>
            </a:extLst>
          </p:cNvPr>
          <p:cNvSpPr>
            <a:spLocks noChangeShapeType="1"/>
          </p:cNvSpPr>
          <p:nvPr/>
        </p:nvSpPr>
        <p:spPr bwMode="auto">
          <a:xfrm>
            <a:off x="3575050" y="3275013"/>
            <a:ext cx="142875"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9927" name="Group 711">
            <a:extLst>
              <a:ext uri="{FF2B5EF4-FFF2-40B4-BE49-F238E27FC236}">
                <a16:creationId xmlns:a16="http://schemas.microsoft.com/office/drawing/2014/main" id="{1BA5F2E7-B3CD-4AC8-AEEC-550F6972FA32}"/>
              </a:ext>
            </a:extLst>
          </p:cNvPr>
          <p:cNvGrpSpPr>
            <a:grpSpLocks/>
          </p:cNvGrpSpPr>
          <p:nvPr/>
        </p:nvGrpSpPr>
        <p:grpSpPr bwMode="auto">
          <a:xfrm>
            <a:off x="3717925" y="3490913"/>
            <a:ext cx="231775" cy="190500"/>
            <a:chOff x="2352" y="3264"/>
            <a:chExt cx="146" cy="120"/>
          </a:xfrm>
        </p:grpSpPr>
        <p:sp>
          <p:nvSpPr>
            <p:cNvPr id="9928" name="Rectangle 712">
              <a:extLst>
                <a:ext uri="{FF2B5EF4-FFF2-40B4-BE49-F238E27FC236}">
                  <a16:creationId xmlns:a16="http://schemas.microsoft.com/office/drawing/2014/main" id="{43108BB2-8F0D-4680-85B0-C2F0057AFCC2}"/>
                </a:ext>
              </a:extLst>
            </p:cNvPr>
            <p:cNvSpPr>
              <a:spLocks noChangeAspect="1" noChangeArrowheads="1"/>
            </p:cNvSpPr>
            <p:nvPr/>
          </p:nvSpPr>
          <p:spPr bwMode="auto">
            <a:xfrm>
              <a:off x="2352" y="326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929" name="Oval 713">
              <a:extLst>
                <a:ext uri="{FF2B5EF4-FFF2-40B4-BE49-F238E27FC236}">
                  <a16:creationId xmlns:a16="http://schemas.microsoft.com/office/drawing/2014/main" id="{34181FAD-CAB7-4158-BAF4-E8AC933A9AD4}"/>
                </a:ext>
              </a:extLst>
            </p:cNvPr>
            <p:cNvSpPr>
              <a:spLocks noChangeAspect="1" noChangeArrowheads="1"/>
            </p:cNvSpPr>
            <p:nvPr/>
          </p:nvSpPr>
          <p:spPr bwMode="auto">
            <a:xfrm>
              <a:off x="2359" y="336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9930" name="Oval 714">
              <a:extLst>
                <a:ext uri="{FF2B5EF4-FFF2-40B4-BE49-F238E27FC236}">
                  <a16:creationId xmlns:a16="http://schemas.microsoft.com/office/drawing/2014/main" id="{3C1A48B4-7EF1-422E-ADAB-0B57D01B7B36}"/>
                </a:ext>
              </a:extLst>
            </p:cNvPr>
            <p:cNvSpPr>
              <a:spLocks noChangeAspect="1" noChangeArrowheads="1"/>
            </p:cNvSpPr>
            <p:nvPr/>
          </p:nvSpPr>
          <p:spPr bwMode="auto">
            <a:xfrm>
              <a:off x="2473" y="336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9931" name="Oval 715">
              <a:extLst>
                <a:ext uri="{FF2B5EF4-FFF2-40B4-BE49-F238E27FC236}">
                  <a16:creationId xmlns:a16="http://schemas.microsoft.com/office/drawing/2014/main" id="{68265DE0-674F-46B0-9133-D0B16A62728D}"/>
                </a:ext>
              </a:extLst>
            </p:cNvPr>
            <p:cNvSpPr>
              <a:spLocks noChangeAspect="1" noChangeArrowheads="1"/>
            </p:cNvSpPr>
            <p:nvPr/>
          </p:nvSpPr>
          <p:spPr bwMode="auto">
            <a:xfrm>
              <a:off x="2373" y="3290"/>
              <a:ext cx="102" cy="48"/>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932" name="Line 716">
              <a:extLst>
                <a:ext uri="{FF2B5EF4-FFF2-40B4-BE49-F238E27FC236}">
                  <a16:creationId xmlns:a16="http://schemas.microsoft.com/office/drawing/2014/main" id="{B841B2D6-7518-434B-ADEA-1281BD159ED3}"/>
                </a:ext>
              </a:extLst>
            </p:cNvPr>
            <p:cNvSpPr>
              <a:spLocks noChangeAspect="1" noChangeShapeType="1"/>
            </p:cNvSpPr>
            <p:nvPr/>
          </p:nvSpPr>
          <p:spPr bwMode="auto">
            <a:xfrm flipV="1">
              <a:off x="2353" y="3264"/>
              <a:ext cx="144" cy="9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9933" name="Group 717">
            <a:extLst>
              <a:ext uri="{FF2B5EF4-FFF2-40B4-BE49-F238E27FC236}">
                <a16:creationId xmlns:a16="http://schemas.microsoft.com/office/drawing/2014/main" id="{B0D1D784-04F1-40BE-BBE8-312EF8682117}"/>
              </a:ext>
            </a:extLst>
          </p:cNvPr>
          <p:cNvGrpSpPr>
            <a:grpSpLocks/>
          </p:cNvGrpSpPr>
          <p:nvPr/>
        </p:nvGrpSpPr>
        <p:grpSpPr bwMode="auto">
          <a:xfrm>
            <a:off x="3717925" y="3203575"/>
            <a:ext cx="231775" cy="157163"/>
            <a:chOff x="2736" y="3312"/>
            <a:chExt cx="146" cy="99"/>
          </a:xfrm>
        </p:grpSpPr>
        <p:sp>
          <p:nvSpPr>
            <p:cNvPr id="9934" name="Rectangle 718">
              <a:extLst>
                <a:ext uri="{FF2B5EF4-FFF2-40B4-BE49-F238E27FC236}">
                  <a16:creationId xmlns:a16="http://schemas.microsoft.com/office/drawing/2014/main" id="{1372AE7C-27B1-4482-934C-6A958154D0FC}"/>
                </a:ext>
              </a:extLst>
            </p:cNvPr>
            <p:cNvSpPr>
              <a:spLocks noChangeAspect="1" noChangeArrowheads="1"/>
            </p:cNvSpPr>
            <p:nvPr/>
          </p:nvSpPr>
          <p:spPr bwMode="auto">
            <a:xfrm>
              <a:off x="2736" y="3312"/>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935" name="AutoShape 719">
              <a:extLst>
                <a:ext uri="{FF2B5EF4-FFF2-40B4-BE49-F238E27FC236}">
                  <a16:creationId xmlns:a16="http://schemas.microsoft.com/office/drawing/2014/main" id="{4E37A0DB-65D8-4546-B442-9818C927B94B}"/>
                </a:ext>
              </a:extLst>
            </p:cNvPr>
            <p:cNvSpPr>
              <a:spLocks noChangeAspect="1" noChangeArrowheads="1"/>
            </p:cNvSpPr>
            <p:nvPr/>
          </p:nvSpPr>
          <p:spPr bwMode="auto">
            <a:xfrm>
              <a:off x="2788" y="3344"/>
              <a:ext cx="36" cy="35"/>
            </a:xfrm>
            <a:prstGeom prst="triangle">
              <a:avLst>
                <a:gd name="adj" fmla="val 50000"/>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9936" name="Group 720">
            <a:extLst>
              <a:ext uri="{FF2B5EF4-FFF2-40B4-BE49-F238E27FC236}">
                <a16:creationId xmlns:a16="http://schemas.microsoft.com/office/drawing/2014/main" id="{58316823-45FE-436B-8BBD-9C35FD56169B}"/>
              </a:ext>
            </a:extLst>
          </p:cNvPr>
          <p:cNvGrpSpPr>
            <a:grpSpLocks/>
          </p:cNvGrpSpPr>
          <p:nvPr/>
        </p:nvGrpSpPr>
        <p:grpSpPr bwMode="auto">
          <a:xfrm>
            <a:off x="3790950" y="3132138"/>
            <a:ext cx="74613" cy="26987"/>
            <a:chOff x="2373" y="1404"/>
            <a:chExt cx="47" cy="17"/>
          </a:xfrm>
        </p:grpSpPr>
        <p:sp>
          <p:nvSpPr>
            <p:cNvPr id="9937" name="Oval 721">
              <a:extLst>
                <a:ext uri="{FF2B5EF4-FFF2-40B4-BE49-F238E27FC236}">
                  <a16:creationId xmlns:a16="http://schemas.microsoft.com/office/drawing/2014/main" id="{A635C3CC-0E7D-4547-A559-3AC01DDA6921}"/>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9938" name="Oval 722">
              <a:extLst>
                <a:ext uri="{FF2B5EF4-FFF2-40B4-BE49-F238E27FC236}">
                  <a16:creationId xmlns:a16="http://schemas.microsoft.com/office/drawing/2014/main" id="{0A0B2D19-BF01-48EE-B172-07251D0EB4FE}"/>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grpSp>
        <p:nvGrpSpPr>
          <p:cNvPr id="9939" name="Group 723">
            <a:extLst>
              <a:ext uri="{FF2B5EF4-FFF2-40B4-BE49-F238E27FC236}">
                <a16:creationId xmlns:a16="http://schemas.microsoft.com/office/drawing/2014/main" id="{4FEF4E7B-887D-44EB-BE2C-90CB5EDE156E}"/>
              </a:ext>
            </a:extLst>
          </p:cNvPr>
          <p:cNvGrpSpPr>
            <a:grpSpLocks/>
          </p:cNvGrpSpPr>
          <p:nvPr/>
        </p:nvGrpSpPr>
        <p:grpSpPr bwMode="auto">
          <a:xfrm>
            <a:off x="3790950" y="3419475"/>
            <a:ext cx="74613" cy="26988"/>
            <a:chOff x="2373" y="1404"/>
            <a:chExt cx="47" cy="17"/>
          </a:xfrm>
        </p:grpSpPr>
        <p:sp>
          <p:nvSpPr>
            <p:cNvPr id="9940" name="Oval 724">
              <a:extLst>
                <a:ext uri="{FF2B5EF4-FFF2-40B4-BE49-F238E27FC236}">
                  <a16:creationId xmlns:a16="http://schemas.microsoft.com/office/drawing/2014/main" id="{F2005992-DE51-4A65-AA55-8CA033524A0F}"/>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9941" name="Oval 725">
              <a:extLst>
                <a:ext uri="{FF2B5EF4-FFF2-40B4-BE49-F238E27FC236}">
                  <a16:creationId xmlns:a16="http://schemas.microsoft.com/office/drawing/2014/main" id="{C61EE0BF-1D17-4AE3-A8E5-ED5F8BDA50E3}"/>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9942" name="Text Box 726">
            <a:extLst>
              <a:ext uri="{FF2B5EF4-FFF2-40B4-BE49-F238E27FC236}">
                <a16:creationId xmlns:a16="http://schemas.microsoft.com/office/drawing/2014/main" id="{57403347-CDCE-424F-8B17-6EC75C90A321}"/>
              </a:ext>
            </a:extLst>
          </p:cNvPr>
          <p:cNvSpPr txBox="1">
            <a:spLocks noChangeArrowheads="1"/>
          </p:cNvSpPr>
          <p:nvPr/>
        </p:nvSpPr>
        <p:spPr bwMode="auto">
          <a:xfrm>
            <a:off x="3933825" y="3059113"/>
            <a:ext cx="280511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Forward Air Controller</a:t>
            </a:r>
          </a:p>
          <a:p>
            <a:r>
              <a:rPr lang="en-GB" altLang="en-US" sz="800"/>
              <a:t>x3 </a:t>
            </a:r>
            <a:r>
              <a:rPr lang="en-GB" altLang="en-US" sz="800" b="0"/>
              <a:t>Forward Observer                                          CWBR-41</a:t>
            </a:r>
            <a:endParaRPr lang="en-GB" altLang="en-US" sz="800"/>
          </a:p>
        </p:txBody>
      </p:sp>
      <p:sp>
        <p:nvSpPr>
          <p:cNvPr id="9943" name="Text Box 727">
            <a:extLst>
              <a:ext uri="{FF2B5EF4-FFF2-40B4-BE49-F238E27FC236}">
                <a16:creationId xmlns:a16="http://schemas.microsoft.com/office/drawing/2014/main" id="{546D4B25-47FD-4414-A944-9431DDDF85AD}"/>
              </a:ext>
            </a:extLst>
          </p:cNvPr>
          <p:cNvSpPr txBox="1">
            <a:spLocks noChangeArrowheads="1"/>
          </p:cNvSpPr>
          <p:nvPr/>
        </p:nvSpPr>
        <p:spPr bwMode="auto">
          <a:xfrm>
            <a:off x="3933825" y="3348038"/>
            <a:ext cx="282416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Transport/Recce</a:t>
            </a:r>
          </a:p>
          <a:p>
            <a:r>
              <a:rPr lang="en-GB" altLang="en-US" sz="800"/>
              <a:t>x3 </a:t>
            </a:r>
            <a:r>
              <a:rPr lang="en-GB" altLang="en-US" sz="800" b="0"/>
              <a:t>Ferret Scout Car                                             CWBR-18</a:t>
            </a:r>
            <a:endParaRPr lang="en-GB" altLang="en-US" sz="800"/>
          </a:p>
        </p:txBody>
      </p:sp>
      <p:sp>
        <p:nvSpPr>
          <p:cNvPr id="9944" name="Text Box 728">
            <a:extLst>
              <a:ext uri="{FF2B5EF4-FFF2-40B4-BE49-F238E27FC236}">
                <a16:creationId xmlns:a16="http://schemas.microsoft.com/office/drawing/2014/main" id="{EB9B3DD9-984A-43E1-ABD4-793D7845B903}"/>
              </a:ext>
            </a:extLst>
          </p:cNvPr>
          <p:cNvSpPr txBox="1">
            <a:spLocks noChangeArrowheads="1"/>
          </p:cNvSpPr>
          <p:nvPr/>
        </p:nvSpPr>
        <p:spPr bwMode="auto">
          <a:xfrm>
            <a:off x="4006850" y="2771775"/>
            <a:ext cx="11366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ATTACHMENTS</a:t>
            </a:r>
          </a:p>
        </p:txBody>
      </p:sp>
      <p:sp>
        <p:nvSpPr>
          <p:cNvPr id="9945" name="Line 729">
            <a:extLst>
              <a:ext uri="{FF2B5EF4-FFF2-40B4-BE49-F238E27FC236}">
                <a16:creationId xmlns:a16="http://schemas.microsoft.com/office/drawing/2014/main" id="{DBCD7C92-3EFD-43D5-950F-EAE05FAB775D}"/>
              </a:ext>
            </a:extLst>
          </p:cNvPr>
          <p:cNvSpPr>
            <a:spLocks noChangeShapeType="1"/>
          </p:cNvSpPr>
          <p:nvPr/>
        </p:nvSpPr>
        <p:spPr bwMode="auto">
          <a:xfrm flipV="1">
            <a:off x="3573463" y="2555875"/>
            <a:ext cx="0" cy="720725"/>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pic>
        <p:nvPicPr>
          <p:cNvPr id="9946" name="Picture 730" descr="100654">
            <a:extLst>
              <a:ext uri="{FF2B5EF4-FFF2-40B4-BE49-F238E27FC236}">
                <a16:creationId xmlns:a16="http://schemas.microsoft.com/office/drawing/2014/main" id="{B62454AE-414B-4A00-A9A9-B2F40340DC0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8913" y="6156325"/>
            <a:ext cx="3241675" cy="2205038"/>
          </a:xfrm>
          <a:prstGeom prst="rect">
            <a:avLst/>
          </a:prstGeom>
          <a:noFill/>
          <a:extLst>
            <a:ext uri="{909E8E84-426E-40DD-AFC4-6F175D3DCCD1}">
              <a14:hiddenFill xmlns:a14="http://schemas.microsoft.com/office/drawing/2010/main">
                <a:solidFill>
                  <a:srgbClr val="FFFFFF"/>
                </a:solidFill>
              </a14:hiddenFill>
            </a:ext>
          </a:extLst>
        </p:spPr>
      </p:pic>
      <p:grpSp>
        <p:nvGrpSpPr>
          <p:cNvPr id="9977" name="Group 761">
            <a:extLst>
              <a:ext uri="{FF2B5EF4-FFF2-40B4-BE49-F238E27FC236}">
                <a16:creationId xmlns:a16="http://schemas.microsoft.com/office/drawing/2014/main" id="{796B65D2-D592-4A75-A4DB-C93F80755C74}"/>
              </a:ext>
            </a:extLst>
          </p:cNvPr>
          <p:cNvGrpSpPr>
            <a:grpSpLocks noChangeAspect="1"/>
          </p:cNvGrpSpPr>
          <p:nvPr/>
        </p:nvGrpSpPr>
        <p:grpSpPr bwMode="auto">
          <a:xfrm>
            <a:off x="404813" y="2052638"/>
            <a:ext cx="287337" cy="215900"/>
            <a:chOff x="480" y="816"/>
            <a:chExt cx="201" cy="132"/>
          </a:xfrm>
        </p:grpSpPr>
        <p:grpSp>
          <p:nvGrpSpPr>
            <p:cNvPr id="9978" name="Group 762">
              <a:extLst>
                <a:ext uri="{FF2B5EF4-FFF2-40B4-BE49-F238E27FC236}">
                  <a16:creationId xmlns:a16="http://schemas.microsoft.com/office/drawing/2014/main" id="{A6390322-F8AC-464A-B71C-47BAC9DDDAD4}"/>
                </a:ext>
              </a:extLst>
            </p:cNvPr>
            <p:cNvGrpSpPr>
              <a:grpSpLocks noChangeAspect="1"/>
            </p:cNvGrpSpPr>
            <p:nvPr/>
          </p:nvGrpSpPr>
          <p:grpSpPr bwMode="auto">
            <a:xfrm>
              <a:off x="480" y="816"/>
              <a:ext cx="201" cy="132"/>
              <a:chOff x="480" y="816"/>
              <a:chExt cx="201" cy="132"/>
            </a:xfrm>
          </p:grpSpPr>
          <p:sp>
            <p:nvSpPr>
              <p:cNvPr id="9979" name="Rectangle 763">
                <a:extLst>
                  <a:ext uri="{FF2B5EF4-FFF2-40B4-BE49-F238E27FC236}">
                    <a16:creationId xmlns:a16="http://schemas.microsoft.com/office/drawing/2014/main" id="{27AEFE48-5ACE-4323-ABEB-D0BCFC67B480}"/>
                  </a:ext>
                </a:extLst>
              </p:cNvPr>
              <p:cNvSpPr>
                <a:spLocks noChangeAspect="1" noChangeArrowheads="1"/>
              </p:cNvSpPr>
              <p:nvPr/>
            </p:nvSpPr>
            <p:spPr bwMode="auto">
              <a:xfrm>
                <a:off x="480" y="816"/>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980" name="Oval 764">
                <a:extLst>
                  <a:ext uri="{FF2B5EF4-FFF2-40B4-BE49-F238E27FC236}">
                    <a16:creationId xmlns:a16="http://schemas.microsoft.com/office/drawing/2014/main" id="{4D081648-5011-4116-BA8D-B91E4D4FDDF1}"/>
                  </a:ext>
                </a:extLst>
              </p:cNvPr>
              <p:cNvSpPr>
                <a:spLocks noChangeAspect="1" noChangeArrowheads="1"/>
              </p:cNvSpPr>
              <p:nvPr/>
            </p:nvSpPr>
            <p:spPr bwMode="auto">
              <a:xfrm>
                <a:off x="517" y="849"/>
                <a:ext cx="127"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9981" name="Line 765">
              <a:extLst>
                <a:ext uri="{FF2B5EF4-FFF2-40B4-BE49-F238E27FC236}">
                  <a16:creationId xmlns:a16="http://schemas.microsoft.com/office/drawing/2014/main" id="{7F15D8F7-7C5A-4059-8087-43AC37300169}"/>
                </a:ext>
              </a:extLst>
            </p:cNvPr>
            <p:cNvSpPr>
              <a:spLocks noChangeAspect="1" noChangeShapeType="1"/>
            </p:cNvSpPr>
            <p:nvPr/>
          </p:nvSpPr>
          <p:spPr bwMode="auto">
            <a:xfrm flipV="1">
              <a:off x="480" y="816"/>
              <a:ext cx="198" cy="132"/>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9982" name="Group 766">
            <a:extLst>
              <a:ext uri="{FF2B5EF4-FFF2-40B4-BE49-F238E27FC236}">
                <a16:creationId xmlns:a16="http://schemas.microsoft.com/office/drawing/2014/main" id="{1CAD9733-1D9E-480C-9FAB-E99715F1A918}"/>
              </a:ext>
            </a:extLst>
          </p:cNvPr>
          <p:cNvGrpSpPr>
            <a:grpSpLocks/>
          </p:cNvGrpSpPr>
          <p:nvPr/>
        </p:nvGrpSpPr>
        <p:grpSpPr bwMode="auto">
          <a:xfrm>
            <a:off x="511175" y="1981200"/>
            <a:ext cx="76200" cy="63500"/>
            <a:chOff x="2443" y="447"/>
            <a:chExt cx="48" cy="40"/>
          </a:xfrm>
        </p:grpSpPr>
        <p:sp>
          <p:nvSpPr>
            <p:cNvPr id="9983" name="Line 767">
              <a:extLst>
                <a:ext uri="{FF2B5EF4-FFF2-40B4-BE49-F238E27FC236}">
                  <a16:creationId xmlns:a16="http://schemas.microsoft.com/office/drawing/2014/main" id="{1311363F-2AF0-4EEE-8E7B-6269D6DD49A6}"/>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984" name="Line 768">
              <a:extLst>
                <a:ext uri="{FF2B5EF4-FFF2-40B4-BE49-F238E27FC236}">
                  <a16:creationId xmlns:a16="http://schemas.microsoft.com/office/drawing/2014/main" id="{DAA51FA3-092C-4B6A-808F-CB4989430174}"/>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9985" name="Text Box 769">
            <a:extLst>
              <a:ext uri="{FF2B5EF4-FFF2-40B4-BE49-F238E27FC236}">
                <a16:creationId xmlns:a16="http://schemas.microsoft.com/office/drawing/2014/main" id="{BC80ADE4-B484-41F9-A977-A0CE6221BE7F}"/>
              </a:ext>
            </a:extLst>
          </p:cNvPr>
          <p:cNvSpPr txBox="1">
            <a:spLocks noChangeArrowheads="1"/>
          </p:cNvSpPr>
          <p:nvPr/>
        </p:nvSpPr>
        <p:spPr bwMode="auto">
          <a:xfrm>
            <a:off x="692150" y="1908175"/>
            <a:ext cx="277336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BG CWBR-22</a:t>
            </a:r>
          </a:p>
          <a:p>
            <a:r>
              <a:rPr lang="en-GB" altLang="en-US" sz="1000"/>
              <a:t>x1 Yeomanry (TA) Reconnaissance Regt </a:t>
            </a:r>
            <a:r>
              <a:rPr lang="en-GB" altLang="en-US" sz="800"/>
              <a:t>(d)</a:t>
            </a:r>
            <a:endParaRPr lang="en-GB" altLang="en-US" sz="1000"/>
          </a:p>
        </p:txBody>
      </p:sp>
      <p:sp>
        <p:nvSpPr>
          <p:cNvPr id="9986" name="Line 770">
            <a:extLst>
              <a:ext uri="{FF2B5EF4-FFF2-40B4-BE49-F238E27FC236}">
                <a16:creationId xmlns:a16="http://schemas.microsoft.com/office/drawing/2014/main" id="{58E04687-ED5F-4CC4-A75A-0CC5B8137F62}"/>
              </a:ext>
            </a:extLst>
          </p:cNvPr>
          <p:cNvSpPr>
            <a:spLocks noChangeShapeType="1"/>
          </p:cNvSpPr>
          <p:nvPr/>
        </p:nvSpPr>
        <p:spPr bwMode="auto">
          <a:xfrm>
            <a:off x="260350" y="212407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57" name="Line 705">
            <a:extLst>
              <a:ext uri="{FF2B5EF4-FFF2-40B4-BE49-F238E27FC236}">
                <a16:creationId xmlns:a16="http://schemas.microsoft.com/office/drawing/2014/main" id="{C99A43F7-BBC9-4533-B244-E9E4F08E0E32}"/>
              </a:ext>
            </a:extLst>
          </p:cNvPr>
          <p:cNvSpPr>
            <a:spLocks noChangeShapeType="1"/>
          </p:cNvSpPr>
          <p:nvPr/>
        </p:nvSpPr>
        <p:spPr bwMode="auto">
          <a:xfrm>
            <a:off x="260350" y="395288"/>
            <a:ext cx="0" cy="518477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24258" name="Group 706">
            <a:extLst>
              <a:ext uri="{FF2B5EF4-FFF2-40B4-BE49-F238E27FC236}">
                <a16:creationId xmlns:a16="http://schemas.microsoft.com/office/drawing/2014/main" id="{AD6D44C0-3D42-4738-AB68-B21BD71C3E99}"/>
              </a:ext>
            </a:extLst>
          </p:cNvPr>
          <p:cNvGrpSpPr>
            <a:grpSpLocks/>
          </p:cNvGrpSpPr>
          <p:nvPr/>
        </p:nvGrpSpPr>
        <p:grpSpPr bwMode="auto">
          <a:xfrm>
            <a:off x="220663" y="179388"/>
            <a:ext cx="76200" cy="63500"/>
            <a:chOff x="2539" y="543"/>
            <a:chExt cx="48" cy="40"/>
          </a:xfrm>
        </p:grpSpPr>
        <p:sp>
          <p:nvSpPr>
            <p:cNvPr id="24259" name="Line 707">
              <a:extLst>
                <a:ext uri="{FF2B5EF4-FFF2-40B4-BE49-F238E27FC236}">
                  <a16:creationId xmlns:a16="http://schemas.microsoft.com/office/drawing/2014/main" id="{4BEA13D1-550E-4A1B-88C0-21AF403B1916}"/>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4260" name="Line 708">
              <a:extLst>
                <a:ext uri="{FF2B5EF4-FFF2-40B4-BE49-F238E27FC236}">
                  <a16:creationId xmlns:a16="http://schemas.microsoft.com/office/drawing/2014/main" id="{B0F2C3F6-6214-47A1-BB02-0BEABE57CA4E}"/>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24261" name="Text Box 709">
            <a:extLst>
              <a:ext uri="{FF2B5EF4-FFF2-40B4-BE49-F238E27FC236}">
                <a16:creationId xmlns:a16="http://schemas.microsoft.com/office/drawing/2014/main" id="{1EC9DC33-383A-4489-B54E-E34187F59BED}"/>
              </a:ext>
            </a:extLst>
          </p:cNvPr>
          <p:cNvSpPr txBox="1">
            <a:spLocks noChangeArrowheads="1"/>
          </p:cNvSpPr>
          <p:nvPr/>
        </p:nvSpPr>
        <p:spPr bwMode="auto">
          <a:xfrm>
            <a:off x="476250" y="107950"/>
            <a:ext cx="31527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BATTLEGROUP CWBR-13</a:t>
            </a:r>
          </a:p>
          <a:p>
            <a:r>
              <a:rPr lang="en-GB" altLang="en-US" sz="1000"/>
              <a:t>British Field Force (Home Defence) 1980-1982 </a:t>
            </a:r>
            <a:r>
              <a:rPr lang="en-GB" altLang="en-US" sz="800"/>
              <a:t>(ad)</a:t>
            </a:r>
            <a:endParaRPr lang="en-GB" altLang="en-US" sz="1000"/>
          </a:p>
        </p:txBody>
      </p:sp>
      <p:sp>
        <p:nvSpPr>
          <p:cNvPr id="24262" name="Line 710">
            <a:extLst>
              <a:ext uri="{FF2B5EF4-FFF2-40B4-BE49-F238E27FC236}">
                <a16:creationId xmlns:a16="http://schemas.microsoft.com/office/drawing/2014/main" id="{99AC9365-0CCE-47AA-AEC8-C6550E3A09C2}"/>
              </a:ext>
            </a:extLst>
          </p:cNvPr>
          <p:cNvSpPr>
            <a:spLocks noChangeShapeType="1"/>
          </p:cNvSpPr>
          <p:nvPr/>
        </p:nvSpPr>
        <p:spPr bwMode="auto">
          <a:xfrm>
            <a:off x="260350" y="126047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4263" name="Line 711">
            <a:extLst>
              <a:ext uri="{FF2B5EF4-FFF2-40B4-BE49-F238E27FC236}">
                <a16:creationId xmlns:a16="http://schemas.microsoft.com/office/drawing/2014/main" id="{018EDFA7-AC52-43D7-9C7C-581D65E3E8F4}"/>
              </a:ext>
            </a:extLst>
          </p:cNvPr>
          <p:cNvSpPr>
            <a:spLocks noChangeShapeType="1"/>
          </p:cNvSpPr>
          <p:nvPr/>
        </p:nvSpPr>
        <p:spPr bwMode="auto">
          <a:xfrm>
            <a:off x="260350" y="68421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4264" name="Line 712">
            <a:extLst>
              <a:ext uri="{FF2B5EF4-FFF2-40B4-BE49-F238E27FC236}">
                <a16:creationId xmlns:a16="http://schemas.microsoft.com/office/drawing/2014/main" id="{F8EDFDF4-45D2-44D5-8805-1E35F2DAE17E}"/>
              </a:ext>
            </a:extLst>
          </p:cNvPr>
          <p:cNvSpPr>
            <a:spLocks noChangeShapeType="1"/>
          </p:cNvSpPr>
          <p:nvPr/>
        </p:nvSpPr>
        <p:spPr bwMode="auto">
          <a:xfrm>
            <a:off x="476250" y="1331913"/>
            <a:ext cx="0" cy="1444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4265" name="Line 713">
            <a:extLst>
              <a:ext uri="{FF2B5EF4-FFF2-40B4-BE49-F238E27FC236}">
                <a16:creationId xmlns:a16="http://schemas.microsoft.com/office/drawing/2014/main" id="{651F3477-AD59-4AB8-8E0E-DC515FCC70D6}"/>
              </a:ext>
            </a:extLst>
          </p:cNvPr>
          <p:cNvSpPr>
            <a:spLocks noChangeShapeType="1"/>
          </p:cNvSpPr>
          <p:nvPr/>
        </p:nvSpPr>
        <p:spPr bwMode="auto">
          <a:xfrm>
            <a:off x="476250" y="755650"/>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24266" name="Group 714">
            <a:extLst>
              <a:ext uri="{FF2B5EF4-FFF2-40B4-BE49-F238E27FC236}">
                <a16:creationId xmlns:a16="http://schemas.microsoft.com/office/drawing/2014/main" id="{B045EE9A-60C5-4B70-A83A-B7CB3CC31B79}"/>
              </a:ext>
            </a:extLst>
          </p:cNvPr>
          <p:cNvGrpSpPr>
            <a:grpSpLocks/>
          </p:cNvGrpSpPr>
          <p:nvPr/>
        </p:nvGrpSpPr>
        <p:grpSpPr bwMode="auto">
          <a:xfrm>
            <a:off x="476250" y="539750"/>
            <a:ext cx="74613" cy="26988"/>
            <a:chOff x="2373" y="1404"/>
            <a:chExt cx="47" cy="17"/>
          </a:xfrm>
        </p:grpSpPr>
        <p:sp>
          <p:nvSpPr>
            <p:cNvPr id="24267" name="Oval 715">
              <a:extLst>
                <a:ext uri="{FF2B5EF4-FFF2-40B4-BE49-F238E27FC236}">
                  <a16:creationId xmlns:a16="http://schemas.microsoft.com/office/drawing/2014/main" id="{AA8C7B16-4151-4D8C-ACD8-B94864C73E80}"/>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24268" name="Oval 716">
              <a:extLst>
                <a:ext uri="{FF2B5EF4-FFF2-40B4-BE49-F238E27FC236}">
                  <a16:creationId xmlns:a16="http://schemas.microsoft.com/office/drawing/2014/main" id="{97F10462-251B-4237-8CC3-8F5A237F54CE}"/>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24269" name="Text Box 717">
            <a:extLst>
              <a:ext uri="{FF2B5EF4-FFF2-40B4-BE49-F238E27FC236}">
                <a16:creationId xmlns:a16="http://schemas.microsoft.com/office/drawing/2014/main" id="{6257E62B-098E-4A40-9A37-1A5AC338C0DB}"/>
              </a:ext>
            </a:extLst>
          </p:cNvPr>
          <p:cNvSpPr txBox="1">
            <a:spLocks noChangeArrowheads="1"/>
          </p:cNvSpPr>
          <p:nvPr/>
        </p:nvSpPr>
        <p:spPr bwMode="auto">
          <a:xfrm>
            <a:off x="620713" y="468313"/>
            <a:ext cx="28019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Command</a:t>
            </a:r>
          </a:p>
          <a:p>
            <a:r>
              <a:rPr lang="en-GB" altLang="en-US" sz="800"/>
              <a:t>x1 </a:t>
            </a:r>
            <a:r>
              <a:rPr lang="en-GB" altLang="en-US" sz="800" b="0"/>
              <a:t>Commander                                                   CWBR-25</a:t>
            </a:r>
            <a:endParaRPr lang="en-GB" altLang="en-US" sz="800"/>
          </a:p>
        </p:txBody>
      </p:sp>
      <p:grpSp>
        <p:nvGrpSpPr>
          <p:cNvPr id="24270" name="Group 718">
            <a:extLst>
              <a:ext uri="{FF2B5EF4-FFF2-40B4-BE49-F238E27FC236}">
                <a16:creationId xmlns:a16="http://schemas.microsoft.com/office/drawing/2014/main" id="{0FEC81AC-8CC4-41CD-A70C-FE0EF890DD3C}"/>
              </a:ext>
            </a:extLst>
          </p:cNvPr>
          <p:cNvGrpSpPr>
            <a:grpSpLocks/>
          </p:cNvGrpSpPr>
          <p:nvPr/>
        </p:nvGrpSpPr>
        <p:grpSpPr bwMode="auto">
          <a:xfrm>
            <a:off x="404813" y="611188"/>
            <a:ext cx="231775" cy="157162"/>
            <a:chOff x="933" y="149"/>
            <a:chExt cx="146" cy="99"/>
          </a:xfrm>
        </p:grpSpPr>
        <p:sp>
          <p:nvSpPr>
            <p:cNvPr id="24271" name="Rectangle 719">
              <a:extLst>
                <a:ext uri="{FF2B5EF4-FFF2-40B4-BE49-F238E27FC236}">
                  <a16:creationId xmlns:a16="http://schemas.microsoft.com/office/drawing/2014/main" id="{95BFD814-B5E0-40F6-BCD8-3D8F24B2BFB6}"/>
                </a:ext>
              </a:extLst>
            </p:cNvPr>
            <p:cNvSpPr>
              <a:spLocks noChangeAspect="1" noChangeArrowheads="1"/>
            </p:cNvSpPr>
            <p:nvPr/>
          </p:nvSpPr>
          <p:spPr bwMode="auto">
            <a:xfrm>
              <a:off x="933" y="149"/>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4272" name="Text Box 720">
              <a:extLst>
                <a:ext uri="{FF2B5EF4-FFF2-40B4-BE49-F238E27FC236}">
                  <a16:creationId xmlns:a16="http://schemas.microsoft.com/office/drawing/2014/main" id="{246C00D2-2678-4103-A18C-13CBFB9947AB}"/>
                </a:ext>
              </a:extLst>
            </p:cNvPr>
            <p:cNvSpPr txBox="1">
              <a:spLocks noChangeAspect="1" noChangeArrowheads="1"/>
            </p:cNvSpPr>
            <p:nvPr/>
          </p:nvSpPr>
          <p:spPr bwMode="auto">
            <a:xfrm>
              <a:off x="948" y="163"/>
              <a:ext cx="116" cy="70"/>
            </a:xfrm>
            <a:prstGeom prst="rect">
              <a:avLst/>
            </a:prstGeom>
            <a:solidFill>
              <a:srgbClr val="CC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sz="800"/>
                <a:t>HQ</a:t>
              </a:r>
            </a:p>
          </p:txBody>
        </p:sp>
      </p:grpSp>
      <p:grpSp>
        <p:nvGrpSpPr>
          <p:cNvPr id="24278" name="Group 726">
            <a:extLst>
              <a:ext uri="{FF2B5EF4-FFF2-40B4-BE49-F238E27FC236}">
                <a16:creationId xmlns:a16="http://schemas.microsoft.com/office/drawing/2014/main" id="{F1702401-8AA9-4A38-A4F3-C657570F09C2}"/>
              </a:ext>
            </a:extLst>
          </p:cNvPr>
          <p:cNvGrpSpPr>
            <a:grpSpLocks/>
          </p:cNvGrpSpPr>
          <p:nvPr/>
        </p:nvGrpSpPr>
        <p:grpSpPr bwMode="auto">
          <a:xfrm>
            <a:off x="476250" y="827088"/>
            <a:ext cx="74613" cy="26987"/>
            <a:chOff x="2373" y="1404"/>
            <a:chExt cx="47" cy="17"/>
          </a:xfrm>
        </p:grpSpPr>
        <p:sp>
          <p:nvSpPr>
            <p:cNvPr id="24279" name="Oval 727">
              <a:extLst>
                <a:ext uri="{FF2B5EF4-FFF2-40B4-BE49-F238E27FC236}">
                  <a16:creationId xmlns:a16="http://schemas.microsoft.com/office/drawing/2014/main" id="{FD242F63-245A-4C55-B454-091BB70F3EA9}"/>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24280" name="Oval 728">
              <a:extLst>
                <a:ext uri="{FF2B5EF4-FFF2-40B4-BE49-F238E27FC236}">
                  <a16:creationId xmlns:a16="http://schemas.microsoft.com/office/drawing/2014/main" id="{5B26B79D-D7CA-4B05-A7F2-45C661944E29}"/>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24281" name="Text Box 729">
            <a:extLst>
              <a:ext uri="{FF2B5EF4-FFF2-40B4-BE49-F238E27FC236}">
                <a16:creationId xmlns:a16="http://schemas.microsoft.com/office/drawing/2014/main" id="{A6475023-E465-4F5B-9D61-17275C56ED9E}"/>
              </a:ext>
            </a:extLst>
          </p:cNvPr>
          <p:cNvSpPr txBox="1">
            <a:spLocks noChangeArrowheads="1"/>
          </p:cNvSpPr>
          <p:nvPr/>
        </p:nvSpPr>
        <p:spPr bwMode="auto">
          <a:xfrm>
            <a:off x="620713" y="755650"/>
            <a:ext cx="27955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a:t>
            </a:r>
          </a:p>
          <a:p>
            <a:r>
              <a:rPr lang="en-GB" altLang="en-US" sz="800"/>
              <a:t>x1 </a:t>
            </a:r>
            <a:r>
              <a:rPr lang="en-GB" altLang="en-US" sz="800" b="0"/>
              <a:t>Ferret Scout Car </a:t>
            </a:r>
            <a:r>
              <a:rPr lang="en-GB" altLang="en-US" sz="800"/>
              <a:t>     </a:t>
            </a:r>
            <a:r>
              <a:rPr lang="en-GB" altLang="en-US" sz="800" b="0"/>
              <a:t>                                      CWBR-18</a:t>
            </a:r>
            <a:endParaRPr lang="en-GB" altLang="en-US" sz="800"/>
          </a:p>
        </p:txBody>
      </p:sp>
      <p:grpSp>
        <p:nvGrpSpPr>
          <p:cNvPr id="24282" name="Group 730">
            <a:extLst>
              <a:ext uri="{FF2B5EF4-FFF2-40B4-BE49-F238E27FC236}">
                <a16:creationId xmlns:a16="http://schemas.microsoft.com/office/drawing/2014/main" id="{ABBC6789-E6F1-42A2-BC76-90B9692B928F}"/>
              </a:ext>
            </a:extLst>
          </p:cNvPr>
          <p:cNvGrpSpPr>
            <a:grpSpLocks noChangeAspect="1"/>
          </p:cNvGrpSpPr>
          <p:nvPr/>
        </p:nvGrpSpPr>
        <p:grpSpPr bwMode="auto">
          <a:xfrm>
            <a:off x="404813" y="1187450"/>
            <a:ext cx="231775" cy="157163"/>
            <a:chOff x="1968" y="1728"/>
            <a:chExt cx="195" cy="132"/>
          </a:xfrm>
        </p:grpSpPr>
        <p:sp>
          <p:nvSpPr>
            <p:cNvPr id="24283" name="Rectangle 731">
              <a:extLst>
                <a:ext uri="{FF2B5EF4-FFF2-40B4-BE49-F238E27FC236}">
                  <a16:creationId xmlns:a16="http://schemas.microsoft.com/office/drawing/2014/main" id="{60F64984-D55E-49E9-AD60-D2B571259144}"/>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4284" name="Line 732">
              <a:extLst>
                <a:ext uri="{FF2B5EF4-FFF2-40B4-BE49-F238E27FC236}">
                  <a16:creationId xmlns:a16="http://schemas.microsoft.com/office/drawing/2014/main" id="{A74F766E-6827-4D36-B9EE-323E2E493F9D}"/>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4285" name="Line 733">
              <a:extLst>
                <a:ext uri="{FF2B5EF4-FFF2-40B4-BE49-F238E27FC236}">
                  <a16:creationId xmlns:a16="http://schemas.microsoft.com/office/drawing/2014/main" id="{58BDF344-6109-499B-B4E0-E7FE59673337}"/>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24286" name="Group 734">
            <a:extLst>
              <a:ext uri="{FF2B5EF4-FFF2-40B4-BE49-F238E27FC236}">
                <a16:creationId xmlns:a16="http://schemas.microsoft.com/office/drawing/2014/main" id="{A2FB6805-7C4F-4F13-9D97-97CC557963D8}"/>
              </a:ext>
            </a:extLst>
          </p:cNvPr>
          <p:cNvGrpSpPr>
            <a:grpSpLocks/>
          </p:cNvGrpSpPr>
          <p:nvPr/>
        </p:nvGrpSpPr>
        <p:grpSpPr bwMode="auto">
          <a:xfrm>
            <a:off x="476250" y="1116013"/>
            <a:ext cx="74613" cy="26987"/>
            <a:chOff x="2373" y="1404"/>
            <a:chExt cx="47" cy="17"/>
          </a:xfrm>
        </p:grpSpPr>
        <p:sp>
          <p:nvSpPr>
            <p:cNvPr id="24287" name="Oval 735">
              <a:extLst>
                <a:ext uri="{FF2B5EF4-FFF2-40B4-BE49-F238E27FC236}">
                  <a16:creationId xmlns:a16="http://schemas.microsoft.com/office/drawing/2014/main" id="{B1EC913A-DA31-47E2-AAF6-655DC93C1C36}"/>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24288" name="Oval 736">
              <a:extLst>
                <a:ext uri="{FF2B5EF4-FFF2-40B4-BE49-F238E27FC236}">
                  <a16:creationId xmlns:a16="http://schemas.microsoft.com/office/drawing/2014/main" id="{E0A96939-3E89-43A7-AB29-255E116C9739}"/>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grpSp>
        <p:nvGrpSpPr>
          <p:cNvPr id="24294" name="Group 742">
            <a:extLst>
              <a:ext uri="{FF2B5EF4-FFF2-40B4-BE49-F238E27FC236}">
                <a16:creationId xmlns:a16="http://schemas.microsoft.com/office/drawing/2014/main" id="{12E88FE0-B468-4D64-9A70-7726959A0ED8}"/>
              </a:ext>
            </a:extLst>
          </p:cNvPr>
          <p:cNvGrpSpPr>
            <a:grpSpLocks/>
          </p:cNvGrpSpPr>
          <p:nvPr/>
        </p:nvGrpSpPr>
        <p:grpSpPr bwMode="auto">
          <a:xfrm>
            <a:off x="476250" y="1403350"/>
            <a:ext cx="74613" cy="26988"/>
            <a:chOff x="2373" y="1404"/>
            <a:chExt cx="47" cy="17"/>
          </a:xfrm>
        </p:grpSpPr>
        <p:sp>
          <p:nvSpPr>
            <p:cNvPr id="24295" name="Oval 743">
              <a:extLst>
                <a:ext uri="{FF2B5EF4-FFF2-40B4-BE49-F238E27FC236}">
                  <a16:creationId xmlns:a16="http://schemas.microsoft.com/office/drawing/2014/main" id="{78B8321F-46D0-4024-B483-5EEF7FF813F2}"/>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24296" name="Oval 744">
              <a:extLst>
                <a:ext uri="{FF2B5EF4-FFF2-40B4-BE49-F238E27FC236}">
                  <a16:creationId xmlns:a16="http://schemas.microsoft.com/office/drawing/2014/main" id="{FA3567DF-C112-4D0C-B2A2-79A12913C665}"/>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24297" name="Text Box 745">
            <a:extLst>
              <a:ext uri="{FF2B5EF4-FFF2-40B4-BE49-F238E27FC236}">
                <a16:creationId xmlns:a16="http://schemas.microsoft.com/office/drawing/2014/main" id="{343F77EE-842C-4BAF-9D9F-E256B38F390B}"/>
              </a:ext>
            </a:extLst>
          </p:cNvPr>
          <p:cNvSpPr txBox="1">
            <a:spLocks noChangeArrowheads="1"/>
          </p:cNvSpPr>
          <p:nvPr/>
        </p:nvSpPr>
        <p:spPr bwMode="auto">
          <a:xfrm>
            <a:off x="620713" y="1331913"/>
            <a:ext cx="28019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a:t>
            </a:r>
          </a:p>
          <a:p>
            <a:r>
              <a:rPr lang="en-GB" altLang="en-US" sz="800"/>
              <a:t>x1 </a:t>
            </a:r>
            <a:r>
              <a:rPr lang="en-GB" altLang="en-US" sz="800" b="0"/>
              <a:t>Bedford MK 4-Ton Truck </a:t>
            </a:r>
            <a:r>
              <a:rPr lang="en-GB" altLang="en-US" sz="800"/>
              <a:t>(b) </a:t>
            </a:r>
            <a:r>
              <a:rPr lang="en-GB" altLang="en-US" sz="800" b="0"/>
              <a:t>                         CWBR-14</a:t>
            </a:r>
            <a:endParaRPr lang="en-GB" altLang="en-US" sz="800"/>
          </a:p>
        </p:txBody>
      </p:sp>
      <p:sp>
        <p:nvSpPr>
          <p:cNvPr id="24298" name="Text Box 746">
            <a:extLst>
              <a:ext uri="{FF2B5EF4-FFF2-40B4-BE49-F238E27FC236}">
                <a16:creationId xmlns:a16="http://schemas.microsoft.com/office/drawing/2014/main" id="{C12D6A5A-81D1-4253-850C-24D8A74E34A6}"/>
              </a:ext>
            </a:extLst>
          </p:cNvPr>
          <p:cNvSpPr txBox="1">
            <a:spLocks noChangeArrowheads="1"/>
          </p:cNvSpPr>
          <p:nvPr/>
        </p:nvSpPr>
        <p:spPr bwMode="auto">
          <a:xfrm>
            <a:off x="620713" y="1116013"/>
            <a:ext cx="2782887"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x3 </a:t>
            </a:r>
            <a:r>
              <a:rPr lang="en-GB" altLang="en-US" sz="800" b="0"/>
              <a:t>Infantry (1 MAW) </a:t>
            </a:r>
            <a:r>
              <a:rPr lang="en-GB" altLang="en-US" sz="800"/>
              <a:t>    </a:t>
            </a:r>
            <a:r>
              <a:rPr lang="en-GB" altLang="en-US" sz="800" b="0"/>
              <a:t>                                      CWBR-26</a:t>
            </a:r>
            <a:endParaRPr lang="en-GB" altLang="en-US" sz="800"/>
          </a:p>
        </p:txBody>
      </p:sp>
      <p:sp>
        <p:nvSpPr>
          <p:cNvPr id="24299" name="Text Box 747">
            <a:extLst>
              <a:ext uri="{FF2B5EF4-FFF2-40B4-BE49-F238E27FC236}">
                <a16:creationId xmlns:a16="http://schemas.microsoft.com/office/drawing/2014/main" id="{8BF8E390-C7C2-44F7-B297-A2EE33320365}"/>
              </a:ext>
            </a:extLst>
          </p:cNvPr>
          <p:cNvSpPr txBox="1">
            <a:spLocks noChangeArrowheads="1"/>
          </p:cNvSpPr>
          <p:nvPr/>
        </p:nvSpPr>
        <p:spPr bwMode="auto">
          <a:xfrm>
            <a:off x="692150" y="1692275"/>
            <a:ext cx="121126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BATTLEGROUPS</a:t>
            </a:r>
          </a:p>
        </p:txBody>
      </p:sp>
      <p:sp>
        <p:nvSpPr>
          <p:cNvPr id="24300" name="Line 748">
            <a:extLst>
              <a:ext uri="{FF2B5EF4-FFF2-40B4-BE49-F238E27FC236}">
                <a16:creationId xmlns:a16="http://schemas.microsoft.com/office/drawing/2014/main" id="{622634A3-DA92-44DA-9BED-FD74FA1F9381}"/>
              </a:ext>
            </a:extLst>
          </p:cNvPr>
          <p:cNvSpPr>
            <a:spLocks noChangeShapeType="1"/>
          </p:cNvSpPr>
          <p:nvPr/>
        </p:nvSpPr>
        <p:spPr bwMode="auto">
          <a:xfrm>
            <a:off x="260350" y="2987675"/>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24301" name="Group 749">
            <a:extLst>
              <a:ext uri="{FF2B5EF4-FFF2-40B4-BE49-F238E27FC236}">
                <a16:creationId xmlns:a16="http://schemas.microsoft.com/office/drawing/2014/main" id="{2CB28201-DB8E-4314-8C1B-2E5EDEA16ACA}"/>
              </a:ext>
            </a:extLst>
          </p:cNvPr>
          <p:cNvGrpSpPr>
            <a:grpSpLocks noChangeAspect="1"/>
          </p:cNvGrpSpPr>
          <p:nvPr/>
        </p:nvGrpSpPr>
        <p:grpSpPr bwMode="auto">
          <a:xfrm>
            <a:off x="403225" y="2916238"/>
            <a:ext cx="288925" cy="215900"/>
            <a:chOff x="1968" y="1728"/>
            <a:chExt cx="195" cy="132"/>
          </a:xfrm>
        </p:grpSpPr>
        <p:sp>
          <p:nvSpPr>
            <p:cNvPr id="24302" name="Rectangle 750">
              <a:extLst>
                <a:ext uri="{FF2B5EF4-FFF2-40B4-BE49-F238E27FC236}">
                  <a16:creationId xmlns:a16="http://schemas.microsoft.com/office/drawing/2014/main" id="{2268BA06-77FC-43FD-ADE8-C9D499C43228}"/>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4303" name="Line 751">
              <a:extLst>
                <a:ext uri="{FF2B5EF4-FFF2-40B4-BE49-F238E27FC236}">
                  <a16:creationId xmlns:a16="http://schemas.microsoft.com/office/drawing/2014/main" id="{2F11528C-00CB-42D8-B39A-020749E7583F}"/>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4304" name="Line 752">
              <a:extLst>
                <a:ext uri="{FF2B5EF4-FFF2-40B4-BE49-F238E27FC236}">
                  <a16:creationId xmlns:a16="http://schemas.microsoft.com/office/drawing/2014/main" id="{601B6688-CD34-4762-AEA0-F213E9034FF5}"/>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24305" name="Group 753">
            <a:extLst>
              <a:ext uri="{FF2B5EF4-FFF2-40B4-BE49-F238E27FC236}">
                <a16:creationId xmlns:a16="http://schemas.microsoft.com/office/drawing/2014/main" id="{CE40C102-63FB-494F-9363-CB4C13D2451F}"/>
              </a:ext>
            </a:extLst>
          </p:cNvPr>
          <p:cNvGrpSpPr>
            <a:grpSpLocks/>
          </p:cNvGrpSpPr>
          <p:nvPr/>
        </p:nvGrpSpPr>
        <p:grpSpPr bwMode="auto">
          <a:xfrm>
            <a:off x="509588" y="2844800"/>
            <a:ext cx="76200" cy="63500"/>
            <a:chOff x="2443" y="447"/>
            <a:chExt cx="48" cy="40"/>
          </a:xfrm>
        </p:grpSpPr>
        <p:sp>
          <p:nvSpPr>
            <p:cNvPr id="24306" name="Line 754">
              <a:extLst>
                <a:ext uri="{FF2B5EF4-FFF2-40B4-BE49-F238E27FC236}">
                  <a16:creationId xmlns:a16="http://schemas.microsoft.com/office/drawing/2014/main" id="{E1B55BCD-B48C-462E-9008-8A2F53ABECD1}"/>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4307" name="Line 755">
              <a:extLst>
                <a:ext uri="{FF2B5EF4-FFF2-40B4-BE49-F238E27FC236}">
                  <a16:creationId xmlns:a16="http://schemas.microsoft.com/office/drawing/2014/main" id="{A1D2E37D-A6DB-4B34-8E61-55FE89BEF4AB}"/>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24308" name="Text Box 756">
            <a:extLst>
              <a:ext uri="{FF2B5EF4-FFF2-40B4-BE49-F238E27FC236}">
                <a16:creationId xmlns:a16="http://schemas.microsoft.com/office/drawing/2014/main" id="{69AA96B5-DDA9-4A79-BE37-7F7429AADEA6}"/>
              </a:ext>
            </a:extLst>
          </p:cNvPr>
          <p:cNvSpPr txBox="1">
            <a:spLocks noChangeArrowheads="1"/>
          </p:cNvSpPr>
          <p:nvPr/>
        </p:nvSpPr>
        <p:spPr bwMode="auto">
          <a:xfrm>
            <a:off x="692150" y="2771775"/>
            <a:ext cx="185896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BG CWBR-25</a:t>
            </a:r>
          </a:p>
          <a:p>
            <a:r>
              <a:rPr lang="en-GB" altLang="en-US" sz="1000"/>
              <a:t>x3 Infantry Battalion Type A</a:t>
            </a:r>
          </a:p>
        </p:txBody>
      </p:sp>
      <p:sp>
        <p:nvSpPr>
          <p:cNvPr id="24309" name="Line 757">
            <a:extLst>
              <a:ext uri="{FF2B5EF4-FFF2-40B4-BE49-F238E27FC236}">
                <a16:creationId xmlns:a16="http://schemas.microsoft.com/office/drawing/2014/main" id="{21C8A3FA-B147-48A7-9083-A75FEBE963F3}"/>
              </a:ext>
            </a:extLst>
          </p:cNvPr>
          <p:cNvSpPr>
            <a:spLocks noChangeShapeType="1"/>
          </p:cNvSpPr>
          <p:nvPr/>
        </p:nvSpPr>
        <p:spPr bwMode="auto">
          <a:xfrm>
            <a:off x="260350" y="3419475"/>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24310" name="Group 758">
            <a:extLst>
              <a:ext uri="{FF2B5EF4-FFF2-40B4-BE49-F238E27FC236}">
                <a16:creationId xmlns:a16="http://schemas.microsoft.com/office/drawing/2014/main" id="{C8BCFE82-7C0B-4513-8183-E1797D97CD8C}"/>
              </a:ext>
            </a:extLst>
          </p:cNvPr>
          <p:cNvGrpSpPr>
            <a:grpSpLocks noChangeAspect="1"/>
          </p:cNvGrpSpPr>
          <p:nvPr/>
        </p:nvGrpSpPr>
        <p:grpSpPr bwMode="auto">
          <a:xfrm>
            <a:off x="403225" y="3348038"/>
            <a:ext cx="288925" cy="215900"/>
            <a:chOff x="1968" y="1728"/>
            <a:chExt cx="195" cy="132"/>
          </a:xfrm>
        </p:grpSpPr>
        <p:sp>
          <p:nvSpPr>
            <p:cNvPr id="24311" name="Rectangle 759">
              <a:extLst>
                <a:ext uri="{FF2B5EF4-FFF2-40B4-BE49-F238E27FC236}">
                  <a16:creationId xmlns:a16="http://schemas.microsoft.com/office/drawing/2014/main" id="{D5858FB0-5F5C-4CDA-A6B2-D1B6B2C27306}"/>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4312" name="Line 760">
              <a:extLst>
                <a:ext uri="{FF2B5EF4-FFF2-40B4-BE49-F238E27FC236}">
                  <a16:creationId xmlns:a16="http://schemas.microsoft.com/office/drawing/2014/main" id="{F8B3BCB7-78C1-4005-B71D-BD0DA0FCC1BF}"/>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4313" name="Line 761">
              <a:extLst>
                <a:ext uri="{FF2B5EF4-FFF2-40B4-BE49-F238E27FC236}">
                  <a16:creationId xmlns:a16="http://schemas.microsoft.com/office/drawing/2014/main" id="{3231D103-9B7A-4C08-ACE2-DE435ACCD14F}"/>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24314" name="Group 762">
            <a:extLst>
              <a:ext uri="{FF2B5EF4-FFF2-40B4-BE49-F238E27FC236}">
                <a16:creationId xmlns:a16="http://schemas.microsoft.com/office/drawing/2014/main" id="{F3D21AC9-61C0-4D48-9ABA-7F46AC088094}"/>
              </a:ext>
            </a:extLst>
          </p:cNvPr>
          <p:cNvGrpSpPr>
            <a:grpSpLocks/>
          </p:cNvGrpSpPr>
          <p:nvPr/>
        </p:nvGrpSpPr>
        <p:grpSpPr bwMode="auto">
          <a:xfrm>
            <a:off x="509588" y="3276600"/>
            <a:ext cx="76200" cy="63500"/>
            <a:chOff x="2443" y="447"/>
            <a:chExt cx="48" cy="40"/>
          </a:xfrm>
        </p:grpSpPr>
        <p:sp>
          <p:nvSpPr>
            <p:cNvPr id="24315" name="Line 763">
              <a:extLst>
                <a:ext uri="{FF2B5EF4-FFF2-40B4-BE49-F238E27FC236}">
                  <a16:creationId xmlns:a16="http://schemas.microsoft.com/office/drawing/2014/main" id="{6CC47F67-F93B-45DA-9C6F-E337EAB3DD5A}"/>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4316" name="Line 764">
              <a:extLst>
                <a:ext uri="{FF2B5EF4-FFF2-40B4-BE49-F238E27FC236}">
                  <a16:creationId xmlns:a16="http://schemas.microsoft.com/office/drawing/2014/main" id="{8285583C-CB9D-49B6-9B8E-BEA9DC37FE5F}"/>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24317" name="Text Box 765">
            <a:extLst>
              <a:ext uri="{FF2B5EF4-FFF2-40B4-BE49-F238E27FC236}">
                <a16:creationId xmlns:a16="http://schemas.microsoft.com/office/drawing/2014/main" id="{EAEA5433-7795-4D08-B47C-A3619486FD4A}"/>
              </a:ext>
            </a:extLst>
          </p:cNvPr>
          <p:cNvSpPr txBox="1">
            <a:spLocks noChangeArrowheads="1"/>
          </p:cNvSpPr>
          <p:nvPr/>
        </p:nvSpPr>
        <p:spPr bwMode="auto">
          <a:xfrm>
            <a:off x="692150" y="3203575"/>
            <a:ext cx="2219325"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BG CWBR-26</a:t>
            </a:r>
          </a:p>
          <a:p>
            <a:r>
              <a:rPr lang="en-GB" altLang="en-US" sz="1000"/>
              <a:t>Up to x3 Infantry Battalion Type B</a:t>
            </a:r>
          </a:p>
          <a:p>
            <a:r>
              <a:rPr lang="en-GB" altLang="en-US" sz="1000"/>
              <a:t>(Light Role) </a:t>
            </a:r>
            <a:r>
              <a:rPr lang="en-GB" altLang="en-US" sz="800"/>
              <a:t>(c)</a:t>
            </a:r>
            <a:endParaRPr lang="en-GB" altLang="en-US" sz="1000"/>
          </a:p>
        </p:txBody>
      </p:sp>
      <p:sp>
        <p:nvSpPr>
          <p:cNvPr id="24319" name="Line 767">
            <a:extLst>
              <a:ext uri="{FF2B5EF4-FFF2-40B4-BE49-F238E27FC236}">
                <a16:creationId xmlns:a16="http://schemas.microsoft.com/office/drawing/2014/main" id="{A952E23C-6063-4D40-8DD8-1C3CEEB4A430}"/>
              </a:ext>
            </a:extLst>
          </p:cNvPr>
          <p:cNvSpPr>
            <a:spLocks noChangeShapeType="1"/>
          </p:cNvSpPr>
          <p:nvPr/>
        </p:nvSpPr>
        <p:spPr bwMode="auto">
          <a:xfrm>
            <a:off x="260350" y="406876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4320" name="Line 768">
            <a:extLst>
              <a:ext uri="{FF2B5EF4-FFF2-40B4-BE49-F238E27FC236}">
                <a16:creationId xmlns:a16="http://schemas.microsoft.com/office/drawing/2014/main" id="{7CDC98CA-1B42-4A01-A283-B7E053F01D50}"/>
              </a:ext>
            </a:extLst>
          </p:cNvPr>
          <p:cNvSpPr>
            <a:spLocks noChangeShapeType="1"/>
          </p:cNvSpPr>
          <p:nvPr/>
        </p:nvSpPr>
        <p:spPr bwMode="auto">
          <a:xfrm>
            <a:off x="260350" y="4932363"/>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24328" name="Group 776">
            <a:extLst>
              <a:ext uri="{FF2B5EF4-FFF2-40B4-BE49-F238E27FC236}">
                <a16:creationId xmlns:a16="http://schemas.microsoft.com/office/drawing/2014/main" id="{7D94D2DD-A8CB-4D32-8F28-9342C218681C}"/>
              </a:ext>
            </a:extLst>
          </p:cNvPr>
          <p:cNvGrpSpPr>
            <a:grpSpLocks/>
          </p:cNvGrpSpPr>
          <p:nvPr/>
        </p:nvGrpSpPr>
        <p:grpSpPr bwMode="auto">
          <a:xfrm>
            <a:off x="404813" y="3997325"/>
            <a:ext cx="287337" cy="215900"/>
            <a:chOff x="1400" y="2850"/>
            <a:chExt cx="152" cy="99"/>
          </a:xfrm>
        </p:grpSpPr>
        <p:sp>
          <p:nvSpPr>
            <p:cNvPr id="24329" name="Rectangle 777">
              <a:extLst>
                <a:ext uri="{FF2B5EF4-FFF2-40B4-BE49-F238E27FC236}">
                  <a16:creationId xmlns:a16="http://schemas.microsoft.com/office/drawing/2014/main" id="{F5FFB388-2CE2-45C0-9A4D-6F3681DED80C}"/>
                </a:ext>
              </a:extLst>
            </p:cNvPr>
            <p:cNvSpPr>
              <a:spLocks noChangeAspect="1" noChangeArrowheads="1"/>
            </p:cNvSpPr>
            <p:nvPr/>
          </p:nvSpPr>
          <p:spPr bwMode="auto">
            <a:xfrm>
              <a:off x="1401" y="2850"/>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4330" name="Line 778">
              <a:extLst>
                <a:ext uri="{FF2B5EF4-FFF2-40B4-BE49-F238E27FC236}">
                  <a16:creationId xmlns:a16="http://schemas.microsoft.com/office/drawing/2014/main" id="{014DA867-F0B2-4CA2-99E2-EA4EA2558C25}"/>
                </a:ext>
              </a:extLst>
            </p:cNvPr>
            <p:cNvSpPr>
              <a:spLocks noChangeAspect="1" noChangeShapeType="1"/>
            </p:cNvSpPr>
            <p:nvPr/>
          </p:nvSpPr>
          <p:spPr bwMode="auto">
            <a:xfrm flipV="1">
              <a:off x="1400" y="2851"/>
              <a:ext cx="73"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4331" name="Line 779">
              <a:extLst>
                <a:ext uri="{FF2B5EF4-FFF2-40B4-BE49-F238E27FC236}">
                  <a16:creationId xmlns:a16="http://schemas.microsoft.com/office/drawing/2014/main" id="{27AA55A5-4AB1-4413-A29D-CC871AD1DD66}"/>
                </a:ext>
              </a:extLst>
            </p:cNvPr>
            <p:cNvSpPr>
              <a:spLocks noChangeAspect="1" noChangeShapeType="1"/>
            </p:cNvSpPr>
            <p:nvPr/>
          </p:nvSpPr>
          <p:spPr bwMode="auto">
            <a:xfrm>
              <a:off x="1473" y="2850"/>
              <a:ext cx="78"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4332" name="Line 780">
              <a:extLst>
                <a:ext uri="{FF2B5EF4-FFF2-40B4-BE49-F238E27FC236}">
                  <a16:creationId xmlns:a16="http://schemas.microsoft.com/office/drawing/2014/main" id="{B3BB66D4-2AEA-4056-8B66-DFA97F961978}"/>
                </a:ext>
              </a:extLst>
            </p:cNvPr>
            <p:cNvSpPr>
              <a:spLocks noChangeAspect="1" noChangeShapeType="1"/>
            </p:cNvSpPr>
            <p:nvPr/>
          </p:nvSpPr>
          <p:spPr bwMode="auto">
            <a:xfrm>
              <a:off x="1442" y="2892"/>
              <a:ext cx="62" cy="0"/>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24333" name="Line 781">
            <a:extLst>
              <a:ext uri="{FF2B5EF4-FFF2-40B4-BE49-F238E27FC236}">
                <a16:creationId xmlns:a16="http://schemas.microsoft.com/office/drawing/2014/main" id="{3B76186B-EFBA-44EB-9711-A47174FF4F1A}"/>
              </a:ext>
            </a:extLst>
          </p:cNvPr>
          <p:cNvSpPr>
            <a:spLocks noChangeShapeType="1"/>
          </p:cNvSpPr>
          <p:nvPr/>
        </p:nvSpPr>
        <p:spPr bwMode="auto">
          <a:xfrm>
            <a:off x="549275" y="3924300"/>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4339" name="Text Box 787">
            <a:extLst>
              <a:ext uri="{FF2B5EF4-FFF2-40B4-BE49-F238E27FC236}">
                <a16:creationId xmlns:a16="http://schemas.microsoft.com/office/drawing/2014/main" id="{BE5D13C2-FDC5-4341-8415-06E636F04845}"/>
              </a:ext>
            </a:extLst>
          </p:cNvPr>
          <p:cNvSpPr txBox="1">
            <a:spLocks noChangeArrowheads="1"/>
          </p:cNvSpPr>
          <p:nvPr/>
        </p:nvSpPr>
        <p:spPr bwMode="auto">
          <a:xfrm>
            <a:off x="692150" y="3924300"/>
            <a:ext cx="170656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CWBR-13</a:t>
            </a:r>
          </a:p>
          <a:p>
            <a:r>
              <a:rPr lang="en-GB" altLang="en-US" sz="800"/>
              <a:t>x1 Light Air Defence Battery (d)</a:t>
            </a:r>
          </a:p>
        </p:txBody>
      </p:sp>
      <p:sp>
        <p:nvSpPr>
          <p:cNvPr id="24341" name="Text Box 789">
            <a:extLst>
              <a:ext uri="{FF2B5EF4-FFF2-40B4-BE49-F238E27FC236}">
                <a16:creationId xmlns:a16="http://schemas.microsoft.com/office/drawing/2014/main" id="{E312ED6F-4C83-40CD-819A-71944F94EF2D}"/>
              </a:ext>
            </a:extLst>
          </p:cNvPr>
          <p:cNvSpPr txBox="1">
            <a:spLocks noChangeArrowheads="1"/>
          </p:cNvSpPr>
          <p:nvPr/>
        </p:nvSpPr>
        <p:spPr bwMode="auto">
          <a:xfrm>
            <a:off x="692150" y="4787900"/>
            <a:ext cx="176371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CWBR-25</a:t>
            </a:r>
          </a:p>
          <a:p>
            <a:r>
              <a:rPr lang="en-GB" altLang="en-US" sz="800"/>
              <a:t>x3 Engineer Field Squadron (TA)</a:t>
            </a:r>
          </a:p>
        </p:txBody>
      </p:sp>
      <p:sp>
        <p:nvSpPr>
          <p:cNvPr id="24342" name="Line 790">
            <a:extLst>
              <a:ext uri="{FF2B5EF4-FFF2-40B4-BE49-F238E27FC236}">
                <a16:creationId xmlns:a16="http://schemas.microsoft.com/office/drawing/2014/main" id="{F2ACECE9-BBE7-4AAA-9F81-27090581A88E}"/>
              </a:ext>
            </a:extLst>
          </p:cNvPr>
          <p:cNvSpPr>
            <a:spLocks noChangeShapeType="1"/>
          </p:cNvSpPr>
          <p:nvPr/>
        </p:nvSpPr>
        <p:spPr bwMode="auto">
          <a:xfrm>
            <a:off x="549275" y="4787900"/>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4347" name="Text Box 795">
            <a:extLst>
              <a:ext uri="{FF2B5EF4-FFF2-40B4-BE49-F238E27FC236}">
                <a16:creationId xmlns:a16="http://schemas.microsoft.com/office/drawing/2014/main" id="{69861333-D053-41B4-B6A8-F2D54006DEAE}"/>
              </a:ext>
            </a:extLst>
          </p:cNvPr>
          <p:cNvSpPr txBox="1">
            <a:spLocks noChangeArrowheads="1"/>
          </p:cNvSpPr>
          <p:nvPr/>
        </p:nvSpPr>
        <p:spPr bwMode="auto">
          <a:xfrm>
            <a:off x="692150" y="3708400"/>
            <a:ext cx="171926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MANOEUVRE ELEMENTS</a:t>
            </a:r>
          </a:p>
        </p:txBody>
      </p:sp>
      <p:sp>
        <p:nvSpPr>
          <p:cNvPr id="24348" name="Text Box 796">
            <a:extLst>
              <a:ext uri="{FF2B5EF4-FFF2-40B4-BE49-F238E27FC236}">
                <a16:creationId xmlns:a16="http://schemas.microsoft.com/office/drawing/2014/main" id="{45527F28-182D-4F73-AF91-92C9FC505599}"/>
              </a:ext>
            </a:extLst>
          </p:cNvPr>
          <p:cNvSpPr txBox="1">
            <a:spLocks noChangeArrowheads="1"/>
          </p:cNvSpPr>
          <p:nvPr/>
        </p:nvSpPr>
        <p:spPr bwMode="auto">
          <a:xfrm>
            <a:off x="692150" y="5148263"/>
            <a:ext cx="18383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FIRE SUPPORT ELEMENTS</a:t>
            </a:r>
          </a:p>
        </p:txBody>
      </p:sp>
      <p:grpSp>
        <p:nvGrpSpPr>
          <p:cNvPr id="24349" name="Group 797">
            <a:extLst>
              <a:ext uri="{FF2B5EF4-FFF2-40B4-BE49-F238E27FC236}">
                <a16:creationId xmlns:a16="http://schemas.microsoft.com/office/drawing/2014/main" id="{B70EF898-83AD-4DB4-9349-F228B6D05AC4}"/>
              </a:ext>
            </a:extLst>
          </p:cNvPr>
          <p:cNvGrpSpPr>
            <a:grpSpLocks/>
          </p:cNvGrpSpPr>
          <p:nvPr/>
        </p:nvGrpSpPr>
        <p:grpSpPr bwMode="auto">
          <a:xfrm>
            <a:off x="403225" y="5508625"/>
            <a:ext cx="288925" cy="215900"/>
            <a:chOff x="2311" y="3060"/>
            <a:chExt cx="151" cy="99"/>
          </a:xfrm>
        </p:grpSpPr>
        <p:sp>
          <p:nvSpPr>
            <p:cNvPr id="24350" name="Rectangle 798">
              <a:extLst>
                <a:ext uri="{FF2B5EF4-FFF2-40B4-BE49-F238E27FC236}">
                  <a16:creationId xmlns:a16="http://schemas.microsoft.com/office/drawing/2014/main" id="{D05EAD01-0DEB-407F-83BB-0E6C55969F2B}"/>
                </a:ext>
              </a:extLst>
            </p:cNvPr>
            <p:cNvSpPr>
              <a:spLocks noChangeAspect="1" noChangeArrowheads="1"/>
            </p:cNvSpPr>
            <p:nvPr/>
          </p:nvSpPr>
          <p:spPr bwMode="auto">
            <a:xfrm>
              <a:off x="2311" y="3060"/>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4351" name="Oval 799">
              <a:extLst>
                <a:ext uri="{FF2B5EF4-FFF2-40B4-BE49-F238E27FC236}">
                  <a16:creationId xmlns:a16="http://schemas.microsoft.com/office/drawing/2014/main" id="{4EDE66C7-346F-450A-B538-868A1DBE4B52}"/>
                </a:ext>
              </a:extLst>
            </p:cNvPr>
            <p:cNvSpPr>
              <a:spLocks noChangeAspect="1" noChangeArrowheads="1"/>
            </p:cNvSpPr>
            <p:nvPr/>
          </p:nvSpPr>
          <p:spPr bwMode="auto">
            <a:xfrm>
              <a:off x="2376" y="3098"/>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24352" name="Group 800">
            <a:extLst>
              <a:ext uri="{FF2B5EF4-FFF2-40B4-BE49-F238E27FC236}">
                <a16:creationId xmlns:a16="http://schemas.microsoft.com/office/drawing/2014/main" id="{57892A6E-099C-4081-8AF8-82CA21FCE786}"/>
              </a:ext>
            </a:extLst>
          </p:cNvPr>
          <p:cNvGrpSpPr>
            <a:grpSpLocks/>
          </p:cNvGrpSpPr>
          <p:nvPr/>
        </p:nvGrpSpPr>
        <p:grpSpPr bwMode="auto">
          <a:xfrm>
            <a:off x="509588" y="5435600"/>
            <a:ext cx="76200" cy="63500"/>
            <a:chOff x="2443" y="447"/>
            <a:chExt cx="48" cy="40"/>
          </a:xfrm>
        </p:grpSpPr>
        <p:sp>
          <p:nvSpPr>
            <p:cNvPr id="24353" name="Line 801">
              <a:extLst>
                <a:ext uri="{FF2B5EF4-FFF2-40B4-BE49-F238E27FC236}">
                  <a16:creationId xmlns:a16="http://schemas.microsoft.com/office/drawing/2014/main" id="{FA8111A1-0443-4DBB-9253-017DE5DD18BF}"/>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4354" name="Line 802">
              <a:extLst>
                <a:ext uri="{FF2B5EF4-FFF2-40B4-BE49-F238E27FC236}">
                  <a16:creationId xmlns:a16="http://schemas.microsoft.com/office/drawing/2014/main" id="{8C4450BE-3784-4B20-9416-02E8FC9E7C65}"/>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24355" name="Line 803">
            <a:extLst>
              <a:ext uri="{FF2B5EF4-FFF2-40B4-BE49-F238E27FC236}">
                <a16:creationId xmlns:a16="http://schemas.microsoft.com/office/drawing/2014/main" id="{E1B97E00-0133-4401-A8B9-66D66F123BF7}"/>
              </a:ext>
            </a:extLst>
          </p:cNvPr>
          <p:cNvSpPr>
            <a:spLocks noChangeShapeType="1"/>
          </p:cNvSpPr>
          <p:nvPr/>
        </p:nvSpPr>
        <p:spPr bwMode="auto">
          <a:xfrm>
            <a:off x="260350" y="5580063"/>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4356" name="Text Box 804">
            <a:extLst>
              <a:ext uri="{FF2B5EF4-FFF2-40B4-BE49-F238E27FC236}">
                <a16:creationId xmlns:a16="http://schemas.microsoft.com/office/drawing/2014/main" id="{D298DF7A-85C0-4CF5-A983-C3CDFEAC2A80}"/>
              </a:ext>
            </a:extLst>
          </p:cNvPr>
          <p:cNvSpPr txBox="1">
            <a:spLocks noChangeArrowheads="1"/>
          </p:cNvSpPr>
          <p:nvPr/>
        </p:nvSpPr>
        <p:spPr bwMode="auto">
          <a:xfrm>
            <a:off x="692150" y="5364163"/>
            <a:ext cx="177958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FSE CWBR-06</a:t>
            </a:r>
          </a:p>
          <a:p>
            <a:r>
              <a:rPr lang="en-GB" altLang="en-US" sz="1000"/>
              <a:t>x1 Field Artillery Regiment</a:t>
            </a:r>
          </a:p>
        </p:txBody>
      </p:sp>
      <p:sp>
        <p:nvSpPr>
          <p:cNvPr id="24362" name="Line 810">
            <a:extLst>
              <a:ext uri="{FF2B5EF4-FFF2-40B4-BE49-F238E27FC236}">
                <a16:creationId xmlns:a16="http://schemas.microsoft.com/office/drawing/2014/main" id="{E4BFE5C4-CE38-472B-83D3-1DABF87B7F46}"/>
              </a:ext>
            </a:extLst>
          </p:cNvPr>
          <p:cNvSpPr>
            <a:spLocks noChangeShapeType="1"/>
          </p:cNvSpPr>
          <p:nvPr/>
        </p:nvSpPr>
        <p:spPr bwMode="auto">
          <a:xfrm>
            <a:off x="260350" y="2122488"/>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24363" name="Group 811">
            <a:extLst>
              <a:ext uri="{FF2B5EF4-FFF2-40B4-BE49-F238E27FC236}">
                <a16:creationId xmlns:a16="http://schemas.microsoft.com/office/drawing/2014/main" id="{B143564D-CDB9-498D-A675-D8F79AAD9DFE}"/>
              </a:ext>
            </a:extLst>
          </p:cNvPr>
          <p:cNvGrpSpPr>
            <a:grpSpLocks noChangeAspect="1"/>
          </p:cNvGrpSpPr>
          <p:nvPr/>
        </p:nvGrpSpPr>
        <p:grpSpPr bwMode="auto">
          <a:xfrm>
            <a:off x="404813" y="2051050"/>
            <a:ext cx="287337" cy="214313"/>
            <a:chOff x="480" y="960"/>
            <a:chExt cx="195" cy="132"/>
          </a:xfrm>
        </p:grpSpPr>
        <p:sp>
          <p:nvSpPr>
            <p:cNvPr id="24364" name="Rectangle 812">
              <a:extLst>
                <a:ext uri="{FF2B5EF4-FFF2-40B4-BE49-F238E27FC236}">
                  <a16:creationId xmlns:a16="http://schemas.microsoft.com/office/drawing/2014/main" id="{50531D9E-1560-4AB4-9994-41AEC007A0F5}"/>
                </a:ext>
              </a:extLst>
            </p:cNvPr>
            <p:cNvSpPr>
              <a:spLocks noChangeAspect="1" noChangeArrowheads="1"/>
            </p:cNvSpPr>
            <p:nvPr/>
          </p:nvSpPr>
          <p:spPr bwMode="auto">
            <a:xfrm>
              <a:off x="480" y="960"/>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4365" name="Oval 813">
              <a:extLst>
                <a:ext uri="{FF2B5EF4-FFF2-40B4-BE49-F238E27FC236}">
                  <a16:creationId xmlns:a16="http://schemas.microsoft.com/office/drawing/2014/main" id="{3FF84E8D-551E-4EA9-855D-0D16A5477F84}"/>
                </a:ext>
              </a:extLst>
            </p:cNvPr>
            <p:cNvSpPr>
              <a:spLocks noChangeAspect="1" noChangeArrowheads="1"/>
            </p:cNvSpPr>
            <p:nvPr/>
          </p:nvSpPr>
          <p:spPr bwMode="auto">
            <a:xfrm>
              <a:off x="516" y="993"/>
              <a:ext cx="125"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24366" name="Group 814">
            <a:extLst>
              <a:ext uri="{FF2B5EF4-FFF2-40B4-BE49-F238E27FC236}">
                <a16:creationId xmlns:a16="http://schemas.microsoft.com/office/drawing/2014/main" id="{456C2DB3-EC20-4200-A882-8ED54A448143}"/>
              </a:ext>
            </a:extLst>
          </p:cNvPr>
          <p:cNvGrpSpPr>
            <a:grpSpLocks/>
          </p:cNvGrpSpPr>
          <p:nvPr/>
        </p:nvGrpSpPr>
        <p:grpSpPr bwMode="auto">
          <a:xfrm>
            <a:off x="509588" y="1979613"/>
            <a:ext cx="76200" cy="63500"/>
            <a:chOff x="2443" y="447"/>
            <a:chExt cx="48" cy="40"/>
          </a:xfrm>
        </p:grpSpPr>
        <p:sp>
          <p:nvSpPr>
            <p:cNvPr id="24367" name="Line 815">
              <a:extLst>
                <a:ext uri="{FF2B5EF4-FFF2-40B4-BE49-F238E27FC236}">
                  <a16:creationId xmlns:a16="http://schemas.microsoft.com/office/drawing/2014/main" id="{1C5B17FF-3560-4D4B-8A20-CADB2F6940DD}"/>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4368" name="Line 816">
              <a:extLst>
                <a:ext uri="{FF2B5EF4-FFF2-40B4-BE49-F238E27FC236}">
                  <a16:creationId xmlns:a16="http://schemas.microsoft.com/office/drawing/2014/main" id="{82E7A609-B3B0-4AAC-B3FB-BF289FB78D5D}"/>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24369" name="Text Box 817">
            <a:extLst>
              <a:ext uri="{FF2B5EF4-FFF2-40B4-BE49-F238E27FC236}">
                <a16:creationId xmlns:a16="http://schemas.microsoft.com/office/drawing/2014/main" id="{7DD9F000-872B-44D1-895D-11DC1754F4F1}"/>
              </a:ext>
            </a:extLst>
          </p:cNvPr>
          <p:cNvSpPr txBox="1">
            <a:spLocks noChangeArrowheads="1"/>
          </p:cNvSpPr>
          <p:nvPr/>
        </p:nvSpPr>
        <p:spPr bwMode="auto">
          <a:xfrm>
            <a:off x="692150" y="1908175"/>
            <a:ext cx="171291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BG CWBR-20</a:t>
            </a:r>
          </a:p>
          <a:p>
            <a:r>
              <a:rPr lang="en-GB" altLang="en-US" sz="1000"/>
              <a:t>x1 Armoured Regiment </a:t>
            </a:r>
            <a:r>
              <a:rPr lang="en-GB" altLang="en-US" sz="800"/>
              <a:t>(f)</a:t>
            </a:r>
            <a:endParaRPr lang="en-GB" altLang="en-US" sz="1000"/>
          </a:p>
        </p:txBody>
      </p:sp>
      <p:sp>
        <p:nvSpPr>
          <p:cNvPr id="24380" name="Line 828">
            <a:extLst>
              <a:ext uri="{FF2B5EF4-FFF2-40B4-BE49-F238E27FC236}">
                <a16:creationId xmlns:a16="http://schemas.microsoft.com/office/drawing/2014/main" id="{14F291AF-8CA6-4F25-9D7E-0D20206E3774}"/>
              </a:ext>
            </a:extLst>
          </p:cNvPr>
          <p:cNvSpPr>
            <a:spLocks noChangeShapeType="1"/>
          </p:cNvSpPr>
          <p:nvPr/>
        </p:nvSpPr>
        <p:spPr bwMode="auto">
          <a:xfrm>
            <a:off x="476250" y="6372225"/>
            <a:ext cx="0" cy="14287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4381" name="Line 829">
            <a:extLst>
              <a:ext uri="{FF2B5EF4-FFF2-40B4-BE49-F238E27FC236}">
                <a16:creationId xmlns:a16="http://schemas.microsoft.com/office/drawing/2014/main" id="{697466D7-9538-47CB-B61A-875DD426EB66}"/>
              </a:ext>
            </a:extLst>
          </p:cNvPr>
          <p:cNvSpPr>
            <a:spLocks noChangeShapeType="1"/>
          </p:cNvSpPr>
          <p:nvPr/>
        </p:nvSpPr>
        <p:spPr bwMode="auto">
          <a:xfrm>
            <a:off x="260350" y="6299200"/>
            <a:ext cx="142875"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24382" name="Group 830">
            <a:extLst>
              <a:ext uri="{FF2B5EF4-FFF2-40B4-BE49-F238E27FC236}">
                <a16:creationId xmlns:a16="http://schemas.microsoft.com/office/drawing/2014/main" id="{8D9630CE-30FD-43B2-BDC2-74F8DA2159F1}"/>
              </a:ext>
            </a:extLst>
          </p:cNvPr>
          <p:cNvGrpSpPr>
            <a:grpSpLocks/>
          </p:cNvGrpSpPr>
          <p:nvPr/>
        </p:nvGrpSpPr>
        <p:grpSpPr bwMode="auto">
          <a:xfrm>
            <a:off x="403225" y="6515100"/>
            <a:ext cx="231775" cy="190500"/>
            <a:chOff x="2352" y="3264"/>
            <a:chExt cx="146" cy="120"/>
          </a:xfrm>
        </p:grpSpPr>
        <p:sp>
          <p:nvSpPr>
            <p:cNvPr id="24383" name="Rectangle 831">
              <a:extLst>
                <a:ext uri="{FF2B5EF4-FFF2-40B4-BE49-F238E27FC236}">
                  <a16:creationId xmlns:a16="http://schemas.microsoft.com/office/drawing/2014/main" id="{5D70A5D4-9A9F-4C49-B923-E5BA9F99A33D}"/>
                </a:ext>
              </a:extLst>
            </p:cNvPr>
            <p:cNvSpPr>
              <a:spLocks noChangeAspect="1" noChangeArrowheads="1"/>
            </p:cNvSpPr>
            <p:nvPr/>
          </p:nvSpPr>
          <p:spPr bwMode="auto">
            <a:xfrm>
              <a:off x="2352" y="326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4384" name="Oval 832">
              <a:extLst>
                <a:ext uri="{FF2B5EF4-FFF2-40B4-BE49-F238E27FC236}">
                  <a16:creationId xmlns:a16="http://schemas.microsoft.com/office/drawing/2014/main" id="{74B68099-145E-4E3E-99F8-69184CCDD5F2}"/>
                </a:ext>
              </a:extLst>
            </p:cNvPr>
            <p:cNvSpPr>
              <a:spLocks noChangeAspect="1" noChangeArrowheads="1"/>
            </p:cNvSpPr>
            <p:nvPr/>
          </p:nvSpPr>
          <p:spPr bwMode="auto">
            <a:xfrm>
              <a:off x="2359" y="336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24385" name="Oval 833">
              <a:extLst>
                <a:ext uri="{FF2B5EF4-FFF2-40B4-BE49-F238E27FC236}">
                  <a16:creationId xmlns:a16="http://schemas.microsoft.com/office/drawing/2014/main" id="{9F8594CE-12A1-464B-8B44-8452CA679C51}"/>
                </a:ext>
              </a:extLst>
            </p:cNvPr>
            <p:cNvSpPr>
              <a:spLocks noChangeAspect="1" noChangeArrowheads="1"/>
            </p:cNvSpPr>
            <p:nvPr/>
          </p:nvSpPr>
          <p:spPr bwMode="auto">
            <a:xfrm>
              <a:off x="2473" y="336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24386" name="Oval 834">
              <a:extLst>
                <a:ext uri="{FF2B5EF4-FFF2-40B4-BE49-F238E27FC236}">
                  <a16:creationId xmlns:a16="http://schemas.microsoft.com/office/drawing/2014/main" id="{0375C968-9FD0-4A15-8621-64927FE971C4}"/>
                </a:ext>
              </a:extLst>
            </p:cNvPr>
            <p:cNvSpPr>
              <a:spLocks noChangeAspect="1" noChangeArrowheads="1"/>
            </p:cNvSpPr>
            <p:nvPr/>
          </p:nvSpPr>
          <p:spPr bwMode="auto">
            <a:xfrm>
              <a:off x="2373" y="3290"/>
              <a:ext cx="102" cy="48"/>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4387" name="Line 835">
              <a:extLst>
                <a:ext uri="{FF2B5EF4-FFF2-40B4-BE49-F238E27FC236}">
                  <a16:creationId xmlns:a16="http://schemas.microsoft.com/office/drawing/2014/main" id="{07E2BEB5-C772-4838-BBAF-52858BA29BBD}"/>
                </a:ext>
              </a:extLst>
            </p:cNvPr>
            <p:cNvSpPr>
              <a:spLocks noChangeAspect="1" noChangeShapeType="1"/>
            </p:cNvSpPr>
            <p:nvPr/>
          </p:nvSpPr>
          <p:spPr bwMode="auto">
            <a:xfrm flipV="1">
              <a:off x="2353" y="3264"/>
              <a:ext cx="144" cy="9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24388" name="Group 836">
            <a:extLst>
              <a:ext uri="{FF2B5EF4-FFF2-40B4-BE49-F238E27FC236}">
                <a16:creationId xmlns:a16="http://schemas.microsoft.com/office/drawing/2014/main" id="{49C71516-0DA1-42C5-B33E-EE21C8BC5B0F}"/>
              </a:ext>
            </a:extLst>
          </p:cNvPr>
          <p:cNvGrpSpPr>
            <a:grpSpLocks/>
          </p:cNvGrpSpPr>
          <p:nvPr/>
        </p:nvGrpSpPr>
        <p:grpSpPr bwMode="auto">
          <a:xfrm>
            <a:off x="403225" y="6227763"/>
            <a:ext cx="231775" cy="157162"/>
            <a:chOff x="2736" y="3312"/>
            <a:chExt cx="146" cy="99"/>
          </a:xfrm>
        </p:grpSpPr>
        <p:sp>
          <p:nvSpPr>
            <p:cNvPr id="24389" name="Rectangle 837">
              <a:extLst>
                <a:ext uri="{FF2B5EF4-FFF2-40B4-BE49-F238E27FC236}">
                  <a16:creationId xmlns:a16="http://schemas.microsoft.com/office/drawing/2014/main" id="{A1E59742-CBEA-4474-AAC6-A60CDB324532}"/>
                </a:ext>
              </a:extLst>
            </p:cNvPr>
            <p:cNvSpPr>
              <a:spLocks noChangeAspect="1" noChangeArrowheads="1"/>
            </p:cNvSpPr>
            <p:nvPr/>
          </p:nvSpPr>
          <p:spPr bwMode="auto">
            <a:xfrm>
              <a:off x="2736" y="3312"/>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4390" name="AutoShape 838">
              <a:extLst>
                <a:ext uri="{FF2B5EF4-FFF2-40B4-BE49-F238E27FC236}">
                  <a16:creationId xmlns:a16="http://schemas.microsoft.com/office/drawing/2014/main" id="{BEEEE4CA-1F01-4369-B04F-A92AE6CD5738}"/>
                </a:ext>
              </a:extLst>
            </p:cNvPr>
            <p:cNvSpPr>
              <a:spLocks noChangeAspect="1" noChangeArrowheads="1"/>
            </p:cNvSpPr>
            <p:nvPr/>
          </p:nvSpPr>
          <p:spPr bwMode="auto">
            <a:xfrm>
              <a:off x="2788" y="3344"/>
              <a:ext cx="36" cy="35"/>
            </a:xfrm>
            <a:prstGeom prst="triangle">
              <a:avLst>
                <a:gd name="adj" fmla="val 50000"/>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24391" name="Group 839">
            <a:extLst>
              <a:ext uri="{FF2B5EF4-FFF2-40B4-BE49-F238E27FC236}">
                <a16:creationId xmlns:a16="http://schemas.microsoft.com/office/drawing/2014/main" id="{3E4DE61C-22BC-4FFC-ACF6-4FE0216FFC63}"/>
              </a:ext>
            </a:extLst>
          </p:cNvPr>
          <p:cNvGrpSpPr>
            <a:grpSpLocks/>
          </p:cNvGrpSpPr>
          <p:nvPr/>
        </p:nvGrpSpPr>
        <p:grpSpPr bwMode="auto">
          <a:xfrm>
            <a:off x="476250" y="6156325"/>
            <a:ext cx="74613" cy="26988"/>
            <a:chOff x="2373" y="1404"/>
            <a:chExt cx="47" cy="17"/>
          </a:xfrm>
        </p:grpSpPr>
        <p:sp>
          <p:nvSpPr>
            <p:cNvPr id="24392" name="Oval 840">
              <a:extLst>
                <a:ext uri="{FF2B5EF4-FFF2-40B4-BE49-F238E27FC236}">
                  <a16:creationId xmlns:a16="http://schemas.microsoft.com/office/drawing/2014/main" id="{D20F14D3-552D-4ECC-9322-D2BB0C2374DE}"/>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24393" name="Oval 841">
              <a:extLst>
                <a:ext uri="{FF2B5EF4-FFF2-40B4-BE49-F238E27FC236}">
                  <a16:creationId xmlns:a16="http://schemas.microsoft.com/office/drawing/2014/main" id="{7215B2F7-A2F0-402A-AAB3-9DA6B808340D}"/>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grpSp>
        <p:nvGrpSpPr>
          <p:cNvPr id="24394" name="Group 842">
            <a:extLst>
              <a:ext uri="{FF2B5EF4-FFF2-40B4-BE49-F238E27FC236}">
                <a16:creationId xmlns:a16="http://schemas.microsoft.com/office/drawing/2014/main" id="{4DDFF695-FA21-463F-84AA-D201E9F03F4D}"/>
              </a:ext>
            </a:extLst>
          </p:cNvPr>
          <p:cNvGrpSpPr>
            <a:grpSpLocks/>
          </p:cNvGrpSpPr>
          <p:nvPr/>
        </p:nvGrpSpPr>
        <p:grpSpPr bwMode="auto">
          <a:xfrm>
            <a:off x="476250" y="6443663"/>
            <a:ext cx="74613" cy="26987"/>
            <a:chOff x="2373" y="1404"/>
            <a:chExt cx="47" cy="17"/>
          </a:xfrm>
        </p:grpSpPr>
        <p:sp>
          <p:nvSpPr>
            <p:cNvPr id="24395" name="Oval 843">
              <a:extLst>
                <a:ext uri="{FF2B5EF4-FFF2-40B4-BE49-F238E27FC236}">
                  <a16:creationId xmlns:a16="http://schemas.microsoft.com/office/drawing/2014/main" id="{D0E05231-FD25-431A-BC4F-9376E6E3B6D3}"/>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24396" name="Oval 844">
              <a:extLst>
                <a:ext uri="{FF2B5EF4-FFF2-40B4-BE49-F238E27FC236}">
                  <a16:creationId xmlns:a16="http://schemas.microsoft.com/office/drawing/2014/main" id="{C5EB41AC-90CB-4F73-8C4F-CD50C499AB68}"/>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24397" name="Text Box 845">
            <a:extLst>
              <a:ext uri="{FF2B5EF4-FFF2-40B4-BE49-F238E27FC236}">
                <a16:creationId xmlns:a16="http://schemas.microsoft.com/office/drawing/2014/main" id="{0B5E116D-F551-4C4F-AF6B-28A7DCECCCD5}"/>
              </a:ext>
            </a:extLst>
          </p:cNvPr>
          <p:cNvSpPr txBox="1">
            <a:spLocks noChangeArrowheads="1"/>
          </p:cNvSpPr>
          <p:nvPr/>
        </p:nvSpPr>
        <p:spPr bwMode="auto">
          <a:xfrm>
            <a:off x="619125" y="6083300"/>
            <a:ext cx="280511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Forward Air Controller</a:t>
            </a:r>
          </a:p>
          <a:p>
            <a:r>
              <a:rPr lang="en-GB" altLang="en-US" sz="800"/>
              <a:t>x3 </a:t>
            </a:r>
            <a:r>
              <a:rPr lang="en-GB" altLang="en-US" sz="800" b="0"/>
              <a:t>Forward Observer                                          CWBR-41</a:t>
            </a:r>
            <a:endParaRPr lang="en-GB" altLang="en-US" sz="800"/>
          </a:p>
        </p:txBody>
      </p:sp>
      <p:sp>
        <p:nvSpPr>
          <p:cNvPr id="24398" name="Text Box 846">
            <a:extLst>
              <a:ext uri="{FF2B5EF4-FFF2-40B4-BE49-F238E27FC236}">
                <a16:creationId xmlns:a16="http://schemas.microsoft.com/office/drawing/2014/main" id="{FEE57409-16E4-4181-88A9-FD98F6D612C3}"/>
              </a:ext>
            </a:extLst>
          </p:cNvPr>
          <p:cNvSpPr txBox="1">
            <a:spLocks noChangeArrowheads="1"/>
          </p:cNvSpPr>
          <p:nvPr/>
        </p:nvSpPr>
        <p:spPr bwMode="auto">
          <a:xfrm>
            <a:off x="619125" y="6372225"/>
            <a:ext cx="282416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Transport/Recon</a:t>
            </a:r>
          </a:p>
          <a:p>
            <a:r>
              <a:rPr lang="en-GB" altLang="en-US" sz="800"/>
              <a:t>x3 </a:t>
            </a:r>
            <a:r>
              <a:rPr lang="en-GB" altLang="en-US" sz="800" b="0"/>
              <a:t>Ferret Scout Car                                             CWBR-18</a:t>
            </a:r>
            <a:endParaRPr lang="en-GB" altLang="en-US" sz="800"/>
          </a:p>
        </p:txBody>
      </p:sp>
      <p:sp>
        <p:nvSpPr>
          <p:cNvPr id="24399" name="Line 847">
            <a:extLst>
              <a:ext uri="{FF2B5EF4-FFF2-40B4-BE49-F238E27FC236}">
                <a16:creationId xmlns:a16="http://schemas.microsoft.com/office/drawing/2014/main" id="{823385D3-1421-4E29-8E32-F9F8DFDE7270}"/>
              </a:ext>
            </a:extLst>
          </p:cNvPr>
          <p:cNvSpPr>
            <a:spLocks noChangeShapeType="1"/>
          </p:cNvSpPr>
          <p:nvPr/>
        </p:nvSpPr>
        <p:spPr bwMode="auto">
          <a:xfrm>
            <a:off x="260350" y="5580063"/>
            <a:ext cx="0" cy="1296987"/>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4400" name="Text Box 848">
            <a:extLst>
              <a:ext uri="{FF2B5EF4-FFF2-40B4-BE49-F238E27FC236}">
                <a16:creationId xmlns:a16="http://schemas.microsoft.com/office/drawing/2014/main" id="{130C7B1C-C342-4B1D-83B2-E6BCC47FC503}"/>
              </a:ext>
            </a:extLst>
          </p:cNvPr>
          <p:cNvSpPr txBox="1">
            <a:spLocks noChangeArrowheads="1"/>
          </p:cNvSpPr>
          <p:nvPr/>
        </p:nvSpPr>
        <p:spPr bwMode="auto">
          <a:xfrm>
            <a:off x="692150" y="5867400"/>
            <a:ext cx="11366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ATTACHMENTS</a:t>
            </a:r>
          </a:p>
        </p:txBody>
      </p:sp>
      <p:grpSp>
        <p:nvGrpSpPr>
          <p:cNvPr id="24412" name="Group 860">
            <a:extLst>
              <a:ext uri="{FF2B5EF4-FFF2-40B4-BE49-F238E27FC236}">
                <a16:creationId xmlns:a16="http://schemas.microsoft.com/office/drawing/2014/main" id="{2C262112-CBE1-475A-A46D-0F9FBA1E2F3E}"/>
              </a:ext>
            </a:extLst>
          </p:cNvPr>
          <p:cNvGrpSpPr>
            <a:grpSpLocks/>
          </p:cNvGrpSpPr>
          <p:nvPr/>
        </p:nvGrpSpPr>
        <p:grpSpPr bwMode="auto">
          <a:xfrm>
            <a:off x="403225" y="6807200"/>
            <a:ext cx="244475" cy="158750"/>
            <a:chOff x="3294" y="2154"/>
            <a:chExt cx="154" cy="100"/>
          </a:xfrm>
        </p:grpSpPr>
        <p:sp>
          <p:nvSpPr>
            <p:cNvPr id="24413" name="Rectangle 861">
              <a:extLst>
                <a:ext uri="{FF2B5EF4-FFF2-40B4-BE49-F238E27FC236}">
                  <a16:creationId xmlns:a16="http://schemas.microsoft.com/office/drawing/2014/main" id="{98FA2D4E-786F-43A4-947B-C6CDA8501471}"/>
                </a:ext>
              </a:extLst>
            </p:cNvPr>
            <p:cNvSpPr>
              <a:spLocks noChangeAspect="1" noChangeArrowheads="1"/>
            </p:cNvSpPr>
            <p:nvPr/>
          </p:nvSpPr>
          <p:spPr bwMode="auto">
            <a:xfrm>
              <a:off x="3294" y="2154"/>
              <a:ext cx="154" cy="100"/>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24414" name="Group 862">
              <a:extLst>
                <a:ext uri="{FF2B5EF4-FFF2-40B4-BE49-F238E27FC236}">
                  <a16:creationId xmlns:a16="http://schemas.microsoft.com/office/drawing/2014/main" id="{40310BCC-7946-48D8-879D-3A9154671F0E}"/>
                </a:ext>
              </a:extLst>
            </p:cNvPr>
            <p:cNvGrpSpPr>
              <a:grpSpLocks/>
            </p:cNvGrpSpPr>
            <p:nvPr/>
          </p:nvGrpSpPr>
          <p:grpSpPr bwMode="auto">
            <a:xfrm>
              <a:off x="3316" y="2171"/>
              <a:ext cx="110" cy="63"/>
              <a:chOff x="691" y="3359"/>
              <a:chExt cx="136" cy="90"/>
            </a:xfrm>
          </p:grpSpPr>
          <p:sp>
            <p:nvSpPr>
              <p:cNvPr id="24415" name="Line 863">
                <a:extLst>
                  <a:ext uri="{FF2B5EF4-FFF2-40B4-BE49-F238E27FC236}">
                    <a16:creationId xmlns:a16="http://schemas.microsoft.com/office/drawing/2014/main" id="{18C9E4CE-925A-4D1F-B220-1C3E0B91A589}"/>
                  </a:ext>
                </a:extLst>
              </p:cNvPr>
              <p:cNvSpPr>
                <a:spLocks noChangeShapeType="1"/>
              </p:cNvSpPr>
              <p:nvPr/>
            </p:nvSpPr>
            <p:spPr bwMode="auto">
              <a:xfrm>
                <a:off x="691"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4416" name="Line 864">
                <a:extLst>
                  <a:ext uri="{FF2B5EF4-FFF2-40B4-BE49-F238E27FC236}">
                    <a16:creationId xmlns:a16="http://schemas.microsoft.com/office/drawing/2014/main" id="{1772282B-6509-4360-99BC-BB4CB11738C7}"/>
                  </a:ext>
                </a:extLst>
              </p:cNvPr>
              <p:cNvSpPr>
                <a:spLocks noChangeShapeType="1"/>
              </p:cNvSpPr>
              <p:nvPr/>
            </p:nvSpPr>
            <p:spPr bwMode="auto">
              <a:xfrm flipV="1">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4417" name="Line 865">
                <a:extLst>
                  <a:ext uri="{FF2B5EF4-FFF2-40B4-BE49-F238E27FC236}">
                    <a16:creationId xmlns:a16="http://schemas.microsoft.com/office/drawing/2014/main" id="{EDF9EACD-336F-43AC-98E0-2CBFD36BD27F}"/>
                  </a:ext>
                </a:extLst>
              </p:cNvPr>
              <p:cNvSpPr>
                <a:spLocks noChangeShapeType="1"/>
              </p:cNvSpPr>
              <p:nvPr/>
            </p:nvSpPr>
            <p:spPr bwMode="auto">
              <a:xfrm>
                <a:off x="827"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4418" name="Line 866">
                <a:extLst>
                  <a:ext uri="{FF2B5EF4-FFF2-40B4-BE49-F238E27FC236}">
                    <a16:creationId xmlns:a16="http://schemas.microsoft.com/office/drawing/2014/main" id="{446C5F85-9124-4F4D-A552-54596CC17C2D}"/>
                  </a:ext>
                </a:extLst>
              </p:cNvPr>
              <p:cNvSpPr>
                <a:spLocks noChangeShapeType="1"/>
              </p:cNvSpPr>
              <p:nvPr/>
            </p:nvSpPr>
            <p:spPr bwMode="auto">
              <a:xfrm>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24419" name="Group 867">
            <a:extLst>
              <a:ext uri="{FF2B5EF4-FFF2-40B4-BE49-F238E27FC236}">
                <a16:creationId xmlns:a16="http://schemas.microsoft.com/office/drawing/2014/main" id="{5328BBE2-A655-4CE9-A7C7-3FA8ECD03BB4}"/>
              </a:ext>
            </a:extLst>
          </p:cNvPr>
          <p:cNvGrpSpPr>
            <a:grpSpLocks/>
          </p:cNvGrpSpPr>
          <p:nvPr/>
        </p:nvGrpSpPr>
        <p:grpSpPr bwMode="auto">
          <a:xfrm>
            <a:off x="487363" y="6734175"/>
            <a:ext cx="74612" cy="26988"/>
            <a:chOff x="2373" y="1404"/>
            <a:chExt cx="47" cy="17"/>
          </a:xfrm>
        </p:grpSpPr>
        <p:sp>
          <p:nvSpPr>
            <p:cNvPr id="24420" name="Oval 868">
              <a:extLst>
                <a:ext uri="{FF2B5EF4-FFF2-40B4-BE49-F238E27FC236}">
                  <a16:creationId xmlns:a16="http://schemas.microsoft.com/office/drawing/2014/main" id="{D5ABE1CD-1937-4AE3-B17E-D629BDF1A9ED}"/>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24421" name="Oval 869">
              <a:extLst>
                <a:ext uri="{FF2B5EF4-FFF2-40B4-BE49-F238E27FC236}">
                  <a16:creationId xmlns:a16="http://schemas.microsoft.com/office/drawing/2014/main" id="{DE85FB0B-B56E-40A5-8672-6753324F6599}"/>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24422" name="Text Box 870">
            <a:extLst>
              <a:ext uri="{FF2B5EF4-FFF2-40B4-BE49-F238E27FC236}">
                <a16:creationId xmlns:a16="http://schemas.microsoft.com/office/drawing/2014/main" id="{80E9D4CB-56A7-4494-9A21-AB06283FE7DC}"/>
              </a:ext>
            </a:extLst>
          </p:cNvPr>
          <p:cNvSpPr txBox="1">
            <a:spLocks noChangeArrowheads="1"/>
          </p:cNvSpPr>
          <p:nvPr/>
        </p:nvSpPr>
        <p:spPr bwMode="auto">
          <a:xfrm>
            <a:off x="620713" y="6732588"/>
            <a:ext cx="2819400"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x6 </a:t>
            </a:r>
            <a:r>
              <a:rPr lang="en-GB" altLang="en-US" sz="800" b="0"/>
              <a:t>Scout AH Mk 1 Helicopter </a:t>
            </a:r>
            <a:r>
              <a:rPr lang="en-GB" altLang="en-US" sz="800"/>
              <a:t>(e)  </a:t>
            </a:r>
            <a:r>
              <a:rPr lang="en-GB" altLang="en-US" sz="800" b="0"/>
              <a:t>                       CWBR-42</a:t>
            </a:r>
            <a:endParaRPr lang="en-GB" altLang="en-US" sz="800"/>
          </a:p>
        </p:txBody>
      </p:sp>
      <p:sp>
        <p:nvSpPr>
          <p:cNvPr id="24424" name="Line 872">
            <a:extLst>
              <a:ext uri="{FF2B5EF4-FFF2-40B4-BE49-F238E27FC236}">
                <a16:creationId xmlns:a16="http://schemas.microsoft.com/office/drawing/2014/main" id="{D13870E9-D64F-4D73-8CEB-8AA21B683195}"/>
              </a:ext>
            </a:extLst>
          </p:cNvPr>
          <p:cNvSpPr>
            <a:spLocks noChangeShapeType="1"/>
          </p:cNvSpPr>
          <p:nvPr/>
        </p:nvSpPr>
        <p:spPr bwMode="auto">
          <a:xfrm>
            <a:off x="260350" y="6877050"/>
            <a:ext cx="142875"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4425" name="Text Box 873">
            <a:extLst>
              <a:ext uri="{FF2B5EF4-FFF2-40B4-BE49-F238E27FC236}">
                <a16:creationId xmlns:a16="http://schemas.microsoft.com/office/drawing/2014/main" id="{78BFB882-BA2B-42D1-B784-1A2DD9C0BD86}"/>
              </a:ext>
            </a:extLst>
          </p:cNvPr>
          <p:cNvSpPr txBox="1">
            <a:spLocks noChangeArrowheads="1"/>
          </p:cNvSpPr>
          <p:nvPr/>
        </p:nvSpPr>
        <p:spPr bwMode="auto">
          <a:xfrm>
            <a:off x="3429000" y="539750"/>
            <a:ext cx="3313113" cy="3392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800"/>
              <a:t>(a) </a:t>
            </a:r>
            <a:r>
              <a:rPr lang="en-GB" altLang="en-US" sz="800" b="0"/>
              <a:t>Until the reorganisation of 1982, the 8th Field Force formed the nucleus of Britain’s home defences, with a combined-arms force of armour and infantry.  Following the 1982 reorganisation it was re-designated as 1 Infantry Brigade and was re-roled as the UK Mobile Force (UKMF), with the primary wartime mission of reinforcing Denmark.</a:t>
            </a:r>
          </a:p>
          <a:p>
            <a:endParaRPr lang="en-GB" altLang="en-US" sz="800"/>
          </a:p>
          <a:p>
            <a:r>
              <a:rPr lang="en-GB" altLang="en-US" sz="800"/>
              <a:t>(b) </a:t>
            </a:r>
            <a:r>
              <a:rPr lang="en-GB" altLang="en-US" sz="800" b="0"/>
              <a:t>The British Army held sufficient stocks of Saracen APCs and Humber Pig APCs to equip roughly two infantry brigades (however, the majority of these were in Northern Ireland).  May therefore replace transport with:</a:t>
            </a:r>
          </a:p>
          <a:p>
            <a:r>
              <a:rPr lang="en-GB" altLang="en-US" sz="800" b="0"/>
              <a:t>     Saracen APC                                                                 CWBR-63</a:t>
            </a:r>
          </a:p>
          <a:p>
            <a:r>
              <a:rPr lang="en-GB" altLang="en-US" sz="800" b="0"/>
              <a:t>     Humber Pig APC                                                           CWBR-64</a:t>
            </a:r>
          </a:p>
          <a:p>
            <a:endParaRPr lang="en-GB" altLang="en-US" sz="800" b="0"/>
          </a:p>
          <a:p>
            <a:r>
              <a:rPr lang="en-GB" altLang="en-US" sz="800"/>
              <a:t>(c) </a:t>
            </a:r>
            <a:r>
              <a:rPr lang="en-GB" altLang="en-US" sz="800" b="0"/>
              <a:t>The Light Role Infantry Battalions would be provided by the TA.</a:t>
            </a:r>
          </a:p>
          <a:p>
            <a:endParaRPr lang="en-GB" altLang="en-US" sz="800" b="0"/>
          </a:p>
          <a:p>
            <a:r>
              <a:rPr lang="en-GB" altLang="en-US" sz="800"/>
              <a:t>(d) </a:t>
            </a:r>
            <a:r>
              <a:rPr lang="en-GB" altLang="en-US" sz="800" b="0"/>
              <a:t>The Light Air Defence Battery and ATGW Battery both came from 32 (Guided Weapons) Regiment RA.  The regiment’s remaining two ATGW Batteries were assigned as BAOR reinforcements.</a:t>
            </a:r>
          </a:p>
          <a:p>
            <a:endParaRPr lang="en-GB" altLang="en-US" sz="800" b="0"/>
          </a:p>
          <a:p>
            <a:r>
              <a:rPr lang="en-GB" altLang="en-US" sz="800"/>
              <a:t>(e) </a:t>
            </a:r>
            <a:r>
              <a:rPr lang="en-GB" altLang="en-US" sz="800" b="0"/>
              <a:t>666 (V) Squadron AAC (from 7 Regiment AAC) was the AAC’s sole Territorial Army helicopter squadron and was dedicated to Home Defence.  It remained equipped with Scout helicopters throughout the 1980s and into the 90s.</a:t>
            </a:r>
          </a:p>
          <a:p>
            <a:endParaRPr lang="en-GB" altLang="en-US" sz="800" b="0"/>
          </a:p>
          <a:p>
            <a:r>
              <a:rPr lang="en-GB" altLang="en-US" sz="800"/>
              <a:t>(f) </a:t>
            </a:r>
            <a:r>
              <a:rPr lang="en-GB" altLang="en-US" sz="800" b="0"/>
              <a:t>The Armoured Regiment was one of the rare Type 43 regiments, with only </a:t>
            </a:r>
            <a:r>
              <a:rPr lang="en-GB" altLang="en-US" sz="800"/>
              <a:t>x3 </a:t>
            </a:r>
            <a:r>
              <a:rPr lang="en-GB" altLang="en-US" sz="800" b="0"/>
              <a:t>Squadrons.</a:t>
            </a:r>
            <a:endParaRPr lang="en-GB" altLang="en-US" sz="800"/>
          </a:p>
        </p:txBody>
      </p:sp>
      <p:grpSp>
        <p:nvGrpSpPr>
          <p:cNvPr id="24426" name="Group 874">
            <a:extLst>
              <a:ext uri="{FF2B5EF4-FFF2-40B4-BE49-F238E27FC236}">
                <a16:creationId xmlns:a16="http://schemas.microsoft.com/office/drawing/2014/main" id="{9EDC3D2D-3E28-48F8-BCE7-39198C472A3D}"/>
              </a:ext>
            </a:extLst>
          </p:cNvPr>
          <p:cNvGrpSpPr>
            <a:grpSpLocks noChangeAspect="1"/>
          </p:cNvGrpSpPr>
          <p:nvPr/>
        </p:nvGrpSpPr>
        <p:grpSpPr bwMode="auto">
          <a:xfrm>
            <a:off x="115888" y="250825"/>
            <a:ext cx="288925" cy="215900"/>
            <a:chOff x="1968" y="1728"/>
            <a:chExt cx="195" cy="132"/>
          </a:xfrm>
        </p:grpSpPr>
        <p:sp>
          <p:nvSpPr>
            <p:cNvPr id="24427" name="Rectangle 875">
              <a:extLst>
                <a:ext uri="{FF2B5EF4-FFF2-40B4-BE49-F238E27FC236}">
                  <a16:creationId xmlns:a16="http://schemas.microsoft.com/office/drawing/2014/main" id="{E09549D0-2CD2-4D84-B47B-70A22CEFF949}"/>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4428" name="Line 876">
              <a:extLst>
                <a:ext uri="{FF2B5EF4-FFF2-40B4-BE49-F238E27FC236}">
                  <a16:creationId xmlns:a16="http://schemas.microsoft.com/office/drawing/2014/main" id="{C8D1A943-46B0-464E-BEA5-DDBF7EBE701B}"/>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4429" name="Line 877">
              <a:extLst>
                <a:ext uri="{FF2B5EF4-FFF2-40B4-BE49-F238E27FC236}">
                  <a16:creationId xmlns:a16="http://schemas.microsoft.com/office/drawing/2014/main" id="{1A9769FD-C666-4F7C-A0F2-035245F232CD}"/>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24430" name="Group 878">
            <a:extLst>
              <a:ext uri="{FF2B5EF4-FFF2-40B4-BE49-F238E27FC236}">
                <a16:creationId xmlns:a16="http://schemas.microsoft.com/office/drawing/2014/main" id="{675B58FD-8846-4479-A358-02936E1A7725}"/>
              </a:ext>
            </a:extLst>
          </p:cNvPr>
          <p:cNvGrpSpPr>
            <a:grpSpLocks noChangeAspect="1"/>
          </p:cNvGrpSpPr>
          <p:nvPr/>
        </p:nvGrpSpPr>
        <p:grpSpPr bwMode="auto">
          <a:xfrm>
            <a:off x="404813" y="4859338"/>
            <a:ext cx="288925" cy="217487"/>
            <a:chOff x="1872" y="1440"/>
            <a:chExt cx="195" cy="132"/>
          </a:xfrm>
        </p:grpSpPr>
        <p:sp>
          <p:nvSpPr>
            <p:cNvPr id="24431" name="Rectangle 879">
              <a:extLst>
                <a:ext uri="{FF2B5EF4-FFF2-40B4-BE49-F238E27FC236}">
                  <a16:creationId xmlns:a16="http://schemas.microsoft.com/office/drawing/2014/main" id="{D29C1A32-CD1A-4A08-9E0B-3EE05D67010E}"/>
                </a:ext>
              </a:extLst>
            </p:cNvPr>
            <p:cNvSpPr>
              <a:spLocks noChangeAspect="1" noChangeArrowheads="1"/>
            </p:cNvSpPr>
            <p:nvPr/>
          </p:nvSpPr>
          <p:spPr bwMode="auto">
            <a:xfrm>
              <a:off x="1872" y="1440"/>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4432" name="Line 880">
              <a:extLst>
                <a:ext uri="{FF2B5EF4-FFF2-40B4-BE49-F238E27FC236}">
                  <a16:creationId xmlns:a16="http://schemas.microsoft.com/office/drawing/2014/main" id="{8C710394-364D-4331-8A73-ED3E7E1DAC13}"/>
                </a:ext>
              </a:extLst>
            </p:cNvPr>
            <p:cNvSpPr>
              <a:spLocks noChangeAspect="1" noChangeShapeType="1"/>
            </p:cNvSpPr>
            <p:nvPr/>
          </p:nvSpPr>
          <p:spPr bwMode="auto">
            <a:xfrm>
              <a:off x="1932" y="1480"/>
              <a:ext cx="0" cy="42"/>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4433" name="Line 881">
              <a:extLst>
                <a:ext uri="{FF2B5EF4-FFF2-40B4-BE49-F238E27FC236}">
                  <a16:creationId xmlns:a16="http://schemas.microsoft.com/office/drawing/2014/main" id="{B0B049A5-8F4A-4880-8DBB-66A0F6E7089D}"/>
                </a:ext>
              </a:extLst>
            </p:cNvPr>
            <p:cNvSpPr>
              <a:spLocks noChangeAspect="1" noChangeShapeType="1"/>
            </p:cNvSpPr>
            <p:nvPr/>
          </p:nvSpPr>
          <p:spPr bwMode="auto">
            <a:xfrm>
              <a:off x="1967" y="1482"/>
              <a:ext cx="0" cy="4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4434" name="Line 882">
              <a:extLst>
                <a:ext uri="{FF2B5EF4-FFF2-40B4-BE49-F238E27FC236}">
                  <a16:creationId xmlns:a16="http://schemas.microsoft.com/office/drawing/2014/main" id="{26715754-5960-4353-BB57-E9137833A36B}"/>
                </a:ext>
              </a:extLst>
            </p:cNvPr>
            <p:cNvSpPr>
              <a:spLocks noChangeAspect="1" noChangeShapeType="1"/>
            </p:cNvSpPr>
            <p:nvPr/>
          </p:nvSpPr>
          <p:spPr bwMode="auto">
            <a:xfrm>
              <a:off x="2001" y="1483"/>
              <a:ext cx="0" cy="39"/>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4435" name="Line 883">
              <a:extLst>
                <a:ext uri="{FF2B5EF4-FFF2-40B4-BE49-F238E27FC236}">
                  <a16:creationId xmlns:a16="http://schemas.microsoft.com/office/drawing/2014/main" id="{D1D08DDA-E481-40B0-8AD9-96600B5E0E0E}"/>
                </a:ext>
              </a:extLst>
            </p:cNvPr>
            <p:cNvSpPr>
              <a:spLocks noChangeAspect="1" noChangeShapeType="1"/>
            </p:cNvSpPr>
            <p:nvPr/>
          </p:nvSpPr>
          <p:spPr bwMode="auto">
            <a:xfrm>
              <a:off x="1928" y="1482"/>
              <a:ext cx="79" cy="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24436" name="Group 884">
            <a:extLst>
              <a:ext uri="{FF2B5EF4-FFF2-40B4-BE49-F238E27FC236}">
                <a16:creationId xmlns:a16="http://schemas.microsoft.com/office/drawing/2014/main" id="{F218210E-5FE6-4681-840E-A94184779DA3}"/>
              </a:ext>
            </a:extLst>
          </p:cNvPr>
          <p:cNvGrpSpPr>
            <a:grpSpLocks/>
          </p:cNvGrpSpPr>
          <p:nvPr/>
        </p:nvGrpSpPr>
        <p:grpSpPr bwMode="auto">
          <a:xfrm>
            <a:off x="404813" y="900113"/>
            <a:ext cx="231775" cy="190500"/>
            <a:chOff x="2352" y="3264"/>
            <a:chExt cx="146" cy="120"/>
          </a:xfrm>
        </p:grpSpPr>
        <p:sp>
          <p:nvSpPr>
            <p:cNvPr id="24437" name="Rectangle 885">
              <a:extLst>
                <a:ext uri="{FF2B5EF4-FFF2-40B4-BE49-F238E27FC236}">
                  <a16:creationId xmlns:a16="http://schemas.microsoft.com/office/drawing/2014/main" id="{48425043-E514-429C-8ABE-FA7F9CB06655}"/>
                </a:ext>
              </a:extLst>
            </p:cNvPr>
            <p:cNvSpPr>
              <a:spLocks noChangeAspect="1" noChangeArrowheads="1"/>
            </p:cNvSpPr>
            <p:nvPr/>
          </p:nvSpPr>
          <p:spPr bwMode="auto">
            <a:xfrm>
              <a:off x="2352" y="326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4438" name="Oval 886">
              <a:extLst>
                <a:ext uri="{FF2B5EF4-FFF2-40B4-BE49-F238E27FC236}">
                  <a16:creationId xmlns:a16="http://schemas.microsoft.com/office/drawing/2014/main" id="{F57099DC-4B7D-4C99-8567-92D7AEC1A11E}"/>
                </a:ext>
              </a:extLst>
            </p:cNvPr>
            <p:cNvSpPr>
              <a:spLocks noChangeAspect="1" noChangeArrowheads="1"/>
            </p:cNvSpPr>
            <p:nvPr/>
          </p:nvSpPr>
          <p:spPr bwMode="auto">
            <a:xfrm>
              <a:off x="2359" y="336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24439" name="Oval 887">
              <a:extLst>
                <a:ext uri="{FF2B5EF4-FFF2-40B4-BE49-F238E27FC236}">
                  <a16:creationId xmlns:a16="http://schemas.microsoft.com/office/drawing/2014/main" id="{52C67DB4-B0F4-4283-9022-EB2A9CCA09E8}"/>
                </a:ext>
              </a:extLst>
            </p:cNvPr>
            <p:cNvSpPr>
              <a:spLocks noChangeAspect="1" noChangeArrowheads="1"/>
            </p:cNvSpPr>
            <p:nvPr/>
          </p:nvSpPr>
          <p:spPr bwMode="auto">
            <a:xfrm>
              <a:off x="2473" y="336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24440" name="Oval 888">
              <a:extLst>
                <a:ext uri="{FF2B5EF4-FFF2-40B4-BE49-F238E27FC236}">
                  <a16:creationId xmlns:a16="http://schemas.microsoft.com/office/drawing/2014/main" id="{3189DAD1-1BE3-4475-9E11-967794187550}"/>
                </a:ext>
              </a:extLst>
            </p:cNvPr>
            <p:cNvSpPr>
              <a:spLocks noChangeAspect="1" noChangeArrowheads="1"/>
            </p:cNvSpPr>
            <p:nvPr/>
          </p:nvSpPr>
          <p:spPr bwMode="auto">
            <a:xfrm>
              <a:off x="2373" y="3290"/>
              <a:ext cx="102" cy="48"/>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4441" name="Line 889">
              <a:extLst>
                <a:ext uri="{FF2B5EF4-FFF2-40B4-BE49-F238E27FC236}">
                  <a16:creationId xmlns:a16="http://schemas.microsoft.com/office/drawing/2014/main" id="{2AF4CB3E-58FF-447E-B6EA-518AD10C59D9}"/>
                </a:ext>
              </a:extLst>
            </p:cNvPr>
            <p:cNvSpPr>
              <a:spLocks noChangeAspect="1" noChangeShapeType="1"/>
            </p:cNvSpPr>
            <p:nvPr/>
          </p:nvSpPr>
          <p:spPr bwMode="auto">
            <a:xfrm flipV="1">
              <a:off x="2353" y="3264"/>
              <a:ext cx="144" cy="9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24442" name="Group 890">
            <a:extLst>
              <a:ext uri="{FF2B5EF4-FFF2-40B4-BE49-F238E27FC236}">
                <a16:creationId xmlns:a16="http://schemas.microsoft.com/office/drawing/2014/main" id="{99F3518B-53CD-4E63-BDEE-0DA0E931EC0E}"/>
              </a:ext>
            </a:extLst>
          </p:cNvPr>
          <p:cNvGrpSpPr>
            <a:grpSpLocks/>
          </p:cNvGrpSpPr>
          <p:nvPr/>
        </p:nvGrpSpPr>
        <p:grpSpPr bwMode="auto">
          <a:xfrm>
            <a:off x="404813" y="1476375"/>
            <a:ext cx="231775" cy="190500"/>
            <a:chOff x="2252" y="2304"/>
            <a:chExt cx="146" cy="120"/>
          </a:xfrm>
        </p:grpSpPr>
        <p:sp>
          <p:nvSpPr>
            <p:cNvPr id="24443" name="Rectangle 891">
              <a:extLst>
                <a:ext uri="{FF2B5EF4-FFF2-40B4-BE49-F238E27FC236}">
                  <a16:creationId xmlns:a16="http://schemas.microsoft.com/office/drawing/2014/main" id="{EC23C859-34DE-4384-A3A7-BC013BFA422B}"/>
                </a:ext>
              </a:extLst>
            </p:cNvPr>
            <p:cNvSpPr>
              <a:spLocks noChangeAspect="1" noChangeArrowheads="1"/>
            </p:cNvSpPr>
            <p:nvPr/>
          </p:nvSpPr>
          <p:spPr bwMode="auto">
            <a:xfrm>
              <a:off x="2252" y="230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4444" name="Oval 892">
              <a:extLst>
                <a:ext uri="{FF2B5EF4-FFF2-40B4-BE49-F238E27FC236}">
                  <a16:creationId xmlns:a16="http://schemas.microsoft.com/office/drawing/2014/main" id="{D5EB1A4E-AE72-4EE7-A130-970DC0FB871C}"/>
                </a:ext>
              </a:extLst>
            </p:cNvPr>
            <p:cNvSpPr>
              <a:spLocks noChangeAspect="1" noChangeArrowheads="1"/>
            </p:cNvSpPr>
            <p:nvPr/>
          </p:nvSpPr>
          <p:spPr bwMode="auto">
            <a:xfrm>
              <a:off x="2259" y="240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24445" name="Oval 893">
              <a:extLst>
                <a:ext uri="{FF2B5EF4-FFF2-40B4-BE49-F238E27FC236}">
                  <a16:creationId xmlns:a16="http://schemas.microsoft.com/office/drawing/2014/main" id="{50916B04-ED4C-492E-972E-8DE57CA9DFCE}"/>
                </a:ext>
              </a:extLst>
            </p:cNvPr>
            <p:cNvSpPr>
              <a:spLocks noChangeAspect="1" noChangeArrowheads="1"/>
            </p:cNvSpPr>
            <p:nvPr/>
          </p:nvSpPr>
          <p:spPr bwMode="auto">
            <a:xfrm>
              <a:off x="2373" y="240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pic>
        <p:nvPicPr>
          <p:cNvPr id="24446" name="Picture 894" descr="large">
            <a:extLst>
              <a:ext uri="{FF2B5EF4-FFF2-40B4-BE49-F238E27FC236}">
                <a16:creationId xmlns:a16="http://schemas.microsoft.com/office/drawing/2014/main" id="{F54EC5D4-FFBA-4123-BBCB-F59DD210FDC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2238" y="3924300"/>
            <a:ext cx="2420937" cy="2447925"/>
          </a:xfrm>
          <a:prstGeom prst="rect">
            <a:avLst/>
          </a:prstGeom>
          <a:noFill/>
          <a:extLst>
            <a:ext uri="{909E8E84-426E-40DD-AFC4-6F175D3DCCD1}">
              <a14:hiddenFill xmlns:a14="http://schemas.microsoft.com/office/drawing/2010/main">
                <a:solidFill>
                  <a:srgbClr val="FFFFFF"/>
                </a:solidFill>
              </a14:hiddenFill>
            </a:ext>
          </a:extLst>
        </p:spPr>
      </p:pic>
      <p:pic>
        <p:nvPicPr>
          <p:cNvPr id="24447" name="Picture 895" descr="Scout_AH">
            <a:extLst>
              <a:ext uri="{FF2B5EF4-FFF2-40B4-BE49-F238E27FC236}">
                <a16:creationId xmlns:a16="http://schemas.microsoft.com/office/drawing/2014/main" id="{61D10CCE-7138-47FE-8CE5-16C5292515B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0350" y="7019925"/>
            <a:ext cx="3024188" cy="2014538"/>
          </a:xfrm>
          <a:prstGeom prst="rect">
            <a:avLst/>
          </a:prstGeom>
          <a:noFill/>
          <a:extLst>
            <a:ext uri="{909E8E84-426E-40DD-AFC4-6F175D3DCCD1}">
              <a14:hiddenFill xmlns:a14="http://schemas.microsoft.com/office/drawing/2010/main">
                <a:solidFill>
                  <a:srgbClr val="FFFFFF"/>
                </a:solidFill>
              </a14:hiddenFill>
            </a:ext>
          </a:extLst>
        </p:spPr>
      </p:pic>
      <p:pic>
        <p:nvPicPr>
          <p:cNvPr id="24448" name="Picture 896" descr="recce3">
            <a:extLst>
              <a:ext uri="{FF2B5EF4-FFF2-40B4-BE49-F238E27FC236}">
                <a16:creationId xmlns:a16="http://schemas.microsoft.com/office/drawing/2014/main" id="{64FCEAA7-304E-4106-B929-D7727782C38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44900" y="6457950"/>
            <a:ext cx="3125788" cy="2587625"/>
          </a:xfrm>
          <a:prstGeom prst="rect">
            <a:avLst/>
          </a:prstGeom>
          <a:noFill/>
          <a:extLst>
            <a:ext uri="{909E8E84-426E-40DD-AFC4-6F175D3DCCD1}">
              <a14:hiddenFill xmlns:a14="http://schemas.microsoft.com/office/drawing/2010/main">
                <a:solidFill>
                  <a:srgbClr val="FFFFFF"/>
                </a:solidFill>
              </a14:hiddenFill>
            </a:ext>
          </a:extLst>
        </p:spPr>
      </p:pic>
      <p:grpSp>
        <p:nvGrpSpPr>
          <p:cNvPr id="24449" name="Group 897">
            <a:extLst>
              <a:ext uri="{FF2B5EF4-FFF2-40B4-BE49-F238E27FC236}">
                <a16:creationId xmlns:a16="http://schemas.microsoft.com/office/drawing/2014/main" id="{203EE6FA-7903-4677-A755-DB40C23CDA58}"/>
              </a:ext>
            </a:extLst>
          </p:cNvPr>
          <p:cNvGrpSpPr>
            <a:grpSpLocks noChangeAspect="1"/>
          </p:cNvGrpSpPr>
          <p:nvPr/>
        </p:nvGrpSpPr>
        <p:grpSpPr bwMode="auto">
          <a:xfrm>
            <a:off x="404813" y="4427538"/>
            <a:ext cx="287337" cy="215900"/>
            <a:chOff x="1055" y="960"/>
            <a:chExt cx="202" cy="132"/>
          </a:xfrm>
        </p:grpSpPr>
        <p:sp>
          <p:nvSpPr>
            <p:cNvPr id="24450" name="Rectangle 898">
              <a:extLst>
                <a:ext uri="{FF2B5EF4-FFF2-40B4-BE49-F238E27FC236}">
                  <a16:creationId xmlns:a16="http://schemas.microsoft.com/office/drawing/2014/main" id="{62F5BA5E-BA8D-4324-8285-E2C9B72BEB34}"/>
                </a:ext>
              </a:extLst>
            </p:cNvPr>
            <p:cNvSpPr>
              <a:spLocks noChangeAspect="1" noChangeArrowheads="1"/>
            </p:cNvSpPr>
            <p:nvPr/>
          </p:nvSpPr>
          <p:spPr bwMode="auto">
            <a:xfrm>
              <a:off x="1056" y="960"/>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4451" name="Oval 899">
              <a:extLst>
                <a:ext uri="{FF2B5EF4-FFF2-40B4-BE49-F238E27FC236}">
                  <a16:creationId xmlns:a16="http://schemas.microsoft.com/office/drawing/2014/main" id="{331AFD10-7277-4F74-952E-56366082AE2D}"/>
                </a:ext>
              </a:extLst>
            </p:cNvPr>
            <p:cNvSpPr>
              <a:spLocks noChangeAspect="1" noChangeArrowheads="1"/>
            </p:cNvSpPr>
            <p:nvPr/>
          </p:nvSpPr>
          <p:spPr bwMode="auto">
            <a:xfrm>
              <a:off x="1081" y="989"/>
              <a:ext cx="144"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4452" name="Line 900">
              <a:extLst>
                <a:ext uri="{FF2B5EF4-FFF2-40B4-BE49-F238E27FC236}">
                  <a16:creationId xmlns:a16="http://schemas.microsoft.com/office/drawing/2014/main" id="{027F7858-A0AF-41DD-8DBC-599A3E26388B}"/>
                </a:ext>
              </a:extLst>
            </p:cNvPr>
            <p:cNvSpPr>
              <a:spLocks noChangeAspect="1" noChangeShapeType="1"/>
            </p:cNvSpPr>
            <p:nvPr/>
          </p:nvSpPr>
          <p:spPr bwMode="auto">
            <a:xfrm flipV="1">
              <a:off x="1055" y="961"/>
              <a:ext cx="97" cy="131"/>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4453" name="Line 901">
              <a:extLst>
                <a:ext uri="{FF2B5EF4-FFF2-40B4-BE49-F238E27FC236}">
                  <a16:creationId xmlns:a16="http://schemas.microsoft.com/office/drawing/2014/main" id="{DC65FB92-0EA2-438A-B9C7-CF327057C522}"/>
                </a:ext>
              </a:extLst>
            </p:cNvPr>
            <p:cNvSpPr>
              <a:spLocks noChangeAspect="1" noChangeShapeType="1"/>
            </p:cNvSpPr>
            <p:nvPr/>
          </p:nvSpPr>
          <p:spPr bwMode="auto">
            <a:xfrm>
              <a:off x="1152" y="960"/>
              <a:ext cx="104" cy="131"/>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24454" name="Line 902">
            <a:extLst>
              <a:ext uri="{FF2B5EF4-FFF2-40B4-BE49-F238E27FC236}">
                <a16:creationId xmlns:a16="http://schemas.microsoft.com/office/drawing/2014/main" id="{ED60288D-49CD-4114-A97B-2E0020E9F0FE}"/>
              </a:ext>
            </a:extLst>
          </p:cNvPr>
          <p:cNvSpPr>
            <a:spLocks noChangeShapeType="1"/>
          </p:cNvSpPr>
          <p:nvPr/>
        </p:nvSpPr>
        <p:spPr bwMode="auto">
          <a:xfrm>
            <a:off x="549275" y="4356100"/>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4455" name="Line 903">
            <a:extLst>
              <a:ext uri="{FF2B5EF4-FFF2-40B4-BE49-F238E27FC236}">
                <a16:creationId xmlns:a16="http://schemas.microsoft.com/office/drawing/2014/main" id="{6C4303D5-D205-4991-9392-3405F164FAC0}"/>
              </a:ext>
            </a:extLst>
          </p:cNvPr>
          <p:cNvSpPr>
            <a:spLocks noChangeShapeType="1"/>
          </p:cNvSpPr>
          <p:nvPr/>
        </p:nvSpPr>
        <p:spPr bwMode="auto">
          <a:xfrm>
            <a:off x="260350" y="449897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4456" name="Text Box 904">
            <a:extLst>
              <a:ext uri="{FF2B5EF4-FFF2-40B4-BE49-F238E27FC236}">
                <a16:creationId xmlns:a16="http://schemas.microsoft.com/office/drawing/2014/main" id="{CC00770B-CF7F-4472-B2D8-A6765D0FC866}"/>
              </a:ext>
            </a:extLst>
          </p:cNvPr>
          <p:cNvSpPr txBox="1">
            <a:spLocks noChangeArrowheads="1"/>
          </p:cNvSpPr>
          <p:nvPr/>
        </p:nvSpPr>
        <p:spPr bwMode="auto">
          <a:xfrm>
            <a:off x="692150" y="4356100"/>
            <a:ext cx="21923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CWBR-22</a:t>
            </a:r>
          </a:p>
          <a:p>
            <a:r>
              <a:rPr lang="en-GB" altLang="en-US" sz="800"/>
              <a:t>x1 Anti-Tank Guided Weapons Battery (d)</a:t>
            </a:r>
          </a:p>
        </p:txBody>
      </p:sp>
      <p:sp>
        <p:nvSpPr>
          <p:cNvPr id="24457" name="Line 905">
            <a:extLst>
              <a:ext uri="{FF2B5EF4-FFF2-40B4-BE49-F238E27FC236}">
                <a16:creationId xmlns:a16="http://schemas.microsoft.com/office/drawing/2014/main" id="{9AF377CA-F942-4764-BAD5-8D536DE1AF83}"/>
              </a:ext>
            </a:extLst>
          </p:cNvPr>
          <p:cNvSpPr>
            <a:spLocks noChangeShapeType="1"/>
          </p:cNvSpPr>
          <p:nvPr/>
        </p:nvSpPr>
        <p:spPr bwMode="auto">
          <a:xfrm>
            <a:off x="261938" y="2555875"/>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24458" name="Group 906">
            <a:extLst>
              <a:ext uri="{FF2B5EF4-FFF2-40B4-BE49-F238E27FC236}">
                <a16:creationId xmlns:a16="http://schemas.microsoft.com/office/drawing/2014/main" id="{1CBA7C2A-C722-4A33-A1F6-D04587F94A2C}"/>
              </a:ext>
            </a:extLst>
          </p:cNvPr>
          <p:cNvGrpSpPr>
            <a:grpSpLocks/>
          </p:cNvGrpSpPr>
          <p:nvPr/>
        </p:nvGrpSpPr>
        <p:grpSpPr bwMode="auto">
          <a:xfrm>
            <a:off x="511175" y="2413000"/>
            <a:ext cx="76200" cy="63500"/>
            <a:chOff x="2443" y="447"/>
            <a:chExt cx="48" cy="40"/>
          </a:xfrm>
        </p:grpSpPr>
        <p:sp>
          <p:nvSpPr>
            <p:cNvPr id="24459" name="Line 907">
              <a:extLst>
                <a:ext uri="{FF2B5EF4-FFF2-40B4-BE49-F238E27FC236}">
                  <a16:creationId xmlns:a16="http://schemas.microsoft.com/office/drawing/2014/main" id="{F198123C-2A47-4098-B423-6886D2BC2AF7}"/>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4460" name="Line 908">
              <a:extLst>
                <a:ext uri="{FF2B5EF4-FFF2-40B4-BE49-F238E27FC236}">
                  <a16:creationId xmlns:a16="http://schemas.microsoft.com/office/drawing/2014/main" id="{577F6D6E-53A1-407A-BDE6-21E6D0B569C7}"/>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24461" name="Text Box 909">
            <a:extLst>
              <a:ext uri="{FF2B5EF4-FFF2-40B4-BE49-F238E27FC236}">
                <a16:creationId xmlns:a16="http://schemas.microsoft.com/office/drawing/2014/main" id="{33E511F3-9B4C-4E58-9221-A835FFD83F9F}"/>
              </a:ext>
            </a:extLst>
          </p:cNvPr>
          <p:cNvSpPr txBox="1">
            <a:spLocks noChangeArrowheads="1"/>
          </p:cNvSpPr>
          <p:nvPr/>
        </p:nvSpPr>
        <p:spPr bwMode="auto">
          <a:xfrm>
            <a:off x="692150" y="2339975"/>
            <a:ext cx="24257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BG CWBR-21b</a:t>
            </a:r>
          </a:p>
          <a:p>
            <a:r>
              <a:rPr lang="en-GB" altLang="en-US" sz="1000"/>
              <a:t>x1 Reconnaissance Regiment Type B</a:t>
            </a:r>
          </a:p>
        </p:txBody>
      </p:sp>
      <p:grpSp>
        <p:nvGrpSpPr>
          <p:cNvPr id="24462" name="Group 910">
            <a:extLst>
              <a:ext uri="{FF2B5EF4-FFF2-40B4-BE49-F238E27FC236}">
                <a16:creationId xmlns:a16="http://schemas.microsoft.com/office/drawing/2014/main" id="{FCBFF619-0CE8-46B3-ABD4-07F79EBB4129}"/>
              </a:ext>
            </a:extLst>
          </p:cNvPr>
          <p:cNvGrpSpPr>
            <a:grpSpLocks noChangeAspect="1"/>
          </p:cNvGrpSpPr>
          <p:nvPr/>
        </p:nvGrpSpPr>
        <p:grpSpPr bwMode="auto">
          <a:xfrm>
            <a:off x="404813" y="2484438"/>
            <a:ext cx="287337" cy="215900"/>
            <a:chOff x="480" y="816"/>
            <a:chExt cx="201" cy="132"/>
          </a:xfrm>
        </p:grpSpPr>
        <p:grpSp>
          <p:nvGrpSpPr>
            <p:cNvPr id="24463" name="Group 911">
              <a:extLst>
                <a:ext uri="{FF2B5EF4-FFF2-40B4-BE49-F238E27FC236}">
                  <a16:creationId xmlns:a16="http://schemas.microsoft.com/office/drawing/2014/main" id="{0A7064F5-7A3F-4AEE-9F67-360340C16F14}"/>
                </a:ext>
              </a:extLst>
            </p:cNvPr>
            <p:cNvGrpSpPr>
              <a:grpSpLocks noChangeAspect="1"/>
            </p:cNvGrpSpPr>
            <p:nvPr/>
          </p:nvGrpSpPr>
          <p:grpSpPr bwMode="auto">
            <a:xfrm>
              <a:off x="480" y="816"/>
              <a:ext cx="201" cy="132"/>
              <a:chOff x="480" y="816"/>
              <a:chExt cx="201" cy="132"/>
            </a:xfrm>
          </p:grpSpPr>
          <p:sp>
            <p:nvSpPr>
              <p:cNvPr id="24464" name="Rectangle 912">
                <a:extLst>
                  <a:ext uri="{FF2B5EF4-FFF2-40B4-BE49-F238E27FC236}">
                    <a16:creationId xmlns:a16="http://schemas.microsoft.com/office/drawing/2014/main" id="{DDA9E243-059B-47EB-8EC0-7843C9F09ADA}"/>
                  </a:ext>
                </a:extLst>
              </p:cNvPr>
              <p:cNvSpPr>
                <a:spLocks noChangeAspect="1" noChangeArrowheads="1"/>
              </p:cNvSpPr>
              <p:nvPr/>
            </p:nvSpPr>
            <p:spPr bwMode="auto">
              <a:xfrm>
                <a:off x="480" y="816"/>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4465" name="Oval 913">
                <a:extLst>
                  <a:ext uri="{FF2B5EF4-FFF2-40B4-BE49-F238E27FC236}">
                    <a16:creationId xmlns:a16="http://schemas.microsoft.com/office/drawing/2014/main" id="{0C661EBD-0DB5-4D42-AB19-6919A80460AC}"/>
                  </a:ext>
                </a:extLst>
              </p:cNvPr>
              <p:cNvSpPr>
                <a:spLocks noChangeAspect="1" noChangeArrowheads="1"/>
              </p:cNvSpPr>
              <p:nvPr/>
            </p:nvSpPr>
            <p:spPr bwMode="auto">
              <a:xfrm>
                <a:off x="517" y="849"/>
                <a:ext cx="127"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24466" name="Line 914">
              <a:extLst>
                <a:ext uri="{FF2B5EF4-FFF2-40B4-BE49-F238E27FC236}">
                  <a16:creationId xmlns:a16="http://schemas.microsoft.com/office/drawing/2014/main" id="{3C2B5896-8D8B-4CD4-8F02-7B70A4FBD1DA}"/>
                </a:ext>
              </a:extLst>
            </p:cNvPr>
            <p:cNvSpPr>
              <a:spLocks noChangeAspect="1" noChangeShapeType="1"/>
            </p:cNvSpPr>
            <p:nvPr/>
          </p:nvSpPr>
          <p:spPr bwMode="auto">
            <a:xfrm flipV="1">
              <a:off x="480" y="816"/>
              <a:ext cx="198" cy="132"/>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925" name="Group 421">
            <a:extLst>
              <a:ext uri="{FF2B5EF4-FFF2-40B4-BE49-F238E27FC236}">
                <a16:creationId xmlns:a16="http://schemas.microsoft.com/office/drawing/2014/main" id="{88D82F20-6AFB-419C-A025-BDCA5A3E5EB8}"/>
              </a:ext>
            </a:extLst>
          </p:cNvPr>
          <p:cNvGrpSpPr>
            <a:grpSpLocks/>
          </p:cNvGrpSpPr>
          <p:nvPr/>
        </p:nvGrpSpPr>
        <p:grpSpPr bwMode="auto">
          <a:xfrm>
            <a:off x="187325" y="146050"/>
            <a:ext cx="144463" cy="144463"/>
            <a:chOff x="164" y="204"/>
            <a:chExt cx="91" cy="91"/>
          </a:xfrm>
        </p:grpSpPr>
        <p:sp>
          <p:nvSpPr>
            <p:cNvPr id="21922" name="Line 418">
              <a:extLst>
                <a:ext uri="{FF2B5EF4-FFF2-40B4-BE49-F238E27FC236}">
                  <a16:creationId xmlns:a16="http://schemas.microsoft.com/office/drawing/2014/main" id="{1E70DCEA-C171-496D-ABAA-773ABCA0ADAC}"/>
                </a:ext>
              </a:extLst>
            </p:cNvPr>
            <p:cNvSpPr>
              <a:spLocks noChangeShapeType="1"/>
            </p:cNvSpPr>
            <p:nvPr/>
          </p:nvSpPr>
          <p:spPr bwMode="auto">
            <a:xfrm flipV="1">
              <a:off x="164" y="204"/>
              <a:ext cx="0" cy="9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1923" name="Line 419">
              <a:extLst>
                <a:ext uri="{FF2B5EF4-FFF2-40B4-BE49-F238E27FC236}">
                  <a16:creationId xmlns:a16="http://schemas.microsoft.com/office/drawing/2014/main" id="{10373BA9-53C3-415C-A058-A70C3A0856E3}"/>
                </a:ext>
              </a:extLst>
            </p:cNvPr>
            <p:cNvSpPr>
              <a:spLocks noChangeShapeType="1"/>
            </p:cNvSpPr>
            <p:nvPr/>
          </p:nvSpPr>
          <p:spPr bwMode="auto">
            <a:xfrm flipV="1">
              <a:off x="255" y="204"/>
              <a:ext cx="0" cy="9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1924" name="Line 420">
              <a:extLst>
                <a:ext uri="{FF2B5EF4-FFF2-40B4-BE49-F238E27FC236}">
                  <a16:creationId xmlns:a16="http://schemas.microsoft.com/office/drawing/2014/main" id="{9531BB4C-E539-4DA6-9D18-5AE56DA01B14}"/>
                </a:ext>
              </a:extLst>
            </p:cNvPr>
            <p:cNvSpPr>
              <a:spLocks noChangeShapeType="1"/>
            </p:cNvSpPr>
            <p:nvPr/>
          </p:nvSpPr>
          <p:spPr bwMode="auto">
            <a:xfrm>
              <a:off x="164" y="204"/>
              <a:ext cx="91"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21767" name="Line 263">
            <a:extLst>
              <a:ext uri="{FF2B5EF4-FFF2-40B4-BE49-F238E27FC236}">
                <a16:creationId xmlns:a16="http://schemas.microsoft.com/office/drawing/2014/main" id="{04A0F77D-BF4B-4FF4-9F70-4E6DFB05B649}"/>
              </a:ext>
            </a:extLst>
          </p:cNvPr>
          <p:cNvSpPr>
            <a:spLocks noChangeShapeType="1"/>
          </p:cNvSpPr>
          <p:nvPr/>
        </p:nvSpPr>
        <p:spPr bwMode="auto">
          <a:xfrm>
            <a:off x="260350" y="395288"/>
            <a:ext cx="0" cy="561657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21772" name="Group 268">
            <a:extLst>
              <a:ext uri="{FF2B5EF4-FFF2-40B4-BE49-F238E27FC236}">
                <a16:creationId xmlns:a16="http://schemas.microsoft.com/office/drawing/2014/main" id="{78F0367E-EF06-4C9C-8B0E-2968085BB6E5}"/>
              </a:ext>
            </a:extLst>
          </p:cNvPr>
          <p:cNvGrpSpPr>
            <a:grpSpLocks/>
          </p:cNvGrpSpPr>
          <p:nvPr/>
        </p:nvGrpSpPr>
        <p:grpSpPr bwMode="auto">
          <a:xfrm>
            <a:off x="220663" y="179388"/>
            <a:ext cx="76200" cy="63500"/>
            <a:chOff x="2539" y="543"/>
            <a:chExt cx="48" cy="40"/>
          </a:xfrm>
        </p:grpSpPr>
        <p:sp>
          <p:nvSpPr>
            <p:cNvPr id="21773" name="Line 269">
              <a:extLst>
                <a:ext uri="{FF2B5EF4-FFF2-40B4-BE49-F238E27FC236}">
                  <a16:creationId xmlns:a16="http://schemas.microsoft.com/office/drawing/2014/main" id="{22E9A11E-38D8-4BBD-8077-16E3E21DF964}"/>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1774" name="Line 270">
              <a:extLst>
                <a:ext uri="{FF2B5EF4-FFF2-40B4-BE49-F238E27FC236}">
                  <a16:creationId xmlns:a16="http://schemas.microsoft.com/office/drawing/2014/main" id="{4768AB75-F06A-4CE4-BFE6-131AE9BF05A1}"/>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21775" name="Text Box 271">
            <a:extLst>
              <a:ext uri="{FF2B5EF4-FFF2-40B4-BE49-F238E27FC236}">
                <a16:creationId xmlns:a16="http://schemas.microsoft.com/office/drawing/2014/main" id="{F6FE8255-3B0C-4286-B9BF-1B8FB7077944}"/>
              </a:ext>
            </a:extLst>
          </p:cNvPr>
          <p:cNvSpPr txBox="1">
            <a:spLocks noChangeArrowheads="1"/>
          </p:cNvSpPr>
          <p:nvPr/>
        </p:nvSpPr>
        <p:spPr bwMode="auto">
          <a:xfrm>
            <a:off x="476250" y="107950"/>
            <a:ext cx="384651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BATTLEGROUP CWBR-14</a:t>
            </a:r>
          </a:p>
          <a:p>
            <a:r>
              <a:rPr lang="en-GB" altLang="en-US" sz="1000"/>
              <a:t>British Infantry Brigade Group (UK Mobile Force) 1983-89 </a:t>
            </a:r>
            <a:r>
              <a:rPr lang="en-GB" altLang="en-US" sz="800"/>
              <a:t>(ad)</a:t>
            </a:r>
            <a:endParaRPr lang="en-GB" altLang="en-US" sz="1000"/>
          </a:p>
        </p:txBody>
      </p:sp>
      <p:sp>
        <p:nvSpPr>
          <p:cNvPr id="21776" name="Line 272">
            <a:extLst>
              <a:ext uri="{FF2B5EF4-FFF2-40B4-BE49-F238E27FC236}">
                <a16:creationId xmlns:a16="http://schemas.microsoft.com/office/drawing/2014/main" id="{DA7BA9E1-659D-41D2-967A-3A3A1617A823}"/>
              </a:ext>
            </a:extLst>
          </p:cNvPr>
          <p:cNvSpPr>
            <a:spLocks noChangeShapeType="1"/>
          </p:cNvSpPr>
          <p:nvPr/>
        </p:nvSpPr>
        <p:spPr bwMode="auto">
          <a:xfrm>
            <a:off x="260350" y="126047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1777" name="Line 273">
            <a:extLst>
              <a:ext uri="{FF2B5EF4-FFF2-40B4-BE49-F238E27FC236}">
                <a16:creationId xmlns:a16="http://schemas.microsoft.com/office/drawing/2014/main" id="{2E3E96B2-41B1-40FB-A16F-365716CF6369}"/>
              </a:ext>
            </a:extLst>
          </p:cNvPr>
          <p:cNvSpPr>
            <a:spLocks noChangeShapeType="1"/>
          </p:cNvSpPr>
          <p:nvPr/>
        </p:nvSpPr>
        <p:spPr bwMode="auto">
          <a:xfrm>
            <a:off x="260350" y="68421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1778" name="Line 274">
            <a:extLst>
              <a:ext uri="{FF2B5EF4-FFF2-40B4-BE49-F238E27FC236}">
                <a16:creationId xmlns:a16="http://schemas.microsoft.com/office/drawing/2014/main" id="{1A2CEF83-AC25-4892-9F5F-7A7F77CF830F}"/>
              </a:ext>
            </a:extLst>
          </p:cNvPr>
          <p:cNvSpPr>
            <a:spLocks noChangeShapeType="1"/>
          </p:cNvSpPr>
          <p:nvPr/>
        </p:nvSpPr>
        <p:spPr bwMode="auto">
          <a:xfrm>
            <a:off x="476250" y="1331913"/>
            <a:ext cx="0" cy="1444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1779" name="Line 275">
            <a:extLst>
              <a:ext uri="{FF2B5EF4-FFF2-40B4-BE49-F238E27FC236}">
                <a16:creationId xmlns:a16="http://schemas.microsoft.com/office/drawing/2014/main" id="{CE7BE5F1-D515-49BF-9934-6E172F378DDF}"/>
              </a:ext>
            </a:extLst>
          </p:cNvPr>
          <p:cNvSpPr>
            <a:spLocks noChangeShapeType="1"/>
          </p:cNvSpPr>
          <p:nvPr/>
        </p:nvSpPr>
        <p:spPr bwMode="auto">
          <a:xfrm>
            <a:off x="476250" y="755650"/>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21780" name="Group 276">
            <a:extLst>
              <a:ext uri="{FF2B5EF4-FFF2-40B4-BE49-F238E27FC236}">
                <a16:creationId xmlns:a16="http://schemas.microsoft.com/office/drawing/2014/main" id="{325427CA-FD50-4D69-9FD8-EDA5D818E7C4}"/>
              </a:ext>
            </a:extLst>
          </p:cNvPr>
          <p:cNvGrpSpPr>
            <a:grpSpLocks/>
          </p:cNvGrpSpPr>
          <p:nvPr/>
        </p:nvGrpSpPr>
        <p:grpSpPr bwMode="auto">
          <a:xfrm>
            <a:off x="476250" y="539750"/>
            <a:ext cx="74613" cy="26988"/>
            <a:chOff x="2373" y="1404"/>
            <a:chExt cx="47" cy="17"/>
          </a:xfrm>
        </p:grpSpPr>
        <p:sp>
          <p:nvSpPr>
            <p:cNvPr id="21781" name="Oval 277">
              <a:extLst>
                <a:ext uri="{FF2B5EF4-FFF2-40B4-BE49-F238E27FC236}">
                  <a16:creationId xmlns:a16="http://schemas.microsoft.com/office/drawing/2014/main" id="{694E8521-CC75-4B5A-AD49-997DEF400140}"/>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21782" name="Oval 278">
              <a:extLst>
                <a:ext uri="{FF2B5EF4-FFF2-40B4-BE49-F238E27FC236}">
                  <a16:creationId xmlns:a16="http://schemas.microsoft.com/office/drawing/2014/main" id="{4BBDC1BC-1307-4F8B-AF24-1016EFA3DEBF}"/>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21783" name="Text Box 279">
            <a:extLst>
              <a:ext uri="{FF2B5EF4-FFF2-40B4-BE49-F238E27FC236}">
                <a16:creationId xmlns:a16="http://schemas.microsoft.com/office/drawing/2014/main" id="{E86ECD98-DC3E-4E9C-BEE8-CDFF56F90049}"/>
              </a:ext>
            </a:extLst>
          </p:cNvPr>
          <p:cNvSpPr txBox="1">
            <a:spLocks noChangeArrowheads="1"/>
          </p:cNvSpPr>
          <p:nvPr/>
        </p:nvSpPr>
        <p:spPr bwMode="auto">
          <a:xfrm>
            <a:off x="620713" y="468313"/>
            <a:ext cx="28019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Command</a:t>
            </a:r>
          </a:p>
          <a:p>
            <a:r>
              <a:rPr lang="en-GB" altLang="en-US" sz="800"/>
              <a:t>x1 </a:t>
            </a:r>
            <a:r>
              <a:rPr lang="en-GB" altLang="en-US" sz="800" b="0"/>
              <a:t>Commander                                                   CWBR-25</a:t>
            </a:r>
            <a:endParaRPr lang="en-GB" altLang="en-US" sz="800"/>
          </a:p>
        </p:txBody>
      </p:sp>
      <p:grpSp>
        <p:nvGrpSpPr>
          <p:cNvPr id="21784" name="Group 280">
            <a:extLst>
              <a:ext uri="{FF2B5EF4-FFF2-40B4-BE49-F238E27FC236}">
                <a16:creationId xmlns:a16="http://schemas.microsoft.com/office/drawing/2014/main" id="{C111F4C7-DEF1-4B35-ADDD-487DE39292C6}"/>
              </a:ext>
            </a:extLst>
          </p:cNvPr>
          <p:cNvGrpSpPr>
            <a:grpSpLocks/>
          </p:cNvGrpSpPr>
          <p:nvPr/>
        </p:nvGrpSpPr>
        <p:grpSpPr bwMode="auto">
          <a:xfrm>
            <a:off x="404813" y="611188"/>
            <a:ext cx="231775" cy="157162"/>
            <a:chOff x="933" y="149"/>
            <a:chExt cx="146" cy="99"/>
          </a:xfrm>
        </p:grpSpPr>
        <p:sp>
          <p:nvSpPr>
            <p:cNvPr id="21785" name="Rectangle 281">
              <a:extLst>
                <a:ext uri="{FF2B5EF4-FFF2-40B4-BE49-F238E27FC236}">
                  <a16:creationId xmlns:a16="http://schemas.microsoft.com/office/drawing/2014/main" id="{3ECBE844-B49D-48B3-9A04-E552AFF03BC3}"/>
                </a:ext>
              </a:extLst>
            </p:cNvPr>
            <p:cNvSpPr>
              <a:spLocks noChangeAspect="1" noChangeArrowheads="1"/>
            </p:cNvSpPr>
            <p:nvPr/>
          </p:nvSpPr>
          <p:spPr bwMode="auto">
            <a:xfrm>
              <a:off x="933" y="149"/>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1786" name="Text Box 282">
              <a:extLst>
                <a:ext uri="{FF2B5EF4-FFF2-40B4-BE49-F238E27FC236}">
                  <a16:creationId xmlns:a16="http://schemas.microsoft.com/office/drawing/2014/main" id="{7C51C848-90B2-466C-9979-B5B960625BD7}"/>
                </a:ext>
              </a:extLst>
            </p:cNvPr>
            <p:cNvSpPr txBox="1">
              <a:spLocks noChangeAspect="1" noChangeArrowheads="1"/>
            </p:cNvSpPr>
            <p:nvPr/>
          </p:nvSpPr>
          <p:spPr bwMode="auto">
            <a:xfrm>
              <a:off x="948" y="163"/>
              <a:ext cx="116" cy="70"/>
            </a:xfrm>
            <a:prstGeom prst="rect">
              <a:avLst/>
            </a:prstGeom>
            <a:solidFill>
              <a:srgbClr val="CC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sz="800"/>
                <a:t>HQ</a:t>
              </a:r>
            </a:p>
          </p:txBody>
        </p:sp>
      </p:grpSp>
      <p:grpSp>
        <p:nvGrpSpPr>
          <p:cNvPr id="21792" name="Group 288">
            <a:extLst>
              <a:ext uri="{FF2B5EF4-FFF2-40B4-BE49-F238E27FC236}">
                <a16:creationId xmlns:a16="http://schemas.microsoft.com/office/drawing/2014/main" id="{BE5EF2B6-8405-45AC-B72E-4A49C69DDD4D}"/>
              </a:ext>
            </a:extLst>
          </p:cNvPr>
          <p:cNvGrpSpPr>
            <a:grpSpLocks/>
          </p:cNvGrpSpPr>
          <p:nvPr/>
        </p:nvGrpSpPr>
        <p:grpSpPr bwMode="auto">
          <a:xfrm>
            <a:off x="476250" y="827088"/>
            <a:ext cx="74613" cy="26987"/>
            <a:chOff x="2373" y="1404"/>
            <a:chExt cx="47" cy="17"/>
          </a:xfrm>
        </p:grpSpPr>
        <p:sp>
          <p:nvSpPr>
            <p:cNvPr id="21793" name="Oval 289">
              <a:extLst>
                <a:ext uri="{FF2B5EF4-FFF2-40B4-BE49-F238E27FC236}">
                  <a16:creationId xmlns:a16="http://schemas.microsoft.com/office/drawing/2014/main" id="{E365F5A3-12F7-4054-8A3A-0FCAD1CDE784}"/>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21794" name="Oval 290">
              <a:extLst>
                <a:ext uri="{FF2B5EF4-FFF2-40B4-BE49-F238E27FC236}">
                  <a16:creationId xmlns:a16="http://schemas.microsoft.com/office/drawing/2014/main" id="{25D5DF60-4F40-4E2B-BBE0-54B98E9652BC}"/>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21795" name="Text Box 291">
            <a:extLst>
              <a:ext uri="{FF2B5EF4-FFF2-40B4-BE49-F238E27FC236}">
                <a16:creationId xmlns:a16="http://schemas.microsoft.com/office/drawing/2014/main" id="{9CD432AD-525D-4517-A3F2-9DAFD95C662F}"/>
              </a:ext>
            </a:extLst>
          </p:cNvPr>
          <p:cNvSpPr txBox="1">
            <a:spLocks noChangeArrowheads="1"/>
          </p:cNvSpPr>
          <p:nvPr/>
        </p:nvSpPr>
        <p:spPr bwMode="auto">
          <a:xfrm>
            <a:off x="620713" y="755650"/>
            <a:ext cx="27813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a:t>
            </a:r>
          </a:p>
          <a:p>
            <a:r>
              <a:rPr lang="en-GB" altLang="en-US" sz="800"/>
              <a:t>x1 </a:t>
            </a:r>
            <a:r>
              <a:rPr lang="en-GB" altLang="en-US" sz="800" b="0"/>
              <a:t>Ferret Scout Car </a:t>
            </a:r>
            <a:r>
              <a:rPr lang="en-GB" altLang="en-US" sz="800"/>
              <a:t>(b)</a:t>
            </a:r>
            <a:r>
              <a:rPr lang="en-GB" altLang="en-US" sz="800" b="0"/>
              <a:t>                                      CWBR-18</a:t>
            </a:r>
            <a:endParaRPr lang="en-GB" altLang="en-US" sz="800"/>
          </a:p>
        </p:txBody>
      </p:sp>
      <p:grpSp>
        <p:nvGrpSpPr>
          <p:cNvPr id="21796" name="Group 292">
            <a:extLst>
              <a:ext uri="{FF2B5EF4-FFF2-40B4-BE49-F238E27FC236}">
                <a16:creationId xmlns:a16="http://schemas.microsoft.com/office/drawing/2014/main" id="{BDFCDC82-8395-459A-A52F-584EFC4B6E85}"/>
              </a:ext>
            </a:extLst>
          </p:cNvPr>
          <p:cNvGrpSpPr>
            <a:grpSpLocks noChangeAspect="1"/>
          </p:cNvGrpSpPr>
          <p:nvPr/>
        </p:nvGrpSpPr>
        <p:grpSpPr bwMode="auto">
          <a:xfrm>
            <a:off x="404813" y="1187450"/>
            <a:ext cx="231775" cy="157163"/>
            <a:chOff x="1968" y="1728"/>
            <a:chExt cx="195" cy="132"/>
          </a:xfrm>
        </p:grpSpPr>
        <p:sp>
          <p:nvSpPr>
            <p:cNvPr id="21797" name="Rectangle 293">
              <a:extLst>
                <a:ext uri="{FF2B5EF4-FFF2-40B4-BE49-F238E27FC236}">
                  <a16:creationId xmlns:a16="http://schemas.microsoft.com/office/drawing/2014/main" id="{9A7E0F20-8BEA-4D61-9D80-08606D9EE94A}"/>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1798" name="Line 294">
              <a:extLst>
                <a:ext uri="{FF2B5EF4-FFF2-40B4-BE49-F238E27FC236}">
                  <a16:creationId xmlns:a16="http://schemas.microsoft.com/office/drawing/2014/main" id="{80F9F473-E601-4DC9-9914-5C5D69E81874}"/>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1799" name="Line 295">
              <a:extLst>
                <a:ext uri="{FF2B5EF4-FFF2-40B4-BE49-F238E27FC236}">
                  <a16:creationId xmlns:a16="http://schemas.microsoft.com/office/drawing/2014/main" id="{3A9EF6AF-1939-40B4-8EEA-B1298B82C597}"/>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21800" name="Group 296">
            <a:extLst>
              <a:ext uri="{FF2B5EF4-FFF2-40B4-BE49-F238E27FC236}">
                <a16:creationId xmlns:a16="http://schemas.microsoft.com/office/drawing/2014/main" id="{CB7BF3E6-BA56-46B3-BB75-AF20D427C4B7}"/>
              </a:ext>
            </a:extLst>
          </p:cNvPr>
          <p:cNvGrpSpPr>
            <a:grpSpLocks/>
          </p:cNvGrpSpPr>
          <p:nvPr/>
        </p:nvGrpSpPr>
        <p:grpSpPr bwMode="auto">
          <a:xfrm>
            <a:off x="476250" y="1116013"/>
            <a:ext cx="74613" cy="26987"/>
            <a:chOff x="2373" y="1404"/>
            <a:chExt cx="47" cy="17"/>
          </a:xfrm>
        </p:grpSpPr>
        <p:sp>
          <p:nvSpPr>
            <p:cNvPr id="21801" name="Oval 297">
              <a:extLst>
                <a:ext uri="{FF2B5EF4-FFF2-40B4-BE49-F238E27FC236}">
                  <a16:creationId xmlns:a16="http://schemas.microsoft.com/office/drawing/2014/main" id="{9B8C61FE-EC37-423B-9F68-0D7C9696147B}"/>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21802" name="Oval 298">
              <a:extLst>
                <a:ext uri="{FF2B5EF4-FFF2-40B4-BE49-F238E27FC236}">
                  <a16:creationId xmlns:a16="http://schemas.microsoft.com/office/drawing/2014/main" id="{19519708-07C5-4607-A5C0-0F0C14E1F077}"/>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grpSp>
        <p:nvGrpSpPr>
          <p:cNvPr id="21808" name="Group 304">
            <a:extLst>
              <a:ext uri="{FF2B5EF4-FFF2-40B4-BE49-F238E27FC236}">
                <a16:creationId xmlns:a16="http://schemas.microsoft.com/office/drawing/2014/main" id="{F3B5A613-D051-4173-A821-8066DE28805A}"/>
              </a:ext>
            </a:extLst>
          </p:cNvPr>
          <p:cNvGrpSpPr>
            <a:grpSpLocks/>
          </p:cNvGrpSpPr>
          <p:nvPr/>
        </p:nvGrpSpPr>
        <p:grpSpPr bwMode="auto">
          <a:xfrm>
            <a:off x="476250" y="1403350"/>
            <a:ext cx="74613" cy="26988"/>
            <a:chOff x="2373" y="1404"/>
            <a:chExt cx="47" cy="17"/>
          </a:xfrm>
        </p:grpSpPr>
        <p:sp>
          <p:nvSpPr>
            <p:cNvPr id="21809" name="Oval 305">
              <a:extLst>
                <a:ext uri="{FF2B5EF4-FFF2-40B4-BE49-F238E27FC236}">
                  <a16:creationId xmlns:a16="http://schemas.microsoft.com/office/drawing/2014/main" id="{37FC911D-BEA1-4BB9-9A0D-E026F76DEDB3}"/>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21810" name="Oval 306">
              <a:extLst>
                <a:ext uri="{FF2B5EF4-FFF2-40B4-BE49-F238E27FC236}">
                  <a16:creationId xmlns:a16="http://schemas.microsoft.com/office/drawing/2014/main" id="{BF249272-4B89-49A5-8FB4-EDF773C9C24C}"/>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21811" name="Text Box 307">
            <a:extLst>
              <a:ext uri="{FF2B5EF4-FFF2-40B4-BE49-F238E27FC236}">
                <a16:creationId xmlns:a16="http://schemas.microsoft.com/office/drawing/2014/main" id="{08583EA4-1661-4F52-9DBA-DC7D98A66992}"/>
              </a:ext>
            </a:extLst>
          </p:cNvPr>
          <p:cNvSpPr txBox="1">
            <a:spLocks noChangeArrowheads="1"/>
          </p:cNvSpPr>
          <p:nvPr/>
        </p:nvSpPr>
        <p:spPr bwMode="auto">
          <a:xfrm>
            <a:off x="620713" y="1331913"/>
            <a:ext cx="28019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a:t>
            </a:r>
          </a:p>
          <a:p>
            <a:r>
              <a:rPr lang="en-GB" altLang="en-US" sz="800"/>
              <a:t>x1 </a:t>
            </a:r>
            <a:r>
              <a:rPr lang="en-GB" altLang="en-US" sz="800" b="0"/>
              <a:t>Bedford MK 4-Ton Truck </a:t>
            </a:r>
            <a:r>
              <a:rPr lang="en-GB" altLang="en-US" sz="800"/>
              <a:t>(b) </a:t>
            </a:r>
            <a:r>
              <a:rPr lang="en-GB" altLang="en-US" sz="800" b="0"/>
              <a:t>                         CWBR-14</a:t>
            </a:r>
            <a:endParaRPr lang="en-GB" altLang="en-US" sz="800"/>
          </a:p>
        </p:txBody>
      </p:sp>
      <p:sp>
        <p:nvSpPr>
          <p:cNvPr id="21812" name="Text Box 308">
            <a:extLst>
              <a:ext uri="{FF2B5EF4-FFF2-40B4-BE49-F238E27FC236}">
                <a16:creationId xmlns:a16="http://schemas.microsoft.com/office/drawing/2014/main" id="{C5D301C1-54AE-4479-95E7-B99817006C9D}"/>
              </a:ext>
            </a:extLst>
          </p:cNvPr>
          <p:cNvSpPr txBox="1">
            <a:spLocks noChangeArrowheads="1"/>
          </p:cNvSpPr>
          <p:nvPr/>
        </p:nvSpPr>
        <p:spPr bwMode="auto">
          <a:xfrm>
            <a:off x="620713" y="1116013"/>
            <a:ext cx="2792412"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x3 </a:t>
            </a:r>
            <a:r>
              <a:rPr lang="en-GB" altLang="en-US" sz="800" b="0"/>
              <a:t>Infantry (1 MAW) </a:t>
            </a:r>
            <a:r>
              <a:rPr lang="en-GB" altLang="en-US" sz="800"/>
              <a:t>(c)</a:t>
            </a:r>
            <a:r>
              <a:rPr lang="en-GB" altLang="en-US" sz="800" b="0"/>
              <a:t>                                      CWBR-26</a:t>
            </a:r>
            <a:endParaRPr lang="en-GB" altLang="en-US" sz="800"/>
          </a:p>
        </p:txBody>
      </p:sp>
      <p:sp>
        <p:nvSpPr>
          <p:cNvPr id="21813" name="Text Box 309">
            <a:extLst>
              <a:ext uri="{FF2B5EF4-FFF2-40B4-BE49-F238E27FC236}">
                <a16:creationId xmlns:a16="http://schemas.microsoft.com/office/drawing/2014/main" id="{0A6B1F2D-4E57-4C5C-9FD0-0D5DA19A5E5E}"/>
              </a:ext>
            </a:extLst>
          </p:cNvPr>
          <p:cNvSpPr txBox="1">
            <a:spLocks noChangeArrowheads="1"/>
          </p:cNvSpPr>
          <p:nvPr/>
        </p:nvSpPr>
        <p:spPr bwMode="auto">
          <a:xfrm>
            <a:off x="3357563" y="1403350"/>
            <a:ext cx="3313112" cy="5470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800"/>
              <a:t>(a) </a:t>
            </a:r>
            <a:r>
              <a:rPr lang="en-GB" altLang="en-US" sz="800" b="0"/>
              <a:t>Following the 1982 reorganisation, one regular Infantry Brigade (1 Infantry Brigade) became the UK Mobile Force (UKMF), with the primary mission of reinforcing NATO’s ‘Northern Flank’ in Denmark.  </a:t>
            </a:r>
          </a:p>
          <a:p>
            <a:endParaRPr lang="en-GB" altLang="en-US" sz="800"/>
          </a:p>
          <a:p>
            <a:r>
              <a:rPr lang="en-GB" altLang="en-US" sz="800"/>
              <a:t>(b) </a:t>
            </a:r>
            <a:r>
              <a:rPr lang="en-GB" altLang="en-US" sz="800" b="0"/>
              <a:t>From 1984: May replace transport with:</a:t>
            </a:r>
          </a:p>
          <a:p>
            <a:r>
              <a:rPr lang="en-GB" altLang="en-US" sz="800" b="0"/>
              <a:t>     Saxon APC                                                                     CWBR-14</a:t>
            </a:r>
          </a:p>
          <a:p>
            <a:endParaRPr lang="en-GB" altLang="en-US" sz="800"/>
          </a:p>
          <a:p>
            <a:r>
              <a:rPr lang="en-GB" altLang="en-US" sz="800"/>
              <a:t>(c) </a:t>
            </a:r>
            <a:r>
              <a:rPr lang="en-GB" altLang="en-US" sz="800" b="0"/>
              <a:t>From 1986: May upgrade Infantry with L85/L86 small-arms:</a:t>
            </a:r>
          </a:p>
          <a:p>
            <a:r>
              <a:rPr lang="en-GB" altLang="en-US" sz="800"/>
              <a:t>     x3 </a:t>
            </a:r>
            <a:r>
              <a:rPr lang="en-GB" altLang="en-US" sz="800" b="0"/>
              <a:t>Infantry (1 MAW)                                                       CWBR-27</a:t>
            </a:r>
          </a:p>
          <a:p>
            <a:r>
              <a:rPr lang="en-GB" altLang="en-US" sz="800" b="0"/>
              <a:t>From 1987: May replace all M72 66mm LAW and Carl-Gustav 84mm MAW with the 94mm LAW-80 (see card).</a:t>
            </a:r>
          </a:p>
          <a:p>
            <a:endParaRPr lang="en-GB" altLang="en-US" sz="800" b="0"/>
          </a:p>
          <a:p>
            <a:r>
              <a:rPr lang="en-GB" altLang="en-US" sz="800"/>
              <a:t>(d) </a:t>
            </a:r>
            <a:r>
              <a:rPr lang="en-GB" altLang="en-US" sz="800" b="0"/>
              <a:t>RAF and most probably Royal Navy (as well as other Allied) aviation assets would be allocated according to the mission.</a:t>
            </a:r>
          </a:p>
          <a:p>
            <a:endParaRPr lang="en-GB" altLang="en-US" sz="800"/>
          </a:p>
          <a:p>
            <a:r>
              <a:rPr lang="en-GB" altLang="en-US" sz="800"/>
              <a:t>(e) </a:t>
            </a:r>
            <a:r>
              <a:rPr lang="en-GB" altLang="en-US" sz="800" b="0"/>
              <a:t>The Armoured Regiment was one of the rare Type 43 regiments, with only </a:t>
            </a:r>
            <a:r>
              <a:rPr lang="en-GB" altLang="en-US" sz="800"/>
              <a:t>x3 </a:t>
            </a:r>
            <a:r>
              <a:rPr lang="en-GB" altLang="en-US" sz="800" b="0"/>
              <a:t>Squadrons.  However, during the late 1980s, this regiment was re-allocated to 19 Infantry Brigade, leaving only a single squadron to support UKMF.  Therefore, during the late 1980s: Replace the Armoured Regiment with a single Armoured Squadron (ME CWBR-01).  </a:t>
            </a:r>
          </a:p>
          <a:p>
            <a:endParaRPr lang="en-GB" altLang="en-US" sz="800"/>
          </a:p>
          <a:p>
            <a:r>
              <a:rPr lang="en-GB" altLang="en-US" sz="800"/>
              <a:t>(f) </a:t>
            </a:r>
            <a:r>
              <a:rPr lang="en-GB" altLang="en-US" sz="800" b="0"/>
              <a:t>This regiment was also tasked with providing a squadron to the AMF(L) Battlegroup (BG CWBR-19), so would only have </a:t>
            </a:r>
            <a:r>
              <a:rPr lang="en-GB" altLang="en-US" sz="800"/>
              <a:t>x2 </a:t>
            </a:r>
            <a:r>
              <a:rPr lang="en-GB" altLang="en-US" sz="800" b="0"/>
              <a:t>Medium Recce Squadrons and might also be missing a Striker Troop from the Anti-Tank Squadron (which would probably be assigned to the detached Squadron).</a:t>
            </a:r>
            <a:endParaRPr lang="en-GB" altLang="en-US" sz="800"/>
          </a:p>
          <a:p>
            <a:endParaRPr lang="en-GB" altLang="en-US" sz="800" b="0"/>
          </a:p>
          <a:p>
            <a:r>
              <a:rPr lang="en-GB" altLang="en-US" sz="800"/>
              <a:t>(g) </a:t>
            </a:r>
            <a:r>
              <a:rPr lang="en-GB" altLang="en-US" sz="800" b="0"/>
              <a:t>The Light Role Infantry Battalion would probably be provided by the TA.</a:t>
            </a:r>
          </a:p>
          <a:p>
            <a:endParaRPr lang="en-GB" altLang="en-US" sz="800" b="0"/>
          </a:p>
          <a:p>
            <a:r>
              <a:rPr lang="en-GB" altLang="en-US" sz="800"/>
              <a:t>(h) </a:t>
            </a:r>
            <a:r>
              <a:rPr lang="en-GB" altLang="en-US" sz="800" b="0"/>
              <a:t>656 Squadron AAC (from 7 Regiment AAC) was permanently assigned to UKMF.  While roled as an anti-tank squadron, it had an unusual, equal mix of Gazelle and Scout helicopters.</a:t>
            </a:r>
          </a:p>
          <a:p>
            <a:endParaRPr lang="en-GB" altLang="en-US" sz="800" b="0"/>
          </a:p>
          <a:p>
            <a:r>
              <a:rPr lang="en-GB" altLang="en-US" sz="800"/>
              <a:t>(i) </a:t>
            </a:r>
            <a:r>
              <a:rPr lang="en-GB" altLang="en-US" sz="800" b="0"/>
              <a:t>1 Infantry Brigade initially had two Engineer Regiments allocated to it – one Regular and one TA.  However, the TA regiment was re-allocated to BAOR in the late 1980s, leaving 1 Infantry Brigade with the single regular Engineer Regiment.</a:t>
            </a:r>
            <a:endParaRPr lang="en-GB" altLang="en-US" sz="800"/>
          </a:p>
          <a:p>
            <a:endParaRPr lang="en-GB" altLang="en-US" sz="800"/>
          </a:p>
          <a:p>
            <a:r>
              <a:rPr lang="en-GB" altLang="en-US" sz="800"/>
              <a:t>(j) </a:t>
            </a:r>
            <a:r>
              <a:rPr lang="en-GB" altLang="en-US" sz="800" b="0"/>
              <a:t>The Pumas were allocated from 33 Sqn RAF (see RAF orbat).</a:t>
            </a:r>
          </a:p>
          <a:p>
            <a:endParaRPr lang="en-GB" altLang="en-US" sz="800" b="0"/>
          </a:p>
          <a:p>
            <a:r>
              <a:rPr lang="en-GB" altLang="en-US" sz="800"/>
              <a:t>(k) </a:t>
            </a:r>
            <a:r>
              <a:rPr lang="en-GB" altLang="en-US" sz="800" b="0"/>
              <a:t>In the brigade’s most likely tasking to Denmark, a unit of West Germany UH-1D helicopters was to be permanently assigned.</a:t>
            </a:r>
          </a:p>
        </p:txBody>
      </p:sp>
      <p:sp>
        <p:nvSpPr>
          <p:cNvPr id="21814" name="Text Box 310">
            <a:extLst>
              <a:ext uri="{FF2B5EF4-FFF2-40B4-BE49-F238E27FC236}">
                <a16:creationId xmlns:a16="http://schemas.microsoft.com/office/drawing/2014/main" id="{41A6433B-38C4-4CFD-AC9C-049056AC216D}"/>
              </a:ext>
            </a:extLst>
          </p:cNvPr>
          <p:cNvSpPr txBox="1">
            <a:spLocks noChangeArrowheads="1"/>
          </p:cNvSpPr>
          <p:nvPr/>
        </p:nvSpPr>
        <p:spPr bwMode="auto">
          <a:xfrm>
            <a:off x="692150" y="1692275"/>
            <a:ext cx="121126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BATTLEGROUPS</a:t>
            </a:r>
          </a:p>
        </p:txBody>
      </p:sp>
      <p:sp>
        <p:nvSpPr>
          <p:cNvPr id="21815" name="Line 311">
            <a:extLst>
              <a:ext uri="{FF2B5EF4-FFF2-40B4-BE49-F238E27FC236}">
                <a16:creationId xmlns:a16="http://schemas.microsoft.com/office/drawing/2014/main" id="{07D5B88E-8F28-46DD-AFA0-D9F15DF36B2E}"/>
              </a:ext>
            </a:extLst>
          </p:cNvPr>
          <p:cNvSpPr>
            <a:spLocks noChangeShapeType="1"/>
          </p:cNvSpPr>
          <p:nvPr/>
        </p:nvSpPr>
        <p:spPr bwMode="auto">
          <a:xfrm>
            <a:off x="260350" y="2124075"/>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21816" name="Group 312">
            <a:extLst>
              <a:ext uri="{FF2B5EF4-FFF2-40B4-BE49-F238E27FC236}">
                <a16:creationId xmlns:a16="http://schemas.microsoft.com/office/drawing/2014/main" id="{A65C66C8-0FCB-48AC-BABA-30EB488F138C}"/>
              </a:ext>
            </a:extLst>
          </p:cNvPr>
          <p:cNvGrpSpPr>
            <a:grpSpLocks noChangeAspect="1"/>
          </p:cNvGrpSpPr>
          <p:nvPr/>
        </p:nvGrpSpPr>
        <p:grpSpPr bwMode="auto">
          <a:xfrm>
            <a:off x="403225" y="2052638"/>
            <a:ext cx="288925" cy="215900"/>
            <a:chOff x="1968" y="1728"/>
            <a:chExt cx="195" cy="132"/>
          </a:xfrm>
        </p:grpSpPr>
        <p:sp>
          <p:nvSpPr>
            <p:cNvPr id="21817" name="Rectangle 313">
              <a:extLst>
                <a:ext uri="{FF2B5EF4-FFF2-40B4-BE49-F238E27FC236}">
                  <a16:creationId xmlns:a16="http://schemas.microsoft.com/office/drawing/2014/main" id="{EBC0FA43-8D7A-4D65-B92C-2CEB7933BDF5}"/>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1818" name="Line 314">
              <a:extLst>
                <a:ext uri="{FF2B5EF4-FFF2-40B4-BE49-F238E27FC236}">
                  <a16:creationId xmlns:a16="http://schemas.microsoft.com/office/drawing/2014/main" id="{AFE588DD-1F42-4803-921E-FF9AC43A988D}"/>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1819" name="Line 315">
              <a:extLst>
                <a:ext uri="{FF2B5EF4-FFF2-40B4-BE49-F238E27FC236}">
                  <a16:creationId xmlns:a16="http://schemas.microsoft.com/office/drawing/2014/main" id="{66E3D208-629A-4934-88EE-FEE39E6FFED0}"/>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21820" name="Group 316">
            <a:extLst>
              <a:ext uri="{FF2B5EF4-FFF2-40B4-BE49-F238E27FC236}">
                <a16:creationId xmlns:a16="http://schemas.microsoft.com/office/drawing/2014/main" id="{31F3D808-A233-46A3-97E2-C7843C9878F7}"/>
              </a:ext>
            </a:extLst>
          </p:cNvPr>
          <p:cNvGrpSpPr>
            <a:grpSpLocks/>
          </p:cNvGrpSpPr>
          <p:nvPr/>
        </p:nvGrpSpPr>
        <p:grpSpPr bwMode="auto">
          <a:xfrm>
            <a:off x="509588" y="1981200"/>
            <a:ext cx="76200" cy="63500"/>
            <a:chOff x="2443" y="447"/>
            <a:chExt cx="48" cy="40"/>
          </a:xfrm>
        </p:grpSpPr>
        <p:sp>
          <p:nvSpPr>
            <p:cNvPr id="21821" name="Line 317">
              <a:extLst>
                <a:ext uri="{FF2B5EF4-FFF2-40B4-BE49-F238E27FC236}">
                  <a16:creationId xmlns:a16="http://schemas.microsoft.com/office/drawing/2014/main" id="{815E4AAD-0E22-46F6-948A-69745F8C3BE7}"/>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1822" name="Line 318">
              <a:extLst>
                <a:ext uri="{FF2B5EF4-FFF2-40B4-BE49-F238E27FC236}">
                  <a16:creationId xmlns:a16="http://schemas.microsoft.com/office/drawing/2014/main" id="{925CDE25-0846-472A-B7C4-8DDDFFE3556F}"/>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21823" name="Text Box 319">
            <a:extLst>
              <a:ext uri="{FF2B5EF4-FFF2-40B4-BE49-F238E27FC236}">
                <a16:creationId xmlns:a16="http://schemas.microsoft.com/office/drawing/2014/main" id="{424D41C5-FDFB-4B4D-8394-689D1AD2B1AB}"/>
              </a:ext>
            </a:extLst>
          </p:cNvPr>
          <p:cNvSpPr txBox="1">
            <a:spLocks noChangeArrowheads="1"/>
          </p:cNvSpPr>
          <p:nvPr/>
        </p:nvSpPr>
        <p:spPr bwMode="auto">
          <a:xfrm>
            <a:off x="692150" y="1908175"/>
            <a:ext cx="185896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BG CWBR-25</a:t>
            </a:r>
          </a:p>
          <a:p>
            <a:r>
              <a:rPr lang="en-GB" altLang="en-US" sz="1000"/>
              <a:t>x3 Infantry Battalion Type A</a:t>
            </a:r>
          </a:p>
        </p:txBody>
      </p:sp>
      <p:sp>
        <p:nvSpPr>
          <p:cNvPr id="21824" name="Line 320">
            <a:extLst>
              <a:ext uri="{FF2B5EF4-FFF2-40B4-BE49-F238E27FC236}">
                <a16:creationId xmlns:a16="http://schemas.microsoft.com/office/drawing/2014/main" id="{F08BFFD5-90B0-472C-80ED-01B4C4133D7B}"/>
              </a:ext>
            </a:extLst>
          </p:cNvPr>
          <p:cNvSpPr>
            <a:spLocks noChangeShapeType="1"/>
          </p:cNvSpPr>
          <p:nvPr/>
        </p:nvSpPr>
        <p:spPr bwMode="auto">
          <a:xfrm>
            <a:off x="260350" y="2555875"/>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21825" name="Group 321">
            <a:extLst>
              <a:ext uri="{FF2B5EF4-FFF2-40B4-BE49-F238E27FC236}">
                <a16:creationId xmlns:a16="http://schemas.microsoft.com/office/drawing/2014/main" id="{8E058D3A-61A5-4A83-A82E-D6EC758C327E}"/>
              </a:ext>
            </a:extLst>
          </p:cNvPr>
          <p:cNvGrpSpPr>
            <a:grpSpLocks noChangeAspect="1"/>
          </p:cNvGrpSpPr>
          <p:nvPr/>
        </p:nvGrpSpPr>
        <p:grpSpPr bwMode="auto">
          <a:xfrm>
            <a:off x="403225" y="2484438"/>
            <a:ext cx="288925" cy="215900"/>
            <a:chOff x="1968" y="1728"/>
            <a:chExt cx="195" cy="132"/>
          </a:xfrm>
        </p:grpSpPr>
        <p:sp>
          <p:nvSpPr>
            <p:cNvPr id="21826" name="Rectangle 322">
              <a:extLst>
                <a:ext uri="{FF2B5EF4-FFF2-40B4-BE49-F238E27FC236}">
                  <a16:creationId xmlns:a16="http://schemas.microsoft.com/office/drawing/2014/main" id="{A89F0AAB-7F7A-43FC-8DF3-734174CD7C89}"/>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1827" name="Line 323">
              <a:extLst>
                <a:ext uri="{FF2B5EF4-FFF2-40B4-BE49-F238E27FC236}">
                  <a16:creationId xmlns:a16="http://schemas.microsoft.com/office/drawing/2014/main" id="{51F3D73C-D9D7-4F35-A0BE-AA24BAB392B4}"/>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1828" name="Line 324">
              <a:extLst>
                <a:ext uri="{FF2B5EF4-FFF2-40B4-BE49-F238E27FC236}">
                  <a16:creationId xmlns:a16="http://schemas.microsoft.com/office/drawing/2014/main" id="{B212FFD9-3FEC-4AFB-869D-2C16F4C52063}"/>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21829" name="Group 325">
            <a:extLst>
              <a:ext uri="{FF2B5EF4-FFF2-40B4-BE49-F238E27FC236}">
                <a16:creationId xmlns:a16="http://schemas.microsoft.com/office/drawing/2014/main" id="{CA1FB482-FD2B-44CD-ABCF-2ACB0A675F69}"/>
              </a:ext>
            </a:extLst>
          </p:cNvPr>
          <p:cNvGrpSpPr>
            <a:grpSpLocks/>
          </p:cNvGrpSpPr>
          <p:nvPr/>
        </p:nvGrpSpPr>
        <p:grpSpPr bwMode="auto">
          <a:xfrm>
            <a:off x="509588" y="2413000"/>
            <a:ext cx="76200" cy="63500"/>
            <a:chOff x="2443" y="447"/>
            <a:chExt cx="48" cy="40"/>
          </a:xfrm>
        </p:grpSpPr>
        <p:sp>
          <p:nvSpPr>
            <p:cNvPr id="21830" name="Line 326">
              <a:extLst>
                <a:ext uri="{FF2B5EF4-FFF2-40B4-BE49-F238E27FC236}">
                  <a16:creationId xmlns:a16="http://schemas.microsoft.com/office/drawing/2014/main" id="{AB50385D-BA57-49CD-84D4-ECCC06D31690}"/>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1831" name="Line 327">
              <a:extLst>
                <a:ext uri="{FF2B5EF4-FFF2-40B4-BE49-F238E27FC236}">
                  <a16:creationId xmlns:a16="http://schemas.microsoft.com/office/drawing/2014/main" id="{35B67DDC-DF6D-4614-9CD0-C5051E5E177F}"/>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21832" name="Text Box 328">
            <a:extLst>
              <a:ext uri="{FF2B5EF4-FFF2-40B4-BE49-F238E27FC236}">
                <a16:creationId xmlns:a16="http://schemas.microsoft.com/office/drawing/2014/main" id="{81302642-FA87-43AD-A6E2-19B748058BC3}"/>
              </a:ext>
            </a:extLst>
          </p:cNvPr>
          <p:cNvSpPr txBox="1">
            <a:spLocks noChangeArrowheads="1"/>
          </p:cNvSpPr>
          <p:nvPr/>
        </p:nvSpPr>
        <p:spPr bwMode="auto">
          <a:xfrm>
            <a:off x="692150" y="2339975"/>
            <a:ext cx="276383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BG CWBR-26</a:t>
            </a:r>
          </a:p>
          <a:p>
            <a:r>
              <a:rPr lang="en-GB" altLang="en-US" sz="1000"/>
              <a:t>x1 Infantry Battalion Type B (Light Role) </a:t>
            </a:r>
            <a:r>
              <a:rPr lang="en-GB" altLang="en-US" sz="800"/>
              <a:t>(g)</a:t>
            </a:r>
            <a:endParaRPr lang="en-GB" altLang="en-US" sz="1000"/>
          </a:p>
        </p:txBody>
      </p:sp>
      <p:sp>
        <p:nvSpPr>
          <p:cNvPr id="21834" name="Line 330">
            <a:extLst>
              <a:ext uri="{FF2B5EF4-FFF2-40B4-BE49-F238E27FC236}">
                <a16:creationId xmlns:a16="http://schemas.microsoft.com/office/drawing/2014/main" id="{9A67A8D9-11AC-40E5-9CEB-333FFC3247A3}"/>
              </a:ext>
            </a:extLst>
          </p:cNvPr>
          <p:cNvSpPr>
            <a:spLocks noChangeShapeType="1"/>
          </p:cNvSpPr>
          <p:nvPr/>
        </p:nvSpPr>
        <p:spPr bwMode="auto">
          <a:xfrm>
            <a:off x="260350" y="450056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1835" name="Line 331">
            <a:extLst>
              <a:ext uri="{FF2B5EF4-FFF2-40B4-BE49-F238E27FC236}">
                <a16:creationId xmlns:a16="http://schemas.microsoft.com/office/drawing/2014/main" id="{9045CC77-1D10-46B1-AEA9-C711CAF02F1B}"/>
              </a:ext>
            </a:extLst>
          </p:cNvPr>
          <p:cNvSpPr>
            <a:spLocks noChangeShapeType="1"/>
          </p:cNvSpPr>
          <p:nvPr/>
        </p:nvSpPr>
        <p:spPr bwMode="auto">
          <a:xfrm>
            <a:off x="260350" y="5364163"/>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21843" name="Group 339">
            <a:extLst>
              <a:ext uri="{FF2B5EF4-FFF2-40B4-BE49-F238E27FC236}">
                <a16:creationId xmlns:a16="http://schemas.microsoft.com/office/drawing/2014/main" id="{C38DF824-A4C6-41D0-80CD-3C7BE078BFD4}"/>
              </a:ext>
            </a:extLst>
          </p:cNvPr>
          <p:cNvGrpSpPr>
            <a:grpSpLocks/>
          </p:cNvGrpSpPr>
          <p:nvPr/>
        </p:nvGrpSpPr>
        <p:grpSpPr bwMode="auto">
          <a:xfrm>
            <a:off x="404813" y="4429125"/>
            <a:ext cx="287337" cy="215900"/>
            <a:chOff x="1400" y="2850"/>
            <a:chExt cx="152" cy="99"/>
          </a:xfrm>
        </p:grpSpPr>
        <p:sp>
          <p:nvSpPr>
            <p:cNvPr id="21844" name="Rectangle 340">
              <a:extLst>
                <a:ext uri="{FF2B5EF4-FFF2-40B4-BE49-F238E27FC236}">
                  <a16:creationId xmlns:a16="http://schemas.microsoft.com/office/drawing/2014/main" id="{5516FB1C-01E5-45FA-9899-8E3AEE4BEF15}"/>
                </a:ext>
              </a:extLst>
            </p:cNvPr>
            <p:cNvSpPr>
              <a:spLocks noChangeAspect="1" noChangeArrowheads="1"/>
            </p:cNvSpPr>
            <p:nvPr/>
          </p:nvSpPr>
          <p:spPr bwMode="auto">
            <a:xfrm>
              <a:off x="1401" y="2850"/>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1845" name="Line 341">
              <a:extLst>
                <a:ext uri="{FF2B5EF4-FFF2-40B4-BE49-F238E27FC236}">
                  <a16:creationId xmlns:a16="http://schemas.microsoft.com/office/drawing/2014/main" id="{C42664B8-BB72-40A8-8545-99AF4E59B08B}"/>
                </a:ext>
              </a:extLst>
            </p:cNvPr>
            <p:cNvSpPr>
              <a:spLocks noChangeAspect="1" noChangeShapeType="1"/>
            </p:cNvSpPr>
            <p:nvPr/>
          </p:nvSpPr>
          <p:spPr bwMode="auto">
            <a:xfrm flipV="1">
              <a:off x="1400" y="2851"/>
              <a:ext cx="73"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1846" name="Line 342">
              <a:extLst>
                <a:ext uri="{FF2B5EF4-FFF2-40B4-BE49-F238E27FC236}">
                  <a16:creationId xmlns:a16="http://schemas.microsoft.com/office/drawing/2014/main" id="{0D9FB9AF-1E38-43FB-A1E7-3AFDC15BE7C7}"/>
                </a:ext>
              </a:extLst>
            </p:cNvPr>
            <p:cNvSpPr>
              <a:spLocks noChangeAspect="1" noChangeShapeType="1"/>
            </p:cNvSpPr>
            <p:nvPr/>
          </p:nvSpPr>
          <p:spPr bwMode="auto">
            <a:xfrm>
              <a:off x="1473" y="2850"/>
              <a:ext cx="78"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1847" name="Line 343">
              <a:extLst>
                <a:ext uri="{FF2B5EF4-FFF2-40B4-BE49-F238E27FC236}">
                  <a16:creationId xmlns:a16="http://schemas.microsoft.com/office/drawing/2014/main" id="{11739180-212C-4E47-991C-985A3D4D55A3}"/>
                </a:ext>
              </a:extLst>
            </p:cNvPr>
            <p:cNvSpPr>
              <a:spLocks noChangeAspect="1" noChangeShapeType="1"/>
            </p:cNvSpPr>
            <p:nvPr/>
          </p:nvSpPr>
          <p:spPr bwMode="auto">
            <a:xfrm>
              <a:off x="1442" y="2892"/>
              <a:ext cx="62" cy="0"/>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21848" name="Line 344">
            <a:extLst>
              <a:ext uri="{FF2B5EF4-FFF2-40B4-BE49-F238E27FC236}">
                <a16:creationId xmlns:a16="http://schemas.microsoft.com/office/drawing/2014/main" id="{4BB9D5F2-6841-4110-B0A9-3672A6B556A2}"/>
              </a:ext>
            </a:extLst>
          </p:cNvPr>
          <p:cNvSpPr>
            <a:spLocks noChangeShapeType="1"/>
          </p:cNvSpPr>
          <p:nvPr/>
        </p:nvSpPr>
        <p:spPr bwMode="auto">
          <a:xfrm>
            <a:off x="549275" y="4356100"/>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1854" name="Text Box 350">
            <a:extLst>
              <a:ext uri="{FF2B5EF4-FFF2-40B4-BE49-F238E27FC236}">
                <a16:creationId xmlns:a16="http://schemas.microsoft.com/office/drawing/2014/main" id="{2C72F0AE-DA2C-44A6-90CA-9BE291D02134}"/>
              </a:ext>
            </a:extLst>
          </p:cNvPr>
          <p:cNvSpPr txBox="1">
            <a:spLocks noChangeArrowheads="1"/>
          </p:cNvSpPr>
          <p:nvPr/>
        </p:nvSpPr>
        <p:spPr bwMode="auto">
          <a:xfrm>
            <a:off x="692150" y="4356100"/>
            <a:ext cx="15494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CWBR-13</a:t>
            </a:r>
          </a:p>
          <a:p>
            <a:r>
              <a:rPr lang="en-GB" altLang="en-US" sz="800"/>
              <a:t>x1 Light Air Defence Battery</a:t>
            </a:r>
          </a:p>
        </p:txBody>
      </p:sp>
      <p:sp>
        <p:nvSpPr>
          <p:cNvPr id="21856" name="Text Box 352">
            <a:extLst>
              <a:ext uri="{FF2B5EF4-FFF2-40B4-BE49-F238E27FC236}">
                <a16:creationId xmlns:a16="http://schemas.microsoft.com/office/drawing/2014/main" id="{20CF73FB-29B5-49DE-8389-BB55BC7395B2}"/>
              </a:ext>
            </a:extLst>
          </p:cNvPr>
          <p:cNvSpPr txBox="1">
            <a:spLocks noChangeArrowheads="1"/>
          </p:cNvSpPr>
          <p:nvPr/>
        </p:nvSpPr>
        <p:spPr bwMode="auto">
          <a:xfrm>
            <a:off x="692150" y="5219700"/>
            <a:ext cx="21748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CWBR-25</a:t>
            </a:r>
          </a:p>
          <a:p>
            <a:r>
              <a:rPr lang="en-GB" altLang="en-US" sz="800"/>
              <a:t>Up to x3 Engineer Field Squadron (TA) (i)</a:t>
            </a:r>
          </a:p>
        </p:txBody>
      </p:sp>
      <p:sp>
        <p:nvSpPr>
          <p:cNvPr id="21857" name="Line 353">
            <a:extLst>
              <a:ext uri="{FF2B5EF4-FFF2-40B4-BE49-F238E27FC236}">
                <a16:creationId xmlns:a16="http://schemas.microsoft.com/office/drawing/2014/main" id="{9F75D5BE-94BA-4F7A-B8A2-FF50D98663C4}"/>
              </a:ext>
            </a:extLst>
          </p:cNvPr>
          <p:cNvSpPr>
            <a:spLocks noChangeShapeType="1"/>
          </p:cNvSpPr>
          <p:nvPr/>
        </p:nvSpPr>
        <p:spPr bwMode="auto">
          <a:xfrm>
            <a:off x="549275" y="5219700"/>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1862" name="Text Box 358">
            <a:extLst>
              <a:ext uri="{FF2B5EF4-FFF2-40B4-BE49-F238E27FC236}">
                <a16:creationId xmlns:a16="http://schemas.microsoft.com/office/drawing/2014/main" id="{70C9B694-1304-4D83-86FC-268E3B7EF07E}"/>
              </a:ext>
            </a:extLst>
          </p:cNvPr>
          <p:cNvSpPr txBox="1">
            <a:spLocks noChangeArrowheads="1"/>
          </p:cNvSpPr>
          <p:nvPr/>
        </p:nvSpPr>
        <p:spPr bwMode="auto">
          <a:xfrm>
            <a:off x="692150" y="3635375"/>
            <a:ext cx="171926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MANOEUVRE ELEMENTS</a:t>
            </a:r>
          </a:p>
        </p:txBody>
      </p:sp>
      <p:sp>
        <p:nvSpPr>
          <p:cNvPr id="21863" name="Text Box 359">
            <a:extLst>
              <a:ext uri="{FF2B5EF4-FFF2-40B4-BE49-F238E27FC236}">
                <a16:creationId xmlns:a16="http://schemas.microsoft.com/office/drawing/2014/main" id="{A9FD7CE7-5D99-4283-AEAC-2D8721448142}"/>
              </a:ext>
            </a:extLst>
          </p:cNvPr>
          <p:cNvSpPr txBox="1">
            <a:spLocks noChangeArrowheads="1"/>
          </p:cNvSpPr>
          <p:nvPr/>
        </p:nvSpPr>
        <p:spPr bwMode="auto">
          <a:xfrm>
            <a:off x="692150" y="5580063"/>
            <a:ext cx="18383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FIRE SUPPORT ELEMENTS</a:t>
            </a:r>
          </a:p>
        </p:txBody>
      </p:sp>
      <p:grpSp>
        <p:nvGrpSpPr>
          <p:cNvPr id="21864" name="Group 360">
            <a:extLst>
              <a:ext uri="{FF2B5EF4-FFF2-40B4-BE49-F238E27FC236}">
                <a16:creationId xmlns:a16="http://schemas.microsoft.com/office/drawing/2014/main" id="{DC1B9986-534C-4FC9-BE49-127350ECB697}"/>
              </a:ext>
            </a:extLst>
          </p:cNvPr>
          <p:cNvGrpSpPr>
            <a:grpSpLocks/>
          </p:cNvGrpSpPr>
          <p:nvPr/>
        </p:nvGrpSpPr>
        <p:grpSpPr bwMode="auto">
          <a:xfrm>
            <a:off x="403225" y="5940425"/>
            <a:ext cx="288925" cy="215900"/>
            <a:chOff x="2311" y="3060"/>
            <a:chExt cx="151" cy="99"/>
          </a:xfrm>
        </p:grpSpPr>
        <p:sp>
          <p:nvSpPr>
            <p:cNvPr id="21865" name="Rectangle 361">
              <a:extLst>
                <a:ext uri="{FF2B5EF4-FFF2-40B4-BE49-F238E27FC236}">
                  <a16:creationId xmlns:a16="http://schemas.microsoft.com/office/drawing/2014/main" id="{C71008D7-6D1B-46FB-A39D-46E36D3E12FA}"/>
                </a:ext>
              </a:extLst>
            </p:cNvPr>
            <p:cNvSpPr>
              <a:spLocks noChangeAspect="1" noChangeArrowheads="1"/>
            </p:cNvSpPr>
            <p:nvPr/>
          </p:nvSpPr>
          <p:spPr bwMode="auto">
            <a:xfrm>
              <a:off x="2311" y="3060"/>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1866" name="Oval 362">
              <a:extLst>
                <a:ext uri="{FF2B5EF4-FFF2-40B4-BE49-F238E27FC236}">
                  <a16:creationId xmlns:a16="http://schemas.microsoft.com/office/drawing/2014/main" id="{D1FCAC85-B17B-4C41-B40D-9F5B32FB5FAA}"/>
                </a:ext>
              </a:extLst>
            </p:cNvPr>
            <p:cNvSpPr>
              <a:spLocks noChangeAspect="1" noChangeArrowheads="1"/>
            </p:cNvSpPr>
            <p:nvPr/>
          </p:nvSpPr>
          <p:spPr bwMode="auto">
            <a:xfrm>
              <a:off x="2376" y="3098"/>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21867" name="Group 363">
            <a:extLst>
              <a:ext uri="{FF2B5EF4-FFF2-40B4-BE49-F238E27FC236}">
                <a16:creationId xmlns:a16="http://schemas.microsoft.com/office/drawing/2014/main" id="{0DB0E119-B827-4796-B23C-912DF696DF1F}"/>
              </a:ext>
            </a:extLst>
          </p:cNvPr>
          <p:cNvGrpSpPr>
            <a:grpSpLocks/>
          </p:cNvGrpSpPr>
          <p:nvPr/>
        </p:nvGrpSpPr>
        <p:grpSpPr bwMode="auto">
          <a:xfrm>
            <a:off x="509588" y="5867400"/>
            <a:ext cx="76200" cy="63500"/>
            <a:chOff x="2443" y="447"/>
            <a:chExt cx="48" cy="40"/>
          </a:xfrm>
        </p:grpSpPr>
        <p:sp>
          <p:nvSpPr>
            <p:cNvPr id="21868" name="Line 364">
              <a:extLst>
                <a:ext uri="{FF2B5EF4-FFF2-40B4-BE49-F238E27FC236}">
                  <a16:creationId xmlns:a16="http://schemas.microsoft.com/office/drawing/2014/main" id="{F67EC0D5-E9A4-4D59-8029-FA68B77C342F}"/>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1869" name="Line 365">
              <a:extLst>
                <a:ext uri="{FF2B5EF4-FFF2-40B4-BE49-F238E27FC236}">
                  <a16:creationId xmlns:a16="http://schemas.microsoft.com/office/drawing/2014/main" id="{6A139AB7-047D-498D-A689-A3BAB17740A3}"/>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21870" name="Line 366">
            <a:extLst>
              <a:ext uri="{FF2B5EF4-FFF2-40B4-BE49-F238E27FC236}">
                <a16:creationId xmlns:a16="http://schemas.microsoft.com/office/drawing/2014/main" id="{1FFDA3DE-4CB1-462F-BE99-810FB8A8DB3F}"/>
              </a:ext>
            </a:extLst>
          </p:cNvPr>
          <p:cNvSpPr>
            <a:spLocks noChangeShapeType="1"/>
          </p:cNvSpPr>
          <p:nvPr/>
        </p:nvSpPr>
        <p:spPr bwMode="auto">
          <a:xfrm>
            <a:off x="260350" y="6011863"/>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1871" name="Text Box 367">
            <a:extLst>
              <a:ext uri="{FF2B5EF4-FFF2-40B4-BE49-F238E27FC236}">
                <a16:creationId xmlns:a16="http://schemas.microsoft.com/office/drawing/2014/main" id="{2E744F7E-DBDD-48B7-A8B5-087C9C351FFB}"/>
              </a:ext>
            </a:extLst>
          </p:cNvPr>
          <p:cNvSpPr txBox="1">
            <a:spLocks noChangeArrowheads="1"/>
          </p:cNvSpPr>
          <p:nvPr/>
        </p:nvSpPr>
        <p:spPr bwMode="auto">
          <a:xfrm>
            <a:off x="692150" y="5795963"/>
            <a:ext cx="177958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FSE CWBR-06</a:t>
            </a:r>
          </a:p>
          <a:p>
            <a:r>
              <a:rPr lang="en-GB" altLang="en-US" sz="1000"/>
              <a:t>x1 Field Artillery Regiment</a:t>
            </a:r>
          </a:p>
        </p:txBody>
      </p:sp>
      <p:grpSp>
        <p:nvGrpSpPr>
          <p:cNvPr id="21898" name="Group 394">
            <a:extLst>
              <a:ext uri="{FF2B5EF4-FFF2-40B4-BE49-F238E27FC236}">
                <a16:creationId xmlns:a16="http://schemas.microsoft.com/office/drawing/2014/main" id="{B261927F-8E5B-4F29-94C5-0987295C31EE}"/>
              </a:ext>
            </a:extLst>
          </p:cNvPr>
          <p:cNvGrpSpPr>
            <a:grpSpLocks noChangeAspect="1"/>
          </p:cNvGrpSpPr>
          <p:nvPr/>
        </p:nvGrpSpPr>
        <p:grpSpPr bwMode="auto">
          <a:xfrm>
            <a:off x="115888" y="252413"/>
            <a:ext cx="287337" cy="215900"/>
            <a:chOff x="767" y="768"/>
            <a:chExt cx="202" cy="132"/>
          </a:xfrm>
        </p:grpSpPr>
        <p:sp>
          <p:nvSpPr>
            <p:cNvPr id="21899" name="Rectangle 395">
              <a:extLst>
                <a:ext uri="{FF2B5EF4-FFF2-40B4-BE49-F238E27FC236}">
                  <a16:creationId xmlns:a16="http://schemas.microsoft.com/office/drawing/2014/main" id="{4938A874-AC6D-4B35-AC27-583CAB63FBC8}"/>
                </a:ext>
              </a:extLst>
            </p:cNvPr>
            <p:cNvSpPr>
              <a:spLocks noChangeAspect="1" noChangeArrowheads="1"/>
            </p:cNvSpPr>
            <p:nvPr/>
          </p:nvSpPr>
          <p:spPr bwMode="auto">
            <a:xfrm>
              <a:off x="768" y="768"/>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1900" name="Oval 396">
              <a:extLst>
                <a:ext uri="{FF2B5EF4-FFF2-40B4-BE49-F238E27FC236}">
                  <a16:creationId xmlns:a16="http://schemas.microsoft.com/office/drawing/2014/main" id="{D5EACF1C-B926-410E-BCE3-10BAEC290C02}"/>
                </a:ext>
              </a:extLst>
            </p:cNvPr>
            <p:cNvSpPr>
              <a:spLocks noChangeAspect="1" noChangeArrowheads="1"/>
            </p:cNvSpPr>
            <p:nvPr/>
          </p:nvSpPr>
          <p:spPr bwMode="auto">
            <a:xfrm>
              <a:off x="798" y="801"/>
              <a:ext cx="142"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1901" name="Line 397">
              <a:extLst>
                <a:ext uri="{FF2B5EF4-FFF2-40B4-BE49-F238E27FC236}">
                  <a16:creationId xmlns:a16="http://schemas.microsoft.com/office/drawing/2014/main" id="{07DC2B01-D8FB-4870-B2A9-56B270F88217}"/>
                </a:ext>
              </a:extLst>
            </p:cNvPr>
            <p:cNvSpPr>
              <a:spLocks noChangeAspect="1" noChangeShapeType="1"/>
            </p:cNvSpPr>
            <p:nvPr/>
          </p:nvSpPr>
          <p:spPr bwMode="auto">
            <a:xfrm flipV="1">
              <a:off x="768" y="768"/>
              <a:ext cx="199" cy="131"/>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1902" name="Line 398">
              <a:extLst>
                <a:ext uri="{FF2B5EF4-FFF2-40B4-BE49-F238E27FC236}">
                  <a16:creationId xmlns:a16="http://schemas.microsoft.com/office/drawing/2014/main" id="{A5F4913A-3044-46BD-932F-8D1E4A176A31}"/>
                </a:ext>
              </a:extLst>
            </p:cNvPr>
            <p:cNvSpPr>
              <a:spLocks noChangeAspect="1" noChangeShapeType="1"/>
            </p:cNvSpPr>
            <p:nvPr/>
          </p:nvSpPr>
          <p:spPr bwMode="auto">
            <a:xfrm>
              <a:off x="767" y="768"/>
              <a:ext cx="202"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21903" name="Line 399">
            <a:extLst>
              <a:ext uri="{FF2B5EF4-FFF2-40B4-BE49-F238E27FC236}">
                <a16:creationId xmlns:a16="http://schemas.microsoft.com/office/drawing/2014/main" id="{559E1E44-E76C-4CE7-98EC-EFDE751E708F}"/>
              </a:ext>
            </a:extLst>
          </p:cNvPr>
          <p:cNvSpPr>
            <a:spLocks noChangeShapeType="1"/>
          </p:cNvSpPr>
          <p:nvPr/>
        </p:nvSpPr>
        <p:spPr bwMode="auto">
          <a:xfrm>
            <a:off x="260350" y="298926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21904" name="Group 400">
            <a:extLst>
              <a:ext uri="{FF2B5EF4-FFF2-40B4-BE49-F238E27FC236}">
                <a16:creationId xmlns:a16="http://schemas.microsoft.com/office/drawing/2014/main" id="{1965D478-97EB-4527-A583-207DBF4BFE99}"/>
              </a:ext>
            </a:extLst>
          </p:cNvPr>
          <p:cNvGrpSpPr>
            <a:grpSpLocks noChangeAspect="1"/>
          </p:cNvGrpSpPr>
          <p:nvPr/>
        </p:nvGrpSpPr>
        <p:grpSpPr bwMode="auto">
          <a:xfrm>
            <a:off x="404813" y="2917825"/>
            <a:ext cx="287337" cy="214313"/>
            <a:chOff x="480" y="960"/>
            <a:chExt cx="195" cy="132"/>
          </a:xfrm>
        </p:grpSpPr>
        <p:sp>
          <p:nvSpPr>
            <p:cNvPr id="21905" name="Rectangle 401">
              <a:extLst>
                <a:ext uri="{FF2B5EF4-FFF2-40B4-BE49-F238E27FC236}">
                  <a16:creationId xmlns:a16="http://schemas.microsoft.com/office/drawing/2014/main" id="{96F8A7AC-4412-4E31-8EF5-65848040AA2F}"/>
                </a:ext>
              </a:extLst>
            </p:cNvPr>
            <p:cNvSpPr>
              <a:spLocks noChangeAspect="1" noChangeArrowheads="1"/>
            </p:cNvSpPr>
            <p:nvPr/>
          </p:nvSpPr>
          <p:spPr bwMode="auto">
            <a:xfrm>
              <a:off x="480" y="960"/>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1906" name="Oval 402">
              <a:extLst>
                <a:ext uri="{FF2B5EF4-FFF2-40B4-BE49-F238E27FC236}">
                  <a16:creationId xmlns:a16="http://schemas.microsoft.com/office/drawing/2014/main" id="{45618591-EED0-41C3-B1C1-4835F00BBBC0}"/>
                </a:ext>
              </a:extLst>
            </p:cNvPr>
            <p:cNvSpPr>
              <a:spLocks noChangeAspect="1" noChangeArrowheads="1"/>
            </p:cNvSpPr>
            <p:nvPr/>
          </p:nvSpPr>
          <p:spPr bwMode="auto">
            <a:xfrm>
              <a:off x="516" y="993"/>
              <a:ext cx="125"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21907" name="Group 403">
            <a:extLst>
              <a:ext uri="{FF2B5EF4-FFF2-40B4-BE49-F238E27FC236}">
                <a16:creationId xmlns:a16="http://schemas.microsoft.com/office/drawing/2014/main" id="{7ED931B0-B14B-4061-B2DD-C18066310F18}"/>
              </a:ext>
            </a:extLst>
          </p:cNvPr>
          <p:cNvGrpSpPr>
            <a:grpSpLocks/>
          </p:cNvGrpSpPr>
          <p:nvPr/>
        </p:nvGrpSpPr>
        <p:grpSpPr bwMode="auto">
          <a:xfrm>
            <a:off x="509588" y="2846388"/>
            <a:ext cx="76200" cy="63500"/>
            <a:chOff x="2443" y="447"/>
            <a:chExt cx="48" cy="40"/>
          </a:xfrm>
        </p:grpSpPr>
        <p:sp>
          <p:nvSpPr>
            <p:cNvPr id="21908" name="Line 404">
              <a:extLst>
                <a:ext uri="{FF2B5EF4-FFF2-40B4-BE49-F238E27FC236}">
                  <a16:creationId xmlns:a16="http://schemas.microsoft.com/office/drawing/2014/main" id="{E0B9FC92-84FF-4C52-881F-869B1C7FD79B}"/>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1909" name="Line 405">
              <a:extLst>
                <a:ext uri="{FF2B5EF4-FFF2-40B4-BE49-F238E27FC236}">
                  <a16:creationId xmlns:a16="http://schemas.microsoft.com/office/drawing/2014/main" id="{8BB94178-2707-4A2B-A2F5-75E8841BA8F2}"/>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21910" name="Text Box 406">
            <a:extLst>
              <a:ext uri="{FF2B5EF4-FFF2-40B4-BE49-F238E27FC236}">
                <a16:creationId xmlns:a16="http://schemas.microsoft.com/office/drawing/2014/main" id="{7BAF35E7-37E3-4776-8073-78E4F4FCA94F}"/>
              </a:ext>
            </a:extLst>
          </p:cNvPr>
          <p:cNvSpPr txBox="1">
            <a:spLocks noChangeArrowheads="1"/>
          </p:cNvSpPr>
          <p:nvPr/>
        </p:nvSpPr>
        <p:spPr bwMode="auto">
          <a:xfrm>
            <a:off x="692150" y="2771775"/>
            <a:ext cx="209708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BG CWBR-20</a:t>
            </a:r>
          </a:p>
          <a:p>
            <a:r>
              <a:rPr lang="en-GB" altLang="en-US" sz="1000"/>
              <a:t>Up to x1 Armoured Regiment </a:t>
            </a:r>
            <a:r>
              <a:rPr lang="en-GB" altLang="en-US" sz="800"/>
              <a:t>(e)</a:t>
            </a:r>
            <a:endParaRPr lang="en-GB" altLang="en-US" sz="1000"/>
          </a:p>
        </p:txBody>
      </p:sp>
      <p:sp>
        <p:nvSpPr>
          <p:cNvPr id="21911" name="Line 407">
            <a:extLst>
              <a:ext uri="{FF2B5EF4-FFF2-40B4-BE49-F238E27FC236}">
                <a16:creationId xmlns:a16="http://schemas.microsoft.com/office/drawing/2014/main" id="{2701238E-C06C-4C57-B2CF-5C561DF38391}"/>
              </a:ext>
            </a:extLst>
          </p:cNvPr>
          <p:cNvSpPr>
            <a:spLocks noChangeShapeType="1"/>
          </p:cNvSpPr>
          <p:nvPr/>
        </p:nvSpPr>
        <p:spPr bwMode="auto">
          <a:xfrm>
            <a:off x="260350" y="3419475"/>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21912" name="Group 408">
            <a:extLst>
              <a:ext uri="{FF2B5EF4-FFF2-40B4-BE49-F238E27FC236}">
                <a16:creationId xmlns:a16="http://schemas.microsoft.com/office/drawing/2014/main" id="{E94DF5E8-DB70-4633-A518-086A54C8D45F}"/>
              </a:ext>
            </a:extLst>
          </p:cNvPr>
          <p:cNvGrpSpPr>
            <a:grpSpLocks/>
          </p:cNvGrpSpPr>
          <p:nvPr/>
        </p:nvGrpSpPr>
        <p:grpSpPr bwMode="auto">
          <a:xfrm>
            <a:off x="509588" y="3276600"/>
            <a:ext cx="76200" cy="63500"/>
            <a:chOff x="2443" y="447"/>
            <a:chExt cx="48" cy="40"/>
          </a:xfrm>
        </p:grpSpPr>
        <p:sp>
          <p:nvSpPr>
            <p:cNvPr id="21913" name="Line 409">
              <a:extLst>
                <a:ext uri="{FF2B5EF4-FFF2-40B4-BE49-F238E27FC236}">
                  <a16:creationId xmlns:a16="http://schemas.microsoft.com/office/drawing/2014/main" id="{1F8C29A8-A932-457C-8818-C190224EECDC}"/>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1914" name="Line 410">
              <a:extLst>
                <a:ext uri="{FF2B5EF4-FFF2-40B4-BE49-F238E27FC236}">
                  <a16:creationId xmlns:a16="http://schemas.microsoft.com/office/drawing/2014/main" id="{4BA911E9-5448-4ED5-98E4-2665380A7FB6}"/>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21915" name="Text Box 411">
            <a:extLst>
              <a:ext uri="{FF2B5EF4-FFF2-40B4-BE49-F238E27FC236}">
                <a16:creationId xmlns:a16="http://schemas.microsoft.com/office/drawing/2014/main" id="{FC2909B8-A710-4DB4-9559-3A5EEC49D9A3}"/>
              </a:ext>
            </a:extLst>
          </p:cNvPr>
          <p:cNvSpPr txBox="1">
            <a:spLocks noChangeArrowheads="1"/>
          </p:cNvSpPr>
          <p:nvPr/>
        </p:nvSpPr>
        <p:spPr bwMode="auto">
          <a:xfrm>
            <a:off x="692150" y="3205163"/>
            <a:ext cx="26320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BG CWBR-21d</a:t>
            </a:r>
          </a:p>
          <a:p>
            <a:r>
              <a:rPr lang="en-GB" altLang="en-US" sz="1000"/>
              <a:t>x1 Reconnaissance Regt (Tracked UK) </a:t>
            </a:r>
            <a:r>
              <a:rPr lang="en-GB" altLang="en-US" sz="800"/>
              <a:t>(f)</a:t>
            </a:r>
            <a:endParaRPr lang="en-GB" altLang="en-US" sz="1000"/>
          </a:p>
        </p:txBody>
      </p:sp>
      <p:grpSp>
        <p:nvGrpSpPr>
          <p:cNvPr id="21916" name="Group 412">
            <a:extLst>
              <a:ext uri="{FF2B5EF4-FFF2-40B4-BE49-F238E27FC236}">
                <a16:creationId xmlns:a16="http://schemas.microsoft.com/office/drawing/2014/main" id="{A04EC8F8-8DA4-402E-972E-E317553057C0}"/>
              </a:ext>
            </a:extLst>
          </p:cNvPr>
          <p:cNvGrpSpPr>
            <a:grpSpLocks noChangeAspect="1"/>
          </p:cNvGrpSpPr>
          <p:nvPr/>
        </p:nvGrpSpPr>
        <p:grpSpPr bwMode="auto">
          <a:xfrm>
            <a:off x="403225" y="3348038"/>
            <a:ext cx="287338" cy="215900"/>
            <a:chOff x="480" y="816"/>
            <a:chExt cx="201" cy="132"/>
          </a:xfrm>
        </p:grpSpPr>
        <p:grpSp>
          <p:nvGrpSpPr>
            <p:cNvPr id="21917" name="Group 413">
              <a:extLst>
                <a:ext uri="{FF2B5EF4-FFF2-40B4-BE49-F238E27FC236}">
                  <a16:creationId xmlns:a16="http://schemas.microsoft.com/office/drawing/2014/main" id="{EE5FE6D0-7E6E-4406-AD81-B00C3426FEE8}"/>
                </a:ext>
              </a:extLst>
            </p:cNvPr>
            <p:cNvGrpSpPr>
              <a:grpSpLocks noChangeAspect="1"/>
            </p:cNvGrpSpPr>
            <p:nvPr/>
          </p:nvGrpSpPr>
          <p:grpSpPr bwMode="auto">
            <a:xfrm>
              <a:off x="480" y="816"/>
              <a:ext cx="201" cy="132"/>
              <a:chOff x="480" y="816"/>
              <a:chExt cx="201" cy="132"/>
            </a:xfrm>
          </p:grpSpPr>
          <p:sp>
            <p:nvSpPr>
              <p:cNvPr id="21918" name="Rectangle 414">
                <a:extLst>
                  <a:ext uri="{FF2B5EF4-FFF2-40B4-BE49-F238E27FC236}">
                    <a16:creationId xmlns:a16="http://schemas.microsoft.com/office/drawing/2014/main" id="{A914795D-7E92-4995-A0CB-DBBFBE821751}"/>
                  </a:ext>
                </a:extLst>
              </p:cNvPr>
              <p:cNvSpPr>
                <a:spLocks noChangeAspect="1" noChangeArrowheads="1"/>
              </p:cNvSpPr>
              <p:nvPr/>
            </p:nvSpPr>
            <p:spPr bwMode="auto">
              <a:xfrm>
                <a:off x="480" y="816"/>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1919" name="Oval 415">
                <a:extLst>
                  <a:ext uri="{FF2B5EF4-FFF2-40B4-BE49-F238E27FC236}">
                    <a16:creationId xmlns:a16="http://schemas.microsoft.com/office/drawing/2014/main" id="{152B1716-0212-4790-8640-18285F751438}"/>
                  </a:ext>
                </a:extLst>
              </p:cNvPr>
              <p:cNvSpPr>
                <a:spLocks noChangeAspect="1" noChangeArrowheads="1"/>
              </p:cNvSpPr>
              <p:nvPr/>
            </p:nvSpPr>
            <p:spPr bwMode="auto">
              <a:xfrm>
                <a:off x="517" y="849"/>
                <a:ext cx="127"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21920" name="Line 416">
              <a:extLst>
                <a:ext uri="{FF2B5EF4-FFF2-40B4-BE49-F238E27FC236}">
                  <a16:creationId xmlns:a16="http://schemas.microsoft.com/office/drawing/2014/main" id="{5BFDFB78-913A-4EDD-A3A8-CD0BEFCBE71D}"/>
                </a:ext>
              </a:extLst>
            </p:cNvPr>
            <p:cNvSpPr>
              <a:spLocks noChangeAspect="1" noChangeShapeType="1"/>
            </p:cNvSpPr>
            <p:nvPr/>
          </p:nvSpPr>
          <p:spPr bwMode="auto">
            <a:xfrm flipV="1">
              <a:off x="480" y="816"/>
              <a:ext cx="198" cy="132"/>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21932" name="Line 428">
            <a:extLst>
              <a:ext uri="{FF2B5EF4-FFF2-40B4-BE49-F238E27FC236}">
                <a16:creationId xmlns:a16="http://schemas.microsoft.com/office/drawing/2014/main" id="{86D84A73-CE13-470B-B2F7-BF19510003CF}"/>
              </a:ext>
            </a:extLst>
          </p:cNvPr>
          <p:cNvSpPr>
            <a:spLocks noChangeShapeType="1"/>
          </p:cNvSpPr>
          <p:nvPr/>
        </p:nvSpPr>
        <p:spPr bwMode="auto">
          <a:xfrm>
            <a:off x="476250" y="6732588"/>
            <a:ext cx="0" cy="14287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1933" name="Line 429">
            <a:extLst>
              <a:ext uri="{FF2B5EF4-FFF2-40B4-BE49-F238E27FC236}">
                <a16:creationId xmlns:a16="http://schemas.microsoft.com/office/drawing/2014/main" id="{2C5A5F8B-B7EE-427D-9C6B-FD16819E4A35}"/>
              </a:ext>
            </a:extLst>
          </p:cNvPr>
          <p:cNvSpPr>
            <a:spLocks noChangeShapeType="1"/>
          </p:cNvSpPr>
          <p:nvPr/>
        </p:nvSpPr>
        <p:spPr bwMode="auto">
          <a:xfrm>
            <a:off x="260350" y="6659563"/>
            <a:ext cx="142875"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21934" name="Group 430">
            <a:extLst>
              <a:ext uri="{FF2B5EF4-FFF2-40B4-BE49-F238E27FC236}">
                <a16:creationId xmlns:a16="http://schemas.microsoft.com/office/drawing/2014/main" id="{A68FD458-9CA3-49AB-AD60-CB8C64A814C7}"/>
              </a:ext>
            </a:extLst>
          </p:cNvPr>
          <p:cNvGrpSpPr>
            <a:grpSpLocks/>
          </p:cNvGrpSpPr>
          <p:nvPr/>
        </p:nvGrpSpPr>
        <p:grpSpPr bwMode="auto">
          <a:xfrm>
            <a:off x="403225" y="6875463"/>
            <a:ext cx="231775" cy="190500"/>
            <a:chOff x="2352" y="3264"/>
            <a:chExt cx="146" cy="120"/>
          </a:xfrm>
        </p:grpSpPr>
        <p:sp>
          <p:nvSpPr>
            <p:cNvPr id="21935" name="Rectangle 431">
              <a:extLst>
                <a:ext uri="{FF2B5EF4-FFF2-40B4-BE49-F238E27FC236}">
                  <a16:creationId xmlns:a16="http://schemas.microsoft.com/office/drawing/2014/main" id="{3EA6832B-4F89-4648-975B-DA331CCD90CD}"/>
                </a:ext>
              </a:extLst>
            </p:cNvPr>
            <p:cNvSpPr>
              <a:spLocks noChangeAspect="1" noChangeArrowheads="1"/>
            </p:cNvSpPr>
            <p:nvPr/>
          </p:nvSpPr>
          <p:spPr bwMode="auto">
            <a:xfrm>
              <a:off x="2352" y="326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1936" name="Oval 432">
              <a:extLst>
                <a:ext uri="{FF2B5EF4-FFF2-40B4-BE49-F238E27FC236}">
                  <a16:creationId xmlns:a16="http://schemas.microsoft.com/office/drawing/2014/main" id="{AC509F95-F077-49C7-9219-2F014DC16B64}"/>
                </a:ext>
              </a:extLst>
            </p:cNvPr>
            <p:cNvSpPr>
              <a:spLocks noChangeAspect="1" noChangeArrowheads="1"/>
            </p:cNvSpPr>
            <p:nvPr/>
          </p:nvSpPr>
          <p:spPr bwMode="auto">
            <a:xfrm>
              <a:off x="2359" y="336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21937" name="Oval 433">
              <a:extLst>
                <a:ext uri="{FF2B5EF4-FFF2-40B4-BE49-F238E27FC236}">
                  <a16:creationId xmlns:a16="http://schemas.microsoft.com/office/drawing/2014/main" id="{5E6F39B9-CEF2-4499-9680-466AFE6E5A00}"/>
                </a:ext>
              </a:extLst>
            </p:cNvPr>
            <p:cNvSpPr>
              <a:spLocks noChangeAspect="1" noChangeArrowheads="1"/>
            </p:cNvSpPr>
            <p:nvPr/>
          </p:nvSpPr>
          <p:spPr bwMode="auto">
            <a:xfrm>
              <a:off x="2473" y="336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21938" name="Oval 434">
              <a:extLst>
                <a:ext uri="{FF2B5EF4-FFF2-40B4-BE49-F238E27FC236}">
                  <a16:creationId xmlns:a16="http://schemas.microsoft.com/office/drawing/2014/main" id="{A3BCB942-3C43-455F-BB54-49E46A1D6E86}"/>
                </a:ext>
              </a:extLst>
            </p:cNvPr>
            <p:cNvSpPr>
              <a:spLocks noChangeAspect="1" noChangeArrowheads="1"/>
            </p:cNvSpPr>
            <p:nvPr/>
          </p:nvSpPr>
          <p:spPr bwMode="auto">
            <a:xfrm>
              <a:off x="2373" y="3290"/>
              <a:ext cx="102" cy="48"/>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1939" name="Line 435">
              <a:extLst>
                <a:ext uri="{FF2B5EF4-FFF2-40B4-BE49-F238E27FC236}">
                  <a16:creationId xmlns:a16="http://schemas.microsoft.com/office/drawing/2014/main" id="{499CCB4E-DB64-403E-AB69-176D760B8C20}"/>
                </a:ext>
              </a:extLst>
            </p:cNvPr>
            <p:cNvSpPr>
              <a:spLocks noChangeAspect="1" noChangeShapeType="1"/>
            </p:cNvSpPr>
            <p:nvPr/>
          </p:nvSpPr>
          <p:spPr bwMode="auto">
            <a:xfrm flipV="1">
              <a:off x="2353" y="3264"/>
              <a:ext cx="144" cy="9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21940" name="Group 436">
            <a:extLst>
              <a:ext uri="{FF2B5EF4-FFF2-40B4-BE49-F238E27FC236}">
                <a16:creationId xmlns:a16="http://schemas.microsoft.com/office/drawing/2014/main" id="{EA40CEA0-CB2C-4F16-9188-1D1799EB846D}"/>
              </a:ext>
            </a:extLst>
          </p:cNvPr>
          <p:cNvGrpSpPr>
            <a:grpSpLocks/>
          </p:cNvGrpSpPr>
          <p:nvPr/>
        </p:nvGrpSpPr>
        <p:grpSpPr bwMode="auto">
          <a:xfrm>
            <a:off x="403225" y="6588125"/>
            <a:ext cx="231775" cy="157163"/>
            <a:chOff x="2736" y="3312"/>
            <a:chExt cx="146" cy="99"/>
          </a:xfrm>
        </p:grpSpPr>
        <p:sp>
          <p:nvSpPr>
            <p:cNvPr id="21941" name="Rectangle 437">
              <a:extLst>
                <a:ext uri="{FF2B5EF4-FFF2-40B4-BE49-F238E27FC236}">
                  <a16:creationId xmlns:a16="http://schemas.microsoft.com/office/drawing/2014/main" id="{F6234669-6E15-490F-B092-FF14F912A17E}"/>
                </a:ext>
              </a:extLst>
            </p:cNvPr>
            <p:cNvSpPr>
              <a:spLocks noChangeAspect="1" noChangeArrowheads="1"/>
            </p:cNvSpPr>
            <p:nvPr/>
          </p:nvSpPr>
          <p:spPr bwMode="auto">
            <a:xfrm>
              <a:off x="2736" y="3312"/>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1942" name="AutoShape 438">
              <a:extLst>
                <a:ext uri="{FF2B5EF4-FFF2-40B4-BE49-F238E27FC236}">
                  <a16:creationId xmlns:a16="http://schemas.microsoft.com/office/drawing/2014/main" id="{052C83EA-32E6-4AAF-809F-C4254FC738A0}"/>
                </a:ext>
              </a:extLst>
            </p:cNvPr>
            <p:cNvSpPr>
              <a:spLocks noChangeAspect="1" noChangeArrowheads="1"/>
            </p:cNvSpPr>
            <p:nvPr/>
          </p:nvSpPr>
          <p:spPr bwMode="auto">
            <a:xfrm>
              <a:off x="2788" y="3344"/>
              <a:ext cx="36" cy="35"/>
            </a:xfrm>
            <a:prstGeom prst="triangle">
              <a:avLst>
                <a:gd name="adj" fmla="val 50000"/>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21943" name="Group 439">
            <a:extLst>
              <a:ext uri="{FF2B5EF4-FFF2-40B4-BE49-F238E27FC236}">
                <a16:creationId xmlns:a16="http://schemas.microsoft.com/office/drawing/2014/main" id="{49350C39-5571-4994-B867-E32D7B8BB68A}"/>
              </a:ext>
            </a:extLst>
          </p:cNvPr>
          <p:cNvGrpSpPr>
            <a:grpSpLocks/>
          </p:cNvGrpSpPr>
          <p:nvPr/>
        </p:nvGrpSpPr>
        <p:grpSpPr bwMode="auto">
          <a:xfrm>
            <a:off x="476250" y="6516688"/>
            <a:ext cx="74613" cy="26987"/>
            <a:chOff x="2373" y="1404"/>
            <a:chExt cx="47" cy="17"/>
          </a:xfrm>
        </p:grpSpPr>
        <p:sp>
          <p:nvSpPr>
            <p:cNvPr id="21944" name="Oval 440">
              <a:extLst>
                <a:ext uri="{FF2B5EF4-FFF2-40B4-BE49-F238E27FC236}">
                  <a16:creationId xmlns:a16="http://schemas.microsoft.com/office/drawing/2014/main" id="{7FCB2C06-22FB-4B6D-BE94-BDCC2F2ABD47}"/>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21945" name="Oval 441">
              <a:extLst>
                <a:ext uri="{FF2B5EF4-FFF2-40B4-BE49-F238E27FC236}">
                  <a16:creationId xmlns:a16="http://schemas.microsoft.com/office/drawing/2014/main" id="{44657C4A-EF7A-40E6-BBFC-93B78CA3253C}"/>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grpSp>
        <p:nvGrpSpPr>
          <p:cNvPr id="21946" name="Group 442">
            <a:extLst>
              <a:ext uri="{FF2B5EF4-FFF2-40B4-BE49-F238E27FC236}">
                <a16:creationId xmlns:a16="http://schemas.microsoft.com/office/drawing/2014/main" id="{26DF7C29-A403-4130-BA3F-B4D73B07A0E9}"/>
              </a:ext>
            </a:extLst>
          </p:cNvPr>
          <p:cNvGrpSpPr>
            <a:grpSpLocks/>
          </p:cNvGrpSpPr>
          <p:nvPr/>
        </p:nvGrpSpPr>
        <p:grpSpPr bwMode="auto">
          <a:xfrm>
            <a:off x="476250" y="6804025"/>
            <a:ext cx="74613" cy="26988"/>
            <a:chOff x="2373" y="1404"/>
            <a:chExt cx="47" cy="17"/>
          </a:xfrm>
        </p:grpSpPr>
        <p:sp>
          <p:nvSpPr>
            <p:cNvPr id="21947" name="Oval 443">
              <a:extLst>
                <a:ext uri="{FF2B5EF4-FFF2-40B4-BE49-F238E27FC236}">
                  <a16:creationId xmlns:a16="http://schemas.microsoft.com/office/drawing/2014/main" id="{A8014C8B-095B-44E5-ACFF-537515D43DE2}"/>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21948" name="Oval 444">
              <a:extLst>
                <a:ext uri="{FF2B5EF4-FFF2-40B4-BE49-F238E27FC236}">
                  <a16:creationId xmlns:a16="http://schemas.microsoft.com/office/drawing/2014/main" id="{EBBC5E3B-A7DC-4FBC-89C1-B6A68F6FA9B4}"/>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21949" name="Text Box 445">
            <a:extLst>
              <a:ext uri="{FF2B5EF4-FFF2-40B4-BE49-F238E27FC236}">
                <a16:creationId xmlns:a16="http://schemas.microsoft.com/office/drawing/2014/main" id="{75345AAE-3A25-4B3C-8B58-1C598305D4BA}"/>
              </a:ext>
            </a:extLst>
          </p:cNvPr>
          <p:cNvSpPr txBox="1">
            <a:spLocks noChangeArrowheads="1"/>
          </p:cNvSpPr>
          <p:nvPr/>
        </p:nvSpPr>
        <p:spPr bwMode="auto">
          <a:xfrm>
            <a:off x="619125" y="6443663"/>
            <a:ext cx="280511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Forward Air Controller</a:t>
            </a:r>
          </a:p>
          <a:p>
            <a:r>
              <a:rPr lang="en-GB" altLang="en-US" sz="800"/>
              <a:t>x3 </a:t>
            </a:r>
            <a:r>
              <a:rPr lang="en-GB" altLang="en-US" sz="800" b="0"/>
              <a:t>Forward Observer                                          CWBR-41</a:t>
            </a:r>
            <a:endParaRPr lang="en-GB" altLang="en-US" sz="800"/>
          </a:p>
        </p:txBody>
      </p:sp>
      <p:sp>
        <p:nvSpPr>
          <p:cNvPr id="21950" name="Text Box 446">
            <a:extLst>
              <a:ext uri="{FF2B5EF4-FFF2-40B4-BE49-F238E27FC236}">
                <a16:creationId xmlns:a16="http://schemas.microsoft.com/office/drawing/2014/main" id="{9681F39A-3235-4DDC-B3CB-42A2C174D809}"/>
              </a:ext>
            </a:extLst>
          </p:cNvPr>
          <p:cNvSpPr txBox="1">
            <a:spLocks noChangeArrowheads="1"/>
          </p:cNvSpPr>
          <p:nvPr/>
        </p:nvSpPr>
        <p:spPr bwMode="auto">
          <a:xfrm>
            <a:off x="619125" y="6732588"/>
            <a:ext cx="282416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Transport/Recon</a:t>
            </a:r>
          </a:p>
          <a:p>
            <a:r>
              <a:rPr lang="en-GB" altLang="en-US" sz="800"/>
              <a:t>x3 </a:t>
            </a:r>
            <a:r>
              <a:rPr lang="en-GB" altLang="en-US" sz="800" b="0"/>
              <a:t>Ferret Scout Car                                             CWBR-18</a:t>
            </a:r>
            <a:endParaRPr lang="en-GB" altLang="en-US" sz="800"/>
          </a:p>
        </p:txBody>
      </p:sp>
      <p:sp>
        <p:nvSpPr>
          <p:cNvPr id="21951" name="Line 447">
            <a:extLst>
              <a:ext uri="{FF2B5EF4-FFF2-40B4-BE49-F238E27FC236}">
                <a16:creationId xmlns:a16="http://schemas.microsoft.com/office/drawing/2014/main" id="{65E4CA75-35C0-47F6-8994-8ACA1D3669B8}"/>
              </a:ext>
            </a:extLst>
          </p:cNvPr>
          <p:cNvSpPr>
            <a:spLocks noChangeShapeType="1"/>
          </p:cNvSpPr>
          <p:nvPr/>
        </p:nvSpPr>
        <p:spPr bwMode="auto">
          <a:xfrm>
            <a:off x="260350" y="6011863"/>
            <a:ext cx="0" cy="2087562"/>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1952" name="Text Box 448">
            <a:extLst>
              <a:ext uri="{FF2B5EF4-FFF2-40B4-BE49-F238E27FC236}">
                <a16:creationId xmlns:a16="http://schemas.microsoft.com/office/drawing/2014/main" id="{A11877C3-2FA6-4F27-99DF-3635D25F555D}"/>
              </a:ext>
            </a:extLst>
          </p:cNvPr>
          <p:cNvSpPr txBox="1">
            <a:spLocks noChangeArrowheads="1"/>
          </p:cNvSpPr>
          <p:nvPr/>
        </p:nvSpPr>
        <p:spPr bwMode="auto">
          <a:xfrm>
            <a:off x="692150" y="6227763"/>
            <a:ext cx="11366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ATTACHMENTS</a:t>
            </a:r>
          </a:p>
        </p:txBody>
      </p:sp>
      <p:grpSp>
        <p:nvGrpSpPr>
          <p:cNvPr id="21964" name="Group 460">
            <a:extLst>
              <a:ext uri="{FF2B5EF4-FFF2-40B4-BE49-F238E27FC236}">
                <a16:creationId xmlns:a16="http://schemas.microsoft.com/office/drawing/2014/main" id="{DFB8CCDD-CFA9-435B-8204-9D7FB2A5A8DD}"/>
              </a:ext>
            </a:extLst>
          </p:cNvPr>
          <p:cNvGrpSpPr>
            <a:grpSpLocks/>
          </p:cNvGrpSpPr>
          <p:nvPr/>
        </p:nvGrpSpPr>
        <p:grpSpPr bwMode="auto">
          <a:xfrm>
            <a:off x="403225" y="7165975"/>
            <a:ext cx="244475" cy="158750"/>
            <a:chOff x="3294" y="2154"/>
            <a:chExt cx="154" cy="100"/>
          </a:xfrm>
        </p:grpSpPr>
        <p:sp>
          <p:nvSpPr>
            <p:cNvPr id="21965" name="Rectangle 461">
              <a:extLst>
                <a:ext uri="{FF2B5EF4-FFF2-40B4-BE49-F238E27FC236}">
                  <a16:creationId xmlns:a16="http://schemas.microsoft.com/office/drawing/2014/main" id="{97AAE7D7-CED6-47E0-938F-9C09C509829C}"/>
                </a:ext>
              </a:extLst>
            </p:cNvPr>
            <p:cNvSpPr>
              <a:spLocks noChangeAspect="1" noChangeArrowheads="1"/>
            </p:cNvSpPr>
            <p:nvPr/>
          </p:nvSpPr>
          <p:spPr bwMode="auto">
            <a:xfrm>
              <a:off x="3294" y="2154"/>
              <a:ext cx="154" cy="100"/>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21966" name="Group 462">
              <a:extLst>
                <a:ext uri="{FF2B5EF4-FFF2-40B4-BE49-F238E27FC236}">
                  <a16:creationId xmlns:a16="http://schemas.microsoft.com/office/drawing/2014/main" id="{5B5A50AD-A9BD-4396-8EB8-7A4DFD5FBFC1}"/>
                </a:ext>
              </a:extLst>
            </p:cNvPr>
            <p:cNvGrpSpPr>
              <a:grpSpLocks/>
            </p:cNvGrpSpPr>
            <p:nvPr/>
          </p:nvGrpSpPr>
          <p:grpSpPr bwMode="auto">
            <a:xfrm>
              <a:off x="3316" y="2171"/>
              <a:ext cx="110" cy="63"/>
              <a:chOff x="691" y="3359"/>
              <a:chExt cx="136" cy="90"/>
            </a:xfrm>
          </p:grpSpPr>
          <p:sp>
            <p:nvSpPr>
              <p:cNvPr id="21967" name="Line 463">
                <a:extLst>
                  <a:ext uri="{FF2B5EF4-FFF2-40B4-BE49-F238E27FC236}">
                    <a16:creationId xmlns:a16="http://schemas.microsoft.com/office/drawing/2014/main" id="{4C142359-1E4D-4AB4-8338-21FB423B9445}"/>
                  </a:ext>
                </a:extLst>
              </p:cNvPr>
              <p:cNvSpPr>
                <a:spLocks noChangeShapeType="1"/>
              </p:cNvSpPr>
              <p:nvPr/>
            </p:nvSpPr>
            <p:spPr bwMode="auto">
              <a:xfrm>
                <a:off x="691"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1968" name="Line 464">
                <a:extLst>
                  <a:ext uri="{FF2B5EF4-FFF2-40B4-BE49-F238E27FC236}">
                    <a16:creationId xmlns:a16="http://schemas.microsoft.com/office/drawing/2014/main" id="{58CBAA74-2DB8-4132-8850-405FA908746D}"/>
                  </a:ext>
                </a:extLst>
              </p:cNvPr>
              <p:cNvSpPr>
                <a:spLocks noChangeShapeType="1"/>
              </p:cNvSpPr>
              <p:nvPr/>
            </p:nvSpPr>
            <p:spPr bwMode="auto">
              <a:xfrm flipV="1">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1969" name="Line 465">
                <a:extLst>
                  <a:ext uri="{FF2B5EF4-FFF2-40B4-BE49-F238E27FC236}">
                    <a16:creationId xmlns:a16="http://schemas.microsoft.com/office/drawing/2014/main" id="{8DE5D757-76FA-40A5-81F6-202905ECED0A}"/>
                  </a:ext>
                </a:extLst>
              </p:cNvPr>
              <p:cNvSpPr>
                <a:spLocks noChangeShapeType="1"/>
              </p:cNvSpPr>
              <p:nvPr/>
            </p:nvSpPr>
            <p:spPr bwMode="auto">
              <a:xfrm>
                <a:off x="827"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1970" name="Line 466">
                <a:extLst>
                  <a:ext uri="{FF2B5EF4-FFF2-40B4-BE49-F238E27FC236}">
                    <a16:creationId xmlns:a16="http://schemas.microsoft.com/office/drawing/2014/main" id="{647162BE-D82B-42A0-B7E6-4FA117E83714}"/>
                  </a:ext>
                </a:extLst>
              </p:cNvPr>
              <p:cNvSpPr>
                <a:spLocks noChangeShapeType="1"/>
              </p:cNvSpPr>
              <p:nvPr/>
            </p:nvSpPr>
            <p:spPr bwMode="auto">
              <a:xfrm>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21971" name="Group 467">
            <a:extLst>
              <a:ext uri="{FF2B5EF4-FFF2-40B4-BE49-F238E27FC236}">
                <a16:creationId xmlns:a16="http://schemas.microsoft.com/office/drawing/2014/main" id="{F2645F29-8F41-4A25-89DB-11DEB1834074}"/>
              </a:ext>
            </a:extLst>
          </p:cNvPr>
          <p:cNvGrpSpPr>
            <a:grpSpLocks/>
          </p:cNvGrpSpPr>
          <p:nvPr/>
        </p:nvGrpSpPr>
        <p:grpSpPr bwMode="auto">
          <a:xfrm>
            <a:off x="487363" y="7092950"/>
            <a:ext cx="74612" cy="26988"/>
            <a:chOff x="2373" y="1404"/>
            <a:chExt cx="47" cy="17"/>
          </a:xfrm>
        </p:grpSpPr>
        <p:sp>
          <p:nvSpPr>
            <p:cNvPr id="21972" name="Oval 468">
              <a:extLst>
                <a:ext uri="{FF2B5EF4-FFF2-40B4-BE49-F238E27FC236}">
                  <a16:creationId xmlns:a16="http://schemas.microsoft.com/office/drawing/2014/main" id="{12A5DB84-A196-435F-B7A0-72F9FA057EC2}"/>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21973" name="Oval 469">
              <a:extLst>
                <a:ext uri="{FF2B5EF4-FFF2-40B4-BE49-F238E27FC236}">
                  <a16:creationId xmlns:a16="http://schemas.microsoft.com/office/drawing/2014/main" id="{D28FAE31-5F4E-4ED7-806E-EDC26CFB5C61}"/>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21974" name="Text Box 470">
            <a:extLst>
              <a:ext uri="{FF2B5EF4-FFF2-40B4-BE49-F238E27FC236}">
                <a16:creationId xmlns:a16="http://schemas.microsoft.com/office/drawing/2014/main" id="{56F6DAFA-2722-464D-88AD-01FD19769FCB}"/>
              </a:ext>
            </a:extLst>
          </p:cNvPr>
          <p:cNvSpPr txBox="1">
            <a:spLocks noChangeArrowheads="1"/>
          </p:cNvSpPr>
          <p:nvPr/>
        </p:nvSpPr>
        <p:spPr bwMode="auto">
          <a:xfrm>
            <a:off x="620713" y="7092950"/>
            <a:ext cx="2822575"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x3 </a:t>
            </a:r>
            <a:r>
              <a:rPr lang="en-GB" altLang="en-US" sz="800" b="0"/>
              <a:t>Gazelle AH Mk 1 Helicopter </a:t>
            </a:r>
            <a:r>
              <a:rPr lang="en-GB" altLang="en-US" sz="800"/>
              <a:t>(h)                 </a:t>
            </a:r>
            <a:r>
              <a:rPr lang="en-GB" altLang="en-US" sz="800" b="0"/>
              <a:t>     CWBR-43</a:t>
            </a:r>
            <a:endParaRPr lang="en-GB" altLang="en-US" sz="800"/>
          </a:p>
        </p:txBody>
      </p:sp>
      <p:grpSp>
        <p:nvGrpSpPr>
          <p:cNvPr id="21975" name="Group 471">
            <a:extLst>
              <a:ext uri="{FF2B5EF4-FFF2-40B4-BE49-F238E27FC236}">
                <a16:creationId xmlns:a16="http://schemas.microsoft.com/office/drawing/2014/main" id="{316706CF-12C4-4310-835D-8451AFA57EE4}"/>
              </a:ext>
            </a:extLst>
          </p:cNvPr>
          <p:cNvGrpSpPr>
            <a:grpSpLocks/>
          </p:cNvGrpSpPr>
          <p:nvPr/>
        </p:nvGrpSpPr>
        <p:grpSpPr bwMode="auto">
          <a:xfrm>
            <a:off x="403225" y="7454900"/>
            <a:ext cx="244475" cy="158750"/>
            <a:chOff x="3294" y="2154"/>
            <a:chExt cx="154" cy="100"/>
          </a:xfrm>
        </p:grpSpPr>
        <p:sp>
          <p:nvSpPr>
            <p:cNvPr id="21976" name="Rectangle 472">
              <a:extLst>
                <a:ext uri="{FF2B5EF4-FFF2-40B4-BE49-F238E27FC236}">
                  <a16:creationId xmlns:a16="http://schemas.microsoft.com/office/drawing/2014/main" id="{86F0C396-0CE0-471D-898C-69934B0431C4}"/>
                </a:ext>
              </a:extLst>
            </p:cNvPr>
            <p:cNvSpPr>
              <a:spLocks noChangeAspect="1" noChangeArrowheads="1"/>
            </p:cNvSpPr>
            <p:nvPr/>
          </p:nvSpPr>
          <p:spPr bwMode="auto">
            <a:xfrm>
              <a:off x="3294" y="2154"/>
              <a:ext cx="154" cy="100"/>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21977" name="Group 473">
              <a:extLst>
                <a:ext uri="{FF2B5EF4-FFF2-40B4-BE49-F238E27FC236}">
                  <a16:creationId xmlns:a16="http://schemas.microsoft.com/office/drawing/2014/main" id="{A51F5D35-E8B2-4ED6-878E-88936E644BC0}"/>
                </a:ext>
              </a:extLst>
            </p:cNvPr>
            <p:cNvGrpSpPr>
              <a:grpSpLocks/>
            </p:cNvGrpSpPr>
            <p:nvPr/>
          </p:nvGrpSpPr>
          <p:grpSpPr bwMode="auto">
            <a:xfrm>
              <a:off x="3316" y="2171"/>
              <a:ext cx="110" cy="63"/>
              <a:chOff x="691" y="3359"/>
              <a:chExt cx="136" cy="90"/>
            </a:xfrm>
          </p:grpSpPr>
          <p:sp>
            <p:nvSpPr>
              <p:cNvPr id="21978" name="Line 474">
                <a:extLst>
                  <a:ext uri="{FF2B5EF4-FFF2-40B4-BE49-F238E27FC236}">
                    <a16:creationId xmlns:a16="http://schemas.microsoft.com/office/drawing/2014/main" id="{51BC1E4A-6DB3-4098-9EEE-6C1EC46C82A6}"/>
                  </a:ext>
                </a:extLst>
              </p:cNvPr>
              <p:cNvSpPr>
                <a:spLocks noChangeShapeType="1"/>
              </p:cNvSpPr>
              <p:nvPr/>
            </p:nvSpPr>
            <p:spPr bwMode="auto">
              <a:xfrm>
                <a:off x="691"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1979" name="Line 475">
                <a:extLst>
                  <a:ext uri="{FF2B5EF4-FFF2-40B4-BE49-F238E27FC236}">
                    <a16:creationId xmlns:a16="http://schemas.microsoft.com/office/drawing/2014/main" id="{B8D070F6-15CA-424E-976A-0B704FA548CD}"/>
                  </a:ext>
                </a:extLst>
              </p:cNvPr>
              <p:cNvSpPr>
                <a:spLocks noChangeShapeType="1"/>
              </p:cNvSpPr>
              <p:nvPr/>
            </p:nvSpPr>
            <p:spPr bwMode="auto">
              <a:xfrm flipV="1">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1980" name="Line 476">
                <a:extLst>
                  <a:ext uri="{FF2B5EF4-FFF2-40B4-BE49-F238E27FC236}">
                    <a16:creationId xmlns:a16="http://schemas.microsoft.com/office/drawing/2014/main" id="{D37B83AB-0D36-40F1-AAC9-3328574603F8}"/>
                  </a:ext>
                </a:extLst>
              </p:cNvPr>
              <p:cNvSpPr>
                <a:spLocks noChangeShapeType="1"/>
              </p:cNvSpPr>
              <p:nvPr/>
            </p:nvSpPr>
            <p:spPr bwMode="auto">
              <a:xfrm>
                <a:off x="827"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1981" name="Line 477">
                <a:extLst>
                  <a:ext uri="{FF2B5EF4-FFF2-40B4-BE49-F238E27FC236}">
                    <a16:creationId xmlns:a16="http://schemas.microsoft.com/office/drawing/2014/main" id="{1A4E9A35-9C55-4735-880D-EBD36844C20A}"/>
                  </a:ext>
                </a:extLst>
              </p:cNvPr>
              <p:cNvSpPr>
                <a:spLocks noChangeShapeType="1"/>
              </p:cNvSpPr>
              <p:nvPr/>
            </p:nvSpPr>
            <p:spPr bwMode="auto">
              <a:xfrm>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21982" name="Group 478">
            <a:extLst>
              <a:ext uri="{FF2B5EF4-FFF2-40B4-BE49-F238E27FC236}">
                <a16:creationId xmlns:a16="http://schemas.microsoft.com/office/drawing/2014/main" id="{C3AF4798-7B7F-4063-946E-C28D455F6396}"/>
              </a:ext>
            </a:extLst>
          </p:cNvPr>
          <p:cNvGrpSpPr>
            <a:grpSpLocks/>
          </p:cNvGrpSpPr>
          <p:nvPr/>
        </p:nvGrpSpPr>
        <p:grpSpPr bwMode="auto">
          <a:xfrm>
            <a:off x="487363" y="7381875"/>
            <a:ext cx="74612" cy="26988"/>
            <a:chOff x="2373" y="1404"/>
            <a:chExt cx="47" cy="17"/>
          </a:xfrm>
        </p:grpSpPr>
        <p:sp>
          <p:nvSpPr>
            <p:cNvPr id="21983" name="Oval 479">
              <a:extLst>
                <a:ext uri="{FF2B5EF4-FFF2-40B4-BE49-F238E27FC236}">
                  <a16:creationId xmlns:a16="http://schemas.microsoft.com/office/drawing/2014/main" id="{46F5E2FF-B575-448C-9A54-44714C1D3BA3}"/>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21984" name="Oval 480">
              <a:extLst>
                <a:ext uri="{FF2B5EF4-FFF2-40B4-BE49-F238E27FC236}">
                  <a16:creationId xmlns:a16="http://schemas.microsoft.com/office/drawing/2014/main" id="{2687F909-3382-47C4-BE4A-70AC84779F58}"/>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21985" name="Text Box 481">
            <a:extLst>
              <a:ext uri="{FF2B5EF4-FFF2-40B4-BE49-F238E27FC236}">
                <a16:creationId xmlns:a16="http://schemas.microsoft.com/office/drawing/2014/main" id="{45802D59-C02A-4638-B14F-9CF0ACAAAAEF}"/>
              </a:ext>
            </a:extLst>
          </p:cNvPr>
          <p:cNvSpPr txBox="1">
            <a:spLocks noChangeArrowheads="1"/>
          </p:cNvSpPr>
          <p:nvPr/>
        </p:nvSpPr>
        <p:spPr bwMode="auto">
          <a:xfrm>
            <a:off x="620713" y="7380288"/>
            <a:ext cx="2795587"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x3 </a:t>
            </a:r>
            <a:r>
              <a:rPr lang="en-GB" altLang="en-US" sz="800" b="0"/>
              <a:t>Scout AH Mk 1 Helicopter </a:t>
            </a:r>
            <a:r>
              <a:rPr lang="en-GB" altLang="en-US" sz="800"/>
              <a:t>(h) </a:t>
            </a:r>
            <a:r>
              <a:rPr lang="en-GB" altLang="en-US" sz="800" b="0"/>
              <a:t>                       CWBR-45</a:t>
            </a:r>
            <a:endParaRPr lang="en-GB" altLang="en-US" sz="800"/>
          </a:p>
        </p:txBody>
      </p:sp>
      <p:sp>
        <p:nvSpPr>
          <p:cNvPr id="21986" name="Line 482">
            <a:extLst>
              <a:ext uri="{FF2B5EF4-FFF2-40B4-BE49-F238E27FC236}">
                <a16:creationId xmlns:a16="http://schemas.microsoft.com/office/drawing/2014/main" id="{F5963833-3BDE-41EE-883D-A7CAC61963C7}"/>
              </a:ext>
            </a:extLst>
          </p:cNvPr>
          <p:cNvSpPr>
            <a:spLocks noChangeShapeType="1"/>
          </p:cNvSpPr>
          <p:nvPr/>
        </p:nvSpPr>
        <p:spPr bwMode="auto">
          <a:xfrm>
            <a:off x="260350" y="7237413"/>
            <a:ext cx="142875"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1987" name="Line 483">
            <a:extLst>
              <a:ext uri="{FF2B5EF4-FFF2-40B4-BE49-F238E27FC236}">
                <a16:creationId xmlns:a16="http://schemas.microsoft.com/office/drawing/2014/main" id="{15C24982-55B2-4C54-8980-9B3EBFFD756A}"/>
              </a:ext>
            </a:extLst>
          </p:cNvPr>
          <p:cNvSpPr>
            <a:spLocks noChangeShapeType="1"/>
          </p:cNvSpPr>
          <p:nvPr/>
        </p:nvSpPr>
        <p:spPr bwMode="auto">
          <a:xfrm>
            <a:off x="260350" y="7524750"/>
            <a:ext cx="142875"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21988" name="Group 484">
            <a:extLst>
              <a:ext uri="{FF2B5EF4-FFF2-40B4-BE49-F238E27FC236}">
                <a16:creationId xmlns:a16="http://schemas.microsoft.com/office/drawing/2014/main" id="{D12F44BB-E603-4643-9646-B2C52F8B8859}"/>
              </a:ext>
            </a:extLst>
          </p:cNvPr>
          <p:cNvGrpSpPr>
            <a:grpSpLocks/>
          </p:cNvGrpSpPr>
          <p:nvPr/>
        </p:nvGrpSpPr>
        <p:grpSpPr bwMode="auto">
          <a:xfrm>
            <a:off x="404813" y="1476375"/>
            <a:ext cx="231775" cy="190500"/>
            <a:chOff x="2252" y="2304"/>
            <a:chExt cx="146" cy="120"/>
          </a:xfrm>
        </p:grpSpPr>
        <p:sp>
          <p:nvSpPr>
            <p:cNvPr id="21989" name="Rectangle 485">
              <a:extLst>
                <a:ext uri="{FF2B5EF4-FFF2-40B4-BE49-F238E27FC236}">
                  <a16:creationId xmlns:a16="http://schemas.microsoft.com/office/drawing/2014/main" id="{1DD6CDD7-D3A0-427C-A165-A2BE91DDFC43}"/>
                </a:ext>
              </a:extLst>
            </p:cNvPr>
            <p:cNvSpPr>
              <a:spLocks noChangeAspect="1" noChangeArrowheads="1"/>
            </p:cNvSpPr>
            <p:nvPr/>
          </p:nvSpPr>
          <p:spPr bwMode="auto">
            <a:xfrm>
              <a:off x="2252" y="230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1990" name="Oval 486">
              <a:extLst>
                <a:ext uri="{FF2B5EF4-FFF2-40B4-BE49-F238E27FC236}">
                  <a16:creationId xmlns:a16="http://schemas.microsoft.com/office/drawing/2014/main" id="{2448F9A5-030C-400C-BE31-18155A20C2F7}"/>
                </a:ext>
              </a:extLst>
            </p:cNvPr>
            <p:cNvSpPr>
              <a:spLocks noChangeAspect="1" noChangeArrowheads="1"/>
            </p:cNvSpPr>
            <p:nvPr/>
          </p:nvSpPr>
          <p:spPr bwMode="auto">
            <a:xfrm>
              <a:off x="2259" y="240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21991" name="Oval 487">
              <a:extLst>
                <a:ext uri="{FF2B5EF4-FFF2-40B4-BE49-F238E27FC236}">
                  <a16:creationId xmlns:a16="http://schemas.microsoft.com/office/drawing/2014/main" id="{8105E5BD-0367-4DA3-82B1-151FE917B054}"/>
                </a:ext>
              </a:extLst>
            </p:cNvPr>
            <p:cNvSpPr>
              <a:spLocks noChangeAspect="1" noChangeArrowheads="1"/>
            </p:cNvSpPr>
            <p:nvPr/>
          </p:nvSpPr>
          <p:spPr bwMode="auto">
            <a:xfrm>
              <a:off x="2373" y="240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grpSp>
        <p:nvGrpSpPr>
          <p:cNvPr id="21992" name="Group 488">
            <a:extLst>
              <a:ext uri="{FF2B5EF4-FFF2-40B4-BE49-F238E27FC236}">
                <a16:creationId xmlns:a16="http://schemas.microsoft.com/office/drawing/2014/main" id="{D2B055C5-28B7-4946-96E6-E364C6EF0F04}"/>
              </a:ext>
            </a:extLst>
          </p:cNvPr>
          <p:cNvGrpSpPr>
            <a:grpSpLocks/>
          </p:cNvGrpSpPr>
          <p:nvPr/>
        </p:nvGrpSpPr>
        <p:grpSpPr bwMode="auto">
          <a:xfrm>
            <a:off x="404813" y="900113"/>
            <a:ext cx="231775" cy="190500"/>
            <a:chOff x="2352" y="3264"/>
            <a:chExt cx="146" cy="120"/>
          </a:xfrm>
        </p:grpSpPr>
        <p:sp>
          <p:nvSpPr>
            <p:cNvPr id="21993" name="Rectangle 489">
              <a:extLst>
                <a:ext uri="{FF2B5EF4-FFF2-40B4-BE49-F238E27FC236}">
                  <a16:creationId xmlns:a16="http://schemas.microsoft.com/office/drawing/2014/main" id="{5F998698-4B51-49C0-BFFA-F244DF1A7DA5}"/>
                </a:ext>
              </a:extLst>
            </p:cNvPr>
            <p:cNvSpPr>
              <a:spLocks noChangeAspect="1" noChangeArrowheads="1"/>
            </p:cNvSpPr>
            <p:nvPr/>
          </p:nvSpPr>
          <p:spPr bwMode="auto">
            <a:xfrm>
              <a:off x="2352" y="326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1994" name="Oval 490">
              <a:extLst>
                <a:ext uri="{FF2B5EF4-FFF2-40B4-BE49-F238E27FC236}">
                  <a16:creationId xmlns:a16="http://schemas.microsoft.com/office/drawing/2014/main" id="{E4D47452-3B4B-4B7D-9578-18CDA89A903C}"/>
                </a:ext>
              </a:extLst>
            </p:cNvPr>
            <p:cNvSpPr>
              <a:spLocks noChangeAspect="1" noChangeArrowheads="1"/>
            </p:cNvSpPr>
            <p:nvPr/>
          </p:nvSpPr>
          <p:spPr bwMode="auto">
            <a:xfrm>
              <a:off x="2359" y="336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21995" name="Oval 491">
              <a:extLst>
                <a:ext uri="{FF2B5EF4-FFF2-40B4-BE49-F238E27FC236}">
                  <a16:creationId xmlns:a16="http://schemas.microsoft.com/office/drawing/2014/main" id="{F7186323-610A-406E-8B5C-ABD4D104E9F4}"/>
                </a:ext>
              </a:extLst>
            </p:cNvPr>
            <p:cNvSpPr>
              <a:spLocks noChangeAspect="1" noChangeArrowheads="1"/>
            </p:cNvSpPr>
            <p:nvPr/>
          </p:nvSpPr>
          <p:spPr bwMode="auto">
            <a:xfrm>
              <a:off x="2473" y="336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21996" name="Oval 492">
              <a:extLst>
                <a:ext uri="{FF2B5EF4-FFF2-40B4-BE49-F238E27FC236}">
                  <a16:creationId xmlns:a16="http://schemas.microsoft.com/office/drawing/2014/main" id="{49B76FA4-1B39-4D22-A294-30F0477C3610}"/>
                </a:ext>
              </a:extLst>
            </p:cNvPr>
            <p:cNvSpPr>
              <a:spLocks noChangeAspect="1" noChangeArrowheads="1"/>
            </p:cNvSpPr>
            <p:nvPr/>
          </p:nvSpPr>
          <p:spPr bwMode="auto">
            <a:xfrm>
              <a:off x="2373" y="3290"/>
              <a:ext cx="102" cy="48"/>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1997" name="Line 493">
              <a:extLst>
                <a:ext uri="{FF2B5EF4-FFF2-40B4-BE49-F238E27FC236}">
                  <a16:creationId xmlns:a16="http://schemas.microsoft.com/office/drawing/2014/main" id="{1AA3807E-8DCC-44E6-A13B-ADBED85B6AF4}"/>
                </a:ext>
              </a:extLst>
            </p:cNvPr>
            <p:cNvSpPr>
              <a:spLocks noChangeAspect="1" noChangeShapeType="1"/>
            </p:cNvSpPr>
            <p:nvPr/>
          </p:nvSpPr>
          <p:spPr bwMode="auto">
            <a:xfrm flipV="1">
              <a:off x="2353" y="3264"/>
              <a:ext cx="144" cy="9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pic>
        <p:nvPicPr>
          <p:cNvPr id="21998" name="Picture 494" descr="shapeimage_2">
            <a:extLst>
              <a:ext uri="{FF2B5EF4-FFF2-40B4-BE49-F238E27FC236}">
                <a16:creationId xmlns:a16="http://schemas.microsoft.com/office/drawing/2014/main" id="{1EF803D5-E5F0-495E-92CF-BA0E75BBBE3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44900" y="6877050"/>
            <a:ext cx="3024188" cy="2176463"/>
          </a:xfrm>
          <a:prstGeom prst="rect">
            <a:avLst/>
          </a:prstGeom>
          <a:noFill/>
          <a:extLst>
            <a:ext uri="{909E8E84-426E-40DD-AFC4-6F175D3DCCD1}">
              <a14:hiddenFill xmlns:a14="http://schemas.microsoft.com/office/drawing/2010/main">
                <a:solidFill>
                  <a:srgbClr val="FFFFFF"/>
                </a:solidFill>
              </a14:hiddenFill>
            </a:ext>
          </a:extLst>
        </p:spPr>
      </p:pic>
      <p:grpSp>
        <p:nvGrpSpPr>
          <p:cNvPr id="22000" name="Group 496">
            <a:extLst>
              <a:ext uri="{FF2B5EF4-FFF2-40B4-BE49-F238E27FC236}">
                <a16:creationId xmlns:a16="http://schemas.microsoft.com/office/drawing/2014/main" id="{C205DD76-9A1A-4831-92E7-49A9233FF3FA}"/>
              </a:ext>
            </a:extLst>
          </p:cNvPr>
          <p:cNvGrpSpPr>
            <a:grpSpLocks noChangeAspect="1"/>
          </p:cNvGrpSpPr>
          <p:nvPr/>
        </p:nvGrpSpPr>
        <p:grpSpPr bwMode="auto">
          <a:xfrm>
            <a:off x="404813" y="5291138"/>
            <a:ext cx="288925" cy="217487"/>
            <a:chOff x="1872" y="1440"/>
            <a:chExt cx="195" cy="132"/>
          </a:xfrm>
        </p:grpSpPr>
        <p:sp>
          <p:nvSpPr>
            <p:cNvPr id="22001" name="Rectangle 497">
              <a:extLst>
                <a:ext uri="{FF2B5EF4-FFF2-40B4-BE49-F238E27FC236}">
                  <a16:creationId xmlns:a16="http://schemas.microsoft.com/office/drawing/2014/main" id="{2B405682-EC5C-4359-A092-9EBD94F60BD2}"/>
                </a:ext>
              </a:extLst>
            </p:cNvPr>
            <p:cNvSpPr>
              <a:spLocks noChangeAspect="1" noChangeArrowheads="1"/>
            </p:cNvSpPr>
            <p:nvPr/>
          </p:nvSpPr>
          <p:spPr bwMode="auto">
            <a:xfrm>
              <a:off x="1872" y="1440"/>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2002" name="Line 498">
              <a:extLst>
                <a:ext uri="{FF2B5EF4-FFF2-40B4-BE49-F238E27FC236}">
                  <a16:creationId xmlns:a16="http://schemas.microsoft.com/office/drawing/2014/main" id="{E64E0425-EF6C-4971-9803-C18E2A5A2AB9}"/>
                </a:ext>
              </a:extLst>
            </p:cNvPr>
            <p:cNvSpPr>
              <a:spLocks noChangeAspect="1" noChangeShapeType="1"/>
            </p:cNvSpPr>
            <p:nvPr/>
          </p:nvSpPr>
          <p:spPr bwMode="auto">
            <a:xfrm>
              <a:off x="1932" y="1480"/>
              <a:ext cx="0" cy="42"/>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2003" name="Line 499">
              <a:extLst>
                <a:ext uri="{FF2B5EF4-FFF2-40B4-BE49-F238E27FC236}">
                  <a16:creationId xmlns:a16="http://schemas.microsoft.com/office/drawing/2014/main" id="{5B8B8741-9886-4726-AFD9-3AFFCC2807BC}"/>
                </a:ext>
              </a:extLst>
            </p:cNvPr>
            <p:cNvSpPr>
              <a:spLocks noChangeAspect="1" noChangeShapeType="1"/>
            </p:cNvSpPr>
            <p:nvPr/>
          </p:nvSpPr>
          <p:spPr bwMode="auto">
            <a:xfrm>
              <a:off x="1967" y="1482"/>
              <a:ext cx="0" cy="4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2004" name="Line 500">
              <a:extLst>
                <a:ext uri="{FF2B5EF4-FFF2-40B4-BE49-F238E27FC236}">
                  <a16:creationId xmlns:a16="http://schemas.microsoft.com/office/drawing/2014/main" id="{51054213-DE0B-4104-BC1B-B2AF7BEADDF9}"/>
                </a:ext>
              </a:extLst>
            </p:cNvPr>
            <p:cNvSpPr>
              <a:spLocks noChangeAspect="1" noChangeShapeType="1"/>
            </p:cNvSpPr>
            <p:nvPr/>
          </p:nvSpPr>
          <p:spPr bwMode="auto">
            <a:xfrm>
              <a:off x="2001" y="1483"/>
              <a:ext cx="0" cy="39"/>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2005" name="Line 501">
              <a:extLst>
                <a:ext uri="{FF2B5EF4-FFF2-40B4-BE49-F238E27FC236}">
                  <a16:creationId xmlns:a16="http://schemas.microsoft.com/office/drawing/2014/main" id="{289B677C-A5E9-4EA8-9A30-EEBD318B6E4B}"/>
                </a:ext>
              </a:extLst>
            </p:cNvPr>
            <p:cNvSpPr>
              <a:spLocks noChangeAspect="1" noChangeShapeType="1"/>
            </p:cNvSpPr>
            <p:nvPr/>
          </p:nvSpPr>
          <p:spPr bwMode="auto">
            <a:xfrm>
              <a:off x="1928" y="1482"/>
              <a:ext cx="79" cy="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22006" name="Line 502">
            <a:extLst>
              <a:ext uri="{FF2B5EF4-FFF2-40B4-BE49-F238E27FC236}">
                <a16:creationId xmlns:a16="http://schemas.microsoft.com/office/drawing/2014/main" id="{F54E1FF2-C5A3-4B63-BAFA-97839C1B8A64}"/>
              </a:ext>
            </a:extLst>
          </p:cNvPr>
          <p:cNvSpPr>
            <a:spLocks noChangeShapeType="1"/>
          </p:cNvSpPr>
          <p:nvPr/>
        </p:nvSpPr>
        <p:spPr bwMode="auto">
          <a:xfrm>
            <a:off x="260350" y="4932363"/>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2007" name="Text Box 503">
            <a:extLst>
              <a:ext uri="{FF2B5EF4-FFF2-40B4-BE49-F238E27FC236}">
                <a16:creationId xmlns:a16="http://schemas.microsoft.com/office/drawing/2014/main" id="{EE7FB145-5B91-465E-99D9-15616E2AD1BC}"/>
              </a:ext>
            </a:extLst>
          </p:cNvPr>
          <p:cNvSpPr txBox="1">
            <a:spLocks noChangeArrowheads="1"/>
          </p:cNvSpPr>
          <p:nvPr/>
        </p:nvSpPr>
        <p:spPr bwMode="auto">
          <a:xfrm>
            <a:off x="692150" y="4787900"/>
            <a:ext cx="16573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CWBR-25</a:t>
            </a:r>
          </a:p>
          <a:p>
            <a:r>
              <a:rPr lang="en-GB" altLang="en-US" sz="800"/>
              <a:t>x3 Engineer Field Squadron (i)</a:t>
            </a:r>
          </a:p>
        </p:txBody>
      </p:sp>
      <p:sp>
        <p:nvSpPr>
          <p:cNvPr id="22008" name="Line 504">
            <a:extLst>
              <a:ext uri="{FF2B5EF4-FFF2-40B4-BE49-F238E27FC236}">
                <a16:creationId xmlns:a16="http://schemas.microsoft.com/office/drawing/2014/main" id="{92E155F1-4A26-436C-AC03-F8033B889F2D}"/>
              </a:ext>
            </a:extLst>
          </p:cNvPr>
          <p:cNvSpPr>
            <a:spLocks noChangeShapeType="1"/>
          </p:cNvSpPr>
          <p:nvPr/>
        </p:nvSpPr>
        <p:spPr bwMode="auto">
          <a:xfrm>
            <a:off x="549275" y="4787900"/>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22009" name="Group 505">
            <a:extLst>
              <a:ext uri="{FF2B5EF4-FFF2-40B4-BE49-F238E27FC236}">
                <a16:creationId xmlns:a16="http://schemas.microsoft.com/office/drawing/2014/main" id="{DCDC043D-A1A4-4034-96FA-4DB59CAF1FB6}"/>
              </a:ext>
            </a:extLst>
          </p:cNvPr>
          <p:cNvGrpSpPr>
            <a:grpSpLocks noChangeAspect="1"/>
          </p:cNvGrpSpPr>
          <p:nvPr/>
        </p:nvGrpSpPr>
        <p:grpSpPr bwMode="auto">
          <a:xfrm>
            <a:off x="404813" y="4859338"/>
            <a:ext cx="288925" cy="217487"/>
            <a:chOff x="1872" y="1440"/>
            <a:chExt cx="195" cy="132"/>
          </a:xfrm>
        </p:grpSpPr>
        <p:sp>
          <p:nvSpPr>
            <p:cNvPr id="22010" name="Rectangle 506">
              <a:extLst>
                <a:ext uri="{FF2B5EF4-FFF2-40B4-BE49-F238E27FC236}">
                  <a16:creationId xmlns:a16="http://schemas.microsoft.com/office/drawing/2014/main" id="{61BC577B-ABC5-49B0-B512-FD52BE75BB1F}"/>
                </a:ext>
              </a:extLst>
            </p:cNvPr>
            <p:cNvSpPr>
              <a:spLocks noChangeAspect="1" noChangeArrowheads="1"/>
            </p:cNvSpPr>
            <p:nvPr/>
          </p:nvSpPr>
          <p:spPr bwMode="auto">
            <a:xfrm>
              <a:off x="1872" y="1440"/>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2011" name="Line 507">
              <a:extLst>
                <a:ext uri="{FF2B5EF4-FFF2-40B4-BE49-F238E27FC236}">
                  <a16:creationId xmlns:a16="http://schemas.microsoft.com/office/drawing/2014/main" id="{219A68B6-3FF6-418D-A77C-DFA5EC8A159F}"/>
                </a:ext>
              </a:extLst>
            </p:cNvPr>
            <p:cNvSpPr>
              <a:spLocks noChangeAspect="1" noChangeShapeType="1"/>
            </p:cNvSpPr>
            <p:nvPr/>
          </p:nvSpPr>
          <p:spPr bwMode="auto">
            <a:xfrm>
              <a:off x="1932" y="1480"/>
              <a:ext cx="0" cy="42"/>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2012" name="Line 508">
              <a:extLst>
                <a:ext uri="{FF2B5EF4-FFF2-40B4-BE49-F238E27FC236}">
                  <a16:creationId xmlns:a16="http://schemas.microsoft.com/office/drawing/2014/main" id="{8E47475D-51FA-46AA-8B58-6A66A8BF544D}"/>
                </a:ext>
              </a:extLst>
            </p:cNvPr>
            <p:cNvSpPr>
              <a:spLocks noChangeAspect="1" noChangeShapeType="1"/>
            </p:cNvSpPr>
            <p:nvPr/>
          </p:nvSpPr>
          <p:spPr bwMode="auto">
            <a:xfrm>
              <a:off x="1967" y="1482"/>
              <a:ext cx="0" cy="4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2013" name="Line 509">
              <a:extLst>
                <a:ext uri="{FF2B5EF4-FFF2-40B4-BE49-F238E27FC236}">
                  <a16:creationId xmlns:a16="http://schemas.microsoft.com/office/drawing/2014/main" id="{739FF33B-D8D7-4247-AEA2-C250A9535939}"/>
                </a:ext>
              </a:extLst>
            </p:cNvPr>
            <p:cNvSpPr>
              <a:spLocks noChangeAspect="1" noChangeShapeType="1"/>
            </p:cNvSpPr>
            <p:nvPr/>
          </p:nvSpPr>
          <p:spPr bwMode="auto">
            <a:xfrm>
              <a:off x="2001" y="1483"/>
              <a:ext cx="0" cy="39"/>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2014" name="Line 510">
              <a:extLst>
                <a:ext uri="{FF2B5EF4-FFF2-40B4-BE49-F238E27FC236}">
                  <a16:creationId xmlns:a16="http://schemas.microsoft.com/office/drawing/2014/main" id="{FC5EF714-E9D1-4797-83F5-9BD038EE37F8}"/>
                </a:ext>
              </a:extLst>
            </p:cNvPr>
            <p:cNvSpPr>
              <a:spLocks noChangeAspect="1" noChangeShapeType="1"/>
            </p:cNvSpPr>
            <p:nvPr/>
          </p:nvSpPr>
          <p:spPr bwMode="auto">
            <a:xfrm>
              <a:off x="1928" y="1482"/>
              <a:ext cx="79" cy="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22015" name="Group 511">
            <a:extLst>
              <a:ext uri="{FF2B5EF4-FFF2-40B4-BE49-F238E27FC236}">
                <a16:creationId xmlns:a16="http://schemas.microsoft.com/office/drawing/2014/main" id="{77693006-3828-4C8F-BC18-E01B4FC70CF2}"/>
              </a:ext>
            </a:extLst>
          </p:cNvPr>
          <p:cNvGrpSpPr>
            <a:grpSpLocks/>
          </p:cNvGrpSpPr>
          <p:nvPr/>
        </p:nvGrpSpPr>
        <p:grpSpPr bwMode="auto">
          <a:xfrm>
            <a:off x="403225" y="7742238"/>
            <a:ext cx="244475" cy="158750"/>
            <a:chOff x="3294" y="2154"/>
            <a:chExt cx="154" cy="100"/>
          </a:xfrm>
        </p:grpSpPr>
        <p:sp>
          <p:nvSpPr>
            <p:cNvPr id="22016" name="Rectangle 512">
              <a:extLst>
                <a:ext uri="{FF2B5EF4-FFF2-40B4-BE49-F238E27FC236}">
                  <a16:creationId xmlns:a16="http://schemas.microsoft.com/office/drawing/2014/main" id="{EE508200-56C2-484E-8D41-2AC81AEECD8F}"/>
                </a:ext>
              </a:extLst>
            </p:cNvPr>
            <p:cNvSpPr>
              <a:spLocks noChangeAspect="1" noChangeArrowheads="1"/>
            </p:cNvSpPr>
            <p:nvPr/>
          </p:nvSpPr>
          <p:spPr bwMode="auto">
            <a:xfrm>
              <a:off x="3294" y="2154"/>
              <a:ext cx="154" cy="100"/>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22017" name="Group 513">
              <a:extLst>
                <a:ext uri="{FF2B5EF4-FFF2-40B4-BE49-F238E27FC236}">
                  <a16:creationId xmlns:a16="http://schemas.microsoft.com/office/drawing/2014/main" id="{1F1CF6F4-A3AC-42F0-829A-639954A66CF9}"/>
                </a:ext>
              </a:extLst>
            </p:cNvPr>
            <p:cNvGrpSpPr>
              <a:grpSpLocks/>
            </p:cNvGrpSpPr>
            <p:nvPr/>
          </p:nvGrpSpPr>
          <p:grpSpPr bwMode="auto">
            <a:xfrm>
              <a:off x="3316" y="2171"/>
              <a:ext cx="110" cy="63"/>
              <a:chOff x="691" y="3359"/>
              <a:chExt cx="136" cy="90"/>
            </a:xfrm>
          </p:grpSpPr>
          <p:sp>
            <p:nvSpPr>
              <p:cNvPr id="22018" name="Line 514">
                <a:extLst>
                  <a:ext uri="{FF2B5EF4-FFF2-40B4-BE49-F238E27FC236}">
                    <a16:creationId xmlns:a16="http://schemas.microsoft.com/office/drawing/2014/main" id="{19AEEB7F-FBF8-4639-9AD5-B38D881E6761}"/>
                  </a:ext>
                </a:extLst>
              </p:cNvPr>
              <p:cNvSpPr>
                <a:spLocks noChangeShapeType="1"/>
              </p:cNvSpPr>
              <p:nvPr/>
            </p:nvSpPr>
            <p:spPr bwMode="auto">
              <a:xfrm>
                <a:off x="691"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2019" name="Line 515">
                <a:extLst>
                  <a:ext uri="{FF2B5EF4-FFF2-40B4-BE49-F238E27FC236}">
                    <a16:creationId xmlns:a16="http://schemas.microsoft.com/office/drawing/2014/main" id="{CD75F982-0ADC-4D6C-89EC-B8D02030F53D}"/>
                  </a:ext>
                </a:extLst>
              </p:cNvPr>
              <p:cNvSpPr>
                <a:spLocks noChangeShapeType="1"/>
              </p:cNvSpPr>
              <p:nvPr/>
            </p:nvSpPr>
            <p:spPr bwMode="auto">
              <a:xfrm flipV="1">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2020" name="Line 516">
                <a:extLst>
                  <a:ext uri="{FF2B5EF4-FFF2-40B4-BE49-F238E27FC236}">
                    <a16:creationId xmlns:a16="http://schemas.microsoft.com/office/drawing/2014/main" id="{69AD22E6-D06F-43B3-82A8-1BEA74A8EDAF}"/>
                  </a:ext>
                </a:extLst>
              </p:cNvPr>
              <p:cNvSpPr>
                <a:spLocks noChangeShapeType="1"/>
              </p:cNvSpPr>
              <p:nvPr/>
            </p:nvSpPr>
            <p:spPr bwMode="auto">
              <a:xfrm>
                <a:off x="827"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2021" name="Line 517">
                <a:extLst>
                  <a:ext uri="{FF2B5EF4-FFF2-40B4-BE49-F238E27FC236}">
                    <a16:creationId xmlns:a16="http://schemas.microsoft.com/office/drawing/2014/main" id="{D1EDED2C-4C30-46DF-AAAA-BEB2239FA02F}"/>
                  </a:ext>
                </a:extLst>
              </p:cNvPr>
              <p:cNvSpPr>
                <a:spLocks noChangeShapeType="1"/>
              </p:cNvSpPr>
              <p:nvPr/>
            </p:nvSpPr>
            <p:spPr bwMode="auto">
              <a:xfrm>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22022" name="Group 518">
            <a:extLst>
              <a:ext uri="{FF2B5EF4-FFF2-40B4-BE49-F238E27FC236}">
                <a16:creationId xmlns:a16="http://schemas.microsoft.com/office/drawing/2014/main" id="{10FC109D-E75E-47B7-89DD-86F05988BC15}"/>
              </a:ext>
            </a:extLst>
          </p:cNvPr>
          <p:cNvGrpSpPr>
            <a:grpSpLocks/>
          </p:cNvGrpSpPr>
          <p:nvPr/>
        </p:nvGrpSpPr>
        <p:grpSpPr bwMode="auto">
          <a:xfrm>
            <a:off x="487363" y="7669213"/>
            <a:ext cx="74612" cy="26987"/>
            <a:chOff x="2373" y="1404"/>
            <a:chExt cx="47" cy="17"/>
          </a:xfrm>
        </p:grpSpPr>
        <p:sp>
          <p:nvSpPr>
            <p:cNvPr id="22023" name="Oval 519">
              <a:extLst>
                <a:ext uri="{FF2B5EF4-FFF2-40B4-BE49-F238E27FC236}">
                  <a16:creationId xmlns:a16="http://schemas.microsoft.com/office/drawing/2014/main" id="{9EA3571C-F296-44CF-9FB0-A9D6A682DA28}"/>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22024" name="Oval 520">
              <a:extLst>
                <a:ext uri="{FF2B5EF4-FFF2-40B4-BE49-F238E27FC236}">
                  <a16:creationId xmlns:a16="http://schemas.microsoft.com/office/drawing/2014/main" id="{0A67556C-B9D5-4E75-879A-CA68EFD13B9A}"/>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22025" name="Text Box 521">
            <a:extLst>
              <a:ext uri="{FF2B5EF4-FFF2-40B4-BE49-F238E27FC236}">
                <a16:creationId xmlns:a16="http://schemas.microsoft.com/office/drawing/2014/main" id="{78E2F61D-82FA-4652-BF29-01196726CEBF}"/>
              </a:ext>
            </a:extLst>
          </p:cNvPr>
          <p:cNvSpPr txBox="1">
            <a:spLocks noChangeArrowheads="1"/>
          </p:cNvSpPr>
          <p:nvPr/>
        </p:nvSpPr>
        <p:spPr bwMode="auto">
          <a:xfrm>
            <a:off x="620713" y="7667625"/>
            <a:ext cx="2792412"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Up to x8 </a:t>
            </a:r>
            <a:r>
              <a:rPr lang="en-GB" altLang="en-US" sz="800" b="0"/>
              <a:t>Puma HU Mk 1 Utility Helicopter </a:t>
            </a:r>
            <a:r>
              <a:rPr lang="en-GB" altLang="en-US" sz="800"/>
              <a:t>(j) </a:t>
            </a:r>
            <a:r>
              <a:rPr lang="en-GB" altLang="en-US" sz="800" b="0"/>
              <a:t>    CWBR-45</a:t>
            </a:r>
            <a:endParaRPr lang="en-GB" altLang="en-US" sz="800"/>
          </a:p>
        </p:txBody>
      </p:sp>
      <p:sp>
        <p:nvSpPr>
          <p:cNvPr id="22026" name="Line 522">
            <a:extLst>
              <a:ext uri="{FF2B5EF4-FFF2-40B4-BE49-F238E27FC236}">
                <a16:creationId xmlns:a16="http://schemas.microsoft.com/office/drawing/2014/main" id="{87F28437-0815-4B43-8584-B8C363930235}"/>
              </a:ext>
            </a:extLst>
          </p:cNvPr>
          <p:cNvSpPr>
            <a:spLocks noChangeShapeType="1"/>
          </p:cNvSpPr>
          <p:nvPr/>
        </p:nvSpPr>
        <p:spPr bwMode="auto">
          <a:xfrm>
            <a:off x="260350" y="7812088"/>
            <a:ext cx="142875"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22027" name="Group 523">
            <a:extLst>
              <a:ext uri="{FF2B5EF4-FFF2-40B4-BE49-F238E27FC236}">
                <a16:creationId xmlns:a16="http://schemas.microsoft.com/office/drawing/2014/main" id="{2052CDF9-8FC7-4F89-8181-11957EC9380C}"/>
              </a:ext>
            </a:extLst>
          </p:cNvPr>
          <p:cNvGrpSpPr>
            <a:grpSpLocks/>
          </p:cNvGrpSpPr>
          <p:nvPr/>
        </p:nvGrpSpPr>
        <p:grpSpPr bwMode="auto">
          <a:xfrm>
            <a:off x="404813" y="8027988"/>
            <a:ext cx="244475" cy="158750"/>
            <a:chOff x="255" y="5511"/>
            <a:chExt cx="154" cy="100"/>
          </a:xfrm>
        </p:grpSpPr>
        <p:sp>
          <p:nvSpPr>
            <p:cNvPr id="22028" name="Rectangle 524">
              <a:extLst>
                <a:ext uri="{FF2B5EF4-FFF2-40B4-BE49-F238E27FC236}">
                  <a16:creationId xmlns:a16="http://schemas.microsoft.com/office/drawing/2014/main" id="{FF00CB1B-B4E3-4899-B354-AEE79C5AA6F0}"/>
                </a:ext>
              </a:extLst>
            </p:cNvPr>
            <p:cNvSpPr>
              <a:spLocks noChangeAspect="1" noChangeArrowheads="1"/>
            </p:cNvSpPr>
            <p:nvPr/>
          </p:nvSpPr>
          <p:spPr bwMode="auto">
            <a:xfrm>
              <a:off x="255" y="5511"/>
              <a:ext cx="154" cy="100"/>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22029" name="Group 525">
              <a:extLst>
                <a:ext uri="{FF2B5EF4-FFF2-40B4-BE49-F238E27FC236}">
                  <a16:creationId xmlns:a16="http://schemas.microsoft.com/office/drawing/2014/main" id="{40FAC86C-96AC-4A85-BDCB-F1F9D8C2EBB6}"/>
                </a:ext>
              </a:extLst>
            </p:cNvPr>
            <p:cNvGrpSpPr>
              <a:grpSpLocks/>
            </p:cNvGrpSpPr>
            <p:nvPr/>
          </p:nvGrpSpPr>
          <p:grpSpPr bwMode="auto">
            <a:xfrm>
              <a:off x="277" y="5528"/>
              <a:ext cx="110" cy="63"/>
              <a:chOff x="691" y="3359"/>
              <a:chExt cx="136" cy="90"/>
            </a:xfrm>
          </p:grpSpPr>
          <p:sp>
            <p:nvSpPr>
              <p:cNvPr id="22030" name="Line 526">
                <a:extLst>
                  <a:ext uri="{FF2B5EF4-FFF2-40B4-BE49-F238E27FC236}">
                    <a16:creationId xmlns:a16="http://schemas.microsoft.com/office/drawing/2014/main" id="{4CF575DB-1B26-4800-86AC-12BDEFA42895}"/>
                  </a:ext>
                </a:extLst>
              </p:cNvPr>
              <p:cNvSpPr>
                <a:spLocks noChangeShapeType="1"/>
              </p:cNvSpPr>
              <p:nvPr/>
            </p:nvSpPr>
            <p:spPr bwMode="auto">
              <a:xfrm>
                <a:off x="691"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2031" name="Line 527">
                <a:extLst>
                  <a:ext uri="{FF2B5EF4-FFF2-40B4-BE49-F238E27FC236}">
                    <a16:creationId xmlns:a16="http://schemas.microsoft.com/office/drawing/2014/main" id="{6D62FED7-EBDB-46A0-BABA-A10B3A935F0C}"/>
                  </a:ext>
                </a:extLst>
              </p:cNvPr>
              <p:cNvSpPr>
                <a:spLocks noChangeShapeType="1"/>
              </p:cNvSpPr>
              <p:nvPr/>
            </p:nvSpPr>
            <p:spPr bwMode="auto">
              <a:xfrm flipV="1">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2032" name="Line 528">
                <a:extLst>
                  <a:ext uri="{FF2B5EF4-FFF2-40B4-BE49-F238E27FC236}">
                    <a16:creationId xmlns:a16="http://schemas.microsoft.com/office/drawing/2014/main" id="{F8D77A57-B602-4CCD-97E9-394911411FE1}"/>
                  </a:ext>
                </a:extLst>
              </p:cNvPr>
              <p:cNvSpPr>
                <a:spLocks noChangeShapeType="1"/>
              </p:cNvSpPr>
              <p:nvPr/>
            </p:nvSpPr>
            <p:spPr bwMode="auto">
              <a:xfrm>
                <a:off x="827"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2033" name="Line 529">
                <a:extLst>
                  <a:ext uri="{FF2B5EF4-FFF2-40B4-BE49-F238E27FC236}">
                    <a16:creationId xmlns:a16="http://schemas.microsoft.com/office/drawing/2014/main" id="{1D9989DD-49B9-410E-91A0-88179027F8EB}"/>
                  </a:ext>
                </a:extLst>
              </p:cNvPr>
              <p:cNvSpPr>
                <a:spLocks noChangeShapeType="1"/>
              </p:cNvSpPr>
              <p:nvPr/>
            </p:nvSpPr>
            <p:spPr bwMode="auto">
              <a:xfrm>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22034" name="Group 530">
            <a:extLst>
              <a:ext uri="{FF2B5EF4-FFF2-40B4-BE49-F238E27FC236}">
                <a16:creationId xmlns:a16="http://schemas.microsoft.com/office/drawing/2014/main" id="{AA30710C-F273-4C96-B89B-27F150A85805}"/>
              </a:ext>
            </a:extLst>
          </p:cNvPr>
          <p:cNvGrpSpPr>
            <a:grpSpLocks/>
          </p:cNvGrpSpPr>
          <p:nvPr/>
        </p:nvGrpSpPr>
        <p:grpSpPr bwMode="auto">
          <a:xfrm>
            <a:off x="488950" y="7954963"/>
            <a:ext cx="74613" cy="26987"/>
            <a:chOff x="2373" y="1404"/>
            <a:chExt cx="47" cy="17"/>
          </a:xfrm>
        </p:grpSpPr>
        <p:sp>
          <p:nvSpPr>
            <p:cNvPr id="22035" name="Oval 531">
              <a:extLst>
                <a:ext uri="{FF2B5EF4-FFF2-40B4-BE49-F238E27FC236}">
                  <a16:creationId xmlns:a16="http://schemas.microsoft.com/office/drawing/2014/main" id="{7558A103-282C-4212-9BE9-D2883D8178A5}"/>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22036" name="Oval 532">
              <a:extLst>
                <a:ext uri="{FF2B5EF4-FFF2-40B4-BE49-F238E27FC236}">
                  <a16:creationId xmlns:a16="http://schemas.microsoft.com/office/drawing/2014/main" id="{0BB4C774-3F3D-4E18-AB52-DCAF284E73A3}"/>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22037" name="Line 533">
            <a:extLst>
              <a:ext uri="{FF2B5EF4-FFF2-40B4-BE49-F238E27FC236}">
                <a16:creationId xmlns:a16="http://schemas.microsoft.com/office/drawing/2014/main" id="{3C158E1F-C55C-47A7-8B09-0A5D92AE376E}"/>
              </a:ext>
            </a:extLst>
          </p:cNvPr>
          <p:cNvSpPr>
            <a:spLocks noChangeShapeType="1"/>
          </p:cNvSpPr>
          <p:nvPr/>
        </p:nvSpPr>
        <p:spPr bwMode="auto">
          <a:xfrm>
            <a:off x="260350" y="8101013"/>
            <a:ext cx="142875"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2038" name="Text Box 534">
            <a:extLst>
              <a:ext uri="{FF2B5EF4-FFF2-40B4-BE49-F238E27FC236}">
                <a16:creationId xmlns:a16="http://schemas.microsoft.com/office/drawing/2014/main" id="{F0E76D67-D926-4226-A1DE-F3465E0FD2BE}"/>
              </a:ext>
            </a:extLst>
          </p:cNvPr>
          <p:cNvSpPr txBox="1">
            <a:spLocks noChangeArrowheads="1"/>
          </p:cNvSpPr>
          <p:nvPr/>
        </p:nvSpPr>
        <p:spPr bwMode="auto">
          <a:xfrm>
            <a:off x="620713" y="7956550"/>
            <a:ext cx="2816225"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Up to x4 </a:t>
            </a:r>
            <a:r>
              <a:rPr lang="en-GB" altLang="en-US" sz="800" b="0"/>
              <a:t>UH-1D Utility Helicopter </a:t>
            </a:r>
            <a:r>
              <a:rPr lang="en-GB" altLang="en-US" sz="800"/>
              <a:t>(k) </a:t>
            </a:r>
            <a:r>
              <a:rPr lang="en-GB" altLang="en-US" sz="800" b="0"/>
              <a:t>                CWWG-39</a:t>
            </a:r>
            <a:endParaRPr lang="en-GB" altLang="en-US" sz="800"/>
          </a:p>
        </p:txBody>
      </p:sp>
      <p:pic>
        <p:nvPicPr>
          <p:cNvPr id="22039" name="Picture 535">
            <a:extLst>
              <a:ext uri="{FF2B5EF4-FFF2-40B4-BE49-F238E27FC236}">
                <a16:creationId xmlns:a16="http://schemas.microsoft.com/office/drawing/2014/main" id="{358CF316-C1F5-4F03-901F-5C254EA594E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14875" y="107950"/>
            <a:ext cx="1090613"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2040" name="Line 536">
            <a:extLst>
              <a:ext uri="{FF2B5EF4-FFF2-40B4-BE49-F238E27FC236}">
                <a16:creationId xmlns:a16="http://schemas.microsoft.com/office/drawing/2014/main" id="{E4C3CF07-19C4-432F-AA1E-6F1BFF1AEB1F}"/>
              </a:ext>
            </a:extLst>
          </p:cNvPr>
          <p:cNvSpPr>
            <a:spLocks noChangeShapeType="1"/>
          </p:cNvSpPr>
          <p:nvPr/>
        </p:nvSpPr>
        <p:spPr bwMode="auto">
          <a:xfrm>
            <a:off x="260350" y="406876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22041" name="Group 537">
            <a:extLst>
              <a:ext uri="{FF2B5EF4-FFF2-40B4-BE49-F238E27FC236}">
                <a16:creationId xmlns:a16="http://schemas.microsoft.com/office/drawing/2014/main" id="{A6EA1312-39E7-473B-80A4-B460E18F0073}"/>
              </a:ext>
            </a:extLst>
          </p:cNvPr>
          <p:cNvGrpSpPr>
            <a:grpSpLocks/>
          </p:cNvGrpSpPr>
          <p:nvPr/>
        </p:nvGrpSpPr>
        <p:grpSpPr bwMode="auto">
          <a:xfrm>
            <a:off x="404813" y="3997325"/>
            <a:ext cx="287337" cy="215900"/>
            <a:chOff x="1400" y="2850"/>
            <a:chExt cx="152" cy="99"/>
          </a:xfrm>
        </p:grpSpPr>
        <p:sp>
          <p:nvSpPr>
            <p:cNvPr id="22042" name="Rectangle 538">
              <a:extLst>
                <a:ext uri="{FF2B5EF4-FFF2-40B4-BE49-F238E27FC236}">
                  <a16:creationId xmlns:a16="http://schemas.microsoft.com/office/drawing/2014/main" id="{F3A792A8-F00E-4DDA-8919-D648982A3DCC}"/>
                </a:ext>
              </a:extLst>
            </p:cNvPr>
            <p:cNvSpPr>
              <a:spLocks noChangeAspect="1" noChangeArrowheads="1"/>
            </p:cNvSpPr>
            <p:nvPr/>
          </p:nvSpPr>
          <p:spPr bwMode="auto">
            <a:xfrm>
              <a:off x="1401" y="2850"/>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2043" name="Line 539">
              <a:extLst>
                <a:ext uri="{FF2B5EF4-FFF2-40B4-BE49-F238E27FC236}">
                  <a16:creationId xmlns:a16="http://schemas.microsoft.com/office/drawing/2014/main" id="{15FF2B44-74C5-42E4-BDCC-0549D076446E}"/>
                </a:ext>
              </a:extLst>
            </p:cNvPr>
            <p:cNvSpPr>
              <a:spLocks noChangeAspect="1" noChangeShapeType="1"/>
            </p:cNvSpPr>
            <p:nvPr/>
          </p:nvSpPr>
          <p:spPr bwMode="auto">
            <a:xfrm flipV="1">
              <a:off x="1400" y="2851"/>
              <a:ext cx="73"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2044" name="Line 540">
              <a:extLst>
                <a:ext uri="{FF2B5EF4-FFF2-40B4-BE49-F238E27FC236}">
                  <a16:creationId xmlns:a16="http://schemas.microsoft.com/office/drawing/2014/main" id="{51267751-ED91-45BA-92CC-D4B5F42E64FB}"/>
                </a:ext>
              </a:extLst>
            </p:cNvPr>
            <p:cNvSpPr>
              <a:spLocks noChangeAspect="1" noChangeShapeType="1"/>
            </p:cNvSpPr>
            <p:nvPr/>
          </p:nvSpPr>
          <p:spPr bwMode="auto">
            <a:xfrm>
              <a:off x="1473" y="2850"/>
              <a:ext cx="78"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2045" name="Line 541">
              <a:extLst>
                <a:ext uri="{FF2B5EF4-FFF2-40B4-BE49-F238E27FC236}">
                  <a16:creationId xmlns:a16="http://schemas.microsoft.com/office/drawing/2014/main" id="{1F544EFF-E5EA-4CE7-8E54-9514D34B4519}"/>
                </a:ext>
              </a:extLst>
            </p:cNvPr>
            <p:cNvSpPr>
              <a:spLocks noChangeAspect="1" noChangeShapeType="1"/>
            </p:cNvSpPr>
            <p:nvPr/>
          </p:nvSpPr>
          <p:spPr bwMode="auto">
            <a:xfrm>
              <a:off x="1442" y="2892"/>
              <a:ext cx="62" cy="0"/>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22046" name="Line 542">
            <a:extLst>
              <a:ext uri="{FF2B5EF4-FFF2-40B4-BE49-F238E27FC236}">
                <a16:creationId xmlns:a16="http://schemas.microsoft.com/office/drawing/2014/main" id="{E2F5845F-9F38-4262-AB90-F690ECBF67F2}"/>
              </a:ext>
            </a:extLst>
          </p:cNvPr>
          <p:cNvSpPr>
            <a:spLocks noChangeShapeType="1"/>
          </p:cNvSpPr>
          <p:nvPr/>
        </p:nvSpPr>
        <p:spPr bwMode="auto">
          <a:xfrm>
            <a:off x="549275" y="3924300"/>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2047" name="Text Box 543">
            <a:extLst>
              <a:ext uri="{FF2B5EF4-FFF2-40B4-BE49-F238E27FC236}">
                <a16:creationId xmlns:a16="http://schemas.microsoft.com/office/drawing/2014/main" id="{5ED8945F-F74B-4131-AD0E-3B8D1C719C7C}"/>
              </a:ext>
            </a:extLst>
          </p:cNvPr>
          <p:cNvSpPr txBox="1">
            <a:spLocks noChangeArrowheads="1"/>
          </p:cNvSpPr>
          <p:nvPr/>
        </p:nvSpPr>
        <p:spPr bwMode="auto">
          <a:xfrm>
            <a:off x="692150" y="3924300"/>
            <a:ext cx="12731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CWBR-13</a:t>
            </a:r>
          </a:p>
          <a:p>
            <a:r>
              <a:rPr lang="en-GB" altLang="en-US" sz="800"/>
              <a:t>x1 Air Defence Battery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423" name="Line 127">
            <a:extLst>
              <a:ext uri="{FF2B5EF4-FFF2-40B4-BE49-F238E27FC236}">
                <a16:creationId xmlns:a16="http://schemas.microsoft.com/office/drawing/2014/main" id="{CCFE2037-CD8B-4BFB-8616-C4641C71891C}"/>
              </a:ext>
            </a:extLst>
          </p:cNvPr>
          <p:cNvSpPr>
            <a:spLocks noChangeShapeType="1"/>
          </p:cNvSpPr>
          <p:nvPr/>
        </p:nvSpPr>
        <p:spPr bwMode="auto">
          <a:xfrm>
            <a:off x="474663" y="5651500"/>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55424" name="Group 128">
            <a:extLst>
              <a:ext uri="{FF2B5EF4-FFF2-40B4-BE49-F238E27FC236}">
                <a16:creationId xmlns:a16="http://schemas.microsoft.com/office/drawing/2014/main" id="{132ECA15-1539-4224-B214-FFC77B7C6219}"/>
              </a:ext>
            </a:extLst>
          </p:cNvPr>
          <p:cNvGrpSpPr>
            <a:grpSpLocks/>
          </p:cNvGrpSpPr>
          <p:nvPr/>
        </p:nvGrpSpPr>
        <p:grpSpPr bwMode="auto">
          <a:xfrm>
            <a:off x="474663" y="5722938"/>
            <a:ext cx="74612" cy="26987"/>
            <a:chOff x="2373" y="1404"/>
            <a:chExt cx="47" cy="17"/>
          </a:xfrm>
        </p:grpSpPr>
        <p:sp>
          <p:nvSpPr>
            <p:cNvPr id="55425" name="Oval 129">
              <a:extLst>
                <a:ext uri="{FF2B5EF4-FFF2-40B4-BE49-F238E27FC236}">
                  <a16:creationId xmlns:a16="http://schemas.microsoft.com/office/drawing/2014/main" id="{5093E217-A721-4F97-8097-EC5A5AB02336}"/>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55426" name="Oval 130">
              <a:extLst>
                <a:ext uri="{FF2B5EF4-FFF2-40B4-BE49-F238E27FC236}">
                  <a16:creationId xmlns:a16="http://schemas.microsoft.com/office/drawing/2014/main" id="{1BF0D24D-1B7B-4545-8408-AD6C6488D4AC}"/>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55427" name="Text Box 131">
            <a:extLst>
              <a:ext uri="{FF2B5EF4-FFF2-40B4-BE49-F238E27FC236}">
                <a16:creationId xmlns:a16="http://schemas.microsoft.com/office/drawing/2014/main" id="{099DD181-FFD7-4487-B1E8-527F16168845}"/>
              </a:ext>
            </a:extLst>
          </p:cNvPr>
          <p:cNvSpPr txBox="1">
            <a:spLocks noChangeArrowheads="1"/>
          </p:cNvSpPr>
          <p:nvPr/>
        </p:nvSpPr>
        <p:spPr bwMode="auto">
          <a:xfrm>
            <a:off x="619125" y="5651500"/>
            <a:ext cx="28098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Transport/Recon</a:t>
            </a:r>
          </a:p>
          <a:p>
            <a:r>
              <a:rPr lang="en-GB" altLang="en-US" sz="800"/>
              <a:t>x3 </a:t>
            </a:r>
            <a:r>
              <a:rPr lang="en-GB" altLang="en-US" sz="800" b="0"/>
              <a:t>Land Rover (with MG)                                    CWBR-20</a:t>
            </a:r>
            <a:endParaRPr lang="en-GB" altLang="en-US" sz="800"/>
          </a:p>
        </p:txBody>
      </p:sp>
      <p:grpSp>
        <p:nvGrpSpPr>
          <p:cNvPr id="55428" name="Group 132">
            <a:extLst>
              <a:ext uri="{FF2B5EF4-FFF2-40B4-BE49-F238E27FC236}">
                <a16:creationId xmlns:a16="http://schemas.microsoft.com/office/drawing/2014/main" id="{C8DADB14-EB58-4A15-AAEC-8E27C56FC980}"/>
              </a:ext>
            </a:extLst>
          </p:cNvPr>
          <p:cNvGrpSpPr>
            <a:grpSpLocks/>
          </p:cNvGrpSpPr>
          <p:nvPr/>
        </p:nvGrpSpPr>
        <p:grpSpPr bwMode="auto">
          <a:xfrm>
            <a:off x="401638" y="5795963"/>
            <a:ext cx="231775" cy="190500"/>
            <a:chOff x="2252" y="2304"/>
            <a:chExt cx="146" cy="120"/>
          </a:xfrm>
        </p:grpSpPr>
        <p:sp>
          <p:nvSpPr>
            <p:cNvPr id="55429" name="Rectangle 133">
              <a:extLst>
                <a:ext uri="{FF2B5EF4-FFF2-40B4-BE49-F238E27FC236}">
                  <a16:creationId xmlns:a16="http://schemas.microsoft.com/office/drawing/2014/main" id="{D6C05AE4-5596-4372-96BB-FE22074F3A83}"/>
                </a:ext>
              </a:extLst>
            </p:cNvPr>
            <p:cNvSpPr>
              <a:spLocks noChangeAspect="1" noChangeArrowheads="1"/>
            </p:cNvSpPr>
            <p:nvPr/>
          </p:nvSpPr>
          <p:spPr bwMode="auto">
            <a:xfrm>
              <a:off x="2252" y="230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5430" name="Oval 134">
              <a:extLst>
                <a:ext uri="{FF2B5EF4-FFF2-40B4-BE49-F238E27FC236}">
                  <a16:creationId xmlns:a16="http://schemas.microsoft.com/office/drawing/2014/main" id="{74E5DD35-CD7A-46CF-B797-CF8370AB322B}"/>
                </a:ext>
              </a:extLst>
            </p:cNvPr>
            <p:cNvSpPr>
              <a:spLocks noChangeAspect="1" noChangeArrowheads="1"/>
            </p:cNvSpPr>
            <p:nvPr/>
          </p:nvSpPr>
          <p:spPr bwMode="auto">
            <a:xfrm>
              <a:off x="2259" y="240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55431" name="Oval 135">
              <a:extLst>
                <a:ext uri="{FF2B5EF4-FFF2-40B4-BE49-F238E27FC236}">
                  <a16:creationId xmlns:a16="http://schemas.microsoft.com/office/drawing/2014/main" id="{65892026-FA1C-494C-99DD-28778F7DC9C3}"/>
                </a:ext>
              </a:extLst>
            </p:cNvPr>
            <p:cNvSpPr>
              <a:spLocks noChangeAspect="1" noChangeArrowheads="1"/>
            </p:cNvSpPr>
            <p:nvPr/>
          </p:nvSpPr>
          <p:spPr bwMode="auto">
            <a:xfrm>
              <a:off x="2373" y="240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55432" name="Line 136">
            <a:extLst>
              <a:ext uri="{FF2B5EF4-FFF2-40B4-BE49-F238E27FC236}">
                <a16:creationId xmlns:a16="http://schemas.microsoft.com/office/drawing/2014/main" id="{EACCA893-0879-4177-8EA7-88AD1C21FC24}"/>
              </a:ext>
            </a:extLst>
          </p:cNvPr>
          <p:cNvSpPr>
            <a:spLocks noChangeShapeType="1"/>
          </p:cNvSpPr>
          <p:nvPr/>
        </p:nvSpPr>
        <p:spPr bwMode="auto">
          <a:xfrm>
            <a:off x="260350" y="395288"/>
            <a:ext cx="0" cy="453707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55433" name="Group 137">
            <a:extLst>
              <a:ext uri="{FF2B5EF4-FFF2-40B4-BE49-F238E27FC236}">
                <a16:creationId xmlns:a16="http://schemas.microsoft.com/office/drawing/2014/main" id="{37223474-257E-453E-B421-8F2FD8EAB6D0}"/>
              </a:ext>
            </a:extLst>
          </p:cNvPr>
          <p:cNvGrpSpPr>
            <a:grpSpLocks/>
          </p:cNvGrpSpPr>
          <p:nvPr/>
        </p:nvGrpSpPr>
        <p:grpSpPr bwMode="auto">
          <a:xfrm>
            <a:off x="220663" y="179388"/>
            <a:ext cx="76200" cy="63500"/>
            <a:chOff x="2539" y="543"/>
            <a:chExt cx="48" cy="40"/>
          </a:xfrm>
        </p:grpSpPr>
        <p:sp>
          <p:nvSpPr>
            <p:cNvPr id="55434" name="Line 138">
              <a:extLst>
                <a:ext uri="{FF2B5EF4-FFF2-40B4-BE49-F238E27FC236}">
                  <a16:creationId xmlns:a16="http://schemas.microsoft.com/office/drawing/2014/main" id="{BAAC3FE8-1BF6-411E-9F98-84BCE0CD1409}"/>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5435" name="Line 139">
              <a:extLst>
                <a:ext uri="{FF2B5EF4-FFF2-40B4-BE49-F238E27FC236}">
                  <a16:creationId xmlns:a16="http://schemas.microsoft.com/office/drawing/2014/main" id="{8C064580-6C12-48F0-A950-0BE0D2185F6C}"/>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55436" name="Text Box 140">
            <a:extLst>
              <a:ext uri="{FF2B5EF4-FFF2-40B4-BE49-F238E27FC236}">
                <a16:creationId xmlns:a16="http://schemas.microsoft.com/office/drawing/2014/main" id="{A085BBCB-1DFF-4A8B-8C5F-33A6AD44563C}"/>
              </a:ext>
            </a:extLst>
          </p:cNvPr>
          <p:cNvSpPr txBox="1">
            <a:spLocks noChangeArrowheads="1"/>
          </p:cNvSpPr>
          <p:nvPr/>
        </p:nvSpPr>
        <p:spPr bwMode="auto">
          <a:xfrm>
            <a:off x="476250" y="107950"/>
            <a:ext cx="2482850"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BATTLEGROUP CWBR-15</a:t>
            </a:r>
          </a:p>
          <a:p>
            <a:r>
              <a:rPr lang="en-GB" altLang="en-US" sz="1000"/>
              <a:t>British Field Force (Strategic Reserve)</a:t>
            </a:r>
          </a:p>
          <a:p>
            <a:r>
              <a:rPr lang="en-GB" altLang="en-US" sz="1000"/>
              <a:t>1980-82 </a:t>
            </a:r>
            <a:r>
              <a:rPr lang="en-GB" altLang="en-US" sz="800"/>
              <a:t>(a)</a:t>
            </a:r>
            <a:endParaRPr lang="en-GB" altLang="en-US" sz="1000"/>
          </a:p>
        </p:txBody>
      </p:sp>
      <p:sp>
        <p:nvSpPr>
          <p:cNvPr id="55437" name="Line 141">
            <a:extLst>
              <a:ext uri="{FF2B5EF4-FFF2-40B4-BE49-F238E27FC236}">
                <a16:creationId xmlns:a16="http://schemas.microsoft.com/office/drawing/2014/main" id="{9FE66432-3381-4F50-809D-FDC0111C0A1B}"/>
              </a:ext>
            </a:extLst>
          </p:cNvPr>
          <p:cNvSpPr>
            <a:spLocks noChangeShapeType="1"/>
          </p:cNvSpPr>
          <p:nvPr/>
        </p:nvSpPr>
        <p:spPr bwMode="auto">
          <a:xfrm>
            <a:off x="260350" y="147637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5438" name="Line 142">
            <a:extLst>
              <a:ext uri="{FF2B5EF4-FFF2-40B4-BE49-F238E27FC236}">
                <a16:creationId xmlns:a16="http://schemas.microsoft.com/office/drawing/2014/main" id="{E3BF00F6-DB93-4F57-89BD-6F77797D710E}"/>
              </a:ext>
            </a:extLst>
          </p:cNvPr>
          <p:cNvSpPr>
            <a:spLocks noChangeShapeType="1"/>
          </p:cNvSpPr>
          <p:nvPr/>
        </p:nvSpPr>
        <p:spPr bwMode="auto">
          <a:xfrm>
            <a:off x="260350" y="90011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5439" name="Line 143">
            <a:extLst>
              <a:ext uri="{FF2B5EF4-FFF2-40B4-BE49-F238E27FC236}">
                <a16:creationId xmlns:a16="http://schemas.microsoft.com/office/drawing/2014/main" id="{9F320663-AAAD-4959-A0F2-9C1BBA46EB4B}"/>
              </a:ext>
            </a:extLst>
          </p:cNvPr>
          <p:cNvSpPr>
            <a:spLocks noChangeShapeType="1"/>
          </p:cNvSpPr>
          <p:nvPr/>
        </p:nvSpPr>
        <p:spPr bwMode="auto">
          <a:xfrm>
            <a:off x="476250" y="1547813"/>
            <a:ext cx="0" cy="1444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5440" name="Line 144">
            <a:extLst>
              <a:ext uri="{FF2B5EF4-FFF2-40B4-BE49-F238E27FC236}">
                <a16:creationId xmlns:a16="http://schemas.microsoft.com/office/drawing/2014/main" id="{F59103A6-F7DB-4872-835C-FF87C26238D4}"/>
              </a:ext>
            </a:extLst>
          </p:cNvPr>
          <p:cNvSpPr>
            <a:spLocks noChangeShapeType="1"/>
          </p:cNvSpPr>
          <p:nvPr/>
        </p:nvSpPr>
        <p:spPr bwMode="auto">
          <a:xfrm>
            <a:off x="476250" y="971550"/>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55441" name="Group 145">
            <a:extLst>
              <a:ext uri="{FF2B5EF4-FFF2-40B4-BE49-F238E27FC236}">
                <a16:creationId xmlns:a16="http://schemas.microsoft.com/office/drawing/2014/main" id="{3A75B18C-A923-4FC3-931A-5577B7121D35}"/>
              </a:ext>
            </a:extLst>
          </p:cNvPr>
          <p:cNvGrpSpPr>
            <a:grpSpLocks/>
          </p:cNvGrpSpPr>
          <p:nvPr/>
        </p:nvGrpSpPr>
        <p:grpSpPr bwMode="auto">
          <a:xfrm>
            <a:off x="476250" y="755650"/>
            <a:ext cx="74613" cy="26988"/>
            <a:chOff x="2373" y="1404"/>
            <a:chExt cx="47" cy="17"/>
          </a:xfrm>
        </p:grpSpPr>
        <p:sp>
          <p:nvSpPr>
            <p:cNvPr id="55442" name="Oval 146">
              <a:extLst>
                <a:ext uri="{FF2B5EF4-FFF2-40B4-BE49-F238E27FC236}">
                  <a16:creationId xmlns:a16="http://schemas.microsoft.com/office/drawing/2014/main" id="{15324D91-8369-445E-ADC7-3CC17DB022B2}"/>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55443" name="Oval 147">
              <a:extLst>
                <a:ext uri="{FF2B5EF4-FFF2-40B4-BE49-F238E27FC236}">
                  <a16:creationId xmlns:a16="http://schemas.microsoft.com/office/drawing/2014/main" id="{C2041D0F-4802-4AFC-991D-AF943E92A1EC}"/>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55444" name="Text Box 148">
            <a:extLst>
              <a:ext uri="{FF2B5EF4-FFF2-40B4-BE49-F238E27FC236}">
                <a16:creationId xmlns:a16="http://schemas.microsoft.com/office/drawing/2014/main" id="{67B833D6-5638-47E1-A562-BA4BDF175D9F}"/>
              </a:ext>
            </a:extLst>
          </p:cNvPr>
          <p:cNvSpPr txBox="1">
            <a:spLocks noChangeArrowheads="1"/>
          </p:cNvSpPr>
          <p:nvPr/>
        </p:nvSpPr>
        <p:spPr bwMode="auto">
          <a:xfrm>
            <a:off x="620713" y="684213"/>
            <a:ext cx="28019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Command</a:t>
            </a:r>
          </a:p>
          <a:p>
            <a:r>
              <a:rPr lang="en-GB" altLang="en-US" sz="800"/>
              <a:t>x1 </a:t>
            </a:r>
            <a:r>
              <a:rPr lang="en-GB" altLang="en-US" sz="800" b="0"/>
              <a:t>Commander                                                   CWBR-25</a:t>
            </a:r>
            <a:endParaRPr lang="en-GB" altLang="en-US" sz="800"/>
          </a:p>
        </p:txBody>
      </p:sp>
      <p:grpSp>
        <p:nvGrpSpPr>
          <p:cNvPr id="55445" name="Group 149">
            <a:extLst>
              <a:ext uri="{FF2B5EF4-FFF2-40B4-BE49-F238E27FC236}">
                <a16:creationId xmlns:a16="http://schemas.microsoft.com/office/drawing/2014/main" id="{DAD35F0B-9F00-4ADE-A0FE-979B5379534A}"/>
              </a:ext>
            </a:extLst>
          </p:cNvPr>
          <p:cNvGrpSpPr>
            <a:grpSpLocks/>
          </p:cNvGrpSpPr>
          <p:nvPr/>
        </p:nvGrpSpPr>
        <p:grpSpPr bwMode="auto">
          <a:xfrm>
            <a:off x="404813" y="827088"/>
            <a:ext cx="231775" cy="157162"/>
            <a:chOff x="933" y="149"/>
            <a:chExt cx="146" cy="99"/>
          </a:xfrm>
        </p:grpSpPr>
        <p:sp>
          <p:nvSpPr>
            <p:cNvPr id="55446" name="Rectangle 150">
              <a:extLst>
                <a:ext uri="{FF2B5EF4-FFF2-40B4-BE49-F238E27FC236}">
                  <a16:creationId xmlns:a16="http://schemas.microsoft.com/office/drawing/2014/main" id="{5A1C91B1-B129-4ACD-B615-E7E4CA1455DF}"/>
                </a:ext>
              </a:extLst>
            </p:cNvPr>
            <p:cNvSpPr>
              <a:spLocks noChangeAspect="1" noChangeArrowheads="1"/>
            </p:cNvSpPr>
            <p:nvPr/>
          </p:nvSpPr>
          <p:spPr bwMode="auto">
            <a:xfrm>
              <a:off x="933" y="149"/>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5447" name="Text Box 151">
              <a:extLst>
                <a:ext uri="{FF2B5EF4-FFF2-40B4-BE49-F238E27FC236}">
                  <a16:creationId xmlns:a16="http://schemas.microsoft.com/office/drawing/2014/main" id="{F64087FC-F1D3-4AA3-9136-627E87725B12}"/>
                </a:ext>
              </a:extLst>
            </p:cNvPr>
            <p:cNvSpPr txBox="1">
              <a:spLocks noChangeAspect="1" noChangeArrowheads="1"/>
            </p:cNvSpPr>
            <p:nvPr/>
          </p:nvSpPr>
          <p:spPr bwMode="auto">
            <a:xfrm>
              <a:off x="948" y="163"/>
              <a:ext cx="116" cy="70"/>
            </a:xfrm>
            <a:prstGeom prst="rect">
              <a:avLst/>
            </a:prstGeom>
            <a:solidFill>
              <a:srgbClr val="CC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sz="800"/>
                <a:t>HQ</a:t>
              </a:r>
            </a:p>
          </p:txBody>
        </p:sp>
      </p:grpSp>
      <p:grpSp>
        <p:nvGrpSpPr>
          <p:cNvPr id="55448" name="Group 152">
            <a:extLst>
              <a:ext uri="{FF2B5EF4-FFF2-40B4-BE49-F238E27FC236}">
                <a16:creationId xmlns:a16="http://schemas.microsoft.com/office/drawing/2014/main" id="{8A85D36F-741E-4D31-BC8C-4D42CD6952CA}"/>
              </a:ext>
            </a:extLst>
          </p:cNvPr>
          <p:cNvGrpSpPr>
            <a:grpSpLocks/>
          </p:cNvGrpSpPr>
          <p:nvPr/>
        </p:nvGrpSpPr>
        <p:grpSpPr bwMode="auto">
          <a:xfrm>
            <a:off x="476250" y="1042988"/>
            <a:ext cx="74613" cy="26987"/>
            <a:chOff x="2373" y="1404"/>
            <a:chExt cx="47" cy="17"/>
          </a:xfrm>
        </p:grpSpPr>
        <p:sp>
          <p:nvSpPr>
            <p:cNvPr id="55449" name="Oval 153">
              <a:extLst>
                <a:ext uri="{FF2B5EF4-FFF2-40B4-BE49-F238E27FC236}">
                  <a16:creationId xmlns:a16="http://schemas.microsoft.com/office/drawing/2014/main" id="{D41148BA-4897-4539-A3AA-78B82197984C}"/>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55450" name="Oval 154">
              <a:extLst>
                <a:ext uri="{FF2B5EF4-FFF2-40B4-BE49-F238E27FC236}">
                  <a16:creationId xmlns:a16="http://schemas.microsoft.com/office/drawing/2014/main" id="{98678D65-86D0-44E9-AE43-9D5288493F2B}"/>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55451" name="Text Box 155">
            <a:extLst>
              <a:ext uri="{FF2B5EF4-FFF2-40B4-BE49-F238E27FC236}">
                <a16:creationId xmlns:a16="http://schemas.microsoft.com/office/drawing/2014/main" id="{4FD9AE71-D7A3-419B-80A1-B90CE6AEC172}"/>
              </a:ext>
            </a:extLst>
          </p:cNvPr>
          <p:cNvSpPr txBox="1">
            <a:spLocks noChangeArrowheads="1"/>
          </p:cNvSpPr>
          <p:nvPr/>
        </p:nvSpPr>
        <p:spPr bwMode="auto">
          <a:xfrm>
            <a:off x="619125" y="971550"/>
            <a:ext cx="28003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a:t>
            </a:r>
          </a:p>
          <a:p>
            <a:r>
              <a:rPr lang="en-GB" altLang="en-US" sz="800"/>
              <a:t>x1 </a:t>
            </a:r>
            <a:r>
              <a:rPr lang="en-GB" altLang="en-US" sz="800" b="0"/>
              <a:t>Land Rover (no MG)                                      CWBR-20</a:t>
            </a:r>
            <a:endParaRPr lang="en-GB" altLang="en-US" sz="800"/>
          </a:p>
        </p:txBody>
      </p:sp>
      <p:grpSp>
        <p:nvGrpSpPr>
          <p:cNvPr id="55452" name="Group 156">
            <a:extLst>
              <a:ext uri="{FF2B5EF4-FFF2-40B4-BE49-F238E27FC236}">
                <a16:creationId xmlns:a16="http://schemas.microsoft.com/office/drawing/2014/main" id="{9D355F33-84ED-4811-9440-BBF528EAA2D0}"/>
              </a:ext>
            </a:extLst>
          </p:cNvPr>
          <p:cNvGrpSpPr>
            <a:grpSpLocks noChangeAspect="1"/>
          </p:cNvGrpSpPr>
          <p:nvPr/>
        </p:nvGrpSpPr>
        <p:grpSpPr bwMode="auto">
          <a:xfrm>
            <a:off x="404813" y="1403350"/>
            <a:ext cx="231775" cy="157163"/>
            <a:chOff x="1968" y="1728"/>
            <a:chExt cx="195" cy="132"/>
          </a:xfrm>
        </p:grpSpPr>
        <p:sp>
          <p:nvSpPr>
            <p:cNvPr id="55453" name="Rectangle 157">
              <a:extLst>
                <a:ext uri="{FF2B5EF4-FFF2-40B4-BE49-F238E27FC236}">
                  <a16:creationId xmlns:a16="http://schemas.microsoft.com/office/drawing/2014/main" id="{D35A65FD-2139-4A07-B019-DB32B35E7DFA}"/>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5454" name="Line 158">
              <a:extLst>
                <a:ext uri="{FF2B5EF4-FFF2-40B4-BE49-F238E27FC236}">
                  <a16:creationId xmlns:a16="http://schemas.microsoft.com/office/drawing/2014/main" id="{A6E66D41-46B2-4212-A270-B6EED0A9D0FE}"/>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5455" name="Line 159">
              <a:extLst>
                <a:ext uri="{FF2B5EF4-FFF2-40B4-BE49-F238E27FC236}">
                  <a16:creationId xmlns:a16="http://schemas.microsoft.com/office/drawing/2014/main" id="{1C303070-81EB-4848-B355-80BF8735DE04}"/>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55456" name="Group 160">
            <a:extLst>
              <a:ext uri="{FF2B5EF4-FFF2-40B4-BE49-F238E27FC236}">
                <a16:creationId xmlns:a16="http://schemas.microsoft.com/office/drawing/2014/main" id="{321711C5-4DF5-4ADB-9F34-E73FD2C083A4}"/>
              </a:ext>
            </a:extLst>
          </p:cNvPr>
          <p:cNvGrpSpPr>
            <a:grpSpLocks/>
          </p:cNvGrpSpPr>
          <p:nvPr/>
        </p:nvGrpSpPr>
        <p:grpSpPr bwMode="auto">
          <a:xfrm>
            <a:off x="476250" y="1331913"/>
            <a:ext cx="74613" cy="26987"/>
            <a:chOff x="2373" y="1404"/>
            <a:chExt cx="47" cy="17"/>
          </a:xfrm>
        </p:grpSpPr>
        <p:sp>
          <p:nvSpPr>
            <p:cNvPr id="55457" name="Oval 161">
              <a:extLst>
                <a:ext uri="{FF2B5EF4-FFF2-40B4-BE49-F238E27FC236}">
                  <a16:creationId xmlns:a16="http://schemas.microsoft.com/office/drawing/2014/main" id="{7EBD2995-38D3-4D31-8910-ABECB3D802B3}"/>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55458" name="Oval 162">
              <a:extLst>
                <a:ext uri="{FF2B5EF4-FFF2-40B4-BE49-F238E27FC236}">
                  <a16:creationId xmlns:a16="http://schemas.microsoft.com/office/drawing/2014/main" id="{D4C85FDB-56A5-4465-A562-8A9D0F4B403F}"/>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grpSp>
        <p:nvGrpSpPr>
          <p:cNvPr id="55459" name="Group 163">
            <a:extLst>
              <a:ext uri="{FF2B5EF4-FFF2-40B4-BE49-F238E27FC236}">
                <a16:creationId xmlns:a16="http://schemas.microsoft.com/office/drawing/2014/main" id="{88CA8131-DF5C-474F-82A2-07CABB8E7AC7}"/>
              </a:ext>
            </a:extLst>
          </p:cNvPr>
          <p:cNvGrpSpPr>
            <a:grpSpLocks/>
          </p:cNvGrpSpPr>
          <p:nvPr/>
        </p:nvGrpSpPr>
        <p:grpSpPr bwMode="auto">
          <a:xfrm>
            <a:off x="476250" y="1619250"/>
            <a:ext cx="74613" cy="26988"/>
            <a:chOff x="2373" y="1404"/>
            <a:chExt cx="47" cy="17"/>
          </a:xfrm>
        </p:grpSpPr>
        <p:sp>
          <p:nvSpPr>
            <p:cNvPr id="55460" name="Oval 164">
              <a:extLst>
                <a:ext uri="{FF2B5EF4-FFF2-40B4-BE49-F238E27FC236}">
                  <a16:creationId xmlns:a16="http://schemas.microsoft.com/office/drawing/2014/main" id="{8231255D-5C32-497D-80E8-3B8698C636E6}"/>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55461" name="Oval 165">
              <a:extLst>
                <a:ext uri="{FF2B5EF4-FFF2-40B4-BE49-F238E27FC236}">
                  <a16:creationId xmlns:a16="http://schemas.microsoft.com/office/drawing/2014/main" id="{A876DE77-59DA-429B-BBD1-5269B97A2FE3}"/>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55462" name="Text Box 166">
            <a:extLst>
              <a:ext uri="{FF2B5EF4-FFF2-40B4-BE49-F238E27FC236}">
                <a16:creationId xmlns:a16="http://schemas.microsoft.com/office/drawing/2014/main" id="{337242E1-8AD3-4527-A308-FD72C768C86D}"/>
              </a:ext>
            </a:extLst>
          </p:cNvPr>
          <p:cNvSpPr txBox="1">
            <a:spLocks noChangeArrowheads="1"/>
          </p:cNvSpPr>
          <p:nvPr/>
        </p:nvSpPr>
        <p:spPr bwMode="auto">
          <a:xfrm>
            <a:off x="619125" y="1547813"/>
            <a:ext cx="28098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a:t>
            </a:r>
          </a:p>
          <a:p>
            <a:r>
              <a:rPr lang="en-GB" altLang="en-US" sz="800"/>
              <a:t>x3 </a:t>
            </a:r>
            <a:r>
              <a:rPr lang="en-GB" altLang="en-US" sz="800" b="0"/>
              <a:t>Land Rover (with MG)                                    CWBR-20</a:t>
            </a:r>
            <a:endParaRPr lang="en-GB" altLang="en-US" sz="800"/>
          </a:p>
        </p:txBody>
      </p:sp>
      <p:sp>
        <p:nvSpPr>
          <p:cNvPr id="55463" name="Text Box 167">
            <a:extLst>
              <a:ext uri="{FF2B5EF4-FFF2-40B4-BE49-F238E27FC236}">
                <a16:creationId xmlns:a16="http://schemas.microsoft.com/office/drawing/2014/main" id="{A6874D52-8858-44CC-9A62-8E603DEA2DE1}"/>
              </a:ext>
            </a:extLst>
          </p:cNvPr>
          <p:cNvSpPr txBox="1">
            <a:spLocks noChangeArrowheads="1"/>
          </p:cNvSpPr>
          <p:nvPr/>
        </p:nvSpPr>
        <p:spPr bwMode="auto">
          <a:xfrm>
            <a:off x="619125" y="1331913"/>
            <a:ext cx="2798763"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x3 </a:t>
            </a:r>
            <a:r>
              <a:rPr lang="en-GB" altLang="en-US" sz="800" b="0"/>
              <a:t>Para Infantry (1 MAW) </a:t>
            </a:r>
            <a:r>
              <a:rPr lang="en-GB" altLang="en-US" sz="800"/>
              <a:t>     </a:t>
            </a:r>
            <a:r>
              <a:rPr lang="en-GB" altLang="en-US" sz="800" b="0"/>
              <a:t>                             CWBR-37</a:t>
            </a:r>
            <a:endParaRPr lang="en-GB" altLang="en-US" sz="800"/>
          </a:p>
        </p:txBody>
      </p:sp>
      <p:sp>
        <p:nvSpPr>
          <p:cNvPr id="55464" name="Text Box 168">
            <a:extLst>
              <a:ext uri="{FF2B5EF4-FFF2-40B4-BE49-F238E27FC236}">
                <a16:creationId xmlns:a16="http://schemas.microsoft.com/office/drawing/2014/main" id="{C12E84A8-F7BE-4B79-ABB7-5F0A4CBDE299}"/>
              </a:ext>
            </a:extLst>
          </p:cNvPr>
          <p:cNvSpPr txBox="1">
            <a:spLocks noChangeArrowheads="1"/>
          </p:cNvSpPr>
          <p:nvPr/>
        </p:nvSpPr>
        <p:spPr bwMode="auto">
          <a:xfrm>
            <a:off x="692150" y="1908175"/>
            <a:ext cx="121126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BATTLEGROUPS</a:t>
            </a:r>
          </a:p>
        </p:txBody>
      </p:sp>
      <p:sp>
        <p:nvSpPr>
          <p:cNvPr id="55465" name="Line 169">
            <a:extLst>
              <a:ext uri="{FF2B5EF4-FFF2-40B4-BE49-F238E27FC236}">
                <a16:creationId xmlns:a16="http://schemas.microsoft.com/office/drawing/2014/main" id="{CACD02BC-3C32-481B-A2F0-B1D817C9329D}"/>
              </a:ext>
            </a:extLst>
          </p:cNvPr>
          <p:cNvSpPr>
            <a:spLocks noChangeShapeType="1"/>
          </p:cNvSpPr>
          <p:nvPr/>
        </p:nvSpPr>
        <p:spPr bwMode="auto">
          <a:xfrm>
            <a:off x="260350" y="2339975"/>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55466" name="Group 170">
            <a:extLst>
              <a:ext uri="{FF2B5EF4-FFF2-40B4-BE49-F238E27FC236}">
                <a16:creationId xmlns:a16="http://schemas.microsoft.com/office/drawing/2014/main" id="{D46509BB-C09D-4485-AFA4-17B9F8B592A3}"/>
              </a:ext>
            </a:extLst>
          </p:cNvPr>
          <p:cNvGrpSpPr>
            <a:grpSpLocks/>
          </p:cNvGrpSpPr>
          <p:nvPr/>
        </p:nvGrpSpPr>
        <p:grpSpPr bwMode="auto">
          <a:xfrm>
            <a:off x="509588" y="2197100"/>
            <a:ext cx="76200" cy="63500"/>
            <a:chOff x="2443" y="447"/>
            <a:chExt cx="48" cy="40"/>
          </a:xfrm>
        </p:grpSpPr>
        <p:sp>
          <p:nvSpPr>
            <p:cNvPr id="55467" name="Line 171">
              <a:extLst>
                <a:ext uri="{FF2B5EF4-FFF2-40B4-BE49-F238E27FC236}">
                  <a16:creationId xmlns:a16="http://schemas.microsoft.com/office/drawing/2014/main" id="{3AC6B176-A6F0-4C28-A3F2-032BDFBFAAF6}"/>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5468" name="Line 172">
              <a:extLst>
                <a:ext uri="{FF2B5EF4-FFF2-40B4-BE49-F238E27FC236}">
                  <a16:creationId xmlns:a16="http://schemas.microsoft.com/office/drawing/2014/main" id="{F91647B6-9ABA-4869-8CFF-18134C9858AD}"/>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55469" name="Text Box 173">
            <a:extLst>
              <a:ext uri="{FF2B5EF4-FFF2-40B4-BE49-F238E27FC236}">
                <a16:creationId xmlns:a16="http://schemas.microsoft.com/office/drawing/2014/main" id="{D58AD025-E9A3-41A1-8F0A-4D0C1A20C425}"/>
              </a:ext>
            </a:extLst>
          </p:cNvPr>
          <p:cNvSpPr txBox="1">
            <a:spLocks noChangeArrowheads="1"/>
          </p:cNvSpPr>
          <p:nvPr/>
        </p:nvSpPr>
        <p:spPr bwMode="auto">
          <a:xfrm>
            <a:off x="692150" y="2124075"/>
            <a:ext cx="22034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BG CWBR-28</a:t>
            </a:r>
          </a:p>
          <a:p>
            <a:r>
              <a:rPr lang="en-GB" altLang="en-US" sz="1000"/>
              <a:t>x2 to x5 Para Infantry Battalion </a:t>
            </a:r>
            <a:r>
              <a:rPr lang="en-GB" altLang="en-US" sz="800"/>
              <a:t>(b)</a:t>
            </a:r>
            <a:endParaRPr lang="en-GB" altLang="en-US" sz="1000"/>
          </a:p>
        </p:txBody>
      </p:sp>
      <p:sp>
        <p:nvSpPr>
          <p:cNvPr id="55470" name="Line 174">
            <a:extLst>
              <a:ext uri="{FF2B5EF4-FFF2-40B4-BE49-F238E27FC236}">
                <a16:creationId xmlns:a16="http://schemas.microsoft.com/office/drawing/2014/main" id="{92799AF4-4F37-4B46-B693-271E7F027AD7}"/>
              </a:ext>
            </a:extLst>
          </p:cNvPr>
          <p:cNvSpPr>
            <a:spLocks noChangeShapeType="1"/>
          </p:cNvSpPr>
          <p:nvPr/>
        </p:nvSpPr>
        <p:spPr bwMode="auto">
          <a:xfrm>
            <a:off x="260350" y="385127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5471" name="Line 175">
            <a:extLst>
              <a:ext uri="{FF2B5EF4-FFF2-40B4-BE49-F238E27FC236}">
                <a16:creationId xmlns:a16="http://schemas.microsoft.com/office/drawing/2014/main" id="{CEE4E846-2DBC-4E15-8C7B-A21618D0D4F8}"/>
              </a:ext>
            </a:extLst>
          </p:cNvPr>
          <p:cNvSpPr>
            <a:spLocks noChangeShapeType="1"/>
          </p:cNvSpPr>
          <p:nvPr/>
        </p:nvSpPr>
        <p:spPr bwMode="auto">
          <a:xfrm>
            <a:off x="260350" y="4281488"/>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55472" name="Group 176">
            <a:extLst>
              <a:ext uri="{FF2B5EF4-FFF2-40B4-BE49-F238E27FC236}">
                <a16:creationId xmlns:a16="http://schemas.microsoft.com/office/drawing/2014/main" id="{7056CCC9-0829-4362-B6D6-348ECEBE241A}"/>
              </a:ext>
            </a:extLst>
          </p:cNvPr>
          <p:cNvGrpSpPr>
            <a:grpSpLocks/>
          </p:cNvGrpSpPr>
          <p:nvPr/>
        </p:nvGrpSpPr>
        <p:grpSpPr bwMode="auto">
          <a:xfrm>
            <a:off x="404813" y="3779838"/>
            <a:ext cx="287337" cy="215900"/>
            <a:chOff x="1400" y="2850"/>
            <a:chExt cx="152" cy="99"/>
          </a:xfrm>
        </p:grpSpPr>
        <p:sp>
          <p:nvSpPr>
            <p:cNvPr id="55473" name="Rectangle 177">
              <a:extLst>
                <a:ext uri="{FF2B5EF4-FFF2-40B4-BE49-F238E27FC236}">
                  <a16:creationId xmlns:a16="http://schemas.microsoft.com/office/drawing/2014/main" id="{9BD274A3-EC72-47E0-9833-F54FD1EF331A}"/>
                </a:ext>
              </a:extLst>
            </p:cNvPr>
            <p:cNvSpPr>
              <a:spLocks noChangeAspect="1" noChangeArrowheads="1"/>
            </p:cNvSpPr>
            <p:nvPr/>
          </p:nvSpPr>
          <p:spPr bwMode="auto">
            <a:xfrm>
              <a:off x="1401" y="2850"/>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5474" name="Line 178">
              <a:extLst>
                <a:ext uri="{FF2B5EF4-FFF2-40B4-BE49-F238E27FC236}">
                  <a16:creationId xmlns:a16="http://schemas.microsoft.com/office/drawing/2014/main" id="{33EBF727-F007-42C8-8841-674C6D0B77A2}"/>
                </a:ext>
              </a:extLst>
            </p:cNvPr>
            <p:cNvSpPr>
              <a:spLocks noChangeAspect="1" noChangeShapeType="1"/>
            </p:cNvSpPr>
            <p:nvPr/>
          </p:nvSpPr>
          <p:spPr bwMode="auto">
            <a:xfrm flipV="1">
              <a:off x="1400" y="2851"/>
              <a:ext cx="73"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5475" name="Line 179">
              <a:extLst>
                <a:ext uri="{FF2B5EF4-FFF2-40B4-BE49-F238E27FC236}">
                  <a16:creationId xmlns:a16="http://schemas.microsoft.com/office/drawing/2014/main" id="{C189D22D-BC8D-4179-B7C0-9B4C71873D26}"/>
                </a:ext>
              </a:extLst>
            </p:cNvPr>
            <p:cNvSpPr>
              <a:spLocks noChangeAspect="1" noChangeShapeType="1"/>
            </p:cNvSpPr>
            <p:nvPr/>
          </p:nvSpPr>
          <p:spPr bwMode="auto">
            <a:xfrm>
              <a:off x="1473" y="2850"/>
              <a:ext cx="78"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5476" name="Line 180">
              <a:extLst>
                <a:ext uri="{FF2B5EF4-FFF2-40B4-BE49-F238E27FC236}">
                  <a16:creationId xmlns:a16="http://schemas.microsoft.com/office/drawing/2014/main" id="{DE48103E-F311-41C3-B49E-DEF4F32F6CEC}"/>
                </a:ext>
              </a:extLst>
            </p:cNvPr>
            <p:cNvSpPr>
              <a:spLocks noChangeAspect="1" noChangeShapeType="1"/>
            </p:cNvSpPr>
            <p:nvPr/>
          </p:nvSpPr>
          <p:spPr bwMode="auto">
            <a:xfrm>
              <a:off x="1442" y="2892"/>
              <a:ext cx="62" cy="0"/>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55477" name="Line 181">
            <a:extLst>
              <a:ext uri="{FF2B5EF4-FFF2-40B4-BE49-F238E27FC236}">
                <a16:creationId xmlns:a16="http://schemas.microsoft.com/office/drawing/2014/main" id="{C41F5CCD-07E3-4E70-9434-1B4B32EC4E7E}"/>
              </a:ext>
            </a:extLst>
          </p:cNvPr>
          <p:cNvSpPr>
            <a:spLocks noChangeShapeType="1"/>
          </p:cNvSpPr>
          <p:nvPr/>
        </p:nvSpPr>
        <p:spPr bwMode="auto">
          <a:xfrm>
            <a:off x="549275" y="3706813"/>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5478" name="Text Box 182">
            <a:extLst>
              <a:ext uri="{FF2B5EF4-FFF2-40B4-BE49-F238E27FC236}">
                <a16:creationId xmlns:a16="http://schemas.microsoft.com/office/drawing/2014/main" id="{A839E9A8-48DC-40F7-928B-DFB530D862EB}"/>
              </a:ext>
            </a:extLst>
          </p:cNvPr>
          <p:cNvSpPr txBox="1">
            <a:spLocks noChangeArrowheads="1"/>
          </p:cNvSpPr>
          <p:nvPr/>
        </p:nvSpPr>
        <p:spPr bwMode="auto">
          <a:xfrm>
            <a:off x="692150" y="3706813"/>
            <a:ext cx="15494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CWBR-13</a:t>
            </a:r>
          </a:p>
          <a:p>
            <a:r>
              <a:rPr lang="en-GB" altLang="en-US" sz="800"/>
              <a:t>x1 Light Air Defence Battery</a:t>
            </a:r>
          </a:p>
        </p:txBody>
      </p:sp>
      <p:sp>
        <p:nvSpPr>
          <p:cNvPr id="55479" name="Text Box 183">
            <a:extLst>
              <a:ext uri="{FF2B5EF4-FFF2-40B4-BE49-F238E27FC236}">
                <a16:creationId xmlns:a16="http://schemas.microsoft.com/office/drawing/2014/main" id="{0B26BDE3-87CF-4E38-8B32-FE499FCAF162}"/>
              </a:ext>
            </a:extLst>
          </p:cNvPr>
          <p:cNvSpPr txBox="1">
            <a:spLocks noChangeArrowheads="1"/>
          </p:cNvSpPr>
          <p:nvPr/>
        </p:nvSpPr>
        <p:spPr bwMode="auto">
          <a:xfrm>
            <a:off x="692150" y="4140200"/>
            <a:ext cx="198596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CWBR-18</a:t>
            </a:r>
          </a:p>
          <a:p>
            <a:r>
              <a:rPr lang="en-GB" altLang="en-US" sz="800"/>
              <a:t>x1 Airborne Engineer Field Squadron</a:t>
            </a:r>
          </a:p>
        </p:txBody>
      </p:sp>
      <p:sp>
        <p:nvSpPr>
          <p:cNvPr id="55480" name="Line 184">
            <a:extLst>
              <a:ext uri="{FF2B5EF4-FFF2-40B4-BE49-F238E27FC236}">
                <a16:creationId xmlns:a16="http://schemas.microsoft.com/office/drawing/2014/main" id="{3F22B43B-F9DA-4569-AA48-C62FBE8B30E2}"/>
              </a:ext>
            </a:extLst>
          </p:cNvPr>
          <p:cNvSpPr>
            <a:spLocks noChangeShapeType="1"/>
          </p:cNvSpPr>
          <p:nvPr/>
        </p:nvSpPr>
        <p:spPr bwMode="auto">
          <a:xfrm>
            <a:off x="549275" y="4137025"/>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5481" name="Text Box 185">
            <a:extLst>
              <a:ext uri="{FF2B5EF4-FFF2-40B4-BE49-F238E27FC236}">
                <a16:creationId xmlns:a16="http://schemas.microsoft.com/office/drawing/2014/main" id="{0AA2F8DC-7AE9-4742-81B2-467E36927753}"/>
              </a:ext>
            </a:extLst>
          </p:cNvPr>
          <p:cNvSpPr txBox="1">
            <a:spLocks noChangeArrowheads="1"/>
          </p:cNvSpPr>
          <p:nvPr/>
        </p:nvSpPr>
        <p:spPr bwMode="auto">
          <a:xfrm>
            <a:off x="692150" y="3419475"/>
            <a:ext cx="171926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MANOEUVRE ELEMENTS</a:t>
            </a:r>
          </a:p>
        </p:txBody>
      </p:sp>
      <p:sp>
        <p:nvSpPr>
          <p:cNvPr id="55482" name="Text Box 186">
            <a:extLst>
              <a:ext uri="{FF2B5EF4-FFF2-40B4-BE49-F238E27FC236}">
                <a16:creationId xmlns:a16="http://schemas.microsoft.com/office/drawing/2014/main" id="{84B0EC72-EF43-45F5-A007-20161BB7328A}"/>
              </a:ext>
            </a:extLst>
          </p:cNvPr>
          <p:cNvSpPr txBox="1">
            <a:spLocks noChangeArrowheads="1"/>
          </p:cNvSpPr>
          <p:nvPr/>
        </p:nvSpPr>
        <p:spPr bwMode="auto">
          <a:xfrm>
            <a:off x="692150" y="4497388"/>
            <a:ext cx="18383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FIRE SUPPORT ELEMENTS</a:t>
            </a:r>
          </a:p>
        </p:txBody>
      </p:sp>
      <p:grpSp>
        <p:nvGrpSpPr>
          <p:cNvPr id="55483" name="Group 187">
            <a:extLst>
              <a:ext uri="{FF2B5EF4-FFF2-40B4-BE49-F238E27FC236}">
                <a16:creationId xmlns:a16="http://schemas.microsoft.com/office/drawing/2014/main" id="{1FAE1542-C140-449B-B568-8F7D52A9C315}"/>
              </a:ext>
            </a:extLst>
          </p:cNvPr>
          <p:cNvGrpSpPr>
            <a:grpSpLocks/>
          </p:cNvGrpSpPr>
          <p:nvPr/>
        </p:nvGrpSpPr>
        <p:grpSpPr bwMode="auto">
          <a:xfrm>
            <a:off x="403225" y="4857750"/>
            <a:ext cx="288925" cy="215900"/>
            <a:chOff x="2311" y="3060"/>
            <a:chExt cx="151" cy="99"/>
          </a:xfrm>
        </p:grpSpPr>
        <p:sp>
          <p:nvSpPr>
            <p:cNvPr id="55484" name="Rectangle 188">
              <a:extLst>
                <a:ext uri="{FF2B5EF4-FFF2-40B4-BE49-F238E27FC236}">
                  <a16:creationId xmlns:a16="http://schemas.microsoft.com/office/drawing/2014/main" id="{B35C5C05-315E-4801-85B3-AA604E7537B6}"/>
                </a:ext>
              </a:extLst>
            </p:cNvPr>
            <p:cNvSpPr>
              <a:spLocks noChangeAspect="1" noChangeArrowheads="1"/>
            </p:cNvSpPr>
            <p:nvPr/>
          </p:nvSpPr>
          <p:spPr bwMode="auto">
            <a:xfrm>
              <a:off x="2311" y="3060"/>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5485" name="Oval 189">
              <a:extLst>
                <a:ext uri="{FF2B5EF4-FFF2-40B4-BE49-F238E27FC236}">
                  <a16:creationId xmlns:a16="http://schemas.microsoft.com/office/drawing/2014/main" id="{F0A3E1A5-0EC4-4FE4-8410-8B36D92AD3AA}"/>
                </a:ext>
              </a:extLst>
            </p:cNvPr>
            <p:cNvSpPr>
              <a:spLocks noChangeAspect="1" noChangeArrowheads="1"/>
            </p:cNvSpPr>
            <p:nvPr/>
          </p:nvSpPr>
          <p:spPr bwMode="auto">
            <a:xfrm>
              <a:off x="2376" y="3098"/>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55486" name="Group 190">
            <a:extLst>
              <a:ext uri="{FF2B5EF4-FFF2-40B4-BE49-F238E27FC236}">
                <a16:creationId xmlns:a16="http://schemas.microsoft.com/office/drawing/2014/main" id="{AE3BAD13-C7B5-4030-AAFA-B3FC7AAA54D2}"/>
              </a:ext>
            </a:extLst>
          </p:cNvPr>
          <p:cNvGrpSpPr>
            <a:grpSpLocks/>
          </p:cNvGrpSpPr>
          <p:nvPr/>
        </p:nvGrpSpPr>
        <p:grpSpPr bwMode="auto">
          <a:xfrm>
            <a:off x="509588" y="4784725"/>
            <a:ext cx="76200" cy="63500"/>
            <a:chOff x="2443" y="447"/>
            <a:chExt cx="48" cy="40"/>
          </a:xfrm>
        </p:grpSpPr>
        <p:sp>
          <p:nvSpPr>
            <p:cNvPr id="55487" name="Line 191">
              <a:extLst>
                <a:ext uri="{FF2B5EF4-FFF2-40B4-BE49-F238E27FC236}">
                  <a16:creationId xmlns:a16="http://schemas.microsoft.com/office/drawing/2014/main" id="{1AFA34F5-DFEB-4712-886E-4F917AAFE20A}"/>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5488" name="Line 192">
              <a:extLst>
                <a:ext uri="{FF2B5EF4-FFF2-40B4-BE49-F238E27FC236}">
                  <a16:creationId xmlns:a16="http://schemas.microsoft.com/office/drawing/2014/main" id="{588F0689-8A02-4C67-B04F-8347883187D0}"/>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55489" name="Line 193">
            <a:extLst>
              <a:ext uri="{FF2B5EF4-FFF2-40B4-BE49-F238E27FC236}">
                <a16:creationId xmlns:a16="http://schemas.microsoft.com/office/drawing/2014/main" id="{7835542B-C38F-49C8-AA48-BB00194EFA9E}"/>
              </a:ext>
            </a:extLst>
          </p:cNvPr>
          <p:cNvSpPr>
            <a:spLocks noChangeShapeType="1"/>
          </p:cNvSpPr>
          <p:nvPr/>
        </p:nvSpPr>
        <p:spPr bwMode="auto">
          <a:xfrm>
            <a:off x="260350" y="4929188"/>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5490" name="Text Box 194">
            <a:extLst>
              <a:ext uri="{FF2B5EF4-FFF2-40B4-BE49-F238E27FC236}">
                <a16:creationId xmlns:a16="http://schemas.microsoft.com/office/drawing/2014/main" id="{0052AEEA-6663-4021-B910-D7FD92BC0FA0}"/>
              </a:ext>
            </a:extLst>
          </p:cNvPr>
          <p:cNvSpPr txBox="1">
            <a:spLocks noChangeArrowheads="1"/>
          </p:cNvSpPr>
          <p:nvPr/>
        </p:nvSpPr>
        <p:spPr bwMode="auto">
          <a:xfrm>
            <a:off x="692150" y="4714875"/>
            <a:ext cx="179546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FSE CWBR-08</a:t>
            </a:r>
          </a:p>
          <a:p>
            <a:r>
              <a:rPr lang="en-GB" altLang="en-US" sz="1000"/>
              <a:t>x1 Light Artillery Regiment</a:t>
            </a:r>
          </a:p>
        </p:txBody>
      </p:sp>
      <p:grpSp>
        <p:nvGrpSpPr>
          <p:cNvPr id="55491" name="Group 195">
            <a:extLst>
              <a:ext uri="{FF2B5EF4-FFF2-40B4-BE49-F238E27FC236}">
                <a16:creationId xmlns:a16="http://schemas.microsoft.com/office/drawing/2014/main" id="{62CB99B8-1AF5-44B7-99BC-6FF9B511223B}"/>
              </a:ext>
            </a:extLst>
          </p:cNvPr>
          <p:cNvGrpSpPr>
            <a:grpSpLocks/>
          </p:cNvGrpSpPr>
          <p:nvPr/>
        </p:nvGrpSpPr>
        <p:grpSpPr bwMode="auto">
          <a:xfrm>
            <a:off x="115888" y="252413"/>
            <a:ext cx="287337" cy="215900"/>
            <a:chOff x="637" y="1857"/>
            <a:chExt cx="146" cy="99"/>
          </a:xfrm>
        </p:grpSpPr>
        <p:grpSp>
          <p:nvGrpSpPr>
            <p:cNvPr id="55492" name="Group 196">
              <a:extLst>
                <a:ext uri="{FF2B5EF4-FFF2-40B4-BE49-F238E27FC236}">
                  <a16:creationId xmlns:a16="http://schemas.microsoft.com/office/drawing/2014/main" id="{EC7CCD2B-37AC-4E3E-9C49-673B35F9E267}"/>
                </a:ext>
              </a:extLst>
            </p:cNvPr>
            <p:cNvGrpSpPr>
              <a:grpSpLocks noChangeAspect="1"/>
            </p:cNvGrpSpPr>
            <p:nvPr/>
          </p:nvGrpSpPr>
          <p:grpSpPr bwMode="auto">
            <a:xfrm>
              <a:off x="637" y="1857"/>
              <a:ext cx="146" cy="99"/>
              <a:chOff x="1968" y="1728"/>
              <a:chExt cx="195" cy="132"/>
            </a:xfrm>
          </p:grpSpPr>
          <p:sp>
            <p:nvSpPr>
              <p:cNvPr id="55493" name="Rectangle 197">
                <a:extLst>
                  <a:ext uri="{FF2B5EF4-FFF2-40B4-BE49-F238E27FC236}">
                    <a16:creationId xmlns:a16="http://schemas.microsoft.com/office/drawing/2014/main" id="{0A9FEF5D-B7FE-4616-9541-C65E2397B26B}"/>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5494" name="Line 198">
                <a:extLst>
                  <a:ext uri="{FF2B5EF4-FFF2-40B4-BE49-F238E27FC236}">
                    <a16:creationId xmlns:a16="http://schemas.microsoft.com/office/drawing/2014/main" id="{35D90511-6ADD-4B76-BC21-10DF2DC789D2}"/>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5495" name="Line 199">
                <a:extLst>
                  <a:ext uri="{FF2B5EF4-FFF2-40B4-BE49-F238E27FC236}">
                    <a16:creationId xmlns:a16="http://schemas.microsoft.com/office/drawing/2014/main" id="{8F57CF24-C0A6-4040-83C9-22F24962F001}"/>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55496" name="Group 200">
              <a:extLst>
                <a:ext uri="{FF2B5EF4-FFF2-40B4-BE49-F238E27FC236}">
                  <a16:creationId xmlns:a16="http://schemas.microsoft.com/office/drawing/2014/main" id="{96806734-14F2-4BD0-A243-DB4C6360DE06}"/>
                </a:ext>
              </a:extLst>
            </p:cNvPr>
            <p:cNvGrpSpPr>
              <a:grpSpLocks/>
            </p:cNvGrpSpPr>
            <p:nvPr/>
          </p:nvGrpSpPr>
          <p:grpSpPr bwMode="auto">
            <a:xfrm>
              <a:off x="686" y="1931"/>
              <a:ext cx="48" cy="24"/>
              <a:chOff x="1632" y="1249"/>
              <a:chExt cx="48" cy="24"/>
            </a:xfrm>
          </p:grpSpPr>
          <p:sp>
            <p:nvSpPr>
              <p:cNvPr id="55497" name="AutoShape 201">
                <a:extLst>
                  <a:ext uri="{FF2B5EF4-FFF2-40B4-BE49-F238E27FC236}">
                    <a16:creationId xmlns:a16="http://schemas.microsoft.com/office/drawing/2014/main" id="{CA78A2E8-1B54-42C1-B7E6-6F8917863578}"/>
                  </a:ext>
                </a:extLst>
              </p:cNvPr>
              <p:cNvSpPr>
                <a:spLocks noChangeArrowheads="1"/>
              </p:cNvSpPr>
              <p:nvPr/>
            </p:nvSpPr>
            <p:spPr bwMode="auto">
              <a:xfrm>
                <a:off x="1632" y="1249"/>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5498" name="AutoShape 202">
                <a:extLst>
                  <a:ext uri="{FF2B5EF4-FFF2-40B4-BE49-F238E27FC236}">
                    <a16:creationId xmlns:a16="http://schemas.microsoft.com/office/drawing/2014/main" id="{A6ABB903-0DE2-46CF-87B9-D7730478AE8D}"/>
                  </a:ext>
                </a:extLst>
              </p:cNvPr>
              <p:cNvSpPr>
                <a:spLocks noChangeArrowheads="1"/>
              </p:cNvSpPr>
              <p:nvPr/>
            </p:nvSpPr>
            <p:spPr bwMode="auto">
              <a:xfrm>
                <a:off x="1657" y="1250"/>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grpSp>
        <p:nvGrpSpPr>
          <p:cNvPr id="55499" name="Group 203">
            <a:extLst>
              <a:ext uri="{FF2B5EF4-FFF2-40B4-BE49-F238E27FC236}">
                <a16:creationId xmlns:a16="http://schemas.microsoft.com/office/drawing/2014/main" id="{9F555EDA-A36D-47D8-A2A9-1F370889F1A9}"/>
              </a:ext>
            </a:extLst>
          </p:cNvPr>
          <p:cNvGrpSpPr>
            <a:grpSpLocks/>
          </p:cNvGrpSpPr>
          <p:nvPr/>
        </p:nvGrpSpPr>
        <p:grpSpPr bwMode="auto">
          <a:xfrm>
            <a:off x="404813" y="2268538"/>
            <a:ext cx="287337" cy="215900"/>
            <a:chOff x="637" y="1857"/>
            <a:chExt cx="146" cy="99"/>
          </a:xfrm>
        </p:grpSpPr>
        <p:grpSp>
          <p:nvGrpSpPr>
            <p:cNvPr id="55500" name="Group 204">
              <a:extLst>
                <a:ext uri="{FF2B5EF4-FFF2-40B4-BE49-F238E27FC236}">
                  <a16:creationId xmlns:a16="http://schemas.microsoft.com/office/drawing/2014/main" id="{89FB1EB0-E293-415A-8CB4-5E2501EEA06F}"/>
                </a:ext>
              </a:extLst>
            </p:cNvPr>
            <p:cNvGrpSpPr>
              <a:grpSpLocks noChangeAspect="1"/>
            </p:cNvGrpSpPr>
            <p:nvPr/>
          </p:nvGrpSpPr>
          <p:grpSpPr bwMode="auto">
            <a:xfrm>
              <a:off x="637" y="1857"/>
              <a:ext cx="146" cy="99"/>
              <a:chOff x="1968" y="1728"/>
              <a:chExt cx="195" cy="132"/>
            </a:xfrm>
          </p:grpSpPr>
          <p:sp>
            <p:nvSpPr>
              <p:cNvPr id="55501" name="Rectangle 205">
                <a:extLst>
                  <a:ext uri="{FF2B5EF4-FFF2-40B4-BE49-F238E27FC236}">
                    <a16:creationId xmlns:a16="http://schemas.microsoft.com/office/drawing/2014/main" id="{46D7BA9B-9DDC-4DEA-B1B7-F93C284F6ADC}"/>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5502" name="Line 206">
                <a:extLst>
                  <a:ext uri="{FF2B5EF4-FFF2-40B4-BE49-F238E27FC236}">
                    <a16:creationId xmlns:a16="http://schemas.microsoft.com/office/drawing/2014/main" id="{F2D34720-7B82-4DD3-8002-22135D3C4D3F}"/>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5503" name="Line 207">
                <a:extLst>
                  <a:ext uri="{FF2B5EF4-FFF2-40B4-BE49-F238E27FC236}">
                    <a16:creationId xmlns:a16="http://schemas.microsoft.com/office/drawing/2014/main" id="{9D52AF12-2222-4E05-8893-FA51EECDDC62}"/>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55504" name="Group 208">
              <a:extLst>
                <a:ext uri="{FF2B5EF4-FFF2-40B4-BE49-F238E27FC236}">
                  <a16:creationId xmlns:a16="http://schemas.microsoft.com/office/drawing/2014/main" id="{1E506588-5A45-495D-AF68-5C2580B50D96}"/>
                </a:ext>
              </a:extLst>
            </p:cNvPr>
            <p:cNvGrpSpPr>
              <a:grpSpLocks/>
            </p:cNvGrpSpPr>
            <p:nvPr/>
          </p:nvGrpSpPr>
          <p:grpSpPr bwMode="auto">
            <a:xfrm>
              <a:off x="686" y="1931"/>
              <a:ext cx="48" cy="24"/>
              <a:chOff x="1632" y="1249"/>
              <a:chExt cx="48" cy="24"/>
            </a:xfrm>
          </p:grpSpPr>
          <p:sp>
            <p:nvSpPr>
              <p:cNvPr id="55505" name="AutoShape 209">
                <a:extLst>
                  <a:ext uri="{FF2B5EF4-FFF2-40B4-BE49-F238E27FC236}">
                    <a16:creationId xmlns:a16="http://schemas.microsoft.com/office/drawing/2014/main" id="{5EC2E0B0-4FCF-450F-9EB5-3FECB0A844E9}"/>
                  </a:ext>
                </a:extLst>
              </p:cNvPr>
              <p:cNvSpPr>
                <a:spLocks noChangeArrowheads="1"/>
              </p:cNvSpPr>
              <p:nvPr/>
            </p:nvSpPr>
            <p:spPr bwMode="auto">
              <a:xfrm>
                <a:off x="1632" y="1249"/>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5506" name="AutoShape 210">
                <a:extLst>
                  <a:ext uri="{FF2B5EF4-FFF2-40B4-BE49-F238E27FC236}">
                    <a16:creationId xmlns:a16="http://schemas.microsoft.com/office/drawing/2014/main" id="{FBED8C54-0B1B-4F13-85C8-0AAFE80EFA30}"/>
                  </a:ext>
                </a:extLst>
              </p:cNvPr>
              <p:cNvSpPr>
                <a:spLocks noChangeArrowheads="1"/>
              </p:cNvSpPr>
              <p:nvPr/>
            </p:nvSpPr>
            <p:spPr bwMode="auto">
              <a:xfrm>
                <a:off x="1657" y="1250"/>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grpSp>
        <p:nvGrpSpPr>
          <p:cNvPr id="55507" name="Group 211">
            <a:extLst>
              <a:ext uri="{FF2B5EF4-FFF2-40B4-BE49-F238E27FC236}">
                <a16:creationId xmlns:a16="http://schemas.microsoft.com/office/drawing/2014/main" id="{FF5C4AF2-754F-4D0A-8DC2-FFB107B889EB}"/>
              </a:ext>
            </a:extLst>
          </p:cNvPr>
          <p:cNvGrpSpPr>
            <a:grpSpLocks/>
          </p:cNvGrpSpPr>
          <p:nvPr/>
        </p:nvGrpSpPr>
        <p:grpSpPr bwMode="auto">
          <a:xfrm>
            <a:off x="403225" y="1692275"/>
            <a:ext cx="231775" cy="190500"/>
            <a:chOff x="2252" y="2304"/>
            <a:chExt cx="146" cy="120"/>
          </a:xfrm>
        </p:grpSpPr>
        <p:sp>
          <p:nvSpPr>
            <p:cNvPr id="55508" name="Rectangle 212">
              <a:extLst>
                <a:ext uri="{FF2B5EF4-FFF2-40B4-BE49-F238E27FC236}">
                  <a16:creationId xmlns:a16="http://schemas.microsoft.com/office/drawing/2014/main" id="{C2E82468-4887-4032-B184-E3A5BA73834F}"/>
                </a:ext>
              </a:extLst>
            </p:cNvPr>
            <p:cNvSpPr>
              <a:spLocks noChangeAspect="1" noChangeArrowheads="1"/>
            </p:cNvSpPr>
            <p:nvPr/>
          </p:nvSpPr>
          <p:spPr bwMode="auto">
            <a:xfrm>
              <a:off x="2252" y="230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5509" name="Oval 213">
              <a:extLst>
                <a:ext uri="{FF2B5EF4-FFF2-40B4-BE49-F238E27FC236}">
                  <a16:creationId xmlns:a16="http://schemas.microsoft.com/office/drawing/2014/main" id="{F244D9E6-59F8-4632-ABE7-929120C04101}"/>
                </a:ext>
              </a:extLst>
            </p:cNvPr>
            <p:cNvSpPr>
              <a:spLocks noChangeAspect="1" noChangeArrowheads="1"/>
            </p:cNvSpPr>
            <p:nvPr/>
          </p:nvSpPr>
          <p:spPr bwMode="auto">
            <a:xfrm>
              <a:off x="2259" y="240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55510" name="Oval 214">
              <a:extLst>
                <a:ext uri="{FF2B5EF4-FFF2-40B4-BE49-F238E27FC236}">
                  <a16:creationId xmlns:a16="http://schemas.microsoft.com/office/drawing/2014/main" id="{37FD222B-DD2A-4375-B49A-3457620A443B}"/>
                </a:ext>
              </a:extLst>
            </p:cNvPr>
            <p:cNvSpPr>
              <a:spLocks noChangeAspect="1" noChangeArrowheads="1"/>
            </p:cNvSpPr>
            <p:nvPr/>
          </p:nvSpPr>
          <p:spPr bwMode="auto">
            <a:xfrm>
              <a:off x="2373" y="240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grpSp>
        <p:nvGrpSpPr>
          <p:cNvPr id="55511" name="Group 215">
            <a:extLst>
              <a:ext uri="{FF2B5EF4-FFF2-40B4-BE49-F238E27FC236}">
                <a16:creationId xmlns:a16="http://schemas.microsoft.com/office/drawing/2014/main" id="{24120AB9-5CB9-452D-B0BF-F6D93CB3D80F}"/>
              </a:ext>
            </a:extLst>
          </p:cNvPr>
          <p:cNvGrpSpPr>
            <a:grpSpLocks/>
          </p:cNvGrpSpPr>
          <p:nvPr/>
        </p:nvGrpSpPr>
        <p:grpSpPr bwMode="auto">
          <a:xfrm>
            <a:off x="403225" y="1116013"/>
            <a:ext cx="231775" cy="190500"/>
            <a:chOff x="2252" y="2304"/>
            <a:chExt cx="146" cy="120"/>
          </a:xfrm>
        </p:grpSpPr>
        <p:sp>
          <p:nvSpPr>
            <p:cNvPr id="55512" name="Rectangle 216">
              <a:extLst>
                <a:ext uri="{FF2B5EF4-FFF2-40B4-BE49-F238E27FC236}">
                  <a16:creationId xmlns:a16="http://schemas.microsoft.com/office/drawing/2014/main" id="{7FCB48F9-DA2C-4E72-8CF3-C6DC624DD6D4}"/>
                </a:ext>
              </a:extLst>
            </p:cNvPr>
            <p:cNvSpPr>
              <a:spLocks noChangeAspect="1" noChangeArrowheads="1"/>
            </p:cNvSpPr>
            <p:nvPr/>
          </p:nvSpPr>
          <p:spPr bwMode="auto">
            <a:xfrm>
              <a:off x="2252" y="230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5513" name="Oval 217">
              <a:extLst>
                <a:ext uri="{FF2B5EF4-FFF2-40B4-BE49-F238E27FC236}">
                  <a16:creationId xmlns:a16="http://schemas.microsoft.com/office/drawing/2014/main" id="{6AE9CD54-E9AC-4947-959D-D79378879454}"/>
                </a:ext>
              </a:extLst>
            </p:cNvPr>
            <p:cNvSpPr>
              <a:spLocks noChangeAspect="1" noChangeArrowheads="1"/>
            </p:cNvSpPr>
            <p:nvPr/>
          </p:nvSpPr>
          <p:spPr bwMode="auto">
            <a:xfrm>
              <a:off x="2259" y="240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55514" name="Oval 218">
              <a:extLst>
                <a:ext uri="{FF2B5EF4-FFF2-40B4-BE49-F238E27FC236}">
                  <a16:creationId xmlns:a16="http://schemas.microsoft.com/office/drawing/2014/main" id="{E4496215-F9FF-4923-A3D3-E724C560C82D}"/>
                </a:ext>
              </a:extLst>
            </p:cNvPr>
            <p:cNvSpPr>
              <a:spLocks noChangeAspect="1" noChangeArrowheads="1"/>
            </p:cNvSpPr>
            <p:nvPr/>
          </p:nvSpPr>
          <p:spPr bwMode="auto">
            <a:xfrm>
              <a:off x="2373" y="240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55521" name="Line 225">
            <a:extLst>
              <a:ext uri="{FF2B5EF4-FFF2-40B4-BE49-F238E27FC236}">
                <a16:creationId xmlns:a16="http://schemas.microsoft.com/office/drawing/2014/main" id="{CC692B36-723B-4EEE-8B5D-53FFA7C73335}"/>
              </a:ext>
            </a:extLst>
          </p:cNvPr>
          <p:cNvSpPr>
            <a:spLocks noChangeShapeType="1"/>
          </p:cNvSpPr>
          <p:nvPr/>
        </p:nvSpPr>
        <p:spPr bwMode="auto">
          <a:xfrm>
            <a:off x="260350" y="5578475"/>
            <a:ext cx="142875"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55522" name="Group 226">
            <a:extLst>
              <a:ext uri="{FF2B5EF4-FFF2-40B4-BE49-F238E27FC236}">
                <a16:creationId xmlns:a16="http://schemas.microsoft.com/office/drawing/2014/main" id="{C75D1CD2-25D3-4022-867B-A481497A0373}"/>
              </a:ext>
            </a:extLst>
          </p:cNvPr>
          <p:cNvGrpSpPr>
            <a:grpSpLocks/>
          </p:cNvGrpSpPr>
          <p:nvPr/>
        </p:nvGrpSpPr>
        <p:grpSpPr bwMode="auto">
          <a:xfrm>
            <a:off x="403225" y="5507038"/>
            <a:ext cx="231775" cy="157162"/>
            <a:chOff x="2736" y="3312"/>
            <a:chExt cx="146" cy="99"/>
          </a:xfrm>
        </p:grpSpPr>
        <p:sp>
          <p:nvSpPr>
            <p:cNvPr id="55523" name="Rectangle 227">
              <a:extLst>
                <a:ext uri="{FF2B5EF4-FFF2-40B4-BE49-F238E27FC236}">
                  <a16:creationId xmlns:a16="http://schemas.microsoft.com/office/drawing/2014/main" id="{44A4365D-D185-4C14-AB71-A0516D79E5B9}"/>
                </a:ext>
              </a:extLst>
            </p:cNvPr>
            <p:cNvSpPr>
              <a:spLocks noChangeAspect="1" noChangeArrowheads="1"/>
            </p:cNvSpPr>
            <p:nvPr/>
          </p:nvSpPr>
          <p:spPr bwMode="auto">
            <a:xfrm>
              <a:off x="2736" y="3312"/>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5524" name="AutoShape 228">
              <a:extLst>
                <a:ext uri="{FF2B5EF4-FFF2-40B4-BE49-F238E27FC236}">
                  <a16:creationId xmlns:a16="http://schemas.microsoft.com/office/drawing/2014/main" id="{CBFF30B9-28CA-4FE6-BFD6-B96E148CC3EE}"/>
                </a:ext>
              </a:extLst>
            </p:cNvPr>
            <p:cNvSpPr>
              <a:spLocks noChangeAspect="1" noChangeArrowheads="1"/>
            </p:cNvSpPr>
            <p:nvPr/>
          </p:nvSpPr>
          <p:spPr bwMode="auto">
            <a:xfrm>
              <a:off x="2788" y="3344"/>
              <a:ext cx="36" cy="35"/>
            </a:xfrm>
            <a:prstGeom prst="triangle">
              <a:avLst>
                <a:gd name="adj" fmla="val 50000"/>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55525" name="Group 229">
            <a:extLst>
              <a:ext uri="{FF2B5EF4-FFF2-40B4-BE49-F238E27FC236}">
                <a16:creationId xmlns:a16="http://schemas.microsoft.com/office/drawing/2014/main" id="{40CDD11E-625F-42C5-9FE4-ACF35F302CBC}"/>
              </a:ext>
            </a:extLst>
          </p:cNvPr>
          <p:cNvGrpSpPr>
            <a:grpSpLocks/>
          </p:cNvGrpSpPr>
          <p:nvPr/>
        </p:nvGrpSpPr>
        <p:grpSpPr bwMode="auto">
          <a:xfrm>
            <a:off x="476250" y="5435600"/>
            <a:ext cx="74613" cy="26988"/>
            <a:chOff x="2373" y="1404"/>
            <a:chExt cx="47" cy="17"/>
          </a:xfrm>
        </p:grpSpPr>
        <p:sp>
          <p:nvSpPr>
            <p:cNvPr id="55526" name="Oval 230">
              <a:extLst>
                <a:ext uri="{FF2B5EF4-FFF2-40B4-BE49-F238E27FC236}">
                  <a16:creationId xmlns:a16="http://schemas.microsoft.com/office/drawing/2014/main" id="{540F6DF0-60D6-4F71-9F64-51CD7E7A93C1}"/>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55527" name="Oval 231">
              <a:extLst>
                <a:ext uri="{FF2B5EF4-FFF2-40B4-BE49-F238E27FC236}">
                  <a16:creationId xmlns:a16="http://schemas.microsoft.com/office/drawing/2014/main" id="{9E510E09-D629-41B2-8FD1-54EB58420F85}"/>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55528" name="Text Box 232">
            <a:extLst>
              <a:ext uri="{FF2B5EF4-FFF2-40B4-BE49-F238E27FC236}">
                <a16:creationId xmlns:a16="http://schemas.microsoft.com/office/drawing/2014/main" id="{0E691953-38D0-420D-827B-AE0F8B46C9E3}"/>
              </a:ext>
            </a:extLst>
          </p:cNvPr>
          <p:cNvSpPr txBox="1">
            <a:spLocks noChangeArrowheads="1"/>
          </p:cNvSpPr>
          <p:nvPr/>
        </p:nvSpPr>
        <p:spPr bwMode="auto">
          <a:xfrm>
            <a:off x="619125" y="5364163"/>
            <a:ext cx="280511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Forward Air Controller</a:t>
            </a:r>
          </a:p>
          <a:p>
            <a:r>
              <a:rPr lang="en-GB" altLang="en-US" sz="800"/>
              <a:t>x3 </a:t>
            </a:r>
            <a:r>
              <a:rPr lang="en-GB" altLang="en-US" sz="800" b="0"/>
              <a:t>Forward Observer                                          CWBR-41</a:t>
            </a:r>
            <a:endParaRPr lang="en-GB" altLang="en-US" sz="800"/>
          </a:p>
        </p:txBody>
      </p:sp>
      <p:sp>
        <p:nvSpPr>
          <p:cNvPr id="55529" name="Text Box 233">
            <a:extLst>
              <a:ext uri="{FF2B5EF4-FFF2-40B4-BE49-F238E27FC236}">
                <a16:creationId xmlns:a16="http://schemas.microsoft.com/office/drawing/2014/main" id="{97BD97E5-BCE1-4359-A9A4-48D9B7311EB4}"/>
              </a:ext>
            </a:extLst>
          </p:cNvPr>
          <p:cNvSpPr txBox="1">
            <a:spLocks noChangeArrowheads="1"/>
          </p:cNvSpPr>
          <p:nvPr/>
        </p:nvSpPr>
        <p:spPr bwMode="auto">
          <a:xfrm>
            <a:off x="692150" y="5148263"/>
            <a:ext cx="11366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ATTACHMENTS</a:t>
            </a:r>
          </a:p>
        </p:txBody>
      </p:sp>
      <p:sp>
        <p:nvSpPr>
          <p:cNvPr id="55530" name="Line 234">
            <a:extLst>
              <a:ext uri="{FF2B5EF4-FFF2-40B4-BE49-F238E27FC236}">
                <a16:creationId xmlns:a16="http://schemas.microsoft.com/office/drawing/2014/main" id="{3D5B2D01-130B-46CF-B13B-EE2D5E7C1F9C}"/>
              </a:ext>
            </a:extLst>
          </p:cNvPr>
          <p:cNvSpPr>
            <a:spLocks noChangeShapeType="1"/>
          </p:cNvSpPr>
          <p:nvPr/>
        </p:nvSpPr>
        <p:spPr bwMode="auto">
          <a:xfrm>
            <a:off x="260350" y="4930775"/>
            <a:ext cx="0" cy="649288"/>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5531" name="Line 235">
            <a:extLst>
              <a:ext uri="{FF2B5EF4-FFF2-40B4-BE49-F238E27FC236}">
                <a16:creationId xmlns:a16="http://schemas.microsoft.com/office/drawing/2014/main" id="{86A1D502-88E2-470A-BACE-4C7650C0D0B8}"/>
              </a:ext>
            </a:extLst>
          </p:cNvPr>
          <p:cNvSpPr>
            <a:spLocks noChangeShapeType="1"/>
          </p:cNvSpPr>
          <p:nvPr/>
        </p:nvSpPr>
        <p:spPr bwMode="auto">
          <a:xfrm>
            <a:off x="261938" y="3203575"/>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55532" name="Group 236">
            <a:extLst>
              <a:ext uri="{FF2B5EF4-FFF2-40B4-BE49-F238E27FC236}">
                <a16:creationId xmlns:a16="http://schemas.microsoft.com/office/drawing/2014/main" id="{3BDA5C98-A591-4660-A10E-7EF69E5F48FA}"/>
              </a:ext>
            </a:extLst>
          </p:cNvPr>
          <p:cNvGrpSpPr>
            <a:grpSpLocks/>
          </p:cNvGrpSpPr>
          <p:nvPr/>
        </p:nvGrpSpPr>
        <p:grpSpPr bwMode="auto">
          <a:xfrm>
            <a:off x="511175" y="3060700"/>
            <a:ext cx="76200" cy="63500"/>
            <a:chOff x="2443" y="447"/>
            <a:chExt cx="48" cy="40"/>
          </a:xfrm>
        </p:grpSpPr>
        <p:sp>
          <p:nvSpPr>
            <p:cNvPr id="55533" name="Line 237">
              <a:extLst>
                <a:ext uri="{FF2B5EF4-FFF2-40B4-BE49-F238E27FC236}">
                  <a16:creationId xmlns:a16="http://schemas.microsoft.com/office/drawing/2014/main" id="{35FB08EB-7DAA-40E0-AF39-791A487DD96D}"/>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5534" name="Line 238">
              <a:extLst>
                <a:ext uri="{FF2B5EF4-FFF2-40B4-BE49-F238E27FC236}">
                  <a16:creationId xmlns:a16="http://schemas.microsoft.com/office/drawing/2014/main" id="{1652004F-4C55-4CDE-A879-16DFF8FB1A1D}"/>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55535" name="Text Box 239">
            <a:extLst>
              <a:ext uri="{FF2B5EF4-FFF2-40B4-BE49-F238E27FC236}">
                <a16:creationId xmlns:a16="http://schemas.microsoft.com/office/drawing/2014/main" id="{C6E3440B-6F7F-43D3-920A-BA4F0DA121B4}"/>
              </a:ext>
            </a:extLst>
          </p:cNvPr>
          <p:cNvSpPr txBox="1">
            <a:spLocks noChangeArrowheads="1"/>
          </p:cNvSpPr>
          <p:nvPr/>
        </p:nvSpPr>
        <p:spPr bwMode="auto">
          <a:xfrm>
            <a:off x="692150" y="2987675"/>
            <a:ext cx="22891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BG CWBR-21b</a:t>
            </a:r>
          </a:p>
          <a:p>
            <a:r>
              <a:rPr lang="en-GB" altLang="en-US" sz="1000"/>
              <a:t>x1 Reconnaissance Regt Type B </a:t>
            </a:r>
            <a:r>
              <a:rPr lang="en-GB" altLang="en-US" sz="800"/>
              <a:t>(c)</a:t>
            </a:r>
            <a:endParaRPr lang="en-GB" altLang="en-US" sz="1000"/>
          </a:p>
        </p:txBody>
      </p:sp>
      <p:grpSp>
        <p:nvGrpSpPr>
          <p:cNvPr id="55536" name="Group 240">
            <a:extLst>
              <a:ext uri="{FF2B5EF4-FFF2-40B4-BE49-F238E27FC236}">
                <a16:creationId xmlns:a16="http://schemas.microsoft.com/office/drawing/2014/main" id="{1F944BA3-F6E2-464A-80F5-BAACAA9665A3}"/>
              </a:ext>
            </a:extLst>
          </p:cNvPr>
          <p:cNvGrpSpPr>
            <a:grpSpLocks noChangeAspect="1"/>
          </p:cNvGrpSpPr>
          <p:nvPr/>
        </p:nvGrpSpPr>
        <p:grpSpPr bwMode="auto">
          <a:xfrm>
            <a:off x="404813" y="3132138"/>
            <a:ext cx="287337" cy="215900"/>
            <a:chOff x="480" y="816"/>
            <a:chExt cx="201" cy="132"/>
          </a:xfrm>
        </p:grpSpPr>
        <p:grpSp>
          <p:nvGrpSpPr>
            <p:cNvPr id="55537" name="Group 241">
              <a:extLst>
                <a:ext uri="{FF2B5EF4-FFF2-40B4-BE49-F238E27FC236}">
                  <a16:creationId xmlns:a16="http://schemas.microsoft.com/office/drawing/2014/main" id="{1F4ADD35-25A3-4558-819C-BECF5A0D9FF6}"/>
                </a:ext>
              </a:extLst>
            </p:cNvPr>
            <p:cNvGrpSpPr>
              <a:grpSpLocks noChangeAspect="1"/>
            </p:cNvGrpSpPr>
            <p:nvPr/>
          </p:nvGrpSpPr>
          <p:grpSpPr bwMode="auto">
            <a:xfrm>
              <a:off x="480" y="816"/>
              <a:ext cx="201" cy="132"/>
              <a:chOff x="480" y="816"/>
              <a:chExt cx="201" cy="132"/>
            </a:xfrm>
          </p:grpSpPr>
          <p:sp>
            <p:nvSpPr>
              <p:cNvPr id="55538" name="Rectangle 242">
                <a:extLst>
                  <a:ext uri="{FF2B5EF4-FFF2-40B4-BE49-F238E27FC236}">
                    <a16:creationId xmlns:a16="http://schemas.microsoft.com/office/drawing/2014/main" id="{B3ECFF3F-FC31-48F9-9726-A2926039AE7D}"/>
                  </a:ext>
                </a:extLst>
              </p:cNvPr>
              <p:cNvSpPr>
                <a:spLocks noChangeAspect="1" noChangeArrowheads="1"/>
              </p:cNvSpPr>
              <p:nvPr/>
            </p:nvSpPr>
            <p:spPr bwMode="auto">
              <a:xfrm>
                <a:off x="480" y="816"/>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5539" name="Oval 243">
                <a:extLst>
                  <a:ext uri="{FF2B5EF4-FFF2-40B4-BE49-F238E27FC236}">
                    <a16:creationId xmlns:a16="http://schemas.microsoft.com/office/drawing/2014/main" id="{246D459D-BEA4-45FF-A528-EA300B10A6B6}"/>
                  </a:ext>
                </a:extLst>
              </p:cNvPr>
              <p:cNvSpPr>
                <a:spLocks noChangeAspect="1" noChangeArrowheads="1"/>
              </p:cNvSpPr>
              <p:nvPr/>
            </p:nvSpPr>
            <p:spPr bwMode="auto">
              <a:xfrm>
                <a:off x="517" y="849"/>
                <a:ext cx="127"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55540" name="Line 244">
              <a:extLst>
                <a:ext uri="{FF2B5EF4-FFF2-40B4-BE49-F238E27FC236}">
                  <a16:creationId xmlns:a16="http://schemas.microsoft.com/office/drawing/2014/main" id="{D31E3F6E-C18E-43AE-8EAC-5DA551BA0D84}"/>
                </a:ext>
              </a:extLst>
            </p:cNvPr>
            <p:cNvSpPr>
              <a:spLocks noChangeAspect="1" noChangeShapeType="1"/>
            </p:cNvSpPr>
            <p:nvPr/>
          </p:nvSpPr>
          <p:spPr bwMode="auto">
            <a:xfrm flipV="1">
              <a:off x="480" y="816"/>
              <a:ext cx="198" cy="132"/>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55541" name="Line 245">
            <a:extLst>
              <a:ext uri="{FF2B5EF4-FFF2-40B4-BE49-F238E27FC236}">
                <a16:creationId xmlns:a16="http://schemas.microsoft.com/office/drawing/2014/main" id="{B73C5396-4D0F-4E97-A03D-BA00020CC255}"/>
              </a:ext>
            </a:extLst>
          </p:cNvPr>
          <p:cNvSpPr>
            <a:spLocks noChangeShapeType="1"/>
          </p:cNvSpPr>
          <p:nvPr/>
        </p:nvSpPr>
        <p:spPr bwMode="auto">
          <a:xfrm>
            <a:off x="260350" y="2771775"/>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55542" name="Group 246">
            <a:extLst>
              <a:ext uri="{FF2B5EF4-FFF2-40B4-BE49-F238E27FC236}">
                <a16:creationId xmlns:a16="http://schemas.microsoft.com/office/drawing/2014/main" id="{C371BD80-C3B7-4D65-969E-9B7F35282041}"/>
              </a:ext>
            </a:extLst>
          </p:cNvPr>
          <p:cNvGrpSpPr>
            <a:grpSpLocks noChangeAspect="1"/>
          </p:cNvGrpSpPr>
          <p:nvPr/>
        </p:nvGrpSpPr>
        <p:grpSpPr bwMode="auto">
          <a:xfrm>
            <a:off x="403225" y="2700338"/>
            <a:ext cx="288925" cy="215900"/>
            <a:chOff x="1968" y="1728"/>
            <a:chExt cx="195" cy="132"/>
          </a:xfrm>
        </p:grpSpPr>
        <p:sp>
          <p:nvSpPr>
            <p:cNvPr id="55543" name="Rectangle 247">
              <a:extLst>
                <a:ext uri="{FF2B5EF4-FFF2-40B4-BE49-F238E27FC236}">
                  <a16:creationId xmlns:a16="http://schemas.microsoft.com/office/drawing/2014/main" id="{9169C5E2-A389-46C2-824F-EDEE5FB570F7}"/>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5544" name="Line 248">
              <a:extLst>
                <a:ext uri="{FF2B5EF4-FFF2-40B4-BE49-F238E27FC236}">
                  <a16:creationId xmlns:a16="http://schemas.microsoft.com/office/drawing/2014/main" id="{C7FE3EED-BE21-41FC-8F08-68DE67E084C2}"/>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5545" name="Line 249">
              <a:extLst>
                <a:ext uri="{FF2B5EF4-FFF2-40B4-BE49-F238E27FC236}">
                  <a16:creationId xmlns:a16="http://schemas.microsoft.com/office/drawing/2014/main" id="{104CA30F-6EE9-4E01-8AA1-B4F8145ED1AF}"/>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55546" name="Group 250">
            <a:extLst>
              <a:ext uri="{FF2B5EF4-FFF2-40B4-BE49-F238E27FC236}">
                <a16:creationId xmlns:a16="http://schemas.microsoft.com/office/drawing/2014/main" id="{E75176E0-3265-423C-A540-FBA2F8057E14}"/>
              </a:ext>
            </a:extLst>
          </p:cNvPr>
          <p:cNvGrpSpPr>
            <a:grpSpLocks/>
          </p:cNvGrpSpPr>
          <p:nvPr/>
        </p:nvGrpSpPr>
        <p:grpSpPr bwMode="auto">
          <a:xfrm>
            <a:off x="509588" y="2628900"/>
            <a:ext cx="76200" cy="63500"/>
            <a:chOff x="2443" y="447"/>
            <a:chExt cx="48" cy="40"/>
          </a:xfrm>
        </p:grpSpPr>
        <p:sp>
          <p:nvSpPr>
            <p:cNvPr id="55547" name="Line 251">
              <a:extLst>
                <a:ext uri="{FF2B5EF4-FFF2-40B4-BE49-F238E27FC236}">
                  <a16:creationId xmlns:a16="http://schemas.microsoft.com/office/drawing/2014/main" id="{EAC634E4-59A4-4302-B4EF-6EAE8B90FACC}"/>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5548" name="Line 252">
              <a:extLst>
                <a:ext uri="{FF2B5EF4-FFF2-40B4-BE49-F238E27FC236}">
                  <a16:creationId xmlns:a16="http://schemas.microsoft.com/office/drawing/2014/main" id="{DE3260D1-2540-4309-95EC-3246E8E12F96}"/>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55549" name="Text Box 253">
            <a:extLst>
              <a:ext uri="{FF2B5EF4-FFF2-40B4-BE49-F238E27FC236}">
                <a16:creationId xmlns:a16="http://schemas.microsoft.com/office/drawing/2014/main" id="{39BDB337-1C42-4D50-B552-B41074E83A79}"/>
              </a:ext>
            </a:extLst>
          </p:cNvPr>
          <p:cNvSpPr txBox="1">
            <a:spLocks noChangeArrowheads="1"/>
          </p:cNvSpPr>
          <p:nvPr/>
        </p:nvSpPr>
        <p:spPr bwMode="auto">
          <a:xfrm>
            <a:off x="692150" y="2555875"/>
            <a:ext cx="185896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BG CWBR-25</a:t>
            </a:r>
          </a:p>
          <a:p>
            <a:r>
              <a:rPr lang="en-GB" altLang="en-US" sz="1000"/>
              <a:t>x1 Infantry Battalion Type A</a:t>
            </a:r>
          </a:p>
        </p:txBody>
      </p:sp>
      <p:sp>
        <p:nvSpPr>
          <p:cNvPr id="55550" name="Text Box 254">
            <a:extLst>
              <a:ext uri="{FF2B5EF4-FFF2-40B4-BE49-F238E27FC236}">
                <a16:creationId xmlns:a16="http://schemas.microsoft.com/office/drawing/2014/main" id="{E03AED91-88FC-4FAD-8AA8-0F3663D44B24}"/>
              </a:ext>
            </a:extLst>
          </p:cNvPr>
          <p:cNvSpPr txBox="1">
            <a:spLocks noChangeArrowheads="1"/>
          </p:cNvSpPr>
          <p:nvPr/>
        </p:nvSpPr>
        <p:spPr bwMode="auto">
          <a:xfrm>
            <a:off x="3500438" y="5651500"/>
            <a:ext cx="3241675" cy="2170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800"/>
              <a:t>(a) </a:t>
            </a:r>
            <a:r>
              <a:rPr lang="en-GB" altLang="en-US" sz="800" b="0"/>
              <a:t>Prior to the 1982 reorganisation, the 6th Field Force was the UK’s Strategic Reserve, ready to deploy anywhere around the world.  It briefly became 5 Infantry Brigade for the Falklands War with a very ad hoc organisation (see BG CWBR-18b), before being re-designated as 5 Airborne Brigade in 1983 (see BG CWBR-16).</a:t>
            </a:r>
          </a:p>
          <a:p>
            <a:endParaRPr lang="en-GB" altLang="en-US" sz="800" b="0"/>
          </a:p>
          <a:p>
            <a:r>
              <a:rPr lang="en-GB" altLang="en-US" sz="800"/>
              <a:t>(b) </a:t>
            </a:r>
            <a:r>
              <a:rPr lang="en-GB" altLang="en-US" sz="800" b="0"/>
              <a:t>The British Army had </a:t>
            </a:r>
            <a:r>
              <a:rPr lang="en-GB" altLang="en-US" sz="800"/>
              <a:t>x3</a:t>
            </a:r>
            <a:r>
              <a:rPr lang="en-GB" altLang="en-US" sz="800" b="0"/>
              <a:t> regular Para Battalions and </a:t>
            </a:r>
            <a:r>
              <a:rPr lang="en-GB" altLang="en-US" sz="800"/>
              <a:t>x3</a:t>
            </a:r>
            <a:r>
              <a:rPr lang="en-GB" altLang="en-US" sz="800" b="0"/>
              <a:t> TA Para Battalions, both organised identically.  However one of the regular battalions was always allocated to one of the Northern Ireland garrison brigades (3, 8 or 39 Bdes) on rotation, which left only </a:t>
            </a:r>
            <a:r>
              <a:rPr lang="en-GB" altLang="en-US" sz="800"/>
              <a:t>x2 </a:t>
            </a:r>
            <a:r>
              <a:rPr lang="en-GB" altLang="en-US" sz="800" b="0"/>
              <a:t>regular Para battalions permanently assigned to 6 FF.  The three TA battalions were not permanently assigned to 6 FF, though it seems likely that they would have been allocated in wartime.</a:t>
            </a:r>
          </a:p>
          <a:p>
            <a:endParaRPr lang="en-GB" altLang="en-US" sz="800"/>
          </a:p>
          <a:p>
            <a:r>
              <a:rPr lang="en-GB" altLang="en-US" sz="800"/>
              <a:t>(c) </a:t>
            </a:r>
            <a:r>
              <a:rPr lang="en-GB" altLang="en-US" sz="800" b="0"/>
              <a:t>One squadron from this Reconnaissance Regiment would have been detached to the infantry battlegroup assigned to AMF(L) (see BG CWBR-19).</a:t>
            </a:r>
            <a:endParaRPr lang="en-GB" altLang="en-US" sz="800"/>
          </a:p>
        </p:txBody>
      </p:sp>
      <p:grpSp>
        <p:nvGrpSpPr>
          <p:cNvPr id="55685" name="Group 389">
            <a:extLst>
              <a:ext uri="{FF2B5EF4-FFF2-40B4-BE49-F238E27FC236}">
                <a16:creationId xmlns:a16="http://schemas.microsoft.com/office/drawing/2014/main" id="{24C126AD-208F-4635-8459-5E3CECB0142C}"/>
              </a:ext>
            </a:extLst>
          </p:cNvPr>
          <p:cNvGrpSpPr>
            <a:grpSpLocks/>
          </p:cNvGrpSpPr>
          <p:nvPr/>
        </p:nvGrpSpPr>
        <p:grpSpPr bwMode="auto">
          <a:xfrm>
            <a:off x="404813" y="4211638"/>
            <a:ext cx="288925" cy="217487"/>
            <a:chOff x="2205" y="2471"/>
            <a:chExt cx="182" cy="137"/>
          </a:xfrm>
        </p:grpSpPr>
        <p:grpSp>
          <p:nvGrpSpPr>
            <p:cNvPr id="55670" name="Group 374">
              <a:extLst>
                <a:ext uri="{FF2B5EF4-FFF2-40B4-BE49-F238E27FC236}">
                  <a16:creationId xmlns:a16="http://schemas.microsoft.com/office/drawing/2014/main" id="{D5893C80-145D-4CC4-B159-E05D686B9A36}"/>
                </a:ext>
              </a:extLst>
            </p:cNvPr>
            <p:cNvGrpSpPr>
              <a:grpSpLocks noChangeAspect="1"/>
            </p:cNvGrpSpPr>
            <p:nvPr/>
          </p:nvGrpSpPr>
          <p:grpSpPr bwMode="auto">
            <a:xfrm>
              <a:off x="2205" y="2471"/>
              <a:ext cx="182" cy="137"/>
              <a:chOff x="1872" y="1440"/>
              <a:chExt cx="195" cy="132"/>
            </a:xfrm>
          </p:grpSpPr>
          <p:sp>
            <p:nvSpPr>
              <p:cNvPr id="55671" name="Rectangle 375">
                <a:extLst>
                  <a:ext uri="{FF2B5EF4-FFF2-40B4-BE49-F238E27FC236}">
                    <a16:creationId xmlns:a16="http://schemas.microsoft.com/office/drawing/2014/main" id="{8D865968-EC44-44F8-8A85-F79D4250A67D}"/>
                  </a:ext>
                </a:extLst>
              </p:cNvPr>
              <p:cNvSpPr>
                <a:spLocks noChangeAspect="1" noChangeArrowheads="1"/>
              </p:cNvSpPr>
              <p:nvPr/>
            </p:nvSpPr>
            <p:spPr bwMode="auto">
              <a:xfrm>
                <a:off x="1872" y="1440"/>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5672" name="Line 376">
                <a:extLst>
                  <a:ext uri="{FF2B5EF4-FFF2-40B4-BE49-F238E27FC236}">
                    <a16:creationId xmlns:a16="http://schemas.microsoft.com/office/drawing/2014/main" id="{D3C1AEEB-A10A-4F02-B730-E531E80BA71D}"/>
                  </a:ext>
                </a:extLst>
              </p:cNvPr>
              <p:cNvSpPr>
                <a:spLocks noChangeAspect="1" noChangeShapeType="1"/>
              </p:cNvSpPr>
              <p:nvPr/>
            </p:nvSpPr>
            <p:spPr bwMode="auto">
              <a:xfrm>
                <a:off x="1932" y="1480"/>
                <a:ext cx="0" cy="42"/>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5673" name="Line 377">
                <a:extLst>
                  <a:ext uri="{FF2B5EF4-FFF2-40B4-BE49-F238E27FC236}">
                    <a16:creationId xmlns:a16="http://schemas.microsoft.com/office/drawing/2014/main" id="{07F269AB-682D-4C98-B674-F4B7276C5ACD}"/>
                  </a:ext>
                </a:extLst>
              </p:cNvPr>
              <p:cNvSpPr>
                <a:spLocks noChangeAspect="1" noChangeShapeType="1"/>
              </p:cNvSpPr>
              <p:nvPr/>
            </p:nvSpPr>
            <p:spPr bwMode="auto">
              <a:xfrm>
                <a:off x="1967" y="1482"/>
                <a:ext cx="0" cy="4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5674" name="Line 378">
                <a:extLst>
                  <a:ext uri="{FF2B5EF4-FFF2-40B4-BE49-F238E27FC236}">
                    <a16:creationId xmlns:a16="http://schemas.microsoft.com/office/drawing/2014/main" id="{C5C29B24-61CA-473B-A2D3-AA06FF3AA985}"/>
                  </a:ext>
                </a:extLst>
              </p:cNvPr>
              <p:cNvSpPr>
                <a:spLocks noChangeAspect="1" noChangeShapeType="1"/>
              </p:cNvSpPr>
              <p:nvPr/>
            </p:nvSpPr>
            <p:spPr bwMode="auto">
              <a:xfrm>
                <a:off x="2001" y="1483"/>
                <a:ext cx="0" cy="39"/>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5675" name="Line 379">
                <a:extLst>
                  <a:ext uri="{FF2B5EF4-FFF2-40B4-BE49-F238E27FC236}">
                    <a16:creationId xmlns:a16="http://schemas.microsoft.com/office/drawing/2014/main" id="{D00C02F7-F225-402E-867A-D85230BF6D17}"/>
                  </a:ext>
                </a:extLst>
              </p:cNvPr>
              <p:cNvSpPr>
                <a:spLocks noChangeAspect="1" noChangeShapeType="1"/>
              </p:cNvSpPr>
              <p:nvPr/>
            </p:nvSpPr>
            <p:spPr bwMode="auto">
              <a:xfrm>
                <a:off x="1928" y="1482"/>
                <a:ext cx="79" cy="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55676" name="Group 380">
              <a:extLst>
                <a:ext uri="{FF2B5EF4-FFF2-40B4-BE49-F238E27FC236}">
                  <a16:creationId xmlns:a16="http://schemas.microsoft.com/office/drawing/2014/main" id="{63194C1B-A6AD-4483-9866-A5B96C1FBC54}"/>
                </a:ext>
              </a:extLst>
            </p:cNvPr>
            <p:cNvGrpSpPr>
              <a:grpSpLocks/>
            </p:cNvGrpSpPr>
            <p:nvPr/>
          </p:nvGrpSpPr>
          <p:grpSpPr bwMode="auto">
            <a:xfrm>
              <a:off x="2266" y="2562"/>
              <a:ext cx="59" cy="33"/>
              <a:chOff x="1632" y="1249"/>
              <a:chExt cx="48" cy="24"/>
            </a:xfrm>
          </p:grpSpPr>
          <p:sp>
            <p:nvSpPr>
              <p:cNvPr id="55677" name="AutoShape 381">
                <a:extLst>
                  <a:ext uri="{FF2B5EF4-FFF2-40B4-BE49-F238E27FC236}">
                    <a16:creationId xmlns:a16="http://schemas.microsoft.com/office/drawing/2014/main" id="{6924C2F0-A1CD-4C1F-8521-CF3570B5752E}"/>
                  </a:ext>
                </a:extLst>
              </p:cNvPr>
              <p:cNvSpPr>
                <a:spLocks noChangeArrowheads="1"/>
              </p:cNvSpPr>
              <p:nvPr/>
            </p:nvSpPr>
            <p:spPr bwMode="auto">
              <a:xfrm>
                <a:off x="1632" y="1249"/>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5678" name="AutoShape 382">
                <a:extLst>
                  <a:ext uri="{FF2B5EF4-FFF2-40B4-BE49-F238E27FC236}">
                    <a16:creationId xmlns:a16="http://schemas.microsoft.com/office/drawing/2014/main" id="{61045356-3E0E-400E-B7F6-7D896E5F7528}"/>
                  </a:ext>
                </a:extLst>
              </p:cNvPr>
              <p:cNvSpPr>
                <a:spLocks noChangeArrowheads="1"/>
              </p:cNvSpPr>
              <p:nvPr/>
            </p:nvSpPr>
            <p:spPr bwMode="auto">
              <a:xfrm>
                <a:off x="1657" y="1250"/>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pic>
        <p:nvPicPr>
          <p:cNvPr id="55708" name="Picture 412" descr="Falklands - British para">
            <a:extLst>
              <a:ext uri="{FF2B5EF4-FFF2-40B4-BE49-F238E27FC236}">
                <a16:creationId xmlns:a16="http://schemas.microsoft.com/office/drawing/2014/main" id="{A5D6A2F7-6096-47FE-B92A-CC743BC3A40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5888" y="6127750"/>
            <a:ext cx="3241675" cy="2795588"/>
          </a:xfrm>
          <a:prstGeom prst="rect">
            <a:avLst/>
          </a:prstGeom>
          <a:noFill/>
          <a:extLst>
            <a:ext uri="{909E8E84-426E-40DD-AFC4-6F175D3DCCD1}">
              <a14:hiddenFill xmlns:a14="http://schemas.microsoft.com/office/drawing/2010/main">
                <a:solidFill>
                  <a:srgbClr val="FFFFFF"/>
                </a:solidFill>
              </a14:hiddenFill>
            </a:ext>
          </a:extLst>
        </p:spPr>
      </p:pic>
      <p:pic>
        <p:nvPicPr>
          <p:cNvPr id="55709" name="Picture 413" descr="6 Field Force HQ DZ Patch">
            <a:extLst>
              <a:ext uri="{FF2B5EF4-FFF2-40B4-BE49-F238E27FC236}">
                <a16:creationId xmlns:a16="http://schemas.microsoft.com/office/drawing/2014/main" id="{33BFD6C7-BC70-49EA-8178-292CB1FFCD6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37063" y="107950"/>
            <a:ext cx="1160462" cy="1223963"/>
          </a:xfrm>
          <a:prstGeom prst="rect">
            <a:avLst/>
          </a:prstGeom>
          <a:noFill/>
          <a:extLst>
            <a:ext uri="{909E8E84-426E-40DD-AFC4-6F175D3DCCD1}">
              <a14:hiddenFill xmlns:a14="http://schemas.microsoft.com/office/drawing/2010/main">
                <a:solidFill>
                  <a:srgbClr val="FFFFFF"/>
                </a:solidFill>
              </a14:hiddenFill>
            </a:ext>
          </a:extLst>
        </p:spPr>
      </p:pic>
      <p:pic>
        <p:nvPicPr>
          <p:cNvPr id="55711" name="Picture 415" descr="charlieg-pic-6">
            <a:extLst>
              <a:ext uri="{FF2B5EF4-FFF2-40B4-BE49-F238E27FC236}">
                <a16:creationId xmlns:a16="http://schemas.microsoft.com/office/drawing/2014/main" id="{FEA98402-7FA7-409F-BB0A-80F749C5A71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89363" y="1403350"/>
            <a:ext cx="2636837" cy="2116138"/>
          </a:xfrm>
          <a:prstGeom prst="rect">
            <a:avLst/>
          </a:prstGeom>
          <a:noFill/>
          <a:extLst>
            <a:ext uri="{909E8E84-426E-40DD-AFC4-6F175D3DCCD1}">
              <a14:hiddenFill xmlns:a14="http://schemas.microsoft.com/office/drawing/2010/main">
                <a:solidFill>
                  <a:srgbClr val="FFFFFF"/>
                </a:solidFill>
              </a14:hiddenFill>
            </a:ext>
          </a:extLst>
        </p:spPr>
      </p:pic>
      <p:pic>
        <p:nvPicPr>
          <p:cNvPr id="55714" name="il_fi" descr="http://t3.gstatic.com/images?q=tbn:ANd9GcT_pLex718u0yqwgmiEUnER-dOVEhPDc4ts_YOMpmjatMRNhBKI9a3EQbInHg">
            <a:extLst>
              <a:ext uri="{FF2B5EF4-FFF2-40B4-BE49-F238E27FC236}">
                <a16:creationId xmlns:a16="http://schemas.microsoft.com/office/drawing/2014/main" id="{F9D4184F-287D-454F-B8DA-20AD386D1106}"/>
              </a:ext>
            </a:extLst>
          </p:cNvPr>
          <p:cNvPicPr>
            <a:picLocks noChangeAspect="1" noChangeArrowheads="1"/>
          </p:cNvPicPr>
          <p:nvPr/>
        </p:nvPicPr>
        <p:blipFill>
          <a:blip r:embed="rId6" r:link="rId7">
            <a:extLst>
              <a:ext uri="{28A0092B-C50C-407E-A947-70E740481C1C}">
                <a14:useLocalDpi xmlns:a14="http://schemas.microsoft.com/office/drawing/2010/main" val="0"/>
              </a:ext>
            </a:extLst>
          </a:blip>
          <a:srcRect/>
          <a:stretch>
            <a:fillRect/>
          </a:stretch>
        </p:blipFill>
        <p:spPr bwMode="auto">
          <a:xfrm>
            <a:off x="3860800" y="3563938"/>
            <a:ext cx="2519363" cy="206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4" name="Line 4">
            <a:extLst>
              <a:ext uri="{FF2B5EF4-FFF2-40B4-BE49-F238E27FC236}">
                <a16:creationId xmlns:a16="http://schemas.microsoft.com/office/drawing/2014/main" id="{8DF5696E-C22E-4BCD-943D-017010092C24}"/>
              </a:ext>
            </a:extLst>
          </p:cNvPr>
          <p:cNvSpPr>
            <a:spLocks noChangeShapeType="1"/>
          </p:cNvSpPr>
          <p:nvPr/>
        </p:nvSpPr>
        <p:spPr bwMode="auto">
          <a:xfrm>
            <a:off x="476250" y="5940425"/>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22885" name="Group 5">
            <a:extLst>
              <a:ext uri="{FF2B5EF4-FFF2-40B4-BE49-F238E27FC236}">
                <a16:creationId xmlns:a16="http://schemas.microsoft.com/office/drawing/2014/main" id="{89D12B1A-C898-433D-B4CC-4E63A5D672A1}"/>
              </a:ext>
            </a:extLst>
          </p:cNvPr>
          <p:cNvGrpSpPr>
            <a:grpSpLocks/>
          </p:cNvGrpSpPr>
          <p:nvPr/>
        </p:nvGrpSpPr>
        <p:grpSpPr bwMode="auto">
          <a:xfrm>
            <a:off x="476250" y="6011863"/>
            <a:ext cx="74613" cy="26987"/>
            <a:chOff x="2373" y="1404"/>
            <a:chExt cx="47" cy="17"/>
          </a:xfrm>
        </p:grpSpPr>
        <p:sp>
          <p:nvSpPr>
            <p:cNvPr id="122886" name="Oval 6">
              <a:extLst>
                <a:ext uri="{FF2B5EF4-FFF2-40B4-BE49-F238E27FC236}">
                  <a16:creationId xmlns:a16="http://schemas.microsoft.com/office/drawing/2014/main" id="{D2E402E5-806B-418F-9740-5CBE115B634C}"/>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22887" name="Oval 7">
              <a:extLst>
                <a:ext uri="{FF2B5EF4-FFF2-40B4-BE49-F238E27FC236}">
                  <a16:creationId xmlns:a16="http://schemas.microsoft.com/office/drawing/2014/main" id="{7FB0C197-4E26-44CA-98D7-E5E61B4F7AB5}"/>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22888" name="Text Box 8">
            <a:extLst>
              <a:ext uri="{FF2B5EF4-FFF2-40B4-BE49-F238E27FC236}">
                <a16:creationId xmlns:a16="http://schemas.microsoft.com/office/drawing/2014/main" id="{AC388942-890C-4796-B812-8F38949EE2AB}"/>
              </a:ext>
            </a:extLst>
          </p:cNvPr>
          <p:cNvSpPr txBox="1">
            <a:spLocks noChangeArrowheads="1"/>
          </p:cNvSpPr>
          <p:nvPr/>
        </p:nvSpPr>
        <p:spPr bwMode="auto">
          <a:xfrm>
            <a:off x="620713" y="5940425"/>
            <a:ext cx="28098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Transport/Recon</a:t>
            </a:r>
          </a:p>
          <a:p>
            <a:r>
              <a:rPr lang="en-GB" altLang="en-US" sz="800"/>
              <a:t>x3 </a:t>
            </a:r>
            <a:r>
              <a:rPr lang="en-GB" altLang="en-US" sz="800" b="0"/>
              <a:t>Land Rover (with MG)                                    CWBR-20</a:t>
            </a:r>
            <a:endParaRPr lang="en-GB" altLang="en-US" sz="800"/>
          </a:p>
        </p:txBody>
      </p:sp>
      <p:grpSp>
        <p:nvGrpSpPr>
          <p:cNvPr id="122889" name="Group 9">
            <a:extLst>
              <a:ext uri="{FF2B5EF4-FFF2-40B4-BE49-F238E27FC236}">
                <a16:creationId xmlns:a16="http://schemas.microsoft.com/office/drawing/2014/main" id="{578858D7-771F-4F40-954C-8AAAD6A84214}"/>
              </a:ext>
            </a:extLst>
          </p:cNvPr>
          <p:cNvGrpSpPr>
            <a:grpSpLocks/>
          </p:cNvGrpSpPr>
          <p:nvPr/>
        </p:nvGrpSpPr>
        <p:grpSpPr bwMode="auto">
          <a:xfrm>
            <a:off x="403225" y="6084888"/>
            <a:ext cx="231775" cy="190500"/>
            <a:chOff x="2252" y="2304"/>
            <a:chExt cx="146" cy="120"/>
          </a:xfrm>
        </p:grpSpPr>
        <p:sp>
          <p:nvSpPr>
            <p:cNvPr id="122890" name="Rectangle 10">
              <a:extLst>
                <a:ext uri="{FF2B5EF4-FFF2-40B4-BE49-F238E27FC236}">
                  <a16:creationId xmlns:a16="http://schemas.microsoft.com/office/drawing/2014/main" id="{5D653C33-A681-4D08-B70A-BEF1B1AD2EE4}"/>
                </a:ext>
              </a:extLst>
            </p:cNvPr>
            <p:cNvSpPr>
              <a:spLocks noChangeAspect="1" noChangeArrowheads="1"/>
            </p:cNvSpPr>
            <p:nvPr/>
          </p:nvSpPr>
          <p:spPr bwMode="auto">
            <a:xfrm>
              <a:off x="2252" y="230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2891" name="Oval 11">
              <a:extLst>
                <a:ext uri="{FF2B5EF4-FFF2-40B4-BE49-F238E27FC236}">
                  <a16:creationId xmlns:a16="http://schemas.microsoft.com/office/drawing/2014/main" id="{F7E29F78-963C-4D63-A573-35D748576A3C}"/>
                </a:ext>
              </a:extLst>
            </p:cNvPr>
            <p:cNvSpPr>
              <a:spLocks noChangeAspect="1" noChangeArrowheads="1"/>
            </p:cNvSpPr>
            <p:nvPr/>
          </p:nvSpPr>
          <p:spPr bwMode="auto">
            <a:xfrm>
              <a:off x="2259" y="240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22892" name="Oval 12">
              <a:extLst>
                <a:ext uri="{FF2B5EF4-FFF2-40B4-BE49-F238E27FC236}">
                  <a16:creationId xmlns:a16="http://schemas.microsoft.com/office/drawing/2014/main" id="{C7365C87-68FB-4DEA-B4AC-5918937D9C3D}"/>
                </a:ext>
              </a:extLst>
            </p:cNvPr>
            <p:cNvSpPr>
              <a:spLocks noChangeAspect="1" noChangeArrowheads="1"/>
            </p:cNvSpPr>
            <p:nvPr/>
          </p:nvSpPr>
          <p:spPr bwMode="auto">
            <a:xfrm>
              <a:off x="2373" y="240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22893" name="Line 13">
            <a:extLst>
              <a:ext uri="{FF2B5EF4-FFF2-40B4-BE49-F238E27FC236}">
                <a16:creationId xmlns:a16="http://schemas.microsoft.com/office/drawing/2014/main" id="{D44B9E6B-F0E3-4AD9-8F0C-C02A1C2BB2F1}"/>
              </a:ext>
            </a:extLst>
          </p:cNvPr>
          <p:cNvSpPr>
            <a:spLocks noChangeShapeType="1"/>
          </p:cNvSpPr>
          <p:nvPr/>
        </p:nvSpPr>
        <p:spPr bwMode="auto">
          <a:xfrm>
            <a:off x="260350" y="422275"/>
            <a:ext cx="0" cy="424815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22894" name="Group 14">
            <a:extLst>
              <a:ext uri="{FF2B5EF4-FFF2-40B4-BE49-F238E27FC236}">
                <a16:creationId xmlns:a16="http://schemas.microsoft.com/office/drawing/2014/main" id="{81751BFF-9CB2-4D7D-8C3A-E8F16DD29B9C}"/>
              </a:ext>
            </a:extLst>
          </p:cNvPr>
          <p:cNvGrpSpPr>
            <a:grpSpLocks/>
          </p:cNvGrpSpPr>
          <p:nvPr/>
        </p:nvGrpSpPr>
        <p:grpSpPr bwMode="auto">
          <a:xfrm>
            <a:off x="220663" y="206375"/>
            <a:ext cx="76200" cy="63500"/>
            <a:chOff x="2539" y="543"/>
            <a:chExt cx="48" cy="40"/>
          </a:xfrm>
        </p:grpSpPr>
        <p:sp>
          <p:nvSpPr>
            <p:cNvPr id="122895" name="Line 15">
              <a:extLst>
                <a:ext uri="{FF2B5EF4-FFF2-40B4-BE49-F238E27FC236}">
                  <a16:creationId xmlns:a16="http://schemas.microsoft.com/office/drawing/2014/main" id="{009DA62F-C56C-4123-9536-EBC0D6ECA05C}"/>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2896" name="Line 16">
              <a:extLst>
                <a:ext uri="{FF2B5EF4-FFF2-40B4-BE49-F238E27FC236}">
                  <a16:creationId xmlns:a16="http://schemas.microsoft.com/office/drawing/2014/main" id="{C9511F24-D3B8-4341-8E81-34322422A25F}"/>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122897" name="Text Box 17">
            <a:extLst>
              <a:ext uri="{FF2B5EF4-FFF2-40B4-BE49-F238E27FC236}">
                <a16:creationId xmlns:a16="http://schemas.microsoft.com/office/drawing/2014/main" id="{9FC4AA95-E187-49E3-853E-93FF862B4E10}"/>
              </a:ext>
            </a:extLst>
          </p:cNvPr>
          <p:cNvSpPr txBox="1">
            <a:spLocks noChangeArrowheads="1"/>
          </p:cNvSpPr>
          <p:nvPr/>
        </p:nvSpPr>
        <p:spPr bwMode="auto">
          <a:xfrm>
            <a:off x="476250" y="134938"/>
            <a:ext cx="237331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BATTLEGROUP CWBR-16</a:t>
            </a:r>
          </a:p>
          <a:p>
            <a:r>
              <a:rPr lang="en-GB" altLang="en-US" sz="1000"/>
              <a:t>British Airborne Brigade 1983-89 </a:t>
            </a:r>
            <a:r>
              <a:rPr lang="en-GB" altLang="en-US" sz="800"/>
              <a:t>(ad)</a:t>
            </a:r>
            <a:endParaRPr lang="en-GB" altLang="en-US" sz="1000"/>
          </a:p>
        </p:txBody>
      </p:sp>
      <p:sp>
        <p:nvSpPr>
          <p:cNvPr id="122898" name="Line 18">
            <a:extLst>
              <a:ext uri="{FF2B5EF4-FFF2-40B4-BE49-F238E27FC236}">
                <a16:creationId xmlns:a16="http://schemas.microsoft.com/office/drawing/2014/main" id="{CBC26B57-C07B-4811-9A45-65208046B9CC}"/>
              </a:ext>
            </a:extLst>
          </p:cNvPr>
          <p:cNvSpPr>
            <a:spLocks noChangeShapeType="1"/>
          </p:cNvSpPr>
          <p:nvPr/>
        </p:nvSpPr>
        <p:spPr bwMode="auto">
          <a:xfrm>
            <a:off x="260350" y="128746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2899" name="Line 19">
            <a:extLst>
              <a:ext uri="{FF2B5EF4-FFF2-40B4-BE49-F238E27FC236}">
                <a16:creationId xmlns:a16="http://schemas.microsoft.com/office/drawing/2014/main" id="{E7B6B83D-B3EB-4341-94D2-49F3EAD5B504}"/>
              </a:ext>
            </a:extLst>
          </p:cNvPr>
          <p:cNvSpPr>
            <a:spLocks noChangeShapeType="1"/>
          </p:cNvSpPr>
          <p:nvPr/>
        </p:nvSpPr>
        <p:spPr bwMode="auto">
          <a:xfrm>
            <a:off x="260350" y="71120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2900" name="Line 20">
            <a:extLst>
              <a:ext uri="{FF2B5EF4-FFF2-40B4-BE49-F238E27FC236}">
                <a16:creationId xmlns:a16="http://schemas.microsoft.com/office/drawing/2014/main" id="{F4E449B2-F1DB-4381-BA15-1F52AEB68ABF}"/>
              </a:ext>
            </a:extLst>
          </p:cNvPr>
          <p:cNvSpPr>
            <a:spLocks noChangeShapeType="1"/>
          </p:cNvSpPr>
          <p:nvPr/>
        </p:nvSpPr>
        <p:spPr bwMode="auto">
          <a:xfrm>
            <a:off x="476250" y="1358900"/>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2901" name="Line 21">
            <a:extLst>
              <a:ext uri="{FF2B5EF4-FFF2-40B4-BE49-F238E27FC236}">
                <a16:creationId xmlns:a16="http://schemas.microsoft.com/office/drawing/2014/main" id="{9A02658D-BBF8-40F2-A4A6-15F9E395AEDE}"/>
              </a:ext>
            </a:extLst>
          </p:cNvPr>
          <p:cNvSpPr>
            <a:spLocks noChangeShapeType="1"/>
          </p:cNvSpPr>
          <p:nvPr/>
        </p:nvSpPr>
        <p:spPr bwMode="auto">
          <a:xfrm>
            <a:off x="476250" y="782638"/>
            <a:ext cx="0" cy="1444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22902" name="Group 22">
            <a:extLst>
              <a:ext uri="{FF2B5EF4-FFF2-40B4-BE49-F238E27FC236}">
                <a16:creationId xmlns:a16="http://schemas.microsoft.com/office/drawing/2014/main" id="{DF9A5B82-490B-4FDF-B7B6-F96F1B203F7B}"/>
              </a:ext>
            </a:extLst>
          </p:cNvPr>
          <p:cNvGrpSpPr>
            <a:grpSpLocks/>
          </p:cNvGrpSpPr>
          <p:nvPr/>
        </p:nvGrpSpPr>
        <p:grpSpPr bwMode="auto">
          <a:xfrm>
            <a:off x="476250" y="566738"/>
            <a:ext cx="74613" cy="26987"/>
            <a:chOff x="2373" y="1404"/>
            <a:chExt cx="47" cy="17"/>
          </a:xfrm>
        </p:grpSpPr>
        <p:sp>
          <p:nvSpPr>
            <p:cNvPr id="122903" name="Oval 23">
              <a:extLst>
                <a:ext uri="{FF2B5EF4-FFF2-40B4-BE49-F238E27FC236}">
                  <a16:creationId xmlns:a16="http://schemas.microsoft.com/office/drawing/2014/main" id="{39CD7D86-B878-4564-9744-C554B021AE24}"/>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22904" name="Oval 24">
              <a:extLst>
                <a:ext uri="{FF2B5EF4-FFF2-40B4-BE49-F238E27FC236}">
                  <a16:creationId xmlns:a16="http://schemas.microsoft.com/office/drawing/2014/main" id="{1463BA1D-DEEE-4458-8C68-76F8BB9E12E1}"/>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22905" name="Text Box 25">
            <a:extLst>
              <a:ext uri="{FF2B5EF4-FFF2-40B4-BE49-F238E27FC236}">
                <a16:creationId xmlns:a16="http://schemas.microsoft.com/office/drawing/2014/main" id="{2D4FFA02-AE62-4271-BBFA-7E4630BF7B7E}"/>
              </a:ext>
            </a:extLst>
          </p:cNvPr>
          <p:cNvSpPr txBox="1">
            <a:spLocks noChangeArrowheads="1"/>
          </p:cNvSpPr>
          <p:nvPr/>
        </p:nvSpPr>
        <p:spPr bwMode="auto">
          <a:xfrm>
            <a:off x="620713" y="495300"/>
            <a:ext cx="28019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Command</a:t>
            </a:r>
          </a:p>
          <a:p>
            <a:r>
              <a:rPr lang="en-GB" altLang="en-US" sz="800"/>
              <a:t>x1 </a:t>
            </a:r>
            <a:r>
              <a:rPr lang="en-GB" altLang="en-US" sz="800" b="0"/>
              <a:t>Commander                                                   CWBR-25</a:t>
            </a:r>
            <a:endParaRPr lang="en-GB" altLang="en-US" sz="800"/>
          </a:p>
        </p:txBody>
      </p:sp>
      <p:grpSp>
        <p:nvGrpSpPr>
          <p:cNvPr id="122906" name="Group 26">
            <a:extLst>
              <a:ext uri="{FF2B5EF4-FFF2-40B4-BE49-F238E27FC236}">
                <a16:creationId xmlns:a16="http://schemas.microsoft.com/office/drawing/2014/main" id="{583E56C5-D909-4189-AE06-CB5FBD17E588}"/>
              </a:ext>
            </a:extLst>
          </p:cNvPr>
          <p:cNvGrpSpPr>
            <a:grpSpLocks/>
          </p:cNvGrpSpPr>
          <p:nvPr/>
        </p:nvGrpSpPr>
        <p:grpSpPr bwMode="auto">
          <a:xfrm>
            <a:off x="404813" y="638175"/>
            <a:ext cx="231775" cy="157163"/>
            <a:chOff x="933" y="149"/>
            <a:chExt cx="146" cy="99"/>
          </a:xfrm>
        </p:grpSpPr>
        <p:sp>
          <p:nvSpPr>
            <p:cNvPr id="122907" name="Rectangle 27">
              <a:extLst>
                <a:ext uri="{FF2B5EF4-FFF2-40B4-BE49-F238E27FC236}">
                  <a16:creationId xmlns:a16="http://schemas.microsoft.com/office/drawing/2014/main" id="{B29FEEC8-2132-4EA3-A2C3-74A2DCE59436}"/>
                </a:ext>
              </a:extLst>
            </p:cNvPr>
            <p:cNvSpPr>
              <a:spLocks noChangeAspect="1" noChangeArrowheads="1"/>
            </p:cNvSpPr>
            <p:nvPr/>
          </p:nvSpPr>
          <p:spPr bwMode="auto">
            <a:xfrm>
              <a:off x="933" y="149"/>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2908" name="Text Box 28">
              <a:extLst>
                <a:ext uri="{FF2B5EF4-FFF2-40B4-BE49-F238E27FC236}">
                  <a16:creationId xmlns:a16="http://schemas.microsoft.com/office/drawing/2014/main" id="{5BC6CE5A-CC53-474A-A6A2-67B270569A97}"/>
                </a:ext>
              </a:extLst>
            </p:cNvPr>
            <p:cNvSpPr txBox="1">
              <a:spLocks noChangeAspect="1" noChangeArrowheads="1"/>
            </p:cNvSpPr>
            <p:nvPr/>
          </p:nvSpPr>
          <p:spPr bwMode="auto">
            <a:xfrm>
              <a:off x="948" y="163"/>
              <a:ext cx="116" cy="70"/>
            </a:xfrm>
            <a:prstGeom prst="rect">
              <a:avLst/>
            </a:prstGeom>
            <a:solidFill>
              <a:srgbClr val="CC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sz="800"/>
                <a:t>HQ</a:t>
              </a:r>
            </a:p>
          </p:txBody>
        </p:sp>
      </p:grpSp>
      <p:grpSp>
        <p:nvGrpSpPr>
          <p:cNvPr id="122909" name="Group 29">
            <a:extLst>
              <a:ext uri="{FF2B5EF4-FFF2-40B4-BE49-F238E27FC236}">
                <a16:creationId xmlns:a16="http://schemas.microsoft.com/office/drawing/2014/main" id="{71B0FB57-51C2-401A-809C-550C3FE548F7}"/>
              </a:ext>
            </a:extLst>
          </p:cNvPr>
          <p:cNvGrpSpPr>
            <a:grpSpLocks/>
          </p:cNvGrpSpPr>
          <p:nvPr/>
        </p:nvGrpSpPr>
        <p:grpSpPr bwMode="auto">
          <a:xfrm>
            <a:off x="476250" y="854075"/>
            <a:ext cx="74613" cy="26988"/>
            <a:chOff x="2373" y="1404"/>
            <a:chExt cx="47" cy="17"/>
          </a:xfrm>
        </p:grpSpPr>
        <p:sp>
          <p:nvSpPr>
            <p:cNvPr id="122910" name="Oval 30">
              <a:extLst>
                <a:ext uri="{FF2B5EF4-FFF2-40B4-BE49-F238E27FC236}">
                  <a16:creationId xmlns:a16="http://schemas.microsoft.com/office/drawing/2014/main" id="{458ED23E-5532-4510-97CA-ED61D0CD4C56}"/>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22911" name="Oval 31">
              <a:extLst>
                <a:ext uri="{FF2B5EF4-FFF2-40B4-BE49-F238E27FC236}">
                  <a16:creationId xmlns:a16="http://schemas.microsoft.com/office/drawing/2014/main" id="{28A27609-ABC7-4BCD-8263-2DC3AABC1F23}"/>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22912" name="Text Box 32">
            <a:extLst>
              <a:ext uri="{FF2B5EF4-FFF2-40B4-BE49-F238E27FC236}">
                <a16:creationId xmlns:a16="http://schemas.microsoft.com/office/drawing/2014/main" id="{E00B698A-D57D-4BA7-8A2A-B3F70E525D6B}"/>
              </a:ext>
            </a:extLst>
          </p:cNvPr>
          <p:cNvSpPr txBox="1">
            <a:spLocks noChangeArrowheads="1"/>
          </p:cNvSpPr>
          <p:nvPr/>
        </p:nvSpPr>
        <p:spPr bwMode="auto">
          <a:xfrm>
            <a:off x="619125" y="782638"/>
            <a:ext cx="28003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a:t>
            </a:r>
          </a:p>
          <a:p>
            <a:r>
              <a:rPr lang="en-GB" altLang="en-US" sz="800"/>
              <a:t>x1 </a:t>
            </a:r>
            <a:r>
              <a:rPr lang="en-GB" altLang="en-US" sz="800" b="0"/>
              <a:t>Land Rover (no MG)                                      CWBR-20</a:t>
            </a:r>
            <a:endParaRPr lang="en-GB" altLang="en-US" sz="800"/>
          </a:p>
        </p:txBody>
      </p:sp>
      <p:grpSp>
        <p:nvGrpSpPr>
          <p:cNvPr id="122913" name="Group 33">
            <a:extLst>
              <a:ext uri="{FF2B5EF4-FFF2-40B4-BE49-F238E27FC236}">
                <a16:creationId xmlns:a16="http://schemas.microsoft.com/office/drawing/2014/main" id="{BAE60618-41D8-457A-AAE2-C7A354C14A57}"/>
              </a:ext>
            </a:extLst>
          </p:cNvPr>
          <p:cNvGrpSpPr>
            <a:grpSpLocks noChangeAspect="1"/>
          </p:cNvGrpSpPr>
          <p:nvPr/>
        </p:nvGrpSpPr>
        <p:grpSpPr bwMode="auto">
          <a:xfrm>
            <a:off x="404813" y="1214438"/>
            <a:ext cx="231775" cy="157162"/>
            <a:chOff x="1968" y="1728"/>
            <a:chExt cx="195" cy="132"/>
          </a:xfrm>
        </p:grpSpPr>
        <p:sp>
          <p:nvSpPr>
            <p:cNvPr id="122914" name="Rectangle 34">
              <a:extLst>
                <a:ext uri="{FF2B5EF4-FFF2-40B4-BE49-F238E27FC236}">
                  <a16:creationId xmlns:a16="http://schemas.microsoft.com/office/drawing/2014/main" id="{C938D51B-87AE-4F3F-A971-E65071B7D742}"/>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2915" name="Line 35">
              <a:extLst>
                <a:ext uri="{FF2B5EF4-FFF2-40B4-BE49-F238E27FC236}">
                  <a16:creationId xmlns:a16="http://schemas.microsoft.com/office/drawing/2014/main" id="{8D500A86-6D8B-4799-B186-82F643C5790F}"/>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2916" name="Line 36">
              <a:extLst>
                <a:ext uri="{FF2B5EF4-FFF2-40B4-BE49-F238E27FC236}">
                  <a16:creationId xmlns:a16="http://schemas.microsoft.com/office/drawing/2014/main" id="{E11C9EF5-B20D-4D1E-838F-0133D43A3FB1}"/>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22917" name="Group 37">
            <a:extLst>
              <a:ext uri="{FF2B5EF4-FFF2-40B4-BE49-F238E27FC236}">
                <a16:creationId xmlns:a16="http://schemas.microsoft.com/office/drawing/2014/main" id="{61DACF0A-5709-4F7D-829C-4238ED9FB3C6}"/>
              </a:ext>
            </a:extLst>
          </p:cNvPr>
          <p:cNvGrpSpPr>
            <a:grpSpLocks/>
          </p:cNvGrpSpPr>
          <p:nvPr/>
        </p:nvGrpSpPr>
        <p:grpSpPr bwMode="auto">
          <a:xfrm>
            <a:off x="476250" y="1143000"/>
            <a:ext cx="74613" cy="26988"/>
            <a:chOff x="2373" y="1404"/>
            <a:chExt cx="47" cy="17"/>
          </a:xfrm>
        </p:grpSpPr>
        <p:sp>
          <p:nvSpPr>
            <p:cNvPr id="122918" name="Oval 38">
              <a:extLst>
                <a:ext uri="{FF2B5EF4-FFF2-40B4-BE49-F238E27FC236}">
                  <a16:creationId xmlns:a16="http://schemas.microsoft.com/office/drawing/2014/main" id="{CA10F68C-7205-4765-BBEE-551BE7853F9C}"/>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22919" name="Oval 39">
              <a:extLst>
                <a:ext uri="{FF2B5EF4-FFF2-40B4-BE49-F238E27FC236}">
                  <a16:creationId xmlns:a16="http://schemas.microsoft.com/office/drawing/2014/main" id="{D2B1364A-9D8E-41AE-877E-5A1BA329D746}"/>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grpSp>
        <p:nvGrpSpPr>
          <p:cNvPr id="122920" name="Group 40">
            <a:extLst>
              <a:ext uri="{FF2B5EF4-FFF2-40B4-BE49-F238E27FC236}">
                <a16:creationId xmlns:a16="http://schemas.microsoft.com/office/drawing/2014/main" id="{6BB6234B-91C2-492D-8C5B-64DEAC5BF8E2}"/>
              </a:ext>
            </a:extLst>
          </p:cNvPr>
          <p:cNvGrpSpPr>
            <a:grpSpLocks/>
          </p:cNvGrpSpPr>
          <p:nvPr/>
        </p:nvGrpSpPr>
        <p:grpSpPr bwMode="auto">
          <a:xfrm>
            <a:off x="476250" y="1430338"/>
            <a:ext cx="74613" cy="26987"/>
            <a:chOff x="2373" y="1404"/>
            <a:chExt cx="47" cy="17"/>
          </a:xfrm>
        </p:grpSpPr>
        <p:sp>
          <p:nvSpPr>
            <p:cNvPr id="122921" name="Oval 41">
              <a:extLst>
                <a:ext uri="{FF2B5EF4-FFF2-40B4-BE49-F238E27FC236}">
                  <a16:creationId xmlns:a16="http://schemas.microsoft.com/office/drawing/2014/main" id="{13E56FD0-D3F8-424F-956E-6542DCC8AF1E}"/>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22922" name="Oval 42">
              <a:extLst>
                <a:ext uri="{FF2B5EF4-FFF2-40B4-BE49-F238E27FC236}">
                  <a16:creationId xmlns:a16="http://schemas.microsoft.com/office/drawing/2014/main" id="{B4478852-94A0-4D64-AC63-73045BFE9B63}"/>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22923" name="Text Box 43">
            <a:extLst>
              <a:ext uri="{FF2B5EF4-FFF2-40B4-BE49-F238E27FC236}">
                <a16:creationId xmlns:a16="http://schemas.microsoft.com/office/drawing/2014/main" id="{8882CA31-3BB7-4FC5-AE37-DEB703DD578C}"/>
              </a:ext>
            </a:extLst>
          </p:cNvPr>
          <p:cNvSpPr txBox="1">
            <a:spLocks noChangeArrowheads="1"/>
          </p:cNvSpPr>
          <p:nvPr/>
        </p:nvSpPr>
        <p:spPr bwMode="auto">
          <a:xfrm>
            <a:off x="619125" y="1358900"/>
            <a:ext cx="28098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a:t>
            </a:r>
          </a:p>
          <a:p>
            <a:r>
              <a:rPr lang="en-GB" altLang="en-US" sz="800"/>
              <a:t>x3 </a:t>
            </a:r>
            <a:r>
              <a:rPr lang="en-GB" altLang="en-US" sz="800" b="0"/>
              <a:t>Land Rover (with MG)                                    CWBR-20</a:t>
            </a:r>
            <a:endParaRPr lang="en-GB" altLang="en-US" sz="800"/>
          </a:p>
        </p:txBody>
      </p:sp>
      <p:sp>
        <p:nvSpPr>
          <p:cNvPr id="122924" name="Text Box 44">
            <a:extLst>
              <a:ext uri="{FF2B5EF4-FFF2-40B4-BE49-F238E27FC236}">
                <a16:creationId xmlns:a16="http://schemas.microsoft.com/office/drawing/2014/main" id="{20E0C297-DCA8-489E-B8FF-73FC594324A4}"/>
              </a:ext>
            </a:extLst>
          </p:cNvPr>
          <p:cNvSpPr txBox="1">
            <a:spLocks noChangeArrowheads="1"/>
          </p:cNvSpPr>
          <p:nvPr/>
        </p:nvSpPr>
        <p:spPr bwMode="auto">
          <a:xfrm>
            <a:off x="619125" y="1143000"/>
            <a:ext cx="2779713"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x3 </a:t>
            </a:r>
            <a:r>
              <a:rPr lang="en-GB" altLang="en-US" sz="800" b="0"/>
              <a:t>Para Infantry (1 MAW) </a:t>
            </a:r>
            <a:r>
              <a:rPr lang="en-GB" altLang="en-US" sz="800"/>
              <a:t>(c)</a:t>
            </a:r>
            <a:r>
              <a:rPr lang="en-GB" altLang="en-US" sz="800" b="0"/>
              <a:t>                             CWBR-37</a:t>
            </a:r>
            <a:endParaRPr lang="en-GB" altLang="en-US" sz="800"/>
          </a:p>
        </p:txBody>
      </p:sp>
      <p:sp>
        <p:nvSpPr>
          <p:cNvPr id="122925" name="Text Box 45">
            <a:extLst>
              <a:ext uri="{FF2B5EF4-FFF2-40B4-BE49-F238E27FC236}">
                <a16:creationId xmlns:a16="http://schemas.microsoft.com/office/drawing/2014/main" id="{684692DA-9F70-4A55-8B78-39D0D944149A}"/>
              </a:ext>
            </a:extLst>
          </p:cNvPr>
          <p:cNvSpPr txBox="1">
            <a:spLocks noChangeArrowheads="1"/>
          </p:cNvSpPr>
          <p:nvPr/>
        </p:nvSpPr>
        <p:spPr bwMode="auto">
          <a:xfrm>
            <a:off x="3357563" y="3563938"/>
            <a:ext cx="3382962" cy="4859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800"/>
              <a:t>(a) </a:t>
            </a:r>
            <a:r>
              <a:rPr lang="en-GB" altLang="en-US" sz="800" b="0"/>
              <a:t>5 Airborne Brigade was the UK’s only Airborne formation and could be assigned to reinforce any NATO command or act independently, as the situation required.  The Brigade had two regular battalions of the Parachute Regiment (with a third battalion on rotation in Northern Ireland), plus three TA Para Battalions (all organised identically) and a parachute-trained Gurkha Battalion (organised as a Type B (Light Role) Battalion).</a:t>
            </a:r>
          </a:p>
          <a:p>
            <a:endParaRPr lang="en-GB" altLang="en-US" sz="800" b="0"/>
          </a:p>
          <a:p>
            <a:r>
              <a:rPr lang="en-GB" altLang="en-US" sz="800"/>
              <a:t>(b) </a:t>
            </a:r>
            <a:r>
              <a:rPr lang="en-GB" altLang="en-US" sz="800" b="0"/>
              <a:t>From the mid-1980s the three TA Para Battalions were tasked with an independent BAOR-oriented mission in the event of war with Warpac: They were to be assigned to 1st Armoured Division and were to have considerably more than the normal complement of Milan ATGMs.  Their mission was to be rapidly deployed forward by air as soon as war started and there to act as a ‘forlorn hope’ antitank screen.  In 1989 this organisation was formalised as a special brigade with the title ‘Parachute Regiment Group’.</a:t>
            </a:r>
          </a:p>
          <a:p>
            <a:endParaRPr lang="en-GB" altLang="en-US" sz="800"/>
          </a:p>
          <a:p>
            <a:r>
              <a:rPr lang="en-GB" altLang="en-US" sz="800"/>
              <a:t>(c) </a:t>
            </a:r>
            <a:r>
              <a:rPr lang="en-GB" altLang="en-US" sz="800" b="0"/>
              <a:t>From 1986: May upgrade Infantry with L85/L86 small-arms:</a:t>
            </a:r>
          </a:p>
          <a:p>
            <a:r>
              <a:rPr lang="en-GB" altLang="en-US" sz="800"/>
              <a:t>     x3 </a:t>
            </a:r>
            <a:r>
              <a:rPr lang="en-GB" altLang="en-US" sz="800" b="0"/>
              <a:t>Para Infantry (1 MAW)                                                  CWBR-38</a:t>
            </a:r>
          </a:p>
          <a:p>
            <a:r>
              <a:rPr lang="en-GB" altLang="en-US" sz="800" b="0"/>
              <a:t>From 1987: May replace all M72 66mm LAW and Carl-Gustav 84mm MAW with the 94mm LAW-80 (see card).</a:t>
            </a:r>
          </a:p>
          <a:p>
            <a:endParaRPr lang="en-GB" altLang="en-US" sz="800" b="0"/>
          </a:p>
          <a:p>
            <a:r>
              <a:rPr lang="en-GB" altLang="en-US" sz="800"/>
              <a:t>(d) </a:t>
            </a:r>
            <a:r>
              <a:rPr lang="en-GB" altLang="en-US" sz="800" b="0"/>
              <a:t>The HQ and a single squadron of the Blues &amp; Royals were assigned to 5 Airborne Brigade.  One other squadron would be assigned to 3 Commando Brigade (BG CWBR-17) and another squadron (equipped with Fox armoured cars) would be assigned to protect key Government members and the Royal Family.</a:t>
            </a:r>
          </a:p>
          <a:p>
            <a:endParaRPr lang="en-GB" altLang="en-US" sz="800" b="0"/>
          </a:p>
          <a:p>
            <a:r>
              <a:rPr lang="en-GB" altLang="en-US" sz="800"/>
              <a:t>(e) </a:t>
            </a:r>
            <a:r>
              <a:rPr lang="en-GB" altLang="en-US" sz="800" b="0"/>
              <a:t>658 Squadron AAC was permanently assigned from 7 Regiment AAC to support 5 Airborne Brigade.</a:t>
            </a:r>
          </a:p>
          <a:p>
            <a:endParaRPr lang="en-GB" altLang="en-US" sz="800" b="0"/>
          </a:p>
          <a:p>
            <a:r>
              <a:rPr lang="en-GB" altLang="en-US" sz="800"/>
              <a:t>(f) </a:t>
            </a:r>
            <a:r>
              <a:rPr lang="en-GB" altLang="en-US" sz="800" b="0"/>
              <a:t>Late 1980s: May upgrade Lynx’s TOW ATGMs to Improved TOW (see card) and/or may replace Lynx AH Mk 1 HELARM with:</a:t>
            </a:r>
          </a:p>
          <a:p>
            <a:r>
              <a:rPr lang="en-GB" altLang="en-US" sz="800"/>
              <a:t>     </a:t>
            </a:r>
            <a:r>
              <a:rPr lang="en-GB" altLang="en-US" sz="800" b="0"/>
              <a:t>Lynx AH Mk 7 HELARM                                               CWBR-77</a:t>
            </a:r>
          </a:p>
          <a:p>
            <a:endParaRPr lang="en-GB" altLang="en-US" sz="800" b="0"/>
          </a:p>
          <a:p>
            <a:r>
              <a:rPr lang="en-GB" altLang="en-US" sz="800"/>
              <a:t>(g) </a:t>
            </a:r>
            <a:r>
              <a:rPr lang="en-GB" altLang="en-US" sz="800" b="0"/>
              <a:t>It was a very quick and simple process to convert Lynx HELARM to Light Battlefield Helicopters (LBH) and vice versa.  In which case, replace Lynx HELARM variants with Lynx LBH variants (CWBR-44 or CWBR-76).</a:t>
            </a:r>
          </a:p>
        </p:txBody>
      </p:sp>
      <p:sp>
        <p:nvSpPr>
          <p:cNvPr id="122926" name="Text Box 46">
            <a:extLst>
              <a:ext uri="{FF2B5EF4-FFF2-40B4-BE49-F238E27FC236}">
                <a16:creationId xmlns:a16="http://schemas.microsoft.com/office/drawing/2014/main" id="{B94BDECC-F5B0-48B0-A050-6BF961E476A0}"/>
              </a:ext>
            </a:extLst>
          </p:cNvPr>
          <p:cNvSpPr txBox="1">
            <a:spLocks noChangeArrowheads="1"/>
          </p:cNvSpPr>
          <p:nvPr/>
        </p:nvSpPr>
        <p:spPr bwMode="auto">
          <a:xfrm>
            <a:off x="692150" y="1719263"/>
            <a:ext cx="121126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BATTLEGROUPS</a:t>
            </a:r>
          </a:p>
        </p:txBody>
      </p:sp>
      <p:sp>
        <p:nvSpPr>
          <p:cNvPr id="122927" name="Line 47">
            <a:extLst>
              <a:ext uri="{FF2B5EF4-FFF2-40B4-BE49-F238E27FC236}">
                <a16:creationId xmlns:a16="http://schemas.microsoft.com/office/drawing/2014/main" id="{BD55F987-B542-4E72-8592-99F1F229AF59}"/>
              </a:ext>
            </a:extLst>
          </p:cNvPr>
          <p:cNvSpPr>
            <a:spLocks noChangeShapeType="1"/>
          </p:cNvSpPr>
          <p:nvPr/>
        </p:nvSpPr>
        <p:spPr bwMode="auto">
          <a:xfrm>
            <a:off x="260350" y="2151063"/>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22928" name="Group 48">
            <a:extLst>
              <a:ext uri="{FF2B5EF4-FFF2-40B4-BE49-F238E27FC236}">
                <a16:creationId xmlns:a16="http://schemas.microsoft.com/office/drawing/2014/main" id="{3B0855D0-5E03-4A87-9281-0A06355DF482}"/>
              </a:ext>
            </a:extLst>
          </p:cNvPr>
          <p:cNvGrpSpPr>
            <a:grpSpLocks/>
          </p:cNvGrpSpPr>
          <p:nvPr/>
        </p:nvGrpSpPr>
        <p:grpSpPr bwMode="auto">
          <a:xfrm>
            <a:off x="509588" y="2008188"/>
            <a:ext cx="76200" cy="63500"/>
            <a:chOff x="2443" y="447"/>
            <a:chExt cx="48" cy="40"/>
          </a:xfrm>
        </p:grpSpPr>
        <p:sp>
          <p:nvSpPr>
            <p:cNvPr id="122929" name="Line 49">
              <a:extLst>
                <a:ext uri="{FF2B5EF4-FFF2-40B4-BE49-F238E27FC236}">
                  <a16:creationId xmlns:a16="http://schemas.microsoft.com/office/drawing/2014/main" id="{8655C4DA-006E-42B7-92B9-170E27B87908}"/>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2930" name="Line 50">
              <a:extLst>
                <a:ext uri="{FF2B5EF4-FFF2-40B4-BE49-F238E27FC236}">
                  <a16:creationId xmlns:a16="http://schemas.microsoft.com/office/drawing/2014/main" id="{56E309A3-0A37-4FF5-A866-7A93CF28FEAB}"/>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22931" name="Text Box 51">
            <a:extLst>
              <a:ext uri="{FF2B5EF4-FFF2-40B4-BE49-F238E27FC236}">
                <a16:creationId xmlns:a16="http://schemas.microsoft.com/office/drawing/2014/main" id="{0B212DA5-9319-4765-A2A5-D5973C905A38}"/>
              </a:ext>
            </a:extLst>
          </p:cNvPr>
          <p:cNvSpPr txBox="1">
            <a:spLocks noChangeArrowheads="1"/>
          </p:cNvSpPr>
          <p:nvPr/>
        </p:nvSpPr>
        <p:spPr bwMode="auto">
          <a:xfrm>
            <a:off x="693738" y="1935163"/>
            <a:ext cx="22606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BG CWBR-28</a:t>
            </a:r>
          </a:p>
          <a:p>
            <a:r>
              <a:rPr lang="en-GB" altLang="en-US" sz="1000"/>
              <a:t>x3 to x6 Para Infantry Battalion </a:t>
            </a:r>
            <a:r>
              <a:rPr lang="en-GB" altLang="en-US" sz="800"/>
              <a:t>(ab)</a:t>
            </a:r>
            <a:endParaRPr lang="en-GB" altLang="en-US" sz="1000"/>
          </a:p>
        </p:txBody>
      </p:sp>
      <p:sp>
        <p:nvSpPr>
          <p:cNvPr id="122932" name="Line 52">
            <a:extLst>
              <a:ext uri="{FF2B5EF4-FFF2-40B4-BE49-F238E27FC236}">
                <a16:creationId xmlns:a16="http://schemas.microsoft.com/office/drawing/2014/main" id="{9B8AE3C1-7718-4D10-A27C-E2C7963A49E8}"/>
              </a:ext>
            </a:extLst>
          </p:cNvPr>
          <p:cNvSpPr>
            <a:spLocks noChangeShapeType="1"/>
          </p:cNvSpPr>
          <p:nvPr/>
        </p:nvSpPr>
        <p:spPr bwMode="auto">
          <a:xfrm>
            <a:off x="261938" y="3590925"/>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2933" name="Line 53">
            <a:extLst>
              <a:ext uri="{FF2B5EF4-FFF2-40B4-BE49-F238E27FC236}">
                <a16:creationId xmlns:a16="http://schemas.microsoft.com/office/drawing/2014/main" id="{C6A10F30-B436-44E2-9095-E80877921BEF}"/>
              </a:ext>
            </a:extLst>
          </p:cNvPr>
          <p:cNvSpPr>
            <a:spLocks noChangeShapeType="1"/>
          </p:cNvSpPr>
          <p:nvPr/>
        </p:nvSpPr>
        <p:spPr bwMode="auto">
          <a:xfrm>
            <a:off x="261938" y="4021138"/>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22934" name="Group 54">
            <a:extLst>
              <a:ext uri="{FF2B5EF4-FFF2-40B4-BE49-F238E27FC236}">
                <a16:creationId xmlns:a16="http://schemas.microsoft.com/office/drawing/2014/main" id="{E979BBA0-5E43-4FE1-A526-2D69140A0379}"/>
              </a:ext>
            </a:extLst>
          </p:cNvPr>
          <p:cNvGrpSpPr>
            <a:grpSpLocks/>
          </p:cNvGrpSpPr>
          <p:nvPr/>
        </p:nvGrpSpPr>
        <p:grpSpPr bwMode="auto">
          <a:xfrm>
            <a:off x="406400" y="3519488"/>
            <a:ext cx="287338" cy="215900"/>
            <a:chOff x="1400" y="2850"/>
            <a:chExt cx="152" cy="99"/>
          </a:xfrm>
        </p:grpSpPr>
        <p:sp>
          <p:nvSpPr>
            <p:cNvPr id="122935" name="Rectangle 55">
              <a:extLst>
                <a:ext uri="{FF2B5EF4-FFF2-40B4-BE49-F238E27FC236}">
                  <a16:creationId xmlns:a16="http://schemas.microsoft.com/office/drawing/2014/main" id="{F007361E-C0B1-4804-816E-3CFB68D43C4D}"/>
                </a:ext>
              </a:extLst>
            </p:cNvPr>
            <p:cNvSpPr>
              <a:spLocks noChangeAspect="1" noChangeArrowheads="1"/>
            </p:cNvSpPr>
            <p:nvPr/>
          </p:nvSpPr>
          <p:spPr bwMode="auto">
            <a:xfrm>
              <a:off x="1401" y="2850"/>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2936" name="Line 56">
              <a:extLst>
                <a:ext uri="{FF2B5EF4-FFF2-40B4-BE49-F238E27FC236}">
                  <a16:creationId xmlns:a16="http://schemas.microsoft.com/office/drawing/2014/main" id="{DAEB9169-4EB8-463A-82B1-519424468391}"/>
                </a:ext>
              </a:extLst>
            </p:cNvPr>
            <p:cNvSpPr>
              <a:spLocks noChangeAspect="1" noChangeShapeType="1"/>
            </p:cNvSpPr>
            <p:nvPr/>
          </p:nvSpPr>
          <p:spPr bwMode="auto">
            <a:xfrm flipV="1">
              <a:off x="1400" y="2851"/>
              <a:ext cx="73"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2937" name="Line 57">
              <a:extLst>
                <a:ext uri="{FF2B5EF4-FFF2-40B4-BE49-F238E27FC236}">
                  <a16:creationId xmlns:a16="http://schemas.microsoft.com/office/drawing/2014/main" id="{5DF180F7-7D58-4706-9559-E97BEEFDE2FF}"/>
                </a:ext>
              </a:extLst>
            </p:cNvPr>
            <p:cNvSpPr>
              <a:spLocks noChangeAspect="1" noChangeShapeType="1"/>
            </p:cNvSpPr>
            <p:nvPr/>
          </p:nvSpPr>
          <p:spPr bwMode="auto">
            <a:xfrm>
              <a:off x="1473" y="2850"/>
              <a:ext cx="78"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2938" name="Line 58">
              <a:extLst>
                <a:ext uri="{FF2B5EF4-FFF2-40B4-BE49-F238E27FC236}">
                  <a16:creationId xmlns:a16="http://schemas.microsoft.com/office/drawing/2014/main" id="{1698D568-0FE2-463B-A1F9-0C63F08CFCAB}"/>
                </a:ext>
              </a:extLst>
            </p:cNvPr>
            <p:cNvSpPr>
              <a:spLocks noChangeAspect="1" noChangeShapeType="1"/>
            </p:cNvSpPr>
            <p:nvPr/>
          </p:nvSpPr>
          <p:spPr bwMode="auto">
            <a:xfrm>
              <a:off x="1442" y="2892"/>
              <a:ext cx="62" cy="0"/>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22939" name="Line 59">
            <a:extLst>
              <a:ext uri="{FF2B5EF4-FFF2-40B4-BE49-F238E27FC236}">
                <a16:creationId xmlns:a16="http://schemas.microsoft.com/office/drawing/2014/main" id="{FBA5FF0D-5CDB-4FB9-A3C3-66C61F53A595}"/>
              </a:ext>
            </a:extLst>
          </p:cNvPr>
          <p:cNvSpPr>
            <a:spLocks noChangeShapeType="1"/>
          </p:cNvSpPr>
          <p:nvPr/>
        </p:nvSpPr>
        <p:spPr bwMode="auto">
          <a:xfrm>
            <a:off x="550863" y="3446463"/>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2940" name="Text Box 60">
            <a:extLst>
              <a:ext uri="{FF2B5EF4-FFF2-40B4-BE49-F238E27FC236}">
                <a16:creationId xmlns:a16="http://schemas.microsoft.com/office/drawing/2014/main" id="{45A9CE5B-AF89-401F-BDA1-C401101E6A62}"/>
              </a:ext>
            </a:extLst>
          </p:cNvPr>
          <p:cNvSpPr txBox="1">
            <a:spLocks noChangeArrowheads="1"/>
          </p:cNvSpPr>
          <p:nvPr/>
        </p:nvSpPr>
        <p:spPr bwMode="auto">
          <a:xfrm>
            <a:off x="693738" y="3446463"/>
            <a:ext cx="15494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CWBR-13</a:t>
            </a:r>
          </a:p>
          <a:p>
            <a:r>
              <a:rPr lang="en-GB" altLang="en-US" sz="800"/>
              <a:t>x1 Light Air Defence Battery</a:t>
            </a:r>
          </a:p>
        </p:txBody>
      </p:sp>
      <p:sp>
        <p:nvSpPr>
          <p:cNvPr id="122941" name="Text Box 61">
            <a:extLst>
              <a:ext uri="{FF2B5EF4-FFF2-40B4-BE49-F238E27FC236}">
                <a16:creationId xmlns:a16="http://schemas.microsoft.com/office/drawing/2014/main" id="{3CAB1B22-CAAD-4E8D-A923-2A816135D31F}"/>
              </a:ext>
            </a:extLst>
          </p:cNvPr>
          <p:cNvSpPr txBox="1">
            <a:spLocks noChangeArrowheads="1"/>
          </p:cNvSpPr>
          <p:nvPr/>
        </p:nvSpPr>
        <p:spPr bwMode="auto">
          <a:xfrm>
            <a:off x="693738" y="3879850"/>
            <a:ext cx="198596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CWBR-18</a:t>
            </a:r>
          </a:p>
          <a:p>
            <a:r>
              <a:rPr lang="en-GB" altLang="en-US" sz="800"/>
              <a:t>x1 Airborne Engineer Field Squadron</a:t>
            </a:r>
          </a:p>
        </p:txBody>
      </p:sp>
      <p:sp>
        <p:nvSpPr>
          <p:cNvPr id="122942" name="Line 62">
            <a:extLst>
              <a:ext uri="{FF2B5EF4-FFF2-40B4-BE49-F238E27FC236}">
                <a16:creationId xmlns:a16="http://schemas.microsoft.com/office/drawing/2014/main" id="{63B7A1A5-4E79-4BDA-B76B-A2CB38C56A8F}"/>
              </a:ext>
            </a:extLst>
          </p:cNvPr>
          <p:cNvSpPr>
            <a:spLocks noChangeShapeType="1"/>
          </p:cNvSpPr>
          <p:nvPr/>
        </p:nvSpPr>
        <p:spPr bwMode="auto">
          <a:xfrm>
            <a:off x="550863" y="3876675"/>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2943" name="Text Box 63">
            <a:extLst>
              <a:ext uri="{FF2B5EF4-FFF2-40B4-BE49-F238E27FC236}">
                <a16:creationId xmlns:a16="http://schemas.microsoft.com/office/drawing/2014/main" id="{E20F949C-EBAA-45F3-94FE-0547D252BD06}"/>
              </a:ext>
            </a:extLst>
          </p:cNvPr>
          <p:cNvSpPr txBox="1">
            <a:spLocks noChangeArrowheads="1"/>
          </p:cNvSpPr>
          <p:nvPr/>
        </p:nvSpPr>
        <p:spPr bwMode="auto">
          <a:xfrm>
            <a:off x="693738" y="3230563"/>
            <a:ext cx="1719262"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MANOEUVRE ELEMENTS</a:t>
            </a:r>
          </a:p>
        </p:txBody>
      </p:sp>
      <p:sp>
        <p:nvSpPr>
          <p:cNvPr id="122944" name="Text Box 64">
            <a:extLst>
              <a:ext uri="{FF2B5EF4-FFF2-40B4-BE49-F238E27FC236}">
                <a16:creationId xmlns:a16="http://schemas.microsoft.com/office/drawing/2014/main" id="{0B5C5D34-0277-4A83-AD0A-E6FCEBF24345}"/>
              </a:ext>
            </a:extLst>
          </p:cNvPr>
          <p:cNvSpPr txBox="1">
            <a:spLocks noChangeArrowheads="1"/>
          </p:cNvSpPr>
          <p:nvPr/>
        </p:nvSpPr>
        <p:spPr bwMode="auto">
          <a:xfrm>
            <a:off x="693738" y="4237038"/>
            <a:ext cx="18383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FIRE SUPPORT ELEMENTS</a:t>
            </a:r>
          </a:p>
        </p:txBody>
      </p:sp>
      <p:grpSp>
        <p:nvGrpSpPr>
          <p:cNvPr id="122945" name="Group 65">
            <a:extLst>
              <a:ext uri="{FF2B5EF4-FFF2-40B4-BE49-F238E27FC236}">
                <a16:creationId xmlns:a16="http://schemas.microsoft.com/office/drawing/2014/main" id="{9E60CF5B-2A02-42EB-B9D0-487233672E1E}"/>
              </a:ext>
            </a:extLst>
          </p:cNvPr>
          <p:cNvGrpSpPr>
            <a:grpSpLocks/>
          </p:cNvGrpSpPr>
          <p:nvPr/>
        </p:nvGrpSpPr>
        <p:grpSpPr bwMode="auto">
          <a:xfrm>
            <a:off x="404813" y="4597400"/>
            <a:ext cx="288925" cy="215900"/>
            <a:chOff x="2311" y="3060"/>
            <a:chExt cx="151" cy="99"/>
          </a:xfrm>
        </p:grpSpPr>
        <p:sp>
          <p:nvSpPr>
            <p:cNvPr id="122946" name="Rectangle 66">
              <a:extLst>
                <a:ext uri="{FF2B5EF4-FFF2-40B4-BE49-F238E27FC236}">
                  <a16:creationId xmlns:a16="http://schemas.microsoft.com/office/drawing/2014/main" id="{6F41079F-1B2B-425D-AC80-09C40091D482}"/>
                </a:ext>
              </a:extLst>
            </p:cNvPr>
            <p:cNvSpPr>
              <a:spLocks noChangeAspect="1" noChangeArrowheads="1"/>
            </p:cNvSpPr>
            <p:nvPr/>
          </p:nvSpPr>
          <p:spPr bwMode="auto">
            <a:xfrm>
              <a:off x="2311" y="3060"/>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2947" name="Oval 67">
              <a:extLst>
                <a:ext uri="{FF2B5EF4-FFF2-40B4-BE49-F238E27FC236}">
                  <a16:creationId xmlns:a16="http://schemas.microsoft.com/office/drawing/2014/main" id="{CDA07AE3-841D-4857-8536-D39E9FB0E4B0}"/>
                </a:ext>
              </a:extLst>
            </p:cNvPr>
            <p:cNvSpPr>
              <a:spLocks noChangeAspect="1" noChangeArrowheads="1"/>
            </p:cNvSpPr>
            <p:nvPr/>
          </p:nvSpPr>
          <p:spPr bwMode="auto">
            <a:xfrm>
              <a:off x="2376" y="3098"/>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122948" name="Group 68">
            <a:extLst>
              <a:ext uri="{FF2B5EF4-FFF2-40B4-BE49-F238E27FC236}">
                <a16:creationId xmlns:a16="http://schemas.microsoft.com/office/drawing/2014/main" id="{AA386C51-1D4D-4017-A253-9860291BC256}"/>
              </a:ext>
            </a:extLst>
          </p:cNvPr>
          <p:cNvGrpSpPr>
            <a:grpSpLocks/>
          </p:cNvGrpSpPr>
          <p:nvPr/>
        </p:nvGrpSpPr>
        <p:grpSpPr bwMode="auto">
          <a:xfrm>
            <a:off x="511175" y="4524375"/>
            <a:ext cx="76200" cy="63500"/>
            <a:chOff x="2443" y="447"/>
            <a:chExt cx="48" cy="40"/>
          </a:xfrm>
        </p:grpSpPr>
        <p:sp>
          <p:nvSpPr>
            <p:cNvPr id="122949" name="Line 69">
              <a:extLst>
                <a:ext uri="{FF2B5EF4-FFF2-40B4-BE49-F238E27FC236}">
                  <a16:creationId xmlns:a16="http://schemas.microsoft.com/office/drawing/2014/main" id="{61F7AFCE-1A45-4053-8979-DEF2913E423A}"/>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2950" name="Line 70">
              <a:extLst>
                <a:ext uri="{FF2B5EF4-FFF2-40B4-BE49-F238E27FC236}">
                  <a16:creationId xmlns:a16="http://schemas.microsoft.com/office/drawing/2014/main" id="{C1934852-193F-4B45-AD8B-444ED135EDB4}"/>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22951" name="Line 71">
            <a:extLst>
              <a:ext uri="{FF2B5EF4-FFF2-40B4-BE49-F238E27FC236}">
                <a16:creationId xmlns:a16="http://schemas.microsoft.com/office/drawing/2014/main" id="{E2B0F20B-8356-44C4-8260-7BBFCDA8A5C6}"/>
              </a:ext>
            </a:extLst>
          </p:cNvPr>
          <p:cNvSpPr>
            <a:spLocks noChangeShapeType="1"/>
          </p:cNvSpPr>
          <p:nvPr/>
        </p:nvSpPr>
        <p:spPr bwMode="auto">
          <a:xfrm>
            <a:off x="261938" y="4668838"/>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2952" name="Text Box 72">
            <a:extLst>
              <a:ext uri="{FF2B5EF4-FFF2-40B4-BE49-F238E27FC236}">
                <a16:creationId xmlns:a16="http://schemas.microsoft.com/office/drawing/2014/main" id="{B43E731F-C97F-4CC4-80F7-AF10AD662260}"/>
              </a:ext>
            </a:extLst>
          </p:cNvPr>
          <p:cNvSpPr txBox="1">
            <a:spLocks noChangeArrowheads="1"/>
          </p:cNvSpPr>
          <p:nvPr/>
        </p:nvSpPr>
        <p:spPr bwMode="auto">
          <a:xfrm>
            <a:off x="693738" y="4454525"/>
            <a:ext cx="179546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FSE CWBR-08</a:t>
            </a:r>
          </a:p>
          <a:p>
            <a:r>
              <a:rPr lang="en-GB" altLang="en-US" sz="1000"/>
              <a:t>x1 Light Artillery Regiment</a:t>
            </a:r>
          </a:p>
        </p:txBody>
      </p:sp>
      <p:grpSp>
        <p:nvGrpSpPr>
          <p:cNvPr id="122953" name="Group 73">
            <a:extLst>
              <a:ext uri="{FF2B5EF4-FFF2-40B4-BE49-F238E27FC236}">
                <a16:creationId xmlns:a16="http://schemas.microsoft.com/office/drawing/2014/main" id="{957A2456-8E43-487A-A7B1-0394DC96E071}"/>
              </a:ext>
            </a:extLst>
          </p:cNvPr>
          <p:cNvGrpSpPr>
            <a:grpSpLocks/>
          </p:cNvGrpSpPr>
          <p:nvPr/>
        </p:nvGrpSpPr>
        <p:grpSpPr bwMode="auto">
          <a:xfrm>
            <a:off x="115888" y="279400"/>
            <a:ext cx="287337" cy="215900"/>
            <a:chOff x="637" y="1857"/>
            <a:chExt cx="146" cy="99"/>
          </a:xfrm>
        </p:grpSpPr>
        <p:grpSp>
          <p:nvGrpSpPr>
            <p:cNvPr id="122954" name="Group 74">
              <a:extLst>
                <a:ext uri="{FF2B5EF4-FFF2-40B4-BE49-F238E27FC236}">
                  <a16:creationId xmlns:a16="http://schemas.microsoft.com/office/drawing/2014/main" id="{C6F22EC8-E87D-4578-A50A-F6ADA6819500}"/>
                </a:ext>
              </a:extLst>
            </p:cNvPr>
            <p:cNvGrpSpPr>
              <a:grpSpLocks noChangeAspect="1"/>
            </p:cNvGrpSpPr>
            <p:nvPr/>
          </p:nvGrpSpPr>
          <p:grpSpPr bwMode="auto">
            <a:xfrm>
              <a:off x="637" y="1857"/>
              <a:ext cx="146" cy="99"/>
              <a:chOff x="1968" y="1728"/>
              <a:chExt cx="195" cy="132"/>
            </a:xfrm>
          </p:grpSpPr>
          <p:sp>
            <p:nvSpPr>
              <p:cNvPr id="122955" name="Rectangle 75">
                <a:extLst>
                  <a:ext uri="{FF2B5EF4-FFF2-40B4-BE49-F238E27FC236}">
                    <a16:creationId xmlns:a16="http://schemas.microsoft.com/office/drawing/2014/main" id="{8CFA943B-DC83-47CF-927D-8918AB671CA5}"/>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2956" name="Line 76">
                <a:extLst>
                  <a:ext uri="{FF2B5EF4-FFF2-40B4-BE49-F238E27FC236}">
                    <a16:creationId xmlns:a16="http://schemas.microsoft.com/office/drawing/2014/main" id="{DD35C997-FE4D-4A4F-8821-3D622AB83DE0}"/>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2957" name="Line 77">
                <a:extLst>
                  <a:ext uri="{FF2B5EF4-FFF2-40B4-BE49-F238E27FC236}">
                    <a16:creationId xmlns:a16="http://schemas.microsoft.com/office/drawing/2014/main" id="{0F82CE20-333F-474B-88D3-D162B697B2DE}"/>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22958" name="Group 78">
              <a:extLst>
                <a:ext uri="{FF2B5EF4-FFF2-40B4-BE49-F238E27FC236}">
                  <a16:creationId xmlns:a16="http://schemas.microsoft.com/office/drawing/2014/main" id="{030FCFEA-C45C-499F-99B1-E1BDDE99815F}"/>
                </a:ext>
              </a:extLst>
            </p:cNvPr>
            <p:cNvGrpSpPr>
              <a:grpSpLocks/>
            </p:cNvGrpSpPr>
            <p:nvPr/>
          </p:nvGrpSpPr>
          <p:grpSpPr bwMode="auto">
            <a:xfrm>
              <a:off x="686" y="1931"/>
              <a:ext cx="48" cy="24"/>
              <a:chOff x="1632" y="1249"/>
              <a:chExt cx="48" cy="24"/>
            </a:xfrm>
          </p:grpSpPr>
          <p:sp>
            <p:nvSpPr>
              <p:cNvPr id="122959" name="AutoShape 79">
                <a:extLst>
                  <a:ext uri="{FF2B5EF4-FFF2-40B4-BE49-F238E27FC236}">
                    <a16:creationId xmlns:a16="http://schemas.microsoft.com/office/drawing/2014/main" id="{1934C3F3-EE45-4C03-A4DA-8BB9353D0F0A}"/>
                  </a:ext>
                </a:extLst>
              </p:cNvPr>
              <p:cNvSpPr>
                <a:spLocks noChangeArrowheads="1"/>
              </p:cNvSpPr>
              <p:nvPr/>
            </p:nvSpPr>
            <p:spPr bwMode="auto">
              <a:xfrm>
                <a:off x="1632" y="1249"/>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2960" name="AutoShape 80">
                <a:extLst>
                  <a:ext uri="{FF2B5EF4-FFF2-40B4-BE49-F238E27FC236}">
                    <a16:creationId xmlns:a16="http://schemas.microsoft.com/office/drawing/2014/main" id="{B3E7BF09-67E6-46E1-AB37-6E0CA27CAA1F}"/>
                  </a:ext>
                </a:extLst>
              </p:cNvPr>
              <p:cNvSpPr>
                <a:spLocks noChangeArrowheads="1"/>
              </p:cNvSpPr>
              <p:nvPr/>
            </p:nvSpPr>
            <p:spPr bwMode="auto">
              <a:xfrm>
                <a:off x="1657" y="1250"/>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grpSp>
        <p:nvGrpSpPr>
          <p:cNvPr id="122961" name="Group 81">
            <a:extLst>
              <a:ext uri="{FF2B5EF4-FFF2-40B4-BE49-F238E27FC236}">
                <a16:creationId xmlns:a16="http://schemas.microsoft.com/office/drawing/2014/main" id="{70A3E8DB-90A8-41E4-9A87-7DC068629763}"/>
              </a:ext>
            </a:extLst>
          </p:cNvPr>
          <p:cNvGrpSpPr>
            <a:grpSpLocks/>
          </p:cNvGrpSpPr>
          <p:nvPr/>
        </p:nvGrpSpPr>
        <p:grpSpPr bwMode="auto">
          <a:xfrm>
            <a:off x="403225" y="2079625"/>
            <a:ext cx="287338" cy="215900"/>
            <a:chOff x="637" y="1857"/>
            <a:chExt cx="146" cy="99"/>
          </a:xfrm>
        </p:grpSpPr>
        <p:grpSp>
          <p:nvGrpSpPr>
            <p:cNvPr id="122962" name="Group 82">
              <a:extLst>
                <a:ext uri="{FF2B5EF4-FFF2-40B4-BE49-F238E27FC236}">
                  <a16:creationId xmlns:a16="http://schemas.microsoft.com/office/drawing/2014/main" id="{08C47CB6-8467-43AA-823C-4930D22B4A49}"/>
                </a:ext>
              </a:extLst>
            </p:cNvPr>
            <p:cNvGrpSpPr>
              <a:grpSpLocks noChangeAspect="1"/>
            </p:cNvGrpSpPr>
            <p:nvPr/>
          </p:nvGrpSpPr>
          <p:grpSpPr bwMode="auto">
            <a:xfrm>
              <a:off x="637" y="1857"/>
              <a:ext cx="146" cy="99"/>
              <a:chOff x="1968" y="1728"/>
              <a:chExt cx="195" cy="132"/>
            </a:xfrm>
          </p:grpSpPr>
          <p:sp>
            <p:nvSpPr>
              <p:cNvPr id="122963" name="Rectangle 83">
                <a:extLst>
                  <a:ext uri="{FF2B5EF4-FFF2-40B4-BE49-F238E27FC236}">
                    <a16:creationId xmlns:a16="http://schemas.microsoft.com/office/drawing/2014/main" id="{6DB3FEA2-7F18-4AC5-87AC-37C00FF610AB}"/>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2964" name="Line 84">
                <a:extLst>
                  <a:ext uri="{FF2B5EF4-FFF2-40B4-BE49-F238E27FC236}">
                    <a16:creationId xmlns:a16="http://schemas.microsoft.com/office/drawing/2014/main" id="{61E5ECBE-3A72-4096-9860-2EBC61953EA1}"/>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2965" name="Line 85">
                <a:extLst>
                  <a:ext uri="{FF2B5EF4-FFF2-40B4-BE49-F238E27FC236}">
                    <a16:creationId xmlns:a16="http://schemas.microsoft.com/office/drawing/2014/main" id="{0BC34A5D-EDE4-4D4C-898D-2654D03FD120}"/>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22966" name="Group 86">
              <a:extLst>
                <a:ext uri="{FF2B5EF4-FFF2-40B4-BE49-F238E27FC236}">
                  <a16:creationId xmlns:a16="http://schemas.microsoft.com/office/drawing/2014/main" id="{5E1973A0-35AB-44AB-9FD4-B2EB98B2C167}"/>
                </a:ext>
              </a:extLst>
            </p:cNvPr>
            <p:cNvGrpSpPr>
              <a:grpSpLocks/>
            </p:cNvGrpSpPr>
            <p:nvPr/>
          </p:nvGrpSpPr>
          <p:grpSpPr bwMode="auto">
            <a:xfrm>
              <a:off x="686" y="1931"/>
              <a:ext cx="48" cy="24"/>
              <a:chOff x="1632" y="1249"/>
              <a:chExt cx="48" cy="24"/>
            </a:xfrm>
          </p:grpSpPr>
          <p:sp>
            <p:nvSpPr>
              <p:cNvPr id="122967" name="AutoShape 87">
                <a:extLst>
                  <a:ext uri="{FF2B5EF4-FFF2-40B4-BE49-F238E27FC236}">
                    <a16:creationId xmlns:a16="http://schemas.microsoft.com/office/drawing/2014/main" id="{72D69180-58E8-4094-8DDF-0682B885D58B}"/>
                  </a:ext>
                </a:extLst>
              </p:cNvPr>
              <p:cNvSpPr>
                <a:spLocks noChangeArrowheads="1"/>
              </p:cNvSpPr>
              <p:nvPr/>
            </p:nvSpPr>
            <p:spPr bwMode="auto">
              <a:xfrm>
                <a:off x="1632" y="1249"/>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2968" name="AutoShape 88">
                <a:extLst>
                  <a:ext uri="{FF2B5EF4-FFF2-40B4-BE49-F238E27FC236}">
                    <a16:creationId xmlns:a16="http://schemas.microsoft.com/office/drawing/2014/main" id="{02540F15-C941-45CC-95DC-83D1B7021049}"/>
                  </a:ext>
                </a:extLst>
              </p:cNvPr>
              <p:cNvSpPr>
                <a:spLocks noChangeArrowheads="1"/>
              </p:cNvSpPr>
              <p:nvPr/>
            </p:nvSpPr>
            <p:spPr bwMode="auto">
              <a:xfrm>
                <a:off x="1657" y="1250"/>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grpSp>
        <p:nvGrpSpPr>
          <p:cNvPr id="122969" name="Group 89">
            <a:extLst>
              <a:ext uri="{FF2B5EF4-FFF2-40B4-BE49-F238E27FC236}">
                <a16:creationId xmlns:a16="http://schemas.microsoft.com/office/drawing/2014/main" id="{16985BFB-50FF-499A-B298-844B43855B6E}"/>
              </a:ext>
            </a:extLst>
          </p:cNvPr>
          <p:cNvGrpSpPr>
            <a:grpSpLocks/>
          </p:cNvGrpSpPr>
          <p:nvPr/>
        </p:nvGrpSpPr>
        <p:grpSpPr bwMode="auto">
          <a:xfrm>
            <a:off x="403225" y="1503363"/>
            <a:ext cx="231775" cy="190500"/>
            <a:chOff x="2252" y="2304"/>
            <a:chExt cx="146" cy="120"/>
          </a:xfrm>
        </p:grpSpPr>
        <p:sp>
          <p:nvSpPr>
            <p:cNvPr id="122970" name="Rectangle 90">
              <a:extLst>
                <a:ext uri="{FF2B5EF4-FFF2-40B4-BE49-F238E27FC236}">
                  <a16:creationId xmlns:a16="http://schemas.microsoft.com/office/drawing/2014/main" id="{41AFDFF6-2952-44BA-9E6C-6960C3E90E22}"/>
                </a:ext>
              </a:extLst>
            </p:cNvPr>
            <p:cNvSpPr>
              <a:spLocks noChangeAspect="1" noChangeArrowheads="1"/>
            </p:cNvSpPr>
            <p:nvPr/>
          </p:nvSpPr>
          <p:spPr bwMode="auto">
            <a:xfrm>
              <a:off x="2252" y="230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2971" name="Oval 91">
              <a:extLst>
                <a:ext uri="{FF2B5EF4-FFF2-40B4-BE49-F238E27FC236}">
                  <a16:creationId xmlns:a16="http://schemas.microsoft.com/office/drawing/2014/main" id="{0AD4E6A7-EDBF-436F-A45D-FF7798B8AA2F}"/>
                </a:ext>
              </a:extLst>
            </p:cNvPr>
            <p:cNvSpPr>
              <a:spLocks noChangeAspect="1" noChangeArrowheads="1"/>
            </p:cNvSpPr>
            <p:nvPr/>
          </p:nvSpPr>
          <p:spPr bwMode="auto">
            <a:xfrm>
              <a:off x="2259" y="240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22972" name="Oval 92">
              <a:extLst>
                <a:ext uri="{FF2B5EF4-FFF2-40B4-BE49-F238E27FC236}">
                  <a16:creationId xmlns:a16="http://schemas.microsoft.com/office/drawing/2014/main" id="{02FD12F5-90C9-4387-B9A8-6522B81068D8}"/>
                </a:ext>
              </a:extLst>
            </p:cNvPr>
            <p:cNvSpPr>
              <a:spLocks noChangeAspect="1" noChangeArrowheads="1"/>
            </p:cNvSpPr>
            <p:nvPr/>
          </p:nvSpPr>
          <p:spPr bwMode="auto">
            <a:xfrm>
              <a:off x="2373" y="240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grpSp>
        <p:nvGrpSpPr>
          <p:cNvPr id="122973" name="Group 93">
            <a:extLst>
              <a:ext uri="{FF2B5EF4-FFF2-40B4-BE49-F238E27FC236}">
                <a16:creationId xmlns:a16="http://schemas.microsoft.com/office/drawing/2014/main" id="{B4AC9EB8-81A9-4A9D-B4E6-6913029FE96B}"/>
              </a:ext>
            </a:extLst>
          </p:cNvPr>
          <p:cNvGrpSpPr>
            <a:grpSpLocks/>
          </p:cNvGrpSpPr>
          <p:nvPr/>
        </p:nvGrpSpPr>
        <p:grpSpPr bwMode="auto">
          <a:xfrm>
            <a:off x="403225" y="927100"/>
            <a:ext cx="231775" cy="190500"/>
            <a:chOff x="2252" y="2304"/>
            <a:chExt cx="146" cy="120"/>
          </a:xfrm>
        </p:grpSpPr>
        <p:sp>
          <p:nvSpPr>
            <p:cNvPr id="122974" name="Rectangle 94">
              <a:extLst>
                <a:ext uri="{FF2B5EF4-FFF2-40B4-BE49-F238E27FC236}">
                  <a16:creationId xmlns:a16="http://schemas.microsoft.com/office/drawing/2014/main" id="{2C1AA7D9-1B4A-494D-AB73-35FEA8D3F8F3}"/>
                </a:ext>
              </a:extLst>
            </p:cNvPr>
            <p:cNvSpPr>
              <a:spLocks noChangeAspect="1" noChangeArrowheads="1"/>
            </p:cNvSpPr>
            <p:nvPr/>
          </p:nvSpPr>
          <p:spPr bwMode="auto">
            <a:xfrm>
              <a:off x="2252" y="230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2975" name="Oval 95">
              <a:extLst>
                <a:ext uri="{FF2B5EF4-FFF2-40B4-BE49-F238E27FC236}">
                  <a16:creationId xmlns:a16="http://schemas.microsoft.com/office/drawing/2014/main" id="{894C1001-33B6-4955-A801-2F7DE1CE72E7}"/>
                </a:ext>
              </a:extLst>
            </p:cNvPr>
            <p:cNvSpPr>
              <a:spLocks noChangeAspect="1" noChangeArrowheads="1"/>
            </p:cNvSpPr>
            <p:nvPr/>
          </p:nvSpPr>
          <p:spPr bwMode="auto">
            <a:xfrm>
              <a:off x="2259" y="240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22976" name="Oval 96">
              <a:extLst>
                <a:ext uri="{FF2B5EF4-FFF2-40B4-BE49-F238E27FC236}">
                  <a16:creationId xmlns:a16="http://schemas.microsoft.com/office/drawing/2014/main" id="{628A858E-566C-417C-BD1B-F3AB9D5F00CB}"/>
                </a:ext>
              </a:extLst>
            </p:cNvPr>
            <p:cNvSpPr>
              <a:spLocks noChangeAspect="1" noChangeArrowheads="1"/>
            </p:cNvSpPr>
            <p:nvPr/>
          </p:nvSpPr>
          <p:spPr bwMode="auto">
            <a:xfrm>
              <a:off x="2373" y="240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22977" name="Line 97">
            <a:extLst>
              <a:ext uri="{FF2B5EF4-FFF2-40B4-BE49-F238E27FC236}">
                <a16:creationId xmlns:a16="http://schemas.microsoft.com/office/drawing/2014/main" id="{316F7C20-4C0B-4B8A-B0BE-1AE3D26726F2}"/>
              </a:ext>
            </a:extLst>
          </p:cNvPr>
          <p:cNvSpPr>
            <a:spLocks noChangeShapeType="1"/>
          </p:cNvSpPr>
          <p:nvPr/>
        </p:nvSpPr>
        <p:spPr bwMode="auto">
          <a:xfrm>
            <a:off x="261938" y="5867400"/>
            <a:ext cx="142875"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22978" name="Group 98">
            <a:extLst>
              <a:ext uri="{FF2B5EF4-FFF2-40B4-BE49-F238E27FC236}">
                <a16:creationId xmlns:a16="http://schemas.microsoft.com/office/drawing/2014/main" id="{EB3342FE-C378-498D-9FDC-44E0E6E3C3AB}"/>
              </a:ext>
            </a:extLst>
          </p:cNvPr>
          <p:cNvGrpSpPr>
            <a:grpSpLocks/>
          </p:cNvGrpSpPr>
          <p:nvPr/>
        </p:nvGrpSpPr>
        <p:grpSpPr bwMode="auto">
          <a:xfrm>
            <a:off x="404813" y="5795963"/>
            <a:ext cx="231775" cy="157162"/>
            <a:chOff x="2736" y="3312"/>
            <a:chExt cx="146" cy="99"/>
          </a:xfrm>
        </p:grpSpPr>
        <p:sp>
          <p:nvSpPr>
            <p:cNvPr id="122979" name="Rectangle 99">
              <a:extLst>
                <a:ext uri="{FF2B5EF4-FFF2-40B4-BE49-F238E27FC236}">
                  <a16:creationId xmlns:a16="http://schemas.microsoft.com/office/drawing/2014/main" id="{D3A18897-2F16-4608-99A1-E6689653F080}"/>
                </a:ext>
              </a:extLst>
            </p:cNvPr>
            <p:cNvSpPr>
              <a:spLocks noChangeAspect="1" noChangeArrowheads="1"/>
            </p:cNvSpPr>
            <p:nvPr/>
          </p:nvSpPr>
          <p:spPr bwMode="auto">
            <a:xfrm>
              <a:off x="2736" y="3312"/>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2980" name="AutoShape 100">
              <a:extLst>
                <a:ext uri="{FF2B5EF4-FFF2-40B4-BE49-F238E27FC236}">
                  <a16:creationId xmlns:a16="http://schemas.microsoft.com/office/drawing/2014/main" id="{7EBEA77E-98E2-414E-A1E3-FB53036D0E81}"/>
                </a:ext>
              </a:extLst>
            </p:cNvPr>
            <p:cNvSpPr>
              <a:spLocks noChangeAspect="1" noChangeArrowheads="1"/>
            </p:cNvSpPr>
            <p:nvPr/>
          </p:nvSpPr>
          <p:spPr bwMode="auto">
            <a:xfrm>
              <a:off x="2788" y="3344"/>
              <a:ext cx="36" cy="35"/>
            </a:xfrm>
            <a:prstGeom prst="triangle">
              <a:avLst>
                <a:gd name="adj" fmla="val 50000"/>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122981" name="Group 101">
            <a:extLst>
              <a:ext uri="{FF2B5EF4-FFF2-40B4-BE49-F238E27FC236}">
                <a16:creationId xmlns:a16="http://schemas.microsoft.com/office/drawing/2014/main" id="{1EEBEDB4-78C5-44BF-9636-7058D12EBD7F}"/>
              </a:ext>
            </a:extLst>
          </p:cNvPr>
          <p:cNvGrpSpPr>
            <a:grpSpLocks/>
          </p:cNvGrpSpPr>
          <p:nvPr/>
        </p:nvGrpSpPr>
        <p:grpSpPr bwMode="auto">
          <a:xfrm>
            <a:off x="477838" y="5724525"/>
            <a:ext cx="74612" cy="26988"/>
            <a:chOff x="2373" y="1404"/>
            <a:chExt cx="47" cy="17"/>
          </a:xfrm>
        </p:grpSpPr>
        <p:sp>
          <p:nvSpPr>
            <p:cNvPr id="122982" name="Oval 102">
              <a:extLst>
                <a:ext uri="{FF2B5EF4-FFF2-40B4-BE49-F238E27FC236}">
                  <a16:creationId xmlns:a16="http://schemas.microsoft.com/office/drawing/2014/main" id="{E823693C-F5A0-44D6-951B-BFED0651A4C6}"/>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22983" name="Oval 103">
              <a:extLst>
                <a:ext uri="{FF2B5EF4-FFF2-40B4-BE49-F238E27FC236}">
                  <a16:creationId xmlns:a16="http://schemas.microsoft.com/office/drawing/2014/main" id="{1C9C5391-794B-4A1B-8784-87F41BBEA231}"/>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22984" name="Text Box 104">
            <a:extLst>
              <a:ext uri="{FF2B5EF4-FFF2-40B4-BE49-F238E27FC236}">
                <a16:creationId xmlns:a16="http://schemas.microsoft.com/office/drawing/2014/main" id="{DF3BF045-3BCC-4ECD-84DF-29E528C68FA1}"/>
              </a:ext>
            </a:extLst>
          </p:cNvPr>
          <p:cNvSpPr txBox="1">
            <a:spLocks noChangeArrowheads="1"/>
          </p:cNvSpPr>
          <p:nvPr/>
        </p:nvSpPr>
        <p:spPr bwMode="auto">
          <a:xfrm>
            <a:off x="620713" y="5653088"/>
            <a:ext cx="280511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Forward Air Controller</a:t>
            </a:r>
          </a:p>
          <a:p>
            <a:r>
              <a:rPr lang="en-GB" altLang="en-US" sz="800"/>
              <a:t>x3 </a:t>
            </a:r>
            <a:r>
              <a:rPr lang="en-GB" altLang="en-US" sz="800" b="0"/>
              <a:t>Forward Observer                                          CWBR-41</a:t>
            </a:r>
            <a:endParaRPr lang="en-GB" altLang="en-US" sz="800"/>
          </a:p>
        </p:txBody>
      </p:sp>
      <p:sp>
        <p:nvSpPr>
          <p:cNvPr id="122985" name="Text Box 105">
            <a:extLst>
              <a:ext uri="{FF2B5EF4-FFF2-40B4-BE49-F238E27FC236}">
                <a16:creationId xmlns:a16="http://schemas.microsoft.com/office/drawing/2014/main" id="{EE624183-890A-4489-9CDB-F4F49B330126}"/>
              </a:ext>
            </a:extLst>
          </p:cNvPr>
          <p:cNvSpPr txBox="1">
            <a:spLocks noChangeArrowheads="1"/>
          </p:cNvSpPr>
          <p:nvPr/>
        </p:nvSpPr>
        <p:spPr bwMode="auto">
          <a:xfrm>
            <a:off x="693738" y="4887913"/>
            <a:ext cx="11366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ATTACHMENTS</a:t>
            </a:r>
          </a:p>
        </p:txBody>
      </p:sp>
      <p:sp>
        <p:nvSpPr>
          <p:cNvPr id="122986" name="Line 106">
            <a:extLst>
              <a:ext uri="{FF2B5EF4-FFF2-40B4-BE49-F238E27FC236}">
                <a16:creationId xmlns:a16="http://schemas.microsoft.com/office/drawing/2014/main" id="{EDB9D98F-A044-4059-AB40-E982D3F0AA7D}"/>
              </a:ext>
            </a:extLst>
          </p:cNvPr>
          <p:cNvSpPr>
            <a:spLocks noChangeShapeType="1"/>
          </p:cNvSpPr>
          <p:nvPr/>
        </p:nvSpPr>
        <p:spPr bwMode="auto">
          <a:xfrm>
            <a:off x="260350" y="4643438"/>
            <a:ext cx="0" cy="1223962"/>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2987" name="Line 107">
            <a:extLst>
              <a:ext uri="{FF2B5EF4-FFF2-40B4-BE49-F238E27FC236}">
                <a16:creationId xmlns:a16="http://schemas.microsoft.com/office/drawing/2014/main" id="{AF342A31-9ACE-4292-BA8F-C0AE821E2194}"/>
              </a:ext>
            </a:extLst>
          </p:cNvPr>
          <p:cNvSpPr>
            <a:spLocks noChangeShapeType="1"/>
          </p:cNvSpPr>
          <p:nvPr/>
        </p:nvSpPr>
        <p:spPr bwMode="auto">
          <a:xfrm>
            <a:off x="263525" y="3014663"/>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22988" name="Group 108">
            <a:extLst>
              <a:ext uri="{FF2B5EF4-FFF2-40B4-BE49-F238E27FC236}">
                <a16:creationId xmlns:a16="http://schemas.microsoft.com/office/drawing/2014/main" id="{84F91A91-AE61-4C59-83A7-AB45C9F6F210}"/>
              </a:ext>
            </a:extLst>
          </p:cNvPr>
          <p:cNvGrpSpPr>
            <a:grpSpLocks/>
          </p:cNvGrpSpPr>
          <p:nvPr/>
        </p:nvGrpSpPr>
        <p:grpSpPr bwMode="auto">
          <a:xfrm>
            <a:off x="512763" y="2871788"/>
            <a:ext cx="76200" cy="63500"/>
            <a:chOff x="2443" y="447"/>
            <a:chExt cx="48" cy="40"/>
          </a:xfrm>
        </p:grpSpPr>
        <p:sp>
          <p:nvSpPr>
            <p:cNvPr id="122989" name="Line 109">
              <a:extLst>
                <a:ext uri="{FF2B5EF4-FFF2-40B4-BE49-F238E27FC236}">
                  <a16:creationId xmlns:a16="http://schemas.microsoft.com/office/drawing/2014/main" id="{63362D19-2751-4CE2-8549-D3D99C281A9D}"/>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2990" name="Line 110">
              <a:extLst>
                <a:ext uri="{FF2B5EF4-FFF2-40B4-BE49-F238E27FC236}">
                  <a16:creationId xmlns:a16="http://schemas.microsoft.com/office/drawing/2014/main" id="{00368992-0B97-4F20-AF7B-DC6A8E25C2D6}"/>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22991" name="Text Box 111">
            <a:extLst>
              <a:ext uri="{FF2B5EF4-FFF2-40B4-BE49-F238E27FC236}">
                <a16:creationId xmlns:a16="http://schemas.microsoft.com/office/drawing/2014/main" id="{C4FB49E3-C4ED-480A-9F7F-B44EB738240E}"/>
              </a:ext>
            </a:extLst>
          </p:cNvPr>
          <p:cNvSpPr txBox="1">
            <a:spLocks noChangeArrowheads="1"/>
          </p:cNvSpPr>
          <p:nvPr/>
        </p:nvSpPr>
        <p:spPr bwMode="auto">
          <a:xfrm>
            <a:off x="693738" y="2798763"/>
            <a:ext cx="25019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BG CWBR-21e</a:t>
            </a:r>
          </a:p>
          <a:p>
            <a:r>
              <a:rPr lang="en-GB" altLang="en-US" sz="1000"/>
              <a:t>Up to x1 Reconnaissance Regt (UK) </a:t>
            </a:r>
            <a:r>
              <a:rPr lang="en-GB" altLang="en-US" sz="800"/>
              <a:t>(d)</a:t>
            </a:r>
            <a:endParaRPr lang="en-GB" altLang="en-US" sz="1000"/>
          </a:p>
        </p:txBody>
      </p:sp>
      <p:grpSp>
        <p:nvGrpSpPr>
          <p:cNvPr id="122992" name="Group 112">
            <a:extLst>
              <a:ext uri="{FF2B5EF4-FFF2-40B4-BE49-F238E27FC236}">
                <a16:creationId xmlns:a16="http://schemas.microsoft.com/office/drawing/2014/main" id="{9D31181F-1406-47CA-B4D2-96ACD6628BCC}"/>
              </a:ext>
            </a:extLst>
          </p:cNvPr>
          <p:cNvGrpSpPr>
            <a:grpSpLocks noChangeAspect="1"/>
          </p:cNvGrpSpPr>
          <p:nvPr/>
        </p:nvGrpSpPr>
        <p:grpSpPr bwMode="auto">
          <a:xfrm>
            <a:off x="404813" y="2943225"/>
            <a:ext cx="287337" cy="215900"/>
            <a:chOff x="480" y="816"/>
            <a:chExt cx="201" cy="132"/>
          </a:xfrm>
        </p:grpSpPr>
        <p:grpSp>
          <p:nvGrpSpPr>
            <p:cNvPr id="122993" name="Group 113">
              <a:extLst>
                <a:ext uri="{FF2B5EF4-FFF2-40B4-BE49-F238E27FC236}">
                  <a16:creationId xmlns:a16="http://schemas.microsoft.com/office/drawing/2014/main" id="{5945B3BF-07A0-4802-A461-844AECFE80E1}"/>
                </a:ext>
              </a:extLst>
            </p:cNvPr>
            <p:cNvGrpSpPr>
              <a:grpSpLocks noChangeAspect="1"/>
            </p:cNvGrpSpPr>
            <p:nvPr/>
          </p:nvGrpSpPr>
          <p:grpSpPr bwMode="auto">
            <a:xfrm>
              <a:off x="480" y="816"/>
              <a:ext cx="201" cy="132"/>
              <a:chOff x="480" y="816"/>
              <a:chExt cx="201" cy="132"/>
            </a:xfrm>
          </p:grpSpPr>
          <p:sp>
            <p:nvSpPr>
              <p:cNvPr id="122994" name="Rectangle 114">
                <a:extLst>
                  <a:ext uri="{FF2B5EF4-FFF2-40B4-BE49-F238E27FC236}">
                    <a16:creationId xmlns:a16="http://schemas.microsoft.com/office/drawing/2014/main" id="{103724E0-63CE-41BB-A44E-8F1D9DF706E1}"/>
                  </a:ext>
                </a:extLst>
              </p:cNvPr>
              <p:cNvSpPr>
                <a:spLocks noChangeAspect="1" noChangeArrowheads="1"/>
              </p:cNvSpPr>
              <p:nvPr/>
            </p:nvSpPr>
            <p:spPr bwMode="auto">
              <a:xfrm>
                <a:off x="480" y="816"/>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2995" name="Oval 115">
                <a:extLst>
                  <a:ext uri="{FF2B5EF4-FFF2-40B4-BE49-F238E27FC236}">
                    <a16:creationId xmlns:a16="http://schemas.microsoft.com/office/drawing/2014/main" id="{87558BFC-0B87-400D-873E-848A78B4678D}"/>
                  </a:ext>
                </a:extLst>
              </p:cNvPr>
              <p:cNvSpPr>
                <a:spLocks noChangeAspect="1" noChangeArrowheads="1"/>
              </p:cNvSpPr>
              <p:nvPr/>
            </p:nvSpPr>
            <p:spPr bwMode="auto">
              <a:xfrm>
                <a:off x="517" y="849"/>
                <a:ext cx="127"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122996" name="Line 116">
              <a:extLst>
                <a:ext uri="{FF2B5EF4-FFF2-40B4-BE49-F238E27FC236}">
                  <a16:creationId xmlns:a16="http://schemas.microsoft.com/office/drawing/2014/main" id="{E63244D7-DC57-4DEA-9FE7-09DA1A38EDF5}"/>
                </a:ext>
              </a:extLst>
            </p:cNvPr>
            <p:cNvSpPr>
              <a:spLocks noChangeAspect="1" noChangeShapeType="1"/>
            </p:cNvSpPr>
            <p:nvPr/>
          </p:nvSpPr>
          <p:spPr bwMode="auto">
            <a:xfrm flipV="1">
              <a:off x="480" y="816"/>
              <a:ext cx="198" cy="132"/>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22997" name="Group 117">
            <a:extLst>
              <a:ext uri="{FF2B5EF4-FFF2-40B4-BE49-F238E27FC236}">
                <a16:creationId xmlns:a16="http://schemas.microsoft.com/office/drawing/2014/main" id="{F4A54200-F7D0-43B2-A07C-D3D03B68048F}"/>
              </a:ext>
            </a:extLst>
          </p:cNvPr>
          <p:cNvGrpSpPr>
            <a:grpSpLocks/>
          </p:cNvGrpSpPr>
          <p:nvPr/>
        </p:nvGrpSpPr>
        <p:grpSpPr bwMode="auto">
          <a:xfrm>
            <a:off x="406400" y="3951288"/>
            <a:ext cx="288925" cy="217487"/>
            <a:chOff x="2205" y="2471"/>
            <a:chExt cx="182" cy="137"/>
          </a:xfrm>
        </p:grpSpPr>
        <p:grpSp>
          <p:nvGrpSpPr>
            <p:cNvPr id="122998" name="Group 118">
              <a:extLst>
                <a:ext uri="{FF2B5EF4-FFF2-40B4-BE49-F238E27FC236}">
                  <a16:creationId xmlns:a16="http://schemas.microsoft.com/office/drawing/2014/main" id="{6A27D652-CFB5-4C16-BA6B-76B8FD585BE8}"/>
                </a:ext>
              </a:extLst>
            </p:cNvPr>
            <p:cNvGrpSpPr>
              <a:grpSpLocks noChangeAspect="1"/>
            </p:cNvGrpSpPr>
            <p:nvPr/>
          </p:nvGrpSpPr>
          <p:grpSpPr bwMode="auto">
            <a:xfrm>
              <a:off x="2205" y="2471"/>
              <a:ext cx="182" cy="137"/>
              <a:chOff x="1872" y="1440"/>
              <a:chExt cx="195" cy="132"/>
            </a:xfrm>
          </p:grpSpPr>
          <p:sp>
            <p:nvSpPr>
              <p:cNvPr id="122999" name="Rectangle 119">
                <a:extLst>
                  <a:ext uri="{FF2B5EF4-FFF2-40B4-BE49-F238E27FC236}">
                    <a16:creationId xmlns:a16="http://schemas.microsoft.com/office/drawing/2014/main" id="{0E2A90DD-30C8-4CB7-BB9D-37DF4443361B}"/>
                  </a:ext>
                </a:extLst>
              </p:cNvPr>
              <p:cNvSpPr>
                <a:spLocks noChangeAspect="1" noChangeArrowheads="1"/>
              </p:cNvSpPr>
              <p:nvPr/>
            </p:nvSpPr>
            <p:spPr bwMode="auto">
              <a:xfrm>
                <a:off x="1872" y="1440"/>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3000" name="Line 120">
                <a:extLst>
                  <a:ext uri="{FF2B5EF4-FFF2-40B4-BE49-F238E27FC236}">
                    <a16:creationId xmlns:a16="http://schemas.microsoft.com/office/drawing/2014/main" id="{EC78D5BF-7EA2-458D-BCFA-52152E7CFFAB}"/>
                  </a:ext>
                </a:extLst>
              </p:cNvPr>
              <p:cNvSpPr>
                <a:spLocks noChangeAspect="1" noChangeShapeType="1"/>
              </p:cNvSpPr>
              <p:nvPr/>
            </p:nvSpPr>
            <p:spPr bwMode="auto">
              <a:xfrm>
                <a:off x="1932" y="1480"/>
                <a:ext cx="0" cy="42"/>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3001" name="Line 121">
                <a:extLst>
                  <a:ext uri="{FF2B5EF4-FFF2-40B4-BE49-F238E27FC236}">
                    <a16:creationId xmlns:a16="http://schemas.microsoft.com/office/drawing/2014/main" id="{45B3DCAB-3C14-4172-B47B-7CE697EA9E55}"/>
                  </a:ext>
                </a:extLst>
              </p:cNvPr>
              <p:cNvSpPr>
                <a:spLocks noChangeAspect="1" noChangeShapeType="1"/>
              </p:cNvSpPr>
              <p:nvPr/>
            </p:nvSpPr>
            <p:spPr bwMode="auto">
              <a:xfrm>
                <a:off x="1967" y="1482"/>
                <a:ext cx="0" cy="4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3002" name="Line 122">
                <a:extLst>
                  <a:ext uri="{FF2B5EF4-FFF2-40B4-BE49-F238E27FC236}">
                    <a16:creationId xmlns:a16="http://schemas.microsoft.com/office/drawing/2014/main" id="{746CFCB7-A89A-43CE-9E90-5C52EF04CB65}"/>
                  </a:ext>
                </a:extLst>
              </p:cNvPr>
              <p:cNvSpPr>
                <a:spLocks noChangeAspect="1" noChangeShapeType="1"/>
              </p:cNvSpPr>
              <p:nvPr/>
            </p:nvSpPr>
            <p:spPr bwMode="auto">
              <a:xfrm>
                <a:off x="2001" y="1483"/>
                <a:ext cx="0" cy="39"/>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3003" name="Line 123">
                <a:extLst>
                  <a:ext uri="{FF2B5EF4-FFF2-40B4-BE49-F238E27FC236}">
                    <a16:creationId xmlns:a16="http://schemas.microsoft.com/office/drawing/2014/main" id="{526E3EF5-A3FB-49BB-805E-B4C99EA3AFED}"/>
                  </a:ext>
                </a:extLst>
              </p:cNvPr>
              <p:cNvSpPr>
                <a:spLocks noChangeAspect="1" noChangeShapeType="1"/>
              </p:cNvSpPr>
              <p:nvPr/>
            </p:nvSpPr>
            <p:spPr bwMode="auto">
              <a:xfrm>
                <a:off x="1928" y="1482"/>
                <a:ext cx="79" cy="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23004" name="Group 124">
              <a:extLst>
                <a:ext uri="{FF2B5EF4-FFF2-40B4-BE49-F238E27FC236}">
                  <a16:creationId xmlns:a16="http://schemas.microsoft.com/office/drawing/2014/main" id="{8C8BF9DB-C8D2-444B-888B-80C8150D10CA}"/>
                </a:ext>
              </a:extLst>
            </p:cNvPr>
            <p:cNvGrpSpPr>
              <a:grpSpLocks/>
            </p:cNvGrpSpPr>
            <p:nvPr/>
          </p:nvGrpSpPr>
          <p:grpSpPr bwMode="auto">
            <a:xfrm>
              <a:off x="2266" y="2562"/>
              <a:ext cx="59" cy="33"/>
              <a:chOff x="1632" y="1249"/>
              <a:chExt cx="48" cy="24"/>
            </a:xfrm>
          </p:grpSpPr>
          <p:sp>
            <p:nvSpPr>
              <p:cNvPr id="123005" name="AutoShape 125">
                <a:extLst>
                  <a:ext uri="{FF2B5EF4-FFF2-40B4-BE49-F238E27FC236}">
                    <a16:creationId xmlns:a16="http://schemas.microsoft.com/office/drawing/2014/main" id="{D8920CB4-4C58-4920-AAB0-5643A4F2CA6D}"/>
                  </a:ext>
                </a:extLst>
              </p:cNvPr>
              <p:cNvSpPr>
                <a:spLocks noChangeArrowheads="1"/>
              </p:cNvSpPr>
              <p:nvPr/>
            </p:nvSpPr>
            <p:spPr bwMode="auto">
              <a:xfrm>
                <a:off x="1632" y="1249"/>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3006" name="AutoShape 126">
                <a:extLst>
                  <a:ext uri="{FF2B5EF4-FFF2-40B4-BE49-F238E27FC236}">
                    <a16:creationId xmlns:a16="http://schemas.microsoft.com/office/drawing/2014/main" id="{5E1A3C48-68D3-472B-A901-457E3CC3A18F}"/>
                  </a:ext>
                </a:extLst>
              </p:cNvPr>
              <p:cNvSpPr>
                <a:spLocks noChangeArrowheads="1"/>
              </p:cNvSpPr>
              <p:nvPr/>
            </p:nvSpPr>
            <p:spPr bwMode="auto">
              <a:xfrm>
                <a:off x="1657" y="1250"/>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grpSp>
        <p:nvGrpSpPr>
          <p:cNvPr id="123007" name="Group 127">
            <a:extLst>
              <a:ext uri="{FF2B5EF4-FFF2-40B4-BE49-F238E27FC236}">
                <a16:creationId xmlns:a16="http://schemas.microsoft.com/office/drawing/2014/main" id="{952C2962-2E17-4A6D-A5EC-FF5F8E8B7912}"/>
              </a:ext>
            </a:extLst>
          </p:cNvPr>
          <p:cNvGrpSpPr>
            <a:grpSpLocks noChangeAspect="1"/>
          </p:cNvGrpSpPr>
          <p:nvPr/>
        </p:nvGrpSpPr>
        <p:grpSpPr bwMode="auto">
          <a:xfrm>
            <a:off x="406400" y="2511425"/>
            <a:ext cx="288925" cy="215900"/>
            <a:chOff x="1968" y="1728"/>
            <a:chExt cx="195" cy="132"/>
          </a:xfrm>
        </p:grpSpPr>
        <p:sp>
          <p:nvSpPr>
            <p:cNvPr id="123008" name="Rectangle 128">
              <a:extLst>
                <a:ext uri="{FF2B5EF4-FFF2-40B4-BE49-F238E27FC236}">
                  <a16:creationId xmlns:a16="http://schemas.microsoft.com/office/drawing/2014/main" id="{4FA20485-1CA0-48D1-8FE3-1B3BA25CBA6E}"/>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3009" name="Line 129">
              <a:extLst>
                <a:ext uri="{FF2B5EF4-FFF2-40B4-BE49-F238E27FC236}">
                  <a16:creationId xmlns:a16="http://schemas.microsoft.com/office/drawing/2014/main" id="{1ED410C4-63F7-4A8C-8B7E-588EA77DDA48}"/>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3010" name="Line 130">
              <a:extLst>
                <a:ext uri="{FF2B5EF4-FFF2-40B4-BE49-F238E27FC236}">
                  <a16:creationId xmlns:a16="http://schemas.microsoft.com/office/drawing/2014/main" id="{2BE4C6D4-2E7E-4600-9D1A-3BFB12F19FDE}"/>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23011" name="Group 131">
            <a:extLst>
              <a:ext uri="{FF2B5EF4-FFF2-40B4-BE49-F238E27FC236}">
                <a16:creationId xmlns:a16="http://schemas.microsoft.com/office/drawing/2014/main" id="{2CBB50A4-09BC-402E-AF61-81635DC67663}"/>
              </a:ext>
            </a:extLst>
          </p:cNvPr>
          <p:cNvGrpSpPr>
            <a:grpSpLocks/>
          </p:cNvGrpSpPr>
          <p:nvPr/>
        </p:nvGrpSpPr>
        <p:grpSpPr bwMode="auto">
          <a:xfrm>
            <a:off x="512763" y="2438400"/>
            <a:ext cx="76200" cy="63500"/>
            <a:chOff x="2443" y="447"/>
            <a:chExt cx="48" cy="40"/>
          </a:xfrm>
        </p:grpSpPr>
        <p:sp>
          <p:nvSpPr>
            <p:cNvPr id="123012" name="Line 132">
              <a:extLst>
                <a:ext uri="{FF2B5EF4-FFF2-40B4-BE49-F238E27FC236}">
                  <a16:creationId xmlns:a16="http://schemas.microsoft.com/office/drawing/2014/main" id="{6B027872-C1F9-44F9-967C-446061B4786D}"/>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3013" name="Line 133">
              <a:extLst>
                <a:ext uri="{FF2B5EF4-FFF2-40B4-BE49-F238E27FC236}">
                  <a16:creationId xmlns:a16="http://schemas.microsoft.com/office/drawing/2014/main" id="{D418CC6C-C949-435F-A014-1D34471C6013}"/>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23014" name="Text Box 134">
            <a:extLst>
              <a:ext uri="{FF2B5EF4-FFF2-40B4-BE49-F238E27FC236}">
                <a16:creationId xmlns:a16="http://schemas.microsoft.com/office/drawing/2014/main" id="{4A390B27-32DD-4E75-A31B-71A5F5972071}"/>
              </a:ext>
            </a:extLst>
          </p:cNvPr>
          <p:cNvSpPr txBox="1">
            <a:spLocks noChangeArrowheads="1"/>
          </p:cNvSpPr>
          <p:nvPr/>
        </p:nvSpPr>
        <p:spPr bwMode="auto">
          <a:xfrm>
            <a:off x="693738" y="2366963"/>
            <a:ext cx="27590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BG CWBR-26</a:t>
            </a:r>
          </a:p>
          <a:p>
            <a:r>
              <a:rPr lang="en-GB" altLang="en-US" sz="1000"/>
              <a:t>x1 Infantry Battalion Type B (Light Role) </a:t>
            </a:r>
            <a:r>
              <a:rPr lang="en-GB" altLang="en-US" sz="800"/>
              <a:t>(a)</a:t>
            </a:r>
            <a:endParaRPr lang="en-GB" altLang="en-US" sz="1000"/>
          </a:p>
        </p:txBody>
      </p:sp>
      <p:sp>
        <p:nvSpPr>
          <p:cNvPr id="123015" name="Line 135">
            <a:extLst>
              <a:ext uri="{FF2B5EF4-FFF2-40B4-BE49-F238E27FC236}">
                <a16:creationId xmlns:a16="http://schemas.microsoft.com/office/drawing/2014/main" id="{06FCEB96-D18E-49CB-A7EF-2AF339EB74A4}"/>
              </a:ext>
            </a:extLst>
          </p:cNvPr>
          <p:cNvSpPr>
            <a:spLocks noChangeShapeType="1"/>
          </p:cNvSpPr>
          <p:nvPr/>
        </p:nvSpPr>
        <p:spPr bwMode="auto">
          <a:xfrm>
            <a:off x="260350" y="258286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23027" name="Group 147">
            <a:extLst>
              <a:ext uri="{FF2B5EF4-FFF2-40B4-BE49-F238E27FC236}">
                <a16:creationId xmlns:a16="http://schemas.microsoft.com/office/drawing/2014/main" id="{76249A7D-E65C-4FA4-973B-5E50B8A820E9}"/>
              </a:ext>
            </a:extLst>
          </p:cNvPr>
          <p:cNvGrpSpPr>
            <a:grpSpLocks/>
          </p:cNvGrpSpPr>
          <p:nvPr/>
        </p:nvGrpSpPr>
        <p:grpSpPr bwMode="auto">
          <a:xfrm>
            <a:off x="404813" y="5219700"/>
            <a:ext cx="244475" cy="158750"/>
            <a:chOff x="3294" y="2154"/>
            <a:chExt cx="154" cy="100"/>
          </a:xfrm>
        </p:grpSpPr>
        <p:sp>
          <p:nvSpPr>
            <p:cNvPr id="123028" name="Rectangle 148">
              <a:extLst>
                <a:ext uri="{FF2B5EF4-FFF2-40B4-BE49-F238E27FC236}">
                  <a16:creationId xmlns:a16="http://schemas.microsoft.com/office/drawing/2014/main" id="{A604E0CF-AA17-4C35-927E-B6331F57426B}"/>
                </a:ext>
              </a:extLst>
            </p:cNvPr>
            <p:cNvSpPr>
              <a:spLocks noChangeAspect="1" noChangeArrowheads="1"/>
            </p:cNvSpPr>
            <p:nvPr/>
          </p:nvSpPr>
          <p:spPr bwMode="auto">
            <a:xfrm>
              <a:off x="3294" y="2154"/>
              <a:ext cx="154" cy="100"/>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123029" name="Group 149">
              <a:extLst>
                <a:ext uri="{FF2B5EF4-FFF2-40B4-BE49-F238E27FC236}">
                  <a16:creationId xmlns:a16="http://schemas.microsoft.com/office/drawing/2014/main" id="{0C69EA04-D6B6-43DE-B72C-4A1EDE73FF09}"/>
                </a:ext>
              </a:extLst>
            </p:cNvPr>
            <p:cNvGrpSpPr>
              <a:grpSpLocks/>
            </p:cNvGrpSpPr>
            <p:nvPr/>
          </p:nvGrpSpPr>
          <p:grpSpPr bwMode="auto">
            <a:xfrm>
              <a:off x="3316" y="2171"/>
              <a:ext cx="110" cy="63"/>
              <a:chOff x="691" y="3359"/>
              <a:chExt cx="136" cy="90"/>
            </a:xfrm>
          </p:grpSpPr>
          <p:sp>
            <p:nvSpPr>
              <p:cNvPr id="123030" name="Line 150">
                <a:extLst>
                  <a:ext uri="{FF2B5EF4-FFF2-40B4-BE49-F238E27FC236}">
                    <a16:creationId xmlns:a16="http://schemas.microsoft.com/office/drawing/2014/main" id="{A362D4C3-7FC4-40B7-9939-20EA5C227653}"/>
                  </a:ext>
                </a:extLst>
              </p:cNvPr>
              <p:cNvSpPr>
                <a:spLocks noChangeShapeType="1"/>
              </p:cNvSpPr>
              <p:nvPr/>
            </p:nvSpPr>
            <p:spPr bwMode="auto">
              <a:xfrm>
                <a:off x="691"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3031" name="Line 151">
                <a:extLst>
                  <a:ext uri="{FF2B5EF4-FFF2-40B4-BE49-F238E27FC236}">
                    <a16:creationId xmlns:a16="http://schemas.microsoft.com/office/drawing/2014/main" id="{0AB506E6-D846-4444-AE58-1E2E99EF1601}"/>
                  </a:ext>
                </a:extLst>
              </p:cNvPr>
              <p:cNvSpPr>
                <a:spLocks noChangeShapeType="1"/>
              </p:cNvSpPr>
              <p:nvPr/>
            </p:nvSpPr>
            <p:spPr bwMode="auto">
              <a:xfrm flipV="1">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3032" name="Line 152">
                <a:extLst>
                  <a:ext uri="{FF2B5EF4-FFF2-40B4-BE49-F238E27FC236}">
                    <a16:creationId xmlns:a16="http://schemas.microsoft.com/office/drawing/2014/main" id="{53048BC9-CB15-46EB-9C4D-FF6A847FA9B6}"/>
                  </a:ext>
                </a:extLst>
              </p:cNvPr>
              <p:cNvSpPr>
                <a:spLocks noChangeShapeType="1"/>
              </p:cNvSpPr>
              <p:nvPr/>
            </p:nvSpPr>
            <p:spPr bwMode="auto">
              <a:xfrm>
                <a:off x="827"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3033" name="Line 153">
                <a:extLst>
                  <a:ext uri="{FF2B5EF4-FFF2-40B4-BE49-F238E27FC236}">
                    <a16:creationId xmlns:a16="http://schemas.microsoft.com/office/drawing/2014/main" id="{CFA43A67-A9C4-4AA5-B0B2-9842321AB7AE}"/>
                  </a:ext>
                </a:extLst>
              </p:cNvPr>
              <p:cNvSpPr>
                <a:spLocks noChangeShapeType="1"/>
              </p:cNvSpPr>
              <p:nvPr/>
            </p:nvSpPr>
            <p:spPr bwMode="auto">
              <a:xfrm>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123034" name="Group 154">
            <a:extLst>
              <a:ext uri="{FF2B5EF4-FFF2-40B4-BE49-F238E27FC236}">
                <a16:creationId xmlns:a16="http://schemas.microsoft.com/office/drawing/2014/main" id="{D0B9A697-DB06-4881-B114-9D8AA7DD9F4F}"/>
              </a:ext>
            </a:extLst>
          </p:cNvPr>
          <p:cNvGrpSpPr>
            <a:grpSpLocks/>
          </p:cNvGrpSpPr>
          <p:nvPr/>
        </p:nvGrpSpPr>
        <p:grpSpPr bwMode="auto">
          <a:xfrm>
            <a:off x="488950" y="5146675"/>
            <a:ext cx="74613" cy="26988"/>
            <a:chOff x="2373" y="1404"/>
            <a:chExt cx="47" cy="17"/>
          </a:xfrm>
        </p:grpSpPr>
        <p:sp>
          <p:nvSpPr>
            <p:cNvPr id="123035" name="Oval 155">
              <a:extLst>
                <a:ext uri="{FF2B5EF4-FFF2-40B4-BE49-F238E27FC236}">
                  <a16:creationId xmlns:a16="http://schemas.microsoft.com/office/drawing/2014/main" id="{EB4B7119-5106-4D1D-91CE-24B1890FBF63}"/>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23036" name="Oval 156">
              <a:extLst>
                <a:ext uri="{FF2B5EF4-FFF2-40B4-BE49-F238E27FC236}">
                  <a16:creationId xmlns:a16="http://schemas.microsoft.com/office/drawing/2014/main" id="{B24F64E1-FD18-4568-999D-C685BBADD2A0}"/>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23037" name="Text Box 157">
            <a:extLst>
              <a:ext uri="{FF2B5EF4-FFF2-40B4-BE49-F238E27FC236}">
                <a16:creationId xmlns:a16="http://schemas.microsoft.com/office/drawing/2014/main" id="{4762D932-95BE-4CFE-84C7-731C1224DB25}"/>
              </a:ext>
            </a:extLst>
          </p:cNvPr>
          <p:cNvSpPr txBox="1">
            <a:spLocks noChangeArrowheads="1"/>
          </p:cNvSpPr>
          <p:nvPr/>
        </p:nvSpPr>
        <p:spPr bwMode="auto">
          <a:xfrm>
            <a:off x="620713" y="5146675"/>
            <a:ext cx="2789237"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x3 </a:t>
            </a:r>
            <a:r>
              <a:rPr lang="en-GB" altLang="en-US" sz="800" b="0"/>
              <a:t>Gazelle AH Mk 1 Helicopter </a:t>
            </a:r>
            <a:r>
              <a:rPr lang="en-GB" altLang="en-US" sz="800"/>
              <a:t>(e)</a:t>
            </a:r>
            <a:r>
              <a:rPr lang="en-GB" altLang="en-US" sz="800" b="0"/>
              <a:t>                     CWBR-43</a:t>
            </a:r>
            <a:endParaRPr lang="en-GB" altLang="en-US" sz="800"/>
          </a:p>
        </p:txBody>
      </p:sp>
      <p:sp>
        <p:nvSpPr>
          <p:cNvPr id="123038" name="Line 158">
            <a:extLst>
              <a:ext uri="{FF2B5EF4-FFF2-40B4-BE49-F238E27FC236}">
                <a16:creationId xmlns:a16="http://schemas.microsoft.com/office/drawing/2014/main" id="{DA072DC9-0333-45B9-94B9-08CFF95933A0}"/>
              </a:ext>
            </a:extLst>
          </p:cNvPr>
          <p:cNvSpPr>
            <a:spLocks noChangeShapeType="1"/>
          </p:cNvSpPr>
          <p:nvPr/>
        </p:nvSpPr>
        <p:spPr bwMode="auto">
          <a:xfrm>
            <a:off x="260350" y="5292725"/>
            <a:ext cx="142875"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23039" name="Group 159">
            <a:extLst>
              <a:ext uri="{FF2B5EF4-FFF2-40B4-BE49-F238E27FC236}">
                <a16:creationId xmlns:a16="http://schemas.microsoft.com/office/drawing/2014/main" id="{8937D380-8BA5-4E87-B5DE-5AA70C6BC98B}"/>
              </a:ext>
            </a:extLst>
          </p:cNvPr>
          <p:cNvGrpSpPr>
            <a:grpSpLocks/>
          </p:cNvGrpSpPr>
          <p:nvPr/>
        </p:nvGrpSpPr>
        <p:grpSpPr bwMode="auto">
          <a:xfrm>
            <a:off x="404813" y="5507038"/>
            <a:ext cx="244475" cy="158750"/>
            <a:chOff x="3294" y="2154"/>
            <a:chExt cx="154" cy="100"/>
          </a:xfrm>
        </p:grpSpPr>
        <p:sp>
          <p:nvSpPr>
            <p:cNvPr id="123040" name="Rectangle 160">
              <a:extLst>
                <a:ext uri="{FF2B5EF4-FFF2-40B4-BE49-F238E27FC236}">
                  <a16:creationId xmlns:a16="http://schemas.microsoft.com/office/drawing/2014/main" id="{71DC58A1-5FDB-4042-8AA4-9D7A86678017}"/>
                </a:ext>
              </a:extLst>
            </p:cNvPr>
            <p:cNvSpPr>
              <a:spLocks noChangeAspect="1" noChangeArrowheads="1"/>
            </p:cNvSpPr>
            <p:nvPr/>
          </p:nvSpPr>
          <p:spPr bwMode="auto">
            <a:xfrm>
              <a:off x="3294" y="2154"/>
              <a:ext cx="154" cy="100"/>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123041" name="Group 161">
              <a:extLst>
                <a:ext uri="{FF2B5EF4-FFF2-40B4-BE49-F238E27FC236}">
                  <a16:creationId xmlns:a16="http://schemas.microsoft.com/office/drawing/2014/main" id="{D443D8AD-B028-4EDC-9709-7F0A8339FDE8}"/>
                </a:ext>
              </a:extLst>
            </p:cNvPr>
            <p:cNvGrpSpPr>
              <a:grpSpLocks/>
            </p:cNvGrpSpPr>
            <p:nvPr/>
          </p:nvGrpSpPr>
          <p:grpSpPr bwMode="auto">
            <a:xfrm>
              <a:off x="3316" y="2171"/>
              <a:ext cx="110" cy="63"/>
              <a:chOff x="691" y="3359"/>
              <a:chExt cx="136" cy="90"/>
            </a:xfrm>
          </p:grpSpPr>
          <p:sp>
            <p:nvSpPr>
              <p:cNvPr id="123042" name="Line 162">
                <a:extLst>
                  <a:ext uri="{FF2B5EF4-FFF2-40B4-BE49-F238E27FC236}">
                    <a16:creationId xmlns:a16="http://schemas.microsoft.com/office/drawing/2014/main" id="{E9AB9001-7747-4C3E-85D0-144C88DEAD05}"/>
                  </a:ext>
                </a:extLst>
              </p:cNvPr>
              <p:cNvSpPr>
                <a:spLocks noChangeShapeType="1"/>
              </p:cNvSpPr>
              <p:nvPr/>
            </p:nvSpPr>
            <p:spPr bwMode="auto">
              <a:xfrm>
                <a:off x="691"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3043" name="Line 163">
                <a:extLst>
                  <a:ext uri="{FF2B5EF4-FFF2-40B4-BE49-F238E27FC236}">
                    <a16:creationId xmlns:a16="http://schemas.microsoft.com/office/drawing/2014/main" id="{ECC25142-277A-40BF-AE8E-8F619D297910}"/>
                  </a:ext>
                </a:extLst>
              </p:cNvPr>
              <p:cNvSpPr>
                <a:spLocks noChangeShapeType="1"/>
              </p:cNvSpPr>
              <p:nvPr/>
            </p:nvSpPr>
            <p:spPr bwMode="auto">
              <a:xfrm flipV="1">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3044" name="Line 164">
                <a:extLst>
                  <a:ext uri="{FF2B5EF4-FFF2-40B4-BE49-F238E27FC236}">
                    <a16:creationId xmlns:a16="http://schemas.microsoft.com/office/drawing/2014/main" id="{415F0023-8F0C-4749-A19A-9C94DE4CD3C6}"/>
                  </a:ext>
                </a:extLst>
              </p:cNvPr>
              <p:cNvSpPr>
                <a:spLocks noChangeShapeType="1"/>
              </p:cNvSpPr>
              <p:nvPr/>
            </p:nvSpPr>
            <p:spPr bwMode="auto">
              <a:xfrm>
                <a:off x="827"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3045" name="Line 165">
                <a:extLst>
                  <a:ext uri="{FF2B5EF4-FFF2-40B4-BE49-F238E27FC236}">
                    <a16:creationId xmlns:a16="http://schemas.microsoft.com/office/drawing/2014/main" id="{D658126A-1296-425B-A077-8860C6D8CD9F}"/>
                  </a:ext>
                </a:extLst>
              </p:cNvPr>
              <p:cNvSpPr>
                <a:spLocks noChangeShapeType="1"/>
              </p:cNvSpPr>
              <p:nvPr/>
            </p:nvSpPr>
            <p:spPr bwMode="auto">
              <a:xfrm>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123046" name="Group 166">
            <a:extLst>
              <a:ext uri="{FF2B5EF4-FFF2-40B4-BE49-F238E27FC236}">
                <a16:creationId xmlns:a16="http://schemas.microsoft.com/office/drawing/2014/main" id="{986CC539-DFA6-4C0C-99AC-6DD19274815F}"/>
              </a:ext>
            </a:extLst>
          </p:cNvPr>
          <p:cNvGrpSpPr>
            <a:grpSpLocks/>
          </p:cNvGrpSpPr>
          <p:nvPr/>
        </p:nvGrpSpPr>
        <p:grpSpPr bwMode="auto">
          <a:xfrm>
            <a:off x="488950" y="5435600"/>
            <a:ext cx="74613" cy="26988"/>
            <a:chOff x="2373" y="1404"/>
            <a:chExt cx="47" cy="17"/>
          </a:xfrm>
        </p:grpSpPr>
        <p:sp>
          <p:nvSpPr>
            <p:cNvPr id="123047" name="Oval 167">
              <a:extLst>
                <a:ext uri="{FF2B5EF4-FFF2-40B4-BE49-F238E27FC236}">
                  <a16:creationId xmlns:a16="http://schemas.microsoft.com/office/drawing/2014/main" id="{0ACE162A-37E3-44DC-8685-455A51EC2DF2}"/>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23048" name="Oval 168">
              <a:extLst>
                <a:ext uri="{FF2B5EF4-FFF2-40B4-BE49-F238E27FC236}">
                  <a16:creationId xmlns:a16="http://schemas.microsoft.com/office/drawing/2014/main" id="{02A39077-012D-4EE4-B5CA-253E4D0407D5}"/>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23049" name="Text Box 169">
            <a:extLst>
              <a:ext uri="{FF2B5EF4-FFF2-40B4-BE49-F238E27FC236}">
                <a16:creationId xmlns:a16="http://schemas.microsoft.com/office/drawing/2014/main" id="{0EAA22B0-CE53-439C-AFCD-315728E1EA19}"/>
              </a:ext>
            </a:extLst>
          </p:cNvPr>
          <p:cNvSpPr txBox="1">
            <a:spLocks noChangeArrowheads="1"/>
          </p:cNvSpPr>
          <p:nvPr/>
        </p:nvSpPr>
        <p:spPr bwMode="auto">
          <a:xfrm>
            <a:off x="620713" y="5435600"/>
            <a:ext cx="2776537"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x3 </a:t>
            </a:r>
            <a:r>
              <a:rPr lang="en-GB" altLang="en-US" sz="800" b="0"/>
              <a:t>Lynx AH Mk 1 HELARM </a:t>
            </a:r>
            <a:r>
              <a:rPr lang="en-GB" altLang="en-US" sz="800"/>
              <a:t>(efg) </a:t>
            </a:r>
            <a:r>
              <a:rPr lang="en-GB" altLang="en-US" sz="800" b="0"/>
              <a:t>                      CWBR-45</a:t>
            </a:r>
            <a:endParaRPr lang="en-GB" altLang="en-US" sz="800"/>
          </a:p>
        </p:txBody>
      </p:sp>
      <p:sp>
        <p:nvSpPr>
          <p:cNvPr id="123050" name="Line 170">
            <a:extLst>
              <a:ext uri="{FF2B5EF4-FFF2-40B4-BE49-F238E27FC236}">
                <a16:creationId xmlns:a16="http://schemas.microsoft.com/office/drawing/2014/main" id="{C42DC5CA-5533-43A7-8D14-F4B020A0BF6B}"/>
              </a:ext>
            </a:extLst>
          </p:cNvPr>
          <p:cNvSpPr>
            <a:spLocks noChangeShapeType="1"/>
          </p:cNvSpPr>
          <p:nvPr/>
        </p:nvSpPr>
        <p:spPr bwMode="auto">
          <a:xfrm>
            <a:off x="260350" y="5580063"/>
            <a:ext cx="142875"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pic>
        <p:nvPicPr>
          <p:cNvPr id="123051" name="il_fi" descr="000yf361">
            <a:extLst>
              <a:ext uri="{FF2B5EF4-FFF2-40B4-BE49-F238E27FC236}">
                <a16:creationId xmlns:a16="http://schemas.microsoft.com/office/drawing/2014/main" id="{3FCA7011-E6DF-43C0-B4AD-E350418C4AB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00438" y="755650"/>
            <a:ext cx="3233737" cy="2468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3053" name="Picture 173" descr="Image result for 1980s paras">
            <a:extLst>
              <a:ext uri="{FF2B5EF4-FFF2-40B4-BE49-F238E27FC236}">
                <a16:creationId xmlns:a16="http://schemas.microsoft.com/office/drawing/2014/main" id="{15B0AED7-1259-4372-8211-DD977C0EF8D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5888" y="6588125"/>
            <a:ext cx="3241675" cy="228441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941" name="Line 293">
            <a:extLst>
              <a:ext uri="{FF2B5EF4-FFF2-40B4-BE49-F238E27FC236}">
                <a16:creationId xmlns:a16="http://schemas.microsoft.com/office/drawing/2014/main" id="{00852ECF-EA27-49C6-82A6-BC9F6BBF5506}"/>
              </a:ext>
            </a:extLst>
          </p:cNvPr>
          <p:cNvSpPr>
            <a:spLocks noChangeShapeType="1"/>
          </p:cNvSpPr>
          <p:nvPr/>
        </p:nvSpPr>
        <p:spPr bwMode="auto">
          <a:xfrm>
            <a:off x="260350" y="395288"/>
            <a:ext cx="0" cy="496887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27931" name="Group 283">
            <a:extLst>
              <a:ext uri="{FF2B5EF4-FFF2-40B4-BE49-F238E27FC236}">
                <a16:creationId xmlns:a16="http://schemas.microsoft.com/office/drawing/2014/main" id="{9CF3E8C4-33AA-48BF-94F4-56874AFFB55D}"/>
              </a:ext>
            </a:extLst>
          </p:cNvPr>
          <p:cNvGrpSpPr>
            <a:grpSpLocks noChangeAspect="1"/>
          </p:cNvGrpSpPr>
          <p:nvPr/>
        </p:nvGrpSpPr>
        <p:grpSpPr bwMode="auto">
          <a:xfrm>
            <a:off x="115888" y="252413"/>
            <a:ext cx="304800" cy="215900"/>
            <a:chOff x="808" y="2610"/>
            <a:chExt cx="146" cy="99"/>
          </a:xfrm>
        </p:grpSpPr>
        <p:grpSp>
          <p:nvGrpSpPr>
            <p:cNvPr id="27932" name="Group 284">
              <a:extLst>
                <a:ext uri="{FF2B5EF4-FFF2-40B4-BE49-F238E27FC236}">
                  <a16:creationId xmlns:a16="http://schemas.microsoft.com/office/drawing/2014/main" id="{0F7214F0-AE7A-47FC-9AC3-FFDA95A8E144}"/>
                </a:ext>
              </a:extLst>
            </p:cNvPr>
            <p:cNvGrpSpPr>
              <a:grpSpLocks noChangeAspect="1"/>
            </p:cNvGrpSpPr>
            <p:nvPr/>
          </p:nvGrpSpPr>
          <p:grpSpPr bwMode="auto">
            <a:xfrm>
              <a:off x="808" y="2610"/>
              <a:ext cx="146" cy="99"/>
              <a:chOff x="1968" y="1728"/>
              <a:chExt cx="195" cy="132"/>
            </a:xfrm>
          </p:grpSpPr>
          <p:sp>
            <p:nvSpPr>
              <p:cNvPr id="27933" name="Rectangle 285">
                <a:extLst>
                  <a:ext uri="{FF2B5EF4-FFF2-40B4-BE49-F238E27FC236}">
                    <a16:creationId xmlns:a16="http://schemas.microsoft.com/office/drawing/2014/main" id="{994408B0-8060-42BF-9EF8-F60B7729F665}"/>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7934" name="Line 286">
                <a:extLst>
                  <a:ext uri="{FF2B5EF4-FFF2-40B4-BE49-F238E27FC236}">
                    <a16:creationId xmlns:a16="http://schemas.microsoft.com/office/drawing/2014/main" id="{E99A95CC-D90A-4A04-88AD-7C06F1605E20}"/>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7935" name="Line 287">
                <a:extLst>
                  <a:ext uri="{FF2B5EF4-FFF2-40B4-BE49-F238E27FC236}">
                    <a16:creationId xmlns:a16="http://schemas.microsoft.com/office/drawing/2014/main" id="{885E41C6-0AB3-4156-90AA-B51AFF6E60AE}"/>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27936" name="Group 288">
              <a:extLst>
                <a:ext uri="{FF2B5EF4-FFF2-40B4-BE49-F238E27FC236}">
                  <a16:creationId xmlns:a16="http://schemas.microsoft.com/office/drawing/2014/main" id="{28323A64-758F-4670-BC46-8AE3AB11EF8A}"/>
                </a:ext>
              </a:extLst>
            </p:cNvPr>
            <p:cNvGrpSpPr>
              <a:grpSpLocks noChangeAspect="1"/>
            </p:cNvGrpSpPr>
            <p:nvPr/>
          </p:nvGrpSpPr>
          <p:grpSpPr bwMode="auto">
            <a:xfrm>
              <a:off x="862" y="2626"/>
              <a:ext cx="36" cy="71"/>
              <a:chOff x="862" y="2628"/>
              <a:chExt cx="36" cy="71"/>
            </a:xfrm>
          </p:grpSpPr>
          <p:sp>
            <p:nvSpPr>
              <p:cNvPr id="27937" name="AutoShape 289">
                <a:extLst>
                  <a:ext uri="{FF2B5EF4-FFF2-40B4-BE49-F238E27FC236}">
                    <a16:creationId xmlns:a16="http://schemas.microsoft.com/office/drawing/2014/main" id="{870FC14C-219B-4DDA-AD28-7E01867C5F86}"/>
                  </a:ext>
                </a:extLst>
              </p:cNvPr>
              <p:cNvSpPr>
                <a:spLocks noChangeAspect="1" noChangeArrowheads="1"/>
              </p:cNvSpPr>
              <p:nvPr/>
            </p:nvSpPr>
            <p:spPr bwMode="auto">
              <a:xfrm rot="10800000">
                <a:off x="863" y="2670"/>
                <a:ext cx="35" cy="23"/>
              </a:xfrm>
              <a:custGeom>
                <a:avLst/>
                <a:gdLst>
                  <a:gd name="G0" fmla="+- 10800 0 0"/>
                  <a:gd name="G1" fmla="+- 11640114 0 0"/>
                  <a:gd name="G2" fmla="+- 0 0 11640114"/>
                  <a:gd name="T0" fmla="*/ 0 256 1"/>
                  <a:gd name="T1" fmla="*/ 180 256 1"/>
                  <a:gd name="G3" fmla="+- 11640114 T0 T1"/>
                  <a:gd name="T2" fmla="*/ 0 256 1"/>
                  <a:gd name="T3" fmla="*/ 90 256 1"/>
                  <a:gd name="G4" fmla="+- 11640114 T2 T3"/>
                  <a:gd name="G5" fmla="*/ G4 2 1"/>
                  <a:gd name="T4" fmla="*/ 90 256 1"/>
                  <a:gd name="T5" fmla="*/ 0 256 1"/>
                  <a:gd name="G6" fmla="+- 11640114 T4 T5"/>
                  <a:gd name="G7" fmla="*/ G6 2 1"/>
                  <a:gd name="G8" fmla="abs 11640114"/>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640114"/>
                  <a:gd name="G21" fmla="sin G19 11640114"/>
                  <a:gd name="G22" fmla="+- G20 10800 0"/>
                  <a:gd name="G23" fmla="+- G21 10800 0"/>
                  <a:gd name="G24" fmla="+- 10800 0 G20"/>
                  <a:gd name="G25" fmla="+- 10800 10800 0"/>
                  <a:gd name="G26" fmla="?: G9 G17 G25"/>
                  <a:gd name="G27" fmla="?: G9 0 21600"/>
                  <a:gd name="G28" fmla="cos 10800 11640114"/>
                  <a:gd name="G29" fmla="sin 10800 11640114"/>
                  <a:gd name="G30" fmla="sin 10800 11640114"/>
                  <a:gd name="G31" fmla="+- G28 10800 0"/>
                  <a:gd name="G32" fmla="+- G29 10800 0"/>
                  <a:gd name="G33" fmla="+- G30 10800 0"/>
                  <a:gd name="G34" fmla="?: G4 0 G31"/>
                  <a:gd name="G35" fmla="?: 11640114 G34 0"/>
                  <a:gd name="G36" fmla="?: G6 G35 G31"/>
                  <a:gd name="G37" fmla="+- 21600 0 G36"/>
                  <a:gd name="G38" fmla="?: G4 0 G33"/>
                  <a:gd name="G39" fmla="?: 11640114 G38 G32"/>
                  <a:gd name="G40" fmla="?: G6 G39 0"/>
                  <a:gd name="G41" fmla="?: G4 G32 21600"/>
                  <a:gd name="G42" fmla="?: G6 G41 G33"/>
                  <a:gd name="T12" fmla="*/ 10800 w 21600"/>
                  <a:gd name="T13" fmla="*/ 0 h 21600"/>
                  <a:gd name="T14" fmla="*/ 9 w 21600"/>
                  <a:gd name="T15" fmla="*/ 11249 h 21600"/>
                  <a:gd name="T16" fmla="*/ 10800 w 21600"/>
                  <a:gd name="T17" fmla="*/ 0 h 21600"/>
                  <a:gd name="T18" fmla="*/ 21591 w 21600"/>
                  <a:gd name="T19" fmla="*/ 11249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9" y="11249"/>
                    </a:moveTo>
                    <a:cubicBezTo>
                      <a:pt x="3" y="11099"/>
                      <a:pt x="0" y="10949"/>
                      <a:pt x="0" y="10800"/>
                    </a:cubicBezTo>
                    <a:cubicBezTo>
                      <a:pt x="0" y="4835"/>
                      <a:pt x="4835" y="0"/>
                      <a:pt x="10800" y="0"/>
                    </a:cubicBezTo>
                    <a:cubicBezTo>
                      <a:pt x="16764" y="0"/>
                      <a:pt x="21600" y="4835"/>
                      <a:pt x="21600" y="10800"/>
                    </a:cubicBezTo>
                    <a:cubicBezTo>
                      <a:pt x="21600" y="10949"/>
                      <a:pt x="21596" y="11099"/>
                      <a:pt x="21590" y="11249"/>
                    </a:cubicBezTo>
                    <a:cubicBezTo>
                      <a:pt x="21596" y="11099"/>
                      <a:pt x="21600" y="10949"/>
                      <a:pt x="21600" y="10800"/>
                    </a:cubicBezTo>
                    <a:cubicBezTo>
                      <a:pt x="21600" y="4835"/>
                      <a:pt x="16764" y="0"/>
                      <a:pt x="10800" y="0"/>
                    </a:cubicBezTo>
                    <a:cubicBezTo>
                      <a:pt x="4835" y="0"/>
                      <a:pt x="0" y="4835"/>
                      <a:pt x="0" y="10800"/>
                    </a:cubicBezTo>
                    <a:cubicBezTo>
                      <a:pt x="0" y="10949"/>
                      <a:pt x="3" y="11099"/>
                      <a:pt x="9" y="11249"/>
                    </a:cubicBezTo>
                    <a:close/>
                  </a:path>
                </a:pathLst>
              </a:custGeom>
              <a:solidFill>
                <a:srgbClr val="CC9900"/>
              </a:solidFill>
              <a:ln w="63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7938" name="Line 290">
                <a:extLst>
                  <a:ext uri="{FF2B5EF4-FFF2-40B4-BE49-F238E27FC236}">
                    <a16:creationId xmlns:a16="http://schemas.microsoft.com/office/drawing/2014/main" id="{720B41D7-7ED0-4215-8774-0B6DEF36F9A7}"/>
                  </a:ext>
                </a:extLst>
              </p:cNvPr>
              <p:cNvSpPr>
                <a:spLocks noChangeAspect="1" noChangeShapeType="1"/>
              </p:cNvSpPr>
              <p:nvPr/>
            </p:nvSpPr>
            <p:spPr bwMode="auto">
              <a:xfrm>
                <a:off x="880" y="2640"/>
                <a:ext cx="0" cy="59"/>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7939" name="Line 291">
                <a:extLst>
                  <a:ext uri="{FF2B5EF4-FFF2-40B4-BE49-F238E27FC236}">
                    <a16:creationId xmlns:a16="http://schemas.microsoft.com/office/drawing/2014/main" id="{80A69C82-0B5C-4DF8-8577-1A529D8D3D60}"/>
                  </a:ext>
                </a:extLst>
              </p:cNvPr>
              <p:cNvSpPr>
                <a:spLocks noChangeAspect="1" noChangeShapeType="1"/>
              </p:cNvSpPr>
              <p:nvPr/>
            </p:nvSpPr>
            <p:spPr bwMode="auto">
              <a:xfrm>
                <a:off x="862" y="2641"/>
                <a:ext cx="35" cy="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7940" name="Oval 292">
                <a:extLst>
                  <a:ext uri="{FF2B5EF4-FFF2-40B4-BE49-F238E27FC236}">
                    <a16:creationId xmlns:a16="http://schemas.microsoft.com/office/drawing/2014/main" id="{2A0EBDF7-386D-4B4E-9E0A-4A22CA65EE75}"/>
                  </a:ext>
                </a:extLst>
              </p:cNvPr>
              <p:cNvSpPr>
                <a:spLocks noChangeAspect="1" noChangeArrowheads="1"/>
              </p:cNvSpPr>
              <p:nvPr/>
            </p:nvSpPr>
            <p:spPr bwMode="auto">
              <a:xfrm>
                <a:off x="877" y="2628"/>
                <a:ext cx="6" cy="6"/>
              </a:xfrm>
              <a:prstGeom prst="ellipse">
                <a:avLst/>
              </a:prstGeom>
              <a:solidFill>
                <a:schemeClr val="accent1"/>
              </a:solidFill>
              <a:ln w="63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grpSp>
        <p:nvGrpSpPr>
          <p:cNvPr id="27942" name="Group 294">
            <a:extLst>
              <a:ext uri="{FF2B5EF4-FFF2-40B4-BE49-F238E27FC236}">
                <a16:creationId xmlns:a16="http://schemas.microsoft.com/office/drawing/2014/main" id="{86FF8490-9AD0-458F-BC16-C1985CE7348C}"/>
              </a:ext>
            </a:extLst>
          </p:cNvPr>
          <p:cNvGrpSpPr>
            <a:grpSpLocks/>
          </p:cNvGrpSpPr>
          <p:nvPr/>
        </p:nvGrpSpPr>
        <p:grpSpPr bwMode="auto">
          <a:xfrm>
            <a:off x="220663" y="179388"/>
            <a:ext cx="76200" cy="63500"/>
            <a:chOff x="2539" y="543"/>
            <a:chExt cx="48" cy="40"/>
          </a:xfrm>
        </p:grpSpPr>
        <p:sp>
          <p:nvSpPr>
            <p:cNvPr id="27943" name="Line 295">
              <a:extLst>
                <a:ext uri="{FF2B5EF4-FFF2-40B4-BE49-F238E27FC236}">
                  <a16:creationId xmlns:a16="http://schemas.microsoft.com/office/drawing/2014/main" id="{DE57D97E-121C-4875-BCCC-4ACC3188839E}"/>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7944" name="Line 296">
              <a:extLst>
                <a:ext uri="{FF2B5EF4-FFF2-40B4-BE49-F238E27FC236}">
                  <a16:creationId xmlns:a16="http://schemas.microsoft.com/office/drawing/2014/main" id="{BD11E6EE-47F2-4181-A16D-14DD8380A55E}"/>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27945" name="Text Box 297">
            <a:extLst>
              <a:ext uri="{FF2B5EF4-FFF2-40B4-BE49-F238E27FC236}">
                <a16:creationId xmlns:a16="http://schemas.microsoft.com/office/drawing/2014/main" id="{B5805F87-FCE1-4564-AA4D-752A443C6847}"/>
              </a:ext>
            </a:extLst>
          </p:cNvPr>
          <p:cNvSpPr txBox="1">
            <a:spLocks noChangeArrowheads="1"/>
          </p:cNvSpPr>
          <p:nvPr/>
        </p:nvSpPr>
        <p:spPr bwMode="auto">
          <a:xfrm>
            <a:off x="476250" y="107950"/>
            <a:ext cx="23685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BATTLEGROUP CWBR-17</a:t>
            </a:r>
          </a:p>
          <a:p>
            <a:r>
              <a:rPr lang="en-GB" altLang="en-US" sz="1000"/>
              <a:t>British Commando Brigade 1980s </a:t>
            </a:r>
            <a:r>
              <a:rPr lang="en-GB" altLang="en-US" sz="800"/>
              <a:t>(a)</a:t>
            </a:r>
            <a:endParaRPr lang="en-GB" altLang="en-US" sz="1000"/>
          </a:p>
        </p:txBody>
      </p:sp>
      <p:sp>
        <p:nvSpPr>
          <p:cNvPr id="27946" name="Line 298">
            <a:extLst>
              <a:ext uri="{FF2B5EF4-FFF2-40B4-BE49-F238E27FC236}">
                <a16:creationId xmlns:a16="http://schemas.microsoft.com/office/drawing/2014/main" id="{F7AC1844-7033-4464-801E-21961FB6FDC2}"/>
              </a:ext>
            </a:extLst>
          </p:cNvPr>
          <p:cNvSpPr>
            <a:spLocks noChangeShapeType="1"/>
          </p:cNvSpPr>
          <p:nvPr/>
        </p:nvSpPr>
        <p:spPr bwMode="auto">
          <a:xfrm>
            <a:off x="260350" y="126047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7947" name="Line 299">
            <a:extLst>
              <a:ext uri="{FF2B5EF4-FFF2-40B4-BE49-F238E27FC236}">
                <a16:creationId xmlns:a16="http://schemas.microsoft.com/office/drawing/2014/main" id="{7B19C6C1-1ACD-4608-BCAA-B8F2A6D35083}"/>
              </a:ext>
            </a:extLst>
          </p:cNvPr>
          <p:cNvSpPr>
            <a:spLocks noChangeShapeType="1"/>
          </p:cNvSpPr>
          <p:nvPr/>
        </p:nvSpPr>
        <p:spPr bwMode="auto">
          <a:xfrm>
            <a:off x="260350" y="68421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7948" name="Line 300">
            <a:extLst>
              <a:ext uri="{FF2B5EF4-FFF2-40B4-BE49-F238E27FC236}">
                <a16:creationId xmlns:a16="http://schemas.microsoft.com/office/drawing/2014/main" id="{FF090D1B-09E9-494E-A658-780A70A22629}"/>
              </a:ext>
            </a:extLst>
          </p:cNvPr>
          <p:cNvSpPr>
            <a:spLocks noChangeShapeType="1"/>
          </p:cNvSpPr>
          <p:nvPr/>
        </p:nvSpPr>
        <p:spPr bwMode="auto">
          <a:xfrm>
            <a:off x="476250" y="1331913"/>
            <a:ext cx="0" cy="503237"/>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7949" name="Line 301">
            <a:extLst>
              <a:ext uri="{FF2B5EF4-FFF2-40B4-BE49-F238E27FC236}">
                <a16:creationId xmlns:a16="http://schemas.microsoft.com/office/drawing/2014/main" id="{C46D3B2B-2315-4B0D-A049-08FCDAC21E6A}"/>
              </a:ext>
            </a:extLst>
          </p:cNvPr>
          <p:cNvSpPr>
            <a:spLocks noChangeShapeType="1"/>
          </p:cNvSpPr>
          <p:nvPr/>
        </p:nvSpPr>
        <p:spPr bwMode="auto">
          <a:xfrm>
            <a:off x="476250" y="755650"/>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27950" name="Group 302">
            <a:extLst>
              <a:ext uri="{FF2B5EF4-FFF2-40B4-BE49-F238E27FC236}">
                <a16:creationId xmlns:a16="http://schemas.microsoft.com/office/drawing/2014/main" id="{E24CE936-ED27-4640-B8B7-BB28D0E1FDC7}"/>
              </a:ext>
            </a:extLst>
          </p:cNvPr>
          <p:cNvGrpSpPr>
            <a:grpSpLocks/>
          </p:cNvGrpSpPr>
          <p:nvPr/>
        </p:nvGrpSpPr>
        <p:grpSpPr bwMode="auto">
          <a:xfrm>
            <a:off x="476250" y="539750"/>
            <a:ext cx="74613" cy="26988"/>
            <a:chOff x="2373" y="1404"/>
            <a:chExt cx="47" cy="17"/>
          </a:xfrm>
        </p:grpSpPr>
        <p:sp>
          <p:nvSpPr>
            <p:cNvPr id="27951" name="Oval 303">
              <a:extLst>
                <a:ext uri="{FF2B5EF4-FFF2-40B4-BE49-F238E27FC236}">
                  <a16:creationId xmlns:a16="http://schemas.microsoft.com/office/drawing/2014/main" id="{846C0671-34F2-46AC-8EC6-EEA420C31FC2}"/>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27952" name="Oval 304">
              <a:extLst>
                <a:ext uri="{FF2B5EF4-FFF2-40B4-BE49-F238E27FC236}">
                  <a16:creationId xmlns:a16="http://schemas.microsoft.com/office/drawing/2014/main" id="{9F9B4A89-77A5-452B-B543-F99FA00D48ED}"/>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27953" name="Text Box 305">
            <a:extLst>
              <a:ext uri="{FF2B5EF4-FFF2-40B4-BE49-F238E27FC236}">
                <a16:creationId xmlns:a16="http://schemas.microsoft.com/office/drawing/2014/main" id="{DE427BD5-8D92-4E89-9F6D-47324FBEE57E}"/>
              </a:ext>
            </a:extLst>
          </p:cNvPr>
          <p:cNvSpPr txBox="1">
            <a:spLocks noChangeArrowheads="1"/>
          </p:cNvSpPr>
          <p:nvPr/>
        </p:nvSpPr>
        <p:spPr bwMode="auto">
          <a:xfrm>
            <a:off x="620713" y="468313"/>
            <a:ext cx="28019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Command</a:t>
            </a:r>
          </a:p>
          <a:p>
            <a:r>
              <a:rPr lang="en-GB" altLang="en-US" sz="800"/>
              <a:t>x1 </a:t>
            </a:r>
            <a:r>
              <a:rPr lang="en-GB" altLang="en-US" sz="800" b="0"/>
              <a:t>Commander                                                   CWBR-25</a:t>
            </a:r>
            <a:endParaRPr lang="en-GB" altLang="en-US" sz="800"/>
          </a:p>
        </p:txBody>
      </p:sp>
      <p:grpSp>
        <p:nvGrpSpPr>
          <p:cNvPr id="27954" name="Group 306">
            <a:extLst>
              <a:ext uri="{FF2B5EF4-FFF2-40B4-BE49-F238E27FC236}">
                <a16:creationId xmlns:a16="http://schemas.microsoft.com/office/drawing/2014/main" id="{A98A1F08-39E9-408E-B6A1-F2C03DAEBAF0}"/>
              </a:ext>
            </a:extLst>
          </p:cNvPr>
          <p:cNvGrpSpPr>
            <a:grpSpLocks/>
          </p:cNvGrpSpPr>
          <p:nvPr/>
        </p:nvGrpSpPr>
        <p:grpSpPr bwMode="auto">
          <a:xfrm>
            <a:off x="404813" y="611188"/>
            <a:ext cx="231775" cy="157162"/>
            <a:chOff x="933" y="149"/>
            <a:chExt cx="146" cy="99"/>
          </a:xfrm>
        </p:grpSpPr>
        <p:sp>
          <p:nvSpPr>
            <p:cNvPr id="27955" name="Rectangle 307">
              <a:extLst>
                <a:ext uri="{FF2B5EF4-FFF2-40B4-BE49-F238E27FC236}">
                  <a16:creationId xmlns:a16="http://schemas.microsoft.com/office/drawing/2014/main" id="{3B3333DD-B1DE-4245-A8D7-8838991431D5}"/>
                </a:ext>
              </a:extLst>
            </p:cNvPr>
            <p:cNvSpPr>
              <a:spLocks noChangeAspect="1" noChangeArrowheads="1"/>
            </p:cNvSpPr>
            <p:nvPr/>
          </p:nvSpPr>
          <p:spPr bwMode="auto">
            <a:xfrm>
              <a:off x="933" y="149"/>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7956" name="Text Box 308">
              <a:extLst>
                <a:ext uri="{FF2B5EF4-FFF2-40B4-BE49-F238E27FC236}">
                  <a16:creationId xmlns:a16="http://schemas.microsoft.com/office/drawing/2014/main" id="{9D8986B6-D489-46A6-AFCF-FE95EDC2EED8}"/>
                </a:ext>
              </a:extLst>
            </p:cNvPr>
            <p:cNvSpPr txBox="1">
              <a:spLocks noChangeAspect="1" noChangeArrowheads="1"/>
            </p:cNvSpPr>
            <p:nvPr/>
          </p:nvSpPr>
          <p:spPr bwMode="auto">
            <a:xfrm>
              <a:off x="948" y="163"/>
              <a:ext cx="116" cy="70"/>
            </a:xfrm>
            <a:prstGeom prst="rect">
              <a:avLst/>
            </a:prstGeom>
            <a:solidFill>
              <a:srgbClr val="CC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sz="800"/>
                <a:t>HQ</a:t>
              </a:r>
            </a:p>
          </p:txBody>
        </p:sp>
      </p:grpSp>
      <p:grpSp>
        <p:nvGrpSpPr>
          <p:cNvPr id="27957" name="Group 309">
            <a:extLst>
              <a:ext uri="{FF2B5EF4-FFF2-40B4-BE49-F238E27FC236}">
                <a16:creationId xmlns:a16="http://schemas.microsoft.com/office/drawing/2014/main" id="{85175C3D-141C-423D-BE7C-C3A07592C6C6}"/>
              </a:ext>
            </a:extLst>
          </p:cNvPr>
          <p:cNvGrpSpPr>
            <a:grpSpLocks/>
          </p:cNvGrpSpPr>
          <p:nvPr/>
        </p:nvGrpSpPr>
        <p:grpSpPr bwMode="auto">
          <a:xfrm>
            <a:off x="476250" y="827088"/>
            <a:ext cx="74613" cy="26987"/>
            <a:chOff x="2373" y="1404"/>
            <a:chExt cx="47" cy="17"/>
          </a:xfrm>
        </p:grpSpPr>
        <p:sp>
          <p:nvSpPr>
            <p:cNvPr id="27958" name="Oval 310">
              <a:extLst>
                <a:ext uri="{FF2B5EF4-FFF2-40B4-BE49-F238E27FC236}">
                  <a16:creationId xmlns:a16="http://schemas.microsoft.com/office/drawing/2014/main" id="{3E4DB1EC-E337-430A-9AC2-18ED592D3CA6}"/>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27959" name="Oval 311">
              <a:extLst>
                <a:ext uri="{FF2B5EF4-FFF2-40B4-BE49-F238E27FC236}">
                  <a16:creationId xmlns:a16="http://schemas.microsoft.com/office/drawing/2014/main" id="{66D97344-3BA4-491A-95AC-74D6BEAB2CB4}"/>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27960" name="Text Box 312">
            <a:extLst>
              <a:ext uri="{FF2B5EF4-FFF2-40B4-BE49-F238E27FC236}">
                <a16:creationId xmlns:a16="http://schemas.microsoft.com/office/drawing/2014/main" id="{EFE9F5E2-9E02-441E-8A92-392A9397696B}"/>
              </a:ext>
            </a:extLst>
          </p:cNvPr>
          <p:cNvSpPr txBox="1">
            <a:spLocks noChangeArrowheads="1"/>
          </p:cNvSpPr>
          <p:nvPr/>
        </p:nvSpPr>
        <p:spPr bwMode="auto">
          <a:xfrm>
            <a:off x="620713" y="755650"/>
            <a:ext cx="27971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a:t>
            </a:r>
          </a:p>
          <a:p>
            <a:r>
              <a:rPr lang="en-GB" altLang="en-US" sz="800"/>
              <a:t>x1 </a:t>
            </a:r>
            <a:r>
              <a:rPr lang="en-GB" altLang="en-US" sz="800" b="0"/>
              <a:t>Bv-202 Tracked Carrier (no MG) </a:t>
            </a:r>
            <a:r>
              <a:rPr lang="en-GB" altLang="en-US" sz="800"/>
              <a:t>(k)</a:t>
            </a:r>
            <a:r>
              <a:rPr lang="en-GB" altLang="en-US" sz="800" b="0"/>
              <a:t>              CWBR-48</a:t>
            </a:r>
            <a:endParaRPr lang="en-GB" altLang="en-US" sz="800"/>
          </a:p>
        </p:txBody>
      </p:sp>
      <p:grpSp>
        <p:nvGrpSpPr>
          <p:cNvPr id="27965" name="Group 317">
            <a:extLst>
              <a:ext uri="{FF2B5EF4-FFF2-40B4-BE49-F238E27FC236}">
                <a16:creationId xmlns:a16="http://schemas.microsoft.com/office/drawing/2014/main" id="{E1A2844B-4739-40ED-BFA1-A66F61E92D69}"/>
              </a:ext>
            </a:extLst>
          </p:cNvPr>
          <p:cNvGrpSpPr>
            <a:grpSpLocks/>
          </p:cNvGrpSpPr>
          <p:nvPr/>
        </p:nvGrpSpPr>
        <p:grpSpPr bwMode="auto">
          <a:xfrm>
            <a:off x="476250" y="1116013"/>
            <a:ext cx="74613" cy="26987"/>
            <a:chOff x="2373" y="1404"/>
            <a:chExt cx="47" cy="17"/>
          </a:xfrm>
        </p:grpSpPr>
        <p:sp>
          <p:nvSpPr>
            <p:cNvPr id="27966" name="Oval 318">
              <a:extLst>
                <a:ext uri="{FF2B5EF4-FFF2-40B4-BE49-F238E27FC236}">
                  <a16:creationId xmlns:a16="http://schemas.microsoft.com/office/drawing/2014/main" id="{FC751355-2C41-4878-8015-5846E1D8AA05}"/>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27967" name="Oval 319">
              <a:extLst>
                <a:ext uri="{FF2B5EF4-FFF2-40B4-BE49-F238E27FC236}">
                  <a16:creationId xmlns:a16="http://schemas.microsoft.com/office/drawing/2014/main" id="{31314E44-FB68-492E-94A0-CB3B34EF6D56}"/>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grpSp>
        <p:nvGrpSpPr>
          <p:cNvPr id="27968" name="Group 320">
            <a:extLst>
              <a:ext uri="{FF2B5EF4-FFF2-40B4-BE49-F238E27FC236}">
                <a16:creationId xmlns:a16="http://schemas.microsoft.com/office/drawing/2014/main" id="{7FA61B4A-055E-4426-914E-3C05AD377DA9}"/>
              </a:ext>
            </a:extLst>
          </p:cNvPr>
          <p:cNvGrpSpPr>
            <a:grpSpLocks/>
          </p:cNvGrpSpPr>
          <p:nvPr/>
        </p:nvGrpSpPr>
        <p:grpSpPr bwMode="auto">
          <a:xfrm>
            <a:off x="476250" y="1692275"/>
            <a:ext cx="74613" cy="26988"/>
            <a:chOff x="2373" y="1404"/>
            <a:chExt cx="47" cy="17"/>
          </a:xfrm>
        </p:grpSpPr>
        <p:sp>
          <p:nvSpPr>
            <p:cNvPr id="27969" name="Oval 321">
              <a:extLst>
                <a:ext uri="{FF2B5EF4-FFF2-40B4-BE49-F238E27FC236}">
                  <a16:creationId xmlns:a16="http://schemas.microsoft.com/office/drawing/2014/main" id="{5DE6B80E-B13D-4262-93C4-30AF6DAC677E}"/>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27970" name="Oval 322">
              <a:extLst>
                <a:ext uri="{FF2B5EF4-FFF2-40B4-BE49-F238E27FC236}">
                  <a16:creationId xmlns:a16="http://schemas.microsoft.com/office/drawing/2014/main" id="{723057F0-290F-48D2-B0E8-3CEA704EA3DC}"/>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27971" name="Text Box 323">
            <a:extLst>
              <a:ext uri="{FF2B5EF4-FFF2-40B4-BE49-F238E27FC236}">
                <a16:creationId xmlns:a16="http://schemas.microsoft.com/office/drawing/2014/main" id="{D3F83BF6-D59B-4D24-8D95-E81A6C3F87E7}"/>
              </a:ext>
            </a:extLst>
          </p:cNvPr>
          <p:cNvSpPr txBox="1">
            <a:spLocks noChangeArrowheads="1"/>
          </p:cNvSpPr>
          <p:nvPr/>
        </p:nvSpPr>
        <p:spPr bwMode="auto">
          <a:xfrm>
            <a:off x="620713" y="1619250"/>
            <a:ext cx="28067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a:t>
            </a:r>
          </a:p>
          <a:p>
            <a:r>
              <a:rPr lang="en-GB" altLang="en-US" sz="800"/>
              <a:t>x2 </a:t>
            </a:r>
            <a:r>
              <a:rPr lang="en-GB" altLang="en-US" sz="800" b="0"/>
              <a:t>Bv-202 Tracked Carrier (with MG) </a:t>
            </a:r>
            <a:r>
              <a:rPr lang="en-GB" altLang="en-US" sz="800"/>
              <a:t>(kl)</a:t>
            </a:r>
            <a:r>
              <a:rPr lang="en-GB" altLang="en-US" sz="800" b="0"/>
              <a:t>           CWBR-48</a:t>
            </a:r>
            <a:endParaRPr lang="en-GB" altLang="en-US" sz="800"/>
          </a:p>
        </p:txBody>
      </p:sp>
      <p:sp>
        <p:nvSpPr>
          <p:cNvPr id="27972" name="Text Box 324">
            <a:extLst>
              <a:ext uri="{FF2B5EF4-FFF2-40B4-BE49-F238E27FC236}">
                <a16:creationId xmlns:a16="http://schemas.microsoft.com/office/drawing/2014/main" id="{976C005E-CDB7-451A-964A-465054697927}"/>
              </a:ext>
            </a:extLst>
          </p:cNvPr>
          <p:cNvSpPr txBox="1">
            <a:spLocks noChangeArrowheads="1"/>
          </p:cNvSpPr>
          <p:nvPr/>
        </p:nvSpPr>
        <p:spPr bwMode="auto">
          <a:xfrm>
            <a:off x="620713" y="1116013"/>
            <a:ext cx="2781300"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x3 </a:t>
            </a:r>
            <a:r>
              <a:rPr lang="en-GB" altLang="en-US" sz="800" b="0"/>
              <a:t>Commando Infantry (1 MAW) </a:t>
            </a:r>
            <a:r>
              <a:rPr lang="en-GB" altLang="en-US" sz="800"/>
              <a:t>(b)</a:t>
            </a:r>
            <a:r>
              <a:rPr lang="en-GB" altLang="en-US" sz="800" b="0"/>
              <a:t>                  CWBR-39</a:t>
            </a:r>
            <a:endParaRPr lang="en-GB" altLang="en-US" sz="800"/>
          </a:p>
        </p:txBody>
      </p:sp>
      <p:sp>
        <p:nvSpPr>
          <p:cNvPr id="27973" name="Text Box 325">
            <a:extLst>
              <a:ext uri="{FF2B5EF4-FFF2-40B4-BE49-F238E27FC236}">
                <a16:creationId xmlns:a16="http://schemas.microsoft.com/office/drawing/2014/main" id="{60D95881-C15F-464B-94EE-1E6E255CB98A}"/>
              </a:ext>
            </a:extLst>
          </p:cNvPr>
          <p:cNvSpPr txBox="1">
            <a:spLocks noChangeArrowheads="1"/>
          </p:cNvSpPr>
          <p:nvPr/>
        </p:nvSpPr>
        <p:spPr bwMode="auto">
          <a:xfrm>
            <a:off x="3357563" y="1835150"/>
            <a:ext cx="3355975" cy="7304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800"/>
              <a:t>(a) </a:t>
            </a:r>
            <a:r>
              <a:rPr lang="en-GB" altLang="en-US" sz="800" b="0"/>
              <a:t>3 Commando Brigade retained the designation ‘Brigade’ throughout the era of Field Forces and Task Forces.  It also did not suffer the major reorganisations that took place in the Army between 1976 &amp; 1982.  The Brigade’s most likely role in the event of a war with the Warsaw Pact, was reinforcing NATO’s Northern Flank in Norway.  As a result, the Brigade trained intensively for Arctic warfare and had large numbers of Bv-202 Carriers and other equipment pre-positioned in Norway.</a:t>
            </a:r>
          </a:p>
          <a:p>
            <a:endParaRPr lang="en-GB" altLang="en-US" sz="800"/>
          </a:p>
          <a:p>
            <a:r>
              <a:rPr lang="en-GB" altLang="en-US" sz="800"/>
              <a:t>(b) </a:t>
            </a:r>
            <a:r>
              <a:rPr lang="en-GB" altLang="en-US" sz="800" b="0"/>
              <a:t>From 1986: Upgrade Commando Infantry (SLR/LMG) to:</a:t>
            </a:r>
          </a:p>
          <a:p>
            <a:r>
              <a:rPr lang="en-GB" altLang="en-US" sz="800"/>
              <a:t>     x3 </a:t>
            </a:r>
            <a:r>
              <a:rPr lang="en-GB" altLang="en-US" sz="800" b="0"/>
              <a:t>Commando Infantry (L85/86) (1 MAW)                     CWBR-40</a:t>
            </a:r>
          </a:p>
          <a:p>
            <a:r>
              <a:rPr lang="en-GB" altLang="en-US" sz="800" b="0"/>
              <a:t>From 1987: May replace all M72 66mm LAW and Carl-Gustav 84mm MAW with the 94mm LAW-80 (see card).</a:t>
            </a:r>
          </a:p>
          <a:p>
            <a:endParaRPr lang="en-GB" altLang="en-US" sz="800" b="0"/>
          </a:p>
          <a:p>
            <a:r>
              <a:rPr lang="en-GB" altLang="en-US" sz="800"/>
              <a:t>(c) </a:t>
            </a:r>
            <a:r>
              <a:rPr lang="en-GB" altLang="en-US" sz="800" b="0"/>
              <a:t>In wartime the Commandos would have their firepower beefed up by as many GPMGs as they could carry.</a:t>
            </a:r>
            <a:endParaRPr lang="en-GB" altLang="en-US" sz="800"/>
          </a:p>
          <a:p>
            <a:endParaRPr lang="en-GB" altLang="en-US" sz="800"/>
          </a:p>
          <a:p>
            <a:r>
              <a:rPr lang="en-GB" altLang="en-US" sz="800"/>
              <a:t>(d) </a:t>
            </a:r>
            <a:r>
              <a:rPr lang="en-GB" altLang="en-US" sz="800" b="0"/>
              <a:t>The Royal Marines could normally rely upon the RN to provide additional troop-carrying helicopters, with the RAF providing additional heavy lift and close air support.</a:t>
            </a:r>
          </a:p>
          <a:p>
            <a:endParaRPr lang="en-GB" altLang="en-US" sz="800" b="0"/>
          </a:p>
          <a:p>
            <a:r>
              <a:rPr lang="en-GB" altLang="en-US" sz="800"/>
              <a:t>(e) </a:t>
            </a:r>
            <a:r>
              <a:rPr lang="en-GB" altLang="en-US" sz="800" b="0"/>
              <a:t>Late 1982: Replace Scout helicopters with:</a:t>
            </a:r>
          </a:p>
          <a:p>
            <a:r>
              <a:rPr lang="en-GB" altLang="en-US" sz="800" b="0"/>
              <a:t>     Lynx AH Mk 1 HELARM </a:t>
            </a:r>
            <a:r>
              <a:rPr lang="en-GB" altLang="en-US" sz="800"/>
              <a:t>(fg)</a:t>
            </a:r>
            <a:r>
              <a:rPr lang="en-GB" altLang="en-US" sz="800" b="0"/>
              <a:t>                                          CWBR-45</a:t>
            </a:r>
            <a:endParaRPr lang="en-GB" altLang="en-US" sz="800"/>
          </a:p>
          <a:p>
            <a:endParaRPr lang="en-GB" altLang="en-US" sz="800" b="0"/>
          </a:p>
          <a:p>
            <a:r>
              <a:rPr lang="en-GB" altLang="en-US" sz="800"/>
              <a:t>(f) </a:t>
            </a:r>
            <a:r>
              <a:rPr lang="en-GB" altLang="en-US" sz="800" b="0"/>
              <a:t>Late 1980s: May upgrade Lynx’s TOW ATGMs to Improved TOW (see card) and/or may replace Lynx AH Mk 1 HELARM with:</a:t>
            </a:r>
          </a:p>
          <a:p>
            <a:r>
              <a:rPr lang="en-GB" altLang="en-US" sz="800"/>
              <a:t>     </a:t>
            </a:r>
            <a:r>
              <a:rPr lang="en-GB" altLang="en-US" sz="800" b="0"/>
              <a:t>Lynx AH Mk 7 HELARM                                               CWBR-77</a:t>
            </a:r>
          </a:p>
          <a:p>
            <a:endParaRPr lang="en-GB" altLang="en-US" sz="800" b="0"/>
          </a:p>
          <a:p>
            <a:r>
              <a:rPr lang="en-GB" altLang="en-US" sz="800"/>
              <a:t>(g) </a:t>
            </a:r>
            <a:r>
              <a:rPr lang="en-GB" altLang="en-US" sz="800" b="0"/>
              <a:t>It was a very quick and simple process to convert Lynx HELARM to Light Battlefield Helicopters (LBH) and vice versa.  In which case, replace Lynx HELARM variants with Lynx LBH variants (CWBR-44 or CWBR-76).</a:t>
            </a:r>
            <a:endParaRPr lang="en-GB" altLang="en-US" sz="800"/>
          </a:p>
          <a:p>
            <a:endParaRPr lang="en-GB" altLang="en-US" sz="800" b="0"/>
          </a:p>
          <a:p>
            <a:r>
              <a:rPr lang="en-GB" altLang="en-US" sz="800"/>
              <a:t>(h) </a:t>
            </a:r>
            <a:r>
              <a:rPr lang="en-GB" altLang="en-US" sz="800" b="0"/>
              <a:t>3 Commando Brigade only had a Reconnaissance Squadron allocated following the 1982 reorganisation.  This was taken from the Blues &amp; Royals (otherwise assigned to 5th Airborne Brigade).</a:t>
            </a:r>
          </a:p>
          <a:p>
            <a:endParaRPr lang="en-GB" altLang="en-US" sz="800" b="0"/>
          </a:p>
          <a:p>
            <a:r>
              <a:rPr lang="en-GB" altLang="en-US" sz="800"/>
              <a:t>(i) </a:t>
            </a:r>
            <a:r>
              <a:rPr lang="en-GB" altLang="en-US" sz="800" b="0"/>
              <a:t>One battery from the single UK-based Royal Artillery Air Defence Regiment (12 or 16 Regiment on rotation) was Commando-roled.</a:t>
            </a:r>
          </a:p>
          <a:p>
            <a:endParaRPr lang="en-GB" altLang="en-US" sz="800" b="0"/>
          </a:p>
          <a:p>
            <a:r>
              <a:rPr lang="en-GB" altLang="en-US" sz="800"/>
              <a:t>(j) </a:t>
            </a:r>
            <a:r>
              <a:rPr lang="en-GB" altLang="en-US" sz="800" b="0"/>
              <a:t>The RM Air Defence Troop was organised like a TA Light Air Defence Battery and would normally be boosted by an additional RA Light Air Defence Troop (as was the case in the Falklands).</a:t>
            </a:r>
          </a:p>
          <a:p>
            <a:endParaRPr lang="en-GB" altLang="en-US" sz="800" b="0"/>
          </a:p>
          <a:p>
            <a:r>
              <a:rPr lang="en-GB" altLang="en-US" sz="800"/>
              <a:t>(k) </a:t>
            </a:r>
            <a:r>
              <a:rPr lang="en-GB" altLang="en-US" sz="800" b="0"/>
              <a:t>Late 1980s: May replace Bv-202 with:</a:t>
            </a:r>
          </a:p>
          <a:p>
            <a:r>
              <a:rPr lang="en-GB" altLang="en-US" sz="800"/>
              <a:t>     </a:t>
            </a:r>
            <a:r>
              <a:rPr lang="en-GB" altLang="en-US" sz="800" b="0"/>
              <a:t>Bv-206 All-Terrain Tracked Carrier                                 CWBR-72</a:t>
            </a:r>
          </a:p>
          <a:p>
            <a:endParaRPr lang="en-GB" altLang="en-US" sz="800" b="0"/>
          </a:p>
          <a:p>
            <a:r>
              <a:rPr lang="en-GB" altLang="en-US" sz="800"/>
              <a:t>(l) </a:t>
            </a:r>
            <a:r>
              <a:rPr lang="en-GB" altLang="en-US" sz="800" b="0"/>
              <a:t>In the Falklands, almost all transport was deleted from the order of battle, bar some supply vehicles, some Bv-202s for Brigade HQ and some prime-movers for Rapier SAMs and 105mm Light Guns.  The vast majority of units moved on foot or by helicopter.</a:t>
            </a:r>
          </a:p>
          <a:p>
            <a:endParaRPr lang="en-GB" altLang="en-US" sz="800" b="0"/>
          </a:p>
          <a:p>
            <a:r>
              <a:rPr lang="en-GB" altLang="en-US" sz="800"/>
              <a:t>(m) </a:t>
            </a:r>
            <a:r>
              <a:rPr lang="en-GB" altLang="en-US" sz="800" b="0"/>
              <a:t>The Netherlands Marine Corps would provide an Amphibious Combat Group in any NATO mission (see Netherlands TO&amp;Es).  Netherlands Marines therefore trained intensively with 3 Cdo Bde and were very highly regarded.  The combined force was known as the ‘UK-NL Landing Force’.  There was also the Netherlands ‘Whiskey Company’, which served as a Dutch Arctic Warfare Cadre and was semi-permanently attached to 45 RM Commando.</a:t>
            </a:r>
          </a:p>
        </p:txBody>
      </p:sp>
      <p:sp>
        <p:nvSpPr>
          <p:cNvPr id="27974" name="Text Box 326">
            <a:extLst>
              <a:ext uri="{FF2B5EF4-FFF2-40B4-BE49-F238E27FC236}">
                <a16:creationId xmlns:a16="http://schemas.microsoft.com/office/drawing/2014/main" id="{16468226-504F-4CBE-B7B2-0557A519685E}"/>
              </a:ext>
            </a:extLst>
          </p:cNvPr>
          <p:cNvSpPr txBox="1">
            <a:spLocks noChangeArrowheads="1"/>
          </p:cNvSpPr>
          <p:nvPr/>
        </p:nvSpPr>
        <p:spPr bwMode="auto">
          <a:xfrm>
            <a:off x="692150" y="1979613"/>
            <a:ext cx="121126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BATTLEGROUPS</a:t>
            </a:r>
          </a:p>
        </p:txBody>
      </p:sp>
      <p:sp>
        <p:nvSpPr>
          <p:cNvPr id="27975" name="Line 327">
            <a:extLst>
              <a:ext uri="{FF2B5EF4-FFF2-40B4-BE49-F238E27FC236}">
                <a16:creationId xmlns:a16="http://schemas.microsoft.com/office/drawing/2014/main" id="{530B7850-A8DF-4D41-81FE-116DFC6141F3}"/>
              </a:ext>
            </a:extLst>
          </p:cNvPr>
          <p:cNvSpPr>
            <a:spLocks noChangeShapeType="1"/>
          </p:cNvSpPr>
          <p:nvPr/>
        </p:nvSpPr>
        <p:spPr bwMode="auto">
          <a:xfrm>
            <a:off x="260350" y="2411413"/>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27976" name="Group 328">
            <a:extLst>
              <a:ext uri="{FF2B5EF4-FFF2-40B4-BE49-F238E27FC236}">
                <a16:creationId xmlns:a16="http://schemas.microsoft.com/office/drawing/2014/main" id="{01377CCD-BA66-4800-B950-F529F16B3BBA}"/>
              </a:ext>
            </a:extLst>
          </p:cNvPr>
          <p:cNvGrpSpPr>
            <a:grpSpLocks/>
          </p:cNvGrpSpPr>
          <p:nvPr/>
        </p:nvGrpSpPr>
        <p:grpSpPr bwMode="auto">
          <a:xfrm>
            <a:off x="519113" y="2268538"/>
            <a:ext cx="76200" cy="63500"/>
            <a:chOff x="2443" y="447"/>
            <a:chExt cx="48" cy="40"/>
          </a:xfrm>
        </p:grpSpPr>
        <p:sp>
          <p:nvSpPr>
            <p:cNvPr id="27977" name="Line 329">
              <a:extLst>
                <a:ext uri="{FF2B5EF4-FFF2-40B4-BE49-F238E27FC236}">
                  <a16:creationId xmlns:a16="http://schemas.microsoft.com/office/drawing/2014/main" id="{90E9B9C1-5802-4252-81BF-4559DF044B6E}"/>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7978" name="Line 330">
              <a:extLst>
                <a:ext uri="{FF2B5EF4-FFF2-40B4-BE49-F238E27FC236}">
                  <a16:creationId xmlns:a16="http://schemas.microsoft.com/office/drawing/2014/main" id="{F63785FC-F1AA-4E0D-8FA8-86830B86F5A4}"/>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27979" name="Text Box 331">
            <a:extLst>
              <a:ext uri="{FF2B5EF4-FFF2-40B4-BE49-F238E27FC236}">
                <a16:creationId xmlns:a16="http://schemas.microsoft.com/office/drawing/2014/main" id="{F79B750E-8132-4D16-B9C1-0D5BABCF3C37}"/>
              </a:ext>
            </a:extLst>
          </p:cNvPr>
          <p:cNvSpPr txBox="1">
            <a:spLocks noChangeArrowheads="1"/>
          </p:cNvSpPr>
          <p:nvPr/>
        </p:nvSpPr>
        <p:spPr bwMode="auto">
          <a:xfrm>
            <a:off x="692150" y="2195513"/>
            <a:ext cx="20383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BG CWBR-29</a:t>
            </a:r>
          </a:p>
          <a:p>
            <a:r>
              <a:rPr lang="en-GB" altLang="en-US" sz="1000"/>
              <a:t>x3 Royal Marine Commando </a:t>
            </a:r>
            <a:r>
              <a:rPr lang="en-GB" altLang="en-US" sz="800"/>
              <a:t>(a)</a:t>
            </a:r>
            <a:endParaRPr lang="en-GB" altLang="en-US" sz="1000"/>
          </a:p>
        </p:txBody>
      </p:sp>
      <p:sp>
        <p:nvSpPr>
          <p:cNvPr id="27980" name="Line 332">
            <a:extLst>
              <a:ext uri="{FF2B5EF4-FFF2-40B4-BE49-F238E27FC236}">
                <a16:creationId xmlns:a16="http://schemas.microsoft.com/office/drawing/2014/main" id="{76FC84EA-895D-430D-BD2B-6195B765A08A}"/>
              </a:ext>
            </a:extLst>
          </p:cNvPr>
          <p:cNvSpPr>
            <a:spLocks noChangeShapeType="1"/>
          </p:cNvSpPr>
          <p:nvPr/>
        </p:nvSpPr>
        <p:spPr bwMode="auto">
          <a:xfrm>
            <a:off x="260350" y="341947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7981" name="Line 333">
            <a:extLst>
              <a:ext uri="{FF2B5EF4-FFF2-40B4-BE49-F238E27FC236}">
                <a16:creationId xmlns:a16="http://schemas.microsoft.com/office/drawing/2014/main" id="{1021241B-9915-4F0F-ABBE-BDD269ED57E1}"/>
              </a:ext>
            </a:extLst>
          </p:cNvPr>
          <p:cNvSpPr>
            <a:spLocks noChangeShapeType="1"/>
          </p:cNvSpPr>
          <p:nvPr/>
        </p:nvSpPr>
        <p:spPr bwMode="auto">
          <a:xfrm>
            <a:off x="260350" y="4281488"/>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27982" name="Group 334">
            <a:extLst>
              <a:ext uri="{FF2B5EF4-FFF2-40B4-BE49-F238E27FC236}">
                <a16:creationId xmlns:a16="http://schemas.microsoft.com/office/drawing/2014/main" id="{7964B283-F6EC-4160-ABF8-14DA08C4B8C2}"/>
              </a:ext>
            </a:extLst>
          </p:cNvPr>
          <p:cNvGrpSpPr>
            <a:grpSpLocks/>
          </p:cNvGrpSpPr>
          <p:nvPr/>
        </p:nvGrpSpPr>
        <p:grpSpPr bwMode="auto">
          <a:xfrm>
            <a:off x="404813" y="3348038"/>
            <a:ext cx="287337" cy="215900"/>
            <a:chOff x="1400" y="2850"/>
            <a:chExt cx="152" cy="99"/>
          </a:xfrm>
        </p:grpSpPr>
        <p:sp>
          <p:nvSpPr>
            <p:cNvPr id="27983" name="Rectangle 335">
              <a:extLst>
                <a:ext uri="{FF2B5EF4-FFF2-40B4-BE49-F238E27FC236}">
                  <a16:creationId xmlns:a16="http://schemas.microsoft.com/office/drawing/2014/main" id="{3B821566-D483-4AA2-AFA2-80BB078C2D9F}"/>
                </a:ext>
              </a:extLst>
            </p:cNvPr>
            <p:cNvSpPr>
              <a:spLocks noChangeAspect="1" noChangeArrowheads="1"/>
            </p:cNvSpPr>
            <p:nvPr/>
          </p:nvSpPr>
          <p:spPr bwMode="auto">
            <a:xfrm>
              <a:off x="1401" y="2850"/>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7984" name="Line 336">
              <a:extLst>
                <a:ext uri="{FF2B5EF4-FFF2-40B4-BE49-F238E27FC236}">
                  <a16:creationId xmlns:a16="http://schemas.microsoft.com/office/drawing/2014/main" id="{85B74C1A-0B3F-4582-820F-EBD675137C5D}"/>
                </a:ext>
              </a:extLst>
            </p:cNvPr>
            <p:cNvSpPr>
              <a:spLocks noChangeAspect="1" noChangeShapeType="1"/>
            </p:cNvSpPr>
            <p:nvPr/>
          </p:nvSpPr>
          <p:spPr bwMode="auto">
            <a:xfrm flipV="1">
              <a:off x="1400" y="2851"/>
              <a:ext cx="73"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7985" name="Line 337">
              <a:extLst>
                <a:ext uri="{FF2B5EF4-FFF2-40B4-BE49-F238E27FC236}">
                  <a16:creationId xmlns:a16="http://schemas.microsoft.com/office/drawing/2014/main" id="{8C8AC191-ADB2-4E36-B23A-8566BFB8A145}"/>
                </a:ext>
              </a:extLst>
            </p:cNvPr>
            <p:cNvSpPr>
              <a:spLocks noChangeAspect="1" noChangeShapeType="1"/>
            </p:cNvSpPr>
            <p:nvPr/>
          </p:nvSpPr>
          <p:spPr bwMode="auto">
            <a:xfrm>
              <a:off x="1473" y="2850"/>
              <a:ext cx="78"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7986" name="Line 338">
              <a:extLst>
                <a:ext uri="{FF2B5EF4-FFF2-40B4-BE49-F238E27FC236}">
                  <a16:creationId xmlns:a16="http://schemas.microsoft.com/office/drawing/2014/main" id="{CC172716-7CC0-4214-A741-05122465A98B}"/>
                </a:ext>
              </a:extLst>
            </p:cNvPr>
            <p:cNvSpPr>
              <a:spLocks noChangeAspect="1" noChangeShapeType="1"/>
            </p:cNvSpPr>
            <p:nvPr/>
          </p:nvSpPr>
          <p:spPr bwMode="auto">
            <a:xfrm>
              <a:off x="1442" y="2892"/>
              <a:ext cx="62" cy="0"/>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27987" name="Line 339">
            <a:extLst>
              <a:ext uri="{FF2B5EF4-FFF2-40B4-BE49-F238E27FC236}">
                <a16:creationId xmlns:a16="http://schemas.microsoft.com/office/drawing/2014/main" id="{9C2205E9-E0B7-49F0-AC21-B3BEC7F356EA}"/>
              </a:ext>
            </a:extLst>
          </p:cNvPr>
          <p:cNvSpPr>
            <a:spLocks noChangeShapeType="1"/>
          </p:cNvSpPr>
          <p:nvPr/>
        </p:nvSpPr>
        <p:spPr bwMode="auto">
          <a:xfrm>
            <a:off x="549275" y="3275013"/>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7988" name="Text Box 340">
            <a:extLst>
              <a:ext uri="{FF2B5EF4-FFF2-40B4-BE49-F238E27FC236}">
                <a16:creationId xmlns:a16="http://schemas.microsoft.com/office/drawing/2014/main" id="{BE351CF2-3797-4309-A616-779B48C57F2E}"/>
              </a:ext>
            </a:extLst>
          </p:cNvPr>
          <p:cNvSpPr txBox="1">
            <a:spLocks noChangeArrowheads="1"/>
          </p:cNvSpPr>
          <p:nvPr/>
        </p:nvSpPr>
        <p:spPr bwMode="auto">
          <a:xfrm>
            <a:off x="692150" y="3275013"/>
            <a:ext cx="18097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CWBR-14</a:t>
            </a:r>
          </a:p>
          <a:p>
            <a:r>
              <a:rPr lang="en-GB" altLang="en-US" sz="800"/>
              <a:t>x1 Air Defence Battery (Rapier) (i)</a:t>
            </a:r>
          </a:p>
        </p:txBody>
      </p:sp>
      <p:sp>
        <p:nvSpPr>
          <p:cNvPr id="27989" name="Text Box 341">
            <a:extLst>
              <a:ext uri="{FF2B5EF4-FFF2-40B4-BE49-F238E27FC236}">
                <a16:creationId xmlns:a16="http://schemas.microsoft.com/office/drawing/2014/main" id="{687E844D-3694-4019-8874-D94D7280A7C4}"/>
              </a:ext>
            </a:extLst>
          </p:cNvPr>
          <p:cNvSpPr txBox="1">
            <a:spLocks noChangeArrowheads="1"/>
          </p:cNvSpPr>
          <p:nvPr/>
        </p:nvSpPr>
        <p:spPr bwMode="auto">
          <a:xfrm>
            <a:off x="692150" y="4140200"/>
            <a:ext cx="21209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CWBR-19</a:t>
            </a:r>
          </a:p>
          <a:p>
            <a:r>
              <a:rPr lang="en-GB" altLang="en-US" sz="800"/>
              <a:t>x1 Commando Engineer Field Squadron</a:t>
            </a:r>
          </a:p>
        </p:txBody>
      </p:sp>
      <p:sp>
        <p:nvSpPr>
          <p:cNvPr id="27990" name="Line 342">
            <a:extLst>
              <a:ext uri="{FF2B5EF4-FFF2-40B4-BE49-F238E27FC236}">
                <a16:creationId xmlns:a16="http://schemas.microsoft.com/office/drawing/2014/main" id="{FD9FCB94-26A1-44A8-AA51-635AD5ED854E}"/>
              </a:ext>
            </a:extLst>
          </p:cNvPr>
          <p:cNvSpPr>
            <a:spLocks noChangeShapeType="1"/>
          </p:cNvSpPr>
          <p:nvPr/>
        </p:nvSpPr>
        <p:spPr bwMode="auto">
          <a:xfrm>
            <a:off x="549275" y="4140200"/>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7991" name="Text Box 343">
            <a:extLst>
              <a:ext uri="{FF2B5EF4-FFF2-40B4-BE49-F238E27FC236}">
                <a16:creationId xmlns:a16="http://schemas.microsoft.com/office/drawing/2014/main" id="{0141C58F-97CE-4E4A-B535-528C13A0B8B1}"/>
              </a:ext>
            </a:extLst>
          </p:cNvPr>
          <p:cNvSpPr txBox="1">
            <a:spLocks noChangeArrowheads="1"/>
          </p:cNvSpPr>
          <p:nvPr/>
        </p:nvSpPr>
        <p:spPr bwMode="auto">
          <a:xfrm>
            <a:off x="692150" y="3059113"/>
            <a:ext cx="171926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MANOEUVRE ELEMENTS</a:t>
            </a:r>
          </a:p>
        </p:txBody>
      </p:sp>
      <p:sp>
        <p:nvSpPr>
          <p:cNvPr id="27992" name="Text Box 344">
            <a:extLst>
              <a:ext uri="{FF2B5EF4-FFF2-40B4-BE49-F238E27FC236}">
                <a16:creationId xmlns:a16="http://schemas.microsoft.com/office/drawing/2014/main" id="{7587548D-44B9-4FDA-A34B-32EAC04BBA0C}"/>
              </a:ext>
            </a:extLst>
          </p:cNvPr>
          <p:cNvSpPr txBox="1">
            <a:spLocks noChangeArrowheads="1"/>
          </p:cNvSpPr>
          <p:nvPr/>
        </p:nvSpPr>
        <p:spPr bwMode="auto">
          <a:xfrm>
            <a:off x="692150" y="4930775"/>
            <a:ext cx="18383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FIRE SUPPORT ELEMENTS</a:t>
            </a:r>
          </a:p>
        </p:txBody>
      </p:sp>
      <p:grpSp>
        <p:nvGrpSpPr>
          <p:cNvPr id="27993" name="Group 345">
            <a:extLst>
              <a:ext uri="{FF2B5EF4-FFF2-40B4-BE49-F238E27FC236}">
                <a16:creationId xmlns:a16="http://schemas.microsoft.com/office/drawing/2014/main" id="{BA9C9DF5-7344-4D45-A930-2E06507B7C9B}"/>
              </a:ext>
            </a:extLst>
          </p:cNvPr>
          <p:cNvGrpSpPr>
            <a:grpSpLocks/>
          </p:cNvGrpSpPr>
          <p:nvPr/>
        </p:nvGrpSpPr>
        <p:grpSpPr bwMode="auto">
          <a:xfrm>
            <a:off x="403225" y="5291138"/>
            <a:ext cx="288925" cy="215900"/>
            <a:chOff x="2311" y="3060"/>
            <a:chExt cx="151" cy="99"/>
          </a:xfrm>
        </p:grpSpPr>
        <p:sp>
          <p:nvSpPr>
            <p:cNvPr id="27994" name="Rectangle 346">
              <a:extLst>
                <a:ext uri="{FF2B5EF4-FFF2-40B4-BE49-F238E27FC236}">
                  <a16:creationId xmlns:a16="http://schemas.microsoft.com/office/drawing/2014/main" id="{E5FB9590-FC74-436C-A45E-8EF89FE00F6E}"/>
                </a:ext>
              </a:extLst>
            </p:cNvPr>
            <p:cNvSpPr>
              <a:spLocks noChangeAspect="1" noChangeArrowheads="1"/>
            </p:cNvSpPr>
            <p:nvPr/>
          </p:nvSpPr>
          <p:spPr bwMode="auto">
            <a:xfrm>
              <a:off x="2311" y="3060"/>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7995" name="Oval 347">
              <a:extLst>
                <a:ext uri="{FF2B5EF4-FFF2-40B4-BE49-F238E27FC236}">
                  <a16:creationId xmlns:a16="http://schemas.microsoft.com/office/drawing/2014/main" id="{767637ED-C34A-4792-BC68-226E168A8E6B}"/>
                </a:ext>
              </a:extLst>
            </p:cNvPr>
            <p:cNvSpPr>
              <a:spLocks noChangeAspect="1" noChangeArrowheads="1"/>
            </p:cNvSpPr>
            <p:nvPr/>
          </p:nvSpPr>
          <p:spPr bwMode="auto">
            <a:xfrm>
              <a:off x="2376" y="3098"/>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27996" name="Group 348">
            <a:extLst>
              <a:ext uri="{FF2B5EF4-FFF2-40B4-BE49-F238E27FC236}">
                <a16:creationId xmlns:a16="http://schemas.microsoft.com/office/drawing/2014/main" id="{F79A2705-47EA-46D2-A14D-5F3CE3B4CAA6}"/>
              </a:ext>
            </a:extLst>
          </p:cNvPr>
          <p:cNvGrpSpPr>
            <a:grpSpLocks/>
          </p:cNvGrpSpPr>
          <p:nvPr/>
        </p:nvGrpSpPr>
        <p:grpSpPr bwMode="auto">
          <a:xfrm>
            <a:off x="509588" y="5218113"/>
            <a:ext cx="76200" cy="63500"/>
            <a:chOff x="2443" y="447"/>
            <a:chExt cx="48" cy="40"/>
          </a:xfrm>
        </p:grpSpPr>
        <p:sp>
          <p:nvSpPr>
            <p:cNvPr id="27997" name="Line 349">
              <a:extLst>
                <a:ext uri="{FF2B5EF4-FFF2-40B4-BE49-F238E27FC236}">
                  <a16:creationId xmlns:a16="http://schemas.microsoft.com/office/drawing/2014/main" id="{C5D59852-8A5C-41C5-8EDC-338BE009CC78}"/>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7998" name="Line 350">
              <a:extLst>
                <a:ext uri="{FF2B5EF4-FFF2-40B4-BE49-F238E27FC236}">
                  <a16:creationId xmlns:a16="http://schemas.microsoft.com/office/drawing/2014/main" id="{A1256158-7A32-421D-81E6-F616654BE3CA}"/>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27999" name="Line 351">
            <a:extLst>
              <a:ext uri="{FF2B5EF4-FFF2-40B4-BE49-F238E27FC236}">
                <a16:creationId xmlns:a16="http://schemas.microsoft.com/office/drawing/2014/main" id="{9F4ECB1F-FFBF-4FDC-BE97-D700C364A2E5}"/>
              </a:ext>
            </a:extLst>
          </p:cNvPr>
          <p:cNvSpPr>
            <a:spLocks noChangeShapeType="1"/>
          </p:cNvSpPr>
          <p:nvPr/>
        </p:nvSpPr>
        <p:spPr bwMode="auto">
          <a:xfrm>
            <a:off x="260350" y="5362575"/>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8000" name="Text Box 352">
            <a:extLst>
              <a:ext uri="{FF2B5EF4-FFF2-40B4-BE49-F238E27FC236}">
                <a16:creationId xmlns:a16="http://schemas.microsoft.com/office/drawing/2014/main" id="{72E19094-F787-4D90-9E4F-C5E2E4BE7A92}"/>
              </a:ext>
            </a:extLst>
          </p:cNvPr>
          <p:cNvSpPr txBox="1">
            <a:spLocks noChangeArrowheads="1"/>
          </p:cNvSpPr>
          <p:nvPr/>
        </p:nvSpPr>
        <p:spPr bwMode="auto">
          <a:xfrm>
            <a:off x="692150" y="5146675"/>
            <a:ext cx="179546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FSE CWBR-08</a:t>
            </a:r>
          </a:p>
          <a:p>
            <a:r>
              <a:rPr lang="en-GB" altLang="en-US" sz="1000"/>
              <a:t>x1 Light Artillery Regiment</a:t>
            </a:r>
          </a:p>
        </p:txBody>
      </p:sp>
      <p:grpSp>
        <p:nvGrpSpPr>
          <p:cNvPr id="28031" name="Group 383">
            <a:extLst>
              <a:ext uri="{FF2B5EF4-FFF2-40B4-BE49-F238E27FC236}">
                <a16:creationId xmlns:a16="http://schemas.microsoft.com/office/drawing/2014/main" id="{16E60BB1-0BD6-4627-9ED8-242BB492CD9E}"/>
              </a:ext>
            </a:extLst>
          </p:cNvPr>
          <p:cNvGrpSpPr>
            <a:grpSpLocks noChangeAspect="1"/>
          </p:cNvGrpSpPr>
          <p:nvPr/>
        </p:nvGrpSpPr>
        <p:grpSpPr bwMode="auto">
          <a:xfrm>
            <a:off x="404813" y="2339975"/>
            <a:ext cx="304800" cy="215900"/>
            <a:chOff x="808" y="2610"/>
            <a:chExt cx="146" cy="99"/>
          </a:xfrm>
        </p:grpSpPr>
        <p:grpSp>
          <p:nvGrpSpPr>
            <p:cNvPr id="28032" name="Group 384">
              <a:extLst>
                <a:ext uri="{FF2B5EF4-FFF2-40B4-BE49-F238E27FC236}">
                  <a16:creationId xmlns:a16="http://schemas.microsoft.com/office/drawing/2014/main" id="{ED5F85B7-7E9E-458B-B4FD-DCBCA6007BE6}"/>
                </a:ext>
              </a:extLst>
            </p:cNvPr>
            <p:cNvGrpSpPr>
              <a:grpSpLocks noChangeAspect="1"/>
            </p:cNvGrpSpPr>
            <p:nvPr/>
          </p:nvGrpSpPr>
          <p:grpSpPr bwMode="auto">
            <a:xfrm>
              <a:off x="808" y="2610"/>
              <a:ext cx="146" cy="99"/>
              <a:chOff x="1968" y="1728"/>
              <a:chExt cx="195" cy="132"/>
            </a:xfrm>
          </p:grpSpPr>
          <p:sp>
            <p:nvSpPr>
              <p:cNvPr id="28033" name="Rectangle 385">
                <a:extLst>
                  <a:ext uri="{FF2B5EF4-FFF2-40B4-BE49-F238E27FC236}">
                    <a16:creationId xmlns:a16="http://schemas.microsoft.com/office/drawing/2014/main" id="{54F5006C-E9CA-4BDA-89E3-C82E2E9A2D7B}"/>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8034" name="Line 386">
                <a:extLst>
                  <a:ext uri="{FF2B5EF4-FFF2-40B4-BE49-F238E27FC236}">
                    <a16:creationId xmlns:a16="http://schemas.microsoft.com/office/drawing/2014/main" id="{731B02C6-A054-479A-A9BC-785C69736272}"/>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8035" name="Line 387">
                <a:extLst>
                  <a:ext uri="{FF2B5EF4-FFF2-40B4-BE49-F238E27FC236}">
                    <a16:creationId xmlns:a16="http://schemas.microsoft.com/office/drawing/2014/main" id="{00CE6A17-07F7-4EA9-A46F-D9D52DB68602}"/>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28036" name="Group 388">
              <a:extLst>
                <a:ext uri="{FF2B5EF4-FFF2-40B4-BE49-F238E27FC236}">
                  <a16:creationId xmlns:a16="http://schemas.microsoft.com/office/drawing/2014/main" id="{0C6C27CA-F9C3-4C2A-ACB2-1A863E9403AA}"/>
                </a:ext>
              </a:extLst>
            </p:cNvPr>
            <p:cNvGrpSpPr>
              <a:grpSpLocks noChangeAspect="1"/>
            </p:cNvGrpSpPr>
            <p:nvPr/>
          </p:nvGrpSpPr>
          <p:grpSpPr bwMode="auto">
            <a:xfrm>
              <a:off x="862" y="2626"/>
              <a:ext cx="36" cy="71"/>
              <a:chOff x="862" y="2628"/>
              <a:chExt cx="36" cy="71"/>
            </a:xfrm>
          </p:grpSpPr>
          <p:sp>
            <p:nvSpPr>
              <p:cNvPr id="28037" name="AutoShape 389">
                <a:extLst>
                  <a:ext uri="{FF2B5EF4-FFF2-40B4-BE49-F238E27FC236}">
                    <a16:creationId xmlns:a16="http://schemas.microsoft.com/office/drawing/2014/main" id="{B0217DBE-C6A7-407A-BC4F-FC8677E0EF64}"/>
                  </a:ext>
                </a:extLst>
              </p:cNvPr>
              <p:cNvSpPr>
                <a:spLocks noChangeAspect="1" noChangeArrowheads="1"/>
              </p:cNvSpPr>
              <p:nvPr/>
            </p:nvSpPr>
            <p:spPr bwMode="auto">
              <a:xfrm rot="10800000">
                <a:off x="863" y="2670"/>
                <a:ext cx="35" cy="23"/>
              </a:xfrm>
              <a:custGeom>
                <a:avLst/>
                <a:gdLst>
                  <a:gd name="G0" fmla="+- 10800 0 0"/>
                  <a:gd name="G1" fmla="+- 11640114 0 0"/>
                  <a:gd name="G2" fmla="+- 0 0 11640114"/>
                  <a:gd name="T0" fmla="*/ 0 256 1"/>
                  <a:gd name="T1" fmla="*/ 180 256 1"/>
                  <a:gd name="G3" fmla="+- 11640114 T0 T1"/>
                  <a:gd name="T2" fmla="*/ 0 256 1"/>
                  <a:gd name="T3" fmla="*/ 90 256 1"/>
                  <a:gd name="G4" fmla="+- 11640114 T2 T3"/>
                  <a:gd name="G5" fmla="*/ G4 2 1"/>
                  <a:gd name="T4" fmla="*/ 90 256 1"/>
                  <a:gd name="T5" fmla="*/ 0 256 1"/>
                  <a:gd name="G6" fmla="+- 11640114 T4 T5"/>
                  <a:gd name="G7" fmla="*/ G6 2 1"/>
                  <a:gd name="G8" fmla="abs 11640114"/>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640114"/>
                  <a:gd name="G21" fmla="sin G19 11640114"/>
                  <a:gd name="G22" fmla="+- G20 10800 0"/>
                  <a:gd name="G23" fmla="+- G21 10800 0"/>
                  <a:gd name="G24" fmla="+- 10800 0 G20"/>
                  <a:gd name="G25" fmla="+- 10800 10800 0"/>
                  <a:gd name="G26" fmla="?: G9 G17 G25"/>
                  <a:gd name="G27" fmla="?: G9 0 21600"/>
                  <a:gd name="G28" fmla="cos 10800 11640114"/>
                  <a:gd name="G29" fmla="sin 10800 11640114"/>
                  <a:gd name="G30" fmla="sin 10800 11640114"/>
                  <a:gd name="G31" fmla="+- G28 10800 0"/>
                  <a:gd name="G32" fmla="+- G29 10800 0"/>
                  <a:gd name="G33" fmla="+- G30 10800 0"/>
                  <a:gd name="G34" fmla="?: G4 0 G31"/>
                  <a:gd name="G35" fmla="?: 11640114 G34 0"/>
                  <a:gd name="G36" fmla="?: G6 G35 G31"/>
                  <a:gd name="G37" fmla="+- 21600 0 G36"/>
                  <a:gd name="G38" fmla="?: G4 0 G33"/>
                  <a:gd name="G39" fmla="?: 11640114 G38 G32"/>
                  <a:gd name="G40" fmla="?: G6 G39 0"/>
                  <a:gd name="G41" fmla="?: G4 G32 21600"/>
                  <a:gd name="G42" fmla="?: G6 G41 G33"/>
                  <a:gd name="T12" fmla="*/ 10800 w 21600"/>
                  <a:gd name="T13" fmla="*/ 0 h 21600"/>
                  <a:gd name="T14" fmla="*/ 9 w 21600"/>
                  <a:gd name="T15" fmla="*/ 11249 h 21600"/>
                  <a:gd name="T16" fmla="*/ 10800 w 21600"/>
                  <a:gd name="T17" fmla="*/ 0 h 21600"/>
                  <a:gd name="T18" fmla="*/ 21591 w 21600"/>
                  <a:gd name="T19" fmla="*/ 11249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9" y="11249"/>
                    </a:moveTo>
                    <a:cubicBezTo>
                      <a:pt x="3" y="11099"/>
                      <a:pt x="0" y="10949"/>
                      <a:pt x="0" y="10800"/>
                    </a:cubicBezTo>
                    <a:cubicBezTo>
                      <a:pt x="0" y="4835"/>
                      <a:pt x="4835" y="0"/>
                      <a:pt x="10800" y="0"/>
                    </a:cubicBezTo>
                    <a:cubicBezTo>
                      <a:pt x="16764" y="0"/>
                      <a:pt x="21600" y="4835"/>
                      <a:pt x="21600" y="10800"/>
                    </a:cubicBezTo>
                    <a:cubicBezTo>
                      <a:pt x="21600" y="10949"/>
                      <a:pt x="21596" y="11099"/>
                      <a:pt x="21590" y="11249"/>
                    </a:cubicBezTo>
                    <a:cubicBezTo>
                      <a:pt x="21596" y="11099"/>
                      <a:pt x="21600" y="10949"/>
                      <a:pt x="21600" y="10800"/>
                    </a:cubicBezTo>
                    <a:cubicBezTo>
                      <a:pt x="21600" y="4835"/>
                      <a:pt x="16764" y="0"/>
                      <a:pt x="10800" y="0"/>
                    </a:cubicBezTo>
                    <a:cubicBezTo>
                      <a:pt x="4835" y="0"/>
                      <a:pt x="0" y="4835"/>
                      <a:pt x="0" y="10800"/>
                    </a:cubicBezTo>
                    <a:cubicBezTo>
                      <a:pt x="0" y="10949"/>
                      <a:pt x="3" y="11099"/>
                      <a:pt x="9" y="11249"/>
                    </a:cubicBezTo>
                    <a:close/>
                  </a:path>
                </a:pathLst>
              </a:custGeom>
              <a:solidFill>
                <a:srgbClr val="CC9900"/>
              </a:solidFill>
              <a:ln w="63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8038" name="Line 390">
                <a:extLst>
                  <a:ext uri="{FF2B5EF4-FFF2-40B4-BE49-F238E27FC236}">
                    <a16:creationId xmlns:a16="http://schemas.microsoft.com/office/drawing/2014/main" id="{18ED780C-81FD-4BC6-87F9-7ECA00F11656}"/>
                  </a:ext>
                </a:extLst>
              </p:cNvPr>
              <p:cNvSpPr>
                <a:spLocks noChangeAspect="1" noChangeShapeType="1"/>
              </p:cNvSpPr>
              <p:nvPr/>
            </p:nvSpPr>
            <p:spPr bwMode="auto">
              <a:xfrm>
                <a:off x="880" y="2640"/>
                <a:ext cx="0" cy="59"/>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8039" name="Line 391">
                <a:extLst>
                  <a:ext uri="{FF2B5EF4-FFF2-40B4-BE49-F238E27FC236}">
                    <a16:creationId xmlns:a16="http://schemas.microsoft.com/office/drawing/2014/main" id="{5F5332B1-DDF2-4198-8776-9BADBE7C592F}"/>
                  </a:ext>
                </a:extLst>
              </p:cNvPr>
              <p:cNvSpPr>
                <a:spLocks noChangeAspect="1" noChangeShapeType="1"/>
              </p:cNvSpPr>
              <p:nvPr/>
            </p:nvSpPr>
            <p:spPr bwMode="auto">
              <a:xfrm>
                <a:off x="862" y="2641"/>
                <a:ext cx="35" cy="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8040" name="Oval 392">
                <a:extLst>
                  <a:ext uri="{FF2B5EF4-FFF2-40B4-BE49-F238E27FC236}">
                    <a16:creationId xmlns:a16="http://schemas.microsoft.com/office/drawing/2014/main" id="{FC8AEF19-8179-4D41-AAE5-A96F2990D6F6}"/>
                  </a:ext>
                </a:extLst>
              </p:cNvPr>
              <p:cNvSpPr>
                <a:spLocks noChangeAspect="1" noChangeArrowheads="1"/>
              </p:cNvSpPr>
              <p:nvPr/>
            </p:nvSpPr>
            <p:spPr bwMode="auto">
              <a:xfrm>
                <a:off x="877" y="2628"/>
                <a:ext cx="6" cy="6"/>
              </a:xfrm>
              <a:prstGeom prst="ellipse">
                <a:avLst/>
              </a:prstGeom>
              <a:solidFill>
                <a:schemeClr val="accent1"/>
              </a:solidFill>
              <a:ln w="63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grpSp>
        <p:nvGrpSpPr>
          <p:cNvPr id="28049" name="Group 401">
            <a:extLst>
              <a:ext uri="{FF2B5EF4-FFF2-40B4-BE49-F238E27FC236}">
                <a16:creationId xmlns:a16="http://schemas.microsoft.com/office/drawing/2014/main" id="{8C5409DE-A90A-4E3C-96F6-FB68D24FEC5E}"/>
              </a:ext>
            </a:extLst>
          </p:cNvPr>
          <p:cNvGrpSpPr>
            <a:grpSpLocks/>
          </p:cNvGrpSpPr>
          <p:nvPr/>
        </p:nvGrpSpPr>
        <p:grpSpPr bwMode="auto">
          <a:xfrm>
            <a:off x="404813" y="900113"/>
            <a:ext cx="239712" cy="187325"/>
            <a:chOff x="2116" y="3787"/>
            <a:chExt cx="151" cy="118"/>
          </a:xfrm>
        </p:grpSpPr>
        <p:sp>
          <p:nvSpPr>
            <p:cNvPr id="28042" name="Rectangle 394">
              <a:extLst>
                <a:ext uri="{FF2B5EF4-FFF2-40B4-BE49-F238E27FC236}">
                  <a16:creationId xmlns:a16="http://schemas.microsoft.com/office/drawing/2014/main" id="{BBECE640-0448-400F-92C8-E79E9F9E9D51}"/>
                </a:ext>
              </a:extLst>
            </p:cNvPr>
            <p:cNvSpPr>
              <a:spLocks noChangeAspect="1" noChangeArrowheads="1"/>
            </p:cNvSpPr>
            <p:nvPr/>
          </p:nvSpPr>
          <p:spPr bwMode="auto">
            <a:xfrm>
              <a:off x="2116" y="3787"/>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8046" name="Oval 398">
              <a:extLst>
                <a:ext uri="{FF2B5EF4-FFF2-40B4-BE49-F238E27FC236}">
                  <a16:creationId xmlns:a16="http://schemas.microsoft.com/office/drawing/2014/main" id="{05FCF40F-0163-41C7-AF1F-89D44A3B9471}"/>
                </a:ext>
              </a:extLst>
            </p:cNvPr>
            <p:cNvSpPr>
              <a:spLocks noChangeAspect="1" noChangeArrowheads="1"/>
            </p:cNvSpPr>
            <p:nvPr/>
          </p:nvSpPr>
          <p:spPr bwMode="auto">
            <a:xfrm>
              <a:off x="2155" y="3888"/>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8047" name="Oval 399">
              <a:extLst>
                <a:ext uri="{FF2B5EF4-FFF2-40B4-BE49-F238E27FC236}">
                  <a16:creationId xmlns:a16="http://schemas.microsoft.com/office/drawing/2014/main" id="{0942EB5D-C767-4F5D-AC07-5F2A8816348D}"/>
                </a:ext>
              </a:extLst>
            </p:cNvPr>
            <p:cNvSpPr>
              <a:spLocks noChangeAspect="1" noChangeArrowheads="1"/>
            </p:cNvSpPr>
            <p:nvPr/>
          </p:nvSpPr>
          <p:spPr bwMode="auto">
            <a:xfrm>
              <a:off x="2203" y="3888"/>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8048" name="Rectangle 400">
              <a:extLst>
                <a:ext uri="{FF2B5EF4-FFF2-40B4-BE49-F238E27FC236}">
                  <a16:creationId xmlns:a16="http://schemas.microsoft.com/office/drawing/2014/main" id="{A285BC01-4A4B-4CCE-B3ED-3AB62BF9D433}"/>
                </a:ext>
              </a:extLst>
            </p:cNvPr>
            <p:cNvSpPr>
              <a:spLocks noChangeAspect="1" noChangeArrowheads="1"/>
            </p:cNvSpPr>
            <p:nvPr/>
          </p:nvSpPr>
          <p:spPr bwMode="auto">
            <a:xfrm>
              <a:off x="2168" y="3888"/>
              <a:ext cx="39" cy="17"/>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28050" name="Group 402">
            <a:extLst>
              <a:ext uri="{FF2B5EF4-FFF2-40B4-BE49-F238E27FC236}">
                <a16:creationId xmlns:a16="http://schemas.microsoft.com/office/drawing/2014/main" id="{0022C12F-E3B4-4DE1-8ACE-D46738F98820}"/>
              </a:ext>
            </a:extLst>
          </p:cNvPr>
          <p:cNvGrpSpPr>
            <a:grpSpLocks/>
          </p:cNvGrpSpPr>
          <p:nvPr/>
        </p:nvGrpSpPr>
        <p:grpSpPr bwMode="auto">
          <a:xfrm>
            <a:off x="404813" y="1765300"/>
            <a:ext cx="239712" cy="187325"/>
            <a:chOff x="2116" y="3787"/>
            <a:chExt cx="151" cy="118"/>
          </a:xfrm>
        </p:grpSpPr>
        <p:sp>
          <p:nvSpPr>
            <p:cNvPr id="28051" name="Rectangle 403">
              <a:extLst>
                <a:ext uri="{FF2B5EF4-FFF2-40B4-BE49-F238E27FC236}">
                  <a16:creationId xmlns:a16="http://schemas.microsoft.com/office/drawing/2014/main" id="{3AE9515D-DD72-44CE-B160-B9D87E25656C}"/>
                </a:ext>
              </a:extLst>
            </p:cNvPr>
            <p:cNvSpPr>
              <a:spLocks noChangeAspect="1" noChangeArrowheads="1"/>
            </p:cNvSpPr>
            <p:nvPr/>
          </p:nvSpPr>
          <p:spPr bwMode="auto">
            <a:xfrm>
              <a:off x="2116" y="3787"/>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8052" name="Oval 404">
              <a:extLst>
                <a:ext uri="{FF2B5EF4-FFF2-40B4-BE49-F238E27FC236}">
                  <a16:creationId xmlns:a16="http://schemas.microsoft.com/office/drawing/2014/main" id="{936612DD-8D7F-4F42-85FD-93E339B0AFC3}"/>
                </a:ext>
              </a:extLst>
            </p:cNvPr>
            <p:cNvSpPr>
              <a:spLocks noChangeAspect="1" noChangeArrowheads="1"/>
            </p:cNvSpPr>
            <p:nvPr/>
          </p:nvSpPr>
          <p:spPr bwMode="auto">
            <a:xfrm>
              <a:off x="2155" y="3888"/>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8053" name="Oval 405">
              <a:extLst>
                <a:ext uri="{FF2B5EF4-FFF2-40B4-BE49-F238E27FC236}">
                  <a16:creationId xmlns:a16="http://schemas.microsoft.com/office/drawing/2014/main" id="{E6F18A0E-408E-48CC-A59C-F4C3CF043864}"/>
                </a:ext>
              </a:extLst>
            </p:cNvPr>
            <p:cNvSpPr>
              <a:spLocks noChangeAspect="1" noChangeArrowheads="1"/>
            </p:cNvSpPr>
            <p:nvPr/>
          </p:nvSpPr>
          <p:spPr bwMode="auto">
            <a:xfrm>
              <a:off x="2203" y="3888"/>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8054" name="Rectangle 406">
              <a:extLst>
                <a:ext uri="{FF2B5EF4-FFF2-40B4-BE49-F238E27FC236}">
                  <a16:creationId xmlns:a16="http://schemas.microsoft.com/office/drawing/2014/main" id="{F3653A60-58AA-474B-87D2-CBA60AAC8F26}"/>
                </a:ext>
              </a:extLst>
            </p:cNvPr>
            <p:cNvSpPr>
              <a:spLocks noChangeAspect="1" noChangeArrowheads="1"/>
            </p:cNvSpPr>
            <p:nvPr/>
          </p:nvSpPr>
          <p:spPr bwMode="auto">
            <a:xfrm>
              <a:off x="2168" y="3888"/>
              <a:ext cx="39" cy="17"/>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28055" name="Group 407">
            <a:extLst>
              <a:ext uri="{FF2B5EF4-FFF2-40B4-BE49-F238E27FC236}">
                <a16:creationId xmlns:a16="http://schemas.microsoft.com/office/drawing/2014/main" id="{6341DB99-7489-4C85-8C10-CA6731B1D571}"/>
              </a:ext>
            </a:extLst>
          </p:cNvPr>
          <p:cNvGrpSpPr>
            <a:grpSpLocks/>
          </p:cNvGrpSpPr>
          <p:nvPr/>
        </p:nvGrpSpPr>
        <p:grpSpPr bwMode="auto">
          <a:xfrm>
            <a:off x="404813" y="5867400"/>
            <a:ext cx="244475" cy="158750"/>
            <a:chOff x="3294" y="2154"/>
            <a:chExt cx="154" cy="100"/>
          </a:xfrm>
        </p:grpSpPr>
        <p:sp>
          <p:nvSpPr>
            <p:cNvPr id="28056" name="Rectangle 408">
              <a:extLst>
                <a:ext uri="{FF2B5EF4-FFF2-40B4-BE49-F238E27FC236}">
                  <a16:creationId xmlns:a16="http://schemas.microsoft.com/office/drawing/2014/main" id="{9167A68B-809F-45F9-ABC4-537BAF4F9204}"/>
                </a:ext>
              </a:extLst>
            </p:cNvPr>
            <p:cNvSpPr>
              <a:spLocks noChangeAspect="1" noChangeArrowheads="1"/>
            </p:cNvSpPr>
            <p:nvPr/>
          </p:nvSpPr>
          <p:spPr bwMode="auto">
            <a:xfrm>
              <a:off x="3294" y="2154"/>
              <a:ext cx="154" cy="100"/>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28057" name="Group 409">
              <a:extLst>
                <a:ext uri="{FF2B5EF4-FFF2-40B4-BE49-F238E27FC236}">
                  <a16:creationId xmlns:a16="http://schemas.microsoft.com/office/drawing/2014/main" id="{914DF240-029D-4C0E-B212-DC997E602B72}"/>
                </a:ext>
              </a:extLst>
            </p:cNvPr>
            <p:cNvGrpSpPr>
              <a:grpSpLocks/>
            </p:cNvGrpSpPr>
            <p:nvPr/>
          </p:nvGrpSpPr>
          <p:grpSpPr bwMode="auto">
            <a:xfrm>
              <a:off x="3316" y="2171"/>
              <a:ext cx="110" cy="63"/>
              <a:chOff x="691" y="3359"/>
              <a:chExt cx="136" cy="90"/>
            </a:xfrm>
          </p:grpSpPr>
          <p:sp>
            <p:nvSpPr>
              <p:cNvPr id="28058" name="Line 410">
                <a:extLst>
                  <a:ext uri="{FF2B5EF4-FFF2-40B4-BE49-F238E27FC236}">
                    <a16:creationId xmlns:a16="http://schemas.microsoft.com/office/drawing/2014/main" id="{8EAB89E8-1E9E-4401-8510-78236717DC2A}"/>
                  </a:ext>
                </a:extLst>
              </p:cNvPr>
              <p:cNvSpPr>
                <a:spLocks noChangeShapeType="1"/>
              </p:cNvSpPr>
              <p:nvPr/>
            </p:nvSpPr>
            <p:spPr bwMode="auto">
              <a:xfrm>
                <a:off x="691"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8059" name="Line 411">
                <a:extLst>
                  <a:ext uri="{FF2B5EF4-FFF2-40B4-BE49-F238E27FC236}">
                    <a16:creationId xmlns:a16="http://schemas.microsoft.com/office/drawing/2014/main" id="{F5C64463-0341-44C9-AC02-60288CEECD1A}"/>
                  </a:ext>
                </a:extLst>
              </p:cNvPr>
              <p:cNvSpPr>
                <a:spLocks noChangeShapeType="1"/>
              </p:cNvSpPr>
              <p:nvPr/>
            </p:nvSpPr>
            <p:spPr bwMode="auto">
              <a:xfrm flipV="1">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8060" name="Line 412">
                <a:extLst>
                  <a:ext uri="{FF2B5EF4-FFF2-40B4-BE49-F238E27FC236}">
                    <a16:creationId xmlns:a16="http://schemas.microsoft.com/office/drawing/2014/main" id="{ADB78723-0373-4D22-8CA4-6CB7C78276DD}"/>
                  </a:ext>
                </a:extLst>
              </p:cNvPr>
              <p:cNvSpPr>
                <a:spLocks noChangeShapeType="1"/>
              </p:cNvSpPr>
              <p:nvPr/>
            </p:nvSpPr>
            <p:spPr bwMode="auto">
              <a:xfrm>
                <a:off x="827"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8061" name="Line 413">
                <a:extLst>
                  <a:ext uri="{FF2B5EF4-FFF2-40B4-BE49-F238E27FC236}">
                    <a16:creationId xmlns:a16="http://schemas.microsoft.com/office/drawing/2014/main" id="{44F0BBB2-BBA7-472E-AAB7-AA9110EF87C3}"/>
                  </a:ext>
                </a:extLst>
              </p:cNvPr>
              <p:cNvSpPr>
                <a:spLocks noChangeShapeType="1"/>
              </p:cNvSpPr>
              <p:nvPr/>
            </p:nvSpPr>
            <p:spPr bwMode="auto">
              <a:xfrm>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28062" name="Group 414">
            <a:extLst>
              <a:ext uri="{FF2B5EF4-FFF2-40B4-BE49-F238E27FC236}">
                <a16:creationId xmlns:a16="http://schemas.microsoft.com/office/drawing/2014/main" id="{AA740B4E-6274-45A2-92B4-4EAE38D146E1}"/>
              </a:ext>
            </a:extLst>
          </p:cNvPr>
          <p:cNvGrpSpPr>
            <a:grpSpLocks/>
          </p:cNvGrpSpPr>
          <p:nvPr/>
        </p:nvGrpSpPr>
        <p:grpSpPr bwMode="auto">
          <a:xfrm>
            <a:off x="488950" y="5794375"/>
            <a:ext cx="74613" cy="26988"/>
            <a:chOff x="2373" y="1404"/>
            <a:chExt cx="47" cy="17"/>
          </a:xfrm>
        </p:grpSpPr>
        <p:sp>
          <p:nvSpPr>
            <p:cNvPr id="28063" name="Oval 415">
              <a:extLst>
                <a:ext uri="{FF2B5EF4-FFF2-40B4-BE49-F238E27FC236}">
                  <a16:creationId xmlns:a16="http://schemas.microsoft.com/office/drawing/2014/main" id="{1A060563-A77D-424A-AB55-4C28092E4357}"/>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28064" name="Oval 416">
              <a:extLst>
                <a:ext uri="{FF2B5EF4-FFF2-40B4-BE49-F238E27FC236}">
                  <a16:creationId xmlns:a16="http://schemas.microsoft.com/office/drawing/2014/main" id="{84450B83-6A69-4DE6-BF68-99DD9B397925}"/>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28065" name="Text Box 417">
            <a:extLst>
              <a:ext uri="{FF2B5EF4-FFF2-40B4-BE49-F238E27FC236}">
                <a16:creationId xmlns:a16="http://schemas.microsoft.com/office/drawing/2014/main" id="{A37A01C0-07FC-4038-8804-B9A1AFC36824}"/>
              </a:ext>
            </a:extLst>
          </p:cNvPr>
          <p:cNvSpPr txBox="1">
            <a:spLocks noChangeArrowheads="1"/>
          </p:cNvSpPr>
          <p:nvPr/>
        </p:nvSpPr>
        <p:spPr bwMode="auto">
          <a:xfrm>
            <a:off x="620713" y="5795963"/>
            <a:ext cx="2765425"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x3 </a:t>
            </a:r>
            <a:r>
              <a:rPr lang="en-GB" altLang="en-US" sz="800" b="0"/>
              <a:t>Gazelle AH Mk 1 Helicopter </a:t>
            </a:r>
            <a:r>
              <a:rPr lang="en-GB" altLang="en-US" sz="800"/>
              <a:t>(d)                    </a:t>
            </a:r>
            <a:r>
              <a:rPr lang="en-GB" altLang="en-US" sz="800" b="0"/>
              <a:t>CWBR-43</a:t>
            </a:r>
            <a:endParaRPr lang="en-GB" altLang="en-US" sz="800"/>
          </a:p>
        </p:txBody>
      </p:sp>
      <p:grpSp>
        <p:nvGrpSpPr>
          <p:cNvPr id="28066" name="Group 418">
            <a:extLst>
              <a:ext uri="{FF2B5EF4-FFF2-40B4-BE49-F238E27FC236}">
                <a16:creationId xmlns:a16="http://schemas.microsoft.com/office/drawing/2014/main" id="{4D749293-7381-49D6-9380-9D2410F799C0}"/>
              </a:ext>
            </a:extLst>
          </p:cNvPr>
          <p:cNvGrpSpPr>
            <a:grpSpLocks/>
          </p:cNvGrpSpPr>
          <p:nvPr/>
        </p:nvGrpSpPr>
        <p:grpSpPr bwMode="auto">
          <a:xfrm>
            <a:off x="404813" y="6156325"/>
            <a:ext cx="244475" cy="158750"/>
            <a:chOff x="3294" y="2154"/>
            <a:chExt cx="154" cy="100"/>
          </a:xfrm>
        </p:grpSpPr>
        <p:sp>
          <p:nvSpPr>
            <p:cNvPr id="28067" name="Rectangle 419">
              <a:extLst>
                <a:ext uri="{FF2B5EF4-FFF2-40B4-BE49-F238E27FC236}">
                  <a16:creationId xmlns:a16="http://schemas.microsoft.com/office/drawing/2014/main" id="{7D610350-44CD-4B58-83CC-5003A2009F9E}"/>
                </a:ext>
              </a:extLst>
            </p:cNvPr>
            <p:cNvSpPr>
              <a:spLocks noChangeAspect="1" noChangeArrowheads="1"/>
            </p:cNvSpPr>
            <p:nvPr/>
          </p:nvSpPr>
          <p:spPr bwMode="auto">
            <a:xfrm>
              <a:off x="3294" y="2154"/>
              <a:ext cx="154" cy="100"/>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28068" name="Group 420">
              <a:extLst>
                <a:ext uri="{FF2B5EF4-FFF2-40B4-BE49-F238E27FC236}">
                  <a16:creationId xmlns:a16="http://schemas.microsoft.com/office/drawing/2014/main" id="{E9A0D009-9BD5-42BD-942C-07EA7B4DA829}"/>
                </a:ext>
              </a:extLst>
            </p:cNvPr>
            <p:cNvGrpSpPr>
              <a:grpSpLocks/>
            </p:cNvGrpSpPr>
            <p:nvPr/>
          </p:nvGrpSpPr>
          <p:grpSpPr bwMode="auto">
            <a:xfrm>
              <a:off x="3316" y="2171"/>
              <a:ext cx="110" cy="63"/>
              <a:chOff x="691" y="3359"/>
              <a:chExt cx="136" cy="90"/>
            </a:xfrm>
          </p:grpSpPr>
          <p:sp>
            <p:nvSpPr>
              <p:cNvPr id="28069" name="Line 421">
                <a:extLst>
                  <a:ext uri="{FF2B5EF4-FFF2-40B4-BE49-F238E27FC236}">
                    <a16:creationId xmlns:a16="http://schemas.microsoft.com/office/drawing/2014/main" id="{1708E538-ECE2-44D0-8970-D4B0470605C7}"/>
                  </a:ext>
                </a:extLst>
              </p:cNvPr>
              <p:cNvSpPr>
                <a:spLocks noChangeShapeType="1"/>
              </p:cNvSpPr>
              <p:nvPr/>
            </p:nvSpPr>
            <p:spPr bwMode="auto">
              <a:xfrm>
                <a:off x="691"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8070" name="Line 422">
                <a:extLst>
                  <a:ext uri="{FF2B5EF4-FFF2-40B4-BE49-F238E27FC236}">
                    <a16:creationId xmlns:a16="http://schemas.microsoft.com/office/drawing/2014/main" id="{9DC637F0-4E04-4E78-8F7B-6951E9FD0672}"/>
                  </a:ext>
                </a:extLst>
              </p:cNvPr>
              <p:cNvSpPr>
                <a:spLocks noChangeShapeType="1"/>
              </p:cNvSpPr>
              <p:nvPr/>
            </p:nvSpPr>
            <p:spPr bwMode="auto">
              <a:xfrm flipV="1">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8071" name="Line 423">
                <a:extLst>
                  <a:ext uri="{FF2B5EF4-FFF2-40B4-BE49-F238E27FC236}">
                    <a16:creationId xmlns:a16="http://schemas.microsoft.com/office/drawing/2014/main" id="{F64514EA-968D-457C-9059-DA6A66B70F3D}"/>
                  </a:ext>
                </a:extLst>
              </p:cNvPr>
              <p:cNvSpPr>
                <a:spLocks noChangeShapeType="1"/>
              </p:cNvSpPr>
              <p:nvPr/>
            </p:nvSpPr>
            <p:spPr bwMode="auto">
              <a:xfrm>
                <a:off x="827"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8072" name="Line 424">
                <a:extLst>
                  <a:ext uri="{FF2B5EF4-FFF2-40B4-BE49-F238E27FC236}">
                    <a16:creationId xmlns:a16="http://schemas.microsoft.com/office/drawing/2014/main" id="{0AC925BA-704E-4F72-B95A-E578E70CFEFD}"/>
                  </a:ext>
                </a:extLst>
              </p:cNvPr>
              <p:cNvSpPr>
                <a:spLocks noChangeShapeType="1"/>
              </p:cNvSpPr>
              <p:nvPr/>
            </p:nvSpPr>
            <p:spPr bwMode="auto">
              <a:xfrm>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28073" name="Group 425">
            <a:extLst>
              <a:ext uri="{FF2B5EF4-FFF2-40B4-BE49-F238E27FC236}">
                <a16:creationId xmlns:a16="http://schemas.microsoft.com/office/drawing/2014/main" id="{65C060E9-2347-4465-AA13-A75F4696481B}"/>
              </a:ext>
            </a:extLst>
          </p:cNvPr>
          <p:cNvGrpSpPr>
            <a:grpSpLocks/>
          </p:cNvGrpSpPr>
          <p:nvPr/>
        </p:nvGrpSpPr>
        <p:grpSpPr bwMode="auto">
          <a:xfrm>
            <a:off x="488950" y="6083300"/>
            <a:ext cx="74613" cy="26988"/>
            <a:chOff x="2373" y="1404"/>
            <a:chExt cx="47" cy="17"/>
          </a:xfrm>
        </p:grpSpPr>
        <p:sp>
          <p:nvSpPr>
            <p:cNvPr id="28074" name="Oval 426">
              <a:extLst>
                <a:ext uri="{FF2B5EF4-FFF2-40B4-BE49-F238E27FC236}">
                  <a16:creationId xmlns:a16="http://schemas.microsoft.com/office/drawing/2014/main" id="{0BFAABE8-EF3E-41D6-A72F-279E8E033DCD}"/>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28075" name="Oval 427">
              <a:extLst>
                <a:ext uri="{FF2B5EF4-FFF2-40B4-BE49-F238E27FC236}">
                  <a16:creationId xmlns:a16="http://schemas.microsoft.com/office/drawing/2014/main" id="{974366D0-EE48-4683-80E3-C1CBAE949B45}"/>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28076" name="Text Box 428">
            <a:extLst>
              <a:ext uri="{FF2B5EF4-FFF2-40B4-BE49-F238E27FC236}">
                <a16:creationId xmlns:a16="http://schemas.microsoft.com/office/drawing/2014/main" id="{62DAC632-418B-43F2-8508-8F28D3B0B7DF}"/>
              </a:ext>
            </a:extLst>
          </p:cNvPr>
          <p:cNvSpPr txBox="1">
            <a:spLocks noChangeArrowheads="1"/>
          </p:cNvSpPr>
          <p:nvPr/>
        </p:nvSpPr>
        <p:spPr bwMode="auto">
          <a:xfrm>
            <a:off x="620713" y="6083300"/>
            <a:ext cx="2747962"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x4 </a:t>
            </a:r>
            <a:r>
              <a:rPr lang="en-GB" altLang="en-US" sz="800" b="0"/>
              <a:t>Scout AH Mk 1 Helicopter </a:t>
            </a:r>
            <a:r>
              <a:rPr lang="en-GB" altLang="en-US" sz="800"/>
              <a:t>(defg) </a:t>
            </a:r>
            <a:r>
              <a:rPr lang="en-GB" altLang="en-US" sz="800" b="0"/>
              <a:t>                CWBR-42</a:t>
            </a:r>
            <a:endParaRPr lang="en-GB" altLang="en-US" sz="800"/>
          </a:p>
        </p:txBody>
      </p:sp>
      <p:sp>
        <p:nvSpPr>
          <p:cNvPr id="28077" name="Line 429">
            <a:extLst>
              <a:ext uri="{FF2B5EF4-FFF2-40B4-BE49-F238E27FC236}">
                <a16:creationId xmlns:a16="http://schemas.microsoft.com/office/drawing/2014/main" id="{B3C9790E-90C7-4E28-B160-4F9A15445894}"/>
              </a:ext>
            </a:extLst>
          </p:cNvPr>
          <p:cNvSpPr>
            <a:spLocks noChangeShapeType="1"/>
          </p:cNvSpPr>
          <p:nvPr/>
        </p:nvSpPr>
        <p:spPr bwMode="auto">
          <a:xfrm>
            <a:off x="261938" y="5938838"/>
            <a:ext cx="142875"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8078" name="Line 430">
            <a:extLst>
              <a:ext uri="{FF2B5EF4-FFF2-40B4-BE49-F238E27FC236}">
                <a16:creationId xmlns:a16="http://schemas.microsoft.com/office/drawing/2014/main" id="{20EF0208-0F9E-4F81-B065-23B7EBE75E9E}"/>
              </a:ext>
            </a:extLst>
          </p:cNvPr>
          <p:cNvSpPr>
            <a:spLocks noChangeShapeType="1"/>
          </p:cNvSpPr>
          <p:nvPr/>
        </p:nvSpPr>
        <p:spPr bwMode="auto">
          <a:xfrm>
            <a:off x="261938" y="6226175"/>
            <a:ext cx="142875"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8079" name="Text Box 431">
            <a:extLst>
              <a:ext uri="{FF2B5EF4-FFF2-40B4-BE49-F238E27FC236}">
                <a16:creationId xmlns:a16="http://schemas.microsoft.com/office/drawing/2014/main" id="{C762D138-F11F-4CE0-8851-FE486223F943}"/>
              </a:ext>
            </a:extLst>
          </p:cNvPr>
          <p:cNvSpPr txBox="1">
            <a:spLocks noChangeArrowheads="1"/>
          </p:cNvSpPr>
          <p:nvPr/>
        </p:nvSpPr>
        <p:spPr bwMode="auto">
          <a:xfrm>
            <a:off x="620713" y="5578475"/>
            <a:ext cx="20732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3 COMMANDO AIR SQUADRON</a:t>
            </a:r>
          </a:p>
        </p:txBody>
      </p:sp>
      <p:sp>
        <p:nvSpPr>
          <p:cNvPr id="28080" name="Line 432">
            <a:extLst>
              <a:ext uri="{FF2B5EF4-FFF2-40B4-BE49-F238E27FC236}">
                <a16:creationId xmlns:a16="http://schemas.microsoft.com/office/drawing/2014/main" id="{FAB10501-790C-483B-9345-79BB6F6A668E}"/>
              </a:ext>
            </a:extLst>
          </p:cNvPr>
          <p:cNvSpPr>
            <a:spLocks noChangeShapeType="1"/>
          </p:cNvSpPr>
          <p:nvPr/>
        </p:nvSpPr>
        <p:spPr bwMode="auto">
          <a:xfrm>
            <a:off x="260350" y="5364163"/>
            <a:ext cx="0" cy="1368425"/>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28081" name="Group 433">
            <a:extLst>
              <a:ext uri="{FF2B5EF4-FFF2-40B4-BE49-F238E27FC236}">
                <a16:creationId xmlns:a16="http://schemas.microsoft.com/office/drawing/2014/main" id="{81FB037A-273F-48B9-80A3-AD36163533DB}"/>
              </a:ext>
            </a:extLst>
          </p:cNvPr>
          <p:cNvGrpSpPr>
            <a:grpSpLocks/>
          </p:cNvGrpSpPr>
          <p:nvPr/>
        </p:nvGrpSpPr>
        <p:grpSpPr bwMode="auto">
          <a:xfrm>
            <a:off x="404813" y="1474788"/>
            <a:ext cx="231775" cy="157162"/>
            <a:chOff x="2736" y="2832"/>
            <a:chExt cx="146" cy="99"/>
          </a:xfrm>
        </p:grpSpPr>
        <p:sp>
          <p:nvSpPr>
            <p:cNvPr id="28082" name="Rectangle 434">
              <a:extLst>
                <a:ext uri="{FF2B5EF4-FFF2-40B4-BE49-F238E27FC236}">
                  <a16:creationId xmlns:a16="http://schemas.microsoft.com/office/drawing/2014/main" id="{9F10AB29-AF17-41D0-9F0A-FADA3420F5B7}"/>
                </a:ext>
              </a:extLst>
            </p:cNvPr>
            <p:cNvSpPr>
              <a:spLocks noChangeAspect="1" noChangeArrowheads="1"/>
            </p:cNvSpPr>
            <p:nvPr/>
          </p:nvSpPr>
          <p:spPr bwMode="auto">
            <a:xfrm>
              <a:off x="2736" y="2832"/>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8083" name="Rectangle 435">
              <a:extLst>
                <a:ext uri="{FF2B5EF4-FFF2-40B4-BE49-F238E27FC236}">
                  <a16:creationId xmlns:a16="http://schemas.microsoft.com/office/drawing/2014/main" id="{D721D976-3F5A-4F57-A4BA-C89B6AAAF9FF}"/>
                </a:ext>
              </a:extLst>
            </p:cNvPr>
            <p:cNvSpPr>
              <a:spLocks noChangeAspect="1" noChangeArrowheads="1"/>
            </p:cNvSpPr>
            <p:nvPr/>
          </p:nvSpPr>
          <p:spPr bwMode="auto">
            <a:xfrm>
              <a:off x="2736" y="2832"/>
              <a:ext cx="35" cy="98"/>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8084" name="Line 436">
              <a:extLst>
                <a:ext uri="{FF2B5EF4-FFF2-40B4-BE49-F238E27FC236}">
                  <a16:creationId xmlns:a16="http://schemas.microsoft.com/office/drawing/2014/main" id="{A74E5CCB-A986-49D9-93B6-E17B20D2B789}"/>
                </a:ext>
              </a:extLst>
            </p:cNvPr>
            <p:cNvSpPr>
              <a:spLocks noChangeAspect="1" noChangeShapeType="1"/>
            </p:cNvSpPr>
            <p:nvPr/>
          </p:nvSpPr>
          <p:spPr bwMode="auto">
            <a:xfrm flipV="1">
              <a:off x="2736" y="2834"/>
              <a:ext cx="144" cy="95"/>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8085" name="Line 437">
              <a:extLst>
                <a:ext uri="{FF2B5EF4-FFF2-40B4-BE49-F238E27FC236}">
                  <a16:creationId xmlns:a16="http://schemas.microsoft.com/office/drawing/2014/main" id="{ABDDDE1E-E4DD-45A5-B8A9-45404621A276}"/>
                </a:ext>
              </a:extLst>
            </p:cNvPr>
            <p:cNvSpPr>
              <a:spLocks noChangeAspect="1" noChangeShapeType="1"/>
            </p:cNvSpPr>
            <p:nvPr/>
          </p:nvSpPr>
          <p:spPr bwMode="auto">
            <a:xfrm>
              <a:off x="2737" y="2832"/>
              <a:ext cx="143" cy="9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28086" name="Line 438">
            <a:extLst>
              <a:ext uri="{FF2B5EF4-FFF2-40B4-BE49-F238E27FC236}">
                <a16:creationId xmlns:a16="http://schemas.microsoft.com/office/drawing/2014/main" id="{8C510B9E-4FDE-4EBE-AD17-D7C8E3E873A2}"/>
              </a:ext>
            </a:extLst>
          </p:cNvPr>
          <p:cNvSpPr>
            <a:spLocks noChangeShapeType="1"/>
          </p:cNvSpPr>
          <p:nvPr/>
        </p:nvSpPr>
        <p:spPr bwMode="auto">
          <a:xfrm>
            <a:off x="260350" y="154781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8087" name="Text Box 439">
            <a:extLst>
              <a:ext uri="{FF2B5EF4-FFF2-40B4-BE49-F238E27FC236}">
                <a16:creationId xmlns:a16="http://schemas.microsoft.com/office/drawing/2014/main" id="{433C9A19-8CD8-427F-8AFB-D126E47E2220}"/>
              </a:ext>
            </a:extLst>
          </p:cNvPr>
          <p:cNvSpPr txBox="1">
            <a:spLocks noChangeArrowheads="1"/>
          </p:cNvSpPr>
          <p:nvPr/>
        </p:nvSpPr>
        <p:spPr bwMode="auto">
          <a:xfrm>
            <a:off x="620713" y="1403350"/>
            <a:ext cx="2778125"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x1 </a:t>
            </a:r>
            <a:r>
              <a:rPr lang="en-GB" altLang="en-US" sz="800" b="0"/>
              <a:t>General Purpose Machine Gun (Light) </a:t>
            </a:r>
            <a:r>
              <a:rPr lang="en-GB" altLang="en-US" sz="800"/>
              <a:t>(c)    </a:t>
            </a:r>
            <a:r>
              <a:rPr lang="en-GB" altLang="en-US" sz="800" b="0"/>
              <a:t>CWBR-28</a:t>
            </a:r>
            <a:endParaRPr lang="en-GB" altLang="en-US" sz="800"/>
          </a:p>
        </p:txBody>
      </p:sp>
      <p:grpSp>
        <p:nvGrpSpPr>
          <p:cNvPr id="28088" name="Group 440">
            <a:extLst>
              <a:ext uri="{FF2B5EF4-FFF2-40B4-BE49-F238E27FC236}">
                <a16:creationId xmlns:a16="http://schemas.microsoft.com/office/drawing/2014/main" id="{BF52B931-89E4-44D5-99F1-BE8A70E2A036}"/>
              </a:ext>
            </a:extLst>
          </p:cNvPr>
          <p:cNvGrpSpPr>
            <a:grpSpLocks/>
          </p:cNvGrpSpPr>
          <p:nvPr/>
        </p:nvGrpSpPr>
        <p:grpSpPr bwMode="auto">
          <a:xfrm>
            <a:off x="477838" y="1403350"/>
            <a:ext cx="74612" cy="26988"/>
            <a:chOff x="2373" y="1404"/>
            <a:chExt cx="47" cy="17"/>
          </a:xfrm>
        </p:grpSpPr>
        <p:sp>
          <p:nvSpPr>
            <p:cNvPr id="28089" name="Oval 441">
              <a:extLst>
                <a:ext uri="{FF2B5EF4-FFF2-40B4-BE49-F238E27FC236}">
                  <a16:creationId xmlns:a16="http://schemas.microsoft.com/office/drawing/2014/main" id="{436FAD45-7E6B-4356-9114-5F62B199BC22}"/>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28090" name="Oval 442">
              <a:extLst>
                <a:ext uri="{FF2B5EF4-FFF2-40B4-BE49-F238E27FC236}">
                  <a16:creationId xmlns:a16="http://schemas.microsoft.com/office/drawing/2014/main" id="{1F2BE630-862B-4401-A8D2-BB78ACB072F6}"/>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28138" name="Line 490">
            <a:extLst>
              <a:ext uri="{FF2B5EF4-FFF2-40B4-BE49-F238E27FC236}">
                <a16:creationId xmlns:a16="http://schemas.microsoft.com/office/drawing/2014/main" id="{3C5A345B-CD39-4811-A290-9EB47E3F93CA}"/>
              </a:ext>
            </a:extLst>
          </p:cNvPr>
          <p:cNvSpPr>
            <a:spLocks noChangeShapeType="1"/>
          </p:cNvSpPr>
          <p:nvPr/>
        </p:nvSpPr>
        <p:spPr bwMode="auto">
          <a:xfrm>
            <a:off x="260350" y="4714875"/>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28142" name="Group 494">
            <a:extLst>
              <a:ext uri="{FF2B5EF4-FFF2-40B4-BE49-F238E27FC236}">
                <a16:creationId xmlns:a16="http://schemas.microsoft.com/office/drawing/2014/main" id="{FC1E97C1-E771-41D4-9DA2-2EEAA9C63624}"/>
              </a:ext>
            </a:extLst>
          </p:cNvPr>
          <p:cNvGrpSpPr>
            <a:grpSpLocks noChangeAspect="1"/>
          </p:cNvGrpSpPr>
          <p:nvPr/>
        </p:nvGrpSpPr>
        <p:grpSpPr bwMode="auto">
          <a:xfrm>
            <a:off x="403225" y="4643438"/>
            <a:ext cx="287338" cy="215900"/>
            <a:chOff x="480" y="816"/>
            <a:chExt cx="201" cy="132"/>
          </a:xfrm>
        </p:grpSpPr>
        <p:grpSp>
          <p:nvGrpSpPr>
            <p:cNvPr id="28143" name="Group 495">
              <a:extLst>
                <a:ext uri="{FF2B5EF4-FFF2-40B4-BE49-F238E27FC236}">
                  <a16:creationId xmlns:a16="http://schemas.microsoft.com/office/drawing/2014/main" id="{B6C451C5-4F1F-4795-86A3-653536969923}"/>
                </a:ext>
              </a:extLst>
            </p:cNvPr>
            <p:cNvGrpSpPr>
              <a:grpSpLocks noChangeAspect="1"/>
            </p:cNvGrpSpPr>
            <p:nvPr/>
          </p:nvGrpSpPr>
          <p:grpSpPr bwMode="auto">
            <a:xfrm>
              <a:off x="480" y="816"/>
              <a:ext cx="201" cy="132"/>
              <a:chOff x="480" y="816"/>
              <a:chExt cx="201" cy="132"/>
            </a:xfrm>
          </p:grpSpPr>
          <p:sp>
            <p:nvSpPr>
              <p:cNvPr id="28144" name="Rectangle 496">
                <a:extLst>
                  <a:ext uri="{FF2B5EF4-FFF2-40B4-BE49-F238E27FC236}">
                    <a16:creationId xmlns:a16="http://schemas.microsoft.com/office/drawing/2014/main" id="{A2641C78-041D-45D0-AC9C-308F4D3A9859}"/>
                  </a:ext>
                </a:extLst>
              </p:cNvPr>
              <p:cNvSpPr>
                <a:spLocks noChangeAspect="1" noChangeArrowheads="1"/>
              </p:cNvSpPr>
              <p:nvPr/>
            </p:nvSpPr>
            <p:spPr bwMode="auto">
              <a:xfrm>
                <a:off x="480" y="816"/>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8145" name="Oval 497">
                <a:extLst>
                  <a:ext uri="{FF2B5EF4-FFF2-40B4-BE49-F238E27FC236}">
                    <a16:creationId xmlns:a16="http://schemas.microsoft.com/office/drawing/2014/main" id="{78BCEDA5-BAA8-41FB-A0A2-8442DA9A6D18}"/>
                  </a:ext>
                </a:extLst>
              </p:cNvPr>
              <p:cNvSpPr>
                <a:spLocks noChangeAspect="1" noChangeArrowheads="1"/>
              </p:cNvSpPr>
              <p:nvPr/>
            </p:nvSpPr>
            <p:spPr bwMode="auto">
              <a:xfrm>
                <a:off x="517" y="849"/>
                <a:ext cx="127"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28146" name="Line 498">
              <a:extLst>
                <a:ext uri="{FF2B5EF4-FFF2-40B4-BE49-F238E27FC236}">
                  <a16:creationId xmlns:a16="http://schemas.microsoft.com/office/drawing/2014/main" id="{71A2D322-AA13-4403-9CC6-074BBCBCEE1E}"/>
                </a:ext>
              </a:extLst>
            </p:cNvPr>
            <p:cNvSpPr>
              <a:spLocks noChangeAspect="1" noChangeShapeType="1"/>
            </p:cNvSpPr>
            <p:nvPr/>
          </p:nvSpPr>
          <p:spPr bwMode="auto">
            <a:xfrm flipV="1">
              <a:off x="480" y="816"/>
              <a:ext cx="198" cy="132"/>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28147" name="Line 499">
            <a:extLst>
              <a:ext uri="{FF2B5EF4-FFF2-40B4-BE49-F238E27FC236}">
                <a16:creationId xmlns:a16="http://schemas.microsoft.com/office/drawing/2014/main" id="{40F0782F-4916-4E18-8670-BED1CAF0B972}"/>
              </a:ext>
            </a:extLst>
          </p:cNvPr>
          <p:cNvSpPr>
            <a:spLocks noChangeShapeType="1"/>
          </p:cNvSpPr>
          <p:nvPr/>
        </p:nvSpPr>
        <p:spPr bwMode="auto">
          <a:xfrm>
            <a:off x="547688" y="4572000"/>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8148" name="Text Box 500">
            <a:extLst>
              <a:ext uri="{FF2B5EF4-FFF2-40B4-BE49-F238E27FC236}">
                <a16:creationId xmlns:a16="http://schemas.microsoft.com/office/drawing/2014/main" id="{4EFF9947-B1F1-42FC-ACA4-B07ECCE879CE}"/>
              </a:ext>
            </a:extLst>
          </p:cNvPr>
          <p:cNvSpPr txBox="1">
            <a:spLocks noChangeArrowheads="1"/>
          </p:cNvSpPr>
          <p:nvPr/>
        </p:nvSpPr>
        <p:spPr bwMode="auto">
          <a:xfrm>
            <a:off x="692150" y="4572000"/>
            <a:ext cx="22304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CWBR-03e</a:t>
            </a:r>
          </a:p>
          <a:p>
            <a:r>
              <a:rPr lang="en-GB" altLang="en-US" sz="800"/>
              <a:t>Up to x1 Medium Recce Squadron (UK) (h)</a:t>
            </a:r>
          </a:p>
        </p:txBody>
      </p:sp>
      <p:grpSp>
        <p:nvGrpSpPr>
          <p:cNvPr id="28149" name="Group 501">
            <a:extLst>
              <a:ext uri="{FF2B5EF4-FFF2-40B4-BE49-F238E27FC236}">
                <a16:creationId xmlns:a16="http://schemas.microsoft.com/office/drawing/2014/main" id="{4A0F88C9-51ED-49C5-BD52-712547DD872C}"/>
              </a:ext>
            </a:extLst>
          </p:cNvPr>
          <p:cNvGrpSpPr>
            <a:grpSpLocks/>
          </p:cNvGrpSpPr>
          <p:nvPr/>
        </p:nvGrpSpPr>
        <p:grpSpPr bwMode="auto">
          <a:xfrm>
            <a:off x="404813" y="4211638"/>
            <a:ext cx="288925" cy="217487"/>
            <a:chOff x="2255" y="3696"/>
            <a:chExt cx="182" cy="137"/>
          </a:xfrm>
        </p:grpSpPr>
        <p:sp>
          <p:nvSpPr>
            <p:cNvPr id="28150" name="Rectangle 502">
              <a:extLst>
                <a:ext uri="{FF2B5EF4-FFF2-40B4-BE49-F238E27FC236}">
                  <a16:creationId xmlns:a16="http://schemas.microsoft.com/office/drawing/2014/main" id="{F86059E6-163E-4226-8C9C-418928BB0F14}"/>
                </a:ext>
              </a:extLst>
            </p:cNvPr>
            <p:cNvSpPr>
              <a:spLocks noChangeAspect="1" noChangeArrowheads="1"/>
            </p:cNvSpPr>
            <p:nvPr/>
          </p:nvSpPr>
          <p:spPr bwMode="auto">
            <a:xfrm>
              <a:off x="2255" y="3696"/>
              <a:ext cx="182" cy="137"/>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8151" name="Line 503">
              <a:extLst>
                <a:ext uri="{FF2B5EF4-FFF2-40B4-BE49-F238E27FC236}">
                  <a16:creationId xmlns:a16="http://schemas.microsoft.com/office/drawing/2014/main" id="{E6A48414-D8B7-42AE-96CD-D47D472C132A}"/>
                </a:ext>
              </a:extLst>
            </p:cNvPr>
            <p:cNvSpPr>
              <a:spLocks noChangeAspect="1" noChangeShapeType="1"/>
            </p:cNvSpPr>
            <p:nvPr/>
          </p:nvSpPr>
          <p:spPr bwMode="auto">
            <a:xfrm>
              <a:off x="2313" y="3714"/>
              <a:ext cx="0" cy="43"/>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8152" name="Line 504">
              <a:extLst>
                <a:ext uri="{FF2B5EF4-FFF2-40B4-BE49-F238E27FC236}">
                  <a16:creationId xmlns:a16="http://schemas.microsoft.com/office/drawing/2014/main" id="{8C1A082A-3EE6-4F95-AE8C-40A01DFD148E}"/>
                </a:ext>
              </a:extLst>
            </p:cNvPr>
            <p:cNvSpPr>
              <a:spLocks noChangeAspect="1" noChangeShapeType="1"/>
            </p:cNvSpPr>
            <p:nvPr/>
          </p:nvSpPr>
          <p:spPr bwMode="auto">
            <a:xfrm>
              <a:off x="2346" y="3716"/>
              <a:ext cx="0" cy="41"/>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8153" name="Line 505">
              <a:extLst>
                <a:ext uri="{FF2B5EF4-FFF2-40B4-BE49-F238E27FC236}">
                  <a16:creationId xmlns:a16="http://schemas.microsoft.com/office/drawing/2014/main" id="{9392994D-9653-4D64-A4C5-A7FE0F14DAC6}"/>
                </a:ext>
              </a:extLst>
            </p:cNvPr>
            <p:cNvSpPr>
              <a:spLocks noChangeAspect="1" noChangeShapeType="1"/>
            </p:cNvSpPr>
            <p:nvPr/>
          </p:nvSpPr>
          <p:spPr bwMode="auto">
            <a:xfrm>
              <a:off x="2377" y="3717"/>
              <a:ext cx="0" cy="4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8154" name="Line 506">
              <a:extLst>
                <a:ext uri="{FF2B5EF4-FFF2-40B4-BE49-F238E27FC236}">
                  <a16:creationId xmlns:a16="http://schemas.microsoft.com/office/drawing/2014/main" id="{F2C5EEE3-6FB5-4D85-BD9D-68E6E7EE6C58}"/>
                </a:ext>
              </a:extLst>
            </p:cNvPr>
            <p:cNvSpPr>
              <a:spLocks noChangeAspect="1" noChangeShapeType="1"/>
            </p:cNvSpPr>
            <p:nvPr/>
          </p:nvSpPr>
          <p:spPr bwMode="auto">
            <a:xfrm>
              <a:off x="2309" y="3716"/>
              <a:ext cx="74" cy="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28155" name="Group 507">
              <a:extLst>
                <a:ext uri="{FF2B5EF4-FFF2-40B4-BE49-F238E27FC236}">
                  <a16:creationId xmlns:a16="http://schemas.microsoft.com/office/drawing/2014/main" id="{31318D61-CDEF-4A63-A750-6A85C828BDC5}"/>
                </a:ext>
              </a:extLst>
            </p:cNvPr>
            <p:cNvGrpSpPr>
              <a:grpSpLocks noChangeAspect="1"/>
            </p:cNvGrpSpPr>
            <p:nvPr/>
          </p:nvGrpSpPr>
          <p:grpSpPr bwMode="auto">
            <a:xfrm>
              <a:off x="2333" y="3770"/>
              <a:ext cx="27" cy="56"/>
              <a:chOff x="862" y="2628"/>
              <a:chExt cx="36" cy="71"/>
            </a:xfrm>
          </p:grpSpPr>
          <p:sp>
            <p:nvSpPr>
              <p:cNvPr id="28156" name="AutoShape 508">
                <a:extLst>
                  <a:ext uri="{FF2B5EF4-FFF2-40B4-BE49-F238E27FC236}">
                    <a16:creationId xmlns:a16="http://schemas.microsoft.com/office/drawing/2014/main" id="{267D36D9-8D74-497B-A901-1C1952924930}"/>
                  </a:ext>
                </a:extLst>
              </p:cNvPr>
              <p:cNvSpPr>
                <a:spLocks noChangeAspect="1" noChangeArrowheads="1"/>
              </p:cNvSpPr>
              <p:nvPr/>
            </p:nvSpPr>
            <p:spPr bwMode="auto">
              <a:xfrm rot="10800000">
                <a:off x="863" y="2670"/>
                <a:ext cx="35" cy="23"/>
              </a:xfrm>
              <a:custGeom>
                <a:avLst/>
                <a:gdLst>
                  <a:gd name="G0" fmla="+- 10800 0 0"/>
                  <a:gd name="G1" fmla="+- 11640114 0 0"/>
                  <a:gd name="G2" fmla="+- 0 0 11640114"/>
                  <a:gd name="T0" fmla="*/ 0 256 1"/>
                  <a:gd name="T1" fmla="*/ 180 256 1"/>
                  <a:gd name="G3" fmla="+- 11640114 T0 T1"/>
                  <a:gd name="T2" fmla="*/ 0 256 1"/>
                  <a:gd name="T3" fmla="*/ 90 256 1"/>
                  <a:gd name="G4" fmla="+- 11640114 T2 T3"/>
                  <a:gd name="G5" fmla="*/ G4 2 1"/>
                  <a:gd name="T4" fmla="*/ 90 256 1"/>
                  <a:gd name="T5" fmla="*/ 0 256 1"/>
                  <a:gd name="G6" fmla="+- 11640114 T4 T5"/>
                  <a:gd name="G7" fmla="*/ G6 2 1"/>
                  <a:gd name="G8" fmla="abs 11640114"/>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640114"/>
                  <a:gd name="G21" fmla="sin G19 11640114"/>
                  <a:gd name="G22" fmla="+- G20 10800 0"/>
                  <a:gd name="G23" fmla="+- G21 10800 0"/>
                  <a:gd name="G24" fmla="+- 10800 0 G20"/>
                  <a:gd name="G25" fmla="+- 10800 10800 0"/>
                  <a:gd name="G26" fmla="?: G9 G17 G25"/>
                  <a:gd name="G27" fmla="?: G9 0 21600"/>
                  <a:gd name="G28" fmla="cos 10800 11640114"/>
                  <a:gd name="G29" fmla="sin 10800 11640114"/>
                  <a:gd name="G30" fmla="sin 10800 11640114"/>
                  <a:gd name="G31" fmla="+- G28 10800 0"/>
                  <a:gd name="G32" fmla="+- G29 10800 0"/>
                  <a:gd name="G33" fmla="+- G30 10800 0"/>
                  <a:gd name="G34" fmla="?: G4 0 G31"/>
                  <a:gd name="G35" fmla="?: 11640114 G34 0"/>
                  <a:gd name="G36" fmla="?: G6 G35 G31"/>
                  <a:gd name="G37" fmla="+- 21600 0 G36"/>
                  <a:gd name="G38" fmla="?: G4 0 G33"/>
                  <a:gd name="G39" fmla="?: 11640114 G38 G32"/>
                  <a:gd name="G40" fmla="?: G6 G39 0"/>
                  <a:gd name="G41" fmla="?: G4 G32 21600"/>
                  <a:gd name="G42" fmla="?: G6 G41 G33"/>
                  <a:gd name="T12" fmla="*/ 10800 w 21600"/>
                  <a:gd name="T13" fmla="*/ 0 h 21600"/>
                  <a:gd name="T14" fmla="*/ 9 w 21600"/>
                  <a:gd name="T15" fmla="*/ 11249 h 21600"/>
                  <a:gd name="T16" fmla="*/ 10800 w 21600"/>
                  <a:gd name="T17" fmla="*/ 0 h 21600"/>
                  <a:gd name="T18" fmla="*/ 21591 w 21600"/>
                  <a:gd name="T19" fmla="*/ 11249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9" y="11249"/>
                    </a:moveTo>
                    <a:cubicBezTo>
                      <a:pt x="3" y="11099"/>
                      <a:pt x="0" y="10949"/>
                      <a:pt x="0" y="10800"/>
                    </a:cubicBezTo>
                    <a:cubicBezTo>
                      <a:pt x="0" y="4835"/>
                      <a:pt x="4835" y="0"/>
                      <a:pt x="10800" y="0"/>
                    </a:cubicBezTo>
                    <a:cubicBezTo>
                      <a:pt x="16764" y="0"/>
                      <a:pt x="21600" y="4835"/>
                      <a:pt x="21600" y="10800"/>
                    </a:cubicBezTo>
                    <a:cubicBezTo>
                      <a:pt x="21600" y="10949"/>
                      <a:pt x="21596" y="11099"/>
                      <a:pt x="21590" y="11249"/>
                    </a:cubicBezTo>
                    <a:cubicBezTo>
                      <a:pt x="21596" y="11099"/>
                      <a:pt x="21600" y="10949"/>
                      <a:pt x="21600" y="10800"/>
                    </a:cubicBezTo>
                    <a:cubicBezTo>
                      <a:pt x="21600" y="4835"/>
                      <a:pt x="16764" y="0"/>
                      <a:pt x="10800" y="0"/>
                    </a:cubicBezTo>
                    <a:cubicBezTo>
                      <a:pt x="4835" y="0"/>
                      <a:pt x="0" y="4835"/>
                      <a:pt x="0" y="10800"/>
                    </a:cubicBezTo>
                    <a:cubicBezTo>
                      <a:pt x="0" y="10949"/>
                      <a:pt x="3" y="11099"/>
                      <a:pt x="9" y="11249"/>
                    </a:cubicBezTo>
                    <a:close/>
                  </a:path>
                </a:pathLst>
              </a:custGeom>
              <a:solidFill>
                <a:srgbClr val="CC9900"/>
              </a:solidFill>
              <a:ln w="63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8157" name="Line 509">
                <a:extLst>
                  <a:ext uri="{FF2B5EF4-FFF2-40B4-BE49-F238E27FC236}">
                    <a16:creationId xmlns:a16="http://schemas.microsoft.com/office/drawing/2014/main" id="{0FF21390-5484-4360-B7E5-BD3E1740BD02}"/>
                  </a:ext>
                </a:extLst>
              </p:cNvPr>
              <p:cNvSpPr>
                <a:spLocks noChangeAspect="1" noChangeShapeType="1"/>
              </p:cNvSpPr>
              <p:nvPr/>
            </p:nvSpPr>
            <p:spPr bwMode="auto">
              <a:xfrm>
                <a:off x="880" y="2640"/>
                <a:ext cx="0" cy="59"/>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8158" name="Line 510">
                <a:extLst>
                  <a:ext uri="{FF2B5EF4-FFF2-40B4-BE49-F238E27FC236}">
                    <a16:creationId xmlns:a16="http://schemas.microsoft.com/office/drawing/2014/main" id="{06694126-913F-4127-A693-4CEF86EF318C}"/>
                  </a:ext>
                </a:extLst>
              </p:cNvPr>
              <p:cNvSpPr>
                <a:spLocks noChangeAspect="1" noChangeShapeType="1"/>
              </p:cNvSpPr>
              <p:nvPr/>
            </p:nvSpPr>
            <p:spPr bwMode="auto">
              <a:xfrm>
                <a:off x="862" y="2641"/>
                <a:ext cx="35" cy="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8159" name="Oval 511">
                <a:extLst>
                  <a:ext uri="{FF2B5EF4-FFF2-40B4-BE49-F238E27FC236}">
                    <a16:creationId xmlns:a16="http://schemas.microsoft.com/office/drawing/2014/main" id="{39C222C3-911F-4399-B3F3-57535822471C}"/>
                  </a:ext>
                </a:extLst>
              </p:cNvPr>
              <p:cNvSpPr>
                <a:spLocks noChangeAspect="1" noChangeArrowheads="1"/>
              </p:cNvSpPr>
              <p:nvPr/>
            </p:nvSpPr>
            <p:spPr bwMode="auto">
              <a:xfrm>
                <a:off x="877" y="2628"/>
                <a:ext cx="6" cy="6"/>
              </a:xfrm>
              <a:prstGeom prst="ellipse">
                <a:avLst/>
              </a:prstGeom>
              <a:solidFill>
                <a:schemeClr val="accent1"/>
              </a:solidFill>
              <a:ln w="63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28160" name="Line 512">
            <a:extLst>
              <a:ext uri="{FF2B5EF4-FFF2-40B4-BE49-F238E27FC236}">
                <a16:creationId xmlns:a16="http://schemas.microsoft.com/office/drawing/2014/main" id="{DBD8E0ED-F209-4E4E-9369-B7D101340E4D}"/>
              </a:ext>
            </a:extLst>
          </p:cNvPr>
          <p:cNvSpPr>
            <a:spLocks noChangeShapeType="1"/>
          </p:cNvSpPr>
          <p:nvPr/>
        </p:nvSpPr>
        <p:spPr bwMode="auto">
          <a:xfrm>
            <a:off x="261938" y="3852863"/>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28161" name="Group 513">
            <a:extLst>
              <a:ext uri="{FF2B5EF4-FFF2-40B4-BE49-F238E27FC236}">
                <a16:creationId xmlns:a16="http://schemas.microsoft.com/office/drawing/2014/main" id="{FC243446-D570-4C42-8C93-A50525EA6FEF}"/>
              </a:ext>
            </a:extLst>
          </p:cNvPr>
          <p:cNvGrpSpPr>
            <a:grpSpLocks/>
          </p:cNvGrpSpPr>
          <p:nvPr/>
        </p:nvGrpSpPr>
        <p:grpSpPr bwMode="auto">
          <a:xfrm>
            <a:off x="406400" y="3781425"/>
            <a:ext cx="287338" cy="215900"/>
            <a:chOff x="1400" y="2850"/>
            <a:chExt cx="152" cy="99"/>
          </a:xfrm>
        </p:grpSpPr>
        <p:sp>
          <p:nvSpPr>
            <p:cNvPr id="28162" name="Rectangle 514">
              <a:extLst>
                <a:ext uri="{FF2B5EF4-FFF2-40B4-BE49-F238E27FC236}">
                  <a16:creationId xmlns:a16="http://schemas.microsoft.com/office/drawing/2014/main" id="{519A64B9-9805-42DB-B7D0-B55613E34863}"/>
                </a:ext>
              </a:extLst>
            </p:cNvPr>
            <p:cNvSpPr>
              <a:spLocks noChangeAspect="1" noChangeArrowheads="1"/>
            </p:cNvSpPr>
            <p:nvPr/>
          </p:nvSpPr>
          <p:spPr bwMode="auto">
            <a:xfrm>
              <a:off x="1401" y="2850"/>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8163" name="Line 515">
              <a:extLst>
                <a:ext uri="{FF2B5EF4-FFF2-40B4-BE49-F238E27FC236}">
                  <a16:creationId xmlns:a16="http://schemas.microsoft.com/office/drawing/2014/main" id="{E67EAEE1-07CA-4115-9871-52FAC435A09F}"/>
                </a:ext>
              </a:extLst>
            </p:cNvPr>
            <p:cNvSpPr>
              <a:spLocks noChangeAspect="1" noChangeShapeType="1"/>
            </p:cNvSpPr>
            <p:nvPr/>
          </p:nvSpPr>
          <p:spPr bwMode="auto">
            <a:xfrm flipV="1">
              <a:off x="1400" y="2851"/>
              <a:ext cx="73"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8164" name="Line 516">
              <a:extLst>
                <a:ext uri="{FF2B5EF4-FFF2-40B4-BE49-F238E27FC236}">
                  <a16:creationId xmlns:a16="http://schemas.microsoft.com/office/drawing/2014/main" id="{80457C68-EE85-4FD6-93E9-2F461EEC0F81}"/>
                </a:ext>
              </a:extLst>
            </p:cNvPr>
            <p:cNvSpPr>
              <a:spLocks noChangeAspect="1" noChangeShapeType="1"/>
            </p:cNvSpPr>
            <p:nvPr/>
          </p:nvSpPr>
          <p:spPr bwMode="auto">
            <a:xfrm>
              <a:off x="1473" y="2850"/>
              <a:ext cx="78"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8165" name="Line 517">
              <a:extLst>
                <a:ext uri="{FF2B5EF4-FFF2-40B4-BE49-F238E27FC236}">
                  <a16:creationId xmlns:a16="http://schemas.microsoft.com/office/drawing/2014/main" id="{DDC21FB6-55BF-4027-8C13-03867595A6CE}"/>
                </a:ext>
              </a:extLst>
            </p:cNvPr>
            <p:cNvSpPr>
              <a:spLocks noChangeAspect="1" noChangeShapeType="1"/>
            </p:cNvSpPr>
            <p:nvPr/>
          </p:nvSpPr>
          <p:spPr bwMode="auto">
            <a:xfrm>
              <a:off x="1442" y="2892"/>
              <a:ext cx="62" cy="0"/>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28166" name="Text Box 518">
            <a:extLst>
              <a:ext uri="{FF2B5EF4-FFF2-40B4-BE49-F238E27FC236}">
                <a16:creationId xmlns:a16="http://schemas.microsoft.com/office/drawing/2014/main" id="{D5E6B1A8-8A86-472E-B0B2-E8F1370619A5}"/>
              </a:ext>
            </a:extLst>
          </p:cNvPr>
          <p:cNvSpPr txBox="1">
            <a:spLocks noChangeArrowheads="1"/>
          </p:cNvSpPr>
          <p:nvPr/>
        </p:nvSpPr>
        <p:spPr bwMode="auto">
          <a:xfrm>
            <a:off x="692150" y="3708400"/>
            <a:ext cx="19685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CWBR-13</a:t>
            </a:r>
          </a:p>
          <a:p>
            <a:r>
              <a:rPr lang="en-GB" altLang="en-US" sz="800"/>
              <a:t>x1 to x2 Light Air Defence Battery (j) </a:t>
            </a:r>
          </a:p>
        </p:txBody>
      </p:sp>
      <p:sp>
        <p:nvSpPr>
          <p:cNvPr id="28171" name="Line 523">
            <a:extLst>
              <a:ext uri="{FF2B5EF4-FFF2-40B4-BE49-F238E27FC236}">
                <a16:creationId xmlns:a16="http://schemas.microsoft.com/office/drawing/2014/main" id="{70289C8B-6877-42BA-8FDF-ED30DFBAC66E}"/>
              </a:ext>
            </a:extLst>
          </p:cNvPr>
          <p:cNvSpPr>
            <a:spLocks noChangeShapeType="1"/>
          </p:cNvSpPr>
          <p:nvPr/>
        </p:nvSpPr>
        <p:spPr bwMode="auto">
          <a:xfrm>
            <a:off x="476250" y="6804025"/>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28172" name="Group 524">
            <a:extLst>
              <a:ext uri="{FF2B5EF4-FFF2-40B4-BE49-F238E27FC236}">
                <a16:creationId xmlns:a16="http://schemas.microsoft.com/office/drawing/2014/main" id="{D002E8E3-5562-41AB-9128-2E6BC2D7F740}"/>
              </a:ext>
            </a:extLst>
          </p:cNvPr>
          <p:cNvGrpSpPr>
            <a:grpSpLocks/>
          </p:cNvGrpSpPr>
          <p:nvPr/>
        </p:nvGrpSpPr>
        <p:grpSpPr bwMode="auto">
          <a:xfrm>
            <a:off x="476250" y="6875463"/>
            <a:ext cx="74613" cy="26987"/>
            <a:chOff x="2373" y="1404"/>
            <a:chExt cx="47" cy="17"/>
          </a:xfrm>
        </p:grpSpPr>
        <p:sp>
          <p:nvSpPr>
            <p:cNvPr id="28173" name="Oval 525">
              <a:extLst>
                <a:ext uri="{FF2B5EF4-FFF2-40B4-BE49-F238E27FC236}">
                  <a16:creationId xmlns:a16="http://schemas.microsoft.com/office/drawing/2014/main" id="{DA753C59-A33C-417A-B30D-F9CEE69E7A39}"/>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28174" name="Oval 526">
              <a:extLst>
                <a:ext uri="{FF2B5EF4-FFF2-40B4-BE49-F238E27FC236}">
                  <a16:creationId xmlns:a16="http://schemas.microsoft.com/office/drawing/2014/main" id="{676CB85A-06BA-4030-B69A-C08EC9E78FBB}"/>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28175" name="Text Box 527">
            <a:extLst>
              <a:ext uri="{FF2B5EF4-FFF2-40B4-BE49-F238E27FC236}">
                <a16:creationId xmlns:a16="http://schemas.microsoft.com/office/drawing/2014/main" id="{9C65A881-5F56-4F1A-9C87-D0F367C6DE2A}"/>
              </a:ext>
            </a:extLst>
          </p:cNvPr>
          <p:cNvSpPr txBox="1">
            <a:spLocks noChangeArrowheads="1"/>
          </p:cNvSpPr>
          <p:nvPr/>
        </p:nvSpPr>
        <p:spPr bwMode="auto">
          <a:xfrm>
            <a:off x="620713" y="6804025"/>
            <a:ext cx="27908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Transport/Recon</a:t>
            </a:r>
          </a:p>
          <a:p>
            <a:r>
              <a:rPr lang="en-GB" altLang="en-US" sz="800"/>
              <a:t>x3 </a:t>
            </a:r>
            <a:r>
              <a:rPr lang="en-GB" altLang="en-US" sz="800" b="0"/>
              <a:t>Land Rover (with MG) </a:t>
            </a:r>
            <a:r>
              <a:rPr lang="en-GB" altLang="en-US" sz="800"/>
              <a:t>(l)</a:t>
            </a:r>
            <a:r>
              <a:rPr lang="en-GB" altLang="en-US" sz="800" b="0"/>
              <a:t>                               CWBR-20</a:t>
            </a:r>
            <a:endParaRPr lang="en-GB" altLang="en-US" sz="800"/>
          </a:p>
        </p:txBody>
      </p:sp>
      <p:grpSp>
        <p:nvGrpSpPr>
          <p:cNvPr id="28176" name="Group 528">
            <a:extLst>
              <a:ext uri="{FF2B5EF4-FFF2-40B4-BE49-F238E27FC236}">
                <a16:creationId xmlns:a16="http://schemas.microsoft.com/office/drawing/2014/main" id="{F2A89221-E641-4D85-BB8B-1408718295E8}"/>
              </a:ext>
            </a:extLst>
          </p:cNvPr>
          <p:cNvGrpSpPr>
            <a:grpSpLocks/>
          </p:cNvGrpSpPr>
          <p:nvPr/>
        </p:nvGrpSpPr>
        <p:grpSpPr bwMode="auto">
          <a:xfrm>
            <a:off x="403225" y="6948488"/>
            <a:ext cx="231775" cy="190500"/>
            <a:chOff x="2252" y="2304"/>
            <a:chExt cx="146" cy="120"/>
          </a:xfrm>
        </p:grpSpPr>
        <p:sp>
          <p:nvSpPr>
            <p:cNvPr id="28177" name="Rectangle 529">
              <a:extLst>
                <a:ext uri="{FF2B5EF4-FFF2-40B4-BE49-F238E27FC236}">
                  <a16:creationId xmlns:a16="http://schemas.microsoft.com/office/drawing/2014/main" id="{16138C3C-EA0E-4241-BADC-067663F565E3}"/>
                </a:ext>
              </a:extLst>
            </p:cNvPr>
            <p:cNvSpPr>
              <a:spLocks noChangeAspect="1" noChangeArrowheads="1"/>
            </p:cNvSpPr>
            <p:nvPr/>
          </p:nvSpPr>
          <p:spPr bwMode="auto">
            <a:xfrm>
              <a:off x="2252" y="230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8178" name="Oval 530">
              <a:extLst>
                <a:ext uri="{FF2B5EF4-FFF2-40B4-BE49-F238E27FC236}">
                  <a16:creationId xmlns:a16="http://schemas.microsoft.com/office/drawing/2014/main" id="{AA43F0E5-0C9E-4B56-B392-404E6CFEC157}"/>
                </a:ext>
              </a:extLst>
            </p:cNvPr>
            <p:cNvSpPr>
              <a:spLocks noChangeAspect="1" noChangeArrowheads="1"/>
            </p:cNvSpPr>
            <p:nvPr/>
          </p:nvSpPr>
          <p:spPr bwMode="auto">
            <a:xfrm>
              <a:off x="2259" y="240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28179" name="Oval 531">
              <a:extLst>
                <a:ext uri="{FF2B5EF4-FFF2-40B4-BE49-F238E27FC236}">
                  <a16:creationId xmlns:a16="http://schemas.microsoft.com/office/drawing/2014/main" id="{C71C1D16-7592-4713-B7EC-52FCE365DF85}"/>
                </a:ext>
              </a:extLst>
            </p:cNvPr>
            <p:cNvSpPr>
              <a:spLocks noChangeAspect="1" noChangeArrowheads="1"/>
            </p:cNvSpPr>
            <p:nvPr/>
          </p:nvSpPr>
          <p:spPr bwMode="auto">
            <a:xfrm>
              <a:off x="2373" y="240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28180" name="Line 532">
            <a:extLst>
              <a:ext uri="{FF2B5EF4-FFF2-40B4-BE49-F238E27FC236}">
                <a16:creationId xmlns:a16="http://schemas.microsoft.com/office/drawing/2014/main" id="{51A2556A-63B2-41EB-833F-676574851F08}"/>
              </a:ext>
            </a:extLst>
          </p:cNvPr>
          <p:cNvSpPr>
            <a:spLocks noChangeShapeType="1"/>
          </p:cNvSpPr>
          <p:nvPr/>
        </p:nvSpPr>
        <p:spPr bwMode="auto">
          <a:xfrm>
            <a:off x="261938" y="6731000"/>
            <a:ext cx="142875"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28181" name="Group 533">
            <a:extLst>
              <a:ext uri="{FF2B5EF4-FFF2-40B4-BE49-F238E27FC236}">
                <a16:creationId xmlns:a16="http://schemas.microsoft.com/office/drawing/2014/main" id="{89F40476-8846-49EB-851B-9D58B908342C}"/>
              </a:ext>
            </a:extLst>
          </p:cNvPr>
          <p:cNvGrpSpPr>
            <a:grpSpLocks/>
          </p:cNvGrpSpPr>
          <p:nvPr/>
        </p:nvGrpSpPr>
        <p:grpSpPr bwMode="auto">
          <a:xfrm>
            <a:off x="404813" y="6659563"/>
            <a:ext cx="231775" cy="157162"/>
            <a:chOff x="2736" y="3312"/>
            <a:chExt cx="146" cy="99"/>
          </a:xfrm>
        </p:grpSpPr>
        <p:sp>
          <p:nvSpPr>
            <p:cNvPr id="28182" name="Rectangle 534">
              <a:extLst>
                <a:ext uri="{FF2B5EF4-FFF2-40B4-BE49-F238E27FC236}">
                  <a16:creationId xmlns:a16="http://schemas.microsoft.com/office/drawing/2014/main" id="{35490C3C-EEFC-455D-9327-369344F1485B}"/>
                </a:ext>
              </a:extLst>
            </p:cNvPr>
            <p:cNvSpPr>
              <a:spLocks noChangeAspect="1" noChangeArrowheads="1"/>
            </p:cNvSpPr>
            <p:nvPr/>
          </p:nvSpPr>
          <p:spPr bwMode="auto">
            <a:xfrm>
              <a:off x="2736" y="3312"/>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8183" name="AutoShape 535">
              <a:extLst>
                <a:ext uri="{FF2B5EF4-FFF2-40B4-BE49-F238E27FC236}">
                  <a16:creationId xmlns:a16="http://schemas.microsoft.com/office/drawing/2014/main" id="{D408EF55-8E05-4D9C-BEC9-D329D43A8357}"/>
                </a:ext>
              </a:extLst>
            </p:cNvPr>
            <p:cNvSpPr>
              <a:spLocks noChangeAspect="1" noChangeArrowheads="1"/>
            </p:cNvSpPr>
            <p:nvPr/>
          </p:nvSpPr>
          <p:spPr bwMode="auto">
            <a:xfrm>
              <a:off x="2788" y="3344"/>
              <a:ext cx="36" cy="35"/>
            </a:xfrm>
            <a:prstGeom prst="triangle">
              <a:avLst>
                <a:gd name="adj" fmla="val 50000"/>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28184" name="Group 536">
            <a:extLst>
              <a:ext uri="{FF2B5EF4-FFF2-40B4-BE49-F238E27FC236}">
                <a16:creationId xmlns:a16="http://schemas.microsoft.com/office/drawing/2014/main" id="{3DADC4B4-0235-48AE-A0BA-964F02490DB6}"/>
              </a:ext>
            </a:extLst>
          </p:cNvPr>
          <p:cNvGrpSpPr>
            <a:grpSpLocks/>
          </p:cNvGrpSpPr>
          <p:nvPr/>
        </p:nvGrpSpPr>
        <p:grpSpPr bwMode="auto">
          <a:xfrm>
            <a:off x="477838" y="6588125"/>
            <a:ext cx="74612" cy="26988"/>
            <a:chOff x="2373" y="1404"/>
            <a:chExt cx="47" cy="17"/>
          </a:xfrm>
        </p:grpSpPr>
        <p:sp>
          <p:nvSpPr>
            <p:cNvPr id="28185" name="Oval 537">
              <a:extLst>
                <a:ext uri="{FF2B5EF4-FFF2-40B4-BE49-F238E27FC236}">
                  <a16:creationId xmlns:a16="http://schemas.microsoft.com/office/drawing/2014/main" id="{83ECA16F-13BA-4949-9902-21CF061B00B5}"/>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28186" name="Oval 538">
              <a:extLst>
                <a:ext uri="{FF2B5EF4-FFF2-40B4-BE49-F238E27FC236}">
                  <a16:creationId xmlns:a16="http://schemas.microsoft.com/office/drawing/2014/main" id="{A4380B3D-3481-426A-86D2-A173E131DA45}"/>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28187" name="Text Box 539">
            <a:extLst>
              <a:ext uri="{FF2B5EF4-FFF2-40B4-BE49-F238E27FC236}">
                <a16:creationId xmlns:a16="http://schemas.microsoft.com/office/drawing/2014/main" id="{F5A889AC-F92D-4A5A-9EE7-BBB01B0975D0}"/>
              </a:ext>
            </a:extLst>
          </p:cNvPr>
          <p:cNvSpPr txBox="1">
            <a:spLocks noChangeArrowheads="1"/>
          </p:cNvSpPr>
          <p:nvPr/>
        </p:nvSpPr>
        <p:spPr bwMode="auto">
          <a:xfrm>
            <a:off x="620713" y="6516688"/>
            <a:ext cx="280511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Forward Air Controller</a:t>
            </a:r>
          </a:p>
          <a:p>
            <a:r>
              <a:rPr lang="en-GB" altLang="en-US" sz="800"/>
              <a:t>x3 </a:t>
            </a:r>
            <a:r>
              <a:rPr lang="en-GB" altLang="en-US" sz="800" b="0"/>
              <a:t>Forward Observer                                          CWBR-41</a:t>
            </a:r>
            <a:endParaRPr lang="en-GB" altLang="en-US" sz="800"/>
          </a:p>
        </p:txBody>
      </p:sp>
      <p:sp>
        <p:nvSpPr>
          <p:cNvPr id="28188" name="Text Box 540">
            <a:extLst>
              <a:ext uri="{FF2B5EF4-FFF2-40B4-BE49-F238E27FC236}">
                <a16:creationId xmlns:a16="http://schemas.microsoft.com/office/drawing/2014/main" id="{F78B98AB-9887-45BD-9766-AFFA5EC71CC5}"/>
              </a:ext>
            </a:extLst>
          </p:cNvPr>
          <p:cNvSpPr txBox="1">
            <a:spLocks noChangeArrowheads="1"/>
          </p:cNvSpPr>
          <p:nvPr/>
        </p:nvSpPr>
        <p:spPr bwMode="auto">
          <a:xfrm>
            <a:off x="693738" y="6300788"/>
            <a:ext cx="11366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ATTACHMENTS</a:t>
            </a:r>
          </a:p>
        </p:txBody>
      </p:sp>
      <p:pic>
        <p:nvPicPr>
          <p:cNvPr id="28189" name="Picture 541" descr="gallery1-9">
            <a:extLst>
              <a:ext uri="{FF2B5EF4-FFF2-40B4-BE49-F238E27FC236}">
                <a16:creationId xmlns:a16="http://schemas.microsoft.com/office/drawing/2014/main" id="{107072F0-529D-4D75-968D-FEBCF015973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9275" y="7216775"/>
            <a:ext cx="2519363" cy="1800225"/>
          </a:xfrm>
          <a:prstGeom prst="rect">
            <a:avLst/>
          </a:prstGeom>
          <a:noFill/>
          <a:extLst>
            <a:ext uri="{909E8E84-426E-40DD-AFC4-6F175D3DCCD1}">
              <a14:hiddenFill xmlns:a14="http://schemas.microsoft.com/office/drawing/2010/main">
                <a:solidFill>
                  <a:srgbClr val="FFFFFF"/>
                </a:solidFill>
              </a14:hiddenFill>
            </a:ext>
          </a:extLst>
        </p:spPr>
      </p:pic>
      <p:grpSp>
        <p:nvGrpSpPr>
          <p:cNvPr id="28190" name="Group 542">
            <a:extLst>
              <a:ext uri="{FF2B5EF4-FFF2-40B4-BE49-F238E27FC236}">
                <a16:creationId xmlns:a16="http://schemas.microsoft.com/office/drawing/2014/main" id="{D368E851-5BD9-4016-BF9A-544E7F615A9E}"/>
              </a:ext>
            </a:extLst>
          </p:cNvPr>
          <p:cNvGrpSpPr>
            <a:grpSpLocks noChangeAspect="1"/>
          </p:cNvGrpSpPr>
          <p:nvPr/>
        </p:nvGrpSpPr>
        <p:grpSpPr bwMode="auto">
          <a:xfrm>
            <a:off x="403225" y="2770188"/>
            <a:ext cx="304800" cy="217487"/>
            <a:chOff x="808" y="2610"/>
            <a:chExt cx="146" cy="99"/>
          </a:xfrm>
        </p:grpSpPr>
        <p:grpSp>
          <p:nvGrpSpPr>
            <p:cNvPr id="28191" name="Group 543">
              <a:extLst>
                <a:ext uri="{FF2B5EF4-FFF2-40B4-BE49-F238E27FC236}">
                  <a16:creationId xmlns:a16="http://schemas.microsoft.com/office/drawing/2014/main" id="{7CBED843-F0CB-40C5-AB9B-6024CC5BE905}"/>
                </a:ext>
              </a:extLst>
            </p:cNvPr>
            <p:cNvGrpSpPr>
              <a:grpSpLocks noChangeAspect="1"/>
            </p:cNvGrpSpPr>
            <p:nvPr/>
          </p:nvGrpSpPr>
          <p:grpSpPr bwMode="auto">
            <a:xfrm>
              <a:off x="808" y="2610"/>
              <a:ext cx="146" cy="99"/>
              <a:chOff x="1968" y="1728"/>
              <a:chExt cx="195" cy="132"/>
            </a:xfrm>
          </p:grpSpPr>
          <p:sp>
            <p:nvSpPr>
              <p:cNvPr id="28192" name="Rectangle 544">
                <a:extLst>
                  <a:ext uri="{FF2B5EF4-FFF2-40B4-BE49-F238E27FC236}">
                    <a16:creationId xmlns:a16="http://schemas.microsoft.com/office/drawing/2014/main" id="{D04B157C-E269-45D6-A353-5BCBDDE96389}"/>
                  </a:ext>
                </a:extLst>
              </p:cNvPr>
              <p:cNvSpPr>
                <a:spLocks noChangeAspect="1" noChangeArrowheads="1"/>
              </p:cNvSpPr>
              <p:nvPr/>
            </p:nvSpPr>
            <p:spPr bwMode="auto">
              <a:xfrm>
                <a:off x="1968" y="1728"/>
                <a:ext cx="195" cy="132"/>
              </a:xfrm>
              <a:prstGeom prst="rect">
                <a:avLst/>
              </a:prstGeom>
              <a:solidFill>
                <a:srgbClr val="FF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8193" name="Line 545">
                <a:extLst>
                  <a:ext uri="{FF2B5EF4-FFF2-40B4-BE49-F238E27FC236}">
                    <a16:creationId xmlns:a16="http://schemas.microsoft.com/office/drawing/2014/main" id="{0EF4B2C8-7B7A-4320-95E4-7D8469369D3C}"/>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8194" name="Line 546">
                <a:extLst>
                  <a:ext uri="{FF2B5EF4-FFF2-40B4-BE49-F238E27FC236}">
                    <a16:creationId xmlns:a16="http://schemas.microsoft.com/office/drawing/2014/main" id="{9F9E3CA4-10C1-4238-9870-E89BFF04412D}"/>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28195" name="Group 547">
              <a:extLst>
                <a:ext uri="{FF2B5EF4-FFF2-40B4-BE49-F238E27FC236}">
                  <a16:creationId xmlns:a16="http://schemas.microsoft.com/office/drawing/2014/main" id="{4DC08736-4F88-4BFC-8119-3B2C3E6D84BF}"/>
                </a:ext>
              </a:extLst>
            </p:cNvPr>
            <p:cNvGrpSpPr>
              <a:grpSpLocks noChangeAspect="1"/>
            </p:cNvGrpSpPr>
            <p:nvPr/>
          </p:nvGrpSpPr>
          <p:grpSpPr bwMode="auto">
            <a:xfrm>
              <a:off x="862" y="2626"/>
              <a:ext cx="36" cy="71"/>
              <a:chOff x="862" y="2628"/>
              <a:chExt cx="36" cy="71"/>
            </a:xfrm>
          </p:grpSpPr>
          <p:sp>
            <p:nvSpPr>
              <p:cNvPr id="28196" name="AutoShape 548">
                <a:extLst>
                  <a:ext uri="{FF2B5EF4-FFF2-40B4-BE49-F238E27FC236}">
                    <a16:creationId xmlns:a16="http://schemas.microsoft.com/office/drawing/2014/main" id="{3A0DEC88-8679-4586-A052-F15C06D9F0B7}"/>
                  </a:ext>
                </a:extLst>
              </p:cNvPr>
              <p:cNvSpPr>
                <a:spLocks noChangeAspect="1" noChangeArrowheads="1"/>
              </p:cNvSpPr>
              <p:nvPr/>
            </p:nvSpPr>
            <p:spPr bwMode="auto">
              <a:xfrm rot="10800000">
                <a:off x="863" y="2670"/>
                <a:ext cx="35" cy="23"/>
              </a:xfrm>
              <a:custGeom>
                <a:avLst/>
                <a:gdLst>
                  <a:gd name="G0" fmla="+- 10800 0 0"/>
                  <a:gd name="G1" fmla="+- 11640114 0 0"/>
                  <a:gd name="G2" fmla="+- 0 0 11640114"/>
                  <a:gd name="T0" fmla="*/ 0 256 1"/>
                  <a:gd name="T1" fmla="*/ 180 256 1"/>
                  <a:gd name="G3" fmla="+- 11640114 T0 T1"/>
                  <a:gd name="T2" fmla="*/ 0 256 1"/>
                  <a:gd name="T3" fmla="*/ 90 256 1"/>
                  <a:gd name="G4" fmla="+- 11640114 T2 T3"/>
                  <a:gd name="G5" fmla="*/ G4 2 1"/>
                  <a:gd name="T4" fmla="*/ 90 256 1"/>
                  <a:gd name="T5" fmla="*/ 0 256 1"/>
                  <a:gd name="G6" fmla="+- 11640114 T4 T5"/>
                  <a:gd name="G7" fmla="*/ G6 2 1"/>
                  <a:gd name="G8" fmla="abs 11640114"/>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640114"/>
                  <a:gd name="G21" fmla="sin G19 11640114"/>
                  <a:gd name="G22" fmla="+- G20 10800 0"/>
                  <a:gd name="G23" fmla="+- G21 10800 0"/>
                  <a:gd name="G24" fmla="+- 10800 0 G20"/>
                  <a:gd name="G25" fmla="+- 10800 10800 0"/>
                  <a:gd name="G26" fmla="?: G9 G17 G25"/>
                  <a:gd name="G27" fmla="?: G9 0 21600"/>
                  <a:gd name="G28" fmla="cos 10800 11640114"/>
                  <a:gd name="G29" fmla="sin 10800 11640114"/>
                  <a:gd name="G30" fmla="sin 10800 11640114"/>
                  <a:gd name="G31" fmla="+- G28 10800 0"/>
                  <a:gd name="G32" fmla="+- G29 10800 0"/>
                  <a:gd name="G33" fmla="+- G30 10800 0"/>
                  <a:gd name="G34" fmla="?: G4 0 G31"/>
                  <a:gd name="G35" fmla="?: 11640114 G34 0"/>
                  <a:gd name="G36" fmla="?: G6 G35 G31"/>
                  <a:gd name="G37" fmla="+- 21600 0 G36"/>
                  <a:gd name="G38" fmla="?: G4 0 G33"/>
                  <a:gd name="G39" fmla="?: 11640114 G38 G32"/>
                  <a:gd name="G40" fmla="?: G6 G39 0"/>
                  <a:gd name="G41" fmla="?: G4 G32 21600"/>
                  <a:gd name="G42" fmla="?: G6 G41 G33"/>
                  <a:gd name="T12" fmla="*/ 10800 w 21600"/>
                  <a:gd name="T13" fmla="*/ 0 h 21600"/>
                  <a:gd name="T14" fmla="*/ 9 w 21600"/>
                  <a:gd name="T15" fmla="*/ 11249 h 21600"/>
                  <a:gd name="T16" fmla="*/ 10800 w 21600"/>
                  <a:gd name="T17" fmla="*/ 0 h 21600"/>
                  <a:gd name="T18" fmla="*/ 21591 w 21600"/>
                  <a:gd name="T19" fmla="*/ 11249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9" y="11249"/>
                    </a:moveTo>
                    <a:cubicBezTo>
                      <a:pt x="3" y="11099"/>
                      <a:pt x="0" y="10949"/>
                      <a:pt x="0" y="10800"/>
                    </a:cubicBezTo>
                    <a:cubicBezTo>
                      <a:pt x="0" y="4835"/>
                      <a:pt x="4835" y="0"/>
                      <a:pt x="10800" y="0"/>
                    </a:cubicBezTo>
                    <a:cubicBezTo>
                      <a:pt x="16764" y="0"/>
                      <a:pt x="21600" y="4835"/>
                      <a:pt x="21600" y="10800"/>
                    </a:cubicBezTo>
                    <a:cubicBezTo>
                      <a:pt x="21600" y="10949"/>
                      <a:pt x="21596" y="11099"/>
                      <a:pt x="21590" y="11249"/>
                    </a:cubicBezTo>
                    <a:cubicBezTo>
                      <a:pt x="21596" y="11099"/>
                      <a:pt x="21600" y="10949"/>
                      <a:pt x="21600" y="10800"/>
                    </a:cubicBezTo>
                    <a:cubicBezTo>
                      <a:pt x="21600" y="4835"/>
                      <a:pt x="16764" y="0"/>
                      <a:pt x="10800" y="0"/>
                    </a:cubicBezTo>
                    <a:cubicBezTo>
                      <a:pt x="4835" y="0"/>
                      <a:pt x="0" y="4835"/>
                      <a:pt x="0" y="10800"/>
                    </a:cubicBezTo>
                    <a:cubicBezTo>
                      <a:pt x="0" y="10949"/>
                      <a:pt x="3" y="11099"/>
                      <a:pt x="9" y="11249"/>
                    </a:cubicBezTo>
                    <a:close/>
                  </a:path>
                </a:pathLst>
              </a:custGeom>
              <a:solidFill>
                <a:srgbClr val="FF9900"/>
              </a:solidFill>
              <a:ln w="63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8197" name="Line 549">
                <a:extLst>
                  <a:ext uri="{FF2B5EF4-FFF2-40B4-BE49-F238E27FC236}">
                    <a16:creationId xmlns:a16="http://schemas.microsoft.com/office/drawing/2014/main" id="{08679CE1-8F3D-4CF9-B16D-B34B340066AA}"/>
                  </a:ext>
                </a:extLst>
              </p:cNvPr>
              <p:cNvSpPr>
                <a:spLocks noChangeAspect="1" noChangeShapeType="1"/>
              </p:cNvSpPr>
              <p:nvPr/>
            </p:nvSpPr>
            <p:spPr bwMode="auto">
              <a:xfrm>
                <a:off x="880" y="2640"/>
                <a:ext cx="0" cy="59"/>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8198" name="Line 550">
                <a:extLst>
                  <a:ext uri="{FF2B5EF4-FFF2-40B4-BE49-F238E27FC236}">
                    <a16:creationId xmlns:a16="http://schemas.microsoft.com/office/drawing/2014/main" id="{2087ADF1-CAE5-4010-8999-2F9FD29460FE}"/>
                  </a:ext>
                </a:extLst>
              </p:cNvPr>
              <p:cNvSpPr>
                <a:spLocks noChangeAspect="1" noChangeShapeType="1"/>
              </p:cNvSpPr>
              <p:nvPr/>
            </p:nvSpPr>
            <p:spPr bwMode="auto">
              <a:xfrm>
                <a:off x="862" y="2641"/>
                <a:ext cx="35" cy="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8199" name="Oval 551">
                <a:extLst>
                  <a:ext uri="{FF2B5EF4-FFF2-40B4-BE49-F238E27FC236}">
                    <a16:creationId xmlns:a16="http://schemas.microsoft.com/office/drawing/2014/main" id="{B821CF72-D216-4710-9E5D-D492190BA3B6}"/>
                  </a:ext>
                </a:extLst>
              </p:cNvPr>
              <p:cNvSpPr>
                <a:spLocks noChangeAspect="1" noChangeArrowheads="1"/>
              </p:cNvSpPr>
              <p:nvPr/>
            </p:nvSpPr>
            <p:spPr bwMode="auto">
              <a:xfrm>
                <a:off x="877" y="2628"/>
                <a:ext cx="6" cy="6"/>
              </a:xfrm>
              <a:prstGeom prst="ellipse">
                <a:avLst/>
              </a:prstGeom>
              <a:solidFill>
                <a:srgbClr val="FF9900"/>
              </a:solidFill>
              <a:ln w="63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grpSp>
        <p:nvGrpSpPr>
          <p:cNvPr id="28200" name="Group 552">
            <a:extLst>
              <a:ext uri="{FF2B5EF4-FFF2-40B4-BE49-F238E27FC236}">
                <a16:creationId xmlns:a16="http://schemas.microsoft.com/office/drawing/2014/main" id="{1AF30B25-7455-4EBC-823A-2EFC0D7FA27D}"/>
              </a:ext>
            </a:extLst>
          </p:cNvPr>
          <p:cNvGrpSpPr>
            <a:grpSpLocks/>
          </p:cNvGrpSpPr>
          <p:nvPr/>
        </p:nvGrpSpPr>
        <p:grpSpPr bwMode="auto">
          <a:xfrm>
            <a:off x="517525" y="2700338"/>
            <a:ext cx="76200" cy="63500"/>
            <a:chOff x="2443" y="447"/>
            <a:chExt cx="48" cy="40"/>
          </a:xfrm>
        </p:grpSpPr>
        <p:sp>
          <p:nvSpPr>
            <p:cNvPr id="28201" name="Line 553">
              <a:extLst>
                <a:ext uri="{FF2B5EF4-FFF2-40B4-BE49-F238E27FC236}">
                  <a16:creationId xmlns:a16="http://schemas.microsoft.com/office/drawing/2014/main" id="{1BE05170-925C-4D49-B6E7-5AFDA1ECDF26}"/>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8202" name="Line 554">
              <a:extLst>
                <a:ext uri="{FF2B5EF4-FFF2-40B4-BE49-F238E27FC236}">
                  <a16:creationId xmlns:a16="http://schemas.microsoft.com/office/drawing/2014/main" id="{5823D77E-BA0E-4732-88BA-ECEEF12C9739}"/>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28203" name="Text Box 555">
            <a:extLst>
              <a:ext uri="{FF2B5EF4-FFF2-40B4-BE49-F238E27FC236}">
                <a16:creationId xmlns:a16="http://schemas.microsoft.com/office/drawing/2014/main" id="{305CAC67-CD81-436F-B3EA-62CD5E90686D}"/>
              </a:ext>
            </a:extLst>
          </p:cNvPr>
          <p:cNvSpPr txBox="1">
            <a:spLocks noChangeArrowheads="1"/>
          </p:cNvSpPr>
          <p:nvPr/>
        </p:nvSpPr>
        <p:spPr bwMode="auto">
          <a:xfrm>
            <a:off x="692150" y="2555875"/>
            <a:ext cx="2033588"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BG CWNL-13</a:t>
            </a:r>
          </a:p>
          <a:p>
            <a:r>
              <a:rPr lang="en-GB" altLang="en-US" sz="1000"/>
              <a:t>Up to x1 Netherlands Marine </a:t>
            </a:r>
          </a:p>
          <a:p>
            <a:r>
              <a:rPr lang="en-GB" altLang="en-US" sz="1000"/>
              <a:t>Amphibious Combat Group </a:t>
            </a:r>
            <a:r>
              <a:rPr lang="en-GB" altLang="en-US" sz="800"/>
              <a:t>(m)</a:t>
            </a:r>
            <a:endParaRPr lang="en-GB" altLang="en-US" sz="1000"/>
          </a:p>
        </p:txBody>
      </p:sp>
      <p:sp>
        <p:nvSpPr>
          <p:cNvPr id="28204" name="Line 556">
            <a:extLst>
              <a:ext uri="{FF2B5EF4-FFF2-40B4-BE49-F238E27FC236}">
                <a16:creationId xmlns:a16="http://schemas.microsoft.com/office/drawing/2014/main" id="{9E4868AA-E06F-4A28-9174-B6ADB674642B}"/>
              </a:ext>
            </a:extLst>
          </p:cNvPr>
          <p:cNvSpPr>
            <a:spLocks noChangeShapeType="1"/>
          </p:cNvSpPr>
          <p:nvPr/>
        </p:nvSpPr>
        <p:spPr bwMode="auto">
          <a:xfrm>
            <a:off x="260350" y="284321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8205" name="Line 557">
            <a:extLst>
              <a:ext uri="{FF2B5EF4-FFF2-40B4-BE49-F238E27FC236}">
                <a16:creationId xmlns:a16="http://schemas.microsoft.com/office/drawing/2014/main" id="{1752C1B3-A90E-432E-A09B-C31D622CF132}"/>
              </a:ext>
            </a:extLst>
          </p:cNvPr>
          <p:cNvSpPr>
            <a:spLocks noChangeShapeType="1"/>
          </p:cNvSpPr>
          <p:nvPr/>
        </p:nvSpPr>
        <p:spPr bwMode="auto">
          <a:xfrm>
            <a:off x="549275" y="3708400"/>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28206" name="Group 558">
            <a:extLst>
              <a:ext uri="{FF2B5EF4-FFF2-40B4-BE49-F238E27FC236}">
                <a16:creationId xmlns:a16="http://schemas.microsoft.com/office/drawing/2014/main" id="{9D433449-670E-45FB-8AC0-1D8E666A9D9D}"/>
              </a:ext>
            </a:extLst>
          </p:cNvPr>
          <p:cNvGrpSpPr>
            <a:grpSpLocks noChangeAspect="1"/>
          </p:cNvGrpSpPr>
          <p:nvPr/>
        </p:nvGrpSpPr>
        <p:grpSpPr bwMode="auto">
          <a:xfrm>
            <a:off x="404813" y="1187450"/>
            <a:ext cx="234950" cy="160338"/>
            <a:chOff x="808" y="2610"/>
            <a:chExt cx="146" cy="99"/>
          </a:xfrm>
        </p:grpSpPr>
        <p:grpSp>
          <p:nvGrpSpPr>
            <p:cNvPr id="28207" name="Group 559">
              <a:extLst>
                <a:ext uri="{FF2B5EF4-FFF2-40B4-BE49-F238E27FC236}">
                  <a16:creationId xmlns:a16="http://schemas.microsoft.com/office/drawing/2014/main" id="{BCF7C724-0F02-4BB9-8A15-E1525C67348A}"/>
                </a:ext>
              </a:extLst>
            </p:cNvPr>
            <p:cNvGrpSpPr>
              <a:grpSpLocks noChangeAspect="1"/>
            </p:cNvGrpSpPr>
            <p:nvPr/>
          </p:nvGrpSpPr>
          <p:grpSpPr bwMode="auto">
            <a:xfrm>
              <a:off x="808" y="2610"/>
              <a:ext cx="146" cy="99"/>
              <a:chOff x="1968" y="1728"/>
              <a:chExt cx="195" cy="132"/>
            </a:xfrm>
          </p:grpSpPr>
          <p:sp>
            <p:nvSpPr>
              <p:cNvPr id="28208" name="Rectangle 560">
                <a:extLst>
                  <a:ext uri="{FF2B5EF4-FFF2-40B4-BE49-F238E27FC236}">
                    <a16:creationId xmlns:a16="http://schemas.microsoft.com/office/drawing/2014/main" id="{53B5209F-12BA-4BD9-99BF-4924F80F499D}"/>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8209" name="Line 561">
                <a:extLst>
                  <a:ext uri="{FF2B5EF4-FFF2-40B4-BE49-F238E27FC236}">
                    <a16:creationId xmlns:a16="http://schemas.microsoft.com/office/drawing/2014/main" id="{64057CB3-91D5-4925-9660-624C1AD9CF03}"/>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8210" name="Line 562">
                <a:extLst>
                  <a:ext uri="{FF2B5EF4-FFF2-40B4-BE49-F238E27FC236}">
                    <a16:creationId xmlns:a16="http://schemas.microsoft.com/office/drawing/2014/main" id="{6AACC55E-93DE-460C-ADC3-492BF8403107}"/>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28211" name="Group 563">
              <a:extLst>
                <a:ext uri="{FF2B5EF4-FFF2-40B4-BE49-F238E27FC236}">
                  <a16:creationId xmlns:a16="http://schemas.microsoft.com/office/drawing/2014/main" id="{5C53D7C5-5735-4C25-BD3D-25C00F03D34A}"/>
                </a:ext>
              </a:extLst>
            </p:cNvPr>
            <p:cNvGrpSpPr>
              <a:grpSpLocks noChangeAspect="1"/>
            </p:cNvGrpSpPr>
            <p:nvPr/>
          </p:nvGrpSpPr>
          <p:grpSpPr bwMode="auto">
            <a:xfrm>
              <a:off x="862" y="2626"/>
              <a:ext cx="36" cy="71"/>
              <a:chOff x="862" y="2628"/>
              <a:chExt cx="36" cy="71"/>
            </a:xfrm>
          </p:grpSpPr>
          <p:sp>
            <p:nvSpPr>
              <p:cNvPr id="28212" name="AutoShape 564">
                <a:extLst>
                  <a:ext uri="{FF2B5EF4-FFF2-40B4-BE49-F238E27FC236}">
                    <a16:creationId xmlns:a16="http://schemas.microsoft.com/office/drawing/2014/main" id="{655791CC-B027-4FB3-B563-667479DECF27}"/>
                  </a:ext>
                </a:extLst>
              </p:cNvPr>
              <p:cNvSpPr>
                <a:spLocks noChangeAspect="1" noChangeArrowheads="1"/>
              </p:cNvSpPr>
              <p:nvPr/>
            </p:nvSpPr>
            <p:spPr bwMode="auto">
              <a:xfrm rot="10800000">
                <a:off x="863" y="2670"/>
                <a:ext cx="35" cy="23"/>
              </a:xfrm>
              <a:custGeom>
                <a:avLst/>
                <a:gdLst>
                  <a:gd name="G0" fmla="+- 10800 0 0"/>
                  <a:gd name="G1" fmla="+- 11640114 0 0"/>
                  <a:gd name="G2" fmla="+- 0 0 11640114"/>
                  <a:gd name="T0" fmla="*/ 0 256 1"/>
                  <a:gd name="T1" fmla="*/ 180 256 1"/>
                  <a:gd name="G3" fmla="+- 11640114 T0 T1"/>
                  <a:gd name="T2" fmla="*/ 0 256 1"/>
                  <a:gd name="T3" fmla="*/ 90 256 1"/>
                  <a:gd name="G4" fmla="+- 11640114 T2 T3"/>
                  <a:gd name="G5" fmla="*/ G4 2 1"/>
                  <a:gd name="T4" fmla="*/ 90 256 1"/>
                  <a:gd name="T5" fmla="*/ 0 256 1"/>
                  <a:gd name="G6" fmla="+- 11640114 T4 T5"/>
                  <a:gd name="G7" fmla="*/ G6 2 1"/>
                  <a:gd name="G8" fmla="abs 11640114"/>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640114"/>
                  <a:gd name="G21" fmla="sin G19 11640114"/>
                  <a:gd name="G22" fmla="+- G20 10800 0"/>
                  <a:gd name="G23" fmla="+- G21 10800 0"/>
                  <a:gd name="G24" fmla="+- 10800 0 G20"/>
                  <a:gd name="G25" fmla="+- 10800 10800 0"/>
                  <a:gd name="G26" fmla="?: G9 G17 G25"/>
                  <a:gd name="G27" fmla="?: G9 0 21600"/>
                  <a:gd name="G28" fmla="cos 10800 11640114"/>
                  <a:gd name="G29" fmla="sin 10800 11640114"/>
                  <a:gd name="G30" fmla="sin 10800 11640114"/>
                  <a:gd name="G31" fmla="+- G28 10800 0"/>
                  <a:gd name="G32" fmla="+- G29 10800 0"/>
                  <a:gd name="G33" fmla="+- G30 10800 0"/>
                  <a:gd name="G34" fmla="?: G4 0 G31"/>
                  <a:gd name="G35" fmla="?: 11640114 G34 0"/>
                  <a:gd name="G36" fmla="?: G6 G35 G31"/>
                  <a:gd name="G37" fmla="+- 21600 0 G36"/>
                  <a:gd name="G38" fmla="?: G4 0 G33"/>
                  <a:gd name="G39" fmla="?: 11640114 G38 G32"/>
                  <a:gd name="G40" fmla="?: G6 G39 0"/>
                  <a:gd name="G41" fmla="?: G4 G32 21600"/>
                  <a:gd name="G42" fmla="?: G6 G41 G33"/>
                  <a:gd name="T12" fmla="*/ 10800 w 21600"/>
                  <a:gd name="T13" fmla="*/ 0 h 21600"/>
                  <a:gd name="T14" fmla="*/ 9 w 21600"/>
                  <a:gd name="T15" fmla="*/ 11249 h 21600"/>
                  <a:gd name="T16" fmla="*/ 10800 w 21600"/>
                  <a:gd name="T17" fmla="*/ 0 h 21600"/>
                  <a:gd name="T18" fmla="*/ 21591 w 21600"/>
                  <a:gd name="T19" fmla="*/ 11249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9" y="11249"/>
                    </a:moveTo>
                    <a:cubicBezTo>
                      <a:pt x="3" y="11099"/>
                      <a:pt x="0" y="10949"/>
                      <a:pt x="0" y="10800"/>
                    </a:cubicBezTo>
                    <a:cubicBezTo>
                      <a:pt x="0" y="4835"/>
                      <a:pt x="4835" y="0"/>
                      <a:pt x="10800" y="0"/>
                    </a:cubicBezTo>
                    <a:cubicBezTo>
                      <a:pt x="16764" y="0"/>
                      <a:pt x="21600" y="4835"/>
                      <a:pt x="21600" y="10800"/>
                    </a:cubicBezTo>
                    <a:cubicBezTo>
                      <a:pt x="21600" y="10949"/>
                      <a:pt x="21596" y="11099"/>
                      <a:pt x="21590" y="11249"/>
                    </a:cubicBezTo>
                    <a:cubicBezTo>
                      <a:pt x="21596" y="11099"/>
                      <a:pt x="21600" y="10949"/>
                      <a:pt x="21600" y="10800"/>
                    </a:cubicBezTo>
                    <a:cubicBezTo>
                      <a:pt x="21600" y="4835"/>
                      <a:pt x="16764" y="0"/>
                      <a:pt x="10800" y="0"/>
                    </a:cubicBezTo>
                    <a:cubicBezTo>
                      <a:pt x="4835" y="0"/>
                      <a:pt x="0" y="4835"/>
                      <a:pt x="0" y="10800"/>
                    </a:cubicBezTo>
                    <a:cubicBezTo>
                      <a:pt x="0" y="10949"/>
                      <a:pt x="3" y="11099"/>
                      <a:pt x="9" y="11249"/>
                    </a:cubicBezTo>
                    <a:close/>
                  </a:path>
                </a:pathLst>
              </a:custGeom>
              <a:solidFill>
                <a:srgbClr val="CC9900"/>
              </a:solidFill>
              <a:ln w="63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8213" name="Line 565">
                <a:extLst>
                  <a:ext uri="{FF2B5EF4-FFF2-40B4-BE49-F238E27FC236}">
                    <a16:creationId xmlns:a16="http://schemas.microsoft.com/office/drawing/2014/main" id="{F6F79F5C-27B5-45A1-86C5-FF1B8423634A}"/>
                  </a:ext>
                </a:extLst>
              </p:cNvPr>
              <p:cNvSpPr>
                <a:spLocks noChangeAspect="1" noChangeShapeType="1"/>
              </p:cNvSpPr>
              <p:nvPr/>
            </p:nvSpPr>
            <p:spPr bwMode="auto">
              <a:xfrm>
                <a:off x="880" y="2640"/>
                <a:ext cx="0" cy="59"/>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8214" name="Line 566">
                <a:extLst>
                  <a:ext uri="{FF2B5EF4-FFF2-40B4-BE49-F238E27FC236}">
                    <a16:creationId xmlns:a16="http://schemas.microsoft.com/office/drawing/2014/main" id="{47864C3E-2BF5-439E-B09B-686C32640D7C}"/>
                  </a:ext>
                </a:extLst>
              </p:cNvPr>
              <p:cNvSpPr>
                <a:spLocks noChangeAspect="1" noChangeShapeType="1"/>
              </p:cNvSpPr>
              <p:nvPr/>
            </p:nvSpPr>
            <p:spPr bwMode="auto">
              <a:xfrm>
                <a:off x="862" y="2641"/>
                <a:ext cx="35" cy="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8215" name="Oval 567">
                <a:extLst>
                  <a:ext uri="{FF2B5EF4-FFF2-40B4-BE49-F238E27FC236}">
                    <a16:creationId xmlns:a16="http://schemas.microsoft.com/office/drawing/2014/main" id="{1F4703A6-C845-4A16-B543-0B60B2AB16DA}"/>
                  </a:ext>
                </a:extLst>
              </p:cNvPr>
              <p:cNvSpPr>
                <a:spLocks noChangeAspect="1" noChangeArrowheads="1"/>
              </p:cNvSpPr>
              <p:nvPr/>
            </p:nvSpPr>
            <p:spPr bwMode="auto">
              <a:xfrm>
                <a:off x="877" y="2628"/>
                <a:ext cx="6" cy="6"/>
              </a:xfrm>
              <a:prstGeom prst="ellipse">
                <a:avLst/>
              </a:prstGeom>
              <a:solidFill>
                <a:schemeClr val="accent1"/>
              </a:solidFill>
              <a:ln w="63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pic>
        <p:nvPicPr>
          <p:cNvPr id="28216" name="Picture 568" descr="Falklands - British RM Raising Flag">
            <a:extLst>
              <a:ext uri="{FF2B5EF4-FFF2-40B4-BE49-F238E27FC236}">
                <a16:creationId xmlns:a16="http://schemas.microsoft.com/office/drawing/2014/main" id="{E467113F-BC7C-42D8-8A41-1ED81093FF8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73463" y="107950"/>
            <a:ext cx="3025775" cy="17018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3908" name="Group 4">
            <a:extLst>
              <a:ext uri="{FF2B5EF4-FFF2-40B4-BE49-F238E27FC236}">
                <a16:creationId xmlns:a16="http://schemas.microsoft.com/office/drawing/2014/main" id="{C662362B-9AEC-4051-939F-9ED9E2AA0AE7}"/>
              </a:ext>
            </a:extLst>
          </p:cNvPr>
          <p:cNvGrpSpPr>
            <a:grpSpLocks/>
          </p:cNvGrpSpPr>
          <p:nvPr/>
        </p:nvGrpSpPr>
        <p:grpSpPr bwMode="auto">
          <a:xfrm>
            <a:off x="220663" y="179388"/>
            <a:ext cx="76200" cy="63500"/>
            <a:chOff x="2539" y="543"/>
            <a:chExt cx="48" cy="40"/>
          </a:xfrm>
        </p:grpSpPr>
        <p:sp>
          <p:nvSpPr>
            <p:cNvPr id="123909" name="Line 5">
              <a:extLst>
                <a:ext uri="{FF2B5EF4-FFF2-40B4-BE49-F238E27FC236}">
                  <a16:creationId xmlns:a16="http://schemas.microsoft.com/office/drawing/2014/main" id="{E99C465A-B7BE-4382-BC27-343D6F902E6C}"/>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3910" name="Line 6">
              <a:extLst>
                <a:ext uri="{FF2B5EF4-FFF2-40B4-BE49-F238E27FC236}">
                  <a16:creationId xmlns:a16="http://schemas.microsoft.com/office/drawing/2014/main" id="{24B61D30-A6A5-4C8D-9CD2-7B43137A6D5B}"/>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123911" name="Text Box 7">
            <a:extLst>
              <a:ext uri="{FF2B5EF4-FFF2-40B4-BE49-F238E27FC236}">
                <a16:creationId xmlns:a16="http://schemas.microsoft.com/office/drawing/2014/main" id="{954614A2-657E-4476-B343-25671AB51C18}"/>
              </a:ext>
            </a:extLst>
          </p:cNvPr>
          <p:cNvSpPr txBox="1">
            <a:spLocks noChangeArrowheads="1"/>
          </p:cNvSpPr>
          <p:nvPr/>
        </p:nvSpPr>
        <p:spPr bwMode="auto">
          <a:xfrm>
            <a:off x="476250" y="107950"/>
            <a:ext cx="3090863"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BATTLEGROUP CWBR-18a</a:t>
            </a:r>
          </a:p>
          <a:p>
            <a:r>
              <a:rPr lang="en-GB" altLang="en-US" sz="1000"/>
              <a:t>British Infantry Brigade (Home Service) 1980s </a:t>
            </a:r>
            <a:r>
              <a:rPr lang="en-GB" altLang="en-US" sz="800"/>
              <a:t>(a)</a:t>
            </a:r>
          </a:p>
          <a:p>
            <a:r>
              <a:rPr lang="en-GB" altLang="en-US" sz="800" b="0"/>
              <a:t>(2 (Southeast) Infantry Brigade)</a:t>
            </a:r>
          </a:p>
        </p:txBody>
      </p:sp>
      <p:sp>
        <p:nvSpPr>
          <p:cNvPr id="123912" name="Line 8">
            <a:extLst>
              <a:ext uri="{FF2B5EF4-FFF2-40B4-BE49-F238E27FC236}">
                <a16:creationId xmlns:a16="http://schemas.microsoft.com/office/drawing/2014/main" id="{192FEDD8-E8B3-4E6F-8F03-CD1F1E3969CA}"/>
              </a:ext>
            </a:extLst>
          </p:cNvPr>
          <p:cNvSpPr>
            <a:spLocks noChangeShapeType="1"/>
          </p:cNvSpPr>
          <p:nvPr/>
        </p:nvSpPr>
        <p:spPr bwMode="auto">
          <a:xfrm>
            <a:off x="261938" y="1406525"/>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3913" name="Line 9">
            <a:extLst>
              <a:ext uri="{FF2B5EF4-FFF2-40B4-BE49-F238E27FC236}">
                <a16:creationId xmlns:a16="http://schemas.microsoft.com/office/drawing/2014/main" id="{3B7EF015-7BC5-44A0-B03C-0EA57FF335D8}"/>
              </a:ext>
            </a:extLst>
          </p:cNvPr>
          <p:cNvSpPr>
            <a:spLocks noChangeShapeType="1"/>
          </p:cNvSpPr>
          <p:nvPr/>
        </p:nvSpPr>
        <p:spPr bwMode="auto">
          <a:xfrm>
            <a:off x="261938" y="830263"/>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3914" name="Line 10">
            <a:extLst>
              <a:ext uri="{FF2B5EF4-FFF2-40B4-BE49-F238E27FC236}">
                <a16:creationId xmlns:a16="http://schemas.microsoft.com/office/drawing/2014/main" id="{D9D76930-95D7-42AB-8DE4-515533366D3C}"/>
              </a:ext>
            </a:extLst>
          </p:cNvPr>
          <p:cNvSpPr>
            <a:spLocks noChangeShapeType="1"/>
          </p:cNvSpPr>
          <p:nvPr/>
        </p:nvSpPr>
        <p:spPr bwMode="auto">
          <a:xfrm>
            <a:off x="477838" y="1477963"/>
            <a:ext cx="0" cy="1444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3915" name="Line 11">
            <a:extLst>
              <a:ext uri="{FF2B5EF4-FFF2-40B4-BE49-F238E27FC236}">
                <a16:creationId xmlns:a16="http://schemas.microsoft.com/office/drawing/2014/main" id="{2E49926A-86AC-4066-BB56-C0DBB461F0EE}"/>
              </a:ext>
            </a:extLst>
          </p:cNvPr>
          <p:cNvSpPr>
            <a:spLocks noChangeShapeType="1"/>
          </p:cNvSpPr>
          <p:nvPr/>
        </p:nvSpPr>
        <p:spPr bwMode="auto">
          <a:xfrm>
            <a:off x="477838" y="901700"/>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23916" name="Group 12">
            <a:extLst>
              <a:ext uri="{FF2B5EF4-FFF2-40B4-BE49-F238E27FC236}">
                <a16:creationId xmlns:a16="http://schemas.microsoft.com/office/drawing/2014/main" id="{2B8A37CD-9FE9-492E-BCBF-A0569E546400}"/>
              </a:ext>
            </a:extLst>
          </p:cNvPr>
          <p:cNvGrpSpPr>
            <a:grpSpLocks/>
          </p:cNvGrpSpPr>
          <p:nvPr/>
        </p:nvGrpSpPr>
        <p:grpSpPr bwMode="auto">
          <a:xfrm>
            <a:off x="477838" y="685800"/>
            <a:ext cx="74612" cy="26988"/>
            <a:chOff x="2373" y="1404"/>
            <a:chExt cx="47" cy="17"/>
          </a:xfrm>
        </p:grpSpPr>
        <p:sp>
          <p:nvSpPr>
            <p:cNvPr id="123917" name="Oval 13">
              <a:extLst>
                <a:ext uri="{FF2B5EF4-FFF2-40B4-BE49-F238E27FC236}">
                  <a16:creationId xmlns:a16="http://schemas.microsoft.com/office/drawing/2014/main" id="{61874190-683C-4CA1-8A39-CFB7BE809434}"/>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23918" name="Oval 14">
              <a:extLst>
                <a:ext uri="{FF2B5EF4-FFF2-40B4-BE49-F238E27FC236}">
                  <a16:creationId xmlns:a16="http://schemas.microsoft.com/office/drawing/2014/main" id="{EC177672-0439-4939-B72A-C439ABB9E257}"/>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23919" name="Text Box 15">
            <a:extLst>
              <a:ext uri="{FF2B5EF4-FFF2-40B4-BE49-F238E27FC236}">
                <a16:creationId xmlns:a16="http://schemas.microsoft.com/office/drawing/2014/main" id="{57C7F942-1190-4365-AE8C-207F4131A5EF}"/>
              </a:ext>
            </a:extLst>
          </p:cNvPr>
          <p:cNvSpPr txBox="1">
            <a:spLocks noChangeArrowheads="1"/>
          </p:cNvSpPr>
          <p:nvPr/>
        </p:nvSpPr>
        <p:spPr bwMode="auto">
          <a:xfrm>
            <a:off x="622300" y="614363"/>
            <a:ext cx="28019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Command</a:t>
            </a:r>
          </a:p>
          <a:p>
            <a:r>
              <a:rPr lang="en-GB" altLang="en-US" sz="800"/>
              <a:t>x1 </a:t>
            </a:r>
            <a:r>
              <a:rPr lang="en-GB" altLang="en-US" sz="800" b="0"/>
              <a:t>Commander                                                   CWBR-25</a:t>
            </a:r>
            <a:endParaRPr lang="en-GB" altLang="en-US" sz="800"/>
          </a:p>
        </p:txBody>
      </p:sp>
      <p:grpSp>
        <p:nvGrpSpPr>
          <p:cNvPr id="123920" name="Group 16">
            <a:extLst>
              <a:ext uri="{FF2B5EF4-FFF2-40B4-BE49-F238E27FC236}">
                <a16:creationId xmlns:a16="http://schemas.microsoft.com/office/drawing/2014/main" id="{5A0A0DA4-E46D-4DB0-89BA-22B38DB8992D}"/>
              </a:ext>
            </a:extLst>
          </p:cNvPr>
          <p:cNvGrpSpPr>
            <a:grpSpLocks/>
          </p:cNvGrpSpPr>
          <p:nvPr/>
        </p:nvGrpSpPr>
        <p:grpSpPr bwMode="auto">
          <a:xfrm>
            <a:off x="406400" y="757238"/>
            <a:ext cx="231775" cy="157162"/>
            <a:chOff x="933" y="149"/>
            <a:chExt cx="146" cy="99"/>
          </a:xfrm>
        </p:grpSpPr>
        <p:sp>
          <p:nvSpPr>
            <p:cNvPr id="123921" name="Rectangle 17">
              <a:extLst>
                <a:ext uri="{FF2B5EF4-FFF2-40B4-BE49-F238E27FC236}">
                  <a16:creationId xmlns:a16="http://schemas.microsoft.com/office/drawing/2014/main" id="{70EB86B6-CD46-4FDC-A0FD-E58AF57FB1EA}"/>
                </a:ext>
              </a:extLst>
            </p:cNvPr>
            <p:cNvSpPr>
              <a:spLocks noChangeAspect="1" noChangeArrowheads="1"/>
            </p:cNvSpPr>
            <p:nvPr/>
          </p:nvSpPr>
          <p:spPr bwMode="auto">
            <a:xfrm>
              <a:off x="933" y="149"/>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3922" name="Text Box 18">
              <a:extLst>
                <a:ext uri="{FF2B5EF4-FFF2-40B4-BE49-F238E27FC236}">
                  <a16:creationId xmlns:a16="http://schemas.microsoft.com/office/drawing/2014/main" id="{509F34F5-6EC9-41F3-972F-A0E0040C8C7A}"/>
                </a:ext>
              </a:extLst>
            </p:cNvPr>
            <p:cNvSpPr txBox="1">
              <a:spLocks noChangeAspect="1" noChangeArrowheads="1"/>
            </p:cNvSpPr>
            <p:nvPr/>
          </p:nvSpPr>
          <p:spPr bwMode="auto">
            <a:xfrm>
              <a:off x="948" y="163"/>
              <a:ext cx="116" cy="70"/>
            </a:xfrm>
            <a:prstGeom prst="rect">
              <a:avLst/>
            </a:prstGeom>
            <a:solidFill>
              <a:srgbClr val="CC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sz="800"/>
                <a:t>HQ</a:t>
              </a:r>
            </a:p>
          </p:txBody>
        </p:sp>
      </p:grpSp>
      <p:grpSp>
        <p:nvGrpSpPr>
          <p:cNvPr id="123923" name="Group 19">
            <a:extLst>
              <a:ext uri="{FF2B5EF4-FFF2-40B4-BE49-F238E27FC236}">
                <a16:creationId xmlns:a16="http://schemas.microsoft.com/office/drawing/2014/main" id="{40A56C49-0530-4E99-ACC7-073AA4DC999E}"/>
              </a:ext>
            </a:extLst>
          </p:cNvPr>
          <p:cNvGrpSpPr>
            <a:grpSpLocks/>
          </p:cNvGrpSpPr>
          <p:nvPr/>
        </p:nvGrpSpPr>
        <p:grpSpPr bwMode="auto">
          <a:xfrm>
            <a:off x="477838" y="973138"/>
            <a:ext cx="74612" cy="26987"/>
            <a:chOff x="2373" y="1404"/>
            <a:chExt cx="47" cy="17"/>
          </a:xfrm>
        </p:grpSpPr>
        <p:sp>
          <p:nvSpPr>
            <p:cNvPr id="123924" name="Oval 20">
              <a:extLst>
                <a:ext uri="{FF2B5EF4-FFF2-40B4-BE49-F238E27FC236}">
                  <a16:creationId xmlns:a16="http://schemas.microsoft.com/office/drawing/2014/main" id="{914AEC51-7970-4BFA-9564-4F6577104815}"/>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23925" name="Oval 21">
              <a:extLst>
                <a:ext uri="{FF2B5EF4-FFF2-40B4-BE49-F238E27FC236}">
                  <a16:creationId xmlns:a16="http://schemas.microsoft.com/office/drawing/2014/main" id="{F856FD37-5630-49E7-8325-7295C97D5EAA}"/>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23926" name="Text Box 22">
            <a:extLst>
              <a:ext uri="{FF2B5EF4-FFF2-40B4-BE49-F238E27FC236}">
                <a16:creationId xmlns:a16="http://schemas.microsoft.com/office/drawing/2014/main" id="{7BD95951-E410-4054-B903-CF430B85663D}"/>
              </a:ext>
            </a:extLst>
          </p:cNvPr>
          <p:cNvSpPr txBox="1">
            <a:spLocks noChangeArrowheads="1"/>
          </p:cNvSpPr>
          <p:nvPr/>
        </p:nvSpPr>
        <p:spPr bwMode="auto">
          <a:xfrm>
            <a:off x="622300" y="901700"/>
            <a:ext cx="27955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a:t>
            </a:r>
          </a:p>
          <a:p>
            <a:r>
              <a:rPr lang="en-GB" altLang="en-US" sz="800"/>
              <a:t>x1 </a:t>
            </a:r>
            <a:r>
              <a:rPr lang="en-GB" altLang="en-US" sz="800" b="0"/>
              <a:t>Ferret Scout Car </a:t>
            </a:r>
            <a:r>
              <a:rPr lang="en-GB" altLang="en-US" sz="800"/>
              <a:t>     </a:t>
            </a:r>
            <a:r>
              <a:rPr lang="en-GB" altLang="en-US" sz="800" b="0"/>
              <a:t>                                      CWBR-18</a:t>
            </a:r>
            <a:endParaRPr lang="en-GB" altLang="en-US" sz="800"/>
          </a:p>
        </p:txBody>
      </p:sp>
      <p:grpSp>
        <p:nvGrpSpPr>
          <p:cNvPr id="123927" name="Group 23">
            <a:extLst>
              <a:ext uri="{FF2B5EF4-FFF2-40B4-BE49-F238E27FC236}">
                <a16:creationId xmlns:a16="http://schemas.microsoft.com/office/drawing/2014/main" id="{CD64D28F-492D-4DEF-98A1-4779668B3F31}"/>
              </a:ext>
            </a:extLst>
          </p:cNvPr>
          <p:cNvGrpSpPr>
            <a:grpSpLocks noChangeAspect="1"/>
          </p:cNvGrpSpPr>
          <p:nvPr/>
        </p:nvGrpSpPr>
        <p:grpSpPr bwMode="auto">
          <a:xfrm>
            <a:off x="406400" y="1333500"/>
            <a:ext cx="231775" cy="157163"/>
            <a:chOff x="1968" y="1728"/>
            <a:chExt cx="195" cy="132"/>
          </a:xfrm>
        </p:grpSpPr>
        <p:sp>
          <p:nvSpPr>
            <p:cNvPr id="123928" name="Rectangle 24">
              <a:extLst>
                <a:ext uri="{FF2B5EF4-FFF2-40B4-BE49-F238E27FC236}">
                  <a16:creationId xmlns:a16="http://schemas.microsoft.com/office/drawing/2014/main" id="{6D1C67FC-86FE-463B-998C-A917B4E832A0}"/>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3929" name="Line 25">
              <a:extLst>
                <a:ext uri="{FF2B5EF4-FFF2-40B4-BE49-F238E27FC236}">
                  <a16:creationId xmlns:a16="http://schemas.microsoft.com/office/drawing/2014/main" id="{3BD733A6-29F6-4CA0-B685-A451B7E62F2F}"/>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3930" name="Line 26">
              <a:extLst>
                <a:ext uri="{FF2B5EF4-FFF2-40B4-BE49-F238E27FC236}">
                  <a16:creationId xmlns:a16="http://schemas.microsoft.com/office/drawing/2014/main" id="{40F6F7A6-F3A3-43F5-A80E-1B1ABD92730C}"/>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23931" name="Group 27">
            <a:extLst>
              <a:ext uri="{FF2B5EF4-FFF2-40B4-BE49-F238E27FC236}">
                <a16:creationId xmlns:a16="http://schemas.microsoft.com/office/drawing/2014/main" id="{53A65C4F-4C36-47A4-84C7-0F3AE6734738}"/>
              </a:ext>
            </a:extLst>
          </p:cNvPr>
          <p:cNvGrpSpPr>
            <a:grpSpLocks/>
          </p:cNvGrpSpPr>
          <p:nvPr/>
        </p:nvGrpSpPr>
        <p:grpSpPr bwMode="auto">
          <a:xfrm>
            <a:off x="477838" y="1262063"/>
            <a:ext cx="74612" cy="26987"/>
            <a:chOff x="2373" y="1404"/>
            <a:chExt cx="47" cy="17"/>
          </a:xfrm>
        </p:grpSpPr>
        <p:sp>
          <p:nvSpPr>
            <p:cNvPr id="123932" name="Oval 28">
              <a:extLst>
                <a:ext uri="{FF2B5EF4-FFF2-40B4-BE49-F238E27FC236}">
                  <a16:creationId xmlns:a16="http://schemas.microsoft.com/office/drawing/2014/main" id="{527C50E8-B115-4F31-960B-DF3330853E19}"/>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23933" name="Oval 29">
              <a:extLst>
                <a:ext uri="{FF2B5EF4-FFF2-40B4-BE49-F238E27FC236}">
                  <a16:creationId xmlns:a16="http://schemas.microsoft.com/office/drawing/2014/main" id="{52B21069-A94E-409B-9D4D-8255E59435EA}"/>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grpSp>
        <p:nvGrpSpPr>
          <p:cNvPr id="123934" name="Group 30">
            <a:extLst>
              <a:ext uri="{FF2B5EF4-FFF2-40B4-BE49-F238E27FC236}">
                <a16:creationId xmlns:a16="http://schemas.microsoft.com/office/drawing/2014/main" id="{F3AA4CBA-EFE1-4055-90E7-34B57A6F9E82}"/>
              </a:ext>
            </a:extLst>
          </p:cNvPr>
          <p:cNvGrpSpPr>
            <a:grpSpLocks/>
          </p:cNvGrpSpPr>
          <p:nvPr/>
        </p:nvGrpSpPr>
        <p:grpSpPr bwMode="auto">
          <a:xfrm>
            <a:off x="477838" y="1549400"/>
            <a:ext cx="74612" cy="26988"/>
            <a:chOff x="2373" y="1404"/>
            <a:chExt cx="47" cy="17"/>
          </a:xfrm>
        </p:grpSpPr>
        <p:sp>
          <p:nvSpPr>
            <p:cNvPr id="123935" name="Oval 31">
              <a:extLst>
                <a:ext uri="{FF2B5EF4-FFF2-40B4-BE49-F238E27FC236}">
                  <a16:creationId xmlns:a16="http://schemas.microsoft.com/office/drawing/2014/main" id="{8E54B0F7-89D1-4D83-AB4A-5C177CB84F76}"/>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23936" name="Oval 32">
              <a:extLst>
                <a:ext uri="{FF2B5EF4-FFF2-40B4-BE49-F238E27FC236}">
                  <a16:creationId xmlns:a16="http://schemas.microsoft.com/office/drawing/2014/main" id="{592D3699-4DE6-47EE-8553-09BBA5AA49A1}"/>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23937" name="Text Box 33">
            <a:extLst>
              <a:ext uri="{FF2B5EF4-FFF2-40B4-BE49-F238E27FC236}">
                <a16:creationId xmlns:a16="http://schemas.microsoft.com/office/drawing/2014/main" id="{E7EE6B3C-1EB1-43CE-A018-806B0AD426F4}"/>
              </a:ext>
            </a:extLst>
          </p:cNvPr>
          <p:cNvSpPr txBox="1">
            <a:spLocks noChangeArrowheads="1"/>
          </p:cNvSpPr>
          <p:nvPr/>
        </p:nvSpPr>
        <p:spPr bwMode="auto">
          <a:xfrm>
            <a:off x="622300" y="1477963"/>
            <a:ext cx="27876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a:t>
            </a:r>
          </a:p>
          <a:p>
            <a:r>
              <a:rPr lang="en-GB" altLang="en-US" sz="800"/>
              <a:t>x1 </a:t>
            </a:r>
            <a:r>
              <a:rPr lang="en-GB" altLang="en-US" sz="800" b="0"/>
              <a:t>Bedford MK 4-Ton Truck </a:t>
            </a:r>
            <a:r>
              <a:rPr lang="en-GB" altLang="en-US" sz="800"/>
              <a:t>     </a:t>
            </a:r>
            <a:r>
              <a:rPr lang="en-GB" altLang="en-US" sz="800" b="0"/>
              <a:t>                         CWBR-14</a:t>
            </a:r>
            <a:endParaRPr lang="en-GB" altLang="en-US" sz="800"/>
          </a:p>
        </p:txBody>
      </p:sp>
      <p:sp>
        <p:nvSpPr>
          <p:cNvPr id="123938" name="Text Box 34">
            <a:extLst>
              <a:ext uri="{FF2B5EF4-FFF2-40B4-BE49-F238E27FC236}">
                <a16:creationId xmlns:a16="http://schemas.microsoft.com/office/drawing/2014/main" id="{7D013888-11A5-4A44-BECC-C3D0ABD39F99}"/>
              </a:ext>
            </a:extLst>
          </p:cNvPr>
          <p:cNvSpPr txBox="1">
            <a:spLocks noChangeArrowheads="1"/>
          </p:cNvSpPr>
          <p:nvPr/>
        </p:nvSpPr>
        <p:spPr bwMode="auto">
          <a:xfrm>
            <a:off x="622300" y="1262063"/>
            <a:ext cx="2792413"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x3 </a:t>
            </a:r>
            <a:r>
              <a:rPr lang="en-GB" altLang="en-US" sz="800" b="0"/>
              <a:t>Infantry (1 MAW) </a:t>
            </a:r>
            <a:r>
              <a:rPr lang="en-GB" altLang="en-US" sz="800"/>
              <a:t>(e)</a:t>
            </a:r>
            <a:r>
              <a:rPr lang="en-GB" altLang="en-US" sz="800" b="0"/>
              <a:t>                                      CWBR-26</a:t>
            </a:r>
            <a:endParaRPr lang="en-GB" altLang="en-US" sz="800"/>
          </a:p>
        </p:txBody>
      </p:sp>
      <p:sp>
        <p:nvSpPr>
          <p:cNvPr id="123939" name="Text Box 35">
            <a:extLst>
              <a:ext uri="{FF2B5EF4-FFF2-40B4-BE49-F238E27FC236}">
                <a16:creationId xmlns:a16="http://schemas.microsoft.com/office/drawing/2014/main" id="{17814291-691B-49E0-B9A2-2AC1D34B5638}"/>
              </a:ext>
            </a:extLst>
          </p:cNvPr>
          <p:cNvSpPr txBox="1">
            <a:spLocks noChangeArrowheads="1"/>
          </p:cNvSpPr>
          <p:nvPr/>
        </p:nvSpPr>
        <p:spPr bwMode="auto">
          <a:xfrm>
            <a:off x="692150" y="1836738"/>
            <a:ext cx="121126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BATTLEGROUPS</a:t>
            </a:r>
          </a:p>
        </p:txBody>
      </p:sp>
      <p:grpSp>
        <p:nvGrpSpPr>
          <p:cNvPr id="123940" name="Group 36">
            <a:extLst>
              <a:ext uri="{FF2B5EF4-FFF2-40B4-BE49-F238E27FC236}">
                <a16:creationId xmlns:a16="http://schemas.microsoft.com/office/drawing/2014/main" id="{80A4D198-609F-4F70-94E1-5B0769EDDC48}"/>
              </a:ext>
            </a:extLst>
          </p:cNvPr>
          <p:cNvGrpSpPr>
            <a:grpSpLocks noChangeAspect="1"/>
          </p:cNvGrpSpPr>
          <p:nvPr/>
        </p:nvGrpSpPr>
        <p:grpSpPr bwMode="auto">
          <a:xfrm>
            <a:off x="115888" y="250825"/>
            <a:ext cx="288925" cy="215900"/>
            <a:chOff x="1968" y="1728"/>
            <a:chExt cx="195" cy="132"/>
          </a:xfrm>
        </p:grpSpPr>
        <p:sp>
          <p:nvSpPr>
            <p:cNvPr id="123941" name="Rectangle 37">
              <a:extLst>
                <a:ext uri="{FF2B5EF4-FFF2-40B4-BE49-F238E27FC236}">
                  <a16:creationId xmlns:a16="http://schemas.microsoft.com/office/drawing/2014/main" id="{370B287E-1C25-4E4C-8DD8-44513C5D2889}"/>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3942" name="Line 38">
              <a:extLst>
                <a:ext uri="{FF2B5EF4-FFF2-40B4-BE49-F238E27FC236}">
                  <a16:creationId xmlns:a16="http://schemas.microsoft.com/office/drawing/2014/main" id="{38C9E503-8714-417D-8015-F73C0873F9D5}"/>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3943" name="Line 39">
              <a:extLst>
                <a:ext uri="{FF2B5EF4-FFF2-40B4-BE49-F238E27FC236}">
                  <a16:creationId xmlns:a16="http://schemas.microsoft.com/office/drawing/2014/main" id="{E66CDFAD-B712-40C8-BDE3-5F82E9AF66E6}"/>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23944" name="Group 40">
            <a:extLst>
              <a:ext uri="{FF2B5EF4-FFF2-40B4-BE49-F238E27FC236}">
                <a16:creationId xmlns:a16="http://schemas.microsoft.com/office/drawing/2014/main" id="{B868D786-6386-4826-BE9F-08D0114FC592}"/>
              </a:ext>
            </a:extLst>
          </p:cNvPr>
          <p:cNvGrpSpPr>
            <a:grpSpLocks/>
          </p:cNvGrpSpPr>
          <p:nvPr/>
        </p:nvGrpSpPr>
        <p:grpSpPr bwMode="auto">
          <a:xfrm>
            <a:off x="404813" y="1044575"/>
            <a:ext cx="231775" cy="190500"/>
            <a:chOff x="2352" y="3264"/>
            <a:chExt cx="146" cy="120"/>
          </a:xfrm>
        </p:grpSpPr>
        <p:sp>
          <p:nvSpPr>
            <p:cNvPr id="123945" name="Rectangle 41">
              <a:extLst>
                <a:ext uri="{FF2B5EF4-FFF2-40B4-BE49-F238E27FC236}">
                  <a16:creationId xmlns:a16="http://schemas.microsoft.com/office/drawing/2014/main" id="{C6E8D16E-6D42-46E0-B6B0-293D16FA0BE0}"/>
                </a:ext>
              </a:extLst>
            </p:cNvPr>
            <p:cNvSpPr>
              <a:spLocks noChangeAspect="1" noChangeArrowheads="1"/>
            </p:cNvSpPr>
            <p:nvPr/>
          </p:nvSpPr>
          <p:spPr bwMode="auto">
            <a:xfrm>
              <a:off x="2352" y="326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3946" name="Oval 42">
              <a:extLst>
                <a:ext uri="{FF2B5EF4-FFF2-40B4-BE49-F238E27FC236}">
                  <a16:creationId xmlns:a16="http://schemas.microsoft.com/office/drawing/2014/main" id="{A1CB80CC-ACF9-45BC-99B8-5AC3D4C9FD51}"/>
                </a:ext>
              </a:extLst>
            </p:cNvPr>
            <p:cNvSpPr>
              <a:spLocks noChangeAspect="1" noChangeArrowheads="1"/>
            </p:cNvSpPr>
            <p:nvPr/>
          </p:nvSpPr>
          <p:spPr bwMode="auto">
            <a:xfrm>
              <a:off x="2359" y="336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23947" name="Oval 43">
              <a:extLst>
                <a:ext uri="{FF2B5EF4-FFF2-40B4-BE49-F238E27FC236}">
                  <a16:creationId xmlns:a16="http://schemas.microsoft.com/office/drawing/2014/main" id="{191D0684-81BD-465E-828E-5E81651977F9}"/>
                </a:ext>
              </a:extLst>
            </p:cNvPr>
            <p:cNvSpPr>
              <a:spLocks noChangeAspect="1" noChangeArrowheads="1"/>
            </p:cNvSpPr>
            <p:nvPr/>
          </p:nvSpPr>
          <p:spPr bwMode="auto">
            <a:xfrm>
              <a:off x="2473" y="336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23948" name="Oval 44">
              <a:extLst>
                <a:ext uri="{FF2B5EF4-FFF2-40B4-BE49-F238E27FC236}">
                  <a16:creationId xmlns:a16="http://schemas.microsoft.com/office/drawing/2014/main" id="{369B22E7-4AF6-4758-8B02-8B6D1E403800}"/>
                </a:ext>
              </a:extLst>
            </p:cNvPr>
            <p:cNvSpPr>
              <a:spLocks noChangeAspect="1" noChangeArrowheads="1"/>
            </p:cNvSpPr>
            <p:nvPr/>
          </p:nvSpPr>
          <p:spPr bwMode="auto">
            <a:xfrm>
              <a:off x="2373" y="3290"/>
              <a:ext cx="102" cy="48"/>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3949" name="Line 45">
              <a:extLst>
                <a:ext uri="{FF2B5EF4-FFF2-40B4-BE49-F238E27FC236}">
                  <a16:creationId xmlns:a16="http://schemas.microsoft.com/office/drawing/2014/main" id="{F1A28FF2-7009-46C4-8F58-609BD58C0A7D}"/>
                </a:ext>
              </a:extLst>
            </p:cNvPr>
            <p:cNvSpPr>
              <a:spLocks noChangeAspect="1" noChangeShapeType="1"/>
            </p:cNvSpPr>
            <p:nvPr/>
          </p:nvSpPr>
          <p:spPr bwMode="auto">
            <a:xfrm flipV="1">
              <a:off x="2353" y="3264"/>
              <a:ext cx="144" cy="9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23950" name="Group 46">
            <a:extLst>
              <a:ext uri="{FF2B5EF4-FFF2-40B4-BE49-F238E27FC236}">
                <a16:creationId xmlns:a16="http://schemas.microsoft.com/office/drawing/2014/main" id="{5722498C-6106-4BDA-A5B4-71E74BB82DB6}"/>
              </a:ext>
            </a:extLst>
          </p:cNvPr>
          <p:cNvGrpSpPr>
            <a:grpSpLocks/>
          </p:cNvGrpSpPr>
          <p:nvPr/>
        </p:nvGrpSpPr>
        <p:grpSpPr bwMode="auto">
          <a:xfrm>
            <a:off x="404813" y="1620838"/>
            <a:ext cx="231775" cy="190500"/>
            <a:chOff x="2252" y="2304"/>
            <a:chExt cx="146" cy="120"/>
          </a:xfrm>
        </p:grpSpPr>
        <p:sp>
          <p:nvSpPr>
            <p:cNvPr id="123951" name="Rectangle 47">
              <a:extLst>
                <a:ext uri="{FF2B5EF4-FFF2-40B4-BE49-F238E27FC236}">
                  <a16:creationId xmlns:a16="http://schemas.microsoft.com/office/drawing/2014/main" id="{87AC3B47-2CF0-41F4-9A8C-0ACED50C93AD}"/>
                </a:ext>
              </a:extLst>
            </p:cNvPr>
            <p:cNvSpPr>
              <a:spLocks noChangeAspect="1" noChangeArrowheads="1"/>
            </p:cNvSpPr>
            <p:nvPr/>
          </p:nvSpPr>
          <p:spPr bwMode="auto">
            <a:xfrm>
              <a:off x="2252" y="230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3952" name="Oval 48">
              <a:extLst>
                <a:ext uri="{FF2B5EF4-FFF2-40B4-BE49-F238E27FC236}">
                  <a16:creationId xmlns:a16="http://schemas.microsoft.com/office/drawing/2014/main" id="{E05193F9-1076-4440-BB1B-D78003E79E75}"/>
                </a:ext>
              </a:extLst>
            </p:cNvPr>
            <p:cNvSpPr>
              <a:spLocks noChangeAspect="1" noChangeArrowheads="1"/>
            </p:cNvSpPr>
            <p:nvPr/>
          </p:nvSpPr>
          <p:spPr bwMode="auto">
            <a:xfrm>
              <a:off x="2259" y="240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23953" name="Oval 49">
              <a:extLst>
                <a:ext uri="{FF2B5EF4-FFF2-40B4-BE49-F238E27FC236}">
                  <a16:creationId xmlns:a16="http://schemas.microsoft.com/office/drawing/2014/main" id="{9FA6312E-AE49-40BE-BF8A-363A5002C230}"/>
                </a:ext>
              </a:extLst>
            </p:cNvPr>
            <p:cNvSpPr>
              <a:spLocks noChangeAspect="1" noChangeArrowheads="1"/>
            </p:cNvSpPr>
            <p:nvPr/>
          </p:nvSpPr>
          <p:spPr bwMode="auto">
            <a:xfrm>
              <a:off x="2373" y="240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grpSp>
        <p:nvGrpSpPr>
          <p:cNvPr id="123954" name="Group 50">
            <a:extLst>
              <a:ext uri="{FF2B5EF4-FFF2-40B4-BE49-F238E27FC236}">
                <a16:creationId xmlns:a16="http://schemas.microsoft.com/office/drawing/2014/main" id="{F59BC1E4-CD74-48EB-825C-02A6D8FB8501}"/>
              </a:ext>
            </a:extLst>
          </p:cNvPr>
          <p:cNvGrpSpPr>
            <a:grpSpLocks noChangeAspect="1"/>
          </p:cNvGrpSpPr>
          <p:nvPr/>
        </p:nvGrpSpPr>
        <p:grpSpPr bwMode="auto">
          <a:xfrm>
            <a:off x="404813" y="2197100"/>
            <a:ext cx="287337" cy="215900"/>
            <a:chOff x="480" y="816"/>
            <a:chExt cx="201" cy="132"/>
          </a:xfrm>
        </p:grpSpPr>
        <p:grpSp>
          <p:nvGrpSpPr>
            <p:cNvPr id="123955" name="Group 51">
              <a:extLst>
                <a:ext uri="{FF2B5EF4-FFF2-40B4-BE49-F238E27FC236}">
                  <a16:creationId xmlns:a16="http://schemas.microsoft.com/office/drawing/2014/main" id="{FC905017-EC6D-4F5D-A493-61D855EB73B8}"/>
                </a:ext>
              </a:extLst>
            </p:cNvPr>
            <p:cNvGrpSpPr>
              <a:grpSpLocks noChangeAspect="1"/>
            </p:cNvGrpSpPr>
            <p:nvPr/>
          </p:nvGrpSpPr>
          <p:grpSpPr bwMode="auto">
            <a:xfrm>
              <a:off x="480" y="816"/>
              <a:ext cx="201" cy="132"/>
              <a:chOff x="480" y="816"/>
              <a:chExt cx="201" cy="132"/>
            </a:xfrm>
          </p:grpSpPr>
          <p:sp>
            <p:nvSpPr>
              <p:cNvPr id="123956" name="Rectangle 52">
                <a:extLst>
                  <a:ext uri="{FF2B5EF4-FFF2-40B4-BE49-F238E27FC236}">
                    <a16:creationId xmlns:a16="http://schemas.microsoft.com/office/drawing/2014/main" id="{C4F438CD-CB43-4728-AFAE-FDC05E4F7588}"/>
                  </a:ext>
                </a:extLst>
              </p:cNvPr>
              <p:cNvSpPr>
                <a:spLocks noChangeAspect="1" noChangeArrowheads="1"/>
              </p:cNvSpPr>
              <p:nvPr/>
            </p:nvSpPr>
            <p:spPr bwMode="auto">
              <a:xfrm>
                <a:off x="480" y="816"/>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3957" name="Oval 53">
                <a:extLst>
                  <a:ext uri="{FF2B5EF4-FFF2-40B4-BE49-F238E27FC236}">
                    <a16:creationId xmlns:a16="http://schemas.microsoft.com/office/drawing/2014/main" id="{33D1EF76-2412-4763-A3B0-F491FD79CE7D}"/>
                  </a:ext>
                </a:extLst>
              </p:cNvPr>
              <p:cNvSpPr>
                <a:spLocks noChangeAspect="1" noChangeArrowheads="1"/>
              </p:cNvSpPr>
              <p:nvPr/>
            </p:nvSpPr>
            <p:spPr bwMode="auto">
              <a:xfrm>
                <a:off x="517" y="849"/>
                <a:ext cx="127"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123958" name="Line 54">
              <a:extLst>
                <a:ext uri="{FF2B5EF4-FFF2-40B4-BE49-F238E27FC236}">
                  <a16:creationId xmlns:a16="http://schemas.microsoft.com/office/drawing/2014/main" id="{041B90D2-8F63-40B1-99CA-EB2115ECFACB}"/>
                </a:ext>
              </a:extLst>
            </p:cNvPr>
            <p:cNvSpPr>
              <a:spLocks noChangeAspect="1" noChangeShapeType="1"/>
            </p:cNvSpPr>
            <p:nvPr/>
          </p:nvSpPr>
          <p:spPr bwMode="auto">
            <a:xfrm flipV="1">
              <a:off x="480" y="816"/>
              <a:ext cx="198" cy="132"/>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23959" name="Group 55">
            <a:extLst>
              <a:ext uri="{FF2B5EF4-FFF2-40B4-BE49-F238E27FC236}">
                <a16:creationId xmlns:a16="http://schemas.microsoft.com/office/drawing/2014/main" id="{566222A7-D438-49D6-BED4-B0382F1305B9}"/>
              </a:ext>
            </a:extLst>
          </p:cNvPr>
          <p:cNvGrpSpPr>
            <a:grpSpLocks/>
          </p:cNvGrpSpPr>
          <p:nvPr/>
        </p:nvGrpSpPr>
        <p:grpSpPr bwMode="auto">
          <a:xfrm>
            <a:off x="511175" y="2125663"/>
            <a:ext cx="76200" cy="63500"/>
            <a:chOff x="2443" y="447"/>
            <a:chExt cx="48" cy="40"/>
          </a:xfrm>
        </p:grpSpPr>
        <p:sp>
          <p:nvSpPr>
            <p:cNvPr id="123960" name="Line 56">
              <a:extLst>
                <a:ext uri="{FF2B5EF4-FFF2-40B4-BE49-F238E27FC236}">
                  <a16:creationId xmlns:a16="http://schemas.microsoft.com/office/drawing/2014/main" id="{908376E0-C51D-4BAD-80B8-02A180E5FF83}"/>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3961" name="Line 57">
              <a:extLst>
                <a:ext uri="{FF2B5EF4-FFF2-40B4-BE49-F238E27FC236}">
                  <a16:creationId xmlns:a16="http://schemas.microsoft.com/office/drawing/2014/main" id="{B283DCB3-773F-4714-A09F-E399E300BA19}"/>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23962" name="Text Box 58">
            <a:extLst>
              <a:ext uri="{FF2B5EF4-FFF2-40B4-BE49-F238E27FC236}">
                <a16:creationId xmlns:a16="http://schemas.microsoft.com/office/drawing/2014/main" id="{82AE6666-4272-4920-BFD2-36E948C6AB6D}"/>
              </a:ext>
            </a:extLst>
          </p:cNvPr>
          <p:cNvSpPr txBox="1">
            <a:spLocks noChangeArrowheads="1"/>
          </p:cNvSpPr>
          <p:nvPr/>
        </p:nvSpPr>
        <p:spPr bwMode="auto">
          <a:xfrm>
            <a:off x="692150" y="2052638"/>
            <a:ext cx="214788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BG CWBR-22</a:t>
            </a:r>
          </a:p>
          <a:p>
            <a:r>
              <a:rPr lang="en-GB" altLang="en-US" sz="1000"/>
              <a:t>x1 Yeomanry (TA) Recce Regt </a:t>
            </a:r>
            <a:r>
              <a:rPr lang="en-GB" altLang="en-US" sz="800"/>
              <a:t>(b)</a:t>
            </a:r>
            <a:endParaRPr lang="en-GB" altLang="en-US" sz="1000"/>
          </a:p>
        </p:txBody>
      </p:sp>
      <p:sp>
        <p:nvSpPr>
          <p:cNvPr id="123963" name="Line 59">
            <a:extLst>
              <a:ext uri="{FF2B5EF4-FFF2-40B4-BE49-F238E27FC236}">
                <a16:creationId xmlns:a16="http://schemas.microsoft.com/office/drawing/2014/main" id="{D8F479BA-F1C9-4C44-82D9-5B7834F73F17}"/>
              </a:ext>
            </a:extLst>
          </p:cNvPr>
          <p:cNvSpPr>
            <a:spLocks noChangeShapeType="1"/>
          </p:cNvSpPr>
          <p:nvPr/>
        </p:nvSpPr>
        <p:spPr bwMode="auto">
          <a:xfrm>
            <a:off x="260350" y="2268538"/>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3965" name="Line 61">
            <a:extLst>
              <a:ext uri="{FF2B5EF4-FFF2-40B4-BE49-F238E27FC236}">
                <a16:creationId xmlns:a16="http://schemas.microsoft.com/office/drawing/2014/main" id="{21CF4ACC-0392-4FBB-84E7-62B1A585B71D}"/>
              </a:ext>
            </a:extLst>
          </p:cNvPr>
          <p:cNvSpPr>
            <a:spLocks noChangeShapeType="1"/>
          </p:cNvSpPr>
          <p:nvPr/>
        </p:nvSpPr>
        <p:spPr bwMode="auto">
          <a:xfrm>
            <a:off x="260350" y="2700338"/>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23966" name="Group 62">
            <a:extLst>
              <a:ext uri="{FF2B5EF4-FFF2-40B4-BE49-F238E27FC236}">
                <a16:creationId xmlns:a16="http://schemas.microsoft.com/office/drawing/2014/main" id="{84D0D47A-8D4F-4069-A321-6A4C1BA476E0}"/>
              </a:ext>
            </a:extLst>
          </p:cNvPr>
          <p:cNvGrpSpPr>
            <a:grpSpLocks noChangeAspect="1"/>
          </p:cNvGrpSpPr>
          <p:nvPr/>
        </p:nvGrpSpPr>
        <p:grpSpPr bwMode="auto">
          <a:xfrm>
            <a:off x="403225" y="2628900"/>
            <a:ext cx="288925" cy="215900"/>
            <a:chOff x="1968" y="1728"/>
            <a:chExt cx="195" cy="132"/>
          </a:xfrm>
        </p:grpSpPr>
        <p:sp>
          <p:nvSpPr>
            <p:cNvPr id="123967" name="Rectangle 63">
              <a:extLst>
                <a:ext uri="{FF2B5EF4-FFF2-40B4-BE49-F238E27FC236}">
                  <a16:creationId xmlns:a16="http://schemas.microsoft.com/office/drawing/2014/main" id="{42176C7B-A8F4-4ECF-831D-817665DDCF5C}"/>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3968" name="Line 64">
              <a:extLst>
                <a:ext uri="{FF2B5EF4-FFF2-40B4-BE49-F238E27FC236}">
                  <a16:creationId xmlns:a16="http://schemas.microsoft.com/office/drawing/2014/main" id="{CFE48ABB-F6E0-4996-9734-6C5249F039C2}"/>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3969" name="Line 65">
              <a:extLst>
                <a:ext uri="{FF2B5EF4-FFF2-40B4-BE49-F238E27FC236}">
                  <a16:creationId xmlns:a16="http://schemas.microsoft.com/office/drawing/2014/main" id="{7DB2AA1C-C4B5-4131-A31C-F9C133E70AFF}"/>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23970" name="Group 66">
            <a:extLst>
              <a:ext uri="{FF2B5EF4-FFF2-40B4-BE49-F238E27FC236}">
                <a16:creationId xmlns:a16="http://schemas.microsoft.com/office/drawing/2014/main" id="{31C8F338-2B41-44B4-A39C-E5335A72FBF3}"/>
              </a:ext>
            </a:extLst>
          </p:cNvPr>
          <p:cNvGrpSpPr>
            <a:grpSpLocks/>
          </p:cNvGrpSpPr>
          <p:nvPr/>
        </p:nvGrpSpPr>
        <p:grpSpPr bwMode="auto">
          <a:xfrm>
            <a:off x="509588" y="2557463"/>
            <a:ext cx="76200" cy="63500"/>
            <a:chOff x="2443" y="447"/>
            <a:chExt cx="48" cy="40"/>
          </a:xfrm>
        </p:grpSpPr>
        <p:sp>
          <p:nvSpPr>
            <p:cNvPr id="123971" name="Line 67">
              <a:extLst>
                <a:ext uri="{FF2B5EF4-FFF2-40B4-BE49-F238E27FC236}">
                  <a16:creationId xmlns:a16="http://schemas.microsoft.com/office/drawing/2014/main" id="{B0BF1105-8929-4AD6-8A53-8670B0EB7F1E}"/>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3972" name="Line 68">
              <a:extLst>
                <a:ext uri="{FF2B5EF4-FFF2-40B4-BE49-F238E27FC236}">
                  <a16:creationId xmlns:a16="http://schemas.microsoft.com/office/drawing/2014/main" id="{EF77ED2E-A404-4DA1-9F1A-36DA82FA7097}"/>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23973" name="Text Box 69">
            <a:extLst>
              <a:ext uri="{FF2B5EF4-FFF2-40B4-BE49-F238E27FC236}">
                <a16:creationId xmlns:a16="http://schemas.microsoft.com/office/drawing/2014/main" id="{6C27649C-8194-4A54-8DC1-7042C0354042}"/>
              </a:ext>
            </a:extLst>
          </p:cNvPr>
          <p:cNvSpPr txBox="1">
            <a:spLocks noChangeArrowheads="1"/>
          </p:cNvSpPr>
          <p:nvPr/>
        </p:nvSpPr>
        <p:spPr bwMode="auto">
          <a:xfrm>
            <a:off x="692150" y="2484438"/>
            <a:ext cx="20796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BG CWBR-25</a:t>
            </a:r>
          </a:p>
          <a:p>
            <a:r>
              <a:rPr lang="en-GB" altLang="en-US" sz="1000"/>
              <a:t>x1 Infantry Battalion Type A </a:t>
            </a:r>
            <a:r>
              <a:rPr lang="en-GB" altLang="en-US" sz="800"/>
              <a:t>(cd)</a:t>
            </a:r>
            <a:endParaRPr lang="en-GB" altLang="en-US" sz="1000"/>
          </a:p>
        </p:txBody>
      </p:sp>
      <p:sp>
        <p:nvSpPr>
          <p:cNvPr id="123974" name="Line 70">
            <a:extLst>
              <a:ext uri="{FF2B5EF4-FFF2-40B4-BE49-F238E27FC236}">
                <a16:creationId xmlns:a16="http://schemas.microsoft.com/office/drawing/2014/main" id="{8453983D-0765-4A7E-AFC3-6F44DA2E3554}"/>
              </a:ext>
            </a:extLst>
          </p:cNvPr>
          <p:cNvSpPr>
            <a:spLocks noChangeShapeType="1"/>
          </p:cNvSpPr>
          <p:nvPr/>
        </p:nvSpPr>
        <p:spPr bwMode="auto">
          <a:xfrm>
            <a:off x="260350" y="3132138"/>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23975" name="Group 71">
            <a:extLst>
              <a:ext uri="{FF2B5EF4-FFF2-40B4-BE49-F238E27FC236}">
                <a16:creationId xmlns:a16="http://schemas.microsoft.com/office/drawing/2014/main" id="{96020781-CA6F-447C-8D51-C2A6E017F8D4}"/>
              </a:ext>
            </a:extLst>
          </p:cNvPr>
          <p:cNvGrpSpPr>
            <a:grpSpLocks noChangeAspect="1"/>
          </p:cNvGrpSpPr>
          <p:nvPr/>
        </p:nvGrpSpPr>
        <p:grpSpPr bwMode="auto">
          <a:xfrm>
            <a:off x="403225" y="3060700"/>
            <a:ext cx="288925" cy="215900"/>
            <a:chOff x="1968" y="1728"/>
            <a:chExt cx="195" cy="132"/>
          </a:xfrm>
        </p:grpSpPr>
        <p:sp>
          <p:nvSpPr>
            <p:cNvPr id="123976" name="Rectangle 72">
              <a:extLst>
                <a:ext uri="{FF2B5EF4-FFF2-40B4-BE49-F238E27FC236}">
                  <a16:creationId xmlns:a16="http://schemas.microsoft.com/office/drawing/2014/main" id="{AED6BF81-4D2F-4BF8-A3E9-D6641E3CF6F4}"/>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3977" name="Line 73">
              <a:extLst>
                <a:ext uri="{FF2B5EF4-FFF2-40B4-BE49-F238E27FC236}">
                  <a16:creationId xmlns:a16="http://schemas.microsoft.com/office/drawing/2014/main" id="{04E4E61D-E404-40AD-BE23-C2C0509F91D5}"/>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3978" name="Line 74">
              <a:extLst>
                <a:ext uri="{FF2B5EF4-FFF2-40B4-BE49-F238E27FC236}">
                  <a16:creationId xmlns:a16="http://schemas.microsoft.com/office/drawing/2014/main" id="{1E9DBAD2-EBFD-45E8-8A52-F8E8C6BB61AA}"/>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23979" name="Group 75">
            <a:extLst>
              <a:ext uri="{FF2B5EF4-FFF2-40B4-BE49-F238E27FC236}">
                <a16:creationId xmlns:a16="http://schemas.microsoft.com/office/drawing/2014/main" id="{52C2DB86-F6DE-4584-9AA9-B452A280ACC3}"/>
              </a:ext>
            </a:extLst>
          </p:cNvPr>
          <p:cNvGrpSpPr>
            <a:grpSpLocks/>
          </p:cNvGrpSpPr>
          <p:nvPr/>
        </p:nvGrpSpPr>
        <p:grpSpPr bwMode="auto">
          <a:xfrm>
            <a:off x="509588" y="2989263"/>
            <a:ext cx="76200" cy="63500"/>
            <a:chOff x="2443" y="447"/>
            <a:chExt cx="48" cy="40"/>
          </a:xfrm>
        </p:grpSpPr>
        <p:sp>
          <p:nvSpPr>
            <p:cNvPr id="123980" name="Line 76">
              <a:extLst>
                <a:ext uri="{FF2B5EF4-FFF2-40B4-BE49-F238E27FC236}">
                  <a16:creationId xmlns:a16="http://schemas.microsoft.com/office/drawing/2014/main" id="{062330AD-7113-4239-AADC-661013081BDC}"/>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3981" name="Line 77">
              <a:extLst>
                <a:ext uri="{FF2B5EF4-FFF2-40B4-BE49-F238E27FC236}">
                  <a16:creationId xmlns:a16="http://schemas.microsoft.com/office/drawing/2014/main" id="{B1A9764B-09CD-4DAD-A056-BE20B0973541}"/>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23982" name="Text Box 78">
            <a:extLst>
              <a:ext uri="{FF2B5EF4-FFF2-40B4-BE49-F238E27FC236}">
                <a16:creationId xmlns:a16="http://schemas.microsoft.com/office/drawing/2014/main" id="{46B1C93B-9825-4A3D-975D-6D37916C3FEF}"/>
              </a:ext>
            </a:extLst>
          </p:cNvPr>
          <p:cNvSpPr txBox="1">
            <a:spLocks noChangeArrowheads="1"/>
          </p:cNvSpPr>
          <p:nvPr/>
        </p:nvSpPr>
        <p:spPr bwMode="auto">
          <a:xfrm>
            <a:off x="692150" y="2916238"/>
            <a:ext cx="27590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BG CWBR-26</a:t>
            </a:r>
          </a:p>
          <a:p>
            <a:r>
              <a:rPr lang="en-GB" altLang="en-US" sz="1000"/>
              <a:t>x1 Infantry Battalion Type B (Light Role) </a:t>
            </a:r>
            <a:r>
              <a:rPr lang="en-GB" altLang="en-US" sz="800"/>
              <a:t>(c)</a:t>
            </a:r>
            <a:endParaRPr lang="en-GB" altLang="en-US" sz="1000"/>
          </a:p>
        </p:txBody>
      </p:sp>
      <p:sp>
        <p:nvSpPr>
          <p:cNvPr id="123983" name="Line 79">
            <a:extLst>
              <a:ext uri="{FF2B5EF4-FFF2-40B4-BE49-F238E27FC236}">
                <a16:creationId xmlns:a16="http://schemas.microsoft.com/office/drawing/2014/main" id="{00A352BE-24C0-4EED-BE3E-3F4CF0ADAEEC}"/>
              </a:ext>
            </a:extLst>
          </p:cNvPr>
          <p:cNvSpPr>
            <a:spLocks noChangeShapeType="1"/>
          </p:cNvSpPr>
          <p:nvPr/>
        </p:nvSpPr>
        <p:spPr bwMode="auto">
          <a:xfrm flipV="1">
            <a:off x="260350" y="468313"/>
            <a:ext cx="0" cy="2662237"/>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3984" name="Text Box 80">
            <a:extLst>
              <a:ext uri="{FF2B5EF4-FFF2-40B4-BE49-F238E27FC236}">
                <a16:creationId xmlns:a16="http://schemas.microsoft.com/office/drawing/2014/main" id="{3E3F48ED-3C16-42EA-8D82-78A5919CBB7F}"/>
              </a:ext>
            </a:extLst>
          </p:cNvPr>
          <p:cNvSpPr txBox="1">
            <a:spLocks noChangeArrowheads="1"/>
          </p:cNvSpPr>
          <p:nvPr/>
        </p:nvSpPr>
        <p:spPr bwMode="auto">
          <a:xfrm>
            <a:off x="3716338" y="107950"/>
            <a:ext cx="3025775" cy="2781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800"/>
              <a:t>(a) </a:t>
            </a:r>
            <a:r>
              <a:rPr lang="en-GB" altLang="en-US" sz="800" b="0"/>
              <a:t>2 Infantry Brigade’s primary role was that of mobile defence of the UK, with a priority on defending the ports of Southeast England ports.  It was stationed primarily in Kent (Southeast England).</a:t>
            </a:r>
          </a:p>
          <a:p>
            <a:endParaRPr lang="en-GB" altLang="en-US" sz="800"/>
          </a:p>
          <a:p>
            <a:r>
              <a:rPr lang="en-GB" altLang="en-US" sz="800"/>
              <a:t>(b) </a:t>
            </a:r>
            <a:r>
              <a:rPr lang="en-GB" altLang="en-US" sz="800" b="0"/>
              <a:t>This Yeomanry Regiment was the third and last of its type to be formed and was stationed during peacetime in the North of England.  It initially had only </a:t>
            </a:r>
            <a:r>
              <a:rPr lang="en-GB" altLang="en-US" sz="800"/>
              <a:t>x3 </a:t>
            </a:r>
            <a:r>
              <a:rPr lang="en-GB" altLang="en-US" sz="800" b="0"/>
              <a:t>Squadrons, though a fourth Squadron was raised in the late 1980s.</a:t>
            </a:r>
          </a:p>
          <a:p>
            <a:endParaRPr lang="en-GB" altLang="en-US" sz="800" b="0"/>
          </a:p>
          <a:p>
            <a:r>
              <a:rPr lang="en-GB" altLang="en-US" sz="800"/>
              <a:t>(c) </a:t>
            </a:r>
            <a:r>
              <a:rPr lang="en-GB" altLang="en-US" sz="800" b="0"/>
              <a:t>These were Regular Army battalions.  </a:t>
            </a:r>
          </a:p>
          <a:p>
            <a:endParaRPr lang="en-GB" altLang="en-US" sz="800" b="0"/>
          </a:p>
          <a:p>
            <a:r>
              <a:rPr lang="en-GB" altLang="en-US" sz="800"/>
              <a:t>(d) </a:t>
            </a:r>
            <a:r>
              <a:rPr lang="en-GB" altLang="en-US" sz="800" b="0"/>
              <a:t>Some sources list this battalion as a Mechanised Infantry Battalion with FV-432 APCs.  However, this is almost certainly a confusion in terminology, as Type A battalions equipped with Saxon APCs were designated as ‘Mech (Wh)’.</a:t>
            </a:r>
          </a:p>
          <a:p>
            <a:endParaRPr lang="en-GB" altLang="en-US" sz="800" b="0"/>
          </a:p>
          <a:p>
            <a:r>
              <a:rPr lang="en-GB" altLang="en-US" sz="800"/>
              <a:t>(e) </a:t>
            </a:r>
            <a:r>
              <a:rPr lang="en-GB" altLang="en-US" sz="800" b="0"/>
              <a:t>From 1986: May upgrade infantry  with L85/L86 small-arms:</a:t>
            </a:r>
          </a:p>
          <a:p>
            <a:r>
              <a:rPr lang="en-GB" altLang="en-US" sz="800"/>
              <a:t>     x3 </a:t>
            </a:r>
            <a:r>
              <a:rPr lang="en-GB" altLang="en-US" sz="800" b="0"/>
              <a:t>Infantry (1 MAW)                                              CWBR-27</a:t>
            </a:r>
          </a:p>
          <a:p>
            <a:r>
              <a:rPr lang="en-GB" altLang="en-US" sz="800" b="0"/>
              <a:t>From 1987: May replace all M72 66mm LAW and Carl-Gustav 84mm MAW with the 94mm LAW-80 (see card).</a:t>
            </a:r>
            <a:endParaRPr lang="en-GB" altLang="en-US" sz="800"/>
          </a:p>
        </p:txBody>
      </p:sp>
      <p:grpSp>
        <p:nvGrpSpPr>
          <p:cNvPr id="123985" name="Group 81">
            <a:extLst>
              <a:ext uri="{FF2B5EF4-FFF2-40B4-BE49-F238E27FC236}">
                <a16:creationId xmlns:a16="http://schemas.microsoft.com/office/drawing/2014/main" id="{8A65FDCB-CEBD-4BF8-AB11-B6FECC128598}"/>
              </a:ext>
            </a:extLst>
          </p:cNvPr>
          <p:cNvGrpSpPr>
            <a:grpSpLocks/>
          </p:cNvGrpSpPr>
          <p:nvPr/>
        </p:nvGrpSpPr>
        <p:grpSpPr bwMode="auto">
          <a:xfrm>
            <a:off x="220663" y="3563938"/>
            <a:ext cx="76200" cy="63500"/>
            <a:chOff x="2539" y="543"/>
            <a:chExt cx="48" cy="40"/>
          </a:xfrm>
        </p:grpSpPr>
        <p:sp>
          <p:nvSpPr>
            <p:cNvPr id="123986" name="Line 82">
              <a:extLst>
                <a:ext uri="{FF2B5EF4-FFF2-40B4-BE49-F238E27FC236}">
                  <a16:creationId xmlns:a16="http://schemas.microsoft.com/office/drawing/2014/main" id="{11BAE111-9A3F-42A1-8062-A1EEE64893AC}"/>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3987" name="Line 83">
              <a:extLst>
                <a:ext uri="{FF2B5EF4-FFF2-40B4-BE49-F238E27FC236}">
                  <a16:creationId xmlns:a16="http://schemas.microsoft.com/office/drawing/2014/main" id="{A4BA96D0-3213-4AC7-B9E6-861BBC101857}"/>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123988" name="Text Box 84">
            <a:extLst>
              <a:ext uri="{FF2B5EF4-FFF2-40B4-BE49-F238E27FC236}">
                <a16:creationId xmlns:a16="http://schemas.microsoft.com/office/drawing/2014/main" id="{8ED0C2E1-BC4C-4861-B1A3-9E5274CF234E}"/>
              </a:ext>
            </a:extLst>
          </p:cNvPr>
          <p:cNvSpPr txBox="1">
            <a:spLocks noChangeArrowheads="1"/>
          </p:cNvSpPr>
          <p:nvPr/>
        </p:nvSpPr>
        <p:spPr bwMode="auto">
          <a:xfrm>
            <a:off x="476250" y="3492500"/>
            <a:ext cx="3090863"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BATTLEGROUP CWBR-18b</a:t>
            </a:r>
          </a:p>
          <a:p>
            <a:r>
              <a:rPr lang="en-GB" altLang="en-US" sz="1000"/>
              <a:t>British Infantry Brigade (Home Service) 1980s </a:t>
            </a:r>
            <a:r>
              <a:rPr lang="en-GB" altLang="en-US" sz="800"/>
              <a:t>(a)</a:t>
            </a:r>
          </a:p>
          <a:p>
            <a:r>
              <a:rPr lang="en-GB" altLang="en-US" sz="800" b="0"/>
              <a:t>(5 Infantry Brigade)</a:t>
            </a:r>
          </a:p>
        </p:txBody>
      </p:sp>
      <p:sp>
        <p:nvSpPr>
          <p:cNvPr id="123989" name="Line 85">
            <a:extLst>
              <a:ext uri="{FF2B5EF4-FFF2-40B4-BE49-F238E27FC236}">
                <a16:creationId xmlns:a16="http://schemas.microsoft.com/office/drawing/2014/main" id="{7AB862AF-03DE-4DEE-8D79-E4F51D2092B1}"/>
              </a:ext>
            </a:extLst>
          </p:cNvPr>
          <p:cNvSpPr>
            <a:spLocks noChangeShapeType="1"/>
          </p:cNvSpPr>
          <p:nvPr/>
        </p:nvSpPr>
        <p:spPr bwMode="auto">
          <a:xfrm>
            <a:off x="260350" y="450056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3990" name="Line 86">
            <a:extLst>
              <a:ext uri="{FF2B5EF4-FFF2-40B4-BE49-F238E27FC236}">
                <a16:creationId xmlns:a16="http://schemas.microsoft.com/office/drawing/2014/main" id="{189735D5-C6B5-41B2-BA6A-3DD06097BB50}"/>
              </a:ext>
            </a:extLst>
          </p:cNvPr>
          <p:cNvSpPr>
            <a:spLocks noChangeShapeType="1"/>
          </p:cNvSpPr>
          <p:nvPr/>
        </p:nvSpPr>
        <p:spPr bwMode="auto">
          <a:xfrm>
            <a:off x="261938" y="4214813"/>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23993" name="Group 89">
            <a:extLst>
              <a:ext uri="{FF2B5EF4-FFF2-40B4-BE49-F238E27FC236}">
                <a16:creationId xmlns:a16="http://schemas.microsoft.com/office/drawing/2014/main" id="{5D0C088B-3F4B-4FDA-A445-753F76A5CB05}"/>
              </a:ext>
            </a:extLst>
          </p:cNvPr>
          <p:cNvGrpSpPr>
            <a:grpSpLocks/>
          </p:cNvGrpSpPr>
          <p:nvPr/>
        </p:nvGrpSpPr>
        <p:grpSpPr bwMode="auto">
          <a:xfrm>
            <a:off x="477838" y="4070350"/>
            <a:ext cx="74612" cy="26988"/>
            <a:chOff x="2373" y="1404"/>
            <a:chExt cx="47" cy="17"/>
          </a:xfrm>
        </p:grpSpPr>
        <p:sp>
          <p:nvSpPr>
            <p:cNvPr id="123994" name="Oval 90">
              <a:extLst>
                <a:ext uri="{FF2B5EF4-FFF2-40B4-BE49-F238E27FC236}">
                  <a16:creationId xmlns:a16="http://schemas.microsoft.com/office/drawing/2014/main" id="{13589F2F-FB15-4F17-81ED-02C25AEFD03F}"/>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23995" name="Oval 91">
              <a:extLst>
                <a:ext uri="{FF2B5EF4-FFF2-40B4-BE49-F238E27FC236}">
                  <a16:creationId xmlns:a16="http://schemas.microsoft.com/office/drawing/2014/main" id="{26B8A9A3-EA13-4402-85E0-B090B32F9723}"/>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23996" name="Text Box 92">
            <a:extLst>
              <a:ext uri="{FF2B5EF4-FFF2-40B4-BE49-F238E27FC236}">
                <a16:creationId xmlns:a16="http://schemas.microsoft.com/office/drawing/2014/main" id="{C4DDFDF9-5AAA-4ADC-8B4F-123C7D90445E}"/>
              </a:ext>
            </a:extLst>
          </p:cNvPr>
          <p:cNvSpPr txBox="1">
            <a:spLocks noChangeArrowheads="1"/>
          </p:cNvSpPr>
          <p:nvPr/>
        </p:nvSpPr>
        <p:spPr bwMode="auto">
          <a:xfrm>
            <a:off x="622300" y="3998913"/>
            <a:ext cx="28019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Command</a:t>
            </a:r>
          </a:p>
          <a:p>
            <a:r>
              <a:rPr lang="en-GB" altLang="en-US" sz="800"/>
              <a:t>x1 </a:t>
            </a:r>
            <a:r>
              <a:rPr lang="en-GB" altLang="en-US" sz="800" b="0"/>
              <a:t>Commander                                                   CWBR-25</a:t>
            </a:r>
            <a:endParaRPr lang="en-GB" altLang="en-US" sz="800"/>
          </a:p>
        </p:txBody>
      </p:sp>
      <p:grpSp>
        <p:nvGrpSpPr>
          <p:cNvPr id="123997" name="Group 93">
            <a:extLst>
              <a:ext uri="{FF2B5EF4-FFF2-40B4-BE49-F238E27FC236}">
                <a16:creationId xmlns:a16="http://schemas.microsoft.com/office/drawing/2014/main" id="{DA64A68C-D075-456C-A35C-94B328147F9B}"/>
              </a:ext>
            </a:extLst>
          </p:cNvPr>
          <p:cNvGrpSpPr>
            <a:grpSpLocks/>
          </p:cNvGrpSpPr>
          <p:nvPr/>
        </p:nvGrpSpPr>
        <p:grpSpPr bwMode="auto">
          <a:xfrm>
            <a:off x="406400" y="4141788"/>
            <a:ext cx="231775" cy="157162"/>
            <a:chOff x="933" y="149"/>
            <a:chExt cx="146" cy="99"/>
          </a:xfrm>
        </p:grpSpPr>
        <p:sp>
          <p:nvSpPr>
            <p:cNvPr id="123998" name="Rectangle 94">
              <a:extLst>
                <a:ext uri="{FF2B5EF4-FFF2-40B4-BE49-F238E27FC236}">
                  <a16:creationId xmlns:a16="http://schemas.microsoft.com/office/drawing/2014/main" id="{452B563D-04F2-4DD2-A83C-A806F6ACCEBE}"/>
                </a:ext>
              </a:extLst>
            </p:cNvPr>
            <p:cNvSpPr>
              <a:spLocks noChangeAspect="1" noChangeArrowheads="1"/>
            </p:cNvSpPr>
            <p:nvPr/>
          </p:nvSpPr>
          <p:spPr bwMode="auto">
            <a:xfrm>
              <a:off x="933" y="149"/>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3999" name="Text Box 95">
              <a:extLst>
                <a:ext uri="{FF2B5EF4-FFF2-40B4-BE49-F238E27FC236}">
                  <a16:creationId xmlns:a16="http://schemas.microsoft.com/office/drawing/2014/main" id="{85FEA390-4909-4D5D-9A30-4D04154FB706}"/>
                </a:ext>
              </a:extLst>
            </p:cNvPr>
            <p:cNvSpPr txBox="1">
              <a:spLocks noChangeAspect="1" noChangeArrowheads="1"/>
            </p:cNvSpPr>
            <p:nvPr/>
          </p:nvSpPr>
          <p:spPr bwMode="auto">
            <a:xfrm>
              <a:off x="948" y="163"/>
              <a:ext cx="116" cy="70"/>
            </a:xfrm>
            <a:prstGeom prst="rect">
              <a:avLst/>
            </a:prstGeom>
            <a:solidFill>
              <a:srgbClr val="CC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sz="800"/>
                <a:t>HQ</a:t>
              </a:r>
            </a:p>
          </p:txBody>
        </p:sp>
      </p:grpSp>
      <p:grpSp>
        <p:nvGrpSpPr>
          <p:cNvPr id="124004" name="Group 100">
            <a:extLst>
              <a:ext uri="{FF2B5EF4-FFF2-40B4-BE49-F238E27FC236}">
                <a16:creationId xmlns:a16="http://schemas.microsoft.com/office/drawing/2014/main" id="{27B9C17C-A59C-4C63-A41A-C93D97231914}"/>
              </a:ext>
            </a:extLst>
          </p:cNvPr>
          <p:cNvGrpSpPr>
            <a:grpSpLocks noChangeAspect="1"/>
          </p:cNvGrpSpPr>
          <p:nvPr/>
        </p:nvGrpSpPr>
        <p:grpSpPr bwMode="auto">
          <a:xfrm>
            <a:off x="404813" y="4427538"/>
            <a:ext cx="231775" cy="157162"/>
            <a:chOff x="1968" y="1728"/>
            <a:chExt cx="195" cy="132"/>
          </a:xfrm>
        </p:grpSpPr>
        <p:sp>
          <p:nvSpPr>
            <p:cNvPr id="124005" name="Rectangle 101">
              <a:extLst>
                <a:ext uri="{FF2B5EF4-FFF2-40B4-BE49-F238E27FC236}">
                  <a16:creationId xmlns:a16="http://schemas.microsoft.com/office/drawing/2014/main" id="{213A5252-C9C5-4FC9-9AF2-8A05F7F78D07}"/>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4006" name="Line 102">
              <a:extLst>
                <a:ext uri="{FF2B5EF4-FFF2-40B4-BE49-F238E27FC236}">
                  <a16:creationId xmlns:a16="http://schemas.microsoft.com/office/drawing/2014/main" id="{FF3B28E4-8A8B-401D-B76A-99171C3A0804}"/>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4007" name="Line 103">
              <a:extLst>
                <a:ext uri="{FF2B5EF4-FFF2-40B4-BE49-F238E27FC236}">
                  <a16:creationId xmlns:a16="http://schemas.microsoft.com/office/drawing/2014/main" id="{0704BD6C-67D4-4BA9-9FEB-534691754906}"/>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24008" name="Group 104">
            <a:extLst>
              <a:ext uri="{FF2B5EF4-FFF2-40B4-BE49-F238E27FC236}">
                <a16:creationId xmlns:a16="http://schemas.microsoft.com/office/drawing/2014/main" id="{705C065C-E9A6-4F5B-BCA4-0B046A2AD4C4}"/>
              </a:ext>
            </a:extLst>
          </p:cNvPr>
          <p:cNvGrpSpPr>
            <a:grpSpLocks/>
          </p:cNvGrpSpPr>
          <p:nvPr/>
        </p:nvGrpSpPr>
        <p:grpSpPr bwMode="auto">
          <a:xfrm>
            <a:off x="476250" y="4356100"/>
            <a:ext cx="74613" cy="26988"/>
            <a:chOff x="2373" y="1404"/>
            <a:chExt cx="47" cy="17"/>
          </a:xfrm>
        </p:grpSpPr>
        <p:sp>
          <p:nvSpPr>
            <p:cNvPr id="124009" name="Oval 105">
              <a:extLst>
                <a:ext uri="{FF2B5EF4-FFF2-40B4-BE49-F238E27FC236}">
                  <a16:creationId xmlns:a16="http://schemas.microsoft.com/office/drawing/2014/main" id="{BB063AE1-F7AA-427D-B1FD-19777D299302}"/>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24010" name="Oval 106">
              <a:extLst>
                <a:ext uri="{FF2B5EF4-FFF2-40B4-BE49-F238E27FC236}">
                  <a16:creationId xmlns:a16="http://schemas.microsoft.com/office/drawing/2014/main" id="{9ADD929D-F2F5-4221-A2B5-BBD182D486F7}"/>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24015" name="Text Box 111">
            <a:extLst>
              <a:ext uri="{FF2B5EF4-FFF2-40B4-BE49-F238E27FC236}">
                <a16:creationId xmlns:a16="http://schemas.microsoft.com/office/drawing/2014/main" id="{DE2F0E90-1034-4692-B1D2-D03EA4E0B52E}"/>
              </a:ext>
            </a:extLst>
          </p:cNvPr>
          <p:cNvSpPr txBox="1">
            <a:spLocks noChangeArrowheads="1"/>
          </p:cNvSpPr>
          <p:nvPr/>
        </p:nvSpPr>
        <p:spPr bwMode="auto">
          <a:xfrm>
            <a:off x="620713" y="4356100"/>
            <a:ext cx="2782887"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x3 </a:t>
            </a:r>
            <a:r>
              <a:rPr lang="en-GB" altLang="en-US" sz="800" b="0"/>
              <a:t>Infantry (1 MAW) </a:t>
            </a:r>
            <a:r>
              <a:rPr lang="en-GB" altLang="en-US" sz="800"/>
              <a:t>    </a:t>
            </a:r>
            <a:r>
              <a:rPr lang="en-GB" altLang="en-US" sz="800" b="0"/>
              <a:t>                                      CWBR-26</a:t>
            </a:r>
            <a:endParaRPr lang="en-GB" altLang="en-US" sz="800"/>
          </a:p>
        </p:txBody>
      </p:sp>
      <p:sp>
        <p:nvSpPr>
          <p:cNvPr id="124016" name="Text Box 112">
            <a:extLst>
              <a:ext uri="{FF2B5EF4-FFF2-40B4-BE49-F238E27FC236}">
                <a16:creationId xmlns:a16="http://schemas.microsoft.com/office/drawing/2014/main" id="{6543DAA3-0EFA-4CD9-BF7B-B43B27B75AC5}"/>
              </a:ext>
            </a:extLst>
          </p:cNvPr>
          <p:cNvSpPr txBox="1">
            <a:spLocks noChangeArrowheads="1"/>
          </p:cNvSpPr>
          <p:nvPr/>
        </p:nvSpPr>
        <p:spPr bwMode="auto">
          <a:xfrm>
            <a:off x="690563" y="4643438"/>
            <a:ext cx="1211262"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BATTLEGROUPS</a:t>
            </a:r>
          </a:p>
        </p:txBody>
      </p:sp>
      <p:grpSp>
        <p:nvGrpSpPr>
          <p:cNvPr id="124017" name="Group 113">
            <a:extLst>
              <a:ext uri="{FF2B5EF4-FFF2-40B4-BE49-F238E27FC236}">
                <a16:creationId xmlns:a16="http://schemas.microsoft.com/office/drawing/2014/main" id="{B2D3B57E-8475-4B26-B405-E808FBA1A71B}"/>
              </a:ext>
            </a:extLst>
          </p:cNvPr>
          <p:cNvGrpSpPr>
            <a:grpSpLocks noChangeAspect="1"/>
          </p:cNvGrpSpPr>
          <p:nvPr/>
        </p:nvGrpSpPr>
        <p:grpSpPr bwMode="auto">
          <a:xfrm>
            <a:off x="115888" y="3635375"/>
            <a:ext cx="288925" cy="215900"/>
            <a:chOff x="1968" y="1728"/>
            <a:chExt cx="195" cy="132"/>
          </a:xfrm>
        </p:grpSpPr>
        <p:sp>
          <p:nvSpPr>
            <p:cNvPr id="124018" name="Rectangle 114">
              <a:extLst>
                <a:ext uri="{FF2B5EF4-FFF2-40B4-BE49-F238E27FC236}">
                  <a16:creationId xmlns:a16="http://schemas.microsoft.com/office/drawing/2014/main" id="{B3BDBC59-3667-415A-877E-1FD9E3F89A5E}"/>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4019" name="Line 115">
              <a:extLst>
                <a:ext uri="{FF2B5EF4-FFF2-40B4-BE49-F238E27FC236}">
                  <a16:creationId xmlns:a16="http://schemas.microsoft.com/office/drawing/2014/main" id="{8F4F1A2E-0C27-48AF-8E55-398BA1178F8B}"/>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4020" name="Line 116">
              <a:extLst>
                <a:ext uri="{FF2B5EF4-FFF2-40B4-BE49-F238E27FC236}">
                  <a16:creationId xmlns:a16="http://schemas.microsoft.com/office/drawing/2014/main" id="{2978565F-CFA9-4803-8E9C-5EC34CBE7AE7}"/>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24041" name="Line 137">
            <a:extLst>
              <a:ext uri="{FF2B5EF4-FFF2-40B4-BE49-F238E27FC236}">
                <a16:creationId xmlns:a16="http://schemas.microsoft.com/office/drawing/2014/main" id="{440BF692-A65C-4A95-AECE-6092FD11A5A8}"/>
              </a:ext>
            </a:extLst>
          </p:cNvPr>
          <p:cNvSpPr>
            <a:spLocks noChangeShapeType="1"/>
          </p:cNvSpPr>
          <p:nvPr/>
        </p:nvSpPr>
        <p:spPr bwMode="auto">
          <a:xfrm>
            <a:off x="258763" y="5075238"/>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24042" name="Group 138">
            <a:extLst>
              <a:ext uri="{FF2B5EF4-FFF2-40B4-BE49-F238E27FC236}">
                <a16:creationId xmlns:a16="http://schemas.microsoft.com/office/drawing/2014/main" id="{C92705EA-A697-4703-AF55-4EFD088FEBC8}"/>
              </a:ext>
            </a:extLst>
          </p:cNvPr>
          <p:cNvGrpSpPr>
            <a:grpSpLocks noChangeAspect="1"/>
          </p:cNvGrpSpPr>
          <p:nvPr/>
        </p:nvGrpSpPr>
        <p:grpSpPr bwMode="auto">
          <a:xfrm>
            <a:off x="401638" y="5003800"/>
            <a:ext cx="288925" cy="215900"/>
            <a:chOff x="1968" y="1728"/>
            <a:chExt cx="195" cy="132"/>
          </a:xfrm>
        </p:grpSpPr>
        <p:sp>
          <p:nvSpPr>
            <p:cNvPr id="124043" name="Rectangle 139">
              <a:extLst>
                <a:ext uri="{FF2B5EF4-FFF2-40B4-BE49-F238E27FC236}">
                  <a16:creationId xmlns:a16="http://schemas.microsoft.com/office/drawing/2014/main" id="{64703538-3052-4F8B-A8AF-555A5786743B}"/>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4044" name="Line 140">
              <a:extLst>
                <a:ext uri="{FF2B5EF4-FFF2-40B4-BE49-F238E27FC236}">
                  <a16:creationId xmlns:a16="http://schemas.microsoft.com/office/drawing/2014/main" id="{17ED52BC-AA43-4B1A-BC92-ABAFD348FA55}"/>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4045" name="Line 141">
              <a:extLst>
                <a:ext uri="{FF2B5EF4-FFF2-40B4-BE49-F238E27FC236}">
                  <a16:creationId xmlns:a16="http://schemas.microsoft.com/office/drawing/2014/main" id="{13176104-FB07-4355-BEA9-D34D92A301D2}"/>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24046" name="Group 142">
            <a:extLst>
              <a:ext uri="{FF2B5EF4-FFF2-40B4-BE49-F238E27FC236}">
                <a16:creationId xmlns:a16="http://schemas.microsoft.com/office/drawing/2014/main" id="{F06AD93E-52A0-403A-A7D8-480EFB53884B}"/>
              </a:ext>
            </a:extLst>
          </p:cNvPr>
          <p:cNvGrpSpPr>
            <a:grpSpLocks/>
          </p:cNvGrpSpPr>
          <p:nvPr/>
        </p:nvGrpSpPr>
        <p:grpSpPr bwMode="auto">
          <a:xfrm>
            <a:off x="508000" y="4932363"/>
            <a:ext cx="76200" cy="63500"/>
            <a:chOff x="2443" y="447"/>
            <a:chExt cx="48" cy="40"/>
          </a:xfrm>
        </p:grpSpPr>
        <p:sp>
          <p:nvSpPr>
            <p:cNvPr id="124047" name="Line 143">
              <a:extLst>
                <a:ext uri="{FF2B5EF4-FFF2-40B4-BE49-F238E27FC236}">
                  <a16:creationId xmlns:a16="http://schemas.microsoft.com/office/drawing/2014/main" id="{35CF00DC-8374-45B4-9FE3-4FB23D16F33F}"/>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4048" name="Line 144">
              <a:extLst>
                <a:ext uri="{FF2B5EF4-FFF2-40B4-BE49-F238E27FC236}">
                  <a16:creationId xmlns:a16="http://schemas.microsoft.com/office/drawing/2014/main" id="{F63BEC3A-FF05-49B5-9726-A9763F4670DE}"/>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24049" name="Text Box 145">
            <a:extLst>
              <a:ext uri="{FF2B5EF4-FFF2-40B4-BE49-F238E27FC236}">
                <a16:creationId xmlns:a16="http://schemas.microsoft.com/office/drawing/2014/main" id="{B9FC57C7-CC35-4BC3-B89E-500464D8D429}"/>
              </a:ext>
            </a:extLst>
          </p:cNvPr>
          <p:cNvSpPr txBox="1">
            <a:spLocks noChangeArrowheads="1"/>
          </p:cNvSpPr>
          <p:nvPr/>
        </p:nvSpPr>
        <p:spPr bwMode="auto">
          <a:xfrm>
            <a:off x="690563" y="4859338"/>
            <a:ext cx="20796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BG CWBR-25</a:t>
            </a:r>
          </a:p>
          <a:p>
            <a:r>
              <a:rPr lang="en-GB" altLang="en-US" sz="1000"/>
              <a:t>x2 Infantry Battalion Type A </a:t>
            </a:r>
            <a:r>
              <a:rPr lang="en-GB" altLang="en-US" sz="800"/>
              <a:t>(bc)</a:t>
            </a:r>
            <a:endParaRPr lang="en-GB" altLang="en-US" sz="1000"/>
          </a:p>
        </p:txBody>
      </p:sp>
      <p:sp>
        <p:nvSpPr>
          <p:cNvPr id="124050" name="Line 146">
            <a:extLst>
              <a:ext uri="{FF2B5EF4-FFF2-40B4-BE49-F238E27FC236}">
                <a16:creationId xmlns:a16="http://schemas.microsoft.com/office/drawing/2014/main" id="{27F10A73-3192-4611-8CBC-04DAA602B5D7}"/>
              </a:ext>
            </a:extLst>
          </p:cNvPr>
          <p:cNvSpPr>
            <a:spLocks noChangeShapeType="1"/>
          </p:cNvSpPr>
          <p:nvPr/>
        </p:nvSpPr>
        <p:spPr bwMode="auto">
          <a:xfrm>
            <a:off x="258763" y="5507038"/>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24051" name="Group 147">
            <a:extLst>
              <a:ext uri="{FF2B5EF4-FFF2-40B4-BE49-F238E27FC236}">
                <a16:creationId xmlns:a16="http://schemas.microsoft.com/office/drawing/2014/main" id="{51533478-6DBB-4765-A1AC-086C416ED55D}"/>
              </a:ext>
            </a:extLst>
          </p:cNvPr>
          <p:cNvGrpSpPr>
            <a:grpSpLocks noChangeAspect="1"/>
          </p:cNvGrpSpPr>
          <p:nvPr/>
        </p:nvGrpSpPr>
        <p:grpSpPr bwMode="auto">
          <a:xfrm>
            <a:off x="401638" y="5435600"/>
            <a:ext cx="288925" cy="215900"/>
            <a:chOff x="1968" y="1728"/>
            <a:chExt cx="195" cy="132"/>
          </a:xfrm>
        </p:grpSpPr>
        <p:sp>
          <p:nvSpPr>
            <p:cNvPr id="124052" name="Rectangle 148">
              <a:extLst>
                <a:ext uri="{FF2B5EF4-FFF2-40B4-BE49-F238E27FC236}">
                  <a16:creationId xmlns:a16="http://schemas.microsoft.com/office/drawing/2014/main" id="{E2EAA454-4721-456A-AE4A-F8FDB5DB0190}"/>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4053" name="Line 149">
              <a:extLst>
                <a:ext uri="{FF2B5EF4-FFF2-40B4-BE49-F238E27FC236}">
                  <a16:creationId xmlns:a16="http://schemas.microsoft.com/office/drawing/2014/main" id="{C1980B2D-A23C-411C-BAE4-7257FA704921}"/>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4054" name="Line 150">
              <a:extLst>
                <a:ext uri="{FF2B5EF4-FFF2-40B4-BE49-F238E27FC236}">
                  <a16:creationId xmlns:a16="http://schemas.microsoft.com/office/drawing/2014/main" id="{8C6925EC-D681-48C0-BB49-798A733DF444}"/>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24055" name="Group 151">
            <a:extLst>
              <a:ext uri="{FF2B5EF4-FFF2-40B4-BE49-F238E27FC236}">
                <a16:creationId xmlns:a16="http://schemas.microsoft.com/office/drawing/2014/main" id="{0996F6D7-4085-409B-B890-167569B5D185}"/>
              </a:ext>
            </a:extLst>
          </p:cNvPr>
          <p:cNvGrpSpPr>
            <a:grpSpLocks/>
          </p:cNvGrpSpPr>
          <p:nvPr/>
        </p:nvGrpSpPr>
        <p:grpSpPr bwMode="auto">
          <a:xfrm>
            <a:off x="508000" y="5364163"/>
            <a:ext cx="76200" cy="63500"/>
            <a:chOff x="2443" y="447"/>
            <a:chExt cx="48" cy="40"/>
          </a:xfrm>
        </p:grpSpPr>
        <p:sp>
          <p:nvSpPr>
            <p:cNvPr id="124056" name="Line 152">
              <a:extLst>
                <a:ext uri="{FF2B5EF4-FFF2-40B4-BE49-F238E27FC236}">
                  <a16:creationId xmlns:a16="http://schemas.microsoft.com/office/drawing/2014/main" id="{00869BDF-F0B9-44FE-8D01-45F5CD193A65}"/>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4057" name="Line 153">
              <a:extLst>
                <a:ext uri="{FF2B5EF4-FFF2-40B4-BE49-F238E27FC236}">
                  <a16:creationId xmlns:a16="http://schemas.microsoft.com/office/drawing/2014/main" id="{C3C59A9A-FB70-4FAF-A02A-A992A66562FA}"/>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24058" name="Text Box 154">
            <a:extLst>
              <a:ext uri="{FF2B5EF4-FFF2-40B4-BE49-F238E27FC236}">
                <a16:creationId xmlns:a16="http://schemas.microsoft.com/office/drawing/2014/main" id="{28861A70-F9CA-405B-B5AE-D25055627FF0}"/>
              </a:ext>
            </a:extLst>
          </p:cNvPr>
          <p:cNvSpPr txBox="1">
            <a:spLocks noChangeArrowheads="1"/>
          </p:cNvSpPr>
          <p:nvPr/>
        </p:nvSpPr>
        <p:spPr bwMode="auto">
          <a:xfrm>
            <a:off x="690563" y="5291138"/>
            <a:ext cx="27590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BG CWBR-26</a:t>
            </a:r>
          </a:p>
          <a:p>
            <a:r>
              <a:rPr lang="en-GB" altLang="en-US" sz="1000"/>
              <a:t>x1 Infantry Battalion Type B (Light Role) </a:t>
            </a:r>
            <a:r>
              <a:rPr lang="en-GB" altLang="en-US" sz="800"/>
              <a:t>(c)</a:t>
            </a:r>
            <a:endParaRPr lang="en-GB" altLang="en-US" sz="1000"/>
          </a:p>
        </p:txBody>
      </p:sp>
      <p:sp>
        <p:nvSpPr>
          <p:cNvPr id="124059" name="Line 155">
            <a:extLst>
              <a:ext uri="{FF2B5EF4-FFF2-40B4-BE49-F238E27FC236}">
                <a16:creationId xmlns:a16="http://schemas.microsoft.com/office/drawing/2014/main" id="{1ECEE643-5E01-45D3-AED2-973F19CBB77E}"/>
              </a:ext>
            </a:extLst>
          </p:cNvPr>
          <p:cNvSpPr>
            <a:spLocks noChangeShapeType="1"/>
          </p:cNvSpPr>
          <p:nvPr/>
        </p:nvSpPr>
        <p:spPr bwMode="auto">
          <a:xfrm flipV="1">
            <a:off x="260350" y="3851275"/>
            <a:ext cx="0" cy="381635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24060" name="Group 156">
            <a:extLst>
              <a:ext uri="{FF2B5EF4-FFF2-40B4-BE49-F238E27FC236}">
                <a16:creationId xmlns:a16="http://schemas.microsoft.com/office/drawing/2014/main" id="{238FF518-735D-4757-BA43-BBDBE131081E}"/>
              </a:ext>
            </a:extLst>
          </p:cNvPr>
          <p:cNvGrpSpPr>
            <a:grpSpLocks/>
          </p:cNvGrpSpPr>
          <p:nvPr/>
        </p:nvGrpSpPr>
        <p:grpSpPr bwMode="auto">
          <a:xfrm>
            <a:off x="403225" y="6943725"/>
            <a:ext cx="287338" cy="215900"/>
            <a:chOff x="1400" y="2850"/>
            <a:chExt cx="152" cy="99"/>
          </a:xfrm>
        </p:grpSpPr>
        <p:sp>
          <p:nvSpPr>
            <p:cNvPr id="124061" name="Rectangle 157">
              <a:extLst>
                <a:ext uri="{FF2B5EF4-FFF2-40B4-BE49-F238E27FC236}">
                  <a16:creationId xmlns:a16="http://schemas.microsoft.com/office/drawing/2014/main" id="{01A4B24C-8B7B-4545-B911-E51E1E0DBD43}"/>
                </a:ext>
              </a:extLst>
            </p:cNvPr>
            <p:cNvSpPr>
              <a:spLocks noChangeAspect="1" noChangeArrowheads="1"/>
            </p:cNvSpPr>
            <p:nvPr/>
          </p:nvSpPr>
          <p:spPr bwMode="auto">
            <a:xfrm>
              <a:off x="1401" y="2850"/>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4062" name="Line 158">
              <a:extLst>
                <a:ext uri="{FF2B5EF4-FFF2-40B4-BE49-F238E27FC236}">
                  <a16:creationId xmlns:a16="http://schemas.microsoft.com/office/drawing/2014/main" id="{D96BE42A-94D6-4A70-8062-8F8A0077EF70}"/>
                </a:ext>
              </a:extLst>
            </p:cNvPr>
            <p:cNvSpPr>
              <a:spLocks noChangeAspect="1" noChangeShapeType="1"/>
            </p:cNvSpPr>
            <p:nvPr/>
          </p:nvSpPr>
          <p:spPr bwMode="auto">
            <a:xfrm flipV="1">
              <a:off x="1400" y="2851"/>
              <a:ext cx="73"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4063" name="Line 159">
              <a:extLst>
                <a:ext uri="{FF2B5EF4-FFF2-40B4-BE49-F238E27FC236}">
                  <a16:creationId xmlns:a16="http://schemas.microsoft.com/office/drawing/2014/main" id="{8AC5A0D2-855F-48CF-9A6B-61C03E5AED1D}"/>
                </a:ext>
              </a:extLst>
            </p:cNvPr>
            <p:cNvSpPr>
              <a:spLocks noChangeAspect="1" noChangeShapeType="1"/>
            </p:cNvSpPr>
            <p:nvPr/>
          </p:nvSpPr>
          <p:spPr bwMode="auto">
            <a:xfrm>
              <a:off x="1473" y="2850"/>
              <a:ext cx="78"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4064" name="Line 160">
              <a:extLst>
                <a:ext uri="{FF2B5EF4-FFF2-40B4-BE49-F238E27FC236}">
                  <a16:creationId xmlns:a16="http://schemas.microsoft.com/office/drawing/2014/main" id="{82A668EA-BDBB-453A-ADE7-8505146775EB}"/>
                </a:ext>
              </a:extLst>
            </p:cNvPr>
            <p:cNvSpPr>
              <a:spLocks noChangeAspect="1" noChangeShapeType="1"/>
            </p:cNvSpPr>
            <p:nvPr/>
          </p:nvSpPr>
          <p:spPr bwMode="auto">
            <a:xfrm>
              <a:off x="1442" y="2892"/>
              <a:ext cx="62" cy="0"/>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24065" name="Line 161">
            <a:extLst>
              <a:ext uri="{FF2B5EF4-FFF2-40B4-BE49-F238E27FC236}">
                <a16:creationId xmlns:a16="http://schemas.microsoft.com/office/drawing/2014/main" id="{A49EBA08-90CA-471E-B238-B9080925D264}"/>
              </a:ext>
            </a:extLst>
          </p:cNvPr>
          <p:cNvSpPr>
            <a:spLocks noChangeShapeType="1"/>
          </p:cNvSpPr>
          <p:nvPr/>
        </p:nvSpPr>
        <p:spPr bwMode="auto">
          <a:xfrm>
            <a:off x="547688" y="6872288"/>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4066" name="Line 162">
            <a:extLst>
              <a:ext uri="{FF2B5EF4-FFF2-40B4-BE49-F238E27FC236}">
                <a16:creationId xmlns:a16="http://schemas.microsoft.com/office/drawing/2014/main" id="{C387B2A7-9FEB-4E4D-8A84-80CD4E9CB158}"/>
              </a:ext>
            </a:extLst>
          </p:cNvPr>
          <p:cNvSpPr>
            <a:spLocks noChangeShapeType="1"/>
          </p:cNvSpPr>
          <p:nvPr/>
        </p:nvSpPr>
        <p:spPr bwMode="auto">
          <a:xfrm>
            <a:off x="258763" y="7016750"/>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4067" name="Text Box 163">
            <a:extLst>
              <a:ext uri="{FF2B5EF4-FFF2-40B4-BE49-F238E27FC236}">
                <a16:creationId xmlns:a16="http://schemas.microsoft.com/office/drawing/2014/main" id="{42B361D8-E85A-45FB-895C-54A29B01B7AE}"/>
              </a:ext>
            </a:extLst>
          </p:cNvPr>
          <p:cNvSpPr txBox="1">
            <a:spLocks noChangeArrowheads="1"/>
          </p:cNvSpPr>
          <p:nvPr/>
        </p:nvSpPr>
        <p:spPr bwMode="auto">
          <a:xfrm>
            <a:off x="692150" y="6877050"/>
            <a:ext cx="212566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CWBR-26</a:t>
            </a:r>
          </a:p>
          <a:p>
            <a:r>
              <a:rPr lang="en-GB" altLang="en-US" sz="800"/>
              <a:t>x1 RAF Regiment Air Defence Squadron</a:t>
            </a:r>
            <a:endParaRPr lang="en-GB" altLang="en-US" sz="800" b="0"/>
          </a:p>
        </p:txBody>
      </p:sp>
      <p:sp>
        <p:nvSpPr>
          <p:cNvPr id="124078" name="Text Box 174">
            <a:extLst>
              <a:ext uri="{FF2B5EF4-FFF2-40B4-BE49-F238E27FC236}">
                <a16:creationId xmlns:a16="http://schemas.microsoft.com/office/drawing/2014/main" id="{5525B6E9-5074-4D67-A684-D6B28558280B}"/>
              </a:ext>
            </a:extLst>
          </p:cNvPr>
          <p:cNvSpPr txBox="1">
            <a:spLocks noChangeArrowheads="1"/>
          </p:cNvSpPr>
          <p:nvPr/>
        </p:nvSpPr>
        <p:spPr bwMode="auto">
          <a:xfrm>
            <a:off x="3716338" y="6372225"/>
            <a:ext cx="3025775" cy="2659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800"/>
              <a:t>(a) </a:t>
            </a:r>
            <a:r>
              <a:rPr lang="en-GB" altLang="en-US" sz="800" b="0"/>
              <a:t>5 Infantry Brigade was a very short-lived formation.  It was created at very short notice in April 1982 for the Falklands Crisis, from the HQ and other elements of 6th Field Force (BG CWBR-15), with other elements drawn in from a variety of sources.  This is the outline orbat used in the Falklands War.  The Brigade was disbanded immediately following the Falklands War and was reformed as 5 Airborne Brigade (BG CWBR-16).  It clearly demonstrates the ability of the British Army to create a powerful, deployable fighting formation at very short notice from fairly disparate elements.</a:t>
            </a:r>
          </a:p>
          <a:p>
            <a:endParaRPr lang="en-GB" altLang="en-US" sz="800"/>
          </a:p>
          <a:p>
            <a:r>
              <a:rPr lang="en-GB" altLang="en-US" sz="800"/>
              <a:t>(b) </a:t>
            </a:r>
            <a:r>
              <a:rPr lang="en-GB" altLang="en-US" sz="800" b="0"/>
              <a:t>The two resident Para Battalions and most of the ‘teeth’ elements of 6th Field Force had already embarked with 3 Commando Brigade, so the ‘fighting core’ of 5 Infantry Brigade was formed from the resident Light Role Gurkha Battalion reinforced by</a:t>
            </a:r>
            <a:r>
              <a:rPr lang="en-GB" altLang="en-US" sz="800"/>
              <a:t> </a:t>
            </a:r>
            <a:r>
              <a:rPr lang="en-GB" altLang="en-US" sz="800" b="0"/>
              <a:t>two Guards battalions from 56 (London) Brigade, plus Royal Engineers and RAF Regiment elements from elsewhere.</a:t>
            </a:r>
          </a:p>
          <a:p>
            <a:endParaRPr lang="en-GB" altLang="en-US" sz="800" b="0"/>
          </a:p>
          <a:p>
            <a:r>
              <a:rPr lang="en-GB" altLang="en-US" sz="800"/>
              <a:t>(c) </a:t>
            </a:r>
            <a:r>
              <a:rPr lang="en-GB" altLang="en-US" sz="800" b="0"/>
              <a:t>Aside from the RAF Regiment, these were all Regular Army units, with no TA present.  </a:t>
            </a:r>
          </a:p>
        </p:txBody>
      </p:sp>
      <p:sp>
        <p:nvSpPr>
          <p:cNvPr id="124079" name="Line 175">
            <a:extLst>
              <a:ext uri="{FF2B5EF4-FFF2-40B4-BE49-F238E27FC236}">
                <a16:creationId xmlns:a16="http://schemas.microsoft.com/office/drawing/2014/main" id="{577626C3-6508-4B95-8215-8B709C410A34}"/>
              </a:ext>
            </a:extLst>
          </p:cNvPr>
          <p:cNvSpPr>
            <a:spLocks noChangeShapeType="1"/>
          </p:cNvSpPr>
          <p:nvPr/>
        </p:nvSpPr>
        <p:spPr bwMode="auto">
          <a:xfrm>
            <a:off x="258763" y="6584950"/>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4080" name="Text Box 176">
            <a:extLst>
              <a:ext uri="{FF2B5EF4-FFF2-40B4-BE49-F238E27FC236}">
                <a16:creationId xmlns:a16="http://schemas.microsoft.com/office/drawing/2014/main" id="{655F60D6-B05E-45AA-81A7-DEC68C506F55}"/>
              </a:ext>
            </a:extLst>
          </p:cNvPr>
          <p:cNvSpPr txBox="1">
            <a:spLocks noChangeArrowheads="1"/>
          </p:cNvSpPr>
          <p:nvPr/>
        </p:nvSpPr>
        <p:spPr bwMode="auto">
          <a:xfrm>
            <a:off x="690563" y="6443663"/>
            <a:ext cx="213836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CWBR-18</a:t>
            </a:r>
          </a:p>
          <a:p>
            <a:r>
              <a:rPr lang="en-GB" altLang="en-US" sz="800"/>
              <a:t>x1 Airborne Engineer Field Squadron (c)</a:t>
            </a:r>
          </a:p>
        </p:txBody>
      </p:sp>
      <p:sp>
        <p:nvSpPr>
          <p:cNvPr id="124081" name="Line 177">
            <a:extLst>
              <a:ext uri="{FF2B5EF4-FFF2-40B4-BE49-F238E27FC236}">
                <a16:creationId xmlns:a16="http://schemas.microsoft.com/office/drawing/2014/main" id="{1F98BA86-F135-4617-B584-361740B7E55D}"/>
              </a:ext>
            </a:extLst>
          </p:cNvPr>
          <p:cNvSpPr>
            <a:spLocks noChangeShapeType="1"/>
          </p:cNvSpPr>
          <p:nvPr/>
        </p:nvSpPr>
        <p:spPr bwMode="auto">
          <a:xfrm>
            <a:off x="547688" y="6440488"/>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4082" name="Text Box 178">
            <a:extLst>
              <a:ext uri="{FF2B5EF4-FFF2-40B4-BE49-F238E27FC236}">
                <a16:creationId xmlns:a16="http://schemas.microsoft.com/office/drawing/2014/main" id="{247ACC10-4E04-4FCE-A8A3-964437B37F17}"/>
              </a:ext>
            </a:extLst>
          </p:cNvPr>
          <p:cNvSpPr txBox="1">
            <a:spLocks noChangeArrowheads="1"/>
          </p:cNvSpPr>
          <p:nvPr/>
        </p:nvSpPr>
        <p:spPr bwMode="auto">
          <a:xfrm>
            <a:off x="692150" y="7235825"/>
            <a:ext cx="18383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FIRE SUPPORT ELEMENTS</a:t>
            </a:r>
          </a:p>
        </p:txBody>
      </p:sp>
      <p:grpSp>
        <p:nvGrpSpPr>
          <p:cNvPr id="124091" name="Group 187">
            <a:extLst>
              <a:ext uri="{FF2B5EF4-FFF2-40B4-BE49-F238E27FC236}">
                <a16:creationId xmlns:a16="http://schemas.microsoft.com/office/drawing/2014/main" id="{8F39D05B-E18F-4E6B-97D7-969797ED6F19}"/>
              </a:ext>
            </a:extLst>
          </p:cNvPr>
          <p:cNvGrpSpPr>
            <a:grpSpLocks/>
          </p:cNvGrpSpPr>
          <p:nvPr/>
        </p:nvGrpSpPr>
        <p:grpSpPr bwMode="auto">
          <a:xfrm>
            <a:off x="403225" y="6515100"/>
            <a:ext cx="288925" cy="217488"/>
            <a:chOff x="2205" y="2471"/>
            <a:chExt cx="182" cy="137"/>
          </a:xfrm>
        </p:grpSpPr>
        <p:grpSp>
          <p:nvGrpSpPr>
            <p:cNvPr id="124092" name="Group 188">
              <a:extLst>
                <a:ext uri="{FF2B5EF4-FFF2-40B4-BE49-F238E27FC236}">
                  <a16:creationId xmlns:a16="http://schemas.microsoft.com/office/drawing/2014/main" id="{C80FB715-15A7-4DCA-BBF9-E95E69E21851}"/>
                </a:ext>
              </a:extLst>
            </p:cNvPr>
            <p:cNvGrpSpPr>
              <a:grpSpLocks noChangeAspect="1"/>
            </p:cNvGrpSpPr>
            <p:nvPr/>
          </p:nvGrpSpPr>
          <p:grpSpPr bwMode="auto">
            <a:xfrm>
              <a:off x="2205" y="2471"/>
              <a:ext cx="182" cy="137"/>
              <a:chOff x="1872" y="1440"/>
              <a:chExt cx="195" cy="132"/>
            </a:xfrm>
          </p:grpSpPr>
          <p:sp>
            <p:nvSpPr>
              <p:cNvPr id="124093" name="Rectangle 189">
                <a:extLst>
                  <a:ext uri="{FF2B5EF4-FFF2-40B4-BE49-F238E27FC236}">
                    <a16:creationId xmlns:a16="http://schemas.microsoft.com/office/drawing/2014/main" id="{9F052128-3B03-4BF6-BFDA-889B4722685F}"/>
                  </a:ext>
                </a:extLst>
              </p:cNvPr>
              <p:cNvSpPr>
                <a:spLocks noChangeAspect="1" noChangeArrowheads="1"/>
              </p:cNvSpPr>
              <p:nvPr/>
            </p:nvSpPr>
            <p:spPr bwMode="auto">
              <a:xfrm>
                <a:off x="1872" y="1440"/>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4094" name="Line 190">
                <a:extLst>
                  <a:ext uri="{FF2B5EF4-FFF2-40B4-BE49-F238E27FC236}">
                    <a16:creationId xmlns:a16="http://schemas.microsoft.com/office/drawing/2014/main" id="{975C3D64-CE30-4399-8BF2-7F016E7DEB3B}"/>
                  </a:ext>
                </a:extLst>
              </p:cNvPr>
              <p:cNvSpPr>
                <a:spLocks noChangeAspect="1" noChangeShapeType="1"/>
              </p:cNvSpPr>
              <p:nvPr/>
            </p:nvSpPr>
            <p:spPr bwMode="auto">
              <a:xfrm>
                <a:off x="1932" y="1480"/>
                <a:ext cx="0" cy="42"/>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4095" name="Line 191">
                <a:extLst>
                  <a:ext uri="{FF2B5EF4-FFF2-40B4-BE49-F238E27FC236}">
                    <a16:creationId xmlns:a16="http://schemas.microsoft.com/office/drawing/2014/main" id="{1769D510-D160-4DCA-BCC0-A0CC339DAF4E}"/>
                  </a:ext>
                </a:extLst>
              </p:cNvPr>
              <p:cNvSpPr>
                <a:spLocks noChangeAspect="1" noChangeShapeType="1"/>
              </p:cNvSpPr>
              <p:nvPr/>
            </p:nvSpPr>
            <p:spPr bwMode="auto">
              <a:xfrm>
                <a:off x="1967" y="1482"/>
                <a:ext cx="0" cy="4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4096" name="Line 192">
                <a:extLst>
                  <a:ext uri="{FF2B5EF4-FFF2-40B4-BE49-F238E27FC236}">
                    <a16:creationId xmlns:a16="http://schemas.microsoft.com/office/drawing/2014/main" id="{FFFF55D0-82AF-405A-8223-3DF9D1458991}"/>
                  </a:ext>
                </a:extLst>
              </p:cNvPr>
              <p:cNvSpPr>
                <a:spLocks noChangeAspect="1" noChangeShapeType="1"/>
              </p:cNvSpPr>
              <p:nvPr/>
            </p:nvSpPr>
            <p:spPr bwMode="auto">
              <a:xfrm>
                <a:off x="2001" y="1483"/>
                <a:ext cx="0" cy="39"/>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4097" name="Line 193">
                <a:extLst>
                  <a:ext uri="{FF2B5EF4-FFF2-40B4-BE49-F238E27FC236}">
                    <a16:creationId xmlns:a16="http://schemas.microsoft.com/office/drawing/2014/main" id="{4B5FEFAD-2CBF-4823-AC37-FF446A5EC222}"/>
                  </a:ext>
                </a:extLst>
              </p:cNvPr>
              <p:cNvSpPr>
                <a:spLocks noChangeAspect="1" noChangeShapeType="1"/>
              </p:cNvSpPr>
              <p:nvPr/>
            </p:nvSpPr>
            <p:spPr bwMode="auto">
              <a:xfrm>
                <a:off x="1928" y="1482"/>
                <a:ext cx="79" cy="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24098" name="Group 194">
              <a:extLst>
                <a:ext uri="{FF2B5EF4-FFF2-40B4-BE49-F238E27FC236}">
                  <a16:creationId xmlns:a16="http://schemas.microsoft.com/office/drawing/2014/main" id="{A01E74D1-6D9C-4F3D-B9FD-C72F491C5BB0}"/>
                </a:ext>
              </a:extLst>
            </p:cNvPr>
            <p:cNvGrpSpPr>
              <a:grpSpLocks/>
            </p:cNvGrpSpPr>
            <p:nvPr/>
          </p:nvGrpSpPr>
          <p:grpSpPr bwMode="auto">
            <a:xfrm>
              <a:off x="2266" y="2562"/>
              <a:ext cx="59" cy="33"/>
              <a:chOff x="1632" y="1249"/>
              <a:chExt cx="48" cy="24"/>
            </a:xfrm>
          </p:grpSpPr>
          <p:sp>
            <p:nvSpPr>
              <p:cNvPr id="124099" name="AutoShape 195">
                <a:extLst>
                  <a:ext uri="{FF2B5EF4-FFF2-40B4-BE49-F238E27FC236}">
                    <a16:creationId xmlns:a16="http://schemas.microsoft.com/office/drawing/2014/main" id="{337E2972-5D0E-4DA9-AD30-458ED9A4E3C7}"/>
                  </a:ext>
                </a:extLst>
              </p:cNvPr>
              <p:cNvSpPr>
                <a:spLocks noChangeArrowheads="1"/>
              </p:cNvSpPr>
              <p:nvPr/>
            </p:nvSpPr>
            <p:spPr bwMode="auto">
              <a:xfrm>
                <a:off x="1632" y="1249"/>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4100" name="AutoShape 196">
                <a:extLst>
                  <a:ext uri="{FF2B5EF4-FFF2-40B4-BE49-F238E27FC236}">
                    <a16:creationId xmlns:a16="http://schemas.microsoft.com/office/drawing/2014/main" id="{F05DF300-D963-41D7-90F1-3AF252E2C627}"/>
                  </a:ext>
                </a:extLst>
              </p:cNvPr>
              <p:cNvSpPr>
                <a:spLocks noChangeArrowheads="1"/>
              </p:cNvSpPr>
              <p:nvPr/>
            </p:nvSpPr>
            <p:spPr bwMode="auto">
              <a:xfrm>
                <a:off x="1657" y="1250"/>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124101" name="Line 197">
            <a:extLst>
              <a:ext uri="{FF2B5EF4-FFF2-40B4-BE49-F238E27FC236}">
                <a16:creationId xmlns:a16="http://schemas.microsoft.com/office/drawing/2014/main" id="{AF78E16E-6E16-48AE-B406-82D87644E033}"/>
              </a:ext>
            </a:extLst>
          </p:cNvPr>
          <p:cNvSpPr>
            <a:spLocks noChangeShapeType="1"/>
          </p:cNvSpPr>
          <p:nvPr/>
        </p:nvSpPr>
        <p:spPr bwMode="auto">
          <a:xfrm>
            <a:off x="260350" y="6154738"/>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24102" name="Group 198">
            <a:extLst>
              <a:ext uri="{FF2B5EF4-FFF2-40B4-BE49-F238E27FC236}">
                <a16:creationId xmlns:a16="http://schemas.microsoft.com/office/drawing/2014/main" id="{7EED4D40-BAE5-412F-B3F5-D17C56FDB087}"/>
              </a:ext>
            </a:extLst>
          </p:cNvPr>
          <p:cNvGrpSpPr>
            <a:grpSpLocks/>
          </p:cNvGrpSpPr>
          <p:nvPr/>
        </p:nvGrpSpPr>
        <p:grpSpPr bwMode="auto">
          <a:xfrm>
            <a:off x="403225" y="6081713"/>
            <a:ext cx="287338" cy="215900"/>
            <a:chOff x="436" y="2744"/>
            <a:chExt cx="182" cy="136"/>
          </a:xfrm>
        </p:grpSpPr>
        <p:sp>
          <p:nvSpPr>
            <p:cNvPr id="124103" name="Rectangle 199">
              <a:extLst>
                <a:ext uri="{FF2B5EF4-FFF2-40B4-BE49-F238E27FC236}">
                  <a16:creationId xmlns:a16="http://schemas.microsoft.com/office/drawing/2014/main" id="{3AFA9AF2-AEBB-4E50-BDA2-3441409C3923}"/>
                </a:ext>
              </a:extLst>
            </p:cNvPr>
            <p:cNvSpPr>
              <a:spLocks noChangeAspect="1" noChangeArrowheads="1"/>
            </p:cNvSpPr>
            <p:nvPr/>
          </p:nvSpPr>
          <p:spPr bwMode="auto">
            <a:xfrm>
              <a:off x="436" y="2744"/>
              <a:ext cx="182" cy="136"/>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4104" name="Oval 200">
              <a:extLst>
                <a:ext uri="{FF2B5EF4-FFF2-40B4-BE49-F238E27FC236}">
                  <a16:creationId xmlns:a16="http://schemas.microsoft.com/office/drawing/2014/main" id="{AAB0205E-6FFA-41F8-A2AA-7DA68E55F764}"/>
                </a:ext>
              </a:extLst>
            </p:cNvPr>
            <p:cNvSpPr>
              <a:spLocks noChangeAspect="1" noChangeArrowheads="1"/>
            </p:cNvSpPr>
            <p:nvPr/>
          </p:nvSpPr>
          <p:spPr bwMode="auto">
            <a:xfrm>
              <a:off x="470" y="2778"/>
              <a:ext cx="116" cy="65"/>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4105" name="Line 201">
              <a:extLst>
                <a:ext uri="{FF2B5EF4-FFF2-40B4-BE49-F238E27FC236}">
                  <a16:creationId xmlns:a16="http://schemas.microsoft.com/office/drawing/2014/main" id="{790094A7-C250-4E2D-A80C-45D1DE9ACE2F}"/>
                </a:ext>
              </a:extLst>
            </p:cNvPr>
            <p:cNvSpPr>
              <a:spLocks noChangeAspect="1" noChangeShapeType="1"/>
            </p:cNvSpPr>
            <p:nvPr/>
          </p:nvSpPr>
          <p:spPr bwMode="auto">
            <a:xfrm>
              <a:off x="496" y="2792"/>
              <a:ext cx="0" cy="44"/>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4106" name="Line 202">
              <a:extLst>
                <a:ext uri="{FF2B5EF4-FFF2-40B4-BE49-F238E27FC236}">
                  <a16:creationId xmlns:a16="http://schemas.microsoft.com/office/drawing/2014/main" id="{0E34AE02-2BAE-407F-AEF8-4F2E5378C7C4}"/>
                </a:ext>
              </a:extLst>
            </p:cNvPr>
            <p:cNvSpPr>
              <a:spLocks noChangeAspect="1" noChangeShapeType="1"/>
            </p:cNvSpPr>
            <p:nvPr/>
          </p:nvSpPr>
          <p:spPr bwMode="auto">
            <a:xfrm>
              <a:off x="528" y="2795"/>
              <a:ext cx="0" cy="41"/>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4107" name="Line 203">
              <a:extLst>
                <a:ext uri="{FF2B5EF4-FFF2-40B4-BE49-F238E27FC236}">
                  <a16:creationId xmlns:a16="http://schemas.microsoft.com/office/drawing/2014/main" id="{3A89404D-1897-4C86-B895-8DE4D8227943}"/>
                </a:ext>
              </a:extLst>
            </p:cNvPr>
            <p:cNvSpPr>
              <a:spLocks noChangeAspect="1" noChangeShapeType="1"/>
            </p:cNvSpPr>
            <p:nvPr/>
          </p:nvSpPr>
          <p:spPr bwMode="auto">
            <a:xfrm>
              <a:off x="561" y="2795"/>
              <a:ext cx="0" cy="41"/>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4108" name="Line 204">
              <a:extLst>
                <a:ext uri="{FF2B5EF4-FFF2-40B4-BE49-F238E27FC236}">
                  <a16:creationId xmlns:a16="http://schemas.microsoft.com/office/drawing/2014/main" id="{105A46C5-E508-49CF-831A-48437E5207BD}"/>
                </a:ext>
              </a:extLst>
            </p:cNvPr>
            <p:cNvSpPr>
              <a:spLocks noChangeAspect="1" noChangeShapeType="1"/>
            </p:cNvSpPr>
            <p:nvPr/>
          </p:nvSpPr>
          <p:spPr bwMode="auto">
            <a:xfrm>
              <a:off x="492" y="2795"/>
              <a:ext cx="74" cy="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24109" name="Text Box 205">
            <a:extLst>
              <a:ext uri="{FF2B5EF4-FFF2-40B4-BE49-F238E27FC236}">
                <a16:creationId xmlns:a16="http://schemas.microsoft.com/office/drawing/2014/main" id="{10D7070B-EB55-44ED-9AC8-A863D0B57F37}"/>
              </a:ext>
            </a:extLst>
          </p:cNvPr>
          <p:cNvSpPr txBox="1">
            <a:spLocks noChangeArrowheads="1"/>
          </p:cNvSpPr>
          <p:nvPr/>
        </p:nvSpPr>
        <p:spPr bwMode="auto">
          <a:xfrm>
            <a:off x="690563" y="6010275"/>
            <a:ext cx="16859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CWBR-16</a:t>
            </a:r>
          </a:p>
          <a:p>
            <a:r>
              <a:rPr lang="en-GB" altLang="en-US" sz="800"/>
              <a:t>x1 Engineer Field Squadron (c)</a:t>
            </a:r>
          </a:p>
        </p:txBody>
      </p:sp>
      <p:sp>
        <p:nvSpPr>
          <p:cNvPr id="124110" name="Line 206">
            <a:extLst>
              <a:ext uri="{FF2B5EF4-FFF2-40B4-BE49-F238E27FC236}">
                <a16:creationId xmlns:a16="http://schemas.microsoft.com/office/drawing/2014/main" id="{EDF49571-5132-4FFC-9A74-5FDF98AEF20D}"/>
              </a:ext>
            </a:extLst>
          </p:cNvPr>
          <p:cNvSpPr>
            <a:spLocks noChangeShapeType="1"/>
          </p:cNvSpPr>
          <p:nvPr/>
        </p:nvSpPr>
        <p:spPr bwMode="auto">
          <a:xfrm>
            <a:off x="549275" y="6010275"/>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4112" name="Line 208">
            <a:extLst>
              <a:ext uri="{FF2B5EF4-FFF2-40B4-BE49-F238E27FC236}">
                <a16:creationId xmlns:a16="http://schemas.microsoft.com/office/drawing/2014/main" id="{F77420A9-140B-4A62-B162-750929EBE106}"/>
              </a:ext>
            </a:extLst>
          </p:cNvPr>
          <p:cNvSpPr>
            <a:spLocks noChangeShapeType="1"/>
          </p:cNvSpPr>
          <p:nvPr/>
        </p:nvSpPr>
        <p:spPr bwMode="auto">
          <a:xfrm>
            <a:off x="546100" y="7524750"/>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4113" name="Line 209">
            <a:extLst>
              <a:ext uri="{FF2B5EF4-FFF2-40B4-BE49-F238E27FC236}">
                <a16:creationId xmlns:a16="http://schemas.microsoft.com/office/drawing/2014/main" id="{46C3AADA-6FA6-4003-8A10-838C2A4338F9}"/>
              </a:ext>
            </a:extLst>
          </p:cNvPr>
          <p:cNvSpPr>
            <a:spLocks noChangeShapeType="1"/>
          </p:cNvSpPr>
          <p:nvPr/>
        </p:nvSpPr>
        <p:spPr bwMode="auto">
          <a:xfrm>
            <a:off x="258763" y="7667625"/>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24114" name="Group 210">
            <a:extLst>
              <a:ext uri="{FF2B5EF4-FFF2-40B4-BE49-F238E27FC236}">
                <a16:creationId xmlns:a16="http://schemas.microsoft.com/office/drawing/2014/main" id="{7ABE2220-5855-42B1-8E7A-8955CBC4DD80}"/>
              </a:ext>
            </a:extLst>
          </p:cNvPr>
          <p:cNvGrpSpPr>
            <a:grpSpLocks/>
          </p:cNvGrpSpPr>
          <p:nvPr/>
        </p:nvGrpSpPr>
        <p:grpSpPr bwMode="auto">
          <a:xfrm>
            <a:off x="403225" y="7596188"/>
            <a:ext cx="288925" cy="215900"/>
            <a:chOff x="2311" y="3060"/>
            <a:chExt cx="151" cy="99"/>
          </a:xfrm>
        </p:grpSpPr>
        <p:sp>
          <p:nvSpPr>
            <p:cNvPr id="124115" name="Rectangle 211">
              <a:extLst>
                <a:ext uri="{FF2B5EF4-FFF2-40B4-BE49-F238E27FC236}">
                  <a16:creationId xmlns:a16="http://schemas.microsoft.com/office/drawing/2014/main" id="{DC6D00C6-8868-4F29-9DF9-0C6946F68206}"/>
                </a:ext>
              </a:extLst>
            </p:cNvPr>
            <p:cNvSpPr>
              <a:spLocks noChangeAspect="1" noChangeArrowheads="1"/>
            </p:cNvSpPr>
            <p:nvPr/>
          </p:nvSpPr>
          <p:spPr bwMode="auto">
            <a:xfrm>
              <a:off x="2311" y="3060"/>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4116" name="Oval 212">
              <a:extLst>
                <a:ext uri="{FF2B5EF4-FFF2-40B4-BE49-F238E27FC236}">
                  <a16:creationId xmlns:a16="http://schemas.microsoft.com/office/drawing/2014/main" id="{7CAB35F8-E596-4671-83D4-C40C92E316DC}"/>
                </a:ext>
              </a:extLst>
            </p:cNvPr>
            <p:cNvSpPr>
              <a:spLocks noChangeAspect="1" noChangeArrowheads="1"/>
            </p:cNvSpPr>
            <p:nvPr/>
          </p:nvSpPr>
          <p:spPr bwMode="auto">
            <a:xfrm>
              <a:off x="2376" y="3098"/>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124117" name="Text Box 213">
            <a:extLst>
              <a:ext uri="{FF2B5EF4-FFF2-40B4-BE49-F238E27FC236}">
                <a16:creationId xmlns:a16="http://schemas.microsoft.com/office/drawing/2014/main" id="{E9C1DD83-5BA0-411E-9B30-34DC5F66D829}"/>
              </a:ext>
            </a:extLst>
          </p:cNvPr>
          <p:cNvSpPr txBox="1">
            <a:spLocks noChangeArrowheads="1"/>
          </p:cNvSpPr>
          <p:nvPr/>
        </p:nvSpPr>
        <p:spPr bwMode="auto">
          <a:xfrm>
            <a:off x="690563" y="7523163"/>
            <a:ext cx="15208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FSE-CWBR-09</a:t>
            </a:r>
          </a:p>
          <a:p>
            <a:r>
              <a:rPr lang="en-GB" altLang="en-US" sz="800"/>
              <a:t>x1 Light Artillery Battery (c)</a:t>
            </a:r>
            <a:endParaRPr lang="en-US" altLang="en-US" sz="800"/>
          </a:p>
        </p:txBody>
      </p:sp>
      <p:sp>
        <p:nvSpPr>
          <p:cNvPr id="124118" name="Text Box 214">
            <a:extLst>
              <a:ext uri="{FF2B5EF4-FFF2-40B4-BE49-F238E27FC236}">
                <a16:creationId xmlns:a16="http://schemas.microsoft.com/office/drawing/2014/main" id="{1CF84F25-FD8A-4A70-B059-135E7D589FE3}"/>
              </a:ext>
            </a:extLst>
          </p:cNvPr>
          <p:cNvSpPr txBox="1">
            <a:spLocks noChangeArrowheads="1"/>
          </p:cNvSpPr>
          <p:nvPr/>
        </p:nvSpPr>
        <p:spPr bwMode="auto">
          <a:xfrm>
            <a:off x="690563" y="5722938"/>
            <a:ext cx="1719262"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MANOEUVRE ELEMENTS</a:t>
            </a:r>
          </a:p>
        </p:txBody>
      </p:sp>
      <p:sp>
        <p:nvSpPr>
          <p:cNvPr id="124119" name="Line 215">
            <a:extLst>
              <a:ext uri="{FF2B5EF4-FFF2-40B4-BE49-F238E27FC236}">
                <a16:creationId xmlns:a16="http://schemas.microsoft.com/office/drawing/2014/main" id="{4B4C6E0D-ADAA-4C5C-B29D-1F8EC0FA91FD}"/>
              </a:ext>
            </a:extLst>
          </p:cNvPr>
          <p:cNvSpPr>
            <a:spLocks noChangeShapeType="1"/>
          </p:cNvSpPr>
          <p:nvPr/>
        </p:nvSpPr>
        <p:spPr bwMode="auto">
          <a:xfrm>
            <a:off x="261938" y="8890000"/>
            <a:ext cx="142875"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24120" name="Group 216">
            <a:extLst>
              <a:ext uri="{FF2B5EF4-FFF2-40B4-BE49-F238E27FC236}">
                <a16:creationId xmlns:a16="http://schemas.microsoft.com/office/drawing/2014/main" id="{C4E2E110-D36D-4DBF-8C50-9F43BCB10BFF}"/>
              </a:ext>
            </a:extLst>
          </p:cNvPr>
          <p:cNvGrpSpPr>
            <a:grpSpLocks/>
          </p:cNvGrpSpPr>
          <p:nvPr/>
        </p:nvGrpSpPr>
        <p:grpSpPr bwMode="auto">
          <a:xfrm>
            <a:off x="404813" y="8818563"/>
            <a:ext cx="231775" cy="157162"/>
            <a:chOff x="2736" y="3312"/>
            <a:chExt cx="146" cy="99"/>
          </a:xfrm>
        </p:grpSpPr>
        <p:sp>
          <p:nvSpPr>
            <p:cNvPr id="124121" name="Rectangle 217">
              <a:extLst>
                <a:ext uri="{FF2B5EF4-FFF2-40B4-BE49-F238E27FC236}">
                  <a16:creationId xmlns:a16="http://schemas.microsoft.com/office/drawing/2014/main" id="{130EB462-4186-4BB4-A044-EEE6FD02DBCC}"/>
                </a:ext>
              </a:extLst>
            </p:cNvPr>
            <p:cNvSpPr>
              <a:spLocks noChangeAspect="1" noChangeArrowheads="1"/>
            </p:cNvSpPr>
            <p:nvPr/>
          </p:nvSpPr>
          <p:spPr bwMode="auto">
            <a:xfrm>
              <a:off x="2736" y="3312"/>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4122" name="AutoShape 218">
              <a:extLst>
                <a:ext uri="{FF2B5EF4-FFF2-40B4-BE49-F238E27FC236}">
                  <a16:creationId xmlns:a16="http://schemas.microsoft.com/office/drawing/2014/main" id="{3C97172A-43E2-41FE-90D0-DBE0437112DD}"/>
                </a:ext>
              </a:extLst>
            </p:cNvPr>
            <p:cNvSpPr>
              <a:spLocks noChangeAspect="1" noChangeArrowheads="1"/>
            </p:cNvSpPr>
            <p:nvPr/>
          </p:nvSpPr>
          <p:spPr bwMode="auto">
            <a:xfrm>
              <a:off x="2788" y="3344"/>
              <a:ext cx="36" cy="35"/>
            </a:xfrm>
            <a:prstGeom prst="triangle">
              <a:avLst>
                <a:gd name="adj" fmla="val 50000"/>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124123" name="Group 219">
            <a:extLst>
              <a:ext uri="{FF2B5EF4-FFF2-40B4-BE49-F238E27FC236}">
                <a16:creationId xmlns:a16="http://schemas.microsoft.com/office/drawing/2014/main" id="{FAA1DB62-6D98-431C-BF44-9E9FC231329C}"/>
              </a:ext>
            </a:extLst>
          </p:cNvPr>
          <p:cNvGrpSpPr>
            <a:grpSpLocks/>
          </p:cNvGrpSpPr>
          <p:nvPr/>
        </p:nvGrpSpPr>
        <p:grpSpPr bwMode="auto">
          <a:xfrm>
            <a:off x="477838" y="8747125"/>
            <a:ext cx="74612" cy="26988"/>
            <a:chOff x="2373" y="1404"/>
            <a:chExt cx="47" cy="17"/>
          </a:xfrm>
        </p:grpSpPr>
        <p:sp>
          <p:nvSpPr>
            <p:cNvPr id="124124" name="Oval 220">
              <a:extLst>
                <a:ext uri="{FF2B5EF4-FFF2-40B4-BE49-F238E27FC236}">
                  <a16:creationId xmlns:a16="http://schemas.microsoft.com/office/drawing/2014/main" id="{DC9539CF-C721-4927-8C1F-3BA23A678E7C}"/>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24125" name="Oval 221">
              <a:extLst>
                <a:ext uri="{FF2B5EF4-FFF2-40B4-BE49-F238E27FC236}">
                  <a16:creationId xmlns:a16="http://schemas.microsoft.com/office/drawing/2014/main" id="{1B0F6CA3-8086-4D2B-8A3D-F6A4ED40FBA9}"/>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24126" name="Text Box 222">
            <a:extLst>
              <a:ext uri="{FF2B5EF4-FFF2-40B4-BE49-F238E27FC236}">
                <a16:creationId xmlns:a16="http://schemas.microsoft.com/office/drawing/2014/main" id="{BB7184DD-A765-40DE-86D9-A57C4280CB67}"/>
              </a:ext>
            </a:extLst>
          </p:cNvPr>
          <p:cNvSpPr txBox="1">
            <a:spLocks noChangeArrowheads="1"/>
          </p:cNvSpPr>
          <p:nvPr/>
        </p:nvSpPr>
        <p:spPr bwMode="auto">
          <a:xfrm>
            <a:off x="620713" y="8675688"/>
            <a:ext cx="280511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Forward Air Controller</a:t>
            </a:r>
          </a:p>
          <a:p>
            <a:r>
              <a:rPr lang="en-GB" altLang="en-US" sz="800"/>
              <a:t>x3 </a:t>
            </a:r>
            <a:r>
              <a:rPr lang="en-GB" altLang="en-US" sz="800" b="0"/>
              <a:t>Forward Observer                                          CWBR-41</a:t>
            </a:r>
            <a:endParaRPr lang="en-GB" altLang="en-US" sz="800"/>
          </a:p>
        </p:txBody>
      </p:sp>
      <p:grpSp>
        <p:nvGrpSpPr>
          <p:cNvPr id="124127" name="Group 223">
            <a:extLst>
              <a:ext uri="{FF2B5EF4-FFF2-40B4-BE49-F238E27FC236}">
                <a16:creationId xmlns:a16="http://schemas.microsoft.com/office/drawing/2014/main" id="{4CE89A16-4251-4183-89C6-BA9D079D6040}"/>
              </a:ext>
            </a:extLst>
          </p:cNvPr>
          <p:cNvGrpSpPr>
            <a:grpSpLocks/>
          </p:cNvGrpSpPr>
          <p:nvPr/>
        </p:nvGrpSpPr>
        <p:grpSpPr bwMode="auto">
          <a:xfrm>
            <a:off x="404813" y="8242300"/>
            <a:ext cx="244475" cy="158750"/>
            <a:chOff x="3294" y="2154"/>
            <a:chExt cx="154" cy="100"/>
          </a:xfrm>
        </p:grpSpPr>
        <p:sp>
          <p:nvSpPr>
            <p:cNvPr id="124128" name="Rectangle 224">
              <a:extLst>
                <a:ext uri="{FF2B5EF4-FFF2-40B4-BE49-F238E27FC236}">
                  <a16:creationId xmlns:a16="http://schemas.microsoft.com/office/drawing/2014/main" id="{3687E643-25B7-4298-911D-AB6437C72359}"/>
                </a:ext>
              </a:extLst>
            </p:cNvPr>
            <p:cNvSpPr>
              <a:spLocks noChangeAspect="1" noChangeArrowheads="1"/>
            </p:cNvSpPr>
            <p:nvPr/>
          </p:nvSpPr>
          <p:spPr bwMode="auto">
            <a:xfrm>
              <a:off x="3294" y="2154"/>
              <a:ext cx="154" cy="100"/>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124129" name="Group 225">
              <a:extLst>
                <a:ext uri="{FF2B5EF4-FFF2-40B4-BE49-F238E27FC236}">
                  <a16:creationId xmlns:a16="http://schemas.microsoft.com/office/drawing/2014/main" id="{A01E86BA-0EEB-4B1C-91D8-263236F069F3}"/>
                </a:ext>
              </a:extLst>
            </p:cNvPr>
            <p:cNvGrpSpPr>
              <a:grpSpLocks/>
            </p:cNvGrpSpPr>
            <p:nvPr/>
          </p:nvGrpSpPr>
          <p:grpSpPr bwMode="auto">
            <a:xfrm>
              <a:off x="3316" y="2171"/>
              <a:ext cx="110" cy="63"/>
              <a:chOff x="691" y="3359"/>
              <a:chExt cx="136" cy="90"/>
            </a:xfrm>
          </p:grpSpPr>
          <p:sp>
            <p:nvSpPr>
              <p:cNvPr id="124130" name="Line 226">
                <a:extLst>
                  <a:ext uri="{FF2B5EF4-FFF2-40B4-BE49-F238E27FC236}">
                    <a16:creationId xmlns:a16="http://schemas.microsoft.com/office/drawing/2014/main" id="{5A57F15F-5894-43AF-8A65-C2657FE6FE77}"/>
                  </a:ext>
                </a:extLst>
              </p:cNvPr>
              <p:cNvSpPr>
                <a:spLocks noChangeShapeType="1"/>
              </p:cNvSpPr>
              <p:nvPr/>
            </p:nvSpPr>
            <p:spPr bwMode="auto">
              <a:xfrm>
                <a:off x="691"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4131" name="Line 227">
                <a:extLst>
                  <a:ext uri="{FF2B5EF4-FFF2-40B4-BE49-F238E27FC236}">
                    <a16:creationId xmlns:a16="http://schemas.microsoft.com/office/drawing/2014/main" id="{34AD0715-823D-4963-A6AC-68AF2DC8E535}"/>
                  </a:ext>
                </a:extLst>
              </p:cNvPr>
              <p:cNvSpPr>
                <a:spLocks noChangeShapeType="1"/>
              </p:cNvSpPr>
              <p:nvPr/>
            </p:nvSpPr>
            <p:spPr bwMode="auto">
              <a:xfrm flipV="1">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4132" name="Line 228">
                <a:extLst>
                  <a:ext uri="{FF2B5EF4-FFF2-40B4-BE49-F238E27FC236}">
                    <a16:creationId xmlns:a16="http://schemas.microsoft.com/office/drawing/2014/main" id="{ABE5B17C-458E-4953-B60B-4451E89052B0}"/>
                  </a:ext>
                </a:extLst>
              </p:cNvPr>
              <p:cNvSpPr>
                <a:spLocks noChangeShapeType="1"/>
              </p:cNvSpPr>
              <p:nvPr/>
            </p:nvSpPr>
            <p:spPr bwMode="auto">
              <a:xfrm>
                <a:off x="827"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4133" name="Line 229">
                <a:extLst>
                  <a:ext uri="{FF2B5EF4-FFF2-40B4-BE49-F238E27FC236}">
                    <a16:creationId xmlns:a16="http://schemas.microsoft.com/office/drawing/2014/main" id="{CBAC5C8D-C224-4E19-908E-6D8C6200C6CE}"/>
                  </a:ext>
                </a:extLst>
              </p:cNvPr>
              <p:cNvSpPr>
                <a:spLocks noChangeShapeType="1"/>
              </p:cNvSpPr>
              <p:nvPr/>
            </p:nvSpPr>
            <p:spPr bwMode="auto">
              <a:xfrm>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124134" name="Group 230">
            <a:extLst>
              <a:ext uri="{FF2B5EF4-FFF2-40B4-BE49-F238E27FC236}">
                <a16:creationId xmlns:a16="http://schemas.microsoft.com/office/drawing/2014/main" id="{B4BDEAEF-2485-43B6-A703-19331821134F}"/>
              </a:ext>
            </a:extLst>
          </p:cNvPr>
          <p:cNvGrpSpPr>
            <a:grpSpLocks/>
          </p:cNvGrpSpPr>
          <p:nvPr/>
        </p:nvGrpSpPr>
        <p:grpSpPr bwMode="auto">
          <a:xfrm>
            <a:off x="488950" y="8172450"/>
            <a:ext cx="74613" cy="26988"/>
            <a:chOff x="2373" y="1404"/>
            <a:chExt cx="47" cy="17"/>
          </a:xfrm>
        </p:grpSpPr>
        <p:sp>
          <p:nvSpPr>
            <p:cNvPr id="124135" name="Oval 231">
              <a:extLst>
                <a:ext uri="{FF2B5EF4-FFF2-40B4-BE49-F238E27FC236}">
                  <a16:creationId xmlns:a16="http://schemas.microsoft.com/office/drawing/2014/main" id="{18E4A313-5781-483E-B81E-8E76597F15E9}"/>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24136" name="Oval 232">
              <a:extLst>
                <a:ext uri="{FF2B5EF4-FFF2-40B4-BE49-F238E27FC236}">
                  <a16:creationId xmlns:a16="http://schemas.microsoft.com/office/drawing/2014/main" id="{9D2B9C78-0247-45D4-8438-F5E5024CB887}"/>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24137" name="Text Box 233">
            <a:extLst>
              <a:ext uri="{FF2B5EF4-FFF2-40B4-BE49-F238E27FC236}">
                <a16:creationId xmlns:a16="http://schemas.microsoft.com/office/drawing/2014/main" id="{906E1EE9-CF3C-4C72-9D5A-0C7718E23AB4}"/>
              </a:ext>
            </a:extLst>
          </p:cNvPr>
          <p:cNvSpPr txBox="1">
            <a:spLocks noChangeArrowheads="1"/>
          </p:cNvSpPr>
          <p:nvPr/>
        </p:nvSpPr>
        <p:spPr bwMode="auto">
          <a:xfrm>
            <a:off x="620713" y="8169275"/>
            <a:ext cx="2779712"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x3 </a:t>
            </a:r>
            <a:r>
              <a:rPr lang="en-GB" altLang="en-US" sz="800" b="0"/>
              <a:t>Gazelle AH Mk 1 Helicopter </a:t>
            </a:r>
            <a:r>
              <a:rPr lang="en-GB" altLang="en-US" sz="800"/>
              <a:t>    </a:t>
            </a:r>
            <a:r>
              <a:rPr lang="en-GB" altLang="en-US" sz="800" b="0"/>
              <a:t>                     CWBR-43</a:t>
            </a:r>
            <a:endParaRPr lang="en-GB" altLang="en-US" sz="800"/>
          </a:p>
        </p:txBody>
      </p:sp>
      <p:sp>
        <p:nvSpPr>
          <p:cNvPr id="124138" name="Line 234">
            <a:extLst>
              <a:ext uri="{FF2B5EF4-FFF2-40B4-BE49-F238E27FC236}">
                <a16:creationId xmlns:a16="http://schemas.microsoft.com/office/drawing/2014/main" id="{9EDFBB94-00DE-4F51-9943-7F9CD7ABF59E}"/>
              </a:ext>
            </a:extLst>
          </p:cNvPr>
          <p:cNvSpPr>
            <a:spLocks noChangeShapeType="1"/>
          </p:cNvSpPr>
          <p:nvPr/>
        </p:nvSpPr>
        <p:spPr bwMode="auto">
          <a:xfrm>
            <a:off x="260350" y="8315325"/>
            <a:ext cx="142875"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24139" name="Group 235">
            <a:extLst>
              <a:ext uri="{FF2B5EF4-FFF2-40B4-BE49-F238E27FC236}">
                <a16:creationId xmlns:a16="http://schemas.microsoft.com/office/drawing/2014/main" id="{1C8E1586-A991-4981-8BE6-1B1347F7B569}"/>
              </a:ext>
            </a:extLst>
          </p:cNvPr>
          <p:cNvGrpSpPr>
            <a:grpSpLocks/>
          </p:cNvGrpSpPr>
          <p:nvPr/>
        </p:nvGrpSpPr>
        <p:grpSpPr bwMode="auto">
          <a:xfrm>
            <a:off x="404813" y="8529638"/>
            <a:ext cx="244475" cy="158750"/>
            <a:chOff x="3294" y="2154"/>
            <a:chExt cx="154" cy="100"/>
          </a:xfrm>
        </p:grpSpPr>
        <p:sp>
          <p:nvSpPr>
            <p:cNvPr id="124140" name="Rectangle 236">
              <a:extLst>
                <a:ext uri="{FF2B5EF4-FFF2-40B4-BE49-F238E27FC236}">
                  <a16:creationId xmlns:a16="http://schemas.microsoft.com/office/drawing/2014/main" id="{17EC90F9-650C-429C-81D7-244C2DBA58C0}"/>
                </a:ext>
              </a:extLst>
            </p:cNvPr>
            <p:cNvSpPr>
              <a:spLocks noChangeAspect="1" noChangeArrowheads="1"/>
            </p:cNvSpPr>
            <p:nvPr/>
          </p:nvSpPr>
          <p:spPr bwMode="auto">
            <a:xfrm>
              <a:off x="3294" y="2154"/>
              <a:ext cx="154" cy="100"/>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124141" name="Group 237">
              <a:extLst>
                <a:ext uri="{FF2B5EF4-FFF2-40B4-BE49-F238E27FC236}">
                  <a16:creationId xmlns:a16="http://schemas.microsoft.com/office/drawing/2014/main" id="{8FD3FAE0-7D40-4A5A-948E-2E446857A7D1}"/>
                </a:ext>
              </a:extLst>
            </p:cNvPr>
            <p:cNvGrpSpPr>
              <a:grpSpLocks/>
            </p:cNvGrpSpPr>
            <p:nvPr/>
          </p:nvGrpSpPr>
          <p:grpSpPr bwMode="auto">
            <a:xfrm>
              <a:off x="3316" y="2171"/>
              <a:ext cx="110" cy="63"/>
              <a:chOff x="691" y="3359"/>
              <a:chExt cx="136" cy="90"/>
            </a:xfrm>
          </p:grpSpPr>
          <p:sp>
            <p:nvSpPr>
              <p:cNvPr id="124142" name="Line 238">
                <a:extLst>
                  <a:ext uri="{FF2B5EF4-FFF2-40B4-BE49-F238E27FC236}">
                    <a16:creationId xmlns:a16="http://schemas.microsoft.com/office/drawing/2014/main" id="{7B840E66-3A34-4DFB-84BE-A9CBCBB262C0}"/>
                  </a:ext>
                </a:extLst>
              </p:cNvPr>
              <p:cNvSpPr>
                <a:spLocks noChangeShapeType="1"/>
              </p:cNvSpPr>
              <p:nvPr/>
            </p:nvSpPr>
            <p:spPr bwMode="auto">
              <a:xfrm>
                <a:off x="691"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4143" name="Line 239">
                <a:extLst>
                  <a:ext uri="{FF2B5EF4-FFF2-40B4-BE49-F238E27FC236}">
                    <a16:creationId xmlns:a16="http://schemas.microsoft.com/office/drawing/2014/main" id="{12036260-C007-4C82-B591-14D586215ABC}"/>
                  </a:ext>
                </a:extLst>
              </p:cNvPr>
              <p:cNvSpPr>
                <a:spLocks noChangeShapeType="1"/>
              </p:cNvSpPr>
              <p:nvPr/>
            </p:nvSpPr>
            <p:spPr bwMode="auto">
              <a:xfrm flipV="1">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4144" name="Line 240">
                <a:extLst>
                  <a:ext uri="{FF2B5EF4-FFF2-40B4-BE49-F238E27FC236}">
                    <a16:creationId xmlns:a16="http://schemas.microsoft.com/office/drawing/2014/main" id="{D083C182-DC79-4CF8-876F-69AE70A401A7}"/>
                  </a:ext>
                </a:extLst>
              </p:cNvPr>
              <p:cNvSpPr>
                <a:spLocks noChangeShapeType="1"/>
              </p:cNvSpPr>
              <p:nvPr/>
            </p:nvSpPr>
            <p:spPr bwMode="auto">
              <a:xfrm>
                <a:off x="827"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4145" name="Line 241">
                <a:extLst>
                  <a:ext uri="{FF2B5EF4-FFF2-40B4-BE49-F238E27FC236}">
                    <a16:creationId xmlns:a16="http://schemas.microsoft.com/office/drawing/2014/main" id="{14536E42-6FE9-4587-934B-91AEA9A8164C}"/>
                  </a:ext>
                </a:extLst>
              </p:cNvPr>
              <p:cNvSpPr>
                <a:spLocks noChangeShapeType="1"/>
              </p:cNvSpPr>
              <p:nvPr/>
            </p:nvSpPr>
            <p:spPr bwMode="auto">
              <a:xfrm>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124146" name="Group 242">
            <a:extLst>
              <a:ext uri="{FF2B5EF4-FFF2-40B4-BE49-F238E27FC236}">
                <a16:creationId xmlns:a16="http://schemas.microsoft.com/office/drawing/2014/main" id="{D7FD4A41-6D20-4756-8621-8B3CA4F9CD3E}"/>
              </a:ext>
            </a:extLst>
          </p:cNvPr>
          <p:cNvGrpSpPr>
            <a:grpSpLocks/>
          </p:cNvGrpSpPr>
          <p:nvPr/>
        </p:nvGrpSpPr>
        <p:grpSpPr bwMode="auto">
          <a:xfrm>
            <a:off x="488950" y="8458200"/>
            <a:ext cx="74613" cy="26988"/>
            <a:chOff x="2373" y="1404"/>
            <a:chExt cx="47" cy="17"/>
          </a:xfrm>
        </p:grpSpPr>
        <p:sp>
          <p:nvSpPr>
            <p:cNvPr id="124147" name="Oval 243">
              <a:extLst>
                <a:ext uri="{FF2B5EF4-FFF2-40B4-BE49-F238E27FC236}">
                  <a16:creationId xmlns:a16="http://schemas.microsoft.com/office/drawing/2014/main" id="{27F0B1FA-60CC-4AAB-9D8A-9D281A71E03F}"/>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24148" name="Oval 244">
              <a:extLst>
                <a:ext uri="{FF2B5EF4-FFF2-40B4-BE49-F238E27FC236}">
                  <a16:creationId xmlns:a16="http://schemas.microsoft.com/office/drawing/2014/main" id="{20F3F0A0-24EA-4D41-8FB4-7DF0CB688448}"/>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24149" name="Text Box 245">
            <a:extLst>
              <a:ext uri="{FF2B5EF4-FFF2-40B4-BE49-F238E27FC236}">
                <a16:creationId xmlns:a16="http://schemas.microsoft.com/office/drawing/2014/main" id="{9C8FD71D-F6FB-4608-9B2C-F854B3D0A0F6}"/>
              </a:ext>
            </a:extLst>
          </p:cNvPr>
          <p:cNvSpPr txBox="1">
            <a:spLocks noChangeArrowheads="1"/>
          </p:cNvSpPr>
          <p:nvPr/>
        </p:nvSpPr>
        <p:spPr bwMode="auto">
          <a:xfrm>
            <a:off x="620713" y="8458200"/>
            <a:ext cx="2781300"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x3 </a:t>
            </a:r>
            <a:r>
              <a:rPr lang="en-GB" altLang="en-US" sz="800" b="0"/>
              <a:t>Scout AH Mk 1 Helicopter </a:t>
            </a:r>
            <a:r>
              <a:rPr lang="en-GB" altLang="en-US" sz="800"/>
              <a:t>                   </a:t>
            </a:r>
            <a:r>
              <a:rPr lang="en-GB" altLang="en-US" sz="800" b="0"/>
              <a:t>         CWBR-42</a:t>
            </a:r>
            <a:endParaRPr lang="en-GB" altLang="en-US" sz="800"/>
          </a:p>
        </p:txBody>
      </p:sp>
      <p:sp>
        <p:nvSpPr>
          <p:cNvPr id="124150" name="Line 246">
            <a:extLst>
              <a:ext uri="{FF2B5EF4-FFF2-40B4-BE49-F238E27FC236}">
                <a16:creationId xmlns:a16="http://schemas.microsoft.com/office/drawing/2014/main" id="{01E9BF29-8910-41A5-8A29-5E9B8CEA764F}"/>
              </a:ext>
            </a:extLst>
          </p:cNvPr>
          <p:cNvSpPr>
            <a:spLocks noChangeShapeType="1"/>
          </p:cNvSpPr>
          <p:nvPr/>
        </p:nvSpPr>
        <p:spPr bwMode="auto">
          <a:xfrm>
            <a:off x="260350" y="8602663"/>
            <a:ext cx="142875"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4151" name="Text Box 247">
            <a:extLst>
              <a:ext uri="{FF2B5EF4-FFF2-40B4-BE49-F238E27FC236}">
                <a16:creationId xmlns:a16="http://schemas.microsoft.com/office/drawing/2014/main" id="{C00D4AE8-8201-4D22-8FA8-43B0354B03E3}"/>
              </a:ext>
            </a:extLst>
          </p:cNvPr>
          <p:cNvSpPr txBox="1">
            <a:spLocks noChangeArrowheads="1"/>
          </p:cNvSpPr>
          <p:nvPr/>
        </p:nvSpPr>
        <p:spPr bwMode="auto">
          <a:xfrm>
            <a:off x="692150" y="7885113"/>
            <a:ext cx="11366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ATTACHMENTS</a:t>
            </a:r>
          </a:p>
        </p:txBody>
      </p:sp>
      <p:sp>
        <p:nvSpPr>
          <p:cNvPr id="124152" name="Line 248">
            <a:extLst>
              <a:ext uri="{FF2B5EF4-FFF2-40B4-BE49-F238E27FC236}">
                <a16:creationId xmlns:a16="http://schemas.microsoft.com/office/drawing/2014/main" id="{57C65B4E-65FC-4FA9-8D3F-0A4F570D570F}"/>
              </a:ext>
            </a:extLst>
          </p:cNvPr>
          <p:cNvSpPr>
            <a:spLocks noChangeShapeType="1"/>
          </p:cNvSpPr>
          <p:nvPr/>
        </p:nvSpPr>
        <p:spPr bwMode="auto">
          <a:xfrm>
            <a:off x="260350" y="7667625"/>
            <a:ext cx="0" cy="122555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pic>
        <p:nvPicPr>
          <p:cNvPr id="124153" name="Picture 249" descr="Falklands - British Guards 50 cal">
            <a:extLst>
              <a:ext uri="{FF2B5EF4-FFF2-40B4-BE49-F238E27FC236}">
                <a16:creationId xmlns:a16="http://schemas.microsoft.com/office/drawing/2014/main" id="{652ACF37-39F3-4178-9758-9C54EDC1BB3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76700" y="3059113"/>
            <a:ext cx="2168525" cy="31686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4932" name="Group 4">
            <a:extLst>
              <a:ext uri="{FF2B5EF4-FFF2-40B4-BE49-F238E27FC236}">
                <a16:creationId xmlns:a16="http://schemas.microsoft.com/office/drawing/2014/main" id="{16ED956B-DDD5-412B-9A66-E24C1E0E1A4B}"/>
              </a:ext>
            </a:extLst>
          </p:cNvPr>
          <p:cNvGrpSpPr>
            <a:grpSpLocks/>
          </p:cNvGrpSpPr>
          <p:nvPr/>
        </p:nvGrpSpPr>
        <p:grpSpPr bwMode="auto">
          <a:xfrm>
            <a:off x="220663" y="179388"/>
            <a:ext cx="76200" cy="63500"/>
            <a:chOff x="2539" y="543"/>
            <a:chExt cx="48" cy="40"/>
          </a:xfrm>
        </p:grpSpPr>
        <p:sp>
          <p:nvSpPr>
            <p:cNvPr id="124933" name="Line 5">
              <a:extLst>
                <a:ext uri="{FF2B5EF4-FFF2-40B4-BE49-F238E27FC236}">
                  <a16:creationId xmlns:a16="http://schemas.microsoft.com/office/drawing/2014/main" id="{A060DC23-E3E6-4322-8E54-46455D426724}"/>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4934" name="Line 6">
              <a:extLst>
                <a:ext uri="{FF2B5EF4-FFF2-40B4-BE49-F238E27FC236}">
                  <a16:creationId xmlns:a16="http://schemas.microsoft.com/office/drawing/2014/main" id="{0B2F9054-A400-482A-8DB8-B2A1D84D6EBC}"/>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124935" name="Text Box 7">
            <a:extLst>
              <a:ext uri="{FF2B5EF4-FFF2-40B4-BE49-F238E27FC236}">
                <a16:creationId xmlns:a16="http://schemas.microsoft.com/office/drawing/2014/main" id="{9DB3D0EE-2F76-4595-AEDF-3763F013BC45}"/>
              </a:ext>
            </a:extLst>
          </p:cNvPr>
          <p:cNvSpPr txBox="1">
            <a:spLocks noChangeArrowheads="1"/>
          </p:cNvSpPr>
          <p:nvPr/>
        </p:nvSpPr>
        <p:spPr bwMode="auto">
          <a:xfrm>
            <a:off x="476250" y="107950"/>
            <a:ext cx="3090863"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BATTLEGROUP CWBR-18c</a:t>
            </a:r>
          </a:p>
          <a:p>
            <a:r>
              <a:rPr lang="en-GB" altLang="en-US" sz="1000"/>
              <a:t>British Infantry Brigade (Home Service) 1980s </a:t>
            </a:r>
            <a:r>
              <a:rPr lang="en-GB" altLang="en-US" sz="800"/>
              <a:t>(a)</a:t>
            </a:r>
          </a:p>
          <a:p>
            <a:r>
              <a:rPr lang="en-GB" altLang="en-US" sz="800" b="0"/>
              <a:t>(42 (Northwest) Infantry Brigade)</a:t>
            </a:r>
          </a:p>
        </p:txBody>
      </p:sp>
      <p:sp>
        <p:nvSpPr>
          <p:cNvPr id="124936" name="Line 8">
            <a:extLst>
              <a:ext uri="{FF2B5EF4-FFF2-40B4-BE49-F238E27FC236}">
                <a16:creationId xmlns:a16="http://schemas.microsoft.com/office/drawing/2014/main" id="{44DA1A46-2DE8-4B88-8FB2-2E5D8BA56947}"/>
              </a:ext>
            </a:extLst>
          </p:cNvPr>
          <p:cNvSpPr>
            <a:spLocks noChangeShapeType="1"/>
          </p:cNvSpPr>
          <p:nvPr/>
        </p:nvSpPr>
        <p:spPr bwMode="auto">
          <a:xfrm>
            <a:off x="261938" y="1406525"/>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4937" name="Line 9">
            <a:extLst>
              <a:ext uri="{FF2B5EF4-FFF2-40B4-BE49-F238E27FC236}">
                <a16:creationId xmlns:a16="http://schemas.microsoft.com/office/drawing/2014/main" id="{EAA41EB0-F28B-4056-8734-03BC20571589}"/>
              </a:ext>
            </a:extLst>
          </p:cNvPr>
          <p:cNvSpPr>
            <a:spLocks noChangeShapeType="1"/>
          </p:cNvSpPr>
          <p:nvPr/>
        </p:nvSpPr>
        <p:spPr bwMode="auto">
          <a:xfrm>
            <a:off x="261938" y="830263"/>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4938" name="Line 10">
            <a:extLst>
              <a:ext uri="{FF2B5EF4-FFF2-40B4-BE49-F238E27FC236}">
                <a16:creationId xmlns:a16="http://schemas.microsoft.com/office/drawing/2014/main" id="{67920CE4-EE38-4C8C-8B82-4974531956D1}"/>
              </a:ext>
            </a:extLst>
          </p:cNvPr>
          <p:cNvSpPr>
            <a:spLocks noChangeShapeType="1"/>
          </p:cNvSpPr>
          <p:nvPr/>
        </p:nvSpPr>
        <p:spPr bwMode="auto">
          <a:xfrm>
            <a:off x="477838" y="1477963"/>
            <a:ext cx="0" cy="1444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4939" name="Line 11">
            <a:extLst>
              <a:ext uri="{FF2B5EF4-FFF2-40B4-BE49-F238E27FC236}">
                <a16:creationId xmlns:a16="http://schemas.microsoft.com/office/drawing/2014/main" id="{B8590552-0404-442C-9ECB-85FB0AED6452}"/>
              </a:ext>
            </a:extLst>
          </p:cNvPr>
          <p:cNvSpPr>
            <a:spLocks noChangeShapeType="1"/>
          </p:cNvSpPr>
          <p:nvPr/>
        </p:nvSpPr>
        <p:spPr bwMode="auto">
          <a:xfrm>
            <a:off x="477838" y="901700"/>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24940" name="Group 12">
            <a:extLst>
              <a:ext uri="{FF2B5EF4-FFF2-40B4-BE49-F238E27FC236}">
                <a16:creationId xmlns:a16="http://schemas.microsoft.com/office/drawing/2014/main" id="{73AFE388-657E-4DE0-BD97-6EF716E92F31}"/>
              </a:ext>
            </a:extLst>
          </p:cNvPr>
          <p:cNvGrpSpPr>
            <a:grpSpLocks/>
          </p:cNvGrpSpPr>
          <p:nvPr/>
        </p:nvGrpSpPr>
        <p:grpSpPr bwMode="auto">
          <a:xfrm>
            <a:off x="477838" y="685800"/>
            <a:ext cx="74612" cy="26988"/>
            <a:chOff x="2373" y="1404"/>
            <a:chExt cx="47" cy="17"/>
          </a:xfrm>
        </p:grpSpPr>
        <p:sp>
          <p:nvSpPr>
            <p:cNvPr id="124941" name="Oval 13">
              <a:extLst>
                <a:ext uri="{FF2B5EF4-FFF2-40B4-BE49-F238E27FC236}">
                  <a16:creationId xmlns:a16="http://schemas.microsoft.com/office/drawing/2014/main" id="{1E75FA00-0579-4AB8-B229-4135A5E9438A}"/>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24942" name="Oval 14">
              <a:extLst>
                <a:ext uri="{FF2B5EF4-FFF2-40B4-BE49-F238E27FC236}">
                  <a16:creationId xmlns:a16="http://schemas.microsoft.com/office/drawing/2014/main" id="{91D7BD5D-C3D2-47A0-8027-B368D9A1ED6E}"/>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24943" name="Text Box 15">
            <a:extLst>
              <a:ext uri="{FF2B5EF4-FFF2-40B4-BE49-F238E27FC236}">
                <a16:creationId xmlns:a16="http://schemas.microsoft.com/office/drawing/2014/main" id="{0F7E2FD5-15B4-48AE-A63F-0AB3E9880A1C}"/>
              </a:ext>
            </a:extLst>
          </p:cNvPr>
          <p:cNvSpPr txBox="1">
            <a:spLocks noChangeArrowheads="1"/>
          </p:cNvSpPr>
          <p:nvPr/>
        </p:nvSpPr>
        <p:spPr bwMode="auto">
          <a:xfrm>
            <a:off x="622300" y="614363"/>
            <a:ext cx="28019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Command</a:t>
            </a:r>
          </a:p>
          <a:p>
            <a:r>
              <a:rPr lang="en-GB" altLang="en-US" sz="800"/>
              <a:t>x1 </a:t>
            </a:r>
            <a:r>
              <a:rPr lang="en-GB" altLang="en-US" sz="800" b="0"/>
              <a:t>Commander                                                   CWBR-25</a:t>
            </a:r>
            <a:endParaRPr lang="en-GB" altLang="en-US" sz="800"/>
          </a:p>
        </p:txBody>
      </p:sp>
      <p:grpSp>
        <p:nvGrpSpPr>
          <p:cNvPr id="124944" name="Group 16">
            <a:extLst>
              <a:ext uri="{FF2B5EF4-FFF2-40B4-BE49-F238E27FC236}">
                <a16:creationId xmlns:a16="http://schemas.microsoft.com/office/drawing/2014/main" id="{0A50612B-8BF3-4633-8E2C-C7D92FB13840}"/>
              </a:ext>
            </a:extLst>
          </p:cNvPr>
          <p:cNvGrpSpPr>
            <a:grpSpLocks/>
          </p:cNvGrpSpPr>
          <p:nvPr/>
        </p:nvGrpSpPr>
        <p:grpSpPr bwMode="auto">
          <a:xfrm>
            <a:off x="406400" y="757238"/>
            <a:ext cx="231775" cy="157162"/>
            <a:chOff x="933" y="149"/>
            <a:chExt cx="146" cy="99"/>
          </a:xfrm>
        </p:grpSpPr>
        <p:sp>
          <p:nvSpPr>
            <p:cNvPr id="124945" name="Rectangle 17">
              <a:extLst>
                <a:ext uri="{FF2B5EF4-FFF2-40B4-BE49-F238E27FC236}">
                  <a16:creationId xmlns:a16="http://schemas.microsoft.com/office/drawing/2014/main" id="{37A41DC0-84A8-4C23-873A-40B951D3925C}"/>
                </a:ext>
              </a:extLst>
            </p:cNvPr>
            <p:cNvSpPr>
              <a:spLocks noChangeAspect="1" noChangeArrowheads="1"/>
            </p:cNvSpPr>
            <p:nvPr/>
          </p:nvSpPr>
          <p:spPr bwMode="auto">
            <a:xfrm>
              <a:off x="933" y="149"/>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4946" name="Text Box 18">
              <a:extLst>
                <a:ext uri="{FF2B5EF4-FFF2-40B4-BE49-F238E27FC236}">
                  <a16:creationId xmlns:a16="http://schemas.microsoft.com/office/drawing/2014/main" id="{DCCF2C18-10ED-4EA6-A8BC-4B353B5C7A85}"/>
                </a:ext>
              </a:extLst>
            </p:cNvPr>
            <p:cNvSpPr txBox="1">
              <a:spLocks noChangeAspect="1" noChangeArrowheads="1"/>
            </p:cNvSpPr>
            <p:nvPr/>
          </p:nvSpPr>
          <p:spPr bwMode="auto">
            <a:xfrm>
              <a:off x="948" y="163"/>
              <a:ext cx="116" cy="70"/>
            </a:xfrm>
            <a:prstGeom prst="rect">
              <a:avLst/>
            </a:prstGeom>
            <a:solidFill>
              <a:srgbClr val="CC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sz="800"/>
                <a:t>HQ</a:t>
              </a:r>
            </a:p>
          </p:txBody>
        </p:sp>
      </p:grpSp>
      <p:grpSp>
        <p:nvGrpSpPr>
          <p:cNvPr id="124947" name="Group 19">
            <a:extLst>
              <a:ext uri="{FF2B5EF4-FFF2-40B4-BE49-F238E27FC236}">
                <a16:creationId xmlns:a16="http://schemas.microsoft.com/office/drawing/2014/main" id="{41AE6011-B868-4DD9-9F03-56E85C37951B}"/>
              </a:ext>
            </a:extLst>
          </p:cNvPr>
          <p:cNvGrpSpPr>
            <a:grpSpLocks/>
          </p:cNvGrpSpPr>
          <p:nvPr/>
        </p:nvGrpSpPr>
        <p:grpSpPr bwMode="auto">
          <a:xfrm>
            <a:off x="477838" y="973138"/>
            <a:ext cx="74612" cy="26987"/>
            <a:chOff x="2373" y="1404"/>
            <a:chExt cx="47" cy="17"/>
          </a:xfrm>
        </p:grpSpPr>
        <p:sp>
          <p:nvSpPr>
            <p:cNvPr id="124948" name="Oval 20">
              <a:extLst>
                <a:ext uri="{FF2B5EF4-FFF2-40B4-BE49-F238E27FC236}">
                  <a16:creationId xmlns:a16="http://schemas.microsoft.com/office/drawing/2014/main" id="{6D42720F-8408-471A-B4FA-A1AB1B580F54}"/>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24949" name="Oval 21">
              <a:extLst>
                <a:ext uri="{FF2B5EF4-FFF2-40B4-BE49-F238E27FC236}">
                  <a16:creationId xmlns:a16="http://schemas.microsoft.com/office/drawing/2014/main" id="{157073F2-2CBE-4807-B196-C5CD062413E4}"/>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24950" name="Text Box 22">
            <a:extLst>
              <a:ext uri="{FF2B5EF4-FFF2-40B4-BE49-F238E27FC236}">
                <a16:creationId xmlns:a16="http://schemas.microsoft.com/office/drawing/2014/main" id="{AF34C72F-3EC2-4CE1-B611-1754828BF21B}"/>
              </a:ext>
            </a:extLst>
          </p:cNvPr>
          <p:cNvSpPr txBox="1">
            <a:spLocks noChangeArrowheads="1"/>
          </p:cNvSpPr>
          <p:nvPr/>
        </p:nvSpPr>
        <p:spPr bwMode="auto">
          <a:xfrm>
            <a:off x="622300" y="901700"/>
            <a:ext cx="27955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a:t>
            </a:r>
          </a:p>
          <a:p>
            <a:r>
              <a:rPr lang="en-GB" altLang="en-US" sz="800"/>
              <a:t>x1 </a:t>
            </a:r>
            <a:r>
              <a:rPr lang="en-GB" altLang="en-US" sz="800" b="0"/>
              <a:t>Ferret Scout Car </a:t>
            </a:r>
            <a:r>
              <a:rPr lang="en-GB" altLang="en-US" sz="800"/>
              <a:t>     </a:t>
            </a:r>
            <a:r>
              <a:rPr lang="en-GB" altLang="en-US" sz="800" b="0"/>
              <a:t>                                      CWBR-18</a:t>
            </a:r>
            <a:endParaRPr lang="en-GB" altLang="en-US" sz="800"/>
          </a:p>
        </p:txBody>
      </p:sp>
      <p:grpSp>
        <p:nvGrpSpPr>
          <p:cNvPr id="124951" name="Group 23">
            <a:extLst>
              <a:ext uri="{FF2B5EF4-FFF2-40B4-BE49-F238E27FC236}">
                <a16:creationId xmlns:a16="http://schemas.microsoft.com/office/drawing/2014/main" id="{FD5454B5-6784-4E8E-B063-7D610D37A71C}"/>
              </a:ext>
            </a:extLst>
          </p:cNvPr>
          <p:cNvGrpSpPr>
            <a:grpSpLocks noChangeAspect="1"/>
          </p:cNvGrpSpPr>
          <p:nvPr/>
        </p:nvGrpSpPr>
        <p:grpSpPr bwMode="auto">
          <a:xfrm>
            <a:off x="406400" y="1333500"/>
            <a:ext cx="231775" cy="157163"/>
            <a:chOff x="1968" y="1728"/>
            <a:chExt cx="195" cy="132"/>
          </a:xfrm>
        </p:grpSpPr>
        <p:sp>
          <p:nvSpPr>
            <p:cNvPr id="124952" name="Rectangle 24">
              <a:extLst>
                <a:ext uri="{FF2B5EF4-FFF2-40B4-BE49-F238E27FC236}">
                  <a16:creationId xmlns:a16="http://schemas.microsoft.com/office/drawing/2014/main" id="{F2B2565F-5CBF-42DB-80E0-80E5EF0F8D25}"/>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4953" name="Line 25">
              <a:extLst>
                <a:ext uri="{FF2B5EF4-FFF2-40B4-BE49-F238E27FC236}">
                  <a16:creationId xmlns:a16="http://schemas.microsoft.com/office/drawing/2014/main" id="{839225F1-9693-464A-B32A-BAE4FBD83155}"/>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4954" name="Line 26">
              <a:extLst>
                <a:ext uri="{FF2B5EF4-FFF2-40B4-BE49-F238E27FC236}">
                  <a16:creationId xmlns:a16="http://schemas.microsoft.com/office/drawing/2014/main" id="{EBA503E8-9622-43A1-AD1B-33C02C1F19A3}"/>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24955" name="Group 27">
            <a:extLst>
              <a:ext uri="{FF2B5EF4-FFF2-40B4-BE49-F238E27FC236}">
                <a16:creationId xmlns:a16="http://schemas.microsoft.com/office/drawing/2014/main" id="{6E779C15-B141-475D-A133-5215EEFEB8B4}"/>
              </a:ext>
            </a:extLst>
          </p:cNvPr>
          <p:cNvGrpSpPr>
            <a:grpSpLocks/>
          </p:cNvGrpSpPr>
          <p:nvPr/>
        </p:nvGrpSpPr>
        <p:grpSpPr bwMode="auto">
          <a:xfrm>
            <a:off x="477838" y="1262063"/>
            <a:ext cx="74612" cy="26987"/>
            <a:chOff x="2373" y="1404"/>
            <a:chExt cx="47" cy="17"/>
          </a:xfrm>
        </p:grpSpPr>
        <p:sp>
          <p:nvSpPr>
            <p:cNvPr id="124956" name="Oval 28">
              <a:extLst>
                <a:ext uri="{FF2B5EF4-FFF2-40B4-BE49-F238E27FC236}">
                  <a16:creationId xmlns:a16="http://schemas.microsoft.com/office/drawing/2014/main" id="{CDF666B8-383D-46B3-8F2E-A24641B0F966}"/>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24957" name="Oval 29">
              <a:extLst>
                <a:ext uri="{FF2B5EF4-FFF2-40B4-BE49-F238E27FC236}">
                  <a16:creationId xmlns:a16="http://schemas.microsoft.com/office/drawing/2014/main" id="{BB34E093-6CB7-4436-9FF8-DD657BF652E0}"/>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grpSp>
        <p:nvGrpSpPr>
          <p:cNvPr id="124958" name="Group 30">
            <a:extLst>
              <a:ext uri="{FF2B5EF4-FFF2-40B4-BE49-F238E27FC236}">
                <a16:creationId xmlns:a16="http://schemas.microsoft.com/office/drawing/2014/main" id="{760C635C-7BBC-4092-BC9C-F84FFF3C8F48}"/>
              </a:ext>
            </a:extLst>
          </p:cNvPr>
          <p:cNvGrpSpPr>
            <a:grpSpLocks/>
          </p:cNvGrpSpPr>
          <p:nvPr/>
        </p:nvGrpSpPr>
        <p:grpSpPr bwMode="auto">
          <a:xfrm>
            <a:off x="477838" y="1549400"/>
            <a:ext cx="74612" cy="26988"/>
            <a:chOff x="2373" y="1404"/>
            <a:chExt cx="47" cy="17"/>
          </a:xfrm>
        </p:grpSpPr>
        <p:sp>
          <p:nvSpPr>
            <p:cNvPr id="124959" name="Oval 31">
              <a:extLst>
                <a:ext uri="{FF2B5EF4-FFF2-40B4-BE49-F238E27FC236}">
                  <a16:creationId xmlns:a16="http://schemas.microsoft.com/office/drawing/2014/main" id="{4C253B73-0CBF-45EF-97C7-812594208690}"/>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24960" name="Oval 32">
              <a:extLst>
                <a:ext uri="{FF2B5EF4-FFF2-40B4-BE49-F238E27FC236}">
                  <a16:creationId xmlns:a16="http://schemas.microsoft.com/office/drawing/2014/main" id="{EC9607ED-14E3-4693-828D-3725714F3F02}"/>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24961" name="Text Box 33">
            <a:extLst>
              <a:ext uri="{FF2B5EF4-FFF2-40B4-BE49-F238E27FC236}">
                <a16:creationId xmlns:a16="http://schemas.microsoft.com/office/drawing/2014/main" id="{1A63FE0E-6146-4724-B56E-B48945024E40}"/>
              </a:ext>
            </a:extLst>
          </p:cNvPr>
          <p:cNvSpPr txBox="1">
            <a:spLocks noChangeArrowheads="1"/>
          </p:cNvSpPr>
          <p:nvPr/>
        </p:nvSpPr>
        <p:spPr bwMode="auto">
          <a:xfrm>
            <a:off x="622300" y="1477963"/>
            <a:ext cx="27876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a:t>
            </a:r>
          </a:p>
          <a:p>
            <a:r>
              <a:rPr lang="en-GB" altLang="en-US" sz="800"/>
              <a:t>x1 </a:t>
            </a:r>
            <a:r>
              <a:rPr lang="en-GB" altLang="en-US" sz="800" b="0"/>
              <a:t>Bedford MK 4-Ton Truck </a:t>
            </a:r>
            <a:r>
              <a:rPr lang="en-GB" altLang="en-US" sz="800"/>
              <a:t>     </a:t>
            </a:r>
            <a:r>
              <a:rPr lang="en-GB" altLang="en-US" sz="800" b="0"/>
              <a:t>                         CWBR-14</a:t>
            </a:r>
            <a:endParaRPr lang="en-GB" altLang="en-US" sz="800"/>
          </a:p>
        </p:txBody>
      </p:sp>
      <p:sp>
        <p:nvSpPr>
          <p:cNvPr id="124962" name="Text Box 34">
            <a:extLst>
              <a:ext uri="{FF2B5EF4-FFF2-40B4-BE49-F238E27FC236}">
                <a16:creationId xmlns:a16="http://schemas.microsoft.com/office/drawing/2014/main" id="{A99DA611-249B-4600-ACA5-A476825C14DD}"/>
              </a:ext>
            </a:extLst>
          </p:cNvPr>
          <p:cNvSpPr txBox="1">
            <a:spLocks noChangeArrowheads="1"/>
          </p:cNvSpPr>
          <p:nvPr/>
        </p:nvSpPr>
        <p:spPr bwMode="auto">
          <a:xfrm>
            <a:off x="622300" y="1262063"/>
            <a:ext cx="2797175"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x3 </a:t>
            </a:r>
            <a:r>
              <a:rPr lang="en-GB" altLang="en-US" sz="800" b="0"/>
              <a:t>Infantry (1 MAW) </a:t>
            </a:r>
            <a:r>
              <a:rPr lang="en-GB" altLang="en-US" sz="800"/>
              <a:t>(d)</a:t>
            </a:r>
            <a:r>
              <a:rPr lang="en-GB" altLang="en-US" sz="800" b="0"/>
              <a:t>                                      CWBR-26</a:t>
            </a:r>
            <a:endParaRPr lang="en-GB" altLang="en-US" sz="800"/>
          </a:p>
        </p:txBody>
      </p:sp>
      <p:sp>
        <p:nvSpPr>
          <p:cNvPr id="124963" name="Text Box 35">
            <a:extLst>
              <a:ext uri="{FF2B5EF4-FFF2-40B4-BE49-F238E27FC236}">
                <a16:creationId xmlns:a16="http://schemas.microsoft.com/office/drawing/2014/main" id="{4F0EFD2B-0337-4DDD-B54F-E06D810BE632}"/>
              </a:ext>
            </a:extLst>
          </p:cNvPr>
          <p:cNvSpPr txBox="1">
            <a:spLocks noChangeArrowheads="1"/>
          </p:cNvSpPr>
          <p:nvPr/>
        </p:nvSpPr>
        <p:spPr bwMode="auto">
          <a:xfrm>
            <a:off x="692150" y="1836738"/>
            <a:ext cx="121126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BATTLEGROUPS</a:t>
            </a:r>
          </a:p>
        </p:txBody>
      </p:sp>
      <p:grpSp>
        <p:nvGrpSpPr>
          <p:cNvPr id="124964" name="Group 36">
            <a:extLst>
              <a:ext uri="{FF2B5EF4-FFF2-40B4-BE49-F238E27FC236}">
                <a16:creationId xmlns:a16="http://schemas.microsoft.com/office/drawing/2014/main" id="{50165FDA-CF56-4227-8F40-B5536AC6586F}"/>
              </a:ext>
            </a:extLst>
          </p:cNvPr>
          <p:cNvGrpSpPr>
            <a:grpSpLocks noChangeAspect="1"/>
          </p:cNvGrpSpPr>
          <p:nvPr/>
        </p:nvGrpSpPr>
        <p:grpSpPr bwMode="auto">
          <a:xfrm>
            <a:off x="115888" y="250825"/>
            <a:ext cx="288925" cy="215900"/>
            <a:chOff x="1968" y="1728"/>
            <a:chExt cx="195" cy="132"/>
          </a:xfrm>
        </p:grpSpPr>
        <p:sp>
          <p:nvSpPr>
            <p:cNvPr id="124965" name="Rectangle 37">
              <a:extLst>
                <a:ext uri="{FF2B5EF4-FFF2-40B4-BE49-F238E27FC236}">
                  <a16:creationId xmlns:a16="http://schemas.microsoft.com/office/drawing/2014/main" id="{5B6D4291-8D4C-48A7-877E-DE9239F1DC15}"/>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4966" name="Line 38">
              <a:extLst>
                <a:ext uri="{FF2B5EF4-FFF2-40B4-BE49-F238E27FC236}">
                  <a16:creationId xmlns:a16="http://schemas.microsoft.com/office/drawing/2014/main" id="{5D80DB2D-4D66-44D4-B80B-30D7439E7A7F}"/>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4967" name="Line 39">
              <a:extLst>
                <a:ext uri="{FF2B5EF4-FFF2-40B4-BE49-F238E27FC236}">
                  <a16:creationId xmlns:a16="http://schemas.microsoft.com/office/drawing/2014/main" id="{95835BE0-7993-49F8-9DEF-F6945C154262}"/>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24968" name="Group 40">
            <a:extLst>
              <a:ext uri="{FF2B5EF4-FFF2-40B4-BE49-F238E27FC236}">
                <a16:creationId xmlns:a16="http://schemas.microsoft.com/office/drawing/2014/main" id="{D849214F-300B-4C7B-BF99-F8E31FF2CA55}"/>
              </a:ext>
            </a:extLst>
          </p:cNvPr>
          <p:cNvGrpSpPr>
            <a:grpSpLocks/>
          </p:cNvGrpSpPr>
          <p:nvPr/>
        </p:nvGrpSpPr>
        <p:grpSpPr bwMode="auto">
          <a:xfrm>
            <a:off x="404813" y="1044575"/>
            <a:ext cx="231775" cy="190500"/>
            <a:chOff x="2352" y="3264"/>
            <a:chExt cx="146" cy="120"/>
          </a:xfrm>
        </p:grpSpPr>
        <p:sp>
          <p:nvSpPr>
            <p:cNvPr id="124969" name="Rectangle 41">
              <a:extLst>
                <a:ext uri="{FF2B5EF4-FFF2-40B4-BE49-F238E27FC236}">
                  <a16:creationId xmlns:a16="http://schemas.microsoft.com/office/drawing/2014/main" id="{EEA2FE09-16E9-4028-A820-B55B1CAB09A2}"/>
                </a:ext>
              </a:extLst>
            </p:cNvPr>
            <p:cNvSpPr>
              <a:spLocks noChangeAspect="1" noChangeArrowheads="1"/>
            </p:cNvSpPr>
            <p:nvPr/>
          </p:nvSpPr>
          <p:spPr bwMode="auto">
            <a:xfrm>
              <a:off x="2352" y="326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4970" name="Oval 42">
              <a:extLst>
                <a:ext uri="{FF2B5EF4-FFF2-40B4-BE49-F238E27FC236}">
                  <a16:creationId xmlns:a16="http://schemas.microsoft.com/office/drawing/2014/main" id="{EE15BBBC-ABD1-4D90-85EA-2DDFA676B4A0}"/>
                </a:ext>
              </a:extLst>
            </p:cNvPr>
            <p:cNvSpPr>
              <a:spLocks noChangeAspect="1" noChangeArrowheads="1"/>
            </p:cNvSpPr>
            <p:nvPr/>
          </p:nvSpPr>
          <p:spPr bwMode="auto">
            <a:xfrm>
              <a:off x="2359" y="336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24971" name="Oval 43">
              <a:extLst>
                <a:ext uri="{FF2B5EF4-FFF2-40B4-BE49-F238E27FC236}">
                  <a16:creationId xmlns:a16="http://schemas.microsoft.com/office/drawing/2014/main" id="{BDD35D76-CB06-45D8-9D25-F3BDBA47C9AA}"/>
                </a:ext>
              </a:extLst>
            </p:cNvPr>
            <p:cNvSpPr>
              <a:spLocks noChangeAspect="1" noChangeArrowheads="1"/>
            </p:cNvSpPr>
            <p:nvPr/>
          </p:nvSpPr>
          <p:spPr bwMode="auto">
            <a:xfrm>
              <a:off x="2473" y="336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24972" name="Oval 44">
              <a:extLst>
                <a:ext uri="{FF2B5EF4-FFF2-40B4-BE49-F238E27FC236}">
                  <a16:creationId xmlns:a16="http://schemas.microsoft.com/office/drawing/2014/main" id="{31F992F9-6B98-4D9F-A717-54A349496D43}"/>
                </a:ext>
              </a:extLst>
            </p:cNvPr>
            <p:cNvSpPr>
              <a:spLocks noChangeAspect="1" noChangeArrowheads="1"/>
            </p:cNvSpPr>
            <p:nvPr/>
          </p:nvSpPr>
          <p:spPr bwMode="auto">
            <a:xfrm>
              <a:off x="2373" y="3290"/>
              <a:ext cx="102" cy="48"/>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4973" name="Line 45">
              <a:extLst>
                <a:ext uri="{FF2B5EF4-FFF2-40B4-BE49-F238E27FC236}">
                  <a16:creationId xmlns:a16="http://schemas.microsoft.com/office/drawing/2014/main" id="{D9DF002E-72F1-48A2-BD34-0D1B7B6EAD48}"/>
                </a:ext>
              </a:extLst>
            </p:cNvPr>
            <p:cNvSpPr>
              <a:spLocks noChangeAspect="1" noChangeShapeType="1"/>
            </p:cNvSpPr>
            <p:nvPr/>
          </p:nvSpPr>
          <p:spPr bwMode="auto">
            <a:xfrm flipV="1">
              <a:off x="2353" y="3264"/>
              <a:ext cx="144" cy="9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24974" name="Group 46">
            <a:extLst>
              <a:ext uri="{FF2B5EF4-FFF2-40B4-BE49-F238E27FC236}">
                <a16:creationId xmlns:a16="http://schemas.microsoft.com/office/drawing/2014/main" id="{54221059-55CB-4F89-A95C-835EED8B7C7D}"/>
              </a:ext>
            </a:extLst>
          </p:cNvPr>
          <p:cNvGrpSpPr>
            <a:grpSpLocks/>
          </p:cNvGrpSpPr>
          <p:nvPr/>
        </p:nvGrpSpPr>
        <p:grpSpPr bwMode="auto">
          <a:xfrm>
            <a:off x="404813" y="1620838"/>
            <a:ext cx="231775" cy="190500"/>
            <a:chOff x="2252" y="2304"/>
            <a:chExt cx="146" cy="120"/>
          </a:xfrm>
        </p:grpSpPr>
        <p:sp>
          <p:nvSpPr>
            <p:cNvPr id="124975" name="Rectangle 47">
              <a:extLst>
                <a:ext uri="{FF2B5EF4-FFF2-40B4-BE49-F238E27FC236}">
                  <a16:creationId xmlns:a16="http://schemas.microsoft.com/office/drawing/2014/main" id="{7AD0F178-C723-47CD-8077-895D8DD9742E}"/>
                </a:ext>
              </a:extLst>
            </p:cNvPr>
            <p:cNvSpPr>
              <a:spLocks noChangeAspect="1" noChangeArrowheads="1"/>
            </p:cNvSpPr>
            <p:nvPr/>
          </p:nvSpPr>
          <p:spPr bwMode="auto">
            <a:xfrm>
              <a:off x="2252" y="230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4976" name="Oval 48">
              <a:extLst>
                <a:ext uri="{FF2B5EF4-FFF2-40B4-BE49-F238E27FC236}">
                  <a16:creationId xmlns:a16="http://schemas.microsoft.com/office/drawing/2014/main" id="{E3E3E06C-AC79-4D5F-B8A1-7C748EEF566C}"/>
                </a:ext>
              </a:extLst>
            </p:cNvPr>
            <p:cNvSpPr>
              <a:spLocks noChangeAspect="1" noChangeArrowheads="1"/>
            </p:cNvSpPr>
            <p:nvPr/>
          </p:nvSpPr>
          <p:spPr bwMode="auto">
            <a:xfrm>
              <a:off x="2259" y="240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24977" name="Oval 49">
              <a:extLst>
                <a:ext uri="{FF2B5EF4-FFF2-40B4-BE49-F238E27FC236}">
                  <a16:creationId xmlns:a16="http://schemas.microsoft.com/office/drawing/2014/main" id="{E0A4A002-C70B-458A-82EA-AA434731F971}"/>
                </a:ext>
              </a:extLst>
            </p:cNvPr>
            <p:cNvSpPr>
              <a:spLocks noChangeAspect="1" noChangeArrowheads="1"/>
            </p:cNvSpPr>
            <p:nvPr/>
          </p:nvSpPr>
          <p:spPr bwMode="auto">
            <a:xfrm>
              <a:off x="2373" y="240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24997" name="Line 69">
            <a:extLst>
              <a:ext uri="{FF2B5EF4-FFF2-40B4-BE49-F238E27FC236}">
                <a16:creationId xmlns:a16="http://schemas.microsoft.com/office/drawing/2014/main" id="{0EDA1576-8B12-4821-BF35-7AADD4839034}"/>
              </a:ext>
            </a:extLst>
          </p:cNvPr>
          <p:cNvSpPr>
            <a:spLocks noChangeShapeType="1"/>
          </p:cNvSpPr>
          <p:nvPr/>
        </p:nvSpPr>
        <p:spPr bwMode="auto">
          <a:xfrm>
            <a:off x="260350" y="2266950"/>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24998" name="Group 70">
            <a:extLst>
              <a:ext uri="{FF2B5EF4-FFF2-40B4-BE49-F238E27FC236}">
                <a16:creationId xmlns:a16="http://schemas.microsoft.com/office/drawing/2014/main" id="{7441AAAC-D2C0-4B80-9327-423ADC814BE3}"/>
              </a:ext>
            </a:extLst>
          </p:cNvPr>
          <p:cNvGrpSpPr>
            <a:grpSpLocks noChangeAspect="1"/>
          </p:cNvGrpSpPr>
          <p:nvPr/>
        </p:nvGrpSpPr>
        <p:grpSpPr bwMode="auto">
          <a:xfrm>
            <a:off x="403225" y="2195513"/>
            <a:ext cx="288925" cy="215900"/>
            <a:chOff x="1968" y="1728"/>
            <a:chExt cx="195" cy="132"/>
          </a:xfrm>
        </p:grpSpPr>
        <p:sp>
          <p:nvSpPr>
            <p:cNvPr id="124999" name="Rectangle 71">
              <a:extLst>
                <a:ext uri="{FF2B5EF4-FFF2-40B4-BE49-F238E27FC236}">
                  <a16:creationId xmlns:a16="http://schemas.microsoft.com/office/drawing/2014/main" id="{C966278B-57E6-4ECF-BDDA-4167B1E0AB2E}"/>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5000" name="Line 72">
              <a:extLst>
                <a:ext uri="{FF2B5EF4-FFF2-40B4-BE49-F238E27FC236}">
                  <a16:creationId xmlns:a16="http://schemas.microsoft.com/office/drawing/2014/main" id="{00A13D28-E542-4F71-AB23-8512A2E1548A}"/>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5001" name="Line 73">
              <a:extLst>
                <a:ext uri="{FF2B5EF4-FFF2-40B4-BE49-F238E27FC236}">
                  <a16:creationId xmlns:a16="http://schemas.microsoft.com/office/drawing/2014/main" id="{6DBE2E0C-4ED8-42D7-857C-C5A819F19AAE}"/>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25002" name="Group 74">
            <a:extLst>
              <a:ext uri="{FF2B5EF4-FFF2-40B4-BE49-F238E27FC236}">
                <a16:creationId xmlns:a16="http://schemas.microsoft.com/office/drawing/2014/main" id="{DAFFB47F-B432-43E3-BFA5-35A29B321213}"/>
              </a:ext>
            </a:extLst>
          </p:cNvPr>
          <p:cNvGrpSpPr>
            <a:grpSpLocks/>
          </p:cNvGrpSpPr>
          <p:nvPr/>
        </p:nvGrpSpPr>
        <p:grpSpPr bwMode="auto">
          <a:xfrm>
            <a:off x="509588" y="2124075"/>
            <a:ext cx="76200" cy="63500"/>
            <a:chOff x="2443" y="447"/>
            <a:chExt cx="48" cy="40"/>
          </a:xfrm>
        </p:grpSpPr>
        <p:sp>
          <p:nvSpPr>
            <p:cNvPr id="125003" name="Line 75">
              <a:extLst>
                <a:ext uri="{FF2B5EF4-FFF2-40B4-BE49-F238E27FC236}">
                  <a16:creationId xmlns:a16="http://schemas.microsoft.com/office/drawing/2014/main" id="{CD2CD9B0-6A77-4034-836F-58DFF3C8F7BA}"/>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5004" name="Line 76">
              <a:extLst>
                <a:ext uri="{FF2B5EF4-FFF2-40B4-BE49-F238E27FC236}">
                  <a16:creationId xmlns:a16="http://schemas.microsoft.com/office/drawing/2014/main" id="{7C88B14F-F849-40AB-AC8D-52C655ABDC86}"/>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25005" name="Text Box 77">
            <a:extLst>
              <a:ext uri="{FF2B5EF4-FFF2-40B4-BE49-F238E27FC236}">
                <a16:creationId xmlns:a16="http://schemas.microsoft.com/office/drawing/2014/main" id="{74657564-60E8-4B82-90DA-489C3AE2735D}"/>
              </a:ext>
            </a:extLst>
          </p:cNvPr>
          <p:cNvSpPr txBox="1">
            <a:spLocks noChangeArrowheads="1"/>
          </p:cNvSpPr>
          <p:nvPr/>
        </p:nvSpPr>
        <p:spPr bwMode="auto">
          <a:xfrm>
            <a:off x="692150" y="2051050"/>
            <a:ext cx="276383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BG CWBR-26</a:t>
            </a:r>
          </a:p>
          <a:p>
            <a:r>
              <a:rPr lang="en-GB" altLang="en-US" sz="1000"/>
              <a:t>x2 Infantry Battalion Type B (Light Role) </a:t>
            </a:r>
            <a:r>
              <a:rPr lang="en-GB" altLang="en-US" sz="800"/>
              <a:t>(b)</a:t>
            </a:r>
            <a:endParaRPr lang="en-GB" altLang="en-US" sz="1000"/>
          </a:p>
        </p:txBody>
      </p:sp>
      <p:sp>
        <p:nvSpPr>
          <p:cNvPr id="125006" name="Line 78">
            <a:extLst>
              <a:ext uri="{FF2B5EF4-FFF2-40B4-BE49-F238E27FC236}">
                <a16:creationId xmlns:a16="http://schemas.microsoft.com/office/drawing/2014/main" id="{A8062F69-4011-4580-BF83-D7949AD29E02}"/>
              </a:ext>
            </a:extLst>
          </p:cNvPr>
          <p:cNvSpPr>
            <a:spLocks noChangeShapeType="1"/>
          </p:cNvSpPr>
          <p:nvPr/>
        </p:nvSpPr>
        <p:spPr bwMode="auto">
          <a:xfrm flipV="1">
            <a:off x="260350" y="468313"/>
            <a:ext cx="0" cy="223202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5007" name="Text Box 79">
            <a:extLst>
              <a:ext uri="{FF2B5EF4-FFF2-40B4-BE49-F238E27FC236}">
                <a16:creationId xmlns:a16="http://schemas.microsoft.com/office/drawing/2014/main" id="{730FA81C-17DD-4D30-A506-5DEBCDCA05C5}"/>
              </a:ext>
            </a:extLst>
          </p:cNvPr>
          <p:cNvSpPr txBox="1">
            <a:spLocks noChangeArrowheads="1"/>
          </p:cNvSpPr>
          <p:nvPr/>
        </p:nvSpPr>
        <p:spPr bwMode="auto">
          <a:xfrm>
            <a:off x="3716338" y="179388"/>
            <a:ext cx="3025775" cy="2292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800"/>
              <a:t>(a) </a:t>
            </a:r>
            <a:r>
              <a:rPr lang="en-GB" altLang="en-US" sz="800" b="0"/>
              <a:t>42 Infantry Brigade’s primary role was that of mobile defence of the UK.  It was stationed primarily in Northwest England.</a:t>
            </a:r>
          </a:p>
          <a:p>
            <a:endParaRPr lang="en-GB" altLang="en-US" sz="800"/>
          </a:p>
          <a:p>
            <a:r>
              <a:rPr lang="en-GB" altLang="en-US" sz="800"/>
              <a:t>(b) </a:t>
            </a:r>
            <a:r>
              <a:rPr lang="en-GB" altLang="en-US" sz="800" b="0"/>
              <a:t>These were Regular Army battalions.  </a:t>
            </a:r>
          </a:p>
          <a:p>
            <a:endParaRPr lang="en-GB" altLang="en-US" sz="800" b="0"/>
          </a:p>
          <a:p>
            <a:r>
              <a:rPr lang="en-GB" altLang="en-US" sz="800"/>
              <a:t>(c) </a:t>
            </a:r>
            <a:r>
              <a:rPr lang="en-GB" altLang="en-US" sz="800" b="0"/>
              <a:t>These were all drawn from the TA.  There were </a:t>
            </a:r>
            <a:r>
              <a:rPr lang="en-GB" altLang="en-US" sz="800"/>
              <a:t>x3 </a:t>
            </a:r>
            <a:r>
              <a:rPr lang="en-GB" altLang="en-US" sz="800" b="0"/>
              <a:t>battalions until 1988, when a fourth battalion was added.  One battalion had </a:t>
            </a:r>
            <a:r>
              <a:rPr lang="en-GB" altLang="en-US" sz="800"/>
              <a:t>x5 </a:t>
            </a:r>
            <a:r>
              <a:rPr lang="en-GB" altLang="en-US" sz="800" b="0"/>
              <a:t>Infantry Companies, while the others had </a:t>
            </a:r>
            <a:r>
              <a:rPr lang="en-GB" altLang="en-US" sz="800"/>
              <a:t>x4</a:t>
            </a:r>
            <a:r>
              <a:rPr lang="en-GB" altLang="en-US" sz="800" b="0"/>
              <a:t> Companies.  Most added </a:t>
            </a:r>
            <a:r>
              <a:rPr lang="en-GB" altLang="en-US" sz="800"/>
              <a:t>x1 </a:t>
            </a:r>
            <a:r>
              <a:rPr lang="en-GB" altLang="en-US" sz="800" b="0"/>
              <a:t>or </a:t>
            </a:r>
            <a:r>
              <a:rPr lang="en-GB" altLang="en-US" sz="800"/>
              <a:t>x2 </a:t>
            </a:r>
            <a:r>
              <a:rPr lang="en-GB" altLang="en-US" sz="800" b="0"/>
              <a:t>Home Service Force (HSF) Companies during the period 1984-85.</a:t>
            </a:r>
          </a:p>
          <a:p>
            <a:endParaRPr lang="en-GB" altLang="en-US" sz="800" b="0"/>
          </a:p>
          <a:p>
            <a:r>
              <a:rPr lang="en-GB" altLang="en-US" sz="800"/>
              <a:t>(d) </a:t>
            </a:r>
            <a:r>
              <a:rPr lang="en-GB" altLang="en-US" sz="800" b="0"/>
              <a:t>From 1986: May upgrade infantry  with L85/L86 small-arms:</a:t>
            </a:r>
          </a:p>
          <a:p>
            <a:r>
              <a:rPr lang="en-GB" altLang="en-US" sz="800"/>
              <a:t>     x3 </a:t>
            </a:r>
            <a:r>
              <a:rPr lang="en-GB" altLang="en-US" sz="800" b="0"/>
              <a:t>Infantry (1 MAW)                                              CWBR-27</a:t>
            </a:r>
          </a:p>
          <a:p>
            <a:r>
              <a:rPr lang="en-GB" altLang="en-US" sz="800" b="0"/>
              <a:t>From 1987: May replace all M72 66mm LAW and Carl-Gustav 84mm MAW with the 94mm LAW-80 (see card).</a:t>
            </a:r>
            <a:endParaRPr lang="en-GB" altLang="en-US" sz="800"/>
          </a:p>
          <a:p>
            <a:endParaRPr lang="en-GB" altLang="en-US" sz="800"/>
          </a:p>
        </p:txBody>
      </p:sp>
      <p:sp>
        <p:nvSpPr>
          <p:cNvPr id="125017" name="Line 89">
            <a:extLst>
              <a:ext uri="{FF2B5EF4-FFF2-40B4-BE49-F238E27FC236}">
                <a16:creationId xmlns:a16="http://schemas.microsoft.com/office/drawing/2014/main" id="{340B6F4E-5152-4014-83E6-958876E654B3}"/>
              </a:ext>
            </a:extLst>
          </p:cNvPr>
          <p:cNvSpPr>
            <a:spLocks noChangeShapeType="1"/>
          </p:cNvSpPr>
          <p:nvPr/>
        </p:nvSpPr>
        <p:spPr bwMode="auto">
          <a:xfrm>
            <a:off x="260350" y="2700338"/>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25018" name="Group 90">
            <a:extLst>
              <a:ext uri="{FF2B5EF4-FFF2-40B4-BE49-F238E27FC236}">
                <a16:creationId xmlns:a16="http://schemas.microsoft.com/office/drawing/2014/main" id="{B575528A-75DD-46FE-9A61-F285BD70988F}"/>
              </a:ext>
            </a:extLst>
          </p:cNvPr>
          <p:cNvGrpSpPr>
            <a:grpSpLocks noChangeAspect="1"/>
          </p:cNvGrpSpPr>
          <p:nvPr/>
        </p:nvGrpSpPr>
        <p:grpSpPr bwMode="auto">
          <a:xfrm>
            <a:off x="403225" y="2628900"/>
            <a:ext cx="288925" cy="215900"/>
            <a:chOff x="1968" y="1728"/>
            <a:chExt cx="195" cy="132"/>
          </a:xfrm>
        </p:grpSpPr>
        <p:sp>
          <p:nvSpPr>
            <p:cNvPr id="125019" name="Rectangle 91">
              <a:extLst>
                <a:ext uri="{FF2B5EF4-FFF2-40B4-BE49-F238E27FC236}">
                  <a16:creationId xmlns:a16="http://schemas.microsoft.com/office/drawing/2014/main" id="{527D1E10-924B-4680-BED8-F8A27CC3C1DA}"/>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5020" name="Line 92">
              <a:extLst>
                <a:ext uri="{FF2B5EF4-FFF2-40B4-BE49-F238E27FC236}">
                  <a16:creationId xmlns:a16="http://schemas.microsoft.com/office/drawing/2014/main" id="{DB2F3150-9B6A-4BD8-B41D-AC6997A1A0F2}"/>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5021" name="Line 93">
              <a:extLst>
                <a:ext uri="{FF2B5EF4-FFF2-40B4-BE49-F238E27FC236}">
                  <a16:creationId xmlns:a16="http://schemas.microsoft.com/office/drawing/2014/main" id="{0DCA1AA8-B4DD-40B2-A180-D330001DD6B0}"/>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25022" name="Group 94">
            <a:extLst>
              <a:ext uri="{FF2B5EF4-FFF2-40B4-BE49-F238E27FC236}">
                <a16:creationId xmlns:a16="http://schemas.microsoft.com/office/drawing/2014/main" id="{B598C46E-75AD-482F-99E0-626E00D20B89}"/>
              </a:ext>
            </a:extLst>
          </p:cNvPr>
          <p:cNvGrpSpPr>
            <a:grpSpLocks/>
          </p:cNvGrpSpPr>
          <p:nvPr/>
        </p:nvGrpSpPr>
        <p:grpSpPr bwMode="auto">
          <a:xfrm>
            <a:off x="509588" y="2557463"/>
            <a:ext cx="76200" cy="63500"/>
            <a:chOff x="2443" y="447"/>
            <a:chExt cx="48" cy="40"/>
          </a:xfrm>
        </p:grpSpPr>
        <p:sp>
          <p:nvSpPr>
            <p:cNvPr id="125023" name="Line 95">
              <a:extLst>
                <a:ext uri="{FF2B5EF4-FFF2-40B4-BE49-F238E27FC236}">
                  <a16:creationId xmlns:a16="http://schemas.microsoft.com/office/drawing/2014/main" id="{77DAB548-B984-4700-A542-3B11B072AAC9}"/>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5024" name="Line 96">
              <a:extLst>
                <a:ext uri="{FF2B5EF4-FFF2-40B4-BE49-F238E27FC236}">
                  <a16:creationId xmlns:a16="http://schemas.microsoft.com/office/drawing/2014/main" id="{54FE2D69-A463-4260-8BAD-8D964E192CE1}"/>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25025" name="Text Box 97">
            <a:extLst>
              <a:ext uri="{FF2B5EF4-FFF2-40B4-BE49-F238E27FC236}">
                <a16:creationId xmlns:a16="http://schemas.microsoft.com/office/drawing/2014/main" id="{96F39E60-CC13-4758-A839-95244E10C586}"/>
              </a:ext>
            </a:extLst>
          </p:cNvPr>
          <p:cNvSpPr txBox="1">
            <a:spLocks noChangeArrowheads="1"/>
          </p:cNvSpPr>
          <p:nvPr/>
        </p:nvSpPr>
        <p:spPr bwMode="auto">
          <a:xfrm>
            <a:off x="692150" y="2484438"/>
            <a:ext cx="29527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1000" b="0"/>
              <a:t>BG CWBR-30</a:t>
            </a:r>
          </a:p>
          <a:p>
            <a:r>
              <a:rPr lang="en-GB" altLang="en-US" sz="1000"/>
              <a:t>x3 or x4 Infantry Battalion (Home Defence) </a:t>
            </a:r>
            <a:r>
              <a:rPr lang="en-GB" altLang="en-US" sz="800"/>
              <a:t>(c)</a:t>
            </a:r>
            <a:endParaRPr lang="en-GB" altLang="en-US" sz="1000"/>
          </a:p>
        </p:txBody>
      </p:sp>
      <p:grpSp>
        <p:nvGrpSpPr>
          <p:cNvPr id="125035" name="Group 107">
            <a:extLst>
              <a:ext uri="{FF2B5EF4-FFF2-40B4-BE49-F238E27FC236}">
                <a16:creationId xmlns:a16="http://schemas.microsoft.com/office/drawing/2014/main" id="{41ECB36D-E9BF-49E1-AE56-AA7484E7B25F}"/>
              </a:ext>
            </a:extLst>
          </p:cNvPr>
          <p:cNvGrpSpPr>
            <a:grpSpLocks/>
          </p:cNvGrpSpPr>
          <p:nvPr/>
        </p:nvGrpSpPr>
        <p:grpSpPr bwMode="auto">
          <a:xfrm>
            <a:off x="220663" y="3635375"/>
            <a:ext cx="76200" cy="63500"/>
            <a:chOff x="2539" y="543"/>
            <a:chExt cx="48" cy="40"/>
          </a:xfrm>
        </p:grpSpPr>
        <p:sp>
          <p:nvSpPr>
            <p:cNvPr id="125036" name="Line 108">
              <a:extLst>
                <a:ext uri="{FF2B5EF4-FFF2-40B4-BE49-F238E27FC236}">
                  <a16:creationId xmlns:a16="http://schemas.microsoft.com/office/drawing/2014/main" id="{2715E0BD-3EC1-455F-ACD5-5473FBBF1C01}"/>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5037" name="Line 109">
              <a:extLst>
                <a:ext uri="{FF2B5EF4-FFF2-40B4-BE49-F238E27FC236}">
                  <a16:creationId xmlns:a16="http://schemas.microsoft.com/office/drawing/2014/main" id="{14440F43-8AF5-43B9-A582-EB6E8F5A2459}"/>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125038" name="Text Box 110">
            <a:extLst>
              <a:ext uri="{FF2B5EF4-FFF2-40B4-BE49-F238E27FC236}">
                <a16:creationId xmlns:a16="http://schemas.microsoft.com/office/drawing/2014/main" id="{B9FCA4E5-FCE7-447D-A614-46350AD805BF}"/>
              </a:ext>
            </a:extLst>
          </p:cNvPr>
          <p:cNvSpPr txBox="1">
            <a:spLocks noChangeArrowheads="1"/>
          </p:cNvSpPr>
          <p:nvPr/>
        </p:nvSpPr>
        <p:spPr bwMode="auto">
          <a:xfrm>
            <a:off x="476250" y="3563938"/>
            <a:ext cx="3090863"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BATTLEGROUP CWBR-18d</a:t>
            </a:r>
          </a:p>
          <a:p>
            <a:r>
              <a:rPr lang="en-GB" altLang="en-US" sz="1000"/>
              <a:t>British Infantry Brigade (Home Service) 1980s </a:t>
            </a:r>
            <a:r>
              <a:rPr lang="en-GB" altLang="en-US" sz="800"/>
              <a:t>(a)</a:t>
            </a:r>
          </a:p>
          <a:p>
            <a:r>
              <a:rPr lang="en-GB" altLang="en-US" sz="800" b="0"/>
              <a:t>(43 (Wessex) Infantry Brigade)</a:t>
            </a:r>
          </a:p>
        </p:txBody>
      </p:sp>
      <p:sp>
        <p:nvSpPr>
          <p:cNvPr id="125039" name="Line 111">
            <a:extLst>
              <a:ext uri="{FF2B5EF4-FFF2-40B4-BE49-F238E27FC236}">
                <a16:creationId xmlns:a16="http://schemas.microsoft.com/office/drawing/2014/main" id="{2428F479-AC87-4A61-92CC-7C5494D595F3}"/>
              </a:ext>
            </a:extLst>
          </p:cNvPr>
          <p:cNvSpPr>
            <a:spLocks noChangeShapeType="1"/>
          </p:cNvSpPr>
          <p:nvPr/>
        </p:nvSpPr>
        <p:spPr bwMode="auto">
          <a:xfrm>
            <a:off x="261938" y="4862513"/>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5040" name="Line 112">
            <a:extLst>
              <a:ext uri="{FF2B5EF4-FFF2-40B4-BE49-F238E27FC236}">
                <a16:creationId xmlns:a16="http://schemas.microsoft.com/office/drawing/2014/main" id="{97F56F37-A6C8-4353-A33C-2DBAFB13946A}"/>
              </a:ext>
            </a:extLst>
          </p:cNvPr>
          <p:cNvSpPr>
            <a:spLocks noChangeShapeType="1"/>
          </p:cNvSpPr>
          <p:nvPr/>
        </p:nvSpPr>
        <p:spPr bwMode="auto">
          <a:xfrm>
            <a:off x="261938" y="4286250"/>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5041" name="Line 113">
            <a:extLst>
              <a:ext uri="{FF2B5EF4-FFF2-40B4-BE49-F238E27FC236}">
                <a16:creationId xmlns:a16="http://schemas.microsoft.com/office/drawing/2014/main" id="{F5137F10-CD64-4ECB-BA1D-E16C3745FA7D}"/>
              </a:ext>
            </a:extLst>
          </p:cNvPr>
          <p:cNvSpPr>
            <a:spLocks noChangeShapeType="1"/>
          </p:cNvSpPr>
          <p:nvPr/>
        </p:nvSpPr>
        <p:spPr bwMode="auto">
          <a:xfrm>
            <a:off x="477838" y="4933950"/>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5042" name="Line 114">
            <a:extLst>
              <a:ext uri="{FF2B5EF4-FFF2-40B4-BE49-F238E27FC236}">
                <a16:creationId xmlns:a16="http://schemas.microsoft.com/office/drawing/2014/main" id="{F244167D-0A73-472F-B457-A8500E252720}"/>
              </a:ext>
            </a:extLst>
          </p:cNvPr>
          <p:cNvSpPr>
            <a:spLocks noChangeShapeType="1"/>
          </p:cNvSpPr>
          <p:nvPr/>
        </p:nvSpPr>
        <p:spPr bwMode="auto">
          <a:xfrm>
            <a:off x="477838" y="4357688"/>
            <a:ext cx="0" cy="1444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25043" name="Group 115">
            <a:extLst>
              <a:ext uri="{FF2B5EF4-FFF2-40B4-BE49-F238E27FC236}">
                <a16:creationId xmlns:a16="http://schemas.microsoft.com/office/drawing/2014/main" id="{EC92B173-3690-4C7A-A993-B559155C9FA1}"/>
              </a:ext>
            </a:extLst>
          </p:cNvPr>
          <p:cNvGrpSpPr>
            <a:grpSpLocks/>
          </p:cNvGrpSpPr>
          <p:nvPr/>
        </p:nvGrpSpPr>
        <p:grpSpPr bwMode="auto">
          <a:xfrm>
            <a:off x="477838" y="4141788"/>
            <a:ext cx="74612" cy="26987"/>
            <a:chOff x="2373" y="1404"/>
            <a:chExt cx="47" cy="17"/>
          </a:xfrm>
        </p:grpSpPr>
        <p:sp>
          <p:nvSpPr>
            <p:cNvPr id="125044" name="Oval 116">
              <a:extLst>
                <a:ext uri="{FF2B5EF4-FFF2-40B4-BE49-F238E27FC236}">
                  <a16:creationId xmlns:a16="http://schemas.microsoft.com/office/drawing/2014/main" id="{9D800327-8B3C-40C8-A67A-4E72A05C1E7A}"/>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25045" name="Oval 117">
              <a:extLst>
                <a:ext uri="{FF2B5EF4-FFF2-40B4-BE49-F238E27FC236}">
                  <a16:creationId xmlns:a16="http://schemas.microsoft.com/office/drawing/2014/main" id="{3F065AA0-1920-4CDE-82E8-1C6840661749}"/>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25046" name="Text Box 118">
            <a:extLst>
              <a:ext uri="{FF2B5EF4-FFF2-40B4-BE49-F238E27FC236}">
                <a16:creationId xmlns:a16="http://schemas.microsoft.com/office/drawing/2014/main" id="{98038E14-7630-4D15-BE8B-CEF08DBE9CB8}"/>
              </a:ext>
            </a:extLst>
          </p:cNvPr>
          <p:cNvSpPr txBox="1">
            <a:spLocks noChangeArrowheads="1"/>
          </p:cNvSpPr>
          <p:nvPr/>
        </p:nvSpPr>
        <p:spPr bwMode="auto">
          <a:xfrm>
            <a:off x="622300" y="4070350"/>
            <a:ext cx="28019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Command</a:t>
            </a:r>
          </a:p>
          <a:p>
            <a:r>
              <a:rPr lang="en-GB" altLang="en-US" sz="800"/>
              <a:t>x1 </a:t>
            </a:r>
            <a:r>
              <a:rPr lang="en-GB" altLang="en-US" sz="800" b="0"/>
              <a:t>Commander                                                   CWBR-25</a:t>
            </a:r>
            <a:endParaRPr lang="en-GB" altLang="en-US" sz="800"/>
          </a:p>
        </p:txBody>
      </p:sp>
      <p:grpSp>
        <p:nvGrpSpPr>
          <p:cNvPr id="125047" name="Group 119">
            <a:extLst>
              <a:ext uri="{FF2B5EF4-FFF2-40B4-BE49-F238E27FC236}">
                <a16:creationId xmlns:a16="http://schemas.microsoft.com/office/drawing/2014/main" id="{7D9F047F-D2B5-4DAC-A7B0-BB00DA07F7F6}"/>
              </a:ext>
            </a:extLst>
          </p:cNvPr>
          <p:cNvGrpSpPr>
            <a:grpSpLocks/>
          </p:cNvGrpSpPr>
          <p:nvPr/>
        </p:nvGrpSpPr>
        <p:grpSpPr bwMode="auto">
          <a:xfrm>
            <a:off x="406400" y="4213225"/>
            <a:ext cx="231775" cy="157163"/>
            <a:chOff x="933" y="149"/>
            <a:chExt cx="146" cy="99"/>
          </a:xfrm>
        </p:grpSpPr>
        <p:sp>
          <p:nvSpPr>
            <p:cNvPr id="125048" name="Rectangle 120">
              <a:extLst>
                <a:ext uri="{FF2B5EF4-FFF2-40B4-BE49-F238E27FC236}">
                  <a16:creationId xmlns:a16="http://schemas.microsoft.com/office/drawing/2014/main" id="{965550DA-FDB7-4202-B3CE-D8A89C586CB8}"/>
                </a:ext>
              </a:extLst>
            </p:cNvPr>
            <p:cNvSpPr>
              <a:spLocks noChangeAspect="1" noChangeArrowheads="1"/>
            </p:cNvSpPr>
            <p:nvPr/>
          </p:nvSpPr>
          <p:spPr bwMode="auto">
            <a:xfrm>
              <a:off x="933" y="149"/>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5049" name="Text Box 121">
              <a:extLst>
                <a:ext uri="{FF2B5EF4-FFF2-40B4-BE49-F238E27FC236}">
                  <a16:creationId xmlns:a16="http://schemas.microsoft.com/office/drawing/2014/main" id="{3D5844B0-00D1-4A87-B51E-C9EE43F4AAAB}"/>
                </a:ext>
              </a:extLst>
            </p:cNvPr>
            <p:cNvSpPr txBox="1">
              <a:spLocks noChangeAspect="1" noChangeArrowheads="1"/>
            </p:cNvSpPr>
            <p:nvPr/>
          </p:nvSpPr>
          <p:spPr bwMode="auto">
            <a:xfrm>
              <a:off x="948" y="163"/>
              <a:ext cx="116" cy="70"/>
            </a:xfrm>
            <a:prstGeom prst="rect">
              <a:avLst/>
            </a:prstGeom>
            <a:solidFill>
              <a:srgbClr val="CC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sz="800"/>
                <a:t>HQ</a:t>
              </a:r>
            </a:p>
          </p:txBody>
        </p:sp>
      </p:grpSp>
      <p:grpSp>
        <p:nvGrpSpPr>
          <p:cNvPr id="125050" name="Group 122">
            <a:extLst>
              <a:ext uri="{FF2B5EF4-FFF2-40B4-BE49-F238E27FC236}">
                <a16:creationId xmlns:a16="http://schemas.microsoft.com/office/drawing/2014/main" id="{5080637C-2276-4298-B5D8-284611A374F9}"/>
              </a:ext>
            </a:extLst>
          </p:cNvPr>
          <p:cNvGrpSpPr>
            <a:grpSpLocks/>
          </p:cNvGrpSpPr>
          <p:nvPr/>
        </p:nvGrpSpPr>
        <p:grpSpPr bwMode="auto">
          <a:xfrm>
            <a:off x="477838" y="4429125"/>
            <a:ext cx="74612" cy="26988"/>
            <a:chOff x="2373" y="1404"/>
            <a:chExt cx="47" cy="17"/>
          </a:xfrm>
        </p:grpSpPr>
        <p:sp>
          <p:nvSpPr>
            <p:cNvPr id="125051" name="Oval 123">
              <a:extLst>
                <a:ext uri="{FF2B5EF4-FFF2-40B4-BE49-F238E27FC236}">
                  <a16:creationId xmlns:a16="http://schemas.microsoft.com/office/drawing/2014/main" id="{7AA6C2FD-9270-45F4-B43C-95CA1EBC0B67}"/>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25052" name="Oval 124">
              <a:extLst>
                <a:ext uri="{FF2B5EF4-FFF2-40B4-BE49-F238E27FC236}">
                  <a16:creationId xmlns:a16="http://schemas.microsoft.com/office/drawing/2014/main" id="{A37CB798-CE2B-493D-9FA7-49444404045C}"/>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25053" name="Text Box 125">
            <a:extLst>
              <a:ext uri="{FF2B5EF4-FFF2-40B4-BE49-F238E27FC236}">
                <a16:creationId xmlns:a16="http://schemas.microsoft.com/office/drawing/2014/main" id="{330F69E2-7563-4765-89D4-BE6BAFED22B2}"/>
              </a:ext>
            </a:extLst>
          </p:cNvPr>
          <p:cNvSpPr txBox="1">
            <a:spLocks noChangeArrowheads="1"/>
          </p:cNvSpPr>
          <p:nvPr/>
        </p:nvSpPr>
        <p:spPr bwMode="auto">
          <a:xfrm>
            <a:off x="622300" y="4357688"/>
            <a:ext cx="27955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a:t>
            </a:r>
          </a:p>
          <a:p>
            <a:r>
              <a:rPr lang="en-GB" altLang="en-US" sz="800"/>
              <a:t>x1 </a:t>
            </a:r>
            <a:r>
              <a:rPr lang="en-GB" altLang="en-US" sz="800" b="0"/>
              <a:t>Ferret Scout Car </a:t>
            </a:r>
            <a:r>
              <a:rPr lang="en-GB" altLang="en-US" sz="800"/>
              <a:t>     </a:t>
            </a:r>
            <a:r>
              <a:rPr lang="en-GB" altLang="en-US" sz="800" b="0"/>
              <a:t>                                      CWBR-18</a:t>
            </a:r>
            <a:endParaRPr lang="en-GB" altLang="en-US" sz="800"/>
          </a:p>
        </p:txBody>
      </p:sp>
      <p:grpSp>
        <p:nvGrpSpPr>
          <p:cNvPr id="125054" name="Group 126">
            <a:extLst>
              <a:ext uri="{FF2B5EF4-FFF2-40B4-BE49-F238E27FC236}">
                <a16:creationId xmlns:a16="http://schemas.microsoft.com/office/drawing/2014/main" id="{50226A82-994D-4E3D-9BE7-A5D162634DB0}"/>
              </a:ext>
            </a:extLst>
          </p:cNvPr>
          <p:cNvGrpSpPr>
            <a:grpSpLocks noChangeAspect="1"/>
          </p:cNvGrpSpPr>
          <p:nvPr/>
        </p:nvGrpSpPr>
        <p:grpSpPr bwMode="auto">
          <a:xfrm>
            <a:off x="406400" y="4789488"/>
            <a:ext cx="231775" cy="157162"/>
            <a:chOff x="1968" y="1728"/>
            <a:chExt cx="195" cy="132"/>
          </a:xfrm>
        </p:grpSpPr>
        <p:sp>
          <p:nvSpPr>
            <p:cNvPr id="125055" name="Rectangle 127">
              <a:extLst>
                <a:ext uri="{FF2B5EF4-FFF2-40B4-BE49-F238E27FC236}">
                  <a16:creationId xmlns:a16="http://schemas.microsoft.com/office/drawing/2014/main" id="{1CBBDF54-7159-4122-950B-8B312F43266C}"/>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5056" name="Line 128">
              <a:extLst>
                <a:ext uri="{FF2B5EF4-FFF2-40B4-BE49-F238E27FC236}">
                  <a16:creationId xmlns:a16="http://schemas.microsoft.com/office/drawing/2014/main" id="{0DD5086C-9768-4542-A6E1-7E1B81F21F4A}"/>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5057" name="Line 129">
              <a:extLst>
                <a:ext uri="{FF2B5EF4-FFF2-40B4-BE49-F238E27FC236}">
                  <a16:creationId xmlns:a16="http://schemas.microsoft.com/office/drawing/2014/main" id="{877CD0D5-56E2-41F0-96FF-A4A3828E6F05}"/>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25058" name="Group 130">
            <a:extLst>
              <a:ext uri="{FF2B5EF4-FFF2-40B4-BE49-F238E27FC236}">
                <a16:creationId xmlns:a16="http://schemas.microsoft.com/office/drawing/2014/main" id="{38B87C47-AD49-45CD-BF23-60BBF88D3435}"/>
              </a:ext>
            </a:extLst>
          </p:cNvPr>
          <p:cNvGrpSpPr>
            <a:grpSpLocks/>
          </p:cNvGrpSpPr>
          <p:nvPr/>
        </p:nvGrpSpPr>
        <p:grpSpPr bwMode="auto">
          <a:xfrm>
            <a:off x="477838" y="4718050"/>
            <a:ext cx="74612" cy="26988"/>
            <a:chOff x="2373" y="1404"/>
            <a:chExt cx="47" cy="17"/>
          </a:xfrm>
        </p:grpSpPr>
        <p:sp>
          <p:nvSpPr>
            <p:cNvPr id="125059" name="Oval 131">
              <a:extLst>
                <a:ext uri="{FF2B5EF4-FFF2-40B4-BE49-F238E27FC236}">
                  <a16:creationId xmlns:a16="http://schemas.microsoft.com/office/drawing/2014/main" id="{2F94C7CC-DA19-4CBE-8D5C-64F7A77C6C72}"/>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25060" name="Oval 132">
              <a:extLst>
                <a:ext uri="{FF2B5EF4-FFF2-40B4-BE49-F238E27FC236}">
                  <a16:creationId xmlns:a16="http://schemas.microsoft.com/office/drawing/2014/main" id="{6810B248-AD14-4E53-854A-40C32F6809E2}"/>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grpSp>
        <p:nvGrpSpPr>
          <p:cNvPr id="125061" name="Group 133">
            <a:extLst>
              <a:ext uri="{FF2B5EF4-FFF2-40B4-BE49-F238E27FC236}">
                <a16:creationId xmlns:a16="http://schemas.microsoft.com/office/drawing/2014/main" id="{320460A3-0423-4959-8662-BDE5226B93D4}"/>
              </a:ext>
            </a:extLst>
          </p:cNvPr>
          <p:cNvGrpSpPr>
            <a:grpSpLocks/>
          </p:cNvGrpSpPr>
          <p:nvPr/>
        </p:nvGrpSpPr>
        <p:grpSpPr bwMode="auto">
          <a:xfrm>
            <a:off x="477838" y="5005388"/>
            <a:ext cx="74612" cy="26987"/>
            <a:chOff x="2373" y="1404"/>
            <a:chExt cx="47" cy="17"/>
          </a:xfrm>
        </p:grpSpPr>
        <p:sp>
          <p:nvSpPr>
            <p:cNvPr id="125062" name="Oval 134">
              <a:extLst>
                <a:ext uri="{FF2B5EF4-FFF2-40B4-BE49-F238E27FC236}">
                  <a16:creationId xmlns:a16="http://schemas.microsoft.com/office/drawing/2014/main" id="{918F4BEE-C03D-47AE-BC7E-4070773429E2}"/>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25063" name="Oval 135">
              <a:extLst>
                <a:ext uri="{FF2B5EF4-FFF2-40B4-BE49-F238E27FC236}">
                  <a16:creationId xmlns:a16="http://schemas.microsoft.com/office/drawing/2014/main" id="{6F7CF60F-1322-478C-AE79-2541EAF71BF4}"/>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25064" name="Text Box 136">
            <a:extLst>
              <a:ext uri="{FF2B5EF4-FFF2-40B4-BE49-F238E27FC236}">
                <a16:creationId xmlns:a16="http://schemas.microsoft.com/office/drawing/2014/main" id="{115B9E49-0C3B-4899-AC82-C00C0F53EF7A}"/>
              </a:ext>
            </a:extLst>
          </p:cNvPr>
          <p:cNvSpPr txBox="1">
            <a:spLocks noChangeArrowheads="1"/>
          </p:cNvSpPr>
          <p:nvPr/>
        </p:nvSpPr>
        <p:spPr bwMode="auto">
          <a:xfrm>
            <a:off x="622300" y="4933950"/>
            <a:ext cx="27876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a:t>
            </a:r>
          </a:p>
          <a:p>
            <a:r>
              <a:rPr lang="en-GB" altLang="en-US" sz="800"/>
              <a:t>x1 </a:t>
            </a:r>
            <a:r>
              <a:rPr lang="en-GB" altLang="en-US" sz="800" b="0"/>
              <a:t>Bedford MK 4-Ton Truck </a:t>
            </a:r>
            <a:r>
              <a:rPr lang="en-GB" altLang="en-US" sz="800"/>
              <a:t>     </a:t>
            </a:r>
            <a:r>
              <a:rPr lang="en-GB" altLang="en-US" sz="800" b="0"/>
              <a:t>                         CWBR-14</a:t>
            </a:r>
            <a:endParaRPr lang="en-GB" altLang="en-US" sz="800"/>
          </a:p>
        </p:txBody>
      </p:sp>
      <p:sp>
        <p:nvSpPr>
          <p:cNvPr id="125065" name="Text Box 137">
            <a:extLst>
              <a:ext uri="{FF2B5EF4-FFF2-40B4-BE49-F238E27FC236}">
                <a16:creationId xmlns:a16="http://schemas.microsoft.com/office/drawing/2014/main" id="{992C121E-F1D0-443D-BDEF-E85F90E2523B}"/>
              </a:ext>
            </a:extLst>
          </p:cNvPr>
          <p:cNvSpPr txBox="1">
            <a:spLocks noChangeArrowheads="1"/>
          </p:cNvSpPr>
          <p:nvPr/>
        </p:nvSpPr>
        <p:spPr bwMode="auto">
          <a:xfrm>
            <a:off x="620713" y="4716463"/>
            <a:ext cx="2782887"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x3 </a:t>
            </a:r>
            <a:r>
              <a:rPr lang="en-GB" altLang="en-US" sz="800" b="0"/>
              <a:t>Infantry (1 MAW) </a:t>
            </a:r>
            <a:r>
              <a:rPr lang="en-GB" altLang="en-US" sz="800"/>
              <a:t>    </a:t>
            </a:r>
            <a:r>
              <a:rPr lang="en-GB" altLang="en-US" sz="800" b="0"/>
              <a:t>                                      CWBR-26</a:t>
            </a:r>
            <a:endParaRPr lang="en-GB" altLang="en-US" sz="800"/>
          </a:p>
        </p:txBody>
      </p:sp>
      <p:sp>
        <p:nvSpPr>
          <p:cNvPr id="125066" name="Text Box 138">
            <a:extLst>
              <a:ext uri="{FF2B5EF4-FFF2-40B4-BE49-F238E27FC236}">
                <a16:creationId xmlns:a16="http://schemas.microsoft.com/office/drawing/2014/main" id="{EA6EFDBE-85B8-43FE-B8F7-4F7FD0AAB8DA}"/>
              </a:ext>
            </a:extLst>
          </p:cNvPr>
          <p:cNvSpPr txBox="1">
            <a:spLocks noChangeArrowheads="1"/>
          </p:cNvSpPr>
          <p:nvPr/>
        </p:nvSpPr>
        <p:spPr bwMode="auto">
          <a:xfrm>
            <a:off x="692150" y="5292725"/>
            <a:ext cx="121126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BATTLEGROUPS</a:t>
            </a:r>
          </a:p>
        </p:txBody>
      </p:sp>
      <p:grpSp>
        <p:nvGrpSpPr>
          <p:cNvPr id="125067" name="Group 139">
            <a:extLst>
              <a:ext uri="{FF2B5EF4-FFF2-40B4-BE49-F238E27FC236}">
                <a16:creationId xmlns:a16="http://schemas.microsoft.com/office/drawing/2014/main" id="{F1626804-250F-437E-B727-9560A94FD1B5}"/>
              </a:ext>
            </a:extLst>
          </p:cNvPr>
          <p:cNvGrpSpPr>
            <a:grpSpLocks noChangeAspect="1"/>
          </p:cNvGrpSpPr>
          <p:nvPr/>
        </p:nvGrpSpPr>
        <p:grpSpPr bwMode="auto">
          <a:xfrm>
            <a:off x="115888" y="3706813"/>
            <a:ext cx="288925" cy="215900"/>
            <a:chOff x="1968" y="1728"/>
            <a:chExt cx="195" cy="132"/>
          </a:xfrm>
        </p:grpSpPr>
        <p:sp>
          <p:nvSpPr>
            <p:cNvPr id="125068" name="Rectangle 140">
              <a:extLst>
                <a:ext uri="{FF2B5EF4-FFF2-40B4-BE49-F238E27FC236}">
                  <a16:creationId xmlns:a16="http://schemas.microsoft.com/office/drawing/2014/main" id="{CFA9C1F5-A95D-45B1-BB6E-4CEED1049120}"/>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5069" name="Line 141">
              <a:extLst>
                <a:ext uri="{FF2B5EF4-FFF2-40B4-BE49-F238E27FC236}">
                  <a16:creationId xmlns:a16="http://schemas.microsoft.com/office/drawing/2014/main" id="{B4AC1AD0-1CE0-4F8E-A97C-C6C263FA594C}"/>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5070" name="Line 142">
              <a:extLst>
                <a:ext uri="{FF2B5EF4-FFF2-40B4-BE49-F238E27FC236}">
                  <a16:creationId xmlns:a16="http://schemas.microsoft.com/office/drawing/2014/main" id="{F10D91D7-CC8A-4A02-A60E-DB8211183314}"/>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25071" name="Group 143">
            <a:extLst>
              <a:ext uri="{FF2B5EF4-FFF2-40B4-BE49-F238E27FC236}">
                <a16:creationId xmlns:a16="http://schemas.microsoft.com/office/drawing/2014/main" id="{8DF6302B-B58D-4A37-A15F-877A986FF455}"/>
              </a:ext>
            </a:extLst>
          </p:cNvPr>
          <p:cNvGrpSpPr>
            <a:grpSpLocks/>
          </p:cNvGrpSpPr>
          <p:nvPr/>
        </p:nvGrpSpPr>
        <p:grpSpPr bwMode="auto">
          <a:xfrm>
            <a:off x="404813" y="4500563"/>
            <a:ext cx="231775" cy="190500"/>
            <a:chOff x="2352" y="3264"/>
            <a:chExt cx="146" cy="120"/>
          </a:xfrm>
        </p:grpSpPr>
        <p:sp>
          <p:nvSpPr>
            <p:cNvPr id="125072" name="Rectangle 144">
              <a:extLst>
                <a:ext uri="{FF2B5EF4-FFF2-40B4-BE49-F238E27FC236}">
                  <a16:creationId xmlns:a16="http://schemas.microsoft.com/office/drawing/2014/main" id="{98CF5983-B982-4937-B930-9446E7361490}"/>
                </a:ext>
              </a:extLst>
            </p:cNvPr>
            <p:cNvSpPr>
              <a:spLocks noChangeAspect="1" noChangeArrowheads="1"/>
            </p:cNvSpPr>
            <p:nvPr/>
          </p:nvSpPr>
          <p:spPr bwMode="auto">
            <a:xfrm>
              <a:off x="2352" y="326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5073" name="Oval 145">
              <a:extLst>
                <a:ext uri="{FF2B5EF4-FFF2-40B4-BE49-F238E27FC236}">
                  <a16:creationId xmlns:a16="http://schemas.microsoft.com/office/drawing/2014/main" id="{4FB98B7A-B45D-40EC-BC30-C4191AF2E238}"/>
                </a:ext>
              </a:extLst>
            </p:cNvPr>
            <p:cNvSpPr>
              <a:spLocks noChangeAspect="1" noChangeArrowheads="1"/>
            </p:cNvSpPr>
            <p:nvPr/>
          </p:nvSpPr>
          <p:spPr bwMode="auto">
            <a:xfrm>
              <a:off x="2359" y="336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25074" name="Oval 146">
              <a:extLst>
                <a:ext uri="{FF2B5EF4-FFF2-40B4-BE49-F238E27FC236}">
                  <a16:creationId xmlns:a16="http://schemas.microsoft.com/office/drawing/2014/main" id="{6D8E93E6-5622-4612-93C3-8C9EC3A00D82}"/>
                </a:ext>
              </a:extLst>
            </p:cNvPr>
            <p:cNvSpPr>
              <a:spLocks noChangeAspect="1" noChangeArrowheads="1"/>
            </p:cNvSpPr>
            <p:nvPr/>
          </p:nvSpPr>
          <p:spPr bwMode="auto">
            <a:xfrm>
              <a:off x="2473" y="336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25075" name="Oval 147">
              <a:extLst>
                <a:ext uri="{FF2B5EF4-FFF2-40B4-BE49-F238E27FC236}">
                  <a16:creationId xmlns:a16="http://schemas.microsoft.com/office/drawing/2014/main" id="{7CB0B9C7-E9B8-4B22-AED0-0BD503162356}"/>
                </a:ext>
              </a:extLst>
            </p:cNvPr>
            <p:cNvSpPr>
              <a:spLocks noChangeAspect="1" noChangeArrowheads="1"/>
            </p:cNvSpPr>
            <p:nvPr/>
          </p:nvSpPr>
          <p:spPr bwMode="auto">
            <a:xfrm>
              <a:off x="2373" y="3290"/>
              <a:ext cx="102" cy="48"/>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5076" name="Line 148">
              <a:extLst>
                <a:ext uri="{FF2B5EF4-FFF2-40B4-BE49-F238E27FC236}">
                  <a16:creationId xmlns:a16="http://schemas.microsoft.com/office/drawing/2014/main" id="{C778865D-1024-4F45-982E-4BBB186B17B0}"/>
                </a:ext>
              </a:extLst>
            </p:cNvPr>
            <p:cNvSpPr>
              <a:spLocks noChangeAspect="1" noChangeShapeType="1"/>
            </p:cNvSpPr>
            <p:nvPr/>
          </p:nvSpPr>
          <p:spPr bwMode="auto">
            <a:xfrm flipV="1">
              <a:off x="2353" y="3264"/>
              <a:ext cx="144" cy="9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25077" name="Group 149">
            <a:extLst>
              <a:ext uri="{FF2B5EF4-FFF2-40B4-BE49-F238E27FC236}">
                <a16:creationId xmlns:a16="http://schemas.microsoft.com/office/drawing/2014/main" id="{B5D67B50-8AFE-4FAB-85FC-FDF0267D399C}"/>
              </a:ext>
            </a:extLst>
          </p:cNvPr>
          <p:cNvGrpSpPr>
            <a:grpSpLocks/>
          </p:cNvGrpSpPr>
          <p:nvPr/>
        </p:nvGrpSpPr>
        <p:grpSpPr bwMode="auto">
          <a:xfrm>
            <a:off x="404813" y="5076825"/>
            <a:ext cx="231775" cy="190500"/>
            <a:chOff x="2252" y="2304"/>
            <a:chExt cx="146" cy="120"/>
          </a:xfrm>
        </p:grpSpPr>
        <p:sp>
          <p:nvSpPr>
            <p:cNvPr id="125078" name="Rectangle 150">
              <a:extLst>
                <a:ext uri="{FF2B5EF4-FFF2-40B4-BE49-F238E27FC236}">
                  <a16:creationId xmlns:a16="http://schemas.microsoft.com/office/drawing/2014/main" id="{68C90649-8DEC-4E32-8A0B-84CB087F0072}"/>
                </a:ext>
              </a:extLst>
            </p:cNvPr>
            <p:cNvSpPr>
              <a:spLocks noChangeAspect="1" noChangeArrowheads="1"/>
            </p:cNvSpPr>
            <p:nvPr/>
          </p:nvSpPr>
          <p:spPr bwMode="auto">
            <a:xfrm>
              <a:off x="2252" y="230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5079" name="Oval 151">
              <a:extLst>
                <a:ext uri="{FF2B5EF4-FFF2-40B4-BE49-F238E27FC236}">
                  <a16:creationId xmlns:a16="http://schemas.microsoft.com/office/drawing/2014/main" id="{EED50065-21D4-4417-8451-2F678C807B1C}"/>
                </a:ext>
              </a:extLst>
            </p:cNvPr>
            <p:cNvSpPr>
              <a:spLocks noChangeAspect="1" noChangeArrowheads="1"/>
            </p:cNvSpPr>
            <p:nvPr/>
          </p:nvSpPr>
          <p:spPr bwMode="auto">
            <a:xfrm>
              <a:off x="2259" y="240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25080" name="Oval 152">
              <a:extLst>
                <a:ext uri="{FF2B5EF4-FFF2-40B4-BE49-F238E27FC236}">
                  <a16:creationId xmlns:a16="http://schemas.microsoft.com/office/drawing/2014/main" id="{9C94B846-E53E-4ECD-A623-135BA5A0291B}"/>
                </a:ext>
              </a:extLst>
            </p:cNvPr>
            <p:cNvSpPr>
              <a:spLocks noChangeAspect="1" noChangeArrowheads="1"/>
            </p:cNvSpPr>
            <p:nvPr/>
          </p:nvSpPr>
          <p:spPr bwMode="auto">
            <a:xfrm>
              <a:off x="2373" y="240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25081" name="Line 153">
            <a:extLst>
              <a:ext uri="{FF2B5EF4-FFF2-40B4-BE49-F238E27FC236}">
                <a16:creationId xmlns:a16="http://schemas.microsoft.com/office/drawing/2014/main" id="{B0D98D5C-7C60-40E9-9C94-AA8C6C0A9CFF}"/>
              </a:ext>
            </a:extLst>
          </p:cNvPr>
          <p:cNvSpPr>
            <a:spLocks noChangeShapeType="1"/>
          </p:cNvSpPr>
          <p:nvPr/>
        </p:nvSpPr>
        <p:spPr bwMode="auto">
          <a:xfrm>
            <a:off x="260350" y="6154738"/>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25082" name="Group 154">
            <a:extLst>
              <a:ext uri="{FF2B5EF4-FFF2-40B4-BE49-F238E27FC236}">
                <a16:creationId xmlns:a16="http://schemas.microsoft.com/office/drawing/2014/main" id="{168CDDF9-6ECF-43C9-BA91-1D75866CFBBF}"/>
              </a:ext>
            </a:extLst>
          </p:cNvPr>
          <p:cNvGrpSpPr>
            <a:grpSpLocks noChangeAspect="1"/>
          </p:cNvGrpSpPr>
          <p:nvPr/>
        </p:nvGrpSpPr>
        <p:grpSpPr bwMode="auto">
          <a:xfrm>
            <a:off x="403225" y="6083300"/>
            <a:ext cx="288925" cy="215900"/>
            <a:chOff x="1968" y="1728"/>
            <a:chExt cx="195" cy="132"/>
          </a:xfrm>
        </p:grpSpPr>
        <p:sp>
          <p:nvSpPr>
            <p:cNvPr id="125083" name="Rectangle 155">
              <a:extLst>
                <a:ext uri="{FF2B5EF4-FFF2-40B4-BE49-F238E27FC236}">
                  <a16:creationId xmlns:a16="http://schemas.microsoft.com/office/drawing/2014/main" id="{4C61C99E-E7FC-4490-AA23-E2B5B7DB6D24}"/>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5084" name="Line 156">
              <a:extLst>
                <a:ext uri="{FF2B5EF4-FFF2-40B4-BE49-F238E27FC236}">
                  <a16:creationId xmlns:a16="http://schemas.microsoft.com/office/drawing/2014/main" id="{37A0DBFA-39DC-456D-B729-BFDE857C012E}"/>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5085" name="Line 157">
              <a:extLst>
                <a:ext uri="{FF2B5EF4-FFF2-40B4-BE49-F238E27FC236}">
                  <a16:creationId xmlns:a16="http://schemas.microsoft.com/office/drawing/2014/main" id="{D82820FE-F9C1-45F0-9F01-177D78D2DC3E}"/>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25086" name="Group 158">
            <a:extLst>
              <a:ext uri="{FF2B5EF4-FFF2-40B4-BE49-F238E27FC236}">
                <a16:creationId xmlns:a16="http://schemas.microsoft.com/office/drawing/2014/main" id="{C7F7D17F-C68D-42F0-B852-2F5A80492FEF}"/>
              </a:ext>
            </a:extLst>
          </p:cNvPr>
          <p:cNvGrpSpPr>
            <a:grpSpLocks/>
          </p:cNvGrpSpPr>
          <p:nvPr/>
        </p:nvGrpSpPr>
        <p:grpSpPr bwMode="auto">
          <a:xfrm>
            <a:off x="509588" y="6011863"/>
            <a:ext cx="76200" cy="63500"/>
            <a:chOff x="2443" y="447"/>
            <a:chExt cx="48" cy="40"/>
          </a:xfrm>
        </p:grpSpPr>
        <p:sp>
          <p:nvSpPr>
            <p:cNvPr id="125087" name="Line 159">
              <a:extLst>
                <a:ext uri="{FF2B5EF4-FFF2-40B4-BE49-F238E27FC236}">
                  <a16:creationId xmlns:a16="http://schemas.microsoft.com/office/drawing/2014/main" id="{6F1568B4-475C-4758-8F67-DB0C0968515D}"/>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5088" name="Line 160">
              <a:extLst>
                <a:ext uri="{FF2B5EF4-FFF2-40B4-BE49-F238E27FC236}">
                  <a16:creationId xmlns:a16="http://schemas.microsoft.com/office/drawing/2014/main" id="{D21435C0-C2AF-4CBD-8F37-E895AA1C795E}"/>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25089" name="Text Box 161">
            <a:extLst>
              <a:ext uri="{FF2B5EF4-FFF2-40B4-BE49-F238E27FC236}">
                <a16:creationId xmlns:a16="http://schemas.microsoft.com/office/drawing/2014/main" id="{1457A65F-A8B4-4B52-AE08-C832A1CDABDB}"/>
              </a:ext>
            </a:extLst>
          </p:cNvPr>
          <p:cNvSpPr txBox="1">
            <a:spLocks noChangeArrowheads="1"/>
          </p:cNvSpPr>
          <p:nvPr/>
        </p:nvSpPr>
        <p:spPr bwMode="auto">
          <a:xfrm>
            <a:off x="692150" y="5938838"/>
            <a:ext cx="28257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BG CWBR-26</a:t>
            </a:r>
          </a:p>
          <a:p>
            <a:r>
              <a:rPr lang="en-GB" altLang="en-US" sz="1000"/>
              <a:t>x1 Infantry Battalion Type B (Light Role) </a:t>
            </a:r>
            <a:r>
              <a:rPr lang="en-GB" altLang="en-US" sz="800"/>
              <a:t>(bd)</a:t>
            </a:r>
            <a:endParaRPr lang="en-GB" altLang="en-US" sz="1000"/>
          </a:p>
        </p:txBody>
      </p:sp>
      <p:sp>
        <p:nvSpPr>
          <p:cNvPr id="125090" name="Line 162">
            <a:extLst>
              <a:ext uri="{FF2B5EF4-FFF2-40B4-BE49-F238E27FC236}">
                <a16:creationId xmlns:a16="http://schemas.microsoft.com/office/drawing/2014/main" id="{DA8B6DC4-A3AE-48B7-957D-D4D6867A3F7B}"/>
              </a:ext>
            </a:extLst>
          </p:cNvPr>
          <p:cNvSpPr>
            <a:spLocks noChangeShapeType="1"/>
          </p:cNvSpPr>
          <p:nvPr/>
        </p:nvSpPr>
        <p:spPr bwMode="auto">
          <a:xfrm flipV="1">
            <a:off x="260350" y="3924300"/>
            <a:ext cx="0" cy="266541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5091" name="Text Box 163">
            <a:extLst>
              <a:ext uri="{FF2B5EF4-FFF2-40B4-BE49-F238E27FC236}">
                <a16:creationId xmlns:a16="http://schemas.microsoft.com/office/drawing/2014/main" id="{7DAF095A-F5CA-42BB-A164-246FC6EAC823}"/>
              </a:ext>
            </a:extLst>
          </p:cNvPr>
          <p:cNvSpPr txBox="1">
            <a:spLocks noChangeArrowheads="1"/>
          </p:cNvSpPr>
          <p:nvPr/>
        </p:nvSpPr>
        <p:spPr bwMode="auto">
          <a:xfrm>
            <a:off x="3716338" y="3708400"/>
            <a:ext cx="3025775" cy="1925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800"/>
              <a:t>(a) </a:t>
            </a:r>
            <a:r>
              <a:rPr lang="en-GB" altLang="en-US" sz="800" b="0"/>
              <a:t>43 Infantry Brigade’s primary role was that of mobile defence of the UK.  It was stationed primarily in Southwest England.</a:t>
            </a:r>
          </a:p>
          <a:p>
            <a:endParaRPr lang="en-GB" altLang="en-US" sz="800"/>
          </a:p>
          <a:p>
            <a:r>
              <a:rPr lang="en-GB" altLang="en-US" sz="800"/>
              <a:t>(b) </a:t>
            </a:r>
            <a:r>
              <a:rPr lang="en-GB" altLang="en-US" sz="800" b="0"/>
              <a:t>These were all TA units.  </a:t>
            </a:r>
          </a:p>
          <a:p>
            <a:endParaRPr lang="en-GB" altLang="en-US" sz="800" b="0"/>
          </a:p>
          <a:p>
            <a:r>
              <a:rPr lang="en-GB" altLang="en-US" sz="800"/>
              <a:t>(c) </a:t>
            </a:r>
            <a:r>
              <a:rPr lang="en-GB" altLang="en-US" sz="800" b="0"/>
              <a:t>This Yeomanry Regiment included </a:t>
            </a:r>
            <a:r>
              <a:rPr lang="en-GB" altLang="en-US" sz="800"/>
              <a:t>x1 </a:t>
            </a:r>
            <a:r>
              <a:rPr lang="en-GB" altLang="en-US" sz="800" b="0"/>
              <a:t>HSF Squadron.</a:t>
            </a:r>
            <a:endParaRPr lang="en-GB" altLang="en-US" sz="800"/>
          </a:p>
          <a:p>
            <a:endParaRPr lang="en-GB" altLang="en-US" sz="800"/>
          </a:p>
          <a:p>
            <a:r>
              <a:rPr lang="en-GB" altLang="en-US" sz="800"/>
              <a:t>(d) </a:t>
            </a:r>
            <a:r>
              <a:rPr lang="en-GB" altLang="en-US" sz="800" b="0"/>
              <a:t>This Light Role Battalion included </a:t>
            </a:r>
            <a:r>
              <a:rPr lang="en-GB" altLang="en-US" sz="800"/>
              <a:t>x2 </a:t>
            </a:r>
            <a:r>
              <a:rPr lang="en-GB" altLang="en-US" sz="800" b="0"/>
              <a:t>HSF Companies.</a:t>
            </a:r>
            <a:endParaRPr lang="en-GB" altLang="en-US" sz="800"/>
          </a:p>
          <a:p>
            <a:endParaRPr lang="en-GB" altLang="en-US" sz="800"/>
          </a:p>
          <a:p>
            <a:r>
              <a:rPr lang="en-GB" altLang="en-US" sz="800"/>
              <a:t>(e) </a:t>
            </a:r>
            <a:r>
              <a:rPr lang="en-GB" altLang="en-US" sz="800" b="0"/>
              <a:t>There was initially only </a:t>
            </a:r>
            <a:r>
              <a:rPr lang="en-GB" altLang="en-US" sz="800"/>
              <a:t>x1 </a:t>
            </a:r>
            <a:r>
              <a:rPr lang="en-GB" altLang="en-US" sz="800" b="0"/>
              <a:t>Home Defence Battalion, which is recorded as having </a:t>
            </a:r>
            <a:r>
              <a:rPr lang="en-GB" altLang="en-US" sz="800"/>
              <a:t>x4 </a:t>
            </a:r>
            <a:r>
              <a:rPr lang="en-GB" altLang="en-US" sz="800" b="0"/>
              <a:t>Infantry Companies and </a:t>
            </a:r>
            <a:r>
              <a:rPr lang="en-GB" altLang="en-US" sz="800"/>
              <a:t>x1 </a:t>
            </a:r>
            <a:r>
              <a:rPr lang="en-GB" altLang="en-US" sz="800" b="0"/>
              <a:t>HSF Company.  A second battalion was formed in 1988, though only </a:t>
            </a:r>
            <a:r>
              <a:rPr lang="en-GB" altLang="en-US" sz="800"/>
              <a:t>x2 </a:t>
            </a:r>
            <a:r>
              <a:rPr lang="en-GB" altLang="en-US" sz="800" b="0"/>
              <a:t>Infantry Companies and </a:t>
            </a:r>
            <a:r>
              <a:rPr lang="en-GB" altLang="en-US" sz="800"/>
              <a:t>x1 </a:t>
            </a:r>
            <a:r>
              <a:rPr lang="en-GB" altLang="en-US" sz="800" b="0"/>
              <a:t>HSF Company had been raised by the end of the decade.</a:t>
            </a:r>
            <a:endParaRPr lang="en-GB" altLang="en-US" sz="800"/>
          </a:p>
        </p:txBody>
      </p:sp>
      <p:sp>
        <p:nvSpPr>
          <p:cNvPr id="125092" name="Line 164">
            <a:extLst>
              <a:ext uri="{FF2B5EF4-FFF2-40B4-BE49-F238E27FC236}">
                <a16:creationId xmlns:a16="http://schemas.microsoft.com/office/drawing/2014/main" id="{CF4C4358-BC7E-4C5E-90CE-BB98B85D6E76}"/>
              </a:ext>
            </a:extLst>
          </p:cNvPr>
          <p:cNvSpPr>
            <a:spLocks noChangeShapeType="1"/>
          </p:cNvSpPr>
          <p:nvPr/>
        </p:nvSpPr>
        <p:spPr bwMode="auto">
          <a:xfrm>
            <a:off x="260350" y="6588125"/>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25093" name="Group 165">
            <a:extLst>
              <a:ext uri="{FF2B5EF4-FFF2-40B4-BE49-F238E27FC236}">
                <a16:creationId xmlns:a16="http://schemas.microsoft.com/office/drawing/2014/main" id="{34A1045F-5DA1-49DD-B4FE-5AC6CA61020C}"/>
              </a:ext>
            </a:extLst>
          </p:cNvPr>
          <p:cNvGrpSpPr>
            <a:grpSpLocks noChangeAspect="1"/>
          </p:cNvGrpSpPr>
          <p:nvPr/>
        </p:nvGrpSpPr>
        <p:grpSpPr bwMode="auto">
          <a:xfrm>
            <a:off x="403225" y="6516688"/>
            <a:ext cx="288925" cy="215900"/>
            <a:chOff x="1968" y="1728"/>
            <a:chExt cx="195" cy="132"/>
          </a:xfrm>
        </p:grpSpPr>
        <p:sp>
          <p:nvSpPr>
            <p:cNvPr id="125094" name="Rectangle 166">
              <a:extLst>
                <a:ext uri="{FF2B5EF4-FFF2-40B4-BE49-F238E27FC236}">
                  <a16:creationId xmlns:a16="http://schemas.microsoft.com/office/drawing/2014/main" id="{9F984495-1A44-483B-B4B8-255615E73156}"/>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5095" name="Line 167">
              <a:extLst>
                <a:ext uri="{FF2B5EF4-FFF2-40B4-BE49-F238E27FC236}">
                  <a16:creationId xmlns:a16="http://schemas.microsoft.com/office/drawing/2014/main" id="{40EFD925-BB01-4E7B-A516-5CE04D708922}"/>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5096" name="Line 168">
              <a:extLst>
                <a:ext uri="{FF2B5EF4-FFF2-40B4-BE49-F238E27FC236}">
                  <a16:creationId xmlns:a16="http://schemas.microsoft.com/office/drawing/2014/main" id="{DE72E1B8-3685-4B9C-B3D6-DB84A92E4987}"/>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25097" name="Group 169">
            <a:extLst>
              <a:ext uri="{FF2B5EF4-FFF2-40B4-BE49-F238E27FC236}">
                <a16:creationId xmlns:a16="http://schemas.microsoft.com/office/drawing/2014/main" id="{BDD00896-9BED-4EFD-ACD9-EC9FB23A39B2}"/>
              </a:ext>
            </a:extLst>
          </p:cNvPr>
          <p:cNvGrpSpPr>
            <a:grpSpLocks/>
          </p:cNvGrpSpPr>
          <p:nvPr/>
        </p:nvGrpSpPr>
        <p:grpSpPr bwMode="auto">
          <a:xfrm>
            <a:off x="509588" y="6445250"/>
            <a:ext cx="76200" cy="63500"/>
            <a:chOff x="2443" y="447"/>
            <a:chExt cx="48" cy="40"/>
          </a:xfrm>
        </p:grpSpPr>
        <p:sp>
          <p:nvSpPr>
            <p:cNvPr id="125098" name="Line 170">
              <a:extLst>
                <a:ext uri="{FF2B5EF4-FFF2-40B4-BE49-F238E27FC236}">
                  <a16:creationId xmlns:a16="http://schemas.microsoft.com/office/drawing/2014/main" id="{FD933223-F60C-4197-8072-84B7BF301366}"/>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5099" name="Line 171">
              <a:extLst>
                <a:ext uri="{FF2B5EF4-FFF2-40B4-BE49-F238E27FC236}">
                  <a16:creationId xmlns:a16="http://schemas.microsoft.com/office/drawing/2014/main" id="{9FBD7A05-4127-4C05-837B-D789A3C6C7FE}"/>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25100" name="Text Box 172">
            <a:extLst>
              <a:ext uri="{FF2B5EF4-FFF2-40B4-BE49-F238E27FC236}">
                <a16:creationId xmlns:a16="http://schemas.microsoft.com/office/drawing/2014/main" id="{426AFC29-9956-4FC8-925A-1415C1C84C5A}"/>
              </a:ext>
            </a:extLst>
          </p:cNvPr>
          <p:cNvSpPr txBox="1">
            <a:spLocks noChangeArrowheads="1"/>
          </p:cNvSpPr>
          <p:nvPr/>
        </p:nvSpPr>
        <p:spPr bwMode="auto">
          <a:xfrm>
            <a:off x="692150" y="6372225"/>
            <a:ext cx="302418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1000" b="0"/>
              <a:t>BG CWBR-30</a:t>
            </a:r>
          </a:p>
          <a:p>
            <a:r>
              <a:rPr lang="en-GB" altLang="en-US" sz="1000"/>
              <a:t>x1 or x2 Infantry Battalion (Home Defence) </a:t>
            </a:r>
            <a:r>
              <a:rPr lang="en-GB" altLang="en-US" sz="800"/>
              <a:t>(be)</a:t>
            </a:r>
            <a:endParaRPr lang="en-GB" altLang="en-US" sz="1000"/>
          </a:p>
        </p:txBody>
      </p:sp>
      <p:grpSp>
        <p:nvGrpSpPr>
          <p:cNvPr id="125111" name="Group 183">
            <a:extLst>
              <a:ext uri="{FF2B5EF4-FFF2-40B4-BE49-F238E27FC236}">
                <a16:creationId xmlns:a16="http://schemas.microsoft.com/office/drawing/2014/main" id="{10A7C7E4-E222-4009-ABAA-0B2C96751839}"/>
              </a:ext>
            </a:extLst>
          </p:cNvPr>
          <p:cNvGrpSpPr>
            <a:grpSpLocks/>
          </p:cNvGrpSpPr>
          <p:nvPr/>
        </p:nvGrpSpPr>
        <p:grpSpPr bwMode="auto">
          <a:xfrm>
            <a:off x="404813" y="5656263"/>
            <a:ext cx="287337" cy="255587"/>
            <a:chOff x="255" y="2154"/>
            <a:chExt cx="181" cy="161"/>
          </a:xfrm>
        </p:grpSpPr>
        <p:sp>
          <p:nvSpPr>
            <p:cNvPr id="125112" name="Rectangle 184">
              <a:extLst>
                <a:ext uri="{FF2B5EF4-FFF2-40B4-BE49-F238E27FC236}">
                  <a16:creationId xmlns:a16="http://schemas.microsoft.com/office/drawing/2014/main" id="{56861DB8-FB94-40BF-BD1B-D19FABF3DE0B}"/>
                </a:ext>
              </a:extLst>
            </p:cNvPr>
            <p:cNvSpPr>
              <a:spLocks noChangeAspect="1" noChangeArrowheads="1"/>
            </p:cNvSpPr>
            <p:nvPr/>
          </p:nvSpPr>
          <p:spPr bwMode="auto">
            <a:xfrm>
              <a:off x="255" y="2154"/>
              <a:ext cx="181" cy="136"/>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5113" name="Oval 185">
              <a:extLst>
                <a:ext uri="{FF2B5EF4-FFF2-40B4-BE49-F238E27FC236}">
                  <a16:creationId xmlns:a16="http://schemas.microsoft.com/office/drawing/2014/main" id="{FEAA6A89-ABB3-42E2-A979-46D5E17673BF}"/>
                </a:ext>
              </a:extLst>
            </p:cNvPr>
            <p:cNvSpPr>
              <a:spLocks noChangeAspect="1" noChangeArrowheads="1"/>
            </p:cNvSpPr>
            <p:nvPr/>
          </p:nvSpPr>
          <p:spPr bwMode="auto">
            <a:xfrm>
              <a:off x="264" y="2296"/>
              <a:ext cx="21" cy="19"/>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25114" name="Oval 186">
              <a:extLst>
                <a:ext uri="{FF2B5EF4-FFF2-40B4-BE49-F238E27FC236}">
                  <a16:creationId xmlns:a16="http://schemas.microsoft.com/office/drawing/2014/main" id="{53AB22FA-A0BD-4098-86A8-82DC16D3B889}"/>
                </a:ext>
              </a:extLst>
            </p:cNvPr>
            <p:cNvSpPr>
              <a:spLocks noChangeAspect="1" noChangeArrowheads="1"/>
            </p:cNvSpPr>
            <p:nvPr/>
          </p:nvSpPr>
          <p:spPr bwMode="auto">
            <a:xfrm>
              <a:off x="406" y="2296"/>
              <a:ext cx="22" cy="19"/>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25115" name="Line 187">
              <a:extLst>
                <a:ext uri="{FF2B5EF4-FFF2-40B4-BE49-F238E27FC236}">
                  <a16:creationId xmlns:a16="http://schemas.microsoft.com/office/drawing/2014/main" id="{72E68162-5D97-458C-B69D-9CE33FF4AA63}"/>
                </a:ext>
              </a:extLst>
            </p:cNvPr>
            <p:cNvSpPr>
              <a:spLocks noChangeAspect="1" noChangeShapeType="1"/>
            </p:cNvSpPr>
            <p:nvPr/>
          </p:nvSpPr>
          <p:spPr bwMode="auto">
            <a:xfrm flipV="1">
              <a:off x="256" y="2154"/>
              <a:ext cx="178" cy="132"/>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25116" name="Group 188">
            <a:extLst>
              <a:ext uri="{FF2B5EF4-FFF2-40B4-BE49-F238E27FC236}">
                <a16:creationId xmlns:a16="http://schemas.microsoft.com/office/drawing/2014/main" id="{369C2E00-718A-4020-9577-97CBE352E079}"/>
              </a:ext>
            </a:extLst>
          </p:cNvPr>
          <p:cNvGrpSpPr>
            <a:grpSpLocks/>
          </p:cNvGrpSpPr>
          <p:nvPr/>
        </p:nvGrpSpPr>
        <p:grpSpPr bwMode="auto">
          <a:xfrm>
            <a:off x="511175" y="5584825"/>
            <a:ext cx="76200" cy="63500"/>
            <a:chOff x="2443" y="447"/>
            <a:chExt cx="48" cy="40"/>
          </a:xfrm>
        </p:grpSpPr>
        <p:sp>
          <p:nvSpPr>
            <p:cNvPr id="125117" name="Line 189">
              <a:extLst>
                <a:ext uri="{FF2B5EF4-FFF2-40B4-BE49-F238E27FC236}">
                  <a16:creationId xmlns:a16="http://schemas.microsoft.com/office/drawing/2014/main" id="{57365CE9-58D8-4DB4-9E17-54ECEBEF7A20}"/>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5118" name="Line 190">
              <a:extLst>
                <a:ext uri="{FF2B5EF4-FFF2-40B4-BE49-F238E27FC236}">
                  <a16:creationId xmlns:a16="http://schemas.microsoft.com/office/drawing/2014/main" id="{59634CD7-AF7F-43C1-8FC7-E25F8C8C55AB}"/>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25119" name="Line 191">
            <a:extLst>
              <a:ext uri="{FF2B5EF4-FFF2-40B4-BE49-F238E27FC236}">
                <a16:creationId xmlns:a16="http://schemas.microsoft.com/office/drawing/2014/main" id="{BA450BEC-7395-474D-872C-F811223AE87E}"/>
              </a:ext>
            </a:extLst>
          </p:cNvPr>
          <p:cNvSpPr>
            <a:spLocks noChangeShapeType="1"/>
          </p:cNvSpPr>
          <p:nvPr/>
        </p:nvSpPr>
        <p:spPr bwMode="auto">
          <a:xfrm>
            <a:off x="260350" y="572770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5120" name="Text Box 192">
            <a:extLst>
              <a:ext uri="{FF2B5EF4-FFF2-40B4-BE49-F238E27FC236}">
                <a16:creationId xmlns:a16="http://schemas.microsoft.com/office/drawing/2014/main" id="{7962600A-B0E1-4EE1-8CA4-9EB280410941}"/>
              </a:ext>
            </a:extLst>
          </p:cNvPr>
          <p:cNvSpPr txBox="1">
            <a:spLocks noChangeArrowheads="1"/>
          </p:cNvSpPr>
          <p:nvPr/>
        </p:nvSpPr>
        <p:spPr bwMode="auto">
          <a:xfrm>
            <a:off x="692150" y="5508625"/>
            <a:ext cx="22606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BG CWBR-23</a:t>
            </a:r>
          </a:p>
          <a:p>
            <a:r>
              <a:rPr lang="en-GB" altLang="en-US" sz="1000"/>
              <a:t>x1 Yeomanry Light Recce Regt </a:t>
            </a:r>
            <a:r>
              <a:rPr lang="en-GB" altLang="en-US" sz="800"/>
              <a:t>(bc)</a:t>
            </a:r>
            <a:endParaRPr lang="en-GB" altLang="en-US" sz="1000"/>
          </a:p>
        </p:txBody>
      </p:sp>
      <p:pic>
        <p:nvPicPr>
          <p:cNvPr id="125179" name="Picture 251" descr="Falklands - British FN MAG">
            <a:extLst>
              <a:ext uri="{FF2B5EF4-FFF2-40B4-BE49-F238E27FC236}">
                <a16:creationId xmlns:a16="http://schemas.microsoft.com/office/drawing/2014/main" id="{E8E40692-BD84-4CE4-95E7-BD1C3A14F74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8913" y="6948488"/>
            <a:ext cx="3384550" cy="2062162"/>
          </a:xfrm>
          <a:prstGeom prst="rect">
            <a:avLst/>
          </a:prstGeom>
          <a:noFill/>
          <a:extLst>
            <a:ext uri="{909E8E84-426E-40DD-AFC4-6F175D3DCCD1}">
              <a14:hiddenFill xmlns:a14="http://schemas.microsoft.com/office/drawing/2010/main">
                <a:solidFill>
                  <a:srgbClr val="FFFFFF"/>
                </a:solidFill>
              </a14:hiddenFill>
            </a:ext>
          </a:extLst>
        </p:spPr>
      </p:pic>
      <p:pic>
        <p:nvPicPr>
          <p:cNvPr id="125181" name="Picture 253" descr="large">
            <a:extLst>
              <a:ext uri="{FF2B5EF4-FFF2-40B4-BE49-F238E27FC236}">
                <a16:creationId xmlns:a16="http://schemas.microsoft.com/office/drawing/2014/main" id="{582D2342-076C-4452-8F42-43CFAEF592C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3825" y="6084888"/>
            <a:ext cx="2663825" cy="26638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5956" name="Group 4">
            <a:extLst>
              <a:ext uri="{FF2B5EF4-FFF2-40B4-BE49-F238E27FC236}">
                <a16:creationId xmlns:a16="http://schemas.microsoft.com/office/drawing/2014/main" id="{A8137B42-5FE7-4D52-AA10-A6CA1E089B64}"/>
              </a:ext>
            </a:extLst>
          </p:cNvPr>
          <p:cNvGrpSpPr>
            <a:grpSpLocks/>
          </p:cNvGrpSpPr>
          <p:nvPr/>
        </p:nvGrpSpPr>
        <p:grpSpPr bwMode="auto">
          <a:xfrm>
            <a:off x="220663" y="3059113"/>
            <a:ext cx="76200" cy="63500"/>
            <a:chOff x="2539" y="543"/>
            <a:chExt cx="48" cy="40"/>
          </a:xfrm>
        </p:grpSpPr>
        <p:sp>
          <p:nvSpPr>
            <p:cNvPr id="125957" name="Line 5">
              <a:extLst>
                <a:ext uri="{FF2B5EF4-FFF2-40B4-BE49-F238E27FC236}">
                  <a16:creationId xmlns:a16="http://schemas.microsoft.com/office/drawing/2014/main" id="{9B4E020C-2CF0-430D-92C3-006DA5E6BA2E}"/>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5958" name="Line 6">
              <a:extLst>
                <a:ext uri="{FF2B5EF4-FFF2-40B4-BE49-F238E27FC236}">
                  <a16:creationId xmlns:a16="http://schemas.microsoft.com/office/drawing/2014/main" id="{8D8CD86F-9838-4767-B7C8-318AFF3F59EA}"/>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125959" name="Text Box 7">
            <a:extLst>
              <a:ext uri="{FF2B5EF4-FFF2-40B4-BE49-F238E27FC236}">
                <a16:creationId xmlns:a16="http://schemas.microsoft.com/office/drawing/2014/main" id="{85A09415-16D4-4EB3-AD2D-3823442060C3}"/>
              </a:ext>
            </a:extLst>
          </p:cNvPr>
          <p:cNvSpPr txBox="1">
            <a:spLocks noChangeArrowheads="1"/>
          </p:cNvSpPr>
          <p:nvPr/>
        </p:nvSpPr>
        <p:spPr bwMode="auto">
          <a:xfrm>
            <a:off x="476250" y="2987675"/>
            <a:ext cx="3090863"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BATTLEGROUP CWBR-18f</a:t>
            </a:r>
          </a:p>
          <a:p>
            <a:r>
              <a:rPr lang="en-GB" altLang="en-US" sz="1000"/>
              <a:t>British Infantry Brigade (Home Service) 1980s </a:t>
            </a:r>
            <a:r>
              <a:rPr lang="en-GB" altLang="en-US" sz="800"/>
              <a:t>(a)</a:t>
            </a:r>
          </a:p>
          <a:p>
            <a:r>
              <a:rPr lang="en-GB" altLang="en-US" sz="800" b="0"/>
              <a:t>(52 (Lowland) Infantry Brigade)</a:t>
            </a:r>
          </a:p>
        </p:txBody>
      </p:sp>
      <p:sp>
        <p:nvSpPr>
          <p:cNvPr id="125960" name="Line 8">
            <a:extLst>
              <a:ext uri="{FF2B5EF4-FFF2-40B4-BE49-F238E27FC236}">
                <a16:creationId xmlns:a16="http://schemas.microsoft.com/office/drawing/2014/main" id="{F65990F5-BCD6-4F34-B447-133375EF6437}"/>
              </a:ext>
            </a:extLst>
          </p:cNvPr>
          <p:cNvSpPr>
            <a:spLocks noChangeShapeType="1"/>
          </p:cNvSpPr>
          <p:nvPr/>
        </p:nvSpPr>
        <p:spPr bwMode="auto">
          <a:xfrm>
            <a:off x="261938" y="4286250"/>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5961" name="Line 9">
            <a:extLst>
              <a:ext uri="{FF2B5EF4-FFF2-40B4-BE49-F238E27FC236}">
                <a16:creationId xmlns:a16="http://schemas.microsoft.com/office/drawing/2014/main" id="{CD7A8FDB-6454-43AE-AFCD-CA1CC3BE3B26}"/>
              </a:ext>
            </a:extLst>
          </p:cNvPr>
          <p:cNvSpPr>
            <a:spLocks noChangeShapeType="1"/>
          </p:cNvSpPr>
          <p:nvPr/>
        </p:nvSpPr>
        <p:spPr bwMode="auto">
          <a:xfrm>
            <a:off x="261938" y="3709988"/>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5962" name="Line 10">
            <a:extLst>
              <a:ext uri="{FF2B5EF4-FFF2-40B4-BE49-F238E27FC236}">
                <a16:creationId xmlns:a16="http://schemas.microsoft.com/office/drawing/2014/main" id="{BDEB0027-F47E-4221-A747-1EF69A4FC56E}"/>
              </a:ext>
            </a:extLst>
          </p:cNvPr>
          <p:cNvSpPr>
            <a:spLocks noChangeShapeType="1"/>
          </p:cNvSpPr>
          <p:nvPr/>
        </p:nvSpPr>
        <p:spPr bwMode="auto">
          <a:xfrm>
            <a:off x="477838" y="4357688"/>
            <a:ext cx="0" cy="1444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5963" name="Line 11">
            <a:extLst>
              <a:ext uri="{FF2B5EF4-FFF2-40B4-BE49-F238E27FC236}">
                <a16:creationId xmlns:a16="http://schemas.microsoft.com/office/drawing/2014/main" id="{47D66B57-C604-40B6-92C8-D20C7F339CB3}"/>
              </a:ext>
            </a:extLst>
          </p:cNvPr>
          <p:cNvSpPr>
            <a:spLocks noChangeShapeType="1"/>
          </p:cNvSpPr>
          <p:nvPr/>
        </p:nvSpPr>
        <p:spPr bwMode="auto">
          <a:xfrm>
            <a:off x="477838" y="3781425"/>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25964" name="Group 12">
            <a:extLst>
              <a:ext uri="{FF2B5EF4-FFF2-40B4-BE49-F238E27FC236}">
                <a16:creationId xmlns:a16="http://schemas.microsoft.com/office/drawing/2014/main" id="{C67F3140-3BCE-4106-97CC-30C7EF99B6E9}"/>
              </a:ext>
            </a:extLst>
          </p:cNvPr>
          <p:cNvGrpSpPr>
            <a:grpSpLocks/>
          </p:cNvGrpSpPr>
          <p:nvPr/>
        </p:nvGrpSpPr>
        <p:grpSpPr bwMode="auto">
          <a:xfrm>
            <a:off x="477838" y="3565525"/>
            <a:ext cx="74612" cy="26988"/>
            <a:chOff x="2373" y="1404"/>
            <a:chExt cx="47" cy="17"/>
          </a:xfrm>
        </p:grpSpPr>
        <p:sp>
          <p:nvSpPr>
            <p:cNvPr id="125965" name="Oval 13">
              <a:extLst>
                <a:ext uri="{FF2B5EF4-FFF2-40B4-BE49-F238E27FC236}">
                  <a16:creationId xmlns:a16="http://schemas.microsoft.com/office/drawing/2014/main" id="{3B5B7567-E49E-4774-BFCB-DD31219BFD4B}"/>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25966" name="Oval 14">
              <a:extLst>
                <a:ext uri="{FF2B5EF4-FFF2-40B4-BE49-F238E27FC236}">
                  <a16:creationId xmlns:a16="http://schemas.microsoft.com/office/drawing/2014/main" id="{CBF567E9-7577-408B-B620-C262F5B22CD1}"/>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25967" name="Text Box 15">
            <a:extLst>
              <a:ext uri="{FF2B5EF4-FFF2-40B4-BE49-F238E27FC236}">
                <a16:creationId xmlns:a16="http://schemas.microsoft.com/office/drawing/2014/main" id="{3B06F9DE-E1EC-44C6-A653-70EBFBD3EE04}"/>
              </a:ext>
            </a:extLst>
          </p:cNvPr>
          <p:cNvSpPr txBox="1">
            <a:spLocks noChangeArrowheads="1"/>
          </p:cNvSpPr>
          <p:nvPr/>
        </p:nvSpPr>
        <p:spPr bwMode="auto">
          <a:xfrm>
            <a:off x="622300" y="3494088"/>
            <a:ext cx="28019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Command</a:t>
            </a:r>
          </a:p>
          <a:p>
            <a:r>
              <a:rPr lang="en-GB" altLang="en-US" sz="800"/>
              <a:t>x1 </a:t>
            </a:r>
            <a:r>
              <a:rPr lang="en-GB" altLang="en-US" sz="800" b="0"/>
              <a:t>Commander                                                   CWBR-25</a:t>
            </a:r>
            <a:endParaRPr lang="en-GB" altLang="en-US" sz="800"/>
          </a:p>
        </p:txBody>
      </p:sp>
      <p:grpSp>
        <p:nvGrpSpPr>
          <p:cNvPr id="125968" name="Group 16">
            <a:extLst>
              <a:ext uri="{FF2B5EF4-FFF2-40B4-BE49-F238E27FC236}">
                <a16:creationId xmlns:a16="http://schemas.microsoft.com/office/drawing/2014/main" id="{28C8B201-9D9D-4135-9FB5-6FE932F03E8E}"/>
              </a:ext>
            </a:extLst>
          </p:cNvPr>
          <p:cNvGrpSpPr>
            <a:grpSpLocks/>
          </p:cNvGrpSpPr>
          <p:nvPr/>
        </p:nvGrpSpPr>
        <p:grpSpPr bwMode="auto">
          <a:xfrm>
            <a:off x="406400" y="3636963"/>
            <a:ext cx="231775" cy="157162"/>
            <a:chOff x="933" y="149"/>
            <a:chExt cx="146" cy="99"/>
          </a:xfrm>
        </p:grpSpPr>
        <p:sp>
          <p:nvSpPr>
            <p:cNvPr id="125969" name="Rectangle 17">
              <a:extLst>
                <a:ext uri="{FF2B5EF4-FFF2-40B4-BE49-F238E27FC236}">
                  <a16:creationId xmlns:a16="http://schemas.microsoft.com/office/drawing/2014/main" id="{FEEB3361-F57B-4C98-A016-11201991401D}"/>
                </a:ext>
              </a:extLst>
            </p:cNvPr>
            <p:cNvSpPr>
              <a:spLocks noChangeAspect="1" noChangeArrowheads="1"/>
            </p:cNvSpPr>
            <p:nvPr/>
          </p:nvSpPr>
          <p:spPr bwMode="auto">
            <a:xfrm>
              <a:off x="933" y="149"/>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5970" name="Text Box 18">
              <a:extLst>
                <a:ext uri="{FF2B5EF4-FFF2-40B4-BE49-F238E27FC236}">
                  <a16:creationId xmlns:a16="http://schemas.microsoft.com/office/drawing/2014/main" id="{DDB205EC-FBD3-4E72-912A-6D8E6A20D95A}"/>
                </a:ext>
              </a:extLst>
            </p:cNvPr>
            <p:cNvSpPr txBox="1">
              <a:spLocks noChangeAspect="1" noChangeArrowheads="1"/>
            </p:cNvSpPr>
            <p:nvPr/>
          </p:nvSpPr>
          <p:spPr bwMode="auto">
            <a:xfrm>
              <a:off x="948" y="163"/>
              <a:ext cx="116" cy="70"/>
            </a:xfrm>
            <a:prstGeom prst="rect">
              <a:avLst/>
            </a:prstGeom>
            <a:solidFill>
              <a:srgbClr val="CC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sz="800"/>
                <a:t>HQ</a:t>
              </a:r>
            </a:p>
          </p:txBody>
        </p:sp>
      </p:grpSp>
      <p:grpSp>
        <p:nvGrpSpPr>
          <p:cNvPr id="125971" name="Group 19">
            <a:extLst>
              <a:ext uri="{FF2B5EF4-FFF2-40B4-BE49-F238E27FC236}">
                <a16:creationId xmlns:a16="http://schemas.microsoft.com/office/drawing/2014/main" id="{BBE9E171-3CE1-4A9D-BD69-4EA2AB4C3C67}"/>
              </a:ext>
            </a:extLst>
          </p:cNvPr>
          <p:cNvGrpSpPr>
            <a:grpSpLocks/>
          </p:cNvGrpSpPr>
          <p:nvPr/>
        </p:nvGrpSpPr>
        <p:grpSpPr bwMode="auto">
          <a:xfrm>
            <a:off x="477838" y="3852863"/>
            <a:ext cx="74612" cy="26987"/>
            <a:chOff x="2373" y="1404"/>
            <a:chExt cx="47" cy="17"/>
          </a:xfrm>
        </p:grpSpPr>
        <p:sp>
          <p:nvSpPr>
            <p:cNvPr id="125972" name="Oval 20">
              <a:extLst>
                <a:ext uri="{FF2B5EF4-FFF2-40B4-BE49-F238E27FC236}">
                  <a16:creationId xmlns:a16="http://schemas.microsoft.com/office/drawing/2014/main" id="{DD8F7D08-55B8-4D1D-85F7-DA4AC5C2B9E0}"/>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25973" name="Oval 21">
              <a:extLst>
                <a:ext uri="{FF2B5EF4-FFF2-40B4-BE49-F238E27FC236}">
                  <a16:creationId xmlns:a16="http://schemas.microsoft.com/office/drawing/2014/main" id="{6EBF72CE-B155-4F0A-BAC2-015EE14F8A5F}"/>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25974" name="Text Box 22">
            <a:extLst>
              <a:ext uri="{FF2B5EF4-FFF2-40B4-BE49-F238E27FC236}">
                <a16:creationId xmlns:a16="http://schemas.microsoft.com/office/drawing/2014/main" id="{FB38AF0E-0255-47AF-AA16-E63A0F6CB0A5}"/>
              </a:ext>
            </a:extLst>
          </p:cNvPr>
          <p:cNvSpPr txBox="1">
            <a:spLocks noChangeArrowheads="1"/>
          </p:cNvSpPr>
          <p:nvPr/>
        </p:nvSpPr>
        <p:spPr bwMode="auto">
          <a:xfrm>
            <a:off x="622300" y="3781425"/>
            <a:ext cx="27955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a:t>
            </a:r>
          </a:p>
          <a:p>
            <a:r>
              <a:rPr lang="en-GB" altLang="en-US" sz="800"/>
              <a:t>x1 </a:t>
            </a:r>
            <a:r>
              <a:rPr lang="en-GB" altLang="en-US" sz="800" b="0"/>
              <a:t>Ferret Scout Car </a:t>
            </a:r>
            <a:r>
              <a:rPr lang="en-GB" altLang="en-US" sz="800"/>
              <a:t>     </a:t>
            </a:r>
            <a:r>
              <a:rPr lang="en-GB" altLang="en-US" sz="800" b="0"/>
              <a:t>                                      CWBR-18</a:t>
            </a:r>
            <a:endParaRPr lang="en-GB" altLang="en-US" sz="800"/>
          </a:p>
        </p:txBody>
      </p:sp>
      <p:grpSp>
        <p:nvGrpSpPr>
          <p:cNvPr id="125975" name="Group 23">
            <a:extLst>
              <a:ext uri="{FF2B5EF4-FFF2-40B4-BE49-F238E27FC236}">
                <a16:creationId xmlns:a16="http://schemas.microsoft.com/office/drawing/2014/main" id="{0D7FE7D8-3435-49A8-8DD2-3EFA1295A22E}"/>
              </a:ext>
            </a:extLst>
          </p:cNvPr>
          <p:cNvGrpSpPr>
            <a:grpSpLocks noChangeAspect="1"/>
          </p:cNvGrpSpPr>
          <p:nvPr/>
        </p:nvGrpSpPr>
        <p:grpSpPr bwMode="auto">
          <a:xfrm>
            <a:off x="406400" y="4213225"/>
            <a:ext cx="231775" cy="157163"/>
            <a:chOff x="1968" y="1728"/>
            <a:chExt cx="195" cy="132"/>
          </a:xfrm>
        </p:grpSpPr>
        <p:sp>
          <p:nvSpPr>
            <p:cNvPr id="125976" name="Rectangle 24">
              <a:extLst>
                <a:ext uri="{FF2B5EF4-FFF2-40B4-BE49-F238E27FC236}">
                  <a16:creationId xmlns:a16="http://schemas.microsoft.com/office/drawing/2014/main" id="{277DC16F-2796-4228-B473-617846848B56}"/>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5977" name="Line 25">
              <a:extLst>
                <a:ext uri="{FF2B5EF4-FFF2-40B4-BE49-F238E27FC236}">
                  <a16:creationId xmlns:a16="http://schemas.microsoft.com/office/drawing/2014/main" id="{4EB1D40E-73DB-4E69-9AF8-A9201DE2ADFA}"/>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5978" name="Line 26">
              <a:extLst>
                <a:ext uri="{FF2B5EF4-FFF2-40B4-BE49-F238E27FC236}">
                  <a16:creationId xmlns:a16="http://schemas.microsoft.com/office/drawing/2014/main" id="{A2AEF0F5-88CA-4467-9E81-DA26DEECF5E0}"/>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25979" name="Group 27">
            <a:extLst>
              <a:ext uri="{FF2B5EF4-FFF2-40B4-BE49-F238E27FC236}">
                <a16:creationId xmlns:a16="http://schemas.microsoft.com/office/drawing/2014/main" id="{58D3294B-4AD9-4029-B560-00601FC24306}"/>
              </a:ext>
            </a:extLst>
          </p:cNvPr>
          <p:cNvGrpSpPr>
            <a:grpSpLocks/>
          </p:cNvGrpSpPr>
          <p:nvPr/>
        </p:nvGrpSpPr>
        <p:grpSpPr bwMode="auto">
          <a:xfrm>
            <a:off x="477838" y="4141788"/>
            <a:ext cx="74612" cy="26987"/>
            <a:chOff x="2373" y="1404"/>
            <a:chExt cx="47" cy="17"/>
          </a:xfrm>
        </p:grpSpPr>
        <p:sp>
          <p:nvSpPr>
            <p:cNvPr id="125980" name="Oval 28">
              <a:extLst>
                <a:ext uri="{FF2B5EF4-FFF2-40B4-BE49-F238E27FC236}">
                  <a16:creationId xmlns:a16="http://schemas.microsoft.com/office/drawing/2014/main" id="{BAF54B1E-5F23-4ADD-9EA9-DE0A572AE036}"/>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25981" name="Oval 29">
              <a:extLst>
                <a:ext uri="{FF2B5EF4-FFF2-40B4-BE49-F238E27FC236}">
                  <a16:creationId xmlns:a16="http://schemas.microsoft.com/office/drawing/2014/main" id="{28AABC58-6D37-45AA-83D7-84F9BF6C339B}"/>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grpSp>
        <p:nvGrpSpPr>
          <p:cNvPr id="125982" name="Group 30">
            <a:extLst>
              <a:ext uri="{FF2B5EF4-FFF2-40B4-BE49-F238E27FC236}">
                <a16:creationId xmlns:a16="http://schemas.microsoft.com/office/drawing/2014/main" id="{5DF3B819-A08F-4BBA-9517-A8EAF2886511}"/>
              </a:ext>
            </a:extLst>
          </p:cNvPr>
          <p:cNvGrpSpPr>
            <a:grpSpLocks/>
          </p:cNvGrpSpPr>
          <p:nvPr/>
        </p:nvGrpSpPr>
        <p:grpSpPr bwMode="auto">
          <a:xfrm>
            <a:off x="477838" y="4429125"/>
            <a:ext cx="74612" cy="26988"/>
            <a:chOff x="2373" y="1404"/>
            <a:chExt cx="47" cy="17"/>
          </a:xfrm>
        </p:grpSpPr>
        <p:sp>
          <p:nvSpPr>
            <p:cNvPr id="125983" name="Oval 31">
              <a:extLst>
                <a:ext uri="{FF2B5EF4-FFF2-40B4-BE49-F238E27FC236}">
                  <a16:creationId xmlns:a16="http://schemas.microsoft.com/office/drawing/2014/main" id="{B7F7781C-358D-402E-89D8-9FE4DA1AAB97}"/>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25984" name="Oval 32">
              <a:extLst>
                <a:ext uri="{FF2B5EF4-FFF2-40B4-BE49-F238E27FC236}">
                  <a16:creationId xmlns:a16="http://schemas.microsoft.com/office/drawing/2014/main" id="{E2B1D0CE-49C2-4B06-B7E1-9CDAB5BD9D52}"/>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25985" name="Text Box 33">
            <a:extLst>
              <a:ext uri="{FF2B5EF4-FFF2-40B4-BE49-F238E27FC236}">
                <a16:creationId xmlns:a16="http://schemas.microsoft.com/office/drawing/2014/main" id="{64BF742D-EF51-4423-AABA-6434B303D39D}"/>
              </a:ext>
            </a:extLst>
          </p:cNvPr>
          <p:cNvSpPr txBox="1">
            <a:spLocks noChangeArrowheads="1"/>
          </p:cNvSpPr>
          <p:nvPr/>
        </p:nvSpPr>
        <p:spPr bwMode="auto">
          <a:xfrm>
            <a:off x="622300" y="4357688"/>
            <a:ext cx="27876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a:t>
            </a:r>
          </a:p>
          <a:p>
            <a:r>
              <a:rPr lang="en-GB" altLang="en-US" sz="800"/>
              <a:t>x1 </a:t>
            </a:r>
            <a:r>
              <a:rPr lang="en-GB" altLang="en-US" sz="800" b="0"/>
              <a:t>Bedford MK 4-Ton Truck </a:t>
            </a:r>
            <a:r>
              <a:rPr lang="en-GB" altLang="en-US" sz="800"/>
              <a:t>     </a:t>
            </a:r>
            <a:r>
              <a:rPr lang="en-GB" altLang="en-US" sz="800" b="0"/>
              <a:t>                         CWBR-14</a:t>
            </a:r>
            <a:endParaRPr lang="en-GB" altLang="en-US" sz="800"/>
          </a:p>
        </p:txBody>
      </p:sp>
      <p:sp>
        <p:nvSpPr>
          <p:cNvPr id="125986" name="Text Box 34">
            <a:extLst>
              <a:ext uri="{FF2B5EF4-FFF2-40B4-BE49-F238E27FC236}">
                <a16:creationId xmlns:a16="http://schemas.microsoft.com/office/drawing/2014/main" id="{3A21B31E-77F7-46D5-912F-870874CF5595}"/>
              </a:ext>
            </a:extLst>
          </p:cNvPr>
          <p:cNvSpPr txBox="1">
            <a:spLocks noChangeArrowheads="1"/>
          </p:cNvSpPr>
          <p:nvPr/>
        </p:nvSpPr>
        <p:spPr bwMode="auto">
          <a:xfrm>
            <a:off x="622300" y="4141788"/>
            <a:ext cx="2782888"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x3 </a:t>
            </a:r>
            <a:r>
              <a:rPr lang="en-GB" altLang="en-US" sz="800" b="0"/>
              <a:t>Infantry (1 MAW) </a:t>
            </a:r>
            <a:r>
              <a:rPr lang="en-GB" altLang="en-US" sz="800"/>
              <a:t>    </a:t>
            </a:r>
            <a:r>
              <a:rPr lang="en-GB" altLang="en-US" sz="800" b="0"/>
              <a:t>                                      CWBR-26</a:t>
            </a:r>
            <a:endParaRPr lang="en-GB" altLang="en-US" sz="800"/>
          </a:p>
        </p:txBody>
      </p:sp>
      <p:sp>
        <p:nvSpPr>
          <p:cNvPr id="125987" name="Text Box 35">
            <a:extLst>
              <a:ext uri="{FF2B5EF4-FFF2-40B4-BE49-F238E27FC236}">
                <a16:creationId xmlns:a16="http://schemas.microsoft.com/office/drawing/2014/main" id="{C6EE96FC-1C76-4ACA-B2D5-BD63915168CB}"/>
              </a:ext>
            </a:extLst>
          </p:cNvPr>
          <p:cNvSpPr txBox="1">
            <a:spLocks noChangeArrowheads="1"/>
          </p:cNvSpPr>
          <p:nvPr/>
        </p:nvSpPr>
        <p:spPr bwMode="auto">
          <a:xfrm>
            <a:off x="692150" y="4716463"/>
            <a:ext cx="121126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BATTLEGROUPS</a:t>
            </a:r>
          </a:p>
        </p:txBody>
      </p:sp>
      <p:grpSp>
        <p:nvGrpSpPr>
          <p:cNvPr id="125988" name="Group 36">
            <a:extLst>
              <a:ext uri="{FF2B5EF4-FFF2-40B4-BE49-F238E27FC236}">
                <a16:creationId xmlns:a16="http://schemas.microsoft.com/office/drawing/2014/main" id="{3F7230F3-4F45-4799-A244-0EBB97A1D774}"/>
              </a:ext>
            </a:extLst>
          </p:cNvPr>
          <p:cNvGrpSpPr>
            <a:grpSpLocks noChangeAspect="1"/>
          </p:cNvGrpSpPr>
          <p:nvPr/>
        </p:nvGrpSpPr>
        <p:grpSpPr bwMode="auto">
          <a:xfrm>
            <a:off x="115888" y="3130550"/>
            <a:ext cx="288925" cy="215900"/>
            <a:chOff x="1968" y="1728"/>
            <a:chExt cx="195" cy="132"/>
          </a:xfrm>
        </p:grpSpPr>
        <p:sp>
          <p:nvSpPr>
            <p:cNvPr id="125989" name="Rectangle 37">
              <a:extLst>
                <a:ext uri="{FF2B5EF4-FFF2-40B4-BE49-F238E27FC236}">
                  <a16:creationId xmlns:a16="http://schemas.microsoft.com/office/drawing/2014/main" id="{D907F210-A7B3-41DD-A78E-3CC42A0563F0}"/>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5990" name="Line 38">
              <a:extLst>
                <a:ext uri="{FF2B5EF4-FFF2-40B4-BE49-F238E27FC236}">
                  <a16:creationId xmlns:a16="http://schemas.microsoft.com/office/drawing/2014/main" id="{986A78B5-B552-40AD-AB98-7A8130463EDD}"/>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5991" name="Line 39">
              <a:extLst>
                <a:ext uri="{FF2B5EF4-FFF2-40B4-BE49-F238E27FC236}">
                  <a16:creationId xmlns:a16="http://schemas.microsoft.com/office/drawing/2014/main" id="{7E013DEA-4FC1-4880-BD14-613F86E554B1}"/>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25992" name="Group 40">
            <a:extLst>
              <a:ext uri="{FF2B5EF4-FFF2-40B4-BE49-F238E27FC236}">
                <a16:creationId xmlns:a16="http://schemas.microsoft.com/office/drawing/2014/main" id="{7ED3FF4B-F152-48C9-B320-AC8E657E4C93}"/>
              </a:ext>
            </a:extLst>
          </p:cNvPr>
          <p:cNvGrpSpPr>
            <a:grpSpLocks/>
          </p:cNvGrpSpPr>
          <p:nvPr/>
        </p:nvGrpSpPr>
        <p:grpSpPr bwMode="auto">
          <a:xfrm>
            <a:off x="404813" y="3924300"/>
            <a:ext cx="231775" cy="190500"/>
            <a:chOff x="2352" y="3264"/>
            <a:chExt cx="146" cy="120"/>
          </a:xfrm>
        </p:grpSpPr>
        <p:sp>
          <p:nvSpPr>
            <p:cNvPr id="125993" name="Rectangle 41">
              <a:extLst>
                <a:ext uri="{FF2B5EF4-FFF2-40B4-BE49-F238E27FC236}">
                  <a16:creationId xmlns:a16="http://schemas.microsoft.com/office/drawing/2014/main" id="{CE8E1AF6-C867-4F3D-90BF-8F47D746D5CC}"/>
                </a:ext>
              </a:extLst>
            </p:cNvPr>
            <p:cNvSpPr>
              <a:spLocks noChangeAspect="1" noChangeArrowheads="1"/>
            </p:cNvSpPr>
            <p:nvPr/>
          </p:nvSpPr>
          <p:spPr bwMode="auto">
            <a:xfrm>
              <a:off x="2352" y="326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5994" name="Oval 42">
              <a:extLst>
                <a:ext uri="{FF2B5EF4-FFF2-40B4-BE49-F238E27FC236}">
                  <a16:creationId xmlns:a16="http://schemas.microsoft.com/office/drawing/2014/main" id="{71FE46F0-FC57-4D90-9B96-986F3F7A9AB0}"/>
                </a:ext>
              </a:extLst>
            </p:cNvPr>
            <p:cNvSpPr>
              <a:spLocks noChangeAspect="1" noChangeArrowheads="1"/>
            </p:cNvSpPr>
            <p:nvPr/>
          </p:nvSpPr>
          <p:spPr bwMode="auto">
            <a:xfrm>
              <a:off x="2359" y="336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25995" name="Oval 43">
              <a:extLst>
                <a:ext uri="{FF2B5EF4-FFF2-40B4-BE49-F238E27FC236}">
                  <a16:creationId xmlns:a16="http://schemas.microsoft.com/office/drawing/2014/main" id="{75822A48-95DE-407D-88F9-CF7AE5C62986}"/>
                </a:ext>
              </a:extLst>
            </p:cNvPr>
            <p:cNvSpPr>
              <a:spLocks noChangeAspect="1" noChangeArrowheads="1"/>
            </p:cNvSpPr>
            <p:nvPr/>
          </p:nvSpPr>
          <p:spPr bwMode="auto">
            <a:xfrm>
              <a:off x="2473" y="336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25996" name="Oval 44">
              <a:extLst>
                <a:ext uri="{FF2B5EF4-FFF2-40B4-BE49-F238E27FC236}">
                  <a16:creationId xmlns:a16="http://schemas.microsoft.com/office/drawing/2014/main" id="{49E1A405-4C18-447F-AC41-4E68F8642400}"/>
                </a:ext>
              </a:extLst>
            </p:cNvPr>
            <p:cNvSpPr>
              <a:spLocks noChangeAspect="1" noChangeArrowheads="1"/>
            </p:cNvSpPr>
            <p:nvPr/>
          </p:nvSpPr>
          <p:spPr bwMode="auto">
            <a:xfrm>
              <a:off x="2373" y="3290"/>
              <a:ext cx="102" cy="48"/>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5997" name="Line 45">
              <a:extLst>
                <a:ext uri="{FF2B5EF4-FFF2-40B4-BE49-F238E27FC236}">
                  <a16:creationId xmlns:a16="http://schemas.microsoft.com/office/drawing/2014/main" id="{39F83FC8-D3DE-4876-A1D5-CB24CA084FF6}"/>
                </a:ext>
              </a:extLst>
            </p:cNvPr>
            <p:cNvSpPr>
              <a:spLocks noChangeAspect="1" noChangeShapeType="1"/>
            </p:cNvSpPr>
            <p:nvPr/>
          </p:nvSpPr>
          <p:spPr bwMode="auto">
            <a:xfrm flipV="1">
              <a:off x="2353" y="3264"/>
              <a:ext cx="144" cy="9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25998" name="Group 46">
            <a:extLst>
              <a:ext uri="{FF2B5EF4-FFF2-40B4-BE49-F238E27FC236}">
                <a16:creationId xmlns:a16="http://schemas.microsoft.com/office/drawing/2014/main" id="{FE867487-A609-4E7E-90C2-6B385BE3F619}"/>
              </a:ext>
            </a:extLst>
          </p:cNvPr>
          <p:cNvGrpSpPr>
            <a:grpSpLocks/>
          </p:cNvGrpSpPr>
          <p:nvPr/>
        </p:nvGrpSpPr>
        <p:grpSpPr bwMode="auto">
          <a:xfrm>
            <a:off x="404813" y="4500563"/>
            <a:ext cx="231775" cy="190500"/>
            <a:chOff x="2252" y="2304"/>
            <a:chExt cx="146" cy="120"/>
          </a:xfrm>
        </p:grpSpPr>
        <p:sp>
          <p:nvSpPr>
            <p:cNvPr id="125999" name="Rectangle 47">
              <a:extLst>
                <a:ext uri="{FF2B5EF4-FFF2-40B4-BE49-F238E27FC236}">
                  <a16:creationId xmlns:a16="http://schemas.microsoft.com/office/drawing/2014/main" id="{A7735066-2C57-4E0B-980F-933112BC2099}"/>
                </a:ext>
              </a:extLst>
            </p:cNvPr>
            <p:cNvSpPr>
              <a:spLocks noChangeAspect="1" noChangeArrowheads="1"/>
            </p:cNvSpPr>
            <p:nvPr/>
          </p:nvSpPr>
          <p:spPr bwMode="auto">
            <a:xfrm>
              <a:off x="2252" y="230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6000" name="Oval 48">
              <a:extLst>
                <a:ext uri="{FF2B5EF4-FFF2-40B4-BE49-F238E27FC236}">
                  <a16:creationId xmlns:a16="http://schemas.microsoft.com/office/drawing/2014/main" id="{F7F8E949-3C56-48FE-8D05-7C4D8D53A885}"/>
                </a:ext>
              </a:extLst>
            </p:cNvPr>
            <p:cNvSpPr>
              <a:spLocks noChangeAspect="1" noChangeArrowheads="1"/>
            </p:cNvSpPr>
            <p:nvPr/>
          </p:nvSpPr>
          <p:spPr bwMode="auto">
            <a:xfrm>
              <a:off x="2259" y="240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26001" name="Oval 49">
              <a:extLst>
                <a:ext uri="{FF2B5EF4-FFF2-40B4-BE49-F238E27FC236}">
                  <a16:creationId xmlns:a16="http://schemas.microsoft.com/office/drawing/2014/main" id="{1EC4B0EC-F73D-43DD-B46F-A7659175CC6B}"/>
                </a:ext>
              </a:extLst>
            </p:cNvPr>
            <p:cNvSpPr>
              <a:spLocks noChangeAspect="1" noChangeArrowheads="1"/>
            </p:cNvSpPr>
            <p:nvPr/>
          </p:nvSpPr>
          <p:spPr bwMode="auto">
            <a:xfrm>
              <a:off x="2373" y="240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26002" name="Line 50">
            <a:extLst>
              <a:ext uri="{FF2B5EF4-FFF2-40B4-BE49-F238E27FC236}">
                <a16:creationId xmlns:a16="http://schemas.microsoft.com/office/drawing/2014/main" id="{B714F8D0-6E47-449C-9CB9-E509C6042A17}"/>
              </a:ext>
            </a:extLst>
          </p:cNvPr>
          <p:cNvSpPr>
            <a:spLocks noChangeShapeType="1"/>
          </p:cNvSpPr>
          <p:nvPr/>
        </p:nvSpPr>
        <p:spPr bwMode="auto">
          <a:xfrm>
            <a:off x="260350" y="5148263"/>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26003" name="Group 51">
            <a:extLst>
              <a:ext uri="{FF2B5EF4-FFF2-40B4-BE49-F238E27FC236}">
                <a16:creationId xmlns:a16="http://schemas.microsoft.com/office/drawing/2014/main" id="{72D2C0F2-D294-42B0-BFF2-F2B1EE09C32F}"/>
              </a:ext>
            </a:extLst>
          </p:cNvPr>
          <p:cNvGrpSpPr>
            <a:grpSpLocks noChangeAspect="1"/>
          </p:cNvGrpSpPr>
          <p:nvPr/>
        </p:nvGrpSpPr>
        <p:grpSpPr bwMode="auto">
          <a:xfrm>
            <a:off x="403225" y="5076825"/>
            <a:ext cx="288925" cy="215900"/>
            <a:chOff x="1968" y="1728"/>
            <a:chExt cx="195" cy="132"/>
          </a:xfrm>
        </p:grpSpPr>
        <p:sp>
          <p:nvSpPr>
            <p:cNvPr id="126004" name="Rectangle 52">
              <a:extLst>
                <a:ext uri="{FF2B5EF4-FFF2-40B4-BE49-F238E27FC236}">
                  <a16:creationId xmlns:a16="http://schemas.microsoft.com/office/drawing/2014/main" id="{380FB0D5-ED82-40BC-A736-5112D15A33FF}"/>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6005" name="Line 53">
              <a:extLst>
                <a:ext uri="{FF2B5EF4-FFF2-40B4-BE49-F238E27FC236}">
                  <a16:creationId xmlns:a16="http://schemas.microsoft.com/office/drawing/2014/main" id="{421D8DF6-2A6F-4085-8FC8-63835A3F113C}"/>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6006" name="Line 54">
              <a:extLst>
                <a:ext uri="{FF2B5EF4-FFF2-40B4-BE49-F238E27FC236}">
                  <a16:creationId xmlns:a16="http://schemas.microsoft.com/office/drawing/2014/main" id="{552334D0-2503-4D4C-9276-173E8B3C8E87}"/>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26007" name="Group 55">
            <a:extLst>
              <a:ext uri="{FF2B5EF4-FFF2-40B4-BE49-F238E27FC236}">
                <a16:creationId xmlns:a16="http://schemas.microsoft.com/office/drawing/2014/main" id="{E7B046FB-11C0-43BD-B087-AABBA68D3B48}"/>
              </a:ext>
            </a:extLst>
          </p:cNvPr>
          <p:cNvGrpSpPr>
            <a:grpSpLocks/>
          </p:cNvGrpSpPr>
          <p:nvPr/>
        </p:nvGrpSpPr>
        <p:grpSpPr bwMode="auto">
          <a:xfrm>
            <a:off x="509588" y="5005388"/>
            <a:ext cx="76200" cy="63500"/>
            <a:chOff x="2443" y="447"/>
            <a:chExt cx="48" cy="40"/>
          </a:xfrm>
        </p:grpSpPr>
        <p:sp>
          <p:nvSpPr>
            <p:cNvPr id="126008" name="Line 56">
              <a:extLst>
                <a:ext uri="{FF2B5EF4-FFF2-40B4-BE49-F238E27FC236}">
                  <a16:creationId xmlns:a16="http://schemas.microsoft.com/office/drawing/2014/main" id="{9CC89B2B-87BF-4D73-A98F-CC44C9072199}"/>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6009" name="Line 57">
              <a:extLst>
                <a:ext uri="{FF2B5EF4-FFF2-40B4-BE49-F238E27FC236}">
                  <a16:creationId xmlns:a16="http://schemas.microsoft.com/office/drawing/2014/main" id="{7331AE21-8F6D-4001-8D5E-D3A89772D90F}"/>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26010" name="Text Box 58">
            <a:extLst>
              <a:ext uri="{FF2B5EF4-FFF2-40B4-BE49-F238E27FC236}">
                <a16:creationId xmlns:a16="http://schemas.microsoft.com/office/drawing/2014/main" id="{634FD512-B81C-487B-AA64-E43F8B62C98F}"/>
              </a:ext>
            </a:extLst>
          </p:cNvPr>
          <p:cNvSpPr txBox="1">
            <a:spLocks noChangeArrowheads="1"/>
          </p:cNvSpPr>
          <p:nvPr/>
        </p:nvSpPr>
        <p:spPr bwMode="auto">
          <a:xfrm>
            <a:off x="692150" y="4932363"/>
            <a:ext cx="276383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BG CWBR-26</a:t>
            </a:r>
          </a:p>
          <a:p>
            <a:r>
              <a:rPr lang="en-GB" altLang="en-US" sz="1000"/>
              <a:t>x1 Infantry Battalion Type B (Light Role) </a:t>
            </a:r>
            <a:r>
              <a:rPr lang="en-GB" altLang="en-US" sz="800"/>
              <a:t>(b)</a:t>
            </a:r>
            <a:endParaRPr lang="en-GB" altLang="en-US" sz="1000"/>
          </a:p>
        </p:txBody>
      </p:sp>
      <p:sp>
        <p:nvSpPr>
          <p:cNvPr id="126011" name="Line 59">
            <a:extLst>
              <a:ext uri="{FF2B5EF4-FFF2-40B4-BE49-F238E27FC236}">
                <a16:creationId xmlns:a16="http://schemas.microsoft.com/office/drawing/2014/main" id="{E5288BD8-A108-48B6-9F51-E3F9D5C2614F}"/>
              </a:ext>
            </a:extLst>
          </p:cNvPr>
          <p:cNvSpPr>
            <a:spLocks noChangeShapeType="1"/>
          </p:cNvSpPr>
          <p:nvPr/>
        </p:nvSpPr>
        <p:spPr bwMode="auto">
          <a:xfrm flipV="1">
            <a:off x="260350" y="3348038"/>
            <a:ext cx="0" cy="223202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6012" name="Text Box 60">
            <a:extLst>
              <a:ext uri="{FF2B5EF4-FFF2-40B4-BE49-F238E27FC236}">
                <a16:creationId xmlns:a16="http://schemas.microsoft.com/office/drawing/2014/main" id="{03E7C869-952C-434B-BC41-BDD1C75AB058}"/>
              </a:ext>
            </a:extLst>
          </p:cNvPr>
          <p:cNvSpPr txBox="1">
            <a:spLocks noChangeArrowheads="1"/>
          </p:cNvSpPr>
          <p:nvPr/>
        </p:nvSpPr>
        <p:spPr bwMode="auto">
          <a:xfrm>
            <a:off x="3716338" y="4356100"/>
            <a:ext cx="3025775" cy="1681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800"/>
              <a:t>(a) </a:t>
            </a:r>
            <a:r>
              <a:rPr lang="en-GB" altLang="en-US" sz="800" b="0"/>
              <a:t>52 Infantry Brigade’s primary role was that of mobile defence of the UK, with a particular emphasis on defending the military infrastructure at the UK end of the Greenland-Iceland-UK (G-I-UK) Gap, alongside 51 Brigade.  It was stationed primarily in Southern Scotland.</a:t>
            </a:r>
          </a:p>
          <a:p>
            <a:endParaRPr lang="en-GB" altLang="en-US" sz="800"/>
          </a:p>
          <a:p>
            <a:r>
              <a:rPr lang="en-GB" altLang="en-US" sz="800"/>
              <a:t>(b) </a:t>
            </a:r>
            <a:r>
              <a:rPr lang="en-GB" altLang="en-US" sz="800" b="0"/>
              <a:t>This Light Role Battalion was Regular Army.</a:t>
            </a:r>
            <a:endParaRPr lang="en-GB" altLang="en-US" sz="800"/>
          </a:p>
          <a:p>
            <a:endParaRPr lang="en-GB" altLang="en-US" sz="800"/>
          </a:p>
          <a:p>
            <a:r>
              <a:rPr lang="en-GB" altLang="en-US" sz="800"/>
              <a:t>(c) </a:t>
            </a:r>
            <a:r>
              <a:rPr lang="en-GB" altLang="en-US" sz="800" b="0"/>
              <a:t>These Home Defence Battalions were all TA units.  </a:t>
            </a:r>
          </a:p>
          <a:p>
            <a:endParaRPr lang="en-GB" altLang="en-US" sz="800" b="0"/>
          </a:p>
          <a:p>
            <a:r>
              <a:rPr lang="en-GB" altLang="en-US" sz="800"/>
              <a:t>(c) </a:t>
            </a:r>
            <a:r>
              <a:rPr lang="en-GB" altLang="en-US" sz="800" b="0"/>
              <a:t>These Light Role Battalions each included </a:t>
            </a:r>
            <a:r>
              <a:rPr lang="en-GB" altLang="en-US" sz="800"/>
              <a:t>x4 or x5 </a:t>
            </a:r>
            <a:r>
              <a:rPr lang="en-GB" altLang="en-US" sz="800" b="0"/>
              <a:t>Infantry Companies and </a:t>
            </a:r>
            <a:r>
              <a:rPr lang="en-GB" altLang="en-US" sz="800"/>
              <a:t>x1 or x2 </a:t>
            </a:r>
            <a:r>
              <a:rPr lang="en-GB" altLang="en-US" sz="800" b="0"/>
              <a:t>HSF Companies.</a:t>
            </a:r>
            <a:endParaRPr lang="en-GB" altLang="en-US" sz="800"/>
          </a:p>
          <a:p>
            <a:endParaRPr lang="en-GB" altLang="en-US" sz="800"/>
          </a:p>
        </p:txBody>
      </p:sp>
      <p:sp>
        <p:nvSpPr>
          <p:cNvPr id="126013" name="Line 61">
            <a:extLst>
              <a:ext uri="{FF2B5EF4-FFF2-40B4-BE49-F238E27FC236}">
                <a16:creationId xmlns:a16="http://schemas.microsoft.com/office/drawing/2014/main" id="{88BA8961-8AC8-479E-B05E-D2899B702FFC}"/>
              </a:ext>
            </a:extLst>
          </p:cNvPr>
          <p:cNvSpPr>
            <a:spLocks noChangeShapeType="1"/>
          </p:cNvSpPr>
          <p:nvPr/>
        </p:nvSpPr>
        <p:spPr bwMode="auto">
          <a:xfrm>
            <a:off x="260350" y="5580063"/>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26014" name="Group 62">
            <a:extLst>
              <a:ext uri="{FF2B5EF4-FFF2-40B4-BE49-F238E27FC236}">
                <a16:creationId xmlns:a16="http://schemas.microsoft.com/office/drawing/2014/main" id="{DCAE7081-6108-4506-A1C6-0544F97EE6D2}"/>
              </a:ext>
            </a:extLst>
          </p:cNvPr>
          <p:cNvGrpSpPr>
            <a:grpSpLocks noChangeAspect="1"/>
          </p:cNvGrpSpPr>
          <p:nvPr/>
        </p:nvGrpSpPr>
        <p:grpSpPr bwMode="auto">
          <a:xfrm>
            <a:off x="403225" y="5508625"/>
            <a:ext cx="288925" cy="215900"/>
            <a:chOff x="1968" y="1728"/>
            <a:chExt cx="195" cy="132"/>
          </a:xfrm>
        </p:grpSpPr>
        <p:sp>
          <p:nvSpPr>
            <p:cNvPr id="126015" name="Rectangle 63">
              <a:extLst>
                <a:ext uri="{FF2B5EF4-FFF2-40B4-BE49-F238E27FC236}">
                  <a16:creationId xmlns:a16="http://schemas.microsoft.com/office/drawing/2014/main" id="{CB9E3356-DB1F-4ECE-B002-082FB1CA91AC}"/>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6016" name="Line 64">
              <a:extLst>
                <a:ext uri="{FF2B5EF4-FFF2-40B4-BE49-F238E27FC236}">
                  <a16:creationId xmlns:a16="http://schemas.microsoft.com/office/drawing/2014/main" id="{A1C55A5F-9755-423C-95BD-7AC97B42855F}"/>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6017" name="Line 65">
              <a:extLst>
                <a:ext uri="{FF2B5EF4-FFF2-40B4-BE49-F238E27FC236}">
                  <a16:creationId xmlns:a16="http://schemas.microsoft.com/office/drawing/2014/main" id="{0F02E669-F24D-4AB1-A2DC-7060605F660D}"/>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26018" name="Group 66">
            <a:extLst>
              <a:ext uri="{FF2B5EF4-FFF2-40B4-BE49-F238E27FC236}">
                <a16:creationId xmlns:a16="http://schemas.microsoft.com/office/drawing/2014/main" id="{5ED476DB-99D8-4628-8F1E-B2CCAEB2ADEA}"/>
              </a:ext>
            </a:extLst>
          </p:cNvPr>
          <p:cNvGrpSpPr>
            <a:grpSpLocks/>
          </p:cNvGrpSpPr>
          <p:nvPr/>
        </p:nvGrpSpPr>
        <p:grpSpPr bwMode="auto">
          <a:xfrm>
            <a:off x="509588" y="5437188"/>
            <a:ext cx="76200" cy="63500"/>
            <a:chOff x="2443" y="447"/>
            <a:chExt cx="48" cy="40"/>
          </a:xfrm>
        </p:grpSpPr>
        <p:sp>
          <p:nvSpPr>
            <p:cNvPr id="126019" name="Line 67">
              <a:extLst>
                <a:ext uri="{FF2B5EF4-FFF2-40B4-BE49-F238E27FC236}">
                  <a16:creationId xmlns:a16="http://schemas.microsoft.com/office/drawing/2014/main" id="{E261F49F-9D7A-4DDD-B5DB-81294C079714}"/>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6020" name="Line 68">
              <a:extLst>
                <a:ext uri="{FF2B5EF4-FFF2-40B4-BE49-F238E27FC236}">
                  <a16:creationId xmlns:a16="http://schemas.microsoft.com/office/drawing/2014/main" id="{6F2AEC01-8BF3-423B-87AF-2452F5E7603C}"/>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26021" name="Text Box 69">
            <a:extLst>
              <a:ext uri="{FF2B5EF4-FFF2-40B4-BE49-F238E27FC236}">
                <a16:creationId xmlns:a16="http://schemas.microsoft.com/office/drawing/2014/main" id="{FF74EAC0-E230-4B99-9949-BF2C7B304D72}"/>
              </a:ext>
            </a:extLst>
          </p:cNvPr>
          <p:cNvSpPr txBox="1">
            <a:spLocks noChangeArrowheads="1"/>
          </p:cNvSpPr>
          <p:nvPr/>
        </p:nvSpPr>
        <p:spPr bwMode="auto">
          <a:xfrm>
            <a:off x="692150" y="5364163"/>
            <a:ext cx="29527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1000" b="0"/>
              <a:t>BG CWBR-30</a:t>
            </a:r>
          </a:p>
          <a:p>
            <a:r>
              <a:rPr lang="en-GB" altLang="en-US" sz="1000"/>
              <a:t>x2 Infantry Battalion (Home Defence) </a:t>
            </a:r>
            <a:r>
              <a:rPr lang="en-GB" altLang="en-US" sz="800"/>
              <a:t>(c)</a:t>
            </a:r>
            <a:endParaRPr lang="en-GB" altLang="en-US" sz="1000"/>
          </a:p>
        </p:txBody>
      </p:sp>
      <p:grpSp>
        <p:nvGrpSpPr>
          <p:cNvPr id="126022" name="Group 70">
            <a:extLst>
              <a:ext uri="{FF2B5EF4-FFF2-40B4-BE49-F238E27FC236}">
                <a16:creationId xmlns:a16="http://schemas.microsoft.com/office/drawing/2014/main" id="{6D1BF4E5-B9B4-4EE4-87DB-0438FD619A0B}"/>
              </a:ext>
            </a:extLst>
          </p:cNvPr>
          <p:cNvGrpSpPr>
            <a:grpSpLocks/>
          </p:cNvGrpSpPr>
          <p:nvPr/>
        </p:nvGrpSpPr>
        <p:grpSpPr bwMode="auto">
          <a:xfrm>
            <a:off x="220663" y="6299200"/>
            <a:ext cx="76200" cy="63500"/>
            <a:chOff x="2539" y="543"/>
            <a:chExt cx="48" cy="40"/>
          </a:xfrm>
        </p:grpSpPr>
        <p:sp>
          <p:nvSpPr>
            <p:cNvPr id="126023" name="Line 71">
              <a:extLst>
                <a:ext uri="{FF2B5EF4-FFF2-40B4-BE49-F238E27FC236}">
                  <a16:creationId xmlns:a16="http://schemas.microsoft.com/office/drawing/2014/main" id="{AA4735BB-5904-4C48-AA5E-E32CE2B791FE}"/>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6024" name="Line 72">
              <a:extLst>
                <a:ext uri="{FF2B5EF4-FFF2-40B4-BE49-F238E27FC236}">
                  <a16:creationId xmlns:a16="http://schemas.microsoft.com/office/drawing/2014/main" id="{71B8B111-82D2-4C77-9B71-A58E908C04EF}"/>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126025" name="Text Box 73">
            <a:extLst>
              <a:ext uri="{FF2B5EF4-FFF2-40B4-BE49-F238E27FC236}">
                <a16:creationId xmlns:a16="http://schemas.microsoft.com/office/drawing/2014/main" id="{5AFCF949-A59A-4E49-8F22-A7345E1A098E}"/>
              </a:ext>
            </a:extLst>
          </p:cNvPr>
          <p:cNvSpPr txBox="1">
            <a:spLocks noChangeArrowheads="1"/>
          </p:cNvSpPr>
          <p:nvPr/>
        </p:nvSpPr>
        <p:spPr bwMode="auto">
          <a:xfrm>
            <a:off x="476250" y="6227763"/>
            <a:ext cx="3090863"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BATTLEGROUP CWBR-18g</a:t>
            </a:r>
          </a:p>
          <a:p>
            <a:r>
              <a:rPr lang="en-GB" altLang="en-US" sz="1000"/>
              <a:t>British Infantry Brigade (Home Service) 1980s </a:t>
            </a:r>
            <a:r>
              <a:rPr lang="en-GB" altLang="en-US" sz="800"/>
              <a:t>(a)</a:t>
            </a:r>
          </a:p>
          <a:p>
            <a:r>
              <a:rPr lang="en-GB" altLang="en-US" sz="800" b="0"/>
              <a:t>(54 (East Anglia) Infantry Brigade)</a:t>
            </a:r>
          </a:p>
        </p:txBody>
      </p:sp>
      <p:sp>
        <p:nvSpPr>
          <p:cNvPr id="126026" name="Line 74">
            <a:extLst>
              <a:ext uri="{FF2B5EF4-FFF2-40B4-BE49-F238E27FC236}">
                <a16:creationId xmlns:a16="http://schemas.microsoft.com/office/drawing/2014/main" id="{3408ED93-CBE4-4C5F-91E7-576D4FC74991}"/>
              </a:ext>
            </a:extLst>
          </p:cNvPr>
          <p:cNvSpPr>
            <a:spLocks noChangeShapeType="1"/>
          </p:cNvSpPr>
          <p:nvPr/>
        </p:nvSpPr>
        <p:spPr bwMode="auto">
          <a:xfrm>
            <a:off x="261938" y="7526338"/>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6027" name="Line 75">
            <a:extLst>
              <a:ext uri="{FF2B5EF4-FFF2-40B4-BE49-F238E27FC236}">
                <a16:creationId xmlns:a16="http://schemas.microsoft.com/office/drawing/2014/main" id="{7885DADF-5330-43FF-BCAA-8835A96F456F}"/>
              </a:ext>
            </a:extLst>
          </p:cNvPr>
          <p:cNvSpPr>
            <a:spLocks noChangeShapeType="1"/>
          </p:cNvSpPr>
          <p:nvPr/>
        </p:nvSpPr>
        <p:spPr bwMode="auto">
          <a:xfrm>
            <a:off x="261938" y="6950075"/>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6028" name="Line 76">
            <a:extLst>
              <a:ext uri="{FF2B5EF4-FFF2-40B4-BE49-F238E27FC236}">
                <a16:creationId xmlns:a16="http://schemas.microsoft.com/office/drawing/2014/main" id="{AC4535AC-A656-4719-ABC7-DFDABBB56184}"/>
              </a:ext>
            </a:extLst>
          </p:cNvPr>
          <p:cNvSpPr>
            <a:spLocks noChangeShapeType="1"/>
          </p:cNvSpPr>
          <p:nvPr/>
        </p:nvSpPr>
        <p:spPr bwMode="auto">
          <a:xfrm>
            <a:off x="477838" y="7597775"/>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6029" name="Line 77">
            <a:extLst>
              <a:ext uri="{FF2B5EF4-FFF2-40B4-BE49-F238E27FC236}">
                <a16:creationId xmlns:a16="http://schemas.microsoft.com/office/drawing/2014/main" id="{9D26C9B4-3FB1-47E9-84EB-5E542E159BF5}"/>
              </a:ext>
            </a:extLst>
          </p:cNvPr>
          <p:cNvSpPr>
            <a:spLocks noChangeShapeType="1"/>
          </p:cNvSpPr>
          <p:nvPr/>
        </p:nvSpPr>
        <p:spPr bwMode="auto">
          <a:xfrm>
            <a:off x="477838" y="7021513"/>
            <a:ext cx="0" cy="1444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26030" name="Group 78">
            <a:extLst>
              <a:ext uri="{FF2B5EF4-FFF2-40B4-BE49-F238E27FC236}">
                <a16:creationId xmlns:a16="http://schemas.microsoft.com/office/drawing/2014/main" id="{27E0119F-D49A-4189-9CC6-ECD87582449D}"/>
              </a:ext>
            </a:extLst>
          </p:cNvPr>
          <p:cNvGrpSpPr>
            <a:grpSpLocks/>
          </p:cNvGrpSpPr>
          <p:nvPr/>
        </p:nvGrpSpPr>
        <p:grpSpPr bwMode="auto">
          <a:xfrm>
            <a:off x="477838" y="6805613"/>
            <a:ext cx="74612" cy="26987"/>
            <a:chOff x="2373" y="1404"/>
            <a:chExt cx="47" cy="17"/>
          </a:xfrm>
        </p:grpSpPr>
        <p:sp>
          <p:nvSpPr>
            <p:cNvPr id="126031" name="Oval 79">
              <a:extLst>
                <a:ext uri="{FF2B5EF4-FFF2-40B4-BE49-F238E27FC236}">
                  <a16:creationId xmlns:a16="http://schemas.microsoft.com/office/drawing/2014/main" id="{0FAEB7A9-B2C0-4A65-ACF1-9B697EFC08F4}"/>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26032" name="Oval 80">
              <a:extLst>
                <a:ext uri="{FF2B5EF4-FFF2-40B4-BE49-F238E27FC236}">
                  <a16:creationId xmlns:a16="http://schemas.microsoft.com/office/drawing/2014/main" id="{8F5B54E6-919D-49D8-B1B9-865122515555}"/>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26033" name="Text Box 81">
            <a:extLst>
              <a:ext uri="{FF2B5EF4-FFF2-40B4-BE49-F238E27FC236}">
                <a16:creationId xmlns:a16="http://schemas.microsoft.com/office/drawing/2014/main" id="{F0E887BC-7DD4-4A05-93C3-9AD78D6A2C8A}"/>
              </a:ext>
            </a:extLst>
          </p:cNvPr>
          <p:cNvSpPr txBox="1">
            <a:spLocks noChangeArrowheads="1"/>
          </p:cNvSpPr>
          <p:nvPr/>
        </p:nvSpPr>
        <p:spPr bwMode="auto">
          <a:xfrm>
            <a:off x="622300" y="6734175"/>
            <a:ext cx="28019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Command</a:t>
            </a:r>
          </a:p>
          <a:p>
            <a:r>
              <a:rPr lang="en-GB" altLang="en-US" sz="800"/>
              <a:t>x1 </a:t>
            </a:r>
            <a:r>
              <a:rPr lang="en-GB" altLang="en-US" sz="800" b="0"/>
              <a:t>Commander                                                   CWBR-25</a:t>
            </a:r>
            <a:endParaRPr lang="en-GB" altLang="en-US" sz="800"/>
          </a:p>
        </p:txBody>
      </p:sp>
      <p:grpSp>
        <p:nvGrpSpPr>
          <p:cNvPr id="126034" name="Group 82">
            <a:extLst>
              <a:ext uri="{FF2B5EF4-FFF2-40B4-BE49-F238E27FC236}">
                <a16:creationId xmlns:a16="http://schemas.microsoft.com/office/drawing/2014/main" id="{0007A3B8-37E8-405A-91CF-019765A8973A}"/>
              </a:ext>
            </a:extLst>
          </p:cNvPr>
          <p:cNvGrpSpPr>
            <a:grpSpLocks/>
          </p:cNvGrpSpPr>
          <p:nvPr/>
        </p:nvGrpSpPr>
        <p:grpSpPr bwMode="auto">
          <a:xfrm>
            <a:off x="406400" y="6877050"/>
            <a:ext cx="231775" cy="157163"/>
            <a:chOff x="933" y="149"/>
            <a:chExt cx="146" cy="99"/>
          </a:xfrm>
        </p:grpSpPr>
        <p:sp>
          <p:nvSpPr>
            <p:cNvPr id="126035" name="Rectangle 83">
              <a:extLst>
                <a:ext uri="{FF2B5EF4-FFF2-40B4-BE49-F238E27FC236}">
                  <a16:creationId xmlns:a16="http://schemas.microsoft.com/office/drawing/2014/main" id="{206A034B-2FAD-4E02-BF5E-5BEF3968C5D7}"/>
                </a:ext>
              </a:extLst>
            </p:cNvPr>
            <p:cNvSpPr>
              <a:spLocks noChangeAspect="1" noChangeArrowheads="1"/>
            </p:cNvSpPr>
            <p:nvPr/>
          </p:nvSpPr>
          <p:spPr bwMode="auto">
            <a:xfrm>
              <a:off x="933" y="149"/>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6036" name="Text Box 84">
              <a:extLst>
                <a:ext uri="{FF2B5EF4-FFF2-40B4-BE49-F238E27FC236}">
                  <a16:creationId xmlns:a16="http://schemas.microsoft.com/office/drawing/2014/main" id="{240F2549-13C7-4CD0-8CF8-486ABC6823E1}"/>
                </a:ext>
              </a:extLst>
            </p:cNvPr>
            <p:cNvSpPr txBox="1">
              <a:spLocks noChangeAspect="1" noChangeArrowheads="1"/>
            </p:cNvSpPr>
            <p:nvPr/>
          </p:nvSpPr>
          <p:spPr bwMode="auto">
            <a:xfrm>
              <a:off x="948" y="163"/>
              <a:ext cx="116" cy="70"/>
            </a:xfrm>
            <a:prstGeom prst="rect">
              <a:avLst/>
            </a:prstGeom>
            <a:solidFill>
              <a:srgbClr val="CC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sz="800"/>
                <a:t>HQ</a:t>
              </a:r>
            </a:p>
          </p:txBody>
        </p:sp>
      </p:grpSp>
      <p:grpSp>
        <p:nvGrpSpPr>
          <p:cNvPr id="126037" name="Group 85">
            <a:extLst>
              <a:ext uri="{FF2B5EF4-FFF2-40B4-BE49-F238E27FC236}">
                <a16:creationId xmlns:a16="http://schemas.microsoft.com/office/drawing/2014/main" id="{5DE0AF40-46F4-404B-AD62-EF52B0B56B07}"/>
              </a:ext>
            </a:extLst>
          </p:cNvPr>
          <p:cNvGrpSpPr>
            <a:grpSpLocks/>
          </p:cNvGrpSpPr>
          <p:nvPr/>
        </p:nvGrpSpPr>
        <p:grpSpPr bwMode="auto">
          <a:xfrm>
            <a:off x="477838" y="7092950"/>
            <a:ext cx="74612" cy="26988"/>
            <a:chOff x="2373" y="1404"/>
            <a:chExt cx="47" cy="17"/>
          </a:xfrm>
        </p:grpSpPr>
        <p:sp>
          <p:nvSpPr>
            <p:cNvPr id="126038" name="Oval 86">
              <a:extLst>
                <a:ext uri="{FF2B5EF4-FFF2-40B4-BE49-F238E27FC236}">
                  <a16:creationId xmlns:a16="http://schemas.microsoft.com/office/drawing/2014/main" id="{DE9FEC86-ECB0-4E84-A994-DB33632C4C13}"/>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26039" name="Oval 87">
              <a:extLst>
                <a:ext uri="{FF2B5EF4-FFF2-40B4-BE49-F238E27FC236}">
                  <a16:creationId xmlns:a16="http://schemas.microsoft.com/office/drawing/2014/main" id="{F2A5FD92-15D5-420B-9F66-C4476FA22353}"/>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26040" name="Text Box 88">
            <a:extLst>
              <a:ext uri="{FF2B5EF4-FFF2-40B4-BE49-F238E27FC236}">
                <a16:creationId xmlns:a16="http://schemas.microsoft.com/office/drawing/2014/main" id="{DE650F4D-B09C-4A43-A6EE-ABFD28DEECC1}"/>
              </a:ext>
            </a:extLst>
          </p:cNvPr>
          <p:cNvSpPr txBox="1">
            <a:spLocks noChangeArrowheads="1"/>
          </p:cNvSpPr>
          <p:nvPr/>
        </p:nvSpPr>
        <p:spPr bwMode="auto">
          <a:xfrm>
            <a:off x="622300" y="7021513"/>
            <a:ext cx="27955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a:t>
            </a:r>
          </a:p>
          <a:p>
            <a:r>
              <a:rPr lang="en-GB" altLang="en-US" sz="800"/>
              <a:t>x1 </a:t>
            </a:r>
            <a:r>
              <a:rPr lang="en-GB" altLang="en-US" sz="800" b="0"/>
              <a:t>Ferret Scout Car </a:t>
            </a:r>
            <a:r>
              <a:rPr lang="en-GB" altLang="en-US" sz="800"/>
              <a:t>     </a:t>
            </a:r>
            <a:r>
              <a:rPr lang="en-GB" altLang="en-US" sz="800" b="0"/>
              <a:t>                                      CWBR-18</a:t>
            </a:r>
            <a:endParaRPr lang="en-GB" altLang="en-US" sz="800"/>
          </a:p>
        </p:txBody>
      </p:sp>
      <p:grpSp>
        <p:nvGrpSpPr>
          <p:cNvPr id="126041" name="Group 89">
            <a:extLst>
              <a:ext uri="{FF2B5EF4-FFF2-40B4-BE49-F238E27FC236}">
                <a16:creationId xmlns:a16="http://schemas.microsoft.com/office/drawing/2014/main" id="{E2BB2713-3A65-49B4-A17B-BB7327E8FD17}"/>
              </a:ext>
            </a:extLst>
          </p:cNvPr>
          <p:cNvGrpSpPr>
            <a:grpSpLocks noChangeAspect="1"/>
          </p:cNvGrpSpPr>
          <p:nvPr/>
        </p:nvGrpSpPr>
        <p:grpSpPr bwMode="auto">
          <a:xfrm>
            <a:off x="406400" y="7453313"/>
            <a:ext cx="231775" cy="157162"/>
            <a:chOff x="1968" y="1728"/>
            <a:chExt cx="195" cy="132"/>
          </a:xfrm>
        </p:grpSpPr>
        <p:sp>
          <p:nvSpPr>
            <p:cNvPr id="126042" name="Rectangle 90">
              <a:extLst>
                <a:ext uri="{FF2B5EF4-FFF2-40B4-BE49-F238E27FC236}">
                  <a16:creationId xmlns:a16="http://schemas.microsoft.com/office/drawing/2014/main" id="{43BB8A9B-EAAC-442D-AEB7-D341AAFE5150}"/>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6043" name="Line 91">
              <a:extLst>
                <a:ext uri="{FF2B5EF4-FFF2-40B4-BE49-F238E27FC236}">
                  <a16:creationId xmlns:a16="http://schemas.microsoft.com/office/drawing/2014/main" id="{DEEB4425-A5B3-4FC9-8151-7AE85133D0AE}"/>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6044" name="Line 92">
              <a:extLst>
                <a:ext uri="{FF2B5EF4-FFF2-40B4-BE49-F238E27FC236}">
                  <a16:creationId xmlns:a16="http://schemas.microsoft.com/office/drawing/2014/main" id="{9809F186-13FB-4AAB-BBD4-1997CADE8384}"/>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26045" name="Group 93">
            <a:extLst>
              <a:ext uri="{FF2B5EF4-FFF2-40B4-BE49-F238E27FC236}">
                <a16:creationId xmlns:a16="http://schemas.microsoft.com/office/drawing/2014/main" id="{024E3814-D3FA-49EF-9576-357AF7159430}"/>
              </a:ext>
            </a:extLst>
          </p:cNvPr>
          <p:cNvGrpSpPr>
            <a:grpSpLocks/>
          </p:cNvGrpSpPr>
          <p:nvPr/>
        </p:nvGrpSpPr>
        <p:grpSpPr bwMode="auto">
          <a:xfrm>
            <a:off x="477838" y="7381875"/>
            <a:ext cx="74612" cy="26988"/>
            <a:chOff x="2373" y="1404"/>
            <a:chExt cx="47" cy="17"/>
          </a:xfrm>
        </p:grpSpPr>
        <p:sp>
          <p:nvSpPr>
            <p:cNvPr id="126046" name="Oval 94">
              <a:extLst>
                <a:ext uri="{FF2B5EF4-FFF2-40B4-BE49-F238E27FC236}">
                  <a16:creationId xmlns:a16="http://schemas.microsoft.com/office/drawing/2014/main" id="{F0228C64-0A55-4997-B7A5-8968DB37F30D}"/>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26047" name="Oval 95">
              <a:extLst>
                <a:ext uri="{FF2B5EF4-FFF2-40B4-BE49-F238E27FC236}">
                  <a16:creationId xmlns:a16="http://schemas.microsoft.com/office/drawing/2014/main" id="{AFDA68FB-39C7-42F0-9E62-B3182C97DE3E}"/>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grpSp>
        <p:nvGrpSpPr>
          <p:cNvPr id="126048" name="Group 96">
            <a:extLst>
              <a:ext uri="{FF2B5EF4-FFF2-40B4-BE49-F238E27FC236}">
                <a16:creationId xmlns:a16="http://schemas.microsoft.com/office/drawing/2014/main" id="{712CAD5F-81AE-457B-B8CE-D951A874DA8A}"/>
              </a:ext>
            </a:extLst>
          </p:cNvPr>
          <p:cNvGrpSpPr>
            <a:grpSpLocks/>
          </p:cNvGrpSpPr>
          <p:nvPr/>
        </p:nvGrpSpPr>
        <p:grpSpPr bwMode="auto">
          <a:xfrm>
            <a:off x="477838" y="7669213"/>
            <a:ext cx="74612" cy="26987"/>
            <a:chOff x="2373" y="1404"/>
            <a:chExt cx="47" cy="17"/>
          </a:xfrm>
        </p:grpSpPr>
        <p:sp>
          <p:nvSpPr>
            <p:cNvPr id="126049" name="Oval 97">
              <a:extLst>
                <a:ext uri="{FF2B5EF4-FFF2-40B4-BE49-F238E27FC236}">
                  <a16:creationId xmlns:a16="http://schemas.microsoft.com/office/drawing/2014/main" id="{C37D36D1-3669-47A6-AEE6-154A4A57E209}"/>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26050" name="Oval 98">
              <a:extLst>
                <a:ext uri="{FF2B5EF4-FFF2-40B4-BE49-F238E27FC236}">
                  <a16:creationId xmlns:a16="http://schemas.microsoft.com/office/drawing/2014/main" id="{5061272F-037B-42F2-9CE0-C088BB92F4B9}"/>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26051" name="Text Box 99">
            <a:extLst>
              <a:ext uri="{FF2B5EF4-FFF2-40B4-BE49-F238E27FC236}">
                <a16:creationId xmlns:a16="http://schemas.microsoft.com/office/drawing/2014/main" id="{EC890A28-C725-484F-878C-265A948E46B3}"/>
              </a:ext>
            </a:extLst>
          </p:cNvPr>
          <p:cNvSpPr txBox="1">
            <a:spLocks noChangeArrowheads="1"/>
          </p:cNvSpPr>
          <p:nvPr/>
        </p:nvSpPr>
        <p:spPr bwMode="auto">
          <a:xfrm>
            <a:off x="622300" y="7597775"/>
            <a:ext cx="27876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a:t>
            </a:r>
          </a:p>
          <a:p>
            <a:r>
              <a:rPr lang="en-GB" altLang="en-US" sz="800"/>
              <a:t>x1 </a:t>
            </a:r>
            <a:r>
              <a:rPr lang="en-GB" altLang="en-US" sz="800" b="0"/>
              <a:t>Bedford MK 4-Ton Truck </a:t>
            </a:r>
            <a:r>
              <a:rPr lang="en-GB" altLang="en-US" sz="800"/>
              <a:t>     </a:t>
            </a:r>
            <a:r>
              <a:rPr lang="en-GB" altLang="en-US" sz="800" b="0"/>
              <a:t>                         CWBR-14</a:t>
            </a:r>
            <a:endParaRPr lang="en-GB" altLang="en-US" sz="800"/>
          </a:p>
        </p:txBody>
      </p:sp>
      <p:sp>
        <p:nvSpPr>
          <p:cNvPr id="126052" name="Text Box 100">
            <a:extLst>
              <a:ext uri="{FF2B5EF4-FFF2-40B4-BE49-F238E27FC236}">
                <a16:creationId xmlns:a16="http://schemas.microsoft.com/office/drawing/2014/main" id="{199E1939-B5A9-401E-B5C8-D4C656882882}"/>
              </a:ext>
            </a:extLst>
          </p:cNvPr>
          <p:cNvSpPr txBox="1">
            <a:spLocks noChangeArrowheads="1"/>
          </p:cNvSpPr>
          <p:nvPr/>
        </p:nvSpPr>
        <p:spPr bwMode="auto">
          <a:xfrm>
            <a:off x="622300" y="7381875"/>
            <a:ext cx="2782888"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x3 </a:t>
            </a:r>
            <a:r>
              <a:rPr lang="en-GB" altLang="en-US" sz="800" b="0"/>
              <a:t>Infantry (1 MAW) </a:t>
            </a:r>
            <a:r>
              <a:rPr lang="en-GB" altLang="en-US" sz="800"/>
              <a:t>    </a:t>
            </a:r>
            <a:r>
              <a:rPr lang="en-GB" altLang="en-US" sz="800" b="0"/>
              <a:t>                                      CWBR-26</a:t>
            </a:r>
            <a:endParaRPr lang="en-GB" altLang="en-US" sz="800"/>
          </a:p>
        </p:txBody>
      </p:sp>
      <p:sp>
        <p:nvSpPr>
          <p:cNvPr id="126053" name="Text Box 101">
            <a:extLst>
              <a:ext uri="{FF2B5EF4-FFF2-40B4-BE49-F238E27FC236}">
                <a16:creationId xmlns:a16="http://schemas.microsoft.com/office/drawing/2014/main" id="{2446ECA1-32B8-495A-B8A2-2112BB1F9AE5}"/>
              </a:ext>
            </a:extLst>
          </p:cNvPr>
          <p:cNvSpPr txBox="1">
            <a:spLocks noChangeArrowheads="1"/>
          </p:cNvSpPr>
          <p:nvPr/>
        </p:nvSpPr>
        <p:spPr bwMode="auto">
          <a:xfrm>
            <a:off x="692150" y="7956550"/>
            <a:ext cx="121126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BATTLEGROUPS</a:t>
            </a:r>
          </a:p>
        </p:txBody>
      </p:sp>
      <p:grpSp>
        <p:nvGrpSpPr>
          <p:cNvPr id="126054" name="Group 102">
            <a:extLst>
              <a:ext uri="{FF2B5EF4-FFF2-40B4-BE49-F238E27FC236}">
                <a16:creationId xmlns:a16="http://schemas.microsoft.com/office/drawing/2014/main" id="{EE7DE461-3226-4997-8493-B4FCF5B2C658}"/>
              </a:ext>
            </a:extLst>
          </p:cNvPr>
          <p:cNvGrpSpPr>
            <a:grpSpLocks noChangeAspect="1"/>
          </p:cNvGrpSpPr>
          <p:nvPr/>
        </p:nvGrpSpPr>
        <p:grpSpPr bwMode="auto">
          <a:xfrm>
            <a:off x="115888" y="6370638"/>
            <a:ext cx="288925" cy="215900"/>
            <a:chOff x="1968" y="1728"/>
            <a:chExt cx="195" cy="132"/>
          </a:xfrm>
        </p:grpSpPr>
        <p:sp>
          <p:nvSpPr>
            <p:cNvPr id="126055" name="Rectangle 103">
              <a:extLst>
                <a:ext uri="{FF2B5EF4-FFF2-40B4-BE49-F238E27FC236}">
                  <a16:creationId xmlns:a16="http://schemas.microsoft.com/office/drawing/2014/main" id="{49502547-966B-49C4-9997-CEDA82A891A9}"/>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6056" name="Line 104">
              <a:extLst>
                <a:ext uri="{FF2B5EF4-FFF2-40B4-BE49-F238E27FC236}">
                  <a16:creationId xmlns:a16="http://schemas.microsoft.com/office/drawing/2014/main" id="{47637349-88E8-4103-9EC2-F948D12B0409}"/>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6057" name="Line 105">
              <a:extLst>
                <a:ext uri="{FF2B5EF4-FFF2-40B4-BE49-F238E27FC236}">
                  <a16:creationId xmlns:a16="http://schemas.microsoft.com/office/drawing/2014/main" id="{16AE6A14-7FB2-4FED-B184-79B104E50FB7}"/>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26058" name="Group 106">
            <a:extLst>
              <a:ext uri="{FF2B5EF4-FFF2-40B4-BE49-F238E27FC236}">
                <a16:creationId xmlns:a16="http://schemas.microsoft.com/office/drawing/2014/main" id="{8ABDC452-6727-4533-9232-46845846EE87}"/>
              </a:ext>
            </a:extLst>
          </p:cNvPr>
          <p:cNvGrpSpPr>
            <a:grpSpLocks/>
          </p:cNvGrpSpPr>
          <p:nvPr/>
        </p:nvGrpSpPr>
        <p:grpSpPr bwMode="auto">
          <a:xfrm>
            <a:off x="404813" y="7164388"/>
            <a:ext cx="231775" cy="190500"/>
            <a:chOff x="2352" y="3264"/>
            <a:chExt cx="146" cy="120"/>
          </a:xfrm>
        </p:grpSpPr>
        <p:sp>
          <p:nvSpPr>
            <p:cNvPr id="126059" name="Rectangle 107">
              <a:extLst>
                <a:ext uri="{FF2B5EF4-FFF2-40B4-BE49-F238E27FC236}">
                  <a16:creationId xmlns:a16="http://schemas.microsoft.com/office/drawing/2014/main" id="{7A501F72-0693-44EA-A1C5-3A4FF62A32B0}"/>
                </a:ext>
              </a:extLst>
            </p:cNvPr>
            <p:cNvSpPr>
              <a:spLocks noChangeAspect="1" noChangeArrowheads="1"/>
            </p:cNvSpPr>
            <p:nvPr/>
          </p:nvSpPr>
          <p:spPr bwMode="auto">
            <a:xfrm>
              <a:off x="2352" y="326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6060" name="Oval 108">
              <a:extLst>
                <a:ext uri="{FF2B5EF4-FFF2-40B4-BE49-F238E27FC236}">
                  <a16:creationId xmlns:a16="http://schemas.microsoft.com/office/drawing/2014/main" id="{D54E4937-E281-4C65-BA73-311AF4194725}"/>
                </a:ext>
              </a:extLst>
            </p:cNvPr>
            <p:cNvSpPr>
              <a:spLocks noChangeAspect="1" noChangeArrowheads="1"/>
            </p:cNvSpPr>
            <p:nvPr/>
          </p:nvSpPr>
          <p:spPr bwMode="auto">
            <a:xfrm>
              <a:off x="2359" y="336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26061" name="Oval 109">
              <a:extLst>
                <a:ext uri="{FF2B5EF4-FFF2-40B4-BE49-F238E27FC236}">
                  <a16:creationId xmlns:a16="http://schemas.microsoft.com/office/drawing/2014/main" id="{E6A3E527-FBBD-487A-866F-519226532350}"/>
                </a:ext>
              </a:extLst>
            </p:cNvPr>
            <p:cNvSpPr>
              <a:spLocks noChangeAspect="1" noChangeArrowheads="1"/>
            </p:cNvSpPr>
            <p:nvPr/>
          </p:nvSpPr>
          <p:spPr bwMode="auto">
            <a:xfrm>
              <a:off x="2473" y="336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26062" name="Oval 110">
              <a:extLst>
                <a:ext uri="{FF2B5EF4-FFF2-40B4-BE49-F238E27FC236}">
                  <a16:creationId xmlns:a16="http://schemas.microsoft.com/office/drawing/2014/main" id="{C14D2C85-D905-41C9-874D-B63D7D9A8696}"/>
                </a:ext>
              </a:extLst>
            </p:cNvPr>
            <p:cNvSpPr>
              <a:spLocks noChangeAspect="1" noChangeArrowheads="1"/>
            </p:cNvSpPr>
            <p:nvPr/>
          </p:nvSpPr>
          <p:spPr bwMode="auto">
            <a:xfrm>
              <a:off x="2373" y="3290"/>
              <a:ext cx="102" cy="48"/>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6063" name="Line 111">
              <a:extLst>
                <a:ext uri="{FF2B5EF4-FFF2-40B4-BE49-F238E27FC236}">
                  <a16:creationId xmlns:a16="http://schemas.microsoft.com/office/drawing/2014/main" id="{5F2C1AE7-2344-415C-B47A-29D176334FE2}"/>
                </a:ext>
              </a:extLst>
            </p:cNvPr>
            <p:cNvSpPr>
              <a:spLocks noChangeAspect="1" noChangeShapeType="1"/>
            </p:cNvSpPr>
            <p:nvPr/>
          </p:nvSpPr>
          <p:spPr bwMode="auto">
            <a:xfrm flipV="1">
              <a:off x="2353" y="3264"/>
              <a:ext cx="144" cy="9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26064" name="Group 112">
            <a:extLst>
              <a:ext uri="{FF2B5EF4-FFF2-40B4-BE49-F238E27FC236}">
                <a16:creationId xmlns:a16="http://schemas.microsoft.com/office/drawing/2014/main" id="{C6FBA750-9DCE-4529-9094-49586F8AAE71}"/>
              </a:ext>
            </a:extLst>
          </p:cNvPr>
          <p:cNvGrpSpPr>
            <a:grpSpLocks/>
          </p:cNvGrpSpPr>
          <p:nvPr/>
        </p:nvGrpSpPr>
        <p:grpSpPr bwMode="auto">
          <a:xfrm>
            <a:off x="404813" y="7740650"/>
            <a:ext cx="231775" cy="190500"/>
            <a:chOff x="2252" y="2304"/>
            <a:chExt cx="146" cy="120"/>
          </a:xfrm>
        </p:grpSpPr>
        <p:sp>
          <p:nvSpPr>
            <p:cNvPr id="126065" name="Rectangle 113">
              <a:extLst>
                <a:ext uri="{FF2B5EF4-FFF2-40B4-BE49-F238E27FC236}">
                  <a16:creationId xmlns:a16="http://schemas.microsoft.com/office/drawing/2014/main" id="{4C24EB3F-E3B7-4D9F-831B-1E372972667A}"/>
                </a:ext>
              </a:extLst>
            </p:cNvPr>
            <p:cNvSpPr>
              <a:spLocks noChangeAspect="1" noChangeArrowheads="1"/>
            </p:cNvSpPr>
            <p:nvPr/>
          </p:nvSpPr>
          <p:spPr bwMode="auto">
            <a:xfrm>
              <a:off x="2252" y="230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6066" name="Oval 114">
              <a:extLst>
                <a:ext uri="{FF2B5EF4-FFF2-40B4-BE49-F238E27FC236}">
                  <a16:creationId xmlns:a16="http://schemas.microsoft.com/office/drawing/2014/main" id="{7AB82F6C-B200-4892-AD4C-6F20BFCD57B0}"/>
                </a:ext>
              </a:extLst>
            </p:cNvPr>
            <p:cNvSpPr>
              <a:spLocks noChangeAspect="1" noChangeArrowheads="1"/>
            </p:cNvSpPr>
            <p:nvPr/>
          </p:nvSpPr>
          <p:spPr bwMode="auto">
            <a:xfrm>
              <a:off x="2259" y="240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26067" name="Oval 115">
              <a:extLst>
                <a:ext uri="{FF2B5EF4-FFF2-40B4-BE49-F238E27FC236}">
                  <a16:creationId xmlns:a16="http://schemas.microsoft.com/office/drawing/2014/main" id="{16A6E790-1D59-4A18-8929-063C39C3FD6E}"/>
                </a:ext>
              </a:extLst>
            </p:cNvPr>
            <p:cNvSpPr>
              <a:spLocks noChangeAspect="1" noChangeArrowheads="1"/>
            </p:cNvSpPr>
            <p:nvPr/>
          </p:nvSpPr>
          <p:spPr bwMode="auto">
            <a:xfrm>
              <a:off x="2373" y="240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26096" name="Line 144">
            <a:extLst>
              <a:ext uri="{FF2B5EF4-FFF2-40B4-BE49-F238E27FC236}">
                <a16:creationId xmlns:a16="http://schemas.microsoft.com/office/drawing/2014/main" id="{76D6757B-0A30-4B84-B1E1-FD77D086A3CB}"/>
              </a:ext>
            </a:extLst>
          </p:cNvPr>
          <p:cNvSpPr>
            <a:spLocks noChangeShapeType="1"/>
          </p:cNvSpPr>
          <p:nvPr/>
        </p:nvSpPr>
        <p:spPr bwMode="auto">
          <a:xfrm flipV="1">
            <a:off x="260350" y="6588125"/>
            <a:ext cx="0" cy="223202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6097" name="Text Box 145">
            <a:extLst>
              <a:ext uri="{FF2B5EF4-FFF2-40B4-BE49-F238E27FC236}">
                <a16:creationId xmlns:a16="http://schemas.microsoft.com/office/drawing/2014/main" id="{2624013E-6833-4FDE-B8DB-05C9223BA9C2}"/>
              </a:ext>
            </a:extLst>
          </p:cNvPr>
          <p:cNvSpPr txBox="1">
            <a:spLocks noChangeArrowheads="1"/>
          </p:cNvSpPr>
          <p:nvPr/>
        </p:nvSpPr>
        <p:spPr bwMode="auto">
          <a:xfrm>
            <a:off x="3716338" y="6443663"/>
            <a:ext cx="3025775"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800"/>
              <a:t>(a) </a:t>
            </a:r>
            <a:r>
              <a:rPr lang="en-GB" altLang="en-US" sz="800" b="0"/>
              <a:t>54 Infantry Brigade’s primary role was that of mobile defence of the UK, with a priority on defending the east coast.  It was stationed primarily in Central and Eastern England. This Brigade also included elements dedicated to reinforcing BAOR, which aren’t listed here, as they are already listed elsewhere.  </a:t>
            </a:r>
          </a:p>
          <a:p>
            <a:endParaRPr lang="en-GB" altLang="en-US" sz="800"/>
          </a:p>
          <a:p>
            <a:r>
              <a:rPr lang="en-GB" altLang="en-US" sz="800"/>
              <a:t>(b) </a:t>
            </a:r>
            <a:r>
              <a:rPr lang="en-GB" altLang="en-US" sz="800" b="0"/>
              <a:t>This Yeomanry Regiment had only </a:t>
            </a:r>
            <a:r>
              <a:rPr lang="en-GB" altLang="en-US" sz="800"/>
              <a:t>x3 </a:t>
            </a:r>
            <a:r>
              <a:rPr lang="en-GB" altLang="en-US" sz="800" b="0"/>
              <a:t>Squadrons, though added an HSF Squadron during the 1980s.</a:t>
            </a:r>
          </a:p>
          <a:p>
            <a:endParaRPr lang="en-GB" altLang="en-US" sz="800" b="0"/>
          </a:p>
          <a:p>
            <a:r>
              <a:rPr lang="en-GB" altLang="en-US" sz="800"/>
              <a:t>(c) </a:t>
            </a:r>
            <a:r>
              <a:rPr lang="en-GB" altLang="en-US" sz="800" b="0"/>
              <a:t>These were all TA units.  </a:t>
            </a:r>
          </a:p>
          <a:p>
            <a:endParaRPr lang="en-GB" altLang="en-US" sz="800" b="0"/>
          </a:p>
          <a:p>
            <a:r>
              <a:rPr lang="en-GB" altLang="en-US" sz="800"/>
              <a:t>(d) </a:t>
            </a:r>
            <a:r>
              <a:rPr lang="en-GB" altLang="en-US" sz="800" b="0"/>
              <a:t>These battalions each had </a:t>
            </a:r>
            <a:r>
              <a:rPr lang="en-GB" altLang="en-US" sz="800"/>
              <a:t>x4 </a:t>
            </a:r>
            <a:r>
              <a:rPr lang="en-GB" altLang="en-US" sz="800" b="0"/>
              <a:t>Infantry Companies, with up to </a:t>
            </a:r>
            <a:r>
              <a:rPr lang="en-GB" altLang="en-US" sz="800"/>
              <a:t>x2 </a:t>
            </a:r>
            <a:r>
              <a:rPr lang="en-GB" altLang="en-US" sz="800" b="0"/>
              <a:t>HSF Companies.</a:t>
            </a:r>
          </a:p>
        </p:txBody>
      </p:sp>
      <p:grpSp>
        <p:nvGrpSpPr>
          <p:cNvPr id="126098" name="Group 146">
            <a:extLst>
              <a:ext uri="{FF2B5EF4-FFF2-40B4-BE49-F238E27FC236}">
                <a16:creationId xmlns:a16="http://schemas.microsoft.com/office/drawing/2014/main" id="{78EDC3DC-0C72-4392-BA57-227826CDEA79}"/>
              </a:ext>
            </a:extLst>
          </p:cNvPr>
          <p:cNvGrpSpPr>
            <a:grpSpLocks/>
          </p:cNvGrpSpPr>
          <p:nvPr/>
        </p:nvGrpSpPr>
        <p:grpSpPr bwMode="auto">
          <a:xfrm>
            <a:off x="404813" y="8320088"/>
            <a:ext cx="287337" cy="255587"/>
            <a:chOff x="255" y="2154"/>
            <a:chExt cx="181" cy="161"/>
          </a:xfrm>
        </p:grpSpPr>
        <p:sp>
          <p:nvSpPr>
            <p:cNvPr id="126099" name="Rectangle 147">
              <a:extLst>
                <a:ext uri="{FF2B5EF4-FFF2-40B4-BE49-F238E27FC236}">
                  <a16:creationId xmlns:a16="http://schemas.microsoft.com/office/drawing/2014/main" id="{59F21F2F-FD25-4A8B-8653-EAE2E652B177}"/>
                </a:ext>
              </a:extLst>
            </p:cNvPr>
            <p:cNvSpPr>
              <a:spLocks noChangeAspect="1" noChangeArrowheads="1"/>
            </p:cNvSpPr>
            <p:nvPr/>
          </p:nvSpPr>
          <p:spPr bwMode="auto">
            <a:xfrm>
              <a:off x="255" y="2154"/>
              <a:ext cx="181" cy="136"/>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6100" name="Oval 148">
              <a:extLst>
                <a:ext uri="{FF2B5EF4-FFF2-40B4-BE49-F238E27FC236}">
                  <a16:creationId xmlns:a16="http://schemas.microsoft.com/office/drawing/2014/main" id="{210E4222-0590-4B90-AEA1-F2507D1C240E}"/>
                </a:ext>
              </a:extLst>
            </p:cNvPr>
            <p:cNvSpPr>
              <a:spLocks noChangeAspect="1" noChangeArrowheads="1"/>
            </p:cNvSpPr>
            <p:nvPr/>
          </p:nvSpPr>
          <p:spPr bwMode="auto">
            <a:xfrm>
              <a:off x="264" y="2296"/>
              <a:ext cx="21" cy="19"/>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26101" name="Oval 149">
              <a:extLst>
                <a:ext uri="{FF2B5EF4-FFF2-40B4-BE49-F238E27FC236}">
                  <a16:creationId xmlns:a16="http://schemas.microsoft.com/office/drawing/2014/main" id="{FEAACF1B-4D95-46D8-91FE-6EA5E5F740F8}"/>
                </a:ext>
              </a:extLst>
            </p:cNvPr>
            <p:cNvSpPr>
              <a:spLocks noChangeAspect="1" noChangeArrowheads="1"/>
            </p:cNvSpPr>
            <p:nvPr/>
          </p:nvSpPr>
          <p:spPr bwMode="auto">
            <a:xfrm>
              <a:off x="406" y="2296"/>
              <a:ext cx="22" cy="19"/>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26102" name="Line 150">
              <a:extLst>
                <a:ext uri="{FF2B5EF4-FFF2-40B4-BE49-F238E27FC236}">
                  <a16:creationId xmlns:a16="http://schemas.microsoft.com/office/drawing/2014/main" id="{D1498EA8-91AF-4C66-8CA4-04BB651E3A43}"/>
                </a:ext>
              </a:extLst>
            </p:cNvPr>
            <p:cNvSpPr>
              <a:spLocks noChangeAspect="1" noChangeShapeType="1"/>
            </p:cNvSpPr>
            <p:nvPr/>
          </p:nvSpPr>
          <p:spPr bwMode="auto">
            <a:xfrm flipV="1">
              <a:off x="256" y="2154"/>
              <a:ext cx="178" cy="132"/>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26103" name="Group 151">
            <a:extLst>
              <a:ext uri="{FF2B5EF4-FFF2-40B4-BE49-F238E27FC236}">
                <a16:creationId xmlns:a16="http://schemas.microsoft.com/office/drawing/2014/main" id="{B71ACAC3-D7D2-4081-933B-3BDB2034B8E1}"/>
              </a:ext>
            </a:extLst>
          </p:cNvPr>
          <p:cNvGrpSpPr>
            <a:grpSpLocks/>
          </p:cNvGrpSpPr>
          <p:nvPr/>
        </p:nvGrpSpPr>
        <p:grpSpPr bwMode="auto">
          <a:xfrm>
            <a:off x="511175" y="8248650"/>
            <a:ext cx="76200" cy="63500"/>
            <a:chOff x="2443" y="447"/>
            <a:chExt cx="48" cy="40"/>
          </a:xfrm>
        </p:grpSpPr>
        <p:sp>
          <p:nvSpPr>
            <p:cNvPr id="126104" name="Line 152">
              <a:extLst>
                <a:ext uri="{FF2B5EF4-FFF2-40B4-BE49-F238E27FC236}">
                  <a16:creationId xmlns:a16="http://schemas.microsoft.com/office/drawing/2014/main" id="{C3B80F7E-8A10-42B3-9C17-F39F6F111ECA}"/>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6105" name="Line 153">
              <a:extLst>
                <a:ext uri="{FF2B5EF4-FFF2-40B4-BE49-F238E27FC236}">
                  <a16:creationId xmlns:a16="http://schemas.microsoft.com/office/drawing/2014/main" id="{AA083A95-4062-47E2-9147-9AD2504E36CC}"/>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26106" name="Line 154">
            <a:extLst>
              <a:ext uri="{FF2B5EF4-FFF2-40B4-BE49-F238E27FC236}">
                <a16:creationId xmlns:a16="http://schemas.microsoft.com/office/drawing/2014/main" id="{AD78DB56-A112-40A6-BE54-38D4AC1DC269}"/>
              </a:ext>
            </a:extLst>
          </p:cNvPr>
          <p:cNvSpPr>
            <a:spLocks noChangeShapeType="1"/>
          </p:cNvSpPr>
          <p:nvPr/>
        </p:nvSpPr>
        <p:spPr bwMode="auto">
          <a:xfrm>
            <a:off x="260350" y="839152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6107" name="Text Box 155">
            <a:extLst>
              <a:ext uri="{FF2B5EF4-FFF2-40B4-BE49-F238E27FC236}">
                <a16:creationId xmlns:a16="http://schemas.microsoft.com/office/drawing/2014/main" id="{76CA5D57-A8FD-43B0-9A20-1DC733294C20}"/>
              </a:ext>
            </a:extLst>
          </p:cNvPr>
          <p:cNvSpPr txBox="1">
            <a:spLocks noChangeArrowheads="1"/>
          </p:cNvSpPr>
          <p:nvPr/>
        </p:nvSpPr>
        <p:spPr bwMode="auto">
          <a:xfrm>
            <a:off x="692150" y="8172450"/>
            <a:ext cx="22606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BG CWBR-23</a:t>
            </a:r>
          </a:p>
          <a:p>
            <a:r>
              <a:rPr lang="en-GB" altLang="en-US" sz="1000"/>
              <a:t>x1 Yeomanry Light Recce Regt </a:t>
            </a:r>
            <a:r>
              <a:rPr lang="en-GB" altLang="en-US" sz="800"/>
              <a:t>(bc)</a:t>
            </a:r>
            <a:endParaRPr lang="en-GB" altLang="en-US" sz="1000"/>
          </a:p>
        </p:txBody>
      </p:sp>
      <p:sp>
        <p:nvSpPr>
          <p:cNvPr id="126108" name="Line 156">
            <a:extLst>
              <a:ext uri="{FF2B5EF4-FFF2-40B4-BE49-F238E27FC236}">
                <a16:creationId xmlns:a16="http://schemas.microsoft.com/office/drawing/2014/main" id="{2EFC6C26-3C08-44BA-AC98-C0533F0DC11F}"/>
              </a:ext>
            </a:extLst>
          </p:cNvPr>
          <p:cNvSpPr>
            <a:spLocks noChangeShapeType="1"/>
          </p:cNvSpPr>
          <p:nvPr/>
        </p:nvSpPr>
        <p:spPr bwMode="auto">
          <a:xfrm>
            <a:off x="260350" y="8820150"/>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26109" name="Group 157">
            <a:extLst>
              <a:ext uri="{FF2B5EF4-FFF2-40B4-BE49-F238E27FC236}">
                <a16:creationId xmlns:a16="http://schemas.microsoft.com/office/drawing/2014/main" id="{4E5EE3A5-2BE0-4EAA-B9E2-C4A33BA6F1BD}"/>
              </a:ext>
            </a:extLst>
          </p:cNvPr>
          <p:cNvGrpSpPr>
            <a:grpSpLocks noChangeAspect="1"/>
          </p:cNvGrpSpPr>
          <p:nvPr/>
        </p:nvGrpSpPr>
        <p:grpSpPr bwMode="auto">
          <a:xfrm>
            <a:off x="403225" y="8748713"/>
            <a:ext cx="288925" cy="215900"/>
            <a:chOff x="1968" y="1728"/>
            <a:chExt cx="195" cy="132"/>
          </a:xfrm>
        </p:grpSpPr>
        <p:sp>
          <p:nvSpPr>
            <p:cNvPr id="126110" name="Rectangle 158">
              <a:extLst>
                <a:ext uri="{FF2B5EF4-FFF2-40B4-BE49-F238E27FC236}">
                  <a16:creationId xmlns:a16="http://schemas.microsoft.com/office/drawing/2014/main" id="{FF1A7304-E55A-442E-AA2C-A5A1C609994F}"/>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6111" name="Line 159">
              <a:extLst>
                <a:ext uri="{FF2B5EF4-FFF2-40B4-BE49-F238E27FC236}">
                  <a16:creationId xmlns:a16="http://schemas.microsoft.com/office/drawing/2014/main" id="{DC740310-4F03-4320-A3E9-328937EC4053}"/>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6112" name="Line 160">
              <a:extLst>
                <a:ext uri="{FF2B5EF4-FFF2-40B4-BE49-F238E27FC236}">
                  <a16:creationId xmlns:a16="http://schemas.microsoft.com/office/drawing/2014/main" id="{8F7FC167-40DB-4DC6-9D2A-64E8714BA16E}"/>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26113" name="Group 161">
            <a:extLst>
              <a:ext uri="{FF2B5EF4-FFF2-40B4-BE49-F238E27FC236}">
                <a16:creationId xmlns:a16="http://schemas.microsoft.com/office/drawing/2014/main" id="{CA8F8272-6BE1-488C-B4B7-B9A12719440E}"/>
              </a:ext>
            </a:extLst>
          </p:cNvPr>
          <p:cNvGrpSpPr>
            <a:grpSpLocks/>
          </p:cNvGrpSpPr>
          <p:nvPr/>
        </p:nvGrpSpPr>
        <p:grpSpPr bwMode="auto">
          <a:xfrm>
            <a:off x="509588" y="8677275"/>
            <a:ext cx="76200" cy="63500"/>
            <a:chOff x="2443" y="447"/>
            <a:chExt cx="48" cy="40"/>
          </a:xfrm>
        </p:grpSpPr>
        <p:sp>
          <p:nvSpPr>
            <p:cNvPr id="126114" name="Line 162">
              <a:extLst>
                <a:ext uri="{FF2B5EF4-FFF2-40B4-BE49-F238E27FC236}">
                  <a16:creationId xmlns:a16="http://schemas.microsoft.com/office/drawing/2014/main" id="{1E01583C-2581-40A2-8CD7-E0F4F9E5F0CA}"/>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6115" name="Line 163">
              <a:extLst>
                <a:ext uri="{FF2B5EF4-FFF2-40B4-BE49-F238E27FC236}">
                  <a16:creationId xmlns:a16="http://schemas.microsoft.com/office/drawing/2014/main" id="{1F8F08B0-F66A-43ED-AFFC-A3F46CCAA65B}"/>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26116" name="Text Box 164">
            <a:extLst>
              <a:ext uri="{FF2B5EF4-FFF2-40B4-BE49-F238E27FC236}">
                <a16:creationId xmlns:a16="http://schemas.microsoft.com/office/drawing/2014/main" id="{DC101693-4E58-45B5-9291-DFAB3F9A989E}"/>
              </a:ext>
            </a:extLst>
          </p:cNvPr>
          <p:cNvSpPr txBox="1">
            <a:spLocks noChangeArrowheads="1"/>
          </p:cNvSpPr>
          <p:nvPr/>
        </p:nvSpPr>
        <p:spPr bwMode="auto">
          <a:xfrm>
            <a:off x="692150" y="8604250"/>
            <a:ext cx="29527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1000" b="0"/>
              <a:t>BG CWBR-30</a:t>
            </a:r>
          </a:p>
          <a:p>
            <a:r>
              <a:rPr lang="en-GB" altLang="en-US" sz="1000"/>
              <a:t>x3 Infantry Battalion (Home Defence) </a:t>
            </a:r>
            <a:r>
              <a:rPr lang="en-GB" altLang="en-US" sz="800"/>
              <a:t>(cd)</a:t>
            </a:r>
            <a:endParaRPr lang="en-GB" altLang="en-US" sz="1000"/>
          </a:p>
        </p:txBody>
      </p:sp>
      <p:grpSp>
        <p:nvGrpSpPr>
          <p:cNvPr id="126203" name="Group 251">
            <a:extLst>
              <a:ext uri="{FF2B5EF4-FFF2-40B4-BE49-F238E27FC236}">
                <a16:creationId xmlns:a16="http://schemas.microsoft.com/office/drawing/2014/main" id="{CEBC062E-4310-4EF3-8CF0-FC842D673EFC}"/>
              </a:ext>
            </a:extLst>
          </p:cNvPr>
          <p:cNvGrpSpPr>
            <a:grpSpLocks/>
          </p:cNvGrpSpPr>
          <p:nvPr/>
        </p:nvGrpSpPr>
        <p:grpSpPr bwMode="auto">
          <a:xfrm>
            <a:off x="220663" y="179388"/>
            <a:ext cx="76200" cy="63500"/>
            <a:chOff x="2539" y="543"/>
            <a:chExt cx="48" cy="40"/>
          </a:xfrm>
        </p:grpSpPr>
        <p:sp>
          <p:nvSpPr>
            <p:cNvPr id="126204" name="Line 252">
              <a:extLst>
                <a:ext uri="{FF2B5EF4-FFF2-40B4-BE49-F238E27FC236}">
                  <a16:creationId xmlns:a16="http://schemas.microsoft.com/office/drawing/2014/main" id="{76190280-8951-4B6D-951A-915C1B128768}"/>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6205" name="Line 253">
              <a:extLst>
                <a:ext uri="{FF2B5EF4-FFF2-40B4-BE49-F238E27FC236}">
                  <a16:creationId xmlns:a16="http://schemas.microsoft.com/office/drawing/2014/main" id="{9DA84619-70CC-4D9E-BD04-4D963069FCA9}"/>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126206" name="Text Box 254">
            <a:extLst>
              <a:ext uri="{FF2B5EF4-FFF2-40B4-BE49-F238E27FC236}">
                <a16:creationId xmlns:a16="http://schemas.microsoft.com/office/drawing/2014/main" id="{0B31B55F-E720-455E-BC05-577A2B46DCA1}"/>
              </a:ext>
            </a:extLst>
          </p:cNvPr>
          <p:cNvSpPr txBox="1">
            <a:spLocks noChangeArrowheads="1"/>
          </p:cNvSpPr>
          <p:nvPr/>
        </p:nvSpPr>
        <p:spPr bwMode="auto">
          <a:xfrm>
            <a:off x="476250" y="107950"/>
            <a:ext cx="3090863"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BATTLEGROUP CWBR-18e</a:t>
            </a:r>
          </a:p>
          <a:p>
            <a:r>
              <a:rPr lang="en-GB" altLang="en-US" sz="1000"/>
              <a:t>British Infantry Brigade (Home Service) 1980s </a:t>
            </a:r>
            <a:r>
              <a:rPr lang="en-GB" altLang="en-US" sz="800"/>
              <a:t>(a)</a:t>
            </a:r>
          </a:p>
          <a:p>
            <a:r>
              <a:rPr lang="en-GB" altLang="en-US" sz="800" b="0"/>
              <a:t>(51 (Highland) Infantry Brigade)</a:t>
            </a:r>
          </a:p>
        </p:txBody>
      </p:sp>
      <p:sp>
        <p:nvSpPr>
          <p:cNvPr id="126207" name="Line 255">
            <a:extLst>
              <a:ext uri="{FF2B5EF4-FFF2-40B4-BE49-F238E27FC236}">
                <a16:creationId xmlns:a16="http://schemas.microsoft.com/office/drawing/2014/main" id="{33B672DC-A5C5-4F72-B0FE-13C2D359B781}"/>
              </a:ext>
            </a:extLst>
          </p:cNvPr>
          <p:cNvSpPr>
            <a:spLocks noChangeShapeType="1"/>
          </p:cNvSpPr>
          <p:nvPr/>
        </p:nvSpPr>
        <p:spPr bwMode="auto">
          <a:xfrm>
            <a:off x="261938" y="1406525"/>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6208" name="Line 256">
            <a:extLst>
              <a:ext uri="{FF2B5EF4-FFF2-40B4-BE49-F238E27FC236}">
                <a16:creationId xmlns:a16="http://schemas.microsoft.com/office/drawing/2014/main" id="{F8F1F3D9-0EC8-486F-968F-3F2DFAC21450}"/>
              </a:ext>
            </a:extLst>
          </p:cNvPr>
          <p:cNvSpPr>
            <a:spLocks noChangeShapeType="1"/>
          </p:cNvSpPr>
          <p:nvPr/>
        </p:nvSpPr>
        <p:spPr bwMode="auto">
          <a:xfrm>
            <a:off x="261938" y="830263"/>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6209" name="Line 257">
            <a:extLst>
              <a:ext uri="{FF2B5EF4-FFF2-40B4-BE49-F238E27FC236}">
                <a16:creationId xmlns:a16="http://schemas.microsoft.com/office/drawing/2014/main" id="{346DBAC0-9289-4CB6-AD2B-12DA9C29A6F1}"/>
              </a:ext>
            </a:extLst>
          </p:cNvPr>
          <p:cNvSpPr>
            <a:spLocks noChangeShapeType="1"/>
          </p:cNvSpPr>
          <p:nvPr/>
        </p:nvSpPr>
        <p:spPr bwMode="auto">
          <a:xfrm>
            <a:off x="477838" y="1477963"/>
            <a:ext cx="0" cy="1444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6210" name="Line 258">
            <a:extLst>
              <a:ext uri="{FF2B5EF4-FFF2-40B4-BE49-F238E27FC236}">
                <a16:creationId xmlns:a16="http://schemas.microsoft.com/office/drawing/2014/main" id="{69A450A1-F3B5-40EA-B1EF-DD4CB234BFC0}"/>
              </a:ext>
            </a:extLst>
          </p:cNvPr>
          <p:cNvSpPr>
            <a:spLocks noChangeShapeType="1"/>
          </p:cNvSpPr>
          <p:nvPr/>
        </p:nvSpPr>
        <p:spPr bwMode="auto">
          <a:xfrm>
            <a:off x="477838" y="901700"/>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26211" name="Group 259">
            <a:extLst>
              <a:ext uri="{FF2B5EF4-FFF2-40B4-BE49-F238E27FC236}">
                <a16:creationId xmlns:a16="http://schemas.microsoft.com/office/drawing/2014/main" id="{9324E6B4-E434-4997-8F8C-20250E5AEFFF}"/>
              </a:ext>
            </a:extLst>
          </p:cNvPr>
          <p:cNvGrpSpPr>
            <a:grpSpLocks/>
          </p:cNvGrpSpPr>
          <p:nvPr/>
        </p:nvGrpSpPr>
        <p:grpSpPr bwMode="auto">
          <a:xfrm>
            <a:off x="477838" y="685800"/>
            <a:ext cx="74612" cy="26988"/>
            <a:chOff x="2373" y="1404"/>
            <a:chExt cx="47" cy="17"/>
          </a:xfrm>
        </p:grpSpPr>
        <p:sp>
          <p:nvSpPr>
            <p:cNvPr id="126212" name="Oval 260">
              <a:extLst>
                <a:ext uri="{FF2B5EF4-FFF2-40B4-BE49-F238E27FC236}">
                  <a16:creationId xmlns:a16="http://schemas.microsoft.com/office/drawing/2014/main" id="{9FD232A3-62A8-4D22-ABBA-61943BA45358}"/>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26213" name="Oval 261">
              <a:extLst>
                <a:ext uri="{FF2B5EF4-FFF2-40B4-BE49-F238E27FC236}">
                  <a16:creationId xmlns:a16="http://schemas.microsoft.com/office/drawing/2014/main" id="{ACB811E8-C0B9-4F77-9A20-63E8376064CB}"/>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26214" name="Text Box 262">
            <a:extLst>
              <a:ext uri="{FF2B5EF4-FFF2-40B4-BE49-F238E27FC236}">
                <a16:creationId xmlns:a16="http://schemas.microsoft.com/office/drawing/2014/main" id="{4649A56F-1F76-47FF-BDFB-BB6C1BF3B30B}"/>
              </a:ext>
            </a:extLst>
          </p:cNvPr>
          <p:cNvSpPr txBox="1">
            <a:spLocks noChangeArrowheads="1"/>
          </p:cNvSpPr>
          <p:nvPr/>
        </p:nvSpPr>
        <p:spPr bwMode="auto">
          <a:xfrm>
            <a:off x="622300" y="614363"/>
            <a:ext cx="28019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Command</a:t>
            </a:r>
          </a:p>
          <a:p>
            <a:r>
              <a:rPr lang="en-GB" altLang="en-US" sz="800"/>
              <a:t>x1 </a:t>
            </a:r>
            <a:r>
              <a:rPr lang="en-GB" altLang="en-US" sz="800" b="0"/>
              <a:t>Commander                                                   CWBR-25</a:t>
            </a:r>
            <a:endParaRPr lang="en-GB" altLang="en-US" sz="800"/>
          </a:p>
        </p:txBody>
      </p:sp>
      <p:grpSp>
        <p:nvGrpSpPr>
          <p:cNvPr id="126215" name="Group 263">
            <a:extLst>
              <a:ext uri="{FF2B5EF4-FFF2-40B4-BE49-F238E27FC236}">
                <a16:creationId xmlns:a16="http://schemas.microsoft.com/office/drawing/2014/main" id="{CEDF9FFD-3159-4C7E-A7AF-1192DEE719B0}"/>
              </a:ext>
            </a:extLst>
          </p:cNvPr>
          <p:cNvGrpSpPr>
            <a:grpSpLocks/>
          </p:cNvGrpSpPr>
          <p:nvPr/>
        </p:nvGrpSpPr>
        <p:grpSpPr bwMode="auto">
          <a:xfrm>
            <a:off x="406400" y="757238"/>
            <a:ext cx="231775" cy="157162"/>
            <a:chOff x="933" y="149"/>
            <a:chExt cx="146" cy="99"/>
          </a:xfrm>
        </p:grpSpPr>
        <p:sp>
          <p:nvSpPr>
            <p:cNvPr id="126216" name="Rectangle 264">
              <a:extLst>
                <a:ext uri="{FF2B5EF4-FFF2-40B4-BE49-F238E27FC236}">
                  <a16:creationId xmlns:a16="http://schemas.microsoft.com/office/drawing/2014/main" id="{EF9741F8-B7EA-46D8-A37A-A5EC874A5BBE}"/>
                </a:ext>
              </a:extLst>
            </p:cNvPr>
            <p:cNvSpPr>
              <a:spLocks noChangeAspect="1" noChangeArrowheads="1"/>
            </p:cNvSpPr>
            <p:nvPr/>
          </p:nvSpPr>
          <p:spPr bwMode="auto">
            <a:xfrm>
              <a:off x="933" y="149"/>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6217" name="Text Box 265">
              <a:extLst>
                <a:ext uri="{FF2B5EF4-FFF2-40B4-BE49-F238E27FC236}">
                  <a16:creationId xmlns:a16="http://schemas.microsoft.com/office/drawing/2014/main" id="{F59A7D71-DFEE-4967-966F-1CEAEEB0C56F}"/>
                </a:ext>
              </a:extLst>
            </p:cNvPr>
            <p:cNvSpPr txBox="1">
              <a:spLocks noChangeAspect="1" noChangeArrowheads="1"/>
            </p:cNvSpPr>
            <p:nvPr/>
          </p:nvSpPr>
          <p:spPr bwMode="auto">
            <a:xfrm>
              <a:off x="948" y="163"/>
              <a:ext cx="116" cy="70"/>
            </a:xfrm>
            <a:prstGeom prst="rect">
              <a:avLst/>
            </a:prstGeom>
            <a:solidFill>
              <a:srgbClr val="CC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sz="800"/>
                <a:t>HQ</a:t>
              </a:r>
            </a:p>
          </p:txBody>
        </p:sp>
      </p:grpSp>
      <p:grpSp>
        <p:nvGrpSpPr>
          <p:cNvPr id="126218" name="Group 266">
            <a:extLst>
              <a:ext uri="{FF2B5EF4-FFF2-40B4-BE49-F238E27FC236}">
                <a16:creationId xmlns:a16="http://schemas.microsoft.com/office/drawing/2014/main" id="{E3735AAC-63C9-4DC9-888D-3FC930C73BB4}"/>
              </a:ext>
            </a:extLst>
          </p:cNvPr>
          <p:cNvGrpSpPr>
            <a:grpSpLocks/>
          </p:cNvGrpSpPr>
          <p:nvPr/>
        </p:nvGrpSpPr>
        <p:grpSpPr bwMode="auto">
          <a:xfrm>
            <a:off x="477838" y="973138"/>
            <a:ext cx="74612" cy="26987"/>
            <a:chOff x="2373" y="1404"/>
            <a:chExt cx="47" cy="17"/>
          </a:xfrm>
        </p:grpSpPr>
        <p:sp>
          <p:nvSpPr>
            <p:cNvPr id="126219" name="Oval 267">
              <a:extLst>
                <a:ext uri="{FF2B5EF4-FFF2-40B4-BE49-F238E27FC236}">
                  <a16:creationId xmlns:a16="http://schemas.microsoft.com/office/drawing/2014/main" id="{ECC2B109-9500-4118-8450-8F0FB055F08C}"/>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26220" name="Oval 268">
              <a:extLst>
                <a:ext uri="{FF2B5EF4-FFF2-40B4-BE49-F238E27FC236}">
                  <a16:creationId xmlns:a16="http://schemas.microsoft.com/office/drawing/2014/main" id="{43DDC63E-578A-48B2-AFFC-521B2EAE4D91}"/>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26221" name="Text Box 269">
            <a:extLst>
              <a:ext uri="{FF2B5EF4-FFF2-40B4-BE49-F238E27FC236}">
                <a16:creationId xmlns:a16="http://schemas.microsoft.com/office/drawing/2014/main" id="{2B2F2291-93C5-4EB0-B82D-36778FCF599C}"/>
              </a:ext>
            </a:extLst>
          </p:cNvPr>
          <p:cNvSpPr txBox="1">
            <a:spLocks noChangeArrowheads="1"/>
          </p:cNvSpPr>
          <p:nvPr/>
        </p:nvSpPr>
        <p:spPr bwMode="auto">
          <a:xfrm>
            <a:off x="622300" y="901700"/>
            <a:ext cx="27955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a:t>
            </a:r>
          </a:p>
          <a:p>
            <a:r>
              <a:rPr lang="en-GB" altLang="en-US" sz="800"/>
              <a:t>x1 </a:t>
            </a:r>
            <a:r>
              <a:rPr lang="en-GB" altLang="en-US" sz="800" b="0"/>
              <a:t>Ferret Scout Car </a:t>
            </a:r>
            <a:r>
              <a:rPr lang="en-GB" altLang="en-US" sz="800"/>
              <a:t>     </a:t>
            </a:r>
            <a:r>
              <a:rPr lang="en-GB" altLang="en-US" sz="800" b="0"/>
              <a:t>                                      CWBR-18</a:t>
            </a:r>
            <a:endParaRPr lang="en-GB" altLang="en-US" sz="800"/>
          </a:p>
        </p:txBody>
      </p:sp>
      <p:grpSp>
        <p:nvGrpSpPr>
          <p:cNvPr id="126222" name="Group 270">
            <a:extLst>
              <a:ext uri="{FF2B5EF4-FFF2-40B4-BE49-F238E27FC236}">
                <a16:creationId xmlns:a16="http://schemas.microsoft.com/office/drawing/2014/main" id="{D8936049-62B7-4399-A053-A2C48B628590}"/>
              </a:ext>
            </a:extLst>
          </p:cNvPr>
          <p:cNvGrpSpPr>
            <a:grpSpLocks noChangeAspect="1"/>
          </p:cNvGrpSpPr>
          <p:nvPr/>
        </p:nvGrpSpPr>
        <p:grpSpPr bwMode="auto">
          <a:xfrm>
            <a:off x="406400" y="1333500"/>
            <a:ext cx="231775" cy="157163"/>
            <a:chOff x="1968" y="1728"/>
            <a:chExt cx="195" cy="132"/>
          </a:xfrm>
        </p:grpSpPr>
        <p:sp>
          <p:nvSpPr>
            <p:cNvPr id="126223" name="Rectangle 271">
              <a:extLst>
                <a:ext uri="{FF2B5EF4-FFF2-40B4-BE49-F238E27FC236}">
                  <a16:creationId xmlns:a16="http://schemas.microsoft.com/office/drawing/2014/main" id="{768703A5-F697-4421-9FEF-2B4E0E7E3762}"/>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6224" name="Line 272">
              <a:extLst>
                <a:ext uri="{FF2B5EF4-FFF2-40B4-BE49-F238E27FC236}">
                  <a16:creationId xmlns:a16="http://schemas.microsoft.com/office/drawing/2014/main" id="{EFA2340C-C5AE-45A4-9615-2401EB7B86EB}"/>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6225" name="Line 273">
              <a:extLst>
                <a:ext uri="{FF2B5EF4-FFF2-40B4-BE49-F238E27FC236}">
                  <a16:creationId xmlns:a16="http://schemas.microsoft.com/office/drawing/2014/main" id="{722A8F1C-D6F2-4FA2-9F36-9E3A1A3CC6DF}"/>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26226" name="Group 274">
            <a:extLst>
              <a:ext uri="{FF2B5EF4-FFF2-40B4-BE49-F238E27FC236}">
                <a16:creationId xmlns:a16="http://schemas.microsoft.com/office/drawing/2014/main" id="{FFC317DA-4CFE-4C2E-93F6-0FEF5C75C8B0}"/>
              </a:ext>
            </a:extLst>
          </p:cNvPr>
          <p:cNvGrpSpPr>
            <a:grpSpLocks/>
          </p:cNvGrpSpPr>
          <p:nvPr/>
        </p:nvGrpSpPr>
        <p:grpSpPr bwMode="auto">
          <a:xfrm>
            <a:off x="477838" y="1262063"/>
            <a:ext cx="74612" cy="26987"/>
            <a:chOff x="2373" y="1404"/>
            <a:chExt cx="47" cy="17"/>
          </a:xfrm>
        </p:grpSpPr>
        <p:sp>
          <p:nvSpPr>
            <p:cNvPr id="126227" name="Oval 275">
              <a:extLst>
                <a:ext uri="{FF2B5EF4-FFF2-40B4-BE49-F238E27FC236}">
                  <a16:creationId xmlns:a16="http://schemas.microsoft.com/office/drawing/2014/main" id="{B12DDD91-645E-41B9-8D59-86DAF8E71DCC}"/>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26228" name="Oval 276">
              <a:extLst>
                <a:ext uri="{FF2B5EF4-FFF2-40B4-BE49-F238E27FC236}">
                  <a16:creationId xmlns:a16="http://schemas.microsoft.com/office/drawing/2014/main" id="{145A9068-C3F7-4E6F-9EF4-D61A2B879887}"/>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grpSp>
        <p:nvGrpSpPr>
          <p:cNvPr id="126229" name="Group 277">
            <a:extLst>
              <a:ext uri="{FF2B5EF4-FFF2-40B4-BE49-F238E27FC236}">
                <a16:creationId xmlns:a16="http://schemas.microsoft.com/office/drawing/2014/main" id="{44A3B367-F870-4F43-80B4-25FAFD2FF7DF}"/>
              </a:ext>
            </a:extLst>
          </p:cNvPr>
          <p:cNvGrpSpPr>
            <a:grpSpLocks/>
          </p:cNvGrpSpPr>
          <p:nvPr/>
        </p:nvGrpSpPr>
        <p:grpSpPr bwMode="auto">
          <a:xfrm>
            <a:off x="477838" y="1549400"/>
            <a:ext cx="74612" cy="26988"/>
            <a:chOff x="2373" y="1404"/>
            <a:chExt cx="47" cy="17"/>
          </a:xfrm>
        </p:grpSpPr>
        <p:sp>
          <p:nvSpPr>
            <p:cNvPr id="126230" name="Oval 278">
              <a:extLst>
                <a:ext uri="{FF2B5EF4-FFF2-40B4-BE49-F238E27FC236}">
                  <a16:creationId xmlns:a16="http://schemas.microsoft.com/office/drawing/2014/main" id="{E588A29D-E0E5-4232-9BD2-1EE622BB0FF0}"/>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26231" name="Oval 279">
              <a:extLst>
                <a:ext uri="{FF2B5EF4-FFF2-40B4-BE49-F238E27FC236}">
                  <a16:creationId xmlns:a16="http://schemas.microsoft.com/office/drawing/2014/main" id="{66CD8323-8877-42D6-BDE3-8145D8AE5B9D}"/>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26232" name="Text Box 280">
            <a:extLst>
              <a:ext uri="{FF2B5EF4-FFF2-40B4-BE49-F238E27FC236}">
                <a16:creationId xmlns:a16="http://schemas.microsoft.com/office/drawing/2014/main" id="{36547ED9-E5D4-4C9E-954B-11414FC01E39}"/>
              </a:ext>
            </a:extLst>
          </p:cNvPr>
          <p:cNvSpPr txBox="1">
            <a:spLocks noChangeArrowheads="1"/>
          </p:cNvSpPr>
          <p:nvPr/>
        </p:nvSpPr>
        <p:spPr bwMode="auto">
          <a:xfrm>
            <a:off x="622300" y="1477963"/>
            <a:ext cx="27590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a:t>
            </a:r>
          </a:p>
          <a:p>
            <a:r>
              <a:rPr lang="en-GB" altLang="en-US" sz="800"/>
              <a:t>x1 </a:t>
            </a:r>
            <a:r>
              <a:rPr lang="en-GB" altLang="en-US" sz="800" b="0"/>
              <a:t>Bedford MK 4-Ton Truck    </a:t>
            </a:r>
            <a:r>
              <a:rPr lang="en-GB" altLang="en-US" sz="800"/>
              <a:t> </a:t>
            </a:r>
            <a:r>
              <a:rPr lang="en-GB" altLang="en-US" sz="800" b="0"/>
              <a:t>                         CWBR-14</a:t>
            </a:r>
            <a:endParaRPr lang="en-GB" altLang="en-US" sz="800"/>
          </a:p>
        </p:txBody>
      </p:sp>
      <p:sp>
        <p:nvSpPr>
          <p:cNvPr id="126233" name="Text Box 281">
            <a:extLst>
              <a:ext uri="{FF2B5EF4-FFF2-40B4-BE49-F238E27FC236}">
                <a16:creationId xmlns:a16="http://schemas.microsoft.com/office/drawing/2014/main" id="{093F58E6-8B4E-4296-8283-49ABC982CFAB}"/>
              </a:ext>
            </a:extLst>
          </p:cNvPr>
          <p:cNvSpPr txBox="1">
            <a:spLocks noChangeArrowheads="1"/>
          </p:cNvSpPr>
          <p:nvPr/>
        </p:nvSpPr>
        <p:spPr bwMode="auto">
          <a:xfrm>
            <a:off x="622300" y="1262063"/>
            <a:ext cx="2782888"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x3 </a:t>
            </a:r>
            <a:r>
              <a:rPr lang="en-GB" altLang="en-US" sz="800" b="0"/>
              <a:t>Infantry (1 MAW) </a:t>
            </a:r>
            <a:r>
              <a:rPr lang="en-GB" altLang="en-US" sz="800"/>
              <a:t>    </a:t>
            </a:r>
            <a:r>
              <a:rPr lang="en-GB" altLang="en-US" sz="800" b="0"/>
              <a:t>                                      CWBR-26</a:t>
            </a:r>
            <a:endParaRPr lang="en-GB" altLang="en-US" sz="800"/>
          </a:p>
        </p:txBody>
      </p:sp>
      <p:sp>
        <p:nvSpPr>
          <p:cNvPr id="126234" name="Text Box 282">
            <a:extLst>
              <a:ext uri="{FF2B5EF4-FFF2-40B4-BE49-F238E27FC236}">
                <a16:creationId xmlns:a16="http://schemas.microsoft.com/office/drawing/2014/main" id="{C6170BDE-C96B-4951-8E7D-F4C067289F73}"/>
              </a:ext>
            </a:extLst>
          </p:cNvPr>
          <p:cNvSpPr txBox="1">
            <a:spLocks noChangeArrowheads="1"/>
          </p:cNvSpPr>
          <p:nvPr/>
        </p:nvSpPr>
        <p:spPr bwMode="auto">
          <a:xfrm>
            <a:off x="692150" y="1836738"/>
            <a:ext cx="121126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BATTLEGROUPS</a:t>
            </a:r>
          </a:p>
        </p:txBody>
      </p:sp>
      <p:grpSp>
        <p:nvGrpSpPr>
          <p:cNvPr id="126235" name="Group 283">
            <a:extLst>
              <a:ext uri="{FF2B5EF4-FFF2-40B4-BE49-F238E27FC236}">
                <a16:creationId xmlns:a16="http://schemas.microsoft.com/office/drawing/2014/main" id="{83DAFF80-6749-4C1B-AEF0-8908AAA0104C}"/>
              </a:ext>
            </a:extLst>
          </p:cNvPr>
          <p:cNvGrpSpPr>
            <a:grpSpLocks noChangeAspect="1"/>
          </p:cNvGrpSpPr>
          <p:nvPr/>
        </p:nvGrpSpPr>
        <p:grpSpPr bwMode="auto">
          <a:xfrm>
            <a:off x="115888" y="250825"/>
            <a:ext cx="288925" cy="215900"/>
            <a:chOff x="1968" y="1728"/>
            <a:chExt cx="195" cy="132"/>
          </a:xfrm>
        </p:grpSpPr>
        <p:sp>
          <p:nvSpPr>
            <p:cNvPr id="126236" name="Rectangle 284">
              <a:extLst>
                <a:ext uri="{FF2B5EF4-FFF2-40B4-BE49-F238E27FC236}">
                  <a16:creationId xmlns:a16="http://schemas.microsoft.com/office/drawing/2014/main" id="{36AB6479-7233-4FCC-83D1-EF8BAF0A2199}"/>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6237" name="Line 285">
              <a:extLst>
                <a:ext uri="{FF2B5EF4-FFF2-40B4-BE49-F238E27FC236}">
                  <a16:creationId xmlns:a16="http://schemas.microsoft.com/office/drawing/2014/main" id="{3F5B2BCD-7175-448D-A69F-A665F2DA21AA}"/>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6238" name="Line 286">
              <a:extLst>
                <a:ext uri="{FF2B5EF4-FFF2-40B4-BE49-F238E27FC236}">
                  <a16:creationId xmlns:a16="http://schemas.microsoft.com/office/drawing/2014/main" id="{93A125B6-A5A0-45FC-B18F-89A10728DAB5}"/>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26239" name="Group 287">
            <a:extLst>
              <a:ext uri="{FF2B5EF4-FFF2-40B4-BE49-F238E27FC236}">
                <a16:creationId xmlns:a16="http://schemas.microsoft.com/office/drawing/2014/main" id="{BBF4ECA8-142C-405A-A116-D6CA99C56BAB}"/>
              </a:ext>
            </a:extLst>
          </p:cNvPr>
          <p:cNvGrpSpPr>
            <a:grpSpLocks/>
          </p:cNvGrpSpPr>
          <p:nvPr/>
        </p:nvGrpSpPr>
        <p:grpSpPr bwMode="auto">
          <a:xfrm>
            <a:off x="404813" y="1044575"/>
            <a:ext cx="231775" cy="190500"/>
            <a:chOff x="2352" y="3264"/>
            <a:chExt cx="146" cy="120"/>
          </a:xfrm>
        </p:grpSpPr>
        <p:sp>
          <p:nvSpPr>
            <p:cNvPr id="126240" name="Rectangle 288">
              <a:extLst>
                <a:ext uri="{FF2B5EF4-FFF2-40B4-BE49-F238E27FC236}">
                  <a16:creationId xmlns:a16="http://schemas.microsoft.com/office/drawing/2014/main" id="{6EC88F0F-2BF0-4BFB-8E57-D20BF9CE3531}"/>
                </a:ext>
              </a:extLst>
            </p:cNvPr>
            <p:cNvSpPr>
              <a:spLocks noChangeAspect="1" noChangeArrowheads="1"/>
            </p:cNvSpPr>
            <p:nvPr/>
          </p:nvSpPr>
          <p:spPr bwMode="auto">
            <a:xfrm>
              <a:off x="2352" y="326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6241" name="Oval 289">
              <a:extLst>
                <a:ext uri="{FF2B5EF4-FFF2-40B4-BE49-F238E27FC236}">
                  <a16:creationId xmlns:a16="http://schemas.microsoft.com/office/drawing/2014/main" id="{B403FE41-107B-482E-A253-2EE203696757}"/>
                </a:ext>
              </a:extLst>
            </p:cNvPr>
            <p:cNvSpPr>
              <a:spLocks noChangeAspect="1" noChangeArrowheads="1"/>
            </p:cNvSpPr>
            <p:nvPr/>
          </p:nvSpPr>
          <p:spPr bwMode="auto">
            <a:xfrm>
              <a:off x="2359" y="336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26242" name="Oval 290">
              <a:extLst>
                <a:ext uri="{FF2B5EF4-FFF2-40B4-BE49-F238E27FC236}">
                  <a16:creationId xmlns:a16="http://schemas.microsoft.com/office/drawing/2014/main" id="{C187ADD7-8BE7-4393-B782-8410A7B1237F}"/>
                </a:ext>
              </a:extLst>
            </p:cNvPr>
            <p:cNvSpPr>
              <a:spLocks noChangeAspect="1" noChangeArrowheads="1"/>
            </p:cNvSpPr>
            <p:nvPr/>
          </p:nvSpPr>
          <p:spPr bwMode="auto">
            <a:xfrm>
              <a:off x="2473" y="336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26243" name="Oval 291">
              <a:extLst>
                <a:ext uri="{FF2B5EF4-FFF2-40B4-BE49-F238E27FC236}">
                  <a16:creationId xmlns:a16="http://schemas.microsoft.com/office/drawing/2014/main" id="{846E8743-A52E-4CBE-AB0B-E92EBEA15503}"/>
                </a:ext>
              </a:extLst>
            </p:cNvPr>
            <p:cNvSpPr>
              <a:spLocks noChangeAspect="1" noChangeArrowheads="1"/>
            </p:cNvSpPr>
            <p:nvPr/>
          </p:nvSpPr>
          <p:spPr bwMode="auto">
            <a:xfrm>
              <a:off x="2373" y="3290"/>
              <a:ext cx="102" cy="48"/>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6244" name="Line 292">
              <a:extLst>
                <a:ext uri="{FF2B5EF4-FFF2-40B4-BE49-F238E27FC236}">
                  <a16:creationId xmlns:a16="http://schemas.microsoft.com/office/drawing/2014/main" id="{C6B4175C-1B44-48E5-8D9F-1F256A1492A9}"/>
                </a:ext>
              </a:extLst>
            </p:cNvPr>
            <p:cNvSpPr>
              <a:spLocks noChangeAspect="1" noChangeShapeType="1"/>
            </p:cNvSpPr>
            <p:nvPr/>
          </p:nvSpPr>
          <p:spPr bwMode="auto">
            <a:xfrm flipV="1">
              <a:off x="2353" y="3264"/>
              <a:ext cx="144" cy="9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26245" name="Group 293">
            <a:extLst>
              <a:ext uri="{FF2B5EF4-FFF2-40B4-BE49-F238E27FC236}">
                <a16:creationId xmlns:a16="http://schemas.microsoft.com/office/drawing/2014/main" id="{28F3F849-035C-4315-A4E7-68DF06485E8C}"/>
              </a:ext>
            </a:extLst>
          </p:cNvPr>
          <p:cNvGrpSpPr>
            <a:grpSpLocks/>
          </p:cNvGrpSpPr>
          <p:nvPr/>
        </p:nvGrpSpPr>
        <p:grpSpPr bwMode="auto">
          <a:xfrm>
            <a:off x="404813" y="1620838"/>
            <a:ext cx="231775" cy="190500"/>
            <a:chOff x="2252" y="2304"/>
            <a:chExt cx="146" cy="120"/>
          </a:xfrm>
        </p:grpSpPr>
        <p:sp>
          <p:nvSpPr>
            <p:cNvPr id="126246" name="Rectangle 294">
              <a:extLst>
                <a:ext uri="{FF2B5EF4-FFF2-40B4-BE49-F238E27FC236}">
                  <a16:creationId xmlns:a16="http://schemas.microsoft.com/office/drawing/2014/main" id="{510E30D8-E7DA-4E52-BBAC-7D006BCBD75D}"/>
                </a:ext>
              </a:extLst>
            </p:cNvPr>
            <p:cNvSpPr>
              <a:spLocks noChangeAspect="1" noChangeArrowheads="1"/>
            </p:cNvSpPr>
            <p:nvPr/>
          </p:nvSpPr>
          <p:spPr bwMode="auto">
            <a:xfrm>
              <a:off x="2252" y="230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6247" name="Oval 295">
              <a:extLst>
                <a:ext uri="{FF2B5EF4-FFF2-40B4-BE49-F238E27FC236}">
                  <a16:creationId xmlns:a16="http://schemas.microsoft.com/office/drawing/2014/main" id="{F3E7C56F-7AD9-44DE-AD8D-BB91DEA46D40}"/>
                </a:ext>
              </a:extLst>
            </p:cNvPr>
            <p:cNvSpPr>
              <a:spLocks noChangeAspect="1" noChangeArrowheads="1"/>
            </p:cNvSpPr>
            <p:nvPr/>
          </p:nvSpPr>
          <p:spPr bwMode="auto">
            <a:xfrm>
              <a:off x="2259" y="240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26248" name="Oval 296">
              <a:extLst>
                <a:ext uri="{FF2B5EF4-FFF2-40B4-BE49-F238E27FC236}">
                  <a16:creationId xmlns:a16="http://schemas.microsoft.com/office/drawing/2014/main" id="{DAB26B5A-5044-43C1-B0A2-E12E37218CFE}"/>
                </a:ext>
              </a:extLst>
            </p:cNvPr>
            <p:cNvSpPr>
              <a:spLocks noChangeAspect="1" noChangeArrowheads="1"/>
            </p:cNvSpPr>
            <p:nvPr/>
          </p:nvSpPr>
          <p:spPr bwMode="auto">
            <a:xfrm>
              <a:off x="2373" y="240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26249" name="Line 297">
            <a:extLst>
              <a:ext uri="{FF2B5EF4-FFF2-40B4-BE49-F238E27FC236}">
                <a16:creationId xmlns:a16="http://schemas.microsoft.com/office/drawing/2014/main" id="{0A293329-CD6A-4D93-B8FB-CDE223B53AE5}"/>
              </a:ext>
            </a:extLst>
          </p:cNvPr>
          <p:cNvSpPr>
            <a:spLocks noChangeShapeType="1"/>
          </p:cNvSpPr>
          <p:nvPr/>
        </p:nvSpPr>
        <p:spPr bwMode="auto">
          <a:xfrm>
            <a:off x="260350" y="2268538"/>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26250" name="Group 298">
            <a:extLst>
              <a:ext uri="{FF2B5EF4-FFF2-40B4-BE49-F238E27FC236}">
                <a16:creationId xmlns:a16="http://schemas.microsoft.com/office/drawing/2014/main" id="{57ED131B-5D9C-46D8-8D31-DFDA9D332F02}"/>
              </a:ext>
            </a:extLst>
          </p:cNvPr>
          <p:cNvGrpSpPr>
            <a:grpSpLocks noChangeAspect="1"/>
          </p:cNvGrpSpPr>
          <p:nvPr/>
        </p:nvGrpSpPr>
        <p:grpSpPr bwMode="auto">
          <a:xfrm>
            <a:off x="403225" y="2197100"/>
            <a:ext cx="288925" cy="215900"/>
            <a:chOff x="1968" y="1728"/>
            <a:chExt cx="195" cy="132"/>
          </a:xfrm>
        </p:grpSpPr>
        <p:sp>
          <p:nvSpPr>
            <p:cNvPr id="126251" name="Rectangle 299">
              <a:extLst>
                <a:ext uri="{FF2B5EF4-FFF2-40B4-BE49-F238E27FC236}">
                  <a16:creationId xmlns:a16="http://schemas.microsoft.com/office/drawing/2014/main" id="{229D7D42-59F8-49B7-8AD5-B26776D8E76F}"/>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6252" name="Line 300">
              <a:extLst>
                <a:ext uri="{FF2B5EF4-FFF2-40B4-BE49-F238E27FC236}">
                  <a16:creationId xmlns:a16="http://schemas.microsoft.com/office/drawing/2014/main" id="{6C44DACC-B10B-48BF-8581-79CBACC46CCB}"/>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6253" name="Line 301">
              <a:extLst>
                <a:ext uri="{FF2B5EF4-FFF2-40B4-BE49-F238E27FC236}">
                  <a16:creationId xmlns:a16="http://schemas.microsoft.com/office/drawing/2014/main" id="{F7980643-7668-4C71-B01F-845E61260A68}"/>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26254" name="Group 302">
            <a:extLst>
              <a:ext uri="{FF2B5EF4-FFF2-40B4-BE49-F238E27FC236}">
                <a16:creationId xmlns:a16="http://schemas.microsoft.com/office/drawing/2014/main" id="{AC840AC3-6B74-48E0-881B-F36AB6F7B0CC}"/>
              </a:ext>
            </a:extLst>
          </p:cNvPr>
          <p:cNvGrpSpPr>
            <a:grpSpLocks/>
          </p:cNvGrpSpPr>
          <p:nvPr/>
        </p:nvGrpSpPr>
        <p:grpSpPr bwMode="auto">
          <a:xfrm>
            <a:off x="509588" y="2125663"/>
            <a:ext cx="76200" cy="63500"/>
            <a:chOff x="2443" y="447"/>
            <a:chExt cx="48" cy="40"/>
          </a:xfrm>
        </p:grpSpPr>
        <p:sp>
          <p:nvSpPr>
            <p:cNvPr id="126255" name="Line 303">
              <a:extLst>
                <a:ext uri="{FF2B5EF4-FFF2-40B4-BE49-F238E27FC236}">
                  <a16:creationId xmlns:a16="http://schemas.microsoft.com/office/drawing/2014/main" id="{4760041C-2EC5-4795-A30A-D61582CEB6FA}"/>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6256" name="Line 304">
              <a:extLst>
                <a:ext uri="{FF2B5EF4-FFF2-40B4-BE49-F238E27FC236}">
                  <a16:creationId xmlns:a16="http://schemas.microsoft.com/office/drawing/2014/main" id="{13033637-3A7D-49B7-9760-59172BB75E33}"/>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26257" name="Text Box 305">
            <a:extLst>
              <a:ext uri="{FF2B5EF4-FFF2-40B4-BE49-F238E27FC236}">
                <a16:creationId xmlns:a16="http://schemas.microsoft.com/office/drawing/2014/main" id="{E17601F1-028C-4349-AF7F-C5F5A7E0D9A8}"/>
              </a:ext>
            </a:extLst>
          </p:cNvPr>
          <p:cNvSpPr txBox="1">
            <a:spLocks noChangeArrowheads="1"/>
          </p:cNvSpPr>
          <p:nvPr/>
        </p:nvSpPr>
        <p:spPr bwMode="auto">
          <a:xfrm>
            <a:off x="692150" y="2052638"/>
            <a:ext cx="282098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BG CWBR-26</a:t>
            </a:r>
          </a:p>
          <a:p>
            <a:r>
              <a:rPr lang="en-GB" altLang="en-US" sz="1000"/>
              <a:t>x2 Infantry Battalion Type B (Light Role) </a:t>
            </a:r>
            <a:r>
              <a:rPr lang="en-GB" altLang="en-US" sz="800"/>
              <a:t>(bc)</a:t>
            </a:r>
            <a:endParaRPr lang="en-GB" altLang="en-US" sz="1000"/>
          </a:p>
        </p:txBody>
      </p:sp>
      <p:sp>
        <p:nvSpPr>
          <p:cNvPr id="126258" name="Line 306">
            <a:extLst>
              <a:ext uri="{FF2B5EF4-FFF2-40B4-BE49-F238E27FC236}">
                <a16:creationId xmlns:a16="http://schemas.microsoft.com/office/drawing/2014/main" id="{2C62A23A-F888-40D2-B94F-BA627DC66FDB}"/>
              </a:ext>
            </a:extLst>
          </p:cNvPr>
          <p:cNvSpPr>
            <a:spLocks noChangeShapeType="1"/>
          </p:cNvSpPr>
          <p:nvPr/>
        </p:nvSpPr>
        <p:spPr bwMode="auto">
          <a:xfrm flipV="1">
            <a:off x="260350" y="468313"/>
            <a:ext cx="0" cy="180022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6259" name="Text Box 307">
            <a:extLst>
              <a:ext uri="{FF2B5EF4-FFF2-40B4-BE49-F238E27FC236}">
                <a16:creationId xmlns:a16="http://schemas.microsoft.com/office/drawing/2014/main" id="{4CA29145-22BC-4CB4-9B7F-22FA2B585BB0}"/>
              </a:ext>
            </a:extLst>
          </p:cNvPr>
          <p:cNvSpPr txBox="1">
            <a:spLocks noChangeArrowheads="1"/>
          </p:cNvSpPr>
          <p:nvPr/>
        </p:nvSpPr>
        <p:spPr bwMode="auto">
          <a:xfrm>
            <a:off x="3716338" y="323850"/>
            <a:ext cx="3025775" cy="1925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800"/>
              <a:t>(a) </a:t>
            </a:r>
            <a:r>
              <a:rPr lang="en-GB" altLang="en-US" sz="800" b="0"/>
              <a:t>51 Infantry Brigade’s primary role was that of mobile defence of the UK, with a particular emphasis on defending the military infrastructure at the UK end of the Greenland-Iceland-UK (G-I-UK) Gap alongside 52 Brigade.  It was stationed primarily in the Scottish Highlands, though included some ‘Scottish’ elements from elsewhere in the UK, particularly London and Liverpool.  This Brigade also included elements dedicated to reinforcing BAOR, which aren’t listed here, as they are already listed elsewhere.</a:t>
            </a:r>
          </a:p>
          <a:p>
            <a:endParaRPr lang="en-GB" altLang="en-US" sz="800"/>
          </a:p>
          <a:p>
            <a:r>
              <a:rPr lang="en-GB" altLang="en-US" sz="800"/>
              <a:t>(b) </a:t>
            </a:r>
            <a:r>
              <a:rPr lang="en-GB" altLang="en-US" sz="800" b="0"/>
              <a:t>These were all TA units.  </a:t>
            </a:r>
          </a:p>
          <a:p>
            <a:endParaRPr lang="en-GB" altLang="en-US" sz="800" b="0"/>
          </a:p>
          <a:p>
            <a:r>
              <a:rPr lang="en-GB" altLang="en-US" sz="800"/>
              <a:t>(c) </a:t>
            </a:r>
            <a:r>
              <a:rPr lang="en-GB" altLang="en-US" sz="800" b="0"/>
              <a:t>These Light Role Battalions each included </a:t>
            </a:r>
            <a:r>
              <a:rPr lang="en-GB" altLang="en-US" sz="800"/>
              <a:t>x4 </a:t>
            </a:r>
            <a:r>
              <a:rPr lang="en-GB" altLang="en-US" sz="800" b="0"/>
              <a:t>Infantry Companies and </a:t>
            </a:r>
            <a:r>
              <a:rPr lang="en-GB" altLang="en-US" sz="800"/>
              <a:t>x1 or x2 </a:t>
            </a:r>
            <a:r>
              <a:rPr lang="en-GB" altLang="en-US" sz="800" b="0"/>
              <a:t>HSF Companies.</a:t>
            </a:r>
            <a:endParaRPr lang="en-GB" altLang="en-US" sz="800"/>
          </a:p>
          <a:p>
            <a:endParaRPr lang="en-GB" altLang="en-US" sz="800"/>
          </a:p>
        </p:txBody>
      </p:sp>
      <p:pic>
        <p:nvPicPr>
          <p:cNvPr id="126260" name="Picture 308" descr="CWBR-43 Gazelle">
            <a:extLst>
              <a:ext uri="{FF2B5EF4-FFF2-40B4-BE49-F238E27FC236}">
                <a16:creationId xmlns:a16="http://schemas.microsoft.com/office/drawing/2014/main" id="{3D096B10-41D4-4C00-803A-F386B77794F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44900" y="2124075"/>
            <a:ext cx="3046413" cy="220821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478" name="Line 246">
            <a:extLst>
              <a:ext uri="{FF2B5EF4-FFF2-40B4-BE49-F238E27FC236}">
                <a16:creationId xmlns:a16="http://schemas.microsoft.com/office/drawing/2014/main" id="{78A8EF8F-D2A6-4DDD-8E21-3E6C309E0C39}"/>
              </a:ext>
            </a:extLst>
          </p:cNvPr>
          <p:cNvSpPr>
            <a:spLocks noChangeShapeType="1"/>
          </p:cNvSpPr>
          <p:nvPr/>
        </p:nvSpPr>
        <p:spPr bwMode="auto">
          <a:xfrm flipV="1">
            <a:off x="620713" y="7596188"/>
            <a:ext cx="0" cy="2159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95234" name="Group 2">
            <a:extLst>
              <a:ext uri="{FF2B5EF4-FFF2-40B4-BE49-F238E27FC236}">
                <a16:creationId xmlns:a16="http://schemas.microsoft.com/office/drawing/2014/main" id="{005FD4F7-5241-448A-BB14-CB41D4FE44B9}"/>
              </a:ext>
            </a:extLst>
          </p:cNvPr>
          <p:cNvGrpSpPr>
            <a:grpSpLocks/>
          </p:cNvGrpSpPr>
          <p:nvPr/>
        </p:nvGrpSpPr>
        <p:grpSpPr bwMode="auto">
          <a:xfrm>
            <a:off x="220663" y="106363"/>
            <a:ext cx="220662" cy="63500"/>
            <a:chOff x="3294" y="2925"/>
            <a:chExt cx="139" cy="40"/>
          </a:xfrm>
        </p:grpSpPr>
        <p:grpSp>
          <p:nvGrpSpPr>
            <p:cNvPr id="95235" name="Group 3">
              <a:extLst>
                <a:ext uri="{FF2B5EF4-FFF2-40B4-BE49-F238E27FC236}">
                  <a16:creationId xmlns:a16="http://schemas.microsoft.com/office/drawing/2014/main" id="{5269E22F-29F2-4FCA-B008-DD985783E308}"/>
                </a:ext>
              </a:extLst>
            </p:cNvPr>
            <p:cNvGrpSpPr>
              <a:grpSpLocks/>
            </p:cNvGrpSpPr>
            <p:nvPr/>
          </p:nvGrpSpPr>
          <p:grpSpPr bwMode="auto">
            <a:xfrm>
              <a:off x="3294" y="2925"/>
              <a:ext cx="93" cy="40"/>
              <a:chOff x="119" y="295"/>
              <a:chExt cx="93" cy="40"/>
            </a:xfrm>
          </p:grpSpPr>
          <p:grpSp>
            <p:nvGrpSpPr>
              <p:cNvPr id="95236" name="Group 4">
                <a:extLst>
                  <a:ext uri="{FF2B5EF4-FFF2-40B4-BE49-F238E27FC236}">
                    <a16:creationId xmlns:a16="http://schemas.microsoft.com/office/drawing/2014/main" id="{6584D978-FCC2-4E33-B544-96F307559A77}"/>
                  </a:ext>
                </a:extLst>
              </p:cNvPr>
              <p:cNvGrpSpPr>
                <a:grpSpLocks/>
              </p:cNvGrpSpPr>
              <p:nvPr/>
            </p:nvGrpSpPr>
            <p:grpSpPr bwMode="auto">
              <a:xfrm>
                <a:off x="119" y="295"/>
                <a:ext cx="48" cy="40"/>
                <a:chOff x="2539" y="543"/>
                <a:chExt cx="48" cy="40"/>
              </a:xfrm>
            </p:grpSpPr>
            <p:sp>
              <p:nvSpPr>
                <p:cNvPr id="95237" name="Line 5">
                  <a:extLst>
                    <a:ext uri="{FF2B5EF4-FFF2-40B4-BE49-F238E27FC236}">
                      <a16:creationId xmlns:a16="http://schemas.microsoft.com/office/drawing/2014/main" id="{B3EDF224-014D-4B5B-A32A-39C968E77504}"/>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5238" name="Line 6">
                  <a:extLst>
                    <a:ext uri="{FF2B5EF4-FFF2-40B4-BE49-F238E27FC236}">
                      <a16:creationId xmlns:a16="http://schemas.microsoft.com/office/drawing/2014/main" id="{B951B68E-1D69-4E69-A6D6-0B9E5B560CBF}"/>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95239" name="Group 7">
                <a:extLst>
                  <a:ext uri="{FF2B5EF4-FFF2-40B4-BE49-F238E27FC236}">
                    <a16:creationId xmlns:a16="http://schemas.microsoft.com/office/drawing/2014/main" id="{ED8E45BB-00B1-4F13-9DB7-BBA397F9987D}"/>
                  </a:ext>
                </a:extLst>
              </p:cNvPr>
              <p:cNvGrpSpPr>
                <a:grpSpLocks/>
              </p:cNvGrpSpPr>
              <p:nvPr/>
            </p:nvGrpSpPr>
            <p:grpSpPr bwMode="auto">
              <a:xfrm>
                <a:off x="164" y="295"/>
                <a:ext cx="48" cy="40"/>
                <a:chOff x="2539" y="543"/>
                <a:chExt cx="48" cy="40"/>
              </a:xfrm>
            </p:grpSpPr>
            <p:sp>
              <p:nvSpPr>
                <p:cNvPr id="95240" name="Line 8">
                  <a:extLst>
                    <a:ext uri="{FF2B5EF4-FFF2-40B4-BE49-F238E27FC236}">
                      <a16:creationId xmlns:a16="http://schemas.microsoft.com/office/drawing/2014/main" id="{B9B218E0-5078-4DD4-9BA1-BB3CC9BB1736}"/>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5241" name="Line 9">
                  <a:extLst>
                    <a:ext uri="{FF2B5EF4-FFF2-40B4-BE49-F238E27FC236}">
                      <a16:creationId xmlns:a16="http://schemas.microsoft.com/office/drawing/2014/main" id="{13C51F44-CBF0-48CA-8B2E-23CD1D737C80}"/>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grpSp>
          <p:nvGrpSpPr>
            <p:cNvPr id="95242" name="Group 10">
              <a:extLst>
                <a:ext uri="{FF2B5EF4-FFF2-40B4-BE49-F238E27FC236}">
                  <a16:creationId xmlns:a16="http://schemas.microsoft.com/office/drawing/2014/main" id="{099CF0AC-DCB7-4B87-9E11-315799D6EDA7}"/>
                </a:ext>
              </a:extLst>
            </p:cNvPr>
            <p:cNvGrpSpPr>
              <a:grpSpLocks/>
            </p:cNvGrpSpPr>
            <p:nvPr/>
          </p:nvGrpSpPr>
          <p:grpSpPr bwMode="auto">
            <a:xfrm>
              <a:off x="3385" y="2925"/>
              <a:ext cx="48" cy="40"/>
              <a:chOff x="2539" y="543"/>
              <a:chExt cx="48" cy="40"/>
            </a:xfrm>
          </p:grpSpPr>
          <p:sp>
            <p:nvSpPr>
              <p:cNvPr id="95243" name="Line 11">
                <a:extLst>
                  <a:ext uri="{FF2B5EF4-FFF2-40B4-BE49-F238E27FC236}">
                    <a16:creationId xmlns:a16="http://schemas.microsoft.com/office/drawing/2014/main" id="{6CCC5E8C-6E92-4AC6-BE0F-5D9AFADFE528}"/>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5244" name="Line 12">
                <a:extLst>
                  <a:ext uri="{FF2B5EF4-FFF2-40B4-BE49-F238E27FC236}">
                    <a16:creationId xmlns:a16="http://schemas.microsoft.com/office/drawing/2014/main" id="{EC69D0D5-A108-4984-B218-C66BD4550B26}"/>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95245" name="Text Box 13">
            <a:extLst>
              <a:ext uri="{FF2B5EF4-FFF2-40B4-BE49-F238E27FC236}">
                <a16:creationId xmlns:a16="http://schemas.microsoft.com/office/drawing/2014/main" id="{5BB056DF-B30C-41DD-9963-DBD6D8F3C779}"/>
              </a:ext>
            </a:extLst>
          </p:cNvPr>
          <p:cNvSpPr txBox="1">
            <a:spLocks noChangeArrowheads="1"/>
          </p:cNvSpPr>
          <p:nvPr/>
        </p:nvSpPr>
        <p:spPr bwMode="auto">
          <a:xfrm>
            <a:off x="549275" y="179388"/>
            <a:ext cx="2327275"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1 (Br) Corps (circa 1980-82) </a:t>
            </a:r>
            <a:r>
              <a:rPr lang="en-GB" altLang="en-US" sz="800"/>
              <a:t>(a)</a:t>
            </a:r>
            <a:endParaRPr lang="en-US" altLang="en-US"/>
          </a:p>
        </p:txBody>
      </p:sp>
      <p:grpSp>
        <p:nvGrpSpPr>
          <p:cNvPr id="95246" name="Group 14">
            <a:extLst>
              <a:ext uri="{FF2B5EF4-FFF2-40B4-BE49-F238E27FC236}">
                <a16:creationId xmlns:a16="http://schemas.microsoft.com/office/drawing/2014/main" id="{E2F3258D-CDE5-4CF9-B424-77E6FF2DA78D}"/>
              </a:ext>
            </a:extLst>
          </p:cNvPr>
          <p:cNvGrpSpPr>
            <a:grpSpLocks noChangeAspect="1"/>
          </p:cNvGrpSpPr>
          <p:nvPr/>
        </p:nvGrpSpPr>
        <p:grpSpPr bwMode="auto">
          <a:xfrm>
            <a:off x="476250" y="684213"/>
            <a:ext cx="360363" cy="287337"/>
            <a:chOff x="480" y="960"/>
            <a:chExt cx="195" cy="132"/>
          </a:xfrm>
        </p:grpSpPr>
        <p:sp>
          <p:nvSpPr>
            <p:cNvPr id="95247" name="Rectangle 15">
              <a:extLst>
                <a:ext uri="{FF2B5EF4-FFF2-40B4-BE49-F238E27FC236}">
                  <a16:creationId xmlns:a16="http://schemas.microsoft.com/office/drawing/2014/main" id="{B2639682-8D3D-46C9-BFA9-60A72FE92AF1}"/>
                </a:ext>
              </a:extLst>
            </p:cNvPr>
            <p:cNvSpPr>
              <a:spLocks noChangeAspect="1" noChangeArrowheads="1"/>
            </p:cNvSpPr>
            <p:nvPr/>
          </p:nvSpPr>
          <p:spPr bwMode="auto">
            <a:xfrm>
              <a:off x="480" y="960"/>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5248" name="Oval 16">
              <a:extLst>
                <a:ext uri="{FF2B5EF4-FFF2-40B4-BE49-F238E27FC236}">
                  <a16:creationId xmlns:a16="http://schemas.microsoft.com/office/drawing/2014/main" id="{A27A6035-720C-4A8F-961A-144126A96336}"/>
                </a:ext>
              </a:extLst>
            </p:cNvPr>
            <p:cNvSpPr>
              <a:spLocks noChangeAspect="1" noChangeArrowheads="1"/>
            </p:cNvSpPr>
            <p:nvPr/>
          </p:nvSpPr>
          <p:spPr bwMode="auto">
            <a:xfrm>
              <a:off x="516" y="993"/>
              <a:ext cx="125"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95249" name="Group 17">
            <a:extLst>
              <a:ext uri="{FF2B5EF4-FFF2-40B4-BE49-F238E27FC236}">
                <a16:creationId xmlns:a16="http://schemas.microsoft.com/office/drawing/2014/main" id="{F37E5C52-86CD-4E7E-B77A-281F71C0290C}"/>
              </a:ext>
            </a:extLst>
          </p:cNvPr>
          <p:cNvGrpSpPr>
            <a:grpSpLocks/>
          </p:cNvGrpSpPr>
          <p:nvPr/>
        </p:nvGrpSpPr>
        <p:grpSpPr bwMode="auto">
          <a:xfrm>
            <a:off x="582613" y="612775"/>
            <a:ext cx="147637" cy="63500"/>
            <a:chOff x="119" y="295"/>
            <a:chExt cx="93" cy="40"/>
          </a:xfrm>
        </p:grpSpPr>
        <p:grpSp>
          <p:nvGrpSpPr>
            <p:cNvPr id="95250" name="Group 18">
              <a:extLst>
                <a:ext uri="{FF2B5EF4-FFF2-40B4-BE49-F238E27FC236}">
                  <a16:creationId xmlns:a16="http://schemas.microsoft.com/office/drawing/2014/main" id="{9B0DAB85-4C70-4ADF-B7DB-87BD0BA0560E}"/>
                </a:ext>
              </a:extLst>
            </p:cNvPr>
            <p:cNvGrpSpPr>
              <a:grpSpLocks/>
            </p:cNvGrpSpPr>
            <p:nvPr/>
          </p:nvGrpSpPr>
          <p:grpSpPr bwMode="auto">
            <a:xfrm>
              <a:off x="119" y="295"/>
              <a:ext cx="48" cy="40"/>
              <a:chOff x="2539" y="543"/>
              <a:chExt cx="48" cy="40"/>
            </a:xfrm>
          </p:grpSpPr>
          <p:sp>
            <p:nvSpPr>
              <p:cNvPr id="95251" name="Line 19">
                <a:extLst>
                  <a:ext uri="{FF2B5EF4-FFF2-40B4-BE49-F238E27FC236}">
                    <a16:creationId xmlns:a16="http://schemas.microsoft.com/office/drawing/2014/main" id="{5FC27BFC-9F75-44B1-883C-192EC4D50CAB}"/>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5252" name="Line 20">
                <a:extLst>
                  <a:ext uri="{FF2B5EF4-FFF2-40B4-BE49-F238E27FC236}">
                    <a16:creationId xmlns:a16="http://schemas.microsoft.com/office/drawing/2014/main" id="{5A80EF0A-5DEC-499E-9E4E-DA012FE65F2A}"/>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95253" name="Group 21">
              <a:extLst>
                <a:ext uri="{FF2B5EF4-FFF2-40B4-BE49-F238E27FC236}">
                  <a16:creationId xmlns:a16="http://schemas.microsoft.com/office/drawing/2014/main" id="{0714A06C-7D42-4A1C-B926-1E386B2BCA11}"/>
                </a:ext>
              </a:extLst>
            </p:cNvPr>
            <p:cNvGrpSpPr>
              <a:grpSpLocks/>
            </p:cNvGrpSpPr>
            <p:nvPr/>
          </p:nvGrpSpPr>
          <p:grpSpPr bwMode="auto">
            <a:xfrm>
              <a:off x="164" y="295"/>
              <a:ext cx="48" cy="40"/>
              <a:chOff x="2539" y="543"/>
              <a:chExt cx="48" cy="40"/>
            </a:xfrm>
          </p:grpSpPr>
          <p:sp>
            <p:nvSpPr>
              <p:cNvPr id="95254" name="Line 22">
                <a:extLst>
                  <a:ext uri="{FF2B5EF4-FFF2-40B4-BE49-F238E27FC236}">
                    <a16:creationId xmlns:a16="http://schemas.microsoft.com/office/drawing/2014/main" id="{DEEB6F5C-88D2-416D-B5EC-B086B7A3CAEF}"/>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5255" name="Line 23">
                <a:extLst>
                  <a:ext uri="{FF2B5EF4-FFF2-40B4-BE49-F238E27FC236}">
                    <a16:creationId xmlns:a16="http://schemas.microsoft.com/office/drawing/2014/main" id="{D75D1189-1FF6-47F4-B5E1-9597E24C3C00}"/>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95256" name="Text Box 24">
            <a:extLst>
              <a:ext uri="{FF2B5EF4-FFF2-40B4-BE49-F238E27FC236}">
                <a16:creationId xmlns:a16="http://schemas.microsoft.com/office/drawing/2014/main" id="{6E4C3221-B590-455F-9975-DD40DB8B74B1}"/>
              </a:ext>
            </a:extLst>
          </p:cNvPr>
          <p:cNvSpPr txBox="1">
            <a:spLocks noChangeArrowheads="1"/>
          </p:cNvSpPr>
          <p:nvPr/>
        </p:nvSpPr>
        <p:spPr bwMode="auto">
          <a:xfrm>
            <a:off x="836613" y="611188"/>
            <a:ext cx="1535112"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BATTLEGROUP CWBR-01</a:t>
            </a:r>
          </a:p>
          <a:p>
            <a:r>
              <a:rPr lang="en-GB" altLang="en-US" sz="1000"/>
              <a:t>1st Armoured Division</a:t>
            </a:r>
            <a:endParaRPr lang="en-US" altLang="en-US" sz="1000"/>
          </a:p>
        </p:txBody>
      </p:sp>
      <p:sp>
        <p:nvSpPr>
          <p:cNvPr id="95258" name="Line 26">
            <a:extLst>
              <a:ext uri="{FF2B5EF4-FFF2-40B4-BE49-F238E27FC236}">
                <a16:creationId xmlns:a16="http://schemas.microsoft.com/office/drawing/2014/main" id="{9D75AC78-1237-4611-9150-56DDAF5FD760}"/>
              </a:ext>
            </a:extLst>
          </p:cNvPr>
          <p:cNvSpPr>
            <a:spLocks noChangeShapeType="1"/>
          </p:cNvSpPr>
          <p:nvPr/>
        </p:nvSpPr>
        <p:spPr bwMode="auto">
          <a:xfrm>
            <a:off x="333375" y="755650"/>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95259" name="Group 27">
            <a:extLst>
              <a:ext uri="{FF2B5EF4-FFF2-40B4-BE49-F238E27FC236}">
                <a16:creationId xmlns:a16="http://schemas.microsoft.com/office/drawing/2014/main" id="{0FBEDDC2-730E-4400-B5F6-9CB3C9F0C2D7}"/>
              </a:ext>
            </a:extLst>
          </p:cNvPr>
          <p:cNvGrpSpPr>
            <a:grpSpLocks noChangeAspect="1"/>
          </p:cNvGrpSpPr>
          <p:nvPr/>
        </p:nvGrpSpPr>
        <p:grpSpPr bwMode="auto">
          <a:xfrm>
            <a:off x="476250" y="1189038"/>
            <a:ext cx="360363" cy="287337"/>
            <a:chOff x="480" y="960"/>
            <a:chExt cx="195" cy="132"/>
          </a:xfrm>
        </p:grpSpPr>
        <p:sp>
          <p:nvSpPr>
            <p:cNvPr id="95260" name="Rectangle 28">
              <a:extLst>
                <a:ext uri="{FF2B5EF4-FFF2-40B4-BE49-F238E27FC236}">
                  <a16:creationId xmlns:a16="http://schemas.microsoft.com/office/drawing/2014/main" id="{6F3500D5-C0E2-4FC3-B32F-1650140D82F4}"/>
                </a:ext>
              </a:extLst>
            </p:cNvPr>
            <p:cNvSpPr>
              <a:spLocks noChangeAspect="1" noChangeArrowheads="1"/>
            </p:cNvSpPr>
            <p:nvPr/>
          </p:nvSpPr>
          <p:spPr bwMode="auto">
            <a:xfrm>
              <a:off x="480" y="960"/>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5261" name="Oval 29">
              <a:extLst>
                <a:ext uri="{FF2B5EF4-FFF2-40B4-BE49-F238E27FC236}">
                  <a16:creationId xmlns:a16="http://schemas.microsoft.com/office/drawing/2014/main" id="{3B787B5C-565A-4308-8AB1-B10005E14566}"/>
                </a:ext>
              </a:extLst>
            </p:cNvPr>
            <p:cNvSpPr>
              <a:spLocks noChangeAspect="1" noChangeArrowheads="1"/>
            </p:cNvSpPr>
            <p:nvPr/>
          </p:nvSpPr>
          <p:spPr bwMode="auto">
            <a:xfrm>
              <a:off x="516" y="993"/>
              <a:ext cx="125"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95262" name="Group 30">
            <a:extLst>
              <a:ext uri="{FF2B5EF4-FFF2-40B4-BE49-F238E27FC236}">
                <a16:creationId xmlns:a16="http://schemas.microsoft.com/office/drawing/2014/main" id="{51EE3CE2-88B3-477A-8978-A75B2AA23E86}"/>
              </a:ext>
            </a:extLst>
          </p:cNvPr>
          <p:cNvGrpSpPr>
            <a:grpSpLocks/>
          </p:cNvGrpSpPr>
          <p:nvPr/>
        </p:nvGrpSpPr>
        <p:grpSpPr bwMode="auto">
          <a:xfrm>
            <a:off x="582613" y="1117600"/>
            <a:ext cx="147637" cy="63500"/>
            <a:chOff x="119" y="295"/>
            <a:chExt cx="93" cy="40"/>
          </a:xfrm>
        </p:grpSpPr>
        <p:grpSp>
          <p:nvGrpSpPr>
            <p:cNvPr id="95263" name="Group 31">
              <a:extLst>
                <a:ext uri="{FF2B5EF4-FFF2-40B4-BE49-F238E27FC236}">
                  <a16:creationId xmlns:a16="http://schemas.microsoft.com/office/drawing/2014/main" id="{998D1533-4C3B-4D00-A49F-B8B615850A2C}"/>
                </a:ext>
              </a:extLst>
            </p:cNvPr>
            <p:cNvGrpSpPr>
              <a:grpSpLocks/>
            </p:cNvGrpSpPr>
            <p:nvPr/>
          </p:nvGrpSpPr>
          <p:grpSpPr bwMode="auto">
            <a:xfrm>
              <a:off x="119" y="295"/>
              <a:ext cx="48" cy="40"/>
              <a:chOff x="2539" y="543"/>
              <a:chExt cx="48" cy="40"/>
            </a:xfrm>
          </p:grpSpPr>
          <p:sp>
            <p:nvSpPr>
              <p:cNvPr id="95264" name="Line 32">
                <a:extLst>
                  <a:ext uri="{FF2B5EF4-FFF2-40B4-BE49-F238E27FC236}">
                    <a16:creationId xmlns:a16="http://schemas.microsoft.com/office/drawing/2014/main" id="{44D6F0D3-39A4-4537-B73E-FECB2D6810B5}"/>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5265" name="Line 33">
                <a:extLst>
                  <a:ext uri="{FF2B5EF4-FFF2-40B4-BE49-F238E27FC236}">
                    <a16:creationId xmlns:a16="http://schemas.microsoft.com/office/drawing/2014/main" id="{29CC4557-2772-4638-B0BB-08CE149013A2}"/>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95266" name="Group 34">
              <a:extLst>
                <a:ext uri="{FF2B5EF4-FFF2-40B4-BE49-F238E27FC236}">
                  <a16:creationId xmlns:a16="http://schemas.microsoft.com/office/drawing/2014/main" id="{CCB19809-E2CB-4275-A56D-1A4A6CBA5303}"/>
                </a:ext>
              </a:extLst>
            </p:cNvPr>
            <p:cNvGrpSpPr>
              <a:grpSpLocks/>
            </p:cNvGrpSpPr>
            <p:nvPr/>
          </p:nvGrpSpPr>
          <p:grpSpPr bwMode="auto">
            <a:xfrm>
              <a:off x="164" y="295"/>
              <a:ext cx="48" cy="40"/>
              <a:chOff x="2539" y="543"/>
              <a:chExt cx="48" cy="40"/>
            </a:xfrm>
          </p:grpSpPr>
          <p:sp>
            <p:nvSpPr>
              <p:cNvPr id="95267" name="Line 35">
                <a:extLst>
                  <a:ext uri="{FF2B5EF4-FFF2-40B4-BE49-F238E27FC236}">
                    <a16:creationId xmlns:a16="http://schemas.microsoft.com/office/drawing/2014/main" id="{233E85AB-C584-4CBB-B6C6-A76A0C2F2195}"/>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5268" name="Line 36">
                <a:extLst>
                  <a:ext uri="{FF2B5EF4-FFF2-40B4-BE49-F238E27FC236}">
                    <a16:creationId xmlns:a16="http://schemas.microsoft.com/office/drawing/2014/main" id="{67084B79-DAE9-4BA2-B305-C4B347BE6B1A}"/>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95269" name="Text Box 37">
            <a:extLst>
              <a:ext uri="{FF2B5EF4-FFF2-40B4-BE49-F238E27FC236}">
                <a16:creationId xmlns:a16="http://schemas.microsoft.com/office/drawing/2014/main" id="{B475CB83-D54E-43DD-A83E-1F03D679DC99}"/>
              </a:ext>
            </a:extLst>
          </p:cNvPr>
          <p:cNvSpPr txBox="1">
            <a:spLocks noChangeArrowheads="1"/>
          </p:cNvSpPr>
          <p:nvPr/>
        </p:nvSpPr>
        <p:spPr bwMode="auto">
          <a:xfrm>
            <a:off x="836613" y="1116013"/>
            <a:ext cx="157797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BATTLEGROUP CWBR-01</a:t>
            </a:r>
          </a:p>
          <a:p>
            <a:r>
              <a:rPr lang="en-GB" altLang="en-US" sz="1000"/>
              <a:t>2nd Armoured Division</a:t>
            </a:r>
            <a:endParaRPr lang="en-US" altLang="en-US" sz="1000"/>
          </a:p>
        </p:txBody>
      </p:sp>
      <p:sp>
        <p:nvSpPr>
          <p:cNvPr id="95270" name="Line 38">
            <a:extLst>
              <a:ext uri="{FF2B5EF4-FFF2-40B4-BE49-F238E27FC236}">
                <a16:creationId xmlns:a16="http://schemas.microsoft.com/office/drawing/2014/main" id="{F42CC16F-42B1-4E76-8E38-38E20F11D8A7}"/>
              </a:ext>
            </a:extLst>
          </p:cNvPr>
          <p:cNvSpPr>
            <a:spLocks noChangeShapeType="1"/>
          </p:cNvSpPr>
          <p:nvPr/>
        </p:nvSpPr>
        <p:spPr bwMode="auto">
          <a:xfrm>
            <a:off x="333375" y="1260475"/>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95271" name="Group 39">
            <a:extLst>
              <a:ext uri="{FF2B5EF4-FFF2-40B4-BE49-F238E27FC236}">
                <a16:creationId xmlns:a16="http://schemas.microsoft.com/office/drawing/2014/main" id="{FD64E145-3CFC-452E-962F-EF383A27C646}"/>
              </a:ext>
            </a:extLst>
          </p:cNvPr>
          <p:cNvGrpSpPr>
            <a:grpSpLocks noChangeAspect="1"/>
          </p:cNvGrpSpPr>
          <p:nvPr/>
        </p:nvGrpSpPr>
        <p:grpSpPr bwMode="auto">
          <a:xfrm>
            <a:off x="476250" y="1692275"/>
            <a:ext cx="360363" cy="287338"/>
            <a:chOff x="480" y="960"/>
            <a:chExt cx="195" cy="132"/>
          </a:xfrm>
        </p:grpSpPr>
        <p:sp>
          <p:nvSpPr>
            <p:cNvPr id="95272" name="Rectangle 40">
              <a:extLst>
                <a:ext uri="{FF2B5EF4-FFF2-40B4-BE49-F238E27FC236}">
                  <a16:creationId xmlns:a16="http://schemas.microsoft.com/office/drawing/2014/main" id="{54605390-829C-41D2-BD5A-3C1318CA2ED9}"/>
                </a:ext>
              </a:extLst>
            </p:cNvPr>
            <p:cNvSpPr>
              <a:spLocks noChangeAspect="1" noChangeArrowheads="1"/>
            </p:cNvSpPr>
            <p:nvPr/>
          </p:nvSpPr>
          <p:spPr bwMode="auto">
            <a:xfrm>
              <a:off x="480" y="960"/>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5273" name="Oval 41">
              <a:extLst>
                <a:ext uri="{FF2B5EF4-FFF2-40B4-BE49-F238E27FC236}">
                  <a16:creationId xmlns:a16="http://schemas.microsoft.com/office/drawing/2014/main" id="{1E8F98DD-E50A-4B08-B0D1-79CE84A658BC}"/>
                </a:ext>
              </a:extLst>
            </p:cNvPr>
            <p:cNvSpPr>
              <a:spLocks noChangeAspect="1" noChangeArrowheads="1"/>
            </p:cNvSpPr>
            <p:nvPr/>
          </p:nvSpPr>
          <p:spPr bwMode="auto">
            <a:xfrm>
              <a:off x="516" y="993"/>
              <a:ext cx="125"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95274" name="Group 42">
            <a:extLst>
              <a:ext uri="{FF2B5EF4-FFF2-40B4-BE49-F238E27FC236}">
                <a16:creationId xmlns:a16="http://schemas.microsoft.com/office/drawing/2014/main" id="{7D6CFF61-E9A8-43C4-B70F-7C3D81250D7C}"/>
              </a:ext>
            </a:extLst>
          </p:cNvPr>
          <p:cNvGrpSpPr>
            <a:grpSpLocks/>
          </p:cNvGrpSpPr>
          <p:nvPr/>
        </p:nvGrpSpPr>
        <p:grpSpPr bwMode="auto">
          <a:xfrm>
            <a:off x="582613" y="1620838"/>
            <a:ext cx="147637" cy="63500"/>
            <a:chOff x="119" y="295"/>
            <a:chExt cx="93" cy="40"/>
          </a:xfrm>
        </p:grpSpPr>
        <p:grpSp>
          <p:nvGrpSpPr>
            <p:cNvPr id="95275" name="Group 43">
              <a:extLst>
                <a:ext uri="{FF2B5EF4-FFF2-40B4-BE49-F238E27FC236}">
                  <a16:creationId xmlns:a16="http://schemas.microsoft.com/office/drawing/2014/main" id="{FFE01473-250B-4E00-92FE-847C6B48F7A6}"/>
                </a:ext>
              </a:extLst>
            </p:cNvPr>
            <p:cNvGrpSpPr>
              <a:grpSpLocks/>
            </p:cNvGrpSpPr>
            <p:nvPr/>
          </p:nvGrpSpPr>
          <p:grpSpPr bwMode="auto">
            <a:xfrm>
              <a:off x="119" y="295"/>
              <a:ext cx="48" cy="40"/>
              <a:chOff x="2539" y="543"/>
              <a:chExt cx="48" cy="40"/>
            </a:xfrm>
          </p:grpSpPr>
          <p:sp>
            <p:nvSpPr>
              <p:cNvPr id="95276" name="Line 44">
                <a:extLst>
                  <a:ext uri="{FF2B5EF4-FFF2-40B4-BE49-F238E27FC236}">
                    <a16:creationId xmlns:a16="http://schemas.microsoft.com/office/drawing/2014/main" id="{FFD727A9-6B5D-4109-833E-4A1885D7919B}"/>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5277" name="Line 45">
                <a:extLst>
                  <a:ext uri="{FF2B5EF4-FFF2-40B4-BE49-F238E27FC236}">
                    <a16:creationId xmlns:a16="http://schemas.microsoft.com/office/drawing/2014/main" id="{D1248D30-2649-4B17-9C24-607411A09667}"/>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95278" name="Group 46">
              <a:extLst>
                <a:ext uri="{FF2B5EF4-FFF2-40B4-BE49-F238E27FC236}">
                  <a16:creationId xmlns:a16="http://schemas.microsoft.com/office/drawing/2014/main" id="{554A08C4-A274-47A5-98FE-6BD216381E6A}"/>
                </a:ext>
              </a:extLst>
            </p:cNvPr>
            <p:cNvGrpSpPr>
              <a:grpSpLocks/>
            </p:cNvGrpSpPr>
            <p:nvPr/>
          </p:nvGrpSpPr>
          <p:grpSpPr bwMode="auto">
            <a:xfrm>
              <a:off x="164" y="295"/>
              <a:ext cx="48" cy="40"/>
              <a:chOff x="2539" y="543"/>
              <a:chExt cx="48" cy="40"/>
            </a:xfrm>
          </p:grpSpPr>
          <p:sp>
            <p:nvSpPr>
              <p:cNvPr id="95279" name="Line 47">
                <a:extLst>
                  <a:ext uri="{FF2B5EF4-FFF2-40B4-BE49-F238E27FC236}">
                    <a16:creationId xmlns:a16="http://schemas.microsoft.com/office/drawing/2014/main" id="{200E4E65-C8A2-4CA6-A758-ADA6130447D5}"/>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5280" name="Line 48">
                <a:extLst>
                  <a:ext uri="{FF2B5EF4-FFF2-40B4-BE49-F238E27FC236}">
                    <a16:creationId xmlns:a16="http://schemas.microsoft.com/office/drawing/2014/main" id="{8C727094-8E93-4DA5-A8AC-28FC3AC8BE19}"/>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95281" name="Text Box 49">
            <a:extLst>
              <a:ext uri="{FF2B5EF4-FFF2-40B4-BE49-F238E27FC236}">
                <a16:creationId xmlns:a16="http://schemas.microsoft.com/office/drawing/2014/main" id="{E20A1924-6D48-429B-8473-18DC90845BAC}"/>
              </a:ext>
            </a:extLst>
          </p:cNvPr>
          <p:cNvSpPr txBox="1">
            <a:spLocks noChangeArrowheads="1"/>
          </p:cNvSpPr>
          <p:nvPr/>
        </p:nvSpPr>
        <p:spPr bwMode="auto">
          <a:xfrm>
            <a:off x="836613" y="1619250"/>
            <a:ext cx="15494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BATTLEGROUP CWBR-01</a:t>
            </a:r>
          </a:p>
          <a:p>
            <a:r>
              <a:rPr lang="en-GB" altLang="en-US" sz="1000"/>
              <a:t>3rd Armoured Division</a:t>
            </a:r>
            <a:endParaRPr lang="en-US" altLang="en-US" sz="1000"/>
          </a:p>
        </p:txBody>
      </p:sp>
      <p:sp>
        <p:nvSpPr>
          <p:cNvPr id="95282" name="Line 50">
            <a:extLst>
              <a:ext uri="{FF2B5EF4-FFF2-40B4-BE49-F238E27FC236}">
                <a16:creationId xmlns:a16="http://schemas.microsoft.com/office/drawing/2014/main" id="{B5FD2497-55EE-4F3D-AECD-774182D5F964}"/>
              </a:ext>
            </a:extLst>
          </p:cNvPr>
          <p:cNvSpPr>
            <a:spLocks noChangeShapeType="1"/>
          </p:cNvSpPr>
          <p:nvPr/>
        </p:nvSpPr>
        <p:spPr bwMode="auto">
          <a:xfrm>
            <a:off x="333375" y="1763713"/>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95283" name="Group 51">
            <a:extLst>
              <a:ext uri="{FF2B5EF4-FFF2-40B4-BE49-F238E27FC236}">
                <a16:creationId xmlns:a16="http://schemas.microsoft.com/office/drawing/2014/main" id="{5A05BC63-7D37-4079-8A29-DCBB78BFF06E}"/>
              </a:ext>
            </a:extLst>
          </p:cNvPr>
          <p:cNvGrpSpPr>
            <a:grpSpLocks noChangeAspect="1"/>
          </p:cNvGrpSpPr>
          <p:nvPr/>
        </p:nvGrpSpPr>
        <p:grpSpPr bwMode="auto">
          <a:xfrm>
            <a:off x="476250" y="2195513"/>
            <a:ext cx="360363" cy="288925"/>
            <a:chOff x="480" y="960"/>
            <a:chExt cx="195" cy="132"/>
          </a:xfrm>
        </p:grpSpPr>
        <p:sp>
          <p:nvSpPr>
            <p:cNvPr id="95284" name="Rectangle 52">
              <a:extLst>
                <a:ext uri="{FF2B5EF4-FFF2-40B4-BE49-F238E27FC236}">
                  <a16:creationId xmlns:a16="http://schemas.microsoft.com/office/drawing/2014/main" id="{C99E5F3E-E616-406E-B138-388E23207ED7}"/>
                </a:ext>
              </a:extLst>
            </p:cNvPr>
            <p:cNvSpPr>
              <a:spLocks noChangeAspect="1" noChangeArrowheads="1"/>
            </p:cNvSpPr>
            <p:nvPr/>
          </p:nvSpPr>
          <p:spPr bwMode="auto">
            <a:xfrm>
              <a:off x="480" y="960"/>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5285" name="Oval 53">
              <a:extLst>
                <a:ext uri="{FF2B5EF4-FFF2-40B4-BE49-F238E27FC236}">
                  <a16:creationId xmlns:a16="http://schemas.microsoft.com/office/drawing/2014/main" id="{E5BD7382-F17F-40C9-A01B-977DAE7E5B71}"/>
                </a:ext>
              </a:extLst>
            </p:cNvPr>
            <p:cNvSpPr>
              <a:spLocks noChangeAspect="1" noChangeArrowheads="1"/>
            </p:cNvSpPr>
            <p:nvPr/>
          </p:nvSpPr>
          <p:spPr bwMode="auto">
            <a:xfrm>
              <a:off x="516" y="993"/>
              <a:ext cx="125"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95286" name="Group 54">
            <a:extLst>
              <a:ext uri="{FF2B5EF4-FFF2-40B4-BE49-F238E27FC236}">
                <a16:creationId xmlns:a16="http://schemas.microsoft.com/office/drawing/2014/main" id="{7C55D77F-0ACE-4133-A956-E7CBC7BD2CDD}"/>
              </a:ext>
            </a:extLst>
          </p:cNvPr>
          <p:cNvGrpSpPr>
            <a:grpSpLocks/>
          </p:cNvGrpSpPr>
          <p:nvPr/>
        </p:nvGrpSpPr>
        <p:grpSpPr bwMode="auto">
          <a:xfrm>
            <a:off x="582613" y="2124075"/>
            <a:ext cx="147637" cy="63500"/>
            <a:chOff x="119" y="295"/>
            <a:chExt cx="93" cy="40"/>
          </a:xfrm>
        </p:grpSpPr>
        <p:grpSp>
          <p:nvGrpSpPr>
            <p:cNvPr id="95287" name="Group 55">
              <a:extLst>
                <a:ext uri="{FF2B5EF4-FFF2-40B4-BE49-F238E27FC236}">
                  <a16:creationId xmlns:a16="http://schemas.microsoft.com/office/drawing/2014/main" id="{13758A82-A34B-48F5-A8EA-BBF9FA68D36E}"/>
                </a:ext>
              </a:extLst>
            </p:cNvPr>
            <p:cNvGrpSpPr>
              <a:grpSpLocks/>
            </p:cNvGrpSpPr>
            <p:nvPr/>
          </p:nvGrpSpPr>
          <p:grpSpPr bwMode="auto">
            <a:xfrm>
              <a:off x="119" y="295"/>
              <a:ext cx="48" cy="40"/>
              <a:chOff x="2539" y="543"/>
              <a:chExt cx="48" cy="40"/>
            </a:xfrm>
          </p:grpSpPr>
          <p:sp>
            <p:nvSpPr>
              <p:cNvPr id="95288" name="Line 56">
                <a:extLst>
                  <a:ext uri="{FF2B5EF4-FFF2-40B4-BE49-F238E27FC236}">
                    <a16:creationId xmlns:a16="http://schemas.microsoft.com/office/drawing/2014/main" id="{F02C1089-7CF5-4B34-B1E6-B503CB45F54A}"/>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5289" name="Line 57">
                <a:extLst>
                  <a:ext uri="{FF2B5EF4-FFF2-40B4-BE49-F238E27FC236}">
                    <a16:creationId xmlns:a16="http://schemas.microsoft.com/office/drawing/2014/main" id="{2310426D-21CC-4592-A17C-DE9FC7693433}"/>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95290" name="Group 58">
              <a:extLst>
                <a:ext uri="{FF2B5EF4-FFF2-40B4-BE49-F238E27FC236}">
                  <a16:creationId xmlns:a16="http://schemas.microsoft.com/office/drawing/2014/main" id="{E1CABC39-6AE7-44AD-B8AC-4DB17CAC8576}"/>
                </a:ext>
              </a:extLst>
            </p:cNvPr>
            <p:cNvGrpSpPr>
              <a:grpSpLocks/>
            </p:cNvGrpSpPr>
            <p:nvPr/>
          </p:nvGrpSpPr>
          <p:grpSpPr bwMode="auto">
            <a:xfrm>
              <a:off x="164" y="295"/>
              <a:ext cx="48" cy="40"/>
              <a:chOff x="2539" y="543"/>
              <a:chExt cx="48" cy="40"/>
            </a:xfrm>
          </p:grpSpPr>
          <p:sp>
            <p:nvSpPr>
              <p:cNvPr id="95291" name="Line 59">
                <a:extLst>
                  <a:ext uri="{FF2B5EF4-FFF2-40B4-BE49-F238E27FC236}">
                    <a16:creationId xmlns:a16="http://schemas.microsoft.com/office/drawing/2014/main" id="{5053B4C3-B9AB-4E3C-B617-73E9C97512CD}"/>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5292" name="Line 60">
                <a:extLst>
                  <a:ext uri="{FF2B5EF4-FFF2-40B4-BE49-F238E27FC236}">
                    <a16:creationId xmlns:a16="http://schemas.microsoft.com/office/drawing/2014/main" id="{7D85789E-869C-486B-8446-D461A92C8B3F}"/>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95293" name="Text Box 61">
            <a:extLst>
              <a:ext uri="{FF2B5EF4-FFF2-40B4-BE49-F238E27FC236}">
                <a16:creationId xmlns:a16="http://schemas.microsoft.com/office/drawing/2014/main" id="{2A3275B2-32F9-4DED-BA50-9E5ED69F851B}"/>
              </a:ext>
            </a:extLst>
          </p:cNvPr>
          <p:cNvSpPr txBox="1">
            <a:spLocks noChangeArrowheads="1"/>
          </p:cNvSpPr>
          <p:nvPr/>
        </p:nvSpPr>
        <p:spPr bwMode="auto">
          <a:xfrm>
            <a:off x="836613" y="2124075"/>
            <a:ext cx="15430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BATTLEGROUP CWBR-01</a:t>
            </a:r>
          </a:p>
          <a:p>
            <a:r>
              <a:rPr lang="en-GB" altLang="en-US" sz="1000"/>
              <a:t>4th Armoured Division</a:t>
            </a:r>
            <a:endParaRPr lang="en-US" altLang="en-US" sz="1000"/>
          </a:p>
        </p:txBody>
      </p:sp>
      <p:sp>
        <p:nvSpPr>
          <p:cNvPr id="95294" name="Line 62">
            <a:extLst>
              <a:ext uri="{FF2B5EF4-FFF2-40B4-BE49-F238E27FC236}">
                <a16:creationId xmlns:a16="http://schemas.microsoft.com/office/drawing/2014/main" id="{BBABE247-AFA3-4710-B492-40D898B1D596}"/>
              </a:ext>
            </a:extLst>
          </p:cNvPr>
          <p:cNvSpPr>
            <a:spLocks noChangeShapeType="1"/>
          </p:cNvSpPr>
          <p:nvPr/>
        </p:nvSpPr>
        <p:spPr bwMode="auto">
          <a:xfrm>
            <a:off x="333375" y="2266950"/>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95295" name="Group 63">
            <a:extLst>
              <a:ext uri="{FF2B5EF4-FFF2-40B4-BE49-F238E27FC236}">
                <a16:creationId xmlns:a16="http://schemas.microsoft.com/office/drawing/2014/main" id="{DFF64C39-5968-4FA1-9F29-45964571650B}"/>
              </a:ext>
            </a:extLst>
          </p:cNvPr>
          <p:cNvGrpSpPr>
            <a:grpSpLocks noChangeAspect="1"/>
          </p:cNvGrpSpPr>
          <p:nvPr/>
        </p:nvGrpSpPr>
        <p:grpSpPr bwMode="auto">
          <a:xfrm>
            <a:off x="476250" y="3203575"/>
            <a:ext cx="287338" cy="195263"/>
            <a:chOff x="1968" y="1728"/>
            <a:chExt cx="195" cy="132"/>
          </a:xfrm>
        </p:grpSpPr>
        <p:sp>
          <p:nvSpPr>
            <p:cNvPr id="95296" name="Rectangle 64">
              <a:extLst>
                <a:ext uri="{FF2B5EF4-FFF2-40B4-BE49-F238E27FC236}">
                  <a16:creationId xmlns:a16="http://schemas.microsoft.com/office/drawing/2014/main" id="{EB944E01-F8B4-4CCF-9DEE-98EB604CB754}"/>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5297" name="Line 65">
              <a:extLst>
                <a:ext uri="{FF2B5EF4-FFF2-40B4-BE49-F238E27FC236}">
                  <a16:creationId xmlns:a16="http://schemas.microsoft.com/office/drawing/2014/main" id="{B39F3D01-E000-49CC-A33A-56751AA61E6A}"/>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5298" name="Line 66">
              <a:extLst>
                <a:ext uri="{FF2B5EF4-FFF2-40B4-BE49-F238E27FC236}">
                  <a16:creationId xmlns:a16="http://schemas.microsoft.com/office/drawing/2014/main" id="{DD1EEC53-2967-410C-A81E-A482EB7B023E}"/>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95299" name="Group 67">
            <a:extLst>
              <a:ext uri="{FF2B5EF4-FFF2-40B4-BE49-F238E27FC236}">
                <a16:creationId xmlns:a16="http://schemas.microsoft.com/office/drawing/2014/main" id="{B73B4E3A-4472-432B-879C-013CD16A7A7D}"/>
              </a:ext>
            </a:extLst>
          </p:cNvPr>
          <p:cNvGrpSpPr>
            <a:grpSpLocks/>
          </p:cNvGrpSpPr>
          <p:nvPr/>
        </p:nvGrpSpPr>
        <p:grpSpPr bwMode="auto">
          <a:xfrm>
            <a:off x="582613" y="3130550"/>
            <a:ext cx="76200" cy="63500"/>
            <a:chOff x="2539" y="543"/>
            <a:chExt cx="48" cy="40"/>
          </a:xfrm>
        </p:grpSpPr>
        <p:sp>
          <p:nvSpPr>
            <p:cNvPr id="95300" name="Line 68">
              <a:extLst>
                <a:ext uri="{FF2B5EF4-FFF2-40B4-BE49-F238E27FC236}">
                  <a16:creationId xmlns:a16="http://schemas.microsoft.com/office/drawing/2014/main" id="{743C5543-69A2-44A7-8CA1-DF98469C9AE9}"/>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5301" name="Line 69">
              <a:extLst>
                <a:ext uri="{FF2B5EF4-FFF2-40B4-BE49-F238E27FC236}">
                  <a16:creationId xmlns:a16="http://schemas.microsoft.com/office/drawing/2014/main" id="{0928C68E-842B-4F8B-B922-3DD7A08F8962}"/>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95302" name="Line 70">
            <a:extLst>
              <a:ext uri="{FF2B5EF4-FFF2-40B4-BE49-F238E27FC236}">
                <a16:creationId xmlns:a16="http://schemas.microsoft.com/office/drawing/2014/main" id="{F928E95E-FF22-4CDA-BCAC-48287196F827}"/>
              </a:ext>
            </a:extLst>
          </p:cNvPr>
          <p:cNvSpPr>
            <a:spLocks noChangeShapeType="1"/>
          </p:cNvSpPr>
          <p:nvPr/>
        </p:nvSpPr>
        <p:spPr bwMode="auto">
          <a:xfrm>
            <a:off x="333375" y="3275013"/>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5303" name="Text Box 71">
            <a:extLst>
              <a:ext uri="{FF2B5EF4-FFF2-40B4-BE49-F238E27FC236}">
                <a16:creationId xmlns:a16="http://schemas.microsoft.com/office/drawing/2014/main" id="{F119880B-B4F0-4572-9A29-F90BE5DA458B}"/>
              </a:ext>
            </a:extLst>
          </p:cNvPr>
          <p:cNvSpPr txBox="1">
            <a:spLocks noChangeArrowheads="1"/>
          </p:cNvSpPr>
          <p:nvPr/>
        </p:nvSpPr>
        <p:spPr bwMode="auto">
          <a:xfrm>
            <a:off x="765175" y="3059113"/>
            <a:ext cx="14287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BATTLEGROUP CWBR-09</a:t>
            </a:r>
          </a:p>
          <a:p>
            <a:r>
              <a:rPr lang="en-GB" altLang="en-US" sz="1000"/>
              <a:t>5th Field Force </a:t>
            </a:r>
            <a:r>
              <a:rPr lang="en-GB" altLang="en-US" sz="800"/>
              <a:t>(bf)</a:t>
            </a:r>
            <a:endParaRPr lang="en-GB" altLang="en-US" sz="1000"/>
          </a:p>
        </p:txBody>
      </p:sp>
      <p:grpSp>
        <p:nvGrpSpPr>
          <p:cNvPr id="95304" name="Group 72">
            <a:extLst>
              <a:ext uri="{FF2B5EF4-FFF2-40B4-BE49-F238E27FC236}">
                <a16:creationId xmlns:a16="http://schemas.microsoft.com/office/drawing/2014/main" id="{94F27232-49A5-4D9F-85D3-8D65BFBB1BD7}"/>
              </a:ext>
            </a:extLst>
          </p:cNvPr>
          <p:cNvGrpSpPr>
            <a:grpSpLocks noChangeAspect="1"/>
          </p:cNvGrpSpPr>
          <p:nvPr/>
        </p:nvGrpSpPr>
        <p:grpSpPr bwMode="auto">
          <a:xfrm>
            <a:off x="476250" y="3563938"/>
            <a:ext cx="287338" cy="195262"/>
            <a:chOff x="1968" y="1728"/>
            <a:chExt cx="195" cy="132"/>
          </a:xfrm>
        </p:grpSpPr>
        <p:sp>
          <p:nvSpPr>
            <p:cNvPr id="95305" name="Rectangle 73">
              <a:extLst>
                <a:ext uri="{FF2B5EF4-FFF2-40B4-BE49-F238E27FC236}">
                  <a16:creationId xmlns:a16="http://schemas.microsoft.com/office/drawing/2014/main" id="{FFB9FA8E-F2B7-437C-BD8B-AB7FB0017FA9}"/>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5306" name="Line 74">
              <a:extLst>
                <a:ext uri="{FF2B5EF4-FFF2-40B4-BE49-F238E27FC236}">
                  <a16:creationId xmlns:a16="http://schemas.microsoft.com/office/drawing/2014/main" id="{46A1FBBF-15A7-4DC0-899E-8B4D1B03D0CA}"/>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5307" name="Line 75">
              <a:extLst>
                <a:ext uri="{FF2B5EF4-FFF2-40B4-BE49-F238E27FC236}">
                  <a16:creationId xmlns:a16="http://schemas.microsoft.com/office/drawing/2014/main" id="{C792EF2F-7CBE-4FC7-A6DA-A2F9C3D5306E}"/>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95308" name="Group 76">
            <a:extLst>
              <a:ext uri="{FF2B5EF4-FFF2-40B4-BE49-F238E27FC236}">
                <a16:creationId xmlns:a16="http://schemas.microsoft.com/office/drawing/2014/main" id="{8119CF3C-93E9-465F-8365-671BAA0601FE}"/>
              </a:ext>
            </a:extLst>
          </p:cNvPr>
          <p:cNvGrpSpPr>
            <a:grpSpLocks/>
          </p:cNvGrpSpPr>
          <p:nvPr/>
        </p:nvGrpSpPr>
        <p:grpSpPr bwMode="auto">
          <a:xfrm>
            <a:off x="582613" y="3490913"/>
            <a:ext cx="76200" cy="63500"/>
            <a:chOff x="2539" y="543"/>
            <a:chExt cx="48" cy="40"/>
          </a:xfrm>
        </p:grpSpPr>
        <p:sp>
          <p:nvSpPr>
            <p:cNvPr id="95309" name="Line 77">
              <a:extLst>
                <a:ext uri="{FF2B5EF4-FFF2-40B4-BE49-F238E27FC236}">
                  <a16:creationId xmlns:a16="http://schemas.microsoft.com/office/drawing/2014/main" id="{D4AA647E-A3AB-40D1-BC93-582667F10A91}"/>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5310" name="Line 78">
              <a:extLst>
                <a:ext uri="{FF2B5EF4-FFF2-40B4-BE49-F238E27FC236}">
                  <a16:creationId xmlns:a16="http://schemas.microsoft.com/office/drawing/2014/main" id="{DB3805BD-E5FF-477F-8B5D-B28AF9A449F0}"/>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95311" name="Line 79">
            <a:extLst>
              <a:ext uri="{FF2B5EF4-FFF2-40B4-BE49-F238E27FC236}">
                <a16:creationId xmlns:a16="http://schemas.microsoft.com/office/drawing/2014/main" id="{54C871A1-0F20-43E8-9A5A-2D45388D9AB9}"/>
              </a:ext>
            </a:extLst>
          </p:cNvPr>
          <p:cNvSpPr>
            <a:spLocks noChangeShapeType="1"/>
          </p:cNvSpPr>
          <p:nvPr/>
        </p:nvSpPr>
        <p:spPr bwMode="auto">
          <a:xfrm>
            <a:off x="333375" y="3635375"/>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5312" name="Text Box 80">
            <a:extLst>
              <a:ext uri="{FF2B5EF4-FFF2-40B4-BE49-F238E27FC236}">
                <a16:creationId xmlns:a16="http://schemas.microsoft.com/office/drawing/2014/main" id="{FBA23EFA-FA6D-4DF8-BD11-637A0DC45AA4}"/>
              </a:ext>
            </a:extLst>
          </p:cNvPr>
          <p:cNvSpPr txBox="1">
            <a:spLocks noChangeArrowheads="1"/>
          </p:cNvSpPr>
          <p:nvPr/>
        </p:nvSpPr>
        <p:spPr bwMode="auto">
          <a:xfrm>
            <a:off x="765175" y="3419475"/>
            <a:ext cx="14287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BATTLEGROUP CWBR-09</a:t>
            </a:r>
          </a:p>
          <a:p>
            <a:r>
              <a:rPr lang="en-GB" altLang="en-US" sz="1000"/>
              <a:t>7th Field Force </a:t>
            </a:r>
            <a:r>
              <a:rPr lang="en-GB" altLang="en-US" sz="800"/>
              <a:t>(c)</a:t>
            </a:r>
            <a:endParaRPr lang="en-GB" altLang="en-US" sz="1000"/>
          </a:p>
        </p:txBody>
      </p:sp>
      <p:sp>
        <p:nvSpPr>
          <p:cNvPr id="95313" name="Line 81">
            <a:extLst>
              <a:ext uri="{FF2B5EF4-FFF2-40B4-BE49-F238E27FC236}">
                <a16:creationId xmlns:a16="http://schemas.microsoft.com/office/drawing/2014/main" id="{F20E5F8A-D8A7-4BD5-A973-9F6459BEAE27}"/>
              </a:ext>
            </a:extLst>
          </p:cNvPr>
          <p:cNvSpPr>
            <a:spLocks noChangeShapeType="1"/>
          </p:cNvSpPr>
          <p:nvPr/>
        </p:nvSpPr>
        <p:spPr bwMode="auto">
          <a:xfrm>
            <a:off x="333375" y="468313"/>
            <a:ext cx="0" cy="7920037"/>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95356" name="Group 124">
            <a:extLst>
              <a:ext uri="{FF2B5EF4-FFF2-40B4-BE49-F238E27FC236}">
                <a16:creationId xmlns:a16="http://schemas.microsoft.com/office/drawing/2014/main" id="{A29B08A5-95F0-49BD-8CAD-90BE1D477F54}"/>
              </a:ext>
            </a:extLst>
          </p:cNvPr>
          <p:cNvGrpSpPr>
            <a:grpSpLocks/>
          </p:cNvGrpSpPr>
          <p:nvPr/>
        </p:nvGrpSpPr>
        <p:grpSpPr bwMode="auto">
          <a:xfrm>
            <a:off x="477838" y="5149850"/>
            <a:ext cx="239712" cy="155575"/>
            <a:chOff x="436" y="2744"/>
            <a:chExt cx="182" cy="136"/>
          </a:xfrm>
        </p:grpSpPr>
        <p:sp>
          <p:nvSpPr>
            <p:cNvPr id="95357" name="Rectangle 125">
              <a:extLst>
                <a:ext uri="{FF2B5EF4-FFF2-40B4-BE49-F238E27FC236}">
                  <a16:creationId xmlns:a16="http://schemas.microsoft.com/office/drawing/2014/main" id="{F0FCC0B4-8024-4152-8AFE-44BC4634E7B6}"/>
                </a:ext>
              </a:extLst>
            </p:cNvPr>
            <p:cNvSpPr>
              <a:spLocks noChangeAspect="1" noChangeArrowheads="1"/>
            </p:cNvSpPr>
            <p:nvPr/>
          </p:nvSpPr>
          <p:spPr bwMode="auto">
            <a:xfrm>
              <a:off x="436" y="2744"/>
              <a:ext cx="182" cy="136"/>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5358" name="Oval 126">
              <a:extLst>
                <a:ext uri="{FF2B5EF4-FFF2-40B4-BE49-F238E27FC236}">
                  <a16:creationId xmlns:a16="http://schemas.microsoft.com/office/drawing/2014/main" id="{3BF13F51-90AF-43A4-A139-435348D03E1B}"/>
                </a:ext>
              </a:extLst>
            </p:cNvPr>
            <p:cNvSpPr>
              <a:spLocks noChangeAspect="1" noChangeArrowheads="1"/>
            </p:cNvSpPr>
            <p:nvPr/>
          </p:nvSpPr>
          <p:spPr bwMode="auto">
            <a:xfrm>
              <a:off x="470" y="2778"/>
              <a:ext cx="116" cy="65"/>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5359" name="Line 127">
              <a:extLst>
                <a:ext uri="{FF2B5EF4-FFF2-40B4-BE49-F238E27FC236}">
                  <a16:creationId xmlns:a16="http://schemas.microsoft.com/office/drawing/2014/main" id="{515D4615-471A-46E8-BD29-04784EFA0321}"/>
                </a:ext>
              </a:extLst>
            </p:cNvPr>
            <p:cNvSpPr>
              <a:spLocks noChangeAspect="1" noChangeShapeType="1"/>
            </p:cNvSpPr>
            <p:nvPr/>
          </p:nvSpPr>
          <p:spPr bwMode="auto">
            <a:xfrm>
              <a:off x="496" y="2792"/>
              <a:ext cx="0" cy="44"/>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5360" name="Line 128">
              <a:extLst>
                <a:ext uri="{FF2B5EF4-FFF2-40B4-BE49-F238E27FC236}">
                  <a16:creationId xmlns:a16="http://schemas.microsoft.com/office/drawing/2014/main" id="{867E0191-15DF-4F8A-ABD2-3AE610E7E97B}"/>
                </a:ext>
              </a:extLst>
            </p:cNvPr>
            <p:cNvSpPr>
              <a:spLocks noChangeAspect="1" noChangeShapeType="1"/>
            </p:cNvSpPr>
            <p:nvPr/>
          </p:nvSpPr>
          <p:spPr bwMode="auto">
            <a:xfrm>
              <a:off x="528" y="2795"/>
              <a:ext cx="0" cy="41"/>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5361" name="Line 129">
              <a:extLst>
                <a:ext uri="{FF2B5EF4-FFF2-40B4-BE49-F238E27FC236}">
                  <a16:creationId xmlns:a16="http://schemas.microsoft.com/office/drawing/2014/main" id="{3A27EFFA-23BD-4EE5-B2BE-AC0A13861310}"/>
                </a:ext>
              </a:extLst>
            </p:cNvPr>
            <p:cNvSpPr>
              <a:spLocks noChangeAspect="1" noChangeShapeType="1"/>
            </p:cNvSpPr>
            <p:nvPr/>
          </p:nvSpPr>
          <p:spPr bwMode="auto">
            <a:xfrm>
              <a:off x="561" y="2795"/>
              <a:ext cx="0" cy="41"/>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5362" name="Line 130">
              <a:extLst>
                <a:ext uri="{FF2B5EF4-FFF2-40B4-BE49-F238E27FC236}">
                  <a16:creationId xmlns:a16="http://schemas.microsoft.com/office/drawing/2014/main" id="{5BB29598-AC40-42BB-B42B-3B04E652A225}"/>
                </a:ext>
              </a:extLst>
            </p:cNvPr>
            <p:cNvSpPr>
              <a:spLocks noChangeAspect="1" noChangeShapeType="1"/>
            </p:cNvSpPr>
            <p:nvPr/>
          </p:nvSpPr>
          <p:spPr bwMode="auto">
            <a:xfrm>
              <a:off x="492" y="2795"/>
              <a:ext cx="74" cy="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95363" name="Group 131">
            <a:extLst>
              <a:ext uri="{FF2B5EF4-FFF2-40B4-BE49-F238E27FC236}">
                <a16:creationId xmlns:a16="http://schemas.microsoft.com/office/drawing/2014/main" id="{883BD85E-CEDA-4C3A-9547-975A2AB4001D}"/>
              </a:ext>
            </a:extLst>
          </p:cNvPr>
          <p:cNvGrpSpPr>
            <a:grpSpLocks/>
          </p:cNvGrpSpPr>
          <p:nvPr/>
        </p:nvGrpSpPr>
        <p:grpSpPr bwMode="auto">
          <a:xfrm>
            <a:off x="560388" y="5076825"/>
            <a:ext cx="76200" cy="63500"/>
            <a:chOff x="2443" y="447"/>
            <a:chExt cx="48" cy="40"/>
          </a:xfrm>
        </p:grpSpPr>
        <p:sp>
          <p:nvSpPr>
            <p:cNvPr id="95364" name="Line 132">
              <a:extLst>
                <a:ext uri="{FF2B5EF4-FFF2-40B4-BE49-F238E27FC236}">
                  <a16:creationId xmlns:a16="http://schemas.microsoft.com/office/drawing/2014/main" id="{5D8F34BC-F92E-4D39-9EBD-8372D0F7CC62}"/>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5365" name="Line 133">
              <a:extLst>
                <a:ext uri="{FF2B5EF4-FFF2-40B4-BE49-F238E27FC236}">
                  <a16:creationId xmlns:a16="http://schemas.microsoft.com/office/drawing/2014/main" id="{BAFCF3C8-6EC2-4E23-B7A2-DFB0B2C0A534}"/>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95366" name="Line 134">
            <a:extLst>
              <a:ext uri="{FF2B5EF4-FFF2-40B4-BE49-F238E27FC236}">
                <a16:creationId xmlns:a16="http://schemas.microsoft.com/office/drawing/2014/main" id="{72914481-1C8F-4992-B8DC-8D362836199D}"/>
              </a:ext>
            </a:extLst>
          </p:cNvPr>
          <p:cNvSpPr>
            <a:spLocks noChangeShapeType="1"/>
          </p:cNvSpPr>
          <p:nvPr/>
        </p:nvSpPr>
        <p:spPr bwMode="auto">
          <a:xfrm>
            <a:off x="333375" y="5219700"/>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5367" name="Text Box 135">
            <a:extLst>
              <a:ext uri="{FF2B5EF4-FFF2-40B4-BE49-F238E27FC236}">
                <a16:creationId xmlns:a16="http://schemas.microsoft.com/office/drawing/2014/main" id="{337D2DFA-5230-4522-893E-70F25AB79099}"/>
              </a:ext>
            </a:extLst>
          </p:cNvPr>
          <p:cNvSpPr txBox="1">
            <a:spLocks noChangeArrowheads="1"/>
          </p:cNvSpPr>
          <p:nvPr/>
        </p:nvSpPr>
        <p:spPr bwMode="auto">
          <a:xfrm>
            <a:off x="765175" y="5075238"/>
            <a:ext cx="2755900"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32 Armoured Engineer Regiment Royal Engineers (d)</a:t>
            </a:r>
            <a:endParaRPr lang="en-US" altLang="en-US" sz="800"/>
          </a:p>
        </p:txBody>
      </p:sp>
      <p:grpSp>
        <p:nvGrpSpPr>
          <p:cNvPr id="95368" name="Group 136">
            <a:extLst>
              <a:ext uri="{FF2B5EF4-FFF2-40B4-BE49-F238E27FC236}">
                <a16:creationId xmlns:a16="http://schemas.microsoft.com/office/drawing/2014/main" id="{574BEAB1-918C-40C3-B5FA-2608222ACD6E}"/>
              </a:ext>
            </a:extLst>
          </p:cNvPr>
          <p:cNvGrpSpPr>
            <a:grpSpLocks noChangeAspect="1"/>
          </p:cNvGrpSpPr>
          <p:nvPr/>
        </p:nvGrpSpPr>
        <p:grpSpPr bwMode="auto">
          <a:xfrm>
            <a:off x="482600" y="4859338"/>
            <a:ext cx="231775" cy="157162"/>
            <a:chOff x="1872" y="1440"/>
            <a:chExt cx="195" cy="132"/>
          </a:xfrm>
        </p:grpSpPr>
        <p:sp>
          <p:nvSpPr>
            <p:cNvPr id="95369" name="Rectangle 137">
              <a:extLst>
                <a:ext uri="{FF2B5EF4-FFF2-40B4-BE49-F238E27FC236}">
                  <a16:creationId xmlns:a16="http://schemas.microsoft.com/office/drawing/2014/main" id="{5DF2D9ED-CD3D-4928-A185-EFABC0AAF162}"/>
                </a:ext>
              </a:extLst>
            </p:cNvPr>
            <p:cNvSpPr>
              <a:spLocks noChangeAspect="1" noChangeArrowheads="1"/>
            </p:cNvSpPr>
            <p:nvPr/>
          </p:nvSpPr>
          <p:spPr bwMode="auto">
            <a:xfrm>
              <a:off x="1872" y="1440"/>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5370" name="Line 138">
              <a:extLst>
                <a:ext uri="{FF2B5EF4-FFF2-40B4-BE49-F238E27FC236}">
                  <a16:creationId xmlns:a16="http://schemas.microsoft.com/office/drawing/2014/main" id="{292D5DA3-DCD0-479A-8C32-29532355F686}"/>
                </a:ext>
              </a:extLst>
            </p:cNvPr>
            <p:cNvSpPr>
              <a:spLocks noChangeAspect="1" noChangeShapeType="1"/>
            </p:cNvSpPr>
            <p:nvPr/>
          </p:nvSpPr>
          <p:spPr bwMode="auto">
            <a:xfrm>
              <a:off x="1932" y="1480"/>
              <a:ext cx="0" cy="42"/>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5371" name="Line 139">
              <a:extLst>
                <a:ext uri="{FF2B5EF4-FFF2-40B4-BE49-F238E27FC236}">
                  <a16:creationId xmlns:a16="http://schemas.microsoft.com/office/drawing/2014/main" id="{FE3E18F4-3F18-46D3-98EC-AE1AC9D9BD33}"/>
                </a:ext>
              </a:extLst>
            </p:cNvPr>
            <p:cNvSpPr>
              <a:spLocks noChangeAspect="1" noChangeShapeType="1"/>
            </p:cNvSpPr>
            <p:nvPr/>
          </p:nvSpPr>
          <p:spPr bwMode="auto">
            <a:xfrm>
              <a:off x="1967" y="1482"/>
              <a:ext cx="0" cy="4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5372" name="Line 140">
              <a:extLst>
                <a:ext uri="{FF2B5EF4-FFF2-40B4-BE49-F238E27FC236}">
                  <a16:creationId xmlns:a16="http://schemas.microsoft.com/office/drawing/2014/main" id="{4F985E49-E2FF-4C1A-BFF1-144BE2CA67A0}"/>
                </a:ext>
              </a:extLst>
            </p:cNvPr>
            <p:cNvSpPr>
              <a:spLocks noChangeAspect="1" noChangeShapeType="1"/>
            </p:cNvSpPr>
            <p:nvPr/>
          </p:nvSpPr>
          <p:spPr bwMode="auto">
            <a:xfrm>
              <a:off x="2001" y="1483"/>
              <a:ext cx="0" cy="39"/>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5373" name="Line 141">
              <a:extLst>
                <a:ext uri="{FF2B5EF4-FFF2-40B4-BE49-F238E27FC236}">
                  <a16:creationId xmlns:a16="http://schemas.microsoft.com/office/drawing/2014/main" id="{6B017813-F5CA-46CB-89FF-830135B2BEFC}"/>
                </a:ext>
              </a:extLst>
            </p:cNvPr>
            <p:cNvSpPr>
              <a:spLocks noChangeAspect="1" noChangeShapeType="1"/>
            </p:cNvSpPr>
            <p:nvPr/>
          </p:nvSpPr>
          <p:spPr bwMode="auto">
            <a:xfrm>
              <a:off x="1928" y="1482"/>
              <a:ext cx="79" cy="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95374" name="Text Box 142">
            <a:extLst>
              <a:ext uri="{FF2B5EF4-FFF2-40B4-BE49-F238E27FC236}">
                <a16:creationId xmlns:a16="http://schemas.microsoft.com/office/drawing/2014/main" id="{E2F4E6A1-7150-452F-8C66-C53F47D5C31F}"/>
              </a:ext>
            </a:extLst>
          </p:cNvPr>
          <p:cNvSpPr txBox="1">
            <a:spLocks noChangeArrowheads="1"/>
          </p:cNvSpPr>
          <p:nvPr/>
        </p:nvSpPr>
        <p:spPr bwMode="auto">
          <a:xfrm>
            <a:off x="765175" y="4787900"/>
            <a:ext cx="2392363"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28 Amphibious Regiment Royal Engineers (h)</a:t>
            </a:r>
            <a:endParaRPr lang="en-US" altLang="en-US" sz="800"/>
          </a:p>
        </p:txBody>
      </p:sp>
      <p:grpSp>
        <p:nvGrpSpPr>
          <p:cNvPr id="95375" name="Group 143">
            <a:extLst>
              <a:ext uri="{FF2B5EF4-FFF2-40B4-BE49-F238E27FC236}">
                <a16:creationId xmlns:a16="http://schemas.microsoft.com/office/drawing/2014/main" id="{7A13A194-F325-44AE-B16F-DC237E68FB7E}"/>
              </a:ext>
            </a:extLst>
          </p:cNvPr>
          <p:cNvGrpSpPr>
            <a:grpSpLocks/>
          </p:cNvGrpSpPr>
          <p:nvPr/>
        </p:nvGrpSpPr>
        <p:grpSpPr bwMode="auto">
          <a:xfrm>
            <a:off x="560388" y="4787900"/>
            <a:ext cx="76200" cy="63500"/>
            <a:chOff x="2443" y="447"/>
            <a:chExt cx="48" cy="40"/>
          </a:xfrm>
        </p:grpSpPr>
        <p:sp>
          <p:nvSpPr>
            <p:cNvPr id="95376" name="Line 144">
              <a:extLst>
                <a:ext uri="{FF2B5EF4-FFF2-40B4-BE49-F238E27FC236}">
                  <a16:creationId xmlns:a16="http://schemas.microsoft.com/office/drawing/2014/main" id="{EFB3A0A5-F859-48C4-9D32-D30F0949F5DC}"/>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5377" name="Line 145">
              <a:extLst>
                <a:ext uri="{FF2B5EF4-FFF2-40B4-BE49-F238E27FC236}">
                  <a16:creationId xmlns:a16="http://schemas.microsoft.com/office/drawing/2014/main" id="{72C5BB21-1FB7-4F89-A1D6-633C2BE4EEC9}"/>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95378" name="Line 146">
            <a:extLst>
              <a:ext uri="{FF2B5EF4-FFF2-40B4-BE49-F238E27FC236}">
                <a16:creationId xmlns:a16="http://schemas.microsoft.com/office/drawing/2014/main" id="{FC7EB912-FB69-47F2-9570-8ABE7005FA49}"/>
              </a:ext>
            </a:extLst>
          </p:cNvPr>
          <p:cNvSpPr>
            <a:spLocks noChangeShapeType="1"/>
          </p:cNvSpPr>
          <p:nvPr/>
        </p:nvSpPr>
        <p:spPr bwMode="auto">
          <a:xfrm>
            <a:off x="333375" y="4930775"/>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5403" name="Text Box 171">
            <a:extLst>
              <a:ext uri="{FF2B5EF4-FFF2-40B4-BE49-F238E27FC236}">
                <a16:creationId xmlns:a16="http://schemas.microsoft.com/office/drawing/2014/main" id="{6B1E1FA1-62E8-4839-9E64-414DF4252462}"/>
              </a:ext>
            </a:extLst>
          </p:cNvPr>
          <p:cNvSpPr txBox="1">
            <a:spLocks noChangeArrowheads="1"/>
          </p:cNvSpPr>
          <p:nvPr/>
        </p:nvSpPr>
        <p:spPr bwMode="auto">
          <a:xfrm>
            <a:off x="3573463" y="1331913"/>
            <a:ext cx="3140075" cy="6081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800"/>
              <a:t>(a) </a:t>
            </a:r>
            <a:r>
              <a:rPr lang="en-GB" altLang="en-US" sz="800" b="0"/>
              <a:t>This organisation lasted from 1976 until the end of 1982.  After this date the organisation is shown overleaf.  The chief reason for the change was that maintaining four armoured divisions in West Germany was unaffordable.  In the new organisation, 2nd Armoured Division would become 2nd Infantry Division and would be based in the UK.  Elements of the other formations would also be based in the UK and would deploy to West Germany during the build-up to war.</a:t>
            </a:r>
          </a:p>
          <a:p>
            <a:endParaRPr lang="en-GB" altLang="en-US" sz="800"/>
          </a:p>
          <a:p>
            <a:r>
              <a:rPr lang="en-GB" altLang="en-US" sz="800"/>
              <a:t>(b) </a:t>
            </a:r>
            <a:r>
              <a:rPr lang="en-GB" altLang="en-US" sz="800" b="0"/>
              <a:t>In 1983, the 5th Field Force reverted to being the 19th Infantry Brigade and was re-located to the UK.  </a:t>
            </a:r>
            <a:endParaRPr lang="en-GB" altLang="en-US" sz="800"/>
          </a:p>
          <a:p>
            <a:endParaRPr lang="en-GB" altLang="en-US" sz="800"/>
          </a:p>
          <a:p>
            <a:r>
              <a:rPr lang="en-GB" altLang="en-US" sz="800"/>
              <a:t>(c) </a:t>
            </a:r>
            <a:r>
              <a:rPr lang="en-GB" altLang="en-US" sz="800" b="0"/>
              <a:t>In 1983, the 7th Field Force reverted to being the 24th Infantry Brigade and was re-located to the UK.</a:t>
            </a:r>
          </a:p>
          <a:p>
            <a:endParaRPr lang="en-GB" altLang="en-US" sz="800" b="0"/>
          </a:p>
          <a:p>
            <a:r>
              <a:rPr lang="en-GB" altLang="en-US" sz="800"/>
              <a:t>(d) </a:t>
            </a:r>
            <a:r>
              <a:rPr lang="en-GB" altLang="en-US" sz="800" b="0"/>
              <a:t>32 Armoured Engineer Regiment was formed in 1980 with only </a:t>
            </a:r>
            <a:r>
              <a:rPr lang="en-GB" altLang="en-US" sz="800"/>
              <a:t>x2 </a:t>
            </a:r>
            <a:r>
              <a:rPr lang="en-GB" altLang="en-US" sz="800" b="0"/>
              <a:t>Squadrons (ME CWBR-31).  It was expanded to </a:t>
            </a:r>
            <a:r>
              <a:rPr lang="en-GB" altLang="en-US" sz="800"/>
              <a:t>x3 </a:t>
            </a:r>
            <a:r>
              <a:rPr lang="en-GB" altLang="en-US" sz="800" b="0"/>
              <a:t>Squadrons between 1981 &amp; 1982.</a:t>
            </a:r>
          </a:p>
          <a:p>
            <a:endParaRPr lang="en-GB" altLang="en-US" sz="800" b="0"/>
          </a:p>
          <a:p>
            <a:r>
              <a:rPr lang="en-GB" altLang="en-US" sz="800"/>
              <a:t>(e) </a:t>
            </a:r>
            <a:r>
              <a:rPr lang="en-GB" altLang="en-US" sz="800" b="0"/>
              <a:t>9 Regiment AAC was disbanded in December 1982.  Its composition until then was:</a:t>
            </a:r>
          </a:p>
          <a:p>
            <a:r>
              <a:rPr lang="en-GB" altLang="en-US" sz="800" b="0"/>
              <a:t>     659 (Anti-Tank) Sqn AAC with </a:t>
            </a:r>
            <a:r>
              <a:rPr lang="en-GB" altLang="en-US" sz="800"/>
              <a:t>x4 </a:t>
            </a:r>
            <a:r>
              <a:rPr lang="en-GB" altLang="en-US" sz="800" b="0"/>
              <a:t>Scout &amp; </a:t>
            </a:r>
            <a:r>
              <a:rPr lang="en-GB" altLang="en-US" sz="800"/>
              <a:t>x2 </a:t>
            </a:r>
            <a:r>
              <a:rPr lang="en-GB" altLang="en-US" sz="800" b="0"/>
              <a:t>Gazelle</a:t>
            </a:r>
          </a:p>
          <a:p>
            <a:r>
              <a:rPr lang="en-GB" altLang="en-US" sz="800" b="0"/>
              <a:t>     669 (Recce) Sqn AAC with </a:t>
            </a:r>
            <a:r>
              <a:rPr lang="en-GB" altLang="en-US" sz="800"/>
              <a:t>x2 </a:t>
            </a:r>
            <a:r>
              <a:rPr lang="en-GB" altLang="en-US" sz="800" b="0"/>
              <a:t>Scout &amp; </a:t>
            </a:r>
            <a:r>
              <a:rPr lang="en-GB" altLang="en-US" sz="800"/>
              <a:t>x4 </a:t>
            </a:r>
            <a:r>
              <a:rPr lang="en-GB" altLang="en-US" sz="800" b="0"/>
              <a:t>Gazelle</a:t>
            </a:r>
          </a:p>
          <a:p>
            <a:r>
              <a:rPr lang="en-GB" altLang="en-US" sz="800" b="0"/>
              <a:t>9 Regiment AAC was reformed again in 1988.</a:t>
            </a:r>
          </a:p>
          <a:p>
            <a:endParaRPr lang="en-GB" altLang="en-US" sz="800"/>
          </a:p>
          <a:p>
            <a:r>
              <a:rPr lang="en-GB" altLang="en-US" sz="800"/>
              <a:t>(f) </a:t>
            </a:r>
            <a:r>
              <a:rPr lang="en-GB" altLang="en-US" sz="800" b="0"/>
              <a:t>657 Squadron AAC was an independent squadron, normally assigned to 5th Field Force.</a:t>
            </a:r>
            <a:endParaRPr lang="en-GB" altLang="en-US" sz="800"/>
          </a:p>
          <a:p>
            <a:endParaRPr lang="en-GB" altLang="en-US" sz="800"/>
          </a:p>
          <a:p>
            <a:r>
              <a:rPr lang="en-GB" altLang="en-US" sz="800"/>
              <a:t>(g) </a:t>
            </a:r>
            <a:r>
              <a:rPr lang="en-GB" altLang="en-US" sz="800" b="0"/>
              <a:t>664 Squadron AAC was an independent squadron, chiefly tasked with supporting the four divisional Reconnaissance Regiments.  It was uniquely equipped with only Gazelle helicopters and no Scout or Lynx anti-tank helicopters..</a:t>
            </a:r>
          </a:p>
          <a:p>
            <a:endParaRPr lang="en-GB" altLang="en-US" sz="800" b="0"/>
          </a:p>
          <a:p>
            <a:r>
              <a:rPr lang="en-GB" altLang="en-US" sz="800"/>
              <a:t>(h) </a:t>
            </a:r>
            <a:r>
              <a:rPr lang="en-GB" altLang="en-US" sz="800" b="0"/>
              <a:t>28 Amphibious Regiment RE had three squadrons of M2 Amphibians, which could function either as ferries or could be linked together to form a bridge capable of taking the heaviest AFVs.</a:t>
            </a:r>
          </a:p>
          <a:p>
            <a:endParaRPr lang="en-GB" altLang="en-US" sz="800" b="0"/>
          </a:p>
          <a:p>
            <a:r>
              <a:rPr lang="en-GB" altLang="en-US" sz="800"/>
              <a:t>(i) </a:t>
            </a:r>
            <a:r>
              <a:rPr lang="en-GB" altLang="en-US" sz="800" b="0"/>
              <a:t>29 Engineer Brigade was formed of three TA Engineer Regiments, each with </a:t>
            </a:r>
            <a:r>
              <a:rPr lang="en-GB" altLang="en-US" sz="800"/>
              <a:t>x3 </a:t>
            </a:r>
            <a:r>
              <a:rPr lang="en-GB" altLang="en-US" sz="800" b="0"/>
              <a:t>TA Engineer Field Squadrons (ME CWBR-25) that would deploy from the UK with the reinforcement wave.</a:t>
            </a:r>
            <a:endParaRPr lang="en-GB" altLang="en-US" sz="800"/>
          </a:p>
          <a:p>
            <a:endParaRPr lang="en-GB" altLang="en-US" sz="800" b="0"/>
          </a:p>
          <a:p>
            <a:r>
              <a:rPr lang="en-GB" altLang="en-US" sz="800"/>
              <a:t>(j) </a:t>
            </a:r>
            <a:r>
              <a:rPr lang="en-GB" altLang="en-US" sz="800" b="0"/>
              <a:t>The two TA Regiments of the SAS (21 &amp; 23 SAS) were both BAOR-roled.  One regiment would primarily be engaged on long-range reconnaissance, raiding and sabotage duties, while the other would be primarily engaged in the rescue of downed NATO aircrew.  Each of the TA SAS Regiments had </a:t>
            </a:r>
            <a:r>
              <a:rPr lang="en-GB" altLang="en-US" sz="800"/>
              <a:t>x5 </a:t>
            </a:r>
            <a:r>
              <a:rPr lang="en-GB" altLang="en-US" sz="800" b="0"/>
              <a:t>Squadrons (ME CWBR-35).</a:t>
            </a:r>
            <a:endParaRPr lang="en-GB" altLang="en-US" sz="800"/>
          </a:p>
        </p:txBody>
      </p:sp>
      <p:pic>
        <p:nvPicPr>
          <p:cNvPr id="95404" name="Picture 172" descr="British I Corps 2">
            <a:extLst>
              <a:ext uri="{FF2B5EF4-FFF2-40B4-BE49-F238E27FC236}">
                <a16:creationId xmlns:a16="http://schemas.microsoft.com/office/drawing/2014/main" id="{6AA7B668-8BFF-401B-A2BC-0449F07F42F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97425" y="107950"/>
            <a:ext cx="762000" cy="1190625"/>
          </a:xfrm>
          <a:prstGeom prst="rect">
            <a:avLst/>
          </a:prstGeom>
          <a:noFill/>
          <a:extLst>
            <a:ext uri="{909E8E84-426E-40DD-AFC4-6F175D3DCCD1}">
              <a14:hiddenFill xmlns:a14="http://schemas.microsoft.com/office/drawing/2010/main">
                <a:solidFill>
                  <a:srgbClr val="FFFFFF"/>
                </a:solidFill>
              </a14:hiddenFill>
            </a:ext>
          </a:extLst>
        </p:spPr>
      </p:pic>
      <p:grpSp>
        <p:nvGrpSpPr>
          <p:cNvPr id="95426" name="Group 194">
            <a:extLst>
              <a:ext uri="{FF2B5EF4-FFF2-40B4-BE49-F238E27FC236}">
                <a16:creationId xmlns:a16="http://schemas.microsoft.com/office/drawing/2014/main" id="{0C3FA04F-C0D9-4F19-8BA4-9007F4F44158}"/>
              </a:ext>
            </a:extLst>
          </p:cNvPr>
          <p:cNvGrpSpPr>
            <a:grpSpLocks/>
          </p:cNvGrpSpPr>
          <p:nvPr/>
        </p:nvGrpSpPr>
        <p:grpSpPr bwMode="auto">
          <a:xfrm>
            <a:off x="476250" y="7453313"/>
            <a:ext cx="244475" cy="158750"/>
            <a:chOff x="3294" y="2154"/>
            <a:chExt cx="154" cy="100"/>
          </a:xfrm>
        </p:grpSpPr>
        <p:sp>
          <p:nvSpPr>
            <p:cNvPr id="95427" name="Rectangle 195">
              <a:extLst>
                <a:ext uri="{FF2B5EF4-FFF2-40B4-BE49-F238E27FC236}">
                  <a16:creationId xmlns:a16="http://schemas.microsoft.com/office/drawing/2014/main" id="{AA72886C-34A2-4283-A087-58D3D4FDA0E7}"/>
                </a:ext>
              </a:extLst>
            </p:cNvPr>
            <p:cNvSpPr>
              <a:spLocks noChangeAspect="1" noChangeArrowheads="1"/>
            </p:cNvSpPr>
            <p:nvPr/>
          </p:nvSpPr>
          <p:spPr bwMode="auto">
            <a:xfrm>
              <a:off x="3294" y="2154"/>
              <a:ext cx="154" cy="100"/>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95428" name="Group 196">
              <a:extLst>
                <a:ext uri="{FF2B5EF4-FFF2-40B4-BE49-F238E27FC236}">
                  <a16:creationId xmlns:a16="http://schemas.microsoft.com/office/drawing/2014/main" id="{E970FBB6-51EB-4A64-A009-903B9778C1FE}"/>
                </a:ext>
              </a:extLst>
            </p:cNvPr>
            <p:cNvGrpSpPr>
              <a:grpSpLocks/>
            </p:cNvGrpSpPr>
            <p:nvPr/>
          </p:nvGrpSpPr>
          <p:grpSpPr bwMode="auto">
            <a:xfrm>
              <a:off x="3316" y="2171"/>
              <a:ext cx="110" cy="63"/>
              <a:chOff x="691" y="3359"/>
              <a:chExt cx="136" cy="90"/>
            </a:xfrm>
          </p:grpSpPr>
          <p:sp>
            <p:nvSpPr>
              <p:cNvPr id="95429" name="Line 197">
                <a:extLst>
                  <a:ext uri="{FF2B5EF4-FFF2-40B4-BE49-F238E27FC236}">
                    <a16:creationId xmlns:a16="http://schemas.microsoft.com/office/drawing/2014/main" id="{C878F864-E01E-452C-8D4C-F8A49D226146}"/>
                  </a:ext>
                </a:extLst>
              </p:cNvPr>
              <p:cNvSpPr>
                <a:spLocks noChangeShapeType="1"/>
              </p:cNvSpPr>
              <p:nvPr/>
            </p:nvSpPr>
            <p:spPr bwMode="auto">
              <a:xfrm>
                <a:off x="691"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5430" name="Line 198">
                <a:extLst>
                  <a:ext uri="{FF2B5EF4-FFF2-40B4-BE49-F238E27FC236}">
                    <a16:creationId xmlns:a16="http://schemas.microsoft.com/office/drawing/2014/main" id="{87E61AEA-B95B-4459-8EFC-341B47756CB0}"/>
                  </a:ext>
                </a:extLst>
              </p:cNvPr>
              <p:cNvSpPr>
                <a:spLocks noChangeShapeType="1"/>
              </p:cNvSpPr>
              <p:nvPr/>
            </p:nvSpPr>
            <p:spPr bwMode="auto">
              <a:xfrm flipV="1">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5431" name="Line 199">
                <a:extLst>
                  <a:ext uri="{FF2B5EF4-FFF2-40B4-BE49-F238E27FC236}">
                    <a16:creationId xmlns:a16="http://schemas.microsoft.com/office/drawing/2014/main" id="{77FE2479-51D6-40C4-9DF6-F076A7C5C96F}"/>
                  </a:ext>
                </a:extLst>
              </p:cNvPr>
              <p:cNvSpPr>
                <a:spLocks noChangeShapeType="1"/>
              </p:cNvSpPr>
              <p:nvPr/>
            </p:nvSpPr>
            <p:spPr bwMode="auto">
              <a:xfrm>
                <a:off x="827"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5432" name="Line 200">
                <a:extLst>
                  <a:ext uri="{FF2B5EF4-FFF2-40B4-BE49-F238E27FC236}">
                    <a16:creationId xmlns:a16="http://schemas.microsoft.com/office/drawing/2014/main" id="{94B537EB-5597-4E6C-B574-EDB39B59A83A}"/>
                  </a:ext>
                </a:extLst>
              </p:cNvPr>
              <p:cNvSpPr>
                <a:spLocks noChangeShapeType="1"/>
              </p:cNvSpPr>
              <p:nvPr/>
            </p:nvSpPr>
            <p:spPr bwMode="auto">
              <a:xfrm>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sp>
        <p:nvSpPr>
          <p:cNvPr id="95433" name="Line 201">
            <a:extLst>
              <a:ext uri="{FF2B5EF4-FFF2-40B4-BE49-F238E27FC236}">
                <a16:creationId xmlns:a16="http://schemas.microsoft.com/office/drawing/2014/main" id="{69C5B3F4-8710-484E-9895-09A14E93B7B6}"/>
              </a:ext>
            </a:extLst>
          </p:cNvPr>
          <p:cNvSpPr>
            <a:spLocks noChangeShapeType="1"/>
          </p:cNvSpPr>
          <p:nvPr/>
        </p:nvSpPr>
        <p:spPr bwMode="auto">
          <a:xfrm>
            <a:off x="333375" y="7524750"/>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5434" name="Text Box 202">
            <a:extLst>
              <a:ext uri="{FF2B5EF4-FFF2-40B4-BE49-F238E27FC236}">
                <a16:creationId xmlns:a16="http://schemas.microsoft.com/office/drawing/2014/main" id="{EC7109FB-21DC-4C22-AFE1-7F2F7BD940CD}"/>
              </a:ext>
            </a:extLst>
          </p:cNvPr>
          <p:cNvSpPr txBox="1">
            <a:spLocks noChangeArrowheads="1"/>
          </p:cNvSpPr>
          <p:nvPr/>
        </p:nvSpPr>
        <p:spPr bwMode="auto">
          <a:xfrm>
            <a:off x="765175" y="7380288"/>
            <a:ext cx="1797050"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664 Squadron Army Air Corps (g)</a:t>
            </a:r>
            <a:endParaRPr lang="en-US" altLang="en-US" sz="800"/>
          </a:p>
        </p:txBody>
      </p:sp>
      <p:grpSp>
        <p:nvGrpSpPr>
          <p:cNvPr id="95438" name="Group 206">
            <a:extLst>
              <a:ext uri="{FF2B5EF4-FFF2-40B4-BE49-F238E27FC236}">
                <a16:creationId xmlns:a16="http://schemas.microsoft.com/office/drawing/2014/main" id="{0E3F78C8-D89D-42E2-9274-D21986A65CB1}"/>
              </a:ext>
            </a:extLst>
          </p:cNvPr>
          <p:cNvGrpSpPr>
            <a:grpSpLocks/>
          </p:cNvGrpSpPr>
          <p:nvPr/>
        </p:nvGrpSpPr>
        <p:grpSpPr bwMode="auto">
          <a:xfrm>
            <a:off x="476250" y="2700338"/>
            <a:ext cx="360363" cy="288925"/>
            <a:chOff x="2311" y="3060"/>
            <a:chExt cx="151" cy="99"/>
          </a:xfrm>
        </p:grpSpPr>
        <p:sp>
          <p:nvSpPr>
            <p:cNvPr id="95439" name="Rectangle 207">
              <a:extLst>
                <a:ext uri="{FF2B5EF4-FFF2-40B4-BE49-F238E27FC236}">
                  <a16:creationId xmlns:a16="http://schemas.microsoft.com/office/drawing/2014/main" id="{E7D8E93C-5314-4BF7-93DF-F3F646773E7E}"/>
                </a:ext>
              </a:extLst>
            </p:cNvPr>
            <p:cNvSpPr>
              <a:spLocks noChangeAspect="1" noChangeArrowheads="1"/>
            </p:cNvSpPr>
            <p:nvPr/>
          </p:nvSpPr>
          <p:spPr bwMode="auto">
            <a:xfrm>
              <a:off x="2311" y="3060"/>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5440" name="Oval 208">
              <a:extLst>
                <a:ext uri="{FF2B5EF4-FFF2-40B4-BE49-F238E27FC236}">
                  <a16:creationId xmlns:a16="http://schemas.microsoft.com/office/drawing/2014/main" id="{CE81DAD7-048C-4079-9B97-B2A133DB2C6B}"/>
                </a:ext>
              </a:extLst>
            </p:cNvPr>
            <p:cNvSpPr>
              <a:spLocks noChangeAspect="1" noChangeArrowheads="1"/>
            </p:cNvSpPr>
            <p:nvPr/>
          </p:nvSpPr>
          <p:spPr bwMode="auto">
            <a:xfrm>
              <a:off x="2376" y="3098"/>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95441" name="Group 209">
            <a:extLst>
              <a:ext uri="{FF2B5EF4-FFF2-40B4-BE49-F238E27FC236}">
                <a16:creationId xmlns:a16="http://schemas.microsoft.com/office/drawing/2014/main" id="{C236B6D8-1DEB-4EBC-97FD-2484975C7D03}"/>
              </a:ext>
            </a:extLst>
          </p:cNvPr>
          <p:cNvGrpSpPr>
            <a:grpSpLocks/>
          </p:cNvGrpSpPr>
          <p:nvPr/>
        </p:nvGrpSpPr>
        <p:grpSpPr bwMode="auto">
          <a:xfrm>
            <a:off x="582613" y="2628900"/>
            <a:ext cx="147637" cy="63500"/>
            <a:chOff x="119" y="295"/>
            <a:chExt cx="93" cy="40"/>
          </a:xfrm>
        </p:grpSpPr>
        <p:grpSp>
          <p:nvGrpSpPr>
            <p:cNvPr id="95442" name="Group 210">
              <a:extLst>
                <a:ext uri="{FF2B5EF4-FFF2-40B4-BE49-F238E27FC236}">
                  <a16:creationId xmlns:a16="http://schemas.microsoft.com/office/drawing/2014/main" id="{F3469302-3173-4A77-AE51-95EC75C3CA44}"/>
                </a:ext>
              </a:extLst>
            </p:cNvPr>
            <p:cNvGrpSpPr>
              <a:grpSpLocks/>
            </p:cNvGrpSpPr>
            <p:nvPr/>
          </p:nvGrpSpPr>
          <p:grpSpPr bwMode="auto">
            <a:xfrm>
              <a:off x="119" y="295"/>
              <a:ext cx="48" cy="40"/>
              <a:chOff x="2539" y="543"/>
              <a:chExt cx="48" cy="40"/>
            </a:xfrm>
          </p:grpSpPr>
          <p:sp>
            <p:nvSpPr>
              <p:cNvPr id="95443" name="Line 211">
                <a:extLst>
                  <a:ext uri="{FF2B5EF4-FFF2-40B4-BE49-F238E27FC236}">
                    <a16:creationId xmlns:a16="http://schemas.microsoft.com/office/drawing/2014/main" id="{9F8C4BC1-1B3A-48D0-ADC8-37B669A8568A}"/>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5444" name="Line 212">
                <a:extLst>
                  <a:ext uri="{FF2B5EF4-FFF2-40B4-BE49-F238E27FC236}">
                    <a16:creationId xmlns:a16="http://schemas.microsoft.com/office/drawing/2014/main" id="{B0B83F72-6395-4995-B257-A58399D24572}"/>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95445" name="Group 213">
              <a:extLst>
                <a:ext uri="{FF2B5EF4-FFF2-40B4-BE49-F238E27FC236}">
                  <a16:creationId xmlns:a16="http://schemas.microsoft.com/office/drawing/2014/main" id="{4C0C1895-4A0F-4B9A-BBB7-3E94FAC1B3CF}"/>
                </a:ext>
              </a:extLst>
            </p:cNvPr>
            <p:cNvGrpSpPr>
              <a:grpSpLocks/>
            </p:cNvGrpSpPr>
            <p:nvPr/>
          </p:nvGrpSpPr>
          <p:grpSpPr bwMode="auto">
            <a:xfrm>
              <a:off x="164" y="295"/>
              <a:ext cx="48" cy="40"/>
              <a:chOff x="2539" y="543"/>
              <a:chExt cx="48" cy="40"/>
            </a:xfrm>
          </p:grpSpPr>
          <p:sp>
            <p:nvSpPr>
              <p:cNvPr id="95446" name="Line 214">
                <a:extLst>
                  <a:ext uri="{FF2B5EF4-FFF2-40B4-BE49-F238E27FC236}">
                    <a16:creationId xmlns:a16="http://schemas.microsoft.com/office/drawing/2014/main" id="{88A3C0A9-F746-4000-8DAB-C8315B51914C}"/>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5447" name="Line 215">
                <a:extLst>
                  <a:ext uri="{FF2B5EF4-FFF2-40B4-BE49-F238E27FC236}">
                    <a16:creationId xmlns:a16="http://schemas.microsoft.com/office/drawing/2014/main" id="{18BD060C-E545-4A98-AFBE-FB053B860B3F}"/>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95448" name="Line 216">
            <a:extLst>
              <a:ext uri="{FF2B5EF4-FFF2-40B4-BE49-F238E27FC236}">
                <a16:creationId xmlns:a16="http://schemas.microsoft.com/office/drawing/2014/main" id="{FB9641D4-2464-44EF-B15D-4D1038542ECF}"/>
              </a:ext>
            </a:extLst>
          </p:cNvPr>
          <p:cNvSpPr>
            <a:spLocks noChangeShapeType="1"/>
          </p:cNvSpPr>
          <p:nvPr/>
        </p:nvSpPr>
        <p:spPr bwMode="auto">
          <a:xfrm>
            <a:off x="333375" y="2844800"/>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5449" name="Text Box 217">
            <a:extLst>
              <a:ext uri="{FF2B5EF4-FFF2-40B4-BE49-F238E27FC236}">
                <a16:creationId xmlns:a16="http://schemas.microsoft.com/office/drawing/2014/main" id="{1731A146-4A8C-4CD4-B7A4-08CB6B7C9D19}"/>
              </a:ext>
            </a:extLst>
          </p:cNvPr>
          <p:cNvSpPr txBox="1">
            <a:spLocks noChangeArrowheads="1"/>
          </p:cNvSpPr>
          <p:nvPr/>
        </p:nvSpPr>
        <p:spPr bwMode="auto">
          <a:xfrm>
            <a:off x="836613" y="2627313"/>
            <a:ext cx="198913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FIRE SUPPORT ELEMENT CWBR-01a</a:t>
            </a:r>
          </a:p>
          <a:p>
            <a:r>
              <a:rPr lang="en-GB" altLang="en-US" sz="1000"/>
              <a:t>Artillery Division</a:t>
            </a:r>
          </a:p>
        </p:txBody>
      </p:sp>
      <p:sp>
        <p:nvSpPr>
          <p:cNvPr id="95257" name="Rectangle 25">
            <a:extLst>
              <a:ext uri="{FF2B5EF4-FFF2-40B4-BE49-F238E27FC236}">
                <a16:creationId xmlns:a16="http://schemas.microsoft.com/office/drawing/2014/main" id="{E9FCBC28-BE8C-4C0C-8CFD-D6D48C4E80B8}"/>
              </a:ext>
            </a:extLst>
          </p:cNvPr>
          <p:cNvSpPr>
            <a:spLocks noChangeAspect="1" noChangeArrowheads="1"/>
          </p:cNvSpPr>
          <p:nvPr/>
        </p:nvSpPr>
        <p:spPr bwMode="auto">
          <a:xfrm>
            <a:off x="115888" y="179388"/>
            <a:ext cx="431800" cy="36036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5465" name="Line 233">
            <a:extLst>
              <a:ext uri="{FF2B5EF4-FFF2-40B4-BE49-F238E27FC236}">
                <a16:creationId xmlns:a16="http://schemas.microsoft.com/office/drawing/2014/main" id="{476B1DE9-F862-4AA4-8F96-DEF84ACC5ACF}"/>
              </a:ext>
            </a:extLst>
          </p:cNvPr>
          <p:cNvSpPr>
            <a:spLocks noChangeShapeType="1"/>
          </p:cNvSpPr>
          <p:nvPr/>
        </p:nvSpPr>
        <p:spPr bwMode="auto">
          <a:xfrm>
            <a:off x="598488" y="7380288"/>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95466" name="Group 234">
            <a:extLst>
              <a:ext uri="{FF2B5EF4-FFF2-40B4-BE49-F238E27FC236}">
                <a16:creationId xmlns:a16="http://schemas.microsoft.com/office/drawing/2014/main" id="{36945783-A384-4829-8F81-205EDED04694}"/>
              </a:ext>
            </a:extLst>
          </p:cNvPr>
          <p:cNvGrpSpPr>
            <a:grpSpLocks/>
          </p:cNvGrpSpPr>
          <p:nvPr/>
        </p:nvGrpSpPr>
        <p:grpSpPr bwMode="auto">
          <a:xfrm>
            <a:off x="765175" y="7740650"/>
            <a:ext cx="244475" cy="158750"/>
            <a:chOff x="3294" y="2154"/>
            <a:chExt cx="154" cy="100"/>
          </a:xfrm>
        </p:grpSpPr>
        <p:sp>
          <p:nvSpPr>
            <p:cNvPr id="95467" name="Rectangle 235">
              <a:extLst>
                <a:ext uri="{FF2B5EF4-FFF2-40B4-BE49-F238E27FC236}">
                  <a16:creationId xmlns:a16="http://schemas.microsoft.com/office/drawing/2014/main" id="{CCC1BEB5-EEE2-48A7-9320-7EF6D89120A7}"/>
                </a:ext>
              </a:extLst>
            </p:cNvPr>
            <p:cNvSpPr>
              <a:spLocks noChangeAspect="1" noChangeArrowheads="1"/>
            </p:cNvSpPr>
            <p:nvPr/>
          </p:nvSpPr>
          <p:spPr bwMode="auto">
            <a:xfrm>
              <a:off x="3294" y="2154"/>
              <a:ext cx="154" cy="100"/>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95468" name="Group 236">
              <a:extLst>
                <a:ext uri="{FF2B5EF4-FFF2-40B4-BE49-F238E27FC236}">
                  <a16:creationId xmlns:a16="http://schemas.microsoft.com/office/drawing/2014/main" id="{9180FB2D-172D-4EEC-8580-A9C9D71CD351}"/>
                </a:ext>
              </a:extLst>
            </p:cNvPr>
            <p:cNvGrpSpPr>
              <a:grpSpLocks/>
            </p:cNvGrpSpPr>
            <p:nvPr/>
          </p:nvGrpSpPr>
          <p:grpSpPr bwMode="auto">
            <a:xfrm>
              <a:off x="3316" y="2171"/>
              <a:ext cx="110" cy="63"/>
              <a:chOff x="691" y="3359"/>
              <a:chExt cx="136" cy="90"/>
            </a:xfrm>
          </p:grpSpPr>
          <p:sp>
            <p:nvSpPr>
              <p:cNvPr id="95469" name="Line 237">
                <a:extLst>
                  <a:ext uri="{FF2B5EF4-FFF2-40B4-BE49-F238E27FC236}">
                    <a16:creationId xmlns:a16="http://schemas.microsoft.com/office/drawing/2014/main" id="{18916499-AD64-4DA3-AD21-B9CAE9662793}"/>
                  </a:ext>
                </a:extLst>
              </p:cNvPr>
              <p:cNvSpPr>
                <a:spLocks noChangeShapeType="1"/>
              </p:cNvSpPr>
              <p:nvPr/>
            </p:nvSpPr>
            <p:spPr bwMode="auto">
              <a:xfrm>
                <a:off x="691"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5470" name="Line 238">
                <a:extLst>
                  <a:ext uri="{FF2B5EF4-FFF2-40B4-BE49-F238E27FC236}">
                    <a16:creationId xmlns:a16="http://schemas.microsoft.com/office/drawing/2014/main" id="{697F3DDF-5C4E-4D7B-B498-985B625703BC}"/>
                  </a:ext>
                </a:extLst>
              </p:cNvPr>
              <p:cNvSpPr>
                <a:spLocks noChangeShapeType="1"/>
              </p:cNvSpPr>
              <p:nvPr/>
            </p:nvSpPr>
            <p:spPr bwMode="auto">
              <a:xfrm flipV="1">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5471" name="Line 239">
                <a:extLst>
                  <a:ext uri="{FF2B5EF4-FFF2-40B4-BE49-F238E27FC236}">
                    <a16:creationId xmlns:a16="http://schemas.microsoft.com/office/drawing/2014/main" id="{32D5FA16-3693-4C0A-871C-A745B834CB70}"/>
                  </a:ext>
                </a:extLst>
              </p:cNvPr>
              <p:cNvSpPr>
                <a:spLocks noChangeShapeType="1"/>
              </p:cNvSpPr>
              <p:nvPr/>
            </p:nvSpPr>
            <p:spPr bwMode="auto">
              <a:xfrm>
                <a:off x="827"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5472" name="Line 240">
                <a:extLst>
                  <a:ext uri="{FF2B5EF4-FFF2-40B4-BE49-F238E27FC236}">
                    <a16:creationId xmlns:a16="http://schemas.microsoft.com/office/drawing/2014/main" id="{0E42B888-CDD2-4767-A4E0-03161095D320}"/>
                  </a:ext>
                </a:extLst>
              </p:cNvPr>
              <p:cNvSpPr>
                <a:spLocks noChangeShapeType="1"/>
              </p:cNvSpPr>
              <p:nvPr/>
            </p:nvSpPr>
            <p:spPr bwMode="auto">
              <a:xfrm>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95473" name="Group 241">
            <a:extLst>
              <a:ext uri="{FF2B5EF4-FFF2-40B4-BE49-F238E27FC236}">
                <a16:creationId xmlns:a16="http://schemas.microsoft.com/office/drawing/2014/main" id="{1DE260C5-E514-4C81-80CE-CBD8BCA90180}"/>
              </a:ext>
            </a:extLst>
          </p:cNvPr>
          <p:cNvGrpSpPr>
            <a:grpSpLocks/>
          </p:cNvGrpSpPr>
          <p:nvPr/>
        </p:nvGrpSpPr>
        <p:grpSpPr bwMode="auto">
          <a:xfrm>
            <a:off x="849313" y="7667625"/>
            <a:ext cx="74612" cy="26988"/>
            <a:chOff x="2373" y="1404"/>
            <a:chExt cx="47" cy="17"/>
          </a:xfrm>
        </p:grpSpPr>
        <p:sp>
          <p:nvSpPr>
            <p:cNvPr id="95474" name="Oval 242">
              <a:extLst>
                <a:ext uri="{FF2B5EF4-FFF2-40B4-BE49-F238E27FC236}">
                  <a16:creationId xmlns:a16="http://schemas.microsoft.com/office/drawing/2014/main" id="{7424D704-1504-47C4-9DBA-CA99C3826F72}"/>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95475" name="Oval 243">
              <a:extLst>
                <a:ext uri="{FF2B5EF4-FFF2-40B4-BE49-F238E27FC236}">
                  <a16:creationId xmlns:a16="http://schemas.microsoft.com/office/drawing/2014/main" id="{B514D248-1EBE-40DD-84D5-721E23619C21}"/>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95476" name="Text Box 244">
            <a:extLst>
              <a:ext uri="{FF2B5EF4-FFF2-40B4-BE49-F238E27FC236}">
                <a16:creationId xmlns:a16="http://schemas.microsoft.com/office/drawing/2014/main" id="{0A915888-F631-4786-8A64-D3A651BB1488}"/>
              </a:ext>
            </a:extLst>
          </p:cNvPr>
          <p:cNvSpPr txBox="1">
            <a:spLocks noChangeArrowheads="1"/>
          </p:cNvSpPr>
          <p:nvPr/>
        </p:nvSpPr>
        <p:spPr bwMode="auto">
          <a:xfrm>
            <a:off x="981075" y="7667625"/>
            <a:ext cx="2608263"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x6 </a:t>
            </a:r>
            <a:r>
              <a:rPr lang="en-GB" altLang="en-US" sz="800" b="0"/>
              <a:t>Gazelle AH Mk 1 Helicopter </a:t>
            </a:r>
            <a:r>
              <a:rPr lang="en-GB" altLang="en-US" sz="800"/>
              <a:t>    </a:t>
            </a:r>
            <a:r>
              <a:rPr lang="en-GB" altLang="en-US" sz="800" b="0"/>
              <a:t>               CWBR-43</a:t>
            </a:r>
            <a:endParaRPr lang="en-GB" altLang="en-US" sz="800"/>
          </a:p>
        </p:txBody>
      </p:sp>
      <p:sp>
        <p:nvSpPr>
          <p:cNvPr id="95477" name="Line 245">
            <a:extLst>
              <a:ext uri="{FF2B5EF4-FFF2-40B4-BE49-F238E27FC236}">
                <a16:creationId xmlns:a16="http://schemas.microsoft.com/office/drawing/2014/main" id="{5849E115-2B60-4DA7-B018-78C9B7E64990}"/>
              </a:ext>
            </a:extLst>
          </p:cNvPr>
          <p:cNvSpPr>
            <a:spLocks noChangeShapeType="1"/>
          </p:cNvSpPr>
          <p:nvPr/>
        </p:nvSpPr>
        <p:spPr bwMode="auto">
          <a:xfrm>
            <a:off x="622300" y="7812088"/>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5479" name="Line 247">
            <a:extLst>
              <a:ext uri="{FF2B5EF4-FFF2-40B4-BE49-F238E27FC236}">
                <a16:creationId xmlns:a16="http://schemas.microsoft.com/office/drawing/2014/main" id="{229C3DCC-575E-4EEF-817B-D149B94B884E}"/>
              </a:ext>
            </a:extLst>
          </p:cNvPr>
          <p:cNvSpPr>
            <a:spLocks noChangeShapeType="1"/>
          </p:cNvSpPr>
          <p:nvPr/>
        </p:nvSpPr>
        <p:spPr bwMode="auto">
          <a:xfrm flipV="1">
            <a:off x="620713" y="5865813"/>
            <a:ext cx="0" cy="503237"/>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95480" name="Group 248">
            <a:extLst>
              <a:ext uri="{FF2B5EF4-FFF2-40B4-BE49-F238E27FC236}">
                <a16:creationId xmlns:a16="http://schemas.microsoft.com/office/drawing/2014/main" id="{B75D1E88-9D00-46D8-B3BA-DF9D00BE9F84}"/>
              </a:ext>
            </a:extLst>
          </p:cNvPr>
          <p:cNvGrpSpPr>
            <a:grpSpLocks/>
          </p:cNvGrpSpPr>
          <p:nvPr/>
        </p:nvGrpSpPr>
        <p:grpSpPr bwMode="auto">
          <a:xfrm>
            <a:off x="476250" y="5719763"/>
            <a:ext cx="244475" cy="158750"/>
            <a:chOff x="3294" y="2154"/>
            <a:chExt cx="154" cy="100"/>
          </a:xfrm>
        </p:grpSpPr>
        <p:sp>
          <p:nvSpPr>
            <p:cNvPr id="95481" name="Rectangle 249">
              <a:extLst>
                <a:ext uri="{FF2B5EF4-FFF2-40B4-BE49-F238E27FC236}">
                  <a16:creationId xmlns:a16="http://schemas.microsoft.com/office/drawing/2014/main" id="{C9D2D578-2A3A-479B-945F-7C4AD80EA368}"/>
                </a:ext>
              </a:extLst>
            </p:cNvPr>
            <p:cNvSpPr>
              <a:spLocks noChangeAspect="1" noChangeArrowheads="1"/>
            </p:cNvSpPr>
            <p:nvPr/>
          </p:nvSpPr>
          <p:spPr bwMode="auto">
            <a:xfrm>
              <a:off x="3294" y="2154"/>
              <a:ext cx="154" cy="100"/>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95482" name="Group 250">
              <a:extLst>
                <a:ext uri="{FF2B5EF4-FFF2-40B4-BE49-F238E27FC236}">
                  <a16:creationId xmlns:a16="http://schemas.microsoft.com/office/drawing/2014/main" id="{F9E9E389-8E7D-402E-9358-EF4934A86EFF}"/>
                </a:ext>
              </a:extLst>
            </p:cNvPr>
            <p:cNvGrpSpPr>
              <a:grpSpLocks/>
            </p:cNvGrpSpPr>
            <p:nvPr/>
          </p:nvGrpSpPr>
          <p:grpSpPr bwMode="auto">
            <a:xfrm>
              <a:off x="3316" y="2171"/>
              <a:ext cx="110" cy="63"/>
              <a:chOff x="691" y="3359"/>
              <a:chExt cx="136" cy="90"/>
            </a:xfrm>
          </p:grpSpPr>
          <p:sp>
            <p:nvSpPr>
              <p:cNvPr id="95483" name="Line 251">
                <a:extLst>
                  <a:ext uri="{FF2B5EF4-FFF2-40B4-BE49-F238E27FC236}">
                    <a16:creationId xmlns:a16="http://schemas.microsoft.com/office/drawing/2014/main" id="{3B9CEB8F-EF35-43E7-BD0B-678FD9FE1FE0}"/>
                  </a:ext>
                </a:extLst>
              </p:cNvPr>
              <p:cNvSpPr>
                <a:spLocks noChangeShapeType="1"/>
              </p:cNvSpPr>
              <p:nvPr/>
            </p:nvSpPr>
            <p:spPr bwMode="auto">
              <a:xfrm>
                <a:off x="691"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5484" name="Line 252">
                <a:extLst>
                  <a:ext uri="{FF2B5EF4-FFF2-40B4-BE49-F238E27FC236}">
                    <a16:creationId xmlns:a16="http://schemas.microsoft.com/office/drawing/2014/main" id="{0B48EEFA-9DCF-43BF-87A1-CAE256692D2B}"/>
                  </a:ext>
                </a:extLst>
              </p:cNvPr>
              <p:cNvSpPr>
                <a:spLocks noChangeShapeType="1"/>
              </p:cNvSpPr>
              <p:nvPr/>
            </p:nvSpPr>
            <p:spPr bwMode="auto">
              <a:xfrm flipV="1">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5485" name="Line 253">
                <a:extLst>
                  <a:ext uri="{FF2B5EF4-FFF2-40B4-BE49-F238E27FC236}">
                    <a16:creationId xmlns:a16="http://schemas.microsoft.com/office/drawing/2014/main" id="{D9E4D82F-CA3C-4ABA-B58D-189D759602C0}"/>
                  </a:ext>
                </a:extLst>
              </p:cNvPr>
              <p:cNvSpPr>
                <a:spLocks noChangeShapeType="1"/>
              </p:cNvSpPr>
              <p:nvPr/>
            </p:nvSpPr>
            <p:spPr bwMode="auto">
              <a:xfrm>
                <a:off x="827"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5486" name="Line 254">
                <a:extLst>
                  <a:ext uri="{FF2B5EF4-FFF2-40B4-BE49-F238E27FC236}">
                    <a16:creationId xmlns:a16="http://schemas.microsoft.com/office/drawing/2014/main" id="{FC750868-9171-4328-8E97-250597A076EC}"/>
                  </a:ext>
                </a:extLst>
              </p:cNvPr>
              <p:cNvSpPr>
                <a:spLocks noChangeShapeType="1"/>
              </p:cNvSpPr>
              <p:nvPr/>
            </p:nvSpPr>
            <p:spPr bwMode="auto">
              <a:xfrm>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sp>
        <p:nvSpPr>
          <p:cNvPr id="95487" name="Line 255">
            <a:extLst>
              <a:ext uri="{FF2B5EF4-FFF2-40B4-BE49-F238E27FC236}">
                <a16:creationId xmlns:a16="http://schemas.microsoft.com/office/drawing/2014/main" id="{C59803A2-5A5B-400B-90A0-1334E57221C1}"/>
              </a:ext>
            </a:extLst>
          </p:cNvPr>
          <p:cNvSpPr>
            <a:spLocks noChangeShapeType="1"/>
          </p:cNvSpPr>
          <p:nvPr/>
        </p:nvSpPr>
        <p:spPr bwMode="auto">
          <a:xfrm>
            <a:off x="333375" y="5791200"/>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5488" name="Text Box 256">
            <a:extLst>
              <a:ext uri="{FF2B5EF4-FFF2-40B4-BE49-F238E27FC236}">
                <a16:creationId xmlns:a16="http://schemas.microsoft.com/office/drawing/2014/main" id="{0DC4C1FD-586F-4054-899C-49A17505A559}"/>
              </a:ext>
            </a:extLst>
          </p:cNvPr>
          <p:cNvSpPr txBox="1">
            <a:spLocks noChangeArrowheads="1"/>
          </p:cNvSpPr>
          <p:nvPr/>
        </p:nvSpPr>
        <p:spPr bwMode="auto">
          <a:xfrm>
            <a:off x="765175" y="5651500"/>
            <a:ext cx="1666875"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9 Regiment Army Air Corps (e)</a:t>
            </a:r>
            <a:endParaRPr lang="en-US" altLang="en-US" sz="800"/>
          </a:p>
        </p:txBody>
      </p:sp>
      <p:grpSp>
        <p:nvGrpSpPr>
          <p:cNvPr id="95489" name="Group 257">
            <a:extLst>
              <a:ext uri="{FF2B5EF4-FFF2-40B4-BE49-F238E27FC236}">
                <a16:creationId xmlns:a16="http://schemas.microsoft.com/office/drawing/2014/main" id="{B572D0D4-E625-4E62-B47D-46C69390B692}"/>
              </a:ext>
            </a:extLst>
          </p:cNvPr>
          <p:cNvGrpSpPr>
            <a:grpSpLocks/>
          </p:cNvGrpSpPr>
          <p:nvPr/>
        </p:nvGrpSpPr>
        <p:grpSpPr bwMode="auto">
          <a:xfrm>
            <a:off x="560388" y="5646738"/>
            <a:ext cx="76200" cy="63500"/>
            <a:chOff x="2443" y="447"/>
            <a:chExt cx="48" cy="40"/>
          </a:xfrm>
        </p:grpSpPr>
        <p:sp>
          <p:nvSpPr>
            <p:cNvPr id="95490" name="Line 258">
              <a:extLst>
                <a:ext uri="{FF2B5EF4-FFF2-40B4-BE49-F238E27FC236}">
                  <a16:creationId xmlns:a16="http://schemas.microsoft.com/office/drawing/2014/main" id="{B375E6CE-A81A-4A10-801F-18E44D373037}"/>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5491" name="Line 259">
              <a:extLst>
                <a:ext uri="{FF2B5EF4-FFF2-40B4-BE49-F238E27FC236}">
                  <a16:creationId xmlns:a16="http://schemas.microsoft.com/office/drawing/2014/main" id="{6F492A0F-F876-4418-BB15-0DE6D25E8054}"/>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95492" name="Group 260">
            <a:extLst>
              <a:ext uri="{FF2B5EF4-FFF2-40B4-BE49-F238E27FC236}">
                <a16:creationId xmlns:a16="http://schemas.microsoft.com/office/drawing/2014/main" id="{6610B829-983F-4117-A006-6BB3877CB5CA}"/>
              </a:ext>
            </a:extLst>
          </p:cNvPr>
          <p:cNvGrpSpPr>
            <a:grpSpLocks/>
          </p:cNvGrpSpPr>
          <p:nvPr/>
        </p:nvGrpSpPr>
        <p:grpSpPr bwMode="auto">
          <a:xfrm>
            <a:off x="765175" y="6008688"/>
            <a:ext cx="244475" cy="158750"/>
            <a:chOff x="3294" y="2154"/>
            <a:chExt cx="154" cy="100"/>
          </a:xfrm>
        </p:grpSpPr>
        <p:sp>
          <p:nvSpPr>
            <p:cNvPr id="95493" name="Rectangle 261">
              <a:extLst>
                <a:ext uri="{FF2B5EF4-FFF2-40B4-BE49-F238E27FC236}">
                  <a16:creationId xmlns:a16="http://schemas.microsoft.com/office/drawing/2014/main" id="{C03EB159-8276-460F-B500-51EDF9AE05FC}"/>
                </a:ext>
              </a:extLst>
            </p:cNvPr>
            <p:cNvSpPr>
              <a:spLocks noChangeAspect="1" noChangeArrowheads="1"/>
            </p:cNvSpPr>
            <p:nvPr/>
          </p:nvSpPr>
          <p:spPr bwMode="auto">
            <a:xfrm>
              <a:off x="3294" y="2154"/>
              <a:ext cx="154" cy="100"/>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95494" name="Group 262">
              <a:extLst>
                <a:ext uri="{FF2B5EF4-FFF2-40B4-BE49-F238E27FC236}">
                  <a16:creationId xmlns:a16="http://schemas.microsoft.com/office/drawing/2014/main" id="{D26124D5-A21C-497D-A8D1-CB07BA2E2A5A}"/>
                </a:ext>
              </a:extLst>
            </p:cNvPr>
            <p:cNvGrpSpPr>
              <a:grpSpLocks/>
            </p:cNvGrpSpPr>
            <p:nvPr/>
          </p:nvGrpSpPr>
          <p:grpSpPr bwMode="auto">
            <a:xfrm>
              <a:off x="3316" y="2171"/>
              <a:ext cx="110" cy="63"/>
              <a:chOff x="691" y="3359"/>
              <a:chExt cx="136" cy="90"/>
            </a:xfrm>
          </p:grpSpPr>
          <p:sp>
            <p:nvSpPr>
              <p:cNvPr id="95495" name="Line 263">
                <a:extLst>
                  <a:ext uri="{FF2B5EF4-FFF2-40B4-BE49-F238E27FC236}">
                    <a16:creationId xmlns:a16="http://schemas.microsoft.com/office/drawing/2014/main" id="{3713FCF9-358E-46BC-A877-CE09397CA924}"/>
                  </a:ext>
                </a:extLst>
              </p:cNvPr>
              <p:cNvSpPr>
                <a:spLocks noChangeShapeType="1"/>
              </p:cNvSpPr>
              <p:nvPr/>
            </p:nvSpPr>
            <p:spPr bwMode="auto">
              <a:xfrm>
                <a:off x="691"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5496" name="Line 264">
                <a:extLst>
                  <a:ext uri="{FF2B5EF4-FFF2-40B4-BE49-F238E27FC236}">
                    <a16:creationId xmlns:a16="http://schemas.microsoft.com/office/drawing/2014/main" id="{96376A27-E1AF-412F-AEAC-4493F5F0A39F}"/>
                  </a:ext>
                </a:extLst>
              </p:cNvPr>
              <p:cNvSpPr>
                <a:spLocks noChangeShapeType="1"/>
              </p:cNvSpPr>
              <p:nvPr/>
            </p:nvSpPr>
            <p:spPr bwMode="auto">
              <a:xfrm flipV="1">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5497" name="Line 265">
                <a:extLst>
                  <a:ext uri="{FF2B5EF4-FFF2-40B4-BE49-F238E27FC236}">
                    <a16:creationId xmlns:a16="http://schemas.microsoft.com/office/drawing/2014/main" id="{2FC3FB0D-03DC-448B-A28E-13D1C790BDA1}"/>
                  </a:ext>
                </a:extLst>
              </p:cNvPr>
              <p:cNvSpPr>
                <a:spLocks noChangeShapeType="1"/>
              </p:cNvSpPr>
              <p:nvPr/>
            </p:nvSpPr>
            <p:spPr bwMode="auto">
              <a:xfrm>
                <a:off x="827"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5498" name="Line 266">
                <a:extLst>
                  <a:ext uri="{FF2B5EF4-FFF2-40B4-BE49-F238E27FC236}">
                    <a16:creationId xmlns:a16="http://schemas.microsoft.com/office/drawing/2014/main" id="{67F0B0A0-EA62-4AB1-95E3-48DD54A3A7A1}"/>
                  </a:ext>
                </a:extLst>
              </p:cNvPr>
              <p:cNvSpPr>
                <a:spLocks noChangeShapeType="1"/>
              </p:cNvSpPr>
              <p:nvPr/>
            </p:nvSpPr>
            <p:spPr bwMode="auto">
              <a:xfrm>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95499" name="Group 267">
            <a:extLst>
              <a:ext uri="{FF2B5EF4-FFF2-40B4-BE49-F238E27FC236}">
                <a16:creationId xmlns:a16="http://schemas.microsoft.com/office/drawing/2014/main" id="{CFC9AF7F-FB86-4C0F-B812-4746C7042DC4}"/>
              </a:ext>
            </a:extLst>
          </p:cNvPr>
          <p:cNvGrpSpPr>
            <a:grpSpLocks/>
          </p:cNvGrpSpPr>
          <p:nvPr/>
        </p:nvGrpSpPr>
        <p:grpSpPr bwMode="auto">
          <a:xfrm>
            <a:off x="849313" y="5937250"/>
            <a:ext cx="74612" cy="26988"/>
            <a:chOff x="2373" y="1404"/>
            <a:chExt cx="47" cy="17"/>
          </a:xfrm>
        </p:grpSpPr>
        <p:sp>
          <p:nvSpPr>
            <p:cNvPr id="95500" name="Oval 268">
              <a:extLst>
                <a:ext uri="{FF2B5EF4-FFF2-40B4-BE49-F238E27FC236}">
                  <a16:creationId xmlns:a16="http://schemas.microsoft.com/office/drawing/2014/main" id="{3CCF0181-38CF-40C8-8987-EA497192C933}"/>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95501" name="Oval 269">
              <a:extLst>
                <a:ext uri="{FF2B5EF4-FFF2-40B4-BE49-F238E27FC236}">
                  <a16:creationId xmlns:a16="http://schemas.microsoft.com/office/drawing/2014/main" id="{8A7CC7A1-4A45-494A-A068-29E925E08738}"/>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95502" name="Text Box 270">
            <a:extLst>
              <a:ext uri="{FF2B5EF4-FFF2-40B4-BE49-F238E27FC236}">
                <a16:creationId xmlns:a16="http://schemas.microsoft.com/office/drawing/2014/main" id="{DF2EB11D-CFFF-41E5-ACE0-E19DA7D30703}"/>
              </a:ext>
            </a:extLst>
          </p:cNvPr>
          <p:cNvSpPr txBox="1">
            <a:spLocks noChangeArrowheads="1"/>
          </p:cNvSpPr>
          <p:nvPr/>
        </p:nvSpPr>
        <p:spPr bwMode="auto">
          <a:xfrm>
            <a:off x="981075" y="5937250"/>
            <a:ext cx="2608263"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x6 </a:t>
            </a:r>
            <a:r>
              <a:rPr lang="en-GB" altLang="en-US" sz="800" b="0"/>
              <a:t>Gazelle AH Mk 1 Helicopter </a:t>
            </a:r>
            <a:r>
              <a:rPr lang="en-GB" altLang="en-US" sz="800"/>
              <a:t>    </a:t>
            </a:r>
            <a:r>
              <a:rPr lang="en-GB" altLang="en-US" sz="800" b="0"/>
              <a:t>               CWBR-43</a:t>
            </a:r>
            <a:endParaRPr lang="en-GB" altLang="en-US" sz="800"/>
          </a:p>
        </p:txBody>
      </p:sp>
      <p:sp>
        <p:nvSpPr>
          <p:cNvPr id="95503" name="Line 271">
            <a:extLst>
              <a:ext uri="{FF2B5EF4-FFF2-40B4-BE49-F238E27FC236}">
                <a16:creationId xmlns:a16="http://schemas.microsoft.com/office/drawing/2014/main" id="{C296C5DF-987A-4ECD-8B3B-F5D195ADAD67}"/>
              </a:ext>
            </a:extLst>
          </p:cNvPr>
          <p:cNvSpPr>
            <a:spLocks noChangeShapeType="1"/>
          </p:cNvSpPr>
          <p:nvPr/>
        </p:nvSpPr>
        <p:spPr bwMode="auto">
          <a:xfrm>
            <a:off x="622300" y="6081713"/>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95516" name="Group 284">
            <a:extLst>
              <a:ext uri="{FF2B5EF4-FFF2-40B4-BE49-F238E27FC236}">
                <a16:creationId xmlns:a16="http://schemas.microsoft.com/office/drawing/2014/main" id="{62DC4438-B33B-4DD3-9ED7-8BBC0290E944}"/>
              </a:ext>
            </a:extLst>
          </p:cNvPr>
          <p:cNvGrpSpPr>
            <a:grpSpLocks/>
          </p:cNvGrpSpPr>
          <p:nvPr/>
        </p:nvGrpSpPr>
        <p:grpSpPr bwMode="auto">
          <a:xfrm>
            <a:off x="765175" y="6297613"/>
            <a:ext cx="244475" cy="158750"/>
            <a:chOff x="3294" y="2154"/>
            <a:chExt cx="154" cy="100"/>
          </a:xfrm>
        </p:grpSpPr>
        <p:sp>
          <p:nvSpPr>
            <p:cNvPr id="95517" name="Rectangle 285">
              <a:extLst>
                <a:ext uri="{FF2B5EF4-FFF2-40B4-BE49-F238E27FC236}">
                  <a16:creationId xmlns:a16="http://schemas.microsoft.com/office/drawing/2014/main" id="{24086FDA-6A5F-4904-8DF9-C4C645F81CAD}"/>
                </a:ext>
              </a:extLst>
            </p:cNvPr>
            <p:cNvSpPr>
              <a:spLocks noChangeAspect="1" noChangeArrowheads="1"/>
            </p:cNvSpPr>
            <p:nvPr/>
          </p:nvSpPr>
          <p:spPr bwMode="auto">
            <a:xfrm>
              <a:off x="3294" y="2154"/>
              <a:ext cx="154" cy="100"/>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95518" name="Group 286">
              <a:extLst>
                <a:ext uri="{FF2B5EF4-FFF2-40B4-BE49-F238E27FC236}">
                  <a16:creationId xmlns:a16="http://schemas.microsoft.com/office/drawing/2014/main" id="{12BC10DB-BC51-4B1E-BCF4-FDE5598F4AFB}"/>
                </a:ext>
              </a:extLst>
            </p:cNvPr>
            <p:cNvGrpSpPr>
              <a:grpSpLocks/>
            </p:cNvGrpSpPr>
            <p:nvPr/>
          </p:nvGrpSpPr>
          <p:grpSpPr bwMode="auto">
            <a:xfrm>
              <a:off x="3316" y="2171"/>
              <a:ext cx="110" cy="63"/>
              <a:chOff x="691" y="3359"/>
              <a:chExt cx="136" cy="90"/>
            </a:xfrm>
          </p:grpSpPr>
          <p:sp>
            <p:nvSpPr>
              <p:cNvPr id="95519" name="Line 287">
                <a:extLst>
                  <a:ext uri="{FF2B5EF4-FFF2-40B4-BE49-F238E27FC236}">
                    <a16:creationId xmlns:a16="http://schemas.microsoft.com/office/drawing/2014/main" id="{00B5FD24-94D2-409D-84E1-4C39E20105B4}"/>
                  </a:ext>
                </a:extLst>
              </p:cNvPr>
              <p:cNvSpPr>
                <a:spLocks noChangeShapeType="1"/>
              </p:cNvSpPr>
              <p:nvPr/>
            </p:nvSpPr>
            <p:spPr bwMode="auto">
              <a:xfrm>
                <a:off x="691"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5520" name="Line 288">
                <a:extLst>
                  <a:ext uri="{FF2B5EF4-FFF2-40B4-BE49-F238E27FC236}">
                    <a16:creationId xmlns:a16="http://schemas.microsoft.com/office/drawing/2014/main" id="{D22496F8-D696-4460-B656-B336D1FC7BBA}"/>
                  </a:ext>
                </a:extLst>
              </p:cNvPr>
              <p:cNvSpPr>
                <a:spLocks noChangeShapeType="1"/>
              </p:cNvSpPr>
              <p:nvPr/>
            </p:nvSpPr>
            <p:spPr bwMode="auto">
              <a:xfrm flipV="1">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5521" name="Line 289">
                <a:extLst>
                  <a:ext uri="{FF2B5EF4-FFF2-40B4-BE49-F238E27FC236}">
                    <a16:creationId xmlns:a16="http://schemas.microsoft.com/office/drawing/2014/main" id="{CAD82FC6-AE9F-4466-AF72-B353932D7A8A}"/>
                  </a:ext>
                </a:extLst>
              </p:cNvPr>
              <p:cNvSpPr>
                <a:spLocks noChangeShapeType="1"/>
              </p:cNvSpPr>
              <p:nvPr/>
            </p:nvSpPr>
            <p:spPr bwMode="auto">
              <a:xfrm>
                <a:off x="827"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5522" name="Line 290">
                <a:extLst>
                  <a:ext uri="{FF2B5EF4-FFF2-40B4-BE49-F238E27FC236}">
                    <a16:creationId xmlns:a16="http://schemas.microsoft.com/office/drawing/2014/main" id="{FE37EF04-9885-418C-859A-E15EBB725E2F}"/>
                  </a:ext>
                </a:extLst>
              </p:cNvPr>
              <p:cNvSpPr>
                <a:spLocks noChangeShapeType="1"/>
              </p:cNvSpPr>
              <p:nvPr/>
            </p:nvSpPr>
            <p:spPr bwMode="auto">
              <a:xfrm>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95523" name="Group 291">
            <a:extLst>
              <a:ext uri="{FF2B5EF4-FFF2-40B4-BE49-F238E27FC236}">
                <a16:creationId xmlns:a16="http://schemas.microsoft.com/office/drawing/2014/main" id="{B8C39BD5-1B5E-498C-93B2-3A827D322C5C}"/>
              </a:ext>
            </a:extLst>
          </p:cNvPr>
          <p:cNvGrpSpPr>
            <a:grpSpLocks/>
          </p:cNvGrpSpPr>
          <p:nvPr/>
        </p:nvGrpSpPr>
        <p:grpSpPr bwMode="auto">
          <a:xfrm>
            <a:off x="849313" y="6226175"/>
            <a:ext cx="74612" cy="26988"/>
            <a:chOff x="2373" y="1404"/>
            <a:chExt cx="47" cy="17"/>
          </a:xfrm>
        </p:grpSpPr>
        <p:sp>
          <p:nvSpPr>
            <p:cNvPr id="95524" name="Oval 292">
              <a:extLst>
                <a:ext uri="{FF2B5EF4-FFF2-40B4-BE49-F238E27FC236}">
                  <a16:creationId xmlns:a16="http://schemas.microsoft.com/office/drawing/2014/main" id="{00E5937D-C75F-4122-B603-598CF2015F74}"/>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95525" name="Oval 293">
              <a:extLst>
                <a:ext uri="{FF2B5EF4-FFF2-40B4-BE49-F238E27FC236}">
                  <a16:creationId xmlns:a16="http://schemas.microsoft.com/office/drawing/2014/main" id="{FE58BA08-A618-4139-A934-9106C0DCCA08}"/>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95526" name="Text Box 294">
            <a:extLst>
              <a:ext uri="{FF2B5EF4-FFF2-40B4-BE49-F238E27FC236}">
                <a16:creationId xmlns:a16="http://schemas.microsoft.com/office/drawing/2014/main" id="{7C1DA42A-A03E-400D-869F-372E2F7BEC07}"/>
              </a:ext>
            </a:extLst>
          </p:cNvPr>
          <p:cNvSpPr txBox="1">
            <a:spLocks noChangeArrowheads="1"/>
          </p:cNvSpPr>
          <p:nvPr/>
        </p:nvSpPr>
        <p:spPr bwMode="auto">
          <a:xfrm>
            <a:off x="981075" y="6226175"/>
            <a:ext cx="2608263"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x6 </a:t>
            </a:r>
            <a:r>
              <a:rPr lang="en-GB" altLang="en-US" sz="800" b="0"/>
              <a:t>Scout AH Mk 1 Attack Helicopter            CWBR-42</a:t>
            </a:r>
            <a:endParaRPr lang="en-GB" altLang="en-US" sz="800"/>
          </a:p>
        </p:txBody>
      </p:sp>
      <p:sp>
        <p:nvSpPr>
          <p:cNvPr id="95527" name="Line 295">
            <a:extLst>
              <a:ext uri="{FF2B5EF4-FFF2-40B4-BE49-F238E27FC236}">
                <a16:creationId xmlns:a16="http://schemas.microsoft.com/office/drawing/2014/main" id="{315F12BC-B9C9-411A-B057-E07302BE3B23}"/>
              </a:ext>
            </a:extLst>
          </p:cNvPr>
          <p:cNvSpPr>
            <a:spLocks noChangeShapeType="1"/>
          </p:cNvSpPr>
          <p:nvPr/>
        </p:nvSpPr>
        <p:spPr bwMode="auto">
          <a:xfrm>
            <a:off x="622300" y="6370638"/>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5528" name="Line 296">
            <a:extLst>
              <a:ext uri="{FF2B5EF4-FFF2-40B4-BE49-F238E27FC236}">
                <a16:creationId xmlns:a16="http://schemas.microsoft.com/office/drawing/2014/main" id="{2F96208C-364B-47F1-82A4-A1B863013F82}"/>
              </a:ext>
            </a:extLst>
          </p:cNvPr>
          <p:cNvSpPr>
            <a:spLocks noChangeShapeType="1"/>
          </p:cNvSpPr>
          <p:nvPr/>
        </p:nvSpPr>
        <p:spPr bwMode="auto">
          <a:xfrm flipV="1">
            <a:off x="620713" y="6731000"/>
            <a:ext cx="0" cy="503238"/>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95529" name="Group 297">
            <a:extLst>
              <a:ext uri="{FF2B5EF4-FFF2-40B4-BE49-F238E27FC236}">
                <a16:creationId xmlns:a16="http://schemas.microsoft.com/office/drawing/2014/main" id="{31EBB242-0882-4D6B-9A84-A15CAA5F049D}"/>
              </a:ext>
            </a:extLst>
          </p:cNvPr>
          <p:cNvGrpSpPr>
            <a:grpSpLocks/>
          </p:cNvGrpSpPr>
          <p:nvPr/>
        </p:nvGrpSpPr>
        <p:grpSpPr bwMode="auto">
          <a:xfrm>
            <a:off x="476250" y="6588125"/>
            <a:ext cx="244475" cy="158750"/>
            <a:chOff x="3294" y="2154"/>
            <a:chExt cx="154" cy="100"/>
          </a:xfrm>
        </p:grpSpPr>
        <p:sp>
          <p:nvSpPr>
            <p:cNvPr id="95530" name="Rectangle 298">
              <a:extLst>
                <a:ext uri="{FF2B5EF4-FFF2-40B4-BE49-F238E27FC236}">
                  <a16:creationId xmlns:a16="http://schemas.microsoft.com/office/drawing/2014/main" id="{7D6DC260-7188-4E43-B317-93F0D54E7843}"/>
                </a:ext>
              </a:extLst>
            </p:cNvPr>
            <p:cNvSpPr>
              <a:spLocks noChangeAspect="1" noChangeArrowheads="1"/>
            </p:cNvSpPr>
            <p:nvPr/>
          </p:nvSpPr>
          <p:spPr bwMode="auto">
            <a:xfrm>
              <a:off x="3294" y="2154"/>
              <a:ext cx="154" cy="100"/>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95531" name="Group 299">
              <a:extLst>
                <a:ext uri="{FF2B5EF4-FFF2-40B4-BE49-F238E27FC236}">
                  <a16:creationId xmlns:a16="http://schemas.microsoft.com/office/drawing/2014/main" id="{457F6992-3823-48A5-835C-5C6161E73A39}"/>
                </a:ext>
              </a:extLst>
            </p:cNvPr>
            <p:cNvGrpSpPr>
              <a:grpSpLocks/>
            </p:cNvGrpSpPr>
            <p:nvPr/>
          </p:nvGrpSpPr>
          <p:grpSpPr bwMode="auto">
            <a:xfrm>
              <a:off x="3316" y="2171"/>
              <a:ext cx="110" cy="63"/>
              <a:chOff x="691" y="3359"/>
              <a:chExt cx="136" cy="90"/>
            </a:xfrm>
          </p:grpSpPr>
          <p:sp>
            <p:nvSpPr>
              <p:cNvPr id="95532" name="Line 300">
                <a:extLst>
                  <a:ext uri="{FF2B5EF4-FFF2-40B4-BE49-F238E27FC236}">
                    <a16:creationId xmlns:a16="http://schemas.microsoft.com/office/drawing/2014/main" id="{8AAF4EC5-419D-4318-968D-B93FE2E9B650}"/>
                  </a:ext>
                </a:extLst>
              </p:cNvPr>
              <p:cNvSpPr>
                <a:spLocks noChangeShapeType="1"/>
              </p:cNvSpPr>
              <p:nvPr/>
            </p:nvSpPr>
            <p:spPr bwMode="auto">
              <a:xfrm>
                <a:off x="691"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5533" name="Line 301">
                <a:extLst>
                  <a:ext uri="{FF2B5EF4-FFF2-40B4-BE49-F238E27FC236}">
                    <a16:creationId xmlns:a16="http://schemas.microsoft.com/office/drawing/2014/main" id="{919E99AD-3FEA-42CF-B379-833BEC776AAA}"/>
                  </a:ext>
                </a:extLst>
              </p:cNvPr>
              <p:cNvSpPr>
                <a:spLocks noChangeShapeType="1"/>
              </p:cNvSpPr>
              <p:nvPr/>
            </p:nvSpPr>
            <p:spPr bwMode="auto">
              <a:xfrm flipV="1">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5534" name="Line 302">
                <a:extLst>
                  <a:ext uri="{FF2B5EF4-FFF2-40B4-BE49-F238E27FC236}">
                    <a16:creationId xmlns:a16="http://schemas.microsoft.com/office/drawing/2014/main" id="{415F2D18-003B-4F48-BA7E-E8788BF12A48}"/>
                  </a:ext>
                </a:extLst>
              </p:cNvPr>
              <p:cNvSpPr>
                <a:spLocks noChangeShapeType="1"/>
              </p:cNvSpPr>
              <p:nvPr/>
            </p:nvSpPr>
            <p:spPr bwMode="auto">
              <a:xfrm>
                <a:off x="827"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5535" name="Line 303">
                <a:extLst>
                  <a:ext uri="{FF2B5EF4-FFF2-40B4-BE49-F238E27FC236}">
                    <a16:creationId xmlns:a16="http://schemas.microsoft.com/office/drawing/2014/main" id="{6E16D165-C34A-4AB8-9EAA-DCDFEB7DBDCC}"/>
                  </a:ext>
                </a:extLst>
              </p:cNvPr>
              <p:cNvSpPr>
                <a:spLocks noChangeShapeType="1"/>
              </p:cNvSpPr>
              <p:nvPr/>
            </p:nvSpPr>
            <p:spPr bwMode="auto">
              <a:xfrm>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sp>
        <p:nvSpPr>
          <p:cNvPr id="95536" name="Line 304">
            <a:extLst>
              <a:ext uri="{FF2B5EF4-FFF2-40B4-BE49-F238E27FC236}">
                <a16:creationId xmlns:a16="http://schemas.microsoft.com/office/drawing/2014/main" id="{AF7A2E70-586F-4759-9A7E-E1174818A54D}"/>
              </a:ext>
            </a:extLst>
          </p:cNvPr>
          <p:cNvSpPr>
            <a:spLocks noChangeShapeType="1"/>
          </p:cNvSpPr>
          <p:nvPr/>
        </p:nvSpPr>
        <p:spPr bwMode="auto">
          <a:xfrm>
            <a:off x="333375" y="6659563"/>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5537" name="Text Box 305">
            <a:extLst>
              <a:ext uri="{FF2B5EF4-FFF2-40B4-BE49-F238E27FC236}">
                <a16:creationId xmlns:a16="http://schemas.microsoft.com/office/drawing/2014/main" id="{BD160809-4CD6-4458-869F-29DF9C472A31}"/>
              </a:ext>
            </a:extLst>
          </p:cNvPr>
          <p:cNvSpPr txBox="1">
            <a:spLocks noChangeArrowheads="1"/>
          </p:cNvSpPr>
          <p:nvPr/>
        </p:nvSpPr>
        <p:spPr bwMode="auto">
          <a:xfrm>
            <a:off x="765175" y="6515100"/>
            <a:ext cx="1768475"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657 Squadron Army Air Corps (f)</a:t>
            </a:r>
            <a:endParaRPr lang="en-US" altLang="en-US" sz="800"/>
          </a:p>
        </p:txBody>
      </p:sp>
      <p:sp>
        <p:nvSpPr>
          <p:cNvPr id="95538" name="Line 306">
            <a:extLst>
              <a:ext uri="{FF2B5EF4-FFF2-40B4-BE49-F238E27FC236}">
                <a16:creationId xmlns:a16="http://schemas.microsoft.com/office/drawing/2014/main" id="{00BCBD44-0896-4FB6-854A-7358C226A0BB}"/>
              </a:ext>
            </a:extLst>
          </p:cNvPr>
          <p:cNvSpPr>
            <a:spLocks noChangeShapeType="1"/>
          </p:cNvSpPr>
          <p:nvPr/>
        </p:nvSpPr>
        <p:spPr bwMode="auto">
          <a:xfrm>
            <a:off x="598488" y="6515100"/>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95539" name="Group 307">
            <a:extLst>
              <a:ext uri="{FF2B5EF4-FFF2-40B4-BE49-F238E27FC236}">
                <a16:creationId xmlns:a16="http://schemas.microsoft.com/office/drawing/2014/main" id="{BEA1C770-5C6B-40DA-BBB2-54ABF112731F}"/>
              </a:ext>
            </a:extLst>
          </p:cNvPr>
          <p:cNvGrpSpPr>
            <a:grpSpLocks/>
          </p:cNvGrpSpPr>
          <p:nvPr/>
        </p:nvGrpSpPr>
        <p:grpSpPr bwMode="auto">
          <a:xfrm>
            <a:off x="765175" y="6875463"/>
            <a:ext cx="244475" cy="158750"/>
            <a:chOff x="3294" y="2154"/>
            <a:chExt cx="154" cy="100"/>
          </a:xfrm>
        </p:grpSpPr>
        <p:sp>
          <p:nvSpPr>
            <p:cNvPr id="95540" name="Rectangle 308">
              <a:extLst>
                <a:ext uri="{FF2B5EF4-FFF2-40B4-BE49-F238E27FC236}">
                  <a16:creationId xmlns:a16="http://schemas.microsoft.com/office/drawing/2014/main" id="{EA8A5120-8DF0-4A09-8495-7512FE6F3C0C}"/>
                </a:ext>
              </a:extLst>
            </p:cNvPr>
            <p:cNvSpPr>
              <a:spLocks noChangeAspect="1" noChangeArrowheads="1"/>
            </p:cNvSpPr>
            <p:nvPr/>
          </p:nvSpPr>
          <p:spPr bwMode="auto">
            <a:xfrm>
              <a:off x="3294" y="2154"/>
              <a:ext cx="154" cy="100"/>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95541" name="Group 309">
              <a:extLst>
                <a:ext uri="{FF2B5EF4-FFF2-40B4-BE49-F238E27FC236}">
                  <a16:creationId xmlns:a16="http://schemas.microsoft.com/office/drawing/2014/main" id="{E29C8EF6-0B67-457D-9C6B-2D5F33CCDB92}"/>
                </a:ext>
              </a:extLst>
            </p:cNvPr>
            <p:cNvGrpSpPr>
              <a:grpSpLocks/>
            </p:cNvGrpSpPr>
            <p:nvPr/>
          </p:nvGrpSpPr>
          <p:grpSpPr bwMode="auto">
            <a:xfrm>
              <a:off x="3316" y="2171"/>
              <a:ext cx="110" cy="63"/>
              <a:chOff x="691" y="3359"/>
              <a:chExt cx="136" cy="90"/>
            </a:xfrm>
          </p:grpSpPr>
          <p:sp>
            <p:nvSpPr>
              <p:cNvPr id="95542" name="Line 310">
                <a:extLst>
                  <a:ext uri="{FF2B5EF4-FFF2-40B4-BE49-F238E27FC236}">
                    <a16:creationId xmlns:a16="http://schemas.microsoft.com/office/drawing/2014/main" id="{8C6BC756-CD68-471E-B231-AEC4DD616A9F}"/>
                  </a:ext>
                </a:extLst>
              </p:cNvPr>
              <p:cNvSpPr>
                <a:spLocks noChangeShapeType="1"/>
              </p:cNvSpPr>
              <p:nvPr/>
            </p:nvSpPr>
            <p:spPr bwMode="auto">
              <a:xfrm>
                <a:off x="691"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5543" name="Line 311">
                <a:extLst>
                  <a:ext uri="{FF2B5EF4-FFF2-40B4-BE49-F238E27FC236}">
                    <a16:creationId xmlns:a16="http://schemas.microsoft.com/office/drawing/2014/main" id="{580F7C17-B8E3-4604-BE3C-3CBC3FA57FA1}"/>
                  </a:ext>
                </a:extLst>
              </p:cNvPr>
              <p:cNvSpPr>
                <a:spLocks noChangeShapeType="1"/>
              </p:cNvSpPr>
              <p:nvPr/>
            </p:nvSpPr>
            <p:spPr bwMode="auto">
              <a:xfrm flipV="1">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5544" name="Line 312">
                <a:extLst>
                  <a:ext uri="{FF2B5EF4-FFF2-40B4-BE49-F238E27FC236}">
                    <a16:creationId xmlns:a16="http://schemas.microsoft.com/office/drawing/2014/main" id="{937EC96F-BD29-4EBD-AA2D-0551C120E3C0}"/>
                  </a:ext>
                </a:extLst>
              </p:cNvPr>
              <p:cNvSpPr>
                <a:spLocks noChangeShapeType="1"/>
              </p:cNvSpPr>
              <p:nvPr/>
            </p:nvSpPr>
            <p:spPr bwMode="auto">
              <a:xfrm>
                <a:off x="827"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5545" name="Line 313">
                <a:extLst>
                  <a:ext uri="{FF2B5EF4-FFF2-40B4-BE49-F238E27FC236}">
                    <a16:creationId xmlns:a16="http://schemas.microsoft.com/office/drawing/2014/main" id="{24E760B6-8748-4DAF-8B2D-04530AFD68D7}"/>
                  </a:ext>
                </a:extLst>
              </p:cNvPr>
              <p:cNvSpPr>
                <a:spLocks noChangeShapeType="1"/>
              </p:cNvSpPr>
              <p:nvPr/>
            </p:nvSpPr>
            <p:spPr bwMode="auto">
              <a:xfrm>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95546" name="Group 314">
            <a:extLst>
              <a:ext uri="{FF2B5EF4-FFF2-40B4-BE49-F238E27FC236}">
                <a16:creationId xmlns:a16="http://schemas.microsoft.com/office/drawing/2014/main" id="{EC3E8116-6966-4224-BA93-32BA883E03BA}"/>
              </a:ext>
            </a:extLst>
          </p:cNvPr>
          <p:cNvGrpSpPr>
            <a:grpSpLocks/>
          </p:cNvGrpSpPr>
          <p:nvPr/>
        </p:nvGrpSpPr>
        <p:grpSpPr bwMode="auto">
          <a:xfrm>
            <a:off x="849313" y="6802438"/>
            <a:ext cx="74612" cy="26987"/>
            <a:chOff x="2373" y="1404"/>
            <a:chExt cx="47" cy="17"/>
          </a:xfrm>
        </p:grpSpPr>
        <p:sp>
          <p:nvSpPr>
            <p:cNvPr id="95547" name="Oval 315">
              <a:extLst>
                <a:ext uri="{FF2B5EF4-FFF2-40B4-BE49-F238E27FC236}">
                  <a16:creationId xmlns:a16="http://schemas.microsoft.com/office/drawing/2014/main" id="{6C81E707-1430-4572-8086-7BFB180C37F0}"/>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95548" name="Oval 316">
              <a:extLst>
                <a:ext uri="{FF2B5EF4-FFF2-40B4-BE49-F238E27FC236}">
                  <a16:creationId xmlns:a16="http://schemas.microsoft.com/office/drawing/2014/main" id="{D8BC3C99-5E27-47ED-83EE-ADB4B026DFB6}"/>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95549" name="Text Box 317">
            <a:extLst>
              <a:ext uri="{FF2B5EF4-FFF2-40B4-BE49-F238E27FC236}">
                <a16:creationId xmlns:a16="http://schemas.microsoft.com/office/drawing/2014/main" id="{53AD44A1-32B3-4DCE-A7FF-1578F3E6DBC7}"/>
              </a:ext>
            </a:extLst>
          </p:cNvPr>
          <p:cNvSpPr txBox="1">
            <a:spLocks noChangeArrowheads="1"/>
          </p:cNvSpPr>
          <p:nvPr/>
        </p:nvSpPr>
        <p:spPr bwMode="auto">
          <a:xfrm>
            <a:off x="981075" y="6802438"/>
            <a:ext cx="2608263"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x2 </a:t>
            </a:r>
            <a:r>
              <a:rPr lang="en-GB" altLang="en-US" sz="800" b="0"/>
              <a:t>Gazelle AH Mk 1 Helicopter </a:t>
            </a:r>
            <a:r>
              <a:rPr lang="en-GB" altLang="en-US" sz="800"/>
              <a:t>    </a:t>
            </a:r>
            <a:r>
              <a:rPr lang="en-GB" altLang="en-US" sz="800" b="0"/>
              <a:t>               CWBR-43</a:t>
            </a:r>
            <a:endParaRPr lang="en-GB" altLang="en-US" sz="800"/>
          </a:p>
        </p:txBody>
      </p:sp>
      <p:sp>
        <p:nvSpPr>
          <p:cNvPr id="95550" name="Line 318">
            <a:extLst>
              <a:ext uri="{FF2B5EF4-FFF2-40B4-BE49-F238E27FC236}">
                <a16:creationId xmlns:a16="http://schemas.microsoft.com/office/drawing/2014/main" id="{526B4D74-3B01-4673-832F-5E36A2124E46}"/>
              </a:ext>
            </a:extLst>
          </p:cNvPr>
          <p:cNvSpPr>
            <a:spLocks noChangeShapeType="1"/>
          </p:cNvSpPr>
          <p:nvPr/>
        </p:nvSpPr>
        <p:spPr bwMode="auto">
          <a:xfrm>
            <a:off x="622300" y="6946900"/>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95551" name="Group 319">
            <a:extLst>
              <a:ext uri="{FF2B5EF4-FFF2-40B4-BE49-F238E27FC236}">
                <a16:creationId xmlns:a16="http://schemas.microsoft.com/office/drawing/2014/main" id="{5D8B068C-471B-4F12-9150-1B3CF33119A1}"/>
              </a:ext>
            </a:extLst>
          </p:cNvPr>
          <p:cNvGrpSpPr>
            <a:grpSpLocks/>
          </p:cNvGrpSpPr>
          <p:nvPr/>
        </p:nvGrpSpPr>
        <p:grpSpPr bwMode="auto">
          <a:xfrm>
            <a:off x="765175" y="7162800"/>
            <a:ext cx="244475" cy="158750"/>
            <a:chOff x="3294" y="2154"/>
            <a:chExt cx="154" cy="100"/>
          </a:xfrm>
        </p:grpSpPr>
        <p:sp>
          <p:nvSpPr>
            <p:cNvPr id="95552" name="Rectangle 320">
              <a:extLst>
                <a:ext uri="{FF2B5EF4-FFF2-40B4-BE49-F238E27FC236}">
                  <a16:creationId xmlns:a16="http://schemas.microsoft.com/office/drawing/2014/main" id="{BBBF4950-5FBB-45C7-AB9A-75AFB75208BB}"/>
                </a:ext>
              </a:extLst>
            </p:cNvPr>
            <p:cNvSpPr>
              <a:spLocks noChangeAspect="1" noChangeArrowheads="1"/>
            </p:cNvSpPr>
            <p:nvPr/>
          </p:nvSpPr>
          <p:spPr bwMode="auto">
            <a:xfrm>
              <a:off x="3294" y="2154"/>
              <a:ext cx="154" cy="100"/>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95553" name="Group 321">
              <a:extLst>
                <a:ext uri="{FF2B5EF4-FFF2-40B4-BE49-F238E27FC236}">
                  <a16:creationId xmlns:a16="http://schemas.microsoft.com/office/drawing/2014/main" id="{937FD94C-9373-4F9A-A87E-D30FE92A1D8B}"/>
                </a:ext>
              </a:extLst>
            </p:cNvPr>
            <p:cNvGrpSpPr>
              <a:grpSpLocks/>
            </p:cNvGrpSpPr>
            <p:nvPr/>
          </p:nvGrpSpPr>
          <p:grpSpPr bwMode="auto">
            <a:xfrm>
              <a:off x="3316" y="2171"/>
              <a:ext cx="110" cy="63"/>
              <a:chOff x="691" y="3359"/>
              <a:chExt cx="136" cy="90"/>
            </a:xfrm>
          </p:grpSpPr>
          <p:sp>
            <p:nvSpPr>
              <p:cNvPr id="95554" name="Line 322">
                <a:extLst>
                  <a:ext uri="{FF2B5EF4-FFF2-40B4-BE49-F238E27FC236}">
                    <a16:creationId xmlns:a16="http://schemas.microsoft.com/office/drawing/2014/main" id="{D373418A-2AB5-4ABA-B50B-889BFC78B248}"/>
                  </a:ext>
                </a:extLst>
              </p:cNvPr>
              <p:cNvSpPr>
                <a:spLocks noChangeShapeType="1"/>
              </p:cNvSpPr>
              <p:nvPr/>
            </p:nvSpPr>
            <p:spPr bwMode="auto">
              <a:xfrm>
                <a:off x="691"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5555" name="Line 323">
                <a:extLst>
                  <a:ext uri="{FF2B5EF4-FFF2-40B4-BE49-F238E27FC236}">
                    <a16:creationId xmlns:a16="http://schemas.microsoft.com/office/drawing/2014/main" id="{C6669536-BB86-458F-95CE-AC276319BC60}"/>
                  </a:ext>
                </a:extLst>
              </p:cNvPr>
              <p:cNvSpPr>
                <a:spLocks noChangeShapeType="1"/>
              </p:cNvSpPr>
              <p:nvPr/>
            </p:nvSpPr>
            <p:spPr bwMode="auto">
              <a:xfrm flipV="1">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5556" name="Line 324">
                <a:extLst>
                  <a:ext uri="{FF2B5EF4-FFF2-40B4-BE49-F238E27FC236}">
                    <a16:creationId xmlns:a16="http://schemas.microsoft.com/office/drawing/2014/main" id="{DAB2E9E4-19A9-44C3-8658-7E1D3873A403}"/>
                  </a:ext>
                </a:extLst>
              </p:cNvPr>
              <p:cNvSpPr>
                <a:spLocks noChangeShapeType="1"/>
              </p:cNvSpPr>
              <p:nvPr/>
            </p:nvSpPr>
            <p:spPr bwMode="auto">
              <a:xfrm>
                <a:off x="827"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5557" name="Line 325">
                <a:extLst>
                  <a:ext uri="{FF2B5EF4-FFF2-40B4-BE49-F238E27FC236}">
                    <a16:creationId xmlns:a16="http://schemas.microsoft.com/office/drawing/2014/main" id="{D2490A77-325C-47B9-9588-8A47466BE870}"/>
                  </a:ext>
                </a:extLst>
              </p:cNvPr>
              <p:cNvSpPr>
                <a:spLocks noChangeShapeType="1"/>
              </p:cNvSpPr>
              <p:nvPr/>
            </p:nvSpPr>
            <p:spPr bwMode="auto">
              <a:xfrm>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95558" name="Group 326">
            <a:extLst>
              <a:ext uri="{FF2B5EF4-FFF2-40B4-BE49-F238E27FC236}">
                <a16:creationId xmlns:a16="http://schemas.microsoft.com/office/drawing/2014/main" id="{47B2252E-4DAC-4A74-9AA6-CAF27EF0C273}"/>
              </a:ext>
            </a:extLst>
          </p:cNvPr>
          <p:cNvGrpSpPr>
            <a:grpSpLocks/>
          </p:cNvGrpSpPr>
          <p:nvPr/>
        </p:nvGrpSpPr>
        <p:grpSpPr bwMode="auto">
          <a:xfrm>
            <a:off x="849313" y="7091363"/>
            <a:ext cx="74612" cy="26987"/>
            <a:chOff x="2373" y="1404"/>
            <a:chExt cx="47" cy="17"/>
          </a:xfrm>
        </p:grpSpPr>
        <p:sp>
          <p:nvSpPr>
            <p:cNvPr id="95559" name="Oval 327">
              <a:extLst>
                <a:ext uri="{FF2B5EF4-FFF2-40B4-BE49-F238E27FC236}">
                  <a16:creationId xmlns:a16="http://schemas.microsoft.com/office/drawing/2014/main" id="{382A2BEE-653A-47C7-8596-602B0D22F69D}"/>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95560" name="Oval 328">
              <a:extLst>
                <a:ext uri="{FF2B5EF4-FFF2-40B4-BE49-F238E27FC236}">
                  <a16:creationId xmlns:a16="http://schemas.microsoft.com/office/drawing/2014/main" id="{645C1321-F8E7-4BC3-BB39-B025560ECD31}"/>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95561" name="Text Box 329">
            <a:extLst>
              <a:ext uri="{FF2B5EF4-FFF2-40B4-BE49-F238E27FC236}">
                <a16:creationId xmlns:a16="http://schemas.microsoft.com/office/drawing/2014/main" id="{2C3C213F-7B1D-4A3E-AB2C-65E9FF04F2EC}"/>
              </a:ext>
            </a:extLst>
          </p:cNvPr>
          <p:cNvSpPr txBox="1">
            <a:spLocks noChangeArrowheads="1"/>
          </p:cNvSpPr>
          <p:nvPr/>
        </p:nvSpPr>
        <p:spPr bwMode="auto">
          <a:xfrm>
            <a:off x="981075" y="7091363"/>
            <a:ext cx="2608263"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x4 </a:t>
            </a:r>
            <a:r>
              <a:rPr lang="en-GB" altLang="en-US" sz="800" b="0"/>
              <a:t>Scout AH Mk 1 Attack Helicopter            CWBR-42</a:t>
            </a:r>
            <a:endParaRPr lang="en-GB" altLang="en-US" sz="800"/>
          </a:p>
        </p:txBody>
      </p:sp>
      <p:sp>
        <p:nvSpPr>
          <p:cNvPr id="95562" name="Line 330">
            <a:extLst>
              <a:ext uri="{FF2B5EF4-FFF2-40B4-BE49-F238E27FC236}">
                <a16:creationId xmlns:a16="http://schemas.microsoft.com/office/drawing/2014/main" id="{D4D2D845-23C8-420D-93D8-8D8543545B6B}"/>
              </a:ext>
            </a:extLst>
          </p:cNvPr>
          <p:cNvSpPr>
            <a:spLocks noChangeShapeType="1"/>
          </p:cNvSpPr>
          <p:nvPr/>
        </p:nvSpPr>
        <p:spPr bwMode="auto">
          <a:xfrm>
            <a:off x="622300" y="7235825"/>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95563" name="Group 331">
            <a:extLst>
              <a:ext uri="{FF2B5EF4-FFF2-40B4-BE49-F238E27FC236}">
                <a16:creationId xmlns:a16="http://schemas.microsoft.com/office/drawing/2014/main" id="{811E909D-82A5-4FE5-9411-65E00F7BABA7}"/>
              </a:ext>
            </a:extLst>
          </p:cNvPr>
          <p:cNvGrpSpPr>
            <a:grpSpLocks noChangeAspect="1"/>
          </p:cNvGrpSpPr>
          <p:nvPr/>
        </p:nvGrpSpPr>
        <p:grpSpPr bwMode="auto">
          <a:xfrm>
            <a:off x="482600" y="5435600"/>
            <a:ext cx="231775" cy="157163"/>
            <a:chOff x="1872" y="1440"/>
            <a:chExt cx="195" cy="132"/>
          </a:xfrm>
        </p:grpSpPr>
        <p:sp>
          <p:nvSpPr>
            <p:cNvPr id="95564" name="Rectangle 332">
              <a:extLst>
                <a:ext uri="{FF2B5EF4-FFF2-40B4-BE49-F238E27FC236}">
                  <a16:creationId xmlns:a16="http://schemas.microsoft.com/office/drawing/2014/main" id="{BFD505E4-792B-4E92-8FC6-8E62858C6E9D}"/>
                </a:ext>
              </a:extLst>
            </p:cNvPr>
            <p:cNvSpPr>
              <a:spLocks noChangeAspect="1" noChangeArrowheads="1"/>
            </p:cNvSpPr>
            <p:nvPr/>
          </p:nvSpPr>
          <p:spPr bwMode="auto">
            <a:xfrm>
              <a:off x="1872" y="1440"/>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5565" name="Line 333">
              <a:extLst>
                <a:ext uri="{FF2B5EF4-FFF2-40B4-BE49-F238E27FC236}">
                  <a16:creationId xmlns:a16="http://schemas.microsoft.com/office/drawing/2014/main" id="{FAA40466-C51A-450D-8650-5CEB20181148}"/>
                </a:ext>
              </a:extLst>
            </p:cNvPr>
            <p:cNvSpPr>
              <a:spLocks noChangeAspect="1" noChangeShapeType="1"/>
            </p:cNvSpPr>
            <p:nvPr/>
          </p:nvSpPr>
          <p:spPr bwMode="auto">
            <a:xfrm>
              <a:off x="1932" y="1480"/>
              <a:ext cx="0" cy="42"/>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5566" name="Line 334">
              <a:extLst>
                <a:ext uri="{FF2B5EF4-FFF2-40B4-BE49-F238E27FC236}">
                  <a16:creationId xmlns:a16="http://schemas.microsoft.com/office/drawing/2014/main" id="{EAE6970C-4BC9-4648-BA44-1230069C5A19}"/>
                </a:ext>
              </a:extLst>
            </p:cNvPr>
            <p:cNvSpPr>
              <a:spLocks noChangeAspect="1" noChangeShapeType="1"/>
            </p:cNvSpPr>
            <p:nvPr/>
          </p:nvSpPr>
          <p:spPr bwMode="auto">
            <a:xfrm>
              <a:off x="1967" y="1482"/>
              <a:ext cx="0" cy="4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5567" name="Line 335">
              <a:extLst>
                <a:ext uri="{FF2B5EF4-FFF2-40B4-BE49-F238E27FC236}">
                  <a16:creationId xmlns:a16="http://schemas.microsoft.com/office/drawing/2014/main" id="{562A4CEB-5CD8-4F6E-A84F-38AEE562947B}"/>
                </a:ext>
              </a:extLst>
            </p:cNvPr>
            <p:cNvSpPr>
              <a:spLocks noChangeAspect="1" noChangeShapeType="1"/>
            </p:cNvSpPr>
            <p:nvPr/>
          </p:nvSpPr>
          <p:spPr bwMode="auto">
            <a:xfrm>
              <a:off x="2001" y="1483"/>
              <a:ext cx="0" cy="39"/>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5568" name="Line 336">
              <a:extLst>
                <a:ext uri="{FF2B5EF4-FFF2-40B4-BE49-F238E27FC236}">
                  <a16:creationId xmlns:a16="http://schemas.microsoft.com/office/drawing/2014/main" id="{3FF0E569-25A8-4AE5-9406-598310B0C276}"/>
                </a:ext>
              </a:extLst>
            </p:cNvPr>
            <p:cNvSpPr>
              <a:spLocks noChangeAspect="1" noChangeShapeType="1"/>
            </p:cNvSpPr>
            <p:nvPr/>
          </p:nvSpPr>
          <p:spPr bwMode="auto">
            <a:xfrm>
              <a:off x="1928" y="1482"/>
              <a:ext cx="79" cy="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95569" name="Text Box 337">
            <a:extLst>
              <a:ext uri="{FF2B5EF4-FFF2-40B4-BE49-F238E27FC236}">
                <a16:creationId xmlns:a16="http://schemas.microsoft.com/office/drawing/2014/main" id="{081FEA0F-FD20-42C1-A96F-09C4854CF624}"/>
              </a:ext>
            </a:extLst>
          </p:cNvPr>
          <p:cNvSpPr txBox="1">
            <a:spLocks noChangeArrowheads="1"/>
          </p:cNvSpPr>
          <p:nvPr/>
        </p:nvSpPr>
        <p:spPr bwMode="auto">
          <a:xfrm>
            <a:off x="765175" y="5291138"/>
            <a:ext cx="23701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MANOEUVRE ELEMENT CWBR-16</a:t>
            </a:r>
          </a:p>
          <a:p>
            <a:r>
              <a:rPr lang="en-GB" altLang="en-US" sz="800"/>
              <a:t>65 Corps Support Squadron Royal Engineers</a:t>
            </a:r>
            <a:endParaRPr lang="en-US" altLang="en-US" sz="800"/>
          </a:p>
        </p:txBody>
      </p:sp>
      <p:sp>
        <p:nvSpPr>
          <p:cNvPr id="95570" name="Line 338">
            <a:extLst>
              <a:ext uri="{FF2B5EF4-FFF2-40B4-BE49-F238E27FC236}">
                <a16:creationId xmlns:a16="http://schemas.microsoft.com/office/drawing/2014/main" id="{6064B5D6-BFC6-458F-B14C-3261823BA8AE}"/>
              </a:ext>
            </a:extLst>
          </p:cNvPr>
          <p:cNvSpPr>
            <a:spLocks noChangeShapeType="1"/>
          </p:cNvSpPr>
          <p:nvPr/>
        </p:nvSpPr>
        <p:spPr bwMode="auto">
          <a:xfrm>
            <a:off x="334963" y="5507038"/>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5571" name="Line 339">
            <a:extLst>
              <a:ext uri="{FF2B5EF4-FFF2-40B4-BE49-F238E27FC236}">
                <a16:creationId xmlns:a16="http://schemas.microsoft.com/office/drawing/2014/main" id="{BB3DAF26-7C67-4B6E-9880-7364006B7F30}"/>
              </a:ext>
            </a:extLst>
          </p:cNvPr>
          <p:cNvSpPr>
            <a:spLocks noChangeShapeType="1"/>
          </p:cNvSpPr>
          <p:nvPr/>
        </p:nvSpPr>
        <p:spPr bwMode="auto">
          <a:xfrm>
            <a:off x="598488" y="5362575"/>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95572" name="Group 340">
            <a:extLst>
              <a:ext uri="{FF2B5EF4-FFF2-40B4-BE49-F238E27FC236}">
                <a16:creationId xmlns:a16="http://schemas.microsoft.com/office/drawing/2014/main" id="{5929BC79-5C69-45E7-8DF9-A915A34B4FE6}"/>
              </a:ext>
            </a:extLst>
          </p:cNvPr>
          <p:cNvGrpSpPr>
            <a:grpSpLocks noChangeAspect="1"/>
          </p:cNvGrpSpPr>
          <p:nvPr/>
        </p:nvGrpSpPr>
        <p:grpSpPr bwMode="auto">
          <a:xfrm>
            <a:off x="476250" y="3922713"/>
            <a:ext cx="288925" cy="215900"/>
            <a:chOff x="1872" y="1440"/>
            <a:chExt cx="195" cy="132"/>
          </a:xfrm>
        </p:grpSpPr>
        <p:sp>
          <p:nvSpPr>
            <p:cNvPr id="95573" name="Rectangle 341">
              <a:extLst>
                <a:ext uri="{FF2B5EF4-FFF2-40B4-BE49-F238E27FC236}">
                  <a16:creationId xmlns:a16="http://schemas.microsoft.com/office/drawing/2014/main" id="{2CB25F19-780F-4A5D-BF03-DFEC78D572A0}"/>
                </a:ext>
              </a:extLst>
            </p:cNvPr>
            <p:cNvSpPr>
              <a:spLocks noChangeAspect="1" noChangeArrowheads="1"/>
            </p:cNvSpPr>
            <p:nvPr/>
          </p:nvSpPr>
          <p:spPr bwMode="auto">
            <a:xfrm>
              <a:off x="1872" y="1440"/>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5574" name="Line 342">
              <a:extLst>
                <a:ext uri="{FF2B5EF4-FFF2-40B4-BE49-F238E27FC236}">
                  <a16:creationId xmlns:a16="http://schemas.microsoft.com/office/drawing/2014/main" id="{984BF356-64FC-4573-83C3-C8B5DB8B8FDA}"/>
                </a:ext>
              </a:extLst>
            </p:cNvPr>
            <p:cNvSpPr>
              <a:spLocks noChangeAspect="1" noChangeShapeType="1"/>
            </p:cNvSpPr>
            <p:nvPr/>
          </p:nvSpPr>
          <p:spPr bwMode="auto">
            <a:xfrm>
              <a:off x="1932" y="1480"/>
              <a:ext cx="0" cy="42"/>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5575" name="Line 343">
              <a:extLst>
                <a:ext uri="{FF2B5EF4-FFF2-40B4-BE49-F238E27FC236}">
                  <a16:creationId xmlns:a16="http://schemas.microsoft.com/office/drawing/2014/main" id="{33AAEF09-4463-4DCB-B11F-2EF78EE9F76E}"/>
                </a:ext>
              </a:extLst>
            </p:cNvPr>
            <p:cNvSpPr>
              <a:spLocks noChangeAspect="1" noChangeShapeType="1"/>
            </p:cNvSpPr>
            <p:nvPr/>
          </p:nvSpPr>
          <p:spPr bwMode="auto">
            <a:xfrm>
              <a:off x="1967" y="1482"/>
              <a:ext cx="0" cy="4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5576" name="Line 344">
              <a:extLst>
                <a:ext uri="{FF2B5EF4-FFF2-40B4-BE49-F238E27FC236}">
                  <a16:creationId xmlns:a16="http://schemas.microsoft.com/office/drawing/2014/main" id="{1B64850C-34ED-4B63-8C46-B354C1D1E942}"/>
                </a:ext>
              </a:extLst>
            </p:cNvPr>
            <p:cNvSpPr>
              <a:spLocks noChangeAspect="1" noChangeShapeType="1"/>
            </p:cNvSpPr>
            <p:nvPr/>
          </p:nvSpPr>
          <p:spPr bwMode="auto">
            <a:xfrm>
              <a:off x="2001" y="1483"/>
              <a:ext cx="0" cy="39"/>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5577" name="Line 345">
              <a:extLst>
                <a:ext uri="{FF2B5EF4-FFF2-40B4-BE49-F238E27FC236}">
                  <a16:creationId xmlns:a16="http://schemas.microsoft.com/office/drawing/2014/main" id="{A9BE5043-65B6-49CA-93D9-4A153A07B12B}"/>
                </a:ext>
              </a:extLst>
            </p:cNvPr>
            <p:cNvSpPr>
              <a:spLocks noChangeAspect="1" noChangeShapeType="1"/>
            </p:cNvSpPr>
            <p:nvPr/>
          </p:nvSpPr>
          <p:spPr bwMode="auto">
            <a:xfrm>
              <a:off x="1928" y="1482"/>
              <a:ext cx="79" cy="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95578" name="Group 346">
            <a:extLst>
              <a:ext uri="{FF2B5EF4-FFF2-40B4-BE49-F238E27FC236}">
                <a16:creationId xmlns:a16="http://schemas.microsoft.com/office/drawing/2014/main" id="{99FDB98E-1637-48C0-8799-7632F008474B}"/>
              </a:ext>
            </a:extLst>
          </p:cNvPr>
          <p:cNvGrpSpPr>
            <a:grpSpLocks/>
          </p:cNvGrpSpPr>
          <p:nvPr/>
        </p:nvGrpSpPr>
        <p:grpSpPr bwMode="auto">
          <a:xfrm>
            <a:off x="582613" y="3851275"/>
            <a:ext cx="76200" cy="63500"/>
            <a:chOff x="2539" y="543"/>
            <a:chExt cx="48" cy="40"/>
          </a:xfrm>
        </p:grpSpPr>
        <p:sp>
          <p:nvSpPr>
            <p:cNvPr id="95579" name="Line 347">
              <a:extLst>
                <a:ext uri="{FF2B5EF4-FFF2-40B4-BE49-F238E27FC236}">
                  <a16:creationId xmlns:a16="http://schemas.microsoft.com/office/drawing/2014/main" id="{CF4B10EF-43E9-48F2-9181-98815EAB0C55}"/>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5580" name="Line 348">
              <a:extLst>
                <a:ext uri="{FF2B5EF4-FFF2-40B4-BE49-F238E27FC236}">
                  <a16:creationId xmlns:a16="http://schemas.microsoft.com/office/drawing/2014/main" id="{91C193AF-5EDA-4470-93FD-E396ECDD9393}"/>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95581" name="Line 349">
            <a:extLst>
              <a:ext uri="{FF2B5EF4-FFF2-40B4-BE49-F238E27FC236}">
                <a16:creationId xmlns:a16="http://schemas.microsoft.com/office/drawing/2014/main" id="{6D947A04-BA46-4159-B5F2-F193D79C5C03}"/>
              </a:ext>
            </a:extLst>
          </p:cNvPr>
          <p:cNvSpPr>
            <a:spLocks noChangeShapeType="1"/>
          </p:cNvSpPr>
          <p:nvPr/>
        </p:nvSpPr>
        <p:spPr bwMode="auto">
          <a:xfrm>
            <a:off x="333375" y="3994150"/>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5582" name="Text Box 350">
            <a:extLst>
              <a:ext uri="{FF2B5EF4-FFF2-40B4-BE49-F238E27FC236}">
                <a16:creationId xmlns:a16="http://schemas.microsoft.com/office/drawing/2014/main" id="{C3F24AD4-B731-421F-BB7B-A052C20CA70A}"/>
              </a:ext>
            </a:extLst>
          </p:cNvPr>
          <p:cNvSpPr txBox="1">
            <a:spLocks noChangeArrowheads="1"/>
          </p:cNvSpPr>
          <p:nvPr/>
        </p:nvSpPr>
        <p:spPr bwMode="auto">
          <a:xfrm>
            <a:off x="765175" y="3851275"/>
            <a:ext cx="15367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29 Engineer Brigade </a:t>
            </a:r>
            <a:r>
              <a:rPr lang="en-GB" altLang="en-US" sz="800"/>
              <a:t>(i)</a:t>
            </a:r>
            <a:endParaRPr lang="en-GB" altLang="en-US" sz="1000"/>
          </a:p>
        </p:txBody>
      </p:sp>
      <p:grpSp>
        <p:nvGrpSpPr>
          <p:cNvPr id="95583" name="Group 351">
            <a:extLst>
              <a:ext uri="{FF2B5EF4-FFF2-40B4-BE49-F238E27FC236}">
                <a16:creationId xmlns:a16="http://schemas.microsoft.com/office/drawing/2014/main" id="{AC55EB59-FB43-4607-A4BA-18371CC11936}"/>
              </a:ext>
            </a:extLst>
          </p:cNvPr>
          <p:cNvGrpSpPr>
            <a:grpSpLocks noChangeAspect="1"/>
          </p:cNvGrpSpPr>
          <p:nvPr/>
        </p:nvGrpSpPr>
        <p:grpSpPr bwMode="auto">
          <a:xfrm>
            <a:off x="482600" y="4572000"/>
            <a:ext cx="231775" cy="157163"/>
            <a:chOff x="1968" y="1728"/>
            <a:chExt cx="195" cy="132"/>
          </a:xfrm>
        </p:grpSpPr>
        <p:sp>
          <p:nvSpPr>
            <p:cNvPr id="95584" name="Rectangle 352">
              <a:extLst>
                <a:ext uri="{FF2B5EF4-FFF2-40B4-BE49-F238E27FC236}">
                  <a16:creationId xmlns:a16="http://schemas.microsoft.com/office/drawing/2014/main" id="{BB3FE691-491D-4FFD-BFE3-90D942DDA3BA}"/>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5585" name="Line 353">
              <a:extLst>
                <a:ext uri="{FF2B5EF4-FFF2-40B4-BE49-F238E27FC236}">
                  <a16:creationId xmlns:a16="http://schemas.microsoft.com/office/drawing/2014/main" id="{34BA5F07-F221-4228-BBC2-E198181FEFBC}"/>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5586" name="Line 354">
              <a:extLst>
                <a:ext uri="{FF2B5EF4-FFF2-40B4-BE49-F238E27FC236}">
                  <a16:creationId xmlns:a16="http://schemas.microsoft.com/office/drawing/2014/main" id="{2C29EE69-D3C0-49C9-9786-D0289D5A97E4}"/>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95587" name="Group 355">
            <a:extLst>
              <a:ext uri="{FF2B5EF4-FFF2-40B4-BE49-F238E27FC236}">
                <a16:creationId xmlns:a16="http://schemas.microsoft.com/office/drawing/2014/main" id="{ED48E9B8-66B2-4808-BA81-A03B5CDCD0D4}"/>
              </a:ext>
            </a:extLst>
          </p:cNvPr>
          <p:cNvGrpSpPr>
            <a:grpSpLocks/>
          </p:cNvGrpSpPr>
          <p:nvPr/>
        </p:nvGrpSpPr>
        <p:grpSpPr bwMode="auto">
          <a:xfrm>
            <a:off x="560388" y="4497388"/>
            <a:ext cx="76200" cy="63500"/>
            <a:chOff x="2443" y="447"/>
            <a:chExt cx="48" cy="40"/>
          </a:xfrm>
        </p:grpSpPr>
        <p:sp>
          <p:nvSpPr>
            <p:cNvPr id="95588" name="Line 356">
              <a:extLst>
                <a:ext uri="{FF2B5EF4-FFF2-40B4-BE49-F238E27FC236}">
                  <a16:creationId xmlns:a16="http://schemas.microsoft.com/office/drawing/2014/main" id="{C194D42A-6BB0-4A36-B05C-39CA4F4B7A86}"/>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5589" name="Line 357">
              <a:extLst>
                <a:ext uri="{FF2B5EF4-FFF2-40B4-BE49-F238E27FC236}">
                  <a16:creationId xmlns:a16="http://schemas.microsoft.com/office/drawing/2014/main" id="{A85285E6-61B0-4548-8D1B-AB360057B66A}"/>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95590" name="Line 358">
            <a:extLst>
              <a:ext uri="{FF2B5EF4-FFF2-40B4-BE49-F238E27FC236}">
                <a16:creationId xmlns:a16="http://schemas.microsoft.com/office/drawing/2014/main" id="{7DBEFC97-EC29-408D-81D6-C9E64C95860F}"/>
              </a:ext>
            </a:extLst>
          </p:cNvPr>
          <p:cNvSpPr>
            <a:spLocks noChangeShapeType="1"/>
          </p:cNvSpPr>
          <p:nvPr/>
        </p:nvSpPr>
        <p:spPr bwMode="auto">
          <a:xfrm>
            <a:off x="334963" y="4640263"/>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5591" name="Text Box 359">
            <a:extLst>
              <a:ext uri="{FF2B5EF4-FFF2-40B4-BE49-F238E27FC236}">
                <a16:creationId xmlns:a16="http://schemas.microsoft.com/office/drawing/2014/main" id="{C337E1B0-C3BE-4727-9ED1-96A0D5AFB63E}"/>
              </a:ext>
            </a:extLst>
          </p:cNvPr>
          <p:cNvSpPr txBox="1">
            <a:spLocks noChangeArrowheads="1"/>
          </p:cNvSpPr>
          <p:nvPr/>
        </p:nvSpPr>
        <p:spPr bwMode="auto">
          <a:xfrm>
            <a:off x="765175" y="4427538"/>
            <a:ext cx="24765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BATTLEGROUP CWBR-26</a:t>
            </a:r>
          </a:p>
          <a:p>
            <a:r>
              <a:rPr lang="en-GB" altLang="en-US" sz="800"/>
              <a:t>x1 Infantry Battalion Type B </a:t>
            </a:r>
            <a:r>
              <a:rPr lang="en-GB" altLang="en-US" sz="800" b="0"/>
              <a:t>(Corps HQ Security)</a:t>
            </a:r>
            <a:endParaRPr lang="en-US" altLang="en-US" sz="800" b="0"/>
          </a:p>
        </p:txBody>
      </p:sp>
      <p:grpSp>
        <p:nvGrpSpPr>
          <p:cNvPr id="95592" name="Group 360">
            <a:extLst>
              <a:ext uri="{FF2B5EF4-FFF2-40B4-BE49-F238E27FC236}">
                <a16:creationId xmlns:a16="http://schemas.microsoft.com/office/drawing/2014/main" id="{4B08C03D-F984-4137-89A3-26FF9815BA5D}"/>
              </a:ext>
            </a:extLst>
          </p:cNvPr>
          <p:cNvGrpSpPr>
            <a:grpSpLocks noChangeAspect="1"/>
          </p:cNvGrpSpPr>
          <p:nvPr/>
        </p:nvGrpSpPr>
        <p:grpSpPr bwMode="auto">
          <a:xfrm>
            <a:off x="477838" y="4281488"/>
            <a:ext cx="239712" cy="157162"/>
            <a:chOff x="480" y="816"/>
            <a:chExt cx="201" cy="132"/>
          </a:xfrm>
        </p:grpSpPr>
        <p:grpSp>
          <p:nvGrpSpPr>
            <p:cNvPr id="95593" name="Group 361">
              <a:extLst>
                <a:ext uri="{FF2B5EF4-FFF2-40B4-BE49-F238E27FC236}">
                  <a16:creationId xmlns:a16="http://schemas.microsoft.com/office/drawing/2014/main" id="{4E4F6B3D-716C-48D9-9260-7B5262E28B6B}"/>
                </a:ext>
              </a:extLst>
            </p:cNvPr>
            <p:cNvGrpSpPr>
              <a:grpSpLocks noChangeAspect="1"/>
            </p:cNvGrpSpPr>
            <p:nvPr/>
          </p:nvGrpSpPr>
          <p:grpSpPr bwMode="auto">
            <a:xfrm>
              <a:off x="480" y="816"/>
              <a:ext cx="201" cy="132"/>
              <a:chOff x="480" y="816"/>
              <a:chExt cx="201" cy="132"/>
            </a:xfrm>
          </p:grpSpPr>
          <p:sp>
            <p:nvSpPr>
              <p:cNvPr id="95594" name="Rectangle 362">
                <a:extLst>
                  <a:ext uri="{FF2B5EF4-FFF2-40B4-BE49-F238E27FC236}">
                    <a16:creationId xmlns:a16="http://schemas.microsoft.com/office/drawing/2014/main" id="{E959C520-DA9B-4129-BB18-6F2CDD6958F1}"/>
                  </a:ext>
                </a:extLst>
              </p:cNvPr>
              <p:cNvSpPr>
                <a:spLocks noChangeAspect="1" noChangeArrowheads="1"/>
              </p:cNvSpPr>
              <p:nvPr/>
            </p:nvSpPr>
            <p:spPr bwMode="auto">
              <a:xfrm>
                <a:off x="480" y="816"/>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5595" name="Oval 363">
                <a:extLst>
                  <a:ext uri="{FF2B5EF4-FFF2-40B4-BE49-F238E27FC236}">
                    <a16:creationId xmlns:a16="http://schemas.microsoft.com/office/drawing/2014/main" id="{5CACD697-9C11-4B14-A62E-D0ECBE9E9867}"/>
                  </a:ext>
                </a:extLst>
              </p:cNvPr>
              <p:cNvSpPr>
                <a:spLocks noChangeAspect="1" noChangeArrowheads="1"/>
              </p:cNvSpPr>
              <p:nvPr/>
            </p:nvSpPr>
            <p:spPr bwMode="auto">
              <a:xfrm>
                <a:off x="517" y="849"/>
                <a:ext cx="127"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95596" name="Line 364">
              <a:extLst>
                <a:ext uri="{FF2B5EF4-FFF2-40B4-BE49-F238E27FC236}">
                  <a16:creationId xmlns:a16="http://schemas.microsoft.com/office/drawing/2014/main" id="{756963D5-A807-4A19-96CA-34E7F382D5CE}"/>
                </a:ext>
              </a:extLst>
            </p:cNvPr>
            <p:cNvSpPr>
              <a:spLocks noChangeAspect="1" noChangeShapeType="1"/>
            </p:cNvSpPr>
            <p:nvPr/>
          </p:nvSpPr>
          <p:spPr bwMode="auto">
            <a:xfrm flipV="1">
              <a:off x="480" y="816"/>
              <a:ext cx="198" cy="132"/>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95597" name="Group 365">
            <a:extLst>
              <a:ext uri="{FF2B5EF4-FFF2-40B4-BE49-F238E27FC236}">
                <a16:creationId xmlns:a16="http://schemas.microsoft.com/office/drawing/2014/main" id="{B3795FD5-F085-48AA-848B-05019EEA54CF}"/>
              </a:ext>
            </a:extLst>
          </p:cNvPr>
          <p:cNvGrpSpPr>
            <a:grpSpLocks/>
          </p:cNvGrpSpPr>
          <p:nvPr/>
        </p:nvGrpSpPr>
        <p:grpSpPr bwMode="auto">
          <a:xfrm>
            <a:off x="560388" y="4210050"/>
            <a:ext cx="76200" cy="63500"/>
            <a:chOff x="2443" y="447"/>
            <a:chExt cx="48" cy="40"/>
          </a:xfrm>
        </p:grpSpPr>
        <p:sp>
          <p:nvSpPr>
            <p:cNvPr id="95598" name="Line 366">
              <a:extLst>
                <a:ext uri="{FF2B5EF4-FFF2-40B4-BE49-F238E27FC236}">
                  <a16:creationId xmlns:a16="http://schemas.microsoft.com/office/drawing/2014/main" id="{AA71194E-209F-42F8-BDB9-0A33D8C96032}"/>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5599" name="Line 367">
              <a:extLst>
                <a:ext uri="{FF2B5EF4-FFF2-40B4-BE49-F238E27FC236}">
                  <a16:creationId xmlns:a16="http://schemas.microsoft.com/office/drawing/2014/main" id="{9BFD074E-2AFA-429E-BCE7-9CE5946C9A7B}"/>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95600" name="Line 368">
            <a:extLst>
              <a:ext uri="{FF2B5EF4-FFF2-40B4-BE49-F238E27FC236}">
                <a16:creationId xmlns:a16="http://schemas.microsoft.com/office/drawing/2014/main" id="{740328BD-365C-4EF4-8111-BCE88F594822}"/>
              </a:ext>
            </a:extLst>
          </p:cNvPr>
          <p:cNvSpPr>
            <a:spLocks noChangeShapeType="1"/>
          </p:cNvSpPr>
          <p:nvPr/>
        </p:nvSpPr>
        <p:spPr bwMode="auto">
          <a:xfrm>
            <a:off x="333375" y="4352925"/>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5601" name="Text Box 369">
            <a:extLst>
              <a:ext uri="{FF2B5EF4-FFF2-40B4-BE49-F238E27FC236}">
                <a16:creationId xmlns:a16="http://schemas.microsoft.com/office/drawing/2014/main" id="{14057794-6966-4706-B991-AC5FF5B3F297}"/>
              </a:ext>
            </a:extLst>
          </p:cNvPr>
          <p:cNvSpPr txBox="1">
            <a:spLocks noChangeArrowheads="1"/>
          </p:cNvSpPr>
          <p:nvPr/>
        </p:nvSpPr>
        <p:spPr bwMode="auto">
          <a:xfrm>
            <a:off x="765175" y="4140200"/>
            <a:ext cx="16256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BATTLEGROUP CWBR-21</a:t>
            </a:r>
          </a:p>
          <a:p>
            <a:r>
              <a:rPr lang="en-GB" altLang="en-US" sz="800"/>
              <a:t>x2 Reconnaissance Regiment</a:t>
            </a:r>
          </a:p>
        </p:txBody>
      </p:sp>
      <p:grpSp>
        <p:nvGrpSpPr>
          <p:cNvPr id="95603" name="Group 371">
            <a:extLst>
              <a:ext uri="{FF2B5EF4-FFF2-40B4-BE49-F238E27FC236}">
                <a16:creationId xmlns:a16="http://schemas.microsoft.com/office/drawing/2014/main" id="{8C40F9A9-AE3E-4304-8068-45285DEBE2F4}"/>
              </a:ext>
            </a:extLst>
          </p:cNvPr>
          <p:cNvGrpSpPr>
            <a:grpSpLocks/>
          </p:cNvGrpSpPr>
          <p:nvPr/>
        </p:nvGrpSpPr>
        <p:grpSpPr bwMode="auto">
          <a:xfrm>
            <a:off x="476250" y="8029575"/>
            <a:ext cx="244475" cy="160338"/>
            <a:chOff x="3385" y="1429"/>
            <a:chExt cx="154" cy="101"/>
          </a:xfrm>
        </p:grpSpPr>
        <p:sp>
          <p:nvSpPr>
            <p:cNvPr id="95604" name="Rectangle 372">
              <a:extLst>
                <a:ext uri="{FF2B5EF4-FFF2-40B4-BE49-F238E27FC236}">
                  <a16:creationId xmlns:a16="http://schemas.microsoft.com/office/drawing/2014/main" id="{8E50C564-15C6-46A8-BC82-B87C7A40A92E}"/>
                </a:ext>
              </a:extLst>
            </p:cNvPr>
            <p:cNvSpPr>
              <a:spLocks noChangeAspect="1" noChangeArrowheads="1"/>
            </p:cNvSpPr>
            <p:nvPr/>
          </p:nvSpPr>
          <p:spPr bwMode="auto">
            <a:xfrm>
              <a:off x="3385" y="1429"/>
              <a:ext cx="154" cy="101"/>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5605" name="Line 373">
              <a:extLst>
                <a:ext uri="{FF2B5EF4-FFF2-40B4-BE49-F238E27FC236}">
                  <a16:creationId xmlns:a16="http://schemas.microsoft.com/office/drawing/2014/main" id="{057D1BDB-5F93-4F07-83E0-229E8A2AF39C}"/>
                </a:ext>
              </a:extLst>
            </p:cNvPr>
            <p:cNvSpPr>
              <a:spLocks noChangeShapeType="1"/>
            </p:cNvSpPr>
            <p:nvPr/>
          </p:nvSpPr>
          <p:spPr bwMode="auto">
            <a:xfrm flipV="1">
              <a:off x="3385" y="1429"/>
              <a:ext cx="153" cy="101"/>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5606" name="Line 374">
              <a:extLst>
                <a:ext uri="{FF2B5EF4-FFF2-40B4-BE49-F238E27FC236}">
                  <a16:creationId xmlns:a16="http://schemas.microsoft.com/office/drawing/2014/main" id="{79A7BE7F-15B9-4A69-8433-453E140FA1C1}"/>
                </a:ext>
              </a:extLst>
            </p:cNvPr>
            <p:cNvSpPr>
              <a:spLocks noChangeShapeType="1"/>
            </p:cNvSpPr>
            <p:nvPr/>
          </p:nvSpPr>
          <p:spPr bwMode="auto">
            <a:xfrm flipH="1" flipV="1">
              <a:off x="3385" y="1429"/>
              <a:ext cx="153" cy="101"/>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95607" name="Group 375">
            <a:extLst>
              <a:ext uri="{FF2B5EF4-FFF2-40B4-BE49-F238E27FC236}">
                <a16:creationId xmlns:a16="http://schemas.microsoft.com/office/drawing/2014/main" id="{D1AC03D8-9B77-4827-BE2C-93F50C65DF70}"/>
              </a:ext>
            </a:extLst>
          </p:cNvPr>
          <p:cNvGrpSpPr>
            <a:grpSpLocks/>
          </p:cNvGrpSpPr>
          <p:nvPr/>
        </p:nvGrpSpPr>
        <p:grpSpPr bwMode="auto">
          <a:xfrm>
            <a:off x="476250" y="8316913"/>
            <a:ext cx="244475" cy="160337"/>
            <a:chOff x="3385" y="1429"/>
            <a:chExt cx="154" cy="101"/>
          </a:xfrm>
        </p:grpSpPr>
        <p:sp>
          <p:nvSpPr>
            <p:cNvPr id="95608" name="Rectangle 376">
              <a:extLst>
                <a:ext uri="{FF2B5EF4-FFF2-40B4-BE49-F238E27FC236}">
                  <a16:creationId xmlns:a16="http://schemas.microsoft.com/office/drawing/2014/main" id="{CE58A78A-47CD-4769-9236-658DAE03C377}"/>
                </a:ext>
              </a:extLst>
            </p:cNvPr>
            <p:cNvSpPr>
              <a:spLocks noChangeAspect="1" noChangeArrowheads="1"/>
            </p:cNvSpPr>
            <p:nvPr/>
          </p:nvSpPr>
          <p:spPr bwMode="auto">
            <a:xfrm>
              <a:off x="3385" y="1429"/>
              <a:ext cx="154" cy="101"/>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5609" name="Line 377">
              <a:extLst>
                <a:ext uri="{FF2B5EF4-FFF2-40B4-BE49-F238E27FC236}">
                  <a16:creationId xmlns:a16="http://schemas.microsoft.com/office/drawing/2014/main" id="{C304CC8D-4877-4D65-9920-DA9A0E65EF1B}"/>
                </a:ext>
              </a:extLst>
            </p:cNvPr>
            <p:cNvSpPr>
              <a:spLocks noChangeShapeType="1"/>
            </p:cNvSpPr>
            <p:nvPr/>
          </p:nvSpPr>
          <p:spPr bwMode="auto">
            <a:xfrm flipV="1">
              <a:off x="3385" y="1429"/>
              <a:ext cx="153" cy="101"/>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5610" name="Line 378">
              <a:extLst>
                <a:ext uri="{FF2B5EF4-FFF2-40B4-BE49-F238E27FC236}">
                  <a16:creationId xmlns:a16="http://schemas.microsoft.com/office/drawing/2014/main" id="{300B01E0-0AC8-4FFD-820A-0915B0D95538}"/>
                </a:ext>
              </a:extLst>
            </p:cNvPr>
            <p:cNvSpPr>
              <a:spLocks noChangeShapeType="1"/>
            </p:cNvSpPr>
            <p:nvPr/>
          </p:nvSpPr>
          <p:spPr bwMode="auto">
            <a:xfrm flipH="1" flipV="1">
              <a:off x="3385" y="1429"/>
              <a:ext cx="153" cy="101"/>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95611" name="Group 379">
            <a:extLst>
              <a:ext uri="{FF2B5EF4-FFF2-40B4-BE49-F238E27FC236}">
                <a16:creationId xmlns:a16="http://schemas.microsoft.com/office/drawing/2014/main" id="{4BD27421-5272-487B-8CC0-B386E5F88F03}"/>
              </a:ext>
            </a:extLst>
          </p:cNvPr>
          <p:cNvGrpSpPr>
            <a:grpSpLocks/>
          </p:cNvGrpSpPr>
          <p:nvPr/>
        </p:nvGrpSpPr>
        <p:grpSpPr bwMode="auto">
          <a:xfrm>
            <a:off x="560388" y="7956550"/>
            <a:ext cx="76200" cy="63500"/>
            <a:chOff x="2443" y="447"/>
            <a:chExt cx="48" cy="40"/>
          </a:xfrm>
        </p:grpSpPr>
        <p:sp>
          <p:nvSpPr>
            <p:cNvPr id="95612" name="Line 380">
              <a:extLst>
                <a:ext uri="{FF2B5EF4-FFF2-40B4-BE49-F238E27FC236}">
                  <a16:creationId xmlns:a16="http://schemas.microsoft.com/office/drawing/2014/main" id="{BEDAD856-3374-4AFE-B2D5-880FD9E80A05}"/>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5613" name="Line 381">
              <a:extLst>
                <a:ext uri="{FF2B5EF4-FFF2-40B4-BE49-F238E27FC236}">
                  <a16:creationId xmlns:a16="http://schemas.microsoft.com/office/drawing/2014/main" id="{F42D0578-FFDF-42DE-8939-0306031F176A}"/>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95614" name="Group 382">
            <a:extLst>
              <a:ext uri="{FF2B5EF4-FFF2-40B4-BE49-F238E27FC236}">
                <a16:creationId xmlns:a16="http://schemas.microsoft.com/office/drawing/2014/main" id="{79092581-1FD5-4F9E-8DAC-5C2EBB46D1F3}"/>
              </a:ext>
            </a:extLst>
          </p:cNvPr>
          <p:cNvGrpSpPr>
            <a:grpSpLocks/>
          </p:cNvGrpSpPr>
          <p:nvPr/>
        </p:nvGrpSpPr>
        <p:grpSpPr bwMode="auto">
          <a:xfrm>
            <a:off x="560388" y="8243888"/>
            <a:ext cx="76200" cy="63500"/>
            <a:chOff x="2443" y="447"/>
            <a:chExt cx="48" cy="40"/>
          </a:xfrm>
        </p:grpSpPr>
        <p:sp>
          <p:nvSpPr>
            <p:cNvPr id="95615" name="Line 383">
              <a:extLst>
                <a:ext uri="{FF2B5EF4-FFF2-40B4-BE49-F238E27FC236}">
                  <a16:creationId xmlns:a16="http://schemas.microsoft.com/office/drawing/2014/main" id="{1A3E8EE7-BEB9-4F34-B0AB-9286283B68B0}"/>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5616" name="Line 384">
              <a:extLst>
                <a:ext uri="{FF2B5EF4-FFF2-40B4-BE49-F238E27FC236}">
                  <a16:creationId xmlns:a16="http://schemas.microsoft.com/office/drawing/2014/main" id="{87999F06-77FB-4894-A978-5CCD55EA62C0}"/>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95617" name="Line 385">
            <a:extLst>
              <a:ext uri="{FF2B5EF4-FFF2-40B4-BE49-F238E27FC236}">
                <a16:creationId xmlns:a16="http://schemas.microsoft.com/office/drawing/2014/main" id="{D25EECF9-B69E-4136-9A65-3A0C9E2E0896}"/>
              </a:ext>
            </a:extLst>
          </p:cNvPr>
          <p:cNvSpPr>
            <a:spLocks noChangeShapeType="1"/>
          </p:cNvSpPr>
          <p:nvPr/>
        </p:nvSpPr>
        <p:spPr bwMode="auto">
          <a:xfrm>
            <a:off x="333375" y="8101013"/>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5618" name="Line 386">
            <a:extLst>
              <a:ext uri="{FF2B5EF4-FFF2-40B4-BE49-F238E27FC236}">
                <a16:creationId xmlns:a16="http://schemas.microsoft.com/office/drawing/2014/main" id="{4BDC6A25-AB4C-4649-A5EE-44A26CFD2D65}"/>
              </a:ext>
            </a:extLst>
          </p:cNvPr>
          <p:cNvSpPr>
            <a:spLocks noChangeShapeType="1"/>
          </p:cNvSpPr>
          <p:nvPr/>
        </p:nvSpPr>
        <p:spPr bwMode="auto">
          <a:xfrm>
            <a:off x="333375" y="8388350"/>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5619" name="Text Box 387">
            <a:extLst>
              <a:ext uri="{FF2B5EF4-FFF2-40B4-BE49-F238E27FC236}">
                <a16:creationId xmlns:a16="http://schemas.microsoft.com/office/drawing/2014/main" id="{142C9A68-BD76-40B7-82BE-4A33F32C4237}"/>
              </a:ext>
            </a:extLst>
          </p:cNvPr>
          <p:cNvSpPr txBox="1">
            <a:spLocks noChangeArrowheads="1"/>
          </p:cNvSpPr>
          <p:nvPr/>
        </p:nvSpPr>
        <p:spPr bwMode="auto">
          <a:xfrm>
            <a:off x="765175" y="7956550"/>
            <a:ext cx="1373188"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21 Special Air Service (j)</a:t>
            </a:r>
          </a:p>
        </p:txBody>
      </p:sp>
      <p:sp>
        <p:nvSpPr>
          <p:cNvPr id="95620" name="Text Box 388">
            <a:extLst>
              <a:ext uri="{FF2B5EF4-FFF2-40B4-BE49-F238E27FC236}">
                <a16:creationId xmlns:a16="http://schemas.microsoft.com/office/drawing/2014/main" id="{9F51A82C-A1CC-4528-93AE-CDC2C02D46AA}"/>
              </a:ext>
            </a:extLst>
          </p:cNvPr>
          <p:cNvSpPr txBox="1">
            <a:spLocks noChangeArrowheads="1"/>
          </p:cNvSpPr>
          <p:nvPr/>
        </p:nvSpPr>
        <p:spPr bwMode="auto">
          <a:xfrm>
            <a:off x="765175" y="8243888"/>
            <a:ext cx="1373188"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23 Special Air Service (j)</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7028" name="Group 52">
            <a:extLst>
              <a:ext uri="{FF2B5EF4-FFF2-40B4-BE49-F238E27FC236}">
                <a16:creationId xmlns:a16="http://schemas.microsoft.com/office/drawing/2014/main" id="{6A067AE6-0984-4208-BCDA-D7E67671B6E6}"/>
              </a:ext>
            </a:extLst>
          </p:cNvPr>
          <p:cNvGrpSpPr>
            <a:grpSpLocks/>
          </p:cNvGrpSpPr>
          <p:nvPr/>
        </p:nvGrpSpPr>
        <p:grpSpPr bwMode="auto">
          <a:xfrm>
            <a:off x="220663" y="6299200"/>
            <a:ext cx="76200" cy="63500"/>
            <a:chOff x="2539" y="543"/>
            <a:chExt cx="48" cy="40"/>
          </a:xfrm>
        </p:grpSpPr>
        <p:sp>
          <p:nvSpPr>
            <p:cNvPr id="127029" name="Line 53">
              <a:extLst>
                <a:ext uri="{FF2B5EF4-FFF2-40B4-BE49-F238E27FC236}">
                  <a16:creationId xmlns:a16="http://schemas.microsoft.com/office/drawing/2014/main" id="{CD2F7D51-9DD1-4AE8-A95D-73746AB879BA}"/>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7030" name="Line 54">
              <a:extLst>
                <a:ext uri="{FF2B5EF4-FFF2-40B4-BE49-F238E27FC236}">
                  <a16:creationId xmlns:a16="http://schemas.microsoft.com/office/drawing/2014/main" id="{87806C69-BCC5-49D5-B6D7-D9F3F61D59FB}"/>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127031" name="Text Box 55">
            <a:extLst>
              <a:ext uri="{FF2B5EF4-FFF2-40B4-BE49-F238E27FC236}">
                <a16:creationId xmlns:a16="http://schemas.microsoft.com/office/drawing/2014/main" id="{D3C67958-1591-4849-BE19-6B7357266C9B}"/>
              </a:ext>
            </a:extLst>
          </p:cNvPr>
          <p:cNvSpPr txBox="1">
            <a:spLocks noChangeArrowheads="1"/>
          </p:cNvSpPr>
          <p:nvPr/>
        </p:nvSpPr>
        <p:spPr bwMode="auto">
          <a:xfrm>
            <a:off x="476250" y="6227763"/>
            <a:ext cx="3090863"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BATTLEGROUP CWBR-18i</a:t>
            </a:r>
          </a:p>
          <a:p>
            <a:r>
              <a:rPr lang="en-GB" altLang="en-US" sz="1000"/>
              <a:t>British Infantry Brigade (Home Service) 1980s </a:t>
            </a:r>
            <a:r>
              <a:rPr lang="en-GB" altLang="en-US" sz="800"/>
              <a:t>(a)</a:t>
            </a:r>
          </a:p>
          <a:p>
            <a:r>
              <a:rPr lang="en-GB" altLang="en-US" sz="800" b="0"/>
              <a:t>(143 (West Midlands) Infantry Brigade)</a:t>
            </a:r>
          </a:p>
        </p:txBody>
      </p:sp>
      <p:sp>
        <p:nvSpPr>
          <p:cNvPr id="127032" name="Line 56">
            <a:extLst>
              <a:ext uri="{FF2B5EF4-FFF2-40B4-BE49-F238E27FC236}">
                <a16:creationId xmlns:a16="http://schemas.microsoft.com/office/drawing/2014/main" id="{9D82E193-7E83-4F59-BF43-273569332A51}"/>
              </a:ext>
            </a:extLst>
          </p:cNvPr>
          <p:cNvSpPr>
            <a:spLocks noChangeShapeType="1"/>
          </p:cNvSpPr>
          <p:nvPr/>
        </p:nvSpPr>
        <p:spPr bwMode="auto">
          <a:xfrm>
            <a:off x="261938" y="7526338"/>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7033" name="Line 57">
            <a:extLst>
              <a:ext uri="{FF2B5EF4-FFF2-40B4-BE49-F238E27FC236}">
                <a16:creationId xmlns:a16="http://schemas.microsoft.com/office/drawing/2014/main" id="{A53116E0-FE7F-486C-BC30-7D75ACCBE496}"/>
              </a:ext>
            </a:extLst>
          </p:cNvPr>
          <p:cNvSpPr>
            <a:spLocks noChangeShapeType="1"/>
          </p:cNvSpPr>
          <p:nvPr/>
        </p:nvSpPr>
        <p:spPr bwMode="auto">
          <a:xfrm>
            <a:off x="261938" y="6950075"/>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7034" name="Line 58">
            <a:extLst>
              <a:ext uri="{FF2B5EF4-FFF2-40B4-BE49-F238E27FC236}">
                <a16:creationId xmlns:a16="http://schemas.microsoft.com/office/drawing/2014/main" id="{CE1FC3E5-B151-4215-9872-CAD8025881A3}"/>
              </a:ext>
            </a:extLst>
          </p:cNvPr>
          <p:cNvSpPr>
            <a:spLocks noChangeShapeType="1"/>
          </p:cNvSpPr>
          <p:nvPr/>
        </p:nvSpPr>
        <p:spPr bwMode="auto">
          <a:xfrm>
            <a:off x="477838" y="7597775"/>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7035" name="Line 59">
            <a:extLst>
              <a:ext uri="{FF2B5EF4-FFF2-40B4-BE49-F238E27FC236}">
                <a16:creationId xmlns:a16="http://schemas.microsoft.com/office/drawing/2014/main" id="{9243F06F-11BB-476C-89DE-CF9EB4FBAC44}"/>
              </a:ext>
            </a:extLst>
          </p:cNvPr>
          <p:cNvSpPr>
            <a:spLocks noChangeShapeType="1"/>
          </p:cNvSpPr>
          <p:nvPr/>
        </p:nvSpPr>
        <p:spPr bwMode="auto">
          <a:xfrm>
            <a:off x="477838" y="7021513"/>
            <a:ext cx="0" cy="1444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27036" name="Group 60">
            <a:extLst>
              <a:ext uri="{FF2B5EF4-FFF2-40B4-BE49-F238E27FC236}">
                <a16:creationId xmlns:a16="http://schemas.microsoft.com/office/drawing/2014/main" id="{79A5BFA4-8921-4BF4-9149-AD5D50727492}"/>
              </a:ext>
            </a:extLst>
          </p:cNvPr>
          <p:cNvGrpSpPr>
            <a:grpSpLocks/>
          </p:cNvGrpSpPr>
          <p:nvPr/>
        </p:nvGrpSpPr>
        <p:grpSpPr bwMode="auto">
          <a:xfrm>
            <a:off x="477838" y="6805613"/>
            <a:ext cx="74612" cy="26987"/>
            <a:chOff x="2373" y="1404"/>
            <a:chExt cx="47" cy="17"/>
          </a:xfrm>
        </p:grpSpPr>
        <p:sp>
          <p:nvSpPr>
            <p:cNvPr id="127037" name="Oval 61">
              <a:extLst>
                <a:ext uri="{FF2B5EF4-FFF2-40B4-BE49-F238E27FC236}">
                  <a16:creationId xmlns:a16="http://schemas.microsoft.com/office/drawing/2014/main" id="{984C52AE-E8BE-4164-8E7E-897AEF869B3C}"/>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27038" name="Oval 62">
              <a:extLst>
                <a:ext uri="{FF2B5EF4-FFF2-40B4-BE49-F238E27FC236}">
                  <a16:creationId xmlns:a16="http://schemas.microsoft.com/office/drawing/2014/main" id="{0FC85372-A1D3-47AA-94E0-FF4C544B2C43}"/>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27039" name="Text Box 63">
            <a:extLst>
              <a:ext uri="{FF2B5EF4-FFF2-40B4-BE49-F238E27FC236}">
                <a16:creationId xmlns:a16="http://schemas.microsoft.com/office/drawing/2014/main" id="{055212D3-E042-4F32-BFF3-9193AEC0EFC7}"/>
              </a:ext>
            </a:extLst>
          </p:cNvPr>
          <p:cNvSpPr txBox="1">
            <a:spLocks noChangeArrowheads="1"/>
          </p:cNvSpPr>
          <p:nvPr/>
        </p:nvSpPr>
        <p:spPr bwMode="auto">
          <a:xfrm>
            <a:off x="622300" y="6734175"/>
            <a:ext cx="28019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Command</a:t>
            </a:r>
          </a:p>
          <a:p>
            <a:r>
              <a:rPr lang="en-GB" altLang="en-US" sz="800"/>
              <a:t>x1 </a:t>
            </a:r>
            <a:r>
              <a:rPr lang="en-GB" altLang="en-US" sz="800" b="0"/>
              <a:t>Commander                                                   CWBR-25</a:t>
            </a:r>
            <a:endParaRPr lang="en-GB" altLang="en-US" sz="800"/>
          </a:p>
        </p:txBody>
      </p:sp>
      <p:grpSp>
        <p:nvGrpSpPr>
          <p:cNvPr id="127040" name="Group 64">
            <a:extLst>
              <a:ext uri="{FF2B5EF4-FFF2-40B4-BE49-F238E27FC236}">
                <a16:creationId xmlns:a16="http://schemas.microsoft.com/office/drawing/2014/main" id="{D0FE6A1C-76B1-46EB-8E51-F433FC5AE8EB}"/>
              </a:ext>
            </a:extLst>
          </p:cNvPr>
          <p:cNvGrpSpPr>
            <a:grpSpLocks/>
          </p:cNvGrpSpPr>
          <p:nvPr/>
        </p:nvGrpSpPr>
        <p:grpSpPr bwMode="auto">
          <a:xfrm>
            <a:off x="406400" y="6877050"/>
            <a:ext cx="231775" cy="157163"/>
            <a:chOff x="933" y="149"/>
            <a:chExt cx="146" cy="99"/>
          </a:xfrm>
        </p:grpSpPr>
        <p:sp>
          <p:nvSpPr>
            <p:cNvPr id="127041" name="Rectangle 65">
              <a:extLst>
                <a:ext uri="{FF2B5EF4-FFF2-40B4-BE49-F238E27FC236}">
                  <a16:creationId xmlns:a16="http://schemas.microsoft.com/office/drawing/2014/main" id="{2DB72EF0-B8B7-448F-B3E4-9F0FA40097DA}"/>
                </a:ext>
              </a:extLst>
            </p:cNvPr>
            <p:cNvSpPr>
              <a:spLocks noChangeAspect="1" noChangeArrowheads="1"/>
            </p:cNvSpPr>
            <p:nvPr/>
          </p:nvSpPr>
          <p:spPr bwMode="auto">
            <a:xfrm>
              <a:off x="933" y="149"/>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7042" name="Text Box 66">
              <a:extLst>
                <a:ext uri="{FF2B5EF4-FFF2-40B4-BE49-F238E27FC236}">
                  <a16:creationId xmlns:a16="http://schemas.microsoft.com/office/drawing/2014/main" id="{4596DA88-6D41-4A86-8776-46F18B62ED62}"/>
                </a:ext>
              </a:extLst>
            </p:cNvPr>
            <p:cNvSpPr txBox="1">
              <a:spLocks noChangeAspect="1" noChangeArrowheads="1"/>
            </p:cNvSpPr>
            <p:nvPr/>
          </p:nvSpPr>
          <p:spPr bwMode="auto">
            <a:xfrm>
              <a:off x="948" y="163"/>
              <a:ext cx="116" cy="70"/>
            </a:xfrm>
            <a:prstGeom prst="rect">
              <a:avLst/>
            </a:prstGeom>
            <a:solidFill>
              <a:srgbClr val="CC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sz="800"/>
                <a:t>HQ</a:t>
              </a:r>
            </a:p>
          </p:txBody>
        </p:sp>
      </p:grpSp>
      <p:grpSp>
        <p:nvGrpSpPr>
          <p:cNvPr id="127043" name="Group 67">
            <a:extLst>
              <a:ext uri="{FF2B5EF4-FFF2-40B4-BE49-F238E27FC236}">
                <a16:creationId xmlns:a16="http://schemas.microsoft.com/office/drawing/2014/main" id="{1208FF38-6E7A-42AE-8FF9-1B5172FDAC8F}"/>
              </a:ext>
            </a:extLst>
          </p:cNvPr>
          <p:cNvGrpSpPr>
            <a:grpSpLocks/>
          </p:cNvGrpSpPr>
          <p:nvPr/>
        </p:nvGrpSpPr>
        <p:grpSpPr bwMode="auto">
          <a:xfrm>
            <a:off x="477838" y="7092950"/>
            <a:ext cx="74612" cy="26988"/>
            <a:chOff x="2373" y="1404"/>
            <a:chExt cx="47" cy="17"/>
          </a:xfrm>
        </p:grpSpPr>
        <p:sp>
          <p:nvSpPr>
            <p:cNvPr id="127044" name="Oval 68">
              <a:extLst>
                <a:ext uri="{FF2B5EF4-FFF2-40B4-BE49-F238E27FC236}">
                  <a16:creationId xmlns:a16="http://schemas.microsoft.com/office/drawing/2014/main" id="{3B5FB5B2-EECF-4529-91CB-29D3B5FF0649}"/>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27045" name="Oval 69">
              <a:extLst>
                <a:ext uri="{FF2B5EF4-FFF2-40B4-BE49-F238E27FC236}">
                  <a16:creationId xmlns:a16="http://schemas.microsoft.com/office/drawing/2014/main" id="{800BB507-BB0C-4560-AF8C-3FC5925162D9}"/>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27046" name="Text Box 70">
            <a:extLst>
              <a:ext uri="{FF2B5EF4-FFF2-40B4-BE49-F238E27FC236}">
                <a16:creationId xmlns:a16="http://schemas.microsoft.com/office/drawing/2014/main" id="{011FF7A8-338C-47E8-872C-4CA5D9E63025}"/>
              </a:ext>
            </a:extLst>
          </p:cNvPr>
          <p:cNvSpPr txBox="1">
            <a:spLocks noChangeArrowheads="1"/>
          </p:cNvSpPr>
          <p:nvPr/>
        </p:nvSpPr>
        <p:spPr bwMode="auto">
          <a:xfrm>
            <a:off x="622300" y="7021513"/>
            <a:ext cx="27955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a:t>
            </a:r>
          </a:p>
          <a:p>
            <a:r>
              <a:rPr lang="en-GB" altLang="en-US" sz="800"/>
              <a:t>x1 </a:t>
            </a:r>
            <a:r>
              <a:rPr lang="en-GB" altLang="en-US" sz="800" b="0"/>
              <a:t>Ferret Scout Car </a:t>
            </a:r>
            <a:r>
              <a:rPr lang="en-GB" altLang="en-US" sz="800"/>
              <a:t>     </a:t>
            </a:r>
            <a:r>
              <a:rPr lang="en-GB" altLang="en-US" sz="800" b="0"/>
              <a:t>                                      CWBR-18</a:t>
            </a:r>
            <a:endParaRPr lang="en-GB" altLang="en-US" sz="800"/>
          </a:p>
        </p:txBody>
      </p:sp>
      <p:grpSp>
        <p:nvGrpSpPr>
          <p:cNvPr id="127047" name="Group 71">
            <a:extLst>
              <a:ext uri="{FF2B5EF4-FFF2-40B4-BE49-F238E27FC236}">
                <a16:creationId xmlns:a16="http://schemas.microsoft.com/office/drawing/2014/main" id="{C666E138-32A5-475C-9B6E-B69B8AEAE358}"/>
              </a:ext>
            </a:extLst>
          </p:cNvPr>
          <p:cNvGrpSpPr>
            <a:grpSpLocks noChangeAspect="1"/>
          </p:cNvGrpSpPr>
          <p:nvPr/>
        </p:nvGrpSpPr>
        <p:grpSpPr bwMode="auto">
          <a:xfrm>
            <a:off x="406400" y="7453313"/>
            <a:ext cx="231775" cy="157162"/>
            <a:chOff x="1968" y="1728"/>
            <a:chExt cx="195" cy="132"/>
          </a:xfrm>
        </p:grpSpPr>
        <p:sp>
          <p:nvSpPr>
            <p:cNvPr id="127048" name="Rectangle 72">
              <a:extLst>
                <a:ext uri="{FF2B5EF4-FFF2-40B4-BE49-F238E27FC236}">
                  <a16:creationId xmlns:a16="http://schemas.microsoft.com/office/drawing/2014/main" id="{BA224189-4C77-403A-9C92-F06028A9EE90}"/>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7049" name="Line 73">
              <a:extLst>
                <a:ext uri="{FF2B5EF4-FFF2-40B4-BE49-F238E27FC236}">
                  <a16:creationId xmlns:a16="http://schemas.microsoft.com/office/drawing/2014/main" id="{4CB87D68-B6FA-48A8-A452-530D32785548}"/>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7050" name="Line 74">
              <a:extLst>
                <a:ext uri="{FF2B5EF4-FFF2-40B4-BE49-F238E27FC236}">
                  <a16:creationId xmlns:a16="http://schemas.microsoft.com/office/drawing/2014/main" id="{06C94B5A-06A5-41FC-B347-C0559F2B3099}"/>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27051" name="Group 75">
            <a:extLst>
              <a:ext uri="{FF2B5EF4-FFF2-40B4-BE49-F238E27FC236}">
                <a16:creationId xmlns:a16="http://schemas.microsoft.com/office/drawing/2014/main" id="{2483B02D-D59F-4A56-BB88-6A02C34F4420}"/>
              </a:ext>
            </a:extLst>
          </p:cNvPr>
          <p:cNvGrpSpPr>
            <a:grpSpLocks/>
          </p:cNvGrpSpPr>
          <p:nvPr/>
        </p:nvGrpSpPr>
        <p:grpSpPr bwMode="auto">
          <a:xfrm>
            <a:off x="477838" y="7381875"/>
            <a:ext cx="74612" cy="26988"/>
            <a:chOff x="2373" y="1404"/>
            <a:chExt cx="47" cy="17"/>
          </a:xfrm>
        </p:grpSpPr>
        <p:sp>
          <p:nvSpPr>
            <p:cNvPr id="127052" name="Oval 76">
              <a:extLst>
                <a:ext uri="{FF2B5EF4-FFF2-40B4-BE49-F238E27FC236}">
                  <a16:creationId xmlns:a16="http://schemas.microsoft.com/office/drawing/2014/main" id="{5125A243-9D99-4A97-AC57-7F1259772963}"/>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27053" name="Oval 77">
              <a:extLst>
                <a:ext uri="{FF2B5EF4-FFF2-40B4-BE49-F238E27FC236}">
                  <a16:creationId xmlns:a16="http://schemas.microsoft.com/office/drawing/2014/main" id="{C72C1833-7667-4B13-AF8B-AD1817E697FE}"/>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grpSp>
        <p:nvGrpSpPr>
          <p:cNvPr id="127054" name="Group 78">
            <a:extLst>
              <a:ext uri="{FF2B5EF4-FFF2-40B4-BE49-F238E27FC236}">
                <a16:creationId xmlns:a16="http://schemas.microsoft.com/office/drawing/2014/main" id="{5F1C73F8-C5E5-444E-A9CF-BBCBA6F61778}"/>
              </a:ext>
            </a:extLst>
          </p:cNvPr>
          <p:cNvGrpSpPr>
            <a:grpSpLocks/>
          </p:cNvGrpSpPr>
          <p:nvPr/>
        </p:nvGrpSpPr>
        <p:grpSpPr bwMode="auto">
          <a:xfrm>
            <a:off x="477838" y="7669213"/>
            <a:ext cx="74612" cy="26987"/>
            <a:chOff x="2373" y="1404"/>
            <a:chExt cx="47" cy="17"/>
          </a:xfrm>
        </p:grpSpPr>
        <p:sp>
          <p:nvSpPr>
            <p:cNvPr id="127055" name="Oval 79">
              <a:extLst>
                <a:ext uri="{FF2B5EF4-FFF2-40B4-BE49-F238E27FC236}">
                  <a16:creationId xmlns:a16="http://schemas.microsoft.com/office/drawing/2014/main" id="{C62128C3-96FE-4075-B16F-DF7458E7F368}"/>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27056" name="Oval 80">
              <a:extLst>
                <a:ext uri="{FF2B5EF4-FFF2-40B4-BE49-F238E27FC236}">
                  <a16:creationId xmlns:a16="http://schemas.microsoft.com/office/drawing/2014/main" id="{6526C0A1-CEC3-4ED8-90C9-4FB38EDAEB7E}"/>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27057" name="Text Box 81">
            <a:extLst>
              <a:ext uri="{FF2B5EF4-FFF2-40B4-BE49-F238E27FC236}">
                <a16:creationId xmlns:a16="http://schemas.microsoft.com/office/drawing/2014/main" id="{D9218006-8974-4CDB-B7BB-CCBD4EF1B6C1}"/>
              </a:ext>
            </a:extLst>
          </p:cNvPr>
          <p:cNvSpPr txBox="1">
            <a:spLocks noChangeArrowheads="1"/>
          </p:cNvSpPr>
          <p:nvPr/>
        </p:nvSpPr>
        <p:spPr bwMode="auto">
          <a:xfrm>
            <a:off x="622300" y="7597775"/>
            <a:ext cx="27876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a:t>
            </a:r>
          </a:p>
          <a:p>
            <a:r>
              <a:rPr lang="en-GB" altLang="en-US" sz="800"/>
              <a:t>x1 </a:t>
            </a:r>
            <a:r>
              <a:rPr lang="en-GB" altLang="en-US" sz="800" b="0"/>
              <a:t>Bedford MK 4-Ton Truck </a:t>
            </a:r>
            <a:r>
              <a:rPr lang="en-GB" altLang="en-US" sz="800"/>
              <a:t>     </a:t>
            </a:r>
            <a:r>
              <a:rPr lang="en-GB" altLang="en-US" sz="800" b="0"/>
              <a:t>                         CWBR-14</a:t>
            </a:r>
            <a:endParaRPr lang="en-GB" altLang="en-US" sz="800"/>
          </a:p>
        </p:txBody>
      </p:sp>
      <p:sp>
        <p:nvSpPr>
          <p:cNvPr id="127058" name="Text Box 82">
            <a:extLst>
              <a:ext uri="{FF2B5EF4-FFF2-40B4-BE49-F238E27FC236}">
                <a16:creationId xmlns:a16="http://schemas.microsoft.com/office/drawing/2014/main" id="{1FFE0A8D-EBFD-4C32-933F-42F98EDF148C}"/>
              </a:ext>
            </a:extLst>
          </p:cNvPr>
          <p:cNvSpPr txBox="1">
            <a:spLocks noChangeArrowheads="1"/>
          </p:cNvSpPr>
          <p:nvPr/>
        </p:nvSpPr>
        <p:spPr bwMode="auto">
          <a:xfrm>
            <a:off x="622300" y="7381875"/>
            <a:ext cx="2797175"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x3 </a:t>
            </a:r>
            <a:r>
              <a:rPr lang="en-GB" altLang="en-US" sz="800" b="0"/>
              <a:t>Infantry (1 MAW) </a:t>
            </a:r>
            <a:r>
              <a:rPr lang="en-GB" altLang="en-US" sz="800"/>
              <a:t>(d)</a:t>
            </a:r>
            <a:r>
              <a:rPr lang="en-GB" altLang="en-US" sz="800" b="0"/>
              <a:t>                                      CWBR-26</a:t>
            </a:r>
            <a:endParaRPr lang="en-GB" altLang="en-US" sz="800"/>
          </a:p>
        </p:txBody>
      </p:sp>
      <p:sp>
        <p:nvSpPr>
          <p:cNvPr id="127059" name="Text Box 83">
            <a:extLst>
              <a:ext uri="{FF2B5EF4-FFF2-40B4-BE49-F238E27FC236}">
                <a16:creationId xmlns:a16="http://schemas.microsoft.com/office/drawing/2014/main" id="{0F72C56D-0C45-4E75-AB4E-816D9C27EDA7}"/>
              </a:ext>
            </a:extLst>
          </p:cNvPr>
          <p:cNvSpPr txBox="1">
            <a:spLocks noChangeArrowheads="1"/>
          </p:cNvSpPr>
          <p:nvPr/>
        </p:nvSpPr>
        <p:spPr bwMode="auto">
          <a:xfrm>
            <a:off x="692150" y="7956550"/>
            <a:ext cx="121126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BATTLEGROUPS</a:t>
            </a:r>
          </a:p>
        </p:txBody>
      </p:sp>
      <p:grpSp>
        <p:nvGrpSpPr>
          <p:cNvPr id="127060" name="Group 84">
            <a:extLst>
              <a:ext uri="{FF2B5EF4-FFF2-40B4-BE49-F238E27FC236}">
                <a16:creationId xmlns:a16="http://schemas.microsoft.com/office/drawing/2014/main" id="{AB4D0956-6BE9-4211-9CB5-EB0127168D23}"/>
              </a:ext>
            </a:extLst>
          </p:cNvPr>
          <p:cNvGrpSpPr>
            <a:grpSpLocks noChangeAspect="1"/>
          </p:cNvGrpSpPr>
          <p:nvPr/>
        </p:nvGrpSpPr>
        <p:grpSpPr bwMode="auto">
          <a:xfrm>
            <a:off x="115888" y="6370638"/>
            <a:ext cx="288925" cy="215900"/>
            <a:chOff x="1968" y="1728"/>
            <a:chExt cx="195" cy="132"/>
          </a:xfrm>
        </p:grpSpPr>
        <p:sp>
          <p:nvSpPr>
            <p:cNvPr id="127061" name="Rectangle 85">
              <a:extLst>
                <a:ext uri="{FF2B5EF4-FFF2-40B4-BE49-F238E27FC236}">
                  <a16:creationId xmlns:a16="http://schemas.microsoft.com/office/drawing/2014/main" id="{56A0C93D-F924-4244-BED3-16475C94AD47}"/>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7062" name="Line 86">
              <a:extLst>
                <a:ext uri="{FF2B5EF4-FFF2-40B4-BE49-F238E27FC236}">
                  <a16:creationId xmlns:a16="http://schemas.microsoft.com/office/drawing/2014/main" id="{6B03CFD7-B244-410C-90E3-0874E1E232E2}"/>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7063" name="Line 87">
              <a:extLst>
                <a:ext uri="{FF2B5EF4-FFF2-40B4-BE49-F238E27FC236}">
                  <a16:creationId xmlns:a16="http://schemas.microsoft.com/office/drawing/2014/main" id="{772ED7CC-21E2-4220-BC69-EDCE77ED6A07}"/>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27064" name="Group 88">
            <a:extLst>
              <a:ext uri="{FF2B5EF4-FFF2-40B4-BE49-F238E27FC236}">
                <a16:creationId xmlns:a16="http://schemas.microsoft.com/office/drawing/2014/main" id="{50CAF195-206B-4B28-8D2B-6E8C1DC9CBDF}"/>
              </a:ext>
            </a:extLst>
          </p:cNvPr>
          <p:cNvGrpSpPr>
            <a:grpSpLocks/>
          </p:cNvGrpSpPr>
          <p:nvPr/>
        </p:nvGrpSpPr>
        <p:grpSpPr bwMode="auto">
          <a:xfrm>
            <a:off x="404813" y="7164388"/>
            <a:ext cx="231775" cy="190500"/>
            <a:chOff x="2352" y="3264"/>
            <a:chExt cx="146" cy="120"/>
          </a:xfrm>
        </p:grpSpPr>
        <p:sp>
          <p:nvSpPr>
            <p:cNvPr id="127065" name="Rectangle 89">
              <a:extLst>
                <a:ext uri="{FF2B5EF4-FFF2-40B4-BE49-F238E27FC236}">
                  <a16:creationId xmlns:a16="http://schemas.microsoft.com/office/drawing/2014/main" id="{1FF9D5DA-31D8-4D9B-B701-2D5B7D5CA3D6}"/>
                </a:ext>
              </a:extLst>
            </p:cNvPr>
            <p:cNvSpPr>
              <a:spLocks noChangeAspect="1" noChangeArrowheads="1"/>
            </p:cNvSpPr>
            <p:nvPr/>
          </p:nvSpPr>
          <p:spPr bwMode="auto">
            <a:xfrm>
              <a:off x="2352" y="326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7066" name="Oval 90">
              <a:extLst>
                <a:ext uri="{FF2B5EF4-FFF2-40B4-BE49-F238E27FC236}">
                  <a16:creationId xmlns:a16="http://schemas.microsoft.com/office/drawing/2014/main" id="{740F767F-BAA1-4D8B-8404-7276CF175664}"/>
                </a:ext>
              </a:extLst>
            </p:cNvPr>
            <p:cNvSpPr>
              <a:spLocks noChangeAspect="1" noChangeArrowheads="1"/>
            </p:cNvSpPr>
            <p:nvPr/>
          </p:nvSpPr>
          <p:spPr bwMode="auto">
            <a:xfrm>
              <a:off x="2359" y="336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27067" name="Oval 91">
              <a:extLst>
                <a:ext uri="{FF2B5EF4-FFF2-40B4-BE49-F238E27FC236}">
                  <a16:creationId xmlns:a16="http://schemas.microsoft.com/office/drawing/2014/main" id="{17FF5414-50A5-48B2-A96D-A5B64955627B}"/>
                </a:ext>
              </a:extLst>
            </p:cNvPr>
            <p:cNvSpPr>
              <a:spLocks noChangeAspect="1" noChangeArrowheads="1"/>
            </p:cNvSpPr>
            <p:nvPr/>
          </p:nvSpPr>
          <p:spPr bwMode="auto">
            <a:xfrm>
              <a:off x="2473" y="336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27068" name="Oval 92">
              <a:extLst>
                <a:ext uri="{FF2B5EF4-FFF2-40B4-BE49-F238E27FC236}">
                  <a16:creationId xmlns:a16="http://schemas.microsoft.com/office/drawing/2014/main" id="{A8A69517-AAF8-419A-BD6D-FA2A3A78CD08}"/>
                </a:ext>
              </a:extLst>
            </p:cNvPr>
            <p:cNvSpPr>
              <a:spLocks noChangeAspect="1" noChangeArrowheads="1"/>
            </p:cNvSpPr>
            <p:nvPr/>
          </p:nvSpPr>
          <p:spPr bwMode="auto">
            <a:xfrm>
              <a:off x="2373" y="3290"/>
              <a:ext cx="102" cy="48"/>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7069" name="Line 93">
              <a:extLst>
                <a:ext uri="{FF2B5EF4-FFF2-40B4-BE49-F238E27FC236}">
                  <a16:creationId xmlns:a16="http://schemas.microsoft.com/office/drawing/2014/main" id="{0D2480E7-2196-4BE8-8C1B-BB45657B1EDB}"/>
                </a:ext>
              </a:extLst>
            </p:cNvPr>
            <p:cNvSpPr>
              <a:spLocks noChangeAspect="1" noChangeShapeType="1"/>
            </p:cNvSpPr>
            <p:nvPr/>
          </p:nvSpPr>
          <p:spPr bwMode="auto">
            <a:xfrm flipV="1">
              <a:off x="2353" y="3264"/>
              <a:ext cx="144" cy="9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27070" name="Group 94">
            <a:extLst>
              <a:ext uri="{FF2B5EF4-FFF2-40B4-BE49-F238E27FC236}">
                <a16:creationId xmlns:a16="http://schemas.microsoft.com/office/drawing/2014/main" id="{84FD8D3D-2FE0-41E6-9719-ED629D49A8FA}"/>
              </a:ext>
            </a:extLst>
          </p:cNvPr>
          <p:cNvGrpSpPr>
            <a:grpSpLocks/>
          </p:cNvGrpSpPr>
          <p:nvPr/>
        </p:nvGrpSpPr>
        <p:grpSpPr bwMode="auto">
          <a:xfrm>
            <a:off x="404813" y="7740650"/>
            <a:ext cx="231775" cy="190500"/>
            <a:chOff x="2252" y="2304"/>
            <a:chExt cx="146" cy="120"/>
          </a:xfrm>
        </p:grpSpPr>
        <p:sp>
          <p:nvSpPr>
            <p:cNvPr id="127071" name="Rectangle 95">
              <a:extLst>
                <a:ext uri="{FF2B5EF4-FFF2-40B4-BE49-F238E27FC236}">
                  <a16:creationId xmlns:a16="http://schemas.microsoft.com/office/drawing/2014/main" id="{58C305BD-7A33-4750-80F9-147A439DD9CD}"/>
                </a:ext>
              </a:extLst>
            </p:cNvPr>
            <p:cNvSpPr>
              <a:spLocks noChangeAspect="1" noChangeArrowheads="1"/>
            </p:cNvSpPr>
            <p:nvPr/>
          </p:nvSpPr>
          <p:spPr bwMode="auto">
            <a:xfrm>
              <a:off x="2252" y="230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7072" name="Oval 96">
              <a:extLst>
                <a:ext uri="{FF2B5EF4-FFF2-40B4-BE49-F238E27FC236}">
                  <a16:creationId xmlns:a16="http://schemas.microsoft.com/office/drawing/2014/main" id="{C47708DB-2E25-47CB-BE5A-BEFC2CAB33B7}"/>
                </a:ext>
              </a:extLst>
            </p:cNvPr>
            <p:cNvSpPr>
              <a:spLocks noChangeAspect="1" noChangeArrowheads="1"/>
            </p:cNvSpPr>
            <p:nvPr/>
          </p:nvSpPr>
          <p:spPr bwMode="auto">
            <a:xfrm>
              <a:off x="2259" y="240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27073" name="Oval 97">
              <a:extLst>
                <a:ext uri="{FF2B5EF4-FFF2-40B4-BE49-F238E27FC236}">
                  <a16:creationId xmlns:a16="http://schemas.microsoft.com/office/drawing/2014/main" id="{26389FBD-18C4-4943-BAA3-FC2905EA71EA}"/>
                </a:ext>
              </a:extLst>
            </p:cNvPr>
            <p:cNvSpPr>
              <a:spLocks noChangeAspect="1" noChangeArrowheads="1"/>
            </p:cNvSpPr>
            <p:nvPr/>
          </p:nvSpPr>
          <p:spPr bwMode="auto">
            <a:xfrm>
              <a:off x="2373" y="240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27074" name="Line 98">
            <a:extLst>
              <a:ext uri="{FF2B5EF4-FFF2-40B4-BE49-F238E27FC236}">
                <a16:creationId xmlns:a16="http://schemas.microsoft.com/office/drawing/2014/main" id="{BA739E7C-EFC6-40F0-BC59-D66CCE6C81E4}"/>
              </a:ext>
            </a:extLst>
          </p:cNvPr>
          <p:cNvSpPr>
            <a:spLocks noChangeShapeType="1"/>
          </p:cNvSpPr>
          <p:nvPr/>
        </p:nvSpPr>
        <p:spPr bwMode="auto">
          <a:xfrm>
            <a:off x="260350" y="8820150"/>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27075" name="Group 99">
            <a:extLst>
              <a:ext uri="{FF2B5EF4-FFF2-40B4-BE49-F238E27FC236}">
                <a16:creationId xmlns:a16="http://schemas.microsoft.com/office/drawing/2014/main" id="{F76711D5-AF3D-4FC1-BE23-90819FC1F4E4}"/>
              </a:ext>
            </a:extLst>
          </p:cNvPr>
          <p:cNvGrpSpPr>
            <a:grpSpLocks noChangeAspect="1"/>
          </p:cNvGrpSpPr>
          <p:nvPr/>
        </p:nvGrpSpPr>
        <p:grpSpPr bwMode="auto">
          <a:xfrm>
            <a:off x="403225" y="8748713"/>
            <a:ext cx="288925" cy="215900"/>
            <a:chOff x="1968" y="1728"/>
            <a:chExt cx="195" cy="132"/>
          </a:xfrm>
        </p:grpSpPr>
        <p:sp>
          <p:nvSpPr>
            <p:cNvPr id="127076" name="Rectangle 100">
              <a:extLst>
                <a:ext uri="{FF2B5EF4-FFF2-40B4-BE49-F238E27FC236}">
                  <a16:creationId xmlns:a16="http://schemas.microsoft.com/office/drawing/2014/main" id="{8339F3B7-C830-4C46-83CD-8088E259C48A}"/>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7077" name="Line 101">
              <a:extLst>
                <a:ext uri="{FF2B5EF4-FFF2-40B4-BE49-F238E27FC236}">
                  <a16:creationId xmlns:a16="http://schemas.microsoft.com/office/drawing/2014/main" id="{C10835C1-579D-4977-A19B-77F1A6E672CF}"/>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7078" name="Line 102">
              <a:extLst>
                <a:ext uri="{FF2B5EF4-FFF2-40B4-BE49-F238E27FC236}">
                  <a16:creationId xmlns:a16="http://schemas.microsoft.com/office/drawing/2014/main" id="{486BE588-5D98-4605-893E-22B16D788552}"/>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27079" name="Group 103">
            <a:extLst>
              <a:ext uri="{FF2B5EF4-FFF2-40B4-BE49-F238E27FC236}">
                <a16:creationId xmlns:a16="http://schemas.microsoft.com/office/drawing/2014/main" id="{EB153E53-7966-4C26-A7CE-56B7EED10B9C}"/>
              </a:ext>
            </a:extLst>
          </p:cNvPr>
          <p:cNvGrpSpPr>
            <a:grpSpLocks/>
          </p:cNvGrpSpPr>
          <p:nvPr/>
        </p:nvGrpSpPr>
        <p:grpSpPr bwMode="auto">
          <a:xfrm>
            <a:off x="509588" y="8677275"/>
            <a:ext cx="76200" cy="63500"/>
            <a:chOff x="2443" y="447"/>
            <a:chExt cx="48" cy="40"/>
          </a:xfrm>
        </p:grpSpPr>
        <p:sp>
          <p:nvSpPr>
            <p:cNvPr id="127080" name="Line 104">
              <a:extLst>
                <a:ext uri="{FF2B5EF4-FFF2-40B4-BE49-F238E27FC236}">
                  <a16:creationId xmlns:a16="http://schemas.microsoft.com/office/drawing/2014/main" id="{0CE73F0E-CB67-42B7-81D6-AAC714EA0013}"/>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7081" name="Line 105">
              <a:extLst>
                <a:ext uri="{FF2B5EF4-FFF2-40B4-BE49-F238E27FC236}">
                  <a16:creationId xmlns:a16="http://schemas.microsoft.com/office/drawing/2014/main" id="{FCA773C3-72F5-4490-BBC9-8116E4E8FD3E}"/>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27082" name="Text Box 106">
            <a:extLst>
              <a:ext uri="{FF2B5EF4-FFF2-40B4-BE49-F238E27FC236}">
                <a16:creationId xmlns:a16="http://schemas.microsoft.com/office/drawing/2014/main" id="{45728621-8EBD-4CFF-AE50-9CAACB268EC2}"/>
              </a:ext>
            </a:extLst>
          </p:cNvPr>
          <p:cNvSpPr txBox="1">
            <a:spLocks noChangeArrowheads="1"/>
          </p:cNvSpPr>
          <p:nvPr/>
        </p:nvSpPr>
        <p:spPr bwMode="auto">
          <a:xfrm>
            <a:off x="692150" y="8604250"/>
            <a:ext cx="20796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BG CWBR-25</a:t>
            </a:r>
          </a:p>
          <a:p>
            <a:r>
              <a:rPr lang="en-GB" altLang="en-US" sz="1000"/>
              <a:t>x1 Infantry Battalion Type A </a:t>
            </a:r>
            <a:r>
              <a:rPr lang="en-GB" altLang="en-US" sz="800"/>
              <a:t>(bc)</a:t>
            </a:r>
            <a:endParaRPr lang="en-GB" altLang="en-US" sz="1000"/>
          </a:p>
        </p:txBody>
      </p:sp>
      <p:sp>
        <p:nvSpPr>
          <p:cNvPr id="127083" name="Line 107">
            <a:extLst>
              <a:ext uri="{FF2B5EF4-FFF2-40B4-BE49-F238E27FC236}">
                <a16:creationId xmlns:a16="http://schemas.microsoft.com/office/drawing/2014/main" id="{E22E341D-B360-4626-9F2B-A5FF84CA38B9}"/>
              </a:ext>
            </a:extLst>
          </p:cNvPr>
          <p:cNvSpPr>
            <a:spLocks noChangeShapeType="1"/>
          </p:cNvSpPr>
          <p:nvPr/>
        </p:nvSpPr>
        <p:spPr bwMode="auto">
          <a:xfrm flipV="1">
            <a:off x="260350" y="6588125"/>
            <a:ext cx="0" cy="223202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7093" name="Line 117">
            <a:extLst>
              <a:ext uri="{FF2B5EF4-FFF2-40B4-BE49-F238E27FC236}">
                <a16:creationId xmlns:a16="http://schemas.microsoft.com/office/drawing/2014/main" id="{7A3FECD3-A741-4CD6-96F9-D79CE71E5833}"/>
              </a:ext>
            </a:extLst>
          </p:cNvPr>
          <p:cNvSpPr>
            <a:spLocks noChangeShapeType="1"/>
          </p:cNvSpPr>
          <p:nvPr/>
        </p:nvSpPr>
        <p:spPr bwMode="auto">
          <a:xfrm>
            <a:off x="260350" y="838835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27094" name="Group 118">
            <a:extLst>
              <a:ext uri="{FF2B5EF4-FFF2-40B4-BE49-F238E27FC236}">
                <a16:creationId xmlns:a16="http://schemas.microsoft.com/office/drawing/2014/main" id="{8BD1999E-049B-4EB6-92F4-9693B2448058}"/>
              </a:ext>
            </a:extLst>
          </p:cNvPr>
          <p:cNvGrpSpPr>
            <a:grpSpLocks noChangeAspect="1"/>
          </p:cNvGrpSpPr>
          <p:nvPr/>
        </p:nvGrpSpPr>
        <p:grpSpPr bwMode="auto">
          <a:xfrm>
            <a:off x="404813" y="8316913"/>
            <a:ext cx="287337" cy="214312"/>
            <a:chOff x="480" y="960"/>
            <a:chExt cx="195" cy="132"/>
          </a:xfrm>
        </p:grpSpPr>
        <p:sp>
          <p:nvSpPr>
            <p:cNvPr id="127095" name="Rectangle 119">
              <a:extLst>
                <a:ext uri="{FF2B5EF4-FFF2-40B4-BE49-F238E27FC236}">
                  <a16:creationId xmlns:a16="http://schemas.microsoft.com/office/drawing/2014/main" id="{808E5668-E4B5-403B-859F-3D678775CECC}"/>
                </a:ext>
              </a:extLst>
            </p:cNvPr>
            <p:cNvSpPr>
              <a:spLocks noChangeAspect="1" noChangeArrowheads="1"/>
            </p:cNvSpPr>
            <p:nvPr/>
          </p:nvSpPr>
          <p:spPr bwMode="auto">
            <a:xfrm>
              <a:off x="480" y="960"/>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7096" name="Oval 120">
              <a:extLst>
                <a:ext uri="{FF2B5EF4-FFF2-40B4-BE49-F238E27FC236}">
                  <a16:creationId xmlns:a16="http://schemas.microsoft.com/office/drawing/2014/main" id="{5047F703-F614-4B3F-9139-91931600319B}"/>
                </a:ext>
              </a:extLst>
            </p:cNvPr>
            <p:cNvSpPr>
              <a:spLocks noChangeAspect="1" noChangeArrowheads="1"/>
            </p:cNvSpPr>
            <p:nvPr/>
          </p:nvSpPr>
          <p:spPr bwMode="auto">
            <a:xfrm>
              <a:off x="516" y="993"/>
              <a:ext cx="125"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127097" name="Group 121">
            <a:extLst>
              <a:ext uri="{FF2B5EF4-FFF2-40B4-BE49-F238E27FC236}">
                <a16:creationId xmlns:a16="http://schemas.microsoft.com/office/drawing/2014/main" id="{F2A63775-CEB2-4A16-B82B-9AFF03506577}"/>
              </a:ext>
            </a:extLst>
          </p:cNvPr>
          <p:cNvGrpSpPr>
            <a:grpSpLocks/>
          </p:cNvGrpSpPr>
          <p:nvPr/>
        </p:nvGrpSpPr>
        <p:grpSpPr bwMode="auto">
          <a:xfrm>
            <a:off x="509588" y="8245475"/>
            <a:ext cx="76200" cy="63500"/>
            <a:chOff x="2443" y="447"/>
            <a:chExt cx="48" cy="40"/>
          </a:xfrm>
        </p:grpSpPr>
        <p:sp>
          <p:nvSpPr>
            <p:cNvPr id="127098" name="Line 122">
              <a:extLst>
                <a:ext uri="{FF2B5EF4-FFF2-40B4-BE49-F238E27FC236}">
                  <a16:creationId xmlns:a16="http://schemas.microsoft.com/office/drawing/2014/main" id="{16A081C9-511E-4F69-AB01-C91E6D1A6A3E}"/>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7099" name="Line 123">
              <a:extLst>
                <a:ext uri="{FF2B5EF4-FFF2-40B4-BE49-F238E27FC236}">
                  <a16:creationId xmlns:a16="http://schemas.microsoft.com/office/drawing/2014/main" id="{5C673F28-2A79-428B-AFCB-48E3AE10501B}"/>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27100" name="Text Box 124">
            <a:extLst>
              <a:ext uri="{FF2B5EF4-FFF2-40B4-BE49-F238E27FC236}">
                <a16:creationId xmlns:a16="http://schemas.microsoft.com/office/drawing/2014/main" id="{7E3C7976-A0C0-4436-B8E9-2C03283DB15B}"/>
              </a:ext>
            </a:extLst>
          </p:cNvPr>
          <p:cNvSpPr txBox="1">
            <a:spLocks noChangeArrowheads="1"/>
          </p:cNvSpPr>
          <p:nvPr/>
        </p:nvSpPr>
        <p:spPr bwMode="auto">
          <a:xfrm>
            <a:off x="692150" y="8170863"/>
            <a:ext cx="179863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BG CWBR-20</a:t>
            </a:r>
          </a:p>
          <a:p>
            <a:r>
              <a:rPr lang="en-GB" altLang="en-US" sz="1000"/>
              <a:t>x1 Armoured Regiment </a:t>
            </a:r>
            <a:r>
              <a:rPr lang="en-GB" altLang="en-US" sz="800"/>
              <a:t>(bc)</a:t>
            </a:r>
            <a:endParaRPr lang="en-GB" altLang="en-US" sz="1000"/>
          </a:p>
        </p:txBody>
      </p:sp>
      <p:sp>
        <p:nvSpPr>
          <p:cNvPr id="127101" name="Text Box 125">
            <a:extLst>
              <a:ext uri="{FF2B5EF4-FFF2-40B4-BE49-F238E27FC236}">
                <a16:creationId xmlns:a16="http://schemas.microsoft.com/office/drawing/2014/main" id="{687C6739-8B89-49BF-9B48-B440E18AA0AB}"/>
              </a:ext>
            </a:extLst>
          </p:cNvPr>
          <p:cNvSpPr txBox="1">
            <a:spLocks noChangeArrowheads="1"/>
          </p:cNvSpPr>
          <p:nvPr/>
        </p:nvSpPr>
        <p:spPr bwMode="auto">
          <a:xfrm>
            <a:off x="3716338" y="6516688"/>
            <a:ext cx="3025775" cy="2170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800"/>
              <a:t>(a) </a:t>
            </a:r>
            <a:r>
              <a:rPr lang="en-GB" altLang="en-US" sz="800" b="0"/>
              <a:t>143 Brigade’s primary role was Home Defence, though also seems to have been mainly a holding formation for training units and units dedicated to reinforcing BAOR (which are listed elsewhere and so are not listed here).  The brigade was stationed primarily in Western England and the Royal Armoured Corps Training Centre at Bovington Camp.</a:t>
            </a:r>
          </a:p>
          <a:p>
            <a:endParaRPr lang="en-GB" altLang="en-US" sz="800"/>
          </a:p>
          <a:p>
            <a:r>
              <a:rPr lang="en-GB" altLang="en-US" sz="800"/>
              <a:t>(b) </a:t>
            </a:r>
            <a:r>
              <a:rPr lang="en-GB" altLang="en-US" sz="800" b="0"/>
              <a:t>This regiment seems to have been one of the relatively rare Type 43 Regiments with </a:t>
            </a:r>
            <a:r>
              <a:rPr lang="en-GB" altLang="en-US" sz="800"/>
              <a:t>x3 </a:t>
            </a:r>
            <a:r>
              <a:rPr lang="en-GB" altLang="en-US" sz="800" b="0"/>
              <a:t>Squadrons.</a:t>
            </a:r>
            <a:endParaRPr lang="en-GB" altLang="en-US" sz="800"/>
          </a:p>
          <a:p>
            <a:endParaRPr lang="en-GB" altLang="en-US" sz="800" b="0"/>
          </a:p>
          <a:p>
            <a:r>
              <a:rPr lang="en-GB" altLang="en-US" sz="800"/>
              <a:t>(c) </a:t>
            </a:r>
            <a:r>
              <a:rPr lang="en-GB" altLang="en-US" sz="800" b="0"/>
              <a:t>These were Regular Army units.  </a:t>
            </a:r>
          </a:p>
          <a:p>
            <a:endParaRPr lang="en-GB" altLang="en-US" sz="800" b="0"/>
          </a:p>
          <a:p>
            <a:r>
              <a:rPr lang="en-GB" altLang="en-US" sz="800"/>
              <a:t>(d) </a:t>
            </a:r>
            <a:r>
              <a:rPr lang="en-GB" altLang="en-US" sz="800" b="0"/>
              <a:t>From 1986: May upgrade infantry  with L85/L86 small-arms:</a:t>
            </a:r>
          </a:p>
          <a:p>
            <a:r>
              <a:rPr lang="en-GB" altLang="en-US" sz="800"/>
              <a:t>     x3 </a:t>
            </a:r>
            <a:r>
              <a:rPr lang="en-GB" altLang="en-US" sz="800" b="0"/>
              <a:t>Infantry (1 MAW)                                              CWBR-27</a:t>
            </a:r>
          </a:p>
          <a:p>
            <a:r>
              <a:rPr lang="en-GB" altLang="en-US" sz="800" b="0"/>
              <a:t>From 1987: May replace all M72 66mm LAW and Carl-Gustav 84mm MAW with the 94mm LAW-80 (see card).</a:t>
            </a:r>
          </a:p>
        </p:txBody>
      </p:sp>
      <p:grpSp>
        <p:nvGrpSpPr>
          <p:cNvPr id="127250" name="Group 274">
            <a:extLst>
              <a:ext uri="{FF2B5EF4-FFF2-40B4-BE49-F238E27FC236}">
                <a16:creationId xmlns:a16="http://schemas.microsoft.com/office/drawing/2014/main" id="{069C4510-9E27-40FC-8B8B-BC8D7E532021}"/>
              </a:ext>
            </a:extLst>
          </p:cNvPr>
          <p:cNvGrpSpPr>
            <a:grpSpLocks/>
          </p:cNvGrpSpPr>
          <p:nvPr/>
        </p:nvGrpSpPr>
        <p:grpSpPr bwMode="auto">
          <a:xfrm>
            <a:off x="220663" y="179388"/>
            <a:ext cx="76200" cy="63500"/>
            <a:chOff x="2539" y="543"/>
            <a:chExt cx="48" cy="40"/>
          </a:xfrm>
        </p:grpSpPr>
        <p:sp>
          <p:nvSpPr>
            <p:cNvPr id="127251" name="Line 275">
              <a:extLst>
                <a:ext uri="{FF2B5EF4-FFF2-40B4-BE49-F238E27FC236}">
                  <a16:creationId xmlns:a16="http://schemas.microsoft.com/office/drawing/2014/main" id="{6E8A8C2B-32AD-4E41-A911-380739B0E607}"/>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7252" name="Line 276">
              <a:extLst>
                <a:ext uri="{FF2B5EF4-FFF2-40B4-BE49-F238E27FC236}">
                  <a16:creationId xmlns:a16="http://schemas.microsoft.com/office/drawing/2014/main" id="{5C135EA1-6F30-4129-A099-0431F20124CC}"/>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127253" name="Text Box 277">
            <a:extLst>
              <a:ext uri="{FF2B5EF4-FFF2-40B4-BE49-F238E27FC236}">
                <a16:creationId xmlns:a16="http://schemas.microsoft.com/office/drawing/2014/main" id="{45CB7D30-5499-4D97-A055-387E7522A6EC}"/>
              </a:ext>
            </a:extLst>
          </p:cNvPr>
          <p:cNvSpPr txBox="1">
            <a:spLocks noChangeArrowheads="1"/>
          </p:cNvSpPr>
          <p:nvPr/>
        </p:nvSpPr>
        <p:spPr bwMode="auto">
          <a:xfrm>
            <a:off x="476250" y="107950"/>
            <a:ext cx="3090863"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BATTLEGROUP CWBR-18h</a:t>
            </a:r>
          </a:p>
          <a:p>
            <a:r>
              <a:rPr lang="en-GB" altLang="en-US" sz="1000"/>
              <a:t>British Infantry Brigade (Home Service) 1980s </a:t>
            </a:r>
            <a:r>
              <a:rPr lang="en-GB" altLang="en-US" sz="800"/>
              <a:t>(a)</a:t>
            </a:r>
          </a:p>
          <a:p>
            <a:r>
              <a:rPr lang="en-GB" altLang="en-US" sz="800" b="0"/>
              <a:t>(56 (London) Infantry Brigade)</a:t>
            </a:r>
          </a:p>
        </p:txBody>
      </p:sp>
      <p:sp>
        <p:nvSpPr>
          <p:cNvPr id="127254" name="Line 278">
            <a:extLst>
              <a:ext uri="{FF2B5EF4-FFF2-40B4-BE49-F238E27FC236}">
                <a16:creationId xmlns:a16="http://schemas.microsoft.com/office/drawing/2014/main" id="{E1829521-1FC4-4559-8F14-C0924B5FB18B}"/>
              </a:ext>
            </a:extLst>
          </p:cNvPr>
          <p:cNvSpPr>
            <a:spLocks noChangeShapeType="1"/>
          </p:cNvSpPr>
          <p:nvPr/>
        </p:nvSpPr>
        <p:spPr bwMode="auto">
          <a:xfrm>
            <a:off x="261938" y="1406525"/>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7255" name="Line 279">
            <a:extLst>
              <a:ext uri="{FF2B5EF4-FFF2-40B4-BE49-F238E27FC236}">
                <a16:creationId xmlns:a16="http://schemas.microsoft.com/office/drawing/2014/main" id="{5FC85503-00F6-4E06-BA21-807C9D65BCB5}"/>
              </a:ext>
            </a:extLst>
          </p:cNvPr>
          <p:cNvSpPr>
            <a:spLocks noChangeShapeType="1"/>
          </p:cNvSpPr>
          <p:nvPr/>
        </p:nvSpPr>
        <p:spPr bwMode="auto">
          <a:xfrm>
            <a:off x="261938" y="830263"/>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7256" name="Line 280">
            <a:extLst>
              <a:ext uri="{FF2B5EF4-FFF2-40B4-BE49-F238E27FC236}">
                <a16:creationId xmlns:a16="http://schemas.microsoft.com/office/drawing/2014/main" id="{A71A61D7-3277-4876-BFFC-D534FEBC1FB7}"/>
              </a:ext>
            </a:extLst>
          </p:cNvPr>
          <p:cNvSpPr>
            <a:spLocks noChangeShapeType="1"/>
          </p:cNvSpPr>
          <p:nvPr/>
        </p:nvSpPr>
        <p:spPr bwMode="auto">
          <a:xfrm>
            <a:off x="477838" y="1477963"/>
            <a:ext cx="0" cy="1444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7257" name="Line 281">
            <a:extLst>
              <a:ext uri="{FF2B5EF4-FFF2-40B4-BE49-F238E27FC236}">
                <a16:creationId xmlns:a16="http://schemas.microsoft.com/office/drawing/2014/main" id="{2EBC7935-4A1B-4103-91C1-5EF4F89BC930}"/>
              </a:ext>
            </a:extLst>
          </p:cNvPr>
          <p:cNvSpPr>
            <a:spLocks noChangeShapeType="1"/>
          </p:cNvSpPr>
          <p:nvPr/>
        </p:nvSpPr>
        <p:spPr bwMode="auto">
          <a:xfrm>
            <a:off x="477838" y="901700"/>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27258" name="Group 282">
            <a:extLst>
              <a:ext uri="{FF2B5EF4-FFF2-40B4-BE49-F238E27FC236}">
                <a16:creationId xmlns:a16="http://schemas.microsoft.com/office/drawing/2014/main" id="{EEF0FE47-4C27-4089-90F9-C0CDE1240EB3}"/>
              </a:ext>
            </a:extLst>
          </p:cNvPr>
          <p:cNvGrpSpPr>
            <a:grpSpLocks/>
          </p:cNvGrpSpPr>
          <p:nvPr/>
        </p:nvGrpSpPr>
        <p:grpSpPr bwMode="auto">
          <a:xfrm>
            <a:off x="477838" y="685800"/>
            <a:ext cx="74612" cy="26988"/>
            <a:chOff x="2373" y="1404"/>
            <a:chExt cx="47" cy="17"/>
          </a:xfrm>
        </p:grpSpPr>
        <p:sp>
          <p:nvSpPr>
            <p:cNvPr id="127259" name="Oval 283">
              <a:extLst>
                <a:ext uri="{FF2B5EF4-FFF2-40B4-BE49-F238E27FC236}">
                  <a16:creationId xmlns:a16="http://schemas.microsoft.com/office/drawing/2014/main" id="{1D2AA057-CFB9-4348-973E-06C9C37E58F6}"/>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27260" name="Oval 284">
              <a:extLst>
                <a:ext uri="{FF2B5EF4-FFF2-40B4-BE49-F238E27FC236}">
                  <a16:creationId xmlns:a16="http://schemas.microsoft.com/office/drawing/2014/main" id="{E03EA316-2142-435E-9EF4-3F4FE2061738}"/>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27261" name="Text Box 285">
            <a:extLst>
              <a:ext uri="{FF2B5EF4-FFF2-40B4-BE49-F238E27FC236}">
                <a16:creationId xmlns:a16="http://schemas.microsoft.com/office/drawing/2014/main" id="{F6F4F250-4DF2-4096-B662-3FBF087B7623}"/>
              </a:ext>
            </a:extLst>
          </p:cNvPr>
          <p:cNvSpPr txBox="1">
            <a:spLocks noChangeArrowheads="1"/>
          </p:cNvSpPr>
          <p:nvPr/>
        </p:nvSpPr>
        <p:spPr bwMode="auto">
          <a:xfrm>
            <a:off x="622300" y="614363"/>
            <a:ext cx="28019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Command</a:t>
            </a:r>
          </a:p>
          <a:p>
            <a:r>
              <a:rPr lang="en-GB" altLang="en-US" sz="800"/>
              <a:t>x1 </a:t>
            </a:r>
            <a:r>
              <a:rPr lang="en-GB" altLang="en-US" sz="800" b="0"/>
              <a:t>Commander                                                   CWBR-25</a:t>
            </a:r>
            <a:endParaRPr lang="en-GB" altLang="en-US" sz="800"/>
          </a:p>
        </p:txBody>
      </p:sp>
      <p:grpSp>
        <p:nvGrpSpPr>
          <p:cNvPr id="127262" name="Group 286">
            <a:extLst>
              <a:ext uri="{FF2B5EF4-FFF2-40B4-BE49-F238E27FC236}">
                <a16:creationId xmlns:a16="http://schemas.microsoft.com/office/drawing/2014/main" id="{11ABCF8F-D683-4028-9724-4C43211F15FE}"/>
              </a:ext>
            </a:extLst>
          </p:cNvPr>
          <p:cNvGrpSpPr>
            <a:grpSpLocks/>
          </p:cNvGrpSpPr>
          <p:nvPr/>
        </p:nvGrpSpPr>
        <p:grpSpPr bwMode="auto">
          <a:xfrm>
            <a:off x="406400" y="757238"/>
            <a:ext cx="231775" cy="157162"/>
            <a:chOff x="933" y="149"/>
            <a:chExt cx="146" cy="99"/>
          </a:xfrm>
        </p:grpSpPr>
        <p:sp>
          <p:nvSpPr>
            <p:cNvPr id="127263" name="Rectangle 287">
              <a:extLst>
                <a:ext uri="{FF2B5EF4-FFF2-40B4-BE49-F238E27FC236}">
                  <a16:creationId xmlns:a16="http://schemas.microsoft.com/office/drawing/2014/main" id="{9C25A7AC-3DC9-4992-87CC-C9614844EFD8}"/>
                </a:ext>
              </a:extLst>
            </p:cNvPr>
            <p:cNvSpPr>
              <a:spLocks noChangeAspect="1" noChangeArrowheads="1"/>
            </p:cNvSpPr>
            <p:nvPr/>
          </p:nvSpPr>
          <p:spPr bwMode="auto">
            <a:xfrm>
              <a:off x="933" y="149"/>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7264" name="Text Box 288">
              <a:extLst>
                <a:ext uri="{FF2B5EF4-FFF2-40B4-BE49-F238E27FC236}">
                  <a16:creationId xmlns:a16="http://schemas.microsoft.com/office/drawing/2014/main" id="{54F1023B-B51D-46B4-B819-6815B20EDFBC}"/>
                </a:ext>
              </a:extLst>
            </p:cNvPr>
            <p:cNvSpPr txBox="1">
              <a:spLocks noChangeAspect="1" noChangeArrowheads="1"/>
            </p:cNvSpPr>
            <p:nvPr/>
          </p:nvSpPr>
          <p:spPr bwMode="auto">
            <a:xfrm>
              <a:off x="948" y="163"/>
              <a:ext cx="116" cy="70"/>
            </a:xfrm>
            <a:prstGeom prst="rect">
              <a:avLst/>
            </a:prstGeom>
            <a:solidFill>
              <a:srgbClr val="CC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sz="800"/>
                <a:t>HQ</a:t>
              </a:r>
            </a:p>
          </p:txBody>
        </p:sp>
      </p:grpSp>
      <p:grpSp>
        <p:nvGrpSpPr>
          <p:cNvPr id="127265" name="Group 289">
            <a:extLst>
              <a:ext uri="{FF2B5EF4-FFF2-40B4-BE49-F238E27FC236}">
                <a16:creationId xmlns:a16="http://schemas.microsoft.com/office/drawing/2014/main" id="{A40F2FC2-DD27-43CE-A4ED-9DA6DD468704}"/>
              </a:ext>
            </a:extLst>
          </p:cNvPr>
          <p:cNvGrpSpPr>
            <a:grpSpLocks/>
          </p:cNvGrpSpPr>
          <p:nvPr/>
        </p:nvGrpSpPr>
        <p:grpSpPr bwMode="auto">
          <a:xfrm>
            <a:off x="477838" y="973138"/>
            <a:ext cx="74612" cy="26987"/>
            <a:chOff x="2373" y="1404"/>
            <a:chExt cx="47" cy="17"/>
          </a:xfrm>
        </p:grpSpPr>
        <p:sp>
          <p:nvSpPr>
            <p:cNvPr id="127266" name="Oval 290">
              <a:extLst>
                <a:ext uri="{FF2B5EF4-FFF2-40B4-BE49-F238E27FC236}">
                  <a16:creationId xmlns:a16="http://schemas.microsoft.com/office/drawing/2014/main" id="{1972B9A7-74FA-4613-B8E5-C2F737FBBEFC}"/>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27267" name="Oval 291">
              <a:extLst>
                <a:ext uri="{FF2B5EF4-FFF2-40B4-BE49-F238E27FC236}">
                  <a16:creationId xmlns:a16="http://schemas.microsoft.com/office/drawing/2014/main" id="{A9ED03B1-2AB2-4608-A3EA-8BC79DCE0B6A}"/>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27268" name="Text Box 292">
            <a:extLst>
              <a:ext uri="{FF2B5EF4-FFF2-40B4-BE49-F238E27FC236}">
                <a16:creationId xmlns:a16="http://schemas.microsoft.com/office/drawing/2014/main" id="{E7179003-D8B7-484D-AA17-D7AF2509BC8C}"/>
              </a:ext>
            </a:extLst>
          </p:cNvPr>
          <p:cNvSpPr txBox="1">
            <a:spLocks noChangeArrowheads="1"/>
          </p:cNvSpPr>
          <p:nvPr/>
        </p:nvSpPr>
        <p:spPr bwMode="auto">
          <a:xfrm>
            <a:off x="622300" y="901700"/>
            <a:ext cx="27955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a:t>
            </a:r>
          </a:p>
          <a:p>
            <a:r>
              <a:rPr lang="en-GB" altLang="en-US" sz="800"/>
              <a:t>x1 </a:t>
            </a:r>
            <a:r>
              <a:rPr lang="en-GB" altLang="en-US" sz="800" b="0"/>
              <a:t>Ferret Scout Car </a:t>
            </a:r>
            <a:r>
              <a:rPr lang="en-GB" altLang="en-US" sz="800"/>
              <a:t>     </a:t>
            </a:r>
            <a:r>
              <a:rPr lang="en-GB" altLang="en-US" sz="800" b="0"/>
              <a:t>                                      CWBR-18</a:t>
            </a:r>
            <a:endParaRPr lang="en-GB" altLang="en-US" sz="800"/>
          </a:p>
        </p:txBody>
      </p:sp>
      <p:grpSp>
        <p:nvGrpSpPr>
          <p:cNvPr id="127269" name="Group 293">
            <a:extLst>
              <a:ext uri="{FF2B5EF4-FFF2-40B4-BE49-F238E27FC236}">
                <a16:creationId xmlns:a16="http://schemas.microsoft.com/office/drawing/2014/main" id="{C5806D6A-2DC8-46F2-9967-C661E4716B9B}"/>
              </a:ext>
            </a:extLst>
          </p:cNvPr>
          <p:cNvGrpSpPr>
            <a:grpSpLocks noChangeAspect="1"/>
          </p:cNvGrpSpPr>
          <p:nvPr/>
        </p:nvGrpSpPr>
        <p:grpSpPr bwMode="auto">
          <a:xfrm>
            <a:off x="406400" y="1333500"/>
            <a:ext cx="231775" cy="157163"/>
            <a:chOff x="1968" y="1728"/>
            <a:chExt cx="195" cy="132"/>
          </a:xfrm>
        </p:grpSpPr>
        <p:sp>
          <p:nvSpPr>
            <p:cNvPr id="127270" name="Rectangle 294">
              <a:extLst>
                <a:ext uri="{FF2B5EF4-FFF2-40B4-BE49-F238E27FC236}">
                  <a16:creationId xmlns:a16="http://schemas.microsoft.com/office/drawing/2014/main" id="{F61932FC-29DB-45AB-9A2C-0FD178B56D23}"/>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7271" name="Line 295">
              <a:extLst>
                <a:ext uri="{FF2B5EF4-FFF2-40B4-BE49-F238E27FC236}">
                  <a16:creationId xmlns:a16="http://schemas.microsoft.com/office/drawing/2014/main" id="{9FB8C087-4CEC-47E6-B96F-BEA2DDA81EF6}"/>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7272" name="Line 296">
              <a:extLst>
                <a:ext uri="{FF2B5EF4-FFF2-40B4-BE49-F238E27FC236}">
                  <a16:creationId xmlns:a16="http://schemas.microsoft.com/office/drawing/2014/main" id="{13210369-AD16-43F3-B2D1-311009CF5B12}"/>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27273" name="Group 297">
            <a:extLst>
              <a:ext uri="{FF2B5EF4-FFF2-40B4-BE49-F238E27FC236}">
                <a16:creationId xmlns:a16="http://schemas.microsoft.com/office/drawing/2014/main" id="{ABA2AB67-E829-4515-AEF3-9E457D59D39A}"/>
              </a:ext>
            </a:extLst>
          </p:cNvPr>
          <p:cNvGrpSpPr>
            <a:grpSpLocks/>
          </p:cNvGrpSpPr>
          <p:nvPr/>
        </p:nvGrpSpPr>
        <p:grpSpPr bwMode="auto">
          <a:xfrm>
            <a:off x="477838" y="1262063"/>
            <a:ext cx="74612" cy="26987"/>
            <a:chOff x="2373" y="1404"/>
            <a:chExt cx="47" cy="17"/>
          </a:xfrm>
        </p:grpSpPr>
        <p:sp>
          <p:nvSpPr>
            <p:cNvPr id="127274" name="Oval 298">
              <a:extLst>
                <a:ext uri="{FF2B5EF4-FFF2-40B4-BE49-F238E27FC236}">
                  <a16:creationId xmlns:a16="http://schemas.microsoft.com/office/drawing/2014/main" id="{3BA42CA4-5F36-4FDF-99F1-D887A56888D3}"/>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27275" name="Oval 299">
              <a:extLst>
                <a:ext uri="{FF2B5EF4-FFF2-40B4-BE49-F238E27FC236}">
                  <a16:creationId xmlns:a16="http://schemas.microsoft.com/office/drawing/2014/main" id="{711910BD-F85F-4E5F-9FC2-119119494AFB}"/>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grpSp>
        <p:nvGrpSpPr>
          <p:cNvPr id="127276" name="Group 300">
            <a:extLst>
              <a:ext uri="{FF2B5EF4-FFF2-40B4-BE49-F238E27FC236}">
                <a16:creationId xmlns:a16="http://schemas.microsoft.com/office/drawing/2014/main" id="{378563C3-0671-441D-8214-FE2D87566B38}"/>
              </a:ext>
            </a:extLst>
          </p:cNvPr>
          <p:cNvGrpSpPr>
            <a:grpSpLocks/>
          </p:cNvGrpSpPr>
          <p:nvPr/>
        </p:nvGrpSpPr>
        <p:grpSpPr bwMode="auto">
          <a:xfrm>
            <a:off x="477838" y="1549400"/>
            <a:ext cx="74612" cy="26988"/>
            <a:chOff x="2373" y="1404"/>
            <a:chExt cx="47" cy="17"/>
          </a:xfrm>
        </p:grpSpPr>
        <p:sp>
          <p:nvSpPr>
            <p:cNvPr id="127277" name="Oval 301">
              <a:extLst>
                <a:ext uri="{FF2B5EF4-FFF2-40B4-BE49-F238E27FC236}">
                  <a16:creationId xmlns:a16="http://schemas.microsoft.com/office/drawing/2014/main" id="{BF45459C-385E-4F2A-B24F-F943180899D6}"/>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27278" name="Oval 302">
              <a:extLst>
                <a:ext uri="{FF2B5EF4-FFF2-40B4-BE49-F238E27FC236}">
                  <a16:creationId xmlns:a16="http://schemas.microsoft.com/office/drawing/2014/main" id="{CF185AC6-D26E-41D3-ABAD-765D9710E5ED}"/>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27279" name="Text Box 303">
            <a:extLst>
              <a:ext uri="{FF2B5EF4-FFF2-40B4-BE49-F238E27FC236}">
                <a16:creationId xmlns:a16="http://schemas.microsoft.com/office/drawing/2014/main" id="{86B68869-9A91-403E-B153-B979ACFAC3F5}"/>
              </a:ext>
            </a:extLst>
          </p:cNvPr>
          <p:cNvSpPr txBox="1">
            <a:spLocks noChangeArrowheads="1"/>
          </p:cNvSpPr>
          <p:nvPr/>
        </p:nvSpPr>
        <p:spPr bwMode="auto">
          <a:xfrm>
            <a:off x="622300" y="1477963"/>
            <a:ext cx="27876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a:t>
            </a:r>
          </a:p>
          <a:p>
            <a:r>
              <a:rPr lang="en-GB" altLang="en-US" sz="800"/>
              <a:t>x1 </a:t>
            </a:r>
            <a:r>
              <a:rPr lang="en-GB" altLang="en-US" sz="800" b="0"/>
              <a:t>Bedford MK 4-Ton Truck </a:t>
            </a:r>
            <a:r>
              <a:rPr lang="en-GB" altLang="en-US" sz="800"/>
              <a:t>     </a:t>
            </a:r>
            <a:r>
              <a:rPr lang="en-GB" altLang="en-US" sz="800" b="0"/>
              <a:t>                         CWBR-14</a:t>
            </a:r>
            <a:endParaRPr lang="en-GB" altLang="en-US" sz="800"/>
          </a:p>
        </p:txBody>
      </p:sp>
      <p:sp>
        <p:nvSpPr>
          <p:cNvPr id="127280" name="Text Box 304">
            <a:extLst>
              <a:ext uri="{FF2B5EF4-FFF2-40B4-BE49-F238E27FC236}">
                <a16:creationId xmlns:a16="http://schemas.microsoft.com/office/drawing/2014/main" id="{2A4EC7B7-D514-4941-9825-058F47B7DB0D}"/>
              </a:ext>
            </a:extLst>
          </p:cNvPr>
          <p:cNvSpPr txBox="1">
            <a:spLocks noChangeArrowheads="1"/>
          </p:cNvSpPr>
          <p:nvPr/>
        </p:nvSpPr>
        <p:spPr bwMode="auto">
          <a:xfrm>
            <a:off x="622300" y="1262063"/>
            <a:ext cx="2792413"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x3 </a:t>
            </a:r>
            <a:r>
              <a:rPr lang="en-GB" altLang="en-US" sz="800" b="0"/>
              <a:t>Infantry (1 MAW) </a:t>
            </a:r>
            <a:r>
              <a:rPr lang="en-GB" altLang="en-US" sz="800"/>
              <a:t>(e)</a:t>
            </a:r>
            <a:r>
              <a:rPr lang="en-GB" altLang="en-US" sz="800" b="0"/>
              <a:t>                                      CWBR-26</a:t>
            </a:r>
            <a:endParaRPr lang="en-GB" altLang="en-US" sz="800"/>
          </a:p>
        </p:txBody>
      </p:sp>
      <p:sp>
        <p:nvSpPr>
          <p:cNvPr id="127281" name="Text Box 305">
            <a:extLst>
              <a:ext uri="{FF2B5EF4-FFF2-40B4-BE49-F238E27FC236}">
                <a16:creationId xmlns:a16="http://schemas.microsoft.com/office/drawing/2014/main" id="{6322558E-5B8D-406B-9313-A27C827E13DB}"/>
              </a:ext>
            </a:extLst>
          </p:cNvPr>
          <p:cNvSpPr txBox="1">
            <a:spLocks noChangeArrowheads="1"/>
          </p:cNvSpPr>
          <p:nvPr/>
        </p:nvSpPr>
        <p:spPr bwMode="auto">
          <a:xfrm>
            <a:off x="692150" y="1836738"/>
            <a:ext cx="121126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BATTLEGROUPS</a:t>
            </a:r>
          </a:p>
        </p:txBody>
      </p:sp>
      <p:grpSp>
        <p:nvGrpSpPr>
          <p:cNvPr id="127282" name="Group 306">
            <a:extLst>
              <a:ext uri="{FF2B5EF4-FFF2-40B4-BE49-F238E27FC236}">
                <a16:creationId xmlns:a16="http://schemas.microsoft.com/office/drawing/2014/main" id="{E9633CCB-B81B-44AE-AE9E-03C8921295A1}"/>
              </a:ext>
            </a:extLst>
          </p:cNvPr>
          <p:cNvGrpSpPr>
            <a:grpSpLocks noChangeAspect="1"/>
          </p:cNvGrpSpPr>
          <p:nvPr/>
        </p:nvGrpSpPr>
        <p:grpSpPr bwMode="auto">
          <a:xfrm>
            <a:off x="115888" y="250825"/>
            <a:ext cx="288925" cy="215900"/>
            <a:chOff x="1968" y="1728"/>
            <a:chExt cx="195" cy="132"/>
          </a:xfrm>
        </p:grpSpPr>
        <p:sp>
          <p:nvSpPr>
            <p:cNvPr id="127283" name="Rectangle 307">
              <a:extLst>
                <a:ext uri="{FF2B5EF4-FFF2-40B4-BE49-F238E27FC236}">
                  <a16:creationId xmlns:a16="http://schemas.microsoft.com/office/drawing/2014/main" id="{2F3FA162-890A-4FC6-A314-5345AAC55595}"/>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7284" name="Line 308">
              <a:extLst>
                <a:ext uri="{FF2B5EF4-FFF2-40B4-BE49-F238E27FC236}">
                  <a16:creationId xmlns:a16="http://schemas.microsoft.com/office/drawing/2014/main" id="{B951EA28-28DE-492A-BF60-508F1AEF2559}"/>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7285" name="Line 309">
              <a:extLst>
                <a:ext uri="{FF2B5EF4-FFF2-40B4-BE49-F238E27FC236}">
                  <a16:creationId xmlns:a16="http://schemas.microsoft.com/office/drawing/2014/main" id="{CBF3FD9B-751D-43C2-BF97-918F43E9E87D}"/>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27286" name="Group 310">
            <a:extLst>
              <a:ext uri="{FF2B5EF4-FFF2-40B4-BE49-F238E27FC236}">
                <a16:creationId xmlns:a16="http://schemas.microsoft.com/office/drawing/2014/main" id="{435687C9-A0CE-4A4E-B669-E71D7F5B30E8}"/>
              </a:ext>
            </a:extLst>
          </p:cNvPr>
          <p:cNvGrpSpPr>
            <a:grpSpLocks/>
          </p:cNvGrpSpPr>
          <p:nvPr/>
        </p:nvGrpSpPr>
        <p:grpSpPr bwMode="auto">
          <a:xfrm>
            <a:off x="404813" y="1044575"/>
            <a:ext cx="231775" cy="190500"/>
            <a:chOff x="2352" y="3264"/>
            <a:chExt cx="146" cy="120"/>
          </a:xfrm>
        </p:grpSpPr>
        <p:sp>
          <p:nvSpPr>
            <p:cNvPr id="127287" name="Rectangle 311">
              <a:extLst>
                <a:ext uri="{FF2B5EF4-FFF2-40B4-BE49-F238E27FC236}">
                  <a16:creationId xmlns:a16="http://schemas.microsoft.com/office/drawing/2014/main" id="{3E0BE5E0-6AC1-42C9-8039-8937402A9098}"/>
                </a:ext>
              </a:extLst>
            </p:cNvPr>
            <p:cNvSpPr>
              <a:spLocks noChangeAspect="1" noChangeArrowheads="1"/>
            </p:cNvSpPr>
            <p:nvPr/>
          </p:nvSpPr>
          <p:spPr bwMode="auto">
            <a:xfrm>
              <a:off x="2352" y="326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7288" name="Oval 312">
              <a:extLst>
                <a:ext uri="{FF2B5EF4-FFF2-40B4-BE49-F238E27FC236}">
                  <a16:creationId xmlns:a16="http://schemas.microsoft.com/office/drawing/2014/main" id="{37088ECC-83F0-41F5-A68C-F363B69E4939}"/>
                </a:ext>
              </a:extLst>
            </p:cNvPr>
            <p:cNvSpPr>
              <a:spLocks noChangeAspect="1" noChangeArrowheads="1"/>
            </p:cNvSpPr>
            <p:nvPr/>
          </p:nvSpPr>
          <p:spPr bwMode="auto">
            <a:xfrm>
              <a:off x="2359" y="336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27289" name="Oval 313">
              <a:extLst>
                <a:ext uri="{FF2B5EF4-FFF2-40B4-BE49-F238E27FC236}">
                  <a16:creationId xmlns:a16="http://schemas.microsoft.com/office/drawing/2014/main" id="{8FF0C21F-29E3-4709-B951-ED296875113D}"/>
                </a:ext>
              </a:extLst>
            </p:cNvPr>
            <p:cNvSpPr>
              <a:spLocks noChangeAspect="1" noChangeArrowheads="1"/>
            </p:cNvSpPr>
            <p:nvPr/>
          </p:nvSpPr>
          <p:spPr bwMode="auto">
            <a:xfrm>
              <a:off x="2473" y="336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27290" name="Oval 314">
              <a:extLst>
                <a:ext uri="{FF2B5EF4-FFF2-40B4-BE49-F238E27FC236}">
                  <a16:creationId xmlns:a16="http://schemas.microsoft.com/office/drawing/2014/main" id="{B55B80AA-D3C5-4EF4-962A-C0422A634850}"/>
                </a:ext>
              </a:extLst>
            </p:cNvPr>
            <p:cNvSpPr>
              <a:spLocks noChangeAspect="1" noChangeArrowheads="1"/>
            </p:cNvSpPr>
            <p:nvPr/>
          </p:nvSpPr>
          <p:spPr bwMode="auto">
            <a:xfrm>
              <a:off x="2373" y="3290"/>
              <a:ext cx="102" cy="48"/>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7291" name="Line 315">
              <a:extLst>
                <a:ext uri="{FF2B5EF4-FFF2-40B4-BE49-F238E27FC236}">
                  <a16:creationId xmlns:a16="http://schemas.microsoft.com/office/drawing/2014/main" id="{CDAA97F9-C8F4-473E-AF5E-667D1B66E368}"/>
                </a:ext>
              </a:extLst>
            </p:cNvPr>
            <p:cNvSpPr>
              <a:spLocks noChangeAspect="1" noChangeShapeType="1"/>
            </p:cNvSpPr>
            <p:nvPr/>
          </p:nvSpPr>
          <p:spPr bwMode="auto">
            <a:xfrm flipV="1">
              <a:off x="2353" y="3264"/>
              <a:ext cx="144" cy="9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27292" name="Group 316">
            <a:extLst>
              <a:ext uri="{FF2B5EF4-FFF2-40B4-BE49-F238E27FC236}">
                <a16:creationId xmlns:a16="http://schemas.microsoft.com/office/drawing/2014/main" id="{CE1FDEBC-92BB-4F97-8621-56AE49EA3BD5}"/>
              </a:ext>
            </a:extLst>
          </p:cNvPr>
          <p:cNvGrpSpPr>
            <a:grpSpLocks/>
          </p:cNvGrpSpPr>
          <p:nvPr/>
        </p:nvGrpSpPr>
        <p:grpSpPr bwMode="auto">
          <a:xfrm>
            <a:off x="404813" y="1620838"/>
            <a:ext cx="231775" cy="190500"/>
            <a:chOff x="2252" y="2304"/>
            <a:chExt cx="146" cy="120"/>
          </a:xfrm>
        </p:grpSpPr>
        <p:sp>
          <p:nvSpPr>
            <p:cNvPr id="127293" name="Rectangle 317">
              <a:extLst>
                <a:ext uri="{FF2B5EF4-FFF2-40B4-BE49-F238E27FC236}">
                  <a16:creationId xmlns:a16="http://schemas.microsoft.com/office/drawing/2014/main" id="{FB0CB750-84E4-4DF8-AD88-52A0C12580A5}"/>
                </a:ext>
              </a:extLst>
            </p:cNvPr>
            <p:cNvSpPr>
              <a:spLocks noChangeAspect="1" noChangeArrowheads="1"/>
            </p:cNvSpPr>
            <p:nvPr/>
          </p:nvSpPr>
          <p:spPr bwMode="auto">
            <a:xfrm>
              <a:off x="2252" y="230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7294" name="Oval 318">
              <a:extLst>
                <a:ext uri="{FF2B5EF4-FFF2-40B4-BE49-F238E27FC236}">
                  <a16:creationId xmlns:a16="http://schemas.microsoft.com/office/drawing/2014/main" id="{3990883B-DA2F-4866-9DEF-1B2051AA2C0C}"/>
                </a:ext>
              </a:extLst>
            </p:cNvPr>
            <p:cNvSpPr>
              <a:spLocks noChangeAspect="1" noChangeArrowheads="1"/>
            </p:cNvSpPr>
            <p:nvPr/>
          </p:nvSpPr>
          <p:spPr bwMode="auto">
            <a:xfrm>
              <a:off x="2259" y="240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27295" name="Oval 319">
              <a:extLst>
                <a:ext uri="{FF2B5EF4-FFF2-40B4-BE49-F238E27FC236}">
                  <a16:creationId xmlns:a16="http://schemas.microsoft.com/office/drawing/2014/main" id="{0A9CF272-55E7-429C-8983-1197A0F96C00}"/>
                </a:ext>
              </a:extLst>
            </p:cNvPr>
            <p:cNvSpPr>
              <a:spLocks noChangeAspect="1" noChangeArrowheads="1"/>
            </p:cNvSpPr>
            <p:nvPr/>
          </p:nvSpPr>
          <p:spPr bwMode="auto">
            <a:xfrm>
              <a:off x="2373" y="240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27296" name="Line 320">
            <a:extLst>
              <a:ext uri="{FF2B5EF4-FFF2-40B4-BE49-F238E27FC236}">
                <a16:creationId xmlns:a16="http://schemas.microsoft.com/office/drawing/2014/main" id="{378CAEC7-5B17-4F62-ACAA-431FD1BF556C}"/>
              </a:ext>
            </a:extLst>
          </p:cNvPr>
          <p:cNvSpPr>
            <a:spLocks noChangeShapeType="1"/>
          </p:cNvSpPr>
          <p:nvPr/>
        </p:nvSpPr>
        <p:spPr bwMode="auto">
          <a:xfrm>
            <a:off x="260350" y="2268538"/>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27297" name="Group 321">
            <a:extLst>
              <a:ext uri="{FF2B5EF4-FFF2-40B4-BE49-F238E27FC236}">
                <a16:creationId xmlns:a16="http://schemas.microsoft.com/office/drawing/2014/main" id="{C7DF8D2A-130C-4DE7-95F4-1EC8063F9839}"/>
              </a:ext>
            </a:extLst>
          </p:cNvPr>
          <p:cNvGrpSpPr>
            <a:grpSpLocks noChangeAspect="1"/>
          </p:cNvGrpSpPr>
          <p:nvPr/>
        </p:nvGrpSpPr>
        <p:grpSpPr bwMode="auto">
          <a:xfrm>
            <a:off x="403225" y="2197100"/>
            <a:ext cx="288925" cy="215900"/>
            <a:chOff x="1968" y="1728"/>
            <a:chExt cx="195" cy="132"/>
          </a:xfrm>
        </p:grpSpPr>
        <p:sp>
          <p:nvSpPr>
            <p:cNvPr id="127298" name="Rectangle 322">
              <a:extLst>
                <a:ext uri="{FF2B5EF4-FFF2-40B4-BE49-F238E27FC236}">
                  <a16:creationId xmlns:a16="http://schemas.microsoft.com/office/drawing/2014/main" id="{9D60E0DA-7359-489C-84DB-C852AD0D1D17}"/>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7299" name="Line 323">
              <a:extLst>
                <a:ext uri="{FF2B5EF4-FFF2-40B4-BE49-F238E27FC236}">
                  <a16:creationId xmlns:a16="http://schemas.microsoft.com/office/drawing/2014/main" id="{07E08927-3AF1-43B6-8800-38F6E4CB39EF}"/>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7300" name="Line 324">
              <a:extLst>
                <a:ext uri="{FF2B5EF4-FFF2-40B4-BE49-F238E27FC236}">
                  <a16:creationId xmlns:a16="http://schemas.microsoft.com/office/drawing/2014/main" id="{ECF8682D-718A-4C61-81DD-1C54A9251554}"/>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27301" name="Group 325">
            <a:extLst>
              <a:ext uri="{FF2B5EF4-FFF2-40B4-BE49-F238E27FC236}">
                <a16:creationId xmlns:a16="http://schemas.microsoft.com/office/drawing/2014/main" id="{20865A76-30E8-4AC1-AAE5-0BA36E768747}"/>
              </a:ext>
            </a:extLst>
          </p:cNvPr>
          <p:cNvGrpSpPr>
            <a:grpSpLocks/>
          </p:cNvGrpSpPr>
          <p:nvPr/>
        </p:nvGrpSpPr>
        <p:grpSpPr bwMode="auto">
          <a:xfrm>
            <a:off x="509588" y="2125663"/>
            <a:ext cx="76200" cy="63500"/>
            <a:chOff x="2443" y="447"/>
            <a:chExt cx="48" cy="40"/>
          </a:xfrm>
        </p:grpSpPr>
        <p:sp>
          <p:nvSpPr>
            <p:cNvPr id="127302" name="Line 326">
              <a:extLst>
                <a:ext uri="{FF2B5EF4-FFF2-40B4-BE49-F238E27FC236}">
                  <a16:creationId xmlns:a16="http://schemas.microsoft.com/office/drawing/2014/main" id="{DFD5EA25-C3F6-4BA8-9B72-0603F9C065F0}"/>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7303" name="Line 327">
              <a:extLst>
                <a:ext uri="{FF2B5EF4-FFF2-40B4-BE49-F238E27FC236}">
                  <a16:creationId xmlns:a16="http://schemas.microsoft.com/office/drawing/2014/main" id="{A459CAD6-DBEA-40E7-989A-367C02EFD4AE}"/>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27304" name="Text Box 328">
            <a:extLst>
              <a:ext uri="{FF2B5EF4-FFF2-40B4-BE49-F238E27FC236}">
                <a16:creationId xmlns:a16="http://schemas.microsoft.com/office/drawing/2014/main" id="{AECD098F-3E6E-4D98-B846-9C5EC099CE7A}"/>
              </a:ext>
            </a:extLst>
          </p:cNvPr>
          <p:cNvSpPr txBox="1">
            <a:spLocks noChangeArrowheads="1"/>
          </p:cNvSpPr>
          <p:nvPr/>
        </p:nvSpPr>
        <p:spPr bwMode="auto">
          <a:xfrm>
            <a:off x="692150" y="2052638"/>
            <a:ext cx="282098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BG CWBR-26</a:t>
            </a:r>
          </a:p>
          <a:p>
            <a:r>
              <a:rPr lang="en-GB" altLang="en-US" sz="1000"/>
              <a:t>x5 Infantry Battalion Type B (Light Role) </a:t>
            </a:r>
            <a:r>
              <a:rPr lang="en-GB" altLang="en-US" sz="800"/>
              <a:t>(bc)</a:t>
            </a:r>
            <a:endParaRPr lang="en-GB" altLang="en-US" sz="1000"/>
          </a:p>
        </p:txBody>
      </p:sp>
      <p:sp>
        <p:nvSpPr>
          <p:cNvPr id="127305" name="Line 329">
            <a:extLst>
              <a:ext uri="{FF2B5EF4-FFF2-40B4-BE49-F238E27FC236}">
                <a16:creationId xmlns:a16="http://schemas.microsoft.com/office/drawing/2014/main" id="{A1BB99D1-37D3-4A6B-88D2-F5AA43EF931B}"/>
              </a:ext>
            </a:extLst>
          </p:cNvPr>
          <p:cNvSpPr>
            <a:spLocks noChangeShapeType="1"/>
          </p:cNvSpPr>
          <p:nvPr/>
        </p:nvSpPr>
        <p:spPr bwMode="auto">
          <a:xfrm flipV="1">
            <a:off x="260350" y="468313"/>
            <a:ext cx="0" cy="2376487"/>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27306" name="Group 330">
            <a:extLst>
              <a:ext uri="{FF2B5EF4-FFF2-40B4-BE49-F238E27FC236}">
                <a16:creationId xmlns:a16="http://schemas.microsoft.com/office/drawing/2014/main" id="{E5EEED72-08C5-47C6-9F1F-7196078EB6B9}"/>
              </a:ext>
            </a:extLst>
          </p:cNvPr>
          <p:cNvGrpSpPr>
            <a:grpSpLocks noChangeAspect="1"/>
          </p:cNvGrpSpPr>
          <p:nvPr/>
        </p:nvGrpSpPr>
        <p:grpSpPr bwMode="auto">
          <a:xfrm>
            <a:off x="404813" y="2771775"/>
            <a:ext cx="287337" cy="217488"/>
            <a:chOff x="480" y="816"/>
            <a:chExt cx="201" cy="132"/>
          </a:xfrm>
        </p:grpSpPr>
        <p:grpSp>
          <p:nvGrpSpPr>
            <p:cNvPr id="127307" name="Group 331">
              <a:extLst>
                <a:ext uri="{FF2B5EF4-FFF2-40B4-BE49-F238E27FC236}">
                  <a16:creationId xmlns:a16="http://schemas.microsoft.com/office/drawing/2014/main" id="{74CFC4FD-13DB-4733-B987-28CB697348D1}"/>
                </a:ext>
              </a:extLst>
            </p:cNvPr>
            <p:cNvGrpSpPr>
              <a:grpSpLocks noChangeAspect="1"/>
            </p:cNvGrpSpPr>
            <p:nvPr/>
          </p:nvGrpSpPr>
          <p:grpSpPr bwMode="auto">
            <a:xfrm>
              <a:off x="480" y="816"/>
              <a:ext cx="201" cy="132"/>
              <a:chOff x="480" y="816"/>
              <a:chExt cx="201" cy="132"/>
            </a:xfrm>
          </p:grpSpPr>
          <p:sp>
            <p:nvSpPr>
              <p:cNvPr id="127308" name="Rectangle 332">
                <a:extLst>
                  <a:ext uri="{FF2B5EF4-FFF2-40B4-BE49-F238E27FC236}">
                    <a16:creationId xmlns:a16="http://schemas.microsoft.com/office/drawing/2014/main" id="{6B524017-67D0-4D67-AF00-02D68E1F29CD}"/>
                  </a:ext>
                </a:extLst>
              </p:cNvPr>
              <p:cNvSpPr>
                <a:spLocks noChangeAspect="1" noChangeArrowheads="1"/>
              </p:cNvSpPr>
              <p:nvPr/>
            </p:nvSpPr>
            <p:spPr bwMode="auto">
              <a:xfrm>
                <a:off x="480" y="816"/>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7309" name="Oval 333">
                <a:extLst>
                  <a:ext uri="{FF2B5EF4-FFF2-40B4-BE49-F238E27FC236}">
                    <a16:creationId xmlns:a16="http://schemas.microsoft.com/office/drawing/2014/main" id="{8C4D0605-6651-4138-A01F-74CC87789B3C}"/>
                  </a:ext>
                </a:extLst>
              </p:cNvPr>
              <p:cNvSpPr>
                <a:spLocks noChangeAspect="1" noChangeArrowheads="1"/>
              </p:cNvSpPr>
              <p:nvPr/>
            </p:nvSpPr>
            <p:spPr bwMode="auto">
              <a:xfrm>
                <a:off x="517" y="849"/>
                <a:ext cx="127"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127310" name="Line 334">
              <a:extLst>
                <a:ext uri="{FF2B5EF4-FFF2-40B4-BE49-F238E27FC236}">
                  <a16:creationId xmlns:a16="http://schemas.microsoft.com/office/drawing/2014/main" id="{924D92B1-9E60-4AFA-89AD-F1DADC5EF97E}"/>
                </a:ext>
              </a:extLst>
            </p:cNvPr>
            <p:cNvSpPr>
              <a:spLocks noChangeAspect="1" noChangeShapeType="1"/>
            </p:cNvSpPr>
            <p:nvPr/>
          </p:nvSpPr>
          <p:spPr bwMode="auto">
            <a:xfrm flipV="1">
              <a:off x="480" y="816"/>
              <a:ext cx="198" cy="132"/>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27311" name="Text Box 335">
            <a:extLst>
              <a:ext uri="{FF2B5EF4-FFF2-40B4-BE49-F238E27FC236}">
                <a16:creationId xmlns:a16="http://schemas.microsoft.com/office/drawing/2014/main" id="{F764CEA5-307A-4F04-9C38-8B9D56BEA803}"/>
              </a:ext>
            </a:extLst>
          </p:cNvPr>
          <p:cNvSpPr txBox="1">
            <a:spLocks noChangeArrowheads="1"/>
          </p:cNvSpPr>
          <p:nvPr/>
        </p:nvSpPr>
        <p:spPr bwMode="auto">
          <a:xfrm>
            <a:off x="692150" y="2700338"/>
            <a:ext cx="273526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CWBR-03f</a:t>
            </a:r>
          </a:p>
          <a:p>
            <a:r>
              <a:rPr lang="en-GB" altLang="en-US" sz="800"/>
              <a:t>Up to x1 Medium Recce Squadron (Wheeled UK) (cd)</a:t>
            </a:r>
          </a:p>
        </p:txBody>
      </p:sp>
      <p:sp>
        <p:nvSpPr>
          <p:cNvPr id="127312" name="Line 336">
            <a:extLst>
              <a:ext uri="{FF2B5EF4-FFF2-40B4-BE49-F238E27FC236}">
                <a16:creationId xmlns:a16="http://schemas.microsoft.com/office/drawing/2014/main" id="{AA91688B-4066-4616-835F-3F2DD91F70DA}"/>
              </a:ext>
            </a:extLst>
          </p:cNvPr>
          <p:cNvSpPr>
            <a:spLocks noChangeShapeType="1"/>
          </p:cNvSpPr>
          <p:nvPr/>
        </p:nvSpPr>
        <p:spPr bwMode="auto">
          <a:xfrm>
            <a:off x="547688" y="2700338"/>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7313" name="Line 337">
            <a:extLst>
              <a:ext uri="{FF2B5EF4-FFF2-40B4-BE49-F238E27FC236}">
                <a16:creationId xmlns:a16="http://schemas.microsoft.com/office/drawing/2014/main" id="{7AF1E725-4750-4F3C-B08B-946066C28E5F}"/>
              </a:ext>
            </a:extLst>
          </p:cNvPr>
          <p:cNvSpPr>
            <a:spLocks noChangeShapeType="1"/>
          </p:cNvSpPr>
          <p:nvPr/>
        </p:nvSpPr>
        <p:spPr bwMode="auto">
          <a:xfrm>
            <a:off x="260350" y="284480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7314" name="Text Box 338">
            <a:extLst>
              <a:ext uri="{FF2B5EF4-FFF2-40B4-BE49-F238E27FC236}">
                <a16:creationId xmlns:a16="http://schemas.microsoft.com/office/drawing/2014/main" id="{1C29CBF1-0E9D-4F2E-9DBD-9D3F12FB4DBA}"/>
              </a:ext>
            </a:extLst>
          </p:cNvPr>
          <p:cNvSpPr txBox="1">
            <a:spLocks noChangeArrowheads="1"/>
          </p:cNvSpPr>
          <p:nvPr/>
        </p:nvSpPr>
        <p:spPr bwMode="auto">
          <a:xfrm>
            <a:off x="692150" y="2484438"/>
            <a:ext cx="171926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MANOEUVRE ELEMENTS</a:t>
            </a:r>
          </a:p>
        </p:txBody>
      </p:sp>
      <p:sp>
        <p:nvSpPr>
          <p:cNvPr id="127315" name="Text Box 339">
            <a:extLst>
              <a:ext uri="{FF2B5EF4-FFF2-40B4-BE49-F238E27FC236}">
                <a16:creationId xmlns:a16="http://schemas.microsoft.com/office/drawing/2014/main" id="{DB7C2E54-DA63-4EC1-9C51-BE62BFFBAD46}"/>
              </a:ext>
            </a:extLst>
          </p:cNvPr>
          <p:cNvSpPr txBox="1">
            <a:spLocks noChangeArrowheads="1"/>
          </p:cNvSpPr>
          <p:nvPr/>
        </p:nvSpPr>
        <p:spPr bwMode="auto">
          <a:xfrm>
            <a:off x="3716338" y="323850"/>
            <a:ext cx="3025775" cy="3636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800"/>
              <a:t>(a) </a:t>
            </a:r>
            <a:r>
              <a:rPr lang="en-GB" altLang="en-US" sz="800" b="0"/>
              <a:t>56 Infantry Brigade’s primary role was to defend key locations and personnel within Greater London and the immediate surrounding area.  Its battalions were drawn primarily from the five Foot Guards regiments (though Guards battalions were also serving in other brigades and roles on rotation). This Brigade also included elements dedicated to reinforcing BAOR, which aren’t listed here, as they are already listed elsewhere. Note that during the Falklands Crisis of 1982, </a:t>
            </a:r>
            <a:r>
              <a:rPr lang="en-GB" altLang="en-US" sz="800"/>
              <a:t>x2 </a:t>
            </a:r>
            <a:r>
              <a:rPr lang="en-GB" altLang="en-US" sz="800" b="0"/>
              <a:t>Battalions were removed to form part of the new 5 Infantry Brigade.  They were later returned to 56 Brigade.</a:t>
            </a:r>
          </a:p>
          <a:p>
            <a:endParaRPr lang="en-GB" altLang="en-US" sz="800"/>
          </a:p>
          <a:p>
            <a:r>
              <a:rPr lang="en-GB" altLang="en-US" sz="800"/>
              <a:t>(b) </a:t>
            </a:r>
            <a:r>
              <a:rPr lang="en-GB" altLang="en-US" sz="800" b="0"/>
              <a:t>Information is scant, but some of these battalions were actually organised as Type A Infantry Battalions.  In which case replace with BG CWBR-25.</a:t>
            </a:r>
            <a:endParaRPr lang="en-GB" altLang="en-US" sz="800"/>
          </a:p>
          <a:p>
            <a:endParaRPr lang="en-GB" altLang="en-US" sz="800" b="0"/>
          </a:p>
          <a:p>
            <a:r>
              <a:rPr lang="en-GB" altLang="en-US" sz="800"/>
              <a:t>(c) </a:t>
            </a:r>
            <a:r>
              <a:rPr lang="en-GB" altLang="en-US" sz="800" b="0"/>
              <a:t>These were all Regular Army units.  </a:t>
            </a:r>
          </a:p>
          <a:p>
            <a:endParaRPr lang="en-GB" altLang="en-US" sz="800" b="0"/>
          </a:p>
          <a:p>
            <a:r>
              <a:rPr lang="en-GB" altLang="en-US" sz="800"/>
              <a:t>(d) </a:t>
            </a:r>
            <a:r>
              <a:rPr lang="en-GB" altLang="en-US" sz="800" b="0"/>
              <a:t>Although not assigned to 56 Brigade in peacetime, in wartime a single (Wheeled) Squadron of the Blues &amp; Royals (5 Airborne Brigade) would be assigned to 56 Brigade, with the primary aim of securing key members of the Government and the Royal Family and escorting them to a secure location outside the capital.</a:t>
            </a:r>
          </a:p>
          <a:p>
            <a:endParaRPr lang="en-GB" altLang="en-US" sz="800" b="0"/>
          </a:p>
          <a:p>
            <a:r>
              <a:rPr lang="en-GB" altLang="en-US" sz="800"/>
              <a:t>(e) </a:t>
            </a:r>
            <a:r>
              <a:rPr lang="en-GB" altLang="en-US" sz="800" b="0"/>
              <a:t>From 1986: May upgrade infantry  with L85/L86 small-arms:</a:t>
            </a:r>
          </a:p>
          <a:p>
            <a:r>
              <a:rPr lang="en-GB" altLang="en-US" sz="800"/>
              <a:t>     x3 </a:t>
            </a:r>
            <a:r>
              <a:rPr lang="en-GB" altLang="en-US" sz="800" b="0"/>
              <a:t>Infantry (1 MAW)                                              CWBR-27</a:t>
            </a:r>
          </a:p>
          <a:p>
            <a:r>
              <a:rPr lang="en-GB" altLang="en-US" sz="800" b="0"/>
              <a:t>From 1987: May replace all M72 66mm LAW and Carl-Gustav 84mm MAW with the 94mm LAW-80 (see card).</a:t>
            </a:r>
          </a:p>
        </p:txBody>
      </p:sp>
      <p:pic>
        <p:nvPicPr>
          <p:cNvPr id="127316" name="Picture 340" descr="Falklands - British Guards 2">
            <a:extLst>
              <a:ext uri="{FF2B5EF4-FFF2-40B4-BE49-F238E27FC236}">
                <a16:creationId xmlns:a16="http://schemas.microsoft.com/office/drawing/2014/main" id="{74092208-9A04-46C9-A552-7261A1B226F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5888" y="3276600"/>
            <a:ext cx="3457575" cy="2593975"/>
          </a:xfrm>
          <a:prstGeom prst="rect">
            <a:avLst/>
          </a:prstGeom>
          <a:noFill/>
          <a:extLst>
            <a:ext uri="{909E8E84-426E-40DD-AFC4-6F175D3DCCD1}">
              <a14:hiddenFill xmlns:a14="http://schemas.microsoft.com/office/drawing/2010/main">
                <a:solidFill>
                  <a:srgbClr val="FFFFFF"/>
                </a:solidFill>
              </a14:hiddenFill>
            </a:ext>
          </a:extLst>
        </p:spPr>
      </p:pic>
      <p:pic>
        <p:nvPicPr>
          <p:cNvPr id="127317" name="Picture 341" descr="CWBR-45 and 77">
            <a:extLst>
              <a:ext uri="{FF2B5EF4-FFF2-40B4-BE49-F238E27FC236}">
                <a16:creationId xmlns:a16="http://schemas.microsoft.com/office/drawing/2014/main" id="{8D80269F-9EE3-4F0C-96B2-5DB6673D08F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44900" y="4184650"/>
            <a:ext cx="3097213" cy="213201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8004" name="Group 4">
            <a:extLst>
              <a:ext uri="{FF2B5EF4-FFF2-40B4-BE49-F238E27FC236}">
                <a16:creationId xmlns:a16="http://schemas.microsoft.com/office/drawing/2014/main" id="{8C236F17-5708-42B3-85A9-C7FD0FC39FA6}"/>
              </a:ext>
            </a:extLst>
          </p:cNvPr>
          <p:cNvGrpSpPr>
            <a:grpSpLocks/>
          </p:cNvGrpSpPr>
          <p:nvPr/>
        </p:nvGrpSpPr>
        <p:grpSpPr bwMode="auto">
          <a:xfrm>
            <a:off x="220663" y="5651500"/>
            <a:ext cx="76200" cy="63500"/>
            <a:chOff x="2539" y="543"/>
            <a:chExt cx="48" cy="40"/>
          </a:xfrm>
        </p:grpSpPr>
        <p:sp>
          <p:nvSpPr>
            <p:cNvPr id="128005" name="Line 5">
              <a:extLst>
                <a:ext uri="{FF2B5EF4-FFF2-40B4-BE49-F238E27FC236}">
                  <a16:creationId xmlns:a16="http://schemas.microsoft.com/office/drawing/2014/main" id="{54EFD502-C82B-4BEC-9A92-A567D7F031C2}"/>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8006" name="Line 6">
              <a:extLst>
                <a:ext uri="{FF2B5EF4-FFF2-40B4-BE49-F238E27FC236}">
                  <a16:creationId xmlns:a16="http://schemas.microsoft.com/office/drawing/2014/main" id="{F84DD171-2B21-4F36-B053-8B5F05902A05}"/>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128007" name="Text Box 7">
            <a:extLst>
              <a:ext uri="{FF2B5EF4-FFF2-40B4-BE49-F238E27FC236}">
                <a16:creationId xmlns:a16="http://schemas.microsoft.com/office/drawing/2014/main" id="{3A92F65A-580D-4F21-BB84-3209BBE12A10}"/>
              </a:ext>
            </a:extLst>
          </p:cNvPr>
          <p:cNvSpPr txBox="1">
            <a:spLocks noChangeArrowheads="1"/>
          </p:cNvSpPr>
          <p:nvPr/>
        </p:nvSpPr>
        <p:spPr bwMode="auto">
          <a:xfrm>
            <a:off x="476250" y="5580063"/>
            <a:ext cx="3090863"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BATTLEGROUP CWBR-18k</a:t>
            </a:r>
          </a:p>
          <a:p>
            <a:r>
              <a:rPr lang="en-GB" altLang="en-US" sz="1000"/>
              <a:t>British Infantry Brigade (Home Service) 1980s </a:t>
            </a:r>
            <a:r>
              <a:rPr lang="en-GB" altLang="en-US" sz="800"/>
              <a:t>(a)</a:t>
            </a:r>
          </a:p>
          <a:p>
            <a:r>
              <a:rPr lang="en-GB" altLang="en-US" sz="800" b="0"/>
              <a:t>(3 Infantry Brigade)</a:t>
            </a:r>
          </a:p>
        </p:txBody>
      </p:sp>
      <p:sp>
        <p:nvSpPr>
          <p:cNvPr id="128008" name="Line 8">
            <a:extLst>
              <a:ext uri="{FF2B5EF4-FFF2-40B4-BE49-F238E27FC236}">
                <a16:creationId xmlns:a16="http://schemas.microsoft.com/office/drawing/2014/main" id="{22CB8830-8DDE-4DB9-A313-9820F18F6918}"/>
              </a:ext>
            </a:extLst>
          </p:cNvPr>
          <p:cNvSpPr>
            <a:spLocks noChangeShapeType="1"/>
          </p:cNvSpPr>
          <p:nvPr/>
        </p:nvSpPr>
        <p:spPr bwMode="auto">
          <a:xfrm>
            <a:off x="261938" y="6878638"/>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8009" name="Line 9">
            <a:extLst>
              <a:ext uri="{FF2B5EF4-FFF2-40B4-BE49-F238E27FC236}">
                <a16:creationId xmlns:a16="http://schemas.microsoft.com/office/drawing/2014/main" id="{9C7DC84B-8C69-4B4E-9B0A-9E364BC86AC7}"/>
              </a:ext>
            </a:extLst>
          </p:cNvPr>
          <p:cNvSpPr>
            <a:spLocks noChangeShapeType="1"/>
          </p:cNvSpPr>
          <p:nvPr/>
        </p:nvSpPr>
        <p:spPr bwMode="auto">
          <a:xfrm>
            <a:off x="261938" y="6302375"/>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8010" name="Line 10">
            <a:extLst>
              <a:ext uri="{FF2B5EF4-FFF2-40B4-BE49-F238E27FC236}">
                <a16:creationId xmlns:a16="http://schemas.microsoft.com/office/drawing/2014/main" id="{E75759C5-882E-4643-8827-54E192B787D1}"/>
              </a:ext>
            </a:extLst>
          </p:cNvPr>
          <p:cNvSpPr>
            <a:spLocks noChangeShapeType="1"/>
          </p:cNvSpPr>
          <p:nvPr/>
        </p:nvSpPr>
        <p:spPr bwMode="auto">
          <a:xfrm>
            <a:off x="477838" y="6950075"/>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8011" name="Line 11">
            <a:extLst>
              <a:ext uri="{FF2B5EF4-FFF2-40B4-BE49-F238E27FC236}">
                <a16:creationId xmlns:a16="http://schemas.microsoft.com/office/drawing/2014/main" id="{15C2014A-53EF-4F8C-8269-00FADBC30350}"/>
              </a:ext>
            </a:extLst>
          </p:cNvPr>
          <p:cNvSpPr>
            <a:spLocks noChangeShapeType="1"/>
          </p:cNvSpPr>
          <p:nvPr/>
        </p:nvSpPr>
        <p:spPr bwMode="auto">
          <a:xfrm>
            <a:off x="477838" y="6373813"/>
            <a:ext cx="0" cy="1444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28012" name="Group 12">
            <a:extLst>
              <a:ext uri="{FF2B5EF4-FFF2-40B4-BE49-F238E27FC236}">
                <a16:creationId xmlns:a16="http://schemas.microsoft.com/office/drawing/2014/main" id="{A8774C45-EC53-4F23-8D42-62305AA6F0A5}"/>
              </a:ext>
            </a:extLst>
          </p:cNvPr>
          <p:cNvGrpSpPr>
            <a:grpSpLocks/>
          </p:cNvGrpSpPr>
          <p:nvPr/>
        </p:nvGrpSpPr>
        <p:grpSpPr bwMode="auto">
          <a:xfrm>
            <a:off x="477838" y="6157913"/>
            <a:ext cx="74612" cy="26987"/>
            <a:chOff x="2373" y="1404"/>
            <a:chExt cx="47" cy="17"/>
          </a:xfrm>
        </p:grpSpPr>
        <p:sp>
          <p:nvSpPr>
            <p:cNvPr id="128013" name="Oval 13">
              <a:extLst>
                <a:ext uri="{FF2B5EF4-FFF2-40B4-BE49-F238E27FC236}">
                  <a16:creationId xmlns:a16="http://schemas.microsoft.com/office/drawing/2014/main" id="{1445F418-7731-47AA-9FAA-61A0A6B58D16}"/>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28014" name="Oval 14">
              <a:extLst>
                <a:ext uri="{FF2B5EF4-FFF2-40B4-BE49-F238E27FC236}">
                  <a16:creationId xmlns:a16="http://schemas.microsoft.com/office/drawing/2014/main" id="{F64D0135-6835-4168-A148-D952B128EB00}"/>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28015" name="Text Box 15">
            <a:extLst>
              <a:ext uri="{FF2B5EF4-FFF2-40B4-BE49-F238E27FC236}">
                <a16:creationId xmlns:a16="http://schemas.microsoft.com/office/drawing/2014/main" id="{50ED2035-6671-4201-B0DC-42654791B693}"/>
              </a:ext>
            </a:extLst>
          </p:cNvPr>
          <p:cNvSpPr txBox="1">
            <a:spLocks noChangeArrowheads="1"/>
          </p:cNvSpPr>
          <p:nvPr/>
        </p:nvSpPr>
        <p:spPr bwMode="auto">
          <a:xfrm>
            <a:off x="622300" y="6086475"/>
            <a:ext cx="28019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Command</a:t>
            </a:r>
          </a:p>
          <a:p>
            <a:r>
              <a:rPr lang="en-GB" altLang="en-US" sz="800"/>
              <a:t>x1 </a:t>
            </a:r>
            <a:r>
              <a:rPr lang="en-GB" altLang="en-US" sz="800" b="0"/>
              <a:t>Commander                                                   CWBR-25</a:t>
            </a:r>
            <a:endParaRPr lang="en-GB" altLang="en-US" sz="800"/>
          </a:p>
        </p:txBody>
      </p:sp>
      <p:grpSp>
        <p:nvGrpSpPr>
          <p:cNvPr id="128016" name="Group 16">
            <a:extLst>
              <a:ext uri="{FF2B5EF4-FFF2-40B4-BE49-F238E27FC236}">
                <a16:creationId xmlns:a16="http://schemas.microsoft.com/office/drawing/2014/main" id="{13EC3909-4CE6-4383-8A64-ABB578BDAFAD}"/>
              </a:ext>
            </a:extLst>
          </p:cNvPr>
          <p:cNvGrpSpPr>
            <a:grpSpLocks/>
          </p:cNvGrpSpPr>
          <p:nvPr/>
        </p:nvGrpSpPr>
        <p:grpSpPr bwMode="auto">
          <a:xfrm>
            <a:off x="406400" y="6229350"/>
            <a:ext cx="231775" cy="157163"/>
            <a:chOff x="933" y="149"/>
            <a:chExt cx="146" cy="99"/>
          </a:xfrm>
        </p:grpSpPr>
        <p:sp>
          <p:nvSpPr>
            <p:cNvPr id="128017" name="Rectangle 17">
              <a:extLst>
                <a:ext uri="{FF2B5EF4-FFF2-40B4-BE49-F238E27FC236}">
                  <a16:creationId xmlns:a16="http://schemas.microsoft.com/office/drawing/2014/main" id="{DF13D710-29DB-4726-A175-443EEB1C16B4}"/>
                </a:ext>
              </a:extLst>
            </p:cNvPr>
            <p:cNvSpPr>
              <a:spLocks noChangeAspect="1" noChangeArrowheads="1"/>
            </p:cNvSpPr>
            <p:nvPr/>
          </p:nvSpPr>
          <p:spPr bwMode="auto">
            <a:xfrm>
              <a:off x="933" y="149"/>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8018" name="Text Box 18">
              <a:extLst>
                <a:ext uri="{FF2B5EF4-FFF2-40B4-BE49-F238E27FC236}">
                  <a16:creationId xmlns:a16="http://schemas.microsoft.com/office/drawing/2014/main" id="{DE024824-F66D-44DA-AD03-5B17E5CE08FA}"/>
                </a:ext>
              </a:extLst>
            </p:cNvPr>
            <p:cNvSpPr txBox="1">
              <a:spLocks noChangeAspect="1" noChangeArrowheads="1"/>
            </p:cNvSpPr>
            <p:nvPr/>
          </p:nvSpPr>
          <p:spPr bwMode="auto">
            <a:xfrm>
              <a:off x="948" y="163"/>
              <a:ext cx="116" cy="70"/>
            </a:xfrm>
            <a:prstGeom prst="rect">
              <a:avLst/>
            </a:prstGeom>
            <a:solidFill>
              <a:srgbClr val="CC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sz="800"/>
                <a:t>HQ</a:t>
              </a:r>
            </a:p>
          </p:txBody>
        </p:sp>
      </p:grpSp>
      <p:grpSp>
        <p:nvGrpSpPr>
          <p:cNvPr id="128019" name="Group 19">
            <a:extLst>
              <a:ext uri="{FF2B5EF4-FFF2-40B4-BE49-F238E27FC236}">
                <a16:creationId xmlns:a16="http://schemas.microsoft.com/office/drawing/2014/main" id="{D8BBDCC3-1DC5-4745-9422-AE7D5124AE8E}"/>
              </a:ext>
            </a:extLst>
          </p:cNvPr>
          <p:cNvGrpSpPr>
            <a:grpSpLocks/>
          </p:cNvGrpSpPr>
          <p:nvPr/>
        </p:nvGrpSpPr>
        <p:grpSpPr bwMode="auto">
          <a:xfrm>
            <a:off x="477838" y="6445250"/>
            <a:ext cx="74612" cy="26988"/>
            <a:chOff x="2373" y="1404"/>
            <a:chExt cx="47" cy="17"/>
          </a:xfrm>
        </p:grpSpPr>
        <p:sp>
          <p:nvSpPr>
            <p:cNvPr id="128020" name="Oval 20">
              <a:extLst>
                <a:ext uri="{FF2B5EF4-FFF2-40B4-BE49-F238E27FC236}">
                  <a16:creationId xmlns:a16="http://schemas.microsoft.com/office/drawing/2014/main" id="{B4D00947-0464-44D2-88A2-191E4C6EA863}"/>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28021" name="Oval 21">
              <a:extLst>
                <a:ext uri="{FF2B5EF4-FFF2-40B4-BE49-F238E27FC236}">
                  <a16:creationId xmlns:a16="http://schemas.microsoft.com/office/drawing/2014/main" id="{B3E942E2-0E9C-40BB-A393-943C06262EA2}"/>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28022" name="Text Box 22">
            <a:extLst>
              <a:ext uri="{FF2B5EF4-FFF2-40B4-BE49-F238E27FC236}">
                <a16:creationId xmlns:a16="http://schemas.microsoft.com/office/drawing/2014/main" id="{0B81844F-A44C-4A54-9F62-287F64FD0897}"/>
              </a:ext>
            </a:extLst>
          </p:cNvPr>
          <p:cNvSpPr txBox="1">
            <a:spLocks noChangeArrowheads="1"/>
          </p:cNvSpPr>
          <p:nvPr/>
        </p:nvSpPr>
        <p:spPr bwMode="auto">
          <a:xfrm>
            <a:off x="622300" y="6373813"/>
            <a:ext cx="27955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a:t>
            </a:r>
          </a:p>
          <a:p>
            <a:r>
              <a:rPr lang="en-GB" altLang="en-US" sz="800"/>
              <a:t>x1 </a:t>
            </a:r>
            <a:r>
              <a:rPr lang="en-GB" altLang="en-US" sz="800" b="0"/>
              <a:t>Ferret Scout Car </a:t>
            </a:r>
            <a:r>
              <a:rPr lang="en-GB" altLang="en-US" sz="800"/>
              <a:t>     </a:t>
            </a:r>
            <a:r>
              <a:rPr lang="en-GB" altLang="en-US" sz="800" b="0"/>
              <a:t>                                      CWBR-18</a:t>
            </a:r>
            <a:endParaRPr lang="en-GB" altLang="en-US" sz="800"/>
          </a:p>
        </p:txBody>
      </p:sp>
      <p:grpSp>
        <p:nvGrpSpPr>
          <p:cNvPr id="128023" name="Group 23">
            <a:extLst>
              <a:ext uri="{FF2B5EF4-FFF2-40B4-BE49-F238E27FC236}">
                <a16:creationId xmlns:a16="http://schemas.microsoft.com/office/drawing/2014/main" id="{F8AF5F25-117D-470A-9981-B7574B45DA73}"/>
              </a:ext>
            </a:extLst>
          </p:cNvPr>
          <p:cNvGrpSpPr>
            <a:grpSpLocks noChangeAspect="1"/>
          </p:cNvGrpSpPr>
          <p:nvPr/>
        </p:nvGrpSpPr>
        <p:grpSpPr bwMode="auto">
          <a:xfrm>
            <a:off x="406400" y="6805613"/>
            <a:ext cx="231775" cy="157162"/>
            <a:chOff x="1968" y="1728"/>
            <a:chExt cx="195" cy="132"/>
          </a:xfrm>
        </p:grpSpPr>
        <p:sp>
          <p:nvSpPr>
            <p:cNvPr id="128024" name="Rectangle 24">
              <a:extLst>
                <a:ext uri="{FF2B5EF4-FFF2-40B4-BE49-F238E27FC236}">
                  <a16:creationId xmlns:a16="http://schemas.microsoft.com/office/drawing/2014/main" id="{0D294F72-3827-4B16-BA09-85490B8EDCB4}"/>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8025" name="Line 25">
              <a:extLst>
                <a:ext uri="{FF2B5EF4-FFF2-40B4-BE49-F238E27FC236}">
                  <a16:creationId xmlns:a16="http://schemas.microsoft.com/office/drawing/2014/main" id="{3F5C5188-9FF5-4A70-8BCA-79DBB1E5003A}"/>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8026" name="Line 26">
              <a:extLst>
                <a:ext uri="{FF2B5EF4-FFF2-40B4-BE49-F238E27FC236}">
                  <a16:creationId xmlns:a16="http://schemas.microsoft.com/office/drawing/2014/main" id="{DD7E38D2-B05B-40EB-9D6E-2512CB0D6DA7}"/>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28027" name="Group 27">
            <a:extLst>
              <a:ext uri="{FF2B5EF4-FFF2-40B4-BE49-F238E27FC236}">
                <a16:creationId xmlns:a16="http://schemas.microsoft.com/office/drawing/2014/main" id="{79C9FF0D-3B7F-48EB-824A-7210549B38F3}"/>
              </a:ext>
            </a:extLst>
          </p:cNvPr>
          <p:cNvGrpSpPr>
            <a:grpSpLocks/>
          </p:cNvGrpSpPr>
          <p:nvPr/>
        </p:nvGrpSpPr>
        <p:grpSpPr bwMode="auto">
          <a:xfrm>
            <a:off x="477838" y="6734175"/>
            <a:ext cx="74612" cy="26988"/>
            <a:chOff x="2373" y="1404"/>
            <a:chExt cx="47" cy="17"/>
          </a:xfrm>
        </p:grpSpPr>
        <p:sp>
          <p:nvSpPr>
            <p:cNvPr id="128028" name="Oval 28">
              <a:extLst>
                <a:ext uri="{FF2B5EF4-FFF2-40B4-BE49-F238E27FC236}">
                  <a16:creationId xmlns:a16="http://schemas.microsoft.com/office/drawing/2014/main" id="{8EA7E6CB-A524-4D5A-BB70-62E20765A33C}"/>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28029" name="Oval 29">
              <a:extLst>
                <a:ext uri="{FF2B5EF4-FFF2-40B4-BE49-F238E27FC236}">
                  <a16:creationId xmlns:a16="http://schemas.microsoft.com/office/drawing/2014/main" id="{C9D723BA-9DCD-4A8B-8DF4-E5947E6BEA40}"/>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grpSp>
        <p:nvGrpSpPr>
          <p:cNvPr id="128030" name="Group 30">
            <a:extLst>
              <a:ext uri="{FF2B5EF4-FFF2-40B4-BE49-F238E27FC236}">
                <a16:creationId xmlns:a16="http://schemas.microsoft.com/office/drawing/2014/main" id="{47A00474-222C-4977-97C0-23E2CA18E446}"/>
              </a:ext>
            </a:extLst>
          </p:cNvPr>
          <p:cNvGrpSpPr>
            <a:grpSpLocks/>
          </p:cNvGrpSpPr>
          <p:nvPr/>
        </p:nvGrpSpPr>
        <p:grpSpPr bwMode="auto">
          <a:xfrm>
            <a:off x="477838" y="7021513"/>
            <a:ext cx="74612" cy="26987"/>
            <a:chOff x="2373" y="1404"/>
            <a:chExt cx="47" cy="17"/>
          </a:xfrm>
        </p:grpSpPr>
        <p:sp>
          <p:nvSpPr>
            <p:cNvPr id="128031" name="Oval 31">
              <a:extLst>
                <a:ext uri="{FF2B5EF4-FFF2-40B4-BE49-F238E27FC236}">
                  <a16:creationId xmlns:a16="http://schemas.microsoft.com/office/drawing/2014/main" id="{2BDB0F6E-73CA-4035-8EA5-E7FEDAAB520B}"/>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28032" name="Oval 32">
              <a:extLst>
                <a:ext uri="{FF2B5EF4-FFF2-40B4-BE49-F238E27FC236}">
                  <a16:creationId xmlns:a16="http://schemas.microsoft.com/office/drawing/2014/main" id="{29D3AE1E-CC08-4764-809C-303870E025A4}"/>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28033" name="Text Box 33">
            <a:extLst>
              <a:ext uri="{FF2B5EF4-FFF2-40B4-BE49-F238E27FC236}">
                <a16:creationId xmlns:a16="http://schemas.microsoft.com/office/drawing/2014/main" id="{1FF88DDE-C3F6-4E17-AF83-AF0FBF14A2C8}"/>
              </a:ext>
            </a:extLst>
          </p:cNvPr>
          <p:cNvSpPr txBox="1">
            <a:spLocks noChangeArrowheads="1"/>
          </p:cNvSpPr>
          <p:nvPr/>
        </p:nvSpPr>
        <p:spPr bwMode="auto">
          <a:xfrm>
            <a:off x="622300" y="6950075"/>
            <a:ext cx="27876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a:t>
            </a:r>
          </a:p>
          <a:p>
            <a:r>
              <a:rPr lang="en-GB" altLang="en-US" sz="800"/>
              <a:t>x1 </a:t>
            </a:r>
            <a:r>
              <a:rPr lang="en-GB" altLang="en-US" sz="800" b="0"/>
              <a:t>Bedford MK 4-Ton Truck </a:t>
            </a:r>
            <a:r>
              <a:rPr lang="en-GB" altLang="en-US" sz="800"/>
              <a:t>     </a:t>
            </a:r>
            <a:r>
              <a:rPr lang="en-GB" altLang="en-US" sz="800" b="0"/>
              <a:t>                         CWBR-14</a:t>
            </a:r>
            <a:endParaRPr lang="en-GB" altLang="en-US" sz="800"/>
          </a:p>
        </p:txBody>
      </p:sp>
      <p:sp>
        <p:nvSpPr>
          <p:cNvPr id="128034" name="Text Box 34">
            <a:extLst>
              <a:ext uri="{FF2B5EF4-FFF2-40B4-BE49-F238E27FC236}">
                <a16:creationId xmlns:a16="http://schemas.microsoft.com/office/drawing/2014/main" id="{09BC4C2F-E8A3-4B05-A73A-84D0E6D33480}"/>
              </a:ext>
            </a:extLst>
          </p:cNvPr>
          <p:cNvSpPr txBox="1">
            <a:spLocks noChangeArrowheads="1"/>
          </p:cNvSpPr>
          <p:nvPr/>
        </p:nvSpPr>
        <p:spPr bwMode="auto">
          <a:xfrm>
            <a:off x="622300" y="6734175"/>
            <a:ext cx="2792413"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x3 </a:t>
            </a:r>
            <a:r>
              <a:rPr lang="en-GB" altLang="en-US" sz="800" b="0"/>
              <a:t>Infantry (1 MAW) </a:t>
            </a:r>
            <a:r>
              <a:rPr lang="en-GB" altLang="en-US" sz="800"/>
              <a:t>(e)</a:t>
            </a:r>
            <a:r>
              <a:rPr lang="en-GB" altLang="en-US" sz="800" b="0"/>
              <a:t>                                      CWBR-26</a:t>
            </a:r>
            <a:endParaRPr lang="en-GB" altLang="en-US" sz="800"/>
          </a:p>
        </p:txBody>
      </p:sp>
      <p:sp>
        <p:nvSpPr>
          <p:cNvPr id="128035" name="Text Box 35">
            <a:extLst>
              <a:ext uri="{FF2B5EF4-FFF2-40B4-BE49-F238E27FC236}">
                <a16:creationId xmlns:a16="http://schemas.microsoft.com/office/drawing/2014/main" id="{424065D9-4B59-4A57-9DB4-A048BBAE1A0F}"/>
              </a:ext>
            </a:extLst>
          </p:cNvPr>
          <p:cNvSpPr txBox="1">
            <a:spLocks noChangeArrowheads="1"/>
          </p:cNvSpPr>
          <p:nvPr/>
        </p:nvSpPr>
        <p:spPr bwMode="auto">
          <a:xfrm>
            <a:off x="692150" y="7308850"/>
            <a:ext cx="121126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BATTLEGROUPS</a:t>
            </a:r>
          </a:p>
        </p:txBody>
      </p:sp>
      <p:grpSp>
        <p:nvGrpSpPr>
          <p:cNvPr id="128036" name="Group 36">
            <a:extLst>
              <a:ext uri="{FF2B5EF4-FFF2-40B4-BE49-F238E27FC236}">
                <a16:creationId xmlns:a16="http://schemas.microsoft.com/office/drawing/2014/main" id="{23A33C57-34C2-44FB-8E6C-3495EB1A2E7E}"/>
              </a:ext>
            </a:extLst>
          </p:cNvPr>
          <p:cNvGrpSpPr>
            <a:grpSpLocks noChangeAspect="1"/>
          </p:cNvGrpSpPr>
          <p:nvPr/>
        </p:nvGrpSpPr>
        <p:grpSpPr bwMode="auto">
          <a:xfrm>
            <a:off x="115888" y="5722938"/>
            <a:ext cx="288925" cy="215900"/>
            <a:chOff x="1968" y="1728"/>
            <a:chExt cx="195" cy="132"/>
          </a:xfrm>
        </p:grpSpPr>
        <p:sp>
          <p:nvSpPr>
            <p:cNvPr id="128037" name="Rectangle 37">
              <a:extLst>
                <a:ext uri="{FF2B5EF4-FFF2-40B4-BE49-F238E27FC236}">
                  <a16:creationId xmlns:a16="http://schemas.microsoft.com/office/drawing/2014/main" id="{7CCE93FC-D737-47CF-BE2E-2595E057A794}"/>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8038" name="Line 38">
              <a:extLst>
                <a:ext uri="{FF2B5EF4-FFF2-40B4-BE49-F238E27FC236}">
                  <a16:creationId xmlns:a16="http://schemas.microsoft.com/office/drawing/2014/main" id="{0DC6093A-88D1-4C0A-AB3F-B1AD8D261010}"/>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8039" name="Line 39">
              <a:extLst>
                <a:ext uri="{FF2B5EF4-FFF2-40B4-BE49-F238E27FC236}">
                  <a16:creationId xmlns:a16="http://schemas.microsoft.com/office/drawing/2014/main" id="{3DB53E7D-40FD-4CC7-A32D-2F7D2FC9ABB2}"/>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28040" name="Group 40">
            <a:extLst>
              <a:ext uri="{FF2B5EF4-FFF2-40B4-BE49-F238E27FC236}">
                <a16:creationId xmlns:a16="http://schemas.microsoft.com/office/drawing/2014/main" id="{7F9DD815-92FF-4362-8460-C02B741B370F}"/>
              </a:ext>
            </a:extLst>
          </p:cNvPr>
          <p:cNvGrpSpPr>
            <a:grpSpLocks/>
          </p:cNvGrpSpPr>
          <p:nvPr/>
        </p:nvGrpSpPr>
        <p:grpSpPr bwMode="auto">
          <a:xfrm>
            <a:off x="404813" y="6516688"/>
            <a:ext cx="231775" cy="190500"/>
            <a:chOff x="2352" y="3264"/>
            <a:chExt cx="146" cy="120"/>
          </a:xfrm>
        </p:grpSpPr>
        <p:sp>
          <p:nvSpPr>
            <p:cNvPr id="128041" name="Rectangle 41">
              <a:extLst>
                <a:ext uri="{FF2B5EF4-FFF2-40B4-BE49-F238E27FC236}">
                  <a16:creationId xmlns:a16="http://schemas.microsoft.com/office/drawing/2014/main" id="{2909F160-9111-4BF0-8C51-74D5C5814984}"/>
                </a:ext>
              </a:extLst>
            </p:cNvPr>
            <p:cNvSpPr>
              <a:spLocks noChangeAspect="1" noChangeArrowheads="1"/>
            </p:cNvSpPr>
            <p:nvPr/>
          </p:nvSpPr>
          <p:spPr bwMode="auto">
            <a:xfrm>
              <a:off x="2352" y="326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8042" name="Oval 42">
              <a:extLst>
                <a:ext uri="{FF2B5EF4-FFF2-40B4-BE49-F238E27FC236}">
                  <a16:creationId xmlns:a16="http://schemas.microsoft.com/office/drawing/2014/main" id="{57348A9D-8C31-49C1-B7BE-18A03BFF5717}"/>
                </a:ext>
              </a:extLst>
            </p:cNvPr>
            <p:cNvSpPr>
              <a:spLocks noChangeAspect="1" noChangeArrowheads="1"/>
            </p:cNvSpPr>
            <p:nvPr/>
          </p:nvSpPr>
          <p:spPr bwMode="auto">
            <a:xfrm>
              <a:off x="2359" y="336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28043" name="Oval 43">
              <a:extLst>
                <a:ext uri="{FF2B5EF4-FFF2-40B4-BE49-F238E27FC236}">
                  <a16:creationId xmlns:a16="http://schemas.microsoft.com/office/drawing/2014/main" id="{5DDC08CD-0015-40BF-A959-91DA9EC75DD5}"/>
                </a:ext>
              </a:extLst>
            </p:cNvPr>
            <p:cNvSpPr>
              <a:spLocks noChangeAspect="1" noChangeArrowheads="1"/>
            </p:cNvSpPr>
            <p:nvPr/>
          </p:nvSpPr>
          <p:spPr bwMode="auto">
            <a:xfrm>
              <a:off x="2473" y="336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28044" name="Oval 44">
              <a:extLst>
                <a:ext uri="{FF2B5EF4-FFF2-40B4-BE49-F238E27FC236}">
                  <a16:creationId xmlns:a16="http://schemas.microsoft.com/office/drawing/2014/main" id="{4607E9FF-576C-4F7F-9A09-C4CB046A9EA7}"/>
                </a:ext>
              </a:extLst>
            </p:cNvPr>
            <p:cNvSpPr>
              <a:spLocks noChangeAspect="1" noChangeArrowheads="1"/>
            </p:cNvSpPr>
            <p:nvPr/>
          </p:nvSpPr>
          <p:spPr bwMode="auto">
            <a:xfrm>
              <a:off x="2373" y="3290"/>
              <a:ext cx="102" cy="48"/>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8045" name="Line 45">
              <a:extLst>
                <a:ext uri="{FF2B5EF4-FFF2-40B4-BE49-F238E27FC236}">
                  <a16:creationId xmlns:a16="http://schemas.microsoft.com/office/drawing/2014/main" id="{F2AF70F2-104B-48D7-9DB4-0B6BD3464E42}"/>
                </a:ext>
              </a:extLst>
            </p:cNvPr>
            <p:cNvSpPr>
              <a:spLocks noChangeAspect="1" noChangeShapeType="1"/>
            </p:cNvSpPr>
            <p:nvPr/>
          </p:nvSpPr>
          <p:spPr bwMode="auto">
            <a:xfrm flipV="1">
              <a:off x="2353" y="3264"/>
              <a:ext cx="144" cy="9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28046" name="Group 46">
            <a:extLst>
              <a:ext uri="{FF2B5EF4-FFF2-40B4-BE49-F238E27FC236}">
                <a16:creationId xmlns:a16="http://schemas.microsoft.com/office/drawing/2014/main" id="{D1CAECB8-2335-4727-9188-62243F10029F}"/>
              </a:ext>
            </a:extLst>
          </p:cNvPr>
          <p:cNvGrpSpPr>
            <a:grpSpLocks/>
          </p:cNvGrpSpPr>
          <p:nvPr/>
        </p:nvGrpSpPr>
        <p:grpSpPr bwMode="auto">
          <a:xfrm>
            <a:off x="404813" y="7092950"/>
            <a:ext cx="231775" cy="190500"/>
            <a:chOff x="2252" y="2304"/>
            <a:chExt cx="146" cy="120"/>
          </a:xfrm>
        </p:grpSpPr>
        <p:sp>
          <p:nvSpPr>
            <p:cNvPr id="128047" name="Rectangle 47">
              <a:extLst>
                <a:ext uri="{FF2B5EF4-FFF2-40B4-BE49-F238E27FC236}">
                  <a16:creationId xmlns:a16="http://schemas.microsoft.com/office/drawing/2014/main" id="{5C820690-42A2-424B-8E60-8558A264BDF5}"/>
                </a:ext>
              </a:extLst>
            </p:cNvPr>
            <p:cNvSpPr>
              <a:spLocks noChangeAspect="1" noChangeArrowheads="1"/>
            </p:cNvSpPr>
            <p:nvPr/>
          </p:nvSpPr>
          <p:spPr bwMode="auto">
            <a:xfrm>
              <a:off x="2252" y="230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8048" name="Oval 48">
              <a:extLst>
                <a:ext uri="{FF2B5EF4-FFF2-40B4-BE49-F238E27FC236}">
                  <a16:creationId xmlns:a16="http://schemas.microsoft.com/office/drawing/2014/main" id="{232EDC8D-64A4-4F61-938A-5C62CB603DE5}"/>
                </a:ext>
              </a:extLst>
            </p:cNvPr>
            <p:cNvSpPr>
              <a:spLocks noChangeAspect="1" noChangeArrowheads="1"/>
            </p:cNvSpPr>
            <p:nvPr/>
          </p:nvSpPr>
          <p:spPr bwMode="auto">
            <a:xfrm>
              <a:off x="2259" y="240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28049" name="Oval 49">
              <a:extLst>
                <a:ext uri="{FF2B5EF4-FFF2-40B4-BE49-F238E27FC236}">
                  <a16:creationId xmlns:a16="http://schemas.microsoft.com/office/drawing/2014/main" id="{0619FA8B-1CB5-40DB-B2DE-A458DC63E1C2}"/>
                </a:ext>
              </a:extLst>
            </p:cNvPr>
            <p:cNvSpPr>
              <a:spLocks noChangeAspect="1" noChangeArrowheads="1"/>
            </p:cNvSpPr>
            <p:nvPr/>
          </p:nvSpPr>
          <p:spPr bwMode="auto">
            <a:xfrm>
              <a:off x="2373" y="240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28050" name="Line 50">
            <a:extLst>
              <a:ext uri="{FF2B5EF4-FFF2-40B4-BE49-F238E27FC236}">
                <a16:creationId xmlns:a16="http://schemas.microsoft.com/office/drawing/2014/main" id="{FBBC3686-60A5-4A7F-9EA4-804479641971}"/>
              </a:ext>
            </a:extLst>
          </p:cNvPr>
          <p:cNvSpPr>
            <a:spLocks noChangeShapeType="1"/>
          </p:cNvSpPr>
          <p:nvPr/>
        </p:nvSpPr>
        <p:spPr bwMode="auto">
          <a:xfrm>
            <a:off x="260350" y="7740650"/>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28051" name="Group 51">
            <a:extLst>
              <a:ext uri="{FF2B5EF4-FFF2-40B4-BE49-F238E27FC236}">
                <a16:creationId xmlns:a16="http://schemas.microsoft.com/office/drawing/2014/main" id="{23287821-DD85-4A71-8F26-AD213A127029}"/>
              </a:ext>
            </a:extLst>
          </p:cNvPr>
          <p:cNvGrpSpPr>
            <a:grpSpLocks noChangeAspect="1"/>
          </p:cNvGrpSpPr>
          <p:nvPr/>
        </p:nvGrpSpPr>
        <p:grpSpPr bwMode="auto">
          <a:xfrm>
            <a:off x="403225" y="7669213"/>
            <a:ext cx="288925" cy="215900"/>
            <a:chOff x="1968" y="1728"/>
            <a:chExt cx="195" cy="132"/>
          </a:xfrm>
        </p:grpSpPr>
        <p:sp>
          <p:nvSpPr>
            <p:cNvPr id="128052" name="Rectangle 52">
              <a:extLst>
                <a:ext uri="{FF2B5EF4-FFF2-40B4-BE49-F238E27FC236}">
                  <a16:creationId xmlns:a16="http://schemas.microsoft.com/office/drawing/2014/main" id="{1C14B261-1F4A-4644-89A8-53A757B9128D}"/>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8053" name="Line 53">
              <a:extLst>
                <a:ext uri="{FF2B5EF4-FFF2-40B4-BE49-F238E27FC236}">
                  <a16:creationId xmlns:a16="http://schemas.microsoft.com/office/drawing/2014/main" id="{E166880B-39C2-4DFF-B328-7149D90356F7}"/>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8054" name="Line 54">
              <a:extLst>
                <a:ext uri="{FF2B5EF4-FFF2-40B4-BE49-F238E27FC236}">
                  <a16:creationId xmlns:a16="http://schemas.microsoft.com/office/drawing/2014/main" id="{9AAF0C34-AEC5-4F58-898C-720C287A1367}"/>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28055" name="Group 55">
            <a:extLst>
              <a:ext uri="{FF2B5EF4-FFF2-40B4-BE49-F238E27FC236}">
                <a16:creationId xmlns:a16="http://schemas.microsoft.com/office/drawing/2014/main" id="{3E28E4F1-362C-484F-9F2A-5E1A3095942C}"/>
              </a:ext>
            </a:extLst>
          </p:cNvPr>
          <p:cNvGrpSpPr>
            <a:grpSpLocks/>
          </p:cNvGrpSpPr>
          <p:nvPr/>
        </p:nvGrpSpPr>
        <p:grpSpPr bwMode="auto">
          <a:xfrm>
            <a:off x="509588" y="7597775"/>
            <a:ext cx="76200" cy="63500"/>
            <a:chOff x="2443" y="447"/>
            <a:chExt cx="48" cy="40"/>
          </a:xfrm>
        </p:grpSpPr>
        <p:sp>
          <p:nvSpPr>
            <p:cNvPr id="128056" name="Line 56">
              <a:extLst>
                <a:ext uri="{FF2B5EF4-FFF2-40B4-BE49-F238E27FC236}">
                  <a16:creationId xmlns:a16="http://schemas.microsoft.com/office/drawing/2014/main" id="{5F487921-E72A-455E-B2BD-5CCD28DA56EE}"/>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8057" name="Line 57">
              <a:extLst>
                <a:ext uri="{FF2B5EF4-FFF2-40B4-BE49-F238E27FC236}">
                  <a16:creationId xmlns:a16="http://schemas.microsoft.com/office/drawing/2014/main" id="{19947B72-86FC-42F6-8E5A-D86FF113B150}"/>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28058" name="Text Box 58">
            <a:extLst>
              <a:ext uri="{FF2B5EF4-FFF2-40B4-BE49-F238E27FC236}">
                <a16:creationId xmlns:a16="http://schemas.microsoft.com/office/drawing/2014/main" id="{6143FECE-1F06-490A-8555-C19868319C7C}"/>
              </a:ext>
            </a:extLst>
          </p:cNvPr>
          <p:cNvSpPr txBox="1">
            <a:spLocks noChangeArrowheads="1"/>
          </p:cNvSpPr>
          <p:nvPr/>
        </p:nvSpPr>
        <p:spPr bwMode="auto">
          <a:xfrm>
            <a:off x="692150" y="7524750"/>
            <a:ext cx="20796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BG CWBR-25</a:t>
            </a:r>
          </a:p>
          <a:p>
            <a:r>
              <a:rPr lang="en-GB" altLang="en-US" sz="1000"/>
              <a:t>x1 Infantry Battalion Type A </a:t>
            </a:r>
            <a:r>
              <a:rPr lang="en-GB" altLang="en-US" sz="800"/>
              <a:t>(bc)</a:t>
            </a:r>
            <a:endParaRPr lang="en-GB" altLang="en-US" sz="1000"/>
          </a:p>
        </p:txBody>
      </p:sp>
      <p:sp>
        <p:nvSpPr>
          <p:cNvPr id="128059" name="Line 59">
            <a:extLst>
              <a:ext uri="{FF2B5EF4-FFF2-40B4-BE49-F238E27FC236}">
                <a16:creationId xmlns:a16="http://schemas.microsoft.com/office/drawing/2014/main" id="{374BB51D-A352-4EB1-B118-803E4853C9E4}"/>
              </a:ext>
            </a:extLst>
          </p:cNvPr>
          <p:cNvSpPr>
            <a:spLocks noChangeShapeType="1"/>
          </p:cNvSpPr>
          <p:nvPr/>
        </p:nvSpPr>
        <p:spPr bwMode="auto">
          <a:xfrm flipV="1">
            <a:off x="260350" y="5940425"/>
            <a:ext cx="0" cy="266382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8060" name="Text Box 60">
            <a:extLst>
              <a:ext uri="{FF2B5EF4-FFF2-40B4-BE49-F238E27FC236}">
                <a16:creationId xmlns:a16="http://schemas.microsoft.com/office/drawing/2014/main" id="{E420A6A3-D605-4B19-9AE7-C26898107D7E}"/>
              </a:ext>
            </a:extLst>
          </p:cNvPr>
          <p:cNvSpPr txBox="1">
            <a:spLocks noChangeArrowheads="1"/>
          </p:cNvSpPr>
          <p:nvPr/>
        </p:nvSpPr>
        <p:spPr bwMode="auto">
          <a:xfrm>
            <a:off x="3716338" y="5724525"/>
            <a:ext cx="3025775" cy="3270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800"/>
              <a:t>(a) </a:t>
            </a:r>
            <a:r>
              <a:rPr lang="en-GB" altLang="en-US" sz="800" b="0"/>
              <a:t>3 Brigade’s primary role was Home Defence and was permanently stationed in Northern Ireland, with a particular emphasis on combating domestic terrorism.</a:t>
            </a:r>
          </a:p>
          <a:p>
            <a:endParaRPr lang="en-GB" altLang="en-US" sz="800"/>
          </a:p>
          <a:p>
            <a:r>
              <a:rPr lang="en-GB" altLang="en-US" sz="800"/>
              <a:t>(b) </a:t>
            </a:r>
            <a:r>
              <a:rPr lang="en-GB" altLang="en-US" sz="800" b="0"/>
              <a:t>These battalions were drawn from the Regular Army.  </a:t>
            </a:r>
          </a:p>
          <a:p>
            <a:endParaRPr lang="en-GB" altLang="en-US" sz="800" b="0"/>
          </a:p>
          <a:p>
            <a:r>
              <a:rPr lang="en-GB" altLang="en-US" sz="800"/>
              <a:t>(c) </a:t>
            </a:r>
            <a:r>
              <a:rPr lang="en-GB" altLang="en-US" sz="800" b="0"/>
              <a:t>This battalion was primarily equipped with Saracen APCs, though may have received Saxon during the 1980s.</a:t>
            </a:r>
            <a:endParaRPr lang="en-GB" altLang="en-US" sz="800"/>
          </a:p>
          <a:p>
            <a:endParaRPr lang="en-GB" altLang="en-US" sz="800" b="0"/>
          </a:p>
          <a:p>
            <a:r>
              <a:rPr lang="en-GB" altLang="en-US" sz="800"/>
              <a:t>(d) </a:t>
            </a:r>
            <a:r>
              <a:rPr lang="en-GB" altLang="en-US" sz="800" b="0"/>
              <a:t>The Home Defence Battalions belonged to the Ulster Defence Regiment.  Each UDR Battalion had a mixture of full-time regulars and part-time volunteers.</a:t>
            </a:r>
          </a:p>
          <a:p>
            <a:endParaRPr lang="en-GB" altLang="en-US" sz="800" b="0"/>
          </a:p>
          <a:p>
            <a:r>
              <a:rPr lang="en-GB" altLang="en-US" sz="800"/>
              <a:t>(e) </a:t>
            </a:r>
            <a:r>
              <a:rPr lang="en-GB" altLang="en-US" sz="800" b="0"/>
              <a:t>From 1986: May upgrade infantry  with L85/L86 small-arms:</a:t>
            </a:r>
          </a:p>
          <a:p>
            <a:r>
              <a:rPr lang="en-GB" altLang="en-US" sz="800"/>
              <a:t>     x3 </a:t>
            </a:r>
            <a:r>
              <a:rPr lang="en-GB" altLang="en-US" sz="800" b="0"/>
              <a:t>Infantry (1 MAW)                                              CWBR-27</a:t>
            </a:r>
          </a:p>
          <a:p>
            <a:r>
              <a:rPr lang="en-GB" altLang="en-US" sz="800" b="0"/>
              <a:t>From 1987: May replace all M72 66mm LAW and Carl-Gustav 84mm MAW with the 94mm LAW-80 (see card).</a:t>
            </a:r>
          </a:p>
          <a:p>
            <a:endParaRPr lang="en-GB" altLang="en-US" sz="800" b="0"/>
          </a:p>
          <a:p>
            <a:r>
              <a:rPr lang="en-GB" altLang="en-US" sz="800"/>
              <a:t>(f) </a:t>
            </a:r>
            <a:r>
              <a:rPr lang="en-GB" altLang="en-US" sz="800" b="0"/>
              <a:t>The British Army held sufficient stocks of Saracen APCs and Humber Pig APCs to equip roughly two infantry brigades (the majority of these were with 3, 8 &amp; 39 Brigades in Northern Ireland).  May therefore replace some transport within battalions with:</a:t>
            </a:r>
          </a:p>
          <a:p>
            <a:r>
              <a:rPr lang="en-GB" altLang="en-US" sz="800" b="0"/>
              <a:t>     Saracen APC                                                        CWBR-63</a:t>
            </a:r>
          </a:p>
          <a:p>
            <a:r>
              <a:rPr lang="en-GB" altLang="en-US" sz="800" b="0"/>
              <a:t>     Humber Pig APC                                                   CWBR-64</a:t>
            </a:r>
          </a:p>
        </p:txBody>
      </p:sp>
      <p:sp>
        <p:nvSpPr>
          <p:cNvPr id="128061" name="Line 61">
            <a:extLst>
              <a:ext uri="{FF2B5EF4-FFF2-40B4-BE49-F238E27FC236}">
                <a16:creationId xmlns:a16="http://schemas.microsoft.com/office/drawing/2014/main" id="{9B80D679-BFF7-4459-B1F2-403934E98B3F}"/>
              </a:ext>
            </a:extLst>
          </p:cNvPr>
          <p:cNvSpPr>
            <a:spLocks noChangeShapeType="1"/>
          </p:cNvSpPr>
          <p:nvPr/>
        </p:nvSpPr>
        <p:spPr bwMode="auto">
          <a:xfrm>
            <a:off x="260350" y="8604250"/>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28062" name="Group 62">
            <a:extLst>
              <a:ext uri="{FF2B5EF4-FFF2-40B4-BE49-F238E27FC236}">
                <a16:creationId xmlns:a16="http://schemas.microsoft.com/office/drawing/2014/main" id="{71F52445-6900-4EE3-A178-FA602BA184C9}"/>
              </a:ext>
            </a:extLst>
          </p:cNvPr>
          <p:cNvGrpSpPr>
            <a:grpSpLocks noChangeAspect="1"/>
          </p:cNvGrpSpPr>
          <p:nvPr/>
        </p:nvGrpSpPr>
        <p:grpSpPr bwMode="auto">
          <a:xfrm>
            <a:off x="403225" y="8532813"/>
            <a:ext cx="288925" cy="215900"/>
            <a:chOff x="1968" y="1728"/>
            <a:chExt cx="195" cy="132"/>
          </a:xfrm>
        </p:grpSpPr>
        <p:sp>
          <p:nvSpPr>
            <p:cNvPr id="128063" name="Rectangle 63">
              <a:extLst>
                <a:ext uri="{FF2B5EF4-FFF2-40B4-BE49-F238E27FC236}">
                  <a16:creationId xmlns:a16="http://schemas.microsoft.com/office/drawing/2014/main" id="{A3C76E00-388E-4627-96F3-80C8EDA2E997}"/>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8064" name="Line 64">
              <a:extLst>
                <a:ext uri="{FF2B5EF4-FFF2-40B4-BE49-F238E27FC236}">
                  <a16:creationId xmlns:a16="http://schemas.microsoft.com/office/drawing/2014/main" id="{28CCF54E-FE8D-4103-89DC-526C2A69182C}"/>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8065" name="Line 65">
              <a:extLst>
                <a:ext uri="{FF2B5EF4-FFF2-40B4-BE49-F238E27FC236}">
                  <a16:creationId xmlns:a16="http://schemas.microsoft.com/office/drawing/2014/main" id="{84C817F1-1017-4106-BC26-EBDC1B517CA8}"/>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28066" name="Group 66">
            <a:extLst>
              <a:ext uri="{FF2B5EF4-FFF2-40B4-BE49-F238E27FC236}">
                <a16:creationId xmlns:a16="http://schemas.microsoft.com/office/drawing/2014/main" id="{F6402861-1234-4C19-A83A-8FA147BF31F2}"/>
              </a:ext>
            </a:extLst>
          </p:cNvPr>
          <p:cNvGrpSpPr>
            <a:grpSpLocks/>
          </p:cNvGrpSpPr>
          <p:nvPr/>
        </p:nvGrpSpPr>
        <p:grpSpPr bwMode="auto">
          <a:xfrm>
            <a:off x="509588" y="8461375"/>
            <a:ext cx="76200" cy="63500"/>
            <a:chOff x="2443" y="447"/>
            <a:chExt cx="48" cy="40"/>
          </a:xfrm>
        </p:grpSpPr>
        <p:sp>
          <p:nvSpPr>
            <p:cNvPr id="128067" name="Line 67">
              <a:extLst>
                <a:ext uri="{FF2B5EF4-FFF2-40B4-BE49-F238E27FC236}">
                  <a16:creationId xmlns:a16="http://schemas.microsoft.com/office/drawing/2014/main" id="{274603C1-2614-445B-B857-148DA7225355}"/>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8068" name="Line 68">
              <a:extLst>
                <a:ext uri="{FF2B5EF4-FFF2-40B4-BE49-F238E27FC236}">
                  <a16:creationId xmlns:a16="http://schemas.microsoft.com/office/drawing/2014/main" id="{FB53D7FC-9938-4133-8BB4-3401D4892723}"/>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28069" name="Text Box 69">
            <a:extLst>
              <a:ext uri="{FF2B5EF4-FFF2-40B4-BE49-F238E27FC236}">
                <a16:creationId xmlns:a16="http://schemas.microsoft.com/office/drawing/2014/main" id="{EFC01ADB-E1DB-4418-8623-5CAD2ED009C5}"/>
              </a:ext>
            </a:extLst>
          </p:cNvPr>
          <p:cNvSpPr txBox="1">
            <a:spLocks noChangeArrowheads="1"/>
          </p:cNvSpPr>
          <p:nvPr/>
        </p:nvSpPr>
        <p:spPr bwMode="auto">
          <a:xfrm>
            <a:off x="692150" y="8388350"/>
            <a:ext cx="29527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1000" b="0"/>
              <a:t>BG CWBR-30</a:t>
            </a:r>
          </a:p>
          <a:p>
            <a:r>
              <a:rPr lang="en-GB" altLang="en-US" sz="1000"/>
              <a:t>x3 Infantry Battalion (Home Defence) </a:t>
            </a:r>
            <a:r>
              <a:rPr lang="en-GB" altLang="en-US" sz="800"/>
              <a:t>(df)</a:t>
            </a:r>
            <a:endParaRPr lang="en-GB" altLang="en-US" sz="1000"/>
          </a:p>
        </p:txBody>
      </p:sp>
      <p:sp>
        <p:nvSpPr>
          <p:cNvPr id="128070" name="Line 70">
            <a:extLst>
              <a:ext uri="{FF2B5EF4-FFF2-40B4-BE49-F238E27FC236}">
                <a16:creationId xmlns:a16="http://schemas.microsoft.com/office/drawing/2014/main" id="{FBB28E6A-B726-48F3-8929-D50AFAFCC976}"/>
              </a:ext>
            </a:extLst>
          </p:cNvPr>
          <p:cNvSpPr>
            <a:spLocks noChangeShapeType="1"/>
          </p:cNvSpPr>
          <p:nvPr/>
        </p:nvSpPr>
        <p:spPr bwMode="auto">
          <a:xfrm>
            <a:off x="260350" y="8172450"/>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28071" name="Group 71">
            <a:extLst>
              <a:ext uri="{FF2B5EF4-FFF2-40B4-BE49-F238E27FC236}">
                <a16:creationId xmlns:a16="http://schemas.microsoft.com/office/drawing/2014/main" id="{58463B0E-D4A1-41FC-A5C9-A55E6D294BC7}"/>
              </a:ext>
            </a:extLst>
          </p:cNvPr>
          <p:cNvGrpSpPr>
            <a:grpSpLocks noChangeAspect="1"/>
          </p:cNvGrpSpPr>
          <p:nvPr/>
        </p:nvGrpSpPr>
        <p:grpSpPr bwMode="auto">
          <a:xfrm>
            <a:off x="403225" y="8101013"/>
            <a:ext cx="288925" cy="215900"/>
            <a:chOff x="1968" y="1728"/>
            <a:chExt cx="195" cy="132"/>
          </a:xfrm>
        </p:grpSpPr>
        <p:sp>
          <p:nvSpPr>
            <p:cNvPr id="128072" name="Rectangle 72">
              <a:extLst>
                <a:ext uri="{FF2B5EF4-FFF2-40B4-BE49-F238E27FC236}">
                  <a16:creationId xmlns:a16="http://schemas.microsoft.com/office/drawing/2014/main" id="{924354C4-B277-4392-BFB2-766165A16275}"/>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8073" name="Line 73">
              <a:extLst>
                <a:ext uri="{FF2B5EF4-FFF2-40B4-BE49-F238E27FC236}">
                  <a16:creationId xmlns:a16="http://schemas.microsoft.com/office/drawing/2014/main" id="{28D295EF-51EA-4419-B077-ED560AE23B48}"/>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8074" name="Line 74">
              <a:extLst>
                <a:ext uri="{FF2B5EF4-FFF2-40B4-BE49-F238E27FC236}">
                  <a16:creationId xmlns:a16="http://schemas.microsoft.com/office/drawing/2014/main" id="{1A49797F-FBDC-4DB0-80A0-C8788CDE0424}"/>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28075" name="Group 75">
            <a:extLst>
              <a:ext uri="{FF2B5EF4-FFF2-40B4-BE49-F238E27FC236}">
                <a16:creationId xmlns:a16="http://schemas.microsoft.com/office/drawing/2014/main" id="{F5DFFD0C-EF70-422A-874B-7827BDF9B199}"/>
              </a:ext>
            </a:extLst>
          </p:cNvPr>
          <p:cNvGrpSpPr>
            <a:grpSpLocks/>
          </p:cNvGrpSpPr>
          <p:nvPr/>
        </p:nvGrpSpPr>
        <p:grpSpPr bwMode="auto">
          <a:xfrm>
            <a:off x="509588" y="8029575"/>
            <a:ext cx="76200" cy="63500"/>
            <a:chOff x="2443" y="447"/>
            <a:chExt cx="48" cy="40"/>
          </a:xfrm>
        </p:grpSpPr>
        <p:sp>
          <p:nvSpPr>
            <p:cNvPr id="128076" name="Line 76">
              <a:extLst>
                <a:ext uri="{FF2B5EF4-FFF2-40B4-BE49-F238E27FC236}">
                  <a16:creationId xmlns:a16="http://schemas.microsoft.com/office/drawing/2014/main" id="{24E575B2-31E2-4027-A88B-8CE8E38A23AD}"/>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8077" name="Line 77">
              <a:extLst>
                <a:ext uri="{FF2B5EF4-FFF2-40B4-BE49-F238E27FC236}">
                  <a16:creationId xmlns:a16="http://schemas.microsoft.com/office/drawing/2014/main" id="{7F320B9C-3FAB-4776-B67D-796BCAA37114}"/>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28078" name="Text Box 78">
            <a:extLst>
              <a:ext uri="{FF2B5EF4-FFF2-40B4-BE49-F238E27FC236}">
                <a16:creationId xmlns:a16="http://schemas.microsoft.com/office/drawing/2014/main" id="{9AECF57D-A7D4-4742-924A-D13BE0A9214D}"/>
              </a:ext>
            </a:extLst>
          </p:cNvPr>
          <p:cNvSpPr txBox="1">
            <a:spLocks noChangeArrowheads="1"/>
          </p:cNvSpPr>
          <p:nvPr/>
        </p:nvSpPr>
        <p:spPr bwMode="auto">
          <a:xfrm>
            <a:off x="692150" y="7956550"/>
            <a:ext cx="27971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BG CWBR-26</a:t>
            </a:r>
          </a:p>
          <a:p>
            <a:r>
              <a:rPr lang="en-GB" altLang="en-US" sz="1000"/>
              <a:t>x1 Infantry Battalion Type B (Light Role) </a:t>
            </a:r>
            <a:r>
              <a:rPr lang="en-GB" altLang="en-US" sz="800"/>
              <a:t>(bf)</a:t>
            </a:r>
            <a:endParaRPr lang="en-GB" altLang="en-US" sz="1000"/>
          </a:p>
        </p:txBody>
      </p:sp>
      <p:grpSp>
        <p:nvGrpSpPr>
          <p:cNvPr id="128292" name="Group 292">
            <a:extLst>
              <a:ext uri="{FF2B5EF4-FFF2-40B4-BE49-F238E27FC236}">
                <a16:creationId xmlns:a16="http://schemas.microsoft.com/office/drawing/2014/main" id="{05362802-3D5C-47D2-BF78-28D915D2ED36}"/>
              </a:ext>
            </a:extLst>
          </p:cNvPr>
          <p:cNvGrpSpPr>
            <a:grpSpLocks/>
          </p:cNvGrpSpPr>
          <p:nvPr/>
        </p:nvGrpSpPr>
        <p:grpSpPr bwMode="auto">
          <a:xfrm>
            <a:off x="220663" y="179388"/>
            <a:ext cx="76200" cy="63500"/>
            <a:chOff x="2539" y="543"/>
            <a:chExt cx="48" cy="40"/>
          </a:xfrm>
        </p:grpSpPr>
        <p:sp>
          <p:nvSpPr>
            <p:cNvPr id="128293" name="Line 293">
              <a:extLst>
                <a:ext uri="{FF2B5EF4-FFF2-40B4-BE49-F238E27FC236}">
                  <a16:creationId xmlns:a16="http://schemas.microsoft.com/office/drawing/2014/main" id="{0D073F81-BF53-4D4A-95CE-53DA489C89F3}"/>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8294" name="Line 294">
              <a:extLst>
                <a:ext uri="{FF2B5EF4-FFF2-40B4-BE49-F238E27FC236}">
                  <a16:creationId xmlns:a16="http://schemas.microsoft.com/office/drawing/2014/main" id="{B79C2A77-45B1-408C-A3A4-F79F71C19318}"/>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128295" name="Text Box 295">
            <a:extLst>
              <a:ext uri="{FF2B5EF4-FFF2-40B4-BE49-F238E27FC236}">
                <a16:creationId xmlns:a16="http://schemas.microsoft.com/office/drawing/2014/main" id="{57933B18-4BC5-46BA-8061-685E013F9EF0}"/>
              </a:ext>
            </a:extLst>
          </p:cNvPr>
          <p:cNvSpPr txBox="1">
            <a:spLocks noChangeArrowheads="1"/>
          </p:cNvSpPr>
          <p:nvPr/>
        </p:nvSpPr>
        <p:spPr bwMode="auto">
          <a:xfrm>
            <a:off x="476250" y="107950"/>
            <a:ext cx="3090863"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BATTLEGROUP CWBR-18j</a:t>
            </a:r>
          </a:p>
          <a:p>
            <a:r>
              <a:rPr lang="en-GB" altLang="en-US" sz="1000"/>
              <a:t>British Infantry Brigade (Home Service) 1980s </a:t>
            </a:r>
            <a:r>
              <a:rPr lang="en-GB" altLang="en-US" sz="800"/>
              <a:t>(a)</a:t>
            </a:r>
          </a:p>
          <a:p>
            <a:r>
              <a:rPr lang="en-GB" altLang="en-US" sz="800" b="0"/>
              <a:t>(160 (Wales) Infantry Brigade)</a:t>
            </a:r>
          </a:p>
        </p:txBody>
      </p:sp>
      <p:sp>
        <p:nvSpPr>
          <p:cNvPr id="128296" name="Line 296">
            <a:extLst>
              <a:ext uri="{FF2B5EF4-FFF2-40B4-BE49-F238E27FC236}">
                <a16:creationId xmlns:a16="http://schemas.microsoft.com/office/drawing/2014/main" id="{BAA9F704-5A95-4957-BEB2-11E71A6B6D05}"/>
              </a:ext>
            </a:extLst>
          </p:cNvPr>
          <p:cNvSpPr>
            <a:spLocks noChangeShapeType="1"/>
          </p:cNvSpPr>
          <p:nvPr/>
        </p:nvSpPr>
        <p:spPr bwMode="auto">
          <a:xfrm>
            <a:off x="261938" y="1406525"/>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8297" name="Line 297">
            <a:extLst>
              <a:ext uri="{FF2B5EF4-FFF2-40B4-BE49-F238E27FC236}">
                <a16:creationId xmlns:a16="http://schemas.microsoft.com/office/drawing/2014/main" id="{3BF18449-DE19-4052-BC96-9D27523B50C5}"/>
              </a:ext>
            </a:extLst>
          </p:cNvPr>
          <p:cNvSpPr>
            <a:spLocks noChangeShapeType="1"/>
          </p:cNvSpPr>
          <p:nvPr/>
        </p:nvSpPr>
        <p:spPr bwMode="auto">
          <a:xfrm>
            <a:off x="261938" y="830263"/>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8298" name="Line 298">
            <a:extLst>
              <a:ext uri="{FF2B5EF4-FFF2-40B4-BE49-F238E27FC236}">
                <a16:creationId xmlns:a16="http://schemas.microsoft.com/office/drawing/2014/main" id="{A46D9B14-809C-4720-8FB6-46AE1F7A0659}"/>
              </a:ext>
            </a:extLst>
          </p:cNvPr>
          <p:cNvSpPr>
            <a:spLocks noChangeShapeType="1"/>
          </p:cNvSpPr>
          <p:nvPr/>
        </p:nvSpPr>
        <p:spPr bwMode="auto">
          <a:xfrm>
            <a:off x="477838" y="1477963"/>
            <a:ext cx="0" cy="1444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8299" name="Line 299">
            <a:extLst>
              <a:ext uri="{FF2B5EF4-FFF2-40B4-BE49-F238E27FC236}">
                <a16:creationId xmlns:a16="http://schemas.microsoft.com/office/drawing/2014/main" id="{33F0BAB5-6F3A-4415-820E-0A8DA1FF7BBE}"/>
              </a:ext>
            </a:extLst>
          </p:cNvPr>
          <p:cNvSpPr>
            <a:spLocks noChangeShapeType="1"/>
          </p:cNvSpPr>
          <p:nvPr/>
        </p:nvSpPr>
        <p:spPr bwMode="auto">
          <a:xfrm>
            <a:off x="477838" y="901700"/>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28300" name="Group 300">
            <a:extLst>
              <a:ext uri="{FF2B5EF4-FFF2-40B4-BE49-F238E27FC236}">
                <a16:creationId xmlns:a16="http://schemas.microsoft.com/office/drawing/2014/main" id="{8356728A-53EE-4B0F-AA18-B0AD25C5896F}"/>
              </a:ext>
            </a:extLst>
          </p:cNvPr>
          <p:cNvGrpSpPr>
            <a:grpSpLocks/>
          </p:cNvGrpSpPr>
          <p:nvPr/>
        </p:nvGrpSpPr>
        <p:grpSpPr bwMode="auto">
          <a:xfrm>
            <a:off x="477838" y="685800"/>
            <a:ext cx="74612" cy="26988"/>
            <a:chOff x="2373" y="1404"/>
            <a:chExt cx="47" cy="17"/>
          </a:xfrm>
        </p:grpSpPr>
        <p:sp>
          <p:nvSpPr>
            <p:cNvPr id="128301" name="Oval 301">
              <a:extLst>
                <a:ext uri="{FF2B5EF4-FFF2-40B4-BE49-F238E27FC236}">
                  <a16:creationId xmlns:a16="http://schemas.microsoft.com/office/drawing/2014/main" id="{FC991814-8030-4B44-9ADE-10BCB63A1A4E}"/>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28302" name="Oval 302">
              <a:extLst>
                <a:ext uri="{FF2B5EF4-FFF2-40B4-BE49-F238E27FC236}">
                  <a16:creationId xmlns:a16="http://schemas.microsoft.com/office/drawing/2014/main" id="{CC07ECB1-3100-44FB-A6BF-F2065D6A8929}"/>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28303" name="Text Box 303">
            <a:extLst>
              <a:ext uri="{FF2B5EF4-FFF2-40B4-BE49-F238E27FC236}">
                <a16:creationId xmlns:a16="http://schemas.microsoft.com/office/drawing/2014/main" id="{C9BD9916-F4E3-40C1-9F8A-D22BA285B386}"/>
              </a:ext>
            </a:extLst>
          </p:cNvPr>
          <p:cNvSpPr txBox="1">
            <a:spLocks noChangeArrowheads="1"/>
          </p:cNvSpPr>
          <p:nvPr/>
        </p:nvSpPr>
        <p:spPr bwMode="auto">
          <a:xfrm>
            <a:off x="622300" y="614363"/>
            <a:ext cx="28019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Command</a:t>
            </a:r>
          </a:p>
          <a:p>
            <a:r>
              <a:rPr lang="en-GB" altLang="en-US" sz="800"/>
              <a:t>x1 </a:t>
            </a:r>
            <a:r>
              <a:rPr lang="en-GB" altLang="en-US" sz="800" b="0"/>
              <a:t>Commander                                                   CWBR-25</a:t>
            </a:r>
            <a:endParaRPr lang="en-GB" altLang="en-US" sz="800"/>
          </a:p>
        </p:txBody>
      </p:sp>
      <p:grpSp>
        <p:nvGrpSpPr>
          <p:cNvPr id="128304" name="Group 304">
            <a:extLst>
              <a:ext uri="{FF2B5EF4-FFF2-40B4-BE49-F238E27FC236}">
                <a16:creationId xmlns:a16="http://schemas.microsoft.com/office/drawing/2014/main" id="{BAAF74A2-C9A2-4E5F-9F6E-CE0ED756006C}"/>
              </a:ext>
            </a:extLst>
          </p:cNvPr>
          <p:cNvGrpSpPr>
            <a:grpSpLocks/>
          </p:cNvGrpSpPr>
          <p:nvPr/>
        </p:nvGrpSpPr>
        <p:grpSpPr bwMode="auto">
          <a:xfrm>
            <a:off x="406400" y="757238"/>
            <a:ext cx="231775" cy="157162"/>
            <a:chOff x="933" y="149"/>
            <a:chExt cx="146" cy="99"/>
          </a:xfrm>
        </p:grpSpPr>
        <p:sp>
          <p:nvSpPr>
            <p:cNvPr id="128305" name="Rectangle 305">
              <a:extLst>
                <a:ext uri="{FF2B5EF4-FFF2-40B4-BE49-F238E27FC236}">
                  <a16:creationId xmlns:a16="http://schemas.microsoft.com/office/drawing/2014/main" id="{9D785F2D-4ED6-4CF2-BC3F-2B6DAB58483D}"/>
                </a:ext>
              </a:extLst>
            </p:cNvPr>
            <p:cNvSpPr>
              <a:spLocks noChangeAspect="1" noChangeArrowheads="1"/>
            </p:cNvSpPr>
            <p:nvPr/>
          </p:nvSpPr>
          <p:spPr bwMode="auto">
            <a:xfrm>
              <a:off x="933" y="149"/>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8306" name="Text Box 306">
              <a:extLst>
                <a:ext uri="{FF2B5EF4-FFF2-40B4-BE49-F238E27FC236}">
                  <a16:creationId xmlns:a16="http://schemas.microsoft.com/office/drawing/2014/main" id="{0F8865EA-0BDE-41D4-833C-4FAB447F8570}"/>
                </a:ext>
              </a:extLst>
            </p:cNvPr>
            <p:cNvSpPr txBox="1">
              <a:spLocks noChangeAspect="1" noChangeArrowheads="1"/>
            </p:cNvSpPr>
            <p:nvPr/>
          </p:nvSpPr>
          <p:spPr bwMode="auto">
            <a:xfrm>
              <a:off x="948" y="163"/>
              <a:ext cx="116" cy="70"/>
            </a:xfrm>
            <a:prstGeom prst="rect">
              <a:avLst/>
            </a:prstGeom>
            <a:solidFill>
              <a:srgbClr val="CC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sz="800"/>
                <a:t>HQ</a:t>
              </a:r>
            </a:p>
          </p:txBody>
        </p:sp>
      </p:grpSp>
      <p:grpSp>
        <p:nvGrpSpPr>
          <p:cNvPr id="128307" name="Group 307">
            <a:extLst>
              <a:ext uri="{FF2B5EF4-FFF2-40B4-BE49-F238E27FC236}">
                <a16:creationId xmlns:a16="http://schemas.microsoft.com/office/drawing/2014/main" id="{E328D365-23DC-4166-B698-C00AD96B847B}"/>
              </a:ext>
            </a:extLst>
          </p:cNvPr>
          <p:cNvGrpSpPr>
            <a:grpSpLocks/>
          </p:cNvGrpSpPr>
          <p:nvPr/>
        </p:nvGrpSpPr>
        <p:grpSpPr bwMode="auto">
          <a:xfrm>
            <a:off x="477838" y="973138"/>
            <a:ext cx="74612" cy="26987"/>
            <a:chOff x="2373" y="1404"/>
            <a:chExt cx="47" cy="17"/>
          </a:xfrm>
        </p:grpSpPr>
        <p:sp>
          <p:nvSpPr>
            <p:cNvPr id="128308" name="Oval 308">
              <a:extLst>
                <a:ext uri="{FF2B5EF4-FFF2-40B4-BE49-F238E27FC236}">
                  <a16:creationId xmlns:a16="http://schemas.microsoft.com/office/drawing/2014/main" id="{7D367BC9-66B4-4D4A-A57B-09A3D2F86DCA}"/>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28309" name="Oval 309">
              <a:extLst>
                <a:ext uri="{FF2B5EF4-FFF2-40B4-BE49-F238E27FC236}">
                  <a16:creationId xmlns:a16="http://schemas.microsoft.com/office/drawing/2014/main" id="{2F35DB23-D718-4120-A3C8-76FD8355F947}"/>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28310" name="Text Box 310">
            <a:extLst>
              <a:ext uri="{FF2B5EF4-FFF2-40B4-BE49-F238E27FC236}">
                <a16:creationId xmlns:a16="http://schemas.microsoft.com/office/drawing/2014/main" id="{6F94DB43-4AF5-4D66-96A6-18827834676F}"/>
              </a:ext>
            </a:extLst>
          </p:cNvPr>
          <p:cNvSpPr txBox="1">
            <a:spLocks noChangeArrowheads="1"/>
          </p:cNvSpPr>
          <p:nvPr/>
        </p:nvSpPr>
        <p:spPr bwMode="auto">
          <a:xfrm>
            <a:off x="622300" y="901700"/>
            <a:ext cx="27955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a:t>
            </a:r>
          </a:p>
          <a:p>
            <a:r>
              <a:rPr lang="en-GB" altLang="en-US" sz="800"/>
              <a:t>x1 </a:t>
            </a:r>
            <a:r>
              <a:rPr lang="en-GB" altLang="en-US" sz="800" b="0"/>
              <a:t>Ferret Scout Car </a:t>
            </a:r>
            <a:r>
              <a:rPr lang="en-GB" altLang="en-US" sz="800"/>
              <a:t>     </a:t>
            </a:r>
            <a:r>
              <a:rPr lang="en-GB" altLang="en-US" sz="800" b="0"/>
              <a:t>                                      CWBR-18</a:t>
            </a:r>
            <a:endParaRPr lang="en-GB" altLang="en-US" sz="800"/>
          </a:p>
        </p:txBody>
      </p:sp>
      <p:grpSp>
        <p:nvGrpSpPr>
          <p:cNvPr id="128311" name="Group 311">
            <a:extLst>
              <a:ext uri="{FF2B5EF4-FFF2-40B4-BE49-F238E27FC236}">
                <a16:creationId xmlns:a16="http://schemas.microsoft.com/office/drawing/2014/main" id="{417E5E34-BF6A-48CC-9D0B-1F61BDA6E477}"/>
              </a:ext>
            </a:extLst>
          </p:cNvPr>
          <p:cNvGrpSpPr>
            <a:grpSpLocks noChangeAspect="1"/>
          </p:cNvGrpSpPr>
          <p:nvPr/>
        </p:nvGrpSpPr>
        <p:grpSpPr bwMode="auto">
          <a:xfrm>
            <a:off x="406400" y="1333500"/>
            <a:ext cx="231775" cy="157163"/>
            <a:chOff x="1968" y="1728"/>
            <a:chExt cx="195" cy="132"/>
          </a:xfrm>
        </p:grpSpPr>
        <p:sp>
          <p:nvSpPr>
            <p:cNvPr id="128312" name="Rectangle 312">
              <a:extLst>
                <a:ext uri="{FF2B5EF4-FFF2-40B4-BE49-F238E27FC236}">
                  <a16:creationId xmlns:a16="http://schemas.microsoft.com/office/drawing/2014/main" id="{DCF8B94E-63A4-4797-99FF-6F2D7BD1E7A8}"/>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8313" name="Line 313">
              <a:extLst>
                <a:ext uri="{FF2B5EF4-FFF2-40B4-BE49-F238E27FC236}">
                  <a16:creationId xmlns:a16="http://schemas.microsoft.com/office/drawing/2014/main" id="{50E2213C-5BC6-444B-9195-7F26E06153F9}"/>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8314" name="Line 314">
              <a:extLst>
                <a:ext uri="{FF2B5EF4-FFF2-40B4-BE49-F238E27FC236}">
                  <a16:creationId xmlns:a16="http://schemas.microsoft.com/office/drawing/2014/main" id="{1642D7AA-1FA8-4370-A562-92D25377EF1B}"/>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28315" name="Group 315">
            <a:extLst>
              <a:ext uri="{FF2B5EF4-FFF2-40B4-BE49-F238E27FC236}">
                <a16:creationId xmlns:a16="http://schemas.microsoft.com/office/drawing/2014/main" id="{60E921EB-2885-423B-8F67-655FF0BF11FC}"/>
              </a:ext>
            </a:extLst>
          </p:cNvPr>
          <p:cNvGrpSpPr>
            <a:grpSpLocks/>
          </p:cNvGrpSpPr>
          <p:nvPr/>
        </p:nvGrpSpPr>
        <p:grpSpPr bwMode="auto">
          <a:xfrm>
            <a:off x="477838" y="1262063"/>
            <a:ext cx="74612" cy="26987"/>
            <a:chOff x="2373" y="1404"/>
            <a:chExt cx="47" cy="17"/>
          </a:xfrm>
        </p:grpSpPr>
        <p:sp>
          <p:nvSpPr>
            <p:cNvPr id="128316" name="Oval 316">
              <a:extLst>
                <a:ext uri="{FF2B5EF4-FFF2-40B4-BE49-F238E27FC236}">
                  <a16:creationId xmlns:a16="http://schemas.microsoft.com/office/drawing/2014/main" id="{B22B1446-2EDF-4E9A-A1B3-B422E574015C}"/>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28317" name="Oval 317">
              <a:extLst>
                <a:ext uri="{FF2B5EF4-FFF2-40B4-BE49-F238E27FC236}">
                  <a16:creationId xmlns:a16="http://schemas.microsoft.com/office/drawing/2014/main" id="{9C149571-0E7E-4E49-8930-9AF3BB253B78}"/>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grpSp>
        <p:nvGrpSpPr>
          <p:cNvPr id="128318" name="Group 318">
            <a:extLst>
              <a:ext uri="{FF2B5EF4-FFF2-40B4-BE49-F238E27FC236}">
                <a16:creationId xmlns:a16="http://schemas.microsoft.com/office/drawing/2014/main" id="{EF40C401-4924-49E9-A62F-FEBA22337472}"/>
              </a:ext>
            </a:extLst>
          </p:cNvPr>
          <p:cNvGrpSpPr>
            <a:grpSpLocks/>
          </p:cNvGrpSpPr>
          <p:nvPr/>
        </p:nvGrpSpPr>
        <p:grpSpPr bwMode="auto">
          <a:xfrm>
            <a:off x="477838" y="1549400"/>
            <a:ext cx="74612" cy="26988"/>
            <a:chOff x="2373" y="1404"/>
            <a:chExt cx="47" cy="17"/>
          </a:xfrm>
        </p:grpSpPr>
        <p:sp>
          <p:nvSpPr>
            <p:cNvPr id="128319" name="Oval 319">
              <a:extLst>
                <a:ext uri="{FF2B5EF4-FFF2-40B4-BE49-F238E27FC236}">
                  <a16:creationId xmlns:a16="http://schemas.microsoft.com/office/drawing/2014/main" id="{9432546B-D70C-4103-9E2A-CFBFD8D388DB}"/>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28320" name="Oval 320">
              <a:extLst>
                <a:ext uri="{FF2B5EF4-FFF2-40B4-BE49-F238E27FC236}">
                  <a16:creationId xmlns:a16="http://schemas.microsoft.com/office/drawing/2014/main" id="{15735075-299D-4B1A-A535-FBEB9319F617}"/>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28321" name="Text Box 321">
            <a:extLst>
              <a:ext uri="{FF2B5EF4-FFF2-40B4-BE49-F238E27FC236}">
                <a16:creationId xmlns:a16="http://schemas.microsoft.com/office/drawing/2014/main" id="{5114B898-8208-4DFC-AD3B-8C571F95B846}"/>
              </a:ext>
            </a:extLst>
          </p:cNvPr>
          <p:cNvSpPr txBox="1">
            <a:spLocks noChangeArrowheads="1"/>
          </p:cNvSpPr>
          <p:nvPr/>
        </p:nvSpPr>
        <p:spPr bwMode="auto">
          <a:xfrm>
            <a:off x="622300" y="1477963"/>
            <a:ext cx="27876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a:t>
            </a:r>
          </a:p>
          <a:p>
            <a:r>
              <a:rPr lang="en-GB" altLang="en-US" sz="800"/>
              <a:t>x1 </a:t>
            </a:r>
            <a:r>
              <a:rPr lang="en-GB" altLang="en-US" sz="800" b="0"/>
              <a:t>Bedford MK 4-Ton Truck </a:t>
            </a:r>
            <a:r>
              <a:rPr lang="en-GB" altLang="en-US" sz="800"/>
              <a:t>     </a:t>
            </a:r>
            <a:r>
              <a:rPr lang="en-GB" altLang="en-US" sz="800" b="0"/>
              <a:t>                         CWBR-14</a:t>
            </a:r>
            <a:endParaRPr lang="en-GB" altLang="en-US" sz="800"/>
          </a:p>
        </p:txBody>
      </p:sp>
      <p:sp>
        <p:nvSpPr>
          <p:cNvPr id="128322" name="Text Box 322">
            <a:extLst>
              <a:ext uri="{FF2B5EF4-FFF2-40B4-BE49-F238E27FC236}">
                <a16:creationId xmlns:a16="http://schemas.microsoft.com/office/drawing/2014/main" id="{EB404B6F-E17C-4E41-8FB6-98F05CB5017D}"/>
              </a:ext>
            </a:extLst>
          </p:cNvPr>
          <p:cNvSpPr txBox="1">
            <a:spLocks noChangeArrowheads="1"/>
          </p:cNvSpPr>
          <p:nvPr/>
        </p:nvSpPr>
        <p:spPr bwMode="auto">
          <a:xfrm>
            <a:off x="622300" y="1262063"/>
            <a:ext cx="2797175"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x3 </a:t>
            </a:r>
            <a:r>
              <a:rPr lang="en-GB" altLang="en-US" sz="800" b="0"/>
              <a:t>Infantry (1 MAW) </a:t>
            </a:r>
            <a:r>
              <a:rPr lang="en-GB" altLang="en-US" sz="800"/>
              <a:t>(d)</a:t>
            </a:r>
            <a:r>
              <a:rPr lang="en-GB" altLang="en-US" sz="800" b="0"/>
              <a:t>                                      CWBR-26</a:t>
            </a:r>
            <a:endParaRPr lang="en-GB" altLang="en-US" sz="800"/>
          </a:p>
        </p:txBody>
      </p:sp>
      <p:sp>
        <p:nvSpPr>
          <p:cNvPr id="128323" name="Text Box 323">
            <a:extLst>
              <a:ext uri="{FF2B5EF4-FFF2-40B4-BE49-F238E27FC236}">
                <a16:creationId xmlns:a16="http://schemas.microsoft.com/office/drawing/2014/main" id="{63D7C376-E3EA-4276-A136-48137594CD39}"/>
              </a:ext>
            </a:extLst>
          </p:cNvPr>
          <p:cNvSpPr txBox="1">
            <a:spLocks noChangeArrowheads="1"/>
          </p:cNvSpPr>
          <p:nvPr/>
        </p:nvSpPr>
        <p:spPr bwMode="auto">
          <a:xfrm>
            <a:off x="692150" y="1836738"/>
            <a:ext cx="121126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BATTLEGROUPS</a:t>
            </a:r>
          </a:p>
        </p:txBody>
      </p:sp>
      <p:grpSp>
        <p:nvGrpSpPr>
          <p:cNvPr id="128324" name="Group 324">
            <a:extLst>
              <a:ext uri="{FF2B5EF4-FFF2-40B4-BE49-F238E27FC236}">
                <a16:creationId xmlns:a16="http://schemas.microsoft.com/office/drawing/2014/main" id="{FBC4B4DE-0015-47DC-9856-26D0D0A3BC74}"/>
              </a:ext>
            </a:extLst>
          </p:cNvPr>
          <p:cNvGrpSpPr>
            <a:grpSpLocks noChangeAspect="1"/>
          </p:cNvGrpSpPr>
          <p:nvPr/>
        </p:nvGrpSpPr>
        <p:grpSpPr bwMode="auto">
          <a:xfrm>
            <a:off x="115888" y="250825"/>
            <a:ext cx="288925" cy="215900"/>
            <a:chOff x="1968" y="1728"/>
            <a:chExt cx="195" cy="132"/>
          </a:xfrm>
        </p:grpSpPr>
        <p:sp>
          <p:nvSpPr>
            <p:cNvPr id="128325" name="Rectangle 325">
              <a:extLst>
                <a:ext uri="{FF2B5EF4-FFF2-40B4-BE49-F238E27FC236}">
                  <a16:creationId xmlns:a16="http://schemas.microsoft.com/office/drawing/2014/main" id="{E32A39D9-30DE-429B-9C3D-C7B5E579CEB8}"/>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8326" name="Line 326">
              <a:extLst>
                <a:ext uri="{FF2B5EF4-FFF2-40B4-BE49-F238E27FC236}">
                  <a16:creationId xmlns:a16="http://schemas.microsoft.com/office/drawing/2014/main" id="{0C90FCC2-84C2-4370-9F27-F10EEBBCC38F}"/>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8327" name="Line 327">
              <a:extLst>
                <a:ext uri="{FF2B5EF4-FFF2-40B4-BE49-F238E27FC236}">
                  <a16:creationId xmlns:a16="http://schemas.microsoft.com/office/drawing/2014/main" id="{27F5D230-BDE6-4674-B5DB-21BB80A4BC4E}"/>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28328" name="Group 328">
            <a:extLst>
              <a:ext uri="{FF2B5EF4-FFF2-40B4-BE49-F238E27FC236}">
                <a16:creationId xmlns:a16="http://schemas.microsoft.com/office/drawing/2014/main" id="{718B3848-4C9F-4C12-AD4A-E0A3A9F920B4}"/>
              </a:ext>
            </a:extLst>
          </p:cNvPr>
          <p:cNvGrpSpPr>
            <a:grpSpLocks/>
          </p:cNvGrpSpPr>
          <p:nvPr/>
        </p:nvGrpSpPr>
        <p:grpSpPr bwMode="auto">
          <a:xfrm>
            <a:off x="404813" y="1044575"/>
            <a:ext cx="231775" cy="190500"/>
            <a:chOff x="2352" y="3264"/>
            <a:chExt cx="146" cy="120"/>
          </a:xfrm>
        </p:grpSpPr>
        <p:sp>
          <p:nvSpPr>
            <p:cNvPr id="128329" name="Rectangle 329">
              <a:extLst>
                <a:ext uri="{FF2B5EF4-FFF2-40B4-BE49-F238E27FC236}">
                  <a16:creationId xmlns:a16="http://schemas.microsoft.com/office/drawing/2014/main" id="{1D4819F5-38E6-440B-A86D-36BB5CEC996F}"/>
                </a:ext>
              </a:extLst>
            </p:cNvPr>
            <p:cNvSpPr>
              <a:spLocks noChangeAspect="1" noChangeArrowheads="1"/>
            </p:cNvSpPr>
            <p:nvPr/>
          </p:nvSpPr>
          <p:spPr bwMode="auto">
            <a:xfrm>
              <a:off x="2352" y="326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8330" name="Oval 330">
              <a:extLst>
                <a:ext uri="{FF2B5EF4-FFF2-40B4-BE49-F238E27FC236}">
                  <a16:creationId xmlns:a16="http://schemas.microsoft.com/office/drawing/2014/main" id="{EF2B8D04-FD99-4406-944A-1430C691C4E5}"/>
                </a:ext>
              </a:extLst>
            </p:cNvPr>
            <p:cNvSpPr>
              <a:spLocks noChangeAspect="1" noChangeArrowheads="1"/>
            </p:cNvSpPr>
            <p:nvPr/>
          </p:nvSpPr>
          <p:spPr bwMode="auto">
            <a:xfrm>
              <a:off x="2359" y="336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28331" name="Oval 331">
              <a:extLst>
                <a:ext uri="{FF2B5EF4-FFF2-40B4-BE49-F238E27FC236}">
                  <a16:creationId xmlns:a16="http://schemas.microsoft.com/office/drawing/2014/main" id="{38E863BA-5290-44E1-AD1E-4983B6AE0629}"/>
                </a:ext>
              </a:extLst>
            </p:cNvPr>
            <p:cNvSpPr>
              <a:spLocks noChangeAspect="1" noChangeArrowheads="1"/>
            </p:cNvSpPr>
            <p:nvPr/>
          </p:nvSpPr>
          <p:spPr bwMode="auto">
            <a:xfrm>
              <a:off x="2473" y="336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28332" name="Oval 332">
              <a:extLst>
                <a:ext uri="{FF2B5EF4-FFF2-40B4-BE49-F238E27FC236}">
                  <a16:creationId xmlns:a16="http://schemas.microsoft.com/office/drawing/2014/main" id="{8EAA6543-1451-4F33-8E47-A0ED4954AEC2}"/>
                </a:ext>
              </a:extLst>
            </p:cNvPr>
            <p:cNvSpPr>
              <a:spLocks noChangeAspect="1" noChangeArrowheads="1"/>
            </p:cNvSpPr>
            <p:nvPr/>
          </p:nvSpPr>
          <p:spPr bwMode="auto">
            <a:xfrm>
              <a:off x="2373" y="3290"/>
              <a:ext cx="102" cy="48"/>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8333" name="Line 333">
              <a:extLst>
                <a:ext uri="{FF2B5EF4-FFF2-40B4-BE49-F238E27FC236}">
                  <a16:creationId xmlns:a16="http://schemas.microsoft.com/office/drawing/2014/main" id="{88ED1F34-9F74-4523-9031-5AC7520B8C9A}"/>
                </a:ext>
              </a:extLst>
            </p:cNvPr>
            <p:cNvSpPr>
              <a:spLocks noChangeAspect="1" noChangeShapeType="1"/>
            </p:cNvSpPr>
            <p:nvPr/>
          </p:nvSpPr>
          <p:spPr bwMode="auto">
            <a:xfrm flipV="1">
              <a:off x="2353" y="3264"/>
              <a:ext cx="144" cy="9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28334" name="Group 334">
            <a:extLst>
              <a:ext uri="{FF2B5EF4-FFF2-40B4-BE49-F238E27FC236}">
                <a16:creationId xmlns:a16="http://schemas.microsoft.com/office/drawing/2014/main" id="{610D8345-EB57-4E7A-8033-96966637AFD0}"/>
              </a:ext>
            </a:extLst>
          </p:cNvPr>
          <p:cNvGrpSpPr>
            <a:grpSpLocks/>
          </p:cNvGrpSpPr>
          <p:nvPr/>
        </p:nvGrpSpPr>
        <p:grpSpPr bwMode="auto">
          <a:xfrm>
            <a:off x="404813" y="1620838"/>
            <a:ext cx="231775" cy="190500"/>
            <a:chOff x="2252" y="2304"/>
            <a:chExt cx="146" cy="120"/>
          </a:xfrm>
        </p:grpSpPr>
        <p:sp>
          <p:nvSpPr>
            <p:cNvPr id="128335" name="Rectangle 335">
              <a:extLst>
                <a:ext uri="{FF2B5EF4-FFF2-40B4-BE49-F238E27FC236}">
                  <a16:creationId xmlns:a16="http://schemas.microsoft.com/office/drawing/2014/main" id="{AB3F59C1-00DC-45C8-9719-58270EDF3B44}"/>
                </a:ext>
              </a:extLst>
            </p:cNvPr>
            <p:cNvSpPr>
              <a:spLocks noChangeAspect="1" noChangeArrowheads="1"/>
            </p:cNvSpPr>
            <p:nvPr/>
          </p:nvSpPr>
          <p:spPr bwMode="auto">
            <a:xfrm>
              <a:off x="2252" y="230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8336" name="Oval 336">
              <a:extLst>
                <a:ext uri="{FF2B5EF4-FFF2-40B4-BE49-F238E27FC236}">
                  <a16:creationId xmlns:a16="http://schemas.microsoft.com/office/drawing/2014/main" id="{9EF42157-A075-48E4-B491-B57523A0FB1F}"/>
                </a:ext>
              </a:extLst>
            </p:cNvPr>
            <p:cNvSpPr>
              <a:spLocks noChangeAspect="1" noChangeArrowheads="1"/>
            </p:cNvSpPr>
            <p:nvPr/>
          </p:nvSpPr>
          <p:spPr bwMode="auto">
            <a:xfrm>
              <a:off x="2259" y="240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28337" name="Oval 337">
              <a:extLst>
                <a:ext uri="{FF2B5EF4-FFF2-40B4-BE49-F238E27FC236}">
                  <a16:creationId xmlns:a16="http://schemas.microsoft.com/office/drawing/2014/main" id="{F5632A71-B521-4987-81FE-4A3141874EB1}"/>
                </a:ext>
              </a:extLst>
            </p:cNvPr>
            <p:cNvSpPr>
              <a:spLocks noChangeAspect="1" noChangeArrowheads="1"/>
            </p:cNvSpPr>
            <p:nvPr/>
          </p:nvSpPr>
          <p:spPr bwMode="auto">
            <a:xfrm>
              <a:off x="2373" y="240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28338" name="Line 338">
            <a:extLst>
              <a:ext uri="{FF2B5EF4-FFF2-40B4-BE49-F238E27FC236}">
                <a16:creationId xmlns:a16="http://schemas.microsoft.com/office/drawing/2014/main" id="{5D72B3C7-89CA-4E9D-9D00-287B82E253F7}"/>
              </a:ext>
            </a:extLst>
          </p:cNvPr>
          <p:cNvSpPr>
            <a:spLocks noChangeShapeType="1"/>
          </p:cNvSpPr>
          <p:nvPr/>
        </p:nvSpPr>
        <p:spPr bwMode="auto">
          <a:xfrm>
            <a:off x="260350" y="2268538"/>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28339" name="Group 339">
            <a:extLst>
              <a:ext uri="{FF2B5EF4-FFF2-40B4-BE49-F238E27FC236}">
                <a16:creationId xmlns:a16="http://schemas.microsoft.com/office/drawing/2014/main" id="{631DB287-A52A-4087-8534-7E405B895C96}"/>
              </a:ext>
            </a:extLst>
          </p:cNvPr>
          <p:cNvGrpSpPr>
            <a:grpSpLocks noChangeAspect="1"/>
          </p:cNvGrpSpPr>
          <p:nvPr/>
        </p:nvGrpSpPr>
        <p:grpSpPr bwMode="auto">
          <a:xfrm>
            <a:off x="403225" y="2197100"/>
            <a:ext cx="288925" cy="215900"/>
            <a:chOff x="1968" y="1728"/>
            <a:chExt cx="195" cy="132"/>
          </a:xfrm>
        </p:grpSpPr>
        <p:sp>
          <p:nvSpPr>
            <p:cNvPr id="128340" name="Rectangle 340">
              <a:extLst>
                <a:ext uri="{FF2B5EF4-FFF2-40B4-BE49-F238E27FC236}">
                  <a16:creationId xmlns:a16="http://schemas.microsoft.com/office/drawing/2014/main" id="{1D9F4DF7-FACF-4E24-9855-EBEEC3827038}"/>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8341" name="Line 341">
              <a:extLst>
                <a:ext uri="{FF2B5EF4-FFF2-40B4-BE49-F238E27FC236}">
                  <a16:creationId xmlns:a16="http://schemas.microsoft.com/office/drawing/2014/main" id="{766EFEDD-68DD-492A-8FDB-F54DC2F12453}"/>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8342" name="Line 342">
              <a:extLst>
                <a:ext uri="{FF2B5EF4-FFF2-40B4-BE49-F238E27FC236}">
                  <a16:creationId xmlns:a16="http://schemas.microsoft.com/office/drawing/2014/main" id="{CCB0A4CF-9EE9-4356-9C74-00C64ECB2667}"/>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28343" name="Group 343">
            <a:extLst>
              <a:ext uri="{FF2B5EF4-FFF2-40B4-BE49-F238E27FC236}">
                <a16:creationId xmlns:a16="http://schemas.microsoft.com/office/drawing/2014/main" id="{D74A2AC6-D9E5-4BFA-8C7B-37670DAB2600}"/>
              </a:ext>
            </a:extLst>
          </p:cNvPr>
          <p:cNvGrpSpPr>
            <a:grpSpLocks/>
          </p:cNvGrpSpPr>
          <p:nvPr/>
        </p:nvGrpSpPr>
        <p:grpSpPr bwMode="auto">
          <a:xfrm>
            <a:off x="509588" y="2125663"/>
            <a:ext cx="76200" cy="63500"/>
            <a:chOff x="2443" y="447"/>
            <a:chExt cx="48" cy="40"/>
          </a:xfrm>
        </p:grpSpPr>
        <p:sp>
          <p:nvSpPr>
            <p:cNvPr id="128344" name="Line 344">
              <a:extLst>
                <a:ext uri="{FF2B5EF4-FFF2-40B4-BE49-F238E27FC236}">
                  <a16:creationId xmlns:a16="http://schemas.microsoft.com/office/drawing/2014/main" id="{C219CE4B-6FCE-4AF1-8C59-E9799515D412}"/>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8345" name="Line 345">
              <a:extLst>
                <a:ext uri="{FF2B5EF4-FFF2-40B4-BE49-F238E27FC236}">
                  <a16:creationId xmlns:a16="http://schemas.microsoft.com/office/drawing/2014/main" id="{4483E2A2-6B2A-4C8D-A016-9DEBF8B02575}"/>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28346" name="Text Box 346">
            <a:extLst>
              <a:ext uri="{FF2B5EF4-FFF2-40B4-BE49-F238E27FC236}">
                <a16:creationId xmlns:a16="http://schemas.microsoft.com/office/drawing/2014/main" id="{370DC7A8-E8A1-4DFC-AF91-F55D5E64E7B9}"/>
              </a:ext>
            </a:extLst>
          </p:cNvPr>
          <p:cNvSpPr txBox="1">
            <a:spLocks noChangeArrowheads="1"/>
          </p:cNvSpPr>
          <p:nvPr/>
        </p:nvSpPr>
        <p:spPr bwMode="auto">
          <a:xfrm>
            <a:off x="692150" y="2052638"/>
            <a:ext cx="20224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BG CWBR-25</a:t>
            </a:r>
          </a:p>
          <a:p>
            <a:r>
              <a:rPr lang="en-GB" altLang="en-US" sz="1000"/>
              <a:t>x1 Infantry Battalion Type A </a:t>
            </a:r>
            <a:r>
              <a:rPr lang="en-GB" altLang="en-US" sz="800"/>
              <a:t>(b)</a:t>
            </a:r>
            <a:endParaRPr lang="en-GB" altLang="en-US" sz="1000"/>
          </a:p>
        </p:txBody>
      </p:sp>
      <p:sp>
        <p:nvSpPr>
          <p:cNvPr id="128347" name="Line 347">
            <a:extLst>
              <a:ext uri="{FF2B5EF4-FFF2-40B4-BE49-F238E27FC236}">
                <a16:creationId xmlns:a16="http://schemas.microsoft.com/office/drawing/2014/main" id="{799C5473-F0FE-400C-B232-116F9A0CC6B2}"/>
              </a:ext>
            </a:extLst>
          </p:cNvPr>
          <p:cNvSpPr>
            <a:spLocks noChangeShapeType="1"/>
          </p:cNvSpPr>
          <p:nvPr/>
        </p:nvSpPr>
        <p:spPr bwMode="auto">
          <a:xfrm flipV="1">
            <a:off x="260350" y="468313"/>
            <a:ext cx="0" cy="223202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8348" name="Line 348">
            <a:extLst>
              <a:ext uri="{FF2B5EF4-FFF2-40B4-BE49-F238E27FC236}">
                <a16:creationId xmlns:a16="http://schemas.microsoft.com/office/drawing/2014/main" id="{C2315F36-D02B-4214-9997-F91B908D895D}"/>
              </a:ext>
            </a:extLst>
          </p:cNvPr>
          <p:cNvSpPr>
            <a:spLocks noChangeShapeType="1"/>
          </p:cNvSpPr>
          <p:nvPr/>
        </p:nvSpPr>
        <p:spPr bwMode="auto">
          <a:xfrm>
            <a:off x="260350" y="2700338"/>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28349" name="Group 349">
            <a:extLst>
              <a:ext uri="{FF2B5EF4-FFF2-40B4-BE49-F238E27FC236}">
                <a16:creationId xmlns:a16="http://schemas.microsoft.com/office/drawing/2014/main" id="{F9F3AFEF-8D9E-4E9D-BA3C-E02ADB34DC8A}"/>
              </a:ext>
            </a:extLst>
          </p:cNvPr>
          <p:cNvGrpSpPr>
            <a:grpSpLocks noChangeAspect="1"/>
          </p:cNvGrpSpPr>
          <p:nvPr/>
        </p:nvGrpSpPr>
        <p:grpSpPr bwMode="auto">
          <a:xfrm>
            <a:off x="403225" y="2628900"/>
            <a:ext cx="288925" cy="215900"/>
            <a:chOff x="1968" y="1728"/>
            <a:chExt cx="195" cy="132"/>
          </a:xfrm>
        </p:grpSpPr>
        <p:sp>
          <p:nvSpPr>
            <p:cNvPr id="128350" name="Rectangle 350">
              <a:extLst>
                <a:ext uri="{FF2B5EF4-FFF2-40B4-BE49-F238E27FC236}">
                  <a16:creationId xmlns:a16="http://schemas.microsoft.com/office/drawing/2014/main" id="{E1FF63DD-6AF2-4FE3-90C9-E243ABADA402}"/>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8351" name="Line 351">
              <a:extLst>
                <a:ext uri="{FF2B5EF4-FFF2-40B4-BE49-F238E27FC236}">
                  <a16:creationId xmlns:a16="http://schemas.microsoft.com/office/drawing/2014/main" id="{CA133DF4-3DCE-4A1C-B0B9-BD78E200C04B}"/>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8352" name="Line 352">
              <a:extLst>
                <a:ext uri="{FF2B5EF4-FFF2-40B4-BE49-F238E27FC236}">
                  <a16:creationId xmlns:a16="http://schemas.microsoft.com/office/drawing/2014/main" id="{8B25F3C5-8F7C-4B14-AAA9-F79FE8DF0820}"/>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28353" name="Group 353">
            <a:extLst>
              <a:ext uri="{FF2B5EF4-FFF2-40B4-BE49-F238E27FC236}">
                <a16:creationId xmlns:a16="http://schemas.microsoft.com/office/drawing/2014/main" id="{1BAF381C-BF43-40CF-9725-A4E1730C811E}"/>
              </a:ext>
            </a:extLst>
          </p:cNvPr>
          <p:cNvGrpSpPr>
            <a:grpSpLocks/>
          </p:cNvGrpSpPr>
          <p:nvPr/>
        </p:nvGrpSpPr>
        <p:grpSpPr bwMode="auto">
          <a:xfrm>
            <a:off x="509588" y="2557463"/>
            <a:ext cx="76200" cy="63500"/>
            <a:chOff x="2443" y="447"/>
            <a:chExt cx="48" cy="40"/>
          </a:xfrm>
        </p:grpSpPr>
        <p:sp>
          <p:nvSpPr>
            <p:cNvPr id="128354" name="Line 354">
              <a:extLst>
                <a:ext uri="{FF2B5EF4-FFF2-40B4-BE49-F238E27FC236}">
                  <a16:creationId xmlns:a16="http://schemas.microsoft.com/office/drawing/2014/main" id="{1A48C07F-B845-4562-A173-9810E257345A}"/>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8355" name="Line 355">
              <a:extLst>
                <a:ext uri="{FF2B5EF4-FFF2-40B4-BE49-F238E27FC236}">
                  <a16:creationId xmlns:a16="http://schemas.microsoft.com/office/drawing/2014/main" id="{AEF59667-E6D4-4C9C-8AB8-5388E43A9506}"/>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28356" name="Text Box 356">
            <a:extLst>
              <a:ext uri="{FF2B5EF4-FFF2-40B4-BE49-F238E27FC236}">
                <a16:creationId xmlns:a16="http://schemas.microsoft.com/office/drawing/2014/main" id="{BAC509CB-F111-4BE3-8A0B-98717BE34C8B}"/>
              </a:ext>
            </a:extLst>
          </p:cNvPr>
          <p:cNvSpPr txBox="1">
            <a:spLocks noChangeArrowheads="1"/>
          </p:cNvSpPr>
          <p:nvPr/>
        </p:nvSpPr>
        <p:spPr bwMode="auto">
          <a:xfrm>
            <a:off x="692150" y="2484438"/>
            <a:ext cx="29527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1000" b="0"/>
              <a:t>BG CWBR-30</a:t>
            </a:r>
          </a:p>
          <a:p>
            <a:r>
              <a:rPr lang="en-GB" altLang="en-US" sz="1000"/>
              <a:t>x3 Infantry Battalion (Home Defence) </a:t>
            </a:r>
            <a:r>
              <a:rPr lang="en-GB" altLang="en-US" sz="800"/>
              <a:t>(c)</a:t>
            </a:r>
            <a:endParaRPr lang="en-GB" altLang="en-US" sz="1000"/>
          </a:p>
        </p:txBody>
      </p:sp>
      <p:sp>
        <p:nvSpPr>
          <p:cNvPr id="128357" name="Text Box 357">
            <a:extLst>
              <a:ext uri="{FF2B5EF4-FFF2-40B4-BE49-F238E27FC236}">
                <a16:creationId xmlns:a16="http://schemas.microsoft.com/office/drawing/2014/main" id="{ED10C6A1-2E8E-4FB8-94CA-59E0CADC0384}"/>
              </a:ext>
            </a:extLst>
          </p:cNvPr>
          <p:cNvSpPr txBox="1">
            <a:spLocks noChangeArrowheads="1"/>
          </p:cNvSpPr>
          <p:nvPr/>
        </p:nvSpPr>
        <p:spPr bwMode="auto">
          <a:xfrm>
            <a:off x="3716338" y="323850"/>
            <a:ext cx="3025775" cy="2659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800"/>
              <a:t>(a) </a:t>
            </a:r>
            <a:r>
              <a:rPr lang="en-GB" altLang="en-US" sz="800" b="0"/>
              <a:t>160 Brigade’s primary role was Home Defence and was mainly stationed in Wales.</a:t>
            </a:r>
          </a:p>
          <a:p>
            <a:endParaRPr lang="en-GB" altLang="en-US" sz="800"/>
          </a:p>
          <a:p>
            <a:r>
              <a:rPr lang="en-GB" altLang="en-US" sz="800"/>
              <a:t>(b) </a:t>
            </a:r>
            <a:r>
              <a:rPr lang="en-GB" altLang="en-US" sz="800" b="0"/>
              <a:t>This battalion was the brigade’s only Regular Army unit and during the late 1980s was the Army’s Infantry Demonstration Battalion.  Elements of the battalion might therefore be periodically equipped with new or experimental equipment, such as Warrior MICV.</a:t>
            </a:r>
            <a:endParaRPr lang="en-GB" altLang="en-US" sz="800"/>
          </a:p>
          <a:p>
            <a:endParaRPr lang="en-GB" altLang="en-US" sz="800" b="0"/>
          </a:p>
          <a:p>
            <a:r>
              <a:rPr lang="en-GB" altLang="en-US" sz="800"/>
              <a:t>(c) </a:t>
            </a:r>
            <a:r>
              <a:rPr lang="en-GB" altLang="en-US" sz="800" b="0"/>
              <a:t>These were TA units.  One North Wales battalion was </a:t>
            </a:r>
            <a:r>
              <a:rPr lang="en-GB" altLang="en-US" sz="800"/>
              <a:t>x4 </a:t>
            </a:r>
            <a:r>
              <a:rPr lang="en-GB" altLang="en-US" sz="800" b="0"/>
              <a:t>Infantry Companies strong and added an HSF Company in the id-1980s.  The two South Wales battalions were weaker, with </a:t>
            </a:r>
            <a:r>
              <a:rPr lang="en-GB" altLang="en-US" sz="800"/>
              <a:t>x3 </a:t>
            </a:r>
            <a:r>
              <a:rPr lang="en-GB" altLang="en-US" sz="800" b="0"/>
              <a:t>Infantry Companies apiece, though both added a fourth Company in the mid-1980s and one also added an HSF Company at this time.</a:t>
            </a:r>
          </a:p>
          <a:p>
            <a:endParaRPr lang="en-GB" altLang="en-US" sz="800" b="0"/>
          </a:p>
          <a:p>
            <a:r>
              <a:rPr lang="en-GB" altLang="en-US" sz="800"/>
              <a:t>(d) </a:t>
            </a:r>
            <a:r>
              <a:rPr lang="en-GB" altLang="en-US" sz="800" b="0"/>
              <a:t>From 1986: May upgrade infantry  with L85/L86 small-arms:</a:t>
            </a:r>
          </a:p>
          <a:p>
            <a:r>
              <a:rPr lang="en-GB" altLang="en-US" sz="800"/>
              <a:t>     x3 </a:t>
            </a:r>
            <a:r>
              <a:rPr lang="en-GB" altLang="en-US" sz="800" b="0"/>
              <a:t>Infantry (1 MAW)                                              CWBR-27</a:t>
            </a:r>
          </a:p>
          <a:p>
            <a:r>
              <a:rPr lang="en-GB" altLang="en-US" sz="800" b="0"/>
              <a:t>From 1987: May replace all M72 66mm LAW and Carl-Gustav 84mm MAW with the 94mm LAW-80 (see card).</a:t>
            </a:r>
          </a:p>
        </p:txBody>
      </p:sp>
      <p:pic>
        <p:nvPicPr>
          <p:cNvPr id="128359" name="Picture 359" descr="Falklands - British Gurds">
            <a:extLst>
              <a:ext uri="{FF2B5EF4-FFF2-40B4-BE49-F238E27FC236}">
                <a16:creationId xmlns:a16="http://schemas.microsoft.com/office/drawing/2014/main" id="{FAA0E4B4-EB2C-40C6-A335-23585AD89AC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5888" y="3059113"/>
            <a:ext cx="3527425" cy="2347912"/>
          </a:xfrm>
          <a:prstGeom prst="rect">
            <a:avLst/>
          </a:prstGeom>
          <a:noFill/>
          <a:extLst>
            <a:ext uri="{909E8E84-426E-40DD-AFC4-6F175D3DCCD1}">
              <a14:hiddenFill xmlns:a14="http://schemas.microsoft.com/office/drawing/2010/main">
                <a:solidFill>
                  <a:srgbClr val="FFFFFF"/>
                </a:solidFill>
              </a14:hiddenFill>
            </a:ext>
          </a:extLst>
        </p:spPr>
      </p:pic>
      <p:pic>
        <p:nvPicPr>
          <p:cNvPr id="128360" name="Picture 360" descr="CWBR-36 Engineers 3">
            <a:extLst>
              <a:ext uri="{FF2B5EF4-FFF2-40B4-BE49-F238E27FC236}">
                <a16:creationId xmlns:a16="http://schemas.microsoft.com/office/drawing/2014/main" id="{DEF11C10-9479-4E98-A1BA-701F6B20525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21163" y="3276600"/>
            <a:ext cx="2066925" cy="208756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9028" name="Group 4">
            <a:extLst>
              <a:ext uri="{FF2B5EF4-FFF2-40B4-BE49-F238E27FC236}">
                <a16:creationId xmlns:a16="http://schemas.microsoft.com/office/drawing/2014/main" id="{25C10189-79D6-465B-8B34-8D59C0EBE8A0}"/>
              </a:ext>
            </a:extLst>
          </p:cNvPr>
          <p:cNvGrpSpPr>
            <a:grpSpLocks/>
          </p:cNvGrpSpPr>
          <p:nvPr/>
        </p:nvGrpSpPr>
        <p:grpSpPr bwMode="auto">
          <a:xfrm>
            <a:off x="220663" y="4498975"/>
            <a:ext cx="76200" cy="63500"/>
            <a:chOff x="2539" y="543"/>
            <a:chExt cx="48" cy="40"/>
          </a:xfrm>
        </p:grpSpPr>
        <p:sp>
          <p:nvSpPr>
            <p:cNvPr id="129029" name="Line 5">
              <a:extLst>
                <a:ext uri="{FF2B5EF4-FFF2-40B4-BE49-F238E27FC236}">
                  <a16:creationId xmlns:a16="http://schemas.microsoft.com/office/drawing/2014/main" id="{528D1D03-8C19-4721-9962-118DB03A255D}"/>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9030" name="Line 6">
              <a:extLst>
                <a:ext uri="{FF2B5EF4-FFF2-40B4-BE49-F238E27FC236}">
                  <a16:creationId xmlns:a16="http://schemas.microsoft.com/office/drawing/2014/main" id="{0EE5D7E6-DBC1-4912-8E5F-C5DA798BBBE7}"/>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129031" name="Text Box 7">
            <a:extLst>
              <a:ext uri="{FF2B5EF4-FFF2-40B4-BE49-F238E27FC236}">
                <a16:creationId xmlns:a16="http://schemas.microsoft.com/office/drawing/2014/main" id="{D1EF6D8B-B9BA-4FF6-BF16-25829D89C28B}"/>
              </a:ext>
            </a:extLst>
          </p:cNvPr>
          <p:cNvSpPr txBox="1">
            <a:spLocks noChangeArrowheads="1"/>
          </p:cNvSpPr>
          <p:nvPr/>
        </p:nvSpPr>
        <p:spPr bwMode="auto">
          <a:xfrm>
            <a:off x="476250" y="4427538"/>
            <a:ext cx="3090863"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BATTLEGROUP CWBR-18m</a:t>
            </a:r>
          </a:p>
          <a:p>
            <a:r>
              <a:rPr lang="en-GB" altLang="en-US" sz="1000"/>
              <a:t>British Infantry Brigade (Home Service) 1980s </a:t>
            </a:r>
            <a:r>
              <a:rPr lang="en-GB" altLang="en-US" sz="800"/>
              <a:t>(a)</a:t>
            </a:r>
          </a:p>
          <a:p>
            <a:r>
              <a:rPr lang="en-GB" altLang="en-US" sz="800" b="0"/>
              <a:t>(39 Infantry Brigade)</a:t>
            </a:r>
          </a:p>
        </p:txBody>
      </p:sp>
      <p:sp>
        <p:nvSpPr>
          <p:cNvPr id="129032" name="Line 8">
            <a:extLst>
              <a:ext uri="{FF2B5EF4-FFF2-40B4-BE49-F238E27FC236}">
                <a16:creationId xmlns:a16="http://schemas.microsoft.com/office/drawing/2014/main" id="{2F982052-FDA1-4545-936B-8226CE3BE1DB}"/>
              </a:ext>
            </a:extLst>
          </p:cNvPr>
          <p:cNvSpPr>
            <a:spLocks noChangeShapeType="1"/>
          </p:cNvSpPr>
          <p:nvPr/>
        </p:nvSpPr>
        <p:spPr bwMode="auto">
          <a:xfrm>
            <a:off x="261938" y="5726113"/>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9033" name="Line 9">
            <a:extLst>
              <a:ext uri="{FF2B5EF4-FFF2-40B4-BE49-F238E27FC236}">
                <a16:creationId xmlns:a16="http://schemas.microsoft.com/office/drawing/2014/main" id="{8F1C7CB1-2218-4666-BB27-40ADC56118D7}"/>
              </a:ext>
            </a:extLst>
          </p:cNvPr>
          <p:cNvSpPr>
            <a:spLocks noChangeShapeType="1"/>
          </p:cNvSpPr>
          <p:nvPr/>
        </p:nvSpPr>
        <p:spPr bwMode="auto">
          <a:xfrm>
            <a:off x="261938" y="5149850"/>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9034" name="Line 10">
            <a:extLst>
              <a:ext uri="{FF2B5EF4-FFF2-40B4-BE49-F238E27FC236}">
                <a16:creationId xmlns:a16="http://schemas.microsoft.com/office/drawing/2014/main" id="{03706F3A-513C-41F1-AABF-8837710E39AB}"/>
              </a:ext>
            </a:extLst>
          </p:cNvPr>
          <p:cNvSpPr>
            <a:spLocks noChangeShapeType="1"/>
          </p:cNvSpPr>
          <p:nvPr/>
        </p:nvSpPr>
        <p:spPr bwMode="auto">
          <a:xfrm>
            <a:off x="477838" y="5797550"/>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9035" name="Line 11">
            <a:extLst>
              <a:ext uri="{FF2B5EF4-FFF2-40B4-BE49-F238E27FC236}">
                <a16:creationId xmlns:a16="http://schemas.microsoft.com/office/drawing/2014/main" id="{D58C3E3C-862F-4876-A8D0-F7A1E107231E}"/>
              </a:ext>
            </a:extLst>
          </p:cNvPr>
          <p:cNvSpPr>
            <a:spLocks noChangeShapeType="1"/>
          </p:cNvSpPr>
          <p:nvPr/>
        </p:nvSpPr>
        <p:spPr bwMode="auto">
          <a:xfrm>
            <a:off x="477838" y="5221288"/>
            <a:ext cx="0" cy="1444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29036" name="Group 12">
            <a:extLst>
              <a:ext uri="{FF2B5EF4-FFF2-40B4-BE49-F238E27FC236}">
                <a16:creationId xmlns:a16="http://schemas.microsoft.com/office/drawing/2014/main" id="{E31C7EC4-3DE6-458C-8A40-D46882479949}"/>
              </a:ext>
            </a:extLst>
          </p:cNvPr>
          <p:cNvGrpSpPr>
            <a:grpSpLocks/>
          </p:cNvGrpSpPr>
          <p:nvPr/>
        </p:nvGrpSpPr>
        <p:grpSpPr bwMode="auto">
          <a:xfrm>
            <a:off x="477838" y="5005388"/>
            <a:ext cx="74612" cy="26987"/>
            <a:chOff x="2373" y="1404"/>
            <a:chExt cx="47" cy="17"/>
          </a:xfrm>
        </p:grpSpPr>
        <p:sp>
          <p:nvSpPr>
            <p:cNvPr id="129037" name="Oval 13">
              <a:extLst>
                <a:ext uri="{FF2B5EF4-FFF2-40B4-BE49-F238E27FC236}">
                  <a16:creationId xmlns:a16="http://schemas.microsoft.com/office/drawing/2014/main" id="{C672696E-4655-436C-9BFE-BBD2969C3C43}"/>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29038" name="Oval 14">
              <a:extLst>
                <a:ext uri="{FF2B5EF4-FFF2-40B4-BE49-F238E27FC236}">
                  <a16:creationId xmlns:a16="http://schemas.microsoft.com/office/drawing/2014/main" id="{2C779B39-D37E-4B1A-B931-4E7812AADBF7}"/>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29039" name="Text Box 15">
            <a:extLst>
              <a:ext uri="{FF2B5EF4-FFF2-40B4-BE49-F238E27FC236}">
                <a16:creationId xmlns:a16="http://schemas.microsoft.com/office/drawing/2014/main" id="{8A8316AA-64E8-405B-A5C0-62A8F311B5C8}"/>
              </a:ext>
            </a:extLst>
          </p:cNvPr>
          <p:cNvSpPr txBox="1">
            <a:spLocks noChangeArrowheads="1"/>
          </p:cNvSpPr>
          <p:nvPr/>
        </p:nvSpPr>
        <p:spPr bwMode="auto">
          <a:xfrm>
            <a:off x="622300" y="4933950"/>
            <a:ext cx="28019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Command</a:t>
            </a:r>
          </a:p>
          <a:p>
            <a:r>
              <a:rPr lang="en-GB" altLang="en-US" sz="800"/>
              <a:t>x1 </a:t>
            </a:r>
            <a:r>
              <a:rPr lang="en-GB" altLang="en-US" sz="800" b="0"/>
              <a:t>Commander                                                   CWBR-25</a:t>
            </a:r>
            <a:endParaRPr lang="en-GB" altLang="en-US" sz="800"/>
          </a:p>
        </p:txBody>
      </p:sp>
      <p:grpSp>
        <p:nvGrpSpPr>
          <p:cNvPr id="129040" name="Group 16">
            <a:extLst>
              <a:ext uri="{FF2B5EF4-FFF2-40B4-BE49-F238E27FC236}">
                <a16:creationId xmlns:a16="http://schemas.microsoft.com/office/drawing/2014/main" id="{E3912842-B522-42AA-844F-4F755C1E2FF8}"/>
              </a:ext>
            </a:extLst>
          </p:cNvPr>
          <p:cNvGrpSpPr>
            <a:grpSpLocks/>
          </p:cNvGrpSpPr>
          <p:nvPr/>
        </p:nvGrpSpPr>
        <p:grpSpPr bwMode="auto">
          <a:xfrm>
            <a:off x="406400" y="5076825"/>
            <a:ext cx="231775" cy="157163"/>
            <a:chOff x="933" y="149"/>
            <a:chExt cx="146" cy="99"/>
          </a:xfrm>
        </p:grpSpPr>
        <p:sp>
          <p:nvSpPr>
            <p:cNvPr id="129041" name="Rectangle 17">
              <a:extLst>
                <a:ext uri="{FF2B5EF4-FFF2-40B4-BE49-F238E27FC236}">
                  <a16:creationId xmlns:a16="http://schemas.microsoft.com/office/drawing/2014/main" id="{A1578B4E-B66D-4894-BBAA-3F8CD0A0DEE7}"/>
                </a:ext>
              </a:extLst>
            </p:cNvPr>
            <p:cNvSpPr>
              <a:spLocks noChangeAspect="1" noChangeArrowheads="1"/>
            </p:cNvSpPr>
            <p:nvPr/>
          </p:nvSpPr>
          <p:spPr bwMode="auto">
            <a:xfrm>
              <a:off x="933" y="149"/>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9042" name="Text Box 18">
              <a:extLst>
                <a:ext uri="{FF2B5EF4-FFF2-40B4-BE49-F238E27FC236}">
                  <a16:creationId xmlns:a16="http://schemas.microsoft.com/office/drawing/2014/main" id="{59C65A8C-5A1D-4B7B-8C87-EC4F12D93AED}"/>
                </a:ext>
              </a:extLst>
            </p:cNvPr>
            <p:cNvSpPr txBox="1">
              <a:spLocks noChangeAspect="1" noChangeArrowheads="1"/>
            </p:cNvSpPr>
            <p:nvPr/>
          </p:nvSpPr>
          <p:spPr bwMode="auto">
            <a:xfrm>
              <a:off x="948" y="163"/>
              <a:ext cx="116" cy="70"/>
            </a:xfrm>
            <a:prstGeom prst="rect">
              <a:avLst/>
            </a:prstGeom>
            <a:solidFill>
              <a:srgbClr val="CC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sz="800"/>
                <a:t>HQ</a:t>
              </a:r>
            </a:p>
          </p:txBody>
        </p:sp>
      </p:grpSp>
      <p:grpSp>
        <p:nvGrpSpPr>
          <p:cNvPr id="129043" name="Group 19">
            <a:extLst>
              <a:ext uri="{FF2B5EF4-FFF2-40B4-BE49-F238E27FC236}">
                <a16:creationId xmlns:a16="http://schemas.microsoft.com/office/drawing/2014/main" id="{08D34D6B-29D8-414F-92D6-B181C9307561}"/>
              </a:ext>
            </a:extLst>
          </p:cNvPr>
          <p:cNvGrpSpPr>
            <a:grpSpLocks/>
          </p:cNvGrpSpPr>
          <p:nvPr/>
        </p:nvGrpSpPr>
        <p:grpSpPr bwMode="auto">
          <a:xfrm>
            <a:off x="477838" y="5292725"/>
            <a:ext cx="74612" cy="26988"/>
            <a:chOff x="2373" y="1404"/>
            <a:chExt cx="47" cy="17"/>
          </a:xfrm>
        </p:grpSpPr>
        <p:sp>
          <p:nvSpPr>
            <p:cNvPr id="129044" name="Oval 20">
              <a:extLst>
                <a:ext uri="{FF2B5EF4-FFF2-40B4-BE49-F238E27FC236}">
                  <a16:creationId xmlns:a16="http://schemas.microsoft.com/office/drawing/2014/main" id="{783078ED-181B-476C-BBE6-3DD3D4F09F98}"/>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29045" name="Oval 21">
              <a:extLst>
                <a:ext uri="{FF2B5EF4-FFF2-40B4-BE49-F238E27FC236}">
                  <a16:creationId xmlns:a16="http://schemas.microsoft.com/office/drawing/2014/main" id="{53A914D2-5B6A-44C3-89C0-5CF90F97D4A8}"/>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29046" name="Text Box 22">
            <a:extLst>
              <a:ext uri="{FF2B5EF4-FFF2-40B4-BE49-F238E27FC236}">
                <a16:creationId xmlns:a16="http://schemas.microsoft.com/office/drawing/2014/main" id="{B1D1FCB3-9628-41BC-BB10-7A4ED7435F66}"/>
              </a:ext>
            </a:extLst>
          </p:cNvPr>
          <p:cNvSpPr txBox="1">
            <a:spLocks noChangeArrowheads="1"/>
          </p:cNvSpPr>
          <p:nvPr/>
        </p:nvSpPr>
        <p:spPr bwMode="auto">
          <a:xfrm>
            <a:off x="622300" y="5221288"/>
            <a:ext cx="27955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a:t>
            </a:r>
          </a:p>
          <a:p>
            <a:r>
              <a:rPr lang="en-GB" altLang="en-US" sz="800"/>
              <a:t>x1 </a:t>
            </a:r>
            <a:r>
              <a:rPr lang="en-GB" altLang="en-US" sz="800" b="0"/>
              <a:t>Ferret Scout Car </a:t>
            </a:r>
            <a:r>
              <a:rPr lang="en-GB" altLang="en-US" sz="800"/>
              <a:t>     </a:t>
            </a:r>
            <a:r>
              <a:rPr lang="en-GB" altLang="en-US" sz="800" b="0"/>
              <a:t>                                      CWBR-18</a:t>
            </a:r>
            <a:endParaRPr lang="en-GB" altLang="en-US" sz="800"/>
          </a:p>
        </p:txBody>
      </p:sp>
      <p:grpSp>
        <p:nvGrpSpPr>
          <p:cNvPr id="129047" name="Group 23">
            <a:extLst>
              <a:ext uri="{FF2B5EF4-FFF2-40B4-BE49-F238E27FC236}">
                <a16:creationId xmlns:a16="http://schemas.microsoft.com/office/drawing/2014/main" id="{EC6D1B53-7992-477A-ACAA-11BFD7294DD2}"/>
              </a:ext>
            </a:extLst>
          </p:cNvPr>
          <p:cNvGrpSpPr>
            <a:grpSpLocks noChangeAspect="1"/>
          </p:cNvGrpSpPr>
          <p:nvPr/>
        </p:nvGrpSpPr>
        <p:grpSpPr bwMode="auto">
          <a:xfrm>
            <a:off x="406400" y="5653088"/>
            <a:ext cx="231775" cy="157162"/>
            <a:chOff x="1968" y="1728"/>
            <a:chExt cx="195" cy="132"/>
          </a:xfrm>
        </p:grpSpPr>
        <p:sp>
          <p:nvSpPr>
            <p:cNvPr id="129048" name="Rectangle 24">
              <a:extLst>
                <a:ext uri="{FF2B5EF4-FFF2-40B4-BE49-F238E27FC236}">
                  <a16:creationId xmlns:a16="http://schemas.microsoft.com/office/drawing/2014/main" id="{25DC55F6-1D20-4418-BB8F-4F68FA12E6A8}"/>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9049" name="Line 25">
              <a:extLst>
                <a:ext uri="{FF2B5EF4-FFF2-40B4-BE49-F238E27FC236}">
                  <a16:creationId xmlns:a16="http://schemas.microsoft.com/office/drawing/2014/main" id="{5C6574B4-1D75-40DF-8780-34D9580D2E27}"/>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9050" name="Line 26">
              <a:extLst>
                <a:ext uri="{FF2B5EF4-FFF2-40B4-BE49-F238E27FC236}">
                  <a16:creationId xmlns:a16="http://schemas.microsoft.com/office/drawing/2014/main" id="{A8A2EDA0-65D0-4E9B-8F87-3654C07011F5}"/>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29051" name="Group 27">
            <a:extLst>
              <a:ext uri="{FF2B5EF4-FFF2-40B4-BE49-F238E27FC236}">
                <a16:creationId xmlns:a16="http://schemas.microsoft.com/office/drawing/2014/main" id="{A97E5C56-F5D9-4A23-A181-684EB776375D}"/>
              </a:ext>
            </a:extLst>
          </p:cNvPr>
          <p:cNvGrpSpPr>
            <a:grpSpLocks/>
          </p:cNvGrpSpPr>
          <p:nvPr/>
        </p:nvGrpSpPr>
        <p:grpSpPr bwMode="auto">
          <a:xfrm>
            <a:off x="477838" y="5581650"/>
            <a:ext cx="74612" cy="26988"/>
            <a:chOff x="2373" y="1404"/>
            <a:chExt cx="47" cy="17"/>
          </a:xfrm>
        </p:grpSpPr>
        <p:sp>
          <p:nvSpPr>
            <p:cNvPr id="129052" name="Oval 28">
              <a:extLst>
                <a:ext uri="{FF2B5EF4-FFF2-40B4-BE49-F238E27FC236}">
                  <a16:creationId xmlns:a16="http://schemas.microsoft.com/office/drawing/2014/main" id="{65A4B1B5-7863-4CFE-B37B-842AD9D1BF92}"/>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29053" name="Oval 29">
              <a:extLst>
                <a:ext uri="{FF2B5EF4-FFF2-40B4-BE49-F238E27FC236}">
                  <a16:creationId xmlns:a16="http://schemas.microsoft.com/office/drawing/2014/main" id="{1AFCA3DE-4595-43AC-A03A-0F0646E4A07E}"/>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grpSp>
        <p:nvGrpSpPr>
          <p:cNvPr id="129054" name="Group 30">
            <a:extLst>
              <a:ext uri="{FF2B5EF4-FFF2-40B4-BE49-F238E27FC236}">
                <a16:creationId xmlns:a16="http://schemas.microsoft.com/office/drawing/2014/main" id="{BB5F07C4-76DD-404B-A3F5-84599F0B04B5}"/>
              </a:ext>
            </a:extLst>
          </p:cNvPr>
          <p:cNvGrpSpPr>
            <a:grpSpLocks/>
          </p:cNvGrpSpPr>
          <p:nvPr/>
        </p:nvGrpSpPr>
        <p:grpSpPr bwMode="auto">
          <a:xfrm>
            <a:off x="477838" y="5868988"/>
            <a:ext cx="74612" cy="26987"/>
            <a:chOff x="2373" y="1404"/>
            <a:chExt cx="47" cy="17"/>
          </a:xfrm>
        </p:grpSpPr>
        <p:sp>
          <p:nvSpPr>
            <p:cNvPr id="129055" name="Oval 31">
              <a:extLst>
                <a:ext uri="{FF2B5EF4-FFF2-40B4-BE49-F238E27FC236}">
                  <a16:creationId xmlns:a16="http://schemas.microsoft.com/office/drawing/2014/main" id="{AE3D3687-ABAB-4B61-9D2F-572A3B8125B5}"/>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29056" name="Oval 32">
              <a:extLst>
                <a:ext uri="{FF2B5EF4-FFF2-40B4-BE49-F238E27FC236}">
                  <a16:creationId xmlns:a16="http://schemas.microsoft.com/office/drawing/2014/main" id="{1AD7A8E9-F761-43B4-BF8A-FE7CFC0119F6}"/>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29057" name="Text Box 33">
            <a:extLst>
              <a:ext uri="{FF2B5EF4-FFF2-40B4-BE49-F238E27FC236}">
                <a16:creationId xmlns:a16="http://schemas.microsoft.com/office/drawing/2014/main" id="{74661B3A-8EEA-4E08-B322-2675FF587F37}"/>
              </a:ext>
            </a:extLst>
          </p:cNvPr>
          <p:cNvSpPr txBox="1">
            <a:spLocks noChangeArrowheads="1"/>
          </p:cNvSpPr>
          <p:nvPr/>
        </p:nvSpPr>
        <p:spPr bwMode="auto">
          <a:xfrm>
            <a:off x="622300" y="5797550"/>
            <a:ext cx="27876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a:t>
            </a:r>
          </a:p>
          <a:p>
            <a:r>
              <a:rPr lang="en-GB" altLang="en-US" sz="800"/>
              <a:t>x1 </a:t>
            </a:r>
            <a:r>
              <a:rPr lang="en-GB" altLang="en-US" sz="800" b="0"/>
              <a:t>Bedford MK 4-Ton Truck </a:t>
            </a:r>
            <a:r>
              <a:rPr lang="en-GB" altLang="en-US" sz="800"/>
              <a:t>     </a:t>
            </a:r>
            <a:r>
              <a:rPr lang="en-GB" altLang="en-US" sz="800" b="0"/>
              <a:t>                         CWBR-14</a:t>
            </a:r>
            <a:endParaRPr lang="en-GB" altLang="en-US" sz="800"/>
          </a:p>
        </p:txBody>
      </p:sp>
      <p:sp>
        <p:nvSpPr>
          <p:cNvPr id="129058" name="Text Box 34">
            <a:extLst>
              <a:ext uri="{FF2B5EF4-FFF2-40B4-BE49-F238E27FC236}">
                <a16:creationId xmlns:a16="http://schemas.microsoft.com/office/drawing/2014/main" id="{2BD7AA95-7022-43D8-97CE-5BAE415B50AA}"/>
              </a:ext>
            </a:extLst>
          </p:cNvPr>
          <p:cNvSpPr txBox="1">
            <a:spLocks noChangeArrowheads="1"/>
          </p:cNvSpPr>
          <p:nvPr/>
        </p:nvSpPr>
        <p:spPr bwMode="auto">
          <a:xfrm>
            <a:off x="622300" y="5581650"/>
            <a:ext cx="2768600"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x3 </a:t>
            </a:r>
            <a:r>
              <a:rPr lang="en-GB" altLang="en-US" sz="800" b="0"/>
              <a:t>Infantry (1 MAW) </a:t>
            </a:r>
            <a:r>
              <a:rPr lang="en-GB" altLang="en-US" sz="800"/>
              <a:t>(f)</a:t>
            </a:r>
            <a:r>
              <a:rPr lang="en-GB" altLang="en-US" sz="800" b="0"/>
              <a:t>                                      CWBR-26</a:t>
            </a:r>
            <a:endParaRPr lang="en-GB" altLang="en-US" sz="800"/>
          </a:p>
        </p:txBody>
      </p:sp>
      <p:sp>
        <p:nvSpPr>
          <p:cNvPr id="129059" name="Text Box 35">
            <a:extLst>
              <a:ext uri="{FF2B5EF4-FFF2-40B4-BE49-F238E27FC236}">
                <a16:creationId xmlns:a16="http://schemas.microsoft.com/office/drawing/2014/main" id="{3ED73D7C-01FB-4DD3-9CD4-658A377CCC98}"/>
              </a:ext>
            </a:extLst>
          </p:cNvPr>
          <p:cNvSpPr txBox="1">
            <a:spLocks noChangeArrowheads="1"/>
          </p:cNvSpPr>
          <p:nvPr/>
        </p:nvSpPr>
        <p:spPr bwMode="auto">
          <a:xfrm>
            <a:off x="692150" y="6156325"/>
            <a:ext cx="121126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BATTLEGROUPS</a:t>
            </a:r>
          </a:p>
        </p:txBody>
      </p:sp>
      <p:grpSp>
        <p:nvGrpSpPr>
          <p:cNvPr id="129060" name="Group 36">
            <a:extLst>
              <a:ext uri="{FF2B5EF4-FFF2-40B4-BE49-F238E27FC236}">
                <a16:creationId xmlns:a16="http://schemas.microsoft.com/office/drawing/2014/main" id="{4EC745DA-65BB-4532-AECD-51491FCCD530}"/>
              </a:ext>
            </a:extLst>
          </p:cNvPr>
          <p:cNvGrpSpPr>
            <a:grpSpLocks noChangeAspect="1"/>
          </p:cNvGrpSpPr>
          <p:nvPr/>
        </p:nvGrpSpPr>
        <p:grpSpPr bwMode="auto">
          <a:xfrm>
            <a:off x="115888" y="4570413"/>
            <a:ext cx="288925" cy="215900"/>
            <a:chOff x="1968" y="1728"/>
            <a:chExt cx="195" cy="132"/>
          </a:xfrm>
        </p:grpSpPr>
        <p:sp>
          <p:nvSpPr>
            <p:cNvPr id="129061" name="Rectangle 37">
              <a:extLst>
                <a:ext uri="{FF2B5EF4-FFF2-40B4-BE49-F238E27FC236}">
                  <a16:creationId xmlns:a16="http://schemas.microsoft.com/office/drawing/2014/main" id="{43865257-6C81-4E3F-AC86-F6265BE646BF}"/>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9062" name="Line 38">
              <a:extLst>
                <a:ext uri="{FF2B5EF4-FFF2-40B4-BE49-F238E27FC236}">
                  <a16:creationId xmlns:a16="http://schemas.microsoft.com/office/drawing/2014/main" id="{D090113A-D8AB-47C5-B19E-D834E41BB5C7}"/>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9063" name="Line 39">
              <a:extLst>
                <a:ext uri="{FF2B5EF4-FFF2-40B4-BE49-F238E27FC236}">
                  <a16:creationId xmlns:a16="http://schemas.microsoft.com/office/drawing/2014/main" id="{2AF7B4CC-08B5-4DC5-B79C-9FD6F3FBE002}"/>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29064" name="Group 40">
            <a:extLst>
              <a:ext uri="{FF2B5EF4-FFF2-40B4-BE49-F238E27FC236}">
                <a16:creationId xmlns:a16="http://schemas.microsoft.com/office/drawing/2014/main" id="{0C42D203-C4DB-4E11-85E7-0913C538C35A}"/>
              </a:ext>
            </a:extLst>
          </p:cNvPr>
          <p:cNvGrpSpPr>
            <a:grpSpLocks/>
          </p:cNvGrpSpPr>
          <p:nvPr/>
        </p:nvGrpSpPr>
        <p:grpSpPr bwMode="auto">
          <a:xfrm>
            <a:off x="404813" y="5364163"/>
            <a:ext cx="231775" cy="190500"/>
            <a:chOff x="2352" y="3264"/>
            <a:chExt cx="146" cy="120"/>
          </a:xfrm>
        </p:grpSpPr>
        <p:sp>
          <p:nvSpPr>
            <p:cNvPr id="129065" name="Rectangle 41">
              <a:extLst>
                <a:ext uri="{FF2B5EF4-FFF2-40B4-BE49-F238E27FC236}">
                  <a16:creationId xmlns:a16="http://schemas.microsoft.com/office/drawing/2014/main" id="{36E4749F-A3DB-471C-9F2D-9C80B0A7EA39}"/>
                </a:ext>
              </a:extLst>
            </p:cNvPr>
            <p:cNvSpPr>
              <a:spLocks noChangeAspect="1" noChangeArrowheads="1"/>
            </p:cNvSpPr>
            <p:nvPr/>
          </p:nvSpPr>
          <p:spPr bwMode="auto">
            <a:xfrm>
              <a:off x="2352" y="326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9066" name="Oval 42">
              <a:extLst>
                <a:ext uri="{FF2B5EF4-FFF2-40B4-BE49-F238E27FC236}">
                  <a16:creationId xmlns:a16="http://schemas.microsoft.com/office/drawing/2014/main" id="{1E4B1646-9E9B-4739-BD02-FA5C542ACCEA}"/>
                </a:ext>
              </a:extLst>
            </p:cNvPr>
            <p:cNvSpPr>
              <a:spLocks noChangeAspect="1" noChangeArrowheads="1"/>
            </p:cNvSpPr>
            <p:nvPr/>
          </p:nvSpPr>
          <p:spPr bwMode="auto">
            <a:xfrm>
              <a:off x="2359" y="336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29067" name="Oval 43">
              <a:extLst>
                <a:ext uri="{FF2B5EF4-FFF2-40B4-BE49-F238E27FC236}">
                  <a16:creationId xmlns:a16="http://schemas.microsoft.com/office/drawing/2014/main" id="{9A07C4A3-550D-45EF-8F03-3D8455A4A3FC}"/>
                </a:ext>
              </a:extLst>
            </p:cNvPr>
            <p:cNvSpPr>
              <a:spLocks noChangeAspect="1" noChangeArrowheads="1"/>
            </p:cNvSpPr>
            <p:nvPr/>
          </p:nvSpPr>
          <p:spPr bwMode="auto">
            <a:xfrm>
              <a:off x="2473" y="336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29068" name="Oval 44">
              <a:extLst>
                <a:ext uri="{FF2B5EF4-FFF2-40B4-BE49-F238E27FC236}">
                  <a16:creationId xmlns:a16="http://schemas.microsoft.com/office/drawing/2014/main" id="{022F748C-BB38-4FB4-AFE1-D1D4115789D5}"/>
                </a:ext>
              </a:extLst>
            </p:cNvPr>
            <p:cNvSpPr>
              <a:spLocks noChangeAspect="1" noChangeArrowheads="1"/>
            </p:cNvSpPr>
            <p:nvPr/>
          </p:nvSpPr>
          <p:spPr bwMode="auto">
            <a:xfrm>
              <a:off x="2373" y="3290"/>
              <a:ext cx="102" cy="48"/>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9069" name="Line 45">
              <a:extLst>
                <a:ext uri="{FF2B5EF4-FFF2-40B4-BE49-F238E27FC236}">
                  <a16:creationId xmlns:a16="http://schemas.microsoft.com/office/drawing/2014/main" id="{236D1DF7-9027-4596-A863-B1DC4B7201B4}"/>
                </a:ext>
              </a:extLst>
            </p:cNvPr>
            <p:cNvSpPr>
              <a:spLocks noChangeAspect="1" noChangeShapeType="1"/>
            </p:cNvSpPr>
            <p:nvPr/>
          </p:nvSpPr>
          <p:spPr bwMode="auto">
            <a:xfrm flipV="1">
              <a:off x="2353" y="3264"/>
              <a:ext cx="144" cy="9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29070" name="Group 46">
            <a:extLst>
              <a:ext uri="{FF2B5EF4-FFF2-40B4-BE49-F238E27FC236}">
                <a16:creationId xmlns:a16="http://schemas.microsoft.com/office/drawing/2014/main" id="{178ECFDC-32F8-417F-91D6-9A4DC9A32D95}"/>
              </a:ext>
            </a:extLst>
          </p:cNvPr>
          <p:cNvGrpSpPr>
            <a:grpSpLocks/>
          </p:cNvGrpSpPr>
          <p:nvPr/>
        </p:nvGrpSpPr>
        <p:grpSpPr bwMode="auto">
          <a:xfrm>
            <a:off x="404813" y="5940425"/>
            <a:ext cx="231775" cy="190500"/>
            <a:chOff x="2252" y="2304"/>
            <a:chExt cx="146" cy="120"/>
          </a:xfrm>
        </p:grpSpPr>
        <p:sp>
          <p:nvSpPr>
            <p:cNvPr id="129071" name="Rectangle 47">
              <a:extLst>
                <a:ext uri="{FF2B5EF4-FFF2-40B4-BE49-F238E27FC236}">
                  <a16:creationId xmlns:a16="http://schemas.microsoft.com/office/drawing/2014/main" id="{F8BFF9E3-8C4D-46ED-9003-7B6967D54A64}"/>
                </a:ext>
              </a:extLst>
            </p:cNvPr>
            <p:cNvSpPr>
              <a:spLocks noChangeAspect="1" noChangeArrowheads="1"/>
            </p:cNvSpPr>
            <p:nvPr/>
          </p:nvSpPr>
          <p:spPr bwMode="auto">
            <a:xfrm>
              <a:off x="2252" y="230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9072" name="Oval 48">
              <a:extLst>
                <a:ext uri="{FF2B5EF4-FFF2-40B4-BE49-F238E27FC236}">
                  <a16:creationId xmlns:a16="http://schemas.microsoft.com/office/drawing/2014/main" id="{C6D1C56D-8FC1-4038-9259-7E319E03AB18}"/>
                </a:ext>
              </a:extLst>
            </p:cNvPr>
            <p:cNvSpPr>
              <a:spLocks noChangeAspect="1" noChangeArrowheads="1"/>
            </p:cNvSpPr>
            <p:nvPr/>
          </p:nvSpPr>
          <p:spPr bwMode="auto">
            <a:xfrm>
              <a:off x="2259" y="240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29073" name="Oval 49">
              <a:extLst>
                <a:ext uri="{FF2B5EF4-FFF2-40B4-BE49-F238E27FC236}">
                  <a16:creationId xmlns:a16="http://schemas.microsoft.com/office/drawing/2014/main" id="{EC9443DC-17E7-4E8B-B720-CAF651E5A610}"/>
                </a:ext>
              </a:extLst>
            </p:cNvPr>
            <p:cNvSpPr>
              <a:spLocks noChangeAspect="1" noChangeArrowheads="1"/>
            </p:cNvSpPr>
            <p:nvPr/>
          </p:nvSpPr>
          <p:spPr bwMode="auto">
            <a:xfrm>
              <a:off x="2373" y="240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29074" name="Line 50">
            <a:extLst>
              <a:ext uri="{FF2B5EF4-FFF2-40B4-BE49-F238E27FC236}">
                <a16:creationId xmlns:a16="http://schemas.microsoft.com/office/drawing/2014/main" id="{8D93B9E9-CA49-4AB0-ABE4-9167BD57F0AA}"/>
              </a:ext>
            </a:extLst>
          </p:cNvPr>
          <p:cNvSpPr>
            <a:spLocks noChangeShapeType="1"/>
          </p:cNvSpPr>
          <p:nvPr/>
        </p:nvSpPr>
        <p:spPr bwMode="auto">
          <a:xfrm>
            <a:off x="260350" y="6588125"/>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29075" name="Group 51">
            <a:extLst>
              <a:ext uri="{FF2B5EF4-FFF2-40B4-BE49-F238E27FC236}">
                <a16:creationId xmlns:a16="http://schemas.microsoft.com/office/drawing/2014/main" id="{8D38754E-037E-4F81-B946-A736924488F8}"/>
              </a:ext>
            </a:extLst>
          </p:cNvPr>
          <p:cNvGrpSpPr>
            <a:grpSpLocks noChangeAspect="1"/>
          </p:cNvGrpSpPr>
          <p:nvPr/>
        </p:nvGrpSpPr>
        <p:grpSpPr bwMode="auto">
          <a:xfrm>
            <a:off x="403225" y="6516688"/>
            <a:ext cx="288925" cy="215900"/>
            <a:chOff x="1968" y="1728"/>
            <a:chExt cx="195" cy="132"/>
          </a:xfrm>
        </p:grpSpPr>
        <p:sp>
          <p:nvSpPr>
            <p:cNvPr id="129076" name="Rectangle 52">
              <a:extLst>
                <a:ext uri="{FF2B5EF4-FFF2-40B4-BE49-F238E27FC236}">
                  <a16:creationId xmlns:a16="http://schemas.microsoft.com/office/drawing/2014/main" id="{1402E7E5-9684-4995-80C8-C22BFE3849BA}"/>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9077" name="Line 53">
              <a:extLst>
                <a:ext uri="{FF2B5EF4-FFF2-40B4-BE49-F238E27FC236}">
                  <a16:creationId xmlns:a16="http://schemas.microsoft.com/office/drawing/2014/main" id="{C272A9B1-98DE-47E9-8877-0273F1A0ED2F}"/>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9078" name="Line 54">
              <a:extLst>
                <a:ext uri="{FF2B5EF4-FFF2-40B4-BE49-F238E27FC236}">
                  <a16:creationId xmlns:a16="http://schemas.microsoft.com/office/drawing/2014/main" id="{99AD8E27-1423-4DB6-BDBD-7D72E273FD47}"/>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29079" name="Group 55">
            <a:extLst>
              <a:ext uri="{FF2B5EF4-FFF2-40B4-BE49-F238E27FC236}">
                <a16:creationId xmlns:a16="http://schemas.microsoft.com/office/drawing/2014/main" id="{1555FE23-1BC9-4341-A641-B61D7F344149}"/>
              </a:ext>
            </a:extLst>
          </p:cNvPr>
          <p:cNvGrpSpPr>
            <a:grpSpLocks/>
          </p:cNvGrpSpPr>
          <p:nvPr/>
        </p:nvGrpSpPr>
        <p:grpSpPr bwMode="auto">
          <a:xfrm>
            <a:off x="509588" y="6445250"/>
            <a:ext cx="76200" cy="63500"/>
            <a:chOff x="2443" y="447"/>
            <a:chExt cx="48" cy="40"/>
          </a:xfrm>
        </p:grpSpPr>
        <p:sp>
          <p:nvSpPr>
            <p:cNvPr id="129080" name="Line 56">
              <a:extLst>
                <a:ext uri="{FF2B5EF4-FFF2-40B4-BE49-F238E27FC236}">
                  <a16:creationId xmlns:a16="http://schemas.microsoft.com/office/drawing/2014/main" id="{389D161B-46F5-4D80-968B-CDAEBE37D1A0}"/>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9081" name="Line 57">
              <a:extLst>
                <a:ext uri="{FF2B5EF4-FFF2-40B4-BE49-F238E27FC236}">
                  <a16:creationId xmlns:a16="http://schemas.microsoft.com/office/drawing/2014/main" id="{EB8A625F-93A6-449B-A67B-5621D05FB4AF}"/>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29082" name="Text Box 58">
            <a:extLst>
              <a:ext uri="{FF2B5EF4-FFF2-40B4-BE49-F238E27FC236}">
                <a16:creationId xmlns:a16="http://schemas.microsoft.com/office/drawing/2014/main" id="{93EF6E4A-3C34-4445-B076-2AE9AC2E60DE}"/>
              </a:ext>
            </a:extLst>
          </p:cNvPr>
          <p:cNvSpPr txBox="1">
            <a:spLocks noChangeArrowheads="1"/>
          </p:cNvSpPr>
          <p:nvPr/>
        </p:nvSpPr>
        <p:spPr bwMode="auto">
          <a:xfrm>
            <a:off x="692150" y="6372225"/>
            <a:ext cx="20796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BG CWBR-25</a:t>
            </a:r>
          </a:p>
          <a:p>
            <a:r>
              <a:rPr lang="en-GB" altLang="en-US" sz="1000"/>
              <a:t>x1 Infantry Battalion Type A </a:t>
            </a:r>
            <a:r>
              <a:rPr lang="en-GB" altLang="en-US" sz="800"/>
              <a:t>(bc)</a:t>
            </a:r>
            <a:endParaRPr lang="en-GB" altLang="en-US" sz="1000"/>
          </a:p>
        </p:txBody>
      </p:sp>
      <p:sp>
        <p:nvSpPr>
          <p:cNvPr id="129083" name="Line 59">
            <a:extLst>
              <a:ext uri="{FF2B5EF4-FFF2-40B4-BE49-F238E27FC236}">
                <a16:creationId xmlns:a16="http://schemas.microsoft.com/office/drawing/2014/main" id="{F1907F0F-36FA-4144-9630-5AD37F43ADDB}"/>
              </a:ext>
            </a:extLst>
          </p:cNvPr>
          <p:cNvSpPr>
            <a:spLocks noChangeShapeType="1"/>
          </p:cNvSpPr>
          <p:nvPr/>
        </p:nvSpPr>
        <p:spPr bwMode="auto">
          <a:xfrm flipV="1">
            <a:off x="260350" y="4787900"/>
            <a:ext cx="0" cy="309562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9084" name="Line 60">
            <a:extLst>
              <a:ext uri="{FF2B5EF4-FFF2-40B4-BE49-F238E27FC236}">
                <a16:creationId xmlns:a16="http://schemas.microsoft.com/office/drawing/2014/main" id="{C9A5D81F-3A63-4F07-B482-F2A9D6167FC7}"/>
              </a:ext>
            </a:extLst>
          </p:cNvPr>
          <p:cNvSpPr>
            <a:spLocks noChangeShapeType="1"/>
          </p:cNvSpPr>
          <p:nvPr/>
        </p:nvSpPr>
        <p:spPr bwMode="auto">
          <a:xfrm>
            <a:off x="260350" y="7883525"/>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29085" name="Group 61">
            <a:extLst>
              <a:ext uri="{FF2B5EF4-FFF2-40B4-BE49-F238E27FC236}">
                <a16:creationId xmlns:a16="http://schemas.microsoft.com/office/drawing/2014/main" id="{E78D4985-3A52-44D9-8AC0-881E4019B88F}"/>
              </a:ext>
            </a:extLst>
          </p:cNvPr>
          <p:cNvGrpSpPr>
            <a:grpSpLocks noChangeAspect="1"/>
          </p:cNvGrpSpPr>
          <p:nvPr/>
        </p:nvGrpSpPr>
        <p:grpSpPr bwMode="auto">
          <a:xfrm>
            <a:off x="403225" y="7812088"/>
            <a:ext cx="288925" cy="215900"/>
            <a:chOff x="1968" y="1728"/>
            <a:chExt cx="195" cy="132"/>
          </a:xfrm>
        </p:grpSpPr>
        <p:sp>
          <p:nvSpPr>
            <p:cNvPr id="129086" name="Rectangle 62">
              <a:extLst>
                <a:ext uri="{FF2B5EF4-FFF2-40B4-BE49-F238E27FC236}">
                  <a16:creationId xmlns:a16="http://schemas.microsoft.com/office/drawing/2014/main" id="{385CFE6E-E37F-4A08-81A8-542426BBE73F}"/>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9087" name="Line 63">
              <a:extLst>
                <a:ext uri="{FF2B5EF4-FFF2-40B4-BE49-F238E27FC236}">
                  <a16:creationId xmlns:a16="http://schemas.microsoft.com/office/drawing/2014/main" id="{DEB3903A-C8F8-4659-A591-FABEA2A51E4F}"/>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9088" name="Line 64">
              <a:extLst>
                <a:ext uri="{FF2B5EF4-FFF2-40B4-BE49-F238E27FC236}">
                  <a16:creationId xmlns:a16="http://schemas.microsoft.com/office/drawing/2014/main" id="{337FDF12-5E7F-4252-B41A-63D1A7CBBEFA}"/>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29089" name="Group 65">
            <a:extLst>
              <a:ext uri="{FF2B5EF4-FFF2-40B4-BE49-F238E27FC236}">
                <a16:creationId xmlns:a16="http://schemas.microsoft.com/office/drawing/2014/main" id="{A00C6188-8295-402D-8E27-BFEFC8DB4EF8}"/>
              </a:ext>
            </a:extLst>
          </p:cNvPr>
          <p:cNvGrpSpPr>
            <a:grpSpLocks/>
          </p:cNvGrpSpPr>
          <p:nvPr/>
        </p:nvGrpSpPr>
        <p:grpSpPr bwMode="auto">
          <a:xfrm>
            <a:off x="509588" y="7740650"/>
            <a:ext cx="76200" cy="63500"/>
            <a:chOff x="2443" y="447"/>
            <a:chExt cx="48" cy="40"/>
          </a:xfrm>
        </p:grpSpPr>
        <p:sp>
          <p:nvSpPr>
            <p:cNvPr id="129090" name="Line 66">
              <a:extLst>
                <a:ext uri="{FF2B5EF4-FFF2-40B4-BE49-F238E27FC236}">
                  <a16:creationId xmlns:a16="http://schemas.microsoft.com/office/drawing/2014/main" id="{239464AD-BBAD-4CD7-8C51-D0DD01E896D7}"/>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9091" name="Line 67">
              <a:extLst>
                <a:ext uri="{FF2B5EF4-FFF2-40B4-BE49-F238E27FC236}">
                  <a16:creationId xmlns:a16="http://schemas.microsoft.com/office/drawing/2014/main" id="{09CE88E0-D2DA-4D4C-A92B-C5996E659C93}"/>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29092" name="Text Box 68">
            <a:extLst>
              <a:ext uri="{FF2B5EF4-FFF2-40B4-BE49-F238E27FC236}">
                <a16:creationId xmlns:a16="http://schemas.microsoft.com/office/drawing/2014/main" id="{058E9E1E-CEA6-46D6-A658-E51680D26413}"/>
              </a:ext>
            </a:extLst>
          </p:cNvPr>
          <p:cNvSpPr txBox="1">
            <a:spLocks noChangeArrowheads="1"/>
          </p:cNvSpPr>
          <p:nvPr/>
        </p:nvSpPr>
        <p:spPr bwMode="auto">
          <a:xfrm>
            <a:off x="692150" y="7667625"/>
            <a:ext cx="302418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1000" b="0"/>
              <a:t>BG CWBR-30</a:t>
            </a:r>
          </a:p>
          <a:p>
            <a:r>
              <a:rPr lang="en-GB" altLang="en-US" sz="1000"/>
              <a:t>x2 to x4 Infantry Battalion (Home Defence) </a:t>
            </a:r>
            <a:r>
              <a:rPr lang="en-GB" altLang="en-US" sz="800"/>
              <a:t>(gh)</a:t>
            </a:r>
            <a:endParaRPr lang="en-GB" altLang="en-US" sz="1000"/>
          </a:p>
        </p:txBody>
      </p:sp>
      <p:sp>
        <p:nvSpPr>
          <p:cNvPr id="129093" name="Line 69">
            <a:extLst>
              <a:ext uri="{FF2B5EF4-FFF2-40B4-BE49-F238E27FC236}">
                <a16:creationId xmlns:a16="http://schemas.microsoft.com/office/drawing/2014/main" id="{4964BBFC-8A2E-442B-9AFE-EC74BC8FD0EE}"/>
              </a:ext>
            </a:extLst>
          </p:cNvPr>
          <p:cNvSpPr>
            <a:spLocks noChangeShapeType="1"/>
          </p:cNvSpPr>
          <p:nvPr/>
        </p:nvSpPr>
        <p:spPr bwMode="auto">
          <a:xfrm>
            <a:off x="260350" y="7451725"/>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29094" name="Group 70">
            <a:extLst>
              <a:ext uri="{FF2B5EF4-FFF2-40B4-BE49-F238E27FC236}">
                <a16:creationId xmlns:a16="http://schemas.microsoft.com/office/drawing/2014/main" id="{98ABE506-4EDB-4E94-A568-AF4058334A52}"/>
              </a:ext>
            </a:extLst>
          </p:cNvPr>
          <p:cNvGrpSpPr>
            <a:grpSpLocks noChangeAspect="1"/>
          </p:cNvGrpSpPr>
          <p:nvPr/>
        </p:nvGrpSpPr>
        <p:grpSpPr bwMode="auto">
          <a:xfrm>
            <a:off x="403225" y="7380288"/>
            <a:ext cx="288925" cy="215900"/>
            <a:chOff x="1968" y="1728"/>
            <a:chExt cx="195" cy="132"/>
          </a:xfrm>
        </p:grpSpPr>
        <p:sp>
          <p:nvSpPr>
            <p:cNvPr id="129095" name="Rectangle 71">
              <a:extLst>
                <a:ext uri="{FF2B5EF4-FFF2-40B4-BE49-F238E27FC236}">
                  <a16:creationId xmlns:a16="http://schemas.microsoft.com/office/drawing/2014/main" id="{0536A9FC-B547-4908-986E-7D71D459A648}"/>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9096" name="Line 72">
              <a:extLst>
                <a:ext uri="{FF2B5EF4-FFF2-40B4-BE49-F238E27FC236}">
                  <a16:creationId xmlns:a16="http://schemas.microsoft.com/office/drawing/2014/main" id="{AB0F29BB-3C02-4D5B-A3DC-E3A71826BC5A}"/>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9097" name="Line 73">
              <a:extLst>
                <a:ext uri="{FF2B5EF4-FFF2-40B4-BE49-F238E27FC236}">
                  <a16:creationId xmlns:a16="http://schemas.microsoft.com/office/drawing/2014/main" id="{58BFD380-A6CB-4DDB-BE72-68C67FFED3F2}"/>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29098" name="Group 74">
            <a:extLst>
              <a:ext uri="{FF2B5EF4-FFF2-40B4-BE49-F238E27FC236}">
                <a16:creationId xmlns:a16="http://schemas.microsoft.com/office/drawing/2014/main" id="{75C3B125-0146-4DA5-AEBA-F87A4CF13292}"/>
              </a:ext>
            </a:extLst>
          </p:cNvPr>
          <p:cNvGrpSpPr>
            <a:grpSpLocks/>
          </p:cNvGrpSpPr>
          <p:nvPr/>
        </p:nvGrpSpPr>
        <p:grpSpPr bwMode="auto">
          <a:xfrm>
            <a:off x="509588" y="7308850"/>
            <a:ext cx="76200" cy="63500"/>
            <a:chOff x="2443" y="447"/>
            <a:chExt cx="48" cy="40"/>
          </a:xfrm>
        </p:grpSpPr>
        <p:sp>
          <p:nvSpPr>
            <p:cNvPr id="129099" name="Line 75">
              <a:extLst>
                <a:ext uri="{FF2B5EF4-FFF2-40B4-BE49-F238E27FC236}">
                  <a16:creationId xmlns:a16="http://schemas.microsoft.com/office/drawing/2014/main" id="{F2EF62AC-5A54-4754-A13C-67E306DC25F7}"/>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9100" name="Line 76">
              <a:extLst>
                <a:ext uri="{FF2B5EF4-FFF2-40B4-BE49-F238E27FC236}">
                  <a16:creationId xmlns:a16="http://schemas.microsoft.com/office/drawing/2014/main" id="{F310B56E-793E-4487-81F5-4BB7CEBD91F1}"/>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29101" name="Text Box 77">
            <a:extLst>
              <a:ext uri="{FF2B5EF4-FFF2-40B4-BE49-F238E27FC236}">
                <a16:creationId xmlns:a16="http://schemas.microsoft.com/office/drawing/2014/main" id="{3E2C58EB-D4D9-4F3D-8270-8CBEE89F821A}"/>
              </a:ext>
            </a:extLst>
          </p:cNvPr>
          <p:cNvSpPr txBox="1">
            <a:spLocks noChangeArrowheads="1"/>
          </p:cNvSpPr>
          <p:nvPr/>
        </p:nvSpPr>
        <p:spPr bwMode="auto">
          <a:xfrm>
            <a:off x="692150" y="7235825"/>
            <a:ext cx="282098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BG CWBR-26</a:t>
            </a:r>
          </a:p>
          <a:p>
            <a:r>
              <a:rPr lang="en-GB" altLang="en-US" sz="1000"/>
              <a:t>x1 Infantry Battalion Type B (Light Role) </a:t>
            </a:r>
            <a:r>
              <a:rPr lang="en-GB" altLang="en-US" sz="800"/>
              <a:t>(eg)</a:t>
            </a:r>
            <a:endParaRPr lang="en-GB" altLang="en-US" sz="1000"/>
          </a:p>
        </p:txBody>
      </p:sp>
      <p:sp>
        <p:nvSpPr>
          <p:cNvPr id="129102" name="Line 78">
            <a:extLst>
              <a:ext uri="{FF2B5EF4-FFF2-40B4-BE49-F238E27FC236}">
                <a16:creationId xmlns:a16="http://schemas.microsoft.com/office/drawing/2014/main" id="{E50A4E98-AC72-4E57-B740-AB246FD97151}"/>
              </a:ext>
            </a:extLst>
          </p:cNvPr>
          <p:cNvSpPr>
            <a:spLocks noChangeShapeType="1"/>
          </p:cNvSpPr>
          <p:nvPr/>
        </p:nvSpPr>
        <p:spPr bwMode="auto">
          <a:xfrm>
            <a:off x="258763" y="7019925"/>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29103" name="Group 79">
            <a:extLst>
              <a:ext uri="{FF2B5EF4-FFF2-40B4-BE49-F238E27FC236}">
                <a16:creationId xmlns:a16="http://schemas.microsoft.com/office/drawing/2014/main" id="{3AEE7EB0-BBF2-44AB-BE25-8BD6189D46DB}"/>
              </a:ext>
            </a:extLst>
          </p:cNvPr>
          <p:cNvGrpSpPr>
            <a:grpSpLocks/>
          </p:cNvGrpSpPr>
          <p:nvPr/>
        </p:nvGrpSpPr>
        <p:grpSpPr bwMode="auto">
          <a:xfrm>
            <a:off x="508000" y="6877050"/>
            <a:ext cx="76200" cy="63500"/>
            <a:chOff x="2443" y="447"/>
            <a:chExt cx="48" cy="40"/>
          </a:xfrm>
        </p:grpSpPr>
        <p:sp>
          <p:nvSpPr>
            <p:cNvPr id="129104" name="Line 80">
              <a:extLst>
                <a:ext uri="{FF2B5EF4-FFF2-40B4-BE49-F238E27FC236}">
                  <a16:creationId xmlns:a16="http://schemas.microsoft.com/office/drawing/2014/main" id="{801D7BCA-7655-4B4F-B0F2-DF148D1EB422}"/>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9105" name="Line 81">
              <a:extLst>
                <a:ext uri="{FF2B5EF4-FFF2-40B4-BE49-F238E27FC236}">
                  <a16:creationId xmlns:a16="http://schemas.microsoft.com/office/drawing/2014/main" id="{8EA32733-912F-48E1-A801-E686EC5E22B7}"/>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29106" name="Text Box 82">
            <a:extLst>
              <a:ext uri="{FF2B5EF4-FFF2-40B4-BE49-F238E27FC236}">
                <a16:creationId xmlns:a16="http://schemas.microsoft.com/office/drawing/2014/main" id="{2BBEE7CE-F80A-4389-B5BE-47C97370CC2D}"/>
              </a:ext>
            </a:extLst>
          </p:cNvPr>
          <p:cNvSpPr txBox="1">
            <a:spLocks noChangeArrowheads="1"/>
          </p:cNvSpPr>
          <p:nvPr/>
        </p:nvSpPr>
        <p:spPr bwMode="auto">
          <a:xfrm>
            <a:off x="692150" y="6804025"/>
            <a:ext cx="193516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BG CWBR-28</a:t>
            </a:r>
          </a:p>
          <a:p>
            <a:r>
              <a:rPr lang="en-GB" altLang="en-US" sz="1000"/>
              <a:t>x1 Para Infantry Battalion </a:t>
            </a:r>
            <a:r>
              <a:rPr lang="en-GB" altLang="en-US" sz="800"/>
              <a:t>(bg)</a:t>
            </a:r>
            <a:endParaRPr lang="en-GB" altLang="en-US" sz="1000"/>
          </a:p>
        </p:txBody>
      </p:sp>
      <p:grpSp>
        <p:nvGrpSpPr>
          <p:cNvPr id="129107" name="Group 83">
            <a:extLst>
              <a:ext uri="{FF2B5EF4-FFF2-40B4-BE49-F238E27FC236}">
                <a16:creationId xmlns:a16="http://schemas.microsoft.com/office/drawing/2014/main" id="{DD71087F-0870-4C4E-B3C9-594FBD9CCE71}"/>
              </a:ext>
            </a:extLst>
          </p:cNvPr>
          <p:cNvGrpSpPr>
            <a:grpSpLocks/>
          </p:cNvGrpSpPr>
          <p:nvPr/>
        </p:nvGrpSpPr>
        <p:grpSpPr bwMode="auto">
          <a:xfrm>
            <a:off x="401638" y="6948488"/>
            <a:ext cx="287337" cy="215900"/>
            <a:chOff x="637" y="1857"/>
            <a:chExt cx="146" cy="99"/>
          </a:xfrm>
        </p:grpSpPr>
        <p:grpSp>
          <p:nvGrpSpPr>
            <p:cNvPr id="129108" name="Group 84">
              <a:extLst>
                <a:ext uri="{FF2B5EF4-FFF2-40B4-BE49-F238E27FC236}">
                  <a16:creationId xmlns:a16="http://schemas.microsoft.com/office/drawing/2014/main" id="{B2DED2EB-3EFF-4692-93A1-047A9C331E2F}"/>
                </a:ext>
              </a:extLst>
            </p:cNvPr>
            <p:cNvGrpSpPr>
              <a:grpSpLocks noChangeAspect="1"/>
            </p:cNvGrpSpPr>
            <p:nvPr/>
          </p:nvGrpSpPr>
          <p:grpSpPr bwMode="auto">
            <a:xfrm>
              <a:off x="637" y="1857"/>
              <a:ext cx="146" cy="99"/>
              <a:chOff x="1968" y="1728"/>
              <a:chExt cx="195" cy="132"/>
            </a:xfrm>
          </p:grpSpPr>
          <p:sp>
            <p:nvSpPr>
              <p:cNvPr id="129109" name="Rectangle 85">
                <a:extLst>
                  <a:ext uri="{FF2B5EF4-FFF2-40B4-BE49-F238E27FC236}">
                    <a16:creationId xmlns:a16="http://schemas.microsoft.com/office/drawing/2014/main" id="{3EE0FB63-6B6E-4360-B655-0C5B78ACD65B}"/>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9110" name="Line 86">
                <a:extLst>
                  <a:ext uri="{FF2B5EF4-FFF2-40B4-BE49-F238E27FC236}">
                    <a16:creationId xmlns:a16="http://schemas.microsoft.com/office/drawing/2014/main" id="{FAB7DA18-372D-485E-A37B-6FF66AA86478}"/>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9111" name="Line 87">
                <a:extLst>
                  <a:ext uri="{FF2B5EF4-FFF2-40B4-BE49-F238E27FC236}">
                    <a16:creationId xmlns:a16="http://schemas.microsoft.com/office/drawing/2014/main" id="{3DB89C9B-6429-48EB-B0B5-7FEABCF6CD2E}"/>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29112" name="Group 88">
              <a:extLst>
                <a:ext uri="{FF2B5EF4-FFF2-40B4-BE49-F238E27FC236}">
                  <a16:creationId xmlns:a16="http://schemas.microsoft.com/office/drawing/2014/main" id="{30D3D9DF-2FFF-4A69-9188-10241F31C2B1}"/>
                </a:ext>
              </a:extLst>
            </p:cNvPr>
            <p:cNvGrpSpPr>
              <a:grpSpLocks/>
            </p:cNvGrpSpPr>
            <p:nvPr/>
          </p:nvGrpSpPr>
          <p:grpSpPr bwMode="auto">
            <a:xfrm>
              <a:off x="686" y="1931"/>
              <a:ext cx="48" cy="24"/>
              <a:chOff x="1632" y="1249"/>
              <a:chExt cx="48" cy="24"/>
            </a:xfrm>
          </p:grpSpPr>
          <p:sp>
            <p:nvSpPr>
              <p:cNvPr id="129113" name="AutoShape 89">
                <a:extLst>
                  <a:ext uri="{FF2B5EF4-FFF2-40B4-BE49-F238E27FC236}">
                    <a16:creationId xmlns:a16="http://schemas.microsoft.com/office/drawing/2014/main" id="{AE4A8C02-CD60-47B0-B674-AFE67DC33978}"/>
                  </a:ext>
                </a:extLst>
              </p:cNvPr>
              <p:cNvSpPr>
                <a:spLocks noChangeArrowheads="1"/>
              </p:cNvSpPr>
              <p:nvPr/>
            </p:nvSpPr>
            <p:spPr bwMode="auto">
              <a:xfrm>
                <a:off x="1632" y="1249"/>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9114" name="AutoShape 90">
                <a:extLst>
                  <a:ext uri="{FF2B5EF4-FFF2-40B4-BE49-F238E27FC236}">
                    <a16:creationId xmlns:a16="http://schemas.microsoft.com/office/drawing/2014/main" id="{E06F5C05-495E-4C6B-A0A6-C2B825039502}"/>
                  </a:ext>
                </a:extLst>
              </p:cNvPr>
              <p:cNvSpPr>
                <a:spLocks noChangeArrowheads="1"/>
              </p:cNvSpPr>
              <p:nvPr/>
            </p:nvSpPr>
            <p:spPr bwMode="auto">
              <a:xfrm>
                <a:off x="1657" y="1250"/>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129116" name="Text Box 92">
            <a:extLst>
              <a:ext uri="{FF2B5EF4-FFF2-40B4-BE49-F238E27FC236}">
                <a16:creationId xmlns:a16="http://schemas.microsoft.com/office/drawing/2014/main" id="{5802279E-A1E0-4987-95E4-BB605B31A603}"/>
              </a:ext>
            </a:extLst>
          </p:cNvPr>
          <p:cNvSpPr txBox="1">
            <a:spLocks noChangeArrowheads="1"/>
          </p:cNvSpPr>
          <p:nvPr/>
        </p:nvSpPr>
        <p:spPr bwMode="auto">
          <a:xfrm>
            <a:off x="3716338" y="4643438"/>
            <a:ext cx="3025775" cy="3881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800"/>
              <a:t>(a) </a:t>
            </a:r>
            <a:r>
              <a:rPr lang="en-GB" altLang="en-US" sz="800" b="0"/>
              <a:t>39 Brigade’s primary role was Home Defence and was permanently stationed in Northern Ireland, with a particular emphasis on combating domestic terrorism.</a:t>
            </a:r>
          </a:p>
          <a:p>
            <a:endParaRPr lang="en-GB" altLang="en-US" sz="800"/>
          </a:p>
          <a:p>
            <a:r>
              <a:rPr lang="en-GB" altLang="en-US" sz="800"/>
              <a:t>(b) </a:t>
            </a:r>
            <a:r>
              <a:rPr lang="en-GB" altLang="en-US" sz="800" b="0"/>
              <a:t>These battalions were drawn from the Regular Army.  </a:t>
            </a:r>
          </a:p>
          <a:p>
            <a:endParaRPr lang="en-GB" altLang="en-US" sz="800" b="0"/>
          </a:p>
          <a:p>
            <a:r>
              <a:rPr lang="en-GB" altLang="en-US" sz="800"/>
              <a:t>(c) </a:t>
            </a:r>
            <a:r>
              <a:rPr lang="en-GB" altLang="en-US" sz="800" b="0"/>
              <a:t>This battalion was primarily equipped with Saracen APCs, though may have received Saxon during the 1980s.</a:t>
            </a:r>
            <a:endParaRPr lang="en-GB" altLang="en-US" sz="800"/>
          </a:p>
          <a:p>
            <a:endParaRPr lang="en-GB" altLang="en-US" sz="800" b="0"/>
          </a:p>
          <a:p>
            <a:r>
              <a:rPr lang="en-GB" altLang="en-US" sz="800"/>
              <a:t>(d) </a:t>
            </a:r>
            <a:r>
              <a:rPr lang="en-GB" altLang="en-US" sz="800" b="0"/>
              <a:t>A Para Battalion was almost always stationed in Northern Ireland on rotation from 6th Field Force/5 Airborne Brigade.</a:t>
            </a:r>
            <a:endParaRPr lang="en-GB" altLang="en-US" sz="800"/>
          </a:p>
          <a:p>
            <a:endParaRPr lang="en-GB" altLang="en-US" sz="800"/>
          </a:p>
          <a:p>
            <a:r>
              <a:rPr lang="en-GB" altLang="en-US" sz="800"/>
              <a:t>(e) </a:t>
            </a:r>
            <a:r>
              <a:rPr lang="en-GB" altLang="en-US" sz="800" b="0"/>
              <a:t>These were TA units.</a:t>
            </a:r>
          </a:p>
          <a:p>
            <a:endParaRPr lang="en-GB" altLang="en-US" sz="800" b="0"/>
          </a:p>
          <a:p>
            <a:r>
              <a:rPr lang="en-GB" altLang="en-US" sz="800"/>
              <a:t>(f) </a:t>
            </a:r>
            <a:r>
              <a:rPr lang="en-GB" altLang="en-US" sz="800" b="0"/>
              <a:t>From 1986: May upgrade infantry  with L85/L86 small-arms:</a:t>
            </a:r>
          </a:p>
          <a:p>
            <a:r>
              <a:rPr lang="en-GB" altLang="en-US" sz="800"/>
              <a:t>     x3 </a:t>
            </a:r>
            <a:r>
              <a:rPr lang="en-GB" altLang="en-US" sz="800" b="0"/>
              <a:t>Infantry (1 MAW)                                              CWBR-27</a:t>
            </a:r>
          </a:p>
          <a:p>
            <a:r>
              <a:rPr lang="en-GB" altLang="en-US" sz="800" b="0"/>
              <a:t>From 1987: May replace all M72 66mm LAW and Carl-Gustav 84mm MAW with the 94mm LAW-80 (see card).</a:t>
            </a:r>
          </a:p>
          <a:p>
            <a:endParaRPr lang="en-GB" altLang="en-US" sz="800" b="0"/>
          </a:p>
          <a:p>
            <a:r>
              <a:rPr lang="en-GB" altLang="en-US" sz="800"/>
              <a:t>(g) </a:t>
            </a:r>
            <a:r>
              <a:rPr lang="en-GB" altLang="en-US" sz="800" b="0"/>
              <a:t>The British Army held sufficient stocks of Saracen APCs and Humber Pig APCs to equip roughly two infantry brigades (the majority of these were with 3, 8 &amp; 39 Brigades in Northern Ireland).  May therefore replace some transport within battalions with:</a:t>
            </a:r>
          </a:p>
          <a:p>
            <a:r>
              <a:rPr lang="en-GB" altLang="en-US" sz="800" b="0"/>
              <a:t>     Saracen APC                                                        CWBR-63</a:t>
            </a:r>
          </a:p>
          <a:p>
            <a:r>
              <a:rPr lang="en-GB" altLang="en-US" sz="800" b="0"/>
              <a:t>     Humber Pig APC                                                   CWBR-64</a:t>
            </a:r>
          </a:p>
          <a:p>
            <a:endParaRPr lang="en-GB" altLang="en-US" sz="800" b="0"/>
          </a:p>
          <a:p>
            <a:r>
              <a:rPr lang="en-GB" altLang="en-US" sz="800"/>
              <a:t>(h) </a:t>
            </a:r>
            <a:r>
              <a:rPr lang="en-GB" altLang="en-US" sz="800" b="0"/>
              <a:t>The Home Defence Battalions belonged to the Ulster Defence Regiment UDR).  Each UDR Battalion had a mixture of full-time regulars and part-time TA.  The brigade’s </a:t>
            </a:r>
            <a:r>
              <a:rPr lang="en-GB" altLang="en-US" sz="800"/>
              <a:t>x4 </a:t>
            </a:r>
            <a:r>
              <a:rPr lang="en-GB" altLang="en-US" sz="800" b="0"/>
              <a:t>Home Defence Battalions was reduced to </a:t>
            </a:r>
            <a:r>
              <a:rPr lang="en-GB" altLang="en-US" sz="800"/>
              <a:t>x2 </a:t>
            </a:r>
            <a:r>
              <a:rPr lang="en-GB" altLang="en-US" sz="800" b="0"/>
              <a:t>Battalions in 1984.</a:t>
            </a:r>
            <a:endParaRPr lang="en-GB" altLang="en-US" sz="800"/>
          </a:p>
        </p:txBody>
      </p:sp>
      <p:grpSp>
        <p:nvGrpSpPr>
          <p:cNvPr id="129117" name="Group 93">
            <a:extLst>
              <a:ext uri="{FF2B5EF4-FFF2-40B4-BE49-F238E27FC236}">
                <a16:creationId xmlns:a16="http://schemas.microsoft.com/office/drawing/2014/main" id="{58861C7E-5E21-45C5-A53B-610FF737AACD}"/>
              </a:ext>
            </a:extLst>
          </p:cNvPr>
          <p:cNvGrpSpPr>
            <a:grpSpLocks/>
          </p:cNvGrpSpPr>
          <p:nvPr/>
        </p:nvGrpSpPr>
        <p:grpSpPr bwMode="auto">
          <a:xfrm>
            <a:off x="220663" y="179388"/>
            <a:ext cx="76200" cy="63500"/>
            <a:chOff x="2539" y="543"/>
            <a:chExt cx="48" cy="40"/>
          </a:xfrm>
        </p:grpSpPr>
        <p:sp>
          <p:nvSpPr>
            <p:cNvPr id="129118" name="Line 94">
              <a:extLst>
                <a:ext uri="{FF2B5EF4-FFF2-40B4-BE49-F238E27FC236}">
                  <a16:creationId xmlns:a16="http://schemas.microsoft.com/office/drawing/2014/main" id="{AD9309AB-90C6-4D53-AFB6-4B1A3A6189B2}"/>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9119" name="Line 95">
              <a:extLst>
                <a:ext uri="{FF2B5EF4-FFF2-40B4-BE49-F238E27FC236}">
                  <a16:creationId xmlns:a16="http://schemas.microsoft.com/office/drawing/2014/main" id="{7D24685F-C9D7-475C-8DF5-C3185EE04B02}"/>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129120" name="Text Box 96">
            <a:extLst>
              <a:ext uri="{FF2B5EF4-FFF2-40B4-BE49-F238E27FC236}">
                <a16:creationId xmlns:a16="http://schemas.microsoft.com/office/drawing/2014/main" id="{8015C788-5E46-45DC-8406-307243DE555B}"/>
              </a:ext>
            </a:extLst>
          </p:cNvPr>
          <p:cNvSpPr txBox="1">
            <a:spLocks noChangeArrowheads="1"/>
          </p:cNvSpPr>
          <p:nvPr/>
        </p:nvSpPr>
        <p:spPr bwMode="auto">
          <a:xfrm>
            <a:off x="476250" y="107950"/>
            <a:ext cx="3090863"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BATTLEGROUP CWBR-18l</a:t>
            </a:r>
          </a:p>
          <a:p>
            <a:r>
              <a:rPr lang="en-GB" altLang="en-US" sz="1000"/>
              <a:t>British Infantry Brigade (Home Service) 1980s </a:t>
            </a:r>
            <a:r>
              <a:rPr lang="en-GB" altLang="en-US" sz="800"/>
              <a:t>(a)</a:t>
            </a:r>
          </a:p>
          <a:p>
            <a:r>
              <a:rPr lang="en-GB" altLang="en-US" sz="800" b="0"/>
              <a:t>(8 Infantry Brigade)</a:t>
            </a:r>
          </a:p>
        </p:txBody>
      </p:sp>
      <p:sp>
        <p:nvSpPr>
          <p:cNvPr id="129121" name="Line 97">
            <a:extLst>
              <a:ext uri="{FF2B5EF4-FFF2-40B4-BE49-F238E27FC236}">
                <a16:creationId xmlns:a16="http://schemas.microsoft.com/office/drawing/2014/main" id="{DB548B5D-CC15-42A7-A7E4-5F2302F3AB2B}"/>
              </a:ext>
            </a:extLst>
          </p:cNvPr>
          <p:cNvSpPr>
            <a:spLocks noChangeShapeType="1"/>
          </p:cNvSpPr>
          <p:nvPr/>
        </p:nvSpPr>
        <p:spPr bwMode="auto">
          <a:xfrm>
            <a:off x="261938" y="1406525"/>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9122" name="Line 98">
            <a:extLst>
              <a:ext uri="{FF2B5EF4-FFF2-40B4-BE49-F238E27FC236}">
                <a16:creationId xmlns:a16="http://schemas.microsoft.com/office/drawing/2014/main" id="{53BC482B-8FF2-4FFE-849F-E71C26DAA2F6}"/>
              </a:ext>
            </a:extLst>
          </p:cNvPr>
          <p:cNvSpPr>
            <a:spLocks noChangeShapeType="1"/>
          </p:cNvSpPr>
          <p:nvPr/>
        </p:nvSpPr>
        <p:spPr bwMode="auto">
          <a:xfrm>
            <a:off x="261938" y="830263"/>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9123" name="Line 99">
            <a:extLst>
              <a:ext uri="{FF2B5EF4-FFF2-40B4-BE49-F238E27FC236}">
                <a16:creationId xmlns:a16="http://schemas.microsoft.com/office/drawing/2014/main" id="{390F1C6F-7776-4104-A304-8258BBA16EA7}"/>
              </a:ext>
            </a:extLst>
          </p:cNvPr>
          <p:cNvSpPr>
            <a:spLocks noChangeShapeType="1"/>
          </p:cNvSpPr>
          <p:nvPr/>
        </p:nvSpPr>
        <p:spPr bwMode="auto">
          <a:xfrm>
            <a:off x="477838" y="1477963"/>
            <a:ext cx="0" cy="1444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9124" name="Line 100">
            <a:extLst>
              <a:ext uri="{FF2B5EF4-FFF2-40B4-BE49-F238E27FC236}">
                <a16:creationId xmlns:a16="http://schemas.microsoft.com/office/drawing/2014/main" id="{167391AE-C2A7-489A-8B95-F3F4C2662C90}"/>
              </a:ext>
            </a:extLst>
          </p:cNvPr>
          <p:cNvSpPr>
            <a:spLocks noChangeShapeType="1"/>
          </p:cNvSpPr>
          <p:nvPr/>
        </p:nvSpPr>
        <p:spPr bwMode="auto">
          <a:xfrm>
            <a:off x="477838" y="901700"/>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29125" name="Group 101">
            <a:extLst>
              <a:ext uri="{FF2B5EF4-FFF2-40B4-BE49-F238E27FC236}">
                <a16:creationId xmlns:a16="http://schemas.microsoft.com/office/drawing/2014/main" id="{7CD9933B-1F38-432F-930E-55B7E83E0BBB}"/>
              </a:ext>
            </a:extLst>
          </p:cNvPr>
          <p:cNvGrpSpPr>
            <a:grpSpLocks/>
          </p:cNvGrpSpPr>
          <p:nvPr/>
        </p:nvGrpSpPr>
        <p:grpSpPr bwMode="auto">
          <a:xfrm>
            <a:off x="477838" y="685800"/>
            <a:ext cx="74612" cy="26988"/>
            <a:chOff x="2373" y="1404"/>
            <a:chExt cx="47" cy="17"/>
          </a:xfrm>
        </p:grpSpPr>
        <p:sp>
          <p:nvSpPr>
            <p:cNvPr id="129126" name="Oval 102">
              <a:extLst>
                <a:ext uri="{FF2B5EF4-FFF2-40B4-BE49-F238E27FC236}">
                  <a16:creationId xmlns:a16="http://schemas.microsoft.com/office/drawing/2014/main" id="{405A25CF-E046-4A12-84AA-B74C406E57A8}"/>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29127" name="Oval 103">
              <a:extLst>
                <a:ext uri="{FF2B5EF4-FFF2-40B4-BE49-F238E27FC236}">
                  <a16:creationId xmlns:a16="http://schemas.microsoft.com/office/drawing/2014/main" id="{B15826D6-F64B-4ED7-BECB-FAA92AA5A53B}"/>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29128" name="Text Box 104">
            <a:extLst>
              <a:ext uri="{FF2B5EF4-FFF2-40B4-BE49-F238E27FC236}">
                <a16:creationId xmlns:a16="http://schemas.microsoft.com/office/drawing/2014/main" id="{450D5F9C-4DB7-4DD2-89AE-85391136D6C8}"/>
              </a:ext>
            </a:extLst>
          </p:cNvPr>
          <p:cNvSpPr txBox="1">
            <a:spLocks noChangeArrowheads="1"/>
          </p:cNvSpPr>
          <p:nvPr/>
        </p:nvSpPr>
        <p:spPr bwMode="auto">
          <a:xfrm>
            <a:off x="622300" y="614363"/>
            <a:ext cx="28019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Command</a:t>
            </a:r>
          </a:p>
          <a:p>
            <a:r>
              <a:rPr lang="en-GB" altLang="en-US" sz="800"/>
              <a:t>x1 </a:t>
            </a:r>
            <a:r>
              <a:rPr lang="en-GB" altLang="en-US" sz="800" b="0"/>
              <a:t>Commander                                                   CWBR-25</a:t>
            </a:r>
            <a:endParaRPr lang="en-GB" altLang="en-US" sz="800"/>
          </a:p>
        </p:txBody>
      </p:sp>
      <p:grpSp>
        <p:nvGrpSpPr>
          <p:cNvPr id="129129" name="Group 105">
            <a:extLst>
              <a:ext uri="{FF2B5EF4-FFF2-40B4-BE49-F238E27FC236}">
                <a16:creationId xmlns:a16="http://schemas.microsoft.com/office/drawing/2014/main" id="{C2C16BEC-B5C6-455A-B914-DD72DB0A2A1E}"/>
              </a:ext>
            </a:extLst>
          </p:cNvPr>
          <p:cNvGrpSpPr>
            <a:grpSpLocks/>
          </p:cNvGrpSpPr>
          <p:nvPr/>
        </p:nvGrpSpPr>
        <p:grpSpPr bwMode="auto">
          <a:xfrm>
            <a:off x="406400" y="757238"/>
            <a:ext cx="231775" cy="157162"/>
            <a:chOff x="933" y="149"/>
            <a:chExt cx="146" cy="99"/>
          </a:xfrm>
        </p:grpSpPr>
        <p:sp>
          <p:nvSpPr>
            <p:cNvPr id="129130" name="Rectangle 106">
              <a:extLst>
                <a:ext uri="{FF2B5EF4-FFF2-40B4-BE49-F238E27FC236}">
                  <a16:creationId xmlns:a16="http://schemas.microsoft.com/office/drawing/2014/main" id="{E5DD0BBD-BC13-4952-A026-87DB2DA01992}"/>
                </a:ext>
              </a:extLst>
            </p:cNvPr>
            <p:cNvSpPr>
              <a:spLocks noChangeAspect="1" noChangeArrowheads="1"/>
            </p:cNvSpPr>
            <p:nvPr/>
          </p:nvSpPr>
          <p:spPr bwMode="auto">
            <a:xfrm>
              <a:off x="933" y="149"/>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9131" name="Text Box 107">
              <a:extLst>
                <a:ext uri="{FF2B5EF4-FFF2-40B4-BE49-F238E27FC236}">
                  <a16:creationId xmlns:a16="http://schemas.microsoft.com/office/drawing/2014/main" id="{A27E0142-8402-4876-A798-D5C55148D9D7}"/>
                </a:ext>
              </a:extLst>
            </p:cNvPr>
            <p:cNvSpPr txBox="1">
              <a:spLocks noChangeAspect="1" noChangeArrowheads="1"/>
            </p:cNvSpPr>
            <p:nvPr/>
          </p:nvSpPr>
          <p:spPr bwMode="auto">
            <a:xfrm>
              <a:off x="948" y="163"/>
              <a:ext cx="116" cy="70"/>
            </a:xfrm>
            <a:prstGeom prst="rect">
              <a:avLst/>
            </a:prstGeom>
            <a:solidFill>
              <a:srgbClr val="CC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sz="800"/>
                <a:t>HQ</a:t>
              </a:r>
            </a:p>
          </p:txBody>
        </p:sp>
      </p:grpSp>
      <p:grpSp>
        <p:nvGrpSpPr>
          <p:cNvPr id="129132" name="Group 108">
            <a:extLst>
              <a:ext uri="{FF2B5EF4-FFF2-40B4-BE49-F238E27FC236}">
                <a16:creationId xmlns:a16="http://schemas.microsoft.com/office/drawing/2014/main" id="{0486F5BC-646B-4A6D-803B-FD1ED9CBEE36}"/>
              </a:ext>
            </a:extLst>
          </p:cNvPr>
          <p:cNvGrpSpPr>
            <a:grpSpLocks/>
          </p:cNvGrpSpPr>
          <p:nvPr/>
        </p:nvGrpSpPr>
        <p:grpSpPr bwMode="auto">
          <a:xfrm>
            <a:off x="477838" y="973138"/>
            <a:ext cx="74612" cy="26987"/>
            <a:chOff x="2373" y="1404"/>
            <a:chExt cx="47" cy="17"/>
          </a:xfrm>
        </p:grpSpPr>
        <p:sp>
          <p:nvSpPr>
            <p:cNvPr id="129133" name="Oval 109">
              <a:extLst>
                <a:ext uri="{FF2B5EF4-FFF2-40B4-BE49-F238E27FC236}">
                  <a16:creationId xmlns:a16="http://schemas.microsoft.com/office/drawing/2014/main" id="{90D4A041-1836-4BAC-AE2D-DE41F3396631}"/>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29134" name="Oval 110">
              <a:extLst>
                <a:ext uri="{FF2B5EF4-FFF2-40B4-BE49-F238E27FC236}">
                  <a16:creationId xmlns:a16="http://schemas.microsoft.com/office/drawing/2014/main" id="{16D70117-ABBA-470B-B6CF-789B9F2BB5A7}"/>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29135" name="Text Box 111">
            <a:extLst>
              <a:ext uri="{FF2B5EF4-FFF2-40B4-BE49-F238E27FC236}">
                <a16:creationId xmlns:a16="http://schemas.microsoft.com/office/drawing/2014/main" id="{2B8BB4A1-7FC7-448A-A6FD-3CD578CEBBF7}"/>
              </a:ext>
            </a:extLst>
          </p:cNvPr>
          <p:cNvSpPr txBox="1">
            <a:spLocks noChangeArrowheads="1"/>
          </p:cNvSpPr>
          <p:nvPr/>
        </p:nvSpPr>
        <p:spPr bwMode="auto">
          <a:xfrm>
            <a:off x="622300" y="901700"/>
            <a:ext cx="27955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a:t>
            </a:r>
          </a:p>
          <a:p>
            <a:r>
              <a:rPr lang="en-GB" altLang="en-US" sz="800"/>
              <a:t>x1 </a:t>
            </a:r>
            <a:r>
              <a:rPr lang="en-GB" altLang="en-US" sz="800" b="0"/>
              <a:t>Ferret Scout Car </a:t>
            </a:r>
            <a:r>
              <a:rPr lang="en-GB" altLang="en-US" sz="800"/>
              <a:t>     </a:t>
            </a:r>
            <a:r>
              <a:rPr lang="en-GB" altLang="en-US" sz="800" b="0"/>
              <a:t>                                      CWBR-18</a:t>
            </a:r>
            <a:endParaRPr lang="en-GB" altLang="en-US" sz="800"/>
          </a:p>
        </p:txBody>
      </p:sp>
      <p:grpSp>
        <p:nvGrpSpPr>
          <p:cNvPr id="129136" name="Group 112">
            <a:extLst>
              <a:ext uri="{FF2B5EF4-FFF2-40B4-BE49-F238E27FC236}">
                <a16:creationId xmlns:a16="http://schemas.microsoft.com/office/drawing/2014/main" id="{508802C6-015F-4E2E-BF7A-09BFA0A4E08C}"/>
              </a:ext>
            </a:extLst>
          </p:cNvPr>
          <p:cNvGrpSpPr>
            <a:grpSpLocks noChangeAspect="1"/>
          </p:cNvGrpSpPr>
          <p:nvPr/>
        </p:nvGrpSpPr>
        <p:grpSpPr bwMode="auto">
          <a:xfrm>
            <a:off x="406400" y="1333500"/>
            <a:ext cx="231775" cy="157163"/>
            <a:chOff x="1968" y="1728"/>
            <a:chExt cx="195" cy="132"/>
          </a:xfrm>
        </p:grpSpPr>
        <p:sp>
          <p:nvSpPr>
            <p:cNvPr id="129137" name="Rectangle 113">
              <a:extLst>
                <a:ext uri="{FF2B5EF4-FFF2-40B4-BE49-F238E27FC236}">
                  <a16:creationId xmlns:a16="http://schemas.microsoft.com/office/drawing/2014/main" id="{0348F878-B934-4A15-9886-9F161942DD3F}"/>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9138" name="Line 114">
              <a:extLst>
                <a:ext uri="{FF2B5EF4-FFF2-40B4-BE49-F238E27FC236}">
                  <a16:creationId xmlns:a16="http://schemas.microsoft.com/office/drawing/2014/main" id="{92875E5E-8B75-48A6-AF88-F11B0AC2146D}"/>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9139" name="Line 115">
              <a:extLst>
                <a:ext uri="{FF2B5EF4-FFF2-40B4-BE49-F238E27FC236}">
                  <a16:creationId xmlns:a16="http://schemas.microsoft.com/office/drawing/2014/main" id="{0180F7B8-6B1A-41F6-8C3A-13D275E63DB5}"/>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29140" name="Group 116">
            <a:extLst>
              <a:ext uri="{FF2B5EF4-FFF2-40B4-BE49-F238E27FC236}">
                <a16:creationId xmlns:a16="http://schemas.microsoft.com/office/drawing/2014/main" id="{06FFCDEE-F0A6-4697-923C-C477661193EE}"/>
              </a:ext>
            </a:extLst>
          </p:cNvPr>
          <p:cNvGrpSpPr>
            <a:grpSpLocks/>
          </p:cNvGrpSpPr>
          <p:nvPr/>
        </p:nvGrpSpPr>
        <p:grpSpPr bwMode="auto">
          <a:xfrm>
            <a:off x="477838" y="1262063"/>
            <a:ext cx="74612" cy="26987"/>
            <a:chOff x="2373" y="1404"/>
            <a:chExt cx="47" cy="17"/>
          </a:xfrm>
        </p:grpSpPr>
        <p:sp>
          <p:nvSpPr>
            <p:cNvPr id="129141" name="Oval 117">
              <a:extLst>
                <a:ext uri="{FF2B5EF4-FFF2-40B4-BE49-F238E27FC236}">
                  <a16:creationId xmlns:a16="http://schemas.microsoft.com/office/drawing/2014/main" id="{4B922287-33C0-47E6-9161-C019E7D67EB8}"/>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29142" name="Oval 118">
              <a:extLst>
                <a:ext uri="{FF2B5EF4-FFF2-40B4-BE49-F238E27FC236}">
                  <a16:creationId xmlns:a16="http://schemas.microsoft.com/office/drawing/2014/main" id="{F8E044F1-8EA5-4798-AC5A-D2EA1E552FB1}"/>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grpSp>
        <p:nvGrpSpPr>
          <p:cNvPr id="129143" name="Group 119">
            <a:extLst>
              <a:ext uri="{FF2B5EF4-FFF2-40B4-BE49-F238E27FC236}">
                <a16:creationId xmlns:a16="http://schemas.microsoft.com/office/drawing/2014/main" id="{A99B1170-E8E8-48B9-9D71-5DE20C65A608}"/>
              </a:ext>
            </a:extLst>
          </p:cNvPr>
          <p:cNvGrpSpPr>
            <a:grpSpLocks/>
          </p:cNvGrpSpPr>
          <p:nvPr/>
        </p:nvGrpSpPr>
        <p:grpSpPr bwMode="auto">
          <a:xfrm>
            <a:off x="477838" y="1549400"/>
            <a:ext cx="74612" cy="26988"/>
            <a:chOff x="2373" y="1404"/>
            <a:chExt cx="47" cy="17"/>
          </a:xfrm>
        </p:grpSpPr>
        <p:sp>
          <p:nvSpPr>
            <p:cNvPr id="129144" name="Oval 120">
              <a:extLst>
                <a:ext uri="{FF2B5EF4-FFF2-40B4-BE49-F238E27FC236}">
                  <a16:creationId xmlns:a16="http://schemas.microsoft.com/office/drawing/2014/main" id="{8BC8E1B9-CB16-443E-B0E3-34890A68239C}"/>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29145" name="Oval 121">
              <a:extLst>
                <a:ext uri="{FF2B5EF4-FFF2-40B4-BE49-F238E27FC236}">
                  <a16:creationId xmlns:a16="http://schemas.microsoft.com/office/drawing/2014/main" id="{246A4CC9-F9C2-4D72-B196-D91475A76CB4}"/>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29146" name="Text Box 122">
            <a:extLst>
              <a:ext uri="{FF2B5EF4-FFF2-40B4-BE49-F238E27FC236}">
                <a16:creationId xmlns:a16="http://schemas.microsoft.com/office/drawing/2014/main" id="{F18F3575-C41D-4AAF-8219-08B89EC0C79D}"/>
              </a:ext>
            </a:extLst>
          </p:cNvPr>
          <p:cNvSpPr txBox="1">
            <a:spLocks noChangeArrowheads="1"/>
          </p:cNvSpPr>
          <p:nvPr/>
        </p:nvSpPr>
        <p:spPr bwMode="auto">
          <a:xfrm>
            <a:off x="622300" y="1477963"/>
            <a:ext cx="27876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a:t>
            </a:r>
          </a:p>
          <a:p>
            <a:r>
              <a:rPr lang="en-GB" altLang="en-US" sz="800"/>
              <a:t>x1 </a:t>
            </a:r>
            <a:r>
              <a:rPr lang="en-GB" altLang="en-US" sz="800" b="0"/>
              <a:t>Bedford MK 4-Ton Truck </a:t>
            </a:r>
            <a:r>
              <a:rPr lang="en-GB" altLang="en-US" sz="800"/>
              <a:t>     </a:t>
            </a:r>
            <a:r>
              <a:rPr lang="en-GB" altLang="en-US" sz="800" b="0"/>
              <a:t>                         CWBR-14</a:t>
            </a:r>
            <a:endParaRPr lang="en-GB" altLang="en-US" sz="800"/>
          </a:p>
        </p:txBody>
      </p:sp>
      <p:sp>
        <p:nvSpPr>
          <p:cNvPr id="129147" name="Text Box 123">
            <a:extLst>
              <a:ext uri="{FF2B5EF4-FFF2-40B4-BE49-F238E27FC236}">
                <a16:creationId xmlns:a16="http://schemas.microsoft.com/office/drawing/2014/main" id="{076E762F-25FC-4F2A-AF16-3049F8AA4905}"/>
              </a:ext>
            </a:extLst>
          </p:cNvPr>
          <p:cNvSpPr txBox="1">
            <a:spLocks noChangeArrowheads="1"/>
          </p:cNvSpPr>
          <p:nvPr/>
        </p:nvSpPr>
        <p:spPr bwMode="auto">
          <a:xfrm>
            <a:off x="622300" y="1262063"/>
            <a:ext cx="2792413"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x3 </a:t>
            </a:r>
            <a:r>
              <a:rPr lang="en-GB" altLang="en-US" sz="800" b="0"/>
              <a:t>Infantry (1 MAW) </a:t>
            </a:r>
            <a:r>
              <a:rPr lang="en-GB" altLang="en-US" sz="800"/>
              <a:t>(e)</a:t>
            </a:r>
            <a:r>
              <a:rPr lang="en-GB" altLang="en-US" sz="800" b="0"/>
              <a:t>                                      CWBR-26</a:t>
            </a:r>
            <a:endParaRPr lang="en-GB" altLang="en-US" sz="800"/>
          </a:p>
        </p:txBody>
      </p:sp>
      <p:sp>
        <p:nvSpPr>
          <p:cNvPr id="129148" name="Text Box 124">
            <a:extLst>
              <a:ext uri="{FF2B5EF4-FFF2-40B4-BE49-F238E27FC236}">
                <a16:creationId xmlns:a16="http://schemas.microsoft.com/office/drawing/2014/main" id="{87358391-BFFE-4A40-9CB4-182918B65D57}"/>
              </a:ext>
            </a:extLst>
          </p:cNvPr>
          <p:cNvSpPr txBox="1">
            <a:spLocks noChangeArrowheads="1"/>
          </p:cNvSpPr>
          <p:nvPr/>
        </p:nvSpPr>
        <p:spPr bwMode="auto">
          <a:xfrm>
            <a:off x="692150" y="1836738"/>
            <a:ext cx="121126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BATTLEGROUPS</a:t>
            </a:r>
          </a:p>
        </p:txBody>
      </p:sp>
      <p:grpSp>
        <p:nvGrpSpPr>
          <p:cNvPr id="129149" name="Group 125">
            <a:extLst>
              <a:ext uri="{FF2B5EF4-FFF2-40B4-BE49-F238E27FC236}">
                <a16:creationId xmlns:a16="http://schemas.microsoft.com/office/drawing/2014/main" id="{87ABD40C-2767-4104-97A5-1E54AC09233F}"/>
              </a:ext>
            </a:extLst>
          </p:cNvPr>
          <p:cNvGrpSpPr>
            <a:grpSpLocks noChangeAspect="1"/>
          </p:cNvGrpSpPr>
          <p:nvPr/>
        </p:nvGrpSpPr>
        <p:grpSpPr bwMode="auto">
          <a:xfrm>
            <a:off x="115888" y="250825"/>
            <a:ext cx="288925" cy="215900"/>
            <a:chOff x="1968" y="1728"/>
            <a:chExt cx="195" cy="132"/>
          </a:xfrm>
        </p:grpSpPr>
        <p:sp>
          <p:nvSpPr>
            <p:cNvPr id="129150" name="Rectangle 126">
              <a:extLst>
                <a:ext uri="{FF2B5EF4-FFF2-40B4-BE49-F238E27FC236}">
                  <a16:creationId xmlns:a16="http://schemas.microsoft.com/office/drawing/2014/main" id="{CCF1C68C-C6DE-4520-BBB2-1F47EA5A4925}"/>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9151" name="Line 127">
              <a:extLst>
                <a:ext uri="{FF2B5EF4-FFF2-40B4-BE49-F238E27FC236}">
                  <a16:creationId xmlns:a16="http://schemas.microsoft.com/office/drawing/2014/main" id="{A43A3FA7-C261-426A-963B-E4E9E00821C7}"/>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9152" name="Line 128">
              <a:extLst>
                <a:ext uri="{FF2B5EF4-FFF2-40B4-BE49-F238E27FC236}">
                  <a16:creationId xmlns:a16="http://schemas.microsoft.com/office/drawing/2014/main" id="{704EEFE1-FDF5-4816-B68C-AB2E40C6664E}"/>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29153" name="Group 129">
            <a:extLst>
              <a:ext uri="{FF2B5EF4-FFF2-40B4-BE49-F238E27FC236}">
                <a16:creationId xmlns:a16="http://schemas.microsoft.com/office/drawing/2014/main" id="{1987EC02-02D3-4483-B74E-F2F1DDDFDB95}"/>
              </a:ext>
            </a:extLst>
          </p:cNvPr>
          <p:cNvGrpSpPr>
            <a:grpSpLocks/>
          </p:cNvGrpSpPr>
          <p:nvPr/>
        </p:nvGrpSpPr>
        <p:grpSpPr bwMode="auto">
          <a:xfrm>
            <a:off x="404813" y="1044575"/>
            <a:ext cx="231775" cy="190500"/>
            <a:chOff x="2352" y="3264"/>
            <a:chExt cx="146" cy="120"/>
          </a:xfrm>
        </p:grpSpPr>
        <p:sp>
          <p:nvSpPr>
            <p:cNvPr id="129154" name="Rectangle 130">
              <a:extLst>
                <a:ext uri="{FF2B5EF4-FFF2-40B4-BE49-F238E27FC236}">
                  <a16:creationId xmlns:a16="http://schemas.microsoft.com/office/drawing/2014/main" id="{5CFCE610-DD65-4837-BA42-A95C4A6022A3}"/>
                </a:ext>
              </a:extLst>
            </p:cNvPr>
            <p:cNvSpPr>
              <a:spLocks noChangeAspect="1" noChangeArrowheads="1"/>
            </p:cNvSpPr>
            <p:nvPr/>
          </p:nvSpPr>
          <p:spPr bwMode="auto">
            <a:xfrm>
              <a:off x="2352" y="326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9155" name="Oval 131">
              <a:extLst>
                <a:ext uri="{FF2B5EF4-FFF2-40B4-BE49-F238E27FC236}">
                  <a16:creationId xmlns:a16="http://schemas.microsoft.com/office/drawing/2014/main" id="{5A468938-6239-441C-BEA6-F8EA184B633B}"/>
                </a:ext>
              </a:extLst>
            </p:cNvPr>
            <p:cNvSpPr>
              <a:spLocks noChangeAspect="1" noChangeArrowheads="1"/>
            </p:cNvSpPr>
            <p:nvPr/>
          </p:nvSpPr>
          <p:spPr bwMode="auto">
            <a:xfrm>
              <a:off x="2359" y="336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29156" name="Oval 132">
              <a:extLst>
                <a:ext uri="{FF2B5EF4-FFF2-40B4-BE49-F238E27FC236}">
                  <a16:creationId xmlns:a16="http://schemas.microsoft.com/office/drawing/2014/main" id="{A4BCAF23-7DE7-4819-93A8-202165BA773A}"/>
                </a:ext>
              </a:extLst>
            </p:cNvPr>
            <p:cNvSpPr>
              <a:spLocks noChangeAspect="1" noChangeArrowheads="1"/>
            </p:cNvSpPr>
            <p:nvPr/>
          </p:nvSpPr>
          <p:spPr bwMode="auto">
            <a:xfrm>
              <a:off x="2473" y="336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29157" name="Oval 133">
              <a:extLst>
                <a:ext uri="{FF2B5EF4-FFF2-40B4-BE49-F238E27FC236}">
                  <a16:creationId xmlns:a16="http://schemas.microsoft.com/office/drawing/2014/main" id="{55F38EE2-07C7-4BAD-A513-65C49E446EA1}"/>
                </a:ext>
              </a:extLst>
            </p:cNvPr>
            <p:cNvSpPr>
              <a:spLocks noChangeAspect="1" noChangeArrowheads="1"/>
            </p:cNvSpPr>
            <p:nvPr/>
          </p:nvSpPr>
          <p:spPr bwMode="auto">
            <a:xfrm>
              <a:off x="2373" y="3290"/>
              <a:ext cx="102" cy="48"/>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9158" name="Line 134">
              <a:extLst>
                <a:ext uri="{FF2B5EF4-FFF2-40B4-BE49-F238E27FC236}">
                  <a16:creationId xmlns:a16="http://schemas.microsoft.com/office/drawing/2014/main" id="{12E9964B-DB43-4D87-A58E-D87AA9DBE047}"/>
                </a:ext>
              </a:extLst>
            </p:cNvPr>
            <p:cNvSpPr>
              <a:spLocks noChangeAspect="1" noChangeShapeType="1"/>
            </p:cNvSpPr>
            <p:nvPr/>
          </p:nvSpPr>
          <p:spPr bwMode="auto">
            <a:xfrm flipV="1">
              <a:off x="2353" y="3264"/>
              <a:ext cx="144" cy="9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29159" name="Group 135">
            <a:extLst>
              <a:ext uri="{FF2B5EF4-FFF2-40B4-BE49-F238E27FC236}">
                <a16:creationId xmlns:a16="http://schemas.microsoft.com/office/drawing/2014/main" id="{B5A2EA38-585A-4203-AC6B-02E675C3E551}"/>
              </a:ext>
            </a:extLst>
          </p:cNvPr>
          <p:cNvGrpSpPr>
            <a:grpSpLocks/>
          </p:cNvGrpSpPr>
          <p:nvPr/>
        </p:nvGrpSpPr>
        <p:grpSpPr bwMode="auto">
          <a:xfrm>
            <a:off x="404813" y="1620838"/>
            <a:ext cx="231775" cy="190500"/>
            <a:chOff x="2252" y="2304"/>
            <a:chExt cx="146" cy="120"/>
          </a:xfrm>
        </p:grpSpPr>
        <p:sp>
          <p:nvSpPr>
            <p:cNvPr id="129160" name="Rectangle 136">
              <a:extLst>
                <a:ext uri="{FF2B5EF4-FFF2-40B4-BE49-F238E27FC236}">
                  <a16:creationId xmlns:a16="http://schemas.microsoft.com/office/drawing/2014/main" id="{2679779C-EB0A-420E-AE82-74B36F8DBBC6}"/>
                </a:ext>
              </a:extLst>
            </p:cNvPr>
            <p:cNvSpPr>
              <a:spLocks noChangeAspect="1" noChangeArrowheads="1"/>
            </p:cNvSpPr>
            <p:nvPr/>
          </p:nvSpPr>
          <p:spPr bwMode="auto">
            <a:xfrm>
              <a:off x="2252" y="230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9161" name="Oval 137">
              <a:extLst>
                <a:ext uri="{FF2B5EF4-FFF2-40B4-BE49-F238E27FC236}">
                  <a16:creationId xmlns:a16="http://schemas.microsoft.com/office/drawing/2014/main" id="{DE3E710B-FFB8-4EBA-B15B-B9578C61965B}"/>
                </a:ext>
              </a:extLst>
            </p:cNvPr>
            <p:cNvSpPr>
              <a:spLocks noChangeAspect="1" noChangeArrowheads="1"/>
            </p:cNvSpPr>
            <p:nvPr/>
          </p:nvSpPr>
          <p:spPr bwMode="auto">
            <a:xfrm>
              <a:off x="2259" y="240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29162" name="Oval 138">
              <a:extLst>
                <a:ext uri="{FF2B5EF4-FFF2-40B4-BE49-F238E27FC236}">
                  <a16:creationId xmlns:a16="http://schemas.microsoft.com/office/drawing/2014/main" id="{A7801E50-A12F-4370-9D51-38FF478D2459}"/>
                </a:ext>
              </a:extLst>
            </p:cNvPr>
            <p:cNvSpPr>
              <a:spLocks noChangeAspect="1" noChangeArrowheads="1"/>
            </p:cNvSpPr>
            <p:nvPr/>
          </p:nvSpPr>
          <p:spPr bwMode="auto">
            <a:xfrm>
              <a:off x="2373" y="240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29163" name="Line 139">
            <a:extLst>
              <a:ext uri="{FF2B5EF4-FFF2-40B4-BE49-F238E27FC236}">
                <a16:creationId xmlns:a16="http://schemas.microsoft.com/office/drawing/2014/main" id="{B0D06B0E-3430-49D5-A85D-722A9E646CB9}"/>
              </a:ext>
            </a:extLst>
          </p:cNvPr>
          <p:cNvSpPr>
            <a:spLocks noChangeShapeType="1"/>
          </p:cNvSpPr>
          <p:nvPr/>
        </p:nvSpPr>
        <p:spPr bwMode="auto">
          <a:xfrm>
            <a:off x="260350" y="2268538"/>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29164" name="Group 140">
            <a:extLst>
              <a:ext uri="{FF2B5EF4-FFF2-40B4-BE49-F238E27FC236}">
                <a16:creationId xmlns:a16="http://schemas.microsoft.com/office/drawing/2014/main" id="{8CECD4BF-929A-4EB0-93DD-9AB2732D1E56}"/>
              </a:ext>
            </a:extLst>
          </p:cNvPr>
          <p:cNvGrpSpPr>
            <a:grpSpLocks noChangeAspect="1"/>
          </p:cNvGrpSpPr>
          <p:nvPr/>
        </p:nvGrpSpPr>
        <p:grpSpPr bwMode="auto">
          <a:xfrm>
            <a:off x="403225" y="2197100"/>
            <a:ext cx="288925" cy="215900"/>
            <a:chOff x="1968" y="1728"/>
            <a:chExt cx="195" cy="132"/>
          </a:xfrm>
        </p:grpSpPr>
        <p:sp>
          <p:nvSpPr>
            <p:cNvPr id="129165" name="Rectangle 141">
              <a:extLst>
                <a:ext uri="{FF2B5EF4-FFF2-40B4-BE49-F238E27FC236}">
                  <a16:creationId xmlns:a16="http://schemas.microsoft.com/office/drawing/2014/main" id="{77EEB5EB-CB39-4134-AD84-993E0E828E40}"/>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9166" name="Line 142">
              <a:extLst>
                <a:ext uri="{FF2B5EF4-FFF2-40B4-BE49-F238E27FC236}">
                  <a16:creationId xmlns:a16="http://schemas.microsoft.com/office/drawing/2014/main" id="{B0D421BC-FEA9-49E7-9A89-6A5BEF7B2696}"/>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9167" name="Line 143">
              <a:extLst>
                <a:ext uri="{FF2B5EF4-FFF2-40B4-BE49-F238E27FC236}">
                  <a16:creationId xmlns:a16="http://schemas.microsoft.com/office/drawing/2014/main" id="{D8F604A2-4F19-452D-8894-27655E7B812A}"/>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29168" name="Group 144">
            <a:extLst>
              <a:ext uri="{FF2B5EF4-FFF2-40B4-BE49-F238E27FC236}">
                <a16:creationId xmlns:a16="http://schemas.microsoft.com/office/drawing/2014/main" id="{BB223027-21B5-4585-8D8E-69513F4638F0}"/>
              </a:ext>
            </a:extLst>
          </p:cNvPr>
          <p:cNvGrpSpPr>
            <a:grpSpLocks/>
          </p:cNvGrpSpPr>
          <p:nvPr/>
        </p:nvGrpSpPr>
        <p:grpSpPr bwMode="auto">
          <a:xfrm>
            <a:off x="509588" y="2125663"/>
            <a:ext cx="76200" cy="63500"/>
            <a:chOff x="2443" y="447"/>
            <a:chExt cx="48" cy="40"/>
          </a:xfrm>
        </p:grpSpPr>
        <p:sp>
          <p:nvSpPr>
            <p:cNvPr id="129169" name="Line 145">
              <a:extLst>
                <a:ext uri="{FF2B5EF4-FFF2-40B4-BE49-F238E27FC236}">
                  <a16:creationId xmlns:a16="http://schemas.microsoft.com/office/drawing/2014/main" id="{718FF03F-A1CB-4DAA-907D-A2459E8920D0}"/>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9170" name="Line 146">
              <a:extLst>
                <a:ext uri="{FF2B5EF4-FFF2-40B4-BE49-F238E27FC236}">
                  <a16:creationId xmlns:a16="http://schemas.microsoft.com/office/drawing/2014/main" id="{8C227FEF-F6CA-424E-8A31-361B05180AF0}"/>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29171" name="Text Box 147">
            <a:extLst>
              <a:ext uri="{FF2B5EF4-FFF2-40B4-BE49-F238E27FC236}">
                <a16:creationId xmlns:a16="http://schemas.microsoft.com/office/drawing/2014/main" id="{8022939A-D667-4454-9DF8-15116D2AAD2F}"/>
              </a:ext>
            </a:extLst>
          </p:cNvPr>
          <p:cNvSpPr txBox="1">
            <a:spLocks noChangeArrowheads="1"/>
          </p:cNvSpPr>
          <p:nvPr/>
        </p:nvSpPr>
        <p:spPr bwMode="auto">
          <a:xfrm>
            <a:off x="692150" y="2052638"/>
            <a:ext cx="20224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BG CWBR-25</a:t>
            </a:r>
          </a:p>
          <a:p>
            <a:r>
              <a:rPr lang="en-GB" altLang="en-US" sz="1000"/>
              <a:t>x1 Infantry Battalion Type A </a:t>
            </a:r>
            <a:r>
              <a:rPr lang="en-GB" altLang="en-US" sz="800"/>
              <a:t>(b)</a:t>
            </a:r>
            <a:endParaRPr lang="en-GB" altLang="en-US" sz="1000"/>
          </a:p>
        </p:txBody>
      </p:sp>
      <p:sp>
        <p:nvSpPr>
          <p:cNvPr id="129172" name="Line 148">
            <a:extLst>
              <a:ext uri="{FF2B5EF4-FFF2-40B4-BE49-F238E27FC236}">
                <a16:creationId xmlns:a16="http://schemas.microsoft.com/office/drawing/2014/main" id="{C76D102F-91D4-4F0C-8916-ACBC9335E3FD}"/>
              </a:ext>
            </a:extLst>
          </p:cNvPr>
          <p:cNvSpPr>
            <a:spLocks noChangeShapeType="1"/>
          </p:cNvSpPr>
          <p:nvPr/>
        </p:nvSpPr>
        <p:spPr bwMode="auto">
          <a:xfrm flipV="1">
            <a:off x="260350" y="468313"/>
            <a:ext cx="0" cy="266382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9173" name="Line 149">
            <a:extLst>
              <a:ext uri="{FF2B5EF4-FFF2-40B4-BE49-F238E27FC236}">
                <a16:creationId xmlns:a16="http://schemas.microsoft.com/office/drawing/2014/main" id="{CDC62B7E-E056-40AD-8CF5-99F414D540D1}"/>
              </a:ext>
            </a:extLst>
          </p:cNvPr>
          <p:cNvSpPr>
            <a:spLocks noChangeShapeType="1"/>
          </p:cNvSpPr>
          <p:nvPr/>
        </p:nvSpPr>
        <p:spPr bwMode="auto">
          <a:xfrm>
            <a:off x="260350" y="3132138"/>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29174" name="Group 150">
            <a:extLst>
              <a:ext uri="{FF2B5EF4-FFF2-40B4-BE49-F238E27FC236}">
                <a16:creationId xmlns:a16="http://schemas.microsoft.com/office/drawing/2014/main" id="{144A0011-491C-4277-B097-CA8E47FA93E2}"/>
              </a:ext>
            </a:extLst>
          </p:cNvPr>
          <p:cNvGrpSpPr>
            <a:grpSpLocks noChangeAspect="1"/>
          </p:cNvGrpSpPr>
          <p:nvPr/>
        </p:nvGrpSpPr>
        <p:grpSpPr bwMode="auto">
          <a:xfrm>
            <a:off x="403225" y="3060700"/>
            <a:ext cx="288925" cy="215900"/>
            <a:chOff x="1968" y="1728"/>
            <a:chExt cx="195" cy="132"/>
          </a:xfrm>
        </p:grpSpPr>
        <p:sp>
          <p:nvSpPr>
            <p:cNvPr id="129175" name="Rectangle 151">
              <a:extLst>
                <a:ext uri="{FF2B5EF4-FFF2-40B4-BE49-F238E27FC236}">
                  <a16:creationId xmlns:a16="http://schemas.microsoft.com/office/drawing/2014/main" id="{441DF203-C17E-4DFD-A9B0-7A8462E5B77E}"/>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9176" name="Line 152">
              <a:extLst>
                <a:ext uri="{FF2B5EF4-FFF2-40B4-BE49-F238E27FC236}">
                  <a16:creationId xmlns:a16="http://schemas.microsoft.com/office/drawing/2014/main" id="{2C502B23-8678-4063-9F62-BE0B0A4DD59D}"/>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9177" name="Line 153">
              <a:extLst>
                <a:ext uri="{FF2B5EF4-FFF2-40B4-BE49-F238E27FC236}">
                  <a16:creationId xmlns:a16="http://schemas.microsoft.com/office/drawing/2014/main" id="{6EEB6ABF-27AE-4E8B-8E57-76D67BF6E32D}"/>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29178" name="Group 154">
            <a:extLst>
              <a:ext uri="{FF2B5EF4-FFF2-40B4-BE49-F238E27FC236}">
                <a16:creationId xmlns:a16="http://schemas.microsoft.com/office/drawing/2014/main" id="{A404C143-5DC3-4E57-A690-E5C9C705A22F}"/>
              </a:ext>
            </a:extLst>
          </p:cNvPr>
          <p:cNvGrpSpPr>
            <a:grpSpLocks/>
          </p:cNvGrpSpPr>
          <p:nvPr/>
        </p:nvGrpSpPr>
        <p:grpSpPr bwMode="auto">
          <a:xfrm>
            <a:off x="509588" y="2989263"/>
            <a:ext cx="76200" cy="63500"/>
            <a:chOff x="2443" y="447"/>
            <a:chExt cx="48" cy="40"/>
          </a:xfrm>
        </p:grpSpPr>
        <p:sp>
          <p:nvSpPr>
            <p:cNvPr id="129179" name="Line 155">
              <a:extLst>
                <a:ext uri="{FF2B5EF4-FFF2-40B4-BE49-F238E27FC236}">
                  <a16:creationId xmlns:a16="http://schemas.microsoft.com/office/drawing/2014/main" id="{181AE5D1-B022-43AE-88E5-43226542838C}"/>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9180" name="Line 156">
              <a:extLst>
                <a:ext uri="{FF2B5EF4-FFF2-40B4-BE49-F238E27FC236}">
                  <a16:creationId xmlns:a16="http://schemas.microsoft.com/office/drawing/2014/main" id="{B7C70C2E-CD6E-4B35-8767-D7F7AF736F6A}"/>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29181" name="Text Box 157">
            <a:extLst>
              <a:ext uri="{FF2B5EF4-FFF2-40B4-BE49-F238E27FC236}">
                <a16:creationId xmlns:a16="http://schemas.microsoft.com/office/drawing/2014/main" id="{9506DD4E-95F6-4680-9928-54CB6EB529FB}"/>
              </a:ext>
            </a:extLst>
          </p:cNvPr>
          <p:cNvSpPr txBox="1">
            <a:spLocks noChangeArrowheads="1"/>
          </p:cNvSpPr>
          <p:nvPr/>
        </p:nvSpPr>
        <p:spPr bwMode="auto">
          <a:xfrm>
            <a:off x="692150" y="2916238"/>
            <a:ext cx="29527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1000" b="0"/>
              <a:t>BG CWBR-30</a:t>
            </a:r>
          </a:p>
          <a:p>
            <a:r>
              <a:rPr lang="en-GB" altLang="en-US" sz="1000"/>
              <a:t>x4 Infantry Battalion (Home Defence) </a:t>
            </a:r>
            <a:r>
              <a:rPr lang="en-GB" altLang="en-US" sz="800"/>
              <a:t>(df)</a:t>
            </a:r>
            <a:endParaRPr lang="en-GB" altLang="en-US" sz="1000"/>
          </a:p>
        </p:txBody>
      </p:sp>
      <p:sp>
        <p:nvSpPr>
          <p:cNvPr id="129182" name="Line 158">
            <a:extLst>
              <a:ext uri="{FF2B5EF4-FFF2-40B4-BE49-F238E27FC236}">
                <a16:creationId xmlns:a16="http://schemas.microsoft.com/office/drawing/2014/main" id="{7E1C5DDF-DEDE-4CBF-8B4C-5C1BF86FD095}"/>
              </a:ext>
            </a:extLst>
          </p:cNvPr>
          <p:cNvSpPr>
            <a:spLocks noChangeShapeType="1"/>
          </p:cNvSpPr>
          <p:nvPr/>
        </p:nvSpPr>
        <p:spPr bwMode="auto">
          <a:xfrm>
            <a:off x="260350" y="2700338"/>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29183" name="Group 159">
            <a:extLst>
              <a:ext uri="{FF2B5EF4-FFF2-40B4-BE49-F238E27FC236}">
                <a16:creationId xmlns:a16="http://schemas.microsoft.com/office/drawing/2014/main" id="{8E462B90-BF03-48E8-AA3D-D01165D95317}"/>
              </a:ext>
            </a:extLst>
          </p:cNvPr>
          <p:cNvGrpSpPr>
            <a:grpSpLocks noChangeAspect="1"/>
          </p:cNvGrpSpPr>
          <p:nvPr/>
        </p:nvGrpSpPr>
        <p:grpSpPr bwMode="auto">
          <a:xfrm>
            <a:off x="403225" y="2628900"/>
            <a:ext cx="288925" cy="215900"/>
            <a:chOff x="1968" y="1728"/>
            <a:chExt cx="195" cy="132"/>
          </a:xfrm>
        </p:grpSpPr>
        <p:sp>
          <p:nvSpPr>
            <p:cNvPr id="129184" name="Rectangle 160">
              <a:extLst>
                <a:ext uri="{FF2B5EF4-FFF2-40B4-BE49-F238E27FC236}">
                  <a16:creationId xmlns:a16="http://schemas.microsoft.com/office/drawing/2014/main" id="{234F59F3-4C55-4EEF-AE51-412156A321D5}"/>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9185" name="Line 161">
              <a:extLst>
                <a:ext uri="{FF2B5EF4-FFF2-40B4-BE49-F238E27FC236}">
                  <a16:creationId xmlns:a16="http://schemas.microsoft.com/office/drawing/2014/main" id="{8D4ECBCF-F7F8-4E63-80CB-6E9E8CA113B0}"/>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9186" name="Line 162">
              <a:extLst>
                <a:ext uri="{FF2B5EF4-FFF2-40B4-BE49-F238E27FC236}">
                  <a16:creationId xmlns:a16="http://schemas.microsoft.com/office/drawing/2014/main" id="{A730E5CC-9C86-418A-8AB2-C43E26F517EE}"/>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29187" name="Group 163">
            <a:extLst>
              <a:ext uri="{FF2B5EF4-FFF2-40B4-BE49-F238E27FC236}">
                <a16:creationId xmlns:a16="http://schemas.microsoft.com/office/drawing/2014/main" id="{65C3CD9A-E866-4AB0-AF96-237723ED28A9}"/>
              </a:ext>
            </a:extLst>
          </p:cNvPr>
          <p:cNvGrpSpPr>
            <a:grpSpLocks/>
          </p:cNvGrpSpPr>
          <p:nvPr/>
        </p:nvGrpSpPr>
        <p:grpSpPr bwMode="auto">
          <a:xfrm>
            <a:off x="509588" y="2557463"/>
            <a:ext cx="76200" cy="63500"/>
            <a:chOff x="2443" y="447"/>
            <a:chExt cx="48" cy="40"/>
          </a:xfrm>
        </p:grpSpPr>
        <p:sp>
          <p:nvSpPr>
            <p:cNvPr id="129188" name="Line 164">
              <a:extLst>
                <a:ext uri="{FF2B5EF4-FFF2-40B4-BE49-F238E27FC236}">
                  <a16:creationId xmlns:a16="http://schemas.microsoft.com/office/drawing/2014/main" id="{8A91454F-352E-46BF-8F85-74B231C1B443}"/>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9189" name="Line 165">
              <a:extLst>
                <a:ext uri="{FF2B5EF4-FFF2-40B4-BE49-F238E27FC236}">
                  <a16:creationId xmlns:a16="http://schemas.microsoft.com/office/drawing/2014/main" id="{C6F4A3F2-25F3-41EC-B772-761702A33CA2}"/>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29190" name="Text Box 166">
            <a:extLst>
              <a:ext uri="{FF2B5EF4-FFF2-40B4-BE49-F238E27FC236}">
                <a16:creationId xmlns:a16="http://schemas.microsoft.com/office/drawing/2014/main" id="{FEE20032-C5FC-45EF-ABC1-FB8122F99A58}"/>
              </a:ext>
            </a:extLst>
          </p:cNvPr>
          <p:cNvSpPr txBox="1">
            <a:spLocks noChangeArrowheads="1"/>
          </p:cNvSpPr>
          <p:nvPr/>
        </p:nvSpPr>
        <p:spPr bwMode="auto">
          <a:xfrm>
            <a:off x="692150" y="2484438"/>
            <a:ext cx="279241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BG CWBR-26</a:t>
            </a:r>
          </a:p>
          <a:p>
            <a:r>
              <a:rPr lang="en-GB" altLang="en-US" sz="1000"/>
              <a:t>x1 Infantry Battalion Type B (Light Role) </a:t>
            </a:r>
            <a:r>
              <a:rPr lang="en-GB" altLang="en-US" sz="800"/>
              <a:t>(cf)</a:t>
            </a:r>
            <a:endParaRPr lang="en-GB" altLang="en-US" sz="1000"/>
          </a:p>
        </p:txBody>
      </p:sp>
      <p:sp>
        <p:nvSpPr>
          <p:cNvPr id="129191" name="Text Box 167">
            <a:extLst>
              <a:ext uri="{FF2B5EF4-FFF2-40B4-BE49-F238E27FC236}">
                <a16:creationId xmlns:a16="http://schemas.microsoft.com/office/drawing/2014/main" id="{B386A744-270F-445F-AE51-0AEDEFC15B9C}"/>
              </a:ext>
            </a:extLst>
          </p:cNvPr>
          <p:cNvSpPr txBox="1">
            <a:spLocks noChangeArrowheads="1"/>
          </p:cNvSpPr>
          <p:nvPr/>
        </p:nvSpPr>
        <p:spPr bwMode="auto">
          <a:xfrm>
            <a:off x="3716338" y="323850"/>
            <a:ext cx="3025775" cy="3636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800"/>
              <a:t>(a) </a:t>
            </a:r>
            <a:r>
              <a:rPr lang="en-GB" altLang="en-US" sz="800" b="0"/>
              <a:t>8 Brigade’s primary role was Home Defence and was permanently stationed in Northern Ireland, with a particular emphasis on combating domestic terrorism.</a:t>
            </a:r>
          </a:p>
          <a:p>
            <a:endParaRPr lang="en-GB" altLang="en-US" sz="800"/>
          </a:p>
          <a:p>
            <a:r>
              <a:rPr lang="en-GB" altLang="en-US" sz="800"/>
              <a:t>(b) </a:t>
            </a:r>
            <a:r>
              <a:rPr lang="en-GB" altLang="en-US" sz="800" b="0"/>
              <a:t>This battalion was Regular Army and was primarily equipped with Saracen APCs, though may have received Saxon during the 1980s.</a:t>
            </a:r>
            <a:endParaRPr lang="en-GB" altLang="en-US" sz="800"/>
          </a:p>
          <a:p>
            <a:endParaRPr lang="en-GB" altLang="en-US" sz="800" b="0"/>
          </a:p>
          <a:p>
            <a:r>
              <a:rPr lang="en-GB" altLang="en-US" sz="800"/>
              <a:t>(c) </a:t>
            </a:r>
            <a:r>
              <a:rPr lang="en-GB" altLang="en-US" sz="800" b="0"/>
              <a:t>These were TA units.  The Home Defence Battalions were all provided by the Ulster Defence Regiment.</a:t>
            </a:r>
          </a:p>
          <a:p>
            <a:endParaRPr lang="en-GB" altLang="en-US" sz="800" b="0"/>
          </a:p>
          <a:p>
            <a:r>
              <a:rPr lang="en-GB" altLang="en-US" sz="800"/>
              <a:t>(d) </a:t>
            </a:r>
            <a:r>
              <a:rPr lang="en-GB" altLang="en-US" sz="800" b="0"/>
              <a:t>The Home Defence Battalions belonged to the Ulster Defence Regiment (UDR).  Each UDR Battalion had a mixture of full-time regulars and part-time volunteers.</a:t>
            </a:r>
          </a:p>
          <a:p>
            <a:endParaRPr lang="en-GB" altLang="en-US" sz="800" b="0"/>
          </a:p>
          <a:p>
            <a:r>
              <a:rPr lang="en-GB" altLang="en-US" sz="800"/>
              <a:t>(e) </a:t>
            </a:r>
            <a:r>
              <a:rPr lang="en-GB" altLang="en-US" sz="800" b="0"/>
              <a:t>From 1986: May upgrade infantry  with L85/L86 small-arms:</a:t>
            </a:r>
          </a:p>
          <a:p>
            <a:r>
              <a:rPr lang="en-GB" altLang="en-US" sz="800"/>
              <a:t>     x3 </a:t>
            </a:r>
            <a:r>
              <a:rPr lang="en-GB" altLang="en-US" sz="800" b="0"/>
              <a:t>Infantry (1 MAW)                                              CWBR-27</a:t>
            </a:r>
          </a:p>
          <a:p>
            <a:r>
              <a:rPr lang="en-GB" altLang="en-US" sz="800" b="0"/>
              <a:t>From 1987: May replace all M72 66mm LAW and Carl-Gustav 84mm MAW with the 94mm LAW-80 (see card).</a:t>
            </a:r>
          </a:p>
          <a:p>
            <a:endParaRPr lang="en-GB" altLang="en-US" sz="800" b="0"/>
          </a:p>
          <a:p>
            <a:r>
              <a:rPr lang="en-GB" altLang="en-US" sz="800"/>
              <a:t>(f) </a:t>
            </a:r>
            <a:r>
              <a:rPr lang="en-GB" altLang="en-US" sz="800" b="0"/>
              <a:t>The British Army held sufficient stocks of Saracen APCs and Humber Pig APCs to equip roughly two infantry brigades (the majority of these were with 3, 8 &amp; 39 Brigades in Northern Ireland).  May therefore replace some transport within battalions with:</a:t>
            </a:r>
          </a:p>
          <a:p>
            <a:r>
              <a:rPr lang="en-GB" altLang="en-US" sz="800" b="0"/>
              <a:t>     Saracen APC                                                        CWBR-63</a:t>
            </a:r>
          </a:p>
          <a:p>
            <a:r>
              <a:rPr lang="en-GB" altLang="en-US" sz="800" b="0"/>
              <a:t>     Humber Pig APC                                                   CWBR-64</a:t>
            </a:r>
          </a:p>
          <a:p>
            <a:endParaRPr lang="en-GB" altLang="en-US" sz="800" b="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715" name="Line 371">
            <a:extLst>
              <a:ext uri="{FF2B5EF4-FFF2-40B4-BE49-F238E27FC236}">
                <a16:creationId xmlns:a16="http://schemas.microsoft.com/office/drawing/2014/main" id="{A2F6256F-D3D6-4257-8440-A79530DF441D}"/>
              </a:ext>
            </a:extLst>
          </p:cNvPr>
          <p:cNvSpPr>
            <a:spLocks noChangeShapeType="1"/>
          </p:cNvSpPr>
          <p:nvPr/>
        </p:nvSpPr>
        <p:spPr bwMode="auto">
          <a:xfrm>
            <a:off x="476250" y="4643438"/>
            <a:ext cx="0" cy="1444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57553" name="Group 209">
            <a:extLst>
              <a:ext uri="{FF2B5EF4-FFF2-40B4-BE49-F238E27FC236}">
                <a16:creationId xmlns:a16="http://schemas.microsoft.com/office/drawing/2014/main" id="{211CEB3C-5D79-4A84-812C-2B9E9B148C26}"/>
              </a:ext>
            </a:extLst>
          </p:cNvPr>
          <p:cNvGrpSpPr>
            <a:grpSpLocks/>
          </p:cNvGrpSpPr>
          <p:nvPr/>
        </p:nvGrpSpPr>
        <p:grpSpPr bwMode="auto">
          <a:xfrm>
            <a:off x="188913" y="155575"/>
            <a:ext cx="144462" cy="147638"/>
            <a:chOff x="119" y="98"/>
            <a:chExt cx="91" cy="93"/>
          </a:xfrm>
        </p:grpSpPr>
        <p:sp>
          <p:nvSpPr>
            <p:cNvPr id="57552" name="Line 208">
              <a:extLst>
                <a:ext uri="{FF2B5EF4-FFF2-40B4-BE49-F238E27FC236}">
                  <a16:creationId xmlns:a16="http://schemas.microsoft.com/office/drawing/2014/main" id="{39A637DB-F3C8-40B2-963C-7E1D3EA6C28B}"/>
                </a:ext>
              </a:extLst>
            </p:cNvPr>
            <p:cNvSpPr>
              <a:spLocks noChangeShapeType="1"/>
            </p:cNvSpPr>
            <p:nvPr/>
          </p:nvSpPr>
          <p:spPr bwMode="auto">
            <a:xfrm>
              <a:off x="210" y="100"/>
              <a:ext cx="0" cy="9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7551" name="Line 207">
              <a:extLst>
                <a:ext uri="{FF2B5EF4-FFF2-40B4-BE49-F238E27FC236}">
                  <a16:creationId xmlns:a16="http://schemas.microsoft.com/office/drawing/2014/main" id="{E5C1E3D2-EFC0-40BA-8369-4EED0B3E5412}"/>
                </a:ext>
              </a:extLst>
            </p:cNvPr>
            <p:cNvSpPr>
              <a:spLocks noChangeShapeType="1"/>
            </p:cNvSpPr>
            <p:nvPr/>
          </p:nvSpPr>
          <p:spPr bwMode="auto">
            <a:xfrm>
              <a:off x="119" y="98"/>
              <a:ext cx="0" cy="9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57470" name="Group 126">
              <a:extLst>
                <a:ext uri="{FF2B5EF4-FFF2-40B4-BE49-F238E27FC236}">
                  <a16:creationId xmlns:a16="http://schemas.microsoft.com/office/drawing/2014/main" id="{555E6642-CB20-48A8-8659-30CE89CA8DFA}"/>
                </a:ext>
              </a:extLst>
            </p:cNvPr>
            <p:cNvGrpSpPr>
              <a:grpSpLocks/>
            </p:cNvGrpSpPr>
            <p:nvPr/>
          </p:nvGrpSpPr>
          <p:grpSpPr bwMode="auto">
            <a:xfrm>
              <a:off x="140" y="113"/>
              <a:ext cx="48" cy="40"/>
              <a:chOff x="2443" y="447"/>
              <a:chExt cx="48" cy="40"/>
            </a:xfrm>
          </p:grpSpPr>
          <p:sp>
            <p:nvSpPr>
              <p:cNvPr id="57471" name="Line 127">
                <a:extLst>
                  <a:ext uri="{FF2B5EF4-FFF2-40B4-BE49-F238E27FC236}">
                    <a16:creationId xmlns:a16="http://schemas.microsoft.com/office/drawing/2014/main" id="{8AF88F2C-8654-49B3-B0A9-6510CBD68D47}"/>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7472" name="Line 128">
                <a:extLst>
                  <a:ext uri="{FF2B5EF4-FFF2-40B4-BE49-F238E27FC236}">
                    <a16:creationId xmlns:a16="http://schemas.microsoft.com/office/drawing/2014/main" id="{433F7B01-807F-44BB-BE5C-B5AA8BA71954}"/>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57550" name="Line 206">
              <a:extLst>
                <a:ext uri="{FF2B5EF4-FFF2-40B4-BE49-F238E27FC236}">
                  <a16:creationId xmlns:a16="http://schemas.microsoft.com/office/drawing/2014/main" id="{EAC30EA8-3F19-4B37-BF78-ED8951BCEAEC}"/>
                </a:ext>
              </a:extLst>
            </p:cNvPr>
            <p:cNvSpPr>
              <a:spLocks noChangeShapeType="1"/>
            </p:cNvSpPr>
            <p:nvPr/>
          </p:nvSpPr>
          <p:spPr bwMode="auto">
            <a:xfrm>
              <a:off x="119" y="98"/>
              <a:ext cx="91"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57465" name="Line 121">
            <a:extLst>
              <a:ext uri="{FF2B5EF4-FFF2-40B4-BE49-F238E27FC236}">
                <a16:creationId xmlns:a16="http://schemas.microsoft.com/office/drawing/2014/main" id="{0D4B64F4-44FF-4ABE-B03F-959AB2309318}"/>
              </a:ext>
            </a:extLst>
          </p:cNvPr>
          <p:cNvSpPr>
            <a:spLocks noChangeShapeType="1"/>
          </p:cNvSpPr>
          <p:nvPr/>
        </p:nvSpPr>
        <p:spPr bwMode="auto">
          <a:xfrm>
            <a:off x="260350" y="395288"/>
            <a:ext cx="0" cy="295275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57466" name="Group 122">
            <a:extLst>
              <a:ext uri="{FF2B5EF4-FFF2-40B4-BE49-F238E27FC236}">
                <a16:creationId xmlns:a16="http://schemas.microsoft.com/office/drawing/2014/main" id="{9CAB359A-3CE4-4CE3-8289-796AC55F032F}"/>
              </a:ext>
            </a:extLst>
          </p:cNvPr>
          <p:cNvGrpSpPr>
            <a:grpSpLocks noChangeAspect="1"/>
          </p:cNvGrpSpPr>
          <p:nvPr/>
        </p:nvGrpSpPr>
        <p:grpSpPr bwMode="auto">
          <a:xfrm>
            <a:off x="115888" y="252413"/>
            <a:ext cx="288925" cy="215900"/>
            <a:chOff x="1968" y="1728"/>
            <a:chExt cx="195" cy="132"/>
          </a:xfrm>
        </p:grpSpPr>
        <p:sp>
          <p:nvSpPr>
            <p:cNvPr id="57467" name="Rectangle 123">
              <a:extLst>
                <a:ext uri="{FF2B5EF4-FFF2-40B4-BE49-F238E27FC236}">
                  <a16:creationId xmlns:a16="http://schemas.microsoft.com/office/drawing/2014/main" id="{48B3AAE7-C12A-4571-8379-012021A4C9CA}"/>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7468" name="Line 124">
              <a:extLst>
                <a:ext uri="{FF2B5EF4-FFF2-40B4-BE49-F238E27FC236}">
                  <a16:creationId xmlns:a16="http://schemas.microsoft.com/office/drawing/2014/main" id="{00BF77A8-9F2A-4B4B-89B6-91B493079E45}"/>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7469" name="Line 125">
              <a:extLst>
                <a:ext uri="{FF2B5EF4-FFF2-40B4-BE49-F238E27FC236}">
                  <a16:creationId xmlns:a16="http://schemas.microsoft.com/office/drawing/2014/main" id="{A340D4A7-673E-478B-BBCC-DA47BEA75075}"/>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57473" name="Line 129">
            <a:extLst>
              <a:ext uri="{FF2B5EF4-FFF2-40B4-BE49-F238E27FC236}">
                <a16:creationId xmlns:a16="http://schemas.microsoft.com/office/drawing/2014/main" id="{3803530C-A527-4E85-B1F6-DD674D796733}"/>
              </a:ext>
            </a:extLst>
          </p:cNvPr>
          <p:cNvSpPr>
            <a:spLocks noChangeShapeType="1"/>
          </p:cNvSpPr>
          <p:nvPr/>
        </p:nvSpPr>
        <p:spPr bwMode="auto">
          <a:xfrm>
            <a:off x="260350" y="68421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7474" name="Line 130">
            <a:extLst>
              <a:ext uri="{FF2B5EF4-FFF2-40B4-BE49-F238E27FC236}">
                <a16:creationId xmlns:a16="http://schemas.microsoft.com/office/drawing/2014/main" id="{B17A1666-6C7A-47D4-BCFE-F5EBBC2A525D}"/>
              </a:ext>
            </a:extLst>
          </p:cNvPr>
          <p:cNvSpPr>
            <a:spLocks noChangeShapeType="1"/>
          </p:cNvSpPr>
          <p:nvPr/>
        </p:nvSpPr>
        <p:spPr bwMode="auto">
          <a:xfrm>
            <a:off x="476250" y="755650"/>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57475" name="Group 131">
            <a:extLst>
              <a:ext uri="{FF2B5EF4-FFF2-40B4-BE49-F238E27FC236}">
                <a16:creationId xmlns:a16="http://schemas.microsoft.com/office/drawing/2014/main" id="{6B03A529-BCA4-4284-9FFF-951534EC14C2}"/>
              </a:ext>
            </a:extLst>
          </p:cNvPr>
          <p:cNvGrpSpPr>
            <a:grpSpLocks/>
          </p:cNvGrpSpPr>
          <p:nvPr/>
        </p:nvGrpSpPr>
        <p:grpSpPr bwMode="auto">
          <a:xfrm>
            <a:off x="476250" y="539750"/>
            <a:ext cx="74613" cy="26988"/>
            <a:chOff x="2373" y="1404"/>
            <a:chExt cx="47" cy="17"/>
          </a:xfrm>
        </p:grpSpPr>
        <p:sp>
          <p:nvSpPr>
            <p:cNvPr id="57476" name="Oval 132">
              <a:extLst>
                <a:ext uri="{FF2B5EF4-FFF2-40B4-BE49-F238E27FC236}">
                  <a16:creationId xmlns:a16="http://schemas.microsoft.com/office/drawing/2014/main" id="{FCDD50F3-3DF8-415A-A087-D15AC3AF338D}"/>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57477" name="Oval 133">
              <a:extLst>
                <a:ext uri="{FF2B5EF4-FFF2-40B4-BE49-F238E27FC236}">
                  <a16:creationId xmlns:a16="http://schemas.microsoft.com/office/drawing/2014/main" id="{1F71C45C-11FE-4914-A332-88D750FE9FBF}"/>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57478" name="Text Box 134">
            <a:extLst>
              <a:ext uri="{FF2B5EF4-FFF2-40B4-BE49-F238E27FC236}">
                <a16:creationId xmlns:a16="http://schemas.microsoft.com/office/drawing/2014/main" id="{7E7C4AEF-96FE-49B4-91BC-3E0951359F11}"/>
              </a:ext>
            </a:extLst>
          </p:cNvPr>
          <p:cNvSpPr txBox="1">
            <a:spLocks noChangeArrowheads="1"/>
          </p:cNvSpPr>
          <p:nvPr/>
        </p:nvSpPr>
        <p:spPr bwMode="auto">
          <a:xfrm>
            <a:off x="620713" y="468313"/>
            <a:ext cx="28019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Command</a:t>
            </a:r>
          </a:p>
          <a:p>
            <a:r>
              <a:rPr lang="en-GB" altLang="en-US" sz="800"/>
              <a:t>x1 </a:t>
            </a:r>
            <a:r>
              <a:rPr lang="en-GB" altLang="en-US" sz="800" b="0"/>
              <a:t>Commander                                                   CWBR-25</a:t>
            </a:r>
            <a:endParaRPr lang="en-GB" altLang="en-US" sz="800"/>
          </a:p>
        </p:txBody>
      </p:sp>
      <p:grpSp>
        <p:nvGrpSpPr>
          <p:cNvPr id="57479" name="Group 135">
            <a:extLst>
              <a:ext uri="{FF2B5EF4-FFF2-40B4-BE49-F238E27FC236}">
                <a16:creationId xmlns:a16="http://schemas.microsoft.com/office/drawing/2014/main" id="{5E46EBDA-9E52-44A2-82F3-BA0E989672EB}"/>
              </a:ext>
            </a:extLst>
          </p:cNvPr>
          <p:cNvGrpSpPr>
            <a:grpSpLocks/>
          </p:cNvGrpSpPr>
          <p:nvPr/>
        </p:nvGrpSpPr>
        <p:grpSpPr bwMode="auto">
          <a:xfrm>
            <a:off x="404813" y="611188"/>
            <a:ext cx="231775" cy="157162"/>
            <a:chOff x="933" y="149"/>
            <a:chExt cx="146" cy="99"/>
          </a:xfrm>
        </p:grpSpPr>
        <p:sp>
          <p:nvSpPr>
            <p:cNvPr id="57480" name="Rectangle 136">
              <a:extLst>
                <a:ext uri="{FF2B5EF4-FFF2-40B4-BE49-F238E27FC236}">
                  <a16:creationId xmlns:a16="http://schemas.microsoft.com/office/drawing/2014/main" id="{CFE7F1E0-9A4F-4703-AF4A-871CFB799F6A}"/>
                </a:ext>
              </a:extLst>
            </p:cNvPr>
            <p:cNvSpPr>
              <a:spLocks noChangeAspect="1" noChangeArrowheads="1"/>
            </p:cNvSpPr>
            <p:nvPr/>
          </p:nvSpPr>
          <p:spPr bwMode="auto">
            <a:xfrm>
              <a:off x="933" y="149"/>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7481" name="Text Box 137">
              <a:extLst>
                <a:ext uri="{FF2B5EF4-FFF2-40B4-BE49-F238E27FC236}">
                  <a16:creationId xmlns:a16="http://schemas.microsoft.com/office/drawing/2014/main" id="{045F9304-8AB6-424B-854A-55BAEBB526B0}"/>
                </a:ext>
              </a:extLst>
            </p:cNvPr>
            <p:cNvSpPr txBox="1">
              <a:spLocks noChangeAspect="1" noChangeArrowheads="1"/>
            </p:cNvSpPr>
            <p:nvPr/>
          </p:nvSpPr>
          <p:spPr bwMode="auto">
            <a:xfrm>
              <a:off x="948" y="163"/>
              <a:ext cx="116" cy="70"/>
            </a:xfrm>
            <a:prstGeom prst="rect">
              <a:avLst/>
            </a:prstGeom>
            <a:solidFill>
              <a:srgbClr val="CC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sz="800"/>
                <a:t>HQ</a:t>
              </a:r>
            </a:p>
          </p:txBody>
        </p:sp>
      </p:grpSp>
      <p:grpSp>
        <p:nvGrpSpPr>
          <p:cNvPr id="57487" name="Group 143">
            <a:extLst>
              <a:ext uri="{FF2B5EF4-FFF2-40B4-BE49-F238E27FC236}">
                <a16:creationId xmlns:a16="http://schemas.microsoft.com/office/drawing/2014/main" id="{C6845A73-AB25-4193-866A-1EE33340B153}"/>
              </a:ext>
            </a:extLst>
          </p:cNvPr>
          <p:cNvGrpSpPr>
            <a:grpSpLocks/>
          </p:cNvGrpSpPr>
          <p:nvPr/>
        </p:nvGrpSpPr>
        <p:grpSpPr bwMode="auto">
          <a:xfrm>
            <a:off x="476250" y="827088"/>
            <a:ext cx="74613" cy="26987"/>
            <a:chOff x="2373" y="1404"/>
            <a:chExt cx="47" cy="17"/>
          </a:xfrm>
        </p:grpSpPr>
        <p:sp>
          <p:nvSpPr>
            <p:cNvPr id="57488" name="Oval 144">
              <a:extLst>
                <a:ext uri="{FF2B5EF4-FFF2-40B4-BE49-F238E27FC236}">
                  <a16:creationId xmlns:a16="http://schemas.microsoft.com/office/drawing/2014/main" id="{2F8B0FEE-3350-4C5E-87B2-BFB2AD9FAAA5}"/>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57489" name="Oval 145">
              <a:extLst>
                <a:ext uri="{FF2B5EF4-FFF2-40B4-BE49-F238E27FC236}">
                  <a16:creationId xmlns:a16="http://schemas.microsoft.com/office/drawing/2014/main" id="{31189ADC-C2B1-43A4-B9C4-B6630314EDB6}"/>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57490" name="Text Box 146">
            <a:extLst>
              <a:ext uri="{FF2B5EF4-FFF2-40B4-BE49-F238E27FC236}">
                <a16:creationId xmlns:a16="http://schemas.microsoft.com/office/drawing/2014/main" id="{B2463985-571A-4D78-8FAB-09511E0CA388}"/>
              </a:ext>
            </a:extLst>
          </p:cNvPr>
          <p:cNvSpPr txBox="1">
            <a:spLocks noChangeArrowheads="1"/>
          </p:cNvSpPr>
          <p:nvPr/>
        </p:nvSpPr>
        <p:spPr bwMode="auto">
          <a:xfrm>
            <a:off x="620713" y="755650"/>
            <a:ext cx="27844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a:t>
            </a:r>
          </a:p>
          <a:p>
            <a:r>
              <a:rPr lang="en-GB" altLang="en-US" sz="800"/>
              <a:t>x1 </a:t>
            </a:r>
            <a:r>
              <a:rPr lang="en-GB" altLang="en-US" sz="800" b="0"/>
              <a:t>Land Rover </a:t>
            </a:r>
            <a:r>
              <a:rPr lang="en-GB" altLang="en-US" sz="800"/>
              <a:t>(g)</a:t>
            </a:r>
            <a:r>
              <a:rPr lang="en-GB" altLang="en-US" sz="800" b="0"/>
              <a:t>                                              CWBR-20</a:t>
            </a:r>
            <a:endParaRPr lang="en-GB" altLang="en-US" sz="800"/>
          </a:p>
        </p:txBody>
      </p:sp>
      <p:sp>
        <p:nvSpPr>
          <p:cNvPr id="57491" name="Line 147">
            <a:extLst>
              <a:ext uri="{FF2B5EF4-FFF2-40B4-BE49-F238E27FC236}">
                <a16:creationId xmlns:a16="http://schemas.microsoft.com/office/drawing/2014/main" id="{81F0630D-5A9B-421F-864E-DA2E9BF325A5}"/>
              </a:ext>
            </a:extLst>
          </p:cNvPr>
          <p:cNvSpPr>
            <a:spLocks noChangeShapeType="1"/>
          </p:cNvSpPr>
          <p:nvPr/>
        </p:nvSpPr>
        <p:spPr bwMode="auto">
          <a:xfrm>
            <a:off x="476250" y="5219700"/>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57492" name="Group 148">
            <a:extLst>
              <a:ext uri="{FF2B5EF4-FFF2-40B4-BE49-F238E27FC236}">
                <a16:creationId xmlns:a16="http://schemas.microsoft.com/office/drawing/2014/main" id="{2527E767-52E9-444B-BF39-BF39EF4291BD}"/>
              </a:ext>
            </a:extLst>
          </p:cNvPr>
          <p:cNvGrpSpPr>
            <a:grpSpLocks/>
          </p:cNvGrpSpPr>
          <p:nvPr/>
        </p:nvGrpSpPr>
        <p:grpSpPr bwMode="auto">
          <a:xfrm>
            <a:off x="476250" y="5291138"/>
            <a:ext cx="74613" cy="26987"/>
            <a:chOff x="2373" y="1404"/>
            <a:chExt cx="47" cy="17"/>
          </a:xfrm>
        </p:grpSpPr>
        <p:sp>
          <p:nvSpPr>
            <p:cNvPr id="57493" name="Oval 149">
              <a:extLst>
                <a:ext uri="{FF2B5EF4-FFF2-40B4-BE49-F238E27FC236}">
                  <a16:creationId xmlns:a16="http://schemas.microsoft.com/office/drawing/2014/main" id="{C893F8FA-88FE-483F-81EE-AA5C2913A79E}"/>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57494" name="Oval 150">
              <a:extLst>
                <a:ext uri="{FF2B5EF4-FFF2-40B4-BE49-F238E27FC236}">
                  <a16:creationId xmlns:a16="http://schemas.microsoft.com/office/drawing/2014/main" id="{B18A97F7-4F4B-40F3-8667-8FA1CA92B300}"/>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57495" name="Text Box 151">
            <a:extLst>
              <a:ext uri="{FF2B5EF4-FFF2-40B4-BE49-F238E27FC236}">
                <a16:creationId xmlns:a16="http://schemas.microsoft.com/office/drawing/2014/main" id="{507651D8-5F02-4972-BFB1-8BFCB517D6E8}"/>
              </a:ext>
            </a:extLst>
          </p:cNvPr>
          <p:cNvSpPr txBox="1">
            <a:spLocks noChangeArrowheads="1"/>
          </p:cNvSpPr>
          <p:nvPr/>
        </p:nvSpPr>
        <p:spPr bwMode="auto">
          <a:xfrm>
            <a:off x="620713" y="5219700"/>
            <a:ext cx="27051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a:t>
            </a:r>
          </a:p>
          <a:p>
            <a:r>
              <a:rPr lang="en-GB" altLang="en-US" sz="800"/>
              <a:t>x2 </a:t>
            </a:r>
            <a:r>
              <a:rPr lang="en-GB" altLang="en-US" sz="800" b="0"/>
              <a:t>Land Rover (no MG) </a:t>
            </a:r>
            <a:r>
              <a:rPr lang="en-GB" altLang="en-US" sz="800"/>
              <a:t>(bh)</a:t>
            </a:r>
            <a:r>
              <a:rPr lang="en-GB" altLang="en-US" sz="800" b="0"/>
              <a:t>      </a:t>
            </a:r>
            <a:r>
              <a:rPr lang="en-GB" altLang="en-US" sz="800"/>
              <a:t>                    </a:t>
            </a:r>
            <a:r>
              <a:rPr lang="en-GB" altLang="en-US" sz="800" b="0"/>
              <a:t> CWBR-20</a:t>
            </a:r>
            <a:endParaRPr lang="en-GB" altLang="en-US" sz="800"/>
          </a:p>
        </p:txBody>
      </p:sp>
      <p:sp>
        <p:nvSpPr>
          <p:cNvPr id="57496" name="Line 152">
            <a:extLst>
              <a:ext uri="{FF2B5EF4-FFF2-40B4-BE49-F238E27FC236}">
                <a16:creationId xmlns:a16="http://schemas.microsoft.com/office/drawing/2014/main" id="{710C803A-966A-40C6-BF54-5965D7524A18}"/>
              </a:ext>
            </a:extLst>
          </p:cNvPr>
          <p:cNvSpPr>
            <a:spLocks noChangeShapeType="1"/>
          </p:cNvSpPr>
          <p:nvPr/>
        </p:nvSpPr>
        <p:spPr bwMode="auto">
          <a:xfrm>
            <a:off x="476250" y="4067175"/>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7497" name="Text Box 153">
            <a:extLst>
              <a:ext uri="{FF2B5EF4-FFF2-40B4-BE49-F238E27FC236}">
                <a16:creationId xmlns:a16="http://schemas.microsoft.com/office/drawing/2014/main" id="{185225C0-DCA3-4540-856B-037E0F8DD9C7}"/>
              </a:ext>
            </a:extLst>
          </p:cNvPr>
          <p:cNvSpPr txBox="1">
            <a:spLocks noChangeArrowheads="1"/>
          </p:cNvSpPr>
          <p:nvPr/>
        </p:nvSpPr>
        <p:spPr bwMode="auto">
          <a:xfrm>
            <a:off x="692150" y="1116013"/>
            <a:ext cx="171926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MANOEUVRE ELEMENTS</a:t>
            </a:r>
          </a:p>
        </p:txBody>
      </p:sp>
      <p:sp>
        <p:nvSpPr>
          <p:cNvPr id="57498" name="Line 154">
            <a:extLst>
              <a:ext uri="{FF2B5EF4-FFF2-40B4-BE49-F238E27FC236}">
                <a16:creationId xmlns:a16="http://schemas.microsoft.com/office/drawing/2014/main" id="{5B0D860B-99CD-4543-BE56-5068BBA340F0}"/>
              </a:ext>
            </a:extLst>
          </p:cNvPr>
          <p:cNvSpPr>
            <a:spLocks noChangeShapeType="1"/>
          </p:cNvSpPr>
          <p:nvPr/>
        </p:nvSpPr>
        <p:spPr bwMode="auto">
          <a:xfrm>
            <a:off x="547688" y="1331913"/>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7499" name="Text Box 155">
            <a:extLst>
              <a:ext uri="{FF2B5EF4-FFF2-40B4-BE49-F238E27FC236}">
                <a16:creationId xmlns:a16="http://schemas.microsoft.com/office/drawing/2014/main" id="{411B160C-CF63-41B8-A28E-5A5112048673}"/>
              </a:ext>
            </a:extLst>
          </p:cNvPr>
          <p:cNvSpPr txBox="1">
            <a:spLocks noChangeArrowheads="1"/>
          </p:cNvSpPr>
          <p:nvPr/>
        </p:nvSpPr>
        <p:spPr bwMode="auto">
          <a:xfrm>
            <a:off x="692150" y="1331913"/>
            <a:ext cx="17176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CWBR-08</a:t>
            </a:r>
          </a:p>
          <a:p>
            <a:r>
              <a:rPr lang="en-GB" altLang="en-US" sz="800"/>
              <a:t>x3 Infantry Company Type A (g)</a:t>
            </a:r>
          </a:p>
        </p:txBody>
      </p:sp>
      <p:sp>
        <p:nvSpPr>
          <p:cNvPr id="57500" name="Text Box 156">
            <a:extLst>
              <a:ext uri="{FF2B5EF4-FFF2-40B4-BE49-F238E27FC236}">
                <a16:creationId xmlns:a16="http://schemas.microsoft.com/office/drawing/2014/main" id="{9D2C48FC-3062-4A7C-80C2-D85AF25484BC}"/>
              </a:ext>
            </a:extLst>
          </p:cNvPr>
          <p:cNvSpPr txBox="1">
            <a:spLocks noChangeArrowheads="1"/>
          </p:cNvSpPr>
          <p:nvPr/>
        </p:nvSpPr>
        <p:spPr bwMode="auto">
          <a:xfrm>
            <a:off x="692150" y="3563938"/>
            <a:ext cx="11366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ATTACHMENTS</a:t>
            </a:r>
          </a:p>
        </p:txBody>
      </p:sp>
      <p:grpSp>
        <p:nvGrpSpPr>
          <p:cNvPr id="57501" name="Group 157">
            <a:extLst>
              <a:ext uri="{FF2B5EF4-FFF2-40B4-BE49-F238E27FC236}">
                <a16:creationId xmlns:a16="http://schemas.microsoft.com/office/drawing/2014/main" id="{E557FFB8-98CE-4480-9813-FB2C04C3BFF3}"/>
              </a:ext>
            </a:extLst>
          </p:cNvPr>
          <p:cNvGrpSpPr>
            <a:grpSpLocks noChangeAspect="1"/>
          </p:cNvGrpSpPr>
          <p:nvPr/>
        </p:nvGrpSpPr>
        <p:grpSpPr bwMode="auto">
          <a:xfrm>
            <a:off x="403225" y="3922713"/>
            <a:ext cx="239713" cy="157162"/>
            <a:chOff x="960" y="336"/>
            <a:chExt cx="201" cy="132"/>
          </a:xfrm>
        </p:grpSpPr>
        <p:sp>
          <p:nvSpPr>
            <p:cNvPr id="57502" name="Rectangle 158">
              <a:extLst>
                <a:ext uri="{FF2B5EF4-FFF2-40B4-BE49-F238E27FC236}">
                  <a16:creationId xmlns:a16="http://schemas.microsoft.com/office/drawing/2014/main" id="{226954D2-A55B-4E58-92E9-E32B667D83B7}"/>
                </a:ext>
              </a:extLst>
            </p:cNvPr>
            <p:cNvSpPr>
              <a:spLocks noChangeAspect="1" noChangeArrowheads="1"/>
            </p:cNvSpPr>
            <p:nvPr/>
          </p:nvSpPr>
          <p:spPr bwMode="auto">
            <a:xfrm>
              <a:off x="960" y="336"/>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7503" name="Line 159">
              <a:extLst>
                <a:ext uri="{FF2B5EF4-FFF2-40B4-BE49-F238E27FC236}">
                  <a16:creationId xmlns:a16="http://schemas.microsoft.com/office/drawing/2014/main" id="{5B94B360-8F60-4D2D-8A48-491E065C3D5E}"/>
                </a:ext>
              </a:extLst>
            </p:cNvPr>
            <p:cNvSpPr>
              <a:spLocks noChangeAspect="1" noChangeShapeType="1"/>
            </p:cNvSpPr>
            <p:nvPr/>
          </p:nvSpPr>
          <p:spPr bwMode="auto">
            <a:xfrm flipH="1">
              <a:off x="1061" y="354"/>
              <a:ext cx="2" cy="85"/>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7504" name="Line 160">
              <a:extLst>
                <a:ext uri="{FF2B5EF4-FFF2-40B4-BE49-F238E27FC236}">
                  <a16:creationId xmlns:a16="http://schemas.microsoft.com/office/drawing/2014/main" id="{E390DBEF-8B9B-4A58-A9CC-7244AAD93935}"/>
                </a:ext>
              </a:extLst>
            </p:cNvPr>
            <p:cNvSpPr>
              <a:spLocks noChangeAspect="1" noChangeShapeType="1"/>
            </p:cNvSpPr>
            <p:nvPr/>
          </p:nvSpPr>
          <p:spPr bwMode="auto">
            <a:xfrm flipV="1">
              <a:off x="1031" y="441"/>
              <a:ext cx="57" cy="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57516" name="Line 172">
            <a:extLst>
              <a:ext uri="{FF2B5EF4-FFF2-40B4-BE49-F238E27FC236}">
                <a16:creationId xmlns:a16="http://schemas.microsoft.com/office/drawing/2014/main" id="{1CA568B2-5FCE-4DD0-99A8-35DC5ECD6B14}"/>
              </a:ext>
            </a:extLst>
          </p:cNvPr>
          <p:cNvSpPr>
            <a:spLocks noChangeShapeType="1"/>
          </p:cNvSpPr>
          <p:nvPr/>
        </p:nvSpPr>
        <p:spPr bwMode="auto">
          <a:xfrm>
            <a:off x="260350" y="1476375"/>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57517" name="Group 173">
            <a:extLst>
              <a:ext uri="{FF2B5EF4-FFF2-40B4-BE49-F238E27FC236}">
                <a16:creationId xmlns:a16="http://schemas.microsoft.com/office/drawing/2014/main" id="{CB8B6C3B-BEA2-41A2-A358-54BF3BCBA850}"/>
              </a:ext>
            </a:extLst>
          </p:cNvPr>
          <p:cNvGrpSpPr>
            <a:grpSpLocks/>
          </p:cNvGrpSpPr>
          <p:nvPr/>
        </p:nvGrpSpPr>
        <p:grpSpPr bwMode="auto">
          <a:xfrm>
            <a:off x="485775" y="3851275"/>
            <a:ext cx="74613" cy="26988"/>
            <a:chOff x="2373" y="1404"/>
            <a:chExt cx="47" cy="17"/>
          </a:xfrm>
        </p:grpSpPr>
        <p:sp>
          <p:nvSpPr>
            <p:cNvPr id="57518" name="Oval 174">
              <a:extLst>
                <a:ext uri="{FF2B5EF4-FFF2-40B4-BE49-F238E27FC236}">
                  <a16:creationId xmlns:a16="http://schemas.microsoft.com/office/drawing/2014/main" id="{18028103-3861-46B6-84E5-6DC6A8D72642}"/>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57519" name="Oval 175">
              <a:extLst>
                <a:ext uri="{FF2B5EF4-FFF2-40B4-BE49-F238E27FC236}">
                  <a16:creationId xmlns:a16="http://schemas.microsoft.com/office/drawing/2014/main" id="{0C3F7FA3-607E-45B0-B41A-BC2935AB8AE0}"/>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57520" name="Text Box 176">
            <a:extLst>
              <a:ext uri="{FF2B5EF4-FFF2-40B4-BE49-F238E27FC236}">
                <a16:creationId xmlns:a16="http://schemas.microsoft.com/office/drawing/2014/main" id="{9FCCF116-C996-48F4-B170-4C1CA4C24708}"/>
              </a:ext>
            </a:extLst>
          </p:cNvPr>
          <p:cNvSpPr txBox="1">
            <a:spLocks noChangeArrowheads="1"/>
          </p:cNvSpPr>
          <p:nvPr/>
        </p:nvSpPr>
        <p:spPr bwMode="auto">
          <a:xfrm>
            <a:off x="620713" y="3779838"/>
            <a:ext cx="27432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Organic Fire Support</a:t>
            </a:r>
          </a:p>
          <a:p>
            <a:r>
              <a:rPr lang="en-GB" altLang="en-US" sz="800"/>
              <a:t>x4 </a:t>
            </a:r>
            <a:r>
              <a:rPr lang="en-GB" altLang="en-US" sz="800" b="0"/>
              <a:t>L16A1 81mm Mortar </a:t>
            </a:r>
            <a:r>
              <a:rPr lang="en-GB" altLang="en-US" sz="800"/>
              <a:t>     </a:t>
            </a:r>
            <a:r>
              <a:rPr lang="en-GB" altLang="en-US" sz="800" b="0"/>
              <a:t>                              CWBR-34</a:t>
            </a:r>
            <a:endParaRPr lang="en-GB" altLang="en-US" sz="800"/>
          </a:p>
        </p:txBody>
      </p:sp>
      <p:grpSp>
        <p:nvGrpSpPr>
          <p:cNvPr id="57521" name="Group 177">
            <a:extLst>
              <a:ext uri="{FF2B5EF4-FFF2-40B4-BE49-F238E27FC236}">
                <a16:creationId xmlns:a16="http://schemas.microsoft.com/office/drawing/2014/main" id="{71D72171-03BE-49AC-B006-DAE5A540F7E3}"/>
              </a:ext>
            </a:extLst>
          </p:cNvPr>
          <p:cNvGrpSpPr>
            <a:grpSpLocks/>
          </p:cNvGrpSpPr>
          <p:nvPr/>
        </p:nvGrpSpPr>
        <p:grpSpPr bwMode="auto">
          <a:xfrm>
            <a:off x="476250" y="4138613"/>
            <a:ext cx="74613" cy="26987"/>
            <a:chOff x="2373" y="1404"/>
            <a:chExt cx="47" cy="17"/>
          </a:xfrm>
        </p:grpSpPr>
        <p:sp>
          <p:nvSpPr>
            <p:cNvPr id="57522" name="Oval 178">
              <a:extLst>
                <a:ext uri="{FF2B5EF4-FFF2-40B4-BE49-F238E27FC236}">
                  <a16:creationId xmlns:a16="http://schemas.microsoft.com/office/drawing/2014/main" id="{2C756553-0A7A-42B0-ACAA-FF25028BF34D}"/>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57523" name="Oval 179">
              <a:extLst>
                <a:ext uri="{FF2B5EF4-FFF2-40B4-BE49-F238E27FC236}">
                  <a16:creationId xmlns:a16="http://schemas.microsoft.com/office/drawing/2014/main" id="{61F215DD-3A88-43B7-9555-0981DEBA4FA9}"/>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57525" name="Line 181">
            <a:extLst>
              <a:ext uri="{FF2B5EF4-FFF2-40B4-BE49-F238E27FC236}">
                <a16:creationId xmlns:a16="http://schemas.microsoft.com/office/drawing/2014/main" id="{1DFC76AE-A338-406E-B76D-6B3EECABDE54}"/>
              </a:ext>
            </a:extLst>
          </p:cNvPr>
          <p:cNvSpPr>
            <a:spLocks noChangeShapeType="1"/>
          </p:cNvSpPr>
          <p:nvPr/>
        </p:nvSpPr>
        <p:spPr bwMode="auto">
          <a:xfrm>
            <a:off x="260350" y="3995738"/>
            <a:ext cx="142875"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57526" name="Group 182">
            <a:extLst>
              <a:ext uri="{FF2B5EF4-FFF2-40B4-BE49-F238E27FC236}">
                <a16:creationId xmlns:a16="http://schemas.microsoft.com/office/drawing/2014/main" id="{4A763B8E-7B90-46A5-A30A-9FBA798EFFFB}"/>
              </a:ext>
            </a:extLst>
          </p:cNvPr>
          <p:cNvGrpSpPr>
            <a:grpSpLocks noChangeAspect="1"/>
          </p:cNvGrpSpPr>
          <p:nvPr/>
        </p:nvGrpSpPr>
        <p:grpSpPr bwMode="auto">
          <a:xfrm>
            <a:off x="403225" y="5075238"/>
            <a:ext cx="231775" cy="157162"/>
            <a:chOff x="624" y="1632"/>
            <a:chExt cx="195" cy="132"/>
          </a:xfrm>
        </p:grpSpPr>
        <p:sp>
          <p:nvSpPr>
            <p:cNvPr id="57527" name="Rectangle 183">
              <a:extLst>
                <a:ext uri="{FF2B5EF4-FFF2-40B4-BE49-F238E27FC236}">
                  <a16:creationId xmlns:a16="http://schemas.microsoft.com/office/drawing/2014/main" id="{6869F994-2324-434C-B3C3-16B05DC7C560}"/>
                </a:ext>
              </a:extLst>
            </p:cNvPr>
            <p:cNvSpPr>
              <a:spLocks noChangeAspect="1" noChangeArrowheads="1"/>
            </p:cNvSpPr>
            <p:nvPr/>
          </p:nvSpPr>
          <p:spPr bwMode="auto">
            <a:xfrm>
              <a:off x="624" y="1632"/>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7528" name="Line 184">
              <a:extLst>
                <a:ext uri="{FF2B5EF4-FFF2-40B4-BE49-F238E27FC236}">
                  <a16:creationId xmlns:a16="http://schemas.microsoft.com/office/drawing/2014/main" id="{28854CEB-F50E-4559-8C04-9F9FD287CB1F}"/>
                </a:ext>
              </a:extLst>
            </p:cNvPr>
            <p:cNvSpPr>
              <a:spLocks noChangeAspect="1" noChangeShapeType="1"/>
            </p:cNvSpPr>
            <p:nvPr/>
          </p:nvSpPr>
          <p:spPr bwMode="auto">
            <a:xfrm flipV="1">
              <a:off x="624" y="1635"/>
              <a:ext cx="96" cy="12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7529" name="Line 185">
              <a:extLst>
                <a:ext uri="{FF2B5EF4-FFF2-40B4-BE49-F238E27FC236}">
                  <a16:creationId xmlns:a16="http://schemas.microsoft.com/office/drawing/2014/main" id="{62D146B9-2063-42C4-8BA2-99BA34652DD5}"/>
                </a:ext>
              </a:extLst>
            </p:cNvPr>
            <p:cNvSpPr>
              <a:spLocks noChangeAspect="1" noChangeShapeType="1"/>
            </p:cNvSpPr>
            <p:nvPr/>
          </p:nvSpPr>
          <p:spPr bwMode="auto">
            <a:xfrm>
              <a:off x="720" y="1632"/>
              <a:ext cx="96"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57530" name="Group 186">
            <a:extLst>
              <a:ext uri="{FF2B5EF4-FFF2-40B4-BE49-F238E27FC236}">
                <a16:creationId xmlns:a16="http://schemas.microsoft.com/office/drawing/2014/main" id="{AA4F7990-B2FB-4174-9D5E-F3F15FB9F93C}"/>
              </a:ext>
            </a:extLst>
          </p:cNvPr>
          <p:cNvGrpSpPr>
            <a:grpSpLocks/>
          </p:cNvGrpSpPr>
          <p:nvPr/>
        </p:nvGrpSpPr>
        <p:grpSpPr bwMode="auto">
          <a:xfrm>
            <a:off x="481013" y="5003800"/>
            <a:ext cx="74612" cy="26988"/>
            <a:chOff x="2373" y="1404"/>
            <a:chExt cx="47" cy="17"/>
          </a:xfrm>
        </p:grpSpPr>
        <p:sp>
          <p:nvSpPr>
            <p:cNvPr id="57531" name="Oval 187">
              <a:extLst>
                <a:ext uri="{FF2B5EF4-FFF2-40B4-BE49-F238E27FC236}">
                  <a16:creationId xmlns:a16="http://schemas.microsoft.com/office/drawing/2014/main" id="{89678671-AAB0-499C-B3CA-1341B9555244}"/>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57532" name="Oval 188">
              <a:extLst>
                <a:ext uri="{FF2B5EF4-FFF2-40B4-BE49-F238E27FC236}">
                  <a16:creationId xmlns:a16="http://schemas.microsoft.com/office/drawing/2014/main" id="{F7151296-D931-4BAF-B0C6-9552005C437D}"/>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57533" name="Text Box 189">
            <a:extLst>
              <a:ext uri="{FF2B5EF4-FFF2-40B4-BE49-F238E27FC236}">
                <a16:creationId xmlns:a16="http://schemas.microsoft.com/office/drawing/2014/main" id="{BE68DFA9-5FED-43EC-BB71-FAA4C8FF3B4E}"/>
              </a:ext>
            </a:extLst>
          </p:cNvPr>
          <p:cNvSpPr txBox="1">
            <a:spLocks noChangeArrowheads="1"/>
          </p:cNvSpPr>
          <p:nvPr/>
        </p:nvSpPr>
        <p:spPr bwMode="auto">
          <a:xfrm>
            <a:off x="620713" y="5003800"/>
            <a:ext cx="2706687"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x2 </a:t>
            </a:r>
            <a:r>
              <a:rPr lang="en-GB" altLang="en-US" sz="800" b="0"/>
              <a:t>Milan ATGM </a:t>
            </a:r>
            <a:r>
              <a:rPr lang="en-GB" altLang="en-US" sz="800"/>
              <a:t>(bi)  </a:t>
            </a:r>
            <a:r>
              <a:rPr lang="en-GB" altLang="en-US" sz="800" b="0"/>
              <a:t>                                       CWBR-30</a:t>
            </a:r>
            <a:endParaRPr lang="en-GB" altLang="en-US" sz="800"/>
          </a:p>
        </p:txBody>
      </p:sp>
      <p:sp>
        <p:nvSpPr>
          <p:cNvPr id="57534" name="Line 190">
            <a:extLst>
              <a:ext uri="{FF2B5EF4-FFF2-40B4-BE49-F238E27FC236}">
                <a16:creationId xmlns:a16="http://schemas.microsoft.com/office/drawing/2014/main" id="{8F5E0408-B311-4B79-A9E9-41F12E1C7C4B}"/>
              </a:ext>
            </a:extLst>
          </p:cNvPr>
          <p:cNvSpPr>
            <a:spLocks noChangeShapeType="1"/>
          </p:cNvSpPr>
          <p:nvPr/>
        </p:nvSpPr>
        <p:spPr bwMode="auto">
          <a:xfrm>
            <a:off x="260350" y="5148263"/>
            <a:ext cx="142875"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7535" name="Line 191">
            <a:extLst>
              <a:ext uri="{FF2B5EF4-FFF2-40B4-BE49-F238E27FC236}">
                <a16:creationId xmlns:a16="http://schemas.microsoft.com/office/drawing/2014/main" id="{48A8EF47-7E30-4F33-A0F5-AB5CA98F05C1}"/>
              </a:ext>
            </a:extLst>
          </p:cNvPr>
          <p:cNvSpPr>
            <a:spLocks noChangeShapeType="1"/>
          </p:cNvSpPr>
          <p:nvPr/>
        </p:nvSpPr>
        <p:spPr bwMode="auto">
          <a:xfrm flipH="1">
            <a:off x="260350" y="3348038"/>
            <a:ext cx="0" cy="3240087"/>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57536" name="Group 192">
            <a:extLst>
              <a:ext uri="{FF2B5EF4-FFF2-40B4-BE49-F238E27FC236}">
                <a16:creationId xmlns:a16="http://schemas.microsoft.com/office/drawing/2014/main" id="{CED0C299-B5C8-4E74-A00A-C383A4BC6891}"/>
              </a:ext>
            </a:extLst>
          </p:cNvPr>
          <p:cNvGrpSpPr>
            <a:grpSpLocks noChangeAspect="1"/>
          </p:cNvGrpSpPr>
          <p:nvPr/>
        </p:nvGrpSpPr>
        <p:grpSpPr bwMode="auto">
          <a:xfrm>
            <a:off x="403225" y="1404938"/>
            <a:ext cx="288925" cy="215900"/>
            <a:chOff x="1968" y="1728"/>
            <a:chExt cx="195" cy="132"/>
          </a:xfrm>
        </p:grpSpPr>
        <p:sp>
          <p:nvSpPr>
            <p:cNvPr id="57537" name="Rectangle 193">
              <a:extLst>
                <a:ext uri="{FF2B5EF4-FFF2-40B4-BE49-F238E27FC236}">
                  <a16:creationId xmlns:a16="http://schemas.microsoft.com/office/drawing/2014/main" id="{B3575770-ADFA-4F40-B644-8C8B1EA166D8}"/>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7538" name="Line 194">
              <a:extLst>
                <a:ext uri="{FF2B5EF4-FFF2-40B4-BE49-F238E27FC236}">
                  <a16:creationId xmlns:a16="http://schemas.microsoft.com/office/drawing/2014/main" id="{BA194B55-D9B6-465F-AD54-B80929A104ED}"/>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7539" name="Line 195">
              <a:extLst>
                <a:ext uri="{FF2B5EF4-FFF2-40B4-BE49-F238E27FC236}">
                  <a16:creationId xmlns:a16="http://schemas.microsoft.com/office/drawing/2014/main" id="{F0277939-5DEA-4654-A2E1-F712DB96C23F}"/>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57540" name="Group 196">
            <a:extLst>
              <a:ext uri="{FF2B5EF4-FFF2-40B4-BE49-F238E27FC236}">
                <a16:creationId xmlns:a16="http://schemas.microsoft.com/office/drawing/2014/main" id="{311BFD4C-AC79-4EAC-B640-370E8939ECD9}"/>
              </a:ext>
            </a:extLst>
          </p:cNvPr>
          <p:cNvGrpSpPr>
            <a:grpSpLocks/>
          </p:cNvGrpSpPr>
          <p:nvPr/>
        </p:nvGrpSpPr>
        <p:grpSpPr bwMode="auto">
          <a:xfrm>
            <a:off x="403225" y="4211638"/>
            <a:ext cx="231775" cy="190500"/>
            <a:chOff x="2252" y="2304"/>
            <a:chExt cx="146" cy="120"/>
          </a:xfrm>
        </p:grpSpPr>
        <p:sp>
          <p:nvSpPr>
            <p:cNvPr id="57541" name="Rectangle 197">
              <a:extLst>
                <a:ext uri="{FF2B5EF4-FFF2-40B4-BE49-F238E27FC236}">
                  <a16:creationId xmlns:a16="http://schemas.microsoft.com/office/drawing/2014/main" id="{36475841-FDB5-4597-861F-C10FFBE7E010}"/>
                </a:ext>
              </a:extLst>
            </p:cNvPr>
            <p:cNvSpPr>
              <a:spLocks noChangeAspect="1" noChangeArrowheads="1"/>
            </p:cNvSpPr>
            <p:nvPr/>
          </p:nvSpPr>
          <p:spPr bwMode="auto">
            <a:xfrm>
              <a:off x="2252" y="230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7542" name="Oval 198">
              <a:extLst>
                <a:ext uri="{FF2B5EF4-FFF2-40B4-BE49-F238E27FC236}">
                  <a16:creationId xmlns:a16="http://schemas.microsoft.com/office/drawing/2014/main" id="{7F8FC1E6-4E19-4277-8293-D61C32E65449}"/>
                </a:ext>
              </a:extLst>
            </p:cNvPr>
            <p:cNvSpPr>
              <a:spLocks noChangeAspect="1" noChangeArrowheads="1"/>
            </p:cNvSpPr>
            <p:nvPr/>
          </p:nvSpPr>
          <p:spPr bwMode="auto">
            <a:xfrm>
              <a:off x="2259" y="240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57543" name="Oval 199">
              <a:extLst>
                <a:ext uri="{FF2B5EF4-FFF2-40B4-BE49-F238E27FC236}">
                  <a16:creationId xmlns:a16="http://schemas.microsoft.com/office/drawing/2014/main" id="{78298884-A587-476D-A4E7-BCD9C77B1C8B}"/>
                </a:ext>
              </a:extLst>
            </p:cNvPr>
            <p:cNvSpPr>
              <a:spLocks noChangeAspect="1" noChangeArrowheads="1"/>
            </p:cNvSpPr>
            <p:nvPr/>
          </p:nvSpPr>
          <p:spPr bwMode="auto">
            <a:xfrm>
              <a:off x="2373" y="240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grpSp>
        <p:nvGrpSpPr>
          <p:cNvPr id="57544" name="Group 200">
            <a:extLst>
              <a:ext uri="{FF2B5EF4-FFF2-40B4-BE49-F238E27FC236}">
                <a16:creationId xmlns:a16="http://schemas.microsoft.com/office/drawing/2014/main" id="{E205E5F4-A552-4B14-BEB6-150CDBA79F94}"/>
              </a:ext>
            </a:extLst>
          </p:cNvPr>
          <p:cNvGrpSpPr>
            <a:grpSpLocks/>
          </p:cNvGrpSpPr>
          <p:nvPr/>
        </p:nvGrpSpPr>
        <p:grpSpPr bwMode="auto">
          <a:xfrm>
            <a:off x="403225" y="5364163"/>
            <a:ext cx="231775" cy="190500"/>
            <a:chOff x="2252" y="2304"/>
            <a:chExt cx="146" cy="120"/>
          </a:xfrm>
        </p:grpSpPr>
        <p:sp>
          <p:nvSpPr>
            <p:cNvPr id="57545" name="Rectangle 201">
              <a:extLst>
                <a:ext uri="{FF2B5EF4-FFF2-40B4-BE49-F238E27FC236}">
                  <a16:creationId xmlns:a16="http://schemas.microsoft.com/office/drawing/2014/main" id="{1FEBCCD7-C851-4B90-B2D6-FD3C40D2BAB2}"/>
                </a:ext>
              </a:extLst>
            </p:cNvPr>
            <p:cNvSpPr>
              <a:spLocks noChangeAspect="1" noChangeArrowheads="1"/>
            </p:cNvSpPr>
            <p:nvPr/>
          </p:nvSpPr>
          <p:spPr bwMode="auto">
            <a:xfrm>
              <a:off x="2252" y="230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7546" name="Oval 202">
              <a:extLst>
                <a:ext uri="{FF2B5EF4-FFF2-40B4-BE49-F238E27FC236}">
                  <a16:creationId xmlns:a16="http://schemas.microsoft.com/office/drawing/2014/main" id="{E7D50FA0-7427-492B-9F2B-1C551594D77B}"/>
                </a:ext>
              </a:extLst>
            </p:cNvPr>
            <p:cNvSpPr>
              <a:spLocks noChangeAspect="1" noChangeArrowheads="1"/>
            </p:cNvSpPr>
            <p:nvPr/>
          </p:nvSpPr>
          <p:spPr bwMode="auto">
            <a:xfrm>
              <a:off x="2259" y="240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57547" name="Oval 203">
              <a:extLst>
                <a:ext uri="{FF2B5EF4-FFF2-40B4-BE49-F238E27FC236}">
                  <a16:creationId xmlns:a16="http://schemas.microsoft.com/office/drawing/2014/main" id="{E66A3B1F-1B04-4DD5-8528-48F7839D35FF}"/>
                </a:ext>
              </a:extLst>
            </p:cNvPr>
            <p:cNvSpPr>
              <a:spLocks noChangeAspect="1" noChangeArrowheads="1"/>
            </p:cNvSpPr>
            <p:nvPr/>
          </p:nvSpPr>
          <p:spPr bwMode="auto">
            <a:xfrm>
              <a:off x="2373" y="240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57548" name="Text Box 204">
            <a:extLst>
              <a:ext uri="{FF2B5EF4-FFF2-40B4-BE49-F238E27FC236}">
                <a16:creationId xmlns:a16="http://schemas.microsoft.com/office/drawing/2014/main" id="{685E4B82-7129-48C7-9351-562798B35097}"/>
              </a:ext>
            </a:extLst>
          </p:cNvPr>
          <p:cNvSpPr txBox="1">
            <a:spLocks noChangeArrowheads="1"/>
          </p:cNvSpPr>
          <p:nvPr/>
        </p:nvSpPr>
        <p:spPr bwMode="auto">
          <a:xfrm>
            <a:off x="403225" y="107950"/>
            <a:ext cx="217328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BATTLEGROUP CWBR-19</a:t>
            </a:r>
          </a:p>
          <a:p>
            <a:r>
              <a:rPr lang="en-GB" altLang="en-US" sz="1000"/>
              <a:t>Infantry Battlegroup (AMF(L)) </a:t>
            </a:r>
            <a:r>
              <a:rPr lang="en-GB" altLang="en-US" sz="800"/>
              <a:t>(ae)</a:t>
            </a:r>
            <a:endParaRPr lang="en-GB" altLang="en-US" sz="1000"/>
          </a:p>
        </p:txBody>
      </p:sp>
      <p:sp>
        <p:nvSpPr>
          <p:cNvPr id="57549" name="Text Box 205">
            <a:extLst>
              <a:ext uri="{FF2B5EF4-FFF2-40B4-BE49-F238E27FC236}">
                <a16:creationId xmlns:a16="http://schemas.microsoft.com/office/drawing/2014/main" id="{5D79D1EA-C3E3-4E46-9D59-BDD15FA3BD62}"/>
              </a:ext>
            </a:extLst>
          </p:cNvPr>
          <p:cNvSpPr txBox="1">
            <a:spLocks noChangeArrowheads="1"/>
          </p:cNvSpPr>
          <p:nvPr/>
        </p:nvSpPr>
        <p:spPr bwMode="auto">
          <a:xfrm>
            <a:off x="3573463" y="1835150"/>
            <a:ext cx="3168650" cy="718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800"/>
              <a:t>(a) </a:t>
            </a:r>
            <a:r>
              <a:rPr lang="en-GB" altLang="en-US" sz="800" b="0"/>
              <a:t>A single infantry battalion battlegroup was allocated to the ACE Mobile Force (Land) Northern Option.  Alternatively, the artillery, engineer, recce and helicopter elements of the battlegroup (minus the Infantry Battalion) could have been assigned to the Southern Option.</a:t>
            </a:r>
            <a:endParaRPr lang="en-GB" altLang="en-US" sz="800"/>
          </a:p>
          <a:p>
            <a:endParaRPr lang="en-GB" altLang="en-US" sz="800"/>
          </a:p>
          <a:p>
            <a:r>
              <a:rPr lang="en-GB" altLang="en-US" sz="800"/>
              <a:t>(b) </a:t>
            </a:r>
            <a:r>
              <a:rPr lang="en-GB" altLang="en-US" sz="800" b="0"/>
              <a:t>The Milan ATGMs may be fired from Land Rovers or BV-202/206, but not 1-ton Land Rovers.</a:t>
            </a:r>
          </a:p>
          <a:p>
            <a:endParaRPr lang="en-GB" altLang="en-US" sz="800" b="0"/>
          </a:p>
          <a:p>
            <a:r>
              <a:rPr lang="en-GB" altLang="en-US" sz="800"/>
              <a:t>(c) </a:t>
            </a:r>
            <a:r>
              <a:rPr lang="en-GB" altLang="en-US" sz="800" b="0"/>
              <a:t>This Engineer Field Squadron had softskin transport in lieu of APCs. </a:t>
            </a:r>
            <a:r>
              <a:rPr lang="en-GB" altLang="en-US" sz="800"/>
              <a:t>(g)</a:t>
            </a:r>
            <a:endParaRPr lang="en-GB" altLang="en-US" sz="800" b="0"/>
          </a:p>
          <a:p>
            <a:endParaRPr lang="en-GB" altLang="en-US" sz="800" b="0"/>
          </a:p>
          <a:p>
            <a:r>
              <a:rPr lang="en-GB" altLang="en-US" sz="800"/>
              <a:t>(d) </a:t>
            </a:r>
            <a:r>
              <a:rPr lang="en-GB" altLang="en-US" sz="800" b="0"/>
              <a:t>An independent Flight from 7 Regiment AAC was permanently assigned.  I’ve been unable to establish exactly which helicopter types were used, so the Gazelles may be replaced wholly or in part with:</a:t>
            </a:r>
          </a:p>
          <a:p>
            <a:r>
              <a:rPr lang="en-GB" altLang="en-US" sz="800" b="0"/>
              <a:t>     Scout AH Mk 1 Helicopter                                          CWBR-42</a:t>
            </a:r>
          </a:p>
          <a:p>
            <a:r>
              <a:rPr lang="en-GB" altLang="en-US" sz="800" b="0"/>
              <a:t>     Lynx AH Mk 1 HELARM </a:t>
            </a:r>
            <a:r>
              <a:rPr lang="en-GB" altLang="en-US" sz="800"/>
              <a:t>(l) </a:t>
            </a:r>
            <a:r>
              <a:rPr lang="en-GB" altLang="en-US" sz="800" b="0"/>
              <a:t>                                        CWBR-44</a:t>
            </a:r>
          </a:p>
          <a:p>
            <a:r>
              <a:rPr lang="en-GB" altLang="en-US" sz="800" b="0"/>
              <a:t>Late 1980s: May upgrade Lynx’s TOW ATGMs to Improved TOW (see card) and/or may replace Lynx AH Mk 1 HELARM with:</a:t>
            </a:r>
          </a:p>
          <a:p>
            <a:r>
              <a:rPr lang="en-GB" altLang="en-US" sz="800"/>
              <a:t>     </a:t>
            </a:r>
            <a:r>
              <a:rPr lang="en-GB" altLang="en-US" sz="800" b="0"/>
              <a:t>Lynx AH Mk 7 HELARM                                             CWBR-77</a:t>
            </a:r>
          </a:p>
          <a:p>
            <a:endParaRPr lang="en-GB" altLang="en-US" sz="800" b="0"/>
          </a:p>
          <a:p>
            <a:r>
              <a:rPr lang="en-GB" altLang="en-US" sz="800"/>
              <a:t>(e) </a:t>
            </a:r>
            <a:r>
              <a:rPr lang="en-GB" altLang="en-US" sz="800" b="0"/>
              <a:t>The British Army would often provide a Brigade Headquarters to command the entire AMF(L) Brigade.</a:t>
            </a:r>
          </a:p>
          <a:p>
            <a:endParaRPr lang="en-GB" altLang="en-US" sz="800" b="0"/>
          </a:p>
          <a:p>
            <a:r>
              <a:rPr lang="en-GB" altLang="en-US" sz="800"/>
              <a:t>(f) </a:t>
            </a:r>
            <a:r>
              <a:rPr lang="en-GB" altLang="en-US" sz="800" b="0"/>
              <a:t>There was no Close Recce Platoon until after the January 1983 reorganisation.</a:t>
            </a:r>
            <a:endParaRPr lang="en-GB" altLang="en-US" sz="800"/>
          </a:p>
          <a:p>
            <a:endParaRPr lang="en-GB" altLang="en-US" sz="800"/>
          </a:p>
          <a:p>
            <a:r>
              <a:rPr lang="en-GB" altLang="en-US" sz="800"/>
              <a:t>(g) </a:t>
            </a:r>
            <a:r>
              <a:rPr lang="en-GB" altLang="en-US" sz="800" b="0"/>
              <a:t>The Medium Recce Squadron would become the Brigade-level recce element of AMF(L), while the Close Recce Platoon would remain with the Infantry Battalion.  From 1983: Replace the Medium Recce Squadron Type B with Medium Recce Squadron (Tracked UK) (ME CWBR-03d).</a:t>
            </a:r>
          </a:p>
          <a:p>
            <a:endParaRPr lang="en-GB" altLang="en-US" sz="800" b="0"/>
          </a:p>
          <a:p>
            <a:r>
              <a:rPr lang="en-GB" altLang="en-US" sz="800"/>
              <a:t>(h) </a:t>
            </a:r>
            <a:r>
              <a:rPr lang="en-GB" altLang="en-US" sz="800" b="0"/>
              <a:t>In the Northern Option, replace all transport with:</a:t>
            </a:r>
          </a:p>
          <a:p>
            <a:r>
              <a:rPr lang="en-GB" altLang="en-US" sz="800" b="0"/>
              <a:t>     Bv-202 Arctic Warfare Vehicle                                  CWBR-48</a:t>
            </a:r>
          </a:p>
          <a:p>
            <a:r>
              <a:rPr lang="en-GB" altLang="en-US" sz="800" b="0"/>
              <a:t>Or in the late 1980s with:</a:t>
            </a:r>
          </a:p>
          <a:p>
            <a:r>
              <a:rPr lang="en-GB" altLang="en-US" sz="800" b="0"/>
              <a:t>     Bv-206 Arctic Warfare Vehicle                                  CWBR-71</a:t>
            </a:r>
          </a:p>
          <a:p>
            <a:endParaRPr lang="en-GB" altLang="en-US" sz="800" b="0"/>
          </a:p>
          <a:p>
            <a:r>
              <a:rPr lang="en-GB" altLang="en-US" sz="800"/>
              <a:t>(i) </a:t>
            </a:r>
            <a:r>
              <a:rPr lang="en-GB" altLang="en-US" sz="800" b="0"/>
              <a:t>Late 1980s: May upgrade Milan to Milan 2 (see card).</a:t>
            </a:r>
          </a:p>
          <a:p>
            <a:endParaRPr lang="en-GB" altLang="en-US" sz="800"/>
          </a:p>
          <a:p>
            <a:r>
              <a:rPr lang="en-GB" altLang="en-US" sz="800"/>
              <a:t>(j) </a:t>
            </a:r>
            <a:r>
              <a:rPr lang="en-GB" altLang="en-US" sz="800" b="0"/>
              <a:t>This Forward Observer is the Battalion Mortar Observation Party.</a:t>
            </a:r>
          </a:p>
          <a:p>
            <a:endParaRPr lang="en-GB" altLang="en-US" sz="800" b="0"/>
          </a:p>
          <a:p>
            <a:r>
              <a:rPr lang="en-GB" altLang="en-US" sz="800"/>
              <a:t>(k) </a:t>
            </a:r>
            <a:r>
              <a:rPr lang="en-GB" altLang="en-US" sz="800" b="0"/>
              <a:t>The Recce Squadron, Light Artillery Battery, Engineer Squadron and Helicopter Flight would all become AMF(L) Brigade Assets upon deployment.</a:t>
            </a:r>
          </a:p>
          <a:p>
            <a:endParaRPr lang="en-GB" altLang="en-US" sz="800" b="0"/>
          </a:p>
          <a:p>
            <a:r>
              <a:rPr lang="en-GB" altLang="en-US" sz="800"/>
              <a:t>(l) </a:t>
            </a:r>
            <a:r>
              <a:rPr lang="en-GB" altLang="en-US" sz="800" b="0"/>
              <a:t>It was a very quick and simple process to convert Lynx HELARM to Light Battlefield Helicopters (LBH) and vice versa.  In which case, replace Lynx HELARM variants with Lynx LBH variants (CWBR-44 or CWBR-76).</a:t>
            </a:r>
            <a:endParaRPr lang="en-GB" altLang="en-US" sz="800"/>
          </a:p>
          <a:p>
            <a:endParaRPr lang="en-GB" altLang="en-US" sz="800"/>
          </a:p>
          <a:p>
            <a:r>
              <a:rPr lang="en-GB" altLang="en-US" sz="800"/>
              <a:t>(m) </a:t>
            </a:r>
            <a:r>
              <a:rPr lang="en-GB" altLang="en-US" sz="800" b="0"/>
              <a:t>The SFMGs were traditionally operated by the Battalion Corps of Drums.  However, they had no organic transport and would normally therefore be assigned as detachments to the Infantry Companies, or to beef up the Milan Platoon.  The MGs would therefore ride in the transport of those units.</a:t>
            </a:r>
            <a:endParaRPr lang="en-GB" altLang="en-US" sz="800"/>
          </a:p>
        </p:txBody>
      </p:sp>
      <p:grpSp>
        <p:nvGrpSpPr>
          <p:cNvPr id="57554" name="Group 210">
            <a:extLst>
              <a:ext uri="{FF2B5EF4-FFF2-40B4-BE49-F238E27FC236}">
                <a16:creationId xmlns:a16="http://schemas.microsoft.com/office/drawing/2014/main" id="{C681CE90-8669-4CD6-9106-69F5D18FF26F}"/>
              </a:ext>
            </a:extLst>
          </p:cNvPr>
          <p:cNvGrpSpPr>
            <a:grpSpLocks/>
          </p:cNvGrpSpPr>
          <p:nvPr/>
        </p:nvGrpSpPr>
        <p:grpSpPr bwMode="auto">
          <a:xfrm>
            <a:off x="404813" y="900113"/>
            <a:ext cx="231775" cy="190500"/>
            <a:chOff x="2252" y="2304"/>
            <a:chExt cx="146" cy="120"/>
          </a:xfrm>
        </p:grpSpPr>
        <p:sp>
          <p:nvSpPr>
            <p:cNvPr id="57555" name="Rectangle 211">
              <a:extLst>
                <a:ext uri="{FF2B5EF4-FFF2-40B4-BE49-F238E27FC236}">
                  <a16:creationId xmlns:a16="http://schemas.microsoft.com/office/drawing/2014/main" id="{15DB910C-C675-4408-85F7-7F6BC96060D6}"/>
                </a:ext>
              </a:extLst>
            </p:cNvPr>
            <p:cNvSpPr>
              <a:spLocks noChangeAspect="1" noChangeArrowheads="1"/>
            </p:cNvSpPr>
            <p:nvPr/>
          </p:nvSpPr>
          <p:spPr bwMode="auto">
            <a:xfrm>
              <a:off x="2252" y="230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7556" name="Oval 212">
              <a:extLst>
                <a:ext uri="{FF2B5EF4-FFF2-40B4-BE49-F238E27FC236}">
                  <a16:creationId xmlns:a16="http://schemas.microsoft.com/office/drawing/2014/main" id="{65EAF771-5103-4E4F-823D-A333C87D1622}"/>
                </a:ext>
              </a:extLst>
            </p:cNvPr>
            <p:cNvSpPr>
              <a:spLocks noChangeAspect="1" noChangeArrowheads="1"/>
            </p:cNvSpPr>
            <p:nvPr/>
          </p:nvSpPr>
          <p:spPr bwMode="auto">
            <a:xfrm>
              <a:off x="2259" y="240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57557" name="Oval 213">
              <a:extLst>
                <a:ext uri="{FF2B5EF4-FFF2-40B4-BE49-F238E27FC236}">
                  <a16:creationId xmlns:a16="http://schemas.microsoft.com/office/drawing/2014/main" id="{F9FD4268-1326-402B-B2F0-02F7DDAF5BFE}"/>
                </a:ext>
              </a:extLst>
            </p:cNvPr>
            <p:cNvSpPr>
              <a:spLocks noChangeAspect="1" noChangeArrowheads="1"/>
            </p:cNvSpPr>
            <p:nvPr/>
          </p:nvSpPr>
          <p:spPr bwMode="auto">
            <a:xfrm>
              <a:off x="2373" y="240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grpSp>
        <p:nvGrpSpPr>
          <p:cNvPr id="57558" name="Group 214">
            <a:extLst>
              <a:ext uri="{FF2B5EF4-FFF2-40B4-BE49-F238E27FC236}">
                <a16:creationId xmlns:a16="http://schemas.microsoft.com/office/drawing/2014/main" id="{51C334CD-AFFC-4A69-87D4-A54BFB8CC775}"/>
              </a:ext>
            </a:extLst>
          </p:cNvPr>
          <p:cNvGrpSpPr>
            <a:grpSpLocks noChangeAspect="1"/>
          </p:cNvGrpSpPr>
          <p:nvPr/>
        </p:nvGrpSpPr>
        <p:grpSpPr bwMode="auto">
          <a:xfrm>
            <a:off x="403225" y="2266950"/>
            <a:ext cx="287338" cy="214313"/>
            <a:chOff x="480" y="816"/>
            <a:chExt cx="201" cy="132"/>
          </a:xfrm>
        </p:grpSpPr>
        <p:grpSp>
          <p:nvGrpSpPr>
            <p:cNvPr id="57559" name="Group 215">
              <a:extLst>
                <a:ext uri="{FF2B5EF4-FFF2-40B4-BE49-F238E27FC236}">
                  <a16:creationId xmlns:a16="http://schemas.microsoft.com/office/drawing/2014/main" id="{F2FFE6EE-BAE7-4423-8A3B-68F3137E6F2D}"/>
                </a:ext>
              </a:extLst>
            </p:cNvPr>
            <p:cNvGrpSpPr>
              <a:grpSpLocks noChangeAspect="1"/>
            </p:cNvGrpSpPr>
            <p:nvPr/>
          </p:nvGrpSpPr>
          <p:grpSpPr bwMode="auto">
            <a:xfrm>
              <a:off x="480" y="816"/>
              <a:ext cx="201" cy="132"/>
              <a:chOff x="480" y="816"/>
              <a:chExt cx="201" cy="132"/>
            </a:xfrm>
          </p:grpSpPr>
          <p:sp>
            <p:nvSpPr>
              <p:cNvPr id="57560" name="Rectangle 216">
                <a:extLst>
                  <a:ext uri="{FF2B5EF4-FFF2-40B4-BE49-F238E27FC236}">
                    <a16:creationId xmlns:a16="http://schemas.microsoft.com/office/drawing/2014/main" id="{06F291EF-E655-4FE1-BE02-B00A00D782F4}"/>
                  </a:ext>
                </a:extLst>
              </p:cNvPr>
              <p:cNvSpPr>
                <a:spLocks noChangeAspect="1" noChangeArrowheads="1"/>
              </p:cNvSpPr>
              <p:nvPr/>
            </p:nvSpPr>
            <p:spPr bwMode="auto">
              <a:xfrm>
                <a:off x="480" y="816"/>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7561" name="Oval 217">
                <a:extLst>
                  <a:ext uri="{FF2B5EF4-FFF2-40B4-BE49-F238E27FC236}">
                    <a16:creationId xmlns:a16="http://schemas.microsoft.com/office/drawing/2014/main" id="{9705C4C0-3123-4F45-8DEA-CA2BD37FA568}"/>
                  </a:ext>
                </a:extLst>
              </p:cNvPr>
              <p:cNvSpPr>
                <a:spLocks noChangeAspect="1" noChangeArrowheads="1"/>
              </p:cNvSpPr>
              <p:nvPr/>
            </p:nvSpPr>
            <p:spPr bwMode="auto">
              <a:xfrm>
                <a:off x="517" y="849"/>
                <a:ext cx="127"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57562" name="Line 218">
              <a:extLst>
                <a:ext uri="{FF2B5EF4-FFF2-40B4-BE49-F238E27FC236}">
                  <a16:creationId xmlns:a16="http://schemas.microsoft.com/office/drawing/2014/main" id="{861D3372-0689-4549-A69F-AC3C13D59CC7}"/>
                </a:ext>
              </a:extLst>
            </p:cNvPr>
            <p:cNvSpPr>
              <a:spLocks noChangeAspect="1" noChangeShapeType="1"/>
            </p:cNvSpPr>
            <p:nvPr/>
          </p:nvSpPr>
          <p:spPr bwMode="auto">
            <a:xfrm flipV="1">
              <a:off x="480" y="816"/>
              <a:ext cx="198" cy="132"/>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57563" name="Line 219">
            <a:extLst>
              <a:ext uri="{FF2B5EF4-FFF2-40B4-BE49-F238E27FC236}">
                <a16:creationId xmlns:a16="http://schemas.microsoft.com/office/drawing/2014/main" id="{BDB70199-12D0-4780-BB1E-8BBD3CE9F2BC}"/>
              </a:ext>
            </a:extLst>
          </p:cNvPr>
          <p:cNvSpPr>
            <a:spLocks noChangeShapeType="1"/>
          </p:cNvSpPr>
          <p:nvPr/>
        </p:nvSpPr>
        <p:spPr bwMode="auto">
          <a:xfrm>
            <a:off x="547688" y="2195513"/>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7564" name="Text Box 220">
            <a:extLst>
              <a:ext uri="{FF2B5EF4-FFF2-40B4-BE49-F238E27FC236}">
                <a16:creationId xmlns:a16="http://schemas.microsoft.com/office/drawing/2014/main" id="{FDAF252A-729E-4107-A8F4-0959B4BC9CB0}"/>
              </a:ext>
            </a:extLst>
          </p:cNvPr>
          <p:cNvSpPr txBox="1">
            <a:spLocks noChangeArrowheads="1"/>
          </p:cNvSpPr>
          <p:nvPr/>
        </p:nvSpPr>
        <p:spPr bwMode="auto">
          <a:xfrm>
            <a:off x="692150" y="2195513"/>
            <a:ext cx="26320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CWBR-03b</a:t>
            </a:r>
          </a:p>
          <a:p>
            <a:r>
              <a:rPr lang="en-GB" altLang="en-US" sz="800"/>
              <a:t>x1 Medium Reconnaissance Squadron Type B (gk)</a:t>
            </a:r>
          </a:p>
        </p:txBody>
      </p:sp>
      <p:sp>
        <p:nvSpPr>
          <p:cNvPr id="57565" name="Line 221">
            <a:extLst>
              <a:ext uri="{FF2B5EF4-FFF2-40B4-BE49-F238E27FC236}">
                <a16:creationId xmlns:a16="http://schemas.microsoft.com/office/drawing/2014/main" id="{020B2850-D4C1-4EA7-BD54-7B30D8A59C8C}"/>
              </a:ext>
            </a:extLst>
          </p:cNvPr>
          <p:cNvSpPr>
            <a:spLocks noChangeShapeType="1"/>
          </p:cNvSpPr>
          <p:nvPr/>
        </p:nvSpPr>
        <p:spPr bwMode="auto">
          <a:xfrm>
            <a:off x="260350" y="2339975"/>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7573" name="Line 229">
            <a:extLst>
              <a:ext uri="{FF2B5EF4-FFF2-40B4-BE49-F238E27FC236}">
                <a16:creationId xmlns:a16="http://schemas.microsoft.com/office/drawing/2014/main" id="{832CD5D4-0D93-4392-9C48-D0C494B752E7}"/>
              </a:ext>
            </a:extLst>
          </p:cNvPr>
          <p:cNvSpPr>
            <a:spLocks noChangeShapeType="1"/>
          </p:cNvSpPr>
          <p:nvPr/>
        </p:nvSpPr>
        <p:spPr bwMode="auto">
          <a:xfrm>
            <a:off x="547688" y="3205163"/>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7574" name="Text Box 230">
            <a:extLst>
              <a:ext uri="{FF2B5EF4-FFF2-40B4-BE49-F238E27FC236}">
                <a16:creationId xmlns:a16="http://schemas.microsoft.com/office/drawing/2014/main" id="{8BC785E0-4E25-4CDC-AB18-0E1883FEE152}"/>
              </a:ext>
            </a:extLst>
          </p:cNvPr>
          <p:cNvSpPr txBox="1">
            <a:spLocks noChangeArrowheads="1"/>
          </p:cNvSpPr>
          <p:nvPr/>
        </p:nvSpPr>
        <p:spPr bwMode="auto">
          <a:xfrm>
            <a:off x="692150" y="2987675"/>
            <a:ext cx="18383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FIRE SUPPORT ELEMENTS</a:t>
            </a:r>
            <a:endParaRPr lang="en-GB" altLang="en-US" sz="1000"/>
          </a:p>
        </p:txBody>
      </p:sp>
      <p:sp>
        <p:nvSpPr>
          <p:cNvPr id="57575" name="Line 231">
            <a:extLst>
              <a:ext uri="{FF2B5EF4-FFF2-40B4-BE49-F238E27FC236}">
                <a16:creationId xmlns:a16="http://schemas.microsoft.com/office/drawing/2014/main" id="{64C29F23-C865-495D-95A7-ED09B69DB273}"/>
              </a:ext>
            </a:extLst>
          </p:cNvPr>
          <p:cNvSpPr>
            <a:spLocks noChangeShapeType="1"/>
          </p:cNvSpPr>
          <p:nvPr/>
        </p:nvSpPr>
        <p:spPr bwMode="auto">
          <a:xfrm>
            <a:off x="260350" y="3348038"/>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57576" name="Group 232">
            <a:extLst>
              <a:ext uri="{FF2B5EF4-FFF2-40B4-BE49-F238E27FC236}">
                <a16:creationId xmlns:a16="http://schemas.microsoft.com/office/drawing/2014/main" id="{1FDCBF9B-3D9C-4CFE-A961-FCFE116A1A45}"/>
              </a:ext>
            </a:extLst>
          </p:cNvPr>
          <p:cNvGrpSpPr>
            <a:grpSpLocks/>
          </p:cNvGrpSpPr>
          <p:nvPr/>
        </p:nvGrpSpPr>
        <p:grpSpPr bwMode="auto">
          <a:xfrm>
            <a:off x="404813" y="3276600"/>
            <a:ext cx="288925" cy="215900"/>
            <a:chOff x="2311" y="3060"/>
            <a:chExt cx="151" cy="99"/>
          </a:xfrm>
        </p:grpSpPr>
        <p:sp>
          <p:nvSpPr>
            <p:cNvPr id="57577" name="Rectangle 233">
              <a:extLst>
                <a:ext uri="{FF2B5EF4-FFF2-40B4-BE49-F238E27FC236}">
                  <a16:creationId xmlns:a16="http://schemas.microsoft.com/office/drawing/2014/main" id="{E26F657D-EC08-4BCD-976F-DC1586EB6F44}"/>
                </a:ext>
              </a:extLst>
            </p:cNvPr>
            <p:cNvSpPr>
              <a:spLocks noChangeAspect="1" noChangeArrowheads="1"/>
            </p:cNvSpPr>
            <p:nvPr/>
          </p:nvSpPr>
          <p:spPr bwMode="auto">
            <a:xfrm>
              <a:off x="2311" y="3060"/>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7578" name="Oval 234">
              <a:extLst>
                <a:ext uri="{FF2B5EF4-FFF2-40B4-BE49-F238E27FC236}">
                  <a16:creationId xmlns:a16="http://schemas.microsoft.com/office/drawing/2014/main" id="{1AFF57DC-FD43-4BD3-A1D3-67140B71D28B}"/>
                </a:ext>
              </a:extLst>
            </p:cNvPr>
            <p:cNvSpPr>
              <a:spLocks noChangeAspect="1" noChangeArrowheads="1"/>
            </p:cNvSpPr>
            <p:nvPr/>
          </p:nvSpPr>
          <p:spPr bwMode="auto">
            <a:xfrm>
              <a:off x="2376" y="3098"/>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57579" name="Text Box 235">
            <a:extLst>
              <a:ext uri="{FF2B5EF4-FFF2-40B4-BE49-F238E27FC236}">
                <a16:creationId xmlns:a16="http://schemas.microsoft.com/office/drawing/2014/main" id="{0112F6E6-3177-438E-A115-E2DA9F8506A0}"/>
              </a:ext>
            </a:extLst>
          </p:cNvPr>
          <p:cNvSpPr txBox="1">
            <a:spLocks noChangeArrowheads="1"/>
          </p:cNvSpPr>
          <p:nvPr/>
        </p:nvSpPr>
        <p:spPr bwMode="auto">
          <a:xfrm>
            <a:off x="692150" y="3203575"/>
            <a:ext cx="15827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FSE-CWBR-09</a:t>
            </a:r>
          </a:p>
          <a:p>
            <a:r>
              <a:rPr lang="en-GB" altLang="en-US" sz="800"/>
              <a:t>x1 Light Artillery Battery (hk)</a:t>
            </a:r>
            <a:endParaRPr lang="en-US" altLang="en-US" sz="800"/>
          </a:p>
        </p:txBody>
      </p:sp>
      <p:sp>
        <p:nvSpPr>
          <p:cNvPr id="57640" name="Line 296">
            <a:extLst>
              <a:ext uri="{FF2B5EF4-FFF2-40B4-BE49-F238E27FC236}">
                <a16:creationId xmlns:a16="http://schemas.microsoft.com/office/drawing/2014/main" id="{26D139B6-364B-427E-82A5-E8950A998258}"/>
              </a:ext>
            </a:extLst>
          </p:cNvPr>
          <p:cNvSpPr>
            <a:spLocks noChangeShapeType="1"/>
          </p:cNvSpPr>
          <p:nvPr/>
        </p:nvSpPr>
        <p:spPr bwMode="auto">
          <a:xfrm>
            <a:off x="477838" y="5795963"/>
            <a:ext cx="0" cy="1444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57641" name="Group 297">
            <a:extLst>
              <a:ext uri="{FF2B5EF4-FFF2-40B4-BE49-F238E27FC236}">
                <a16:creationId xmlns:a16="http://schemas.microsoft.com/office/drawing/2014/main" id="{0B0F306F-F746-4457-B0B3-424D0B546589}"/>
              </a:ext>
            </a:extLst>
          </p:cNvPr>
          <p:cNvGrpSpPr>
            <a:grpSpLocks/>
          </p:cNvGrpSpPr>
          <p:nvPr/>
        </p:nvGrpSpPr>
        <p:grpSpPr bwMode="auto">
          <a:xfrm>
            <a:off x="477838" y="5867400"/>
            <a:ext cx="74612" cy="26988"/>
            <a:chOff x="2373" y="1404"/>
            <a:chExt cx="47" cy="17"/>
          </a:xfrm>
        </p:grpSpPr>
        <p:sp>
          <p:nvSpPr>
            <p:cNvPr id="57642" name="Oval 298">
              <a:extLst>
                <a:ext uri="{FF2B5EF4-FFF2-40B4-BE49-F238E27FC236}">
                  <a16:creationId xmlns:a16="http://schemas.microsoft.com/office/drawing/2014/main" id="{EE051BE5-B313-4713-BC59-FA27996FDD80}"/>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57643" name="Oval 299">
              <a:extLst>
                <a:ext uri="{FF2B5EF4-FFF2-40B4-BE49-F238E27FC236}">
                  <a16:creationId xmlns:a16="http://schemas.microsoft.com/office/drawing/2014/main" id="{CA2999F1-1719-4E33-A2F2-5C2E7A0B6604}"/>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57644" name="Text Box 300">
            <a:extLst>
              <a:ext uri="{FF2B5EF4-FFF2-40B4-BE49-F238E27FC236}">
                <a16:creationId xmlns:a16="http://schemas.microsoft.com/office/drawing/2014/main" id="{A2215DC9-9406-4DE8-B8A3-01FB30942AB2}"/>
              </a:ext>
            </a:extLst>
          </p:cNvPr>
          <p:cNvSpPr txBox="1">
            <a:spLocks noChangeArrowheads="1"/>
          </p:cNvSpPr>
          <p:nvPr/>
        </p:nvSpPr>
        <p:spPr bwMode="auto">
          <a:xfrm>
            <a:off x="620713" y="5795963"/>
            <a:ext cx="270986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a:t>
            </a:r>
          </a:p>
          <a:p>
            <a:r>
              <a:rPr lang="en-GB" altLang="en-US" sz="800"/>
              <a:t>x4 </a:t>
            </a:r>
            <a:r>
              <a:rPr lang="en-GB" altLang="en-US" sz="800" b="0"/>
              <a:t>1-ton Land Rover (no MG) </a:t>
            </a:r>
            <a:r>
              <a:rPr lang="en-GB" altLang="en-US" sz="800"/>
              <a:t>(bh)</a:t>
            </a:r>
            <a:r>
              <a:rPr lang="en-GB" altLang="en-US" sz="800" b="0"/>
              <a:t>   </a:t>
            </a:r>
            <a:r>
              <a:rPr lang="en-GB" altLang="en-US" sz="800"/>
              <a:t>  </a:t>
            </a:r>
            <a:r>
              <a:rPr lang="en-GB" altLang="en-US" sz="800" b="0"/>
              <a:t>             CWBR-21</a:t>
            </a:r>
            <a:endParaRPr lang="en-GB" altLang="en-US" sz="800"/>
          </a:p>
        </p:txBody>
      </p:sp>
      <p:grpSp>
        <p:nvGrpSpPr>
          <p:cNvPr id="57645" name="Group 301">
            <a:extLst>
              <a:ext uri="{FF2B5EF4-FFF2-40B4-BE49-F238E27FC236}">
                <a16:creationId xmlns:a16="http://schemas.microsoft.com/office/drawing/2014/main" id="{173F91AF-A2B9-40A3-A872-AAD3CFD6E3B9}"/>
              </a:ext>
            </a:extLst>
          </p:cNvPr>
          <p:cNvGrpSpPr>
            <a:grpSpLocks noChangeAspect="1"/>
          </p:cNvGrpSpPr>
          <p:nvPr/>
        </p:nvGrpSpPr>
        <p:grpSpPr bwMode="auto">
          <a:xfrm>
            <a:off x="404813" y="5651500"/>
            <a:ext cx="231775" cy="157163"/>
            <a:chOff x="624" y="1632"/>
            <a:chExt cx="195" cy="132"/>
          </a:xfrm>
        </p:grpSpPr>
        <p:sp>
          <p:nvSpPr>
            <p:cNvPr id="57646" name="Rectangle 302">
              <a:extLst>
                <a:ext uri="{FF2B5EF4-FFF2-40B4-BE49-F238E27FC236}">
                  <a16:creationId xmlns:a16="http://schemas.microsoft.com/office/drawing/2014/main" id="{9982F317-F479-4378-8033-F93CF91DBFEE}"/>
                </a:ext>
              </a:extLst>
            </p:cNvPr>
            <p:cNvSpPr>
              <a:spLocks noChangeAspect="1" noChangeArrowheads="1"/>
            </p:cNvSpPr>
            <p:nvPr/>
          </p:nvSpPr>
          <p:spPr bwMode="auto">
            <a:xfrm>
              <a:off x="624" y="1632"/>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7647" name="Line 303">
              <a:extLst>
                <a:ext uri="{FF2B5EF4-FFF2-40B4-BE49-F238E27FC236}">
                  <a16:creationId xmlns:a16="http://schemas.microsoft.com/office/drawing/2014/main" id="{481AB960-3372-4513-B2A3-D341BD17AB06}"/>
                </a:ext>
              </a:extLst>
            </p:cNvPr>
            <p:cNvSpPr>
              <a:spLocks noChangeAspect="1" noChangeShapeType="1"/>
            </p:cNvSpPr>
            <p:nvPr/>
          </p:nvSpPr>
          <p:spPr bwMode="auto">
            <a:xfrm flipV="1">
              <a:off x="624" y="1635"/>
              <a:ext cx="96" cy="12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7648" name="Line 304">
              <a:extLst>
                <a:ext uri="{FF2B5EF4-FFF2-40B4-BE49-F238E27FC236}">
                  <a16:creationId xmlns:a16="http://schemas.microsoft.com/office/drawing/2014/main" id="{5E15B7A9-3A54-449D-AB1C-E18592AD7136}"/>
                </a:ext>
              </a:extLst>
            </p:cNvPr>
            <p:cNvSpPr>
              <a:spLocks noChangeAspect="1" noChangeShapeType="1"/>
            </p:cNvSpPr>
            <p:nvPr/>
          </p:nvSpPr>
          <p:spPr bwMode="auto">
            <a:xfrm>
              <a:off x="720" y="1632"/>
              <a:ext cx="96"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57649" name="Group 305">
            <a:extLst>
              <a:ext uri="{FF2B5EF4-FFF2-40B4-BE49-F238E27FC236}">
                <a16:creationId xmlns:a16="http://schemas.microsoft.com/office/drawing/2014/main" id="{8FF59E65-0BCE-41AC-9732-7DBBE5E86920}"/>
              </a:ext>
            </a:extLst>
          </p:cNvPr>
          <p:cNvGrpSpPr>
            <a:grpSpLocks/>
          </p:cNvGrpSpPr>
          <p:nvPr/>
        </p:nvGrpSpPr>
        <p:grpSpPr bwMode="auto">
          <a:xfrm>
            <a:off x="482600" y="5580063"/>
            <a:ext cx="74613" cy="26987"/>
            <a:chOff x="2373" y="1404"/>
            <a:chExt cx="47" cy="17"/>
          </a:xfrm>
        </p:grpSpPr>
        <p:sp>
          <p:nvSpPr>
            <p:cNvPr id="57650" name="Oval 306">
              <a:extLst>
                <a:ext uri="{FF2B5EF4-FFF2-40B4-BE49-F238E27FC236}">
                  <a16:creationId xmlns:a16="http://schemas.microsoft.com/office/drawing/2014/main" id="{201AA970-EA15-4CB9-8960-ED0953372820}"/>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57651" name="Oval 307">
              <a:extLst>
                <a:ext uri="{FF2B5EF4-FFF2-40B4-BE49-F238E27FC236}">
                  <a16:creationId xmlns:a16="http://schemas.microsoft.com/office/drawing/2014/main" id="{E0D051E7-02B8-4E56-B1C8-52B2C8C1D0B9}"/>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57652" name="Text Box 308">
            <a:extLst>
              <a:ext uri="{FF2B5EF4-FFF2-40B4-BE49-F238E27FC236}">
                <a16:creationId xmlns:a16="http://schemas.microsoft.com/office/drawing/2014/main" id="{D808C27F-1983-4C5A-8588-DBB833631113}"/>
              </a:ext>
            </a:extLst>
          </p:cNvPr>
          <p:cNvSpPr txBox="1">
            <a:spLocks noChangeArrowheads="1"/>
          </p:cNvSpPr>
          <p:nvPr/>
        </p:nvSpPr>
        <p:spPr bwMode="auto">
          <a:xfrm>
            <a:off x="620713" y="5580063"/>
            <a:ext cx="2706687"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x8 </a:t>
            </a:r>
            <a:r>
              <a:rPr lang="en-GB" altLang="en-US" sz="800" b="0"/>
              <a:t>Milan ATGM </a:t>
            </a:r>
            <a:r>
              <a:rPr lang="en-GB" altLang="en-US" sz="800"/>
              <a:t>(bi)</a:t>
            </a:r>
            <a:r>
              <a:rPr lang="en-GB" altLang="en-US" sz="800" b="0"/>
              <a:t>                                         CWBR-30</a:t>
            </a:r>
            <a:endParaRPr lang="en-GB" altLang="en-US" sz="800"/>
          </a:p>
        </p:txBody>
      </p:sp>
      <p:sp>
        <p:nvSpPr>
          <p:cNvPr id="57653" name="Line 309">
            <a:extLst>
              <a:ext uri="{FF2B5EF4-FFF2-40B4-BE49-F238E27FC236}">
                <a16:creationId xmlns:a16="http://schemas.microsoft.com/office/drawing/2014/main" id="{DA20F41B-D887-4DBB-B857-C7259E70F8CD}"/>
              </a:ext>
            </a:extLst>
          </p:cNvPr>
          <p:cNvSpPr>
            <a:spLocks noChangeShapeType="1"/>
          </p:cNvSpPr>
          <p:nvPr/>
        </p:nvSpPr>
        <p:spPr bwMode="auto">
          <a:xfrm>
            <a:off x="261938" y="5724525"/>
            <a:ext cx="142875"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57654" name="Group 310">
            <a:extLst>
              <a:ext uri="{FF2B5EF4-FFF2-40B4-BE49-F238E27FC236}">
                <a16:creationId xmlns:a16="http://schemas.microsoft.com/office/drawing/2014/main" id="{0F57BB3C-C349-4F7C-A202-CEFF10BD117E}"/>
              </a:ext>
            </a:extLst>
          </p:cNvPr>
          <p:cNvGrpSpPr>
            <a:grpSpLocks/>
          </p:cNvGrpSpPr>
          <p:nvPr/>
        </p:nvGrpSpPr>
        <p:grpSpPr bwMode="auto">
          <a:xfrm>
            <a:off x="404813" y="5940425"/>
            <a:ext cx="231775" cy="190500"/>
            <a:chOff x="2252" y="2304"/>
            <a:chExt cx="146" cy="120"/>
          </a:xfrm>
        </p:grpSpPr>
        <p:sp>
          <p:nvSpPr>
            <p:cNvPr id="57655" name="Rectangle 311">
              <a:extLst>
                <a:ext uri="{FF2B5EF4-FFF2-40B4-BE49-F238E27FC236}">
                  <a16:creationId xmlns:a16="http://schemas.microsoft.com/office/drawing/2014/main" id="{05D84422-0109-470A-903D-B9D9721767AB}"/>
                </a:ext>
              </a:extLst>
            </p:cNvPr>
            <p:cNvSpPr>
              <a:spLocks noChangeAspect="1" noChangeArrowheads="1"/>
            </p:cNvSpPr>
            <p:nvPr/>
          </p:nvSpPr>
          <p:spPr bwMode="auto">
            <a:xfrm>
              <a:off x="2252" y="230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7656" name="Oval 312">
              <a:extLst>
                <a:ext uri="{FF2B5EF4-FFF2-40B4-BE49-F238E27FC236}">
                  <a16:creationId xmlns:a16="http://schemas.microsoft.com/office/drawing/2014/main" id="{9B29C4EC-2A46-46AD-8CA3-C6208749CAE0}"/>
                </a:ext>
              </a:extLst>
            </p:cNvPr>
            <p:cNvSpPr>
              <a:spLocks noChangeAspect="1" noChangeArrowheads="1"/>
            </p:cNvSpPr>
            <p:nvPr/>
          </p:nvSpPr>
          <p:spPr bwMode="auto">
            <a:xfrm>
              <a:off x="2259" y="240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57657" name="Oval 313">
              <a:extLst>
                <a:ext uri="{FF2B5EF4-FFF2-40B4-BE49-F238E27FC236}">
                  <a16:creationId xmlns:a16="http://schemas.microsoft.com/office/drawing/2014/main" id="{3E7F98E9-19C6-41D8-A4F6-58F1837839A0}"/>
                </a:ext>
              </a:extLst>
            </p:cNvPr>
            <p:cNvSpPr>
              <a:spLocks noChangeAspect="1" noChangeArrowheads="1"/>
            </p:cNvSpPr>
            <p:nvPr/>
          </p:nvSpPr>
          <p:spPr bwMode="auto">
            <a:xfrm>
              <a:off x="2373" y="240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57658" name="Text Box 314">
            <a:extLst>
              <a:ext uri="{FF2B5EF4-FFF2-40B4-BE49-F238E27FC236}">
                <a16:creationId xmlns:a16="http://schemas.microsoft.com/office/drawing/2014/main" id="{BDD21BDF-E818-4765-BC13-26C99BBBC65F}"/>
              </a:ext>
            </a:extLst>
          </p:cNvPr>
          <p:cNvSpPr txBox="1">
            <a:spLocks noChangeArrowheads="1"/>
          </p:cNvSpPr>
          <p:nvPr/>
        </p:nvSpPr>
        <p:spPr bwMode="auto">
          <a:xfrm>
            <a:off x="620713" y="4067175"/>
            <a:ext cx="27051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a:t>
            </a:r>
          </a:p>
          <a:p>
            <a:r>
              <a:rPr lang="en-GB" altLang="en-US" sz="800"/>
              <a:t>x4 </a:t>
            </a:r>
            <a:r>
              <a:rPr lang="en-GB" altLang="en-US" sz="800" b="0"/>
              <a:t>1-ton Land Rover (no MG) </a:t>
            </a:r>
            <a:r>
              <a:rPr lang="en-GB" altLang="en-US" sz="800"/>
              <a:t>(h)</a:t>
            </a:r>
            <a:r>
              <a:rPr lang="en-GB" altLang="en-US" sz="800" b="0"/>
              <a:t>   </a:t>
            </a:r>
            <a:r>
              <a:rPr lang="en-GB" altLang="en-US" sz="800"/>
              <a:t>    </a:t>
            </a:r>
            <a:r>
              <a:rPr lang="en-GB" altLang="en-US" sz="800" b="0"/>
              <a:t>             CWBR-21</a:t>
            </a:r>
            <a:endParaRPr lang="en-GB" altLang="en-US" sz="800"/>
          </a:p>
        </p:txBody>
      </p:sp>
      <p:sp>
        <p:nvSpPr>
          <p:cNvPr id="57661" name="Line 317">
            <a:extLst>
              <a:ext uri="{FF2B5EF4-FFF2-40B4-BE49-F238E27FC236}">
                <a16:creationId xmlns:a16="http://schemas.microsoft.com/office/drawing/2014/main" id="{D3B18C89-568F-40D5-B415-1B01F7BBA04C}"/>
              </a:ext>
            </a:extLst>
          </p:cNvPr>
          <p:cNvSpPr>
            <a:spLocks noChangeShapeType="1"/>
          </p:cNvSpPr>
          <p:nvPr/>
        </p:nvSpPr>
        <p:spPr bwMode="auto">
          <a:xfrm>
            <a:off x="260350" y="2771775"/>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57662" name="Group 318">
            <a:extLst>
              <a:ext uri="{FF2B5EF4-FFF2-40B4-BE49-F238E27FC236}">
                <a16:creationId xmlns:a16="http://schemas.microsoft.com/office/drawing/2014/main" id="{B121037F-79EB-4DC1-BCB2-43B52FFAA407}"/>
              </a:ext>
            </a:extLst>
          </p:cNvPr>
          <p:cNvGrpSpPr>
            <a:grpSpLocks/>
          </p:cNvGrpSpPr>
          <p:nvPr/>
        </p:nvGrpSpPr>
        <p:grpSpPr bwMode="auto">
          <a:xfrm>
            <a:off x="404813" y="2700338"/>
            <a:ext cx="287337" cy="215900"/>
            <a:chOff x="436" y="2744"/>
            <a:chExt cx="182" cy="136"/>
          </a:xfrm>
        </p:grpSpPr>
        <p:sp>
          <p:nvSpPr>
            <p:cNvPr id="57663" name="Rectangle 319">
              <a:extLst>
                <a:ext uri="{FF2B5EF4-FFF2-40B4-BE49-F238E27FC236}">
                  <a16:creationId xmlns:a16="http://schemas.microsoft.com/office/drawing/2014/main" id="{6EE9B97B-D6C5-40B8-8B39-F0BB5DD47E32}"/>
                </a:ext>
              </a:extLst>
            </p:cNvPr>
            <p:cNvSpPr>
              <a:spLocks noChangeAspect="1" noChangeArrowheads="1"/>
            </p:cNvSpPr>
            <p:nvPr/>
          </p:nvSpPr>
          <p:spPr bwMode="auto">
            <a:xfrm>
              <a:off x="436" y="2744"/>
              <a:ext cx="182" cy="136"/>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7664" name="Oval 320">
              <a:extLst>
                <a:ext uri="{FF2B5EF4-FFF2-40B4-BE49-F238E27FC236}">
                  <a16:creationId xmlns:a16="http://schemas.microsoft.com/office/drawing/2014/main" id="{0985D0D5-F471-4CE1-BFF9-EBFA50526127}"/>
                </a:ext>
              </a:extLst>
            </p:cNvPr>
            <p:cNvSpPr>
              <a:spLocks noChangeAspect="1" noChangeArrowheads="1"/>
            </p:cNvSpPr>
            <p:nvPr/>
          </p:nvSpPr>
          <p:spPr bwMode="auto">
            <a:xfrm>
              <a:off x="470" y="2778"/>
              <a:ext cx="116" cy="65"/>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7665" name="Line 321">
              <a:extLst>
                <a:ext uri="{FF2B5EF4-FFF2-40B4-BE49-F238E27FC236}">
                  <a16:creationId xmlns:a16="http://schemas.microsoft.com/office/drawing/2014/main" id="{6DF1971D-6953-46BE-AF2A-CAC664B594ED}"/>
                </a:ext>
              </a:extLst>
            </p:cNvPr>
            <p:cNvSpPr>
              <a:spLocks noChangeAspect="1" noChangeShapeType="1"/>
            </p:cNvSpPr>
            <p:nvPr/>
          </p:nvSpPr>
          <p:spPr bwMode="auto">
            <a:xfrm>
              <a:off x="496" y="2792"/>
              <a:ext cx="0" cy="44"/>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7666" name="Line 322">
              <a:extLst>
                <a:ext uri="{FF2B5EF4-FFF2-40B4-BE49-F238E27FC236}">
                  <a16:creationId xmlns:a16="http://schemas.microsoft.com/office/drawing/2014/main" id="{0D2FBB83-ACFC-4E53-B230-24C4455BE70F}"/>
                </a:ext>
              </a:extLst>
            </p:cNvPr>
            <p:cNvSpPr>
              <a:spLocks noChangeAspect="1" noChangeShapeType="1"/>
            </p:cNvSpPr>
            <p:nvPr/>
          </p:nvSpPr>
          <p:spPr bwMode="auto">
            <a:xfrm>
              <a:off x="528" y="2795"/>
              <a:ext cx="0" cy="41"/>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7667" name="Line 323">
              <a:extLst>
                <a:ext uri="{FF2B5EF4-FFF2-40B4-BE49-F238E27FC236}">
                  <a16:creationId xmlns:a16="http://schemas.microsoft.com/office/drawing/2014/main" id="{B5C92DF2-F168-478A-AF2C-58B648508E28}"/>
                </a:ext>
              </a:extLst>
            </p:cNvPr>
            <p:cNvSpPr>
              <a:spLocks noChangeAspect="1" noChangeShapeType="1"/>
            </p:cNvSpPr>
            <p:nvPr/>
          </p:nvSpPr>
          <p:spPr bwMode="auto">
            <a:xfrm>
              <a:off x="561" y="2795"/>
              <a:ext cx="0" cy="41"/>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7668" name="Line 324">
              <a:extLst>
                <a:ext uri="{FF2B5EF4-FFF2-40B4-BE49-F238E27FC236}">
                  <a16:creationId xmlns:a16="http://schemas.microsoft.com/office/drawing/2014/main" id="{7BA84690-ACA0-47DC-9EDF-0F914781F83E}"/>
                </a:ext>
              </a:extLst>
            </p:cNvPr>
            <p:cNvSpPr>
              <a:spLocks noChangeAspect="1" noChangeShapeType="1"/>
            </p:cNvSpPr>
            <p:nvPr/>
          </p:nvSpPr>
          <p:spPr bwMode="auto">
            <a:xfrm>
              <a:off x="492" y="2795"/>
              <a:ext cx="74" cy="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57669" name="Text Box 325">
            <a:extLst>
              <a:ext uri="{FF2B5EF4-FFF2-40B4-BE49-F238E27FC236}">
                <a16:creationId xmlns:a16="http://schemas.microsoft.com/office/drawing/2014/main" id="{B9F1E39A-4638-4A60-B17A-F7D4113E8DE7}"/>
              </a:ext>
            </a:extLst>
          </p:cNvPr>
          <p:cNvSpPr txBox="1">
            <a:spLocks noChangeArrowheads="1"/>
          </p:cNvSpPr>
          <p:nvPr/>
        </p:nvSpPr>
        <p:spPr bwMode="auto">
          <a:xfrm>
            <a:off x="692150" y="2627313"/>
            <a:ext cx="18049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CWBR-16</a:t>
            </a:r>
          </a:p>
          <a:p>
            <a:r>
              <a:rPr lang="en-GB" altLang="en-US" sz="800"/>
              <a:t>x1 Engineer Field Squadron (chk)</a:t>
            </a:r>
          </a:p>
        </p:txBody>
      </p:sp>
      <p:sp>
        <p:nvSpPr>
          <p:cNvPr id="57670" name="Line 326">
            <a:extLst>
              <a:ext uri="{FF2B5EF4-FFF2-40B4-BE49-F238E27FC236}">
                <a16:creationId xmlns:a16="http://schemas.microsoft.com/office/drawing/2014/main" id="{5C1C72AA-4FB5-4E1E-9D55-AACF1CD31CF6}"/>
              </a:ext>
            </a:extLst>
          </p:cNvPr>
          <p:cNvSpPr>
            <a:spLocks noChangeShapeType="1"/>
          </p:cNvSpPr>
          <p:nvPr/>
        </p:nvSpPr>
        <p:spPr bwMode="auto">
          <a:xfrm>
            <a:off x="549275" y="2627313"/>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57671" name="Group 327">
            <a:extLst>
              <a:ext uri="{FF2B5EF4-FFF2-40B4-BE49-F238E27FC236}">
                <a16:creationId xmlns:a16="http://schemas.microsoft.com/office/drawing/2014/main" id="{784392A5-BA4B-4E1B-BE86-677BFBA94F65}"/>
              </a:ext>
            </a:extLst>
          </p:cNvPr>
          <p:cNvGrpSpPr>
            <a:grpSpLocks/>
          </p:cNvGrpSpPr>
          <p:nvPr/>
        </p:nvGrpSpPr>
        <p:grpSpPr bwMode="auto">
          <a:xfrm>
            <a:off x="404813" y="6516688"/>
            <a:ext cx="244475" cy="158750"/>
            <a:chOff x="3294" y="2154"/>
            <a:chExt cx="154" cy="100"/>
          </a:xfrm>
        </p:grpSpPr>
        <p:sp>
          <p:nvSpPr>
            <p:cNvPr id="57672" name="Rectangle 328">
              <a:extLst>
                <a:ext uri="{FF2B5EF4-FFF2-40B4-BE49-F238E27FC236}">
                  <a16:creationId xmlns:a16="http://schemas.microsoft.com/office/drawing/2014/main" id="{4AE27CEA-1694-40FC-A38C-C2E251930774}"/>
                </a:ext>
              </a:extLst>
            </p:cNvPr>
            <p:cNvSpPr>
              <a:spLocks noChangeAspect="1" noChangeArrowheads="1"/>
            </p:cNvSpPr>
            <p:nvPr/>
          </p:nvSpPr>
          <p:spPr bwMode="auto">
            <a:xfrm>
              <a:off x="3294" y="2154"/>
              <a:ext cx="154" cy="100"/>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57673" name="Group 329">
              <a:extLst>
                <a:ext uri="{FF2B5EF4-FFF2-40B4-BE49-F238E27FC236}">
                  <a16:creationId xmlns:a16="http://schemas.microsoft.com/office/drawing/2014/main" id="{C714B884-853E-45BB-98BC-DA770439EC97}"/>
                </a:ext>
              </a:extLst>
            </p:cNvPr>
            <p:cNvGrpSpPr>
              <a:grpSpLocks/>
            </p:cNvGrpSpPr>
            <p:nvPr/>
          </p:nvGrpSpPr>
          <p:grpSpPr bwMode="auto">
            <a:xfrm>
              <a:off x="3316" y="2171"/>
              <a:ext cx="110" cy="63"/>
              <a:chOff x="691" y="3359"/>
              <a:chExt cx="136" cy="90"/>
            </a:xfrm>
          </p:grpSpPr>
          <p:sp>
            <p:nvSpPr>
              <p:cNvPr id="57674" name="Line 330">
                <a:extLst>
                  <a:ext uri="{FF2B5EF4-FFF2-40B4-BE49-F238E27FC236}">
                    <a16:creationId xmlns:a16="http://schemas.microsoft.com/office/drawing/2014/main" id="{D7A0AA6D-D807-457E-ADA6-84CDC6D7F9AC}"/>
                  </a:ext>
                </a:extLst>
              </p:cNvPr>
              <p:cNvSpPr>
                <a:spLocks noChangeShapeType="1"/>
              </p:cNvSpPr>
              <p:nvPr/>
            </p:nvSpPr>
            <p:spPr bwMode="auto">
              <a:xfrm>
                <a:off x="691"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7675" name="Line 331">
                <a:extLst>
                  <a:ext uri="{FF2B5EF4-FFF2-40B4-BE49-F238E27FC236}">
                    <a16:creationId xmlns:a16="http://schemas.microsoft.com/office/drawing/2014/main" id="{4C8183CF-9602-4D7E-A316-EBD0E16909CA}"/>
                  </a:ext>
                </a:extLst>
              </p:cNvPr>
              <p:cNvSpPr>
                <a:spLocks noChangeShapeType="1"/>
              </p:cNvSpPr>
              <p:nvPr/>
            </p:nvSpPr>
            <p:spPr bwMode="auto">
              <a:xfrm flipV="1">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7676" name="Line 332">
                <a:extLst>
                  <a:ext uri="{FF2B5EF4-FFF2-40B4-BE49-F238E27FC236}">
                    <a16:creationId xmlns:a16="http://schemas.microsoft.com/office/drawing/2014/main" id="{FD8E3812-EDE7-4F03-8E03-2FE2F4E50794}"/>
                  </a:ext>
                </a:extLst>
              </p:cNvPr>
              <p:cNvSpPr>
                <a:spLocks noChangeShapeType="1"/>
              </p:cNvSpPr>
              <p:nvPr/>
            </p:nvSpPr>
            <p:spPr bwMode="auto">
              <a:xfrm>
                <a:off x="827"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7677" name="Line 333">
                <a:extLst>
                  <a:ext uri="{FF2B5EF4-FFF2-40B4-BE49-F238E27FC236}">
                    <a16:creationId xmlns:a16="http://schemas.microsoft.com/office/drawing/2014/main" id="{17526107-E305-4E6D-B21E-884CD37C6308}"/>
                  </a:ext>
                </a:extLst>
              </p:cNvPr>
              <p:cNvSpPr>
                <a:spLocks noChangeShapeType="1"/>
              </p:cNvSpPr>
              <p:nvPr/>
            </p:nvSpPr>
            <p:spPr bwMode="auto">
              <a:xfrm>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57678" name="Group 334">
            <a:extLst>
              <a:ext uri="{FF2B5EF4-FFF2-40B4-BE49-F238E27FC236}">
                <a16:creationId xmlns:a16="http://schemas.microsoft.com/office/drawing/2014/main" id="{C79FF39E-FBA1-4C26-AC52-6B510777CADE}"/>
              </a:ext>
            </a:extLst>
          </p:cNvPr>
          <p:cNvGrpSpPr>
            <a:grpSpLocks/>
          </p:cNvGrpSpPr>
          <p:nvPr/>
        </p:nvGrpSpPr>
        <p:grpSpPr bwMode="auto">
          <a:xfrm>
            <a:off x="488950" y="6443663"/>
            <a:ext cx="74613" cy="26987"/>
            <a:chOff x="2373" y="1404"/>
            <a:chExt cx="47" cy="17"/>
          </a:xfrm>
        </p:grpSpPr>
        <p:sp>
          <p:nvSpPr>
            <p:cNvPr id="57679" name="Oval 335">
              <a:extLst>
                <a:ext uri="{FF2B5EF4-FFF2-40B4-BE49-F238E27FC236}">
                  <a16:creationId xmlns:a16="http://schemas.microsoft.com/office/drawing/2014/main" id="{B5869695-73AB-4C54-8AF4-9BABA628806D}"/>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57680" name="Oval 336">
              <a:extLst>
                <a:ext uri="{FF2B5EF4-FFF2-40B4-BE49-F238E27FC236}">
                  <a16:creationId xmlns:a16="http://schemas.microsoft.com/office/drawing/2014/main" id="{B441C1DD-57B6-4FEE-AF06-04D42AB17A73}"/>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57681" name="Text Box 337">
            <a:extLst>
              <a:ext uri="{FF2B5EF4-FFF2-40B4-BE49-F238E27FC236}">
                <a16:creationId xmlns:a16="http://schemas.microsoft.com/office/drawing/2014/main" id="{769BD6D5-2603-426D-9CA9-5A3005907448}"/>
              </a:ext>
            </a:extLst>
          </p:cNvPr>
          <p:cNvSpPr txBox="1">
            <a:spLocks noChangeArrowheads="1"/>
          </p:cNvSpPr>
          <p:nvPr/>
        </p:nvSpPr>
        <p:spPr bwMode="auto">
          <a:xfrm>
            <a:off x="620713" y="6443663"/>
            <a:ext cx="2708275"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x2 </a:t>
            </a:r>
            <a:r>
              <a:rPr lang="en-GB" altLang="en-US" sz="800" b="0"/>
              <a:t>Gazelle AH Mk 1 Helicopter </a:t>
            </a:r>
            <a:r>
              <a:rPr lang="en-GB" altLang="en-US" sz="800"/>
              <a:t>(dk)</a:t>
            </a:r>
            <a:r>
              <a:rPr lang="en-GB" altLang="en-US" sz="800" b="0"/>
              <a:t> </a:t>
            </a:r>
            <a:r>
              <a:rPr lang="en-GB" altLang="en-US" sz="800"/>
              <a:t>               </a:t>
            </a:r>
            <a:r>
              <a:rPr lang="en-GB" altLang="en-US" sz="800" b="0"/>
              <a:t>CWBR-43</a:t>
            </a:r>
            <a:endParaRPr lang="en-GB" altLang="en-US" sz="800"/>
          </a:p>
        </p:txBody>
      </p:sp>
      <p:sp>
        <p:nvSpPr>
          <p:cNvPr id="57693" name="Line 349">
            <a:extLst>
              <a:ext uri="{FF2B5EF4-FFF2-40B4-BE49-F238E27FC236}">
                <a16:creationId xmlns:a16="http://schemas.microsoft.com/office/drawing/2014/main" id="{8D9CF6BB-55F3-4361-8D19-F48251B9048D}"/>
              </a:ext>
            </a:extLst>
          </p:cNvPr>
          <p:cNvSpPr>
            <a:spLocks noChangeShapeType="1"/>
          </p:cNvSpPr>
          <p:nvPr/>
        </p:nvSpPr>
        <p:spPr bwMode="auto">
          <a:xfrm>
            <a:off x="261938" y="6588125"/>
            <a:ext cx="142875"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7695" name="Line 351">
            <a:extLst>
              <a:ext uri="{FF2B5EF4-FFF2-40B4-BE49-F238E27FC236}">
                <a16:creationId xmlns:a16="http://schemas.microsoft.com/office/drawing/2014/main" id="{897D6EFA-8CD7-46E2-B43B-724AD658EB6C}"/>
              </a:ext>
            </a:extLst>
          </p:cNvPr>
          <p:cNvSpPr>
            <a:spLocks noChangeShapeType="1"/>
          </p:cNvSpPr>
          <p:nvPr/>
        </p:nvSpPr>
        <p:spPr bwMode="auto">
          <a:xfrm>
            <a:off x="261938" y="1908175"/>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57696" name="Group 352">
            <a:extLst>
              <a:ext uri="{FF2B5EF4-FFF2-40B4-BE49-F238E27FC236}">
                <a16:creationId xmlns:a16="http://schemas.microsoft.com/office/drawing/2014/main" id="{8F54CE59-0B74-4B28-BDD3-4088BF0E9AE2}"/>
              </a:ext>
            </a:extLst>
          </p:cNvPr>
          <p:cNvGrpSpPr>
            <a:grpSpLocks noChangeAspect="1"/>
          </p:cNvGrpSpPr>
          <p:nvPr/>
        </p:nvGrpSpPr>
        <p:grpSpPr bwMode="auto">
          <a:xfrm>
            <a:off x="404813" y="1835150"/>
            <a:ext cx="288925" cy="217488"/>
            <a:chOff x="480" y="816"/>
            <a:chExt cx="201" cy="132"/>
          </a:xfrm>
        </p:grpSpPr>
        <p:grpSp>
          <p:nvGrpSpPr>
            <p:cNvPr id="57697" name="Group 353">
              <a:extLst>
                <a:ext uri="{FF2B5EF4-FFF2-40B4-BE49-F238E27FC236}">
                  <a16:creationId xmlns:a16="http://schemas.microsoft.com/office/drawing/2014/main" id="{EF1D384A-8666-4BE4-8E2E-A283E2CE8848}"/>
                </a:ext>
              </a:extLst>
            </p:cNvPr>
            <p:cNvGrpSpPr>
              <a:grpSpLocks noChangeAspect="1"/>
            </p:cNvGrpSpPr>
            <p:nvPr/>
          </p:nvGrpSpPr>
          <p:grpSpPr bwMode="auto">
            <a:xfrm>
              <a:off x="480" y="816"/>
              <a:ext cx="201" cy="132"/>
              <a:chOff x="480" y="816"/>
              <a:chExt cx="201" cy="132"/>
            </a:xfrm>
          </p:grpSpPr>
          <p:sp>
            <p:nvSpPr>
              <p:cNvPr id="57698" name="Rectangle 354">
                <a:extLst>
                  <a:ext uri="{FF2B5EF4-FFF2-40B4-BE49-F238E27FC236}">
                    <a16:creationId xmlns:a16="http://schemas.microsoft.com/office/drawing/2014/main" id="{A00CF205-8381-432E-B7FF-5170729A2BF7}"/>
                  </a:ext>
                </a:extLst>
              </p:cNvPr>
              <p:cNvSpPr>
                <a:spLocks noChangeAspect="1" noChangeArrowheads="1"/>
              </p:cNvSpPr>
              <p:nvPr/>
            </p:nvSpPr>
            <p:spPr bwMode="auto">
              <a:xfrm>
                <a:off x="480" y="816"/>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7699" name="Oval 355">
                <a:extLst>
                  <a:ext uri="{FF2B5EF4-FFF2-40B4-BE49-F238E27FC236}">
                    <a16:creationId xmlns:a16="http://schemas.microsoft.com/office/drawing/2014/main" id="{39AB0E64-A64B-4D84-8CC8-E30B3C28D984}"/>
                  </a:ext>
                </a:extLst>
              </p:cNvPr>
              <p:cNvSpPr>
                <a:spLocks noChangeAspect="1" noChangeArrowheads="1"/>
              </p:cNvSpPr>
              <p:nvPr/>
            </p:nvSpPr>
            <p:spPr bwMode="auto">
              <a:xfrm>
                <a:off x="517" y="849"/>
                <a:ext cx="127"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57700" name="Line 356">
              <a:extLst>
                <a:ext uri="{FF2B5EF4-FFF2-40B4-BE49-F238E27FC236}">
                  <a16:creationId xmlns:a16="http://schemas.microsoft.com/office/drawing/2014/main" id="{13B42F16-FB3A-45B5-AD0E-2C9A67643352}"/>
                </a:ext>
              </a:extLst>
            </p:cNvPr>
            <p:cNvSpPr>
              <a:spLocks noChangeAspect="1" noChangeShapeType="1"/>
            </p:cNvSpPr>
            <p:nvPr/>
          </p:nvSpPr>
          <p:spPr bwMode="auto">
            <a:xfrm flipV="1">
              <a:off x="480" y="816"/>
              <a:ext cx="198" cy="132"/>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57701" name="Group 357">
            <a:extLst>
              <a:ext uri="{FF2B5EF4-FFF2-40B4-BE49-F238E27FC236}">
                <a16:creationId xmlns:a16="http://schemas.microsoft.com/office/drawing/2014/main" id="{A6C31AC0-8B10-43E7-90F6-5CBE672681C2}"/>
              </a:ext>
            </a:extLst>
          </p:cNvPr>
          <p:cNvGrpSpPr>
            <a:grpSpLocks/>
          </p:cNvGrpSpPr>
          <p:nvPr/>
        </p:nvGrpSpPr>
        <p:grpSpPr bwMode="auto">
          <a:xfrm>
            <a:off x="477838" y="1763713"/>
            <a:ext cx="131762" cy="26987"/>
            <a:chOff x="304" y="1872"/>
            <a:chExt cx="83" cy="17"/>
          </a:xfrm>
        </p:grpSpPr>
        <p:sp>
          <p:nvSpPr>
            <p:cNvPr id="57702" name="Oval 358">
              <a:extLst>
                <a:ext uri="{FF2B5EF4-FFF2-40B4-BE49-F238E27FC236}">
                  <a16:creationId xmlns:a16="http://schemas.microsoft.com/office/drawing/2014/main" id="{CC33DDD2-346D-4A43-B1C4-E51C4D4DD313}"/>
                </a:ext>
              </a:extLst>
            </p:cNvPr>
            <p:cNvSpPr>
              <a:spLocks noChangeAspect="1" noChangeArrowheads="1"/>
            </p:cNvSpPr>
            <p:nvPr/>
          </p:nvSpPr>
          <p:spPr bwMode="auto">
            <a:xfrm>
              <a:off x="304" y="1872"/>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57703" name="Oval 359">
              <a:extLst>
                <a:ext uri="{FF2B5EF4-FFF2-40B4-BE49-F238E27FC236}">
                  <a16:creationId xmlns:a16="http://schemas.microsoft.com/office/drawing/2014/main" id="{8EF5C8A0-DA63-45E2-8097-3BC08710A66A}"/>
                </a:ext>
              </a:extLst>
            </p:cNvPr>
            <p:cNvSpPr>
              <a:spLocks noChangeAspect="1" noChangeArrowheads="1"/>
            </p:cNvSpPr>
            <p:nvPr/>
          </p:nvSpPr>
          <p:spPr bwMode="auto">
            <a:xfrm>
              <a:off x="336" y="1872"/>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57704" name="Oval 360">
              <a:extLst>
                <a:ext uri="{FF2B5EF4-FFF2-40B4-BE49-F238E27FC236}">
                  <a16:creationId xmlns:a16="http://schemas.microsoft.com/office/drawing/2014/main" id="{A30FAEA7-5860-4491-AB45-F9994853BB49}"/>
                </a:ext>
              </a:extLst>
            </p:cNvPr>
            <p:cNvSpPr>
              <a:spLocks noChangeAspect="1" noChangeArrowheads="1"/>
            </p:cNvSpPr>
            <p:nvPr/>
          </p:nvSpPr>
          <p:spPr bwMode="auto">
            <a:xfrm>
              <a:off x="370" y="1872"/>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57705" name="Text Box 361">
            <a:extLst>
              <a:ext uri="{FF2B5EF4-FFF2-40B4-BE49-F238E27FC236}">
                <a16:creationId xmlns:a16="http://schemas.microsoft.com/office/drawing/2014/main" id="{4487FDEC-7EA9-459B-9B40-4A29C65A5E72}"/>
              </a:ext>
            </a:extLst>
          </p:cNvPr>
          <p:cNvSpPr txBox="1">
            <a:spLocks noChangeArrowheads="1"/>
          </p:cNvSpPr>
          <p:nvPr/>
        </p:nvSpPr>
        <p:spPr bwMode="auto">
          <a:xfrm>
            <a:off x="693738" y="1763713"/>
            <a:ext cx="19700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CWBR-07</a:t>
            </a:r>
          </a:p>
          <a:p>
            <a:r>
              <a:rPr lang="en-GB" altLang="en-US" sz="800"/>
              <a:t>x1 Close Reconnaissance Platoon (f)</a:t>
            </a:r>
          </a:p>
        </p:txBody>
      </p:sp>
      <p:sp>
        <p:nvSpPr>
          <p:cNvPr id="57707" name="Line 363">
            <a:extLst>
              <a:ext uri="{FF2B5EF4-FFF2-40B4-BE49-F238E27FC236}">
                <a16:creationId xmlns:a16="http://schemas.microsoft.com/office/drawing/2014/main" id="{BC7E3930-9510-4F62-A366-AB65BBB1E63B}"/>
              </a:ext>
            </a:extLst>
          </p:cNvPr>
          <p:cNvSpPr>
            <a:spLocks noChangeShapeType="1"/>
          </p:cNvSpPr>
          <p:nvPr/>
        </p:nvSpPr>
        <p:spPr bwMode="auto">
          <a:xfrm>
            <a:off x="260350" y="4572000"/>
            <a:ext cx="144463"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57708" name="Group 364">
            <a:extLst>
              <a:ext uri="{FF2B5EF4-FFF2-40B4-BE49-F238E27FC236}">
                <a16:creationId xmlns:a16="http://schemas.microsoft.com/office/drawing/2014/main" id="{DD204178-0847-4159-8554-6C6F03B00E7D}"/>
              </a:ext>
            </a:extLst>
          </p:cNvPr>
          <p:cNvGrpSpPr>
            <a:grpSpLocks/>
          </p:cNvGrpSpPr>
          <p:nvPr/>
        </p:nvGrpSpPr>
        <p:grpSpPr bwMode="auto">
          <a:xfrm>
            <a:off x="404813" y="4500563"/>
            <a:ext cx="231775" cy="157162"/>
            <a:chOff x="2736" y="3312"/>
            <a:chExt cx="146" cy="99"/>
          </a:xfrm>
        </p:grpSpPr>
        <p:sp>
          <p:nvSpPr>
            <p:cNvPr id="57709" name="Rectangle 365">
              <a:extLst>
                <a:ext uri="{FF2B5EF4-FFF2-40B4-BE49-F238E27FC236}">
                  <a16:creationId xmlns:a16="http://schemas.microsoft.com/office/drawing/2014/main" id="{63DD0301-602C-4BB0-86A8-339C1EF35082}"/>
                </a:ext>
              </a:extLst>
            </p:cNvPr>
            <p:cNvSpPr>
              <a:spLocks noChangeAspect="1" noChangeArrowheads="1"/>
            </p:cNvSpPr>
            <p:nvPr/>
          </p:nvSpPr>
          <p:spPr bwMode="auto">
            <a:xfrm>
              <a:off x="2736" y="3312"/>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7710" name="AutoShape 366">
              <a:extLst>
                <a:ext uri="{FF2B5EF4-FFF2-40B4-BE49-F238E27FC236}">
                  <a16:creationId xmlns:a16="http://schemas.microsoft.com/office/drawing/2014/main" id="{3A0C577F-505B-47E2-977A-A0EBD50D1189}"/>
                </a:ext>
              </a:extLst>
            </p:cNvPr>
            <p:cNvSpPr>
              <a:spLocks noChangeAspect="1" noChangeArrowheads="1"/>
            </p:cNvSpPr>
            <p:nvPr/>
          </p:nvSpPr>
          <p:spPr bwMode="auto">
            <a:xfrm>
              <a:off x="2788" y="3344"/>
              <a:ext cx="36" cy="35"/>
            </a:xfrm>
            <a:prstGeom prst="triangle">
              <a:avLst>
                <a:gd name="adj" fmla="val 50000"/>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57711" name="Group 367">
            <a:extLst>
              <a:ext uri="{FF2B5EF4-FFF2-40B4-BE49-F238E27FC236}">
                <a16:creationId xmlns:a16="http://schemas.microsoft.com/office/drawing/2014/main" id="{8949EDBD-04EE-4031-B4A0-1C4F5EEAD66D}"/>
              </a:ext>
            </a:extLst>
          </p:cNvPr>
          <p:cNvGrpSpPr>
            <a:grpSpLocks/>
          </p:cNvGrpSpPr>
          <p:nvPr/>
        </p:nvGrpSpPr>
        <p:grpSpPr bwMode="auto">
          <a:xfrm>
            <a:off x="476250" y="4427538"/>
            <a:ext cx="74613" cy="26987"/>
            <a:chOff x="2373" y="1404"/>
            <a:chExt cx="47" cy="17"/>
          </a:xfrm>
        </p:grpSpPr>
        <p:sp>
          <p:nvSpPr>
            <p:cNvPr id="57712" name="Oval 368">
              <a:extLst>
                <a:ext uri="{FF2B5EF4-FFF2-40B4-BE49-F238E27FC236}">
                  <a16:creationId xmlns:a16="http://schemas.microsoft.com/office/drawing/2014/main" id="{7EFE7638-AD63-4F94-A468-CB5DD9D5FFBA}"/>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57713" name="Oval 369">
              <a:extLst>
                <a:ext uri="{FF2B5EF4-FFF2-40B4-BE49-F238E27FC236}">
                  <a16:creationId xmlns:a16="http://schemas.microsoft.com/office/drawing/2014/main" id="{10CF6387-924C-47B6-8340-6848B14372FA}"/>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57714" name="Text Box 370">
            <a:extLst>
              <a:ext uri="{FF2B5EF4-FFF2-40B4-BE49-F238E27FC236}">
                <a16:creationId xmlns:a16="http://schemas.microsoft.com/office/drawing/2014/main" id="{F49C5EC9-C0A2-40BA-9B61-D2E518A6F89D}"/>
              </a:ext>
            </a:extLst>
          </p:cNvPr>
          <p:cNvSpPr txBox="1">
            <a:spLocks noChangeArrowheads="1"/>
          </p:cNvSpPr>
          <p:nvPr/>
        </p:nvSpPr>
        <p:spPr bwMode="auto">
          <a:xfrm>
            <a:off x="620713" y="4356100"/>
            <a:ext cx="27003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Recce</a:t>
            </a:r>
          </a:p>
          <a:p>
            <a:r>
              <a:rPr lang="en-GB" altLang="en-US" sz="800"/>
              <a:t>x1 </a:t>
            </a:r>
            <a:r>
              <a:rPr lang="en-GB" altLang="en-US" sz="800" b="0"/>
              <a:t>Forward Observer </a:t>
            </a:r>
            <a:r>
              <a:rPr lang="en-GB" altLang="en-US" sz="800"/>
              <a:t>(j)</a:t>
            </a:r>
            <a:r>
              <a:rPr lang="en-GB" altLang="en-US" sz="800" b="0"/>
              <a:t>                                  CWBR-41</a:t>
            </a:r>
            <a:endParaRPr lang="en-GB" altLang="en-US" sz="800"/>
          </a:p>
        </p:txBody>
      </p:sp>
      <p:grpSp>
        <p:nvGrpSpPr>
          <p:cNvPr id="57716" name="Group 372">
            <a:extLst>
              <a:ext uri="{FF2B5EF4-FFF2-40B4-BE49-F238E27FC236}">
                <a16:creationId xmlns:a16="http://schemas.microsoft.com/office/drawing/2014/main" id="{20993199-50D4-4D1F-AE7C-AAA1D1C3FD12}"/>
              </a:ext>
            </a:extLst>
          </p:cNvPr>
          <p:cNvGrpSpPr>
            <a:grpSpLocks/>
          </p:cNvGrpSpPr>
          <p:nvPr/>
        </p:nvGrpSpPr>
        <p:grpSpPr bwMode="auto">
          <a:xfrm>
            <a:off x="476250" y="4714875"/>
            <a:ext cx="74613" cy="26988"/>
            <a:chOff x="2373" y="1404"/>
            <a:chExt cx="47" cy="17"/>
          </a:xfrm>
        </p:grpSpPr>
        <p:sp>
          <p:nvSpPr>
            <p:cNvPr id="57717" name="Oval 373">
              <a:extLst>
                <a:ext uri="{FF2B5EF4-FFF2-40B4-BE49-F238E27FC236}">
                  <a16:creationId xmlns:a16="http://schemas.microsoft.com/office/drawing/2014/main" id="{796F70DA-B5B0-423E-BD67-90FF5898F34D}"/>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57718" name="Oval 374">
              <a:extLst>
                <a:ext uri="{FF2B5EF4-FFF2-40B4-BE49-F238E27FC236}">
                  <a16:creationId xmlns:a16="http://schemas.microsoft.com/office/drawing/2014/main" id="{4E2825EB-DC4C-43BE-B91E-346A6918DB7D}"/>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57719" name="Text Box 375">
            <a:extLst>
              <a:ext uri="{FF2B5EF4-FFF2-40B4-BE49-F238E27FC236}">
                <a16:creationId xmlns:a16="http://schemas.microsoft.com/office/drawing/2014/main" id="{99A3BF5B-1C3E-4CC8-B538-C50E879F0555}"/>
              </a:ext>
            </a:extLst>
          </p:cNvPr>
          <p:cNvSpPr txBox="1">
            <a:spLocks noChangeArrowheads="1"/>
          </p:cNvSpPr>
          <p:nvPr/>
        </p:nvSpPr>
        <p:spPr bwMode="auto">
          <a:xfrm>
            <a:off x="620713" y="4643438"/>
            <a:ext cx="27003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Transport/Recce</a:t>
            </a:r>
          </a:p>
          <a:p>
            <a:r>
              <a:rPr lang="en-GB" altLang="en-US" sz="800"/>
              <a:t>x1 </a:t>
            </a:r>
            <a:r>
              <a:rPr lang="en-GB" altLang="en-US" sz="800" b="0"/>
              <a:t>Land Rover (no MG) </a:t>
            </a:r>
            <a:r>
              <a:rPr lang="en-GB" altLang="en-US" sz="800"/>
              <a:t>(hj)</a:t>
            </a:r>
            <a:r>
              <a:rPr lang="en-GB" altLang="en-US" sz="800" b="0"/>
              <a:t>      </a:t>
            </a:r>
            <a:r>
              <a:rPr lang="en-GB" altLang="en-US" sz="800"/>
              <a:t>                    </a:t>
            </a:r>
            <a:r>
              <a:rPr lang="en-GB" altLang="en-US" sz="800" b="0"/>
              <a:t>  CWBR-20</a:t>
            </a:r>
            <a:endParaRPr lang="en-GB" altLang="en-US" sz="800"/>
          </a:p>
        </p:txBody>
      </p:sp>
      <p:grpSp>
        <p:nvGrpSpPr>
          <p:cNvPr id="57720" name="Group 376">
            <a:extLst>
              <a:ext uri="{FF2B5EF4-FFF2-40B4-BE49-F238E27FC236}">
                <a16:creationId xmlns:a16="http://schemas.microsoft.com/office/drawing/2014/main" id="{5754F337-4DFA-4AB4-B186-3E0662DA81F1}"/>
              </a:ext>
            </a:extLst>
          </p:cNvPr>
          <p:cNvGrpSpPr>
            <a:grpSpLocks/>
          </p:cNvGrpSpPr>
          <p:nvPr/>
        </p:nvGrpSpPr>
        <p:grpSpPr bwMode="auto">
          <a:xfrm>
            <a:off x="403225" y="4787900"/>
            <a:ext cx="231775" cy="190500"/>
            <a:chOff x="2252" y="2304"/>
            <a:chExt cx="146" cy="120"/>
          </a:xfrm>
        </p:grpSpPr>
        <p:sp>
          <p:nvSpPr>
            <p:cNvPr id="57721" name="Rectangle 377">
              <a:extLst>
                <a:ext uri="{FF2B5EF4-FFF2-40B4-BE49-F238E27FC236}">
                  <a16:creationId xmlns:a16="http://schemas.microsoft.com/office/drawing/2014/main" id="{6B0B7B23-0481-4C72-822F-800075E8D9EC}"/>
                </a:ext>
              </a:extLst>
            </p:cNvPr>
            <p:cNvSpPr>
              <a:spLocks noChangeAspect="1" noChangeArrowheads="1"/>
            </p:cNvSpPr>
            <p:nvPr/>
          </p:nvSpPr>
          <p:spPr bwMode="auto">
            <a:xfrm>
              <a:off x="2252" y="230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7722" name="Oval 378">
              <a:extLst>
                <a:ext uri="{FF2B5EF4-FFF2-40B4-BE49-F238E27FC236}">
                  <a16:creationId xmlns:a16="http://schemas.microsoft.com/office/drawing/2014/main" id="{D3268CB3-5D21-461C-897B-3BFCC82D6EEE}"/>
                </a:ext>
              </a:extLst>
            </p:cNvPr>
            <p:cNvSpPr>
              <a:spLocks noChangeAspect="1" noChangeArrowheads="1"/>
            </p:cNvSpPr>
            <p:nvPr/>
          </p:nvSpPr>
          <p:spPr bwMode="auto">
            <a:xfrm>
              <a:off x="2259" y="240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57723" name="Oval 379">
              <a:extLst>
                <a:ext uri="{FF2B5EF4-FFF2-40B4-BE49-F238E27FC236}">
                  <a16:creationId xmlns:a16="http://schemas.microsoft.com/office/drawing/2014/main" id="{BAA1FB08-27DB-419E-A347-7D0137A19A8E}"/>
                </a:ext>
              </a:extLst>
            </p:cNvPr>
            <p:cNvSpPr>
              <a:spLocks noChangeAspect="1" noChangeArrowheads="1"/>
            </p:cNvSpPr>
            <p:nvPr/>
          </p:nvSpPr>
          <p:spPr bwMode="auto">
            <a:xfrm>
              <a:off x="2373" y="240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pic>
        <p:nvPicPr>
          <p:cNvPr id="57724" name="Picture 380" descr="amfbadge">
            <a:extLst>
              <a:ext uri="{FF2B5EF4-FFF2-40B4-BE49-F238E27FC236}">
                <a16:creationId xmlns:a16="http://schemas.microsoft.com/office/drawing/2014/main" id="{A397622C-0D7F-4BB5-BFA1-DE1040BB906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08500" y="179388"/>
            <a:ext cx="1190625" cy="1457325"/>
          </a:xfrm>
          <a:prstGeom prst="rect">
            <a:avLst/>
          </a:prstGeom>
          <a:noFill/>
          <a:extLst>
            <a:ext uri="{909E8E84-426E-40DD-AFC4-6F175D3DCCD1}">
              <a14:hiddenFill xmlns:a14="http://schemas.microsoft.com/office/drawing/2010/main">
                <a:solidFill>
                  <a:srgbClr val="FFFFFF"/>
                </a:solidFill>
              </a14:hiddenFill>
            </a:ext>
          </a:extLst>
        </p:spPr>
      </p:pic>
      <p:pic>
        <p:nvPicPr>
          <p:cNvPr id="57726" name="Picture 382" descr=" photo 820c6803.jpg">
            <a:extLst>
              <a:ext uri="{FF2B5EF4-FFF2-40B4-BE49-F238E27FC236}">
                <a16:creationId xmlns:a16="http://schemas.microsoft.com/office/drawing/2014/main" id="{689C7254-A07E-4771-8851-8DA7BFAD565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3375" y="6775450"/>
            <a:ext cx="2879725" cy="2222500"/>
          </a:xfrm>
          <a:prstGeom prst="rect">
            <a:avLst/>
          </a:prstGeom>
          <a:noFill/>
          <a:extLst>
            <a:ext uri="{909E8E84-426E-40DD-AFC4-6F175D3DCCD1}">
              <a14:hiddenFill xmlns:a14="http://schemas.microsoft.com/office/drawing/2010/main">
                <a:solidFill>
                  <a:srgbClr val="FFFFFF"/>
                </a:solidFill>
              </a14:hiddenFill>
            </a:ext>
          </a:extLst>
        </p:spPr>
      </p:pic>
      <p:grpSp>
        <p:nvGrpSpPr>
          <p:cNvPr id="57728" name="Group 384">
            <a:extLst>
              <a:ext uri="{FF2B5EF4-FFF2-40B4-BE49-F238E27FC236}">
                <a16:creationId xmlns:a16="http://schemas.microsoft.com/office/drawing/2014/main" id="{F90E82FD-A88D-43E6-A985-434D5473A91B}"/>
              </a:ext>
            </a:extLst>
          </p:cNvPr>
          <p:cNvGrpSpPr>
            <a:grpSpLocks/>
          </p:cNvGrpSpPr>
          <p:nvPr/>
        </p:nvGrpSpPr>
        <p:grpSpPr bwMode="auto">
          <a:xfrm>
            <a:off x="404813" y="6227763"/>
            <a:ext cx="231775" cy="157162"/>
            <a:chOff x="2736" y="2832"/>
            <a:chExt cx="146" cy="99"/>
          </a:xfrm>
        </p:grpSpPr>
        <p:sp>
          <p:nvSpPr>
            <p:cNvPr id="57729" name="Rectangle 385">
              <a:extLst>
                <a:ext uri="{FF2B5EF4-FFF2-40B4-BE49-F238E27FC236}">
                  <a16:creationId xmlns:a16="http://schemas.microsoft.com/office/drawing/2014/main" id="{C6CFD1BC-FA95-4FB6-99EB-28811E2C92F6}"/>
                </a:ext>
              </a:extLst>
            </p:cNvPr>
            <p:cNvSpPr>
              <a:spLocks noChangeAspect="1" noChangeArrowheads="1"/>
            </p:cNvSpPr>
            <p:nvPr/>
          </p:nvSpPr>
          <p:spPr bwMode="auto">
            <a:xfrm>
              <a:off x="2736" y="2832"/>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7730" name="Rectangle 386">
              <a:extLst>
                <a:ext uri="{FF2B5EF4-FFF2-40B4-BE49-F238E27FC236}">
                  <a16:creationId xmlns:a16="http://schemas.microsoft.com/office/drawing/2014/main" id="{DE0368EA-82B1-4B66-8275-912F4C8291C7}"/>
                </a:ext>
              </a:extLst>
            </p:cNvPr>
            <p:cNvSpPr>
              <a:spLocks noChangeAspect="1" noChangeArrowheads="1"/>
            </p:cNvSpPr>
            <p:nvPr/>
          </p:nvSpPr>
          <p:spPr bwMode="auto">
            <a:xfrm>
              <a:off x="2736" y="2832"/>
              <a:ext cx="35" cy="98"/>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7731" name="Line 387">
              <a:extLst>
                <a:ext uri="{FF2B5EF4-FFF2-40B4-BE49-F238E27FC236}">
                  <a16:creationId xmlns:a16="http://schemas.microsoft.com/office/drawing/2014/main" id="{667A2976-6570-4544-A4FC-6569F07C07E5}"/>
                </a:ext>
              </a:extLst>
            </p:cNvPr>
            <p:cNvSpPr>
              <a:spLocks noChangeAspect="1" noChangeShapeType="1"/>
            </p:cNvSpPr>
            <p:nvPr/>
          </p:nvSpPr>
          <p:spPr bwMode="auto">
            <a:xfrm flipV="1">
              <a:off x="2736" y="2834"/>
              <a:ext cx="144" cy="95"/>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7732" name="Line 388">
              <a:extLst>
                <a:ext uri="{FF2B5EF4-FFF2-40B4-BE49-F238E27FC236}">
                  <a16:creationId xmlns:a16="http://schemas.microsoft.com/office/drawing/2014/main" id="{98E7B080-3336-4DC2-AD0E-7B86E876A4A0}"/>
                </a:ext>
              </a:extLst>
            </p:cNvPr>
            <p:cNvSpPr>
              <a:spLocks noChangeAspect="1" noChangeShapeType="1"/>
            </p:cNvSpPr>
            <p:nvPr/>
          </p:nvSpPr>
          <p:spPr bwMode="auto">
            <a:xfrm>
              <a:off x="2737" y="2832"/>
              <a:ext cx="143" cy="9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57733" name="Group 389">
            <a:extLst>
              <a:ext uri="{FF2B5EF4-FFF2-40B4-BE49-F238E27FC236}">
                <a16:creationId xmlns:a16="http://schemas.microsoft.com/office/drawing/2014/main" id="{0C8AA008-BA7E-4455-B292-7C4758017E8A}"/>
              </a:ext>
            </a:extLst>
          </p:cNvPr>
          <p:cNvGrpSpPr>
            <a:grpSpLocks/>
          </p:cNvGrpSpPr>
          <p:nvPr/>
        </p:nvGrpSpPr>
        <p:grpSpPr bwMode="auto">
          <a:xfrm>
            <a:off x="476250" y="6156325"/>
            <a:ext cx="74613" cy="26988"/>
            <a:chOff x="2373" y="1404"/>
            <a:chExt cx="47" cy="17"/>
          </a:xfrm>
        </p:grpSpPr>
        <p:sp>
          <p:nvSpPr>
            <p:cNvPr id="57734" name="Oval 390">
              <a:extLst>
                <a:ext uri="{FF2B5EF4-FFF2-40B4-BE49-F238E27FC236}">
                  <a16:creationId xmlns:a16="http://schemas.microsoft.com/office/drawing/2014/main" id="{68BF3FEA-73AB-4136-A189-07F486EFA940}"/>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57735" name="Oval 391">
              <a:extLst>
                <a:ext uri="{FF2B5EF4-FFF2-40B4-BE49-F238E27FC236}">
                  <a16:creationId xmlns:a16="http://schemas.microsoft.com/office/drawing/2014/main" id="{CED4CA61-DAD3-4E14-813B-D45C0C07EC2B}"/>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57736" name="Line 392">
            <a:extLst>
              <a:ext uri="{FF2B5EF4-FFF2-40B4-BE49-F238E27FC236}">
                <a16:creationId xmlns:a16="http://schemas.microsoft.com/office/drawing/2014/main" id="{A72C65F2-FBCD-40F6-9B97-5D59CBEDFF20}"/>
              </a:ext>
            </a:extLst>
          </p:cNvPr>
          <p:cNvSpPr>
            <a:spLocks noChangeShapeType="1"/>
          </p:cNvSpPr>
          <p:nvPr/>
        </p:nvSpPr>
        <p:spPr bwMode="auto">
          <a:xfrm>
            <a:off x="260350" y="6300788"/>
            <a:ext cx="144463"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7737" name="Text Box 393">
            <a:extLst>
              <a:ext uri="{FF2B5EF4-FFF2-40B4-BE49-F238E27FC236}">
                <a16:creationId xmlns:a16="http://schemas.microsoft.com/office/drawing/2014/main" id="{183FF6D9-6D99-46D0-82CA-39C4F0D661E7}"/>
              </a:ext>
            </a:extLst>
          </p:cNvPr>
          <p:cNvSpPr txBox="1">
            <a:spLocks noChangeArrowheads="1"/>
          </p:cNvSpPr>
          <p:nvPr/>
        </p:nvSpPr>
        <p:spPr bwMode="auto">
          <a:xfrm>
            <a:off x="620713" y="6156325"/>
            <a:ext cx="2716212"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x3 </a:t>
            </a:r>
            <a:r>
              <a:rPr lang="en-GB" altLang="en-US" sz="800" b="0"/>
              <a:t>L7A2 GPMG (SF Mode) </a:t>
            </a:r>
            <a:r>
              <a:rPr lang="en-GB" altLang="en-US" sz="800"/>
              <a:t>(m)</a:t>
            </a:r>
            <a:r>
              <a:rPr lang="en-GB" altLang="en-US" sz="800" b="0"/>
              <a:t>                       CWBR-29</a:t>
            </a:r>
            <a:endParaRPr lang="en-GB" altLang="en-US" sz="80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100" name="Line 4">
            <a:extLst>
              <a:ext uri="{FF2B5EF4-FFF2-40B4-BE49-F238E27FC236}">
                <a16:creationId xmlns:a16="http://schemas.microsoft.com/office/drawing/2014/main" id="{8842C9AA-50F4-4B23-84BC-B4906D6F35A6}"/>
              </a:ext>
            </a:extLst>
          </p:cNvPr>
          <p:cNvSpPr>
            <a:spLocks noChangeShapeType="1"/>
          </p:cNvSpPr>
          <p:nvPr/>
        </p:nvSpPr>
        <p:spPr bwMode="auto">
          <a:xfrm flipH="1">
            <a:off x="260350" y="395288"/>
            <a:ext cx="0" cy="208915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32101" name="Line 5">
            <a:extLst>
              <a:ext uri="{FF2B5EF4-FFF2-40B4-BE49-F238E27FC236}">
                <a16:creationId xmlns:a16="http://schemas.microsoft.com/office/drawing/2014/main" id="{24853B46-0B4B-4815-AA77-14F30BC81715}"/>
              </a:ext>
            </a:extLst>
          </p:cNvPr>
          <p:cNvSpPr>
            <a:spLocks noChangeShapeType="1"/>
          </p:cNvSpPr>
          <p:nvPr/>
        </p:nvSpPr>
        <p:spPr bwMode="auto">
          <a:xfrm>
            <a:off x="260350" y="2484438"/>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32102" name="Line 6">
            <a:extLst>
              <a:ext uri="{FF2B5EF4-FFF2-40B4-BE49-F238E27FC236}">
                <a16:creationId xmlns:a16="http://schemas.microsoft.com/office/drawing/2014/main" id="{DC903860-0A0C-424C-B468-4021526DAD70}"/>
              </a:ext>
            </a:extLst>
          </p:cNvPr>
          <p:cNvSpPr>
            <a:spLocks noChangeShapeType="1"/>
          </p:cNvSpPr>
          <p:nvPr/>
        </p:nvSpPr>
        <p:spPr bwMode="auto">
          <a:xfrm>
            <a:off x="261938" y="2052638"/>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32103" name="Line 7">
            <a:extLst>
              <a:ext uri="{FF2B5EF4-FFF2-40B4-BE49-F238E27FC236}">
                <a16:creationId xmlns:a16="http://schemas.microsoft.com/office/drawing/2014/main" id="{7E890CE3-01BA-4FFA-914A-85EF04B19F81}"/>
              </a:ext>
            </a:extLst>
          </p:cNvPr>
          <p:cNvSpPr>
            <a:spLocks noChangeShapeType="1"/>
          </p:cNvSpPr>
          <p:nvPr/>
        </p:nvSpPr>
        <p:spPr bwMode="auto">
          <a:xfrm>
            <a:off x="261938" y="1620838"/>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32104" name="Group 8">
            <a:extLst>
              <a:ext uri="{FF2B5EF4-FFF2-40B4-BE49-F238E27FC236}">
                <a16:creationId xmlns:a16="http://schemas.microsoft.com/office/drawing/2014/main" id="{1F206E73-B8AE-48CB-B95F-3C85E02A333C}"/>
              </a:ext>
            </a:extLst>
          </p:cNvPr>
          <p:cNvGrpSpPr>
            <a:grpSpLocks noChangeAspect="1"/>
          </p:cNvGrpSpPr>
          <p:nvPr/>
        </p:nvGrpSpPr>
        <p:grpSpPr bwMode="auto">
          <a:xfrm>
            <a:off x="117475" y="252413"/>
            <a:ext cx="287338" cy="215900"/>
            <a:chOff x="480" y="960"/>
            <a:chExt cx="195" cy="132"/>
          </a:xfrm>
        </p:grpSpPr>
        <p:sp>
          <p:nvSpPr>
            <p:cNvPr id="132105" name="Rectangle 9">
              <a:extLst>
                <a:ext uri="{FF2B5EF4-FFF2-40B4-BE49-F238E27FC236}">
                  <a16:creationId xmlns:a16="http://schemas.microsoft.com/office/drawing/2014/main" id="{072B22A8-2894-4C00-88D9-DA43AE3D515C}"/>
                </a:ext>
              </a:extLst>
            </p:cNvPr>
            <p:cNvSpPr>
              <a:spLocks noChangeAspect="1" noChangeArrowheads="1"/>
            </p:cNvSpPr>
            <p:nvPr/>
          </p:nvSpPr>
          <p:spPr bwMode="auto">
            <a:xfrm>
              <a:off x="480" y="960"/>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32106" name="Oval 10">
              <a:extLst>
                <a:ext uri="{FF2B5EF4-FFF2-40B4-BE49-F238E27FC236}">
                  <a16:creationId xmlns:a16="http://schemas.microsoft.com/office/drawing/2014/main" id="{A11E35B3-7AB4-4DC9-999E-BE2B49FDC687}"/>
                </a:ext>
              </a:extLst>
            </p:cNvPr>
            <p:cNvSpPr>
              <a:spLocks noChangeAspect="1" noChangeArrowheads="1"/>
            </p:cNvSpPr>
            <p:nvPr/>
          </p:nvSpPr>
          <p:spPr bwMode="auto">
            <a:xfrm>
              <a:off x="516" y="993"/>
              <a:ext cx="125"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132107" name="Group 11">
            <a:extLst>
              <a:ext uri="{FF2B5EF4-FFF2-40B4-BE49-F238E27FC236}">
                <a16:creationId xmlns:a16="http://schemas.microsoft.com/office/drawing/2014/main" id="{2BE5FC11-C7C0-4277-970C-FDDEB865B765}"/>
              </a:ext>
            </a:extLst>
          </p:cNvPr>
          <p:cNvGrpSpPr>
            <a:grpSpLocks/>
          </p:cNvGrpSpPr>
          <p:nvPr/>
        </p:nvGrpSpPr>
        <p:grpSpPr bwMode="auto">
          <a:xfrm>
            <a:off x="223838" y="179388"/>
            <a:ext cx="76200" cy="63500"/>
            <a:chOff x="2443" y="447"/>
            <a:chExt cx="48" cy="40"/>
          </a:xfrm>
        </p:grpSpPr>
        <p:sp>
          <p:nvSpPr>
            <p:cNvPr id="132108" name="Line 12">
              <a:extLst>
                <a:ext uri="{FF2B5EF4-FFF2-40B4-BE49-F238E27FC236}">
                  <a16:creationId xmlns:a16="http://schemas.microsoft.com/office/drawing/2014/main" id="{E0CC11E0-26E5-4585-8D32-8795654CE79D}"/>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32109" name="Line 13">
              <a:extLst>
                <a:ext uri="{FF2B5EF4-FFF2-40B4-BE49-F238E27FC236}">
                  <a16:creationId xmlns:a16="http://schemas.microsoft.com/office/drawing/2014/main" id="{2AE38C2F-02B6-48FC-9E27-82D1C4937377}"/>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32110" name="Line 14">
            <a:extLst>
              <a:ext uri="{FF2B5EF4-FFF2-40B4-BE49-F238E27FC236}">
                <a16:creationId xmlns:a16="http://schemas.microsoft.com/office/drawing/2014/main" id="{F39C0A55-83E6-45C6-96DD-6555F6FB1909}"/>
              </a:ext>
            </a:extLst>
          </p:cNvPr>
          <p:cNvSpPr>
            <a:spLocks noChangeShapeType="1"/>
          </p:cNvSpPr>
          <p:nvPr/>
        </p:nvSpPr>
        <p:spPr bwMode="auto">
          <a:xfrm>
            <a:off x="261938" y="684213"/>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32111" name="Group 15">
            <a:extLst>
              <a:ext uri="{FF2B5EF4-FFF2-40B4-BE49-F238E27FC236}">
                <a16:creationId xmlns:a16="http://schemas.microsoft.com/office/drawing/2014/main" id="{5C3948E5-64B0-4D0D-BD5F-B53521C6E119}"/>
              </a:ext>
            </a:extLst>
          </p:cNvPr>
          <p:cNvGrpSpPr>
            <a:grpSpLocks noChangeAspect="1"/>
          </p:cNvGrpSpPr>
          <p:nvPr/>
        </p:nvGrpSpPr>
        <p:grpSpPr bwMode="auto">
          <a:xfrm>
            <a:off x="404813" y="611188"/>
            <a:ext cx="231775" cy="157162"/>
            <a:chOff x="480" y="960"/>
            <a:chExt cx="195" cy="132"/>
          </a:xfrm>
        </p:grpSpPr>
        <p:sp>
          <p:nvSpPr>
            <p:cNvPr id="132112" name="Rectangle 16">
              <a:extLst>
                <a:ext uri="{FF2B5EF4-FFF2-40B4-BE49-F238E27FC236}">
                  <a16:creationId xmlns:a16="http://schemas.microsoft.com/office/drawing/2014/main" id="{465C281D-5BCB-48E6-A76D-DC8717F64BA6}"/>
                </a:ext>
              </a:extLst>
            </p:cNvPr>
            <p:cNvSpPr>
              <a:spLocks noChangeAspect="1" noChangeArrowheads="1"/>
            </p:cNvSpPr>
            <p:nvPr/>
          </p:nvSpPr>
          <p:spPr bwMode="auto">
            <a:xfrm>
              <a:off x="480" y="960"/>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32113" name="Oval 17">
              <a:extLst>
                <a:ext uri="{FF2B5EF4-FFF2-40B4-BE49-F238E27FC236}">
                  <a16:creationId xmlns:a16="http://schemas.microsoft.com/office/drawing/2014/main" id="{BA092059-557A-46E8-985F-9B56529F1DFA}"/>
                </a:ext>
              </a:extLst>
            </p:cNvPr>
            <p:cNvSpPr>
              <a:spLocks noChangeAspect="1" noChangeArrowheads="1"/>
            </p:cNvSpPr>
            <p:nvPr/>
          </p:nvSpPr>
          <p:spPr bwMode="auto">
            <a:xfrm>
              <a:off x="516" y="993"/>
              <a:ext cx="125"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132114" name="Group 18">
            <a:extLst>
              <a:ext uri="{FF2B5EF4-FFF2-40B4-BE49-F238E27FC236}">
                <a16:creationId xmlns:a16="http://schemas.microsoft.com/office/drawing/2014/main" id="{D5BD7895-51B8-4D65-8BE5-3C3F03B1678A}"/>
              </a:ext>
            </a:extLst>
          </p:cNvPr>
          <p:cNvGrpSpPr>
            <a:grpSpLocks/>
          </p:cNvGrpSpPr>
          <p:nvPr/>
        </p:nvGrpSpPr>
        <p:grpSpPr bwMode="auto">
          <a:xfrm>
            <a:off x="477838" y="539750"/>
            <a:ext cx="74612" cy="26988"/>
            <a:chOff x="2373" y="1404"/>
            <a:chExt cx="47" cy="17"/>
          </a:xfrm>
        </p:grpSpPr>
        <p:sp>
          <p:nvSpPr>
            <p:cNvPr id="132115" name="Oval 19">
              <a:extLst>
                <a:ext uri="{FF2B5EF4-FFF2-40B4-BE49-F238E27FC236}">
                  <a16:creationId xmlns:a16="http://schemas.microsoft.com/office/drawing/2014/main" id="{7A90EAB6-A70F-4F03-B0E2-2A6175B59FAE}"/>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32116" name="Oval 20">
              <a:extLst>
                <a:ext uri="{FF2B5EF4-FFF2-40B4-BE49-F238E27FC236}">
                  <a16:creationId xmlns:a16="http://schemas.microsoft.com/office/drawing/2014/main" id="{0AAE3B2C-F966-4D2C-846C-28841BF37E71}"/>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32117" name="Text Box 21">
            <a:extLst>
              <a:ext uri="{FF2B5EF4-FFF2-40B4-BE49-F238E27FC236}">
                <a16:creationId xmlns:a16="http://schemas.microsoft.com/office/drawing/2014/main" id="{0912F399-87A8-4E18-B60E-5D4BE9AB46D1}"/>
              </a:ext>
            </a:extLst>
          </p:cNvPr>
          <p:cNvSpPr txBox="1">
            <a:spLocks noChangeArrowheads="1"/>
          </p:cNvSpPr>
          <p:nvPr/>
        </p:nvSpPr>
        <p:spPr bwMode="auto">
          <a:xfrm>
            <a:off x="620713" y="468313"/>
            <a:ext cx="27813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Command </a:t>
            </a:r>
          </a:p>
          <a:p>
            <a:r>
              <a:rPr lang="en-GB" altLang="en-US" sz="800"/>
              <a:t>x1 </a:t>
            </a:r>
            <a:r>
              <a:rPr lang="en-GB" altLang="en-US" sz="800" b="0"/>
              <a:t>Chieftain Mk 5 120mm Main Battle Tank </a:t>
            </a:r>
            <a:r>
              <a:rPr lang="en-GB" altLang="en-US" sz="800"/>
              <a:t>(a)</a:t>
            </a:r>
            <a:r>
              <a:rPr lang="en-GB" altLang="en-US" sz="800" b="0"/>
              <a:t> CWBR-01</a:t>
            </a:r>
            <a:endParaRPr lang="en-GB" altLang="en-US" sz="800"/>
          </a:p>
        </p:txBody>
      </p:sp>
      <p:sp>
        <p:nvSpPr>
          <p:cNvPr id="132118" name="Text Box 22">
            <a:extLst>
              <a:ext uri="{FF2B5EF4-FFF2-40B4-BE49-F238E27FC236}">
                <a16:creationId xmlns:a16="http://schemas.microsoft.com/office/drawing/2014/main" id="{22071F27-63F4-4A16-9C8A-E3945617A6B4}"/>
              </a:ext>
            </a:extLst>
          </p:cNvPr>
          <p:cNvSpPr txBox="1">
            <a:spLocks noChangeArrowheads="1"/>
          </p:cNvSpPr>
          <p:nvPr/>
        </p:nvSpPr>
        <p:spPr bwMode="auto">
          <a:xfrm>
            <a:off x="693738" y="1187450"/>
            <a:ext cx="1719262"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MANOEUVRE ELEMENTS</a:t>
            </a:r>
          </a:p>
        </p:txBody>
      </p:sp>
      <p:grpSp>
        <p:nvGrpSpPr>
          <p:cNvPr id="132119" name="Group 23">
            <a:extLst>
              <a:ext uri="{FF2B5EF4-FFF2-40B4-BE49-F238E27FC236}">
                <a16:creationId xmlns:a16="http://schemas.microsoft.com/office/drawing/2014/main" id="{5B54A0B4-3266-40E9-B56E-321D82A6747E}"/>
              </a:ext>
            </a:extLst>
          </p:cNvPr>
          <p:cNvGrpSpPr>
            <a:grpSpLocks noChangeAspect="1"/>
          </p:cNvGrpSpPr>
          <p:nvPr/>
        </p:nvGrpSpPr>
        <p:grpSpPr bwMode="auto">
          <a:xfrm>
            <a:off x="404813" y="1547813"/>
            <a:ext cx="287337" cy="215900"/>
            <a:chOff x="480" y="960"/>
            <a:chExt cx="195" cy="132"/>
          </a:xfrm>
        </p:grpSpPr>
        <p:sp>
          <p:nvSpPr>
            <p:cNvPr id="132120" name="Rectangle 24">
              <a:extLst>
                <a:ext uri="{FF2B5EF4-FFF2-40B4-BE49-F238E27FC236}">
                  <a16:creationId xmlns:a16="http://schemas.microsoft.com/office/drawing/2014/main" id="{F9584FF6-9006-4A74-820C-F65323F3A290}"/>
                </a:ext>
              </a:extLst>
            </p:cNvPr>
            <p:cNvSpPr>
              <a:spLocks noChangeAspect="1" noChangeArrowheads="1"/>
            </p:cNvSpPr>
            <p:nvPr/>
          </p:nvSpPr>
          <p:spPr bwMode="auto">
            <a:xfrm>
              <a:off x="480" y="960"/>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32121" name="Oval 25">
              <a:extLst>
                <a:ext uri="{FF2B5EF4-FFF2-40B4-BE49-F238E27FC236}">
                  <a16:creationId xmlns:a16="http://schemas.microsoft.com/office/drawing/2014/main" id="{A1704D6A-67B4-41BA-BBE4-F669B486D790}"/>
                </a:ext>
              </a:extLst>
            </p:cNvPr>
            <p:cNvSpPr>
              <a:spLocks noChangeAspect="1" noChangeArrowheads="1"/>
            </p:cNvSpPr>
            <p:nvPr/>
          </p:nvSpPr>
          <p:spPr bwMode="auto">
            <a:xfrm>
              <a:off x="516" y="993"/>
              <a:ext cx="125"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132122" name="Line 26">
            <a:extLst>
              <a:ext uri="{FF2B5EF4-FFF2-40B4-BE49-F238E27FC236}">
                <a16:creationId xmlns:a16="http://schemas.microsoft.com/office/drawing/2014/main" id="{35D1A275-CEB0-461C-8D7F-0A6F6C66256C}"/>
              </a:ext>
            </a:extLst>
          </p:cNvPr>
          <p:cNvSpPr>
            <a:spLocks noChangeShapeType="1"/>
          </p:cNvSpPr>
          <p:nvPr/>
        </p:nvSpPr>
        <p:spPr bwMode="auto">
          <a:xfrm>
            <a:off x="549275" y="1476375"/>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32123" name="Text Box 27">
            <a:extLst>
              <a:ext uri="{FF2B5EF4-FFF2-40B4-BE49-F238E27FC236}">
                <a16:creationId xmlns:a16="http://schemas.microsoft.com/office/drawing/2014/main" id="{B104DA73-66AE-4C7F-946A-4A81F1AED2E6}"/>
              </a:ext>
            </a:extLst>
          </p:cNvPr>
          <p:cNvSpPr txBox="1">
            <a:spLocks noChangeArrowheads="1"/>
          </p:cNvSpPr>
          <p:nvPr/>
        </p:nvSpPr>
        <p:spPr bwMode="auto">
          <a:xfrm>
            <a:off x="693738" y="1403350"/>
            <a:ext cx="15890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CWBR-01</a:t>
            </a:r>
          </a:p>
          <a:p>
            <a:r>
              <a:rPr lang="en-GB" altLang="en-US" sz="800"/>
              <a:t>x3 or x4 Armoured Squadron</a:t>
            </a:r>
          </a:p>
        </p:txBody>
      </p:sp>
      <p:grpSp>
        <p:nvGrpSpPr>
          <p:cNvPr id="132124" name="Group 28">
            <a:extLst>
              <a:ext uri="{FF2B5EF4-FFF2-40B4-BE49-F238E27FC236}">
                <a16:creationId xmlns:a16="http://schemas.microsoft.com/office/drawing/2014/main" id="{1CDD82DC-EEB3-45F8-B2DD-EDF4B6AC7D0D}"/>
              </a:ext>
            </a:extLst>
          </p:cNvPr>
          <p:cNvGrpSpPr>
            <a:grpSpLocks noChangeAspect="1"/>
          </p:cNvGrpSpPr>
          <p:nvPr/>
        </p:nvGrpSpPr>
        <p:grpSpPr bwMode="auto">
          <a:xfrm>
            <a:off x="404813" y="1979613"/>
            <a:ext cx="288925" cy="215900"/>
            <a:chOff x="480" y="816"/>
            <a:chExt cx="201" cy="132"/>
          </a:xfrm>
        </p:grpSpPr>
        <p:grpSp>
          <p:nvGrpSpPr>
            <p:cNvPr id="132125" name="Group 29">
              <a:extLst>
                <a:ext uri="{FF2B5EF4-FFF2-40B4-BE49-F238E27FC236}">
                  <a16:creationId xmlns:a16="http://schemas.microsoft.com/office/drawing/2014/main" id="{60DDB9E0-A02D-470A-9939-6022B6805AC0}"/>
                </a:ext>
              </a:extLst>
            </p:cNvPr>
            <p:cNvGrpSpPr>
              <a:grpSpLocks noChangeAspect="1"/>
            </p:cNvGrpSpPr>
            <p:nvPr/>
          </p:nvGrpSpPr>
          <p:grpSpPr bwMode="auto">
            <a:xfrm>
              <a:off x="480" y="816"/>
              <a:ext cx="201" cy="132"/>
              <a:chOff x="480" y="816"/>
              <a:chExt cx="201" cy="132"/>
            </a:xfrm>
          </p:grpSpPr>
          <p:sp>
            <p:nvSpPr>
              <p:cNvPr id="132126" name="Rectangle 30">
                <a:extLst>
                  <a:ext uri="{FF2B5EF4-FFF2-40B4-BE49-F238E27FC236}">
                    <a16:creationId xmlns:a16="http://schemas.microsoft.com/office/drawing/2014/main" id="{EE3B03EE-95A8-461A-B6F4-76BA7644D490}"/>
                  </a:ext>
                </a:extLst>
              </p:cNvPr>
              <p:cNvSpPr>
                <a:spLocks noChangeAspect="1" noChangeArrowheads="1"/>
              </p:cNvSpPr>
              <p:nvPr/>
            </p:nvSpPr>
            <p:spPr bwMode="auto">
              <a:xfrm>
                <a:off x="480" y="816"/>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32127" name="Oval 31">
                <a:extLst>
                  <a:ext uri="{FF2B5EF4-FFF2-40B4-BE49-F238E27FC236}">
                    <a16:creationId xmlns:a16="http://schemas.microsoft.com/office/drawing/2014/main" id="{744CF9E3-BC92-4E93-8624-8A0D9A677C75}"/>
                  </a:ext>
                </a:extLst>
              </p:cNvPr>
              <p:cNvSpPr>
                <a:spLocks noChangeAspect="1" noChangeArrowheads="1"/>
              </p:cNvSpPr>
              <p:nvPr/>
            </p:nvSpPr>
            <p:spPr bwMode="auto">
              <a:xfrm>
                <a:off x="517" y="849"/>
                <a:ext cx="127"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132128" name="Line 32">
              <a:extLst>
                <a:ext uri="{FF2B5EF4-FFF2-40B4-BE49-F238E27FC236}">
                  <a16:creationId xmlns:a16="http://schemas.microsoft.com/office/drawing/2014/main" id="{4962847E-2D20-4CEC-B9CF-32FB0E475F2D}"/>
                </a:ext>
              </a:extLst>
            </p:cNvPr>
            <p:cNvSpPr>
              <a:spLocks noChangeAspect="1" noChangeShapeType="1"/>
            </p:cNvSpPr>
            <p:nvPr/>
          </p:nvSpPr>
          <p:spPr bwMode="auto">
            <a:xfrm flipV="1">
              <a:off x="480" y="816"/>
              <a:ext cx="198" cy="132"/>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32129" name="Group 33">
            <a:extLst>
              <a:ext uri="{FF2B5EF4-FFF2-40B4-BE49-F238E27FC236}">
                <a16:creationId xmlns:a16="http://schemas.microsoft.com/office/drawing/2014/main" id="{A688B988-7D92-4D51-94BD-E48F272C5198}"/>
              </a:ext>
            </a:extLst>
          </p:cNvPr>
          <p:cNvGrpSpPr>
            <a:grpSpLocks/>
          </p:cNvGrpSpPr>
          <p:nvPr/>
        </p:nvGrpSpPr>
        <p:grpSpPr bwMode="auto">
          <a:xfrm>
            <a:off x="482600" y="1908175"/>
            <a:ext cx="131763" cy="26988"/>
            <a:chOff x="304" y="1872"/>
            <a:chExt cx="83" cy="17"/>
          </a:xfrm>
        </p:grpSpPr>
        <p:sp>
          <p:nvSpPr>
            <p:cNvPr id="132130" name="Oval 34">
              <a:extLst>
                <a:ext uri="{FF2B5EF4-FFF2-40B4-BE49-F238E27FC236}">
                  <a16:creationId xmlns:a16="http://schemas.microsoft.com/office/drawing/2014/main" id="{A537E82F-B5C7-4B90-A462-61C40A108B73}"/>
                </a:ext>
              </a:extLst>
            </p:cNvPr>
            <p:cNvSpPr>
              <a:spLocks noChangeAspect="1" noChangeArrowheads="1"/>
            </p:cNvSpPr>
            <p:nvPr/>
          </p:nvSpPr>
          <p:spPr bwMode="auto">
            <a:xfrm>
              <a:off x="304" y="1872"/>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32131" name="Oval 35">
              <a:extLst>
                <a:ext uri="{FF2B5EF4-FFF2-40B4-BE49-F238E27FC236}">
                  <a16:creationId xmlns:a16="http://schemas.microsoft.com/office/drawing/2014/main" id="{89502A68-AA32-4C3E-B2E0-33AC2B1B444B}"/>
                </a:ext>
              </a:extLst>
            </p:cNvPr>
            <p:cNvSpPr>
              <a:spLocks noChangeAspect="1" noChangeArrowheads="1"/>
            </p:cNvSpPr>
            <p:nvPr/>
          </p:nvSpPr>
          <p:spPr bwMode="auto">
            <a:xfrm>
              <a:off x="336" y="1872"/>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32132" name="Oval 36">
              <a:extLst>
                <a:ext uri="{FF2B5EF4-FFF2-40B4-BE49-F238E27FC236}">
                  <a16:creationId xmlns:a16="http://schemas.microsoft.com/office/drawing/2014/main" id="{B7D4143D-9BF5-44B8-A7DB-2CB6660A6C09}"/>
                </a:ext>
              </a:extLst>
            </p:cNvPr>
            <p:cNvSpPr>
              <a:spLocks noChangeAspect="1" noChangeArrowheads="1"/>
            </p:cNvSpPr>
            <p:nvPr/>
          </p:nvSpPr>
          <p:spPr bwMode="auto">
            <a:xfrm>
              <a:off x="370" y="1872"/>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32133" name="Text Box 37">
            <a:extLst>
              <a:ext uri="{FF2B5EF4-FFF2-40B4-BE49-F238E27FC236}">
                <a16:creationId xmlns:a16="http://schemas.microsoft.com/office/drawing/2014/main" id="{1441D2E8-826C-4175-A2D6-BF7E4BAA8A9F}"/>
              </a:ext>
            </a:extLst>
          </p:cNvPr>
          <p:cNvSpPr txBox="1">
            <a:spLocks noChangeArrowheads="1"/>
          </p:cNvSpPr>
          <p:nvPr/>
        </p:nvSpPr>
        <p:spPr bwMode="auto">
          <a:xfrm>
            <a:off x="693738" y="1835150"/>
            <a:ext cx="22002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CWBR-02</a:t>
            </a:r>
          </a:p>
          <a:p>
            <a:r>
              <a:rPr lang="en-GB" altLang="en-US" sz="800"/>
              <a:t>Up to x1 Close Reconnaissance Troop (b)</a:t>
            </a:r>
          </a:p>
        </p:txBody>
      </p:sp>
      <p:grpSp>
        <p:nvGrpSpPr>
          <p:cNvPr id="132134" name="Group 38">
            <a:extLst>
              <a:ext uri="{FF2B5EF4-FFF2-40B4-BE49-F238E27FC236}">
                <a16:creationId xmlns:a16="http://schemas.microsoft.com/office/drawing/2014/main" id="{E4E93180-9860-4DD5-87BD-ECE1674B6C7F}"/>
              </a:ext>
            </a:extLst>
          </p:cNvPr>
          <p:cNvGrpSpPr>
            <a:grpSpLocks noChangeAspect="1"/>
          </p:cNvGrpSpPr>
          <p:nvPr/>
        </p:nvGrpSpPr>
        <p:grpSpPr bwMode="auto">
          <a:xfrm>
            <a:off x="404813" y="2411413"/>
            <a:ext cx="287337" cy="215900"/>
            <a:chOff x="1055" y="960"/>
            <a:chExt cx="202" cy="132"/>
          </a:xfrm>
        </p:grpSpPr>
        <p:sp>
          <p:nvSpPr>
            <p:cNvPr id="132135" name="Rectangle 39">
              <a:extLst>
                <a:ext uri="{FF2B5EF4-FFF2-40B4-BE49-F238E27FC236}">
                  <a16:creationId xmlns:a16="http://schemas.microsoft.com/office/drawing/2014/main" id="{28C52538-901E-467F-88F4-20A9A4177BAC}"/>
                </a:ext>
              </a:extLst>
            </p:cNvPr>
            <p:cNvSpPr>
              <a:spLocks noChangeAspect="1" noChangeArrowheads="1"/>
            </p:cNvSpPr>
            <p:nvPr/>
          </p:nvSpPr>
          <p:spPr bwMode="auto">
            <a:xfrm>
              <a:off x="1056" y="960"/>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32136" name="Oval 40">
              <a:extLst>
                <a:ext uri="{FF2B5EF4-FFF2-40B4-BE49-F238E27FC236}">
                  <a16:creationId xmlns:a16="http://schemas.microsoft.com/office/drawing/2014/main" id="{B175910B-4555-40E7-A9DB-BD24A94D3A89}"/>
                </a:ext>
              </a:extLst>
            </p:cNvPr>
            <p:cNvSpPr>
              <a:spLocks noChangeAspect="1" noChangeArrowheads="1"/>
            </p:cNvSpPr>
            <p:nvPr/>
          </p:nvSpPr>
          <p:spPr bwMode="auto">
            <a:xfrm>
              <a:off x="1081" y="989"/>
              <a:ext cx="144"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32137" name="Line 41">
              <a:extLst>
                <a:ext uri="{FF2B5EF4-FFF2-40B4-BE49-F238E27FC236}">
                  <a16:creationId xmlns:a16="http://schemas.microsoft.com/office/drawing/2014/main" id="{90B7FCB0-A27E-4513-8536-8071A700E1AA}"/>
                </a:ext>
              </a:extLst>
            </p:cNvPr>
            <p:cNvSpPr>
              <a:spLocks noChangeAspect="1" noChangeShapeType="1"/>
            </p:cNvSpPr>
            <p:nvPr/>
          </p:nvSpPr>
          <p:spPr bwMode="auto">
            <a:xfrm flipV="1">
              <a:off x="1055" y="961"/>
              <a:ext cx="97" cy="131"/>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32138" name="Line 42">
              <a:extLst>
                <a:ext uri="{FF2B5EF4-FFF2-40B4-BE49-F238E27FC236}">
                  <a16:creationId xmlns:a16="http://schemas.microsoft.com/office/drawing/2014/main" id="{69B8DA08-56C6-42BB-A1F1-777788D7DF3A}"/>
                </a:ext>
              </a:extLst>
            </p:cNvPr>
            <p:cNvSpPr>
              <a:spLocks noChangeAspect="1" noChangeShapeType="1"/>
            </p:cNvSpPr>
            <p:nvPr/>
          </p:nvSpPr>
          <p:spPr bwMode="auto">
            <a:xfrm>
              <a:off x="1152" y="960"/>
              <a:ext cx="104" cy="131"/>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32139" name="Text Box 43">
            <a:extLst>
              <a:ext uri="{FF2B5EF4-FFF2-40B4-BE49-F238E27FC236}">
                <a16:creationId xmlns:a16="http://schemas.microsoft.com/office/drawing/2014/main" id="{FFAFC616-1634-436A-8EFF-8ABF1C7877D4}"/>
              </a:ext>
            </a:extLst>
          </p:cNvPr>
          <p:cNvSpPr txBox="1">
            <a:spLocks noChangeArrowheads="1"/>
          </p:cNvSpPr>
          <p:nvPr/>
        </p:nvSpPr>
        <p:spPr bwMode="auto">
          <a:xfrm>
            <a:off x="404813" y="107950"/>
            <a:ext cx="17335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BATTLEGROUP CWBR-20</a:t>
            </a:r>
          </a:p>
          <a:p>
            <a:r>
              <a:rPr lang="en-GB" altLang="en-US" sz="1000"/>
              <a:t>Armoured Regiment</a:t>
            </a:r>
          </a:p>
        </p:txBody>
      </p:sp>
      <p:grpSp>
        <p:nvGrpSpPr>
          <p:cNvPr id="132140" name="Group 44">
            <a:extLst>
              <a:ext uri="{FF2B5EF4-FFF2-40B4-BE49-F238E27FC236}">
                <a16:creationId xmlns:a16="http://schemas.microsoft.com/office/drawing/2014/main" id="{DB73BB12-0424-4738-AEC1-EBE2D8629307}"/>
              </a:ext>
            </a:extLst>
          </p:cNvPr>
          <p:cNvGrpSpPr>
            <a:grpSpLocks/>
          </p:cNvGrpSpPr>
          <p:nvPr/>
        </p:nvGrpSpPr>
        <p:grpSpPr bwMode="auto">
          <a:xfrm>
            <a:off x="482600" y="2339975"/>
            <a:ext cx="131763" cy="26988"/>
            <a:chOff x="304" y="1872"/>
            <a:chExt cx="83" cy="17"/>
          </a:xfrm>
        </p:grpSpPr>
        <p:sp>
          <p:nvSpPr>
            <p:cNvPr id="132141" name="Oval 45">
              <a:extLst>
                <a:ext uri="{FF2B5EF4-FFF2-40B4-BE49-F238E27FC236}">
                  <a16:creationId xmlns:a16="http://schemas.microsoft.com/office/drawing/2014/main" id="{73125301-93F7-4416-B462-7FDE7C76D47D}"/>
                </a:ext>
              </a:extLst>
            </p:cNvPr>
            <p:cNvSpPr>
              <a:spLocks noChangeAspect="1" noChangeArrowheads="1"/>
            </p:cNvSpPr>
            <p:nvPr/>
          </p:nvSpPr>
          <p:spPr bwMode="auto">
            <a:xfrm>
              <a:off x="304" y="1872"/>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32142" name="Oval 46">
              <a:extLst>
                <a:ext uri="{FF2B5EF4-FFF2-40B4-BE49-F238E27FC236}">
                  <a16:creationId xmlns:a16="http://schemas.microsoft.com/office/drawing/2014/main" id="{5E5E14A8-C3D7-4765-B094-3DC634DA6B08}"/>
                </a:ext>
              </a:extLst>
            </p:cNvPr>
            <p:cNvSpPr>
              <a:spLocks noChangeAspect="1" noChangeArrowheads="1"/>
            </p:cNvSpPr>
            <p:nvPr/>
          </p:nvSpPr>
          <p:spPr bwMode="auto">
            <a:xfrm>
              <a:off x="336" y="1872"/>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32143" name="Oval 47">
              <a:extLst>
                <a:ext uri="{FF2B5EF4-FFF2-40B4-BE49-F238E27FC236}">
                  <a16:creationId xmlns:a16="http://schemas.microsoft.com/office/drawing/2014/main" id="{FCBAF4B3-3CB9-40B5-91A6-75585373EB56}"/>
                </a:ext>
              </a:extLst>
            </p:cNvPr>
            <p:cNvSpPr>
              <a:spLocks noChangeAspect="1" noChangeArrowheads="1"/>
            </p:cNvSpPr>
            <p:nvPr/>
          </p:nvSpPr>
          <p:spPr bwMode="auto">
            <a:xfrm>
              <a:off x="370" y="1872"/>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32144" name="Text Box 48">
            <a:extLst>
              <a:ext uri="{FF2B5EF4-FFF2-40B4-BE49-F238E27FC236}">
                <a16:creationId xmlns:a16="http://schemas.microsoft.com/office/drawing/2014/main" id="{8A18082C-999F-4C7B-8CB0-D6BE221B2ED8}"/>
              </a:ext>
            </a:extLst>
          </p:cNvPr>
          <p:cNvSpPr txBox="1">
            <a:spLocks noChangeArrowheads="1"/>
          </p:cNvSpPr>
          <p:nvPr/>
        </p:nvSpPr>
        <p:spPr bwMode="auto">
          <a:xfrm>
            <a:off x="692150" y="2268538"/>
            <a:ext cx="19145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CWBR-20</a:t>
            </a:r>
          </a:p>
          <a:p>
            <a:r>
              <a:rPr lang="en-GB" altLang="en-US" sz="800"/>
              <a:t>Up to x1 Guided Weapons Troop (c)</a:t>
            </a:r>
          </a:p>
        </p:txBody>
      </p:sp>
      <p:sp>
        <p:nvSpPr>
          <p:cNvPr id="132145" name="Text Box 49">
            <a:extLst>
              <a:ext uri="{FF2B5EF4-FFF2-40B4-BE49-F238E27FC236}">
                <a16:creationId xmlns:a16="http://schemas.microsoft.com/office/drawing/2014/main" id="{581E3E3B-0381-4386-B2E9-229D94F939FB}"/>
              </a:ext>
            </a:extLst>
          </p:cNvPr>
          <p:cNvSpPr txBox="1">
            <a:spLocks noChangeArrowheads="1"/>
          </p:cNvSpPr>
          <p:nvPr/>
        </p:nvSpPr>
        <p:spPr bwMode="auto">
          <a:xfrm>
            <a:off x="115888" y="2627313"/>
            <a:ext cx="3311525" cy="2903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800"/>
              <a:t>(a) </a:t>
            </a:r>
            <a:r>
              <a:rPr lang="en-GB" altLang="en-US" sz="800" b="0"/>
              <a:t>From 1985: May upgrade Chieftain tank to:</a:t>
            </a:r>
          </a:p>
          <a:p>
            <a:r>
              <a:rPr lang="en-GB" altLang="en-US" sz="800" b="0"/>
              <a:t>     Chieftain Mk 10 120mm Main Battle Tank                      CWBR-02</a:t>
            </a:r>
          </a:p>
          <a:p>
            <a:r>
              <a:rPr lang="en-GB" altLang="en-US" sz="800" b="0"/>
              <a:t>Alternative:</a:t>
            </a:r>
          </a:p>
          <a:p>
            <a:r>
              <a:rPr lang="en-GB" altLang="en-US" sz="800" b="0"/>
              <a:t>     Challenger 120mm Main Battle Tank </a:t>
            </a:r>
            <a:r>
              <a:rPr lang="en-GB" altLang="en-US" sz="800"/>
              <a:t>    </a:t>
            </a:r>
            <a:r>
              <a:rPr lang="en-GB" altLang="en-US" sz="800" b="0"/>
              <a:t>                        CWBR-03</a:t>
            </a:r>
          </a:p>
          <a:p>
            <a:r>
              <a:rPr lang="en-GB" altLang="en-US" sz="800" b="0"/>
              <a:t>Armoured Brigades were upgraded to Challenger at the following rate:</a:t>
            </a:r>
          </a:p>
          <a:p>
            <a:r>
              <a:rPr lang="en-GB" altLang="en-US" sz="800" b="0"/>
              <a:t>     4 Armoured Brigade – 1986 </a:t>
            </a:r>
          </a:p>
          <a:p>
            <a:r>
              <a:rPr lang="en-GB" altLang="en-US" sz="800" b="0"/>
              <a:t>     6 Armoured Brigade – 1988</a:t>
            </a:r>
          </a:p>
          <a:p>
            <a:r>
              <a:rPr lang="en-GB" altLang="en-US" sz="800" b="0"/>
              <a:t>     7 Armoured Brigade – 1985</a:t>
            </a:r>
          </a:p>
          <a:p>
            <a:r>
              <a:rPr lang="en-GB" altLang="en-US" sz="800" b="0"/>
              <a:t>     22 Armoured Brigade – 1989 (only </a:t>
            </a:r>
            <a:r>
              <a:rPr lang="en-GB" altLang="en-US" sz="800"/>
              <a:t>x1</a:t>
            </a:r>
            <a:r>
              <a:rPr lang="en-GB" altLang="en-US" sz="800" b="0"/>
              <a:t> Squadron by late 1989)</a:t>
            </a:r>
          </a:p>
          <a:p>
            <a:r>
              <a:rPr lang="en-GB" altLang="en-US" sz="800" b="0"/>
              <a:t>     33 Armoured Brigade – 1988 (regiment had only </a:t>
            </a:r>
            <a:r>
              <a:rPr lang="en-GB" altLang="en-US" sz="800"/>
              <a:t>x3 </a:t>
            </a:r>
            <a:r>
              <a:rPr lang="en-GB" altLang="en-US" sz="800" b="0"/>
              <a:t>Squadrons)</a:t>
            </a:r>
          </a:p>
          <a:p>
            <a:endParaRPr lang="en-GB" altLang="en-US" sz="800"/>
          </a:p>
          <a:p>
            <a:r>
              <a:rPr lang="en-GB" altLang="en-US" sz="800"/>
              <a:t>(b) </a:t>
            </a:r>
            <a:r>
              <a:rPr lang="en-GB" altLang="en-US" sz="800" b="0"/>
              <a:t>Regimental Close Recce Troops were disbanded during the 1976 reorganisation, with all recce elements being retained by the Recce Regiments.  This was reversed during the 1982 reorganisations, with Close Recce Troops then being returned to the Armoured Regiments from January 1983.</a:t>
            </a:r>
          </a:p>
          <a:p>
            <a:endParaRPr lang="en-GB" altLang="en-US" sz="800"/>
          </a:p>
          <a:p>
            <a:r>
              <a:rPr lang="en-GB" altLang="en-US" sz="800"/>
              <a:t>(c) </a:t>
            </a:r>
            <a:r>
              <a:rPr lang="en-GB" altLang="en-US" sz="800" b="0"/>
              <a:t>The Guided Weapons Troops of Armoured Regiments were massed in the Corps Anti-Tank Regiment (operated by the Royal Horse Artillery) from 1978 to 1983.  The Guided Weapons Troops then returned to the Armoured Regiments before being disbanded in 1986.  They did however remain in war-reserve storage until 1990.</a:t>
            </a:r>
          </a:p>
        </p:txBody>
      </p:sp>
      <p:pic>
        <p:nvPicPr>
          <p:cNvPr id="132146" name="Picture 50" descr="CWBR-04 Centurion AVRE 165 comp">
            <a:extLst>
              <a:ext uri="{FF2B5EF4-FFF2-40B4-BE49-F238E27FC236}">
                <a16:creationId xmlns:a16="http://schemas.microsoft.com/office/drawing/2014/main" id="{BDDCC758-1EE4-4E57-9071-946FBEAF406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16338" y="107950"/>
            <a:ext cx="3024187" cy="2184400"/>
          </a:xfrm>
          <a:prstGeom prst="rect">
            <a:avLst/>
          </a:prstGeom>
          <a:noFill/>
          <a:extLst>
            <a:ext uri="{909E8E84-426E-40DD-AFC4-6F175D3DCCD1}">
              <a14:hiddenFill xmlns:a14="http://schemas.microsoft.com/office/drawing/2010/main">
                <a:solidFill>
                  <a:srgbClr val="FFFFFF"/>
                </a:solidFill>
              </a14:hiddenFill>
            </a:ext>
          </a:extLst>
        </p:spPr>
      </p:pic>
      <p:pic>
        <p:nvPicPr>
          <p:cNvPr id="132147" name="Picture 51" descr="1880619217_1de9d37108">
            <a:extLst>
              <a:ext uri="{FF2B5EF4-FFF2-40B4-BE49-F238E27FC236}">
                <a16:creationId xmlns:a16="http://schemas.microsoft.com/office/drawing/2014/main" id="{38358116-AA38-4076-B3C4-BBA92ADBBD8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5888" y="5724525"/>
            <a:ext cx="3241675" cy="2314575"/>
          </a:xfrm>
          <a:prstGeom prst="rect">
            <a:avLst/>
          </a:prstGeom>
          <a:noFill/>
          <a:extLst>
            <a:ext uri="{909E8E84-426E-40DD-AFC4-6F175D3DCCD1}">
              <a14:hiddenFill xmlns:a14="http://schemas.microsoft.com/office/drawing/2010/main">
                <a:solidFill>
                  <a:srgbClr val="FFFFFF"/>
                </a:solidFill>
              </a14:hiddenFill>
            </a:ext>
          </a:extLst>
        </p:spPr>
      </p:pic>
      <p:sp>
        <p:nvSpPr>
          <p:cNvPr id="132148" name="Line 52">
            <a:extLst>
              <a:ext uri="{FF2B5EF4-FFF2-40B4-BE49-F238E27FC236}">
                <a16:creationId xmlns:a16="http://schemas.microsoft.com/office/drawing/2014/main" id="{1BEA0A18-1D27-48F4-BB67-1FB3A33B58CC}"/>
              </a:ext>
            </a:extLst>
          </p:cNvPr>
          <p:cNvSpPr>
            <a:spLocks noChangeShapeType="1"/>
          </p:cNvSpPr>
          <p:nvPr/>
        </p:nvSpPr>
        <p:spPr bwMode="auto">
          <a:xfrm>
            <a:off x="3644900" y="2916238"/>
            <a:ext cx="0" cy="136842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32149" name="Group 53">
            <a:extLst>
              <a:ext uri="{FF2B5EF4-FFF2-40B4-BE49-F238E27FC236}">
                <a16:creationId xmlns:a16="http://schemas.microsoft.com/office/drawing/2014/main" id="{097858AE-36EB-4E11-895F-2825CDFF72D0}"/>
              </a:ext>
            </a:extLst>
          </p:cNvPr>
          <p:cNvGrpSpPr>
            <a:grpSpLocks noChangeAspect="1"/>
          </p:cNvGrpSpPr>
          <p:nvPr/>
        </p:nvGrpSpPr>
        <p:grpSpPr bwMode="auto">
          <a:xfrm>
            <a:off x="3502025" y="2700338"/>
            <a:ext cx="287338" cy="215900"/>
            <a:chOff x="480" y="816"/>
            <a:chExt cx="201" cy="132"/>
          </a:xfrm>
        </p:grpSpPr>
        <p:grpSp>
          <p:nvGrpSpPr>
            <p:cNvPr id="132150" name="Group 54">
              <a:extLst>
                <a:ext uri="{FF2B5EF4-FFF2-40B4-BE49-F238E27FC236}">
                  <a16:creationId xmlns:a16="http://schemas.microsoft.com/office/drawing/2014/main" id="{6BA33951-D537-4BC9-A509-BD678BC68F54}"/>
                </a:ext>
              </a:extLst>
            </p:cNvPr>
            <p:cNvGrpSpPr>
              <a:grpSpLocks noChangeAspect="1"/>
            </p:cNvGrpSpPr>
            <p:nvPr/>
          </p:nvGrpSpPr>
          <p:grpSpPr bwMode="auto">
            <a:xfrm>
              <a:off x="480" y="816"/>
              <a:ext cx="201" cy="132"/>
              <a:chOff x="480" y="816"/>
              <a:chExt cx="201" cy="132"/>
            </a:xfrm>
          </p:grpSpPr>
          <p:sp>
            <p:nvSpPr>
              <p:cNvPr id="132151" name="Rectangle 55">
                <a:extLst>
                  <a:ext uri="{FF2B5EF4-FFF2-40B4-BE49-F238E27FC236}">
                    <a16:creationId xmlns:a16="http://schemas.microsoft.com/office/drawing/2014/main" id="{61D7A13F-C825-4827-88D3-58048632DE7D}"/>
                  </a:ext>
                </a:extLst>
              </p:cNvPr>
              <p:cNvSpPr>
                <a:spLocks noChangeAspect="1" noChangeArrowheads="1"/>
              </p:cNvSpPr>
              <p:nvPr/>
            </p:nvSpPr>
            <p:spPr bwMode="auto">
              <a:xfrm>
                <a:off x="480" y="816"/>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32152" name="Oval 56">
                <a:extLst>
                  <a:ext uri="{FF2B5EF4-FFF2-40B4-BE49-F238E27FC236}">
                    <a16:creationId xmlns:a16="http://schemas.microsoft.com/office/drawing/2014/main" id="{68082A10-0998-4F02-AB89-1AE876BDBF69}"/>
                  </a:ext>
                </a:extLst>
              </p:cNvPr>
              <p:cNvSpPr>
                <a:spLocks noChangeAspect="1" noChangeArrowheads="1"/>
              </p:cNvSpPr>
              <p:nvPr/>
            </p:nvSpPr>
            <p:spPr bwMode="auto">
              <a:xfrm>
                <a:off x="517" y="849"/>
                <a:ext cx="127"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132153" name="Line 57">
              <a:extLst>
                <a:ext uri="{FF2B5EF4-FFF2-40B4-BE49-F238E27FC236}">
                  <a16:creationId xmlns:a16="http://schemas.microsoft.com/office/drawing/2014/main" id="{0FA9269D-B95F-4FF1-A256-4F548EE37F8E}"/>
                </a:ext>
              </a:extLst>
            </p:cNvPr>
            <p:cNvSpPr>
              <a:spLocks noChangeAspect="1" noChangeShapeType="1"/>
            </p:cNvSpPr>
            <p:nvPr/>
          </p:nvSpPr>
          <p:spPr bwMode="auto">
            <a:xfrm flipV="1">
              <a:off x="480" y="816"/>
              <a:ext cx="198" cy="132"/>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32154" name="Group 58">
            <a:extLst>
              <a:ext uri="{FF2B5EF4-FFF2-40B4-BE49-F238E27FC236}">
                <a16:creationId xmlns:a16="http://schemas.microsoft.com/office/drawing/2014/main" id="{7AAB9742-D4CF-48B3-9DCF-2C7195392FD0}"/>
              </a:ext>
            </a:extLst>
          </p:cNvPr>
          <p:cNvGrpSpPr>
            <a:grpSpLocks/>
          </p:cNvGrpSpPr>
          <p:nvPr/>
        </p:nvGrpSpPr>
        <p:grpSpPr bwMode="auto">
          <a:xfrm>
            <a:off x="3608388" y="2628900"/>
            <a:ext cx="76200" cy="63500"/>
            <a:chOff x="2443" y="447"/>
            <a:chExt cx="48" cy="40"/>
          </a:xfrm>
        </p:grpSpPr>
        <p:sp>
          <p:nvSpPr>
            <p:cNvPr id="132155" name="Line 59">
              <a:extLst>
                <a:ext uri="{FF2B5EF4-FFF2-40B4-BE49-F238E27FC236}">
                  <a16:creationId xmlns:a16="http://schemas.microsoft.com/office/drawing/2014/main" id="{1CB6A86A-5BEE-49C9-B723-1662C3B599B5}"/>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32156" name="Line 60">
              <a:extLst>
                <a:ext uri="{FF2B5EF4-FFF2-40B4-BE49-F238E27FC236}">
                  <a16:creationId xmlns:a16="http://schemas.microsoft.com/office/drawing/2014/main" id="{DFF43249-0035-4B5D-9ED4-CA2C003A9BE9}"/>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32157" name="Text Box 61">
            <a:extLst>
              <a:ext uri="{FF2B5EF4-FFF2-40B4-BE49-F238E27FC236}">
                <a16:creationId xmlns:a16="http://schemas.microsoft.com/office/drawing/2014/main" id="{73DB3787-42AC-4DC0-9F9B-DA1B98CB63AF}"/>
              </a:ext>
            </a:extLst>
          </p:cNvPr>
          <p:cNvSpPr txBox="1">
            <a:spLocks noChangeArrowheads="1"/>
          </p:cNvSpPr>
          <p:nvPr/>
        </p:nvSpPr>
        <p:spPr bwMode="auto">
          <a:xfrm>
            <a:off x="3789363" y="2555875"/>
            <a:ext cx="2409825"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BATTLEGROUP CWBR-21a</a:t>
            </a:r>
          </a:p>
          <a:p>
            <a:r>
              <a:rPr lang="en-GB" altLang="en-US" sz="1000"/>
              <a:t>Reconnaissance Regiment Type A </a:t>
            </a:r>
            <a:r>
              <a:rPr lang="en-GB" altLang="en-US" sz="800"/>
              <a:t>(a)</a:t>
            </a:r>
            <a:endParaRPr lang="en-GB" altLang="en-US" sz="1000"/>
          </a:p>
          <a:p>
            <a:r>
              <a:rPr lang="en-GB" altLang="en-US" sz="800" b="0"/>
              <a:t>(1980-82)</a:t>
            </a:r>
            <a:endParaRPr lang="en-GB" altLang="en-US" sz="1000"/>
          </a:p>
        </p:txBody>
      </p:sp>
      <p:grpSp>
        <p:nvGrpSpPr>
          <p:cNvPr id="132158" name="Group 62">
            <a:extLst>
              <a:ext uri="{FF2B5EF4-FFF2-40B4-BE49-F238E27FC236}">
                <a16:creationId xmlns:a16="http://schemas.microsoft.com/office/drawing/2014/main" id="{8E731EB9-C9FC-4DD1-91F1-6E1CB9C3E06F}"/>
              </a:ext>
            </a:extLst>
          </p:cNvPr>
          <p:cNvGrpSpPr>
            <a:grpSpLocks noChangeAspect="1"/>
          </p:cNvGrpSpPr>
          <p:nvPr/>
        </p:nvGrpSpPr>
        <p:grpSpPr bwMode="auto">
          <a:xfrm>
            <a:off x="3789363" y="3779838"/>
            <a:ext cx="287337" cy="214312"/>
            <a:chOff x="480" y="816"/>
            <a:chExt cx="201" cy="132"/>
          </a:xfrm>
        </p:grpSpPr>
        <p:grpSp>
          <p:nvGrpSpPr>
            <p:cNvPr id="132159" name="Group 63">
              <a:extLst>
                <a:ext uri="{FF2B5EF4-FFF2-40B4-BE49-F238E27FC236}">
                  <a16:creationId xmlns:a16="http://schemas.microsoft.com/office/drawing/2014/main" id="{86D44CFE-B5E7-4E93-BD42-627A9DC3F918}"/>
                </a:ext>
              </a:extLst>
            </p:cNvPr>
            <p:cNvGrpSpPr>
              <a:grpSpLocks noChangeAspect="1"/>
            </p:cNvGrpSpPr>
            <p:nvPr/>
          </p:nvGrpSpPr>
          <p:grpSpPr bwMode="auto">
            <a:xfrm>
              <a:off x="480" y="816"/>
              <a:ext cx="201" cy="132"/>
              <a:chOff x="480" y="816"/>
              <a:chExt cx="201" cy="132"/>
            </a:xfrm>
          </p:grpSpPr>
          <p:sp>
            <p:nvSpPr>
              <p:cNvPr id="132160" name="Rectangle 64">
                <a:extLst>
                  <a:ext uri="{FF2B5EF4-FFF2-40B4-BE49-F238E27FC236}">
                    <a16:creationId xmlns:a16="http://schemas.microsoft.com/office/drawing/2014/main" id="{CCDD34BC-1976-4E6A-B1D9-C1C91F0F987A}"/>
                  </a:ext>
                </a:extLst>
              </p:cNvPr>
              <p:cNvSpPr>
                <a:spLocks noChangeAspect="1" noChangeArrowheads="1"/>
              </p:cNvSpPr>
              <p:nvPr/>
            </p:nvSpPr>
            <p:spPr bwMode="auto">
              <a:xfrm>
                <a:off x="480" y="816"/>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32161" name="Oval 65">
                <a:extLst>
                  <a:ext uri="{FF2B5EF4-FFF2-40B4-BE49-F238E27FC236}">
                    <a16:creationId xmlns:a16="http://schemas.microsoft.com/office/drawing/2014/main" id="{2852915B-841B-4839-8D1A-8AF24EF0F81D}"/>
                  </a:ext>
                </a:extLst>
              </p:cNvPr>
              <p:cNvSpPr>
                <a:spLocks noChangeAspect="1" noChangeArrowheads="1"/>
              </p:cNvSpPr>
              <p:nvPr/>
            </p:nvSpPr>
            <p:spPr bwMode="auto">
              <a:xfrm>
                <a:off x="517" y="849"/>
                <a:ext cx="127"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132162" name="Line 66">
              <a:extLst>
                <a:ext uri="{FF2B5EF4-FFF2-40B4-BE49-F238E27FC236}">
                  <a16:creationId xmlns:a16="http://schemas.microsoft.com/office/drawing/2014/main" id="{8B446649-7F21-4E92-9CD6-A8DADC730BA5}"/>
                </a:ext>
              </a:extLst>
            </p:cNvPr>
            <p:cNvSpPr>
              <a:spLocks noChangeAspect="1" noChangeShapeType="1"/>
            </p:cNvSpPr>
            <p:nvPr/>
          </p:nvSpPr>
          <p:spPr bwMode="auto">
            <a:xfrm flipV="1">
              <a:off x="480" y="816"/>
              <a:ext cx="198" cy="132"/>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32163" name="Text Box 67">
            <a:extLst>
              <a:ext uri="{FF2B5EF4-FFF2-40B4-BE49-F238E27FC236}">
                <a16:creationId xmlns:a16="http://schemas.microsoft.com/office/drawing/2014/main" id="{95D4ACDA-00FC-49EB-A7AA-691018ECC345}"/>
              </a:ext>
            </a:extLst>
          </p:cNvPr>
          <p:cNvSpPr txBox="1">
            <a:spLocks noChangeArrowheads="1"/>
          </p:cNvSpPr>
          <p:nvPr/>
        </p:nvSpPr>
        <p:spPr bwMode="auto">
          <a:xfrm>
            <a:off x="4078288" y="3421063"/>
            <a:ext cx="1719262"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MANOEUVRE ELEMENTS</a:t>
            </a:r>
          </a:p>
        </p:txBody>
      </p:sp>
      <p:sp>
        <p:nvSpPr>
          <p:cNvPr id="132164" name="Line 68">
            <a:extLst>
              <a:ext uri="{FF2B5EF4-FFF2-40B4-BE49-F238E27FC236}">
                <a16:creationId xmlns:a16="http://schemas.microsoft.com/office/drawing/2014/main" id="{86CFB7B8-CA64-44AC-BD7B-698646EADB3E}"/>
              </a:ext>
            </a:extLst>
          </p:cNvPr>
          <p:cNvSpPr>
            <a:spLocks noChangeShapeType="1"/>
          </p:cNvSpPr>
          <p:nvPr/>
        </p:nvSpPr>
        <p:spPr bwMode="auto">
          <a:xfrm>
            <a:off x="3933825" y="3708400"/>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32165" name="Text Box 69">
            <a:extLst>
              <a:ext uri="{FF2B5EF4-FFF2-40B4-BE49-F238E27FC236}">
                <a16:creationId xmlns:a16="http://schemas.microsoft.com/office/drawing/2014/main" id="{ABBABE84-AE8F-4F3F-988D-D004443C2344}"/>
              </a:ext>
            </a:extLst>
          </p:cNvPr>
          <p:cNvSpPr txBox="1">
            <a:spLocks noChangeArrowheads="1"/>
          </p:cNvSpPr>
          <p:nvPr/>
        </p:nvSpPr>
        <p:spPr bwMode="auto">
          <a:xfrm>
            <a:off x="4078288" y="3636963"/>
            <a:ext cx="19129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CWBR-03a</a:t>
            </a:r>
          </a:p>
          <a:p>
            <a:r>
              <a:rPr lang="en-GB" altLang="en-US" sz="800"/>
              <a:t>x2 Medium Recce Squadron Type A</a:t>
            </a:r>
          </a:p>
        </p:txBody>
      </p:sp>
      <p:sp>
        <p:nvSpPr>
          <p:cNvPr id="132166" name="Line 70">
            <a:extLst>
              <a:ext uri="{FF2B5EF4-FFF2-40B4-BE49-F238E27FC236}">
                <a16:creationId xmlns:a16="http://schemas.microsoft.com/office/drawing/2014/main" id="{7779FE31-88DB-4C9A-8AF4-D13694CF259A}"/>
              </a:ext>
            </a:extLst>
          </p:cNvPr>
          <p:cNvSpPr>
            <a:spLocks noChangeShapeType="1"/>
          </p:cNvSpPr>
          <p:nvPr/>
        </p:nvSpPr>
        <p:spPr bwMode="auto">
          <a:xfrm>
            <a:off x="3646488" y="3852863"/>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32167" name="Group 71">
            <a:extLst>
              <a:ext uri="{FF2B5EF4-FFF2-40B4-BE49-F238E27FC236}">
                <a16:creationId xmlns:a16="http://schemas.microsoft.com/office/drawing/2014/main" id="{E82ECA79-5CCB-44D1-942A-FEA73DBDC7A0}"/>
              </a:ext>
            </a:extLst>
          </p:cNvPr>
          <p:cNvGrpSpPr>
            <a:grpSpLocks noChangeAspect="1"/>
          </p:cNvGrpSpPr>
          <p:nvPr/>
        </p:nvGrpSpPr>
        <p:grpSpPr bwMode="auto">
          <a:xfrm>
            <a:off x="3789363" y="4211638"/>
            <a:ext cx="287337" cy="214312"/>
            <a:chOff x="480" y="816"/>
            <a:chExt cx="201" cy="132"/>
          </a:xfrm>
        </p:grpSpPr>
        <p:grpSp>
          <p:nvGrpSpPr>
            <p:cNvPr id="132168" name="Group 72">
              <a:extLst>
                <a:ext uri="{FF2B5EF4-FFF2-40B4-BE49-F238E27FC236}">
                  <a16:creationId xmlns:a16="http://schemas.microsoft.com/office/drawing/2014/main" id="{DA7304F8-2B3B-4A03-9F6E-0ED0546545BC}"/>
                </a:ext>
              </a:extLst>
            </p:cNvPr>
            <p:cNvGrpSpPr>
              <a:grpSpLocks noChangeAspect="1"/>
            </p:cNvGrpSpPr>
            <p:nvPr/>
          </p:nvGrpSpPr>
          <p:grpSpPr bwMode="auto">
            <a:xfrm>
              <a:off x="480" y="816"/>
              <a:ext cx="201" cy="132"/>
              <a:chOff x="480" y="816"/>
              <a:chExt cx="201" cy="132"/>
            </a:xfrm>
          </p:grpSpPr>
          <p:sp>
            <p:nvSpPr>
              <p:cNvPr id="132169" name="Rectangle 73">
                <a:extLst>
                  <a:ext uri="{FF2B5EF4-FFF2-40B4-BE49-F238E27FC236}">
                    <a16:creationId xmlns:a16="http://schemas.microsoft.com/office/drawing/2014/main" id="{0144838C-7AE2-4C39-A660-605093ACC4B8}"/>
                  </a:ext>
                </a:extLst>
              </p:cNvPr>
              <p:cNvSpPr>
                <a:spLocks noChangeAspect="1" noChangeArrowheads="1"/>
              </p:cNvSpPr>
              <p:nvPr/>
            </p:nvSpPr>
            <p:spPr bwMode="auto">
              <a:xfrm>
                <a:off x="480" y="816"/>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32170" name="Oval 74">
                <a:extLst>
                  <a:ext uri="{FF2B5EF4-FFF2-40B4-BE49-F238E27FC236}">
                    <a16:creationId xmlns:a16="http://schemas.microsoft.com/office/drawing/2014/main" id="{105E1C12-9A86-4E70-AEC0-8081EC639A88}"/>
                  </a:ext>
                </a:extLst>
              </p:cNvPr>
              <p:cNvSpPr>
                <a:spLocks noChangeAspect="1" noChangeArrowheads="1"/>
              </p:cNvSpPr>
              <p:nvPr/>
            </p:nvSpPr>
            <p:spPr bwMode="auto">
              <a:xfrm>
                <a:off x="517" y="849"/>
                <a:ext cx="127"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132171" name="Line 75">
              <a:extLst>
                <a:ext uri="{FF2B5EF4-FFF2-40B4-BE49-F238E27FC236}">
                  <a16:creationId xmlns:a16="http://schemas.microsoft.com/office/drawing/2014/main" id="{F607DE69-6C0D-4B38-8DF8-CE179B9855AD}"/>
                </a:ext>
              </a:extLst>
            </p:cNvPr>
            <p:cNvSpPr>
              <a:spLocks noChangeAspect="1" noChangeShapeType="1"/>
            </p:cNvSpPr>
            <p:nvPr/>
          </p:nvSpPr>
          <p:spPr bwMode="auto">
            <a:xfrm flipV="1">
              <a:off x="480" y="816"/>
              <a:ext cx="198" cy="132"/>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32172" name="Line 76">
            <a:extLst>
              <a:ext uri="{FF2B5EF4-FFF2-40B4-BE49-F238E27FC236}">
                <a16:creationId xmlns:a16="http://schemas.microsoft.com/office/drawing/2014/main" id="{FD7A3734-8AB7-40DB-9227-7E44970E28F6}"/>
              </a:ext>
            </a:extLst>
          </p:cNvPr>
          <p:cNvSpPr>
            <a:spLocks noChangeShapeType="1"/>
          </p:cNvSpPr>
          <p:nvPr/>
        </p:nvSpPr>
        <p:spPr bwMode="auto">
          <a:xfrm>
            <a:off x="3933825" y="4140200"/>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32173" name="Text Box 77">
            <a:extLst>
              <a:ext uri="{FF2B5EF4-FFF2-40B4-BE49-F238E27FC236}">
                <a16:creationId xmlns:a16="http://schemas.microsoft.com/office/drawing/2014/main" id="{3B82D15E-8CF2-4733-9C69-5AC651FA7DE9}"/>
              </a:ext>
            </a:extLst>
          </p:cNvPr>
          <p:cNvSpPr txBox="1">
            <a:spLocks noChangeArrowheads="1"/>
          </p:cNvSpPr>
          <p:nvPr/>
        </p:nvSpPr>
        <p:spPr bwMode="auto">
          <a:xfrm>
            <a:off x="4076700" y="4067175"/>
            <a:ext cx="18065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CWBR-21a</a:t>
            </a:r>
          </a:p>
          <a:p>
            <a:r>
              <a:rPr lang="en-GB" altLang="en-US" sz="800"/>
              <a:t>x1 Close Recce Squadron Type A</a:t>
            </a:r>
          </a:p>
        </p:txBody>
      </p:sp>
      <p:sp>
        <p:nvSpPr>
          <p:cNvPr id="132174" name="Line 78">
            <a:extLst>
              <a:ext uri="{FF2B5EF4-FFF2-40B4-BE49-F238E27FC236}">
                <a16:creationId xmlns:a16="http://schemas.microsoft.com/office/drawing/2014/main" id="{92C2BFE7-6BF4-40B5-BDE8-0E717D03C4C1}"/>
              </a:ext>
            </a:extLst>
          </p:cNvPr>
          <p:cNvSpPr>
            <a:spLocks noChangeShapeType="1"/>
          </p:cNvSpPr>
          <p:nvPr/>
        </p:nvSpPr>
        <p:spPr bwMode="auto">
          <a:xfrm>
            <a:off x="3646488" y="4284663"/>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32175" name="Group 79">
            <a:extLst>
              <a:ext uri="{FF2B5EF4-FFF2-40B4-BE49-F238E27FC236}">
                <a16:creationId xmlns:a16="http://schemas.microsoft.com/office/drawing/2014/main" id="{1AE51B5C-6CB8-4083-A1F4-0A499A78A64D}"/>
              </a:ext>
            </a:extLst>
          </p:cNvPr>
          <p:cNvGrpSpPr>
            <a:grpSpLocks noChangeAspect="1"/>
          </p:cNvGrpSpPr>
          <p:nvPr/>
        </p:nvGrpSpPr>
        <p:grpSpPr bwMode="auto">
          <a:xfrm>
            <a:off x="3789363" y="3205163"/>
            <a:ext cx="239712" cy="157162"/>
            <a:chOff x="480" y="816"/>
            <a:chExt cx="201" cy="132"/>
          </a:xfrm>
        </p:grpSpPr>
        <p:grpSp>
          <p:nvGrpSpPr>
            <p:cNvPr id="132176" name="Group 80">
              <a:extLst>
                <a:ext uri="{FF2B5EF4-FFF2-40B4-BE49-F238E27FC236}">
                  <a16:creationId xmlns:a16="http://schemas.microsoft.com/office/drawing/2014/main" id="{AB49AB1E-EB9C-4EC9-997B-724732235A45}"/>
                </a:ext>
              </a:extLst>
            </p:cNvPr>
            <p:cNvGrpSpPr>
              <a:grpSpLocks noChangeAspect="1"/>
            </p:cNvGrpSpPr>
            <p:nvPr/>
          </p:nvGrpSpPr>
          <p:grpSpPr bwMode="auto">
            <a:xfrm>
              <a:off x="480" y="816"/>
              <a:ext cx="201" cy="132"/>
              <a:chOff x="480" y="816"/>
              <a:chExt cx="201" cy="132"/>
            </a:xfrm>
          </p:grpSpPr>
          <p:sp>
            <p:nvSpPr>
              <p:cNvPr id="132177" name="Rectangle 81">
                <a:extLst>
                  <a:ext uri="{FF2B5EF4-FFF2-40B4-BE49-F238E27FC236}">
                    <a16:creationId xmlns:a16="http://schemas.microsoft.com/office/drawing/2014/main" id="{9E615E67-5251-404E-85E8-8C37D7C9F6B6}"/>
                  </a:ext>
                </a:extLst>
              </p:cNvPr>
              <p:cNvSpPr>
                <a:spLocks noChangeAspect="1" noChangeArrowheads="1"/>
              </p:cNvSpPr>
              <p:nvPr/>
            </p:nvSpPr>
            <p:spPr bwMode="auto">
              <a:xfrm>
                <a:off x="480" y="816"/>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32178" name="Oval 82">
                <a:extLst>
                  <a:ext uri="{FF2B5EF4-FFF2-40B4-BE49-F238E27FC236}">
                    <a16:creationId xmlns:a16="http://schemas.microsoft.com/office/drawing/2014/main" id="{74E63E53-5660-4D91-9AFB-802E0CB485BF}"/>
                  </a:ext>
                </a:extLst>
              </p:cNvPr>
              <p:cNvSpPr>
                <a:spLocks noChangeAspect="1" noChangeArrowheads="1"/>
              </p:cNvSpPr>
              <p:nvPr/>
            </p:nvSpPr>
            <p:spPr bwMode="auto">
              <a:xfrm>
                <a:off x="517" y="849"/>
                <a:ext cx="127"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132179" name="Line 83">
              <a:extLst>
                <a:ext uri="{FF2B5EF4-FFF2-40B4-BE49-F238E27FC236}">
                  <a16:creationId xmlns:a16="http://schemas.microsoft.com/office/drawing/2014/main" id="{A94EE441-97F6-4F7A-8EB8-7FA64B9512C9}"/>
                </a:ext>
              </a:extLst>
            </p:cNvPr>
            <p:cNvSpPr>
              <a:spLocks noChangeAspect="1" noChangeShapeType="1"/>
            </p:cNvSpPr>
            <p:nvPr/>
          </p:nvSpPr>
          <p:spPr bwMode="auto">
            <a:xfrm flipV="1">
              <a:off x="480" y="816"/>
              <a:ext cx="198" cy="132"/>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32180" name="Group 84">
            <a:extLst>
              <a:ext uri="{FF2B5EF4-FFF2-40B4-BE49-F238E27FC236}">
                <a16:creationId xmlns:a16="http://schemas.microsoft.com/office/drawing/2014/main" id="{0D1AC50A-FB76-49EC-9F7D-A338E43C354E}"/>
              </a:ext>
            </a:extLst>
          </p:cNvPr>
          <p:cNvGrpSpPr>
            <a:grpSpLocks/>
          </p:cNvGrpSpPr>
          <p:nvPr/>
        </p:nvGrpSpPr>
        <p:grpSpPr bwMode="auto">
          <a:xfrm>
            <a:off x="3871913" y="3133725"/>
            <a:ext cx="74612" cy="26988"/>
            <a:chOff x="2373" y="1404"/>
            <a:chExt cx="47" cy="17"/>
          </a:xfrm>
        </p:grpSpPr>
        <p:sp>
          <p:nvSpPr>
            <p:cNvPr id="132181" name="Oval 85">
              <a:extLst>
                <a:ext uri="{FF2B5EF4-FFF2-40B4-BE49-F238E27FC236}">
                  <a16:creationId xmlns:a16="http://schemas.microsoft.com/office/drawing/2014/main" id="{C066F50A-AEA9-445E-A52D-29BE40D22B0B}"/>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32182" name="Oval 86">
              <a:extLst>
                <a:ext uri="{FF2B5EF4-FFF2-40B4-BE49-F238E27FC236}">
                  <a16:creationId xmlns:a16="http://schemas.microsoft.com/office/drawing/2014/main" id="{88A41241-5C93-4A11-A3A4-C490D6836BBB}"/>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32183" name="Text Box 87">
            <a:extLst>
              <a:ext uri="{FF2B5EF4-FFF2-40B4-BE49-F238E27FC236}">
                <a16:creationId xmlns:a16="http://schemas.microsoft.com/office/drawing/2014/main" id="{A558A2FA-4BA3-43A6-B171-09219DE4A2F6}"/>
              </a:ext>
            </a:extLst>
          </p:cNvPr>
          <p:cNvSpPr txBox="1">
            <a:spLocks noChangeArrowheads="1"/>
          </p:cNvSpPr>
          <p:nvPr/>
        </p:nvSpPr>
        <p:spPr bwMode="auto">
          <a:xfrm>
            <a:off x="4005263" y="3059113"/>
            <a:ext cx="266541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Command/Recce</a:t>
            </a:r>
          </a:p>
          <a:p>
            <a:r>
              <a:rPr lang="en-GB" altLang="en-US" sz="800"/>
              <a:t>x1 </a:t>
            </a:r>
            <a:r>
              <a:rPr lang="en-GB" altLang="en-US" sz="800" b="0"/>
              <a:t>CVR(T) Scorpion 76mm Recce Vehicle    CWBR-07</a:t>
            </a:r>
            <a:endParaRPr lang="en-GB" altLang="en-US" sz="800"/>
          </a:p>
        </p:txBody>
      </p:sp>
      <p:sp>
        <p:nvSpPr>
          <p:cNvPr id="132184" name="Line 88">
            <a:extLst>
              <a:ext uri="{FF2B5EF4-FFF2-40B4-BE49-F238E27FC236}">
                <a16:creationId xmlns:a16="http://schemas.microsoft.com/office/drawing/2014/main" id="{9EDF7287-FA3A-4384-A2DA-D27882191DF2}"/>
              </a:ext>
            </a:extLst>
          </p:cNvPr>
          <p:cNvSpPr>
            <a:spLocks noChangeShapeType="1"/>
          </p:cNvSpPr>
          <p:nvPr/>
        </p:nvSpPr>
        <p:spPr bwMode="auto">
          <a:xfrm>
            <a:off x="3644900" y="327660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32185" name="Text Box 89">
            <a:extLst>
              <a:ext uri="{FF2B5EF4-FFF2-40B4-BE49-F238E27FC236}">
                <a16:creationId xmlns:a16="http://schemas.microsoft.com/office/drawing/2014/main" id="{6ECD2A69-C0EC-46B2-B3A0-38D668471A83}"/>
              </a:ext>
            </a:extLst>
          </p:cNvPr>
          <p:cNvSpPr txBox="1">
            <a:spLocks noChangeArrowheads="1"/>
          </p:cNvSpPr>
          <p:nvPr/>
        </p:nvSpPr>
        <p:spPr bwMode="auto">
          <a:xfrm>
            <a:off x="3500438" y="4427538"/>
            <a:ext cx="3240087" cy="1314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800"/>
              <a:t>(a) </a:t>
            </a:r>
            <a:r>
              <a:rPr lang="en-GB" altLang="en-US" sz="800" b="0"/>
              <a:t>This was the organisation used by the four BAOR Recce Regiments during the late 1970s and early 1980s, when all recce functions of BAOR were to be carried out by the Recce Regiments.  The Medium Recce Squadrons would provide formation recce tasks for Division and Task Force HQs, while the Close Recce Squadrons would normally be split up to provide Close Recce Troops to individual Armour or Infantry Battlegroups.  This was found to be unworkable and the regimental Close Recce Troops/Platoon were returned to Armoured Regiments and Mech Infantry Battalions in the 1982 reorganisation.</a:t>
            </a:r>
            <a:endParaRPr lang="en-GB" altLang="en-US" sz="800"/>
          </a:p>
        </p:txBody>
      </p:sp>
      <p:pic>
        <p:nvPicPr>
          <p:cNvPr id="132186" name="Picture 90" descr="CWBR-18 Ferret 2 comp">
            <a:extLst>
              <a:ext uri="{FF2B5EF4-FFF2-40B4-BE49-F238E27FC236}">
                <a16:creationId xmlns:a16="http://schemas.microsoft.com/office/drawing/2014/main" id="{4076298E-22B0-4E09-86EB-7BE6FAF9AE0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00438" y="5940425"/>
            <a:ext cx="3241675" cy="2593975"/>
          </a:xfrm>
          <a:prstGeom prst="rect">
            <a:avLst/>
          </a:prstGeom>
          <a:noFill/>
          <a:extLst>
            <a:ext uri="{909E8E84-426E-40DD-AFC4-6F175D3DCCD1}">
              <a14:hiddenFill xmlns:a14="http://schemas.microsoft.com/office/drawing/2010/main">
                <a:solidFill>
                  <a:srgbClr val="FFFFFF"/>
                </a:solidFill>
              </a14:hiddenFill>
            </a:ext>
          </a:extLst>
        </p:spPr>
      </p:pic>
      <p:grpSp>
        <p:nvGrpSpPr>
          <p:cNvPr id="132197" name="Group 101">
            <a:extLst>
              <a:ext uri="{FF2B5EF4-FFF2-40B4-BE49-F238E27FC236}">
                <a16:creationId xmlns:a16="http://schemas.microsoft.com/office/drawing/2014/main" id="{D00E0E45-9D16-45A3-8B5C-30E9AACD862C}"/>
              </a:ext>
            </a:extLst>
          </p:cNvPr>
          <p:cNvGrpSpPr>
            <a:grpSpLocks/>
          </p:cNvGrpSpPr>
          <p:nvPr/>
        </p:nvGrpSpPr>
        <p:grpSpPr bwMode="auto">
          <a:xfrm>
            <a:off x="476250" y="827088"/>
            <a:ext cx="74613" cy="26987"/>
            <a:chOff x="2373" y="1404"/>
            <a:chExt cx="47" cy="17"/>
          </a:xfrm>
        </p:grpSpPr>
        <p:sp>
          <p:nvSpPr>
            <p:cNvPr id="132198" name="Oval 102">
              <a:extLst>
                <a:ext uri="{FF2B5EF4-FFF2-40B4-BE49-F238E27FC236}">
                  <a16:creationId xmlns:a16="http://schemas.microsoft.com/office/drawing/2014/main" id="{3067E1CE-1A0F-4342-9611-607DB3636CF5}"/>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32199" name="Oval 103">
              <a:extLst>
                <a:ext uri="{FF2B5EF4-FFF2-40B4-BE49-F238E27FC236}">
                  <a16:creationId xmlns:a16="http://schemas.microsoft.com/office/drawing/2014/main" id="{5D17FB45-54D9-4C59-9472-9E93F783FDA3}"/>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32200" name="Text Box 104">
            <a:extLst>
              <a:ext uri="{FF2B5EF4-FFF2-40B4-BE49-F238E27FC236}">
                <a16:creationId xmlns:a16="http://schemas.microsoft.com/office/drawing/2014/main" id="{3E85E29D-A08E-44F4-80C2-97D43E40EB01}"/>
              </a:ext>
            </a:extLst>
          </p:cNvPr>
          <p:cNvSpPr txBox="1">
            <a:spLocks noChangeArrowheads="1"/>
          </p:cNvSpPr>
          <p:nvPr/>
        </p:nvSpPr>
        <p:spPr bwMode="auto">
          <a:xfrm>
            <a:off x="620713" y="755650"/>
            <a:ext cx="276701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Recce</a:t>
            </a:r>
          </a:p>
          <a:p>
            <a:r>
              <a:rPr lang="en-GB" altLang="en-US" sz="800"/>
              <a:t>x1 </a:t>
            </a:r>
            <a:r>
              <a:rPr lang="en-GB" altLang="en-US" sz="800" b="0"/>
              <a:t>Ferret Scout Car </a:t>
            </a:r>
            <a:r>
              <a:rPr lang="en-GB" altLang="en-US" sz="800"/>
              <a:t>                         </a:t>
            </a:r>
            <a:r>
              <a:rPr lang="en-GB" altLang="en-US" sz="800" b="0"/>
              <a:t>                 CWBR-18</a:t>
            </a:r>
            <a:endParaRPr lang="en-GB" altLang="en-US" sz="800"/>
          </a:p>
        </p:txBody>
      </p:sp>
      <p:grpSp>
        <p:nvGrpSpPr>
          <p:cNvPr id="132201" name="Group 105">
            <a:extLst>
              <a:ext uri="{FF2B5EF4-FFF2-40B4-BE49-F238E27FC236}">
                <a16:creationId xmlns:a16="http://schemas.microsoft.com/office/drawing/2014/main" id="{852B1CAC-58EA-4273-8C13-400B3F57785C}"/>
              </a:ext>
            </a:extLst>
          </p:cNvPr>
          <p:cNvGrpSpPr>
            <a:grpSpLocks/>
          </p:cNvGrpSpPr>
          <p:nvPr/>
        </p:nvGrpSpPr>
        <p:grpSpPr bwMode="auto">
          <a:xfrm>
            <a:off x="404813" y="900113"/>
            <a:ext cx="231775" cy="190500"/>
            <a:chOff x="2352" y="3264"/>
            <a:chExt cx="146" cy="120"/>
          </a:xfrm>
        </p:grpSpPr>
        <p:sp>
          <p:nvSpPr>
            <p:cNvPr id="132202" name="Rectangle 106">
              <a:extLst>
                <a:ext uri="{FF2B5EF4-FFF2-40B4-BE49-F238E27FC236}">
                  <a16:creationId xmlns:a16="http://schemas.microsoft.com/office/drawing/2014/main" id="{F5659E24-AC40-4279-89AE-1C8059470CAE}"/>
                </a:ext>
              </a:extLst>
            </p:cNvPr>
            <p:cNvSpPr>
              <a:spLocks noChangeAspect="1" noChangeArrowheads="1"/>
            </p:cNvSpPr>
            <p:nvPr/>
          </p:nvSpPr>
          <p:spPr bwMode="auto">
            <a:xfrm>
              <a:off x="2352" y="326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32203" name="Oval 107">
              <a:extLst>
                <a:ext uri="{FF2B5EF4-FFF2-40B4-BE49-F238E27FC236}">
                  <a16:creationId xmlns:a16="http://schemas.microsoft.com/office/drawing/2014/main" id="{08E4A419-2B7D-4C98-9765-7E780E187184}"/>
                </a:ext>
              </a:extLst>
            </p:cNvPr>
            <p:cNvSpPr>
              <a:spLocks noChangeAspect="1" noChangeArrowheads="1"/>
            </p:cNvSpPr>
            <p:nvPr/>
          </p:nvSpPr>
          <p:spPr bwMode="auto">
            <a:xfrm>
              <a:off x="2359" y="336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32204" name="Oval 108">
              <a:extLst>
                <a:ext uri="{FF2B5EF4-FFF2-40B4-BE49-F238E27FC236}">
                  <a16:creationId xmlns:a16="http://schemas.microsoft.com/office/drawing/2014/main" id="{0E56633A-3AD8-46F8-8592-166DA2E3D9C5}"/>
                </a:ext>
              </a:extLst>
            </p:cNvPr>
            <p:cNvSpPr>
              <a:spLocks noChangeAspect="1" noChangeArrowheads="1"/>
            </p:cNvSpPr>
            <p:nvPr/>
          </p:nvSpPr>
          <p:spPr bwMode="auto">
            <a:xfrm>
              <a:off x="2473" y="336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32205" name="Oval 109">
              <a:extLst>
                <a:ext uri="{FF2B5EF4-FFF2-40B4-BE49-F238E27FC236}">
                  <a16:creationId xmlns:a16="http://schemas.microsoft.com/office/drawing/2014/main" id="{566A14C2-0C72-427B-B312-FC8E4AA3D4FB}"/>
                </a:ext>
              </a:extLst>
            </p:cNvPr>
            <p:cNvSpPr>
              <a:spLocks noChangeAspect="1" noChangeArrowheads="1"/>
            </p:cNvSpPr>
            <p:nvPr/>
          </p:nvSpPr>
          <p:spPr bwMode="auto">
            <a:xfrm>
              <a:off x="2373" y="3290"/>
              <a:ext cx="102" cy="48"/>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32206" name="Line 110">
              <a:extLst>
                <a:ext uri="{FF2B5EF4-FFF2-40B4-BE49-F238E27FC236}">
                  <a16:creationId xmlns:a16="http://schemas.microsoft.com/office/drawing/2014/main" id="{875EC43B-74C6-4F5A-AD3B-6872F138B679}"/>
                </a:ext>
              </a:extLst>
            </p:cNvPr>
            <p:cNvSpPr>
              <a:spLocks noChangeAspect="1" noChangeShapeType="1"/>
            </p:cNvSpPr>
            <p:nvPr/>
          </p:nvSpPr>
          <p:spPr bwMode="auto">
            <a:xfrm flipV="1">
              <a:off x="2353" y="3264"/>
              <a:ext cx="144" cy="9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32207" name="Line 111">
            <a:extLst>
              <a:ext uri="{FF2B5EF4-FFF2-40B4-BE49-F238E27FC236}">
                <a16:creationId xmlns:a16="http://schemas.microsoft.com/office/drawing/2014/main" id="{29FBA11A-663B-4F04-837D-4789F8ED930E}"/>
              </a:ext>
            </a:extLst>
          </p:cNvPr>
          <p:cNvSpPr>
            <a:spLocks noChangeShapeType="1"/>
          </p:cNvSpPr>
          <p:nvPr/>
        </p:nvSpPr>
        <p:spPr bwMode="auto">
          <a:xfrm>
            <a:off x="260350" y="97155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320" name="Line 480">
            <a:extLst>
              <a:ext uri="{FF2B5EF4-FFF2-40B4-BE49-F238E27FC236}">
                <a16:creationId xmlns:a16="http://schemas.microsoft.com/office/drawing/2014/main" id="{0C983B00-2D32-454D-AD7D-FAF3063802C0}"/>
              </a:ext>
            </a:extLst>
          </p:cNvPr>
          <p:cNvSpPr>
            <a:spLocks noChangeShapeType="1"/>
          </p:cNvSpPr>
          <p:nvPr/>
        </p:nvSpPr>
        <p:spPr bwMode="auto">
          <a:xfrm>
            <a:off x="261938" y="469900"/>
            <a:ext cx="0" cy="136842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36321" name="Group 481">
            <a:extLst>
              <a:ext uri="{FF2B5EF4-FFF2-40B4-BE49-F238E27FC236}">
                <a16:creationId xmlns:a16="http://schemas.microsoft.com/office/drawing/2014/main" id="{D4A20101-D787-4B8F-9BF1-FA832914E885}"/>
              </a:ext>
            </a:extLst>
          </p:cNvPr>
          <p:cNvGrpSpPr>
            <a:grpSpLocks noChangeAspect="1"/>
          </p:cNvGrpSpPr>
          <p:nvPr/>
        </p:nvGrpSpPr>
        <p:grpSpPr bwMode="auto">
          <a:xfrm>
            <a:off x="117475" y="252413"/>
            <a:ext cx="287338" cy="215900"/>
            <a:chOff x="480" y="816"/>
            <a:chExt cx="201" cy="132"/>
          </a:xfrm>
        </p:grpSpPr>
        <p:grpSp>
          <p:nvGrpSpPr>
            <p:cNvPr id="36322" name="Group 482">
              <a:extLst>
                <a:ext uri="{FF2B5EF4-FFF2-40B4-BE49-F238E27FC236}">
                  <a16:creationId xmlns:a16="http://schemas.microsoft.com/office/drawing/2014/main" id="{3328DD45-CE5E-4EE2-9D35-71BE8E009900}"/>
                </a:ext>
              </a:extLst>
            </p:cNvPr>
            <p:cNvGrpSpPr>
              <a:grpSpLocks noChangeAspect="1"/>
            </p:cNvGrpSpPr>
            <p:nvPr/>
          </p:nvGrpSpPr>
          <p:grpSpPr bwMode="auto">
            <a:xfrm>
              <a:off x="480" y="816"/>
              <a:ext cx="201" cy="132"/>
              <a:chOff x="480" y="816"/>
              <a:chExt cx="201" cy="132"/>
            </a:xfrm>
          </p:grpSpPr>
          <p:sp>
            <p:nvSpPr>
              <p:cNvPr id="36323" name="Rectangle 483">
                <a:extLst>
                  <a:ext uri="{FF2B5EF4-FFF2-40B4-BE49-F238E27FC236}">
                    <a16:creationId xmlns:a16="http://schemas.microsoft.com/office/drawing/2014/main" id="{3452D797-0998-4BA7-88C9-5016B6CAB4D4}"/>
                  </a:ext>
                </a:extLst>
              </p:cNvPr>
              <p:cNvSpPr>
                <a:spLocks noChangeAspect="1" noChangeArrowheads="1"/>
              </p:cNvSpPr>
              <p:nvPr/>
            </p:nvSpPr>
            <p:spPr bwMode="auto">
              <a:xfrm>
                <a:off x="480" y="816"/>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6324" name="Oval 484">
                <a:extLst>
                  <a:ext uri="{FF2B5EF4-FFF2-40B4-BE49-F238E27FC236}">
                    <a16:creationId xmlns:a16="http://schemas.microsoft.com/office/drawing/2014/main" id="{868767A5-B887-4F4F-8A7C-DA7190506863}"/>
                  </a:ext>
                </a:extLst>
              </p:cNvPr>
              <p:cNvSpPr>
                <a:spLocks noChangeAspect="1" noChangeArrowheads="1"/>
              </p:cNvSpPr>
              <p:nvPr/>
            </p:nvSpPr>
            <p:spPr bwMode="auto">
              <a:xfrm>
                <a:off x="517" y="849"/>
                <a:ext cx="127"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36325" name="Line 485">
              <a:extLst>
                <a:ext uri="{FF2B5EF4-FFF2-40B4-BE49-F238E27FC236}">
                  <a16:creationId xmlns:a16="http://schemas.microsoft.com/office/drawing/2014/main" id="{44C3BE58-70E6-4C1B-9E9E-3CF1835957EA}"/>
                </a:ext>
              </a:extLst>
            </p:cNvPr>
            <p:cNvSpPr>
              <a:spLocks noChangeAspect="1" noChangeShapeType="1"/>
            </p:cNvSpPr>
            <p:nvPr/>
          </p:nvSpPr>
          <p:spPr bwMode="auto">
            <a:xfrm flipV="1">
              <a:off x="480" y="816"/>
              <a:ext cx="198" cy="132"/>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36326" name="Group 486">
            <a:extLst>
              <a:ext uri="{FF2B5EF4-FFF2-40B4-BE49-F238E27FC236}">
                <a16:creationId xmlns:a16="http://schemas.microsoft.com/office/drawing/2014/main" id="{CA37213F-8E27-45CF-B3E0-6717469E2811}"/>
              </a:ext>
            </a:extLst>
          </p:cNvPr>
          <p:cNvGrpSpPr>
            <a:grpSpLocks/>
          </p:cNvGrpSpPr>
          <p:nvPr/>
        </p:nvGrpSpPr>
        <p:grpSpPr bwMode="auto">
          <a:xfrm>
            <a:off x="223838" y="180975"/>
            <a:ext cx="76200" cy="63500"/>
            <a:chOff x="2443" y="447"/>
            <a:chExt cx="48" cy="40"/>
          </a:xfrm>
        </p:grpSpPr>
        <p:sp>
          <p:nvSpPr>
            <p:cNvPr id="36327" name="Line 487">
              <a:extLst>
                <a:ext uri="{FF2B5EF4-FFF2-40B4-BE49-F238E27FC236}">
                  <a16:creationId xmlns:a16="http://schemas.microsoft.com/office/drawing/2014/main" id="{25D1B628-99B3-4267-995C-461B7797932A}"/>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6328" name="Line 488">
              <a:extLst>
                <a:ext uri="{FF2B5EF4-FFF2-40B4-BE49-F238E27FC236}">
                  <a16:creationId xmlns:a16="http://schemas.microsoft.com/office/drawing/2014/main" id="{271FA89A-59B4-4509-86EC-02A4093BC205}"/>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36329" name="Text Box 489">
            <a:extLst>
              <a:ext uri="{FF2B5EF4-FFF2-40B4-BE49-F238E27FC236}">
                <a16:creationId xmlns:a16="http://schemas.microsoft.com/office/drawing/2014/main" id="{EC85A9B9-14A5-4016-82D4-C1BC58B52706}"/>
              </a:ext>
            </a:extLst>
          </p:cNvPr>
          <p:cNvSpPr txBox="1">
            <a:spLocks noChangeArrowheads="1"/>
          </p:cNvSpPr>
          <p:nvPr/>
        </p:nvSpPr>
        <p:spPr bwMode="auto">
          <a:xfrm>
            <a:off x="404813" y="107950"/>
            <a:ext cx="2506662"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BATTLEGROUP CWBR-21b</a:t>
            </a:r>
          </a:p>
          <a:p>
            <a:r>
              <a:rPr lang="en-GB" altLang="en-US" sz="1000"/>
              <a:t>Reconnaissance Regiment Type B </a:t>
            </a:r>
            <a:r>
              <a:rPr lang="en-GB" altLang="en-US" sz="800"/>
              <a:t>(ab)</a:t>
            </a:r>
            <a:r>
              <a:rPr lang="en-GB" altLang="en-US" sz="1000"/>
              <a:t> </a:t>
            </a:r>
          </a:p>
          <a:p>
            <a:r>
              <a:rPr lang="en-GB" altLang="en-US" sz="800" b="0"/>
              <a:t>(1980-82)</a:t>
            </a:r>
            <a:endParaRPr lang="en-GB" altLang="en-US" sz="1000"/>
          </a:p>
        </p:txBody>
      </p:sp>
      <p:grpSp>
        <p:nvGrpSpPr>
          <p:cNvPr id="36330" name="Group 490">
            <a:extLst>
              <a:ext uri="{FF2B5EF4-FFF2-40B4-BE49-F238E27FC236}">
                <a16:creationId xmlns:a16="http://schemas.microsoft.com/office/drawing/2014/main" id="{4480591F-0901-4D91-81D8-B66CD7B5844F}"/>
              </a:ext>
            </a:extLst>
          </p:cNvPr>
          <p:cNvGrpSpPr>
            <a:grpSpLocks noChangeAspect="1"/>
          </p:cNvGrpSpPr>
          <p:nvPr/>
        </p:nvGrpSpPr>
        <p:grpSpPr bwMode="auto">
          <a:xfrm>
            <a:off x="406400" y="1336675"/>
            <a:ext cx="287338" cy="214313"/>
            <a:chOff x="480" y="816"/>
            <a:chExt cx="201" cy="132"/>
          </a:xfrm>
        </p:grpSpPr>
        <p:grpSp>
          <p:nvGrpSpPr>
            <p:cNvPr id="36331" name="Group 491">
              <a:extLst>
                <a:ext uri="{FF2B5EF4-FFF2-40B4-BE49-F238E27FC236}">
                  <a16:creationId xmlns:a16="http://schemas.microsoft.com/office/drawing/2014/main" id="{0CAB282E-56DD-4770-9254-1A2B990B5FAB}"/>
                </a:ext>
              </a:extLst>
            </p:cNvPr>
            <p:cNvGrpSpPr>
              <a:grpSpLocks noChangeAspect="1"/>
            </p:cNvGrpSpPr>
            <p:nvPr/>
          </p:nvGrpSpPr>
          <p:grpSpPr bwMode="auto">
            <a:xfrm>
              <a:off x="480" y="816"/>
              <a:ext cx="201" cy="132"/>
              <a:chOff x="480" y="816"/>
              <a:chExt cx="201" cy="132"/>
            </a:xfrm>
          </p:grpSpPr>
          <p:sp>
            <p:nvSpPr>
              <p:cNvPr id="36332" name="Rectangle 492">
                <a:extLst>
                  <a:ext uri="{FF2B5EF4-FFF2-40B4-BE49-F238E27FC236}">
                    <a16:creationId xmlns:a16="http://schemas.microsoft.com/office/drawing/2014/main" id="{2F2D1A0F-C977-44BE-8C8F-420CDA190395}"/>
                  </a:ext>
                </a:extLst>
              </p:cNvPr>
              <p:cNvSpPr>
                <a:spLocks noChangeAspect="1" noChangeArrowheads="1"/>
              </p:cNvSpPr>
              <p:nvPr/>
            </p:nvSpPr>
            <p:spPr bwMode="auto">
              <a:xfrm>
                <a:off x="480" y="816"/>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6333" name="Oval 493">
                <a:extLst>
                  <a:ext uri="{FF2B5EF4-FFF2-40B4-BE49-F238E27FC236}">
                    <a16:creationId xmlns:a16="http://schemas.microsoft.com/office/drawing/2014/main" id="{38135656-F2E7-4211-AAEA-F77668AC5217}"/>
                  </a:ext>
                </a:extLst>
              </p:cNvPr>
              <p:cNvSpPr>
                <a:spLocks noChangeAspect="1" noChangeArrowheads="1"/>
              </p:cNvSpPr>
              <p:nvPr/>
            </p:nvSpPr>
            <p:spPr bwMode="auto">
              <a:xfrm>
                <a:off x="517" y="849"/>
                <a:ext cx="127"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36334" name="Line 494">
              <a:extLst>
                <a:ext uri="{FF2B5EF4-FFF2-40B4-BE49-F238E27FC236}">
                  <a16:creationId xmlns:a16="http://schemas.microsoft.com/office/drawing/2014/main" id="{40E38428-8C28-426F-9D0B-4FC4097EEB2C}"/>
                </a:ext>
              </a:extLst>
            </p:cNvPr>
            <p:cNvSpPr>
              <a:spLocks noChangeAspect="1" noChangeShapeType="1"/>
            </p:cNvSpPr>
            <p:nvPr/>
          </p:nvSpPr>
          <p:spPr bwMode="auto">
            <a:xfrm flipV="1">
              <a:off x="480" y="816"/>
              <a:ext cx="198" cy="132"/>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36335" name="Text Box 495">
            <a:extLst>
              <a:ext uri="{FF2B5EF4-FFF2-40B4-BE49-F238E27FC236}">
                <a16:creationId xmlns:a16="http://schemas.microsoft.com/office/drawing/2014/main" id="{8450F915-FD1E-4F8C-A5F1-989BBCE2C705}"/>
              </a:ext>
            </a:extLst>
          </p:cNvPr>
          <p:cNvSpPr txBox="1">
            <a:spLocks noChangeArrowheads="1"/>
          </p:cNvSpPr>
          <p:nvPr/>
        </p:nvSpPr>
        <p:spPr bwMode="auto">
          <a:xfrm>
            <a:off x="695325" y="977900"/>
            <a:ext cx="171926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MANOEUVRE ELEMENTS</a:t>
            </a:r>
          </a:p>
        </p:txBody>
      </p:sp>
      <p:sp>
        <p:nvSpPr>
          <p:cNvPr id="36336" name="Line 496">
            <a:extLst>
              <a:ext uri="{FF2B5EF4-FFF2-40B4-BE49-F238E27FC236}">
                <a16:creationId xmlns:a16="http://schemas.microsoft.com/office/drawing/2014/main" id="{C295FB12-8E33-477A-9770-A3BAD5D4B9D9}"/>
              </a:ext>
            </a:extLst>
          </p:cNvPr>
          <p:cNvSpPr>
            <a:spLocks noChangeShapeType="1"/>
          </p:cNvSpPr>
          <p:nvPr/>
        </p:nvSpPr>
        <p:spPr bwMode="auto">
          <a:xfrm>
            <a:off x="550863" y="1265238"/>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6337" name="Text Box 497">
            <a:extLst>
              <a:ext uri="{FF2B5EF4-FFF2-40B4-BE49-F238E27FC236}">
                <a16:creationId xmlns:a16="http://schemas.microsoft.com/office/drawing/2014/main" id="{2305F7A8-DF24-403D-8166-985147797883}"/>
              </a:ext>
            </a:extLst>
          </p:cNvPr>
          <p:cNvSpPr txBox="1">
            <a:spLocks noChangeArrowheads="1"/>
          </p:cNvSpPr>
          <p:nvPr/>
        </p:nvSpPr>
        <p:spPr bwMode="auto">
          <a:xfrm>
            <a:off x="695325" y="1193800"/>
            <a:ext cx="19129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CWBR-03b</a:t>
            </a:r>
          </a:p>
          <a:p>
            <a:r>
              <a:rPr lang="en-GB" altLang="en-US" sz="800"/>
              <a:t>x2 Medium Recce Squadron Type B</a:t>
            </a:r>
          </a:p>
        </p:txBody>
      </p:sp>
      <p:sp>
        <p:nvSpPr>
          <p:cNvPr id="36338" name="Line 498">
            <a:extLst>
              <a:ext uri="{FF2B5EF4-FFF2-40B4-BE49-F238E27FC236}">
                <a16:creationId xmlns:a16="http://schemas.microsoft.com/office/drawing/2014/main" id="{C468E7F8-F074-4690-9550-C575FC3C3460}"/>
              </a:ext>
            </a:extLst>
          </p:cNvPr>
          <p:cNvSpPr>
            <a:spLocks noChangeShapeType="1"/>
          </p:cNvSpPr>
          <p:nvPr/>
        </p:nvSpPr>
        <p:spPr bwMode="auto">
          <a:xfrm>
            <a:off x="263525" y="1409700"/>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36339" name="Group 499">
            <a:extLst>
              <a:ext uri="{FF2B5EF4-FFF2-40B4-BE49-F238E27FC236}">
                <a16:creationId xmlns:a16="http://schemas.microsoft.com/office/drawing/2014/main" id="{F1294CE7-B226-47F0-BA0D-19C85F7066F1}"/>
              </a:ext>
            </a:extLst>
          </p:cNvPr>
          <p:cNvGrpSpPr>
            <a:grpSpLocks noChangeAspect="1"/>
          </p:cNvGrpSpPr>
          <p:nvPr/>
        </p:nvGrpSpPr>
        <p:grpSpPr bwMode="auto">
          <a:xfrm>
            <a:off x="406400" y="1768475"/>
            <a:ext cx="287338" cy="214313"/>
            <a:chOff x="480" y="816"/>
            <a:chExt cx="201" cy="132"/>
          </a:xfrm>
        </p:grpSpPr>
        <p:grpSp>
          <p:nvGrpSpPr>
            <p:cNvPr id="36340" name="Group 500">
              <a:extLst>
                <a:ext uri="{FF2B5EF4-FFF2-40B4-BE49-F238E27FC236}">
                  <a16:creationId xmlns:a16="http://schemas.microsoft.com/office/drawing/2014/main" id="{64383C66-8FEB-4651-99F9-B5075AC98E8F}"/>
                </a:ext>
              </a:extLst>
            </p:cNvPr>
            <p:cNvGrpSpPr>
              <a:grpSpLocks noChangeAspect="1"/>
            </p:cNvGrpSpPr>
            <p:nvPr/>
          </p:nvGrpSpPr>
          <p:grpSpPr bwMode="auto">
            <a:xfrm>
              <a:off x="480" y="816"/>
              <a:ext cx="201" cy="132"/>
              <a:chOff x="480" y="816"/>
              <a:chExt cx="201" cy="132"/>
            </a:xfrm>
          </p:grpSpPr>
          <p:sp>
            <p:nvSpPr>
              <p:cNvPr id="36341" name="Rectangle 501">
                <a:extLst>
                  <a:ext uri="{FF2B5EF4-FFF2-40B4-BE49-F238E27FC236}">
                    <a16:creationId xmlns:a16="http://schemas.microsoft.com/office/drawing/2014/main" id="{546D033D-AA39-471E-8AF1-A0D3C5C89223}"/>
                  </a:ext>
                </a:extLst>
              </p:cNvPr>
              <p:cNvSpPr>
                <a:spLocks noChangeAspect="1" noChangeArrowheads="1"/>
              </p:cNvSpPr>
              <p:nvPr/>
            </p:nvSpPr>
            <p:spPr bwMode="auto">
              <a:xfrm>
                <a:off x="480" y="816"/>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6342" name="Oval 502">
                <a:extLst>
                  <a:ext uri="{FF2B5EF4-FFF2-40B4-BE49-F238E27FC236}">
                    <a16:creationId xmlns:a16="http://schemas.microsoft.com/office/drawing/2014/main" id="{31F717D7-9E96-499D-8551-73EB59B57C22}"/>
                  </a:ext>
                </a:extLst>
              </p:cNvPr>
              <p:cNvSpPr>
                <a:spLocks noChangeAspect="1" noChangeArrowheads="1"/>
              </p:cNvSpPr>
              <p:nvPr/>
            </p:nvSpPr>
            <p:spPr bwMode="auto">
              <a:xfrm>
                <a:off x="517" y="849"/>
                <a:ext cx="127"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36343" name="Line 503">
              <a:extLst>
                <a:ext uri="{FF2B5EF4-FFF2-40B4-BE49-F238E27FC236}">
                  <a16:creationId xmlns:a16="http://schemas.microsoft.com/office/drawing/2014/main" id="{31567668-0CF5-4F83-8211-6FF5C4E5F52D}"/>
                </a:ext>
              </a:extLst>
            </p:cNvPr>
            <p:cNvSpPr>
              <a:spLocks noChangeAspect="1" noChangeShapeType="1"/>
            </p:cNvSpPr>
            <p:nvPr/>
          </p:nvSpPr>
          <p:spPr bwMode="auto">
            <a:xfrm flipV="1">
              <a:off x="480" y="816"/>
              <a:ext cx="198" cy="132"/>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36344" name="Line 504">
            <a:extLst>
              <a:ext uri="{FF2B5EF4-FFF2-40B4-BE49-F238E27FC236}">
                <a16:creationId xmlns:a16="http://schemas.microsoft.com/office/drawing/2014/main" id="{8888D364-5210-4A4D-99C8-AF1D54DFEFB0}"/>
              </a:ext>
            </a:extLst>
          </p:cNvPr>
          <p:cNvSpPr>
            <a:spLocks noChangeShapeType="1"/>
          </p:cNvSpPr>
          <p:nvPr/>
        </p:nvSpPr>
        <p:spPr bwMode="auto">
          <a:xfrm>
            <a:off x="550863" y="1697038"/>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6345" name="Text Box 505">
            <a:extLst>
              <a:ext uri="{FF2B5EF4-FFF2-40B4-BE49-F238E27FC236}">
                <a16:creationId xmlns:a16="http://schemas.microsoft.com/office/drawing/2014/main" id="{BF810AC5-5C47-44B5-881C-DFCEC7363E7A}"/>
              </a:ext>
            </a:extLst>
          </p:cNvPr>
          <p:cNvSpPr txBox="1">
            <a:spLocks noChangeArrowheads="1"/>
          </p:cNvSpPr>
          <p:nvPr/>
        </p:nvSpPr>
        <p:spPr bwMode="auto">
          <a:xfrm>
            <a:off x="693738" y="1622425"/>
            <a:ext cx="18065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CWBR-21b</a:t>
            </a:r>
          </a:p>
          <a:p>
            <a:r>
              <a:rPr lang="en-GB" altLang="en-US" sz="800"/>
              <a:t>x1 Close Recce Squadron Type B</a:t>
            </a:r>
          </a:p>
        </p:txBody>
      </p:sp>
      <p:sp>
        <p:nvSpPr>
          <p:cNvPr id="36346" name="Line 506">
            <a:extLst>
              <a:ext uri="{FF2B5EF4-FFF2-40B4-BE49-F238E27FC236}">
                <a16:creationId xmlns:a16="http://schemas.microsoft.com/office/drawing/2014/main" id="{7CEBBA8B-083D-4F1B-8FFB-33E74AC73D51}"/>
              </a:ext>
            </a:extLst>
          </p:cNvPr>
          <p:cNvSpPr>
            <a:spLocks noChangeShapeType="1"/>
          </p:cNvSpPr>
          <p:nvPr/>
        </p:nvSpPr>
        <p:spPr bwMode="auto">
          <a:xfrm>
            <a:off x="263525" y="1841500"/>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36347" name="Group 507">
            <a:extLst>
              <a:ext uri="{FF2B5EF4-FFF2-40B4-BE49-F238E27FC236}">
                <a16:creationId xmlns:a16="http://schemas.microsoft.com/office/drawing/2014/main" id="{588AA314-12BF-4E6E-B25F-281FBCA009AE}"/>
              </a:ext>
            </a:extLst>
          </p:cNvPr>
          <p:cNvGrpSpPr>
            <a:grpSpLocks noChangeAspect="1"/>
          </p:cNvGrpSpPr>
          <p:nvPr/>
        </p:nvGrpSpPr>
        <p:grpSpPr bwMode="auto">
          <a:xfrm>
            <a:off x="406400" y="762000"/>
            <a:ext cx="239713" cy="157163"/>
            <a:chOff x="480" y="816"/>
            <a:chExt cx="201" cy="132"/>
          </a:xfrm>
        </p:grpSpPr>
        <p:grpSp>
          <p:nvGrpSpPr>
            <p:cNvPr id="36348" name="Group 508">
              <a:extLst>
                <a:ext uri="{FF2B5EF4-FFF2-40B4-BE49-F238E27FC236}">
                  <a16:creationId xmlns:a16="http://schemas.microsoft.com/office/drawing/2014/main" id="{65E9DD1A-61EB-4D66-9E97-2C3D6A0EA871}"/>
                </a:ext>
              </a:extLst>
            </p:cNvPr>
            <p:cNvGrpSpPr>
              <a:grpSpLocks noChangeAspect="1"/>
            </p:cNvGrpSpPr>
            <p:nvPr/>
          </p:nvGrpSpPr>
          <p:grpSpPr bwMode="auto">
            <a:xfrm>
              <a:off x="480" y="816"/>
              <a:ext cx="201" cy="132"/>
              <a:chOff x="480" y="816"/>
              <a:chExt cx="201" cy="132"/>
            </a:xfrm>
          </p:grpSpPr>
          <p:sp>
            <p:nvSpPr>
              <p:cNvPr id="36349" name="Rectangle 509">
                <a:extLst>
                  <a:ext uri="{FF2B5EF4-FFF2-40B4-BE49-F238E27FC236}">
                    <a16:creationId xmlns:a16="http://schemas.microsoft.com/office/drawing/2014/main" id="{0198A513-E88D-4EC3-8595-EDFD96108FF3}"/>
                  </a:ext>
                </a:extLst>
              </p:cNvPr>
              <p:cNvSpPr>
                <a:spLocks noChangeAspect="1" noChangeArrowheads="1"/>
              </p:cNvSpPr>
              <p:nvPr/>
            </p:nvSpPr>
            <p:spPr bwMode="auto">
              <a:xfrm>
                <a:off x="480" y="816"/>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6350" name="Oval 510">
                <a:extLst>
                  <a:ext uri="{FF2B5EF4-FFF2-40B4-BE49-F238E27FC236}">
                    <a16:creationId xmlns:a16="http://schemas.microsoft.com/office/drawing/2014/main" id="{8199F44A-E7ED-4CAB-A805-98962F97A8E3}"/>
                  </a:ext>
                </a:extLst>
              </p:cNvPr>
              <p:cNvSpPr>
                <a:spLocks noChangeAspect="1" noChangeArrowheads="1"/>
              </p:cNvSpPr>
              <p:nvPr/>
            </p:nvSpPr>
            <p:spPr bwMode="auto">
              <a:xfrm>
                <a:off x="517" y="849"/>
                <a:ext cx="127"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36351" name="Line 511">
              <a:extLst>
                <a:ext uri="{FF2B5EF4-FFF2-40B4-BE49-F238E27FC236}">
                  <a16:creationId xmlns:a16="http://schemas.microsoft.com/office/drawing/2014/main" id="{711D47E4-5F48-4161-8803-1991B70AFEB9}"/>
                </a:ext>
              </a:extLst>
            </p:cNvPr>
            <p:cNvSpPr>
              <a:spLocks noChangeAspect="1" noChangeShapeType="1"/>
            </p:cNvSpPr>
            <p:nvPr/>
          </p:nvSpPr>
          <p:spPr bwMode="auto">
            <a:xfrm flipV="1">
              <a:off x="480" y="816"/>
              <a:ext cx="198" cy="132"/>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36352" name="Group 512">
            <a:extLst>
              <a:ext uri="{FF2B5EF4-FFF2-40B4-BE49-F238E27FC236}">
                <a16:creationId xmlns:a16="http://schemas.microsoft.com/office/drawing/2014/main" id="{B9052FB2-989B-4749-AB40-402CCD758A16}"/>
              </a:ext>
            </a:extLst>
          </p:cNvPr>
          <p:cNvGrpSpPr>
            <a:grpSpLocks/>
          </p:cNvGrpSpPr>
          <p:nvPr/>
        </p:nvGrpSpPr>
        <p:grpSpPr bwMode="auto">
          <a:xfrm>
            <a:off x="488950" y="690563"/>
            <a:ext cx="74613" cy="26987"/>
            <a:chOff x="2373" y="1404"/>
            <a:chExt cx="47" cy="17"/>
          </a:xfrm>
        </p:grpSpPr>
        <p:sp>
          <p:nvSpPr>
            <p:cNvPr id="36353" name="Oval 513">
              <a:extLst>
                <a:ext uri="{FF2B5EF4-FFF2-40B4-BE49-F238E27FC236}">
                  <a16:creationId xmlns:a16="http://schemas.microsoft.com/office/drawing/2014/main" id="{2A4068C2-4921-4598-895C-6E0C3D235AED}"/>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36354" name="Oval 514">
              <a:extLst>
                <a:ext uri="{FF2B5EF4-FFF2-40B4-BE49-F238E27FC236}">
                  <a16:creationId xmlns:a16="http://schemas.microsoft.com/office/drawing/2014/main" id="{6AAEEC3F-890A-491B-BB91-F39FCDB47D9F}"/>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36355" name="Text Box 515">
            <a:extLst>
              <a:ext uri="{FF2B5EF4-FFF2-40B4-BE49-F238E27FC236}">
                <a16:creationId xmlns:a16="http://schemas.microsoft.com/office/drawing/2014/main" id="{92AC4761-82CA-4E25-B99E-23051D51AF2A}"/>
              </a:ext>
            </a:extLst>
          </p:cNvPr>
          <p:cNvSpPr txBox="1">
            <a:spLocks noChangeArrowheads="1"/>
          </p:cNvSpPr>
          <p:nvPr/>
        </p:nvSpPr>
        <p:spPr bwMode="auto">
          <a:xfrm>
            <a:off x="622300" y="617538"/>
            <a:ext cx="266541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Command/Recce</a:t>
            </a:r>
          </a:p>
          <a:p>
            <a:r>
              <a:rPr lang="en-GB" altLang="en-US" sz="800"/>
              <a:t>x1 </a:t>
            </a:r>
            <a:r>
              <a:rPr lang="en-GB" altLang="en-US" sz="800" b="0"/>
              <a:t>CVR(T) Scorpion 76mm Recce Vehicle    CWBR-07</a:t>
            </a:r>
            <a:endParaRPr lang="en-GB" altLang="en-US" sz="800"/>
          </a:p>
        </p:txBody>
      </p:sp>
      <p:sp>
        <p:nvSpPr>
          <p:cNvPr id="36356" name="Line 516">
            <a:extLst>
              <a:ext uri="{FF2B5EF4-FFF2-40B4-BE49-F238E27FC236}">
                <a16:creationId xmlns:a16="http://schemas.microsoft.com/office/drawing/2014/main" id="{64647FF8-B15D-4C6A-84B7-416A4F9DC385}"/>
              </a:ext>
            </a:extLst>
          </p:cNvPr>
          <p:cNvSpPr>
            <a:spLocks noChangeShapeType="1"/>
          </p:cNvSpPr>
          <p:nvPr/>
        </p:nvSpPr>
        <p:spPr bwMode="auto">
          <a:xfrm>
            <a:off x="261938" y="833438"/>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6357" name="Text Box 517">
            <a:extLst>
              <a:ext uri="{FF2B5EF4-FFF2-40B4-BE49-F238E27FC236}">
                <a16:creationId xmlns:a16="http://schemas.microsoft.com/office/drawing/2014/main" id="{8FB2BE6C-F99A-4509-8FDE-9487B8A9FBC5}"/>
              </a:ext>
            </a:extLst>
          </p:cNvPr>
          <p:cNvSpPr txBox="1">
            <a:spLocks noChangeArrowheads="1"/>
          </p:cNvSpPr>
          <p:nvPr/>
        </p:nvSpPr>
        <p:spPr bwMode="auto">
          <a:xfrm>
            <a:off x="117475" y="1982788"/>
            <a:ext cx="3240088" cy="2414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800"/>
              <a:t>(a) </a:t>
            </a:r>
            <a:r>
              <a:rPr lang="en-GB" altLang="en-US" sz="800" b="0"/>
              <a:t>This was the organisation used by the two UK-based Recce Regiments during the late 1970s and early 1980s, when all recce functions were to be carried out by the Recce Regiments.  The Medium Recce Squadrons would provide formation recce tasks for Division and Task Force HQs, while the Close Recce Squadrons would normally be split up to provide Close Recce Troops to individual Armour or Infantry Battlegroups.  This was found to be unworkable and the regimental Close Recce Troops/Platoon were returned to Armoured Regiments and Mech Infantry Battalions in the 1982 reorganisation.</a:t>
            </a:r>
          </a:p>
          <a:p>
            <a:endParaRPr lang="en-GB" altLang="en-US" sz="800"/>
          </a:p>
          <a:p>
            <a:r>
              <a:rPr lang="en-GB" altLang="en-US" sz="800"/>
              <a:t>(b) </a:t>
            </a:r>
            <a:r>
              <a:rPr lang="en-GB" altLang="en-US" sz="800" b="0"/>
              <a:t>Sources disagree on exactly what the tasking of these two regiments was.  Some say that they were un-brigaded regiments, to be sent to reinforce BAOR.  Others say that one regiment was to accompany 7th Field Force to Germany, while the other was to stay in the UK, providing support to 6th Field Force (Airborne) and AMF(L).  Yet another source says that one regiment was assigned to 8th Field Force for home defence.  It’s possible that this all might have been true at various times!</a:t>
            </a:r>
            <a:endParaRPr lang="en-GB" altLang="en-US" sz="800"/>
          </a:p>
        </p:txBody>
      </p:sp>
      <p:sp>
        <p:nvSpPr>
          <p:cNvPr id="36358" name="Line 518">
            <a:extLst>
              <a:ext uri="{FF2B5EF4-FFF2-40B4-BE49-F238E27FC236}">
                <a16:creationId xmlns:a16="http://schemas.microsoft.com/office/drawing/2014/main" id="{40169A2C-8F18-462F-B066-0F165032C367}"/>
              </a:ext>
            </a:extLst>
          </p:cNvPr>
          <p:cNvSpPr>
            <a:spLocks noChangeShapeType="1"/>
          </p:cNvSpPr>
          <p:nvPr/>
        </p:nvSpPr>
        <p:spPr bwMode="auto">
          <a:xfrm>
            <a:off x="260350" y="7164388"/>
            <a:ext cx="0" cy="10080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36359" name="Group 519">
            <a:extLst>
              <a:ext uri="{FF2B5EF4-FFF2-40B4-BE49-F238E27FC236}">
                <a16:creationId xmlns:a16="http://schemas.microsoft.com/office/drawing/2014/main" id="{7F3C4F2B-392E-448C-83D7-8EF1CC298285}"/>
              </a:ext>
            </a:extLst>
          </p:cNvPr>
          <p:cNvGrpSpPr>
            <a:grpSpLocks noChangeAspect="1"/>
          </p:cNvGrpSpPr>
          <p:nvPr/>
        </p:nvGrpSpPr>
        <p:grpSpPr bwMode="auto">
          <a:xfrm>
            <a:off x="117475" y="7019925"/>
            <a:ext cx="287338" cy="215900"/>
            <a:chOff x="480" y="816"/>
            <a:chExt cx="201" cy="132"/>
          </a:xfrm>
        </p:grpSpPr>
        <p:grpSp>
          <p:nvGrpSpPr>
            <p:cNvPr id="36360" name="Group 520">
              <a:extLst>
                <a:ext uri="{FF2B5EF4-FFF2-40B4-BE49-F238E27FC236}">
                  <a16:creationId xmlns:a16="http://schemas.microsoft.com/office/drawing/2014/main" id="{33C41877-226D-4E7D-8B5C-FDE06F27E778}"/>
                </a:ext>
              </a:extLst>
            </p:cNvPr>
            <p:cNvGrpSpPr>
              <a:grpSpLocks noChangeAspect="1"/>
            </p:cNvGrpSpPr>
            <p:nvPr/>
          </p:nvGrpSpPr>
          <p:grpSpPr bwMode="auto">
            <a:xfrm>
              <a:off x="480" y="816"/>
              <a:ext cx="201" cy="132"/>
              <a:chOff x="480" y="816"/>
              <a:chExt cx="201" cy="132"/>
            </a:xfrm>
          </p:grpSpPr>
          <p:sp>
            <p:nvSpPr>
              <p:cNvPr id="36361" name="Rectangle 521">
                <a:extLst>
                  <a:ext uri="{FF2B5EF4-FFF2-40B4-BE49-F238E27FC236}">
                    <a16:creationId xmlns:a16="http://schemas.microsoft.com/office/drawing/2014/main" id="{77351129-DA31-4020-81DC-6D952DCF89C5}"/>
                  </a:ext>
                </a:extLst>
              </p:cNvPr>
              <p:cNvSpPr>
                <a:spLocks noChangeAspect="1" noChangeArrowheads="1"/>
              </p:cNvSpPr>
              <p:nvPr/>
            </p:nvSpPr>
            <p:spPr bwMode="auto">
              <a:xfrm>
                <a:off x="480" y="816"/>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6362" name="Oval 522">
                <a:extLst>
                  <a:ext uri="{FF2B5EF4-FFF2-40B4-BE49-F238E27FC236}">
                    <a16:creationId xmlns:a16="http://schemas.microsoft.com/office/drawing/2014/main" id="{0049D2C1-8658-44BB-B40F-9DBFCE8BD6C1}"/>
                  </a:ext>
                </a:extLst>
              </p:cNvPr>
              <p:cNvSpPr>
                <a:spLocks noChangeAspect="1" noChangeArrowheads="1"/>
              </p:cNvSpPr>
              <p:nvPr/>
            </p:nvSpPr>
            <p:spPr bwMode="auto">
              <a:xfrm>
                <a:off x="517" y="849"/>
                <a:ext cx="127"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36363" name="Line 523">
              <a:extLst>
                <a:ext uri="{FF2B5EF4-FFF2-40B4-BE49-F238E27FC236}">
                  <a16:creationId xmlns:a16="http://schemas.microsoft.com/office/drawing/2014/main" id="{A6DA2F0A-32FA-4B82-83C5-7DA456C9FBB0}"/>
                </a:ext>
              </a:extLst>
            </p:cNvPr>
            <p:cNvSpPr>
              <a:spLocks noChangeAspect="1" noChangeShapeType="1"/>
            </p:cNvSpPr>
            <p:nvPr/>
          </p:nvSpPr>
          <p:spPr bwMode="auto">
            <a:xfrm flipV="1">
              <a:off x="480" y="816"/>
              <a:ext cx="198" cy="132"/>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36364" name="Group 524">
            <a:extLst>
              <a:ext uri="{FF2B5EF4-FFF2-40B4-BE49-F238E27FC236}">
                <a16:creationId xmlns:a16="http://schemas.microsoft.com/office/drawing/2014/main" id="{019A0F5F-34F8-4C76-A817-28FDAD7A9784}"/>
              </a:ext>
            </a:extLst>
          </p:cNvPr>
          <p:cNvGrpSpPr>
            <a:grpSpLocks/>
          </p:cNvGrpSpPr>
          <p:nvPr/>
        </p:nvGrpSpPr>
        <p:grpSpPr bwMode="auto">
          <a:xfrm>
            <a:off x="223838" y="6948488"/>
            <a:ext cx="76200" cy="63500"/>
            <a:chOff x="2443" y="447"/>
            <a:chExt cx="48" cy="40"/>
          </a:xfrm>
        </p:grpSpPr>
        <p:sp>
          <p:nvSpPr>
            <p:cNvPr id="36365" name="Line 525">
              <a:extLst>
                <a:ext uri="{FF2B5EF4-FFF2-40B4-BE49-F238E27FC236}">
                  <a16:creationId xmlns:a16="http://schemas.microsoft.com/office/drawing/2014/main" id="{DFFD320D-D68A-480D-B050-ACD080B97E8D}"/>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6366" name="Line 526">
              <a:extLst>
                <a:ext uri="{FF2B5EF4-FFF2-40B4-BE49-F238E27FC236}">
                  <a16:creationId xmlns:a16="http://schemas.microsoft.com/office/drawing/2014/main" id="{1A56B1E8-0917-4E5E-9352-086C9A10F952}"/>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36367" name="Text Box 527">
            <a:extLst>
              <a:ext uri="{FF2B5EF4-FFF2-40B4-BE49-F238E27FC236}">
                <a16:creationId xmlns:a16="http://schemas.microsoft.com/office/drawing/2014/main" id="{C69807ED-B287-4F06-96C0-C9D5C4BB7E47}"/>
              </a:ext>
            </a:extLst>
          </p:cNvPr>
          <p:cNvSpPr txBox="1">
            <a:spLocks noChangeArrowheads="1"/>
          </p:cNvSpPr>
          <p:nvPr/>
        </p:nvSpPr>
        <p:spPr bwMode="auto">
          <a:xfrm>
            <a:off x="404813" y="6877050"/>
            <a:ext cx="2967037"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BATTLEGROUP CWBR-21c</a:t>
            </a:r>
          </a:p>
          <a:p>
            <a:r>
              <a:rPr lang="en-GB" altLang="en-US" sz="1000"/>
              <a:t>Reconnaissance Regiment (Tracked BAOR) </a:t>
            </a:r>
            <a:r>
              <a:rPr lang="en-GB" altLang="en-US" sz="800"/>
              <a:t>(a)</a:t>
            </a:r>
            <a:endParaRPr lang="en-GB" altLang="en-US" sz="1000"/>
          </a:p>
          <a:p>
            <a:r>
              <a:rPr lang="en-GB" altLang="en-US" sz="800" b="0"/>
              <a:t>(1983-89)</a:t>
            </a:r>
            <a:endParaRPr lang="en-GB" altLang="en-US" sz="1000"/>
          </a:p>
        </p:txBody>
      </p:sp>
      <p:grpSp>
        <p:nvGrpSpPr>
          <p:cNvPr id="36368" name="Group 528">
            <a:extLst>
              <a:ext uri="{FF2B5EF4-FFF2-40B4-BE49-F238E27FC236}">
                <a16:creationId xmlns:a16="http://schemas.microsoft.com/office/drawing/2014/main" id="{C95F4AE7-00C7-48E4-8D83-569AFB0E651C}"/>
              </a:ext>
            </a:extLst>
          </p:cNvPr>
          <p:cNvGrpSpPr>
            <a:grpSpLocks noChangeAspect="1"/>
          </p:cNvGrpSpPr>
          <p:nvPr/>
        </p:nvGrpSpPr>
        <p:grpSpPr bwMode="auto">
          <a:xfrm>
            <a:off x="404813" y="8102600"/>
            <a:ext cx="287337" cy="214313"/>
            <a:chOff x="480" y="816"/>
            <a:chExt cx="201" cy="132"/>
          </a:xfrm>
        </p:grpSpPr>
        <p:grpSp>
          <p:nvGrpSpPr>
            <p:cNvPr id="36369" name="Group 529">
              <a:extLst>
                <a:ext uri="{FF2B5EF4-FFF2-40B4-BE49-F238E27FC236}">
                  <a16:creationId xmlns:a16="http://schemas.microsoft.com/office/drawing/2014/main" id="{806AFA75-A954-42C7-9B30-F2241DB6D77B}"/>
                </a:ext>
              </a:extLst>
            </p:cNvPr>
            <p:cNvGrpSpPr>
              <a:grpSpLocks noChangeAspect="1"/>
            </p:cNvGrpSpPr>
            <p:nvPr/>
          </p:nvGrpSpPr>
          <p:grpSpPr bwMode="auto">
            <a:xfrm>
              <a:off x="480" y="816"/>
              <a:ext cx="201" cy="132"/>
              <a:chOff x="480" y="816"/>
              <a:chExt cx="201" cy="132"/>
            </a:xfrm>
          </p:grpSpPr>
          <p:sp>
            <p:nvSpPr>
              <p:cNvPr id="36370" name="Rectangle 530">
                <a:extLst>
                  <a:ext uri="{FF2B5EF4-FFF2-40B4-BE49-F238E27FC236}">
                    <a16:creationId xmlns:a16="http://schemas.microsoft.com/office/drawing/2014/main" id="{B53636E4-936C-409B-82F1-E38DB8C43AC9}"/>
                  </a:ext>
                </a:extLst>
              </p:cNvPr>
              <p:cNvSpPr>
                <a:spLocks noChangeAspect="1" noChangeArrowheads="1"/>
              </p:cNvSpPr>
              <p:nvPr/>
            </p:nvSpPr>
            <p:spPr bwMode="auto">
              <a:xfrm>
                <a:off x="480" y="816"/>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6371" name="Oval 531">
                <a:extLst>
                  <a:ext uri="{FF2B5EF4-FFF2-40B4-BE49-F238E27FC236}">
                    <a16:creationId xmlns:a16="http://schemas.microsoft.com/office/drawing/2014/main" id="{EDD099EB-7E69-423E-8B01-5DD97E9CC218}"/>
                  </a:ext>
                </a:extLst>
              </p:cNvPr>
              <p:cNvSpPr>
                <a:spLocks noChangeAspect="1" noChangeArrowheads="1"/>
              </p:cNvSpPr>
              <p:nvPr/>
            </p:nvSpPr>
            <p:spPr bwMode="auto">
              <a:xfrm>
                <a:off x="517" y="849"/>
                <a:ext cx="127"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36372" name="Line 532">
              <a:extLst>
                <a:ext uri="{FF2B5EF4-FFF2-40B4-BE49-F238E27FC236}">
                  <a16:creationId xmlns:a16="http://schemas.microsoft.com/office/drawing/2014/main" id="{8545C32E-616A-4CA7-8752-0009B79CA0B2}"/>
                </a:ext>
              </a:extLst>
            </p:cNvPr>
            <p:cNvSpPr>
              <a:spLocks noChangeAspect="1" noChangeShapeType="1"/>
            </p:cNvSpPr>
            <p:nvPr/>
          </p:nvSpPr>
          <p:spPr bwMode="auto">
            <a:xfrm flipV="1">
              <a:off x="480" y="816"/>
              <a:ext cx="198" cy="132"/>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36373" name="Text Box 533">
            <a:extLst>
              <a:ext uri="{FF2B5EF4-FFF2-40B4-BE49-F238E27FC236}">
                <a16:creationId xmlns:a16="http://schemas.microsoft.com/office/drawing/2014/main" id="{B72125B3-8DBA-4770-9F59-38BBBAE5A63A}"/>
              </a:ext>
            </a:extLst>
          </p:cNvPr>
          <p:cNvSpPr txBox="1">
            <a:spLocks noChangeArrowheads="1"/>
          </p:cNvSpPr>
          <p:nvPr/>
        </p:nvSpPr>
        <p:spPr bwMode="auto">
          <a:xfrm>
            <a:off x="693738" y="7743825"/>
            <a:ext cx="1719262"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MANOEUVRE ELEMENTS</a:t>
            </a:r>
          </a:p>
        </p:txBody>
      </p:sp>
      <p:sp>
        <p:nvSpPr>
          <p:cNvPr id="36374" name="Line 534">
            <a:extLst>
              <a:ext uri="{FF2B5EF4-FFF2-40B4-BE49-F238E27FC236}">
                <a16:creationId xmlns:a16="http://schemas.microsoft.com/office/drawing/2014/main" id="{40C9BF2E-7E0B-4EC9-83E7-49780A599777}"/>
              </a:ext>
            </a:extLst>
          </p:cNvPr>
          <p:cNvSpPr>
            <a:spLocks noChangeShapeType="1"/>
          </p:cNvSpPr>
          <p:nvPr/>
        </p:nvSpPr>
        <p:spPr bwMode="auto">
          <a:xfrm>
            <a:off x="549275" y="8031163"/>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6375" name="Text Box 535">
            <a:extLst>
              <a:ext uri="{FF2B5EF4-FFF2-40B4-BE49-F238E27FC236}">
                <a16:creationId xmlns:a16="http://schemas.microsoft.com/office/drawing/2014/main" id="{0358DA98-0C94-459A-908A-C530AF3A32F3}"/>
              </a:ext>
            </a:extLst>
          </p:cNvPr>
          <p:cNvSpPr txBox="1">
            <a:spLocks noChangeArrowheads="1"/>
          </p:cNvSpPr>
          <p:nvPr/>
        </p:nvSpPr>
        <p:spPr bwMode="auto">
          <a:xfrm>
            <a:off x="692150" y="7956550"/>
            <a:ext cx="23590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CWBR-03c</a:t>
            </a:r>
          </a:p>
          <a:p>
            <a:r>
              <a:rPr lang="en-GB" altLang="en-US" sz="800"/>
              <a:t>x4 Medium Recce Squadron (Tracked BAOR)</a:t>
            </a:r>
          </a:p>
        </p:txBody>
      </p:sp>
      <p:sp>
        <p:nvSpPr>
          <p:cNvPr id="36376" name="Line 536">
            <a:extLst>
              <a:ext uri="{FF2B5EF4-FFF2-40B4-BE49-F238E27FC236}">
                <a16:creationId xmlns:a16="http://schemas.microsoft.com/office/drawing/2014/main" id="{9050D7CA-71C7-491B-9FB8-2ED149B7BE0E}"/>
              </a:ext>
            </a:extLst>
          </p:cNvPr>
          <p:cNvSpPr>
            <a:spLocks noChangeShapeType="1"/>
          </p:cNvSpPr>
          <p:nvPr/>
        </p:nvSpPr>
        <p:spPr bwMode="auto">
          <a:xfrm>
            <a:off x="261938" y="8175625"/>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36385" name="Group 545">
            <a:extLst>
              <a:ext uri="{FF2B5EF4-FFF2-40B4-BE49-F238E27FC236}">
                <a16:creationId xmlns:a16="http://schemas.microsoft.com/office/drawing/2014/main" id="{A2BADC1F-3F23-4223-BF67-529E456951A1}"/>
              </a:ext>
            </a:extLst>
          </p:cNvPr>
          <p:cNvGrpSpPr>
            <a:grpSpLocks noChangeAspect="1"/>
          </p:cNvGrpSpPr>
          <p:nvPr/>
        </p:nvGrpSpPr>
        <p:grpSpPr bwMode="auto">
          <a:xfrm>
            <a:off x="404813" y="7527925"/>
            <a:ext cx="239712" cy="157163"/>
            <a:chOff x="480" y="816"/>
            <a:chExt cx="201" cy="132"/>
          </a:xfrm>
        </p:grpSpPr>
        <p:grpSp>
          <p:nvGrpSpPr>
            <p:cNvPr id="36386" name="Group 546">
              <a:extLst>
                <a:ext uri="{FF2B5EF4-FFF2-40B4-BE49-F238E27FC236}">
                  <a16:creationId xmlns:a16="http://schemas.microsoft.com/office/drawing/2014/main" id="{C06496C7-D750-4155-9AFE-472668DE5B44}"/>
                </a:ext>
              </a:extLst>
            </p:cNvPr>
            <p:cNvGrpSpPr>
              <a:grpSpLocks noChangeAspect="1"/>
            </p:cNvGrpSpPr>
            <p:nvPr/>
          </p:nvGrpSpPr>
          <p:grpSpPr bwMode="auto">
            <a:xfrm>
              <a:off x="480" y="816"/>
              <a:ext cx="201" cy="132"/>
              <a:chOff x="480" y="816"/>
              <a:chExt cx="201" cy="132"/>
            </a:xfrm>
          </p:grpSpPr>
          <p:sp>
            <p:nvSpPr>
              <p:cNvPr id="36387" name="Rectangle 547">
                <a:extLst>
                  <a:ext uri="{FF2B5EF4-FFF2-40B4-BE49-F238E27FC236}">
                    <a16:creationId xmlns:a16="http://schemas.microsoft.com/office/drawing/2014/main" id="{068D682B-44C5-4C1C-856B-E54E631A3655}"/>
                  </a:ext>
                </a:extLst>
              </p:cNvPr>
              <p:cNvSpPr>
                <a:spLocks noChangeAspect="1" noChangeArrowheads="1"/>
              </p:cNvSpPr>
              <p:nvPr/>
            </p:nvSpPr>
            <p:spPr bwMode="auto">
              <a:xfrm>
                <a:off x="480" y="816"/>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6388" name="Oval 548">
                <a:extLst>
                  <a:ext uri="{FF2B5EF4-FFF2-40B4-BE49-F238E27FC236}">
                    <a16:creationId xmlns:a16="http://schemas.microsoft.com/office/drawing/2014/main" id="{F2B6B7B8-1709-4B50-85FA-BBB58A62426E}"/>
                  </a:ext>
                </a:extLst>
              </p:cNvPr>
              <p:cNvSpPr>
                <a:spLocks noChangeAspect="1" noChangeArrowheads="1"/>
              </p:cNvSpPr>
              <p:nvPr/>
            </p:nvSpPr>
            <p:spPr bwMode="auto">
              <a:xfrm>
                <a:off x="517" y="849"/>
                <a:ext cx="127"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36389" name="Line 549">
              <a:extLst>
                <a:ext uri="{FF2B5EF4-FFF2-40B4-BE49-F238E27FC236}">
                  <a16:creationId xmlns:a16="http://schemas.microsoft.com/office/drawing/2014/main" id="{6867FA3A-20C3-4D23-925A-ADCE0F4CCB1A}"/>
                </a:ext>
              </a:extLst>
            </p:cNvPr>
            <p:cNvSpPr>
              <a:spLocks noChangeAspect="1" noChangeShapeType="1"/>
            </p:cNvSpPr>
            <p:nvPr/>
          </p:nvSpPr>
          <p:spPr bwMode="auto">
            <a:xfrm flipV="1">
              <a:off x="480" y="816"/>
              <a:ext cx="198" cy="132"/>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36390" name="Group 550">
            <a:extLst>
              <a:ext uri="{FF2B5EF4-FFF2-40B4-BE49-F238E27FC236}">
                <a16:creationId xmlns:a16="http://schemas.microsoft.com/office/drawing/2014/main" id="{85FD84DA-D057-4F10-A5B2-320C7934D01C}"/>
              </a:ext>
            </a:extLst>
          </p:cNvPr>
          <p:cNvGrpSpPr>
            <a:grpSpLocks/>
          </p:cNvGrpSpPr>
          <p:nvPr/>
        </p:nvGrpSpPr>
        <p:grpSpPr bwMode="auto">
          <a:xfrm>
            <a:off x="487363" y="7456488"/>
            <a:ext cx="74612" cy="26987"/>
            <a:chOff x="2373" y="1404"/>
            <a:chExt cx="47" cy="17"/>
          </a:xfrm>
        </p:grpSpPr>
        <p:sp>
          <p:nvSpPr>
            <p:cNvPr id="36391" name="Oval 551">
              <a:extLst>
                <a:ext uri="{FF2B5EF4-FFF2-40B4-BE49-F238E27FC236}">
                  <a16:creationId xmlns:a16="http://schemas.microsoft.com/office/drawing/2014/main" id="{B39A9B85-F0B4-409A-84A7-AF34B871FA97}"/>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36392" name="Oval 552">
              <a:extLst>
                <a:ext uri="{FF2B5EF4-FFF2-40B4-BE49-F238E27FC236}">
                  <a16:creationId xmlns:a16="http://schemas.microsoft.com/office/drawing/2014/main" id="{85384F42-A7AC-4066-9797-48F6E29AAEF1}"/>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36393" name="Text Box 553">
            <a:extLst>
              <a:ext uri="{FF2B5EF4-FFF2-40B4-BE49-F238E27FC236}">
                <a16:creationId xmlns:a16="http://schemas.microsoft.com/office/drawing/2014/main" id="{2FF4F2E2-A768-4EFE-99D9-736355109652}"/>
              </a:ext>
            </a:extLst>
          </p:cNvPr>
          <p:cNvSpPr txBox="1">
            <a:spLocks noChangeArrowheads="1"/>
          </p:cNvSpPr>
          <p:nvPr/>
        </p:nvSpPr>
        <p:spPr bwMode="auto">
          <a:xfrm>
            <a:off x="620713" y="7383463"/>
            <a:ext cx="266541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Command/Recce</a:t>
            </a:r>
          </a:p>
          <a:p>
            <a:r>
              <a:rPr lang="en-GB" altLang="en-US" sz="800"/>
              <a:t>x1 </a:t>
            </a:r>
            <a:r>
              <a:rPr lang="en-GB" altLang="en-US" sz="800" b="0"/>
              <a:t>CVR(T) Scorpion 76mm Recce Vehicle    CWBR-07</a:t>
            </a:r>
            <a:endParaRPr lang="en-GB" altLang="en-US" sz="800"/>
          </a:p>
        </p:txBody>
      </p:sp>
      <p:sp>
        <p:nvSpPr>
          <p:cNvPr id="36394" name="Line 554">
            <a:extLst>
              <a:ext uri="{FF2B5EF4-FFF2-40B4-BE49-F238E27FC236}">
                <a16:creationId xmlns:a16="http://schemas.microsoft.com/office/drawing/2014/main" id="{12081833-0A30-434A-84B2-318D1C78BBC1}"/>
              </a:ext>
            </a:extLst>
          </p:cNvPr>
          <p:cNvSpPr>
            <a:spLocks noChangeShapeType="1"/>
          </p:cNvSpPr>
          <p:nvPr/>
        </p:nvSpPr>
        <p:spPr bwMode="auto">
          <a:xfrm>
            <a:off x="260350" y="759936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6395" name="Text Box 555">
            <a:extLst>
              <a:ext uri="{FF2B5EF4-FFF2-40B4-BE49-F238E27FC236}">
                <a16:creationId xmlns:a16="http://schemas.microsoft.com/office/drawing/2014/main" id="{89139E0D-7B52-4241-9B13-48CB7C101492}"/>
              </a:ext>
            </a:extLst>
          </p:cNvPr>
          <p:cNvSpPr txBox="1">
            <a:spLocks noChangeArrowheads="1"/>
          </p:cNvSpPr>
          <p:nvPr/>
        </p:nvSpPr>
        <p:spPr bwMode="auto">
          <a:xfrm>
            <a:off x="115888" y="8316913"/>
            <a:ext cx="3240087" cy="703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800"/>
              <a:t>(a) </a:t>
            </a:r>
            <a:r>
              <a:rPr lang="en-GB" altLang="en-US" sz="800" b="0"/>
              <a:t>From 1983, the number of Recce Regiments permanently based in Germany was reduced to two, which were now assigned to the Corps-level ‘Covering Force’.  Close Recce Troops and Platoons were also returned to Armoured Regiments and Infantry Battalions at this time.</a:t>
            </a:r>
            <a:endParaRPr lang="en-GB" altLang="en-US" sz="800"/>
          </a:p>
        </p:txBody>
      </p:sp>
      <p:sp>
        <p:nvSpPr>
          <p:cNvPr id="36396" name="Line 556">
            <a:extLst>
              <a:ext uri="{FF2B5EF4-FFF2-40B4-BE49-F238E27FC236}">
                <a16:creationId xmlns:a16="http://schemas.microsoft.com/office/drawing/2014/main" id="{E95E5934-8475-415A-A50F-BDC25153F819}"/>
              </a:ext>
            </a:extLst>
          </p:cNvPr>
          <p:cNvSpPr>
            <a:spLocks noChangeShapeType="1"/>
          </p:cNvSpPr>
          <p:nvPr/>
        </p:nvSpPr>
        <p:spPr bwMode="auto">
          <a:xfrm>
            <a:off x="3644900" y="3492500"/>
            <a:ext cx="0" cy="14398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36397" name="Group 557">
            <a:extLst>
              <a:ext uri="{FF2B5EF4-FFF2-40B4-BE49-F238E27FC236}">
                <a16:creationId xmlns:a16="http://schemas.microsoft.com/office/drawing/2014/main" id="{2C220B96-FF64-48AE-B5A0-6C4D4257A765}"/>
              </a:ext>
            </a:extLst>
          </p:cNvPr>
          <p:cNvGrpSpPr>
            <a:grpSpLocks noChangeAspect="1"/>
          </p:cNvGrpSpPr>
          <p:nvPr/>
        </p:nvGrpSpPr>
        <p:grpSpPr bwMode="auto">
          <a:xfrm>
            <a:off x="3502025" y="3348038"/>
            <a:ext cx="287338" cy="215900"/>
            <a:chOff x="480" y="816"/>
            <a:chExt cx="201" cy="132"/>
          </a:xfrm>
        </p:grpSpPr>
        <p:grpSp>
          <p:nvGrpSpPr>
            <p:cNvPr id="36398" name="Group 558">
              <a:extLst>
                <a:ext uri="{FF2B5EF4-FFF2-40B4-BE49-F238E27FC236}">
                  <a16:creationId xmlns:a16="http://schemas.microsoft.com/office/drawing/2014/main" id="{77735095-FBB9-42D2-881C-C8324ADF00D3}"/>
                </a:ext>
              </a:extLst>
            </p:cNvPr>
            <p:cNvGrpSpPr>
              <a:grpSpLocks noChangeAspect="1"/>
            </p:cNvGrpSpPr>
            <p:nvPr/>
          </p:nvGrpSpPr>
          <p:grpSpPr bwMode="auto">
            <a:xfrm>
              <a:off x="480" y="816"/>
              <a:ext cx="201" cy="132"/>
              <a:chOff x="480" y="816"/>
              <a:chExt cx="201" cy="132"/>
            </a:xfrm>
          </p:grpSpPr>
          <p:sp>
            <p:nvSpPr>
              <p:cNvPr id="36399" name="Rectangle 559">
                <a:extLst>
                  <a:ext uri="{FF2B5EF4-FFF2-40B4-BE49-F238E27FC236}">
                    <a16:creationId xmlns:a16="http://schemas.microsoft.com/office/drawing/2014/main" id="{221DD6CD-F5C4-4E64-9655-4CF62C1C4406}"/>
                  </a:ext>
                </a:extLst>
              </p:cNvPr>
              <p:cNvSpPr>
                <a:spLocks noChangeAspect="1" noChangeArrowheads="1"/>
              </p:cNvSpPr>
              <p:nvPr/>
            </p:nvSpPr>
            <p:spPr bwMode="auto">
              <a:xfrm>
                <a:off x="480" y="816"/>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6400" name="Oval 560">
                <a:extLst>
                  <a:ext uri="{FF2B5EF4-FFF2-40B4-BE49-F238E27FC236}">
                    <a16:creationId xmlns:a16="http://schemas.microsoft.com/office/drawing/2014/main" id="{4E65251C-6C4B-48BB-A428-DF1B603BE7F9}"/>
                  </a:ext>
                </a:extLst>
              </p:cNvPr>
              <p:cNvSpPr>
                <a:spLocks noChangeAspect="1" noChangeArrowheads="1"/>
              </p:cNvSpPr>
              <p:nvPr/>
            </p:nvSpPr>
            <p:spPr bwMode="auto">
              <a:xfrm>
                <a:off x="517" y="849"/>
                <a:ext cx="127"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36401" name="Line 561">
              <a:extLst>
                <a:ext uri="{FF2B5EF4-FFF2-40B4-BE49-F238E27FC236}">
                  <a16:creationId xmlns:a16="http://schemas.microsoft.com/office/drawing/2014/main" id="{028EE087-B166-4EF3-9B25-A32F05E7693D}"/>
                </a:ext>
              </a:extLst>
            </p:cNvPr>
            <p:cNvSpPr>
              <a:spLocks noChangeAspect="1" noChangeShapeType="1"/>
            </p:cNvSpPr>
            <p:nvPr/>
          </p:nvSpPr>
          <p:spPr bwMode="auto">
            <a:xfrm flipV="1">
              <a:off x="480" y="816"/>
              <a:ext cx="198" cy="132"/>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36402" name="Group 562">
            <a:extLst>
              <a:ext uri="{FF2B5EF4-FFF2-40B4-BE49-F238E27FC236}">
                <a16:creationId xmlns:a16="http://schemas.microsoft.com/office/drawing/2014/main" id="{36CFA14D-63AA-496D-9812-27A3E627154D}"/>
              </a:ext>
            </a:extLst>
          </p:cNvPr>
          <p:cNvGrpSpPr>
            <a:grpSpLocks/>
          </p:cNvGrpSpPr>
          <p:nvPr/>
        </p:nvGrpSpPr>
        <p:grpSpPr bwMode="auto">
          <a:xfrm>
            <a:off x="3608388" y="3276600"/>
            <a:ext cx="76200" cy="63500"/>
            <a:chOff x="2443" y="447"/>
            <a:chExt cx="48" cy="40"/>
          </a:xfrm>
        </p:grpSpPr>
        <p:sp>
          <p:nvSpPr>
            <p:cNvPr id="36403" name="Line 563">
              <a:extLst>
                <a:ext uri="{FF2B5EF4-FFF2-40B4-BE49-F238E27FC236}">
                  <a16:creationId xmlns:a16="http://schemas.microsoft.com/office/drawing/2014/main" id="{B6B8A5C5-19FB-4C36-8D65-D800AF9F42D0}"/>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6404" name="Line 564">
              <a:extLst>
                <a:ext uri="{FF2B5EF4-FFF2-40B4-BE49-F238E27FC236}">
                  <a16:creationId xmlns:a16="http://schemas.microsoft.com/office/drawing/2014/main" id="{C96B2F9D-F06A-4634-A426-87C87C5DFB37}"/>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36405" name="Text Box 565">
            <a:extLst>
              <a:ext uri="{FF2B5EF4-FFF2-40B4-BE49-F238E27FC236}">
                <a16:creationId xmlns:a16="http://schemas.microsoft.com/office/drawing/2014/main" id="{DB69BFF6-1023-454E-8C7D-B233A51761D3}"/>
              </a:ext>
            </a:extLst>
          </p:cNvPr>
          <p:cNvSpPr txBox="1">
            <a:spLocks noChangeArrowheads="1"/>
          </p:cNvSpPr>
          <p:nvPr/>
        </p:nvSpPr>
        <p:spPr bwMode="auto">
          <a:xfrm>
            <a:off x="3789363" y="3203575"/>
            <a:ext cx="2776537"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BATTLEGROUP CWBR-21d</a:t>
            </a:r>
          </a:p>
          <a:p>
            <a:r>
              <a:rPr lang="en-GB" altLang="en-US" sz="1000"/>
              <a:t>Reconnaissance Regiment (Tracked UK) </a:t>
            </a:r>
            <a:r>
              <a:rPr lang="en-GB" altLang="en-US" sz="800"/>
              <a:t>(a)</a:t>
            </a:r>
            <a:endParaRPr lang="en-GB" altLang="en-US" sz="1000"/>
          </a:p>
          <a:p>
            <a:r>
              <a:rPr lang="en-GB" altLang="en-US" sz="800" b="0"/>
              <a:t>(1983-89)</a:t>
            </a:r>
            <a:endParaRPr lang="en-GB" altLang="en-US" sz="1000"/>
          </a:p>
        </p:txBody>
      </p:sp>
      <p:grpSp>
        <p:nvGrpSpPr>
          <p:cNvPr id="36406" name="Group 566">
            <a:extLst>
              <a:ext uri="{FF2B5EF4-FFF2-40B4-BE49-F238E27FC236}">
                <a16:creationId xmlns:a16="http://schemas.microsoft.com/office/drawing/2014/main" id="{43A5CAD1-67FC-4979-92E0-A7B0DD2513A9}"/>
              </a:ext>
            </a:extLst>
          </p:cNvPr>
          <p:cNvGrpSpPr>
            <a:grpSpLocks noChangeAspect="1"/>
          </p:cNvGrpSpPr>
          <p:nvPr/>
        </p:nvGrpSpPr>
        <p:grpSpPr bwMode="auto">
          <a:xfrm>
            <a:off x="3789363" y="4430713"/>
            <a:ext cx="287337" cy="214312"/>
            <a:chOff x="480" y="816"/>
            <a:chExt cx="201" cy="132"/>
          </a:xfrm>
        </p:grpSpPr>
        <p:grpSp>
          <p:nvGrpSpPr>
            <p:cNvPr id="36407" name="Group 567">
              <a:extLst>
                <a:ext uri="{FF2B5EF4-FFF2-40B4-BE49-F238E27FC236}">
                  <a16:creationId xmlns:a16="http://schemas.microsoft.com/office/drawing/2014/main" id="{F8559564-42F0-464A-9B53-4E39B36E77E6}"/>
                </a:ext>
              </a:extLst>
            </p:cNvPr>
            <p:cNvGrpSpPr>
              <a:grpSpLocks noChangeAspect="1"/>
            </p:cNvGrpSpPr>
            <p:nvPr/>
          </p:nvGrpSpPr>
          <p:grpSpPr bwMode="auto">
            <a:xfrm>
              <a:off x="480" y="816"/>
              <a:ext cx="201" cy="132"/>
              <a:chOff x="480" y="816"/>
              <a:chExt cx="201" cy="132"/>
            </a:xfrm>
          </p:grpSpPr>
          <p:sp>
            <p:nvSpPr>
              <p:cNvPr id="36408" name="Rectangle 568">
                <a:extLst>
                  <a:ext uri="{FF2B5EF4-FFF2-40B4-BE49-F238E27FC236}">
                    <a16:creationId xmlns:a16="http://schemas.microsoft.com/office/drawing/2014/main" id="{25EB183F-C5A7-4C99-840A-94855BD1DDF5}"/>
                  </a:ext>
                </a:extLst>
              </p:cNvPr>
              <p:cNvSpPr>
                <a:spLocks noChangeAspect="1" noChangeArrowheads="1"/>
              </p:cNvSpPr>
              <p:nvPr/>
            </p:nvSpPr>
            <p:spPr bwMode="auto">
              <a:xfrm>
                <a:off x="480" y="816"/>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6409" name="Oval 569">
                <a:extLst>
                  <a:ext uri="{FF2B5EF4-FFF2-40B4-BE49-F238E27FC236}">
                    <a16:creationId xmlns:a16="http://schemas.microsoft.com/office/drawing/2014/main" id="{13E3A891-61F3-4D64-839B-D763D3FE14C3}"/>
                  </a:ext>
                </a:extLst>
              </p:cNvPr>
              <p:cNvSpPr>
                <a:spLocks noChangeAspect="1" noChangeArrowheads="1"/>
              </p:cNvSpPr>
              <p:nvPr/>
            </p:nvSpPr>
            <p:spPr bwMode="auto">
              <a:xfrm>
                <a:off x="517" y="849"/>
                <a:ext cx="127"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36410" name="Line 570">
              <a:extLst>
                <a:ext uri="{FF2B5EF4-FFF2-40B4-BE49-F238E27FC236}">
                  <a16:creationId xmlns:a16="http://schemas.microsoft.com/office/drawing/2014/main" id="{19862B73-F22E-42AE-B12D-0B5D25E23C2D}"/>
                </a:ext>
              </a:extLst>
            </p:cNvPr>
            <p:cNvSpPr>
              <a:spLocks noChangeAspect="1" noChangeShapeType="1"/>
            </p:cNvSpPr>
            <p:nvPr/>
          </p:nvSpPr>
          <p:spPr bwMode="auto">
            <a:xfrm flipV="1">
              <a:off x="480" y="816"/>
              <a:ext cx="198" cy="132"/>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36411" name="Text Box 571">
            <a:extLst>
              <a:ext uri="{FF2B5EF4-FFF2-40B4-BE49-F238E27FC236}">
                <a16:creationId xmlns:a16="http://schemas.microsoft.com/office/drawing/2014/main" id="{7A2E8A50-12C8-4F30-9B2B-A4181D218680}"/>
              </a:ext>
            </a:extLst>
          </p:cNvPr>
          <p:cNvSpPr txBox="1">
            <a:spLocks noChangeArrowheads="1"/>
          </p:cNvSpPr>
          <p:nvPr/>
        </p:nvSpPr>
        <p:spPr bwMode="auto">
          <a:xfrm>
            <a:off x="4078288" y="4071938"/>
            <a:ext cx="1719262"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MANOEUVRE ELEMENTS</a:t>
            </a:r>
          </a:p>
        </p:txBody>
      </p:sp>
      <p:sp>
        <p:nvSpPr>
          <p:cNvPr id="36412" name="Line 572">
            <a:extLst>
              <a:ext uri="{FF2B5EF4-FFF2-40B4-BE49-F238E27FC236}">
                <a16:creationId xmlns:a16="http://schemas.microsoft.com/office/drawing/2014/main" id="{A0F71E48-64BC-450E-A1C2-B1AFF7A962C3}"/>
              </a:ext>
            </a:extLst>
          </p:cNvPr>
          <p:cNvSpPr>
            <a:spLocks noChangeShapeType="1"/>
          </p:cNvSpPr>
          <p:nvPr/>
        </p:nvSpPr>
        <p:spPr bwMode="auto">
          <a:xfrm>
            <a:off x="3933825" y="4359275"/>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6413" name="Text Box 573">
            <a:extLst>
              <a:ext uri="{FF2B5EF4-FFF2-40B4-BE49-F238E27FC236}">
                <a16:creationId xmlns:a16="http://schemas.microsoft.com/office/drawing/2014/main" id="{9858697F-B66A-422C-824D-A9AB4823DE35}"/>
              </a:ext>
            </a:extLst>
          </p:cNvPr>
          <p:cNvSpPr txBox="1">
            <a:spLocks noChangeArrowheads="1"/>
          </p:cNvSpPr>
          <p:nvPr/>
        </p:nvSpPr>
        <p:spPr bwMode="auto">
          <a:xfrm>
            <a:off x="4076700" y="4284663"/>
            <a:ext cx="22066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CWBR-03d</a:t>
            </a:r>
          </a:p>
          <a:p>
            <a:r>
              <a:rPr lang="en-GB" altLang="en-US" sz="800"/>
              <a:t>x3 Medium Recce Squadron (Tracked UK)</a:t>
            </a:r>
          </a:p>
        </p:txBody>
      </p:sp>
      <p:sp>
        <p:nvSpPr>
          <p:cNvPr id="36414" name="Line 574">
            <a:extLst>
              <a:ext uri="{FF2B5EF4-FFF2-40B4-BE49-F238E27FC236}">
                <a16:creationId xmlns:a16="http://schemas.microsoft.com/office/drawing/2014/main" id="{AE62864F-B809-48EA-9467-713835F93342}"/>
              </a:ext>
            </a:extLst>
          </p:cNvPr>
          <p:cNvSpPr>
            <a:spLocks noChangeShapeType="1"/>
          </p:cNvSpPr>
          <p:nvPr/>
        </p:nvSpPr>
        <p:spPr bwMode="auto">
          <a:xfrm>
            <a:off x="3646488" y="4503738"/>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36415" name="Group 575">
            <a:extLst>
              <a:ext uri="{FF2B5EF4-FFF2-40B4-BE49-F238E27FC236}">
                <a16:creationId xmlns:a16="http://schemas.microsoft.com/office/drawing/2014/main" id="{ADE27D5F-CD60-479D-BBE2-02241DD6A398}"/>
              </a:ext>
            </a:extLst>
          </p:cNvPr>
          <p:cNvGrpSpPr>
            <a:grpSpLocks noChangeAspect="1"/>
          </p:cNvGrpSpPr>
          <p:nvPr/>
        </p:nvGrpSpPr>
        <p:grpSpPr bwMode="auto">
          <a:xfrm>
            <a:off x="3789363" y="3856038"/>
            <a:ext cx="239712" cy="157162"/>
            <a:chOff x="480" y="816"/>
            <a:chExt cx="201" cy="132"/>
          </a:xfrm>
        </p:grpSpPr>
        <p:grpSp>
          <p:nvGrpSpPr>
            <p:cNvPr id="36416" name="Group 576">
              <a:extLst>
                <a:ext uri="{FF2B5EF4-FFF2-40B4-BE49-F238E27FC236}">
                  <a16:creationId xmlns:a16="http://schemas.microsoft.com/office/drawing/2014/main" id="{9406E1FD-AFAE-4F90-B13E-D6B643F101ED}"/>
                </a:ext>
              </a:extLst>
            </p:cNvPr>
            <p:cNvGrpSpPr>
              <a:grpSpLocks noChangeAspect="1"/>
            </p:cNvGrpSpPr>
            <p:nvPr/>
          </p:nvGrpSpPr>
          <p:grpSpPr bwMode="auto">
            <a:xfrm>
              <a:off x="480" y="816"/>
              <a:ext cx="201" cy="132"/>
              <a:chOff x="480" y="816"/>
              <a:chExt cx="201" cy="132"/>
            </a:xfrm>
          </p:grpSpPr>
          <p:sp>
            <p:nvSpPr>
              <p:cNvPr id="36417" name="Rectangle 577">
                <a:extLst>
                  <a:ext uri="{FF2B5EF4-FFF2-40B4-BE49-F238E27FC236}">
                    <a16:creationId xmlns:a16="http://schemas.microsoft.com/office/drawing/2014/main" id="{06CE2BFB-A975-4747-8C38-99BD8D3185A2}"/>
                  </a:ext>
                </a:extLst>
              </p:cNvPr>
              <p:cNvSpPr>
                <a:spLocks noChangeAspect="1" noChangeArrowheads="1"/>
              </p:cNvSpPr>
              <p:nvPr/>
            </p:nvSpPr>
            <p:spPr bwMode="auto">
              <a:xfrm>
                <a:off x="480" y="816"/>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6418" name="Oval 578">
                <a:extLst>
                  <a:ext uri="{FF2B5EF4-FFF2-40B4-BE49-F238E27FC236}">
                    <a16:creationId xmlns:a16="http://schemas.microsoft.com/office/drawing/2014/main" id="{FDA610BA-F02B-4551-B411-B6BD08FB9EE1}"/>
                  </a:ext>
                </a:extLst>
              </p:cNvPr>
              <p:cNvSpPr>
                <a:spLocks noChangeAspect="1" noChangeArrowheads="1"/>
              </p:cNvSpPr>
              <p:nvPr/>
            </p:nvSpPr>
            <p:spPr bwMode="auto">
              <a:xfrm>
                <a:off x="517" y="849"/>
                <a:ext cx="127"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36419" name="Line 579">
              <a:extLst>
                <a:ext uri="{FF2B5EF4-FFF2-40B4-BE49-F238E27FC236}">
                  <a16:creationId xmlns:a16="http://schemas.microsoft.com/office/drawing/2014/main" id="{AF9E4314-4F26-47DE-A2C3-ED8ED39E4F35}"/>
                </a:ext>
              </a:extLst>
            </p:cNvPr>
            <p:cNvSpPr>
              <a:spLocks noChangeAspect="1" noChangeShapeType="1"/>
            </p:cNvSpPr>
            <p:nvPr/>
          </p:nvSpPr>
          <p:spPr bwMode="auto">
            <a:xfrm flipV="1">
              <a:off x="480" y="816"/>
              <a:ext cx="198" cy="132"/>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36420" name="Group 580">
            <a:extLst>
              <a:ext uri="{FF2B5EF4-FFF2-40B4-BE49-F238E27FC236}">
                <a16:creationId xmlns:a16="http://schemas.microsoft.com/office/drawing/2014/main" id="{B13A2A20-4116-4088-88F7-5BDFF0CDCE8D}"/>
              </a:ext>
            </a:extLst>
          </p:cNvPr>
          <p:cNvGrpSpPr>
            <a:grpSpLocks/>
          </p:cNvGrpSpPr>
          <p:nvPr/>
        </p:nvGrpSpPr>
        <p:grpSpPr bwMode="auto">
          <a:xfrm>
            <a:off x="3871913" y="3784600"/>
            <a:ext cx="74612" cy="26988"/>
            <a:chOff x="2373" y="1404"/>
            <a:chExt cx="47" cy="17"/>
          </a:xfrm>
        </p:grpSpPr>
        <p:sp>
          <p:nvSpPr>
            <p:cNvPr id="36421" name="Oval 581">
              <a:extLst>
                <a:ext uri="{FF2B5EF4-FFF2-40B4-BE49-F238E27FC236}">
                  <a16:creationId xmlns:a16="http://schemas.microsoft.com/office/drawing/2014/main" id="{0F886180-CF76-46F2-BBA9-04595297AC93}"/>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36422" name="Oval 582">
              <a:extLst>
                <a:ext uri="{FF2B5EF4-FFF2-40B4-BE49-F238E27FC236}">
                  <a16:creationId xmlns:a16="http://schemas.microsoft.com/office/drawing/2014/main" id="{9E7DF1D3-138B-46D6-B3F9-2CB0C104775F}"/>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36423" name="Text Box 583">
            <a:extLst>
              <a:ext uri="{FF2B5EF4-FFF2-40B4-BE49-F238E27FC236}">
                <a16:creationId xmlns:a16="http://schemas.microsoft.com/office/drawing/2014/main" id="{FAD77A30-AA0D-4D2F-8098-592C46D5D4E6}"/>
              </a:ext>
            </a:extLst>
          </p:cNvPr>
          <p:cNvSpPr txBox="1">
            <a:spLocks noChangeArrowheads="1"/>
          </p:cNvSpPr>
          <p:nvPr/>
        </p:nvSpPr>
        <p:spPr bwMode="auto">
          <a:xfrm>
            <a:off x="4005263" y="3708400"/>
            <a:ext cx="266541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Command/Recce</a:t>
            </a:r>
          </a:p>
          <a:p>
            <a:r>
              <a:rPr lang="en-GB" altLang="en-US" sz="800"/>
              <a:t>x1 </a:t>
            </a:r>
            <a:r>
              <a:rPr lang="en-GB" altLang="en-US" sz="800" b="0"/>
              <a:t>CVR(T) Scorpion 76mm Recce Vehicle    CWBR-07</a:t>
            </a:r>
            <a:endParaRPr lang="en-GB" altLang="en-US" sz="800"/>
          </a:p>
        </p:txBody>
      </p:sp>
      <p:sp>
        <p:nvSpPr>
          <p:cNvPr id="36424" name="Line 584">
            <a:extLst>
              <a:ext uri="{FF2B5EF4-FFF2-40B4-BE49-F238E27FC236}">
                <a16:creationId xmlns:a16="http://schemas.microsoft.com/office/drawing/2014/main" id="{9E77310B-F49B-46F9-B53F-FE1FCA05442E}"/>
              </a:ext>
            </a:extLst>
          </p:cNvPr>
          <p:cNvSpPr>
            <a:spLocks noChangeShapeType="1"/>
          </p:cNvSpPr>
          <p:nvPr/>
        </p:nvSpPr>
        <p:spPr bwMode="auto">
          <a:xfrm>
            <a:off x="3644900" y="392747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6425" name="Text Box 585">
            <a:extLst>
              <a:ext uri="{FF2B5EF4-FFF2-40B4-BE49-F238E27FC236}">
                <a16:creationId xmlns:a16="http://schemas.microsoft.com/office/drawing/2014/main" id="{68C2A8B6-10D0-473C-9367-1CA38113FAA1}"/>
              </a:ext>
            </a:extLst>
          </p:cNvPr>
          <p:cNvSpPr txBox="1">
            <a:spLocks noChangeArrowheads="1"/>
          </p:cNvSpPr>
          <p:nvPr/>
        </p:nvSpPr>
        <p:spPr bwMode="auto">
          <a:xfrm>
            <a:off x="3500438" y="5075238"/>
            <a:ext cx="3240087" cy="947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800"/>
              <a:t>(a) </a:t>
            </a:r>
            <a:r>
              <a:rPr lang="en-GB" altLang="en-US" sz="800" b="0"/>
              <a:t>From 1983, the number of Recce Regiments permanently based in the UK was increased to three, though only two conformed to this organisation – the third regiment conformed to the organisation shown below at BG CWBR-21e.  One of these regiments was assigned as reinforcement for BAOR with 3rd Armoured Division, while the other was assigned to 1 Infantry Brigade (UK Mobile Force).</a:t>
            </a:r>
            <a:endParaRPr lang="en-GB" altLang="en-US" sz="800"/>
          </a:p>
        </p:txBody>
      </p:sp>
      <p:grpSp>
        <p:nvGrpSpPr>
          <p:cNvPr id="36426" name="Group 586">
            <a:extLst>
              <a:ext uri="{FF2B5EF4-FFF2-40B4-BE49-F238E27FC236}">
                <a16:creationId xmlns:a16="http://schemas.microsoft.com/office/drawing/2014/main" id="{7A4D3B2D-E46A-45FE-875E-382E736A7937}"/>
              </a:ext>
            </a:extLst>
          </p:cNvPr>
          <p:cNvGrpSpPr>
            <a:grpSpLocks noChangeAspect="1"/>
          </p:cNvGrpSpPr>
          <p:nvPr/>
        </p:nvGrpSpPr>
        <p:grpSpPr bwMode="auto">
          <a:xfrm>
            <a:off x="3787775" y="4860925"/>
            <a:ext cx="288925" cy="215900"/>
            <a:chOff x="1055" y="960"/>
            <a:chExt cx="202" cy="132"/>
          </a:xfrm>
        </p:grpSpPr>
        <p:sp>
          <p:nvSpPr>
            <p:cNvPr id="36427" name="Rectangle 587">
              <a:extLst>
                <a:ext uri="{FF2B5EF4-FFF2-40B4-BE49-F238E27FC236}">
                  <a16:creationId xmlns:a16="http://schemas.microsoft.com/office/drawing/2014/main" id="{8FB8CC6D-D29C-43C9-8071-EDB48B8E53DE}"/>
                </a:ext>
              </a:extLst>
            </p:cNvPr>
            <p:cNvSpPr>
              <a:spLocks noChangeAspect="1" noChangeArrowheads="1"/>
            </p:cNvSpPr>
            <p:nvPr/>
          </p:nvSpPr>
          <p:spPr bwMode="auto">
            <a:xfrm>
              <a:off x="1056" y="960"/>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6428" name="Oval 588">
              <a:extLst>
                <a:ext uri="{FF2B5EF4-FFF2-40B4-BE49-F238E27FC236}">
                  <a16:creationId xmlns:a16="http://schemas.microsoft.com/office/drawing/2014/main" id="{34697888-B372-4775-8AEF-E91E3165AC05}"/>
                </a:ext>
              </a:extLst>
            </p:cNvPr>
            <p:cNvSpPr>
              <a:spLocks noChangeAspect="1" noChangeArrowheads="1"/>
            </p:cNvSpPr>
            <p:nvPr/>
          </p:nvSpPr>
          <p:spPr bwMode="auto">
            <a:xfrm>
              <a:off x="1081" y="989"/>
              <a:ext cx="144"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6429" name="Line 589">
              <a:extLst>
                <a:ext uri="{FF2B5EF4-FFF2-40B4-BE49-F238E27FC236}">
                  <a16:creationId xmlns:a16="http://schemas.microsoft.com/office/drawing/2014/main" id="{75C0C347-850B-42ED-A8AA-979A01FC48EE}"/>
                </a:ext>
              </a:extLst>
            </p:cNvPr>
            <p:cNvSpPr>
              <a:spLocks noChangeAspect="1" noChangeShapeType="1"/>
            </p:cNvSpPr>
            <p:nvPr/>
          </p:nvSpPr>
          <p:spPr bwMode="auto">
            <a:xfrm flipV="1">
              <a:off x="1055" y="961"/>
              <a:ext cx="97" cy="131"/>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6430" name="Line 590">
              <a:extLst>
                <a:ext uri="{FF2B5EF4-FFF2-40B4-BE49-F238E27FC236}">
                  <a16:creationId xmlns:a16="http://schemas.microsoft.com/office/drawing/2014/main" id="{A03636D0-23BC-4B3D-8071-41B79CA39E3A}"/>
                </a:ext>
              </a:extLst>
            </p:cNvPr>
            <p:cNvSpPr>
              <a:spLocks noChangeAspect="1" noChangeShapeType="1"/>
            </p:cNvSpPr>
            <p:nvPr/>
          </p:nvSpPr>
          <p:spPr bwMode="auto">
            <a:xfrm>
              <a:off x="1152" y="960"/>
              <a:ext cx="104" cy="131"/>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36431" name="Line 591">
            <a:extLst>
              <a:ext uri="{FF2B5EF4-FFF2-40B4-BE49-F238E27FC236}">
                <a16:creationId xmlns:a16="http://schemas.microsoft.com/office/drawing/2014/main" id="{662BDB6D-1316-4C1D-85C1-1071C8F79A8C}"/>
              </a:ext>
            </a:extLst>
          </p:cNvPr>
          <p:cNvSpPr>
            <a:spLocks noChangeShapeType="1"/>
          </p:cNvSpPr>
          <p:nvPr/>
        </p:nvSpPr>
        <p:spPr bwMode="auto">
          <a:xfrm>
            <a:off x="3932238" y="4787900"/>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6432" name="Text Box 592">
            <a:extLst>
              <a:ext uri="{FF2B5EF4-FFF2-40B4-BE49-F238E27FC236}">
                <a16:creationId xmlns:a16="http://schemas.microsoft.com/office/drawing/2014/main" id="{6AF20AAB-A415-47F4-B0DD-8880FDF95318}"/>
              </a:ext>
            </a:extLst>
          </p:cNvPr>
          <p:cNvSpPr txBox="1">
            <a:spLocks noChangeArrowheads="1"/>
          </p:cNvSpPr>
          <p:nvPr/>
        </p:nvSpPr>
        <p:spPr bwMode="auto">
          <a:xfrm>
            <a:off x="4076700" y="4716463"/>
            <a:ext cx="12985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CWBR-05</a:t>
            </a:r>
          </a:p>
          <a:p>
            <a:r>
              <a:rPr lang="en-GB" altLang="en-US" sz="800"/>
              <a:t>x1 Anti-Tank Squadron</a:t>
            </a:r>
          </a:p>
        </p:txBody>
      </p:sp>
      <p:sp>
        <p:nvSpPr>
          <p:cNvPr id="36433" name="Line 593">
            <a:extLst>
              <a:ext uri="{FF2B5EF4-FFF2-40B4-BE49-F238E27FC236}">
                <a16:creationId xmlns:a16="http://schemas.microsoft.com/office/drawing/2014/main" id="{44866CC4-4CA9-40EC-937C-E9A709EEA725}"/>
              </a:ext>
            </a:extLst>
          </p:cNvPr>
          <p:cNvSpPr>
            <a:spLocks noChangeShapeType="1"/>
          </p:cNvSpPr>
          <p:nvPr/>
        </p:nvSpPr>
        <p:spPr bwMode="auto">
          <a:xfrm>
            <a:off x="3644900" y="4932363"/>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pic>
        <p:nvPicPr>
          <p:cNvPr id="36481" name="Picture 641" descr="CWBR-07 - CVR(T) Scorpion">
            <a:extLst>
              <a:ext uri="{FF2B5EF4-FFF2-40B4-BE49-F238E27FC236}">
                <a16:creationId xmlns:a16="http://schemas.microsoft.com/office/drawing/2014/main" id="{D5731583-543C-47D1-81D5-6503DF2831D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00438" y="107950"/>
            <a:ext cx="3240087" cy="2476500"/>
          </a:xfrm>
          <a:prstGeom prst="rect">
            <a:avLst/>
          </a:prstGeom>
          <a:noFill/>
          <a:extLst>
            <a:ext uri="{909E8E84-426E-40DD-AFC4-6F175D3DCCD1}">
              <a14:hiddenFill xmlns:a14="http://schemas.microsoft.com/office/drawing/2010/main">
                <a:solidFill>
                  <a:srgbClr val="FFFFFF"/>
                </a:solidFill>
              </a14:hiddenFill>
            </a:ext>
          </a:extLst>
        </p:spPr>
      </p:pic>
      <p:pic>
        <p:nvPicPr>
          <p:cNvPr id="36520" name="Picture 680" descr="Striker_CVRT_anti-tank_light_tracked_armoured_vehicle_Swingfire_missile_Belgium_Belgian_Army_640">
            <a:extLst>
              <a:ext uri="{FF2B5EF4-FFF2-40B4-BE49-F238E27FC236}">
                <a16:creationId xmlns:a16="http://schemas.microsoft.com/office/drawing/2014/main" id="{D869FC5C-6640-46D1-A69E-49F315E0A85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44900" y="6659563"/>
            <a:ext cx="3024188" cy="2268537"/>
          </a:xfrm>
          <a:prstGeom prst="rect">
            <a:avLst/>
          </a:prstGeom>
          <a:noFill/>
          <a:extLst>
            <a:ext uri="{909E8E84-426E-40DD-AFC4-6F175D3DCCD1}">
              <a14:hiddenFill xmlns:a14="http://schemas.microsoft.com/office/drawing/2010/main">
                <a:solidFill>
                  <a:srgbClr val="FFFFFF"/>
                </a:solidFill>
              </a14:hiddenFill>
            </a:ext>
          </a:extLst>
        </p:spPr>
      </p:pic>
      <p:pic>
        <p:nvPicPr>
          <p:cNvPr id="36522" name="Picture 682" descr="British FV107 Scimitar.jpg">
            <a:extLst>
              <a:ext uri="{FF2B5EF4-FFF2-40B4-BE49-F238E27FC236}">
                <a16:creationId xmlns:a16="http://schemas.microsoft.com/office/drawing/2014/main" id="{F6C7A93B-7864-4C80-B1D5-95BC2A2F328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5888" y="4716463"/>
            <a:ext cx="3284537" cy="186213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6" name="Line 4">
            <a:extLst>
              <a:ext uri="{FF2B5EF4-FFF2-40B4-BE49-F238E27FC236}">
                <a16:creationId xmlns:a16="http://schemas.microsoft.com/office/drawing/2014/main" id="{F6292488-F894-4C27-9F7F-212AAD393293}"/>
              </a:ext>
            </a:extLst>
          </p:cNvPr>
          <p:cNvSpPr>
            <a:spLocks noChangeShapeType="1"/>
          </p:cNvSpPr>
          <p:nvPr/>
        </p:nvSpPr>
        <p:spPr bwMode="auto">
          <a:xfrm>
            <a:off x="260350" y="6299200"/>
            <a:ext cx="0" cy="1150938"/>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10597" name="Group 5">
            <a:extLst>
              <a:ext uri="{FF2B5EF4-FFF2-40B4-BE49-F238E27FC236}">
                <a16:creationId xmlns:a16="http://schemas.microsoft.com/office/drawing/2014/main" id="{0CC566F8-7445-4F05-8C69-8C895BA75327}"/>
              </a:ext>
            </a:extLst>
          </p:cNvPr>
          <p:cNvGrpSpPr>
            <a:grpSpLocks noChangeAspect="1"/>
          </p:cNvGrpSpPr>
          <p:nvPr/>
        </p:nvGrpSpPr>
        <p:grpSpPr bwMode="auto">
          <a:xfrm>
            <a:off x="115888" y="6154738"/>
            <a:ext cx="287337" cy="215900"/>
            <a:chOff x="480" y="816"/>
            <a:chExt cx="201" cy="132"/>
          </a:xfrm>
        </p:grpSpPr>
        <p:grpSp>
          <p:nvGrpSpPr>
            <p:cNvPr id="110598" name="Group 6">
              <a:extLst>
                <a:ext uri="{FF2B5EF4-FFF2-40B4-BE49-F238E27FC236}">
                  <a16:creationId xmlns:a16="http://schemas.microsoft.com/office/drawing/2014/main" id="{62280B5A-D239-468C-99D7-01D106EBBDF7}"/>
                </a:ext>
              </a:extLst>
            </p:cNvPr>
            <p:cNvGrpSpPr>
              <a:grpSpLocks noChangeAspect="1"/>
            </p:cNvGrpSpPr>
            <p:nvPr/>
          </p:nvGrpSpPr>
          <p:grpSpPr bwMode="auto">
            <a:xfrm>
              <a:off x="480" y="816"/>
              <a:ext cx="201" cy="132"/>
              <a:chOff x="480" y="816"/>
              <a:chExt cx="201" cy="132"/>
            </a:xfrm>
          </p:grpSpPr>
          <p:sp>
            <p:nvSpPr>
              <p:cNvPr id="110599" name="Rectangle 7">
                <a:extLst>
                  <a:ext uri="{FF2B5EF4-FFF2-40B4-BE49-F238E27FC236}">
                    <a16:creationId xmlns:a16="http://schemas.microsoft.com/office/drawing/2014/main" id="{94617075-EDF7-443F-ACB7-6F50CE5AB670}"/>
                  </a:ext>
                </a:extLst>
              </p:cNvPr>
              <p:cNvSpPr>
                <a:spLocks noChangeAspect="1" noChangeArrowheads="1"/>
              </p:cNvSpPr>
              <p:nvPr/>
            </p:nvSpPr>
            <p:spPr bwMode="auto">
              <a:xfrm>
                <a:off x="480" y="816"/>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0600" name="Oval 8">
                <a:extLst>
                  <a:ext uri="{FF2B5EF4-FFF2-40B4-BE49-F238E27FC236}">
                    <a16:creationId xmlns:a16="http://schemas.microsoft.com/office/drawing/2014/main" id="{09892978-E26A-4C54-B9E6-C70C3B9FF304}"/>
                  </a:ext>
                </a:extLst>
              </p:cNvPr>
              <p:cNvSpPr>
                <a:spLocks noChangeAspect="1" noChangeArrowheads="1"/>
              </p:cNvSpPr>
              <p:nvPr/>
            </p:nvSpPr>
            <p:spPr bwMode="auto">
              <a:xfrm>
                <a:off x="517" y="849"/>
                <a:ext cx="127"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110601" name="Line 9">
              <a:extLst>
                <a:ext uri="{FF2B5EF4-FFF2-40B4-BE49-F238E27FC236}">
                  <a16:creationId xmlns:a16="http://schemas.microsoft.com/office/drawing/2014/main" id="{51818DF8-052D-43E6-883F-4B275320A648}"/>
                </a:ext>
              </a:extLst>
            </p:cNvPr>
            <p:cNvSpPr>
              <a:spLocks noChangeAspect="1" noChangeShapeType="1"/>
            </p:cNvSpPr>
            <p:nvPr/>
          </p:nvSpPr>
          <p:spPr bwMode="auto">
            <a:xfrm flipV="1">
              <a:off x="480" y="816"/>
              <a:ext cx="198" cy="132"/>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10602" name="Group 10">
            <a:extLst>
              <a:ext uri="{FF2B5EF4-FFF2-40B4-BE49-F238E27FC236}">
                <a16:creationId xmlns:a16="http://schemas.microsoft.com/office/drawing/2014/main" id="{8D5B5325-9902-457C-A806-4F054B7028DB}"/>
              </a:ext>
            </a:extLst>
          </p:cNvPr>
          <p:cNvGrpSpPr>
            <a:grpSpLocks/>
          </p:cNvGrpSpPr>
          <p:nvPr/>
        </p:nvGrpSpPr>
        <p:grpSpPr bwMode="auto">
          <a:xfrm>
            <a:off x="222250" y="6083300"/>
            <a:ext cx="76200" cy="63500"/>
            <a:chOff x="2443" y="447"/>
            <a:chExt cx="48" cy="40"/>
          </a:xfrm>
        </p:grpSpPr>
        <p:sp>
          <p:nvSpPr>
            <p:cNvPr id="110603" name="Line 11">
              <a:extLst>
                <a:ext uri="{FF2B5EF4-FFF2-40B4-BE49-F238E27FC236}">
                  <a16:creationId xmlns:a16="http://schemas.microsoft.com/office/drawing/2014/main" id="{7F642B60-7885-474B-990D-91A3E7D6CA96}"/>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0604" name="Line 12">
              <a:extLst>
                <a:ext uri="{FF2B5EF4-FFF2-40B4-BE49-F238E27FC236}">
                  <a16:creationId xmlns:a16="http://schemas.microsoft.com/office/drawing/2014/main" id="{9C33FD1A-882E-4EBC-A927-5B133D104A59}"/>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10605" name="Line 13">
            <a:extLst>
              <a:ext uri="{FF2B5EF4-FFF2-40B4-BE49-F238E27FC236}">
                <a16:creationId xmlns:a16="http://schemas.microsoft.com/office/drawing/2014/main" id="{6E89F28F-85DF-482B-8E4C-BDCCCACAB172}"/>
              </a:ext>
            </a:extLst>
          </p:cNvPr>
          <p:cNvSpPr>
            <a:spLocks noChangeShapeType="1"/>
          </p:cNvSpPr>
          <p:nvPr/>
        </p:nvSpPr>
        <p:spPr bwMode="auto">
          <a:xfrm>
            <a:off x="258763" y="6586538"/>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0606" name="Line 14">
            <a:extLst>
              <a:ext uri="{FF2B5EF4-FFF2-40B4-BE49-F238E27FC236}">
                <a16:creationId xmlns:a16="http://schemas.microsoft.com/office/drawing/2014/main" id="{7AC25A7E-A59A-4C2C-BD53-4AC2C52558E8}"/>
              </a:ext>
            </a:extLst>
          </p:cNvPr>
          <p:cNvSpPr>
            <a:spLocks noChangeShapeType="1"/>
          </p:cNvSpPr>
          <p:nvPr/>
        </p:nvSpPr>
        <p:spPr bwMode="auto">
          <a:xfrm>
            <a:off x="474663" y="6657975"/>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10607" name="Group 15">
            <a:extLst>
              <a:ext uri="{FF2B5EF4-FFF2-40B4-BE49-F238E27FC236}">
                <a16:creationId xmlns:a16="http://schemas.microsoft.com/office/drawing/2014/main" id="{DA9526D6-C896-4A01-8FB4-50B73527CC94}"/>
              </a:ext>
            </a:extLst>
          </p:cNvPr>
          <p:cNvGrpSpPr>
            <a:grpSpLocks/>
          </p:cNvGrpSpPr>
          <p:nvPr/>
        </p:nvGrpSpPr>
        <p:grpSpPr bwMode="auto">
          <a:xfrm>
            <a:off x="474663" y="6442075"/>
            <a:ext cx="74612" cy="26988"/>
            <a:chOff x="2373" y="1404"/>
            <a:chExt cx="47" cy="17"/>
          </a:xfrm>
        </p:grpSpPr>
        <p:sp>
          <p:nvSpPr>
            <p:cNvPr id="110608" name="Oval 16">
              <a:extLst>
                <a:ext uri="{FF2B5EF4-FFF2-40B4-BE49-F238E27FC236}">
                  <a16:creationId xmlns:a16="http://schemas.microsoft.com/office/drawing/2014/main" id="{3C128863-662A-4381-842E-F7B03AF90DB1}"/>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10609" name="Oval 17">
              <a:extLst>
                <a:ext uri="{FF2B5EF4-FFF2-40B4-BE49-F238E27FC236}">
                  <a16:creationId xmlns:a16="http://schemas.microsoft.com/office/drawing/2014/main" id="{023357CB-E1DA-4AE0-A878-23099E6FD198}"/>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10610" name="Text Box 18">
            <a:extLst>
              <a:ext uri="{FF2B5EF4-FFF2-40B4-BE49-F238E27FC236}">
                <a16:creationId xmlns:a16="http://schemas.microsoft.com/office/drawing/2014/main" id="{FED19179-7369-4242-B914-BA0217734C5F}"/>
              </a:ext>
            </a:extLst>
          </p:cNvPr>
          <p:cNvSpPr txBox="1">
            <a:spLocks noChangeArrowheads="1"/>
          </p:cNvSpPr>
          <p:nvPr/>
        </p:nvSpPr>
        <p:spPr bwMode="auto">
          <a:xfrm>
            <a:off x="619125" y="6370638"/>
            <a:ext cx="271621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Command/Recce</a:t>
            </a:r>
          </a:p>
          <a:p>
            <a:r>
              <a:rPr lang="en-GB" altLang="en-US" sz="800"/>
              <a:t>x1 </a:t>
            </a:r>
            <a:r>
              <a:rPr lang="en-GB" altLang="en-US" sz="800" b="0"/>
              <a:t>Commander                                                CWBR-25</a:t>
            </a:r>
            <a:endParaRPr lang="en-GB" altLang="en-US" sz="800"/>
          </a:p>
        </p:txBody>
      </p:sp>
      <p:grpSp>
        <p:nvGrpSpPr>
          <p:cNvPr id="110611" name="Group 19">
            <a:extLst>
              <a:ext uri="{FF2B5EF4-FFF2-40B4-BE49-F238E27FC236}">
                <a16:creationId xmlns:a16="http://schemas.microsoft.com/office/drawing/2014/main" id="{50D929B5-A998-4D05-99CC-3F5883CDE72B}"/>
              </a:ext>
            </a:extLst>
          </p:cNvPr>
          <p:cNvGrpSpPr>
            <a:grpSpLocks/>
          </p:cNvGrpSpPr>
          <p:nvPr/>
        </p:nvGrpSpPr>
        <p:grpSpPr bwMode="auto">
          <a:xfrm>
            <a:off x="403225" y="6513513"/>
            <a:ext cx="231775" cy="157162"/>
            <a:chOff x="933" y="149"/>
            <a:chExt cx="146" cy="99"/>
          </a:xfrm>
        </p:grpSpPr>
        <p:sp>
          <p:nvSpPr>
            <p:cNvPr id="110612" name="Rectangle 20">
              <a:extLst>
                <a:ext uri="{FF2B5EF4-FFF2-40B4-BE49-F238E27FC236}">
                  <a16:creationId xmlns:a16="http://schemas.microsoft.com/office/drawing/2014/main" id="{7AFAE007-1890-49FE-9BAA-BDAC16C68B0A}"/>
                </a:ext>
              </a:extLst>
            </p:cNvPr>
            <p:cNvSpPr>
              <a:spLocks noChangeAspect="1" noChangeArrowheads="1"/>
            </p:cNvSpPr>
            <p:nvPr/>
          </p:nvSpPr>
          <p:spPr bwMode="auto">
            <a:xfrm>
              <a:off x="933" y="149"/>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0613" name="Text Box 21">
              <a:extLst>
                <a:ext uri="{FF2B5EF4-FFF2-40B4-BE49-F238E27FC236}">
                  <a16:creationId xmlns:a16="http://schemas.microsoft.com/office/drawing/2014/main" id="{1E7952A1-E3F6-43C3-A3D4-AB26C1840A8F}"/>
                </a:ext>
              </a:extLst>
            </p:cNvPr>
            <p:cNvSpPr txBox="1">
              <a:spLocks noChangeAspect="1" noChangeArrowheads="1"/>
            </p:cNvSpPr>
            <p:nvPr/>
          </p:nvSpPr>
          <p:spPr bwMode="auto">
            <a:xfrm>
              <a:off x="948" y="163"/>
              <a:ext cx="116" cy="70"/>
            </a:xfrm>
            <a:prstGeom prst="rect">
              <a:avLst/>
            </a:prstGeom>
            <a:solidFill>
              <a:srgbClr val="CC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sz="800"/>
                <a:t>HQ</a:t>
              </a:r>
            </a:p>
          </p:txBody>
        </p:sp>
      </p:grpSp>
      <p:grpSp>
        <p:nvGrpSpPr>
          <p:cNvPr id="110614" name="Group 22">
            <a:extLst>
              <a:ext uri="{FF2B5EF4-FFF2-40B4-BE49-F238E27FC236}">
                <a16:creationId xmlns:a16="http://schemas.microsoft.com/office/drawing/2014/main" id="{0186EA35-E2FF-4230-A1E3-DBA079BAC56E}"/>
              </a:ext>
            </a:extLst>
          </p:cNvPr>
          <p:cNvGrpSpPr>
            <a:grpSpLocks/>
          </p:cNvGrpSpPr>
          <p:nvPr/>
        </p:nvGrpSpPr>
        <p:grpSpPr bwMode="auto">
          <a:xfrm>
            <a:off x="474663" y="6729413"/>
            <a:ext cx="74612" cy="26987"/>
            <a:chOff x="2373" y="1404"/>
            <a:chExt cx="47" cy="17"/>
          </a:xfrm>
        </p:grpSpPr>
        <p:sp>
          <p:nvSpPr>
            <p:cNvPr id="110615" name="Oval 23">
              <a:extLst>
                <a:ext uri="{FF2B5EF4-FFF2-40B4-BE49-F238E27FC236}">
                  <a16:creationId xmlns:a16="http://schemas.microsoft.com/office/drawing/2014/main" id="{8439433B-DE92-4E61-98CB-3C0135B7345E}"/>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10616" name="Oval 24">
              <a:extLst>
                <a:ext uri="{FF2B5EF4-FFF2-40B4-BE49-F238E27FC236}">
                  <a16:creationId xmlns:a16="http://schemas.microsoft.com/office/drawing/2014/main" id="{A8992D0F-B481-4278-AE55-D45FD1417533}"/>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10617" name="Text Box 25">
            <a:extLst>
              <a:ext uri="{FF2B5EF4-FFF2-40B4-BE49-F238E27FC236}">
                <a16:creationId xmlns:a16="http://schemas.microsoft.com/office/drawing/2014/main" id="{B0AEDBD3-F2AD-4FDF-8991-EAE10DC878DA}"/>
              </a:ext>
            </a:extLst>
          </p:cNvPr>
          <p:cNvSpPr txBox="1">
            <a:spLocks noChangeArrowheads="1"/>
          </p:cNvSpPr>
          <p:nvPr/>
        </p:nvSpPr>
        <p:spPr bwMode="auto">
          <a:xfrm>
            <a:off x="619125" y="6657975"/>
            <a:ext cx="269081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Transport/Recce</a:t>
            </a:r>
          </a:p>
          <a:p>
            <a:r>
              <a:rPr lang="en-GB" altLang="en-US" sz="800"/>
              <a:t>x1 </a:t>
            </a:r>
            <a:r>
              <a:rPr lang="en-GB" altLang="en-US" sz="800" b="0"/>
              <a:t>Ferret Scout Car </a:t>
            </a:r>
            <a:r>
              <a:rPr lang="en-GB" altLang="en-US" sz="800"/>
              <a:t>(a)                     </a:t>
            </a:r>
            <a:r>
              <a:rPr lang="en-GB" altLang="en-US" sz="800" b="0"/>
              <a:t>              CWBR-18</a:t>
            </a:r>
            <a:endParaRPr lang="en-GB" altLang="en-US" sz="800"/>
          </a:p>
        </p:txBody>
      </p:sp>
      <p:sp>
        <p:nvSpPr>
          <p:cNvPr id="110618" name="Text Box 26">
            <a:extLst>
              <a:ext uri="{FF2B5EF4-FFF2-40B4-BE49-F238E27FC236}">
                <a16:creationId xmlns:a16="http://schemas.microsoft.com/office/drawing/2014/main" id="{F3181CB9-F8B4-42CF-804C-A7D6EF374550}"/>
              </a:ext>
            </a:extLst>
          </p:cNvPr>
          <p:cNvSpPr txBox="1">
            <a:spLocks noChangeArrowheads="1"/>
          </p:cNvSpPr>
          <p:nvPr/>
        </p:nvSpPr>
        <p:spPr bwMode="auto">
          <a:xfrm>
            <a:off x="403225" y="6010275"/>
            <a:ext cx="27305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BATTLEGROUP CWBR-22</a:t>
            </a:r>
          </a:p>
          <a:p>
            <a:r>
              <a:rPr lang="en-GB" altLang="en-US" sz="1000"/>
              <a:t>Yeomanry (TA) Reconnaissance Regiment</a:t>
            </a:r>
          </a:p>
        </p:txBody>
      </p:sp>
      <p:grpSp>
        <p:nvGrpSpPr>
          <p:cNvPr id="110619" name="Group 27">
            <a:extLst>
              <a:ext uri="{FF2B5EF4-FFF2-40B4-BE49-F238E27FC236}">
                <a16:creationId xmlns:a16="http://schemas.microsoft.com/office/drawing/2014/main" id="{28672DFA-1ADB-4457-8946-9BBC224202CC}"/>
              </a:ext>
            </a:extLst>
          </p:cNvPr>
          <p:cNvGrpSpPr>
            <a:grpSpLocks noChangeAspect="1"/>
          </p:cNvGrpSpPr>
          <p:nvPr/>
        </p:nvGrpSpPr>
        <p:grpSpPr bwMode="auto">
          <a:xfrm>
            <a:off x="403225" y="7378700"/>
            <a:ext cx="287338" cy="215900"/>
            <a:chOff x="480" y="816"/>
            <a:chExt cx="201" cy="132"/>
          </a:xfrm>
        </p:grpSpPr>
        <p:grpSp>
          <p:nvGrpSpPr>
            <p:cNvPr id="110620" name="Group 28">
              <a:extLst>
                <a:ext uri="{FF2B5EF4-FFF2-40B4-BE49-F238E27FC236}">
                  <a16:creationId xmlns:a16="http://schemas.microsoft.com/office/drawing/2014/main" id="{B2D0A10C-B781-4FF8-8693-4FA98044ED60}"/>
                </a:ext>
              </a:extLst>
            </p:cNvPr>
            <p:cNvGrpSpPr>
              <a:grpSpLocks noChangeAspect="1"/>
            </p:cNvGrpSpPr>
            <p:nvPr/>
          </p:nvGrpSpPr>
          <p:grpSpPr bwMode="auto">
            <a:xfrm>
              <a:off x="480" y="816"/>
              <a:ext cx="201" cy="132"/>
              <a:chOff x="480" y="816"/>
              <a:chExt cx="201" cy="132"/>
            </a:xfrm>
          </p:grpSpPr>
          <p:sp>
            <p:nvSpPr>
              <p:cNvPr id="110621" name="Rectangle 29">
                <a:extLst>
                  <a:ext uri="{FF2B5EF4-FFF2-40B4-BE49-F238E27FC236}">
                    <a16:creationId xmlns:a16="http://schemas.microsoft.com/office/drawing/2014/main" id="{89411A57-3829-420B-B0F4-9D6FEE96B047}"/>
                  </a:ext>
                </a:extLst>
              </p:cNvPr>
              <p:cNvSpPr>
                <a:spLocks noChangeAspect="1" noChangeArrowheads="1"/>
              </p:cNvSpPr>
              <p:nvPr/>
            </p:nvSpPr>
            <p:spPr bwMode="auto">
              <a:xfrm>
                <a:off x="480" y="816"/>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0622" name="Oval 30">
                <a:extLst>
                  <a:ext uri="{FF2B5EF4-FFF2-40B4-BE49-F238E27FC236}">
                    <a16:creationId xmlns:a16="http://schemas.microsoft.com/office/drawing/2014/main" id="{15EACE42-4F99-4AD3-9540-722847D8E3B5}"/>
                  </a:ext>
                </a:extLst>
              </p:cNvPr>
              <p:cNvSpPr>
                <a:spLocks noChangeAspect="1" noChangeArrowheads="1"/>
              </p:cNvSpPr>
              <p:nvPr/>
            </p:nvSpPr>
            <p:spPr bwMode="auto">
              <a:xfrm>
                <a:off x="517" y="849"/>
                <a:ext cx="127"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110623" name="Line 31">
              <a:extLst>
                <a:ext uri="{FF2B5EF4-FFF2-40B4-BE49-F238E27FC236}">
                  <a16:creationId xmlns:a16="http://schemas.microsoft.com/office/drawing/2014/main" id="{BCE76E72-00BA-4C8E-BC7C-0324BE37969F}"/>
                </a:ext>
              </a:extLst>
            </p:cNvPr>
            <p:cNvSpPr>
              <a:spLocks noChangeAspect="1" noChangeShapeType="1"/>
            </p:cNvSpPr>
            <p:nvPr/>
          </p:nvSpPr>
          <p:spPr bwMode="auto">
            <a:xfrm flipV="1">
              <a:off x="480" y="816"/>
              <a:ext cx="198" cy="132"/>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10624" name="Text Box 32">
            <a:extLst>
              <a:ext uri="{FF2B5EF4-FFF2-40B4-BE49-F238E27FC236}">
                <a16:creationId xmlns:a16="http://schemas.microsoft.com/office/drawing/2014/main" id="{4A78AE88-67ED-4E13-96C3-A6E8F2166794}"/>
              </a:ext>
            </a:extLst>
          </p:cNvPr>
          <p:cNvSpPr txBox="1">
            <a:spLocks noChangeArrowheads="1"/>
          </p:cNvSpPr>
          <p:nvPr/>
        </p:nvSpPr>
        <p:spPr bwMode="auto">
          <a:xfrm>
            <a:off x="692150" y="7019925"/>
            <a:ext cx="171926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MANOEUVRE ELEMENTS</a:t>
            </a:r>
          </a:p>
        </p:txBody>
      </p:sp>
      <p:sp>
        <p:nvSpPr>
          <p:cNvPr id="110625" name="Line 33">
            <a:extLst>
              <a:ext uri="{FF2B5EF4-FFF2-40B4-BE49-F238E27FC236}">
                <a16:creationId xmlns:a16="http://schemas.microsoft.com/office/drawing/2014/main" id="{E097D3D1-2931-45C8-9356-4C6625B765DC}"/>
              </a:ext>
            </a:extLst>
          </p:cNvPr>
          <p:cNvSpPr>
            <a:spLocks noChangeShapeType="1"/>
          </p:cNvSpPr>
          <p:nvPr/>
        </p:nvSpPr>
        <p:spPr bwMode="auto">
          <a:xfrm>
            <a:off x="547688" y="7307263"/>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0626" name="Text Box 34">
            <a:extLst>
              <a:ext uri="{FF2B5EF4-FFF2-40B4-BE49-F238E27FC236}">
                <a16:creationId xmlns:a16="http://schemas.microsoft.com/office/drawing/2014/main" id="{E6AA06D9-16E1-462E-9F74-6CD136BEC17A}"/>
              </a:ext>
            </a:extLst>
          </p:cNvPr>
          <p:cNvSpPr txBox="1">
            <a:spLocks noChangeArrowheads="1"/>
          </p:cNvSpPr>
          <p:nvPr/>
        </p:nvSpPr>
        <p:spPr bwMode="auto">
          <a:xfrm>
            <a:off x="692150" y="7235825"/>
            <a:ext cx="20843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CWBR-04</a:t>
            </a:r>
          </a:p>
          <a:p>
            <a:r>
              <a:rPr lang="en-GB" altLang="en-US" sz="800"/>
              <a:t>x3 or x4 Yeomanry Recce Squadron (b)</a:t>
            </a:r>
          </a:p>
        </p:txBody>
      </p:sp>
      <p:sp>
        <p:nvSpPr>
          <p:cNvPr id="110627" name="Line 35">
            <a:extLst>
              <a:ext uri="{FF2B5EF4-FFF2-40B4-BE49-F238E27FC236}">
                <a16:creationId xmlns:a16="http://schemas.microsoft.com/office/drawing/2014/main" id="{2432D807-DD43-4A84-AE30-734CABE1729F}"/>
              </a:ext>
            </a:extLst>
          </p:cNvPr>
          <p:cNvSpPr>
            <a:spLocks noChangeShapeType="1"/>
          </p:cNvSpPr>
          <p:nvPr/>
        </p:nvSpPr>
        <p:spPr bwMode="auto">
          <a:xfrm>
            <a:off x="260350" y="7451725"/>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0628" name="Text Box 36">
            <a:extLst>
              <a:ext uri="{FF2B5EF4-FFF2-40B4-BE49-F238E27FC236}">
                <a16:creationId xmlns:a16="http://schemas.microsoft.com/office/drawing/2014/main" id="{D592630E-2CF9-4B5C-ADFA-22DD27EF7207}"/>
              </a:ext>
            </a:extLst>
          </p:cNvPr>
          <p:cNvSpPr txBox="1">
            <a:spLocks noChangeArrowheads="1"/>
          </p:cNvSpPr>
          <p:nvPr/>
        </p:nvSpPr>
        <p:spPr bwMode="auto">
          <a:xfrm>
            <a:off x="115888" y="7667625"/>
            <a:ext cx="3208337" cy="1314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800"/>
              <a:t>(a) </a:t>
            </a:r>
            <a:r>
              <a:rPr lang="en-GB" altLang="en-US" sz="800" b="0"/>
              <a:t>May replace Ferret Scout Car with:</a:t>
            </a:r>
          </a:p>
          <a:p>
            <a:r>
              <a:rPr lang="en-GB" altLang="en-US" sz="800"/>
              <a:t>     </a:t>
            </a:r>
            <a:r>
              <a:rPr lang="en-GB" altLang="en-US" sz="800" b="0"/>
              <a:t>CVR(T) Sultan Command Vehicle                             CWBR-08</a:t>
            </a:r>
          </a:p>
          <a:p>
            <a:endParaRPr lang="en-GB" altLang="en-US" sz="800" b="0"/>
          </a:p>
          <a:p>
            <a:r>
              <a:rPr lang="en-GB" altLang="en-US" sz="800"/>
              <a:t>(b) </a:t>
            </a:r>
            <a:r>
              <a:rPr lang="en-GB" altLang="en-US" sz="800" b="0"/>
              <a:t>The two Yeomanry regiments assigned to the BAOR reinforcement role each had </a:t>
            </a:r>
            <a:r>
              <a:rPr lang="en-GB" altLang="en-US" sz="800"/>
              <a:t>x4 </a:t>
            </a:r>
            <a:r>
              <a:rPr lang="en-GB" altLang="en-US" sz="800" b="0"/>
              <a:t>Squadrons.  A third such regiment was created from a Yeomanry Infantry Battalion in 1983, assigned to Home Defence role with 2 Brigade in Southeast England.  This new regiment initially had only </a:t>
            </a:r>
            <a:r>
              <a:rPr lang="en-GB" altLang="en-US" sz="800"/>
              <a:t>x3 </a:t>
            </a:r>
            <a:r>
              <a:rPr lang="en-GB" altLang="en-US" sz="800" b="0"/>
              <a:t>Squadrons.  However, this discrepancy was rectified when the regiment added a fourth Squadron in the late 1980s.</a:t>
            </a:r>
            <a:endParaRPr lang="en-GB" altLang="en-US" sz="800"/>
          </a:p>
        </p:txBody>
      </p:sp>
      <p:grpSp>
        <p:nvGrpSpPr>
          <p:cNvPr id="110629" name="Group 37">
            <a:extLst>
              <a:ext uri="{FF2B5EF4-FFF2-40B4-BE49-F238E27FC236}">
                <a16:creationId xmlns:a16="http://schemas.microsoft.com/office/drawing/2014/main" id="{16603BC0-35A9-43AF-9FD0-5817A0684D41}"/>
              </a:ext>
            </a:extLst>
          </p:cNvPr>
          <p:cNvGrpSpPr>
            <a:grpSpLocks/>
          </p:cNvGrpSpPr>
          <p:nvPr/>
        </p:nvGrpSpPr>
        <p:grpSpPr bwMode="auto">
          <a:xfrm>
            <a:off x="403225" y="6802438"/>
            <a:ext cx="231775" cy="190500"/>
            <a:chOff x="2352" y="3264"/>
            <a:chExt cx="146" cy="120"/>
          </a:xfrm>
        </p:grpSpPr>
        <p:sp>
          <p:nvSpPr>
            <p:cNvPr id="110630" name="Rectangle 38">
              <a:extLst>
                <a:ext uri="{FF2B5EF4-FFF2-40B4-BE49-F238E27FC236}">
                  <a16:creationId xmlns:a16="http://schemas.microsoft.com/office/drawing/2014/main" id="{0D29547F-9674-4C1F-B1F3-C4AF105AAD99}"/>
                </a:ext>
              </a:extLst>
            </p:cNvPr>
            <p:cNvSpPr>
              <a:spLocks noChangeAspect="1" noChangeArrowheads="1"/>
            </p:cNvSpPr>
            <p:nvPr/>
          </p:nvSpPr>
          <p:spPr bwMode="auto">
            <a:xfrm>
              <a:off x="2352" y="326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0631" name="Oval 39">
              <a:extLst>
                <a:ext uri="{FF2B5EF4-FFF2-40B4-BE49-F238E27FC236}">
                  <a16:creationId xmlns:a16="http://schemas.microsoft.com/office/drawing/2014/main" id="{1AC6F012-E8E4-4BE1-8A76-ECE092A642D8}"/>
                </a:ext>
              </a:extLst>
            </p:cNvPr>
            <p:cNvSpPr>
              <a:spLocks noChangeAspect="1" noChangeArrowheads="1"/>
            </p:cNvSpPr>
            <p:nvPr/>
          </p:nvSpPr>
          <p:spPr bwMode="auto">
            <a:xfrm>
              <a:off x="2359" y="336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10632" name="Oval 40">
              <a:extLst>
                <a:ext uri="{FF2B5EF4-FFF2-40B4-BE49-F238E27FC236}">
                  <a16:creationId xmlns:a16="http://schemas.microsoft.com/office/drawing/2014/main" id="{33CC3A4B-E95D-4253-B6CF-249F709B506B}"/>
                </a:ext>
              </a:extLst>
            </p:cNvPr>
            <p:cNvSpPr>
              <a:spLocks noChangeAspect="1" noChangeArrowheads="1"/>
            </p:cNvSpPr>
            <p:nvPr/>
          </p:nvSpPr>
          <p:spPr bwMode="auto">
            <a:xfrm>
              <a:off x="2473" y="336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10633" name="Oval 41">
              <a:extLst>
                <a:ext uri="{FF2B5EF4-FFF2-40B4-BE49-F238E27FC236}">
                  <a16:creationId xmlns:a16="http://schemas.microsoft.com/office/drawing/2014/main" id="{95CDA17F-D747-427F-9E95-B4F3A7FD99FE}"/>
                </a:ext>
              </a:extLst>
            </p:cNvPr>
            <p:cNvSpPr>
              <a:spLocks noChangeAspect="1" noChangeArrowheads="1"/>
            </p:cNvSpPr>
            <p:nvPr/>
          </p:nvSpPr>
          <p:spPr bwMode="auto">
            <a:xfrm>
              <a:off x="2373" y="3290"/>
              <a:ext cx="102" cy="48"/>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0634" name="Line 42">
              <a:extLst>
                <a:ext uri="{FF2B5EF4-FFF2-40B4-BE49-F238E27FC236}">
                  <a16:creationId xmlns:a16="http://schemas.microsoft.com/office/drawing/2014/main" id="{D9A84344-C076-487C-B2E0-550702ADB4EE}"/>
                </a:ext>
              </a:extLst>
            </p:cNvPr>
            <p:cNvSpPr>
              <a:spLocks noChangeAspect="1" noChangeShapeType="1"/>
            </p:cNvSpPr>
            <p:nvPr/>
          </p:nvSpPr>
          <p:spPr bwMode="auto">
            <a:xfrm flipV="1">
              <a:off x="2353" y="3264"/>
              <a:ext cx="144" cy="9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10635" name="Group 43">
            <a:extLst>
              <a:ext uri="{FF2B5EF4-FFF2-40B4-BE49-F238E27FC236}">
                <a16:creationId xmlns:a16="http://schemas.microsoft.com/office/drawing/2014/main" id="{E8CFC2FA-C9BA-4849-A7ED-57D6CE05A7B7}"/>
              </a:ext>
            </a:extLst>
          </p:cNvPr>
          <p:cNvGrpSpPr>
            <a:grpSpLocks/>
          </p:cNvGrpSpPr>
          <p:nvPr/>
        </p:nvGrpSpPr>
        <p:grpSpPr bwMode="auto">
          <a:xfrm>
            <a:off x="3429000" y="3205163"/>
            <a:ext cx="287338" cy="255587"/>
            <a:chOff x="255" y="2154"/>
            <a:chExt cx="181" cy="161"/>
          </a:xfrm>
        </p:grpSpPr>
        <p:sp>
          <p:nvSpPr>
            <p:cNvPr id="110636" name="Rectangle 44">
              <a:extLst>
                <a:ext uri="{FF2B5EF4-FFF2-40B4-BE49-F238E27FC236}">
                  <a16:creationId xmlns:a16="http://schemas.microsoft.com/office/drawing/2014/main" id="{81EF6CF3-909A-437A-A8D0-E4905EB21320}"/>
                </a:ext>
              </a:extLst>
            </p:cNvPr>
            <p:cNvSpPr>
              <a:spLocks noChangeAspect="1" noChangeArrowheads="1"/>
            </p:cNvSpPr>
            <p:nvPr/>
          </p:nvSpPr>
          <p:spPr bwMode="auto">
            <a:xfrm>
              <a:off x="255" y="2154"/>
              <a:ext cx="181" cy="136"/>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0637" name="Oval 45">
              <a:extLst>
                <a:ext uri="{FF2B5EF4-FFF2-40B4-BE49-F238E27FC236}">
                  <a16:creationId xmlns:a16="http://schemas.microsoft.com/office/drawing/2014/main" id="{11A9ED42-391D-48D5-8B26-7C4F3F36601A}"/>
                </a:ext>
              </a:extLst>
            </p:cNvPr>
            <p:cNvSpPr>
              <a:spLocks noChangeAspect="1" noChangeArrowheads="1"/>
            </p:cNvSpPr>
            <p:nvPr/>
          </p:nvSpPr>
          <p:spPr bwMode="auto">
            <a:xfrm>
              <a:off x="264" y="2296"/>
              <a:ext cx="21" cy="19"/>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10638" name="Oval 46">
              <a:extLst>
                <a:ext uri="{FF2B5EF4-FFF2-40B4-BE49-F238E27FC236}">
                  <a16:creationId xmlns:a16="http://schemas.microsoft.com/office/drawing/2014/main" id="{690D742D-C7F2-402B-85EF-3F1E22AFA33F}"/>
                </a:ext>
              </a:extLst>
            </p:cNvPr>
            <p:cNvSpPr>
              <a:spLocks noChangeAspect="1" noChangeArrowheads="1"/>
            </p:cNvSpPr>
            <p:nvPr/>
          </p:nvSpPr>
          <p:spPr bwMode="auto">
            <a:xfrm>
              <a:off x="406" y="2296"/>
              <a:ext cx="22" cy="19"/>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10639" name="Line 47">
              <a:extLst>
                <a:ext uri="{FF2B5EF4-FFF2-40B4-BE49-F238E27FC236}">
                  <a16:creationId xmlns:a16="http://schemas.microsoft.com/office/drawing/2014/main" id="{0E344889-04AF-473D-A734-35792F3E739A}"/>
                </a:ext>
              </a:extLst>
            </p:cNvPr>
            <p:cNvSpPr>
              <a:spLocks noChangeAspect="1" noChangeShapeType="1"/>
            </p:cNvSpPr>
            <p:nvPr/>
          </p:nvSpPr>
          <p:spPr bwMode="auto">
            <a:xfrm flipV="1">
              <a:off x="256" y="2154"/>
              <a:ext cx="178" cy="132"/>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10640" name="Group 48">
            <a:extLst>
              <a:ext uri="{FF2B5EF4-FFF2-40B4-BE49-F238E27FC236}">
                <a16:creationId xmlns:a16="http://schemas.microsoft.com/office/drawing/2014/main" id="{BEB1162D-10B4-40DF-833D-47991F3E4785}"/>
              </a:ext>
            </a:extLst>
          </p:cNvPr>
          <p:cNvGrpSpPr>
            <a:grpSpLocks/>
          </p:cNvGrpSpPr>
          <p:nvPr/>
        </p:nvGrpSpPr>
        <p:grpSpPr bwMode="auto">
          <a:xfrm>
            <a:off x="3535363" y="3133725"/>
            <a:ext cx="76200" cy="63500"/>
            <a:chOff x="2443" y="447"/>
            <a:chExt cx="48" cy="40"/>
          </a:xfrm>
        </p:grpSpPr>
        <p:sp>
          <p:nvSpPr>
            <p:cNvPr id="110641" name="Line 49">
              <a:extLst>
                <a:ext uri="{FF2B5EF4-FFF2-40B4-BE49-F238E27FC236}">
                  <a16:creationId xmlns:a16="http://schemas.microsoft.com/office/drawing/2014/main" id="{C94EA74E-58E9-43FA-A3B6-DE5152324E15}"/>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0642" name="Line 50">
              <a:extLst>
                <a:ext uri="{FF2B5EF4-FFF2-40B4-BE49-F238E27FC236}">
                  <a16:creationId xmlns:a16="http://schemas.microsoft.com/office/drawing/2014/main" id="{C0B41DAD-DECF-4FA9-B30F-5A40E7C5874F}"/>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10643" name="Text Box 51">
            <a:extLst>
              <a:ext uri="{FF2B5EF4-FFF2-40B4-BE49-F238E27FC236}">
                <a16:creationId xmlns:a16="http://schemas.microsoft.com/office/drawing/2014/main" id="{538BE971-6C7C-402F-B486-B1B2DF5527D2}"/>
              </a:ext>
            </a:extLst>
          </p:cNvPr>
          <p:cNvSpPr txBox="1">
            <a:spLocks noChangeArrowheads="1"/>
          </p:cNvSpPr>
          <p:nvPr/>
        </p:nvSpPr>
        <p:spPr bwMode="auto">
          <a:xfrm>
            <a:off x="3716338" y="3060700"/>
            <a:ext cx="29400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BATTLEGROUP CWBR-23</a:t>
            </a:r>
          </a:p>
          <a:p>
            <a:r>
              <a:rPr lang="en-GB" altLang="en-US" sz="1000"/>
              <a:t>Yeomanry (TA) Light Reconnaissance Regt </a:t>
            </a:r>
            <a:r>
              <a:rPr lang="en-GB" altLang="en-US" sz="800"/>
              <a:t>(a)</a:t>
            </a:r>
            <a:endParaRPr lang="en-GB" altLang="en-US" sz="1000"/>
          </a:p>
        </p:txBody>
      </p:sp>
      <p:sp>
        <p:nvSpPr>
          <p:cNvPr id="110644" name="Line 52">
            <a:extLst>
              <a:ext uri="{FF2B5EF4-FFF2-40B4-BE49-F238E27FC236}">
                <a16:creationId xmlns:a16="http://schemas.microsoft.com/office/drawing/2014/main" id="{952455F7-EA35-4501-AA59-8F1FE105D01A}"/>
              </a:ext>
            </a:extLst>
          </p:cNvPr>
          <p:cNvSpPr>
            <a:spLocks noChangeShapeType="1"/>
          </p:cNvSpPr>
          <p:nvPr/>
        </p:nvSpPr>
        <p:spPr bwMode="auto">
          <a:xfrm>
            <a:off x="3573463" y="3636963"/>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0645" name="Line 53">
            <a:extLst>
              <a:ext uri="{FF2B5EF4-FFF2-40B4-BE49-F238E27FC236}">
                <a16:creationId xmlns:a16="http://schemas.microsoft.com/office/drawing/2014/main" id="{8DF6FE76-4371-42E0-96C8-D89501D508FF}"/>
              </a:ext>
            </a:extLst>
          </p:cNvPr>
          <p:cNvSpPr>
            <a:spLocks noChangeShapeType="1"/>
          </p:cNvSpPr>
          <p:nvPr/>
        </p:nvSpPr>
        <p:spPr bwMode="auto">
          <a:xfrm>
            <a:off x="3789363" y="3708400"/>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10646" name="Group 54">
            <a:extLst>
              <a:ext uri="{FF2B5EF4-FFF2-40B4-BE49-F238E27FC236}">
                <a16:creationId xmlns:a16="http://schemas.microsoft.com/office/drawing/2014/main" id="{93CBC3DF-2B84-41A9-A69B-3BDC164CCDD5}"/>
              </a:ext>
            </a:extLst>
          </p:cNvPr>
          <p:cNvGrpSpPr>
            <a:grpSpLocks/>
          </p:cNvGrpSpPr>
          <p:nvPr/>
        </p:nvGrpSpPr>
        <p:grpSpPr bwMode="auto">
          <a:xfrm>
            <a:off x="3789363" y="3492500"/>
            <a:ext cx="74612" cy="26988"/>
            <a:chOff x="2373" y="1404"/>
            <a:chExt cx="47" cy="17"/>
          </a:xfrm>
        </p:grpSpPr>
        <p:sp>
          <p:nvSpPr>
            <p:cNvPr id="110647" name="Oval 55">
              <a:extLst>
                <a:ext uri="{FF2B5EF4-FFF2-40B4-BE49-F238E27FC236}">
                  <a16:creationId xmlns:a16="http://schemas.microsoft.com/office/drawing/2014/main" id="{CFCCA397-4826-4A26-9F99-7BE465A0294F}"/>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10648" name="Oval 56">
              <a:extLst>
                <a:ext uri="{FF2B5EF4-FFF2-40B4-BE49-F238E27FC236}">
                  <a16:creationId xmlns:a16="http://schemas.microsoft.com/office/drawing/2014/main" id="{03566018-AA12-4C8F-A6C8-0C9C00474F35}"/>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10649" name="Text Box 57">
            <a:extLst>
              <a:ext uri="{FF2B5EF4-FFF2-40B4-BE49-F238E27FC236}">
                <a16:creationId xmlns:a16="http://schemas.microsoft.com/office/drawing/2014/main" id="{568B5B19-DF64-418F-88DE-8F0BD54560F9}"/>
              </a:ext>
            </a:extLst>
          </p:cNvPr>
          <p:cNvSpPr txBox="1">
            <a:spLocks noChangeArrowheads="1"/>
          </p:cNvSpPr>
          <p:nvPr/>
        </p:nvSpPr>
        <p:spPr bwMode="auto">
          <a:xfrm>
            <a:off x="3933825" y="3421063"/>
            <a:ext cx="28019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Command</a:t>
            </a:r>
          </a:p>
          <a:p>
            <a:r>
              <a:rPr lang="en-GB" altLang="en-US" sz="800"/>
              <a:t>x1 </a:t>
            </a:r>
            <a:r>
              <a:rPr lang="en-GB" altLang="en-US" sz="800" b="0"/>
              <a:t>Commander                                                   CWBR-25</a:t>
            </a:r>
            <a:endParaRPr lang="en-GB" altLang="en-US" sz="800"/>
          </a:p>
        </p:txBody>
      </p:sp>
      <p:grpSp>
        <p:nvGrpSpPr>
          <p:cNvPr id="110650" name="Group 58">
            <a:extLst>
              <a:ext uri="{FF2B5EF4-FFF2-40B4-BE49-F238E27FC236}">
                <a16:creationId xmlns:a16="http://schemas.microsoft.com/office/drawing/2014/main" id="{BF75BF13-21D0-4CC6-A845-84F1193240C6}"/>
              </a:ext>
            </a:extLst>
          </p:cNvPr>
          <p:cNvGrpSpPr>
            <a:grpSpLocks/>
          </p:cNvGrpSpPr>
          <p:nvPr/>
        </p:nvGrpSpPr>
        <p:grpSpPr bwMode="auto">
          <a:xfrm>
            <a:off x="3717925" y="3563938"/>
            <a:ext cx="231775" cy="157162"/>
            <a:chOff x="933" y="149"/>
            <a:chExt cx="146" cy="99"/>
          </a:xfrm>
        </p:grpSpPr>
        <p:sp>
          <p:nvSpPr>
            <p:cNvPr id="110651" name="Rectangle 59">
              <a:extLst>
                <a:ext uri="{FF2B5EF4-FFF2-40B4-BE49-F238E27FC236}">
                  <a16:creationId xmlns:a16="http://schemas.microsoft.com/office/drawing/2014/main" id="{85EF0169-BFBB-4B90-8E60-B2730CD13F90}"/>
                </a:ext>
              </a:extLst>
            </p:cNvPr>
            <p:cNvSpPr>
              <a:spLocks noChangeAspect="1" noChangeArrowheads="1"/>
            </p:cNvSpPr>
            <p:nvPr/>
          </p:nvSpPr>
          <p:spPr bwMode="auto">
            <a:xfrm>
              <a:off x="933" y="149"/>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0652" name="Text Box 60">
              <a:extLst>
                <a:ext uri="{FF2B5EF4-FFF2-40B4-BE49-F238E27FC236}">
                  <a16:creationId xmlns:a16="http://schemas.microsoft.com/office/drawing/2014/main" id="{48F19C33-FC71-4815-82C7-CE0DB49BB12D}"/>
                </a:ext>
              </a:extLst>
            </p:cNvPr>
            <p:cNvSpPr txBox="1">
              <a:spLocks noChangeAspect="1" noChangeArrowheads="1"/>
            </p:cNvSpPr>
            <p:nvPr/>
          </p:nvSpPr>
          <p:spPr bwMode="auto">
            <a:xfrm>
              <a:off x="948" y="163"/>
              <a:ext cx="116" cy="70"/>
            </a:xfrm>
            <a:prstGeom prst="rect">
              <a:avLst/>
            </a:prstGeom>
            <a:solidFill>
              <a:srgbClr val="CC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sz="800"/>
                <a:t>HQ</a:t>
              </a:r>
            </a:p>
          </p:txBody>
        </p:sp>
      </p:grpSp>
      <p:grpSp>
        <p:nvGrpSpPr>
          <p:cNvPr id="110653" name="Group 61">
            <a:extLst>
              <a:ext uri="{FF2B5EF4-FFF2-40B4-BE49-F238E27FC236}">
                <a16:creationId xmlns:a16="http://schemas.microsoft.com/office/drawing/2014/main" id="{8C4C7C82-4C0A-4649-A936-14C9CC96CBEC}"/>
              </a:ext>
            </a:extLst>
          </p:cNvPr>
          <p:cNvGrpSpPr>
            <a:grpSpLocks/>
          </p:cNvGrpSpPr>
          <p:nvPr/>
        </p:nvGrpSpPr>
        <p:grpSpPr bwMode="auto">
          <a:xfrm>
            <a:off x="3789363" y="3779838"/>
            <a:ext cx="74612" cy="26987"/>
            <a:chOff x="2373" y="1404"/>
            <a:chExt cx="47" cy="17"/>
          </a:xfrm>
        </p:grpSpPr>
        <p:sp>
          <p:nvSpPr>
            <p:cNvPr id="110654" name="Oval 62">
              <a:extLst>
                <a:ext uri="{FF2B5EF4-FFF2-40B4-BE49-F238E27FC236}">
                  <a16:creationId xmlns:a16="http://schemas.microsoft.com/office/drawing/2014/main" id="{F9E6BE3E-395D-4E57-8ECA-383CF1FC1503}"/>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10655" name="Oval 63">
              <a:extLst>
                <a:ext uri="{FF2B5EF4-FFF2-40B4-BE49-F238E27FC236}">
                  <a16:creationId xmlns:a16="http://schemas.microsoft.com/office/drawing/2014/main" id="{70065CCE-7576-40E1-9E22-F75563533493}"/>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10656" name="Text Box 64">
            <a:extLst>
              <a:ext uri="{FF2B5EF4-FFF2-40B4-BE49-F238E27FC236}">
                <a16:creationId xmlns:a16="http://schemas.microsoft.com/office/drawing/2014/main" id="{22EE876D-BD86-42B1-8808-DF20D8235C6A}"/>
              </a:ext>
            </a:extLst>
          </p:cNvPr>
          <p:cNvSpPr txBox="1">
            <a:spLocks noChangeArrowheads="1"/>
          </p:cNvSpPr>
          <p:nvPr/>
        </p:nvSpPr>
        <p:spPr bwMode="auto">
          <a:xfrm>
            <a:off x="3933825" y="3708400"/>
            <a:ext cx="28098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a:t>
            </a:r>
          </a:p>
          <a:p>
            <a:r>
              <a:rPr lang="en-GB" altLang="en-US" sz="800"/>
              <a:t>x1 </a:t>
            </a:r>
            <a:r>
              <a:rPr lang="en-GB" altLang="en-US" sz="800" b="0"/>
              <a:t>Land Rover (with MG)                                    CWBR-20</a:t>
            </a:r>
            <a:endParaRPr lang="en-GB" altLang="en-US" sz="800"/>
          </a:p>
        </p:txBody>
      </p:sp>
      <p:grpSp>
        <p:nvGrpSpPr>
          <p:cNvPr id="110657" name="Group 65">
            <a:extLst>
              <a:ext uri="{FF2B5EF4-FFF2-40B4-BE49-F238E27FC236}">
                <a16:creationId xmlns:a16="http://schemas.microsoft.com/office/drawing/2014/main" id="{87E5B2CD-DF05-4E8B-B531-F963DF1D592D}"/>
              </a:ext>
            </a:extLst>
          </p:cNvPr>
          <p:cNvGrpSpPr>
            <a:grpSpLocks/>
          </p:cNvGrpSpPr>
          <p:nvPr/>
        </p:nvGrpSpPr>
        <p:grpSpPr bwMode="auto">
          <a:xfrm>
            <a:off x="3717925" y="3852863"/>
            <a:ext cx="231775" cy="190500"/>
            <a:chOff x="2252" y="2304"/>
            <a:chExt cx="146" cy="120"/>
          </a:xfrm>
        </p:grpSpPr>
        <p:sp>
          <p:nvSpPr>
            <p:cNvPr id="110658" name="Rectangle 66">
              <a:extLst>
                <a:ext uri="{FF2B5EF4-FFF2-40B4-BE49-F238E27FC236}">
                  <a16:creationId xmlns:a16="http://schemas.microsoft.com/office/drawing/2014/main" id="{87921AEE-5B49-41FB-90EC-83D6A362D0B2}"/>
                </a:ext>
              </a:extLst>
            </p:cNvPr>
            <p:cNvSpPr>
              <a:spLocks noChangeAspect="1" noChangeArrowheads="1"/>
            </p:cNvSpPr>
            <p:nvPr/>
          </p:nvSpPr>
          <p:spPr bwMode="auto">
            <a:xfrm>
              <a:off x="2252" y="230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0659" name="Oval 67">
              <a:extLst>
                <a:ext uri="{FF2B5EF4-FFF2-40B4-BE49-F238E27FC236}">
                  <a16:creationId xmlns:a16="http://schemas.microsoft.com/office/drawing/2014/main" id="{F5219A47-6074-4954-988E-445A52CEC2F8}"/>
                </a:ext>
              </a:extLst>
            </p:cNvPr>
            <p:cNvSpPr>
              <a:spLocks noChangeAspect="1" noChangeArrowheads="1"/>
            </p:cNvSpPr>
            <p:nvPr/>
          </p:nvSpPr>
          <p:spPr bwMode="auto">
            <a:xfrm>
              <a:off x="2259" y="240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10660" name="Oval 68">
              <a:extLst>
                <a:ext uri="{FF2B5EF4-FFF2-40B4-BE49-F238E27FC236}">
                  <a16:creationId xmlns:a16="http://schemas.microsoft.com/office/drawing/2014/main" id="{90ADC6DA-ECF1-48D8-9B49-398A071BABBE}"/>
                </a:ext>
              </a:extLst>
            </p:cNvPr>
            <p:cNvSpPr>
              <a:spLocks noChangeAspect="1" noChangeArrowheads="1"/>
            </p:cNvSpPr>
            <p:nvPr/>
          </p:nvSpPr>
          <p:spPr bwMode="auto">
            <a:xfrm>
              <a:off x="2373" y="240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10661" name="Text Box 69">
            <a:extLst>
              <a:ext uri="{FF2B5EF4-FFF2-40B4-BE49-F238E27FC236}">
                <a16:creationId xmlns:a16="http://schemas.microsoft.com/office/drawing/2014/main" id="{2A8E0AB6-3081-40F2-B873-63090751416E}"/>
              </a:ext>
            </a:extLst>
          </p:cNvPr>
          <p:cNvSpPr txBox="1">
            <a:spLocks noChangeArrowheads="1"/>
          </p:cNvSpPr>
          <p:nvPr/>
        </p:nvSpPr>
        <p:spPr bwMode="auto">
          <a:xfrm>
            <a:off x="4005263" y="4068763"/>
            <a:ext cx="1719262"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MANOEUVRE ELEMENTS</a:t>
            </a:r>
          </a:p>
        </p:txBody>
      </p:sp>
      <p:grpSp>
        <p:nvGrpSpPr>
          <p:cNvPr id="110662" name="Group 70">
            <a:extLst>
              <a:ext uri="{FF2B5EF4-FFF2-40B4-BE49-F238E27FC236}">
                <a16:creationId xmlns:a16="http://schemas.microsoft.com/office/drawing/2014/main" id="{65291654-DDF9-4E4C-A8E0-C6D3312E8C5F}"/>
              </a:ext>
            </a:extLst>
          </p:cNvPr>
          <p:cNvGrpSpPr>
            <a:grpSpLocks/>
          </p:cNvGrpSpPr>
          <p:nvPr/>
        </p:nvGrpSpPr>
        <p:grpSpPr bwMode="auto">
          <a:xfrm>
            <a:off x="3716338" y="4357688"/>
            <a:ext cx="287337" cy="255587"/>
            <a:chOff x="255" y="2154"/>
            <a:chExt cx="181" cy="161"/>
          </a:xfrm>
        </p:grpSpPr>
        <p:sp>
          <p:nvSpPr>
            <p:cNvPr id="110663" name="Rectangle 71">
              <a:extLst>
                <a:ext uri="{FF2B5EF4-FFF2-40B4-BE49-F238E27FC236}">
                  <a16:creationId xmlns:a16="http://schemas.microsoft.com/office/drawing/2014/main" id="{49085699-5B04-4A62-88CC-4A061C02FA46}"/>
                </a:ext>
              </a:extLst>
            </p:cNvPr>
            <p:cNvSpPr>
              <a:spLocks noChangeAspect="1" noChangeArrowheads="1"/>
            </p:cNvSpPr>
            <p:nvPr/>
          </p:nvSpPr>
          <p:spPr bwMode="auto">
            <a:xfrm>
              <a:off x="255" y="2154"/>
              <a:ext cx="181" cy="136"/>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0664" name="Oval 72">
              <a:extLst>
                <a:ext uri="{FF2B5EF4-FFF2-40B4-BE49-F238E27FC236}">
                  <a16:creationId xmlns:a16="http://schemas.microsoft.com/office/drawing/2014/main" id="{3487DFBA-D9D7-4FD6-A65E-60625E9679F7}"/>
                </a:ext>
              </a:extLst>
            </p:cNvPr>
            <p:cNvSpPr>
              <a:spLocks noChangeAspect="1" noChangeArrowheads="1"/>
            </p:cNvSpPr>
            <p:nvPr/>
          </p:nvSpPr>
          <p:spPr bwMode="auto">
            <a:xfrm>
              <a:off x="264" y="2296"/>
              <a:ext cx="21" cy="19"/>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10665" name="Oval 73">
              <a:extLst>
                <a:ext uri="{FF2B5EF4-FFF2-40B4-BE49-F238E27FC236}">
                  <a16:creationId xmlns:a16="http://schemas.microsoft.com/office/drawing/2014/main" id="{298B4F44-1DB7-481E-9DD6-781645E963AF}"/>
                </a:ext>
              </a:extLst>
            </p:cNvPr>
            <p:cNvSpPr>
              <a:spLocks noChangeAspect="1" noChangeArrowheads="1"/>
            </p:cNvSpPr>
            <p:nvPr/>
          </p:nvSpPr>
          <p:spPr bwMode="auto">
            <a:xfrm>
              <a:off x="406" y="2296"/>
              <a:ext cx="22" cy="19"/>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10666" name="Line 74">
              <a:extLst>
                <a:ext uri="{FF2B5EF4-FFF2-40B4-BE49-F238E27FC236}">
                  <a16:creationId xmlns:a16="http://schemas.microsoft.com/office/drawing/2014/main" id="{51E1949B-247C-4F08-902A-26B390DCECF7}"/>
                </a:ext>
              </a:extLst>
            </p:cNvPr>
            <p:cNvSpPr>
              <a:spLocks noChangeAspect="1" noChangeShapeType="1"/>
            </p:cNvSpPr>
            <p:nvPr/>
          </p:nvSpPr>
          <p:spPr bwMode="auto">
            <a:xfrm flipV="1">
              <a:off x="256" y="2154"/>
              <a:ext cx="178" cy="132"/>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10667" name="Line 75">
            <a:extLst>
              <a:ext uri="{FF2B5EF4-FFF2-40B4-BE49-F238E27FC236}">
                <a16:creationId xmlns:a16="http://schemas.microsoft.com/office/drawing/2014/main" id="{8E0019CC-2C5B-4AB0-AFC8-AE509BF3188E}"/>
              </a:ext>
            </a:extLst>
          </p:cNvPr>
          <p:cNvSpPr>
            <a:spLocks noChangeShapeType="1"/>
          </p:cNvSpPr>
          <p:nvPr/>
        </p:nvSpPr>
        <p:spPr bwMode="auto">
          <a:xfrm>
            <a:off x="3860800" y="4284663"/>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0668" name="Line 76">
            <a:extLst>
              <a:ext uri="{FF2B5EF4-FFF2-40B4-BE49-F238E27FC236}">
                <a16:creationId xmlns:a16="http://schemas.microsoft.com/office/drawing/2014/main" id="{DA052F43-ABEA-4482-8A57-16CD51D19C79}"/>
              </a:ext>
            </a:extLst>
          </p:cNvPr>
          <p:cNvSpPr>
            <a:spLocks noChangeShapeType="1"/>
          </p:cNvSpPr>
          <p:nvPr/>
        </p:nvSpPr>
        <p:spPr bwMode="auto">
          <a:xfrm>
            <a:off x="3573463" y="4429125"/>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0669" name="Text Box 77">
            <a:extLst>
              <a:ext uri="{FF2B5EF4-FFF2-40B4-BE49-F238E27FC236}">
                <a16:creationId xmlns:a16="http://schemas.microsoft.com/office/drawing/2014/main" id="{75BDC370-2075-4BA5-B4F2-A0698FED2C8F}"/>
              </a:ext>
            </a:extLst>
          </p:cNvPr>
          <p:cNvSpPr txBox="1">
            <a:spLocks noChangeArrowheads="1"/>
          </p:cNvSpPr>
          <p:nvPr/>
        </p:nvSpPr>
        <p:spPr bwMode="auto">
          <a:xfrm>
            <a:off x="4005263" y="4284663"/>
            <a:ext cx="22034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CWBR-23</a:t>
            </a:r>
          </a:p>
          <a:p>
            <a:r>
              <a:rPr lang="en-GB" altLang="en-US" sz="800"/>
              <a:t>x3 or x4 Yeomanry Light Recce Squadron</a:t>
            </a:r>
          </a:p>
        </p:txBody>
      </p:sp>
      <p:sp>
        <p:nvSpPr>
          <p:cNvPr id="110670" name="Line 78">
            <a:extLst>
              <a:ext uri="{FF2B5EF4-FFF2-40B4-BE49-F238E27FC236}">
                <a16:creationId xmlns:a16="http://schemas.microsoft.com/office/drawing/2014/main" id="{C65E4614-6DFE-4FCD-804B-963E6FE60DF9}"/>
              </a:ext>
            </a:extLst>
          </p:cNvPr>
          <p:cNvSpPr>
            <a:spLocks noChangeShapeType="1"/>
          </p:cNvSpPr>
          <p:nvPr/>
        </p:nvSpPr>
        <p:spPr bwMode="auto">
          <a:xfrm flipV="1">
            <a:off x="3573463" y="3421063"/>
            <a:ext cx="0" cy="14398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pic>
        <p:nvPicPr>
          <p:cNvPr id="110672" name="Picture 80" descr="100640">
            <a:extLst>
              <a:ext uri="{FF2B5EF4-FFF2-40B4-BE49-F238E27FC236}">
                <a16:creationId xmlns:a16="http://schemas.microsoft.com/office/drawing/2014/main" id="{D353DE6D-2D32-47B4-A61D-A351EC06989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57563" y="179388"/>
            <a:ext cx="3384550" cy="2425700"/>
          </a:xfrm>
          <a:prstGeom prst="rect">
            <a:avLst/>
          </a:prstGeom>
          <a:noFill/>
          <a:extLst>
            <a:ext uri="{909E8E84-426E-40DD-AFC4-6F175D3DCCD1}">
              <a14:hiddenFill xmlns:a14="http://schemas.microsoft.com/office/drawing/2010/main">
                <a:solidFill>
                  <a:srgbClr val="FFFFFF"/>
                </a:solidFill>
              </a14:hiddenFill>
            </a:ext>
          </a:extLst>
        </p:spPr>
      </p:pic>
      <p:sp>
        <p:nvSpPr>
          <p:cNvPr id="110712" name="Text Box 120">
            <a:extLst>
              <a:ext uri="{FF2B5EF4-FFF2-40B4-BE49-F238E27FC236}">
                <a16:creationId xmlns:a16="http://schemas.microsoft.com/office/drawing/2014/main" id="{E757784B-9799-4B05-BBD6-1EDADCC63A86}"/>
              </a:ext>
            </a:extLst>
          </p:cNvPr>
          <p:cNvSpPr txBox="1">
            <a:spLocks noChangeArrowheads="1"/>
          </p:cNvSpPr>
          <p:nvPr/>
        </p:nvSpPr>
        <p:spPr bwMode="auto">
          <a:xfrm>
            <a:off x="3429000" y="5076825"/>
            <a:ext cx="3311525" cy="1681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800"/>
              <a:t>(a) </a:t>
            </a:r>
            <a:r>
              <a:rPr lang="en-GB" altLang="en-US" sz="800" b="0"/>
              <a:t>These regiments were created from two Yeomanry Infantry Battalions in 1983 to provide formation reconnaissance capability to UK Home Defence formations.  Prior to this date, they were organised as Type B Infantry Battalions (BG CWBR-26).</a:t>
            </a:r>
          </a:p>
          <a:p>
            <a:endParaRPr lang="en-GB" altLang="en-US" sz="800"/>
          </a:p>
          <a:p>
            <a:r>
              <a:rPr lang="en-GB" altLang="en-US" sz="800"/>
              <a:t>(b) </a:t>
            </a:r>
            <a:r>
              <a:rPr lang="en-GB" altLang="en-US" sz="800" b="0"/>
              <a:t>In common with the TA Home Defence Battalions, the Yeomanry Light Recce Regiments each raised an additional Squadron (which reality was a light infantry company) which was designated as ‘Home Service Force’ (HSF).  The HSF Squadrons/Companies were tasked to defend rear areas, provide security, provide ‘Aid to the Civil Power’ and assist with civil defence, thus freeing up the ‘sabre’ squadrons for combat.  HSF were armed only with smallarms, no heavy weapons and minimal transport.  </a:t>
            </a:r>
            <a:endParaRPr lang="en-GB" altLang="en-US" sz="800"/>
          </a:p>
        </p:txBody>
      </p:sp>
      <p:sp>
        <p:nvSpPr>
          <p:cNvPr id="110722" name="Line 130">
            <a:extLst>
              <a:ext uri="{FF2B5EF4-FFF2-40B4-BE49-F238E27FC236}">
                <a16:creationId xmlns:a16="http://schemas.microsoft.com/office/drawing/2014/main" id="{50FC3D7E-E5F0-43AD-B38A-23D5D92B1838}"/>
              </a:ext>
            </a:extLst>
          </p:cNvPr>
          <p:cNvSpPr>
            <a:spLocks noChangeShapeType="1"/>
          </p:cNvSpPr>
          <p:nvPr/>
        </p:nvSpPr>
        <p:spPr bwMode="auto">
          <a:xfrm>
            <a:off x="3860800" y="4716463"/>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0723" name="Text Box 131">
            <a:extLst>
              <a:ext uri="{FF2B5EF4-FFF2-40B4-BE49-F238E27FC236}">
                <a16:creationId xmlns:a16="http://schemas.microsoft.com/office/drawing/2014/main" id="{49157A07-365B-4D4E-8E68-354AAF245D35}"/>
              </a:ext>
            </a:extLst>
          </p:cNvPr>
          <p:cNvSpPr txBox="1">
            <a:spLocks noChangeArrowheads="1"/>
          </p:cNvSpPr>
          <p:nvPr/>
        </p:nvSpPr>
        <p:spPr bwMode="auto">
          <a:xfrm>
            <a:off x="4005263" y="4645025"/>
            <a:ext cx="27146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CWBR-34</a:t>
            </a:r>
          </a:p>
          <a:p>
            <a:r>
              <a:rPr lang="en-GB" altLang="en-US" sz="800"/>
              <a:t>Up to x1 Infantry Company (Home Service Force) (b)</a:t>
            </a:r>
          </a:p>
        </p:txBody>
      </p:sp>
      <p:sp>
        <p:nvSpPr>
          <p:cNvPr id="110724" name="Line 132">
            <a:extLst>
              <a:ext uri="{FF2B5EF4-FFF2-40B4-BE49-F238E27FC236}">
                <a16:creationId xmlns:a16="http://schemas.microsoft.com/office/drawing/2014/main" id="{36FA70D8-E023-4B32-83F9-F12FAA8B145E}"/>
              </a:ext>
            </a:extLst>
          </p:cNvPr>
          <p:cNvSpPr>
            <a:spLocks noChangeShapeType="1"/>
          </p:cNvSpPr>
          <p:nvPr/>
        </p:nvSpPr>
        <p:spPr bwMode="auto">
          <a:xfrm>
            <a:off x="3573463" y="4860925"/>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10725" name="Group 133">
            <a:extLst>
              <a:ext uri="{FF2B5EF4-FFF2-40B4-BE49-F238E27FC236}">
                <a16:creationId xmlns:a16="http://schemas.microsoft.com/office/drawing/2014/main" id="{90B0B4A3-4156-409C-9244-C4AEDEE1BFB4}"/>
              </a:ext>
            </a:extLst>
          </p:cNvPr>
          <p:cNvGrpSpPr>
            <a:grpSpLocks noChangeAspect="1"/>
          </p:cNvGrpSpPr>
          <p:nvPr/>
        </p:nvGrpSpPr>
        <p:grpSpPr bwMode="auto">
          <a:xfrm>
            <a:off x="3716338" y="4789488"/>
            <a:ext cx="288925" cy="215900"/>
            <a:chOff x="1968" y="1728"/>
            <a:chExt cx="195" cy="132"/>
          </a:xfrm>
        </p:grpSpPr>
        <p:sp>
          <p:nvSpPr>
            <p:cNvPr id="110726" name="Rectangle 134">
              <a:extLst>
                <a:ext uri="{FF2B5EF4-FFF2-40B4-BE49-F238E27FC236}">
                  <a16:creationId xmlns:a16="http://schemas.microsoft.com/office/drawing/2014/main" id="{040F02FF-A589-47A3-AAA4-F6127206EC7F}"/>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0727" name="Line 135">
              <a:extLst>
                <a:ext uri="{FF2B5EF4-FFF2-40B4-BE49-F238E27FC236}">
                  <a16:creationId xmlns:a16="http://schemas.microsoft.com/office/drawing/2014/main" id="{98235E7E-F96B-408F-915C-2393D97549D1}"/>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0728" name="Line 136">
              <a:extLst>
                <a:ext uri="{FF2B5EF4-FFF2-40B4-BE49-F238E27FC236}">
                  <a16:creationId xmlns:a16="http://schemas.microsoft.com/office/drawing/2014/main" id="{E8DBE0CF-1434-42BA-8D9E-16D8E935FCD7}"/>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pic>
        <p:nvPicPr>
          <p:cNvPr id="110729" name="Picture 137" descr="rover005_zpsc09fcaf0">
            <a:extLst>
              <a:ext uri="{FF2B5EF4-FFF2-40B4-BE49-F238E27FC236}">
                <a16:creationId xmlns:a16="http://schemas.microsoft.com/office/drawing/2014/main" id="{C2AA3DD2-2691-4DB6-AC70-3726B085A7A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00438" y="7019925"/>
            <a:ext cx="3263900" cy="1711325"/>
          </a:xfrm>
          <a:prstGeom prst="rect">
            <a:avLst/>
          </a:prstGeom>
          <a:noFill/>
          <a:extLst>
            <a:ext uri="{909E8E84-426E-40DD-AFC4-6F175D3DCCD1}">
              <a14:hiddenFill xmlns:a14="http://schemas.microsoft.com/office/drawing/2010/main">
                <a:solidFill>
                  <a:srgbClr val="FFFFFF"/>
                </a:solidFill>
              </a14:hiddenFill>
            </a:ext>
          </a:extLst>
        </p:spPr>
      </p:pic>
      <p:sp>
        <p:nvSpPr>
          <p:cNvPr id="110730" name="Line 138">
            <a:extLst>
              <a:ext uri="{FF2B5EF4-FFF2-40B4-BE49-F238E27FC236}">
                <a16:creationId xmlns:a16="http://schemas.microsoft.com/office/drawing/2014/main" id="{36ABF217-2F15-49FF-ADB3-5907B54CF8F8}"/>
              </a:ext>
            </a:extLst>
          </p:cNvPr>
          <p:cNvSpPr>
            <a:spLocks noChangeShapeType="1"/>
          </p:cNvSpPr>
          <p:nvPr/>
        </p:nvSpPr>
        <p:spPr bwMode="auto">
          <a:xfrm>
            <a:off x="260350" y="396875"/>
            <a:ext cx="0" cy="14398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10731" name="Group 139">
            <a:extLst>
              <a:ext uri="{FF2B5EF4-FFF2-40B4-BE49-F238E27FC236}">
                <a16:creationId xmlns:a16="http://schemas.microsoft.com/office/drawing/2014/main" id="{3B058D7B-D5FE-4245-94F8-6FB8B2DB098D}"/>
              </a:ext>
            </a:extLst>
          </p:cNvPr>
          <p:cNvGrpSpPr>
            <a:grpSpLocks noChangeAspect="1"/>
          </p:cNvGrpSpPr>
          <p:nvPr/>
        </p:nvGrpSpPr>
        <p:grpSpPr bwMode="auto">
          <a:xfrm>
            <a:off x="117475" y="252413"/>
            <a:ext cx="287338" cy="215900"/>
            <a:chOff x="480" y="816"/>
            <a:chExt cx="201" cy="132"/>
          </a:xfrm>
        </p:grpSpPr>
        <p:grpSp>
          <p:nvGrpSpPr>
            <p:cNvPr id="110732" name="Group 140">
              <a:extLst>
                <a:ext uri="{FF2B5EF4-FFF2-40B4-BE49-F238E27FC236}">
                  <a16:creationId xmlns:a16="http://schemas.microsoft.com/office/drawing/2014/main" id="{F6F1F887-4E07-460A-AF11-30EF9B190F8F}"/>
                </a:ext>
              </a:extLst>
            </p:cNvPr>
            <p:cNvGrpSpPr>
              <a:grpSpLocks noChangeAspect="1"/>
            </p:cNvGrpSpPr>
            <p:nvPr/>
          </p:nvGrpSpPr>
          <p:grpSpPr bwMode="auto">
            <a:xfrm>
              <a:off x="480" y="816"/>
              <a:ext cx="201" cy="132"/>
              <a:chOff x="480" y="816"/>
              <a:chExt cx="201" cy="132"/>
            </a:xfrm>
          </p:grpSpPr>
          <p:sp>
            <p:nvSpPr>
              <p:cNvPr id="110733" name="Rectangle 141">
                <a:extLst>
                  <a:ext uri="{FF2B5EF4-FFF2-40B4-BE49-F238E27FC236}">
                    <a16:creationId xmlns:a16="http://schemas.microsoft.com/office/drawing/2014/main" id="{A4A6DAED-2DC6-43CB-87A5-955A644C2E29}"/>
                  </a:ext>
                </a:extLst>
              </p:cNvPr>
              <p:cNvSpPr>
                <a:spLocks noChangeAspect="1" noChangeArrowheads="1"/>
              </p:cNvSpPr>
              <p:nvPr/>
            </p:nvSpPr>
            <p:spPr bwMode="auto">
              <a:xfrm>
                <a:off x="480" y="816"/>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0734" name="Oval 142">
                <a:extLst>
                  <a:ext uri="{FF2B5EF4-FFF2-40B4-BE49-F238E27FC236}">
                    <a16:creationId xmlns:a16="http://schemas.microsoft.com/office/drawing/2014/main" id="{9FB42544-701C-43E5-816F-DF637FC8E328}"/>
                  </a:ext>
                </a:extLst>
              </p:cNvPr>
              <p:cNvSpPr>
                <a:spLocks noChangeAspect="1" noChangeArrowheads="1"/>
              </p:cNvSpPr>
              <p:nvPr/>
            </p:nvSpPr>
            <p:spPr bwMode="auto">
              <a:xfrm>
                <a:off x="517" y="849"/>
                <a:ext cx="127"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110735" name="Line 143">
              <a:extLst>
                <a:ext uri="{FF2B5EF4-FFF2-40B4-BE49-F238E27FC236}">
                  <a16:creationId xmlns:a16="http://schemas.microsoft.com/office/drawing/2014/main" id="{20A36570-E679-4FFD-9935-3F8088F969EE}"/>
                </a:ext>
              </a:extLst>
            </p:cNvPr>
            <p:cNvSpPr>
              <a:spLocks noChangeAspect="1" noChangeShapeType="1"/>
            </p:cNvSpPr>
            <p:nvPr/>
          </p:nvSpPr>
          <p:spPr bwMode="auto">
            <a:xfrm flipV="1">
              <a:off x="480" y="816"/>
              <a:ext cx="198" cy="132"/>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10736" name="Group 144">
            <a:extLst>
              <a:ext uri="{FF2B5EF4-FFF2-40B4-BE49-F238E27FC236}">
                <a16:creationId xmlns:a16="http://schemas.microsoft.com/office/drawing/2014/main" id="{CE287627-CAC0-48BE-8D1D-E2035382762C}"/>
              </a:ext>
            </a:extLst>
          </p:cNvPr>
          <p:cNvGrpSpPr>
            <a:grpSpLocks/>
          </p:cNvGrpSpPr>
          <p:nvPr/>
        </p:nvGrpSpPr>
        <p:grpSpPr bwMode="auto">
          <a:xfrm>
            <a:off x="223838" y="180975"/>
            <a:ext cx="76200" cy="63500"/>
            <a:chOff x="2443" y="447"/>
            <a:chExt cx="48" cy="40"/>
          </a:xfrm>
        </p:grpSpPr>
        <p:sp>
          <p:nvSpPr>
            <p:cNvPr id="110737" name="Line 145">
              <a:extLst>
                <a:ext uri="{FF2B5EF4-FFF2-40B4-BE49-F238E27FC236}">
                  <a16:creationId xmlns:a16="http://schemas.microsoft.com/office/drawing/2014/main" id="{29E38970-6E36-4DC4-B0DC-E23029756AD7}"/>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0738" name="Line 146">
              <a:extLst>
                <a:ext uri="{FF2B5EF4-FFF2-40B4-BE49-F238E27FC236}">
                  <a16:creationId xmlns:a16="http://schemas.microsoft.com/office/drawing/2014/main" id="{BC0134A0-0A63-45BF-8BA7-5D7A65CF48E1}"/>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10739" name="Text Box 147">
            <a:extLst>
              <a:ext uri="{FF2B5EF4-FFF2-40B4-BE49-F238E27FC236}">
                <a16:creationId xmlns:a16="http://schemas.microsoft.com/office/drawing/2014/main" id="{93B96ACA-8DDB-4B25-8FD8-1567FE669D30}"/>
              </a:ext>
            </a:extLst>
          </p:cNvPr>
          <p:cNvSpPr txBox="1">
            <a:spLocks noChangeArrowheads="1"/>
          </p:cNvSpPr>
          <p:nvPr/>
        </p:nvSpPr>
        <p:spPr bwMode="auto">
          <a:xfrm>
            <a:off x="404813" y="107950"/>
            <a:ext cx="2257425"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BATTLEGROUP CWBR-21e</a:t>
            </a:r>
          </a:p>
          <a:p>
            <a:r>
              <a:rPr lang="en-GB" altLang="en-US" sz="1000"/>
              <a:t>Reconnaissance Regiment (UK) </a:t>
            </a:r>
            <a:r>
              <a:rPr lang="en-GB" altLang="en-US" sz="800"/>
              <a:t>(a)</a:t>
            </a:r>
            <a:endParaRPr lang="en-GB" altLang="en-US" sz="1000"/>
          </a:p>
          <a:p>
            <a:r>
              <a:rPr lang="en-GB" altLang="en-US" sz="800" b="0"/>
              <a:t>(1983-89)</a:t>
            </a:r>
            <a:endParaRPr lang="en-GB" altLang="en-US" sz="1000"/>
          </a:p>
        </p:txBody>
      </p:sp>
      <p:grpSp>
        <p:nvGrpSpPr>
          <p:cNvPr id="110740" name="Group 148">
            <a:extLst>
              <a:ext uri="{FF2B5EF4-FFF2-40B4-BE49-F238E27FC236}">
                <a16:creationId xmlns:a16="http://schemas.microsoft.com/office/drawing/2014/main" id="{08E61B6B-8BDC-49E6-9D4E-B9BC2A4690C1}"/>
              </a:ext>
            </a:extLst>
          </p:cNvPr>
          <p:cNvGrpSpPr>
            <a:grpSpLocks noChangeAspect="1"/>
          </p:cNvGrpSpPr>
          <p:nvPr/>
        </p:nvGrpSpPr>
        <p:grpSpPr bwMode="auto">
          <a:xfrm>
            <a:off x="404813" y="1335088"/>
            <a:ext cx="287337" cy="214312"/>
            <a:chOff x="480" y="816"/>
            <a:chExt cx="201" cy="132"/>
          </a:xfrm>
        </p:grpSpPr>
        <p:grpSp>
          <p:nvGrpSpPr>
            <p:cNvPr id="110741" name="Group 149">
              <a:extLst>
                <a:ext uri="{FF2B5EF4-FFF2-40B4-BE49-F238E27FC236}">
                  <a16:creationId xmlns:a16="http://schemas.microsoft.com/office/drawing/2014/main" id="{E30938A0-D238-414D-8515-204FA0455DDE}"/>
                </a:ext>
              </a:extLst>
            </p:cNvPr>
            <p:cNvGrpSpPr>
              <a:grpSpLocks noChangeAspect="1"/>
            </p:cNvGrpSpPr>
            <p:nvPr/>
          </p:nvGrpSpPr>
          <p:grpSpPr bwMode="auto">
            <a:xfrm>
              <a:off x="480" y="816"/>
              <a:ext cx="201" cy="132"/>
              <a:chOff x="480" y="816"/>
              <a:chExt cx="201" cy="132"/>
            </a:xfrm>
          </p:grpSpPr>
          <p:sp>
            <p:nvSpPr>
              <p:cNvPr id="110742" name="Rectangle 150">
                <a:extLst>
                  <a:ext uri="{FF2B5EF4-FFF2-40B4-BE49-F238E27FC236}">
                    <a16:creationId xmlns:a16="http://schemas.microsoft.com/office/drawing/2014/main" id="{949C5EA2-DC29-4F3A-A445-0BA7330C7B1C}"/>
                  </a:ext>
                </a:extLst>
              </p:cNvPr>
              <p:cNvSpPr>
                <a:spLocks noChangeAspect="1" noChangeArrowheads="1"/>
              </p:cNvSpPr>
              <p:nvPr/>
            </p:nvSpPr>
            <p:spPr bwMode="auto">
              <a:xfrm>
                <a:off x="480" y="816"/>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0743" name="Oval 151">
                <a:extLst>
                  <a:ext uri="{FF2B5EF4-FFF2-40B4-BE49-F238E27FC236}">
                    <a16:creationId xmlns:a16="http://schemas.microsoft.com/office/drawing/2014/main" id="{C804C37A-621A-481A-A521-67E3DECF0A60}"/>
                  </a:ext>
                </a:extLst>
              </p:cNvPr>
              <p:cNvSpPr>
                <a:spLocks noChangeAspect="1" noChangeArrowheads="1"/>
              </p:cNvSpPr>
              <p:nvPr/>
            </p:nvSpPr>
            <p:spPr bwMode="auto">
              <a:xfrm>
                <a:off x="517" y="849"/>
                <a:ext cx="127"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110744" name="Line 152">
              <a:extLst>
                <a:ext uri="{FF2B5EF4-FFF2-40B4-BE49-F238E27FC236}">
                  <a16:creationId xmlns:a16="http://schemas.microsoft.com/office/drawing/2014/main" id="{2AB3952B-1E54-444E-913D-81A67A1459EE}"/>
                </a:ext>
              </a:extLst>
            </p:cNvPr>
            <p:cNvSpPr>
              <a:spLocks noChangeAspect="1" noChangeShapeType="1"/>
            </p:cNvSpPr>
            <p:nvPr/>
          </p:nvSpPr>
          <p:spPr bwMode="auto">
            <a:xfrm flipV="1">
              <a:off x="480" y="816"/>
              <a:ext cx="198" cy="132"/>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10745" name="Text Box 153">
            <a:extLst>
              <a:ext uri="{FF2B5EF4-FFF2-40B4-BE49-F238E27FC236}">
                <a16:creationId xmlns:a16="http://schemas.microsoft.com/office/drawing/2014/main" id="{49A133B9-4423-4577-8322-D8B21228B516}"/>
              </a:ext>
            </a:extLst>
          </p:cNvPr>
          <p:cNvSpPr txBox="1">
            <a:spLocks noChangeArrowheads="1"/>
          </p:cNvSpPr>
          <p:nvPr/>
        </p:nvSpPr>
        <p:spPr bwMode="auto">
          <a:xfrm>
            <a:off x="693738" y="976313"/>
            <a:ext cx="1719262"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MANOEUVRE ELEMENTS</a:t>
            </a:r>
          </a:p>
        </p:txBody>
      </p:sp>
      <p:sp>
        <p:nvSpPr>
          <p:cNvPr id="110746" name="Line 154">
            <a:extLst>
              <a:ext uri="{FF2B5EF4-FFF2-40B4-BE49-F238E27FC236}">
                <a16:creationId xmlns:a16="http://schemas.microsoft.com/office/drawing/2014/main" id="{453ED13B-D008-401D-A0C8-8A5CE7395D7C}"/>
              </a:ext>
            </a:extLst>
          </p:cNvPr>
          <p:cNvSpPr>
            <a:spLocks noChangeShapeType="1"/>
          </p:cNvSpPr>
          <p:nvPr/>
        </p:nvSpPr>
        <p:spPr bwMode="auto">
          <a:xfrm>
            <a:off x="549275" y="1263650"/>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0747" name="Text Box 155">
            <a:extLst>
              <a:ext uri="{FF2B5EF4-FFF2-40B4-BE49-F238E27FC236}">
                <a16:creationId xmlns:a16="http://schemas.microsoft.com/office/drawing/2014/main" id="{60574C5B-7058-4DF8-BE73-56A2847F1194}"/>
              </a:ext>
            </a:extLst>
          </p:cNvPr>
          <p:cNvSpPr txBox="1">
            <a:spLocks noChangeArrowheads="1"/>
          </p:cNvSpPr>
          <p:nvPr/>
        </p:nvSpPr>
        <p:spPr bwMode="auto">
          <a:xfrm>
            <a:off x="692150" y="1189038"/>
            <a:ext cx="17859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CWBR-03e</a:t>
            </a:r>
          </a:p>
          <a:p>
            <a:r>
              <a:rPr lang="en-GB" altLang="en-US" sz="800"/>
              <a:t>x2 Medium Recce Squadron (UK)</a:t>
            </a:r>
          </a:p>
        </p:txBody>
      </p:sp>
      <p:sp>
        <p:nvSpPr>
          <p:cNvPr id="110748" name="Line 156">
            <a:extLst>
              <a:ext uri="{FF2B5EF4-FFF2-40B4-BE49-F238E27FC236}">
                <a16:creationId xmlns:a16="http://schemas.microsoft.com/office/drawing/2014/main" id="{78742688-9517-4516-85E3-880C1BE99F60}"/>
              </a:ext>
            </a:extLst>
          </p:cNvPr>
          <p:cNvSpPr>
            <a:spLocks noChangeShapeType="1"/>
          </p:cNvSpPr>
          <p:nvPr/>
        </p:nvSpPr>
        <p:spPr bwMode="auto">
          <a:xfrm>
            <a:off x="261938" y="1408113"/>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10749" name="Group 157">
            <a:extLst>
              <a:ext uri="{FF2B5EF4-FFF2-40B4-BE49-F238E27FC236}">
                <a16:creationId xmlns:a16="http://schemas.microsoft.com/office/drawing/2014/main" id="{1382782A-C02D-40AC-AA93-27B874644030}"/>
              </a:ext>
            </a:extLst>
          </p:cNvPr>
          <p:cNvGrpSpPr>
            <a:grpSpLocks noChangeAspect="1"/>
          </p:cNvGrpSpPr>
          <p:nvPr/>
        </p:nvGrpSpPr>
        <p:grpSpPr bwMode="auto">
          <a:xfrm>
            <a:off x="404813" y="760413"/>
            <a:ext cx="239712" cy="157162"/>
            <a:chOff x="480" y="816"/>
            <a:chExt cx="201" cy="132"/>
          </a:xfrm>
        </p:grpSpPr>
        <p:grpSp>
          <p:nvGrpSpPr>
            <p:cNvPr id="110750" name="Group 158">
              <a:extLst>
                <a:ext uri="{FF2B5EF4-FFF2-40B4-BE49-F238E27FC236}">
                  <a16:creationId xmlns:a16="http://schemas.microsoft.com/office/drawing/2014/main" id="{6E598C2D-34CD-4E06-8630-AA811E4B618D}"/>
                </a:ext>
              </a:extLst>
            </p:cNvPr>
            <p:cNvGrpSpPr>
              <a:grpSpLocks noChangeAspect="1"/>
            </p:cNvGrpSpPr>
            <p:nvPr/>
          </p:nvGrpSpPr>
          <p:grpSpPr bwMode="auto">
            <a:xfrm>
              <a:off x="480" y="816"/>
              <a:ext cx="201" cy="132"/>
              <a:chOff x="480" y="816"/>
              <a:chExt cx="201" cy="132"/>
            </a:xfrm>
          </p:grpSpPr>
          <p:sp>
            <p:nvSpPr>
              <p:cNvPr id="110751" name="Rectangle 159">
                <a:extLst>
                  <a:ext uri="{FF2B5EF4-FFF2-40B4-BE49-F238E27FC236}">
                    <a16:creationId xmlns:a16="http://schemas.microsoft.com/office/drawing/2014/main" id="{316E2902-C53A-411A-BB48-C5637D957385}"/>
                  </a:ext>
                </a:extLst>
              </p:cNvPr>
              <p:cNvSpPr>
                <a:spLocks noChangeAspect="1" noChangeArrowheads="1"/>
              </p:cNvSpPr>
              <p:nvPr/>
            </p:nvSpPr>
            <p:spPr bwMode="auto">
              <a:xfrm>
                <a:off x="480" y="816"/>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0752" name="Oval 160">
                <a:extLst>
                  <a:ext uri="{FF2B5EF4-FFF2-40B4-BE49-F238E27FC236}">
                    <a16:creationId xmlns:a16="http://schemas.microsoft.com/office/drawing/2014/main" id="{263A1530-649A-440C-9359-1DDFCA00CB84}"/>
                  </a:ext>
                </a:extLst>
              </p:cNvPr>
              <p:cNvSpPr>
                <a:spLocks noChangeAspect="1" noChangeArrowheads="1"/>
              </p:cNvSpPr>
              <p:nvPr/>
            </p:nvSpPr>
            <p:spPr bwMode="auto">
              <a:xfrm>
                <a:off x="517" y="849"/>
                <a:ext cx="127"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110753" name="Line 161">
              <a:extLst>
                <a:ext uri="{FF2B5EF4-FFF2-40B4-BE49-F238E27FC236}">
                  <a16:creationId xmlns:a16="http://schemas.microsoft.com/office/drawing/2014/main" id="{470AF0C8-241A-46A3-A05B-28DA7F047DE8}"/>
                </a:ext>
              </a:extLst>
            </p:cNvPr>
            <p:cNvSpPr>
              <a:spLocks noChangeAspect="1" noChangeShapeType="1"/>
            </p:cNvSpPr>
            <p:nvPr/>
          </p:nvSpPr>
          <p:spPr bwMode="auto">
            <a:xfrm flipV="1">
              <a:off x="480" y="816"/>
              <a:ext cx="198" cy="132"/>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10754" name="Group 162">
            <a:extLst>
              <a:ext uri="{FF2B5EF4-FFF2-40B4-BE49-F238E27FC236}">
                <a16:creationId xmlns:a16="http://schemas.microsoft.com/office/drawing/2014/main" id="{00F815AA-A3B5-4575-B781-A28A0BC832F2}"/>
              </a:ext>
            </a:extLst>
          </p:cNvPr>
          <p:cNvGrpSpPr>
            <a:grpSpLocks/>
          </p:cNvGrpSpPr>
          <p:nvPr/>
        </p:nvGrpSpPr>
        <p:grpSpPr bwMode="auto">
          <a:xfrm>
            <a:off x="487363" y="688975"/>
            <a:ext cx="74612" cy="26988"/>
            <a:chOff x="2373" y="1404"/>
            <a:chExt cx="47" cy="17"/>
          </a:xfrm>
        </p:grpSpPr>
        <p:sp>
          <p:nvSpPr>
            <p:cNvPr id="110755" name="Oval 163">
              <a:extLst>
                <a:ext uri="{FF2B5EF4-FFF2-40B4-BE49-F238E27FC236}">
                  <a16:creationId xmlns:a16="http://schemas.microsoft.com/office/drawing/2014/main" id="{3919A5AC-A302-4034-A602-A817421803CD}"/>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10756" name="Oval 164">
              <a:extLst>
                <a:ext uri="{FF2B5EF4-FFF2-40B4-BE49-F238E27FC236}">
                  <a16:creationId xmlns:a16="http://schemas.microsoft.com/office/drawing/2014/main" id="{61EA235C-548E-4685-B457-FEDE8803AB2F}"/>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10757" name="Text Box 165">
            <a:extLst>
              <a:ext uri="{FF2B5EF4-FFF2-40B4-BE49-F238E27FC236}">
                <a16:creationId xmlns:a16="http://schemas.microsoft.com/office/drawing/2014/main" id="{E2D066CD-9086-4B72-9887-12F0F63263E7}"/>
              </a:ext>
            </a:extLst>
          </p:cNvPr>
          <p:cNvSpPr txBox="1">
            <a:spLocks noChangeArrowheads="1"/>
          </p:cNvSpPr>
          <p:nvPr/>
        </p:nvSpPr>
        <p:spPr bwMode="auto">
          <a:xfrm>
            <a:off x="620713" y="612775"/>
            <a:ext cx="266541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Command/Recce</a:t>
            </a:r>
          </a:p>
          <a:p>
            <a:r>
              <a:rPr lang="en-GB" altLang="en-US" sz="800"/>
              <a:t>x1 </a:t>
            </a:r>
            <a:r>
              <a:rPr lang="en-GB" altLang="en-US" sz="800" b="0"/>
              <a:t>CVR(T) Scorpion 76mm Recce Vehicle    CWBR-07</a:t>
            </a:r>
            <a:endParaRPr lang="en-GB" altLang="en-US" sz="800"/>
          </a:p>
        </p:txBody>
      </p:sp>
      <p:sp>
        <p:nvSpPr>
          <p:cNvPr id="110758" name="Line 166">
            <a:extLst>
              <a:ext uri="{FF2B5EF4-FFF2-40B4-BE49-F238E27FC236}">
                <a16:creationId xmlns:a16="http://schemas.microsoft.com/office/drawing/2014/main" id="{4183F021-A239-4B8B-82F4-FC5C23A80DE2}"/>
              </a:ext>
            </a:extLst>
          </p:cNvPr>
          <p:cNvSpPr>
            <a:spLocks noChangeShapeType="1"/>
          </p:cNvSpPr>
          <p:nvPr/>
        </p:nvSpPr>
        <p:spPr bwMode="auto">
          <a:xfrm>
            <a:off x="260350" y="83185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0759" name="Text Box 167">
            <a:extLst>
              <a:ext uri="{FF2B5EF4-FFF2-40B4-BE49-F238E27FC236}">
                <a16:creationId xmlns:a16="http://schemas.microsoft.com/office/drawing/2014/main" id="{F5741559-C3ED-473B-AF60-8BFC6F3FC87D}"/>
              </a:ext>
            </a:extLst>
          </p:cNvPr>
          <p:cNvSpPr txBox="1">
            <a:spLocks noChangeArrowheads="1"/>
          </p:cNvSpPr>
          <p:nvPr/>
        </p:nvSpPr>
        <p:spPr bwMode="auto">
          <a:xfrm>
            <a:off x="115888" y="2051050"/>
            <a:ext cx="3240087" cy="947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800"/>
              <a:t>(a) </a:t>
            </a:r>
            <a:r>
              <a:rPr lang="en-GB" altLang="en-US" sz="800" b="0"/>
              <a:t>From 1983, the number of Recce Regiments permanently based in the UK was increased to three, though only one conformed to this organisation.  This regiment (which was The Blues &amp; Royals throughout the 1980s) was mainly tasked to 5 Airborne Brigade, though also supplied a Squadron to 3 Commando Brigade and a Wheeled Squadron to provide close protection for key personnel (Royal Family and Government).</a:t>
            </a:r>
            <a:endParaRPr lang="en-GB" altLang="en-US" sz="800"/>
          </a:p>
        </p:txBody>
      </p:sp>
      <p:grpSp>
        <p:nvGrpSpPr>
          <p:cNvPr id="110760" name="Group 168">
            <a:extLst>
              <a:ext uri="{FF2B5EF4-FFF2-40B4-BE49-F238E27FC236}">
                <a16:creationId xmlns:a16="http://schemas.microsoft.com/office/drawing/2014/main" id="{02F47A17-B8EE-4619-9FF2-F830D9BA292A}"/>
              </a:ext>
            </a:extLst>
          </p:cNvPr>
          <p:cNvGrpSpPr>
            <a:grpSpLocks noChangeAspect="1"/>
          </p:cNvGrpSpPr>
          <p:nvPr/>
        </p:nvGrpSpPr>
        <p:grpSpPr bwMode="auto">
          <a:xfrm>
            <a:off x="404813" y="1766888"/>
            <a:ext cx="287337" cy="214312"/>
            <a:chOff x="480" y="816"/>
            <a:chExt cx="201" cy="132"/>
          </a:xfrm>
        </p:grpSpPr>
        <p:grpSp>
          <p:nvGrpSpPr>
            <p:cNvPr id="110761" name="Group 169">
              <a:extLst>
                <a:ext uri="{FF2B5EF4-FFF2-40B4-BE49-F238E27FC236}">
                  <a16:creationId xmlns:a16="http://schemas.microsoft.com/office/drawing/2014/main" id="{1ECD7566-3E32-4889-A861-FA4D5E1743CF}"/>
                </a:ext>
              </a:extLst>
            </p:cNvPr>
            <p:cNvGrpSpPr>
              <a:grpSpLocks noChangeAspect="1"/>
            </p:cNvGrpSpPr>
            <p:nvPr/>
          </p:nvGrpSpPr>
          <p:grpSpPr bwMode="auto">
            <a:xfrm>
              <a:off x="480" y="816"/>
              <a:ext cx="201" cy="132"/>
              <a:chOff x="480" y="816"/>
              <a:chExt cx="201" cy="132"/>
            </a:xfrm>
          </p:grpSpPr>
          <p:sp>
            <p:nvSpPr>
              <p:cNvPr id="110762" name="Rectangle 170">
                <a:extLst>
                  <a:ext uri="{FF2B5EF4-FFF2-40B4-BE49-F238E27FC236}">
                    <a16:creationId xmlns:a16="http://schemas.microsoft.com/office/drawing/2014/main" id="{065BD6B5-26CD-4138-8D15-2898A3542642}"/>
                  </a:ext>
                </a:extLst>
              </p:cNvPr>
              <p:cNvSpPr>
                <a:spLocks noChangeAspect="1" noChangeArrowheads="1"/>
              </p:cNvSpPr>
              <p:nvPr/>
            </p:nvSpPr>
            <p:spPr bwMode="auto">
              <a:xfrm>
                <a:off x="480" y="816"/>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0763" name="Oval 171">
                <a:extLst>
                  <a:ext uri="{FF2B5EF4-FFF2-40B4-BE49-F238E27FC236}">
                    <a16:creationId xmlns:a16="http://schemas.microsoft.com/office/drawing/2014/main" id="{F6CEB2F3-A944-4E24-AFD4-216F0FDD281F}"/>
                  </a:ext>
                </a:extLst>
              </p:cNvPr>
              <p:cNvSpPr>
                <a:spLocks noChangeAspect="1" noChangeArrowheads="1"/>
              </p:cNvSpPr>
              <p:nvPr/>
            </p:nvSpPr>
            <p:spPr bwMode="auto">
              <a:xfrm>
                <a:off x="517" y="849"/>
                <a:ext cx="127"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110764" name="Line 172">
              <a:extLst>
                <a:ext uri="{FF2B5EF4-FFF2-40B4-BE49-F238E27FC236}">
                  <a16:creationId xmlns:a16="http://schemas.microsoft.com/office/drawing/2014/main" id="{CA852D89-A957-4F90-AC39-0207DC6BAE6E}"/>
                </a:ext>
              </a:extLst>
            </p:cNvPr>
            <p:cNvSpPr>
              <a:spLocks noChangeAspect="1" noChangeShapeType="1"/>
            </p:cNvSpPr>
            <p:nvPr/>
          </p:nvSpPr>
          <p:spPr bwMode="auto">
            <a:xfrm flipV="1">
              <a:off x="480" y="816"/>
              <a:ext cx="198" cy="132"/>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10765" name="Line 173">
            <a:extLst>
              <a:ext uri="{FF2B5EF4-FFF2-40B4-BE49-F238E27FC236}">
                <a16:creationId xmlns:a16="http://schemas.microsoft.com/office/drawing/2014/main" id="{1103FBCD-0268-4574-9442-5851AB08E09A}"/>
              </a:ext>
            </a:extLst>
          </p:cNvPr>
          <p:cNvSpPr>
            <a:spLocks noChangeShapeType="1"/>
          </p:cNvSpPr>
          <p:nvPr/>
        </p:nvSpPr>
        <p:spPr bwMode="auto">
          <a:xfrm>
            <a:off x="549275" y="1695450"/>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0766" name="Text Box 174">
            <a:extLst>
              <a:ext uri="{FF2B5EF4-FFF2-40B4-BE49-F238E27FC236}">
                <a16:creationId xmlns:a16="http://schemas.microsoft.com/office/drawing/2014/main" id="{65AFC26F-CFC2-4841-8A7B-29287AF6E416}"/>
              </a:ext>
            </a:extLst>
          </p:cNvPr>
          <p:cNvSpPr txBox="1">
            <a:spLocks noChangeArrowheads="1"/>
          </p:cNvSpPr>
          <p:nvPr/>
        </p:nvSpPr>
        <p:spPr bwMode="auto">
          <a:xfrm>
            <a:off x="692150" y="1620838"/>
            <a:ext cx="20589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CWBR-03f</a:t>
            </a:r>
          </a:p>
          <a:p>
            <a:r>
              <a:rPr lang="en-GB" altLang="en-US" sz="800"/>
              <a:t>x1 Medium Recce Squadron (Wheeled)</a:t>
            </a:r>
          </a:p>
        </p:txBody>
      </p:sp>
      <p:sp>
        <p:nvSpPr>
          <p:cNvPr id="110767" name="Line 175">
            <a:extLst>
              <a:ext uri="{FF2B5EF4-FFF2-40B4-BE49-F238E27FC236}">
                <a16:creationId xmlns:a16="http://schemas.microsoft.com/office/drawing/2014/main" id="{04D269CA-2FF0-4AF0-8DA8-01000D7A3582}"/>
              </a:ext>
            </a:extLst>
          </p:cNvPr>
          <p:cNvSpPr>
            <a:spLocks noChangeShapeType="1"/>
          </p:cNvSpPr>
          <p:nvPr/>
        </p:nvSpPr>
        <p:spPr bwMode="auto">
          <a:xfrm>
            <a:off x="261938" y="1839913"/>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pic>
        <p:nvPicPr>
          <p:cNvPr id="110769" name="Picture 177" descr="sccarab_kfjdhk">
            <a:extLst>
              <a:ext uri="{FF2B5EF4-FFF2-40B4-BE49-F238E27FC236}">
                <a16:creationId xmlns:a16="http://schemas.microsoft.com/office/drawing/2014/main" id="{B827D9D6-5A8C-4C60-B2F5-E6339B2A0DB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5888" y="3419475"/>
            <a:ext cx="3168650" cy="195421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294" name="Line 382">
            <a:extLst>
              <a:ext uri="{FF2B5EF4-FFF2-40B4-BE49-F238E27FC236}">
                <a16:creationId xmlns:a16="http://schemas.microsoft.com/office/drawing/2014/main" id="{89055B3B-0681-4CA3-BD80-5419CA8ED549}"/>
              </a:ext>
            </a:extLst>
          </p:cNvPr>
          <p:cNvSpPr>
            <a:spLocks noChangeShapeType="1"/>
          </p:cNvSpPr>
          <p:nvPr/>
        </p:nvSpPr>
        <p:spPr bwMode="auto">
          <a:xfrm>
            <a:off x="476250" y="3203575"/>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9257" name="Line 345">
            <a:extLst>
              <a:ext uri="{FF2B5EF4-FFF2-40B4-BE49-F238E27FC236}">
                <a16:creationId xmlns:a16="http://schemas.microsoft.com/office/drawing/2014/main" id="{D6871041-D50A-4E9A-8C01-E044F7099E95}"/>
              </a:ext>
            </a:extLst>
          </p:cNvPr>
          <p:cNvSpPr>
            <a:spLocks noChangeShapeType="1"/>
          </p:cNvSpPr>
          <p:nvPr/>
        </p:nvSpPr>
        <p:spPr bwMode="auto">
          <a:xfrm>
            <a:off x="476250" y="4067175"/>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8917" name="Line 5">
            <a:extLst>
              <a:ext uri="{FF2B5EF4-FFF2-40B4-BE49-F238E27FC236}">
                <a16:creationId xmlns:a16="http://schemas.microsoft.com/office/drawing/2014/main" id="{A701FBAD-4913-41BB-A710-F48B30CA1786}"/>
              </a:ext>
            </a:extLst>
          </p:cNvPr>
          <p:cNvSpPr>
            <a:spLocks noChangeShapeType="1"/>
          </p:cNvSpPr>
          <p:nvPr/>
        </p:nvSpPr>
        <p:spPr bwMode="auto">
          <a:xfrm flipH="1">
            <a:off x="260350" y="395288"/>
            <a:ext cx="1588" cy="1512887"/>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8918" name="Line 6">
            <a:extLst>
              <a:ext uri="{FF2B5EF4-FFF2-40B4-BE49-F238E27FC236}">
                <a16:creationId xmlns:a16="http://schemas.microsoft.com/office/drawing/2014/main" id="{9AF2C2DB-6521-4C98-A17C-9C6C28FDF6FB}"/>
              </a:ext>
            </a:extLst>
          </p:cNvPr>
          <p:cNvSpPr>
            <a:spLocks noChangeShapeType="1"/>
          </p:cNvSpPr>
          <p:nvPr/>
        </p:nvSpPr>
        <p:spPr bwMode="auto">
          <a:xfrm>
            <a:off x="477838" y="3778250"/>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38919" name="Group 7">
            <a:extLst>
              <a:ext uri="{FF2B5EF4-FFF2-40B4-BE49-F238E27FC236}">
                <a16:creationId xmlns:a16="http://schemas.microsoft.com/office/drawing/2014/main" id="{290F8DA3-312D-4AE3-8BEE-D6071D3EFF66}"/>
              </a:ext>
            </a:extLst>
          </p:cNvPr>
          <p:cNvGrpSpPr>
            <a:grpSpLocks noChangeAspect="1"/>
          </p:cNvGrpSpPr>
          <p:nvPr/>
        </p:nvGrpSpPr>
        <p:grpSpPr bwMode="auto">
          <a:xfrm>
            <a:off x="406400" y="3922713"/>
            <a:ext cx="241300" cy="157162"/>
            <a:chOff x="767" y="768"/>
            <a:chExt cx="202" cy="132"/>
          </a:xfrm>
        </p:grpSpPr>
        <p:sp>
          <p:nvSpPr>
            <p:cNvPr id="38920" name="Rectangle 8">
              <a:extLst>
                <a:ext uri="{FF2B5EF4-FFF2-40B4-BE49-F238E27FC236}">
                  <a16:creationId xmlns:a16="http://schemas.microsoft.com/office/drawing/2014/main" id="{46D6B77E-3C58-400C-B83A-8DF0C87AA2D2}"/>
                </a:ext>
              </a:extLst>
            </p:cNvPr>
            <p:cNvSpPr>
              <a:spLocks noChangeAspect="1" noChangeArrowheads="1"/>
            </p:cNvSpPr>
            <p:nvPr/>
          </p:nvSpPr>
          <p:spPr bwMode="auto">
            <a:xfrm>
              <a:off x="768" y="768"/>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8921" name="Oval 9">
              <a:extLst>
                <a:ext uri="{FF2B5EF4-FFF2-40B4-BE49-F238E27FC236}">
                  <a16:creationId xmlns:a16="http://schemas.microsoft.com/office/drawing/2014/main" id="{59B1343B-C183-4B47-B239-3700F7D22DCD}"/>
                </a:ext>
              </a:extLst>
            </p:cNvPr>
            <p:cNvSpPr>
              <a:spLocks noChangeAspect="1" noChangeArrowheads="1"/>
            </p:cNvSpPr>
            <p:nvPr/>
          </p:nvSpPr>
          <p:spPr bwMode="auto">
            <a:xfrm>
              <a:off x="798" y="801"/>
              <a:ext cx="142"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8922" name="Line 10">
              <a:extLst>
                <a:ext uri="{FF2B5EF4-FFF2-40B4-BE49-F238E27FC236}">
                  <a16:creationId xmlns:a16="http://schemas.microsoft.com/office/drawing/2014/main" id="{B9B829C7-AD7A-474C-9F9A-573874A6B581}"/>
                </a:ext>
              </a:extLst>
            </p:cNvPr>
            <p:cNvSpPr>
              <a:spLocks noChangeAspect="1" noChangeShapeType="1"/>
            </p:cNvSpPr>
            <p:nvPr/>
          </p:nvSpPr>
          <p:spPr bwMode="auto">
            <a:xfrm flipV="1">
              <a:off x="768" y="768"/>
              <a:ext cx="199" cy="131"/>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8923" name="Line 11">
              <a:extLst>
                <a:ext uri="{FF2B5EF4-FFF2-40B4-BE49-F238E27FC236}">
                  <a16:creationId xmlns:a16="http://schemas.microsoft.com/office/drawing/2014/main" id="{EB92FE4E-ADEB-4E80-AE21-29463F644D42}"/>
                </a:ext>
              </a:extLst>
            </p:cNvPr>
            <p:cNvSpPr>
              <a:spLocks noChangeAspect="1" noChangeShapeType="1"/>
            </p:cNvSpPr>
            <p:nvPr/>
          </p:nvSpPr>
          <p:spPr bwMode="auto">
            <a:xfrm>
              <a:off x="767" y="768"/>
              <a:ext cx="202"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38924" name="Group 12">
            <a:extLst>
              <a:ext uri="{FF2B5EF4-FFF2-40B4-BE49-F238E27FC236}">
                <a16:creationId xmlns:a16="http://schemas.microsoft.com/office/drawing/2014/main" id="{F2E32D6B-3E8A-491E-85B6-A741ED87525E}"/>
              </a:ext>
            </a:extLst>
          </p:cNvPr>
          <p:cNvGrpSpPr>
            <a:grpSpLocks/>
          </p:cNvGrpSpPr>
          <p:nvPr/>
        </p:nvGrpSpPr>
        <p:grpSpPr bwMode="auto">
          <a:xfrm>
            <a:off x="477838" y="3849688"/>
            <a:ext cx="74612" cy="26987"/>
            <a:chOff x="2373" y="1404"/>
            <a:chExt cx="47" cy="17"/>
          </a:xfrm>
        </p:grpSpPr>
        <p:sp>
          <p:nvSpPr>
            <p:cNvPr id="38925" name="Oval 13">
              <a:extLst>
                <a:ext uri="{FF2B5EF4-FFF2-40B4-BE49-F238E27FC236}">
                  <a16:creationId xmlns:a16="http://schemas.microsoft.com/office/drawing/2014/main" id="{983E2430-045C-4D56-8599-9BB6471D0499}"/>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38926" name="Oval 14">
              <a:extLst>
                <a:ext uri="{FF2B5EF4-FFF2-40B4-BE49-F238E27FC236}">
                  <a16:creationId xmlns:a16="http://schemas.microsoft.com/office/drawing/2014/main" id="{E81CF110-D54B-4F60-B9A3-0F30323F700A}"/>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38927" name="Text Box 15">
            <a:extLst>
              <a:ext uri="{FF2B5EF4-FFF2-40B4-BE49-F238E27FC236}">
                <a16:creationId xmlns:a16="http://schemas.microsoft.com/office/drawing/2014/main" id="{CD0FE85D-109C-4916-B83F-94DAC49D1AE6}"/>
              </a:ext>
            </a:extLst>
          </p:cNvPr>
          <p:cNvSpPr txBox="1">
            <a:spLocks noChangeArrowheads="1"/>
          </p:cNvSpPr>
          <p:nvPr/>
        </p:nvSpPr>
        <p:spPr bwMode="auto">
          <a:xfrm>
            <a:off x="622300" y="3778250"/>
            <a:ext cx="27511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a:t>
            </a:r>
          </a:p>
          <a:p>
            <a:r>
              <a:rPr lang="en-GB" altLang="en-US" sz="800"/>
              <a:t>x3 </a:t>
            </a:r>
            <a:r>
              <a:rPr lang="en-GB" altLang="en-US" sz="800" b="0"/>
              <a:t>FV-432 Armoured Personnel Carrier </a:t>
            </a:r>
            <a:r>
              <a:rPr lang="en-GB" altLang="en-US" sz="800"/>
              <a:t>(cd)    </a:t>
            </a:r>
            <a:r>
              <a:rPr lang="en-GB" altLang="en-US" sz="800" b="0"/>
              <a:t>CWBR-11</a:t>
            </a:r>
            <a:endParaRPr lang="en-GB" altLang="en-US" sz="800"/>
          </a:p>
        </p:txBody>
      </p:sp>
      <p:sp>
        <p:nvSpPr>
          <p:cNvPr id="38928" name="Line 16">
            <a:extLst>
              <a:ext uri="{FF2B5EF4-FFF2-40B4-BE49-F238E27FC236}">
                <a16:creationId xmlns:a16="http://schemas.microsoft.com/office/drawing/2014/main" id="{933EFC4E-C08D-4A42-BFC9-ADB3E4EB7672}"/>
              </a:ext>
            </a:extLst>
          </p:cNvPr>
          <p:cNvSpPr>
            <a:spLocks noChangeShapeType="1"/>
          </p:cNvSpPr>
          <p:nvPr/>
        </p:nvSpPr>
        <p:spPr bwMode="auto">
          <a:xfrm>
            <a:off x="477838" y="2627313"/>
            <a:ext cx="0" cy="1444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38929" name="Group 17">
            <a:extLst>
              <a:ext uri="{FF2B5EF4-FFF2-40B4-BE49-F238E27FC236}">
                <a16:creationId xmlns:a16="http://schemas.microsoft.com/office/drawing/2014/main" id="{B200ADD6-6832-4055-B440-606C7136D728}"/>
              </a:ext>
            </a:extLst>
          </p:cNvPr>
          <p:cNvGrpSpPr>
            <a:grpSpLocks noChangeAspect="1"/>
          </p:cNvGrpSpPr>
          <p:nvPr/>
        </p:nvGrpSpPr>
        <p:grpSpPr bwMode="auto">
          <a:xfrm>
            <a:off x="117475" y="252413"/>
            <a:ext cx="288925" cy="215900"/>
            <a:chOff x="767" y="768"/>
            <a:chExt cx="202" cy="132"/>
          </a:xfrm>
        </p:grpSpPr>
        <p:sp>
          <p:nvSpPr>
            <p:cNvPr id="38930" name="Rectangle 18">
              <a:extLst>
                <a:ext uri="{FF2B5EF4-FFF2-40B4-BE49-F238E27FC236}">
                  <a16:creationId xmlns:a16="http://schemas.microsoft.com/office/drawing/2014/main" id="{29A6C7BD-FF2D-4A78-8783-99A43851119F}"/>
                </a:ext>
              </a:extLst>
            </p:cNvPr>
            <p:cNvSpPr>
              <a:spLocks noChangeAspect="1" noChangeArrowheads="1"/>
            </p:cNvSpPr>
            <p:nvPr/>
          </p:nvSpPr>
          <p:spPr bwMode="auto">
            <a:xfrm>
              <a:off x="768" y="768"/>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8931" name="Oval 19">
              <a:extLst>
                <a:ext uri="{FF2B5EF4-FFF2-40B4-BE49-F238E27FC236}">
                  <a16:creationId xmlns:a16="http://schemas.microsoft.com/office/drawing/2014/main" id="{5BE2F605-3154-4DF6-BF54-B3FC7184204C}"/>
                </a:ext>
              </a:extLst>
            </p:cNvPr>
            <p:cNvSpPr>
              <a:spLocks noChangeAspect="1" noChangeArrowheads="1"/>
            </p:cNvSpPr>
            <p:nvPr/>
          </p:nvSpPr>
          <p:spPr bwMode="auto">
            <a:xfrm>
              <a:off x="798" y="801"/>
              <a:ext cx="142"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8932" name="Line 20">
              <a:extLst>
                <a:ext uri="{FF2B5EF4-FFF2-40B4-BE49-F238E27FC236}">
                  <a16:creationId xmlns:a16="http://schemas.microsoft.com/office/drawing/2014/main" id="{90E33565-72E8-479B-8F35-7F7EDD2DD4B3}"/>
                </a:ext>
              </a:extLst>
            </p:cNvPr>
            <p:cNvSpPr>
              <a:spLocks noChangeAspect="1" noChangeShapeType="1"/>
            </p:cNvSpPr>
            <p:nvPr/>
          </p:nvSpPr>
          <p:spPr bwMode="auto">
            <a:xfrm flipV="1">
              <a:off x="768" y="768"/>
              <a:ext cx="199" cy="131"/>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8933" name="Line 21">
              <a:extLst>
                <a:ext uri="{FF2B5EF4-FFF2-40B4-BE49-F238E27FC236}">
                  <a16:creationId xmlns:a16="http://schemas.microsoft.com/office/drawing/2014/main" id="{601E00BA-CD64-4B43-BF00-96A704761DB4}"/>
                </a:ext>
              </a:extLst>
            </p:cNvPr>
            <p:cNvSpPr>
              <a:spLocks noChangeAspect="1" noChangeShapeType="1"/>
            </p:cNvSpPr>
            <p:nvPr/>
          </p:nvSpPr>
          <p:spPr bwMode="auto">
            <a:xfrm>
              <a:off x="767" y="768"/>
              <a:ext cx="202"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38934" name="Group 22">
            <a:extLst>
              <a:ext uri="{FF2B5EF4-FFF2-40B4-BE49-F238E27FC236}">
                <a16:creationId xmlns:a16="http://schemas.microsoft.com/office/drawing/2014/main" id="{60C210AA-0689-43C7-9DAF-314D65450E91}"/>
              </a:ext>
            </a:extLst>
          </p:cNvPr>
          <p:cNvGrpSpPr>
            <a:grpSpLocks/>
          </p:cNvGrpSpPr>
          <p:nvPr/>
        </p:nvGrpSpPr>
        <p:grpSpPr bwMode="auto">
          <a:xfrm>
            <a:off x="223838" y="179388"/>
            <a:ext cx="76200" cy="63500"/>
            <a:chOff x="2443" y="447"/>
            <a:chExt cx="48" cy="40"/>
          </a:xfrm>
        </p:grpSpPr>
        <p:sp>
          <p:nvSpPr>
            <p:cNvPr id="38935" name="Line 23">
              <a:extLst>
                <a:ext uri="{FF2B5EF4-FFF2-40B4-BE49-F238E27FC236}">
                  <a16:creationId xmlns:a16="http://schemas.microsoft.com/office/drawing/2014/main" id="{9D8E99A3-5E35-47D2-87B9-DBC3F54B0629}"/>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8936" name="Line 24">
              <a:extLst>
                <a:ext uri="{FF2B5EF4-FFF2-40B4-BE49-F238E27FC236}">
                  <a16:creationId xmlns:a16="http://schemas.microsoft.com/office/drawing/2014/main" id="{5E80F705-3370-47C0-BED8-CC4DA0158DA4}"/>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38937" name="Line 25">
            <a:extLst>
              <a:ext uri="{FF2B5EF4-FFF2-40B4-BE49-F238E27FC236}">
                <a16:creationId xmlns:a16="http://schemas.microsoft.com/office/drawing/2014/main" id="{0BB6DC0F-5F1E-47CB-A14F-5799C7F6AA83}"/>
              </a:ext>
            </a:extLst>
          </p:cNvPr>
          <p:cNvSpPr>
            <a:spLocks noChangeShapeType="1"/>
          </p:cNvSpPr>
          <p:nvPr/>
        </p:nvSpPr>
        <p:spPr bwMode="auto">
          <a:xfrm>
            <a:off x="261938" y="684213"/>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8938" name="Line 26">
            <a:extLst>
              <a:ext uri="{FF2B5EF4-FFF2-40B4-BE49-F238E27FC236}">
                <a16:creationId xmlns:a16="http://schemas.microsoft.com/office/drawing/2014/main" id="{D9E5F9A2-2E66-4B79-A2C9-DBBC450B1DAA}"/>
              </a:ext>
            </a:extLst>
          </p:cNvPr>
          <p:cNvSpPr>
            <a:spLocks noChangeShapeType="1"/>
          </p:cNvSpPr>
          <p:nvPr/>
        </p:nvSpPr>
        <p:spPr bwMode="auto">
          <a:xfrm>
            <a:off x="477838" y="755650"/>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38939" name="Group 27">
            <a:extLst>
              <a:ext uri="{FF2B5EF4-FFF2-40B4-BE49-F238E27FC236}">
                <a16:creationId xmlns:a16="http://schemas.microsoft.com/office/drawing/2014/main" id="{4D95DED7-DC77-4480-A6DE-8A15D1F707EA}"/>
              </a:ext>
            </a:extLst>
          </p:cNvPr>
          <p:cNvGrpSpPr>
            <a:grpSpLocks/>
          </p:cNvGrpSpPr>
          <p:nvPr/>
        </p:nvGrpSpPr>
        <p:grpSpPr bwMode="auto">
          <a:xfrm>
            <a:off x="477838" y="539750"/>
            <a:ext cx="74612" cy="26988"/>
            <a:chOff x="2373" y="1404"/>
            <a:chExt cx="47" cy="17"/>
          </a:xfrm>
        </p:grpSpPr>
        <p:sp>
          <p:nvSpPr>
            <p:cNvPr id="38940" name="Oval 28">
              <a:extLst>
                <a:ext uri="{FF2B5EF4-FFF2-40B4-BE49-F238E27FC236}">
                  <a16:creationId xmlns:a16="http://schemas.microsoft.com/office/drawing/2014/main" id="{755F0961-557A-43A8-AF06-DBB187697360}"/>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38941" name="Oval 29">
              <a:extLst>
                <a:ext uri="{FF2B5EF4-FFF2-40B4-BE49-F238E27FC236}">
                  <a16:creationId xmlns:a16="http://schemas.microsoft.com/office/drawing/2014/main" id="{57B3D5D4-EA9A-4B77-8EA8-308FF65EDDC7}"/>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38942" name="Text Box 30">
            <a:extLst>
              <a:ext uri="{FF2B5EF4-FFF2-40B4-BE49-F238E27FC236}">
                <a16:creationId xmlns:a16="http://schemas.microsoft.com/office/drawing/2014/main" id="{2E54EE48-6F57-433F-939E-C151063E486A}"/>
              </a:ext>
            </a:extLst>
          </p:cNvPr>
          <p:cNvSpPr txBox="1">
            <a:spLocks noChangeArrowheads="1"/>
          </p:cNvSpPr>
          <p:nvPr/>
        </p:nvSpPr>
        <p:spPr bwMode="auto">
          <a:xfrm>
            <a:off x="622300" y="468313"/>
            <a:ext cx="271621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Command</a:t>
            </a:r>
          </a:p>
          <a:p>
            <a:r>
              <a:rPr lang="en-GB" altLang="en-US" sz="800"/>
              <a:t>x1 </a:t>
            </a:r>
            <a:r>
              <a:rPr lang="en-GB" altLang="en-US" sz="800" b="0"/>
              <a:t>Commander                                                CWBR-25</a:t>
            </a:r>
            <a:endParaRPr lang="en-GB" altLang="en-US" sz="800"/>
          </a:p>
        </p:txBody>
      </p:sp>
      <p:grpSp>
        <p:nvGrpSpPr>
          <p:cNvPr id="38943" name="Group 31">
            <a:extLst>
              <a:ext uri="{FF2B5EF4-FFF2-40B4-BE49-F238E27FC236}">
                <a16:creationId xmlns:a16="http://schemas.microsoft.com/office/drawing/2014/main" id="{958538FA-42BA-445C-AC49-2C6A2D0536A1}"/>
              </a:ext>
            </a:extLst>
          </p:cNvPr>
          <p:cNvGrpSpPr>
            <a:grpSpLocks/>
          </p:cNvGrpSpPr>
          <p:nvPr/>
        </p:nvGrpSpPr>
        <p:grpSpPr bwMode="auto">
          <a:xfrm>
            <a:off x="406400" y="611188"/>
            <a:ext cx="231775" cy="157162"/>
            <a:chOff x="933" y="149"/>
            <a:chExt cx="146" cy="99"/>
          </a:xfrm>
        </p:grpSpPr>
        <p:sp>
          <p:nvSpPr>
            <p:cNvPr id="38944" name="Rectangle 32">
              <a:extLst>
                <a:ext uri="{FF2B5EF4-FFF2-40B4-BE49-F238E27FC236}">
                  <a16:creationId xmlns:a16="http://schemas.microsoft.com/office/drawing/2014/main" id="{670CAC99-60E0-4E77-A658-5B98D4E19936}"/>
                </a:ext>
              </a:extLst>
            </p:cNvPr>
            <p:cNvSpPr>
              <a:spLocks noChangeAspect="1" noChangeArrowheads="1"/>
            </p:cNvSpPr>
            <p:nvPr/>
          </p:nvSpPr>
          <p:spPr bwMode="auto">
            <a:xfrm>
              <a:off x="933" y="149"/>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8945" name="Text Box 33">
              <a:extLst>
                <a:ext uri="{FF2B5EF4-FFF2-40B4-BE49-F238E27FC236}">
                  <a16:creationId xmlns:a16="http://schemas.microsoft.com/office/drawing/2014/main" id="{DE46E996-3987-41B4-B972-61F1BDD7E51A}"/>
                </a:ext>
              </a:extLst>
            </p:cNvPr>
            <p:cNvSpPr txBox="1">
              <a:spLocks noChangeAspect="1" noChangeArrowheads="1"/>
            </p:cNvSpPr>
            <p:nvPr/>
          </p:nvSpPr>
          <p:spPr bwMode="auto">
            <a:xfrm>
              <a:off x="948" y="163"/>
              <a:ext cx="116" cy="70"/>
            </a:xfrm>
            <a:prstGeom prst="rect">
              <a:avLst/>
            </a:prstGeom>
            <a:solidFill>
              <a:srgbClr val="CC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sz="800"/>
                <a:t>HQ</a:t>
              </a:r>
            </a:p>
          </p:txBody>
        </p:sp>
      </p:grpSp>
      <p:grpSp>
        <p:nvGrpSpPr>
          <p:cNvPr id="38946" name="Group 34">
            <a:extLst>
              <a:ext uri="{FF2B5EF4-FFF2-40B4-BE49-F238E27FC236}">
                <a16:creationId xmlns:a16="http://schemas.microsoft.com/office/drawing/2014/main" id="{582FD5E4-D6EF-4C9F-B2EE-B94337E67308}"/>
              </a:ext>
            </a:extLst>
          </p:cNvPr>
          <p:cNvGrpSpPr>
            <a:grpSpLocks noChangeAspect="1"/>
          </p:cNvGrpSpPr>
          <p:nvPr/>
        </p:nvGrpSpPr>
        <p:grpSpPr bwMode="auto">
          <a:xfrm>
            <a:off x="406400" y="900113"/>
            <a:ext cx="241300" cy="157162"/>
            <a:chOff x="767" y="768"/>
            <a:chExt cx="202" cy="132"/>
          </a:xfrm>
        </p:grpSpPr>
        <p:sp>
          <p:nvSpPr>
            <p:cNvPr id="38947" name="Rectangle 35">
              <a:extLst>
                <a:ext uri="{FF2B5EF4-FFF2-40B4-BE49-F238E27FC236}">
                  <a16:creationId xmlns:a16="http://schemas.microsoft.com/office/drawing/2014/main" id="{C9D0768F-5616-425B-9674-597828023A37}"/>
                </a:ext>
              </a:extLst>
            </p:cNvPr>
            <p:cNvSpPr>
              <a:spLocks noChangeAspect="1" noChangeArrowheads="1"/>
            </p:cNvSpPr>
            <p:nvPr/>
          </p:nvSpPr>
          <p:spPr bwMode="auto">
            <a:xfrm>
              <a:off x="768" y="768"/>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8948" name="Oval 36">
              <a:extLst>
                <a:ext uri="{FF2B5EF4-FFF2-40B4-BE49-F238E27FC236}">
                  <a16:creationId xmlns:a16="http://schemas.microsoft.com/office/drawing/2014/main" id="{44DEED4A-06DB-4A54-BA35-B1E7ACD69B1D}"/>
                </a:ext>
              </a:extLst>
            </p:cNvPr>
            <p:cNvSpPr>
              <a:spLocks noChangeAspect="1" noChangeArrowheads="1"/>
            </p:cNvSpPr>
            <p:nvPr/>
          </p:nvSpPr>
          <p:spPr bwMode="auto">
            <a:xfrm>
              <a:off x="798" y="801"/>
              <a:ext cx="142"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8949" name="Line 37">
              <a:extLst>
                <a:ext uri="{FF2B5EF4-FFF2-40B4-BE49-F238E27FC236}">
                  <a16:creationId xmlns:a16="http://schemas.microsoft.com/office/drawing/2014/main" id="{3C046EC7-CF07-473F-B2F7-D556A3BE7539}"/>
                </a:ext>
              </a:extLst>
            </p:cNvPr>
            <p:cNvSpPr>
              <a:spLocks noChangeAspect="1" noChangeShapeType="1"/>
            </p:cNvSpPr>
            <p:nvPr/>
          </p:nvSpPr>
          <p:spPr bwMode="auto">
            <a:xfrm flipV="1">
              <a:off x="768" y="768"/>
              <a:ext cx="199" cy="131"/>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8950" name="Line 38">
              <a:extLst>
                <a:ext uri="{FF2B5EF4-FFF2-40B4-BE49-F238E27FC236}">
                  <a16:creationId xmlns:a16="http://schemas.microsoft.com/office/drawing/2014/main" id="{69477062-EA5F-4C9C-8715-B8819D21D574}"/>
                </a:ext>
              </a:extLst>
            </p:cNvPr>
            <p:cNvSpPr>
              <a:spLocks noChangeAspect="1" noChangeShapeType="1"/>
            </p:cNvSpPr>
            <p:nvPr/>
          </p:nvSpPr>
          <p:spPr bwMode="auto">
            <a:xfrm>
              <a:off x="767" y="768"/>
              <a:ext cx="202"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38951" name="Group 39">
            <a:extLst>
              <a:ext uri="{FF2B5EF4-FFF2-40B4-BE49-F238E27FC236}">
                <a16:creationId xmlns:a16="http://schemas.microsoft.com/office/drawing/2014/main" id="{9E8B909D-2201-4948-A971-81AA31E480F7}"/>
              </a:ext>
            </a:extLst>
          </p:cNvPr>
          <p:cNvGrpSpPr>
            <a:grpSpLocks/>
          </p:cNvGrpSpPr>
          <p:nvPr/>
        </p:nvGrpSpPr>
        <p:grpSpPr bwMode="auto">
          <a:xfrm>
            <a:off x="477838" y="827088"/>
            <a:ext cx="74612" cy="26987"/>
            <a:chOff x="2373" y="1404"/>
            <a:chExt cx="47" cy="17"/>
          </a:xfrm>
        </p:grpSpPr>
        <p:sp>
          <p:nvSpPr>
            <p:cNvPr id="38952" name="Oval 40">
              <a:extLst>
                <a:ext uri="{FF2B5EF4-FFF2-40B4-BE49-F238E27FC236}">
                  <a16:creationId xmlns:a16="http://schemas.microsoft.com/office/drawing/2014/main" id="{3F809CF2-0E17-4D90-A249-37D5DE174763}"/>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38953" name="Oval 41">
              <a:extLst>
                <a:ext uri="{FF2B5EF4-FFF2-40B4-BE49-F238E27FC236}">
                  <a16:creationId xmlns:a16="http://schemas.microsoft.com/office/drawing/2014/main" id="{F4D53E81-9C51-4AF6-A08C-B372D444EC4E}"/>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38954" name="Text Box 42">
            <a:extLst>
              <a:ext uri="{FF2B5EF4-FFF2-40B4-BE49-F238E27FC236}">
                <a16:creationId xmlns:a16="http://schemas.microsoft.com/office/drawing/2014/main" id="{A04F4CEA-04A2-47EA-BF3E-FC4AF85F346F}"/>
              </a:ext>
            </a:extLst>
          </p:cNvPr>
          <p:cNvSpPr txBox="1">
            <a:spLocks noChangeArrowheads="1"/>
          </p:cNvSpPr>
          <p:nvPr/>
        </p:nvSpPr>
        <p:spPr bwMode="auto">
          <a:xfrm>
            <a:off x="622300" y="755650"/>
            <a:ext cx="26892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a:t>
            </a:r>
          </a:p>
          <a:p>
            <a:r>
              <a:rPr lang="en-GB" altLang="en-US" sz="800"/>
              <a:t>x1 </a:t>
            </a:r>
            <a:r>
              <a:rPr lang="en-GB" altLang="en-US" sz="800" b="0"/>
              <a:t>FV-432 Armoured Personnel Carrier </a:t>
            </a:r>
            <a:r>
              <a:rPr lang="en-GB" altLang="en-US" sz="800"/>
              <a:t>(a)</a:t>
            </a:r>
            <a:r>
              <a:rPr lang="en-GB" altLang="en-US" sz="800" b="0"/>
              <a:t>    CWBR-11</a:t>
            </a:r>
            <a:endParaRPr lang="en-GB" altLang="en-US" sz="800"/>
          </a:p>
        </p:txBody>
      </p:sp>
      <p:sp>
        <p:nvSpPr>
          <p:cNvPr id="38955" name="Text Box 43">
            <a:extLst>
              <a:ext uri="{FF2B5EF4-FFF2-40B4-BE49-F238E27FC236}">
                <a16:creationId xmlns:a16="http://schemas.microsoft.com/office/drawing/2014/main" id="{E372E9F4-A140-401E-9761-691F9A363C43}"/>
              </a:ext>
            </a:extLst>
          </p:cNvPr>
          <p:cNvSpPr txBox="1">
            <a:spLocks noChangeArrowheads="1"/>
          </p:cNvSpPr>
          <p:nvPr/>
        </p:nvSpPr>
        <p:spPr bwMode="auto">
          <a:xfrm>
            <a:off x="693738" y="1116013"/>
            <a:ext cx="1719262"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MANOEUVRE ELEMENTS</a:t>
            </a:r>
          </a:p>
        </p:txBody>
      </p:sp>
      <p:grpSp>
        <p:nvGrpSpPr>
          <p:cNvPr id="38956" name="Group 44">
            <a:extLst>
              <a:ext uri="{FF2B5EF4-FFF2-40B4-BE49-F238E27FC236}">
                <a16:creationId xmlns:a16="http://schemas.microsoft.com/office/drawing/2014/main" id="{95D21F70-8E65-49BB-8DBF-6FFFA103C632}"/>
              </a:ext>
            </a:extLst>
          </p:cNvPr>
          <p:cNvGrpSpPr>
            <a:grpSpLocks noChangeAspect="1"/>
          </p:cNvGrpSpPr>
          <p:nvPr/>
        </p:nvGrpSpPr>
        <p:grpSpPr bwMode="auto">
          <a:xfrm>
            <a:off x="404813" y="1404938"/>
            <a:ext cx="288925" cy="215900"/>
            <a:chOff x="767" y="768"/>
            <a:chExt cx="202" cy="132"/>
          </a:xfrm>
        </p:grpSpPr>
        <p:sp>
          <p:nvSpPr>
            <p:cNvPr id="38957" name="Rectangle 45">
              <a:extLst>
                <a:ext uri="{FF2B5EF4-FFF2-40B4-BE49-F238E27FC236}">
                  <a16:creationId xmlns:a16="http://schemas.microsoft.com/office/drawing/2014/main" id="{90F73992-0A9B-41CE-AD1E-CD0B0C9245C4}"/>
                </a:ext>
              </a:extLst>
            </p:cNvPr>
            <p:cNvSpPr>
              <a:spLocks noChangeAspect="1" noChangeArrowheads="1"/>
            </p:cNvSpPr>
            <p:nvPr/>
          </p:nvSpPr>
          <p:spPr bwMode="auto">
            <a:xfrm>
              <a:off x="768" y="768"/>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8958" name="Oval 46">
              <a:extLst>
                <a:ext uri="{FF2B5EF4-FFF2-40B4-BE49-F238E27FC236}">
                  <a16:creationId xmlns:a16="http://schemas.microsoft.com/office/drawing/2014/main" id="{7E142D62-C6E5-4F3E-A4BD-5C967D34DD48}"/>
                </a:ext>
              </a:extLst>
            </p:cNvPr>
            <p:cNvSpPr>
              <a:spLocks noChangeAspect="1" noChangeArrowheads="1"/>
            </p:cNvSpPr>
            <p:nvPr/>
          </p:nvSpPr>
          <p:spPr bwMode="auto">
            <a:xfrm>
              <a:off x="798" y="801"/>
              <a:ext cx="142"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8959" name="Line 47">
              <a:extLst>
                <a:ext uri="{FF2B5EF4-FFF2-40B4-BE49-F238E27FC236}">
                  <a16:creationId xmlns:a16="http://schemas.microsoft.com/office/drawing/2014/main" id="{51CEA5BC-20C1-4BDF-82C4-D17899F9BD2D}"/>
                </a:ext>
              </a:extLst>
            </p:cNvPr>
            <p:cNvSpPr>
              <a:spLocks noChangeAspect="1" noChangeShapeType="1"/>
            </p:cNvSpPr>
            <p:nvPr/>
          </p:nvSpPr>
          <p:spPr bwMode="auto">
            <a:xfrm flipV="1">
              <a:off x="768" y="768"/>
              <a:ext cx="199" cy="131"/>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8960" name="Line 48">
              <a:extLst>
                <a:ext uri="{FF2B5EF4-FFF2-40B4-BE49-F238E27FC236}">
                  <a16:creationId xmlns:a16="http://schemas.microsoft.com/office/drawing/2014/main" id="{C35222A4-4776-4899-86EE-8213D1B4D368}"/>
                </a:ext>
              </a:extLst>
            </p:cNvPr>
            <p:cNvSpPr>
              <a:spLocks noChangeAspect="1" noChangeShapeType="1"/>
            </p:cNvSpPr>
            <p:nvPr/>
          </p:nvSpPr>
          <p:spPr bwMode="auto">
            <a:xfrm>
              <a:off x="767" y="768"/>
              <a:ext cx="202"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38961" name="Line 49">
            <a:extLst>
              <a:ext uri="{FF2B5EF4-FFF2-40B4-BE49-F238E27FC236}">
                <a16:creationId xmlns:a16="http://schemas.microsoft.com/office/drawing/2014/main" id="{E705AD15-A64E-4048-B167-6E1A6A49A2EF}"/>
              </a:ext>
            </a:extLst>
          </p:cNvPr>
          <p:cNvSpPr>
            <a:spLocks noChangeShapeType="1"/>
          </p:cNvSpPr>
          <p:nvPr/>
        </p:nvSpPr>
        <p:spPr bwMode="auto">
          <a:xfrm>
            <a:off x="549275" y="1331913"/>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8962" name="Text Box 50">
            <a:extLst>
              <a:ext uri="{FF2B5EF4-FFF2-40B4-BE49-F238E27FC236}">
                <a16:creationId xmlns:a16="http://schemas.microsoft.com/office/drawing/2014/main" id="{C93D07D2-FE3D-40D6-98E6-EE196E606CE7}"/>
              </a:ext>
            </a:extLst>
          </p:cNvPr>
          <p:cNvSpPr txBox="1">
            <a:spLocks noChangeArrowheads="1"/>
          </p:cNvSpPr>
          <p:nvPr/>
        </p:nvSpPr>
        <p:spPr bwMode="auto">
          <a:xfrm>
            <a:off x="692150" y="1331913"/>
            <a:ext cx="18049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CWBR-06</a:t>
            </a:r>
          </a:p>
          <a:p>
            <a:r>
              <a:rPr lang="en-GB" altLang="en-US" sz="800"/>
              <a:t>x3 Mechanised Infantry Company</a:t>
            </a:r>
          </a:p>
        </p:txBody>
      </p:sp>
      <p:sp>
        <p:nvSpPr>
          <p:cNvPr id="38963" name="Text Box 51">
            <a:extLst>
              <a:ext uri="{FF2B5EF4-FFF2-40B4-BE49-F238E27FC236}">
                <a16:creationId xmlns:a16="http://schemas.microsoft.com/office/drawing/2014/main" id="{CCEB7009-96C2-4C29-8478-DA5CC874E87A}"/>
              </a:ext>
            </a:extLst>
          </p:cNvPr>
          <p:cNvSpPr txBox="1">
            <a:spLocks noChangeArrowheads="1"/>
          </p:cNvSpPr>
          <p:nvPr/>
        </p:nvSpPr>
        <p:spPr bwMode="auto">
          <a:xfrm>
            <a:off x="693738" y="2124075"/>
            <a:ext cx="11366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ATTACHMENTS</a:t>
            </a:r>
          </a:p>
        </p:txBody>
      </p:sp>
      <p:grpSp>
        <p:nvGrpSpPr>
          <p:cNvPr id="38964" name="Group 52">
            <a:extLst>
              <a:ext uri="{FF2B5EF4-FFF2-40B4-BE49-F238E27FC236}">
                <a16:creationId xmlns:a16="http://schemas.microsoft.com/office/drawing/2014/main" id="{3865CEC5-838E-4E05-83B2-01C79477188A}"/>
              </a:ext>
            </a:extLst>
          </p:cNvPr>
          <p:cNvGrpSpPr>
            <a:grpSpLocks noChangeAspect="1"/>
          </p:cNvGrpSpPr>
          <p:nvPr/>
        </p:nvGrpSpPr>
        <p:grpSpPr bwMode="auto">
          <a:xfrm>
            <a:off x="404813" y="2482850"/>
            <a:ext cx="239712" cy="157163"/>
            <a:chOff x="960" y="336"/>
            <a:chExt cx="201" cy="132"/>
          </a:xfrm>
        </p:grpSpPr>
        <p:sp>
          <p:nvSpPr>
            <p:cNvPr id="38965" name="Rectangle 53">
              <a:extLst>
                <a:ext uri="{FF2B5EF4-FFF2-40B4-BE49-F238E27FC236}">
                  <a16:creationId xmlns:a16="http://schemas.microsoft.com/office/drawing/2014/main" id="{2B39DA69-7AF3-439E-9005-63AB28E51DE6}"/>
                </a:ext>
              </a:extLst>
            </p:cNvPr>
            <p:cNvSpPr>
              <a:spLocks noChangeAspect="1" noChangeArrowheads="1"/>
            </p:cNvSpPr>
            <p:nvPr/>
          </p:nvSpPr>
          <p:spPr bwMode="auto">
            <a:xfrm>
              <a:off x="960" y="336"/>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8966" name="Line 54">
              <a:extLst>
                <a:ext uri="{FF2B5EF4-FFF2-40B4-BE49-F238E27FC236}">
                  <a16:creationId xmlns:a16="http://schemas.microsoft.com/office/drawing/2014/main" id="{B23E15C3-8001-40D7-8638-AEB75BAFBB61}"/>
                </a:ext>
              </a:extLst>
            </p:cNvPr>
            <p:cNvSpPr>
              <a:spLocks noChangeAspect="1" noChangeShapeType="1"/>
            </p:cNvSpPr>
            <p:nvPr/>
          </p:nvSpPr>
          <p:spPr bwMode="auto">
            <a:xfrm flipH="1">
              <a:off x="1061" y="354"/>
              <a:ext cx="2" cy="85"/>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8967" name="Line 55">
              <a:extLst>
                <a:ext uri="{FF2B5EF4-FFF2-40B4-BE49-F238E27FC236}">
                  <a16:creationId xmlns:a16="http://schemas.microsoft.com/office/drawing/2014/main" id="{A499C672-98E0-4E7B-8B80-0180F142754D}"/>
                </a:ext>
              </a:extLst>
            </p:cNvPr>
            <p:cNvSpPr>
              <a:spLocks noChangeAspect="1" noChangeShapeType="1"/>
            </p:cNvSpPr>
            <p:nvPr/>
          </p:nvSpPr>
          <p:spPr bwMode="auto">
            <a:xfrm flipV="1">
              <a:off x="1031" y="441"/>
              <a:ext cx="57" cy="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38968" name="Line 56">
            <a:extLst>
              <a:ext uri="{FF2B5EF4-FFF2-40B4-BE49-F238E27FC236}">
                <a16:creationId xmlns:a16="http://schemas.microsoft.com/office/drawing/2014/main" id="{AB50488E-81A8-48F1-AEB2-DDC47F4E33D8}"/>
              </a:ext>
            </a:extLst>
          </p:cNvPr>
          <p:cNvSpPr>
            <a:spLocks noChangeShapeType="1"/>
          </p:cNvSpPr>
          <p:nvPr/>
        </p:nvSpPr>
        <p:spPr bwMode="auto">
          <a:xfrm>
            <a:off x="261938" y="1908175"/>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38969" name="Group 57">
            <a:extLst>
              <a:ext uri="{FF2B5EF4-FFF2-40B4-BE49-F238E27FC236}">
                <a16:creationId xmlns:a16="http://schemas.microsoft.com/office/drawing/2014/main" id="{3A0F7012-DA99-4583-923A-F1A65619BCF0}"/>
              </a:ext>
            </a:extLst>
          </p:cNvPr>
          <p:cNvGrpSpPr>
            <a:grpSpLocks noChangeAspect="1"/>
          </p:cNvGrpSpPr>
          <p:nvPr/>
        </p:nvGrpSpPr>
        <p:grpSpPr bwMode="auto">
          <a:xfrm>
            <a:off x="404813" y="1835150"/>
            <a:ext cx="288925" cy="217488"/>
            <a:chOff x="480" y="816"/>
            <a:chExt cx="201" cy="132"/>
          </a:xfrm>
        </p:grpSpPr>
        <p:grpSp>
          <p:nvGrpSpPr>
            <p:cNvPr id="38970" name="Group 58">
              <a:extLst>
                <a:ext uri="{FF2B5EF4-FFF2-40B4-BE49-F238E27FC236}">
                  <a16:creationId xmlns:a16="http://schemas.microsoft.com/office/drawing/2014/main" id="{DB18D838-09E7-44CF-BB4E-0A6671E83BAB}"/>
                </a:ext>
              </a:extLst>
            </p:cNvPr>
            <p:cNvGrpSpPr>
              <a:grpSpLocks noChangeAspect="1"/>
            </p:cNvGrpSpPr>
            <p:nvPr/>
          </p:nvGrpSpPr>
          <p:grpSpPr bwMode="auto">
            <a:xfrm>
              <a:off x="480" y="816"/>
              <a:ext cx="201" cy="132"/>
              <a:chOff x="480" y="816"/>
              <a:chExt cx="201" cy="132"/>
            </a:xfrm>
          </p:grpSpPr>
          <p:sp>
            <p:nvSpPr>
              <p:cNvPr id="38971" name="Rectangle 59">
                <a:extLst>
                  <a:ext uri="{FF2B5EF4-FFF2-40B4-BE49-F238E27FC236}">
                    <a16:creationId xmlns:a16="http://schemas.microsoft.com/office/drawing/2014/main" id="{FB4362DA-6BFD-4485-8B90-9C164D1ECA58}"/>
                  </a:ext>
                </a:extLst>
              </p:cNvPr>
              <p:cNvSpPr>
                <a:spLocks noChangeAspect="1" noChangeArrowheads="1"/>
              </p:cNvSpPr>
              <p:nvPr/>
            </p:nvSpPr>
            <p:spPr bwMode="auto">
              <a:xfrm>
                <a:off x="480" y="816"/>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8972" name="Oval 60">
                <a:extLst>
                  <a:ext uri="{FF2B5EF4-FFF2-40B4-BE49-F238E27FC236}">
                    <a16:creationId xmlns:a16="http://schemas.microsoft.com/office/drawing/2014/main" id="{8E2CC8AB-24D6-4242-8D78-713E7376DF76}"/>
                  </a:ext>
                </a:extLst>
              </p:cNvPr>
              <p:cNvSpPr>
                <a:spLocks noChangeAspect="1" noChangeArrowheads="1"/>
              </p:cNvSpPr>
              <p:nvPr/>
            </p:nvSpPr>
            <p:spPr bwMode="auto">
              <a:xfrm>
                <a:off x="517" y="849"/>
                <a:ext cx="127"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38973" name="Line 61">
              <a:extLst>
                <a:ext uri="{FF2B5EF4-FFF2-40B4-BE49-F238E27FC236}">
                  <a16:creationId xmlns:a16="http://schemas.microsoft.com/office/drawing/2014/main" id="{CEE152B1-BFF1-4711-BC94-E549FA30800B}"/>
                </a:ext>
              </a:extLst>
            </p:cNvPr>
            <p:cNvSpPr>
              <a:spLocks noChangeAspect="1" noChangeShapeType="1"/>
            </p:cNvSpPr>
            <p:nvPr/>
          </p:nvSpPr>
          <p:spPr bwMode="auto">
            <a:xfrm flipV="1">
              <a:off x="480" y="816"/>
              <a:ext cx="198" cy="132"/>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38974" name="Group 62">
            <a:extLst>
              <a:ext uri="{FF2B5EF4-FFF2-40B4-BE49-F238E27FC236}">
                <a16:creationId xmlns:a16="http://schemas.microsoft.com/office/drawing/2014/main" id="{73F7B726-5F40-4599-BCD5-0BB3430AE1D8}"/>
              </a:ext>
            </a:extLst>
          </p:cNvPr>
          <p:cNvGrpSpPr>
            <a:grpSpLocks/>
          </p:cNvGrpSpPr>
          <p:nvPr/>
        </p:nvGrpSpPr>
        <p:grpSpPr bwMode="auto">
          <a:xfrm>
            <a:off x="477838" y="1763713"/>
            <a:ext cx="131762" cy="26987"/>
            <a:chOff x="304" y="1872"/>
            <a:chExt cx="83" cy="17"/>
          </a:xfrm>
        </p:grpSpPr>
        <p:sp>
          <p:nvSpPr>
            <p:cNvPr id="38975" name="Oval 63">
              <a:extLst>
                <a:ext uri="{FF2B5EF4-FFF2-40B4-BE49-F238E27FC236}">
                  <a16:creationId xmlns:a16="http://schemas.microsoft.com/office/drawing/2014/main" id="{D245B834-D347-44B0-8E07-4070C3A60E37}"/>
                </a:ext>
              </a:extLst>
            </p:cNvPr>
            <p:cNvSpPr>
              <a:spLocks noChangeAspect="1" noChangeArrowheads="1"/>
            </p:cNvSpPr>
            <p:nvPr/>
          </p:nvSpPr>
          <p:spPr bwMode="auto">
            <a:xfrm>
              <a:off x="304" y="1872"/>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38976" name="Oval 64">
              <a:extLst>
                <a:ext uri="{FF2B5EF4-FFF2-40B4-BE49-F238E27FC236}">
                  <a16:creationId xmlns:a16="http://schemas.microsoft.com/office/drawing/2014/main" id="{7EC2FA3A-3877-48F5-A8DC-9F1ADA09058E}"/>
                </a:ext>
              </a:extLst>
            </p:cNvPr>
            <p:cNvSpPr>
              <a:spLocks noChangeAspect="1" noChangeArrowheads="1"/>
            </p:cNvSpPr>
            <p:nvPr/>
          </p:nvSpPr>
          <p:spPr bwMode="auto">
            <a:xfrm>
              <a:off x="336" y="1872"/>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38977" name="Oval 65">
              <a:extLst>
                <a:ext uri="{FF2B5EF4-FFF2-40B4-BE49-F238E27FC236}">
                  <a16:creationId xmlns:a16="http://schemas.microsoft.com/office/drawing/2014/main" id="{B25A2EE6-32A3-4831-A7F0-C3C59E4FC800}"/>
                </a:ext>
              </a:extLst>
            </p:cNvPr>
            <p:cNvSpPr>
              <a:spLocks noChangeAspect="1" noChangeArrowheads="1"/>
            </p:cNvSpPr>
            <p:nvPr/>
          </p:nvSpPr>
          <p:spPr bwMode="auto">
            <a:xfrm>
              <a:off x="370" y="1872"/>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38978" name="Text Box 66">
            <a:extLst>
              <a:ext uri="{FF2B5EF4-FFF2-40B4-BE49-F238E27FC236}">
                <a16:creationId xmlns:a16="http://schemas.microsoft.com/office/drawing/2014/main" id="{F15097D0-EED7-42CA-B13F-75A58C9D2D6C}"/>
              </a:ext>
            </a:extLst>
          </p:cNvPr>
          <p:cNvSpPr txBox="1">
            <a:spLocks noChangeArrowheads="1"/>
          </p:cNvSpPr>
          <p:nvPr/>
        </p:nvSpPr>
        <p:spPr bwMode="auto">
          <a:xfrm>
            <a:off x="692150" y="1763713"/>
            <a:ext cx="19939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CWBR-07</a:t>
            </a:r>
          </a:p>
          <a:p>
            <a:r>
              <a:rPr lang="en-GB" altLang="en-US" sz="800"/>
              <a:t>x1 Close Reconnaissance Platoon (e)</a:t>
            </a:r>
          </a:p>
        </p:txBody>
      </p:sp>
      <p:sp>
        <p:nvSpPr>
          <p:cNvPr id="38979" name="Line 67">
            <a:extLst>
              <a:ext uri="{FF2B5EF4-FFF2-40B4-BE49-F238E27FC236}">
                <a16:creationId xmlns:a16="http://schemas.microsoft.com/office/drawing/2014/main" id="{B518A46F-AF17-4667-B88C-18B0112CD0E7}"/>
              </a:ext>
            </a:extLst>
          </p:cNvPr>
          <p:cNvSpPr>
            <a:spLocks noChangeShapeType="1"/>
          </p:cNvSpPr>
          <p:nvPr/>
        </p:nvSpPr>
        <p:spPr bwMode="auto">
          <a:xfrm>
            <a:off x="261938" y="1476375"/>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38980" name="Group 68">
            <a:extLst>
              <a:ext uri="{FF2B5EF4-FFF2-40B4-BE49-F238E27FC236}">
                <a16:creationId xmlns:a16="http://schemas.microsoft.com/office/drawing/2014/main" id="{F6910EC9-2E65-4165-9FF0-3B5EFC6C46A2}"/>
              </a:ext>
            </a:extLst>
          </p:cNvPr>
          <p:cNvGrpSpPr>
            <a:grpSpLocks/>
          </p:cNvGrpSpPr>
          <p:nvPr/>
        </p:nvGrpSpPr>
        <p:grpSpPr bwMode="auto">
          <a:xfrm>
            <a:off x="487363" y="2411413"/>
            <a:ext cx="74612" cy="26987"/>
            <a:chOff x="2373" y="1404"/>
            <a:chExt cx="47" cy="17"/>
          </a:xfrm>
        </p:grpSpPr>
        <p:sp>
          <p:nvSpPr>
            <p:cNvPr id="38981" name="Oval 69">
              <a:extLst>
                <a:ext uri="{FF2B5EF4-FFF2-40B4-BE49-F238E27FC236}">
                  <a16:creationId xmlns:a16="http://schemas.microsoft.com/office/drawing/2014/main" id="{A3CF40B4-687B-44AC-9C4B-39E8E03698E5}"/>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38982" name="Oval 70">
              <a:extLst>
                <a:ext uri="{FF2B5EF4-FFF2-40B4-BE49-F238E27FC236}">
                  <a16:creationId xmlns:a16="http://schemas.microsoft.com/office/drawing/2014/main" id="{8DB9A191-D9BC-4309-9263-3F2A76FB57C2}"/>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38983" name="Text Box 71">
            <a:extLst>
              <a:ext uri="{FF2B5EF4-FFF2-40B4-BE49-F238E27FC236}">
                <a16:creationId xmlns:a16="http://schemas.microsoft.com/office/drawing/2014/main" id="{76C1E5B0-C280-4E0F-81FB-DDDCFBB541C5}"/>
              </a:ext>
            </a:extLst>
          </p:cNvPr>
          <p:cNvSpPr txBox="1">
            <a:spLocks noChangeArrowheads="1"/>
          </p:cNvSpPr>
          <p:nvPr/>
        </p:nvSpPr>
        <p:spPr bwMode="auto">
          <a:xfrm>
            <a:off x="622300" y="2339975"/>
            <a:ext cx="272891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Organic Fire Support</a:t>
            </a:r>
          </a:p>
          <a:p>
            <a:r>
              <a:rPr lang="en-GB" altLang="en-US" sz="800"/>
              <a:t>x4 </a:t>
            </a:r>
            <a:r>
              <a:rPr lang="en-GB" altLang="en-US" sz="800" b="0"/>
              <a:t>L16A1 81mm Mortar </a:t>
            </a:r>
            <a:r>
              <a:rPr lang="en-GB" altLang="en-US" sz="800"/>
              <a:t>(b)</a:t>
            </a:r>
            <a:r>
              <a:rPr lang="en-GB" altLang="en-US" sz="800" b="0"/>
              <a:t>                              CWBR-34</a:t>
            </a:r>
            <a:endParaRPr lang="en-GB" altLang="en-US" sz="800"/>
          </a:p>
        </p:txBody>
      </p:sp>
      <p:grpSp>
        <p:nvGrpSpPr>
          <p:cNvPr id="38984" name="Group 72">
            <a:extLst>
              <a:ext uri="{FF2B5EF4-FFF2-40B4-BE49-F238E27FC236}">
                <a16:creationId xmlns:a16="http://schemas.microsoft.com/office/drawing/2014/main" id="{9A340845-412B-4E21-892D-124FD9441F72}"/>
              </a:ext>
            </a:extLst>
          </p:cNvPr>
          <p:cNvGrpSpPr>
            <a:grpSpLocks noChangeAspect="1"/>
          </p:cNvGrpSpPr>
          <p:nvPr/>
        </p:nvGrpSpPr>
        <p:grpSpPr bwMode="auto">
          <a:xfrm>
            <a:off x="406400" y="2771775"/>
            <a:ext cx="241300" cy="157163"/>
            <a:chOff x="767" y="768"/>
            <a:chExt cx="202" cy="132"/>
          </a:xfrm>
        </p:grpSpPr>
        <p:sp>
          <p:nvSpPr>
            <p:cNvPr id="38985" name="Rectangle 73">
              <a:extLst>
                <a:ext uri="{FF2B5EF4-FFF2-40B4-BE49-F238E27FC236}">
                  <a16:creationId xmlns:a16="http://schemas.microsoft.com/office/drawing/2014/main" id="{639E48D0-2563-40AB-B755-A177A2DBE0EB}"/>
                </a:ext>
              </a:extLst>
            </p:cNvPr>
            <p:cNvSpPr>
              <a:spLocks noChangeAspect="1" noChangeArrowheads="1"/>
            </p:cNvSpPr>
            <p:nvPr/>
          </p:nvSpPr>
          <p:spPr bwMode="auto">
            <a:xfrm>
              <a:off x="768" y="768"/>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8986" name="Oval 74">
              <a:extLst>
                <a:ext uri="{FF2B5EF4-FFF2-40B4-BE49-F238E27FC236}">
                  <a16:creationId xmlns:a16="http://schemas.microsoft.com/office/drawing/2014/main" id="{5616A2EE-E4AF-4158-8F30-675AF1CBD95C}"/>
                </a:ext>
              </a:extLst>
            </p:cNvPr>
            <p:cNvSpPr>
              <a:spLocks noChangeAspect="1" noChangeArrowheads="1"/>
            </p:cNvSpPr>
            <p:nvPr/>
          </p:nvSpPr>
          <p:spPr bwMode="auto">
            <a:xfrm>
              <a:off x="798" y="801"/>
              <a:ext cx="142"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8987" name="Line 75">
              <a:extLst>
                <a:ext uri="{FF2B5EF4-FFF2-40B4-BE49-F238E27FC236}">
                  <a16:creationId xmlns:a16="http://schemas.microsoft.com/office/drawing/2014/main" id="{0B29B3C2-24C0-40D5-848C-C2E1DB84DBAF}"/>
                </a:ext>
              </a:extLst>
            </p:cNvPr>
            <p:cNvSpPr>
              <a:spLocks noChangeAspect="1" noChangeShapeType="1"/>
            </p:cNvSpPr>
            <p:nvPr/>
          </p:nvSpPr>
          <p:spPr bwMode="auto">
            <a:xfrm flipV="1">
              <a:off x="768" y="768"/>
              <a:ext cx="199" cy="131"/>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8988" name="Line 76">
              <a:extLst>
                <a:ext uri="{FF2B5EF4-FFF2-40B4-BE49-F238E27FC236}">
                  <a16:creationId xmlns:a16="http://schemas.microsoft.com/office/drawing/2014/main" id="{56629BD2-F204-4F40-B85D-112376B75892}"/>
                </a:ext>
              </a:extLst>
            </p:cNvPr>
            <p:cNvSpPr>
              <a:spLocks noChangeAspect="1" noChangeShapeType="1"/>
            </p:cNvSpPr>
            <p:nvPr/>
          </p:nvSpPr>
          <p:spPr bwMode="auto">
            <a:xfrm>
              <a:off x="767" y="768"/>
              <a:ext cx="202"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38989" name="Group 77">
            <a:extLst>
              <a:ext uri="{FF2B5EF4-FFF2-40B4-BE49-F238E27FC236}">
                <a16:creationId xmlns:a16="http://schemas.microsoft.com/office/drawing/2014/main" id="{734FFA73-4DD7-4451-BB06-CFF7942F9A0B}"/>
              </a:ext>
            </a:extLst>
          </p:cNvPr>
          <p:cNvGrpSpPr>
            <a:grpSpLocks/>
          </p:cNvGrpSpPr>
          <p:nvPr/>
        </p:nvGrpSpPr>
        <p:grpSpPr bwMode="auto">
          <a:xfrm>
            <a:off x="477838" y="2698750"/>
            <a:ext cx="74612" cy="26988"/>
            <a:chOff x="2373" y="1404"/>
            <a:chExt cx="47" cy="17"/>
          </a:xfrm>
        </p:grpSpPr>
        <p:sp>
          <p:nvSpPr>
            <p:cNvPr id="38990" name="Oval 78">
              <a:extLst>
                <a:ext uri="{FF2B5EF4-FFF2-40B4-BE49-F238E27FC236}">
                  <a16:creationId xmlns:a16="http://schemas.microsoft.com/office/drawing/2014/main" id="{0BCA1C25-3825-4A63-B0ED-9B513AC3DABF}"/>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38991" name="Oval 79">
              <a:extLst>
                <a:ext uri="{FF2B5EF4-FFF2-40B4-BE49-F238E27FC236}">
                  <a16:creationId xmlns:a16="http://schemas.microsoft.com/office/drawing/2014/main" id="{C0EAD22E-470F-4366-B074-22BAB4DFB074}"/>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38992" name="Text Box 80">
            <a:extLst>
              <a:ext uri="{FF2B5EF4-FFF2-40B4-BE49-F238E27FC236}">
                <a16:creationId xmlns:a16="http://schemas.microsoft.com/office/drawing/2014/main" id="{5B078245-FCA8-4B2E-866F-EBC45CFC07C7}"/>
              </a:ext>
            </a:extLst>
          </p:cNvPr>
          <p:cNvSpPr txBox="1">
            <a:spLocks noChangeArrowheads="1"/>
          </p:cNvSpPr>
          <p:nvPr/>
        </p:nvSpPr>
        <p:spPr bwMode="auto">
          <a:xfrm>
            <a:off x="622300" y="2627313"/>
            <a:ext cx="273526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a:t>
            </a:r>
          </a:p>
          <a:p>
            <a:r>
              <a:rPr lang="en-GB" altLang="en-US" sz="800"/>
              <a:t>x4 </a:t>
            </a:r>
            <a:r>
              <a:rPr lang="en-GB" altLang="en-US" sz="800" b="0"/>
              <a:t>FV-432M Mortar Carrier </a:t>
            </a:r>
            <a:r>
              <a:rPr lang="en-GB" altLang="en-US" sz="800"/>
              <a:t>(b)</a:t>
            </a:r>
            <a:r>
              <a:rPr lang="en-GB" altLang="en-US" sz="800" b="0"/>
              <a:t>                         CWBR-12</a:t>
            </a:r>
            <a:endParaRPr lang="en-GB" altLang="en-US" sz="800"/>
          </a:p>
        </p:txBody>
      </p:sp>
      <p:sp>
        <p:nvSpPr>
          <p:cNvPr id="38993" name="Line 81">
            <a:extLst>
              <a:ext uri="{FF2B5EF4-FFF2-40B4-BE49-F238E27FC236}">
                <a16:creationId xmlns:a16="http://schemas.microsoft.com/office/drawing/2014/main" id="{4FE96978-4A6E-40FE-8E4B-B98C7F878AC7}"/>
              </a:ext>
            </a:extLst>
          </p:cNvPr>
          <p:cNvSpPr>
            <a:spLocks noChangeShapeType="1"/>
          </p:cNvSpPr>
          <p:nvPr/>
        </p:nvSpPr>
        <p:spPr bwMode="auto">
          <a:xfrm>
            <a:off x="261938" y="2555875"/>
            <a:ext cx="142875"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38994" name="Group 82">
            <a:extLst>
              <a:ext uri="{FF2B5EF4-FFF2-40B4-BE49-F238E27FC236}">
                <a16:creationId xmlns:a16="http://schemas.microsoft.com/office/drawing/2014/main" id="{8732100D-37FA-4E0A-A3EF-526B0F128048}"/>
              </a:ext>
            </a:extLst>
          </p:cNvPr>
          <p:cNvGrpSpPr>
            <a:grpSpLocks noChangeAspect="1"/>
          </p:cNvGrpSpPr>
          <p:nvPr/>
        </p:nvGrpSpPr>
        <p:grpSpPr bwMode="auto">
          <a:xfrm>
            <a:off x="404813" y="3633788"/>
            <a:ext cx="231775" cy="157162"/>
            <a:chOff x="624" y="1632"/>
            <a:chExt cx="195" cy="132"/>
          </a:xfrm>
        </p:grpSpPr>
        <p:sp>
          <p:nvSpPr>
            <p:cNvPr id="38995" name="Rectangle 83">
              <a:extLst>
                <a:ext uri="{FF2B5EF4-FFF2-40B4-BE49-F238E27FC236}">
                  <a16:creationId xmlns:a16="http://schemas.microsoft.com/office/drawing/2014/main" id="{15DF8466-AC8B-476F-849E-E5B31F55D50A}"/>
                </a:ext>
              </a:extLst>
            </p:cNvPr>
            <p:cNvSpPr>
              <a:spLocks noChangeAspect="1" noChangeArrowheads="1"/>
            </p:cNvSpPr>
            <p:nvPr/>
          </p:nvSpPr>
          <p:spPr bwMode="auto">
            <a:xfrm>
              <a:off x="624" y="1632"/>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8996" name="Line 84">
              <a:extLst>
                <a:ext uri="{FF2B5EF4-FFF2-40B4-BE49-F238E27FC236}">
                  <a16:creationId xmlns:a16="http://schemas.microsoft.com/office/drawing/2014/main" id="{2E7D0727-D602-4943-8586-4B9D84F1FEC4}"/>
                </a:ext>
              </a:extLst>
            </p:cNvPr>
            <p:cNvSpPr>
              <a:spLocks noChangeAspect="1" noChangeShapeType="1"/>
            </p:cNvSpPr>
            <p:nvPr/>
          </p:nvSpPr>
          <p:spPr bwMode="auto">
            <a:xfrm flipV="1">
              <a:off x="624" y="1635"/>
              <a:ext cx="96" cy="12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8997" name="Line 85">
              <a:extLst>
                <a:ext uri="{FF2B5EF4-FFF2-40B4-BE49-F238E27FC236}">
                  <a16:creationId xmlns:a16="http://schemas.microsoft.com/office/drawing/2014/main" id="{CA60CC91-8CD7-4FF6-B935-B4ECFE8B351D}"/>
                </a:ext>
              </a:extLst>
            </p:cNvPr>
            <p:cNvSpPr>
              <a:spLocks noChangeAspect="1" noChangeShapeType="1"/>
            </p:cNvSpPr>
            <p:nvPr/>
          </p:nvSpPr>
          <p:spPr bwMode="auto">
            <a:xfrm>
              <a:off x="720" y="1632"/>
              <a:ext cx="96"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38998" name="Group 86">
            <a:extLst>
              <a:ext uri="{FF2B5EF4-FFF2-40B4-BE49-F238E27FC236}">
                <a16:creationId xmlns:a16="http://schemas.microsoft.com/office/drawing/2014/main" id="{235200C8-2221-4E44-ABFB-96F02708603D}"/>
              </a:ext>
            </a:extLst>
          </p:cNvPr>
          <p:cNvGrpSpPr>
            <a:grpSpLocks/>
          </p:cNvGrpSpPr>
          <p:nvPr/>
        </p:nvGrpSpPr>
        <p:grpSpPr bwMode="auto">
          <a:xfrm>
            <a:off x="482600" y="3562350"/>
            <a:ext cx="74613" cy="26988"/>
            <a:chOff x="2373" y="1404"/>
            <a:chExt cx="47" cy="17"/>
          </a:xfrm>
        </p:grpSpPr>
        <p:sp>
          <p:nvSpPr>
            <p:cNvPr id="38999" name="Oval 87">
              <a:extLst>
                <a:ext uri="{FF2B5EF4-FFF2-40B4-BE49-F238E27FC236}">
                  <a16:creationId xmlns:a16="http://schemas.microsoft.com/office/drawing/2014/main" id="{00D0D1FE-0B51-487B-B0D3-2D1090AA716F}"/>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39000" name="Oval 88">
              <a:extLst>
                <a:ext uri="{FF2B5EF4-FFF2-40B4-BE49-F238E27FC236}">
                  <a16:creationId xmlns:a16="http://schemas.microsoft.com/office/drawing/2014/main" id="{A91CD81D-0498-48B8-9B54-FB1BDC433626}"/>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39001" name="Text Box 89">
            <a:extLst>
              <a:ext uri="{FF2B5EF4-FFF2-40B4-BE49-F238E27FC236}">
                <a16:creationId xmlns:a16="http://schemas.microsoft.com/office/drawing/2014/main" id="{FD773494-5B1B-4BB4-A036-4FAA26E86CAA}"/>
              </a:ext>
            </a:extLst>
          </p:cNvPr>
          <p:cNvSpPr txBox="1">
            <a:spLocks noChangeArrowheads="1"/>
          </p:cNvSpPr>
          <p:nvPr/>
        </p:nvSpPr>
        <p:spPr bwMode="auto">
          <a:xfrm>
            <a:off x="620713" y="3562350"/>
            <a:ext cx="2740025"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x8 </a:t>
            </a:r>
            <a:r>
              <a:rPr lang="en-GB" altLang="en-US" sz="800" b="0"/>
              <a:t>Milan ATGM </a:t>
            </a:r>
            <a:r>
              <a:rPr lang="en-GB" altLang="en-US" sz="800"/>
              <a:t>(cdh)</a:t>
            </a:r>
            <a:r>
              <a:rPr lang="en-GB" altLang="en-US" sz="800" b="0"/>
              <a:t>                                       CWBR-30</a:t>
            </a:r>
            <a:endParaRPr lang="en-GB" altLang="en-US" sz="800"/>
          </a:p>
        </p:txBody>
      </p:sp>
      <p:sp>
        <p:nvSpPr>
          <p:cNvPr id="39002" name="Line 90">
            <a:extLst>
              <a:ext uri="{FF2B5EF4-FFF2-40B4-BE49-F238E27FC236}">
                <a16:creationId xmlns:a16="http://schemas.microsoft.com/office/drawing/2014/main" id="{C3C7B040-6FF2-467C-BFED-392250D3BB09}"/>
              </a:ext>
            </a:extLst>
          </p:cNvPr>
          <p:cNvSpPr>
            <a:spLocks noChangeShapeType="1"/>
          </p:cNvSpPr>
          <p:nvPr/>
        </p:nvSpPr>
        <p:spPr bwMode="auto">
          <a:xfrm>
            <a:off x="261938" y="3706813"/>
            <a:ext cx="142875"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9003" name="Line 91">
            <a:extLst>
              <a:ext uri="{FF2B5EF4-FFF2-40B4-BE49-F238E27FC236}">
                <a16:creationId xmlns:a16="http://schemas.microsoft.com/office/drawing/2014/main" id="{0CAE08D3-8EA1-4AF8-A007-BB7D7E22A6EC}"/>
              </a:ext>
            </a:extLst>
          </p:cNvPr>
          <p:cNvSpPr>
            <a:spLocks noChangeShapeType="1"/>
          </p:cNvSpPr>
          <p:nvPr/>
        </p:nvSpPr>
        <p:spPr bwMode="auto">
          <a:xfrm flipH="1">
            <a:off x="260350" y="1908175"/>
            <a:ext cx="0" cy="1800225"/>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9004" name="Text Box 92">
            <a:extLst>
              <a:ext uri="{FF2B5EF4-FFF2-40B4-BE49-F238E27FC236}">
                <a16:creationId xmlns:a16="http://schemas.microsoft.com/office/drawing/2014/main" id="{041FB45E-21FD-48DC-972F-F3109C20C9E8}"/>
              </a:ext>
            </a:extLst>
          </p:cNvPr>
          <p:cNvSpPr txBox="1">
            <a:spLocks noChangeArrowheads="1"/>
          </p:cNvSpPr>
          <p:nvPr/>
        </p:nvSpPr>
        <p:spPr bwMode="auto">
          <a:xfrm>
            <a:off x="3429000" y="107950"/>
            <a:ext cx="3313113" cy="4614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800"/>
              <a:t>(a) </a:t>
            </a:r>
            <a:r>
              <a:rPr lang="en-GB" altLang="en-US" sz="800" b="0"/>
              <a:t>The Warrior MICV was produced during the 1980s as the replacement for FV-432.  However, Warrior entered service very slowly while technical problems and tactical doctrine were ironed out.  A Warrior-equipped demonstrator unit was formed in 1984 and briefly went on Exercise ‘Lionheart 84’ in West Germany during that year, returning to West Germany again in 1986.  However, it wasn’t until 1988 that Warrior began replacing FV-432 in the Mechanised Infantry Battalions of BAOR, with only three battalions being converted in BAOR by the end of 1989:</a:t>
            </a:r>
          </a:p>
          <a:p>
            <a:r>
              <a:rPr lang="en-GB" altLang="en-US" sz="800" b="0"/>
              <a:t>     4 Armoured Brigade – </a:t>
            </a:r>
            <a:r>
              <a:rPr lang="en-GB" altLang="en-US" sz="800"/>
              <a:t>x1 </a:t>
            </a:r>
            <a:r>
              <a:rPr lang="en-GB" altLang="en-US" sz="800" b="0"/>
              <a:t>Battalion in Jan 1988 (1st to do so)</a:t>
            </a:r>
          </a:p>
          <a:p>
            <a:r>
              <a:rPr lang="en-GB" altLang="en-US" sz="800" b="0"/>
              <a:t>     6 Armoured Brigade – </a:t>
            </a:r>
            <a:r>
              <a:rPr lang="en-GB" altLang="en-US" sz="800"/>
              <a:t>x1 </a:t>
            </a:r>
            <a:r>
              <a:rPr lang="en-GB" altLang="en-US" sz="800" b="0"/>
              <a:t>Battalion in 1988</a:t>
            </a:r>
          </a:p>
          <a:p>
            <a:r>
              <a:rPr lang="en-GB" altLang="en-US" sz="800" b="0"/>
              <a:t>     7 Armoured Brigade – </a:t>
            </a:r>
            <a:r>
              <a:rPr lang="en-GB" altLang="en-US" sz="800"/>
              <a:t>x1 </a:t>
            </a:r>
            <a:r>
              <a:rPr lang="en-GB" altLang="en-US" sz="800" b="0"/>
              <a:t>Battalion in Oct 1988</a:t>
            </a:r>
          </a:p>
          <a:p>
            <a:r>
              <a:rPr lang="en-GB" altLang="en-US" sz="800" b="0"/>
              <a:t>Battalions re-equipped with Warrior were re-designated as ‘Armoured Infantry Battalions’ rather than ‘Mechanised’, though there were no significant organisational changes beyond the upgrade to Warrior.  Therefore, may replace the FV-432 of the Battalion HQ with:</a:t>
            </a:r>
          </a:p>
          <a:p>
            <a:r>
              <a:rPr lang="en-GB" altLang="en-US" sz="800"/>
              <a:t>     </a:t>
            </a:r>
            <a:r>
              <a:rPr lang="en-GB" altLang="en-US" sz="800" b="0"/>
              <a:t>Warrior MICV                                                                CWBR-15</a:t>
            </a:r>
          </a:p>
          <a:p>
            <a:endParaRPr lang="en-GB" altLang="en-US" sz="800" b="0"/>
          </a:p>
          <a:p>
            <a:r>
              <a:rPr lang="en-GB" altLang="en-US" sz="800"/>
              <a:t>(b) </a:t>
            </a:r>
            <a:r>
              <a:rPr lang="en-GB" altLang="en-US" sz="800" b="0"/>
              <a:t>The 81mm Mortars may be fired from their FV-432M Carriers.</a:t>
            </a:r>
          </a:p>
          <a:p>
            <a:endParaRPr lang="en-GB" altLang="en-US" sz="800" b="0"/>
          </a:p>
          <a:p>
            <a:r>
              <a:rPr lang="en-GB" altLang="en-US" sz="800"/>
              <a:t>(c) </a:t>
            </a:r>
            <a:r>
              <a:rPr lang="en-GB" altLang="en-US" sz="800" b="0"/>
              <a:t>Mid-1980s: Increase strength of Milan Platoon to </a:t>
            </a:r>
            <a:r>
              <a:rPr lang="en-GB" altLang="en-US" sz="800"/>
              <a:t>x12 </a:t>
            </a:r>
            <a:r>
              <a:rPr lang="en-GB" altLang="en-US" sz="800" b="0"/>
              <a:t>Milan ATGM, </a:t>
            </a:r>
            <a:r>
              <a:rPr lang="en-GB" altLang="en-US" sz="800"/>
              <a:t>x5 </a:t>
            </a:r>
            <a:r>
              <a:rPr lang="en-GB" altLang="en-US" sz="800" b="0"/>
              <a:t>FV-432 and </a:t>
            </a:r>
            <a:r>
              <a:rPr lang="en-GB" altLang="en-US" sz="800"/>
              <a:t>x2 </a:t>
            </a:r>
            <a:r>
              <a:rPr lang="en-GB" altLang="en-US" sz="800" b="0"/>
              <a:t>CVR(T)</a:t>
            </a:r>
            <a:r>
              <a:rPr lang="en-GB" altLang="en-US" sz="800"/>
              <a:t> </a:t>
            </a:r>
            <a:r>
              <a:rPr lang="en-GB" altLang="en-US" sz="800" b="0"/>
              <a:t>Spartan. </a:t>
            </a:r>
            <a:r>
              <a:rPr lang="en-GB" altLang="en-US" sz="800"/>
              <a:t>(d)</a:t>
            </a:r>
          </a:p>
          <a:p>
            <a:endParaRPr lang="en-GB" altLang="en-US" sz="800"/>
          </a:p>
          <a:p>
            <a:r>
              <a:rPr lang="en-GB" altLang="en-US" sz="800"/>
              <a:t>(d) </a:t>
            </a:r>
            <a:r>
              <a:rPr lang="en-GB" altLang="en-US" sz="800" b="0"/>
              <a:t>Two Milan Teams functioned as the ‘Mobile Milan Section’, with each team riding in one of the CVR(T) Spartans.  In 1989 (but not in a Warrior-equipped battalion): Replace the Spartans with:</a:t>
            </a:r>
          </a:p>
          <a:p>
            <a:r>
              <a:rPr lang="en-GB" altLang="en-US" sz="800" b="0"/>
              <a:t>     </a:t>
            </a:r>
            <a:r>
              <a:rPr lang="en-GB" altLang="en-US" sz="800"/>
              <a:t>x2 </a:t>
            </a:r>
            <a:r>
              <a:rPr lang="en-GB" altLang="en-US" sz="800" b="0"/>
              <a:t>CVR(T)</a:t>
            </a:r>
            <a:r>
              <a:rPr lang="en-GB" altLang="en-US" sz="800"/>
              <a:t> </a:t>
            </a:r>
            <a:r>
              <a:rPr lang="en-GB" altLang="en-US" sz="800" b="0"/>
              <a:t>Spartan MCT (Milan Compact Turret) </a:t>
            </a:r>
            <a:r>
              <a:rPr lang="en-GB" altLang="en-US" sz="800"/>
              <a:t>(f)</a:t>
            </a:r>
            <a:r>
              <a:rPr lang="en-GB" altLang="en-US" sz="800" b="0"/>
              <a:t>    CWBR-51</a:t>
            </a:r>
          </a:p>
          <a:p>
            <a:endParaRPr lang="en-GB" altLang="en-US" sz="800" b="0"/>
          </a:p>
          <a:p>
            <a:r>
              <a:rPr lang="en-GB" altLang="en-US" sz="800"/>
              <a:t>(e)</a:t>
            </a:r>
            <a:r>
              <a:rPr lang="en-GB" altLang="en-US" sz="800" b="0"/>
              <a:t> There was no Close Recce Platoon until after the 1982 reorganisations. </a:t>
            </a:r>
          </a:p>
          <a:p>
            <a:endParaRPr lang="en-GB" altLang="en-US" sz="800" b="0"/>
          </a:p>
          <a:p>
            <a:r>
              <a:rPr lang="en-GB" altLang="en-US" sz="800"/>
              <a:t>(f) </a:t>
            </a:r>
            <a:r>
              <a:rPr lang="en-GB" altLang="en-US" sz="800" b="0"/>
              <a:t>Spartan MCT may not fire Milan if the Milan team is dismounted.</a:t>
            </a:r>
          </a:p>
          <a:p>
            <a:endParaRPr lang="en-GB" altLang="en-US" sz="800" b="0"/>
          </a:p>
          <a:p>
            <a:r>
              <a:rPr lang="en-GB" altLang="en-US" sz="800"/>
              <a:t>(g) </a:t>
            </a:r>
            <a:r>
              <a:rPr lang="en-GB" altLang="en-US" sz="800" b="0"/>
              <a:t>This Forward Observe is the Battalion Mortar Observation Party.</a:t>
            </a:r>
          </a:p>
          <a:p>
            <a:endParaRPr lang="en-GB" altLang="en-US" sz="800" b="0"/>
          </a:p>
          <a:p>
            <a:r>
              <a:rPr lang="en-GB" altLang="en-US" sz="800"/>
              <a:t>(h) </a:t>
            </a:r>
            <a:r>
              <a:rPr lang="en-GB" altLang="en-US" sz="800" b="0"/>
              <a:t>Late 1980s: May upgrade Milan to Milan 2 (see card).</a:t>
            </a:r>
            <a:endParaRPr lang="en-GB" altLang="en-US" sz="800"/>
          </a:p>
        </p:txBody>
      </p:sp>
      <p:sp>
        <p:nvSpPr>
          <p:cNvPr id="39005" name="Text Box 93">
            <a:extLst>
              <a:ext uri="{FF2B5EF4-FFF2-40B4-BE49-F238E27FC236}">
                <a16:creationId xmlns:a16="http://schemas.microsoft.com/office/drawing/2014/main" id="{73FC63A1-1B85-4088-85B1-A3B1D1621BF5}"/>
              </a:ext>
            </a:extLst>
          </p:cNvPr>
          <p:cNvSpPr txBox="1">
            <a:spLocks noChangeArrowheads="1"/>
          </p:cNvSpPr>
          <p:nvPr/>
        </p:nvSpPr>
        <p:spPr bwMode="auto">
          <a:xfrm>
            <a:off x="404813" y="107950"/>
            <a:ext cx="198596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BATTLEGROUP CWBR-24</a:t>
            </a:r>
          </a:p>
          <a:p>
            <a:r>
              <a:rPr lang="en-GB" altLang="en-US" sz="1000"/>
              <a:t>Mechanised Infantry Battalion</a:t>
            </a:r>
          </a:p>
        </p:txBody>
      </p:sp>
      <p:pic>
        <p:nvPicPr>
          <p:cNvPr id="39250" name="Picture 338" descr="baor1">
            <a:extLst>
              <a:ext uri="{FF2B5EF4-FFF2-40B4-BE49-F238E27FC236}">
                <a16:creationId xmlns:a16="http://schemas.microsoft.com/office/drawing/2014/main" id="{E136617F-C931-4C70-A091-ABFF97D149A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0350" y="4716463"/>
            <a:ext cx="3097213" cy="1724025"/>
          </a:xfrm>
          <a:prstGeom prst="rect">
            <a:avLst/>
          </a:prstGeom>
          <a:noFill/>
          <a:extLst>
            <a:ext uri="{909E8E84-426E-40DD-AFC4-6F175D3DCCD1}">
              <a14:hiddenFill xmlns:a14="http://schemas.microsoft.com/office/drawing/2010/main">
                <a:solidFill>
                  <a:srgbClr val="FFFFFF"/>
                </a:solidFill>
              </a14:hiddenFill>
            </a:ext>
          </a:extLst>
        </p:spPr>
      </p:pic>
      <p:pic>
        <p:nvPicPr>
          <p:cNvPr id="39254" name="Picture 342" descr="17b028bc">
            <a:extLst>
              <a:ext uri="{FF2B5EF4-FFF2-40B4-BE49-F238E27FC236}">
                <a16:creationId xmlns:a16="http://schemas.microsoft.com/office/drawing/2014/main" id="{814002B9-EBBA-40E8-AA9B-15C7930856D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4813" y="6948488"/>
            <a:ext cx="2736850" cy="1943100"/>
          </a:xfrm>
          <a:prstGeom prst="rect">
            <a:avLst/>
          </a:prstGeom>
          <a:noFill/>
          <a:extLst>
            <a:ext uri="{909E8E84-426E-40DD-AFC4-6F175D3DCCD1}">
              <a14:hiddenFill xmlns:a14="http://schemas.microsoft.com/office/drawing/2010/main">
                <a:solidFill>
                  <a:srgbClr val="FFFFFF"/>
                </a:solidFill>
              </a14:hiddenFill>
            </a:ext>
          </a:extLst>
        </p:spPr>
      </p:pic>
      <p:pic>
        <p:nvPicPr>
          <p:cNvPr id="39256" name="Picture 344" descr="6a191359">
            <a:extLst>
              <a:ext uri="{FF2B5EF4-FFF2-40B4-BE49-F238E27FC236}">
                <a16:creationId xmlns:a16="http://schemas.microsoft.com/office/drawing/2014/main" id="{47684C48-605E-40B3-BF8B-DC906884832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60800" y="5219700"/>
            <a:ext cx="2490788" cy="3240088"/>
          </a:xfrm>
          <a:prstGeom prst="rect">
            <a:avLst/>
          </a:prstGeom>
          <a:noFill/>
          <a:extLst>
            <a:ext uri="{909E8E84-426E-40DD-AFC4-6F175D3DCCD1}">
              <a14:hiddenFill xmlns:a14="http://schemas.microsoft.com/office/drawing/2010/main">
                <a:solidFill>
                  <a:srgbClr val="FFFFFF"/>
                </a:solidFill>
              </a14:hiddenFill>
            </a:ext>
          </a:extLst>
        </p:spPr>
      </p:pic>
      <p:grpSp>
        <p:nvGrpSpPr>
          <p:cNvPr id="39258" name="Group 346">
            <a:extLst>
              <a:ext uri="{FF2B5EF4-FFF2-40B4-BE49-F238E27FC236}">
                <a16:creationId xmlns:a16="http://schemas.microsoft.com/office/drawing/2014/main" id="{42B5DC40-275A-4EFF-8D2B-5491FF3DE693}"/>
              </a:ext>
            </a:extLst>
          </p:cNvPr>
          <p:cNvGrpSpPr>
            <a:grpSpLocks noChangeAspect="1"/>
          </p:cNvGrpSpPr>
          <p:nvPr/>
        </p:nvGrpSpPr>
        <p:grpSpPr bwMode="auto">
          <a:xfrm>
            <a:off x="404813" y="4211638"/>
            <a:ext cx="241300" cy="157162"/>
            <a:chOff x="767" y="768"/>
            <a:chExt cx="202" cy="132"/>
          </a:xfrm>
        </p:grpSpPr>
        <p:sp>
          <p:nvSpPr>
            <p:cNvPr id="39259" name="Rectangle 347">
              <a:extLst>
                <a:ext uri="{FF2B5EF4-FFF2-40B4-BE49-F238E27FC236}">
                  <a16:creationId xmlns:a16="http://schemas.microsoft.com/office/drawing/2014/main" id="{6A6D58E5-42B3-4B5E-AC0F-0D33FA660811}"/>
                </a:ext>
              </a:extLst>
            </p:cNvPr>
            <p:cNvSpPr>
              <a:spLocks noChangeAspect="1" noChangeArrowheads="1"/>
            </p:cNvSpPr>
            <p:nvPr/>
          </p:nvSpPr>
          <p:spPr bwMode="auto">
            <a:xfrm>
              <a:off x="768" y="768"/>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9260" name="Oval 348">
              <a:extLst>
                <a:ext uri="{FF2B5EF4-FFF2-40B4-BE49-F238E27FC236}">
                  <a16:creationId xmlns:a16="http://schemas.microsoft.com/office/drawing/2014/main" id="{FD9048F9-A1D0-4C96-9E0A-F3C56524F893}"/>
                </a:ext>
              </a:extLst>
            </p:cNvPr>
            <p:cNvSpPr>
              <a:spLocks noChangeAspect="1" noChangeArrowheads="1"/>
            </p:cNvSpPr>
            <p:nvPr/>
          </p:nvSpPr>
          <p:spPr bwMode="auto">
            <a:xfrm>
              <a:off x="798" y="801"/>
              <a:ext cx="142"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9261" name="Line 349">
              <a:extLst>
                <a:ext uri="{FF2B5EF4-FFF2-40B4-BE49-F238E27FC236}">
                  <a16:creationId xmlns:a16="http://schemas.microsoft.com/office/drawing/2014/main" id="{4CAFC371-89F0-4AF5-BB1F-E133B008D22E}"/>
                </a:ext>
              </a:extLst>
            </p:cNvPr>
            <p:cNvSpPr>
              <a:spLocks noChangeAspect="1" noChangeShapeType="1"/>
            </p:cNvSpPr>
            <p:nvPr/>
          </p:nvSpPr>
          <p:spPr bwMode="auto">
            <a:xfrm flipV="1">
              <a:off x="768" y="768"/>
              <a:ext cx="199" cy="131"/>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9262" name="Line 350">
              <a:extLst>
                <a:ext uri="{FF2B5EF4-FFF2-40B4-BE49-F238E27FC236}">
                  <a16:creationId xmlns:a16="http://schemas.microsoft.com/office/drawing/2014/main" id="{4A9F5494-4327-439B-B894-51842168DD54}"/>
                </a:ext>
              </a:extLst>
            </p:cNvPr>
            <p:cNvSpPr>
              <a:spLocks noChangeAspect="1" noChangeShapeType="1"/>
            </p:cNvSpPr>
            <p:nvPr/>
          </p:nvSpPr>
          <p:spPr bwMode="auto">
            <a:xfrm>
              <a:off x="767" y="768"/>
              <a:ext cx="202"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39263" name="Group 351">
            <a:extLst>
              <a:ext uri="{FF2B5EF4-FFF2-40B4-BE49-F238E27FC236}">
                <a16:creationId xmlns:a16="http://schemas.microsoft.com/office/drawing/2014/main" id="{F684F8EE-469F-496C-B403-0BA70BBA06AE}"/>
              </a:ext>
            </a:extLst>
          </p:cNvPr>
          <p:cNvGrpSpPr>
            <a:grpSpLocks/>
          </p:cNvGrpSpPr>
          <p:nvPr/>
        </p:nvGrpSpPr>
        <p:grpSpPr bwMode="auto">
          <a:xfrm>
            <a:off x="476250" y="4138613"/>
            <a:ext cx="74613" cy="26987"/>
            <a:chOff x="2373" y="1404"/>
            <a:chExt cx="47" cy="17"/>
          </a:xfrm>
        </p:grpSpPr>
        <p:sp>
          <p:nvSpPr>
            <p:cNvPr id="39264" name="Oval 352">
              <a:extLst>
                <a:ext uri="{FF2B5EF4-FFF2-40B4-BE49-F238E27FC236}">
                  <a16:creationId xmlns:a16="http://schemas.microsoft.com/office/drawing/2014/main" id="{624DD594-2E4A-4F62-A689-8AD766B5CCF4}"/>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39265" name="Oval 353">
              <a:extLst>
                <a:ext uri="{FF2B5EF4-FFF2-40B4-BE49-F238E27FC236}">
                  <a16:creationId xmlns:a16="http://schemas.microsoft.com/office/drawing/2014/main" id="{AAB93A5A-3710-424B-8356-10A7345D09AC}"/>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39266" name="Text Box 354">
            <a:extLst>
              <a:ext uri="{FF2B5EF4-FFF2-40B4-BE49-F238E27FC236}">
                <a16:creationId xmlns:a16="http://schemas.microsoft.com/office/drawing/2014/main" id="{66E21707-FB08-4192-B4AA-D07E9D013274}"/>
              </a:ext>
            </a:extLst>
          </p:cNvPr>
          <p:cNvSpPr txBox="1">
            <a:spLocks noChangeArrowheads="1"/>
          </p:cNvSpPr>
          <p:nvPr/>
        </p:nvSpPr>
        <p:spPr bwMode="auto">
          <a:xfrm>
            <a:off x="620713" y="4067175"/>
            <a:ext cx="27384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a:t>
            </a:r>
          </a:p>
          <a:p>
            <a:r>
              <a:rPr lang="en-GB" altLang="en-US" sz="800"/>
              <a:t>x2 </a:t>
            </a:r>
            <a:r>
              <a:rPr lang="en-GB" altLang="en-US" sz="800" b="0"/>
              <a:t>CVR(T) Spartan APC </a:t>
            </a:r>
            <a:r>
              <a:rPr lang="en-GB" altLang="en-US" sz="800"/>
              <a:t>(cd)                           </a:t>
            </a:r>
            <a:r>
              <a:rPr lang="en-GB" altLang="en-US" sz="800" b="0"/>
              <a:t>CWBR-10</a:t>
            </a:r>
            <a:endParaRPr lang="en-GB" altLang="en-US" sz="800"/>
          </a:p>
        </p:txBody>
      </p:sp>
      <p:sp>
        <p:nvSpPr>
          <p:cNvPr id="39268" name="Line 356">
            <a:extLst>
              <a:ext uri="{FF2B5EF4-FFF2-40B4-BE49-F238E27FC236}">
                <a16:creationId xmlns:a16="http://schemas.microsoft.com/office/drawing/2014/main" id="{9347BAFB-D1D8-418C-B1BF-4F48365AE963}"/>
              </a:ext>
            </a:extLst>
          </p:cNvPr>
          <p:cNvSpPr>
            <a:spLocks noChangeShapeType="1"/>
          </p:cNvSpPr>
          <p:nvPr/>
        </p:nvSpPr>
        <p:spPr bwMode="auto">
          <a:xfrm>
            <a:off x="260350" y="3132138"/>
            <a:ext cx="144463"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39269" name="Group 357">
            <a:extLst>
              <a:ext uri="{FF2B5EF4-FFF2-40B4-BE49-F238E27FC236}">
                <a16:creationId xmlns:a16="http://schemas.microsoft.com/office/drawing/2014/main" id="{84CA554D-4F78-4C0C-B8F9-99699B977750}"/>
              </a:ext>
            </a:extLst>
          </p:cNvPr>
          <p:cNvGrpSpPr>
            <a:grpSpLocks/>
          </p:cNvGrpSpPr>
          <p:nvPr/>
        </p:nvGrpSpPr>
        <p:grpSpPr bwMode="auto">
          <a:xfrm>
            <a:off x="404813" y="3060700"/>
            <a:ext cx="231775" cy="157163"/>
            <a:chOff x="2736" y="3312"/>
            <a:chExt cx="146" cy="99"/>
          </a:xfrm>
        </p:grpSpPr>
        <p:sp>
          <p:nvSpPr>
            <p:cNvPr id="39270" name="Rectangle 358">
              <a:extLst>
                <a:ext uri="{FF2B5EF4-FFF2-40B4-BE49-F238E27FC236}">
                  <a16:creationId xmlns:a16="http://schemas.microsoft.com/office/drawing/2014/main" id="{922FC1F6-FEA6-4BC0-AF64-52270C23619E}"/>
                </a:ext>
              </a:extLst>
            </p:cNvPr>
            <p:cNvSpPr>
              <a:spLocks noChangeAspect="1" noChangeArrowheads="1"/>
            </p:cNvSpPr>
            <p:nvPr/>
          </p:nvSpPr>
          <p:spPr bwMode="auto">
            <a:xfrm>
              <a:off x="2736" y="3312"/>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9271" name="AutoShape 359">
              <a:extLst>
                <a:ext uri="{FF2B5EF4-FFF2-40B4-BE49-F238E27FC236}">
                  <a16:creationId xmlns:a16="http://schemas.microsoft.com/office/drawing/2014/main" id="{DD4D367C-4FD9-464B-AADF-F0665F13E74C}"/>
                </a:ext>
              </a:extLst>
            </p:cNvPr>
            <p:cNvSpPr>
              <a:spLocks noChangeAspect="1" noChangeArrowheads="1"/>
            </p:cNvSpPr>
            <p:nvPr/>
          </p:nvSpPr>
          <p:spPr bwMode="auto">
            <a:xfrm>
              <a:off x="2788" y="3344"/>
              <a:ext cx="36" cy="35"/>
            </a:xfrm>
            <a:prstGeom prst="triangle">
              <a:avLst>
                <a:gd name="adj" fmla="val 50000"/>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39272" name="Group 360">
            <a:extLst>
              <a:ext uri="{FF2B5EF4-FFF2-40B4-BE49-F238E27FC236}">
                <a16:creationId xmlns:a16="http://schemas.microsoft.com/office/drawing/2014/main" id="{6B58B903-E903-4314-AB3F-2E4556488173}"/>
              </a:ext>
            </a:extLst>
          </p:cNvPr>
          <p:cNvGrpSpPr>
            <a:grpSpLocks/>
          </p:cNvGrpSpPr>
          <p:nvPr/>
        </p:nvGrpSpPr>
        <p:grpSpPr bwMode="auto">
          <a:xfrm>
            <a:off x="476250" y="2987675"/>
            <a:ext cx="74613" cy="26988"/>
            <a:chOff x="2373" y="1404"/>
            <a:chExt cx="47" cy="17"/>
          </a:xfrm>
        </p:grpSpPr>
        <p:sp>
          <p:nvSpPr>
            <p:cNvPr id="39273" name="Oval 361">
              <a:extLst>
                <a:ext uri="{FF2B5EF4-FFF2-40B4-BE49-F238E27FC236}">
                  <a16:creationId xmlns:a16="http://schemas.microsoft.com/office/drawing/2014/main" id="{77A73BE6-2449-4318-A051-5C5F5C9F0A68}"/>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39274" name="Oval 362">
              <a:extLst>
                <a:ext uri="{FF2B5EF4-FFF2-40B4-BE49-F238E27FC236}">
                  <a16:creationId xmlns:a16="http://schemas.microsoft.com/office/drawing/2014/main" id="{FB7389EF-55C4-4D7E-BD86-89315C4E1733}"/>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39275" name="Text Box 363">
            <a:extLst>
              <a:ext uri="{FF2B5EF4-FFF2-40B4-BE49-F238E27FC236}">
                <a16:creationId xmlns:a16="http://schemas.microsoft.com/office/drawing/2014/main" id="{5F61D548-F84A-4B65-A4F7-CF796C196761}"/>
              </a:ext>
            </a:extLst>
          </p:cNvPr>
          <p:cNvSpPr txBox="1">
            <a:spLocks noChangeArrowheads="1"/>
          </p:cNvSpPr>
          <p:nvPr/>
        </p:nvSpPr>
        <p:spPr bwMode="auto">
          <a:xfrm>
            <a:off x="620713" y="2916238"/>
            <a:ext cx="27336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Recce</a:t>
            </a:r>
          </a:p>
          <a:p>
            <a:r>
              <a:rPr lang="en-GB" altLang="en-US" sz="800"/>
              <a:t>x1 </a:t>
            </a:r>
            <a:r>
              <a:rPr lang="en-GB" altLang="en-US" sz="800" b="0"/>
              <a:t>Forward Observer </a:t>
            </a:r>
            <a:r>
              <a:rPr lang="en-GB" altLang="en-US" sz="800"/>
              <a:t>(g)</a:t>
            </a:r>
            <a:r>
              <a:rPr lang="en-GB" altLang="en-US" sz="800" b="0"/>
              <a:t>                                  CWBR-41</a:t>
            </a:r>
            <a:endParaRPr lang="en-GB" altLang="en-US" sz="800"/>
          </a:p>
        </p:txBody>
      </p:sp>
      <p:grpSp>
        <p:nvGrpSpPr>
          <p:cNvPr id="39295" name="Group 383">
            <a:extLst>
              <a:ext uri="{FF2B5EF4-FFF2-40B4-BE49-F238E27FC236}">
                <a16:creationId xmlns:a16="http://schemas.microsoft.com/office/drawing/2014/main" id="{618E6CA5-DFB7-4590-B61F-ED73B24F9FEB}"/>
              </a:ext>
            </a:extLst>
          </p:cNvPr>
          <p:cNvGrpSpPr>
            <a:grpSpLocks noChangeAspect="1"/>
          </p:cNvGrpSpPr>
          <p:nvPr/>
        </p:nvGrpSpPr>
        <p:grpSpPr bwMode="auto">
          <a:xfrm>
            <a:off x="404813" y="3348038"/>
            <a:ext cx="241300" cy="157162"/>
            <a:chOff x="767" y="768"/>
            <a:chExt cx="202" cy="132"/>
          </a:xfrm>
        </p:grpSpPr>
        <p:sp>
          <p:nvSpPr>
            <p:cNvPr id="39296" name="Rectangle 384">
              <a:extLst>
                <a:ext uri="{FF2B5EF4-FFF2-40B4-BE49-F238E27FC236}">
                  <a16:creationId xmlns:a16="http://schemas.microsoft.com/office/drawing/2014/main" id="{8C7C4FFA-5AB5-4163-9007-BD87EF850967}"/>
                </a:ext>
              </a:extLst>
            </p:cNvPr>
            <p:cNvSpPr>
              <a:spLocks noChangeAspect="1" noChangeArrowheads="1"/>
            </p:cNvSpPr>
            <p:nvPr/>
          </p:nvSpPr>
          <p:spPr bwMode="auto">
            <a:xfrm>
              <a:off x="768" y="768"/>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9297" name="Oval 385">
              <a:extLst>
                <a:ext uri="{FF2B5EF4-FFF2-40B4-BE49-F238E27FC236}">
                  <a16:creationId xmlns:a16="http://schemas.microsoft.com/office/drawing/2014/main" id="{B7207667-F26C-4F83-8AEF-0D0B9496FB15}"/>
                </a:ext>
              </a:extLst>
            </p:cNvPr>
            <p:cNvSpPr>
              <a:spLocks noChangeAspect="1" noChangeArrowheads="1"/>
            </p:cNvSpPr>
            <p:nvPr/>
          </p:nvSpPr>
          <p:spPr bwMode="auto">
            <a:xfrm>
              <a:off x="798" y="801"/>
              <a:ext cx="142"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9298" name="Line 386">
              <a:extLst>
                <a:ext uri="{FF2B5EF4-FFF2-40B4-BE49-F238E27FC236}">
                  <a16:creationId xmlns:a16="http://schemas.microsoft.com/office/drawing/2014/main" id="{BBC9BDED-E1B3-40CF-A774-350780AA7245}"/>
                </a:ext>
              </a:extLst>
            </p:cNvPr>
            <p:cNvSpPr>
              <a:spLocks noChangeAspect="1" noChangeShapeType="1"/>
            </p:cNvSpPr>
            <p:nvPr/>
          </p:nvSpPr>
          <p:spPr bwMode="auto">
            <a:xfrm flipV="1">
              <a:off x="768" y="768"/>
              <a:ext cx="199" cy="131"/>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9299" name="Line 387">
              <a:extLst>
                <a:ext uri="{FF2B5EF4-FFF2-40B4-BE49-F238E27FC236}">
                  <a16:creationId xmlns:a16="http://schemas.microsoft.com/office/drawing/2014/main" id="{6D61BC05-378E-4A70-AACB-E72FB1FEE103}"/>
                </a:ext>
              </a:extLst>
            </p:cNvPr>
            <p:cNvSpPr>
              <a:spLocks noChangeAspect="1" noChangeShapeType="1"/>
            </p:cNvSpPr>
            <p:nvPr/>
          </p:nvSpPr>
          <p:spPr bwMode="auto">
            <a:xfrm>
              <a:off x="767" y="768"/>
              <a:ext cx="202"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39300" name="Group 388">
            <a:extLst>
              <a:ext uri="{FF2B5EF4-FFF2-40B4-BE49-F238E27FC236}">
                <a16:creationId xmlns:a16="http://schemas.microsoft.com/office/drawing/2014/main" id="{14793650-43B7-457F-862A-BB2849E8CE50}"/>
              </a:ext>
            </a:extLst>
          </p:cNvPr>
          <p:cNvGrpSpPr>
            <a:grpSpLocks/>
          </p:cNvGrpSpPr>
          <p:nvPr/>
        </p:nvGrpSpPr>
        <p:grpSpPr bwMode="auto">
          <a:xfrm>
            <a:off x="476250" y="3275013"/>
            <a:ext cx="74613" cy="26987"/>
            <a:chOff x="2373" y="1404"/>
            <a:chExt cx="47" cy="17"/>
          </a:xfrm>
        </p:grpSpPr>
        <p:sp>
          <p:nvSpPr>
            <p:cNvPr id="39301" name="Oval 389">
              <a:extLst>
                <a:ext uri="{FF2B5EF4-FFF2-40B4-BE49-F238E27FC236}">
                  <a16:creationId xmlns:a16="http://schemas.microsoft.com/office/drawing/2014/main" id="{4DFD4F78-9EB7-4F09-B27F-84249509C786}"/>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39302" name="Oval 390">
              <a:extLst>
                <a:ext uri="{FF2B5EF4-FFF2-40B4-BE49-F238E27FC236}">
                  <a16:creationId xmlns:a16="http://schemas.microsoft.com/office/drawing/2014/main" id="{C5894A85-43DB-459A-8E91-D1EF0C937BDF}"/>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39303" name="Text Box 391">
            <a:extLst>
              <a:ext uri="{FF2B5EF4-FFF2-40B4-BE49-F238E27FC236}">
                <a16:creationId xmlns:a16="http://schemas.microsoft.com/office/drawing/2014/main" id="{73F7D5F8-22D4-4A9B-8271-5D3F7688D519}"/>
              </a:ext>
            </a:extLst>
          </p:cNvPr>
          <p:cNvSpPr txBox="1">
            <a:spLocks noChangeArrowheads="1"/>
          </p:cNvSpPr>
          <p:nvPr/>
        </p:nvSpPr>
        <p:spPr bwMode="auto">
          <a:xfrm>
            <a:off x="620713" y="3203575"/>
            <a:ext cx="27384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Transport/Recce</a:t>
            </a:r>
          </a:p>
          <a:p>
            <a:r>
              <a:rPr lang="en-GB" altLang="en-US" sz="800"/>
              <a:t>x1 </a:t>
            </a:r>
            <a:r>
              <a:rPr lang="en-GB" altLang="en-US" sz="800" b="0"/>
              <a:t>CVR(T) Spartan APC </a:t>
            </a:r>
            <a:r>
              <a:rPr lang="en-GB" altLang="en-US" sz="800"/>
              <a:t>(g)                             </a:t>
            </a:r>
            <a:r>
              <a:rPr lang="en-GB" altLang="en-US" sz="800" b="0"/>
              <a:t>CWBR-10</a:t>
            </a:r>
            <a:endParaRPr lang="en-GB" altLang="en-US" sz="80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189" name="Line 149">
            <a:extLst>
              <a:ext uri="{FF2B5EF4-FFF2-40B4-BE49-F238E27FC236}">
                <a16:creationId xmlns:a16="http://schemas.microsoft.com/office/drawing/2014/main" id="{4AD1108B-259D-44F9-AE88-D83E7D638DBA}"/>
              </a:ext>
            </a:extLst>
          </p:cNvPr>
          <p:cNvSpPr>
            <a:spLocks noChangeShapeType="1"/>
          </p:cNvSpPr>
          <p:nvPr/>
        </p:nvSpPr>
        <p:spPr bwMode="auto">
          <a:xfrm>
            <a:off x="476250" y="3203575"/>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7044" name="Line 4">
            <a:extLst>
              <a:ext uri="{FF2B5EF4-FFF2-40B4-BE49-F238E27FC236}">
                <a16:creationId xmlns:a16="http://schemas.microsoft.com/office/drawing/2014/main" id="{7CAC68B2-053E-4B8D-AF1D-C653A4657CB9}"/>
              </a:ext>
            </a:extLst>
          </p:cNvPr>
          <p:cNvSpPr>
            <a:spLocks noChangeShapeType="1"/>
          </p:cNvSpPr>
          <p:nvPr/>
        </p:nvSpPr>
        <p:spPr bwMode="auto">
          <a:xfrm>
            <a:off x="261938" y="395288"/>
            <a:ext cx="0" cy="1512887"/>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87045" name="Group 5">
            <a:extLst>
              <a:ext uri="{FF2B5EF4-FFF2-40B4-BE49-F238E27FC236}">
                <a16:creationId xmlns:a16="http://schemas.microsoft.com/office/drawing/2014/main" id="{AC40E77E-90FF-48CE-8BEE-65615C7C8A74}"/>
              </a:ext>
            </a:extLst>
          </p:cNvPr>
          <p:cNvGrpSpPr>
            <a:grpSpLocks noChangeAspect="1"/>
          </p:cNvGrpSpPr>
          <p:nvPr/>
        </p:nvGrpSpPr>
        <p:grpSpPr bwMode="auto">
          <a:xfrm>
            <a:off x="117475" y="252413"/>
            <a:ext cx="288925" cy="215900"/>
            <a:chOff x="1968" y="1728"/>
            <a:chExt cx="195" cy="132"/>
          </a:xfrm>
        </p:grpSpPr>
        <p:sp>
          <p:nvSpPr>
            <p:cNvPr id="87046" name="Rectangle 6">
              <a:extLst>
                <a:ext uri="{FF2B5EF4-FFF2-40B4-BE49-F238E27FC236}">
                  <a16:creationId xmlns:a16="http://schemas.microsoft.com/office/drawing/2014/main" id="{9E8A11D5-2A96-43FC-802E-B1862A0D9607}"/>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7047" name="Line 7">
              <a:extLst>
                <a:ext uri="{FF2B5EF4-FFF2-40B4-BE49-F238E27FC236}">
                  <a16:creationId xmlns:a16="http://schemas.microsoft.com/office/drawing/2014/main" id="{C0D0B99C-DB6A-413F-93CB-C9F87703ACF8}"/>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7048" name="Line 8">
              <a:extLst>
                <a:ext uri="{FF2B5EF4-FFF2-40B4-BE49-F238E27FC236}">
                  <a16:creationId xmlns:a16="http://schemas.microsoft.com/office/drawing/2014/main" id="{F7DC96A8-3AAE-4FF5-AA47-D2AAF5A2DDA0}"/>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87049" name="Group 9">
            <a:extLst>
              <a:ext uri="{FF2B5EF4-FFF2-40B4-BE49-F238E27FC236}">
                <a16:creationId xmlns:a16="http://schemas.microsoft.com/office/drawing/2014/main" id="{0C30178C-9F80-4EF5-ADB2-F7855A04689F}"/>
              </a:ext>
            </a:extLst>
          </p:cNvPr>
          <p:cNvGrpSpPr>
            <a:grpSpLocks/>
          </p:cNvGrpSpPr>
          <p:nvPr/>
        </p:nvGrpSpPr>
        <p:grpSpPr bwMode="auto">
          <a:xfrm>
            <a:off x="223838" y="179388"/>
            <a:ext cx="76200" cy="63500"/>
            <a:chOff x="2443" y="447"/>
            <a:chExt cx="48" cy="40"/>
          </a:xfrm>
        </p:grpSpPr>
        <p:sp>
          <p:nvSpPr>
            <p:cNvPr id="87050" name="Line 10">
              <a:extLst>
                <a:ext uri="{FF2B5EF4-FFF2-40B4-BE49-F238E27FC236}">
                  <a16:creationId xmlns:a16="http://schemas.microsoft.com/office/drawing/2014/main" id="{69B84DB8-E570-447B-91EF-5D38919DD354}"/>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7051" name="Line 11">
              <a:extLst>
                <a:ext uri="{FF2B5EF4-FFF2-40B4-BE49-F238E27FC236}">
                  <a16:creationId xmlns:a16="http://schemas.microsoft.com/office/drawing/2014/main" id="{4D6B449A-E6B6-4F50-AEA3-F4B062D237A6}"/>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87052" name="Line 12">
            <a:extLst>
              <a:ext uri="{FF2B5EF4-FFF2-40B4-BE49-F238E27FC236}">
                <a16:creationId xmlns:a16="http://schemas.microsoft.com/office/drawing/2014/main" id="{85ACF256-5008-464D-A3F4-EB829E5859FA}"/>
              </a:ext>
            </a:extLst>
          </p:cNvPr>
          <p:cNvSpPr>
            <a:spLocks noChangeShapeType="1"/>
          </p:cNvSpPr>
          <p:nvPr/>
        </p:nvSpPr>
        <p:spPr bwMode="auto">
          <a:xfrm>
            <a:off x="261938" y="684213"/>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7053" name="Line 13">
            <a:extLst>
              <a:ext uri="{FF2B5EF4-FFF2-40B4-BE49-F238E27FC236}">
                <a16:creationId xmlns:a16="http://schemas.microsoft.com/office/drawing/2014/main" id="{8F09CB33-795C-4ADA-A469-63616052440B}"/>
              </a:ext>
            </a:extLst>
          </p:cNvPr>
          <p:cNvSpPr>
            <a:spLocks noChangeShapeType="1"/>
          </p:cNvSpPr>
          <p:nvPr/>
        </p:nvSpPr>
        <p:spPr bwMode="auto">
          <a:xfrm>
            <a:off x="477838" y="755650"/>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87054" name="Group 14">
            <a:extLst>
              <a:ext uri="{FF2B5EF4-FFF2-40B4-BE49-F238E27FC236}">
                <a16:creationId xmlns:a16="http://schemas.microsoft.com/office/drawing/2014/main" id="{76F99BCB-3C33-4D44-8525-3821133F03CE}"/>
              </a:ext>
            </a:extLst>
          </p:cNvPr>
          <p:cNvGrpSpPr>
            <a:grpSpLocks/>
          </p:cNvGrpSpPr>
          <p:nvPr/>
        </p:nvGrpSpPr>
        <p:grpSpPr bwMode="auto">
          <a:xfrm>
            <a:off x="477838" y="539750"/>
            <a:ext cx="74612" cy="26988"/>
            <a:chOff x="2373" y="1404"/>
            <a:chExt cx="47" cy="17"/>
          </a:xfrm>
        </p:grpSpPr>
        <p:sp>
          <p:nvSpPr>
            <p:cNvPr id="87055" name="Oval 15">
              <a:extLst>
                <a:ext uri="{FF2B5EF4-FFF2-40B4-BE49-F238E27FC236}">
                  <a16:creationId xmlns:a16="http://schemas.microsoft.com/office/drawing/2014/main" id="{750AFA8D-72A1-4771-9A90-FF059B0CCA05}"/>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87056" name="Oval 16">
              <a:extLst>
                <a:ext uri="{FF2B5EF4-FFF2-40B4-BE49-F238E27FC236}">
                  <a16:creationId xmlns:a16="http://schemas.microsoft.com/office/drawing/2014/main" id="{3FDCB002-566A-465D-85E1-5C7B715F77E3}"/>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87057" name="Text Box 17">
            <a:extLst>
              <a:ext uri="{FF2B5EF4-FFF2-40B4-BE49-F238E27FC236}">
                <a16:creationId xmlns:a16="http://schemas.microsoft.com/office/drawing/2014/main" id="{BB741E9D-9978-4395-BBC7-DCE3B6B9D2FF}"/>
              </a:ext>
            </a:extLst>
          </p:cNvPr>
          <p:cNvSpPr txBox="1">
            <a:spLocks noChangeArrowheads="1"/>
          </p:cNvSpPr>
          <p:nvPr/>
        </p:nvSpPr>
        <p:spPr bwMode="auto">
          <a:xfrm>
            <a:off x="622300" y="468313"/>
            <a:ext cx="28019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Command</a:t>
            </a:r>
          </a:p>
          <a:p>
            <a:r>
              <a:rPr lang="en-GB" altLang="en-US" sz="800"/>
              <a:t>x1 </a:t>
            </a:r>
            <a:r>
              <a:rPr lang="en-GB" altLang="en-US" sz="800" b="0"/>
              <a:t>Commander                                                   CWBR-25</a:t>
            </a:r>
            <a:endParaRPr lang="en-GB" altLang="en-US" sz="800"/>
          </a:p>
        </p:txBody>
      </p:sp>
      <p:grpSp>
        <p:nvGrpSpPr>
          <p:cNvPr id="87058" name="Group 18">
            <a:extLst>
              <a:ext uri="{FF2B5EF4-FFF2-40B4-BE49-F238E27FC236}">
                <a16:creationId xmlns:a16="http://schemas.microsoft.com/office/drawing/2014/main" id="{9D918C23-55E3-4CC3-8C35-6E829994DB3F}"/>
              </a:ext>
            </a:extLst>
          </p:cNvPr>
          <p:cNvGrpSpPr>
            <a:grpSpLocks/>
          </p:cNvGrpSpPr>
          <p:nvPr/>
        </p:nvGrpSpPr>
        <p:grpSpPr bwMode="auto">
          <a:xfrm>
            <a:off x="406400" y="611188"/>
            <a:ext cx="231775" cy="157162"/>
            <a:chOff x="933" y="149"/>
            <a:chExt cx="146" cy="99"/>
          </a:xfrm>
        </p:grpSpPr>
        <p:sp>
          <p:nvSpPr>
            <p:cNvPr id="87059" name="Rectangle 19">
              <a:extLst>
                <a:ext uri="{FF2B5EF4-FFF2-40B4-BE49-F238E27FC236}">
                  <a16:creationId xmlns:a16="http://schemas.microsoft.com/office/drawing/2014/main" id="{E2C46CAE-4F21-4086-AF49-AC8A5164B4BA}"/>
                </a:ext>
              </a:extLst>
            </p:cNvPr>
            <p:cNvSpPr>
              <a:spLocks noChangeAspect="1" noChangeArrowheads="1"/>
            </p:cNvSpPr>
            <p:nvPr/>
          </p:nvSpPr>
          <p:spPr bwMode="auto">
            <a:xfrm>
              <a:off x="933" y="149"/>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7060" name="Text Box 20">
              <a:extLst>
                <a:ext uri="{FF2B5EF4-FFF2-40B4-BE49-F238E27FC236}">
                  <a16:creationId xmlns:a16="http://schemas.microsoft.com/office/drawing/2014/main" id="{EA83CDA9-22FD-43A3-9011-6E9EDAE4C204}"/>
                </a:ext>
              </a:extLst>
            </p:cNvPr>
            <p:cNvSpPr txBox="1">
              <a:spLocks noChangeAspect="1" noChangeArrowheads="1"/>
            </p:cNvSpPr>
            <p:nvPr/>
          </p:nvSpPr>
          <p:spPr bwMode="auto">
            <a:xfrm>
              <a:off x="948" y="163"/>
              <a:ext cx="116" cy="70"/>
            </a:xfrm>
            <a:prstGeom prst="rect">
              <a:avLst/>
            </a:prstGeom>
            <a:solidFill>
              <a:srgbClr val="CC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sz="800"/>
                <a:t>HQ</a:t>
              </a:r>
            </a:p>
          </p:txBody>
        </p:sp>
      </p:grpSp>
      <p:grpSp>
        <p:nvGrpSpPr>
          <p:cNvPr id="87061" name="Group 21">
            <a:extLst>
              <a:ext uri="{FF2B5EF4-FFF2-40B4-BE49-F238E27FC236}">
                <a16:creationId xmlns:a16="http://schemas.microsoft.com/office/drawing/2014/main" id="{1FCE47FA-8422-4D72-8114-4053F636D798}"/>
              </a:ext>
            </a:extLst>
          </p:cNvPr>
          <p:cNvGrpSpPr>
            <a:grpSpLocks/>
          </p:cNvGrpSpPr>
          <p:nvPr/>
        </p:nvGrpSpPr>
        <p:grpSpPr bwMode="auto">
          <a:xfrm>
            <a:off x="477838" y="827088"/>
            <a:ext cx="74612" cy="26987"/>
            <a:chOff x="2373" y="1404"/>
            <a:chExt cx="47" cy="17"/>
          </a:xfrm>
        </p:grpSpPr>
        <p:sp>
          <p:nvSpPr>
            <p:cNvPr id="87062" name="Oval 22">
              <a:extLst>
                <a:ext uri="{FF2B5EF4-FFF2-40B4-BE49-F238E27FC236}">
                  <a16:creationId xmlns:a16="http://schemas.microsoft.com/office/drawing/2014/main" id="{95D591DA-B2AC-4763-A4E0-DC02967B7740}"/>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87063" name="Oval 23">
              <a:extLst>
                <a:ext uri="{FF2B5EF4-FFF2-40B4-BE49-F238E27FC236}">
                  <a16:creationId xmlns:a16="http://schemas.microsoft.com/office/drawing/2014/main" id="{1229B8E6-6047-4184-A984-CD95142FA17C}"/>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87064" name="Text Box 24">
            <a:extLst>
              <a:ext uri="{FF2B5EF4-FFF2-40B4-BE49-F238E27FC236}">
                <a16:creationId xmlns:a16="http://schemas.microsoft.com/office/drawing/2014/main" id="{D4F858A8-6A86-4A01-8D5F-B5046FCE9FCC}"/>
              </a:ext>
            </a:extLst>
          </p:cNvPr>
          <p:cNvSpPr txBox="1">
            <a:spLocks noChangeArrowheads="1"/>
          </p:cNvSpPr>
          <p:nvPr/>
        </p:nvSpPr>
        <p:spPr bwMode="auto">
          <a:xfrm>
            <a:off x="620713" y="755650"/>
            <a:ext cx="27559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a:t>
            </a:r>
          </a:p>
          <a:p>
            <a:r>
              <a:rPr lang="en-GB" altLang="en-US" sz="800"/>
              <a:t>x1 </a:t>
            </a:r>
            <a:r>
              <a:rPr lang="en-GB" altLang="en-US" sz="800" b="0"/>
              <a:t>Land Rover </a:t>
            </a:r>
            <a:r>
              <a:rPr lang="en-GB" altLang="en-US" sz="800"/>
              <a:t>(bc) </a:t>
            </a:r>
            <a:r>
              <a:rPr lang="en-GB" altLang="en-US" sz="800" b="0"/>
              <a:t>                                          CWBR-20</a:t>
            </a:r>
            <a:endParaRPr lang="en-GB" altLang="en-US" sz="800"/>
          </a:p>
        </p:txBody>
      </p:sp>
      <p:sp>
        <p:nvSpPr>
          <p:cNvPr id="87065" name="Line 25">
            <a:extLst>
              <a:ext uri="{FF2B5EF4-FFF2-40B4-BE49-F238E27FC236}">
                <a16:creationId xmlns:a16="http://schemas.microsoft.com/office/drawing/2014/main" id="{72204E6E-AD09-476F-BE7E-81362DB3B6BC}"/>
              </a:ext>
            </a:extLst>
          </p:cNvPr>
          <p:cNvSpPr>
            <a:spLocks noChangeShapeType="1"/>
          </p:cNvSpPr>
          <p:nvPr/>
        </p:nvSpPr>
        <p:spPr bwMode="auto">
          <a:xfrm>
            <a:off x="477838" y="3779838"/>
            <a:ext cx="0" cy="1444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87066" name="Group 26">
            <a:extLst>
              <a:ext uri="{FF2B5EF4-FFF2-40B4-BE49-F238E27FC236}">
                <a16:creationId xmlns:a16="http://schemas.microsoft.com/office/drawing/2014/main" id="{EA96A808-9976-4633-BF21-C474267B3EBD}"/>
              </a:ext>
            </a:extLst>
          </p:cNvPr>
          <p:cNvGrpSpPr>
            <a:grpSpLocks/>
          </p:cNvGrpSpPr>
          <p:nvPr/>
        </p:nvGrpSpPr>
        <p:grpSpPr bwMode="auto">
          <a:xfrm>
            <a:off x="477838" y="3851275"/>
            <a:ext cx="74612" cy="26988"/>
            <a:chOff x="2373" y="1404"/>
            <a:chExt cx="47" cy="17"/>
          </a:xfrm>
        </p:grpSpPr>
        <p:sp>
          <p:nvSpPr>
            <p:cNvPr id="87067" name="Oval 27">
              <a:extLst>
                <a:ext uri="{FF2B5EF4-FFF2-40B4-BE49-F238E27FC236}">
                  <a16:creationId xmlns:a16="http://schemas.microsoft.com/office/drawing/2014/main" id="{F251452B-4551-4088-AA67-830C9E77A284}"/>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87068" name="Oval 28">
              <a:extLst>
                <a:ext uri="{FF2B5EF4-FFF2-40B4-BE49-F238E27FC236}">
                  <a16:creationId xmlns:a16="http://schemas.microsoft.com/office/drawing/2014/main" id="{CB96C3AE-6E9D-492D-AE67-3A53AAA94DBB}"/>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87069" name="Text Box 29">
            <a:extLst>
              <a:ext uri="{FF2B5EF4-FFF2-40B4-BE49-F238E27FC236}">
                <a16:creationId xmlns:a16="http://schemas.microsoft.com/office/drawing/2014/main" id="{0D45867F-D1EC-4EEC-B53A-EB40511B348E}"/>
              </a:ext>
            </a:extLst>
          </p:cNvPr>
          <p:cNvSpPr txBox="1">
            <a:spLocks noChangeArrowheads="1"/>
          </p:cNvSpPr>
          <p:nvPr/>
        </p:nvSpPr>
        <p:spPr bwMode="auto">
          <a:xfrm>
            <a:off x="620713" y="3779838"/>
            <a:ext cx="27384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a:t>
            </a:r>
          </a:p>
          <a:p>
            <a:r>
              <a:rPr lang="en-GB" altLang="en-US" sz="800"/>
              <a:t>x4 </a:t>
            </a:r>
            <a:r>
              <a:rPr lang="en-GB" altLang="en-US" sz="800" b="0"/>
              <a:t>1-ton Land Rover (no MG) </a:t>
            </a:r>
            <a:r>
              <a:rPr lang="en-GB" altLang="en-US" sz="800"/>
              <a:t>(eghi)</a:t>
            </a:r>
            <a:r>
              <a:rPr lang="en-GB" altLang="en-US" sz="800" b="0"/>
              <a:t>   </a:t>
            </a:r>
            <a:r>
              <a:rPr lang="en-GB" altLang="en-US" sz="800"/>
              <a:t>    </a:t>
            </a:r>
            <a:r>
              <a:rPr lang="en-GB" altLang="en-US" sz="800" b="0"/>
              <a:t>         CWBR-21</a:t>
            </a:r>
            <a:endParaRPr lang="en-GB" altLang="en-US" sz="800"/>
          </a:p>
        </p:txBody>
      </p:sp>
      <p:sp>
        <p:nvSpPr>
          <p:cNvPr id="87070" name="Line 30">
            <a:extLst>
              <a:ext uri="{FF2B5EF4-FFF2-40B4-BE49-F238E27FC236}">
                <a16:creationId xmlns:a16="http://schemas.microsoft.com/office/drawing/2014/main" id="{8C30F2D9-5B47-4791-BC83-38AC02686451}"/>
              </a:ext>
            </a:extLst>
          </p:cNvPr>
          <p:cNvSpPr>
            <a:spLocks noChangeShapeType="1"/>
          </p:cNvSpPr>
          <p:nvPr/>
        </p:nvSpPr>
        <p:spPr bwMode="auto">
          <a:xfrm>
            <a:off x="477838" y="2627313"/>
            <a:ext cx="0" cy="1444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7071" name="Text Box 31">
            <a:extLst>
              <a:ext uri="{FF2B5EF4-FFF2-40B4-BE49-F238E27FC236}">
                <a16:creationId xmlns:a16="http://schemas.microsoft.com/office/drawing/2014/main" id="{E87B4D21-A857-4D8E-91A8-23A095BAF104}"/>
              </a:ext>
            </a:extLst>
          </p:cNvPr>
          <p:cNvSpPr txBox="1">
            <a:spLocks noChangeArrowheads="1"/>
          </p:cNvSpPr>
          <p:nvPr/>
        </p:nvSpPr>
        <p:spPr bwMode="auto">
          <a:xfrm>
            <a:off x="693738" y="1116013"/>
            <a:ext cx="1719262"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MANOEUVRE ELEMENTS</a:t>
            </a:r>
          </a:p>
        </p:txBody>
      </p:sp>
      <p:sp>
        <p:nvSpPr>
          <p:cNvPr id="87072" name="Line 32">
            <a:extLst>
              <a:ext uri="{FF2B5EF4-FFF2-40B4-BE49-F238E27FC236}">
                <a16:creationId xmlns:a16="http://schemas.microsoft.com/office/drawing/2014/main" id="{22DDADA7-7F19-48AB-93E5-30D7640E4ABF}"/>
              </a:ext>
            </a:extLst>
          </p:cNvPr>
          <p:cNvSpPr>
            <a:spLocks noChangeShapeType="1"/>
          </p:cNvSpPr>
          <p:nvPr/>
        </p:nvSpPr>
        <p:spPr bwMode="auto">
          <a:xfrm>
            <a:off x="549275" y="1331913"/>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7073" name="Text Box 33">
            <a:extLst>
              <a:ext uri="{FF2B5EF4-FFF2-40B4-BE49-F238E27FC236}">
                <a16:creationId xmlns:a16="http://schemas.microsoft.com/office/drawing/2014/main" id="{9CAA029A-B3A5-45B5-A37A-DB6E69760F19}"/>
              </a:ext>
            </a:extLst>
          </p:cNvPr>
          <p:cNvSpPr txBox="1">
            <a:spLocks noChangeArrowheads="1"/>
          </p:cNvSpPr>
          <p:nvPr/>
        </p:nvSpPr>
        <p:spPr bwMode="auto">
          <a:xfrm>
            <a:off x="693738" y="1331913"/>
            <a:ext cx="17748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CWBR-08</a:t>
            </a:r>
          </a:p>
          <a:p>
            <a:r>
              <a:rPr lang="en-GB" altLang="en-US" sz="800"/>
              <a:t>x3 Infantry Company Type A (de)</a:t>
            </a:r>
          </a:p>
        </p:txBody>
      </p:sp>
      <p:sp>
        <p:nvSpPr>
          <p:cNvPr id="87074" name="Text Box 34">
            <a:extLst>
              <a:ext uri="{FF2B5EF4-FFF2-40B4-BE49-F238E27FC236}">
                <a16:creationId xmlns:a16="http://schemas.microsoft.com/office/drawing/2014/main" id="{4AC451D3-05F5-4839-A89D-127D655FCE54}"/>
              </a:ext>
            </a:extLst>
          </p:cNvPr>
          <p:cNvSpPr txBox="1">
            <a:spLocks noChangeArrowheads="1"/>
          </p:cNvSpPr>
          <p:nvPr/>
        </p:nvSpPr>
        <p:spPr bwMode="auto">
          <a:xfrm>
            <a:off x="693738" y="2124075"/>
            <a:ext cx="11366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ATTACHMENTS</a:t>
            </a:r>
          </a:p>
        </p:txBody>
      </p:sp>
      <p:grpSp>
        <p:nvGrpSpPr>
          <p:cNvPr id="87075" name="Group 35">
            <a:extLst>
              <a:ext uri="{FF2B5EF4-FFF2-40B4-BE49-F238E27FC236}">
                <a16:creationId xmlns:a16="http://schemas.microsoft.com/office/drawing/2014/main" id="{CC1CDD25-66C2-4DE9-A1CC-9E55236DDBBA}"/>
              </a:ext>
            </a:extLst>
          </p:cNvPr>
          <p:cNvGrpSpPr>
            <a:grpSpLocks noChangeAspect="1"/>
          </p:cNvGrpSpPr>
          <p:nvPr/>
        </p:nvGrpSpPr>
        <p:grpSpPr bwMode="auto">
          <a:xfrm>
            <a:off x="404813" y="2482850"/>
            <a:ext cx="239712" cy="157163"/>
            <a:chOff x="960" y="336"/>
            <a:chExt cx="201" cy="132"/>
          </a:xfrm>
        </p:grpSpPr>
        <p:sp>
          <p:nvSpPr>
            <p:cNvPr id="87076" name="Rectangle 36">
              <a:extLst>
                <a:ext uri="{FF2B5EF4-FFF2-40B4-BE49-F238E27FC236}">
                  <a16:creationId xmlns:a16="http://schemas.microsoft.com/office/drawing/2014/main" id="{1425DBCA-03C4-49D8-AFA0-ACD1239FECA8}"/>
                </a:ext>
              </a:extLst>
            </p:cNvPr>
            <p:cNvSpPr>
              <a:spLocks noChangeAspect="1" noChangeArrowheads="1"/>
            </p:cNvSpPr>
            <p:nvPr/>
          </p:nvSpPr>
          <p:spPr bwMode="auto">
            <a:xfrm>
              <a:off x="960" y="336"/>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7077" name="Line 37">
              <a:extLst>
                <a:ext uri="{FF2B5EF4-FFF2-40B4-BE49-F238E27FC236}">
                  <a16:creationId xmlns:a16="http://schemas.microsoft.com/office/drawing/2014/main" id="{2CDBA48D-F4D1-4282-A882-256501797CAA}"/>
                </a:ext>
              </a:extLst>
            </p:cNvPr>
            <p:cNvSpPr>
              <a:spLocks noChangeAspect="1" noChangeShapeType="1"/>
            </p:cNvSpPr>
            <p:nvPr/>
          </p:nvSpPr>
          <p:spPr bwMode="auto">
            <a:xfrm flipH="1">
              <a:off x="1061" y="354"/>
              <a:ext cx="2" cy="85"/>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7078" name="Line 38">
              <a:extLst>
                <a:ext uri="{FF2B5EF4-FFF2-40B4-BE49-F238E27FC236}">
                  <a16:creationId xmlns:a16="http://schemas.microsoft.com/office/drawing/2014/main" id="{6518A120-E7C2-403F-A578-E5CB27F3FBF4}"/>
                </a:ext>
              </a:extLst>
            </p:cNvPr>
            <p:cNvSpPr>
              <a:spLocks noChangeAspect="1" noChangeShapeType="1"/>
            </p:cNvSpPr>
            <p:nvPr/>
          </p:nvSpPr>
          <p:spPr bwMode="auto">
            <a:xfrm flipV="1">
              <a:off x="1031" y="441"/>
              <a:ext cx="57" cy="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87079" name="Line 39">
            <a:extLst>
              <a:ext uri="{FF2B5EF4-FFF2-40B4-BE49-F238E27FC236}">
                <a16:creationId xmlns:a16="http://schemas.microsoft.com/office/drawing/2014/main" id="{59FD8D98-32DB-413A-8109-007924483DB4}"/>
              </a:ext>
            </a:extLst>
          </p:cNvPr>
          <p:cNvSpPr>
            <a:spLocks noChangeShapeType="1"/>
          </p:cNvSpPr>
          <p:nvPr/>
        </p:nvSpPr>
        <p:spPr bwMode="auto">
          <a:xfrm>
            <a:off x="261938" y="1908175"/>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87080" name="Group 40">
            <a:extLst>
              <a:ext uri="{FF2B5EF4-FFF2-40B4-BE49-F238E27FC236}">
                <a16:creationId xmlns:a16="http://schemas.microsoft.com/office/drawing/2014/main" id="{C718DBB7-902A-44FF-A972-79AB37CDC646}"/>
              </a:ext>
            </a:extLst>
          </p:cNvPr>
          <p:cNvGrpSpPr>
            <a:grpSpLocks noChangeAspect="1"/>
          </p:cNvGrpSpPr>
          <p:nvPr/>
        </p:nvGrpSpPr>
        <p:grpSpPr bwMode="auto">
          <a:xfrm>
            <a:off x="404813" y="1835150"/>
            <a:ext cx="288925" cy="217488"/>
            <a:chOff x="480" y="816"/>
            <a:chExt cx="201" cy="132"/>
          </a:xfrm>
        </p:grpSpPr>
        <p:grpSp>
          <p:nvGrpSpPr>
            <p:cNvPr id="87081" name="Group 41">
              <a:extLst>
                <a:ext uri="{FF2B5EF4-FFF2-40B4-BE49-F238E27FC236}">
                  <a16:creationId xmlns:a16="http://schemas.microsoft.com/office/drawing/2014/main" id="{3B287AC4-7AA4-4D6A-9138-0A3D50D7693B}"/>
                </a:ext>
              </a:extLst>
            </p:cNvPr>
            <p:cNvGrpSpPr>
              <a:grpSpLocks noChangeAspect="1"/>
            </p:cNvGrpSpPr>
            <p:nvPr/>
          </p:nvGrpSpPr>
          <p:grpSpPr bwMode="auto">
            <a:xfrm>
              <a:off x="480" y="816"/>
              <a:ext cx="201" cy="132"/>
              <a:chOff x="480" y="816"/>
              <a:chExt cx="201" cy="132"/>
            </a:xfrm>
          </p:grpSpPr>
          <p:sp>
            <p:nvSpPr>
              <p:cNvPr id="87082" name="Rectangle 42">
                <a:extLst>
                  <a:ext uri="{FF2B5EF4-FFF2-40B4-BE49-F238E27FC236}">
                    <a16:creationId xmlns:a16="http://schemas.microsoft.com/office/drawing/2014/main" id="{0DE3FF93-6269-4817-BF6A-266729C1DB58}"/>
                  </a:ext>
                </a:extLst>
              </p:cNvPr>
              <p:cNvSpPr>
                <a:spLocks noChangeAspect="1" noChangeArrowheads="1"/>
              </p:cNvSpPr>
              <p:nvPr/>
            </p:nvSpPr>
            <p:spPr bwMode="auto">
              <a:xfrm>
                <a:off x="480" y="816"/>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7083" name="Oval 43">
                <a:extLst>
                  <a:ext uri="{FF2B5EF4-FFF2-40B4-BE49-F238E27FC236}">
                    <a16:creationId xmlns:a16="http://schemas.microsoft.com/office/drawing/2014/main" id="{FA665AD2-5E0B-4735-9EFA-C31AAD565B44}"/>
                  </a:ext>
                </a:extLst>
              </p:cNvPr>
              <p:cNvSpPr>
                <a:spLocks noChangeAspect="1" noChangeArrowheads="1"/>
              </p:cNvSpPr>
              <p:nvPr/>
            </p:nvSpPr>
            <p:spPr bwMode="auto">
              <a:xfrm>
                <a:off x="517" y="849"/>
                <a:ext cx="127"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87084" name="Line 44">
              <a:extLst>
                <a:ext uri="{FF2B5EF4-FFF2-40B4-BE49-F238E27FC236}">
                  <a16:creationId xmlns:a16="http://schemas.microsoft.com/office/drawing/2014/main" id="{815AA6F9-31B7-4068-A1AE-2F1EB2B5F45C}"/>
                </a:ext>
              </a:extLst>
            </p:cNvPr>
            <p:cNvSpPr>
              <a:spLocks noChangeAspect="1" noChangeShapeType="1"/>
            </p:cNvSpPr>
            <p:nvPr/>
          </p:nvSpPr>
          <p:spPr bwMode="auto">
            <a:xfrm flipV="1">
              <a:off x="480" y="816"/>
              <a:ext cx="198" cy="132"/>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87085" name="Group 45">
            <a:extLst>
              <a:ext uri="{FF2B5EF4-FFF2-40B4-BE49-F238E27FC236}">
                <a16:creationId xmlns:a16="http://schemas.microsoft.com/office/drawing/2014/main" id="{F056E06C-B504-4331-8DFB-76E117E80B8B}"/>
              </a:ext>
            </a:extLst>
          </p:cNvPr>
          <p:cNvGrpSpPr>
            <a:grpSpLocks/>
          </p:cNvGrpSpPr>
          <p:nvPr/>
        </p:nvGrpSpPr>
        <p:grpSpPr bwMode="auto">
          <a:xfrm>
            <a:off x="477838" y="1763713"/>
            <a:ext cx="131762" cy="26987"/>
            <a:chOff x="304" y="1872"/>
            <a:chExt cx="83" cy="17"/>
          </a:xfrm>
        </p:grpSpPr>
        <p:sp>
          <p:nvSpPr>
            <p:cNvPr id="87086" name="Oval 46">
              <a:extLst>
                <a:ext uri="{FF2B5EF4-FFF2-40B4-BE49-F238E27FC236}">
                  <a16:creationId xmlns:a16="http://schemas.microsoft.com/office/drawing/2014/main" id="{8DAE847B-94DE-464D-98B8-366C1154224E}"/>
                </a:ext>
              </a:extLst>
            </p:cNvPr>
            <p:cNvSpPr>
              <a:spLocks noChangeAspect="1" noChangeArrowheads="1"/>
            </p:cNvSpPr>
            <p:nvPr/>
          </p:nvSpPr>
          <p:spPr bwMode="auto">
            <a:xfrm>
              <a:off x="304" y="1872"/>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87087" name="Oval 47">
              <a:extLst>
                <a:ext uri="{FF2B5EF4-FFF2-40B4-BE49-F238E27FC236}">
                  <a16:creationId xmlns:a16="http://schemas.microsoft.com/office/drawing/2014/main" id="{EBB5DF40-0C3A-4753-97FA-F1FB7C737254}"/>
                </a:ext>
              </a:extLst>
            </p:cNvPr>
            <p:cNvSpPr>
              <a:spLocks noChangeAspect="1" noChangeArrowheads="1"/>
            </p:cNvSpPr>
            <p:nvPr/>
          </p:nvSpPr>
          <p:spPr bwMode="auto">
            <a:xfrm>
              <a:off x="336" y="1872"/>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87088" name="Oval 48">
              <a:extLst>
                <a:ext uri="{FF2B5EF4-FFF2-40B4-BE49-F238E27FC236}">
                  <a16:creationId xmlns:a16="http://schemas.microsoft.com/office/drawing/2014/main" id="{E8838444-3A51-41BF-B982-92A83BFAA552}"/>
                </a:ext>
              </a:extLst>
            </p:cNvPr>
            <p:cNvSpPr>
              <a:spLocks noChangeAspect="1" noChangeArrowheads="1"/>
            </p:cNvSpPr>
            <p:nvPr/>
          </p:nvSpPr>
          <p:spPr bwMode="auto">
            <a:xfrm>
              <a:off x="370" y="1872"/>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87089" name="Text Box 49">
            <a:extLst>
              <a:ext uri="{FF2B5EF4-FFF2-40B4-BE49-F238E27FC236}">
                <a16:creationId xmlns:a16="http://schemas.microsoft.com/office/drawing/2014/main" id="{477EE109-B640-4720-960F-9CC12679E526}"/>
              </a:ext>
            </a:extLst>
          </p:cNvPr>
          <p:cNvSpPr txBox="1">
            <a:spLocks noChangeArrowheads="1"/>
          </p:cNvSpPr>
          <p:nvPr/>
        </p:nvSpPr>
        <p:spPr bwMode="auto">
          <a:xfrm>
            <a:off x="693738" y="1763713"/>
            <a:ext cx="19700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CWBR-07</a:t>
            </a:r>
          </a:p>
          <a:p>
            <a:r>
              <a:rPr lang="en-GB" altLang="en-US" sz="800"/>
              <a:t>x1 Close Reconnaissance Platoon (f)</a:t>
            </a:r>
          </a:p>
        </p:txBody>
      </p:sp>
      <p:sp>
        <p:nvSpPr>
          <p:cNvPr id="87090" name="Line 50">
            <a:extLst>
              <a:ext uri="{FF2B5EF4-FFF2-40B4-BE49-F238E27FC236}">
                <a16:creationId xmlns:a16="http://schemas.microsoft.com/office/drawing/2014/main" id="{81E81A22-D48D-419A-B039-0927E9C5CBD4}"/>
              </a:ext>
            </a:extLst>
          </p:cNvPr>
          <p:cNvSpPr>
            <a:spLocks noChangeShapeType="1"/>
          </p:cNvSpPr>
          <p:nvPr/>
        </p:nvSpPr>
        <p:spPr bwMode="auto">
          <a:xfrm>
            <a:off x="261938" y="1476375"/>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87091" name="Group 51">
            <a:extLst>
              <a:ext uri="{FF2B5EF4-FFF2-40B4-BE49-F238E27FC236}">
                <a16:creationId xmlns:a16="http://schemas.microsoft.com/office/drawing/2014/main" id="{87A38884-163E-45AF-A151-B10F167F4A78}"/>
              </a:ext>
            </a:extLst>
          </p:cNvPr>
          <p:cNvGrpSpPr>
            <a:grpSpLocks/>
          </p:cNvGrpSpPr>
          <p:nvPr/>
        </p:nvGrpSpPr>
        <p:grpSpPr bwMode="auto">
          <a:xfrm>
            <a:off x="487363" y="2411413"/>
            <a:ext cx="74612" cy="26987"/>
            <a:chOff x="2373" y="1404"/>
            <a:chExt cx="47" cy="17"/>
          </a:xfrm>
        </p:grpSpPr>
        <p:sp>
          <p:nvSpPr>
            <p:cNvPr id="87092" name="Oval 52">
              <a:extLst>
                <a:ext uri="{FF2B5EF4-FFF2-40B4-BE49-F238E27FC236}">
                  <a16:creationId xmlns:a16="http://schemas.microsoft.com/office/drawing/2014/main" id="{53FC63EA-2CB0-47D7-B37F-7283ED9B04A6}"/>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87093" name="Oval 53">
              <a:extLst>
                <a:ext uri="{FF2B5EF4-FFF2-40B4-BE49-F238E27FC236}">
                  <a16:creationId xmlns:a16="http://schemas.microsoft.com/office/drawing/2014/main" id="{90D10F90-1510-40E2-A81A-B07927D97C44}"/>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87094" name="Text Box 54">
            <a:extLst>
              <a:ext uri="{FF2B5EF4-FFF2-40B4-BE49-F238E27FC236}">
                <a16:creationId xmlns:a16="http://schemas.microsoft.com/office/drawing/2014/main" id="{B9D909E6-3150-4288-A41E-AC6C9DFE2F68}"/>
              </a:ext>
            </a:extLst>
          </p:cNvPr>
          <p:cNvSpPr txBox="1">
            <a:spLocks noChangeArrowheads="1"/>
          </p:cNvSpPr>
          <p:nvPr/>
        </p:nvSpPr>
        <p:spPr bwMode="auto">
          <a:xfrm>
            <a:off x="622300" y="2339975"/>
            <a:ext cx="27432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Organic Fire Support</a:t>
            </a:r>
          </a:p>
          <a:p>
            <a:r>
              <a:rPr lang="en-GB" altLang="en-US" sz="800"/>
              <a:t>x4 </a:t>
            </a:r>
            <a:r>
              <a:rPr lang="en-GB" altLang="en-US" sz="800" b="0"/>
              <a:t>L16A1 81mm Mortar </a:t>
            </a:r>
            <a:r>
              <a:rPr lang="en-GB" altLang="en-US" sz="800"/>
              <a:t>     </a:t>
            </a:r>
            <a:r>
              <a:rPr lang="en-GB" altLang="en-US" sz="800" b="0"/>
              <a:t>                              CWBR-34</a:t>
            </a:r>
            <a:endParaRPr lang="en-GB" altLang="en-US" sz="800"/>
          </a:p>
        </p:txBody>
      </p:sp>
      <p:grpSp>
        <p:nvGrpSpPr>
          <p:cNvPr id="87095" name="Group 55">
            <a:extLst>
              <a:ext uri="{FF2B5EF4-FFF2-40B4-BE49-F238E27FC236}">
                <a16:creationId xmlns:a16="http://schemas.microsoft.com/office/drawing/2014/main" id="{B064747B-A82E-43E5-804C-BFE6BC9A8A2D}"/>
              </a:ext>
            </a:extLst>
          </p:cNvPr>
          <p:cNvGrpSpPr>
            <a:grpSpLocks/>
          </p:cNvGrpSpPr>
          <p:nvPr/>
        </p:nvGrpSpPr>
        <p:grpSpPr bwMode="auto">
          <a:xfrm>
            <a:off x="477838" y="2698750"/>
            <a:ext cx="74612" cy="26988"/>
            <a:chOff x="2373" y="1404"/>
            <a:chExt cx="47" cy="17"/>
          </a:xfrm>
        </p:grpSpPr>
        <p:sp>
          <p:nvSpPr>
            <p:cNvPr id="87096" name="Oval 56">
              <a:extLst>
                <a:ext uri="{FF2B5EF4-FFF2-40B4-BE49-F238E27FC236}">
                  <a16:creationId xmlns:a16="http://schemas.microsoft.com/office/drawing/2014/main" id="{ABD2D087-2228-4283-995E-CBBF0BF6008A}"/>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87097" name="Oval 57">
              <a:extLst>
                <a:ext uri="{FF2B5EF4-FFF2-40B4-BE49-F238E27FC236}">
                  <a16:creationId xmlns:a16="http://schemas.microsoft.com/office/drawing/2014/main" id="{9697BA27-730F-4CB0-BA06-4A23CA8D0093}"/>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87098" name="Text Box 58">
            <a:extLst>
              <a:ext uri="{FF2B5EF4-FFF2-40B4-BE49-F238E27FC236}">
                <a16:creationId xmlns:a16="http://schemas.microsoft.com/office/drawing/2014/main" id="{5E763AF3-0970-4DE2-B926-2261A0B65919}"/>
              </a:ext>
            </a:extLst>
          </p:cNvPr>
          <p:cNvSpPr txBox="1">
            <a:spLocks noChangeArrowheads="1"/>
          </p:cNvSpPr>
          <p:nvPr/>
        </p:nvSpPr>
        <p:spPr bwMode="auto">
          <a:xfrm>
            <a:off x="622300" y="2627313"/>
            <a:ext cx="272891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a:t>
            </a:r>
          </a:p>
          <a:p>
            <a:r>
              <a:rPr lang="en-GB" altLang="en-US" sz="800"/>
              <a:t>x4 </a:t>
            </a:r>
            <a:r>
              <a:rPr lang="en-GB" altLang="en-US" sz="800" b="0"/>
              <a:t>1-ton Land Rover (no MG) </a:t>
            </a:r>
            <a:r>
              <a:rPr lang="en-GB" altLang="en-US" sz="800"/>
              <a:t>(e)</a:t>
            </a:r>
            <a:r>
              <a:rPr lang="en-GB" altLang="en-US" sz="800" b="0"/>
              <a:t>                     CWBR-21</a:t>
            </a:r>
            <a:endParaRPr lang="en-GB" altLang="en-US" sz="800"/>
          </a:p>
        </p:txBody>
      </p:sp>
      <p:sp>
        <p:nvSpPr>
          <p:cNvPr id="87099" name="Line 59">
            <a:extLst>
              <a:ext uri="{FF2B5EF4-FFF2-40B4-BE49-F238E27FC236}">
                <a16:creationId xmlns:a16="http://schemas.microsoft.com/office/drawing/2014/main" id="{66781C0A-3544-45C7-8522-A74522581978}"/>
              </a:ext>
            </a:extLst>
          </p:cNvPr>
          <p:cNvSpPr>
            <a:spLocks noChangeShapeType="1"/>
          </p:cNvSpPr>
          <p:nvPr/>
        </p:nvSpPr>
        <p:spPr bwMode="auto">
          <a:xfrm>
            <a:off x="261938" y="2555875"/>
            <a:ext cx="142875"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87100" name="Group 60">
            <a:extLst>
              <a:ext uri="{FF2B5EF4-FFF2-40B4-BE49-F238E27FC236}">
                <a16:creationId xmlns:a16="http://schemas.microsoft.com/office/drawing/2014/main" id="{C03480AF-DBC8-4794-8964-BF40AA881202}"/>
              </a:ext>
            </a:extLst>
          </p:cNvPr>
          <p:cNvGrpSpPr>
            <a:grpSpLocks noChangeAspect="1"/>
          </p:cNvGrpSpPr>
          <p:nvPr/>
        </p:nvGrpSpPr>
        <p:grpSpPr bwMode="auto">
          <a:xfrm>
            <a:off x="404813" y="3635375"/>
            <a:ext cx="231775" cy="157163"/>
            <a:chOff x="624" y="1632"/>
            <a:chExt cx="195" cy="132"/>
          </a:xfrm>
        </p:grpSpPr>
        <p:sp>
          <p:nvSpPr>
            <p:cNvPr id="87101" name="Rectangle 61">
              <a:extLst>
                <a:ext uri="{FF2B5EF4-FFF2-40B4-BE49-F238E27FC236}">
                  <a16:creationId xmlns:a16="http://schemas.microsoft.com/office/drawing/2014/main" id="{68DC42D0-0D94-484F-95DE-7F280540A3F3}"/>
                </a:ext>
              </a:extLst>
            </p:cNvPr>
            <p:cNvSpPr>
              <a:spLocks noChangeAspect="1" noChangeArrowheads="1"/>
            </p:cNvSpPr>
            <p:nvPr/>
          </p:nvSpPr>
          <p:spPr bwMode="auto">
            <a:xfrm>
              <a:off x="624" y="1632"/>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7102" name="Line 62">
              <a:extLst>
                <a:ext uri="{FF2B5EF4-FFF2-40B4-BE49-F238E27FC236}">
                  <a16:creationId xmlns:a16="http://schemas.microsoft.com/office/drawing/2014/main" id="{D1EDA08E-3670-4DF2-8F97-A45ACBC10D0E}"/>
                </a:ext>
              </a:extLst>
            </p:cNvPr>
            <p:cNvSpPr>
              <a:spLocks noChangeAspect="1" noChangeShapeType="1"/>
            </p:cNvSpPr>
            <p:nvPr/>
          </p:nvSpPr>
          <p:spPr bwMode="auto">
            <a:xfrm flipV="1">
              <a:off x="624" y="1635"/>
              <a:ext cx="96" cy="12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7103" name="Line 63">
              <a:extLst>
                <a:ext uri="{FF2B5EF4-FFF2-40B4-BE49-F238E27FC236}">
                  <a16:creationId xmlns:a16="http://schemas.microsoft.com/office/drawing/2014/main" id="{DB7CFE22-E957-46AB-B2C2-7FFCC8C42788}"/>
                </a:ext>
              </a:extLst>
            </p:cNvPr>
            <p:cNvSpPr>
              <a:spLocks noChangeAspect="1" noChangeShapeType="1"/>
            </p:cNvSpPr>
            <p:nvPr/>
          </p:nvSpPr>
          <p:spPr bwMode="auto">
            <a:xfrm>
              <a:off x="720" y="1632"/>
              <a:ext cx="96"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87104" name="Group 64">
            <a:extLst>
              <a:ext uri="{FF2B5EF4-FFF2-40B4-BE49-F238E27FC236}">
                <a16:creationId xmlns:a16="http://schemas.microsoft.com/office/drawing/2014/main" id="{5EF00C10-1326-442E-8881-9D9A4DC85C6F}"/>
              </a:ext>
            </a:extLst>
          </p:cNvPr>
          <p:cNvGrpSpPr>
            <a:grpSpLocks/>
          </p:cNvGrpSpPr>
          <p:nvPr/>
        </p:nvGrpSpPr>
        <p:grpSpPr bwMode="auto">
          <a:xfrm>
            <a:off x="482600" y="3563938"/>
            <a:ext cx="74613" cy="26987"/>
            <a:chOff x="2373" y="1404"/>
            <a:chExt cx="47" cy="17"/>
          </a:xfrm>
        </p:grpSpPr>
        <p:sp>
          <p:nvSpPr>
            <p:cNvPr id="87105" name="Oval 65">
              <a:extLst>
                <a:ext uri="{FF2B5EF4-FFF2-40B4-BE49-F238E27FC236}">
                  <a16:creationId xmlns:a16="http://schemas.microsoft.com/office/drawing/2014/main" id="{FCCAFBA4-6CD7-4CD5-A68F-8496116051AF}"/>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87106" name="Oval 66">
              <a:extLst>
                <a:ext uri="{FF2B5EF4-FFF2-40B4-BE49-F238E27FC236}">
                  <a16:creationId xmlns:a16="http://schemas.microsoft.com/office/drawing/2014/main" id="{7136CD7F-00F5-4493-A91B-D7F74CC81D13}"/>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87107" name="Text Box 67">
            <a:extLst>
              <a:ext uri="{FF2B5EF4-FFF2-40B4-BE49-F238E27FC236}">
                <a16:creationId xmlns:a16="http://schemas.microsoft.com/office/drawing/2014/main" id="{50DF376D-1B8B-413E-BC2B-5150B1928226}"/>
              </a:ext>
            </a:extLst>
          </p:cNvPr>
          <p:cNvSpPr txBox="1">
            <a:spLocks noChangeArrowheads="1"/>
          </p:cNvSpPr>
          <p:nvPr/>
        </p:nvSpPr>
        <p:spPr bwMode="auto">
          <a:xfrm>
            <a:off x="622300" y="3563938"/>
            <a:ext cx="2740025"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x8 </a:t>
            </a:r>
            <a:r>
              <a:rPr lang="en-GB" altLang="en-US" sz="800" b="0"/>
              <a:t>Milan ATGM </a:t>
            </a:r>
            <a:r>
              <a:rPr lang="en-GB" altLang="en-US" sz="800"/>
              <a:t>(gilo)</a:t>
            </a:r>
            <a:r>
              <a:rPr lang="en-GB" altLang="en-US" sz="800" b="0"/>
              <a:t>                                       CWBR-30</a:t>
            </a:r>
            <a:endParaRPr lang="en-GB" altLang="en-US" sz="800"/>
          </a:p>
        </p:txBody>
      </p:sp>
      <p:sp>
        <p:nvSpPr>
          <p:cNvPr id="87108" name="Line 68">
            <a:extLst>
              <a:ext uri="{FF2B5EF4-FFF2-40B4-BE49-F238E27FC236}">
                <a16:creationId xmlns:a16="http://schemas.microsoft.com/office/drawing/2014/main" id="{F8BF6F3E-B39F-46CA-8635-6513DF1F4F50}"/>
              </a:ext>
            </a:extLst>
          </p:cNvPr>
          <p:cNvSpPr>
            <a:spLocks noChangeShapeType="1"/>
          </p:cNvSpPr>
          <p:nvPr/>
        </p:nvSpPr>
        <p:spPr bwMode="auto">
          <a:xfrm>
            <a:off x="261938" y="3708400"/>
            <a:ext cx="142875"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7109" name="Line 69">
            <a:extLst>
              <a:ext uri="{FF2B5EF4-FFF2-40B4-BE49-F238E27FC236}">
                <a16:creationId xmlns:a16="http://schemas.microsoft.com/office/drawing/2014/main" id="{CB609591-543D-4242-8568-8AC1472CFEBC}"/>
              </a:ext>
            </a:extLst>
          </p:cNvPr>
          <p:cNvSpPr>
            <a:spLocks noChangeShapeType="1"/>
          </p:cNvSpPr>
          <p:nvPr/>
        </p:nvSpPr>
        <p:spPr bwMode="auto">
          <a:xfrm flipH="1">
            <a:off x="260350" y="1908175"/>
            <a:ext cx="0" cy="3240088"/>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87110" name="Group 70">
            <a:extLst>
              <a:ext uri="{FF2B5EF4-FFF2-40B4-BE49-F238E27FC236}">
                <a16:creationId xmlns:a16="http://schemas.microsoft.com/office/drawing/2014/main" id="{7C3CA9FF-4C0A-43FF-A7DA-E2090C6A1599}"/>
              </a:ext>
            </a:extLst>
          </p:cNvPr>
          <p:cNvGrpSpPr>
            <a:grpSpLocks noChangeAspect="1"/>
          </p:cNvGrpSpPr>
          <p:nvPr/>
        </p:nvGrpSpPr>
        <p:grpSpPr bwMode="auto">
          <a:xfrm>
            <a:off x="404813" y="1404938"/>
            <a:ext cx="288925" cy="215900"/>
            <a:chOff x="1968" y="1728"/>
            <a:chExt cx="195" cy="132"/>
          </a:xfrm>
        </p:grpSpPr>
        <p:sp>
          <p:nvSpPr>
            <p:cNvPr id="87111" name="Rectangle 71">
              <a:extLst>
                <a:ext uri="{FF2B5EF4-FFF2-40B4-BE49-F238E27FC236}">
                  <a16:creationId xmlns:a16="http://schemas.microsoft.com/office/drawing/2014/main" id="{6DE7BA02-F3B9-49D0-834A-69874E10E7D6}"/>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7112" name="Line 72">
              <a:extLst>
                <a:ext uri="{FF2B5EF4-FFF2-40B4-BE49-F238E27FC236}">
                  <a16:creationId xmlns:a16="http://schemas.microsoft.com/office/drawing/2014/main" id="{7E811A13-8E5A-4980-A00F-51C73AB5CB09}"/>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7113" name="Line 73">
              <a:extLst>
                <a:ext uri="{FF2B5EF4-FFF2-40B4-BE49-F238E27FC236}">
                  <a16:creationId xmlns:a16="http://schemas.microsoft.com/office/drawing/2014/main" id="{BA0ADD5B-A388-4AD1-9F19-4B47528B03A2}"/>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87114" name="Group 74">
            <a:extLst>
              <a:ext uri="{FF2B5EF4-FFF2-40B4-BE49-F238E27FC236}">
                <a16:creationId xmlns:a16="http://schemas.microsoft.com/office/drawing/2014/main" id="{85C13045-CDD0-4564-B5EB-EE26E878DF98}"/>
              </a:ext>
            </a:extLst>
          </p:cNvPr>
          <p:cNvGrpSpPr>
            <a:grpSpLocks/>
          </p:cNvGrpSpPr>
          <p:nvPr/>
        </p:nvGrpSpPr>
        <p:grpSpPr bwMode="auto">
          <a:xfrm>
            <a:off x="404813" y="2771775"/>
            <a:ext cx="231775" cy="190500"/>
            <a:chOff x="2252" y="2304"/>
            <a:chExt cx="146" cy="120"/>
          </a:xfrm>
        </p:grpSpPr>
        <p:sp>
          <p:nvSpPr>
            <p:cNvPr id="87115" name="Rectangle 75">
              <a:extLst>
                <a:ext uri="{FF2B5EF4-FFF2-40B4-BE49-F238E27FC236}">
                  <a16:creationId xmlns:a16="http://schemas.microsoft.com/office/drawing/2014/main" id="{99D53126-9CBD-4AF1-8E8E-5638B8F0B324}"/>
                </a:ext>
              </a:extLst>
            </p:cNvPr>
            <p:cNvSpPr>
              <a:spLocks noChangeAspect="1" noChangeArrowheads="1"/>
            </p:cNvSpPr>
            <p:nvPr/>
          </p:nvSpPr>
          <p:spPr bwMode="auto">
            <a:xfrm>
              <a:off x="2252" y="230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7116" name="Oval 76">
              <a:extLst>
                <a:ext uri="{FF2B5EF4-FFF2-40B4-BE49-F238E27FC236}">
                  <a16:creationId xmlns:a16="http://schemas.microsoft.com/office/drawing/2014/main" id="{42E26609-0CAE-4153-9FBD-CB23DA98CAA5}"/>
                </a:ext>
              </a:extLst>
            </p:cNvPr>
            <p:cNvSpPr>
              <a:spLocks noChangeAspect="1" noChangeArrowheads="1"/>
            </p:cNvSpPr>
            <p:nvPr/>
          </p:nvSpPr>
          <p:spPr bwMode="auto">
            <a:xfrm>
              <a:off x="2259" y="240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87117" name="Oval 77">
              <a:extLst>
                <a:ext uri="{FF2B5EF4-FFF2-40B4-BE49-F238E27FC236}">
                  <a16:creationId xmlns:a16="http://schemas.microsoft.com/office/drawing/2014/main" id="{470BDD2D-6203-4D56-9DF7-550883FE986D}"/>
                </a:ext>
              </a:extLst>
            </p:cNvPr>
            <p:cNvSpPr>
              <a:spLocks noChangeAspect="1" noChangeArrowheads="1"/>
            </p:cNvSpPr>
            <p:nvPr/>
          </p:nvSpPr>
          <p:spPr bwMode="auto">
            <a:xfrm>
              <a:off x="2373" y="240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grpSp>
        <p:nvGrpSpPr>
          <p:cNvPr id="87118" name="Group 78">
            <a:extLst>
              <a:ext uri="{FF2B5EF4-FFF2-40B4-BE49-F238E27FC236}">
                <a16:creationId xmlns:a16="http://schemas.microsoft.com/office/drawing/2014/main" id="{8E6ED773-7C41-43D8-ACC3-880EC39137D5}"/>
              </a:ext>
            </a:extLst>
          </p:cNvPr>
          <p:cNvGrpSpPr>
            <a:grpSpLocks/>
          </p:cNvGrpSpPr>
          <p:nvPr/>
        </p:nvGrpSpPr>
        <p:grpSpPr bwMode="auto">
          <a:xfrm>
            <a:off x="404813" y="3924300"/>
            <a:ext cx="231775" cy="190500"/>
            <a:chOff x="2252" y="2304"/>
            <a:chExt cx="146" cy="120"/>
          </a:xfrm>
        </p:grpSpPr>
        <p:sp>
          <p:nvSpPr>
            <p:cNvPr id="87119" name="Rectangle 79">
              <a:extLst>
                <a:ext uri="{FF2B5EF4-FFF2-40B4-BE49-F238E27FC236}">
                  <a16:creationId xmlns:a16="http://schemas.microsoft.com/office/drawing/2014/main" id="{F8CF89E9-6D17-4A4C-9D38-F6A2D6CFE9C0}"/>
                </a:ext>
              </a:extLst>
            </p:cNvPr>
            <p:cNvSpPr>
              <a:spLocks noChangeAspect="1" noChangeArrowheads="1"/>
            </p:cNvSpPr>
            <p:nvPr/>
          </p:nvSpPr>
          <p:spPr bwMode="auto">
            <a:xfrm>
              <a:off x="2252" y="230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7120" name="Oval 80">
              <a:extLst>
                <a:ext uri="{FF2B5EF4-FFF2-40B4-BE49-F238E27FC236}">
                  <a16:creationId xmlns:a16="http://schemas.microsoft.com/office/drawing/2014/main" id="{769AFD38-0E7A-4A21-B3AA-2B3F33935329}"/>
                </a:ext>
              </a:extLst>
            </p:cNvPr>
            <p:cNvSpPr>
              <a:spLocks noChangeAspect="1" noChangeArrowheads="1"/>
            </p:cNvSpPr>
            <p:nvPr/>
          </p:nvSpPr>
          <p:spPr bwMode="auto">
            <a:xfrm>
              <a:off x="2259" y="240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87121" name="Oval 81">
              <a:extLst>
                <a:ext uri="{FF2B5EF4-FFF2-40B4-BE49-F238E27FC236}">
                  <a16:creationId xmlns:a16="http://schemas.microsoft.com/office/drawing/2014/main" id="{B28A9020-A2FA-47B8-9328-ED0F7ED9502A}"/>
                </a:ext>
              </a:extLst>
            </p:cNvPr>
            <p:cNvSpPr>
              <a:spLocks noChangeAspect="1" noChangeArrowheads="1"/>
            </p:cNvSpPr>
            <p:nvPr/>
          </p:nvSpPr>
          <p:spPr bwMode="auto">
            <a:xfrm>
              <a:off x="2373" y="240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87122" name="Text Box 82">
            <a:extLst>
              <a:ext uri="{FF2B5EF4-FFF2-40B4-BE49-F238E27FC236}">
                <a16:creationId xmlns:a16="http://schemas.microsoft.com/office/drawing/2014/main" id="{5947340B-B1DC-4F4A-AD80-681C59ACA9F5}"/>
              </a:ext>
            </a:extLst>
          </p:cNvPr>
          <p:cNvSpPr txBox="1">
            <a:spLocks noChangeArrowheads="1"/>
          </p:cNvSpPr>
          <p:nvPr/>
        </p:nvSpPr>
        <p:spPr bwMode="auto">
          <a:xfrm>
            <a:off x="404813" y="107950"/>
            <a:ext cx="19335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BATTLEGROUP CWBR-25</a:t>
            </a:r>
          </a:p>
          <a:p>
            <a:r>
              <a:rPr lang="en-GB" altLang="en-US" sz="1000"/>
              <a:t>Infantry Battalion Type A </a:t>
            </a:r>
            <a:r>
              <a:rPr lang="en-GB" altLang="en-US" sz="800"/>
              <a:t>(am)</a:t>
            </a:r>
            <a:endParaRPr lang="en-GB" altLang="en-US" sz="1000"/>
          </a:p>
        </p:txBody>
      </p:sp>
      <p:sp>
        <p:nvSpPr>
          <p:cNvPr id="87123" name="Text Box 83">
            <a:extLst>
              <a:ext uri="{FF2B5EF4-FFF2-40B4-BE49-F238E27FC236}">
                <a16:creationId xmlns:a16="http://schemas.microsoft.com/office/drawing/2014/main" id="{2CCD2A96-6809-4C92-BE96-05A3A2B0FE31}"/>
              </a:ext>
            </a:extLst>
          </p:cNvPr>
          <p:cNvSpPr txBox="1">
            <a:spLocks noChangeArrowheads="1"/>
          </p:cNvSpPr>
          <p:nvPr/>
        </p:nvSpPr>
        <p:spPr bwMode="auto">
          <a:xfrm>
            <a:off x="3429000" y="468313"/>
            <a:ext cx="3313113" cy="7548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800"/>
              <a:t>(a) </a:t>
            </a:r>
            <a:r>
              <a:rPr lang="en-GB" altLang="en-US" sz="800" b="0"/>
              <a:t>Type A Infantry Battalions could also be known as ‘Mech (Wh)’ when equipped with Saxon APCs in 1985.</a:t>
            </a:r>
            <a:endParaRPr lang="en-GB" altLang="en-US" sz="800"/>
          </a:p>
          <a:p>
            <a:endParaRPr lang="en-GB" altLang="en-US" sz="800"/>
          </a:p>
          <a:p>
            <a:r>
              <a:rPr lang="en-GB" altLang="en-US" sz="800"/>
              <a:t>(b) </a:t>
            </a:r>
            <a:r>
              <a:rPr lang="en-GB" altLang="en-US" sz="800" b="0"/>
              <a:t>In the Berlin Brigade, replace Battalion Commander’s transport with:</a:t>
            </a:r>
          </a:p>
          <a:p>
            <a:r>
              <a:rPr lang="en-GB" altLang="en-US" sz="800" b="0"/>
              <a:t>     Ferret Scout Car                                                          CWBR-18</a:t>
            </a:r>
            <a:endParaRPr lang="en-GB" altLang="en-US" sz="800"/>
          </a:p>
          <a:p>
            <a:endParaRPr lang="en-GB" altLang="en-US" sz="800" b="0"/>
          </a:p>
          <a:p>
            <a:r>
              <a:rPr lang="en-GB" altLang="en-US" sz="800"/>
              <a:t>(c) </a:t>
            </a:r>
            <a:r>
              <a:rPr lang="en-GB" altLang="en-US" sz="800" b="0"/>
              <a:t>From 1985 but not in the Berlin Brigade: Replace the Battalion Commander’s transport with:</a:t>
            </a:r>
          </a:p>
          <a:p>
            <a:r>
              <a:rPr lang="en-GB" altLang="en-US" sz="800" b="0"/>
              <a:t>     Saxon APC                                                                   CWBR-14</a:t>
            </a:r>
          </a:p>
          <a:p>
            <a:endParaRPr lang="en-GB" altLang="en-US" sz="800"/>
          </a:p>
          <a:p>
            <a:r>
              <a:rPr lang="en-GB" altLang="en-US" sz="800"/>
              <a:t>(d) </a:t>
            </a:r>
            <a:r>
              <a:rPr lang="en-GB" altLang="en-US" sz="800" b="0"/>
              <a:t>From 1985, but not in Berlin, these Infantry Companies were mechanised through replacing their 4-ton trucks with Saxon APCs.</a:t>
            </a:r>
          </a:p>
          <a:p>
            <a:endParaRPr lang="en-GB" altLang="en-US" sz="800"/>
          </a:p>
          <a:p>
            <a:r>
              <a:rPr lang="en-GB" altLang="en-US" sz="800"/>
              <a:t>(e) </a:t>
            </a:r>
            <a:r>
              <a:rPr lang="en-GB" altLang="en-US" sz="800" b="0"/>
              <a:t>In the two Guards Battalions sent to the Falklands: Remove all transport.  The Close Recce Platoon also operates dismounted, as for a Light-Role Infantry Battalion.</a:t>
            </a:r>
          </a:p>
          <a:p>
            <a:endParaRPr lang="en-GB" altLang="en-US" sz="800"/>
          </a:p>
          <a:p>
            <a:r>
              <a:rPr lang="en-GB" altLang="en-US" sz="800"/>
              <a:t>(f) </a:t>
            </a:r>
            <a:r>
              <a:rPr lang="en-GB" altLang="en-US" sz="800" b="0"/>
              <a:t>There was no Close Recce Platoon until after the 1982 reorganisations. </a:t>
            </a:r>
            <a:endParaRPr lang="en-GB" altLang="en-US" sz="800"/>
          </a:p>
          <a:p>
            <a:endParaRPr lang="en-GB" altLang="en-US" sz="800"/>
          </a:p>
          <a:p>
            <a:r>
              <a:rPr lang="en-GB" altLang="en-US" sz="800"/>
              <a:t>(g) </a:t>
            </a:r>
            <a:r>
              <a:rPr lang="en-GB" altLang="en-US" sz="800" b="0"/>
              <a:t>Milan ATGMs and Wombats may be fired from Land Rovers, but not from 1-ton Land Rovers or Saxon APCs.</a:t>
            </a:r>
          </a:p>
          <a:p>
            <a:endParaRPr lang="en-GB" altLang="en-US" sz="800"/>
          </a:p>
          <a:p>
            <a:r>
              <a:rPr lang="en-GB" altLang="en-US" sz="800"/>
              <a:t>(h) </a:t>
            </a:r>
            <a:r>
              <a:rPr lang="en-GB" altLang="en-US" sz="800" b="0"/>
              <a:t>In 1987: a second tranche of Saxon APCs was issued, enabling the Milan Platoon’s 1-ton Land Rovers and the Mortar OP’s Land Rovers to be replaced (the Mobile Milan Section retained its light Land Rovers).  May therefore replace these vehicles with:</a:t>
            </a:r>
          </a:p>
          <a:p>
            <a:r>
              <a:rPr lang="en-GB" altLang="en-US" sz="800" b="0"/>
              <a:t>     Saxon APC                                                                   CWBR-14</a:t>
            </a:r>
            <a:endParaRPr lang="en-GB" altLang="en-US" sz="800"/>
          </a:p>
          <a:p>
            <a:endParaRPr lang="en-GB" altLang="en-US" sz="800"/>
          </a:p>
          <a:p>
            <a:r>
              <a:rPr lang="en-GB" altLang="en-US" sz="800"/>
              <a:t>(i) </a:t>
            </a:r>
            <a:r>
              <a:rPr lang="en-GB" altLang="en-US" sz="800" b="0"/>
              <a:t>In the Berlin Brigade: Battalion Antitank Platoons adhered to an older organisation that was probably better suited to the close engagement ranges expected in the city.  This consisted of:</a:t>
            </a:r>
          </a:p>
          <a:p>
            <a:r>
              <a:rPr lang="en-GB" altLang="en-US" sz="800" b="0"/>
              <a:t>     </a:t>
            </a:r>
            <a:r>
              <a:rPr lang="en-GB" altLang="en-US" sz="800"/>
              <a:t>x3 </a:t>
            </a:r>
            <a:r>
              <a:rPr lang="en-GB" altLang="en-US" sz="800" b="0"/>
              <a:t>Milan ATGM </a:t>
            </a:r>
            <a:r>
              <a:rPr lang="en-GB" altLang="en-US" sz="800"/>
              <a:t>(go)</a:t>
            </a:r>
            <a:r>
              <a:rPr lang="en-GB" altLang="en-US" sz="800" b="0"/>
              <a:t>                                                     CWBR-30</a:t>
            </a:r>
          </a:p>
          <a:p>
            <a:r>
              <a:rPr lang="en-GB" altLang="en-US" sz="800"/>
              <a:t>     x3 </a:t>
            </a:r>
            <a:r>
              <a:rPr lang="en-GB" altLang="en-US" sz="800" b="0"/>
              <a:t>BAT L6 Wombat 120mm Recoilless Rifle </a:t>
            </a:r>
            <a:r>
              <a:rPr lang="en-GB" altLang="en-US" sz="800"/>
              <a:t>(g)</a:t>
            </a:r>
            <a:r>
              <a:rPr lang="en-GB" altLang="en-US" sz="800" b="0"/>
              <a:t>          CWBR-52</a:t>
            </a:r>
          </a:p>
          <a:p>
            <a:r>
              <a:rPr lang="en-GB" altLang="en-US" sz="800" b="0"/>
              <a:t>     </a:t>
            </a:r>
            <a:r>
              <a:rPr lang="en-GB" altLang="en-US" sz="800"/>
              <a:t>x6 </a:t>
            </a:r>
            <a:r>
              <a:rPr lang="en-GB" altLang="en-US" sz="800" b="0"/>
              <a:t>Land Rover (no MG) </a:t>
            </a:r>
            <a:r>
              <a:rPr lang="en-GB" altLang="en-US" sz="800"/>
              <a:t>(g)</a:t>
            </a:r>
            <a:r>
              <a:rPr lang="en-GB" altLang="en-US" sz="800" b="0"/>
              <a:t>                                          CWBR-20</a:t>
            </a:r>
          </a:p>
          <a:p>
            <a:endParaRPr lang="en-GB" altLang="en-US" sz="800" b="0"/>
          </a:p>
          <a:p>
            <a:r>
              <a:rPr lang="en-GB" altLang="en-US" sz="800"/>
              <a:t>(j)</a:t>
            </a:r>
            <a:r>
              <a:rPr lang="en-GB" altLang="en-US" sz="800" b="0"/>
              <a:t> May convert GPMGs from Sustained Fire to Light mode:</a:t>
            </a:r>
          </a:p>
          <a:p>
            <a:r>
              <a:rPr lang="en-GB" altLang="en-US" sz="800"/>
              <a:t>     </a:t>
            </a:r>
            <a:r>
              <a:rPr lang="en-GB" altLang="en-US" sz="800" b="0"/>
              <a:t>L7A2 General Purpose Machine Gun (LMG Mode)     CWBR-28</a:t>
            </a:r>
            <a:endParaRPr lang="en-GB" altLang="en-US" sz="800"/>
          </a:p>
          <a:p>
            <a:endParaRPr lang="en-GB" altLang="en-US" sz="800"/>
          </a:p>
          <a:p>
            <a:r>
              <a:rPr lang="en-GB" altLang="en-US" sz="800"/>
              <a:t>(k) </a:t>
            </a:r>
            <a:r>
              <a:rPr lang="en-GB" altLang="en-US" sz="800" b="0"/>
              <a:t>The SFMGs were traditionally operated by the Battalion Corps of Drums.  However, they had no organic transport and would normally therefore be assigned as detachments to the Infantry Companies, or to beef up the Milan Platoon.  The MGs would therefore ride in the transport of those units.</a:t>
            </a:r>
          </a:p>
          <a:p>
            <a:endParaRPr lang="en-GB" altLang="en-US" sz="800" b="0"/>
          </a:p>
          <a:p>
            <a:r>
              <a:rPr lang="en-GB" altLang="en-US" sz="800"/>
              <a:t>(l) </a:t>
            </a:r>
            <a:r>
              <a:rPr lang="en-GB" altLang="en-US" sz="800" b="0"/>
              <a:t>The Milans and GPMGs may alternatively be attached to Infantry Companies, in which case they may be transported by their Saxons.</a:t>
            </a:r>
            <a:endParaRPr lang="en-GB" altLang="en-US" sz="800"/>
          </a:p>
          <a:p>
            <a:endParaRPr lang="en-GB" altLang="en-US" sz="800"/>
          </a:p>
          <a:p>
            <a:r>
              <a:rPr lang="en-GB" altLang="en-US" sz="800"/>
              <a:t>(m) </a:t>
            </a:r>
            <a:r>
              <a:rPr lang="en-GB" altLang="en-US" sz="800" b="0"/>
              <a:t>In the Berlin Brigade, add the following general-purpose APCs to the Battlegroup.  These may be attached to the Infantry Companies to provide armoured transport or for fire support:</a:t>
            </a:r>
          </a:p>
          <a:p>
            <a:r>
              <a:rPr lang="en-GB" altLang="en-US" sz="800" b="0"/>
              <a:t>     </a:t>
            </a:r>
            <a:r>
              <a:rPr lang="en-GB" altLang="en-US" sz="800"/>
              <a:t>x1 </a:t>
            </a:r>
            <a:r>
              <a:rPr lang="en-GB" altLang="en-US" sz="800" b="0"/>
              <a:t>FV-432 Armoured Personnel Carrier                      CWBR-11</a:t>
            </a:r>
          </a:p>
          <a:p>
            <a:r>
              <a:rPr lang="en-GB" altLang="en-US" sz="800" b="0"/>
              <a:t>     </a:t>
            </a:r>
            <a:r>
              <a:rPr lang="en-GB" altLang="en-US" sz="800"/>
              <a:t>x2 </a:t>
            </a:r>
            <a:r>
              <a:rPr lang="en-GB" altLang="en-US" sz="800" b="0"/>
              <a:t>FV-432/30 30mm Fire Support Vehicle                  CWBR-50</a:t>
            </a:r>
          </a:p>
          <a:p>
            <a:endParaRPr lang="en-GB" altLang="en-US" sz="800" b="0"/>
          </a:p>
          <a:p>
            <a:r>
              <a:rPr lang="en-GB" altLang="en-US" sz="800"/>
              <a:t>(n) </a:t>
            </a:r>
            <a:r>
              <a:rPr lang="en-GB" altLang="en-US" sz="800" b="0"/>
              <a:t>The two Guards battalions involved in the Falklands War were each issued a platoon of </a:t>
            </a:r>
            <a:r>
              <a:rPr lang="en-GB" altLang="en-US" sz="800"/>
              <a:t>x2 </a:t>
            </a:r>
            <a:r>
              <a:rPr lang="en-GB" altLang="en-US" sz="800" b="0"/>
              <a:t>L2A1 .50 Cals on AA mounts.  These were withdrawn immediately following the war.</a:t>
            </a:r>
          </a:p>
          <a:p>
            <a:endParaRPr lang="en-GB" altLang="en-US" sz="800" b="0"/>
          </a:p>
          <a:p>
            <a:r>
              <a:rPr lang="en-GB" altLang="en-US" sz="800"/>
              <a:t>(o) </a:t>
            </a:r>
            <a:r>
              <a:rPr lang="en-GB" altLang="en-US" sz="800" b="0"/>
              <a:t>Late 1980s: May upgrade Milan to Milan 2 (see card).</a:t>
            </a:r>
            <a:endParaRPr lang="en-GB" altLang="en-US" sz="800"/>
          </a:p>
          <a:p>
            <a:endParaRPr lang="en-GB" altLang="en-US" sz="800" b="0"/>
          </a:p>
        </p:txBody>
      </p:sp>
      <p:grpSp>
        <p:nvGrpSpPr>
          <p:cNvPr id="87124" name="Group 84">
            <a:extLst>
              <a:ext uri="{FF2B5EF4-FFF2-40B4-BE49-F238E27FC236}">
                <a16:creationId xmlns:a16="http://schemas.microsoft.com/office/drawing/2014/main" id="{FDAA276F-D3B1-4836-BCB1-B7BF335D2F25}"/>
              </a:ext>
            </a:extLst>
          </p:cNvPr>
          <p:cNvGrpSpPr>
            <a:grpSpLocks/>
          </p:cNvGrpSpPr>
          <p:nvPr/>
        </p:nvGrpSpPr>
        <p:grpSpPr bwMode="auto">
          <a:xfrm>
            <a:off x="404813" y="900113"/>
            <a:ext cx="231775" cy="190500"/>
            <a:chOff x="2252" y="2304"/>
            <a:chExt cx="146" cy="120"/>
          </a:xfrm>
        </p:grpSpPr>
        <p:sp>
          <p:nvSpPr>
            <p:cNvPr id="87125" name="Rectangle 85">
              <a:extLst>
                <a:ext uri="{FF2B5EF4-FFF2-40B4-BE49-F238E27FC236}">
                  <a16:creationId xmlns:a16="http://schemas.microsoft.com/office/drawing/2014/main" id="{AD66A9DC-41AA-461F-8FF5-82C95F160BAA}"/>
                </a:ext>
              </a:extLst>
            </p:cNvPr>
            <p:cNvSpPr>
              <a:spLocks noChangeAspect="1" noChangeArrowheads="1"/>
            </p:cNvSpPr>
            <p:nvPr/>
          </p:nvSpPr>
          <p:spPr bwMode="auto">
            <a:xfrm>
              <a:off x="2252" y="230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7126" name="Oval 86">
              <a:extLst>
                <a:ext uri="{FF2B5EF4-FFF2-40B4-BE49-F238E27FC236}">
                  <a16:creationId xmlns:a16="http://schemas.microsoft.com/office/drawing/2014/main" id="{015E344C-5984-42D2-907B-CDABC87A41E7}"/>
                </a:ext>
              </a:extLst>
            </p:cNvPr>
            <p:cNvSpPr>
              <a:spLocks noChangeAspect="1" noChangeArrowheads="1"/>
            </p:cNvSpPr>
            <p:nvPr/>
          </p:nvSpPr>
          <p:spPr bwMode="auto">
            <a:xfrm>
              <a:off x="2259" y="240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87127" name="Oval 87">
              <a:extLst>
                <a:ext uri="{FF2B5EF4-FFF2-40B4-BE49-F238E27FC236}">
                  <a16:creationId xmlns:a16="http://schemas.microsoft.com/office/drawing/2014/main" id="{0E07ABD3-9E60-4A45-B725-935C27F41412}"/>
                </a:ext>
              </a:extLst>
            </p:cNvPr>
            <p:cNvSpPr>
              <a:spLocks noChangeAspect="1" noChangeArrowheads="1"/>
            </p:cNvSpPr>
            <p:nvPr/>
          </p:nvSpPr>
          <p:spPr bwMode="auto">
            <a:xfrm>
              <a:off x="2373" y="240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grpSp>
        <p:nvGrpSpPr>
          <p:cNvPr id="87129" name="Group 89">
            <a:extLst>
              <a:ext uri="{FF2B5EF4-FFF2-40B4-BE49-F238E27FC236}">
                <a16:creationId xmlns:a16="http://schemas.microsoft.com/office/drawing/2014/main" id="{EE611021-53B2-4941-A8AB-A9703A0B8A95}"/>
              </a:ext>
            </a:extLst>
          </p:cNvPr>
          <p:cNvGrpSpPr>
            <a:grpSpLocks/>
          </p:cNvGrpSpPr>
          <p:nvPr/>
        </p:nvGrpSpPr>
        <p:grpSpPr bwMode="auto">
          <a:xfrm>
            <a:off x="404813" y="5075238"/>
            <a:ext cx="231775" cy="157162"/>
            <a:chOff x="2736" y="2832"/>
            <a:chExt cx="146" cy="99"/>
          </a:xfrm>
        </p:grpSpPr>
        <p:sp>
          <p:nvSpPr>
            <p:cNvPr id="87130" name="Rectangle 90">
              <a:extLst>
                <a:ext uri="{FF2B5EF4-FFF2-40B4-BE49-F238E27FC236}">
                  <a16:creationId xmlns:a16="http://schemas.microsoft.com/office/drawing/2014/main" id="{6C54E40F-D8DB-4065-85D4-D75D1A2C74F6}"/>
                </a:ext>
              </a:extLst>
            </p:cNvPr>
            <p:cNvSpPr>
              <a:spLocks noChangeAspect="1" noChangeArrowheads="1"/>
            </p:cNvSpPr>
            <p:nvPr/>
          </p:nvSpPr>
          <p:spPr bwMode="auto">
            <a:xfrm>
              <a:off x="2736" y="2832"/>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7131" name="Rectangle 91">
              <a:extLst>
                <a:ext uri="{FF2B5EF4-FFF2-40B4-BE49-F238E27FC236}">
                  <a16:creationId xmlns:a16="http://schemas.microsoft.com/office/drawing/2014/main" id="{2A8CD192-E74E-4A87-96A2-942037387B60}"/>
                </a:ext>
              </a:extLst>
            </p:cNvPr>
            <p:cNvSpPr>
              <a:spLocks noChangeAspect="1" noChangeArrowheads="1"/>
            </p:cNvSpPr>
            <p:nvPr/>
          </p:nvSpPr>
          <p:spPr bwMode="auto">
            <a:xfrm>
              <a:off x="2736" y="2832"/>
              <a:ext cx="35" cy="98"/>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7132" name="Line 92">
              <a:extLst>
                <a:ext uri="{FF2B5EF4-FFF2-40B4-BE49-F238E27FC236}">
                  <a16:creationId xmlns:a16="http://schemas.microsoft.com/office/drawing/2014/main" id="{CFA637BB-2119-422F-AAA6-1B73F5A8E981}"/>
                </a:ext>
              </a:extLst>
            </p:cNvPr>
            <p:cNvSpPr>
              <a:spLocks noChangeAspect="1" noChangeShapeType="1"/>
            </p:cNvSpPr>
            <p:nvPr/>
          </p:nvSpPr>
          <p:spPr bwMode="auto">
            <a:xfrm flipV="1">
              <a:off x="2736" y="2834"/>
              <a:ext cx="144" cy="95"/>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7133" name="Line 93">
              <a:extLst>
                <a:ext uri="{FF2B5EF4-FFF2-40B4-BE49-F238E27FC236}">
                  <a16:creationId xmlns:a16="http://schemas.microsoft.com/office/drawing/2014/main" id="{B04822D9-80E8-4EE1-B0B2-439D7AEF5452}"/>
                </a:ext>
              </a:extLst>
            </p:cNvPr>
            <p:cNvSpPr>
              <a:spLocks noChangeAspect="1" noChangeShapeType="1"/>
            </p:cNvSpPr>
            <p:nvPr/>
          </p:nvSpPr>
          <p:spPr bwMode="auto">
            <a:xfrm>
              <a:off x="2737" y="2832"/>
              <a:ext cx="143" cy="9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87134" name="Group 94">
            <a:extLst>
              <a:ext uri="{FF2B5EF4-FFF2-40B4-BE49-F238E27FC236}">
                <a16:creationId xmlns:a16="http://schemas.microsoft.com/office/drawing/2014/main" id="{3BD78066-FADA-4280-AAFA-690A57D8E1E2}"/>
              </a:ext>
            </a:extLst>
          </p:cNvPr>
          <p:cNvGrpSpPr>
            <a:grpSpLocks/>
          </p:cNvGrpSpPr>
          <p:nvPr/>
        </p:nvGrpSpPr>
        <p:grpSpPr bwMode="auto">
          <a:xfrm>
            <a:off x="476250" y="5003800"/>
            <a:ext cx="74613" cy="26988"/>
            <a:chOff x="2373" y="1404"/>
            <a:chExt cx="47" cy="17"/>
          </a:xfrm>
        </p:grpSpPr>
        <p:sp>
          <p:nvSpPr>
            <p:cNvPr id="87135" name="Oval 95">
              <a:extLst>
                <a:ext uri="{FF2B5EF4-FFF2-40B4-BE49-F238E27FC236}">
                  <a16:creationId xmlns:a16="http://schemas.microsoft.com/office/drawing/2014/main" id="{7F694738-2271-4A4A-AE09-A92DE63CD13D}"/>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87136" name="Oval 96">
              <a:extLst>
                <a:ext uri="{FF2B5EF4-FFF2-40B4-BE49-F238E27FC236}">
                  <a16:creationId xmlns:a16="http://schemas.microsoft.com/office/drawing/2014/main" id="{9C8C3119-FE88-4859-8A29-C4F00B79F477}"/>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87137" name="Line 97">
            <a:extLst>
              <a:ext uri="{FF2B5EF4-FFF2-40B4-BE49-F238E27FC236}">
                <a16:creationId xmlns:a16="http://schemas.microsoft.com/office/drawing/2014/main" id="{DA8F7F1A-5CDD-4897-86F6-5DF1D25A848B}"/>
              </a:ext>
            </a:extLst>
          </p:cNvPr>
          <p:cNvSpPr>
            <a:spLocks noChangeShapeType="1"/>
          </p:cNvSpPr>
          <p:nvPr/>
        </p:nvSpPr>
        <p:spPr bwMode="auto">
          <a:xfrm>
            <a:off x="260350" y="5148263"/>
            <a:ext cx="144463"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7138" name="Text Box 98">
            <a:extLst>
              <a:ext uri="{FF2B5EF4-FFF2-40B4-BE49-F238E27FC236}">
                <a16:creationId xmlns:a16="http://schemas.microsoft.com/office/drawing/2014/main" id="{A8BFB79B-22D0-40B0-97C2-EB2FE5626FA1}"/>
              </a:ext>
            </a:extLst>
          </p:cNvPr>
          <p:cNvSpPr txBox="1">
            <a:spLocks noChangeArrowheads="1"/>
          </p:cNvSpPr>
          <p:nvPr/>
        </p:nvSpPr>
        <p:spPr bwMode="auto">
          <a:xfrm>
            <a:off x="620713" y="5003800"/>
            <a:ext cx="2803525"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Up to x2 </a:t>
            </a:r>
            <a:r>
              <a:rPr lang="en-GB" altLang="en-US" sz="800" b="0"/>
              <a:t>L2A1 .50 Cal Heavy Machine Gun </a:t>
            </a:r>
            <a:r>
              <a:rPr lang="en-GB" altLang="en-US" sz="800"/>
              <a:t>(n)</a:t>
            </a:r>
            <a:r>
              <a:rPr lang="en-GB" altLang="en-US" sz="800" b="0"/>
              <a:t> CWBR-35</a:t>
            </a:r>
            <a:endParaRPr lang="en-GB" altLang="en-US" sz="800"/>
          </a:p>
        </p:txBody>
      </p:sp>
      <p:sp>
        <p:nvSpPr>
          <p:cNvPr id="87139" name="Line 99">
            <a:extLst>
              <a:ext uri="{FF2B5EF4-FFF2-40B4-BE49-F238E27FC236}">
                <a16:creationId xmlns:a16="http://schemas.microsoft.com/office/drawing/2014/main" id="{E7472E44-5B88-4CB5-AC0E-7991C35DDF69}"/>
              </a:ext>
            </a:extLst>
          </p:cNvPr>
          <p:cNvSpPr>
            <a:spLocks noChangeShapeType="1"/>
          </p:cNvSpPr>
          <p:nvPr/>
        </p:nvSpPr>
        <p:spPr bwMode="auto">
          <a:xfrm>
            <a:off x="477838" y="4356100"/>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87140" name="Group 100">
            <a:extLst>
              <a:ext uri="{FF2B5EF4-FFF2-40B4-BE49-F238E27FC236}">
                <a16:creationId xmlns:a16="http://schemas.microsoft.com/office/drawing/2014/main" id="{B038227D-FD7B-4D7D-95C1-FD1BEAE76427}"/>
              </a:ext>
            </a:extLst>
          </p:cNvPr>
          <p:cNvGrpSpPr>
            <a:grpSpLocks/>
          </p:cNvGrpSpPr>
          <p:nvPr/>
        </p:nvGrpSpPr>
        <p:grpSpPr bwMode="auto">
          <a:xfrm>
            <a:off x="477838" y="4427538"/>
            <a:ext cx="74612" cy="26987"/>
            <a:chOff x="2373" y="1404"/>
            <a:chExt cx="47" cy="17"/>
          </a:xfrm>
        </p:grpSpPr>
        <p:sp>
          <p:nvSpPr>
            <p:cNvPr id="87141" name="Oval 101">
              <a:extLst>
                <a:ext uri="{FF2B5EF4-FFF2-40B4-BE49-F238E27FC236}">
                  <a16:creationId xmlns:a16="http://schemas.microsoft.com/office/drawing/2014/main" id="{D42D102D-0199-48A4-88A7-15BED9791AAE}"/>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87142" name="Oval 102">
              <a:extLst>
                <a:ext uri="{FF2B5EF4-FFF2-40B4-BE49-F238E27FC236}">
                  <a16:creationId xmlns:a16="http://schemas.microsoft.com/office/drawing/2014/main" id="{8BDA41F3-B016-4A55-8CE2-51A202B8A8FA}"/>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87143" name="Text Box 103">
            <a:extLst>
              <a:ext uri="{FF2B5EF4-FFF2-40B4-BE49-F238E27FC236}">
                <a16:creationId xmlns:a16="http://schemas.microsoft.com/office/drawing/2014/main" id="{9AD07505-11DA-4EBA-A69B-388FEECBE950}"/>
              </a:ext>
            </a:extLst>
          </p:cNvPr>
          <p:cNvSpPr txBox="1">
            <a:spLocks noChangeArrowheads="1"/>
          </p:cNvSpPr>
          <p:nvPr/>
        </p:nvSpPr>
        <p:spPr bwMode="auto">
          <a:xfrm>
            <a:off x="620713" y="4356100"/>
            <a:ext cx="272891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a:t>
            </a:r>
          </a:p>
          <a:p>
            <a:r>
              <a:rPr lang="en-GB" altLang="en-US" sz="800"/>
              <a:t>x2 </a:t>
            </a:r>
            <a:r>
              <a:rPr lang="en-GB" altLang="en-US" sz="800" b="0"/>
              <a:t>Land Rover (no MG) </a:t>
            </a:r>
            <a:r>
              <a:rPr lang="en-GB" altLang="en-US" sz="800"/>
              <a:t>(egi)</a:t>
            </a:r>
            <a:r>
              <a:rPr lang="en-GB" altLang="en-US" sz="800" b="0"/>
              <a:t>     </a:t>
            </a:r>
            <a:r>
              <a:rPr lang="en-GB" altLang="en-US" sz="800"/>
              <a:t>     </a:t>
            </a:r>
            <a:r>
              <a:rPr lang="en-GB" altLang="en-US" sz="800" b="0"/>
              <a:t>                 CWBR-20</a:t>
            </a:r>
            <a:endParaRPr lang="en-GB" altLang="en-US" sz="800"/>
          </a:p>
        </p:txBody>
      </p:sp>
      <p:grpSp>
        <p:nvGrpSpPr>
          <p:cNvPr id="87144" name="Group 104">
            <a:extLst>
              <a:ext uri="{FF2B5EF4-FFF2-40B4-BE49-F238E27FC236}">
                <a16:creationId xmlns:a16="http://schemas.microsoft.com/office/drawing/2014/main" id="{21219436-91C2-4C49-B8E9-BA4A70F646D6}"/>
              </a:ext>
            </a:extLst>
          </p:cNvPr>
          <p:cNvGrpSpPr>
            <a:grpSpLocks noChangeAspect="1"/>
          </p:cNvGrpSpPr>
          <p:nvPr/>
        </p:nvGrpSpPr>
        <p:grpSpPr bwMode="auto">
          <a:xfrm>
            <a:off x="404813" y="4211638"/>
            <a:ext cx="231775" cy="157162"/>
            <a:chOff x="624" y="1632"/>
            <a:chExt cx="195" cy="132"/>
          </a:xfrm>
        </p:grpSpPr>
        <p:sp>
          <p:nvSpPr>
            <p:cNvPr id="87145" name="Rectangle 105">
              <a:extLst>
                <a:ext uri="{FF2B5EF4-FFF2-40B4-BE49-F238E27FC236}">
                  <a16:creationId xmlns:a16="http://schemas.microsoft.com/office/drawing/2014/main" id="{BB08DB0F-A6E4-4210-A2C9-62F709DC461A}"/>
                </a:ext>
              </a:extLst>
            </p:cNvPr>
            <p:cNvSpPr>
              <a:spLocks noChangeAspect="1" noChangeArrowheads="1"/>
            </p:cNvSpPr>
            <p:nvPr/>
          </p:nvSpPr>
          <p:spPr bwMode="auto">
            <a:xfrm>
              <a:off x="624" y="1632"/>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7146" name="Line 106">
              <a:extLst>
                <a:ext uri="{FF2B5EF4-FFF2-40B4-BE49-F238E27FC236}">
                  <a16:creationId xmlns:a16="http://schemas.microsoft.com/office/drawing/2014/main" id="{79245BFF-839E-4313-809B-42EDBDA85BB2}"/>
                </a:ext>
              </a:extLst>
            </p:cNvPr>
            <p:cNvSpPr>
              <a:spLocks noChangeAspect="1" noChangeShapeType="1"/>
            </p:cNvSpPr>
            <p:nvPr/>
          </p:nvSpPr>
          <p:spPr bwMode="auto">
            <a:xfrm flipV="1">
              <a:off x="624" y="1635"/>
              <a:ext cx="96" cy="12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7147" name="Line 107">
              <a:extLst>
                <a:ext uri="{FF2B5EF4-FFF2-40B4-BE49-F238E27FC236}">
                  <a16:creationId xmlns:a16="http://schemas.microsoft.com/office/drawing/2014/main" id="{9B0C55A7-2B76-4C39-A69B-2CBA9B0DB5C6}"/>
                </a:ext>
              </a:extLst>
            </p:cNvPr>
            <p:cNvSpPr>
              <a:spLocks noChangeAspect="1" noChangeShapeType="1"/>
            </p:cNvSpPr>
            <p:nvPr/>
          </p:nvSpPr>
          <p:spPr bwMode="auto">
            <a:xfrm>
              <a:off x="720" y="1632"/>
              <a:ext cx="96"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87148" name="Group 108">
            <a:extLst>
              <a:ext uri="{FF2B5EF4-FFF2-40B4-BE49-F238E27FC236}">
                <a16:creationId xmlns:a16="http://schemas.microsoft.com/office/drawing/2014/main" id="{F6694CD2-7F04-4799-87B7-8ACD2FE80274}"/>
              </a:ext>
            </a:extLst>
          </p:cNvPr>
          <p:cNvGrpSpPr>
            <a:grpSpLocks/>
          </p:cNvGrpSpPr>
          <p:nvPr/>
        </p:nvGrpSpPr>
        <p:grpSpPr bwMode="auto">
          <a:xfrm>
            <a:off x="482600" y="4140200"/>
            <a:ext cx="74613" cy="26988"/>
            <a:chOff x="2373" y="1404"/>
            <a:chExt cx="47" cy="17"/>
          </a:xfrm>
        </p:grpSpPr>
        <p:sp>
          <p:nvSpPr>
            <p:cNvPr id="87149" name="Oval 109">
              <a:extLst>
                <a:ext uri="{FF2B5EF4-FFF2-40B4-BE49-F238E27FC236}">
                  <a16:creationId xmlns:a16="http://schemas.microsoft.com/office/drawing/2014/main" id="{206E5AC1-797E-4819-8F90-EA3915CC7A72}"/>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87150" name="Oval 110">
              <a:extLst>
                <a:ext uri="{FF2B5EF4-FFF2-40B4-BE49-F238E27FC236}">
                  <a16:creationId xmlns:a16="http://schemas.microsoft.com/office/drawing/2014/main" id="{81FEB133-3D0A-4FCF-A680-41861B25F736}"/>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87151" name="Text Box 111">
            <a:extLst>
              <a:ext uri="{FF2B5EF4-FFF2-40B4-BE49-F238E27FC236}">
                <a16:creationId xmlns:a16="http://schemas.microsoft.com/office/drawing/2014/main" id="{9C03D5D1-B83A-4979-A655-F950AB9C4064}"/>
              </a:ext>
            </a:extLst>
          </p:cNvPr>
          <p:cNvSpPr txBox="1">
            <a:spLocks noChangeArrowheads="1"/>
          </p:cNvSpPr>
          <p:nvPr/>
        </p:nvSpPr>
        <p:spPr bwMode="auto">
          <a:xfrm>
            <a:off x="622300" y="4140200"/>
            <a:ext cx="2740025"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x2 </a:t>
            </a:r>
            <a:r>
              <a:rPr lang="en-GB" altLang="en-US" sz="800" b="0"/>
              <a:t>Milan ATGM </a:t>
            </a:r>
            <a:r>
              <a:rPr lang="en-GB" altLang="en-US" sz="800"/>
              <a:t>(gio)    </a:t>
            </a:r>
            <a:r>
              <a:rPr lang="en-GB" altLang="en-US" sz="800" b="0"/>
              <a:t>                                    CWBR-30</a:t>
            </a:r>
            <a:endParaRPr lang="en-GB" altLang="en-US" sz="800"/>
          </a:p>
        </p:txBody>
      </p:sp>
      <p:sp>
        <p:nvSpPr>
          <p:cNvPr id="87152" name="Line 112">
            <a:extLst>
              <a:ext uri="{FF2B5EF4-FFF2-40B4-BE49-F238E27FC236}">
                <a16:creationId xmlns:a16="http://schemas.microsoft.com/office/drawing/2014/main" id="{8BC944F9-0B75-45AF-970D-923BFF53905E}"/>
              </a:ext>
            </a:extLst>
          </p:cNvPr>
          <p:cNvSpPr>
            <a:spLocks noChangeShapeType="1"/>
          </p:cNvSpPr>
          <p:nvPr/>
        </p:nvSpPr>
        <p:spPr bwMode="auto">
          <a:xfrm>
            <a:off x="261938" y="4284663"/>
            <a:ext cx="142875"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87153" name="Group 113">
            <a:extLst>
              <a:ext uri="{FF2B5EF4-FFF2-40B4-BE49-F238E27FC236}">
                <a16:creationId xmlns:a16="http://schemas.microsoft.com/office/drawing/2014/main" id="{5EDF118D-C305-44A9-BEC8-87CD597BEF37}"/>
              </a:ext>
            </a:extLst>
          </p:cNvPr>
          <p:cNvGrpSpPr>
            <a:grpSpLocks/>
          </p:cNvGrpSpPr>
          <p:nvPr/>
        </p:nvGrpSpPr>
        <p:grpSpPr bwMode="auto">
          <a:xfrm>
            <a:off x="404813" y="4500563"/>
            <a:ext cx="231775" cy="190500"/>
            <a:chOff x="2252" y="2304"/>
            <a:chExt cx="146" cy="120"/>
          </a:xfrm>
        </p:grpSpPr>
        <p:sp>
          <p:nvSpPr>
            <p:cNvPr id="87154" name="Rectangle 114">
              <a:extLst>
                <a:ext uri="{FF2B5EF4-FFF2-40B4-BE49-F238E27FC236}">
                  <a16:creationId xmlns:a16="http://schemas.microsoft.com/office/drawing/2014/main" id="{7C871AD2-0657-4B0C-9D3D-1B10EA68227F}"/>
                </a:ext>
              </a:extLst>
            </p:cNvPr>
            <p:cNvSpPr>
              <a:spLocks noChangeAspect="1" noChangeArrowheads="1"/>
            </p:cNvSpPr>
            <p:nvPr/>
          </p:nvSpPr>
          <p:spPr bwMode="auto">
            <a:xfrm>
              <a:off x="2252" y="230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7155" name="Oval 115">
              <a:extLst>
                <a:ext uri="{FF2B5EF4-FFF2-40B4-BE49-F238E27FC236}">
                  <a16:creationId xmlns:a16="http://schemas.microsoft.com/office/drawing/2014/main" id="{E3DF22E7-43E2-4101-9CD0-2A33B8D12E3C}"/>
                </a:ext>
              </a:extLst>
            </p:cNvPr>
            <p:cNvSpPr>
              <a:spLocks noChangeAspect="1" noChangeArrowheads="1"/>
            </p:cNvSpPr>
            <p:nvPr/>
          </p:nvSpPr>
          <p:spPr bwMode="auto">
            <a:xfrm>
              <a:off x="2259" y="240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87156" name="Oval 116">
              <a:extLst>
                <a:ext uri="{FF2B5EF4-FFF2-40B4-BE49-F238E27FC236}">
                  <a16:creationId xmlns:a16="http://schemas.microsoft.com/office/drawing/2014/main" id="{A9049FCE-B8A6-4031-9C1B-6839A0FD4A35}"/>
                </a:ext>
              </a:extLst>
            </p:cNvPr>
            <p:cNvSpPr>
              <a:spLocks noChangeAspect="1" noChangeArrowheads="1"/>
            </p:cNvSpPr>
            <p:nvPr/>
          </p:nvSpPr>
          <p:spPr bwMode="auto">
            <a:xfrm>
              <a:off x="2373" y="240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grpSp>
        <p:nvGrpSpPr>
          <p:cNvPr id="87157" name="Group 117">
            <a:extLst>
              <a:ext uri="{FF2B5EF4-FFF2-40B4-BE49-F238E27FC236}">
                <a16:creationId xmlns:a16="http://schemas.microsoft.com/office/drawing/2014/main" id="{9A9C0E4B-536F-49A3-B8BC-8B7ACF32943B}"/>
              </a:ext>
            </a:extLst>
          </p:cNvPr>
          <p:cNvGrpSpPr>
            <a:grpSpLocks/>
          </p:cNvGrpSpPr>
          <p:nvPr/>
        </p:nvGrpSpPr>
        <p:grpSpPr bwMode="auto">
          <a:xfrm>
            <a:off x="404813" y="4787900"/>
            <a:ext cx="231775" cy="157163"/>
            <a:chOff x="2736" y="2832"/>
            <a:chExt cx="146" cy="99"/>
          </a:xfrm>
        </p:grpSpPr>
        <p:sp>
          <p:nvSpPr>
            <p:cNvPr id="87158" name="Rectangle 118">
              <a:extLst>
                <a:ext uri="{FF2B5EF4-FFF2-40B4-BE49-F238E27FC236}">
                  <a16:creationId xmlns:a16="http://schemas.microsoft.com/office/drawing/2014/main" id="{B0CAB284-4E97-4CCA-B9C0-42E4177CA284}"/>
                </a:ext>
              </a:extLst>
            </p:cNvPr>
            <p:cNvSpPr>
              <a:spLocks noChangeAspect="1" noChangeArrowheads="1"/>
            </p:cNvSpPr>
            <p:nvPr/>
          </p:nvSpPr>
          <p:spPr bwMode="auto">
            <a:xfrm>
              <a:off x="2736" y="2832"/>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7159" name="Rectangle 119">
              <a:extLst>
                <a:ext uri="{FF2B5EF4-FFF2-40B4-BE49-F238E27FC236}">
                  <a16:creationId xmlns:a16="http://schemas.microsoft.com/office/drawing/2014/main" id="{FFB0B784-A19E-4469-A8DF-25C32D67B93B}"/>
                </a:ext>
              </a:extLst>
            </p:cNvPr>
            <p:cNvSpPr>
              <a:spLocks noChangeAspect="1" noChangeArrowheads="1"/>
            </p:cNvSpPr>
            <p:nvPr/>
          </p:nvSpPr>
          <p:spPr bwMode="auto">
            <a:xfrm>
              <a:off x="2736" y="2832"/>
              <a:ext cx="35" cy="98"/>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7160" name="Line 120">
              <a:extLst>
                <a:ext uri="{FF2B5EF4-FFF2-40B4-BE49-F238E27FC236}">
                  <a16:creationId xmlns:a16="http://schemas.microsoft.com/office/drawing/2014/main" id="{0B474F05-4F71-453E-842C-1988C59545F6}"/>
                </a:ext>
              </a:extLst>
            </p:cNvPr>
            <p:cNvSpPr>
              <a:spLocks noChangeAspect="1" noChangeShapeType="1"/>
            </p:cNvSpPr>
            <p:nvPr/>
          </p:nvSpPr>
          <p:spPr bwMode="auto">
            <a:xfrm flipV="1">
              <a:off x="2736" y="2834"/>
              <a:ext cx="144" cy="95"/>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7161" name="Line 121">
              <a:extLst>
                <a:ext uri="{FF2B5EF4-FFF2-40B4-BE49-F238E27FC236}">
                  <a16:creationId xmlns:a16="http://schemas.microsoft.com/office/drawing/2014/main" id="{807EDE13-9B9E-4357-9A8F-FA27735AC38A}"/>
                </a:ext>
              </a:extLst>
            </p:cNvPr>
            <p:cNvSpPr>
              <a:spLocks noChangeAspect="1" noChangeShapeType="1"/>
            </p:cNvSpPr>
            <p:nvPr/>
          </p:nvSpPr>
          <p:spPr bwMode="auto">
            <a:xfrm>
              <a:off x="2737" y="2832"/>
              <a:ext cx="143" cy="9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87162" name="Group 122">
            <a:extLst>
              <a:ext uri="{FF2B5EF4-FFF2-40B4-BE49-F238E27FC236}">
                <a16:creationId xmlns:a16="http://schemas.microsoft.com/office/drawing/2014/main" id="{2C059E4E-3B38-445F-B008-C0BEA2FEFF23}"/>
              </a:ext>
            </a:extLst>
          </p:cNvPr>
          <p:cNvGrpSpPr>
            <a:grpSpLocks/>
          </p:cNvGrpSpPr>
          <p:nvPr/>
        </p:nvGrpSpPr>
        <p:grpSpPr bwMode="auto">
          <a:xfrm>
            <a:off x="476250" y="4716463"/>
            <a:ext cx="74613" cy="26987"/>
            <a:chOff x="2373" y="1404"/>
            <a:chExt cx="47" cy="17"/>
          </a:xfrm>
        </p:grpSpPr>
        <p:sp>
          <p:nvSpPr>
            <p:cNvPr id="87163" name="Oval 123">
              <a:extLst>
                <a:ext uri="{FF2B5EF4-FFF2-40B4-BE49-F238E27FC236}">
                  <a16:creationId xmlns:a16="http://schemas.microsoft.com/office/drawing/2014/main" id="{31AF5513-74A0-4027-BA2C-D1D0334CD775}"/>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87164" name="Oval 124">
              <a:extLst>
                <a:ext uri="{FF2B5EF4-FFF2-40B4-BE49-F238E27FC236}">
                  <a16:creationId xmlns:a16="http://schemas.microsoft.com/office/drawing/2014/main" id="{B2D9603D-B713-459F-8E42-84C9EE0DBEDB}"/>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87165" name="Line 125">
            <a:extLst>
              <a:ext uri="{FF2B5EF4-FFF2-40B4-BE49-F238E27FC236}">
                <a16:creationId xmlns:a16="http://schemas.microsoft.com/office/drawing/2014/main" id="{AFA3183F-41DB-47E8-A51F-BDD55E09DFF4}"/>
              </a:ext>
            </a:extLst>
          </p:cNvPr>
          <p:cNvSpPr>
            <a:spLocks noChangeShapeType="1"/>
          </p:cNvSpPr>
          <p:nvPr/>
        </p:nvSpPr>
        <p:spPr bwMode="auto">
          <a:xfrm>
            <a:off x="260350" y="4860925"/>
            <a:ext cx="144463"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7166" name="Text Box 126">
            <a:extLst>
              <a:ext uri="{FF2B5EF4-FFF2-40B4-BE49-F238E27FC236}">
                <a16:creationId xmlns:a16="http://schemas.microsoft.com/office/drawing/2014/main" id="{AD6ED1D7-F399-438E-8D93-917802331778}"/>
              </a:ext>
            </a:extLst>
          </p:cNvPr>
          <p:cNvSpPr txBox="1">
            <a:spLocks noChangeArrowheads="1"/>
          </p:cNvSpPr>
          <p:nvPr/>
        </p:nvSpPr>
        <p:spPr bwMode="auto">
          <a:xfrm>
            <a:off x="620713" y="4716463"/>
            <a:ext cx="2711450"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x3 </a:t>
            </a:r>
            <a:r>
              <a:rPr lang="en-GB" altLang="en-US" sz="800" b="0"/>
              <a:t>L7A2 GPMG (SF Mode) </a:t>
            </a:r>
            <a:r>
              <a:rPr lang="en-GB" altLang="en-US" sz="800"/>
              <a:t>(jk)</a:t>
            </a:r>
            <a:r>
              <a:rPr lang="en-GB" altLang="en-US" sz="800" b="0"/>
              <a:t>                       CWBR-29</a:t>
            </a:r>
            <a:endParaRPr lang="en-GB" altLang="en-US" sz="800"/>
          </a:p>
        </p:txBody>
      </p:sp>
      <p:pic>
        <p:nvPicPr>
          <p:cNvPr id="87179" name="Picture 139" descr="saxon_pwero5_zps15ff7b89">
            <a:extLst>
              <a:ext uri="{FF2B5EF4-FFF2-40B4-BE49-F238E27FC236}">
                <a16:creationId xmlns:a16="http://schemas.microsoft.com/office/drawing/2014/main" id="{867D585B-C1C7-4E4F-80CE-7ACED3C4F3A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3375" y="5795963"/>
            <a:ext cx="2879725" cy="2030412"/>
          </a:xfrm>
          <a:prstGeom prst="rect">
            <a:avLst/>
          </a:prstGeom>
          <a:noFill/>
          <a:extLst>
            <a:ext uri="{909E8E84-426E-40DD-AFC4-6F175D3DCCD1}">
              <a14:hiddenFill xmlns:a14="http://schemas.microsoft.com/office/drawing/2010/main">
                <a:solidFill>
                  <a:srgbClr val="FFFFFF"/>
                </a:solidFill>
              </a14:hiddenFill>
            </a:ext>
          </a:extLst>
        </p:spPr>
      </p:pic>
      <p:sp>
        <p:nvSpPr>
          <p:cNvPr id="87181" name="Line 141">
            <a:extLst>
              <a:ext uri="{FF2B5EF4-FFF2-40B4-BE49-F238E27FC236}">
                <a16:creationId xmlns:a16="http://schemas.microsoft.com/office/drawing/2014/main" id="{DE64F384-E9D3-40B7-B254-954DAFB89BD9}"/>
              </a:ext>
            </a:extLst>
          </p:cNvPr>
          <p:cNvSpPr>
            <a:spLocks noChangeShapeType="1"/>
          </p:cNvSpPr>
          <p:nvPr/>
        </p:nvSpPr>
        <p:spPr bwMode="auto">
          <a:xfrm>
            <a:off x="260350" y="3132138"/>
            <a:ext cx="144463"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87182" name="Group 142">
            <a:extLst>
              <a:ext uri="{FF2B5EF4-FFF2-40B4-BE49-F238E27FC236}">
                <a16:creationId xmlns:a16="http://schemas.microsoft.com/office/drawing/2014/main" id="{14B5C971-941F-4057-A9A6-763247D06063}"/>
              </a:ext>
            </a:extLst>
          </p:cNvPr>
          <p:cNvGrpSpPr>
            <a:grpSpLocks/>
          </p:cNvGrpSpPr>
          <p:nvPr/>
        </p:nvGrpSpPr>
        <p:grpSpPr bwMode="auto">
          <a:xfrm>
            <a:off x="404813" y="3060700"/>
            <a:ext cx="231775" cy="157163"/>
            <a:chOff x="2736" y="3312"/>
            <a:chExt cx="146" cy="99"/>
          </a:xfrm>
        </p:grpSpPr>
        <p:sp>
          <p:nvSpPr>
            <p:cNvPr id="87183" name="Rectangle 143">
              <a:extLst>
                <a:ext uri="{FF2B5EF4-FFF2-40B4-BE49-F238E27FC236}">
                  <a16:creationId xmlns:a16="http://schemas.microsoft.com/office/drawing/2014/main" id="{F4B7A219-D938-4F71-9D48-E60827975E29}"/>
                </a:ext>
              </a:extLst>
            </p:cNvPr>
            <p:cNvSpPr>
              <a:spLocks noChangeAspect="1" noChangeArrowheads="1"/>
            </p:cNvSpPr>
            <p:nvPr/>
          </p:nvSpPr>
          <p:spPr bwMode="auto">
            <a:xfrm>
              <a:off x="2736" y="3312"/>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7184" name="AutoShape 144">
              <a:extLst>
                <a:ext uri="{FF2B5EF4-FFF2-40B4-BE49-F238E27FC236}">
                  <a16:creationId xmlns:a16="http://schemas.microsoft.com/office/drawing/2014/main" id="{400539F5-6EF1-4BE8-96C6-9375791AE9DE}"/>
                </a:ext>
              </a:extLst>
            </p:cNvPr>
            <p:cNvSpPr>
              <a:spLocks noChangeAspect="1" noChangeArrowheads="1"/>
            </p:cNvSpPr>
            <p:nvPr/>
          </p:nvSpPr>
          <p:spPr bwMode="auto">
            <a:xfrm>
              <a:off x="2788" y="3344"/>
              <a:ext cx="36" cy="35"/>
            </a:xfrm>
            <a:prstGeom prst="triangle">
              <a:avLst>
                <a:gd name="adj" fmla="val 50000"/>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87185" name="Group 145">
            <a:extLst>
              <a:ext uri="{FF2B5EF4-FFF2-40B4-BE49-F238E27FC236}">
                <a16:creationId xmlns:a16="http://schemas.microsoft.com/office/drawing/2014/main" id="{B64BC081-E443-49EF-BCC0-E6C6E48EE351}"/>
              </a:ext>
            </a:extLst>
          </p:cNvPr>
          <p:cNvGrpSpPr>
            <a:grpSpLocks/>
          </p:cNvGrpSpPr>
          <p:nvPr/>
        </p:nvGrpSpPr>
        <p:grpSpPr bwMode="auto">
          <a:xfrm>
            <a:off x="476250" y="2987675"/>
            <a:ext cx="74613" cy="26988"/>
            <a:chOff x="2373" y="1404"/>
            <a:chExt cx="47" cy="17"/>
          </a:xfrm>
        </p:grpSpPr>
        <p:sp>
          <p:nvSpPr>
            <p:cNvPr id="87186" name="Oval 146">
              <a:extLst>
                <a:ext uri="{FF2B5EF4-FFF2-40B4-BE49-F238E27FC236}">
                  <a16:creationId xmlns:a16="http://schemas.microsoft.com/office/drawing/2014/main" id="{D00A759B-27E3-4AB8-AE6B-81E8B577FAC7}"/>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87187" name="Oval 147">
              <a:extLst>
                <a:ext uri="{FF2B5EF4-FFF2-40B4-BE49-F238E27FC236}">
                  <a16:creationId xmlns:a16="http://schemas.microsoft.com/office/drawing/2014/main" id="{279C94D7-0EFC-413E-9786-1BEA5E50CF37}"/>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87188" name="Text Box 148">
            <a:extLst>
              <a:ext uri="{FF2B5EF4-FFF2-40B4-BE49-F238E27FC236}">
                <a16:creationId xmlns:a16="http://schemas.microsoft.com/office/drawing/2014/main" id="{E54330D6-7DB1-4001-9361-0708704B071A}"/>
              </a:ext>
            </a:extLst>
          </p:cNvPr>
          <p:cNvSpPr txBox="1">
            <a:spLocks noChangeArrowheads="1"/>
          </p:cNvSpPr>
          <p:nvPr/>
        </p:nvSpPr>
        <p:spPr bwMode="auto">
          <a:xfrm>
            <a:off x="620713" y="2916238"/>
            <a:ext cx="27336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Recce</a:t>
            </a:r>
          </a:p>
          <a:p>
            <a:r>
              <a:rPr lang="en-GB" altLang="en-US" sz="800"/>
              <a:t>x1 </a:t>
            </a:r>
            <a:r>
              <a:rPr lang="en-GB" altLang="en-US" sz="800" b="0"/>
              <a:t>Forward Observer </a:t>
            </a:r>
            <a:r>
              <a:rPr lang="en-GB" altLang="en-US" sz="800"/>
              <a:t>(o)</a:t>
            </a:r>
            <a:r>
              <a:rPr lang="en-GB" altLang="en-US" sz="800" b="0"/>
              <a:t>                                  CWBR-41</a:t>
            </a:r>
            <a:endParaRPr lang="en-GB" altLang="en-US" sz="800"/>
          </a:p>
        </p:txBody>
      </p:sp>
      <p:grpSp>
        <p:nvGrpSpPr>
          <p:cNvPr id="87190" name="Group 150">
            <a:extLst>
              <a:ext uri="{FF2B5EF4-FFF2-40B4-BE49-F238E27FC236}">
                <a16:creationId xmlns:a16="http://schemas.microsoft.com/office/drawing/2014/main" id="{9FB2C21B-4F04-4FF9-8F94-0949F90A6AB8}"/>
              </a:ext>
            </a:extLst>
          </p:cNvPr>
          <p:cNvGrpSpPr>
            <a:grpSpLocks/>
          </p:cNvGrpSpPr>
          <p:nvPr/>
        </p:nvGrpSpPr>
        <p:grpSpPr bwMode="auto">
          <a:xfrm>
            <a:off x="477838" y="3275013"/>
            <a:ext cx="74612" cy="26987"/>
            <a:chOff x="2373" y="1404"/>
            <a:chExt cx="47" cy="17"/>
          </a:xfrm>
        </p:grpSpPr>
        <p:sp>
          <p:nvSpPr>
            <p:cNvPr id="87191" name="Oval 151">
              <a:extLst>
                <a:ext uri="{FF2B5EF4-FFF2-40B4-BE49-F238E27FC236}">
                  <a16:creationId xmlns:a16="http://schemas.microsoft.com/office/drawing/2014/main" id="{FD7B4120-32AD-4488-9525-6DD42AA54DF3}"/>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87192" name="Oval 152">
              <a:extLst>
                <a:ext uri="{FF2B5EF4-FFF2-40B4-BE49-F238E27FC236}">
                  <a16:creationId xmlns:a16="http://schemas.microsoft.com/office/drawing/2014/main" id="{4A5C9BEF-C2A9-458D-9BB8-D1DCA47BF270}"/>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87193" name="Text Box 153">
            <a:extLst>
              <a:ext uri="{FF2B5EF4-FFF2-40B4-BE49-F238E27FC236}">
                <a16:creationId xmlns:a16="http://schemas.microsoft.com/office/drawing/2014/main" id="{FCDDE332-C53E-4213-9FFB-438F15A0AD6E}"/>
              </a:ext>
            </a:extLst>
          </p:cNvPr>
          <p:cNvSpPr txBox="1">
            <a:spLocks noChangeArrowheads="1"/>
          </p:cNvSpPr>
          <p:nvPr/>
        </p:nvSpPr>
        <p:spPr bwMode="auto">
          <a:xfrm>
            <a:off x="620713" y="3203575"/>
            <a:ext cx="27336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Transport/Recce</a:t>
            </a:r>
          </a:p>
          <a:p>
            <a:r>
              <a:rPr lang="en-GB" altLang="en-US" sz="800"/>
              <a:t>x1 </a:t>
            </a:r>
            <a:r>
              <a:rPr lang="en-GB" altLang="en-US" sz="800" b="0"/>
              <a:t>Land Rover (no MG) </a:t>
            </a:r>
            <a:r>
              <a:rPr lang="en-GB" altLang="en-US" sz="800"/>
              <a:t>(oh)</a:t>
            </a:r>
            <a:r>
              <a:rPr lang="en-GB" altLang="en-US" sz="800" b="0"/>
              <a:t>      </a:t>
            </a:r>
            <a:r>
              <a:rPr lang="en-GB" altLang="en-US" sz="800"/>
              <a:t>     </a:t>
            </a:r>
            <a:r>
              <a:rPr lang="en-GB" altLang="en-US" sz="800" b="0"/>
              <a:t>                 CWBR-20</a:t>
            </a:r>
            <a:endParaRPr lang="en-GB" altLang="en-US" sz="800"/>
          </a:p>
        </p:txBody>
      </p:sp>
      <p:grpSp>
        <p:nvGrpSpPr>
          <p:cNvPr id="87194" name="Group 154">
            <a:extLst>
              <a:ext uri="{FF2B5EF4-FFF2-40B4-BE49-F238E27FC236}">
                <a16:creationId xmlns:a16="http://schemas.microsoft.com/office/drawing/2014/main" id="{C023B25C-A52F-41ED-B650-1817C79CB167}"/>
              </a:ext>
            </a:extLst>
          </p:cNvPr>
          <p:cNvGrpSpPr>
            <a:grpSpLocks/>
          </p:cNvGrpSpPr>
          <p:nvPr/>
        </p:nvGrpSpPr>
        <p:grpSpPr bwMode="auto">
          <a:xfrm>
            <a:off x="404813" y="3348038"/>
            <a:ext cx="231775" cy="190500"/>
            <a:chOff x="2252" y="2304"/>
            <a:chExt cx="146" cy="120"/>
          </a:xfrm>
        </p:grpSpPr>
        <p:sp>
          <p:nvSpPr>
            <p:cNvPr id="87195" name="Rectangle 155">
              <a:extLst>
                <a:ext uri="{FF2B5EF4-FFF2-40B4-BE49-F238E27FC236}">
                  <a16:creationId xmlns:a16="http://schemas.microsoft.com/office/drawing/2014/main" id="{1FA25684-140F-4492-AE6C-F919C03FA599}"/>
                </a:ext>
              </a:extLst>
            </p:cNvPr>
            <p:cNvSpPr>
              <a:spLocks noChangeAspect="1" noChangeArrowheads="1"/>
            </p:cNvSpPr>
            <p:nvPr/>
          </p:nvSpPr>
          <p:spPr bwMode="auto">
            <a:xfrm>
              <a:off x="2252" y="230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7196" name="Oval 156">
              <a:extLst>
                <a:ext uri="{FF2B5EF4-FFF2-40B4-BE49-F238E27FC236}">
                  <a16:creationId xmlns:a16="http://schemas.microsoft.com/office/drawing/2014/main" id="{11B52C62-3F30-4ABB-9464-EC0815287A7E}"/>
                </a:ext>
              </a:extLst>
            </p:cNvPr>
            <p:cNvSpPr>
              <a:spLocks noChangeAspect="1" noChangeArrowheads="1"/>
            </p:cNvSpPr>
            <p:nvPr/>
          </p:nvSpPr>
          <p:spPr bwMode="auto">
            <a:xfrm>
              <a:off x="2259" y="240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87197" name="Oval 157">
              <a:extLst>
                <a:ext uri="{FF2B5EF4-FFF2-40B4-BE49-F238E27FC236}">
                  <a16:creationId xmlns:a16="http://schemas.microsoft.com/office/drawing/2014/main" id="{8219F84F-0E45-4209-9C9E-E89AED6119F9}"/>
                </a:ext>
              </a:extLst>
            </p:cNvPr>
            <p:cNvSpPr>
              <a:spLocks noChangeAspect="1" noChangeArrowheads="1"/>
            </p:cNvSpPr>
            <p:nvPr/>
          </p:nvSpPr>
          <p:spPr bwMode="auto">
            <a:xfrm>
              <a:off x="2373" y="240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49" name="Line 785">
            <a:extLst>
              <a:ext uri="{FF2B5EF4-FFF2-40B4-BE49-F238E27FC236}">
                <a16:creationId xmlns:a16="http://schemas.microsoft.com/office/drawing/2014/main" id="{90C9977B-A0AD-4184-AFDC-14E70654BE60}"/>
              </a:ext>
            </a:extLst>
          </p:cNvPr>
          <p:cNvSpPr>
            <a:spLocks noChangeShapeType="1"/>
          </p:cNvSpPr>
          <p:nvPr/>
        </p:nvSpPr>
        <p:spPr bwMode="auto">
          <a:xfrm>
            <a:off x="476250" y="5219700"/>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2050" name="Group 786">
            <a:extLst>
              <a:ext uri="{FF2B5EF4-FFF2-40B4-BE49-F238E27FC236}">
                <a16:creationId xmlns:a16="http://schemas.microsoft.com/office/drawing/2014/main" id="{498BF494-CE1D-4238-8228-BF54CD494F28}"/>
              </a:ext>
            </a:extLst>
          </p:cNvPr>
          <p:cNvGrpSpPr>
            <a:grpSpLocks/>
          </p:cNvGrpSpPr>
          <p:nvPr/>
        </p:nvGrpSpPr>
        <p:grpSpPr bwMode="auto">
          <a:xfrm>
            <a:off x="476250" y="5291138"/>
            <a:ext cx="74613" cy="26987"/>
            <a:chOff x="2373" y="1404"/>
            <a:chExt cx="47" cy="17"/>
          </a:xfrm>
        </p:grpSpPr>
        <p:sp>
          <p:nvSpPr>
            <p:cNvPr id="12051" name="Oval 787">
              <a:extLst>
                <a:ext uri="{FF2B5EF4-FFF2-40B4-BE49-F238E27FC236}">
                  <a16:creationId xmlns:a16="http://schemas.microsoft.com/office/drawing/2014/main" id="{262C031E-2F04-4822-AF04-69EB699DB55A}"/>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2052" name="Oval 788">
              <a:extLst>
                <a:ext uri="{FF2B5EF4-FFF2-40B4-BE49-F238E27FC236}">
                  <a16:creationId xmlns:a16="http://schemas.microsoft.com/office/drawing/2014/main" id="{4429FD15-9B2F-41C5-B84B-378D9CF3F29B}"/>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2053" name="Text Box 789">
            <a:extLst>
              <a:ext uri="{FF2B5EF4-FFF2-40B4-BE49-F238E27FC236}">
                <a16:creationId xmlns:a16="http://schemas.microsoft.com/office/drawing/2014/main" id="{D7F3C695-854F-4233-A354-6091C257C76D}"/>
              </a:ext>
            </a:extLst>
          </p:cNvPr>
          <p:cNvSpPr txBox="1">
            <a:spLocks noChangeArrowheads="1"/>
          </p:cNvSpPr>
          <p:nvPr/>
        </p:nvSpPr>
        <p:spPr bwMode="auto">
          <a:xfrm>
            <a:off x="620713" y="5219700"/>
            <a:ext cx="274161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a:t>
            </a:r>
          </a:p>
          <a:p>
            <a:r>
              <a:rPr lang="en-GB" altLang="en-US" sz="800"/>
              <a:t>Up to x1 </a:t>
            </a:r>
            <a:r>
              <a:rPr lang="en-GB" altLang="en-US" sz="800" b="0"/>
              <a:t>Bedford MK 4-Ton Truck </a:t>
            </a:r>
            <a:r>
              <a:rPr lang="en-GB" altLang="en-US" sz="800"/>
              <a:t>(i)</a:t>
            </a:r>
            <a:r>
              <a:rPr lang="en-GB" altLang="en-US" sz="800" b="0"/>
              <a:t>               CWBR-20</a:t>
            </a:r>
            <a:endParaRPr lang="en-GB" altLang="en-US" sz="800"/>
          </a:p>
        </p:txBody>
      </p:sp>
      <p:grpSp>
        <p:nvGrpSpPr>
          <p:cNvPr id="12054" name="Group 790">
            <a:extLst>
              <a:ext uri="{FF2B5EF4-FFF2-40B4-BE49-F238E27FC236}">
                <a16:creationId xmlns:a16="http://schemas.microsoft.com/office/drawing/2014/main" id="{BD16DE27-485E-4E50-877F-95C3826A3BD8}"/>
              </a:ext>
            </a:extLst>
          </p:cNvPr>
          <p:cNvGrpSpPr>
            <a:grpSpLocks/>
          </p:cNvGrpSpPr>
          <p:nvPr/>
        </p:nvGrpSpPr>
        <p:grpSpPr bwMode="auto">
          <a:xfrm>
            <a:off x="403225" y="5364163"/>
            <a:ext cx="231775" cy="190500"/>
            <a:chOff x="2252" y="2304"/>
            <a:chExt cx="146" cy="120"/>
          </a:xfrm>
        </p:grpSpPr>
        <p:sp>
          <p:nvSpPr>
            <p:cNvPr id="12055" name="Rectangle 791">
              <a:extLst>
                <a:ext uri="{FF2B5EF4-FFF2-40B4-BE49-F238E27FC236}">
                  <a16:creationId xmlns:a16="http://schemas.microsoft.com/office/drawing/2014/main" id="{4E67E6AE-CEFA-4142-A514-9491E5612467}"/>
                </a:ext>
              </a:extLst>
            </p:cNvPr>
            <p:cNvSpPr>
              <a:spLocks noChangeAspect="1" noChangeArrowheads="1"/>
            </p:cNvSpPr>
            <p:nvPr/>
          </p:nvSpPr>
          <p:spPr bwMode="auto">
            <a:xfrm>
              <a:off x="2252" y="230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056" name="Oval 792">
              <a:extLst>
                <a:ext uri="{FF2B5EF4-FFF2-40B4-BE49-F238E27FC236}">
                  <a16:creationId xmlns:a16="http://schemas.microsoft.com/office/drawing/2014/main" id="{E928B3C4-7DE0-4037-A770-6B908E251021}"/>
                </a:ext>
              </a:extLst>
            </p:cNvPr>
            <p:cNvSpPr>
              <a:spLocks noChangeAspect="1" noChangeArrowheads="1"/>
            </p:cNvSpPr>
            <p:nvPr/>
          </p:nvSpPr>
          <p:spPr bwMode="auto">
            <a:xfrm>
              <a:off x="2259" y="240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2057" name="Oval 793">
              <a:extLst>
                <a:ext uri="{FF2B5EF4-FFF2-40B4-BE49-F238E27FC236}">
                  <a16:creationId xmlns:a16="http://schemas.microsoft.com/office/drawing/2014/main" id="{67C924EA-B452-4872-A6D2-C709FC7EFC86}"/>
                </a:ext>
              </a:extLst>
            </p:cNvPr>
            <p:cNvSpPr>
              <a:spLocks noChangeAspect="1" noChangeArrowheads="1"/>
            </p:cNvSpPr>
            <p:nvPr/>
          </p:nvSpPr>
          <p:spPr bwMode="auto">
            <a:xfrm>
              <a:off x="2373" y="240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2036" name="Line 772">
            <a:extLst>
              <a:ext uri="{FF2B5EF4-FFF2-40B4-BE49-F238E27FC236}">
                <a16:creationId xmlns:a16="http://schemas.microsoft.com/office/drawing/2014/main" id="{1400C41A-18ED-4592-8D47-2B9B88274D21}"/>
              </a:ext>
            </a:extLst>
          </p:cNvPr>
          <p:cNvSpPr>
            <a:spLocks noChangeShapeType="1"/>
          </p:cNvSpPr>
          <p:nvPr/>
        </p:nvSpPr>
        <p:spPr bwMode="auto">
          <a:xfrm>
            <a:off x="476250" y="4643438"/>
            <a:ext cx="0" cy="14287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914" name="Line 650">
            <a:extLst>
              <a:ext uri="{FF2B5EF4-FFF2-40B4-BE49-F238E27FC236}">
                <a16:creationId xmlns:a16="http://schemas.microsoft.com/office/drawing/2014/main" id="{65900922-4D9A-4F16-8DC3-6CD2B69C33EF}"/>
              </a:ext>
            </a:extLst>
          </p:cNvPr>
          <p:cNvSpPr>
            <a:spLocks noChangeShapeType="1"/>
          </p:cNvSpPr>
          <p:nvPr/>
        </p:nvSpPr>
        <p:spPr bwMode="auto">
          <a:xfrm>
            <a:off x="260350" y="395288"/>
            <a:ext cx="0" cy="158432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1915" name="Group 651">
            <a:extLst>
              <a:ext uri="{FF2B5EF4-FFF2-40B4-BE49-F238E27FC236}">
                <a16:creationId xmlns:a16="http://schemas.microsoft.com/office/drawing/2014/main" id="{4AB69A2B-56F8-4175-9919-EF6A0465DB43}"/>
              </a:ext>
            </a:extLst>
          </p:cNvPr>
          <p:cNvGrpSpPr>
            <a:grpSpLocks noChangeAspect="1"/>
          </p:cNvGrpSpPr>
          <p:nvPr/>
        </p:nvGrpSpPr>
        <p:grpSpPr bwMode="auto">
          <a:xfrm>
            <a:off x="117475" y="252413"/>
            <a:ext cx="288925" cy="215900"/>
            <a:chOff x="1968" y="1728"/>
            <a:chExt cx="195" cy="132"/>
          </a:xfrm>
        </p:grpSpPr>
        <p:sp>
          <p:nvSpPr>
            <p:cNvPr id="11916" name="Rectangle 652">
              <a:extLst>
                <a:ext uri="{FF2B5EF4-FFF2-40B4-BE49-F238E27FC236}">
                  <a16:creationId xmlns:a16="http://schemas.microsoft.com/office/drawing/2014/main" id="{A01F111E-4EF2-419E-8272-F775BEE74B06}"/>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917" name="Line 653">
              <a:extLst>
                <a:ext uri="{FF2B5EF4-FFF2-40B4-BE49-F238E27FC236}">
                  <a16:creationId xmlns:a16="http://schemas.microsoft.com/office/drawing/2014/main" id="{59107EB3-48CA-4DEA-970A-B791C650CCC9}"/>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918" name="Line 654">
              <a:extLst>
                <a:ext uri="{FF2B5EF4-FFF2-40B4-BE49-F238E27FC236}">
                  <a16:creationId xmlns:a16="http://schemas.microsoft.com/office/drawing/2014/main" id="{E23CC51F-555A-4841-A65D-0C0A6807187D}"/>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1919" name="Group 655">
            <a:extLst>
              <a:ext uri="{FF2B5EF4-FFF2-40B4-BE49-F238E27FC236}">
                <a16:creationId xmlns:a16="http://schemas.microsoft.com/office/drawing/2014/main" id="{C794C6AA-E356-4A94-BDCA-DB5427566151}"/>
              </a:ext>
            </a:extLst>
          </p:cNvPr>
          <p:cNvGrpSpPr>
            <a:grpSpLocks/>
          </p:cNvGrpSpPr>
          <p:nvPr/>
        </p:nvGrpSpPr>
        <p:grpSpPr bwMode="auto">
          <a:xfrm>
            <a:off x="223838" y="179388"/>
            <a:ext cx="76200" cy="63500"/>
            <a:chOff x="2443" y="447"/>
            <a:chExt cx="48" cy="40"/>
          </a:xfrm>
        </p:grpSpPr>
        <p:sp>
          <p:nvSpPr>
            <p:cNvPr id="11920" name="Line 656">
              <a:extLst>
                <a:ext uri="{FF2B5EF4-FFF2-40B4-BE49-F238E27FC236}">
                  <a16:creationId xmlns:a16="http://schemas.microsoft.com/office/drawing/2014/main" id="{9A4F2965-F3AF-4169-8DC5-39A3F8CD5DED}"/>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921" name="Line 657">
              <a:extLst>
                <a:ext uri="{FF2B5EF4-FFF2-40B4-BE49-F238E27FC236}">
                  <a16:creationId xmlns:a16="http://schemas.microsoft.com/office/drawing/2014/main" id="{2ECCD0F3-6473-4525-9BF7-CA22F502EE60}"/>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1922" name="Line 658">
            <a:extLst>
              <a:ext uri="{FF2B5EF4-FFF2-40B4-BE49-F238E27FC236}">
                <a16:creationId xmlns:a16="http://schemas.microsoft.com/office/drawing/2014/main" id="{AD00E9A4-77BE-4741-B0C1-663A48007D81}"/>
              </a:ext>
            </a:extLst>
          </p:cNvPr>
          <p:cNvSpPr>
            <a:spLocks noChangeShapeType="1"/>
          </p:cNvSpPr>
          <p:nvPr/>
        </p:nvSpPr>
        <p:spPr bwMode="auto">
          <a:xfrm>
            <a:off x="261938" y="684213"/>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923" name="Line 659">
            <a:extLst>
              <a:ext uri="{FF2B5EF4-FFF2-40B4-BE49-F238E27FC236}">
                <a16:creationId xmlns:a16="http://schemas.microsoft.com/office/drawing/2014/main" id="{68F8BF98-32C5-4FD6-9681-C36CEDBCFCFF}"/>
              </a:ext>
            </a:extLst>
          </p:cNvPr>
          <p:cNvSpPr>
            <a:spLocks noChangeShapeType="1"/>
          </p:cNvSpPr>
          <p:nvPr/>
        </p:nvSpPr>
        <p:spPr bwMode="auto">
          <a:xfrm>
            <a:off x="477838" y="755650"/>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1924" name="Group 660">
            <a:extLst>
              <a:ext uri="{FF2B5EF4-FFF2-40B4-BE49-F238E27FC236}">
                <a16:creationId xmlns:a16="http://schemas.microsoft.com/office/drawing/2014/main" id="{BB8F34B0-7FA7-4727-9AF5-E5B48216694F}"/>
              </a:ext>
            </a:extLst>
          </p:cNvPr>
          <p:cNvGrpSpPr>
            <a:grpSpLocks/>
          </p:cNvGrpSpPr>
          <p:nvPr/>
        </p:nvGrpSpPr>
        <p:grpSpPr bwMode="auto">
          <a:xfrm>
            <a:off x="477838" y="539750"/>
            <a:ext cx="74612" cy="26988"/>
            <a:chOff x="2373" y="1404"/>
            <a:chExt cx="47" cy="17"/>
          </a:xfrm>
        </p:grpSpPr>
        <p:sp>
          <p:nvSpPr>
            <p:cNvPr id="11925" name="Oval 661">
              <a:extLst>
                <a:ext uri="{FF2B5EF4-FFF2-40B4-BE49-F238E27FC236}">
                  <a16:creationId xmlns:a16="http://schemas.microsoft.com/office/drawing/2014/main" id="{A662228B-5D18-4E45-8296-5960A9814656}"/>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1926" name="Oval 662">
              <a:extLst>
                <a:ext uri="{FF2B5EF4-FFF2-40B4-BE49-F238E27FC236}">
                  <a16:creationId xmlns:a16="http://schemas.microsoft.com/office/drawing/2014/main" id="{7B9FE40D-FF5E-4499-8F88-1668F6C45DE6}"/>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1927" name="Text Box 663">
            <a:extLst>
              <a:ext uri="{FF2B5EF4-FFF2-40B4-BE49-F238E27FC236}">
                <a16:creationId xmlns:a16="http://schemas.microsoft.com/office/drawing/2014/main" id="{6E011DFC-E5BC-4274-A57E-AD7341658E5A}"/>
              </a:ext>
            </a:extLst>
          </p:cNvPr>
          <p:cNvSpPr txBox="1">
            <a:spLocks noChangeArrowheads="1"/>
          </p:cNvSpPr>
          <p:nvPr/>
        </p:nvSpPr>
        <p:spPr bwMode="auto">
          <a:xfrm>
            <a:off x="622300" y="468313"/>
            <a:ext cx="28019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Command</a:t>
            </a:r>
          </a:p>
          <a:p>
            <a:r>
              <a:rPr lang="en-GB" altLang="en-US" sz="800"/>
              <a:t>x1 </a:t>
            </a:r>
            <a:r>
              <a:rPr lang="en-GB" altLang="en-US" sz="800" b="0"/>
              <a:t>Commander                                                   CWBR-25</a:t>
            </a:r>
            <a:endParaRPr lang="en-GB" altLang="en-US" sz="800"/>
          </a:p>
        </p:txBody>
      </p:sp>
      <p:grpSp>
        <p:nvGrpSpPr>
          <p:cNvPr id="11928" name="Group 664">
            <a:extLst>
              <a:ext uri="{FF2B5EF4-FFF2-40B4-BE49-F238E27FC236}">
                <a16:creationId xmlns:a16="http://schemas.microsoft.com/office/drawing/2014/main" id="{8C02EEB4-6B11-41A0-8956-4F900896308C}"/>
              </a:ext>
            </a:extLst>
          </p:cNvPr>
          <p:cNvGrpSpPr>
            <a:grpSpLocks/>
          </p:cNvGrpSpPr>
          <p:nvPr/>
        </p:nvGrpSpPr>
        <p:grpSpPr bwMode="auto">
          <a:xfrm>
            <a:off x="406400" y="611188"/>
            <a:ext cx="231775" cy="157162"/>
            <a:chOff x="933" y="149"/>
            <a:chExt cx="146" cy="99"/>
          </a:xfrm>
        </p:grpSpPr>
        <p:sp>
          <p:nvSpPr>
            <p:cNvPr id="11929" name="Rectangle 665">
              <a:extLst>
                <a:ext uri="{FF2B5EF4-FFF2-40B4-BE49-F238E27FC236}">
                  <a16:creationId xmlns:a16="http://schemas.microsoft.com/office/drawing/2014/main" id="{4BC05C88-BB04-4FE9-B3BA-FCAAF68FA865}"/>
                </a:ext>
              </a:extLst>
            </p:cNvPr>
            <p:cNvSpPr>
              <a:spLocks noChangeAspect="1" noChangeArrowheads="1"/>
            </p:cNvSpPr>
            <p:nvPr/>
          </p:nvSpPr>
          <p:spPr bwMode="auto">
            <a:xfrm>
              <a:off x="933" y="149"/>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930" name="Text Box 666">
              <a:extLst>
                <a:ext uri="{FF2B5EF4-FFF2-40B4-BE49-F238E27FC236}">
                  <a16:creationId xmlns:a16="http://schemas.microsoft.com/office/drawing/2014/main" id="{EA3729B6-C7B4-4677-9BA1-8BDF2CCCF5DF}"/>
                </a:ext>
              </a:extLst>
            </p:cNvPr>
            <p:cNvSpPr txBox="1">
              <a:spLocks noChangeAspect="1" noChangeArrowheads="1"/>
            </p:cNvSpPr>
            <p:nvPr/>
          </p:nvSpPr>
          <p:spPr bwMode="auto">
            <a:xfrm>
              <a:off x="948" y="163"/>
              <a:ext cx="116" cy="70"/>
            </a:xfrm>
            <a:prstGeom prst="rect">
              <a:avLst/>
            </a:prstGeom>
            <a:solidFill>
              <a:srgbClr val="CC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sz="800"/>
                <a:t>HQ</a:t>
              </a:r>
            </a:p>
          </p:txBody>
        </p:sp>
      </p:grpSp>
      <p:grpSp>
        <p:nvGrpSpPr>
          <p:cNvPr id="11936" name="Group 672">
            <a:extLst>
              <a:ext uri="{FF2B5EF4-FFF2-40B4-BE49-F238E27FC236}">
                <a16:creationId xmlns:a16="http://schemas.microsoft.com/office/drawing/2014/main" id="{32ED9F5C-5076-4190-A704-66BD00540429}"/>
              </a:ext>
            </a:extLst>
          </p:cNvPr>
          <p:cNvGrpSpPr>
            <a:grpSpLocks/>
          </p:cNvGrpSpPr>
          <p:nvPr/>
        </p:nvGrpSpPr>
        <p:grpSpPr bwMode="auto">
          <a:xfrm>
            <a:off x="477838" y="827088"/>
            <a:ext cx="74612" cy="26987"/>
            <a:chOff x="2373" y="1404"/>
            <a:chExt cx="47" cy="17"/>
          </a:xfrm>
        </p:grpSpPr>
        <p:sp>
          <p:nvSpPr>
            <p:cNvPr id="11937" name="Oval 673">
              <a:extLst>
                <a:ext uri="{FF2B5EF4-FFF2-40B4-BE49-F238E27FC236}">
                  <a16:creationId xmlns:a16="http://schemas.microsoft.com/office/drawing/2014/main" id="{BF9769AE-4941-47A8-A2EA-B4FADAB06594}"/>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1938" name="Oval 674">
              <a:extLst>
                <a:ext uri="{FF2B5EF4-FFF2-40B4-BE49-F238E27FC236}">
                  <a16:creationId xmlns:a16="http://schemas.microsoft.com/office/drawing/2014/main" id="{593B58BE-16C2-48A8-8616-6F7E99A4AB43}"/>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1939" name="Text Box 675">
            <a:extLst>
              <a:ext uri="{FF2B5EF4-FFF2-40B4-BE49-F238E27FC236}">
                <a16:creationId xmlns:a16="http://schemas.microsoft.com/office/drawing/2014/main" id="{4D3EF627-5F7E-48D0-9DA2-C16BF67AC6BC}"/>
              </a:ext>
            </a:extLst>
          </p:cNvPr>
          <p:cNvSpPr txBox="1">
            <a:spLocks noChangeArrowheads="1"/>
          </p:cNvSpPr>
          <p:nvPr/>
        </p:nvSpPr>
        <p:spPr bwMode="auto">
          <a:xfrm>
            <a:off x="622300" y="755650"/>
            <a:ext cx="27813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a:t>
            </a:r>
          </a:p>
          <a:p>
            <a:r>
              <a:rPr lang="en-GB" altLang="en-US" sz="800"/>
              <a:t>x1 </a:t>
            </a:r>
            <a:r>
              <a:rPr lang="en-GB" altLang="en-US" sz="800" b="0"/>
              <a:t>Land Rover (no MG) </a:t>
            </a:r>
            <a:r>
              <a:rPr lang="en-GB" altLang="en-US" sz="800"/>
              <a:t>(i)</a:t>
            </a:r>
            <a:r>
              <a:rPr lang="en-GB" altLang="en-US" sz="800" b="0"/>
              <a:t>                                 CWBR-20</a:t>
            </a:r>
            <a:endParaRPr lang="en-GB" altLang="en-US" sz="800"/>
          </a:p>
        </p:txBody>
      </p:sp>
      <p:sp>
        <p:nvSpPr>
          <p:cNvPr id="11940" name="Line 676">
            <a:extLst>
              <a:ext uri="{FF2B5EF4-FFF2-40B4-BE49-F238E27FC236}">
                <a16:creationId xmlns:a16="http://schemas.microsoft.com/office/drawing/2014/main" id="{CCA24CA2-6217-402F-AF3B-6D871F450BA6}"/>
              </a:ext>
            </a:extLst>
          </p:cNvPr>
          <p:cNvSpPr>
            <a:spLocks noChangeShapeType="1"/>
          </p:cNvSpPr>
          <p:nvPr/>
        </p:nvSpPr>
        <p:spPr bwMode="auto">
          <a:xfrm>
            <a:off x="476250" y="3779838"/>
            <a:ext cx="0" cy="1444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1941" name="Group 677">
            <a:extLst>
              <a:ext uri="{FF2B5EF4-FFF2-40B4-BE49-F238E27FC236}">
                <a16:creationId xmlns:a16="http://schemas.microsoft.com/office/drawing/2014/main" id="{2447417B-9AC7-4D03-AAA3-F39F16A54D5E}"/>
              </a:ext>
            </a:extLst>
          </p:cNvPr>
          <p:cNvGrpSpPr>
            <a:grpSpLocks/>
          </p:cNvGrpSpPr>
          <p:nvPr/>
        </p:nvGrpSpPr>
        <p:grpSpPr bwMode="auto">
          <a:xfrm>
            <a:off x="476250" y="3851275"/>
            <a:ext cx="74613" cy="26988"/>
            <a:chOff x="2373" y="1404"/>
            <a:chExt cx="47" cy="17"/>
          </a:xfrm>
        </p:grpSpPr>
        <p:sp>
          <p:nvSpPr>
            <p:cNvPr id="11942" name="Oval 678">
              <a:extLst>
                <a:ext uri="{FF2B5EF4-FFF2-40B4-BE49-F238E27FC236}">
                  <a16:creationId xmlns:a16="http://schemas.microsoft.com/office/drawing/2014/main" id="{C1FA2CED-BCD6-467B-80B9-12FC79D05207}"/>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1943" name="Oval 679">
              <a:extLst>
                <a:ext uri="{FF2B5EF4-FFF2-40B4-BE49-F238E27FC236}">
                  <a16:creationId xmlns:a16="http://schemas.microsoft.com/office/drawing/2014/main" id="{D84514DD-1C5E-42E3-A598-259B1998BF9C}"/>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1944" name="Text Box 680">
            <a:extLst>
              <a:ext uri="{FF2B5EF4-FFF2-40B4-BE49-F238E27FC236}">
                <a16:creationId xmlns:a16="http://schemas.microsoft.com/office/drawing/2014/main" id="{0FFC2ED0-25B8-4292-B96A-9BEFAA15DFF3}"/>
              </a:ext>
            </a:extLst>
          </p:cNvPr>
          <p:cNvSpPr txBox="1">
            <a:spLocks noChangeArrowheads="1"/>
          </p:cNvSpPr>
          <p:nvPr/>
        </p:nvSpPr>
        <p:spPr bwMode="auto">
          <a:xfrm>
            <a:off x="620713" y="3779838"/>
            <a:ext cx="27527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a:t>
            </a:r>
          </a:p>
          <a:p>
            <a:r>
              <a:rPr lang="en-GB" altLang="en-US" sz="800"/>
              <a:t>x3 </a:t>
            </a:r>
            <a:r>
              <a:rPr lang="en-GB" altLang="en-US" sz="800" b="0"/>
              <a:t>Land Rover (no MG) </a:t>
            </a:r>
            <a:r>
              <a:rPr lang="en-GB" altLang="en-US" sz="800"/>
              <a:t>(aei)</a:t>
            </a:r>
            <a:r>
              <a:rPr lang="en-GB" altLang="en-US" sz="800" b="0"/>
              <a:t>      </a:t>
            </a:r>
            <a:r>
              <a:rPr lang="en-GB" altLang="en-US" sz="800"/>
              <a:t>               </a:t>
            </a:r>
            <a:r>
              <a:rPr lang="en-GB" altLang="en-US" sz="800" b="0"/>
              <a:t>       CWBR-20</a:t>
            </a:r>
            <a:endParaRPr lang="en-GB" altLang="en-US" sz="800"/>
          </a:p>
        </p:txBody>
      </p:sp>
      <p:sp>
        <p:nvSpPr>
          <p:cNvPr id="11945" name="Line 681">
            <a:extLst>
              <a:ext uri="{FF2B5EF4-FFF2-40B4-BE49-F238E27FC236}">
                <a16:creationId xmlns:a16="http://schemas.microsoft.com/office/drawing/2014/main" id="{DF492BD6-3959-43F6-BA39-1055F2EF5101}"/>
              </a:ext>
            </a:extLst>
          </p:cNvPr>
          <p:cNvSpPr>
            <a:spLocks noChangeShapeType="1"/>
          </p:cNvSpPr>
          <p:nvPr/>
        </p:nvSpPr>
        <p:spPr bwMode="auto">
          <a:xfrm>
            <a:off x="476250" y="2627313"/>
            <a:ext cx="0" cy="1444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946" name="Text Box 682">
            <a:extLst>
              <a:ext uri="{FF2B5EF4-FFF2-40B4-BE49-F238E27FC236}">
                <a16:creationId xmlns:a16="http://schemas.microsoft.com/office/drawing/2014/main" id="{41DA66F7-771F-4C60-B35A-5919A60E9718}"/>
              </a:ext>
            </a:extLst>
          </p:cNvPr>
          <p:cNvSpPr txBox="1">
            <a:spLocks noChangeArrowheads="1"/>
          </p:cNvSpPr>
          <p:nvPr/>
        </p:nvSpPr>
        <p:spPr bwMode="auto">
          <a:xfrm>
            <a:off x="693738" y="1116013"/>
            <a:ext cx="1719262"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MANOEUVRE ELEMENTS</a:t>
            </a:r>
          </a:p>
        </p:txBody>
      </p:sp>
      <p:sp>
        <p:nvSpPr>
          <p:cNvPr id="11947" name="Line 683">
            <a:extLst>
              <a:ext uri="{FF2B5EF4-FFF2-40B4-BE49-F238E27FC236}">
                <a16:creationId xmlns:a16="http://schemas.microsoft.com/office/drawing/2014/main" id="{BDA9466A-2797-4F03-8983-9231827483CB}"/>
              </a:ext>
            </a:extLst>
          </p:cNvPr>
          <p:cNvSpPr>
            <a:spLocks noChangeShapeType="1"/>
          </p:cNvSpPr>
          <p:nvPr/>
        </p:nvSpPr>
        <p:spPr bwMode="auto">
          <a:xfrm>
            <a:off x="549275" y="1403350"/>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948" name="Text Box 684">
            <a:extLst>
              <a:ext uri="{FF2B5EF4-FFF2-40B4-BE49-F238E27FC236}">
                <a16:creationId xmlns:a16="http://schemas.microsoft.com/office/drawing/2014/main" id="{A4F9424A-8B5B-4A8B-B4AA-BC0617DD3603}"/>
              </a:ext>
            </a:extLst>
          </p:cNvPr>
          <p:cNvSpPr txBox="1">
            <a:spLocks noChangeArrowheads="1"/>
          </p:cNvSpPr>
          <p:nvPr/>
        </p:nvSpPr>
        <p:spPr bwMode="auto">
          <a:xfrm>
            <a:off x="693738" y="1331913"/>
            <a:ext cx="258286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CWBR-09</a:t>
            </a:r>
          </a:p>
          <a:p>
            <a:r>
              <a:rPr lang="en-GB" altLang="en-US" sz="800"/>
              <a:t>x3 or x4 Infantry Company Type B (Light Role) (b)</a:t>
            </a:r>
          </a:p>
        </p:txBody>
      </p:sp>
      <p:sp>
        <p:nvSpPr>
          <p:cNvPr id="11949" name="Text Box 685">
            <a:extLst>
              <a:ext uri="{FF2B5EF4-FFF2-40B4-BE49-F238E27FC236}">
                <a16:creationId xmlns:a16="http://schemas.microsoft.com/office/drawing/2014/main" id="{0C46C93D-D83D-4F8F-BE58-F1AEB82FD498}"/>
              </a:ext>
            </a:extLst>
          </p:cNvPr>
          <p:cNvSpPr txBox="1">
            <a:spLocks noChangeArrowheads="1"/>
          </p:cNvSpPr>
          <p:nvPr/>
        </p:nvSpPr>
        <p:spPr bwMode="auto">
          <a:xfrm>
            <a:off x="692150" y="2124075"/>
            <a:ext cx="11366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ATTACHMENTS</a:t>
            </a:r>
          </a:p>
        </p:txBody>
      </p:sp>
      <p:grpSp>
        <p:nvGrpSpPr>
          <p:cNvPr id="11950" name="Group 686">
            <a:extLst>
              <a:ext uri="{FF2B5EF4-FFF2-40B4-BE49-F238E27FC236}">
                <a16:creationId xmlns:a16="http://schemas.microsoft.com/office/drawing/2014/main" id="{DB28B61B-F9C1-4962-ABD8-E6EDDF61C5D9}"/>
              </a:ext>
            </a:extLst>
          </p:cNvPr>
          <p:cNvGrpSpPr>
            <a:grpSpLocks noChangeAspect="1"/>
          </p:cNvGrpSpPr>
          <p:nvPr/>
        </p:nvGrpSpPr>
        <p:grpSpPr bwMode="auto">
          <a:xfrm>
            <a:off x="403225" y="2482850"/>
            <a:ext cx="239713" cy="157163"/>
            <a:chOff x="960" y="336"/>
            <a:chExt cx="201" cy="132"/>
          </a:xfrm>
        </p:grpSpPr>
        <p:sp>
          <p:nvSpPr>
            <p:cNvPr id="11951" name="Rectangle 687">
              <a:extLst>
                <a:ext uri="{FF2B5EF4-FFF2-40B4-BE49-F238E27FC236}">
                  <a16:creationId xmlns:a16="http://schemas.microsoft.com/office/drawing/2014/main" id="{6E47D05C-F05B-4C43-BD6C-0F2A4524277B}"/>
                </a:ext>
              </a:extLst>
            </p:cNvPr>
            <p:cNvSpPr>
              <a:spLocks noChangeAspect="1" noChangeArrowheads="1"/>
            </p:cNvSpPr>
            <p:nvPr/>
          </p:nvSpPr>
          <p:spPr bwMode="auto">
            <a:xfrm>
              <a:off x="960" y="336"/>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952" name="Line 688">
              <a:extLst>
                <a:ext uri="{FF2B5EF4-FFF2-40B4-BE49-F238E27FC236}">
                  <a16:creationId xmlns:a16="http://schemas.microsoft.com/office/drawing/2014/main" id="{48C5F367-EA71-42E2-8E3D-CE7CE6E471FD}"/>
                </a:ext>
              </a:extLst>
            </p:cNvPr>
            <p:cNvSpPr>
              <a:spLocks noChangeAspect="1" noChangeShapeType="1"/>
            </p:cNvSpPr>
            <p:nvPr/>
          </p:nvSpPr>
          <p:spPr bwMode="auto">
            <a:xfrm flipH="1">
              <a:off x="1061" y="354"/>
              <a:ext cx="2" cy="85"/>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953" name="Line 689">
              <a:extLst>
                <a:ext uri="{FF2B5EF4-FFF2-40B4-BE49-F238E27FC236}">
                  <a16:creationId xmlns:a16="http://schemas.microsoft.com/office/drawing/2014/main" id="{DF327928-13AE-4AE1-A7B1-45343A05A7A9}"/>
                </a:ext>
              </a:extLst>
            </p:cNvPr>
            <p:cNvSpPr>
              <a:spLocks noChangeAspect="1" noChangeShapeType="1"/>
            </p:cNvSpPr>
            <p:nvPr/>
          </p:nvSpPr>
          <p:spPr bwMode="auto">
            <a:xfrm flipV="1">
              <a:off x="1031" y="441"/>
              <a:ext cx="57" cy="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1965" name="Line 701">
            <a:extLst>
              <a:ext uri="{FF2B5EF4-FFF2-40B4-BE49-F238E27FC236}">
                <a16:creationId xmlns:a16="http://schemas.microsoft.com/office/drawing/2014/main" id="{F1256309-430B-40DE-AE3E-45202CD8E44A}"/>
              </a:ext>
            </a:extLst>
          </p:cNvPr>
          <p:cNvSpPr>
            <a:spLocks noChangeShapeType="1"/>
          </p:cNvSpPr>
          <p:nvPr/>
        </p:nvSpPr>
        <p:spPr bwMode="auto">
          <a:xfrm>
            <a:off x="261938" y="1547813"/>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1966" name="Group 702">
            <a:extLst>
              <a:ext uri="{FF2B5EF4-FFF2-40B4-BE49-F238E27FC236}">
                <a16:creationId xmlns:a16="http://schemas.microsoft.com/office/drawing/2014/main" id="{BBD29118-3239-4E1A-BB9C-47948E343911}"/>
              </a:ext>
            </a:extLst>
          </p:cNvPr>
          <p:cNvGrpSpPr>
            <a:grpSpLocks/>
          </p:cNvGrpSpPr>
          <p:nvPr/>
        </p:nvGrpSpPr>
        <p:grpSpPr bwMode="auto">
          <a:xfrm>
            <a:off x="485775" y="2411413"/>
            <a:ext cx="74613" cy="26987"/>
            <a:chOff x="2373" y="1404"/>
            <a:chExt cx="47" cy="17"/>
          </a:xfrm>
        </p:grpSpPr>
        <p:sp>
          <p:nvSpPr>
            <p:cNvPr id="11967" name="Oval 703">
              <a:extLst>
                <a:ext uri="{FF2B5EF4-FFF2-40B4-BE49-F238E27FC236}">
                  <a16:creationId xmlns:a16="http://schemas.microsoft.com/office/drawing/2014/main" id="{4A22F546-18CE-44E3-9B42-A59A03587B7D}"/>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1968" name="Oval 704">
              <a:extLst>
                <a:ext uri="{FF2B5EF4-FFF2-40B4-BE49-F238E27FC236}">
                  <a16:creationId xmlns:a16="http://schemas.microsoft.com/office/drawing/2014/main" id="{3BCB71E7-7563-474D-AAF6-99F236CE3C3D}"/>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1969" name="Text Box 705">
            <a:extLst>
              <a:ext uri="{FF2B5EF4-FFF2-40B4-BE49-F238E27FC236}">
                <a16:creationId xmlns:a16="http://schemas.microsoft.com/office/drawing/2014/main" id="{74880CB8-E41C-466E-894F-159B018AA979}"/>
              </a:ext>
            </a:extLst>
          </p:cNvPr>
          <p:cNvSpPr txBox="1">
            <a:spLocks noChangeArrowheads="1"/>
          </p:cNvSpPr>
          <p:nvPr/>
        </p:nvSpPr>
        <p:spPr bwMode="auto">
          <a:xfrm>
            <a:off x="620713" y="2339975"/>
            <a:ext cx="27717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Organic Fire Support</a:t>
            </a:r>
          </a:p>
          <a:p>
            <a:r>
              <a:rPr lang="en-GB" altLang="en-US" sz="800"/>
              <a:t>x4 </a:t>
            </a:r>
            <a:r>
              <a:rPr lang="en-GB" altLang="en-US" sz="800" b="0"/>
              <a:t>L16A1 81mm Mortar </a:t>
            </a:r>
            <a:r>
              <a:rPr lang="en-GB" altLang="en-US" sz="800"/>
              <a:t>     </a:t>
            </a:r>
            <a:r>
              <a:rPr lang="en-GB" altLang="en-US" sz="800" b="0"/>
              <a:t>                               CWBR-34</a:t>
            </a:r>
            <a:endParaRPr lang="en-GB" altLang="en-US" sz="800"/>
          </a:p>
        </p:txBody>
      </p:sp>
      <p:grpSp>
        <p:nvGrpSpPr>
          <p:cNvPr id="11970" name="Group 706">
            <a:extLst>
              <a:ext uri="{FF2B5EF4-FFF2-40B4-BE49-F238E27FC236}">
                <a16:creationId xmlns:a16="http://schemas.microsoft.com/office/drawing/2014/main" id="{E647BBF4-0BCA-4160-9244-1F1BD1E6059A}"/>
              </a:ext>
            </a:extLst>
          </p:cNvPr>
          <p:cNvGrpSpPr>
            <a:grpSpLocks/>
          </p:cNvGrpSpPr>
          <p:nvPr/>
        </p:nvGrpSpPr>
        <p:grpSpPr bwMode="auto">
          <a:xfrm>
            <a:off x="476250" y="2698750"/>
            <a:ext cx="74613" cy="26988"/>
            <a:chOff x="2373" y="1404"/>
            <a:chExt cx="47" cy="17"/>
          </a:xfrm>
        </p:grpSpPr>
        <p:sp>
          <p:nvSpPr>
            <p:cNvPr id="11971" name="Oval 707">
              <a:extLst>
                <a:ext uri="{FF2B5EF4-FFF2-40B4-BE49-F238E27FC236}">
                  <a16:creationId xmlns:a16="http://schemas.microsoft.com/office/drawing/2014/main" id="{A694296F-977A-4BF9-9304-E3AC0E47D49D}"/>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1972" name="Oval 708">
              <a:extLst>
                <a:ext uri="{FF2B5EF4-FFF2-40B4-BE49-F238E27FC236}">
                  <a16:creationId xmlns:a16="http://schemas.microsoft.com/office/drawing/2014/main" id="{2BF1B2CC-5CFE-457F-9CB0-772559E3CFBD}"/>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1974" name="Line 710">
            <a:extLst>
              <a:ext uri="{FF2B5EF4-FFF2-40B4-BE49-F238E27FC236}">
                <a16:creationId xmlns:a16="http://schemas.microsoft.com/office/drawing/2014/main" id="{7032715D-E24C-4809-9F43-8ADCA26EC91C}"/>
              </a:ext>
            </a:extLst>
          </p:cNvPr>
          <p:cNvSpPr>
            <a:spLocks noChangeShapeType="1"/>
          </p:cNvSpPr>
          <p:nvPr/>
        </p:nvSpPr>
        <p:spPr bwMode="auto">
          <a:xfrm>
            <a:off x="260350" y="2555875"/>
            <a:ext cx="142875"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1975" name="Group 711">
            <a:extLst>
              <a:ext uri="{FF2B5EF4-FFF2-40B4-BE49-F238E27FC236}">
                <a16:creationId xmlns:a16="http://schemas.microsoft.com/office/drawing/2014/main" id="{51635EA4-4B4A-4622-849E-6E00089D66DE}"/>
              </a:ext>
            </a:extLst>
          </p:cNvPr>
          <p:cNvGrpSpPr>
            <a:grpSpLocks noChangeAspect="1"/>
          </p:cNvGrpSpPr>
          <p:nvPr/>
        </p:nvGrpSpPr>
        <p:grpSpPr bwMode="auto">
          <a:xfrm>
            <a:off x="403225" y="3635375"/>
            <a:ext cx="231775" cy="157163"/>
            <a:chOff x="624" y="1632"/>
            <a:chExt cx="195" cy="132"/>
          </a:xfrm>
        </p:grpSpPr>
        <p:sp>
          <p:nvSpPr>
            <p:cNvPr id="11976" name="Rectangle 712">
              <a:extLst>
                <a:ext uri="{FF2B5EF4-FFF2-40B4-BE49-F238E27FC236}">
                  <a16:creationId xmlns:a16="http://schemas.microsoft.com/office/drawing/2014/main" id="{7B6A7DE3-4DCB-4542-B06A-2F19E30C482D}"/>
                </a:ext>
              </a:extLst>
            </p:cNvPr>
            <p:cNvSpPr>
              <a:spLocks noChangeAspect="1" noChangeArrowheads="1"/>
            </p:cNvSpPr>
            <p:nvPr/>
          </p:nvSpPr>
          <p:spPr bwMode="auto">
            <a:xfrm>
              <a:off x="624" y="1632"/>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977" name="Line 713">
              <a:extLst>
                <a:ext uri="{FF2B5EF4-FFF2-40B4-BE49-F238E27FC236}">
                  <a16:creationId xmlns:a16="http://schemas.microsoft.com/office/drawing/2014/main" id="{B00DB7FC-4B4A-4BE6-8CCE-4E7D91407E7B}"/>
                </a:ext>
              </a:extLst>
            </p:cNvPr>
            <p:cNvSpPr>
              <a:spLocks noChangeAspect="1" noChangeShapeType="1"/>
            </p:cNvSpPr>
            <p:nvPr/>
          </p:nvSpPr>
          <p:spPr bwMode="auto">
            <a:xfrm flipV="1">
              <a:off x="624" y="1635"/>
              <a:ext cx="96" cy="12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978" name="Line 714">
              <a:extLst>
                <a:ext uri="{FF2B5EF4-FFF2-40B4-BE49-F238E27FC236}">
                  <a16:creationId xmlns:a16="http://schemas.microsoft.com/office/drawing/2014/main" id="{25BB7A59-11F0-4020-A9BE-0751EBE71950}"/>
                </a:ext>
              </a:extLst>
            </p:cNvPr>
            <p:cNvSpPr>
              <a:spLocks noChangeAspect="1" noChangeShapeType="1"/>
            </p:cNvSpPr>
            <p:nvPr/>
          </p:nvSpPr>
          <p:spPr bwMode="auto">
            <a:xfrm>
              <a:off x="720" y="1632"/>
              <a:ext cx="96"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1979" name="Group 715">
            <a:extLst>
              <a:ext uri="{FF2B5EF4-FFF2-40B4-BE49-F238E27FC236}">
                <a16:creationId xmlns:a16="http://schemas.microsoft.com/office/drawing/2014/main" id="{7DC93431-1A1B-4F95-96AB-78DF9CDD39A8}"/>
              </a:ext>
            </a:extLst>
          </p:cNvPr>
          <p:cNvGrpSpPr>
            <a:grpSpLocks/>
          </p:cNvGrpSpPr>
          <p:nvPr/>
        </p:nvGrpSpPr>
        <p:grpSpPr bwMode="auto">
          <a:xfrm>
            <a:off x="481013" y="3563938"/>
            <a:ext cx="74612" cy="26987"/>
            <a:chOff x="2373" y="1404"/>
            <a:chExt cx="47" cy="17"/>
          </a:xfrm>
        </p:grpSpPr>
        <p:sp>
          <p:nvSpPr>
            <p:cNvPr id="11980" name="Oval 716">
              <a:extLst>
                <a:ext uri="{FF2B5EF4-FFF2-40B4-BE49-F238E27FC236}">
                  <a16:creationId xmlns:a16="http://schemas.microsoft.com/office/drawing/2014/main" id="{1047C766-EB01-4443-AF22-0EB3D7CC7FEF}"/>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1981" name="Oval 717">
              <a:extLst>
                <a:ext uri="{FF2B5EF4-FFF2-40B4-BE49-F238E27FC236}">
                  <a16:creationId xmlns:a16="http://schemas.microsoft.com/office/drawing/2014/main" id="{BD92D478-F567-4116-8A4A-7343CF2B6341}"/>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1982" name="Text Box 718">
            <a:extLst>
              <a:ext uri="{FF2B5EF4-FFF2-40B4-BE49-F238E27FC236}">
                <a16:creationId xmlns:a16="http://schemas.microsoft.com/office/drawing/2014/main" id="{2701140D-221B-4391-A050-2B340CE79DAC}"/>
              </a:ext>
            </a:extLst>
          </p:cNvPr>
          <p:cNvSpPr txBox="1">
            <a:spLocks noChangeArrowheads="1"/>
          </p:cNvSpPr>
          <p:nvPr/>
        </p:nvSpPr>
        <p:spPr bwMode="auto">
          <a:xfrm>
            <a:off x="620713" y="3563938"/>
            <a:ext cx="2752725"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x3 </a:t>
            </a:r>
            <a:r>
              <a:rPr lang="en-GB" altLang="en-US" sz="800" b="0"/>
              <a:t>BAT L6 Wombat 120mm RR </a:t>
            </a:r>
            <a:r>
              <a:rPr lang="en-GB" altLang="en-US" sz="800"/>
              <a:t>(adef)</a:t>
            </a:r>
            <a:r>
              <a:rPr lang="en-GB" altLang="en-US" sz="800" b="0"/>
              <a:t>             CWBR-52</a:t>
            </a:r>
            <a:endParaRPr lang="en-GB" altLang="en-US" sz="800"/>
          </a:p>
        </p:txBody>
      </p:sp>
      <p:sp>
        <p:nvSpPr>
          <p:cNvPr id="11983" name="Line 719">
            <a:extLst>
              <a:ext uri="{FF2B5EF4-FFF2-40B4-BE49-F238E27FC236}">
                <a16:creationId xmlns:a16="http://schemas.microsoft.com/office/drawing/2014/main" id="{4E41230E-7D33-4308-B03A-753D598E56DB}"/>
              </a:ext>
            </a:extLst>
          </p:cNvPr>
          <p:cNvSpPr>
            <a:spLocks noChangeShapeType="1"/>
          </p:cNvSpPr>
          <p:nvPr/>
        </p:nvSpPr>
        <p:spPr bwMode="auto">
          <a:xfrm>
            <a:off x="260350" y="3708400"/>
            <a:ext cx="142875"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984" name="Line 720">
            <a:extLst>
              <a:ext uri="{FF2B5EF4-FFF2-40B4-BE49-F238E27FC236}">
                <a16:creationId xmlns:a16="http://schemas.microsoft.com/office/drawing/2014/main" id="{55E0A9D9-1533-4CAF-8A81-D52CD01C6557}"/>
              </a:ext>
            </a:extLst>
          </p:cNvPr>
          <p:cNvSpPr>
            <a:spLocks noChangeShapeType="1"/>
          </p:cNvSpPr>
          <p:nvPr/>
        </p:nvSpPr>
        <p:spPr bwMode="auto">
          <a:xfrm flipH="1">
            <a:off x="260350" y="1979613"/>
            <a:ext cx="0" cy="316865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1985" name="Group 721">
            <a:extLst>
              <a:ext uri="{FF2B5EF4-FFF2-40B4-BE49-F238E27FC236}">
                <a16:creationId xmlns:a16="http://schemas.microsoft.com/office/drawing/2014/main" id="{59BD9CDE-8E13-4649-8790-E41ABCCBE769}"/>
              </a:ext>
            </a:extLst>
          </p:cNvPr>
          <p:cNvGrpSpPr>
            <a:grpSpLocks noChangeAspect="1"/>
          </p:cNvGrpSpPr>
          <p:nvPr/>
        </p:nvGrpSpPr>
        <p:grpSpPr bwMode="auto">
          <a:xfrm>
            <a:off x="404813" y="1476375"/>
            <a:ext cx="288925" cy="215900"/>
            <a:chOff x="1968" y="1728"/>
            <a:chExt cx="195" cy="132"/>
          </a:xfrm>
        </p:grpSpPr>
        <p:sp>
          <p:nvSpPr>
            <p:cNvPr id="11986" name="Rectangle 722">
              <a:extLst>
                <a:ext uri="{FF2B5EF4-FFF2-40B4-BE49-F238E27FC236}">
                  <a16:creationId xmlns:a16="http://schemas.microsoft.com/office/drawing/2014/main" id="{B9A687A2-A699-4F81-8624-2BD75DA7770E}"/>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987" name="Line 723">
              <a:extLst>
                <a:ext uri="{FF2B5EF4-FFF2-40B4-BE49-F238E27FC236}">
                  <a16:creationId xmlns:a16="http://schemas.microsoft.com/office/drawing/2014/main" id="{00718A71-1745-4FB5-99F8-4E00BEED57B5}"/>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988" name="Line 724">
              <a:extLst>
                <a:ext uri="{FF2B5EF4-FFF2-40B4-BE49-F238E27FC236}">
                  <a16:creationId xmlns:a16="http://schemas.microsoft.com/office/drawing/2014/main" id="{A341246E-7407-43C7-B660-89834B2DB51E}"/>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1989" name="Group 725">
            <a:extLst>
              <a:ext uri="{FF2B5EF4-FFF2-40B4-BE49-F238E27FC236}">
                <a16:creationId xmlns:a16="http://schemas.microsoft.com/office/drawing/2014/main" id="{E42D9B0D-B835-44FD-A938-B07104D9B898}"/>
              </a:ext>
            </a:extLst>
          </p:cNvPr>
          <p:cNvGrpSpPr>
            <a:grpSpLocks/>
          </p:cNvGrpSpPr>
          <p:nvPr/>
        </p:nvGrpSpPr>
        <p:grpSpPr bwMode="auto">
          <a:xfrm>
            <a:off x="403225" y="2771775"/>
            <a:ext cx="231775" cy="190500"/>
            <a:chOff x="2252" y="2304"/>
            <a:chExt cx="146" cy="120"/>
          </a:xfrm>
        </p:grpSpPr>
        <p:sp>
          <p:nvSpPr>
            <p:cNvPr id="11990" name="Rectangle 726">
              <a:extLst>
                <a:ext uri="{FF2B5EF4-FFF2-40B4-BE49-F238E27FC236}">
                  <a16:creationId xmlns:a16="http://schemas.microsoft.com/office/drawing/2014/main" id="{B9D4A1D2-7AED-4BD4-8F52-B5D76C4F1DD6}"/>
                </a:ext>
              </a:extLst>
            </p:cNvPr>
            <p:cNvSpPr>
              <a:spLocks noChangeAspect="1" noChangeArrowheads="1"/>
            </p:cNvSpPr>
            <p:nvPr/>
          </p:nvSpPr>
          <p:spPr bwMode="auto">
            <a:xfrm>
              <a:off x="2252" y="230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991" name="Oval 727">
              <a:extLst>
                <a:ext uri="{FF2B5EF4-FFF2-40B4-BE49-F238E27FC236}">
                  <a16:creationId xmlns:a16="http://schemas.microsoft.com/office/drawing/2014/main" id="{196E0012-09AC-40F0-8D3A-BCE1CA71FD24}"/>
                </a:ext>
              </a:extLst>
            </p:cNvPr>
            <p:cNvSpPr>
              <a:spLocks noChangeAspect="1" noChangeArrowheads="1"/>
            </p:cNvSpPr>
            <p:nvPr/>
          </p:nvSpPr>
          <p:spPr bwMode="auto">
            <a:xfrm>
              <a:off x="2259" y="240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1992" name="Oval 728">
              <a:extLst>
                <a:ext uri="{FF2B5EF4-FFF2-40B4-BE49-F238E27FC236}">
                  <a16:creationId xmlns:a16="http://schemas.microsoft.com/office/drawing/2014/main" id="{C61E17D2-3DC0-4C23-A0AF-A18A3D8E898D}"/>
                </a:ext>
              </a:extLst>
            </p:cNvPr>
            <p:cNvSpPr>
              <a:spLocks noChangeAspect="1" noChangeArrowheads="1"/>
            </p:cNvSpPr>
            <p:nvPr/>
          </p:nvSpPr>
          <p:spPr bwMode="auto">
            <a:xfrm>
              <a:off x="2373" y="240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grpSp>
        <p:nvGrpSpPr>
          <p:cNvPr id="11993" name="Group 729">
            <a:extLst>
              <a:ext uri="{FF2B5EF4-FFF2-40B4-BE49-F238E27FC236}">
                <a16:creationId xmlns:a16="http://schemas.microsoft.com/office/drawing/2014/main" id="{70EE0E9D-792E-4F11-9501-23D957509593}"/>
              </a:ext>
            </a:extLst>
          </p:cNvPr>
          <p:cNvGrpSpPr>
            <a:grpSpLocks/>
          </p:cNvGrpSpPr>
          <p:nvPr/>
        </p:nvGrpSpPr>
        <p:grpSpPr bwMode="auto">
          <a:xfrm>
            <a:off x="403225" y="3924300"/>
            <a:ext cx="231775" cy="190500"/>
            <a:chOff x="2252" y="2304"/>
            <a:chExt cx="146" cy="120"/>
          </a:xfrm>
        </p:grpSpPr>
        <p:sp>
          <p:nvSpPr>
            <p:cNvPr id="11994" name="Rectangle 730">
              <a:extLst>
                <a:ext uri="{FF2B5EF4-FFF2-40B4-BE49-F238E27FC236}">
                  <a16:creationId xmlns:a16="http://schemas.microsoft.com/office/drawing/2014/main" id="{E80CE364-7B7D-4891-9D51-9B11FBEE526C}"/>
                </a:ext>
              </a:extLst>
            </p:cNvPr>
            <p:cNvSpPr>
              <a:spLocks noChangeAspect="1" noChangeArrowheads="1"/>
            </p:cNvSpPr>
            <p:nvPr/>
          </p:nvSpPr>
          <p:spPr bwMode="auto">
            <a:xfrm>
              <a:off x="2252" y="230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995" name="Oval 731">
              <a:extLst>
                <a:ext uri="{FF2B5EF4-FFF2-40B4-BE49-F238E27FC236}">
                  <a16:creationId xmlns:a16="http://schemas.microsoft.com/office/drawing/2014/main" id="{DAFEDE78-4ECA-4C04-9451-D5563A7C2174}"/>
                </a:ext>
              </a:extLst>
            </p:cNvPr>
            <p:cNvSpPr>
              <a:spLocks noChangeAspect="1" noChangeArrowheads="1"/>
            </p:cNvSpPr>
            <p:nvPr/>
          </p:nvSpPr>
          <p:spPr bwMode="auto">
            <a:xfrm>
              <a:off x="2259" y="240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1996" name="Oval 732">
              <a:extLst>
                <a:ext uri="{FF2B5EF4-FFF2-40B4-BE49-F238E27FC236}">
                  <a16:creationId xmlns:a16="http://schemas.microsoft.com/office/drawing/2014/main" id="{9A4C27AC-E345-46C9-A8F2-DC5DE0044B15}"/>
                </a:ext>
              </a:extLst>
            </p:cNvPr>
            <p:cNvSpPr>
              <a:spLocks noChangeAspect="1" noChangeArrowheads="1"/>
            </p:cNvSpPr>
            <p:nvPr/>
          </p:nvSpPr>
          <p:spPr bwMode="auto">
            <a:xfrm>
              <a:off x="2373" y="240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1997" name="Text Box 733">
            <a:extLst>
              <a:ext uri="{FF2B5EF4-FFF2-40B4-BE49-F238E27FC236}">
                <a16:creationId xmlns:a16="http://schemas.microsoft.com/office/drawing/2014/main" id="{1B1CE6BA-8245-48AB-A418-579BA6E3BC29}"/>
              </a:ext>
            </a:extLst>
          </p:cNvPr>
          <p:cNvSpPr txBox="1">
            <a:spLocks noChangeArrowheads="1"/>
          </p:cNvSpPr>
          <p:nvPr/>
        </p:nvSpPr>
        <p:spPr bwMode="auto">
          <a:xfrm>
            <a:off x="404813" y="107950"/>
            <a:ext cx="24257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BATTLEGROUP CWBR-26</a:t>
            </a:r>
          </a:p>
          <a:p>
            <a:r>
              <a:rPr lang="en-GB" altLang="en-US" sz="1000"/>
              <a:t>Infantry Battalion Type B (Light Role)</a:t>
            </a:r>
          </a:p>
        </p:txBody>
      </p:sp>
      <p:sp>
        <p:nvSpPr>
          <p:cNvPr id="11998" name="Text Box 734">
            <a:extLst>
              <a:ext uri="{FF2B5EF4-FFF2-40B4-BE49-F238E27FC236}">
                <a16:creationId xmlns:a16="http://schemas.microsoft.com/office/drawing/2014/main" id="{0DFA68AD-9B73-47F5-A00C-2574A00051C6}"/>
              </a:ext>
            </a:extLst>
          </p:cNvPr>
          <p:cNvSpPr txBox="1">
            <a:spLocks noChangeArrowheads="1"/>
          </p:cNvSpPr>
          <p:nvPr/>
        </p:nvSpPr>
        <p:spPr bwMode="auto">
          <a:xfrm>
            <a:off x="3429000" y="2484438"/>
            <a:ext cx="3286125" cy="6570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800"/>
              <a:t>(c) </a:t>
            </a:r>
            <a:r>
              <a:rPr lang="en-GB" altLang="en-US" sz="800" b="0"/>
              <a:t>The Assault Pioneer Platoon was removed from Infantry Battalions of all types during the reorganisations of the 1970s.  However, during the mid-1980s the Assault Pioneer Platoon was re-established in Type B Infantry Battalions, as it was thought that these battalions might have minimal access to Divisional/Corps Engineer assets.</a:t>
            </a:r>
          </a:p>
          <a:p>
            <a:endParaRPr lang="en-GB" altLang="en-US" sz="800"/>
          </a:p>
          <a:p>
            <a:r>
              <a:rPr lang="en-GB" altLang="en-US" sz="800"/>
              <a:t>(d) </a:t>
            </a:r>
            <a:r>
              <a:rPr lang="en-GB" altLang="en-US" sz="800" b="0"/>
              <a:t>Regular Army battalions dedicated to BAOR and other NATO roles had replaced their Wombats with Milan ATGMs before the end of the 1970s.  However, TA battalions designated to reinforce BAOR were not equipped with Milan until 1984.  The regular Army and TA battalions assigned to Defence of the UK and in far-flung garrisons probably received theirs later still.  May therefore replace Wombat 120mm Recoilless Rifles in these battalions with:</a:t>
            </a:r>
          </a:p>
          <a:p>
            <a:r>
              <a:rPr lang="en-GB" altLang="en-US" sz="800" b="0"/>
              <a:t>     Milan ATGM Team </a:t>
            </a:r>
            <a:r>
              <a:rPr lang="en-GB" altLang="en-US" sz="800"/>
              <a:t>(a)</a:t>
            </a:r>
            <a:r>
              <a:rPr lang="en-GB" altLang="en-US" sz="800" b="0"/>
              <a:t>                                                  CWBR-30</a:t>
            </a:r>
          </a:p>
          <a:p>
            <a:endParaRPr lang="en-GB" altLang="en-US" sz="800" b="0"/>
          </a:p>
          <a:p>
            <a:r>
              <a:rPr lang="en-GB" altLang="en-US" sz="800"/>
              <a:t>(e) </a:t>
            </a:r>
            <a:r>
              <a:rPr lang="en-GB" altLang="en-US" sz="800" b="0"/>
              <a:t>Mid-1980s: Increase strength of Antitank Platoon in battalions assigned to BAOR to </a:t>
            </a:r>
            <a:r>
              <a:rPr lang="en-GB" altLang="en-US" sz="800"/>
              <a:t>x6 </a:t>
            </a:r>
            <a:r>
              <a:rPr lang="en-GB" altLang="en-US" sz="800" b="0"/>
              <a:t>Milan ATGM and </a:t>
            </a:r>
            <a:r>
              <a:rPr lang="en-GB" altLang="en-US" sz="800"/>
              <a:t>x6 </a:t>
            </a:r>
            <a:r>
              <a:rPr lang="en-GB" altLang="en-US" sz="800" b="0"/>
              <a:t>Land Rover. </a:t>
            </a:r>
            <a:r>
              <a:rPr lang="en-GB" altLang="en-US" sz="800"/>
              <a:t>(h)</a:t>
            </a:r>
            <a:endParaRPr lang="en-GB" altLang="en-US" sz="800" b="0"/>
          </a:p>
          <a:p>
            <a:endParaRPr lang="en-GB" altLang="en-US" sz="800" b="0"/>
          </a:p>
          <a:p>
            <a:r>
              <a:rPr lang="en-GB" altLang="en-US" sz="800"/>
              <a:t>(f) </a:t>
            </a:r>
            <a:r>
              <a:rPr lang="en-GB" altLang="en-US" sz="800" b="0"/>
              <a:t>In battalions stationed in Hong Kong and Brunei, add a Milan AT Platoon alongside the Wombat-equipped AT platoon:</a:t>
            </a:r>
          </a:p>
          <a:p>
            <a:r>
              <a:rPr lang="en-GB" altLang="en-US" sz="800" b="0"/>
              <a:t>     </a:t>
            </a:r>
            <a:r>
              <a:rPr lang="en-GB" altLang="en-US" sz="800"/>
              <a:t>x3 </a:t>
            </a:r>
            <a:r>
              <a:rPr lang="en-GB" altLang="en-US" sz="800" b="0"/>
              <a:t>Milan ATGM Team </a:t>
            </a:r>
            <a:r>
              <a:rPr lang="en-GB" altLang="en-US" sz="800"/>
              <a:t>(an)</a:t>
            </a:r>
            <a:r>
              <a:rPr lang="en-GB" altLang="en-US" sz="800" b="0"/>
              <a:t>                                            CWBR-30</a:t>
            </a:r>
          </a:p>
          <a:p>
            <a:r>
              <a:rPr lang="en-GB" altLang="en-US" sz="800" b="0"/>
              <a:t>     </a:t>
            </a:r>
            <a:r>
              <a:rPr lang="en-GB" altLang="en-US" sz="800"/>
              <a:t>x3 </a:t>
            </a:r>
            <a:r>
              <a:rPr lang="en-GB" altLang="en-US" sz="800" b="0"/>
              <a:t>Land Rover (no MG) </a:t>
            </a:r>
            <a:r>
              <a:rPr lang="en-GB" altLang="en-US" sz="800"/>
              <a:t>(a)</a:t>
            </a:r>
            <a:r>
              <a:rPr lang="en-GB" altLang="en-US" sz="800" b="0"/>
              <a:t>                                           CWBR-22</a:t>
            </a:r>
          </a:p>
          <a:p>
            <a:endParaRPr lang="en-GB" altLang="en-US" sz="800" b="0"/>
          </a:p>
          <a:p>
            <a:r>
              <a:rPr lang="en-GB" altLang="en-US" sz="800"/>
              <a:t>(g) </a:t>
            </a:r>
            <a:r>
              <a:rPr lang="en-GB" altLang="en-US" sz="800" b="0"/>
              <a:t>In regular Army battalions from 1986: May replace Infantry with:</a:t>
            </a:r>
          </a:p>
          <a:p>
            <a:r>
              <a:rPr lang="en-GB" altLang="en-US" sz="800" b="0"/>
              <a:t>     Infantry (L85/L86) (1 MAW)                                           CWBR-27</a:t>
            </a:r>
          </a:p>
          <a:p>
            <a:endParaRPr lang="en-GB" altLang="en-US" sz="800" b="0"/>
          </a:p>
          <a:p>
            <a:r>
              <a:rPr lang="en-GB" altLang="en-US" sz="800"/>
              <a:t>(h) </a:t>
            </a:r>
            <a:r>
              <a:rPr lang="en-GB" altLang="en-US" sz="800" b="0"/>
              <a:t>Some TA Battalions assigned to BAOR Armoured Brigades during the late 1980s were allocated an additional two Milan Platoons from TA Battalions that remained in the UK.  May therefore increase the anti-tank strength to </a:t>
            </a:r>
            <a:r>
              <a:rPr lang="en-GB" altLang="en-US" sz="800"/>
              <a:t>x18 </a:t>
            </a:r>
            <a:r>
              <a:rPr lang="en-GB" altLang="en-US" sz="800" b="0"/>
              <a:t>Milan ATGM Teams, plus transport.</a:t>
            </a:r>
          </a:p>
          <a:p>
            <a:endParaRPr lang="en-GB" altLang="en-US" sz="800" b="0"/>
          </a:p>
          <a:p>
            <a:r>
              <a:rPr lang="en-GB" altLang="en-US" sz="800"/>
              <a:t>(i) </a:t>
            </a:r>
            <a:r>
              <a:rPr lang="en-GB" altLang="en-US" sz="800" b="0"/>
              <a:t>In 1/7th Gurkhas in the Falklands: Remove all transport.</a:t>
            </a:r>
          </a:p>
          <a:p>
            <a:endParaRPr lang="en-GB" altLang="en-US" sz="800" b="0"/>
          </a:p>
          <a:p>
            <a:r>
              <a:rPr lang="en-GB" altLang="en-US" sz="800"/>
              <a:t>(j) </a:t>
            </a:r>
            <a:r>
              <a:rPr lang="en-GB" altLang="en-US" sz="800" b="0"/>
              <a:t>The HSF companies were tasked to defend rear areas, provide security, provide ‘Aid to the Civil Power’ and assist with civil defence, thus freeing up the ‘core’ companies for combat.  HSF companies were armed only with smallarms, no heavy weapons and minimal transport.</a:t>
            </a:r>
            <a:r>
              <a:rPr lang="en-GB" altLang="en-US" sz="800"/>
              <a:t> </a:t>
            </a:r>
          </a:p>
          <a:p>
            <a:endParaRPr lang="en-GB" altLang="en-US" sz="800"/>
          </a:p>
          <a:p>
            <a:r>
              <a:rPr lang="en-GB" altLang="en-US" sz="800"/>
              <a:t>(k) </a:t>
            </a:r>
            <a:r>
              <a:rPr lang="en-GB" altLang="en-US" sz="800" b="0"/>
              <a:t>This Forward Observer is the Battalion Mortar Observation Party.</a:t>
            </a:r>
          </a:p>
          <a:p>
            <a:endParaRPr lang="en-GB" altLang="en-US" sz="800" b="0"/>
          </a:p>
          <a:p>
            <a:r>
              <a:rPr lang="en-GB" altLang="en-US" sz="800"/>
              <a:t>(l)</a:t>
            </a:r>
            <a:r>
              <a:rPr lang="en-GB" altLang="en-US" sz="800" b="0"/>
              <a:t> May convert GPMGs from Sustained Fire to Light mode:</a:t>
            </a:r>
          </a:p>
          <a:p>
            <a:r>
              <a:rPr lang="en-GB" altLang="en-US" sz="800"/>
              <a:t>     </a:t>
            </a:r>
            <a:r>
              <a:rPr lang="en-GB" altLang="en-US" sz="800" b="0"/>
              <a:t>L7A2 General Purpose Machine Gun (LMG Mode)     CWBR-28</a:t>
            </a:r>
            <a:endParaRPr lang="en-GB" altLang="en-US" sz="800"/>
          </a:p>
          <a:p>
            <a:endParaRPr lang="en-GB" altLang="en-US" sz="800"/>
          </a:p>
          <a:p>
            <a:r>
              <a:rPr lang="en-GB" altLang="en-US" sz="800"/>
              <a:t>(m) </a:t>
            </a:r>
            <a:r>
              <a:rPr lang="en-GB" altLang="en-US" sz="800" b="0"/>
              <a:t>The SFMGs were traditionally operated by the Battalion Corps of Drums.  However, they had no organic transport and would normally therefore be assigned as detachments to the Infantry Companies, or to beef up the Milan Platoon.  The MGs would therefore ride in the transport of those units.</a:t>
            </a:r>
          </a:p>
          <a:p>
            <a:endParaRPr lang="en-GB" altLang="en-US" sz="800" b="0"/>
          </a:p>
          <a:p>
            <a:r>
              <a:rPr lang="en-GB" altLang="en-US" sz="800"/>
              <a:t>(h) </a:t>
            </a:r>
            <a:r>
              <a:rPr lang="en-GB" altLang="en-US" sz="800" b="0"/>
              <a:t>Late 1980s: May upgrade Milan to Milan 2 (see card).</a:t>
            </a:r>
          </a:p>
        </p:txBody>
      </p:sp>
      <p:sp>
        <p:nvSpPr>
          <p:cNvPr id="12019" name="Line 755">
            <a:extLst>
              <a:ext uri="{FF2B5EF4-FFF2-40B4-BE49-F238E27FC236}">
                <a16:creationId xmlns:a16="http://schemas.microsoft.com/office/drawing/2014/main" id="{4DC41073-9EBE-4F64-8916-8AB60A7F07F0}"/>
              </a:ext>
            </a:extLst>
          </p:cNvPr>
          <p:cNvSpPr>
            <a:spLocks noChangeShapeType="1"/>
          </p:cNvSpPr>
          <p:nvPr/>
        </p:nvSpPr>
        <p:spPr bwMode="auto">
          <a:xfrm>
            <a:off x="260350" y="4572000"/>
            <a:ext cx="144463"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2020" name="Group 756">
            <a:extLst>
              <a:ext uri="{FF2B5EF4-FFF2-40B4-BE49-F238E27FC236}">
                <a16:creationId xmlns:a16="http://schemas.microsoft.com/office/drawing/2014/main" id="{EC472E7D-0E4C-4ADF-A7CD-EB5634D2A601}"/>
              </a:ext>
            </a:extLst>
          </p:cNvPr>
          <p:cNvGrpSpPr>
            <a:grpSpLocks noChangeAspect="1"/>
          </p:cNvGrpSpPr>
          <p:nvPr/>
        </p:nvGrpSpPr>
        <p:grpSpPr bwMode="auto">
          <a:xfrm>
            <a:off x="404813" y="4498975"/>
            <a:ext cx="231775" cy="157163"/>
            <a:chOff x="1968" y="1728"/>
            <a:chExt cx="195" cy="132"/>
          </a:xfrm>
        </p:grpSpPr>
        <p:sp>
          <p:nvSpPr>
            <p:cNvPr id="12021" name="Rectangle 757">
              <a:extLst>
                <a:ext uri="{FF2B5EF4-FFF2-40B4-BE49-F238E27FC236}">
                  <a16:creationId xmlns:a16="http://schemas.microsoft.com/office/drawing/2014/main" id="{BE1DDCBD-F0F2-4847-88A1-D52F2874EFBD}"/>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022" name="Line 758">
              <a:extLst>
                <a:ext uri="{FF2B5EF4-FFF2-40B4-BE49-F238E27FC236}">
                  <a16:creationId xmlns:a16="http://schemas.microsoft.com/office/drawing/2014/main" id="{A36FE361-C140-4D4B-93BB-4426D4CE4C99}"/>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023" name="Line 759">
              <a:extLst>
                <a:ext uri="{FF2B5EF4-FFF2-40B4-BE49-F238E27FC236}">
                  <a16:creationId xmlns:a16="http://schemas.microsoft.com/office/drawing/2014/main" id="{2CDEE347-4534-4E52-B108-60C01D7D11F4}"/>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2024" name="Group 760">
            <a:extLst>
              <a:ext uri="{FF2B5EF4-FFF2-40B4-BE49-F238E27FC236}">
                <a16:creationId xmlns:a16="http://schemas.microsoft.com/office/drawing/2014/main" id="{04F61475-C321-4FDA-AEC8-0185EFD8DEB0}"/>
              </a:ext>
            </a:extLst>
          </p:cNvPr>
          <p:cNvGrpSpPr>
            <a:grpSpLocks/>
          </p:cNvGrpSpPr>
          <p:nvPr/>
        </p:nvGrpSpPr>
        <p:grpSpPr bwMode="auto">
          <a:xfrm>
            <a:off x="476250" y="4427538"/>
            <a:ext cx="74613" cy="26987"/>
            <a:chOff x="2373" y="1404"/>
            <a:chExt cx="47" cy="17"/>
          </a:xfrm>
        </p:grpSpPr>
        <p:sp>
          <p:nvSpPr>
            <p:cNvPr id="12025" name="Oval 761">
              <a:extLst>
                <a:ext uri="{FF2B5EF4-FFF2-40B4-BE49-F238E27FC236}">
                  <a16:creationId xmlns:a16="http://schemas.microsoft.com/office/drawing/2014/main" id="{D9B12BB4-91F3-495C-BB44-35D53741A9E5}"/>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2026" name="Oval 762">
              <a:extLst>
                <a:ext uri="{FF2B5EF4-FFF2-40B4-BE49-F238E27FC236}">
                  <a16:creationId xmlns:a16="http://schemas.microsoft.com/office/drawing/2014/main" id="{D74E1530-E241-4FDE-882D-25D8A7C6F2C4}"/>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grpSp>
        <p:nvGrpSpPr>
          <p:cNvPr id="12028" name="Group 764">
            <a:extLst>
              <a:ext uri="{FF2B5EF4-FFF2-40B4-BE49-F238E27FC236}">
                <a16:creationId xmlns:a16="http://schemas.microsoft.com/office/drawing/2014/main" id="{6C3DED87-F7A2-42B0-93D2-5BC3838E0CF1}"/>
              </a:ext>
            </a:extLst>
          </p:cNvPr>
          <p:cNvGrpSpPr>
            <a:grpSpLocks/>
          </p:cNvGrpSpPr>
          <p:nvPr/>
        </p:nvGrpSpPr>
        <p:grpSpPr bwMode="auto">
          <a:xfrm>
            <a:off x="476250" y="4714875"/>
            <a:ext cx="74613" cy="26988"/>
            <a:chOff x="2373" y="1404"/>
            <a:chExt cx="47" cy="17"/>
          </a:xfrm>
        </p:grpSpPr>
        <p:sp>
          <p:nvSpPr>
            <p:cNvPr id="12029" name="Oval 765">
              <a:extLst>
                <a:ext uri="{FF2B5EF4-FFF2-40B4-BE49-F238E27FC236}">
                  <a16:creationId xmlns:a16="http://schemas.microsoft.com/office/drawing/2014/main" id="{894305E6-9F56-4129-9F7D-9B08C1B4296B}"/>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2030" name="Oval 766">
              <a:extLst>
                <a:ext uri="{FF2B5EF4-FFF2-40B4-BE49-F238E27FC236}">
                  <a16:creationId xmlns:a16="http://schemas.microsoft.com/office/drawing/2014/main" id="{64DA25CE-AF46-45EB-B367-93AD2CC75473}"/>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2031" name="Text Box 767">
            <a:extLst>
              <a:ext uri="{FF2B5EF4-FFF2-40B4-BE49-F238E27FC236}">
                <a16:creationId xmlns:a16="http://schemas.microsoft.com/office/drawing/2014/main" id="{E9581330-26D4-46E3-B831-74FA15AE31E5}"/>
              </a:ext>
            </a:extLst>
          </p:cNvPr>
          <p:cNvSpPr txBox="1">
            <a:spLocks noChangeArrowheads="1"/>
          </p:cNvSpPr>
          <p:nvPr/>
        </p:nvSpPr>
        <p:spPr bwMode="auto">
          <a:xfrm>
            <a:off x="620713" y="4643438"/>
            <a:ext cx="27336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Transport/Recce</a:t>
            </a:r>
          </a:p>
          <a:p>
            <a:r>
              <a:rPr lang="en-GB" altLang="en-US" sz="800"/>
              <a:t>x3 </a:t>
            </a:r>
            <a:r>
              <a:rPr lang="en-GB" altLang="en-US" sz="800" b="0"/>
              <a:t>Land Rover (with MG) </a:t>
            </a:r>
            <a:r>
              <a:rPr lang="en-GB" altLang="en-US" sz="800"/>
              <a:t>(i)</a:t>
            </a:r>
            <a:r>
              <a:rPr lang="en-GB" altLang="en-US" sz="800" b="0"/>
              <a:t>                             CWBR-22</a:t>
            </a:r>
            <a:endParaRPr lang="en-GB" altLang="en-US" sz="800"/>
          </a:p>
        </p:txBody>
      </p:sp>
      <p:grpSp>
        <p:nvGrpSpPr>
          <p:cNvPr id="12032" name="Group 768">
            <a:extLst>
              <a:ext uri="{FF2B5EF4-FFF2-40B4-BE49-F238E27FC236}">
                <a16:creationId xmlns:a16="http://schemas.microsoft.com/office/drawing/2014/main" id="{6DFF09EC-0E9D-456A-B024-F70C0DBC6C45}"/>
              </a:ext>
            </a:extLst>
          </p:cNvPr>
          <p:cNvGrpSpPr>
            <a:grpSpLocks/>
          </p:cNvGrpSpPr>
          <p:nvPr/>
        </p:nvGrpSpPr>
        <p:grpSpPr bwMode="auto">
          <a:xfrm>
            <a:off x="403225" y="4787900"/>
            <a:ext cx="231775" cy="190500"/>
            <a:chOff x="2252" y="2304"/>
            <a:chExt cx="146" cy="120"/>
          </a:xfrm>
        </p:grpSpPr>
        <p:sp>
          <p:nvSpPr>
            <p:cNvPr id="12033" name="Rectangle 769">
              <a:extLst>
                <a:ext uri="{FF2B5EF4-FFF2-40B4-BE49-F238E27FC236}">
                  <a16:creationId xmlns:a16="http://schemas.microsoft.com/office/drawing/2014/main" id="{4EA21603-451A-497F-A4AE-3ED0591A606C}"/>
                </a:ext>
              </a:extLst>
            </p:cNvPr>
            <p:cNvSpPr>
              <a:spLocks noChangeAspect="1" noChangeArrowheads="1"/>
            </p:cNvSpPr>
            <p:nvPr/>
          </p:nvSpPr>
          <p:spPr bwMode="auto">
            <a:xfrm>
              <a:off x="2252" y="230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034" name="Oval 770">
              <a:extLst>
                <a:ext uri="{FF2B5EF4-FFF2-40B4-BE49-F238E27FC236}">
                  <a16:creationId xmlns:a16="http://schemas.microsoft.com/office/drawing/2014/main" id="{621760A3-900F-403F-A612-FCAAF1745006}"/>
                </a:ext>
              </a:extLst>
            </p:cNvPr>
            <p:cNvSpPr>
              <a:spLocks noChangeAspect="1" noChangeArrowheads="1"/>
            </p:cNvSpPr>
            <p:nvPr/>
          </p:nvSpPr>
          <p:spPr bwMode="auto">
            <a:xfrm>
              <a:off x="2259" y="240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2035" name="Oval 771">
              <a:extLst>
                <a:ext uri="{FF2B5EF4-FFF2-40B4-BE49-F238E27FC236}">
                  <a16:creationId xmlns:a16="http://schemas.microsoft.com/office/drawing/2014/main" id="{5713F6FE-5BD6-45E4-AE7F-579940F00359}"/>
                </a:ext>
              </a:extLst>
            </p:cNvPr>
            <p:cNvSpPr>
              <a:spLocks noChangeAspect="1" noChangeArrowheads="1"/>
            </p:cNvSpPr>
            <p:nvPr/>
          </p:nvSpPr>
          <p:spPr bwMode="auto">
            <a:xfrm>
              <a:off x="2373" y="240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2037" name="Text Box 773">
            <a:extLst>
              <a:ext uri="{FF2B5EF4-FFF2-40B4-BE49-F238E27FC236}">
                <a16:creationId xmlns:a16="http://schemas.microsoft.com/office/drawing/2014/main" id="{39E11975-66FE-4BAD-936F-56C2018DEC7B}"/>
              </a:ext>
            </a:extLst>
          </p:cNvPr>
          <p:cNvSpPr txBox="1">
            <a:spLocks noChangeArrowheads="1"/>
          </p:cNvSpPr>
          <p:nvPr/>
        </p:nvSpPr>
        <p:spPr bwMode="auto">
          <a:xfrm>
            <a:off x="620713" y="4354513"/>
            <a:ext cx="27686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Recce</a:t>
            </a:r>
          </a:p>
          <a:p>
            <a:r>
              <a:rPr lang="en-GB" altLang="en-US" sz="800"/>
              <a:t>x3 </a:t>
            </a:r>
            <a:r>
              <a:rPr lang="en-GB" altLang="en-US" sz="800" b="0"/>
              <a:t>Infantry (1 MAW) </a:t>
            </a:r>
            <a:r>
              <a:rPr lang="en-GB" altLang="en-US" sz="800"/>
              <a:t>(g)</a:t>
            </a:r>
            <a:r>
              <a:rPr lang="en-GB" altLang="en-US" sz="800" b="0"/>
              <a:t>                                     CWBR-26</a:t>
            </a:r>
            <a:endParaRPr lang="en-GB" altLang="en-US" sz="800"/>
          </a:p>
        </p:txBody>
      </p:sp>
      <p:sp>
        <p:nvSpPr>
          <p:cNvPr id="12038" name="Line 774">
            <a:extLst>
              <a:ext uri="{FF2B5EF4-FFF2-40B4-BE49-F238E27FC236}">
                <a16:creationId xmlns:a16="http://schemas.microsoft.com/office/drawing/2014/main" id="{78B2E325-1D6F-4A54-82D8-EFC30A23B810}"/>
              </a:ext>
            </a:extLst>
          </p:cNvPr>
          <p:cNvSpPr>
            <a:spLocks noChangeShapeType="1"/>
          </p:cNvSpPr>
          <p:nvPr/>
        </p:nvSpPr>
        <p:spPr bwMode="auto">
          <a:xfrm>
            <a:off x="260350" y="5148263"/>
            <a:ext cx="144463"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2039" name="Group 775">
            <a:extLst>
              <a:ext uri="{FF2B5EF4-FFF2-40B4-BE49-F238E27FC236}">
                <a16:creationId xmlns:a16="http://schemas.microsoft.com/office/drawing/2014/main" id="{0C693A18-9BA5-4563-B49B-6A2C9FCC0C0B}"/>
              </a:ext>
            </a:extLst>
          </p:cNvPr>
          <p:cNvGrpSpPr>
            <a:grpSpLocks/>
          </p:cNvGrpSpPr>
          <p:nvPr/>
        </p:nvGrpSpPr>
        <p:grpSpPr bwMode="auto">
          <a:xfrm>
            <a:off x="476250" y="5003800"/>
            <a:ext cx="74613" cy="26988"/>
            <a:chOff x="2373" y="1404"/>
            <a:chExt cx="47" cy="17"/>
          </a:xfrm>
        </p:grpSpPr>
        <p:sp>
          <p:nvSpPr>
            <p:cNvPr id="12040" name="Oval 776">
              <a:extLst>
                <a:ext uri="{FF2B5EF4-FFF2-40B4-BE49-F238E27FC236}">
                  <a16:creationId xmlns:a16="http://schemas.microsoft.com/office/drawing/2014/main" id="{D2E3B82B-A3D0-4709-AF0C-ACAB6DB185DB}"/>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2041" name="Oval 777">
              <a:extLst>
                <a:ext uri="{FF2B5EF4-FFF2-40B4-BE49-F238E27FC236}">
                  <a16:creationId xmlns:a16="http://schemas.microsoft.com/office/drawing/2014/main" id="{504239C3-1857-447D-A334-BC7787728571}"/>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2042" name="Text Box 778">
            <a:extLst>
              <a:ext uri="{FF2B5EF4-FFF2-40B4-BE49-F238E27FC236}">
                <a16:creationId xmlns:a16="http://schemas.microsoft.com/office/drawing/2014/main" id="{E2678436-2E0E-45FA-AE52-ED998A61A7DF}"/>
              </a:ext>
            </a:extLst>
          </p:cNvPr>
          <p:cNvSpPr txBox="1">
            <a:spLocks noChangeArrowheads="1"/>
          </p:cNvSpPr>
          <p:nvPr/>
        </p:nvSpPr>
        <p:spPr bwMode="auto">
          <a:xfrm>
            <a:off x="620713" y="5003800"/>
            <a:ext cx="2727325"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Up to x3 </a:t>
            </a:r>
            <a:r>
              <a:rPr lang="en-GB" altLang="en-US" sz="800" b="0"/>
              <a:t>Combat Engineers </a:t>
            </a:r>
            <a:r>
              <a:rPr lang="en-GB" altLang="en-US" sz="800"/>
              <a:t>(c)</a:t>
            </a:r>
            <a:r>
              <a:rPr lang="en-GB" altLang="en-US" sz="800" b="0"/>
              <a:t>                       CWBR-36</a:t>
            </a:r>
            <a:endParaRPr lang="en-GB" altLang="en-US" sz="800"/>
          </a:p>
        </p:txBody>
      </p:sp>
      <p:grpSp>
        <p:nvGrpSpPr>
          <p:cNvPr id="12043" name="Group 779">
            <a:extLst>
              <a:ext uri="{FF2B5EF4-FFF2-40B4-BE49-F238E27FC236}">
                <a16:creationId xmlns:a16="http://schemas.microsoft.com/office/drawing/2014/main" id="{29945418-E31F-4112-A7BB-754753009FB0}"/>
              </a:ext>
            </a:extLst>
          </p:cNvPr>
          <p:cNvGrpSpPr>
            <a:grpSpLocks noChangeAspect="1"/>
          </p:cNvGrpSpPr>
          <p:nvPr/>
        </p:nvGrpSpPr>
        <p:grpSpPr bwMode="auto">
          <a:xfrm>
            <a:off x="404813" y="5076825"/>
            <a:ext cx="231775" cy="157163"/>
            <a:chOff x="1872" y="1440"/>
            <a:chExt cx="195" cy="132"/>
          </a:xfrm>
        </p:grpSpPr>
        <p:sp>
          <p:nvSpPr>
            <p:cNvPr id="12044" name="Rectangle 780">
              <a:extLst>
                <a:ext uri="{FF2B5EF4-FFF2-40B4-BE49-F238E27FC236}">
                  <a16:creationId xmlns:a16="http://schemas.microsoft.com/office/drawing/2014/main" id="{B402BBEB-DABF-4BDB-9902-33C91E67A4DF}"/>
                </a:ext>
              </a:extLst>
            </p:cNvPr>
            <p:cNvSpPr>
              <a:spLocks noChangeAspect="1" noChangeArrowheads="1"/>
            </p:cNvSpPr>
            <p:nvPr/>
          </p:nvSpPr>
          <p:spPr bwMode="auto">
            <a:xfrm>
              <a:off x="1872" y="1440"/>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045" name="Line 781">
              <a:extLst>
                <a:ext uri="{FF2B5EF4-FFF2-40B4-BE49-F238E27FC236}">
                  <a16:creationId xmlns:a16="http://schemas.microsoft.com/office/drawing/2014/main" id="{64BC1D0F-69E0-4106-B576-ED58F4A91F6B}"/>
                </a:ext>
              </a:extLst>
            </p:cNvPr>
            <p:cNvSpPr>
              <a:spLocks noChangeAspect="1" noChangeShapeType="1"/>
            </p:cNvSpPr>
            <p:nvPr/>
          </p:nvSpPr>
          <p:spPr bwMode="auto">
            <a:xfrm>
              <a:off x="1932" y="1480"/>
              <a:ext cx="0" cy="42"/>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046" name="Line 782">
              <a:extLst>
                <a:ext uri="{FF2B5EF4-FFF2-40B4-BE49-F238E27FC236}">
                  <a16:creationId xmlns:a16="http://schemas.microsoft.com/office/drawing/2014/main" id="{6BC37242-FD7F-4D5F-91D8-34380E2A4ADE}"/>
                </a:ext>
              </a:extLst>
            </p:cNvPr>
            <p:cNvSpPr>
              <a:spLocks noChangeAspect="1" noChangeShapeType="1"/>
            </p:cNvSpPr>
            <p:nvPr/>
          </p:nvSpPr>
          <p:spPr bwMode="auto">
            <a:xfrm>
              <a:off x="1967" y="1482"/>
              <a:ext cx="0" cy="4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047" name="Line 783">
              <a:extLst>
                <a:ext uri="{FF2B5EF4-FFF2-40B4-BE49-F238E27FC236}">
                  <a16:creationId xmlns:a16="http://schemas.microsoft.com/office/drawing/2014/main" id="{9D610CC4-E48B-4511-8294-15EBF4EEE91B}"/>
                </a:ext>
              </a:extLst>
            </p:cNvPr>
            <p:cNvSpPr>
              <a:spLocks noChangeAspect="1" noChangeShapeType="1"/>
            </p:cNvSpPr>
            <p:nvPr/>
          </p:nvSpPr>
          <p:spPr bwMode="auto">
            <a:xfrm>
              <a:off x="2001" y="1483"/>
              <a:ext cx="0" cy="39"/>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048" name="Line 784">
              <a:extLst>
                <a:ext uri="{FF2B5EF4-FFF2-40B4-BE49-F238E27FC236}">
                  <a16:creationId xmlns:a16="http://schemas.microsoft.com/office/drawing/2014/main" id="{F06FD4BB-9F16-4DBD-B79A-D18FDB073817}"/>
                </a:ext>
              </a:extLst>
            </p:cNvPr>
            <p:cNvSpPr>
              <a:spLocks noChangeAspect="1" noChangeShapeType="1"/>
            </p:cNvSpPr>
            <p:nvPr/>
          </p:nvSpPr>
          <p:spPr bwMode="auto">
            <a:xfrm>
              <a:off x="1928" y="1482"/>
              <a:ext cx="79" cy="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2173" name="Group 909">
            <a:extLst>
              <a:ext uri="{FF2B5EF4-FFF2-40B4-BE49-F238E27FC236}">
                <a16:creationId xmlns:a16="http://schemas.microsoft.com/office/drawing/2014/main" id="{5D819499-8390-4962-986D-3068F569C01B}"/>
              </a:ext>
            </a:extLst>
          </p:cNvPr>
          <p:cNvGrpSpPr>
            <a:grpSpLocks/>
          </p:cNvGrpSpPr>
          <p:nvPr/>
        </p:nvGrpSpPr>
        <p:grpSpPr bwMode="auto">
          <a:xfrm>
            <a:off x="404813" y="900113"/>
            <a:ext cx="231775" cy="190500"/>
            <a:chOff x="2252" y="2304"/>
            <a:chExt cx="146" cy="120"/>
          </a:xfrm>
        </p:grpSpPr>
        <p:sp>
          <p:nvSpPr>
            <p:cNvPr id="12174" name="Rectangle 910">
              <a:extLst>
                <a:ext uri="{FF2B5EF4-FFF2-40B4-BE49-F238E27FC236}">
                  <a16:creationId xmlns:a16="http://schemas.microsoft.com/office/drawing/2014/main" id="{1D92D2F1-F17F-4089-81C5-518E75328EAC}"/>
                </a:ext>
              </a:extLst>
            </p:cNvPr>
            <p:cNvSpPr>
              <a:spLocks noChangeAspect="1" noChangeArrowheads="1"/>
            </p:cNvSpPr>
            <p:nvPr/>
          </p:nvSpPr>
          <p:spPr bwMode="auto">
            <a:xfrm>
              <a:off x="2252" y="230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175" name="Oval 911">
              <a:extLst>
                <a:ext uri="{FF2B5EF4-FFF2-40B4-BE49-F238E27FC236}">
                  <a16:creationId xmlns:a16="http://schemas.microsoft.com/office/drawing/2014/main" id="{D6F957BA-6C6E-49E9-8688-FC49AA0510AD}"/>
                </a:ext>
              </a:extLst>
            </p:cNvPr>
            <p:cNvSpPr>
              <a:spLocks noChangeAspect="1" noChangeArrowheads="1"/>
            </p:cNvSpPr>
            <p:nvPr/>
          </p:nvSpPr>
          <p:spPr bwMode="auto">
            <a:xfrm>
              <a:off x="2259" y="240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2176" name="Oval 912">
              <a:extLst>
                <a:ext uri="{FF2B5EF4-FFF2-40B4-BE49-F238E27FC236}">
                  <a16:creationId xmlns:a16="http://schemas.microsoft.com/office/drawing/2014/main" id="{9C5E40D7-4BD0-47B6-A8EA-4A20DBF6CB2C}"/>
                </a:ext>
              </a:extLst>
            </p:cNvPr>
            <p:cNvSpPr>
              <a:spLocks noChangeAspect="1" noChangeArrowheads="1"/>
            </p:cNvSpPr>
            <p:nvPr/>
          </p:nvSpPr>
          <p:spPr bwMode="auto">
            <a:xfrm>
              <a:off x="2373" y="240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2180" name="Text Box 916">
            <a:extLst>
              <a:ext uri="{FF2B5EF4-FFF2-40B4-BE49-F238E27FC236}">
                <a16:creationId xmlns:a16="http://schemas.microsoft.com/office/drawing/2014/main" id="{465E8353-BDA6-4E7D-85CB-DCAB8981E67D}"/>
              </a:ext>
            </a:extLst>
          </p:cNvPr>
          <p:cNvSpPr txBox="1">
            <a:spLocks noChangeArrowheads="1"/>
          </p:cNvSpPr>
          <p:nvPr/>
        </p:nvSpPr>
        <p:spPr bwMode="auto">
          <a:xfrm>
            <a:off x="619125" y="2627313"/>
            <a:ext cx="272891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a:t>
            </a:r>
          </a:p>
          <a:p>
            <a:r>
              <a:rPr lang="en-GB" altLang="en-US" sz="800"/>
              <a:t>x4 </a:t>
            </a:r>
            <a:r>
              <a:rPr lang="en-GB" altLang="en-US" sz="800" b="0"/>
              <a:t>1-ton Land Rover (no MG) </a:t>
            </a:r>
            <a:r>
              <a:rPr lang="en-GB" altLang="en-US" sz="800"/>
              <a:t>(i)</a:t>
            </a:r>
            <a:r>
              <a:rPr lang="en-GB" altLang="en-US" sz="800" b="0"/>
              <a:t>                      CWBR-21</a:t>
            </a:r>
            <a:endParaRPr lang="en-GB" altLang="en-US" sz="800"/>
          </a:p>
        </p:txBody>
      </p:sp>
      <p:grpSp>
        <p:nvGrpSpPr>
          <p:cNvPr id="12181" name="Group 917">
            <a:extLst>
              <a:ext uri="{FF2B5EF4-FFF2-40B4-BE49-F238E27FC236}">
                <a16:creationId xmlns:a16="http://schemas.microsoft.com/office/drawing/2014/main" id="{14534E5D-D0FF-4C6C-B83F-46B403568AA8}"/>
              </a:ext>
            </a:extLst>
          </p:cNvPr>
          <p:cNvGrpSpPr>
            <a:grpSpLocks/>
          </p:cNvGrpSpPr>
          <p:nvPr/>
        </p:nvGrpSpPr>
        <p:grpSpPr bwMode="auto">
          <a:xfrm>
            <a:off x="403225" y="4213225"/>
            <a:ext cx="231775" cy="157163"/>
            <a:chOff x="2736" y="2832"/>
            <a:chExt cx="146" cy="99"/>
          </a:xfrm>
        </p:grpSpPr>
        <p:sp>
          <p:nvSpPr>
            <p:cNvPr id="12182" name="Rectangle 918">
              <a:extLst>
                <a:ext uri="{FF2B5EF4-FFF2-40B4-BE49-F238E27FC236}">
                  <a16:creationId xmlns:a16="http://schemas.microsoft.com/office/drawing/2014/main" id="{BA25D21F-F5DA-418E-8CFB-E2B2A69385B6}"/>
                </a:ext>
              </a:extLst>
            </p:cNvPr>
            <p:cNvSpPr>
              <a:spLocks noChangeAspect="1" noChangeArrowheads="1"/>
            </p:cNvSpPr>
            <p:nvPr/>
          </p:nvSpPr>
          <p:spPr bwMode="auto">
            <a:xfrm>
              <a:off x="2736" y="2832"/>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183" name="Rectangle 919">
              <a:extLst>
                <a:ext uri="{FF2B5EF4-FFF2-40B4-BE49-F238E27FC236}">
                  <a16:creationId xmlns:a16="http://schemas.microsoft.com/office/drawing/2014/main" id="{E7EF1861-753F-4BD4-98BA-AB17E9866D15}"/>
                </a:ext>
              </a:extLst>
            </p:cNvPr>
            <p:cNvSpPr>
              <a:spLocks noChangeAspect="1" noChangeArrowheads="1"/>
            </p:cNvSpPr>
            <p:nvPr/>
          </p:nvSpPr>
          <p:spPr bwMode="auto">
            <a:xfrm>
              <a:off x="2736" y="2832"/>
              <a:ext cx="35" cy="98"/>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184" name="Line 920">
              <a:extLst>
                <a:ext uri="{FF2B5EF4-FFF2-40B4-BE49-F238E27FC236}">
                  <a16:creationId xmlns:a16="http://schemas.microsoft.com/office/drawing/2014/main" id="{BF244DAA-B1AA-4AEF-9572-DF51BDF0E773}"/>
                </a:ext>
              </a:extLst>
            </p:cNvPr>
            <p:cNvSpPr>
              <a:spLocks noChangeAspect="1" noChangeShapeType="1"/>
            </p:cNvSpPr>
            <p:nvPr/>
          </p:nvSpPr>
          <p:spPr bwMode="auto">
            <a:xfrm flipV="1">
              <a:off x="2736" y="2834"/>
              <a:ext cx="144" cy="95"/>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185" name="Line 921">
              <a:extLst>
                <a:ext uri="{FF2B5EF4-FFF2-40B4-BE49-F238E27FC236}">
                  <a16:creationId xmlns:a16="http://schemas.microsoft.com/office/drawing/2014/main" id="{6DFB4C6C-987A-44F9-8403-BAFAE214D9F0}"/>
                </a:ext>
              </a:extLst>
            </p:cNvPr>
            <p:cNvSpPr>
              <a:spLocks noChangeAspect="1" noChangeShapeType="1"/>
            </p:cNvSpPr>
            <p:nvPr/>
          </p:nvSpPr>
          <p:spPr bwMode="auto">
            <a:xfrm>
              <a:off x="2737" y="2832"/>
              <a:ext cx="143" cy="9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2186" name="Line 922">
            <a:extLst>
              <a:ext uri="{FF2B5EF4-FFF2-40B4-BE49-F238E27FC236}">
                <a16:creationId xmlns:a16="http://schemas.microsoft.com/office/drawing/2014/main" id="{83013C68-5BDF-4E35-8C09-CBDE9533D492}"/>
              </a:ext>
            </a:extLst>
          </p:cNvPr>
          <p:cNvSpPr>
            <a:spLocks noChangeShapeType="1"/>
          </p:cNvSpPr>
          <p:nvPr/>
        </p:nvSpPr>
        <p:spPr bwMode="auto">
          <a:xfrm>
            <a:off x="258763" y="4286250"/>
            <a:ext cx="144462"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187" name="Text Box 923">
            <a:extLst>
              <a:ext uri="{FF2B5EF4-FFF2-40B4-BE49-F238E27FC236}">
                <a16:creationId xmlns:a16="http://schemas.microsoft.com/office/drawing/2014/main" id="{3C6B721C-7123-4BC0-8DB3-EEA44BBA0D60}"/>
              </a:ext>
            </a:extLst>
          </p:cNvPr>
          <p:cNvSpPr txBox="1">
            <a:spLocks noChangeArrowheads="1"/>
          </p:cNvSpPr>
          <p:nvPr/>
        </p:nvSpPr>
        <p:spPr bwMode="auto">
          <a:xfrm>
            <a:off x="619125" y="4140200"/>
            <a:ext cx="2744788"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x3 </a:t>
            </a:r>
            <a:r>
              <a:rPr lang="en-GB" altLang="en-US" sz="800" b="0"/>
              <a:t>L7A2 GPMG (SF Mode)</a:t>
            </a:r>
            <a:r>
              <a:rPr lang="en-GB" altLang="en-US" sz="800"/>
              <a:t> (lm)                       </a:t>
            </a:r>
            <a:r>
              <a:rPr lang="en-GB" altLang="en-US" sz="800" b="0"/>
              <a:t>CWBR-29</a:t>
            </a:r>
            <a:endParaRPr lang="en-GB" altLang="en-US" sz="800"/>
          </a:p>
        </p:txBody>
      </p:sp>
      <p:grpSp>
        <p:nvGrpSpPr>
          <p:cNvPr id="12188" name="Group 924">
            <a:extLst>
              <a:ext uri="{FF2B5EF4-FFF2-40B4-BE49-F238E27FC236}">
                <a16:creationId xmlns:a16="http://schemas.microsoft.com/office/drawing/2014/main" id="{C52D6F92-9267-4122-B6D8-05D24D39465A}"/>
              </a:ext>
            </a:extLst>
          </p:cNvPr>
          <p:cNvGrpSpPr>
            <a:grpSpLocks/>
          </p:cNvGrpSpPr>
          <p:nvPr/>
        </p:nvGrpSpPr>
        <p:grpSpPr bwMode="auto">
          <a:xfrm>
            <a:off x="476250" y="4141788"/>
            <a:ext cx="74613" cy="26987"/>
            <a:chOff x="2373" y="1404"/>
            <a:chExt cx="47" cy="17"/>
          </a:xfrm>
        </p:grpSpPr>
        <p:sp>
          <p:nvSpPr>
            <p:cNvPr id="12189" name="Oval 925">
              <a:extLst>
                <a:ext uri="{FF2B5EF4-FFF2-40B4-BE49-F238E27FC236}">
                  <a16:creationId xmlns:a16="http://schemas.microsoft.com/office/drawing/2014/main" id="{AC676BB3-AC2B-4966-BAE8-7DEDFDACAAE3}"/>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2190" name="Oval 926">
              <a:extLst>
                <a:ext uri="{FF2B5EF4-FFF2-40B4-BE49-F238E27FC236}">
                  <a16:creationId xmlns:a16="http://schemas.microsoft.com/office/drawing/2014/main" id="{DBFBF6E1-A41F-4CA7-9630-A360493A0498}"/>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pic>
        <p:nvPicPr>
          <p:cNvPr id="12191" name="Picture 927" descr="large">
            <a:extLst>
              <a:ext uri="{FF2B5EF4-FFF2-40B4-BE49-F238E27FC236}">
                <a16:creationId xmlns:a16="http://schemas.microsoft.com/office/drawing/2014/main" id="{A48F78B8-C816-4541-96FE-D700DC5F532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4813" y="6443663"/>
            <a:ext cx="2486025" cy="2520950"/>
          </a:xfrm>
          <a:prstGeom prst="rect">
            <a:avLst/>
          </a:prstGeom>
          <a:noFill/>
          <a:extLst>
            <a:ext uri="{909E8E84-426E-40DD-AFC4-6F175D3DCCD1}">
              <a14:hiddenFill xmlns:a14="http://schemas.microsoft.com/office/drawing/2010/main">
                <a:solidFill>
                  <a:srgbClr val="FFFFFF"/>
                </a:solidFill>
              </a14:hiddenFill>
            </a:ext>
          </a:extLst>
        </p:spPr>
      </p:pic>
      <p:pic>
        <p:nvPicPr>
          <p:cNvPr id="12192" name="Picture 928" descr="large">
            <a:extLst>
              <a:ext uri="{FF2B5EF4-FFF2-40B4-BE49-F238E27FC236}">
                <a16:creationId xmlns:a16="http://schemas.microsoft.com/office/drawing/2014/main" id="{5FECAC74-3FAB-4E0C-821C-FDC1F46CDEC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63975" y="107950"/>
            <a:ext cx="2289175" cy="2303463"/>
          </a:xfrm>
          <a:prstGeom prst="rect">
            <a:avLst/>
          </a:prstGeom>
          <a:noFill/>
          <a:extLst>
            <a:ext uri="{909E8E84-426E-40DD-AFC4-6F175D3DCCD1}">
              <a14:hiddenFill xmlns:a14="http://schemas.microsoft.com/office/drawing/2010/main">
                <a:solidFill>
                  <a:srgbClr val="FFFFFF"/>
                </a:solidFill>
              </a14:hiddenFill>
            </a:ext>
          </a:extLst>
        </p:spPr>
      </p:pic>
      <p:sp>
        <p:nvSpPr>
          <p:cNvPr id="12193" name="Line 929">
            <a:extLst>
              <a:ext uri="{FF2B5EF4-FFF2-40B4-BE49-F238E27FC236}">
                <a16:creationId xmlns:a16="http://schemas.microsoft.com/office/drawing/2014/main" id="{90723AB8-39B4-4304-88E9-1371A1E1EB73}"/>
              </a:ext>
            </a:extLst>
          </p:cNvPr>
          <p:cNvSpPr>
            <a:spLocks noChangeShapeType="1"/>
          </p:cNvSpPr>
          <p:nvPr/>
        </p:nvSpPr>
        <p:spPr bwMode="auto">
          <a:xfrm>
            <a:off x="547688" y="1835150"/>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194" name="Text Box 930">
            <a:extLst>
              <a:ext uri="{FF2B5EF4-FFF2-40B4-BE49-F238E27FC236}">
                <a16:creationId xmlns:a16="http://schemas.microsoft.com/office/drawing/2014/main" id="{F7003BAE-9728-41B3-9796-DA128E6EE356}"/>
              </a:ext>
            </a:extLst>
          </p:cNvPr>
          <p:cNvSpPr txBox="1">
            <a:spLocks noChangeArrowheads="1"/>
          </p:cNvSpPr>
          <p:nvPr/>
        </p:nvSpPr>
        <p:spPr bwMode="auto">
          <a:xfrm>
            <a:off x="692150" y="1763713"/>
            <a:ext cx="27432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CWBR-34</a:t>
            </a:r>
          </a:p>
          <a:p>
            <a:r>
              <a:rPr lang="en-GB" altLang="en-US" sz="800"/>
              <a:t>Up to x2 Infantry Company (Home Service Force) (bj)</a:t>
            </a:r>
          </a:p>
        </p:txBody>
      </p:sp>
      <p:sp>
        <p:nvSpPr>
          <p:cNvPr id="12195" name="Line 931">
            <a:extLst>
              <a:ext uri="{FF2B5EF4-FFF2-40B4-BE49-F238E27FC236}">
                <a16:creationId xmlns:a16="http://schemas.microsoft.com/office/drawing/2014/main" id="{8BF53FD5-1CF0-4D8D-9AD9-8A998A14070D}"/>
              </a:ext>
            </a:extLst>
          </p:cNvPr>
          <p:cNvSpPr>
            <a:spLocks noChangeShapeType="1"/>
          </p:cNvSpPr>
          <p:nvPr/>
        </p:nvSpPr>
        <p:spPr bwMode="auto">
          <a:xfrm>
            <a:off x="260350" y="1979613"/>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2196" name="Group 932">
            <a:extLst>
              <a:ext uri="{FF2B5EF4-FFF2-40B4-BE49-F238E27FC236}">
                <a16:creationId xmlns:a16="http://schemas.microsoft.com/office/drawing/2014/main" id="{77275A32-CA10-44F6-9181-DBBABA12A38B}"/>
              </a:ext>
            </a:extLst>
          </p:cNvPr>
          <p:cNvGrpSpPr>
            <a:grpSpLocks noChangeAspect="1"/>
          </p:cNvGrpSpPr>
          <p:nvPr/>
        </p:nvGrpSpPr>
        <p:grpSpPr bwMode="auto">
          <a:xfrm>
            <a:off x="403225" y="1908175"/>
            <a:ext cx="288925" cy="215900"/>
            <a:chOff x="1968" y="1728"/>
            <a:chExt cx="195" cy="132"/>
          </a:xfrm>
        </p:grpSpPr>
        <p:sp>
          <p:nvSpPr>
            <p:cNvPr id="12197" name="Rectangle 933">
              <a:extLst>
                <a:ext uri="{FF2B5EF4-FFF2-40B4-BE49-F238E27FC236}">
                  <a16:creationId xmlns:a16="http://schemas.microsoft.com/office/drawing/2014/main" id="{A07C549C-1847-4EA1-B44E-5B7F002095A0}"/>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198" name="Line 934">
              <a:extLst>
                <a:ext uri="{FF2B5EF4-FFF2-40B4-BE49-F238E27FC236}">
                  <a16:creationId xmlns:a16="http://schemas.microsoft.com/office/drawing/2014/main" id="{632F5632-5E34-4BCE-A8C2-66A4168F983C}"/>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199" name="Line 935">
              <a:extLst>
                <a:ext uri="{FF2B5EF4-FFF2-40B4-BE49-F238E27FC236}">
                  <a16:creationId xmlns:a16="http://schemas.microsoft.com/office/drawing/2014/main" id="{EB072BCB-03B5-42E2-BF8E-B55444B0D284}"/>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2200" name="Line 936">
            <a:extLst>
              <a:ext uri="{FF2B5EF4-FFF2-40B4-BE49-F238E27FC236}">
                <a16:creationId xmlns:a16="http://schemas.microsoft.com/office/drawing/2014/main" id="{04F51AFA-ACC9-41AB-B118-C4C59A8DAFEE}"/>
              </a:ext>
            </a:extLst>
          </p:cNvPr>
          <p:cNvSpPr>
            <a:spLocks noChangeShapeType="1"/>
          </p:cNvSpPr>
          <p:nvPr/>
        </p:nvSpPr>
        <p:spPr bwMode="auto">
          <a:xfrm>
            <a:off x="476250" y="3203575"/>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201" name="Line 937">
            <a:extLst>
              <a:ext uri="{FF2B5EF4-FFF2-40B4-BE49-F238E27FC236}">
                <a16:creationId xmlns:a16="http://schemas.microsoft.com/office/drawing/2014/main" id="{C4966C0D-94F0-4CF2-9809-8CAF3C921AE4}"/>
              </a:ext>
            </a:extLst>
          </p:cNvPr>
          <p:cNvSpPr>
            <a:spLocks noChangeShapeType="1"/>
          </p:cNvSpPr>
          <p:nvPr/>
        </p:nvSpPr>
        <p:spPr bwMode="auto">
          <a:xfrm>
            <a:off x="260350" y="3132138"/>
            <a:ext cx="144463"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2202" name="Group 938">
            <a:extLst>
              <a:ext uri="{FF2B5EF4-FFF2-40B4-BE49-F238E27FC236}">
                <a16:creationId xmlns:a16="http://schemas.microsoft.com/office/drawing/2014/main" id="{D729BDE3-45AA-4915-A086-E74A2852223D}"/>
              </a:ext>
            </a:extLst>
          </p:cNvPr>
          <p:cNvGrpSpPr>
            <a:grpSpLocks/>
          </p:cNvGrpSpPr>
          <p:nvPr/>
        </p:nvGrpSpPr>
        <p:grpSpPr bwMode="auto">
          <a:xfrm>
            <a:off x="404813" y="3060700"/>
            <a:ext cx="231775" cy="157163"/>
            <a:chOff x="2736" y="3312"/>
            <a:chExt cx="146" cy="99"/>
          </a:xfrm>
        </p:grpSpPr>
        <p:sp>
          <p:nvSpPr>
            <p:cNvPr id="12203" name="Rectangle 939">
              <a:extLst>
                <a:ext uri="{FF2B5EF4-FFF2-40B4-BE49-F238E27FC236}">
                  <a16:creationId xmlns:a16="http://schemas.microsoft.com/office/drawing/2014/main" id="{2570A543-D92C-428F-B2DE-28196280C04A}"/>
                </a:ext>
              </a:extLst>
            </p:cNvPr>
            <p:cNvSpPr>
              <a:spLocks noChangeAspect="1" noChangeArrowheads="1"/>
            </p:cNvSpPr>
            <p:nvPr/>
          </p:nvSpPr>
          <p:spPr bwMode="auto">
            <a:xfrm>
              <a:off x="2736" y="3312"/>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204" name="AutoShape 940">
              <a:extLst>
                <a:ext uri="{FF2B5EF4-FFF2-40B4-BE49-F238E27FC236}">
                  <a16:creationId xmlns:a16="http://schemas.microsoft.com/office/drawing/2014/main" id="{1949D4C5-E2A9-4AA0-AC69-4DDBB5BBBB6C}"/>
                </a:ext>
              </a:extLst>
            </p:cNvPr>
            <p:cNvSpPr>
              <a:spLocks noChangeAspect="1" noChangeArrowheads="1"/>
            </p:cNvSpPr>
            <p:nvPr/>
          </p:nvSpPr>
          <p:spPr bwMode="auto">
            <a:xfrm>
              <a:off x="2788" y="3344"/>
              <a:ext cx="36" cy="35"/>
            </a:xfrm>
            <a:prstGeom prst="triangle">
              <a:avLst>
                <a:gd name="adj" fmla="val 50000"/>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12205" name="Group 941">
            <a:extLst>
              <a:ext uri="{FF2B5EF4-FFF2-40B4-BE49-F238E27FC236}">
                <a16:creationId xmlns:a16="http://schemas.microsoft.com/office/drawing/2014/main" id="{5CA75495-F721-45B5-B581-66DF72C40192}"/>
              </a:ext>
            </a:extLst>
          </p:cNvPr>
          <p:cNvGrpSpPr>
            <a:grpSpLocks/>
          </p:cNvGrpSpPr>
          <p:nvPr/>
        </p:nvGrpSpPr>
        <p:grpSpPr bwMode="auto">
          <a:xfrm>
            <a:off x="476250" y="2987675"/>
            <a:ext cx="74613" cy="26988"/>
            <a:chOff x="2373" y="1404"/>
            <a:chExt cx="47" cy="17"/>
          </a:xfrm>
        </p:grpSpPr>
        <p:sp>
          <p:nvSpPr>
            <p:cNvPr id="12206" name="Oval 942">
              <a:extLst>
                <a:ext uri="{FF2B5EF4-FFF2-40B4-BE49-F238E27FC236}">
                  <a16:creationId xmlns:a16="http://schemas.microsoft.com/office/drawing/2014/main" id="{751C9163-4AEC-43FC-98B6-0FAE0C676A3E}"/>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2207" name="Oval 943">
              <a:extLst>
                <a:ext uri="{FF2B5EF4-FFF2-40B4-BE49-F238E27FC236}">
                  <a16:creationId xmlns:a16="http://schemas.microsoft.com/office/drawing/2014/main" id="{7C42A7EA-09C9-4694-8048-B9D253983AB6}"/>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2208" name="Text Box 944">
            <a:extLst>
              <a:ext uri="{FF2B5EF4-FFF2-40B4-BE49-F238E27FC236}">
                <a16:creationId xmlns:a16="http://schemas.microsoft.com/office/drawing/2014/main" id="{248E8A09-A01F-486D-B9F6-69EEDCA5E5DD}"/>
              </a:ext>
            </a:extLst>
          </p:cNvPr>
          <p:cNvSpPr txBox="1">
            <a:spLocks noChangeArrowheads="1"/>
          </p:cNvSpPr>
          <p:nvPr/>
        </p:nvSpPr>
        <p:spPr bwMode="auto">
          <a:xfrm>
            <a:off x="620713" y="2916238"/>
            <a:ext cx="272891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Recce</a:t>
            </a:r>
          </a:p>
          <a:p>
            <a:r>
              <a:rPr lang="en-GB" altLang="en-US" sz="800"/>
              <a:t>x1 </a:t>
            </a:r>
            <a:r>
              <a:rPr lang="en-GB" altLang="en-US" sz="800" b="0"/>
              <a:t>Forward Observer </a:t>
            </a:r>
            <a:r>
              <a:rPr lang="en-GB" altLang="en-US" sz="800"/>
              <a:t>(k)</a:t>
            </a:r>
            <a:r>
              <a:rPr lang="en-GB" altLang="en-US" sz="800" b="0"/>
              <a:t>                                  CWBR-41</a:t>
            </a:r>
            <a:endParaRPr lang="en-GB" altLang="en-US" sz="800"/>
          </a:p>
        </p:txBody>
      </p:sp>
      <p:grpSp>
        <p:nvGrpSpPr>
          <p:cNvPr id="12209" name="Group 945">
            <a:extLst>
              <a:ext uri="{FF2B5EF4-FFF2-40B4-BE49-F238E27FC236}">
                <a16:creationId xmlns:a16="http://schemas.microsoft.com/office/drawing/2014/main" id="{92B27D31-0B9A-4E62-B75B-B5582B49C15B}"/>
              </a:ext>
            </a:extLst>
          </p:cNvPr>
          <p:cNvGrpSpPr>
            <a:grpSpLocks/>
          </p:cNvGrpSpPr>
          <p:nvPr/>
        </p:nvGrpSpPr>
        <p:grpSpPr bwMode="auto">
          <a:xfrm>
            <a:off x="477838" y="3275013"/>
            <a:ext cx="74612" cy="26987"/>
            <a:chOff x="2373" y="1404"/>
            <a:chExt cx="47" cy="17"/>
          </a:xfrm>
        </p:grpSpPr>
        <p:sp>
          <p:nvSpPr>
            <p:cNvPr id="12210" name="Oval 946">
              <a:extLst>
                <a:ext uri="{FF2B5EF4-FFF2-40B4-BE49-F238E27FC236}">
                  <a16:creationId xmlns:a16="http://schemas.microsoft.com/office/drawing/2014/main" id="{D77D9131-6927-46E3-BBD1-EC8FC0430E27}"/>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2211" name="Oval 947">
              <a:extLst>
                <a:ext uri="{FF2B5EF4-FFF2-40B4-BE49-F238E27FC236}">
                  <a16:creationId xmlns:a16="http://schemas.microsoft.com/office/drawing/2014/main" id="{17C3655A-84A8-4D3D-85AF-670BD6C7684E}"/>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2212" name="Text Box 948">
            <a:extLst>
              <a:ext uri="{FF2B5EF4-FFF2-40B4-BE49-F238E27FC236}">
                <a16:creationId xmlns:a16="http://schemas.microsoft.com/office/drawing/2014/main" id="{E6F65B33-391A-441E-A78F-5BD94B376536}"/>
              </a:ext>
            </a:extLst>
          </p:cNvPr>
          <p:cNvSpPr txBox="1">
            <a:spLocks noChangeArrowheads="1"/>
          </p:cNvSpPr>
          <p:nvPr/>
        </p:nvSpPr>
        <p:spPr bwMode="auto">
          <a:xfrm>
            <a:off x="620713" y="3203575"/>
            <a:ext cx="27241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Transport/Recce</a:t>
            </a:r>
          </a:p>
          <a:p>
            <a:r>
              <a:rPr lang="en-GB" altLang="en-US" sz="800"/>
              <a:t>x1 </a:t>
            </a:r>
            <a:r>
              <a:rPr lang="en-GB" altLang="en-US" sz="800" b="0"/>
              <a:t>Land Rover (no MG) </a:t>
            </a:r>
            <a:r>
              <a:rPr lang="en-GB" altLang="en-US" sz="800"/>
              <a:t>(k)</a:t>
            </a:r>
            <a:r>
              <a:rPr lang="en-GB" altLang="en-US" sz="800" b="0"/>
              <a:t>      </a:t>
            </a:r>
            <a:r>
              <a:rPr lang="en-GB" altLang="en-US" sz="800"/>
              <a:t>     </a:t>
            </a:r>
            <a:r>
              <a:rPr lang="en-GB" altLang="en-US" sz="800" b="0"/>
              <a:t>                   CWBR-20</a:t>
            </a:r>
            <a:endParaRPr lang="en-GB" altLang="en-US" sz="800"/>
          </a:p>
        </p:txBody>
      </p:sp>
      <p:grpSp>
        <p:nvGrpSpPr>
          <p:cNvPr id="12213" name="Group 949">
            <a:extLst>
              <a:ext uri="{FF2B5EF4-FFF2-40B4-BE49-F238E27FC236}">
                <a16:creationId xmlns:a16="http://schemas.microsoft.com/office/drawing/2014/main" id="{590BAF29-454E-450F-91F9-961BF5F456D7}"/>
              </a:ext>
            </a:extLst>
          </p:cNvPr>
          <p:cNvGrpSpPr>
            <a:grpSpLocks/>
          </p:cNvGrpSpPr>
          <p:nvPr/>
        </p:nvGrpSpPr>
        <p:grpSpPr bwMode="auto">
          <a:xfrm>
            <a:off x="404813" y="3348038"/>
            <a:ext cx="231775" cy="190500"/>
            <a:chOff x="2252" y="2304"/>
            <a:chExt cx="146" cy="120"/>
          </a:xfrm>
        </p:grpSpPr>
        <p:sp>
          <p:nvSpPr>
            <p:cNvPr id="12214" name="Rectangle 950">
              <a:extLst>
                <a:ext uri="{FF2B5EF4-FFF2-40B4-BE49-F238E27FC236}">
                  <a16:creationId xmlns:a16="http://schemas.microsoft.com/office/drawing/2014/main" id="{F1BADE3E-3220-4EF6-B301-AECCF8832563}"/>
                </a:ext>
              </a:extLst>
            </p:cNvPr>
            <p:cNvSpPr>
              <a:spLocks noChangeAspect="1" noChangeArrowheads="1"/>
            </p:cNvSpPr>
            <p:nvPr/>
          </p:nvSpPr>
          <p:spPr bwMode="auto">
            <a:xfrm>
              <a:off x="2252" y="230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215" name="Oval 951">
              <a:extLst>
                <a:ext uri="{FF2B5EF4-FFF2-40B4-BE49-F238E27FC236}">
                  <a16:creationId xmlns:a16="http://schemas.microsoft.com/office/drawing/2014/main" id="{932ED066-728B-45C5-B54E-29AE4BECF6F7}"/>
                </a:ext>
              </a:extLst>
            </p:cNvPr>
            <p:cNvSpPr>
              <a:spLocks noChangeAspect="1" noChangeArrowheads="1"/>
            </p:cNvSpPr>
            <p:nvPr/>
          </p:nvSpPr>
          <p:spPr bwMode="auto">
            <a:xfrm>
              <a:off x="2259" y="240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2216" name="Oval 952">
              <a:extLst>
                <a:ext uri="{FF2B5EF4-FFF2-40B4-BE49-F238E27FC236}">
                  <a16:creationId xmlns:a16="http://schemas.microsoft.com/office/drawing/2014/main" id="{D1B6DC4A-3D40-4F6F-9739-B94A9529BEEF}"/>
                </a:ext>
              </a:extLst>
            </p:cNvPr>
            <p:cNvSpPr>
              <a:spLocks noChangeAspect="1" noChangeArrowheads="1"/>
            </p:cNvSpPr>
            <p:nvPr/>
          </p:nvSpPr>
          <p:spPr bwMode="auto">
            <a:xfrm>
              <a:off x="2373" y="240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2217" name="Text Box 953">
            <a:extLst>
              <a:ext uri="{FF2B5EF4-FFF2-40B4-BE49-F238E27FC236}">
                <a16:creationId xmlns:a16="http://schemas.microsoft.com/office/drawing/2014/main" id="{539DE73A-1DDA-4DBA-96D6-490468B7578F}"/>
              </a:ext>
            </a:extLst>
          </p:cNvPr>
          <p:cNvSpPr txBox="1">
            <a:spLocks noChangeArrowheads="1"/>
          </p:cNvSpPr>
          <p:nvPr/>
        </p:nvSpPr>
        <p:spPr bwMode="auto">
          <a:xfrm>
            <a:off x="115888" y="5651500"/>
            <a:ext cx="3313112" cy="825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800"/>
              <a:t>(a) </a:t>
            </a:r>
            <a:r>
              <a:rPr lang="en-GB" altLang="en-US" sz="800" b="0"/>
              <a:t>Milan ATGMs and Wombats may be fired from their transport.</a:t>
            </a:r>
          </a:p>
          <a:p>
            <a:endParaRPr lang="en-GB" altLang="en-US" sz="800"/>
          </a:p>
          <a:p>
            <a:r>
              <a:rPr lang="en-GB" altLang="en-US" sz="800"/>
              <a:t>(b) </a:t>
            </a:r>
            <a:r>
              <a:rPr lang="en-GB" altLang="en-US" sz="800" b="0"/>
              <a:t>Gurkha Battalions and some TA Battalions had </a:t>
            </a:r>
            <a:r>
              <a:rPr lang="en-GB" altLang="en-US" sz="800"/>
              <a:t>x4 </a:t>
            </a:r>
            <a:r>
              <a:rPr lang="en-GB" altLang="en-US" sz="800" b="0"/>
              <a:t>Companies.  The rest had </a:t>
            </a:r>
            <a:r>
              <a:rPr lang="en-GB" altLang="en-US" sz="800"/>
              <a:t>x3 </a:t>
            </a:r>
            <a:r>
              <a:rPr lang="en-GB" altLang="en-US" sz="800" b="0"/>
              <a:t>Companies.  TA Battalions might also have Home Service Force (HSF) Companies. </a:t>
            </a:r>
            <a:r>
              <a:rPr lang="en-GB" altLang="en-US" sz="800"/>
              <a:t>(j)</a:t>
            </a:r>
            <a:endParaRPr lang="en-GB" altLang="en-US" sz="800" b="0"/>
          </a:p>
          <a:p>
            <a:endParaRPr lang="en-GB" altLang="en-US" sz="800" b="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192" name="Line 464">
            <a:extLst>
              <a:ext uri="{FF2B5EF4-FFF2-40B4-BE49-F238E27FC236}">
                <a16:creationId xmlns:a16="http://schemas.microsoft.com/office/drawing/2014/main" id="{460F95F1-3353-4CE1-9B57-B802B2CA05A0}"/>
              </a:ext>
            </a:extLst>
          </p:cNvPr>
          <p:cNvSpPr>
            <a:spLocks noChangeShapeType="1"/>
          </p:cNvSpPr>
          <p:nvPr/>
        </p:nvSpPr>
        <p:spPr bwMode="auto">
          <a:xfrm flipV="1">
            <a:off x="620713" y="6516688"/>
            <a:ext cx="0" cy="2159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73894" name="Group 166">
            <a:extLst>
              <a:ext uri="{FF2B5EF4-FFF2-40B4-BE49-F238E27FC236}">
                <a16:creationId xmlns:a16="http://schemas.microsoft.com/office/drawing/2014/main" id="{C8E8E78A-7F0F-4FBD-B647-8DF7120F259F}"/>
              </a:ext>
            </a:extLst>
          </p:cNvPr>
          <p:cNvGrpSpPr>
            <a:grpSpLocks/>
          </p:cNvGrpSpPr>
          <p:nvPr/>
        </p:nvGrpSpPr>
        <p:grpSpPr bwMode="auto">
          <a:xfrm>
            <a:off x="220663" y="106363"/>
            <a:ext cx="220662" cy="63500"/>
            <a:chOff x="3294" y="2925"/>
            <a:chExt cx="139" cy="40"/>
          </a:xfrm>
        </p:grpSpPr>
        <p:grpSp>
          <p:nvGrpSpPr>
            <p:cNvPr id="73895" name="Group 167">
              <a:extLst>
                <a:ext uri="{FF2B5EF4-FFF2-40B4-BE49-F238E27FC236}">
                  <a16:creationId xmlns:a16="http://schemas.microsoft.com/office/drawing/2014/main" id="{F90DC886-1AFE-497F-9891-FEC0BF0E0449}"/>
                </a:ext>
              </a:extLst>
            </p:cNvPr>
            <p:cNvGrpSpPr>
              <a:grpSpLocks/>
            </p:cNvGrpSpPr>
            <p:nvPr/>
          </p:nvGrpSpPr>
          <p:grpSpPr bwMode="auto">
            <a:xfrm>
              <a:off x="3294" y="2925"/>
              <a:ext cx="93" cy="40"/>
              <a:chOff x="119" y="295"/>
              <a:chExt cx="93" cy="40"/>
            </a:xfrm>
          </p:grpSpPr>
          <p:grpSp>
            <p:nvGrpSpPr>
              <p:cNvPr id="73896" name="Group 168">
                <a:extLst>
                  <a:ext uri="{FF2B5EF4-FFF2-40B4-BE49-F238E27FC236}">
                    <a16:creationId xmlns:a16="http://schemas.microsoft.com/office/drawing/2014/main" id="{856826CD-027D-4C0C-89E0-2557E4730E4D}"/>
                  </a:ext>
                </a:extLst>
              </p:cNvPr>
              <p:cNvGrpSpPr>
                <a:grpSpLocks/>
              </p:cNvGrpSpPr>
              <p:nvPr/>
            </p:nvGrpSpPr>
            <p:grpSpPr bwMode="auto">
              <a:xfrm>
                <a:off x="119" y="295"/>
                <a:ext cx="48" cy="40"/>
                <a:chOff x="2539" y="543"/>
                <a:chExt cx="48" cy="40"/>
              </a:xfrm>
            </p:grpSpPr>
            <p:sp>
              <p:nvSpPr>
                <p:cNvPr id="73897" name="Line 169">
                  <a:extLst>
                    <a:ext uri="{FF2B5EF4-FFF2-40B4-BE49-F238E27FC236}">
                      <a16:creationId xmlns:a16="http://schemas.microsoft.com/office/drawing/2014/main" id="{B55229A4-1E5C-405A-BAAA-80BE7E45B7EC}"/>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3898" name="Line 170">
                  <a:extLst>
                    <a:ext uri="{FF2B5EF4-FFF2-40B4-BE49-F238E27FC236}">
                      <a16:creationId xmlns:a16="http://schemas.microsoft.com/office/drawing/2014/main" id="{49E4F617-128E-4B05-90E9-186FEBCE4B62}"/>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73899" name="Group 171">
                <a:extLst>
                  <a:ext uri="{FF2B5EF4-FFF2-40B4-BE49-F238E27FC236}">
                    <a16:creationId xmlns:a16="http://schemas.microsoft.com/office/drawing/2014/main" id="{8684FA5C-2110-440B-A849-68886DBF1011}"/>
                  </a:ext>
                </a:extLst>
              </p:cNvPr>
              <p:cNvGrpSpPr>
                <a:grpSpLocks/>
              </p:cNvGrpSpPr>
              <p:nvPr/>
            </p:nvGrpSpPr>
            <p:grpSpPr bwMode="auto">
              <a:xfrm>
                <a:off x="164" y="295"/>
                <a:ext cx="48" cy="40"/>
                <a:chOff x="2539" y="543"/>
                <a:chExt cx="48" cy="40"/>
              </a:xfrm>
            </p:grpSpPr>
            <p:sp>
              <p:nvSpPr>
                <p:cNvPr id="73900" name="Line 172">
                  <a:extLst>
                    <a:ext uri="{FF2B5EF4-FFF2-40B4-BE49-F238E27FC236}">
                      <a16:creationId xmlns:a16="http://schemas.microsoft.com/office/drawing/2014/main" id="{9E5CD2EB-DAA6-4AEA-8120-C1E4DEA6F3AA}"/>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3901" name="Line 173">
                  <a:extLst>
                    <a:ext uri="{FF2B5EF4-FFF2-40B4-BE49-F238E27FC236}">
                      <a16:creationId xmlns:a16="http://schemas.microsoft.com/office/drawing/2014/main" id="{9E57A15E-BFF4-46CB-9F47-C8E4480A2397}"/>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grpSp>
          <p:nvGrpSpPr>
            <p:cNvPr id="73902" name="Group 174">
              <a:extLst>
                <a:ext uri="{FF2B5EF4-FFF2-40B4-BE49-F238E27FC236}">
                  <a16:creationId xmlns:a16="http://schemas.microsoft.com/office/drawing/2014/main" id="{E2F251D7-C000-4F6C-A701-AC870BEBBE6E}"/>
                </a:ext>
              </a:extLst>
            </p:cNvPr>
            <p:cNvGrpSpPr>
              <a:grpSpLocks/>
            </p:cNvGrpSpPr>
            <p:nvPr/>
          </p:nvGrpSpPr>
          <p:grpSpPr bwMode="auto">
            <a:xfrm>
              <a:off x="3385" y="2925"/>
              <a:ext cx="48" cy="40"/>
              <a:chOff x="2539" y="543"/>
              <a:chExt cx="48" cy="40"/>
            </a:xfrm>
          </p:grpSpPr>
          <p:sp>
            <p:nvSpPr>
              <p:cNvPr id="73903" name="Line 175">
                <a:extLst>
                  <a:ext uri="{FF2B5EF4-FFF2-40B4-BE49-F238E27FC236}">
                    <a16:creationId xmlns:a16="http://schemas.microsoft.com/office/drawing/2014/main" id="{254EFBF6-B374-4AFC-9AC6-8DF2C0926ACF}"/>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3904" name="Line 176">
                <a:extLst>
                  <a:ext uri="{FF2B5EF4-FFF2-40B4-BE49-F238E27FC236}">
                    <a16:creationId xmlns:a16="http://schemas.microsoft.com/office/drawing/2014/main" id="{7FA26F69-0807-4EA3-AA51-8C0F8628A958}"/>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73905" name="Text Box 177">
            <a:extLst>
              <a:ext uri="{FF2B5EF4-FFF2-40B4-BE49-F238E27FC236}">
                <a16:creationId xmlns:a16="http://schemas.microsoft.com/office/drawing/2014/main" id="{BBFFC106-580C-420A-B809-AECD50CE9136}"/>
              </a:ext>
            </a:extLst>
          </p:cNvPr>
          <p:cNvSpPr txBox="1">
            <a:spLocks noChangeArrowheads="1"/>
          </p:cNvSpPr>
          <p:nvPr/>
        </p:nvSpPr>
        <p:spPr bwMode="auto">
          <a:xfrm>
            <a:off x="549275" y="179388"/>
            <a:ext cx="2332038"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1 (Br) Corps (circa 1983-89) </a:t>
            </a:r>
            <a:r>
              <a:rPr lang="en-GB" altLang="en-US" sz="800"/>
              <a:t>(h)</a:t>
            </a:r>
            <a:endParaRPr lang="en-US" altLang="en-US"/>
          </a:p>
        </p:txBody>
      </p:sp>
      <p:grpSp>
        <p:nvGrpSpPr>
          <p:cNvPr id="73906" name="Group 178">
            <a:extLst>
              <a:ext uri="{FF2B5EF4-FFF2-40B4-BE49-F238E27FC236}">
                <a16:creationId xmlns:a16="http://schemas.microsoft.com/office/drawing/2014/main" id="{9D970401-E343-474B-A2B6-34C2F7D8FADB}"/>
              </a:ext>
            </a:extLst>
          </p:cNvPr>
          <p:cNvGrpSpPr>
            <a:grpSpLocks noChangeAspect="1"/>
          </p:cNvGrpSpPr>
          <p:nvPr/>
        </p:nvGrpSpPr>
        <p:grpSpPr bwMode="auto">
          <a:xfrm>
            <a:off x="476250" y="684213"/>
            <a:ext cx="360363" cy="287337"/>
            <a:chOff x="480" y="960"/>
            <a:chExt cx="195" cy="132"/>
          </a:xfrm>
        </p:grpSpPr>
        <p:sp>
          <p:nvSpPr>
            <p:cNvPr id="73907" name="Rectangle 179">
              <a:extLst>
                <a:ext uri="{FF2B5EF4-FFF2-40B4-BE49-F238E27FC236}">
                  <a16:creationId xmlns:a16="http://schemas.microsoft.com/office/drawing/2014/main" id="{BFE89DC0-5FD5-4E43-A6A2-DE840D30E000}"/>
                </a:ext>
              </a:extLst>
            </p:cNvPr>
            <p:cNvSpPr>
              <a:spLocks noChangeAspect="1" noChangeArrowheads="1"/>
            </p:cNvSpPr>
            <p:nvPr/>
          </p:nvSpPr>
          <p:spPr bwMode="auto">
            <a:xfrm>
              <a:off x="480" y="960"/>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3908" name="Oval 180">
              <a:extLst>
                <a:ext uri="{FF2B5EF4-FFF2-40B4-BE49-F238E27FC236}">
                  <a16:creationId xmlns:a16="http://schemas.microsoft.com/office/drawing/2014/main" id="{631E6E40-F0A1-49CE-827C-912023C43E1F}"/>
                </a:ext>
              </a:extLst>
            </p:cNvPr>
            <p:cNvSpPr>
              <a:spLocks noChangeAspect="1" noChangeArrowheads="1"/>
            </p:cNvSpPr>
            <p:nvPr/>
          </p:nvSpPr>
          <p:spPr bwMode="auto">
            <a:xfrm>
              <a:off x="516" y="993"/>
              <a:ext cx="125"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73909" name="Group 181">
            <a:extLst>
              <a:ext uri="{FF2B5EF4-FFF2-40B4-BE49-F238E27FC236}">
                <a16:creationId xmlns:a16="http://schemas.microsoft.com/office/drawing/2014/main" id="{4DCF8354-5CF0-4B94-9397-38741CF93854}"/>
              </a:ext>
            </a:extLst>
          </p:cNvPr>
          <p:cNvGrpSpPr>
            <a:grpSpLocks/>
          </p:cNvGrpSpPr>
          <p:nvPr/>
        </p:nvGrpSpPr>
        <p:grpSpPr bwMode="auto">
          <a:xfrm>
            <a:off x="582613" y="612775"/>
            <a:ext cx="147637" cy="63500"/>
            <a:chOff x="119" y="295"/>
            <a:chExt cx="93" cy="40"/>
          </a:xfrm>
        </p:grpSpPr>
        <p:grpSp>
          <p:nvGrpSpPr>
            <p:cNvPr id="73910" name="Group 182">
              <a:extLst>
                <a:ext uri="{FF2B5EF4-FFF2-40B4-BE49-F238E27FC236}">
                  <a16:creationId xmlns:a16="http://schemas.microsoft.com/office/drawing/2014/main" id="{FF9232E0-F799-4C93-84E3-CBAC3E1B7D3B}"/>
                </a:ext>
              </a:extLst>
            </p:cNvPr>
            <p:cNvGrpSpPr>
              <a:grpSpLocks/>
            </p:cNvGrpSpPr>
            <p:nvPr/>
          </p:nvGrpSpPr>
          <p:grpSpPr bwMode="auto">
            <a:xfrm>
              <a:off x="119" y="295"/>
              <a:ext cx="48" cy="40"/>
              <a:chOff x="2539" y="543"/>
              <a:chExt cx="48" cy="40"/>
            </a:xfrm>
          </p:grpSpPr>
          <p:sp>
            <p:nvSpPr>
              <p:cNvPr id="73911" name="Line 183">
                <a:extLst>
                  <a:ext uri="{FF2B5EF4-FFF2-40B4-BE49-F238E27FC236}">
                    <a16:creationId xmlns:a16="http://schemas.microsoft.com/office/drawing/2014/main" id="{F4BC5224-85D5-4CF1-9431-C2DD4DF2DDD1}"/>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3912" name="Line 184">
                <a:extLst>
                  <a:ext uri="{FF2B5EF4-FFF2-40B4-BE49-F238E27FC236}">
                    <a16:creationId xmlns:a16="http://schemas.microsoft.com/office/drawing/2014/main" id="{8BFCCF62-6468-438F-B117-695D2B58A144}"/>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73913" name="Group 185">
              <a:extLst>
                <a:ext uri="{FF2B5EF4-FFF2-40B4-BE49-F238E27FC236}">
                  <a16:creationId xmlns:a16="http://schemas.microsoft.com/office/drawing/2014/main" id="{AB37E167-BC5E-4D7C-B7AD-C35AEFEC5126}"/>
                </a:ext>
              </a:extLst>
            </p:cNvPr>
            <p:cNvGrpSpPr>
              <a:grpSpLocks/>
            </p:cNvGrpSpPr>
            <p:nvPr/>
          </p:nvGrpSpPr>
          <p:grpSpPr bwMode="auto">
            <a:xfrm>
              <a:off x="164" y="295"/>
              <a:ext cx="48" cy="40"/>
              <a:chOff x="2539" y="543"/>
              <a:chExt cx="48" cy="40"/>
            </a:xfrm>
          </p:grpSpPr>
          <p:sp>
            <p:nvSpPr>
              <p:cNvPr id="73914" name="Line 186">
                <a:extLst>
                  <a:ext uri="{FF2B5EF4-FFF2-40B4-BE49-F238E27FC236}">
                    <a16:creationId xmlns:a16="http://schemas.microsoft.com/office/drawing/2014/main" id="{E0A155F7-36E2-4106-9497-16A6AB0EB75F}"/>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3915" name="Line 187">
                <a:extLst>
                  <a:ext uri="{FF2B5EF4-FFF2-40B4-BE49-F238E27FC236}">
                    <a16:creationId xmlns:a16="http://schemas.microsoft.com/office/drawing/2014/main" id="{EF3190DE-9125-4B8A-BB97-33C88EC44CFF}"/>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73916" name="Text Box 188">
            <a:extLst>
              <a:ext uri="{FF2B5EF4-FFF2-40B4-BE49-F238E27FC236}">
                <a16:creationId xmlns:a16="http://schemas.microsoft.com/office/drawing/2014/main" id="{5B04BB6A-4E84-48ED-A35B-5FAB104F7D57}"/>
              </a:ext>
            </a:extLst>
          </p:cNvPr>
          <p:cNvSpPr txBox="1">
            <a:spLocks noChangeArrowheads="1"/>
          </p:cNvSpPr>
          <p:nvPr/>
        </p:nvSpPr>
        <p:spPr bwMode="auto">
          <a:xfrm>
            <a:off x="836613" y="611188"/>
            <a:ext cx="1535112"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BATTLEGROUP CWBR-02</a:t>
            </a:r>
          </a:p>
          <a:p>
            <a:r>
              <a:rPr lang="en-GB" altLang="en-US" sz="1000"/>
              <a:t>1st Armoured Division</a:t>
            </a:r>
            <a:endParaRPr lang="en-US" altLang="en-US" sz="1000"/>
          </a:p>
        </p:txBody>
      </p:sp>
      <p:sp>
        <p:nvSpPr>
          <p:cNvPr id="73918" name="Line 190">
            <a:extLst>
              <a:ext uri="{FF2B5EF4-FFF2-40B4-BE49-F238E27FC236}">
                <a16:creationId xmlns:a16="http://schemas.microsoft.com/office/drawing/2014/main" id="{4D7A415D-3B4F-4AC4-BDDF-43614F386AF6}"/>
              </a:ext>
            </a:extLst>
          </p:cNvPr>
          <p:cNvSpPr>
            <a:spLocks noChangeShapeType="1"/>
          </p:cNvSpPr>
          <p:nvPr/>
        </p:nvSpPr>
        <p:spPr bwMode="auto">
          <a:xfrm>
            <a:off x="333375" y="827088"/>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73919" name="Group 191">
            <a:extLst>
              <a:ext uri="{FF2B5EF4-FFF2-40B4-BE49-F238E27FC236}">
                <a16:creationId xmlns:a16="http://schemas.microsoft.com/office/drawing/2014/main" id="{9C4D55C7-99A2-40C4-86BD-4A0B413BA6C2}"/>
              </a:ext>
            </a:extLst>
          </p:cNvPr>
          <p:cNvGrpSpPr>
            <a:grpSpLocks/>
          </p:cNvGrpSpPr>
          <p:nvPr/>
        </p:nvGrpSpPr>
        <p:grpSpPr bwMode="auto">
          <a:xfrm>
            <a:off x="581025" y="1116013"/>
            <a:ext cx="147638" cy="63500"/>
            <a:chOff x="119" y="295"/>
            <a:chExt cx="93" cy="40"/>
          </a:xfrm>
        </p:grpSpPr>
        <p:grpSp>
          <p:nvGrpSpPr>
            <p:cNvPr id="73920" name="Group 192">
              <a:extLst>
                <a:ext uri="{FF2B5EF4-FFF2-40B4-BE49-F238E27FC236}">
                  <a16:creationId xmlns:a16="http://schemas.microsoft.com/office/drawing/2014/main" id="{74555A16-682A-4FF0-B98E-BBC4B8D0AC82}"/>
                </a:ext>
              </a:extLst>
            </p:cNvPr>
            <p:cNvGrpSpPr>
              <a:grpSpLocks/>
            </p:cNvGrpSpPr>
            <p:nvPr/>
          </p:nvGrpSpPr>
          <p:grpSpPr bwMode="auto">
            <a:xfrm>
              <a:off x="119" y="295"/>
              <a:ext cx="48" cy="40"/>
              <a:chOff x="2539" y="543"/>
              <a:chExt cx="48" cy="40"/>
            </a:xfrm>
          </p:grpSpPr>
          <p:sp>
            <p:nvSpPr>
              <p:cNvPr id="73921" name="Line 193">
                <a:extLst>
                  <a:ext uri="{FF2B5EF4-FFF2-40B4-BE49-F238E27FC236}">
                    <a16:creationId xmlns:a16="http://schemas.microsoft.com/office/drawing/2014/main" id="{EF40FEAC-51CF-4D9B-9B9C-E643520C9DA8}"/>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3922" name="Line 194">
                <a:extLst>
                  <a:ext uri="{FF2B5EF4-FFF2-40B4-BE49-F238E27FC236}">
                    <a16:creationId xmlns:a16="http://schemas.microsoft.com/office/drawing/2014/main" id="{296305D5-2BB0-473D-9089-07784FEC5704}"/>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73923" name="Group 195">
              <a:extLst>
                <a:ext uri="{FF2B5EF4-FFF2-40B4-BE49-F238E27FC236}">
                  <a16:creationId xmlns:a16="http://schemas.microsoft.com/office/drawing/2014/main" id="{036B390E-67F7-4E42-89B1-97DD1A2AC597}"/>
                </a:ext>
              </a:extLst>
            </p:cNvPr>
            <p:cNvGrpSpPr>
              <a:grpSpLocks/>
            </p:cNvGrpSpPr>
            <p:nvPr/>
          </p:nvGrpSpPr>
          <p:grpSpPr bwMode="auto">
            <a:xfrm>
              <a:off x="164" y="295"/>
              <a:ext cx="48" cy="40"/>
              <a:chOff x="2539" y="543"/>
              <a:chExt cx="48" cy="40"/>
            </a:xfrm>
          </p:grpSpPr>
          <p:sp>
            <p:nvSpPr>
              <p:cNvPr id="73924" name="Line 196">
                <a:extLst>
                  <a:ext uri="{FF2B5EF4-FFF2-40B4-BE49-F238E27FC236}">
                    <a16:creationId xmlns:a16="http://schemas.microsoft.com/office/drawing/2014/main" id="{2C3BB99B-FAC9-4B3D-9955-72399BEC6CB6}"/>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3925" name="Line 197">
                <a:extLst>
                  <a:ext uri="{FF2B5EF4-FFF2-40B4-BE49-F238E27FC236}">
                    <a16:creationId xmlns:a16="http://schemas.microsoft.com/office/drawing/2014/main" id="{A0C10606-372B-495D-91C2-FB3870D8088A}"/>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73926" name="Text Box 198">
            <a:extLst>
              <a:ext uri="{FF2B5EF4-FFF2-40B4-BE49-F238E27FC236}">
                <a16:creationId xmlns:a16="http://schemas.microsoft.com/office/drawing/2014/main" id="{0C7A2BA6-E3A8-4A25-8D3C-F0CBE154374F}"/>
              </a:ext>
            </a:extLst>
          </p:cNvPr>
          <p:cNvSpPr txBox="1">
            <a:spLocks noChangeArrowheads="1"/>
          </p:cNvSpPr>
          <p:nvPr/>
        </p:nvSpPr>
        <p:spPr bwMode="auto">
          <a:xfrm>
            <a:off x="836613" y="1116013"/>
            <a:ext cx="1436687" cy="488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BATTLEGROUP CWBR-05</a:t>
            </a:r>
          </a:p>
          <a:p>
            <a:r>
              <a:rPr lang="en-GB" altLang="en-US" sz="1000"/>
              <a:t>2nd Infantry Division</a:t>
            </a:r>
          </a:p>
          <a:p>
            <a:r>
              <a:rPr lang="en-GB" altLang="en-US" sz="800" b="0"/>
              <a:t>(Normally based in the UK)</a:t>
            </a:r>
            <a:endParaRPr lang="en-US" altLang="en-US" sz="800" b="0"/>
          </a:p>
        </p:txBody>
      </p:sp>
      <p:sp>
        <p:nvSpPr>
          <p:cNvPr id="73927" name="Line 199">
            <a:extLst>
              <a:ext uri="{FF2B5EF4-FFF2-40B4-BE49-F238E27FC236}">
                <a16:creationId xmlns:a16="http://schemas.microsoft.com/office/drawing/2014/main" id="{23801B90-C171-46E9-AC47-ACBBB0A60C80}"/>
              </a:ext>
            </a:extLst>
          </p:cNvPr>
          <p:cNvSpPr>
            <a:spLocks noChangeShapeType="1"/>
          </p:cNvSpPr>
          <p:nvPr/>
        </p:nvSpPr>
        <p:spPr bwMode="auto">
          <a:xfrm>
            <a:off x="333375" y="1331913"/>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73928" name="Group 200">
            <a:extLst>
              <a:ext uri="{FF2B5EF4-FFF2-40B4-BE49-F238E27FC236}">
                <a16:creationId xmlns:a16="http://schemas.microsoft.com/office/drawing/2014/main" id="{16542DC5-3CCB-4239-B983-2934A6910C44}"/>
              </a:ext>
            </a:extLst>
          </p:cNvPr>
          <p:cNvGrpSpPr>
            <a:grpSpLocks noChangeAspect="1"/>
          </p:cNvGrpSpPr>
          <p:nvPr/>
        </p:nvGrpSpPr>
        <p:grpSpPr bwMode="auto">
          <a:xfrm>
            <a:off x="474663" y="1692275"/>
            <a:ext cx="360362" cy="287338"/>
            <a:chOff x="480" y="960"/>
            <a:chExt cx="195" cy="132"/>
          </a:xfrm>
        </p:grpSpPr>
        <p:sp>
          <p:nvSpPr>
            <p:cNvPr id="73929" name="Rectangle 201">
              <a:extLst>
                <a:ext uri="{FF2B5EF4-FFF2-40B4-BE49-F238E27FC236}">
                  <a16:creationId xmlns:a16="http://schemas.microsoft.com/office/drawing/2014/main" id="{196A6E88-6B97-4D50-9AC7-8B7FEA011AFE}"/>
                </a:ext>
              </a:extLst>
            </p:cNvPr>
            <p:cNvSpPr>
              <a:spLocks noChangeAspect="1" noChangeArrowheads="1"/>
            </p:cNvSpPr>
            <p:nvPr/>
          </p:nvSpPr>
          <p:spPr bwMode="auto">
            <a:xfrm>
              <a:off x="480" y="960"/>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3930" name="Oval 202">
              <a:extLst>
                <a:ext uri="{FF2B5EF4-FFF2-40B4-BE49-F238E27FC236}">
                  <a16:creationId xmlns:a16="http://schemas.microsoft.com/office/drawing/2014/main" id="{AE3CBC68-CD1A-4227-A31C-00BEEED000B2}"/>
                </a:ext>
              </a:extLst>
            </p:cNvPr>
            <p:cNvSpPr>
              <a:spLocks noChangeAspect="1" noChangeArrowheads="1"/>
            </p:cNvSpPr>
            <p:nvPr/>
          </p:nvSpPr>
          <p:spPr bwMode="auto">
            <a:xfrm>
              <a:off x="516" y="993"/>
              <a:ext cx="125"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73931" name="Group 203">
            <a:extLst>
              <a:ext uri="{FF2B5EF4-FFF2-40B4-BE49-F238E27FC236}">
                <a16:creationId xmlns:a16="http://schemas.microsoft.com/office/drawing/2014/main" id="{4E3BD2BF-4413-4419-BE94-C2BC18A4A67A}"/>
              </a:ext>
            </a:extLst>
          </p:cNvPr>
          <p:cNvGrpSpPr>
            <a:grpSpLocks/>
          </p:cNvGrpSpPr>
          <p:nvPr/>
        </p:nvGrpSpPr>
        <p:grpSpPr bwMode="auto">
          <a:xfrm>
            <a:off x="581025" y="1620838"/>
            <a:ext cx="147638" cy="63500"/>
            <a:chOff x="119" y="295"/>
            <a:chExt cx="93" cy="40"/>
          </a:xfrm>
        </p:grpSpPr>
        <p:grpSp>
          <p:nvGrpSpPr>
            <p:cNvPr id="73932" name="Group 204">
              <a:extLst>
                <a:ext uri="{FF2B5EF4-FFF2-40B4-BE49-F238E27FC236}">
                  <a16:creationId xmlns:a16="http://schemas.microsoft.com/office/drawing/2014/main" id="{89D4E3AF-DE76-4C46-A530-8F1BF0F0AF76}"/>
                </a:ext>
              </a:extLst>
            </p:cNvPr>
            <p:cNvGrpSpPr>
              <a:grpSpLocks/>
            </p:cNvGrpSpPr>
            <p:nvPr/>
          </p:nvGrpSpPr>
          <p:grpSpPr bwMode="auto">
            <a:xfrm>
              <a:off x="119" y="295"/>
              <a:ext cx="48" cy="40"/>
              <a:chOff x="2539" y="543"/>
              <a:chExt cx="48" cy="40"/>
            </a:xfrm>
          </p:grpSpPr>
          <p:sp>
            <p:nvSpPr>
              <p:cNvPr id="73933" name="Line 205">
                <a:extLst>
                  <a:ext uri="{FF2B5EF4-FFF2-40B4-BE49-F238E27FC236}">
                    <a16:creationId xmlns:a16="http://schemas.microsoft.com/office/drawing/2014/main" id="{2AAEAACA-B205-4746-A072-BA4F92C12869}"/>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3934" name="Line 206">
                <a:extLst>
                  <a:ext uri="{FF2B5EF4-FFF2-40B4-BE49-F238E27FC236}">
                    <a16:creationId xmlns:a16="http://schemas.microsoft.com/office/drawing/2014/main" id="{405EAE13-0AC8-4FB2-B66E-0C897795BF7D}"/>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73935" name="Group 207">
              <a:extLst>
                <a:ext uri="{FF2B5EF4-FFF2-40B4-BE49-F238E27FC236}">
                  <a16:creationId xmlns:a16="http://schemas.microsoft.com/office/drawing/2014/main" id="{F4083359-8AAD-4529-A3FA-F44C3DEEEB73}"/>
                </a:ext>
              </a:extLst>
            </p:cNvPr>
            <p:cNvGrpSpPr>
              <a:grpSpLocks/>
            </p:cNvGrpSpPr>
            <p:nvPr/>
          </p:nvGrpSpPr>
          <p:grpSpPr bwMode="auto">
            <a:xfrm>
              <a:off x="164" y="295"/>
              <a:ext cx="48" cy="40"/>
              <a:chOff x="2539" y="543"/>
              <a:chExt cx="48" cy="40"/>
            </a:xfrm>
          </p:grpSpPr>
          <p:sp>
            <p:nvSpPr>
              <p:cNvPr id="73936" name="Line 208">
                <a:extLst>
                  <a:ext uri="{FF2B5EF4-FFF2-40B4-BE49-F238E27FC236}">
                    <a16:creationId xmlns:a16="http://schemas.microsoft.com/office/drawing/2014/main" id="{4829D06F-452F-417E-9D4B-DECE98E9D4F7}"/>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3937" name="Line 209">
                <a:extLst>
                  <a:ext uri="{FF2B5EF4-FFF2-40B4-BE49-F238E27FC236}">
                    <a16:creationId xmlns:a16="http://schemas.microsoft.com/office/drawing/2014/main" id="{2C3CDF57-C67E-4413-B287-11D88C338DCB}"/>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73938" name="Text Box 210">
            <a:extLst>
              <a:ext uri="{FF2B5EF4-FFF2-40B4-BE49-F238E27FC236}">
                <a16:creationId xmlns:a16="http://schemas.microsoft.com/office/drawing/2014/main" id="{E33983F7-9E40-4D3E-8623-158C9257B236}"/>
              </a:ext>
            </a:extLst>
          </p:cNvPr>
          <p:cNvSpPr txBox="1">
            <a:spLocks noChangeArrowheads="1"/>
          </p:cNvSpPr>
          <p:nvPr/>
        </p:nvSpPr>
        <p:spPr bwMode="auto">
          <a:xfrm>
            <a:off x="836613" y="1619250"/>
            <a:ext cx="1708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BATTLEGROUP CWBR-03</a:t>
            </a:r>
          </a:p>
          <a:p>
            <a:r>
              <a:rPr lang="en-GB" altLang="en-US" sz="1000"/>
              <a:t>3rd Armoured Division </a:t>
            </a:r>
            <a:r>
              <a:rPr lang="en-GB" altLang="en-US" sz="800"/>
              <a:t>(c)</a:t>
            </a:r>
            <a:endParaRPr lang="en-US" altLang="en-US" sz="1000"/>
          </a:p>
        </p:txBody>
      </p:sp>
      <p:sp>
        <p:nvSpPr>
          <p:cNvPr id="73939" name="Line 211">
            <a:extLst>
              <a:ext uri="{FF2B5EF4-FFF2-40B4-BE49-F238E27FC236}">
                <a16:creationId xmlns:a16="http://schemas.microsoft.com/office/drawing/2014/main" id="{6B396237-A919-4687-BF5D-413794297E92}"/>
              </a:ext>
            </a:extLst>
          </p:cNvPr>
          <p:cNvSpPr>
            <a:spLocks noChangeShapeType="1"/>
          </p:cNvSpPr>
          <p:nvPr/>
        </p:nvSpPr>
        <p:spPr bwMode="auto">
          <a:xfrm>
            <a:off x="333375" y="1835150"/>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73940" name="Group 212">
            <a:extLst>
              <a:ext uri="{FF2B5EF4-FFF2-40B4-BE49-F238E27FC236}">
                <a16:creationId xmlns:a16="http://schemas.microsoft.com/office/drawing/2014/main" id="{FF116D69-6BFF-4DF2-A0E4-E75E7F84347B}"/>
              </a:ext>
            </a:extLst>
          </p:cNvPr>
          <p:cNvGrpSpPr>
            <a:grpSpLocks noChangeAspect="1"/>
          </p:cNvGrpSpPr>
          <p:nvPr/>
        </p:nvGrpSpPr>
        <p:grpSpPr bwMode="auto">
          <a:xfrm>
            <a:off x="474663" y="2195513"/>
            <a:ext cx="360362" cy="288925"/>
            <a:chOff x="480" y="960"/>
            <a:chExt cx="195" cy="132"/>
          </a:xfrm>
        </p:grpSpPr>
        <p:sp>
          <p:nvSpPr>
            <p:cNvPr id="73941" name="Rectangle 213">
              <a:extLst>
                <a:ext uri="{FF2B5EF4-FFF2-40B4-BE49-F238E27FC236}">
                  <a16:creationId xmlns:a16="http://schemas.microsoft.com/office/drawing/2014/main" id="{36190D97-4B94-4D71-8635-6340F91126C0}"/>
                </a:ext>
              </a:extLst>
            </p:cNvPr>
            <p:cNvSpPr>
              <a:spLocks noChangeAspect="1" noChangeArrowheads="1"/>
            </p:cNvSpPr>
            <p:nvPr/>
          </p:nvSpPr>
          <p:spPr bwMode="auto">
            <a:xfrm>
              <a:off x="480" y="960"/>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3942" name="Oval 214">
              <a:extLst>
                <a:ext uri="{FF2B5EF4-FFF2-40B4-BE49-F238E27FC236}">
                  <a16:creationId xmlns:a16="http://schemas.microsoft.com/office/drawing/2014/main" id="{6C5EE6AE-E1D3-4785-86D8-68288554E27E}"/>
                </a:ext>
              </a:extLst>
            </p:cNvPr>
            <p:cNvSpPr>
              <a:spLocks noChangeAspect="1" noChangeArrowheads="1"/>
            </p:cNvSpPr>
            <p:nvPr/>
          </p:nvSpPr>
          <p:spPr bwMode="auto">
            <a:xfrm>
              <a:off x="516" y="993"/>
              <a:ext cx="125"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73943" name="Group 215">
            <a:extLst>
              <a:ext uri="{FF2B5EF4-FFF2-40B4-BE49-F238E27FC236}">
                <a16:creationId xmlns:a16="http://schemas.microsoft.com/office/drawing/2014/main" id="{ECD612F5-0046-420E-A071-4E3408FDB1F2}"/>
              </a:ext>
            </a:extLst>
          </p:cNvPr>
          <p:cNvGrpSpPr>
            <a:grpSpLocks/>
          </p:cNvGrpSpPr>
          <p:nvPr/>
        </p:nvGrpSpPr>
        <p:grpSpPr bwMode="auto">
          <a:xfrm>
            <a:off x="581025" y="2124075"/>
            <a:ext cx="147638" cy="63500"/>
            <a:chOff x="119" y="295"/>
            <a:chExt cx="93" cy="40"/>
          </a:xfrm>
        </p:grpSpPr>
        <p:grpSp>
          <p:nvGrpSpPr>
            <p:cNvPr id="73944" name="Group 216">
              <a:extLst>
                <a:ext uri="{FF2B5EF4-FFF2-40B4-BE49-F238E27FC236}">
                  <a16:creationId xmlns:a16="http://schemas.microsoft.com/office/drawing/2014/main" id="{539D3A50-22A7-4E65-BEF1-27F515CE7561}"/>
                </a:ext>
              </a:extLst>
            </p:cNvPr>
            <p:cNvGrpSpPr>
              <a:grpSpLocks/>
            </p:cNvGrpSpPr>
            <p:nvPr/>
          </p:nvGrpSpPr>
          <p:grpSpPr bwMode="auto">
            <a:xfrm>
              <a:off x="119" y="295"/>
              <a:ext cx="48" cy="40"/>
              <a:chOff x="2539" y="543"/>
              <a:chExt cx="48" cy="40"/>
            </a:xfrm>
          </p:grpSpPr>
          <p:sp>
            <p:nvSpPr>
              <p:cNvPr id="73945" name="Line 217">
                <a:extLst>
                  <a:ext uri="{FF2B5EF4-FFF2-40B4-BE49-F238E27FC236}">
                    <a16:creationId xmlns:a16="http://schemas.microsoft.com/office/drawing/2014/main" id="{F2B6B738-A4F9-4727-905A-04238F94F6DD}"/>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3946" name="Line 218">
                <a:extLst>
                  <a:ext uri="{FF2B5EF4-FFF2-40B4-BE49-F238E27FC236}">
                    <a16:creationId xmlns:a16="http://schemas.microsoft.com/office/drawing/2014/main" id="{FC94363E-3343-4135-87E9-FABDF1F0FCEC}"/>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73947" name="Group 219">
              <a:extLst>
                <a:ext uri="{FF2B5EF4-FFF2-40B4-BE49-F238E27FC236}">
                  <a16:creationId xmlns:a16="http://schemas.microsoft.com/office/drawing/2014/main" id="{0048B73B-3181-46BC-A415-7106031A2716}"/>
                </a:ext>
              </a:extLst>
            </p:cNvPr>
            <p:cNvGrpSpPr>
              <a:grpSpLocks/>
            </p:cNvGrpSpPr>
            <p:nvPr/>
          </p:nvGrpSpPr>
          <p:grpSpPr bwMode="auto">
            <a:xfrm>
              <a:off x="164" y="295"/>
              <a:ext cx="48" cy="40"/>
              <a:chOff x="2539" y="543"/>
              <a:chExt cx="48" cy="40"/>
            </a:xfrm>
          </p:grpSpPr>
          <p:sp>
            <p:nvSpPr>
              <p:cNvPr id="73948" name="Line 220">
                <a:extLst>
                  <a:ext uri="{FF2B5EF4-FFF2-40B4-BE49-F238E27FC236}">
                    <a16:creationId xmlns:a16="http://schemas.microsoft.com/office/drawing/2014/main" id="{8C9E3E6B-68BB-4502-A006-0FD80222CC14}"/>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3949" name="Line 221">
                <a:extLst>
                  <a:ext uri="{FF2B5EF4-FFF2-40B4-BE49-F238E27FC236}">
                    <a16:creationId xmlns:a16="http://schemas.microsoft.com/office/drawing/2014/main" id="{3B312AFD-2D12-4661-9E82-8F987C5A12BE}"/>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73950" name="Text Box 222">
            <a:extLst>
              <a:ext uri="{FF2B5EF4-FFF2-40B4-BE49-F238E27FC236}">
                <a16:creationId xmlns:a16="http://schemas.microsoft.com/office/drawing/2014/main" id="{04C0F5D4-AD5B-4315-BD66-5A24C896C9CA}"/>
              </a:ext>
            </a:extLst>
          </p:cNvPr>
          <p:cNvSpPr txBox="1">
            <a:spLocks noChangeArrowheads="1"/>
          </p:cNvSpPr>
          <p:nvPr/>
        </p:nvSpPr>
        <p:spPr bwMode="auto">
          <a:xfrm>
            <a:off x="836613" y="2124075"/>
            <a:ext cx="15430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BATTLEGROUP CWBR-04</a:t>
            </a:r>
          </a:p>
          <a:p>
            <a:r>
              <a:rPr lang="en-GB" altLang="en-US" sz="1000"/>
              <a:t>4th Armoured Division</a:t>
            </a:r>
            <a:endParaRPr lang="en-US" altLang="en-US" sz="1000"/>
          </a:p>
        </p:txBody>
      </p:sp>
      <p:sp>
        <p:nvSpPr>
          <p:cNvPr id="73951" name="Line 223">
            <a:extLst>
              <a:ext uri="{FF2B5EF4-FFF2-40B4-BE49-F238E27FC236}">
                <a16:creationId xmlns:a16="http://schemas.microsoft.com/office/drawing/2014/main" id="{3B805767-9174-4414-A8D2-A072B4A3C6F4}"/>
              </a:ext>
            </a:extLst>
          </p:cNvPr>
          <p:cNvSpPr>
            <a:spLocks noChangeShapeType="1"/>
          </p:cNvSpPr>
          <p:nvPr/>
        </p:nvSpPr>
        <p:spPr bwMode="auto">
          <a:xfrm>
            <a:off x="333375" y="2339975"/>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3952" name="Line 224">
            <a:extLst>
              <a:ext uri="{FF2B5EF4-FFF2-40B4-BE49-F238E27FC236}">
                <a16:creationId xmlns:a16="http://schemas.microsoft.com/office/drawing/2014/main" id="{355FD93B-40A1-4EB0-8C73-CE96D40EDB9A}"/>
              </a:ext>
            </a:extLst>
          </p:cNvPr>
          <p:cNvSpPr>
            <a:spLocks noChangeShapeType="1"/>
          </p:cNvSpPr>
          <p:nvPr/>
        </p:nvSpPr>
        <p:spPr bwMode="auto">
          <a:xfrm>
            <a:off x="333375" y="468313"/>
            <a:ext cx="0" cy="712787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73987" name="Group 259">
            <a:extLst>
              <a:ext uri="{FF2B5EF4-FFF2-40B4-BE49-F238E27FC236}">
                <a16:creationId xmlns:a16="http://schemas.microsoft.com/office/drawing/2014/main" id="{4A3D0C4A-22FB-40A3-888B-4C47CEEAE5AE}"/>
              </a:ext>
            </a:extLst>
          </p:cNvPr>
          <p:cNvGrpSpPr>
            <a:grpSpLocks noChangeAspect="1"/>
          </p:cNvGrpSpPr>
          <p:nvPr/>
        </p:nvGrpSpPr>
        <p:grpSpPr bwMode="auto">
          <a:xfrm>
            <a:off x="479425" y="5218113"/>
            <a:ext cx="231775" cy="157162"/>
            <a:chOff x="1872" y="1440"/>
            <a:chExt cx="195" cy="132"/>
          </a:xfrm>
        </p:grpSpPr>
        <p:sp>
          <p:nvSpPr>
            <p:cNvPr id="73988" name="Rectangle 260">
              <a:extLst>
                <a:ext uri="{FF2B5EF4-FFF2-40B4-BE49-F238E27FC236}">
                  <a16:creationId xmlns:a16="http://schemas.microsoft.com/office/drawing/2014/main" id="{53DC3D5E-A41B-4B7A-B186-DE637FE1F149}"/>
                </a:ext>
              </a:extLst>
            </p:cNvPr>
            <p:cNvSpPr>
              <a:spLocks noChangeAspect="1" noChangeArrowheads="1"/>
            </p:cNvSpPr>
            <p:nvPr/>
          </p:nvSpPr>
          <p:spPr bwMode="auto">
            <a:xfrm>
              <a:off x="1872" y="1440"/>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3989" name="Line 261">
              <a:extLst>
                <a:ext uri="{FF2B5EF4-FFF2-40B4-BE49-F238E27FC236}">
                  <a16:creationId xmlns:a16="http://schemas.microsoft.com/office/drawing/2014/main" id="{9CD6F507-1AE4-4BCC-B577-92BB31B183F6}"/>
                </a:ext>
              </a:extLst>
            </p:cNvPr>
            <p:cNvSpPr>
              <a:spLocks noChangeAspect="1" noChangeShapeType="1"/>
            </p:cNvSpPr>
            <p:nvPr/>
          </p:nvSpPr>
          <p:spPr bwMode="auto">
            <a:xfrm>
              <a:off x="1932" y="1480"/>
              <a:ext cx="0" cy="42"/>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3990" name="Line 262">
              <a:extLst>
                <a:ext uri="{FF2B5EF4-FFF2-40B4-BE49-F238E27FC236}">
                  <a16:creationId xmlns:a16="http://schemas.microsoft.com/office/drawing/2014/main" id="{36F6F60C-41D2-484B-BEFF-5624C0ED7123}"/>
                </a:ext>
              </a:extLst>
            </p:cNvPr>
            <p:cNvSpPr>
              <a:spLocks noChangeAspect="1" noChangeShapeType="1"/>
            </p:cNvSpPr>
            <p:nvPr/>
          </p:nvSpPr>
          <p:spPr bwMode="auto">
            <a:xfrm>
              <a:off x="1967" y="1482"/>
              <a:ext cx="0" cy="4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3991" name="Line 263">
              <a:extLst>
                <a:ext uri="{FF2B5EF4-FFF2-40B4-BE49-F238E27FC236}">
                  <a16:creationId xmlns:a16="http://schemas.microsoft.com/office/drawing/2014/main" id="{15057EE3-05F1-4092-83EF-570B826F004D}"/>
                </a:ext>
              </a:extLst>
            </p:cNvPr>
            <p:cNvSpPr>
              <a:spLocks noChangeAspect="1" noChangeShapeType="1"/>
            </p:cNvSpPr>
            <p:nvPr/>
          </p:nvSpPr>
          <p:spPr bwMode="auto">
            <a:xfrm>
              <a:off x="2001" y="1483"/>
              <a:ext cx="0" cy="39"/>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3992" name="Line 264">
              <a:extLst>
                <a:ext uri="{FF2B5EF4-FFF2-40B4-BE49-F238E27FC236}">
                  <a16:creationId xmlns:a16="http://schemas.microsoft.com/office/drawing/2014/main" id="{DEB2346E-7BCA-43CB-9401-97DC7FDC0754}"/>
                </a:ext>
              </a:extLst>
            </p:cNvPr>
            <p:cNvSpPr>
              <a:spLocks noChangeAspect="1" noChangeShapeType="1"/>
            </p:cNvSpPr>
            <p:nvPr/>
          </p:nvSpPr>
          <p:spPr bwMode="auto">
            <a:xfrm>
              <a:off x="1928" y="1482"/>
              <a:ext cx="79" cy="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73993" name="Text Box 265">
            <a:extLst>
              <a:ext uri="{FF2B5EF4-FFF2-40B4-BE49-F238E27FC236}">
                <a16:creationId xmlns:a16="http://schemas.microsoft.com/office/drawing/2014/main" id="{C09BEBE7-9979-4341-8B94-87DECA39F5FE}"/>
              </a:ext>
            </a:extLst>
          </p:cNvPr>
          <p:cNvSpPr txBox="1">
            <a:spLocks noChangeArrowheads="1"/>
          </p:cNvSpPr>
          <p:nvPr/>
        </p:nvSpPr>
        <p:spPr bwMode="auto">
          <a:xfrm>
            <a:off x="765175" y="5148263"/>
            <a:ext cx="2270125"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23 Engineer Regiment Royal Engineers (dj)</a:t>
            </a:r>
          </a:p>
        </p:txBody>
      </p:sp>
      <p:grpSp>
        <p:nvGrpSpPr>
          <p:cNvPr id="73994" name="Group 266">
            <a:extLst>
              <a:ext uri="{FF2B5EF4-FFF2-40B4-BE49-F238E27FC236}">
                <a16:creationId xmlns:a16="http://schemas.microsoft.com/office/drawing/2014/main" id="{D37BDB4B-8BCE-4F30-93B6-6102287B3A01}"/>
              </a:ext>
            </a:extLst>
          </p:cNvPr>
          <p:cNvGrpSpPr>
            <a:grpSpLocks/>
          </p:cNvGrpSpPr>
          <p:nvPr/>
        </p:nvGrpSpPr>
        <p:grpSpPr bwMode="auto">
          <a:xfrm>
            <a:off x="557213" y="5146675"/>
            <a:ext cx="76200" cy="63500"/>
            <a:chOff x="2443" y="447"/>
            <a:chExt cx="48" cy="40"/>
          </a:xfrm>
        </p:grpSpPr>
        <p:sp>
          <p:nvSpPr>
            <p:cNvPr id="73995" name="Line 267">
              <a:extLst>
                <a:ext uri="{FF2B5EF4-FFF2-40B4-BE49-F238E27FC236}">
                  <a16:creationId xmlns:a16="http://schemas.microsoft.com/office/drawing/2014/main" id="{BDA5C72F-C31A-47A9-88C8-F06A32ABDE5C}"/>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3996" name="Line 268">
              <a:extLst>
                <a:ext uri="{FF2B5EF4-FFF2-40B4-BE49-F238E27FC236}">
                  <a16:creationId xmlns:a16="http://schemas.microsoft.com/office/drawing/2014/main" id="{A7EB09A3-9DB9-4D8A-9D80-67C6FEDDACB7}"/>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73997" name="Line 269">
            <a:extLst>
              <a:ext uri="{FF2B5EF4-FFF2-40B4-BE49-F238E27FC236}">
                <a16:creationId xmlns:a16="http://schemas.microsoft.com/office/drawing/2014/main" id="{BBEE4C9A-8444-498D-AE74-BC49BB699CCC}"/>
              </a:ext>
            </a:extLst>
          </p:cNvPr>
          <p:cNvSpPr>
            <a:spLocks noChangeShapeType="1"/>
          </p:cNvSpPr>
          <p:nvPr/>
        </p:nvSpPr>
        <p:spPr bwMode="auto">
          <a:xfrm>
            <a:off x="333375" y="5291138"/>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73998" name="Group 270">
            <a:extLst>
              <a:ext uri="{FF2B5EF4-FFF2-40B4-BE49-F238E27FC236}">
                <a16:creationId xmlns:a16="http://schemas.microsoft.com/office/drawing/2014/main" id="{BC1C473B-5A22-4BF4-887B-9B76456D12F1}"/>
              </a:ext>
            </a:extLst>
          </p:cNvPr>
          <p:cNvGrpSpPr>
            <a:grpSpLocks/>
          </p:cNvGrpSpPr>
          <p:nvPr/>
        </p:nvGrpSpPr>
        <p:grpSpPr bwMode="auto">
          <a:xfrm>
            <a:off x="476250" y="6083300"/>
            <a:ext cx="239713" cy="155575"/>
            <a:chOff x="436" y="2744"/>
            <a:chExt cx="182" cy="136"/>
          </a:xfrm>
        </p:grpSpPr>
        <p:sp>
          <p:nvSpPr>
            <p:cNvPr id="73999" name="Rectangle 271">
              <a:extLst>
                <a:ext uri="{FF2B5EF4-FFF2-40B4-BE49-F238E27FC236}">
                  <a16:creationId xmlns:a16="http://schemas.microsoft.com/office/drawing/2014/main" id="{DF3AC337-4F78-408B-B8FD-E041CC7C9256}"/>
                </a:ext>
              </a:extLst>
            </p:cNvPr>
            <p:cNvSpPr>
              <a:spLocks noChangeAspect="1" noChangeArrowheads="1"/>
            </p:cNvSpPr>
            <p:nvPr/>
          </p:nvSpPr>
          <p:spPr bwMode="auto">
            <a:xfrm>
              <a:off x="436" y="2744"/>
              <a:ext cx="182" cy="136"/>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4000" name="Oval 272">
              <a:extLst>
                <a:ext uri="{FF2B5EF4-FFF2-40B4-BE49-F238E27FC236}">
                  <a16:creationId xmlns:a16="http://schemas.microsoft.com/office/drawing/2014/main" id="{54513D1B-6A38-41FF-BF06-DA2698D4C47B}"/>
                </a:ext>
              </a:extLst>
            </p:cNvPr>
            <p:cNvSpPr>
              <a:spLocks noChangeAspect="1" noChangeArrowheads="1"/>
            </p:cNvSpPr>
            <p:nvPr/>
          </p:nvSpPr>
          <p:spPr bwMode="auto">
            <a:xfrm>
              <a:off x="470" y="2778"/>
              <a:ext cx="116" cy="65"/>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4001" name="Line 273">
              <a:extLst>
                <a:ext uri="{FF2B5EF4-FFF2-40B4-BE49-F238E27FC236}">
                  <a16:creationId xmlns:a16="http://schemas.microsoft.com/office/drawing/2014/main" id="{C3041A8D-BCE5-4A95-9425-79835871CBF5}"/>
                </a:ext>
              </a:extLst>
            </p:cNvPr>
            <p:cNvSpPr>
              <a:spLocks noChangeAspect="1" noChangeShapeType="1"/>
            </p:cNvSpPr>
            <p:nvPr/>
          </p:nvSpPr>
          <p:spPr bwMode="auto">
            <a:xfrm>
              <a:off x="496" y="2792"/>
              <a:ext cx="0" cy="44"/>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4002" name="Line 274">
              <a:extLst>
                <a:ext uri="{FF2B5EF4-FFF2-40B4-BE49-F238E27FC236}">
                  <a16:creationId xmlns:a16="http://schemas.microsoft.com/office/drawing/2014/main" id="{4D660B62-6380-48CD-B512-C6CF8A4417B3}"/>
                </a:ext>
              </a:extLst>
            </p:cNvPr>
            <p:cNvSpPr>
              <a:spLocks noChangeAspect="1" noChangeShapeType="1"/>
            </p:cNvSpPr>
            <p:nvPr/>
          </p:nvSpPr>
          <p:spPr bwMode="auto">
            <a:xfrm>
              <a:off x="528" y="2795"/>
              <a:ext cx="0" cy="41"/>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4003" name="Line 275">
              <a:extLst>
                <a:ext uri="{FF2B5EF4-FFF2-40B4-BE49-F238E27FC236}">
                  <a16:creationId xmlns:a16="http://schemas.microsoft.com/office/drawing/2014/main" id="{E227C818-AE21-40A0-AD64-C91CD370582D}"/>
                </a:ext>
              </a:extLst>
            </p:cNvPr>
            <p:cNvSpPr>
              <a:spLocks noChangeAspect="1" noChangeShapeType="1"/>
            </p:cNvSpPr>
            <p:nvPr/>
          </p:nvSpPr>
          <p:spPr bwMode="auto">
            <a:xfrm>
              <a:off x="561" y="2795"/>
              <a:ext cx="0" cy="41"/>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4004" name="Line 276">
              <a:extLst>
                <a:ext uri="{FF2B5EF4-FFF2-40B4-BE49-F238E27FC236}">
                  <a16:creationId xmlns:a16="http://schemas.microsoft.com/office/drawing/2014/main" id="{00890B1E-D699-4DB0-A1E9-60B7148C3C5B}"/>
                </a:ext>
              </a:extLst>
            </p:cNvPr>
            <p:cNvSpPr>
              <a:spLocks noChangeAspect="1" noChangeShapeType="1"/>
            </p:cNvSpPr>
            <p:nvPr/>
          </p:nvSpPr>
          <p:spPr bwMode="auto">
            <a:xfrm>
              <a:off x="492" y="2795"/>
              <a:ext cx="74" cy="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74005" name="Group 277">
            <a:extLst>
              <a:ext uri="{FF2B5EF4-FFF2-40B4-BE49-F238E27FC236}">
                <a16:creationId xmlns:a16="http://schemas.microsoft.com/office/drawing/2014/main" id="{660F6AD7-3DBB-4E2D-98E2-86FFDA992A4A}"/>
              </a:ext>
            </a:extLst>
          </p:cNvPr>
          <p:cNvGrpSpPr>
            <a:grpSpLocks/>
          </p:cNvGrpSpPr>
          <p:nvPr/>
        </p:nvGrpSpPr>
        <p:grpSpPr bwMode="auto">
          <a:xfrm>
            <a:off x="557213" y="6010275"/>
            <a:ext cx="76200" cy="63500"/>
            <a:chOff x="2443" y="447"/>
            <a:chExt cx="48" cy="40"/>
          </a:xfrm>
        </p:grpSpPr>
        <p:sp>
          <p:nvSpPr>
            <p:cNvPr id="74006" name="Line 278">
              <a:extLst>
                <a:ext uri="{FF2B5EF4-FFF2-40B4-BE49-F238E27FC236}">
                  <a16:creationId xmlns:a16="http://schemas.microsoft.com/office/drawing/2014/main" id="{A261B8C2-BC69-4028-A6A7-9A424E79B795}"/>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4007" name="Line 279">
              <a:extLst>
                <a:ext uri="{FF2B5EF4-FFF2-40B4-BE49-F238E27FC236}">
                  <a16:creationId xmlns:a16="http://schemas.microsoft.com/office/drawing/2014/main" id="{6C48960C-3EAB-4366-835C-2A9C2BF37F09}"/>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74008" name="Line 280">
            <a:extLst>
              <a:ext uri="{FF2B5EF4-FFF2-40B4-BE49-F238E27FC236}">
                <a16:creationId xmlns:a16="http://schemas.microsoft.com/office/drawing/2014/main" id="{66A23EF4-C831-42E7-AA38-AB8CB40BA769}"/>
              </a:ext>
            </a:extLst>
          </p:cNvPr>
          <p:cNvSpPr>
            <a:spLocks noChangeShapeType="1"/>
          </p:cNvSpPr>
          <p:nvPr/>
        </p:nvSpPr>
        <p:spPr bwMode="auto">
          <a:xfrm>
            <a:off x="333375" y="6154738"/>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4009" name="Text Box 281">
            <a:extLst>
              <a:ext uri="{FF2B5EF4-FFF2-40B4-BE49-F238E27FC236}">
                <a16:creationId xmlns:a16="http://schemas.microsoft.com/office/drawing/2014/main" id="{5436B73C-F758-455A-8761-0D1814E9A2BD}"/>
              </a:ext>
            </a:extLst>
          </p:cNvPr>
          <p:cNvSpPr txBox="1">
            <a:spLocks noChangeArrowheads="1"/>
          </p:cNvSpPr>
          <p:nvPr/>
        </p:nvSpPr>
        <p:spPr bwMode="auto">
          <a:xfrm>
            <a:off x="765175" y="6011863"/>
            <a:ext cx="2751138"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32 Armoured Engineer Regiment Royal Engineers (e)</a:t>
            </a:r>
            <a:endParaRPr lang="en-US" altLang="en-US" sz="800"/>
          </a:p>
        </p:txBody>
      </p:sp>
      <p:grpSp>
        <p:nvGrpSpPr>
          <p:cNvPr id="74010" name="Group 282">
            <a:extLst>
              <a:ext uri="{FF2B5EF4-FFF2-40B4-BE49-F238E27FC236}">
                <a16:creationId xmlns:a16="http://schemas.microsoft.com/office/drawing/2014/main" id="{96176019-7FCA-413F-BE2D-C7475D578381}"/>
              </a:ext>
            </a:extLst>
          </p:cNvPr>
          <p:cNvGrpSpPr>
            <a:grpSpLocks noChangeAspect="1"/>
          </p:cNvGrpSpPr>
          <p:nvPr/>
        </p:nvGrpSpPr>
        <p:grpSpPr bwMode="auto">
          <a:xfrm>
            <a:off x="479425" y="5792788"/>
            <a:ext cx="231775" cy="157162"/>
            <a:chOff x="1872" y="1440"/>
            <a:chExt cx="195" cy="132"/>
          </a:xfrm>
        </p:grpSpPr>
        <p:sp>
          <p:nvSpPr>
            <p:cNvPr id="74011" name="Rectangle 283">
              <a:extLst>
                <a:ext uri="{FF2B5EF4-FFF2-40B4-BE49-F238E27FC236}">
                  <a16:creationId xmlns:a16="http://schemas.microsoft.com/office/drawing/2014/main" id="{BBE19381-BE36-4EE6-95A5-EADD314CAD33}"/>
                </a:ext>
              </a:extLst>
            </p:cNvPr>
            <p:cNvSpPr>
              <a:spLocks noChangeAspect="1" noChangeArrowheads="1"/>
            </p:cNvSpPr>
            <p:nvPr/>
          </p:nvSpPr>
          <p:spPr bwMode="auto">
            <a:xfrm>
              <a:off x="1872" y="1440"/>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4012" name="Line 284">
              <a:extLst>
                <a:ext uri="{FF2B5EF4-FFF2-40B4-BE49-F238E27FC236}">
                  <a16:creationId xmlns:a16="http://schemas.microsoft.com/office/drawing/2014/main" id="{7B59F073-2461-4112-B28A-F6F13F0BB5D1}"/>
                </a:ext>
              </a:extLst>
            </p:cNvPr>
            <p:cNvSpPr>
              <a:spLocks noChangeAspect="1" noChangeShapeType="1"/>
            </p:cNvSpPr>
            <p:nvPr/>
          </p:nvSpPr>
          <p:spPr bwMode="auto">
            <a:xfrm>
              <a:off x="1932" y="1480"/>
              <a:ext cx="0" cy="42"/>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4013" name="Line 285">
              <a:extLst>
                <a:ext uri="{FF2B5EF4-FFF2-40B4-BE49-F238E27FC236}">
                  <a16:creationId xmlns:a16="http://schemas.microsoft.com/office/drawing/2014/main" id="{87F4B41E-0592-4087-BC25-7814443FBAE1}"/>
                </a:ext>
              </a:extLst>
            </p:cNvPr>
            <p:cNvSpPr>
              <a:spLocks noChangeAspect="1" noChangeShapeType="1"/>
            </p:cNvSpPr>
            <p:nvPr/>
          </p:nvSpPr>
          <p:spPr bwMode="auto">
            <a:xfrm>
              <a:off x="1967" y="1482"/>
              <a:ext cx="0" cy="4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4014" name="Line 286">
              <a:extLst>
                <a:ext uri="{FF2B5EF4-FFF2-40B4-BE49-F238E27FC236}">
                  <a16:creationId xmlns:a16="http://schemas.microsoft.com/office/drawing/2014/main" id="{005EF057-1278-46E3-AC41-2F1B694270F0}"/>
                </a:ext>
              </a:extLst>
            </p:cNvPr>
            <p:cNvSpPr>
              <a:spLocks noChangeAspect="1" noChangeShapeType="1"/>
            </p:cNvSpPr>
            <p:nvPr/>
          </p:nvSpPr>
          <p:spPr bwMode="auto">
            <a:xfrm>
              <a:off x="2001" y="1483"/>
              <a:ext cx="0" cy="39"/>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4015" name="Line 287">
              <a:extLst>
                <a:ext uri="{FF2B5EF4-FFF2-40B4-BE49-F238E27FC236}">
                  <a16:creationId xmlns:a16="http://schemas.microsoft.com/office/drawing/2014/main" id="{1E212F90-1104-4DC2-84B6-125ACECDA7F0}"/>
                </a:ext>
              </a:extLst>
            </p:cNvPr>
            <p:cNvSpPr>
              <a:spLocks noChangeAspect="1" noChangeShapeType="1"/>
            </p:cNvSpPr>
            <p:nvPr/>
          </p:nvSpPr>
          <p:spPr bwMode="auto">
            <a:xfrm>
              <a:off x="1928" y="1482"/>
              <a:ext cx="79" cy="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74016" name="Text Box 288">
            <a:extLst>
              <a:ext uri="{FF2B5EF4-FFF2-40B4-BE49-F238E27FC236}">
                <a16:creationId xmlns:a16="http://schemas.microsoft.com/office/drawing/2014/main" id="{889FC1F2-3DD4-4542-B768-DF6408EAC274}"/>
              </a:ext>
            </a:extLst>
          </p:cNvPr>
          <p:cNvSpPr txBox="1">
            <a:spLocks noChangeArrowheads="1"/>
          </p:cNvSpPr>
          <p:nvPr/>
        </p:nvSpPr>
        <p:spPr bwMode="auto">
          <a:xfrm>
            <a:off x="765175" y="5724525"/>
            <a:ext cx="2359025"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28 Amphibious Regiment Royal Engineers (i)</a:t>
            </a:r>
            <a:endParaRPr lang="en-US" altLang="en-US" sz="800"/>
          </a:p>
        </p:txBody>
      </p:sp>
      <p:grpSp>
        <p:nvGrpSpPr>
          <p:cNvPr id="74017" name="Group 289">
            <a:extLst>
              <a:ext uri="{FF2B5EF4-FFF2-40B4-BE49-F238E27FC236}">
                <a16:creationId xmlns:a16="http://schemas.microsoft.com/office/drawing/2014/main" id="{224F7AFB-CFC7-4A73-817E-B031C5AF75FF}"/>
              </a:ext>
            </a:extLst>
          </p:cNvPr>
          <p:cNvGrpSpPr>
            <a:grpSpLocks/>
          </p:cNvGrpSpPr>
          <p:nvPr/>
        </p:nvGrpSpPr>
        <p:grpSpPr bwMode="auto">
          <a:xfrm>
            <a:off x="557213" y="5721350"/>
            <a:ext cx="76200" cy="63500"/>
            <a:chOff x="2443" y="447"/>
            <a:chExt cx="48" cy="40"/>
          </a:xfrm>
        </p:grpSpPr>
        <p:sp>
          <p:nvSpPr>
            <p:cNvPr id="74018" name="Line 290">
              <a:extLst>
                <a:ext uri="{FF2B5EF4-FFF2-40B4-BE49-F238E27FC236}">
                  <a16:creationId xmlns:a16="http://schemas.microsoft.com/office/drawing/2014/main" id="{CEE9CE05-9CCF-4FA5-A5F7-0E2E978DCC9B}"/>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4019" name="Line 291">
              <a:extLst>
                <a:ext uri="{FF2B5EF4-FFF2-40B4-BE49-F238E27FC236}">
                  <a16:creationId xmlns:a16="http://schemas.microsoft.com/office/drawing/2014/main" id="{F4AE04FF-A089-420C-8697-263C6EC5344E}"/>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74020" name="Line 292">
            <a:extLst>
              <a:ext uri="{FF2B5EF4-FFF2-40B4-BE49-F238E27FC236}">
                <a16:creationId xmlns:a16="http://schemas.microsoft.com/office/drawing/2014/main" id="{A1C6F891-0EFE-477C-A445-04438F0DFADD}"/>
              </a:ext>
            </a:extLst>
          </p:cNvPr>
          <p:cNvSpPr>
            <a:spLocks noChangeShapeType="1"/>
          </p:cNvSpPr>
          <p:nvPr/>
        </p:nvSpPr>
        <p:spPr bwMode="auto">
          <a:xfrm>
            <a:off x="333375" y="5865813"/>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74031" name="Group 303">
            <a:extLst>
              <a:ext uri="{FF2B5EF4-FFF2-40B4-BE49-F238E27FC236}">
                <a16:creationId xmlns:a16="http://schemas.microsoft.com/office/drawing/2014/main" id="{F81B1E09-C652-4211-BAFC-FFB962548AB9}"/>
              </a:ext>
            </a:extLst>
          </p:cNvPr>
          <p:cNvGrpSpPr>
            <a:grpSpLocks noChangeAspect="1"/>
          </p:cNvGrpSpPr>
          <p:nvPr/>
        </p:nvGrpSpPr>
        <p:grpSpPr bwMode="auto">
          <a:xfrm>
            <a:off x="474663" y="1187450"/>
            <a:ext cx="360362" cy="287338"/>
            <a:chOff x="1968" y="1728"/>
            <a:chExt cx="195" cy="132"/>
          </a:xfrm>
        </p:grpSpPr>
        <p:sp>
          <p:nvSpPr>
            <p:cNvPr id="74032" name="Rectangle 304">
              <a:extLst>
                <a:ext uri="{FF2B5EF4-FFF2-40B4-BE49-F238E27FC236}">
                  <a16:creationId xmlns:a16="http://schemas.microsoft.com/office/drawing/2014/main" id="{47FF66D6-E243-4074-8405-61DC0BCA56D5}"/>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4033" name="Line 305">
              <a:extLst>
                <a:ext uri="{FF2B5EF4-FFF2-40B4-BE49-F238E27FC236}">
                  <a16:creationId xmlns:a16="http://schemas.microsoft.com/office/drawing/2014/main" id="{3F5B952C-951F-479D-B0AE-FCDBCBAB0ECD}"/>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4034" name="Line 306">
              <a:extLst>
                <a:ext uri="{FF2B5EF4-FFF2-40B4-BE49-F238E27FC236}">
                  <a16:creationId xmlns:a16="http://schemas.microsoft.com/office/drawing/2014/main" id="{259E6058-A1EA-430B-9AB9-9B0697F5569E}"/>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74046" name="Line 318">
            <a:extLst>
              <a:ext uri="{FF2B5EF4-FFF2-40B4-BE49-F238E27FC236}">
                <a16:creationId xmlns:a16="http://schemas.microsoft.com/office/drawing/2014/main" id="{49975E36-3C49-468A-B4E4-F1F96B4EFE03}"/>
              </a:ext>
            </a:extLst>
          </p:cNvPr>
          <p:cNvSpPr>
            <a:spLocks noChangeShapeType="1"/>
          </p:cNvSpPr>
          <p:nvPr/>
        </p:nvSpPr>
        <p:spPr bwMode="auto">
          <a:xfrm>
            <a:off x="333375" y="3779838"/>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4047" name="Text Box 319">
            <a:extLst>
              <a:ext uri="{FF2B5EF4-FFF2-40B4-BE49-F238E27FC236}">
                <a16:creationId xmlns:a16="http://schemas.microsoft.com/office/drawing/2014/main" id="{EA8C508B-B62E-42BC-BFB5-5192D1832716}"/>
              </a:ext>
            </a:extLst>
          </p:cNvPr>
          <p:cNvSpPr txBox="1">
            <a:spLocks noChangeArrowheads="1"/>
          </p:cNvSpPr>
          <p:nvPr/>
        </p:nvSpPr>
        <p:spPr bwMode="auto">
          <a:xfrm>
            <a:off x="765175" y="3635375"/>
            <a:ext cx="19875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Parachute Regiment Group </a:t>
            </a:r>
            <a:r>
              <a:rPr lang="en-GB" altLang="en-US" sz="800"/>
              <a:t>(b)</a:t>
            </a:r>
            <a:endParaRPr lang="en-GB" altLang="en-US" sz="1000"/>
          </a:p>
        </p:txBody>
      </p:sp>
      <p:grpSp>
        <p:nvGrpSpPr>
          <p:cNvPr id="74057" name="Group 329">
            <a:extLst>
              <a:ext uri="{FF2B5EF4-FFF2-40B4-BE49-F238E27FC236}">
                <a16:creationId xmlns:a16="http://schemas.microsoft.com/office/drawing/2014/main" id="{C1FED870-D8B4-40CA-94DB-B9843CF89BBE}"/>
              </a:ext>
            </a:extLst>
          </p:cNvPr>
          <p:cNvGrpSpPr>
            <a:grpSpLocks noChangeAspect="1"/>
          </p:cNvGrpSpPr>
          <p:nvPr/>
        </p:nvGrpSpPr>
        <p:grpSpPr bwMode="auto">
          <a:xfrm>
            <a:off x="476250" y="4065588"/>
            <a:ext cx="239713" cy="157162"/>
            <a:chOff x="480" y="816"/>
            <a:chExt cx="201" cy="132"/>
          </a:xfrm>
        </p:grpSpPr>
        <p:grpSp>
          <p:nvGrpSpPr>
            <p:cNvPr id="74058" name="Group 330">
              <a:extLst>
                <a:ext uri="{FF2B5EF4-FFF2-40B4-BE49-F238E27FC236}">
                  <a16:creationId xmlns:a16="http://schemas.microsoft.com/office/drawing/2014/main" id="{E938922D-80A6-4FAE-9411-889B96851DFC}"/>
                </a:ext>
              </a:extLst>
            </p:cNvPr>
            <p:cNvGrpSpPr>
              <a:grpSpLocks noChangeAspect="1"/>
            </p:cNvGrpSpPr>
            <p:nvPr/>
          </p:nvGrpSpPr>
          <p:grpSpPr bwMode="auto">
            <a:xfrm>
              <a:off x="480" y="816"/>
              <a:ext cx="201" cy="132"/>
              <a:chOff x="480" y="816"/>
              <a:chExt cx="201" cy="132"/>
            </a:xfrm>
          </p:grpSpPr>
          <p:sp>
            <p:nvSpPr>
              <p:cNvPr id="74059" name="Rectangle 331">
                <a:extLst>
                  <a:ext uri="{FF2B5EF4-FFF2-40B4-BE49-F238E27FC236}">
                    <a16:creationId xmlns:a16="http://schemas.microsoft.com/office/drawing/2014/main" id="{1CF0AFD9-381E-4A51-BE9E-DE06879740DB}"/>
                  </a:ext>
                </a:extLst>
              </p:cNvPr>
              <p:cNvSpPr>
                <a:spLocks noChangeAspect="1" noChangeArrowheads="1"/>
              </p:cNvSpPr>
              <p:nvPr/>
            </p:nvSpPr>
            <p:spPr bwMode="auto">
              <a:xfrm>
                <a:off x="480" y="816"/>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4060" name="Oval 332">
                <a:extLst>
                  <a:ext uri="{FF2B5EF4-FFF2-40B4-BE49-F238E27FC236}">
                    <a16:creationId xmlns:a16="http://schemas.microsoft.com/office/drawing/2014/main" id="{75D9AEBB-4D25-4692-937E-1B4AD64DA301}"/>
                  </a:ext>
                </a:extLst>
              </p:cNvPr>
              <p:cNvSpPr>
                <a:spLocks noChangeAspect="1" noChangeArrowheads="1"/>
              </p:cNvSpPr>
              <p:nvPr/>
            </p:nvSpPr>
            <p:spPr bwMode="auto">
              <a:xfrm>
                <a:off x="517" y="849"/>
                <a:ext cx="127"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74061" name="Line 333">
              <a:extLst>
                <a:ext uri="{FF2B5EF4-FFF2-40B4-BE49-F238E27FC236}">
                  <a16:creationId xmlns:a16="http://schemas.microsoft.com/office/drawing/2014/main" id="{6A3F16B2-C786-4C2F-BB1A-E51A437003D0}"/>
                </a:ext>
              </a:extLst>
            </p:cNvPr>
            <p:cNvSpPr>
              <a:spLocks noChangeAspect="1" noChangeShapeType="1"/>
            </p:cNvSpPr>
            <p:nvPr/>
          </p:nvSpPr>
          <p:spPr bwMode="auto">
            <a:xfrm flipV="1">
              <a:off x="480" y="816"/>
              <a:ext cx="198" cy="132"/>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74062" name="Group 334">
            <a:extLst>
              <a:ext uri="{FF2B5EF4-FFF2-40B4-BE49-F238E27FC236}">
                <a16:creationId xmlns:a16="http://schemas.microsoft.com/office/drawing/2014/main" id="{76AD3C3B-3683-4A81-88ED-2278CC230271}"/>
              </a:ext>
            </a:extLst>
          </p:cNvPr>
          <p:cNvGrpSpPr>
            <a:grpSpLocks/>
          </p:cNvGrpSpPr>
          <p:nvPr/>
        </p:nvGrpSpPr>
        <p:grpSpPr bwMode="auto">
          <a:xfrm>
            <a:off x="557213" y="3994150"/>
            <a:ext cx="76200" cy="63500"/>
            <a:chOff x="2443" y="447"/>
            <a:chExt cx="48" cy="40"/>
          </a:xfrm>
        </p:grpSpPr>
        <p:sp>
          <p:nvSpPr>
            <p:cNvPr id="74063" name="Line 335">
              <a:extLst>
                <a:ext uri="{FF2B5EF4-FFF2-40B4-BE49-F238E27FC236}">
                  <a16:creationId xmlns:a16="http://schemas.microsoft.com/office/drawing/2014/main" id="{B06FB0F9-4D67-4315-9850-957FC20722D7}"/>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4064" name="Line 336">
              <a:extLst>
                <a:ext uri="{FF2B5EF4-FFF2-40B4-BE49-F238E27FC236}">
                  <a16:creationId xmlns:a16="http://schemas.microsoft.com/office/drawing/2014/main" id="{72E2E59D-FD76-4482-933D-3FD8A963928F}"/>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74065" name="Line 337">
            <a:extLst>
              <a:ext uri="{FF2B5EF4-FFF2-40B4-BE49-F238E27FC236}">
                <a16:creationId xmlns:a16="http://schemas.microsoft.com/office/drawing/2014/main" id="{7768169C-8CD6-4D5A-81E2-21F0337250E8}"/>
              </a:ext>
            </a:extLst>
          </p:cNvPr>
          <p:cNvSpPr>
            <a:spLocks noChangeShapeType="1"/>
          </p:cNvSpPr>
          <p:nvPr/>
        </p:nvSpPr>
        <p:spPr bwMode="auto">
          <a:xfrm>
            <a:off x="333375" y="4137025"/>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4066" name="Text Box 338">
            <a:extLst>
              <a:ext uri="{FF2B5EF4-FFF2-40B4-BE49-F238E27FC236}">
                <a16:creationId xmlns:a16="http://schemas.microsoft.com/office/drawing/2014/main" id="{A5464DB0-F22B-4049-8826-9C4D6237DC29}"/>
              </a:ext>
            </a:extLst>
          </p:cNvPr>
          <p:cNvSpPr txBox="1">
            <a:spLocks noChangeArrowheads="1"/>
          </p:cNvSpPr>
          <p:nvPr/>
        </p:nvSpPr>
        <p:spPr bwMode="auto">
          <a:xfrm>
            <a:off x="765175" y="3924300"/>
            <a:ext cx="25923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BATTLEGROUP CWBR-21c</a:t>
            </a:r>
          </a:p>
          <a:p>
            <a:r>
              <a:rPr lang="en-GB" altLang="en-US" sz="800"/>
              <a:t>x2 Reconnaissance Regiment (Tracked BAOR) (c)</a:t>
            </a:r>
          </a:p>
        </p:txBody>
      </p:sp>
      <p:sp>
        <p:nvSpPr>
          <p:cNvPr id="74081" name="Text Box 353">
            <a:extLst>
              <a:ext uri="{FF2B5EF4-FFF2-40B4-BE49-F238E27FC236}">
                <a16:creationId xmlns:a16="http://schemas.microsoft.com/office/drawing/2014/main" id="{7ABF4FC2-53F9-4FF1-9E31-C22798C30CE0}"/>
              </a:ext>
            </a:extLst>
          </p:cNvPr>
          <p:cNvSpPr txBox="1">
            <a:spLocks noChangeArrowheads="1"/>
          </p:cNvSpPr>
          <p:nvPr/>
        </p:nvSpPr>
        <p:spPr bwMode="auto">
          <a:xfrm>
            <a:off x="3573463" y="250825"/>
            <a:ext cx="3197225" cy="8648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800"/>
              <a:t>(a) </a:t>
            </a:r>
            <a:r>
              <a:rPr lang="en-GB" altLang="en-US" sz="800" b="0"/>
              <a:t>1 (Br) Corps’ corps-level Royal Artillery assets were initially grouped as the Artillery Division.  The Division Headquarters was downsized in 1985 and the formation was re-designated as 1st Artillery Brigade.  Nevertheless, the basic grouping of assets remained the same.</a:t>
            </a:r>
          </a:p>
          <a:p>
            <a:endParaRPr lang="en-GB" altLang="en-US" sz="800"/>
          </a:p>
          <a:p>
            <a:r>
              <a:rPr lang="en-GB" altLang="en-US" sz="800"/>
              <a:t>(b) </a:t>
            </a:r>
            <a:r>
              <a:rPr lang="en-GB" altLang="en-US" sz="800" b="0"/>
              <a:t>With the success of the ‘airmobile anti-tank barrier’ concept that had been demonstrated by 6 &amp; 24 Airmobile Brigades, a temporary group was formed from the three TA Battalions of the Parachute Regiment in 1989.  These three battalions were similarly given a double-helping of Milan ATGMs and a forward-deployed role.  This organisation was never given a formal brigade structure as it was very short-lived, being scrapped soon afterwards with the end of the Cold War.</a:t>
            </a:r>
          </a:p>
          <a:p>
            <a:endParaRPr lang="en-GB" altLang="en-US" sz="800" b="0"/>
          </a:p>
          <a:p>
            <a:r>
              <a:rPr lang="en-GB" altLang="en-US" sz="800"/>
              <a:t>(c) </a:t>
            </a:r>
            <a:r>
              <a:rPr lang="en-GB" altLang="en-US" sz="800" b="0"/>
              <a:t>From 1983-1988: 6 Armoured Brigade (3rd Armoured Division) was reformed as an experimental Airmobile Brigade.  During this time, the brigade’s single Armoured Regiment was detached and placed under Corps command.  It was intended that this regiment would support the Recce Regiments of the Corps ‘Covering Force’.</a:t>
            </a:r>
          </a:p>
          <a:p>
            <a:endParaRPr lang="en-GB" altLang="en-US" sz="800" b="0"/>
          </a:p>
          <a:p>
            <a:r>
              <a:rPr lang="en-GB" altLang="en-US" sz="800"/>
              <a:t>(d) </a:t>
            </a:r>
            <a:r>
              <a:rPr lang="en-GB" altLang="en-US" sz="800" b="0"/>
              <a:t>23 Engineer Regiment had the typical organisation of </a:t>
            </a:r>
            <a:r>
              <a:rPr lang="en-GB" altLang="en-US" sz="800"/>
              <a:t>x3 </a:t>
            </a:r>
            <a:r>
              <a:rPr lang="en-GB" altLang="en-US" sz="800" b="0"/>
              <a:t>Field Squadrons (ME CWBR-16).  25 Engineer Regiment was added in 1985, though it only had </a:t>
            </a:r>
            <a:r>
              <a:rPr lang="en-GB" altLang="en-US" sz="800"/>
              <a:t>x2 </a:t>
            </a:r>
            <a:r>
              <a:rPr lang="en-GB" altLang="en-US" sz="800" b="0"/>
              <a:t>Field Squadrons.</a:t>
            </a:r>
          </a:p>
          <a:p>
            <a:endParaRPr lang="en-GB" altLang="en-US" sz="800" b="0"/>
          </a:p>
          <a:p>
            <a:r>
              <a:rPr lang="en-GB" altLang="en-US" sz="800"/>
              <a:t>(e) </a:t>
            </a:r>
            <a:r>
              <a:rPr lang="en-GB" altLang="en-US" sz="800" b="0"/>
              <a:t>32 Armoured Engineer Regiment had </a:t>
            </a:r>
            <a:r>
              <a:rPr lang="en-GB" altLang="en-US" sz="800"/>
              <a:t>x3 </a:t>
            </a:r>
            <a:r>
              <a:rPr lang="en-GB" altLang="en-US" sz="800" b="0"/>
              <a:t>Armoured Engineer Squadrons (ME CWBR-31). </a:t>
            </a:r>
          </a:p>
          <a:p>
            <a:endParaRPr lang="en-GB" altLang="en-US" sz="800" b="0"/>
          </a:p>
          <a:p>
            <a:r>
              <a:rPr lang="en-GB" altLang="en-US" sz="800"/>
              <a:t>(f) </a:t>
            </a:r>
            <a:r>
              <a:rPr lang="en-GB" altLang="en-US" sz="800" b="0"/>
              <a:t>664 Sqn AAC was chiefly tasked with supporting the Recce Regiments of the Corps ‘Covering Force’ and was uniquely equipped with only Gazelle helicopters.</a:t>
            </a:r>
            <a:r>
              <a:rPr lang="en-GB" altLang="en-US" sz="800"/>
              <a:t>  </a:t>
            </a:r>
            <a:r>
              <a:rPr lang="en-GB" altLang="en-US" sz="800" b="0"/>
              <a:t>In 1989 it was meant to become part of the newly-reformed 9 Regiment AAC, though this move did not take place until the 1990s.  </a:t>
            </a:r>
          </a:p>
          <a:p>
            <a:endParaRPr lang="en-GB" altLang="en-US" sz="800" b="0"/>
          </a:p>
          <a:p>
            <a:r>
              <a:rPr lang="en-GB" altLang="en-US" sz="800"/>
              <a:t>(g) </a:t>
            </a:r>
            <a:r>
              <a:rPr lang="en-GB" altLang="en-US" sz="800" b="0"/>
              <a:t>The UK-based 9 Regiment AAC was re-formed in 1988 and was intended to directly support the newly-formed 24th Airmobile Brigade.  It was meant to comprise the following aviation assets, though was only partly-formed by the end of 1989:</a:t>
            </a:r>
          </a:p>
          <a:p>
            <a:r>
              <a:rPr lang="en-GB" altLang="en-US" sz="800" b="0"/>
              <a:t>     657 (Anti-Tank) Sqn AAC with:</a:t>
            </a:r>
          </a:p>
          <a:p>
            <a:r>
              <a:rPr lang="en-GB" altLang="en-US" sz="800" b="0"/>
              <a:t>          </a:t>
            </a:r>
            <a:r>
              <a:rPr lang="en-GB" altLang="en-US" sz="800"/>
              <a:t>x4 </a:t>
            </a:r>
            <a:r>
              <a:rPr lang="en-GB" altLang="en-US" sz="800" b="0"/>
              <a:t>Lynx AH Mk 7 HELARM                                    CWBR-77</a:t>
            </a:r>
          </a:p>
          <a:p>
            <a:r>
              <a:rPr lang="en-GB" altLang="en-US" sz="800" b="0"/>
              <a:t>          </a:t>
            </a:r>
            <a:r>
              <a:rPr lang="en-GB" altLang="en-US" sz="800"/>
              <a:t>x2 </a:t>
            </a:r>
            <a:r>
              <a:rPr lang="en-GB" altLang="en-US" sz="800" b="0"/>
              <a:t>Gazelle AH Mk 1                                               CWBR-43</a:t>
            </a:r>
          </a:p>
          <a:p>
            <a:r>
              <a:rPr lang="en-GB" altLang="en-US" sz="800" b="0"/>
              <a:t>     672 (Light Battlefield Helicopter) Sqn AAC with:</a:t>
            </a:r>
          </a:p>
          <a:p>
            <a:r>
              <a:rPr lang="en-GB" altLang="en-US" sz="800" b="0"/>
              <a:t>          </a:t>
            </a:r>
            <a:r>
              <a:rPr lang="en-GB" altLang="en-US" sz="800"/>
              <a:t>x6 </a:t>
            </a:r>
            <a:r>
              <a:rPr lang="en-GB" altLang="en-US" sz="800" b="0"/>
              <a:t>Lynx AH Mk 7 LBH                                            CWBR-76</a:t>
            </a:r>
          </a:p>
          <a:p>
            <a:endParaRPr lang="en-GB" altLang="en-US" sz="800" b="0"/>
          </a:p>
          <a:p>
            <a:r>
              <a:rPr lang="en-GB" altLang="en-US" sz="800"/>
              <a:t>(h)</a:t>
            </a:r>
            <a:r>
              <a:rPr lang="en-GB" altLang="en-US" sz="800" b="0"/>
              <a:t> Throughout the 1980s there was wild talk of forming a 2 (Br) Corps during the build-up to war.  This would primarily be responsible for 2nd Infantry Division and other units and formations reinforcing from the UK, plus one of the three Armoured Divisions (3rd Armoured Division being the most likely).  However, no new corps troops were formed for this hypothetical formation and no permanent headquarters was established. </a:t>
            </a:r>
          </a:p>
          <a:p>
            <a:endParaRPr lang="en-GB" altLang="en-US" sz="800"/>
          </a:p>
          <a:p>
            <a:r>
              <a:rPr lang="en-GB" altLang="en-US" sz="800"/>
              <a:t>(i) </a:t>
            </a:r>
            <a:r>
              <a:rPr lang="en-GB" altLang="en-US" sz="800" b="0"/>
              <a:t>28 Amphibious Regiment RE had three squadrons of M2 Amphibians, which could function either as ferries or could be linked together to form a bridge capable of taking the heaviest AFVs.</a:t>
            </a:r>
          </a:p>
          <a:p>
            <a:endParaRPr lang="en-GB" altLang="en-US" sz="800" b="0"/>
          </a:p>
          <a:p>
            <a:r>
              <a:rPr lang="en-GB" altLang="en-US" sz="800"/>
              <a:t>(j) </a:t>
            </a:r>
            <a:r>
              <a:rPr lang="en-GB" altLang="en-US" sz="800" b="0"/>
              <a:t>In 1988, 23 Engineer Regiment was reinforced by:</a:t>
            </a:r>
          </a:p>
          <a:p>
            <a:r>
              <a:rPr lang="en-GB" altLang="en-US" sz="800" b="0"/>
              <a:t>     </a:t>
            </a:r>
            <a:r>
              <a:rPr lang="en-GB" altLang="en-US" sz="800"/>
              <a:t>x3 </a:t>
            </a:r>
            <a:r>
              <a:rPr lang="en-GB" altLang="en-US" sz="800" b="0"/>
              <a:t>Chieftain AVLB                                                    CWBR-05</a:t>
            </a:r>
          </a:p>
          <a:p>
            <a:r>
              <a:rPr lang="en-GB" altLang="en-US" sz="800" b="0"/>
              <a:t>     </a:t>
            </a:r>
            <a:r>
              <a:rPr lang="en-GB" altLang="en-US" sz="800"/>
              <a:t>x3 </a:t>
            </a:r>
            <a:r>
              <a:rPr lang="en-GB" altLang="en-US" sz="800" b="0"/>
              <a:t>Chieftain AVRE                                                    CWBR-73</a:t>
            </a:r>
          </a:p>
          <a:p>
            <a:endParaRPr lang="en-GB" altLang="en-US" sz="800" b="0"/>
          </a:p>
          <a:p>
            <a:r>
              <a:rPr lang="en-GB" altLang="en-US" sz="800"/>
              <a:t>(k) </a:t>
            </a:r>
            <a:r>
              <a:rPr lang="en-GB" altLang="en-US" sz="800" b="0"/>
              <a:t>The two TA Regiments of the SAS (21 &amp; 23 SAS) were both BAOR-roled.  One regiment would primarily be engaged on long-range reconnaissance, raiding and sabotage duties, while the other would be primarily engaged in the rescue of downed NATO aircrew.  Each of the TA SAS Regiments had </a:t>
            </a:r>
            <a:r>
              <a:rPr lang="en-GB" altLang="en-US" sz="800"/>
              <a:t>x5 </a:t>
            </a:r>
            <a:r>
              <a:rPr lang="en-GB" altLang="en-US" sz="800" b="0"/>
              <a:t>Squadrons (ME CWBR-35).  In 1987 they came under the operational command of the new UK Special Forces Directorate, though remained assigned to their BAOR role.</a:t>
            </a:r>
          </a:p>
        </p:txBody>
      </p:sp>
      <p:grpSp>
        <p:nvGrpSpPr>
          <p:cNvPr id="74103" name="Group 375">
            <a:extLst>
              <a:ext uri="{FF2B5EF4-FFF2-40B4-BE49-F238E27FC236}">
                <a16:creationId xmlns:a16="http://schemas.microsoft.com/office/drawing/2014/main" id="{FF1601C2-78AD-4DF7-8083-67EF1F1ECC4B}"/>
              </a:ext>
            </a:extLst>
          </p:cNvPr>
          <p:cNvGrpSpPr>
            <a:grpSpLocks noChangeAspect="1"/>
          </p:cNvGrpSpPr>
          <p:nvPr/>
        </p:nvGrpSpPr>
        <p:grpSpPr bwMode="auto">
          <a:xfrm>
            <a:off x="479425" y="4933950"/>
            <a:ext cx="231775" cy="157163"/>
            <a:chOff x="1872" y="1440"/>
            <a:chExt cx="195" cy="132"/>
          </a:xfrm>
        </p:grpSpPr>
        <p:sp>
          <p:nvSpPr>
            <p:cNvPr id="74104" name="Rectangle 376">
              <a:extLst>
                <a:ext uri="{FF2B5EF4-FFF2-40B4-BE49-F238E27FC236}">
                  <a16:creationId xmlns:a16="http://schemas.microsoft.com/office/drawing/2014/main" id="{18DD4F5B-2E78-4686-A0B9-7E345DA90A67}"/>
                </a:ext>
              </a:extLst>
            </p:cNvPr>
            <p:cNvSpPr>
              <a:spLocks noChangeAspect="1" noChangeArrowheads="1"/>
            </p:cNvSpPr>
            <p:nvPr/>
          </p:nvSpPr>
          <p:spPr bwMode="auto">
            <a:xfrm>
              <a:off x="1872" y="1440"/>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4105" name="Line 377">
              <a:extLst>
                <a:ext uri="{FF2B5EF4-FFF2-40B4-BE49-F238E27FC236}">
                  <a16:creationId xmlns:a16="http://schemas.microsoft.com/office/drawing/2014/main" id="{53E4CA17-9DC2-43B8-9D2D-3988A401890C}"/>
                </a:ext>
              </a:extLst>
            </p:cNvPr>
            <p:cNvSpPr>
              <a:spLocks noChangeAspect="1" noChangeShapeType="1"/>
            </p:cNvSpPr>
            <p:nvPr/>
          </p:nvSpPr>
          <p:spPr bwMode="auto">
            <a:xfrm>
              <a:off x="1932" y="1480"/>
              <a:ext cx="0" cy="42"/>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4106" name="Line 378">
              <a:extLst>
                <a:ext uri="{FF2B5EF4-FFF2-40B4-BE49-F238E27FC236}">
                  <a16:creationId xmlns:a16="http://schemas.microsoft.com/office/drawing/2014/main" id="{E83CB040-E31D-424C-9761-DFEB3722FF40}"/>
                </a:ext>
              </a:extLst>
            </p:cNvPr>
            <p:cNvSpPr>
              <a:spLocks noChangeAspect="1" noChangeShapeType="1"/>
            </p:cNvSpPr>
            <p:nvPr/>
          </p:nvSpPr>
          <p:spPr bwMode="auto">
            <a:xfrm>
              <a:off x="1967" y="1482"/>
              <a:ext cx="0" cy="4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4107" name="Line 379">
              <a:extLst>
                <a:ext uri="{FF2B5EF4-FFF2-40B4-BE49-F238E27FC236}">
                  <a16:creationId xmlns:a16="http://schemas.microsoft.com/office/drawing/2014/main" id="{CBB6ECE2-E3B1-4B4E-B5D2-27118E8985B5}"/>
                </a:ext>
              </a:extLst>
            </p:cNvPr>
            <p:cNvSpPr>
              <a:spLocks noChangeAspect="1" noChangeShapeType="1"/>
            </p:cNvSpPr>
            <p:nvPr/>
          </p:nvSpPr>
          <p:spPr bwMode="auto">
            <a:xfrm>
              <a:off x="2001" y="1483"/>
              <a:ext cx="0" cy="39"/>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4108" name="Line 380">
              <a:extLst>
                <a:ext uri="{FF2B5EF4-FFF2-40B4-BE49-F238E27FC236}">
                  <a16:creationId xmlns:a16="http://schemas.microsoft.com/office/drawing/2014/main" id="{D68FD25D-C09B-4B7D-B0AD-1059C93E935E}"/>
                </a:ext>
              </a:extLst>
            </p:cNvPr>
            <p:cNvSpPr>
              <a:spLocks noChangeAspect="1" noChangeShapeType="1"/>
            </p:cNvSpPr>
            <p:nvPr/>
          </p:nvSpPr>
          <p:spPr bwMode="auto">
            <a:xfrm>
              <a:off x="1928" y="1482"/>
              <a:ext cx="79" cy="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74109" name="Text Box 381">
            <a:extLst>
              <a:ext uri="{FF2B5EF4-FFF2-40B4-BE49-F238E27FC236}">
                <a16:creationId xmlns:a16="http://schemas.microsoft.com/office/drawing/2014/main" id="{9D882D69-059E-4B80-93D8-35B9D799751A}"/>
              </a:ext>
            </a:extLst>
          </p:cNvPr>
          <p:cNvSpPr txBox="1">
            <a:spLocks noChangeArrowheads="1"/>
          </p:cNvSpPr>
          <p:nvPr/>
        </p:nvSpPr>
        <p:spPr bwMode="auto">
          <a:xfrm>
            <a:off x="765175" y="4787900"/>
            <a:ext cx="23701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MANOEUVRE ELEMENT CWBR-16</a:t>
            </a:r>
          </a:p>
          <a:p>
            <a:r>
              <a:rPr lang="en-GB" altLang="en-US" sz="800"/>
              <a:t>65 Corps Support Squadron Royal Engineers</a:t>
            </a:r>
            <a:endParaRPr lang="en-US" altLang="en-US" sz="800"/>
          </a:p>
        </p:txBody>
      </p:sp>
      <p:sp>
        <p:nvSpPr>
          <p:cNvPr id="74110" name="Line 382">
            <a:extLst>
              <a:ext uri="{FF2B5EF4-FFF2-40B4-BE49-F238E27FC236}">
                <a16:creationId xmlns:a16="http://schemas.microsoft.com/office/drawing/2014/main" id="{8F72C40D-70BA-4718-8BBC-C685616A9C80}"/>
              </a:ext>
            </a:extLst>
          </p:cNvPr>
          <p:cNvSpPr>
            <a:spLocks noChangeShapeType="1"/>
          </p:cNvSpPr>
          <p:nvPr/>
        </p:nvSpPr>
        <p:spPr bwMode="auto">
          <a:xfrm>
            <a:off x="334963" y="5005388"/>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4111" name="Line 383">
            <a:extLst>
              <a:ext uri="{FF2B5EF4-FFF2-40B4-BE49-F238E27FC236}">
                <a16:creationId xmlns:a16="http://schemas.microsoft.com/office/drawing/2014/main" id="{A5DE8785-EEED-4039-9E70-E272B053A684}"/>
              </a:ext>
            </a:extLst>
          </p:cNvPr>
          <p:cNvSpPr>
            <a:spLocks noChangeShapeType="1"/>
          </p:cNvSpPr>
          <p:nvPr/>
        </p:nvSpPr>
        <p:spPr bwMode="auto">
          <a:xfrm>
            <a:off x="595313" y="4860925"/>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pic>
        <p:nvPicPr>
          <p:cNvPr id="74112" name="Picture 384" descr="British I Corps 2">
            <a:extLst>
              <a:ext uri="{FF2B5EF4-FFF2-40B4-BE49-F238E27FC236}">
                <a16:creationId xmlns:a16="http://schemas.microsoft.com/office/drawing/2014/main" id="{2705F6F7-68B7-4313-B26B-F9E23B4D2DA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36838" y="971550"/>
            <a:ext cx="762000" cy="1190625"/>
          </a:xfrm>
          <a:prstGeom prst="rect">
            <a:avLst/>
          </a:prstGeom>
          <a:noFill/>
          <a:extLst>
            <a:ext uri="{909E8E84-426E-40DD-AFC4-6F175D3DCCD1}">
              <a14:hiddenFill xmlns:a14="http://schemas.microsoft.com/office/drawing/2010/main">
                <a:solidFill>
                  <a:srgbClr val="FFFFFF"/>
                </a:solidFill>
              </a14:hiddenFill>
            </a:ext>
          </a:extLst>
        </p:spPr>
      </p:pic>
      <p:grpSp>
        <p:nvGrpSpPr>
          <p:cNvPr id="74132" name="Group 404">
            <a:extLst>
              <a:ext uri="{FF2B5EF4-FFF2-40B4-BE49-F238E27FC236}">
                <a16:creationId xmlns:a16="http://schemas.microsoft.com/office/drawing/2014/main" id="{B1E4BEA1-BE0A-4296-8CC7-99561A4120C1}"/>
              </a:ext>
            </a:extLst>
          </p:cNvPr>
          <p:cNvGrpSpPr>
            <a:grpSpLocks noChangeAspect="1"/>
          </p:cNvGrpSpPr>
          <p:nvPr/>
        </p:nvGrpSpPr>
        <p:grpSpPr bwMode="auto">
          <a:xfrm>
            <a:off x="479425" y="5505450"/>
            <a:ext cx="231775" cy="157163"/>
            <a:chOff x="1872" y="1440"/>
            <a:chExt cx="195" cy="132"/>
          </a:xfrm>
        </p:grpSpPr>
        <p:sp>
          <p:nvSpPr>
            <p:cNvPr id="74133" name="Rectangle 405">
              <a:extLst>
                <a:ext uri="{FF2B5EF4-FFF2-40B4-BE49-F238E27FC236}">
                  <a16:creationId xmlns:a16="http://schemas.microsoft.com/office/drawing/2014/main" id="{D2214594-7411-4B51-A34C-22FC71A9F3E7}"/>
                </a:ext>
              </a:extLst>
            </p:cNvPr>
            <p:cNvSpPr>
              <a:spLocks noChangeAspect="1" noChangeArrowheads="1"/>
            </p:cNvSpPr>
            <p:nvPr/>
          </p:nvSpPr>
          <p:spPr bwMode="auto">
            <a:xfrm>
              <a:off x="1872" y="1440"/>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4134" name="Line 406">
              <a:extLst>
                <a:ext uri="{FF2B5EF4-FFF2-40B4-BE49-F238E27FC236}">
                  <a16:creationId xmlns:a16="http://schemas.microsoft.com/office/drawing/2014/main" id="{7735A6DA-9E6E-4418-8361-0ADB1FD20F17}"/>
                </a:ext>
              </a:extLst>
            </p:cNvPr>
            <p:cNvSpPr>
              <a:spLocks noChangeAspect="1" noChangeShapeType="1"/>
            </p:cNvSpPr>
            <p:nvPr/>
          </p:nvSpPr>
          <p:spPr bwMode="auto">
            <a:xfrm>
              <a:off x="1932" y="1480"/>
              <a:ext cx="0" cy="42"/>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4135" name="Line 407">
              <a:extLst>
                <a:ext uri="{FF2B5EF4-FFF2-40B4-BE49-F238E27FC236}">
                  <a16:creationId xmlns:a16="http://schemas.microsoft.com/office/drawing/2014/main" id="{DEB8C45E-7F44-4BC1-AA9E-0322A5B1F428}"/>
                </a:ext>
              </a:extLst>
            </p:cNvPr>
            <p:cNvSpPr>
              <a:spLocks noChangeAspect="1" noChangeShapeType="1"/>
            </p:cNvSpPr>
            <p:nvPr/>
          </p:nvSpPr>
          <p:spPr bwMode="auto">
            <a:xfrm>
              <a:off x="1967" y="1482"/>
              <a:ext cx="0" cy="4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4136" name="Line 408">
              <a:extLst>
                <a:ext uri="{FF2B5EF4-FFF2-40B4-BE49-F238E27FC236}">
                  <a16:creationId xmlns:a16="http://schemas.microsoft.com/office/drawing/2014/main" id="{346DA126-96F4-4DDE-BF44-44335F5EB80B}"/>
                </a:ext>
              </a:extLst>
            </p:cNvPr>
            <p:cNvSpPr>
              <a:spLocks noChangeAspect="1" noChangeShapeType="1"/>
            </p:cNvSpPr>
            <p:nvPr/>
          </p:nvSpPr>
          <p:spPr bwMode="auto">
            <a:xfrm>
              <a:off x="2001" y="1483"/>
              <a:ext cx="0" cy="39"/>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4137" name="Line 409">
              <a:extLst>
                <a:ext uri="{FF2B5EF4-FFF2-40B4-BE49-F238E27FC236}">
                  <a16:creationId xmlns:a16="http://schemas.microsoft.com/office/drawing/2014/main" id="{490F2A6C-0D92-4446-A362-56A2E0A022D0}"/>
                </a:ext>
              </a:extLst>
            </p:cNvPr>
            <p:cNvSpPr>
              <a:spLocks noChangeAspect="1" noChangeShapeType="1"/>
            </p:cNvSpPr>
            <p:nvPr/>
          </p:nvSpPr>
          <p:spPr bwMode="auto">
            <a:xfrm>
              <a:off x="1928" y="1482"/>
              <a:ext cx="79" cy="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74138" name="Text Box 410">
            <a:extLst>
              <a:ext uri="{FF2B5EF4-FFF2-40B4-BE49-F238E27FC236}">
                <a16:creationId xmlns:a16="http://schemas.microsoft.com/office/drawing/2014/main" id="{7FE16480-D663-4112-B76C-A053B191B7ED}"/>
              </a:ext>
            </a:extLst>
          </p:cNvPr>
          <p:cNvSpPr txBox="1">
            <a:spLocks noChangeArrowheads="1"/>
          </p:cNvSpPr>
          <p:nvPr/>
        </p:nvSpPr>
        <p:spPr bwMode="auto">
          <a:xfrm>
            <a:off x="765175" y="5435600"/>
            <a:ext cx="22415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25 Engineer Regiment Royal Engineers (d)</a:t>
            </a:r>
          </a:p>
          <a:p>
            <a:r>
              <a:rPr lang="en-US" altLang="en-US" sz="800" b="0"/>
              <a:t>(From 1985)</a:t>
            </a:r>
          </a:p>
        </p:txBody>
      </p:sp>
      <p:grpSp>
        <p:nvGrpSpPr>
          <p:cNvPr id="74139" name="Group 411">
            <a:extLst>
              <a:ext uri="{FF2B5EF4-FFF2-40B4-BE49-F238E27FC236}">
                <a16:creationId xmlns:a16="http://schemas.microsoft.com/office/drawing/2014/main" id="{DA9141EC-8528-48F6-A8D7-7BED3A2B6189}"/>
              </a:ext>
            </a:extLst>
          </p:cNvPr>
          <p:cNvGrpSpPr>
            <a:grpSpLocks/>
          </p:cNvGrpSpPr>
          <p:nvPr/>
        </p:nvGrpSpPr>
        <p:grpSpPr bwMode="auto">
          <a:xfrm>
            <a:off x="557213" y="5434013"/>
            <a:ext cx="76200" cy="63500"/>
            <a:chOff x="2443" y="447"/>
            <a:chExt cx="48" cy="40"/>
          </a:xfrm>
        </p:grpSpPr>
        <p:sp>
          <p:nvSpPr>
            <p:cNvPr id="74140" name="Line 412">
              <a:extLst>
                <a:ext uri="{FF2B5EF4-FFF2-40B4-BE49-F238E27FC236}">
                  <a16:creationId xmlns:a16="http://schemas.microsoft.com/office/drawing/2014/main" id="{01EE2090-F058-413C-8174-67CF824C2188}"/>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4141" name="Line 413">
              <a:extLst>
                <a:ext uri="{FF2B5EF4-FFF2-40B4-BE49-F238E27FC236}">
                  <a16:creationId xmlns:a16="http://schemas.microsoft.com/office/drawing/2014/main" id="{ACE00BAA-4798-4103-8605-F56808209BD7}"/>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74142" name="Line 414">
            <a:extLst>
              <a:ext uri="{FF2B5EF4-FFF2-40B4-BE49-F238E27FC236}">
                <a16:creationId xmlns:a16="http://schemas.microsoft.com/office/drawing/2014/main" id="{B4AC95AF-F461-4F71-965A-905E086C84CC}"/>
              </a:ext>
            </a:extLst>
          </p:cNvPr>
          <p:cNvSpPr>
            <a:spLocks noChangeShapeType="1"/>
          </p:cNvSpPr>
          <p:nvPr/>
        </p:nvSpPr>
        <p:spPr bwMode="auto">
          <a:xfrm>
            <a:off x="333375" y="5578475"/>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74143" name="Group 415">
            <a:extLst>
              <a:ext uri="{FF2B5EF4-FFF2-40B4-BE49-F238E27FC236}">
                <a16:creationId xmlns:a16="http://schemas.microsoft.com/office/drawing/2014/main" id="{DA43957C-2489-4763-A4BE-18038A3E843E}"/>
              </a:ext>
            </a:extLst>
          </p:cNvPr>
          <p:cNvGrpSpPr>
            <a:grpSpLocks/>
          </p:cNvGrpSpPr>
          <p:nvPr/>
        </p:nvGrpSpPr>
        <p:grpSpPr bwMode="auto">
          <a:xfrm>
            <a:off x="476250" y="6946900"/>
            <a:ext cx="244475" cy="158750"/>
            <a:chOff x="3294" y="2154"/>
            <a:chExt cx="154" cy="100"/>
          </a:xfrm>
        </p:grpSpPr>
        <p:sp>
          <p:nvSpPr>
            <p:cNvPr id="74144" name="Rectangle 416">
              <a:extLst>
                <a:ext uri="{FF2B5EF4-FFF2-40B4-BE49-F238E27FC236}">
                  <a16:creationId xmlns:a16="http://schemas.microsoft.com/office/drawing/2014/main" id="{0B9F0495-AFD0-47BA-85DB-183C7DF95490}"/>
                </a:ext>
              </a:extLst>
            </p:cNvPr>
            <p:cNvSpPr>
              <a:spLocks noChangeAspect="1" noChangeArrowheads="1"/>
            </p:cNvSpPr>
            <p:nvPr/>
          </p:nvSpPr>
          <p:spPr bwMode="auto">
            <a:xfrm>
              <a:off x="3294" y="2154"/>
              <a:ext cx="154" cy="100"/>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74145" name="Group 417">
              <a:extLst>
                <a:ext uri="{FF2B5EF4-FFF2-40B4-BE49-F238E27FC236}">
                  <a16:creationId xmlns:a16="http://schemas.microsoft.com/office/drawing/2014/main" id="{11ABDFB1-F949-494A-8C33-0DDB21ABE8B9}"/>
                </a:ext>
              </a:extLst>
            </p:cNvPr>
            <p:cNvGrpSpPr>
              <a:grpSpLocks/>
            </p:cNvGrpSpPr>
            <p:nvPr/>
          </p:nvGrpSpPr>
          <p:grpSpPr bwMode="auto">
            <a:xfrm>
              <a:off x="3316" y="2171"/>
              <a:ext cx="110" cy="63"/>
              <a:chOff x="691" y="3359"/>
              <a:chExt cx="136" cy="90"/>
            </a:xfrm>
          </p:grpSpPr>
          <p:sp>
            <p:nvSpPr>
              <p:cNvPr id="74146" name="Line 418">
                <a:extLst>
                  <a:ext uri="{FF2B5EF4-FFF2-40B4-BE49-F238E27FC236}">
                    <a16:creationId xmlns:a16="http://schemas.microsoft.com/office/drawing/2014/main" id="{EE259E00-3E7A-4159-B32B-08487F6D7CF3}"/>
                  </a:ext>
                </a:extLst>
              </p:cNvPr>
              <p:cNvSpPr>
                <a:spLocks noChangeShapeType="1"/>
              </p:cNvSpPr>
              <p:nvPr/>
            </p:nvSpPr>
            <p:spPr bwMode="auto">
              <a:xfrm>
                <a:off x="691"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4147" name="Line 419">
                <a:extLst>
                  <a:ext uri="{FF2B5EF4-FFF2-40B4-BE49-F238E27FC236}">
                    <a16:creationId xmlns:a16="http://schemas.microsoft.com/office/drawing/2014/main" id="{96A7FA08-A76B-40A3-AEB4-8052EFF715D1}"/>
                  </a:ext>
                </a:extLst>
              </p:cNvPr>
              <p:cNvSpPr>
                <a:spLocks noChangeShapeType="1"/>
              </p:cNvSpPr>
              <p:nvPr/>
            </p:nvSpPr>
            <p:spPr bwMode="auto">
              <a:xfrm flipV="1">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4148" name="Line 420">
                <a:extLst>
                  <a:ext uri="{FF2B5EF4-FFF2-40B4-BE49-F238E27FC236}">
                    <a16:creationId xmlns:a16="http://schemas.microsoft.com/office/drawing/2014/main" id="{2FB28B3E-77B5-42BF-832E-62970FDB248C}"/>
                  </a:ext>
                </a:extLst>
              </p:cNvPr>
              <p:cNvSpPr>
                <a:spLocks noChangeShapeType="1"/>
              </p:cNvSpPr>
              <p:nvPr/>
            </p:nvSpPr>
            <p:spPr bwMode="auto">
              <a:xfrm>
                <a:off x="827"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4149" name="Line 421">
                <a:extLst>
                  <a:ext uri="{FF2B5EF4-FFF2-40B4-BE49-F238E27FC236}">
                    <a16:creationId xmlns:a16="http://schemas.microsoft.com/office/drawing/2014/main" id="{1CEEBE65-0C24-4757-B2DC-E238CD386174}"/>
                  </a:ext>
                </a:extLst>
              </p:cNvPr>
              <p:cNvSpPr>
                <a:spLocks noChangeShapeType="1"/>
              </p:cNvSpPr>
              <p:nvPr/>
            </p:nvSpPr>
            <p:spPr bwMode="auto">
              <a:xfrm>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sp>
        <p:nvSpPr>
          <p:cNvPr id="74151" name="Line 423">
            <a:extLst>
              <a:ext uri="{FF2B5EF4-FFF2-40B4-BE49-F238E27FC236}">
                <a16:creationId xmlns:a16="http://schemas.microsoft.com/office/drawing/2014/main" id="{0994139F-B201-4F0E-B79F-F2172AAA41BC}"/>
              </a:ext>
            </a:extLst>
          </p:cNvPr>
          <p:cNvSpPr>
            <a:spLocks noChangeShapeType="1"/>
          </p:cNvSpPr>
          <p:nvPr/>
        </p:nvSpPr>
        <p:spPr bwMode="auto">
          <a:xfrm>
            <a:off x="333375" y="7018338"/>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4152" name="Text Box 424">
            <a:extLst>
              <a:ext uri="{FF2B5EF4-FFF2-40B4-BE49-F238E27FC236}">
                <a16:creationId xmlns:a16="http://schemas.microsoft.com/office/drawing/2014/main" id="{944C08B9-2177-4877-BCE3-E03084D3E2B8}"/>
              </a:ext>
            </a:extLst>
          </p:cNvPr>
          <p:cNvSpPr txBox="1">
            <a:spLocks noChangeArrowheads="1"/>
          </p:cNvSpPr>
          <p:nvPr/>
        </p:nvSpPr>
        <p:spPr bwMode="auto">
          <a:xfrm>
            <a:off x="765175" y="6877050"/>
            <a:ext cx="1704975"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9 Regiment Army Air Corps (fg)</a:t>
            </a:r>
            <a:endParaRPr lang="en-US" altLang="en-US" sz="800"/>
          </a:p>
        </p:txBody>
      </p:sp>
      <p:grpSp>
        <p:nvGrpSpPr>
          <p:cNvPr id="74153" name="Group 425">
            <a:extLst>
              <a:ext uri="{FF2B5EF4-FFF2-40B4-BE49-F238E27FC236}">
                <a16:creationId xmlns:a16="http://schemas.microsoft.com/office/drawing/2014/main" id="{C4B920F9-F31B-4C2D-A4DA-7852DFBF9F90}"/>
              </a:ext>
            </a:extLst>
          </p:cNvPr>
          <p:cNvGrpSpPr>
            <a:grpSpLocks/>
          </p:cNvGrpSpPr>
          <p:nvPr/>
        </p:nvGrpSpPr>
        <p:grpSpPr bwMode="auto">
          <a:xfrm>
            <a:off x="560388" y="6873875"/>
            <a:ext cx="76200" cy="63500"/>
            <a:chOff x="2443" y="447"/>
            <a:chExt cx="48" cy="40"/>
          </a:xfrm>
        </p:grpSpPr>
        <p:sp>
          <p:nvSpPr>
            <p:cNvPr id="74154" name="Line 426">
              <a:extLst>
                <a:ext uri="{FF2B5EF4-FFF2-40B4-BE49-F238E27FC236}">
                  <a16:creationId xmlns:a16="http://schemas.microsoft.com/office/drawing/2014/main" id="{4FB4D89B-593E-46D1-B4CA-39B113181637}"/>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4155" name="Line 427">
              <a:extLst>
                <a:ext uri="{FF2B5EF4-FFF2-40B4-BE49-F238E27FC236}">
                  <a16:creationId xmlns:a16="http://schemas.microsoft.com/office/drawing/2014/main" id="{FFDA367E-033C-4389-BF2C-D63C17D9EF1C}"/>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74157" name="Group 429">
            <a:extLst>
              <a:ext uri="{FF2B5EF4-FFF2-40B4-BE49-F238E27FC236}">
                <a16:creationId xmlns:a16="http://schemas.microsoft.com/office/drawing/2014/main" id="{FC948109-4FD7-45BE-A7C5-EE72E13FAC8D}"/>
              </a:ext>
            </a:extLst>
          </p:cNvPr>
          <p:cNvGrpSpPr>
            <a:grpSpLocks/>
          </p:cNvGrpSpPr>
          <p:nvPr/>
        </p:nvGrpSpPr>
        <p:grpSpPr bwMode="auto">
          <a:xfrm>
            <a:off x="476250" y="6370638"/>
            <a:ext cx="244475" cy="158750"/>
            <a:chOff x="3294" y="2154"/>
            <a:chExt cx="154" cy="100"/>
          </a:xfrm>
        </p:grpSpPr>
        <p:sp>
          <p:nvSpPr>
            <p:cNvPr id="74158" name="Rectangle 430">
              <a:extLst>
                <a:ext uri="{FF2B5EF4-FFF2-40B4-BE49-F238E27FC236}">
                  <a16:creationId xmlns:a16="http://schemas.microsoft.com/office/drawing/2014/main" id="{33DE6BB3-B66D-42E9-BA33-4C98C4E1B74F}"/>
                </a:ext>
              </a:extLst>
            </p:cNvPr>
            <p:cNvSpPr>
              <a:spLocks noChangeAspect="1" noChangeArrowheads="1"/>
            </p:cNvSpPr>
            <p:nvPr/>
          </p:nvSpPr>
          <p:spPr bwMode="auto">
            <a:xfrm>
              <a:off x="3294" y="2154"/>
              <a:ext cx="154" cy="100"/>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74159" name="Group 431">
              <a:extLst>
                <a:ext uri="{FF2B5EF4-FFF2-40B4-BE49-F238E27FC236}">
                  <a16:creationId xmlns:a16="http://schemas.microsoft.com/office/drawing/2014/main" id="{6C2F8912-ED27-422C-B777-DA211BBFB4AA}"/>
                </a:ext>
              </a:extLst>
            </p:cNvPr>
            <p:cNvGrpSpPr>
              <a:grpSpLocks/>
            </p:cNvGrpSpPr>
            <p:nvPr/>
          </p:nvGrpSpPr>
          <p:grpSpPr bwMode="auto">
            <a:xfrm>
              <a:off x="3316" y="2171"/>
              <a:ext cx="110" cy="63"/>
              <a:chOff x="691" y="3359"/>
              <a:chExt cx="136" cy="90"/>
            </a:xfrm>
          </p:grpSpPr>
          <p:sp>
            <p:nvSpPr>
              <p:cNvPr id="74160" name="Line 432">
                <a:extLst>
                  <a:ext uri="{FF2B5EF4-FFF2-40B4-BE49-F238E27FC236}">
                    <a16:creationId xmlns:a16="http://schemas.microsoft.com/office/drawing/2014/main" id="{AF3FE537-7351-4002-9FE1-1796C9CEF7CF}"/>
                  </a:ext>
                </a:extLst>
              </p:cNvPr>
              <p:cNvSpPr>
                <a:spLocks noChangeShapeType="1"/>
              </p:cNvSpPr>
              <p:nvPr/>
            </p:nvSpPr>
            <p:spPr bwMode="auto">
              <a:xfrm>
                <a:off x="691"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4161" name="Line 433">
                <a:extLst>
                  <a:ext uri="{FF2B5EF4-FFF2-40B4-BE49-F238E27FC236}">
                    <a16:creationId xmlns:a16="http://schemas.microsoft.com/office/drawing/2014/main" id="{1F4A40F1-6BF2-449A-8A15-AE663D1844CB}"/>
                  </a:ext>
                </a:extLst>
              </p:cNvPr>
              <p:cNvSpPr>
                <a:spLocks noChangeShapeType="1"/>
              </p:cNvSpPr>
              <p:nvPr/>
            </p:nvSpPr>
            <p:spPr bwMode="auto">
              <a:xfrm flipV="1">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4162" name="Line 434">
                <a:extLst>
                  <a:ext uri="{FF2B5EF4-FFF2-40B4-BE49-F238E27FC236}">
                    <a16:creationId xmlns:a16="http://schemas.microsoft.com/office/drawing/2014/main" id="{1DDA0CC6-EB15-4AEC-A8A7-D4FF85B59EA6}"/>
                  </a:ext>
                </a:extLst>
              </p:cNvPr>
              <p:cNvSpPr>
                <a:spLocks noChangeShapeType="1"/>
              </p:cNvSpPr>
              <p:nvPr/>
            </p:nvSpPr>
            <p:spPr bwMode="auto">
              <a:xfrm>
                <a:off x="827"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4163" name="Line 435">
                <a:extLst>
                  <a:ext uri="{FF2B5EF4-FFF2-40B4-BE49-F238E27FC236}">
                    <a16:creationId xmlns:a16="http://schemas.microsoft.com/office/drawing/2014/main" id="{1CBFCF13-43ED-4B4C-AD5D-1DE88BF74622}"/>
                  </a:ext>
                </a:extLst>
              </p:cNvPr>
              <p:cNvSpPr>
                <a:spLocks noChangeShapeType="1"/>
              </p:cNvSpPr>
              <p:nvPr/>
            </p:nvSpPr>
            <p:spPr bwMode="auto">
              <a:xfrm>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sp>
        <p:nvSpPr>
          <p:cNvPr id="74164" name="Line 436">
            <a:extLst>
              <a:ext uri="{FF2B5EF4-FFF2-40B4-BE49-F238E27FC236}">
                <a16:creationId xmlns:a16="http://schemas.microsoft.com/office/drawing/2014/main" id="{A3B03445-DDA3-4A4D-AF42-144AA9C06142}"/>
              </a:ext>
            </a:extLst>
          </p:cNvPr>
          <p:cNvSpPr>
            <a:spLocks noChangeShapeType="1"/>
          </p:cNvSpPr>
          <p:nvPr/>
        </p:nvSpPr>
        <p:spPr bwMode="auto">
          <a:xfrm>
            <a:off x="333375" y="6442075"/>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4165" name="Text Box 437">
            <a:extLst>
              <a:ext uri="{FF2B5EF4-FFF2-40B4-BE49-F238E27FC236}">
                <a16:creationId xmlns:a16="http://schemas.microsoft.com/office/drawing/2014/main" id="{AD0F322C-F376-4B2D-AC73-D9E0C7F5E47D}"/>
              </a:ext>
            </a:extLst>
          </p:cNvPr>
          <p:cNvSpPr txBox="1">
            <a:spLocks noChangeArrowheads="1"/>
          </p:cNvSpPr>
          <p:nvPr/>
        </p:nvSpPr>
        <p:spPr bwMode="auto">
          <a:xfrm>
            <a:off x="765175" y="6300788"/>
            <a:ext cx="1768475"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664 Squadron Army Air Corps (f)</a:t>
            </a:r>
            <a:endParaRPr lang="en-US" altLang="en-US" sz="800"/>
          </a:p>
        </p:txBody>
      </p:sp>
      <p:sp>
        <p:nvSpPr>
          <p:cNvPr id="74166" name="Line 438">
            <a:extLst>
              <a:ext uri="{FF2B5EF4-FFF2-40B4-BE49-F238E27FC236}">
                <a16:creationId xmlns:a16="http://schemas.microsoft.com/office/drawing/2014/main" id="{643A1D3E-4D3A-4ACF-A2B0-7235FE9957D3}"/>
              </a:ext>
            </a:extLst>
          </p:cNvPr>
          <p:cNvSpPr>
            <a:spLocks noChangeShapeType="1"/>
          </p:cNvSpPr>
          <p:nvPr/>
        </p:nvSpPr>
        <p:spPr bwMode="auto">
          <a:xfrm>
            <a:off x="598488" y="6297613"/>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74170" name="Group 442">
            <a:extLst>
              <a:ext uri="{FF2B5EF4-FFF2-40B4-BE49-F238E27FC236}">
                <a16:creationId xmlns:a16="http://schemas.microsoft.com/office/drawing/2014/main" id="{BEA98D67-3EF6-43CD-B65A-46FC8E307460}"/>
              </a:ext>
            </a:extLst>
          </p:cNvPr>
          <p:cNvGrpSpPr>
            <a:grpSpLocks/>
          </p:cNvGrpSpPr>
          <p:nvPr/>
        </p:nvGrpSpPr>
        <p:grpSpPr bwMode="auto">
          <a:xfrm>
            <a:off x="476250" y="2700338"/>
            <a:ext cx="360363" cy="288925"/>
            <a:chOff x="2311" y="3060"/>
            <a:chExt cx="151" cy="99"/>
          </a:xfrm>
        </p:grpSpPr>
        <p:sp>
          <p:nvSpPr>
            <p:cNvPr id="74171" name="Rectangle 443">
              <a:extLst>
                <a:ext uri="{FF2B5EF4-FFF2-40B4-BE49-F238E27FC236}">
                  <a16:creationId xmlns:a16="http://schemas.microsoft.com/office/drawing/2014/main" id="{3D19410C-9584-4BD9-8584-5802743A7263}"/>
                </a:ext>
              </a:extLst>
            </p:cNvPr>
            <p:cNvSpPr>
              <a:spLocks noChangeAspect="1" noChangeArrowheads="1"/>
            </p:cNvSpPr>
            <p:nvPr/>
          </p:nvSpPr>
          <p:spPr bwMode="auto">
            <a:xfrm>
              <a:off x="2311" y="3060"/>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4172" name="Oval 444">
              <a:extLst>
                <a:ext uri="{FF2B5EF4-FFF2-40B4-BE49-F238E27FC236}">
                  <a16:creationId xmlns:a16="http://schemas.microsoft.com/office/drawing/2014/main" id="{ACC724D8-7544-47C9-8789-6A10BD3E9942}"/>
                </a:ext>
              </a:extLst>
            </p:cNvPr>
            <p:cNvSpPr>
              <a:spLocks noChangeAspect="1" noChangeArrowheads="1"/>
            </p:cNvSpPr>
            <p:nvPr/>
          </p:nvSpPr>
          <p:spPr bwMode="auto">
            <a:xfrm>
              <a:off x="2376" y="3098"/>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74173" name="Group 445">
            <a:extLst>
              <a:ext uri="{FF2B5EF4-FFF2-40B4-BE49-F238E27FC236}">
                <a16:creationId xmlns:a16="http://schemas.microsoft.com/office/drawing/2014/main" id="{555CDA0D-845D-4C01-A0EF-1F5BAD22BB67}"/>
              </a:ext>
            </a:extLst>
          </p:cNvPr>
          <p:cNvGrpSpPr>
            <a:grpSpLocks/>
          </p:cNvGrpSpPr>
          <p:nvPr/>
        </p:nvGrpSpPr>
        <p:grpSpPr bwMode="auto">
          <a:xfrm>
            <a:off x="582613" y="2628900"/>
            <a:ext cx="147637" cy="63500"/>
            <a:chOff x="119" y="295"/>
            <a:chExt cx="93" cy="40"/>
          </a:xfrm>
        </p:grpSpPr>
        <p:grpSp>
          <p:nvGrpSpPr>
            <p:cNvPr id="74174" name="Group 446">
              <a:extLst>
                <a:ext uri="{FF2B5EF4-FFF2-40B4-BE49-F238E27FC236}">
                  <a16:creationId xmlns:a16="http://schemas.microsoft.com/office/drawing/2014/main" id="{0B5CC5EE-E8B8-49BF-B267-E69E93A5D048}"/>
                </a:ext>
              </a:extLst>
            </p:cNvPr>
            <p:cNvGrpSpPr>
              <a:grpSpLocks/>
            </p:cNvGrpSpPr>
            <p:nvPr/>
          </p:nvGrpSpPr>
          <p:grpSpPr bwMode="auto">
            <a:xfrm>
              <a:off x="119" y="295"/>
              <a:ext cx="48" cy="40"/>
              <a:chOff x="2539" y="543"/>
              <a:chExt cx="48" cy="40"/>
            </a:xfrm>
          </p:grpSpPr>
          <p:sp>
            <p:nvSpPr>
              <p:cNvPr id="74175" name="Line 447">
                <a:extLst>
                  <a:ext uri="{FF2B5EF4-FFF2-40B4-BE49-F238E27FC236}">
                    <a16:creationId xmlns:a16="http://schemas.microsoft.com/office/drawing/2014/main" id="{7D73F1E5-0495-4879-A55C-DD1D92E1D760}"/>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4176" name="Line 448">
                <a:extLst>
                  <a:ext uri="{FF2B5EF4-FFF2-40B4-BE49-F238E27FC236}">
                    <a16:creationId xmlns:a16="http://schemas.microsoft.com/office/drawing/2014/main" id="{393D3EE2-3EC9-40C5-B3A8-01329468CE48}"/>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74177" name="Group 449">
              <a:extLst>
                <a:ext uri="{FF2B5EF4-FFF2-40B4-BE49-F238E27FC236}">
                  <a16:creationId xmlns:a16="http://schemas.microsoft.com/office/drawing/2014/main" id="{FD68005D-66E3-4210-BE8C-D91C295B653A}"/>
                </a:ext>
              </a:extLst>
            </p:cNvPr>
            <p:cNvGrpSpPr>
              <a:grpSpLocks/>
            </p:cNvGrpSpPr>
            <p:nvPr/>
          </p:nvGrpSpPr>
          <p:grpSpPr bwMode="auto">
            <a:xfrm>
              <a:off x="164" y="295"/>
              <a:ext cx="48" cy="40"/>
              <a:chOff x="2539" y="543"/>
              <a:chExt cx="48" cy="40"/>
            </a:xfrm>
          </p:grpSpPr>
          <p:sp>
            <p:nvSpPr>
              <p:cNvPr id="74178" name="Line 450">
                <a:extLst>
                  <a:ext uri="{FF2B5EF4-FFF2-40B4-BE49-F238E27FC236}">
                    <a16:creationId xmlns:a16="http://schemas.microsoft.com/office/drawing/2014/main" id="{122E846F-5F1C-4B8D-B2A4-5FE425F1DB7A}"/>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4179" name="Line 451">
                <a:extLst>
                  <a:ext uri="{FF2B5EF4-FFF2-40B4-BE49-F238E27FC236}">
                    <a16:creationId xmlns:a16="http://schemas.microsoft.com/office/drawing/2014/main" id="{3DEE64F0-E763-47C0-8C62-07A993CF9A5A}"/>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74180" name="Line 452">
            <a:extLst>
              <a:ext uri="{FF2B5EF4-FFF2-40B4-BE49-F238E27FC236}">
                <a16:creationId xmlns:a16="http://schemas.microsoft.com/office/drawing/2014/main" id="{F865DB47-BE71-4157-B1EE-BE4522612786}"/>
              </a:ext>
            </a:extLst>
          </p:cNvPr>
          <p:cNvSpPr>
            <a:spLocks noChangeShapeType="1"/>
          </p:cNvSpPr>
          <p:nvPr/>
        </p:nvSpPr>
        <p:spPr bwMode="auto">
          <a:xfrm>
            <a:off x="333375" y="2844800"/>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4181" name="Text Box 453">
            <a:extLst>
              <a:ext uri="{FF2B5EF4-FFF2-40B4-BE49-F238E27FC236}">
                <a16:creationId xmlns:a16="http://schemas.microsoft.com/office/drawing/2014/main" id="{CEAC0514-77FB-4168-B49B-0C36D42FB8E1}"/>
              </a:ext>
            </a:extLst>
          </p:cNvPr>
          <p:cNvSpPr txBox="1">
            <a:spLocks noChangeArrowheads="1"/>
          </p:cNvSpPr>
          <p:nvPr/>
        </p:nvSpPr>
        <p:spPr bwMode="auto">
          <a:xfrm>
            <a:off x="836613" y="2627313"/>
            <a:ext cx="198913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FIRE SUPPORT ELEMENT CWBR-01b</a:t>
            </a:r>
          </a:p>
          <a:p>
            <a:r>
              <a:rPr lang="en-GB" altLang="en-US" sz="1000"/>
              <a:t>Artillery Division </a:t>
            </a:r>
            <a:r>
              <a:rPr lang="en-GB" altLang="en-US" sz="800"/>
              <a:t>(a)</a:t>
            </a:r>
            <a:endParaRPr lang="en-GB" altLang="en-US" sz="1000"/>
          </a:p>
        </p:txBody>
      </p:sp>
      <p:sp>
        <p:nvSpPr>
          <p:cNvPr id="73917" name="Rectangle 189">
            <a:extLst>
              <a:ext uri="{FF2B5EF4-FFF2-40B4-BE49-F238E27FC236}">
                <a16:creationId xmlns:a16="http://schemas.microsoft.com/office/drawing/2014/main" id="{7DA0BAD9-A1B8-42B9-8D04-2914D345624E}"/>
              </a:ext>
            </a:extLst>
          </p:cNvPr>
          <p:cNvSpPr>
            <a:spLocks noChangeAspect="1" noChangeArrowheads="1"/>
          </p:cNvSpPr>
          <p:nvPr/>
        </p:nvSpPr>
        <p:spPr bwMode="auto">
          <a:xfrm>
            <a:off x="115888" y="179388"/>
            <a:ext cx="431800" cy="36036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74193" name="Group 465">
            <a:extLst>
              <a:ext uri="{FF2B5EF4-FFF2-40B4-BE49-F238E27FC236}">
                <a16:creationId xmlns:a16="http://schemas.microsoft.com/office/drawing/2014/main" id="{03D81CD9-4988-4EEC-9447-7D25F647F065}"/>
              </a:ext>
            </a:extLst>
          </p:cNvPr>
          <p:cNvGrpSpPr>
            <a:grpSpLocks/>
          </p:cNvGrpSpPr>
          <p:nvPr/>
        </p:nvGrpSpPr>
        <p:grpSpPr bwMode="auto">
          <a:xfrm>
            <a:off x="765175" y="6659563"/>
            <a:ext cx="244475" cy="158750"/>
            <a:chOff x="3294" y="2154"/>
            <a:chExt cx="154" cy="100"/>
          </a:xfrm>
        </p:grpSpPr>
        <p:sp>
          <p:nvSpPr>
            <p:cNvPr id="74194" name="Rectangle 466">
              <a:extLst>
                <a:ext uri="{FF2B5EF4-FFF2-40B4-BE49-F238E27FC236}">
                  <a16:creationId xmlns:a16="http://schemas.microsoft.com/office/drawing/2014/main" id="{70116C8F-8E81-4F2C-A8F7-8DC813F0041A}"/>
                </a:ext>
              </a:extLst>
            </p:cNvPr>
            <p:cNvSpPr>
              <a:spLocks noChangeAspect="1" noChangeArrowheads="1"/>
            </p:cNvSpPr>
            <p:nvPr/>
          </p:nvSpPr>
          <p:spPr bwMode="auto">
            <a:xfrm>
              <a:off x="3294" y="2154"/>
              <a:ext cx="154" cy="100"/>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74195" name="Group 467">
              <a:extLst>
                <a:ext uri="{FF2B5EF4-FFF2-40B4-BE49-F238E27FC236}">
                  <a16:creationId xmlns:a16="http://schemas.microsoft.com/office/drawing/2014/main" id="{F0237531-49DB-49DF-9093-DF8A880CD7AC}"/>
                </a:ext>
              </a:extLst>
            </p:cNvPr>
            <p:cNvGrpSpPr>
              <a:grpSpLocks/>
            </p:cNvGrpSpPr>
            <p:nvPr/>
          </p:nvGrpSpPr>
          <p:grpSpPr bwMode="auto">
            <a:xfrm>
              <a:off x="3316" y="2171"/>
              <a:ext cx="110" cy="63"/>
              <a:chOff x="691" y="3359"/>
              <a:chExt cx="136" cy="90"/>
            </a:xfrm>
          </p:grpSpPr>
          <p:sp>
            <p:nvSpPr>
              <p:cNvPr id="74196" name="Line 468">
                <a:extLst>
                  <a:ext uri="{FF2B5EF4-FFF2-40B4-BE49-F238E27FC236}">
                    <a16:creationId xmlns:a16="http://schemas.microsoft.com/office/drawing/2014/main" id="{1C52D163-6DF1-45FD-A158-A123D8DEB264}"/>
                  </a:ext>
                </a:extLst>
              </p:cNvPr>
              <p:cNvSpPr>
                <a:spLocks noChangeShapeType="1"/>
              </p:cNvSpPr>
              <p:nvPr/>
            </p:nvSpPr>
            <p:spPr bwMode="auto">
              <a:xfrm>
                <a:off x="691"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4197" name="Line 469">
                <a:extLst>
                  <a:ext uri="{FF2B5EF4-FFF2-40B4-BE49-F238E27FC236}">
                    <a16:creationId xmlns:a16="http://schemas.microsoft.com/office/drawing/2014/main" id="{A78ADE70-99B6-4ADE-9831-A1A5C3C73E60}"/>
                  </a:ext>
                </a:extLst>
              </p:cNvPr>
              <p:cNvSpPr>
                <a:spLocks noChangeShapeType="1"/>
              </p:cNvSpPr>
              <p:nvPr/>
            </p:nvSpPr>
            <p:spPr bwMode="auto">
              <a:xfrm flipV="1">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4198" name="Line 470">
                <a:extLst>
                  <a:ext uri="{FF2B5EF4-FFF2-40B4-BE49-F238E27FC236}">
                    <a16:creationId xmlns:a16="http://schemas.microsoft.com/office/drawing/2014/main" id="{CB1BF06D-4A34-4985-9246-F94E692E3B44}"/>
                  </a:ext>
                </a:extLst>
              </p:cNvPr>
              <p:cNvSpPr>
                <a:spLocks noChangeShapeType="1"/>
              </p:cNvSpPr>
              <p:nvPr/>
            </p:nvSpPr>
            <p:spPr bwMode="auto">
              <a:xfrm>
                <a:off x="827"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4199" name="Line 471">
                <a:extLst>
                  <a:ext uri="{FF2B5EF4-FFF2-40B4-BE49-F238E27FC236}">
                    <a16:creationId xmlns:a16="http://schemas.microsoft.com/office/drawing/2014/main" id="{2664BA17-200D-4930-8F41-92A18055D16B}"/>
                  </a:ext>
                </a:extLst>
              </p:cNvPr>
              <p:cNvSpPr>
                <a:spLocks noChangeShapeType="1"/>
              </p:cNvSpPr>
              <p:nvPr/>
            </p:nvSpPr>
            <p:spPr bwMode="auto">
              <a:xfrm>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74200" name="Group 472">
            <a:extLst>
              <a:ext uri="{FF2B5EF4-FFF2-40B4-BE49-F238E27FC236}">
                <a16:creationId xmlns:a16="http://schemas.microsoft.com/office/drawing/2014/main" id="{26BDC88E-B2EC-4908-B909-6800525D618C}"/>
              </a:ext>
            </a:extLst>
          </p:cNvPr>
          <p:cNvGrpSpPr>
            <a:grpSpLocks/>
          </p:cNvGrpSpPr>
          <p:nvPr/>
        </p:nvGrpSpPr>
        <p:grpSpPr bwMode="auto">
          <a:xfrm>
            <a:off x="849313" y="6588125"/>
            <a:ext cx="74612" cy="26988"/>
            <a:chOff x="2373" y="1404"/>
            <a:chExt cx="47" cy="17"/>
          </a:xfrm>
        </p:grpSpPr>
        <p:sp>
          <p:nvSpPr>
            <p:cNvPr id="74201" name="Oval 473">
              <a:extLst>
                <a:ext uri="{FF2B5EF4-FFF2-40B4-BE49-F238E27FC236}">
                  <a16:creationId xmlns:a16="http://schemas.microsoft.com/office/drawing/2014/main" id="{86957F61-BC14-4565-92EC-0FB9B65AEE7A}"/>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74202" name="Oval 474">
              <a:extLst>
                <a:ext uri="{FF2B5EF4-FFF2-40B4-BE49-F238E27FC236}">
                  <a16:creationId xmlns:a16="http://schemas.microsoft.com/office/drawing/2014/main" id="{576BB60C-10B9-4DC1-A9B3-AB81659262F1}"/>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74203" name="Text Box 475">
            <a:extLst>
              <a:ext uri="{FF2B5EF4-FFF2-40B4-BE49-F238E27FC236}">
                <a16:creationId xmlns:a16="http://schemas.microsoft.com/office/drawing/2014/main" id="{7BED4646-696E-4D54-B3FE-1C160AE18542}"/>
              </a:ext>
            </a:extLst>
          </p:cNvPr>
          <p:cNvSpPr txBox="1">
            <a:spLocks noChangeArrowheads="1"/>
          </p:cNvSpPr>
          <p:nvPr/>
        </p:nvSpPr>
        <p:spPr bwMode="auto">
          <a:xfrm>
            <a:off x="981075" y="6588125"/>
            <a:ext cx="2608263"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x6 </a:t>
            </a:r>
            <a:r>
              <a:rPr lang="en-GB" altLang="en-US" sz="800" b="0"/>
              <a:t>Gazelle AH Mk 1 Helicopter </a:t>
            </a:r>
            <a:r>
              <a:rPr lang="en-GB" altLang="en-US" sz="800"/>
              <a:t>    </a:t>
            </a:r>
            <a:r>
              <a:rPr lang="en-GB" altLang="en-US" sz="800" b="0"/>
              <a:t>               CWBR-43</a:t>
            </a:r>
            <a:endParaRPr lang="en-GB" altLang="en-US" sz="800"/>
          </a:p>
        </p:txBody>
      </p:sp>
      <p:sp>
        <p:nvSpPr>
          <p:cNvPr id="74204" name="Line 476">
            <a:extLst>
              <a:ext uri="{FF2B5EF4-FFF2-40B4-BE49-F238E27FC236}">
                <a16:creationId xmlns:a16="http://schemas.microsoft.com/office/drawing/2014/main" id="{6B36F3F8-17FC-46C2-82DF-F2319C28A404}"/>
              </a:ext>
            </a:extLst>
          </p:cNvPr>
          <p:cNvSpPr>
            <a:spLocks noChangeShapeType="1"/>
          </p:cNvSpPr>
          <p:nvPr/>
        </p:nvSpPr>
        <p:spPr bwMode="auto">
          <a:xfrm>
            <a:off x="622300" y="6732588"/>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74255" name="Group 527">
            <a:extLst>
              <a:ext uri="{FF2B5EF4-FFF2-40B4-BE49-F238E27FC236}">
                <a16:creationId xmlns:a16="http://schemas.microsoft.com/office/drawing/2014/main" id="{4EFDA3C0-F68B-411C-A7BB-DA67FDB822BE}"/>
              </a:ext>
            </a:extLst>
          </p:cNvPr>
          <p:cNvGrpSpPr>
            <a:grpSpLocks/>
          </p:cNvGrpSpPr>
          <p:nvPr/>
        </p:nvGrpSpPr>
        <p:grpSpPr bwMode="auto">
          <a:xfrm>
            <a:off x="554038" y="4284663"/>
            <a:ext cx="76200" cy="63500"/>
            <a:chOff x="2443" y="447"/>
            <a:chExt cx="48" cy="40"/>
          </a:xfrm>
        </p:grpSpPr>
        <p:sp>
          <p:nvSpPr>
            <p:cNvPr id="74256" name="Line 528">
              <a:extLst>
                <a:ext uri="{FF2B5EF4-FFF2-40B4-BE49-F238E27FC236}">
                  <a16:creationId xmlns:a16="http://schemas.microsoft.com/office/drawing/2014/main" id="{6CD8DCD5-78DD-4A75-8C0A-D6E2DAC18296}"/>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4257" name="Line 529">
              <a:extLst>
                <a:ext uri="{FF2B5EF4-FFF2-40B4-BE49-F238E27FC236}">
                  <a16:creationId xmlns:a16="http://schemas.microsoft.com/office/drawing/2014/main" id="{241F06D4-4DAF-42A4-A47E-DBB7E49529EC}"/>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74258" name="Line 530">
            <a:extLst>
              <a:ext uri="{FF2B5EF4-FFF2-40B4-BE49-F238E27FC236}">
                <a16:creationId xmlns:a16="http://schemas.microsoft.com/office/drawing/2014/main" id="{306CB286-F21C-4DA2-A42B-2C7E71BBF8D6}"/>
              </a:ext>
            </a:extLst>
          </p:cNvPr>
          <p:cNvSpPr>
            <a:spLocks noChangeShapeType="1"/>
          </p:cNvSpPr>
          <p:nvPr/>
        </p:nvSpPr>
        <p:spPr bwMode="auto">
          <a:xfrm>
            <a:off x="333375" y="4424363"/>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4259" name="Text Box 531">
            <a:extLst>
              <a:ext uri="{FF2B5EF4-FFF2-40B4-BE49-F238E27FC236}">
                <a16:creationId xmlns:a16="http://schemas.microsoft.com/office/drawing/2014/main" id="{E76BC143-C15E-4B63-BDA5-F0A6EAA51F6F}"/>
              </a:ext>
            </a:extLst>
          </p:cNvPr>
          <p:cNvSpPr txBox="1">
            <a:spLocks noChangeArrowheads="1"/>
          </p:cNvSpPr>
          <p:nvPr/>
        </p:nvSpPr>
        <p:spPr bwMode="auto">
          <a:xfrm>
            <a:off x="765175" y="4211638"/>
            <a:ext cx="174466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BATTLEGROUP CWBR-20</a:t>
            </a:r>
          </a:p>
          <a:p>
            <a:r>
              <a:rPr lang="en-GB" altLang="en-US" sz="800"/>
              <a:t>Up to x1 Armoured Regiment (c)</a:t>
            </a:r>
          </a:p>
        </p:txBody>
      </p:sp>
      <p:grpSp>
        <p:nvGrpSpPr>
          <p:cNvPr id="74271" name="Group 543">
            <a:extLst>
              <a:ext uri="{FF2B5EF4-FFF2-40B4-BE49-F238E27FC236}">
                <a16:creationId xmlns:a16="http://schemas.microsoft.com/office/drawing/2014/main" id="{57D9B25A-742A-403C-A026-9E169C350902}"/>
              </a:ext>
            </a:extLst>
          </p:cNvPr>
          <p:cNvGrpSpPr>
            <a:grpSpLocks/>
          </p:cNvGrpSpPr>
          <p:nvPr/>
        </p:nvGrpSpPr>
        <p:grpSpPr bwMode="auto">
          <a:xfrm>
            <a:off x="476250" y="3614738"/>
            <a:ext cx="287338" cy="309562"/>
            <a:chOff x="300" y="5452"/>
            <a:chExt cx="181" cy="195"/>
          </a:xfrm>
        </p:grpSpPr>
        <p:sp>
          <p:nvSpPr>
            <p:cNvPr id="74269" name="Line 541">
              <a:extLst>
                <a:ext uri="{FF2B5EF4-FFF2-40B4-BE49-F238E27FC236}">
                  <a16:creationId xmlns:a16="http://schemas.microsoft.com/office/drawing/2014/main" id="{A75AF05F-4F8C-4DDA-8213-6D9663E38924}"/>
                </a:ext>
              </a:extLst>
            </p:cNvPr>
            <p:cNvSpPr>
              <a:spLocks noChangeShapeType="1"/>
            </p:cNvSpPr>
            <p:nvPr/>
          </p:nvSpPr>
          <p:spPr bwMode="auto">
            <a:xfrm flipV="1">
              <a:off x="453" y="5454"/>
              <a:ext cx="0" cy="9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4268" name="Line 540">
              <a:extLst>
                <a:ext uri="{FF2B5EF4-FFF2-40B4-BE49-F238E27FC236}">
                  <a16:creationId xmlns:a16="http://schemas.microsoft.com/office/drawing/2014/main" id="{236F33EE-2D78-414C-A158-4E6A2CA528D6}"/>
                </a:ext>
              </a:extLst>
            </p:cNvPr>
            <p:cNvSpPr>
              <a:spLocks noChangeShapeType="1"/>
            </p:cNvSpPr>
            <p:nvPr/>
          </p:nvSpPr>
          <p:spPr bwMode="auto">
            <a:xfrm flipV="1">
              <a:off x="329" y="5453"/>
              <a:ext cx="0" cy="9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74038" name="Group 310">
              <a:extLst>
                <a:ext uri="{FF2B5EF4-FFF2-40B4-BE49-F238E27FC236}">
                  <a16:creationId xmlns:a16="http://schemas.microsoft.com/office/drawing/2014/main" id="{4399ACBD-5611-453E-B3B6-082BE1A9FDD0}"/>
                </a:ext>
              </a:extLst>
            </p:cNvPr>
            <p:cNvGrpSpPr>
              <a:grpSpLocks/>
            </p:cNvGrpSpPr>
            <p:nvPr/>
          </p:nvGrpSpPr>
          <p:grpSpPr bwMode="auto">
            <a:xfrm>
              <a:off x="300" y="5511"/>
              <a:ext cx="181" cy="136"/>
              <a:chOff x="637" y="1857"/>
              <a:chExt cx="146" cy="99"/>
            </a:xfrm>
          </p:grpSpPr>
          <p:grpSp>
            <p:nvGrpSpPr>
              <p:cNvPr id="74039" name="Group 311">
                <a:extLst>
                  <a:ext uri="{FF2B5EF4-FFF2-40B4-BE49-F238E27FC236}">
                    <a16:creationId xmlns:a16="http://schemas.microsoft.com/office/drawing/2014/main" id="{65A45EAE-156A-4AA5-819F-612BA6A16F1F}"/>
                  </a:ext>
                </a:extLst>
              </p:cNvPr>
              <p:cNvGrpSpPr>
                <a:grpSpLocks noChangeAspect="1"/>
              </p:cNvGrpSpPr>
              <p:nvPr/>
            </p:nvGrpSpPr>
            <p:grpSpPr bwMode="auto">
              <a:xfrm>
                <a:off x="637" y="1857"/>
                <a:ext cx="146" cy="99"/>
                <a:chOff x="1968" y="1728"/>
                <a:chExt cx="195" cy="132"/>
              </a:xfrm>
            </p:grpSpPr>
            <p:sp>
              <p:nvSpPr>
                <p:cNvPr id="74040" name="Rectangle 312">
                  <a:extLst>
                    <a:ext uri="{FF2B5EF4-FFF2-40B4-BE49-F238E27FC236}">
                      <a16:creationId xmlns:a16="http://schemas.microsoft.com/office/drawing/2014/main" id="{C01B17D3-2E32-4736-98DA-E0C4698548B4}"/>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4041" name="Line 313">
                  <a:extLst>
                    <a:ext uri="{FF2B5EF4-FFF2-40B4-BE49-F238E27FC236}">
                      <a16:creationId xmlns:a16="http://schemas.microsoft.com/office/drawing/2014/main" id="{71D273F7-CD0E-430E-BA9A-7E0AE5EBB4D8}"/>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4042" name="Line 314">
                  <a:extLst>
                    <a:ext uri="{FF2B5EF4-FFF2-40B4-BE49-F238E27FC236}">
                      <a16:creationId xmlns:a16="http://schemas.microsoft.com/office/drawing/2014/main" id="{D639CAA9-6227-4156-B771-A0543AAA9E75}"/>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74043" name="Group 315">
                <a:extLst>
                  <a:ext uri="{FF2B5EF4-FFF2-40B4-BE49-F238E27FC236}">
                    <a16:creationId xmlns:a16="http://schemas.microsoft.com/office/drawing/2014/main" id="{5ADB2E74-DD89-4360-BE96-34CE48E5F816}"/>
                  </a:ext>
                </a:extLst>
              </p:cNvPr>
              <p:cNvGrpSpPr>
                <a:grpSpLocks/>
              </p:cNvGrpSpPr>
              <p:nvPr/>
            </p:nvGrpSpPr>
            <p:grpSpPr bwMode="auto">
              <a:xfrm>
                <a:off x="686" y="1931"/>
                <a:ext cx="48" cy="24"/>
                <a:chOff x="1632" y="1249"/>
                <a:chExt cx="48" cy="24"/>
              </a:xfrm>
            </p:grpSpPr>
            <p:sp>
              <p:nvSpPr>
                <p:cNvPr id="74044" name="AutoShape 316">
                  <a:extLst>
                    <a:ext uri="{FF2B5EF4-FFF2-40B4-BE49-F238E27FC236}">
                      <a16:creationId xmlns:a16="http://schemas.microsoft.com/office/drawing/2014/main" id="{E4B9EA8A-0E42-4E82-8E25-F91BD04781D2}"/>
                    </a:ext>
                  </a:extLst>
                </p:cNvPr>
                <p:cNvSpPr>
                  <a:spLocks noChangeArrowheads="1"/>
                </p:cNvSpPr>
                <p:nvPr/>
              </p:nvSpPr>
              <p:spPr bwMode="auto">
                <a:xfrm>
                  <a:off x="1632" y="1249"/>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4045" name="AutoShape 317">
                  <a:extLst>
                    <a:ext uri="{FF2B5EF4-FFF2-40B4-BE49-F238E27FC236}">
                      <a16:creationId xmlns:a16="http://schemas.microsoft.com/office/drawing/2014/main" id="{FFCA61E2-D56B-4165-903A-2D2DA4AB8F6F}"/>
                    </a:ext>
                  </a:extLst>
                </p:cNvPr>
                <p:cNvSpPr>
                  <a:spLocks noChangeArrowheads="1"/>
                </p:cNvSpPr>
                <p:nvPr/>
              </p:nvSpPr>
              <p:spPr bwMode="auto">
                <a:xfrm>
                  <a:off x="1657" y="1250"/>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grpSp>
          <p:nvGrpSpPr>
            <p:cNvPr id="74267" name="Group 539">
              <a:extLst>
                <a:ext uri="{FF2B5EF4-FFF2-40B4-BE49-F238E27FC236}">
                  <a16:creationId xmlns:a16="http://schemas.microsoft.com/office/drawing/2014/main" id="{9F07FEAB-69FD-4479-BE36-E4DCCB1B2EFD}"/>
                </a:ext>
              </a:extLst>
            </p:cNvPr>
            <p:cNvGrpSpPr>
              <a:grpSpLocks/>
            </p:cNvGrpSpPr>
            <p:nvPr/>
          </p:nvGrpSpPr>
          <p:grpSpPr bwMode="auto">
            <a:xfrm>
              <a:off x="346" y="5465"/>
              <a:ext cx="90" cy="40"/>
              <a:chOff x="346" y="5465"/>
              <a:chExt cx="90" cy="40"/>
            </a:xfrm>
          </p:grpSpPr>
          <p:sp>
            <p:nvSpPr>
              <p:cNvPr id="74262" name="Line 534">
                <a:extLst>
                  <a:ext uri="{FF2B5EF4-FFF2-40B4-BE49-F238E27FC236}">
                    <a16:creationId xmlns:a16="http://schemas.microsoft.com/office/drawing/2014/main" id="{7639D1DA-0ECB-4DE1-835B-CF39FB7DE2C3}"/>
                  </a:ext>
                </a:extLst>
              </p:cNvPr>
              <p:cNvSpPr>
                <a:spLocks noChangeShapeType="1"/>
              </p:cNvSpPr>
              <p:nvPr/>
            </p:nvSpPr>
            <p:spPr bwMode="auto">
              <a:xfrm>
                <a:off x="346" y="5465"/>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4263" name="Line 535">
                <a:extLst>
                  <a:ext uri="{FF2B5EF4-FFF2-40B4-BE49-F238E27FC236}">
                    <a16:creationId xmlns:a16="http://schemas.microsoft.com/office/drawing/2014/main" id="{112C69EF-6C14-40E3-99FB-522413AF4248}"/>
                  </a:ext>
                </a:extLst>
              </p:cNvPr>
              <p:cNvSpPr>
                <a:spLocks noChangeShapeType="1"/>
              </p:cNvSpPr>
              <p:nvPr/>
            </p:nvSpPr>
            <p:spPr bwMode="auto">
              <a:xfrm>
                <a:off x="391" y="5465"/>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4266" name="Line 538">
                <a:extLst>
                  <a:ext uri="{FF2B5EF4-FFF2-40B4-BE49-F238E27FC236}">
                    <a16:creationId xmlns:a16="http://schemas.microsoft.com/office/drawing/2014/main" id="{49455743-54B2-41A0-9BC4-51964EBBB7C7}"/>
                  </a:ext>
                </a:extLst>
              </p:cNvPr>
              <p:cNvSpPr>
                <a:spLocks noChangeShapeType="1"/>
              </p:cNvSpPr>
              <p:nvPr/>
            </p:nvSpPr>
            <p:spPr bwMode="auto">
              <a:xfrm>
                <a:off x="436" y="5465"/>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74270" name="Line 542">
              <a:extLst>
                <a:ext uri="{FF2B5EF4-FFF2-40B4-BE49-F238E27FC236}">
                  <a16:creationId xmlns:a16="http://schemas.microsoft.com/office/drawing/2014/main" id="{99EA7968-B297-4977-A17E-F04211A9A130}"/>
                </a:ext>
              </a:extLst>
            </p:cNvPr>
            <p:cNvSpPr>
              <a:spLocks noChangeShapeType="1"/>
            </p:cNvSpPr>
            <p:nvPr/>
          </p:nvSpPr>
          <p:spPr bwMode="auto">
            <a:xfrm>
              <a:off x="329" y="5452"/>
              <a:ext cx="123"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74283" name="Group 555">
            <a:extLst>
              <a:ext uri="{FF2B5EF4-FFF2-40B4-BE49-F238E27FC236}">
                <a16:creationId xmlns:a16="http://schemas.microsoft.com/office/drawing/2014/main" id="{C31E9EC0-04AC-4C3F-8F20-D3AA498E2CFC}"/>
              </a:ext>
            </a:extLst>
          </p:cNvPr>
          <p:cNvGrpSpPr>
            <a:grpSpLocks/>
          </p:cNvGrpSpPr>
          <p:nvPr/>
        </p:nvGrpSpPr>
        <p:grpSpPr bwMode="auto">
          <a:xfrm>
            <a:off x="476250" y="3203575"/>
            <a:ext cx="360363" cy="288925"/>
            <a:chOff x="2311" y="3060"/>
            <a:chExt cx="151" cy="99"/>
          </a:xfrm>
        </p:grpSpPr>
        <p:sp>
          <p:nvSpPr>
            <p:cNvPr id="74284" name="Rectangle 556">
              <a:extLst>
                <a:ext uri="{FF2B5EF4-FFF2-40B4-BE49-F238E27FC236}">
                  <a16:creationId xmlns:a16="http://schemas.microsoft.com/office/drawing/2014/main" id="{FCF1CC42-462F-4D06-94E1-DF8CAC31E8FD}"/>
                </a:ext>
              </a:extLst>
            </p:cNvPr>
            <p:cNvSpPr>
              <a:spLocks noChangeAspect="1" noChangeArrowheads="1"/>
            </p:cNvSpPr>
            <p:nvPr/>
          </p:nvSpPr>
          <p:spPr bwMode="auto">
            <a:xfrm>
              <a:off x="2311" y="3060"/>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4285" name="Oval 557">
              <a:extLst>
                <a:ext uri="{FF2B5EF4-FFF2-40B4-BE49-F238E27FC236}">
                  <a16:creationId xmlns:a16="http://schemas.microsoft.com/office/drawing/2014/main" id="{A3D27BA4-27B1-4034-B104-58B22B782DA4}"/>
                </a:ext>
              </a:extLst>
            </p:cNvPr>
            <p:cNvSpPr>
              <a:spLocks noChangeAspect="1" noChangeArrowheads="1"/>
            </p:cNvSpPr>
            <p:nvPr/>
          </p:nvSpPr>
          <p:spPr bwMode="auto">
            <a:xfrm>
              <a:off x="2376" y="3098"/>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74290" name="Group 562">
            <a:extLst>
              <a:ext uri="{FF2B5EF4-FFF2-40B4-BE49-F238E27FC236}">
                <a16:creationId xmlns:a16="http://schemas.microsoft.com/office/drawing/2014/main" id="{B0CD7AB6-BDCA-4B17-BD22-8D6205AD42FD}"/>
              </a:ext>
            </a:extLst>
          </p:cNvPr>
          <p:cNvGrpSpPr>
            <a:grpSpLocks/>
          </p:cNvGrpSpPr>
          <p:nvPr/>
        </p:nvGrpSpPr>
        <p:grpSpPr bwMode="auto">
          <a:xfrm>
            <a:off x="619125" y="3132138"/>
            <a:ext cx="76200" cy="63500"/>
            <a:chOff x="2539" y="543"/>
            <a:chExt cx="48" cy="40"/>
          </a:xfrm>
        </p:grpSpPr>
        <p:sp>
          <p:nvSpPr>
            <p:cNvPr id="74291" name="Line 563">
              <a:extLst>
                <a:ext uri="{FF2B5EF4-FFF2-40B4-BE49-F238E27FC236}">
                  <a16:creationId xmlns:a16="http://schemas.microsoft.com/office/drawing/2014/main" id="{7D1F6CE8-45C4-4EA4-A5B7-6DE239B3B49E}"/>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4292" name="Line 564">
              <a:extLst>
                <a:ext uri="{FF2B5EF4-FFF2-40B4-BE49-F238E27FC236}">
                  <a16:creationId xmlns:a16="http://schemas.microsoft.com/office/drawing/2014/main" id="{5F80174C-2B5A-4265-A65C-D9C045A71383}"/>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74293" name="Line 565">
            <a:extLst>
              <a:ext uri="{FF2B5EF4-FFF2-40B4-BE49-F238E27FC236}">
                <a16:creationId xmlns:a16="http://schemas.microsoft.com/office/drawing/2014/main" id="{E6F2E02A-2B96-46D8-A48D-CAFCEB83A4C1}"/>
              </a:ext>
            </a:extLst>
          </p:cNvPr>
          <p:cNvSpPr>
            <a:spLocks noChangeShapeType="1"/>
          </p:cNvSpPr>
          <p:nvPr/>
        </p:nvSpPr>
        <p:spPr bwMode="auto">
          <a:xfrm>
            <a:off x="333375" y="3348038"/>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4294" name="Text Box 566">
            <a:extLst>
              <a:ext uri="{FF2B5EF4-FFF2-40B4-BE49-F238E27FC236}">
                <a16:creationId xmlns:a16="http://schemas.microsoft.com/office/drawing/2014/main" id="{0D950EEC-2BC6-4A07-8747-93C9AE8D83A1}"/>
              </a:ext>
            </a:extLst>
          </p:cNvPr>
          <p:cNvSpPr txBox="1">
            <a:spLocks noChangeArrowheads="1"/>
          </p:cNvSpPr>
          <p:nvPr/>
        </p:nvSpPr>
        <p:spPr bwMode="auto">
          <a:xfrm>
            <a:off x="836613" y="2987675"/>
            <a:ext cx="1989137" cy="611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Alternative:</a:t>
            </a:r>
          </a:p>
          <a:p>
            <a:r>
              <a:rPr lang="en-GB" altLang="en-US" sz="800" b="0"/>
              <a:t>FIRE SUPPORT ELEMENT CWBR-01b</a:t>
            </a:r>
          </a:p>
          <a:p>
            <a:r>
              <a:rPr lang="en-GB" altLang="en-US" sz="1000"/>
              <a:t>1 Artillery Brigade </a:t>
            </a:r>
            <a:r>
              <a:rPr lang="en-GB" altLang="en-US" sz="800"/>
              <a:t>(a)</a:t>
            </a:r>
          </a:p>
          <a:p>
            <a:r>
              <a:rPr lang="en-GB" altLang="en-US" sz="800" b="0"/>
              <a:t>(From 1985)</a:t>
            </a:r>
          </a:p>
        </p:txBody>
      </p:sp>
      <p:sp>
        <p:nvSpPr>
          <p:cNvPr id="74295" name="Line 567">
            <a:extLst>
              <a:ext uri="{FF2B5EF4-FFF2-40B4-BE49-F238E27FC236}">
                <a16:creationId xmlns:a16="http://schemas.microsoft.com/office/drawing/2014/main" id="{0B226BD3-9719-42EF-BB58-F60E745F8077}"/>
              </a:ext>
            </a:extLst>
          </p:cNvPr>
          <p:cNvSpPr>
            <a:spLocks noChangeShapeType="1"/>
          </p:cNvSpPr>
          <p:nvPr/>
        </p:nvSpPr>
        <p:spPr bwMode="auto">
          <a:xfrm>
            <a:off x="404813" y="2627313"/>
            <a:ext cx="0" cy="93662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4296" name="Line 568">
            <a:extLst>
              <a:ext uri="{FF2B5EF4-FFF2-40B4-BE49-F238E27FC236}">
                <a16:creationId xmlns:a16="http://schemas.microsoft.com/office/drawing/2014/main" id="{E34DE1C3-5C1C-4A62-A874-F3C9E49910E8}"/>
              </a:ext>
            </a:extLst>
          </p:cNvPr>
          <p:cNvSpPr>
            <a:spLocks noChangeShapeType="1"/>
          </p:cNvSpPr>
          <p:nvPr/>
        </p:nvSpPr>
        <p:spPr bwMode="auto">
          <a:xfrm>
            <a:off x="404813" y="3563938"/>
            <a:ext cx="71437"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4297" name="Line 569">
            <a:extLst>
              <a:ext uri="{FF2B5EF4-FFF2-40B4-BE49-F238E27FC236}">
                <a16:creationId xmlns:a16="http://schemas.microsoft.com/office/drawing/2014/main" id="{F3BB22BF-40D0-4FAC-83B8-1EFA779A69C6}"/>
              </a:ext>
            </a:extLst>
          </p:cNvPr>
          <p:cNvSpPr>
            <a:spLocks noChangeShapeType="1"/>
          </p:cNvSpPr>
          <p:nvPr/>
        </p:nvSpPr>
        <p:spPr bwMode="auto">
          <a:xfrm>
            <a:off x="404813" y="2627313"/>
            <a:ext cx="71437"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74298" name="Group 570">
            <a:extLst>
              <a:ext uri="{FF2B5EF4-FFF2-40B4-BE49-F238E27FC236}">
                <a16:creationId xmlns:a16="http://schemas.microsoft.com/office/drawing/2014/main" id="{B8257522-A4FB-43F7-94BA-20EC55327ECB}"/>
              </a:ext>
            </a:extLst>
          </p:cNvPr>
          <p:cNvGrpSpPr>
            <a:grpSpLocks noChangeAspect="1"/>
          </p:cNvGrpSpPr>
          <p:nvPr/>
        </p:nvGrpSpPr>
        <p:grpSpPr bwMode="auto">
          <a:xfrm>
            <a:off x="479425" y="4643438"/>
            <a:ext cx="231775" cy="157162"/>
            <a:chOff x="1968" y="1728"/>
            <a:chExt cx="195" cy="132"/>
          </a:xfrm>
        </p:grpSpPr>
        <p:sp>
          <p:nvSpPr>
            <p:cNvPr id="74299" name="Rectangle 571">
              <a:extLst>
                <a:ext uri="{FF2B5EF4-FFF2-40B4-BE49-F238E27FC236}">
                  <a16:creationId xmlns:a16="http://schemas.microsoft.com/office/drawing/2014/main" id="{C63E832C-560F-4272-8CDE-0CCFED46369A}"/>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4300" name="Line 572">
              <a:extLst>
                <a:ext uri="{FF2B5EF4-FFF2-40B4-BE49-F238E27FC236}">
                  <a16:creationId xmlns:a16="http://schemas.microsoft.com/office/drawing/2014/main" id="{4DC911E3-7E18-41BE-B470-4B1D205FBEAF}"/>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4301" name="Line 573">
              <a:extLst>
                <a:ext uri="{FF2B5EF4-FFF2-40B4-BE49-F238E27FC236}">
                  <a16:creationId xmlns:a16="http://schemas.microsoft.com/office/drawing/2014/main" id="{6B83715D-AD27-4F03-824B-85EB8C927670}"/>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74302" name="Group 574">
            <a:extLst>
              <a:ext uri="{FF2B5EF4-FFF2-40B4-BE49-F238E27FC236}">
                <a16:creationId xmlns:a16="http://schemas.microsoft.com/office/drawing/2014/main" id="{4642C2B9-E98B-4324-A7CC-1804C713BC97}"/>
              </a:ext>
            </a:extLst>
          </p:cNvPr>
          <p:cNvGrpSpPr>
            <a:grpSpLocks/>
          </p:cNvGrpSpPr>
          <p:nvPr/>
        </p:nvGrpSpPr>
        <p:grpSpPr bwMode="auto">
          <a:xfrm>
            <a:off x="558800" y="4568825"/>
            <a:ext cx="76200" cy="63500"/>
            <a:chOff x="2443" y="447"/>
            <a:chExt cx="48" cy="40"/>
          </a:xfrm>
        </p:grpSpPr>
        <p:sp>
          <p:nvSpPr>
            <p:cNvPr id="74303" name="Line 575">
              <a:extLst>
                <a:ext uri="{FF2B5EF4-FFF2-40B4-BE49-F238E27FC236}">
                  <a16:creationId xmlns:a16="http://schemas.microsoft.com/office/drawing/2014/main" id="{788EF141-812C-49C7-B9E0-3A18393581B6}"/>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4304" name="Line 576">
              <a:extLst>
                <a:ext uri="{FF2B5EF4-FFF2-40B4-BE49-F238E27FC236}">
                  <a16:creationId xmlns:a16="http://schemas.microsoft.com/office/drawing/2014/main" id="{1B04FD35-C843-447C-B432-6EC7AB5FF2E7}"/>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74305" name="Line 577">
            <a:extLst>
              <a:ext uri="{FF2B5EF4-FFF2-40B4-BE49-F238E27FC236}">
                <a16:creationId xmlns:a16="http://schemas.microsoft.com/office/drawing/2014/main" id="{61D4DE1A-0243-4D9B-840B-3B521D46773A}"/>
              </a:ext>
            </a:extLst>
          </p:cNvPr>
          <p:cNvSpPr>
            <a:spLocks noChangeShapeType="1"/>
          </p:cNvSpPr>
          <p:nvPr/>
        </p:nvSpPr>
        <p:spPr bwMode="auto">
          <a:xfrm>
            <a:off x="334963" y="4711700"/>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4306" name="Text Box 578">
            <a:extLst>
              <a:ext uri="{FF2B5EF4-FFF2-40B4-BE49-F238E27FC236}">
                <a16:creationId xmlns:a16="http://schemas.microsoft.com/office/drawing/2014/main" id="{138EFFDD-B932-44F3-89F4-FCC34BEF1069}"/>
              </a:ext>
            </a:extLst>
          </p:cNvPr>
          <p:cNvSpPr txBox="1">
            <a:spLocks noChangeArrowheads="1"/>
          </p:cNvSpPr>
          <p:nvPr/>
        </p:nvSpPr>
        <p:spPr bwMode="auto">
          <a:xfrm>
            <a:off x="765175" y="4498975"/>
            <a:ext cx="24765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BATTLEGROUP CWBR-26</a:t>
            </a:r>
          </a:p>
          <a:p>
            <a:r>
              <a:rPr lang="en-GB" altLang="en-US" sz="800"/>
              <a:t>x1 Infantry Battalion Type B </a:t>
            </a:r>
            <a:r>
              <a:rPr lang="en-GB" altLang="en-US" sz="800" b="0"/>
              <a:t>(Corps HQ Security)</a:t>
            </a:r>
            <a:endParaRPr lang="en-US" altLang="en-US" sz="800" b="0"/>
          </a:p>
        </p:txBody>
      </p:sp>
      <p:grpSp>
        <p:nvGrpSpPr>
          <p:cNvPr id="74308" name="Group 580">
            <a:extLst>
              <a:ext uri="{FF2B5EF4-FFF2-40B4-BE49-F238E27FC236}">
                <a16:creationId xmlns:a16="http://schemas.microsoft.com/office/drawing/2014/main" id="{AE2248FE-2FEC-4689-A091-A7051EDBB441}"/>
              </a:ext>
            </a:extLst>
          </p:cNvPr>
          <p:cNvGrpSpPr>
            <a:grpSpLocks/>
          </p:cNvGrpSpPr>
          <p:nvPr/>
        </p:nvGrpSpPr>
        <p:grpSpPr bwMode="auto">
          <a:xfrm>
            <a:off x="476250" y="7237413"/>
            <a:ext cx="244475" cy="160337"/>
            <a:chOff x="3385" y="1429"/>
            <a:chExt cx="154" cy="101"/>
          </a:xfrm>
        </p:grpSpPr>
        <p:sp>
          <p:nvSpPr>
            <p:cNvPr id="74309" name="Rectangle 581">
              <a:extLst>
                <a:ext uri="{FF2B5EF4-FFF2-40B4-BE49-F238E27FC236}">
                  <a16:creationId xmlns:a16="http://schemas.microsoft.com/office/drawing/2014/main" id="{9F8FE737-0D38-4EED-8752-22248CFF10D8}"/>
                </a:ext>
              </a:extLst>
            </p:cNvPr>
            <p:cNvSpPr>
              <a:spLocks noChangeAspect="1" noChangeArrowheads="1"/>
            </p:cNvSpPr>
            <p:nvPr/>
          </p:nvSpPr>
          <p:spPr bwMode="auto">
            <a:xfrm>
              <a:off x="3385" y="1429"/>
              <a:ext cx="154" cy="101"/>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4310" name="Line 582">
              <a:extLst>
                <a:ext uri="{FF2B5EF4-FFF2-40B4-BE49-F238E27FC236}">
                  <a16:creationId xmlns:a16="http://schemas.microsoft.com/office/drawing/2014/main" id="{B48838D2-3162-47DD-823D-7CC36A2FD153}"/>
                </a:ext>
              </a:extLst>
            </p:cNvPr>
            <p:cNvSpPr>
              <a:spLocks noChangeShapeType="1"/>
            </p:cNvSpPr>
            <p:nvPr/>
          </p:nvSpPr>
          <p:spPr bwMode="auto">
            <a:xfrm flipV="1">
              <a:off x="3385" y="1429"/>
              <a:ext cx="153" cy="101"/>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4311" name="Line 583">
              <a:extLst>
                <a:ext uri="{FF2B5EF4-FFF2-40B4-BE49-F238E27FC236}">
                  <a16:creationId xmlns:a16="http://schemas.microsoft.com/office/drawing/2014/main" id="{EEABB171-52FD-4868-BBA5-3D5288BD9855}"/>
                </a:ext>
              </a:extLst>
            </p:cNvPr>
            <p:cNvSpPr>
              <a:spLocks noChangeShapeType="1"/>
            </p:cNvSpPr>
            <p:nvPr/>
          </p:nvSpPr>
          <p:spPr bwMode="auto">
            <a:xfrm flipH="1" flipV="1">
              <a:off x="3385" y="1429"/>
              <a:ext cx="153" cy="101"/>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74312" name="Group 584">
            <a:extLst>
              <a:ext uri="{FF2B5EF4-FFF2-40B4-BE49-F238E27FC236}">
                <a16:creationId xmlns:a16="http://schemas.microsoft.com/office/drawing/2014/main" id="{CC3EA2B3-F3B0-49FF-AED8-42D9DBC71B01}"/>
              </a:ext>
            </a:extLst>
          </p:cNvPr>
          <p:cNvGrpSpPr>
            <a:grpSpLocks/>
          </p:cNvGrpSpPr>
          <p:nvPr/>
        </p:nvGrpSpPr>
        <p:grpSpPr bwMode="auto">
          <a:xfrm>
            <a:off x="476250" y="7524750"/>
            <a:ext cx="244475" cy="160338"/>
            <a:chOff x="3385" y="1429"/>
            <a:chExt cx="154" cy="101"/>
          </a:xfrm>
        </p:grpSpPr>
        <p:sp>
          <p:nvSpPr>
            <p:cNvPr id="74313" name="Rectangle 585">
              <a:extLst>
                <a:ext uri="{FF2B5EF4-FFF2-40B4-BE49-F238E27FC236}">
                  <a16:creationId xmlns:a16="http://schemas.microsoft.com/office/drawing/2014/main" id="{E593D0E8-F2C4-4FE7-AE7B-DC11E0FC8E9A}"/>
                </a:ext>
              </a:extLst>
            </p:cNvPr>
            <p:cNvSpPr>
              <a:spLocks noChangeAspect="1" noChangeArrowheads="1"/>
            </p:cNvSpPr>
            <p:nvPr/>
          </p:nvSpPr>
          <p:spPr bwMode="auto">
            <a:xfrm>
              <a:off x="3385" y="1429"/>
              <a:ext cx="154" cy="101"/>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4314" name="Line 586">
              <a:extLst>
                <a:ext uri="{FF2B5EF4-FFF2-40B4-BE49-F238E27FC236}">
                  <a16:creationId xmlns:a16="http://schemas.microsoft.com/office/drawing/2014/main" id="{B4FB2A62-D4C5-447B-9412-BC612C858D9A}"/>
                </a:ext>
              </a:extLst>
            </p:cNvPr>
            <p:cNvSpPr>
              <a:spLocks noChangeShapeType="1"/>
            </p:cNvSpPr>
            <p:nvPr/>
          </p:nvSpPr>
          <p:spPr bwMode="auto">
            <a:xfrm flipV="1">
              <a:off x="3385" y="1429"/>
              <a:ext cx="153" cy="101"/>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4315" name="Line 587">
              <a:extLst>
                <a:ext uri="{FF2B5EF4-FFF2-40B4-BE49-F238E27FC236}">
                  <a16:creationId xmlns:a16="http://schemas.microsoft.com/office/drawing/2014/main" id="{2BF2400D-BD5E-49DE-BBD5-02CEED18AC6A}"/>
                </a:ext>
              </a:extLst>
            </p:cNvPr>
            <p:cNvSpPr>
              <a:spLocks noChangeShapeType="1"/>
            </p:cNvSpPr>
            <p:nvPr/>
          </p:nvSpPr>
          <p:spPr bwMode="auto">
            <a:xfrm flipH="1" flipV="1">
              <a:off x="3385" y="1429"/>
              <a:ext cx="153" cy="101"/>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74316" name="Group 588">
            <a:extLst>
              <a:ext uri="{FF2B5EF4-FFF2-40B4-BE49-F238E27FC236}">
                <a16:creationId xmlns:a16="http://schemas.microsoft.com/office/drawing/2014/main" id="{1C3F4E23-BEB2-495C-BEDA-2AA6D8191C3A}"/>
              </a:ext>
            </a:extLst>
          </p:cNvPr>
          <p:cNvGrpSpPr>
            <a:grpSpLocks/>
          </p:cNvGrpSpPr>
          <p:nvPr/>
        </p:nvGrpSpPr>
        <p:grpSpPr bwMode="auto">
          <a:xfrm>
            <a:off x="560388" y="7164388"/>
            <a:ext cx="76200" cy="63500"/>
            <a:chOff x="2443" y="447"/>
            <a:chExt cx="48" cy="40"/>
          </a:xfrm>
        </p:grpSpPr>
        <p:sp>
          <p:nvSpPr>
            <p:cNvPr id="74317" name="Line 589">
              <a:extLst>
                <a:ext uri="{FF2B5EF4-FFF2-40B4-BE49-F238E27FC236}">
                  <a16:creationId xmlns:a16="http://schemas.microsoft.com/office/drawing/2014/main" id="{32F7E84B-ADD0-4985-A4F6-2DE539198C6E}"/>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4318" name="Line 590">
              <a:extLst>
                <a:ext uri="{FF2B5EF4-FFF2-40B4-BE49-F238E27FC236}">
                  <a16:creationId xmlns:a16="http://schemas.microsoft.com/office/drawing/2014/main" id="{D3DD95E7-8A5A-45B3-A6EE-1202A3C0B98D}"/>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74319" name="Group 591">
            <a:extLst>
              <a:ext uri="{FF2B5EF4-FFF2-40B4-BE49-F238E27FC236}">
                <a16:creationId xmlns:a16="http://schemas.microsoft.com/office/drawing/2014/main" id="{CE57B0CB-30D0-4A5D-AD89-49F614C2A845}"/>
              </a:ext>
            </a:extLst>
          </p:cNvPr>
          <p:cNvGrpSpPr>
            <a:grpSpLocks/>
          </p:cNvGrpSpPr>
          <p:nvPr/>
        </p:nvGrpSpPr>
        <p:grpSpPr bwMode="auto">
          <a:xfrm>
            <a:off x="560388" y="7451725"/>
            <a:ext cx="76200" cy="63500"/>
            <a:chOff x="2443" y="447"/>
            <a:chExt cx="48" cy="40"/>
          </a:xfrm>
        </p:grpSpPr>
        <p:sp>
          <p:nvSpPr>
            <p:cNvPr id="74320" name="Line 592">
              <a:extLst>
                <a:ext uri="{FF2B5EF4-FFF2-40B4-BE49-F238E27FC236}">
                  <a16:creationId xmlns:a16="http://schemas.microsoft.com/office/drawing/2014/main" id="{36C8B735-E845-442D-B5F6-ABAC869A18B0}"/>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4321" name="Line 593">
              <a:extLst>
                <a:ext uri="{FF2B5EF4-FFF2-40B4-BE49-F238E27FC236}">
                  <a16:creationId xmlns:a16="http://schemas.microsoft.com/office/drawing/2014/main" id="{1C9337E1-FBC0-40C6-BB6E-4020764ECDD1}"/>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74322" name="Line 594">
            <a:extLst>
              <a:ext uri="{FF2B5EF4-FFF2-40B4-BE49-F238E27FC236}">
                <a16:creationId xmlns:a16="http://schemas.microsoft.com/office/drawing/2014/main" id="{6E84E5B2-ABA3-4F30-AB52-F4C018AEDCEA}"/>
              </a:ext>
            </a:extLst>
          </p:cNvPr>
          <p:cNvSpPr>
            <a:spLocks noChangeShapeType="1"/>
          </p:cNvSpPr>
          <p:nvPr/>
        </p:nvSpPr>
        <p:spPr bwMode="auto">
          <a:xfrm>
            <a:off x="333375" y="7308850"/>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4323" name="Line 595">
            <a:extLst>
              <a:ext uri="{FF2B5EF4-FFF2-40B4-BE49-F238E27FC236}">
                <a16:creationId xmlns:a16="http://schemas.microsoft.com/office/drawing/2014/main" id="{6C534593-3512-4F4D-9F13-3809E32B870F}"/>
              </a:ext>
            </a:extLst>
          </p:cNvPr>
          <p:cNvSpPr>
            <a:spLocks noChangeShapeType="1"/>
          </p:cNvSpPr>
          <p:nvPr/>
        </p:nvSpPr>
        <p:spPr bwMode="auto">
          <a:xfrm>
            <a:off x="333375" y="7596188"/>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4324" name="Text Box 596">
            <a:extLst>
              <a:ext uri="{FF2B5EF4-FFF2-40B4-BE49-F238E27FC236}">
                <a16:creationId xmlns:a16="http://schemas.microsoft.com/office/drawing/2014/main" id="{B4C6D9F9-C26F-4262-B7EF-17CC361231CF}"/>
              </a:ext>
            </a:extLst>
          </p:cNvPr>
          <p:cNvSpPr txBox="1">
            <a:spLocks noChangeArrowheads="1"/>
          </p:cNvSpPr>
          <p:nvPr/>
        </p:nvSpPr>
        <p:spPr bwMode="auto">
          <a:xfrm>
            <a:off x="765175" y="7164388"/>
            <a:ext cx="1401763"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21 Special Air Service (k)</a:t>
            </a:r>
          </a:p>
        </p:txBody>
      </p:sp>
      <p:sp>
        <p:nvSpPr>
          <p:cNvPr id="74325" name="Text Box 597">
            <a:extLst>
              <a:ext uri="{FF2B5EF4-FFF2-40B4-BE49-F238E27FC236}">
                <a16:creationId xmlns:a16="http://schemas.microsoft.com/office/drawing/2014/main" id="{FEEE64D4-E149-451F-B814-D65787F65769}"/>
              </a:ext>
            </a:extLst>
          </p:cNvPr>
          <p:cNvSpPr txBox="1">
            <a:spLocks noChangeArrowheads="1"/>
          </p:cNvSpPr>
          <p:nvPr/>
        </p:nvSpPr>
        <p:spPr bwMode="auto">
          <a:xfrm>
            <a:off x="765175" y="7451725"/>
            <a:ext cx="1401763"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23 Special Air Service (k)</a:t>
            </a:r>
          </a:p>
        </p:txBody>
      </p:sp>
      <p:grpSp>
        <p:nvGrpSpPr>
          <p:cNvPr id="74326" name="Group 598">
            <a:extLst>
              <a:ext uri="{FF2B5EF4-FFF2-40B4-BE49-F238E27FC236}">
                <a16:creationId xmlns:a16="http://schemas.microsoft.com/office/drawing/2014/main" id="{4B0A83DF-037B-483A-9A79-1922D586AF5D}"/>
              </a:ext>
            </a:extLst>
          </p:cNvPr>
          <p:cNvGrpSpPr>
            <a:grpSpLocks noChangeAspect="1"/>
          </p:cNvGrpSpPr>
          <p:nvPr/>
        </p:nvGrpSpPr>
        <p:grpSpPr bwMode="auto">
          <a:xfrm>
            <a:off x="476250" y="4356100"/>
            <a:ext cx="231775" cy="157163"/>
            <a:chOff x="480" y="960"/>
            <a:chExt cx="195" cy="132"/>
          </a:xfrm>
        </p:grpSpPr>
        <p:sp>
          <p:nvSpPr>
            <p:cNvPr id="74327" name="Rectangle 599">
              <a:extLst>
                <a:ext uri="{FF2B5EF4-FFF2-40B4-BE49-F238E27FC236}">
                  <a16:creationId xmlns:a16="http://schemas.microsoft.com/office/drawing/2014/main" id="{B588B88F-132E-40C4-A9B3-9C6C9D3A01B7}"/>
                </a:ext>
              </a:extLst>
            </p:cNvPr>
            <p:cNvSpPr>
              <a:spLocks noChangeAspect="1" noChangeArrowheads="1"/>
            </p:cNvSpPr>
            <p:nvPr/>
          </p:nvSpPr>
          <p:spPr bwMode="auto">
            <a:xfrm>
              <a:off x="480" y="960"/>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4328" name="Oval 600">
              <a:extLst>
                <a:ext uri="{FF2B5EF4-FFF2-40B4-BE49-F238E27FC236}">
                  <a16:creationId xmlns:a16="http://schemas.microsoft.com/office/drawing/2014/main" id="{1BA43A9D-8056-42DC-BCA0-A52A8354CDEE}"/>
                </a:ext>
              </a:extLst>
            </p:cNvPr>
            <p:cNvSpPr>
              <a:spLocks noChangeAspect="1" noChangeArrowheads="1"/>
            </p:cNvSpPr>
            <p:nvPr/>
          </p:nvSpPr>
          <p:spPr bwMode="auto">
            <a:xfrm>
              <a:off x="516" y="993"/>
              <a:ext cx="125"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702" name="Line 278">
            <a:extLst>
              <a:ext uri="{FF2B5EF4-FFF2-40B4-BE49-F238E27FC236}">
                <a16:creationId xmlns:a16="http://schemas.microsoft.com/office/drawing/2014/main" id="{F44C8C01-42E4-442D-A564-B1180DD81633}"/>
              </a:ext>
            </a:extLst>
          </p:cNvPr>
          <p:cNvSpPr>
            <a:spLocks noChangeShapeType="1"/>
          </p:cNvSpPr>
          <p:nvPr/>
        </p:nvSpPr>
        <p:spPr bwMode="auto">
          <a:xfrm>
            <a:off x="476250" y="4211638"/>
            <a:ext cx="0" cy="1444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03703" name="Group 279">
            <a:extLst>
              <a:ext uri="{FF2B5EF4-FFF2-40B4-BE49-F238E27FC236}">
                <a16:creationId xmlns:a16="http://schemas.microsoft.com/office/drawing/2014/main" id="{F781E43C-BC80-4E7F-880B-55A8E5CCE8DA}"/>
              </a:ext>
            </a:extLst>
          </p:cNvPr>
          <p:cNvGrpSpPr>
            <a:grpSpLocks/>
          </p:cNvGrpSpPr>
          <p:nvPr/>
        </p:nvGrpSpPr>
        <p:grpSpPr bwMode="auto">
          <a:xfrm>
            <a:off x="476250" y="4283075"/>
            <a:ext cx="74613" cy="26988"/>
            <a:chOff x="2373" y="1404"/>
            <a:chExt cx="47" cy="17"/>
          </a:xfrm>
        </p:grpSpPr>
        <p:sp>
          <p:nvSpPr>
            <p:cNvPr id="103704" name="Oval 280">
              <a:extLst>
                <a:ext uri="{FF2B5EF4-FFF2-40B4-BE49-F238E27FC236}">
                  <a16:creationId xmlns:a16="http://schemas.microsoft.com/office/drawing/2014/main" id="{DCA7B734-7920-4046-A382-D9F6DB8D9C8E}"/>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03705" name="Oval 281">
              <a:extLst>
                <a:ext uri="{FF2B5EF4-FFF2-40B4-BE49-F238E27FC236}">
                  <a16:creationId xmlns:a16="http://schemas.microsoft.com/office/drawing/2014/main" id="{6514BE89-ED35-420E-937C-DFCD04273F05}"/>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03706" name="Text Box 282">
            <a:extLst>
              <a:ext uri="{FF2B5EF4-FFF2-40B4-BE49-F238E27FC236}">
                <a16:creationId xmlns:a16="http://schemas.microsoft.com/office/drawing/2014/main" id="{B09A6AB4-CF70-4AAD-88E2-F9DA58756676}"/>
              </a:ext>
            </a:extLst>
          </p:cNvPr>
          <p:cNvSpPr txBox="1">
            <a:spLocks noChangeArrowheads="1"/>
          </p:cNvSpPr>
          <p:nvPr/>
        </p:nvSpPr>
        <p:spPr bwMode="auto">
          <a:xfrm>
            <a:off x="620713" y="4211638"/>
            <a:ext cx="27432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a:t>
            </a:r>
          </a:p>
          <a:p>
            <a:r>
              <a:rPr lang="en-GB" altLang="en-US" sz="800"/>
              <a:t>x3 </a:t>
            </a:r>
            <a:r>
              <a:rPr lang="en-GB" altLang="en-US" sz="800" b="0"/>
              <a:t>Land Rover (no MG) </a:t>
            </a:r>
            <a:r>
              <a:rPr lang="en-GB" altLang="en-US" sz="800"/>
              <a:t>        </a:t>
            </a:r>
            <a:r>
              <a:rPr lang="en-GB" altLang="en-US" sz="800" b="0"/>
              <a:t>         </a:t>
            </a:r>
            <a:r>
              <a:rPr lang="en-GB" altLang="en-US" sz="800"/>
              <a:t>                 </a:t>
            </a:r>
            <a:r>
              <a:rPr lang="en-GB" altLang="en-US" sz="800" b="0"/>
              <a:t> CWBR-20</a:t>
            </a:r>
            <a:endParaRPr lang="en-GB" altLang="en-US" sz="800"/>
          </a:p>
        </p:txBody>
      </p:sp>
      <p:grpSp>
        <p:nvGrpSpPr>
          <p:cNvPr id="103707" name="Group 283">
            <a:extLst>
              <a:ext uri="{FF2B5EF4-FFF2-40B4-BE49-F238E27FC236}">
                <a16:creationId xmlns:a16="http://schemas.microsoft.com/office/drawing/2014/main" id="{BE550326-682B-41A9-91CF-13FBB04D229D}"/>
              </a:ext>
            </a:extLst>
          </p:cNvPr>
          <p:cNvGrpSpPr>
            <a:grpSpLocks/>
          </p:cNvGrpSpPr>
          <p:nvPr/>
        </p:nvGrpSpPr>
        <p:grpSpPr bwMode="auto">
          <a:xfrm>
            <a:off x="403225" y="4356100"/>
            <a:ext cx="231775" cy="190500"/>
            <a:chOff x="2252" y="2304"/>
            <a:chExt cx="146" cy="120"/>
          </a:xfrm>
        </p:grpSpPr>
        <p:sp>
          <p:nvSpPr>
            <p:cNvPr id="103708" name="Rectangle 284">
              <a:extLst>
                <a:ext uri="{FF2B5EF4-FFF2-40B4-BE49-F238E27FC236}">
                  <a16:creationId xmlns:a16="http://schemas.microsoft.com/office/drawing/2014/main" id="{97E33FF5-DD2C-447A-AF7F-B24C154DD295}"/>
                </a:ext>
              </a:extLst>
            </p:cNvPr>
            <p:cNvSpPr>
              <a:spLocks noChangeAspect="1" noChangeArrowheads="1"/>
            </p:cNvSpPr>
            <p:nvPr/>
          </p:nvSpPr>
          <p:spPr bwMode="auto">
            <a:xfrm>
              <a:off x="2252" y="230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3709" name="Oval 285">
              <a:extLst>
                <a:ext uri="{FF2B5EF4-FFF2-40B4-BE49-F238E27FC236}">
                  <a16:creationId xmlns:a16="http://schemas.microsoft.com/office/drawing/2014/main" id="{4C098E4B-76D1-4ECB-B05D-950951975D86}"/>
                </a:ext>
              </a:extLst>
            </p:cNvPr>
            <p:cNvSpPr>
              <a:spLocks noChangeAspect="1" noChangeArrowheads="1"/>
            </p:cNvSpPr>
            <p:nvPr/>
          </p:nvSpPr>
          <p:spPr bwMode="auto">
            <a:xfrm>
              <a:off x="2259" y="240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03710" name="Oval 286">
              <a:extLst>
                <a:ext uri="{FF2B5EF4-FFF2-40B4-BE49-F238E27FC236}">
                  <a16:creationId xmlns:a16="http://schemas.microsoft.com/office/drawing/2014/main" id="{13D752BC-8A8A-4DB5-A88B-46C1E8AB43B7}"/>
                </a:ext>
              </a:extLst>
            </p:cNvPr>
            <p:cNvSpPr>
              <a:spLocks noChangeAspect="1" noChangeArrowheads="1"/>
            </p:cNvSpPr>
            <p:nvPr/>
          </p:nvSpPr>
          <p:spPr bwMode="auto">
            <a:xfrm>
              <a:off x="2373" y="240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03428" name="Line 4">
            <a:extLst>
              <a:ext uri="{FF2B5EF4-FFF2-40B4-BE49-F238E27FC236}">
                <a16:creationId xmlns:a16="http://schemas.microsoft.com/office/drawing/2014/main" id="{9C606E9A-28B2-4971-8B17-FB78FB7F4143}"/>
              </a:ext>
            </a:extLst>
          </p:cNvPr>
          <p:cNvSpPr>
            <a:spLocks noChangeShapeType="1"/>
          </p:cNvSpPr>
          <p:nvPr/>
        </p:nvSpPr>
        <p:spPr bwMode="auto">
          <a:xfrm>
            <a:off x="476250" y="3348038"/>
            <a:ext cx="0" cy="4318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03429" name="Group 5">
            <a:extLst>
              <a:ext uri="{FF2B5EF4-FFF2-40B4-BE49-F238E27FC236}">
                <a16:creationId xmlns:a16="http://schemas.microsoft.com/office/drawing/2014/main" id="{EC5A79A0-6317-4A75-9B5A-407C521CEC6F}"/>
              </a:ext>
            </a:extLst>
          </p:cNvPr>
          <p:cNvGrpSpPr>
            <a:grpSpLocks/>
          </p:cNvGrpSpPr>
          <p:nvPr/>
        </p:nvGrpSpPr>
        <p:grpSpPr bwMode="auto">
          <a:xfrm>
            <a:off x="476250" y="3706813"/>
            <a:ext cx="74613" cy="26987"/>
            <a:chOff x="2373" y="1404"/>
            <a:chExt cx="47" cy="17"/>
          </a:xfrm>
        </p:grpSpPr>
        <p:sp>
          <p:nvSpPr>
            <p:cNvPr id="103430" name="Oval 6">
              <a:extLst>
                <a:ext uri="{FF2B5EF4-FFF2-40B4-BE49-F238E27FC236}">
                  <a16:creationId xmlns:a16="http://schemas.microsoft.com/office/drawing/2014/main" id="{9837A6A4-38F2-42EC-864D-BA2409FD4F05}"/>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03431" name="Oval 7">
              <a:extLst>
                <a:ext uri="{FF2B5EF4-FFF2-40B4-BE49-F238E27FC236}">
                  <a16:creationId xmlns:a16="http://schemas.microsoft.com/office/drawing/2014/main" id="{C306BE0A-BA93-4649-B03E-710443C744B7}"/>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03432" name="Text Box 8">
            <a:extLst>
              <a:ext uri="{FF2B5EF4-FFF2-40B4-BE49-F238E27FC236}">
                <a16:creationId xmlns:a16="http://schemas.microsoft.com/office/drawing/2014/main" id="{085F6F1E-704A-41AB-BDD0-A80E57DF7B35}"/>
              </a:ext>
            </a:extLst>
          </p:cNvPr>
          <p:cNvSpPr txBox="1">
            <a:spLocks noChangeArrowheads="1"/>
          </p:cNvSpPr>
          <p:nvPr/>
        </p:nvSpPr>
        <p:spPr bwMode="auto">
          <a:xfrm>
            <a:off x="620713" y="3635375"/>
            <a:ext cx="27384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a:t>
            </a:r>
          </a:p>
          <a:p>
            <a:r>
              <a:rPr lang="en-GB" altLang="en-US" sz="800"/>
              <a:t>x4 </a:t>
            </a:r>
            <a:r>
              <a:rPr lang="en-GB" altLang="en-US" sz="800" b="0"/>
              <a:t>Land Rover (with MG) </a:t>
            </a:r>
            <a:r>
              <a:rPr lang="en-GB" altLang="en-US" sz="800"/>
              <a:t>(b)</a:t>
            </a:r>
            <a:r>
              <a:rPr lang="en-GB" altLang="en-US" sz="800" b="0"/>
              <a:t>        </a:t>
            </a:r>
            <a:r>
              <a:rPr lang="en-GB" altLang="en-US" sz="800"/>
              <a:t>                   </a:t>
            </a:r>
            <a:r>
              <a:rPr lang="en-GB" altLang="en-US" sz="800" b="0"/>
              <a:t> CWBR-20</a:t>
            </a:r>
            <a:endParaRPr lang="en-GB" altLang="en-US" sz="800"/>
          </a:p>
        </p:txBody>
      </p:sp>
      <p:grpSp>
        <p:nvGrpSpPr>
          <p:cNvPr id="103433" name="Group 9">
            <a:extLst>
              <a:ext uri="{FF2B5EF4-FFF2-40B4-BE49-F238E27FC236}">
                <a16:creationId xmlns:a16="http://schemas.microsoft.com/office/drawing/2014/main" id="{B01604EF-6302-4698-AE6C-A35A46847C63}"/>
              </a:ext>
            </a:extLst>
          </p:cNvPr>
          <p:cNvGrpSpPr>
            <a:grpSpLocks/>
          </p:cNvGrpSpPr>
          <p:nvPr/>
        </p:nvGrpSpPr>
        <p:grpSpPr bwMode="auto">
          <a:xfrm>
            <a:off x="403225" y="3779838"/>
            <a:ext cx="231775" cy="190500"/>
            <a:chOff x="2252" y="2304"/>
            <a:chExt cx="146" cy="120"/>
          </a:xfrm>
        </p:grpSpPr>
        <p:sp>
          <p:nvSpPr>
            <p:cNvPr id="103434" name="Rectangle 10">
              <a:extLst>
                <a:ext uri="{FF2B5EF4-FFF2-40B4-BE49-F238E27FC236}">
                  <a16:creationId xmlns:a16="http://schemas.microsoft.com/office/drawing/2014/main" id="{9B4EFB74-73C4-4AE7-82A3-F72973827FF4}"/>
                </a:ext>
              </a:extLst>
            </p:cNvPr>
            <p:cNvSpPr>
              <a:spLocks noChangeAspect="1" noChangeArrowheads="1"/>
            </p:cNvSpPr>
            <p:nvPr/>
          </p:nvSpPr>
          <p:spPr bwMode="auto">
            <a:xfrm>
              <a:off x="2252" y="230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3435" name="Oval 11">
              <a:extLst>
                <a:ext uri="{FF2B5EF4-FFF2-40B4-BE49-F238E27FC236}">
                  <a16:creationId xmlns:a16="http://schemas.microsoft.com/office/drawing/2014/main" id="{8DA731DF-82E9-4BF7-9628-0F155A710FF1}"/>
                </a:ext>
              </a:extLst>
            </p:cNvPr>
            <p:cNvSpPr>
              <a:spLocks noChangeAspect="1" noChangeArrowheads="1"/>
            </p:cNvSpPr>
            <p:nvPr/>
          </p:nvSpPr>
          <p:spPr bwMode="auto">
            <a:xfrm>
              <a:off x="2259" y="240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03436" name="Oval 12">
              <a:extLst>
                <a:ext uri="{FF2B5EF4-FFF2-40B4-BE49-F238E27FC236}">
                  <a16:creationId xmlns:a16="http://schemas.microsoft.com/office/drawing/2014/main" id="{FE3C45BC-3FAE-4B9F-B943-C5810433D71C}"/>
                </a:ext>
              </a:extLst>
            </p:cNvPr>
            <p:cNvSpPr>
              <a:spLocks noChangeAspect="1" noChangeArrowheads="1"/>
            </p:cNvSpPr>
            <p:nvPr/>
          </p:nvSpPr>
          <p:spPr bwMode="auto">
            <a:xfrm>
              <a:off x="2373" y="240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03437" name="Line 13">
            <a:extLst>
              <a:ext uri="{FF2B5EF4-FFF2-40B4-BE49-F238E27FC236}">
                <a16:creationId xmlns:a16="http://schemas.microsoft.com/office/drawing/2014/main" id="{9CF4F5CE-510B-486B-B2C2-301A2D643389}"/>
              </a:ext>
            </a:extLst>
          </p:cNvPr>
          <p:cNvSpPr>
            <a:spLocks noChangeShapeType="1"/>
          </p:cNvSpPr>
          <p:nvPr/>
        </p:nvSpPr>
        <p:spPr bwMode="auto">
          <a:xfrm>
            <a:off x="477838" y="2763838"/>
            <a:ext cx="0" cy="1444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03438" name="Group 14">
            <a:extLst>
              <a:ext uri="{FF2B5EF4-FFF2-40B4-BE49-F238E27FC236}">
                <a16:creationId xmlns:a16="http://schemas.microsoft.com/office/drawing/2014/main" id="{3683DBB4-E9D3-449C-8EAB-4890C3A8A415}"/>
              </a:ext>
            </a:extLst>
          </p:cNvPr>
          <p:cNvGrpSpPr>
            <a:grpSpLocks/>
          </p:cNvGrpSpPr>
          <p:nvPr/>
        </p:nvGrpSpPr>
        <p:grpSpPr bwMode="auto">
          <a:xfrm>
            <a:off x="477838" y="2835275"/>
            <a:ext cx="74612" cy="26988"/>
            <a:chOff x="2373" y="1404"/>
            <a:chExt cx="47" cy="17"/>
          </a:xfrm>
        </p:grpSpPr>
        <p:sp>
          <p:nvSpPr>
            <p:cNvPr id="103439" name="Oval 15">
              <a:extLst>
                <a:ext uri="{FF2B5EF4-FFF2-40B4-BE49-F238E27FC236}">
                  <a16:creationId xmlns:a16="http://schemas.microsoft.com/office/drawing/2014/main" id="{5E5BAE53-EDD9-468C-8E8F-9C25BD060E5F}"/>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03440" name="Oval 16">
              <a:extLst>
                <a:ext uri="{FF2B5EF4-FFF2-40B4-BE49-F238E27FC236}">
                  <a16:creationId xmlns:a16="http://schemas.microsoft.com/office/drawing/2014/main" id="{D6F87B2E-99FB-4FBF-96D1-3FCF0C7C1A2A}"/>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03441" name="Text Box 17">
            <a:extLst>
              <a:ext uri="{FF2B5EF4-FFF2-40B4-BE49-F238E27FC236}">
                <a16:creationId xmlns:a16="http://schemas.microsoft.com/office/drawing/2014/main" id="{6A1CC816-D706-4263-830A-1405432ABADC}"/>
              </a:ext>
            </a:extLst>
          </p:cNvPr>
          <p:cNvSpPr txBox="1">
            <a:spLocks noChangeArrowheads="1"/>
          </p:cNvSpPr>
          <p:nvPr/>
        </p:nvSpPr>
        <p:spPr bwMode="auto">
          <a:xfrm>
            <a:off x="622300" y="2763838"/>
            <a:ext cx="27003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a:t>
            </a:r>
          </a:p>
          <a:p>
            <a:r>
              <a:rPr lang="en-GB" altLang="en-US" sz="800"/>
              <a:t>x5 </a:t>
            </a:r>
            <a:r>
              <a:rPr lang="en-GB" altLang="en-US" sz="800" b="0"/>
              <a:t>Land Rover (no MG) </a:t>
            </a:r>
            <a:r>
              <a:rPr lang="en-GB" altLang="en-US" sz="800"/>
              <a:t>(ab)</a:t>
            </a:r>
            <a:r>
              <a:rPr lang="en-GB" altLang="en-US" sz="800" b="0"/>
              <a:t>         </a:t>
            </a:r>
            <a:r>
              <a:rPr lang="en-GB" altLang="en-US" sz="800"/>
              <a:t>                 </a:t>
            </a:r>
            <a:r>
              <a:rPr lang="en-GB" altLang="en-US" sz="800" b="0"/>
              <a:t> CWBR-20</a:t>
            </a:r>
            <a:endParaRPr lang="en-GB" altLang="en-US" sz="800"/>
          </a:p>
        </p:txBody>
      </p:sp>
      <p:grpSp>
        <p:nvGrpSpPr>
          <p:cNvPr id="103442" name="Group 18">
            <a:extLst>
              <a:ext uri="{FF2B5EF4-FFF2-40B4-BE49-F238E27FC236}">
                <a16:creationId xmlns:a16="http://schemas.microsoft.com/office/drawing/2014/main" id="{95A86C8B-6649-4135-B4B6-6B12A98D0A49}"/>
              </a:ext>
            </a:extLst>
          </p:cNvPr>
          <p:cNvGrpSpPr>
            <a:grpSpLocks/>
          </p:cNvGrpSpPr>
          <p:nvPr/>
        </p:nvGrpSpPr>
        <p:grpSpPr bwMode="auto">
          <a:xfrm>
            <a:off x="404813" y="2908300"/>
            <a:ext cx="231775" cy="190500"/>
            <a:chOff x="2252" y="2304"/>
            <a:chExt cx="146" cy="120"/>
          </a:xfrm>
        </p:grpSpPr>
        <p:sp>
          <p:nvSpPr>
            <p:cNvPr id="103443" name="Rectangle 19">
              <a:extLst>
                <a:ext uri="{FF2B5EF4-FFF2-40B4-BE49-F238E27FC236}">
                  <a16:creationId xmlns:a16="http://schemas.microsoft.com/office/drawing/2014/main" id="{3106AAE6-9A84-47E8-B279-826BDB6E0232}"/>
                </a:ext>
              </a:extLst>
            </p:cNvPr>
            <p:cNvSpPr>
              <a:spLocks noChangeAspect="1" noChangeArrowheads="1"/>
            </p:cNvSpPr>
            <p:nvPr/>
          </p:nvSpPr>
          <p:spPr bwMode="auto">
            <a:xfrm>
              <a:off x="2252" y="230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3444" name="Oval 20">
              <a:extLst>
                <a:ext uri="{FF2B5EF4-FFF2-40B4-BE49-F238E27FC236}">
                  <a16:creationId xmlns:a16="http://schemas.microsoft.com/office/drawing/2014/main" id="{0BD52391-2DC4-426A-B017-D039F8801316}"/>
                </a:ext>
              </a:extLst>
            </p:cNvPr>
            <p:cNvSpPr>
              <a:spLocks noChangeAspect="1" noChangeArrowheads="1"/>
            </p:cNvSpPr>
            <p:nvPr/>
          </p:nvSpPr>
          <p:spPr bwMode="auto">
            <a:xfrm>
              <a:off x="2259" y="240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03445" name="Oval 21">
              <a:extLst>
                <a:ext uri="{FF2B5EF4-FFF2-40B4-BE49-F238E27FC236}">
                  <a16:creationId xmlns:a16="http://schemas.microsoft.com/office/drawing/2014/main" id="{5AA2F62A-7813-4DDB-86BC-C95954F53681}"/>
                </a:ext>
              </a:extLst>
            </p:cNvPr>
            <p:cNvSpPr>
              <a:spLocks noChangeAspect="1" noChangeArrowheads="1"/>
            </p:cNvSpPr>
            <p:nvPr/>
          </p:nvSpPr>
          <p:spPr bwMode="auto">
            <a:xfrm>
              <a:off x="2373" y="240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03446" name="Line 22">
            <a:extLst>
              <a:ext uri="{FF2B5EF4-FFF2-40B4-BE49-F238E27FC236}">
                <a16:creationId xmlns:a16="http://schemas.microsoft.com/office/drawing/2014/main" id="{1B66EE5E-1072-496A-8A45-ACDC5E7FB9A5}"/>
              </a:ext>
            </a:extLst>
          </p:cNvPr>
          <p:cNvSpPr>
            <a:spLocks noChangeShapeType="1"/>
          </p:cNvSpPr>
          <p:nvPr/>
        </p:nvSpPr>
        <p:spPr bwMode="auto">
          <a:xfrm>
            <a:off x="477838" y="2187575"/>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03447" name="Group 23">
            <a:extLst>
              <a:ext uri="{FF2B5EF4-FFF2-40B4-BE49-F238E27FC236}">
                <a16:creationId xmlns:a16="http://schemas.microsoft.com/office/drawing/2014/main" id="{54A5A900-E75C-4C47-A8BB-734B863E7FDE}"/>
              </a:ext>
            </a:extLst>
          </p:cNvPr>
          <p:cNvGrpSpPr>
            <a:grpSpLocks/>
          </p:cNvGrpSpPr>
          <p:nvPr/>
        </p:nvGrpSpPr>
        <p:grpSpPr bwMode="auto">
          <a:xfrm>
            <a:off x="477838" y="2259013"/>
            <a:ext cx="74612" cy="26987"/>
            <a:chOff x="2373" y="1404"/>
            <a:chExt cx="47" cy="17"/>
          </a:xfrm>
        </p:grpSpPr>
        <p:sp>
          <p:nvSpPr>
            <p:cNvPr id="103448" name="Oval 24">
              <a:extLst>
                <a:ext uri="{FF2B5EF4-FFF2-40B4-BE49-F238E27FC236}">
                  <a16:creationId xmlns:a16="http://schemas.microsoft.com/office/drawing/2014/main" id="{5741E045-F7AC-45A8-8F70-4847BC272ABB}"/>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03449" name="Oval 25">
              <a:extLst>
                <a:ext uri="{FF2B5EF4-FFF2-40B4-BE49-F238E27FC236}">
                  <a16:creationId xmlns:a16="http://schemas.microsoft.com/office/drawing/2014/main" id="{04391E29-51B7-4787-9D28-6645353DD8AF}"/>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grpSp>
        <p:nvGrpSpPr>
          <p:cNvPr id="103450" name="Group 26">
            <a:extLst>
              <a:ext uri="{FF2B5EF4-FFF2-40B4-BE49-F238E27FC236}">
                <a16:creationId xmlns:a16="http://schemas.microsoft.com/office/drawing/2014/main" id="{90EAA603-0AA8-431E-9DE0-12A7A707D617}"/>
              </a:ext>
            </a:extLst>
          </p:cNvPr>
          <p:cNvGrpSpPr>
            <a:grpSpLocks/>
          </p:cNvGrpSpPr>
          <p:nvPr/>
        </p:nvGrpSpPr>
        <p:grpSpPr bwMode="auto">
          <a:xfrm>
            <a:off x="404813" y="2332038"/>
            <a:ext cx="231775" cy="190500"/>
            <a:chOff x="2252" y="2304"/>
            <a:chExt cx="146" cy="120"/>
          </a:xfrm>
        </p:grpSpPr>
        <p:sp>
          <p:nvSpPr>
            <p:cNvPr id="103451" name="Rectangle 27">
              <a:extLst>
                <a:ext uri="{FF2B5EF4-FFF2-40B4-BE49-F238E27FC236}">
                  <a16:creationId xmlns:a16="http://schemas.microsoft.com/office/drawing/2014/main" id="{45436656-3DB7-4C28-9447-D2EC6A5276B4}"/>
                </a:ext>
              </a:extLst>
            </p:cNvPr>
            <p:cNvSpPr>
              <a:spLocks noChangeAspect="1" noChangeArrowheads="1"/>
            </p:cNvSpPr>
            <p:nvPr/>
          </p:nvSpPr>
          <p:spPr bwMode="auto">
            <a:xfrm>
              <a:off x="2252" y="230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3452" name="Oval 28">
              <a:extLst>
                <a:ext uri="{FF2B5EF4-FFF2-40B4-BE49-F238E27FC236}">
                  <a16:creationId xmlns:a16="http://schemas.microsoft.com/office/drawing/2014/main" id="{CC8D4863-0B6D-4B1B-A4F5-42289880C398}"/>
                </a:ext>
              </a:extLst>
            </p:cNvPr>
            <p:cNvSpPr>
              <a:spLocks noChangeAspect="1" noChangeArrowheads="1"/>
            </p:cNvSpPr>
            <p:nvPr/>
          </p:nvSpPr>
          <p:spPr bwMode="auto">
            <a:xfrm>
              <a:off x="2259" y="240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03453" name="Oval 29">
              <a:extLst>
                <a:ext uri="{FF2B5EF4-FFF2-40B4-BE49-F238E27FC236}">
                  <a16:creationId xmlns:a16="http://schemas.microsoft.com/office/drawing/2014/main" id="{8592E91B-C88F-40AD-BAA2-40919F8F55DC}"/>
                </a:ext>
              </a:extLst>
            </p:cNvPr>
            <p:cNvSpPr>
              <a:spLocks noChangeAspect="1" noChangeArrowheads="1"/>
            </p:cNvSpPr>
            <p:nvPr/>
          </p:nvSpPr>
          <p:spPr bwMode="auto">
            <a:xfrm>
              <a:off x="2373" y="240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03454" name="Line 30">
            <a:extLst>
              <a:ext uri="{FF2B5EF4-FFF2-40B4-BE49-F238E27FC236}">
                <a16:creationId xmlns:a16="http://schemas.microsoft.com/office/drawing/2014/main" id="{97C0BEC8-416C-4C3C-A6F6-027C44FDAB56}"/>
              </a:ext>
            </a:extLst>
          </p:cNvPr>
          <p:cNvSpPr>
            <a:spLocks noChangeShapeType="1"/>
          </p:cNvSpPr>
          <p:nvPr/>
        </p:nvSpPr>
        <p:spPr bwMode="auto">
          <a:xfrm>
            <a:off x="261938" y="395288"/>
            <a:ext cx="0" cy="1144587"/>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03455" name="Group 31">
            <a:extLst>
              <a:ext uri="{FF2B5EF4-FFF2-40B4-BE49-F238E27FC236}">
                <a16:creationId xmlns:a16="http://schemas.microsoft.com/office/drawing/2014/main" id="{7BBC91F2-FAB3-4D2B-B592-4C2D7D6794DB}"/>
              </a:ext>
            </a:extLst>
          </p:cNvPr>
          <p:cNvGrpSpPr>
            <a:grpSpLocks/>
          </p:cNvGrpSpPr>
          <p:nvPr/>
        </p:nvGrpSpPr>
        <p:grpSpPr bwMode="auto">
          <a:xfrm>
            <a:off x="223838" y="179388"/>
            <a:ext cx="76200" cy="63500"/>
            <a:chOff x="2443" y="447"/>
            <a:chExt cx="48" cy="40"/>
          </a:xfrm>
        </p:grpSpPr>
        <p:sp>
          <p:nvSpPr>
            <p:cNvPr id="103456" name="Line 32">
              <a:extLst>
                <a:ext uri="{FF2B5EF4-FFF2-40B4-BE49-F238E27FC236}">
                  <a16:creationId xmlns:a16="http://schemas.microsoft.com/office/drawing/2014/main" id="{8EC58D0A-0F19-491A-9088-90577838EF8C}"/>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3457" name="Line 33">
              <a:extLst>
                <a:ext uri="{FF2B5EF4-FFF2-40B4-BE49-F238E27FC236}">
                  <a16:creationId xmlns:a16="http://schemas.microsoft.com/office/drawing/2014/main" id="{F34EDE63-9760-4471-9942-7E8BC584B91B}"/>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03458" name="Line 34">
            <a:extLst>
              <a:ext uri="{FF2B5EF4-FFF2-40B4-BE49-F238E27FC236}">
                <a16:creationId xmlns:a16="http://schemas.microsoft.com/office/drawing/2014/main" id="{8F7D957D-EC7E-4001-8745-F9D08C6C9638}"/>
              </a:ext>
            </a:extLst>
          </p:cNvPr>
          <p:cNvSpPr>
            <a:spLocks noChangeShapeType="1"/>
          </p:cNvSpPr>
          <p:nvPr/>
        </p:nvSpPr>
        <p:spPr bwMode="auto">
          <a:xfrm>
            <a:off x="261938" y="684213"/>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3459" name="Line 35">
            <a:extLst>
              <a:ext uri="{FF2B5EF4-FFF2-40B4-BE49-F238E27FC236}">
                <a16:creationId xmlns:a16="http://schemas.microsoft.com/office/drawing/2014/main" id="{50E11797-AE20-43D6-A01A-F4D2C9C141B9}"/>
              </a:ext>
            </a:extLst>
          </p:cNvPr>
          <p:cNvSpPr>
            <a:spLocks noChangeShapeType="1"/>
          </p:cNvSpPr>
          <p:nvPr/>
        </p:nvSpPr>
        <p:spPr bwMode="auto">
          <a:xfrm>
            <a:off x="477838" y="755650"/>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03460" name="Group 36">
            <a:extLst>
              <a:ext uri="{FF2B5EF4-FFF2-40B4-BE49-F238E27FC236}">
                <a16:creationId xmlns:a16="http://schemas.microsoft.com/office/drawing/2014/main" id="{11EB761D-533A-4A62-B8FE-6875B577BD33}"/>
              </a:ext>
            </a:extLst>
          </p:cNvPr>
          <p:cNvGrpSpPr>
            <a:grpSpLocks/>
          </p:cNvGrpSpPr>
          <p:nvPr/>
        </p:nvGrpSpPr>
        <p:grpSpPr bwMode="auto">
          <a:xfrm>
            <a:off x="477838" y="539750"/>
            <a:ext cx="74612" cy="26988"/>
            <a:chOff x="2373" y="1404"/>
            <a:chExt cx="47" cy="17"/>
          </a:xfrm>
        </p:grpSpPr>
        <p:sp>
          <p:nvSpPr>
            <p:cNvPr id="103461" name="Oval 37">
              <a:extLst>
                <a:ext uri="{FF2B5EF4-FFF2-40B4-BE49-F238E27FC236}">
                  <a16:creationId xmlns:a16="http://schemas.microsoft.com/office/drawing/2014/main" id="{FD6FAA19-5E2E-4C5A-BB17-09AF2581757A}"/>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03462" name="Oval 38">
              <a:extLst>
                <a:ext uri="{FF2B5EF4-FFF2-40B4-BE49-F238E27FC236}">
                  <a16:creationId xmlns:a16="http://schemas.microsoft.com/office/drawing/2014/main" id="{4898B9C3-7095-4335-B5A1-84D5DFB06F79}"/>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03463" name="Text Box 39">
            <a:extLst>
              <a:ext uri="{FF2B5EF4-FFF2-40B4-BE49-F238E27FC236}">
                <a16:creationId xmlns:a16="http://schemas.microsoft.com/office/drawing/2014/main" id="{E7343C63-0EB1-47CA-95FA-9F75F7CDF2E4}"/>
              </a:ext>
            </a:extLst>
          </p:cNvPr>
          <p:cNvSpPr txBox="1">
            <a:spLocks noChangeArrowheads="1"/>
          </p:cNvSpPr>
          <p:nvPr/>
        </p:nvSpPr>
        <p:spPr bwMode="auto">
          <a:xfrm>
            <a:off x="622300" y="468313"/>
            <a:ext cx="28019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Command</a:t>
            </a:r>
          </a:p>
          <a:p>
            <a:r>
              <a:rPr lang="en-GB" altLang="en-US" sz="800"/>
              <a:t>x1 </a:t>
            </a:r>
            <a:r>
              <a:rPr lang="en-GB" altLang="en-US" sz="800" b="0"/>
              <a:t>Commander                                                   CWBR-25</a:t>
            </a:r>
            <a:endParaRPr lang="en-GB" altLang="en-US" sz="800"/>
          </a:p>
        </p:txBody>
      </p:sp>
      <p:grpSp>
        <p:nvGrpSpPr>
          <p:cNvPr id="103464" name="Group 40">
            <a:extLst>
              <a:ext uri="{FF2B5EF4-FFF2-40B4-BE49-F238E27FC236}">
                <a16:creationId xmlns:a16="http://schemas.microsoft.com/office/drawing/2014/main" id="{D818C637-D21A-4A7E-8A9F-FE6CC9548BDD}"/>
              </a:ext>
            </a:extLst>
          </p:cNvPr>
          <p:cNvGrpSpPr>
            <a:grpSpLocks/>
          </p:cNvGrpSpPr>
          <p:nvPr/>
        </p:nvGrpSpPr>
        <p:grpSpPr bwMode="auto">
          <a:xfrm>
            <a:off x="406400" y="611188"/>
            <a:ext cx="231775" cy="157162"/>
            <a:chOff x="933" y="149"/>
            <a:chExt cx="146" cy="99"/>
          </a:xfrm>
        </p:grpSpPr>
        <p:sp>
          <p:nvSpPr>
            <p:cNvPr id="103465" name="Rectangle 41">
              <a:extLst>
                <a:ext uri="{FF2B5EF4-FFF2-40B4-BE49-F238E27FC236}">
                  <a16:creationId xmlns:a16="http://schemas.microsoft.com/office/drawing/2014/main" id="{FE1DE3AF-8FD7-4B7C-A6B4-B29467DF469D}"/>
                </a:ext>
              </a:extLst>
            </p:cNvPr>
            <p:cNvSpPr>
              <a:spLocks noChangeAspect="1" noChangeArrowheads="1"/>
            </p:cNvSpPr>
            <p:nvPr/>
          </p:nvSpPr>
          <p:spPr bwMode="auto">
            <a:xfrm>
              <a:off x="933" y="149"/>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3466" name="Text Box 42">
              <a:extLst>
                <a:ext uri="{FF2B5EF4-FFF2-40B4-BE49-F238E27FC236}">
                  <a16:creationId xmlns:a16="http://schemas.microsoft.com/office/drawing/2014/main" id="{424C8FE8-A805-43AC-8D91-8409019CDE8E}"/>
                </a:ext>
              </a:extLst>
            </p:cNvPr>
            <p:cNvSpPr txBox="1">
              <a:spLocks noChangeAspect="1" noChangeArrowheads="1"/>
            </p:cNvSpPr>
            <p:nvPr/>
          </p:nvSpPr>
          <p:spPr bwMode="auto">
            <a:xfrm>
              <a:off x="948" y="163"/>
              <a:ext cx="116" cy="70"/>
            </a:xfrm>
            <a:prstGeom prst="rect">
              <a:avLst/>
            </a:prstGeom>
            <a:solidFill>
              <a:srgbClr val="CC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sz="800"/>
                <a:t>HQ</a:t>
              </a:r>
            </a:p>
          </p:txBody>
        </p:sp>
      </p:grpSp>
      <p:grpSp>
        <p:nvGrpSpPr>
          <p:cNvPr id="103467" name="Group 43">
            <a:extLst>
              <a:ext uri="{FF2B5EF4-FFF2-40B4-BE49-F238E27FC236}">
                <a16:creationId xmlns:a16="http://schemas.microsoft.com/office/drawing/2014/main" id="{3F7E6211-4DCE-4E23-89A1-67415F32A513}"/>
              </a:ext>
            </a:extLst>
          </p:cNvPr>
          <p:cNvGrpSpPr>
            <a:grpSpLocks/>
          </p:cNvGrpSpPr>
          <p:nvPr/>
        </p:nvGrpSpPr>
        <p:grpSpPr bwMode="auto">
          <a:xfrm>
            <a:off x="477838" y="827088"/>
            <a:ext cx="74612" cy="26987"/>
            <a:chOff x="2373" y="1404"/>
            <a:chExt cx="47" cy="17"/>
          </a:xfrm>
        </p:grpSpPr>
        <p:sp>
          <p:nvSpPr>
            <p:cNvPr id="103468" name="Oval 44">
              <a:extLst>
                <a:ext uri="{FF2B5EF4-FFF2-40B4-BE49-F238E27FC236}">
                  <a16:creationId xmlns:a16="http://schemas.microsoft.com/office/drawing/2014/main" id="{6783D1FB-0D9E-468B-B83E-6D293776F6E5}"/>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03469" name="Oval 45">
              <a:extLst>
                <a:ext uri="{FF2B5EF4-FFF2-40B4-BE49-F238E27FC236}">
                  <a16:creationId xmlns:a16="http://schemas.microsoft.com/office/drawing/2014/main" id="{82EA8466-F017-4452-B6E7-520CC1088C95}"/>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03470" name="Text Box 46">
            <a:extLst>
              <a:ext uri="{FF2B5EF4-FFF2-40B4-BE49-F238E27FC236}">
                <a16:creationId xmlns:a16="http://schemas.microsoft.com/office/drawing/2014/main" id="{9F70A7D5-4657-4A2D-9A89-F5EE67231589}"/>
              </a:ext>
            </a:extLst>
          </p:cNvPr>
          <p:cNvSpPr txBox="1">
            <a:spLocks noChangeArrowheads="1"/>
          </p:cNvSpPr>
          <p:nvPr/>
        </p:nvSpPr>
        <p:spPr bwMode="auto">
          <a:xfrm>
            <a:off x="622300" y="755650"/>
            <a:ext cx="28003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a:t>
            </a:r>
          </a:p>
          <a:p>
            <a:r>
              <a:rPr lang="en-GB" altLang="en-US" sz="800"/>
              <a:t>x1 </a:t>
            </a:r>
            <a:r>
              <a:rPr lang="en-GB" altLang="en-US" sz="800" b="0"/>
              <a:t>Land Rover (no MG)                                      CWBR-20</a:t>
            </a:r>
            <a:endParaRPr lang="en-GB" altLang="en-US" sz="800"/>
          </a:p>
        </p:txBody>
      </p:sp>
      <p:sp>
        <p:nvSpPr>
          <p:cNvPr id="103471" name="Text Box 47">
            <a:extLst>
              <a:ext uri="{FF2B5EF4-FFF2-40B4-BE49-F238E27FC236}">
                <a16:creationId xmlns:a16="http://schemas.microsoft.com/office/drawing/2014/main" id="{CB0E3D58-DB12-41D2-9129-1A9C1C88E35A}"/>
              </a:ext>
            </a:extLst>
          </p:cNvPr>
          <p:cNvSpPr txBox="1">
            <a:spLocks noChangeArrowheads="1"/>
          </p:cNvSpPr>
          <p:nvPr/>
        </p:nvSpPr>
        <p:spPr bwMode="auto">
          <a:xfrm>
            <a:off x="693738" y="1116013"/>
            <a:ext cx="1719262"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MANOEUVRE ELEMENTS</a:t>
            </a:r>
          </a:p>
        </p:txBody>
      </p:sp>
      <p:sp>
        <p:nvSpPr>
          <p:cNvPr id="103472" name="Line 48">
            <a:extLst>
              <a:ext uri="{FF2B5EF4-FFF2-40B4-BE49-F238E27FC236}">
                <a16:creationId xmlns:a16="http://schemas.microsoft.com/office/drawing/2014/main" id="{D867C23F-5B22-45C5-A70E-F7E90B5C8D26}"/>
              </a:ext>
            </a:extLst>
          </p:cNvPr>
          <p:cNvSpPr>
            <a:spLocks noChangeShapeType="1"/>
          </p:cNvSpPr>
          <p:nvPr/>
        </p:nvSpPr>
        <p:spPr bwMode="auto">
          <a:xfrm>
            <a:off x="549275" y="1403350"/>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3473" name="Text Box 49">
            <a:extLst>
              <a:ext uri="{FF2B5EF4-FFF2-40B4-BE49-F238E27FC236}">
                <a16:creationId xmlns:a16="http://schemas.microsoft.com/office/drawing/2014/main" id="{9F3FC97B-7724-404A-8774-CC58079B70F3}"/>
              </a:ext>
            </a:extLst>
          </p:cNvPr>
          <p:cNvSpPr txBox="1">
            <a:spLocks noChangeArrowheads="1"/>
          </p:cNvSpPr>
          <p:nvPr/>
        </p:nvSpPr>
        <p:spPr bwMode="auto">
          <a:xfrm>
            <a:off x="693738" y="1331913"/>
            <a:ext cx="16906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CWBR-10</a:t>
            </a:r>
          </a:p>
          <a:p>
            <a:r>
              <a:rPr lang="en-GB" altLang="en-US" sz="800"/>
              <a:t>x3 Airmobile Infantry Company</a:t>
            </a:r>
          </a:p>
        </p:txBody>
      </p:sp>
      <p:sp>
        <p:nvSpPr>
          <p:cNvPr id="103474" name="Text Box 50">
            <a:extLst>
              <a:ext uri="{FF2B5EF4-FFF2-40B4-BE49-F238E27FC236}">
                <a16:creationId xmlns:a16="http://schemas.microsoft.com/office/drawing/2014/main" id="{12BE98E0-156F-4027-824B-7F6E9C9A9B2E}"/>
              </a:ext>
            </a:extLst>
          </p:cNvPr>
          <p:cNvSpPr txBox="1">
            <a:spLocks noChangeArrowheads="1"/>
          </p:cNvSpPr>
          <p:nvPr/>
        </p:nvSpPr>
        <p:spPr bwMode="auto">
          <a:xfrm>
            <a:off x="693738" y="1682750"/>
            <a:ext cx="11366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ATTACHMENTS</a:t>
            </a:r>
          </a:p>
        </p:txBody>
      </p:sp>
      <p:grpSp>
        <p:nvGrpSpPr>
          <p:cNvPr id="103475" name="Group 51">
            <a:extLst>
              <a:ext uri="{FF2B5EF4-FFF2-40B4-BE49-F238E27FC236}">
                <a16:creationId xmlns:a16="http://schemas.microsoft.com/office/drawing/2014/main" id="{BF0FB21C-05A1-4EAC-AE78-63CF201462EC}"/>
              </a:ext>
            </a:extLst>
          </p:cNvPr>
          <p:cNvGrpSpPr>
            <a:grpSpLocks noChangeAspect="1"/>
          </p:cNvGrpSpPr>
          <p:nvPr/>
        </p:nvGrpSpPr>
        <p:grpSpPr bwMode="auto">
          <a:xfrm>
            <a:off x="406400" y="2043113"/>
            <a:ext cx="239713" cy="157162"/>
            <a:chOff x="960" y="336"/>
            <a:chExt cx="201" cy="132"/>
          </a:xfrm>
        </p:grpSpPr>
        <p:sp>
          <p:nvSpPr>
            <p:cNvPr id="103476" name="Rectangle 52">
              <a:extLst>
                <a:ext uri="{FF2B5EF4-FFF2-40B4-BE49-F238E27FC236}">
                  <a16:creationId xmlns:a16="http://schemas.microsoft.com/office/drawing/2014/main" id="{47953832-B78D-4261-8049-92C6F35314A9}"/>
                </a:ext>
              </a:extLst>
            </p:cNvPr>
            <p:cNvSpPr>
              <a:spLocks noChangeAspect="1" noChangeArrowheads="1"/>
            </p:cNvSpPr>
            <p:nvPr/>
          </p:nvSpPr>
          <p:spPr bwMode="auto">
            <a:xfrm>
              <a:off x="960" y="336"/>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3477" name="Line 53">
              <a:extLst>
                <a:ext uri="{FF2B5EF4-FFF2-40B4-BE49-F238E27FC236}">
                  <a16:creationId xmlns:a16="http://schemas.microsoft.com/office/drawing/2014/main" id="{462D2990-BD4C-4A2A-8BB6-C3144C2B936F}"/>
                </a:ext>
              </a:extLst>
            </p:cNvPr>
            <p:cNvSpPr>
              <a:spLocks noChangeAspect="1" noChangeShapeType="1"/>
            </p:cNvSpPr>
            <p:nvPr/>
          </p:nvSpPr>
          <p:spPr bwMode="auto">
            <a:xfrm flipH="1">
              <a:off x="1061" y="354"/>
              <a:ext cx="2" cy="85"/>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3478" name="Line 54">
              <a:extLst>
                <a:ext uri="{FF2B5EF4-FFF2-40B4-BE49-F238E27FC236}">
                  <a16:creationId xmlns:a16="http://schemas.microsoft.com/office/drawing/2014/main" id="{054D859D-CD07-4E2E-A6BA-D4E055E126BE}"/>
                </a:ext>
              </a:extLst>
            </p:cNvPr>
            <p:cNvSpPr>
              <a:spLocks noChangeAspect="1" noChangeShapeType="1"/>
            </p:cNvSpPr>
            <p:nvPr/>
          </p:nvSpPr>
          <p:spPr bwMode="auto">
            <a:xfrm flipV="1">
              <a:off x="1031" y="441"/>
              <a:ext cx="57" cy="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03479" name="Line 55">
            <a:extLst>
              <a:ext uri="{FF2B5EF4-FFF2-40B4-BE49-F238E27FC236}">
                <a16:creationId xmlns:a16="http://schemas.microsoft.com/office/drawing/2014/main" id="{8ABFAA6A-B168-43F0-83BD-14EAB489B866}"/>
              </a:ext>
            </a:extLst>
          </p:cNvPr>
          <p:cNvSpPr>
            <a:spLocks noChangeShapeType="1"/>
          </p:cNvSpPr>
          <p:nvPr/>
        </p:nvSpPr>
        <p:spPr bwMode="auto">
          <a:xfrm>
            <a:off x="261938" y="1547813"/>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03480" name="Group 56">
            <a:extLst>
              <a:ext uri="{FF2B5EF4-FFF2-40B4-BE49-F238E27FC236}">
                <a16:creationId xmlns:a16="http://schemas.microsoft.com/office/drawing/2014/main" id="{F9E486A3-E9E3-4D5B-B6F9-F48840F9E027}"/>
              </a:ext>
            </a:extLst>
          </p:cNvPr>
          <p:cNvGrpSpPr>
            <a:grpSpLocks/>
          </p:cNvGrpSpPr>
          <p:nvPr/>
        </p:nvGrpSpPr>
        <p:grpSpPr bwMode="auto">
          <a:xfrm>
            <a:off x="488950" y="1971675"/>
            <a:ext cx="74613" cy="26988"/>
            <a:chOff x="2373" y="1404"/>
            <a:chExt cx="47" cy="17"/>
          </a:xfrm>
        </p:grpSpPr>
        <p:sp>
          <p:nvSpPr>
            <p:cNvPr id="103481" name="Oval 57">
              <a:extLst>
                <a:ext uri="{FF2B5EF4-FFF2-40B4-BE49-F238E27FC236}">
                  <a16:creationId xmlns:a16="http://schemas.microsoft.com/office/drawing/2014/main" id="{C48256CD-024B-4FFA-8E83-0D692B28CE51}"/>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03482" name="Oval 58">
              <a:extLst>
                <a:ext uri="{FF2B5EF4-FFF2-40B4-BE49-F238E27FC236}">
                  <a16:creationId xmlns:a16="http://schemas.microsoft.com/office/drawing/2014/main" id="{32846703-ED5F-4194-BEB9-250FCCD7A286}"/>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03483" name="Text Box 59">
            <a:extLst>
              <a:ext uri="{FF2B5EF4-FFF2-40B4-BE49-F238E27FC236}">
                <a16:creationId xmlns:a16="http://schemas.microsoft.com/office/drawing/2014/main" id="{DFC1C94D-903A-4C52-A167-E974AA1AAA7F}"/>
              </a:ext>
            </a:extLst>
          </p:cNvPr>
          <p:cNvSpPr txBox="1">
            <a:spLocks noChangeArrowheads="1"/>
          </p:cNvSpPr>
          <p:nvPr/>
        </p:nvSpPr>
        <p:spPr bwMode="auto">
          <a:xfrm>
            <a:off x="622300" y="1898650"/>
            <a:ext cx="27432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Organic Fire Support</a:t>
            </a:r>
          </a:p>
          <a:p>
            <a:r>
              <a:rPr lang="en-GB" altLang="en-US" sz="800"/>
              <a:t>x4 </a:t>
            </a:r>
            <a:r>
              <a:rPr lang="en-GB" altLang="en-US" sz="800" b="0"/>
              <a:t>L16A1 81mm Mortar </a:t>
            </a:r>
            <a:r>
              <a:rPr lang="en-GB" altLang="en-US" sz="800"/>
              <a:t>     </a:t>
            </a:r>
            <a:r>
              <a:rPr lang="en-GB" altLang="en-US" sz="800" b="0"/>
              <a:t>                              CWBR-34</a:t>
            </a:r>
            <a:endParaRPr lang="en-GB" altLang="en-US" sz="800"/>
          </a:p>
        </p:txBody>
      </p:sp>
      <p:sp>
        <p:nvSpPr>
          <p:cNvPr id="103484" name="Line 60">
            <a:extLst>
              <a:ext uri="{FF2B5EF4-FFF2-40B4-BE49-F238E27FC236}">
                <a16:creationId xmlns:a16="http://schemas.microsoft.com/office/drawing/2014/main" id="{FDD608ED-1B96-4940-80F2-66582E753AE9}"/>
              </a:ext>
            </a:extLst>
          </p:cNvPr>
          <p:cNvSpPr>
            <a:spLocks noChangeShapeType="1"/>
          </p:cNvSpPr>
          <p:nvPr/>
        </p:nvSpPr>
        <p:spPr bwMode="auto">
          <a:xfrm>
            <a:off x="263525" y="2116138"/>
            <a:ext cx="142875"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03485" name="Group 61">
            <a:extLst>
              <a:ext uri="{FF2B5EF4-FFF2-40B4-BE49-F238E27FC236}">
                <a16:creationId xmlns:a16="http://schemas.microsoft.com/office/drawing/2014/main" id="{C9507D69-C26C-4026-9A82-B0C3728C2228}"/>
              </a:ext>
            </a:extLst>
          </p:cNvPr>
          <p:cNvGrpSpPr>
            <a:grpSpLocks noChangeAspect="1"/>
          </p:cNvGrpSpPr>
          <p:nvPr/>
        </p:nvGrpSpPr>
        <p:grpSpPr bwMode="auto">
          <a:xfrm>
            <a:off x="404813" y="2617788"/>
            <a:ext cx="231775" cy="157162"/>
            <a:chOff x="624" y="1632"/>
            <a:chExt cx="195" cy="132"/>
          </a:xfrm>
        </p:grpSpPr>
        <p:sp>
          <p:nvSpPr>
            <p:cNvPr id="103486" name="Rectangle 62">
              <a:extLst>
                <a:ext uri="{FF2B5EF4-FFF2-40B4-BE49-F238E27FC236}">
                  <a16:creationId xmlns:a16="http://schemas.microsoft.com/office/drawing/2014/main" id="{FC9BDA5D-E881-4292-988F-BC97FE3ACF80}"/>
                </a:ext>
              </a:extLst>
            </p:cNvPr>
            <p:cNvSpPr>
              <a:spLocks noChangeAspect="1" noChangeArrowheads="1"/>
            </p:cNvSpPr>
            <p:nvPr/>
          </p:nvSpPr>
          <p:spPr bwMode="auto">
            <a:xfrm>
              <a:off x="624" y="1632"/>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3487" name="Line 63">
              <a:extLst>
                <a:ext uri="{FF2B5EF4-FFF2-40B4-BE49-F238E27FC236}">
                  <a16:creationId xmlns:a16="http://schemas.microsoft.com/office/drawing/2014/main" id="{A7BECE9C-6779-4994-833C-DA35ACF212FF}"/>
                </a:ext>
              </a:extLst>
            </p:cNvPr>
            <p:cNvSpPr>
              <a:spLocks noChangeAspect="1" noChangeShapeType="1"/>
            </p:cNvSpPr>
            <p:nvPr/>
          </p:nvSpPr>
          <p:spPr bwMode="auto">
            <a:xfrm flipV="1">
              <a:off x="624" y="1635"/>
              <a:ext cx="96" cy="12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3488" name="Line 64">
              <a:extLst>
                <a:ext uri="{FF2B5EF4-FFF2-40B4-BE49-F238E27FC236}">
                  <a16:creationId xmlns:a16="http://schemas.microsoft.com/office/drawing/2014/main" id="{7ED2CF30-B155-4616-932C-7CD64CF16504}"/>
                </a:ext>
              </a:extLst>
            </p:cNvPr>
            <p:cNvSpPr>
              <a:spLocks noChangeAspect="1" noChangeShapeType="1"/>
            </p:cNvSpPr>
            <p:nvPr/>
          </p:nvSpPr>
          <p:spPr bwMode="auto">
            <a:xfrm>
              <a:off x="720" y="1632"/>
              <a:ext cx="96"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03489" name="Group 65">
            <a:extLst>
              <a:ext uri="{FF2B5EF4-FFF2-40B4-BE49-F238E27FC236}">
                <a16:creationId xmlns:a16="http://schemas.microsoft.com/office/drawing/2014/main" id="{C74AE673-1F3A-45BC-A1AC-96ACCBD5A6B4}"/>
              </a:ext>
            </a:extLst>
          </p:cNvPr>
          <p:cNvGrpSpPr>
            <a:grpSpLocks/>
          </p:cNvGrpSpPr>
          <p:nvPr/>
        </p:nvGrpSpPr>
        <p:grpSpPr bwMode="auto">
          <a:xfrm>
            <a:off x="482600" y="2546350"/>
            <a:ext cx="74613" cy="26988"/>
            <a:chOff x="2373" y="1404"/>
            <a:chExt cx="47" cy="17"/>
          </a:xfrm>
        </p:grpSpPr>
        <p:sp>
          <p:nvSpPr>
            <p:cNvPr id="103490" name="Oval 66">
              <a:extLst>
                <a:ext uri="{FF2B5EF4-FFF2-40B4-BE49-F238E27FC236}">
                  <a16:creationId xmlns:a16="http://schemas.microsoft.com/office/drawing/2014/main" id="{5DC92E02-C392-47FE-9C31-05C202FBABC2}"/>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03491" name="Oval 67">
              <a:extLst>
                <a:ext uri="{FF2B5EF4-FFF2-40B4-BE49-F238E27FC236}">
                  <a16:creationId xmlns:a16="http://schemas.microsoft.com/office/drawing/2014/main" id="{BF330E0F-54E0-4F3D-A256-DBBDA225132A}"/>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03492" name="Text Box 68">
            <a:extLst>
              <a:ext uri="{FF2B5EF4-FFF2-40B4-BE49-F238E27FC236}">
                <a16:creationId xmlns:a16="http://schemas.microsoft.com/office/drawing/2014/main" id="{9B324A31-3593-47F2-A3EC-7365B642F5B1}"/>
              </a:ext>
            </a:extLst>
          </p:cNvPr>
          <p:cNvSpPr txBox="1">
            <a:spLocks noChangeArrowheads="1"/>
          </p:cNvSpPr>
          <p:nvPr/>
        </p:nvSpPr>
        <p:spPr bwMode="auto">
          <a:xfrm>
            <a:off x="622300" y="2546350"/>
            <a:ext cx="2706688"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x5 </a:t>
            </a:r>
            <a:r>
              <a:rPr lang="en-GB" altLang="en-US" sz="800" b="0"/>
              <a:t>Milan ATGM </a:t>
            </a:r>
            <a:r>
              <a:rPr lang="en-GB" altLang="en-US" sz="800"/>
              <a:t>(be)</a:t>
            </a:r>
            <a:r>
              <a:rPr lang="en-GB" altLang="en-US" sz="800" b="0"/>
              <a:t>                                        CWBR-30</a:t>
            </a:r>
            <a:endParaRPr lang="en-GB" altLang="en-US" sz="800"/>
          </a:p>
        </p:txBody>
      </p:sp>
      <p:sp>
        <p:nvSpPr>
          <p:cNvPr id="103493" name="Line 69">
            <a:extLst>
              <a:ext uri="{FF2B5EF4-FFF2-40B4-BE49-F238E27FC236}">
                <a16:creationId xmlns:a16="http://schemas.microsoft.com/office/drawing/2014/main" id="{5B5A6FA2-D047-465D-AFC3-42C8934A6394}"/>
              </a:ext>
            </a:extLst>
          </p:cNvPr>
          <p:cNvSpPr>
            <a:spLocks noChangeShapeType="1"/>
          </p:cNvSpPr>
          <p:nvPr/>
        </p:nvSpPr>
        <p:spPr bwMode="auto">
          <a:xfrm>
            <a:off x="261938" y="2690813"/>
            <a:ext cx="142875"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3494" name="Line 70">
            <a:extLst>
              <a:ext uri="{FF2B5EF4-FFF2-40B4-BE49-F238E27FC236}">
                <a16:creationId xmlns:a16="http://schemas.microsoft.com/office/drawing/2014/main" id="{5C422735-875B-4CD9-B49E-A32E96BAB1BF}"/>
              </a:ext>
            </a:extLst>
          </p:cNvPr>
          <p:cNvSpPr>
            <a:spLocks noChangeShapeType="1"/>
          </p:cNvSpPr>
          <p:nvPr/>
        </p:nvSpPr>
        <p:spPr bwMode="auto">
          <a:xfrm flipH="1">
            <a:off x="260350" y="1547813"/>
            <a:ext cx="1588" cy="2592387"/>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3495" name="Text Box 71">
            <a:extLst>
              <a:ext uri="{FF2B5EF4-FFF2-40B4-BE49-F238E27FC236}">
                <a16:creationId xmlns:a16="http://schemas.microsoft.com/office/drawing/2014/main" id="{8E818CC4-7B55-41BA-A39E-0D8F90238F4F}"/>
              </a:ext>
            </a:extLst>
          </p:cNvPr>
          <p:cNvSpPr txBox="1">
            <a:spLocks noChangeArrowheads="1"/>
          </p:cNvSpPr>
          <p:nvPr/>
        </p:nvSpPr>
        <p:spPr bwMode="auto">
          <a:xfrm>
            <a:off x="404813" y="107950"/>
            <a:ext cx="184626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BATTLEGROUP CWBR-27</a:t>
            </a:r>
          </a:p>
          <a:p>
            <a:r>
              <a:rPr lang="en-GB" altLang="en-US" sz="1000"/>
              <a:t>Airmobile Infantry Battalion</a:t>
            </a:r>
          </a:p>
        </p:txBody>
      </p:sp>
      <p:grpSp>
        <p:nvGrpSpPr>
          <p:cNvPr id="103496" name="Group 72">
            <a:extLst>
              <a:ext uri="{FF2B5EF4-FFF2-40B4-BE49-F238E27FC236}">
                <a16:creationId xmlns:a16="http://schemas.microsoft.com/office/drawing/2014/main" id="{1B671CA4-568B-4585-A65A-AAA462E23845}"/>
              </a:ext>
            </a:extLst>
          </p:cNvPr>
          <p:cNvGrpSpPr>
            <a:grpSpLocks/>
          </p:cNvGrpSpPr>
          <p:nvPr/>
        </p:nvGrpSpPr>
        <p:grpSpPr bwMode="auto">
          <a:xfrm>
            <a:off x="115888" y="250825"/>
            <a:ext cx="288925" cy="209550"/>
            <a:chOff x="118" y="295"/>
            <a:chExt cx="182" cy="123"/>
          </a:xfrm>
        </p:grpSpPr>
        <p:grpSp>
          <p:nvGrpSpPr>
            <p:cNvPr id="103497" name="Group 73">
              <a:extLst>
                <a:ext uri="{FF2B5EF4-FFF2-40B4-BE49-F238E27FC236}">
                  <a16:creationId xmlns:a16="http://schemas.microsoft.com/office/drawing/2014/main" id="{93149C08-F804-4430-A9FA-9D545B6264B0}"/>
                </a:ext>
              </a:extLst>
            </p:cNvPr>
            <p:cNvGrpSpPr>
              <a:grpSpLocks noChangeAspect="1"/>
            </p:cNvGrpSpPr>
            <p:nvPr/>
          </p:nvGrpSpPr>
          <p:grpSpPr bwMode="auto">
            <a:xfrm>
              <a:off x="118" y="295"/>
              <a:ext cx="182" cy="123"/>
              <a:chOff x="1968" y="1728"/>
              <a:chExt cx="195" cy="132"/>
            </a:xfrm>
          </p:grpSpPr>
          <p:sp>
            <p:nvSpPr>
              <p:cNvPr id="103498" name="Rectangle 74">
                <a:extLst>
                  <a:ext uri="{FF2B5EF4-FFF2-40B4-BE49-F238E27FC236}">
                    <a16:creationId xmlns:a16="http://schemas.microsoft.com/office/drawing/2014/main" id="{929449F2-6D95-40BE-B122-8AAF1C5C6D96}"/>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3499" name="Line 75">
                <a:extLst>
                  <a:ext uri="{FF2B5EF4-FFF2-40B4-BE49-F238E27FC236}">
                    <a16:creationId xmlns:a16="http://schemas.microsoft.com/office/drawing/2014/main" id="{DC5BF635-00C6-4667-B89E-60F2E8284D3C}"/>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3500" name="Line 76">
                <a:extLst>
                  <a:ext uri="{FF2B5EF4-FFF2-40B4-BE49-F238E27FC236}">
                    <a16:creationId xmlns:a16="http://schemas.microsoft.com/office/drawing/2014/main" id="{EE032192-B67F-4F11-84F5-7047F4DB3DA3}"/>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03501" name="Line 77">
              <a:extLst>
                <a:ext uri="{FF2B5EF4-FFF2-40B4-BE49-F238E27FC236}">
                  <a16:creationId xmlns:a16="http://schemas.microsoft.com/office/drawing/2014/main" id="{0753C3DE-FD13-4F67-8E29-A97DC9149692}"/>
                </a:ext>
              </a:extLst>
            </p:cNvPr>
            <p:cNvSpPr>
              <a:spLocks noChangeShapeType="1"/>
            </p:cNvSpPr>
            <p:nvPr/>
          </p:nvSpPr>
          <p:spPr bwMode="auto">
            <a:xfrm>
              <a:off x="141" y="357"/>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03502" name="Group 78">
            <a:extLst>
              <a:ext uri="{FF2B5EF4-FFF2-40B4-BE49-F238E27FC236}">
                <a16:creationId xmlns:a16="http://schemas.microsoft.com/office/drawing/2014/main" id="{4DD0F0B4-4E8C-4BD9-B6A0-1B435290EBBA}"/>
              </a:ext>
            </a:extLst>
          </p:cNvPr>
          <p:cNvGrpSpPr>
            <a:grpSpLocks/>
          </p:cNvGrpSpPr>
          <p:nvPr/>
        </p:nvGrpSpPr>
        <p:grpSpPr bwMode="auto">
          <a:xfrm>
            <a:off x="404813" y="1476375"/>
            <a:ext cx="288925" cy="207963"/>
            <a:chOff x="118" y="295"/>
            <a:chExt cx="182" cy="123"/>
          </a:xfrm>
        </p:grpSpPr>
        <p:grpSp>
          <p:nvGrpSpPr>
            <p:cNvPr id="103503" name="Group 79">
              <a:extLst>
                <a:ext uri="{FF2B5EF4-FFF2-40B4-BE49-F238E27FC236}">
                  <a16:creationId xmlns:a16="http://schemas.microsoft.com/office/drawing/2014/main" id="{12541D79-8949-41C2-8FDD-A452CBF42503}"/>
                </a:ext>
              </a:extLst>
            </p:cNvPr>
            <p:cNvGrpSpPr>
              <a:grpSpLocks noChangeAspect="1"/>
            </p:cNvGrpSpPr>
            <p:nvPr/>
          </p:nvGrpSpPr>
          <p:grpSpPr bwMode="auto">
            <a:xfrm>
              <a:off x="118" y="295"/>
              <a:ext cx="182" cy="123"/>
              <a:chOff x="1968" y="1728"/>
              <a:chExt cx="195" cy="132"/>
            </a:xfrm>
          </p:grpSpPr>
          <p:sp>
            <p:nvSpPr>
              <p:cNvPr id="103504" name="Rectangle 80">
                <a:extLst>
                  <a:ext uri="{FF2B5EF4-FFF2-40B4-BE49-F238E27FC236}">
                    <a16:creationId xmlns:a16="http://schemas.microsoft.com/office/drawing/2014/main" id="{4D45A0DF-1528-49C1-880A-5EFE8E5DB32C}"/>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3505" name="Line 81">
                <a:extLst>
                  <a:ext uri="{FF2B5EF4-FFF2-40B4-BE49-F238E27FC236}">
                    <a16:creationId xmlns:a16="http://schemas.microsoft.com/office/drawing/2014/main" id="{C37088A5-B813-46B6-9F3A-463ED30F9D7C}"/>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3506" name="Line 82">
                <a:extLst>
                  <a:ext uri="{FF2B5EF4-FFF2-40B4-BE49-F238E27FC236}">
                    <a16:creationId xmlns:a16="http://schemas.microsoft.com/office/drawing/2014/main" id="{FA248EBB-9E50-4331-9C0B-5217313B5514}"/>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03507" name="Line 83">
              <a:extLst>
                <a:ext uri="{FF2B5EF4-FFF2-40B4-BE49-F238E27FC236}">
                  <a16:creationId xmlns:a16="http://schemas.microsoft.com/office/drawing/2014/main" id="{1674DDBF-1565-4A04-9B63-BE102385D69D}"/>
                </a:ext>
              </a:extLst>
            </p:cNvPr>
            <p:cNvSpPr>
              <a:spLocks noChangeShapeType="1"/>
            </p:cNvSpPr>
            <p:nvPr/>
          </p:nvSpPr>
          <p:spPr bwMode="auto">
            <a:xfrm>
              <a:off x="141" y="357"/>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03508" name="Group 84">
            <a:extLst>
              <a:ext uri="{FF2B5EF4-FFF2-40B4-BE49-F238E27FC236}">
                <a16:creationId xmlns:a16="http://schemas.microsoft.com/office/drawing/2014/main" id="{267B3554-27D6-4077-9C6E-47389F438A8B}"/>
              </a:ext>
            </a:extLst>
          </p:cNvPr>
          <p:cNvGrpSpPr>
            <a:grpSpLocks/>
          </p:cNvGrpSpPr>
          <p:nvPr/>
        </p:nvGrpSpPr>
        <p:grpSpPr bwMode="auto">
          <a:xfrm>
            <a:off x="404813" y="892175"/>
            <a:ext cx="231775" cy="190500"/>
            <a:chOff x="2252" y="2304"/>
            <a:chExt cx="146" cy="120"/>
          </a:xfrm>
        </p:grpSpPr>
        <p:sp>
          <p:nvSpPr>
            <p:cNvPr id="103509" name="Rectangle 85">
              <a:extLst>
                <a:ext uri="{FF2B5EF4-FFF2-40B4-BE49-F238E27FC236}">
                  <a16:creationId xmlns:a16="http://schemas.microsoft.com/office/drawing/2014/main" id="{E0EE9E90-0526-4A2D-80A0-7FABADB6E044}"/>
                </a:ext>
              </a:extLst>
            </p:cNvPr>
            <p:cNvSpPr>
              <a:spLocks noChangeAspect="1" noChangeArrowheads="1"/>
            </p:cNvSpPr>
            <p:nvPr/>
          </p:nvSpPr>
          <p:spPr bwMode="auto">
            <a:xfrm>
              <a:off x="2252" y="230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3510" name="Oval 86">
              <a:extLst>
                <a:ext uri="{FF2B5EF4-FFF2-40B4-BE49-F238E27FC236}">
                  <a16:creationId xmlns:a16="http://schemas.microsoft.com/office/drawing/2014/main" id="{5880073D-0C06-4200-BAA6-290F81F3432A}"/>
                </a:ext>
              </a:extLst>
            </p:cNvPr>
            <p:cNvSpPr>
              <a:spLocks noChangeAspect="1" noChangeArrowheads="1"/>
            </p:cNvSpPr>
            <p:nvPr/>
          </p:nvSpPr>
          <p:spPr bwMode="auto">
            <a:xfrm>
              <a:off x="2259" y="240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03511" name="Oval 87">
              <a:extLst>
                <a:ext uri="{FF2B5EF4-FFF2-40B4-BE49-F238E27FC236}">
                  <a16:creationId xmlns:a16="http://schemas.microsoft.com/office/drawing/2014/main" id="{1107A9D2-FCD0-4686-9970-F595AE295E2B}"/>
                </a:ext>
              </a:extLst>
            </p:cNvPr>
            <p:cNvSpPr>
              <a:spLocks noChangeAspect="1" noChangeArrowheads="1"/>
            </p:cNvSpPr>
            <p:nvPr/>
          </p:nvSpPr>
          <p:spPr bwMode="auto">
            <a:xfrm>
              <a:off x="2373" y="240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03512" name="Line 88">
            <a:extLst>
              <a:ext uri="{FF2B5EF4-FFF2-40B4-BE49-F238E27FC236}">
                <a16:creationId xmlns:a16="http://schemas.microsoft.com/office/drawing/2014/main" id="{C7E221E5-8AAF-45A5-84DB-676D61DE5BA3}"/>
              </a:ext>
            </a:extLst>
          </p:cNvPr>
          <p:cNvSpPr>
            <a:spLocks noChangeShapeType="1"/>
          </p:cNvSpPr>
          <p:nvPr/>
        </p:nvSpPr>
        <p:spPr bwMode="auto">
          <a:xfrm>
            <a:off x="260350" y="3276600"/>
            <a:ext cx="144463"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03513" name="Group 89">
            <a:extLst>
              <a:ext uri="{FF2B5EF4-FFF2-40B4-BE49-F238E27FC236}">
                <a16:creationId xmlns:a16="http://schemas.microsoft.com/office/drawing/2014/main" id="{CE412512-9150-406D-8989-DD03859545F1}"/>
              </a:ext>
            </a:extLst>
          </p:cNvPr>
          <p:cNvGrpSpPr>
            <a:grpSpLocks noChangeAspect="1"/>
          </p:cNvGrpSpPr>
          <p:nvPr/>
        </p:nvGrpSpPr>
        <p:grpSpPr bwMode="auto">
          <a:xfrm>
            <a:off x="406400" y="3203575"/>
            <a:ext cx="231775" cy="157163"/>
            <a:chOff x="1968" y="1728"/>
            <a:chExt cx="195" cy="132"/>
          </a:xfrm>
        </p:grpSpPr>
        <p:sp>
          <p:nvSpPr>
            <p:cNvPr id="103514" name="Rectangle 90">
              <a:extLst>
                <a:ext uri="{FF2B5EF4-FFF2-40B4-BE49-F238E27FC236}">
                  <a16:creationId xmlns:a16="http://schemas.microsoft.com/office/drawing/2014/main" id="{45842A3E-D445-4E2B-9113-5085E8BBD2BD}"/>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3515" name="Line 91">
              <a:extLst>
                <a:ext uri="{FF2B5EF4-FFF2-40B4-BE49-F238E27FC236}">
                  <a16:creationId xmlns:a16="http://schemas.microsoft.com/office/drawing/2014/main" id="{38E12C70-AEB8-432E-8FFC-569A43FB5430}"/>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3516" name="Line 92">
              <a:extLst>
                <a:ext uri="{FF2B5EF4-FFF2-40B4-BE49-F238E27FC236}">
                  <a16:creationId xmlns:a16="http://schemas.microsoft.com/office/drawing/2014/main" id="{B38A1634-BB05-42E9-B689-9C4A5887C894}"/>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03517" name="Group 93">
            <a:extLst>
              <a:ext uri="{FF2B5EF4-FFF2-40B4-BE49-F238E27FC236}">
                <a16:creationId xmlns:a16="http://schemas.microsoft.com/office/drawing/2014/main" id="{3F1C86B1-B579-421F-B3D4-C1408F7DFDDF}"/>
              </a:ext>
            </a:extLst>
          </p:cNvPr>
          <p:cNvGrpSpPr>
            <a:grpSpLocks/>
          </p:cNvGrpSpPr>
          <p:nvPr/>
        </p:nvGrpSpPr>
        <p:grpSpPr bwMode="auto">
          <a:xfrm>
            <a:off x="477838" y="3132138"/>
            <a:ext cx="74612" cy="26987"/>
            <a:chOff x="2373" y="1404"/>
            <a:chExt cx="47" cy="17"/>
          </a:xfrm>
        </p:grpSpPr>
        <p:sp>
          <p:nvSpPr>
            <p:cNvPr id="103518" name="Oval 94">
              <a:extLst>
                <a:ext uri="{FF2B5EF4-FFF2-40B4-BE49-F238E27FC236}">
                  <a16:creationId xmlns:a16="http://schemas.microsoft.com/office/drawing/2014/main" id="{B6C903B9-B7E2-43BE-ACEF-A40D59A10140}"/>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03519" name="Oval 95">
              <a:extLst>
                <a:ext uri="{FF2B5EF4-FFF2-40B4-BE49-F238E27FC236}">
                  <a16:creationId xmlns:a16="http://schemas.microsoft.com/office/drawing/2014/main" id="{81B8CAD7-232B-4EEE-B9B2-FD1857EF431D}"/>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03520" name="Text Box 96">
            <a:extLst>
              <a:ext uri="{FF2B5EF4-FFF2-40B4-BE49-F238E27FC236}">
                <a16:creationId xmlns:a16="http://schemas.microsoft.com/office/drawing/2014/main" id="{72D2E890-9AFC-4E9F-9211-B9460B1AAFDB}"/>
              </a:ext>
            </a:extLst>
          </p:cNvPr>
          <p:cNvSpPr txBox="1">
            <a:spLocks noChangeArrowheads="1"/>
          </p:cNvSpPr>
          <p:nvPr/>
        </p:nvSpPr>
        <p:spPr bwMode="auto">
          <a:xfrm>
            <a:off x="622300" y="3059113"/>
            <a:ext cx="27066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Recce</a:t>
            </a:r>
          </a:p>
          <a:p>
            <a:r>
              <a:rPr lang="en-GB" altLang="en-US" sz="800"/>
              <a:t>x2 </a:t>
            </a:r>
            <a:r>
              <a:rPr lang="en-GB" altLang="en-US" sz="800" b="0"/>
              <a:t>Infantry (no MAW) </a:t>
            </a:r>
            <a:r>
              <a:rPr lang="en-GB" altLang="en-US" sz="800"/>
              <a:t>(c)</a:t>
            </a:r>
            <a:r>
              <a:rPr lang="en-GB" altLang="en-US" sz="800" b="0"/>
              <a:t>                                 CWBR-26</a:t>
            </a:r>
            <a:endParaRPr lang="en-GB" altLang="en-US" sz="800"/>
          </a:p>
        </p:txBody>
      </p:sp>
      <p:sp>
        <p:nvSpPr>
          <p:cNvPr id="103523" name="Text Box 99">
            <a:extLst>
              <a:ext uri="{FF2B5EF4-FFF2-40B4-BE49-F238E27FC236}">
                <a16:creationId xmlns:a16="http://schemas.microsoft.com/office/drawing/2014/main" id="{566860D4-4EA9-45B1-84C1-1B139E5C66EE}"/>
              </a:ext>
            </a:extLst>
          </p:cNvPr>
          <p:cNvSpPr txBox="1">
            <a:spLocks noChangeArrowheads="1"/>
          </p:cNvSpPr>
          <p:nvPr/>
        </p:nvSpPr>
        <p:spPr bwMode="auto">
          <a:xfrm>
            <a:off x="620713" y="2195513"/>
            <a:ext cx="27003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a:t>
            </a:r>
          </a:p>
          <a:p>
            <a:r>
              <a:rPr lang="en-GB" altLang="en-US" sz="800"/>
              <a:t>x4 </a:t>
            </a:r>
            <a:r>
              <a:rPr lang="en-GB" altLang="en-US" sz="800" b="0"/>
              <a:t>1-ton Land Rover (no MG) </a:t>
            </a:r>
            <a:r>
              <a:rPr lang="en-GB" altLang="en-US" sz="800"/>
              <a:t>(a)</a:t>
            </a:r>
            <a:r>
              <a:rPr lang="en-GB" altLang="en-US" sz="800" b="0"/>
              <a:t>                    CWBR-21</a:t>
            </a:r>
            <a:endParaRPr lang="en-GB" altLang="en-US" sz="800"/>
          </a:p>
        </p:txBody>
      </p:sp>
      <p:sp>
        <p:nvSpPr>
          <p:cNvPr id="103533" name="Line 109">
            <a:extLst>
              <a:ext uri="{FF2B5EF4-FFF2-40B4-BE49-F238E27FC236}">
                <a16:creationId xmlns:a16="http://schemas.microsoft.com/office/drawing/2014/main" id="{299C1468-FC13-4713-941F-6040EDAE410D}"/>
              </a:ext>
            </a:extLst>
          </p:cNvPr>
          <p:cNvSpPr>
            <a:spLocks noChangeShapeType="1"/>
          </p:cNvSpPr>
          <p:nvPr/>
        </p:nvSpPr>
        <p:spPr bwMode="auto">
          <a:xfrm flipH="1">
            <a:off x="3571875" y="395288"/>
            <a:ext cx="1588" cy="158432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03534" name="Group 110">
            <a:extLst>
              <a:ext uri="{FF2B5EF4-FFF2-40B4-BE49-F238E27FC236}">
                <a16:creationId xmlns:a16="http://schemas.microsoft.com/office/drawing/2014/main" id="{11D98F0B-C054-448D-9E41-3D56CE989742}"/>
              </a:ext>
            </a:extLst>
          </p:cNvPr>
          <p:cNvGrpSpPr>
            <a:grpSpLocks/>
          </p:cNvGrpSpPr>
          <p:nvPr/>
        </p:nvGrpSpPr>
        <p:grpSpPr bwMode="auto">
          <a:xfrm>
            <a:off x="3535363" y="179388"/>
            <a:ext cx="76200" cy="63500"/>
            <a:chOff x="2443" y="447"/>
            <a:chExt cx="48" cy="40"/>
          </a:xfrm>
        </p:grpSpPr>
        <p:sp>
          <p:nvSpPr>
            <p:cNvPr id="103535" name="Line 111">
              <a:extLst>
                <a:ext uri="{FF2B5EF4-FFF2-40B4-BE49-F238E27FC236}">
                  <a16:creationId xmlns:a16="http://schemas.microsoft.com/office/drawing/2014/main" id="{B729C850-6E10-4CC5-B0E6-AA0E7F1E5FAE}"/>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3536" name="Line 112">
              <a:extLst>
                <a:ext uri="{FF2B5EF4-FFF2-40B4-BE49-F238E27FC236}">
                  <a16:creationId xmlns:a16="http://schemas.microsoft.com/office/drawing/2014/main" id="{0C060479-DF70-4AC9-81CF-35DA2E441F44}"/>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03537" name="Line 113">
            <a:extLst>
              <a:ext uri="{FF2B5EF4-FFF2-40B4-BE49-F238E27FC236}">
                <a16:creationId xmlns:a16="http://schemas.microsoft.com/office/drawing/2014/main" id="{B26435D7-214E-4E85-B72D-6559E9BAB398}"/>
              </a:ext>
            </a:extLst>
          </p:cNvPr>
          <p:cNvSpPr>
            <a:spLocks noChangeShapeType="1"/>
          </p:cNvSpPr>
          <p:nvPr/>
        </p:nvSpPr>
        <p:spPr bwMode="auto">
          <a:xfrm>
            <a:off x="3573463" y="684213"/>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3538" name="Line 114">
            <a:extLst>
              <a:ext uri="{FF2B5EF4-FFF2-40B4-BE49-F238E27FC236}">
                <a16:creationId xmlns:a16="http://schemas.microsoft.com/office/drawing/2014/main" id="{EF597F88-3F10-4AE9-A2DB-237A31ED5746}"/>
              </a:ext>
            </a:extLst>
          </p:cNvPr>
          <p:cNvSpPr>
            <a:spLocks noChangeShapeType="1"/>
          </p:cNvSpPr>
          <p:nvPr/>
        </p:nvSpPr>
        <p:spPr bwMode="auto">
          <a:xfrm>
            <a:off x="3789363" y="755650"/>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03539" name="Group 115">
            <a:extLst>
              <a:ext uri="{FF2B5EF4-FFF2-40B4-BE49-F238E27FC236}">
                <a16:creationId xmlns:a16="http://schemas.microsoft.com/office/drawing/2014/main" id="{B93BBA75-D55F-4A19-946E-3670E1AD7B81}"/>
              </a:ext>
            </a:extLst>
          </p:cNvPr>
          <p:cNvGrpSpPr>
            <a:grpSpLocks/>
          </p:cNvGrpSpPr>
          <p:nvPr/>
        </p:nvGrpSpPr>
        <p:grpSpPr bwMode="auto">
          <a:xfrm>
            <a:off x="3789363" y="539750"/>
            <a:ext cx="74612" cy="26988"/>
            <a:chOff x="2373" y="1404"/>
            <a:chExt cx="47" cy="17"/>
          </a:xfrm>
        </p:grpSpPr>
        <p:sp>
          <p:nvSpPr>
            <p:cNvPr id="103540" name="Oval 116">
              <a:extLst>
                <a:ext uri="{FF2B5EF4-FFF2-40B4-BE49-F238E27FC236}">
                  <a16:creationId xmlns:a16="http://schemas.microsoft.com/office/drawing/2014/main" id="{70B47596-66AA-431F-9AE5-7B280ACB7092}"/>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03541" name="Oval 117">
              <a:extLst>
                <a:ext uri="{FF2B5EF4-FFF2-40B4-BE49-F238E27FC236}">
                  <a16:creationId xmlns:a16="http://schemas.microsoft.com/office/drawing/2014/main" id="{EB693060-25B8-4F38-BF0B-D4D2B59ED6F0}"/>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03542" name="Text Box 118">
            <a:extLst>
              <a:ext uri="{FF2B5EF4-FFF2-40B4-BE49-F238E27FC236}">
                <a16:creationId xmlns:a16="http://schemas.microsoft.com/office/drawing/2014/main" id="{36CB42E7-BAB7-4753-A152-54CB6505F570}"/>
              </a:ext>
            </a:extLst>
          </p:cNvPr>
          <p:cNvSpPr txBox="1">
            <a:spLocks noChangeArrowheads="1"/>
          </p:cNvSpPr>
          <p:nvPr/>
        </p:nvSpPr>
        <p:spPr bwMode="auto">
          <a:xfrm>
            <a:off x="3933825" y="468313"/>
            <a:ext cx="28019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Command</a:t>
            </a:r>
          </a:p>
          <a:p>
            <a:r>
              <a:rPr lang="en-GB" altLang="en-US" sz="800"/>
              <a:t>x1 </a:t>
            </a:r>
            <a:r>
              <a:rPr lang="en-GB" altLang="en-US" sz="800" b="0"/>
              <a:t>Commander                                                   CWBR-25</a:t>
            </a:r>
            <a:endParaRPr lang="en-GB" altLang="en-US" sz="800"/>
          </a:p>
        </p:txBody>
      </p:sp>
      <p:grpSp>
        <p:nvGrpSpPr>
          <p:cNvPr id="103543" name="Group 119">
            <a:extLst>
              <a:ext uri="{FF2B5EF4-FFF2-40B4-BE49-F238E27FC236}">
                <a16:creationId xmlns:a16="http://schemas.microsoft.com/office/drawing/2014/main" id="{D7284D43-79CF-4793-BACF-265C44AE3D03}"/>
              </a:ext>
            </a:extLst>
          </p:cNvPr>
          <p:cNvGrpSpPr>
            <a:grpSpLocks/>
          </p:cNvGrpSpPr>
          <p:nvPr/>
        </p:nvGrpSpPr>
        <p:grpSpPr bwMode="auto">
          <a:xfrm>
            <a:off x="3717925" y="611188"/>
            <a:ext cx="231775" cy="157162"/>
            <a:chOff x="933" y="149"/>
            <a:chExt cx="146" cy="99"/>
          </a:xfrm>
        </p:grpSpPr>
        <p:sp>
          <p:nvSpPr>
            <p:cNvPr id="103544" name="Rectangle 120">
              <a:extLst>
                <a:ext uri="{FF2B5EF4-FFF2-40B4-BE49-F238E27FC236}">
                  <a16:creationId xmlns:a16="http://schemas.microsoft.com/office/drawing/2014/main" id="{374D110C-CE79-4144-BE28-EBCB3EC943D5}"/>
                </a:ext>
              </a:extLst>
            </p:cNvPr>
            <p:cNvSpPr>
              <a:spLocks noChangeAspect="1" noChangeArrowheads="1"/>
            </p:cNvSpPr>
            <p:nvPr/>
          </p:nvSpPr>
          <p:spPr bwMode="auto">
            <a:xfrm>
              <a:off x="933" y="149"/>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3545" name="Text Box 121">
              <a:extLst>
                <a:ext uri="{FF2B5EF4-FFF2-40B4-BE49-F238E27FC236}">
                  <a16:creationId xmlns:a16="http://schemas.microsoft.com/office/drawing/2014/main" id="{9DA95856-6059-4A2D-B9A0-243A86E017D9}"/>
                </a:ext>
              </a:extLst>
            </p:cNvPr>
            <p:cNvSpPr txBox="1">
              <a:spLocks noChangeAspect="1" noChangeArrowheads="1"/>
            </p:cNvSpPr>
            <p:nvPr/>
          </p:nvSpPr>
          <p:spPr bwMode="auto">
            <a:xfrm>
              <a:off x="948" y="163"/>
              <a:ext cx="116" cy="70"/>
            </a:xfrm>
            <a:prstGeom prst="rect">
              <a:avLst/>
            </a:prstGeom>
            <a:solidFill>
              <a:srgbClr val="CC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sz="800"/>
                <a:t>HQ</a:t>
              </a:r>
            </a:p>
          </p:txBody>
        </p:sp>
      </p:grpSp>
      <p:grpSp>
        <p:nvGrpSpPr>
          <p:cNvPr id="103546" name="Group 122">
            <a:extLst>
              <a:ext uri="{FF2B5EF4-FFF2-40B4-BE49-F238E27FC236}">
                <a16:creationId xmlns:a16="http://schemas.microsoft.com/office/drawing/2014/main" id="{893673DF-4E88-40A9-8B6D-57CE6CE37892}"/>
              </a:ext>
            </a:extLst>
          </p:cNvPr>
          <p:cNvGrpSpPr>
            <a:grpSpLocks/>
          </p:cNvGrpSpPr>
          <p:nvPr/>
        </p:nvGrpSpPr>
        <p:grpSpPr bwMode="auto">
          <a:xfrm>
            <a:off x="3789363" y="827088"/>
            <a:ext cx="74612" cy="26987"/>
            <a:chOff x="2373" y="1404"/>
            <a:chExt cx="47" cy="17"/>
          </a:xfrm>
        </p:grpSpPr>
        <p:sp>
          <p:nvSpPr>
            <p:cNvPr id="103547" name="Oval 123">
              <a:extLst>
                <a:ext uri="{FF2B5EF4-FFF2-40B4-BE49-F238E27FC236}">
                  <a16:creationId xmlns:a16="http://schemas.microsoft.com/office/drawing/2014/main" id="{2D108188-2452-4FF0-AC02-57A8E7BDA621}"/>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03548" name="Oval 124">
              <a:extLst>
                <a:ext uri="{FF2B5EF4-FFF2-40B4-BE49-F238E27FC236}">
                  <a16:creationId xmlns:a16="http://schemas.microsoft.com/office/drawing/2014/main" id="{C9C586B6-3ED1-4351-A40C-2AE00943E170}"/>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03549" name="Text Box 125">
            <a:extLst>
              <a:ext uri="{FF2B5EF4-FFF2-40B4-BE49-F238E27FC236}">
                <a16:creationId xmlns:a16="http://schemas.microsoft.com/office/drawing/2014/main" id="{2DB2E872-24B5-48E7-8DFA-165C3CF4CAA1}"/>
              </a:ext>
            </a:extLst>
          </p:cNvPr>
          <p:cNvSpPr txBox="1">
            <a:spLocks noChangeArrowheads="1"/>
          </p:cNvSpPr>
          <p:nvPr/>
        </p:nvSpPr>
        <p:spPr bwMode="auto">
          <a:xfrm>
            <a:off x="3933825" y="755650"/>
            <a:ext cx="27813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a:t>
            </a:r>
          </a:p>
          <a:p>
            <a:r>
              <a:rPr lang="en-GB" altLang="en-US" sz="800"/>
              <a:t>x1 </a:t>
            </a:r>
            <a:r>
              <a:rPr lang="en-GB" altLang="en-US" sz="800" b="0"/>
              <a:t>Land Rover (no MG) </a:t>
            </a:r>
            <a:r>
              <a:rPr lang="en-GB" altLang="en-US" sz="800"/>
              <a:t>(e)</a:t>
            </a:r>
            <a:r>
              <a:rPr lang="en-GB" altLang="en-US" sz="800" b="0"/>
              <a:t>                                CWBR-20</a:t>
            </a:r>
            <a:endParaRPr lang="en-GB" altLang="en-US" sz="800"/>
          </a:p>
        </p:txBody>
      </p:sp>
      <p:sp>
        <p:nvSpPr>
          <p:cNvPr id="103550" name="Line 126">
            <a:extLst>
              <a:ext uri="{FF2B5EF4-FFF2-40B4-BE49-F238E27FC236}">
                <a16:creationId xmlns:a16="http://schemas.microsoft.com/office/drawing/2014/main" id="{692FDE29-488C-497D-B5E6-A740683D0A87}"/>
              </a:ext>
            </a:extLst>
          </p:cNvPr>
          <p:cNvSpPr>
            <a:spLocks noChangeShapeType="1"/>
          </p:cNvSpPr>
          <p:nvPr/>
        </p:nvSpPr>
        <p:spPr bwMode="auto">
          <a:xfrm>
            <a:off x="3786188" y="3779838"/>
            <a:ext cx="0" cy="1444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03551" name="Group 127">
            <a:extLst>
              <a:ext uri="{FF2B5EF4-FFF2-40B4-BE49-F238E27FC236}">
                <a16:creationId xmlns:a16="http://schemas.microsoft.com/office/drawing/2014/main" id="{F04128E6-409B-466E-A1F7-8BAB6C8AA702}"/>
              </a:ext>
            </a:extLst>
          </p:cNvPr>
          <p:cNvGrpSpPr>
            <a:grpSpLocks/>
          </p:cNvGrpSpPr>
          <p:nvPr/>
        </p:nvGrpSpPr>
        <p:grpSpPr bwMode="auto">
          <a:xfrm>
            <a:off x="3786188" y="3851275"/>
            <a:ext cx="74612" cy="26988"/>
            <a:chOff x="2373" y="1404"/>
            <a:chExt cx="47" cy="17"/>
          </a:xfrm>
        </p:grpSpPr>
        <p:sp>
          <p:nvSpPr>
            <p:cNvPr id="103552" name="Oval 128">
              <a:extLst>
                <a:ext uri="{FF2B5EF4-FFF2-40B4-BE49-F238E27FC236}">
                  <a16:creationId xmlns:a16="http://schemas.microsoft.com/office/drawing/2014/main" id="{77A51CF7-A205-40FB-A99A-421D73845226}"/>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03553" name="Oval 129">
              <a:extLst>
                <a:ext uri="{FF2B5EF4-FFF2-40B4-BE49-F238E27FC236}">
                  <a16:creationId xmlns:a16="http://schemas.microsoft.com/office/drawing/2014/main" id="{930B9064-D581-42DC-9FD2-F039B4588949}"/>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03554" name="Text Box 130">
            <a:extLst>
              <a:ext uri="{FF2B5EF4-FFF2-40B4-BE49-F238E27FC236}">
                <a16:creationId xmlns:a16="http://schemas.microsoft.com/office/drawing/2014/main" id="{5002435C-0335-424B-9976-A4050B9359A9}"/>
              </a:ext>
            </a:extLst>
          </p:cNvPr>
          <p:cNvSpPr txBox="1">
            <a:spLocks noChangeArrowheads="1"/>
          </p:cNvSpPr>
          <p:nvPr/>
        </p:nvSpPr>
        <p:spPr bwMode="auto">
          <a:xfrm>
            <a:off x="3930650" y="3779838"/>
            <a:ext cx="26955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a:t>
            </a:r>
          </a:p>
          <a:p>
            <a:r>
              <a:rPr lang="en-GB" altLang="en-US" sz="800"/>
              <a:t>x3 </a:t>
            </a:r>
            <a:r>
              <a:rPr lang="en-GB" altLang="en-US" sz="800" b="0"/>
              <a:t>Land Rover (no MG) </a:t>
            </a:r>
            <a:r>
              <a:rPr lang="en-GB" altLang="en-US" sz="800"/>
              <a:t>(ae)</a:t>
            </a:r>
            <a:r>
              <a:rPr lang="en-GB" altLang="en-US" sz="800" b="0"/>
              <a:t>     </a:t>
            </a:r>
            <a:r>
              <a:rPr lang="en-GB" altLang="en-US" sz="800"/>
              <a:t>                 </a:t>
            </a:r>
            <a:r>
              <a:rPr lang="en-GB" altLang="en-US" sz="800" b="0"/>
              <a:t>     CWBR-20</a:t>
            </a:r>
            <a:endParaRPr lang="en-GB" altLang="en-US" sz="800"/>
          </a:p>
        </p:txBody>
      </p:sp>
      <p:sp>
        <p:nvSpPr>
          <p:cNvPr id="103555" name="Line 131">
            <a:extLst>
              <a:ext uri="{FF2B5EF4-FFF2-40B4-BE49-F238E27FC236}">
                <a16:creationId xmlns:a16="http://schemas.microsoft.com/office/drawing/2014/main" id="{51D837E5-05DD-4BC2-8026-171FE5357867}"/>
              </a:ext>
            </a:extLst>
          </p:cNvPr>
          <p:cNvSpPr>
            <a:spLocks noChangeShapeType="1"/>
          </p:cNvSpPr>
          <p:nvPr/>
        </p:nvSpPr>
        <p:spPr bwMode="auto">
          <a:xfrm>
            <a:off x="3786188" y="2627313"/>
            <a:ext cx="0" cy="1444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3556" name="Text Box 132">
            <a:extLst>
              <a:ext uri="{FF2B5EF4-FFF2-40B4-BE49-F238E27FC236}">
                <a16:creationId xmlns:a16="http://schemas.microsoft.com/office/drawing/2014/main" id="{70453E44-8726-4515-B359-B9E8162E3055}"/>
              </a:ext>
            </a:extLst>
          </p:cNvPr>
          <p:cNvSpPr txBox="1">
            <a:spLocks noChangeArrowheads="1"/>
          </p:cNvSpPr>
          <p:nvPr/>
        </p:nvSpPr>
        <p:spPr bwMode="auto">
          <a:xfrm>
            <a:off x="4005263" y="1116013"/>
            <a:ext cx="1719262"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MANOEUVRE ELEMENTS</a:t>
            </a:r>
          </a:p>
        </p:txBody>
      </p:sp>
      <p:sp>
        <p:nvSpPr>
          <p:cNvPr id="103557" name="Line 133">
            <a:extLst>
              <a:ext uri="{FF2B5EF4-FFF2-40B4-BE49-F238E27FC236}">
                <a16:creationId xmlns:a16="http://schemas.microsoft.com/office/drawing/2014/main" id="{89634533-67A9-4C5A-92CA-85996A80DB77}"/>
              </a:ext>
            </a:extLst>
          </p:cNvPr>
          <p:cNvSpPr>
            <a:spLocks noChangeShapeType="1"/>
          </p:cNvSpPr>
          <p:nvPr/>
        </p:nvSpPr>
        <p:spPr bwMode="auto">
          <a:xfrm>
            <a:off x="3859213" y="1835150"/>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3558" name="Text Box 134">
            <a:extLst>
              <a:ext uri="{FF2B5EF4-FFF2-40B4-BE49-F238E27FC236}">
                <a16:creationId xmlns:a16="http://schemas.microsoft.com/office/drawing/2014/main" id="{91B0632F-12AB-4164-B42F-D5BCBE5393E7}"/>
              </a:ext>
            </a:extLst>
          </p:cNvPr>
          <p:cNvSpPr txBox="1">
            <a:spLocks noChangeArrowheads="1"/>
          </p:cNvSpPr>
          <p:nvPr/>
        </p:nvSpPr>
        <p:spPr bwMode="auto">
          <a:xfrm>
            <a:off x="4003675" y="1763713"/>
            <a:ext cx="21558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CWBR-32</a:t>
            </a:r>
          </a:p>
          <a:p>
            <a:r>
              <a:rPr lang="en-GB" altLang="en-US" sz="800"/>
              <a:t>x1 Parachute Infantry (Patrols) Company</a:t>
            </a:r>
          </a:p>
        </p:txBody>
      </p:sp>
      <p:sp>
        <p:nvSpPr>
          <p:cNvPr id="103559" name="Text Box 135">
            <a:extLst>
              <a:ext uri="{FF2B5EF4-FFF2-40B4-BE49-F238E27FC236}">
                <a16:creationId xmlns:a16="http://schemas.microsoft.com/office/drawing/2014/main" id="{548A7411-EE99-4525-995D-7B3C743F66F4}"/>
              </a:ext>
            </a:extLst>
          </p:cNvPr>
          <p:cNvSpPr txBox="1">
            <a:spLocks noChangeArrowheads="1"/>
          </p:cNvSpPr>
          <p:nvPr/>
        </p:nvSpPr>
        <p:spPr bwMode="auto">
          <a:xfrm>
            <a:off x="4002088" y="2124075"/>
            <a:ext cx="11366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ATTACHMENTS</a:t>
            </a:r>
          </a:p>
        </p:txBody>
      </p:sp>
      <p:grpSp>
        <p:nvGrpSpPr>
          <p:cNvPr id="103560" name="Group 136">
            <a:extLst>
              <a:ext uri="{FF2B5EF4-FFF2-40B4-BE49-F238E27FC236}">
                <a16:creationId xmlns:a16="http://schemas.microsoft.com/office/drawing/2014/main" id="{4BCF3F54-C50B-469F-B54F-82672C7A9129}"/>
              </a:ext>
            </a:extLst>
          </p:cNvPr>
          <p:cNvGrpSpPr>
            <a:grpSpLocks noChangeAspect="1"/>
          </p:cNvGrpSpPr>
          <p:nvPr/>
        </p:nvGrpSpPr>
        <p:grpSpPr bwMode="auto">
          <a:xfrm>
            <a:off x="3713163" y="2482850"/>
            <a:ext cx="239712" cy="157163"/>
            <a:chOff x="960" y="336"/>
            <a:chExt cx="201" cy="132"/>
          </a:xfrm>
        </p:grpSpPr>
        <p:sp>
          <p:nvSpPr>
            <p:cNvPr id="103561" name="Rectangle 137">
              <a:extLst>
                <a:ext uri="{FF2B5EF4-FFF2-40B4-BE49-F238E27FC236}">
                  <a16:creationId xmlns:a16="http://schemas.microsoft.com/office/drawing/2014/main" id="{F199AB26-08B9-45AD-A5A6-513EB8D2D4B5}"/>
                </a:ext>
              </a:extLst>
            </p:cNvPr>
            <p:cNvSpPr>
              <a:spLocks noChangeAspect="1" noChangeArrowheads="1"/>
            </p:cNvSpPr>
            <p:nvPr/>
          </p:nvSpPr>
          <p:spPr bwMode="auto">
            <a:xfrm>
              <a:off x="960" y="336"/>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3562" name="Line 138">
              <a:extLst>
                <a:ext uri="{FF2B5EF4-FFF2-40B4-BE49-F238E27FC236}">
                  <a16:creationId xmlns:a16="http://schemas.microsoft.com/office/drawing/2014/main" id="{E26B6444-928E-4AB2-B02C-1F5C4C78CEE2}"/>
                </a:ext>
              </a:extLst>
            </p:cNvPr>
            <p:cNvSpPr>
              <a:spLocks noChangeAspect="1" noChangeShapeType="1"/>
            </p:cNvSpPr>
            <p:nvPr/>
          </p:nvSpPr>
          <p:spPr bwMode="auto">
            <a:xfrm flipH="1">
              <a:off x="1061" y="354"/>
              <a:ext cx="2" cy="85"/>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3563" name="Line 139">
              <a:extLst>
                <a:ext uri="{FF2B5EF4-FFF2-40B4-BE49-F238E27FC236}">
                  <a16:creationId xmlns:a16="http://schemas.microsoft.com/office/drawing/2014/main" id="{392CBF67-27BA-4A97-AD05-BD1ADF4CFD18}"/>
                </a:ext>
              </a:extLst>
            </p:cNvPr>
            <p:cNvSpPr>
              <a:spLocks noChangeAspect="1" noChangeShapeType="1"/>
            </p:cNvSpPr>
            <p:nvPr/>
          </p:nvSpPr>
          <p:spPr bwMode="auto">
            <a:xfrm flipV="1">
              <a:off x="1031" y="441"/>
              <a:ext cx="57" cy="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03564" name="Line 140">
            <a:extLst>
              <a:ext uri="{FF2B5EF4-FFF2-40B4-BE49-F238E27FC236}">
                <a16:creationId xmlns:a16="http://schemas.microsoft.com/office/drawing/2014/main" id="{3F6E8AE3-8381-4BF8-B4B9-46AC97B545F9}"/>
              </a:ext>
            </a:extLst>
          </p:cNvPr>
          <p:cNvSpPr>
            <a:spLocks noChangeShapeType="1"/>
          </p:cNvSpPr>
          <p:nvPr/>
        </p:nvSpPr>
        <p:spPr bwMode="auto">
          <a:xfrm>
            <a:off x="3571875" y="1979613"/>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03565" name="Group 141">
            <a:extLst>
              <a:ext uri="{FF2B5EF4-FFF2-40B4-BE49-F238E27FC236}">
                <a16:creationId xmlns:a16="http://schemas.microsoft.com/office/drawing/2014/main" id="{1381714A-2476-4893-9C02-89A74B072D61}"/>
              </a:ext>
            </a:extLst>
          </p:cNvPr>
          <p:cNvGrpSpPr>
            <a:grpSpLocks/>
          </p:cNvGrpSpPr>
          <p:nvPr/>
        </p:nvGrpSpPr>
        <p:grpSpPr bwMode="auto">
          <a:xfrm>
            <a:off x="3795713" y="2411413"/>
            <a:ext cx="74612" cy="26987"/>
            <a:chOff x="2373" y="1404"/>
            <a:chExt cx="47" cy="17"/>
          </a:xfrm>
        </p:grpSpPr>
        <p:sp>
          <p:nvSpPr>
            <p:cNvPr id="103566" name="Oval 142">
              <a:extLst>
                <a:ext uri="{FF2B5EF4-FFF2-40B4-BE49-F238E27FC236}">
                  <a16:creationId xmlns:a16="http://schemas.microsoft.com/office/drawing/2014/main" id="{1F2C026D-43EA-45FA-A9FF-9ED557392B01}"/>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03567" name="Oval 143">
              <a:extLst>
                <a:ext uri="{FF2B5EF4-FFF2-40B4-BE49-F238E27FC236}">
                  <a16:creationId xmlns:a16="http://schemas.microsoft.com/office/drawing/2014/main" id="{6B8934FB-DCBA-487B-B1BA-CFA121C3FB8D}"/>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03568" name="Text Box 144">
            <a:extLst>
              <a:ext uri="{FF2B5EF4-FFF2-40B4-BE49-F238E27FC236}">
                <a16:creationId xmlns:a16="http://schemas.microsoft.com/office/drawing/2014/main" id="{E0BB6940-F936-4167-85D3-48C6AE545293}"/>
              </a:ext>
            </a:extLst>
          </p:cNvPr>
          <p:cNvSpPr txBox="1">
            <a:spLocks noChangeArrowheads="1"/>
          </p:cNvSpPr>
          <p:nvPr/>
        </p:nvSpPr>
        <p:spPr bwMode="auto">
          <a:xfrm>
            <a:off x="3930650" y="2339975"/>
            <a:ext cx="27432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Organic Fire Support</a:t>
            </a:r>
          </a:p>
          <a:p>
            <a:r>
              <a:rPr lang="en-GB" altLang="en-US" sz="800"/>
              <a:t>x4 </a:t>
            </a:r>
            <a:r>
              <a:rPr lang="en-GB" altLang="en-US" sz="800" b="0"/>
              <a:t>L16A1 81mm Mortar </a:t>
            </a:r>
            <a:r>
              <a:rPr lang="en-GB" altLang="en-US" sz="800"/>
              <a:t>     </a:t>
            </a:r>
            <a:r>
              <a:rPr lang="en-GB" altLang="en-US" sz="800" b="0"/>
              <a:t>                              CWBR-34</a:t>
            </a:r>
            <a:endParaRPr lang="en-GB" altLang="en-US" sz="800"/>
          </a:p>
        </p:txBody>
      </p:sp>
      <p:grpSp>
        <p:nvGrpSpPr>
          <p:cNvPr id="103569" name="Group 145">
            <a:extLst>
              <a:ext uri="{FF2B5EF4-FFF2-40B4-BE49-F238E27FC236}">
                <a16:creationId xmlns:a16="http://schemas.microsoft.com/office/drawing/2014/main" id="{347554D8-5790-4CD9-A554-5D7056F42228}"/>
              </a:ext>
            </a:extLst>
          </p:cNvPr>
          <p:cNvGrpSpPr>
            <a:grpSpLocks/>
          </p:cNvGrpSpPr>
          <p:nvPr/>
        </p:nvGrpSpPr>
        <p:grpSpPr bwMode="auto">
          <a:xfrm>
            <a:off x="3786188" y="2698750"/>
            <a:ext cx="74612" cy="26988"/>
            <a:chOff x="2373" y="1404"/>
            <a:chExt cx="47" cy="17"/>
          </a:xfrm>
        </p:grpSpPr>
        <p:sp>
          <p:nvSpPr>
            <p:cNvPr id="103570" name="Oval 146">
              <a:extLst>
                <a:ext uri="{FF2B5EF4-FFF2-40B4-BE49-F238E27FC236}">
                  <a16:creationId xmlns:a16="http://schemas.microsoft.com/office/drawing/2014/main" id="{D3907ED3-1CE7-4668-AFF7-9EE52D0279B9}"/>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03571" name="Oval 147">
              <a:extLst>
                <a:ext uri="{FF2B5EF4-FFF2-40B4-BE49-F238E27FC236}">
                  <a16:creationId xmlns:a16="http://schemas.microsoft.com/office/drawing/2014/main" id="{B5C42365-6911-44C2-AAAA-E911BBDBB4EE}"/>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03572" name="Line 148">
            <a:extLst>
              <a:ext uri="{FF2B5EF4-FFF2-40B4-BE49-F238E27FC236}">
                <a16:creationId xmlns:a16="http://schemas.microsoft.com/office/drawing/2014/main" id="{2A0FE21E-42FE-4B68-9DA9-79FCDD36983F}"/>
              </a:ext>
            </a:extLst>
          </p:cNvPr>
          <p:cNvSpPr>
            <a:spLocks noChangeShapeType="1"/>
          </p:cNvSpPr>
          <p:nvPr/>
        </p:nvSpPr>
        <p:spPr bwMode="auto">
          <a:xfrm>
            <a:off x="3570288" y="2555875"/>
            <a:ext cx="142875"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03573" name="Group 149">
            <a:extLst>
              <a:ext uri="{FF2B5EF4-FFF2-40B4-BE49-F238E27FC236}">
                <a16:creationId xmlns:a16="http://schemas.microsoft.com/office/drawing/2014/main" id="{656990EF-76B9-4550-82C2-47B1BDD61EF8}"/>
              </a:ext>
            </a:extLst>
          </p:cNvPr>
          <p:cNvGrpSpPr>
            <a:grpSpLocks noChangeAspect="1"/>
          </p:cNvGrpSpPr>
          <p:nvPr/>
        </p:nvGrpSpPr>
        <p:grpSpPr bwMode="auto">
          <a:xfrm>
            <a:off x="3713163" y="3635375"/>
            <a:ext cx="231775" cy="157163"/>
            <a:chOff x="624" y="1632"/>
            <a:chExt cx="195" cy="132"/>
          </a:xfrm>
        </p:grpSpPr>
        <p:sp>
          <p:nvSpPr>
            <p:cNvPr id="103574" name="Rectangle 150">
              <a:extLst>
                <a:ext uri="{FF2B5EF4-FFF2-40B4-BE49-F238E27FC236}">
                  <a16:creationId xmlns:a16="http://schemas.microsoft.com/office/drawing/2014/main" id="{A6A20316-9A52-4C39-86F6-B01BFDFAEDEC}"/>
                </a:ext>
              </a:extLst>
            </p:cNvPr>
            <p:cNvSpPr>
              <a:spLocks noChangeAspect="1" noChangeArrowheads="1"/>
            </p:cNvSpPr>
            <p:nvPr/>
          </p:nvSpPr>
          <p:spPr bwMode="auto">
            <a:xfrm>
              <a:off x="624" y="1632"/>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3575" name="Line 151">
              <a:extLst>
                <a:ext uri="{FF2B5EF4-FFF2-40B4-BE49-F238E27FC236}">
                  <a16:creationId xmlns:a16="http://schemas.microsoft.com/office/drawing/2014/main" id="{8C96D868-6E3A-45E3-9A2D-369F075113E8}"/>
                </a:ext>
              </a:extLst>
            </p:cNvPr>
            <p:cNvSpPr>
              <a:spLocks noChangeAspect="1" noChangeShapeType="1"/>
            </p:cNvSpPr>
            <p:nvPr/>
          </p:nvSpPr>
          <p:spPr bwMode="auto">
            <a:xfrm flipV="1">
              <a:off x="624" y="1635"/>
              <a:ext cx="96" cy="12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3576" name="Line 152">
              <a:extLst>
                <a:ext uri="{FF2B5EF4-FFF2-40B4-BE49-F238E27FC236}">
                  <a16:creationId xmlns:a16="http://schemas.microsoft.com/office/drawing/2014/main" id="{D7B0FE41-F78D-438F-95DE-92FAB748C547}"/>
                </a:ext>
              </a:extLst>
            </p:cNvPr>
            <p:cNvSpPr>
              <a:spLocks noChangeAspect="1" noChangeShapeType="1"/>
            </p:cNvSpPr>
            <p:nvPr/>
          </p:nvSpPr>
          <p:spPr bwMode="auto">
            <a:xfrm>
              <a:off x="720" y="1632"/>
              <a:ext cx="96"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03577" name="Group 153">
            <a:extLst>
              <a:ext uri="{FF2B5EF4-FFF2-40B4-BE49-F238E27FC236}">
                <a16:creationId xmlns:a16="http://schemas.microsoft.com/office/drawing/2014/main" id="{448D6F9F-9F80-4C74-8669-0F076D25E606}"/>
              </a:ext>
            </a:extLst>
          </p:cNvPr>
          <p:cNvGrpSpPr>
            <a:grpSpLocks/>
          </p:cNvGrpSpPr>
          <p:nvPr/>
        </p:nvGrpSpPr>
        <p:grpSpPr bwMode="auto">
          <a:xfrm>
            <a:off x="3790950" y="3563938"/>
            <a:ext cx="74613" cy="26987"/>
            <a:chOff x="2373" y="1404"/>
            <a:chExt cx="47" cy="17"/>
          </a:xfrm>
        </p:grpSpPr>
        <p:sp>
          <p:nvSpPr>
            <p:cNvPr id="103578" name="Oval 154">
              <a:extLst>
                <a:ext uri="{FF2B5EF4-FFF2-40B4-BE49-F238E27FC236}">
                  <a16:creationId xmlns:a16="http://schemas.microsoft.com/office/drawing/2014/main" id="{C03AE20C-59EF-40BD-85FD-C3633893358D}"/>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03579" name="Oval 155">
              <a:extLst>
                <a:ext uri="{FF2B5EF4-FFF2-40B4-BE49-F238E27FC236}">
                  <a16:creationId xmlns:a16="http://schemas.microsoft.com/office/drawing/2014/main" id="{7413849A-946E-4040-8684-59F9C214CFD6}"/>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03580" name="Text Box 156">
            <a:extLst>
              <a:ext uri="{FF2B5EF4-FFF2-40B4-BE49-F238E27FC236}">
                <a16:creationId xmlns:a16="http://schemas.microsoft.com/office/drawing/2014/main" id="{4164CDE2-2C14-4E50-A04D-9119144EC1A0}"/>
              </a:ext>
            </a:extLst>
          </p:cNvPr>
          <p:cNvSpPr txBox="1">
            <a:spLocks noChangeArrowheads="1"/>
          </p:cNvSpPr>
          <p:nvPr/>
        </p:nvSpPr>
        <p:spPr bwMode="auto">
          <a:xfrm>
            <a:off x="3930650" y="3563938"/>
            <a:ext cx="2711450"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x3 </a:t>
            </a:r>
            <a:r>
              <a:rPr lang="en-GB" altLang="en-US" sz="800" b="0"/>
              <a:t>Milan ATGM </a:t>
            </a:r>
            <a:r>
              <a:rPr lang="en-GB" altLang="en-US" sz="800"/>
              <a:t>(adh)</a:t>
            </a:r>
            <a:r>
              <a:rPr lang="en-GB" altLang="en-US" sz="800" b="0"/>
              <a:t>                                      CWBR-30</a:t>
            </a:r>
            <a:endParaRPr lang="en-GB" altLang="en-US" sz="800"/>
          </a:p>
        </p:txBody>
      </p:sp>
      <p:sp>
        <p:nvSpPr>
          <p:cNvPr id="103581" name="Line 157">
            <a:extLst>
              <a:ext uri="{FF2B5EF4-FFF2-40B4-BE49-F238E27FC236}">
                <a16:creationId xmlns:a16="http://schemas.microsoft.com/office/drawing/2014/main" id="{2C6BDE91-6980-4DE2-BF20-68C55E4CB4A5}"/>
              </a:ext>
            </a:extLst>
          </p:cNvPr>
          <p:cNvSpPr>
            <a:spLocks noChangeShapeType="1"/>
          </p:cNvSpPr>
          <p:nvPr/>
        </p:nvSpPr>
        <p:spPr bwMode="auto">
          <a:xfrm>
            <a:off x="3568700" y="3995738"/>
            <a:ext cx="142875"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3582" name="Line 158">
            <a:extLst>
              <a:ext uri="{FF2B5EF4-FFF2-40B4-BE49-F238E27FC236}">
                <a16:creationId xmlns:a16="http://schemas.microsoft.com/office/drawing/2014/main" id="{27EF5762-DD2D-465F-A2E5-4C4C8FF8A2B7}"/>
              </a:ext>
            </a:extLst>
          </p:cNvPr>
          <p:cNvSpPr>
            <a:spLocks noChangeShapeType="1"/>
          </p:cNvSpPr>
          <p:nvPr/>
        </p:nvSpPr>
        <p:spPr bwMode="auto">
          <a:xfrm flipH="1">
            <a:off x="3573463" y="1979613"/>
            <a:ext cx="0" cy="316865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03583" name="Group 159">
            <a:extLst>
              <a:ext uri="{FF2B5EF4-FFF2-40B4-BE49-F238E27FC236}">
                <a16:creationId xmlns:a16="http://schemas.microsoft.com/office/drawing/2014/main" id="{4A0CE04D-B689-43B1-A818-0C84E564F526}"/>
              </a:ext>
            </a:extLst>
          </p:cNvPr>
          <p:cNvGrpSpPr>
            <a:grpSpLocks/>
          </p:cNvGrpSpPr>
          <p:nvPr/>
        </p:nvGrpSpPr>
        <p:grpSpPr bwMode="auto">
          <a:xfrm>
            <a:off x="3713163" y="2771775"/>
            <a:ext cx="231775" cy="190500"/>
            <a:chOff x="2252" y="2304"/>
            <a:chExt cx="146" cy="120"/>
          </a:xfrm>
        </p:grpSpPr>
        <p:sp>
          <p:nvSpPr>
            <p:cNvPr id="103584" name="Rectangle 160">
              <a:extLst>
                <a:ext uri="{FF2B5EF4-FFF2-40B4-BE49-F238E27FC236}">
                  <a16:creationId xmlns:a16="http://schemas.microsoft.com/office/drawing/2014/main" id="{0DB0C14C-B27F-4C37-9F66-1D736037F8E2}"/>
                </a:ext>
              </a:extLst>
            </p:cNvPr>
            <p:cNvSpPr>
              <a:spLocks noChangeAspect="1" noChangeArrowheads="1"/>
            </p:cNvSpPr>
            <p:nvPr/>
          </p:nvSpPr>
          <p:spPr bwMode="auto">
            <a:xfrm>
              <a:off x="2252" y="230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3585" name="Oval 161">
              <a:extLst>
                <a:ext uri="{FF2B5EF4-FFF2-40B4-BE49-F238E27FC236}">
                  <a16:creationId xmlns:a16="http://schemas.microsoft.com/office/drawing/2014/main" id="{9F11254D-2998-4983-B4FA-132FCBECDE1C}"/>
                </a:ext>
              </a:extLst>
            </p:cNvPr>
            <p:cNvSpPr>
              <a:spLocks noChangeAspect="1" noChangeArrowheads="1"/>
            </p:cNvSpPr>
            <p:nvPr/>
          </p:nvSpPr>
          <p:spPr bwMode="auto">
            <a:xfrm>
              <a:off x="2259" y="240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03586" name="Oval 162">
              <a:extLst>
                <a:ext uri="{FF2B5EF4-FFF2-40B4-BE49-F238E27FC236}">
                  <a16:creationId xmlns:a16="http://schemas.microsoft.com/office/drawing/2014/main" id="{38B0121A-EA83-4F7A-931B-4338D9EABC05}"/>
                </a:ext>
              </a:extLst>
            </p:cNvPr>
            <p:cNvSpPr>
              <a:spLocks noChangeAspect="1" noChangeArrowheads="1"/>
            </p:cNvSpPr>
            <p:nvPr/>
          </p:nvSpPr>
          <p:spPr bwMode="auto">
            <a:xfrm>
              <a:off x="2373" y="240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grpSp>
        <p:nvGrpSpPr>
          <p:cNvPr id="103587" name="Group 163">
            <a:extLst>
              <a:ext uri="{FF2B5EF4-FFF2-40B4-BE49-F238E27FC236}">
                <a16:creationId xmlns:a16="http://schemas.microsoft.com/office/drawing/2014/main" id="{A8143028-2B99-42C1-9BC2-C701FE497EC1}"/>
              </a:ext>
            </a:extLst>
          </p:cNvPr>
          <p:cNvGrpSpPr>
            <a:grpSpLocks/>
          </p:cNvGrpSpPr>
          <p:nvPr/>
        </p:nvGrpSpPr>
        <p:grpSpPr bwMode="auto">
          <a:xfrm>
            <a:off x="3713163" y="3924300"/>
            <a:ext cx="231775" cy="190500"/>
            <a:chOff x="2252" y="2304"/>
            <a:chExt cx="146" cy="120"/>
          </a:xfrm>
        </p:grpSpPr>
        <p:sp>
          <p:nvSpPr>
            <p:cNvPr id="103588" name="Rectangle 164">
              <a:extLst>
                <a:ext uri="{FF2B5EF4-FFF2-40B4-BE49-F238E27FC236}">
                  <a16:creationId xmlns:a16="http://schemas.microsoft.com/office/drawing/2014/main" id="{BBDB30C8-EE10-4AA0-BD13-5278E846A6FB}"/>
                </a:ext>
              </a:extLst>
            </p:cNvPr>
            <p:cNvSpPr>
              <a:spLocks noChangeAspect="1" noChangeArrowheads="1"/>
            </p:cNvSpPr>
            <p:nvPr/>
          </p:nvSpPr>
          <p:spPr bwMode="auto">
            <a:xfrm>
              <a:off x="2252" y="230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3589" name="Oval 165">
              <a:extLst>
                <a:ext uri="{FF2B5EF4-FFF2-40B4-BE49-F238E27FC236}">
                  <a16:creationId xmlns:a16="http://schemas.microsoft.com/office/drawing/2014/main" id="{9D2D21EA-1C22-4E22-994D-67B891FA5FD2}"/>
                </a:ext>
              </a:extLst>
            </p:cNvPr>
            <p:cNvSpPr>
              <a:spLocks noChangeAspect="1" noChangeArrowheads="1"/>
            </p:cNvSpPr>
            <p:nvPr/>
          </p:nvSpPr>
          <p:spPr bwMode="auto">
            <a:xfrm>
              <a:off x="2259" y="240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03590" name="Oval 166">
              <a:extLst>
                <a:ext uri="{FF2B5EF4-FFF2-40B4-BE49-F238E27FC236}">
                  <a16:creationId xmlns:a16="http://schemas.microsoft.com/office/drawing/2014/main" id="{3BE1379C-3006-4091-801B-C0B82E9FFABC}"/>
                </a:ext>
              </a:extLst>
            </p:cNvPr>
            <p:cNvSpPr>
              <a:spLocks noChangeAspect="1" noChangeArrowheads="1"/>
            </p:cNvSpPr>
            <p:nvPr/>
          </p:nvSpPr>
          <p:spPr bwMode="auto">
            <a:xfrm>
              <a:off x="2373" y="240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03591" name="Text Box 167">
            <a:extLst>
              <a:ext uri="{FF2B5EF4-FFF2-40B4-BE49-F238E27FC236}">
                <a16:creationId xmlns:a16="http://schemas.microsoft.com/office/drawing/2014/main" id="{0E9049AB-6A1A-4BC0-8236-E8DA24AE3CCD}"/>
              </a:ext>
            </a:extLst>
          </p:cNvPr>
          <p:cNvSpPr txBox="1">
            <a:spLocks noChangeArrowheads="1"/>
          </p:cNvSpPr>
          <p:nvPr/>
        </p:nvSpPr>
        <p:spPr bwMode="auto">
          <a:xfrm>
            <a:off x="3716338" y="107950"/>
            <a:ext cx="18732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BATTLEGROUP CWBR-28</a:t>
            </a:r>
          </a:p>
          <a:p>
            <a:r>
              <a:rPr lang="en-GB" altLang="en-US" sz="1000"/>
              <a:t>Parachute Infantry Battalion</a:t>
            </a:r>
          </a:p>
        </p:txBody>
      </p:sp>
      <p:sp>
        <p:nvSpPr>
          <p:cNvPr id="103592" name="Text Box 168">
            <a:extLst>
              <a:ext uri="{FF2B5EF4-FFF2-40B4-BE49-F238E27FC236}">
                <a16:creationId xmlns:a16="http://schemas.microsoft.com/office/drawing/2014/main" id="{AC862ED0-84EB-420B-845D-F5AC24A39679}"/>
              </a:ext>
            </a:extLst>
          </p:cNvPr>
          <p:cNvSpPr txBox="1">
            <a:spLocks noChangeArrowheads="1"/>
          </p:cNvSpPr>
          <p:nvPr/>
        </p:nvSpPr>
        <p:spPr bwMode="auto">
          <a:xfrm>
            <a:off x="3429000" y="5292725"/>
            <a:ext cx="3328988" cy="3636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800"/>
              <a:t>(a) </a:t>
            </a:r>
            <a:r>
              <a:rPr lang="en-GB" altLang="en-US" sz="800" b="0"/>
              <a:t>The Milan ATGMs and Wombats may be fired from their transport.</a:t>
            </a:r>
          </a:p>
          <a:p>
            <a:endParaRPr lang="en-GB" altLang="en-US" sz="800"/>
          </a:p>
          <a:p>
            <a:r>
              <a:rPr lang="en-GB" altLang="en-US" sz="800"/>
              <a:t>(b) </a:t>
            </a:r>
            <a:r>
              <a:rPr lang="en-GB" altLang="en-US" sz="800" b="0"/>
              <a:t>The Para Battalions in the Falklands were each issued with </a:t>
            </a:r>
            <a:r>
              <a:rPr lang="en-GB" altLang="en-US" sz="800"/>
              <a:t>x3 </a:t>
            </a:r>
            <a:r>
              <a:rPr lang="en-GB" altLang="en-US" sz="800" b="0"/>
              <a:t>L2A1 .50 Cal HMGs on AA mounts.  These were then withdrawn following that war.</a:t>
            </a:r>
          </a:p>
          <a:p>
            <a:endParaRPr lang="en-GB" altLang="en-US" sz="800" b="0"/>
          </a:p>
          <a:p>
            <a:r>
              <a:rPr lang="en-GB" altLang="en-US" sz="800"/>
              <a:t>(c) </a:t>
            </a:r>
            <a:r>
              <a:rPr lang="en-GB" altLang="en-US" sz="800" b="0"/>
              <a:t>From 1986: May upgrade Para Infantry with L85/L86 small-arms:</a:t>
            </a:r>
          </a:p>
          <a:p>
            <a:r>
              <a:rPr lang="en-GB" altLang="en-US" sz="800"/>
              <a:t>     </a:t>
            </a:r>
            <a:r>
              <a:rPr lang="en-GB" altLang="en-US" sz="800" b="0"/>
              <a:t>Para Infantry                                                                 CWBR-38 </a:t>
            </a:r>
          </a:p>
          <a:p>
            <a:r>
              <a:rPr lang="en-GB" altLang="en-US" sz="800" b="0"/>
              <a:t>From 1987: May replace all M72 66mm LAW and Carl-Gustav 84mm MAW with the 94mm LAW-80 (see card). </a:t>
            </a:r>
          </a:p>
          <a:p>
            <a:endParaRPr lang="en-GB" altLang="en-US" sz="800" b="0"/>
          </a:p>
          <a:p>
            <a:r>
              <a:rPr lang="en-GB" altLang="en-US" sz="800"/>
              <a:t>(d) </a:t>
            </a:r>
            <a:r>
              <a:rPr lang="en-GB" altLang="en-US" sz="800" b="0"/>
              <a:t>Late 1980s: In TA Para Battalions operating under BAOR command, increase Antitank Platoon to </a:t>
            </a:r>
            <a:r>
              <a:rPr lang="en-GB" altLang="en-US" sz="800"/>
              <a:t>x10 </a:t>
            </a:r>
            <a:r>
              <a:rPr lang="en-GB" altLang="en-US" sz="800" b="0"/>
              <a:t>Milan ATGMs.  Note that there is also a conversion of Infantry sections to Milan Teams in the Para Companies at this time, for a total of </a:t>
            </a:r>
            <a:r>
              <a:rPr lang="en-GB" altLang="en-US" sz="800"/>
              <a:t>x22 </a:t>
            </a:r>
            <a:r>
              <a:rPr lang="en-GB" altLang="en-US" sz="800" b="0"/>
              <a:t>Milan in the battalion.  However, note that there is no increase in motor transport.</a:t>
            </a:r>
          </a:p>
          <a:p>
            <a:endParaRPr lang="en-GB" altLang="en-US" sz="800" b="0"/>
          </a:p>
          <a:p>
            <a:r>
              <a:rPr lang="en-GB" altLang="en-US" sz="800"/>
              <a:t>(e) </a:t>
            </a:r>
            <a:r>
              <a:rPr lang="en-GB" altLang="en-US" sz="800" b="0"/>
              <a:t>In the Falklands: Remove all transport.</a:t>
            </a:r>
          </a:p>
          <a:p>
            <a:endParaRPr lang="en-GB" altLang="en-US" sz="800" b="0"/>
          </a:p>
          <a:p>
            <a:r>
              <a:rPr lang="en-GB" altLang="en-US" sz="800"/>
              <a:t>(f) </a:t>
            </a:r>
            <a:r>
              <a:rPr lang="en-GB" altLang="en-US" sz="800" b="0"/>
              <a:t>The Wombats were certainly on the orbat, alongside the Milans, until 1982 and there is some evidence to suggest that the Wombats were embarked for the Falklands but not used (perhaps this platoon provided the personnel to man the .50 Cal HMGs in the Falklands?).  They seem to have disappeared from the orbat after 1982.</a:t>
            </a:r>
            <a:endParaRPr lang="en-GB" altLang="en-US" sz="800"/>
          </a:p>
          <a:p>
            <a:endParaRPr lang="en-GB" altLang="en-US" sz="800"/>
          </a:p>
          <a:p>
            <a:r>
              <a:rPr lang="en-GB" altLang="en-US" sz="800"/>
              <a:t>(g) </a:t>
            </a:r>
            <a:r>
              <a:rPr lang="en-GB" altLang="en-US" sz="800" b="0"/>
              <a:t>May convert GPMGs from Sustained Fire to Light mode:</a:t>
            </a:r>
          </a:p>
          <a:p>
            <a:r>
              <a:rPr lang="en-GB" altLang="en-US" sz="800"/>
              <a:t>     </a:t>
            </a:r>
            <a:r>
              <a:rPr lang="en-GB" altLang="en-US" sz="800" b="0"/>
              <a:t>General Purpose Machine Gun (Light)                       CWBR-28</a:t>
            </a:r>
          </a:p>
          <a:p>
            <a:endParaRPr lang="en-GB" altLang="en-US" sz="800" b="0"/>
          </a:p>
          <a:p>
            <a:r>
              <a:rPr lang="en-GB" altLang="en-US" sz="800"/>
              <a:t>(h) </a:t>
            </a:r>
            <a:r>
              <a:rPr lang="en-GB" altLang="en-US" sz="800" b="0"/>
              <a:t>Late 1980s: May upgrade Milan to Milan 2 (see card).</a:t>
            </a:r>
            <a:endParaRPr lang="en-GB" altLang="en-US" sz="800"/>
          </a:p>
        </p:txBody>
      </p:sp>
      <p:grpSp>
        <p:nvGrpSpPr>
          <p:cNvPr id="103593" name="Group 169">
            <a:extLst>
              <a:ext uri="{FF2B5EF4-FFF2-40B4-BE49-F238E27FC236}">
                <a16:creationId xmlns:a16="http://schemas.microsoft.com/office/drawing/2014/main" id="{923A4761-8BD8-4C44-B062-E3BE81A4EEDE}"/>
              </a:ext>
            </a:extLst>
          </p:cNvPr>
          <p:cNvGrpSpPr>
            <a:grpSpLocks/>
          </p:cNvGrpSpPr>
          <p:nvPr/>
        </p:nvGrpSpPr>
        <p:grpSpPr bwMode="auto">
          <a:xfrm>
            <a:off x="3713163" y="4211638"/>
            <a:ext cx="231775" cy="157162"/>
            <a:chOff x="2736" y="2832"/>
            <a:chExt cx="146" cy="99"/>
          </a:xfrm>
        </p:grpSpPr>
        <p:sp>
          <p:nvSpPr>
            <p:cNvPr id="103594" name="Rectangle 170">
              <a:extLst>
                <a:ext uri="{FF2B5EF4-FFF2-40B4-BE49-F238E27FC236}">
                  <a16:creationId xmlns:a16="http://schemas.microsoft.com/office/drawing/2014/main" id="{7DAC9FF6-B683-415B-B801-95F69F8FD0E3}"/>
                </a:ext>
              </a:extLst>
            </p:cNvPr>
            <p:cNvSpPr>
              <a:spLocks noChangeAspect="1" noChangeArrowheads="1"/>
            </p:cNvSpPr>
            <p:nvPr/>
          </p:nvSpPr>
          <p:spPr bwMode="auto">
            <a:xfrm>
              <a:off x="2736" y="2832"/>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3595" name="Rectangle 171">
              <a:extLst>
                <a:ext uri="{FF2B5EF4-FFF2-40B4-BE49-F238E27FC236}">
                  <a16:creationId xmlns:a16="http://schemas.microsoft.com/office/drawing/2014/main" id="{AA312988-E0C7-41D9-8D79-A75F1A17DE39}"/>
                </a:ext>
              </a:extLst>
            </p:cNvPr>
            <p:cNvSpPr>
              <a:spLocks noChangeAspect="1" noChangeArrowheads="1"/>
            </p:cNvSpPr>
            <p:nvPr/>
          </p:nvSpPr>
          <p:spPr bwMode="auto">
            <a:xfrm>
              <a:off x="2736" y="2832"/>
              <a:ext cx="35" cy="98"/>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3596" name="Line 172">
              <a:extLst>
                <a:ext uri="{FF2B5EF4-FFF2-40B4-BE49-F238E27FC236}">
                  <a16:creationId xmlns:a16="http://schemas.microsoft.com/office/drawing/2014/main" id="{C4892CCB-F805-4F92-85BE-AADB7279F2A3}"/>
                </a:ext>
              </a:extLst>
            </p:cNvPr>
            <p:cNvSpPr>
              <a:spLocks noChangeAspect="1" noChangeShapeType="1"/>
            </p:cNvSpPr>
            <p:nvPr/>
          </p:nvSpPr>
          <p:spPr bwMode="auto">
            <a:xfrm flipV="1">
              <a:off x="2736" y="2834"/>
              <a:ext cx="144" cy="95"/>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3597" name="Line 173">
              <a:extLst>
                <a:ext uri="{FF2B5EF4-FFF2-40B4-BE49-F238E27FC236}">
                  <a16:creationId xmlns:a16="http://schemas.microsoft.com/office/drawing/2014/main" id="{A8AE1702-92A1-46D5-847F-732C84FFD551}"/>
                </a:ext>
              </a:extLst>
            </p:cNvPr>
            <p:cNvSpPr>
              <a:spLocks noChangeAspect="1" noChangeShapeType="1"/>
            </p:cNvSpPr>
            <p:nvPr/>
          </p:nvSpPr>
          <p:spPr bwMode="auto">
            <a:xfrm>
              <a:off x="2737" y="2832"/>
              <a:ext cx="143" cy="9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03598" name="Group 174">
            <a:extLst>
              <a:ext uri="{FF2B5EF4-FFF2-40B4-BE49-F238E27FC236}">
                <a16:creationId xmlns:a16="http://schemas.microsoft.com/office/drawing/2014/main" id="{D53AD478-1878-4B8F-91F1-7571DCF653B3}"/>
              </a:ext>
            </a:extLst>
          </p:cNvPr>
          <p:cNvGrpSpPr>
            <a:grpSpLocks/>
          </p:cNvGrpSpPr>
          <p:nvPr/>
        </p:nvGrpSpPr>
        <p:grpSpPr bwMode="auto">
          <a:xfrm>
            <a:off x="3784600" y="4140200"/>
            <a:ext cx="74613" cy="26988"/>
            <a:chOff x="2373" y="1404"/>
            <a:chExt cx="47" cy="17"/>
          </a:xfrm>
        </p:grpSpPr>
        <p:sp>
          <p:nvSpPr>
            <p:cNvPr id="103599" name="Oval 175">
              <a:extLst>
                <a:ext uri="{FF2B5EF4-FFF2-40B4-BE49-F238E27FC236}">
                  <a16:creationId xmlns:a16="http://schemas.microsoft.com/office/drawing/2014/main" id="{B8FEC520-A28A-4D0A-BD6B-C892E78BB18C}"/>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03600" name="Oval 176">
              <a:extLst>
                <a:ext uri="{FF2B5EF4-FFF2-40B4-BE49-F238E27FC236}">
                  <a16:creationId xmlns:a16="http://schemas.microsoft.com/office/drawing/2014/main" id="{005C105D-2167-41DE-8DBC-27BAF958CA9C}"/>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03601" name="Line 177">
            <a:extLst>
              <a:ext uri="{FF2B5EF4-FFF2-40B4-BE49-F238E27FC236}">
                <a16:creationId xmlns:a16="http://schemas.microsoft.com/office/drawing/2014/main" id="{88D5A701-C641-4C17-A5DB-66E878B8E2BB}"/>
              </a:ext>
            </a:extLst>
          </p:cNvPr>
          <p:cNvSpPr>
            <a:spLocks noChangeShapeType="1"/>
          </p:cNvSpPr>
          <p:nvPr/>
        </p:nvSpPr>
        <p:spPr bwMode="auto">
          <a:xfrm>
            <a:off x="3568700" y="4284663"/>
            <a:ext cx="144463"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3602" name="Text Box 178">
            <a:extLst>
              <a:ext uri="{FF2B5EF4-FFF2-40B4-BE49-F238E27FC236}">
                <a16:creationId xmlns:a16="http://schemas.microsoft.com/office/drawing/2014/main" id="{4290F5E3-D7A3-4285-8C0E-B1708CF42E12}"/>
              </a:ext>
            </a:extLst>
          </p:cNvPr>
          <p:cNvSpPr txBox="1">
            <a:spLocks noChangeArrowheads="1"/>
          </p:cNvSpPr>
          <p:nvPr/>
        </p:nvSpPr>
        <p:spPr bwMode="auto">
          <a:xfrm>
            <a:off x="3929063" y="4140200"/>
            <a:ext cx="2714625"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Up to x3 </a:t>
            </a:r>
            <a:r>
              <a:rPr lang="en-GB" altLang="en-US" sz="800" b="0"/>
              <a:t>L2A1 .50 Cal HMG </a:t>
            </a:r>
            <a:r>
              <a:rPr lang="en-GB" altLang="en-US" sz="800"/>
              <a:t>(b)</a:t>
            </a:r>
            <a:r>
              <a:rPr lang="en-GB" altLang="en-US" sz="800" b="0"/>
              <a:t>                      CWBR-35</a:t>
            </a:r>
            <a:endParaRPr lang="en-GB" altLang="en-US" sz="800"/>
          </a:p>
        </p:txBody>
      </p:sp>
      <p:grpSp>
        <p:nvGrpSpPr>
          <p:cNvPr id="103603" name="Group 179">
            <a:extLst>
              <a:ext uri="{FF2B5EF4-FFF2-40B4-BE49-F238E27FC236}">
                <a16:creationId xmlns:a16="http://schemas.microsoft.com/office/drawing/2014/main" id="{10BBAFB9-AF77-4F2E-BCFA-572DA52E6541}"/>
              </a:ext>
            </a:extLst>
          </p:cNvPr>
          <p:cNvGrpSpPr>
            <a:grpSpLocks/>
          </p:cNvGrpSpPr>
          <p:nvPr/>
        </p:nvGrpSpPr>
        <p:grpSpPr bwMode="auto">
          <a:xfrm>
            <a:off x="3716338" y="900113"/>
            <a:ext cx="231775" cy="190500"/>
            <a:chOff x="2252" y="2304"/>
            <a:chExt cx="146" cy="120"/>
          </a:xfrm>
        </p:grpSpPr>
        <p:sp>
          <p:nvSpPr>
            <p:cNvPr id="103604" name="Rectangle 180">
              <a:extLst>
                <a:ext uri="{FF2B5EF4-FFF2-40B4-BE49-F238E27FC236}">
                  <a16:creationId xmlns:a16="http://schemas.microsoft.com/office/drawing/2014/main" id="{3B0165C3-A562-4BFD-A530-FBC3E10857CD}"/>
                </a:ext>
              </a:extLst>
            </p:cNvPr>
            <p:cNvSpPr>
              <a:spLocks noChangeAspect="1" noChangeArrowheads="1"/>
            </p:cNvSpPr>
            <p:nvPr/>
          </p:nvSpPr>
          <p:spPr bwMode="auto">
            <a:xfrm>
              <a:off x="2252" y="230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3605" name="Oval 181">
              <a:extLst>
                <a:ext uri="{FF2B5EF4-FFF2-40B4-BE49-F238E27FC236}">
                  <a16:creationId xmlns:a16="http://schemas.microsoft.com/office/drawing/2014/main" id="{FCCA25BF-DE49-487A-8FC4-9C9FB76DB58B}"/>
                </a:ext>
              </a:extLst>
            </p:cNvPr>
            <p:cNvSpPr>
              <a:spLocks noChangeAspect="1" noChangeArrowheads="1"/>
            </p:cNvSpPr>
            <p:nvPr/>
          </p:nvSpPr>
          <p:spPr bwMode="auto">
            <a:xfrm>
              <a:off x="2259" y="240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03606" name="Oval 182">
              <a:extLst>
                <a:ext uri="{FF2B5EF4-FFF2-40B4-BE49-F238E27FC236}">
                  <a16:creationId xmlns:a16="http://schemas.microsoft.com/office/drawing/2014/main" id="{B8658223-76A1-4D5F-966C-15CCB4C78196}"/>
                </a:ext>
              </a:extLst>
            </p:cNvPr>
            <p:cNvSpPr>
              <a:spLocks noChangeAspect="1" noChangeArrowheads="1"/>
            </p:cNvSpPr>
            <p:nvPr/>
          </p:nvSpPr>
          <p:spPr bwMode="auto">
            <a:xfrm>
              <a:off x="2373" y="240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grpSp>
        <p:nvGrpSpPr>
          <p:cNvPr id="103607" name="Group 183">
            <a:extLst>
              <a:ext uri="{FF2B5EF4-FFF2-40B4-BE49-F238E27FC236}">
                <a16:creationId xmlns:a16="http://schemas.microsoft.com/office/drawing/2014/main" id="{17CCEA5F-944E-4203-8D9D-084850DB046F}"/>
              </a:ext>
            </a:extLst>
          </p:cNvPr>
          <p:cNvGrpSpPr>
            <a:grpSpLocks/>
          </p:cNvGrpSpPr>
          <p:nvPr/>
        </p:nvGrpSpPr>
        <p:grpSpPr bwMode="auto">
          <a:xfrm>
            <a:off x="3427413" y="250825"/>
            <a:ext cx="287337" cy="215900"/>
            <a:chOff x="637" y="1857"/>
            <a:chExt cx="146" cy="99"/>
          </a:xfrm>
        </p:grpSpPr>
        <p:grpSp>
          <p:nvGrpSpPr>
            <p:cNvPr id="103608" name="Group 184">
              <a:extLst>
                <a:ext uri="{FF2B5EF4-FFF2-40B4-BE49-F238E27FC236}">
                  <a16:creationId xmlns:a16="http://schemas.microsoft.com/office/drawing/2014/main" id="{1E87C369-F906-4CDA-9300-1CA9E972962E}"/>
                </a:ext>
              </a:extLst>
            </p:cNvPr>
            <p:cNvGrpSpPr>
              <a:grpSpLocks noChangeAspect="1"/>
            </p:cNvGrpSpPr>
            <p:nvPr/>
          </p:nvGrpSpPr>
          <p:grpSpPr bwMode="auto">
            <a:xfrm>
              <a:off x="637" y="1857"/>
              <a:ext cx="146" cy="99"/>
              <a:chOff x="1968" y="1728"/>
              <a:chExt cx="195" cy="132"/>
            </a:xfrm>
          </p:grpSpPr>
          <p:sp>
            <p:nvSpPr>
              <p:cNvPr id="103609" name="Rectangle 185">
                <a:extLst>
                  <a:ext uri="{FF2B5EF4-FFF2-40B4-BE49-F238E27FC236}">
                    <a16:creationId xmlns:a16="http://schemas.microsoft.com/office/drawing/2014/main" id="{91A84E52-FC29-488C-B16B-D0E9916186E1}"/>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3610" name="Line 186">
                <a:extLst>
                  <a:ext uri="{FF2B5EF4-FFF2-40B4-BE49-F238E27FC236}">
                    <a16:creationId xmlns:a16="http://schemas.microsoft.com/office/drawing/2014/main" id="{BF81E4FA-C53E-4425-8E0E-5E0F3F2B185B}"/>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3611" name="Line 187">
                <a:extLst>
                  <a:ext uri="{FF2B5EF4-FFF2-40B4-BE49-F238E27FC236}">
                    <a16:creationId xmlns:a16="http://schemas.microsoft.com/office/drawing/2014/main" id="{9886A664-AB92-47AB-93AE-22CA832792B3}"/>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03612" name="Group 188">
              <a:extLst>
                <a:ext uri="{FF2B5EF4-FFF2-40B4-BE49-F238E27FC236}">
                  <a16:creationId xmlns:a16="http://schemas.microsoft.com/office/drawing/2014/main" id="{6EC0FE17-C641-4AF3-AD7F-3B32659468F1}"/>
                </a:ext>
              </a:extLst>
            </p:cNvPr>
            <p:cNvGrpSpPr>
              <a:grpSpLocks/>
            </p:cNvGrpSpPr>
            <p:nvPr/>
          </p:nvGrpSpPr>
          <p:grpSpPr bwMode="auto">
            <a:xfrm>
              <a:off x="686" y="1931"/>
              <a:ext cx="48" cy="24"/>
              <a:chOff x="1632" y="1249"/>
              <a:chExt cx="48" cy="24"/>
            </a:xfrm>
          </p:grpSpPr>
          <p:sp>
            <p:nvSpPr>
              <p:cNvPr id="103613" name="AutoShape 189">
                <a:extLst>
                  <a:ext uri="{FF2B5EF4-FFF2-40B4-BE49-F238E27FC236}">
                    <a16:creationId xmlns:a16="http://schemas.microsoft.com/office/drawing/2014/main" id="{91C5E993-EEC8-4519-889F-9C152C6E1323}"/>
                  </a:ext>
                </a:extLst>
              </p:cNvPr>
              <p:cNvSpPr>
                <a:spLocks noChangeArrowheads="1"/>
              </p:cNvSpPr>
              <p:nvPr/>
            </p:nvSpPr>
            <p:spPr bwMode="auto">
              <a:xfrm>
                <a:off x="1632" y="1249"/>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3614" name="AutoShape 190">
                <a:extLst>
                  <a:ext uri="{FF2B5EF4-FFF2-40B4-BE49-F238E27FC236}">
                    <a16:creationId xmlns:a16="http://schemas.microsoft.com/office/drawing/2014/main" id="{3D4947A8-1CBD-4E08-B41B-C51DA2317057}"/>
                  </a:ext>
                </a:extLst>
              </p:cNvPr>
              <p:cNvSpPr>
                <a:spLocks noChangeArrowheads="1"/>
              </p:cNvSpPr>
              <p:nvPr/>
            </p:nvSpPr>
            <p:spPr bwMode="auto">
              <a:xfrm>
                <a:off x="1657" y="1250"/>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grpSp>
        <p:nvGrpSpPr>
          <p:cNvPr id="103615" name="Group 191">
            <a:extLst>
              <a:ext uri="{FF2B5EF4-FFF2-40B4-BE49-F238E27FC236}">
                <a16:creationId xmlns:a16="http://schemas.microsoft.com/office/drawing/2014/main" id="{60EECFE3-1318-43A2-8814-46ABD870B925}"/>
              </a:ext>
            </a:extLst>
          </p:cNvPr>
          <p:cNvGrpSpPr>
            <a:grpSpLocks/>
          </p:cNvGrpSpPr>
          <p:nvPr/>
        </p:nvGrpSpPr>
        <p:grpSpPr bwMode="auto">
          <a:xfrm>
            <a:off x="3714750" y="1908175"/>
            <a:ext cx="287338" cy="215900"/>
            <a:chOff x="637" y="1857"/>
            <a:chExt cx="146" cy="99"/>
          </a:xfrm>
        </p:grpSpPr>
        <p:grpSp>
          <p:nvGrpSpPr>
            <p:cNvPr id="103616" name="Group 192">
              <a:extLst>
                <a:ext uri="{FF2B5EF4-FFF2-40B4-BE49-F238E27FC236}">
                  <a16:creationId xmlns:a16="http://schemas.microsoft.com/office/drawing/2014/main" id="{B53C5761-F68B-4571-9438-9C5B45BA6E0D}"/>
                </a:ext>
              </a:extLst>
            </p:cNvPr>
            <p:cNvGrpSpPr>
              <a:grpSpLocks noChangeAspect="1"/>
            </p:cNvGrpSpPr>
            <p:nvPr/>
          </p:nvGrpSpPr>
          <p:grpSpPr bwMode="auto">
            <a:xfrm>
              <a:off x="637" y="1857"/>
              <a:ext cx="146" cy="99"/>
              <a:chOff x="1968" y="1728"/>
              <a:chExt cx="195" cy="132"/>
            </a:xfrm>
          </p:grpSpPr>
          <p:sp>
            <p:nvSpPr>
              <p:cNvPr id="103617" name="Rectangle 193">
                <a:extLst>
                  <a:ext uri="{FF2B5EF4-FFF2-40B4-BE49-F238E27FC236}">
                    <a16:creationId xmlns:a16="http://schemas.microsoft.com/office/drawing/2014/main" id="{E2493EC1-ED16-4777-AF10-6FCF6996180D}"/>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3618" name="Line 194">
                <a:extLst>
                  <a:ext uri="{FF2B5EF4-FFF2-40B4-BE49-F238E27FC236}">
                    <a16:creationId xmlns:a16="http://schemas.microsoft.com/office/drawing/2014/main" id="{1A803606-B60C-4386-AAAC-C8472F52BF40}"/>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3619" name="Line 195">
                <a:extLst>
                  <a:ext uri="{FF2B5EF4-FFF2-40B4-BE49-F238E27FC236}">
                    <a16:creationId xmlns:a16="http://schemas.microsoft.com/office/drawing/2014/main" id="{3341536B-ABB9-4BD5-8B23-5B99B0BCCE33}"/>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03620" name="Group 196">
              <a:extLst>
                <a:ext uri="{FF2B5EF4-FFF2-40B4-BE49-F238E27FC236}">
                  <a16:creationId xmlns:a16="http://schemas.microsoft.com/office/drawing/2014/main" id="{C91D1FCD-CDDA-4336-8103-14C1C8AAAF4E}"/>
                </a:ext>
              </a:extLst>
            </p:cNvPr>
            <p:cNvGrpSpPr>
              <a:grpSpLocks/>
            </p:cNvGrpSpPr>
            <p:nvPr/>
          </p:nvGrpSpPr>
          <p:grpSpPr bwMode="auto">
            <a:xfrm>
              <a:off x="686" y="1931"/>
              <a:ext cx="48" cy="24"/>
              <a:chOff x="1632" y="1249"/>
              <a:chExt cx="48" cy="24"/>
            </a:xfrm>
          </p:grpSpPr>
          <p:sp>
            <p:nvSpPr>
              <p:cNvPr id="103621" name="AutoShape 197">
                <a:extLst>
                  <a:ext uri="{FF2B5EF4-FFF2-40B4-BE49-F238E27FC236}">
                    <a16:creationId xmlns:a16="http://schemas.microsoft.com/office/drawing/2014/main" id="{6D98EA38-DBD0-4AA5-A8DA-39AB7D703F39}"/>
                  </a:ext>
                </a:extLst>
              </p:cNvPr>
              <p:cNvSpPr>
                <a:spLocks noChangeArrowheads="1"/>
              </p:cNvSpPr>
              <p:nvPr/>
            </p:nvSpPr>
            <p:spPr bwMode="auto">
              <a:xfrm>
                <a:off x="1632" y="1249"/>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3622" name="AutoShape 198">
                <a:extLst>
                  <a:ext uri="{FF2B5EF4-FFF2-40B4-BE49-F238E27FC236}">
                    <a16:creationId xmlns:a16="http://schemas.microsoft.com/office/drawing/2014/main" id="{3DF826BA-6959-49FE-B944-961F8BB325AB}"/>
                  </a:ext>
                </a:extLst>
              </p:cNvPr>
              <p:cNvSpPr>
                <a:spLocks noChangeArrowheads="1"/>
              </p:cNvSpPr>
              <p:nvPr/>
            </p:nvSpPr>
            <p:spPr bwMode="auto">
              <a:xfrm>
                <a:off x="1657" y="1250"/>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103623" name="Line 199">
            <a:extLst>
              <a:ext uri="{FF2B5EF4-FFF2-40B4-BE49-F238E27FC236}">
                <a16:creationId xmlns:a16="http://schemas.microsoft.com/office/drawing/2014/main" id="{ABA25DBA-58DD-4454-A45D-694DD1C2DB51}"/>
              </a:ext>
            </a:extLst>
          </p:cNvPr>
          <p:cNvSpPr>
            <a:spLocks noChangeShapeType="1"/>
          </p:cNvSpPr>
          <p:nvPr/>
        </p:nvSpPr>
        <p:spPr bwMode="auto">
          <a:xfrm>
            <a:off x="3786188" y="4645025"/>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03624" name="Group 200">
            <a:extLst>
              <a:ext uri="{FF2B5EF4-FFF2-40B4-BE49-F238E27FC236}">
                <a16:creationId xmlns:a16="http://schemas.microsoft.com/office/drawing/2014/main" id="{EA790F62-858B-4319-8430-988075BE8666}"/>
              </a:ext>
            </a:extLst>
          </p:cNvPr>
          <p:cNvGrpSpPr>
            <a:grpSpLocks/>
          </p:cNvGrpSpPr>
          <p:nvPr/>
        </p:nvGrpSpPr>
        <p:grpSpPr bwMode="auto">
          <a:xfrm>
            <a:off x="3786188" y="4716463"/>
            <a:ext cx="74612" cy="26987"/>
            <a:chOff x="2373" y="1404"/>
            <a:chExt cx="47" cy="17"/>
          </a:xfrm>
        </p:grpSpPr>
        <p:sp>
          <p:nvSpPr>
            <p:cNvPr id="103625" name="Oval 201">
              <a:extLst>
                <a:ext uri="{FF2B5EF4-FFF2-40B4-BE49-F238E27FC236}">
                  <a16:creationId xmlns:a16="http://schemas.microsoft.com/office/drawing/2014/main" id="{37296B20-70A3-412B-A393-F64036186B43}"/>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03626" name="Oval 202">
              <a:extLst>
                <a:ext uri="{FF2B5EF4-FFF2-40B4-BE49-F238E27FC236}">
                  <a16:creationId xmlns:a16="http://schemas.microsoft.com/office/drawing/2014/main" id="{DDE35676-E7AE-41DF-B7B0-E534E6865DAE}"/>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03627" name="Text Box 203">
            <a:extLst>
              <a:ext uri="{FF2B5EF4-FFF2-40B4-BE49-F238E27FC236}">
                <a16:creationId xmlns:a16="http://schemas.microsoft.com/office/drawing/2014/main" id="{681C28D3-427B-4D19-B5C5-0322D965B547}"/>
              </a:ext>
            </a:extLst>
          </p:cNvPr>
          <p:cNvSpPr txBox="1">
            <a:spLocks noChangeArrowheads="1"/>
          </p:cNvSpPr>
          <p:nvPr/>
        </p:nvSpPr>
        <p:spPr bwMode="auto">
          <a:xfrm>
            <a:off x="3930650" y="4645025"/>
            <a:ext cx="27051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Transport/Recce</a:t>
            </a:r>
          </a:p>
          <a:p>
            <a:r>
              <a:rPr lang="en-GB" altLang="en-US" sz="800"/>
              <a:t>x3 </a:t>
            </a:r>
            <a:r>
              <a:rPr lang="en-GB" altLang="en-US" sz="800" b="0"/>
              <a:t>Land Rover (with MG) </a:t>
            </a:r>
            <a:r>
              <a:rPr lang="en-GB" altLang="en-US" sz="800"/>
              <a:t>(e)</a:t>
            </a:r>
            <a:r>
              <a:rPr lang="en-GB" altLang="en-US" sz="800" b="0"/>
              <a:t>       </a:t>
            </a:r>
            <a:r>
              <a:rPr lang="en-GB" altLang="en-US" sz="800"/>
              <a:t>                   </a:t>
            </a:r>
            <a:r>
              <a:rPr lang="en-GB" altLang="en-US" sz="800" b="0"/>
              <a:t> CWBR-20</a:t>
            </a:r>
            <a:endParaRPr lang="en-GB" altLang="en-US" sz="800"/>
          </a:p>
        </p:txBody>
      </p:sp>
      <p:grpSp>
        <p:nvGrpSpPr>
          <p:cNvPr id="103628" name="Group 204">
            <a:extLst>
              <a:ext uri="{FF2B5EF4-FFF2-40B4-BE49-F238E27FC236}">
                <a16:creationId xmlns:a16="http://schemas.microsoft.com/office/drawing/2014/main" id="{7A2148A4-B729-4827-AE51-D0FA56559752}"/>
              </a:ext>
            </a:extLst>
          </p:cNvPr>
          <p:cNvGrpSpPr>
            <a:grpSpLocks/>
          </p:cNvGrpSpPr>
          <p:nvPr/>
        </p:nvGrpSpPr>
        <p:grpSpPr bwMode="auto">
          <a:xfrm>
            <a:off x="3713163" y="4789488"/>
            <a:ext cx="231775" cy="190500"/>
            <a:chOff x="2252" y="2304"/>
            <a:chExt cx="146" cy="120"/>
          </a:xfrm>
        </p:grpSpPr>
        <p:sp>
          <p:nvSpPr>
            <p:cNvPr id="103629" name="Rectangle 205">
              <a:extLst>
                <a:ext uri="{FF2B5EF4-FFF2-40B4-BE49-F238E27FC236}">
                  <a16:creationId xmlns:a16="http://schemas.microsoft.com/office/drawing/2014/main" id="{4E104BF9-8C1A-4A8D-9248-0BA4AD443360}"/>
                </a:ext>
              </a:extLst>
            </p:cNvPr>
            <p:cNvSpPr>
              <a:spLocks noChangeAspect="1" noChangeArrowheads="1"/>
            </p:cNvSpPr>
            <p:nvPr/>
          </p:nvSpPr>
          <p:spPr bwMode="auto">
            <a:xfrm>
              <a:off x="2252" y="230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3630" name="Oval 206">
              <a:extLst>
                <a:ext uri="{FF2B5EF4-FFF2-40B4-BE49-F238E27FC236}">
                  <a16:creationId xmlns:a16="http://schemas.microsoft.com/office/drawing/2014/main" id="{4210F11A-752B-4D67-9FAE-7DAF229A5C94}"/>
                </a:ext>
              </a:extLst>
            </p:cNvPr>
            <p:cNvSpPr>
              <a:spLocks noChangeAspect="1" noChangeArrowheads="1"/>
            </p:cNvSpPr>
            <p:nvPr/>
          </p:nvSpPr>
          <p:spPr bwMode="auto">
            <a:xfrm>
              <a:off x="2259" y="240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03631" name="Oval 207">
              <a:extLst>
                <a:ext uri="{FF2B5EF4-FFF2-40B4-BE49-F238E27FC236}">
                  <a16:creationId xmlns:a16="http://schemas.microsoft.com/office/drawing/2014/main" id="{D1C7CF30-7136-4186-A5ED-EF9DE3FACB6A}"/>
                </a:ext>
              </a:extLst>
            </p:cNvPr>
            <p:cNvSpPr>
              <a:spLocks noChangeAspect="1" noChangeArrowheads="1"/>
            </p:cNvSpPr>
            <p:nvPr/>
          </p:nvSpPr>
          <p:spPr bwMode="auto">
            <a:xfrm>
              <a:off x="2373" y="240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03632" name="Line 208">
            <a:extLst>
              <a:ext uri="{FF2B5EF4-FFF2-40B4-BE49-F238E27FC236}">
                <a16:creationId xmlns:a16="http://schemas.microsoft.com/office/drawing/2014/main" id="{972E2E81-A12E-4620-9ABF-A936E15B0AC6}"/>
              </a:ext>
            </a:extLst>
          </p:cNvPr>
          <p:cNvSpPr>
            <a:spLocks noChangeShapeType="1"/>
          </p:cNvSpPr>
          <p:nvPr/>
        </p:nvSpPr>
        <p:spPr bwMode="auto">
          <a:xfrm>
            <a:off x="3570288" y="4573588"/>
            <a:ext cx="144462"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03633" name="Group 209">
            <a:extLst>
              <a:ext uri="{FF2B5EF4-FFF2-40B4-BE49-F238E27FC236}">
                <a16:creationId xmlns:a16="http://schemas.microsoft.com/office/drawing/2014/main" id="{CB89FAB9-0448-4E8A-A5D7-5356EFA654D7}"/>
              </a:ext>
            </a:extLst>
          </p:cNvPr>
          <p:cNvGrpSpPr>
            <a:grpSpLocks noChangeAspect="1"/>
          </p:cNvGrpSpPr>
          <p:nvPr/>
        </p:nvGrpSpPr>
        <p:grpSpPr bwMode="auto">
          <a:xfrm>
            <a:off x="3714750" y="4500563"/>
            <a:ext cx="231775" cy="157162"/>
            <a:chOff x="1968" y="1728"/>
            <a:chExt cx="195" cy="132"/>
          </a:xfrm>
        </p:grpSpPr>
        <p:sp>
          <p:nvSpPr>
            <p:cNvPr id="103634" name="Rectangle 210">
              <a:extLst>
                <a:ext uri="{FF2B5EF4-FFF2-40B4-BE49-F238E27FC236}">
                  <a16:creationId xmlns:a16="http://schemas.microsoft.com/office/drawing/2014/main" id="{B5C9DD1B-734E-4323-9356-FE0C079ADAFE}"/>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3635" name="Line 211">
              <a:extLst>
                <a:ext uri="{FF2B5EF4-FFF2-40B4-BE49-F238E27FC236}">
                  <a16:creationId xmlns:a16="http://schemas.microsoft.com/office/drawing/2014/main" id="{AC4EBBEC-3306-4C28-8289-E37C7C2A2B4E}"/>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3636" name="Line 212">
              <a:extLst>
                <a:ext uri="{FF2B5EF4-FFF2-40B4-BE49-F238E27FC236}">
                  <a16:creationId xmlns:a16="http://schemas.microsoft.com/office/drawing/2014/main" id="{09C86AC1-926F-4B7A-AEBB-994E183DEFE6}"/>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03637" name="Group 213">
            <a:extLst>
              <a:ext uri="{FF2B5EF4-FFF2-40B4-BE49-F238E27FC236}">
                <a16:creationId xmlns:a16="http://schemas.microsoft.com/office/drawing/2014/main" id="{27F2AE3B-785B-4CEE-B34F-DB954CEA274D}"/>
              </a:ext>
            </a:extLst>
          </p:cNvPr>
          <p:cNvGrpSpPr>
            <a:grpSpLocks/>
          </p:cNvGrpSpPr>
          <p:nvPr/>
        </p:nvGrpSpPr>
        <p:grpSpPr bwMode="auto">
          <a:xfrm>
            <a:off x="3786188" y="4429125"/>
            <a:ext cx="74612" cy="26988"/>
            <a:chOff x="2373" y="1404"/>
            <a:chExt cx="47" cy="17"/>
          </a:xfrm>
        </p:grpSpPr>
        <p:sp>
          <p:nvSpPr>
            <p:cNvPr id="103638" name="Oval 214">
              <a:extLst>
                <a:ext uri="{FF2B5EF4-FFF2-40B4-BE49-F238E27FC236}">
                  <a16:creationId xmlns:a16="http://schemas.microsoft.com/office/drawing/2014/main" id="{FCAB4D57-8AE8-4E44-8D41-F4CFC5452DB0}"/>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03639" name="Oval 215">
              <a:extLst>
                <a:ext uri="{FF2B5EF4-FFF2-40B4-BE49-F238E27FC236}">
                  <a16:creationId xmlns:a16="http://schemas.microsoft.com/office/drawing/2014/main" id="{3D0EA4AD-3619-4C07-82E6-882ED489A276}"/>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03640" name="Text Box 216">
            <a:extLst>
              <a:ext uri="{FF2B5EF4-FFF2-40B4-BE49-F238E27FC236}">
                <a16:creationId xmlns:a16="http://schemas.microsoft.com/office/drawing/2014/main" id="{7724BB1E-3EC0-48C4-9451-33794DBF75DA}"/>
              </a:ext>
            </a:extLst>
          </p:cNvPr>
          <p:cNvSpPr txBox="1">
            <a:spLocks noChangeArrowheads="1"/>
          </p:cNvSpPr>
          <p:nvPr/>
        </p:nvSpPr>
        <p:spPr bwMode="auto">
          <a:xfrm>
            <a:off x="3933825" y="4356100"/>
            <a:ext cx="272256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Recce</a:t>
            </a:r>
          </a:p>
          <a:p>
            <a:r>
              <a:rPr lang="en-GB" altLang="en-US" sz="800"/>
              <a:t>x3 </a:t>
            </a:r>
            <a:r>
              <a:rPr lang="en-GB" altLang="en-US" sz="800" b="0"/>
              <a:t>Para Infantry (1 MAW) </a:t>
            </a:r>
            <a:r>
              <a:rPr lang="en-GB" altLang="en-US" sz="800"/>
              <a:t>(c)</a:t>
            </a:r>
            <a:r>
              <a:rPr lang="en-GB" altLang="en-US" sz="800" b="0"/>
              <a:t>                           CWBR-37</a:t>
            </a:r>
            <a:endParaRPr lang="en-GB" altLang="en-US" sz="800"/>
          </a:p>
        </p:txBody>
      </p:sp>
      <p:grpSp>
        <p:nvGrpSpPr>
          <p:cNvPr id="103641" name="Group 217">
            <a:extLst>
              <a:ext uri="{FF2B5EF4-FFF2-40B4-BE49-F238E27FC236}">
                <a16:creationId xmlns:a16="http://schemas.microsoft.com/office/drawing/2014/main" id="{B9B02441-312B-4D93-A10D-E01882052991}"/>
              </a:ext>
            </a:extLst>
          </p:cNvPr>
          <p:cNvGrpSpPr>
            <a:grpSpLocks/>
          </p:cNvGrpSpPr>
          <p:nvPr/>
        </p:nvGrpSpPr>
        <p:grpSpPr bwMode="auto">
          <a:xfrm>
            <a:off x="3716338" y="5078413"/>
            <a:ext cx="231775" cy="157162"/>
            <a:chOff x="2736" y="2832"/>
            <a:chExt cx="146" cy="99"/>
          </a:xfrm>
        </p:grpSpPr>
        <p:sp>
          <p:nvSpPr>
            <p:cNvPr id="103642" name="Rectangle 218">
              <a:extLst>
                <a:ext uri="{FF2B5EF4-FFF2-40B4-BE49-F238E27FC236}">
                  <a16:creationId xmlns:a16="http://schemas.microsoft.com/office/drawing/2014/main" id="{850D9212-1979-41DD-A1CF-66CF08DE2AC7}"/>
                </a:ext>
              </a:extLst>
            </p:cNvPr>
            <p:cNvSpPr>
              <a:spLocks noChangeAspect="1" noChangeArrowheads="1"/>
            </p:cNvSpPr>
            <p:nvPr/>
          </p:nvSpPr>
          <p:spPr bwMode="auto">
            <a:xfrm>
              <a:off x="2736" y="2832"/>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3643" name="Rectangle 219">
              <a:extLst>
                <a:ext uri="{FF2B5EF4-FFF2-40B4-BE49-F238E27FC236}">
                  <a16:creationId xmlns:a16="http://schemas.microsoft.com/office/drawing/2014/main" id="{3F3DA33E-75E8-4D17-9CDA-EEB80DDE00C7}"/>
                </a:ext>
              </a:extLst>
            </p:cNvPr>
            <p:cNvSpPr>
              <a:spLocks noChangeAspect="1" noChangeArrowheads="1"/>
            </p:cNvSpPr>
            <p:nvPr/>
          </p:nvSpPr>
          <p:spPr bwMode="auto">
            <a:xfrm>
              <a:off x="2736" y="2832"/>
              <a:ext cx="35" cy="98"/>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3644" name="Line 220">
              <a:extLst>
                <a:ext uri="{FF2B5EF4-FFF2-40B4-BE49-F238E27FC236}">
                  <a16:creationId xmlns:a16="http://schemas.microsoft.com/office/drawing/2014/main" id="{DBB59E00-4B47-4E70-8CF1-C65542D3E603}"/>
                </a:ext>
              </a:extLst>
            </p:cNvPr>
            <p:cNvSpPr>
              <a:spLocks noChangeAspect="1" noChangeShapeType="1"/>
            </p:cNvSpPr>
            <p:nvPr/>
          </p:nvSpPr>
          <p:spPr bwMode="auto">
            <a:xfrm flipV="1">
              <a:off x="2736" y="2834"/>
              <a:ext cx="144" cy="95"/>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3645" name="Line 221">
              <a:extLst>
                <a:ext uri="{FF2B5EF4-FFF2-40B4-BE49-F238E27FC236}">
                  <a16:creationId xmlns:a16="http://schemas.microsoft.com/office/drawing/2014/main" id="{6B3743B5-69BC-470C-9E12-20BF6D2531A6}"/>
                </a:ext>
              </a:extLst>
            </p:cNvPr>
            <p:cNvSpPr>
              <a:spLocks noChangeAspect="1" noChangeShapeType="1"/>
            </p:cNvSpPr>
            <p:nvPr/>
          </p:nvSpPr>
          <p:spPr bwMode="auto">
            <a:xfrm>
              <a:off x="2737" y="2832"/>
              <a:ext cx="143" cy="9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03646" name="Line 222">
            <a:extLst>
              <a:ext uri="{FF2B5EF4-FFF2-40B4-BE49-F238E27FC236}">
                <a16:creationId xmlns:a16="http://schemas.microsoft.com/office/drawing/2014/main" id="{B2D7B3F9-983C-4EFF-A710-E56E3149ADB3}"/>
              </a:ext>
            </a:extLst>
          </p:cNvPr>
          <p:cNvSpPr>
            <a:spLocks noChangeShapeType="1"/>
          </p:cNvSpPr>
          <p:nvPr/>
        </p:nvSpPr>
        <p:spPr bwMode="auto">
          <a:xfrm>
            <a:off x="3571875" y="5151438"/>
            <a:ext cx="144463"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3647" name="Text Box 223">
            <a:extLst>
              <a:ext uri="{FF2B5EF4-FFF2-40B4-BE49-F238E27FC236}">
                <a16:creationId xmlns:a16="http://schemas.microsoft.com/office/drawing/2014/main" id="{6A69F9F7-9E2D-40B9-A95E-66D64637D3E0}"/>
              </a:ext>
            </a:extLst>
          </p:cNvPr>
          <p:cNvSpPr txBox="1">
            <a:spLocks noChangeArrowheads="1"/>
          </p:cNvSpPr>
          <p:nvPr/>
        </p:nvSpPr>
        <p:spPr bwMode="auto">
          <a:xfrm>
            <a:off x="3932238" y="5005388"/>
            <a:ext cx="2716212"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x3 </a:t>
            </a:r>
            <a:r>
              <a:rPr lang="en-GB" altLang="en-US" sz="800" b="0"/>
              <a:t>L7A2 GPMG (SF Mode)</a:t>
            </a:r>
            <a:r>
              <a:rPr lang="en-GB" altLang="en-US" sz="800"/>
              <a:t> (g)                        </a:t>
            </a:r>
            <a:r>
              <a:rPr lang="en-GB" altLang="en-US" sz="800" b="0"/>
              <a:t>CWBR-29</a:t>
            </a:r>
            <a:endParaRPr lang="en-GB" altLang="en-US" sz="800"/>
          </a:p>
        </p:txBody>
      </p:sp>
      <p:grpSp>
        <p:nvGrpSpPr>
          <p:cNvPr id="103648" name="Group 224">
            <a:extLst>
              <a:ext uri="{FF2B5EF4-FFF2-40B4-BE49-F238E27FC236}">
                <a16:creationId xmlns:a16="http://schemas.microsoft.com/office/drawing/2014/main" id="{7F608275-BB14-4938-AEEA-EF0C03BA926B}"/>
              </a:ext>
            </a:extLst>
          </p:cNvPr>
          <p:cNvGrpSpPr>
            <a:grpSpLocks/>
          </p:cNvGrpSpPr>
          <p:nvPr/>
        </p:nvGrpSpPr>
        <p:grpSpPr bwMode="auto">
          <a:xfrm>
            <a:off x="3789363" y="5006975"/>
            <a:ext cx="74612" cy="26988"/>
            <a:chOff x="2373" y="1404"/>
            <a:chExt cx="47" cy="17"/>
          </a:xfrm>
        </p:grpSpPr>
        <p:sp>
          <p:nvSpPr>
            <p:cNvPr id="103649" name="Oval 225">
              <a:extLst>
                <a:ext uri="{FF2B5EF4-FFF2-40B4-BE49-F238E27FC236}">
                  <a16:creationId xmlns:a16="http://schemas.microsoft.com/office/drawing/2014/main" id="{55E8906A-BDA0-4411-AF06-DB5AFF00DD92}"/>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03650" name="Oval 226">
              <a:extLst>
                <a:ext uri="{FF2B5EF4-FFF2-40B4-BE49-F238E27FC236}">
                  <a16:creationId xmlns:a16="http://schemas.microsoft.com/office/drawing/2014/main" id="{C8F7EDB7-B23C-41CD-ADD4-9B4C525DD868}"/>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03651" name="Line 227">
            <a:extLst>
              <a:ext uri="{FF2B5EF4-FFF2-40B4-BE49-F238E27FC236}">
                <a16:creationId xmlns:a16="http://schemas.microsoft.com/office/drawing/2014/main" id="{E5F66A06-76EA-4D2F-A8EE-EA3F72358922}"/>
              </a:ext>
            </a:extLst>
          </p:cNvPr>
          <p:cNvSpPr>
            <a:spLocks noChangeShapeType="1"/>
          </p:cNvSpPr>
          <p:nvPr/>
        </p:nvSpPr>
        <p:spPr bwMode="auto">
          <a:xfrm>
            <a:off x="3859213" y="1403350"/>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3652" name="Text Box 228">
            <a:extLst>
              <a:ext uri="{FF2B5EF4-FFF2-40B4-BE49-F238E27FC236}">
                <a16:creationId xmlns:a16="http://schemas.microsoft.com/office/drawing/2014/main" id="{8576EB10-8432-417E-A646-720AE545BA61}"/>
              </a:ext>
            </a:extLst>
          </p:cNvPr>
          <p:cNvSpPr txBox="1">
            <a:spLocks noChangeArrowheads="1"/>
          </p:cNvSpPr>
          <p:nvPr/>
        </p:nvSpPr>
        <p:spPr bwMode="auto">
          <a:xfrm>
            <a:off x="4003675" y="1331913"/>
            <a:ext cx="17145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CWBR-11</a:t>
            </a:r>
          </a:p>
          <a:p>
            <a:r>
              <a:rPr lang="en-GB" altLang="en-US" sz="800"/>
              <a:t>x3 Parachute Infantry Company</a:t>
            </a:r>
          </a:p>
        </p:txBody>
      </p:sp>
      <p:sp>
        <p:nvSpPr>
          <p:cNvPr id="103653" name="Line 229">
            <a:extLst>
              <a:ext uri="{FF2B5EF4-FFF2-40B4-BE49-F238E27FC236}">
                <a16:creationId xmlns:a16="http://schemas.microsoft.com/office/drawing/2014/main" id="{C0D36CF3-AB66-4910-8F82-52A639A24FE4}"/>
              </a:ext>
            </a:extLst>
          </p:cNvPr>
          <p:cNvSpPr>
            <a:spLocks noChangeShapeType="1"/>
          </p:cNvSpPr>
          <p:nvPr/>
        </p:nvSpPr>
        <p:spPr bwMode="auto">
          <a:xfrm>
            <a:off x="3571875" y="1547813"/>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03654" name="Group 230">
            <a:extLst>
              <a:ext uri="{FF2B5EF4-FFF2-40B4-BE49-F238E27FC236}">
                <a16:creationId xmlns:a16="http://schemas.microsoft.com/office/drawing/2014/main" id="{83801A19-DEC5-42D0-8C94-4C6C31B6FB72}"/>
              </a:ext>
            </a:extLst>
          </p:cNvPr>
          <p:cNvGrpSpPr>
            <a:grpSpLocks/>
          </p:cNvGrpSpPr>
          <p:nvPr/>
        </p:nvGrpSpPr>
        <p:grpSpPr bwMode="auto">
          <a:xfrm>
            <a:off x="3714750" y="1476375"/>
            <a:ext cx="287338" cy="215900"/>
            <a:chOff x="637" y="1857"/>
            <a:chExt cx="146" cy="99"/>
          </a:xfrm>
        </p:grpSpPr>
        <p:grpSp>
          <p:nvGrpSpPr>
            <p:cNvPr id="103655" name="Group 231">
              <a:extLst>
                <a:ext uri="{FF2B5EF4-FFF2-40B4-BE49-F238E27FC236}">
                  <a16:creationId xmlns:a16="http://schemas.microsoft.com/office/drawing/2014/main" id="{F7258907-A658-48F2-BA10-D1F215E43037}"/>
                </a:ext>
              </a:extLst>
            </p:cNvPr>
            <p:cNvGrpSpPr>
              <a:grpSpLocks noChangeAspect="1"/>
            </p:cNvGrpSpPr>
            <p:nvPr/>
          </p:nvGrpSpPr>
          <p:grpSpPr bwMode="auto">
            <a:xfrm>
              <a:off x="637" y="1857"/>
              <a:ext cx="146" cy="99"/>
              <a:chOff x="1968" y="1728"/>
              <a:chExt cx="195" cy="132"/>
            </a:xfrm>
          </p:grpSpPr>
          <p:sp>
            <p:nvSpPr>
              <p:cNvPr id="103656" name="Rectangle 232">
                <a:extLst>
                  <a:ext uri="{FF2B5EF4-FFF2-40B4-BE49-F238E27FC236}">
                    <a16:creationId xmlns:a16="http://schemas.microsoft.com/office/drawing/2014/main" id="{5A58275E-21A1-4E66-8853-56C7A5D63C22}"/>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3657" name="Line 233">
                <a:extLst>
                  <a:ext uri="{FF2B5EF4-FFF2-40B4-BE49-F238E27FC236}">
                    <a16:creationId xmlns:a16="http://schemas.microsoft.com/office/drawing/2014/main" id="{3E2E5D3E-E13C-4954-8FA9-CA224E49D85E}"/>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3658" name="Line 234">
                <a:extLst>
                  <a:ext uri="{FF2B5EF4-FFF2-40B4-BE49-F238E27FC236}">
                    <a16:creationId xmlns:a16="http://schemas.microsoft.com/office/drawing/2014/main" id="{2EC6082F-E573-424F-A5CE-3F8F975236A8}"/>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03659" name="Group 235">
              <a:extLst>
                <a:ext uri="{FF2B5EF4-FFF2-40B4-BE49-F238E27FC236}">
                  <a16:creationId xmlns:a16="http://schemas.microsoft.com/office/drawing/2014/main" id="{5F30CC0E-16DE-4856-AD09-643D67788C34}"/>
                </a:ext>
              </a:extLst>
            </p:cNvPr>
            <p:cNvGrpSpPr>
              <a:grpSpLocks/>
            </p:cNvGrpSpPr>
            <p:nvPr/>
          </p:nvGrpSpPr>
          <p:grpSpPr bwMode="auto">
            <a:xfrm>
              <a:off x="686" y="1931"/>
              <a:ext cx="48" cy="24"/>
              <a:chOff x="1632" y="1249"/>
              <a:chExt cx="48" cy="24"/>
            </a:xfrm>
          </p:grpSpPr>
          <p:sp>
            <p:nvSpPr>
              <p:cNvPr id="103660" name="AutoShape 236">
                <a:extLst>
                  <a:ext uri="{FF2B5EF4-FFF2-40B4-BE49-F238E27FC236}">
                    <a16:creationId xmlns:a16="http://schemas.microsoft.com/office/drawing/2014/main" id="{6CACBD8D-2184-4F32-9A22-8D411D5CF796}"/>
                  </a:ext>
                </a:extLst>
              </p:cNvPr>
              <p:cNvSpPr>
                <a:spLocks noChangeArrowheads="1"/>
              </p:cNvSpPr>
              <p:nvPr/>
            </p:nvSpPr>
            <p:spPr bwMode="auto">
              <a:xfrm>
                <a:off x="1632" y="1249"/>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3661" name="AutoShape 237">
                <a:extLst>
                  <a:ext uri="{FF2B5EF4-FFF2-40B4-BE49-F238E27FC236}">
                    <a16:creationId xmlns:a16="http://schemas.microsoft.com/office/drawing/2014/main" id="{5A1323D3-53CD-4B6C-997D-78AB3DEE8096}"/>
                  </a:ext>
                </a:extLst>
              </p:cNvPr>
              <p:cNvSpPr>
                <a:spLocks noChangeArrowheads="1"/>
              </p:cNvSpPr>
              <p:nvPr/>
            </p:nvSpPr>
            <p:spPr bwMode="auto">
              <a:xfrm>
                <a:off x="1657" y="1250"/>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103662" name="Line 238">
            <a:extLst>
              <a:ext uri="{FF2B5EF4-FFF2-40B4-BE49-F238E27FC236}">
                <a16:creationId xmlns:a16="http://schemas.microsoft.com/office/drawing/2014/main" id="{C49D481A-ACFE-4EFA-965C-DF663A58B539}"/>
              </a:ext>
            </a:extLst>
          </p:cNvPr>
          <p:cNvSpPr>
            <a:spLocks noChangeShapeType="1"/>
          </p:cNvSpPr>
          <p:nvPr/>
        </p:nvSpPr>
        <p:spPr bwMode="auto">
          <a:xfrm>
            <a:off x="3787775" y="3203575"/>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03663" name="Group 239">
            <a:extLst>
              <a:ext uri="{FF2B5EF4-FFF2-40B4-BE49-F238E27FC236}">
                <a16:creationId xmlns:a16="http://schemas.microsoft.com/office/drawing/2014/main" id="{9DA37EED-607F-4CAD-B4FC-CE651FD04D46}"/>
              </a:ext>
            </a:extLst>
          </p:cNvPr>
          <p:cNvGrpSpPr>
            <a:grpSpLocks/>
          </p:cNvGrpSpPr>
          <p:nvPr/>
        </p:nvGrpSpPr>
        <p:grpSpPr bwMode="auto">
          <a:xfrm>
            <a:off x="3787775" y="3275013"/>
            <a:ext cx="74613" cy="26987"/>
            <a:chOff x="2373" y="1404"/>
            <a:chExt cx="47" cy="17"/>
          </a:xfrm>
        </p:grpSpPr>
        <p:sp>
          <p:nvSpPr>
            <p:cNvPr id="103664" name="Oval 240">
              <a:extLst>
                <a:ext uri="{FF2B5EF4-FFF2-40B4-BE49-F238E27FC236}">
                  <a16:creationId xmlns:a16="http://schemas.microsoft.com/office/drawing/2014/main" id="{9DB86FB3-9A37-434D-8042-A779DC8AE831}"/>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03665" name="Oval 241">
              <a:extLst>
                <a:ext uri="{FF2B5EF4-FFF2-40B4-BE49-F238E27FC236}">
                  <a16:creationId xmlns:a16="http://schemas.microsoft.com/office/drawing/2014/main" id="{198DF8E8-E4EC-436F-93C8-0B31F3CC3307}"/>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03666" name="Text Box 242">
            <a:extLst>
              <a:ext uri="{FF2B5EF4-FFF2-40B4-BE49-F238E27FC236}">
                <a16:creationId xmlns:a16="http://schemas.microsoft.com/office/drawing/2014/main" id="{5628E525-277F-4B8B-B830-483E45B9AADB}"/>
              </a:ext>
            </a:extLst>
          </p:cNvPr>
          <p:cNvSpPr txBox="1">
            <a:spLocks noChangeArrowheads="1"/>
          </p:cNvSpPr>
          <p:nvPr/>
        </p:nvSpPr>
        <p:spPr bwMode="auto">
          <a:xfrm>
            <a:off x="3932238" y="3203575"/>
            <a:ext cx="27019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a:t>
            </a:r>
          </a:p>
          <a:p>
            <a:r>
              <a:rPr lang="en-GB" altLang="en-US" sz="800"/>
              <a:t>Up to x3 </a:t>
            </a:r>
            <a:r>
              <a:rPr lang="en-GB" altLang="en-US" sz="800" b="0"/>
              <a:t>Land Rover (no MG) </a:t>
            </a:r>
            <a:r>
              <a:rPr lang="en-GB" altLang="en-US" sz="800"/>
              <a:t>(af)</a:t>
            </a:r>
            <a:r>
              <a:rPr lang="en-GB" altLang="en-US" sz="800" b="0"/>
              <a:t>      </a:t>
            </a:r>
            <a:r>
              <a:rPr lang="en-GB" altLang="en-US" sz="800"/>
              <a:t>            </a:t>
            </a:r>
            <a:r>
              <a:rPr lang="en-GB" altLang="en-US" sz="800" b="0"/>
              <a:t>CWBR-20</a:t>
            </a:r>
            <a:endParaRPr lang="en-GB" altLang="en-US" sz="800"/>
          </a:p>
        </p:txBody>
      </p:sp>
      <p:grpSp>
        <p:nvGrpSpPr>
          <p:cNvPr id="103667" name="Group 243">
            <a:extLst>
              <a:ext uri="{FF2B5EF4-FFF2-40B4-BE49-F238E27FC236}">
                <a16:creationId xmlns:a16="http://schemas.microsoft.com/office/drawing/2014/main" id="{777E8F72-0E4C-4FD4-B696-1F11AA0698D8}"/>
              </a:ext>
            </a:extLst>
          </p:cNvPr>
          <p:cNvGrpSpPr>
            <a:grpSpLocks noChangeAspect="1"/>
          </p:cNvGrpSpPr>
          <p:nvPr/>
        </p:nvGrpSpPr>
        <p:grpSpPr bwMode="auto">
          <a:xfrm>
            <a:off x="3714750" y="3059113"/>
            <a:ext cx="231775" cy="157162"/>
            <a:chOff x="624" y="1632"/>
            <a:chExt cx="195" cy="132"/>
          </a:xfrm>
        </p:grpSpPr>
        <p:sp>
          <p:nvSpPr>
            <p:cNvPr id="103668" name="Rectangle 244">
              <a:extLst>
                <a:ext uri="{FF2B5EF4-FFF2-40B4-BE49-F238E27FC236}">
                  <a16:creationId xmlns:a16="http://schemas.microsoft.com/office/drawing/2014/main" id="{FF5F1D57-4307-4FE0-888C-15F6CDABB709}"/>
                </a:ext>
              </a:extLst>
            </p:cNvPr>
            <p:cNvSpPr>
              <a:spLocks noChangeAspect="1" noChangeArrowheads="1"/>
            </p:cNvSpPr>
            <p:nvPr/>
          </p:nvSpPr>
          <p:spPr bwMode="auto">
            <a:xfrm>
              <a:off x="624" y="1632"/>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3669" name="Line 245">
              <a:extLst>
                <a:ext uri="{FF2B5EF4-FFF2-40B4-BE49-F238E27FC236}">
                  <a16:creationId xmlns:a16="http://schemas.microsoft.com/office/drawing/2014/main" id="{CB88160C-64A8-4F60-BB37-79326AF499B3}"/>
                </a:ext>
              </a:extLst>
            </p:cNvPr>
            <p:cNvSpPr>
              <a:spLocks noChangeAspect="1" noChangeShapeType="1"/>
            </p:cNvSpPr>
            <p:nvPr/>
          </p:nvSpPr>
          <p:spPr bwMode="auto">
            <a:xfrm flipV="1">
              <a:off x="624" y="1635"/>
              <a:ext cx="96" cy="12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3670" name="Line 246">
              <a:extLst>
                <a:ext uri="{FF2B5EF4-FFF2-40B4-BE49-F238E27FC236}">
                  <a16:creationId xmlns:a16="http://schemas.microsoft.com/office/drawing/2014/main" id="{DFDACC7F-CF09-4F88-A86C-27135D23E6E9}"/>
                </a:ext>
              </a:extLst>
            </p:cNvPr>
            <p:cNvSpPr>
              <a:spLocks noChangeAspect="1" noChangeShapeType="1"/>
            </p:cNvSpPr>
            <p:nvPr/>
          </p:nvSpPr>
          <p:spPr bwMode="auto">
            <a:xfrm>
              <a:off x="720" y="1632"/>
              <a:ext cx="96"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03671" name="Group 247">
            <a:extLst>
              <a:ext uri="{FF2B5EF4-FFF2-40B4-BE49-F238E27FC236}">
                <a16:creationId xmlns:a16="http://schemas.microsoft.com/office/drawing/2014/main" id="{DFAB43CD-CF5F-48AA-BB19-3BF3F8BDC0FF}"/>
              </a:ext>
            </a:extLst>
          </p:cNvPr>
          <p:cNvGrpSpPr>
            <a:grpSpLocks/>
          </p:cNvGrpSpPr>
          <p:nvPr/>
        </p:nvGrpSpPr>
        <p:grpSpPr bwMode="auto">
          <a:xfrm>
            <a:off x="3792538" y="2987675"/>
            <a:ext cx="74612" cy="26988"/>
            <a:chOff x="2373" y="1404"/>
            <a:chExt cx="47" cy="17"/>
          </a:xfrm>
        </p:grpSpPr>
        <p:sp>
          <p:nvSpPr>
            <p:cNvPr id="103672" name="Oval 248">
              <a:extLst>
                <a:ext uri="{FF2B5EF4-FFF2-40B4-BE49-F238E27FC236}">
                  <a16:creationId xmlns:a16="http://schemas.microsoft.com/office/drawing/2014/main" id="{1B527F57-C1BE-4315-9E21-DC0DB7AFA089}"/>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03673" name="Oval 249">
              <a:extLst>
                <a:ext uri="{FF2B5EF4-FFF2-40B4-BE49-F238E27FC236}">
                  <a16:creationId xmlns:a16="http://schemas.microsoft.com/office/drawing/2014/main" id="{304DD72E-F670-4F5C-B744-A9146FB0219E}"/>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03674" name="Text Box 250">
            <a:extLst>
              <a:ext uri="{FF2B5EF4-FFF2-40B4-BE49-F238E27FC236}">
                <a16:creationId xmlns:a16="http://schemas.microsoft.com/office/drawing/2014/main" id="{8CEBCA64-83F9-443D-BF88-7FF572E58E7D}"/>
              </a:ext>
            </a:extLst>
          </p:cNvPr>
          <p:cNvSpPr txBox="1">
            <a:spLocks noChangeArrowheads="1"/>
          </p:cNvSpPr>
          <p:nvPr/>
        </p:nvSpPr>
        <p:spPr bwMode="auto">
          <a:xfrm>
            <a:off x="3932238" y="2987675"/>
            <a:ext cx="2720975"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Up to x3 </a:t>
            </a:r>
            <a:r>
              <a:rPr lang="en-GB" altLang="en-US" sz="800" b="0"/>
              <a:t>BAT L6 Wombat 120mm RR </a:t>
            </a:r>
            <a:r>
              <a:rPr lang="en-GB" altLang="en-US" sz="800"/>
              <a:t>(af)</a:t>
            </a:r>
            <a:r>
              <a:rPr lang="en-GB" altLang="en-US" sz="800" b="0"/>
              <a:t>      CWBR-52</a:t>
            </a:r>
            <a:endParaRPr lang="en-GB" altLang="en-US" sz="800"/>
          </a:p>
        </p:txBody>
      </p:sp>
      <p:sp>
        <p:nvSpPr>
          <p:cNvPr id="103675" name="Line 251">
            <a:extLst>
              <a:ext uri="{FF2B5EF4-FFF2-40B4-BE49-F238E27FC236}">
                <a16:creationId xmlns:a16="http://schemas.microsoft.com/office/drawing/2014/main" id="{E481F9F0-FC94-4155-97D8-A10683CDE2FB}"/>
              </a:ext>
            </a:extLst>
          </p:cNvPr>
          <p:cNvSpPr>
            <a:spLocks noChangeShapeType="1"/>
          </p:cNvSpPr>
          <p:nvPr/>
        </p:nvSpPr>
        <p:spPr bwMode="auto">
          <a:xfrm>
            <a:off x="3571875" y="3132138"/>
            <a:ext cx="142875"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03676" name="Group 252">
            <a:extLst>
              <a:ext uri="{FF2B5EF4-FFF2-40B4-BE49-F238E27FC236}">
                <a16:creationId xmlns:a16="http://schemas.microsoft.com/office/drawing/2014/main" id="{C391E2EF-E064-4B2D-9E2D-697742E21649}"/>
              </a:ext>
            </a:extLst>
          </p:cNvPr>
          <p:cNvGrpSpPr>
            <a:grpSpLocks/>
          </p:cNvGrpSpPr>
          <p:nvPr/>
        </p:nvGrpSpPr>
        <p:grpSpPr bwMode="auto">
          <a:xfrm>
            <a:off x="3716338" y="3348038"/>
            <a:ext cx="231775" cy="190500"/>
            <a:chOff x="2252" y="2304"/>
            <a:chExt cx="146" cy="120"/>
          </a:xfrm>
        </p:grpSpPr>
        <p:sp>
          <p:nvSpPr>
            <p:cNvPr id="103677" name="Rectangle 253">
              <a:extLst>
                <a:ext uri="{FF2B5EF4-FFF2-40B4-BE49-F238E27FC236}">
                  <a16:creationId xmlns:a16="http://schemas.microsoft.com/office/drawing/2014/main" id="{B0C686B4-2941-46FF-B006-A757077F1470}"/>
                </a:ext>
              </a:extLst>
            </p:cNvPr>
            <p:cNvSpPr>
              <a:spLocks noChangeAspect="1" noChangeArrowheads="1"/>
            </p:cNvSpPr>
            <p:nvPr/>
          </p:nvSpPr>
          <p:spPr bwMode="auto">
            <a:xfrm>
              <a:off x="2252" y="230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3678" name="Oval 254">
              <a:extLst>
                <a:ext uri="{FF2B5EF4-FFF2-40B4-BE49-F238E27FC236}">
                  <a16:creationId xmlns:a16="http://schemas.microsoft.com/office/drawing/2014/main" id="{82509D0A-F5BE-4A10-B58C-F78925C66635}"/>
                </a:ext>
              </a:extLst>
            </p:cNvPr>
            <p:cNvSpPr>
              <a:spLocks noChangeAspect="1" noChangeArrowheads="1"/>
            </p:cNvSpPr>
            <p:nvPr/>
          </p:nvSpPr>
          <p:spPr bwMode="auto">
            <a:xfrm>
              <a:off x="2259" y="240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03679" name="Oval 255">
              <a:extLst>
                <a:ext uri="{FF2B5EF4-FFF2-40B4-BE49-F238E27FC236}">
                  <a16:creationId xmlns:a16="http://schemas.microsoft.com/office/drawing/2014/main" id="{D0D28AA0-E7EA-468A-8FD2-229584364014}"/>
                </a:ext>
              </a:extLst>
            </p:cNvPr>
            <p:cNvSpPr>
              <a:spLocks noChangeAspect="1" noChangeArrowheads="1"/>
            </p:cNvSpPr>
            <p:nvPr/>
          </p:nvSpPr>
          <p:spPr bwMode="auto">
            <a:xfrm>
              <a:off x="2373" y="240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03680" name="Text Box 256">
            <a:extLst>
              <a:ext uri="{FF2B5EF4-FFF2-40B4-BE49-F238E27FC236}">
                <a16:creationId xmlns:a16="http://schemas.microsoft.com/office/drawing/2014/main" id="{2B3F3657-A7C4-4DDD-902E-B0C3579FB60C}"/>
              </a:ext>
            </a:extLst>
          </p:cNvPr>
          <p:cNvSpPr txBox="1">
            <a:spLocks noChangeArrowheads="1"/>
          </p:cNvSpPr>
          <p:nvPr/>
        </p:nvSpPr>
        <p:spPr bwMode="auto">
          <a:xfrm>
            <a:off x="3933825" y="2627313"/>
            <a:ext cx="272891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a:t>
            </a:r>
          </a:p>
          <a:p>
            <a:r>
              <a:rPr lang="en-GB" altLang="en-US" sz="800"/>
              <a:t>x4 </a:t>
            </a:r>
            <a:r>
              <a:rPr lang="en-GB" altLang="en-US" sz="800" b="0"/>
              <a:t>1-ton Land Rover (no MG) </a:t>
            </a:r>
            <a:r>
              <a:rPr lang="en-GB" altLang="en-US" sz="800"/>
              <a:t>(e)</a:t>
            </a:r>
            <a:r>
              <a:rPr lang="en-GB" altLang="en-US" sz="800" b="0"/>
              <a:t>                     CWBR-21</a:t>
            </a:r>
            <a:endParaRPr lang="en-GB" altLang="en-US" sz="800"/>
          </a:p>
        </p:txBody>
      </p:sp>
      <p:grpSp>
        <p:nvGrpSpPr>
          <p:cNvPr id="103682" name="Group 258">
            <a:extLst>
              <a:ext uri="{FF2B5EF4-FFF2-40B4-BE49-F238E27FC236}">
                <a16:creationId xmlns:a16="http://schemas.microsoft.com/office/drawing/2014/main" id="{67DB44F5-830F-4724-9CEC-CA28EC371248}"/>
              </a:ext>
            </a:extLst>
          </p:cNvPr>
          <p:cNvGrpSpPr>
            <a:grpSpLocks noChangeAspect="1"/>
          </p:cNvGrpSpPr>
          <p:nvPr/>
        </p:nvGrpSpPr>
        <p:grpSpPr bwMode="auto">
          <a:xfrm>
            <a:off x="403225" y="3490913"/>
            <a:ext cx="231775" cy="157162"/>
            <a:chOff x="624" y="1632"/>
            <a:chExt cx="195" cy="132"/>
          </a:xfrm>
        </p:grpSpPr>
        <p:sp>
          <p:nvSpPr>
            <p:cNvPr id="103683" name="Rectangle 259">
              <a:extLst>
                <a:ext uri="{FF2B5EF4-FFF2-40B4-BE49-F238E27FC236}">
                  <a16:creationId xmlns:a16="http://schemas.microsoft.com/office/drawing/2014/main" id="{D8A27AAC-1DAF-4FA9-92ED-78F37CEBBE0D}"/>
                </a:ext>
              </a:extLst>
            </p:cNvPr>
            <p:cNvSpPr>
              <a:spLocks noChangeAspect="1" noChangeArrowheads="1"/>
            </p:cNvSpPr>
            <p:nvPr/>
          </p:nvSpPr>
          <p:spPr bwMode="auto">
            <a:xfrm>
              <a:off x="624" y="1632"/>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3684" name="Line 260">
              <a:extLst>
                <a:ext uri="{FF2B5EF4-FFF2-40B4-BE49-F238E27FC236}">
                  <a16:creationId xmlns:a16="http://schemas.microsoft.com/office/drawing/2014/main" id="{FC59DCB6-20F1-4CEC-858C-378779743C9B}"/>
                </a:ext>
              </a:extLst>
            </p:cNvPr>
            <p:cNvSpPr>
              <a:spLocks noChangeAspect="1" noChangeShapeType="1"/>
            </p:cNvSpPr>
            <p:nvPr/>
          </p:nvSpPr>
          <p:spPr bwMode="auto">
            <a:xfrm flipV="1">
              <a:off x="624" y="1635"/>
              <a:ext cx="96" cy="12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3685" name="Line 261">
              <a:extLst>
                <a:ext uri="{FF2B5EF4-FFF2-40B4-BE49-F238E27FC236}">
                  <a16:creationId xmlns:a16="http://schemas.microsoft.com/office/drawing/2014/main" id="{C5424F2A-EC9E-4D83-AE1B-316B2FF10122}"/>
                </a:ext>
              </a:extLst>
            </p:cNvPr>
            <p:cNvSpPr>
              <a:spLocks noChangeAspect="1" noChangeShapeType="1"/>
            </p:cNvSpPr>
            <p:nvPr/>
          </p:nvSpPr>
          <p:spPr bwMode="auto">
            <a:xfrm>
              <a:off x="720" y="1632"/>
              <a:ext cx="96"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03686" name="Group 262">
            <a:extLst>
              <a:ext uri="{FF2B5EF4-FFF2-40B4-BE49-F238E27FC236}">
                <a16:creationId xmlns:a16="http://schemas.microsoft.com/office/drawing/2014/main" id="{E9ABDC16-E938-4F59-AFDC-D04F283E8CF1}"/>
              </a:ext>
            </a:extLst>
          </p:cNvPr>
          <p:cNvGrpSpPr>
            <a:grpSpLocks/>
          </p:cNvGrpSpPr>
          <p:nvPr/>
        </p:nvGrpSpPr>
        <p:grpSpPr bwMode="auto">
          <a:xfrm>
            <a:off x="481013" y="3419475"/>
            <a:ext cx="74612" cy="26988"/>
            <a:chOff x="2373" y="1404"/>
            <a:chExt cx="47" cy="17"/>
          </a:xfrm>
        </p:grpSpPr>
        <p:sp>
          <p:nvSpPr>
            <p:cNvPr id="103687" name="Oval 263">
              <a:extLst>
                <a:ext uri="{FF2B5EF4-FFF2-40B4-BE49-F238E27FC236}">
                  <a16:creationId xmlns:a16="http://schemas.microsoft.com/office/drawing/2014/main" id="{DCFED472-96AB-4390-A58A-32365DEF6566}"/>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03688" name="Oval 264">
              <a:extLst>
                <a:ext uri="{FF2B5EF4-FFF2-40B4-BE49-F238E27FC236}">
                  <a16:creationId xmlns:a16="http://schemas.microsoft.com/office/drawing/2014/main" id="{21006E75-EB27-488C-9D7C-221D06142CCF}"/>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03689" name="Text Box 265">
            <a:extLst>
              <a:ext uri="{FF2B5EF4-FFF2-40B4-BE49-F238E27FC236}">
                <a16:creationId xmlns:a16="http://schemas.microsoft.com/office/drawing/2014/main" id="{487FB7ED-D9D9-4179-A755-B397839FD4DD}"/>
              </a:ext>
            </a:extLst>
          </p:cNvPr>
          <p:cNvSpPr txBox="1">
            <a:spLocks noChangeArrowheads="1"/>
          </p:cNvSpPr>
          <p:nvPr/>
        </p:nvSpPr>
        <p:spPr bwMode="auto">
          <a:xfrm>
            <a:off x="620713" y="3348038"/>
            <a:ext cx="27590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Recce</a:t>
            </a:r>
          </a:p>
          <a:p>
            <a:r>
              <a:rPr lang="en-GB" altLang="en-US" sz="800"/>
              <a:t>x2 </a:t>
            </a:r>
            <a:r>
              <a:rPr lang="en-GB" altLang="en-US" sz="800" b="0"/>
              <a:t>Milan ATGM </a:t>
            </a:r>
            <a:r>
              <a:rPr lang="en-GB" altLang="en-US" sz="800"/>
              <a:t>(ae)</a:t>
            </a:r>
            <a:r>
              <a:rPr lang="en-GB" altLang="en-US" sz="800" b="0"/>
              <a:t>                                          CWBR-30</a:t>
            </a:r>
            <a:endParaRPr lang="en-GB" altLang="en-US" sz="800"/>
          </a:p>
        </p:txBody>
      </p:sp>
      <p:sp>
        <p:nvSpPr>
          <p:cNvPr id="103690" name="Line 266">
            <a:extLst>
              <a:ext uri="{FF2B5EF4-FFF2-40B4-BE49-F238E27FC236}">
                <a16:creationId xmlns:a16="http://schemas.microsoft.com/office/drawing/2014/main" id="{3A1C65FD-4AB5-488E-B818-91211C3933B8}"/>
              </a:ext>
            </a:extLst>
          </p:cNvPr>
          <p:cNvSpPr>
            <a:spLocks noChangeShapeType="1"/>
          </p:cNvSpPr>
          <p:nvPr/>
        </p:nvSpPr>
        <p:spPr bwMode="auto">
          <a:xfrm>
            <a:off x="260350" y="3563938"/>
            <a:ext cx="142875"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3691" name="Text Box 267">
            <a:extLst>
              <a:ext uri="{FF2B5EF4-FFF2-40B4-BE49-F238E27FC236}">
                <a16:creationId xmlns:a16="http://schemas.microsoft.com/office/drawing/2014/main" id="{8EF287BC-5C12-49E3-B87B-7BC037CE4989}"/>
              </a:ext>
            </a:extLst>
          </p:cNvPr>
          <p:cNvSpPr txBox="1">
            <a:spLocks noChangeArrowheads="1"/>
          </p:cNvSpPr>
          <p:nvPr/>
        </p:nvSpPr>
        <p:spPr bwMode="auto">
          <a:xfrm>
            <a:off x="115888" y="4572000"/>
            <a:ext cx="3332162" cy="2047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800"/>
              <a:t>(a) </a:t>
            </a:r>
            <a:r>
              <a:rPr lang="en-GB" altLang="en-US" sz="800" b="0"/>
              <a:t>From 1988: Replace the Land Rovers of the Mortar and Anti-Tank Platoons with:</a:t>
            </a:r>
          </a:p>
          <a:p>
            <a:r>
              <a:rPr lang="en-GB" altLang="en-US" sz="800" b="0"/>
              <a:t>     Supacat All-Terrain Mobility Platform (MG) </a:t>
            </a:r>
            <a:r>
              <a:rPr lang="en-GB" altLang="en-US" sz="800"/>
              <a:t>(b)</a:t>
            </a:r>
            <a:r>
              <a:rPr lang="en-GB" altLang="en-US" sz="800" b="0"/>
              <a:t>              CWBR-74</a:t>
            </a:r>
          </a:p>
          <a:p>
            <a:endParaRPr lang="en-GB" altLang="en-US" sz="800" b="0"/>
          </a:p>
          <a:p>
            <a:r>
              <a:rPr lang="en-GB" altLang="en-US" sz="800"/>
              <a:t>(b) </a:t>
            </a:r>
            <a:r>
              <a:rPr lang="en-GB" altLang="en-US" sz="800" b="0"/>
              <a:t>Milan ATGMs may be fired from their transport.</a:t>
            </a:r>
          </a:p>
          <a:p>
            <a:endParaRPr lang="en-GB" altLang="en-US" sz="800" b="0"/>
          </a:p>
          <a:p>
            <a:r>
              <a:rPr lang="en-GB" altLang="en-US" sz="800"/>
              <a:t>(c) </a:t>
            </a:r>
            <a:r>
              <a:rPr lang="en-GB" altLang="en-US" sz="800" b="0"/>
              <a:t>From 1986: Replace Infantry with:</a:t>
            </a:r>
          </a:p>
          <a:p>
            <a:r>
              <a:rPr lang="en-GB" altLang="en-US" sz="800" b="0"/>
              <a:t>     Infantry (L85/L86) (no MAW) </a:t>
            </a:r>
            <a:r>
              <a:rPr lang="en-GB" altLang="en-US" sz="800"/>
              <a:t>    </a:t>
            </a:r>
            <a:r>
              <a:rPr lang="en-GB" altLang="en-US" sz="800" b="0"/>
              <a:t>                                    CWBR-27</a:t>
            </a:r>
          </a:p>
          <a:p>
            <a:r>
              <a:rPr lang="en-GB" altLang="en-US" sz="800" b="0"/>
              <a:t>From 1987: Replace all M72 66mm LAW with the 94mm LAW-80 (see card).</a:t>
            </a:r>
          </a:p>
          <a:p>
            <a:endParaRPr lang="en-GB" altLang="en-US" sz="800" b="0"/>
          </a:p>
          <a:p>
            <a:r>
              <a:rPr lang="en-GB" altLang="en-US" sz="800"/>
              <a:t>(d) </a:t>
            </a:r>
            <a:r>
              <a:rPr lang="en-GB" altLang="en-US" sz="800" b="0"/>
              <a:t>May convert GPMGs from Sustained Fire to Light mode:</a:t>
            </a:r>
          </a:p>
          <a:p>
            <a:r>
              <a:rPr lang="en-GB" altLang="en-US" sz="800"/>
              <a:t>     </a:t>
            </a:r>
            <a:r>
              <a:rPr lang="en-GB" altLang="en-US" sz="800" b="0"/>
              <a:t>General Purpose Machine Gun (Light)                           CWBR-28</a:t>
            </a:r>
          </a:p>
          <a:p>
            <a:endParaRPr lang="en-GB" altLang="en-US" sz="800" b="0"/>
          </a:p>
          <a:p>
            <a:r>
              <a:rPr lang="en-GB" altLang="en-US" sz="800"/>
              <a:t>(e) </a:t>
            </a:r>
            <a:r>
              <a:rPr lang="en-GB" altLang="en-US" sz="800" b="0"/>
              <a:t>Late 1980s: May upgrade Milan to Milan 2 (see card).</a:t>
            </a:r>
          </a:p>
          <a:p>
            <a:endParaRPr lang="en-GB" altLang="en-US" sz="800" b="0"/>
          </a:p>
        </p:txBody>
      </p:sp>
      <p:grpSp>
        <p:nvGrpSpPr>
          <p:cNvPr id="103692" name="Group 268">
            <a:extLst>
              <a:ext uri="{FF2B5EF4-FFF2-40B4-BE49-F238E27FC236}">
                <a16:creationId xmlns:a16="http://schemas.microsoft.com/office/drawing/2014/main" id="{7EC06969-CDC7-44D0-BAFC-0B53B5A3EC57}"/>
              </a:ext>
            </a:extLst>
          </p:cNvPr>
          <p:cNvGrpSpPr>
            <a:grpSpLocks/>
          </p:cNvGrpSpPr>
          <p:nvPr/>
        </p:nvGrpSpPr>
        <p:grpSpPr bwMode="auto">
          <a:xfrm>
            <a:off x="404813" y="4068763"/>
            <a:ext cx="231775" cy="157162"/>
            <a:chOff x="2736" y="2832"/>
            <a:chExt cx="146" cy="99"/>
          </a:xfrm>
        </p:grpSpPr>
        <p:sp>
          <p:nvSpPr>
            <p:cNvPr id="103693" name="Rectangle 269">
              <a:extLst>
                <a:ext uri="{FF2B5EF4-FFF2-40B4-BE49-F238E27FC236}">
                  <a16:creationId xmlns:a16="http://schemas.microsoft.com/office/drawing/2014/main" id="{68174A87-1B33-49CB-AF2D-E9D289277C6F}"/>
                </a:ext>
              </a:extLst>
            </p:cNvPr>
            <p:cNvSpPr>
              <a:spLocks noChangeAspect="1" noChangeArrowheads="1"/>
            </p:cNvSpPr>
            <p:nvPr/>
          </p:nvSpPr>
          <p:spPr bwMode="auto">
            <a:xfrm>
              <a:off x="2736" y="2832"/>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3694" name="Rectangle 270">
              <a:extLst>
                <a:ext uri="{FF2B5EF4-FFF2-40B4-BE49-F238E27FC236}">
                  <a16:creationId xmlns:a16="http://schemas.microsoft.com/office/drawing/2014/main" id="{2378AD02-04DE-4D98-A3C9-2F5EC2B2B84B}"/>
                </a:ext>
              </a:extLst>
            </p:cNvPr>
            <p:cNvSpPr>
              <a:spLocks noChangeAspect="1" noChangeArrowheads="1"/>
            </p:cNvSpPr>
            <p:nvPr/>
          </p:nvSpPr>
          <p:spPr bwMode="auto">
            <a:xfrm>
              <a:off x="2736" y="2832"/>
              <a:ext cx="35" cy="98"/>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3695" name="Line 271">
              <a:extLst>
                <a:ext uri="{FF2B5EF4-FFF2-40B4-BE49-F238E27FC236}">
                  <a16:creationId xmlns:a16="http://schemas.microsoft.com/office/drawing/2014/main" id="{1E6A4074-B0D4-4DC8-B8FE-0E9804D0E955}"/>
                </a:ext>
              </a:extLst>
            </p:cNvPr>
            <p:cNvSpPr>
              <a:spLocks noChangeAspect="1" noChangeShapeType="1"/>
            </p:cNvSpPr>
            <p:nvPr/>
          </p:nvSpPr>
          <p:spPr bwMode="auto">
            <a:xfrm flipV="1">
              <a:off x="2736" y="2834"/>
              <a:ext cx="144" cy="95"/>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3696" name="Line 272">
              <a:extLst>
                <a:ext uri="{FF2B5EF4-FFF2-40B4-BE49-F238E27FC236}">
                  <a16:creationId xmlns:a16="http://schemas.microsoft.com/office/drawing/2014/main" id="{EC45CA0C-463B-4661-9C59-33714C246E0F}"/>
                </a:ext>
              </a:extLst>
            </p:cNvPr>
            <p:cNvSpPr>
              <a:spLocks noChangeAspect="1" noChangeShapeType="1"/>
            </p:cNvSpPr>
            <p:nvPr/>
          </p:nvSpPr>
          <p:spPr bwMode="auto">
            <a:xfrm>
              <a:off x="2737" y="2832"/>
              <a:ext cx="143" cy="9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03697" name="Line 273">
            <a:extLst>
              <a:ext uri="{FF2B5EF4-FFF2-40B4-BE49-F238E27FC236}">
                <a16:creationId xmlns:a16="http://schemas.microsoft.com/office/drawing/2014/main" id="{669F6BEB-B1F8-4684-9B44-E3DDAFC255DF}"/>
              </a:ext>
            </a:extLst>
          </p:cNvPr>
          <p:cNvSpPr>
            <a:spLocks noChangeShapeType="1"/>
          </p:cNvSpPr>
          <p:nvPr/>
        </p:nvSpPr>
        <p:spPr bwMode="auto">
          <a:xfrm>
            <a:off x="260350" y="4141788"/>
            <a:ext cx="144463"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3698" name="Text Box 274">
            <a:extLst>
              <a:ext uri="{FF2B5EF4-FFF2-40B4-BE49-F238E27FC236}">
                <a16:creationId xmlns:a16="http://schemas.microsoft.com/office/drawing/2014/main" id="{8B189B21-BC8D-4656-8C92-B28FDCB911FE}"/>
              </a:ext>
            </a:extLst>
          </p:cNvPr>
          <p:cNvSpPr txBox="1">
            <a:spLocks noChangeArrowheads="1"/>
          </p:cNvSpPr>
          <p:nvPr/>
        </p:nvSpPr>
        <p:spPr bwMode="auto">
          <a:xfrm>
            <a:off x="620713" y="3995738"/>
            <a:ext cx="2716212"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x3 </a:t>
            </a:r>
            <a:r>
              <a:rPr lang="en-GB" altLang="en-US" sz="800" b="0"/>
              <a:t>L7A2 GPMG (SF Mode)</a:t>
            </a:r>
            <a:r>
              <a:rPr lang="en-GB" altLang="en-US" sz="800"/>
              <a:t> (d)                        </a:t>
            </a:r>
            <a:r>
              <a:rPr lang="en-GB" altLang="en-US" sz="800" b="0"/>
              <a:t>CWBR-29</a:t>
            </a:r>
            <a:endParaRPr lang="en-GB" altLang="en-US" sz="800"/>
          </a:p>
        </p:txBody>
      </p:sp>
      <p:grpSp>
        <p:nvGrpSpPr>
          <p:cNvPr id="103699" name="Group 275">
            <a:extLst>
              <a:ext uri="{FF2B5EF4-FFF2-40B4-BE49-F238E27FC236}">
                <a16:creationId xmlns:a16="http://schemas.microsoft.com/office/drawing/2014/main" id="{F1D7137E-B93B-4B6A-B217-27F6E522DA76}"/>
              </a:ext>
            </a:extLst>
          </p:cNvPr>
          <p:cNvGrpSpPr>
            <a:grpSpLocks/>
          </p:cNvGrpSpPr>
          <p:nvPr/>
        </p:nvGrpSpPr>
        <p:grpSpPr bwMode="auto">
          <a:xfrm>
            <a:off x="477838" y="3997325"/>
            <a:ext cx="74612" cy="26988"/>
            <a:chOff x="2373" y="1404"/>
            <a:chExt cx="47" cy="17"/>
          </a:xfrm>
        </p:grpSpPr>
        <p:sp>
          <p:nvSpPr>
            <p:cNvPr id="103700" name="Oval 276">
              <a:extLst>
                <a:ext uri="{FF2B5EF4-FFF2-40B4-BE49-F238E27FC236}">
                  <a16:creationId xmlns:a16="http://schemas.microsoft.com/office/drawing/2014/main" id="{E00688C8-A405-4C26-834A-B421A3E47F81}"/>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03701" name="Oval 277">
              <a:extLst>
                <a:ext uri="{FF2B5EF4-FFF2-40B4-BE49-F238E27FC236}">
                  <a16:creationId xmlns:a16="http://schemas.microsoft.com/office/drawing/2014/main" id="{DD2B06FE-9CE8-4F69-B513-27C355A5D795}"/>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pic>
        <p:nvPicPr>
          <p:cNvPr id="103711" name="Picture 287">
            <a:extLst>
              <a:ext uri="{FF2B5EF4-FFF2-40B4-BE49-F238E27FC236}">
                <a16:creationId xmlns:a16="http://schemas.microsoft.com/office/drawing/2014/main" id="{F122E512-45FF-4E85-B032-D422E83BECC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6250" y="6546850"/>
            <a:ext cx="2592388" cy="2486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58" name="Line 650">
            <a:extLst>
              <a:ext uri="{FF2B5EF4-FFF2-40B4-BE49-F238E27FC236}">
                <a16:creationId xmlns:a16="http://schemas.microsoft.com/office/drawing/2014/main" id="{C4D180FA-3EFE-4A24-AE12-2B5C2CEF9F32}"/>
              </a:ext>
            </a:extLst>
          </p:cNvPr>
          <p:cNvSpPr>
            <a:spLocks noChangeShapeType="1"/>
          </p:cNvSpPr>
          <p:nvPr/>
        </p:nvSpPr>
        <p:spPr bwMode="auto">
          <a:xfrm>
            <a:off x="477838" y="3779838"/>
            <a:ext cx="0" cy="1444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8059" name="Line 651">
            <a:extLst>
              <a:ext uri="{FF2B5EF4-FFF2-40B4-BE49-F238E27FC236}">
                <a16:creationId xmlns:a16="http://schemas.microsoft.com/office/drawing/2014/main" id="{C0F52FD3-0F4E-4932-A925-33581876EA8D}"/>
              </a:ext>
            </a:extLst>
          </p:cNvPr>
          <p:cNvSpPr>
            <a:spLocks noChangeShapeType="1"/>
          </p:cNvSpPr>
          <p:nvPr/>
        </p:nvSpPr>
        <p:spPr bwMode="auto">
          <a:xfrm>
            <a:off x="477838" y="3203575"/>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8060" name="Line 652">
            <a:extLst>
              <a:ext uri="{FF2B5EF4-FFF2-40B4-BE49-F238E27FC236}">
                <a16:creationId xmlns:a16="http://schemas.microsoft.com/office/drawing/2014/main" id="{4F642BCB-F426-4464-95AF-86C2F1F09FA3}"/>
              </a:ext>
            </a:extLst>
          </p:cNvPr>
          <p:cNvSpPr>
            <a:spLocks noChangeShapeType="1"/>
          </p:cNvSpPr>
          <p:nvPr/>
        </p:nvSpPr>
        <p:spPr bwMode="auto">
          <a:xfrm>
            <a:off x="261938" y="395288"/>
            <a:ext cx="0" cy="158432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8061" name="Group 653">
            <a:extLst>
              <a:ext uri="{FF2B5EF4-FFF2-40B4-BE49-F238E27FC236}">
                <a16:creationId xmlns:a16="http://schemas.microsoft.com/office/drawing/2014/main" id="{85F25777-7637-4A9A-9F8F-09F8F03E3A49}"/>
              </a:ext>
            </a:extLst>
          </p:cNvPr>
          <p:cNvGrpSpPr>
            <a:grpSpLocks/>
          </p:cNvGrpSpPr>
          <p:nvPr/>
        </p:nvGrpSpPr>
        <p:grpSpPr bwMode="auto">
          <a:xfrm>
            <a:off x="223838" y="179388"/>
            <a:ext cx="76200" cy="63500"/>
            <a:chOff x="2443" y="447"/>
            <a:chExt cx="48" cy="40"/>
          </a:xfrm>
        </p:grpSpPr>
        <p:sp>
          <p:nvSpPr>
            <p:cNvPr id="18062" name="Line 654">
              <a:extLst>
                <a:ext uri="{FF2B5EF4-FFF2-40B4-BE49-F238E27FC236}">
                  <a16:creationId xmlns:a16="http://schemas.microsoft.com/office/drawing/2014/main" id="{A1CA4D91-506C-4E5C-B184-318122D4366B}"/>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8063" name="Line 655">
              <a:extLst>
                <a:ext uri="{FF2B5EF4-FFF2-40B4-BE49-F238E27FC236}">
                  <a16:creationId xmlns:a16="http://schemas.microsoft.com/office/drawing/2014/main" id="{7A7B0852-D77D-4428-B33F-FFCB33233E2D}"/>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8064" name="Line 656">
            <a:extLst>
              <a:ext uri="{FF2B5EF4-FFF2-40B4-BE49-F238E27FC236}">
                <a16:creationId xmlns:a16="http://schemas.microsoft.com/office/drawing/2014/main" id="{695BDB2E-D0BB-4CA4-97E8-5E747E5DBB7C}"/>
              </a:ext>
            </a:extLst>
          </p:cNvPr>
          <p:cNvSpPr>
            <a:spLocks noChangeShapeType="1"/>
          </p:cNvSpPr>
          <p:nvPr/>
        </p:nvSpPr>
        <p:spPr bwMode="auto">
          <a:xfrm>
            <a:off x="261938" y="684213"/>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8065" name="Line 657">
            <a:extLst>
              <a:ext uri="{FF2B5EF4-FFF2-40B4-BE49-F238E27FC236}">
                <a16:creationId xmlns:a16="http://schemas.microsoft.com/office/drawing/2014/main" id="{D8712F56-B2D7-478B-8219-973A145E44C3}"/>
              </a:ext>
            </a:extLst>
          </p:cNvPr>
          <p:cNvSpPr>
            <a:spLocks noChangeShapeType="1"/>
          </p:cNvSpPr>
          <p:nvPr/>
        </p:nvSpPr>
        <p:spPr bwMode="auto">
          <a:xfrm>
            <a:off x="477838" y="755650"/>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8066" name="Group 658">
            <a:extLst>
              <a:ext uri="{FF2B5EF4-FFF2-40B4-BE49-F238E27FC236}">
                <a16:creationId xmlns:a16="http://schemas.microsoft.com/office/drawing/2014/main" id="{56E2937C-D845-40E8-8C7C-5DF4CE8437F4}"/>
              </a:ext>
            </a:extLst>
          </p:cNvPr>
          <p:cNvGrpSpPr>
            <a:grpSpLocks/>
          </p:cNvGrpSpPr>
          <p:nvPr/>
        </p:nvGrpSpPr>
        <p:grpSpPr bwMode="auto">
          <a:xfrm>
            <a:off x="477838" y="539750"/>
            <a:ext cx="74612" cy="26988"/>
            <a:chOff x="2373" y="1404"/>
            <a:chExt cx="47" cy="17"/>
          </a:xfrm>
        </p:grpSpPr>
        <p:sp>
          <p:nvSpPr>
            <p:cNvPr id="18067" name="Oval 659">
              <a:extLst>
                <a:ext uri="{FF2B5EF4-FFF2-40B4-BE49-F238E27FC236}">
                  <a16:creationId xmlns:a16="http://schemas.microsoft.com/office/drawing/2014/main" id="{46BB351B-8FF5-4CAD-AF85-E02DADD26D6E}"/>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8068" name="Oval 660">
              <a:extLst>
                <a:ext uri="{FF2B5EF4-FFF2-40B4-BE49-F238E27FC236}">
                  <a16:creationId xmlns:a16="http://schemas.microsoft.com/office/drawing/2014/main" id="{40A322C6-50A1-4A74-8214-29D7D0F7B492}"/>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8069" name="Text Box 661">
            <a:extLst>
              <a:ext uri="{FF2B5EF4-FFF2-40B4-BE49-F238E27FC236}">
                <a16:creationId xmlns:a16="http://schemas.microsoft.com/office/drawing/2014/main" id="{F70AB685-6CD2-4FAF-9476-5D5DF4266971}"/>
              </a:ext>
            </a:extLst>
          </p:cNvPr>
          <p:cNvSpPr txBox="1">
            <a:spLocks noChangeArrowheads="1"/>
          </p:cNvSpPr>
          <p:nvPr/>
        </p:nvSpPr>
        <p:spPr bwMode="auto">
          <a:xfrm>
            <a:off x="622300" y="468313"/>
            <a:ext cx="28019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Command</a:t>
            </a:r>
          </a:p>
          <a:p>
            <a:r>
              <a:rPr lang="en-GB" altLang="en-US" sz="800"/>
              <a:t>x1 </a:t>
            </a:r>
            <a:r>
              <a:rPr lang="en-GB" altLang="en-US" sz="800" b="0"/>
              <a:t>Commander                                                   CWBR-25</a:t>
            </a:r>
            <a:endParaRPr lang="en-GB" altLang="en-US" sz="800"/>
          </a:p>
        </p:txBody>
      </p:sp>
      <p:grpSp>
        <p:nvGrpSpPr>
          <p:cNvPr id="18070" name="Group 662">
            <a:extLst>
              <a:ext uri="{FF2B5EF4-FFF2-40B4-BE49-F238E27FC236}">
                <a16:creationId xmlns:a16="http://schemas.microsoft.com/office/drawing/2014/main" id="{126BB5F1-BF5B-4F29-AEA0-5E9A695B60C6}"/>
              </a:ext>
            </a:extLst>
          </p:cNvPr>
          <p:cNvGrpSpPr>
            <a:grpSpLocks/>
          </p:cNvGrpSpPr>
          <p:nvPr/>
        </p:nvGrpSpPr>
        <p:grpSpPr bwMode="auto">
          <a:xfrm>
            <a:off x="406400" y="611188"/>
            <a:ext cx="231775" cy="157162"/>
            <a:chOff x="933" y="149"/>
            <a:chExt cx="146" cy="99"/>
          </a:xfrm>
        </p:grpSpPr>
        <p:sp>
          <p:nvSpPr>
            <p:cNvPr id="18071" name="Rectangle 663">
              <a:extLst>
                <a:ext uri="{FF2B5EF4-FFF2-40B4-BE49-F238E27FC236}">
                  <a16:creationId xmlns:a16="http://schemas.microsoft.com/office/drawing/2014/main" id="{460D1646-B728-4C68-808B-FCDDE213D471}"/>
                </a:ext>
              </a:extLst>
            </p:cNvPr>
            <p:cNvSpPr>
              <a:spLocks noChangeAspect="1" noChangeArrowheads="1"/>
            </p:cNvSpPr>
            <p:nvPr/>
          </p:nvSpPr>
          <p:spPr bwMode="auto">
            <a:xfrm>
              <a:off x="933" y="149"/>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8072" name="Text Box 664">
              <a:extLst>
                <a:ext uri="{FF2B5EF4-FFF2-40B4-BE49-F238E27FC236}">
                  <a16:creationId xmlns:a16="http://schemas.microsoft.com/office/drawing/2014/main" id="{EAC3AC98-CE7E-43EB-A444-DA0EA459DF79}"/>
                </a:ext>
              </a:extLst>
            </p:cNvPr>
            <p:cNvSpPr txBox="1">
              <a:spLocks noChangeAspect="1" noChangeArrowheads="1"/>
            </p:cNvSpPr>
            <p:nvPr/>
          </p:nvSpPr>
          <p:spPr bwMode="auto">
            <a:xfrm>
              <a:off x="948" y="163"/>
              <a:ext cx="116" cy="70"/>
            </a:xfrm>
            <a:prstGeom prst="rect">
              <a:avLst/>
            </a:prstGeom>
            <a:solidFill>
              <a:srgbClr val="CC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sz="800"/>
                <a:t>HQ</a:t>
              </a:r>
            </a:p>
          </p:txBody>
        </p:sp>
      </p:grpSp>
      <p:grpSp>
        <p:nvGrpSpPr>
          <p:cNvPr id="18073" name="Group 665">
            <a:extLst>
              <a:ext uri="{FF2B5EF4-FFF2-40B4-BE49-F238E27FC236}">
                <a16:creationId xmlns:a16="http://schemas.microsoft.com/office/drawing/2014/main" id="{5AB39B8F-5750-4901-BC82-18AC4AFC07FE}"/>
              </a:ext>
            </a:extLst>
          </p:cNvPr>
          <p:cNvGrpSpPr>
            <a:grpSpLocks/>
          </p:cNvGrpSpPr>
          <p:nvPr/>
        </p:nvGrpSpPr>
        <p:grpSpPr bwMode="auto">
          <a:xfrm>
            <a:off x="477838" y="827088"/>
            <a:ext cx="74612" cy="26987"/>
            <a:chOff x="2373" y="1404"/>
            <a:chExt cx="47" cy="17"/>
          </a:xfrm>
        </p:grpSpPr>
        <p:sp>
          <p:nvSpPr>
            <p:cNvPr id="18074" name="Oval 666">
              <a:extLst>
                <a:ext uri="{FF2B5EF4-FFF2-40B4-BE49-F238E27FC236}">
                  <a16:creationId xmlns:a16="http://schemas.microsoft.com/office/drawing/2014/main" id="{DE5F105C-4E8A-4BDF-9199-F5C8A06C1641}"/>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8075" name="Oval 667">
              <a:extLst>
                <a:ext uri="{FF2B5EF4-FFF2-40B4-BE49-F238E27FC236}">
                  <a16:creationId xmlns:a16="http://schemas.microsoft.com/office/drawing/2014/main" id="{B93BFA37-F6C9-4767-A530-475EFBE7BD82}"/>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8076" name="Line 668">
            <a:extLst>
              <a:ext uri="{FF2B5EF4-FFF2-40B4-BE49-F238E27FC236}">
                <a16:creationId xmlns:a16="http://schemas.microsoft.com/office/drawing/2014/main" id="{5335158E-F4EA-4E39-947B-5F329038B160}"/>
              </a:ext>
            </a:extLst>
          </p:cNvPr>
          <p:cNvSpPr>
            <a:spLocks noChangeShapeType="1"/>
          </p:cNvSpPr>
          <p:nvPr/>
        </p:nvSpPr>
        <p:spPr bwMode="auto">
          <a:xfrm>
            <a:off x="477838" y="2627313"/>
            <a:ext cx="0" cy="1444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8077" name="Text Box 669">
            <a:extLst>
              <a:ext uri="{FF2B5EF4-FFF2-40B4-BE49-F238E27FC236}">
                <a16:creationId xmlns:a16="http://schemas.microsoft.com/office/drawing/2014/main" id="{8BFFAA8F-AFAF-49C9-BE4F-3558D66E9FF9}"/>
              </a:ext>
            </a:extLst>
          </p:cNvPr>
          <p:cNvSpPr txBox="1">
            <a:spLocks noChangeArrowheads="1"/>
          </p:cNvSpPr>
          <p:nvPr/>
        </p:nvSpPr>
        <p:spPr bwMode="auto">
          <a:xfrm>
            <a:off x="693738" y="1116013"/>
            <a:ext cx="1719262"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MANOEUVRE ELEMENTS</a:t>
            </a:r>
          </a:p>
        </p:txBody>
      </p:sp>
      <p:sp>
        <p:nvSpPr>
          <p:cNvPr id="18078" name="Line 670">
            <a:extLst>
              <a:ext uri="{FF2B5EF4-FFF2-40B4-BE49-F238E27FC236}">
                <a16:creationId xmlns:a16="http://schemas.microsoft.com/office/drawing/2014/main" id="{D0254F1B-255E-48CC-99A6-778128D62FF1}"/>
              </a:ext>
            </a:extLst>
          </p:cNvPr>
          <p:cNvSpPr>
            <a:spLocks noChangeShapeType="1"/>
          </p:cNvSpPr>
          <p:nvPr/>
        </p:nvSpPr>
        <p:spPr bwMode="auto">
          <a:xfrm>
            <a:off x="549275" y="1403350"/>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8079" name="Text Box 671">
            <a:extLst>
              <a:ext uri="{FF2B5EF4-FFF2-40B4-BE49-F238E27FC236}">
                <a16:creationId xmlns:a16="http://schemas.microsoft.com/office/drawing/2014/main" id="{DABF8C95-BF04-4855-BB8E-4BEE0D24AE7D}"/>
              </a:ext>
            </a:extLst>
          </p:cNvPr>
          <p:cNvSpPr txBox="1">
            <a:spLocks noChangeArrowheads="1"/>
          </p:cNvSpPr>
          <p:nvPr/>
        </p:nvSpPr>
        <p:spPr bwMode="auto">
          <a:xfrm>
            <a:off x="693738" y="1331913"/>
            <a:ext cx="19319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CWBR-12</a:t>
            </a:r>
          </a:p>
          <a:p>
            <a:r>
              <a:rPr lang="en-GB" altLang="en-US" sz="800"/>
              <a:t>x3 Commando Infantry Company (a)</a:t>
            </a:r>
          </a:p>
        </p:txBody>
      </p:sp>
      <p:sp>
        <p:nvSpPr>
          <p:cNvPr id="18080" name="Text Box 672">
            <a:extLst>
              <a:ext uri="{FF2B5EF4-FFF2-40B4-BE49-F238E27FC236}">
                <a16:creationId xmlns:a16="http://schemas.microsoft.com/office/drawing/2014/main" id="{ACDD2EEE-28E0-4011-A037-120013B5A792}"/>
              </a:ext>
            </a:extLst>
          </p:cNvPr>
          <p:cNvSpPr txBox="1">
            <a:spLocks noChangeArrowheads="1"/>
          </p:cNvSpPr>
          <p:nvPr/>
        </p:nvSpPr>
        <p:spPr bwMode="auto">
          <a:xfrm>
            <a:off x="693738" y="2124075"/>
            <a:ext cx="11366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ATTACHMENTS</a:t>
            </a:r>
          </a:p>
        </p:txBody>
      </p:sp>
      <p:grpSp>
        <p:nvGrpSpPr>
          <p:cNvPr id="18081" name="Group 673">
            <a:extLst>
              <a:ext uri="{FF2B5EF4-FFF2-40B4-BE49-F238E27FC236}">
                <a16:creationId xmlns:a16="http://schemas.microsoft.com/office/drawing/2014/main" id="{FD3260E0-73B5-4D68-B368-FF50E376FD20}"/>
              </a:ext>
            </a:extLst>
          </p:cNvPr>
          <p:cNvGrpSpPr>
            <a:grpSpLocks noChangeAspect="1"/>
          </p:cNvGrpSpPr>
          <p:nvPr/>
        </p:nvGrpSpPr>
        <p:grpSpPr bwMode="auto">
          <a:xfrm>
            <a:off x="404813" y="2482850"/>
            <a:ext cx="239712" cy="157163"/>
            <a:chOff x="960" y="336"/>
            <a:chExt cx="201" cy="132"/>
          </a:xfrm>
        </p:grpSpPr>
        <p:sp>
          <p:nvSpPr>
            <p:cNvPr id="18082" name="Rectangle 674">
              <a:extLst>
                <a:ext uri="{FF2B5EF4-FFF2-40B4-BE49-F238E27FC236}">
                  <a16:creationId xmlns:a16="http://schemas.microsoft.com/office/drawing/2014/main" id="{D0FBF8CF-18CB-4922-99A7-B2EB49EFB090}"/>
                </a:ext>
              </a:extLst>
            </p:cNvPr>
            <p:cNvSpPr>
              <a:spLocks noChangeAspect="1" noChangeArrowheads="1"/>
            </p:cNvSpPr>
            <p:nvPr/>
          </p:nvSpPr>
          <p:spPr bwMode="auto">
            <a:xfrm>
              <a:off x="960" y="336"/>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8083" name="Line 675">
              <a:extLst>
                <a:ext uri="{FF2B5EF4-FFF2-40B4-BE49-F238E27FC236}">
                  <a16:creationId xmlns:a16="http://schemas.microsoft.com/office/drawing/2014/main" id="{8079329B-D12B-4D1B-890D-3801061BC302}"/>
                </a:ext>
              </a:extLst>
            </p:cNvPr>
            <p:cNvSpPr>
              <a:spLocks noChangeAspect="1" noChangeShapeType="1"/>
            </p:cNvSpPr>
            <p:nvPr/>
          </p:nvSpPr>
          <p:spPr bwMode="auto">
            <a:xfrm flipH="1">
              <a:off x="1061" y="354"/>
              <a:ext cx="2" cy="85"/>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8084" name="Line 676">
              <a:extLst>
                <a:ext uri="{FF2B5EF4-FFF2-40B4-BE49-F238E27FC236}">
                  <a16:creationId xmlns:a16="http://schemas.microsoft.com/office/drawing/2014/main" id="{53A58E7E-756E-49A6-B907-99A2CE7E9DD8}"/>
                </a:ext>
              </a:extLst>
            </p:cNvPr>
            <p:cNvSpPr>
              <a:spLocks noChangeAspect="1" noChangeShapeType="1"/>
            </p:cNvSpPr>
            <p:nvPr/>
          </p:nvSpPr>
          <p:spPr bwMode="auto">
            <a:xfrm flipV="1">
              <a:off x="1031" y="441"/>
              <a:ext cx="57" cy="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8085" name="Line 677">
            <a:extLst>
              <a:ext uri="{FF2B5EF4-FFF2-40B4-BE49-F238E27FC236}">
                <a16:creationId xmlns:a16="http://schemas.microsoft.com/office/drawing/2014/main" id="{530CA1BD-71E1-4FAA-BFF8-18BF6A3D300F}"/>
              </a:ext>
            </a:extLst>
          </p:cNvPr>
          <p:cNvSpPr>
            <a:spLocks noChangeShapeType="1"/>
          </p:cNvSpPr>
          <p:nvPr/>
        </p:nvSpPr>
        <p:spPr bwMode="auto">
          <a:xfrm>
            <a:off x="261938" y="1547813"/>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8086" name="Group 678">
            <a:extLst>
              <a:ext uri="{FF2B5EF4-FFF2-40B4-BE49-F238E27FC236}">
                <a16:creationId xmlns:a16="http://schemas.microsoft.com/office/drawing/2014/main" id="{E1045E14-D54F-4C6F-A541-EA665163D13B}"/>
              </a:ext>
            </a:extLst>
          </p:cNvPr>
          <p:cNvGrpSpPr>
            <a:grpSpLocks/>
          </p:cNvGrpSpPr>
          <p:nvPr/>
        </p:nvGrpSpPr>
        <p:grpSpPr bwMode="auto">
          <a:xfrm>
            <a:off x="487363" y="2411413"/>
            <a:ext cx="74612" cy="26987"/>
            <a:chOff x="2373" y="1404"/>
            <a:chExt cx="47" cy="17"/>
          </a:xfrm>
        </p:grpSpPr>
        <p:sp>
          <p:nvSpPr>
            <p:cNvPr id="18087" name="Oval 679">
              <a:extLst>
                <a:ext uri="{FF2B5EF4-FFF2-40B4-BE49-F238E27FC236}">
                  <a16:creationId xmlns:a16="http://schemas.microsoft.com/office/drawing/2014/main" id="{89F0BEDC-1EBA-4B9E-8BDD-68B260058DF6}"/>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8088" name="Oval 680">
              <a:extLst>
                <a:ext uri="{FF2B5EF4-FFF2-40B4-BE49-F238E27FC236}">
                  <a16:creationId xmlns:a16="http://schemas.microsoft.com/office/drawing/2014/main" id="{165F844D-D0A8-4906-A19D-0F09DB8D50B7}"/>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8089" name="Text Box 681">
            <a:extLst>
              <a:ext uri="{FF2B5EF4-FFF2-40B4-BE49-F238E27FC236}">
                <a16:creationId xmlns:a16="http://schemas.microsoft.com/office/drawing/2014/main" id="{BEB39F83-3C5C-4D04-AB73-81F3D4C90C71}"/>
              </a:ext>
            </a:extLst>
          </p:cNvPr>
          <p:cNvSpPr txBox="1">
            <a:spLocks noChangeArrowheads="1"/>
          </p:cNvSpPr>
          <p:nvPr/>
        </p:nvSpPr>
        <p:spPr bwMode="auto">
          <a:xfrm>
            <a:off x="622300" y="2339975"/>
            <a:ext cx="27432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Organic Fire Support</a:t>
            </a:r>
          </a:p>
          <a:p>
            <a:r>
              <a:rPr lang="en-GB" altLang="en-US" sz="800"/>
              <a:t>x4 </a:t>
            </a:r>
            <a:r>
              <a:rPr lang="en-GB" altLang="en-US" sz="800" b="0"/>
              <a:t>L16A1 81mm Mortar </a:t>
            </a:r>
            <a:r>
              <a:rPr lang="en-GB" altLang="en-US" sz="800"/>
              <a:t>     </a:t>
            </a:r>
            <a:r>
              <a:rPr lang="en-GB" altLang="en-US" sz="800" b="0"/>
              <a:t>                              CWBR-34</a:t>
            </a:r>
            <a:endParaRPr lang="en-GB" altLang="en-US" sz="800"/>
          </a:p>
        </p:txBody>
      </p:sp>
      <p:sp>
        <p:nvSpPr>
          <p:cNvPr id="18090" name="Line 682">
            <a:extLst>
              <a:ext uri="{FF2B5EF4-FFF2-40B4-BE49-F238E27FC236}">
                <a16:creationId xmlns:a16="http://schemas.microsoft.com/office/drawing/2014/main" id="{9873C70F-20B9-4F93-93FC-246B245E270B}"/>
              </a:ext>
            </a:extLst>
          </p:cNvPr>
          <p:cNvSpPr>
            <a:spLocks noChangeShapeType="1"/>
          </p:cNvSpPr>
          <p:nvPr/>
        </p:nvSpPr>
        <p:spPr bwMode="auto">
          <a:xfrm>
            <a:off x="261938" y="2555875"/>
            <a:ext cx="142875"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8091" name="Group 683">
            <a:extLst>
              <a:ext uri="{FF2B5EF4-FFF2-40B4-BE49-F238E27FC236}">
                <a16:creationId xmlns:a16="http://schemas.microsoft.com/office/drawing/2014/main" id="{FE70EE95-AFD6-43EB-B276-411261BBF065}"/>
              </a:ext>
            </a:extLst>
          </p:cNvPr>
          <p:cNvGrpSpPr>
            <a:grpSpLocks noChangeAspect="1"/>
          </p:cNvGrpSpPr>
          <p:nvPr/>
        </p:nvGrpSpPr>
        <p:grpSpPr bwMode="auto">
          <a:xfrm>
            <a:off x="404813" y="3059113"/>
            <a:ext cx="231775" cy="157162"/>
            <a:chOff x="624" y="1632"/>
            <a:chExt cx="195" cy="132"/>
          </a:xfrm>
        </p:grpSpPr>
        <p:sp>
          <p:nvSpPr>
            <p:cNvPr id="18092" name="Rectangle 684">
              <a:extLst>
                <a:ext uri="{FF2B5EF4-FFF2-40B4-BE49-F238E27FC236}">
                  <a16:creationId xmlns:a16="http://schemas.microsoft.com/office/drawing/2014/main" id="{6269B00E-827D-43CF-943C-6D4B69AEFF0E}"/>
                </a:ext>
              </a:extLst>
            </p:cNvPr>
            <p:cNvSpPr>
              <a:spLocks noChangeAspect="1" noChangeArrowheads="1"/>
            </p:cNvSpPr>
            <p:nvPr/>
          </p:nvSpPr>
          <p:spPr bwMode="auto">
            <a:xfrm>
              <a:off x="624" y="1632"/>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8093" name="Line 685">
              <a:extLst>
                <a:ext uri="{FF2B5EF4-FFF2-40B4-BE49-F238E27FC236}">
                  <a16:creationId xmlns:a16="http://schemas.microsoft.com/office/drawing/2014/main" id="{57B5F35F-0334-485D-B5F9-4CD4E6A165D6}"/>
                </a:ext>
              </a:extLst>
            </p:cNvPr>
            <p:cNvSpPr>
              <a:spLocks noChangeAspect="1" noChangeShapeType="1"/>
            </p:cNvSpPr>
            <p:nvPr/>
          </p:nvSpPr>
          <p:spPr bwMode="auto">
            <a:xfrm flipV="1">
              <a:off x="624" y="1635"/>
              <a:ext cx="96" cy="12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8094" name="Line 686">
              <a:extLst>
                <a:ext uri="{FF2B5EF4-FFF2-40B4-BE49-F238E27FC236}">
                  <a16:creationId xmlns:a16="http://schemas.microsoft.com/office/drawing/2014/main" id="{81C06F3C-A7A4-4BC6-9E60-96D1CE9CF03E}"/>
                </a:ext>
              </a:extLst>
            </p:cNvPr>
            <p:cNvSpPr>
              <a:spLocks noChangeAspect="1" noChangeShapeType="1"/>
            </p:cNvSpPr>
            <p:nvPr/>
          </p:nvSpPr>
          <p:spPr bwMode="auto">
            <a:xfrm>
              <a:off x="720" y="1632"/>
              <a:ext cx="96"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8095" name="Group 687">
            <a:extLst>
              <a:ext uri="{FF2B5EF4-FFF2-40B4-BE49-F238E27FC236}">
                <a16:creationId xmlns:a16="http://schemas.microsoft.com/office/drawing/2014/main" id="{AF113DD8-58BD-4D1E-8881-D789E6E5B3EC}"/>
              </a:ext>
            </a:extLst>
          </p:cNvPr>
          <p:cNvGrpSpPr>
            <a:grpSpLocks/>
          </p:cNvGrpSpPr>
          <p:nvPr/>
        </p:nvGrpSpPr>
        <p:grpSpPr bwMode="auto">
          <a:xfrm>
            <a:off x="482600" y="2987675"/>
            <a:ext cx="74613" cy="26988"/>
            <a:chOff x="2373" y="1404"/>
            <a:chExt cx="47" cy="17"/>
          </a:xfrm>
        </p:grpSpPr>
        <p:sp>
          <p:nvSpPr>
            <p:cNvPr id="18096" name="Oval 688">
              <a:extLst>
                <a:ext uri="{FF2B5EF4-FFF2-40B4-BE49-F238E27FC236}">
                  <a16:creationId xmlns:a16="http://schemas.microsoft.com/office/drawing/2014/main" id="{1DFBDF03-2CEA-4566-9AF1-36FF01A0B55E}"/>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8097" name="Oval 689">
              <a:extLst>
                <a:ext uri="{FF2B5EF4-FFF2-40B4-BE49-F238E27FC236}">
                  <a16:creationId xmlns:a16="http://schemas.microsoft.com/office/drawing/2014/main" id="{1EF097E6-86C2-4D75-AAA2-18B629FB644A}"/>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8098" name="Text Box 690">
            <a:extLst>
              <a:ext uri="{FF2B5EF4-FFF2-40B4-BE49-F238E27FC236}">
                <a16:creationId xmlns:a16="http://schemas.microsoft.com/office/drawing/2014/main" id="{BF66767C-3D3F-4041-B02D-7FF2EE1E6F2D}"/>
              </a:ext>
            </a:extLst>
          </p:cNvPr>
          <p:cNvSpPr txBox="1">
            <a:spLocks noChangeArrowheads="1"/>
          </p:cNvSpPr>
          <p:nvPr/>
        </p:nvSpPr>
        <p:spPr bwMode="auto">
          <a:xfrm>
            <a:off x="622300" y="2987675"/>
            <a:ext cx="2744788"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x3 to x8 </a:t>
            </a:r>
            <a:r>
              <a:rPr lang="en-GB" altLang="en-US" sz="800" b="0"/>
              <a:t>Milan ATGM </a:t>
            </a:r>
            <a:r>
              <a:rPr lang="en-GB" altLang="en-US" sz="800"/>
              <a:t>(cf)</a:t>
            </a:r>
            <a:r>
              <a:rPr lang="en-GB" altLang="en-US" sz="800" b="0"/>
              <a:t>                                 CWBR-30</a:t>
            </a:r>
            <a:endParaRPr lang="en-GB" altLang="en-US" sz="800"/>
          </a:p>
        </p:txBody>
      </p:sp>
      <p:sp>
        <p:nvSpPr>
          <p:cNvPr id="18099" name="Line 691">
            <a:extLst>
              <a:ext uri="{FF2B5EF4-FFF2-40B4-BE49-F238E27FC236}">
                <a16:creationId xmlns:a16="http://schemas.microsoft.com/office/drawing/2014/main" id="{C9DBFA8F-BAA6-40A7-827D-7D1DE2187222}"/>
              </a:ext>
            </a:extLst>
          </p:cNvPr>
          <p:cNvSpPr>
            <a:spLocks noChangeShapeType="1"/>
          </p:cNvSpPr>
          <p:nvPr/>
        </p:nvSpPr>
        <p:spPr bwMode="auto">
          <a:xfrm>
            <a:off x="261938" y="3132138"/>
            <a:ext cx="142875"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8100" name="Line 692">
            <a:extLst>
              <a:ext uri="{FF2B5EF4-FFF2-40B4-BE49-F238E27FC236}">
                <a16:creationId xmlns:a16="http://schemas.microsoft.com/office/drawing/2014/main" id="{186D4F1D-E745-44F1-B165-80AF76F460D1}"/>
              </a:ext>
            </a:extLst>
          </p:cNvPr>
          <p:cNvSpPr>
            <a:spLocks noChangeShapeType="1"/>
          </p:cNvSpPr>
          <p:nvPr/>
        </p:nvSpPr>
        <p:spPr bwMode="auto">
          <a:xfrm flipH="1">
            <a:off x="261938" y="1979613"/>
            <a:ext cx="0" cy="2879725"/>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8101" name="Text Box 693">
            <a:extLst>
              <a:ext uri="{FF2B5EF4-FFF2-40B4-BE49-F238E27FC236}">
                <a16:creationId xmlns:a16="http://schemas.microsoft.com/office/drawing/2014/main" id="{AAB6654A-85D9-4713-92DF-B3204C8C4F1E}"/>
              </a:ext>
            </a:extLst>
          </p:cNvPr>
          <p:cNvSpPr txBox="1">
            <a:spLocks noChangeArrowheads="1"/>
          </p:cNvSpPr>
          <p:nvPr/>
        </p:nvSpPr>
        <p:spPr bwMode="auto">
          <a:xfrm>
            <a:off x="404813" y="107950"/>
            <a:ext cx="17335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BATTLEGROUP CWBR-29</a:t>
            </a:r>
          </a:p>
          <a:p>
            <a:r>
              <a:rPr lang="en-GB" altLang="en-US" sz="1000"/>
              <a:t>Royal Marine Commando</a:t>
            </a:r>
          </a:p>
        </p:txBody>
      </p:sp>
      <p:sp>
        <p:nvSpPr>
          <p:cNvPr id="18102" name="Text Box 694">
            <a:extLst>
              <a:ext uri="{FF2B5EF4-FFF2-40B4-BE49-F238E27FC236}">
                <a16:creationId xmlns:a16="http://schemas.microsoft.com/office/drawing/2014/main" id="{59F1EB41-FF5A-458B-9E72-E51B77C7D229}"/>
              </a:ext>
            </a:extLst>
          </p:cNvPr>
          <p:cNvSpPr txBox="1">
            <a:spLocks noChangeArrowheads="1"/>
          </p:cNvSpPr>
          <p:nvPr/>
        </p:nvSpPr>
        <p:spPr bwMode="auto">
          <a:xfrm>
            <a:off x="115888" y="5003800"/>
            <a:ext cx="3313112" cy="4003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800"/>
              <a:t>(a) </a:t>
            </a:r>
            <a:r>
              <a:rPr lang="en-GB" altLang="en-US" sz="800" b="0"/>
              <a:t>45 RM Commando had the welcome addition of the Netherlands Marine Corps’ ‘Whiskey Company’.  These were the very highly-regarded Dutch equivalent of the RM Arctic Warfare Cadre and trained for most of every year with the RM.  In theory, there should also have been a company of Royal Marine Reserves in each RM Commando, but in practice these men were distributed among the regular Sections, Troops and Companies.  Our resident ex-RM Commando rates both the Dutch Commandos and Royal Marine Reserves very highly.  From the late 1980s a new doctrine was adopted for fighting the Soviets in Norway – instead of being rapid-deployment assault infantry, the Commandos would revert to their roots and would fight as individual Troop (i.e. Platoon) stay-behind teams, raiding and causing havoc behind enemy lines once the main Soviet force had passed by.</a:t>
            </a:r>
          </a:p>
          <a:p>
            <a:endParaRPr lang="en-GB" altLang="en-US" sz="800"/>
          </a:p>
          <a:p>
            <a:r>
              <a:rPr lang="en-GB" altLang="en-US" sz="800"/>
              <a:t>(b) </a:t>
            </a:r>
            <a:r>
              <a:rPr lang="en-GB" altLang="en-US" sz="800" b="0"/>
              <a:t>From 1986: Upgrade Commando Infantry (SLR/LMG) to:</a:t>
            </a:r>
          </a:p>
          <a:p>
            <a:r>
              <a:rPr lang="en-GB" altLang="en-US" sz="800" b="0"/>
              <a:t>     Commando Infantry (L85/86) (1 MAW                            CWBR-40</a:t>
            </a:r>
          </a:p>
          <a:p>
            <a:r>
              <a:rPr lang="en-GB" altLang="en-US" sz="800" b="0"/>
              <a:t>From 1987: May replace all M72 66mm LAW and Carl-Gustav 84mm MAW with the 94mm LAW-80 (see card).</a:t>
            </a:r>
          </a:p>
          <a:p>
            <a:endParaRPr lang="en-GB" altLang="en-US" sz="800" b="0"/>
          </a:p>
          <a:p>
            <a:r>
              <a:rPr lang="en-GB" altLang="en-US" sz="800"/>
              <a:t>(c) </a:t>
            </a:r>
            <a:r>
              <a:rPr lang="en-GB" altLang="en-US" sz="800" b="0"/>
              <a:t>In the Falklands, the Commandos’ firepower was beefed up by the addition of as many GPMGs and Milans as they could carry. it is highly likely that this pattern would have been repeated in the event of a war with the Warsaw Pact.  The call-up of Royal Marine Reserves provided the extra manpower required.</a:t>
            </a:r>
          </a:p>
          <a:p>
            <a:endParaRPr lang="en-GB" altLang="en-US" sz="800" b="0"/>
          </a:p>
          <a:p>
            <a:r>
              <a:rPr lang="en-GB" altLang="en-US" sz="800"/>
              <a:t>(d) </a:t>
            </a:r>
            <a:r>
              <a:rPr lang="en-GB" altLang="en-US" sz="800" b="0"/>
              <a:t>Late 1980s: May replace Bv-202 with:</a:t>
            </a:r>
          </a:p>
          <a:p>
            <a:r>
              <a:rPr lang="en-GB" altLang="en-US" sz="800"/>
              <a:t>     </a:t>
            </a:r>
            <a:r>
              <a:rPr lang="en-GB" altLang="en-US" sz="800" b="0"/>
              <a:t>Bv-206 All-Terrain Tracked Carrier                                 CWBR-72</a:t>
            </a:r>
          </a:p>
          <a:p>
            <a:endParaRPr lang="en-GB" altLang="en-US" sz="800" b="0"/>
          </a:p>
          <a:p>
            <a:r>
              <a:rPr lang="en-GB" altLang="en-US" sz="800"/>
              <a:t>(e) </a:t>
            </a:r>
            <a:r>
              <a:rPr lang="en-GB" altLang="en-US" sz="800" b="0"/>
              <a:t>In the Falklands: No more than </a:t>
            </a:r>
            <a:r>
              <a:rPr lang="en-GB" altLang="en-US" sz="800"/>
              <a:t>x3 </a:t>
            </a:r>
            <a:r>
              <a:rPr lang="en-GB" altLang="en-US" sz="800" b="0"/>
              <a:t>Bv-202 for the whole BG.</a:t>
            </a:r>
          </a:p>
          <a:p>
            <a:endParaRPr lang="en-GB" altLang="en-US" sz="800" b="0"/>
          </a:p>
          <a:p>
            <a:r>
              <a:rPr lang="en-GB" altLang="en-US" sz="800"/>
              <a:t>(f) </a:t>
            </a:r>
            <a:r>
              <a:rPr lang="en-GB" altLang="en-US" sz="800" b="0"/>
              <a:t>Late 1980s: May upgrade Milan to Milan 2 (see card).</a:t>
            </a:r>
            <a:endParaRPr lang="en-GB" altLang="en-US" sz="800"/>
          </a:p>
        </p:txBody>
      </p:sp>
      <p:grpSp>
        <p:nvGrpSpPr>
          <p:cNvPr id="18103" name="Group 695">
            <a:extLst>
              <a:ext uri="{FF2B5EF4-FFF2-40B4-BE49-F238E27FC236}">
                <a16:creationId xmlns:a16="http://schemas.microsoft.com/office/drawing/2014/main" id="{FBF915F1-BE02-4D62-A636-CBE7EA3B5BB4}"/>
              </a:ext>
            </a:extLst>
          </p:cNvPr>
          <p:cNvGrpSpPr>
            <a:grpSpLocks/>
          </p:cNvGrpSpPr>
          <p:nvPr/>
        </p:nvGrpSpPr>
        <p:grpSpPr bwMode="auto">
          <a:xfrm>
            <a:off x="404813" y="3635375"/>
            <a:ext cx="231775" cy="157163"/>
            <a:chOff x="2736" y="2832"/>
            <a:chExt cx="146" cy="99"/>
          </a:xfrm>
        </p:grpSpPr>
        <p:sp>
          <p:nvSpPr>
            <p:cNvPr id="18104" name="Rectangle 696">
              <a:extLst>
                <a:ext uri="{FF2B5EF4-FFF2-40B4-BE49-F238E27FC236}">
                  <a16:creationId xmlns:a16="http://schemas.microsoft.com/office/drawing/2014/main" id="{BBB75F86-D8AB-4399-ADE5-E62071DE3974}"/>
                </a:ext>
              </a:extLst>
            </p:cNvPr>
            <p:cNvSpPr>
              <a:spLocks noChangeAspect="1" noChangeArrowheads="1"/>
            </p:cNvSpPr>
            <p:nvPr/>
          </p:nvSpPr>
          <p:spPr bwMode="auto">
            <a:xfrm>
              <a:off x="2736" y="2832"/>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8105" name="Rectangle 697">
              <a:extLst>
                <a:ext uri="{FF2B5EF4-FFF2-40B4-BE49-F238E27FC236}">
                  <a16:creationId xmlns:a16="http://schemas.microsoft.com/office/drawing/2014/main" id="{ACC8DD37-A580-46AA-B424-9F7B246CC2BC}"/>
                </a:ext>
              </a:extLst>
            </p:cNvPr>
            <p:cNvSpPr>
              <a:spLocks noChangeAspect="1" noChangeArrowheads="1"/>
            </p:cNvSpPr>
            <p:nvPr/>
          </p:nvSpPr>
          <p:spPr bwMode="auto">
            <a:xfrm>
              <a:off x="2736" y="2832"/>
              <a:ext cx="35" cy="98"/>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8106" name="Line 698">
              <a:extLst>
                <a:ext uri="{FF2B5EF4-FFF2-40B4-BE49-F238E27FC236}">
                  <a16:creationId xmlns:a16="http://schemas.microsoft.com/office/drawing/2014/main" id="{7E98A9B9-49C4-4905-A352-A8E7BC390F80}"/>
                </a:ext>
              </a:extLst>
            </p:cNvPr>
            <p:cNvSpPr>
              <a:spLocks noChangeAspect="1" noChangeShapeType="1"/>
            </p:cNvSpPr>
            <p:nvPr/>
          </p:nvSpPr>
          <p:spPr bwMode="auto">
            <a:xfrm flipV="1">
              <a:off x="2736" y="2834"/>
              <a:ext cx="144" cy="95"/>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8107" name="Line 699">
              <a:extLst>
                <a:ext uri="{FF2B5EF4-FFF2-40B4-BE49-F238E27FC236}">
                  <a16:creationId xmlns:a16="http://schemas.microsoft.com/office/drawing/2014/main" id="{9B245CD2-F3F2-4C66-B574-A70D9DB5422F}"/>
                </a:ext>
              </a:extLst>
            </p:cNvPr>
            <p:cNvSpPr>
              <a:spLocks noChangeAspect="1" noChangeShapeType="1"/>
            </p:cNvSpPr>
            <p:nvPr/>
          </p:nvSpPr>
          <p:spPr bwMode="auto">
            <a:xfrm>
              <a:off x="2737" y="2832"/>
              <a:ext cx="143" cy="9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8108" name="Group 700">
            <a:extLst>
              <a:ext uri="{FF2B5EF4-FFF2-40B4-BE49-F238E27FC236}">
                <a16:creationId xmlns:a16="http://schemas.microsoft.com/office/drawing/2014/main" id="{59096713-4D38-4583-84E0-3B4649BB93C5}"/>
              </a:ext>
            </a:extLst>
          </p:cNvPr>
          <p:cNvGrpSpPr>
            <a:grpSpLocks/>
          </p:cNvGrpSpPr>
          <p:nvPr/>
        </p:nvGrpSpPr>
        <p:grpSpPr bwMode="auto">
          <a:xfrm>
            <a:off x="476250" y="3563938"/>
            <a:ext cx="74613" cy="26987"/>
            <a:chOff x="2373" y="1404"/>
            <a:chExt cx="47" cy="17"/>
          </a:xfrm>
        </p:grpSpPr>
        <p:sp>
          <p:nvSpPr>
            <p:cNvPr id="18109" name="Oval 701">
              <a:extLst>
                <a:ext uri="{FF2B5EF4-FFF2-40B4-BE49-F238E27FC236}">
                  <a16:creationId xmlns:a16="http://schemas.microsoft.com/office/drawing/2014/main" id="{B93BD90F-CC5F-4063-BA05-22B9F114D101}"/>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8110" name="Oval 702">
              <a:extLst>
                <a:ext uri="{FF2B5EF4-FFF2-40B4-BE49-F238E27FC236}">
                  <a16:creationId xmlns:a16="http://schemas.microsoft.com/office/drawing/2014/main" id="{D88AFC3C-78D8-44B6-8E0D-9AFCF2591565}"/>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8111" name="Line 703">
            <a:extLst>
              <a:ext uri="{FF2B5EF4-FFF2-40B4-BE49-F238E27FC236}">
                <a16:creationId xmlns:a16="http://schemas.microsoft.com/office/drawing/2014/main" id="{0E2CE7FE-D8EA-4C3A-8F04-14A8127FE71A}"/>
              </a:ext>
            </a:extLst>
          </p:cNvPr>
          <p:cNvSpPr>
            <a:spLocks noChangeShapeType="1"/>
          </p:cNvSpPr>
          <p:nvPr/>
        </p:nvSpPr>
        <p:spPr bwMode="auto">
          <a:xfrm>
            <a:off x="260350" y="3708400"/>
            <a:ext cx="144463"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8112" name="Text Box 704">
            <a:extLst>
              <a:ext uri="{FF2B5EF4-FFF2-40B4-BE49-F238E27FC236}">
                <a16:creationId xmlns:a16="http://schemas.microsoft.com/office/drawing/2014/main" id="{BA3530CF-EA64-4F9E-AF8A-862927D84BAF}"/>
              </a:ext>
            </a:extLst>
          </p:cNvPr>
          <p:cNvSpPr txBox="1">
            <a:spLocks noChangeArrowheads="1"/>
          </p:cNvSpPr>
          <p:nvPr/>
        </p:nvSpPr>
        <p:spPr bwMode="auto">
          <a:xfrm>
            <a:off x="620713" y="3563938"/>
            <a:ext cx="2759075"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x3 </a:t>
            </a:r>
            <a:r>
              <a:rPr lang="en-GB" altLang="en-US" sz="800" b="0"/>
              <a:t>L7A2 GPMG (SF Mode) </a:t>
            </a:r>
            <a:r>
              <a:rPr lang="en-GB" altLang="en-US" sz="800"/>
              <a:t>                       </a:t>
            </a:r>
            <a:r>
              <a:rPr lang="en-GB" altLang="en-US" sz="800" b="0"/>
              <a:t>       CWBR-29</a:t>
            </a:r>
            <a:endParaRPr lang="en-GB" altLang="en-US" sz="800"/>
          </a:p>
        </p:txBody>
      </p:sp>
      <p:grpSp>
        <p:nvGrpSpPr>
          <p:cNvPr id="18113" name="Group 705">
            <a:extLst>
              <a:ext uri="{FF2B5EF4-FFF2-40B4-BE49-F238E27FC236}">
                <a16:creationId xmlns:a16="http://schemas.microsoft.com/office/drawing/2014/main" id="{F847567F-56A6-4E0A-8BBB-108EEE914525}"/>
              </a:ext>
            </a:extLst>
          </p:cNvPr>
          <p:cNvGrpSpPr>
            <a:grpSpLocks noChangeAspect="1"/>
          </p:cNvGrpSpPr>
          <p:nvPr/>
        </p:nvGrpSpPr>
        <p:grpSpPr bwMode="auto">
          <a:xfrm>
            <a:off x="117475" y="250825"/>
            <a:ext cx="304800" cy="217488"/>
            <a:chOff x="808" y="2610"/>
            <a:chExt cx="146" cy="99"/>
          </a:xfrm>
        </p:grpSpPr>
        <p:grpSp>
          <p:nvGrpSpPr>
            <p:cNvPr id="18114" name="Group 706">
              <a:extLst>
                <a:ext uri="{FF2B5EF4-FFF2-40B4-BE49-F238E27FC236}">
                  <a16:creationId xmlns:a16="http://schemas.microsoft.com/office/drawing/2014/main" id="{1B6561F9-16D1-450D-88E1-A1EE83554608}"/>
                </a:ext>
              </a:extLst>
            </p:cNvPr>
            <p:cNvGrpSpPr>
              <a:grpSpLocks noChangeAspect="1"/>
            </p:cNvGrpSpPr>
            <p:nvPr/>
          </p:nvGrpSpPr>
          <p:grpSpPr bwMode="auto">
            <a:xfrm>
              <a:off x="808" y="2610"/>
              <a:ext cx="146" cy="99"/>
              <a:chOff x="1968" y="1728"/>
              <a:chExt cx="195" cy="132"/>
            </a:xfrm>
          </p:grpSpPr>
          <p:sp>
            <p:nvSpPr>
              <p:cNvPr id="18115" name="Rectangle 707">
                <a:extLst>
                  <a:ext uri="{FF2B5EF4-FFF2-40B4-BE49-F238E27FC236}">
                    <a16:creationId xmlns:a16="http://schemas.microsoft.com/office/drawing/2014/main" id="{12756186-D71A-487A-A1AB-F2CE43CD530C}"/>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8116" name="Line 708">
                <a:extLst>
                  <a:ext uri="{FF2B5EF4-FFF2-40B4-BE49-F238E27FC236}">
                    <a16:creationId xmlns:a16="http://schemas.microsoft.com/office/drawing/2014/main" id="{E9418908-287F-4CAE-9A8D-0098E3651893}"/>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8117" name="Line 709">
                <a:extLst>
                  <a:ext uri="{FF2B5EF4-FFF2-40B4-BE49-F238E27FC236}">
                    <a16:creationId xmlns:a16="http://schemas.microsoft.com/office/drawing/2014/main" id="{321D49E9-2CA0-4E4C-9B31-A06DC84E978E}"/>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8118" name="Group 710">
              <a:extLst>
                <a:ext uri="{FF2B5EF4-FFF2-40B4-BE49-F238E27FC236}">
                  <a16:creationId xmlns:a16="http://schemas.microsoft.com/office/drawing/2014/main" id="{FC6FC729-5169-4B51-A708-ACA2A28067F8}"/>
                </a:ext>
              </a:extLst>
            </p:cNvPr>
            <p:cNvGrpSpPr>
              <a:grpSpLocks noChangeAspect="1"/>
            </p:cNvGrpSpPr>
            <p:nvPr/>
          </p:nvGrpSpPr>
          <p:grpSpPr bwMode="auto">
            <a:xfrm>
              <a:off x="862" y="2626"/>
              <a:ext cx="36" cy="71"/>
              <a:chOff x="862" y="2628"/>
              <a:chExt cx="36" cy="71"/>
            </a:xfrm>
          </p:grpSpPr>
          <p:sp>
            <p:nvSpPr>
              <p:cNvPr id="18119" name="AutoShape 711">
                <a:extLst>
                  <a:ext uri="{FF2B5EF4-FFF2-40B4-BE49-F238E27FC236}">
                    <a16:creationId xmlns:a16="http://schemas.microsoft.com/office/drawing/2014/main" id="{14A69069-B69B-4E20-9127-59D4F77B85DF}"/>
                  </a:ext>
                </a:extLst>
              </p:cNvPr>
              <p:cNvSpPr>
                <a:spLocks noChangeAspect="1" noChangeArrowheads="1"/>
              </p:cNvSpPr>
              <p:nvPr/>
            </p:nvSpPr>
            <p:spPr bwMode="auto">
              <a:xfrm rot="10800000">
                <a:off x="863" y="2670"/>
                <a:ext cx="35" cy="23"/>
              </a:xfrm>
              <a:custGeom>
                <a:avLst/>
                <a:gdLst>
                  <a:gd name="G0" fmla="+- 10800 0 0"/>
                  <a:gd name="G1" fmla="+- 11640114 0 0"/>
                  <a:gd name="G2" fmla="+- 0 0 11640114"/>
                  <a:gd name="T0" fmla="*/ 0 256 1"/>
                  <a:gd name="T1" fmla="*/ 180 256 1"/>
                  <a:gd name="G3" fmla="+- 11640114 T0 T1"/>
                  <a:gd name="T2" fmla="*/ 0 256 1"/>
                  <a:gd name="T3" fmla="*/ 90 256 1"/>
                  <a:gd name="G4" fmla="+- 11640114 T2 T3"/>
                  <a:gd name="G5" fmla="*/ G4 2 1"/>
                  <a:gd name="T4" fmla="*/ 90 256 1"/>
                  <a:gd name="T5" fmla="*/ 0 256 1"/>
                  <a:gd name="G6" fmla="+- 11640114 T4 T5"/>
                  <a:gd name="G7" fmla="*/ G6 2 1"/>
                  <a:gd name="G8" fmla="abs 11640114"/>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640114"/>
                  <a:gd name="G21" fmla="sin G19 11640114"/>
                  <a:gd name="G22" fmla="+- G20 10800 0"/>
                  <a:gd name="G23" fmla="+- G21 10800 0"/>
                  <a:gd name="G24" fmla="+- 10800 0 G20"/>
                  <a:gd name="G25" fmla="+- 10800 10800 0"/>
                  <a:gd name="G26" fmla="?: G9 G17 G25"/>
                  <a:gd name="G27" fmla="?: G9 0 21600"/>
                  <a:gd name="G28" fmla="cos 10800 11640114"/>
                  <a:gd name="G29" fmla="sin 10800 11640114"/>
                  <a:gd name="G30" fmla="sin 10800 11640114"/>
                  <a:gd name="G31" fmla="+- G28 10800 0"/>
                  <a:gd name="G32" fmla="+- G29 10800 0"/>
                  <a:gd name="G33" fmla="+- G30 10800 0"/>
                  <a:gd name="G34" fmla="?: G4 0 G31"/>
                  <a:gd name="G35" fmla="?: 11640114 G34 0"/>
                  <a:gd name="G36" fmla="?: G6 G35 G31"/>
                  <a:gd name="G37" fmla="+- 21600 0 G36"/>
                  <a:gd name="G38" fmla="?: G4 0 G33"/>
                  <a:gd name="G39" fmla="?: 11640114 G38 G32"/>
                  <a:gd name="G40" fmla="?: G6 G39 0"/>
                  <a:gd name="G41" fmla="?: G4 G32 21600"/>
                  <a:gd name="G42" fmla="?: G6 G41 G33"/>
                  <a:gd name="T12" fmla="*/ 10800 w 21600"/>
                  <a:gd name="T13" fmla="*/ 0 h 21600"/>
                  <a:gd name="T14" fmla="*/ 9 w 21600"/>
                  <a:gd name="T15" fmla="*/ 11249 h 21600"/>
                  <a:gd name="T16" fmla="*/ 10800 w 21600"/>
                  <a:gd name="T17" fmla="*/ 0 h 21600"/>
                  <a:gd name="T18" fmla="*/ 21591 w 21600"/>
                  <a:gd name="T19" fmla="*/ 11249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9" y="11249"/>
                    </a:moveTo>
                    <a:cubicBezTo>
                      <a:pt x="3" y="11099"/>
                      <a:pt x="0" y="10949"/>
                      <a:pt x="0" y="10800"/>
                    </a:cubicBezTo>
                    <a:cubicBezTo>
                      <a:pt x="0" y="4835"/>
                      <a:pt x="4835" y="0"/>
                      <a:pt x="10800" y="0"/>
                    </a:cubicBezTo>
                    <a:cubicBezTo>
                      <a:pt x="16764" y="0"/>
                      <a:pt x="21600" y="4835"/>
                      <a:pt x="21600" y="10800"/>
                    </a:cubicBezTo>
                    <a:cubicBezTo>
                      <a:pt x="21600" y="10949"/>
                      <a:pt x="21596" y="11099"/>
                      <a:pt x="21590" y="11249"/>
                    </a:cubicBezTo>
                    <a:cubicBezTo>
                      <a:pt x="21596" y="11099"/>
                      <a:pt x="21600" y="10949"/>
                      <a:pt x="21600" y="10800"/>
                    </a:cubicBezTo>
                    <a:cubicBezTo>
                      <a:pt x="21600" y="4835"/>
                      <a:pt x="16764" y="0"/>
                      <a:pt x="10800" y="0"/>
                    </a:cubicBezTo>
                    <a:cubicBezTo>
                      <a:pt x="4835" y="0"/>
                      <a:pt x="0" y="4835"/>
                      <a:pt x="0" y="10800"/>
                    </a:cubicBezTo>
                    <a:cubicBezTo>
                      <a:pt x="0" y="10949"/>
                      <a:pt x="3" y="11099"/>
                      <a:pt x="9" y="11249"/>
                    </a:cubicBezTo>
                    <a:close/>
                  </a:path>
                </a:pathLst>
              </a:custGeom>
              <a:solidFill>
                <a:srgbClr val="CC9900"/>
              </a:solidFill>
              <a:ln w="63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8120" name="Line 712">
                <a:extLst>
                  <a:ext uri="{FF2B5EF4-FFF2-40B4-BE49-F238E27FC236}">
                    <a16:creationId xmlns:a16="http://schemas.microsoft.com/office/drawing/2014/main" id="{528852F8-AEA2-446D-A473-4444D686547D}"/>
                  </a:ext>
                </a:extLst>
              </p:cNvPr>
              <p:cNvSpPr>
                <a:spLocks noChangeAspect="1" noChangeShapeType="1"/>
              </p:cNvSpPr>
              <p:nvPr/>
            </p:nvSpPr>
            <p:spPr bwMode="auto">
              <a:xfrm>
                <a:off x="880" y="2640"/>
                <a:ext cx="0" cy="59"/>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8121" name="Line 713">
                <a:extLst>
                  <a:ext uri="{FF2B5EF4-FFF2-40B4-BE49-F238E27FC236}">
                    <a16:creationId xmlns:a16="http://schemas.microsoft.com/office/drawing/2014/main" id="{CC0EE667-D50C-4D0B-B98E-ADFDE3B44740}"/>
                  </a:ext>
                </a:extLst>
              </p:cNvPr>
              <p:cNvSpPr>
                <a:spLocks noChangeAspect="1" noChangeShapeType="1"/>
              </p:cNvSpPr>
              <p:nvPr/>
            </p:nvSpPr>
            <p:spPr bwMode="auto">
              <a:xfrm>
                <a:off x="862" y="2641"/>
                <a:ext cx="35" cy="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8122" name="Oval 714">
                <a:extLst>
                  <a:ext uri="{FF2B5EF4-FFF2-40B4-BE49-F238E27FC236}">
                    <a16:creationId xmlns:a16="http://schemas.microsoft.com/office/drawing/2014/main" id="{5753860C-917A-4024-906D-AF6BF93F6B35}"/>
                  </a:ext>
                </a:extLst>
              </p:cNvPr>
              <p:cNvSpPr>
                <a:spLocks noChangeAspect="1" noChangeArrowheads="1"/>
              </p:cNvSpPr>
              <p:nvPr/>
            </p:nvSpPr>
            <p:spPr bwMode="auto">
              <a:xfrm>
                <a:off x="877" y="2628"/>
                <a:ext cx="6" cy="6"/>
              </a:xfrm>
              <a:prstGeom prst="ellipse">
                <a:avLst/>
              </a:prstGeom>
              <a:solidFill>
                <a:schemeClr val="accent1"/>
              </a:solidFill>
              <a:ln w="63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grpSp>
        <p:nvGrpSpPr>
          <p:cNvPr id="18123" name="Group 715">
            <a:extLst>
              <a:ext uri="{FF2B5EF4-FFF2-40B4-BE49-F238E27FC236}">
                <a16:creationId xmlns:a16="http://schemas.microsoft.com/office/drawing/2014/main" id="{231418F5-2C03-40C3-9F3B-4BE7FA3ACD6A}"/>
              </a:ext>
            </a:extLst>
          </p:cNvPr>
          <p:cNvGrpSpPr>
            <a:grpSpLocks noChangeAspect="1"/>
          </p:cNvGrpSpPr>
          <p:nvPr/>
        </p:nvGrpSpPr>
        <p:grpSpPr bwMode="auto">
          <a:xfrm>
            <a:off x="406400" y="1476375"/>
            <a:ext cx="304800" cy="215900"/>
            <a:chOff x="808" y="2610"/>
            <a:chExt cx="146" cy="99"/>
          </a:xfrm>
        </p:grpSpPr>
        <p:grpSp>
          <p:nvGrpSpPr>
            <p:cNvPr id="18124" name="Group 716">
              <a:extLst>
                <a:ext uri="{FF2B5EF4-FFF2-40B4-BE49-F238E27FC236}">
                  <a16:creationId xmlns:a16="http://schemas.microsoft.com/office/drawing/2014/main" id="{5AF72029-8028-457D-86D5-A3497ABAF6B9}"/>
                </a:ext>
              </a:extLst>
            </p:cNvPr>
            <p:cNvGrpSpPr>
              <a:grpSpLocks noChangeAspect="1"/>
            </p:cNvGrpSpPr>
            <p:nvPr/>
          </p:nvGrpSpPr>
          <p:grpSpPr bwMode="auto">
            <a:xfrm>
              <a:off x="808" y="2610"/>
              <a:ext cx="146" cy="99"/>
              <a:chOff x="1968" y="1728"/>
              <a:chExt cx="195" cy="132"/>
            </a:xfrm>
          </p:grpSpPr>
          <p:sp>
            <p:nvSpPr>
              <p:cNvPr id="18125" name="Rectangle 717">
                <a:extLst>
                  <a:ext uri="{FF2B5EF4-FFF2-40B4-BE49-F238E27FC236}">
                    <a16:creationId xmlns:a16="http://schemas.microsoft.com/office/drawing/2014/main" id="{1F622B91-888A-452E-818A-B7747F6C0E44}"/>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8126" name="Line 718">
                <a:extLst>
                  <a:ext uri="{FF2B5EF4-FFF2-40B4-BE49-F238E27FC236}">
                    <a16:creationId xmlns:a16="http://schemas.microsoft.com/office/drawing/2014/main" id="{D6FC9EB0-9951-4E66-8C8A-04E28BF11F7C}"/>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8127" name="Line 719">
                <a:extLst>
                  <a:ext uri="{FF2B5EF4-FFF2-40B4-BE49-F238E27FC236}">
                    <a16:creationId xmlns:a16="http://schemas.microsoft.com/office/drawing/2014/main" id="{CDC5C805-50CE-4F21-8731-05293DD38880}"/>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8128" name="Group 720">
              <a:extLst>
                <a:ext uri="{FF2B5EF4-FFF2-40B4-BE49-F238E27FC236}">
                  <a16:creationId xmlns:a16="http://schemas.microsoft.com/office/drawing/2014/main" id="{F78DF972-3C2F-4FC9-B3BD-0701ED660FDA}"/>
                </a:ext>
              </a:extLst>
            </p:cNvPr>
            <p:cNvGrpSpPr>
              <a:grpSpLocks noChangeAspect="1"/>
            </p:cNvGrpSpPr>
            <p:nvPr/>
          </p:nvGrpSpPr>
          <p:grpSpPr bwMode="auto">
            <a:xfrm>
              <a:off x="862" y="2626"/>
              <a:ext cx="36" cy="71"/>
              <a:chOff x="862" y="2628"/>
              <a:chExt cx="36" cy="71"/>
            </a:xfrm>
          </p:grpSpPr>
          <p:sp>
            <p:nvSpPr>
              <p:cNvPr id="18129" name="AutoShape 721">
                <a:extLst>
                  <a:ext uri="{FF2B5EF4-FFF2-40B4-BE49-F238E27FC236}">
                    <a16:creationId xmlns:a16="http://schemas.microsoft.com/office/drawing/2014/main" id="{738E9A40-4BF9-4E40-9A4D-C839119020F1}"/>
                  </a:ext>
                </a:extLst>
              </p:cNvPr>
              <p:cNvSpPr>
                <a:spLocks noChangeAspect="1" noChangeArrowheads="1"/>
              </p:cNvSpPr>
              <p:nvPr/>
            </p:nvSpPr>
            <p:spPr bwMode="auto">
              <a:xfrm rot="10800000">
                <a:off x="863" y="2670"/>
                <a:ext cx="35" cy="23"/>
              </a:xfrm>
              <a:custGeom>
                <a:avLst/>
                <a:gdLst>
                  <a:gd name="G0" fmla="+- 10800 0 0"/>
                  <a:gd name="G1" fmla="+- 11640114 0 0"/>
                  <a:gd name="G2" fmla="+- 0 0 11640114"/>
                  <a:gd name="T0" fmla="*/ 0 256 1"/>
                  <a:gd name="T1" fmla="*/ 180 256 1"/>
                  <a:gd name="G3" fmla="+- 11640114 T0 T1"/>
                  <a:gd name="T2" fmla="*/ 0 256 1"/>
                  <a:gd name="T3" fmla="*/ 90 256 1"/>
                  <a:gd name="G4" fmla="+- 11640114 T2 T3"/>
                  <a:gd name="G5" fmla="*/ G4 2 1"/>
                  <a:gd name="T4" fmla="*/ 90 256 1"/>
                  <a:gd name="T5" fmla="*/ 0 256 1"/>
                  <a:gd name="G6" fmla="+- 11640114 T4 T5"/>
                  <a:gd name="G7" fmla="*/ G6 2 1"/>
                  <a:gd name="G8" fmla="abs 11640114"/>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640114"/>
                  <a:gd name="G21" fmla="sin G19 11640114"/>
                  <a:gd name="G22" fmla="+- G20 10800 0"/>
                  <a:gd name="G23" fmla="+- G21 10800 0"/>
                  <a:gd name="G24" fmla="+- 10800 0 G20"/>
                  <a:gd name="G25" fmla="+- 10800 10800 0"/>
                  <a:gd name="G26" fmla="?: G9 G17 G25"/>
                  <a:gd name="G27" fmla="?: G9 0 21600"/>
                  <a:gd name="G28" fmla="cos 10800 11640114"/>
                  <a:gd name="G29" fmla="sin 10800 11640114"/>
                  <a:gd name="G30" fmla="sin 10800 11640114"/>
                  <a:gd name="G31" fmla="+- G28 10800 0"/>
                  <a:gd name="G32" fmla="+- G29 10800 0"/>
                  <a:gd name="G33" fmla="+- G30 10800 0"/>
                  <a:gd name="G34" fmla="?: G4 0 G31"/>
                  <a:gd name="G35" fmla="?: 11640114 G34 0"/>
                  <a:gd name="G36" fmla="?: G6 G35 G31"/>
                  <a:gd name="G37" fmla="+- 21600 0 G36"/>
                  <a:gd name="G38" fmla="?: G4 0 G33"/>
                  <a:gd name="G39" fmla="?: 11640114 G38 G32"/>
                  <a:gd name="G40" fmla="?: G6 G39 0"/>
                  <a:gd name="G41" fmla="?: G4 G32 21600"/>
                  <a:gd name="G42" fmla="?: G6 G41 G33"/>
                  <a:gd name="T12" fmla="*/ 10800 w 21600"/>
                  <a:gd name="T13" fmla="*/ 0 h 21600"/>
                  <a:gd name="T14" fmla="*/ 9 w 21600"/>
                  <a:gd name="T15" fmla="*/ 11249 h 21600"/>
                  <a:gd name="T16" fmla="*/ 10800 w 21600"/>
                  <a:gd name="T17" fmla="*/ 0 h 21600"/>
                  <a:gd name="T18" fmla="*/ 21591 w 21600"/>
                  <a:gd name="T19" fmla="*/ 11249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9" y="11249"/>
                    </a:moveTo>
                    <a:cubicBezTo>
                      <a:pt x="3" y="11099"/>
                      <a:pt x="0" y="10949"/>
                      <a:pt x="0" y="10800"/>
                    </a:cubicBezTo>
                    <a:cubicBezTo>
                      <a:pt x="0" y="4835"/>
                      <a:pt x="4835" y="0"/>
                      <a:pt x="10800" y="0"/>
                    </a:cubicBezTo>
                    <a:cubicBezTo>
                      <a:pt x="16764" y="0"/>
                      <a:pt x="21600" y="4835"/>
                      <a:pt x="21600" y="10800"/>
                    </a:cubicBezTo>
                    <a:cubicBezTo>
                      <a:pt x="21600" y="10949"/>
                      <a:pt x="21596" y="11099"/>
                      <a:pt x="21590" y="11249"/>
                    </a:cubicBezTo>
                    <a:cubicBezTo>
                      <a:pt x="21596" y="11099"/>
                      <a:pt x="21600" y="10949"/>
                      <a:pt x="21600" y="10800"/>
                    </a:cubicBezTo>
                    <a:cubicBezTo>
                      <a:pt x="21600" y="4835"/>
                      <a:pt x="16764" y="0"/>
                      <a:pt x="10800" y="0"/>
                    </a:cubicBezTo>
                    <a:cubicBezTo>
                      <a:pt x="4835" y="0"/>
                      <a:pt x="0" y="4835"/>
                      <a:pt x="0" y="10800"/>
                    </a:cubicBezTo>
                    <a:cubicBezTo>
                      <a:pt x="0" y="10949"/>
                      <a:pt x="3" y="11099"/>
                      <a:pt x="9" y="11249"/>
                    </a:cubicBezTo>
                    <a:close/>
                  </a:path>
                </a:pathLst>
              </a:custGeom>
              <a:solidFill>
                <a:srgbClr val="CC9900"/>
              </a:solidFill>
              <a:ln w="63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8130" name="Line 722">
                <a:extLst>
                  <a:ext uri="{FF2B5EF4-FFF2-40B4-BE49-F238E27FC236}">
                    <a16:creationId xmlns:a16="http://schemas.microsoft.com/office/drawing/2014/main" id="{F5C2D9CB-0410-4E1C-9ADC-A671CC5B967B}"/>
                  </a:ext>
                </a:extLst>
              </p:cNvPr>
              <p:cNvSpPr>
                <a:spLocks noChangeAspect="1" noChangeShapeType="1"/>
              </p:cNvSpPr>
              <p:nvPr/>
            </p:nvSpPr>
            <p:spPr bwMode="auto">
              <a:xfrm>
                <a:off x="880" y="2640"/>
                <a:ext cx="0" cy="59"/>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8131" name="Line 723">
                <a:extLst>
                  <a:ext uri="{FF2B5EF4-FFF2-40B4-BE49-F238E27FC236}">
                    <a16:creationId xmlns:a16="http://schemas.microsoft.com/office/drawing/2014/main" id="{F127B75C-FEA3-4BDC-8B3F-32A452252F30}"/>
                  </a:ext>
                </a:extLst>
              </p:cNvPr>
              <p:cNvSpPr>
                <a:spLocks noChangeAspect="1" noChangeShapeType="1"/>
              </p:cNvSpPr>
              <p:nvPr/>
            </p:nvSpPr>
            <p:spPr bwMode="auto">
              <a:xfrm>
                <a:off x="862" y="2641"/>
                <a:ext cx="35" cy="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8132" name="Oval 724">
                <a:extLst>
                  <a:ext uri="{FF2B5EF4-FFF2-40B4-BE49-F238E27FC236}">
                    <a16:creationId xmlns:a16="http://schemas.microsoft.com/office/drawing/2014/main" id="{63DF8C1A-AA73-45C7-A5B5-FEBDC14F7756}"/>
                  </a:ext>
                </a:extLst>
              </p:cNvPr>
              <p:cNvSpPr>
                <a:spLocks noChangeAspect="1" noChangeArrowheads="1"/>
              </p:cNvSpPr>
              <p:nvPr/>
            </p:nvSpPr>
            <p:spPr bwMode="auto">
              <a:xfrm>
                <a:off x="877" y="2628"/>
                <a:ext cx="6" cy="6"/>
              </a:xfrm>
              <a:prstGeom prst="ellipse">
                <a:avLst/>
              </a:prstGeom>
              <a:solidFill>
                <a:schemeClr val="accent1"/>
              </a:solidFill>
              <a:ln w="63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grpSp>
        <p:nvGrpSpPr>
          <p:cNvPr id="18133" name="Group 725">
            <a:extLst>
              <a:ext uri="{FF2B5EF4-FFF2-40B4-BE49-F238E27FC236}">
                <a16:creationId xmlns:a16="http://schemas.microsoft.com/office/drawing/2014/main" id="{67303C06-A3E2-4290-861E-37F644700867}"/>
              </a:ext>
            </a:extLst>
          </p:cNvPr>
          <p:cNvGrpSpPr>
            <a:grpSpLocks/>
          </p:cNvGrpSpPr>
          <p:nvPr/>
        </p:nvGrpSpPr>
        <p:grpSpPr bwMode="auto">
          <a:xfrm>
            <a:off x="477838" y="828675"/>
            <a:ext cx="74612" cy="26988"/>
            <a:chOff x="2373" y="1404"/>
            <a:chExt cx="47" cy="17"/>
          </a:xfrm>
        </p:grpSpPr>
        <p:sp>
          <p:nvSpPr>
            <p:cNvPr id="18134" name="Oval 726">
              <a:extLst>
                <a:ext uri="{FF2B5EF4-FFF2-40B4-BE49-F238E27FC236}">
                  <a16:creationId xmlns:a16="http://schemas.microsoft.com/office/drawing/2014/main" id="{D0833B2C-8A64-4DDA-9152-81F99DB3C074}"/>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8135" name="Oval 727">
              <a:extLst>
                <a:ext uri="{FF2B5EF4-FFF2-40B4-BE49-F238E27FC236}">
                  <a16:creationId xmlns:a16="http://schemas.microsoft.com/office/drawing/2014/main" id="{111FDEBD-1941-42AC-B374-40FFE522B355}"/>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8136" name="Text Box 728">
            <a:extLst>
              <a:ext uri="{FF2B5EF4-FFF2-40B4-BE49-F238E27FC236}">
                <a16:creationId xmlns:a16="http://schemas.microsoft.com/office/drawing/2014/main" id="{ED18217D-C67D-4D27-BCB4-6A21A5D44D01}"/>
              </a:ext>
            </a:extLst>
          </p:cNvPr>
          <p:cNvSpPr txBox="1">
            <a:spLocks noChangeArrowheads="1"/>
          </p:cNvSpPr>
          <p:nvPr/>
        </p:nvSpPr>
        <p:spPr bwMode="auto">
          <a:xfrm>
            <a:off x="622300" y="755650"/>
            <a:ext cx="27971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a:t>
            </a:r>
          </a:p>
          <a:p>
            <a:r>
              <a:rPr lang="en-GB" altLang="en-US" sz="800"/>
              <a:t>x1 </a:t>
            </a:r>
            <a:r>
              <a:rPr lang="en-GB" altLang="en-US" sz="800" b="0"/>
              <a:t>Bv-202 All-Terrain Carrier (with MG) </a:t>
            </a:r>
            <a:r>
              <a:rPr lang="en-GB" altLang="en-US" sz="800"/>
              <a:t>(de)     </a:t>
            </a:r>
            <a:r>
              <a:rPr lang="en-GB" altLang="en-US" sz="800" b="0"/>
              <a:t> CWBR-48</a:t>
            </a:r>
            <a:endParaRPr lang="en-GB" altLang="en-US" sz="800"/>
          </a:p>
        </p:txBody>
      </p:sp>
      <p:grpSp>
        <p:nvGrpSpPr>
          <p:cNvPr id="18137" name="Group 729">
            <a:extLst>
              <a:ext uri="{FF2B5EF4-FFF2-40B4-BE49-F238E27FC236}">
                <a16:creationId xmlns:a16="http://schemas.microsoft.com/office/drawing/2014/main" id="{42611C8C-61B2-4540-9E9C-FF5B6911163C}"/>
              </a:ext>
            </a:extLst>
          </p:cNvPr>
          <p:cNvGrpSpPr>
            <a:grpSpLocks/>
          </p:cNvGrpSpPr>
          <p:nvPr/>
        </p:nvGrpSpPr>
        <p:grpSpPr bwMode="auto">
          <a:xfrm>
            <a:off x="406400" y="901700"/>
            <a:ext cx="239713" cy="187325"/>
            <a:chOff x="2116" y="3787"/>
            <a:chExt cx="151" cy="118"/>
          </a:xfrm>
        </p:grpSpPr>
        <p:sp>
          <p:nvSpPr>
            <p:cNvPr id="18138" name="Rectangle 730">
              <a:extLst>
                <a:ext uri="{FF2B5EF4-FFF2-40B4-BE49-F238E27FC236}">
                  <a16:creationId xmlns:a16="http://schemas.microsoft.com/office/drawing/2014/main" id="{809FFC97-BDD0-4F76-B6F6-DE8FD3968578}"/>
                </a:ext>
              </a:extLst>
            </p:cNvPr>
            <p:cNvSpPr>
              <a:spLocks noChangeAspect="1" noChangeArrowheads="1"/>
            </p:cNvSpPr>
            <p:nvPr/>
          </p:nvSpPr>
          <p:spPr bwMode="auto">
            <a:xfrm>
              <a:off x="2116" y="3787"/>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8139" name="Oval 731">
              <a:extLst>
                <a:ext uri="{FF2B5EF4-FFF2-40B4-BE49-F238E27FC236}">
                  <a16:creationId xmlns:a16="http://schemas.microsoft.com/office/drawing/2014/main" id="{79835004-57F7-4B69-810B-A75CCFA8561F}"/>
                </a:ext>
              </a:extLst>
            </p:cNvPr>
            <p:cNvSpPr>
              <a:spLocks noChangeAspect="1" noChangeArrowheads="1"/>
            </p:cNvSpPr>
            <p:nvPr/>
          </p:nvSpPr>
          <p:spPr bwMode="auto">
            <a:xfrm>
              <a:off x="2155" y="3888"/>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8140" name="Oval 732">
              <a:extLst>
                <a:ext uri="{FF2B5EF4-FFF2-40B4-BE49-F238E27FC236}">
                  <a16:creationId xmlns:a16="http://schemas.microsoft.com/office/drawing/2014/main" id="{1B216AFD-AEF4-42BD-9539-D7C36E6E8884}"/>
                </a:ext>
              </a:extLst>
            </p:cNvPr>
            <p:cNvSpPr>
              <a:spLocks noChangeAspect="1" noChangeArrowheads="1"/>
            </p:cNvSpPr>
            <p:nvPr/>
          </p:nvSpPr>
          <p:spPr bwMode="auto">
            <a:xfrm>
              <a:off x="2203" y="3888"/>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8141" name="Rectangle 733">
              <a:extLst>
                <a:ext uri="{FF2B5EF4-FFF2-40B4-BE49-F238E27FC236}">
                  <a16:creationId xmlns:a16="http://schemas.microsoft.com/office/drawing/2014/main" id="{05768A52-8799-4120-B80F-95988E414CC6}"/>
                </a:ext>
              </a:extLst>
            </p:cNvPr>
            <p:cNvSpPr>
              <a:spLocks noChangeAspect="1" noChangeArrowheads="1"/>
            </p:cNvSpPr>
            <p:nvPr/>
          </p:nvSpPr>
          <p:spPr bwMode="auto">
            <a:xfrm>
              <a:off x="2168" y="3888"/>
              <a:ext cx="39" cy="17"/>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18142" name="Line 734">
            <a:extLst>
              <a:ext uri="{FF2B5EF4-FFF2-40B4-BE49-F238E27FC236}">
                <a16:creationId xmlns:a16="http://schemas.microsoft.com/office/drawing/2014/main" id="{E545CA5B-19AB-4203-8FC4-128DDF5963DF}"/>
              </a:ext>
            </a:extLst>
          </p:cNvPr>
          <p:cNvSpPr>
            <a:spLocks noChangeShapeType="1"/>
          </p:cNvSpPr>
          <p:nvPr/>
        </p:nvSpPr>
        <p:spPr bwMode="auto">
          <a:xfrm>
            <a:off x="549275" y="1835150"/>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8143" name="Text Box 735">
            <a:extLst>
              <a:ext uri="{FF2B5EF4-FFF2-40B4-BE49-F238E27FC236}">
                <a16:creationId xmlns:a16="http://schemas.microsoft.com/office/drawing/2014/main" id="{3A5C1F1C-119D-4FBF-BBC1-8E1633845332}"/>
              </a:ext>
            </a:extLst>
          </p:cNvPr>
          <p:cNvSpPr txBox="1">
            <a:spLocks noChangeArrowheads="1"/>
          </p:cNvSpPr>
          <p:nvPr/>
        </p:nvSpPr>
        <p:spPr bwMode="auto">
          <a:xfrm>
            <a:off x="693738" y="1763713"/>
            <a:ext cx="26066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CWNL-13</a:t>
            </a:r>
          </a:p>
          <a:p>
            <a:r>
              <a:rPr lang="en-GB" altLang="en-US" sz="800"/>
              <a:t>Up to x1 Netherlands Marine Infantry Company (a)</a:t>
            </a:r>
          </a:p>
        </p:txBody>
      </p:sp>
      <p:sp>
        <p:nvSpPr>
          <p:cNvPr id="18144" name="Line 736">
            <a:extLst>
              <a:ext uri="{FF2B5EF4-FFF2-40B4-BE49-F238E27FC236}">
                <a16:creationId xmlns:a16="http://schemas.microsoft.com/office/drawing/2014/main" id="{E5257C52-33B6-41F0-8B47-B19DFB0B7276}"/>
              </a:ext>
            </a:extLst>
          </p:cNvPr>
          <p:cNvSpPr>
            <a:spLocks noChangeShapeType="1"/>
          </p:cNvSpPr>
          <p:nvPr/>
        </p:nvSpPr>
        <p:spPr bwMode="auto">
          <a:xfrm>
            <a:off x="261938" y="1979613"/>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8145" name="Group 737">
            <a:extLst>
              <a:ext uri="{FF2B5EF4-FFF2-40B4-BE49-F238E27FC236}">
                <a16:creationId xmlns:a16="http://schemas.microsoft.com/office/drawing/2014/main" id="{764535CB-E411-4477-B228-02430F3D3C45}"/>
              </a:ext>
            </a:extLst>
          </p:cNvPr>
          <p:cNvGrpSpPr>
            <a:grpSpLocks noChangeAspect="1"/>
          </p:cNvGrpSpPr>
          <p:nvPr/>
        </p:nvGrpSpPr>
        <p:grpSpPr bwMode="auto">
          <a:xfrm>
            <a:off x="406400" y="1908175"/>
            <a:ext cx="304800" cy="215900"/>
            <a:chOff x="808" y="2610"/>
            <a:chExt cx="146" cy="99"/>
          </a:xfrm>
        </p:grpSpPr>
        <p:grpSp>
          <p:nvGrpSpPr>
            <p:cNvPr id="18146" name="Group 738">
              <a:extLst>
                <a:ext uri="{FF2B5EF4-FFF2-40B4-BE49-F238E27FC236}">
                  <a16:creationId xmlns:a16="http://schemas.microsoft.com/office/drawing/2014/main" id="{3AC68A43-BA42-4AFC-BC8C-FD8B57A98BB9}"/>
                </a:ext>
              </a:extLst>
            </p:cNvPr>
            <p:cNvGrpSpPr>
              <a:grpSpLocks noChangeAspect="1"/>
            </p:cNvGrpSpPr>
            <p:nvPr/>
          </p:nvGrpSpPr>
          <p:grpSpPr bwMode="auto">
            <a:xfrm>
              <a:off x="808" y="2610"/>
              <a:ext cx="146" cy="99"/>
              <a:chOff x="1968" y="1728"/>
              <a:chExt cx="195" cy="132"/>
            </a:xfrm>
          </p:grpSpPr>
          <p:sp>
            <p:nvSpPr>
              <p:cNvPr id="18147" name="Rectangle 739">
                <a:extLst>
                  <a:ext uri="{FF2B5EF4-FFF2-40B4-BE49-F238E27FC236}">
                    <a16:creationId xmlns:a16="http://schemas.microsoft.com/office/drawing/2014/main" id="{C12A0EF5-2225-4D63-8A49-1FF5C6EEDA96}"/>
                  </a:ext>
                </a:extLst>
              </p:cNvPr>
              <p:cNvSpPr>
                <a:spLocks noChangeAspect="1" noChangeArrowheads="1"/>
              </p:cNvSpPr>
              <p:nvPr/>
            </p:nvSpPr>
            <p:spPr bwMode="auto">
              <a:xfrm>
                <a:off x="1968" y="1728"/>
                <a:ext cx="195" cy="132"/>
              </a:xfrm>
              <a:prstGeom prst="rect">
                <a:avLst/>
              </a:prstGeom>
              <a:solidFill>
                <a:srgbClr val="FF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8148" name="Line 740">
                <a:extLst>
                  <a:ext uri="{FF2B5EF4-FFF2-40B4-BE49-F238E27FC236}">
                    <a16:creationId xmlns:a16="http://schemas.microsoft.com/office/drawing/2014/main" id="{F8B76153-9A91-4A67-A69D-7FA9F1A4FE8B}"/>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8149" name="Line 741">
                <a:extLst>
                  <a:ext uri="{FF2B5EF4-FFF2-40B4-BE49-F238E27FC236}">
                    <a16:creationId xmlns:a16="http://schemas.microsoft.com/office/drawing/2014/main" id="{48587E7F-8FE4-427C-B9AB-52B09A8C30D2}"/>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8150" name="Group 742">
              <a:extLst>
                <a:ext uri="{FF2B5EF4-FFF2-40B4-BE49-F238E27FC236}">
                  <a16:creationId xmlns:a16="http://schemas.microsoft.com/office/drawing/2014/main" id="{05AD5A49-40F1-40A6-A6F4-1F2ECAF9E369}"/>
                </a:ext>
              </a:extLst>
            </p:cNvPr>
            <p:cNvGrpSpPr>
              <a:grpSpLocks noChangeAspect="1"/>
            </p:cNvGrpSpPr>
            <p:nvPr/>
          </p:nvGrpSpPr>
          <p:grpSpPr bwMode="auto">
            <a:xfrm>
              <a:off x="862" y="2626"/>
              <a:ext cx="36" cy="71"/>
              <a:chOff x="862" y="2628"/>
              <a:chExt cx="36" cy="71"/>
            </a:xfrm>
          </p:grpSpPr>
          <p:sp>
            <p:nvSpPr>
              <p:cNvPr id="18151" name="AutoShape 743">
                <a:extLst>
                  <a:ext uri="{FF2B5EF4-FFF2-40B4-BE49-F238E27FC236}">
                    <a16:creationId xmlns:a16="http://schemas.microsoft.com/office/drawing/2014/main" id="{392F135C-DEDC-463A-AFD9-5226A03C131C}"/>
                  </a:ext>
                </a:extLst>
              </p:cNvPr>
              <p:cNvSpPr>
                <a:spLocks noChangeAspect="1" noChangeArrowheads="1"/>
              </p:cNvSpPr>
              <p:nvPr/>
            </p:nvSpPr>
            <p:spPr bwMode="auto">
              <a:xfrm rot="10800000">
                <a:off x="863" y="2670"/>
                <a:ext cx="35" cy="23"/>
              </a:xfrm>
              <a:custGeom>
                <a:avLst/>
                <a:gdLst>
                  <a:gd name="G0" fmla="+- 10800 0 0"/>
                  <a:gd name="G1" fmla="+- 11640114 0 0"/>
                  <a:gd name="G2" fmla="+- 0 0 11640114"/>
                  <a:gd name="T0" fmla="*/ 0 256 1"/>
                  <a:gd name="T1" fmla="*/ 180 256 1"/>
                  <a:gd name="G3" fmla="+- 11640114 T0 T1"/>
                  <a:gd name="T2" fmla="*/ 0 256 1"/>
                  <a:gd name="T3" fmla="*/ 90 256 1"/>
                  <a:gd name="G4" fmla="+- 11640114 T2 T3"/>
                  <a:gd name="G5" fmla="*/ G4 2 1"/>
                  <a:gd name="T4" fmla="*/ 90 256 1"/>
                  <a:gd name="T5" fmla="*/ 0 256 1"/>
                  <a:gd name="G6" fmla="+- 11640114 T4 T5"/>
                  <a:gd name="G7" fmla="*/ G6 2 1"/>
                  <a:gd name="G8" fmla="abs 11640114"/>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640114"/>
                  <a:gd name="G21" fmla="sin G19 11640114"/>
                  <a:gd name="G22" fmla="+- G20 10800 0"/>
                  <a:gd name="G23" fmla="+- G21 10800 0"/>
                  <a:gd name="G24" fmla="+- 10800 0 G20"/>
                  <a:gd name="G25" fmla="+- 10800 10800 0"/>
                  <a:gd name="G26" fmla="?: G9 G17 G25"/>
                  <a:gd name="G27" fmla="?: G9 0 21600"/>
                  <a:gd name="G28" fmla="cos 10800 11640114"/>
                  <a:gd name="G29" fmla="sin 10800 11640114"/>
                  <a:gd name="G30" fmla="sin 10800 11640114"/>
                  <a:gd name="G31" fmla="+- G28 10800 0"/>
                  <a:gd name="G32" fmla="+- G29 10800 0"/>
                  <a:gd name="G33" fmla="+- G30 10800 0"/>
                  <a:gd name="G34" fmla="?: G4 0 G31"/>
                  <a:gd name="G35" fmla="?: 11640114 G34 0"/>
                  <a:gd name="G36" fmla="?: G6 G35 G31"/>
                  <a:gd name="G37" fmla="+- 21600 0 G36"/>
                  <a:gd name="G38" fmla="?: G4 0 G33"/>
                  <a:gd name="G39" fmla="?: 11640114 G38 G32"/>
                  <a:gd name="G40" fmla="?: G6 G39 0"/>
                  <a:gd name="G41" fmla="?: G4 G32 21600"/>
                  <a:gd name="G42" fmla="?: G6 G41 G33"/>
                  <a:gd name="T12" fmla="*/ 10800 w 21600"/>
                  <a:gd name="T13" fmla="*/ 0 h 21600"/>
                  <a:gd name="T14" fmla="*/ 9 w 21600"/>
                  <a:gd name="T15" fmla="*/ 11249 h 21600"/>
                  <a:gd name="T16" fmla="*/ 10800 w 21600"/>
                  <a:gd name="T17" fmla="*/ 0 h 21600"/>
                  <a:gd name="T18" fmla="*/ 21591 w 21600"/>
                  <a:gd name="T19" fmla="*/ 11249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9" y="11249"/>
                    </a:moveTo>
                    <a:cubicBezTo>
                      <a:pt x="3" y="11099"/>
                      <a:pt x="0" y="10949"/>
                      <a:pt x="0" y="10800"/>
                    </a:cubicBezTo>
                    <a:cubicBezTo>
                      <a:pt x="0" y="4835"/>
                      <a:pt x="4835" y="0"/>
                      <a:pt x="10800" y="0"/>
                    </a:cubicBezTo>
                    <a:cubicBezTo>
                      <a:pt x="16764" y="0"/>
                      <a:pt x="21600" y="4835"/>
                      <a:pt x="21600" y="10800"/>
                    </a:cubicBezTo>
                    <a:cubicBezTo>
                      <a:pt x="21600" y="10949"/>
                      <a:pt x="21596" y="11099"/>
                      <a:pt x="21590" y="11249"/>
                    </a:cubicBezTo>
                    <a:cubicBezTo>
                      <a:pt x="21596" y="11099"/>
                      <a:pt x="21600" y="10949"/>
                      <a:pt x="21600" y="10800"/>
                    </a:cubicBezTo>
                    <a:cubicBezTo>
                      <a:pt x="21600" y="4835"/>
                      <a:pt x="16764" y="0"/>
                      <a:pt x="10800" y="0"/>
                    </a:cubicBezTo>
                    <a:cubicBezTo>
                      <a:pt x="4835" y="0"/>
                      <a:pt x="0" y="4835"/>
                      <a:pt x="0" y="10800"/>
                    </a:cubicBezTo>
                    <a:cubicBezTo>
                      <a:pt x="0" y="10949"/>
                      <a:pt x="3" y="11099"/>
                      <a:pt x="9" y="11249"/>
                    </a:cubicBezTo>
                    <a:close/>
                  </a:path>
                </a:pathLst>
              </a:custGeom>
              <a:solidFill>
                <a:srgbClr val="FF9900"/>
              </a:solidFill>
              <a:ln w="63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8152" name="Line 744">
                <a:extLst>
                  <a:ext uri="{FF2B5EF4-FFF2-40B4-BE49-F238E27FC236}">
                    <a16:creationId xmlns:a16="http://schemas.microsoft.com/office/drawing/2014/main" id="{F443912E-2AD8-4C4E-BB4B-D3D4DFDE7578}"/>
                  </a:ext>
                </a:extLst>
              </p:cNvPr>
              <p:cNvSpPr>
                <a:spLocks noChangeAspect="1" noChangeShapeType="1"/>
              </p:cNvSpPr>
              <p:nvPr/>
            </p:nvSpPr>
            <p:spPr bwMode="auto">
              <a:xfrm>
                <a:off x="880" y="2640"/>
                <a:ext cx="0" cy="59"/>
              </a:xfrm>
              <a:prstGeom prst="line">
                <a:avLst/>
              </a:prstGeom>
              <a:noFill/>
              <a:ln w="63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8153" name="Line 745">
                <a:extLst>
                  <a:ext uri="{FF2B5EF4-FFF2-40B4-BE49-F238E27FC236}">
                    <a16:creationId xmlns:a16="http://schemas.microsoft.com/office/drawing/2014/main" id="{6F73997A-A212-47FB-BA7E-5AC941E4C129}"/>
                  </a:ext>
                </a:extLst>
              </p:cNvPr>
              <p:cNvSpPr>
                <a:spLocks noChangeAspect="1" noChangeShapeType="1"/>
              </p:cNvSpPr>
              <p:nvPr/>
            </p:nvSpPr>
            <p:spPr bwMode="auto">
              <a:xfrm>
                <a:off x="862" y="2641"/>
                <a:ext cx="35" cy="0"/>
              </a:xfrm>
              <a:prstGeom prst="line">
                <a:avLst/>
              </a:prstGeom>
              <a:noFill/>
              <a:ln w="63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8154" name="Oval 746">
                <a:extLst>
                  <a:ext uri="{FF2B5EF4-FFF2-40B4-BE49-F238E27FC236}">
                    <a16:creationId xmlns:a16="http://schemas.microsoft.com/office/drawing/2014/main" id="{9E598044-0C4E-4F8E-9AB8-D6FC29ECA2BF}"/>
                  </a:ext>
                </a:extLst>
              </p:cNvPr>
              <p:cNvSpPr>
                <a:spLocks noChangeAspect="1" noChangeArrowheads="1"/>
              </p:cNvSpPr>
              <p:nvPr/>
            </p:nvSpPr>
            <p:spPr bwMode="auto">
              <a:xfrm>
                <a:off x="877" y="2628"/>
                <a:ext cx="6" cy="6"/>
              </a:xfrm>
              <a:prstGeom prst="ellipse">
                <a:avLst/>
              </a:prstGeom>
              <a:solidFill>
                <a:srgbClr val="FF9900"/>
              </a:solidFill>
              <a:ln w="63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grpSp>
        <p:nvGrpSpPr>
          <p:cNvPr id="18155" name="Group 747">
            <a:extLst>
              <a:ext uri="{FF2B5EF4-FFF2-40B4-BE49-F238E27FC236}">
                <a16:creationId xmlns:a16="http://schemas.microsoft.com/office/drawing/2014/main" id="{A5B4B793-CC4E-4E6E-905D-6057BBB7D893}"/>
              </a:ext>
            </a:extLst>
          </p:cNvPr>
          <p:cNvGrpSpPr>
            <a:grpSpLocks/>
          </p:cNvGrpSpPr>
          <p:nvPr/>
        </p:nvGrpSpPr>
        <p:grpSpPr bwMode="auto">
          <a:xfrm>
            <a:off x="477838" y="2698750"/>
            <a:ext cx="74612" cy="26988"/>
            <a:chOff x="2373" y="1404"/>
            <a:chExt cx="47" cy="17"/>
          </a:xfrm>
        </p:grpSpPr>
        <p:sp>
          <p:nvSpPr>
            <p:cNvPr id="18156" name="Oval 748">
              <a:extLst>
                <a:ext uri="{FF2B5EF4-FFF2-40B4-BE49-F238E27FC236}">
                  <a16:creationId xmlns:a16="http://schemas.microsoft.com/office/drawing/2014/main" id="{B222B7D7-6EF6-42E0-AF46-B407CED7B8F2}"/>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8157" name="Oval 749">
              <a:extLst>
                <a:ext uri="{FF2B5EF4-FFF2-40B4-BE49-F238E27FC236}">
                  <a16:creationId xmlns:a16="http://schemas.microsoft.com/office/drawing/2014/main" id="{C194CFE0-400C-4389-B1D3-DBB5088F1D92}"/>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grpSp>
        <p:nvGrpSpPr>
          <p:cNvPr id="18158" name="Group 750">
            <a:extLst>
              <a:ext uri="{FF2B5EF4-FFF2-40B4-BE49-F238E27FC236}">
                <a16:creationId xmlns:a16="http://schemas.microsoft.com/office/drawing/2014/main" id="{FDA72224-595E-4A65-A56D-2F42B657BE28}"/>
              </a:ext>
            </a:extLst>
          </p:cNvPr>
          <p:cNvGrpSpPr>
            <a:grpSpLocks/>
          </p:cNvGrpSpPr>
          <p:nvPr/>
        </p:nvGrpSpPr>
        <p:grpSpPr bwMode="auto">
          <a:xfrm>
            <a:off x="477838" y="2700338"/>
            <a:ext cx="74612" cy="26987"/>
            <a:chOff x="2373" y="1404"/>
            <a:chExt cx="47" cy="17"/>
          </a:xfrm>
        </p:grpSpPr>
        <p:sp>
          <p:nvSpPr>
            <p:cNvPr id="18159" name="Oval 751">
              <a:extLst>
                <a:ext uri="{FF2B5EF4-FFF2-40B4-BE49-F238E27FC236}">
                  <a16:creationId xmlns:a16="http://schemas.microsoft.com/office/drawing/2014/main" id="{193BEFBC-EB14-4EF1-8E35-5BD64E6C95DB}"/>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8160" name="Oval 752">
              <a:extLst>
                <a:ext uri="{FF2B5EF4-FFF2-40B4-BE49-F238E27FC236}">
                  <a16:creationId xmlns:a16="http://schemas.microsoft.com/office/drawing/2014/main" id="{C6AB68F8-557B-4CEC-B395-8A41D4DD4D56}"/>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8161" name="Text Box 753">
            <a:extLst>
              <a:ext uri="{FF2B5EF4-FFF2-40B4-BE49-F238E27FC236}">
                <a16:creationId xmlns:a16="http://schemas.microsoft.com/office/drawing/2014/main" id="{FC327D88-1E24-42D2-9289-4D75296EEFE6}"/>
              </a:ext>
            </a:extLst>
          </p:cNvPr>
          <p:cNvSpPr txBox="1">
            <a:spLocks noChangeArrowheads="1"/>
          </p:cNvSpPr>
          <p:nvPr/>
        </p:nvSpPr>
        <p:spPr bwMode="auto">
          <a:xfrm>
            <a:off x="622300" y="2627313"/>
            <a:ext cx="27400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a:t>
            </a:r>
          </a:p>
          <a:p>
            <a:r>
              <a:rPr lang="en-GB" altLang="en-US" sz="800"/>
              <a:t>x2 </a:t>
            </a:r>
            <a:r>
              <a:rPr lang="en-GB" altLang="en-US" sz="800" b="0"/>
              <a:t>Bv-202 All-Terrain Carrier (with MG) </a:t>
            </a:r>
            <a:r>
              <a:rPr lang="en-GB" altLang="en-US" sz="800"/>
              <a:t>(de)    </a:t>
            </a:r>
            <a:r>
              <a:rPr lang="en-GB" altLang="en-US" sz="800" b="0"/>
              <a:t>CWBR-48</a:t>
            </a:r>
            <a:endParaRPr lang="en-GB" altLang="en-US" sz="800"/>
          </a:p>
        </p:txBody>
      </p:sp>
      <p:grpSp>
        <p:nvGrpSpPr>
          <p:cNvPr id="18162" name="Group 754">
            <a:extLst>
              <a:ext uri="{FF2B5EF4-FFF2-40B4-BE49-F238E27FC236}">
                <a16:creationId xmlns:a16="http://schemas.microsoft.com/office/drawing/2014/main" id="{7368DC6A-1504-4B12-A55B-87D1BA848266}"/>
              </a:ext>
            </a:extLst>
          </p:cNvPr>
          <p:cNvGrpSpPr>
            <a:grpSpLocks/>
          </p:cNvGrpSpPr>
          <p:nvPr/>
        </p:nvGrpSpPr>
        <p:grpSpPr bwMode="auto">
          <a:xfrm>
            <a:off x="406400" y="2773363"/>
            <a:ext cx="239713" cy="187325"/>
            <a:chOff x="2116" y="3787"/>
            <a:chExt cx="151" cy="118"/>
          </a:xfrm>
        </p:grpSpPr>
        <p:sp>
          <p:nvSpPr>
            <p:cNvPr id="18163" name="Rectangle 755">
              <a:extLst>
                <a:ext uri="{FF2B5EF4-FFF2-40B4-BE49-F238E27FC236}">
                  <a16:creationId xmlns:a16="http://schemas.microsoft.com/office/drawing/2014/main" id="{8D2069BE-B4C5-454B-8692-EEC98B9443AF}"/>
                </a:ext>
              </a:extLst>
            </p:cNvPr>
            <p:cNvSpPr>
              <a:spLocks noChangeAspect="1" noChangeArrowheads="1"/>
            </p:cNvSpPr>
            <p:nvPr/>
          </p:nvSpPr>
          <p:spPr bwMode="auto">
            <a:xfrm>
              <a:off x="2116" y="3787"/>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8164" name="Oval 756">
              <a:extLst>
                <a:ext uri="{FF2B5EF4-FFF2-40B4-BE49-F238E27FC236}">
                  <a16:creationId xmlns:a16="http://schemas.microsoft.com/office/drawing/2014/main" id="{8309CEBA-887D-47BC-A74B-393069BD79AA}"/>
                </a:ext>
              </a:extLst>
            </p:cNvPr>
            <p:cNvSpPr>
              <a:spLocks noChangeAspect="1" noChangeArrowheads="1"/>
            </p:cNvSpPr>
            <p:nvPr/>
          </p:nvSpPr>
          <p:spPr bwMode="auto">
            <a:xfrm>
              <a:off x="2155" y="3888"/>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8165" name="Oval 757">
              <a:extLst>
                <a:ext uri="{FF2B5EF4-FFF2-40B4-BE49-F238E27FC236}">
                  <a16:creationId xmlns:a16="http://schemas.microsoft.com/office/drawing/2014/main" id="{85CCA742-EF3C-40AE-8A4A-33A88927C301}"/>
                </a:ext>
              </a:extLst>
            </p:cNvPr>
            <p:cNvSpPr>
              <a:spLocks noChangeAspect="1" noChangeArrowheads="1"/>
            </p:cNvSpPr>
            <p:nvPr/>
          </p:nvSpPr>
          <p:spPr bwMode="auto">
            <a:xfrm>
              <a:off x="2203" y="3888"/>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8166" name="Rectangle 758">
              <a:extLst>
                <a:ext uri="{FF2B5EF4-FFF2-40B4-BE49-F238E27FC236}">
                  <a16:creationId xmlns:a16="http://schemas.microsoft.com/office/drawing/2014/main" id="{F2587294-0D3E-4ECC-B87F-BA7A23FCAFDC}"/>
                </a:ext>
              </a:extLst>
            </p:cNvPr>
            <p:cNvSpPr>
              <a:spLocks noChangeAspect="1" noChangeArrowheads="1"/>
            </p:cNvSpPr>
            <p:nvPr/>
          </p:nvSpPr>
          <p:spPr bwMode="auto">
            <a:xfrm>
              <a:off x="2168" y="3888"/>
              <a:ext cx="39" cy="17"/>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18167" name="Group 759">
            <a:extLst>
              <a:ext uri="{FF2B5EF4-FFF2-40B4-BE49-F238E27FC236}">
                <a16:creationId xmlns:a16="http://schemas.microsoft.com/office/drawing/2014/main" id="{F0EEEF52-889E-4757-9131-CF76BF1E2827}"/>
              </a:ext>
            </a:extLst>
          </p:cNvPr>
          <p:cNvGrpSpPr>
            <a:grpSpLocks/>
          </p:cNvGrpSpPr>
          <p:nvPr/>
        </p:nvGrpSpPr>
        <p:grpSpPr bwMode="auto">
          <a:xfrm>
            <a:off x="477838" y="3275013"/>
            <a:ext cx="74612" cy="26987"/>
            <a:chOff x="2373" y="1404"/>
            <a:chExt cx="47" cy="17"/>
          </a:xfrm>
        </p:grpSpPr>
        <p:sp>
          <p:nvSpPr>
            <p:cNvPr id="18168" name="Oval 760">
              <a:extLst>
                <a:ext uri="{FF2B5EF4-FFF2-40B4-BE49-F238E27FC236}">
                  <a16:creationId xmlns:a16="http://schemas.microsoft.com/office/drawing/2014/main" id="{5D5EF1B8-68F6-4E45-B588-EDD39C0BF6C3}"/>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8169" name="Oval 761">
              <a:extLst>
                <a:ext uri="{FF2B5EF4-FFF2-40B4-BE49-F238E27FC236}">
                  <a16:creationId xmlns:a16="http://schemas.microsoft.com/office/drawing/2014/main" id="{712CF82B-E3F6-48D4-A1A2-B4CAD1ED3A5D}"/>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grpSp>
        <p:nvGrpSpPr>
          <p:cNvPr id="18170" name="Group 762">
            <a:extLst>
              <a:ext uri="{FF2B5EF4-FFF2-40B4-BE49-F238E27FC236}">
                <a16:creationId xmlns:a16="http://schemas.microsoft.com/office/drawing/2014/main" id="{B14641A3-2A99-4227-A2B5-41E94AD78EBC}"/>
              </a:ext>
            </a:extLst>
          </p:cNvPr>
          <p:cNvGrpSpPr>
            <a:grpSpLocks/>
          </p:cNvGrpSpPr>
          <p:nvPr/>
        </p:nvGrpSpPr>
        <p:grpSpPr bwMode="auto">
          <a:xfrm>
            <a:off x="477838" y="3276600"/>
            <a:ext cx="74612" cy="26988"/>
            <a:chOff x="2373" y="1404"/>
            <a:chExt cx="47" cy="17"/>
          </a:xfrm>
        </p:grpSpPr>
        <p:sp>
          <p:nvSpPr>
            <p:cNvPr id="18171" name="Oval 763">
              <a:extLst>
                <a:ext uri="{FF2B5EF4-FFF2-40B4-BE49-F238E27FC236}">
                  <a16:creationId xmlns:a16="http://schemas.microsoft.com/office/drawing/2014/main" id="{AF60F63F-0F47-47EF-829A-17522CE4F35E}"/>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8172" name="Oval 764">
              <a:extLst>
                <a:ext uri="{FF2B5EF4-FFF2-40B4-BE49-F238E27FC236}">
                  <a16:creationId xmlns:a16="http://schemas.microsoft.com/office/drawing/2014/main" id="{6C0A91D1-E39A-4B53-ACF9-5BA5E3E57B81}"/>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8173" name="Text Box 765">
            <a:extLst>
              <a:ext uri="{FF2B5EF4-FFF2-40B4-BE49-F238E27FC236}">
                <a16:creationId xmlns:a16="http://schemas.microsoft.com/office/drawing/2014/main" id="{DB8AD155-0F46-4AF4-B226-C82A0EA64D19}"/>
              </a:ext>
            </a:extLst>
          </p:cNvPr>
          <p:cNvSpPr txBox="1">
            <a:spLocks noChangeArrowheads="1"/>
          </p:cNvSpPr>
          <p:nvPr/>
        </p:nvSpPr>
        <p:spPr bwMode="auto">
          <a:xfrm>
            <a:off x="622300" y="3203575"/>
            <a:ext cx="27384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a:t>
            </a:r>
          </a:p>
          <a:p>
            <a:r>
              <a:rPr lang="en-GB" altLang="en-US" sz="800"/>
              <a:t>x1 to x3 </a:t>
            </a:r>
            <a:r>
              <a:rPr lang="en-GB" altLang="en-US" sz="800" b="0"/>
              <a:t>Bv-202 Carrier (with MG) </a:t>
            </a:r>
            <a:r>
              <a:rPr lang="en-GB" altLang="en-US" sz="800"/>
              <a:t>(de)</a:t>
            </a:r>
            <a:r>
              <a:rPr lang="en-GB" altLang="en-US" sz="800" b="0"/>
              <a:t>            CWBR-48</a:t>
            </a:r>
            <a:endParaRPr lang="en-GB" altLang="en-US" sz="800"/>
          </a:p>
        </p:txBody>
      </p:sp>
      <p:grpSp>
        <p:nvGrpSpPr>
          <p:cNvPr id="18174" name="Group 766">
            <a:extLst>
              <a:ext uri="{FF2B5EF4-FFF2-40B4-BE49-F238E27FC236}">
                <a16:creationId xmlns:a16="http://schemas.microsoft.com/office/drawing/2014/main" id="{98EBF9F0-B6A8-4F00-9187-502514FA95A2}"/>
              </a:ext>
            </a:extLst>
          </p:cNvPr>
          <p:cNvGrpSpPr>
            <a:grpSpLocks/>
          </p:cNvGrpSpPr>
          <p:nvPr/>
        </p:nvGrpSpPr>
        <p:grpSpPr bwMode="auto">
          <a:xfrm>
            <a:off x="406400" y="3349625"/>
            <a:ext cx="239713" cy="187325"/>
            <a:chOff x="2116" y="3787"/>
            <a:chExt cx="151" cy="118"/>
          </a:xfrm>
        </p:grpSpPr>
        <p:sp>
          <p:nvSpPr>
            <p:cNvPr id="18175" name="Rectangle 767">
              <a:extLst>
                <a:ext uri="{FF2B5EF4-FFF2-40B4-BE49-F238E27FC236}">
                  <a16:creationId xmlns:a16="http://schemas.microsoft.com/office/drawing/2014/main" id="{1E8F0126-835D-41E6-A1A0-D83AAF1D7C23}"/>
                </a:ext>
              </a:extLst>
            </p:cNvPr>
            <p:cNvSpPr>
              <a:spLocks noChangeAspect="1" noChangeArrowheads="1"/>
            </p:cNvSpPr>
            <p:nvPr/>
          </p:nvSpPr>
          <p:spPr bwMode="auto">
            <a:xfrm>
              <a:off x="2116" y="3787"/>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8176" name="Oval 768">
              <a:extLst>
                <a:ext uri="{FF2B5EF4-FFF2-40B4-BE49-F238E27FC236}">
                  <a16:creationId xmlns:a16="http://schemas.microsoft.com/office/drawing/2014/main" id="{A5FEB5EA-D31F-4756-9F93-3AD91A0E3E02}"/>
                </a:ext>
              </a:extLst>
            </p:cNvPr>
            <p:cNvSpPr>
              <a:spLocks noChangeAspect="1" noChangeArrowheads="1"/>
            </p:cNvSpPr>
            <p:nvPr/>
          </p:nvSpPr>
          <p:spPr bwMode="auto">
            <a:xfrm>
              <a:off x="2155" y="3888"/>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8177" name="Oval 769">
              <a:extLst>
                <a:ext uri="{FF2B5EF4-FFF2-40B4-BE49-F238E27FC236}">
                  <a16:creationId xmlns:a16="http://schemas.microsoft.com/office/drawing/2014/main" id="{FBEC7A40-A866-489E-AD07-6AA65A503383}"/>
                </a:ext>
              </a:extLst>
            </p:cNvPr>
            <p:cNvSpPr>
              <a:spLocks noChangeAspect="1" noChangeArrowheads="1"/>
            </p:cNvSpPr>
            <p:nvPr/>
          </p:nvSpPr>
          <p:spPr bwMode="auto">
            <a:xfrm>
              <a:off x="2203" y="3888"/>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8178" name="Rectangle 770">
              <a:extLst>
                <a:ext uri="{FF2B5EF4-FFF2-40B4-BE49-F238E27FC236}">
                  <a16:creationId xmlns:a16="http://schemas.microsoft.com/office/drawing/2014/main" id="{3B6F51FB-1014-408C-B8CA-B475E48C8D2C}"/>
                </a:ext>
              </a:extLst>
            </p:cNvPr>
            <p:cNvSpPr>
              <a:spLocks noChangeAspect="1" noChangeArrowheads="1"/>
            </p:cNvSpPr>
            <p:nvPr/>
          </p:nvSpPr>
          <p:spPr bwMode="auto">
            <a:xfrm>
              <a:off x="2168" y="3888"/>
              <a:ext cx="39" cy="17"/>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18179" name="Group 771">
            <a:extLst>
              <a:ext uri="{FF2B5EF4-FFF2-40B4-BE49-F238E27FC236}">
                <a16:creationId xmlns:a16="http://schemas.microsoft.com/office/drawing/2014/main" id="{318812EF-1F64-4FC2-ADA1-6A87619939F5}"/>
              </a:ext>
            </a:extLst>
          </p:cNvPr>
          <p:cNvGrpSpPr>
            <a:grpSpLocks/>
          </p:cNvGrpSpPr>
          <p:nvPr/>
        </p:nvGrpSpPr>
        <p:grpSpPr bwMode="auto">
          <a:xfrm>
            <a:off x="477838" y="3851275"/>
            <a:ext cx="74612" cy="26988"/>
            <a:chOff x="2373" y="1404"/>
            <a:chExt cx="47" cy="17"/>
          </a:xfrm>
        </p:grpSpPr>
        <p:sp>
          <p:nvSpPr>
            <p:cNvPr id="18180" name="Oval 772">
              <a:extLst>
                <a:ext uri="{FF2B5EF4-FFF2-40B4-BE49-F238E27FC236}">
                  <a16:creationId xmlns:a16="http://schemas.microsoft.com/office/drawing/2014/main" id="{5B900A8A-FC2A-4DE0-BB79-6D2C79190217}"/>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8181" name="Oval 773">
              <a:extLst>
                <a:ext uri="{FF2B5EF4-FFF2-40B4-BE49-F238E27FC236}">
                  <a16:creationId xmlns:a16="http://schemas.microsoft.com/office/drawing/2014/main" id="{8661B6D3-B326-4F6F-A2CF-6DB507B86C2E}"/>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grpSp>
        <p:nvGrpSpPr>
          <p:cNvPr id="18182" name="Group 774">
            <a:extLst>
              <a:ext uri="{FF2B5EF4-FFF2-40B4-BE49-F238E27FC236}">
                <a16:creationId xmlns:a16="http://schemas.microsoft.com/office/drawing/2014/main" id="{15F8FC73-A730-4386-A3BD-C1108DD53650}"/>
              </a:ext>
            </a:extLst>
          </p:cNvPr>
          <p:cNvGrpSpPr>
            <a:grpSpLocks/>
          </p:cNvGrpSpPr>
          <p:nvPr/>
        </p:nvGrpSpPr>
        <p:grpSpPr bwMode="auto">
          <a:xfrm>
            <a:off x="477838" y="3852863"/>
            <a:ext cx="74612" cy="26987"/>
            <a:chOff x="2373" y="1404"/>
            <a:chExt cx="47" cy="17"/>
          </a:xfrm>
        </p:grpSpPr>
        <p:sp>
          <p:nvSpPr>
            <p:cNvPr id="18183" name="Oval 775">
              <a:extLst>
                <a:ext uri="{FF2B5EF4-FFF2-40B4-BE49-F238E27FC236}">
                  <a16:creationId xmlns:a16="http://schemas.microsoft.com/office/drawing/2014/main" id="{E26D2EA2-F207-4C59-A2E5-5DAFD2E897C5}"/>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8184" name="Oval 776">
              <a:extLst>
                <a:ext uri="{FF2B5EF4-FFF2-40B4-BE49-F238E27FC236}">
                  <a16:creationId xmlns:a16="http://schemas.microsoft.com/office/drawing/2014/main" id="{C0EA4FBF-FA7A-423C-9E1F-0710DCD966D9}"/>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8185" name="Text Box 777">
            <a:extLst>
              <a:ext uri="{FF2B5EF4-FFF2-40B4-BE49-F238E27FC236}">
                <a16:creationId xmlns:a16="http://schemas.microsoft.com/office/drawing/2014/main" id="{A61D6CF5-20B8-4FFA-A4FC-BDC68955FD63}"/>
              </a:ext>
            </a:extLst>
          </p:cNvPr>
          <p:cNvSpPr txBox="1">
            <a:spLocks noChangeArrowheads="1"/>
          </p:cNvSpPr>
          <p:nvPr/>
        </p:nvSpPr>
        <p:spPr bwMode="auto">
          <a:xfrm>
            <a:off x="622300" y="3779838"/>
            <a:ext cx="27686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a:t>
            </a:r>
          </a:p>
          <a:p>
            <a:r>
              <a:rPr lang="en-GB" altLang="en-US" sz="800"/>
              <a:t>x1 </a:t>
            </a:r>
            <a:r>
              <a:rPr lang="en-GB" altLang="en-US" sz="800" b="0"/>
              <a:t>Bv-202 All-Terrain Carrier (with MG) </a:t>
            </a:r>
            <a:r>
              <a:rPr lang="en-GB" altLang="en-US" sz="800"/>
              <a:t>(de)     </a:t>
            </a:r>
            <a:r>
              <a:rPr lang="en-GB" altLang="en-US" sz="800" b="0"/>
              <a:t>CWBR-48</a:t>
            </a:r>
            <a:endParaRPr lang="en-GB" altLang="en-US" sz="800"/>
          </a:p>
        </p:txBody>
      </p:sp>
      <p:grpSp>
        <p:nvGrpSpPr>
          <p:cNvPr id="18186" name="Group 778">
            <a:extLst>
              <a:ext uri="{FF2B5EF4-FFF2-40B4-BE49-F238E27FC236}">
                <a16:creationId xmlns:a16="http://schemas.microsoft.com/office/drawing/2014/main" id="{035666D6-2430-472E-AE00-DDEFAB44A72C}"/>
              </a:ext>
            </a:extLst>
          </p:cNvPr>
          <p:cNvGrpSpPr>
            <a:grpSpLocks/>
          </p:cNvGrpSpPr>
          <p:nvPr/>
        </p:nvGrpSpPr>
        <p:grpSpPr bwMode="auto">
          <a:xfrm>
            <a:off x="406400" y="3925888"/>
            <a:ext cx="239713" cy="187325"/>
            <a:chOff x="2116" y="3787"/>
            <a:chExt cx="151" cy="118"/>
          </a:xfrm>
        </p:grpSpPr>
        <p:sp>
          <p:nvSpPr>
            <p:cNvPr id="18187" name="Rectangle 779">
              <a:extLst>
                <a:ext uri="{FF2B5EF4-FFF2-40B4-BE49-F238E27FC236}">
                  <a16:creationId xmlns:a16="http://schemas.microsoft.com/office/drawing/2014/main" id="{22490690-AB6D-497E-A1C4-51733BE278A8}"/>
                </a:ext>
              </a:extLst>
            </p:cNvPr>
            <p:cNvSpPr>
              <a:spLocks noChangeAspect="1" noChangeArrowheads="1"/>
            </p:cNvSpPr>
            <p:nvPr/>
          </p:nvSpPr>
          <p:spPr bwMode="auto">
            <a:xfrm>
              <a:off x="2116" y="3787"/>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8188" name="Oval 780">
              <a:extLst>
                <a:ext uri="{FF2B5EF4-FFF2-40B4-BE49-F238E27FC236}">
                  <a16:creationId xmlns:a16="http://schemas.microsoft.com/office/drawing/2014/main" id="{66A99FC6-1FF9-48C3-851F-390469E0E2BB}"/>
                </a:ext>
              </a:extLst>
            </p:cNvPr>
            <p:cNvSpPr>
              <a:spLocks noChangeAspect="1" noChangeArrowheads="1"/>
            </p:cNvSpPr>
            <p:nvPr/>
          </p:nvSpPr>
          <p:spPr bwMode="auto">
            <a:xfrm>
              <a:off x="2155" y="3888"/>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8189" name="Oval 781">
              <a:extLst>
                <a:ext uri="{FF2B5EF4-FFF2-40B4-BE49-F238E27FC236}">
                  <a16:creationId xmlns:a16="http://schemas.microsoft.com/office/drawing/2014/main" id="{7CF167FA-12EC-47AB-B4D6-9E59AC3BE923}"/>
                </a:ext>
              </a:extLst>
            </p:cNvPr>
            <p:cNvSpPr>
              <a:spLocks noChangeAspect="1" noChangeArrowheads="1"/>
            </p:cNvSpPr>
            <p:nvPr/>
          </p:nvSpPr>
          <p:spPr bwMode="auto">
            <a:xfrm>
              <a:off x="2203" y="3888"/>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8190" name="Rectangle 782">
              <a:extLst>
                <a:ext uri="{FF2B5EF4-FFF2-40B4-BE49-F238E27FC236}">
                  <a16:creationId xmlns:a16="http://schemas.microsoft.com/office/drawing/2014/main" id="{ECDAA8C4-827C-4617-B55B-CA822DA0072E}"/>
                </a:ext>
              </a:extLst>
            </p:cNvPr>
            <p:cNvSpPr>
              <a:spLocks noChangeAspect="1" noChangeArrowheads="1"/>
            </p:cNvSpPr>
            <p:nvPr/>
          </p:nvSpPr>
          <p:spPr bwMode="auto">
            <a:xfrm>
              <a:off x="2168" y="3888"/>
              <a:ext cx="39" cy="17"/>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18191" name="Line 783">
            <a:extLst>
              <a:ext uri="{FF2B5EF4-FFF2-40B4-BE49-F238E27FC236}">
                <a16:creationId xmlns:a16="http://schemas.microsoft.com/office/drawing/2014/main" id="{7351F427-C96A-4129-BB0D-473A840F6DCC}"/>
              </a:ext>
            </a:extLst>
          </p:cNvPr>
          <p:cNvSpPr>
            <a:spLocks noChangeShapeType="1"/>
          </p:cNvSpPr>
          <p:nvPr/>
        </p:nvSpPr>
        <p:spPr bwMode="auto">
          <a:xfrm>
            <a:off x="261938" y="4284663"/>
            <a:ext cx="144462"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8196" name="Group 788">
            <a:extLst>
              <a:ext uri="{FF2B5EF4-FFF2-40B4-BE49-F238E27FC236}">
                <a16:creationId xmlns:a16="http://schemas.microsoft.com/office/drawing/2014/main" id="{D5A7651E-BCD9-46CB-9DDA-733A4E2FE3B3}"/>
              </a:ext>
            </a:extLst>
          </p:cNvPr>
          <p:cNvGrpSpPr>
            <a:grpSpLocks/>
          </p:cNvGrpSpPr>
          <p:nvPr/>
        </p:nvGrpSpPr>
        <p:grpSpPr bwMode="auto">
          <a:xfrm>
            <a:off x="477838" y="4140200"/>
            <a:ext cx="74612" cy="26988"/>
            <a:chOff x="2373" y="1404"/>
            <a:chExt cx="47" cy="17"/>
          </a:xfrm>
        </p:grpSpPr>
        <p:sp>
          <p:nvSpPr>
            <p:cNvPr id="18197" name="Oval 789">
              <a:extLst>
                <a:ext uri="{FF2B5EF4-FFF2-40B4-BE49-F238E27FC236}">
                  <a16:creationId xmlns:a16="http://schemas.microsoft.com/office/drawing/2014/main" id="{676E1B3E-BF58-4BBC-807E-17B434D7B8BC}"/>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8198" name="Oval 790">
              <a:extLst>
                <a:ext uri="{FF2B5EF4-FFF2-40B4-BE49-F238E27FC236}">
                  <a16:creationId xmlns:a16="http://schemas.microsoft.com/office/drawing/2014/main" id="{8F10D434-B32D-48E0-A86C-C4A32F0DFD78}"/>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8199" name="Text Box 791">
            <a:extLst>
              <a:ext uri="{FF2B5EF4-FFF2-40B4-BE49-F238E27FC236}">
                <a16:creationId xmlns:a16="http://schemas.microsoft.com/office/drawing/2014/main" id="{1DBEB529-11A6-4CF2-9C2B-D5DDEA81D668}"/>
              </a:ext>
            </a:extLst>
          </p:cNvPr>
          <p:cNvSpPr txBox="1">
            <a:spLocks noChangeArrowheads="1"/>
          </p:cNvSpPr>
          <p:nvPr/>
        </p:nvSpPr>
        <p:spPr bwMode="auto">
          <a:xfrm>
            <a:off x="622300" y="4067175"/>
            <a:ext cx="28098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Recce</a:t>
            </a:r>
          </a:p>
          <a:p>
            <a:r>
              <a:rPr lang="en-GB" altLang="en-US" sz="800"/>
              <a:t>x3 </a:t>
            </a:r>
            <a:r>
              <a:rPr lang="en-GB" altLang="en-US" sz="800" b="0"/>
              <a:t>Commando Infantry (1 MAW) </a:t>
            </a:r>
            <a:r>
              <a:rPr lang="en-GB" altLang="en-US" sz="800"/>
              <a:t>(b)</a:t>
            </a:r>
            <a:r>
              <a:rPr lang="en-GB" altLang="en-US" sz="800" b="0"/>
              <a:t>                   CWBR-39</a:t>
            </a:r>
            <a:endParaRPr lang="en-GB" altLang="en-US" sz="800"/>
          </a:p>
        </p:txBody>
      </p:sp>
      <p:grpSp>
        <p:nvGrpSpPr>
          <p:cNvPr id="18200" name="Group 792">
            <a:extLst>
              <a:ext uri="{FF2B5EF4-FFF2-40B4-BE49-F238E27FC236}">
                <a16:creationId xmlns:a16="http://schemas.microsoft.com/office/drawing/2014/main" id="{3418B017-6DEB-40F3-9E19-7D65AB6A3729}"/>
              </a:ext>
            </a:extLst>
          </p:cNvPr>
          <p:cNvGrpSpPr>
            <a:grpSpLocks/>
          </p:cNvGrpSpPr>
          <p:nvPr/>
        </p:nvGrpSpPr>
        <p:grpSpPr bwMode="auto">
          <a:xfrm>
            <a:off x="406400" y="4498975"/>
            <a:ext cx="231775" cy="157163"/>
            <a:chOff x="2736" y="2832"/>
            <a:chExt cx="146" cy="99"/>
          </a:xfrm>
        </p:grpSpPr>
        <p:sp>
          <p:nvSpPr>
            <p:cNvPr id="18201" name="Rectangle 793">
              <a:extLst>
                <a:ext uri="{FF2B5EF4-FFF2-40B4-BE49-F238E27FC236}">
                  <a16:creationId xmlns:a16="http://schemas.microsoft.com/office/drawing/2014/main" id="{3A067DEE-78A4-4972-AD22-C9FF16978FB3}"/>
                </a:ext>
              </a:extLst>
            </p:cNvPr>
            <p:cNvSpPr>
              <a:spLocks noChangeAspect="1" noChangeArrowheads="1"/>
            </p:cNvSpPr>
            <p:nvPr/>
          </p:nvSpPr>
          <p:spPr bwMode="auto">
            <a:xfrm>
              <a:off x="2736" y="2832"/>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8202" name="Rectangle 794">
              <a:extLst>
                <a:ext uri="{FF2B5EF4-FFF2-40B4-BE49-F238E27FC236}">
                  <a16:creationId xmlns:a16="http://schemas.microsoft.com/office/drawing/2014/main" id="{AB2E70BC-D34E-4019-A338-8F67D82A334E}"/>
                </a:ext>
              </a:extLst>
            </p:cNvPr>
            <p:cNvSpPr>
              <a:spLocks noChangeAspect="1" noChangeArrowheads="1"/>
            </p:cNvSpPr>
            <p:nvPr/>
          </p:nvSpPr>
          <p:spPr bwMode="auto">
            <a:xfrm>
              <a:off x="2736" y="2832"/>
              <a:ext cx="35" cy="98"/>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8203" name="Line 795">
              <a:extLst>
                <a:ext uri="{FF2B5EF4-FFF2-40B4-BE49-F238E27FC236}">
                  <a16:creationId xmlns:a16="http://schemas.microsoft.com/office/drawing/2014/main" id="{854290B9-09A5-4DCA-BE0C-700772760E82}"/>
                </a:ext>
              </a:extLst>
            </p:cNvPr>
            <p:cNvSpPr>
              <a:spLocks noChangeAspect="1" noChangeShapeType="1"/>
            </p:cNvSpPr>
            <p:nvPr/>
          </p:nvSpPr>
          <p:spPr bwMode="auto">
            <a:xfrm flipV="1">
              <a:off x="2736" y="2834"/>
              <a:ext cx="144" cy="95"/>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8204" name="Line 796">
              <a:extLst>
                <a:ext uri="{FF2B5EF4-FFF2-40B4-BE49-F238E27FC236}">
                  <a16:creationId xmlns:a16="http://schemas.microsoft.com/office/drawing/2014/main" id="{8DF7469D-B821-4341-9082-0E0812AFC09C}"/>
                </a:ext>
              </a:extLst>
            </p:cNvPr>
            <p:cNvSpPr>
              <a:spLocks noChangeAspect="1" noChangeShapeType="1"/>
            </p:cNvSpPr>
            <p:nvPr/>
          </p:nvSpPr>
          <p:spPr bwMode="auto">
            <a:xfrm>
              <a:off x="2737" y="2832"/>
              <a:ext cx="143" cy="9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8205" name="Line 797">
            <a:extLst>
              <a:ext uri="{FF2B5EF4-FFF2-40B4-BE49-F238E27FC236}">
                <a16:creationId xmlns:a16="http://schemas.microsoft.com/office/drawing/2014/main" id="{A74BE346-BCF3-4FCD-A311-F731E7EFE211}"/>
              </a:ext>
            </a:extLst>
          </p:cNvPr>
          <p:cNvSpPr>
            <a:spLocks noChangeShapeType="1"/>
          </p:cNvSpPr>
          <p:nvPr/>
        </p:nvSpPr>
        <p:spPr bwMode="auto">
          <a:xfrm>
            <a:off x="261938" y="4572000"/>
            <a:ext cx="144462"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8206" name="Text Box 798">
            <a:extLst>
              <a:ext uri="{FF2B5EF4-FFF2-40B4-BE49-F238E27FC236}">
                <a16:creationId xmlns:a16="http://schemas.microsoft.com/office/drawing/2014/main" id="{26AF8EE9-0C9A-44E0-B730-0D688DAA0316}"/>
              </a:ext>
            </a:extLst>
          </p:cNvPr>
          <p:cNvSpPr txBox="1">
            <a:spLocks noChangeArrowheads="1"/>
          </p:cNvSpPr>
          <p:nvPr/>
        </p:nvSpPr>
        <p:spPr bwMode="auto">
          <a:xfrm>
            <a:off x="622300" y="4356100"/>
            <a:ext cx="27781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Recce</a:t>
            </a:r>
          </a:p>
          <a:p>
            <a:r>
              <a:rPr lang="en-GB" altLang="en-US" sz="800"/>
              <a:t>x1 </a:t>
            </a:r>
            <a:r>
              <a:rPr lang="en-GB" altLang="en-US" sz="800" b="0"/>
              <a:t>General Purpose Machine Gun (Light) </a:t>
            </a:r>
            <a:r>
              <a:rPr lang="en-GB" altLang="en-US" sz="800"/>
              <a:t>(c)    </a:t>
            </a:r>
            <a:r>
              <a:rPr lang="en-GB" altLang="en-US" sz="800" b="0"/>
              <a:t>CWBR-28</a:t>
            </a:r>
            <a:endParaRPr lang="en-GB" altLang="en-US" sz="800"/>
          </a:p>
        </p:txBody>
      </p:sp>
      <p:grpSp>
        <p:nvGrpSpPr>
          <p:cNvPr id="18207" name="Group 799">
            <a:extLst>
              <a:ext uri="{FF2B5EF4-FFF2-40B4-BE49-F238E27FC236}">
                <a16:creationId xmlns:a16="http://schemas.microsoft.com/office/drawing/2014/main" id="{3E4E102A-3B25-4D3C-9DB2-A184E7110B4C}"/>
              </a:ext>
            </a:extLst>
          </p:cNvPr>
          <p:cNvGrpSpPr>
            <a:grpSpLocks/>
          </p:cNvGrpSpPr>
          <p:nvPr/>
        </p:nvGrpSpPr>
        <p:grpSpPr bwMode="auto">
          <a:xfrm>
            <a:off x="479425" y="4427538"/>
            <a:ext cx="74613" cy="26987"/>
            <a:chOff x="2373" y="1404"/>
            <a:chExt cx="47" cy="17"/>
          </a:xfrm>
        </p:grpSpPr>
        <p:sp>
          <p:nvSpPr>
            <p:cNvPr id="18208" name="Oval 800">
              <a:extLst>
                <a:ext uri="{FF2B5EF4-FFF2-40B4-BE49-F238E27FC236}">
                  <a16:creationId xmlns:a16="http://schemas.microsoft.com/office/drawing/2014/main" id="{E07C3FC1-B9B8-44BD-AB10-DC7D7FC770D5}"/>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8209" name="Oval 801">
              <a:extLst>
                <a:ext uri="{FF2B5EF4-FFF2-40B4-BE49-F238E27FC236}">
                  <a16:creationId xmlns:a16="http://schemas.microsoft.com/office/drawing/2014/main" id="{44DCEF05-37ED-424F-839C-A84DACDC9372}"/>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8210" name="Line 802">
            <a:extLst>
              <a:ext uri="{FF2B5EF4-FFF2-40B4-BE49-F238E27FC236}">
                <a16:creationId xmlns:a16="http://schemas.microsoft.com/office/drawing/2014/main" id="{5582AD03-C625-4D04-92A7-34EC8FF4CD65}"/>
              </a:ext>
            </a:extLst>
          </p:cNvPr>
          <p:cNvSpPr>
            <a:spLocks noChangeShapeType="1"/>
          </p:cNvSpPr>
          <p:nvPr/>
        </p:nvSpPr>
        <p:spPr bwMode="auto">
          <a:xfrm>
            <a:off x="263525" y="4859338"/>
            <a:ext cx="144463"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8211" name="Group 803">
            <a:extLst>
              <a:ext uri="{FF2B5EF4-FFF2-40B4-BE49-F238E27FC236}">
                <a16:creationId xmlns:a16="http://schemas.microsoft.com/office/drawing/2014/main" id="{873B8D99-1CDF-4023-95C7-19634B2A154B}"/>
              </a:ext>
            </a:extLst>
          </p:cNvPr>
          <p:cNvGrpSpPr>
            <a:grpSpLocks/>
          </p:cNvGrpSpPr>
          <p:nvPr/>
        </p:nvGrpSpPr>
        <p:grpSpPr bwMode="auto">
          <a:xfrm>
            <a:off x="479425" y="4714875"/>
            <a:ext cx="74613" cy="26988"/>
            <a:chOff x="2373" y="1404"/>
            <a:chExt cx="47" cy="17"/>
          </a:xfrm>
        </p:grpSpPr>
        <p:sp>
          <p:nvSpPr>
            <p:cNvPr id="18212" name="Oval 804">
              <a:extLst>
                <a:ext uri="{FF2B5EF4-FFF2-40B4-BE49-F238E27FC236}">
                  <a16:creationId xmlns:a16="http://schemas.microsoft.com/office/drawing/2014/main" id="{CD8C5D25-D542-4CBA-8DF2-C87E8EC2A13B}"/>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8213" name="Oval 805">
              <a:extLst>
                <a:ext uri="{FF2B5EF4-FFF2-40B4-BE49-F238E27FC236}">
                  <a16:creationId xmlns:a16="http://schemas.microsoft.com/office/drawing/2014/main" id="{0CDAB975-81F8-4927-BD6C-22CA752793C7}"/>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8214" name="Text Box 806">
            <a:extLst>
              <a:ext uri="{FF2B5EF4-FFF2-40B4-BE49-F238E27FC236}">
                <a16:creationId xmlns:a16="http://schemas.microsoft.com/office/drawing/2014/main" id="{1ED88F57-2985-4EA2-8BAE-7DB1DED81EEB}"/>
              </a:ext>
            </a:extLst>
          </p:cNvPr>
          <p:cNvSpPr txBox="1">
            <a:spLocks noChangeArrowheads="1"/>
          </p:cNvSpPr>
          <p:nvPr/>
        </p:nvSpPr>
        <p:spPr bwMode="auto">
          <a:xfrm>
            <a:off x="622300" y="4716463"/>
            <a:ext cx="2801938"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x3 </a:t>
            </a:r>
            <a:r>
              <a:rPr lang="en-GB" altLang="en-US" sz="800" b="0"/>
              <a:t>Combat Engineers                                         CWBR-36</a:t>
            </a:r>
            <a:endParaRPr lang="en-GB" altLang="en-US" sz="800"/>
          </a:p>
        </p:txBody>
      </p:sp>
      <p:grpSp>
        <p:nvGrpSpPr>
          <p:cNvPr id="18215" name="Group 807">
            <a:extLst>
              <a:ext uri="{FF2B5EF4-FFF2-40B4-BE49-F238E27FC236}">
                <a16:creationId xmlns:a16="http://schemas.microsoft.com/office/drawing/2014/main" id="{48E53E5A-2719-46BD-8E35-D8C1E6FF272E}"/>
              </a:ext>
            </a:extLst>
          </p:cNvPr>
          <p:cNvGrpSpPr>
            <a:grpSpLocks noChangeAspect="1"/>
          </p:cNvGrpSpPr>
          <p:nvPr/>
        </p:nvGrpSpPr>
        <p:grpSpPr bwMode="auto">
          <a:xfrm>
            <a:off x="406400" y="4787900"/>
            <a:ext cx="231775" cy="157163"/>
            <a:chOff x="1872" y="1440"/>
            <a:chExt cx="195" cy="132"/>
          </a:xfrm>
        </p:grpSpPr>
        <p:sp>
          <p:nvSpPr>
            <p:cNvPr id="18216" name="Rectangle 808">
              <a:extLst>
                <a:ext uri="{FF2B5EF4-FFF2-40B4-BE49-F238E27FC236}">
                  <a16:creationId xmlns:a16="http://schemas.microsoft.com/office/drawing/2014/main" id="{CB6A8475-1A01-4804-916C-25C2E05F67ED}"/>
                </a:ext>
              </a:extLst>
            </p:cNvPr>
            <p:cNvSpPr>
              <a:spLocks noChangeAspect="1" noChangeArrowheads="1"/>
            </p:cNvSpPr>
            <p:nvPr/>
          </p:nvSpPr>
          <p:spPr bwMode="auto">
            <a:xfrm>
              <a:off x="1872" y="1440"/>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8217" name="Line 809">
              <a:extLst>
                <a:ext uri="{FF2B5EF4-FFF2-40B4-BE49-F238E27FC236}">
                  <a16:creationId xmlns:a16="http://schemas.microsoft.com/office/drawing/2014/main" id="{F1A1A6B1-EC01-4BDA-B706-FA380B8DF207}"/>
                </a:ext>
              </a:extLst>
            </p:cNvPr>
            <p:cNvSpPr>
              <a:spLocks noChangeAspect="1" noChangeShapeType="1"/>
            </p:cNvSpPr>
            <p:nvPr/>
          </p:nvSpPr>
          <p:spPr bwMode="auto">
            <a:xfrm>
              <a:off x="1932" y="1480"/>
              <a:ext cx="0" cy="42"/>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8218" name="Line 810">
              <a:extLst>
                <a:ext uri="{FF2B5EF4-FFF2-40B4-BE49-F238E27FC236}">
                  <a16:creationId xmlns:a16="http://schemas.microsoft.com/office/drawing/2014/main" id="{A1C86F5D-8B93-4F46-8545-E67CD68E12AA}"/>
                </a:ext>
              </a:extLst>
            </p:cNvPr>
            <p:cNvSpPr>
              <a:spLocks noChangeAspect="1" noChangeShapeType="1"/>
            </p:cNvSpPr>
            <p:nvPr/>
          </p:nvSpPr>
          <p:spPr bwMode="auto">
            <a:xfrm>
              <a:off x="1967" y="1482"/>
              <a:ext cx="0" cy="4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8219" name="Line 811">
              <a:extLst>
                <a:ext uri="{FF2B5EF4-FFF2-40B4-BE49-F238E27FC236}">
                  <a16:creationId xmlns:a16="http://schemas.microsoft.com/office/drawing/2014/main" id="{EB9752F5-B24C-4B55-92E9-BE7843730D77}"/>
                </a:ext>
              </a:extLst>
            </p:cNvPr>
            <p:cNvSpPr>
              <a:spLocks noChangeAspect="1" noChangeShapeType="1"/>
            </p:cNvSpPr>
            <p:nvPr/>
          </p:nvSpPr>
          <p:spPr bwMode="auto">
            <a:xfrm>
              <a:off x="2001" y="1483"/>
              <a:ext cx="0" cy="39"/>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8220" name="Line 812">
              <a:extLst>
                <a:ext uri="{FF2B5EF4-FFF2-40B4-BE49-F238E27FC236}">
                  <a16:creationId xmlns:a16="http://schemas.microsoft.com/office/drawing/2014/main" id="{8C898C3A-C317-4E9F-BBFE-F717CB3CDDF2}"/>
                </a:ext>
              </a:extLst>
            </p:cNvPr>
            <p:cNvSpPr>
              <a:spLocks noChangeAspect="1" noChangeShapeType="1"/>
            </p:cNvSpPr>
            <p:nvPr/>
          </p:nvSpPr>
          <p:spPr bwMode="auto">
            <a:xfrm>
              <a:off x="1928" y="1482"/>
              <a:ext cx="79" cy="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8254" name="Group 846">
            <a:extLst>
              <a:ext uri="{FF2B5EF4-FFF2-40B4-BE49-F238E27FC236}">
                <a16:creationId xmlns:a16="http://schemas.microsoft.com/office/drawing/2014/main" id="{2253063E-A7EF-4527-A204-1A92BD72C36B}"/>
              </a:ext>
            </a:extLst>
          </p:cNvPr>
          <p:cNvGrpSpPr>
            <a:grpSpLocks noChangeAspect="1"/>
          </p:cNvGrpSpPr>
          <p:nvPr/>
        </p:nvGrpSpPr>
        <p:grpSpPr bwMode="auto">
          <a:xfrm>
            <a:off x="404813" y="4211638"/>
            <a:ext cx="234950" cy="160337"/>
            <a:chOff x="808" y="2610"/>
            <a:chExt cx="146" cy="99"/>
          </a:xfrm>
        </p:grpSpPr>
        <p:grpSp>
          <p:nvGrpSpPr>
            <p:cNvPr id="18255" name="Group 847">
              <a:extLst>
                <a:ext uri="{FF2B5EF4-FFF2-40B4-BE49-F238E27FC236}">
                  <a16:creationId xmlns:a16="http://schemas.microsoft.com/office/drawing/2014/main" id="{104ADA59-01E9-4F8B-BB53-1D7CC968C651}"/>
                </a:ext>
              </a:extLst>
            </p:cNvPr>
            <p:cNvGrpSpPr>
              <a:grpSpLocks noChangeAspect="1"/>
            </p:cNvGrpSpPr>
            <p:nvPr/>
          </p:nvGrpSpPr>
          <p:grpSpPr bwMode="auto">
            <a:xfrm>
              <a:off x="808" y="2610"/>
              <a:ext cx="146" cy="99"/>
              <a:chOff x="1968" y="1728"/>
              <a:chExt cx="195" cy="132"/>
            </a:xfrm>
          </p:grpSpPr>
          <p:sp>
            <p:nvSpPr>
              <p:cNvPr id="18256" name="Rectangle 848">
                <a:extLst>
                  <a:ext uri="{FF2B5EF4-FFF2-40B4-BE49-F238E27FC236}">
                    <a16:creationId xmlns:a16="http://schemas.microsoft.com/office/drawing/2014/main" id="{A4D30194-0E5C-48AA-A3F2-8462CFCACDF1}"/>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8257" name="Line 849">
                <a:extLst>
                  <a:ext uri="{FF2B5EF4-FFF2-40B4-BE49-F238E27FC236}">
                    <a16:creationId xmlns:a16="http://schemas.microsoft.com/office/drawing/2014/main" id="{E854FC7E-691B-4872-9B9E-894C15F6EA75}"/>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8258" name="Line 850">
                <a:extLst>
                  <a:ext uri="{FF2B5EF4-FFF2-40B4-BE49-F238E27FC236}">
                    <a16:creationId xmlns:a16="http://schemas.microsoft.com/office/drawing/2014/main" id="{30C3C511-AAAD-4792-9E90-8105FC2BA811}"/>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8259" name="Group 851">
              <a:extLst>
                <a:ext uri="{FF2B5EF4-FFF2-40B4-BE49-F238E27FC236}">
                  <a16:creationId xmlns:a16="http://schemas.microsoft.com/office/drawing/2014/main" id="{AF0AD1C4-EF87-4F40-A9FE-4C6757092AFE}"/>
                </a:ext>
              </a:extLst>
            </p:cNvPr>
            <p:cNvGrpSpPr>
              <a:grpSpLocks noChangeAspect="1"/>
            </p:cNvGrpSpPr>
            <p:nvPr/>
          </p:nvGrpSpPr>
          <p:grpSpPr bwMode="auto">
            <a:xfrm>
              <a:off x="862" y="2626"/>
              <a:ext cx="36" cy="71"/>
              <a:chOff x="862" y="2628"/>
              <a:chExt cx="36" cy="71"/>
            </a:xfrm>
          </p:grpSpPr>
          <p:sp>
            <p:nvSpPr>
              <p:cNvPr id="18260" name="AutoShape 852">
                <a:extLst>
                  <a:ext uri="{FF2B5EF4-FFF2-40B4-BE49-F238E27FC236}">
                    <a16:creationId xmlns:a16="http://schemas.microsoft.com/office/drawing/2014/main" id="{1759BC99-B731-4D4D-AE56-1500D186927C}"/>
                  </a:ext>
                </a:extLst>
              </p:cNvPr>
              <p:cNvSpPr>
                <a:spLocks noChangeAspect="1" noChangeArrowheads="1"/>
              </p:cNvSpPr>
              <p:nvPr/>
            </p:nvSpPr>
            <p:spPr bwMode="auto">
              <a:xfrm rot="10800000">
                <a:off x="863" y="2670"/>
                <a:ext cx="35" cy="23"/>
              </a:xfrm>
              <a:custGeom>
                <a:avLst/>
                <a:gdLst>
                  <a:gd name="G0" fmla="+- 10800 0 0"/>
                  <a:gd name="G1" fmla="+- 11640114 0 0"/>
                  <a:gd name="G2" fmla="+- 0 0 11640114"/>
                  <a:gd name="T0" fmla="*/ 0 256 1"/>
                  <a:gd name="T1" fmla="*/ 180 256 1"/>
                  <a:gd name="G3" fmla="+- 11640114 T0 T1"/>
                  <a:gd name="T2" fmla="*/ 0 256 1"/>
                  <a:gd name="T3" fmla="*/ 90 256 1"/>
                  <a:gd name="G4" fmla="+- 11640114 T2 T3"/>
                  <a:gd name="G5" fmla="*/ G4 2 1"/>
                  <a:gd name="T4" fmla="*/ 90 256 1"/>
                  <a:gd name="T5" fmla="*/ 0 256 1"/>
                  <a:gd name="G6" fmla="+- 11640114 T4 T5"/>
                  <a:gd name="G7" fmla="*/ G6 2 1"/>
                  <a:gd name="G8" fmla="abs 11640114"/>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640114"/>
                  <a:gd name="G21" fmla="sin G19 11640114"/>
                  <a:gd name="G22" fmla="+- G20 10800 0"/>
                  <a:gd name="G23" fmla="+- G21 10800 0"/>
                  <a:gd name="G24" fmla="+- 10800 0 G20"/>
                  <a:gd name="G25" fmla="+- 10800 10800 0"/>
                  <a:gd name="G26" fmla="?: G9 G17 G25"/>
                  <a:gd name="G27" fmla="?: G9 0 21600"/>
                  <a:gd name="G28" fmla="cos 10800 11640114"/>
                  <a:gd name="G29" fmla="sin 10800 11640114"/>
                  <a:gd name="G30" fmla="sin 10800 11640114"/>
                  <a:gd name="G31" fmla="+- G28 10800 0"/>
                  <a:gd name="G32" fmla="+- G29 10800 0"/>
                  <a:gd name="G33" fmla="+- G30 10800 0"/>
                  <a:gd name="G34" fmla="?: G4 0 G31"/>
                  <a:gd name="G35" fmla="?: 11640114 G34 0"/>
                  <a:gd name="G36" fmla="?: G6 G35 G31"/>
                  <a:gd name="G37" fmla="+- 21600 0 G36"/>
                  <a:gd name="G38" fmla="?: G4 0 G33"/>
                  <a:gd name="G39" fmla="?: 11640114 G38 G32"/>
                  <a:gd name="G40" fmla="?: G6 G39 0"/>
                  <a:gd name="G41" fmla="?: G4 G32 21600"/>
                  <a:gd name="G42" fmla="?: G6 G41 G33"/>
                  <a:gd name="T12" fmla="*/ 10800 w 21600"/>
                  <a:gd name="T13" fmla="*/ 0 h 21600"/>
                  <a:gd name="T14" fmla="*/ 9 w 21600"/>
                  <a:gd name="T15" fmla="*/ 11249 h 21600"/>
                  <a:gd name="T16" fmla="*/ 10800 w 21600"/>
                  <a:gd name="T17" fmla="*/ 0 h 21600"/>
                  <a:gd name="T18" fmla="*/ 21591 w 21600"/>
                  <a:gd name="T19" fmla="*/ 11249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9" y="11249"/>
                    </a:moveTo>
                    <a:cubicBezTo>
                      <a:pt x="3" y="11099"/>
                      <a:pt x="0" y="10949"/>
                      <a:pt x="0" y="10800"/>
                    </a:cubicBezTo>
                    <a:cubicBezTo>
                      <a:pt x="0" y="4835"/>
                      <a:pt x="4835" y="0"/>
                      <a:pt x="10800" y="0"/>
                    </a:cubicBezTo>
                    <a:cubicBezTo>
                      <a:pt x="16764" y="0"/>
                      <a:pt x="21600" y="4835"/>
                      <a:pt x="21600" y="10800"/>
                    </a:cubicBezTo>
                    <a:cubicBezTo>
                      <a:pt x="21600" y="10949"/>
                      <a:pt x="21596" y="11099"/>
                      <a:pt x="21590" y="11249"/>
                    </a:cubicBezTo>
                    <a:cubicBezTo>
                      <a:pt x="21596" y="11099"/>
                      <a:pt x="21600" y="10949"/>
                      <a:pt x="21600" y="10800"/>
                    </a:cubicBezTo>
                    <a:cubicBezTo>
                      <a:pt x="21600" y="4835"/>
                      <a:pt x="16764" y="0"/>
                      <a:pt x="10800" y="0"/>
                    </a:cubicBezTo>
                    <a:cubicBezTo>
                      <a:pt x="4835" y="0"/>
                      <a:pt x="0" y="4835"/>
                      <a:pt x="0" y="10800"/>
                    </a:cubicBezTo>
                    <a:cubicBezTo>
                      <a:pt x="0" y="10949"/>
                      <a:pt x="3" y="11099"/>
                      <a:pt x="9" y="11249"/>
                    </a:cubicBezTo>
                    <a:close/>
                  </a:path>
                </a:pathLst>
              </a:custGeom>
              <a:solidFill>
                <a:srgbClr val="CC9900"/>
              </a:solidFill>
              <a:ln w="63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8261" name="Line 853">
                <a:extLst>
                  <a:ext uri="{FF2B5EF4-FFF2-40B4-BE49-F238E27FC236}">
                    <a16:creationId xmlns:a16="http://schemas.microsoft.com/office/drawing/2014/main" id="{66B47B3D-32ED-402E-8D50-9F9A38797971}"/>
                  </a:ext>
                </a:extLst>
              </p:cNvPr>
              <p:cNvSpPr>
                <a:spLocks noChangeAspect="1" noChangeShapeType="1"/>
              </p:cNvSpPr>
              <p:nvPr/>
            </p:nvSpPr>
            <p:spPr bwMode="auto">
              <a:xfrm>
                <a:off x="880" y="2640"/>
                <a:ext cx="0" cy="59"/>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8262" name="Line 854">
                <a:extLst>
                  <a:ext uri="{FF2B5EF4-FFF2-40B4-BE49-F238E27FC236}">
                    <a16:creationId xmlns:a16="http://schemas.microsoft.com/office/drawing/2014/main" id="{C31493C1-1555-4E01-B0C8-695C906D385D}"/>
                  </a:ext>
                </a:extLst>
              </p:cNvPr>
              <p:cNvSpPr>
                <a:spLocks noChangeAspect="1" noChangeShapeType="1"/>
              </p:cNvSpPr>
              <p:nvPr/>
            </p:nvSpPr>
            <p:spPr bwMode="auto">
              <a:xfrm>
                <a:off x="862" y="2641"/>
                <a:ext cx="35" cy="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8263" name="Oval 855">
                <a:extLst>
                  <a:ext uri="{FF2B5EF4-FFF2-40B4-BE49-F238E27FC236}">
                    <a16:creationId xmlns:a16="http://schemas.microsoft.com/office/drawing/2014/main" id="{5C6A4BD2-944D-4611-89DB-926B491113B5}"/>
                  </a:ext>
                </a:extLst>
              </p:cNvPr>
              <p:cNvSpPr>
                <a:spLocks noChangeAspect="1" noChangeArrowheads="1"/>
              </p:cNvSpPr>
              <p:nvPr/>
            </p:nvSpPr>
            <p:spPr bwMode="auto">
              <a:xfrm>
                <a:off x="877" y="2628"/>
                <a:ext cx="6" cy="6"/>
              </a:xfrm>
              <a:prstGeom prst="ellipse">
                <a:avLst/>
              </a:prstGeom>
              <a:solidFill>
                <a:schemeClr val="accent1"/>
              </a:solidFill>
              <a:ln w="63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18264" name="Line 856">
            <a:extLst>
              <a:ext uri="{FF2B5EF4-FFF2-40B4-BE49-F238E27FC236}">
                <a16:creationId xmlns:a16="http://schemas.microsoft.com/office/drawing/2014/main" id="{80F1D81A-927C-4297-8A62-31D1F730084E}"/>
              </a:ext>
            </a:extLst>
          </p:cNvPr>
          <p:cNvSpPr>
            <a:spLocks noChangeShapeType="1"/>
          </p:cNvSpPr>
          <p:nvPr/>
        </p:nvSpPr>
        <p:spPr bwMode="auto">
          <a:xfrm>
            <a:off x="3859213" y="3852863"/>
            <a:ext cx="0" cy="1444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8265" name="Group 857">
            <a:extLst>
              <a:ext uri="{FF2B5EF4-FFF2-40B4-BE49-F238E27FC236}">
                <a16:creationId xmlns:a16="http://schemas.microsoft.com/office/drawing/2014/main" id="{526D0A85-DAB3-4EF1-AE32-F7D1E62D8B78}"/>
              </a:ext>
            </a:extLst>
          </p:cNvPr>
          <p:cNvGrpSpPr>
            <a:grpSpLocks/>
          </p:cNvGrpSpPr>
          <p:nvPr/>
        </p:nvGrpSpPr>
        <p:grpSpPr bwMode="auto">
          <a:xfrm>
            <a:off x="3859213" y="3924300"/>
            <a:ext cx="74612" cy="26988"/>
            <a:chOff x="2373" y="1404"/>
            <a:chExt cx="47" cy="17"/>
          </a:xfrm>
        </p:grpSpPr>
        <p:sp>
          <p:nvSpPr>
            <p:cNvPr id="18266" name="Oval 858">
              <a:extLst>
                <a:ext uri="{FF2B5EF4-FFF2-40B4-BE49-F238E27FC236}">
                  <a16:creationId xmlns:a16="http://schemas.microsoft.com/office/drawing/2014/main" id="{A09DE189-DD01-4BBA-9C51-94649B359F1E}"/>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8267" name="Oval 859">
              <a:extLst>
                <a:ext uri="{FF2B5EF4-FFF2-40B4-BE49-F238E27FC236}">
                  <a16:creationId xmlns:a16="http://schemas.microsoft.com/office/drawing/2014/main" id="{DF75A7A9-6AF0-47CD-9352-FAF16CB951F5}"/>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8268" name="Text Box 860">
            <a:extLst>
              <a:ext uri="{FF2B5EF4-FFF2-40B4-BE49-F238E27FC236}">
                <a16:creationId xmlns:a16="http://schemas.microsoft.com/office/drawing/2014/main" id="{7FADA7B8-9C92-4552-85EF-844A16F0D226}"/>
              </a:ext>
            </a:extLst>
          </p:cNvPr>
          <p:cNvSpPr txBox="1">
            <a:spLocks noChangeArrowheads="1"/>
          </p:cNvSpPr>
          <p:nvPr/>
        </p:nvSpPr>
        <p:spPr bwMode="auto">
          <a:xfrm>
            <a:off x="4003675" y="3852863"/>
            <a:ext cx="26447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a:t>
            </a:r>
          </a:p>
          <a:p>
            <a:r>
              <a:rPr lang="en-GB" altLang="en-US" sz="800"/>
              <a:t>x1 </a:t>
            </a:r>
            <a:r>
              <a:rPr lang="en-GB" altLang="en-US" sz="800" b="0"/>
              <a:t>Bedford MK 4-Ton Truck </a:t>
            </a:r>
            <a:r>
              <a:rPr lang="en-GB" altLang="en-US" sz="800"/>
              <a:t> </a:t>
            </a:r>
            <a:r>
              <a:rPr lang="en-GB" altLang="en-US" sz="800" b="0"/>
              <a:t>                        CWBR-20</a:t>
            </a:r>
            <a:endParaRPr lang="en-GB" altLang="en-US" sz="800"/>
          </a:p>
        </p:txBody>
      </p:sp>
      <p:grpSp>
        <p:nvGrpSpPr>
          <p:cNvPr id="18269" name="Group 861">
            <a:extLst>
              <a:ext uri="{FF2B5EF4-FFF2-40B4-BE49-F238E27FC236}">
                <a16:creationId xmlns:a16="http://schemas.microsoft.com/office/drawing/2014/main" id="{044EF084-5465-415F-82D9-31AC26FDB269}"/>
              </a:ext>
            </a:extLst>
          </p:cNvPr>
          <p:cNvGrpSpPr>
            <a:grpSpLocks/>
          </p:cNvGrpSpPr>
          <p:nvPr/>
        </p:nvGrpSpPr>
        <p:grpSpPr bwMode="auto">
          <a:xfrm>
            <a:off x="3786188" y="3997325"/>
            <a:ext cx="231775" cy="190500"/>
            <a:chOff x="2252" y="2304"/>
            <a:chExt cx="146" cy="120"/>
          </a:xfrm>
        </p:grpSpPr>
        <p:sp>
          <p:nvSpPr>
            <p:cNvPr id="18270" name="Rectangle 862">
              <a:extLst>
                <a:ext uri="{FF2B5EF4-FFF2-40B4-BE49-F238E27FC236}">
                  <a16:creationId xmlns:a16="http://schemas.microsoft.com/office/drawing/2014/main" id="{EA445118-4991-40B2-95D6-5D2CC06207E8}"/>
                </a:ext>
              </a:extLst>
            </p:cNvPr>
            <p:cNvSpPr>
              <a:spLocks noChangeAspect="1" noChangeArrowheads="1"/>
            </p:cNvSpPr>
            <p:nvPr/>
          </p:nvSpPr>
          <p:spPr bwMode="auto">
            <a:xfrm>
              <a:off x="2252" y="230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8271" name="Oval 863">
              <a:extLst>
                <a:ext uri="{FF2B5EF4-FFF2-40B4-BE49-F238E27FC236}">
                  <a16:creationId xmlns:a16="http://schemas.microsoft.com/office/drawing/2014/main" id="{621BBD95-D6D7-44DC-B9D0-2340F15E56E8}"/>
                </a:ext>
              </a:extLst>
            </p:cNvPr>
            <p:cNvSpPr>
              <a:spLocks noChangeAspect="1" noChangeArrowheads="1"/>
            </p:cNvSpPr>
            <p:nvPr/>
          </p:nvSpPr>
          <p:spPr bwMode="auto">
            <a:xfrm>
              <a:off x="2259" y="240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8272" name="Oval 864">
              <a:extLst>
                <a:ext uri="{FF2B5EF4-FFF2-40B4-BE49-F238E27FC236}">
                  <a16:creationId xmlns:a16="http://schemas.microsoft.com/office/drawing/2014/main" id="{A6CAB65B-6EEA-41BE-9019-9F531BC4B9E3}"/>
                </a:ext>
              </a:extLst>
            </p:cNvPr>
            <p:cNvSpPr>
              <a:spLocks noChangeAspect="1" noChangeArrowheads="1"/>
            </p:cNvSpPr>
            <p:nvPr/>
          </p:nvSpPr>
          <p:spPr bwMode="auto">
            <a:xfrm>
              <a:off x="2373" y="240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8273" name="Line 865">
            <a:extLst>
              <a:ext uri="{FF2B5EF4-FFF2-40B4-BE49-F238E27FC236}">
                <a16:creationId xmlns:a16="http://schemas.microsoft.com/office/drawing/2014/main" id="{9E1D9D42-F5E4-4532-B203-B4AA89AFE29A}"/>
              </a:ext>
            </a:extLst>
          </p:cNvPr>
          <p:cNvSpPr>
            <a:spLocks noChangeShapeType="1"/>
          </p:cNvSpPr>
          <p:nvPr/>
        </p:nvSpPr>
        <p:spPr bwMode="auto">
          <a:xfrm>
            <a:off x="3859213" y="3276600"/>
            <a:ext cx="0" cy="14287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8274" name="Line 866">
            <a:extLst>
              <a:ext uri="{FF2B5EF4-FFF2-40B4-BE49-F238E27FC236}">
                <a16:creationId xmlns:a16="http://schemas.microsoft.com/office/drawing/2014/main" id="{F5737D05-C48F-4D33-ABC5-F06A5DD92101}"/>
              </a:ext>
            </a:extLst>
          </p:cNvPr>
          <p:cNvSpPr>
            <a:spLocks noChangeShapeType="1"/>
          </p:cNvSpPr>
          <p:nvPr/>
        </p:nvSpPr>
        <p:spPr bwMode="auto">
          <a:xfrm>
            <a:off x="3644900" y="395288"/>
            <a:ext cx="0" cy="158432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8275" name="Group 867">
            <a:extLst>
              <a:ext uri="{FF2B5EF4-FFF2-40B4-BE49-F238E27FC236}">
                <a16:creationId xmlns:a16="http://schemas.microsoft.com/office/drawing/2014/main" id="{D28C7ABC-414B-4148-A320-291DFB6352B6}"/>
              </a:ext>
            </a:extLst>
          </p:cNvPr>
          <p:cNvGrpSpPr>
            <a:grpSpLocks noChangeAspect="1"/>
          </p:cNvGrpSpPr>
          <p:nvPr/>
        </p:nvGrpSpPr>
        <p:grpSpPr bwMode="auto">
          <a:xfrm>
            <a:off x="3502025" y="252413"/>
            <a:ext cx="288925" cy="215900"/>
            <a:chOff x="1968" y="1728"/>
            <a:chExt cx="195" cy="132"/>
          </a:xfrm>
        </p:grpSpPr>
        <p:sp>
          <p:nvSpPr>
            <p:cNvPr id="18276" name="Rectangle 868">
              <a:extLst>
                <a:ext uri="{FF2B5EF4-FFF2-40B4-BE49-F238E27FC236}">
                  <a16:creationId xmlns:a16="http://schemas.microsoft.com/office/drawing/2014/main" id="{DB652192-FD88-40FA-9439-C1592DBABD48}"/>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8277" name="Line 869">
              <a:extLst>
                <a:ext uri="{FF2B5EF4-FFF2-40B4-BE49-F238E27FC236}">
                  <a16:creationId xmlns:a16="http://schemas.microsoft.com/office/drawing/2014/main" id="{F2A7B795-A812-424E-8E4E-25DF02ADF9DF}"/>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8278" name="Line 870">
              <a:extLst>
                <a:ext uri="{FF2B5EF4-FFF2-40B4-BE49-F238E27FC236}">
                  <a16:creationId xmlns:a16="http://schemas.microsoft.com/office/drawing/2014/main" id="{4CDCAC86-CD8E-40D9-9FA4-9A0261DADE11}"/>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8279" name="Group 871">
            <a:extLst>
              <a:ext uri="{FF2B5EF4-FFF2-40B4-BE49-F238E27FC236}">
                <a16:creationId xmlns:a16="http://schemas.microsoft.com/office/drawing/2014/main" id="{D60A974A-61E8-4F70-9DA5-F8BC4467BAB4}"/>
              </a:ext>
            </a:extLst>
          </p:cNvPr>
          <p:cNvGrpSpPr>
            <a:grpSpLocks/>
          </p:cNvGrpSpPr>
          <p:nvPr/>
        </p:nvGrpSpPr>
        <p:grpSpPr bwMode="auto">
          <a:xfrm>
            <a:off x="3608388" y="179388"/>
            <a:ext cx="76200" cy="63500"/>
            <a:chOff x="2443" y="447"/>
            <a:chExt cx="48" cy="40"/>
          </a:xfrm>
        </p:grpSpPr>
        <p:sp>
          <p:nvSpPr>
            <p:cNvPr id="18280" name="Line 872">
              <a:extLst>
                <a:ext uri="{FF2B5EF4-FFF2-40B4-BE49-F238E27FC236}">
                  <a16:creationId xmlns:a16="http://schemas.microsoft.com/office/drawing/2014/main" id="{FFE532B2-E325-4297-B579-3799C38142F8}"/>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8281" name="Line 873">
              <a:extLst>
                <a:ext uri="{FF2B5EF4-FFF2-40B4-BE49-F238E27FC236}">
                  <a16:creationId xmlns:a16="http://schemas.microsoft.com/office/drawing/2014/main" id="{E39A14BA-C825-4423-88CE-51472E557EA8}"/>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8282" name="Line 874">
            <a:extLst>
              <a:ext uri="{FF2B5EF4-FFF2-40B4-BE49-F238E27FC236}">
                <a16:creationId xmlns:a16="http://schemas.microsoft.com/office/drawing/2014/main" id="{F921197C-A5F1-44BB-8FBF-28C067652160}"/>
              </a:ext>
            </a:extLst>
          </p:cNvPr>
          <p:cNvSpPr>
            <a:spLocks noChangeShapeType="1"/>
          </p:cNvSpPr>
          <p:nvPr/>
        </p:nvSpPr>
        <p:spPr bwMode="auto">
          <a:xfrm>
            <a:off x="3646488" y="684213"/>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8283" name="Line 875">
            <a:extLst>
              <a:ext uri="{FF2B5EF4-FFF2-40B4-BE49-F238E27FC236}">
                <a16:creationId xmlns:a16="http://schemas.microsoft.com/office/drawing/2014/main" id="{11490BFE-6900-446E-9504-BC3278A68DD1}"/>
              </a:ext>
            </a:extLst>
          </p:cNvPr>
          <p:cNvSpPr>
            <a:spLocks noChangeShapeType="1"/>
          </p:cNvSpPr>
          <p:nvPr/>
        </p:nvSpPr>
        <p:spPr bwMode="auto">
          <a:xfrm>
            <a:off x="3862388" y="755650"/>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8284" name="Group 876">
            <a:extLst>
              <a:ext uri="{FF2B5EF4-FFF2-40B4-BE49-F238E27FC236}">
                <a16:creationId xmlns:a16="http://schemas.microsoft.com/office/drawing/2014/main" id="{1DAF0F20-92CD-4229-ADA8-8DE08296BA6F}"/>
              </a:ext>
            </a:extLst>
          </p:cNvPr>
          <p:cNvGrpSpPr>
            <a:grpSpLocks/>
          </p:cNvGrpSpPr>
          <p:nvPr/>
        </p:nvGrpSpPr>
        <p:grpSpPr bwMode="auto">
          <a:xfrm>
            <a:off x="3862388" y="539750"/>
            <a:ext cx="74612" cy="26988"/>
            <a:chOff x="2373" y="1404"/>
            <a:chExt cx="47" cy="17"/>
          </a:xfrm>
        </p:grpSpPr>
        <p:sp>
          <p:nvSpPr>
            <p:cNvPr id="18285" name="Oval 877">
              <a:extLst>
                <a:ext uri="{FF2B5EF4-FFF2-40B4-BE49-F238E27FC236}">
                  <a16:creationId xmlns:a16="http://schemas.microsoft.com/office/drawing/2014/main" id="{1DBB94B5-85BD-41E9-8801-991D07536852}"/>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8286" name="Oval 878">
              <a:extLst>
                <a:ext uri="{FF2B5EF4-FFF2-40B4-BE49-F238E27FC236}">
                  <a16:creationId xmlns:a16="http://schemas.microsoft.com/office/drawing/2014/main" id="{229E8A37-A315-4827-B3D2-060FAD784C1B}"/>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8287" name="Text Box 879">
            <a:extLst>
              <a:ext uri="{FF2B5EF4-FFF2-40B4-BE49-F238E27FC236}">
                <a16:creationId xmlns:a16="http://schemas.microsoft.com/office/drawing/2014/main" id="{2EF2A7DA-A0EC-42AA-BAD1-1C6499041D71}"/>
              </a:ext>
            </a:extLst>
          </p:cNvPr>
          <p:cNvSpPr txBox="1">
            <a:spLocks noChangeArrowheads="1"/>
          </p:cNvSpPr>
          <p:nvPr/>
        </p:nvSpPr>
        <p:spPr bwMode="auto">
          <a:xfrm>
            <a:off x="4006850" y="468313"/>
            <a:ext cx="265906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Command</a:t>
            </a:r>
          </a:p>
          <a:p>
            <a:r>
              <a:rPr lang="en-GB" altLang="en-US" sz="800"/>
              <a:t>x1 </a:t>
            </a:r>
            <a:r>
              <a:rPr lang="en-GB" altLang="en-US" sz="800" b="0"/>
              <a:t>Commander                                              CWBR-25</a:t>
            </a:r>
            <a:endParaRPr lang="en-GB" altLang="en-US" sz="800"/>
          </a:p>
        </p:txBody>
      </p:sp>
      <p:grpSp>
        <p:nvGrpSpPr>
          <p:cNvPr id="18288" name="Group 880">
            <a:extLst>
              <a:ext uri="{FF2B5EF4-FFF2-40B4-BE49-F238E27FC236}">
                <a16:creationId xmlns:a16="http://schemas.microsoft.com/office/drawing/2014/main" id="{32E13B4F-4B7A-48A3-A474-3EFDF931876B}"/>
              </a:ext>
            </a:extLst>
          </p:cNvPr>
          <p:cNvGrpSpPr>
            <a:grpSpLocks/>
          </p:cNvGrpSpPr>
          <p:nvPr/>
        </p:nvGrpSpPr>
        <p:grpSpPr bwMode="auto">
          <a:xfrm>
            <a:off x="3790950" y="611188"/>
            <a:ext cx="231775" cy="157162"/>
            <a:chOff x="933" y="149"/>
            <a:chExt cx="146" cy="99"/>
          </a:xfrm>
        </p:grpSpPr>
        <p:sp>
          <p:nvSpPr>
            <p:cNvPr id="18289" name="Rectangle 881">
              <a:extLst>
                <a:ext uri="{FF2B5EF4-FFF2-40B4-BE49-F238E27FC236}">
                  <a16:creationId xmlns:a16="http://schemas.microsoft.com/office/drawing/2014/main" id="{81EC5FB2-FCFA-4C7C-AC30-B53A53A9ED7D}"/>
                </a:ext>
              </a:extLst>
            </p:cNvPr>
            <p:cNvSpPr>
              <a:spLocks noChangeAspect="1" noChangeArrowheads="1"/>
            </p:cNvSpPr>
            <p:nvPr/>
          </p:nvSpPr>
          <p:spPr bwMode="auto">
            <a:xfrm>
              <a:off x="933" y="149"/>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8290" name="Text Box 882">
              <a:extLst>
                <a:ext uri="{FF2B5EF4-FFF2-40B4-BE49-F238E27FC236}">
                  <a16:creationId xmlns:a16="http://schemas.microsoft.com/office/drawing/2014/main" id="{7C3DB554-4209-4FFF-A978-739BAAEB899C}"/>
                </a:ext>
              </a:extLst>
            </p:cNvPr>
            <p:cNvSpPr txBox="1">
              <a:spLocks noChangeAspect="1" noChangeArrowheads="1"/>
            </p:cNvSpPr>
            <p:nvPr/>
          </p:nvSpPr>
          <p:spPr bwMode="auto">
            <a:xfrm>
              <a:off x="948" y="163"/>
              <a:ext cx="116" cy="70"/>
            </a:xfrm>
            <a:prstGeom prst="rect">
              <a:avLst/>
            </a:prstGeom>
            <a:solidFill>
              <a:srgbClr val="CC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sz="800"/>
                <a:t>HQ</a:t>
              </a:r>
            </a:p>
          </p:txBody>
        </p:sp>
      </p:grpSp>
      <p:grpSp>
        <p:nvGrpSpPr>
          <p:cNvPr id="18291" name="Group 883">
            <a:extLst>
              <a:ext uri="{FF2B5EF4-FFF2-40B4-BE49-F238E27FC236}">
                <a16:creationId xmlns:a16="http://schemas.microsoft.com/office/drawing/2014/main" id="{8A45AAEA-8759-49C1-95EE-4F650F9F96BA}"/>
              </a:ext>
            </a:extLst>
          </p:cNvPr>
          <p:cNvGrpSpPr>
            <a:grpSpLocks/>
          </p:cNvGrpSpPr>
          <p:nvPr/>
        </p:nvGrpSpPr>
        <p:grpSpPr bwMode="auto">
          <a:xfrm>
            <a:off x="3862388" y="827088"/>
            <a:ext cx="74612" cy="26987"/>
            <a:chOff x="2373" y="1404"/>
            <a:chExt cx="47" cy="17"/>
          </a:xfrm>
        </p:grpSpPr>
        <p:sp>
          <p:nvSpPr>
            <p:cNvPr id="18292" name="Oval 884">
              <a:extLst>
                <a:ext uri="{FF2B5EF4-FFF2-40B4-BE49-F238E27FC236}">
                  <a16:creationId xmlns:a16="http://schemas.microsoft.com/office/drawing/2014/main" id="{A7C5D85D-E38D-4F35-A6DE-FBB83E2C8E75}"/>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8293" name="Oval 885">
              <a:extLst>
                <a:ext uri="{FF2B5EF4-FFF2-40B4-BE49-F238E27FC236}">
                  <a16:creationId xmlns:a16="http://schemas.microsoft.com/office/drawing/2014/main" id="{4716E0FA-0C55-41D9-A3CB-4608131864E5}"/>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8294" name="Text Box 886">
            <a:extLst>
              <a:ext uri="{FF2B5EF4-FFF2-40B4-BE49-F238E27FC236}">
                <a16:creationId xmlns:a16="http://schemas.microsoft.com/office/drawing/2014/main" id="{94248048-5818-40B7-BC92-B2DDEA579533}"/>
              </a:ext>
            </a:extLst>
          </p:cNvPr>
          <p:cNvSpPr txBox="1">
            <a:spLocks noChangeArrowheads="1"/>
          </p:cNvSpPr>
          <p:nvPr/>
        </p:nvSpPr>
        <p:spPr bwMode="auto">
          <a:xfrm>
            <a:off x="4006850" y="755650"/>
            <a:ext cx="26574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a:t>
            </a:r>
          </a:p>
          <a:p>
            <a:r>
              <a:rPr lang="en-GB" altLang="en-US" sz="800"/>
              <a:t>x1 </a:t>
            </a:r>
            <a:r>
              <a:rPr lang="en-GB" altLang="en-US" sz="800" b="0"/>
              <a:t>Land Rover (no MG)                                 CWBR-20</a:t>
            </a:r>
            <a:endParaRPr lang="en-GB" altLang="en-US" sz="800"/>
          </a:p>
        </p:txBody>
      </p:sp>
      <p:sp>
        <p:nvSpPr>
          <p:cNvPr id="18295" name="Line 887">
            <a:extLst>
              <a:ext uri="{FF2B5EF4-FFF2-40B4-BE49-F238E27FC236}">
                <a16:creationId xmlns:a16="http://schemas.microsoft.com/office/drawing/2014/main" id="{F4C0D8B9-89E0-4A72-B23B-C8BB275D4E4D}"/>
              </a:ext>
            </a:extLst>
          </p:cNvPr>
          <p:cNvSpPr>
            <a:spLocks noChangeShapeType="1"/>
          </p:cNvSpPr>
          <p:nvPr/>
        </p:nvSpPr>
        <p:spPr bwMode="auto">
          <a:xfrm>
            <a:off x="3860800" y="2698750"/>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8296" name="Text Box 888">
            <a:extLst>
              <a:ext uri="{FF2B5EF4-FFF2-40B4-BE49-F238E27FC236}">
                <a16:creationId xmlns:a16="http://schemas.microsoft.com/office/drawing/2014/main" id="{0E108FD0-6966-4CD4-A8AA-EEC798C48FEA}"/>
              </a:ext>
            </a:extLst>
          </p:cNvPr>
          <p:cNvSpPr txBox="1">
            <a:spLocks noChangeArrowheads="1"/>
          </p:cNvSpPr>
          <p:nvPr/>
        </p:nvSpPr>
        <p:spPr bwMode="auto">
          <a:xfrm>
            <a:off x="4078288" y="1116013"/>
            <a:ext cx="1719262"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MANOEUVRE ELEMENTS</a:t>
            </a:r>
          </a:p>
        </p:txBody>
      </p:sp>
      <p:sp>
        <p:nvSpPr>
          <p:cNvPr id="18297" name="Line 889">
            <a:extLst>
              <a:ext uri="{FF2B5EF4-FFF2-40B4-BE49-F238E27FC236}">
                <a16:creationId xmlns:a16="http://schemas.microsoft.com/office/drawing/2014/main" id="{0913502B-E502-4D48-9876-DDFA025F1A47}"/>
              </a:ext>
            </a:extLst>
          </p:cNvPr>
          <p:cNvSpPr>
            <a:spLocks noChangeShapeType="1"/>
          </p:cNvSpPr>
          <p:nvPr/>
        </p:nvSpPr>
        <p:spPr bwMode="auto">
          <a:xfrm>
            <a:off x="3933825" y="1403350"/>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8298" name="Text Box 890">
            <a:extLst>
              <a:ext uri="{FF2B5EF4-FFF2-40B4-BE49-F238E27FC236}">
                <a16:creationId xmlns:a16="http://schemas.microsoft.com/office/drawing/2014/main" id="{C28DBFFA-F373-4A8F-9D93-3325EC1363D3}"/>
              </a:ext>
            </a:extLst>
          </p:cNvPr>
          <p:cNvSpPr txBox="1">
            <a:spLocks noChangeArrowheads="1"/>
          </p:cNvSpPr>
          <p:nvPr/>
        </p:nvSpPr>
        <p:spPr bwMode="auto">
          <a:xfrm>
            <a:off x="4078288" y="1331913"/>
            <a:ext cx="24765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CWBR-24</a:t>
            </a:r>
          </a:p>
          <a:p>
            <a:r>
              <a:rPr lang="en-GB" altLang="en-US" sz="800"/>
              <a:t>x3 to x5 Infantry Company (Home Defence) (ab)</a:t>
            </a:r>
          </a:p>
        </p:txBody>
      </p:sp>
      <p:sp>
        <p:nvSpPr>
          <p:cNvPr id="18299" name="Text Box 891">
            <a:extLst>
              <a:ext uri="{FF2B5EF4-FFF2-40B4-BE49-F238E27FC236}">
                <a16:creationId xmlns:a16="http://schemas.microsoft.com/office/drawing/2014/main" id="{122863EE-62DF-4174-9360-09F5F37EE569}"/>
              </a:ext>
            </a:extLst>
          </p:cNvPr>
          <p:cNvSpPr txBox="1">
            <a:spLocks noChangeArrowheads="1"/>
          </p:cNvSpPr>
          <p:nvPr/>
        </p:nvSpPr>
        <p:spPr bwMode="auto">
          <a:xfrm>
            <a:off x="4076700" y="2195513"/>
            <a:ext cx="11366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ATTACHMENTS</a:t>
            </a:r>
          </a:p>
        </p:txBody>
      </p:sp>
      <p:grpSp>
        <p:nvGrpSpPr>
          <p:cNvPr id="18300" name="Group 892">
            <a:extLst>
              <a:ext uri="{FF2B5EF4-FFF2-40B4-BE49-F238E27FC236}">
                <a16:creationId xmlns:a16="http://schemas.microsoft.com/office/drawing/2014/main" id="{42F22D0A-583F-4004-84FA-0A7D2E85CE7A}"/>
              </a:ext>
            </a:extLst>
          </p:cNvPr>
          <p:cNvGrpSpPr>
            <a:grpSpLocks noChangeAspect="1"/>
          </p:cNvGrpSpPr>
          <p:nvPr/>
        </p:nvGrpSpPr>
        <p:grpSpPr bwMode="auto">
          <a:xfrm>
            <a:off x="3787775" y="2554288"/>
            <a:ext cx="239713" cy="157162"/>
            <a:chOff x="960" y="336"/>
            <a:chExt cx="201" cy="132"/>
          </a:xfrm>
        </p:grpSpPr>
        <p:sp>
          <p:nvSpPr>
            <p:cNvPr id="18301" name="Rectangle 893">
              <a:extLst>
                <a:ext uri="{FF2B5EF4-FFF2-40B4-BE49-F238E27FC236}">
                  <a16:creationId xmlns:a16="http://schemas.microsoft.com/office/drawing/2014/main" id="{BFB034EE-BE3C-41D4-8358-74F9E3A568F9}"/>
                </a:ext>
              </a:extLst>
            </p:cNvPr>
            <p:cNvSpPr>
              <a:spLocks noChangeAspect="1" noChangeArrowheads="1"/>
            </p:cNvSpPr>
            <p:nvPr/>
          </p:nvSpPr>
          <p:spPr bwMode="auto">
            <a:xfrm>
              <a:off x="960" y="336"/>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8302" name="Line 894">
              <a:extLst>
                <a:ext uri="{FF2B5EF4-FFF2-40B4-BE49-F238E27FC236}">
                  <a16:creationId xmlns:a16="http://schemas.microsoft.com/office/drawing/2014/main" id="{D0571BBC-F313-41EB-AADD-19BB293B2A47}"/>
                </a:ext>
              </a:extLst>
            </p:cNvPr>
            <p:cNvSpPr>
              <a:spLocks noChangeAspect="1" noChangeShapeType="1"/>
            </p:cNvSpPr>
            <p:nvPr/>
          </p:nvSpPr>
          <p:spPr bwMode="auto">
            <a:xfrm flipH="1">
              <a:off x="1061" y="354"/>
              <a:ext cx="2" cy="85"/>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8303" name="Line 895">
              <a:extLst>
                <a:ext uri="{FF2B5EF4-FFF2-40B4-BE49-F238E27FC236}">
                  <a16:creationId xmlns:a16="http://schemas.microsoft.com/office/drawing/2014/main" id="{4E4C9B36-8E85-46D5-80B9-4C43D4A75997}"/>
                </a:ext>
              </a:extLst>
            </p:cNvPr>
            <p:cNvSpPr>
              <a:spLocks noChangeAspect="1" noChangeShapeType="1"/>
            </p:cNvSpPr>
            <p:nvPr/>
          </p:nvSpPr>
          <p:spPr bwMode="auto">
            <a:xfrm flipV="1">
              <a:off x="1031" y="441"/>
              <a:ext cx="57" cy="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8304" name="Line 896">
            <a:extLst>
              <a:ext uri="{FF2B5EF4-FFF2-40B4-BE49-F238E27FC236}">
                <a16:creationId xmlns:a16="http://schemas.microsoft.com/office/drawing/2014/main" id="{84E65B90-4570-469B-A9DF-C7D8FA808124}"/>
              </a:ext>
            </a:extLst>
          </p:cNvPr>
          <p:cNvSpPr>
            <a:spLocks noChangeShapeType="1"/>
          </p:cNvSpPr>
          <p:nvPr/>
        </p:nvSpPr>
        <p:spPr bwMode="auto">
          <a:xfrm>
            <a:off x="3646488" y="1547813"/>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8305" name="Group 897">
            <a:extLst>
              <a:ext uri="{FF2B5EF4-FFF2-40B4-BE49-F238E27FC236}">
                <a16:creationId xmlns:a16="http://schemas.microsoft.com/office/drawing/2014/main" id="{40024C12-0CDC-4069-9315-E5E6733442AF}"/>
              </a:ext>
            </a:extLst>
          </p:cNvPr>
          <p:cNvGrpSpPr>
            <a:grpSpLocks/>
          </p:cNvGrpSpPr>
          <p:nvPr/>
        </p:nvGrpSpPr>
        <p:grpSpPr bwMode="auto">
          <a:xfrm>
            <a:off x="3870325" y="2482850"/>
            <a:ext cx="74613" cy="26988"/>
            <a:chOff x="2373" y="1404"/>
            <a:chExt cx="47" cy="17"/>
          </a:xfrm>
        </p:grpSpPr>
        <p:sp>
          <p:nvSpPr>
            <p:cNvPr id="18306" name="Oval 898">
              <a:extLst>
                <a:ext uri="{FF2B5EF4-FFF2-40B4-BE49-F238E27FC236}">
                  <a16:creationId xmlns:a16="http://schemas.microsoft.com/office/drawing/2014/main" id="{1A519430-39AB-4685-85C2-481F9F564FDD}"/>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8307" name="Oval 899">
              <a:extLst>
                <a:ext uri="{FF2B5EF4-FFF2-40B4-BE49-F238E27FC236}">
                  <a16:creationId xmlns:a16="http://schemas.microsoft.com/office/drawing/2014/main" id="{B854787D-CE11-4427-93EB-C078637CFDCF}"/>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8308" name="Text Box 900">
            <a:extLst>
              <a:ext uri="{FF2B5EF4-FFF2-40B4-BE49-F238E27FC236}">
                <a16:creationId xmlns:a16="http://schemas.microsoft.com/office/drawing/2014/main" id="{01A83409-D7E3-44E1-BD81-3D303EE0026F}"/>
              </a:ext>
            </a:extLst>
          </p:cNvPr>
          <p:cNvSpPr txBox="1">
            <a:spLocks noChangeArrowheads="1"/>
          </p:cNvSpPr>
          <p:nvPr/>
        </p:nvSpPr>
        <p:spPr bwMode="auto">
          <a:xfrm>
            <a:off x="4005263" y="2411413"/>
            <a:ext cx="26289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Organic Fire Support</a:t>
            </a:r>
          </a:p>
          <a:p>
            <a:r>
              <a:rPr lang="en-GB" altLang="en-US" sz="800"/>
              <a:t>x4 </a:t>
            </a:r>
            <a:r>
              <a:rPr lang="en-GB" altLang="en-US" sz="800" b="0"/>
              <a:t>L16A1 81mm Mortar </a:t>
            </a:r>
            <a:r>
              <a:rPr lang="en-GB" altLang="en-US" sz="800"/>
              <a:t>     </a:t>
            </a:r>
            <a:r>
              <a:rPr lang="en-GB" altLang="en-US" sz="800" b="0"/>
              <a:t>                          CWBR-34</a:t>
            </a:r>
            <a:endParaRPr lang="en-GB" altLang="en-US" sz="800"/>
          </a:p>
        </p:txBody>
      </p:sp>
      <p:grpSp>
        <p:nvGrpSpPr>
          <p:cNvPr id="18309" name="Group 901">
            <a:extLst>
              <a:ext uri="{FF2B5EF4-FFF2-40B4-BE49-F238E27FC236}">
                <a16:creationId xmlns:a16="http://schemas.microsoft.com/office/drawing/2014/main" id="{2E03B21E-269A-416D-AD8D-31EEC969B7D3}"/>
              </a:ext>
            </a:extLst>
          </p:cNvPr>
          <p:cNvGrpSpPr>
            <a:grpSpLocks/>
          </p:cNvGrpSpPr>
          <p:nvPr/>
        </p:nvGrpSpPr>
        <p:grpSpPr bwMode="auto">
          <a:xfrm>
            <a:off x="3860800" y="2770188"/>
            <a:ext cx="74613" cy="26987"/>
            <a:chOff x="2373" y="1404"/>
            <a:chExt cx="47" cy="17"/>
          </a:xfrm>
        </p:grpSpPr>
        <p:sp>
          <p:nvSpPr>
            <p:cNvPr id="18310" name="Oval 902">
              <a:extLst>
                <a:ext uri="{FF2B5EF4-FFF2-40B4-BE49-F238E27FC236}">
                  <a16:creationId xmlns:a16="http://schemas.microsoft.com/office/drawing/2014/main" id="{05BCADED-9114-449A-AD6B-EE0F48C47889}"/>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8311" name="Oval 903">
              <a:extLst>
                <a:ext uri="{FF2B5EF4-FFF2-40B4-BE49-F238E27FC236}">
                  <a16:creationId xmlns:a16="http://schemas.microsoft.com/office/drawing/2014/main" id="{BAA7D71C-902A-4F30-8439-76DA6C21D5E8}"/>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8312" name="Line 904">
            <a:extLst>
              <a:ext uri="{FF2B5EF4-FFF2-40B4-BE49-F238E27FC236}">
                <a16:creationId xmlns:a16="http://schemas.microsoft.com/office/drawing/2014/main" id="{73C27AF8-73E7-4B5F-970C-E07C7674774E}"/>
              </a:ext>
            </a:extLst>
          </p:cNvPr>
          <p:cNvSpPr>
            <a:spLocks noChangeShapeType="1"/>
          </p:cNvSpPr>
          <p:nvPr/>
        </p:nvSpPr>
        <p:spPr bwMode="auto">
          <a:xfrm>
            <a:off x="3644900" y="2627313"/>
            <a:ext cx="142875"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8313" name="Line 905">
            <a:extLst>
              <a:ext uri="{FF2B5EF4-FFF2-40B4-BE49-F238E27FC236}">
                <a16:creationId xmlns:a16="http://schemas.microsoft.com/office/drawing/2014/main" id="{65A8AE50-FF1C-4400-A900-5BB4CE448BC4}"/>
              </a:ext>
            </a:extLst>
          </p:cNvPr>
          <p:cNvSpPr>
            <a:spLocks noChangeShapeType="1"/>
          </p:cNvSpPr>
          <p:nvPr/>
        </p:nvSpPr>
        <p:spPr bwMode="auto">
          <a:xfrm flipH="1">
            <a:off x="3644900" y="1979613"/>
            <a:ext cx="0" cy="1800225"/>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8314" name="Group 906">
            <a:extLst>
              <a:ext uri="{FF2B5EF4-FFF2-40B4-BE49-F238E27FC236}">
                <a16:creationId xmlns:a16="http://schemas.microsoft.com/office/drawing/2014/main" id="{133C8E84-00FF-474F-A159-A1A10063B00F}"/>
              </a:ext>
            </a:extLst>
          </p:cNvPr>
          <p:cNvGrpSpPr>
            <a:grpSpLocks noChangeAspect="1"/>
          </p:cNvGrpSpPr>
          <p:nvPr/>
        </p:nvGrpSpPr>
        <p:grpSpPr bwMode="auto">
          <a:xfrm>
            <a:off x="3789363" y="1476375"/>
            <a:ext cx="288925" cy="215900"/>
            <a:chOff x="1968" y="1728"/>
            <a:chExt cx="195" cy="132"/>
          </a:xfrm>
        </p:grpSpPr>
        <p:sp>
          <p:nvSpPr>
            <p:cNvPr id="18315" name="Rectangle 907">
              <a:extLst>
                <a:ext uri="{FF2B5EF4-FFF2-40B4-BE49-F238E27FC236}">
                  <a16:creationId xmlns:a16="http://schemas.microsoft.com/office/drawing/2014/main" id="{EE6F5242-95E0-41BA-BFBE-2173ABF19524}"/>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8316" name="Line 908">
              <a:extLst>
                <a:ext uri="{FF2B5EF4-FFF2-40B4-BE49-F238E27FC236}">
                  <a16:creationId xmlns:a16="http://schemas.microsoft.com/office/drawing/2014/main" id="{74FA0F98-0299-4D48-8F17-1CEC6A782ACE}"/>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8317" name="Line 909">
              <a:extLst>
                <a:ext uri="{FF2B5EF4-FFF2-40B4-BE49-F238E27FC236}">
                  <a16:creationId xmlns:a16="http://schemas.microsoft.com/office/drawing/2014/main" id="{CD2B0A5F-B956-471D-A8A4-5C7A059B24D5}"/>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8318" name="Group 910">
            <a:extLst>
              <a:ext uri="{FF2B5EF4-FFF2-40B4-BE49-F238E27FC236}">
                <a16:creationId xmlns:a16="http://schemas.microsoft.com/office/drawing/2014/main" id="{3B464400-F38A-4683-BFB8-2C7B513E392B}"/>
              </a:ext>
            </a:extLst>
          </p:cNvPr>
          <p:cNvGrpSpPr>
            <a:grpSpLocks/>
          </p:cNvGrpSpPr>
          <p:nvPr/>
        </p:nvGrpSpPr>
        <p:grpSpPr bwMode="auto">
          <a:xfrm>
            <a:off x="3787775" y="2843213"/>
            <a:ext cx="231775" cy="190500"/>
            <a:chOff x="2252" y="2304"/>
            <a:chExt cx="146" cy="120"/>
          </a:xfrm>
        </p:grpSpPr>
        <p:sp>
          <p:nvSpPr>
            <p:cNvPr id="18319" name="Rectangle 911">
              <a:extLst>
                <a:ext uri="{FF2B5EF4-FFF2-40B4-BE49-F238E27FC236}">
                  <a16:creationId xmlns:a16="http://schemas.microsoft.com/office/drawing/2014/main" id="{D8120B1B-053D-4DE5-A35D-A4420DCDC0DC}"/>
                </a:ext>
              </a:extLst>
            </p:cNvPr>
            <p:cNvSpPr>
              <a:spLocks noChangeAspect="1" noChangeArrowheads="1"/>
            </p:cNvSpPr>
            <p:nvPr/>
          </p:nvSpPr>
          <p:spPr bwMode="auto">
            <a:xfrm>
              <a:off x="2252" y="230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8320" name="Oval 912">
              <a:extLst>
                <a:ext uri="{FF2B5EF4-FFF2-40B4-BE49-F238E27FC236}">
                  <a16:creationId xmlns:a16="http://schemas.microsoft.com/office/drawing/2014/main" id="{411450DC-02EE-4C60-9BB1-B5E278401844}"/>
                </a:ext>
              </a:extLst>
            </p:cNvPr>
            <p:cNvSpPr>
              <a:spLocks noChangeAspect="1" noChangeArrowheads="1"/>
            </p:cNvSpPr>
            <p:nvPr/>
          </p:nvSpPr>
          <p:spPr bwMode="auto">
            <a:xfrm>
              <a:off x="2259" y="240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8321" name="Oval 913">
              <a:extLst>
                <a:ext uri="{FF2B5EF4-FFF2-40B4-BE49-F238E27FC236}">
                  <a16:creationId xmlns:a16="http://schemas.microsoft.com/office/drawing/2014/main" id="{552E8619-6DC1-403D-9CFB-70099C348C92}"/>
                </a:ext>
              </a:extLst>
            </p:cNvPr>
            <p:cNvSpPr>
              <a:spLocks noChangeAspect="1" noChangeArrowheads="1"/>
            </p:cNvSpPr>
            <p:nvPr/>
          </p:nvSpPr>
          <p:spPr bwMode="auto">
            <a:xfrm>
              <a:off x="2373" y="240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8322" name="Text Box 914">
            <a:extLst>
              <a:ext uri="{FF2B5EF4-FFF2-40B4-BE49-F238E27FC236}">
                <a16:creationId xmlns:a16="http://schemas.microsoft.com/office/drawing/2014/main" id="{AF0A5CD2-B4FA-4780-A9DB-33062043115B}"/>
              </a:ext>
            </a:extLst>
          </p:cNvPr>
          <p:cNvSpPr txBox="1">
            <a:spLocks noChangeArrowheads="1"/>
          </p:cNvSpPr>
          <p:nvPr/>
        </p:nvSpPr>
        <p:spPr bwMode="auto">
          <a:xfrm>
            <a:off x="3789363" y="107950"/>
            <a:ext cx="24479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BATTLEGROUP CWBR-30</a:t>
            </a:r>
          </a:p>
          <a:p>
            <a:r>
              <a:rPr lang="en-GB" altLang="en-US" sz="1000"/>
              <a:t>Infantry Battalion (Home Defence) </a:t>
            </a:r>
            <a:r>
              <a:rPr lang="en-GB" altLang="en-US" sz="800"/>
              <a:t>(ad)</a:t>
            </a:r>
            <a:endParaRPr lang="en-GB" altLang="en-US" sz="1000"/>
          </a:p>
        </p:txBody>
      </p:sp>
      <p:sp>
        <p:nvSpPr>
          <p:cNvPr id="18323" name="Line 915">
            <a:extLst>
              <a:ext uri="{FF2B5EF4-FFF2-40B4-BE49-F238E27FC236}">
                <a16:creationId xmlns:a16="http://schemas.microsoft.com/office/drawing/2014/main" id="{90A46767-F07A-4C79-B1C1-8BCB5211CE80}"/>
              </a:ext>
            </a:extLst>
          </p:cNvPr>
          <p:cNvSpPr>
            <a:spLocks noChangeShapeType="1"/>
          </p:cNvSpPr>
          <p:nvPr/>
        </p:nvSpPr>
        <p:spPr bwMode="auto">
          <a:xfrm>
            <a:off x="3643313" y="3205163"/>
            <a:ext cx="144462"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8324" name="Group 916">
            <a:extLst>
              <a:ext uri="{FF2B5EF4-FFF2-40B4-BE49-F238E27FC236}">
                <a16:creationId xmlns:a16="http://schemas.microsoft.com/office/drawing/2014/main" id="{A058607B-F83C-4C95-849E-144568818075}"/>
              </a:ext>
            </a:extLst>
          </p:cNvPr>
          <p:cNvGrpSpPr>
            <a:grpSpLocks noChangeAspect="1"/>
          </p:cNvGrpSpPr>
          <p:nvPr/>
        </p:nvGrpSpPr>
        <p:grpSpPr bwMode="auto">
          <a:xfrm>
            <a:off x="3787775" y="3132138"/>
            <a:ext cx="231775" cy="157162"/>
            <a:chOff x="1968" y="1728"/>
            <a:chExt cx="195" cy="132"/>
          </a:xfrm>
        </p:grpSpPr>
        <p:sp>
          <p:nvSpPr>
            <p:cNvPr id="18325" name="Rectangle 917">
              <a:extLst>
                <a:ext uri="{FF2B5EF4-FFF2-40B4-BE49-F238E27FC236}">
                  <a16:creationId xmlns:a16="http://schemas.microsoft.com/office/drawing/2014/main" id="{E0DE2974-1C7F-4720-AE22-4FDB4C3E926B}"/>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8326" name="Line 918">
              <a:extLst>
                <a:ext uri="{FF2B5EF4-FFF2-40B4-BE49-F238E27FC236}">
                  <a16:creationId xmlns:a16="http://schemas.microsoft.com/office/drawing/2014/main" id="{377D3C22-9062-44A1-8FB6-4FEDD2E30A95}"/>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8327" name="Line 919">
              <a:extLst>
                <a:ext uri="{FF2B5EF4-FFF2-40B4-BE49-F238E27FC236}">
                  <a16:creationId xmlns:a16="http://schemas.microsoft.com/office/drawing/2014/main" id="{E5C3A2A6-83D5-4B1D-816B-AD66D914EC9D}"/>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8328" name="Group 920">
            <a:extLst>
              <a:ext uri="{FF2B5EF4-FFF2-40B4-BE49-F238E27FC236}">
                <a16:creationId xmlns:a16="http://schemas.microsoft.com/office/drawing/2014/main" id="{5E33690C-ECD7-4E8E-82C1-F03DBB50AC29}"/>
              </a:ext>
            </a:extLst>
          </p:cNvPr>
          <p:cNvGrpSpPr>
            <a:grpSpLocks/>
          </p:cNvGrpSpPr>
          <p:nvPr/>
        </p:nvGrpSpPr>
        <p:grpSpPr bwMode="auto">
          <a:xfrm>
            <a:off x="3859213" y="3060700"/>
            <a:ext cx="74612" cy="26988"/>
            <a:chOff x="2373" y="1404"/>
            <a:chExt cx="47" cy="17"/>
          </a:xfrm>
        </p:grpSpPr>
        <p:sp>
          <p:nvSpPr>
            <p:cNvPr id="18329" name="Oval 921">
              <a:extLst>
                <a:ext uri="{FF2B5EF4-FFF2-40B4-BE49-F238E27FC236}">
                  <a16:creationId xmlns:a16="http://schemas.microsoft.com/office/drawing/2014/main" id="{7EE2D608-06D0-4EB4-9E8E-BFE87811C9FD}"/>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8330" name="Oval 922">
              <a:extLst>
                <a:ext uri="{FF2B5EF4-FFF2-40B4-BE49-F238E27FC236}">
                  <a16:creationId xmlns:a16="http://schemas.microsoft.com/office/drawing/2014/main" id="{3BCDEEBE-2BC4-47B2-B8A2-6A63C3BE8190}"/>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grpSp>
        <p:nvGrpSpPr>
          <p:cNvPr id="18331" name="Group 923">
            <a:extLst>
              <a:ext uri="{FF2B5EF4-FFF2-40B4-BE49-F238E27FC236}">
                <a16:creationId xmlns:a16="http://schemas.microsoft.com/office/drawing/2014/main" id="{E89E2DB1-3ABF-4656-BB27-A294DF41B167}"/>
              </a:ext>
            </a:extLst>
          </p:cNvPr>
          <p:cNvGrpSpPr>
            <a:grpSpLocks/>
          </p:cNvGrpSpPr>
          <p:nvPr/>
        </p:nvGrpSpPr>
        <p:grpSpPr bwMode="auto">
          <a:xfrm>
            <a:off x="3859213" y="3348038"/>
            <a:ext cx="74612" cy="26987"/>
            <a:chOff x="2373" y="1404"/>
            <a:chExt cx="47" cy="17"/>
          </a:xfrm>
        </p:grpSpPr>
        <p:sp>
          <p:nvSpPr>
            <p:cNvPr id="18332" name="Oval 924">
              <a:extLst>
                <a:ext uri="{FF2B5EF4-FFF2-40B4-BE49-F238E27FC236}">
                  <a16:creationId xmlns:a16="http://schemas.microsoft.com/office/drawing/2014/main" id="{D0893D15-726F-49E8-B1C5-AD59050B0E88}"/>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8333" name="Oval 925">
              <a:extLst>
                <a:ext uri="{FF2B5EF4-FFF2-40B4-BE49-F238E27FC236}">
                  <a16:creationId xmlns:a16="http://schemas.microsoft.com/office/drawing/2014/main" id="{0846C897-FBDC-4212-92A6-D9124C6A2C13}"/>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8334" name="Text Box 926">
            <a:extLst>
              <a:ext uri="{FF2B5EF4-FFF2-40B4-BE49-F238E27FC236}">
                <a16:creationId xmlns:a16="http://schemas.microsoft.com/office/drawing/2014/main" id="{834CAED8-2C2B-4FFF-9ABB-BA60642956CC}"/>
              </a:ext>
            </a:extLst>
          </p:cNvPr>
          <p:cNvSpPr txBox="1">
            <a:spLocks noChangeArrowheads="1"/>
          </p:cNvSpPr>
          <p:nvPr/>
        </p:nvSpPr>
        <p:spPr bwMode="auto">
          <a:xfrm>
            <a:off x="4003675" y="3276600"/>
            <a:ext cx="26384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Transport/Recce</a:t>
            </a:r>
          </a:p>
          <a:p>
            <a:r>
              <a:rPr lang="en-GB" altLang="en-US" sz="800"/>
              <a:t>x3 </a:t>
            </a:r>
            <a:r>
              <a:rPr lang="en-GB" altLang="en-US" sz="800" b="0"/>
              <a:t>Land Rover (with MG) </a:t>
            </a:r>
            <a:r>
              <a:rPr lang="en-GB" altLang="en-US" sz="800"/>
              <a:t>     </a:t>
            </a:r>
            <a:r>
              <a:rPr lang="en-GB" altLang="en-US" sz="800" b="0"/>
              <a:t>                        CWBR-22</a:t>
            </a:r>
            <a:endParaRPr lang="en-GB" altLang="en-US" sz="800"/>
          </a:p>
        </p:txBody>
      </p:sp>
      <p:grpSp>
        <p:nvGrpSpPr>
          <p:cNvPr id="18335" name="Group 927">
            <a:extLst>
              <a:ext uri="{FF2B5EF4-FFF2-40B4-BE49-F238E27FC236}">
                <a16:creationId xmlns:a16="http://schemas.microsoft.com/office/drawing/2014/main" id="{E3E4C057-1F08-4CC4-85F8-615DF02A869F}"/>
              </a:ext>
            </a:extLst>
          </p:cNvPr>
          <p:cNvGrpSpPr>
            <a:grpSpLocks/>
          </p:cNvGrpSpPr>
          <p:nvPr/>
        </p:nvGrpSpPr>
        <p:grpSpPr bwMode="auto">
          <a:xfrm>
            <a:off x="3786188" y="3421063"/>
            <a:ext cx="231775" cy="190500"/>
            <a:chOff x="2252" y="2304"/>
            <a:chExt cx="146" cy="120"/>
          </a:xfrm>
        </p:grpSpPr>
        <p:sp>
          <p:nvSpPr>
            <p:cNvPr id="18336" name="Rectangle 928">
              <a:extLst>
                <a:ext uri="{FF2B5EF4-FFF2-40B4-BE49-F238E27FC236}">
                  <a16:creationId xmlns:a16="http://schemas.microsoft.com/office/drawing/2014/main" id="{D829A743-7EB0-4B4A-993F-B07A19DF1617}"/>
                </a:ext>
              </a:extLst>
            </p:cNvPr>
            <p:cNvSpPr>
              <a:spLocks noChangeAspect="1" noChangeArrowheads="1"/>
            </p:cNvSpPr>
            <p:nvPr/>
          </p:nvSpPr>
          <p:spPr bwMode="auto">
            <a:xfrm>
              <a:off x="2252" y="230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8337" name="Oval 929">
              <a:extLst>
                <a:ext uri="{FF2B5EF4-FFF2-40B4-BE49-F238E27FC236}">
                  <a16:creationId xmlns:a16="http://schemas.microsoft.com/office/drawing/2014/main" id="{B69B01ED-0CD1-4E51-80DF-927ECF6E74B2}"/>
                </a:ext>
              </a:extLst>
            </p:cNvPr>
            <p:cNvSpPr>
              <a:spLocks noChangeAspect="1" noChangeArrowheads="1"/>
            </p:cNvSpPr>
            <p:nvPr/>
          </p:nvSpPr>
          <p:spPr bwMode="auto">
            <a:xfrm>
              <a:off x="2259" y="240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8338" name="Oval 930">
              <a:extLst>
                <a:ext uri="{FF2B5EF4-FFF2-40B4-BE49-F238E27FC236}">
                  <a16:creationId xmlns:a16="http://schemas.microsoft.com/office/drawing/2014/main" id="{68196FF3-9807-4707-BCFE-6A65FD66A4E1}"/>
                </a:ext>
              </a:extLst>
            </p:cNvPr>
            <p:cNvSpPr>
              <a:spLocks noChangeAspect="1" noChangeArrowheads="1"/>
            </p:cNvSpPr>
            <p:nvPr/>
          </p:nvSpPr>
          <p:spPr bwMode="auto">
            <a:xfrm>
              <a:off x="2373" y="240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8339" name="Text Box 931">
            <a:extLst>
              <a:ext uri="{FF2B5EF4-FFF2-40B4-BE49-F238E27FC236}">
                <a16:creationId xmlns:a16="http://schemas.microsoft.com/office/drawing/2014/main" id="{DEA995E1-E31B-425D-97EB-60F817AEE7E2}"/>
              </a:ext>
            </a:extLst>
          </p:cNvPr>
          <p:cNvSpPr txBox="1">
            <a:spLocks noChangeArrowheads="1"/>
          </p:cNvSpPr>
          <p:nvPr/>
        </p:nvSpPr>
        <p:spPr bwMode="auto">
          <a:xfrm>
            <a:off x="4003675" y="2987675"/>
            <a:ext cx="26114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Recce</a:t>
            </a:r>
          </a:p>
          <a:p>
            <a:r>
              <a:rPr lang="en-GB" altLang="en-US" sz="800"/>
              <a:t>x3 </a:t>
            </a:r>
            <a:r>
              <a:rPr lang="en-GB" altLang="en-US" sz="800" b="0"/>
              <a:t>Infantry (1 MAW) </a:t>
            </a:r>
            <a:r>
              <a:rPr lang="en-GB" altLang="en-US" sz="800"/>
              <a:t>    </a:t>
            </a:r>
            <a:r>
              <a:rPr lang="en-GB" altLang="en-US" sz="800" b="0"/>
              <a:t>                                CWBR-26</a:t>
            </a:r>
            <a:endParaRPr lang="en-GB" altLang="en-US" sz="800"/>
          </a:p>
        </p:txBody>
      </p:sp>
      <p:sp>
        <p:nvSpPr>
          <p:cNvPr id="18340" name="Line 932">
            <a:extLst>
              <a:ext uri="{FF2B5EF4-FFF2-40B4-BE49-F238E27FC236}">
                <a16:creationId xmlns:a16="http://schemas.microsoft.com/office/drawing/2014/main" id="{A5124690-1ABD-47DE-83B3-8E76FF50F796}"/>
              </a:ext>
            </a:extLst>
          </p:cNvPr>
          <p:cNvSpPr>
            <a:spLocks noChangeShapeType="1"/>
          </p:cNvSpPr>
          <p:nvPr/>
        </p:nvSpPr>
        <p:spPr bwMode="auto">
          <a:xfrm>
            <a:off x="3643313" y="3781425"/>
            <a:ext cx="144462"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8341" name="Group 933">
            <a:extLst>
              <a:ext uri="{FF2B5EF4-FFF2-40B4-BE49-F238E27FC236}">
                <a16:creationId xmlns:a16="http://schemas.microsoft.com/office/drawing/2014/main" id="{90DC8D2C-D0DE-4939-B88B-C060C03F5D30}"/>
              </a:ext>
            </a:extLst>
          </p:cNvPr>
          <p:cNvGrpSpPr>
            <a:grpSpLocks/>
          </p:cNvGrpSpPr>
          <p:nvPr/>
        </p:nvGrpSpPr>
        <p:grpSpPr bwMode="auto">
          <a:xfrm>
            <a:off x="3859213" y="3636963"/>
            <a:ext cx="74612" cy="26987"/>
            <a:chOff x="2373" y="1404"/>
            <a:chExt cx="47" cy="17"/>
          </a:xfrm>
        </p:grpSpPr>
        <p:sp>
          <p:nvSpPr>
            <p:cNvPr id="18342" name="Oval 934">
              <a:extLst>
                <a:ext uri="{FF2B5EF4-FFF2-40B4-BE49-F238E27FC236}">
                  <a16:creationId xmlns:a16="http://schemas.microsoft.com/office/drawing/2014/main" id="{79DD9520-79FF-4D89-AABE-05A4469F3DE0}"/>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8343" name="Oval 935">
              <a:extLst>
                <a:ext uri="{FF2B5EF4-FFF2-40B4-BE49-F238E27FC236}">
                  <a16:creationId xmlns:a16="http://schemas.microsoft.com/office/drawing/2014/main" id="{5C743927-2063-44E0-9A2D-6D8EA78B7C32}"/>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8344" name="Text Box 936">
            <a:extLst>
              <a:ext uri="{FF2B5EF4-FFF2-40B4-BE49-F238E27FC236}">
                <a16:creationId xmlns:a16="http://schemas.microsoft.com/office/drawing/2014/main" id="{4D5F62DC-AF83-430A-BAC8-77EC796E23AB}"/>
              </a:ext>
            </a:extLst>
          </p:cNvPr>
          <p:cNvSpPr txBox="1">
            <a:spLocks noChangeArrowheads="1"/>
          </p:cNvSpPr>
          <p:nvPr/>
        </p:nvSpPr>
        <p:spPr bwMode="auto">
          <a:xfrm>
            <a:off x="4003675" y="3636963"/>
            <a:ext cx="2611438"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x3 </a:t>
            </a:r>
            <a:r>
              <a:rPr lang="en-GB" altLang="en-US" sz="800" b="0"/>
              <a:t>Combat Engineers </a:t>
            </a:r>
            <a:r>
              <a:rPr lang="en-GB" altLang="en-US" sz="800"/>
              <a:t>(c)             </a:t>
            </a:r>
            <a:r>
              <a:rPr lang="en-GB" altLang="en-US" sz="800" b="0"/>
              <a:t>                CWBR-36</a:t>
            </a:r>
            <a:endParaRPr lang="en-GB" altLang="en-US" sz="800"/>
          </a:p>
        </p:txBody>
      </p:sp>
      <p:grpSp>
        <p:nvGrpSpPr>
          <p:cNvPr id="18345" name="Group 937">
            <a:extLst>
              <a:ext uri="{FF2B5EF4-FFF2-40B4-BE49-F238E27FC236}">
                <a16:creationId xmlns:a16="http://schemas.microsoft.com/office/drawing/2014/main" id="{12D4D5DF-4E2B-463B-99AC-95FCD12A5401}"/>
              </a:ext>
            </a:extLst>
          </p:cNvPr>
          <p:cNvGrpSpPr>
            <a:grpSpLocks noChangeAspect="1"/>
          </p:cNvGrpSpPr>
          <p:nvPr/>
        </p:nvGrpSpPr>
        <p:grpSpPr bwMode="auto">
          <a:xfrm>
            <a:off x="3786188" y="3709988"/>
            <a:ext cx="231775" cy="157162"/>
            <a:chOff x="1872" y="1440"/>
            <a:chExt cx="195" cy="132"/>
          </a:xfrm>
        </p:grpSpPr>
        <p:sp>
          <p:nvSpPr>
            <p:cNvPr id="18346" name="Rectangle 938">
              <a:extLst>
                <a:ext uri="{FF2B5EF4-FFF2-40B4-BE49-F238E27FC236}">
                  <a16:creationId xmlns:a16="http://schemas.microsoft.com/office/drawing/2014/main" id="{A69DB09B-0DD4-4681-A538-88130D3DB5DE}"/>
                </a:ext>
              </a:extLst>
            </p:cNvPr>
            <p:cNvSpPr>
              <a:spLocks noChangeAspect="1" noChangeArrowheads="1"/>
            </p:cNvSpPr>
            <p:nvPr/>
          </p:nvSpPr>
          <p:spPr bwMode="auto">
            <a:xfrm>
              <a:off x="1872" y="1440"/>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8347" name="Line 939">
              <a:extLst>
                <a:ext uri="{FF2B5EF4-FFF2-40B4-BE49-F238E27FC236}">
                  <a16:creationId xmlns:a16="http://schemas.microsoft.com/office/drawing/2014/main" id="{C4BB976E-4ED9-4EDC-9F4A-0EAE9ED1A373}"/>
                </a:ext>
              </a:extLst>
            </p:cNvPr>
            <p:cNvSpPr>
              <a:spLocks noChangeAspect="1" noChangeShapeType="1"/>
            </p:cNvSpPr>
            <p:nvPr/>
          </p:nvSpPr>
          <p:spPr bwMode="auto">
            <a:xfrm>
              <a:off x="1932" y="1480"/>
              <a:ext cx="0" cy="42"/>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8348" name="Line 940">
              <a:extLst>
                <a:ext uri="{FF2B5EF4-FFF2-40B4-BE49-F238E27FC236}">
                  <a16:creationId xmlns:a16="http://schemas.microsoft.com/office/drawing/2014/main" id="{6D37012B-F062-4688-9200-2878F1052DC9}"/>
                </a:ext>
              </a:extLst>
            </p:cNvPr>
            <p:cNvSpPr>
              <a:spLocks noChangeAspect="1" noChangeShapeType="1"/>
            </p:cNvSpPr>
            <p:nvPr/>
          </p:nvSpPr>
          <p:spPr bwMode="auto">
            <a:xfrm>
              <a:off x="1967" y="1482"/>
              <a:ext cx="0" cy="4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8349" name="Line 941">
              <a:extLst>
                <a:ext uri="{FF2B5EF4-FFF2-40B4-BE49-F238E27FC236}">
                  <a16:creationId xmlns:a16="http://schemas.microsoft.com/office/drawing/2014/main" id="{F7694F9E-3764-41FD-8B84-ACEFF5ED9265}"/>
                </a:ext>
              </a:extLst>
            </p:cNvPr>
            <p:cNvSpPr>
              <a:spLocks noChangeAspect="1" noChangeShapeType="1"/>
            </p:cNvSpPr>
            <p:nvPr/>
          </p:nvSpPr>
          <p:spPr bwMode="auto">
            <a:xfrm>
              <a:off x="2001" y="1483"/>
              <a:ext cx="0" cy="39"/>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8350" name="Line 942">
              <a:extLst>
                <a:ext uri="{FF2B5EF4-FFF2-40B4-BE49-F238E27FC236}">
                  <a16:creationId xmlns:a16="http://schemas.microsoft.com/office/drawing/2014/main" id="{AF0C0F85-D501-4F67-B4A1-3B5764C1ABC3}"/>
                </a:ext>
              </a:extLst>
            </p:cNvPr>
            <p:cNvSpPr>
              <a:spLocks noChangeAspect="1" noChangeShapeType="1"/>
            </p:cNvSpPr>
            <p:nvPr/>
          </p:nvSpPr>
          <p:spPr bwMode="auto">
            <a:xfrm>
              <a:off x="1928" y="1482"/>
              <a:ext cx="79" cy="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8351" name="Text Box 943">
            <a:extLst>
              <a:ext uri="{FF2B5EF4-FFF2-40B4-BE49-F238E27FC236}">
                <a16:creationId xmlns:a16="http://schemas.microsoft.com/office/drawing/2014/main" id="{A096F4FD-04C6-4BCC-A357-1605A70970B8}"/>
              </a:ext>
            </a:extLst>
          </p:cNvPr>
          <p:cNvSpPr txBox="1">
            <a:spLocks noChangeArrowheads="1"/>
          </p:cNvSpPr>
          <p:nvPr/>
        </p:nvSpPr>
        <p:spPr bwMode="auto">
          <a:xfrm>
            <a:off x="3500438" y="4284663"/>
            <a:ext cx="3241675" cy="3514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800"/>
              <a:t>(a) </a:t>
            </a:r>
            <a:r>
              <a:rPr lang="en-GB" altLang="en-US" sz="800" b="0"/>
              <a:t>Home Defence battalions were mainly formed from the TA, though in wartime they would be approximately one-third manned by regular reservists called up to war.  One exception to this rule was the Ulster Defence Regiment, which was raised for home defence in Northern Ireland and had some full-time regular battalions in addition to volunteer reservists.  The Hong Kong, Gibraltar and Bermuda Regiments also had a mix of full-time regular and volunteer reservist troops.</a:t>
            </a:r>
          </a:p>
          <a:p>
            <a:endParaRPr lang="en-GB" altLang="en-US" sz="800"/>
          </a:p>
          <a:p>
            <a:r>
              <a:rPr lang="en-GB" altLang="en-US" sz="800"/>
              <a:t>(b) </a:t>
            </a:r>
            <a:r>
              <a:rPr lang="en-GB" altLang="en-US" sz="800" b="0"/>
              <a:t>Most Home Defence Battalions, Yeomanry Regiments and some TA Light Role Battalions had at least one additional company (some had </a:t>
            </a:r>
            <a:r>
              <a:rPr lang="en-GB" altLang="en-US" sz="800"/>
              <a:t>x2</a:t>
            </a:r>
            <a:r>
              <a:rPr lang="en-GB" altLang="en-US" sz="800" b="0"/>
              <a:t> companies) which were designated ‘Home Service Force’ (HSF).  The HSF companies were tasked to defend rear areas, provide security, provide ‘Aid to the Civil Power’ and assist with civil defence, thus freeing up the ‘core’ companies for combat.  HSF companies were armed only with smallarms, no heavy weapons and minimal transport.  </a:t>
            </a:r>
          </a:p>
          <a:p>
            <a:endParaRPr lang="en-GB" altLang="en-US" sz="800" b="0"/>
          </a:p>
          <a:p>
            <a:r>
              <a:rPr lang="en-GB" altLang="en-US" sz="800"/>
              <a:t>(c)</a:t>
            </a:r>
            <a:r>
              <a:rPr lang="en-GB" altLang="en-US" sz="800" b="0"/>
              <a:t> As Home Defence battalions were likely to be operating far from the support of the Royal Engineers, they retained an integral Assault Pioneer Platoon.</a:t>
            </a:r>
            <a:endParaRPr lang="en-GB" altLang="en-US" sz="800"/>
          </a:p>
          <a:p>
            <a:endParaRPr lang="en-GB" altLang="en-US" sz="800" b="0"/>
          </a:p>
          <a:p>
            <a:r>
              <a:rPr lang="en-GB" altLang="en-US" sz="800"/>
              <a:t>(d) </a:t>
            </a:r>
            <a:r>
              <a:rPr lang="en-GB" altLang="en-US" sz="800" b="0"/>
              <a:t>Home Defence battalions do not appear to have possessed Anti-Tank Platoons.  However, large quantities of L6 Wombat 120mm Recoilless Rifles and ammunition remained in war reserve storage following the regular Army’s recent upgrade to Milan ATGMs, so it’s not inconceivable that some battalions may have received Wombat in the run-up to war.</a:t>
            </a:r>
          </a:p>
        </p:txBody>
      </p:sp>
      <p:grpSp>
        <p:nvGrpSpPr>
          <p:cNvPr id="18352" name="Group 944">
            <a:extLst>
              <a:ext uri="{FF2B5EF4-FFF2-40B4-BE49-F238E27FC236}">
                <a16:creationId xmlns:a16="http://schemas.microsoft.com/office/drawing/2014/main" id="{7D3854C7-7FFC-4982-BD46-E9C78384D321}"/>
              </a:ext>
            </a:extLst>
          </p:cNvPr>
          <p:cNvGrpSpPr>
            <a:grpSpLocks/>
          </p:cNvGrpSpPr>
          <p:nvPr/>
        </p:nvGrpSpPr>
        <p:grpSpPr bwMode="auto">
          <a:xfrm>
            <a:off x="3789363" y="900113"/>
            <a:ext cx="231775" cy="190500"/>
            <a:chOff x="2252" y="2304"/>
            <a:chExt cx="146" cy="120"/>
          </a:xfrm>
        </p:grpSpPr>
        <p:sp>
          <p:nvSpPr>
            <p:cNvPr id="18353" name="Rectangle 945">
              <a:extLst>
                <a:ext uri="{FF2B5EF4-FFF2-40B4-BE49-F238E27FC236}">
                  <a16:creationId xmlns:a16="http://schemas.microsoft.com/office/drawing/2014/main" id="{B4E37DDF-8AC4-406A-BE15-1A2479735C52}"/>
                </a:ext>
              </a:extLst>
            </p:cNvPr>
            <p:cNvSpPr>
              <a:spLocks noChangeAspect="1" noChangeArrowheads="1"/>
            </p:cNvSpPr>
            <p:nvPr/>
          </p:nvSpPr>
          <p:spPr bwMode="auto">
            <a:xfrm>
              <a:off x="2252" y="230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8354" name="Oval 946">
              <a:extLst>
                <a:ext uri="{FF2B5EF4-FFF2-40B4-BE49-F238E27FC236}">
                  <a16:creationId xmlns:a16="http://schemas.microsoft.com/office/drawing/2014/main" id="{99B78812-FC23-4A42-859B-763CA1D686DD}"/>
                </a:ext>
              </a:extLst>
            </p:cNvPr>
            <p:cNvSpPr>
              <a:spLocks noChangeAspect="1" noChangeArrowheads="1"/>
            </p:cNvSpPr>
            <p:nvPr/>
          </p:nvSpPr>
          <p:spPr bwMode="auto">
            <a:xfrm>
              <a:off x="2259" y="240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8355" name="Oval 947">
              <a:extLst>
                <a:ext uri="{FF2B5EF4-FFF2-40B4-BE49-F238E27FC236}">
                  <a16:creationId xmlns:a16="http://schemas.microsoft.com/office/drawing/2014/main" id="{A448072E-0ECD-49E3-871A-B87C6A0ED4E9}"/>
                </a:ext>
              </a:extLst>
            </p:cNvPr>
            <p:cNvSpPr>
              <a:spLocks noChangeAspect="1" noChangeArrowheads="1"/>
            </p:cNvSpPr>
            <p:nvPr/>
          </p:nvSpPr>
          <p:spPr bwMode="auto">
            <a:xfrm>
              <a:off x="2373" y="240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8356" name="Text Box 948">
            <a:extLst>
              <a:ext uri="{FF2B5EF4-FFF2-40B4-BE49-F238E27FC236}">
                <a16:creationId xmlns:a16="http://schemas.microsoft.com/office/drawing/2014/main" id="{326B760A-4A6F-4533-A189-A8DC81141F08}"/>
              </a:ext>
            </a:extLst>
          </p:cNvPr>
          <p:cNvSpPr txBox="1">
            <a:spLocks noChangeArrowheads="1"/>
          </p:cNvSpPr>
          <p:nvPr/>
        </p:nvSpPr>
        <p:spPr bwMode="auto">
          <a:xfrm>
            <a:off x="4003675" y="2698750"/>
            <a:ext cx="263366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a:t>
            </a:r>
          </a:p>
          <a:p>
            <a:r>
              <a:rPr lang="en-GB" altLang="en-US" sz="800"/>
              <a:t>x4 </a:t>
            </a:r>
            <a:r>
              <a:rPr lang="en-GB" altLang="en-US" sz="800" b="0"/>
              <a:t>1-ton Land Rover (no MG) </a:t>
            </a:r>
            <a:r>
              <a:rPr lang="en-GB" altLang="en-US" sz="800"/>
              <a:t>     </a:t>
            </a:r>
            <a:r>
              <a:rPr lang="en-GB" altLang="en-US" sz="800" b="0"/>
              <a:t>                 CWBR-21</a:t>
            </a:r>
            <a:endParaRPr lang="en-GB" altLang="en-US" sz="800"/>
          </a:p>
        </p:txBody>
      </p:sp>
      <p:sp>
        <p:nvSpPr>
          <p:cNvPr id="18357" name="Line 949">
            <a:extLst>
              <a:ext uri="{FF2B5EF4-FFF2-40B4-BE49-F238E27FC236}">
                <a16:creationId xmlns:a16="http://schemas.microsoft.com/office/drawing/2014/main" id="{A2239D85-1BC6-4F73-BE4D-8F055C62D090}"/>
              </a:ext>
            </a:extLst>
          </p:cNvPr>
          <p:cNvSpPr>
            <a:spLocks noChangeShapeType="1"/>
          </p:cNvSpPr>
          <p:nvPr/>
        </p:nvSpPr>
        <p:spPr bwMode="auto">
          <a:xfrm>
            <a:off x="3932238" y="1835150"/>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8358" name="Text Box 950">
            <a:extLst>
              <a:ext uri="{FF2B5EF4-FFF2-40B4-BE49-F238E27FC236}">
                <a16:creationId xmlns:a16="http://schemas.microsoft.com/office/drawing/2014/main" id="{F7AEC573-73AB-4BFA-AE08-AD1FB6B5C2DB}"/>
              </a:ext>
            </a:extLst>
          </p:cNvPr>
          <p:cNvSpPr txBox="1">
            <a:spLocks noChangeArrowheads="1"/>
          </p:cNvSpPr>
          <p:nvPr/>
        </p:nvSpPr>
        <p:spPr bwMode="auto">
          <a:xfrm>
            <a:off x="4076700" y="1763713"/>
            <a:ext cx="27717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CWBR-34</a:t>
            </a:r>
          </a:p>
          <a:p>
            <a:r>
              <a:rPr lang="en-GB" altLang="en-US" sz="800"/>
              <a:t>Up to x2 Infantry Company (Home Service Force) (ab)</a:t>
            </a:r>
          </a:p>
        </p:txBody>
      </p:sp>
      <p:sp>
        <p:nvSpPr>
          <p:cNvPr id="18359" name="Line 951">
            <a:extLst>
              <a:ext uri="{FF2B5EF4-FFF2-40B4-BE49-F238E27FC236}">
                <a16:creationId xmlns:a16="http://schemas.microsoft.com/office/drawing/2014/main" id="{074B16F9-7873-4B0E-90D0-6FFD29774612}"/>
              </a:ext>
            </a:extLst>
          </p:cNvPr>
          <p:cNvSpPr>
            <a:spLocks noChangeShapeType="1"/>
          </p:cNvSpPr>
          <p:nvPr/>
        </p:nvSpPr>
        <p:spPr bwMode="auto">
          <a:xfrm>
            <a:off x="3644900" y="1979613"/>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8360" name="Group 952">
            <a:extLst>
              <a:ext uri="{FF2B5EF4-FFF2-40B4-BE49-F238E27FC236}">
                <a16:creationId xmlns:a16="http://schemas.microsoft.com/office/drawing/2014/main" id="{B106A3A1-CC83-44D5-AFB8-A1BB6D76CAAD}"/>
              </a:ext>
            </a:extLst>
          </p:cNvPr>
          <p:cNvGrpSpPr>
            <a:grpSpLocks noChangeAspect="1"/>
          </p:cNvGrpSpPr>
          <p:nvPr/>
        </p:nvGrpSpPr>
        <p:grpSpPr bwMode="auto">
          <a:xfrm>
            <a:off x="3787775" y="1908175"/>
            <a:ext cx="288925" cy="215900"/>
            <a:chOff x="1968" y="1728"/>
            <a:chExt cx="195" cy="132"/>
          </a:xfrm>
        </p:grpSpPr>
        <p:sp>
          <p:nvSpPr>
            <p:cNvPr id="18361" name="Rectangle 953">
              <a:extLst>
                <a:ext uri="{FF2B5EF4-FFF2-40B4-BE49-F238E27FC236}">
                  <a16:creationId xmlns:a16="http://schemas.microsoft.com/office/drawing/2014/main" id="{631FF72E-1E3A-446D-BB09-35411B85D674}"/>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8362" name="Line 954">
              <a:extLst>
                <a:ext uri="{FF2B5EF4-FFF2-40B4-BE49-F238E27FC236}">
                  <a16:creationId xmlns:a16="http://schemas.microsoft.com/office/drawing/2014/main" id="{84BA6FF0-D1E7-4218-ADD6-D32AE6568CD3}"/>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8363" name="Line 955">
              <a:extLst>
                <a:ext uri="{FF2B5EF4-FFF2-40B4-BE49-F238E27FC236}">
                  <a16:creationId xmlns:a16="http://schemas.microsoft.com/office/drawing/2014/main" id="{6303103F-F9D2-46E1-A945-5E81808393A6}"/>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503" name="Line 135">
            <a:extLst>
              <a:ext uri="{FF2B5EF4-FFF2-40B4-BE49-F238E27FC236}">
                <a16:creationId xmlns:a16="http://schemas.microsoft.com/office/drawing/2014/main" id="{78249340-D91A-451F-9132-65DA0BDBEBDA}"/>
              </a:ext>
            </a:extLst>
          </p:cNvPr>
          <p:cNvSpPr>
            <a:spLocks noChangeShapeType="1"/>
          </p:cNvSpPr>
          <p:nvPr/>
        </p:nvSpPr>
        <p:spPr bwMode="auto">
          <a:xfrm>
            <a:off x="260350" y="395288"/>
            <a:ext cx="0" cy="5762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8504" name="Line 136">
            <a:extLst>
              <a:ext uri="{FF2B5EF4-FFF2-40B4-BE49-F238E27FC236}">
                <a16:creationId xmlns:a16="http://schemas.microsoft.com/office/drawing/2014/main" id="{A7BE083A-4C04-458F-B848-A38E6D26D25F}"/>
              </a:ext>
            </a:extLst>
          </p:cNvPr>
          <p:cNvSpPr>
            <a:spLocks noChangeShapeType="1"/>
          </p:cNvSpPr>
          <p:nvPr/>
        </p:nvSpPr>
        <p:spPr bwMode="auto">
          <a:xfrm>
            <a:off x="261938" y="684213"/>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58505" name="Group 137">
            <a:extLst>
              <a:ext uri="{FF2B5EF4-FFF2-40B4-BE49-F238E27FC236}">
                <a16:creationId xmlns:a16="http://schemas.microsoft.com/office/drawing/2014/main" id="{A89C7A6E-391F-4A8C-93CC-61EA5E212479}"/>
              </a:ext>
            </a:extLst>
          </p:cNvPr>
          <p:cNvGrpSpPr>
            <a:grpSpLocks noChangeAspect="1"/>
          </p:cNvGrpSpPr>
          <p:nvPr/>
        </p:nvGrpSpPr>
        <p:grpSpPr bwMode="auto">
          <a:xfrm>
            <a:off x="404813" y="611188"/>
            <a:ext cx="231775" cy="157162"/>
            <a:chOff x="480" y="960"/>
            <a:chExt cx="195" cy="132"/>
          </a:xfrm>
        </p:grpSpPr>
        <p:sp>
          <p:nvSpPr>
            <p:cNvPr id="58506" name="Rectangle 138">
              <a:extLst>
                <a:ext uri="{FF2B5EF4-FFF2-40B4-BE49-F238E27FC236}">
                  <a16:creationId xmlns:a16="http://schemas.microsoft.com/office/drawing/2014/main" id="{C075C1E0-2A9E-40C9-9B56-E68D80DAF1D3}"/>
                </a:ext>
              </a:extLst>
            </p:cNvPr>
            <p:cNvSpPr>
              <a:spLocks noChangeAspect="1" noChangeArrowheads="1"/>
            </p:cNvSpPr>
            <p:nvPr/>
          </p:nvSpPr>
          <p:spPr bwMode="auto">
            <a:xfrm>
              <a:off x="480" y="960"/>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507" name="Oval 139">
              <a:extLst>
                <a:ext uri="{FF2B5EF4-FFF2-40B4-BE49-F238E27FC236}">
                  <a16:creationId xmlns:a16="http://schemas.microsoft.com/office/drawing/2014/main" id="{5B2DF222-3299-4B92-8510-B34A8A748DDE}"/>
                </a:ext>
              </a:extLst>
            </p:cNvPr>
            <p:cNvSpPr>
              <a:spLocks noChangeAspect="1" noChangeArrowheads="1"/>
            </p:cNvSpPr>
            <p:nvPr/>
          </p:nvSpPr>
          <p:spPr bwMode="auto">
            <a:xfrm>
              <a:off x="516" y="993"/>
              <a:ext cx="125"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58508" name="Group 140">
            <a:extLst>
              <a:ext uri="{FF2B5EF4-FFF2-40B4-BE49-F238E27FC236}">
                <a16:creationId xmlns:a16="http://schemas.microsoft.com/office/drawing/2014/main" id="{E935ACCB-49DA-4DAC-B895-CFFB020A0A0D}"/>
              </a:ext>
            </a:extLst>
          </p:cNvPr>
          <p:cNvGrpSpPr>
            <a:grpSpLocks/>
          </p:cNvGrpSpPr>
          <p:nvPr/>
        </p:nvGrpSpPr>
        <p:grpSpPr bwMode="auto">
          <a:xfrm>
            <a:off x="477838" y="539750"/>
            <a:ext cx="74612" cy="26988"/>
            <a:chOff x="2373" y="1404"/>
            <a:chExt cx="47" cy="17"/>
          </a:xfrm>
        </p:grpSpPr>
        <p:sp>
          <p:nvSpPr>
            <p:cNvPr id="58509" name="Oval 141">
              <a:extLst>
                <a:ext uri="{FF2B5EF4-FFF2-40B4-BE49-F238E27FC236}">
                  <a16:creationId xmlns:a16="http://schemas.microsoft.com/office/drawing/2014/main" id="{19C2E0CF-9D1E-41C4-B09E-4CD59CED855C}"/>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58510" name="Oval 142">
              <a:extLst>
                <a:ext uri="{FF2B5EF4-FFF2-40B4-BE49-F238E27FC236}">
                  <a16:creationId xmlns:a16="http://schemas.microsoft.com/office/drawing/2014/main" id="{59DE4E57-83BB-4990-B264-6C352CFDB632}"/>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58511" name="Text Box 143">
            <a:extLst>
              <a:ext uri="{FF2B5EF4-FFF2-40B4-BE49-F238E27FC236}">
                <a16:creationId xmlns:a16="http://schemas.microsoft.com/office/drawing/2014/main" id="{F259425F-4525-4E6F-9081-0193FCE4B918}"/>
              </a:ext>
            </a:extLst>
          </p:cNvPr>
          <p:cNvSpPr txBox="1">
            <a:spLocks noChangeArrowheads="1"/>
          </p:cNvSpPr>
          <p:nvPr/>
        </p:nvSpPr>
        <p:spPr bwMode="auto">
          <a:xfrm>
            <a:off x="620713" y="468313"/>
            <a:ext cx="27146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Command </a:t>
            </a:r>
          </a:p>
          <a:p>
            <a:r>
              <a:rPr lang="en-GB" altLang="en-US" sz="800"/>
              <a:t>x1 </a:t>
            </a:r>
            <a:r>
              <a:rPr lang="en-GB" altLang="en-US" sz="800" b="0"/>
              <a:t>Chieftain Mk 5 120mm MBT </a:t>
            </a:r>
            <a:r>
              <a:rPr lang="en-GB" altLang="en-US" sz="800"/>
              <a:t>(c)</a:t>
            </a:r>
            <a:r>
              <a:rPr lang="en-GB" altLang="en-US" sz="800" b="0"/>
              <a:t>                  CWBR-01</a:t>
            </a:r>
            <a:endParaRPr lang="en-GB" altLang="en-US" sz="800"/>
          </a:p>
        </p:txBody>
      </p:sp>
      <p:sp>
        <p:nvSpPr>
          <p:cNvPr id="58512" name="Line 144">
            <a:extLst>
              <a:ext uri="{FF2B5EF4-FFF2-40B4-BE49-F238E27FC236}">
                <a16:creationId xmlns:a16="http://schemas.microsoft.com/office/drawing/2014/main" id="{070082BF-FE4B-4801-BEB8-715B002934EE}"/>
              </a:ext>
            </a:extLst>
          </p:cNvPr>
          <p:cNvSpPr>
            <a:spLocks noChangeShapeType="1"/>
          </p:cNvSpPr>
          <p:nvPr/>
        </p:nvSpPr>
        <p:spPr bwMode="auto">
          <a:xfrm>
            <a:off x="261938" y="971550"/>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58513" name="Group 145">
            <a:extLst>
              <a:ext uri="{FF2B5EF4-FFF2-40B4-BE49-F238E27FC236}">
                <a16:creationId xmlns:a16="http://schemas.microsoft.com/office/drawing/2014/main" id="{E9723FC7-0234-4670-9B4D-7BF8AAA670DD}"/>
              </a:ext>
            </a:extLst>
          </p:cNvPr>
          <p:cNvGrpSpPr>
            <a:grpSpLocks noChangeAspect="1"/>
          </p:cNvGrpSpPr>
          <p:nvPr/>
        </p:nvGrpSpPr>
        <p:grpSpPr bwMode="auto">
          <a:xfrm>
            <a:off x="404813" y="898525"/>
            <a:ext cx="231775" cy="157163"/>
            <a:chOff x="480" y="960"/>
            <a:chExt cx="195" cy="132"/>
          </a:xfrm>
        </p:grpSpPr>
        <p:sp>
          <p:nvSpPr>
            <p:cNvPr id="58514" name="Rectangle 146">
              <a:extLst>
                <a:ext uri="{FF2B5EF4-FFF2-40B4-BE49-F238E27FC236}">
                  <a16:creationId xmlns:a16="http://schemas.microsoft.com/office/drawing/2014/main" id="{271A1453-781F-4708-B9A9-B85F4A0A3BCF}"/>
                </a:ext>
              </a:extLst>
            </p:cNvPr>
            <p:cNvSpPr>
              <a:spLocks noChangeAspect="1" noChangeArrowheads="1"/>
            </p:cNvSpPr>
            <p:nvPr/>
          </p:nvSpPr>
          <p:spPr bwMode="auto">
            <a:xfrm>
              <a:off x="480" y="960"/>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515" name="Oval 147">
              <a:extLst>
                <a:ext uri="{FF2B5EF4-FFF2-40B4-BE49-F238E27FC236}">
                  <a16:creationId xmlns:a16="http://schemas.microsoft.com/office/drawing/2014/main" id="{AD9DCFB3-2996-4395-9F42-73C55F3505A6}"/>
                </a:ext>
              </a:extLst>
            </p:cNvPr>
            <p:cNvSpPr>
              <a:spLocks noChangeAspect="1" noChangeArrowheads="1"/>
            </p:cNvSpPr>
            <p:nvPr/>
          </p:nvSpPr>
          <p:spPr bwMode="auto">
            <a:xfrm>
              <a:off x="516" y="993"/>
              <a:ext cx="125"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58516" name="Group 148">
            <a:extLst>
              <a:ext uri="{FF2B5EF4-FFF2-40B4-BE49-F238E27FC236}">
                <a16:creationId xmlns:a16="http://schemas.microsoft.com/office/drawing/2014/main" id="{E9CBF4AA-6E2C-4585-AC01-BD9581112C2F}"/>
              </a:ext>
            </a:extLst>
          </p:cNvPr>
          <p:cNvGrpSpPr>
            <a:grpSpLocks/>
          </p:cNvGrpSpPr>
          <p:nvPr/>
        </p:nvGrpSpPr>
        <p:grpSpPr bwMode="auto">
          <a:xfrm>
            <a:off x="477838" y="827088"/>
            <a:ext cx="74612" cy="26987"/>
            <a:chOff x="2373" y="1404"/>
            <a:chExt cx="47" cy="17"/>
          </a:xfrm>
        </p:grpSpPr>
        <p:sp>
          <p:nvSpPr>
            <p:cNvPr id="58517" name="Oval 149">
              <a:extLst>
                <a:ext uri="{FF2B5EF4-FFF2-40B4-BE49-F238E27FC236}">
                  <a16:creationId xmlns:a16="http://schemas.microsoft.com/office/drawing/2014/main" id="{0C2014A2-8EA2-4B7E-BFEC-EC8194FA0871}"/>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58518" name="Oval 150">
              <a:extLst>
                <a:ext uri="{FF2B5EF4-FFF2-40B4-BE49-F238E27FC236}">
                  <a16:creationId xmlns:a16="http://schemas.microsoft.com/office/drawing/2014/main" id="{464BBA61-CBBD-4E18-B659-ACF47834ACAE}"/>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58519" name="Text Box 151">
            <a:extLst>
              <a:ext uri="{FF2B5EF4-FFF2-40B4-BE49-F238E27FC236}">
                <a16:creationId xmlns:a16="http://schemas.microsoft.com/office/drawing/2014/main" id="{65A5F3BC-2B4F-4C47-BCDB-FF259BDB93BD}"/>
              </a:ext>
            </a:extLst>
          </p:cNvPr>
          <p:cNvSpPr txBox="1">
            <a:spLocks noChangeArrowheads="1"/>
          </p:cNvSpPr>
          <p:nvPr/>
        </p:nvSpPr>
        <p:spPr bwMode="auto">
          <a:xfrm>
            <a:off x="620713" y="827088"/>
            <a:ext cx="2724150"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x8 </a:t>
            </a:r>
            <a:r>
              <a:rPr lang="en-GB" altLang="en-US" sz="800" b="0"/>
              <a:t>Chieftain Mk 5 120mm MBT </a:t>
            </a:r>
            <a:r>
              <a:rPr lang="en-GB" altLang="en-US" sz="800"/>
              <a:t>(abcd)            </a:t>
            </a:r>
            <a:r>
              <a:rPr lang="en-GB" altLang="en-US" sz="800" b="0"/>
              <a:t>CWBR-01</a:t>
            </a:r>
            <a:endParaRPr lang="en-GB" altLang="en-US" sz="800"/>
          </a:p>
        </p:txBody>
      </p:sp>
      <p:grpSp>
        <p:nvGrpSpPr>
          <p:cNvPr id="58520" name="Group 152">
            <a:extLst>
              <a:ext uri="{FF2B5EF4-FFF2-40B4-BE49-F238E27FC236}">
                <a16:creationId xmlns:a16="http://schemas.microsoft.com/office/drawing/2014/main" id="{B8DC3300-8983-47FC-8600-65E00E0FD215}"/>
              </a:ext>
            </a:extLst>
          </p:cNvPr>
          <p:cNvGrpSpPr>
            <a:grpSpLocks noChangeAspect="1"/>
          </p:cNvGrpSpPr>
          <p:nvPr/>
        </p:nvGrpSpPr>
        <p:grpSpPr bwMode="auto">
          <a:xfrm>
            <a:off x="115888" y="252413"/>
            <a:ext cx="287337" cy="215900"/>
            <a:chOff x="480" y="960"/>
            <a:chExt cx="195" cy="132"/>
          </a:xfrm>
        </p:grpSpPr>
        <p:sp>
          <p:nvSpPr>
            <p:cNvPr id="58521" name="Rectangle 153">
              <a:extLst>
                <a:ext uri="{FF2B5EF4-FFF2-40B4-BE49-F238E27FC236}">
                  <a16:creationId xmlns:a16="http://schemas.microsoft.com/office/drawing/2014/main" id="{39998453-00B4-4197-9307-B054CBF4B0FB}"/>
                </a:ext>
              </a:extLst>
            </p:cNvPr>
            <p:cNvSpPr>
              <a:spLocks noChangeAspect="1" noChangeArrowheads="1"/>
            </p:cNvSpPr>
            <p:nvPr/>
          </p:nvSpPr>
          <p:spPr bwMode="auto">
            <a:xfrm>
              <a:off x="480" y="960"/>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522" name="Oval 154">
              <a:extLst>
                <a:ext uri="{FF2B5EF4-FFF2-40B4-BE49-F238E27FC236}">
                  <a16:creationId xmlns:a16="http://schemas.microsoft.com/office/drawing/2014/main" id="{2E50CFC3-9686-423F-9A2B-3EC5900878AE}"/>
                </a:ext>
              </a:extLst>
            </p:cNvPr>
            <p:cNvSpPr>
              <a:spLocks noChangeAspect="1" noChangeArrowheads="1"/>
            </p:cNvSpPr>
            <p:nvPr/>
          </p:nvSpPr>
          <p:spPr bwMode="auto">
            <a:xfrm>
              <a:off x="516" y="993"/>
              <a:ext cx="125"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58523" name="Line 155">
            <a:extLst>
              <a:ext uri="{FF2B5EF4-FFF2-40B4-BE49-F238E27FC236}">
                <a16:creationId xmlns:a16="http://schemas.microsoft.com/office/drawing/2014/main" id="{74A2DDE7-EC7F-40CF-9BE0-27834C385E91}"/>
              </a:ext>
            </a:extLst>
          </p:cNvPr>
          <p:cNvSpPr>
            <a:spLocks noChangeShapeType="1"/>
          </p:cNvSpPr>
          <p:nvPr/>
        </p:nvSpPr>
        <p:spPr bwMode="auto">
          <a:xfrm>
            <a:off x="260350" y="180975"/>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8524" name="Text Box 156">
            <a:extLst>
              <a:ext uri="{FF2B5EF4-FFF2-40B4-BE49-F238E27FC236}">
                <a16:creationId xmlns:a16="http://schemas.microsoft.com/office/drawing/2014/main" id="{3D0BCE37-9ACC-475D-8308-E277D37990E1}"/>
              </a:ext>
            </a:extLst>
          </p:cNvPr>
          <p:cNvSpPr txBox="1">
            <a:spLocks noChangeArrowheads="1"/>
          </p:cNvSpPr>
          <p:nvPr/>
        </p:nvSpPr>
        <p:spPr bwMode="auto">
          <a:xfrm>
            <a:off x="404813" y="107950"/>
            <a:ext cx="22415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MANOEUVRE ELEMENT CWBR-01</a:t>
            </a:r>
          </a:p>
          <a:p>
            <a:r>
              <a:rPr lang="en-GB" altLang="en-US" sz="1000"/>
              <a:t>Armoured Squadron</a:t>
            </a:r>
          </a:p>
        </p:txBody>
      </p:sp>
      <p:sp>
        <p:nvSpPr>
          <p:cNvPr id="58525" name="Text Box 157">
            <a:extLst>
              <a:ext uri="{FF2B5EF4-FFF2-40B4-BE49-F238E27FC236}">
                <a16:creationId xmlns:a16="http://schemas.microsoft.com/office/drawing/2014/main" id="{4C18674F-273B-4305-967A-B0DC44F12FC9}"/>
              </a:ext>
            </a:extLst>
          </p:cNvPr>
          <p:cNvSpPr txBox="1">
            <a:spLocks noChangeArrowheads="1"/>
          </p:cNvSpPr>
          <p:nvPr/>
        </p:nvSpPr>
        <p:spPr bwMode="auto">
          <a:xfrm>
            <a:off x="115888" y="1116013"/>
            <a:ext cx="3241675" cy="2781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800"/>
              <a:t>(a) </a:t>
            </a:r>
            <a:r>
              <a:rPr lang="en-GB" altLang="en-US" sz="800" b="0"/>
              <a:t>As an economy measure, the peacetime strength was actually </a:t>
            </a:r>
            <a:r>
              <a:rPr lang="en-GB" altLang="en-US" sz="800"/>
              <a:t>x1 </a:t>
            </a:r>
            <a:r>
              <a:rPr lang="en-GB" altLang="en-US" sz="800" b="0"/>
              <a:t>Command tank and </a:t>
            </a:r>
            <a:r>
              <a:rPr lang="en-GB" altLang="en-US" sz="800"/>
              <a:t>x6 </a:t>
            </a:r>
            <a:r>
              <a:rPr lang="en-GB" altLang="en-US" sz="800" b="0"/>
              <a:t>tanks (two Troops in the Squadron had </a:t>
            </a:r>
            <a:r>
              <a:rPr lang="en-GB" altLang="en-US" sz="800"/>
              <a:t>x2 </a:t>
            </a:r>
            <a:r>
              <a:rPr lang="en-GB" altLang="en-US" sz="800" b="0"/>
              <a:t>tanks and two had </a:t>
            </a:r>
            <a:r>
              <a:rPr lang="en-GB" altLang="en-US" sz="800"/>
              <a:t>x1 </a:t>
            </a:r>
            <a:r>
              <a:rPr lang="en-GB" altLang="en-US" sz="800" b="0"/>
              <a:t>tank).  Of course, it is a moot point as to whether or not the full ‘wartime’ strength would be achieved.</a:t>
            </a:r>
            <a:endParaRPr lang="en-GB" altLang="en-US" sz="800"/>
          </a:p>
          <a:p>
            <a:endParaRPr lang="en-GB" altLang="en-US" sz="800"/>
          </a:p>
          <a:p>
            <a:r>
              <a:rPr lang="en-GB" altLang="en-US" sz="800"/>
              <a:t>(b) </a:t>
            </a:r>
            <a:r>
              <a:rPr lang="en-GB" altLang="en-US" sz="800" b="0"/>
              <a:t>From 1983: Organisational changes meant that each Troop within the Squadron was reduced in strength.  Therefore, reduce to </a:t>
            </a:r>
            <a:r>
              <a:rPr lang="en-GB" altLang="en-US" sz="800"/>
              <a:t>x4 </a:t>
            </a:r>
            <a:r>
              <a:rPr lang="en-GB" altLang="en-US" sz="800" b="0"/>
              <a:t>MBTs plus </a:t>
            </a:r>
            <a:r>
              <a:rPr lang="en-GB" altLang="en-US" sz="800"/>
              <a:t>x1 </a:t>
            </a:r>
            <a:r>
              <a:rPr lang="en-GB" altLang="en-US" sz="800" b="0"/>
              <a:t>command MBT in all units except the Berlin Brigade Armoured Squadron. </a:t>
            </a:r>
          </a:p>
          <a:p>
            <a:endParaRPr lang="en-GB" altLang="en-US" sz="800"/>
          </a:p>
          <a:p>
            <a:r>
              <a:rPr lang="en-GB" altLang="en-US" sz="800"/>
              <a:t>(c) </a:t>
            </a:r>
            <a:r>
              <a:rPr lang="en-GB" altLang="en-US" sz="800" b="0"/>
              <a:t>From 1986 (1988 in Berlin): Upgrade all Chieftain MBTs to:</a:t>
            </a:r>
          </a:p>
          <a:p>
            <a:r>
              <a:rPr lang="en-GB" altLang="en-US" sz="800" b="0"/>
              <a:t>     Chieftain Mk 10 120mm Main Battle Tank                    CWBR-02</a:t>
            </a:r>
          </a:p>
          <a:p>
            <a:r>
              <a:rPr lang="en-GB" altLang="en-US" sz="800" b="0"/>
              <a:t>Or in some regiments from 1984: Replace all tanks with:</a:t>
            </a:r>
          </a:p>
          <a:p>
            <a:r>
              <a:rPr lang="en-GB" altLang="en-US" sz="800" b="0"/>
              <a:t>     Challenger 120mm Main Battle Tank                            CWBR-03</a:t>
            </a:r>
          </a:p>
          <a:p>
            <a:r>
              <a:rPr lang="en-GB" altLang="en-US" sz="800" b="0"/>
              <a:t>Regiments might sometimes have mixed types, though all tanks in the same squadron would be of the same type.</a:t>
            </a:r>
          </a:p>
          <a:p>
            <a:endParaRPr lang="en-GB" altLang="en-US" sz="800" b="0"/>
          </a:p>
          <a:p>
            <a:r>
              <a:rPr lang="en-GB" altLang="en-US" sz="800"/>
              <a:t>(d) </a:t>
            </a:r>
            <a:r>
              <a:rPr lang="en-GB" altLang="en-US" sz="800" b="0"/>
              <a:t>The Berlin Brigade Armoured Squadron was not reduced in strength along with the rest of the armour in 1982 and therefore retained its full ‘wartime’ strength of </a:t>
            </a:r>
            <a:r>
              <a:rPr lang="en-GB" altLang="en-US" sz="800"/>
              <a:t>x9 </a:t>
            </a:r>
            <a:r>
              <a:rPr lang="en-GB" altLang="en-US" sz="800" b="0"/>
              <a:t>Chieftain throughout the 80s.  This squadron upgraded to Chieftain Mk 10, but did not upgrade to Challenger.</a:t>
            </a:r>
          </a:p>
        </p:txBody>
      </p:sp>
      <p:sp>
        <p:nvSpPr>
          <p:cNvPr id="58526" name="Line 158">
            <a:extLst>
              <a:ext uri="{FF2B5EF4-FFF2-40B4-BE49-F238E27FC236}">
                <a16:creationId xmlns:a16="http://schemas.microsoft.com/office/drawing/2014/main" id="{7FC4216E-7BD8-41BB-9A5C-A4F01CBFD01B}"/>
              </a:ext>
            </a:extLst>
          </p:cNvPr>
          <p:cNvSpPr>
            <a:spLocks noChangeShapeType="1"/>
          </p:cNvSpPr>
          <p:nvPr/>
        </p:nvSpPr>
        <p:spPr bwMode="auto">
          <a:xfrm>
            <a:off x="258763" y="6229350"/>
            <a:ext cx="0" cy="5762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58527" name="Group 159">
            <a:extLst>
              <a:ext uri="{FF2B5EF4-FFF2-40B4-BE49-F238E27FC236}">
                <a16:creationId xmlns:a16="http://schemas.microsoft.com/office/drawing/2014/main" id="{84B516DA-E077-4341-A0A0-52D64E4AF0A2}"/>
              </a:ext>
            </a:extLst>
          </p:cNvPr>
          <p:cNvGrpSpPr>
            <a:grpSpLocks noChangeAspect="1"/>
          </p:cNvGrpSpPr>
          <p:nvPr/>
        </p:nvGrpSpPr>
        <p:grpSpPr bwMode="auto">
          <a:xfrm>
            <a:off x="114300" y="6084888"/>
            <a:ext cx="288925" cy="215900"/>
            <a:chOff x="480" y="816"/>
            <a:chExt cx="201" cy="132"/>
          </a:xfrm>
        </p:grpSpPr>
        <p:grpSp>
          <p:nvGrpSpPr>
            <p:cNvPr id="58528" name="Group 160">
              <a:extLst>
                <a:ext uri="{FF2B5EF4-FFF2-40B4-BE49-F238E27FC236}">
                  <a16:creationId xmlns:a16="http://schemas.microsoft.com/office/drawing/2014/main" id="{400204B5-0313-4BCD-B5CF-424638631B3B}"/>
                </a:ext>
              </a:extLst>
            </p:cNvPr>
            <p:cNvGrpSpPr>
              <a:grpSpLocks noChangeAspect="1"/>
            </p:cNvGrpSpPr>
            <p:nvPr/>
          </p:nvGrpSpPr>
          <p:grpSpPr bwMode="auto">
            <a:xfrm>
              <a:off x="480" y="816"/>
              <a:ext cx="201" cy="132"/>
              <a:chOff x="480" y="816"/>
              <a:chExt cx="201" cy="132"/>
            </a:xfrm>
          </p:grpSpPr>
          <p:sp>
            <p:nvSpPr>
              <p:cNvPr id="58529" name="Rectangle 161">
                <a:extLst>
                  <a:ext uri="{FF2B5EF4-FFF2-40B4-BE49-F238E27FC236}">
                    <a16:creationId xmlns:a16="http://schemas.microsoft.com/office/drawing/2014/main" id="{41E10F5C-34C7-49A3-88BA-76CD00ABD4A2}"/>
                  </a:ext>
                </a:extLst>
              </p:cNvPr>
              <p:cNvSpPr>
                <a:spLocks noChangeAspect="1" noChangeArrowheads="1"/>
              </p:cNvSpPr>
              <p:nvPr/>
            </p:nvSpPr>
            <p:spPr bwMode="auto">
              <a:xfrm>
                <a:off x="480" y="816"/>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530" name="Oval 162">
                <a:extLst>
                  <a:ext uri="{FF2B5EF4-FFF2-40B4-BE49-F238E27FC236}">
                    <a16:creationId xmlns:a16="http://schemas.microsoft.com/office/drawing/2014/main" id="{11854412-E432-4AB6-B7F3-F65B7214F696}"/>
                  </a:ext>
                </a:extLst>
              </p:cNvPr>
              <p:cNvSpPr>
                <a:spLocks noChangeAspect="1" noChangeArrowheads="1"/>
              </p:cNvSpPr>
              <p:nvPr/>
            </p:nvSpPr>
            <p:spPr bwMode="auto">
              <a:xfrm>
                <a:off x="517" y="849"/>
                <a:ext cx="127"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58531" name="Line 163">
              <a:extLst>
                <a:ext uri="{FF2B5EF4-FFF2-40B4-BE49-F238E27FC236}">
                  <a16:creationId xmlns:a16="http://schemas.microsoft.com/office/drawing/2014/main" id="{0764F9F7-BEDC-47A5-9499-592DECECF844}"/>
                </a:ext>
              </a:extLst>
            </p:cNvPr>
            <p:cNvSpPr>
              <a:spLocks noChangeAspect="1" noChangeShapeType="1"/>
            </p:cNvSpPr>
            <p:nvPr/>
          </p:nvSpPr>
          <p:spPr bwMode="auto">
            <a:xfrm flipV="1">
              <a:off x="480" y="816"/>
              <a:ext cx="198" cy="132"/>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58532" name="Group 164">
            <a:extLst>
              <a:ext uri="{FF2B5EF4-FFF2-40B4-BE49-F238E27FC236}">
                <a16:creationId xmlns:a16="http://schemas.microsoft.com/office/drawing/2014/main" id="{19CEA121-F9CA-482E-BE15-CD9A0DD83A46}"/>
              </a:ext>
            </a:extLst>
          </p:cNvPr>
          <p:cNvGrpSpPr>
            <a:grpSpLocks/>
          </p:cNvGrpSpPr>
          <p:nvPr/>
        </p:nvGrpSpPr>
        <p:grpSpPr bwMode="auto">
          <a:xfrm>
            <a:off x="187325" y="6013450"/>
            <a:ext cx="131763" cy="26988"/>
            <a:chOff x="304" y="1872"/>
            <a:chExt cx="83" cy="17"/>
          </a:xfrm>
        </p:grpSpPr>
        <p:sp>
          <p:nvSpPr>
            <p:cNvPr id="58533" name="Oval 165">
              <a:extLst>
                <a:ext uri="{FF2B5EF4-FFF2-40B4-BE49-F238E27FC236}">
                  <a16:creationId xmlns:a16="http://schemas.microsoft.com/office/drawing/2014/main" id="{82A0365F-4DEA-47A5-BDAD-5158D5F165E4}"/>
                </a:ext>
              </a:extLst>
            </p:cNvPr>
            <p:cNvSpPr>
              <a:spLocks noChangeAspect="1" noChangeArrowheads="1"/>
            </p:cNvSpPr>
            <p:nvPr/>
          </p:nvSpPr>
          <p:spPr bwMode="auto">
            <a:xfrm>
              <a:off x="304" y="1872"/>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58534" name="Oval 166">
              <a:extLst>
                <a:ext uri="{FF2B5EF4-FFF2-40B4-BE49-F238E27FC236}">
                  <a16:creationId xmlns:a16="http://schemas.microsoft.com/office/drawing/2014/main" id="{A591EAE4-B670-4F61-9C2B-EC0ED1D576C4}"/>
                </a:ext>
              </a:extLst>
            </p:cNvPr>
            <p:cNvSpPr>
              <a:spLocks noChangeAspect="1" noChangeArrowheads="1"/>
            </p:cNvSpPr>
            <p:nvPr/>
          </p:nvSpPr>
          <p:spPr bwMode="auto">
            <a:xfrm>
              <a:off x="336" y="1872"/>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58535" name="Oval 167">
              <a:extLst>
                <a:ext uri="{FF2B5EF4-FFF2-40B4-BE49-F238E27FC236}">
                  <a16:creationId xmlns:a16="http://schemas.microsoft.com/office/drawing/2014/main" id="{BA9D6B9E-0A93-4164-97C9-60D29C12D32C}"/>
                </a:ext>
              </a:extLst>
            </p:cNvPr>
            <p:cNvSpPr>
              <a:spLocks noChangeAspect="1" noChangeArrowheads="1"/>
            </p:cNvSpPr>
            <p:nvPr/>
          </p:nvSpPr>
          <p:spPr bwMode="auto">
            <a:xfrm>
              <a:off x="370" y="1872"/>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grpSp>
        <p:nvGrpSpPr>
          <p:cNvPr id="58536" name="Group 168">
            <a:extLst>
              <a:ext uri="{FF2B5EF4-FFF2-40B4-BE49-F238E27FC236}">
                <a16:creationId xmlns:a16="http://schemas.microsoft.com/office/drawing/2014/main" id="{758D4918-87E5-404A-B847-02141BCEF7EC}"/>
              </a:ext>
            </a:extLst>
          </p:cNvPr>
          <p:cNvGrpSpPr>
            <a:grpSpLocks noChangeAspect="1"/>
          </p:cNvGrpSpPr>
          <p:nvPr/>
        </p:nvGrpSpPr>
        <p:grpSpPr bwMode="auto">
          <a:xfrm>
            <a:off x="403225" y="6445250"/>
            <a:ext cx="239713" cy="157163"/>
            <a:chOff x="480" y="816"/>
            <a:chExt cx="201" cy="132"/>
          </a:xfrm>
        </p:grpSpPr>
        <p:grpSp>
          <p:nvGrpSpPr>
            <p:cNvPr id="58537" name="Group 169">
              <a:extLst>
                <a:ext uri="{FF2B5EF4-FFF2-40B4-BE49-F238E27FC236}">
                  <a16:creationId xmlns:a16="http://schemas.microsoft.com/office/drawing/2014/main" id="{5523037E-5A1A-4DF7-9D52-6154914C46CE}"/>
                </a:ext>
              </a:extLst>
            </p:cNvPr>
            <p:cNvGrpSpPr>
              <a:grpSpLocks noChangeAspect="1"/>
            </p:cNvGrpSpPr>
            <p:nvPr/>
          </p:nvGrpSpPr>
          <p:grpSpPr bwMode="auto">
            <a:xfrm>
              <a:off x="480" y="816"/>
              <a:ext cx="201" cy="132"/>
              <a:chOff x="480" y="816"/>
              <a:chExt cx="201" cy="132"/>
            </a:xfrm>
          </p:grpSpPr>
          <p:sp>
            <p:nvSpPr>
              <p:cNvPr id="58538" name="Rectangle 170">
                <a:extLst>
                  <a:ext uri="{FF2B5EF4-FFF2-40B4-BE49-F238E27FC236}">
                    <a16:creationId xmlns:a16="http://schemas.microsoft.com/office/drawing/2014/main" id="{65749ADC-B8E2-47C8-B41F-E22B3A107769}"/>
                  </a:ext>
                </a:extLst>
              </p:cNvPr>
              <p:cNvSpPr>
                <a:spLocks noChangeAspect="1" noChangeArrowheads="1"/>
              </p:cNvSpPr>
              <p:nvPr/>
            </p:nvSpPr>
            <p:spPr bwMode="auto">
              <a:xfrm>
                <a:off x="480" y="816"/>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539" name="Oval 171">
                <a:extLst>
                  <a:ext uri="{FF2B5EF4-FFF2-40B4-BE49-F238E27FC236}">
                    <a16:creationId xmlns:a16="http://schemas.microsoft.com/office/drawing/2014/main" id="{7055FA11-0F7A-4869-A9E3-2CA8F8BDD854}"/>
                  </a:ext>
                </a:extLst>
              </p:cNvPr>
              <p:cNvSpPr>
                <a:spLocks noChangeAspect="1" noChangeArrowheads="1"/>
              </p:cNvSpPr>
              <p:nvPr/>
            </p:nvSpPr>
            <p:spPr bwMode="auto">
              <a:xfrm>
                <a:off x="517" y="849"/>
                <a:ext cx="127"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58540" name="Line 172">
              <a:extLst>
                <a:ext uri="{FF2B5EF4-FFF2-40B4-BE49-F238E27FC236}">
                  <a16:creationId xmlns:a16="http://schemas.microsoft.com/office/drawing/2014/main" id="{BDD6C60D-2E48-4C77-A955-D1B48DADB2BA}"/>
                </a:ext>
              </a:extLst>
            </p:cNvPr>
            <p:cNvSpPr>
              <a:spLocks noChangeAspect="1" noChangeShapeType="1"/>
            </p:cNvSpPr>
            <p:nvPr/>
          </p:nvSpPr>
          <p:spPr bwMode="auto">
            <a:xfrm flipV="1">
              <a:off x="480" y="816"/>
              <a:ext cx="198" cy="132"/>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58541" name="Group 173">
            <a:extLst>
              <a:ext uri="{FF2B5EF4-FFF2-40B4-BE49-F238E27FC236}">
                <a16:creationId xmlns:a16="http://schemas.microsoft.com/office/drawing/2014/main" id="{27F39F93-1DC9-4AE3-86AF-45937F74EC03}"/>
              </a:ext>
            </a:extLst>
          </p:cNvPr>
          <p:cNvGrpSpPr>
            <a:grpSpLocks/>
          </p:cNvGrpSpPr>
          <p:nvPr/>
        </p:nvGrpSpPr>
        <p:grpSpPr bwMode="auto">
          <a:xfrm>
            <a:off x="485775" y="6373813"/>
            <a:ext cx="74613" cy="26987"/>
            <a:chOff x="2373" y="1404"/>
            <a:chExt cx="47" cy="17"/>
          </a:xfrm>
        </p:grpSpPr>
        <p:sp>
          <p:nvSpPr>
            <p:cNvPr id="58542" name="Oval 174">
              <a:extLst>
                <a:ext uri="{FF2B5EF4-FFF2-40B4-BE49-F238E27FC236}">
                  <a16:creationId xmlns:a16="http://schemas.microsoft.com/office/drawing/2014/main" id="{0BB36737-5B07-4F39-85ED-2D8E6D1B9E42}"/>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58543" name="Oval 175">
              <a:extLst>
                <a:ext uri="{FF2B5EF4-FFF2-40B4-BE49-F238E27FC236}">
                  <a16:creationId xmlns:a16="http://schemas.microsoft.com/office/drawing/2014/main" id="{49F2CDE3-F42C-4543-B270-106F6A23ED11}"/>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58544" name="Text Box 176">
            <a:extLst>
              <a:ext uri="{FF2B5EF4-FFF2-40B4-BE49-F238E27FC236}">
                <a16:creationId xmlns:a16="http://schemas.microsoft.com/office/drawing/2014/main" id="{CFB0689F-5A41-412A-B74A-1B861AA730FB}"/>
              </a:ext>
            </a:extLst>
          </p:cNvPr>
          <p:cNvSpPr txBox="1">
            <a:spLocks noChangeArrowheads="1"/>
          </p:cNvSpPr>
          <p:nvPr/>
        </p:nvSpPr>
        <p:spPr bwMode="auto">
          <a:xfrm>
            <a:off x="403225" y="5940425"/>
            <a:ext cx="22415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MANOEUVRE ELEMENT CWBR-02</a:t>
            </a:r>
          </a:p>
          <a:p>
            <a:r>
              <a:rPr lang="en-GB" altLang="en-US" sz="1000"/>
              <a:t>Close Recce Troop</a:t>
            </a:r>
          </a:p>
        </p:txBody>
      </p:sp>
      <p:sp>
        <p:nvSpPr>
          <p:cNvPr id="58545" name="Text Box 177">
            <a:extLst>
              <a:ext uri="{FF2B5EF4-FFF2-40B4-BE49-F238E27FC236}">
                <a16:creationId xmlns:a16="http://schemas.microsoft.com/office/drawing/2014/main" id="{085D5436-53F4-4ED5-B33E-D2497180BD31}"/>
              </a:ext>
            </a:extLst>
          </p:cNvPr>
          <p:cNvSpPr txBox="1">
            <a:spLocks noChangeArrowheads="1"/>
          </p:cNvSpPr>
          <p:nvPr/>
        </p:nvSpPr>
        <p:spPr bwMode="auto">
          <a:xfrm>
            <a:off x="619125" y="6300788"/>
            <a:ext cx="27511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Command/Recce</a:t>
            </a:r>
          </a:p>
          <a:p>
            <a:r>
              <a:rPr lang="en-GB" altLang="en-US" sz="800"/>
              <a:t>x1 </a:t>
            </a:r>
            <a:r>
              <a:rPr lang="en-GB" altLang="en-US" sz="800" b="0"/>
              <a:t>CVR(T) Scorpion 76mm Recce Vehicle </a:t>
            </a:r>
            <a:r>
              <a:rPr lang="en-GB" altLang="en-US" sz="800"/>
              <a:t>    </a:t>
            </a:r>
            <a:r>
              <a:rPr lang="en-GB" altLang="en-US" sz="800" b="0"/>
              <a:t>  CWBR-07</a:t>
            </a:r>
            <a:endParaRPr lang="en-GB" altLang="en-US" sz="800"/>
          </a:p>
        </p:txBody>
      </p:sp>
      <p:sp>
        <p:nvSpPr>
          <p:cNvPr id="58546" name="Line 178">
            <a:extLst>
              <a:ext uri="{FF2B5EF4-FFF2-40B4-BE49-F238E27FC236}">
                <a16:creationId xmlns:a16="http://schemas.microsoft.com/office/drawing/2014/main" id="{3D1EA04F-41BD-4795-B335-7FD871679E46}"/>
              </a:ext>
            </a:extLst>
          </p:cNvPr>
          <p:cNvSpPr>
            <a:spLocks noChangeShapeType="1"/>
          </p:cNvSpPr>
          <p:nvPr/>
        </p:nvSpPr>
        <p:spPr bwMode="auto">
          <a:xfrm>
            <a:off x="258763" y="6516688"/>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58547" name="Group 179">
            <a:extLst>
              <a:ext uri="{FF2B5EF4-FFF2-40B4-BE49-F238E27FC236}">
                <a16:creationId xmlns:a16="http://schemas.microsoft.com/office/drawing/2014/main" id="{9D5433B3-0C18-49B9-B7FA-89AAC994C199}"/>
              </a:ext>
            </a:extLst>
          </p:cNvPr>
          <p:cNvGrpSpPr>
            <a:grpSpLocks noChangeAspect="1"/>
          </p:cNvGrpSpPr>
          <p:nvPr/>
        </p:nvGrpSpPr>
        <p:grpSpPr bwMode="auto">
          <a:xfrm>
            <a:off x="403225" y="6734175"/>
            <a:ext cx="239713" cy="157163"/>
            <a:chOff x="480" y="816"/>
            <a:chExt cx="201" cy="132"/>
          </a:xfrm>
        </p:grpSpPr>
        <p:grpSp>
          <p:nvGrpSpPr>
            <p:cNvPr id="58548" name="Group 180">
              <a:extLst>
                <a:ext uri="{FF2B5EF4-FFF2-40B4-BE49-F238E27FC236}">
                  <a16:creationId xmlns:a16="http://schemas.microsoft.com/office/drawing/2014/main" id="{04BE0196-BE93-4DB9-A53D-6EBF31EF2CAB}"/>
                </a:ext>
              </a:extLst>
            </p:cNvPr>
            <p:cNvGrpSpPr>
              <a:grpSpLocks noChangeAspect="1"/>
            </p:cNvGrpSpPr>
            <p:nvPr/>
          </p:nvGrpSpPr>
          <p:grpSpPr bwMode="auto">
            <a:xfrm>
              <a:off x="480" y="816"/>
              <a:ext cx="201" cy="132"/>
              <a:chOff x="480" y="816"/>
              <a:chExt cx="201" cy="132"/>
            </a:xfrm>
          </p:grpSpPr>
          <p:sp>
            <p:nvSpPr>
              <p:cNvPr id="58549" name="Rectangle 181">
                <a:extLst>
                  <a:ext uri="{FF2B5EF4-FFF2-40B4-BE49-F238E27FC236}">
                    <a16:creationId xmlns:a16="http://schemas.microsoft.com/office/drawing/2014/main" id="{04B36FF3-35D7-48E2-A906-F8227B8C7AE9}"/>
                  </a:ext>
                </a:extLst>
              </p:cNvPr>
              <p:cNvSpPr>
                <a:spLocks noChangeAspect="1" noChangeArrowheads="1"/>
              </p:cNvSpPr>
              <p:nvPr/>
            </p:nvSpPr>
            <p:spPr bwMode="auto">
              <a:xfrm>
                <a:off x="480" y="816"/>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550" name="Oval 182">
                <a:extLst>
                  <a:ext uri="{FF2B5EF4-FFF2-40B4-BE49-F238E27FC236}">
                    <a16:creationId xmlns:a16="http://schemas.microsoft.com/office/drawing/2014/main" id="{064C6CBC-1FD5-4851-A31D-E8E62F780627}"/>
                  </a:ext>
                </a:extLst>
              </p:cNvPr>
              <p:cNvSpPr>
                <a:spLocks noChangeAspect="1" noChangeArrowheads="1"/>
              </p:cNvSpPr>
              <p:nvPr/>
            </p:nvSpPr>
            <p:spPr bwMode="auto">
              <a:xfrm>
                <a:off x="517" y="849"/>
                <a:ext cx="127"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58551" name="Line 183">
              <a:extLst>
                <a:ext uri="{FF2B5EF4-FFF2-40B4-BE49-F238E27FC236}">
                  <a16:creationId xmlns:a16="http://schemas.microsoft.com/office/drawing/2014/main" id="{F4F3AB5E-33C1-42E5-BFC9-6B2CA40F381E}"/>
                </a:ext>
              </a:extLst>
            </p:cNvPr>
            <p:cNvSpPr>
              <a:spLocks noChangeAspect="1" noChangeShapeType="1"/>
            </p:cNvSpPr>
            <p:nvPr/>
          </p:nvSpPr>
          <p:spPr bwMode="auto">
            <a:xfrm flipV="1">
              <a:off x="480" y="816"/>
              <a:ext cx="198" cy="132"/>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58552" name="Group 184">
            <a:extLst>
              <a:ext uri="{FF2B5EF4-FFF2-40B4-BE49-F238E27FC236}">
                <a16:creationId xmlns:a16="http://schemas.microsoft.com/office/drawing/2014/main" id="{068A1D6A-2957-4F49-A262-E6E287A85100}"/>
              </a:ext>
            </a:extLst>
          </p:cNvPr>
          <p:cNvGrpSpPr>
            <a:grpSpLocks/>
          </p:cNvGrpSpPr>
          <p:nvPr/>
        </p:nvGrpSpPr>
        <p:grpSpPr bwMode="auto">
          <a:xfrm>
            <a:off x="485775" y="6662738"/>
            <a:ext cx="74613" cy="26987"/>
            <a:chOff x="2373" y="1404"/>
            <a:chExt cx="47" cy="17"/>
          </a:xfrm>
        </p:grpSpPr>
        <p:sp>
          <p:nvSpPr>
            <p:cNvPr id="58553" name="Oval 185">
              <a:extLst>
                <a:ext uri="{FF2B5EF4-FFF2-40B4-BE49-F238E27FC236}">
                  <a16:creationId xmlns:a16="http://schemas.microsoft.com/office/drawing/2014/main" id="{347E8445-4FD8-41BB-A633-DC65F17A5B49}"/>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58554" name="Oval 186">
              <a:extLst>
                <a:ext uri="{FF2B5EF4-FFF2-40B4-BE49-F238E27FC236}">
                  <a16:creationId xmlns:a16="http://schemas.microsoft.com/office/drawing/2014/main" id="{BC663C0B-D4A7-4FD6-B9A3-E9EAA65E21BF}"/>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58555" name="Line 187">
            <a:extLst>
              <a:ext uri="{FF2B5EF4-FFF2-40B4-BE49-F238E27FC236}">
                <a16:creationId xmlns:a16="http://schemas.microsoft.com/office/drawing/2014/main" id="{45325596-EC03-409B-B109-97B3CF04C8AC}"/>
              </a:ext>
            </a:extLst>
          </p:cNvPr>
          <p:cNvSpPr>
            <a:spLocks noChangeShapeType="1"/>
          </p:cNvSpPr>
          <p:nvPr/>
        </p:nvSpPr>
        <p:spPr bwMode="auto">
          <a:xfrm>
            <a:off x="258763" y="6805613"/>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8557" name="Text Box 189">
            <a:extLst>
              <a:ext uri="{FF2B5EF4-FFF2-40B4-BE49-F238E27FC236}">
                <a16:creationId xmlns:a16="http://schemas.microsoft.com/office/drawing/2014/main" id="{FB1094F6-7AFC-48FB-A1C7-545F8136608C}"/>
              </a:ext>
            </a:extLst>
          </p:cNvPr>
          <p:cNvSpPr txBox="1">
            <a:spLocks noChangeArrowheads="1"/>
          </p:cNvSpPr>
          <p:nvPr/>
        </p:nvSpPr>
        <p:spPr bwMode="auto">
          <a:xfrm>
            <a:off x="620713" y="6588125"/>
            <a:ext cx="27511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Recce</a:t>
            </a:r>
          </a:p>
          <a:p>
            <a:r>
              <a:rPr lang="en-GB" altLang="en-US" sz="800"/>
              <a:t>x3 </a:t>
            </a:r>
            <a:r>
              <a:rPr lang="en-GB" altLang="en-US" sz="800" b="0"/>
              <a:t>CVR(T) Scorpion 76mm Recce Vehicle </a:t>
            </a:r>
            <a:r>
              <a:rPr lang="en-GB" altLang="en-US" sz="800"/>
              <a:t>    </a:t>
            </a:r>
            <a:r>
              <a:rPr lang="en-GB" altLang="en-US" sz="800" b="0"/>
              <a:t>  CWBR-07</a:t>
            </a:r>
            <a:endParaRPr lang="en-GB" altLang="en-US" sz="800"/>
          </a:p>
        </p:txBody>
      </p:sp>
      <p:pic>
        <p:nvPicPr>
          <p:cNvPr id="58679" name="Picture 311" descr="scorpion">
            <a:extLst>
              <a:ext uri="{FF2B5EF4-FFF2-40B4-BE49-F238E27FC236}">
                <a16:creationId xmlns:a16="http://schemas.microsoft.com/office/drawing/2014/main" id="{DA5788BF-4DF6-488E-A67D-E6460A16E70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5888" y="7092950"/>
            <a:ext cx="3168650" cy="1946275"/>
          </a:xfrm>
          <a:prstGeom prst="rect">
            <a:avLst/>
          </a:prstGeom>
          <a:noFill/>
          <a:extLst>
            <a:ext uri="{909E8E84-426E-40DD-AFC4-6F175D3DCCD1}">
              <a14:hiddenFill xmlns:a14="http://schemas.microsoft.com/office/drawing/2010/main">
                <a:solidFill>
                  <a:srgbClr val="FFFFFF"/>
                </a:solidFill>
              </a14:hiddenFill>
            </a:ext>
          </a:extLst>
        </p:spPr>
      </p:pic>
      <p:pic>
        <p:nvPicPr>
          <p:cNvPr id="58681" name="Picture 313" descr="6a00d8341c565553ef015435f6616f970c-320wi">
            <a:extLst>
              <a:ext uri="{FF2B5EF4-FFF2-40B4-BE49-F238E27FC236}">
                <a16:creationId xmlns:a16="http://schemas.microsoft.com/office/drawing/2014/main" id="{D8333B3C-28F8-42A9-B0E4-ABF65474AB8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5888" y="3924300"/>
            <a:ext cx="2852737" cy="1863725"/>
          </a:xfrm>
          <a:prstGeom prst="rect">
            <a:avLst/>
          </a:prstGeom>
          <a:noFill/>
          <a:extLst>
            <a:ext uri="{909E8E84-426E-40DD-AFC4-6F175D3DCCD1}">
              <a14:hiddenFill xmlns:a14="http://schemas.microsoft.com/office/drawing/2010/main">
                <a:solidFill>
                  <a:srgbClr val="FFFFFF"/>
                </a:solidFill>
              </a14:hiddenFill>
            </a:ext>
          </a:extLst>
        </p:spPr>
      </p:pic>
      <p:sp>
        <p:nvSpPr>
          <p:cNvPr id="58684" name="Line 316">
            <a:extLst>
              <a:ext uri="{FF2B5EF4-FFF2-40B4-BE49-F238E27FC236}">
                <a16:creationId xmlns:a16="http://schemas.microsoft.com/office/drawing/2014/main" id="{B7058B27-0036-4F2C-B7C4-2655EA4C1802}"/>
              </a:ext>
            </a:extLst>
          </p:cNvPr>
          <p:cNvSpPr>
            <a:spLocks noChangeShapeType="1"/>
          </p:cNvSpPr>
          <p:nvPr/>
        </p:nvSpPr>
        <p:spPr bwMode="auto">
          <a:xfrm>
            <a:off x="3571875" y="395288"/>
            <a:ext cx="0" cy="115252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58685" name="Group 317">
            <a:extLst>
              <a:ext uri="{FF2B5EF4-FFF2-40B4-BE49-F238E27FC236}">
                <a16:creationId xmlns:a16="http://schemas.microsoft.com/office/drawing/2014/main" id="{58480AB4-0C04-4179-80D6-2E7B725FBC82}"/>
              </a:ext>
            </a:extLst>
          </p:cNvPr>
          <p:cNvGrpSpPr>
            <a:grpSpLocks noChangeAspect="1"/>
          </p:cNvGrpSpPr>
          <p:nvPr/>
        </p:nvGrpSpPr>
        <p:grpSpPr bwMode="auto">
          <a:xfrm>
            <a:off x="3716338" y="1189038"/>
            <a:ext cx="239712" cy="157162"/>
            <a:chOff x="480" y="816"/>
            <a:chExt cx="201" cy="132"/>
          </a:xfrm>
        </p:grpSpPr>
        <p:grpSp>
          <p:nvGrpSpPr>
            <p:cNvPr id="58686" name="Group 318">
              <a:extLst>
                <a:ext uri="{FF2B5EF4-FFF2-40B4-BE49-F238E27FC236}">
                  <a16:creationId xmlns:a16="http://schemas.microsoft.com/office/drawing/2014/main" id="{A47B244D-3638-4030-A9B5-DFF6C8FEDB83}"/>
                </a:ext>
              </a:extLst>
            </p:cNvPr>
            <p:cNvGrpSpPr>
              <a:grpSpLocks noChangeAspect="1"/>
            </p:cNvGrpSpPr>
            <p:nvPr/>
          </p:nvGrpSpPr>
          <p:grpSpPr bwMode="auto">
            <a:xfrm>
              <a:off x="480" y="816"/>
              <a:ext cx="201" cy="132"/>
              <a:chOff x="480" y="816"/>
              <a:chExt cx="201" cy="132"/>
            </a:xfrm>
          </p:grpSpPr>
          <p:sp>
            <p:nvSpPr>
              <p:cNvPr id="58687" name="Rectangle 319">
                <a:extLst>
                  <a:ext uri="{FF2B5EF4-FFF2-40B4-BE49-F238E27FC236}">
                    <a16:creationId xmlns:a16="http://schemas.microsoft.com/office/drawing/2014/main" id="{CE05B7E3-9107-4B56-89C5-5BF7BF8939E8}"/>
                  </a:ext>
                </a:extLst>
              </p:cNvPr>
              <p:cNvSpPr>
                <a:spLocks noChangeAspect="1" noChangeArrowheads="1"/>
              </p:cNvSpPr>
              <p:nvPr/>
            </p:nvSpPr>
            <p:spPr bwMode="auto">
              <a:xfrm>
                <a:off x="480" y="816"/>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688" name="Oval 320">
                <a:extLst>
                  <a:ext uri="{FF2B5EF4-FFF2-40B4-BE49-F238E27FC236}">
                    <a16:creationId xmlns:a16="http://schemas.microsoft.com/office/drawing/2014/main" id="{C3BACF0B-20C7-4B39-B321-81052F220C0E}"/>
                  </a:ext>
                </a:extLst>
              </p:cNvPr>
              <p:cNvSpPr>
                <a:spLocks noChangeAspect="1" noChangeArrowheads="1"/>
              </p:cNvSpPr>
              <p:nvPr/>
            </p:nvSpPr>
            <p:spPr bwMode="auto">
              <a:xfrm>
                <a:off x="517" y="849"/>
                <a:ext cx="127"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58689" name="Line 321">
              <a:extLst>
                <a:ext uri="{FF2B5EF4-FFF2-40B4-BE49-F238E27FC236}">
                  <a16:creationId xmlns:a16="http://schemas.microsoft.com/office/drawing/2014/main" id="{BE335FD7-F08E-4992-9361-644864370F6B}"/>
                </a:ext>
              </a:extLst>
            </p:cNvPr>
            <p:cNvSpPr>
              <a:spLocks noChangeAspect="1" noChangeShapeType="1"/>
            </p:cNvSpPr>
            <p:nvPr/>
          </p:nvSpPr>
          <p:spPr bwMode="auto">
            <a:xfrm flipV="1">
              <a:off x="480" y="816"/>
              <a:ext cx="198" cy="132"/>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58690" name="Group 322">
            <a:extLst>
              <a:ext uri="{FF2B5EF4-FFF2-40B4-BE49-F238E27FC236}">
                <a16:creationId xmlns:a16="http://schemas.microsoft.com/office/drawing/2014/main" id="{565B1199-A015-4032-A84F-0F9850099F3D}"/>
              </a:ext>
            </a:extLst>
          </p:cNvPr>
          <p:cNvGrpSpPr>
            <a:grpSpLocks/>
          </p:cNvGrpSpPr>
          <p:nvPr/>
        </p:nvGrpSpPr>
        <p:grpSpPr bwMode="auto">
          <a:xfrm>
            <a:off x="3798888" y="1117600"/>
            <a:ext cx="74612" cy="26988"/>
            <a:chOff x="2373" y="1404"/>
            <a:chExt cx="47" cy="17"/>
          </a:xfrm>
        </p:grpSpPr>
        <p:sp>
          <p:nvSpPr>
            <p:cNvPr id="58691" name="Oval 323">
              <a:extLst>
                <a:ext uri="{FF2B5EF4-FFF2-40B4-BE49-F238E27FC236}">
                  <a16:creationId xmlns:a16="http://schemas.microsoft.com/office/drawing/2014/main" id="{23741A1D-40A3-440B-9CA7-D810BC045A43}"/>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58692" name="Oval 324">
              <a:extLst>
                <a:ext uri="{FF2B5EF4-FFF2-40B4-BE49-F238E27FC236}">
                  <a16:creationId xmlns:a16="http://schemas.microsoft.com/office/drawing/2014/main" id="{37E5946C-2851-4BC0-B517-D14457238C7F}"/>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58693" name="Text Box 325">
            <a:extLst>
              <a:ext uri="{FF2B5EF4-FFF2-40B4-BE49-F238E27FC236}">
                <a16:creationId xmlns:a16="http://schemas.microsoft.com/office/drawing/2014/main" id="{878D2749-2B1C-4EA9-BFE7-AAFB1493C65D}"/>
              </a:ext>
            </a:extLst>
          </p:cNvPr>
          <p:cNvSpPr txBox="1">
            <a:spLocks noChangeArrowheads="1"/>
          </p:cNvSpPr>
          <p:nvPr/>
        </p:nvSpPr>
        <p:spPr bwMode="auto">
          <a:xfrm>
            <a:off x="3932238" y="1044575"/>
            <a:ext cx="27320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Recce</a:t>
            </a:r>
          </a:p>
          <a:p>
            <a:r>
              <a:rPr lang="en-GB" altLang="en-US" sz="800"/>
              <a:t>x8 </a:t>
            </a:r>
            <a:r>
              <a:rPr lang="en-GB" altLang="en-US" sz="800" b="0"/>
              <a:t>CVR(T) Scorpion 76mm Recce Vehicle </a:t>
            </a:r>
            <a:r>
              <a:rPr lang="en-GB" altLang="en-US" sz="800"/>
              <a:t>(a)</a:t>
            </a:r>
            <a:r>
              <a:rPr lang="en-GB" altLang="en-US" sz="800" b="0"/>
              <a:t> CWBR-07</a:t>
            </a:r>
            <a:endParaRPr lang="en-GB" altLang="en-US" sz="800"/>
          </a:p>
        </p:txBody>
      </p:sp>
      <p:sp>
        <p:nvSpPr>
          <p:cNvPr id="58694" name="Line 326">
            <a:extLst>
              <a:ext uri="{FF2B5EF4-FFF2-40B4-BE49-F238E27FC236}">
                <a16:creationId xmlns:a16="http://schemas.microsoft.com/office/drawing/2014/main" id="{D228D6F5-CB05-4FB5-A0D0-073002A4C066}"/>
              </a:ext>
            </a:extLst>
          </p:cNvPr>
          <p:cNvSpPr>
            <a:spLocks noChangeShapeType="1"/>
          </p:cNvSpPr>
          <p:nvPr/>
        </p:nvSpPr>
        <p:spPr bwMode="auto">
          <a:xfrm>
            <a:off x="3571875" y="126047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58695" name="Group 327">
            <a:extLst>
              <a:ext uri="{FF2B5EF4-FFF2-40B4-BE49-F238E27FC236}">
                <a16:creationId xmlns:a16="http://schemas.microsoft.com/office/drawing/2014/main" id="{E1E18D54-9CC3-4D4D-9436-CF0F0D4353F9}"/>
              </a:ext>
            </a:extLst>
          </p:cNvPr>
          <p:cNvGrpSpPr>
            <a:grpSpLocks noChangeAspect="1"/>
          </p:cNvGrpSpPr>
          <p:nvPr/>
        </p:nvGrpSpPr>
        <p:grpSpPr bwMode="auto">
          <a:xfrm>
            <a:off x="3429000" y="252413"/>
            <a:ext cx="287338" cy="215900"/>
            <a:chOff x="480" y="816"/>
            <a:chExt cx="201" cy="132"/>
          </a:xfrm>
        </p:grpSpPr>
        <p:grpSp>
          <p:nvGrpSpPr>
            <p:cNvPr id="58696" name="Group 328">
              <a:extLst>
                <a:ext uri="{FF2B5EF4-FFF2-40B4-BE49-F238E27FC236}">
                  <a16:creationId xmlns:a16="http://schemas.microsoft.com/office/drawing/2014/main" id="{2E9EC9B9-C202-4837-8D48-96E481A93409}"/>
                </a:ext>
              </a:extLst>
            </p:cNvPr>
            <p:cNvGrpSpPr>
              <a:grpSpLocks noChangeAspect="1"/>
            </p:cNvGrpSpPr>
            <p:nvPr/>
          </p:nvGrpSpPr>
          <p:grpSpPr bwMode="auto">
            <a:xfrm>
              <a:off x="480" y="816"/>
              <a:ext cx="201" cy="132"/>
              <a:chOff x="480" y="816"/>
              <a:chExt cx="201" cy="132"/>
            </a:xfrm>
          </p:grpSpPr>
          <p:sp>
            <p:nvSpPr>
              <p:cNvPr id="58697" name="Rectangle 329">
                <a:extLst>
                  <a:ext uri="{FF2B5EF4-FFF2-40B4-BE49-F238E27FC236}">
                    <a16:creationId xmlns:a16="http://schemas.microsoft.com/office/drawing/2014/main" id="{068EC549-5832-4E31-81E6-8AD179B25D1C}"/>
                  </a:ext>
                </a:extLst>
              </p:cNvPr>
              <p:cNvSpPr>
                <a:spLocks noChangeAspect="1" noChangeArrowheads="1"/>
              </p:cNvSpPr>
              <p:nvPr/>
            </p:nvSpPr>
            <p:spPr bwMode="auto">
              <a:xfrm>
                <a:off x="480" y="816"/>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698" name="Oval 330">
                <a:extLst>
                  <a:ext uri="{FF2B5EF4-FFF2-40B4-BE49-F238E27FC236}">
                    <a16:creationId xmlns:a16="http://schemas.microsoft.com/office/drawing/2014/main" id="{A9383A3B-E930-4ECB-B507-381D55F60615}"/>
                  </a:ext>
                </a:extLst>
              </p:cNvPr>
              <p:cNvSpPr>
                <a:spLocks noChangeAspect="1" noChangeArrowheads="1"/>
              </p:cNvSpPr>
              <p:nvPr/>
            </p:nvSpPr>
            <p:spPr bwMode="auto">
              <a:xfrm>
                <a:off x="517" y="849"/>
                <a:ext cx="127"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58699" name="Line 331">
              <a:extLst>
                <a:ext uri="{FF2B5EF4-FFF2-40B4-BE49-F238E27FC236}">
                  <a16:creationId xmlns:a16="http://schemas.microsoft.com/office/drawing/2014/main" id="{734A5667-C384-4DEB-B639-63C6BA8DD4A9}"/>
                </a:ext>
              </a:extLst>
            </p:cNvPr>
            <p:cNvSpPr>
              <a:spLocks noChangeAspect="1" noChangeShapeType="1"/>
            </p:cNvSpPr>
            <p:nvPr/>
          </p:nvSpPr>
          <p:spPr bwMode="auto">
            <a:xfrm flipV="1">
              <a:off x="480" y="816"/>
              <a:ext cx="198" cy="132"/>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58700" name="Line 332">
            <a:extLst>
              <a:ext uri="{FF2B5EF4-FFF2-40B4-BE49-F238E27FC236}">
                <a16:creationId xmlns:a16="http://schemas.microsoft.com/office/drawing/2014/main" id="{D18AE161-F337-47A2-84DE-33F5D510B8A9}"/>
              </a:ext>
            </a:extLst>
          </p:cNvPr>
          <p:cNvSpPr>
            <a:spLocks noChangeShapeType="1"/>
          </p:cNvSpPr>
          <p:nvPr/>
        </p:nvSpPr>
        <p:spPr bwMode="auto">
          <a:xfrm>
            <a:off x="3571875" y="68421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8701" name="Line 333">
            <a:extLst>
              <a:ext uri="{FF2B5EF4-FFF2-40B4-BE49-F238E27FC236}">
                <a16:creationId xmlns:a16="http://schemas.microsoft.com/office/drawing/2014/main" id="{9AEED957-807D-4638-99BD-306290BF263D}"/>
              </a:ext>
            </a:extLst>
          </p:cNvPr>
          <p:cNvSpPr>
            <a:spLocks noChangeShapeType="1"/>
          </p:cNvSpPr>
          <p:nvPr/>
        </p:nvSpPr>
        <p:spPr bwMode="auto">
          <a:xfrm>
            <a:off x="3787775" y="755650"/>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58702" name="Group 334">
            <a:extLst>
              <a:ext uri="{FF2B5EF4-FFF2-40B4-BE49-F238E27FC236}">
                <a16:creationId xmlns:a16="http://schemas.microsoft.com/office/drawing/2014/main" id="{C83FA104-4770-4C6C-9FA9-772AB9F9ABA7}"/>
              </a:ext>
            </a:extLst>
          </p:cNvPr>
          <p:cNvGrpSpPr>
            <a:grpSpLocks/>
          </p:cNvGrpSpPr>
          <p:nvPr/>
        </p:nvGrpSpPr>
        <p:grpSpPr bwMode="auto">
          <a:xfrm>
            <a:off x="3787775" y="539750"/>
            <a:ext cx="74613" cy="26988"/>
            <a:chOff x="2373" y="1404"/>
            <a:chExt cx="47" cy="17"/>
          </a:xfrm>
        </p:grpSpPr>
        <p:sp>
          <p:nvSpPr>
            <p:cNvPr id="58703" name="Oval 335">
              <a:extLst>
                <a:ext uri="{FF2B5EF4-FFF2-40B4-BE49-F238E27FC236}">
                  <a16:creationId xmlns:a16="http://schemas.microsoft.com/office/drawing/2014/main" id="{14388A0F-F23E-47D1-B31F-92151D9A7094}"/>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58704" name="Oval 336">
              <a:extLst>
                <a:ext uri="{FF2B5EF4-FFF2-40B4-BE49-F238E27FC236}">
                  <a16:creationId xmlns:a16="http://schemas.microsoft.com/office/drawing/2014/main" id="{4B7449A8-93AD-4042-BAF1-E4AC89FC3965}"/>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58705" name="Text Box 337">
            <a:extLst>
              <a:ext uri="{FF2B5EF4-FFF2-40B4-BE49-F238E27FC236}">
                <a16:creationId xmlns:a16="http://schemas.microsoft.com/office/drawing/2014/main" id="{F6D0329E-9854-41A0-A836-CAD8EB54CC37}"/>
              </a:ext>
            </a:extLst>
          </p:cNvPr>
          <p:cNvSpPr txBox="1">
            <a:spLocks noChangeArrowheads="1"/>
          </p:cNvSpPr>
          <p:nvPr/>
        </p:nvSpPr>
        <p:spPr bwMode="auto">
          <a:xfrm>
            <a:off x="3932238" y="468313"/>
            <a:ext cx="27447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Command/Recce</a:t>
            </a:r>
          </a:p>
          <a:p>
            <a:r>
              <a:rPr lang="en-GB" altLang="en-US" sz="800"/>
              <a:t>x1 </a:t>
            </a:r>
            <a:r>
              <a:rPr lang="en-GB" altLang="en-US" sz="800" b="0"/>
              <a:t>Commander                                                 CWBR-25</a:t>
            </a:r>
            <a:endParaRPr lang="en-GB" altLang="en-US" sz="800"/>
          </a:p>
        </p:txBody>
      </p:sp>
      <p:grpSp>
        <p:nvGrpSpPr>
          <p:cNvPr id="58706" name="Group 338">
            <a:extLst>
              <a:ext uri="{FF2B5EF4-FFF2-40B4-BE49-F238E27FC236}">
                <a16:creationId xmlns:a16="http://schemas.microsoft.com/office/drawing/2014/main" id="{17A3BE52-CA0E-426F-AAF6-8042F24B705E}"/>
              </a:ext>
            </a:extLst>
          </p:cNvPr>
          <p:cNvGrpSpPr>
            <a:grpSpLocks/>
          </p:cNvGrpSpPr>
          <p:nvPr/>
        </p:nvGrpSpPr>
        <p:grpSpPr bwMode="auto">
          <a:xfrm>
            <a:off x="3716338" y="611188"/>
            <a:ext cx="231775" cy="157162"/>
            <a:chOff x="933" y="149"/>
            <a:chExt cx="146" cy="99"/>
          </a:xfrm>
        </p:grpSpPr>
        <p:sp>
          <p:nvSpPr>
            <p:cNvPr id="58707" name="Rectangle 339">
              <a:extLst>
                <a:ext uri="{FF2B5EF4-FFF2-40B4-BE49-F238E27FC236}">
                  <a16:creationId xmlns:a16="http://schemas.microsoft.com/office/drawing/2014/main" id="{9B2E7B63-9B23-45BB-AE3E-21D52B6DF6A7}"/>
                </a:ext>
              </a:extLst>
            </p:cNvPr>
            <p:cNvSpPr>
              <a:spLocks noChangeAspect="1" noChangeArrowheads="1"/>
            </p:cNvSpPr>
            <p:nvPr/>
          </p:nvSpPr>
          <p:spPr bwMode="auto">
            <a:xfrm>
              <a:off x="933" y="149"/>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708" name="Text Box 340">
              <a:extLst>
                <a:ext uri="{FF2B5EF4-FFF2-40B4-BE49-F238E27FC236}">
                  <a16:creationId xmlns:a16="http://schemas.microsoft.com/office/drawing/2014/main" id="{1492403A-3807-4316-886B-B639226DBC51}"/>
                </a:ext>
              </a:extLst>
            </p:cNvPr>
            <p:cNvSpPr txBox="1">
              <a:spLocks noChangeAspect="1" noChangeArrowheads="1"/>
            </p:cNvSpPr>
            <p:nvPr/>
          </p:nvSpPr>
          <p:spPr bwMode="auto">
            <a:xfrm>
              <a:off x="948" y="163"/>
              <a:ext cx="116" cy="70"/>
            </a:xfrm>
            <a:prstGeom prst="rect">
              <a:avLst/>
            </a:prstGeom>
            <a:solidFill>
              <a:srgbClr val="CC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sz="800"/>
                <a:t>HQ</a:t>
              </a:r>
            </a:p>
          </p:txBody>
        </p:sp>
      </p:grpSp>
      <p:grpSp>
        <p:nvGrpSpPr>
          <p:cNvPr id="58709" name="Group 341">
            <a:extLst>
              <a:ext uri="{FF2B5EF4-FFF2-40B4-BE49-F238E27FC236}">
                <a16:creationId xmlns:a16="http://schemas.microsoft.com/office/drawing/2014/main" id="{1CC428DF-5892-4B34-87B0-E6026E0CA634}"/>
              </a:ext>
            </a:extLst>
          </p:cNvPr>
          <p:cNvGrpSpPr>
            <a:grpSpLocks noChangeAspect="1"/>
          </p:cNvGrpSpPr>
          <p:nvPr/>
        </p:nvGrpSpPr>
        <p:grpSpPr bwMode="auto">
          <a:xfrm>
            <a:off x="3716338" y="900113"/>
            <a:ext cx="241300" cy="157162"/>
            <a:chOff x="767" y="768"/>
            <a:chExt cx="202" cy="132"/>
          </a:xfrm>
        </p:grpSpPr>
        <p:sp>
          <p:nvSpPr>
            <p:cNvPr id="58710" name="Rectangle 342">
              <a:extLst>
                <a:ext uri="{FF2B5EF4-FFF2-40B4-BE49-F238E27FC236}">
                  <a16:creationId xmlns:a16="http://schemas.microsoft.com/office/drawing/2014/main" id="{F01E23F8-05A0-4BCC-BC59-1FB429DDB0C2}"/>
                </a:ext>
              </a:extLst>
            </p:cNvPr>
            <p:cNvSpPr>
              <a:spLocks noChangeAspect="1" noChangeArrowheads="1"/>
            </p:cNvSpPr>
            <p:nvPr/>
          </p:nvSpPr>
          <p:spPr bwMode="auto">
            <a:xfrm>
              <a:off x="768" y="768"/>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711" name="Oval 343">
              <a:extLst>
                <a:ext uri="{FF2B5EF4-FFF2-40B4-BE49-F238E27FC236}">
                  <a16:creationId xmlns:a16="http://schemas.microsoft.com/office/drawing/2014/main" id="{693F78C9-D8C4-4122-8A4E-3B3870B58B94}"/>
                </a:ext>
              </a:extLst>
            </p:cNvPr>
            <p:cNvSpPr>
              <a:spLocks noChangeAspect="1" noChangeArrowheads="1"/>
            </p:cNvSpPr>
            <p:nvPr/>
          </p:nvSpPr>
          <p:spPr bwMode="auto">
            <a:xfrm>
              <a:off x="798" y="801"/>
              <a:ext cx="142"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712" name="Line 344">
              <a:extLst>
                <a:ext uri="{FF2B5EF4-FFF2-40B4-BE49-F238E27FC236}">
                  <a16:creationId xmlns:a16="http://schemas.microsoft.com/office/drawing/2014/main" id="{EF093ED1-28D7-4019-AE3C-40FAA5C3387B}"/>
                </a:ext>
              </a:extLst>
            </p:cNvPr>
            <p:cNvSpPr>
              <a:spLocks noChangeAspect="1" noChangeShapeType="1"/>
            </p:cNvSpPr>
            <p:nvPr/>
          </p:nvSpPr>
          <p:spPr bwMode="auto">
            <a:xfrm flipV="1">
              <a:off x="768" y="768"/>
              <a:ext cx="199" cy="131"/>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8713" name="Line 345">
              <a:extLst>
                <a:ext uri="{FF2B5EF4-FFF2-40B4-BE49-F238E27FC236}">
                  <a16:creationId xmlns:a16="http://schemas.microsoft.com/office/drawing/2014/main" id="{C3AB4296-295B-4F3C-8AE1-68139B1EF38D}"/>
                </a:ext>
              </a:extLst>
            </p:cNvPr>
            <p:cNvSpPr>
              <a:spLocks noChangeAspect="1" noChangeShapeType="1"/>
            </p:cNvSpPr>
            <p:nvPr/>
          </p:nvSpPr>
          <p:spPr bwMode="auto">
            <a:xfrm>
              <a:off x="767" y="768"/>
              <a:ext cx="202"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58714" name="Group 346">
            <a:extLst>
              <a:ext uri="{FF2B5EF4-FFF2-40B4-BE49-F238E27FC236}">
                <a16:creationId xmlns:a16="http://schemas.microsoft.com/office/drawing/2014/main" id="{293B03CF-ED88-47C1-8B49-908B755A8167}"/>
              </a:ext>
            </a:extLst>
          </p:cNvPr>
          <p:cNvGrpSpPr>
            <a:grpSpLocks/>
          </p:cNvGrpSpPr>
          <p:nvPr/>
        </p:nvGrpSpPr>
        <p:grpSpPr bwMode="auto">
          <a:xfrm>
            <a:off x="3787775" y="827088"/>
            <a:ext cx="74613" cy="26987"/>
            <a:chOff x="2373" y="1404"/>
            <a:chExt cx="47" cy="17"/>
          </a:xfrm>
        </p:grpSpPr>
        <p:sp>
          <p:nvSpPr>
            <p:cNvPr id="58715" name="Oval 347">
              <a:extLst>
                <a:ext uri="{FF2B5EF4-FFF2-40B4-BE49-F238E27FC236}">
                  <a16:creationId xmlns:a16="http://schemas.microsoft.com/office/drawing/2014/main" id="{596C114B-CD94-42C4-B134-F62CAE54B34B}"/>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58716" name="Oval 348">
              <a:extLst>
                <a:ext uri="{FF2B5EF4-FFF2-40B4-BE49-F238E27FC236}">
                  <a16:creationId xmlns:a16="http://schemas.microsoft.com/office/drawing/2014/main" id="{74ABF371-B474-4059-8BC5-EC6DF5DD6619}"/>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58717" name="Text Box 349">
            <a:extLst>
              <a:ext uri="{FF2B5EF4-FFF2-40B4-BE49-F238E27FC236}">
                <a16:creationId xmlns:a16="http://schemas.microsoft.com/office/drawing/2014/main" id="{83360EA8-7CC5-4B54-BEC5-D6F20D975608}"/>
              </a:ext>
            </a:extLst>
          </p:cNvPr>
          <p:cNvSpPr txBox="1">
            <a:spLocks noChangeArrowheads="1"/>
          </p:cNvSpPr>
          <p:nvPr/>
        </p:nvSpPr>
        <p:spPr bwMode="auto">
          <a:xfrm>
            <a:off x="3932238" y="755650"/>
            <a:ext cx="27368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Transport/Recce</a:t>
            </a:r>
          </a:p>
          <a:p>
            <a:r>
              <a:rPr lang="en-GB" altLang="en-US" sz="800"/>
              <a:t>x1 </a:t>
            </a:r>
            <a:r>
              <a:rPr lang="en-GB" altLang="en-US" sz="800" b="0"/>
              <a:t>CVR(T) Sultan Command Vehicle               CWBR-08</a:t>
            </a:r>
            <a:endParaRPr lang="en-GB" altLang="en-US" sz="800"/>
          </a:p>
        </p:txBody>
      </p:sp>
      <p:sp>
        <p:nvSpPr>
          <p:cNvPr id="58718" name="Text Box 350">
            <a:extLst>
              <a:ext uri="{FF2B5EF4-FFF2-40B4-BE49-F238E27FC236}">
                <a16:creationId xmlns:a16="http://schemas.microsoft.com/office/drawing/2014/main" id="{CD45483A-5F48-4ECE-8D03-75A495298C13}"/>
              </a:ext>
            </a:extLst>
          </p:cNvPr>
          <p:cNvSpPr txBox="1">
            <a:spLocks noChangeArrowheads="1"/>
          </p:cNvSpPr>
          <p:nvPr/>
        </p:nvSpPr>
        <p:spPr bwMode="auto">
          <a:xfrm>
            <a:off x="3716338" y="107950"/>
            <a:ext cx="23463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MANOEUVRE ELEMENT CWBR-03a </a:t>
            </a:r>
          </a:p>
          <a:p>
            <a:r>
              <a:rPr lang="en-GB" altLang="en-US" sz="1000"/>
              <a:t>Medium Recce Squadron Type A</a:t>
            </a:r>
          </a:p>
        </p:txBody>
      </p:sp>
      <p:sp>
        <p:nvSpPr>
          <p:cNvPr id="58719" name="Line 351">
            <a:extLst>
              <a:ext uri="{FF2B5EF4-FFF2-40B4-BE49-F238E27FC236}">
                <a16:creationId xmlns:a16="http://schemas.microsoft.com/office/drawing/2014/main" id="{763B9BB7-6CB6-4E1A-B131-3186AA921D1B}"/>
              </a:ext>
            </a:extLst>
          </p:cNvPr>
          <p:cNvSpPr>
            <a:spLocks noChangeShapeType="1"/>
          </p:cNvSpPr>
          <p:nvPr/>
        </p:nvSpPr>
        <p:spPr bwMode="auto">
          <a:xfrm>
            <a:off x="3571875" y="154781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8720" name="Line 352">
            <a:extLst>
              <a:ext uri="{FF2B5EF4-FFF2-40B4-BE49-F238E27FC236}">
                <a16:creationId xmlns:a16="http://schemas.microsoft.com/office/drawing/2014/main" id="{5BE94317-81A8-40D5-AD6E-CB8B5876FB41}"/>
              </a:ext>
            </a:extLst>
          </p:cNvPr>
          <p:cNvSpPr>
            <a:spLocks noChangeShapeType="1"/>
          </p:cNvSpPr>
          <p:nvPr/>
        </p:nvSpPr>
        <p:spPr bwMode="auto">
          <a:xfrm>
            <a:off x="3787775" y="1619250"/>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58721" name="Group 353">
            <a:extLst>
              <a:ext uri="{FF2B5EF4-FFF2-40B4-BE49-F238E27FC236}">
                <a16:creationId xmlns:a16="http://schemas.microsoft.com/office/drawing/2014/main" id="{38AEA75B-B963-432B-A5DD-5DC1C07E3C05}"/>
              </a:ext>
            </a:extLst>
          </p:cNvPr>
          <p:cNvGrpSpPr>
            <a:grpSpLocks noChangeAspect="1"/>
          </p:cNvGrpSpPr>
          <p:nvPr/>
        </p:nvGrpSpPr>
        <p:grpSpPr bwMode="auto">
          <a:xfrm>
            <a:off x="3716338" y="1474788"/>
            <a:ext cx="231775" cy="157162"/>
            <a:chOff x="1968" y="1728"/>
            <a:chExt cx="195" cy="132"/>
          </a:xfrm>
        </p:grpSpPr>
        <p:sp>
          <p:nvSpPr>
            <p:cNvPr id="58722" name="Rectangle 354">
              <a:extLst>
                <a:ext uri="{FF2B5EF4-FFF2-40B4-BE49-F238E27FC236}">
                  <a16:creationId xmlns:a16="http://schemas.microsoft.com/office/drawing/2014/main" id="{26CB5B97-3E2F-4774-B789-175B92462B0E}"/>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723" name="Line 355">
              <a:extLst>
                <a:ext uri="{FF2B5EF4-FFF2-40B4-BE49-F238E27FC236}">
                  <a16:creationId xmlns:a16="http://schemas.microsoft.com/office/drawing/2014/main" id="{9B3DE3D6-470D-4C5B-AADF-EFAF490B37A9}"/>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8724" name="Line 356">
              <a:extLst>
                <a:ext uri="{FF2B5EF4-FFF2-40B4-BE49-F238E27FC236}">
                  <a16:creationId xmlns:a16="http://schemas.microsoft.com/office/drawing/2014/main" id="{B8E683D6-1AE1-4469-BEF5-D3E7B3E96517}"/>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58725" name="Group 357">
            <a:extLst>
              <a:ext uri="{FF2B5EF4-FFF2-40B4-BE49-F238E27FC236}">
                <a16:creationId xmlns:a16="http://schemas.microsoft.com/office/drawing/2014/main" id="{49FEEA55-0A3A-43C6-80AF-BFD42FEDD8F3}"/>
              </a:ext>
            </a:extLst>
          </p:cNvPr>
          <p:cNvGrpSpPr>
            <a:grpSpLocks/>
          </p:cNvGrpSpPr>
          <p:nvPr/>
        </p:nvGrpSpPr>
        <p:grpSpPr bwMode="auto">
          <a:xfrm>
            <a:off x="3787775" y="1403350"/>
            <a:ext cx="74613" cy="26988"/>
            <a:chOff x="2373" y="1404"/>
            <a:chExt cx="47" cy="17"/>
          </a:xfrm>
        </p:grpSpPr>
        <p:sp>
          <p:nvSpPr>
            <p:cNvPr id="58726" name="Oval 358">
              <a:extLst>
                <a:ext uri="{FF2B5EF4-FFF2-40B4-BE49-F238E27FC236}">
                  <a16:creationId xmlns:a16="http://schemas.microsoft.com/office/drawing/2014/main" id="{7579EDE5-685B-4630-90A9-ED2B4A39F26F}"/>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58727" name="Oval 359">
              <a:extLst>
                <a:ext uri="{FF2B5EF4-FFF2-40B4-BE49-F238E27FC236}">
                  <a16:creationId xmlns:a16="http://schemas.microsoft.com/office/drawing/2014/main" id="{3459BD0F-7BAB-4803-B99B-C39AD36F6514}"/>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grpSp>
        <p:nvGrpSpPr>
          <p:cNvPr id="58728" name="Group 360">
            <a:extLst>
              <a:ext uri="{FF2B5EF4-FFF2-40B4-BE49-F238E27FC236}">
                <a16:creationId xmlns:a16="http://schemas.microsoft.com/office/drawing/2014/main" id="{000605C1-FE85-40D8-86A7-4811049AF731}"/>
              </a:ext>
            </a:extLst>
          </p:cNvPr>
          <p:cNvGrpSpPr>
            <a:grpSpLocks noChangeAspect="1"/>
          </p:cNvGrpSpPr>
          <p:nvPr/>
        </p:nvGrpSpPr>
        <p:grpSpPr bwMode="auto">
          <a:xfrm>
            <a:off x="3716338" y="1763713"/>
            <a:ext cx="241300" cy="157162"/>
            <a:chOff x="767" y="768"/>
            <a:chExt cx="202" cy="132"/>
          </a:xfrm>
        </p:grpSpPr>
        <p:sp>
          <p:nvSpPr>
            <p:cNvPr id="58729" name="Rectangle 361">
              <a:extLst>
                <a:ext uri="{FF2B5EF4-FFF2-40B4-BE49-F238E27FC236}">
                  <a16:creationId xmlns:a16="http://schemas.microsoft.com/office/drawing/2014/main" id="{C61D2495-EBE7-48BF-AA17-EA4D8DCFA336}"/>
                </a:ext>
              </a:extLst>
            </p:cNvPr>
            <p:cNvSpPr>
              <a:spLocks noChangeAspect="1" noChangeArrowheads="1"/>
            </p:cNvSpPr>
            <p:nvPr/>
          </p:nvSpPr>
          <p:spPr bwMode="auto">
            <a:xfrm>
              <a:off x="768" y="768"/>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730" name="Oval 362">
              <a:extLst>
                <a:ext uri="{FF2B5EF4-FFF2-40B4-BE49-F238E27FC236}">
                  <a16:creationId xmlns:a16="http://schemas.microsoft.com/office/drawing/2014/main" id="{5E80BE01-522F-44C7-8282-066FEE780EF5}"/>
                </a:ext>
              </a:extLst>
            </p:cNvPr>
            <p:cNvSpPr>
              <a:spLocks noChangeAspect="1" noChangeArrowheads="1"/>
            </p:cNvSpPr>
            <p:nvPr/>
          </p:nvSpPr>
          <p:spPr bwMode="auto">
            <a:xfrm>
              <a:off x="798" y="801"/>
              <a:ext cx="142"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731" name="Line 363">
              <a:extLst>
                <a:ext uri="{FF2B5EF4-FFF2-40B4-BE49-F238E27FC236}">
                  <a16:creationId xmlns:a16="http://schemas.microsoft.com/office/drawing/2014/main" id="{B12B69C5-0802-42A9-9C60-D16556C25FCC}"/>
                </a:ext>
              </a:extLst>
            </p:cNvPr>
            <p:cNvSpPr>
              <a:spLocks noChangeAspect="1" noChangeShapeType="1"/>
            </p:cNvSpPr>
            <p:nvPr/>
          </p:nvSpPr>
          <p:spPr bwMode="auto">
            <a:xfrm flipV="1">
              <a:off x="768" y="768"/>
              <a:ext cx="199" cy="131"/>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8732" name="Line 364">
              <a:extLst>
                <a:ext uri="{FF2B5EF4-FFF2-40B4-BE49-F238E27FC236}">
                  <a16:creationId xmlns:a16="http://schemas.microsoft.com/office/drawing/2014/main" id="{E8296FF6-515F-4FB6-9528-7BFF026C4B2D}"/>
                </a:ext>
              </a:extLst>
            </p:cNvPr>
            <p:cNvSpPr>
              <a:spLocks noChangeAspect="1" noChangeShapeType="1"/>
            </p:cNvSpPr>
            <p:nvPr/>
          </p:nvSpPr>
          <p:spPr bwMode="auto">
            <a:xfrm>
              <a:off x="767" y="768"/>
              <a:ext cx="202"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58733" name="Group 365">
            <a:extLst>
              <a:ext uri="{FF2B5EF4-FFF2-40B4-BE49-F238E27FC236}">
                <a16:creationId xmlns:a16="http://schemas.microsoft.com/office/drawing/2014/main" id="{85C1CAF5-A08C-4D8F-9F31-78AE5AD0F030}"/>
              </a:ext>
            </a:extLst>
          </p:cNvPr>
          <p:cNvGrpSpPr>
            <a:grpSpLocks/>
          </p:cNvGrpSpPr>
          <p:nvPr/>
        </p:nvGrpSpPr>
        <p:grpSpPr bwMode="auto">
          <a:xfrm>
            <a:off x="3787775" y="1690688"/>
            <a:ext cx="74613" cy="26987"/>
            <a:chOff x="2373" y="1404"/>
            <a:chExt cx="47" cy="17"/>
          </a:xfrm>
        </p:grpSpPr>
        <p:sp>
          <p:nvSpPr>
            <p:cNvPr id="58734" name="Oval 366">
              <a:extLst>
                <a:ext uri="{FF2B5EF4-FFF2-40B4-BE49-F238E27FC236}">
                  <a16:creationId xmlns:a16="http://schemas.microsoft.com/office/drawing/2014/main" id="{13FE88A5-EA1F-4A5D-95F3-892BDE073DA0}"/>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58735" name="Oval 367">
              <a:extLst>
                <a:ext uri="{FF2B5EF4-FFF2-40B4-BE49-F238E27FC236}">
                  <a16:creationId xmlns:a16="http://schemas.microsoft.com/office/drawing/2014/main" id="{FDB62E48-EDB1-4C06-B4D1-F85985D8B015}"/>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58736" name="Text Box 368">
            <a:extLst>
              <a:ext uri="{FF2B5EF4-FFF2-40B4-BE49-F238E27FC236}">
                <a16:creationId xmlns:a16="http://schemas.microsoft.com/office/drawing/2014/main" id="{8C3FC470-B30D-47A7-8ED9-A92AAE595741}"/>
              </a:ext>
            </a:extLst>
          </p:cNvPr>
          <p:cNvSpPr txBox="1">
            <a:spLocks noChangeArrowheads="1"/>
          </p:cNvSpPr>
          <p:nvPr/>
        </p:nvSpPr>
        <p:spPr bwMode="auto">
          <a:xfrm>
            <a:off x="3932238" y="1619250"/>
            <a:ext cx="27717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Transport/Recce</a:t>
            </a:r>
          </a:p>
          <a:p>
            <a:r>
              <a:rPr lang="en-GB" altLang="en-US" sz="800"/>
              <a:t>x2 </a:t>
            </a:r>
            <a:r>
              <a:rPr lang="en-GB" altLang="en-US" sz="800" b="0"/>
              <a:t>CVR(T) Spartan APC </a:t>
            </a:r>
            <a:r>
              <a:rPr lang="en-GB" altLang="en-US" sz="800"/>
              <a:t>(bd) </a:t>
            </a:r>
            <a:r>
              <a:rPr lang="en-GB" altLang="en-US" sz="800" b="0"/>
              <a:t>                           CWBR-10</a:t>
            </a:r>
            <a:endParaRPr lang="en-GB" altLang="en-US" sz="800"/>
          </a:p>
        </p:txBody>
      </p:sp>
      <p:sp>
        <p:nvSpPr>
          <p:cNvPr id="58737" name="Text Box 369">
            <a:extLst>
              <a:ext uri="{FF2B5EF4-FFF2-40B4-BE49-F238E27FC236}">
                <a16:creationId xmlns:a16="http://schemas.microsoft.com/office/drawing/2014/main" id="{DB5732CF-2E52-4CEC-9A65-B4278666B727}"/>
              </a:ext>
            </a:extLst>
          </p:cNvPr>
          <p:cNvSpPr txBox="1">
            <a:spLocks noChangeArrowheads="1"/>
          </p:cNvSpPr>
          <p:nvPr/>
        </p:nvSpPr>
        <p:spPr bwMode="auto">
          <a:xfrm>
            <a:off x="3932238" y="1331913"/>
            <a:ext cx="27400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Recce</a:t>
            </a:r>
          </a:p>
          <a:p>
            <a:r>
              <a:rPr lang="en-GB" altLang="en-US" sz="800"/>
              <a:t>x2 </a:t>
            </a:r>
            <a:r>
              <a:rPr lang="en-GB" altLang="en-US" sz="800" b="0"/>
              <a:t>Infantry (1 MAW) </a:t>
            </a:r>
            <a:r>
              <a:rPr lang="en-GB" altLang="en-US" sz="800"/>
              <a:t>(bc)</a:t>
            </a:r>
            <a:r>
              <a:rPr lang="en-GB" altLang="en-US" sz="800" b="0"/>
              <a:t>                                  CWBR-26</a:t>
            </a:r>
            <a:endParaRPr lang="en-GB" altLang="en-US" sz="800"/>
          </a:p>
        </p:txBody>
      </p:sp>
      <p:sp>
        <p:nvSpPr>
          <p:cNvPr id="58738" name="Line 370">
            <a:extLst>
              <a:ext uri="{FF2B5EF4-FFF2-40B4-BE49-F238E27FC236}">
                <a16:creationId xmlns:a16="http://schemas.microsoft.com/office/drawing/2014/main" id="{39AC6AFD-60E0-4EE6-86D6-AD4EABE685CC}"/>
              </a:ext>
            </a:extLst>
          </p:cNvPr>
          <p:cNvSpPr>
            <a:spLocks noChangeShapeType="1"/>
          </p:cNvSpPr>
          <p:nvPr/>
        </p:nvSpPr>
        <p:spPr bwMode="auto">
          <a:xfrm>
            <a:off x="3571875" y="179388"/>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8739" name="Text Box 371">
            <a:extLst>
              <a:ext uri="{FF2B5EF4-FFF2-40B4-BE49-F238E27FC236}">
                <a16:creationId xmlns:a16="http://schemas.microsoft.com/office/drawing/2014/main" id="{AE5DB83C-8710-4187-9A7F-F49569FDE76A}"/>
              </a:ext>
            </a:extLst>
          </p:cNvPr>
          <p:cNvSpPr txBox="1">
            <a:spLocks noChangeArrowheads="1"/>
          </p:cNvSpPr>
          <p:nvPr/>
        </p:nvSpPr>
        <p:spPr bwMode="auto">
          <a:xfrm>
            <a:off x="3427413" y="1979613"/>
            <a:ext cx="3314700" cy="1558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800"/>
              <a:t>(a) </a:t>
            </a:r>
            <a:r>
              <a:rPr lang="en-GB" altLang="en-US" sz="800" b="0"/>
              <a:t>May alternatively be deployed as </a:t>
            </a:r>
            <a:r>
              <a:rPr lang="en-GB" altLang="en-US" sz="800"/>
              <a:t>x4 </a:t>
            </a:r>
            <a:r>
              <a:rPr lang="en-GB" altLang="en-US" sz="800" b="0"/>
              <a:t>Troop-sized MEs, each of </a:t>
            </a:r>
            <a:r>
              <a:rPr lang="en-GB" altLang="en-US" sz="800"/>
              <a:t>x2 </a:t>
            </a:r>
            <a:r>
              <a:rPr lang="en-GB" altLang="en-US" sz="800" b="0"/>
              <a:t>Scorpion.  Designate one Scorpion as the Troop Commander.</a:t>
            </a:r>
          </a:p>
          <a:p>
            <a:endParaRPr lang="en-GB" altLang="en-US" sz="800"/>
          </a:p>
          <a:p>
            <a:r>
              <a:rPr lang="en-GB" altLang="en-US" sz="800"/>
              <a:t>(b) </a:t>
            </a:r>
            <a:r>
              <a:rPr lang="en-GB" altLang="en-US" sz="800" b="0"/>
              <a:t>The Infantry and Spartans may alternatively be deployed as a Troop-sized ME.  Designate one Infantry unit as the Troop Commander.</a:t>
            </a:r>
          </a:p>
          <a:p>
            <a:endParaRPr lang="en-GB" altLang="en-US" sz="800"/>
          </a:p>
          <a:p>
            <a:r>
              <a:rPr lang="en-GB" altLang="en-US" sz="800"/>
              <a:t>(c) </a:t>
            </a:r>
            <a:r>
              <a:rPr lang="en-GB" altLang="en-US" sz="800" b="0"/>
              <a:t>The infantry of the Surveillance Troop may conduct engineering tasks.</a:t>
            </a:r>
          </a:p>
          <a:p>
            <a:endParaRPr lang="en-GB" altLang="en-US" sz="800" b="0"/>
          </a:p>
          <a:p>
            <a:r>
              <a:rPr lang="en-GB" altLang="en-US" sz="800"/>
              <a:t>(d) x1 </a:t>
            </a:r>
            <a:r>
              <a:rPr lang="en-GB" altLang="en-US" sz="800" b="0"/>
              <a:t>Spartan would normally be fitted with Ground Surveillance Radar.</a:t>
            </a:r>
          </a:p>
        </p:txBody>
      </p:sp>
      <p:sp>
        <p:nvSpPr>
          <p:cNvPr id="58740" name="Line 372">
            <a:extLst>
              <a:ext uri="{FF2B5EF4-FFF2-40B4-BE49-F238E27FC236}">
                <a16:creationId xmlns:a16="http://schemas.microsoft.com/office/drawing/2014/main" id="{AEA14D19-5625-4DBC-A93B-071205C3E35C}"/>
              </a:ext>
            </a:extLst>
          </p:cNvPr>
          <p:cNvSpPr>
            <a:spLocks noChangeShapeType="1"/>
          </p:cNvSpPr>
          <p:nvPr/>
        </p:nvSpPr>
        <p:spPr bwMode="auto">
          <a:xfrm>
            <a:off x="3573463" y="4932363"/>
            <a:ext cx="0" cy="14398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58741" name="Group 373">
            <a:extLst>
              <a:ext uri="{FF2B5EF4-FFF2-40B4-BE49-F238E27FC236}">
                <a16:creationId xmlns:a16="http://schemas.microsoft.com/office/drawing/2014/main" id="{B0088455-3A64-416E-A67A-2ABE56355403}"/>
              </a:ext>
            </a:extLst>
          </p:cNvPr>
          <p:cNvGrpSpPr>
            <a:grpSpLocks noChangeAspect="1"/>
          </p:cNvGrpSpPr>
          <p:nvPr/>
        </p:nvGrpSpPr>
        <p:grpSpPr bwMode="auto">
          <a:xfrm>
            <a:off x="3717925" y="5724525"/>
            <a:ext cx="239713" cy="157163"/>
            <a:chOff x="480" y="816"/>
            <a:chExt cx="201" cy="132"/>
          </a:xfrm>
        </p:grpSpPr>
        <p:grpSp>
          <p:nvGrpSpPr>
            <p:cNvPr id="58742" name="Group 374">
              <a:extLst>
                <a:ext uri="{FF2B5EF4-FFF2-40B4-BE49-F238E27FC236}">
                  <a16:creationId xmlns:a16="http://schemas.microsoft.com/office/drawing/2014/main" id="{EDA5D52E-0064-4237-9569-A94CF0304DB9}"/>
                </a:ext>
              </a:extLst>
            </p:cNvPr>
            <p:cNvGrpSpPr>
              <a:grpSpLocks noChangeAspect="1"/>
            </p:cNvGrpSpPr>
            <p:nvPr/>
          </p:nvGrpSpPr>
          <p:grpSpPr bwMode="auto">
            <a:xfrm>
              <a:off x="480" y="816"/>
              <a:ext cx="201" cy="132"/>
              <a:chOff x="480" y="816"/>
              <a:chExt cx="201" cy="132"/>
            </a:xfrm>
          </p:grpSpPr>
          <p:sp>
            <p:nvSpPr>
              <p:cNvPr id="58743" name="Rectangle 375">
                <a:extLst>
                  <a:ext uri="{FF2B5EF4-FFF2-40B4-BE49-F238E27FC236}">
                    <a16:creationId xmlns:a16="http://schemas.microsoft.com/office/drawing/2014/main" id="{778A75D5-A11F-4BF2-B730-750B6A34BA71}"/>
                  </a:ext>
                </a:extLst>
              </p:cNvPr>
              <p:cNvSpPr>
                <a:spLocks noChangeAspect="1" noChangeArrowheads="1"/>
              </p:cNvSpPr>
              <p:nvPr/>
            </p:nvSpPr>
            <p:spPr bwMode="auto">
              <a:xfrm>
                <a:off x="480" y="816"/>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744" name="Oval 376">
                <a:extLst>
                  <a:ext uri="{FF2B5EF4-FFF2-40B4-BE49-F238E27FC236}">
                    <a16:creationId xmlns:a16="http://schemas.microsoft.com/office/drawing/2014/main" id="{FE7FDFB7-CD03-4B42-9FE7-424192D02D79}"/>
                  </a:ext>
                </a:extLst>
              </p:cNvPr>
              <p:cNvSpPr>
                <a:spLocks noChangeAspect="1" noChangeArrowheads="1"/>
              </p:cNvSpPr>
              <p:nvPr/>
            </p:nvSpPr>
            <p:spPr bwMode="auto">
              <a:xfrm>
                <a:off x="517" y="849"/>
                <a:ext cx="127"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58745" name="Line 377">
              <a:extLst>
                <a:ext uri="{FF2B5EF4-FFF2-40B4-BE49-F238E27FC236}">
                  <a16:creationId xmlns:a16="http://schemas.microsoft.com/office/drawing/2014/main" id="{468BCAEB-6E13-4AEA-821A-F484BB81A95C}"/>
                </a:ext>
              </a:extLst>
            </p:cNvPr>
            <p:cNvSpPr>
              <a:spLocks noChangeAspect="1" noChangeShapeType="1"/>
            </p:cNvSpPr>
            <p:nvPr/>
          </p:nvSpPr>
          <p:spPr bwMode="auto">
            <a:xfrm flipV="1">
              <a:off x="480" y="816"/>
              <a:ext cx="198" cy="132"/>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58746" name="Group 378">
            <a:extLst>
              <a:ext uri="{FF2B5EF4-FFF2-40B4-BE49-F238E27FC236}">
                <a16:creationId xmlns:a16="http://schemas.microsoft.com/office/drawing/2014/main" id="{00FB1211-8171-41DA-86AB-CA68FB6A14C0}"/>
              </a:ext>
            </a:extLst>
          </p:cNvPr>
          <p:cNvGrpSpPr>
            <a:grpSpLocks/>
          </p:cNvGrpSpPr>
          <p:nvPr/>
        </p:nvGrpSpPr>
        <p:grpSpPr bwMode="auto">
          <a:xfrm>
            <a:off x="3800475" y="5653088"/>
            <a:ext cx="74613" cy="26987"/>
            <a:chOff x="2373" y="1404"/>
            <a:chExt cx="47" cy="17"/>
          </a:xfrm>
        </p:grpSpPr>
        <p:sp>
          <p:nvSpPr>
            <p:cNvPr id="58747" name="Oval 379">
              <a:extLst>
                <a:ext uri="{FF2B5EF4-FFF2-40B4-BE49-F238E27FC236}">
                  <a16:creationId xmlns:a16="http://schemas.microsoft.com/office/drawing/2014/main" id="{9384662E-5533-4619-9E58-382C60E6DFA0}"/>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58748" name="Oval 380">
              <a:extLst>
                <a:ext uri="{FF2B5EF4-FFF2-40B4-BE49-F238E27FC236}">
                  <a16:creationId xmlns:a16="http://schemas.microsoft.com/office/drawing/2014/main" id="{40888251-A75F-4430-A0D4-4EB8F3C7C6D9}"/>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58749" name="Text Box 381">
            <a:extLst>
              <a:ext uri="{FF2B5EF4-FFF2-40B4-BE49-F238E27FC236}">
                <a16:creationId xmlns:a16="http://schemas.microsoft.com/office/drawing/2014/main" id="{D0E32A81-0847-495B-8776-D9049D20D2BF}"/>
              </a:ext>
            </a:extLst>
          </p:cNvPr>
          <p:cNvSpPr txBox="1">
            <a:spLocks noChangeArrowheads="1"/>
          </p:cNvSpPr>
          <p:nvPr/>
        </p:nvSpPr>
        <p:spPr bwMode="auto">
          <a:xfrm>
            <a:off x="3933825" y="5580063"/>
            <a:ext cx="27241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Recce</a:t>
            </a:r>
          </a:p>
          <a:p>
            <a:r>
              <a:rPr lang="en-GB" altLang="en-US" sz="800"/>
              <a:t>x4 </a:t>
            </a:r>
            <a:r>
              <a:rPr lang="en-GB" altLang="en-US" sz="800" b="0"/>
              <a:t>CVR(T) Scimitar 30mm Recce Vehicle </a:t>
            </a:r>
            <a:r>
              <a:rPr lang="en-GB" altLang="en-US" sz="800"/>
              <a:t>(a)</a:t>
            </a:r>
            <a:r>
              <a:rPr lang="en-GB" altLang="en-US" sz="800" b="0"/>
              <a:t>  CWBR-06</a:t>
            </a:r>
            <a:endParaRPr lang="en-GB" altLang="en-US" sz="800"/>
          </a:p>
        </p:txBody>
      </p:sp>
      <p:sp>
        <p:nvSpPr>
          <p:cNvPr id="58750" name="Line 382">
            <a:extLst>
              <a:ext uri="{FF2B5EF4-FFF2-40B4-BE49-F238E27FC236}">
                <a16:creationId xmlns:a16="http://schemas.microsoft.com/office/drawing/2014/main" id="{8B185B1E-DC8F-423F-976D-EAE039193DB4}"/>
              </a:ext>
            </a:extLst>
          </p:cNvPr>
          <p:cNvSpPr>
            <a:spLocks noChangeShapeType="1"/>
          </p:cNvSpPr>
          <p:nvPr/>
        </p:nvSpPr>
        <p:spPr bwMode="auto">
          <a:xfrm>
            <a:off x="3573463" y="5795963"/>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58751" name="Group 383">
            <a:extLst>
              <a:ext uri="{FF2B5EF4-FFF2-40B4-BE49-F238E27FC236}">
                <a16:creationId xmlns:a16="http://schemas.microsoft.com/office/drawing/2014/main" id="{D3F38950-C237-4733-BB18-75F2966AB3C8}"/>
              </a:ext>
            </a:extLst>
          </p:cNvPr>
          <p:cNvGrpSpPr>
            <a:grpSpLocks noChangeAspect="1"/>
          </p:cNvGrpSpPr>
          <p:nvPr/>
        </p:nvGrpSpPr>
        <p:grpSpPr bwMode="auto">
          <a:xfrm>
            <a:off x="3430588" y="4787900"/>
            <a:ext cx="287337" cy="215900"/>
            <a:chOff x="480" y="816"/>
            <a:chExt cx="201" cy="132"/>
          </a:xfrm>
        </p:grpSpPr>
        <p:grpSp>
          <p:nvGrpSpPr>
            <p:cNvPr id="58752" name="Group 384">
              <a:extLst>
                <a:ext uri="{FF2B5EF4-FFF2-40B4-BE49-F238E27FC236}">
                  <a16:creationId xmlns:a16="http://schemas.microsoft.com/office/drawing/2014/main" id="{6B810AB6-FBC4-445C-B46A-EAFE833CDBEC}"/>
                </a:ext>
              </a:extLst>
            </p:cNvPr>
            <p:cNvGrpSpPr>
              <a:grpSpLocks noChangeAspect="1"/>
            </p:cNvGrpSpPr>
            <p:nvPr/>
          </p:nvGrpSpPr>
          <p:grpSpPr bwMode="auto">
            <a:xfrm>
              <a:off x="480" y="816"/>
              <a:ext cx="201" cy="132"/>
              <a:chOff x="480" y="816"/>
              <a:chExt cx="201" cy="132"/>
            </a:xfrm>
          </p:grpSpPr>
          <p:sp>
            <p:nvSpPr>
              <p:cNvPr id="58753" name="Rectangle 385">
                <a:extLst>
                  <a:ext uri="{FF2B5EF4-FFF2-40B4-BE49-F238E27FC236}">
                    <a16:creationId xmlns:a16="http://schemas.microsoft.com/office/drawing/2014/main" id="{B2E10670-F4B7-4971-BDE9-7AB083059618}"/>
                  </a:ext>
                </a:extLst>
              </p:cNvPr>
              <p:cNvSpPr>
                <a:spLocks noChangeAspect="1" noChangeArrowheads="1"/>
              </p:cNvSpPr>
              <p:nvPr/>
            </p:nvSpPr>
            <p:spPr bwMode="auto">
              <a:xfrm>
                <a:off x="480" y="816"/>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754" name="Oval 386">
                <a:extLst>
                  <a:ext uri="{FF2B5EF4-FFF2-40B4-BE49-F238E27FC236}">
                    <a16:creationId xmlns:a16="http://schemas.microsoft.com/office/drawing/2014/main" id="{6C3B53D5-8D99-4993-94C5-C4C8C2DCB17C}"/>
                  </a:ext>
                </a:extLst>
              </p:cNvPr>
              <p:cNvSpPr>
                <a:spLocks noChangeAspect="1" noChangeArrowheads="1"/>
              </p:cNvSpPr>
              <p:nvPr/>
            </p:nvSpPr>
            <p:spPr bwMode="auto">
              <a:xfrm>
                <a:off x="517" y="849"/>
                <a:ext cx="127"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58755" name="Line 387">
              <a:extLst>
                <a:ext uri="{FF2B5EF4-FFF2-40B4-BE49-F238E27FC236}">
                  <a16:creationId xmlns:a16="http://schemas.microsoft.com/office/drawing/2014/main" id="{8C5A7CCC-3401-46BF-BB69-236651BDCC11}"/>
                </a:ext>
              </a:extLst>
            </p:cNvPr>
            <p:cNvSpPr>
              <a:spLocks noChangeAspect="1" noChangeShapeType="1"/>
            </p:cNvSpPr>
            <p:nvPr/>
          </p:nvSpPr>
          <p:spPr bwMode="auto">
            <a:xfrm flipV="1">
              <a:off x="480" y="816"/>
              <a:ext cx="198" cy="132"/>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58756" name="Line 388">
            <a:extLst>
              <a:ext uri="{FF2B5EF4-FFF2-40B4-BE49-F238E27FC236}">
                <a16:creationId xmlns:a16="http://schemas.microsoft.com/office/drawing/2014/main" id="{5C75A60A-289D-45F4-8157-A647184D219C}"/>
              </a:ext>
            </a:extLst>
          </p:cNvPr>
          <p:cNvSpPr>
            <a:spLocks noChangeShapeType="1"/>
          </p:cNvSpPr>
          <p:nvPr/>
        </p:nvSpPr>
        <p:spPr bwMode="auto">
          <a:xfrm>
            <a:off x="3573463" y="5219700"/>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8757" name="Line 389">
            <a:extLst>
              <a:ext uri="{FF2B5EF4-FFF2-40B4-BE49-F238E27FC236}">
                <a16:creationId xmlns:a16="http://schemas.microsoft.com/office/drawing/2014/main" id="{81F62502-14C4-4112-B625-1DF224DB70F8}"/>
              </a:ext>
            </a:extLst>
          </p:cNvPr>
          <p:cNvSpPr>
            <a:spLocks noChangeShapeType="1"/>
          </p:cNvSpPr>
          <p:nvPr/>
        </p:nvSpPr>
        <p:spPr bwMode="auto">
          <a:xfrm>
            <a:off x="3789363" y="5291138"/>
            <a:ext cx="0" cy="1444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58758" name="Group 390">
            <a:extLst>
              <a:ext uri="{FF2B5EF4-FFF2-40B4-BE49-F238E27FC236}">
                <a16:creationId xmlns:a16="http://schemas.microsoft.com/office/drawing/2014/main" id="{FEA1F96F-421D-4DED-A0A0-56211A35EA94}"/>
              </a:ext>
            </a:extLst>
          </p:cNvPr>
          <p:cNvGrpSpPr>
            <a:grpSpLocks/>
          </p:cNvGrpSpPr>
          <p:nvPr/>
        </p:nvGrpSpPr>
        <p:grpSpPr bwMode="auto">
          <a:xfrm>
            <a:off x="3789363" y="5075238"/>
            <a:ext cx="74612" cy="26987"/>
            <a:chOff x="2373" y="1404"/>
            <a:chExt cx="47" cy="17"/>
          </a:xfrm>
        </p:grpSpPr>
        <p:sp>
          <p:nvSpPr>
            <p:cNvPr id="58759" name="Oval 391">
              <a:extLst>
                <a:ext uri="{FF2B5EF4-FFF2-40B4-BE49-F238E27FC236}">
                  <a16:creationId xmlns:a16="http://schemas.microsoft.com/office/drawing/2014/main" id="{480B6908-2D8C-489F-A21E-2A71811839FC}"/>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58760" name="Oval 392">
              <a:extLst>
                <a:ext uri="{FF2B5EF4-FFF2-40B4-BE49-F238E27FC236}">
                  <a16:creationId xmlns:a16="http://schemas.microsoft.com/office/drawing/2014/main" id="{5BCE75F4-D0A5-42E5-95EB-B0153487986B}"/>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58761" name="Text Box 393">
            <a:extLst>
              <a:ext uri="{FF2B5EF4-FFF2-40B4-BE49-F238E27FC236}">
                <a16:creationId xmlns:a16="http://schemas.microsoft.com/office/drawing/2014/main" id="{F55CED83-6EA3-4C56-9715-69D6D94F3DB2}"/>
              </a:ext>
            </a:extLst>
          </p:cNvPr>
          <p:cNvSpPr txBox="1">
            <a:spLocks noChangeArrowheads="1"/>
          </p:cNvSpPr>
          <p:nvPr/>
        </p:nvSpPr>
        <p:spPr bwMode="auto">
          <a:xfrm>
            <a:off x="3933825" y="5003800"/>
            <a:ext cx="27447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Command/Recce</a:t>
            </a:r>
          </a:p>
          <a:p>
            <a:r>
              <a:rPr lang="en-GB" altLang="en-US" sz="800"/>
              <a:t>x1 </a:t>
            </a:r>
            <a:r>
              <a:rPr lang="en-GB" altLang="en-US" sz="800" b="0"/>
              <a:t>Commander                                                 CWBR-25</a:t>
            </a:r>
            <a:endParaRPr lang="en-GB" altLang="en-US" sz="800"/>
          </a:p>
        </p:txBody>
      </p:sp>
      <p:grpSp>
        <p:nvGrpSpPr>
          <p:cNvPr id="58762" name="Group 394">
            <a:extLst>
              <a:ext uri="{FF2B5EF4-FFF2-40B4-BE49-F238E27FC236}">
                <a16:creationId xmlns:a16="http://schemas.microsoft.com/office/drawing/2014/main" id="{DE06B13A-9A8B-4FCD-B5CF-AE276A7D7F88}"/>
              </a:ext>
            </a:extLst>
          </p:cNvPr>
          <p:cNvGrpSpPr>
            <a:grpSpLocks/>
          </p:cNvGrpSpPr>
          <p:nvPr/>
        </p:nvGrpSpPr>
        <p:grpSpPr bwMode="auto">
          <a:xfrm>
            <a:off x="3717925" y="5146675"/>
            <a:ext cx="231775" cy="157163"/>
            <a:chOff x="933" y="149"/>
            <a:chExt cx="146" cy="99"/>
          </a:xfrm>
        </p:grpSpPr>
        <p:sp>
          <p:nvSpPr>
            <p:cNvPr id="58763" name="Rectangle 395">
              <a:extLst>
                <a:ext uri="{FF2B5EF4-FFF2-40B4-BE49-F238E27FC236}">
                  <a16:creationId xmlns:a16="http://schemas.microsoft.com/office/drawing/2014/main" id="{C78ED3BB-E570-4494-848B-3FD9976656D5}"/>
                </a:ext>
              </a:extLst>
            </p:cNvPr>
            <p:cNvSpPr>
              <a:spLocks noChangeAspect="1" noChangeArrowheads="1"/>
            </p:cNvSpPr>
            <p:nvPr/>
          </p:nvSpPr>
          <p:spPr bwMode="auto">
            <a:xfrm>
              <a:off x="933" y="149"/>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764" name="Text Box 396">
              <a:extLst>
                <a:ext uri="{FF2B5EF4-FFF2-40B4-BE49-F238E27FC236}">
                  <a16:creationId xmlns:a16="http://schemas.microsoft.com/office/drawing/2014/main" id="{5911B71E-7603-4D20-95F9-802F671C1496}"/>
                </a:ext>
              </a:extLst>
            </p:cNvPr>
            <p:cNvSpPr txBox="1">
              <a:spLocks noChangeAspect="1" noChangeArrowheads="1"/>
            </p:cNvSpPr>
            <p:nvPr/>
          </p:nvSpPr>
          <p:spPr bwMode="auto">
            <a:xfrm>
              <a:off x="948" y="163"/>
              <a:ext cx="116" cy="70"/>
            </a:xfrm>
            <a:prstGeom prst="rect">
              <a:avLst/>
            </a:prstGeom>
            <a:solidFill>
              <a:srgbClr val="CC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sz="800"/>
                <a:t>HQ</a:t>
              </a:r>
            </a:p>
          </p:txBody>
        </p:sp>
      </p:grpSp>
      <p:grpSp>
        <p:nvGrpSpPr>
          <p:cNvPr id="58765" name="Group 397">
            <a:extLst>
              <a:ext uri="{FF2B5EF4-FFF2-40B4-BE49-F238E27FC236}">
                <a16:creationId xmlns:a16="http://schemas.microsoft.com/office/drawing/2014/main" id="{EBC86D27-50BA-4C37-A161-7FC7CAF6BE21}"/>
              </a:ext>
            </a:extLst>
          </p:cNvPr>
          <p:cNvGrpSpPr>
            <a:grpSpLocks noChangeAspect="1"/>
          </p:cNvGrpSpPr>
          <p:nvPr/>
        </p:nvGrpSpPr>
        <p:grpSpPr bwMode="auto">
          <a:xfrm>
            <a:off x="3717925" y="5435600"/>
            <a:ext cx="241300" cy="157163"/>
            <a:chOff x="767" y="768"/>
            <a:chExt cx="202" cy="132"/>
          </a:xfrm>
        </p:grpSpPr>
        <p:sp>
          <p:nvSpPr>
            <p:cNvPr id="58766" name="Rectangle 398">
              <a:extLst>
                <a:ext uri="{FF2B5EF4-FFF2-40B4-BE49-F238E27FC236}">
                  <a16:creationId xmlns:a16="http://schemas.microsoft.com/office/drawing/2014/main" id="{28510311-4B48-461E-8AA3-19818980328D}"/>
                </a:ext>
              </a:extLst>
            </p:cNvPr>
            <p:cNvSpPr>
              <a:spLocks noChangeAspect="1" noChangeArrowheads="1"/>
            </p:cNvSpPr>
            <p:nvPr/>
          </p:nvSpPr>
          <p:spPr bwMode="auto">
            <a:xfrm>
              <a:off x="768" y="768"/>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767" name="Oval 399">
              <a:extLst>
                <a:ext uri="{FF2B5EF4-FFF2-40B4-BE49-F238E27FC236}">
                  <a16:creationId xmlns:a16="http://schemas.microsoft.com/office/drawing/2014/main" id="{81D4A9A6-C482-4430-A83D-803FCF5E14CA}"/>
                </a:ext>
              </a:extLst>
            </p:cNvPr>
            <p:cNvSpPr>
              <a:spLocks noChangeAspect="1" noChangeArrowheads="1"/>
            </p:cNvSpPr>
            <p:nvPr/>
          </p:nvSpPr>
          <p:spPr bwMode="auto">
            <a:xfrm>
              <a:off x="798" y="801"/>
              <a:ext cx="142"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768" name="Line 400">
              <a:extLst>
                <a:ext uri="{FF2B5EF4-FFF2-40B4-BE49-F238E27FC236}">
                  <a16:creationId xmlns:a16="http://schemas.microsoft.com/office/drawing/2014/main" id="{A1226528-B98E-4B4D-9BCD-D061859C8F07}"/>
                </a:ext>
              </a:extLst>
            </p:cNvPr>
            <p:cNvSpPr>
              <a:spLocks noChangeAspect="1" noChangeShapeType="1"/>
            </p:cNvSpPr>
            <p:nvPr/>
          </p:nvSpPr>
          <p:spPr bwMode="auto">
            <a:xfrm flipV="1">
              <a:off x="768" y="768"/>
              <a:ext cx="199" cy="131"/>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8769" name="Line 401">
              <a:extLst>
                <a:ext uri="{FF2B5EF4-FFF2-40B4-BE49-F238E27FC236}">
                  <a16:creationId xmlns:a16="http://schemas.microsoft.com/office/drawing/2014/main" id="{E13030B6-CEC9-4338-96C8-83521379AC6C}"/>
                </a:ext>
              </a:extLst>
            </p:cNvPr>
            <p:cNvSpPr>
              <a:spLocks noChangeAspect="1" noChangeShapeType="1"/>
            </p:cNvSpPr>
            <p:nvPr/>
          </p:nvSpPr>
          <p:spPr bwMode="auto">
            <a:xfrm>
              <a:off x="767" y="768"/>
              <a:ext cx="202"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58770" name="Group 402">
            <a:extLst>
              <a:ext uri="{FF2B5EF4-FFF2-40B4-BE49-F238E27FC236}">
                <a16:creationId xmlns:a16="http://schemas.microsoft.com/office/drawing/2014/main" id="{65F43771-BEED-4530-AA5A-EF4F309D98B5}"/>
              </a:ext>
            </a:extLst>
          </p:cNvPr>
          <p:cNvGrpSpPr>
            <a:grpSpLocks/>
          </p:cNvGrpSpPr>
          <p:nvPr/>
        </p:nvGrpSpPr>
        <p:grpSpPr bwMode="auto">
          <a:xfrm>
            <a:off x="3789363" y="5362575"/>
            <a:ext cx="74612" cy="26988"/>
            <a:chOff x="2373" y="1404"/>
            <a:chExt cx="47" cy="17"/>
          </a:xfrm>
        </p:grpSpPr>
        <p:sp>
          <p:nvSpPr>
            <p:cNvPr id="58771" name="Oval 403">
              <a:extLst>
                <a:ext uri="{FF2B5EF4-FFF2-40B4-BE49-F238E27FC236}">
                  <a16:creationId xmlns:a16="http://schemas.microsoft.com/office/drawing/2014/main" id="{32781E51-9CEE-41AB-B671-FF9A3A1E2C9C}"/>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58772" name="Oval 404">
              <a:extLst>
                <a:ext uri="{FF2B5EF4-FFF2-40B4-BE49-F238E27FC236}">
                  <a16:creationId xmlns:a16="http://schemas.microsoft.com/office/drawing/2014/main" id="{83675F1A-EBAE-419E-B83E-DA73E40B75FE}"/>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58773" name="Text Box 405">
            <a:extLst>
              <a:ext uri="{FF2B5EF4-FFF2-40B4-BE49-F238E27FC236}">
                <a16:creationId xmlns:a16="http://schemas.microsoft.com/office/drawing/2014/main" id="{C26C749D-6BB8-47CC-AD0F-A42F9D29E291}"/>
              </a:ext>
            </a:extLst>
          </p:cNvPr>
          <p:cNvSpPr txBox="1">
            <a:spLocks noChangeArrowheads="1"/>
          </p:cNvSpPr>
          <p:nvPr/>
        </p:nvSpPr>
        <p:spPr bwMode="auto">
          <a:xfrm>
            <a:off x="3933825" y="5291138"/>
            <a:ext cx="27368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Transport/Recce</a:t>
            </a:r>
          </a:p>
          <a:p>
            <a:r>
              <a:rPr lang="en-GB" altLang="en-US" sz="800"/>
              <a:t>x1 </a:t>
            </a:r>
            <a:r>
              <a:rPr lang="en-GB" altLang="en-US" sz="800" b="0"/>
              <a:t>CVR(T) Sultan Command Vehicle               CWBR-08</a:t>
            </a:r>
            <a:endParaRPr lang="en-GB" altLang="en-US" sz="800"/>
          </a:p>
        </p:txBody>
      </p:sp>
      <p:sp>
        <p:nvSpPr>
          <p:cNvPr id="58774" name="Text Box 406">
            <a:extLst>
              <a:ext uri="{FF2B5EF4-FFF2-40B4-BE49-F238E27FC236}">
                <a16:creationId xmlns:a16="http://schemas.microsoft.com/office/drawing/2014/main" id="{87AD51C6-D2E4-4C79-BE03-C69C8898E80D}"/>
              </a:ext>
            </a:extLst>
          </p:cNvPr>
          <p:cNvSpPr txBox="1">
            <a:spLocks noChangeArrowheads="1"/>
          </p:cNvSpPr>
          <p:nvPr/>
        </p:nvSpPr>
        <p:spPr bwMode="auto">
          <a:xfrm>
            <a:off x="3717925" y="4643438"/>
            <a:ext cx="23463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MANOEUVRE ELEMENT CWBR-03b </a:t>
            </a:r>
          </a:p>
          <a:p>
            <a:r>
              <a:rPr lang="en-GB" altLang="en-US" sz="1000"/>
              <a:t>Medium Recce Squadron Type B</a:t>
            </a:r>
          </a:p>
        </p:txBody>
      </p:sp>
      <p:sp>
        <p:nvSpPr>
          <p:cNvPr id="58775" name="Line 407">
            <a:extLst>
              <a:ext uri="{FF2B5EF4-FFF2-40B4-BE49-F238E27FC236}">
                <a16:creationId xmlns:a16="http://schemas.microsoft.com/office/drawing/2014/main" id="{DC20113A-6D00-465C-AB94-EC48B71E1DE8}"/>
              </a:ext>
            </a:extLst>
          </p:cNvPr>
          <p:cNvSpPr>
            <a:spLocks noChangeShapeType="1"/>
          </p:cNvSpPr>
          <p:nvPr/>
        </p:nvSpPr>
        <p:spPr bwMode="auto">
          <a:xfrm>
            <a:off x="3573463" y="6372225"/>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8776" name="Line 408">
            <a:extLst>
              <a:ext uri="{FF2B5EF4-FFF2-40B4-BE49-F238E27FC236}">
                <a16:creationId xmlns:a16="http://schemas.microsoft.com/office/drawing/2014/main" id="{91411EC9-68E2-4533-B525-A7915A4EAEB0}"/>
              </a:ext>
            </a:extLst>
          </p:cNvPr>
          <p:cNvSpPr>
            <a:spLocks noChangeShapeType="1"/>
          </p:cNvSpPr>
          <p:nvPr/>
        </p:nvSpPr>
        <p:spPr bwMode="auto">
          <a:xfrm>
            <a:off x="3789363" y="6443663"/>
            <a:ext cx="0" cy="1444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58777" name="Group 409">
            <a:extLst>
              <a:ext uri="{FF2B5EF4-FFF2-40B4-BE49-F238E27FC236}">
                <a16:creationId xmlns:a16="http://schemas.microsoft.com/office/drawing/2014/main" id="{1701D57E-3CC1-40B2-8EF6-758FF7165302}"/>
              </a:ext>
            </a:extLst>
          </p:cNvPr>
          <p:cNvGrpSpPr>
            <a:grpSpLocks noChangeAspect="1"/>
          </p:cNvGrpSpPr>
          <p:nvPr/>
        </p:nvGrpSpPr>
        <p:grpSpPr bwMode="auto">
          <a:xfrm>
            <a:off x="3717925" y="6299200"/>
            <a:ext cx="231775" cy="157163"/>
            <a:chOff x="1968" y="1728"/>
            <a:chExt cx="195" cy="132"/>
          </a:xfrm>
        </p:grpSpPr>
        <p:sp>
          <p:nvSpPr>
            <p:cNvPr id="58778" name="Rectangle 410">
              <a:extLst>
                <a:ext uri="{FF2B5EF4-FFF2-40B4-BE49-F238E27FC236}">
                  <a16:creationId xmlns:a16="http://schemas.microsoft.com/office/drawing/2014/main" id="{2DD08648-0608-4744-B8DC-09B94776BB6C}"/>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779" name="Line 411">
              <a:extLst>
                <a:ext uri="{FF2B5EF4-FFF2-40B4-BE49-F238E27FC236}">
                  <a16:creationId xmlns:a16="http://schemas.microsoft.com/office/drawing/2014/main" id="{5FE88E9B-7736-4F8C-9AC9-EA0FEFE7F689}"/>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8780" name="Line 412">
              <a:extLst>
                <a:ext uri="{FF2B5EF4-FFF2-40B4-BE49-F238E27FC236}">
                  <a16:creationId xmlns:a16="http://schemas.microsoft.com/office/drawing/2014/main" id="{636BB110-5D60-4CBE-92B7-3F9142255677}"/>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58781" name="Group 413">
            <a:extLst>
              <a:ext uri="{FF2B5EF4-FFF2-40B4-BE49-F238E27FC236}">
                <a16:creationId xmlns:a16="http://schemas.microsoft.com/office/drawing/2014/main" id="{EFAA8B3B-E085-437B-A6CD-09C7C61CD571}"/>
              </a:ext>
            </a:extLst>
          </p:cNvPr>
          <p:cNvGrpSpPr>
            <a:grpSpLocks/>
          </p:cNvGrpSpPr>
          <p:nvPr/>
        </p:nvGrpSpPr>
        <p:grpSpPr bwMode="auto">
          <a:xfrm>
            <a:off x="3789363" y="6227763"/>
            <a:ext cx="74612" cy="26987"/>
            <a:chOff x="2373" y="1404"/>
            <a:chExt cx="47" cy="17"/>
          </a:xfrm>
        </p:grpSpPr>
        <p:sp>
          <p:nvSpPr>
            <p:cNvPr id="58782" name="Oval 414">
              <a:extLst>
                <a:ext uri="{FF2B5EF4-FFF2-40B4-BE49-F238E27FC236}">
                  <a16:creationId xmlns:a16="http://schemas.microsoft.com/office/drawing/2014/main" id="{2FAE5DDB-441F-426B-823E-59F5999D92A4}"/>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58783" name="Oval 415">
              <a:extLst>
                <a:ext uri="{FF2B5EF4-FFF2-40B4-BE49-F238E27FC236}">
                  <a16:creationId xmlns:a16="http://schemas.microsoft.com/office/drawing/2014/main" id="{D94BD726-05BA-4E34-A4FA-04166BBF4A46}"/>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grpSp>
        <p:nvGrpSpPr>
          <p:cNvPr id="58784" name="Group 416">
            <a:extLst>
              <a:ext uri="{FF2B5EF4-FFF2-40B4-BE49-F238E27FC236}">
                <a16:creationId xmlns:a16="http://schemas.microsoft.com/office/drawing/2014/main" id="{2F1EE08F-6210-431D-8177-A9B172DAD7DB}"/>
              </a:ext>
            </a:extLst>
          </p:cNvPr>
          <p:cNvGrpSpPr>
            <a:grpSpLocks noChangeAspect="1"/>
          </p:cNvGrpSpPr>
          <p:nvPr/>
        </p:nvGrpSpPr>
        <p:grpSpPr bwMode="auto">
          <a:xfrm>
            <a:off x="3717925" y="6588125"/>
            <a:ext cx="241300" cy="157163"/>
            <a:chOff x="767" y="768"/>
            <a:chExt cx="202" cy="132"/>
          </a:xfrm>
        </p:grpSpPr>
        <p:sp>
          <p:nvSpPr>
            <p:cNvPr id="58785" name="Rectangle 417">
              <a:extLst>
                <a:ext uri="{FF2B5EF4-FFF2-40B4-BE49-F238E27FC236}">
                  <a16:creationId xmlns:a16="http://schemas.microsoft.com/office/drawing/2014/main" id="{087D617F-9E5B-4B72-8B66-DCF6F4CE70F7}"/>
                </a:ext>
              </a:extLst>
            </p:cNvPr>
            <p:cNvSpPr>
              <a:spLocks noChangeAspect="1" noChangeArrowheads="1"/>
            </p:cNvSpPr>
            <p:nvPr/>
          </p:nvSpPr>
          <p:spPr bwMode="auto">
            <a:xfrm>
              <a:off x="768" y="768"/>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786" name="Oval 418">
              <a:extLst>
                <a:ext uri="{FF2B5EF4-FFF2-40B4-BE49-F238E27FC236}">
                  <a16:creationId xmlns:a16="http://schemas.microsoft.com/office/drawing/2014/main" id="{FFA7B30D-5AB8-42FD-A375-3F27900DE53F}"/>
                </a:ext>
              </a:extLst>
            </p:cNvPr>
            <p:cNvSpPr>
              <a:spLocks noChangeAspect="1" noChangeArrowheads="1"/>
            </p:cNvSpPr>
            <p:nvPr/>
          </p:nvSpPr>
          <p:spPr bwMode="auto">
            <a:xfrm>
              <a:off x="798" y="801"/>
              <a:ext cx="142"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787" name="Line 419">
              <a:extLst>
                <a:ext uri="{FF2B5EF4-FFF2-40B4-BE49-F238E27FC236}">
                  <a16:creationId xmlns:a16="http://schemas.microsoft.com/office/drawing/2014/main" id="{26D63E6C-2438-49FA-B35A-F51DFCEDE5A3}"/>
                </a:ext>
              </a:extLst>
            </p:cNvPr>
            <p:cNvSpPr>
              <a:spLocks noChangeAspect="1" noChangeShapeType="1"/>
            </p:cNvSpPr>
            <p:nvPr/>
          </p:nvSpPr>
          <p:spPr bwMode="auto">
            <a:xfrm flipV="1">
              <a:off x="768" y="768"/>
              <a:ext cx="199" cy="131"/>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8788" name="Line 420">
              <a:extLst>
                <a:ext uri="{FF2B5EF4-FFF2-40B4-BE49-F238E27FC236}">
                  <a16:creationId xmlns:a16="http://schemas.microsoft.com/office/drawing/2014/main" id="{F9EC4A89-7642-43FA-82B6-8757D7C2BC71}"/>
                </a:ext>
              </a:extLst>
            </p:cNvPr>
            <p:cNvSpPr>
              <a:spLocks noChangeAspect="1" noChangeShapeType="1"/>
            </p:cNvSpPr>
            <p:nvPr/>
          </p:nvSpPr>
          <p:spPr bwMode="auto">
            <a:xfrm>
              <a:off x="767" y="768"/>
              <a:ext cx="202"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58789" name="Group 421">
            <a:extLst>
              <a:ext uri="{FF2B5EF4-FFF2-40B4-BE49-F238E27FC236}">
                <a16:creationId xmlns:a16="http://schemas.microsoft.com/office/drawing/2014/main" id="{500B21CF-ADCE-40B1-B392-97C7BE15400E}"/>
              </a:ext>
            </a:extLst>
          </p:cNvPr>
          <p:cNvGrpSpPr>
            <a:grpSpLocks/>
          </p:cNvGrpSpPr>
          <p:nvPr/>
        </p:nvGrpSpPr>
        <p:grpSpPr bwMode="auto">
          <a:xfrm>
            <a:off x="3789363" y="6515100"/>
            <a:ext cx="74612" cy="26988"/>
            <a:chOff x="2373" y="1404"/>
            <a:chExt cx="47" cy="17"/>
          </a:xfrm>
        </p:grpSpPr>
        <p:sp>
          <p:nvSpPr>
            <p:cNvPr id="58790" name="Oval 422">
              <a:extLst>
                <a:ext uri="{FF2B5EF4-FFF2-40B4-BE49-F238E27FC236}">
                  <a16:creationId xmlns:a16="http://schemas.microsoft.com/office/drawing/2014/main" id="{BEA5E765-6DB6-4DA3-B5CC-CC342AF10997}"/>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58791" name="Oval 423">
              <a:extLst>
                <a:ext uri="{FF2B5EF4-FFF2-40B4-BE49-F238E27FC236}">
                  <a16:creationId xmlns:a16="http://schemas.microsoft.com/office/drawing/2014/main" id="{D9DA1147-A5B2-431F-A46A-789048DE8FBA}"/>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58792" name="Text Box 424">
            <a:extLst>
              <a:ext uri="{FF2B5EF4-FFF2-40B4-BE49-F238E27FC236}">
                <a16:creationId xmlns:a16="http://schemas.microsoft.com/office/drawing/2014/main" id="{56AD3D0A-13D6-4866-BA79-FE7B9EB4A2F9}"/>
              </a:ext>
            </a:extLst>
          </p:cNvPr>
          <p:cNvSpPr txBox="1">
            <a:spLocks noChangeArrowheads="1"/>
          </p:cNvSpPr>
          <p:nvPr/>
        </p:nvSpPr>
        <p:spPr bwMode="auto">
          <a:xfrm>
            <a:off x="3933825" y="6443663"/>
            <a:ext cx="27432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Transport/Recce</a:t>
            </a:r>
          </a:p>
          <a:p>
            <a:r>
              <a:rPr lang="en-GB" altLang="en-US" sz="800"/>
              <a:t>x2 </a:t>
            </a:r>
            <a:r>
              <a:rPr lang="en-GB" altLang="en-US" sz="800" b="0"/>
              <a:t>CVR(T) Spartan APC </a:t>
            </a:r>
            <a:r>
              <a:rPr lang="en-GB" altLang="en-US" sz="800"/>
              <a:t>(bd) </a:t>
            </a:r>
            <a:r>
              <a:rPr lang="en-GB" altLang="en-US" sz="800" b="0"/>
              <a:t>                          CWBR-10</a:t>
            </a:r>
            <a:endParaRPr lang="en-GB" altLang="en-US" sz="800"/>
          </a:p>
        </p:txBody>
      </p:sp>
      <p:sp>
        <p:nvSpPr>
          <p:cNvPr id="58793" name="Text Box 425">
            <a:extLst>
              <a:ext uri="{FF2B5EF4-FFF2-40B4-BE49-F238E27FC236}">
                <a16:creationId xmlns:a16="http://schemas.microsoft.com/office/drawing/2014/main" id="{AC249FBE-6B34-4ACE-BA46-B2D8026985D0}"/>
              </a:ext>
            </a:extLst>
          </p:cNvPr>
          <p:cNvSpPr txBox="1">
            <a:spLocks noChangeArrowheads="1"/>
          </p:cNvSpPr>
          <p:nvPr/>
        </p:nvSpPr>
        <p:spPr bwMode="auto">
          <a:xfrm>
            <a:off x="3933825" y="6156325"/>
            <a:ext cx="27400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Recce</a:t>
            </a:r>
          </a:p>
          <a:p>
            <a:r>
              <a:rPr lang="en-GB" altLang="en-US" sz="800"/>
              <a:t>x2 </a:t>
            </a:r>
            <a:r>
              <a:rPr lang="en-GB" altLang="en-US" sz="800" b="0"/>
              <a:t>Infantry (1 MAW) </a:t>
            </a:r>
            <a:r>
              <a:rPr lang="en-GB" altLang="en-US" sz="800"/>
              <a:t>(bc)</a:t>
            </a:r>
            <a:r>
              <a:rPr lang="en-GB" altLang="en-US" sz="800" b="0"/>
              <a:t>                                  CWBR-26</a:t>
            </a:r>
            <a:endParaRPr lang="en-GB" altLang="en-US" sz="800"/>
          </a:p>
        </p:txBody>
      </p:sp>
      <p:sp>
        <p:nvSpPr>
          <p:cNvPr id="58794" name="Line 426">
            <a:extLst>
              <a:ext uri="{FF2B5EF4-FFF2-40B4-BE49-F238E27FC236}">
                <a16:creationId xmlns:a16="http://schemas.microsoft.com/office/drawing/2014/main" id="{1446C8B0-B142-41F6-85C9-6B6C4F6CAA7D}"/>
              </a:ext>
            </a:extLst>
          </p:cNvPr>
          <p:cNvSpPr>
            <a:spLocks noChangeShapeType="1"/>
          </p:cNvSpPr>
          <p:nvPr/>
        </p:nvSpPr>
        <p:spPr bwMode="auto">
          <a:xfrm>
            <a:off x="3573463" y="4714875"/>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58795" name="Group 427">
            <a:extLst>
              <a:ext uri="{FF2B5EF4-FFF2-40B4-BE49-F238E27FC236}">
                <a16:creationId xmlns:a16="http://schemas.microsoft.com/office/drawing/2014/main" id="{9D30CF7E-ADC3-4C46-A5AD-EEA51491FB2A}"/>
              </a:ext>
            </a:extLst>
          </p:cNvPr>
          <p:cNvGrpSpPr>
            <a:grpSpLocks noChangeAspect="1"/>
          </p:cNvGrpSpPr>
          <p:nvPr/>
        </p:nvGrpSpPr>
        <p:grpSpPr bwMode="auto">
          <a:xfrm>
            <a:off x="3717925" y="6011863"/>
            <a:ext cx="239713" cy="157162"/>
            <a:chOff x="480" y="816"/>
            <a:chExt cx="201" cy="132"/>
          </a:xfrm>
        </p:grpSpPr>
        <p:grpSp>
          <p:nvGrpSpPr>
            <p:cNvPr id="58796" name="Group 428">
              <a:extLst>
                <a:ext uri="{FF2B5EF4-FFF2-40B4-BE49-F238E27FC236}">
                  <a16:creationId xmlns:a16="http://schemas.microsoft.com/office/drawing/2014/main" id="{D4B64FC9-0C3B-478F-971B-11A2DAA56A66}"/>
                </a:ext>
              </a:extLst>
            </p:cNvPr>
            <p:cNvGrpSpPr>
              <a:grpSpLocks noChangeAspect="1"/>
            </p:cNvGrpSpPr>
            <p:nvPr/>
          </p:nvGrpSpPr>
          <p:grpSpPr bwMode="auto">
            <a:xfrm>
              <a:off x="480" y="816"/>
              <a:ext cx="201" cy="132"/>
              <a:chOff x="480" y="816"/>
              <a:chExt cx="201" cy="132"/>
            </a:xfrm>
          </p:grpSpPr>
          <p:sp>
            <p:nvSpPr>
              <p:cNvPr id="58797" name="Rectangle 429">
                <a:extLst>
                  <a:ext uri="{FF2B5EF4-FFF2-40B4-BE49-F238E27FC236}">
                    <a16:creationId xmlns:a16="http://schemas.microsoft.com/office/drawing/2014/main" id="{BBC2EC4E-C28B-4129-A630-DA3EFFDEE562}"/>
                  </a:ext>
                </a:extLst>
              </p:cNvPr>
              <p:cNvSpPr>
                <a:spLocks noChangeAspect="1" noChangeArrowheads="1"/>
              </p:cNvSpPr>
              <p:nvPr/>
            </p:nvSpPr>
            <p:spPr bwMode="auto">
              <a:xfrm>
                <a:off x="480" y="816"/>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798" name="Oval 430">
                <a:extLst>
                  <a:ext uri="{FF2B5EF4-FFF2-40B4-BE49-F238E27FC236}">
                    <a16:creationId xmlns:a16="http://schemas.microsoft.com/office/drawing/2014/main" id="{CBC01D5E-1092-443F-8EE3-D174E580C6B9}"/>
                  </a:ext>
                </a:extLst>
              </p:cNvPr>
              <p:cNvSpPr>
                <a:spLocks noChangeAspect="1" noChangeArrowheads="1"/>
              </p:cNvSpPr>
              <p:nvPr/>
            </p:nvSpPr>
            <p:spPr bwMode="auto">
              <a:xfrm>
                <a:off x="517" y="849"/>
                <a:ext cx="127"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58799" name="Line 431">
              <a:extLst>
                <a:ext uri="{FF2B5EF4-FFF2-40B4-BE49-F238E27FC236}">
                  <a16:creationId xmlns:a16="http://schemas.microsoft.com/office/drawing/2014/main" id="{15D45E46-37A9-4858-96CC-649EA7342D7B}"/>
                </a:ext>
              </a:extLst>
            </p:cNvPr>
            <p:cNvSpPr>
              <a:spLocks noChangeAspect="1" noChangeShapeType="1"/>
            </p:cNvSpPr>
            <p:nvPr/>
          </p:nvSpPr>
          <p:spPr bwMode="auto">
            <a:xfrm flipV="1">
              <a:off x="480" y="816"/>
              <a:ext cx="198" cy="132"/>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58800" name="Group 432">
            <a:extLst>
              <a:ext uri="{FF2B5EF4-FFF2-40B4-BE49-F238E27FC236}">
                <a16:creationId xmlns:a16="http://schemas.microsoft.com/office/drawing/2014/main" id="{5C086628-5209-48AE-B428-D7FE226736B0}"/>
              </a:ext>
            </a:extLst>
          </p:cNvPr>
          <p:cNvGrpSpPr>
            <a:grpSpLocks/>
          </p:cNvGrpSpPr>
          <p:nvPr/>
        </p:nvGrpSpPr>
        <p:grpSpPr bwMode="auto">
          <a:xfrm>
            <a:off x="3800475" y="5940425"/>
            <a:ext cx="74613" cy="26988"/>
            <a:chOff x="2373" y="1404"/>
            <a:chExt cx="47" cy="17"/>
          </a:xfrm>
        </p:grpSpPr>
        <p:sp>
          <p:nvSpPr>
            <p:cNvPr id="58801" name="Oval 433">
              <a:extLst>
                <a:ext uri="{FF2B5EF4-FFF2-40B4-BE49-F238E27FC236}">
                  <a16:creationId xmlns:a16="http://schemas.microsoft.com/office/drawing/2014/main" id="{B62FF8A8-683D-4573-803B-AF3156FD384A}"/>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58802" name="Oval 434">
              <a:extLst>
                <a:ext uri="{FF2B5EF4-FFF2-40B4-BE49-F238E27FC236}">
                  <a16:creationId xmlns:a16="http://schemas.microsoft.com/office/drawing/2014/main" id="{8C7F5242-3840-41E8-A324-483E42BEDFF5}"/>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58803" name="Text Box 435">
            <a:extLst>
              <a:ext uri="{FF2B5EF4-FFF2-40B4-BE49-F238E27FC236}">
                <a16:creationId xmlns:a16="http://schemas.microsoft.com/office/drawing/2014/main" id="{C7385C15-D742-4A62-94B0-143E5A99BE2B}"/>
              </a:ext>
            </a:extLst>
          </p:cNvPr>
          <p:cNvSpPr txBox="1">
            <a:spLocks noChangeArrowheads="1"/>
          </p:cNvSpPr>
          <p:nvPr/>
        </p:nvSpPr>
        <p:spPr bwMode="auto">
          <a:xfrm>
            <a:off x="3933825" y="5868988"/>
            <a:ext cx="27320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Recce</a:t>
            </a:r>
          </a:p>
          <a:p>
            <a:r>
              <a:rPr lang="en-GB" altLang="en-US" sz="800"/>
              <a:t>x4 </a:t>
            </a:r>
            <a:r>
              <a:rPr lang="en-GB" altLang="en-US" sz="800" b="0"/>
              <a:t>CVR(T) Scorpion 76mm Recce Vehicle </a:t>
            </a:r>
            <a:r>
              <a:rPr lang="en-GB" altLang="en-US" sz="800"/>
              <a:t>(a)</a:t>
            </a:r>
            <a:r>
              <a:rPr lang="en-GB" altLang="en-US" sz="800" b="0"/>
              <a:t> CWBR-07</a:t>
            </a:r>
            <a:endParaRPr lang="en-GB" altLang="en-US" sz="800"/>
          </a:p>
        </p:txBody>
      </p:sp>
      <p:sp>
        <p:nvSpPr>
          <p:cNvPr id="58804" name="Line 436">
            <a:extLst>
              <a:ext uri="{FF2B5EF4-FFF2-40B4-BE49-F238E27FC236}">
                <a16:creationId xmlns:a16="http://schemas.microsoft.com/office/drawing/2014/main" id="{97DBF0D2-25D5-42B2-8E79-E5A16A20EAE6}"/>
              </a:ext>
            </a:extLst>
          </p:cNvPr>
          <p:cNvSpPr>
            <a:spLocks noChangeShapeType="1"/>
          </p:cNvSpPr>
          <p:nvPr/>
        </p:nvSpPr>
        <p:spPr bwMode="auto">
          <a:xfrm>
            <a:off x="3573463" y="6083300"/>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8805" name="Text Box 437">
            <a:extLst>
              <a:ext uri="{FF2B5EF4-FFF2-40B4-BE49-F238E27FC236}">
                <a16:creationId xmlns:a16="http://schemas.microsoft.com/office/drawing/2014/main" id="{0806A73D-6671-46CD-843E-BC5AC9B614CA}"/>
              </a:ext>
            </a:extLst>
          </p:cNvPr>
          <p:cNvSpPr txBox="1">
            <a:spLocks noChangeArrowheads="1"/>
          </p:cNvSpPr>
          <p:nvPr/>
        </p:nvSpPr>
        <p:spPr bwMode="auto">
          <a:xfrm>
            <a:off x="3429000" y="6804025"/>
            <a:ext cx="3313113" cy="1681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800"/>
              <a:t>(a) </a:t>
            </a:r>
            <a:r>
              <a:rPr lang="en-GB" altLang="en-US" sz="800" b="0"/>
              <a:t>May alternatively be deployed as </a:t>
            </a:r>
            <a:r>
              <a:rPr lang="en-GB" altLang="en-US" sz="800"/>
              <a:t>x4 </a:t>
            </a:r>
            <a:r>
              <a:rPr lang="en-GB" altLang="en-US" sz="800" b="0"/>
              <a:t>Troop-sized MEs, each of </a:t>
            </a:r>
            <a:r>
              <a:rPr lang="en-GB" altLang="en-US" sz="800"/>
              <a:t>x1 </a:t>
            </a:r>
            <a:r>
              <a:rPr lang="en-GB" altLang="en-US" sz="800" b="0"/>
              <a:t>Scorpion and </a:t>
            </a:r>
            <a:r>
              <a:rPr lang="en-GB" altLang="en-US" sz="800"/>
              <a:t>x1 </a:t>
            </a:r>
            <a:r>
              <a:rPr lang="en-GB" altLang="en-US" sz="800" b="0"/>
              <a:t>Scimitar.  Designate the Scorpion in each Troop as the Troop Commander.</a:t>
            </a:r>
          </a:p>
          <a:p>
            <a:endParaRPr lang="en-GB" altLang="en-US" sz="800"/>
          </a:p>
          <a:p>
            <a:r>
              <a:rPr lang="en-GB" altLang="en-US" sz="800"/>
              <a:t>(b) </a:t>
            </a:r>
            <a:r>
              <a:rPr lang="en-GB" altLang="en-US" sz="800" b="0"/>
              <a:t>The Infantry and Spartans may alternatively be deployed as a Troop-sized ME.  Designate one Infantry unit as the Troop Commander.</a:t>
            </a:r>
          </a:p>
          <a:p>
            <a:endParaRPr lang="en-GB" altLang="en-US" sz="800"/>
          </a:p>
          <a:p>
            <a:r>
              <a:rPr lang="en-GB" altLang="en-US" sz="800"/>
              <a:t>(c) </a:t>
            </a:r>
            <a:r>
              <a:rPr lang="en-GB" altLang="en-US" sz="800" b="0"/>
              <a:t>The infantry of the Surveillance Troop may conduct engineering tasks.</a:t>
            </a:r>
          </a:p>
          <a:p>
            <a:endParaRPr lang="en-GB" altLang="en-US" sz="800" b="0"/>
          </a:p>
          <a:p>
            <a:r>
              <a:rPr lang="en-GB" altLang="en-US" sz="800"/>
              <a:t>(d) x1 </a:t>
            </a:r>
            <a:r>
              <a:rPr lang="en-GB" altLang="en-US" sz="800" b="0"/>
              <a:t>Spartan would normally be fitted with Ground Surveillance Radar.</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150" name="Group 1286">
            <a:extLst>
              <a:ext uri="{FF2B5EF4-FFF2-40B4-BE49-F238E27FC236}">
                <a16:creationId xmlns:a16="http://schemas.microsoft.com/office/drawing/2014/main" id="{5B5DDA12-1B07-4692-BC5D-C20B2D576845}"/>
              </a:ext>
            </a:extLst>
          </p:cNvPr>
          <p:cNvGrpSpPr>
            <a:grpSpLocks noChangeAspect="1"/>
          </p:cNvGrpSpPr>
          <p:nvPr/>
        </p:nvGrpSpPr>
        <p:grpSpPr bwMode="auto">
          <a:xfrm>
            <a:off x="404813" y="2051050"/>
            <a:ext cx="241300" cy="157163"/>
            <a:chOff x="1055" y="960"/>
            <a:chExt cx="202" cy="132"/>
          </a:xfrm>
        </p:grpSpPr>
        <p:sp>
          <p:nvSpPr>
            <p:cNvPr id="38151" name="Rectangle 1287">
              <a:extLst>
                <a:ext uri="{FF2B5EF4-FFF2-40B4-BE49-F238E27FC236}">
                  <a16:creationId xmlns:a16="http://schemas.microsoft.com/office/drawing/2014/main" id="{20C811DF-96C9-4585-A981-FE205B01D0A1}"/>
                </a:ext>
              </a:extLst>
            </p:cNvPr>
            <p:cNvSpPr>
              <a:spLocks noChangeAspect="1" noChangeArrowheads="1"/>
            </p:cNvSpPr>
            <p:nvPr/>
          </p:nvSpPr>
          <p:spPr bwMode="auto">
            <a:xfrm>
              <a:off x="1056" y="960"/>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8152" name="Oval 1288">
              <a:extLst>
                <a:ext uri="{FF2B5EF4-FFF2-40B4-BE49-F238E27FC236}">
                  <a16:creationId xmlns:a16="http://schemas.microsoft.com/office/drawing/2014/main" id="{1F040699-3D34-47D8-B468-575E498BDD47}"/>
                </a:ext>
              </a:extLst>
            </p:cNvPr>
            <p:cNvSpPr>
              <a:spLocks noChangeAspect="1" noChangeArrowheads="1"/>
            </p:cNvSpPr>
            <p:nvPr/>
          </p:nvSpPr>
          <p:spPr bwMode="auto">
            <a:xfrm>
              <a:off x="1081" y="989"/>
              <a:ext cx="144"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8153" name="Line 1289">
              <a:extLst>
                <a:ext uri="{FF2B5EF4-FFF2-40B4-BE49-F238E27FC236}">
                  <a16:creationId xmlns:a16="http://schemas.microsoft.com/office/drawing/2014/main" id="{90F54539-3218-470B-BAB7-4B0FFB676950}"/>
                </a:ext>
              </a:extLst>
            </p:cNvPr>
            <p:cNvSpPr>
              <a:spLocks noChangeAspect="1" noChangeShapeType="1"/>
            </p:cNvSpPr>
            <p:nvPr/>
          </p:nvSpPr>
          <p:spPr bwMode="auto">
            <a:xfrm flipV="1">
              <a:off x="1055" y="961"/>
              <a:ext cx="97" cy="131"/>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8154" name="Line 1290">
              <a:extLst>
                <a:ext uri="{FF2B5EF4-FFF2-40B4-BE49-F238E27FC236}">
                  <a16:creationId xmlns:a16="http://schemas.microsoft.com/office/drawing/2014/main" id="{C338AE51-F4F4-4D2F-8966-32303626E46F}"/>
                </a:ext>
              </a:extLst>
            </p:cNvPr>
            <p:cNvSpPr>
              <a:spLocks noChangeAspect="1" noChangeShapeType="1"/>
            </p:cNvSpPr>
            <p:nvPr/>
          </p:nvSpPr>
          <p:spPr bwMode="auto">
            <a:xfrm>
              <a:off x="1152" y="960"/>
              <a:ext cx="104" cy="131"/>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38155" name="Group 1291">
            <a:extLst>
              <a:ext uri="{FF2B5EF4-FFF2-40B4-BE49-F238E27FC236}">
                <a16:creationId xmlns:a16="http://schemas.microsoft.com/office/drawing/2014/main" id="{816DAFA8-E55C-4E4A-9935-9106ED41EB3C}"/>
              </a:ext>
            </a:extLst>
          </p:cNvPr>
          <p:cNvGrpSpPr>
            <a:grpSpLocks/>
          </p:cNvGrpSpPr>
          <p:nvPr/>
        </p:nvGrpSpPr>
        <p:grpSpPr bwMode="auto">
          <a:xfrm>
            <a:off x="476250" y="1979613"/>
            <a:ext cx="74613" cy="26987"/>
            <a:chOff x="2373" y="1404"/>
            <a:chExt cx="47" cy="17"/>
          </a:xfrm>
        </p:grpSpPr>
        <p:sp>
          <p:nvSpPr>
            <p:cNvPr id="38156" name="Oval 1292">
              <a:extLst>
                <a:ext uri="{FF2B5EF4-FFF2-40B4-BE49-F238E27FC236}">
                  <a16:creationId xmlns:a16="http://schemas.microsoft.com/office/drawing/2014/main" id="{F321AC0C-7296-427E-8692-4D89150884EA}"/>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38157" name="Oval 1293">
              <a:extLst>
                <a:ext uri="{FF2B5EF4-FFF2-40B4-BE49-F238E27FC236}">
                  <a16:creationId xmlns:a16="http://schemas.microsoft.com/office/drawing/2014/main" id="{137646DC-0B1A-4CA0-A67C-3A35109A520A}"/>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38158" name="Line 1294">
            <a:extLst>
              <a:ext uri="{FF2B5EF4-FFF2-40B4-BE49-F238E27FC236}">
                <a16:creationId xmlns:a16="http://schemas.microsoft.com/office/drawing/2014/main" id="{1E2D51F5-BA52-488E-B4F4-60A7D18A230B}"/>
              </a:ext>
            </a:extLst>
          </p:cNvPr>
          <p:cNvSpPr>
            <a:spLocks noChangeShapeType="1"/>
          </p:cNvSpPr>
          <p:nvPr/>
        </p:nvSpPr>
        <p:spPr bwMode="auto">
          <a:xfrm>
            <a:off x="260350" y="212407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8159" name="Text Box 1295">
            <a:extLst>
              <a:ext uri="{FF2B5EF4-FFF2-40B4-BE49-F238E27FC236}">
                <a16:creationId xmlns:a16="http://schemas.microsoft.com/office/drawing/2014/main" id="{B9187E91-E038-4272-9F0D-42B0995B23B2}"/>
              </a:ext>
            </a:extLst>
          </p:cNvPr>
          <p:cNvSpPr txBox="1">
            <a:spLocks noChangeArrowheads="1"/>
          </p:cNvSpPr>
          <p:nvPr/>
        </p:nvSpPr>
        <p:spPr bwMode="auto">
          <a:xfrm>
            <a:off x="620713" y="1908175"/>
            <a:ext cx="27209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Recce</a:t>
            </a:r>
          </a:p>
          <a:p>
            <a:r>
              <a:rPr lang="en-GB" altLang="en-US" sz="800"/>
              <a:t>x2 </a:t>
            </a:r>
            <a:r>
              <a:rPr lang="en-GB" altLang="en-US" sz="800" b="0"/>
              <a:t>CVR(T) Striker ATGM Vehicle </a:t>
            </a:r>
            <a:r>
              <a:rPr lang="en-GB" altLang="en-US" sz="800"/>
              <a:t>(f)</a:t>
            </a:r>
            <a:r>
              <a:rPr lang="en-GB" altLang="en-US" sz="800" b="0"/>
              <a:t>                CWBR-09</a:t>
            </a:r>
            <a:endParaRPr lang="en-GB" altLang="en-US" sz="800"/>
          </a:p>
        </p:txBody>
      </p:sp>
      <p:sp>
        <p:nvSpPr>
          <p:cNvPr id="38258" name="Line 1394">
            <a:extLst>
              <a:ext uri="{FF2B5EF4-FFF2-40B4-BE49-F238E27FC236}">
                <a16:creationId xmlns:a16="http://schemas.microsoft.com/office/drawing/2014/main" id="{EDF9DAF0-6A75-403B-BFD1-4893CE9A8961}"/>
              </a:ext>
            </a:extLst>
          </p:cNvPr>
          <p:cNvSpPr>
            <a:spLocks noChangeShapeType="1"/>
          </p:cNvSpPr>
          <p:nvPr/>
        </p:nvSpPr>
        <p:spPr bwMode="auto">
          <a:xfrm>
            <a:off x="260350" y="395288"/>
            <a:ext cx="0" cy="1728787"/>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38259" name="Group 1395">
            <a:extLst>
              <a:ext uri="{FF2B5EF4-FFF2-40B4-BE49-F238E27FC236}">
                <a16:creationId xmlns:a16="http://schemas.microsoft.com/office/drawing/2014/main" id="{F49C4F77-ACB1-4A2C-84CF-61DDC3545960}"/>
              </a:ext>
            </a:extLst>
          </p:cNvPr>
          <p:cNvGrpSpPr>
            <a:grpSpLocks noChangeAspect="1"/>
          </p:cNvGrpSpPr>
          <p:nvPr/>
        </p:nvGrpSpPr>
        <p:grpSpPr bwMode="auto">
          <a:xfrm>
            <a:off x="404813" y="1189038"/>
            <a:ext cx="239712" cy="157162"/>
            <a:chOff x="480" y="816"/>
            <a:chExt cx="201" cy="132"/>
          </a:xfrm>
        </p:grpSpPr>
        <p:grpSp>
          <p:nvGrpSpPr>
            <p:cNvPr id="38260" name="Group 1396">
              <a:extLst>
                <a:ext uri="{FF2B5EF4-FFF2-40B4-BE49-F238E27FC236}">
                  <a16:creationId xmlns:a16="http://schemas.microsoft.com/office/drawing/2014/main" id="{9BF06D31-45CE-4588-9EB9-B50422CAFC35}"/>
                </a:ext>
              </a:extLst>
            </p:cNvPr>
            <p:cNvGrpSpPr>
              <a:grpSpLocks noChangeAspect="1"/>
            </p:cNvGrpSpPr>
            <p:nvPr/>
          </p:nvGrpSpPr>
          <p:grpSpPr bwMode="auto">
            <a:xfrm>
              <a:off x="480" y="816"/>
              <a:ext cx="201" cy="132"/>
              <a:chOff x="480" y="816"/>
              <a:chExt cx="201" cy="132"/>
            </a:xfrm>
          </p:grpSpPr>
          <p:sp>
            <p:nvSpPr>
              <p:cNvPr id="38261" name="Rectangle 1397">
                <a:extLst>
                  <a:ext uri="{FF2B5EF4-FFF2-40B4-BE49-F238E27FC236}">
                    <a16:creationId xmlns:a16="http://schemas.microsoft.com/office/drawing/2014/main" id="{28BEDB20-4882-4281-8993-6F19018748B7}"/>
                  </a:ext>
                </a:extLst>
              </p:cNvPr>
              <p:cNvSpPr>
                <a:spLocks noChangeAspect="1" noChangeArrowheads="1"/>
              </p:cNvSpPr>
              <p:nvPr/>
            </p:nvSpPr>
            <p:spPr bwMode="auto">
              <a:xfrm>
                <a:off x="480" y="816"/>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8262" name="Oval 1398">
                <a:extLst>
                  <a:ext uri="{FF2B5EF4-FFF2-40B4-BE49-F238E27FC236}">
                    <a16:creationId xmlns:a16="http://schemas.microsoft.com/office/drawing/2014/main" id="{916D7880-FC3D-4751-B6DC-6C1D8E5AD13D}"/>
                  </a:ext>
                </a:extLst>
              </p:cNvPr>
              <p:cNvSpPr>
                <a:spLocks noChangeAspect="1" noChangeArrowheads="1"/>
              </p:cNvSpPr>
              <p:nvPr/>
            </p:nvSpPr>
            <p:spPr bwMode="auto">
              <a:xfrm>
                <a:off x="517" y="849"/>
                <a:ext cx="127"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38263" name="Line 1399">
              <a:extLst>
                <a:ext uri="{FF2B5EF4-FFF2-40B4-BE49-F238E27FC236}">
                  <a16:creationId xmlns:a16="http://schemas.microsoft.com/office/drawing/2014/main" id="{AD17CB02-4D40-4E4E-9F6A-41B48EB7A212}"/>
                </a:ext>
              </a:extLst>
            </p:cNvPr>
            <p:cNvSpPr>
              <a:spLocks noChangeAspect="1" noChangeShapeType="1"/>
            </p:cNvSpPr>
            <p:nvPr/>
          </p:nvSpPr>
          <p:spPr bwMode="auto">
            <a:xfrm flipV="1">
              <a:off x="480" y="816"/>
              <a:ext cx="198" cy="132"/>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38264" name="Group 1400">
            <a:extLst>
              <a:ext uri="{FF2B5EF4-FFF2-40B4-BE49-F238E27FC236}">
                <a16:creationId xmlns:a16="http://schemas.microsoft.com/office/drawing/2014/main" id="{FCCE9891-BB1F-40D7-9E4A-E00777BB9D69}"/>
              </a:ext>
            </a:extLst>
          </p:cNvPr>
          <p:cNvGrpSpPr>
            <a:grpSpLocks/>
          </p:cNvGrpSpPr>
          <p:nvPr/>
        </p:nvGrpSpPr>
        <p:grpSpPr bwMode="auto">
          <a:xfrm>
            <a:off x="487363" y="1117600"/>
            <a:ext cx="74612" cy="26988"/>
            <a:chOff x="2373" y="1404"/>
            <a:chExt cx="47" cy="17"/>
          </a:xfrm>
        </p:grpSpPr>
        <p:sp>
          <p:nvSpPr>
            <p:cNvPr id="38265" name="Oval 1401">
              <a:extLst>
                <a:ext uri="{FF2B5EF4-FFF2-40B4-BE49-F238E27FC236}">
                  <a16:creationId xmlns:a16="http://schemas.microsoft.com/office/drawing/2014/main" id="{E5418711-960C-4D87-BDC7-6633DC43C3AE}"/>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38266" name="Oval 1402">
              <a:extLst>
                <a:ext uri="{FF2B5EF4-FFF2-40B4-BE49-F238E27FC236}">
                  <a16:creationId xmlns:a16="http://schemas.microsoft.com/office/drawing/2014/main" id="{C47A041A-1066-45B0-8202-3EEE2C510738}"/>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38267" name="Text Box 1403">
            <a:extLst>
              <a:ext uri="{FF2B5EF4-FFF2-40B4-BE49-F238E27FC236}">
                <a16:creationId xmlns:a16="http://schemas.microsoft.com/office/drawing/2014/main" id="{57EF3AE4-2DF7-4844-A21B-A4523E1B9A87}"/>
              </a:ext>
            </a:extLst>
          </p:cNvPr>
          <p:cNvSpPr txBox="1">
            <a:spLocks noChangeArrowheads="1"/>
          </p:cNvSpPr>
          <p:nvPr/>
        </p:nvSpPr>
        <p:spPr bwMode="auto">
          <a:xfrm>
            <a:off x="620713" y="1044575"/>
            <a:ext cx="27241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Recce</a:t>
            </a:r>
          </a:p>
          <a:p>
            <a:r>
              <a:rPr lang="en-GB" altLang="en-US" sz="800"/>
              <a:t>x6 </a:t>
            </a:r>
            <a:r>
              <a:rPr lang="en-GB" altLang="en-US" sz="800" b="0"/>
              <a:t>CVR(T) Scimitar 30mm Recce Vehicle </a:t>
            </a:r>
            <a:r>
              <a:rPr lang="en-GB" altLang="en-US" sz="800"/>
              <a:t>(a)</a:t>
            </a:r>
            <a:r>
              <a:rPr lang="en-GB" altLang="en-US" sz="800" b="0"/>
              <a:t>  CWBR-06</a:t>
            </a:r>
            <a:endParaRPr lang="en-GB" altLang="en-US" sz="800"/>
          </a:p>
        </p:txBody>
      </p:sp>
      <p:sp>
        <p:nvSpPr>
          <p:cNvPr id="38268" name="Line 1404">
            <a:extLst>
              <a:ext uri="{FF2B5EF4-FFF2-40B4-BE49-F238E27FC236}">
                <a16:creationId xmlns:a16="http://schemas.microsoft.com/office/drawing/2014/main" id="{00179BB9-5E6A-4EBD-8D13-8D83B3B8CA01}"/>
              </a:ext>
            </a:extLst>
          </p:cNvPr>
          <p:cNvSpPr>
            <a:spLocks noChangeShapeType="1"/>
          </p:cNvSpPr>
          <p:nvPr/>
        </p:nvSpPr>
        <p:spPr bwMode="auto">
          <a:xfrm>
            <a:off x="260350" y="126047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38269" name="Group 1405">
            <a:extLst>
              <a:ext uri="{FF2B5EF4-FFF2-40B4-BE49-F238E27FC236}">
                <a16:creationId xmlns:a16="http://schemas.microsoft.com/office/drawing/2014/main" id="{76E29002-C529-4786-AF4E-6C0C021CC06A}"/>
              </a:ext>
            </a:extLst>
          </p:cNvPr>
          <p:cNvGrpSpPr>
            <a:grpSpLocks noChangeAspect="1"/>
          </p:cNvGrpSpPr>
          <p:nvPr/>
        </p:nvGrpSpPr>
        <p:grpSpPr bwMode="auto">
          <a:xfrm>
            <a:off x="117475" y="252413"/>
            <a:ext cx="287338" cy="215900"/>
            <a:chOff x="480" y="816"/>
            <a:chExt cx="201" cy="132"/>
          </a:xfrm>
        </p:grpSpPr>
        <p:grpSp>
          <p:nvGrpSpPr>
            <p:cNvPr id="38270" name="Group 1406">
              <a:extLst>
                <a:ext uri="{FF2B5EF4-FFF2-40B4-BE49-F238E27FC236}">
                  <a16:creationId xmlns:a16="http://schemas.microsoft.com/office/drawing/2014/main" id="{E2B80B7F-2425-401E-868E-BF005F0F876A}"/>
                </a:ext>
              </a:extLst>
            </p:cNvPr>
            <p:cNvGrpSpPr>
              <a:grpSpLocks noChangeAspect="1"/>
            </p:cNvGrpSpPr>
            <p:nvPr/>
          </p:nvGrpSpPr>
          <p:grpSpPr bwMode="auto">
            <a:xfrm>
              <a:off x="480" y="816"/>
              <a:ext cx="201" cy="132"/>
              <a:chOff x="480" y="816"/>
              <a:chExt cx="201" cy="132"/>
            </a:xfrm>
          </p:grpSpPr>
          <p:sp>
            <p:nvSpPr>
              <p:cNvPr id="38271" name="Rectangle 1407">
                <a:extLst>
                  <a:ext uri="{FF2B5EF4-FFF2-40B4-BE49-F238E27FC236}">
                    <a16:creationId xmlns:a16="http://schemas.microsoft.com/office/drawing/2014/main" id="{C51BE3B0-040C-4215-A57C-7E5146468401}"/>
                  </a:ext>
                </a:extLst>
              </p:cNvPr>
              <p:cNvSpPr>
                <a:spLocks noChangeAspect="1" noChangeArrowheads="1"/>
              </p:cNvSpPr>
              <p:nvPr/>
            </p:nvSpPr>
            <p:spPr bwMode="auto">
              <a:xfrm>
                <a:off x="480" y="816"/>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8272" name="Oval 1408">
                <a:extLst>
                  <a:ext uri="{FF2B5EF4-FFF2-40B4-BE49-F238E27FC236}">
                    <a16:creationId xmlns:a16="http://schemas.microsoft.com/office/drawing/2014/main" id="{FBFD3E8C-5972-4BE4-BEA5-B893BAB36640}"/>
                  </a:ext>
                </a:extLst>
              </p:cNvPr>
              <p:cNvSpPr>
                <a:spLocks noChangeAspect="1" noChangeArrowheads="1"/>
              </p:cNvSpPr>
              <p:nvPr/>
            </p:nvSpPr>
            <p:spPr bwMode="auto">
              <a:xfrm>
                <a:off x="517" y="849"/>
                <a:ext cx="127"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38273" name="Line 1409">
              <a:extLst>
                <a:ext uri="{FF2B5EF4-FFF2-40B4-BE49-F238E27FC236}">
                  <a16:creationId xmlns:a16="http://schemas.microsoft.com/office/drawing/2014/main" id="{9046F8CC-B65F-44B0-A2D7-80DDB4E4F6E3}"/>
                </a:ext>
              </a:extLst>
            </p:cNvPr>
            <p:cNvSpPr>
              <a:spLocks noChangeAspect="1" noChangeShapeType="1"/>
            </p:cNvSpPr>
            <p:nvPr/>
          </p:nvSpPr>
          <p:spPr bwMode="auto">
            <a:xfrm flipV="1">
              <a:off x="480" y="816"/>
              <a:ext cx="198" cy="132"/>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38274" name="Line 1410">
            <a:extLst>
              <a:ext uri="{FF2B5EF4-FFF2-40B4-BE49-F238E27FC236}">
                <a16:creationId xmlns:a16="http://schemas.microsoft.com/office/drawing/2014/main" id="{E7F95883-BD7E-4701-94F1-B6A653F18EC1}"/>
              </a:ext>
            </a:extLst>
          </p:cNvPr>
          <p:cNvSpPr>
            <a:spLocks noChangeShapeType="1"/>
          </p:cNvSpPr>
          <p:nvPr/>
        </p:nvSpPr>
        <p:spPr bwMode="auto">
          <a:xfrm>
            <a:off x="260350" y="68421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8275" name="Line 1411">
            <a:extLst>
              <a:ext uri="{FF2B5EF4-FFF2-40B4-BE49-F238E27FC236}">
                <a16:creationId xmlns:a16="http://schemas.microsoft.com/office/drawing/2014/main" id="{3585C555-522F-4138-B668-97EEFCACF793}"/>
              </a:ext>
            </a:extLst>
          </p:cNvPr>
          <p:cNvSpPr>
            <a:spLocks noChangeShapeType="1"/>
          </p:cNvSpPr>
          <p:nvPr/>
        </p:nvSpPr>
        <p:spPr bwMode="auto">
          <a:xfrm>
            <a:off x="476250" y="755650"/>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38276" name="Group 1412">
            <a:extLst>
              <a:ext uri="{FF2B5EF4-FFF2-40B4-BE49-F238E27FC236}">
                <a16:creationId xmlns:a16="http://schemas.microsoft.com/office/drawing/2014/main" id="{105F7145-98A5-40BB-A5F5-83B8F493762F}"/>
              </a:ext>
            </a:extLst>
          </p:cNvPr>
          <p:cNvGrpSpPr>
            <a:grpSpLocks/>
          </p:cNvGrpSpPr>
          <p:nvPr/>
        </p:nvGrpSpPr>
        <p:grpSpPr bwMode="auto">
          <a:xfrm>
            <a:off x="476250" y="539750"/>
            <a:ext cx="74613" cy="26988"/>
            <a:chOff x="2373" y="1404"/>
            <a:chExt cx="47" cy="17"/>
          </a:xfrm>
        </p:grpSpPr>
        <p:sp>
          <p:nvSpPr>
            <p:cNvPr id="38277" name="Oval 1413">
              <a:extLst>
                <a:ext uri="{FF2B5EF4-FFF2-40B4-BE49-F238E27FC236}">
                  <a16:creationId xmlns:a16="http://schemas.microsoft.com/office/drawing/2014/main" id="{8DFC7AC7-8113-4C01-8C85-23304E411D33}"/>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38278" name="Oval 1414">
              <a:extLst>
                <a:ext uri="{FF2B5EF4-FFF2-40B4-BE49-F238E27FC236}">
                  <a16:creationId xmlns:a16="http://schemas.microsoft.com/office/drawing/2014/main" id="{68BEA8F7-33A2-4212-8ECC-DE40C8B215EB}"/>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38279" name="Text Box 1415">
            <a:extLst>
              <a:ext uri="{FF2B5EF4-FFF2-40B4-BE49-F238E27FC236}">
                <a16:creationId xmlns:a16="http://schemas.microsoft.com/office/drawing/2014/main" id="{B48BB712-F97A-4EA1-B26D-2DC29D176F46}"/>
              </a:ext>
            </a:extLst>
          </p:cNvPr>
          <p:cNvSpPr txBox="1">
            <a:spLocks noChangeArrowheads="1"/>
          </p:cNvSpPr>
          <p:nvPr/>
        </p:nvSpPr>
        <p:spPr bwMode="auto">
          <a:xfrm>
            <a:off x="620713" y="468313"/>
            <a:ext cx="27447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Command/Recce</a:t>
            </a:r>
          </a:p>
          <a:p>
            <a:r>
              <a:rPr lang="en-GB" altLang="en-US" sz="800"/>
              <a:t>x1 </a:t>
            </a:r>
            <a:r>
              <a:rPr lang="en-GB" altLang="en-US" sz="800" b="0"/>
              <a:t>Commander                                                 CWBR-25</a:t>
            </a:r>
            <a:endParaRPr lang="en-GB" altLang="en-US" sz="800"/>
          </a:p>
        </p:txBody>
      </p:sp>
      <p:grpSp>
        <p:nvGrpSpPr>
          <p:cNvPr id="38280" name="Group 1416">
            <a:extLst>
              <a:ext uri="{FF2B5EF4-FFF2-40B4-BE49-F238E27FC236}">
                <a16:creationId xmlns:a16="http://schemas.microsoft.com/office/drawing/2014/main" id="{467DFD9F-4BA7-482C-ADE9-812FBACEA804}"/>
              </a:ext>
            </a:extLst>
          </p:cNvPr>
          <p:cNvGrpSpPr>
            <a:grpSpLocks/>
          </p:cNvGrpSpPr>
          <p:nvPr/>
        </p:nvGrpSpPr>
        <p:grpSpPr bwMode="auto">
          <a:xfrm>
            <a:off x="404813" y="611188"/>
            <a:ext cx="231775" cy="157162"/>
            <a:chOff x="933" y="149"/>
            <a:chExt cx="146" cy="99"/>
          </a:xfrm>
        </p:grpSpPr>
        <p:sp>
          <p:nvSpPr>
            <p:cNvPr id="38281" name="Rectangle 1417">
              <a:extLst>
                <a:ext uri="{FF2B5EF4-FFF2-40B4-BE49-F238E27FC236}">
                  <a16:creationId xmlns:a16="http://schemas.microsoft.com/office/drawing/2014/main" id="{C17ED6AB-FCD5-4141-AEB0-02D8E9AC47E9}"/>
                </a:ext>
              </a:extLst>
            </p:cNvPr>
            <p:cNvSpPr>
              <a:spLocks noChangeAspect="1" noChangeArrowheads="1"/>
            </p:cNvSpPr>
            <p:nvPr/>
          </p:nvSpPr>
          <p:spPr bwMode="auto">
            <a:xfrm>
              <a:off x="933" y="149"/>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8282" name="Text Box 1418">
              <a:extLst>
                <a:ext uri="{FF2B5EF4-FFF2-40B4-BE49-F238E27FC236}">
                  <a16:creationId xmlns:a16="http://schemas.microsoft.com/office/drawing/2014/main" id="{6D3E1511-59F2-452E-AA3F-8ECC84F68C92}"/>
                </a:ext>
              </a:extLst>
            </p:cNvPr>
            <p:cNvSpPr txBox="1">
              <a:spLocks noChangeAspect="1" noChangeArrowheads="1"/>
            </p:cNvSpPr>
            <p:nvPr/>
          </p:nvSpPr>
          <p:spPr bwMode="auto">
            <a:xfrm>
              <a:off x="948" y="163"/>
              <a:ext cx="116" cy="70"/>
            </a:xfrm>
            <a:prstGeom prst="rect">
              <a:avLst/>
            </a:prstGeom>
            <a:solidFill>
              <a:srgbClr val="CC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sz="800"/>
                <a:t>HQ</a:t>
              </a:r>
            </a:p>
          </p:txBody>
        </p:sp>
      </p:grpSp>
      <p:grpSp>
        <p:nvGrpSpPr>
          <p:cNvPr id="38283" name="Group 1419">
            <a:extLst>
              <a:ext uri="{FF2B5EF4-FFF2-40B4-BE49-F238E27FC236}">
                <a16:creationId xmlns:a16="http://schemas.microsoft.com/office/drawing/2014/main" id="{F9215937-FCA6-4F8A-A45F-8C8C412B93B2}"/>
              </a:ext>
            </a:extLst>
          </p:cNvPr>
          <p:cNvGrpSpPr>
            <a:grpSpLocks noChangeAspect="1"/>
          </p:cNvGrpSpPr>
          <p:nvPr/>
        </p:nvGrpSpPr>
        <p:grpSpPr bwMode="auto">
          <a:xfrm>
            <a:off x="404813" y="900113"/>
            <a:ext cx="241300" cy="157162"/>
            <a:chOff x="767" y="768"/>
            <a:chExt cx="202" cy="132"/>
          </a:xfrm>
        </p:grpSpPr>
        <p:sp>
          <p:nvSpPr>
            <p:cNvPr id="38284" name="Rectangle 1420">
              <a:extLst>
                <a:ext uri="{FF2B5EF4-FFF2-40B4-BE49-F238E27FC236}">
                  <a16:creationId xmlns:a16="http://schemas.microsoft.com/office/drawing/2014/main" id="{63380998-39E8-4F50-AA47-8AA406B09515}"/>
                </a:ext>
              </a:extLst>
            </p:cNvPr>
            <p:cNvSpPr>
              <a:spLocks noChangeAspect="1" noChangeArrowheads="1"/>
            </p:cNvSpPr>
            <p:nvPr/>
          </p:nvSpPr>
          <p:spPr bwMode="auto">
            <a:xfrm>
              <a:off x="768" y="768"/>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8285" name="Oval 1421">
              <a:extLst>
                <a:ext uri="{FF2B5EF4-FFF2-40B4-BE49-F238E27FC236}">
                  <a16:creationId xmlns:a16="http://schemas.microsoft.com/office/drawing/2014/main" id="{F44C2454-7127-4D20-A016-B3B2E0F4F0B2}"/>
                </a:ext>
              </a:extLst>
            </p:cNvPr>
            <p:cNvSpPr>
              <a:spLocks noChangeAspect="1" noChangeArrowheads="1"/>
            </p:cNvSpPr>
            <p:nvPr/>
          </p:nvSpPr>
          <p:spPr bwMode="auto">
            <a:xfrm>
              <a:off x="798" y="801"/>
              <a:ext cx="142"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8286" name="Line 1422">
              <a:extLst>
                <a:ext uri="{FF2B5EF4-FFF2-40B4-BE49-F238E27FC236}">
                  <a16:creationId xmlns:a16="http://schemas.microsoft.com/office/drawing/2014/main" id="{DECBC665-03A4-4396-A529-CDA2F3C7C6F3}"/>
                </a:ext>
              </a:extLst>
            </p:cNvPr>
            <p:cNvSpPr>
              <a:spLocks noChangeAspect="1" noChangeShapeType="1"/>
            </p:cNvSpPr>
            <p:nvPr/>
          </p:nvSpPr>
          <p:spPr bwMode="auto">
            <a:xfrm flipV="1">
              <a:off x="768" y="768"/>
              <a:ext cx="199" cy="131"/>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8287" name="Line 1423">
              <a:extLst>
                <a:ext uri="{FF2B5EF4-FFF2-40B4-BE49-F238E27FC236}">
                  <a16:creationId xmlns:a16="http://schemas.microsoft.com/office/drawing/2014/main" id="{A31603C6-D709-4CDC-914E-FFF586E934FE}"/>
                </a:ext>
              </a:extLst>
            </p:cNvPr>
            <p:cNvSpPr>
              <a:spLocks noChangeAspect="1" noChangeShapeType="1"/>
            </p:cNvSpPr>
            <p:nvPr/>
          </p:nvSpPr>
          <p:spPr bwMode="auto">
            <a:xfrm>
              <a:off x="767" y="768"/>
              <a:ext cx="202"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38288" name="Group 1424">
            <a:extLst>
              <a:ext uri="{FF2B5EF4-FFF2-40B4-BE49-F238E27FC236}">
                <a16:creationId xmlns:a16="http://schemas.microsoft.com/office/drawing/2014/main" id="{64EC871D-020C-4E6B-AB58-2DF7672EED57}"/>
              </a:ext>
            </a:extLst>
          </p:cNvPr>
          <p:cNvGrpSpPr>
            <a:grpSpLocks/>
          </p:cNvGrpSpPr>
          <p:nvPr/>
        </p:nvGrpSpPr>
        <p:grpSpPr bwMode="auto">
          <a:xfrm>
            <a:off x="476250" y="827088"/>
            <a:ext cx="74613" cy="26987"/>
            <a:chOff x="2373" y="1404"/>
            <a:chExt cx="47" cy="17"/>
          </a:xfrm>
        </p:grpSpPr>
        <p:sp>
          <p:nvSpPr>
            <p:cNvPr id="38289" name="Oval 1425">
              <a:extLst>
                <a:ext uri="{FF2B5EF4-FFF2-40B4-BE49-F238E27FC236}">
                  <a16:creationId xmlns:a16="http://schemas.microsoft.com/office/drawing/2014/main" id="{7963E9E4-C3C8-477C-8816-6E5EF47B120A}"/>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38290" name="Oval 1426">
              <a:extLst>
                <a:ext uri="{FF2B5EF4-FFF2-40B4-BE49-F238E27FC236}">
                  <a16:creationId xmlns:a16="http://schemas.microsoft.com/office/drawing/2014/main" id="{0C3B1C49-7452-4612-A910-67D0ECB04BA0}"/>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38291" name="Text Box 1427">
            <a:extLst>
              <a:ext uri="{FF2B5EF4-FFF2-40B4-BE49-F238E27FC236}">
                <a16:creationId xmlns:a16="http://schemas.microsoft.com/office/drawing/2014/main" id="{81623D56-4CC1-40BB-89C6-21AF327989C5}"/>
              </a:ext>
            </a:extLst>
          </p:cNvPr>
          <p:cNvSpPr txBox="1">
            <a:spLocks noChangeArrowheads="1"/>
          </p:cNvSpPr>
          <p:nvPr/>
        </p:nvSpPr>
        <p:spPr bwMode="auto">
          <a:xfrm>
            <a:off x="620713" y="755650"/>
            <a:ext cx="27368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Transport/Recce</a:t>
            </a:r>
          </a:p>
          <a:p>
            <a:r>
              <a:rPr lang="en-GB" altLang="en-US" sz="800"/>
              <a:t>x1 </a:t>
            </a:r>
            <a:r>
              <a:rPr lang="en-GB" altLang="en-US" sz="800" b="0"/>
              <a:t>CVR(T) Sultan Command Vehicle               CWBR-08</a:t>
            </a:r>
            <a:endParaRPr lang="en-GB" altLang="en-US" sz="800"/>
          </a:p>
        </p:txBody>
      </p:sp>
      <p:sp>
        <p:nvSpPr>
          <p:cNvPr id="38292" name="Text Box 1428">
            <a:extLst>
              <a:ext uri="{FF2B5EF4-FFF2-40B4-BE49-F238E27FC236}">
                <a16:creationId xmlns:a16="http://schemas.microsoft.com/office/drawing/2014/main" id="{17D38A03-BB34-4BAC-8AF1-AE9024F7FA9B}"/>
              </a:ext>
            </a:extLst>
          </p:cNvPr>
          <p:cNvSpPr txBox="1">
            <a:spLocks noChangeArrowheads="1"/>
          </p:cNvSpPr>
          <p:nvPr/>
        </p:nvSpPr>
        <p:spPr bwMode="auto">
          <a:xfrm>
            <a:off x="404813" y="107950"/>
            <a:ext cx="27114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MANOEUVRE ELEMENT CWBR-03c </a:t>
            </a:r>
          </a:p>
          <a:p>
            <a:r>
              <a:rPr lang="en-GB" altLang="en-US" sz="1000"/>
              <a:t>Medium Recce Squadron (Tracked BAOR)</a:t>
            </a:r>
          </a:p>
        </p:txBody>
      </p:sp>
      <p:sp>
        <p:nvSpPr>
          <p:cNvPr id="38293" name="Line 1429">
            <a:extLst>
              <a:ext uri="{FF2B5EF4-FFF2-40B4-BE49-F238E27FC236}">
                <a16:creationId xmlns:a16="http://schemas.microsoft.com/office/drawing/2014/main" id="{DB646951-C943-41C9-A982-6305BC18753F}"/>
              </a:ext>
            </a:extLst>
          </p:cNvPr>
          <p:cNvSpPr>
            <a:spLocks noChangeShapeType="1"/>
          </p:cNvSpPr>
          <p:nvPr/>
        </p:nvSpPr>
        <p:spPr bwMode="auto">
          <a:xfrm>
            <a:off x="260350" y="154781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8294" name="Line 1430">
            <a:extLst>
              <a:ext uri="{FF2B5EF4-FFF2-40B4-BE49-F238E27FC236}">
                <a16:creationId xmlns:a16="http://schemas.microsoft.com/office/drawing/2014/main" id="{F6451F73-6357-4F06-89F2-02EF6ADBB84A}"/>
              </a:ext>
            </a:extLst>
          </p:cNvPr>
          <p:cNvSpPr>
            <a:spLocks noChangeShapeType="1"/>
          </p:cNvSpPr>
          <p:nvPr/>
        </p:nvSpPr>
        <p:spPr bwMode="auto">
          <a:xfrm>
            <a:off x="476250" y="1619250"/>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38295" name="Group 1431">
            <a:extLst>
              <a:ext uri="{FF2B5EF4-FFF2-40B4-BE49-F238E27FC236}">
                <a16:creationId xmlns:a16="http://schemas.microsoft.com/office/drawing/2014/main" id="{A2EC486B-19AD-4EBF-9224-3FF253C90A37}"/>
              </a:ext>
            </a:extLst>
          </p:cNvPr>
          <p:cNvGrpSpPr>
            <a:grpSpLocks noChangeAspect="1"/>
          </p:cNvGrpSpPr>
          <p:nvPr/>
        </p:nvGrpSpPr>
        <p:grpSpPr bwMode="auto">
          <a:xfrm>
            <a:off x="404813" y="1474788"/>
            <a:ext cx="231775" cy="157162"/>
            <a:chOff x="1968" y="1728"/>
            <a:chExt cx="195" cy="132"/>
          </a:xfrm>
        </p:grpSpPr>
        <p:sp>
          <p:nvSpPr>
            <p:cNvPr id="38296" name="Rectangle 1432">
              <a:extLst>
                <a:ext uri="{FF2B5EF4-FFF2-40B4-BE49-F238E27FC236}">
                  <a16:creationId xmlns:a16="http://schemas.microsoft.com/office/drawing/2014/main" id="{6C3F3A2F-7CDA-49EC-9CB8-B63703E4A980}"/>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8297" name="Line 1433">
              <a:extLst>
                <a:ext uri="{FF2B5EF4-FFF2-40B4-BE49-F238E27FC236}">
                  <a16:creationId xmlns:a16="http://schemas.microsoft.com/office/drawing/2014/main" id="{9B45AA6A-C147-4123-86F7-47277702FE5A}"/>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8298" name="Line 1434">
              <a:extLst>
                <a:ext uri="{FF2B5EF4-FFF2-40B4-BE49-F238E27FC236}">
                  <a16:creationId xmlns:a16="http://schemas.microsoft.com/office/drawing/2014/main" id="{C5304879-D0FA-4241-947C-0CB84A9EE791}"/>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38299" name="Group 1435">
            <a:extLst>
              <a:ext uri="{FF2B5EF4-FFF2-40B4-BE49-F238E27FC236}">
                <a16:creationId xmlns:a16="http://schemas.microsoft.com/office/drawing/2014/main" id="{48381CEB-1CD6-4785-BA7B-E99BBE515A57}"/>
              </a:ext>
            </a:extLst>
          </p:cNvPr>
          <p:cNvGrpSpPr>
            <a:grpSpLocks/>
          </p:cNvGrpSpPr>
          <p:nvPr/>
        </p:nvGrpSpPr>
        <p:grpSpPr bwMode="auto">
          <a:xfrm>
            <a:off x="476250" y="1403350"/>
            <a:ext cx="74613" cy="26988"/>
            <a:chOff x="2373" y="1404"/>
            <a:chExt cx="47" cy="17"/>
          </a:xfrm>
        </p:grpSpPr>
        <p:sp>
          <p:nvSpPr>
            <p:cNvPr id="38300" name="Oval 1436">
              <a:extLst>
                <a:ext uri="{FF2B5EF4-FFF2-40B4-BE49-F238E27FC236}">
                  <a16:creationId xmlns:a16="http://schemas.microsoft.com/office/drawing/2014/main" id="{38C43317-344E-47E8-B958-2A86219A34EC}"/>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38301" name="Oval 1437">
              <a:extLst>
                <a:ext uri="{FF2B5EF4-FFF2-40B4-BE49-F238E27FC236}">
                  <a16:creationId xmlns:a16="http://schemas.microsoft.com/office/drawing/2014/main" id="{E58E7E0F-EA9A-4AA8-A3D8-671FFFB910F8}"/>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grpSp>
        <p:nvGrpSpPr>
          <p:cNvPr id="38302" name="Group 1438">
            <a:extLst>
              <a:ext uri="{FF2B5EF4-FFF2-40B4-BE49-F238E27FC236}">
                <a16:creationId xmlns:a16="http://schemas.microsoft.com/office/drawing/2014/main" id="{470C5ADB-8DB5-4DAB-9C1B-44A72A6E6159}"/>
              </a:ext>
            </a:extLst>
          </p:cNvPr>
          <p:cNvGrpSpPr>
            <a:grpSpLocks noChangeAspect="1"/>
          </p:cNvGrpSpPr>
          <p:nvPr/>
        </p:nvGrpSpPr>
        <p:grpSpPr bwMode="auto">
          <a:xfrm>
            <a:off x="404813" y="1763713"/>
            <a:ext cx="241300" cy="157162"/>
            <a:chOff x="767" y="768"/>
            <a:chExt cx="202" cy="132"/>
          </a:xfrm>
        </p:grpSpPr>
        <p:sp>
          <p:nvSpPr>
            <p:cNvPr id="38303" name="Rectangle 1439">
              <a:extLst>
                <a:ext uri="{FF2B5EF4-FFF2-40B4-BE49-F238E27FC236}">
                  <a16:creationId xmlns:a16="http://schemas.microsoft.com/office/drawing/2014/main" id="{4208060E-218B-4362-9AD9-6CCB30350C0A}"/>
                </a:ext>
              </a:extLst>
            </p:cNvPr>
            <p:cNvSpPr>
              <a:spLocks noChangeAspect="1" noChangeArrowheads="1"/>
            </p:cNvSpPr>
            <p:nvPr/>
          </p:nvSpPr>
          <p:spPr bwMode="auto">
            <a:xfrm>
              <a:off x="768" y="768"/>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8304" name="Oval 1440">
              <a:extLst>
                <a:ext uri="{FF2B5EF4-FFF2-40B4-BE49-F238E27FC236}">
                  <a16:creationId xmlns:a16="http://schemas.microsoft.com/office/drawing/2014/main" id="{6D187868-9311-4805-A3CC-22A2E0C7558F}"/>
                </a:ext>
              </a:extLst>
            </p:cNvPr>
            <p:cNvSpPr>
              <a:spLocks noChangeAspect="1" noChangeArrowheads="1"/>
            </p:cNvSpPr>
            <p:nvPr/>
          </p:nvSpPr>
          <p:spPr bwMode="auto">
            <a:xfrm>
              <a:off x="798" y="801"/>
              <a:ext cx="142"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8305" name="Line 1441">
              <a:extLst>
                <a:ext uri="{FF2B5EF4-FFF2-40B4-BE49-F238E27FC236}">
                  <a16:creationId xmlns:a16="http://schemas.microsoft.com/office/drawing/2014/main" id="{06303007-254C-4897-8764-DCA59D8FF891}"/>
                </a:ext>
              </a:extLst>
            </p:cNvPr>
            <p:cNvSpPr>
              <a:spLocks noChangeAspect="1" noChangeShapeType="1"/>
            </p:cNvSpPr>
            <p:nvPr/>
          </p:nvSpPr>
          <p:spPr bwMode="auto">
            <a:xfrm flipV="1">
              <a:off x="768" y="768"/>
              <a:ext cx="199" cy="131"/>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8306" name="Line 1442">
              <a:extLst>
                <a:ext uri="{FF2B5EF4-FFF2-40B4-BE49-F238E27FC236}">
                  <a16:creationId xmlns:a16="http://schemas.microsoft.com/office/drawing/2014/main" id="{FEEB3DF2-37A7-4065-9811-EC197694B95E}"/>
                </a:ext>
              </a:extLst>
            </p:cNvPr>
            <p:cNvSpPr>
              <a:spLocks noChangeAspect="1" noChangeShapeType="1"/>
            </p:cNvSpPr>
            <p:nvPr/>
          </p:nvSpPr>
          <p:spPr bwMode="auto">
            <a:xfrm>
              <a:off x="767" y="768"/>
              <a:ext cx="202"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38307" name="Group 1443">
            <a:extLst>
              <a:ext uri="{FF2B5EF4-FFF2-40B4-BE49-F238E27FC236}">
                <a16:creationId xmlns:a16="http://schemas.microsoft.com/office/drawing/2014/main" id="{846670DA-2376-41DD-A0A2-A4689A8BF4BE}"/>
              </a:ext>
            </a:extLst>
          </p:cNvPr>
          <p:cNvGrpSpPr>
            <a:grpSpLocks/>
          </p:cNvGrpSpPr>
          <p:nvPr/>
        </p:nvGrpSpPr>
        <p:grpSpPr bwMode="auto">
          <a:xfrm>
            <a:off x="476250" y="1690688"/>
            <a:ext cx="74613" cy="26987"/>
            <a:chOff x="2373" y="1404"/>
            <a:chExt cx="47" cy="17"/>
          </a:xfrm>
        </p:grpSpPr>
        <p:sp>
          <p:nvSpPr>
            <p:cNvPr id="38308" name="Oval 1444">
              <a:extLst>
                <a:ext uri="{FF2B5EF4-FFF2-40B4-BE49-F238E27FC236}">
                  <a16:creationId xmlns:a16="http://schemas.microsoft.com/office/drawing/2014/main" id="{1EB8596B-301C-4907-9DEA-173DAAB4D785}"/>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38309" name="Oval 1445">
              <a:extLst>
                <a:ext uri="{FF2B5EF4-FFF2-40B4-BE49-F238E27FC236}">
                  <a16:creationId xmlns:a16="http://schemas.microsoft.com/office/drawing/2014/main" id="{09FD5FB2-0E4A-41B4-8471-91E4E033A621}"/>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38310" name="Text Box 1446">
            <a:extLst>
              <a:ext uri="{FF2B5EF4-FFF2-40B4-BE49-F238E27FC236}">
                <a16:creationId xmlns:a16="http://schemas.microsoft.com/office/drawing/2014/main" id="{14743F21-37BF-4C2E-ABD6-38571EA36A82}"/>
              </a:ext>
            </a:extLst>
          </p:cNvPr>
          <p:cNvSpPr txBox="1">
            <a:spLocks noChangeArrowheads="1"/>
          </p:cNvSpPr>
          <p:nvPr/>
        </p:nvSpPr>
        <p:spPr bwMode="auto">
          <a:xfrm>
            <a:off x="620713" y="1619250"/>
            <a:ext cx="27432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Transport/Recce</a:t>
            </a:r>
          </a:p>
          <a:p>
            <a:r>
              <a:rPr lang="en-GB" altLang="en-US" sz="800"/>
              <a:t>x2 </a:t>
            </a:r>
            <a:r>
              <a:rPr lang="en-GB" altLang="en-US" sz="800" b="0"/>
              <a:t>CVR(T) Spartan APC </a:t>
            </a:r>
            <a:r>
              <a:rPr lang="en-GB" altLang="en-US" sz="800"/>
              <a:t>(bd) </a:t>
            </a:r>
            <a:r>
              <a:rPr lang="en-GB" altLang="en-US" sz="800" b="0"/>
              <a:t>                          CWBR-10</a:t>
            </a:r>
            <a:endParaRPr lang="en-GB" altLang="en-US" sz="800"/>
          </a:p>
        </p:txBody>
      </p:sp>
      <p:sp>
        <p:nvSpPr>
          <p:cNvPr id="38311" name="Text Box 1447">
            <a:extLst>
              <a:ext uri="{FF2B5EF4-FFF2-40B4-BE49-F238E27FC236}">
                <a16:creationId xmlns:a16="http://schemas.microsoft.com/office/drawing/2014/main" id="{FF605ABD-395F-4174-B0D4-60BC2987D266}"/>
              </a:ext>
            </a:extLst>
          </p:cNvPr>
          <p:cNvSpPr txBox="1">
            <a:spLocks noChangeArrowheads="1"/>
          </p:cNvSpPr>
          <p:nvPr/>
        </p:nvSpPr>
        <p:spPr bwMode="auto">
          <a:xfrm>
            <a:off x="620713" y="1331913"/>
            <a:ext cx="27400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Recce</a:t>
            </a:r>
          </a:p>
          <a:p>
            <a:r>
              <a:rPr lang="en-GB" altLang="en-US" sz="800"/>
              <a:t>x2 </a:t>
            </a:r>
            <a:r>
              <a:rPr lang="en-GB" altLang="en-US" sz="800" b="0"/>
              <a:t>Infantry (1 MAW) </a:t>
            </a:r>
            <a:r>
              <a:rPr lang="en-GB" altLang="en-US" sz="800"/>
              <a:t>(bce)</a:t>
            </a:r>
            <a:r>
              <a:rPr lang="en-GB" altLang="en-US" sz="800" b="0"/>
              <a:t>                                CWBR-26</a:t>
            </a:r>
            <a:endParaRPr lang="en-GB" altLang="en-US" sz="800"/>
          </a:p>
        </p:txBody>
      </p:sp>
      <p:sp>
        <p:nvSpPr>
          <p:cNvPr id="38312" name="Line 1448">
            <a:extLst>
              <a:ext uri="{FF2B5EF4-FFF2-40B4-BE49-F238E27FC236}">
                <a16:creationId xmlns:a16="http://schemas.microsoft.com/office/drawing/2014/main" id="{2489C415-6270-43C9-9A2B-69797A54E2A0}"/>
              </a:ext>
            </a:extLst>
          </p:cNvPr>
          <p:cNvSpPr>
            <a:spLocks noChangeShapeType="1"/>
          </p:cNvSpPr>
          <p:nvPr/>
        </p:nvSpPr>
        <p:spPr bwMode="auto">
          <a:xfrm>
            <a:off x="260350" y="179388"/>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8323" name="Text Box 1459">
            <a:extLst>
              <a:ext uri="{FF2B5EF4-FFF2-40B4-BE49-F238E27FC236}">
                <a16:creationId xmlns:a16="http://schemas.microsoft.com/office/drawing/2014/main" id="{02DAFD9E-0631-4590-8791-9A36D03D9958}"/>
              </a:ext>
            </a:extLst>
          </p:cNvPr>
          <p:cNvSpPr txBox="1">
            <a:spLocks noChangeArrowheads="1"/>
          </p:cNvSpPr>
          <p:nvPr/>
        </p:nvSpPr>
        <p:spPr bwMode="auto">
          <a:xfrm>
            <a:off x="115888" y="2268538"/>
            <a:ext cx="3197225" cy="2781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800"/>
              <a:t>(a) </a:t>
            </a:r>
            <a:r>
              <a:rPr lang="en-GB" altLang="en-US" sz="800" b="0"/>
              <a:t>May alternatively be deployed as </a:t>
            </a:r>
            <a:r>
              <a:rPr lang="en-GB" altLang="en-US" sz="800"/>
              <a:t>x3 </a:t>
            </a:r>
            <a:r>
              <a:rPr lang="en-GB" altLang="en-US" sz="800" b="0"/>
              <a:t>Troop-sized MEs, each of </a:t>
            </a:r>
            <a:r>
              <a:rPr lang="en-GB" altLang="en-US" sz="800"/>
              <a:t>x2 </a:t>
            </a:r>
            <a:r>
              <a:rPr lang="en-GB" altLang="en-US" sz="800" b="0"/>
              <a:t>Scimitar.  Designate one Scimitar in each Troop as the Troop Commander.</a:t>
            </a:r>
          </a:p>
          <a:p>
            <a:endParaRPr lang="en-GB" altLang="en-US" sz="800"/>
          </a:p>
          <a:p>
            <a:r>
              <a:rPr lang="en-GB" altLang="en-US" sz="800"/>
              <a:t>(b) </a:t>
            </a:r>
            <a:r>
              <a:rPr lang="en-GB" altLang="en-US" sz="800" b="0"/>
              <a:t>The Infantry and Spartans may alternatively be deployed as a Troop-sized ME.  Designate one Infantry unit as the Troop Commander.</a:t>
            </a:r>
          </a:p>
          <a:p>
            <a:endParaRPr lang="en-GB" altLang="en-US" sz="800"/>
          </a:p>
          <a:p>
            <a:r>
              <a:rPr lang="en-GB" altLang="en-US" sz="800"/>
              <a:t>(c) </a:t>
            </a:r>
            <a:r>
              <a:rPr lang="en-GB" altLang="en-US" sz="800" b="0"/>
              <a:t>The infantry of the Surveillance Troop may conduct engineering tasks.</a:t>
            </a:r>
          </a:p>
          <a:p>
            <a:endParaRPr lang="en-GB" altLang="en-US" sz="800" b="0"/>
          </a:p>
          <a:p>
            <a:r>
              <a:rPr lang="en-GB" altLang="en-US" sz="800"/>
              <a:t>(d) x1 </a:t>
            </a:r>
            <a:r>
              <a:rPr lang="en-GB" altLang="en-US" sz="800" b="0"/>
              <a:t>Spartan would normally be fitted with Ground Surveillance Radar.</a:t>
            </a:r>
          </a:p>
          <a:p>
            <a:endParaRPr lang="en-GB" altLang="en-US" sz="800" b="0"/>
          </a:p>
          <a:p>
            <a:r>
              <a:rPr lang="en-GB" altLang="en-US" sz="800"/>
              <a:t>(e) </a:t>
            </a:r>
            <a:r>
              <a:rPr lang="en-GB" altLang="en-US" sz="800" b="0"/>
              <a:t>From 1986: May upgrade Infantry with L85/L86 small-arms:</a:t>
            </a:r>
          </a:p>
          <a:p>
            <a:r>
              <a:rPr lang="en-GB" altLang="en-US" sz="800"/>
              <a:t>     x2 </a:t>
            </a:r>
            <a:r>
              <a:rPr lang="en-GB" altLang="en-US" sz="800" b="0"/>
              <a:t>Infantry (1 MAW)                                                      CWBR-27</a:t>
            </a:r>
          </a:p>
          <a:p>
            <a:r>
              <a:rPr lang="en-GB" altLang="en-US" sz="800" b="0"/>
              <a:t>From 1987: May replace all M72 66mm LAW and Carl-Gustav 84mm MAW with the 94mm LAW-80 (see card).</a:t>
            </a:r>
          </a:p>
          <a:p>
            <a:endParaRPr lang="en-GB" altLang="en-US" sz="800"/>
          </a:p>
          <a:p>
            <a:r>
              <a:rPr lang="en-GB" altLang="en-US" sz="800"/>
              <a:t>(f) </a:t>
            </a:r>
            <a:r>
              <a:rPr lang="en-GB" altLang="en-US" sz="800" b="0"/>
              <a:t>May alternatively deploy the Strikers as a Troop-sized ME.  Designate one Striker as the Troop Commander.</a:t>
            </a:r>
          </a:p>
        </p:txBody>
      </p:sp>
      <p:sp>
        <p:nvSpPr>
          <p:cNvPr id="38391" name="Line 1527">
            <a:extLst>
              <a:ext uri="{FF2B5EF4-FFF2-40B4-BE49-F238E27FC236}">
                <a16:creationId xmlns:a16="http://schemas.microsoft.com/office/drawing/2014/main" id="{45B75137-81ED-4D22-9D10-C39442EEDB2B}"/>
              </a:ext>
            </a:extLst>
          </p:cNvPr>
          <p:cNvSpPr>
            <a:spLocks noChangeShapeType="1"/>
          </p:cNvSpPr>
          <p:nvPr/>
        </p:nvSpPr>
        <p:spPr bwMode="auto">
          <a:xfrm>
            <a:off x="3573463" y="3852863"/>
            <a:ext cx="0" cy="14398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38392" name="Group 1528">
            <a:extLst>
              <a:ext uri="{FF2B5EF4-FFF2-40B4-BE49-F238E27FC236}">
                <a16:creationId xmlns:a16="http://schemas.microsoft.com/office/drawing/2014/main" id="{447B8721-1FB3-44EC-AEA8-7B796486C966}"/>
              </a:ext>
            </a:extLst>
          </p:cNvPr>
          <p:cNvGrpSpPr>
            <a:grpSpLocks noChangeAspect="1"/>
          </p:cNvGrpSpPr>
          <p:nvPr/>
        </p:nvGrpSpPr>
        <p:grpSpPr bwMode="auto">
          <a:xfrm>
            <a:off x="3717925" y="4645025"/>
            <a:ext cx="239713" cy="157163"/>
            <a:chOff x="480" y="816"/>
            <a:chExt cx="201" cy="132"/>
          </a:xfrm>
        </p:grpSpPr>
        <p:grpSp>
          <p:nvGrpSpPr>
            <p:cNvPr id="38393" name="Group 1529">
              <a:extLst>
                <a:ext uri="{FF2B5EF4-FFF2-40B4-BE49-F238E27FC236}">
                  <a16:creationId xmlns:a16="http://schemas.microsoft.com/office/drawing/2014/main" id="{51BD48DF-170C-419B-867F-9A3A70351427}"/>
                </a:ext>
              </a:extLst>
            </p:cNvPr>
            <p:cNvGrpSpPr>
              <a:grpSpLocks noChangeAspect="1"/>
            </p:cNvGrpSpPr>
            <p:nvPr/>
          </p:nvGrpSpPr>
          <p:grpSpPr bwMode="auto">
            <a:xfrm>
              <a:off x="480" y="816"/>
              <a:ext cx="201" cy="132"/>
              <a:chOff x="480" y="816"/>
              <a:chExt cx="201" cy="132"/>
            </a:xfrm>
          </p:grpSpPr>
          <p:sp>
            <p:nvSpPr>
              <p:cNvPr id="38394" name="Rectangle 1530">
                <a:extLst>
                  <a:ext uri="{FF2B5EF4-FFF2-40B4-BE49-F238E27FC236}">
                    <a16:creationId xmlns:a16="http://schemas.microsoft.com/office/drawing/2014/main" id="{A722FF65-A9EC-4FBE-B734-2A595C3E391A}"/>
                  </a:ext>
                </a:extLst>
              </p:cNvPr>
              <p:cNvSpPr>
                <a:spLocks noChangeAspect="1" noChangeArrowheads="1"/>
              </p:cNvSpPr>
              <p:nvPr/>
            </p:nvSpPr>
            <p:spPr bwMode="auto">
              <a:xfrm>
                <a:off x="480" y="816"/>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8395" name="Oval 1531">
                <a:extLst>
                  <a:ext uri="{FF2B5EF4-FFF2-40B4-BE49-F238E27FC236}">
                    <a16:creationId xmlns:a16="http://schemas.microsoft.com/office/drawing/2014/main" id="{D4FF9E0B-1878-43CB-AA61-A67DB3E03708}"/>
                  </a:ext>
                </a:extLst>
              </p:cNvPr>
              <p:cNvSpPr>
                <a:spLocks noChangeAspect="1" noChangeArrowheads="1"/>
              </p:cNvSpPr>
              <p:nvPr/>
            </p:nvSpPr>
            <p:spPr bwMode="auto">
              <a:xfrm>
                <a:off x="517" y="849"/>
                <a:ext cx="127"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38396" name="Line 1532">
              <a:extLst>
                <a:ext uri="{FF2B5EF4-FFF2-40B4-BE49-F238E27FC236}">
                  <a16:creationId xmlns:a16="http://schemas.microsoft.com/office/drawing/2014/main" id="{D7484F83-C71A-4D03-A3C6-9E10A7B61B4F}"/>
                </a:ext>
              </a:extLst>
            </p:cNvPr>
            <p:cNvSpPr>
              <a:spLocks noChangeAspect="1" noChangeShapeType="1"/>
            </p:cNvSpPr>
            <p:nvPr/>
          </p:nvSpPr>
          <p:spPr bwMode="auto">
            <a:xfrm flipV="1">
              <a:off x="480" y="816"/>
              <a:ext cx="198" cy="132"/>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38397" name="Group 1533">
            <a:extLst>
              <a:ext uri="{FF2B5EF4-FFF2-40B4-BE49-F238E27FC236}">
                <a16:creationId xmlns:a16="http://schemas.microsoft.com/office/drawing/2014/main" id="{435C22F1-3BA6-4C2C-86F5-2F617DF212FD}"/>
              </a:ext>
            </a:extLst>
          </p:cNvPr>
          <p:cNvGrpSpPr>
            <a:grpSpLocks/>
          </p:cNvGrpSpPr>
          <p:nvPr/>
        </p:nvGrpSpPr>
        <p:grpSpPr bwMode="auto">
          <a:xfrm>
            <a:off x="3800475" y="4573588"/>
            <a:ext cx="74613" cy="26987"/>
            <a:chOff x="2373" y="1404"/>
            <a:chExt cx="47" cy="17"/>
          </a:xfrm>
        </p:grpSpPr>
        <p:sp>
          <p:nvSpPr>
            <p:cNvPr id="38398" name="Oval 1534">
              <a:extLst>
                <a:ext uri="{FF2B5EF4-FFF2-40B4-BE49-F238E27FC236}">
                  <a16:creationId xmlns:a16="http://schemas.microsoft.com/office/drawing/2014/main" id="{3A7B954A-5FF9-4931-929B-25DC0179AF8D}"/>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38399" name="Oval 1535">
              <a:extLst>
                <a:ext uri="{FF2B5EF4-FFF2-40B4-BE49-F238E27FC236}">
                  <a16:creationId xmlns:a16="http://schemas.microsoft.com/office/drawing/2014/main" id="{42B9A277-D2C2-4EE4-8415-E156B9DBFF30}"/>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38400" name="Text Box 1536">
            <a:extLst>
              <a:ext uri="{FF2B5EF4-FFF2-40B4-BE49-F238E27FC236}">
                <a16:creationId xmlns:a16="http://schemas.microsoft.com/office/drawing/2014/main" id="{5F2F64F4-F94B-4051-92F1-016708696307}"/>
              </a:ext>
            </a:extLst>
          </p:cNvPr>
          <p:cNvSpPr txBox="1">
            <a:spLocks noChangeArrowheads="1"/>
          </p:cNvSpPr>
          <p:nvPr/>
        </p:nvSpPr>
        <p:spPr bwMode="auto">
          <a:xfrm>
            <a:off x="3933825" y="4500563"/>
            <a:ext cx="272891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Recce</a:t>
            </a:r>
          </a:p>
          <a:p>
            <a:r>
              <a:rPr lang="en-GB" altLang="en-US" sz="800"/>
              <a:t>x3 </a:t>
            </a:r>
            <a:r>
              <a:rPr lang="en-GB" altLang="en-US" sz="800" b="0"/>
              <a:t>CVR(T) Scimitar 30mm Recce Vehicle </a:t>
            </a:r>
            <a:r>
              <a:rPr lang="en-GB" altLang="en-US" sz="800"/>
              <a:t>(af)</a:t>
            </a:r>
            <a:r>
              <a:rPr lang="en-GB" altLang="en-US" sz="800" b="0"/>
              <a:t> CWBR-06</a:t>
            </a:r>
            <a:endParaRPr lang="en-GB" altLang="en-US" sz="800"/>
          </a:p>
        </p:txBody>
      </p:sp>
      <p:sp>
        <p:nvSpPr>
          <p:cNvPr id="38401" name="Line 1537">
            <a:extLst>
              <a:ext uri="{FF2B5EF4-FFF2-40B4-BE49-F238E27FC236}">
                <a16:creationId xmlns:a16="http://schemas.microsoft.com/office/drawing/2014/main" id="{DB0C5A6C-25CD-4528-9768-66E512EA30D2}"/>
              </a:ext>
            </a:extLst>
          </p:cNvPr>
          <p:cNvSpPr>
            <a:spLocks noChangeShapeType="1"/>
          </p:cNvSpPr>
          <p:nvPr/>
        </p:nvSpPr>
        <p:spPr bwMode="auto">
          <a:xfrm>
            <a:off x="3573463" y="4716463"/>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38402" name="Group 1538">
            <a:extLst>
              <a:ext uri="{FF2B5EF4-FFF2-40B4-BE49-F238E27FC236}">
                <a16:creationId xmlns:a16="http://schemas.microsoft.com/office/drawing/2014/main" id="{114BF91D-094A-46B2-82D4-FC2E4D75B9A6}"/>
              </a:ext>
            </a:extLst>
          </p:cNvPr>
          <p:cNvGrpSpPr>
            <a:grpSpLocks noChangeAspect="1"/>
          </p:cNvGrpSpPr>
          <p:nvPr/>
        </p:nvGrpSpPr>
        <p:grpSpPr bwMode="auto">
          <a:xfrm>
            <a:off x="3430588" y="3708400"/>
            <a:ext cx="287337" cy="215900"/>
            <a:chOff x="480" y="816"/>
            <a:chExt cx="201" cy="132"/>
          </a:xfrm>
        </p:grpSpPr>
        <p:grpSp>
          <p:nvGrpSpPr>
            <p:cNvPr id="38403" name="Group 1539">
              <a:extLst>
                <a:ext uri="{FF2B5EF4-FFF2-40B4-BE49-F238E27FC236}">
                  <a16:creationId xmlns:a16="http://schemas.microsoft.com/office/drawing/2014/main" id="{4B0087B6-6AD2-4E31-9179-CE5A4EC3C101}"/>
                </a:ext>
              </a:extLst>
            </p:cNvPr>
            <p:cNvGrpSpPr>
              <a:grpSpLocks noChangeAspect="1"/>
            </p:cNvGrpSpPr>
            <p:nvPr/>
          </p:nvGrpSpPr>
          <p:grpSpPr bwMode="auto">
            <a:xfrm>
              <a:off x="480" y="816"/>
              <a:ext cx="201" cy="132"/>
              <a:chOff x="480" y="816"/>
              <a:chExt cx="201" cy="132"/>
            </a:xfrm>
          </p:grpSpPr>
          <p:sp>
            <p:nvSpPr>
              <p:cNvPr id="38404" name="Rectangle 1540">
                <a:extLst>
                  <a:ext uri="{FF2B5EF4-FFF2-40B4-BE49-F238E27FC236}">
                    <a16:creationId xmlns:a16="http://schemas.microsoft.com/office/drawing/2014/main" id="{9A769870-51DE-4636-8EC6-22AAF9FA15A8}"/>
                  </a:ext>
                </a:extLst>
              </p:cNvPr>
              <p:cNvSpPr>
                <a:spLocks noChangeAspect="1" noChangeArrowheads="1"/>
              </p:cNvSpPr>
              <p:nvPr/>
            </p:nvSpPr>
            <p:spPr bwMode="auto">
              <a:xfrm>
                <a:off x="480" y="816"/>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8405" name="Oval 1541">
                <a:extLst>
                  <a:ext uri="{FF2B5EF4-FFF2-40B4-BE49-F238E27FC236}">
                    <a16:creationId xmlns:a16="http://schemas.microsoft.com/office/drawing/2014/main" id="{BAEC6AA3-6E37-4533-97CD-0DDB5EF2A78D}"/>
                  </a:ext>
                </a:extLst>
              </p:cNvPr>
              <p:cNvSpPr>
                <a:spLocks noChangeAspect="1" noChangeArrowheads="1"/>
              </p:cNvSpPr>
              <p:nvPr/>
            </p:nvSpPr>
            <p:spPr bwMode="auto">
              <a:xfrm>
                <a:off x="517" y="849"/>
                <a:ext cx="127"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38406" name="Line 1542">
              <a:extLst>
                <a:ext uri="{FF2B5EF4-FFF2-40B4-BE49-F238E27FC236}">
                  <a16:creationId xmlns:a16="http://schemas.microsoft.com/office/drawing/2014/main" id="{BCFA9AB3-4D24-49EE-8325-F70E06BFF1E8}"/>
                </a:ext>
              </a:extLst>
            </p:cNvPr>
            <p:cNvSpPr>
              <a:spLocks noChangeAspect="1" noChangeShapeType="1"/>
            </p:cNvSpPr>
            <p:nvPr/>
          </p:nvSpPr>
          <p:spPr bwMode="auto">
            <a:xfrm flipV="1">
              <a:off x="480" y="816"/>
              <a:ext cx="198" cy="132"/>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38407" name="Line 1543">
            <a:extLst>
              <a:ext uri="{FF2B5EF4-FFF2-40B4-BE49-F238E27FC236}">
                <a16:creationId xmlns:a16="http://schemas.microsoft.com/office/drawing/2014/main" id="{2BC27469-659E-45B2-B432-C4B27173CCAB}"/>
              </a:ext>
            </a:extLst>
          </p:cNvPr>
          <p:cNvSpPr>
            <a:spLocks noChangeShapeType="1"/>
          </p:cNvSpPr>
          <p:nvPr/>
        </p:nvSpPr>
        <p:spPr bwMode="auto">
          <a:xfrm>
            <a:off x="3573463" y="4140200"/>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8408" name="Line 1544">
            <a:extLst>
              <a:ext uri="{FF2B5EF4-FFF2-40B4-BE49-F238E27FC236}">
                <a16:creationId xmlns:a16="http://schemas.microsoft.com/office/drawing/2014/main" id="{705E53A5-326C-41B1-B140-1EECDDDBB706}"/>
              </a:ext>
            </a:extLst>
          </p:cNvPr>
          <p:cNvSpPr>
            <a:spLocks noChangeShapeType="1"/>
          </p:cNvSpPr>
          <p:nvPr/>
        </p:nvSpPr>
        <p:spPr bwMode="auto">
          <a:xfrm>
            <a:off x="3789363" y="4211638"/>
            <a:ext cx="0" cy="1444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38409" name="Group 1545">
            <a:extLst>
              <a:ext uri="{FF2B5EF4-FFF2-40B4-BE49-F238E27FC236}">
                <a16:creationId xmlns:a16="http://schemas.microsoft.com/office/drawing/2014/main" id="{28746E3A-9D59-4195-81DF-4F642B86ED4D}"/>
              </a:ext>
            </a:extLst>
          </p:cNvPr>
          <p:cNvGrpSpPr>
            <a:grpSpLocks/>
          </p:cNvGrpSpPr>
          <p:nvPr/>
        </p:nvGrpSpPr>
        <p:grpSpPr bwMode="auto">
          <a:xfrm>
            <a:off x="3789363" y="3995738"/>
            <a:ext cx="74612" cy="26987"/>
            <a:chOff x="2373" y="1404"/>
            <a:chExt cx="47" cy="17"/>
          </a:xfrm>
        </p:grpSpPr>
        <p:sp>
          <p:nvSpPr>
            <p:cNvPr id="38410" name="Oval 1546">
              <a:extLst>
                <a:ext uri="{FF2B5EF4-FFF2-40B4-BE49-F238E27FC236}">
                  <a16:creationId xmlns:a16="http://schemas.microsoft.com/office/drawing/2014/main" id="{ADD5AFA8-7B26-4455-839D-4131499FC948}"/>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38411" name="Oval 1547">
              <a:extLst>
                <a:ext uri="{FF2B5EF4-FFF2-40B4-BE49-F238E27FC236}">
                  <a16:creationId xmlns:a16="http://schemas.microsoft.com/office/drawing/2014/main" id="{278BBB19-F3E0-43DF-A179-C5A1BFAF48F2}"/>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38412" name="Text Box 1548">
            <a:extLst>
              <a:ext uri="{FF2B5EF4-FFF2-40B4-BE49-F238E27FC236}">
                <a16:creationId xmlns:a16="http://schemas.microsoft.com/office/drawing/2014/main" id="{E552C74E-BD84-4444-B5E5-0A9464B47C5A}"/>
              </a:ext>
            </a:extLst>
          </p:cNvPr>
          <p:cNvSpPr txBox="1">
            <a:spLocks noChangeArrowheads="1"/>
          </p:cNvSpPr>
          <p:nvPr/>
        </p:nvSpPr>
        <p:spPr bwMode="auto">
          <a:xfrm>
            <a:off x="3933825" y="3924300"/>
            <a:ext cx="27447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Command/Recce</a:t>
            </a:r>
          </a:p>
          <a:p>
            <a:r>
              <a:rPr lang="en-GB" altLang="en-US" sz="800"/>
              <a:t>x1 </a:t>
            </a:r>
            <a:r>
              <a:rPr lang="en-GB" altLang="en-US" sz="800" b="0"/>
              <a:t>Commander                                                 CWBR-25</a:t>
            </a:r>
            <a:endParaRPr lang="en-GB" altLang="en-US" sz="800"/>
          </a:p>
        </p:txBody>
      </p:sp>
      <p:grpSp>
        <p:nvGrpSpPr>
          <p:cNvPr id="38413" name="Group 1549">
            <a:extLst>
              <a:ext uri="{FF2B5EF4-FFF2-40B4-BE49-F238E27FC236}">
                <a16:creationId xmlns:a16="http://schemas.microsoft.com/office/drawing/2014/main" id="{3D18FBFC-5C60-4895-96DA-5A2273DE2AD3}"/>
              </a:ext>
            </a:extLst>
          </p:cNvPr>
          <p:cNvGrpSpPr>
            <a:grpSpLocks/>
          </p:cNvGrpSpPr>
          <p:nvPr/>
        </p:nvGrpSpPr>
        <p:grpSpPr bwMode="auto">
          <a:xfrm>
            <a:off x="3717925" y="4067175"/>
            <a:ext cx="231775" cy="157163"/>
            <a:chOff x="933" y="149"/>
            <a:chExt cx="146" cy="99"/>
          </a:xfrm>
        </p:grpSpPr>
        <p:sp>
          <p:nvSpPr>
            <p:cNvPr id="38414" name="Rectangle 1550">
              <a:extLst>
                <a:ext uri="{FF2B5EF4-FFF2-40B4-BE49-F238E27FC236}">
                  <a16:creationId xmlns:a16="http://schemas.microsoft.com/office/drawing/2014/main" id="{49E96219-0EC5-459D-A8F0-0A72D7528DC3}"/>
                </a:ext>
              </a:extLst>
            </p:cNvPr>
            <p:cNvSpPr>
              <a:spLocks noChangeAspect="1" noChangeArrowheads="1"/>
            </p:cNvSpPr>
            <p:nvPr/>
          </p:nvSpPr>
          <p:spPr bwMode="auto">
            <a:xfrm>
              <a:off x="933" y="149"/>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8415" name="Text Box 1551">
              <a:extLst>
                <a:ext uri="{FF2B5EF4-FFF2-40B4-BE49-F238E27FC236}">
                  <a16:creationId xmlns:a16="http://schemas.microsoft.com/office/drawing/2014/main" id="{A682465B-3B9A-4724-890C-B64F69456EC9}"/>
                </a:ext>
              </a:extLst>
            </p:cNvPr>
            <p:cNvSpPr txBox="1">
              <a:spLocks noChangeAspect="1" noChangeArrowheads="1"/>
            </p:cNvSpPr>
            <p:nvPr/>
          </p:nvSpPr>
          <p:spPr bwMode="auto">
            <a:xfrm>
              <a:off x="948" y="163"/>
              <a:ext cx="116" cy="70"/>
            </a:xfrm>
            <a:prstGeom prst="rect">
              <a:avLst/>
            </a:prstGeom>
            <a:solidFill>
              <a:srgbClr val="CC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sz="800"/>
                <a:t>HQ</a:t>
              </a:r>
            </a:p>
          </p:txBody>
        </p:sp>
      </p:grpSp>
      <p:grpSp>
        <p:nvGrpSpPr>
          <p:cNvPr id="38416" name="Group 1552">
            <a:extLst>
              <a:ext uri="{FF2B5EF4-FFF2-40B4-BE49-F238E27FC236}">
                <a16:creationId xmlns:a16="http://schemas.microsoft.com/office/drawing/2014/main" id="{F8FA418C-0A93-432C-A0E4-34BAF69BDB56}"/>
              </a:ext>
            </a:extLst>
          </p:cNvPr>
          <p:cNvGrpSpPr>
            <a:grpSpLocks noChangeAspect="1"/>
          </p:cNvGrpSpPr>
          <p:nvPr/>
        </p:nvGrpSpPr>
        <p:grpSpPr bwMode="auto">
          <a:xfrm>
            <a:off x="3717925" y="4356100"/>
            <a:ext cx="241300" cy="157163"/>
            <a:chOff x="767" y="768"/>
            <a:chExt cx="202" cy="132"/>
          </a:xfrm>
        </p:grpSpPr>
        <p:sp>
          <p:nvSpPr>
            <p:cNvPr id="38417" name="Rectangle 1553">
              <a:extLst>
                <a:ext uri="{FF2B5EF4-FFF2-40B4-BE49-F238E27FC236}">
                  <a16:creationId xmlns:a16="http://schemas.microsoft.com/office/drawing/2014/main" id="{661106D3-8462-4545-9998-D32264E8C983}"/>
                </a:ext>
              </a:extLst>
            </p:cNvPr>
            <p:cNvSpPr>
              <a:spLocks noChangeAspect="1" noChangeArrowheads="1"/>
            </p:cNvSpPr>
            <p:nvPr/>
          </p:nvSpPr>
          <p:spPr bwMode="auto">
            <a:xfrm>
              <a:off x="768" y="768"/>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8418" name="Oval 1554">
              <a:extLst>
                <a:ext uri="{FF2B5EF4-FFF2-40B4-BE49-F238E27FC236}">
                  <a16:creationId xmlns:a16="http://schemas.microsoft.com/office/drawing/2014/main" id="{43A98E0C-955B-43D0-9734-5EA6839649B3}"/>
                </a:ext>
              </a:extLst>
            </p:cNvPr>
            <p:cNvSpPr>
              <a:spLocks noChangeAspect="1" noChangeArrowheads="1"/>
            </p:cNvSpPr>
            <p:nvPr/>
          </p:nvSpPr>
          <p:spPr bwMode="auto">
            <a:xfrm>
              <a:off x="798" y="801"/>
              <a:ext cx="142"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8419" name="Line 1555">
              <a:extLst>
                <a:ext uri="{FF2B5EF4-FFF2-40B4-BE49-F238E27FC236}">
                  <a16:creationId xmlns:a16="http://schemas.microsoft.com/office/drawing/2014/main" id="{DDAC7150-8605-4FDD-B1CA-B9FC7788D9A3}"/>
                </a:ext>
              </a:extLst>
            </p:cNvPr>
            <p:cNvSpPr>
              <a:spLocks noChangeAspect="1" noChangeShapeType="1"/>
            </p:cNvSpPr>
            <p:nvPr/>
          </p:nvSpPr>
          <p:spPr bwMode="auto">
            <a:xfrm flipV="1">
              <a:off x="768" y="768"/>
              <a:ext cx="199" cy="131"/>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8420" name="Line 1556">
              <a:extLst>
                <a:ext uri="{FF2B5EF4-FFF2-40B4-BE49-F238E27FC236}">
                  <a16:creationId xmlns:a16="http://schemas.microsoft.com/office/drawing/2014/main" id="{30933B7B-2562-4531-B68A-C4C7B0C86852}"/>
                </a:ext>
              </a:extLst>
            </p:cNvPr>
            <p:cNvSpPr>
              <a:spLocks noChangeAspect="1" noChangeShapeType="1"/>
            </p:cNvSpPr>
            <p:nvPr/>
          </p:nvSpPr>
          <p:spPr bwMode="auto">
            <a:xfrm>
              <a:off x="767" y="768"/>
              <a:ext cx="202"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38421" name="Group 1557">
            <a:extLst>
              <a:ext uri="{FF2B5EF4-FFF2-40B4-BE49-F238E27FC236}">
                <a16:creationId xmlns:a16="http://schemas.microsoft.com/office/drawing/2014/main" id="{76DD096D-FB86-4292-A29A-E513410546B3}"/>
              </a:ext>
            </a:extLst>
          </p:cNvPr>
          <p:cNvGrpSpPr>
            <a:grpSpLocks/>
          </p:cNvGrpSpPr>
          <p:nvPr/>
        </p:nvGrpSpPr>
        <p:grpSpPr bwMode="auto">
          <a:xfrm>
            <a:off x="3789363" y="4283075"/>
            <a:ext cx="74612" cy="26988"/>
            <a:chOff x="2373" y="1404"/>
            <a:chExt cx="47" cy="17"/>
          </a:xfrm>
        </p:grpSpPr>
        <p:sp>
          <p:nvSpPr>
            <p:cNvPr id="38422" name="Oval 1558">
              <a:extLst>
                <a:ext uri="{FF2B5EF4-FFF2-40B4-BE49-F238E27FC236}">
                  <a16:creationId xmlns:a16="http://schemas.microsoft.com/office/drawing/2014/main" id="{607B4AEF-0B71-4472-ABA0-34D580612F53}"/>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38423" name="Oval 1559">
              <a:extLst>
                <a:ext uri="{FF2B5EF4-FFF2-40B4-BE49-F238E27FC236}">
                  <a16:creationId xmlns:a16="http://schemas.microsoft.com/office/drawing/2014/main" id="{E3E34539-0CA3-481F-AE92-2080637CE8BA}"/>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38424" name="Text Box 1560">
            <a:extLst>
              <a:ext uri="{FF2B5EF4-FFF2-40B4-BE49-F238E27FC236}">
                <a16:creationId xmlns:a16="http://schemas.microsoft.com/office/drawing/2014/main" id="{E84160B9-9ADC-4DD6-879E-9C7BBC0ED855}"/>
              </a:ext>
            </a:extLst>
          </p:cNvPr>
          <p:cNvSpPr txBox="1">
            <a:spLocks noChangeArrowheads="1"/>
          </p:cNvSpPr>
          <p:nvPr/>
        </p:nvSpPr>
        <p:spPr bwMode="auto">
          <a:xfrm>
            <a:off x="3933825" y="4211638"/>
            <a:ext cx="27368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Transport/Recce</a:t>
            </a:r>
          </a:p>
          <a:p>
            <a:r>
              <a:rPr lang="en-GB" altLang="en-US" sz="800"/>
              <a:t>x1 </a:t>
            </a:r>
            <a:r>
              <a:rPr lang="en-GB" altLang="en-US" sz="800" b="0"/>
              <a:t>CVR(T) Sultan Command Vehicle               CWBR-08</a:t>
            </a:r>
            <a:endParaRPr lang="en-GB" altLang="en-US" sz="800"/>
          </a:p>
        </p:txBody>
      </p:sp>
      <p:sp>
        <p:nvSpPr>
          <p:cNvPr id="38425" name="Text Box 1561">
            <a:extLst>
              <a:ext uri="{FF2B5EF4-FFF2-40B4-BE49-F238E27FC236}">
                <a16:creationId xmlns:a16="http://schemas.microsoft.com/office/drawing/2014/main" id="{4E936EB9-A3DE-46EB-9824-A9280F0DBB01}"/>
              </a:ext>
            </a:extLst>
          </p:cNvPr>
          <p:cNvSpPr txBox="1">
            <a:spLocks noChangeArrowheads="1"/>
          </p:cNvSpPr>
          <p:nvPr/>
        </p:nvSpPr>
        <p:spPr bwMode="auto">
          <a:xfrm>
            <a:off x="3717925" y="3563938"/>
            <a:ext cx="25209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MANOEUVRE ELEMENT CWBR-03d </a:t>
            </a:r>
          </a:p>
          <a:p>
            <a:r>
              <a:rPr lang="en-GB" altLang="en-US" sz="1000"/>
              <a:t>Medium Recce Squadron (Tracked UK)</a:t>
            </a:r>
          </a:p>
        </p:txBody>
      </p:sp>
      <p:sp>
        <p:nvSpPr>
          <p:cNvPr id="38426" name="Line 1562">
            <a:extLst>
              <a:ext uri="{FF2B5EF4-FFF2-40B4-BE49-F238E27FC236}">
                <a16:creationId xmlns:a16="http://schemas.microsoft.com/office/drawing/2014/main" id="{D9C15B7B-F871-45F2-A62F-8055AE8CEEA8}"/>
              </a:ext>
            </a:extLst>
          </p:cNvPr>
          <p:cNvSpPr>
            <a:spLocks noChangeShapeType="1"/>
          </p:cNvSpPr>
          <p:nvPr/>
        </p:nvSpPr>
        <p:spPr bwMode="auto">
          <a:xfrm>
            <a:off x="3573463" y="5292725"/>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8427" name="Line 1563">
            <a:extLst>
              <a:ext uri="{FF2B5EF4-FFF2-40B4-BE49-F238E27FC236}">
                <a16:creationId xmlns:a16="http://schemas.microsoft.com/office/drawing/2014/main" id="{D52B6E69-2AB8-4A83-80D6-90DCBDAC56E5}"/>
              </a:ext>
            </a:extLst>
          </p:cNvPr>
          <p:cNvSpPr>
            <a:spLocks noChangeShapeType="1"/>
          </p:cNvSpPr>
          <p:nvPr/>
        </p:nvSpPr>
        <p:spPr bwMode="auto">
          <a:xfrm>
            <a:off x="3789363" y="5364163"/>
            <a:ext cx="0" cy="1444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38428" name="Group 1564">
            <a:extLst>
              <a:ext uri="{FF2B5EF4-FFF2-40B4-BE49-F238E27FC236}">
                <a16:creationId xmlns:a16="http://schemas.microsoft.com/office/drawing/2014/main" id="{A76DF05D-7753-42C7-8852-7B8B101462C6}"/>
              </a:ext>
            </a:extLst>
          </p:cNvPr>
          <p:cNvGrpSpPr>
            <a:grpSpLocks noChangeAspect="1"/>
          </p:cNvGrpSpPr>
          <p:nvPr/>
        </p:nvGrpSpPr>
        <p:grpSpPr bwMode="auto">
          <a:xfrm>
            <a:off x="3717925" y="5219700"/>
            <a:ext cx="231775" cy="157163"/>
            <a:chOff x="1968" y="1728"/>
            <a:chExt cx="195" cy="132"/>
          </a:xfrm>
        </p:grpSpPr>
        <p:sp>
          <p:nvSpPr>
            <p:cNvPr id="38429" name="Rectangle 1565">
              <a:extLst>
                <a:ext uri="{FF2B5EF4-FFF2-40B4-BE49-F238E27FC236}">
                  <a16:creationId xmlns:a16="http://schemas.microsoft.com/office/drawing/2014/main" id="{7DB0DF10-62DB-4519-99A7-F23A5404F69C}"/>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8430" name="Line 1566">
              <a:extLst>
                <a:ext uri="{FF2B5EF4-FFF2-40B4-BE49-F238E27FC236}">
                  <a16:creationId xmlns:a16="http://schemas.microsoft.com/office/drawing/2014/main" id="{0C966100-19FB-4D9A-B05E-BD7A14B02D92}"/>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8431" name="Line 1567">
              <a:extLst>
                <a:ext uri="{FF2B5EF4-FFF2-40B4-BE49-F238E27FC236}">
                  <a16:creationId xmlns:a16="http://schemas.microsoft.com/office/drawing/2014/main" id="{3B7953BC-EA5A-4748-A01C-F745AA276A65}"/>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38432" name="Group 1568">
            <a:extLst>
              <a:ext uri="{FF2B5EF4-FFF2-40B4-BE49-F238E27FC236}">
                <a16:creationId xmlns:a16="http://schemas.microsoft.com/office/drawing/2014/main" id="{557EC19C-3F9A-48AE-AEDD-75804A30EAE7}"/>
              </a:ext>
            </a:extLst>
          </p:cNvPr>
          <p:cNvGrpSpPr>
            <a:grpSpLocks/>
          </p:cNvGrpSpPr>
          <p:nvPr/>
        </p:nvGrpSpPr>
        <p:grpSpPr bwMode="auto">
          <a:xfrm>
            <a:off x="3789363" y="5148263"/>
            <a:ext cx="74612" cy="26987"/>
            <a:chOff x="2373" y="1404"/>
            <a:chExt cx="47" cy="17"/>
          </a:xfrm>
        </p:grpSpPr>
        <p:sp>
          <p:nvSpPr>
            <p:cNvPr id="38433" name="Oval 1569">
              <a:extLst>
                <a:ext uri="{FF2B5EF4-FFF2-40B4-BE49-F238E27FC236}">
                  <a16:creationId xmlns:a16="http://schemas.microsoft.com/office/drawing/2014/main" id="{D606C944-EF46-4AEC-8587-5A8B6FE71280}"/>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38434" name="Oval 1570">
              <a:extLst>
                <a:ext uri="{FF2B5EF4-FFF2-40B4-BE49-F238E27FC236}">
                  <a16:creationId xmlns:a16="http://schemas.microsoft.com/office/drawing/2014/main" id="{B7166E11-5D70-48D4-9BEB-F4E6FDFB603E}"/>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grpSp>
        <p:nvGrpSpPr>
          <p:cNvPr id="38435" name="Group 1571">
            <a:extLst>
              <a:ext uri="{FF2B5EF4-FFF2-40B4-BE49-F238E27FC236}">
                <a16:creationId xmlns:a16="http://schemas.microsoft.com/office/drawing/2014/main" id="{93E8EEC0-6796-493C-A39B-3A71D1355D91}"/>
              </a:ext>
            </a:extLst>
          </p:cNvPr>
          <p:cNvGrpSpPr>
            <a:grpSpLocks noChangeAspect="1"/>
          </p:cNvGrpSpPr>
          <p:nvPr/>
        </p:nvGrpSpPr>
        <p:grpSpPr bwMode="auto">
          <a:xfrm>
            <a:off x="3717925" y="5508625"/>
            <a:ext cx="241300" cy="157163"/>
            <a:chOff x="767" y="768"/>
            <a:chExt cx="202" cy="132"/>
          </a:xfrm>
        </p:grpSpPr>
        <p:sp>
          <p:nvSpPr>
            <p:cNvPr id="38436" name="Rectangle 1572">
              <a:extLst>
                <a:ext uri="{FF2B5EF4-FFF2-40B4-BE49-F238E27FC236}">
                  <a16:creationId xmlns:a16="http://schemas.microsoft.com/office/drawing/2014/main" id="{3C3A675F-A69E-4F6D-B828-CCBEC1640677}"/>
                </a:ext>
              </a:extLst>
            </p:cNvPr>
            <p:cNvSpPr>
              <a:spLocks noChangeAspect="1" noChangeArrowheads="1"/>
            </p:cNvSpPr>
            <p:nvPr/>
          </p:nvSpPr>
          <p:spPr bwMode="auto">
            <a:xfrm>
              <a:off x="768" y="768"/>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8437" name="Oval 1573">
              <a:extLst>
                <a:ext uri="{FF2B5EF4-FFF2-40B4-BE49-F238E27FC236}">
                  <a16:creationId xmlns:a16="http://schemas.microsoft.com/office/drawing/2014/main" id="{DCF0B794-9FE5-4AA9-A97D-2C8104F4996F}"/>
                </a:ext>
              </a:extLst>
            </p:cNvPr>
            <p:cNvSpPr>
              <a:spLocks noChangeAspect="1" noChangeArrowheads="1"/>
            </p:cNvSpPr>
            <p:nvPr/>
          </p:nvSpPr>
          <p:spPr bwMode="auto">
            <a:xfrm>
              <a:off x="798" y="801"/>
              <a:ext cx="142"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8438" name="Line 1574">
              <a:extLst>
                <a:ext uri="{FF2B5EF4-FFF2-40B4-BE49-F238E27FC236}">
                  <a16:creationId xmlns:a16="http://schemas.microsoft.com/office/drawing/2014/main" id="{CD595A5B-013E-4CDA-9EA8-BC5A717E0869}"/>
                </a:ext>
              </a:extLst>
            </p:cNvPr>
            <p:cNvSpPr>
              <a:spLocks noChangeAspect="1" noChangeShapeType="1"/>
            </p:cNvSpPr>
            <p:nvPr/>
          </p:nvSpPr>
          <p:spPr bwMode="auto">
            <a:xfrm flipV="1">
              <a:off x="768" y="768"/>
              <a:ext cx="199" cy="131"/>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8439" name="Line 1575">
              <a:extLst>
                <a:ext uri="{FF2B5EF4-FFF2-40B4-BE49-F238E27FC236}">
                  <a16:creationId xmlns:a16="http://schemas.microsoft.com/office/drawing/2014/main" id="{BAE40369-A6B0-469D-8B0F-258990F4D63A}"/>
                </a:ext>
              </a:extLst>
            </p:cNvPr>
            <p:cNvSpPr>
              <a:spLocks noChangeAspect="1" noChangeShapeType="1"/>
            </p:cNvSpPr>
            <p:nvPr/>
          </p:nvSpPr>
          <p:spPr bwMode="auto">
            <a:xfrm>
              <a:off x="767" y="768"/>
              <a:ext cx="202"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38440" name="Group 1576">
            <a:extLst>
              <a:ext uri="{FF2B5EF4-FFF2-40B4-BE49-F238E27FC236}">
                <a16:creationId xmlns:a16="http://schemas.microsoft.com/office/drawing/2014/main" id="{51E1B336-1C24-47A5-9580-333B8BB8D730}"/>
              </a:ext>
            </a:extLst>
          </p:cNvPr>
          <p:cNvGrpSpPr>
            <a:grpSpLocks/>
          </p:cNvGrpSpPr>
          <p:nvPr/>
        </p:nvGrpSpPr>
        <p:grpSpPr bwMode="auto">
          <a:xfrm>
            <a:off x="3789363" y="5435600"/>
            <a:ext cx="74612" cy="26988"/>
            <a:chOff x="2373" y="1404"/>
            <a:chExt cx="47" cy="17"/>
          </a:xfrm>
        </p:grpSpPr>
        <p:sp>
          <p:nvSpPr>
            <p:cNvPr id="38441" name="Oval 1577">
              <a:extLst>
                <a:ext uri="{FF2B5EF4-FFF2-40B4-BE49-F238E27FC236}">
                  <a16:creationId xmlns:a16="http://schemas.microsoft.com/office/drawing/2014/main" id="{965503F9-B51C-4BED-8E11-D8E73595CFE9}"/>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38442" name="Oval 1578">
              <a:extLst>
                <a:ext uri="{FF2B5EF4-FFF2-40B4-BE49-F238E27FC236}">
                  <a16:creationId xmlns:a16="http://schemas.microsoft.com/office/drawing/2014/main" id="{DF1E2D20-C2F9-4BAB-941B-B2203B14853A}"/>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38443" name="Text Box 1579">
            <a:extLst>
              <a:ext uri="{FF2B5EF4-FFF2-40B4-BE49-F238E27FC236}">
                <a16:creationId xmlns:a16="http://schemas.microsoft.com/office/drawing/2014/main" id="{04A6FA32-7DB3-4E44-81B4-C99996EADBB1}"/>
              </a:ext>
            </a:extLst>
          </p:cNvPr>
          <p:cNvSpPr txBox="1">
            <a:spLocks noChangeArrowheads="1"/>
          </p:cNvSpPr>
          <p:nvPr/>
        </p:nvSpPr>
        <p:spPr bwMode="auto">
          <a:xfrm>
            <a:off x="3933825" y="5364163"/>
            <a:ext cx="27432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Transport/Recce</a:t>
            </a:r>
          </a:p>
          <a:p>
            <a:r>
              <a:rPr lang="en-GB" altLang="en-US" sz="800"/>
              <a:t>x2 </a:t>
            </a:r>
            <a:r>
              <a:rPr lang="en-GB" altLang="en-US" sz="800" b="0"/>
              <a:t>CVR(T) Spartan APC </a:t>
            </a:r>
            <a:r>
              <a:rPr lang="en-GB" altLang="en-US" sz="800"/>
              <a:t>(bd) </a:t>
            </a:r>
            <a:r>
              <a:rPr lang="en-GB" altLang="en-US" sz="800" b="0"/>
              <a:t>                          CWBR-10</a:t>
            </a:r>
            <a:endParaRPr lang="en-GB" altLang="en-US" sz="800"/>
          </a:p>
        </p:txBody>
      </p:sp>
      <p:sp>
        <p:nvSpPr>
          <p:cNvPr id="38444" name="Text Box 1580">
            <a:extLst>
              <a:ext uri="{FF2B5EF4-FFF2-40B4-BE49-F238E27FC236}">
                <a16:creationId xmlns:a16="http://schemas.microsoft.com/office/drawing/2014/main" id="{3B834095-3B40-4553-A073-E6849B648D69}"/>
              </a:ext>
            </a:extLst>
          </p:cNvPr>
          <p:cNvSpPr txBox="1">
            <a:spLocks noChangeArrowheads="1"/>
          </p:cNvSpPr>
          <p:nvPr/>
        </p:nvSpPr>
        <p:spPr bwMode="auto">
          <a:xfrm>
            <a:off x="3933825" y="5076825"/>
            <a:ext cx="27400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Recce</a:t>
            </a:r>
          </a:p>
          <a:p>
            <a:r>
              <a:rPr lang="en-GB" altLang="en-US" sz="800"/>
              <a:t>x2 </a:t>
            </a:r>
            <a:r>
              <a:rPr lang="en-GB" altLang="en-US" sz="800" b="0"/>
              <a:t>Infantry (1 MAW) </a:t>
            </a:r>
            <a:r>
              <a:rPr lang="en-GB" altLang="en-US" sz="800"/>
              <a:t>(bc)</a:t>
            </a:r>
            <a:r>
              <a:rPr lang="en-GB" altLang="en-US" sz="800" b="0"/>
              <a:t>                                  CWBR-26</a:t>
            </a:r>
            <a:endParaRPr lang="en-GB" altLang="en-US" sz="800"/>
          </a:p>
        </p:txBody>
      </p:sp>
      <p:sp>
        <p:nvSpPr>
          <p:cNvPr id="38445" name="Line 1581">
            <a:extLst>
              <a:ext uri="{FF2B5EF4-FFF2-40B4-BE49-F238E27FC236}">
                <a16:creationId xmlns:a16="http://schemas.microsoft.com/office/drawing/2014/main" id="{04483F5A-5019-45A9-B4C8-403744E5A255}"/>
              </a:ext>
            </a:extLst>
          </p:cNvPr>
          <p:cNvSpPr>
            <a:spLocks noChangeShapeType="1"/>
          </p:cNvSpPr>
          <p:nvPr/>
        </p:nvSpPr>
        <p:spPr bwMode="auto">
          <a:xfrm>
            <a:off x="3573463" y="3635375"/>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38446" name="Group 1582">
            <a:extLst>
              <a:ext uri="{FF2B5EF4-FFF2-40B4-BE49-F238E27FC236}">
                <a16:creationId xmlns:a16="http://schemas.microsoft.com/office/drawing/2014/main" id="{1D874F85-3F4A-4AC8-A5B1-3AB2D997B486}"/>
              </a:ext>
            </a:extLst>
          </p:cNvPr>
          <p:cNvGrpSpPr>
            <a:grpSpLocks noChangeAspect="1"/>
          </p:cNvGrpSpPr>
          <p:nvPr/>
        </p:nvGrpSpPr>
        <p:grpSpPr bwMode="auto">
          <a:xfrm>
            <a:off x="3717925" y="4932363"/>
            <a:ext cx="239713" cy="157162"/>
            <a:chOff x="480" y="816"/>
            <a:chExt cx="201" cy="132"/>
          </a:xfrm>
        </p:grpSpPr>
        <p:grpSp>
          <p:nvGrpSpPr>
            <p:cNvPr id="38447" name="Group 1583">
              <a:extLst>
                <a:ext uri="{FF2B5EF4-FFF2-40B4-BE49-F238E27FC236}">
                  <a16:creationId xmlns:a16="http://schemas.microsoft.com/office/drawing/2014/main" id="{D71E08FB-4D70-48DF-91C0-E899E93E9754}"/>
                </a:ext>
              </a:extLst>
            </p:cNvPr>
            <p:cNvGrpSpPr>
              <a:grpSpLocks noChangeAspect="1"/>
            </p:cNvGrpSpPr>
            <p:nvPr/>
          </p:nvGrpSpPr>
          <p:grpSpPr bwMode="auto">
            <a:xfrm>
              <a:off x="480" y="816"/>
              <a:ext cx="201" cy="132"/>
              <a:chOff x="480" y="816"/>
              <a:chExt cx="201" cy="132"/>
            </a:xfrm>
          </p:grpSpPr>
          <p:sp>
            <p:nvSpPr>
              <p:cNvPr id="38448" name="Rectangle 1584">
                <a:extLst>
                  <a:ext uri="{FF2B5EF4-FFF2-40B4-BE49-F238E27FC236}">
                    <a16:creationId xmlns:a16="http://schemas.microsoft.com/office/drawing/2014/main" id="{90387B3C-DB07-4038-B19D-60A8FAFE0177}"/>
                  </a:ext>
                </a:extLst>
              </p:cNvPr>
              <p:cNvSpPr>
                <a:spLocks noChangeAspect="1" noChangeArrowheads="1"/>
              </p:cNvSpPr>
              <p:nvPr/>
            </p:nvSpPr>
            <p:spPr bwMode="auto">
              <a:xfrm>
                <a:off x="480" y="816"/>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8449" name="Oval 1585">
                <a:extLst>
                  <a:ext uri="{FF2B5EF4-FFF2-40B4-BE49-F238E27FC236}">
                    <a16:creationId xmlns:a16="http://schemas.microsoft.com/office/drawing/2014/main" id="{43D717AF-8D65-403E-B74B-AB3CDEE03387}"/>
                  </a:ext>
                </a:extLst>
              </p:cNvPr>
              <p:cNvSpPr>
                <a:spLocks noChangeAspect="1" noChangeArrowheads="1"/>
              </p:cNvSpPr>
              <p:nvPr/>
            </p:nvSpPr>
            <p:spPr bwMode="auto">
              <a:xfrm>
                <a:off x="517" y="849"/>
                <a:ext cx="127"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38450" name="Line 1586">
              <a:extLst>
                <a:ext uri="{FF2B5EF4-FFF2-40B4-BE49-F238E27FC236}">
                  <a16:creationId xmlns:a16="http://schemas.microsoft.com/office/drawing/2014/main" id="{AA104F3A-4A9C-4DD9-A53A-A19036B89234}"/>
                </a:ext>
              </a:extLst>
            </p:cNvPr>
            <p:cNvSpPr>
              <a:spLocks noChangeAspect="1" noChangeShapeType="1"/>
            </p:cNvSpPr>
            <p:nvPr/>
          </p:nvSpPr>
          <p:spPr bwMode="auto">
            <a:xfrm flipV="1">
              <a:off x="480" y="816"/>
              <a:ext cx="198" cy="132"/>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38451" name="Group 1587">
            <a:extLst>
              <a:ext uri="{FF2B5EF4-FFF2-40B4-BE49-F238E27FC236}">
                <a16:creationId xmlns:a16="http://schemas.microsoft.com/office/drawing/2014/main" id="{536D9B09-2661-4E20-8B6E-985C73A76257}"/>
              </a:ext>
            </a:extLst>
          </p:cNvPr>
          <p:cNvGrpSpPr>
            <a:grpSpLocks/>
          </p:cNvGrpSpPr>
          <p:nvPr/>
        </p:nvGrpSpPr>
        <p:grpSpPr bwMode="auto">
          <a:xfrm>
            <a:off x="3800475" y="4860925"/>
            <a:ext cx="74613" cy="26988"/>
            <a:chOff x="2373" y="1404"/>
            <a:chExt cx="47" cy="17"/>
          </a:xfrm>
        </p:grpSpPr>
        <p:sp>
          <p:nvSpPr>
            <p:cNvPr id="38452" name="Oval 1588">
              <a:extLst>
                <a:ext uri="{FF2B5EF4-FFF2-40B4-BE49-F238E27FC236}">
                  <a16:creationId xmlns:a16="http://schemas.microsoft.com/office/drawing/2014/main" id="{2BB9BAE1-4A07-4F61-80FB-AFA51118EF67}"/>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38453" name="Oval 1589">
              <a:extLst>
                <a:ext uri="{FF2B5EF4-FFF2-40B4-BE49-F238E27FC236}">
                  <a16:creationId xmlns:a16="http://schemas.microsoft.com/office/drawing/2014/main" id="{1441CDB7-447E-4BB3-BF93-649685AABD92}"/>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38454" name="Text Box 1590">
            <a:extLst>
              <a:ext uri="{FF2B5EF4-FFF2-40B4-BE49-F238E27FC236}">
                <a16:creationId xmlns:a16="http://schemas.microsoft.com/office/drawing/2014/main" id="{8837B6C0-0820-4BA7-91F2-A1B4917ADD94}"/>
              </a:ext>
            </a:extLst>
          </p:cNvPr>
          <p:cNvSpPr txBox="1">
            <a:spLocks noChangeArrowheads="1"/>
          </p:cNvSpPr>
          <p:nvPr/>
        </p:nvSpPr>
        <p:spPr bwMode="auto">
          <a:xfrm>
            <a:off x="3933825" y="4789488"/>
            <a:ext cx="27654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Recce</a:t>
            </a:r>
          </a:p>
          <a:p>
            <a:r>
              <a:rPr lang="en-GB" altLang="en-US" sz="800"/>
              <a:t>x3 </a:t>
            </a:r>
            <a:r>
              <a:rPr lang="en-GB" altLang="en-US" sz="800" b="0"/>
              <a:t>CVR(T) Scorpion 76mm Recce Vehicle </a:t>
            </a:r>
            <a:r>
              <a:rPr lang="en-GB" altLang="en-US" sz="800"/>
              <a:t>(af)</a:t>
            </a:r>
            <a:r>
              <a:rPr lang="en-GB" altLang="en-US" sz="800" b="0"/>
              <a:t> CWBR-07</a:t>
            </a:r>
            <a:endParaRPr lang="en-GB" altLang="en-US" sz="800"/>
          </a:p>
        </p:txBody>
      </p:sp>
      <p:sp>
        <p:nvSpPr>
          <p:cNvPr id="38455" name="Line 1591">
            <a:extLst>
              <a:ext uri="{FF2B5EF4-FFF2-40B4-BE49-F238E27FC236}">
                <a16:creationId xmlns:a16="http://schemas.microsoft.com/office/drawing/2014/main" id="{8E03EF51-7121-4795-8E51-33ECD6364EBF}"/>
              </a:ext>
            </a:extLst>
          </p:cNvPr>
          <p:cNvSpPr>
            <a:spLocks noChangeShapeType="1"/>
          </p:cNvSpPr>
          <p:nvPr/>
        </p:nvSpPr>
        <p:spPr bwMode="auto">
          <a:xfrm>
            <a:off x="3573463" y="5003800"/>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8456" name="Text Box 1592">
            <a:extLst>
              <a:ext uri="{FF2B5EF4-FFF2-40B4-BE49-F238E27FC236}">
                <a16:creationId xmlns:a16="http://schemas.microsoft.com/office/drawing/2014/main" id="{423AD90B-1902-4B5D-8592-E29E81F94F93}"/>
              </a:ext>
            </a:extLst>
          </p:cNvPr>
          <p:cNvSpPr txBox="1">
            <a:spLocks noChangeArrowheads="1"/>
          </p:cNvSpPr>
          <p:nvPr/>
        </p:nvSpPr>
        <p:spPr bwMode="auto">
          <a:xfrm>
            <a:off x="3429000" y="5724525"/>
            <a:ext cx="3313113" cy="3025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800"/>
              <a:t>(a) </a:t>
            </a:r>
            <a:r>
              <a:rPr lang="en-GB" altLang="en-US" sz="800" b="0"/>
              <a:t>May alternatively be deployed as </a:t>
            </a:r>
            <a:r>
              <a:rPr lang="en-GB" altLang="en-US" sz="800"/>
              <a:t>x3 </a:t>
            </a:r>
            <a:r>
              <a:rPr lang="en-GB" altLang="en-US" sz="800" b="0"/>
              <a:t>Troop-sized MEs, each of </a:t>
            </a:r>
            <a:r>
              <a:rPr lang="en-GB" altLang="en-US" sz="800"/>
              <a:t>x1 </a:t>
            </a:r>
            <a:r>
              <a:rPr lang="en-GB" altLang="en-US" sz="800" b="0"/>
              <a:t>Scorpion and </a:t>
            </a:r>
            <a:r>
              <a:rPr lang="en-GB" altLang="en-US" sz="800"/>
              <a:t>x1 </a:t>
            </a:r>
            <a:r>
              <a:rPr lang="en-GB" altLang="en-US" sz="800" b="0"/>
              <a:t>Scimitar.  Designate the Scorpion in each Troop as the Troop Commander.</a:t>
            </a:r>
          </a:p>
          <a:p>
            <a:endParaRPr lang="en-GB" altLang="en-US" sz="800"/>
          </a:p>
          <a:p>
            <a:r>
              <a:rPr lang="en-GB" altLang="en-US" sz="800"/>
              <a:t>(b) </a:t>
            </a:r>
            <a:r>
              <a:rPr lang="en-GB" altLang="en-US" sz="800" b="0"/>
              <a:t>The Infantry and Spartans may alternatively be deployed as a Troop-sized ME.  Designate one Infantry unit as the Troop Commander.</a:t>
            </a:r>
          </a:p>
          <a:p>
            <a:endParaRPr lang="en-GB" altLang="en-US" sz="800"/>
          </a:p>
          <a:p>
            <a:r>
              <a:rPr lang="en-GB" altLang="en-US" sz="800"/>
              <a:t>(c) </a:t>
            </a:r>
            <a:r>
              <a:rPr lang="en-GB" altLang="en-US" sz="800" b="0"/>
              <a:t>The infantry of the Surveillance Troop may conduct engineering tasks.</a:t>
            </a:r>
          </a:p>
          <a:p>
            <a:endParaRPr lang="en-GB" altLang="en-US" sz="800" b="0"/>
          </a:p>
          <a:p>
            <a:r>
              <a:rPr lang="en-GB" altLang="en-US" sz="800"/>
              <a:t>(d) x1 </a:t>
            </a:r>
            <a:r>
              <a:rPr lang="en-GB" altLang="en-US" sz="800" b="0"/>
              <a:t>Spartan would normally be fitted with Ground Surveillance Radar.</a:t>
            </a:r>
          </a:p>
          <a:p>
            <a:endParaRPr lang="en-GB" altLang="en-US" sz="800" b="0"/>
          </a:p>
          <a:p>
            <a:r>
              <a:rPr lang="en-GB" altLang="en-US" sz="800"/>
              <a:t>(e) </a:t>
            </a:r>
            <a:r>
              <a:rPr lang="en-GB" altLang="en-US" sz="800" b="0"/>
              <a:t>From 1986: May upgrade Infantry with L85/L86 small-arms:</a:t>
            </a:r>
          </a:p>
          <a:p>
            <a:r>
              <a:rPr lang="en-GB" altLang="en-US" sz="800"/>
              <a:t>     x2 </a:t>
            </a:r>
            <a:r>
              <a:rPr lang="en-GB" altLang="en-US" sz="800" b="0"/>
              <a:t>Infantry (1 MAW)                                                      CWBR-27</a:t>
            </a:r>
          </a:p>
          <a:p>
            <a:r>
              <a:rPr lang="en-GB" altLang="en-US" sz="800" b="0"/>
              <a:t>From 1987: May replace all M72 66mm LAW and Carl-Gustav 84mm MAW with the 94mm LAW-80 (see card).</a:t>
            </a:r>
          </a:p>
          <a:p>
            <a:endParaRPr lang="en-GB" altLang="en-US" sz="800" b="0"/>
          </a:p>
          <a:p>
            <a:r>
              <a:rPr lang="en-GB" altLang="en-US" sz="800"/>
              <a:t>(f) </a:t>
            </a:r>
            <a:r>
              <a:rPr lang="en-GB" altLang="en-US" sz="800" b="0"/>
              <a:t>Note that at least one regiment (The Queen’s Dragoon Guards) still had the odd Troop of CVR(W) Fox Armoured Cars present until the reorganisation was complete (around 1984/85).  May therefore replace one Troop of Scorpion/Scimitar with:</a:t>
            </a:r>
          </a:p>
          <a:p>
            <a:r>
              <a:rPr lang="en-GB" altLang="en-US" sz="800" b="0"/>
              <a:t>     </a:t>
            </a:r>
            <a:r>
              <a:rPr lang="en-GB" altLang="en-US" sz="800"/>
              <a:t>x2 </a:t>
            </a:r>
            <a:r>
              <a:rPr lang="en-GB" altLang="en-US" sz="800" b="0"/>
              <a:t>CVR(W) Fox 30mm Armoured Car                          CWBR-17</a:t>
            </a:r>
            <a:endParaRPr lang="en-GB" altLang="en-US" sz="800"/>
          </a:p>
        </p:txBody>
      </p:sp>
      <p:pic>
        <p:nvPicPr>
          <p:cNvPr id="38457" name="Picture 1593" descr="800px-FV107_Scimitar_COLD_WINTER_'87">
            <a:extLst>
              <a:ext uri="{FF2B5EF4-FFF2-40B4-BE49-F238E27FC236}">
                <a16:creationId xmlns:a16="http://schemas.microsoft.com/office/drawing/2014/main" id="{4CA557BE-5711-4D87-A6C8-EBE1866E9E7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5888" y="5867400"/>
            <a:ext cx="3241675" cy="2143125"/>
          </a:xfrm>
          <a:prstGeom prst="rect">
            <a:avLst/>
          </a:prstGeom>
          <a:noFill/>
          <a:extLst>
            <a:ext uri="{909E8E84-426E-40DD-AFC4-6F175D3DCCD1}">
              <a14:hiddenFill xmlns:a14="http://schemas.microsoft.com/office/drawing/2010/main">
                <a:solidFill>
                  <a:srgbClr val="FFFFFF"/>
                </a:solidFill>
              </a14:hiddenFill>
            </a:ext>
          </a:extLst>
        </p:spPr>
      </p:pic>
      <p:pic>
        <p:nvPicPr>
          <p:cNvPr id="38459" name="Picture 1595" descr="CVRT-FV105-Sultan-02-740x412">
            <a:extLst>
              <a:ext uri="{FF2B5EF4-FFF2-40B4-BE49-F238E27FC236}">
                <a16:creationId xmlns:a16="http://schemas.microsoft.com/office/drawing/2014/main" id="{932CF3AE-03CF-4907-B32E-D4867851D07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29000" y="876300"/>
            <a:ext cx="3332163" cy="18542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911" name="Line 271">
            <a:extLst>
              <a:ext uri="{FF2B5EF4-FFF2-40B4-BE49-F238E27FC236}">
                <a16:creationId xmlns:a16="http://schemas.microsoft.com/office/drawing/2014/main" id="{4FEB2F06-C1F7-42F3-834E-7807348BFE72}"/>
              </a:ext>
            </a:extLst>
          </p:cNvPr>
          <p:cNvSpPr>
            <a:spLocks noChangeShapeType="1"/>
          </p:cNvSpPr>
          <p:nvPr/>
        </p:nvSpPr>
        <p:spPr bwMode="auto">
          <a:xfrm>
            <a:off x="260350" y="395288"/>
            <a:ext cx="0" cy="201612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12912" name="Group 272">
            <a:extLst>
              <a:ext uri="{FF2B5EF4-FFF2-40B4-BE49-F238E27FC236}">
                <a16:creationId xmlns:a16="http://schemas.microsoft.com/office/drawing/2014/main" id="{E7C9DEED-91FD-43DE-AC87-35D134A22351}"/>
              </a:ext>
            </a:extLst>
          </p:cNvPr>
          <p:cNvGrpSpPr>
            <a:grpSpLocks noChangeAspect="1"/>
          </p:cNvGrpSpPr>
          <p:nvPr/>
        </p:nvGrpSpPr>
        <p:grpSpPr bwMode="auto">
          <a:xfrm>
            <a:off x="404813" y="1189038"/>
            <a:ext cx="239712" cy="157162"/>
            <a:chOff x="480" y="816"/>
            <a:chExt cx="201" cy="132"/>
          </a:xfrm>
        </p:grpSpPr>
        <p:grpSp>
          <p:nvGrpSpPr>
            <p:cNvPr id="112913" name="Group 273">
              <a:extLst>
                <a:ext uri="{FF2B5EF4-FFF2-40B4-BE49-F238E27FC236}">
                  <a16:creationId xmlns:a16="http://schemas.microsoft.com/office/drawing/2014/main" id="{84484CDE-7FB8-43D1-8570-6E0CE823C696}"/>
                </a:ext>
              </a:extLst>
            </p:cNvPr>
            <p:cNvGrpSpPr>
              <a:grpSpLocks noChangeAspect="1"/>
            </p:cNvGrpSpPr>
            <p:nvPr/>
          </p:nvGrpSpPr>
          <p:grpSpPr bwMode="auto">
            <a:xfrm>
              <a:off x="480" y="816"/>
              <a:ext cx="201" cy="132"/>
              <a:chOff x="480" y="816"/>
              <a:chExt cx="201" cy="132"/>
            </a:xfrm>
          </p:grpSpPr>
          <p:sp>
            <p:nvSpPr>
              <p:cNvPr id="112914" name="Rectangle 274">
                <a:extLst>
                  <a:ext uri="{FF2B5EF4-FFF2-40B4-BE49-F238E27FC236}">
                    <a16:creationId xmlns:a16="http://schemas.microsoft.com/office/drawing/2014/main" id="{6FAC6921-5835-4F78-B52B-C982668E0168}"/>
                  </a:ext>
                </a:extLst>
              </p:cNvPr>
              <p:cNvSpPr>
                <a:spLocks noChangeAspect="1" noChangeArrowheads="1"/>
              </p:cNvSpPr>
              <p:nvPr/>
            </p:nvSpPr>
            <p:spPr bwMode="auto">
              <a:xfrm>
                <a:off x="480" y="816"/>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2915" name="Oval 275">
                <a:extLst>
                  <a:ext uri="{FF2B5EF4-FFF2-40B4-BE49-F238E27FC236}">
                    <a16:creationId xmlns:a16="http://schemas.microsoft.com/office/drawing/2014/main" id="{62A28FE0-E94C-4967-92F8-F8BFDBAB3475}"/>
                  </a:ext>
                </a:extLst>
              </p:cNvPr>
              <p:cNvSpPr>
                <a:spLocks noChangeAspect="1" noChangeArrowheads="1"/>
              </p:cNvSpPr>
              <p:nvPr/>
            </p:nvSpPr>
            <p:spPr bwMode="auto">
              <a:xfrm>
                <a:off x="517" y="849"/>
                <a:ext cx="127"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112916" name="Line 276">
              <a:extLst>
                <a:ext uri="{FF2B5EF4-FFF2-40B4-BE49-F238E27FC236}">
                  <a16:creationId xmlns:a16="http://schemas.microsoft.com/office/drawing/2014/main" id="{93E324B7-154E-4635-AD35-E5078C2E46FC}"/>
                </a:ext>
              </a:extLst>
            </p:cNvPr>
            <p:cNvSpPr>
              <a:spLocks noChangeAspect="1" noChangeShapeType="1"/>
            </p:cNvSpPr>
            <p:nvPr/>
          </p:nvSpPr>
          <p:spPr bwMode="auto">
            <a:xfrm flipV="1">
              <a:off x="480" y="816"/>
              <a:ext cx="198" cy="132"/>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12917" name="Group 277">
            <a:extLst>
              <a:ext uri="{FF2B5EF4-FFF2-40B4-BE49-F238E27FC236}">
                <a16:creationId xmlns:a16="http://schemas.microsoft.com/office/drawing/2014/main" id="{17BE071D-18A3-48C2-A074-76527D46FF92}"/>
              </a:ext>
            </a:extLst>
          </p:cNvPr>
          <p:cNvGrpSpPr>
            <a:grpSpLocks/>
          </p:cNvGrpSpPr>
          <p:nvPr/>
        </p:nvGrpSpPr>
        <p:grpSpPr bwMode="auto">
          <a:xfrm>
            <a:off x="487363" y="1117600"/>
            <a:ext cx="74612" cy="26988"/>
            <a:chOff x="2373" y="1404"/>
            <a:chExt cx="47" cy="17"/>
          </a:xfrm>
        </p:grpSpPr>
        <p:sp>
          <p:nvSpPr>
            <p:cNvPr id="112918" name="Oval 278">
              <a:extLst>
                <a:ext uri="{FF2B5EF4-FFF2-40B4-BE49-F238E27FC236}">
                  <a16:creationId xmlns:a16="http://schemas.microsoft.com/office/drawing/2014/main" id="{82B07E21-CA42-4439-9719-B8D27C91A43A}"/>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12919" name="Oval 279">
              <a:extLst>
                <a:ext uri="{FF2B5EF4-FFF2-40B4-BE49-F238E27FC236}">
                  <a16:creationId xmlns:a16="http://schemas.microsoft.com/office/drawing/2014/main" id="{B01BA140-F72C-4E85-964F-1CF2FDD0C4C2}"/>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12920" name="Text Box 280">
            <a:extLst>
              <a:ext uri="{FF2B5EF4-FFF2-40B4-BE49-F238E27FC236}">
                <a16:creationId xmlns:a16="http://schemas.microsoft.com/office/drawing/2014/main" id="{B11FBFBE-E9C8-4C46-96C4-13578DCA1DA3}"/>
              </a:ext>
            </a:extLst>
          </p:cNvPr>
          <p:cNvSpPr txBox="1">
            <a:spLocks noChangeArrowheads="1"/>
          </p:cNvSpPr>
          <p:nvPr/>
        </p:nvSpPr>
        <p:spPr bwMode="auto">
          <a:xfrm>
            <a:off x="620713" y="1044575"/>
            <a:ext cx="27241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Recce</a:t>
            </a:r>
          </a:p>
          <a:p>
            <a:r>
              <a:rPr lang="en-GB" altLang="en-US" sz="800"/>
              <a:t>x3 </a:t>
            </a:r>
            <a:r>
              <a:rPr lang="en-GB" altLang="en-US" sz="800" b="0"/>
              <a:t>CVR(T) Scimitar 30mm Recce Vehicle </a:t>
            </a:r>
            <a:r>
              <a:rPr lang="en-GB" altLang="en-US" sz="800"/>
              <a:t>(a) </a:t>
            </a:r>
            <a:r>
              <a:rPr lang="en-GB" altLang="en-US" sz="800" b="0"/>
              <a:t> CWBR-06</a:t>
            </a:r>
            <a:endParaRPr lang="en-GB" altLang="en-US" sz="800"/>
          </a:p>
        </p:txBody>
      </p:sp>
      <p:sp>
        <p:nvSpPr>
          <p:cNvPr id="112921" name="Line 281">
            <a:extLst>
              <a:ext uri="{FF2B5EF4-FFF2-40B4-BE49-F238E27FC236}">
                <a16:creationId xmlns:a16="http://schemas.microsoft.com/office/drawing/2014/main" id="{B19789C6-0E5C-49D0-8E1D-796808E84EA8}"/>
              </a:ext>
            </a:extLst>
          </p:cNvPr>
          <p:cNvSpPr>
            <a:spLocks noChangeShapeType="1"/>
          </p:cNvSpPr>
          <p:nvPr/>
        </p:nvSpPr>
        <p:spPr bwMode="auto">
          <a:xfrm>
            <a:off x="260350" y="126047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12922" name="Group 282">
            <a:extLst>
              <a:ext uri="{FF2B5EF4-FFF2-40B4-BE49-F238E27FC236}">
                <a16:creationId xmlns:a16="http://schemas.microsoft.com/office/drawing/2014/main" id="{84830829-B698-46A0-B4C5-FED647D053CE}"/>
              </a:ext>
            </a:extLst>
          </p:cNvPr>
          <p:cNvGrpSpPr>
            <a:grpSpLocks noChangeAspect="1"/>
          </p:cNvGrpSpPr>
          <p:nvPr/>
        </p:nvGrpSpPr>
        <p:grpSpPr bwMode="auto">
          <a:xfrm>
            <a:off x="117475" y="252413"/>
            <a:ext cx="287338" cy="215900"/>
            <a:chOff x="480" y="816"/>
            <a:chExt cx="201" cy="132"/>
          </a:xfrm>
        </p:grpSpPr>
        <p:grpSp>
          <p:nvGrpSpPr>
            <p:cNvPr id="112923" name="Group 283">
              <a:extLst>
                <a:ext uri="{FF2B5EF4-FFF2-40B4-BE49-F238E27FC236}">
                  <a16:creationId xmlns:a16="http://schemas.microsoft.com/office/drawing/2014/main" id="{9EFC7831-7804-4097-BB64-C670ED2F7CFE}"/>
                </a:ext>
              </a:extLst>
            </p:cNvPr>
            <p:cNvGrpSpPr>
              <a:grpSpLocks noChangeAspect="1"/>
            </p:cNvGrpSpPr>
            <p:nvPr/>
          </p:nvGrpSpPr>
          <p:grpSpPr bwMode="auto">
            <a:xfrm>
              <a:off x="480" y="816"/>
              <a:ext cx="201" cy="132"/>
              <a:chOff x="480" y="816"/>
              <a:chExt cx="201" cy="132"/>
            </a:xfrm>
          </p:grpSpPr>
          <p:sp>
            <p:nvSpPr>
              <p:cNvPr id="112924" name="Rectangle 284">
                <a:extLst>
                  <a:ext uri="{FF2B5EF4-FFF2-40B4-BE49-F238E27FC236}">
                    <a16:creationId xmlns:a16="http://schemas.microsoft.com/office/drawing/2014/main" id="{E6FB865F-6FE0-4C89-9390-CFE2D7439762}"/>
                  </a:ext>
                </a:extLst>
              </p:cNvPr>
              <p:cNvSpPr>
                <a:spLocks noChangeAspect="1" noChangeArrowheads="1"/>
              </p:cNvSpPr>
              <p:nvPr/>
            </p:nvSpPr>
            <p:spPr bwMode="auto">
              <a:xfrm>
                <a:off x="480" y="816"/>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2925" name="Oval 285">
                <a:extLst>
                  <a:ext uri="{FF2B5EF4-FFF2-40B4-BE49-F238E27FC236}">
                    <a16:creationId xmlns:a16="http://schemas.microsoft.com/office/drawing/2014/main" id="{66F7EE2F-94B1-4412-A72A-C23C2534FD07}"/>
                  </a:ext>
                </a:extLst>
              </p:cNvPr>
              <p:cNvSpPr>
                <a:spLocks noChangeAspect="1" noChangeArrowheads="1"/>
              </p:cNvSpPr>
              <p:nvPr/>
            </p:nvSpPr>
            <p:spPr bwMode="auto">
              <a:xfrm>
                <a:off x="517" y="849"/>
                <a:ext cx="127"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112926" name="Line 286">
              <a:extLst>
                <a:ext uri="{FF2B5EF4-FFF2-40B4-BE49-F238E27FC236}">
                  <a16:creationId xmlns:a16="http://schemas.microsoft.com/office/drawing/2014/main" id="{F632E008-20E7-4879-A0DC-38EAAB021F02}"/>
                </a:ext>
              </a:extLst>
            </p:cNvPr>
            <p:cNvSpPr>
              <a:spLocks noChangeAspect="1" noChangeShapeType="1"/>
            </p:cNvSpPr>
            <p:nvPr/>
          </p:nvSpPr>
          <p:spPr bwMode="auto">
            <a:xfrm flipV="1">
              <a:off x="480" y="816"/>
              <a:ext cx="198" cy="132"/>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12927" name="Line 287">
            <a:extLst>
              <a:ext uri="{FF2B5EF4-FFF2-40B4-BE49-F238E27FC236}">
                <a16:creationId xmlns:a16="http://schemas.microsoft.com/office/drawing/2014/main" id="{4E991CF1-CFCC-4A34-9975-953C3458F72C}"/>
              </a:ext>
            </a:extLst>
          </p:cNvPr>
          <p:cNvSpPr>
            <a:spLocks noChangeShapeType="1"/>
          </p:cNvSpPr>
          <p:nvPr/>
        </p:nvSpPr>
        <p:spPr bwMode="auto">
          <a:xfrm>
            <a:off x="260350" y="68421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2928" name="Line 288">
            <a:extLst>
              <a:ext uri="{FF2B5EF4-FFF2-40B4-BE49-F238E27FC236}">
                <a16:creationId xmlns:a16="http://schemas.microsoft.com/office/drawing/2014/main" id="{ABD53056-2E0F-418B-9D3A-99C25697A0C8}"/>
              </a:ext>
            </a:extLst>
          </p:cNvPr>
          <p:cNvSpPr>
            <a:spLocks noChangeShapeType="1"/>
          </p:cNvSpPr>
          <p:nvPr/>
        </p:nvSpPr>
        <p:spPr bwMode="auto">
          <a:xfrm>
            <a:off x="476250" y="755650"/>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12929" name="Group 289">
            <a:extLst>
              <a:ext uri="{FF2B5EF4-FFF2-40B4-BE49-F238E27FC236}">
                <a16:creationId xmlns:a16="http://schemas.microsoft.com/office/drawing/2014/main" id="{38AB5B53-BF61-4F6E-9643-980A17F7FE28}"/>
              </a:ext>
            </a:extLst>
          </p:cNvPr>
          <p:cNvGrpSpPr>
            <a:grpSpLocks/>
          </p:cNvGrpSpPr>
          <p:nvPr/>
        </p:nvGrpSpPr>
        <p:grpSpPr bwMode="auto">
          <a:xfrm>
            <a:off x="476250" y="539750"/>
            <a:ext cx="74613" cy="26988"/>
            <a:chOff x="2373" y="1404"/>
            <a:chExt cx="47" cy="17"/>
          </a:xfrm>
        </p:grpSpPr>
        <p:sp>
          <p:nvSpPr>
            <p:cNvPr id="112930" name="Oval 290">
              <a:extLst>
                <a:ext uri="{FF2B5EF4-FFF2-40B4-BE49-F238E27FC236}">
                  <a16:creationId xmlns:a16="http://schemas.microsoft.com/office/drawing/2014/main" id="{60C73DBE-F631-4FB7-8D20-61FAE636AC86}"/>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12931" name="Oval 291">
              <a:extLst>
                <a:ext uri="{FF2B5EF4-FFF2-40B4-BE49-F238E27FC236}">
                  <a16:creationId xmlns:a16="http://schemas.microsoft.com/office/drawing/2014/main" id="{15217CD6-52A4-4987-BC33-790961F471FB}"/>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12932" name="Text Box 292">
            <a:extLst>
              <a:ext uri="{FF2B5EF4-FFF2-40B4-BE49-F238E27FC236}">
                <a16:creationId xmlns:a16="http://schemas.microsoft.com/office/drawing/2014/main" id="{FA57487D-AC01-43A0-9DF2-A25F7123257C}"/>
              </a:ext>
            </a:extLst>
          </p:cNvPr>
          <p:cNvSpPr txBox="1">
            <a:spLocks noChangeArrowheads="1"/>
          </p:cNvSpPr>
          <p:nvPr/>
        </p:nvSpPr>
        <p:spPr bwMode="auto">
          <a:xfrm>
            <a:off x="620713" y="468313"/>
            <a:ext cx="27447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Command/Recce</a:t>
            </a:r>
          </a:p>
          <a:p>
            <a:r>
              <a:rPr lang="en-GB" altLang="en-US" sz="800"/>
              <a:t>x1 </a:t>
            </a:r>
            <a:r>
              <a:rPr lang="en-GB" altLang="en-US" sz="800" b="0"/>
              <a:t>Commander                                                 CWBR-25</a:t>
            </a:r>
            <a:endParaRPr lang="en-GB" altLang="en-US" sz="800"/>
          </a:p>
        </p:txBody>
      </p:sp>
      <p:grpSp>
        <p:nvGrpSpPr>
          <p:cNvPr id="112933" name="Group 293">
            <a:extLst>
              <a:ext uri="{FF2B5EF4-FFF2-40B4-BE49-F238E27FC236}">
                <a16:creationId xmlns:a16="http://schemas.microsoft.com/office/drawing/2014/main" id="{98FD043F-94FF-47F9-98A9-99D1D6DF59D2}"/>
              </a:ext>
            </a:extLst>
          </p:cNvPr>
          <p:cNvGrpSpPr>
            <a:grpSpLocks/>
          </p:cNvGrpSpPr>
          <p:nvPr/>
        </p:nvGrpSpPr>
        <p:grpSpPr bwMode="auto">
          <a:xfrm>
            <a:off x="404813" y="611188"/>
            <a:ext cx="231775" cy="157162"/>
            <a:chOff x="933" y="149"/>
            <a:chExt cx="146" cy="99"/>
          </a:xfrm>
        </p:grpSpPr>
        <p:sp>
          <p:nvSpPr>
            <p:cNvPr id="112934" name="Rectangle 294">
              <a:extLst>
                <a:ext uri="{FF2B5EF4-FFF2-40B4-BE49-F238E27FC236}">
                  <a16:creationId xmlns:a16="http://schemas.microsoft.com/office/drawing/2014/main" id="{BC951FA2-2D96-4136-AC33-FBC83DE60B2A}"/>
                </a:ext>
              </a:extLst>
            </p:cNvPr>
            <p:cNvSpPr>
              <a:spLocks noChangeAspect="1" noChangeArrowheads="1"/>
            </p:cNvSpPr>
            <p:nvPr/>
          </p:nvSpPr>
          <p:spPr bwMode="auto">
            <a:xfrm>
              <a:off x="933" y="149"/>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2935" name="Text Box 295">
              <a:extLst>
                <a:ext uri="{FF2B5EF4-FFF2-40B4-BE49-F238E27FC236}">
                  <a16:creationId xmlns:a16="http://schemas.microsoft.com/office/drawing/2014/main" id="{04808B54-4D29-46FF-A661-0C87F649A858}"/>
                </a:ext>
              </a:extLst>
            </p:cNvPr>
            <p:cNvSpPr txBox="1">
              <a:spLocks noChangeAspect="1" noChangeArrowheads="1"/>
            </p:cNvSpPr>
            <p:nvPr/>
          </p:nvSpPr>
          <p:spPr bwMode="auto">
            <a:xfrm>
              <a:off x="948" y="163"/>
              <a:ext cx="116" cy="70"/>
            </a:xfrm>
            <a:prstGeom prst="rect">
              <a:avLst/>
            </a:prstGeom>
            <a:solidFill>
              <a:srgbClr val="CC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sz="800"/>
                <a:t>HQ</a:t>
              </a:r>
            </a:p>
          </p:txBody>
        </p:sp>
      </p:grpSp>
      <p:grpSp>
        <p:nvGrpSpPr>
          <p:cNvPr id="112936" name="Group 296">
            <a:extLst>
              <a:ext uri="{FF2B5EF4-FFF2-40B4-BE49-F238E27FC236}">
                <a16:creationId xmlns:a16="http://schemas.microsoft.com/office/drawing/2014/main" id="{F1618486-0233-415D-AD27-9E8EB325B22A}"/>
              </a:ext>
            </a:extLst>
          </p:cNvPr>
          <p:cNvGrpSpPr>
            <a:grpSpLocks noChangeAspect="1"/>
          </p:cNvGrpSpPr>
          <p:nvPr/>
        </p:nvGrpSpPr>
        <p:grpSpPr bwMode="auto">
          <a:xfrm>
            <a:off x="404813" y="900113"/>
            <a:ext cx="241300" cy="157162"/>
            <a:chOff x="767" y="768"/>
            <a:chExt cx="202" cy="132"/>
          </a:xfrm>
        </p:grpSpPr>
        <p:sp>
          <p:nvSpPr>
            <p:cNvPr id="112937" name="Rectangle 297">
              <a:extLst>
                <a:ext uri="{FF2B5EF4-FFF2-40B4-BE49-F238E27FC236}">
                  <a16:creationId xmlns:a16="http://schemas.microsoft.com/office/drawing/2014/main" id="{A1373F76-DE12-42E5-826D-6A87BBD5BAEF}"/>
                </a:ext>
              </a:extLst>
            </p:cNvPr>
            <p:cNvSpPr>
              <a:spLocks noChangeAspect="1" noChangeArrowheads="1"/>
            </p:cNvSpPr>
            <p:nvPr/>
          </p:nvSpPr>
          <p:spPr bwMode="auto">
            <a:xfrm>
              <a:off x="768" y="768"/>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2938" name="Oval 298">
              <a:extLst>
                <a:ext uri="{FF2B5EF4-FFF2-40B4-BE49-F238E27FC236}">
                  <a16:creationId xmlns:a16="http://schemas.microsoft.com/office/drawing/2014/main" id="{7F70778B-713F-422C-ACD8-73359448E045}"/>
                </a:ext>
              </a:extLst>
            </p:cNvPr>
            <p:cNvSpPr>
              <a:spLocks noChangeAspect="1" noChangeArrowheads="1"/>
            </p:cNvSpPr>
            <p:nvPr/>
          </p:nvSpPr>
          <p:spPr bwMode="auto">
            <a:xfrm>
              <a:off x="798" y="801"/>
              <a:ext cx="142"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2939" name="Line 299">
              <a:extLst>
                <a:ext uri="{FF2B5EF4-FFF2-40B4-BE49-F238E27FC236}">
                  <a16:creationId xmlns:a16="http://schemas.microsoft.com/office/drawing/2014/main" id="{95705FEA-36C7-465F-8F78-05BF9F5559D0}"/>
                </a:ext>
              </a:extLst>
            </p:cNvPr>
            <p:cNvSpPr>
              <a:spLocks noChangeAspect="1" noChangeShapeType="1"/>
            </p:cNvSpPr>
            <p:nvPr/>
          </p:nvSpPr>
          <p:spPr bwMode="auto">
            <a:xfrm flipV="1">
              <a:off x="768" y="768"/>
              <a:ext cx="199" cy="131"/>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2940" name="Line 300">
              <a:extLst>
                <a:ext uri="{FF2B5EF4-FFF2-40B4-BE49-F238E27FC236}">
                  <a16:creationId xmlns:a16="http://schemas.microsoft.com/office/drawing/2014/main" id="{E38EE3D1-574E-4CEB-88D4-33E2A76A59F7}"/>
                </a:ext>
              </a:extLst>
            </p:cNvPr>
            <p:cNvSpPr>
              <a:spLocks noChangeAspect="1" noChangeShapeType="1"/>
            </p:cNvSpPr>
            <p:nvPr/>
          </p:nvSpPr>
          <p:spPr bwMode="auto">
            <a:xfrm>
              <a:off x="767" y="768"/>
              <a:ext cx="202"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12941" name="Group 301">
            <a:extLst>
              <a:ext uri="{FF2B5EF4-FFF2-40B4-BE49-F238E27FC236}">
                <a16:creationId xmlns:a16="http://schemas.microsoft.com/office/drawing/2014/main" id="{19A1DDCE-2F74-4D6E-A8CF-567184F97451}"/>
              </a:ext>
            </a:extLst>
          </p:cNvPr>
          <p:cNvGrpSpPr>
            <a:grpSpLocks/>
          </p:cNvGrpSpPr>
          <p:nvPr/>
        </p:nvGrpSpPr>
        <p:grpSpPr bwMode="auto">
          <a:xfrm>
            <a:off x="476250" y="827088"/>
            <a:ext cx="74613" cy="26987"/>
            <a:chOff x="2373" y="1404"/>
            <a:chExt cx="47" cy="17"/>
          </a:xfrm>
        </p:grpSpPr>
        <p:sp>
          <p:nvSpPr>
            <p:cNvPr id="112942" name="Oval 302">
              <a:extLst>
                <a:ext uri="{FF2B5EF4-FFF2-40B4-BE49-F238E27FC236}">
                  <a16:creationId xmlns:a16="http://schemas.microsoft.com/office/drawing/2014/main" id="{DA797251-D1BB-4F93-985A-58C99CA811B7}"/>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12943" name="Oval 303">
              <a:extLst>
                <a:ext uri="{FF2B5EF4-FFF2-40B4-BE49-F238E27FC236}">
                  <a16:creationId xmlns:a16="http://schemas.microsoft.com/office/drawing/2014/main" id="{77682819-47F9-4FB3-B1EF-0F1C774F810E}"/>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12944" name="Text Box 304">
            <a:extLst>
              <a:ext uri="{FF2B5EF4-FFF2-40B4-BE49-F238E27FC236}">
                <a16:creationId xmlns:a16="http://schemas.microsoft.com/office/drawing/2014/main" id="{0608C106-F252-40FB-A66C-76A4E9412573}"/>
              </a:ext>
            </a:extLst>
          </p:cNvPr>
          <p:cNvSpPr txBox="1">
            <a:spLocks noChangeArrowheads="1"/>
          </p:cNvSpPr>
          <p:nvPr/>
        </p:nvSpPr>
        <p:spPr bwMode="auto">
          <a:xfrm>
            <a:off x="620713" y="755650"/>
            <a:ext cx="27368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Transport/Recce</a:t>
            </a:r>
          </a:p>
          <a:p>
            <a:r>
              <a:rPr lang="en-GB" altLang="en-US" sz="800"/>
              <a:t>x1 </a:t>
            </a:r>
            <a:r>
              <a:rPr lang="en-GB" altLang="en-US" sz="800" b="0"/>
              <a:t>CVR(T) Sultan Command Vehicle               CWBR-08</a:t>
            </a:r>
            <a:endParaRPr lang="en-GB" altLang="en-US" sz="800"/>
          </a:p>
        </p:txBody>
      </p:sp>
      <p:sp>
        <p:nvSpPr>
          <p:cNvPr id="112945" name="Text Box 305">
            <a:extLst>
              <a:ext uri="{FF2B5EF4-FFF2-40B4-BE49-F238E27FC236}">
                <a16:creationId xmlns:a16="http://schemas.microsoft.com/office/drawing/2014/main" id="{A7C10EBC-197C-4A5B-B5B4-BA27B801D4EA}"/>
              </a:ext>
            </a:extLst>
          </p:cNvPr>
          <p:cNvSpPr txBox="1">
            <a:spLocks noChangeArrowheads="1"/>
          </p:cNvSpPr>
          <p:nvPr/>
        </p:nvSpPr>
        <p:spPr bwMode="auto">
          <a:xfrm>
            <a:off x="404813" y="107950"/>
            <a:ext cx="23463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MANOEUVRE ELEMENT CWBR-03e </a:t>
            </a:r>
          </a:p>
          <a:p>
            <a:r>
              <a:rPr lang="en-GB" altLang="en-US" sz="1000"/>
              <a:t>Medium Recce Squadron (UK)</a:t>
            </a:r>
          </a:p>
        </p:txBody>
      </p:sp>
      <p:sp>
        <p:nvSpPr>
          <p:cNvPr id="112946" name="Line 306">
            <a:extLst>
              <a:ext uri="{FF2B5EF4-FFF2-40B4-BE49-F238E27FC236}">
                <a16:creationId xmlns:a16="http://schemas.microsoft.com/office/drawing/2014/main" id="{2D67BE13-DA6D-4B02-A938-DC8B79EA6C26}"/>
              </a:ext>
            </a:extLst>
          </p:cNvPr>
          <p:cNvSpPr>
            <a:spLocks noChangeShapeType="1"/>
          </p:cNvSpPr>
          <p:nvPr/>
        </p:nvSpPr>
        <p:spPr bwMode="auto">
          <a:xfrm>
            <a:off x="260350" y="1836738"/>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2947" name="Line 307">
            <a:extLst>
              <a:ext uri="{FF2B5EF4-FFF2-40B4-BE49-F238E27FC236}">
                <a16:creationId xmlns:a16="http://schemas.microsoft.com/office/drawing/2014/main" id="{1DD30643-1921-4EC2-A807-B877936D90A8}"/>
              </a:ext>
            </a:extLst>
          </p:cNvPr>
          <p:cNvSpPr>
            <a:spLocks noChangeShapeType="1"/>
          </p:cNvSpPr>
          <p:nvPr/>
        </p:nvSpPr>
        <p:spPr bwMode="auto">
          <a:xfrm>
            <a:off x="476250" y="1908175"/>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12948" name="Group 308">
            <a:extLst>
              <a:ext uri="{FF2B5EF4-FFF2-40B4-BE49-F238E27FC236}">
                <a16:creationId xmlns:a16="http://schemas.microsoft.com/office/drawing/2014/main" id="{5E4C4325-FFE2-4DF0-B0DA-238BF34FE27F}"/>
              </a:ext>
            </a:extLst>
          </p:cNvPr>
          <p:cNvGrpSpPr>
            <a:grpSpLocks noChangeAspect="1"/>
          </p:cNvGrpSpPr>
          <p:nvPr/>
        </p:nvGrpSpPr>
        <p:grpSpPr bwMode="auto">
          <a:xfrm>
            <a:off x="404813" y="1763713"/>
            <a:ext cx="231775" cy="157162"/>
            <a:chOff x="1968" y="1728"/>
            <a:chExt cx="195" cy="132"/>
          </a:xfrm>
        </p:grpSpPr>
        <p:sp>
          <p:nvSpPr>
            <p:cNvPr id="112949" name="Rectangle 309">
              <a:extLst>
                <a:ext uri="{FF2B5EF4-FFF2-40B4-BE49-F238E27FC236}">
                  <a16:creationId xmlns:a16="http://schemas.microsoft.com/office/drawing/2014/main" id="{625B167F-E12D-4752-8FFD-6ABB82CEE2B0}"/>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2950" name="Line 310">
              <a:extLst>
                <a:ext uri="{FF2B5EF4-FFF2-40B4-BE49-F238E27FC236}">
                  <a16:creationId xmlns:a16="http://schemas.microsoft.com/office/drawing/2014/main" id="{CFC3A48D-D24C-4528-A3A1-2575FD36AE55}"/>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2951" name="Line 311">
              <a:extLst>
                <a:ext uri="{FF2B5EF4-FFF2-40B4-BE49-F238E27FC236}">
                  <a16:creationId xmlns:a16="http://schemas.microsoft.com/office/drawing/2014/main" id="{ECF2776E-3996-428B-8B69-E221A84A7AA8}"/>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12952" name="Group 312">
            <a:extLst>
              <a:ext uri="{FF2B5EF4-FFF2-40B4-BE49-F238E27FC236}">
                <a16:creationId xmlns:a16="http://schemas.microsoft.com/office/drawing/2014/main" id="{AD3C495C-AB3F-498C-AD14-5F7D4ABC0C8B}"/>
              </a:ext>
            </a:extLst>
          </p:cNvPr>
          <p:cNvGrpSpPr>
            <a:grpSpLocks/>
          </p:cNvGrpSpPr>
          <p:nvPr/>
        </p:nvGrpSpPr>
        <p:grpSpPr bwMode="auto">
          <a:xfrm>
            <a:off x="476250" y="1692275"/>
            <a:ext cx="74613" cy="26988"/>
            <a:chOff x="2373" y="1404"/>
            <a:chExt cx="47" cy="17"/>
          </a:xfrm>
        </p:grpSpPr>
        <p:sp>
          <p:nvSpPr>
            <p:cNvPr id="112953" name="Oval 313">
              <a:extLst>
                <a:ext uri="{FF2B5EF4-FFF2-40B4-BE49-F238E27FC236}">
                  <a16:creationId xmlns:a16="http://schemas.microsoft.com/office/drawing/2014/main" id="{7FDC5CDC-2C03-4E62-B3BC-3B14E44919D7}"/>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12954" name="Oval 314">
              <a:extLst>
                <a:ext uri="{FF2B5EF4-FFF2-40B4-BE49-F238E27FC236}">
                  <a16:creationId xmlns:a16="http://schemas.microsoft.com/office/drawing/2014/main" id="{0EC3826B-EB44-42A5-90C2-FCEF355CB9C2}"/>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grpSp>
        <p:nvGrpSpPr>
          <p:cNvPr id="112955" name="Group 315">
            <a:extLst>
              <a:ext uri="{FF2B5EF4-FFF2-40B4-BE49-F238E27FC236}">
                <a16:creationId xmlns:a16="http://schemas.microsoft.com/office/drawing/2014/main" id="{870BA4D5-85AF-433B-B7E0-E4BB436ACD49}"/>
              </a:ext>
            </a:extLst>
          </p:cNvPr>
          <p:cNvGrpSpPr>
            <a:grpSpLocks noChangeAspect="1"/>
          </p:cNvGrpSpPr>
          <p:nvPr/>
        </p:nvGrpSpPr>
        <p:grpSpPr bwMode="auto">
          <a:xfrm>
            <a:off x="404813" y="2052638"/>
            <a:ext cx="241300" cy="157162"/>
            <a:chOff x="767" y="768"/>
            <a:chExt cx="202" cy="132"/>
          </a:xfrm>
        </p:grpSpPr>
        <p:sp>
          <p:nvSpPr>
            <p:cNvPr id="112956" name="Rectangle 316">
              <a:extLst>
                <a:ext uri="{FF2B5EF4-FFF2-40B4-BE49-F238E27FC236}">
                  <a16:creationId xmlns:a16="http://schemas.microsoft.com/office/drawing/2014/main" id="{5608843B-1C84-4DC6-A846-A0AB90F7EC36}"/>
                </a:ext>
              </a:extLst>
            </p:cNvPr>
            <p:cNvSpPr>
              <a:spLocks noChangeAspect="1" noChangeArrowheads="1"/>
            </p:cNvSpPr>
            <p:nvPr/>
          </p:nvSpPr>
          <p:spPr bwMode="auto">
            <a:xfrm>
              <a:off x="768" y="768"/>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2957" name="Oval 317">
              <a:extLst>
                <a:ext uri="{FF2B5EF4-FFF2-40B4-BE49-F238E27FC236}">
                  <a16:creationId xmlns:a16="http://schemas.microsoft.com/office/drawing/2014/main" id="{64C54E9D-461A-4B6A-821B-0717321AE7AE}"/>
                </a:ext>
              </a:extLst>
            </p:cNvPr>
            <p:cNvSpPr>
              <a:spLocks noChangeAspect="1" noChangeArrowheads="1"/>
            </p:cNvSpPr>
            <p:nvPr/>
          </p:nvSpPr>
          <p:spPr bwMode="auto">
            <a:xfrm>
              <a:off x="798" y="801"/>
              <a:ext cx="142"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2958" name="Line 318">
              <a:extLst>
                <a:ext uri="{FF2B5EF4-FFF2-40B4-BE49-F238E27FC236}">
                  <a16:creationId xmlns:a16="http://schemas.microsoft.com/office/drawing/2014/main" id="{F1A9399B-F293-4691-B552-FE695A114649}"/>
                </a:ext>
              </a:extLst>
            </p:cNvPr>
            <p:cNvSpPr>
              <a:spLocks noChangeAspect="1" noChangeShapeType="1"/>
            </p:cNvSpPr>
            <p:nvPr/>
          </p:nvSpPr>
          <p:spPr bwMode="auto">
            <a:xfrm flipV="1">
              <a:off x="768" y="768"/>
              <a:ext cx="199" cy="131"/>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2959" name="Line 319">
              <a:extLst>
                <a:ext uri="{FF2B5EF4-FFF2-40B4-BE49-F238E27FC236}">
                  <a16:creationId xmlns:a16="http://schemas.microsoft.com/office/drawing/2014/main" id="{09C0F278-C22F-43CC-8DCF-D2EF83337B1F}"/>
                </a:ext>
              </a:extLst>
            </p:cNvPr>
            <p:cNvSpPr>
              <a:spLocks noChangeAspect="1" noChangeShapeType="1"/>
            </p:cNvSpPr>
            <p:nvPr/>
          </p:nvSpPr>
          <p:spPr bwMode="auto">
            <a:xfrm>
              <a:off x="767" y="768"/>
              <a:ext cx="202"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12960" name="Group 320">
            <a:extLst>
              <a:ext uri="{FF2B5EF4-FFF2-40B4-BE49-F238E27FC236}">
                <a16:creationId xmlns:a16="http://schemas.microsoft.com/office/drawing/2014/main" id="{DE08D609-E132-48C9-A4E5-550C6099A895}"/>
              </a:ext>
            </a:extLst>
          </p:cNvPr>
          <p:cNvGrpSpPr>
            <a:grpSpLocks/>
          </p:cNvGrpSpPr>
          <p:nvPr/>
        </p:nvGrpSpPr>
        <p:grpSpPr bwMode="auto">
          <a:xfrm>
            <a:off x="476250" y="1979613"/>
            <a:ext cx="74613" cy="26987"/>
            <a:chOff x="2373" y="1404"/>
            <a:chExt cx="47" cy="17"/>
          </a:xfrm>
        </p:grpSpPr>
        <p:sp>
          <p:nvSpPr>
            <p:cNvPr id="112961" name="Oval 321">
              <a:extLst>
                <a:ext uri="{FF2B5EF4-FFF2-40B4-BE49-F238E27FC236}">
                  <a16:creationId xmlns:a16="http://schemas.microsoft.com/office/drawing/2014/main" id="{3A19A482-B809-4714-827E-3C4891C8BCE3}"/>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12962" name="Oval 322">
              <a:extLst>
                <a:ext uri="{FF2B5EF4-FFF2-40B4-BE49-F238E27FC236}">
                  <a16:creationId xmlns:a16="http://schemas.microsoft.com/office/drawing/2014/main" id="{30EEBDB0-23EA-48C1-A34F-69F0E7E158AD}"/>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12963" name="Text Box 323">
            <a:extLst>
              <a:ext uri="{FF2B5EF4-FFF2-40B4-BE49-F238E27FC236}">
                <a16:creationId xmlns:a16="http://schemas.microsoft.com/office/drawing/2014/main" id="{B0EC827A-EED4-4A62-A003-69354C3642BD}"/>
              </a:ext>
            </a:extLst>
          </p:cNvPr>
          <p:cNvSpPr txBox="1">
            <a:spLocks noChangeArrowheads="1"/>
          </p:cNvSpPr>
          <p:nvPr/>
        </p:nvSpPr>
        <p:spPr bwMode="auto">
          <a:xfrm>
            <a:off x="620713" y="1908175"/>
            <a:ext cx="27432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Transport/Recce</a:t>
            </a:r>
          </a:p>
          <a:p>
            <a:r>
              <a:rPr lang="en-GB" altLang="en-US" sz="800"/>
              <a:t>x2 </a:t>
            </a:r>
            <a:r>
              <a:rPr lang="en-GB" altLang="en-US" sz="800" b="0"/>
              <a:t>CVR(T) Spartan APC </a:t>
            </a:r>
            <a:r>
              <a:rPr lang="en-GB" altLang="en-US" sz="800"/>
              <a:t>(bd) </a:t>
            </a:r>
            <a:r>
              <a:rPr lang="en-GB" altLang="en-US" sz="800" b="0"/>
              <a:t>                          CWBR-10</a:t>
            </a:r>
            <a:endParaRPr lang="en-GB" altLang="en-US" sz="800"/>
          </a:p>
        </p:txBody>
      </p:sp>
      <p:sp>
        <p:nvSpPr>
          <p:cNvPr id="112964" name="Text Box 324">
            <a:extLst>
              <a:ext uri="{FF2B5EF4-FFF2-40B4-BE49-F238E27FC236}">
                <a16:creationId xmlns:a16="http://schemas.microsoft.com/office/drawing/2014/main" id="{5D203483-819D-44A3-BBB2-35D617437111}"/>
              </a:ext>
            </a:extLst>
          </p:cNvPr>
          <p:cNvSpPr txBox="1">
            <a:spLocks noChangeArrowheads="1"/>
          </p:cNvSpPr>
          <p:nvPr/>
        </p:nvSpPr>
        <p:spPr bwMode="auto">
          <a:xfrm>
            <a:off x="620713" y="1620838"/>
            <a:ext cx="27400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Recce</a:t>
            </a:r>
          </a:p>
          <a:p>
            <a:r>
              <a:rPr lang="en-GB" altLang="en-US" sz="800"/>
              <a:t>x2 </a:t>
            </a:r>
            <a:r>
              <a:rPr lang="en-GB" altLang="en-US" sz="800" b="0"/>
              <a:t>Infantry (1 MAW) </a:t>
            </a:r>
            <a:r>
              <a:rPr lang="en-GB" altLang="en-US" sz="800"/>
              <a:t>(bc)</a:t>
            </a:r>
            <a:r>
              <a:rPr lang="en-GB" altLang="en-US" sz="800" b="0"/>
              <a:t>                                  CWBR-26</a:t>
            </a:r>
            <a:endParaRPr lang="en-GB" altLang="en-US" sz="800"/>
          </a:p>
        </p:txBody>
      </p:sp>
      <p:sp>
        <p:nvSpPr>
          <p:cNvPr id="112965" name="Line 325">
            <a:extLst>
              <a:ext uri="{FF2B5EF4-FFF2-40B4-BE49-F238E27FC236}">
                <a16:creationId xmlns:a16="http://schemas.microsoft.com/office/drawing/2014/main" id="{318843CF-6BAF-4B2B-9F40-C4D4374A7192}"/>
              </a:ext>
            </a:extLst>
          </p:cNvPr>
          <p:cNvSpPr>
            <a:spLocks noChangeShapeType="1"/>
          </p:cNvSpPr>
          <p:nvPr/>
        </p:nvSpPr>
        <p:spPr bwMode="auto">
          <a:xfrm>
            <a:off x="260350" y="179388"/>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12966" name="Group 326">
            <a:extLst>
              <a:ext uri="{FF2B5EF4-FFF2-40B4-BE49-F238E27FC236}">
                <a16:creationId xmlns:a16="http://schemas.microsoft.com/office/drawing/2014/main" id="{0FED7500-CAD2-43E8-A0E3-9C04800C5B1A}"/>
              </a:ext>
            </a:extLst>
          </p:cNvPr>
          <p:cNvGrpSpPr>
            <a:grpSpLocks noChangeAspect="1"/>
          </p:cNvGrpSpPr>
          <p:nvPr/>
        </p:nvGrpSpPr>
        <p:grpSpPr bwMode="auto">
          <a:xfrm>
            <a:off x="404813" y="1476375"/>
            <a:ext cx="239712" cy="157163"/>
            <a:chOff x="480" y="816"/>
            <a:chExt cx="201" cy="132"/>
          </a:xfrm>
        </p:grpSpPr>
        <p:grpSp>
          <p:nvGrpSpPr>
            <p:cNvPr id="112967" name="Group 327">
              <a:extLst>
                <a:ext uri="{FF2B5EF4-FFF2-40B4-BE49-F238E27FC236}">
                  <a16:creationId xmlns:a16="http://schemas.microsoft.com/office/drawing/2014/main" id="{F0C96311-F77F-44A0-B03D-C11F72C9A3D1}"/>
                </a:ext>
              </a:extLst>
            </p:cNvPr>
            <p:cNvGrpSpPr>
              <a:grpSpLocks noChangeAspect="1"/>
            </p:cNvGrpSpPr>
            <p:nvPr/>
          </p:nvGrpSpPr>
          <p:grpSpPr bwMode="auto">
            <a:xfrm>
              <a:off x="480" y="816"/>
              <a:ext cx="201" cy="132"/>
              <a:chOff x="480" y="816"/>
              <a:chExt cx="201" cy="132"/>
            </a:xfrm>
          </p:grpSpPr>
          <p:sp>
            <p:nvSpPr>
              <p:cNvPr id="112968" name="Rectangle 328">
                <a:extLst>
                  <a:ext uri="{FF2B5EF4-FFF2-40B4-BE49-F238E27FC236}">
                    <a16:creationId xmlns:a16="http://schemas.microsoft.com/office/drawing/2014/main" id="{37C33604-7CEE-47CD-8DD3-866EB6E73829}"/>
                  </a:ext>
                </a:extLst>
              </p:cNvPr>
              <p:cNvSpPr>
                <a:spLocks noChangeAspect="1" noChangeArrowheads="1"/>
              </p:cNvSpPr>
              <p:nvPr/>
            </p:nvSpPr>
            <p:spPr bwMode="auto">
              <a:xfrm>
                <a:off x="480" y="816"/>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2969" name="Oval 329">
                <a:extLst>
                  <a:ext uri="{FF2B5EF4-FFF2-40B4-BE49-F238E27FC236}">
                    <a16:creationId xmlns:a16="http://schemas.microsoft.com/office/drawing/2014/main" id="{B1C436CD-AFF0-4F7E-9B87-89EA5BE0CFC8}"/>
                  </a:ext>
                </a:extLst>
              </p:cNvPr>
              <p:cNvSpPr>
                <a:spLocks noChangeAspect="1" noChangeArrowheads="1"/>
              </p:cNvSpPr>
              <p:nvPr/>
            </p:nvSpPr>
            <p:spPr bwMode="auto">
              <a:xfrm>
                <a:off x="517" y="849"/>
                <a:ext cx="127"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112970" name="Line 330">
              <a:extLst>
                <a:ext uri="{FF2B5EF4-FFF2-40B4-BE49-F238E27FC236}">
                  <a16:creationId xmlns:a16="http://schemas.microsoft.com/office/drawing/2014/main" id="{A1ADE397-246A-471E-9D71-F76802FD9BD4}"/>
                </a:ext>
              </a:extLst>
            </p:cNvPr>
            <p:cNvSpPr>
              <a:spLocks noChangeAspect="1" noChangeShapeType="1"/>
            </p:cNvSpPr>
            <p:nvPr/>
          </p:nvSpPr>
          <p:spPr bwMode="auto">
            <a:xfrm flipV="1">
              <a:off x="480" y="816"/>
              <a:ext cx="198" cy="132"/>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12971" name="Group 331">
            <a:extLst>
              <a:ext uri="{FF2B5EF4-FFF2-40B4-BE49-F238E27FC236}">
                <a16:creationId xmlns:a16="http://schemas.microsoft.com/office/drawing/2014/main" id="{6B8C7E39-7976-48E2-8729-EADCBC078063}"/>
              </a:ext>
            </a:extLst>
          </p:cNvPr>
          <p:cNvGrpSpPr>
            <a:grpSpLocks/>
          </p:cNvGrpSpPr>
          <p:nvPr/>
        </p:nvGrpSpPr>
        <p:grpSpPr bwMode="auto">
          <a:xfrm>
            <a:off x="487363" y="1404938"/>
            <a:ext cx="74612" cy="26987"/>
            <a:chOff x="2373" y="1404"/>
            <a:chExt cx="47" cy="17"/>
          </a:xfrm>
        </p:grpSpPr>
        <p:sp>
          <p:nvSpPr>
            <p:cNvPr id="112972" name="Oval 332">
              <a:extLst>
                <a:ext uri="{FF2B5EF4-FFF2-40B4-BE49-F238E27FC236}">
                  <a16:creationId xmlns:a16="http://schemas.microsoft.com/office/drawing/2014/main" id="{9954A815-154E-4A46-BBCA-9EC5ECA78EFB}"/>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12973" name="Oval 333">
              <a:extLst>
                <a:ext uri="{FF2B5EF4-FFF2-40B4-BE49-F238E27FC236}">
                  <a16:creationId xmlns:a16="http://schemas.microsoft.com/office/drawing/2014/main" id="{594D3CA4-FBE1-4313-81E5-FA11D7765DE1}"/>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12974" name="Text Box 334">
            <a:extLst>
              <a:ext uri="{FF2B5EF4-FFF2-40B4-BE49-F238E27FC236}">
                <a16:creationId xmlns:a16="http://schemas.microsoft.com/office/drawing/2014/main" id="{53E3C0F7-B31B-4607-8D44-277C3FE09882}"/>
              </a:ext>
            </a:extLst>
          </p:cNvPr>
          <p:cNvSpPr txBox="1">
            <a:spLocks noChangeArrowheads="1"/>
          </p:cNvSpPr>
          <p:nvPr/>
        </p:nvSpPr>
        <p:spPr bwMode="auto">
          <a:xfrm>
            <a:off x="620713" y="1333500"/>
            <a:ext cx="27320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Recce</a:t>
            </a:r>
          </a:p>
          <a:p>
            <a:r>
              <a:rPr lang="en-GB" altLang="en-US" sz="800"/>
              <a:t>x3 </a:t>
            </a:r>
            <a:r>
              <a:rPr lang="en-GB" altLang="en-US" sz="800" b="0"/>
              <a:t>CVR(T) Scorpion 76mm Recce Vehicle </a:t>
            </a:r>
            <a:r>
              <a:rPr lang="en-GB" altLang="en-US" sz="800"/>
              <a:t>(a)</a:t>
            </a:r>
            <a:r>
              <a:rPr lang="en-GB" altLang="en-US" sz="800" b="0"/>
              <a:t> CWBR-07</a:t>
            </a:r>
            <a:endParaRPr lang="en-GB" altLang="en-US" sz="800"/>
          </a:p>
        </p:txBody>
      </p:sp>
      <p:sp>
        <p:nvSpPr>
          <p:cNvPr id="112975" name="Line 335">
            <a:extLst>
              <a:ext uri="{FF2B5EF4-FFF2-40B4-BE49-F238E27FC236}">
                <a16:creationId xmlns:a16="http://schemas.microsoft.com/office/drawing/2014/main" id="{C4977F85-BB3F-4B3C-AB0B-4DC576FFC9F9}"/>
              </a:ext>
            </a:extLst>
          </p:cNvPr>
          <p:cNvSpPr>
            <a:spLocks noChangeShapeType="1"/>
          </p:cNvSpPr>
          <p:nvPr/>
        </p:nvSpPr>
        <p:spPr bwMode="auto">
          <a:xfrm>
            <a:off x="260350" y="154781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12976" name="Group 336">
            <a:extLst>
              <a:ext uri="{FF2B5EF4-FFF2-40B4-BE49-F238E27FC236}">
                <a16:creationId xmlns:a16="http://schemas.microsoft.com/office/drawing/2014/main" id="{7D4D2C46-04DB-46B2-8677-0790FD289DED}"/>
              </a:ext>
            </a:extLst>
          </p:cNvPr>
          <p:cNvGrpSpPr>
            <a:grpSpLocks noChangeAspect="1"/>
          </p:cNvGrpSpPr>
          <p:nvPr/>
        </p:nvGrpSpPr>
        <p:grpSpPr bwMode="auto">
          <a:xfrm>
            <a:off x="404813" y="2338388"/>
            <a:ext cx="241300" cy="157162"/>
            <a:chOff x="1055" y="960"/>
            <a:chExt cx="202" cy="132"/>
          </a:xfrm>
        </p:grpSpPr>
        <p:sp>
          <p:nvSpPr>
            <p:cNvPr id="112977" name="Rectangle 337">
              <a:extLst>
                <a:ext uri="{FF2B5EF4-FFF2-40B4-BE49-F238E27FC236}">
                  <a16:creationId xmlns:a16="http://schemas.microsoft.com/office/drawing/2014/main" id="{9FBCFEEE-5D0A-4667-9EA1-E98C4413A959}"/>
                </a:ext>
              </a:extLst>
            </p:cNvPr>
            <p:cNvSpPr>
              <a:spLocks noChangeAspect="1" noChangeArrowheads="1"/>
            </p:cNvSpPr>
            <p:nvPr/>
          </p:nvSpPr>
          <p:spPr bwMode="auto">
            <a:xfrm>
              <a:off x="1056" y="960"/>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2978" name="Oval 338">
              <a:extLst>
                <a:ext uri="{FF2B5EF4-FFF2-40B4-BE49-F238E27FC236}">
                  <a16:creationId xmlns:a16="http://schemas.microsoft.com/office/drawing/2014/main" id="{7437162A-F42A-4D66-9472-477198C9BA05}"/>
                </a:ext>
              </a:extLst>
            </p:cNvPr>
            <p:cNvSpPr>
              <a:spLocks noChangeAspect="1" noChangeArrowheads="1"/>
            </p:cNvSpPr>
            <p:nvPr/>
          </p:nvSpPr>
          <p:spPr bwMode="auto">
            <a:xfrm>
              <a:off x="1081" y="989"/>
              <a:ext cx="144"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2979" name="Line 339">
              <a:extLst>
                <a:ext uri="{FF2B5EF4-FFF2-40B4-BE49-F238E27FC236}">
                  <a16:creationId xmlns:a16="http://schemas.microsoft.com/office/drawing/2014/main" id="{DCF6FB0A-F32E-4D20-B94D-3DF7A19D9F68}"/>
                </a:ext>
              </a:extLst>
            </p:cNvPr>
            <p:cNvSpPr>
              <a:spLocks noChangeAspect="1" noChangeShapeType="1"/>
            </p:cNvSpPr>
            <p:nvPr/>
          </p:nvSpPr>
          <p:spPr bwMode="auto">
            <a:xfrm flipV="1">
              <a:off x="1055" y="961"/>
              <a:ext cx="97" cy="131"/>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2980" name="Line 340">
              <a:extLst>
                <a:ext uri="{FF2B5EF4-FFF2-40B4-BE49-F238E27FC236}">
                  <a16:creationId xmlns:a16="http://schemas.microsoft.com/office/drawing/2014/main" id="{FCD41747-5CBE-4EC5-AB28-6A9485103059}"/>
                </a:ext>
              </a:extLst>
            </p:cNvPr>
            <p:cNvSpPr>
              <a:spLocks noChangeAspect="1" noChangeShapeType="1"/>
            </p:cNvSpPr>
            <p:nvPr/>
          </p:nvSpPr>
          <p:spPr bwMode="auto">
            <a:xfrm>
              <a:off x="1152" y="960"/>
              <a:ext cx="104" cy="131"/>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12981" name="Group 341">
            <a:extLst>
              <a:ext uri="{FF2B5EF4-FFF2-40B4-BE49-F238E27FC236}">
                <a16:creationId xmlns:a16="http://schemas.microsoft.com/office/drawing/2014/main" id="{2C2498EF-E34B-4B03-AD28-E722A2444F92}"/>
              </a:ext>
            </a:extLst>
          </p:cNvPr>
          <p:cNvGrpSpPr>
            <a:grpSpLocks/>
          </p:cNvGrpSpPr>
          <p:nvPr/>
        </p:nvGrpSpPr>
        <p:grpSpPr bwMode="auto">
          <a:xfrm>
            <a:off x="476250" y="2266950"/>
            <a:ext cx="74613" cy="26988"/>
            <a:chOff x="2373" y="1404"/>
            <a:chExt cx="47" cy="17"/>
          </a:xfrm>
        </p:grpSpPr>
        <p:sp>
          <p:nvSpPr>
            <p:cNvPr id="112982" name="Oval 342">
              <a:extLst>
                <a:ext uri="{FF2B5EF4-FFF2-40B4-BE49-F238E27FC236}">
                  <a16:creationId xmlns:a16="http://schemas.microsoft.com/office/drawing/2014/main" id="{0E7C4461-773F-492A-92C6-FBC5E7773A77}"/>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12983" name="Oval 343">
              <a:extLst>
                <a:ext uri="{FF2B5EF4-FFF2-40B4-BE49-F238E27FC236}">
                  <a16:creationId xmlns:a16="http://schemas.microsoft.com/office/drawing/2014/main" id="{4050566B-F7AD-40D0-B393-5D561E240774}"/>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12984" name="Line 344">
            <a:extLst>
              <a:ext uri="{FF2B5EF4-FFF2-40B4-BE49-F238E27FC236}">
                <a16:creationId xmlns:a16="http://schemas.microsoft.com/office/drawing/2014/main" id="{BB39EED3-B0E6-4A6D-A993-DDE7E4A0ADCF}"/>
              </a:ext>
            </a:extLst>
          </p:cNvPr>
          <p:cNvSpPr>
            <a:spLocks noChangeShapeType="1"/>
          </p:cNvSpPr>
          <p:nvPr/>
        </p:nvSpPr>
        <p:spPr bwMode="auto">
          <a:xfrm>
            <a:off x="260350" y="241141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2985" name="Text Box 345">
            <a:extLst>
              <a:ext uri="{FF2B5EF4-FFF2-40B4-BE49-F238E27FC236}">
                <a16:creationId xmlns:a16="http://schemas.microsoft.com/office/drawing/2014/main" id="{7F1372A5-B10A-4CB8-8757-4BA4308270B3}"/>
              </a:ext>
            </a:extLst>
          </p:cNvPr>
          <p:cNvSpPr txBox="1">
            <a:spLocks noChangeArrowheads="1"/>
          </p:cNvSpPr>
          <p:nvPr/>
        </p:nvSpPr>
        <p:spPr bwMode="auto">
          <a:xfrm>
            <a:off x="620713" y="2195513"/>
            <a:ext cx="27209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Recce</a:t>
            </a:r>
          </a:p>
          <a:p>
            <a:r>
              <a:rPr lang="en-GB" altLang="en-US" sz="800"/>
              <a:t>x2 </a:t>
            </a:r>
            <a:r>
              <a:rPr lang="en-GB" altLang="en-US" sz="800" b="0"/>
              <a:t>CVR(T) Striker ATGM Vehicle </a:t>
            </a:r>
            <a:r>
              <a:rPr lang="en-GB" altLang="en-US" sz="800"/>
              <a:t>(f)</a:t>
            </a:r>
            <a:r>
              <a:rPr lang="en-GB" altLang="en-US" sz="800" b="0"/>
              <a:t>                CWBR-09</a:t>
            </a:r>
            <a:endParaRPr lang="en-GB" altLang="en-US" sz="800"/>
          </a:p>
        </p:txBody>
      </p:sp>
      <p:sp>
        <p:nvSpPr>
          <p:cNvPr id="112986" name="Text Box 346">
            <a:extLst>
              <a:ext uri="{FF2B5EF4-FFF2-40B4-BE49-F238E27FC236}">
                <a16:creationId xmlns:a16="http://schemas.microsoft.com/office/drawing/2014/main" id="{372EF646-7E69-4669-A12D-7F12A5CB967A}"/>
              </a:ext>
            </a:extLst>
          </p:cNvPr>
          <p:cNvSpPr txBox="1">
            <a:spLocks noChangeArrowheads="1"/>
          </p:cNvSpPr>
          <p:nvPr/>
        </p:nvSpPr>
        <p:spPr bwMode="auto">
          <a:xfrm>
            <a:off x="115888" y="2555875"/>
            <a:ext cx="3241675" cy="2781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800"/>
              <a:t>(a) </a:t>
            </a:r>
            <a:r>
              <a:rPr lang="en-GB" altLang="en-US" sz="800" b="0"/>
              <a:t>May alternatively be deployed as </a:t>
            </a:r>
            <a:r>
              <a:rPr lang="en-GB" altLang="en-US" sz="800"/>
              <a:t>x3 </a:t>
            </a:r>
            <a:r>
              <a:rPr lang="en-GB" altLang="en-US" sz="800" b="0"/>
              <a:t>Troop-sized MEs, each of </a:t>
            </a:r>
            <a:r>
              <a:rPr lang="en-GB" altLang="en-US" sz="800"/>
              <a:t>x1 </a:t>
            </a:r>
            <a:r>
              <a:rPr lang="en-GB" altLang="en-US" sz="800" b="0"/>
              <a:t>Scorpion and </a:t>
            </a:r>
            <a:r>
              <a:rPr lang="en-GB" altLang="en-US" sz="800"/>
              <a:t>x1 </a:t>
            </a:r>
            <a:r>
              <a:rPr lang="en-GB" altLang="en-US" sz="800" b="0"/>
              <a:t>Scimitar.  Designate the Scorpion in each Troop as the Troop Commander.</a:t>
            </a:r>
          </a:p>
          <a:p>
            <a:endParaRPr lang="en-GB" altLang="en-US" sz="800"/>
          </a:p>
          <a:p>
            <a:r>
              <a:rPr lang="en-GB" altLang="en-US" sz="800"/>
              <a:t>(b) </a:t>
            </a:r>
            <a:r>
              <a:rPr lang="en-GB" altLang="en-US" sz="800" b="0"/>
              <a:t>The Infantry and Spartans may alternatively be deployed as a Troop-sized ME.  Designate one Infantry unit as the Troop Commander.</a:t>
            </a:r>
          </a:p>
          <a:p>
            <a:endParaRPr lang="en-GB" altLang="en-US" sz="800"/>
          </a:p>
          <a:p>
            <a:r>
              <a:rPr lang="en-GB" altLang="en-US" sz="800"/>
              <a:t>(c) </a:t>
            </a:r>
            <a:r>
              <a:rPr lang="en-GB" altLang="en-US" sz="800" b="0"/>
              <a:t>The infantry of the Surveillance Troop may conduct engineering tasks.</a:t>
            </a:r>
          </a:p>
          <a:p>
            <a:endParaRPr lang="en-GB" altLang="en-US" sz="800" b="0"/>
          </a:p>
          <a:p>
            <a:r>
              <a:rPr lang="en-GB" altLang="en-US" sz="800"/>
              <a:t>(d) x1 </a:t>
            </a:r>
            <a:r>
              <a:rPr lang="en-GB" altLang="en-US" sz="800" b="0"/>
              <a:t>Spartan would normally be fitted with Ground Surveillance Radar.</a:t>
            </a:r>
          </a:p>
          <a:p>
            <a:endParaRPr lang="en-GB" altLang="en-US" sz="800" b="0"/>
          </a:p>
          <a:p>
            <a:r>
              <a:rPr lang="en-GB" altLang="en-US" sz="800"/>
              <a:t>(e) </a:t>
            </a:r>
            <a:r>
              <a:rPr lang="en-GB" altLang="en-US" sz="800" b="0"/>
              <a:t>From 1986: May upgrade Infantry with L85/L86 small-arms:</a:t>
            </a:r>
          </a:p>
          <a:p>
            <a:r>
              <a:rPr lang="en-GB" altLang="en-US" sz="800"/>
              <a:t>     x2 </a:t>
            </a:r>
            <a:r>
              <a:rPr lang="en-GB" altLang="en-US" sz="800" b="0"/>
              <a:t>Infantry (1 MAW)                                                      CWBR-27</a:t>
            </a:r>
          </a:p>
          <a:p>
            <a:r>
              <a:rPr lang="en-GB" altLang="en-US" sz="800" b="0"/>
              <a:t>From 1987: May replace all M72 66mm LAW and Carl-Gustav 84mm MAW with the 94mm LAW-80 (see card).</a:t>
            </a:r>
          </a:p>
          <a:p>
            <a:endParaRPr lang="en-GB" altLang="en-US" sz="800" b="0"/>
          </a:p>
          <a:p>
            <a:r>
              <a:rPr lang="en-GB" altLang="en-US" sz="800"/>
              <a:t>(f) </a:t>
            </a:r>
            <a:r>
              <a:rPr lang="en-GB" altLang="en-US" sz="800" b="0"/>
              <a:t>May alternatively deploy the Strikers as a Troop-sized ME.  Designate one Striker as the Troop Commander.</a:t>
            </a:r>
          </a:p>
          <a:p>
            <a:endParaRPr lang="en-GB" altLang="en-US" sz="800"/>
          </a:p>
        </p:txBody>
      </p:sp>
      <p:sp>
        <p:nvSpPr>
          <p:cNvPr id="112987" name="Line 347">
            <a:extLst>
              <a:ext uri="{FF2B5EF4-FFF2-40B4-BE49-F238E27FC236}">
                <a16:creationId xmlns:a16="http://schemas.microsoft.com/office/drawing/2014/main" id="{EFD0C256-BABE-4A80-BE35-81E8566D901F}"/>
              </a:ext>
            </a:extLst>
          </p:cNvPr>
          <p:cNvSpPr>
            <a:spLocks noChangeShapeType="1"/>
          </p:cNvSpPr>
          <p:nvPr/>
        </p:nvSpPr>
        <p:spPr bwMode="auto">
          <a:xfrm>
            <a:off x="3644900" y="395288"/>
            <a:ext cx="0" cy="115252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12988" name="Group 348">
            <a:extLst>
              <a:ext uri="{FF2B5EF4-FFF2-40B4-BE49-F238E27FC236}">
                <a16:creationId xmlns:a16="http://schemas.microsoft.com/office/drawing/2014/main" id="{619DE16C-00CA-462B-98B6-222495F7E508}"/>
              </a:ext>
            </a:extLst>
          </p:cNvPr>
          <p:cNvGrpSpPr>
            <a:grpSpLocks/>
          </p:cNvGrpSpPr>
          <p:nvPr/>
        </p:nvGrpSpPr>
        <p:grpSpPr bwMode="auto">
          <a:xfrm>
            <a:off x="3871913" y="1116013"/>
            <a:ext cx="74612" cy="26987"/>
            <a:chOff x="2373" y="1404"/>
            <a:chExt cx="47" cy="17"/>
          </a:xfrm>
        </p:grpSpPr>
        <p:sp>
          <p:nvSpPr>
            <p:cNvPr id="112989" name="Oval 349">
              <a:extLst>
                <a:ext uri="{FF2B5EF4-FFF2-40B4-BE49-F238E27FC236}">
                  <a16:creationId xmlns:a16="http://schemas.microsoft.com/office/drawing/2014/main" id="{773EF393-0424-4AAA-92F0-F7A481FEF8DE}"/>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12990" name="Oval 350">
              <a:extLst>
                <a:ext uri="{FF2B5EF4-FFF2-40B4-BE49-F238E27FC236}">
                  <a16:creationId xmlns:a16="http://schemas.microsoft.com/office/drawing/2014/main" id="{030B4885-2488-4F76-AC97-3D4E26F53107}"/>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12991" name="Text Box 351">
            <a:extLst>
              <a:ext uri="{FF2B5EF4-FFF2-40B4-BE49-F238E27FC236}">
                <a16:creationId xmlns:a16="http://schemas.microsoft.com/office/drawing/2014/main" id="{657EBA3D-A64D-4BCA-9054-66DCD658C285}"/>
              </a:ext>
            </a:extLst>
          </p:cNvPr>
          <p:cNvSpPr txBox="1">
            <a:spLocks noChangeArrowheads="1"/>
          </p:cNvSpPr>
          <p:nvPr/>
        </p:nvSpPr>
        <p:spPr bwMode="auto">
          <a:xfrm>
            <a:off x="4005263" y="1042988"/>
            <a:ext cx="27193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Recce</a:t>
            </a:r>
          </a:p>
          <a:p>
            <a:r>
              <a:rPr lang="en-GB" altLang="en-US" sz="800"/>
              <a:t>x6 </a:t>
            </a:r>
            <a:r>
              <a:rPr lang="en-GB" altLang="en-US" sz="800" b="0"/>
              <a:t>CVR(W) Fox 30mm Armoured Car </a:t>
            </a:r>
            <a:r>
              <a:rPr lang="en-GB" altLang="en-US" sz="800"/>
              <a:t>(a)</a:t>
            </a:r>
            <a:r>
              <a:rPr lang="en-GB" altLang="en-US" sz="800" b="0"/>
              <a:t>        CWBR-17</a:t>
            </a:r>
            <a:endParaRPr lang="en-GB" altLang="en-US" sz="800"/>
          </a:p>
        </p:txBody>
      </p:sp>
      <p:sp>
        <p:nvSpPr>
          <p:cNvPr id="112992" name="Line 352">
            <a:extLst>
              <a:ext uri="{FF2B5EF4-FFF2-40B4-BE49-F238E27FC236}">
                <a16:creationId xmlns:a16="http://schemas.microsoft.com/office/drawing/2014/main" id="{9C4C744F-F07E-4121-89A3-34E8BCE6E5D4}"/>
              </a:ext>
            </a:extLst>
          </p:cNvPr>
          <p:cNvSpPr>
            <a:spLocks noChangeShapeType="1"/>
          </p:cNvSpPr>
          <p:nvPr/>
        </p:nvSpPr>
        <p:spPr bwMode="auto">
          <a:xfrm>
            <a:off x="3644900" y="1258888"/>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12993" name="Group 353">
            <a:extLst>
              <a:ext uri="{FF2B5EF4-FFF2-40B4-BE49-F238E27FC236}">
                <a16:creationId xmlns:a16="http://schemas.microsoft.com/office/drawing/2014/main" id="{A9CACDB6-8DBB-4021-A24B-781957B15C17}"/>
              </a:ext>
            </a:extLst>
          </p:cNvPr>
          <p:cNvGrpSpPr>
            <a:grpSpLocks noChangeAspect="1"/>
          </p:cNvGrpSpPr>
          <p:nvPr/>
        </p:nvGrpSpPr>
        <p:grpSpPr bwMode="auto">
          <a:xfrm>
            <a:off x="3502025" y="250825"/>
            <a:ext cx="287338" cy="217488"/>
            <a:chOff x="480" y="816"/>
            <a:chExt cx="201" cy="132"/>
          </a:xfrm>
        </p:grpSpPr>
        <p:grpSp>
          <p:nvGrpSpPr>
            <p:cNvPr id="112994" name="Group 354">
              <a:extLst>
                <a:ext uri="{FF2B5EF4-FFF2-40B4-BE49-F238E27FC236}">
                  <a16:creationId xmlns:a16="http://schemas.microsoft.com/office/drawing/2014/main" id="{A28D759F-BCB0-4A9E-A54E-EEBDD9B19C17}"/>
                </a:ext>
              </a:extLst>
            </p:cNvPr>
            <p:cNvGrpSpPr>
              <a:grpSpLocks noChangeAspect="1"/>
            </p:cNvGrpSpPr>
            <p:nvPr/>
          </p:nvGrpSpPr>
          <p:grpSpPr bwMode="auto">
            <a:xfrm>
              <a:off x="480" y="816"/>
              <a:ext cx="201" cy="132"/>
              <a:chOff x="480" y="816"/>
              <a:chExt cx="201" cy="132"/>
            </a:xfrm>
          </p:grpSpPr>
          <p:sp>
            <p:nvSpPr>
              <p:cNvPr id="112995" name="Rectangle 355">
                <a:extLst>
                  <a:ext uri="{FF2B5EF4-FFF2-40B4-BE49-F238E27FC236}">
                    <a16:creationId xmlns:a16="http://schemas.microsoft.com/office/drawing/2014/main" id="{F8DA5D47-F26B-4A37-AAAC-22976DC1CEB7}"/>
                  </a:ext>
                </a:extLst>
              </p:cNvPr>
              <p:cNvSpPr>
                <a:spLocks noChangeAspect="1" noChangeArrowheads="1"/>
              </p:cNvSpPr>
              <p:nvPr/>
            </p:nvSpPr>
            <p:spPr bwMode="auto">
              <a:xfrm>
                <a:off x="480" y="816"/>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2996" name="Oval 356">
                <a:extLst>
                  <a:ext uri="{FF2B5EF4-FFF2-40B4-BE49-F238E27FC236}">
                    <a16:creationId xmlns:a16="http://schemas.microsoft.com/office/drawing/2014/main" id="{B63FE70D-5DED-4901-A015-9CCB196B90FA}"/>
                  </a:ext>
                </a:extLst>
              </p:cNvPr>
              <p:cNvSpPr>
                <a:spLocks noChangeAspect="1" noChangeArrowheads="1"/>
              </p:cNvSpPr>
              <p:nvPr/>
            </p:nvSpPr>
            <p:spPr bwMode="auto">
              <a:xfrm>
                <a:off x="517" y="849"/>
                <a:ext cx="127"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112997" name="Line 357">
              <a:extLst>
                <a:ext uri="{FF2B5EF4-FFF2-40B4-BE49-F238E27FC236}">
                  <a16:creationId xmlns:a16="http://schemas.microsoft.com/office/drawing/2014/main" id="{DE469559-E4BC-472B-AAFD-3C2C9D580089}"/>
                </a:ext>
              </a:extLst>
            </p:cNvPr>
            <p:cNvSpPr>
              <a:spLocks noChangeAspect="1" noChangeShapeType="1"/>
            </p:cNvSpPr>
            <p:nvPr/>
          </p:nvSpPr>
          <p:spPr bwMode="auto">
            <a:xfrm flipV="1">
              <a:off x="480" y="816"/>
              <a:ext cx="198" cy="132"/>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12998" name="Line 358">
            <a:extLst>
              <a:ext uri="{FF2B5EF4-FFF2-40B4-BE49-F238E27FC236}">
                <a16:creationId xmlns:a16="http://schemas.microsoft.com/office/drawing/2014/main" id="{FA032D78-091A-41FD-9F6F-3D0621ED20F0}"/>
              </a:ext>
            </a:extLst>
          </p:cNvPr>
          <p:cNvSpPr>
            <a:spLocks noChangeShapeType="1"/>
          </p:cNvSpPr>
          <p:nvPr/>
        </p:nvSpPr>
        <p:spPr bwMode="auto">
          <a:xfrm>
            <a:off x="3644900" y="68262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2999" name="Line 359">
            <a:extLst>
              <a:ext uri="{FF2B5EF4-FFF2-40B4-BE49-F238E27FC236}">
                <a16:creationId xmlns:a16="http://schemas.microsoft.com/office/drawing/2014/main" id="{6F280FD3-462F-40C5-8E80-4C0FFE0592D1}"/>
              </a:ext>
            </a:extLst>
          </p:cNvPr>
          <p:cNvSpPr>
            <a:spLocks noChangeShapeType="1"/>
          </p:cNvSpPr>
          <p:nvPr/>
        </p:nvSpPr>
        <p:spPr bwMode="auto">
          <a:xfrm>
            <a:off x="3860800" y="754063"/>
            <a:ext cx="0" cy="1444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13000" name="Group 360">
            <a:extLst>
              <a:ext uri="{FF2B5EF4-FFF2-40B4-BE49-F238E27FC236}">
                <a16:creationId xmlns:a16="http://schemas.microsoft.com/office/drawing/2014/main" id="{2F0B29A6-9BBC-47E2-89B3-1F51C4416F64}"/>
              </a:ext>
            </a:extLst>
          </p:cNvPr>
          <p:cNvGrpSpPr>
            <a:grpSpLocks/>
          </p:cNvGrpSpPr>
          <p:nvPr/>
        </p:nvGrpSpPr>
        <p:grpSpPr bwMode="auto">
          <a:xfrm>
            <a:off x="3860800" y="538163"/>
            <a:ext cx="74613" cy="26987"/>
            <a:chOff x="2373" y="1404"/>
            <a:chExt cx="47" cy="17"/>
          </a:xfrm>
        </p:grpSpPr>
        <p:sp>
          <p:nvSpPr>
            <p:cNvPr id="113001" name="Oval 361">
              <a:extLst>
                <a:ext uri="{FF2B5EF4-FFF2-40B4-BE49-F238E27FC236}">
                  <a16:creationId xmlns:a16="http://schemas.microsoft.com/office/drawing/2014/main" id="{6669F690-068A-446D-A46D-9DA8E259F662}"/>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13002" name="Oval 362">
              <a:extLst>
                <a:ext uri="{FF2B5EF4-FFF2-40B4-BE49-F238E27FC236}">
                  <a16:creationId xmlns:a16="http://schemas.microsoft.com/office/drawing/2014/main" id="{FBF4F12C-A7B3-4D36-8B29-ECBD2A23865B}"/>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13003" name="Text Box 363">
            <a:extLst>
              <a:ext uri="{FF2B5EF4-FFF2-40B4-BE49-F238E27FC236}">
                <a16:creationId xmlns:a16="http://schemas.microsoft.com/office/drawing/2014/main" id="{248F5924-70A0-441A-AF19-E2E1E955867B}"/>
              </a:ext>
            </a:extLst>
          </p:cNvPr>
          <p:cNvSpPr txBox="1">
            <a:spLocks noChangeArrowheads="1"/>
          </p:cNvSpPr>
          <p:nvPr/>
        </p:nvSpPr>
        <p:spPr bwMode="auto">
          <a:xfrm>
            <a:off x="4005263" y="471488"/>
            <a:ext cx="27447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Command/Recce</a:t>
            </a:r>
          </a:p>
          <a:p>
            <a:r>
              <a:rPr lang="en-GB" altLang="en-US" sz="800"/>
              <a:t>x1 </a:t>
            </a:r>
            <a:r>
              <a:rPr lang="en-GB" altLang="en-US" sz="800" b="0"/>
              <a:t>Commander                                                 CWBR-25</a:t>
            </a:r>
            <a:endParaRPr lang="en-GB" altLang="en-US" sz="800"/>
          </a:p>
        </p:txBody>
      </p:sp>
      <p:grpSp>
        <p:nvGrpSpPr>
          <p:cNvPr id="113004" name="Group 364">
            <a:extLst>
              <a:ext uri="{FF2B5EF4-FFF2-40B4-BE49-F238E27FC236}">
                <a16:creationId xmlns:a16="http://schemas.microsoft.com/office/drawing/2014/main" id="{EAE61669-09A6-473E-919A-D2B6D917A135}"/>
              </a:ext>
            </a:extLst>
          </p:cNvPr>
          <p:cNvGrpSpPr>
            <a:grpSpLocks/>
          </p:cNvGrpSpPr>
          <p:nvPr/>
        </p:nvGrpSpPr>
        <p:grpSpPr bwMode="auto">
          <a:xfrm>
            <a:off x="3789363" y="609600"/>
            <a:ext cx="231775" cy="157163"/>
            <a:chOff x="933" y="149"/>
            <a:chExt cx="146" cy="99"/>
          </a:xfrm>
        </p:grpSpPr>
        <p:sp>
          <p:nvSpPr>
            <p:cNvPr id="113005" name="Rectangle 365">
              <a:extLst>
                <a:ext uri="{FF2B5EF4-FFF2-40B4-BE49-F238E27FC236}">
                  <a16:creationId xmlns:a16="http://schemas.microsoft.com/office/drawing/2014/main" id="{C5EF5F9C-4ECF-4C5E-89C9-16F3EEABA275}"/>
                </a:ext>
              </a:extLst>
            </p:cNvPr>
            <p:cNvSpPr>
              <a:spLocks noChangeAspect="1" noChangeArrowheads="1"/>
            </p:cNvSpPr>
            <p:nvPr/>
          </p:nvSpPr>
          <p:spPr bwMode="auto">
            <a:xfrm>
              <a:off x="933" y="149"/>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3006" name="Text Box 366">
              <a:extLst>
                <a:ext uri="{FF2B5EF4-FFF2-40B4-BE49-F238E27FC236}">
                  <a16:creationId xmlns:a16="http://schemas.microsoft.com/office/drawing/2014/main" id="{C49203F0-E9C8-4895-BCF0-88FA4DEBF2F7}"/>
                </a:ext>
              </a:extLst>
            </p:cNvPr>
            <p:cNvSpPr txBox="1">
              <a:spLocks noChangeAspect="1" noChangeArrowheads="1"/>
            </p:cNvSpPr>
            <p:nvPr/>
          </p:nvSpPr>
          <p:spPr bwMode="auto">
            <a:xfrm>
              <a:off x="948" y="163"/>
              <a:ext cx="116" cy="70"/>
            </a:xfrm>
            <a:prstGeom prst="rect">
              <a:avLst/>
            </a:prstGeom>
            <a:solidFill>
              <a:srgbClr val="CC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sz="800"/>
                <a:t>HQ</a:t>
              </a:r>
            </a:p>
          </p:txBody>
        </p:sp>
      </p:grpSp>
      <p:grpSp>
        <p:nvGrpSpPr>
          <p:cNvPr id="113007" name="Group 367">
            <a:extLst>
              <a:ext uri="{FF2B5EF4-FFF2-40B4-BE49-F238E27FC236}">
                <a16:creationId xmlns:a16="http://schemas.microsoft.com/office/drawing/2014/main" id="{78004B72-B9E7-411A-81EF-BACCD94B8FCB}"/>
              </a:ext>
            </a:extLst>
          </p:cNvPr>
          <p:cNvGrpSpPr>
            <a:grpSpLocks/>
          </p:cNvGrpSpPr>
          <p:nvPr/>
        </p:nvGrpSpPr>
        <p:grpSpPr bwMode="auto">
          <a:xfrm>
            <a:off x="3860800" y="825500"/>
            <a:ext cx="74613" cy="26988"/>
            <a:chOff x="2373" y="1404"/>
            <a:chExt cx="47" cy="17"/>
          </a:xfrm>
        </p:grpSpPr>
        <p:sp>
          <p:nvSpPr>
            <p:cNvPr id="113008" name="Oval 368">
              <a:extLst>
                <a:ext uri="{FF2B5EF4-FFF2-40B4-BE49-F238E27FC236}">
                  <a16:creationId xmlns:a16="http://schemas.microsoft.com/office/drawing/2014/main" id="{189DED34-55E3-4D87-BAD1-05AE4C26D1BE}"/>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13009" name="Oval 369">
              <a:extLst>
                <a:ext uri="{FF2B5EF4-FFF2-40B4-BE49-F238E27FC236}">
                  <a16:creationId xmlns:a16="http://schemas.microsoft.com/office/drawing/2014/main" id="{E9943B51-5553-4683-8753-A50C99F3C938}"/>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13010" name="Text Box 370">
            <a:extLst>
              <a:ext uri="{FF2B5EF4-FFF2-40B4-BE49-F238E27FC236}">
                <a16:creationId xmlns:a16="http://schemas.microsoft.com/office/drawing/2014/main" id="{5EF29E2B-D69E-4CF8-8E81-9F5464EB95E2}"/>
              </a:ext>
            </a:extLst>
          </p:cNvPr>
          <p:cNvSpPr txBox="1">
            <a:spLocks noChangeArrowheads="1"/>
          </p:cNvSpPr>
          <p:nvPr/>
        </p:nvSpPr>
        <p:spPr bwMode="auto">
          <a:xfrm>
            <a:off x="4005263" y="755650"/>
            <a:ext cx="27241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Transport/Recce</a:t>
            </a:r>
          </a:p>
          <a:p>
            <a:r>
              <a:rPr lang="en-GB" altLang="en-US" sz="800"/>
              <a:t>x1 </a:t>
            </a:r>
            <a:r>
              <a:rPr lang="en-GB" altLang="en-US" sz="800" b="0"/>
              <a:t>Ferret Scout Car </a:t>
            </a:r>
            <a:r>
              <a:rPr lang="en-GB" altLang="en-US" sz="800"/>
              <a:t>(d)</a:t>
            </a:r>
            <a:r>
              <a:rPr lang="en-GB" altLang="en-US" sz="800" b="0"/>
              <a:t>                                    CWBR-18</a:t>
            </a:r>
            <a:endParaRPr lang="en-GB" altLang="en-US" sz="800"/>
          </a:p>
        </p:txBody>
      </p:sp>
      <p:sp>
        <p:nvSpPr>
          <p:cNvPr id="113011" name="Text Box 371">
            <a:extLst>
              <a:ext uri="{FF2B5EF4-FFF2-40B4-BE49-F238E27FC236}">
                <a16:creationId xmlns:a16="http://schemas.microsoft.com/office/drawing/2014/main" id="{55C712BA-2F06-4BD7-8FD0-1A74144578C4}"/>
              </a:ext>
            </a:extLst>
          </p:cNvPr>
          <p:cNvSpPr txBox="1">
            <a:spLocks noChangeArrowheads="1"/>
          </p:cNvSpPr>
          <p:nvPr/>
        </p:nvSpPr>
        <p:spPr bwMode="auto">
          <a:xfrm>
            <a:off x="3789363" y="107950"/>
            <a:ext cx="255746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MANOEUVRE ELEMENT CWBR-03f</a:t>
            </a:r>
          </a:p>
          <a:p>
            <a:r>
              <a:rPr lang="en-GB" altLang="en-US" sz="1000"/>
              <a:t>Medium Recce Squadron (Wheeled UK)</a:t>
            </a:r>
          </a:p>
        </p:txBody>
      </p:sp>
      <p:sp>
        <p:nvSpPr>
          <p:cNvPr id="113012" name="Line 372">
            <a:extLst>
              <a:ext uri="{FF2B5EF4-FFF2-40B4-BE49-F238E27FC236}">
                <a16:creationId xmlns:a16="http://schemas.microsoft.com/office/drawing/2014/main" id="{09E69293-4FFE-40E8-BB0D-6998FF5B3CDE}"/>
              </a:ext>
            </a:extLst>
          </p:cNvPr>
          <p:cNvSpPr>
            <a:spLocks noChangeShapeType="1"/>
          </p:cNvSpPr>
          <p:nvPr/>
        </p:nvSpPr>
        <p:spPr bwMode="auto">
          <a:xfrm>
            <a:off x="3644900" y="154622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3013" name="Line 373">
            <a:extLst>
              <a:ext uri="{FF2B5EF4-FFF2-40B4-BE49-F238E27FC236}">
                <a16:creationId xmlns:a16="http://schemas.microsoft.com/office/drawing/2014/main" id="{B915BF58-7ED3-4BFC-86BD-43F3597425A7}"/>
              </a:ext>
            </a:extLst>
          </p:cNvPr>
          <p:cNvSpPr>
            <a:spLocks noChangeShapeType="1"/>
          </p:cNvSpPr>
          <p:nvPr/>
        </p:nvSpPr>
        <p:spPr bwMode="auto">
          <a:xfrm>
            <a:off x="3860800" y="1617663"/>
            <a:ext cx="0" cy="1444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13014" name="Group 374">
            <a:extLst>
              <a:ext uri="{FF2B5EF4-FFF2-40B4-BE49-F238E27FC236}">
                <a16:creationId xmlns:a16="http://schemas.microsoft.com/office/drawing/2014/main" id="{3DE5EB58-E6B1-4405-944D-92D1938611AD}"/>
              </a:ext>
            </a:extLst>
          </p:cNvPr>
          <p:cNvGrpSpPr>
            <a:grpSpLocks noChangeAspect="1"/>
          </p:cNvGrpSpPr>
          <p:nvPr/>
        </p:nvGrpSpPr>
        <p:grpSpPr bwMode="auto">
          <a:xfrm>
            <a:off x="3789363" y="1473200"/>
            <a:ext cx="231775" cy="157163"/>
            <a:chOff x="1968" y="1728"/>
            <a:chExt cx="195" cy="132"/>
          </a:xfrm>
        </p:grpSpPr>
        <p:sp>
          <p:nvSpPr>
            <p:cNvPr id="113015" name="Rectangle 375">
              <a:extLst>
                <a:ext uri="{FF2B5EF4-FFF2-40B4-BE49-F238E27FC236}">
                  <a16:creationId xmlns:a16="http://schemas.microsoft.com/office/drawing/2014/main" id="{C79F4E2B-0770-43F6-918B-097F650C64A3}"/>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3016" name="Line 376">
              <a:extLst>
                <a:ext uri="{FF2B5EF4-FFF2-40B4-BE49-F238E27FC236}">
                  <a16:creationId xmlns:a16="http://schemas.microsoft.com/office/drawing/2014/main" id="{51D8D12B-496D-4E76-8A2D-D9B803B81880}"/>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3017" name="Line 377">
              <a:extLst>
                <a:ext uri="{FF2B5EF4-FFF2-40B4-BE49-F238E27FC236}">
                  <a16:creationId xmlns:a16="http://schemas.microsoft.com/office/drawing/2014/main" id="{8A10F0A6-DBBB-4574-972B-FB643EA801EE}"/>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13018" name="Group 378">
            <a:extLst>
              <a:ext uri="{FF2B5EF4-FFF2-40B4-BE49-F238E27FC236}">
                <a16:creationId xmlns:a16="http://schemas.microsoft.com/office/drawing/2014/main" id="{E87B662E-DA8D-4145-8C4F-76A0FE7C0002}"/>
              </a:ext>
            </a:extLst>
          </p:cNvPr>
          <p:cNvGrpSpPr>
            <a:grpSpLocks/>
          </p:cNvGrpSpPr>
          <p:nvPr/>
        </p:nvGrpSpPr>
        <p:grpSpPr bwMode="auto">
          <a:xfrm>
            <a:off x="3860800" y="1401763"/>
            <a:ext cx="74613" cy="26987"/>
            <a:chOff x="2373" y="1404"/>
            <a:chExt cx="47" cy="17"/>
          </a:xfrm>
        </p:grpSpPr>
        <p:sp>
          <p:nvSpPr>
            <p:cNvPr id="113019" name="Oval 379">
              <a:extLst>
                <a:ext uri="{FF2B5EF4-FFF2-40B4-BE49-F238E27FC236}">
                  <a16:creationId xmlns:a16="http://schemas.microsoft.com/office/drawing/2014/main" id="{D7412872-1623-4F9B-8604-3CC28C5530A0}"/>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13020" name="Oval 380">
              <a:extLst>
                <a:ext uri="{FF2B5EF4-FFF2-40B4-BE49-F238E27FC236}">
                  <a16:creationId xmlns:a16="http://schemas.microsoft.com/office/drawing/2014/main" id="{BC89450C-057C-48F2-AFBA-72AE12CD4C17}"/>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grpSp>
        <p:nvGrpSpPr>
          <p:cNvPr id="113021" name="Group 381">
            <a:extLst>
              <a:ext uri="{FF2B5EF4-FFF2-40B4-BE49-F238E27FC236}">
                <a16:creationId xmlns:a16="http://schemas.microsoft.com/office/drawing/2014/main" id="{BF5E9877-931B-4202-AEFF-209EF01B6C00}"/>
              </a:ext>
            </a:extLst>
          </p:cNvPr>
          <p:cNvGrpSpPr>
            <a:grpSpLocks noChangeAspect="1"/>
          </p:cNvGrpSpPr>
          <p:nvPr/>
        </p:nvGrpSpPr>
        <p:grpSpPr bwMode="auto">
          <a:xfrm>
            <a:off x="3789363" y="1762125"/>
            <a:ext cx="241300" cy="157163"/>
            <a:chOff x="767" y="768"/>
            <a:chExt cx="202" cy="132"/>
          </a:xfrm>
        </p:grpSpPr>
        <p:sp>
          <p:nvSpPr>
            <p:cNvPr id="113022" name="Rectangle 382">
              <a:extLst>
                <a:ext uri="{FF2B5EF4-FFF2-40B4-BE49-F238E27FC236}">
                  <a16:creationId xmlns:a16="http://schemas.microsoft.com/office/drawing/2014/main" id="{E0F7FE32-D2D3-44A4-9688-B7C87B8142E4}"/>
                </a:ext>
              </a:extLst>
            </p:cNvPr>
            <p:cNvSpPr>
              <a:spLocks noChangeAspect="1" noChangeArrowheads="1"/>
            </p:cNvSpPr>
            <p:nvPr/>
          </p:nvSpPr>
          <p:spPr bwMode="auto">
            <a:xfrm>
              <a:off x="768" y="768"/>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3023" name="Oval 383">
              <a:extLst>
                <a:ext uri="{FF2B5EF4-FFF2-40B4-BE49-F238E27FC236}">
                  <a16:creationId xmlns:a16="http://schemas.microsoft.com/office/drawing/2014/main" id="{229729D0-A5BE-4363-9DAB-BA43BB9D49FD}"/>
                </a:ext>
              </a:extLst>
            </p:cNvPr>
            <p:cNvSpPr>
              <a:spLocks noChangeAspect="1" noChangeArrowheads="1"/>
            </p:cNvSpPr>
            <p:nvPr/>
          </p:nvSpPr>
          <p:spPr bwMode="auto">
            <a:xfrm>
              <a:off x="798" y="801"/>
              <a:ext cx="142"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3024" name="Line 384">
              <a:extLst>
                <a:ext uri="{FF2B5EF4-FFF2-40B4-BE49-F238E27FC236}">
                  <a16:creationId xmlns:a16="http://schemas.microsoft.com/office/drawing/2014/main" id="{E620000C-36C8-44E3-959C-C8A11D9C6781}"/>
                </a:ext>
              </a:extLst>
            </p:cNvPr>
            <p:cNvSpPr>
              <a:spLocks noChangeAspect="1" noChangeShapeType="1"/>
            </p:cNvSpPr>
            <p:nvPr/>
          </p:nvSpPr>
          <p:spPr bwMode="auto">
            <a:xfrm flipV="1">
              <a:off x="768" y="768"/>
              <a:ext cx="199" cy="131"/>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3025" name="Line 385">
              <a:extLst>
                <a:ext uri="{FF2B5EF4-FFF2-40B4-BE49-F238E27FC236}">
                  <a16:creationId xmlns:a16="http://schemas.microsoft.com/office/drawing/2014/main" id="{A4E3FAFC-DE47-4E31-96F0-99AA4A8B26BC}"/>
                </a:ext>
              </a:extLst>
            </p:cNvPr>
            <p:cNvSpPr>
              <a:spLocks noChangeAspect="1" noChangeShapeType="1"/>
            </p:cNvSpPr>
            <p:nvPr/>
          </p:nvSpPr>
          <p:spPr bwMode="auto">
            <a:xfrm>
              <a:off x="767" y="768"/>
              <a:ext cx="202"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13026" name="Group 386">
            <a:extLst>
              <a:ext uri="{FF2B5EF4-FFF2-40B4-BE49-F238E27FC236}">
                <a16:creationId xmlns:a16="http://schemas.microsoft.com/office/drawing/2014/main" id="{5B09D258-A641-46EC-A1F7-EB3FCE6907C9}"/>
              </a:ext>
            </a:extLst>
          </p:cNvPr>
          <p:cNvGrpSpPr>
            <a:grpSpLocks/>
          </p:cNvGrpSpPr>
          <p:nvPr/>
        </p:nvGrpSpPr>
        <p:grpSpPr bwMode="auto">
          <a:xfrm>
            <a:off x="3860800" y="1689100"/>
            <a:ext cx="74613" cy="26988"/>
            <a:chOff x="2373" y="1404"/>
            <a:chExt cx="47" cy="17"/>
          </a:xfrm>
        </p:grpSpPr>
        <p:sp>
          <p:nvSpPr>
            <p:cNvPr id="113027" name="Oval 387">
              <a:extLst>
                <a:ext uri="{FF2B5EF4-FFF2-40B4-BE49-F238E27FC236}">
                  <a16:creationId xmlns:a16="http://schemas.microsoft.com/office/drawing/2014/main" id="{3BBFAAEB-9BA5-4A2F-B065-BAE970586128}"/>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13028" name="Oval 388">
              <a:extLst>
                <a:ext uri="{FF2B5EF4-FFF2-40B4-BE49-F238E27FC236}">
                  <a16:creationId xmlns:a16="http://schemas.microsoft.com/office/drawing/2014/main" id="{3F1EF34A-3BFF-40C8-A91C-08BB4A4D9EF5}"/>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13029" name="Text Box 389">
            <a:extLst>
              <a:ext uri="{FF2B5EF4-FFF2-40B4-BE49-F238E27FC236}">
                <a16:creationId xmlns:a16="http://schemas.microsoft.com/office/drawing/2014/main" id="{EF1545F9-2087-40CE-8F41-B3EDCB13EED2}"/>
              </a:ext>
            </a:extLst>
          </p:cNvPr>
          <p:cNvSpPr txBox="1">
            <a:spLocks noChangeArrowheads="1"/>
          </p:cNvSpPr>
          <p:nvPr/>
        </p:nvSpPr>
        <p:spPr bwMode="auto">
          <a:xfrm>
            <a:off x="4005263" y="1624013"/>
            <a:ext cx="27559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Transport/Recce</a:t>
            </a:r>
          </a:p>
          <a:p>
            <a:r>
              <a:rPr lang="en-GB" altLang="en-US" sz="800"/>
              <a:t>x2 </a:t>
            </a:r>
            <a:r>
              <a:rPr lang="en-GB" altLang="en-US" sz="800" b="0"/>
              <a:t>Saracen APC </a:t>
            </a:r>
            <a:r>
              <a:rPr lang="en-GB" altLang="en-US" sz="800"/>
              <a:t>(e)</a:t>
            </a:r>
            <a:r>
              <a:rPr lang="en-GB" altLang="en-US" sz="800" b="0"/>
              <a:t>                                          CWBR-16</a:t>
            </a:r>
            <a:endParaRPr lang="en-GB" altLang="en-US" sz="800"/>
          </a:p>
        </p:txBody>
      </p:sp>
      <p:sp>
        <p:nvSpPr>
          <p:cNvPr id="113030" name="Text Box 390">
            <a:extLst>
              <a:ext uri="{FF2B5EF4-FFF2-40B4-BE49-F238E27FC236}">
                <a16:creationId xmlns:a16="http://schemas.microsoft.com/office/drawing/2014/main" id="{D1B11EA8-68C8-4FD1-AEEF-32C4A2DC0304}"/>
              </a:ext>
            </a:extLst>
          </p:cNvPr>
          <p:cNvSpPr txBox="1">
            <a:spLocks noChangeArrowheads="1"/>
          </p:cNvSpPr>
          <p:nvPr/>
        </p:nvSpPr>
        <p:spPr bwMode="auto">
          <a:xfrm>
            <a:off x="4005263" y="1331913"/>
            <a:ext cx="27400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Recce</a:t>
            </a:r>
          </a:p>
          <a:p>
            <a:r>
              <a:rPr lang="en-GB" altLang="en-US" sz="800"/>
              <a:t>x2 </a:t>
            </a:r>
            <a:r>
              <a:rPr lang="en-GB" altLang="en-US" sz="800" b="0"/>
              <a:t>Infantry (1 MAW) </a:t>
            </a:r>
            <a:r>
              <a:rPr lang="en-GB" altLang="en-US" sz="800"/>
              <a:t>(bc)</a:t>
            </a:r>
            <a:r>
              <a:rPr lang="en-GB" altLang="en-US" sz="800" b="0"/>
              <a:t>                                  CWBR-26</a:t>
            </a:r>
            <a:endParaRPr lang="en-GB" altLang="en-US" sz="800"/>
          </a:p>
        </p:txBody>
      </p:sp>
      <p:sp>
        <p:nvSpPr>
          <p:cNvPr id="113031" name="Line 391">
            <a:extLst>
              <a:ext uri="{FF2B5EF4-FFF2-40B4-BE49-F238E27FC236}">
                <a16:creationId xmlns:a16="http://schemas.microsoft.com/office/drawing/2014/main" id="{C70ADB6E-A584-4BDF-A59B-4A4176B80AFA}"/>
              </a:ext>
            </a:extLst>
          </p:cNvPr>
          <p:cNvSpPr>
            <a:spLocks noChangeShapeType="1"/>
          </p:cNvSpPr>
          <p:nvPr/>
        </p:nvSpPr>
        <p:spPr bwMode="auto">
          <a:xfrm>
            <a:off x="3644900" y="179388"/>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13032" name="Group 392">
            <a:extLst>
              <a:ext uri="{FF2B5EF4-FFF2-40B4-BE49-F238E27FC236}">
                <a16:creationId xmlns:a16="http://schemas.microsoft.com/office/drawing/2014/main" id="{6559B4D7-2979-470F-96C7-5B0174486CEE}"/>
              </a:ext>
            </a:extLst>
          </p:cNvPr>
          <p:cNvGrpSpPr>
            <a:grpSpLocks/>
          </p:cNvGrpSpPr>
          <p:nvPr/>
        </p:nvGrpSpPr>
        <p:grpSpPr bwMode="auto">
          <a:xfrm>
            <a:off x="3789363" y="898525"/>
            <a:ext cx="231775" cy="190500"/>
            <a:chOff x="2352" y="3264"/>
            <a:chExt cx="146" cy="120"/>
          </a:xfrm>
        </p:grpSpPr>
        <p:sp>
          <p:nvSpPr>
            <p:cNvPr id="113033" name="Rectangle 393">
              <a:extLst>
                <a:ext uri="{FF2B5EF4-FFF2-40B4-BE49-F238E27FC236}">
                  <a16:creationId xmlns:a16="http://schemas.microsoft.com/office/drawing/2014/main" id="{9275974D-90B5-4445-80B2-E07046132D43}"/>
                </a:ext>
              </a:extLst>
            </p:cNvPr>
            <p:cNvSpPr>
              <a:spLocks noChangeAspect="1" noChangeArrowheads="1"/>
            </p:cNvSpPr>
            <p:nvPr/>
          </p:nvSpPr>
          <p:spPr bwMode="auto">
            <a:xfrm>
              <a:off x="2352" y="326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3034" name="Oval 394">
              <a:extLst>
                <a:ext uri="{FF2B5EF4-FFF2-40B4-BE49-F238E27FC236}">
                  <a16:creationId xmlns:a16="http://schemas.microsoft.com/office/drawing/2014/main" id="{6B052D58-CAF2-4EB9-B402-25891E41417A}"/>
                </a:ext>
              </a:extLst>
            </p:cNvPr>
            <p:cNvSpPr>
              <a:spLocks noChangeAspect="1" noChangeArrowheads="1"/>
            </p:cNvSpPr>
            <p:nvPr/>
          </p:nvSpPr>
          <p:spPr bwMode="auto">
            <a:xfrm>
              <a:off x="2359" y="336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13035" name="Oval 395">
              <a:extLst>
                <a:ext uri="{FF2B5EF4-FFF2-40B4-BE49-F238E27FC236}">
                  <a16:creationId xmlns:a16="http://schemas.microsoft.com/office/drawing/2014/main" id="{8D2FD8C6-2E8A-4C7A-8744-C61DE64D9455}"/>
                </a:ext>
              </a:extLst>
            </p:cNvPr>
            <p:cNvSpPr>
              <a:spLocks noChangeAspect="1" noChangeArrowheads="1"/>
            </p:cNvSpPr>
            <p:nvPr/>
          </p:nvSpPr>
          <p:spPr bwMode="auto">
            <a:xfrm>
              <a:off x="2473" y="336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13036" name="Oval 396">
              <a:extLst>
                <a:ext uri="{FF2B5EF4-FFF2-40B4-BE49-F238E27FC236}">
                  <a16:creationId xmlns:a16="http://schemas.microsoft.com/office/drawing/2014/main" id="{4576EC7F-B1EC-4D9E-B7D0-C01171515080}"/>
                </a:ext>
              </a:extLst>
            </p:cNvPr>
            <p:cNvSpPr>
              <a:spLocks noChangeAspect="1" noChangeArrowheads="1"/>
            </p:cNvSpPr>
            <p:nvPr/>
          </p:nvSpPr>
          <p:spPr bwMode="auto">
            <a:xfrm>
              <a:off x="2373" y="3290"/>
              <a:ext cx="102" cy="48"/>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3037" name="Line 397">
              <a:extLst>
                <a:ext uri="{FF2B5EF4-FFF2-40B4-BE49-F238E27FC236}">
                  <a16:creationId xmlns:a16="http://schemas.microsoft.com/office/drawing/2014/main" id="{B1DE23EC-CCBD-4541-B1E8-ABCF533B9772}"/>
                </a:ext>
              </a:extLst>
            </p:cNvPr>
            <p:cNvSpPr>
              <a:spLocks noChangeAspect="1" noChangeShapeType="1"/>
            </p:cNvSpPr>
            <p:nvPr/>
          </p:nvSpPr>
          <p:spPr bwMode="auto">
            <a:xfrm flipV="1">
              <a:off x="2353" y="3264"/>
              <a:ext cx="144" cy="9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13038" name="Group 398">
            <a:extLst>
              <a:ext uri="{FF2B5EF4-FFF2-40B4-BE49-F238E27FC236}">
                <a16:creationId xmlns:a16="http://schemas.microsoft.com/office/drawing/2014/main" id="{1DB1540E-2D54-4FF7-BBBC-EB1544B348E0}"/>
              </a:ext>
            </a:extLst>
          </p:cNvPr>
          <p:cNvGrpSpPr>
            <a:grpSpLocks/>
          </p:cNvGrpSpPr>
          <p:nvPr/>
        </p:nvGrpSpPr>
        <p:grpSpPr bwMode="auto">
          <a:xfrm>
            <a:off x="3789363" y="1187450"/>
            <a:ext cx="231775" cy="190500"/>
            <a:chOff x="2352" y="3264"/>
            <a:chExt cx="146" cy="120"/>
          </a:xfrm>
        </p:grpSpPr>
        <p:sp>
          <p:nvSpPr>
            <p:cNvPr id="113039" name="Rectangle 399">
              <a:extLst>
                <a:ext uri="{FF2B5EF4-FFF2-40B4-BE49-F238E27FC236}">
                  <a16:creationId xmlns:a16="http://schemas.microsoft.com/office/drawing/2014/main" id="{CA49B34A-79BF-4380-8DE4-BD65D0A61F25}"/>
                </a:ext>
              </a:extLst>
            </p:cNvPr>
            <p:cNvSpPr>
              <a:spLocks noChangeAspect="1" noChangeArrowheads="1"/>
            </p:cNvSpPr>
            <p:nvPr/>
          </p:nvSpPr>
          <p:spPr bwMode="auto">
            <a:xfrm>
              <a:off x="2352" y="326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3040" name="Oval 400">
              <a:extLst>
                <a:ext uri="{FF2B5EF4-FFF2-40B4-BE49-F238E27FC236}">
                  <a16:creationId xmlns:a16="http://schemas.microsoft.com/office/drawing/2014/main" id="{FDE4FEAF-4D8A-4F12-B227-0278A628DB03}"/>
                </a:ext>
              </a:extLst>
            </p:cNvPr>
            <p:cNvSpPr>
              <a:spLocks noChangeAspect="1" noChangeArrowheads="1"/>
            </p:cNvSpPr>
            <p:nvPr/>
          </p:nvSpPr>
          <p:spPr bwMode="auto">
            <a:xfrm>
              <a:off x="2359" y="336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13041" name="Oval 401">
              <a:extLst>
                <a:ext uri="{FF2B5EF4-FFF2-40B4-BE49-F238E27FC236}">
                  <a16:creationId xmlns:a16="http://schemas.microsoft.com/office/drawing/2014/main" id="{089A2C87-6385-4628-97C1-3BCAAE8A7F7E}"/>
                </a:ext>
              </a:extLst>
            </p:cNvPr>
            <p:cNvSpPr>
              <a:spLocks noChangeAspect="1" noChangeArrowheads="1"/>
            </p:cNvSpPr>
            <p:nvPr/>
          </p:nvSpPr>
          <p:spPr bwMode="auto">
            <a:xfrm>
              <a:off x="2473" y="336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13042" name="Oval 402">
              <a:extLst>
                <a:ext uri="{FF2B5EF4-FFF2-40B4-BE49-F238E27FC236}">
                  <a16:creationId xmlns:a16="http://schemas.microsoft.com/office/drawing/2014/main" id="{6A0000A8-CFB3-443D-887E-344419A8293F}"/>
                </a:ext>
              </a:extLst>
            </p:cNvPr>
            <p:cNvSpPr>
              <a:spLocks noChangeAspect="1" noChangeArrowheads="1"/>
            </p:cNvSpPr>
            <p:nvPr/>
          </p:nvSpPr>
          <p:spPr bwMode="auto">
            <a:xfrm>
              <a:off x="2373" y="3290"/>
              <a:ext cx="102" cy="48"/>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3043" name="Line 403">
              <a:extLst>
                <a:ext uri="{FF2B5EF4-FFF2-40B4-BE49-F238E27FC236}">
                  <a16:creationId xmlns:a16="http://schemas.microsoft.com/office/drawing/2014/main" id="{C2D33CDF-3453-4253-A80C-54FB726A117A}"/>
                </a:ext>
              </a:extLst>
            </p:cNvPr>
            <p:cNvSpPr>
              <a:spLocks noChangeAspect="1" noChangeShapeType="1"/>
            </p:cNvSpPr>
            <p:nvPr/>
          </p:nvSpPr>
          <p:spPr bwMode="auto">
            <a:xfrm flipV="1">
              <a:off x="2353" y="3264"/>
              <a:ext cx="144" cy="9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13044" name="Text Box 404">
            <a:extLst>
              <a:ext uri="{FF2B5EF4-FFF2-40B4-BE49-F238E27FC236}">
                <a16:creationId xmlns:a16="http://schemas.microsoft.com/office/drawing/2014/main" id="{A5157763-4804-47B3-9FF8-B06C3994ED92}"/>
              </a:ext>
            </a:extLst>
          </p:cNvPr>
          <p:cNvSpPr txBox="1">
            <a:spLocks noChangeArrowheads="1"/>
          </p:cNvSpPr>
          <p:nvPr/>
        </p:nvSpPr>
        <p:spPr bwMode="auto">
          <a:xfrm>
            <a:off x="3502025" y="1984375"/>
            <a:ext cx="3240088" cy="2536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800"/>
              <a:t>(a) </a:t>
            </a:r>
            <a:r>
              <a:rPr lang="en-GB" altLang="en-US" sz="800" b="0"/>
              <a:t>May alternatively be deployed as </a:t>
            </a:r>
            <a:r>
              <a:rPr lang="en-GB" altLang="en-US" sz="800"/>
              <a:t>x3 </a:t>
            </a:r>
            <a:r>
              <a:rPr lang="en-GB" altLang="en-US" sz="800" b="0"/>
              <a:t>Troop-sized MEs, each of </a:t>
            </a:r>
            <a:r>
              <a:rPr lang="en-GB" altLang="en-US" sz="800"/>
              <a:t>x2  </a:t>
            </a:r>
            <a:r>
              <a:rPr lang="en-GB" altLang="en-US" sz="800" b="0"/>
              <a:t>Fox.  Designate one Fox in each Troop as the Troop Commander.</a:t>
            </a:r>
            <a:endParaRPr lang="en-GB" altLang="en-US" sz="800"/>
          </a:p>
          <a:p>
            <a:endParaRPr lang="en-GB" altLang="en-US" sz="800"/>
          </a:p>
          <a:p>
            <a:r>
              <a:rPr lang="en-GB" altLang="en-US" sz="800"/>
              <a:t>(b) </a:t>
            </a:r>
            <a:r>
              <a:rPr lang="en-GB" altLang="en-US" sz="800" b="0"/>
              <a:t>The Infantry and Saracens may alternatively be deployed as a Troop-sized ME.  Designate one Infantry unit as the Troop Commander.</a:t>
            </a:r>
          </a:p>
          <a:p>
            <a:endParaRPr lang="en-GB" altLang="en-US" sz="800" b="0"/>
          </a:p>
          <a:p>
            <a:r>
              <a:rPr lang="en-GB" altLang="en-US" sz="800"/>
              <a:t>(c) </a:t>
            </a:r>
            <a:r>
              <a:rPr lang="en-GB" altLang="en-US" sz="800" b="0"/>
              <a:t>The infantry of the Support Troop may conduct engineering tasks.</a:t>
            </a:r>
          </a:p>
          <a:p>
            <a:endParaRPr lang="en-GB" altLang="en-US" sz="800" b="0"/>
          </a:p>
          <a:p>
            <a:r>
              <a:rPr lang="en-GB" altLang="en-US" sz="800"/>
              <a:t>(d) </a:t>
            </a:r>
            <a:r>
              <a:rPr lang="en-GB" altLang="en-US" sz="800" b="0"/>
              <a:t>I have been unable to determine exactly what AFVs were used by the Squadron HQ.  May therefore replace the Ferret Scout Car with:</a:t>
            </a:r>
          </a:p>
          <a:p>
            <a:r>
              <a:rPr lang="en-GB" altLang="en-US" sz="800"/>
              <a:t>     x1 </a:t>
            </a:r>
            <a:r>
              <a:rPr lang="en-GB" altLang="en-US" sz="800" b="0"/>
              <a:t>CVR(T) Sultan Command Vehicle                           CWBR-08</a:t>
            </a:r>
          </a:p>
          <a:p>
            <a:endParaRPr lang="en-GB" altLang="en-US" sz="800"/>
          </a:p>
          <a:p>
            <a:r>
              <a:rPr lang="en-GB" altLang="en-US" sz="800"/>
              <a:t>(e) </a:t>
            </a:r>
            <a:r>
              <a:rPr lang="en-GB" altLang="en-US" sz="800" b="0"/>
              <a:t>I have been unable to determine exactly what AFVs were used by the Surveillance Troop.  May therefore replace the Saracen APCs with:</a:t>
            </a:r>
          </a:p>
          <a:p>
            <a:r>
              <a:rPr lang="en-GB" altLang="en-US" sz="800"/>
              <a:t>     </a:t>
            </a:r>
            <a:r>
              <a:rPr lang="en-GB" altLang="en-US" sz="800" b="0"/>
              <a:t>CVR(T) Spartan APC                                                   CWBR-10</a:t>
            </a:r>
            <a:endParaRPr lang="en-GB" altLang="en-US" sz="800"/>
          </a:p>
        </p:txBody>
      </p:sp>
      <p:sp>
        <p:nvSpPr>
          <p:cNvPr id="113045" name="Line 405">
            <a:extLst>
              <a:ext uri="{FF2B5EF4-FFF2-40B4-BE49-F238E27FC236}">
                <a16:creationId xmlns:a16="http://schemas.microsoft.com/office/drawing/2014/main" id="{ED901585-C784-4684-A181-F56B1C960B2E}"/>
              </a:ext>
            </a:extLst>
          </p:cNvPr>
          <p:cNvSpPr>
            <a:spLocks noChangeShapeType="1"/>
          </p:cNvSpPr>
          <p:nvPr/>
        </p:nvSpPr>
        <p:spPr bwMode="auto">
          <a:xfrm>
            <a:off x="3571875" y="5507038"/>
            <a:ext cx="0" cy="115252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13046" name="Group 406">
            <a:extLst>
              <a:ext uri="{FF2B5EF4-FFF2-40B4-BE49-F238E27FC236}">
                <a16:creationId xmlns:a16="http://schemas.microsoft.com/office/drawing/2014/main" id="{005DBA93-43A3-47F6-AC3C-69396D92DA60}"/>
              </a:ext>
            </a:extLst>
          </p:cNvPr>
          <p:cNvGrpSpPr>
            <a:grpSpLocks/>
          </p:cNvGrpSpPr>
          <p:nvPr/>
        </p:nvGrpSpPr>
        <p:grpSpPr bwMode="auto">
          <a:xfrm>
            <a:off x="3798888" y="6227763"/>
            <a:ext cx="74612" cy="26987"/>
            <a:chOff x="2373" y="1404"/>
            <a:chExt cx="47" cy="17"/>
          </a:xfrm>
        </p:grpSpPr>
        <p:sp>
          <p:nvSpPr>
            <p:cNvPr id="113047" name="Oval 407">
              <a:extLst>
                <a:ext uri="{FF2B5EF4-FFF2-40B4-BE49-F238E27FC236}">
                  <a16:creationId xmlns:a16="http://schemas.microsoft.com/office/drawing/2014/main" id="{F00DEB21-2FD4-4EB6-BDEE-80E511FE586A}"/>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13048" name="Oval 408">
              <a:extLst>
                <a:ext uri="{FF2B5EF4-FFF2-40B4-BE49-F238E27FC236}">
                  <a16:creationId xmlns:a16="http://schemas.microsoft.com/office/drawing/2014/main" id="{30F86C56-1133-4CF5-9FA7-31A5A8FD321F}"/>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13049" name="Text Box 409">
            <a:extLst>
              <a:ext uri="{FF2B5EF4-FFF2-40B4-BE49-F238E27FC236}">
                <a16:creationId xmlns:a16="http://schemas.microsoft.com/office/drawing/2014/main" id="{97AD806A-8B3E-4B41-BD00-2A59333CB415}"/>
              </a:ext>
            </a:extLst>
          </p:cNvPr>
          <p:cNvSpPr txBox="1">
            <a:spLocks noChangeArrowheads="1"/>
          </p:cNvSpPr>
          <p:nvPr/>
        </p:nvSpPr>
        <p:spPr bwMode="auto">
          <a:xfrm>
            <a:off x="3932238" y="6154738"/>
            <a:ext cx="27241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Recce</a:t>
            </a:r>
          </a:p>
          <a:p>
            <a:r>
              <a:rPr lang="en-GB" altLang="en-US" sz="800"/>
              <a:t>x10 </a:t>
            </a:r>
            <a:r>
              <a:rPr lang="en-GB" altLang="en-US" sz="800" b="0"/>
              <a:t>CVR(W) Fox 30mm Armoured Car </a:t>
            </a:r>
            <a:r>
              <a:rPr lang="en-GB" altLang="en-US" sz="800"/>
              <a:t>(b)</a:t>
            </a:r>
            <a:r>
              <a:rPr lang="en-GB" altLang="en-US" sz="800" b="0"/>
              <a:t>      CWBR-17</a:t>
            </a:r>
            <a:endParaRPr lang="en-GB" altLang="en-US" sz="800"/>
          </a:p>
        </p:txBody>
      </p:sp>
      <p:sp>
        <p:nvSpPr>
          <p:cNvPr id="113050" name="Line 410">
            <a:extLst>
              <a:ext uri="{FF2B5EF4-FFF2-40B4-BE49-F238E27FC236}">
                <a16:creationId xmlns:a16="http://schemas.microsoft.com/office/drawing/2014/main" id="{79DC637C-6BB9-4A25-8728-7196FFF6B07C}"/>
              </a:ext>
            </a:extLst>
          </p:cNvPr>
          <p:cNvSpPr>
            <a:spLocks noChangeShapeType="1"/>
          </p:cNvSpPr>
          <p:nvPr/>
        </p:nvSpPr>
        <p:spPr bwMode="auto">
          <a:xfrm>
            <a:off x="3571875" y="6370638"/>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13051" name="Group 411">
            <a:extLst>
              <a:ext uri="{FF2B5EF4-FFF2-40B4-BE49-F238E27FC236}">
                <a16:creationId xmlns:a16="http://schemas.microsoft.com/office/drawing/2014/main" id="{29B7BB45-6620-4AF0-8F0D-EB71BDA28B34}"/>
              </a:ext>
            </a:extLst>
          </p:cNvPr>
          <p:cNvGrpSpPr>
            <a:grpSpLocks noChangeAspect="1"/>
          </p:cNvGrpSpPr>
          <p:nvPr/>
        </p:nvGrpSpPr>
        <p:grpSpPr bwMode="auto">
          <a:xfrm>
            <a:off x="3429000" y="5362575"/>
            <a:ext cx="287338" cy="217488"/>
            <a:chOff x="480" y="816"/>
            <a:chExt cx="201" cy="132"/>
          </a:xfrm>
        </p:grpSpPr>
        <p:grpSp>
          <p:nvGrpSpPr>
            <p:cNvPr id="113052" name="Group 412">
              <a:extLst>
                <a:ext uri="{FF2B5EF4-FFF2-40B4-BE49-F238E27FC236}">
                  <a16:creationId xmlns:a16="http://schemas.microsoft.com/office/drawing/2014/main" id="{EE9095B2-B0A2-4E74-B95E-87250868AFA3}"/>
                </a:ext>
              </a:extLst>
            </p:cNvPr>
            <p:cNvGrpSpPr>
              <a:grpSpLocks noChangeAspect="1"/>
            </p:cNvGrpSpPr>
            <p:nvPr/>
          </p:nvGrpSpPr>
          <p:grpSpPr bwMode="auto">
            <a:xfrm>
              <a:off x="480" y="816"/>
              <a:ext cx="201" cy="132"/>
              <a:chOff x="480" y="816"/>
              <a:chExt cx="201" cy="132"/>
            </a:xfrm>
          </p:grpSpPr>
          <p:sp>
            <p:nvSpPr>
              <p:cNvPr id="113053" name="Rectangle 413">
                <a:extLst>
                  <a:ext uri="{FF2B5EF4-FFF2-40B4-BE49-F238E27FC236}">
                    <a16:creationId xmlns:a16="http://schemas.microsoft.com/office/drawing/2014/main" id="{6F4D2279-FAB2-4140-AE47-CE57EDED285C}"/>
                  </a:ext>
                </a:extLst>
              </p:cNvPr>
              <p:cNvSpPr>
                <a:spLocks noChangeAspect="1" noChangeArrowheads="1"/>
              </p:cNvSpPr>
              <p:nvPr/>
            </p:nvSpPr>
            <p:spPr bwMode="auto">
              <a:xfrm>
                <a:off x="480" y="816"/>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3054" name="Oval 414">
                <a:extLst>
                  <a:ext uri="{FF2B5EF4-FFF2-40B4-BE49-F238E27FC236}">
                    <a16:creationId xmlns:a16="http://schemas.microsoft.com/office/drawing/2014/main" id="{544E711E-3A44-451F-8F9F-FD4EE1466A81}"/>
                  </a:ext>
                </a:extLst>
              </p:cNvPr>
              <p:cNvSpPr>
                <a:spLocks noChangeAspect="1" noChangeArrowheads="1"/>
              </p:cNvSpPr>
              <p:nvPr/>
            </p:nvSpPr>
            <p:spPr bwMode="auto">
              <a:xfrm>
                <a:off x="517" y="849"/>
                <a:ext cx="127"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113055" name="Line 415">
              <a:extLst>
                <a:ext uri="{FF2B5EF4-FFF2-40B4-BE49-F238E27FC236}">
                  <a16:creationId xmlns:a16="http://schemas.microsoft.com/office/drawing/2014/main" id="{87D84D44-0898-4608-B7F0-FE2BFEDF2926}"/>
                </a:ext>
              </a:extLst>
            </p:cNvPr>
            <p:cNvSpPr>
              <a:spLocks noChangeAspect="1" noChangeShapeType="1"/>
            </p:cNvSpPr>
            <p:nvPr/>
          </p:nvSpPr>
          <p:spPr bwMode="auto">
            <a:xfrm flipV="1">
              <a:off x="480" y="816"/>
              <a:ext cx="198" cy="132"/>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13056" name="Line 416">
            <a:extLst>
              <a:ext uri="{FF2B5EF4-FFF2-40B4-BE49-F238E27FC236}">
                <a16:creationId xmlns:a16="http://schemas.microsoft.com/office/drawing/2014/main" id="{B1FBF77D-0CDD-4AB3-BA00-B5A2E52FA7F4}"/>
              </a:ext>
            </a:extLst>
          </p:cNvPr>
          <p:cNvSpPr>
            <a:spLocks noChangeShapeType="1"/>
          </p:cNvSpPr>
          <p:nvPr/>
        </p:nvSpPr>
        <p:spPr bwMode="auto">
          <a:xfrm>
            <a:off x="3571875" y="579437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3057" name="Line 417">
            <a:extLst>
              <a:ext uri="{FF2B5EF4-FFF2-40B4-BE49-F238E27FC236}">
                <a16:creationId xmlns:a16="http://schemas.microsoft.com/office/drawing/2014/main" id="{C6C197B2-F415-4521-81CB-376AB553D83D}"/>
              </a:ext>
            </a:extLst>
          </p:cNvPr>
          <p:cNvSpPr>
            <a:spLocks noChangeShapeType="1"/>
          </p:cNvSpPr>
          <p:nvPr/>
        </p:nvSpPr>
        <p:spPr bwMode="auto">
          <a:xfrm>
            <a:off x="3787775" y="5865813"/>
            <a:ext cx="0" cy="1444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13058" name="Group 418">
            <a:extLst>
              <a:ext uri="{FF2B5EF4-FFF2-40B4-BE49-F238E27FC236}">
                <a16:creationId xmlns:a16="http://schemas.microsoft.com/office/drawing/2014/main" id="{EE5BD9AB-4033-4633-9ADB-C31D1A8437A5}"/>
              </a:ext>
            </a:extLst>
          </p:cNvPr>
          <p:cNvGrpSpPr>
            <a:grpSpLocks/>
          </p:cNvGrpSpPr>
          <p:nvPr/>
        </p:nvGrpSpPr>
        <p:grpSpPr bwMode="auto">
          <a:xfrm>
            <a:off x="3787775" y="5649913"/>
            <a:ext cx="74613" cy="26987"/>
            <a:chOff x="2373" y="1404"/>
            <a:chExt cx="47" cy="17"/>
          </a:xfrm>
        </p:grpSpPr>
        <p:sp>
          <p:nvSpPr>
            <p:cNvPr id="113059" name="Oval 419">
              <a:extLst>
                <a:ext uri="{FF2B5EF4-FFF2-40B4-BE49-F238E27FC236}">
                  <a16:creationId xmlns:a16="http://schemas.microsoft.com/office/drawing/2014/main" id="{7535D9BD-4BF8-4734-8C99-C7F51A75960E}"/>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13060" name="Oval 420">
              <a:extLst>
                <a:ext uri="{FF2B5EF4-FFF2-40B4-BE49-F238E27FC236}">
                  <a16:creationId xmlns:a16="http://schemas.microsoft.com/office/drawing/2014/main" id="{C0202B93-36BC-4FD8-9811-6C39D9AC5706}"/>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13061" name="Text Box 421">
            <a:extLst>
              <a:ext uri="{FF2B5EF4-FFF2-40B4-BE49-F238E27FC236}">
                <a16:creationId xmlns:a16="http://schemas.microsoft.com/office/drawing/2014/main" id="{381FCB79-BF3B-4E31-97F3-5EC2B6D3BA8E}"/>
              </a:ext>
            </a:extLst>
          </p:cNvPr>
          <p:cNvSpPr txBox="1">
            <a:spLocks noChangeArrowheads="1"/>
          </p:cNvSpPr>
          <p:nvPr/>
        </p:nvSpPr>
        <p:spPr bwMode="auto">
          <a:xfrm>
            <a:off x="3932238" y="5583238"/>
            <a:ext cx="27447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Command/Recce</a:t>
            </a:r>
          </a:p>
          <a:p>
            <a:r>
              <a:rPr lang="en-GB" altLang="en-US" sz="800"/>
              <a:t>x1 </a:t>
            </a:r>
            <a:r>
              <a:rPr lang="en-GB" altLang="en-US" sz="800" b="0"/>
              <a:t>Commander                                                 CWBR-25</a:t>
            </a:r>
            <a:endParaRPr lang="en-GB" altLang="en-US" sz="800"/>
          </a:p>
        </p:txBody>
      </p:sp>
      <p:grpSp>
        <p:nvGrpSpPr>
          <p:cNvPr id="113062" name="Group 422">
            <a:extLst>
              <a:ext uri="{FF2B5EF4-FFF2-40B4-BE49-F238E27FC236}">
                <a16:creationId xmlns:a16="http://schemas.microsoft.com/office/drawing/2014/main" id="{5E18CC1B-C7A8-4E22-A238-C0011CCB72BD}"/>
              </a:ext>
            </a:extLst>
          </p:cNvPr>
          <p:cNvGrpSpPr>
            <a:grpSpLocks/>
          </p:cNvGrpSpPr>
          <p:nvPr/>
        </p:nvGrpSpPr>
        <p:grpSpPr bwMode="auto">
          <a:xfrm>
            <a:off x="3716338" y="5721350"/>
            <a:ext cx="231775" cy="157163"/>
            <a:chOff x="933" y="149"/>
            <a:chExt cx="146" cy="99"/>
          </a:xfrm>
        </p:grpSpPr>
        <p:sp>
          <p:nvSpPr>
            <p:cNvPr id="113063" name="Rectangle 423">
              <a:extLst>
                <a:ext uri="{FF2B5EF4-FFF2-40B4-BE49-F238E27FC236}">
                  <a16:creationId xmlns:a16="http://schemas.microsoft.com/office/drawing/2014/main" id="{2A3021DC-DC93-4C03-9341-D5BA028EDFD9}"/>
                </a:ext>
              </a:extLst>
            </p:cNvPr>
            <p:cNvSpPr>
              <a:spLocks noChangeAspect="1" noChangeArrowheads="1"/>
            </p:cNvSpPr>
            <p:nvPr/>
          </p:nvSpPr>
          <p:spPr bwMode="auto">
            <a:xfrm>
              <a:off x="933" y="149"/>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3064" name="Text Box 424">
              <a:extLst>
                <a:ext uri="{FF2B5EF4-FFF2-40B4-BE49-F238E27FC236}">
                  <a16:creationId xmlns:a16="http://schemas.microsoft.com/office/drawing/2014/main" id="{143D5878-0545-4933-ADE7-FBB5E19790E6}"/>
                </a:ext>
              </a:extLst>
            </p:cNvPr>
            <p:cNvSpPr txBox="1">
              <a:spLocks noChangeAspect="1" noChangeArrowheads="1"/>
            </p:cNvSpPr>
            <p:nvPr/>
          </p:nvSpPr>
          <p:spPr bwMode="auto">
            <a:xfrm>
              <a:off x="948" y="163"/>
              <a:ext cx="116" cy="70"/>
            </a:xfrm>
            <a:prstGeom prst="rect">
              <a:avLst/>
            </a:prstGeom>
            <a:solidFill>
              <a:srgbClr val="CC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sz="800"/>
                <a:t>HQ</a:t>
              </a:r>
            </a:p>
          </p:txBody>
        </p:sp>
      </p:grpSp>
      <p:grpSp>
        <p:nvGrpSpPr>
          <p:cNvPr id="113065" name="Group 425">
            <a:extLst>
              <a:ext uri="{FF2B5EF4-FFF2-40B4-BE49-F238E27FC236}">
                <a16:creationId xmlns:a16="http://schemas.microsoft.com/office/drawing/2014/main" id="{44FFCEAD-996F-4EDA-A151-587173F03A5D}"/>
              </a:ext>
            </a:extLst>
          </p:cNvPr>
          <p:cNvGrpSpPr>
            <a:grpSpLocks/>
          </p:cNvGrpSpPr>
          <p:nvPr/>
        </p:nvGrpSpPr>
        <p:grpSpPr bwMode="auto">
          <a:xfrm>
            <a:off x="3787775" y="5937250"/>
            <a:ext cx="74613" cy="26988"/>
            <a:chOff x="2373" y="1404"/>
            <a:chExt cx="47" cy="17"/>
          </a:xfrm>
        </p:grpSpPr>
        <p:sp>
          <p:nvSpPr>
            <p:cNvPr id="113066" name="Oval 426">
              <a:extLst>
                <a:ext uri="{FF2B5EF4-FFF2-40B4-BE49-F238E27FC236}">
                  <a16:creationId xmlns:a16="http://schemas.microsoft.com/office/drawing/2014/main" id="{8928A608-A2C8-4629-A951-CD4895B5EDE1}"/>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13067" name="Oval 427">
              <a:extLst>
                <a:ext uri="{FF2B5EF4-FFF2-40B4-BE49-F238E27FC236}">
                  <a16:creationId xmlns:a16="http://schemas.microsoft.com/office/drawing/2014/main" id="{B728317E-548C-4B11-B683-173D5CF2281A}"/>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13068" name="Text Box 428">
            <a:extLst>
              <a:ext uri="{FF2B5EF4-FFF2-40B4-BE49-F238E27FC236}">
                <a16:creationId xmlns:a16="http://schemas.microsoft.com/office/drawing/2014/main" id="{8F73AF26-1079-42CB-9C64-10616CB43F1E}"/>
              </a:ext>
            </a:extLst>
          </p:cNvPr>
          <p:cNvSpPr txBox="1">
            <a:spLocks noChangeArrowheads="1"/>
          </p:cNvSpPr>
          <p:nvPr/>
        </p:nvSpPr>
        <p:spPr bwMode="auto">
          <a:xfrm>
            <a:off x="3932238" y="5867400"/>
            <a:ext cx="27193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Transport/Recce</a:t>
            </a:r>
          </a:p>
          <a:p>
            <a:r>
              <a:rPr lang="en-GB" altLang="en-US" sz="800"/>
              <a:t>x1 </a:t>
            </a:r>
            <a:r>
              <a:rPr lang="en-GB" altLang="en-US" sz="800" b="0"/>
              <a:t>Ferret Scout Car </a:t>
            </a:r>
            <a:r>
              <a:rPr lang="en-GB" altLang="en-US" sz="800"/>
              <a:t>(a)</a:t>
            </a:r>
            <a:r>
              <a:rPr lang="en-GB" altLang="en-US" sz="800" b="0"/>
              <a:t>                                    CWBR-18</a:t>
            </a:r>
            <a:endParaRPr lang="en-GB" altLang="en-US" sz="800"/>
          </a:p>
        </p:txBody>
      </p:sp>
      <p:sp>
        <p:nvSpPr>
          <p:cNvPr id="113069" name="Text Box 429">
            <a:extLst>
              <a:ext uri="{FF2B5EF4-FFF2-40B4-BE49-F238E27FC236}">
                <a16:creationId xmlns:a16="http://schemas.microsoft.com/office/drawing/2014/main" id="{C5E474E9-9A65-4400-A6EB-1D1EBB09ED67}"/>
              </a:ext>
            </a:extLst>
          </p:cNvPr>
          <p:cNvSpPr txBox="1">
            <a:spLocks noChangeArrowheads="1"/>
          </p:cNvSpPr>
          <p:nvPr/>
        </p:nvSpPr>
        <p:spPr bwMode="auto">
          <a:xfrm>
            <a:off x="3716338" y="5219700"/>
            <a:ext cx="22415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MANOEUVRE ELEMENT CWBR-04</a:t>
            </a:r>
          </a:p>
          <a:p>
            <a:r>
              <a:rPr lang="en-GB" altLang="en-US" sz="1000"/>
              <a:t>Yeomanry (TA) Recce Squadron</a:t>
            </a:r>
          </a:p>
        </p:txBody>
      </p:sp>
      <p:sp>
        <p:nvSpPr>
          <p:cNvPr id="113070" name="Line 430">
            <a:extLst>
              <a:ext uri="{FF2B5EF4-FFF2-40B4-BE49-F238E27FC236}">
                <a16:creationId xmlns:a16="http://schemas.microsoft.com/office/drawing/2014/main" id="{4C027505-9468-4B47-8A23-DED44CE5A41F}"/>
              </a:ext>
            </a:extLst>
          </p:cNvPr>
          <p:cNvSpPr>
            <a:spLocks noChangeShapeType="1"/>
          </p:cNvSpPr>
          <p:nvPr/>
        </p:nvSpPr>
        <p:spPr bwMode="auto">
          <a:xfrm>
            <a:off x="3571875" y="665797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3071" name="Line 431">
            <a:extLst>
              <a:ext uri="{FF2B5EF4-FFF2-40B4-BE49-F238E27FC236}">
                <a16:creationId xmlns:a16="http://schemas.microsoft.com/office/drawing/2014/main" id="{B768F1B9-5187-4C9B-906C-62E58FF974E4}"/>
              </a:ext>
            </a:extLst>
          </p:cNvPr>
          <p:cNvSpPr>
            <a:spLocks noChangeShapeType="1"/>
          </p:cNvSpPr>
          <p:nvPr/>
        </p:nvSpPr>
        <p:spPr bwMode="auto">
          <a:xfrm>
            <a:off x="3787775" y="6729413"/>
            <a:ext cx="0" cy="1444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13072" name="Group 432">
            <a:extLst>
              <a:ext uri="{FF2B5EF4-FFF2-40B4-BE49-F238E27FC236}">
                <a16:creationId xmlns:a16="http://schemas.microsoft.com/office/drawing/2014/main" id="{12F87B97-F0E1-464D-8676-DC60DE4A2C82}"/>
              </a:ext>
            </a:extLst>
          </p:cNvPr>
          <p:cNvGrpSpPr>
            <a:grpSpLocks noChangeAspect="1"/>
          </p:cNvGrpSpPr>
          <p:nvPr/>
        </p:nvGrpSpPr>
        <p:grpSpPr bwMode="auto">
          <a:xfrm>
            <a:off x="3716338" y="6584950"/>
            <a:ext cx="231775" cy="157163"/>
            <a:chOff x="1968" y="1728"/>
            <a:chExt cx="195" cy="132"/>
          </a:xfrm>
        </p:grpSpPr>
        <p:sp>
          <p:nvSpPr>
            <p:cNvPr id="113073" name="Rectangle 433">
              <a:extLst>
                <a:ext uri="{FF2B5EF4-FFF2-40B4-BE49-F238E27FC236}">
                  <a16:creationId xmlns:a16="http://schemas.microsoft.com/office/drawing/2014/main" id="{FDF60E91-62F4-4F23-BE02-4985D6EA1793}"/>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3074" name="Line 434">
              <a:extLst>
                <a:ext uri="{FF2B5EF4-FFF2-40B4-BE49-F238E27FC236}">
                  <a16:creationId xmlns:a16="http://schemas.microsoft.com/office/drawing/2014/main" id="{8B28BB39-4876-4DB1-A5A8-2EC3C22A6BEB}"/>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3075" name="Line 435">
              <a:extLst>
                <a:ext uri="{FF2B5EF4-FFF2-40B4-BE49-F238E27FC236}">
                  <a16:creationId xmlns:a16="http://schemas.microsoft.com/office/drawing/2014/main" id="{D7E4402C-63B2-4D16-B4C9-E255CB846D0E}"/>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13076" name="Group 436">
            <a:extLst>
              <a:ext uri="{FF2B5EF4-FFF2-40B4-BE49-F238E27FC236}">
                <a16:creationId xmlns:a16="http://schemas.microsoft.com/office/drawing/2014/main" id="{35C39A95-B596-4D8E-AE28-3C0535B7DBCE}"/>
              </a:ext>
            </a:extLst>
          </p:cNvPr>
          <p:cNvGrpSpPr>
            <a:grpSpLocks/>
          </p:cNvGrpSpPr>
          <p:nvPr/>
        </p:nvGrpSpPr>
        <p:grpSpPr bwMode="auto">
          <a:xfrm>
            <a:off x="3787775" y="6513513"/>
            <a:ext cx="74613" cy="26987"/>
            <a:chOff x="2373" y="1404"/>
            <a:chExt cx="47" cy="17"/>
          </a:xfrm>
        </p:grpSpPr>
        <p:sp>
          <p:nvSpPr>
            <p:cNvPr id="113077" name="Oval 437">
              <a:extLst>
                <a:ext uri="{FF2B5EF4-FFF2-40B4-BE49-F238E27FC236}">
                  <a16:creationId xmlns:a16="http://schemas.microsoft.com/office/drawing/2014/main" id="{2BF8C5DA-8E3B-4E1D-A583-4E11D125F698}"/>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13078" name="Oval 438">
              <a:extLst>
                <a:ext uri="{FF2B5EF4-FFF2-40B4-BE49-F238E27FC236}">
                  <a16:creationId xmlns:a16="http://schemas.microsoft.com/office/drawing/2014/main" id="{84DD992D-F91D-4096-9F1D-517F2C539DE7}"/>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grpSp>
        <p:nvGrpSpPr>
          <p:cNvPr id="113079" name="Group 439">
            <a:extLst>
              <a:ext uri="{FF2B5EF4-FFF2-40B4-BE49-F238E27FC236}">
                <a16:creationId xmlns:a16="http://schemas.microsoft.com/office/drawing/2014/main" id="{EC5B2FC9-C66F-4476-ABB8-765462BE83B6}"/>
              </a:ext>
            </a:extLst>
          </p:cNvPr>
          <p:cNvGrpSpPr>
            <a:grpSpLocks noChangeAspect="1"/>
          </p:cNvGrpSpPr>
          <p:nvPr/>
        </p:nvGrpSpPr>
        <p:grpSpPr bwMode="auto">
          <a:xfrm>
            <a:off x="3716338" y="6873875"/>
            <a:ext cx="241300" cy="157163"/>
            <a:chOff x="767" y="768"/>
            <a:chExt cx="202" cy="132"/>
          </a:xfrm>
        </p:grpSpPr>
        <p:sp>
          <p:nvSpPr>
            <p:cNvPr id="113080" name="Rectangle 440">
              <a:extLst>
                <a:ext uri="{FF2B5EF4-FFF2-40B4-BE49-F238E27FC236}">
                  <a16:creationId xmlns:a16="http://schemas.microsoft.com/office/drawing/2014/main" id="{2EAD9FB3-7F3D-4AD0-BFAC-95725BEF882A}"/>
                </a:ext>
              </a:extLst>
            </p:cNvPr>
            <p:cNvSpPr>
              <a:spLocks noChangeAspect="1" noChangeArrowheads="1"/>
            </p:cNvSpPr>
            <p:nvPr/>
          </p:nvSpPr>
          <p:spPr bwMode="auto">
            <a:xfrm>
              <a:off x="768" y="768"/>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3081" name="Oval 441">
              <a:extLst>
                <a:ext uri="{FF2B5EF4-FFF2-40B4-BE49-F238E27FC236}">
                  <a16:creationId xmlns:a16="http://schemas.microsoft.com/office/drawing/2014/main" id="{98969FE0-6DED-4E05-A7FC-C9C19C459BC6}"/>
                </a:ext>
              </a:extLst>
            </p:cNvPr>
            <p:cNvSpPr>
              <a:spLocks noChangeAspect="1" noChangeArrowheads="1"/>
            </p:cNvSpPr>
            <p:nvPr/>
          </p:nvSpPr>
          <p:spPr bwMode="auto">
            <a:xfrm>
              <a:off x="798" y="801"/>
              <a:ext cx="142"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3082" name="Line 442">
              <a:extLst>
                <a:ext uri="{FF2B5EF4-FFF2-40B4-BE49-F238E27FC236}">
                  <a16:creationId xmlns:a16="http://schemas.microsoft.com/office/drawing/2014/main" id="{4E4C15B1-0366-408C-90B2-344D03B06A5B}"/>
                </a:ext>
              </a:extLst>
            </p:cNvPr>
            <p:cNvSpPr>
              <a:spLocks noChangeAspect="1" noChangeShapeType="1"/>
            </p:cNvSpPr>
            <p:nvPr/>
          </p:nvSpPr>
          <p:spPr bwMode="auto">
            <a:xfrm flipV="1">
              <a:off x="768" y="768"/>
              <a:ext cx="199" cy="131"/>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3083" name="Line 443">
              <a:extLst>
                <a:ext uri="{FF2B5EF4-FFF2-40B4-BE49-F238E27FC236}">
                  <a16:creationId xmlns:a16="http://schemas.microsoft.com/office/drawing/2014/main" id="{DDA04454-6B67-4724-ABED-F09D644D12F4}"/>
                </a:ext>
              </a:extLst>
            </p:cNvPr>
            <p:cNvSpPr>
              <a:spLocks noChangeAspect="1" noChangeShapeType="1"/>
            </p:cNvSpPr>
            <p:nvPr/>
          </p:nvSpPr>
          <p:spPr bwMode="auto">
            <a:xfrm>
              <a:off x="767" y="768"/>
              <a:ext cx="202"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13084" name="Group 444">
            <a:extLst>
              <a:ext uri="{FF2B5EF4-FFF2-40B4-BE49-F238E27FC236}">
                <a16:creationId xmlns:a16="http://schemas.microsoft.com/office/drawing/2014/main" id="{2B0A006F-DDD1-43EE-81A9-ADAE9969513A}"/>
              </a:ext>
            </a:extLst>
          </p:cNvPr>
          <p:cNvGrpSpPr>
            <a:grpSpLocks/>
          </p:cNvGrpSpPr>
          <p:nvPr/>
        </p:nvGrpSpPr>
        <p:grpSpPr bwMode="auto">
          <a:xfrm>
            <a:off x="3787775" y="6800850"/>
            <a:ext cx="74613" cy="26988"/>
            <a:chOff x="2373" y="1404"/>
            <a:chExt cx="47" cy="17"/>
          </a:xfrm>
        </p:grpSpPr>
        <p:sp>
          <p:nvSpPr>
            <p:cNvPr id="113085" name="Oval 445">
              <a:extLst>
                <a:ext uri="{FF2B5EF4-FFF2-40B4-BE49-F238E27FC236}">
                  <a16:creationId xmlns:a16="http://schemas.microsoft.com/office/drawing/2014/main" id="{184D81F7-23C2-44AE-A3A1-323F8ADAD257}"/>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13086" name="Oval 446">
              <a:extLst>
                <a:ext uri="{FF2B5EF4-FFF2-40B4-BE49-F238E27FC236}">
                  <a16:creationId xmlns:a16="http://schemas.microsoft.com/office/drawing/2014/main" id="{A3D2F224-C007-42C7-99D2-513E669EE2FA}"/>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13087" name="Text Box 447">
            <a:extLst>
              <a:ext uri="{FF2B5EF4-FFF2-40B4-BE49-F238E27FC236}">
                <a16:creationId xmlns:a16="http://schemas.microsoft.com/office/drawing/2014/main" id="{1032C4FA-DAC0-4AA9-8767-711E69AB134C}"/>
              </a:ext>
            </a:extLst>
          </p:cNvPr>
          <p:cNvSpPr txBox="1">
            <a:spLocks noChangeArrowheads="1"/>
          </p:cNvSpPr>
          <p:nvPr/>
        </p:nvSpPr>
        <p:spPr bwMode="auto">
          <a:xfrm>
            <a:off x="3932238" y="6735763"/>
            <a:ext cx="2732087" cy="458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Transport/Recce</a:t>
            </a:r>
          </a:p>
          <a:p>
            <a:r>
              <a:rPr lang="en-GB" altLang="en-US" sz="800"/>
              <a:t>x2 </a:t>
            </a:r>
            <a:r>
              <a:rPr lang="en-GB" altLang="en-US" sz="800" b="0"/>
              <a:t>Saracen APC </a:t>
            </a:r>
            <a:r>
              <a:rPr lang="en-GB" altLang="en-US" sz="800"/>
              <a:t>(de)</a:t>
            </a:r>
            <a:r>
              <a:rPr lang="en-GB" altLang="en-US" sz="800" b="0"/>
              <a:t>                                       CWBR-16</a:t>
            </a:r>
            <a:endParaRPr lang="en-GB" altLang="en-US" sz="800"/>
          </a:p>
          <a:p>
            <a:endParaRPr lang="en-GB" altLang="en-US" sz="800"/>
          </a:p>
        </p:txBody>
      </p:sp>
      <p:sp>
        <p:nvSpPr>
          <p:cNvPr id="113088" name="Text Box 448">
            <a:extLst>
              <a:ext uri="{FF2B5EF4-FFF2-40B4-BE49-F238E27FC236}">
                <a16:creationId xmlns:a16="http://schemas.microsoft.com/office/drawing/2014/main" id="{5D38F89C-146E-45E5-89E7-37C824483869}"/>
              </a:ext>
            </a:extLst>
          </p:cNvPr>
          <p:cNvSpPr txBox="1">
            <a:spLocks noChangeArrowheads="1"/>
          </p:cNvSpPr>
          <p:nvPr/>
        </p:nvSpPr>
        <p:spPr bwMode="auto">
          <a:xfrm>
            <a:off x="3933825" y="6443663"/>
            <a:ext cx="27400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Recce</a:t>
            </a:r>
          </a:p>
          <a:p>
            <a:r>
              <a:rPr lang="en-GB" altLang="en-US" sz="800"/>
              <a:t>x2 </a:t>
            </a:r>
            <a:r>
              <a:rPr lang="en-GB" altLang="en-US" sz="800" b="0"/>
              <a:t>Infantry (1 MAW) </a:t>
            </a:r>
            <a:r>
              <a:rPr lang="en-GB" altLang="en-US" sz="800"/>
              <a:t>(cd)</a:t>
            </a:r>
            <a:r>
              <a:rPr lang="en-GB" altLang="en-US" sz="800" b="0"/>
              <a:t>                                  CWBR-26</a:t>
            </a:r>
            <a:endParaRPr lang="en-GB" altLang="en-US" sz="800"/>
          </a:p>
        </p:txBody>
      </p:sp>
      <p:sp>
        <p:nvSpPr>
          <p:cNvPr id="113089" name="Text Box 449">
            <a:extLst>
              <a:ext uri="{FF2B5EF4-FFF2-40B4-BE49-F238E27FC236}">
                <a16:creationId xmlns:a16="http://schemas.microsoft.com/office/drawing/2014/main" id="{D53EB626-1CEA-42D3-83DD-907E9119A951}"/>
              </a:ext>
            </a:extLst>
          </p:cNvPr>
          <p:cNvSpPr txBox="1">
            <a:spLocks noChangeArrowheads="1"/>
          </p:cNvSpPr>
          <p:nvPr/>
        </p:nvSpPr>
        <p:spPr bwMode="auto">
          <a:xfrm>
            <a:off x="3429000" y="7092950"/>
            <a:ext cx="3313113" cy="1925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800"/>
              <a:t>(a) </a:t>
            </a:r>
            <a:r>
              <a:rPr lang="en-GB" altLang="en-US" sz="800" b="0"/>
              <a:t>Early 1980s: replace Ferret Scout Car with:</a:t>
            </a:r>
          </a:p>
          <a:p>
            <a:r>
              <a:rPr lang="en-GB" altLang="en-US" sz="800"/>
              <a:t>     x1 </a:t>
            </a:r>
            <a:r>
              <a:rPr lang="en-GB" altLang="en-US" sz="800" b="0"/>
              <a:t>CVR(T) Sultan Command Vehicle                           CWBR-08</a:t>
            </a:r>
          </a:p>
          <a:p>
            <a:endParaRPr lang="en-GB" altLang="en-US" sz="800"/>
          </a:p>
          <a:p>
            <a:r>
              <a:rPr lang="en-GB" altLang="en-US" sz="800"/>
              <a:t>(b) </a:t>
            </a:r>
            <a:r>
              <a:rPr lang="en-GB" altLang="en-US" sz="800" b="0"/>
              <a:t>May alternatively be deployed as </a:t>
            </a:r>
            <a:r>
              <a:rPr lang="en-GB" altLang="en-US" sz="800"/>
              <a:t>x5 </a:t>
            </a:r>
            <a:r>
              <a:rPr lang="en-GB" altLang="en-US" sz="800" b="0"/>
              <a:t>Troop-sized MEs, each of </a:t>
            </a:r>
            <a:r>
              <a:rPr lang="en-GB" altLang="en-US" sz="800"/>
              <a:t>x2  </a:t>
            </a:r>
            <a:r>
              <a:rPr lang="en-GB" altLang="en-US" sz="800" b="0"/>
              <a:t>Fox.  Designate one Fox in each Troop as the Troop Commander.</a:t>
            </a:r>
            <a:endParaRPr lang="en-GB" altLang="en-US" sz="800"/>
          </a:p>
          <a:p>
            <a:endParaRPr lang="en-GB" altLang="en-US" sz="800"/>
          </a:p>
          <a:p>
            <a:r>
              <a:rPr lang="en-GB" altLang="en-US" sz="800"/>
              <a:t>(c) </a:t>
            </a:r>
            <a:r>
              <a:rPr lang="en-GB" altLang="en-US" sz="800" b="0"/>
              <a:t>The infantry of the Support Troop may conduct engineering tasks.</a:t>
            </a:r>
          </a:p>
          <a:p>
            <a:endParaRPr lang="en-GB" altLang="en-US" sz="800" b="0"/>
          </a:p>
          <a:p>
            <a:r>
              <a:rPr lang="en-GB" altLang="en-US" sz="800"/>
              <a:t>(d) </a:t>
            </a:r>
            <a:r>
              <a:rPr lang="en-GB" altLang="en-US" sz="800" b="0"/>
              <a:t>The Infantry and Saracens may alternatively be deployed as a Troop-sized ME.  Designate one Infantry unit as the Troop Commander.</a:t>
            </a:r>
          </a:p>
          <a:p>
            <a:endParaRPr lang="en-GB" altLang="en-US" sz="800" b="0"/>
          </a:p>
          <a:p>
            <a:r>
              <a:rPr lang="en-GB" altLang="en-US" sz="800"/>
              <a:t>(e) </a:t>
            </a:r>
            <a:r>
              <a:rPr lang="en-GB" altLang="en-US" sz="800" b="0"/>
              <a:t>Early/Mid 1980s: Replace the Saracen APCs with:</a:t>
            </a:r>
          </a:p>
          <a:p>
            <a:r>
              <a:rPr lang="en-GB" altLang="en-US" sz="800"/>
              <a:t>     </a:t>
            </a:r>
            <a:r>
              <a:rPr lang="en-GB" altLang="en-US" sz="800" b="0"/>
              <a:t>CVR(T) Spartan APC                                                    CWBR-10</a:t>
            </a:r>
            <a:endParaRPr lang="en-GB" altLang="en-US" sz="800"/>
          </a:p>
          <a:p>
            <a:endParaRPr lang="en-GB" altLang="en-US" sz="800"/>
          </a:p>
        </p:txBody>
      </p:sp>
      <p:sp>
        <p:nvSpPr>
          <p:cNvPr id="113090" name="Line 450">
            <a:extLst>
              <a:ext uri="{FF2B5EF4-FFF2-40B4-BE49-F238E27FC236}">
                <a16:creationId xmlns:a16="http://schemas.microsoft.com/office/drawing/2014/main" id="{28A3E6EB-4E33-4678-8B69-443F77DF1013}"/>
              </a:ext>
            </a:extLst>
          </p:cNvPr>
          <p:cNvSpPr>
            <a:spLocks noChangeShapeType="1"/>
          </p:cNvSpPr>
          <p:nvPr/>
        </p:nvSpPr>
        <p:spPr bwMode="auto">
          <a:xfrm>
            <a:off x="3571875" y="5291138"/>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13091" name="Group 451">
            <a:extLst>
              <a:ext uri="{FF2B5EF4-FFF2-40B4-BE49-F238E27FC236}">
                <a16:creationId xmlns:a16="http://schemas.microsoft.com/office/drawing/2014/main" id="{CD9CE620-5189-4A24-841B-BD9A2C1D3580}"/>
              </a:ext>
            </a:extLst>
          </p:cNvPr>
          <p:cNvGrpSpPr>
            <a:grpSpLocks/>
          </p:cNvGrpSpPr>
          <p:nvPr/>
        </p:nvGrpSpPr>
        <p:grpSpPr bwMode="auto">
          <a:xfrm>
            <a:off x="3716338" y="6010275"/>
            <a:ext cx="231775" cy="190500"/>
            <a:chOff x="2352" y="3264"/>
            <a:chExt cx="146" cy="120"/>
          </a:xfrm>
        </p:grpSpPr>
        <p:sp>
          <p:nvSpPr>
            <p:cNvPr id="113092" name="Rectangle 452">
              <a:extLst>
                <a:ext uri="{FF2B5EF4-FFF2-40B4-BE49-F238E27FC236}">
                  <a16:creationId xmlns:a16="http://schemas.microsoft.com/office/drawing/2014/main" id="{7B181209-8F84-4F1C-886B-B52CFB5BC1F4}"/>
                </a:ext>
              </a:extLst>
            </p:cNvPr>
            <p:cNvSpPr>
              <a:spLocks noChangeAspect="1" noChangeArrowheads="1"/>
            </p:cNvSpPr>
            <p:nvPr/>
          </p:nvSpPr>
          <p:spPr bwMode="auto">
            <a:xfrm>
              <a:off x="2352" y="326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3093" name="Oval 453">
              <a:extLst>
                <a:ext uri="{FF2B5EF4-FFF2-40B4-BE49-F238E27FC236}">
                  <a16:creationId xmlns:a16="http://schemas.microsoft.com/office/drawing/2014/main" id="{303A62C5-0963-4A68-A62A-218D55BF7169}"/>
                </a:ext>
              </a:extLst>
            </p:cNvPr>
            <p:cNvSpPr>
              <a:spLocks noChangeAspect="1" noChangeArrowheads="1"/>
            </p:cNvSpPr>
            <p:nvPr/>
          </p:nvSpPr>
          <p:spPr bwMode="auto">
            <a:xfrm>
              <a:off x="2359" y="336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13094" name="Oval 454">
              <a:extLst>
                <a:ext uri="{FF2B5EF4-FFF2-40B4-BE49-F238E27FC236}">
                  <a16:creationId xmlns:a16="http://schemas.microsoft.com/office/drawing/2014/main" id="{E81765E2-1490-44F5-825E-4EC5685F9D89}"/>
                </a:ext>
              </a:extLst>
            </p:cNvPr>
            <p:cNvSpPr>
              <a:spLocks noChangeAspect="1" noChangeArrowheads="1"/>
            </p:cNvSpPr>
            <p:nvPr/>
          </p:nvSpPr>
          <p:spPr bwMode="auto">
            <a:xfrm>
              <a:off x="2473" y="336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13095" name="Oval 455">
              <a:extLst>
                <a:ext uri="{FF2B5EF4-FFF2-40B4-BE49-F238E27FC236}">
                  <a16:creationId xmlns:a16="http://schemas.microsoft.com/office/drawing/2014/main" id="{2D6B9B12-6385-45EF-B787-C6C0B8455DFC}"/>
                </a:ext>
              </a:extLst>
            </p:cNvPr>
            <p:cNvSpPr>
              <a:spLocks noChangeAspect="1" noChangeArrowheads="1"/>
            </p:cNvSpPr>
            <p:nvPr/>
          </p:nvSpPr>
          <p:spPr bwMode="auto">
            <a:xfrm>
              <a:off x="2373" y="3290"/>
              <a:ext cx="102" cy="48"/>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3096" name="Line 456">
              <a:extLst>
                <a:ext uri="{FF2B5EF4-FFF2-40B4-BE49-F238E27FC236}">
                  <a16:creationId xmlns:a16="http://schemas.microsoft.com/office/drawing/2014/main" id="{E469A22A-5584-4356-80B1-5F4689F5CB7D}"/>
                </a:ext>
              </a:extLst>
            </p:cNvPr>
            <p:cNvSpPr>
              <a:spLocks noChangeAspect="1" noChangeShapeType="1"/>
            </p:cNvSpPr>
            <p:nvPr/>
          </p:nvSpPr>
          <p:spPr bwMode="auto">
            <a:xfrm flipV="1">
              <a:off x="2353" y="3264"/>
              <a:ext cx="144" cy="9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13097" name="Group 457">
            <a:extLst>
              <a:ext uri="{FF2B5EF4-FFF2-40B4-BE49-F238E27FC236}">
                <a16:creationId xmlns:a16="http://schemas.microsoft.com/office/drawing/2014/main" id="{513B5114-20C2-4561-96A0-885390553093}"/>
              </a:ext>
            </a:extLst>
          </p:cNvPr>
          <p:cNvGrpSpPr>
            <a:grpSpLocks/>
          </p:cNvGrpSpPr>
          <p:nvPr/>
        </p:nvGrpSpPr>
        <p:grpSpPr bwMode="auto">
          <a:xfrm>
            <a:off x="3716338" y="6299200"/>
            <a:ext cx="231775" cy="190500"/>
            <a:chOff x="2352" y="3264"/>
            <a:chExt cx="146" cy="120"/>
          </a:xfrm>
        </p:grpSpPr>
        <p:sp>
          <p:nvSpPr>
            <p:cNvPr id="113098" name="Rectangle 458">
              <a:extLst>
                <a:ext uri="{FF2B5EF4-FFF2-40B4-BE49-F238E27FC236}">
                  <a16:creationId xmlns:a16="http://schemas.microsoft.com/office/drawing/2014/main" id="{55366C4C-98D4-4342-A7A8-AD8EF5AC1AF4}"/>
                </a:ext>
              </a:extLst>
            </p:cNvPr>
            <p:cNvSpPr>
              <a:spLocks noChangeAspect="1" noChangeArrowheads="1"/>
            </p:cNvSpPr>
            <p:nvPr/>
          </p:nvSpPr>
          <p:spPr bwMode="auto">
            <a:xfrm>
              <a:off x="2352" y="326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3099" name="Oval 459">
              <a:extLst>
                <a:ext uri="{FF2B5EF4-FFF2-40B4-BE49-F238E27FC236}">
                  <a16:creationId xmlns:a16="http://schemas.microsoft.com/office/drawing/2014/main" id="{A082E19A-C229-4F44-AF91-C11B77136A13}"/>
                </a:ext>
              </a:extLst>
            </p:cNvPr>
            <p:cNvSpPr>
              <a:spLocks noChangeAspect="1" noChangeArrowheads="1"/>
            </p:cNvSpPr>
            <p:nvPr/>
          </p:nvSpPr>
          <p:spPr bwMode="auto">
            <a:xfrm>
              <a:off x="2359" y="336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13100" name="Oval 460">
              <a:extLst>
                <a:ext uri="{FF2B5EF4-FFF2-40B4-BE49-F238E27FC236}">
                  <a16:creationId xmlns:a16="http://schemas.microsoft.com/office/drawing/2014/main" id="{0392BEEA-78AF-425C-86CE-84C3141625B0}"/>
                </a:ext>
              </a:extLst>
            </p:cNvPr>
            <p:cNvSpPr>
              <a:spLocks noChangeAspect="1" noChangeArrowheads="1"/>
            </p:cNvSpPr>
            <p:nvPr/>
          </p:nvSpPr>
          <p:spPr bwMode="auto">
            <a:xfrm>
              <a:off x="2473" y="336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13101" name="Oval 461">
              <a:extLst>
                <a:ext uri="{FF2B5EF4-FFF2-40B4-BE49-F238E27FC236}">
                  <a16:creationId xmlns:a16="http://schemas.microsoft.com/office/drawing/2014/main" id="{E120EE86-F725-49F3-AA1C-8A5A59D6A57E}"/>
                </a:ext>
              </a:extLst>
            </p:cNvPr>
            <p:cNvSpPr>
              <a:spLocks noChangeAspect="1" noChangeArrowheads="1"/>
            </p:cNvSpPr>
            <p:nvPr/>
          </p:nvSpPr>
          <p:spPr bwMode="auto">
            <a:xfrm>
              <a:off x="2373" y="3290"/>
              <a:ext cx="102" cy="48"/>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3102" name="Line 462">
              <a:extLst>
                <a:ext uri="{FF2B5EF4-FFF2-40B4-BE49-F238E27FC236}">
                  <a16:creationId xmlns:a16="http://schemas.microsoft.com/office/drawing/2014/main" id="{A7F16205-963B-41D4-8DE4-5F92E6B9202F}"/>
                </a:ext>
              </a:extLst>
            </p:cNvPr>
            <p:cNvSpPr>
              <a:spLocks noChangeAspect="1" noChangeShapeType="1"/>
            </p:cNvSpPr>
            <p:nvPr/>
          </p:nvSpPr>
          <p:spPr bwMode="auto">
            <a:xfrm flipV="1">
              <a:off x="2353" y="3264"/>
              <a:ext cx="144" cy="9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pic>
        <p:nvPicPr>
          <p:cNvPr id="113103" name="Picture 463" descr="CWBR-18 Ferret 3 comp">
            <a:extLst>
              <a:ext uri="{FF2B5EF4-FFF2-40B4-BE49-F238E27FC236}">
                <a16:creationId xmlns:a16="http://schemas.microsoft.com/office/drawing/2014/main" id="{16FBB7F3-2DC8-4D6A-AB34-A60BC7F7505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8913" y="5724525"/>
            <a:ext cx="2952750" cy="25273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8" name="Line 4">
            <a:extLst>
              <a:ext uri="{FF2B5EF4-FFF2-40B4-BE49-F238E27FC236}">
                <a16:creationId xmlns:a16="http://schemas.microsoft.com/office/drawing/2014/main" id="{90171E6E-C104-4EBB-876B-275CE7503CFB}"/>
              </a:ext>
            </a:extLst>
          </p:cNvPr>
          <p:cNvSpPr>
            <a:spLocks noChangeShapeType="1"/>
          </p:cNvSpPr>
          <p:nvPr/>
        </p:nvSpPr>
        <p:spPr bwMode="auto">
          <a:xfrm>
            <a:off x="260350" y="4643438"/>
            <a:ext cx="0" cy="115252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3669" name="Line 5">
            <a:extLst>
              <a:ext uri="{FF2B5EF4-FFF2-40B4-BE49-F238E27FC236}">
                <a16:creationId xmlns:a16="http://schemas.microsoft.com/office/drawing/2014/main" id="{D9084E58-8D8D-4FDB-A814-BFD05B6BB837}"/>
              </a:ext>
            </a:extLst>
          </p:cNvPr>
          <p:cNvSpPr>
            <a:spLocks noChangeShapeType="1"/>
          </p:cNvSpPr>
          <p:nvPr/>
        </p:nvSpPr>
        <p:spPr bwMode="auto">
          <a:xfrm flipH="1">
            <a:off x="477838" y="5003800"/>
            <a:ext cx="0" cy="1081088"/>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13670" name="Group 6">
            <a:extLst>
              <a:ext uri="{FF2B5EF4-FFF2-40B4-BE49-F238E27FC236}">
                <a16:creationId xmlns:a16="http://schemas.microsoft.com/office/drawing/2014/main" id="{FA39A780-2819-4347-AC14-2F90EC39994A}"/>
              </a:ext>
            </a:extLst>
          </p:cNvPr>
          <p:cNvGrpSpPr>
            <a:grpSpLocks noChangeAspect="1"/>
          </p:cNvGrpSpPr>
          <p:nvPr/>
        </p:nvGrpSpPr>
        <p:grpSpPr bwMode="auto">
          <a:xfrm>
            <a:off x="117475" y="4500563"/>
            <a:ext cx="288925" cy="233362"/>
            <a:chOff x="767" y="768"/>
            <a:chExt cx="202" cy="132"/>
          </a:xfrm>
        </p:grpSpPr>
        <p:sp>
          <p:nvSpPr>
            <p:cNvPr id="113671" name="Rectangle 7">
              <a:extLst>
                <a:ext uri="{FF2B5EF4-FFF2-40B4-BE49-F238E27FC236}">
                  <a16:creationId xmlns:a16="http://schemas.microsoft.com/office/drawing/2014/main" id="{A8524A2C-579B-4E3C-B9B4-829967A25FF7}"/>
                </a:ext>
              </a:extLst>
            </p:cNvPr>
            <p:cNvSpPr>
              <a:spLocks noChangeAspect="1" noChangeArrowheads="1"/>
            </p:cNvSpPr>
            <p:nvPr/>
          </p:nvSpPr>
          <p:spPr bwMode="auto">
            <a:xfrm>
              <a:off x="768" y="768"/>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3672" name="Oval 8">
              <a:extLst>
                <a:ext uri="{FF2B5EF4-FFF2-40B4-BE49-F238E27FC236}">
                  <a16:creationId xmlns:a16="http://schemas.microsoft.com/office/drawing/2014/main" id="{67C58EA6-0167-46B6-BA35-D5FA6D564729}"/>
                </a:ext>
              </a:extLst>
            </p:cNvPr>
            <p:cNvSpPr>
              <a:spLocks noChangeAspect="1" noChangeArrowheads="1"/>
            </p:cNvSpPr>
            <p:nvPr/>
          </p:nvSpPr>
          <p:spPr bwMode="auto">
            <a:xfrm>
              <a:off x="798" y="801"/>
              <a:ext cx="142"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3673" name="Line 9">
              <a:extLst>
                <a:ext uri="{FF2B5EF4-FFF2-40B4-BE49-F238E27FC236}">
                  <a16:creationId xmlns:a16="http://schemas.microsoft.com/office/drawing/2014/main" id="{BC1D652C-9178-4D86-99C9-42F9E76CCF38}"/>
                </a:ext>
              </a:extLst>
            </p:cNvPr>
            <p:cNvSpPr>
              <a:spLocks noChangeAspect="1" noChangeShapeType="1"/>
            </p:cNvSpPr>
            <p:nvPr/>
          </p:nvSpPr>
          <p:spPr bwMode="auto">
            <a:xfrm flipV="1">
              <a:off x="768" y="768"/>
              <a:ext cx="199" cy="131"/>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3674" name="Line 10">
              <a:extLst>
                <a:ext uri="{FF2B5EF4-FFF2-40B4-BE49-F238E27FC236}">
                  <a16:creationId xmlns:a16="http://schemas.microsoft.com/office/drawing/2014/main" id="{DCCD64F2-877A-4440-9643-F541760472B0}"/>
                </a:ext>
              </a:extLst>
            </p:cNvPr>
            <p:cNvSpPr>
              <a:spLocks noChangeAspect="1" noChangeShapeType="1"/>
            </p:cNvSpPr>
            <p:nvPr/>
          </p:nvSpPr>
          <p:spPr bwMode="auto">
            <a:xfrm>
              <a:off x="767" y="768"/>
              <a:ext cx="202"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13675" name="Line 11">
            <a:extLst>
              <a:ext uri="{FF2B5EF4-FFF2-40B4-BE49-F238E27FC236}">
                <a16:creationId xmlns:a16="http://schemas.microsoft.com/office/drawing/2014/main" id="{1569B770-EAB1-46F2-BAE6-91F02B965D2A}"/>
              </a:ext>
            </a:extLst>
          </p:cNvPr>
          <p:cNvSpPr>
            <a:spLocks noChangeShapeType="1"/>
          </p:cNvSpPr>
          <p:nvPr/>
        </p:nvSpPr>
        <p:spPr bwMode="auto">
          <a:xfrm>
            <a:off x="261938" y="4427538"/>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3676" name="Text Box 12">
            <a:extLst>
              <a:ext uri="{FF2B5EF4-FFF2-40B4-BE49-F238E27FC236}">
                <a16:creationId xmlns:a16="http://schemas.microsoft.com/office/drawing/2014/main" id="{E1A5CCF6-A05A-4DB1-91E6-02652297E1D2}"/>
              </a:ext>
            </a:extLst>
          </p:cNvPr>
          <p:cNvSpPr txBox="1">
            <a:spLocks noChangeArrowheads="1"/>
          </p:cNvSpPr>
          <p:nvPr/>
        </p:nvSpPr>
        <p:spPr bwMode="auto">
          <a:xfrm>
            <a:off x="404813" y="4356100"/>
            <a:ext cx="22415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MANOEUVRE ELEMENT CWBR-06</a:t>
            </a:r>
          </a:p>
          <a:p>
            <a:r>
              <a:rPr lang="en-GB" altLang="en-US" sz="1000"/>
              <a:t>Mechanised Infantry Company</a:t>
            </a:r>
          </a:p>
        </p:txBody>
      </p:sp>
      <p:sp>
        <p:nvSpPr>
          <p:cNvPr id="113677" name="Line 13">
            <a:extLst>
              <a:ext uri="{FF2B5EF4-FFF2-40B4-BE49-F238E27FC236}">
                <a16:creationId xmlns:a16="http://schemas.microsoft.com/office/drawing/2014/main" id="{C2AF512C-6C8C-44F8-8136-5E97C8C4EAA9}"/>
              </a:ext>
            </a:extLst>
          </p:cNvPr>
          <p:cNvSpPr>
            <a:spLocks noChangeShapeType="1"/>
          </p:cNvSpPr>
          <p:nvPr/>
        </p:nvSpPr>
        <p:spPr bwMode="auto">
          <a:xfrm>
            <a:off x="260350" y="493236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13678" name="Group 14">
            <a:extLst>
              <a:ext uri="{FF2B5EF4-FFF2-40B4-BE49-F238E27FC236}">
                <a16:creationId xmlns:a16="http://schemas.microsoft.com/office/drawing/2014/main" id="{C81338D4-1732-4847-8722-E3D8B15A4D64}"/>
              </a:ext>
            </a:extLst>
          </p:cNvPr>
          <p:cNvGrpSpPr>
            <a:grpSpLocks/>
          </p:cNvGrpSpPr>
          <p:nvPr/>
        </p:nvGrpSpPr>
        <p:grpSpPr bwMode="auto">
          <a:xfrm>
            <a:off x="476250" y="4787900"/>
            <a:ext cx="74613" cy="26988"/>
            <a:chOff x="2373" y="1404"/>
            <a:chExt cx="47" cy="17"/>
          </a:xfrm>
        </p:grpSpPr>
        <p:sp>
          <p:nvSpPr>
            <p:cNvPr id="113679" name="Oval 15">
              <a:extLst>
                <a:ext uri="{FF2B5EF4-FFF2-40B4-BE49-F238E27FC236}">
                  <a16:creationId xmlns:a16="http://schemas.microsoft.com/office/drawing/2014/main" id="{6E1A3F00-FFF9-4365-9A81-A9577B91ADD2}"/>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13680" name="Oval 16">
              <a:extLst>
                <a:ext uri="{FF2B5EF4-FFF2-40B4-BE49-F238E27FC236}">
                  <a16:creationId xmlns:a16="http://schemas.microsoft.com/office/drawing/2014/main" id="{FD724136-8124-47CF-89E1-592D1F0167F9}"/>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13681" name="Text Box 17">
            <a:extLst>
              <a:ext uri="{FF2B5EF4-FFF2-40B4-BE49-F238E27FC236}">
                <a16:creationId xmlns:a16="http://schemas.microsoft.com/office/drawing/2014/main" id="{B5B20E39-4978-4CE0-B7F1-F0CF145D3C85}"/>
              </a:ext>
            </a:extLst>
          </p:cNvPr>
          <p:cNvSpPr txBox="1">
            <a:spLocks noChangeArrowheads="1"/>
          </p:cNvSpPr>
          <p:nvPr/>
        </p:nvSpPr>
        <p:spPr bwMode="auto">
          <a:xfrm>
            <a:off x="620713" y="4716463"/>
            <a:ext cx="271621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Command</a:t>
            </a:r>
          </a:p>
          <a:p>
            <a:r>
              <a:rPr lang="en-GB" altLang="en-US" sz="800"/>
              <a:t>x1 </a:t>
            </a:r>
            <a:r>
              <a:rPr lang="en-GB" altLang="en-US" sz="800" b="0"/>
              <a:t>Commander                                                CWBR-25</a:t>
            </a:r>
            <a:endParaRPr lang="en-GB" altLang="en-US" sz="800"/>
          </a:p>
        </p:txBody>
      </p:sp>
      <p:grpSp>
        <p:nvGrpSpPr>
          <p:cNvPr id="113682" name="Group 18">
            <a:extLst>
              <a:ext uri="{FF2B5EF4-FFF2-40B4-BE49-F238E27FC236}">
                <a16:creationId xmlns:a16="http://schemas.microsoft.com/office/drawing/2014/main" id="{AC4BF701-AB92-4C99-9F1E-B605CAE63B73}"/>
              </a:ext>
            </a:extLst>
          </p:cNvPr>
          <p:cNvGrpSpPr>
            <a:grpSpLocks/>
          </p:cNvGrpSpPr>
          <p:nvPr/>
        </p:nvGrpSpPr>
        <p:grpSpPr bwMode="auto">
          <a:xfrm>
            <a:off x="404813" y="4859338"/>
            <a:ext cx="231775" cy="157162"/>
            <a:chOff x="933" y="149"/>
            <a:chExt cx="146" cy="99"/>
          </a:xfrm>
        </p:grpSpPr>
        <p:sp>
          <p:nvSpPr>
            <p:cNvPr id="113683" name="Rectangle 19">
              <a:extLst>
                <a:ext uri="{FF2B5EF4-FFF2-40B4-BE49-F238E27FC236}">
                  <a16:creationId xmlns:a16="http://schemas.microsoft.com/office/drawing/2014/main" id="{693BCE40-C485-4CD0-867C-85AA30D157C6}"/>
                </a:ext>
              </a:extLst>
            </p:cNvPr>
            <p:cNvSpPr>
              <a:spLocks noChangeAspect="1" noChangeArrowheads="1"/>
            </p:cNvSpPr>
            <p:nvPr/>
          </p:nvSpPr>
          <p:spPr bwMode="auto">
            <a:xfrm>
              <a:off x="933" y="149"/>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3684" name="Text Box 20">
              <a:extLst>
                <a:ext uri="{FF2B5EF4-FFF2-40B4-BE49-F238E27FC236}">
                  <a16:creationId xmlns:a16="http://schemas.microsoft.com/office/drawing/2014/main" id="{264D9CAC-F3D0-4F9F-952F-D401C968C63D}"/>
                </a:ext>
              </a:extLst>
            </p:cNvPr>
            <p:cNvSpPr txBox="1">
              <a:spLocks noChangeAspect="1" noChangeArrowheads="1"/>
            </p:cNvSpPr>
            <p:nvPr/>
          </p:nvSpPr>
          <p:spPr bwMode="auto">
            <a:xfrm>
              <a:off x="948" y="163"/>
              <a:ext cx="116" cy="70"/>
            </a:xfrm>
            <a:prstGeom prst="rect">
              <a:avLst/>
            </a:prstGeom>
            <a:solidFill>
              <a:srgbClr val="CC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sz="800"/>
                <a:t>HQ</a:t>
              </a:r>
            </a:p>
          </p:txBody>
        </p:sp>
      </p:grpSp>
      <p:grpSp>
        <p:nvGrpSpPr>
          <p:cNvPr id="113685" name="Group 21">
            <a:extLst>
              <a:ext uri="{FF2B5EF4-FFF2-40B4-BE49-F238E27FC236}">
                <a16:creationId xmlns:a16="http://schemas.microsoft.com/office/drawing/2014/main" id="{5429D16D-F30F-48BC-9F92-89954F413869}"/>
              </a:ext>
            </a:extLst>
          </p:cNvPr>
          <p:cNvGrpSpPr>
            <a:grpSpLocks noChangeAspect="1"/>
          </p:cNvGrpSpPr>
          <p:nvPr/>
        </p:nvGrpSpPr>
        <p:grpSpPr bwMode="auto">
          <a:xfrm>
            <a:off x="404813" y="6011863"/>
            <a:ext cx="241300" cy="157162"/>
            <a:chOff x="767" y="768"/>
            <a:chExt cx="202" cy="132"/>
          </a:xfrm>
        </p:grpSpPr>
        <p:sp>
          <p:nvSpPr>
            <p:cNvPr id="113686" name="Rectangle 22">
              <a:extLst>
                <a:ext uri="{FF2B5EF4-FFF2-40B4-BE49-F238E27FC236}">
                  <a16:creationId xmlns:a16="http://schemas.microsoft.com/office/drawing/2014/main" id="{FF15E9F8-2837-4C6E-BE74-9EA0E2333692}"/>
                </a:ext>
              </a:extLst>
            </p:cNvPr>
            <p:cNvSpPr>
              <a:spLocks noChangeAspect="1" noChangeArrowheads="1"/>
            </p:cNvSpPr>
            <p:nvPr/>
          </p:nvSpPr>
          <p:spPr bwMode="auto">
            <a:xfrm>
              <a:off x="768" y="768"/>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3687" name="Oval 23">
              <a:extLst>
                <a:ext uri="{FF2B5EF4-FFF2-40B4-BE49-F238E27FC236}">
                  <a16:creationId xmlns:a16="http://schemas.microsoft.com/office/drawing/2014/main" id="{B3B8954B-6CA3-4F44-944B-046B1DF46668}"/>
                </a:ext>
              </a:extLst>
            </p:cNvPr>
            <p:cNvSpPr>
              <a:spLocks noChangeAspect="1" noChangeArrowheads="1"/>
            </p:cNvSpPr>
            <p:nvPr/>
          </p:nvSpPr>
          <p:spPr bwMode="auto">
            <a:xfrm>
              <a:off x="798" y="801"/>
              <a:ext cx="142"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3688" name="Line 24">
              <a:extLst>
                <a:ext uri="{FF2B5EF4-FFF2-40B4-BE49-F238E27FC236}">
                  <a16:creationId xmlns:a16="http://schemas.microsoft.com/office/drawing/2014/main" id="{0FACDE07-4A59-4847-B4B7-820BBCA839B8}"/>
                </a:ext>
              </a:extLst>
            </p:cNvPr>
            <p:cNvSpPr>
              <a:spLocks noChangeAspect="1" noChangeShapeType="1"/>
            </p:cNvSpPr>
            <p:nvPr/>
          </p:nvSpPr>
          <p:spPr bwMode="auto">
            <a:xfrm flipV="1">
              <a:off x="768" y="768"/>
              <a:ext cx="199" cy="131"/>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3689" name="Line 25">
              <a:extLst>
                <a:ext uri="{FF2B5EF4-FFF2-40B4-BE49-F238E27FC236}">
                  <a16:creationId xmlns:a16="http://schemas.microsoft.com/office/drawing/2014/main" id="{9FB9DBC9-DE07-4A87-8787-1A56828234B8}"/>
                </a:ext>
              </a:extLst>
            </p:cNvPr>
            <p:cNvSpPr>
              <a:spLocks noChangeAspect="1" noChangeShapeType="1"/>
            </p:cNvSpPr>
            <p:nvPr/>
          </p:nvSpPr>
          <p:spPr bwMode="auto">
            <a:xfrm>
              <a:off x="767" y="768"/>
              <a:ext cx="202"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13690" name="Group 26">
            <a:extLst>
              <a:ext uri="{FF2B5EF4-FFF2-40B4-BE49-F238E27FC236}">
                <a16:creationId xmlns:a16="http://schemas.microsoft.com/office/drawing/2014/main" id="{5B760F13-89B1-4816-96CD-C1F2D29FA393}"/>
              </a:ext>
            </a:extLst>
          </p:cNvPr>
          <p:cNvGrpSpPr>
            <a:grpSpLocks/>
          </p:cNvGrpSpPr>
          <p:nvPr/>
        </p:nvGrpSpPr>
        <p:grpSpPr bwMode="auto">
          <a:xfrm>
            <a:off x="477838" y="5938838"/>
            <a:ext cx="74612" cy="26987"/>
            <a:chOff x="2373" y="1404"/>
            <a:chExt cx="47" cy="17"/>
          </a:xfrm>
        </p:grpSpPr>
        <p:sp>
          <p:nvSpPr>
            <p:cNvPr id="113691" name="Oval 27">
              <a:extLst>
                <a:ext uri="{FF2B5EF4-FFF2-40B4-BE49-F238E27FC236}">
                  <a16:creationId xmlns:a16="http://schemas.microsoft.com/office/drawing/2014/main" id="{D4E5EE3D-06D8-450F-8AB3-DC42C885CBFD}"/>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13692" name="Oval 28">
              <a:extLst>
                <a:ext uri="{FF2B5EF4-FFF2-40B4-BE49-F238E27FC236}">
                  <a16:creationId xmlns:a16="http://schemas.microsoft.com/office/drawing/2014/main" id="{A4A9E835-3AD4-48B2-91FB-AA863F160DB1}"/>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13693" name="Text Box 29">
            <a:extLst>
              <a:ext uri="{FF2B5EF4-FFF2-40B4-BE49-F238E27FC236}">
                <a16:creationId xmlns:a16="http://schemas.microsoft.com/office/drawing/2014/main" id="{391A27AC-4D3A-4AB7-9967-94A45B18CB08}"/>
              </a:ext>
            </a:extLst>
          </p:cNvPr>
          <p:cNvSpPr txBox="1">
            <a:spLocks noChangeArrowheads="1"/>
          </p:cNvSpPr>
          <p:nvPr/>
        </p:nvSpPr>
        <p:spPr bwMode="auto">
          <a:xfrm>
            <a:off x="620713" y="5867400"/>
            <a:ext cx="27273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dirty="0"/>
              <a:t>Transport</a:t>
            </a:r>
          </a:p>
          <a:p>
            <a:r>
              <a:rPr lang="en-GB" altLang="en-US" sz="800" dirty="0"/>
              <a:t>x6 </a:t>
            </a:r>
            <a:r>
              <a:rPr lang="en-GB" altLang="en-US" sz="800" b="0" dirty="0"/>
              <a:t>FV-432 Armoured Personnel Carrier </a:t>
            </a:r>
            <a:r>
              <a:rPr lang="en-GB" altLang="en-US" sz="800" dirty="0"/>
              <a:t>(bd)   </a:t>
            </a:r>
            <a:r>
              <a:rPr lang="en-GB" altLang="en-US" sz="800" b="0" dirty="0"/>
              <a:t>CWBR-11</a:t>
            </a:r>
            <a:endParaRPr lang="en-GB" altLang="en-US" sz="800" dirty="0"/>
          </a:p>
        </p:txBody>
      </p:sp>
      <p:grpSp>
        <p:nvGrpSpPr>
          <p:cNvPr id="113694" name="Group 30">
            <a:extLst>
              <a:ext uri="{FF2B5EF4-FFF2-40B4-BE49-F238E27FC236}">
                <a16:creationId xmlns:a16="http://schemas.microsoft.com/office/drawing/2014/main" id="{9C910537-DC7B-4343-8D4A-23E66F8EA978}"/>
              </a:ext>
            </a:extLst>
          </p:cNvPr>
          <p:cNvGrpSpPr>
            <a:grpSpLocks noChangeAspect="1"/>
          </p:cNvGrpSpPr>
          <p:nvPr/>
        </p:nvGrpSpPr>
        <p:grpSpPr bwMode="auto">
          <a:xfrm>
            <a:off x="403225" y="5722938"/>
            <a:ext cx="239713" cy="157162"/>
            <a:chOff x="960" y="336"/>
            <a:chExt cx="201" cy="132"/>
          </a:xfrm>
        </p:grpSpPr>
        <p:sp>
          <p:nvSpPr>
            <p:cNvPr id="113695" name="Rectangle 31">
              <a:extLst>
                <a:ext uri="{FF2B5EF4-FFF2-40B4-BE49-F238E27FC236}">
                  <a16:creationId xmlns:a16="http://schemas.microsoft.com/office/drawing/2014/main" id="{0C6FA172-F4E9-4FDD-B3F3-5F53DA4081F1}"/>
                </a:ext>
              </a:extLst>
            </p:cNvPr>
            <p:cNvSpPr>
              <a:spLocks noChangeAspect="1" noChangeArrowheads="1"/>
            </p:cNvSpPr>
            <p:nvPr/>
          </p:nvSpPr>
          <p:spPr bwMode="auto">
            <a:xfrm>
              <a:off x="960" y="336"/>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3696" name="Line 32">
              <a:extLst>
                <a:ext uri="{FF2B5EF4-FFF2-40B4-BE49-F238E27FC236}">
                  <a16:creationId xmlns:a16="http://schemas.microsoft.com/office/drawing/2014/main" id="{42DFEAC0-65A3-4AA7-8B98-42C50C3B4813}"/>
                </a:ext>
              </a:extLst>
            </p:cNvPr>
            <p:cNvSpPr>
              <a:spLocks noChangeAspect="1" noChangeShapeType="1"/>
            </p:cNvSpPr>
            <p:nvPr/>
          </p:nvSpPr>
          <p:spPr bwMode="auto">
            <a:xfrm flipH="1">
              <a:off x="1061" y="354"/>
              <a:ext cx="2" cy="85"/>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3697" name="Line 33">
              <a:extLst>
                <a:ext uri="{FF2B5EF4-FFF2-40B4-BE49-F238E27FC236}">
                  <a16:creationId xmlns:a16="http://schemas.microsoft.com/office/drawing/2014/main" id="{5062F35E-30B6-43F6-B000-DD9111ED795B}"/>
                </a:ext>
              </a:extLst>
            </p:cNvPr>
            <p:cNvSpPr>
              <a:spLocks noChangeAspect="1" noChangeShapeType="1"/>
            </p:cNvSpPr>
            <p:nvPr/>
          </p:nvSpPr>
          <p:spPr bwMode="auto">
            <a:xfrm flipV="1">
              <a:off x="1031" y="441"/>
              <a:ext cx="57" cy="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13698" name="Group 34">
            <a:extLst>
              <a:ext uri="{FF2B5EF4-FFF2-40B4-BE49-F238E27FC236}">
                <a16:creationId xmlns:a16="http://schemas.microsoft.com/office/drawing/2014/main" id="{9B543C7D-1403-4AFD-A09F-EA95DAE08B8D}"/>
              </a:ext>
            </a:extLst>
          </p:cNvPr>
          <p:cNvGrpSpPr>
            <a:grpSpLocks/>
          </p:cNvGrpSpPr>
          <p:nvPr/>
        </p:nvGrpSpPr>
        <p:grpSpPr bwMode="auto">
          <a:xfrm>
            <a:off x="485775" y="5651500"/>
            <a:ext cx="74613" cy="26988"/>
            <a:chOff x="2373" y="1404"/>
            <a:chExt cx="47" cy="17"/>
          </a:xfrm>
        </p:grpSpPr>
        <p:sp>
          <p:nvSpPr>
            <p:cNvPr id="113699" name="Oval 35">
              <a:extLst>
                <a:ext uri="{FF2B5EF4-FFF2-40B4-BE49-F238E27FC236}">
                  <a16:creationId xmlns:a16="http://schemas.microsoft.com/office/drawing/2014/main" id="{685F3100-77AE-4D63-AD82-D6868F77F58C}"/>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13700" name="Oval 36">
              <a:extLst>
                <a:ext uri="{FF2B5EF4-FFF2-40B4-BE49-F238E27FC236}">
                  <a16:creationId xmlns:a16="http://schemas.microsoft.com/office/drawing/2014/main" id="{A04BF9EC-E448-46BF-850B-3FD8755B35E2}"/>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13701" name="Text Box 37">
            <a:extLst>
              <a:ext uri="{FF2B5EF4-FFF2-40B4-BE49-F238E27FC236}">
                <a16:creationId xmlns:a16="http://schemas.microsoft.com/office/drawing/2014/main" id="{781C8247-9910-4FF4-BBC8-71E05B0DFAF0}"/>
              </a:ext>
            </a:extLst>
          </p:cNvPr>
          <p:cNvSpPr txBox="1">
            <a:spLocks noChangeArrowheads="1"/>
          </p:cNvSpPr>
          <p:nvPr/>
        </p:nvSpPr>
        <p:spPr bwMode="auto">
          <a:xfrm>
            <a:off x="620713" y="5580063"/>
            <a:ext cx="27146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Self-Observed Fire Support</a:t>
            </a:r>
          </a:p>
          <a:p>
            <a:r>
              <a:rPr lang="en-GB" altLang="en-US" sz="800"/>
              <a:t>x1 </a:t>
            </a:r>
            <a:r>
              <a:rPr lang="en-GB" altLang="en-US" sz="800" b="0"/>
              <a:t>L9A1 51mm Mortar </a:t>
            </a:r>
            <a:r>
              <a:rPr lang="en-GB" altLang="en-US" sz="800"/>
              <a:t>      </a:t>
            </a:r>
            <a:r>
              <a:rPr lang="en-GB" altLang="en-US" sz="800" b="0"/>
              <a:t>                              CWBR-33</a:t>
            </a:r>
            <a:endParaRPr lang="en-GB" altLang="en-US" sz="800"/>
          </a:p>
        </p:txBody>
      </p:sp>
      <p:sp>
        <p:nvSpPr>
          <p:cNvPr id="113702" name="Line 38">
            <a:extLst>
              <a:ext uri="{FF2B5EF4-FFF2-40B4-BE49-F238E27FC236}">
                <a16:creationId xmlns:a16="http://schemas.microsoft.com/office/drawing/2014/main" id="{23168F87-212B-4A6D-8A71-6AC02E965E63}"/>
              </a:ext>
            </a:extLst>
          </p:cNvPr>
          <p:cNvSpPr>
            <a:spLocks noChangeShapeType="1"/>
          </p:cNvSpPr>
          <p:nvPr/>
        </p:nvSpPr>
        <p:spPr bwMode="auto">
          <a:xfrm>
            <a:off x="260350" y="5795963"/>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3703" name="Line 39">
            <a:extLst>
              <a:ext uri="{FF2B5EF4-FFF2-40B4-BE49-F238E27FC236}">
                <a16:creationId xmlns:a16="http://schemas.microsoft.com/office/drawing/2014/main" id="{660FAA20-0491-4594-8D54-33B4065F3079}"/>
              </a:ext>
            </a:extLst>
          </p:cNvPr>
          <p:cNvSpPr>
            <a:spLocks noChangeShapeType="1"/>
          </p:cNvSpPr>
          <p:nvPr/>
        </p:nvSpPr>
        <p:spPr bwMode="auto">
          <a:xfrm>
            <a:off x="260350" y="521970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13704" name="Group 40">
            <a:extLst>
              <a:ext uri="{FF2B5EF4-FFF2-40B4-BE49-F238E27FC236}">
                <a16:creationId xmlns:a16="http://schemas.microsoft.com/office/drawing/2014/main" id="{5ED3A0DA-9569-4B1B-A30C-D73E68546F0B}"/>
              </a:ext>
            </a:extLst>
          </p:cNvPr>
          <p:cNvGrpSpPr>
            <a:grpSpLocks noChangeAspect="1"/>
          </p:cNvGrpSpPr>
          <p:nvPr/>
        </p:nvGrpSpPr>
        <p:grpSpPr bwMode="auto">
          <a:xfrm>
            <a:off x="404813" y="5146675"/>
            <a:ext cx="231775" cy="157163"/>
            <a:chOff x="1968" y="1728"/>
            <a:chExt cx="195" cy="132"/>
          </a:xfrm>
        </p:grpSpPr>
        <p:sp>
          <p:nvSpPr>
            <p:cNvPr id="113705" name="Rectangle 41">
              <a:extLst>
                <a:ext uri="{FF2B5EF4-FFF2-40B4-BE49-F238E27FC236}">
                  <a16:creationId xmlns:a16="http://schemas.microsoft.com/office/drawing/2014/main" id="{B4F846D9-20E5-4E92-99BD-BD1307104174}"/>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3706" name="Line 42">
              <a:extLst>
                <a:ext uri="{FF2B5EF4-FFF2-40B4-BE49-F238E27FC236}">
                  <a16:creationId xmlns:a16="http://schemas.microsoft.com/office/drawing/2014/main" id="{A6B38A44-873F-464F-B447-4412C9E56EBF}"/>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3707" name="Line 43">
              <a:extLst>
                <a:ext uri="{FF2B5EF4-FFF2-40B4-BE49-F238E27FC236}">
                  <a16:creationId xmlns:a16="http://schemas.microsoft.com/office/drawing/2014/main" id="{51D471D6-1035-4000-8C03-E1FB5CCDD8D8}"/>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13708" name="Group 44">
            <a:extLst>
              <a:ext uri="{FF2B5EF4-FFF2-40B4-BE49-F238E27FC236}">
                <a16:creationId xmlns:a16="http://schemas.microsoft.com/office/drawing/2014/main" id="{3CD8D9D6-D83E-4127-AE3D-C0960A8D4B2B}"/>
              </a:ext>
            </a:extLst>
          </p:cNvPr>
          <p:cNvGrpSpPr>
            <a:grpSpLocks/>
          </p:cNvGrpSpPr>
          <p:nvPr/>
        </p:nvGrpSpPr>
        <p:grpSpPr bwMode="auto">
          <a:xfrm>
            <a:off x="476250" y="5075238"/>
            <a:ext cx="74613" cy="26987"/>
            <a:chOff x="2373" y="1404"/>
            <a:chExt cx="47" cy="17"/>
          </a:xfrm>
        </p:grpSpPr>
        <p:sp>
          <p:nvSpPr>
            <p:cNvPr id="113709" name="Oval 45">
              <a:extLst>
                <a:ext uri="{FF2B5EF4-FFF2-40B4-BE49-F238E27FC236}">
                  <a16:creationId xmlns:a16="http://schemas.microsoft.com/office/drawing/2014/main" id="{4BC7B038-226E-40B9-85E8-4CAEEC3E84BF}"/>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13710" name="Oval 46">
              <a:extLst>
                <a:ext uri="{FF2B5EF4-FFF2-40B4-BE49-F238E27FC236}">
                  <a16:creationId xmlns:a16="http://schemas.microsoft.com/office/drawing/2014/main" id="{E01302F7-45BC-4332-BFAE-BA2EF8B887BB}"/>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13711" name="Text Box 47">
            <a:extLst>
              <a:ext uri="{FF2B5EF4-FFF2-40B4-BE49-F238E27FC236}">
                <a16:creationId xmlns:a16="http://schemas.microsoft.com/office/drawing/2014/main" id="{0F8CDD05-D70F-4E2A-A024-09F436F5F731}"/>
              </a:ext>
            </a:extLst>
          </p:cNvPr>
          <p:cNvSpPr txBox="1">
            <a:spLocks noChangeArrowheads="1"/>
          </p:cNvSpPr>
          <p:nvPr/>
        </p:nvSpPr>
        <p:spPr bwMode="auto">
          <a:xfrm>
            <a:off x="620713" y="5075238"/>
            <a:ext cx="2706687"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x9 </a:t>
            </a:r>
            <a:r>
              <a:rPr lang="en-GB" altLang="en-US" sz="800" b="0"/>
              <a:t>Infantry (3 MAW) </a:t>
            </a:r>
            <a:r>
              <a:rPr lang="en-GB" altLang="en-US" sz="800"/>
              <a:t>(c)</a:t>
            </a:r>
            <a:r>
              <a:rPr lang="en-GB" altLang="en-US" sz="800" b="0"/>
              <a:t>                                   CWBR-26</a:t>
            </a:r>
            <a:endParaRPr lang="en-GB" altLang="en-US" sz="800"/>
          </a:p>
        </p:txBody>
      </p:sp>
      <p:grpSp>
        <p:nvGrpSpPr>
          <p:cNvPr id="113712" name="Group 48">
            <a:extLst>
              <a:ext uri="{FF2B5EF4-FFF2-40B4-BE49-F238E27FC236}">
                <a16:creationId xmlns:a16="http://schemas.microsoft.com/office/drawing/2014/main" id="{703F7487-C7D9-4AE9-8C24-1AA587A0F7E9}"/>
              </a:ext>
            </a:extLst>
          </p:cNvPr>
          <p:cNvGrpSpPr>
            <a:grpSpLocks/>
          </p:cNvGrpSpPr>
          <p:nvPr/>
        </p:nvGrpSpPr>
        <p:grpSpPr bwMode="auto">
          <a:xfrm>
            <a:off x="404813" y="5435600"/>
            <a:ext cx="231775" cy="157163"/>
            <a:chOff x="2736" y="2832"/>
            <a:chExt cx="146" cy="99"/>
          </a:xfrm>
        </p:grpSpPr>
        <p:sp>
          <p:nvSpPr>
            <p:cNvPr id="113713" name="Rectangle 49">
              <a:extLst>
                <a:ext uri="{FF2B5EF4-FFF2-40B4-BE49-F238E27FC236}">
                  <a16:creationId xmlns:a16="http://schemas.microsoft.com/office/drawing/2014/main" id="{C6847299-5872-4376-B83E-75652BD433FC}"/>
                </a:ext>
              </a:extLst>
            </p:cNvPr>
            <p:cNvSpPr>
              <a:spLocks noChangeAspect="1" noChangeArrowheads="1"/>
            </p:cNvSpPr>
            <p:nvPr/>
          </p:nvSpPr>
          <p:spPr bwMode="auto">
            <a:xfrm>
              <a:off x="2736" y="2832"/>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3714" name="Rectangle 50">
              <a:extLst>
                <a:ext uri="{FF2B5EF4-FFF2-40B4-BE49-F238E27FC236}">
                  <a16:creationId xmlns:a16="http://schemas.microsoft.com/office/drawing/2014/main" id="{3BCBBC3D-FB10-45DC-A277-04E7A66FD71C}"/>
                </a:ext>
              </a:extLst>
            </p:cNvPr>
            <p:cNvSpPr>
              <a:spLocks noChangeAspect="1" noChangeArrowheads="1"/>
            </p:cNvSpPr>
            <p:nvPr/>
          </p:nvSpPr>
          <p:spPr bwMode="auto">
            <a:xfrm>
              <a:off x="2736" y="2832"/>
              <a:ext cx="35" cy="98"/>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3715" name="Line 51">
              <a:extLst>
                <a:ext uri="{FF2B5EF4-FFF2-40B4-BE49-F238E27FC236}">
                  <a16:creationId xmlns:a16="http://schemas.microsoft.com/office/drawing/2014/main" id="{645CC04B-F1B4-4D1B-8E88-10ED5B475EB4}"/>
                </a:ext>
              </a:extLst>
            </p:cNvPr>
            <p:cNvSpPr>
              <a:spLocks noChangeAspect="1" noChangeShapeType="1"/>
            </p:cNvSpPr>
            <p:nvPr/>
          </p:nvSpPr>
          <p:spPr bwMode="auto">
            <a:xfrm flipV="1">
              <a:off x="2736" y="2834"/>
              <a:ext cx="144" cy="95"/>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3716" name="Line 52">
              <a:extLst>
                <a:ext uri="{FF2B5EF4-FFF2-40B4-BE49-F238E27FC236}">
                  <a16:creationId xmlns:a16="http://schemas.microsoft.com/office/drawing/2014/main" id="{15B2B90A-1AF6-4BDF-BBD8-6F31F586AA99}"/>
                </a:ext>
              </a:extLst>
            </p:cNvPr>
            <p:cNvSpPr>
              <a:spLocks noChangeAspect="1" noChangeShapeType="1"/>
            </p:cNvSpPr>
            <p:nvPr/>
          </p:nvSpPr>
          <p:spPr bwMode="auto">
            <a:xfrm>
              <a:off x="2737" y="2832"/>
              <a:ext cx="143" cy="9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13717" name="Line 53">
            <a:extLst>
              <a:ext uri="{FF2B5EF4-FFF2-40B4-BE49-F238E27FC236}">
                <a16:creationId xmlns:a16="http://schemas.microsoft.com/office/drawing/2014/main" id="{652D9229-2A60-417B-B83B-02D2C0A3BEE0}"/>
              </a:ext>
            </a:extLst>
          </p:cNvPr>
          <p:cNvSpPr>
            <a:spLocks noChangeShapeType="1"/>
          </p:cNvSpPr>
          <p:nvPr/>
        </p:nvSpPr>
        <p:spPr bwMode="auto">
          <a:xfrm>
            <a:off x="260350" y="550862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3718" name="Text Box 54">
            <a:extLst>
              <a:ext uri="{FF2B5EF4-FFF2-40B4-BE49-F238E27FC236}">
                <a16:creationId xmlns:a16="http://schemas.microsoft.com/office/drawing/2014/main" id="{8307D75A-B8BA-4C6A-B7C1-94F703C3300F}"/>
              </a:ext>
            </a:extLst>
          </p:cNvPr>
          <p:cNvSpPr txBox="1">
            <a:spLocks noChangeArrowheads="1"/>
          </p:cNvSpPr>
          <p:nvPr/>
        </p:nvSpPr>
        <p:spPr bwMode="auto">
          <a:xfrm>
            <a:off x="620713" y="5364163"/>
            <a:ext cx="2711450"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x1 </a:t>
            </a:r>
            <a:r>
              <a:rPr lang="en-GB" altLang="en-US" sz="800" b="0"/>
              <a:t>L7A2 GPMG (SF Mode) </a:t>
            </a:r>
            <a:r>
              <a:rPr lang="en-GB" altLang="en-US" sz="800"/>
              <a:t>(a)                        </a:t>
            </a:r>
            <a:r>
              <a:rPr lang="en-GB" altLang="en-US" sz="800" b="0"/>
              <a:t>CWBR-29</a:t>
            </a:r>
            <a:endParaRPr lang="en-GB" altLang="en-US" sz="800"/>
          </a:p>
        </p:txBody>
      </p:sp>
      <p:grpSp>
        <p:nvGrpSpPr>
          <p:cNvPr id="113719" name="Group 55">
            <a:extLst>
              <a:ext uri="{FF2B5EF4-FFF2-40B4-BE49-F238E27FC236}">
                <a16:creationId xmlns:a16="http://schemas.microsoft.com/office/drawing/2014/main" id="{13F4B710-9390-4F0F-A45C-E2DF6435CFC7}"/>
              </a:ext>
            </a:extLst>
          </p:cNvPr>
          <p:cNvGrpSpPr>
            <a:grpSpLocks/>
          </p:cNvGrpSpPr>
          <p:nvPr/>
        </p:nvGrpSpPr>
        <p:grpSpPr bwMode="auto">
          <a:xfrm>
            <a:off x="477838" y="5364163"/>
            <a:ext cx="74612" cy="26987"/>
            <a:chOff x="2373" y="1404"/>
            <a:chExt cx="47" cy="17"/>
          </a:xfrm>
        </p:grpSpPr>
        <p:sp>
          <p:nvSpPr>
            <p:cNvPr id="113720" name="Oval 56">
              <a:extLst>
                <a:ext uri="{FF2B5EF4-FFF2-40B4-BE49-F238E27FC236}">
                  <a16:creationId xmlns:a16="http://schemas.microsoft.com/office/drawing/2014/main" id="{D51AE389-59A3-45BC-8646-F54E67E9C172}"/>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13721" name="Oval 57">
              <a:extLst>
                <a:ext uri="{FF2B5EF4-FFF2-40B4-BE49-F238E27FC236}">
                  <a16:creationId xmlns:a16="http://schemas.microsoft.com/office/drawing/2014/main" id="{C79EE203-8F70-437C-96F3-177561889BF0}"/>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13722" name="Text Box 58">
            <a:extLst>
              <a:ext uri="{FF2B5EF4-FFF2-40B4-BE49-F238E27FC236}">
                <a16:creationId xmlns:a16="http://schemas.microsoft.com/office/drawing/2014/main" id="{5E76688B-047F-439F-ADDD-D756FBD4BFDC}"/>
              </a:ext>
            </a:extLst>
          </p:cNvPr>
          <p:cNvSpPr txBox="1">
            <a:spLocks noChangeArrowheads="1"/>
          </p:cNvSpPr>
          <p:nvPr/>
        </p:nvSpPr>
        <p:spPr bwMode="auto">
          <a:xfrm>
            <a:off x="115888" y="6227763"/>
            <a:ext cx="3214687" cy="1925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800"/>
              <a:t>(a) </a:t>
            </a:r>
            <a:r>
              <a:rPr lang="en-GB" altLang="en-US" sz="800" b="0"/>
              <a:t>May replace L7A2 GPMG (SF) with:</a:t>
            </a:r>
          </a:p>
          <a:p>
            <a:r>
              <a:rPr lang="en-GB" altLang="en-US" sz="800"/>
              <a:t>     </a:t>
            </a:r>
            <a:r>
              <a:rPr lang="en-GB" altLang="en-US" sz="800" b="0"/>
              <a:t>L7A2 General Purpose Machine Gun (Light)               CWBR-28</a:t>
            </a:r>
          </a:p>
          <a:p>
            <a:endParaRPr lang="en-GB" altLang="en-US" sz="800" b="0"/>
          </a:p>
          <a:p>
            <a:r>
              <a:rPr lang="en-GB" altLang="en-US" sz="800"/>
              <a:t>(b) </a:t>
            </a:r>
            <a:r>
              <a:rPr lang="en-GB" altLang="en-US" sz="800" b="0"/>
              <a:t>In Armoured Infantry Battalions, replace all FV-432 APCs with:</a:t>
            </a:r>
          </a:p>
          <a:p>
            <a:r>
              <a:rPr lang="en-GB" altLang="en-US" sz="800" b="0"/>
              <a:t>     Warrior MICV                                                               CWBR-15</a:t>
            </a:r>
          </a:p>
          <a:p>
            <a:endParaRPr lang="en-GB" altLang="en-US" sz="800" b="0"/>
          </a:p>
          <a:p>
            <a:r>
              <a:rPr lang="en-GB" altLang="en-US" sz="800"/>
              <a:t>(c) </a:t>
            </a:r>
            <a:r>
              <a:rPr lang="en-GB" altLang="en-US" sz="800" b="0"/>
              <a:t>From 1986: May upgrade Infantry with L85/L86 small-arms:</a:t>
            </a:r>
          </a:p>
          <a:p>
            <a:r>
              <a:rPr lang="en-GB" altLang="en-US" sz="800"/>
              <a:t>     x9 </a:t>
            </a:r>
            <a:r>
              <a:rPr lang="en-GB" altLang="en-US" sz="800" b="0"/>
              <a:t>Infantry (3 MAW)                                                     CWBR-27</a:t>
            </a:r>
          </a:p>
          <a:p>
            <a:r>
              <a:rPr lang="en-GB" altLang="en-US" sz="800" b="0"/>
              <a:t>From 1987: May replace all M72 66mm LAW and Carl-Gustav 84mm MAW with the 94mm LAW-80 (see card). </a:t>
            </a:r>
          </a:p>
          <a:p>
            <a:endParaRPr lang="en-GB" altLang="en-US" sz="800" b="0"/>
          </a:p>
          <a:p>
            <a:r>
              <a:rPr lang="en-GB" altLang="en-US" sz="800"/>
              <a:t>(d) </a:t>
            </a:r>
            <a:r>
              <a:rPr lang="en-GB" altLang="en-US" sz="800" b="0"/>
              <a:t>Modelling note: </a:t>
            </a:r>
            <a:r>
              <a:rPr lang="en-GB" altLang="en-US" sz="800"/>
              <a:t>x2 to x3 </a:t>
            </a:r>
            <a:r>
              <a:rPr lang="en-GB" altLang="en-US" sz="800" b="0"/>
              <a:t>of the FV-432s in the company were usually fitted with a small MG turret (QRF produce this model in 15mm).  This makes no difference in game terms, but is useful to know if you’re modelling a unit.</a:t>
            </a:r>
          </a:p>
        </p:txBody>
      </p:sp>
      <p:sp>
        <p:nvSpPr>
          <p:cNvPr id="113723" name="Line 59">
            <a:extLst>
              <a:ext uri="{FF2B5EF4-FFF2-40B4-BE49-F238E27FC236}">
                <a16:creationId xmlns:a16="http://schemas.microsoft.com/office/drawing/2014/main" id="{D69916DD-97AD-4D90-98DE-8C86463B2E8B}"/>
              </a:ext>
            </a:extLst>
          </p:cNvPr>
          <p:cNvSpPr>
            <a:spLocks noChangeShapeType="1"/>
          </p:cNvSpPr>
          <p:nvPr/>
        </p:nvSpPr>
        <p:spPr bwMode="auto">
          <a:xfrm>
            <a:off x="261938" y="395288"/>
            <a:ext cx="0" cy="5762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13724" name="Group 60">
            <a:extLst>
              <a:ext uri="{FF2B5EF4-FFF2-40B4-BE49-F238E27FC236}">
                <a16:creationId xmlns:a16="http://schemas.microsoft.com/office/drawing/2014/main" id="{91288D5B-DA69-4022-8DB6-CD6DFB993401}"/>
              </a:ext>
            </a:extLst>
          </p:cNvPr>
          <p:cNvGrpSpPr>
            <a:grpSpLocks noChangeAspect="1"/>
          </p:cNvGrpSpPr>
          <p:nvPr/>
        </p:nvGrpSpPr>
        <p:grpSpPr bwMode="auto">
          <a:xfrm>
            <a:off x="117475" y="252413"/>
            <a:ext cx="288925" cy="215900"/>
            <a:chOff x="1055" y="960"/>
            <a:chExt cx="202" cy="132"/>
          </a:xfrm>
        </p:grpSpPr>
        <p:sp>
          <p:nvSpPr>
            <p:cNvPr id="113725" name="Rectangle 61">
              <a:extLst>
                <a:ext uri="{FF2B5EF4-FFF2-40B4-BE49-F238E27FC236}">
                  <a16:creationId xmlns:a16="http://schemas.microsoft.com/office/drawing/2014/main" id="{89C79262-B68B-48B8-AA3F-F9CB776415B1}"/>
                </a:ext>
              </a:extLst>
            </p:cNvPr>
            <p:cNvSpPr>
              <a:spLocks noChangeAspect="1" noChangeArrowheads="1"/>
            </p:cNvSpPr>
            <p:nvPr/>
          </p:nvSpPr>
          <p:spPr bwMode="auto">
            <a:xfrm>
              <a:off x="1056" y="960"/>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3726" name="Oval 62">
              <a:extLst>
                <a:ext uri="{FF2B5EF4-FFF2-40B4-BE49-F238E27FC236}">
                  <a16:creationId xmlns:a16="http://schemas.microsoft.com/office/drawing/2014/main" id="{87DA9CE8-4993-4D14-ACBA-E4845E1F925B}"/>
                </a:ext>
              </a:extLst>
            </p:cNvPr>
            <p:cNvSpPr>
              <a:spLocks noChangeAspect="1" noChangeArrowheads="1"/>
            </p:cNvSpPr>
            <p:nvPr/>
          </p:nvSpPr>
          <p:spPr bwMode="auto">
            <a:xfrm>
              <a:off x="1081" y="989"/>
              <a:ext cx="144"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3727" name="Line 63">
              <a:extLst>
                <a:ext uri="{FF2B5EF4-FFF2-40B4-BE49-F238E27FC236}">
                  <a16:creationId xmlns:a16="http://schemas.microsoft.com/office/drawing/2014/main" id="{9E5525D1-305D-434C-AE05-EE2BB7A89081}"/>
                </a:ext>
              </a:extLst>
            </p:cNvPr>
            <p:cNvSpPr>
              <a:spLocks noChangeAspect="1" noChangeShapeType="1"/>
            </p:cNvSpPr>
            <p:nvPr/>
          </p:nvSpPr>
          <p:spPr bwMode="auto">
            <a:xfrm flipV="1">
              <a:off x="1055" y="961"/>
              <a:ext cx="97" cy="131"/>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3728" name="Line 64">
              <a:extLst>
                <a:ext uri="{FF2B5EF4-FFF2-40B4-BE49-F238E27FC236}">
                  <a16:creationId xmlns:a16="http://schemas.microsoft.com/office/drawing/2014/main" id="{4BF777DC-8449-481C-9501-DE159313529D}"/>
                </a:ext>
              </a:extLst>
            </p:cNvPr>
            <p:cNvSpPr>
              <a:spLocks noChangeAspect="1" noChangeShapeType="1"/>
            </p:cNvSpPr>
            <p:nvPr/>
          </p:nvSpPr>
          <p:spPr bwMode="auto">
            <a:xfrm>
              <a:off x="1152" y="960"/>
              <a:ext cx="104" cy="131"/>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13729" name="Line 65">
            <a:extLst>
              <a:ext uri="{FF2B5EF4-FFF2-40B4-BE49-F238E27FC236}">
                <a16:creationId xmlns:a16="http://schemas.microsoft.com/office/drawing/2014/main" id="{14414A7C-E2F6-4812-867A-342D31C8EEA6}"/>
              </a:ext>
            </a:extLst>
          </p:cNvPr>
          <p:cNvSpPr>
            <a:spLocks noChangeShapeType="1"/>
          </p:cNvSpPr>
          <p:nvPr/>
        </p:nvSpPr>
        <p:spPr bwMode="auto">
          <a:xfrm>
            <a:off x="261938" y="179388"/>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13730" name="Group 66">
            <a:extLst>
              <a:ext uri="{FF2B5EF4-FFF2-40B4-BE49-F238E27FC236}">
                <a16:creationId xmlns:a16="http://schemas.microsoft.com/office/drawing/2014/main" id="{45280881-020F-470D-A889-A86FBED09741}"/>
              </a:ext>
            </a:extLst>
          </p:cNvPr>
          <p:cNvGrpSpPr>
            <a:grpSpLocks noChangeAspect="1"/>
          </p:cNvGrpSpPr>
          <p:nvPr/>
        </p:nvGrpSpPr>
        <p:grpSpPr bwMode="auto">
          <a:xfrm>
            <a:off x="404813" y="612775"/>
            <a:ext cx="241300" cy="157163"/>
            <a:chOff x="767" y="768"/>
            <a:chExt cx="202" cy="132"/>
          </a:xfrm>
        </p:grpSpPr>
        <p:sp>
          <p:nvSpPr>
            <p:cNvPr id="113731" name="Rectangle 67">
              <a:extLst>
                <a:ext uri="{FF2B5EF4-FFF2-40B4-BE49-F238E27FC236}">
                  <a16:creationId xmlns:a16="http://schemas.microsoft.com/office/drawing/2014/main" id="{D8F1E8A1-93F6-4DD2-9B38-05E3C0F19832}"/>
                </a:ext>
              </a:extLst>
            </p:cNvPr>
            <p:cNvSpPr>
              <a:spLocks noChangeAspect="1" noChangeArrowheads="1"/>
            </p:cNvSpPr>
            <p:nvPr/>
          </p:nvSpPr>
          <p:spPr bwMode="auto">
            <a:xfrm>
              <a:off x="768" y="768"/>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3732" name="Oval 68">
              <a:extLst>
                <a:ext uri="{FF2B5EF4-FFF2-40B4-BE49-F238E27FC236}">
                  <a16:creationId xmlns:a16="http://schemas.microsoft.com/office/drawing/2014/main" id="{419A7FBA-7CE9-424B-950F-5108B78DB36A}"/>
                </a:ext>
              </a:extLst>
            </p:cNvPr>
            <p:cNvSpPr>
              <a:spLocks noChangeAspect="1" noChangeArrowheads="1"/>
            </p:cNvSpPr>
            <p:nvPr/>
          </p:nvSpPr>
          <p:spPr bwMode="auto">
            <a:xfrm>
              <a:off x="798" y="801"/>
              <a:ext cx="142"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3733" name="Line 69">
              <a:extLst>
                <a:ext uri="{FF2B5EF4-FFF2-40B4-BE49-F238E27FC236}">
                  <a16:creationId xmlns:a16="http://schemas.microsoft.com/office/drawing/2014/main" id="{ABEDB849-3F36-4A3C-9A02-724B2E4E8EEF}"/>
                </a:ext>
              </a:extLst>
            </p:cNvPr>
            <p:cNvSpPr>
              <a:spLocks noChangeAspect="1" noChangeShapeType="1"/>
            </p:cNvSpPr>
            <p:nvPr/>
          </p:nvSpPr>
          <p:spPr bwMode="auto">
            <a:xfrm flipV="1">
              <a:off x="768" y="768"/>
              <a:ext cx="199" cy="131"/>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3734" name="Line 70">
              <a:extLst>
                <a:ext uri="{FF2B5EF4-FFF2-40B4-BE49-F238E27FC236}">
                  <a16:creationId xmlns:a16="http://schemas.microsoft.com/office/drawing/2014/main" id="{146F3E6A-8BE5-4CB0-889C-AC0762EBAC4E}"/>
                </a:ext>
              </a:extLst>
            </p:cNvPr>
            <p:cNvSpPr>
              <a:spLocks noChangeAspect="1" noChangeShapeType="1"/>
            </p:cNvSpPr>
            <p:nvPr/>
          </p:nvSpPr>
          <p:spPr bwMode="auto">
            <a:xfrm>
              <a:off x="767" y="768"/>
              <a:ext cx="202"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13735" name="Group 71">
            <a:extLst>
              <a:ext uri="{FF2B5EF4-FFF2-40B4-BE49-F238E27FC236}">
                <a16:creationId xmlns:a16="http://schemas.microsoft.com/office/drawing/2014/main" id="{E4F3C4F8-BA79-4175-9499-14C07D5EDB22}"/>
              </a:ext>
            </a:extLst>
          </p:cNvPr>
          <p:cNvGrpSpPr>
            <a:grpSpLocks/>
          </p:cNvGrpSpPr>
          <p:nvPr/>
        </p:nvGrpSpPr>
        <p:grpSpPr bwMode="auto">
          <a:xfrm>
            <a:off x="476250" y="539750"/>
            <a:ext cx="74613" cy="26988"/>
            <a:chOff x="2373" y="1404"/>
            <a:chExt cx="47" cy="17"/>
          </a:xfrm>
        </p:grpSpPr>
        <p:sp>
          <p:nvSpPr>
            <p:cNvPr id="113736" name="Oval 72">
              <a:extLst>
                <a:ext uri="{FF2B5EF4-FFF2-40B4-BE49-F238E27FC236}">
                  <a16:creationId xmlns:a16="http://schemas.microsoft.com/office/drawing/2014/main" id="{62628E33-ADC9-431B-8328-357D7677DFE7}"/>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13737" name="Oval 73">
              <a:extLst>
                <a:ext uri="{FF2B5EF4-FFF2-40B4-BE49-F238E27FC236}">
                  <a16:creationId xmlns:a16="http://schemas.microsoft.com/office/drawing/2014/main" id="{E56D55A7-7DB7-4B93-A504-5646E464C9F2}"/>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13738" name="Text Box 74">
            <a:extLst>
              <a:ext uri="{FF2B5EF4-FFF2-40B4-BE49-F238E27FC236}">
                <a16:creationId xmlns:a16="http://schemas.microsoft.com/office/drawing/2014/main" id="{FED35944-E951-46F3-AEDC-C87953FA9E52}"/>
              </a:ext>
            </a:extLst>
          </p:cNvPr>
          <p:cNvSpPr txBox="1">
            <a:spLocks noChangeArrowheads="1"/>
          </p:cNvSpPr>
          <p:nvPr/>
        </p:nvSpPr>
        <p:spPr bwMode="auto">
          <a:xfrm>
            <a:off x="620713" y="468313"/>
            <a:ext cx="27368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Command/Recce</a:t>
            </a:r>
          </a:p>
          <a:p>
            <a:r>
              <a:rPr lang="en-GB" altLang="en-US" sz="800"/>
              <a:t>x1 </a:t>
            </a:r>
            <a:r>
              <a:rPr lang="en-GB" altLang="en-US" sz="800" b="0"/>
              <a:t>CVR(T) Sultan Command Vehicle               CWBR-08</a:t>
            </a:r>
            <a:endParaRPr lang="en-GB" altLang="en-US" sz="800"/>
          </a:p>
        </p:txBody>
      </p:sp>
      <p:grpSp>
        <p:nvGrpSpPr>
          <p:cNvPr id="113739" name="Group 75">
            <a:extLst>
              <a:ext uri="{FF2B5EF4-FFF2-40B4-BE49-F238E27FC236}">
                <a16:creationId xmlns:a16="http://schemas.microsoft.com/office/drawing/2014/main" id="{FDDF4398-0FF9-4A65-9599-847D12F32562}"/>
              </a:ext>
            </a:extLst>
          </p:cNvPr>
          <p:cNvGrpSpPr>
            <a:grpSpLocks noChangeAspect="1"/>
          </p:cNvGrpSpPr>
          <p:nvPr/>
        </p:nvGrpSpPr>
        <p:grpSpPr bwMode="auto">
          <a:xfrm>
            <a:off x="404813" y="898525"/>
            <a:ext cx="241300" cy="157163"/>
            <a:chOff x="1055" y="960"/>
            <a:chExt cx="202" cy="132"/>
          </a:xfrm>
        </p:grpSpPr>
        <p:sp>
          <p:nvSpPr>
            <p:cNvPr id="113740" name="Rectangle 76">
              <a:extLst>
                <a:ext uri="{FF2B5EF4-FFF2-40B4-BE49-F238E27FC236}">
                  <a16:creationId xmlns:a16="http://schemas.microsoft.com/office/drawing/2014/main" id="{C8B5BA67-C86D-4001-9CC5-DD7CF00A30EB}"/>
                </a:ext>
              </a:extLst>
            </p:cNvPr>
            <p:cNvSpPr>
              <a:spLocks noChangeAspect="1" noChangeArrowheads="1"/>
            </p:cNvSpPr>
            <p:nvPr/>
          </p:nvSpPr>
          <p:spPr bwMode="auto">
            <a:xfrm>
              <a:off x="1056" y="960"/>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3741" name="Oval 77">
              <a:extLst>
                <a:ext uri="{FF2B5EF4-FFF2-40B4-BE49-F238E27FC236}">
                  <a16:creationId xmlns:a16="http://schemas.microsoft.com/office/drawing/2014/main" id="{A41CD73B-187B-4BED-8F41-EE7C27D73D8A}"/>
                </a:ext>
              </a:extLst>
            </p:cNvPr>
            <p:cNvSpPr>
              <a:spLocks noChangeAspect="1" noChangeArrowheads="1"/>
            </p:cNvSpPr>
            <p:nvPr/>
          </p:nvSpPr>
          <p:spPr bwMode="auto">
            <a:xfrm>
              <a:off x="1081" y="989"/>
              <a:ext cx="144"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3742" name="Line 78">
              <a:extLst>
                <a:ext uri="{FF2B5EF4-FFF2-40B4-BE49-F238E27FC236}">
                  <a16:creationId xmlns:a16="http://schemas.microsoft.com/office/drawing/2014/main" id="{57BC2104-F0A6-453E-9F05-D5241D5048F0}"/>
                </a:ext>
              </a:extLst>
            </p:cNvPr>
            <p:cNvSpPr>
              <a:spLocks noChangeAspect="1" noChangeShapeType="1"/>
            </p:cNvSpPr>
            <p:nvPr/>
          </p:nvSpPr>
          <p:spPr bwMode="auto">
            <a:xfrm flipV="1">
              <a:off x="1055" y="961"/>
              <a:ext cx="97" cy="131"/>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3743" name="Line 79">
              <a:extLst>
                <a:ext uri="{FF2B5EF4-FFF2-40B4-BE49-F238E27FC236}">
                  <a16:creationId xmlns:a16="http://schemas.microsoft.com/office/drawing/2014/main" id="{70347F47-3FDA-4B6E-9735-6270B3120C32}"/>
                </a:ext>
              </a:extLst>
            </p:cNvPr>
            <p:cNvSpPr>
              <a:spLocks noChangeAspect="1" noChangeShapeType="1"/>
            </p:cNvSpPr>
            <p:nvPr/>
          </p:nvSpPr>
          <p:spPr bwMode="auto">
            <a:xfrm>
              <a:off x="1152" y="960"/>
              <a:ext cx="104" cy="131"/>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13744" name="Group 80">
            <a:extLst>
              <a:ext uri="{FF2B5EF4-FFF2-40B4-BE49-F238E27FC236}">
                <a16:creationId xmlns:a16="http://schemas.microsoft.com/office/drawing/2014/main" id="{0AFFDC57-63C7-43BD-9460-C595C9F8F7C6}"/>
              </a:ext>
            </a:extLst>
          </p:cNvPr>
          <p:cNvGrpSpPr>
            <a:grpSpLocks/>
          </p:cNvGrpSpPr>
          <p:nvPr/>
        </p:nvGrpSpPr>
        <p:grpSpPr bwMode="auto">
          <a:xfrm>
            <a:off x="476250" y="827088"/>
            <a:ext cx="74613" cy="26987"/>
            <a:chOff x="2373" y="1404"/>
            <a:chExt cx="47" cy="17"/>
          </a:xfrm>
        </p:grpSpPr>
        <p:sp>
          <p:nvSpPr>
            <p:cNvPr id="113745" name="Oval 81">
              <a:extLst>
                <a:ext uri="{FF2B5EF4-FFF2-40B4-BE49-F238E27FC236}">
                  <a16:creationId xmlns:a16="http://schemas.microsoft.com/office/drawing/2014/main" id="{FC434DB5-908A-41C2-A5CE-BC436092814F}"/>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13746" name="Oval 82">
              <a:extLst>
                <a:ext uri="{FF2B5EF4-FFF2-40B4-BE49-F238E27FC236}">
                  <a16:creationId xmlns:a16="http://schemas.microsoft.com/office/drawing/2014/main" id="{C9A5608F-B81B-4A95-B5E8-312405E7CC03}"/>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13747" name="Line 83">
            <a:extLst>
              <a:ext uri="{FF2B5EF4-FFF2-40B4-BE49-F238E27FC236}">
                <a16:creationId xmlns:a16="http://schemas.microsoft.com/office/drawing/2014/main" id="{2D6A77ED-FDB7-45F7-98C5-6E3AB71170A8}"/>
              </a:ext>
            </a:extLst>
          </p:cNvPr>
          <p:cNvSpPr>
            <a:spLocks noChangeShapeType="1"/>
          </p:cNvSpPr>
          <p:nvPr/>
        </p:nvSpPr>
        <p:spPr bwMode="auto">
          <a:xfrm>
            <a:off x="260350" y="97155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3748" name="Text Box 84">
            <a:extLst>
              <a:ext uri="{FF2B5EF4-FFF2-40B4-BE49-F238E27FC236}">
                <a16:creationId xmlns:a16="http://schemas.microsoft.com/office/drawing/2014/main" id="{E9999061-B821-4D14-B52E-CE51E7D8D7B1}"/>
              </a:ext>
            </a:extLst>
          </p:cNvPr>
          <p:cNvSpPr txBox="1">
            <a:spLocks noChangeArrowheads="1"/>
          </p:cNvSpPr>
          <p:nvPr/>
        </p:nvSpPr>
        <p:spPr bwMode="auto">
          <a:xfrm>
            <a:off x="620713" y="755650"/>
            <a:ext cx="27447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Recce</a:t>
            </a:r>
          </a:p>
          <a:p>
            <a:r>
              <a:rPr lang="en-GB" altLang="en-US" sz="800"/>
              <a:t>x8 </a:t>
            </a:r>
            <a:r>
              <a:rPr lang="en-GB" altLang="en-US" sz="800" b="0"/>
              <a:t>CVR(T) Striker ATGM Vehicle </a:t>
            </a:r>
            <a:r>
              <a:rPr lang="en-GB" altLang="en-US" sz="800"/>
              <a:t>(a)</a:t>
            </a:r>
            <a:r>
              <a:rPr lang="en-GB" altLang="en-US" sz="800" b="0"/>
              <a:t>                CWBR-09</a:t>
            </a:r>
            <a:endParaRPr lang="en-GB" altLang="en-US" sz="800"/>
          </a:p>
        </p:txBody>
      </p:sp>
      <p:sp>
        <p:nvSpPr>
          <p:cNvPr id="113749" name="Line 85">
            <a:extLst>
              <a:ext uri="{FF2B5EF4-FFF2-40B4-BE49-F238E27FC236}">
                <a16:creationId xmlns:a16="http://schemas.microsoft.com/office/drawing/2014/main" id="{55D46509-04A4-4CAB-BAA9-BAD953A76AD2}"/>
              </a:ext>
            </a:extLst>
          </p:cNvPr>
          <p:cNvSpPr>
            <a:spLocks noChangeShapeType="1"/>
          </p:cNvSpPr>
          <p:nvPr/>
        </p:nvSpPr>
        <p:spPr bwMode="auto">
          <a:xfrm>
            <a:off x="261938" y="684213"/>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3750" name="Text Box 86">
            <a:extLst>
              <a:ext uri="{FF2B5EF4-FFF2-40B4-BE49-F238E27FC236}">
                <a16:creationId xmlns:a16="http://schemas.microsoft.com/office/drawing/2014/main" id="{8165D278-ADCE-40D5-AAA5-2C35B9EF7D2A}"/>
              </a:ext>
            </a:extLst>
          </p:cNvPr>
          <p:cNvSpPr txBox="1">
            <a:spLocks noChangeArrowheads="1"/>
          </p:cNvSpPr>
          <p:nvPr/>
        </p:nvSpPr>
        <p:spPr bwMode="auto">
          <a:xfrm>
            <a:off x="404813" y="107950"/>
            <a:ext cx="22415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MANOEUVRE ELEMENT CWBR-05</a:t>
            </a:r>
          </a:p>
          <a:p>
            <a:r>
              <a:rPr lang="en-GB" altLang="en-US" sz="1000"/>
              <a:t>Anti-Tank Squadron</a:t>
            </a:r>
            <a:endParaRPr lang="en-GB" altLang="en-US" sz="800"/>
          </a:p>
        </p:txBody>
      </p:sp>
      <p:pic>
        <p:nvPicPr>
          <p:cNvPr id="113751" name="Picture 87" descr="CWBR-11 - FV-432">
            <a:extLst>
              <a:ext uri="{FF2B5EF4-FFF2-40B4-BE49-F238E27FC236}">
                <a16:creationId xmlns:a16="http://schemas.microsoft.com/office/drawing/2014/main" id="{61B8A6D5-726E-4F24-B074-BD65DBB8F29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4813" y="1979613"/>
            <a:ext cx="2447925" cy="1936750"/>
          </a:xfrm>
          <a:prstGeom prst="rect">
            <a:avLst/>
          </a:prstGeom>
          <a:noFill/>
          <a:extLst>
            <a:ext uri="{909E8E84-426E-40DD-AFC4-6F175D3DCCD1}">
              <a14:hiddenFill xmlns:a14="http://schemas.microsoft.com/office/drawing/2010/main">
                <a:solidFill>
                  <a:srgbClr val="FFFFFF"/>
                </a:solidFill>
              </a14:hiddenFill>
            </a:ext>
          </a:extLst>
        </p:spPr>
      </p:pic>
      <p:pic>
        <p:nvPicPr>
          <p:cNvPr id="113752" name="Picture 88" descr="large">
            <a:extLst>
              <a:ext uri="{FF2B5EF4-FFF2-40B4-BE49-F238E27FC236}">
                <a16:creationId xmlns:a16="http://schemas.microsoft.com/office/drawing/2014/main" id="{3932ABCA-8519-456C-804D-49EC221996F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05263" y="107950"/>
            <a:ext cx="2265362" cy="2268538"/>
          </a:xfrm>
          <a:prstGeom prst="rect">
            <a:avLst/>
          </a:prstGeom>
          <a:noFill/>
          <a:extLst>
            <a:ext uri="{909E8E84-426E-40DD-AFC4-6F175D3DCCD1}">
              <a14:hiddenFill xmlns:a14="http://schemas.microsoft.com/office/drawing/2010/main">
                <a:solidFill>
                  <a:srgbClr val="FFFFFF"/>
                </a:solidFill>
              </a14:hiddenFill>
            </a:ext>
          </a:extLst>
        </p:spPr>
      </p:pic>
      <p:sp>
        <p:nvSpPr>
          <p:cNvPr id="113869" name="Rectangle 205">
            <a:extLst>
              <a:ext uri="{FF2B5EF4-FFF2-40B4-BE49-F238E27FC236}">
                <a16:creationId xmlns:a16="http://schemas.microsoft.com/office/drawing/2014/main" id="{18B8126A-230F-47FB-B2C5-0F6A50EF781C}"/>
              </a:ext>
            </a:extLst>
          </p:cNvPr>
          <p:cNvSpPr>
            <a:spLocks noChangeArrowheads="1"/>
          </p:cNvSpPr>
          <p:nvPr/>
        </p:nvSpPr>
        <p:spPr bwMode="auto">
          <a:xfrm>
            <a:off x="115888" y="1116013"/>
            <a:ext cx="3241675" cy="458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800"/>
              <a:t>(f) </a:t>
            </a:r>
            <a:r>
              <a:rPr lang="en-GB" altLang="en-US" sz="800" b="0"/>
              <a:t>May alternatively deploy the Strikers as </a:t>
            </a:r>
            <a:r>
              <a:rPr lang="en-GB" altLang="en-US" sz="800"/>
              <a:t>x4</a:t>
            </a:r>
            <a:r>
              <a:rPr lang="en-GB" altLang="en-US" sz="800" b="0"/>
              <a:t> Troop-sized MEs, each of </a:t>
            </a:r>
            <a:r>
              <a:rPr lang="en-GB" altLang="en-US" sz="800"/>
              <a:t>x2 </a:t>
            </a:r>
            <a:r>
              <a:rPr lang="en-GB" altLang="en-US" sz="800" b="0"/>
              <a:t>Striker.  Designate one Striker in each Troop as the Troop Commander.</a:t>
            </a:r>
            <a:endParaRPr lang="en-GB" altLang="en-US" sz="800"/>
          </a:p>
        </p:txBody>
      </p:sp>
      <p:sp>
        <p:nvSpPr>
          <p:cNvPr id="113870" name="Line 206">
            <a:extLst>
              <a:ext uri="{FF2B5EF4-FFF2-40B4-BE49-F238E27FC236}">
                <a16:creationId xmlns:a16="http://schemas.microsoft.com/office/drawing/2014/main" id="{E3244D5C-BE57-4429-970F-F5CAF2A17B20}"/>
              </a:ext>
            </a:extLst>
          </p:cNvPr>
          <p:cNvSpPr>
            <a:spLocks noChangeShapeType="1"/>
          </p:cNvSpPr>
          <p:nvPr/>
        </p:nvSpPr>
        <p:spPr bwMode="auto">
          <a:xfrm>
            <a:off x="3644900" y="2773363"/>
            <a:ext cx="0" cy="5762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13871" name="Group 207">
            <a:extLst>
              <a:ext uri="{FF2B5EF4-FFF2-40B4-BE49-F238E27FC236}">
                <a16:creationId xmlns:a16="http://schemas.microsoft.com/office/drawing/2014/main" id="{CC5C5CF7-755A-4C6C-B8A1-B0961CA2A86A}"/>
              </a:ext>
            </a:extLst>
          </p:cNvPr>
          <p:cNvGrpSpPr>
            <a:grpSpLocks noChangeAspect="1"/>
          </p:cNvGrpSpPr>
          <p:nvPr/>
        </p:nvGrpSpPr>
        <p:grpSpPr bwMode="auto">
          <a:xfrm>
            <a:off x="3500438" y="2628900"/>
            <a:ext cx="288925" cy="215900"/>
            <a:chOff x="480" y="816"/>
            <a:chExt cx="201" cy="132"/>
          </a:xfrm>
        </p:grpSpPr>
        <p:grpSp>
          <p:nvGrpSpPr>
            <p:cNvPr id="113872" name="Group 208">
              <a:extLst>
                <a:ext uri="{FF2B5EF4-FFF2-40B4-BE49-F238E27FC236}">
                  <a16:creationId xmlns:a16="http://schemas.microsoft.com/office/drawing/2014/main" id="{6E0159AB-7285-4C29-A45B-8F70C631801E}"/>
                </a:ext>
              </a:extLst>
            </p:cNvPr>
            <p:cNvGrpSpPr>
              <a:grpSpLocks noChangeAspect="1"/>
            </p:cNvGrpSpPr>
            <p:nvPr/>
          </p:nvGrpSpPr>
          <p:grpSpPr bwMode="auto">
            <a:xfrm>
              <a:off x="480" y="816"/>
              <a:ext cx="201" cy="132"/>
              <a:chOff x="480" y="816"/>
              <a:chExt cx="201" cy="132"/>
            </a:xfrm>
          </p:grpSpPr>
          <p:sp>
            <p:nvSpPr>
              <p:cNvPr id="113873" name="Rectangle 209">
                <a:extLst>
                  <a:ext uri="{FF2B5EF4-FFF2-40B4-BE49-F238E27FC236}">
                    <a16:creationId xmlns:a16="http://schemas.microsoft.com/office/drawing/2014/main" id="{F1621A05-99F8-43A8-B426-576BA3A4D48B}"/>
                  </a:ext>
                </a:extLst>
              </p:cNvPr>
              <p:cNvSpPr>
                <a:spLocks noChangeAspect="1" noChangeArrowheads="1"/>
              </p:cNvSpPr>
              <p:nvPr/>
            </p:nvSpPr>
            <p:spPr bwMode="auto">
              <a:xfrm>
                <a:off x="480" y="816"/>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3874" name="Oval 210">
                <a:extLst>
                  <a:ext uri="{FF2B5EF4-FFF2-40B4-BE49-F238E27FC236}">
                    <a16:creationId xmlns:a16="http://schemas.microsoft.com/office/drawing/2014/main" id="{DA6A84D5-9206-4773-B50C-D25B9B1AC62A}"/>
                  </a:ext>
                </a:extLst>
              </p:cNvPr>
              <p:cNvSpPr>
                <a:spLocks noChangeAspect="1" noChangeArrowheads="1"/>
              </p:cNvSpPr>
              <p:nvPr/>
            </p:nvSpPr>
            <p:spPr bwMode="auto">
              <a:xfrm>
                <a:off x="517" y="849"/>
                <a:ext cx="127"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113875" name="Line 211">
              <a:extLst>
                <a:ext uri="{FF2B5EF4-FFF2-40B4-BE49-F238E27FC236}">
                  <a16:creationId xmlns:a16="http://schemas.microsoft.com/office/drawing/2014/main" id="{299ED02B-592B-4656-9B0E-1AE4884D4740}"/>
                </a:ext>
              </a:extLst>
            </p:cNvPr>
            <p:cNvSpPr>
              <a:spLocks noChangeAspect="1" noChangeShapeType="1"/>
            </p:cNvSpPr>
            <p:nvPr/>
          </p:nvSpPr>
          <p:spPr bwMode="auto">
            <a:xfrm flipV="1">
              <a:off x="480" y="816"/>
              <a:ext cx="198" cy="132"/>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13876" name="Group 212">
            <a:extLst>
              <a:ext uri="{FF2B5EF4-FFF2-40B4-BE49-F238E27FC236}">
                <a16:creationId xmlns:a16="http://schemas.microsoft.com/office/drawing/2014/main" id="{8EC3ACDB-6C1C-486E-A27B-B6203D743941}"/>
              </a:ext>
            </a:extLst>
          </p:cNvPr>
          <p:cNvGrpSpPr>
            <a:grpSpLocks/>
          </p:cNvGrpSpPr>
          <p:nvPr/>
        </p:nvGrpSpPr>
        <p:grpSpPr bwMode="auto">
          <a:xfrm>
            <a:off x="3573463" y="2557463"/>
            <a:ext cx="131762" cy="26987"/>
            <a:chOff x="304" y="1872"/>
            <a:chExt cx="83" cy="17"/>
          </a:xfrm>
        </p:grpSpPr>
        <p:sp>
          <p:nvSpPr>
            <p:cNvPr id="113877" name="Oval 213">
              <a:extLst>
                <a:ext uri="{FF2B5EF4-FFF2-40B4-BE49-F238E27FC236}">
                  <a16:creationId xmlns:a16="http://schemas.microsoft.com/office/drawing/2014/main" id="{4911AE54-654B-4500-BE7B-B9254316FA65}"/>
                </a:ext>
              </a:extLst>
            </p:cNvPr>
            <p:cNvSpPr>
              <a:spLocks noChangeAspect="1" noChangeArrowheads="1"/>
            </p:cNvSpPr>
            <p:nvPr/>
          </p:nvSpPr>
          <p:spPr bwMode="auto">
            <a:xfrm>
              <a:off x="304" y="1872"/>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13878" name="Oval 214">
              <a:extLst>
                <a:ext uri="{FF2B5EF4-FFF2-40B4-BE49-F238E27FC236}">
                  <a16:creationId xmlns:a16="http://schemas.microsoft.com/office/drawing/2014/main" id="{DE7161AA-7F94-4F54-9323-722916E53C25}"/>
                </a:ext>
              </a:extLst>
            </p:cNvPr>
            <p:cNvSpPr>
              <a:spLocks noChangeAspect="1" noChangeArrowheads="1"/>
            </p:cNvSpPr>
            <p:nvPr/>
          </p:nvSpPr>
          <p:spPr bwMode="auto">
            <a:xfrm>
              <a:off x="336" y="1872"/>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13879" name="Oval 215">
              <a:extLst>
                <a:ext uri="{FF2B5EF4-FFF2-40B4-BE49-F238E27FC236}">
                  <a16:creationId xmlns:a16="http://schemas.microsoft.com/office/drawing/2014/main" id="{03EAB2AC-49DF-4AD1-9818-23ACA067A57F}"/>
                </a:ext>
              </a:extLst>
            </p:cNvPr>
            <p:cNvSpPr>
              <a:spLocks noChangeAspect="1" noChangeArrowheads="1"/>
            </p:cNvSpPr>
            <p:nvPr/>
          </p:nvSpPr>
          <p:spPr bwMode="auto">
            <a:xfrm>
              <a:off x="370" y="1872"/>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grpSp>
        <p:nvGrpSpPr>
          <p:cNvPr id="113880" name="Group 216">
            <a:extLst>
              <a:ext uri="{FF2B5EF4-FFF2-40B4-BE49-F238E27FC236}">
                <a16:creationId xmlns:a16="http://schemas.microsoft.com/office/drawing/2014/main" id="{A9D5A049-5EA2-4700-B780-400C616711CE}"/>
              </a:ext>
            </a:extLst>
          </p:cNvPr>
          <p:cNvGrpSpPr>
            <a:grpSpLocks/>
          </p:cNvGrpSpPr>
          <p:nvPr/>
        </p:nvGrpSpPr>
        <p:grpSpPr bwMode="auto">
          <a:xfrm>
            <a:off x="3871913" y="2917825"/>
            <a:ext cx="74612" cy="26988"/>
            <a:chOff x="2373" y="1404"/>
            <a:chExt cx="47" cy="17"/>
          </a:xfrm>
        </p:grpSpPr>
        <p:sp>
          <p:nvSpPr>
            <p:cNvPr id="113881" name="Oval 217">
              <a:extLst>
                <a:ext uri="{FF2B5EF4-FFF2-40B4-BE49-F238E27FC236}">
                  <a16:creationId xmlns:a16="http://schemas.microsoft.com/office/drawing/2014/main" id="{61589254-3B73-4D58-B6A1-90D3E03071B1}"/>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13882" name="Oval 218">
              <a:extLst>
                <a:ext uri="{FF2B5EF4-FFF2-40B4-BE49-F238E27FC236}">
                  <a16:creationId xmlns:a16="http://schemas.microsoft.com/office/drawing/2014/main" id="{CAC5324B-2457-4FD5-AA5F-D74C4075C4CB}"/>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13883" name="Text Box 219">
            <a:extLst>
              <a:ext uri="{FF2B5EF4-FFF2-40B4-BE49-F238E27FC236}">
                <a16:creationId xmlns:a16="http://schemas.microsoft.com/office/drawing/2014/main" id="{CBA6510A-1A9F-4408-8F43-E26F435E0529}"/>
              </a:ext>
            </a:extLst>
          </p:cNvPr>
          <p:cNvSpPr txBox="1">
            <a:spLocks noChangeArrowheads="1"/>
          </p:cNvSpPr>
          <p:nvPr/>
        </p:nvSpPr>
        <p:spPr bwMode="auto">
          <a:xfrm>
            <a:off x="3789363" y="2484438"/>
            <a:ext cx="22415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MANOEUVRE ELEMENT CWBR-07</a:t>
            </a:r>
          </a:p>
          <a:p>
            <a:r>
              <a:rPr lang="en-GB" altLang="en-US" sz="1000"/>
              <a:t>Close Recce Platoon</a:t>
            </a:r>
          </a:p>
        </p:txBody>
      </p:sp>
      <p:sp>
        <p:nvSpPr>
          <p:cNvPr id="113884" name="Text Box 220">
            <a:extLst>
              <a:ext uri="{FF2B5EF4-FFF2-40B4-BE49-F238E27FC236}">
                <a16:creationId xmlns:a16="http://schemas.microsoft.com/office/drawing/2014/main" id="{90C8C300-3413-4D61-BE76-147FDC8D86B1}"/>
              </a:ext>
            </a:extLst>
          </p:cNvPr>
          <p:cNvSpPr txBox="1">
            <a:spLocks noChangeArrowheads="1"/>
          </p:cNvSpPr>
          <p:nvPr/>
        </p:nvSpPr>
        <p:spPr bwMode="auto">
          <a:xfrm>
            <a:off x="4005263" y="2844800"/>
            <a:ext cx="269081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Command/Recce</a:t>
            </a:r>
          </a:p>
          <a:p>
            <a:r>
              <a:rPr lang="en-GB" altLang="en-US" sz="800"/>
              <a:t>x1 </a:t>
            </a:r>
            <a:r>
              <a:rPr lang="en-GB" altLang="en-US" sz="800" b="0"/>
              <a:t>CVR(W) Fox 30mm Armoured Car </a:t>
            </a:r>
            <a:r>
              <a:rPr lang="en-GB" altLang="en-US" sz="800"/>
              <a:t>(a)  </a:t>
            </a:r>
            <a:r>
              <a:rPr lang="en-GB" altLang="en-US" sz="800" b="0"/>
              <a:t>     CWBR-17</a:t>
            </a:r>
            <a:endParaRPr lang="en-GB" altLang="en-US" sz="800"/>
          </a:p>
        </p:txBody>
      </p:sp>
      <p:sp>
        <p:nvSpPr>
          <p:cNvPr id="113885" name="Line 221">
            <a:extLst>
              <a:ext uri="{FF2B5EF4-FFF2-40B4-BE49-F238E27FC236}">
                <a16:creationId xmlns:a16="http://schemas.microsoft.com/office/drawing/2014/main" id="{157C5AF9-CF40-4CD1-A36C-1492B5B4BBDF}"/>
              </a:ext>
            </a:extLst>
          </p:cNvPr>
          <p:cNvSpPr>
            <a:spLocks noChangeShapeType="1"/>
          </p:cNvSpPr>
          <p:nvPr/>
        </p:nvSpPr>
        <p:spPr bwMode="auto">
          <a:xfrm>
            <a:off x="3644900" y="306070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13886" name="Group 222">
            <a:extLst>
              <a:ext uri="{FF2B5EF4-FFF2-40B4-BE49-F238E27FC236}">
                <a16:creationId xmlns:a16="http://schemas.microsoft.com/office/drawing/2014/main" id="{B364683A-6E96-4079-B58D-9825F8D29423}"/>
              </a:ext>
            </a:extLst>
          </p:cNvPr>
          <p:cNvGrpSpPr>
            <a:grpSpLocks/>
          </p:cNvGrpSpPr>
          <p:nvPr/>
        </p:nvGrpSpPr>
        <p:grpSpPr bwMode="auto">
          <a:xfrm>
            <a:off x="3871913" y="3206750"/>
            <a:ext cx="74612" cy="26988"/>
            <a:chOff x="2373" y="1404"/>
            <a:chExt cx="47" cy="17"/>
          </a:xfrm>
        </p:grpSpPr>
        <p:sp>
          <p:nvSpPr>
            <p:cNvPr id="113887" name="Oval 223">
              <a:extLst>
                <a:ext uri="{FF2B5EF4-FFF2-40B4-BE49-F238E27FC236}">
                  <a16:creationId xmlns:a16="http://schemas.microsoft.com/office/drawing/2014/main" id="{8143529E-C290-450E-B1A3-A21D023F3652}"/>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13888" name="Oval 224">
              <a:extLst>
                <a:ext uri="{FF2B5EF4-FFF2-40B4-BE49-F238E27FC236}">
                  <a16:creationId xmlns:a16="http://schemas.microsoft.com/office/drawing/2014/main" id="{E5B74F16-3E11-4142-BD68-C87559BFF072}"/>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13889" name="Text Box 225">
            <a:extLst>
              <a:ext uri="{FF2B5EF4-FFF2-40B4-BE49-F238E27FC236}">
                <a16:creationId xmlns:a16="http://schemas.microsoft.com/office/drawing/2014/main" id="{08345D9A-D97A-462C-9074-C6AA925403BD}"/>
              </a:ext>
            </a:extLst>
          </p:cNvPr>
          <p:cNvSpPr txBox="1">
            <a:spLocks noChangeArrowheads="1"/>
          </p:cNvSpPr>
          <p:nvPr/>
        </p:nvSpPr>
        <p:spPr bwMode="auto">
          <a:xfrm>
            <a:off x="4005263" y="3133725"/>
            <a:ext cx="269081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Recce</a:t>
            </a:r>
          </a:p>
          <a:p>
            <a:r>
              <a:rPr lang="en-GB" altLang="en-US" sz="800"/>
              <a:t>x3 </a:t>
            </a:r>
            <a:r>
              <a:rPr lang="en-GB" altLang="en-US" sz="800" b="0"/>
              <a:t>CVR(W) Fox 30mm Armoured Car </a:t>
            </a:r>
            <a:r>
              <a:rPr lang="en-GB" altLang="en-US" sz="800"/>
              <a:t>(a)</a:t>
            </a:r>
            <a:r>
              <a:rPr lang="en-GB" altLang="en-US" sz="800" b="0"/>
              <a:t>       CWBR-17</a:t>
            </a:r>
            <a:endParaRPr lang="en-GB" altLang="en-US" sz="800"/>
          </a:p>
        </p:txBody>
      </p:sp>
      <p:sp>
        <p:nvSpPr>
          <p:cNvPr id="113890" name="Line 226">
            <a:extLst>
              <a:ext uri="{FF2B5EF4-FFF2-40B4-BE49-F238E27FC236}">
                <a16:creationId xmlns:a16="http://schemas.microsoft.com/office/drawing/2014/main" id="{E7B73CF4-BEBA-480D-A0A8-E01D273E4587}"/>
              </a:ext>
            </a:extLst>
          </p:cNvPr>
          <p:cNvSpPr>
            <a:spLocks noChangeShapeType="1"/>
          </p:cNvSpPr>
          <p:nvPr/>
        </p:nvSpPr>
        <p:spPr bwMode="auto">
          <a:xfrm>
            <a:off x="3644900" y="334962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3891" name="Text Box 227">
            <a:extLst>
              <a:ext uri="{FF2B5EF4-FFF2-40B4-BE49-F238E27FC236}">
                <a16:creationId xmlns:a16="http://schemas.microsoft.com/office/drawing/2014/main" id="{9AB8D151-E66E-4F02-B109-96E947F83B26}"/>
              </a:ext>
            </a:extLst>
          </p:cNvPr>
          <p:cNvSpPr txBox="1">
            <a:spLocks noChangeArrowheads="1"/>
          </p:cNvSpPr>
          <p:nvPr/>
        </p:nvSpPr>
        <p:spPr bwMode="auto">
          <a:xfrm>
            <a:off x="3500438" y="3492500"/>
            <a:ext cx="3241675"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800"/>
              <a:t>(a) </a:t>
            </a:r>
            <a:r>
              <a:rPr lang="en-GB" altLang="en-US" sz="800" b="0"/>
              <a:t>In</a:t>
            </a:r>
            <a:r>
              <a:rPr lang="en-GB" altLang="en-US" sz="800"/>
              <a:t> </a:t>
            </a:r>
            <a:r>
              <a:rPr lang="en-GB" altLang="en-US" sz="800" b="0"/>
              <a:t>all Mechanised and Armoured Infantry Battalions (BG CWBR-12) and the AMF(L) Battlegroup (BG CWBR-19): Replace Fox armoured cars with:</a:t>
            </a:r>
          </a:p>
          <a:p>
            <a:r>
              <a:rPr lang="en-GB" altLang="en-US" sz="800" b="0"/>
              <a:t>     CVR(T) Scimitar 30mm Recce Vehicle                        CWBR-06</a:t>
            </a:r>
          </a:p>
        </p:txBody>
      </p:sp>
      <p:grpSp>
        <p:nvGrpSpPr>
          <p:cNvPr id="113892" name="Group 228">
            <a:extLst>
              <a:ext uri="{FF2B5EF4-FFF2-40B4-BE49-F238E27FC236}">
                <a16:creationId xmlns:a16="http://schemas.microsoft.com/office/drawing/2014/main" id="{9D858108-A531-46BD-9468-606369197636}"/>
              </a:ext>
            </a:extLst>
          </p:cNvPr>
          <p:cNvGrpSpPr>
            <a:grpSpLocks/>
          </p:cNvGrpSpPr>
          <p:nvPr/>
        </p:nvGrpSpPr>
        <p:grpSpPr bwMode="auto">
          <a:xfrm>
            <a:off x="3789363" y="2987675"/>
            <a:ext cx="231775" cy="190500"/>
            <a:chOff x="2352" y="3264"/>
            <a:chExt cx="146" cy="120"/>
          </a:xfrm>
        </p:grpSpPr>
        <p:sp>
          <p:nvSpPr>
            <p:cNvPr id="113893" name="Rectangle 229">
              <a:extLst>
                <a:ext uri="{FF2B5EF4-FFF2-40B4-BE49-F238E27FC236}">
                  <a16:creationId xmlns:a16="http://schemas.microsoft.com/office/drawing/2014/main" id="{79624752-5EC9-4E21-BCBF-3F05956F2592}"/>
                </a:ext>
              </a:extLst>
            </p:cNvPr>
            <p:cNvSpPr>
              <a:spLocks noChangeAspect="1" noChangeArrowheads="1"/>
            </p:cNvSpPr>
            <p:nvPr/>
          </p:nvSpPr>
          <p:spPr bwMode="auto">
            <a:xfrm>
              <a:off x="2352" y="326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3894" name="Oval 230">
              <a:extLst>
                <a:ext uri="{FF2B5EF4-FFF2-40B4-BE49-F238E27FC236}">
                  <a16:creationId xmlns:a16="http://schemas.microsoft.com/office/drawing/2014/main" id="{A17F9493-3DCD-42A3-9142-354A2B636191}"/>
                </a:ext>
              </a:extLst>
            </p:cNvPr>
            <p:cNvSpPr>
              <a:spLocks noChangeAspect="1" noChangeArrowheads="1"/>
            </p:cNvSpPr>
            <p:nvPr/>
          </p:nvSpPr>
          <p:spPr bwMode="auto">
            <a:xfrm>
              <a:off x="2359" y="336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13895" name="Oval 231">
              <a:extLst>
                <a:ext uri="{FF2B5EF4-FFF2-40B4-BE49-F238E27FC236}">
                  <a16:creationId xmlns:a16="http://schemas.microsoft.com/office/drawing/2014/main" id="{A6BC1224-B44D-41F8-B353-874714BCBD71}"/>
                </a:ext>
              </a:extLst>
            </p:cNvPr>
            <p:cNvSpPr>
              <a:spLocks noChangeAspect="1" noChangeArrowheads="1"/>
            </p:cNvSpPr>
            <p:nvPr/>
          </p:nvSpPr>
          <p:spPr bwMode="auto">
            <a:xfrm>
              <a:off x="2473" y="336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13896" name="Oval 232">
              <a:extLst>
                <a:ext uri="{FF2B5EF4-FFF2-40B4-BE49-F238E27FC236}">
                  <a16:creationId xmlns:a16="http://schemas.microsoft.com/office/drawing/2014/main" id="{57496FFC-D241-4039-8896-27299E533C01}"/>
                </a:ext>
              </a:extLst>
            </p:cNvPr>
            <p:cNvSpPr>
              <a:spLocks noChangeAspect="1" noChangeArrowheads="1"/>
            </p:cNvSpPr>
            <p:nvPr/>
          </p:nvSpPr>
          <p:spPr bwMode="auto">
            <a:xfrm>
              <a:off x="2373" y="3290"/>
              <a:ext cx="102" cy="48"/>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3897" name="Line 233">
              <a:extLst>
                <a:ext uri="{FF2B5EF4-FFF2-40B4-BE49-F238E27FC236}">
                  <a16:creationId xmlns:a16="http://schemas.microsoft.com/office/drawing/2014/main" id="{0E14440B-FC6B-47ED-B244-841EC655A031}"/>
                </a:ext>
              </a:extLst>
            </p:cNvPr>
            <p:cNvSpPr>
              <a:spLocks noChangeAspect="1" noChangeShapeType="1"/>
            </p:cNvSpPr>
            <p:nvPr/>
          </p:nvSpPr>
          <p:spPr bwMode="auto">
            <a:xfrm flipV="1">
              <a:off x="2353" y="3264"/>
              <a:ext cx="144" cy="9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13898" name="Group 234">
            <a:extLst>
              <a:ext uri="{FF2B5EF4-FFF2-40B4-BE49-F238E27FC236}">
                <a16:creationId xmlns:a16="http://schemas.microsoft.com/office/drawing/2014/main" id="{0EFA967F-C6C2-4EE2-A3F6-E515EAA601F7}"/>
              </a:ext>
            </a:extLst>
          </p:cNvPr>
          <p:cNvGrpSpPr>
            <a:grpSpLocks/>
          </p:cNvGrpSpPr>
          <p:nvPr/>
        </p:nvGrpSpPr>
        <p:grpSpPr bwMode="auto">
          <a:xfrm>
            <a:off x="3789363" y="3276600"/>
            <a:ext cx="231775" cy="190500"/>
            <a:chOff x="2352" y="3264"/>
            <a:chExt cx="146" cy="120"/>
          </a:xfrm>
        </p:grpSpPr>
        <p:sp>
          <p:nvSpPr>
            <p:cNvPr id="113899" name="Rectangle 235">
              <a:extLst>
                <a:ext uri="{FF2B5EF4-FFF2-40B4-BE49-F238E27FC236}">
                  <a16:creationId xmlns:a16="http://schemas.microsoft.com/office/drawing/2014/main" id="{D8293214-3157-4390-9521-02548CF7594C}"/>
                </a:ext>
              </a:extLst>
            </p:cNvPr>
            <p:cNvSpPr>
              <a:spLocks noChangeAspect="1" noChangeArrowheads="1"/>
            </p:cNvSpPr>
            <p:nvPr/>
          </p:nvSpPr>
          <p:spPr bwMode="auto">
            <a:xfrm>
              <a:off x="2352" y="326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3900" name="Oval 236">
              <a:extLst>
                <a:ext uri="{FF2B5EF4-FFF2-40B4-BE49-F238E27FC236}">
                  <a16:creationId xmlns:a16="http://schemas.microsoft.com/office/drawing/2014/main" id="{81763516-B174-4ED9-80B5-77FD7701DA0C}"/>
                </a:ext>
              </a:extLst>
            </p:cNvPr>
            <p:cNvSpPr>
              <a:spLocks noChangeAspect="1" noChangeArrowheads="1"/>
            </p:cNvSpPr>
            <p:nvPr/>
          </p:nvSpPr>
          <p:spPr bwMode="auto">
            <a:xfrm>
              <a:off x="2359" y="336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13901" name="Oval 237">
              <a:extLst>
                <a:ext uri="{FF2B5EF4-FFF2-40B4-BE49-F238E27FC236}">
                  <a16:creationId xmlns:a16="http://schemas.microsoft.com/office/drawing/2014/main" id="{F4D80C3C-914A-4522-9CF6-37BBB915AD42}"/>
                </a:ext>
              </a:extLst>
            </p:cNvPr>
            <p:cNvSpPr>
              <a:spLocks noChangeAspect="1" noChangeArrowheads="1"/>
            </p:cNvSpPr>
            <p:nvPr/>
          </p:nvSpPr>
          <p:spPr bwMode="auto">
            <a:xfrm>
              <a:off x="2473" y="336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13902" name="Oval 238">
              <a:extLst>
                <a:ext uri="{FF2B5EF4-FFF2-40B4-BE49-F238E27FC236}">
                  <a16:creationId xmlns:a16="http://schemas.microsoft.com/office/drawing/2014/main" id="{1F31B6CB-F7B8-41F6-BA01-8C1E5623FE32}"/>
                </a:ext>
              </a:extLst>
            </p:cNvPr>
            <p:cNvSpPr>
              <a:spLocks noChangeAspect="1" noChangeArrowheads="1"/>
            </p:cNvSpPr>
            <p:nvPr/>
          </p:nvSpPr>
          <p:spPr bwMode="auto">
            <a:xfrm>
              <a:off x="2373" y="3290"/>
              <a:ext cx="102" cy="48"/>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3903" name="Line 239">
              <a:extLst>
                <a:ext uri="{FF2B5EF4-FFF2-40B4-BE49-F238E27FC236}">
                  <a16:creationId xmlns:a16="http://schemas.microsoft.com/office/drawing/2014/main" id="{20E09302-F999-4B1C-A98D-5120A44D64B6}"/>
                </a:ext>
              </a:extLst>
            </p:cNvPr>
            <p:cNvSpPr>
              <a:spLocks noChangeAspect="1" noChangeShapeType="1"/>
            </p:cNvSpPr>
            <p:nvPr/>
          </p:nvSpPr>
          <p:spPr bwMode="auto">
            <a:xfrm flipV="1">
              <a:off x="2353" y="3264"/>
              <a:ext cx="144" cy="9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pic>
        <p:nvPicPr>
          <p:cNvPr id="113904" name="Picture 240" descr="fv1">
            <a:extLst>
              <a:ext uri="{FF2B5EF4-FFF2-40B4-BE49-F238E27FC236}">
                <a16:creationId xmlns:a16="http://schemas.microsoft.com/office/drawing/2014/main" id="{B6F6F3E2-96AF-46F9-B440-E43233B0A61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60800" y="4140200"/>
            <a:ext cx="2520950" cy="1890713"/>
          </a:xfrm>
          <a:prstGeom prst="rect">
            <a:avLst/>
          </a:prstGeom>
          <a:noFill/>
          <a:extLst>
            <a:ext uri="{909E8E84-426E-40DD-AFC4-6F175D3DCCD1}">
              <a14:hiddenFill xmlns:a14="http://schemas.microsoft.com/office/drawing/2010/main">
                <a:solidFill>
                  <a:srgbClr val="FFFFFF"/>
                </a:solidFill>
              </a14:hiddenFill>
            </a:ext>
          </a:extLst>
        </p:spPr>
      </p:pic>
      <p:sp>
        <p:nvSpPr>
          <p:cNvPr id="113905" name="Line 241">
            <a:extLst>
              <a:ext uri="{FF2B5EF4-FFF2-40B4-BE49-F238E27FC236}">
                <a16:creationId xmlns:a16="http://schemas.microsoft.com/office/drawing/2014/main" id="{260DFA32-4CCA-45A4-8AF9-16CAAD6DAE6E}"/>
              </a:ext>
            </a:extLst>
          </p:cNvPr>
          <p:cNvSpPr>
            <a:spLocks noChangeShapeType="1"/>
          </p:cNvSpPr>
          <p:nvPr/>
        </p:nvSpPr>
        <p:spPr bwMode="auto">
          <a:xfrm>
            <a:off x="3644900" y="6443663"/>
            <a:ext cx="0" cy="865187"/>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3906" name="Line 242">
            <a:extLst>
              <a:ext uri="{FF2B5EF4-FFF2-40B4-BE49-F238E27FC236}">
                <a16:creationId xmlns:a16="http://schemas.microsoft.com/office/drawing/2014/main" id="{BD6F2D84-BABE-41E0-8AAC-6CA6ED1F0511}"/>
              </a:ext>
            </a:extLst>
          </p:cNvPr>
          <p:cNvSpPr>
            <a:spLocks noChangeShapeType="1"/>
          </p:cNvSpPr>
          <p:nvPr/>
        </p:nvSpPr>
        <p:spPr bwMode="auto">
          <a:xfrm flipH="1">
            <a:off x="3860800" y="6804025"/>
            <a:ext cx="1588" cy="7921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3907" name="Line 243">
            <a:extLst>
              <a:ext uri="{FF2B5EF4-FFF2-40B4-BE49-F238E27FC236}">
                <a16:creationId xmlns:a16="http://schemas.microsoft.com/office/drawing/2014/main" id="{64674419-00EF-48E4-8601-71275978E87E}"/>
              </a:ext>
            </a:extLst>
          </p:cNvPr>
          <p:cNvSpPr>
            <a:spLocks noChangeShapeType="1"/>
          </p:cNvSpPr>
          <p:nvPr/>
        </p:nvSpPr>
        <p:spPr bwMode="auto">
          <a:xfrm>
            <a:off x="3646488" y="6227763"/>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3908" name="Text Box 244">
            <a:extLst>
              <a:ext uri="{FF2B5EF4-FFF2-40B4-BE49-F238E27FC236}">
                <a16:creationId xmlns:a16="http://schemas.microsoft.com/office/drawing/2014/main" id="{52785756-C71A-456C-B326-B38C93420243}"/>
              </a:ext>
            </a:extLst>
          </p:cNvPr>
          <p:cNvSpPr txBox="1">
            <a:spLocks noChangeArrowheads="1"/>
          </p:cNvSpPr>
          <p:nvPr/>
        </p:nvSpPr>
        <p:spPr bwMode="auto">
          <a:xfrm>
            <a:off x="3789363" y="6156325"/>
            <a:ext cx="22415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MANOEUVRE ELEMENT CWBR-08</a:t>
            </a:r>
          </a:p>
          <a:p>
            <a:r>
              <a:rPr lang="en-GB" altLang="en-US" sz="1000"/>
              <a:t>Infantry Company Type A</a:t>
            </a:r>
          </a:p>
        </p:txBody>
      </p:sp>
      <p:sp>
        <p:nvSpPr>
          <p:cNvPr id="113909" name="Line 245">
            <a:extLst>
              <a:ext uri="{FF2B5EF4-FFF2-40B4-BE49-F238E27FC236}">
                <a16:creationId xmlns:a16="http://schemas.microsoft.com/office/drawing/2014/main" id="{1D8233C3-689D-4824-8CF6-5D78A6EB3296}"/>
              </a:ext>
            </a:extLst>
          </p:cNvPr>
          <p:cNvSpPr>
            <a:spLocks noChangeShapeType="1"/>
          </p:cNvSpPr>
          <p:nvPr/>
        </p:nvSpPr>
        <p:spPr bwMode="auto">
          <a:xfrm>
            <a:off x="3644900" y="6732588"/>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13910" name="Group 246">
            <a:extLst>
              <a:ext uri="{FF2B5EF4-FFF2-40B4-BE49-F238E27FC236}">
                <a16:creationId xmlns:a16="http://schemas.microsoft.com/office/drawing/2014/main" id="{2106593F-0068-4F70-BE66-A52442561D52}"/>
              </a:ext>
            </a:extLst>
          </p:cNvPr>
          <p:cNvGrpSpPr>
            <a:grpSpLocks/>
          </p:cNvGrpSpPr>
          <p:nvPr/>
        </p:nvGrpSpPr>
        <p:grpSpPr bwMode="auto">
          <a:xfrm>
            <a:off x="3860800" y="6588125"/>
            <a:ext cx="74613" cy="26988"/>
            <a:chOff x="2373" y="1404"/>
            <a:chExt cx="47" cy="17"/>
          </a:xfrm>
        </p:grpSpPr>
        <p:sp>
          <p:nvSpPr>
            <p:cNvPr id="113911" name="Oval 247">
              <a:extLst>
                <a:ext uri="{FF2B5EF4-FFF2-40B4-BE49-F238E27FC236}">
                  <a16:creationId xmlns:a16="http://schemas.microsoft.com/office/drawing/2014/main" id="{6585B564-483D-4681-A0FE-88D569115DB9}"/>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13912" name="Oval 248">
              <a:extLst>
                <a:ext uri="{FF2B5EF4-FFF2-40B4-BE49-F238E27FC236}">
                  <a16:creationId xmlns:a16="http://schemas.microsoft.com/office/drawing/2014/main" id="{214D2642-F206-45E0-B47F-0D5A90FFD04B}"/>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13913" name="Text Box 249">
            <a:extLst>
              <a:ext uri="{FF2B5EF4-FFF2-40B4-BE49-F238E27FC236}">
                <a16:creationId xmlns:a16="http://schemas.microsoft.com/office/drawing/2014/main" id="{2F82CF38-A49E-4537-8823-B6E12A21505E}"/>
              </a:ext>
            </a:extLst>
          </p:cNvPr>
          <p:cNvSpPr txBox="1">
            <a:spLocks noChangeArrowheads="1"/>
          </p:cNvSpPr>
          <p:nvPr/>
        </p:nvSpPr>
        <p:spPr bwMode="auto">
          <a:xfrm>
            <a:off x="4005263" y="6516688"/>
            <a:ext cx="271621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Command</a:t>
            </a:r>
          </a:p>
          <a:p>
            <a:r>
              <a:rPr lang="en-GB" altLang="en-US" sz="800"/>
              <a:t>x1 </a:t>
            </a:r>
            <a:r>
              <a:rPr lang="en-GB" altLang="en-US" sz="800" b="0"/>
              <a:t>Commander                                                CWBR-25</a:t>
            </a:r>
            <a:endParaRPr lang="en-GB" altLang="en-US" sz="800"/>
          </a:p>
        </p:txBody>
      </p:sp>
      <p:grpSp>
        <p:nvGrpSpPr>
          <p:cNvPr id="113914" name="Group 250">
            <a:extLst>
              <a:ext uri="{FF2B5EF4-FFF2-40B4-BE49-F238E27FC236}">
                <a16:creationId xmlns:a16="http://schemas.microsoft.com/office/drawing/2014/main" id="{B7BE8F09-3060-40C6-A8AE-95CCE1B7FD46}"/>
              </a:ext>
            </a:extLst>
          </p:cNvPr>
          <p:cNvGrpSpPr>
            <a:grpSpLocks/>
          </p:cNvGrpSpPr>
          <p:nvPr/>
        </p:nvGrpSpPr>
        <p:grpSpPr bwMode="auto">
          <a:xfrm>
            <a:off x="3789363" y="6659563"/>
            <a:ext cx="231775" cy="157162"/>
            <a:chOff x="933" y="149"/>
            <a:chExt cx="146" cy="99"/>
          </a:xfrm>
        </p:grpSpPr>
        <p:sp>
          <p:nvSpPr>
            <p:cNvPr id="113915" name="Rectangle 251">
              <a:extLst>
                <a:ext uri="{FF2B5EF4-FFF2-40B4-BE49-F238E27FC236}">
                  <a16:creationId xmlns:a16="http://schemas.microsoft.com/office/drawing/2014/main" id="{9CB96BFA-AD6A-484A-A963-CE1E89DEC1A9}"/>
                </a:ext>
              </a:extLst>
            </p:cNvPr>
            <p:cNvSpPr>
              <a:spLocks noChangeAspect="1" noChangeArrowheads="1"/>
            </p:cNvSpPr>
            <p:nvPr/>
          </p:nvSpPr>
          <p:spPr bwMode="auto">
            <a:xfrm>
              <a:off x="933" y="149"/>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3916" name="Text Box 252">
              <a:extLst>
                <a:ext uri="{FF2B5EF4-FFF2-40B4-BE49-F238E27FC236}">
                  <a16:creationId xmlns:a16="http://schemas.microsoft.com/office/drawing/2014/main" id="{10E0E270-3938-4C57-A09C-300BDF3EBE4F}"/>
                </a:ext>
              </a:extLst>
            </p:cNvPr>
            <p:cNvSpPr txBox="1">
              <a:spLocks noChangeAspect="1" noChangeArrowheads="1"/>
            </p:cNvSpPr>
            <p:nvPr/>
          </p:nvSpPr>
          <p:spPr bwMode="auto">
            <a:xfrm>
              <a:off x="948" y="163"/>
              <a:ext cx="116" cy="70"/>
            </a:xfrm>
            <a:prstGeom prst="rect">
              <a:avLst/>
            </a:prstGeom>
            <a:solidFill>
              <a:srgbClr val="CC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sz="800"/>
                <a:t>HQ</a:t>
              </a:r>
            </a:p>
          </p:txBody>
        </p:sp>
      </p:grpSp>
      <p:grpSp>
        <p:nvGrpSpPr>
          <p:cNvPr id="113917" name="Group 253">
            <a:extLst>
              <a:ext uri="{FF2B5EF4-FFF2-40B4-BE49-F238E27FC236}">
                <a16:creationId xmlns:a16="http://schemas.microsoft.com/office/drawing/2014/main" id="{D7FAD378-6584-466F-BA31-B8547E3D7015}"/>
              </a:ext>
            </a:extLst>
          </p:cNvPr>
          <p:cNvGrpSpPr>
            <a:grpSpLocks/>
          </p:cNvGrpSpPr>
          <p:nvPr/>
        </p:nvGrpSpPr>
        <p:grpSpPr bwMode="auto">
          <a:xfrm>
            <a:off x="3862388" y="7451725"/>
            <a:ext cx="74612" cy="26988"/>
            <a:chOff x="2373" y="1404"/>
            <a:chExt cx="47" cy="17"/>
          </a:xfrm>
        </p:grpSpPr>
        <p:sp>
          <p:nvSpPr>
            <p:cNvPr id="113918" name="Oval 254">
              <a:extLst>
                <a:ext uri="{FF2B5EF4-FFF2-40B4-BE49-F238E27FC236}">
                  <a16:creationId xmlns:a16="http://schemas.microsoft.com/office/drawing/2014/main" id="{84448E98-70DC-4B1D-98BA-89A35C3EBB90}"/>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13919" name="Oval 255">
              <a:extLst>
                <a:ext uri="{FF2B5EF4-FFF2-40B4-BE49-F238E27FC236}">
                  <a16:creationId xmlns:a16="http://schemas.microsoft.com/office/drawing/2014/main" id="{8A7D0A39-4512-432B-BCBB-3E9509F9EB3A}"/>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13920" name="Text Box 256">
            <a:extLst>
              <a:ext uri="{FF2B5EF4-FFF2-40B4-BE49-F238E27FC236}">
                <a16:creationId xmlns:a16="http://schemas.microsoft.com/office/drawing/2014/main" id="{B1D4E765-4C55-4DC2-B2CB-1044DDB63BAB}"/>
              </a:ext>
            </a:extLst>
          </p:cNvPr>
          <p:cNvSpPr txBox="1">
            <a:spLocks noChangeArrowheads="1"/>
          </p:cNvSpPr>
          <p:nvPr/>
        </p:nvSpPr>
        <p:spPr bwMode="auto">
          <a:xfrm>
            <a:off x="4005263" y="7380288"/>
            <a:ext cx="271621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a:t>
            </a:r>
          </a:p>
          <a:p>
            <a:r>
              <a:rPr lang="en-GB" altLang="en-US" sz="800"/>
              <a:t>x4 </a:t>
            </a:r>
            <a:r>
              <a:rPr lang="en-GB" altLang="en-US" sz="800" b="0"/>
              <a:t>Bedford MK 4-Ton Truck </a:t>
            </a:r>
            <a:r>
              <a:rPr lang="en-GB" altLang="en-US" sz="800"/>
              <a:t>(bc)</a:t>
            </a:r>
            <a:r>
              <a:rPr lang="en-GB" altLang="en-US" sz="800" b="0"/>
              <a:t>  </a:t>
            </a:r>
            <a:r>
              <a:rPr lang="en-GB" altLang="en-US" sz="800"/>
              <a:t> </a:t>
            </a:r>
            <a:r>
              <a:rPr lang="en-GB" altLang="en-US" sz="800" b="0"/>
              <a:t>                  CWBR-22</a:t>
            </a:r>
            <a:endParaRPr lang="en-GB" altLang="en-US" sz="800"/>
          </a:p>
        </p:txBody>
      </p:sp>
      <p:grpSp>
        <p:nvGrpSpPr>
          <p:cNvPr id="113921" name="Group 257">
            <a:extLst>
              <a:ext uri="{FF2B5EF4-FFF2-40B4-BE49-F238E27FC236}">
                <a16:creationId xmlns:a16="http://schemas.microsoft.com/office/drawing/2014/main" id="{CC7C2873-3BC7-40D4-B6D5-124E6E8BCE13}"/>
              </a:ext>
            </a:extLst>
          </p:cNvPr>
          <p:cNvGrpSpPr>
            <a:grpSpLocks noChangeAspect="1"/>
          </p:cNvGrpSpPr>
          <p:nvPr/>
        </p:nvGrpSpPr>
        <p:grpSpPr bwMode="auto">
          <a:xfrm>
            <a:off x="3787775" y="7235825"/>
            <a:ext cx="239713" cy="157163"/>
            <a:chOff x="960" y="336"/>
            <a:chExt cx="201" cy="132"/>
          </a:xfrm>
        </p:grpSpPr>
        <p:sp>
          <p:nvSpPr>
            <p:cNvPr id="113922" name="Rectangle 258">
              <a:extLst>
                <a:ext uri="{FF2B5EF4-FFF2-40B4-BE49-F238E27FC236}">
                  <a16:creationId xmlns:a16="http://schemas.microsoft.com/office/drawing/2014/main" id="{D854F7C5-A53B-4D2E-A9F6-CB7EB453D446}"/>
                </a:ext>
              </a:extLst>
            </p:cNvPr>
            <p:cNvSpPr>
              <a:spLocks noChangeAspect="1" noChangeArrowheads="1"/>
            </p:cNvSpPr>
            <p:nvPr/>
          </p:nvSpPr>
          <p:spPr bwMode="auto">
            <a:xfrm>
              <a:off x="960" y="336"/>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3923" name="Line 259">
              <a:extLst>
                <a:ext uri="{FF2B5EF4-FFF2-40B4-BE49-F238E27FC236}">
                  <a16:creationId xmlns:a16="http://schemas.microsoft.com/office/drawing/2014/main" id="{E43703AC-4145-4EA3-82CF-82EA857FD7A6}"/>
                </a:ext>
              </a:extLst>
            </p:cNvPr>
            <p:cNvSpPr>
              <a:spLocks noChangeAspect="1" noChangeShapeType="1"/>
            </p:cNvSpPr>
            <p:nvPr/>
          </p:nvSpPr>
          <p:spPr bwMode="auto">
            <a:xfrm flipH="1">
              <a:off x="1061" y="354"/>
              <a:ext cx="2" cy="85"/>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3924" name="Line 260">
              <a:extLst>
                <a:ext uri="{FF2B5EF4-FFF2-40B4-BE49-F238E27FC236}">
                  <a16:creationId xmlns:a16="http://schemas.microsoft.com/office/drawing/2014/main" id="{2F116418-DBCC-4BD6-AE43-BA53206FDA2D}"/>
                </a:ext>
              </a:extLst>
            </p:cNvPr>
            <p:cNvSpPr>
              <a:spLocks noChangeAspect="1" noChangeShapeType="1"/>
            </p:cNvSpPr>
            <p:nvPr/>
          </p:nvSpPr>
          <p:spPr bwMode="auto">
            <a:xfrm flipV="1">
              <a:off x="1031" y="441"/>
              <a:ext cx="57" cy="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13925" name="Group 261">
            <a:extLst>
              <a:ext uri="{FF2B5EF4-FFF2-40B4-BE49-F238E27FC236}">
                <a16:creationId xmlns:a16="http://schemas.microsoft.com/office/drawing/2014/main" id="{6299E630-37B1-4FB7-B29D-A03803235FE0}"/>
              </a:ext>
            </a:extLst>
          </p:cNvPr>
          <p:cNvGrpSpPr>
            <a:grpSpLocks/>
          </p:cNvGrpSpPr>
          <p:nvPr/>
        </p:nvGrpSpPr>
        <p:grpSpPr bwMode="auto">
          <a:xfrm>
            <a:off x="3870325" y="7164388"/>
            <a:ext cx="74613" cy="26987"/>
            <a:chOff x="2373" y="1404"/>
            <a:chExt cx="47" cy="17"/>
          </a:xfrm>
        </p:grpSpPr>
        <p:sp>
          <p:nvSpPr>
            <p:cNvPr id="113926" name="Oval 262">
              <a:extLst>
                <a:ext uri="{FF2B5EF4-FFF2-40B4-BE49-F238E27FC236}">
                  <a16:creationId xmlns:a16="http://schemas.microsoft.com/office/drawing/2014/main" id="{50809F8C-5438-45B8-9A97-B91B2C00F1CA}"/>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13927" name="Oval 263">
              <a:extLst>
                <a:ext uri="{FF2B5EF4-FFF2-40B4-BE49-F238E27FC236}">
                  <a16:creationId xmlns:a16="http://schemas.microsoft.com/office/drawing/2014/main" id="{0F632888-6318-4A0B-B0A1-E26C7D346824}"/>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13928" name="Text Box 264">
            <a:extLst>
              <a:ext uri="{FF2B5EF4-FFF2-40B4-BE49-F238E27FC236}">
                <a16:creationId xmlns:a16="http://schemas.microsoft.com/office/drawing/2014/main" id="{0A563A3E-53F8-444B-A522-C9BB6BA4E72B}"/>
              </a:ext>
            </a:extLst>
          </p:cNvPr>
          <p:cNvSpPr txBox="1">
            <a:spLocks noChangeArrowheads="1"/>
          </p:cNvSpPr>
          <p:nvPr/>
        </p:nvSpPr>
        <p:spPr bwMode="auto">
          <a:xfrm>
            <a:off x="4005263" y="7092950"/>
            <a:ext cx="27146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Self-Observed Fire Support</a:t>
            </a:r>
          </a:p>
          <a:p>
            <a:r>
              <a:rPr lang="en-GB" altLang="en-US" sz="800"/>
              <a:t>x1 </a:t>
            </a:r>
            <a:r>
              <a:rPr lang="en-GB" altLang="en-US" sz="800" b="0"/>
              <a:t>L9A1 51mm Mortar </a:t>
            </a:r>
            <a:r>
              <a:rPr lang="en-GB" altLang="en-US" sz="800"/>
              <a:t>      </a:t>
            </a:r>
            <a:r>
              <a:rPr lang="en-GB" altLang="en-US" sz="800" b="0"/>
              <a:t>                              CWBR-33</a:t>
            </a:r>
            <a:endParaRPr lang="en-GB" altLang="en-US" sz="800"/>
          </a:p>
        </p:txBody>
      </p:sp>
      <p:sp>
        <p:nvSpPr>
          <p:cNvPr id="113929" name="Line 265">
            <a:extLst>
              <a:ext uri="{FF2B5EF4-FFF2-40B4-BE49-F238E27FC236}">
                <a16:creationId xmlns:a16="http://schemas.microsoft.com/office/drawing/2014/main" id="{EE6F3878-387D-4B90-86E3-FCBEEA750D9F}"/>
              </a:ext>
            </a:extLst>
          </p:cNvPr>
          <p:cNvSpPr>
            <a:spLocks noChangeShapeType="1"/>
          </p:cNvSpPr>
          <p:nvPr/>
        </p:nvSpPr>
        <p:spPr bwMode="auto">
          <a:xfrm>
            <a:off x="3644900" y="7308850"/>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3930" name="Line 266">
            <a:extLst>
              <a:ext uri="{FF2B5EF4-FFF2-40B4-BE49-F238E27FC236}">
                <a16:creationId xmlns:a16="http://schemas.microsoft.com/office/drawing/2014/main" id="{1DFBEDF2-569F-4D1C-9A84-F86626888F6F}"/>
              </a:ext>
            </a:extLst>
          </p:cNvPr>
          <p:cNvSpPr>
            <a:spLocks noChangeShapeType="1"/>
          </p:cNvSpPr>
          <p:nvPr/>
        </p:nvSpPr>
        <p:spPr bwMode="auto">
          <a:xfrm>
            <a:off x="3644900" y="701992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13931" name="Group 267">
            <a:extLst>
              <a:ext uri="{FF2B5EF4-FFF2-40B4-BE49-F238E27FC236}">
                <a16:creationId xmlns:a16="http://schemas.microsoft.com/office/drawing/2014/main" id="{66A5B1DB-B985-473F-8D8E-7053ADB08214}"/>
              </a:ext>
            </a:extLst>
          </p:cNvPr>
          <p:cNvGrpSpPr>
            <a:grpSpLocks noChangeAspect="1"/>
          </p:cNvGrpSpPr>
          <p:nvPr/>
        </p:nvGrpSpPr>
        <p:grpSpPr bwMode="auto">
          <a:xfrm>
            <a:off x="3789363" y="6946900"/>
            <a:ext cx="231775" cy="157163"/>
            <a:chOff x="1968" y="1728"/>
            <a:chExt cx="195" cy="132"/>
          </a:xfrm>
        </p:grpSpPr>
        <p:sp>
          <p:nvSpPr>
            <p:cNvPr id="113932" name="Rectangle 268">
              <a:extLst>
                <a:ext uri="{FF2B5EF4-FFF2-40B4-BE49-F238E27FC236}">
                  <a16:creationId xmlns:a16="http://schemas.microsoft.com/office/drawing/2014/main" id="{F0FE9DB2-01F3-48D4-8AE8-729E7C749D7F}"/>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3933" name="Line 269">
              <a:extLst>
                <a:ext uri="{FF2B5EF4-FFF2-40B4-BE49-F238E27FC236}">
                  <a16:creationId xmlns:a16="http://schemas.microsoft.com/office/drawing/2014/main" id="{0737FE09-B8AA-4B20-BB43-5D426BC567D3}"/>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3934" name="Line 270">
              <a:extLst>
                <a:ext uri="{FF2B5EF4-FFF2-40B4-BE49-F238E27FC236}">
                  <a16:creationId xmlns:a16="http://schemas.microsoft.com/office/drawing/2014/main" id="{8F9B9BDB-F766-4B3C-9B5B-26AF2951B651}"/>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13935" name="Group 271">
            <a:extLst>
              <a:ext uri="{FF2B5EF4-FFF2-40B4-BE49-F238E27FC236}">
                <a16:creationId xmlns:a16="http://schemas.microsoft.com/office/drawing/2014/main" id="{560DDE4F-1613-4C07-9E1E-3F70A8BDAEAD}"/>
              </a:ext>
            </a:extLst>
          </p:cNvPr>
          <p:cNvGrpSpPr>
            <a:grpSpLocks/>
          </p:cNvGrpSpPr>
          <p:nvPr/>
        </p:nvGrpSpPr>
        <p:grpSpPr bwMode="auto">
          <a:xfrm>
            <a:off x="3860800" y="6875463"/>
            <a:ext cx="74613" cy="26987"/>
            <a:chOff x="2373" y="1404"/>
            <a:chExt cx="47" cy="17"/>
          </a:xfrm>
        </p:grpSpPr>
        <p:sp>
          <p:nvSpPr>
            <p:cNvPr id="113936" name="Oval 272">
              <a:extLst>
                <a:ext uri="{FF2B5EF4-FFF2-40B4-BE49-F238E27FC236}">
                  <a16:creationId xmlns:a16="http://schemas.microsoft.com/office/drawing/2014/main" id="{067564BC-B55A-4A49-8CC9-AB14962668BA}"/>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13937" name="Oval 273">
              <a:extLst>
                <a:ext uri="{FF2B5EF4-FFF2-40B4-BE49-F238E27FC236}">
                  <a16:creationId xmlns:a16="http://schemas.microsoft.com/office/drawing/2014/main" id="{3E8FC0CA-C439-4153-AF24-1819D8F91456}"/>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13938" name="Text Box 274">
            <a:extLst>
              <a:ext uri="{FF2B5EF4-FFF2-40B4-BE49-F238E27FC236}">
                <a16:creationId xmlns:a16="http://schemas.microsoft.com/office/drawing/2014/main" id="{577E7802-B853-4C97-B368-CE06799C55DF}"/>
              </a:ext>
            </a:extLst>
          </p:cNvPr>
          <p:cNvSpPr txBox="1">
            <a:spLocks noChangeArrowheads="1"/>
          </p:cNvSpPr>
          <p:nvPr/>
        </p:nvSpPr>
        <p:spPr bwMode="auto">
          <a:xfrm>
            <a:off x="4005263" y="6875463"/>
            <a:ext cx="2706687"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x9 </a:t>
            </a:r>
            <a:r>
              <a:rPr lang="en-GB" altLang="en-US" sz="800" b="0"/>
              <a:t>Infantry (3 MAW) </a:t>
            </a:r>
            <a:r>
              <a:rPr lang="en-GB" altLang="en-US" sz="800"/>
              <a:t>(a)</a:t>
            </a:r>
            <a:r>
              <a:rPr lang="en-GB" altLang="en-US" sz="800" b="0"/>
              <a:t>                                   CWBR-26</a:t>
            </a:r>
            <a:endParaRPr lang="en-GB" altLang="en-US" sz="800"/>
          </a:p>
        </p:txBody>
      </p:sp>
      <p:sp>
        <p:nvSpPr>
          <p:cNvPr id="113939" name="Text Box 275">
            <a:extLst>
              <a:ext uri="{FF2B5EF4-FFF2-40B4-BE49-F238E27FC236}">
                <a16:creationId xmlns:a16="http://schemas.microsoft.com/office/drawing/2014/main" id="{6E1CA675-30CF-41A4-B62B-9D8D2AA9801C}"/>
              </a:ext>
            </a:extLst>
          </p:cNvPr>
          <p:cNvSpPr txBox="1">
            <a:spLocks noChangeArrowheads="1"/>
          </p:cNvSpPr>
          <p:nvPr/>
        </p:nvSpPr>
        <p:spPr bwMode="auto">
          <a:xfrm>
            <a:off x="3500438" y="7740650"/>
            <a:ext cx="3241675" cy="1314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800"/>
              <a:t>(a) </a:t>
            </a:r>
            <a:r>
              <a:rPr lang="en-GB" altLang="en-US" sz="800" b="0"/>
              <a:t>From 1986: May upgrade Infantry with L85/L86 small-arms:</a:t>
            </a:r>
          </a:p>
          <a:p>
            <a:r>
              <a:rPr lang="en-GB" altLang="en-US" sz="800"/>
              <a:t>     x9 </a:t>
            </a:r>
            <a:r>
              <a:rPr lang="en-GB" altLang="en-US" sz="800" b="0"/>
              <a:t>Infantry (3 MAW)                                                    CWBR-27</a:t>
            </a:r>
          </a:p>
          <a:p>
            <a:r>
              <a:rPr lang="en-GB" altLang="en-US" sz="800" b="0"/>
              <a:t>From 1987: May replace all M72 66mm LAW and Carl-Gustav 84mm MAW with the 94mm LAW-80 (see card).</a:t>
            </a:r>
          </a:p>
          <a:p>
            <a:endParaRPr lang="en-GB" altLang="en-US" sz="800" b="0"/>
          </a:p>
          <a:p>
            <a:r>
              <a:rPr lang="en-GB" altLang="en-US" sz="800"/>
              <a:t>(b) </a:t>
            </a:r>
            <a:r>
              <a:rPr lang="en-GB" altLang="en-US" sz="800" b="0"/>
              <a:t>From 1985 but not in the Berlin Brigade: Replace transport with:</a:t>
            </a:r>
          </a:p>
          <a:p>
            <a:r>
              <a:rPr lang="en-GB" altLang="en-US" sz="800" b="0"/>
              <a:t>     Saxon APC                                                                  CWBR-14</a:t>
            </a:r>
          </a:p>
          <a:p>
            <a:endParaRPr lang="en-GB" altLang="en-US" sz="800" b="0"/>
          </a:p>
          <a:p>
            <a:r>
              <a:rPr lang="en-GB" altLang="en-US" sz="800"/>
              <a:t>(c) </a:t>
            </a:r>
            <a:r>
              <a:rPr lang="en-GB" altLang="en-US" sz="800" b="0"/>
              <a:t>In Guards companies sent to the Falklands and some other overseas deployments: Remove all transport.</a:t>
            </a:r>
            <a:endParaRPr lang="en-GB" altLang="en-US" sz="800"/>
          </a:p>
        </p:txBody>
      </p:sp>
      <p:grpSp>
        <p:nvGrpSpPr>
          <p:cNvPr id="113940" name="Group 276">
            <a:extLst>
              <a:ext uri="{FF2B5EF4-FFF2-40B4-BE49-F238E27FC236}">
                <a16:creationId xmlns:a16="http://schemas.microsoft.com/office/drawing/2014/main" id="{3D942F27-840F-4675-8B89-FA0C1FB21169}"/>
              </a:ext>
            </a:extLst>
          </p:cNvPr>
          <p:cNvGrpSpPr>
            <a:grpSpLocks noChangeAspect="1"/>
          </p:cNvGrpSpPr>
          <p:nvPr/>
        </p:nvGrpSpPr>
        <p:grpSpPr bwMode="auto">
          <a:xfrm>
            <a:off x="3502025" y="6300788"/>
            <a:ext cx="287338" cy="215900"/>
            <a:chOff x="1968" y="1728"/>
            <a:chExt cx="195" cy="132"/>
          </a:xfrm>
        </p:grpSpPr>
        <p:sp>
          <p:nvSpPr>
            <p:cNvPr id="113941" name="Rectangle 277">
              <a:extLst>
                <a:ext uri="{FF2B5EF4-FFF2-40B4-BE49-F238E27FC236}">
                  <a16:creationId xmlns:a16="http://schemas.microsoft.com/office/drawing/2014/main" id="{82BB26F7-1936-4722-B22D-2B40848B731B}"/>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3942" name="Line 278">
              <a:extLst>
                <a:ext uri="{FF2B5EF4-FFF2-40B4-BE49-F238E27FC236}">
                  <a16:creationId xmlns:a16="http://schemas.microsoft.com/office/drawing/2014/main" id="{6AD8A426-AEEA-40B6-BBD7-48C5C3D9C1ED}"/>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3943" name="Line 279">
              <a:extLst>
                <a:ext uri="{FF2B5EF4-FFF2-40B4-BE49-F238E27FC236}">
                  <a16:creationId xmlns:a16="http://schemas.microsoft.com/office/drawing/2014/main" id="{FEB66C58-7AEF-458C-8D59-B84A231845D2}"/>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13944" name="Group 280">
            <a:extLst>
              <a:ext uri="{FF2B5EF4-FFF2-40B4-BE49-F238E27FC236}">
                <a16:creationId xmlns:a16="http://schemas.microsoft.com/office/drawing/2014/main" id="{154E1245-33C7-4EC6-8FEF-7A4F0FCCD5AE}"/>
              </a:ext>
            </a:extLst>
          </p:cNvPr>
          <p:cNvGrpSpPr>
            <a:grpSpLocks/>
          </p:cNvGrpSpPr>
          <p:nvPr/>
        </p:nvGrpSpPr>
        <p:grpSpPr bwMode="auto">
          <a:xfrm>
            <a:off x="3789363" y="7524750"/>
            <a:ext cx="231775" cy="190500"/>
            <a:chOff x="2252" y="2304"/>
            <a:chExt cx="146" cy="120"/>
          </a:xfrm>
        </p:grpSpPr>
        <p:sp>
          <p:nvSpPr>
            <p:cNvPr id="113945" name="Rectangle 281">
              <a:extLst>
                <a:ext uri="{FF2B5EF4-FFF2-40B4-BE49-F238E27FC236}">
                  <a16:creationId xmlns:a16="http://schemas.microsoft.com/office/drawing/2014/main" id="{64BB55C6-1DF2-456F-9931-6383DEF8270D}"/>
                </a:ext>
              </a:extLst>
            </p:cNvPr>
            <p:cNvSpPr>
              <a:spLocks noChangeAspect="1" noChangeArrowheads="1"/>
            </p:cNvSpPr>
            <p:nvPr/>
          </p:nvSpPr>
          <p:spPr bwMode="auto">
            <a:xfrm>
              <a:off x="2252" y="230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3946" name="Oval 282">
              <a:extLst>
                <a:ext uri="{FF2B5EF4-FFF2-40B4-BE49-F238E27FC236}">
                  <a16:creationId xmlns:a16="http://schemas.microsoft.com/office/drawing/2014/main" id="{4C94B6B4-5B50-43AF-887C-939FA4D89865}"/>
                </a:ext>
              </a:extLst>
            </p:cNvPr>
            <p:cNvSpPr>
              <a:spLocks noChangeAspect="1" noChangeArrowheads="1"/>
            </p:cNvSpPr>
            <p:nvPr/>
          </p:nvSpPr>
          <p:spPr bwMode="auto">
            <a:xfrm>
              <a:off x="2259" y="240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13947" name="Oval 283">
              <a:extLst>
                <a:ext uri="{FF2B5EF4-FFF2-40B4-BE49-F238E27FC236}">
                  <a16:creationId xmlns:a16="http://schemas.microsoft.com/office/drawing/2014/main" id="{9E8B7C12-8DA7-48D8-BB4B-F3C9248BC499}"/>
                </a:ext>
              </a:extLst>
            </p:cNvPr>
            <p:cNvSpPr>
              <a:spLocks noChangeAspect="1" noChangeArrowheads="1"/>
            </p:cNvSpPr>
            <p:nvPr/>
          </p:nvSpPr>
          <p:spPr bwMode="auto">
            <a:xfrm>
              <a:off x="2373" y="240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002" name="Line 82">
            <a:extLst>
              <a:ext uri="{FF2B5EF4-FFF2-40B4-BE49-F238E27FC236}">
                <a16:creationId xmlns:a16="http://schemas.microsoft.com/office/drawing/2014/main" id="{07632658-8556-4748-8D21-659C5B10E515}"/>
              </a:ext>
            </a:extLst>
          </p:cNvPr>
          <p:cNvSpPr>
            <a:spLocks noChangeShapeType="1"/>
          </p:cNvSpPr>
          <p:nvPr/>
        </p:nvSpPr>
        <p:spPr bwMode="auto">
          <a:xfrm>
            <a:off x="476250" y="755650"/>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2003" name="Line 83">
            <a:extLst>
              <a:ext uri="{FF2B5EF4-FFF2-40B4-BE49-F238E27FC236}">
                <a16:creationId xmlns:a16="http://schemas.microsoft.com/office/drawing/2014/main" id="{84C26F0B-ACB3-4677-9568-223329B364D2}"/>
              </a:ext>
            </a:extLst>
          </p:cNvPr>
          <p:cNvSpPr>
            <a:spLocks noChangeShapeType="1"/>
          </p:cNvSpPr>
          <p:nvPr/>
        </p:nvSpPr>
        <p:spPr bwMode="auto">
          <a:xfrm>
            <a:off x="260350" y="395288"/>
            <a:ext cx="0" cy="115252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2004" name="Line 84">
            <a:extLst>
              <a:ext uri="{FF2B5EF4-FFF2-40B4-BE49-F238E27FC236}">
                <a16:creationId xmlns:a16="http://schemas.microsoft.com/office/drawing/2014/main" id="{5E54E753-F336-474A-BB8A-3790EB1736AA}"/>
              </a:ext>
            </a:extLst>
          </p:cNvPr>
          <p:cNvSpPr>
            <a:spLocks noChangeShapeType="1"/>
          </p:cNvSpPr>
          <p:nvPr/>
        </p:nvSpPr>
        <p:spPr bwMode="auto">
          <a:xfrm flipH="1">
            <a:off x="476250" y="1331913"/>
            <a:ext cx="0" cy="4318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2005" name="Line 85">
            <a:extLst>
              <a:ext uri="{FF2B5EF4-FFF2-40B4-BE49-F238E27FC236}">
                <a16:creationId xmlns:a16="http://schemas.microsoft.com/office/drawing/2014/main" id="{2786915A-667A-4794-A2F3-F4FD9ADCA315}"/>
              </a:ext>
            </a:extLst>
          </p:cNvPr>
          <p:cNvSpPr>
            <a:spLocks noChangeShapeType="1"/>
          </p:cNvSpPr>
          <p:nvPr/>
        </p:nvSpPr>
        <p:spPr bwMode="auto">
          <a:xfrm>
            <a:off x="261938" y="179388"/>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2006" name="Text Box 86">
            <a:extLst>
              <a:ext uri="{FF2B5EF4-FFF2-40B4-BE49-F238E27FC236}">
                <a16:creationId xmlns:a16="http://schemas.microsoft.com/office/drawing/2014/main" id="{C9B577BD-D9A9-4CD2-96DC-0937D715FE63}"/>
              </a:ext>
            </a:extLst>
          </p:cNvPr>
          <p:cNvSpPr txBox="1">
            <a:spLocks noChangeArrowheads="1"/>
          </p:cNvSpPr>
          <p:nvPr/>
        </p:nvSpPr>
        <p:spPr bwMode="auto">
          <a:xfrm>
            <a:off x="404813" y="107950"/>
            <a:ext cx="24606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MANOEUVRE ELEMENT CWBR-09</a:t>
            </a:r>
          </a:p>
          <a:p>
            <a:r>
              <a:rPr lang="en-GB" altLang="en-US" sz="1000"/>
              <a:t>Infantry Company Type B (Light Role)</a:t>
            </a:r>
          </a:p>
        </p:txBody>
      </p:sp>
      <p:sp>
        <p:nvSpPr>
          <p:cNvPr id="82007" name="Line 87">
            <a:extLst>
              <a:ext uri="{FF2B5EF4-FFF2-40B4-BE49-F238E27FC236}">
                <a16:creationId xmlns:a16="http://schemas.microsoft.com/office/drawing/2014/main" id="{189CC56F-5818-4E21-8C7A-DDBBA92804DA}"/>
              </a:ext>
            </a:extLst>
          </p:cNvPr>
          <p:cNvSpPr>
            <a:spLocks noChangeShapeType="1"/>
          </p:cNvSpPr>
          <p:nvPr/>
        </p:nvSpPr>
        <p:spPr bwMode="auto">
          <a:xfrm>
            <a:off x="260350" y="68421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82008" name="Group 88">
            <a:extLst>
              <a:ext uri="{FF2B5EF4-FFF2-40B4-BE49-F238E27FC236}">
                <a16:creationId xmlns:a16="http://schemas.microsoft.com/office/drawing/2014/main" id="{530B86FF-112E-4ACC-A0DF-6049A4646B08}"/>
              </a:ext>
            </a:extLst>
          </p:cNvPr>
          <p:cNvGrpSpPr>
            <a:grpSpLocks/>
          </p:cNvGrpSpPr>
          <p:nvPr/>
        </p:nvGrpSpPr>
        <p:grpSpPr bwMode="auto">
          <a:xfrm>
            <a:off x="476250" y="539750"/>
            <a:ext cx="74613" cy="26988"/>
            <a:chOff x="2373" y="1404"/>
            <a:chExt cx="47" cy="17"/>
          </a:xfrm>
        </p:grpSpPr>
        <p:sp>
          <p:nvSpPr>
            <p:cNvPr id="82009" name="Oval 89">
              <a:extLst>
                <a:ext uri="{FF2B5EF4-FFF2-40B4-BE49-F238E27FC236}">
                  <a16:creationId xmlns:a16="http://schemas.microsoft.com/office/drawing/2014/main" id="{21F47FEC-A4AB-4567-83E1-5E2C2B6986A5}"/>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82010" name="Oval 90">
              <a:extLst>
                <a:ext uri="{FF2B5EF4-FFF2-40B4-BE49-F238E27FC236}">
                  <a16:creationId xmlns:a16="http://schemas.microsoft.com/office/drawing/2014/main" id="{27496C87-E872-4A97-B638-3396A69DD312}"/>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82011" name="Text Box 91">
            <a:extLst>
              <a:ext uri="{FF2B5EF4-FFF2-40B4-BE49-F238E27FC236}">
                <a16:creationId xmlns:a16="http://schemas.microsoft.com/office/drawing/2014/main" id="{98C2FDFC-5817-4C44-81AE-0D5BAE1EB328}"/>
              </a:ext>
            </a:extLst>
          </p:cNvPr>
          <p:cNvSpPr txBox="1">
            <a:spLocks noChangeArrowheads="1"/>
          </p:cNvSpPr>
          <p:nvPr/>
        </p:nvSpPr>
        <p:spPr bwMode="auto">
          <a:xfrm>
            <a:off x="620713" y="465138"/>
            <a:ext cx="271621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Command</a:t>
            </a:r>
          </a:p>
          <a:p>
            <a:r>
              <a:rPr lang="en-GB" altLang="en-US" sz="800"/>
              <a:t>x1 </a:t>
            </a:r>
            <a:r>
              <a:rPr lang="en-GB" altLang="en-US" sz="800" b="0"/>
              <a:t>Commander                                                CWBR-25</a:t>
            </a:r>
            <a:endParaRPr lang="en-GB" altLang="en-US" sz="800"/>
          </a:p>
        </p:txBody>
      </p:sp>
      <p:grpSp>
        <p:nvGrpSpPr>
          <p:cNvPr id="82012" name="Group 92">
            <a:extLst>
              <a:ext uri="{FF2B5EF4-FFF2-40B4-BE49-F238E27FC236}">
                <a16:creationId xmlns:a16="http://schemas.microsoft.com/office/drawing/2014/main" id="{0CD10EC9-F02E-4E3A-8342-0EFD06B8F2C9}"/>
              </a:ext>
            </a:extLst>
          </p:cNvPr>
          <p:cNvGrpSpPr>
            <a:grpSpLocks/>
          </p:cNvGrpSpPr>
          <p:nvPr/>
        </p:nvGrpSpPr>
        <p:grpSpPr bwMode="auto">
          <a:xfrm>
            <a:off x="404813" y="611188"/>
            <a:ext cx="231775" cy="157162"/>
            <a:chOff x="933" y="149"/>
            <a:chExt cx="146" cy="99"/>
          </a:xfrm>
        </p:grpSpPr>
        <p:sp>
          <p:nvSpPr>
            <p:cNvPr id="82013" name="Rectangle 93">
              <a:extLst>
                <a:ext uri="{FF2B5EF4-FFF2-40B4-BE49-F238E27FC236}">
                  <a16:creationId xmlns:a16="http://schemas.microsoft.com/office/drawing/2014/main" id="{41DC06A3-573D-4D7F-B034-E7EFEF518BF2}"/>
                </a:ext>
              </a:extLst>
            </p:cNvPr>
            <p:cNvSpPr>
              <a:spLocks noChangeAspect="1" noChangeArrowheads="1"/>
            </p:cNvSpPr>
            <p:nvPr/>
          </p:nvSpPr>
          <p:spPr bwMode="auto">
            <a:xfrm>
              <a:off x="933" y="149"/>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2014" name="Text Box 94">
              <a:extLst>
                <a:ext uri="{FF2B5EF4-FFF2-40B4-BE49-F238E27FC236}">
                  <a16:creationId xmlns:a16="http://schemas.microsoft.com/office/drawing/2014/main" id="{BF031209-6746-4F9C-9D1F-B306E4541951}"/>
                </a:ext>
              </a:extLst>
            </p:cNvPr>
            <p:cNvSpPr txBox="1">
              <a:spLocks noChangeAspect="1" noChangeArrowheads="1"/>
            </p:cNvSpPr>
            <p:nvPr/>
          </p:nvSpPr>
          <p:spPr bwMode="auto">
            <a:xfrm>
              <a:off x="948" y="163"/>
              <a:ext cx="116" cy="70"/>
            </a:xfrm>
            <a:prstGeom prst="rect">
              <a:avLst/>
            </a:prstGeom>
            <a:solidFill>
              <a:srgbClr val="CC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sz="800"/>
                <a:t>HQ</a:t>
              </a:r>
            </a:p>
          </p:txBody>
        </p:sp>
      </p:grpSp>
      <p:grpSp>
        <p:nvGrpSpPr>
          <p:cNvPr id="82015" name="Group 95">
            <a:extLst>
              <a:ext uri="{FF2B5EF4-FFF2-40B4-BE49-F238E27FC236}">
                <a16:creationId xmlns:a16="http://schemas.microsoft.com/office/drawing/2014/main" id="{349F5907-C12A-4986-8613-5C5F227FB8A3}"/>
              </a:ext>
            </a:extLst>
          </p:cNvPr>
          <p:cNvGrpSpPr>
            <a:grpSpLocks/>
          </p:cNvGrpSpPr>
          <p:nvPr/>
        </p:nvGrpSpPr>
        <p:grpSpPr bwMode="auto">
          <a:xfrm>
            <a:off x="476250" y="1692275"/>
            <a:ext cx="74613" cy="26988"/>
            <a:chOff x="2373" y="1404"/>
            <a:chExt cx="47" cy="17"/>
          </a:xfrm>
        </p:grpSpPr>
        <p:sp>
          <p:nvSpPr>
            <p:cNvPr id="82016" name="Oval 96">
              <a:extLst>
                <a:ext uri="{FF2B5EF4-FFF2-40B4-BE49-F238E27FC236}">
                  <a16:creationId xmlns:a16="http://schemas.microsoft.com/office/drawing/2014/main" id="{9CD44BAD-1678-4975-BB97-FBA0BA58E250}"/>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82017" name="Oval 97">
              <a:extLst>
                <a:ext uri="{FF2B5EF4-FFF2-40B4-BE49-F238E27FC236}">
                  <a16:creationId xmlns:a16="http://schemas.microsoft.com/office/drawing/2014/main" id="{4A7FC83A-4EB4-4293-860D-FC07D150FA9D}"/>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82018" name="Text Box 98">
            <a:extLst>
              <a:ext uri="{FF2B5EF4-FFF2-40B4-BE49-F238E27FC236}">
                <a16:creationId xmlns:a16="http://schemas.microsoft.com/office/drawing/2014/main" id="{975B0FC5-22A3-4521-8AE5-D709DED6E8AC}"/>
              </a:ext>
            </a:extLst>
          </p:cNvPr>
          <p:cNvSpPr txBox="1">
            <a:spLocks noChangeArrowheads="1"/>
          </p:cNvSpPr>
          <p:nvPr/>
        </p:nvSpPr>
        <p:spPr bwMode="auto">
          <a:xfrm>
            <a:off x="620713" y="1619250"/>
            <a:ext cx="27447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dirty="0"/>
              <a:t>Transport</a:t>
            </a:r>
          </a:p>
          <a:p>
            <a:r>
              <a:rPr lang="en-GB" altLang="en-US" sz="800" dirty="0"/>
              <a:t>x3 </a:t>
            </a:r>
            <a:r>
              <a:rPr lang="en-GB" altLang="en-US" sz="800" b="0" dirty="0"/>
              <a:t>Bedford MK 4-Ton Truck </a:t>
            </a:r>
            <a:r>
              <a:rPr lang="en-GB" altLang="en-US" sz="800" dirty="0"/>
              <a:t>(b)</a:t>
            </a:r>
            <a:r>
              <a:rPr lang="en-GB" altLang="en-US" sz="800" b="0" dirty="0"/>
              <a:t>                  </a:t>
            </a:r>
            <a:r>
              <a:rPr lang="en-GB" altLang="en-US" sz="800" dirty="0"/>
              <a:t> </a:t>
            </a:r>
            <a:r>
              <a:rPr lang="en-GB" altLang="en-US" sz="800" b="0" dirty="0"/>
              <a:t>     CWBR-22</a:t>
            </a:r>
            <a:endParaRPr lang="en-GB" altLang="en-US" sz="800" dirty="0"/>
          </a:p>
        </p:txBody>
      </p:sp>
      <p:grpSp>
        <p:nvGrpSpPr>
          <p:cNvPr id="82019" name="Group 99">
            <a:extLst>
              <a:ext uri="{FF2B5EF4-FFF2-40B4-BE49-F238E27FC236}">
                <a16:creationId xmlns:a16="http://schemas.microsoft.com/office/drawing/2014/main" id="{E2A9DF82-667B-4C6F-A147-6EF2B41D8538}"/>
              </a:ext>
            </a:extLst>
          </p:cNvPr>
          <p:cNvGrpSpPr>
            <a:grpSpLocks noChangeAspect="1"/>
          </p:cNvGrpSpPr>
          <p:nvPr/>
        </p:nvGrpSpPr>
        <p:grpSpPr bwMode="auto">
          <a:xfrm>
            <a:off x="403225" y="1474788"/>
            <a:ext cx="239713" cy="157162"/>
            <a:chOff x="960" y="336"/>
            <a:chExt cx="201" cy="132"/>
          </a:xfrm>
        </p:grpSpPr>
        <p:sp>
          <p:nvSpPr>
            <p:cNvPr id="82020" name="Rectangle 100">
              <a:extLst>
                <a:ext uri="{FF2B5EF4-FFF2-40B4-BE49-F238E27FC236}">
                  <a16:creationId xmlns:a16="http://schemas.microsoft.com/office/drawing/2014/main" id="{CCAE0492-1F28-4650-8796-BAE44B03B37E}"/>
                </a:ext>
              </a:extLst>
            </p:cNvPr>
            <p:cNvSpPr>
              <a:spLocks noChangeAspect="1" noChangeArrowheads="1"/>
            </p:cNvSpPr>
            <p:nvPr/>
          </p:nvSpPr>
          <p:spPr bwMode="auto">
            <a:xfrm>
              <a:off x="960" y="336"/>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2021" name="Line 101">
              <a:extLst>
                <a:ext uri="{FF2B5EF4-FFF2-40B4-BE49-F238E27FC236}">
                  <a16:creationId xmlns:a16="http://schemas.microsoft.com/office/drawing/2014/main" id="{816C1BB7-2853-403A-811B-54C91C713B87}"/>
                </a:ext>
              </a:extLst>
            </p:cNvPr>
            <p:cNvSpPr>
              <a:spLocks noChangeAspect="1" noChangeShapeType="1"/>
            </p:cNvSpPr>
            <p:nvPr/>
          </p:nvSpPr>
          <p:spPr bwMode="auto">
            <a:xfrm flipH="1">
              <a:off x="1061" y="354"/>
              <a:ext cx="2" cy="85"/>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2022" name="Line 102">
              <a:extLst>
                <a:ext uri="{FF2B5EF4-FFF2-40B4-BE49-F238E27FC236}">
                  <a16:creationId xmlns:a16="http://schemas.microsoft.com/office/drawing/2014/main" id="{187D81AA-556E-4DE8-8F56-7491F85EF9E4}"/>
                </a:ext>
              </a:extLst>
            </p:cNvPr>
            <p:cNvSpPr>
              <a:spLocks noChangeAspect="1" noChangeShapeType="1"/>
            </p:cNvSpPr>
            <p:nvPr/>
          </p:nvSpPr>
          <p:spPr bwMode="auto">
            <a:xfrm flipV="1">
              <a:off x="1031" y="441"/>
              <a:ext cx="57" cy="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82023" name="Group 103">
            <a:extLst>
              <a:ext uri="{FF2B5EF4-FFF2-40B4-BE49-F238E27FC236}">
                <a16:creationId xmlns:a16="http://schemas.microsoft.com/office/drawing/2014/main" id="{004C5D10-6AE7-48F3-9BE5-CD9F796EEBD9}"/>
              </a:ext>
            </a:extLst>
          </p:cNvPr>
          <p:cNvGrpSpPr>
            <a:grpSpLocks/>
          </p:cNvGrpSpPr>
          <p:nvPr/>
        </p:nvGrpSpPr>
        <p:grpSpPr bwMode="auto">
          <a:xfrm>
            <a:off x="485775" y="1403350"/>
            <a:ext cx="74613" cy="26988"/>
            <a:chOff x="2373" y="1404"/>
            <a:chExt cx="47" cy="17"/>
          </a:xfrm>
        </p:grpSpPr>
        <p:sp>
          <p:nvSpPr>
            <p:cNvPr id="82024" name="Oval 104">
              <a:extLst>
                <a:ext uri="{FF2B5EF4-FFF2-40B4-BE49-F238E27FC236}">
                  <a16:creationId xmlns:a16="http://schemas.microsoft.com/office/drawing/2014/main" id="{03856213-0145-468F-9C29-9D886BF69541}"/>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82025" name="Oval 105">
              <a:extLst>
                <a:ext uri="{FF2B5EF4-FFF2-40B4-BE49-F238E27FC236}">
                  <a16:creationId xmlns:a16="http://schemas.microsoft.com/office/drawing/2014/main" id="{A7EF01F4-8C6D-4DA5-96F5-4E36A740921C}"/>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82026" name="Text Box 106">
            <a:extLst>
              <a:ext uri="{FF2B5EF4-FFF2-40B4-BE49-F238E27FC236}">
                <a16:creationId xmlns:a16="http://schemas.microsoft.com/office/drawing/2014/main" id="{FDFBB8DE-614A-451E-869D-07B0D6CC1220}"/>
              </a:ext>
            </a:extLst>
          </p:cNvPr>
          <p:cNvSpPr txBox="1">
            <a:spLocks noChangeArrowheads="1"/>
          </p:cNvSpPr>
          <p:nvPr/>
        </p:nvSpPr>
        <p:spPr bwMode="auto">
          <a:xfrm>
            <a:off x="620713" y="1331913"/>
            <a:ext cx="27146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Self-Observed Fire Support</a:t>
            </a:r>
          </a:p>
          <a:p>
            <a:r>
              <a:rPr lang="en-GB" altLang="en-US" sz="800"/>
              <a:t>x1 </a:t>
            </a:r>
            <a:r>
              <a:rPr lang="en-GB" altLang="en-US" sz="800" b="0"/>
              <a:t>L9A1 51mm Mortar </a:t>
            </a:r>
            <a:r>
              <a:rPr lang="en-GB" altLang="en-US" sz="800"/>
              <a:t>      </a:t>
            </a:r>
            <a:r>
              <a:rPr lang="en-GB" altLang="en-US" sz="800" b="0"/>
              <a:t>                              CWBR-33</a:t>
            </a:r>
            <a:endParaRPr lang="en-GB" altLang="en-US" sz="800"/>
          </a:p>
        </p:txBody>
      </p:sp>
      <p:sp>
        <p:nvSpPr>
          <p:cNvPr id="82027" name="Line 107">
            <a:extLst>
              <a:ext uri="{FF2B5EF4-FFF2-40B4-BE49-F238E27FC236}">
                <a16:creationId xmlns:a16="http://schemas.microsoft.com/office/drawing/2014/main" id="{86197A6F-4C52-4632-933B-C1E8F72FD8B0}"/>
              </a:ext>
            </a:extLst>
          </p:cNvPr>
          <p:cNvSpPr>
            <a:spLocks noChangeShapeType="1"/>
          </p:cNvSpPr>
          <p:nvPr/>
        </p:nvSpPr>
        <p:spPr bwMode="auto">
          <a:xfrm>
            <a:off x="260350" y="1547813"/>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2028" name="Line 108">
            <a:extLst>
              <a:ext uri="{FF2B5EF4-FFF2-40B4-BE49-F238E27FC236}">
                <a16:creationId xmlns:a16="http://schemas.microsoft.com/office/drawing/2014/main" id="{C4F26CA8-569D-4C28-8339-717203A5EE3A}"/>
              </a:ext>
            </a:extLst>
          </p:cNvPr>
          <p:cNvSpPr>
            <a:spLocks noChangeShapeType="1"/>
          </p:cNvSpPr>
          <p:nvPr/>
        </p:nvSpPr>
        <p:spPr bwMode="auto">
          <a:xfrm>
            <a:off x="260350" y="126047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82029" name="Group 109">
            <a:extLst>
              <a:ext uri="{FF2B5EF4-FFF2-40B4-BE49-F238E27FC236}">
                <a16:creationId xmlns:a16="http://schemas.microsoft.com/office/drawing/2014/main" id="{B9FA13DF-49B3-4E61-AEFC-50B4F53A2C5A}"/>
              </a:ext>
            </a:extLst>
          </p:cNvPr>
          <p:cNvGrpSpPr>
            <a:grpSpLocks noChangeAspect="1"/>
          </p:cNvGrpSpPr>
          <p:nvPr/>
        </p:nvGrpSpPr>
        <p:grpSpPr bwMode="auto">
          <a:xfrm>
            <a:off x="404813" y="1187450"/>
            <a:ext cx="231775" cy="157163"/>
            <a:chOff x="1968" y="1728"/>
            <a:chExt cx="195" cy="132"/>
          </a:xfrm>
        </p:grpSpPr>
        <p:sp>
          <p:nvSpPr>
            <p:cNvPr id="82030" name="Rectangle 110">
              <a:extLst>
                <a:ext uri="{FF2B5EF4-FFF2-40B4-BE49-F238E27FC236}">
                  <a16:creationId xmlns:a16="http://schemas.microsoft.com/office/drawing/2014/main" id="{EA32E556-4FA8-472A-A8C6-D6E9E75FC537}"/>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2031" name="Line 111">
              <a:extLst>
                <a:ext uri="{FF2B5EF4-FFF2-40B4-BE49-F238E27FC236}">
                  <a16:creationId xmlns:a16="http://schemas.microsoft.com/office/drawing/2014/main" id="{CB537D66-FD62-4842-98A4-691B68DA3CFE}"/>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2032" name="Line 112">
              <a:extLst>
                <a:ext uri="{FF2B5EF4-FFF2-40B4-BE49-F238E27FC236}">
                  <a16:creationId xmlns:a16="http://schemas.microsoft.com/office/drawing/2014/main" id="{A91604AA-A415-411F-A0FE-A418A26E5092}"/>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82033" name="Group 113">
            <a:extLst>
              <a:ext uri="{FF2B5EF4-FFF2-40B4-BE49-F238E27FC236}">
                <a16:creationId xmlns:a16="http://schemas.microsoft.com/office/drawing/2014/main" id="{23B3A7D5-3D72-4495-B7DA-3A88A344E249}"/>
              </a:ext>
            </a:extLst>
          </p:cNvPr>
          <p:cNvGrpSpPr>
            <a:grpSpLocks/>
          </p:cNvGrpSpPr>
          <p:nvPr/>
        </p:nvGrpSpPr>
        <p:grpSpPr bwMode="auto">
          <a:xfrm>
            <a:off x="476250" y="1116013"/>
            <a:ext cx="74613" cy="26987"/>
            <a:chOff x="2373" y="1404"/>
            <a:chExt cx="47" cy="17"/>
          </a:xfrm>
        </p:grpSpPr>
        <p:sp>
          <p:nvSpPr>
            <p:cNvPr id="82034" name="Oval 114">
              <a:extLst>
                <a:ext uri="{FF2B5EF4-FFF2-40B4-BE49-F238E27FC236}">
                  <a16:creationId xmlns:a16="http://schemas.microsoft.com/office/drawing/2014/main" id="{82AF849A-3D30-4DBE-8A60-A7125F43743A}"/>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82035" name="Oval 115">
              <a:extLst>
                <a:ext uri="{FF2B5EF4-FFF2-40B4-BE49-F238E27FC236}">
                  <a16:creationId xmlns:a16="http://schemas.microsoft.com/office/drawing/2014/main" id="{020C1090-A700-4094-9F8D-CC0021EDCF55}"/>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82036" name="Text Box 116">
            <a:extLst>
              <a:ext uri="{FF2B5EF4-FFF2-40B4-BE49-F238E27FC236}">
                <a16:creationId xmlns:a16="http://schemas.microsoft.com/office/drawing/2014/main" id="{4B44D7B7-8023-4521-A830-5F1E8CD9DF95}"/>
              </a:ext>
            </a:extLst>
          </p:cNvPr>
          <p:cNvSpPr txBox="1">
            <a:spLocks noChangeArrowheads="1"/>
          </p:cNvSpPr>
          <p:nvPr/>
        </p:nvSpPr>
        <p:spPr bwMode="auto">
          <a:xfrm>
            <a:off x="620713" y="1116013"/>
            <a:ext cx="2678112"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x9 </a:t>
            </a:r>
            <a:r>
              <a:rPr lang="en-GB" altLang="en-US" sz="800" b="0"/>
              <a:t>Infantry (3 MAW) </a:t>
            </a:r>
            <a:r>
              <a:rPr lang="en-GB" altLang="en-US" sz="800"/>
              <a:t>(a)</a:t>
            </a:r>
            <a:r>
              <a:rPr lang="en-GB" altLang="en-US" sz="800" b="0"/>
              <a:t>                                  CWBR-26</a:t>
            </a:r>
            <a:endParaRPr lang="en-GB" altLang="en-US" sz="800"/>
          </a:p>
        </p:txBody>
      </p:sp>
      <p:sp>
        <p:nvSpPr>
          <p:cNvPr id="82047" name="Text Box 127">
            <a:extLst>
              <a:ext uri="{FF2B5EF4-FFF2-40B4-BE49-F238E27FC236}">
                <a16:creationId xmlns:a16="http://schemas.microsoft.com/office/drawing/2014/main" id="{A83BD85B-1D3F-4E28-B994-A5BF2FF138EE}"/>
              </a:ext>
            </a:extLst>
          </p:cNvPr>
          <p:cNvSpPr txBox="1">
            <a:spLocks noChangeArrowheads="1"/>
          </p:cNvSpPr>
          <p:nvPr/>
        </p:nvSpPr>
        <p:spPr bwMode="auto">
          <a:xfrm>
            <a:off x="115888" y="1979613"/>
            <a:ext cx="3241675" cy="947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800"/>
              <a:t>(a) </a:t>
            </a:r>
            <a:r>
              <a:rPr lang="en-GB" altLang="en-US" sz="800" b="0"/>
              <a:t>From 1986: May upgrade Infantry in regular Army battalions with L85/L86 small-arms.  The TA did not receive these until the 1990s:</a:t>
            </a:r>
          </a:p>
          <a:p>
            <a:r>
              <a:rPr lang="en-GB" altLang="en-US" sz="800"/>
              <a:t>     x9 </a:t>
            </a:r>
            <a:r>
              <a:rPr lang="en-GB" altLang="en-US" sz="800" b="0"/>
              <a:t>Infantry (3 MAW)                                                     CWBR-27</a:t>
            </a:r>
          </a:p>
          <a:p>
            <a:endParaRPr lang="en-GB" altLang="en-US" sz="800" b="0"/>
          </a:p>
          <a:p>
            <a:r>
              <a:rPr lang="en-GB" altLang="en-US" sz="800"/>
              <a:t>(b) </a:t>
            </a:r>
            <a:r>
              <a:rPr lang="en-GB" altLang="en-US" sz="800" b="0"/>
              <a:t>In Gurkha companies sent to the Falklands and some other overseas deployments: Remove all transport.</a:t>
            </a:r>
          </a:p>
        </p:txBody>
      </p:sp>
      <p:grpSp>
        <p:nvGrpSpPr>
          <p:cNvPr id="82048" name="Group 128">
            <a:extLst>
              <a:ext uri="{FF2B5EF4-FFF2-40B4-BE49-F238E27FC236}">
                <a16:creationId xmlns:a16="http://schemas.microsoft.com/office/drawing/2014/main" id="{E4FF6E66-6495-464F-9EBA-E1F341C1CB45}"/>
              </a:ext>
            </a:extLst>
          </p:cNvPr>
          <p:cNvGrpSpPr>
            <a:grpSpLocks noChangeAspect="1"/>
          </p:cNvGrpSpPr>
          <p:nvPr/>
        </p:nvGrpSpPr>
        <p:grpSpPr bwMode="auto">
          <a:xfrm>
            <a:off x="117475" y="252413"/>
            <a:ext cx="287338" cy="212725"/>
            <a:chOff x="1968" y="1728"/>
            <a:chExt cx="195" cy="132"/>
          </a:xfrm>
        </p:grpSpPr>
        <p:sp>
          <p:nvSpPr>
            <p:cNvPr id="82049" name="Rectangle 129">
              <a:extLst>
                <a:ext uri="{FF2B5EF4-FFF2-40B4-BE49-F238E27FC236}">
                  <a16:creationId xmlns:a16="http://schemas.microsoft.com/office/drawing/2014/main" id="{9413EDAF-B15A-4E0C-8B56-F43D272BAE15}"/>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2050" name="Line 130">
              <a:extLst>
                <a:ext uri="{FF2B5EF4-FFF2-40B4-BE49-F238E27FC236}">
                  <a16:creationId xmlns:a16="http://schemas.microsoft.com/office/drawing/2014/main" id="{DBFA0169-CD05-46F5-A0A6-584ABB6E686F}"/>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2051" name="Line 131">
              <a:extLst>
                <a:ext uri="{FF2B5EF4-FFF2-40B4-BE49-F238E27FC236}">
                  <a16:creationId xmlns:a16="http://schemas.microsoft.com/office/drawing/2014/main" id="{F7B77202-3F25-4723-AFF7-57CF4105CF07}"/>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82052" name="Group 132">
            <a:extLst>
              <a:ext uri="{FF2B5EF4-FFF2-40B4-BE49-F238E27FC236}">
                <a16:creationId xmlns:a16="http://schemas.microsoft.com/office/drawing/2014/main" id="{006ED846-A42C-4DF2-8630-8E50D3298EC7}"/>
              </a:ext>
            </a:extLst>
          </p:cNvPr>
          <p:cNvGrpSpPr>
            <a:grpSpLocks/>
          </p:cNvGrpSpPr>
          <p:nvPr/>
        </p:nvGrpSpPr>
        <p:grpSpPr bwMode="auto">
          <a:xfrm>
            <a:off x="404813" y="1763713"/>
            <a:ext cx="231775" cy="190500"/>
            <a:chOff x="2252" y="2304"/>
            <a:chExt cx="146" cy="120"/>
          </a:xfrm>
        </p:grpSpPr>
        <p:sp>
          <p:nvSpPr>
            <p:cNvPr id="82053" name="Rectangle 133">
              <a:extLst>
                <a:ext uri="{FF2B5EF4-FFF2-40B4-BE49-F238E27FC236}">
                  <a16:creationId xmlns:a16="http://schemas.microsoft.com/office/drawing/2014/main" id="{B183840E-6259-4B6F-8C44-E09904C40F6B}"/>
                </a:ext>
              </a:extLst>
            </p:cNvPr>
            <p:cNvSpPr>
              <a:spLocks noChangeAspect="1" noChangeArrowheads="1"/>
            </p:cNvSpPr>
            <p:nvPr/>
          </p:nvSpPr>
          <p:spPr bwMode="auto">
            <a:xfrm>
              <a:off x="2252" y="230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2054" name="Oval 134">
              <a:extLst>
                <a:ext uri="{FF2B5EF4-FFF2-40B4-BE49-F238E27FC236}">
                  <a16:creationId xmlns:a16="http://schemas.microsoft.com/office/drawing/2014/main" id="{12FAA635-F3C2-46B8-B091-55564BB21BC4}"/>
                </a:ext>
              </a:extLst>
            </p:cNvPr>
            <p:cNvSpPr>
              <a:spLocks noChangeAspect="1" noChangeArrowheads="1"/>
            </p:cNvSpPr>
            <p:nvPr/>
          </p:nvSpPr>
          <p:spPr bwMode="auto">
            <a:xfrm>
              <a:off x="2259" y="240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82055" name="Oval 135">
              <a:extLst>
                <a:ext uri="{FF2B5EF4-FFF2-40B4-BE49-F238E27FC236}">
                  <a16:creationId xmlns:a16="http://schemas.microsoft.com/office/drawing/2014/main" id="{42EEF2AE-7928-4E2F-9B88-2B9C5514728E}"/>
                </a:ext>
              </a:extLst>
            </p:cNvPr>
            <p:cNvSpPr>
              <a:spLocks noChangeAspect="1" noChangeArrowheads="1"/>
            </p:cNvSpPr>
            <p:nvPr/>
          </p:nvSpPr>
          <p:spPr bwMode="auto">
            <a:xfrm>
              <a:off x="2373" y="240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grpSp>
        <p:nvGrpSpPr>
          <p:cNvPr id="82056" name="Group 136">
            <a:extLst>
              <a:ext uri="{FF2B5EF4-FFF2-40B4-BE49-F238E27FC236}">
                <a16:creationId xmlns:a16="http://schemas.microsoft.com/office/drawing/2014/main" id="{5365107F-59F3-4E0C-9313-2C4FF8043855}"/>
              </a:ext>
            </a:extLst>
          </p:cNvPr>
          <p:cNvGrpSpPr>
            <a:grpSpLocks/>
          </p:cNvGrpSpPr>
          <p:nvPr/>
        </p:nvGrpSpPr>
        <p:grpSpPr bwMode="auto">
          <a:xfrm>
            <a:off x="476250" y="828675"/>
            <a:ext cx="74613" cy="26988"/>
            <a:chOff x="2373" y="1404"/>
            <a:chExt cx="47" cy="17"/>
          </a:xfrm>
        </p:grpSpPr>
        <p:sp>
          <p:nvSpPr>
            <p:cNvPr id="82057" name="Oval 137">
              <a:extLst>
                <a:ext uri="{FF2B5EF4-FFF2-40B4-BE49-F238E27FC236}">
                  <a16:creationId xmlns:a16="http://schemas.microsoft.com/office/drawing/2014/main" id="{674AFDFB-49C9-4E28-8453-3241EDA4983A}"/>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82058" name="Oval 138">
              <a:extLst>
                <a:ext uri="{FF2B5EF4-FFF2-40B4-BE49-F238E27FC236}">
                  <a16:creationId xmlns:a16="http://schemas.microsoft.com/office/drawing/2014/main" id="{98D33EAE-E6D4-4C6A-B49B-5BBE24B49EDB}"/>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82059" name="Text Box 139">
            <a:extLst>
              <a:ext uri="{FF2B5EF4-FFF2-40B4-BE49-F238E27FC236}">
                <a16:creationId xmlns:a16="http://schemas.microsoft.com/office/drawing/2014/main" id="{365F760B-487D-455D-A0E6-72440FAC6A12}"/>
              </a:ext>
            </a:extLst>
          </p:cNvPr>
          <p:cNvSpPr txBox="1">
            <a:spLocks noChangeArrowheads="1"/>
          </p:cNvSpPr>
          <p:nvPr/>
        </p:nvSpPr>
        <p:spPr bwMode="auto">
          <a:xfrm>
            <a:off x="620713" y="755650"/>
            <a:ext cx="267176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a:t>
            </a:r>
          </a:p>
          <a:p>
            <a:r>
              <a:rPr lang="en-GB" altLang="en-US" sz="800"/>
              <a:t>x1 </a:t>
            </a:r>
            <a:r>
              <a:rPr lang="en-GB" altLang="en-US" sz="800" b="0"/>
              <a:t>Land Rover (no MG) </a:t>
            </a:r>
            <a:r>
              <a:rPr lang="en-GB" altLang="en-US" sz="800"/>
              <a:t>(b)</a:t>
            </a:r>
            <a:r>
              <a:rPr lang="en-GB" altLang="en-US" sz="800" b="0"/>
              <a:t>                      </a:t>
            </a:r>
            <a:r>
              <a:rPr lang="en-GB" altLang="en-US" sz="800"/>
              <a:t> </a:t>
            </a:r>
            <a:r>
              <a:rPr lang="en-GB" altLang="en-US" sz="800" b="0"/>
              <a:t>     CWBR-20</a:t>
            </a:r>
            <a:endParaRPr lang="en-GB" altLang="en-US" sz="800"/>
          </a:p>
        </p:txBody>
      </p:sp>
      <p:grpSp>
        <p:nvGrpSpPr>
          <p:cNvPr id="82060" name="Group 140">
            <a:extLst>
              <a:ext uri="{FF2B5EF4-FFF2-40B4-BE49-F238E27FC236}">
                <a16:creationId xmlns:a16="http://schemas.microsoft.com/office/drawing/2014/main" id="{EFBBE234-93E9-4F6D-A5AD-6636D3B7EF2C}"/>
              </a:ext>
            </a:extLst>
          </p:cNvPr>
          <p:cNvGrpSpPr>
            <a:grpSpLocks/>
          </p:cNvGrpSpPr>
          <p:nvPr/>
        </p:nvGrpSpPr>
        <p:grpSpPr bwMode="auto">
          <a:xfrm>
            <a:off x="404813" y="900113"/>
            <a:ext cx="231775" cy="190500"/>
            <a:chOff x="2252" y="2304"/>
            <a:chExt cx="146" cy="120"/>
          </a:xfrm>
        </p:grpSpPr>
        <p:sp>
          <p:nvSpPr>
            <p:cNvPr id="82061" name="Rectangle 141">
              <a:extLst>
                <a:ext uri="{FF2B5EF4-FFF2-40B4-BE49-F238E27FC236}">
                  <a16:creationId xmlns:a16="http://schemas.microsoft.com/office/drawing/2014/main" id="{4C070B58-3AB9-44FC-99E6-636559C13777}"/>
                </a:ext>
              </a:extLst>
            </p:cNvPr>
            <p:cNvSpPr>
              <a:spLocks noChangeAspect="1" noChangeArrowheads="1"/>
            </p:cNvSpPr>
            <p:nvPr/>
          </p:nvSpPr>
          <p:spPr bwMode="auto">
            <a:xfrm>
              <a:off x="2252" y="230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2062" name="Oval 142">
              <a:extLst>
                <a:ext uri="{FF2B5EF4-FFF2-40B4-BE49-F238E27FC236}">
                  <a16:creationId xmlns:a16="http://schemas.microsoft.com/office/drawing/2014/main" id="{0D747DDF-5C04-4EBF-B821-1BBB37C175E5}"/>
                </a:ext>
              </a:extLst>
            </p:cNvPr>
            <p:cNvSpPr>
              <a:spLocks noChangeAspect="1" noChangeArrowheads="1"/>
            </p:cNvSpPr>
            <p:nvPr/>
          </p:nvSpPr>
          <p:spPr bwMode="auto">
            <a:xfrm>
              <a:off x="2259" y="240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82063" name="Oval 143">
              <a:extLst>
                <a:ext uri="{FF2B5EF4-FFF2-40B4-BE49-F238E27FC236}">
                  <a16:creationId xmlns:a16="http://schemas.microsoft.com/office/drawing/2014/main" id="{42892A83-0E8E-46CA-8A34-984F5ED3D383}"/>
                </a:ext>
              </a:extLst>
            </p:cNvPr>
            <p:cNvSpPr>
              <a:spLocks noChangeAspect="1" noChangeArrowheads="1"/>
            </p:cNvSpPr>
            <p:nvPr/>
          </p:nvSpPr>
          <p:spPr bwMode="auto">
            <a:xfrm>
              <a:off x="2373" y="240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82064" name="Line 144">
            <a:extLst>
              <a:ext uri="{FF2B5EF4-FFF2-40B4-BE49-F238E27FC236}">
                <a16:creationId xmlns:a16="http://schemas.microsoft.com/office/drawing/2014/main" id="{5D24940E-BF97-4311-BD6D-DC6937B94489}"/>
              </a:ext>
            </a:extLst>
          </p:cNvPr>
          <p:cNvSpPr>
            <a:spLocks noChangeShapeType="1"/>
          </p:cNvSpPr>
          <p:nvPr/>
        </p:nvSpPr>
        <p:spPr bwMode="auto">
          <a:xfrm>
            <a:off x="260350" y="6443663"/>
            <a:ext cx="0" cy="14398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2065" name="Line 145">
            <a:extLst>
              <a:ext uri="{FF2B5EF4-FFF2-40B4-BE49-F238E27FC236}">
                <a16:creationId xmlns:a16="http://schemas.microsoft.com/office/drawing/2014/main" id="{9C3A18F6-05BE-446A-BE44-D825ED41C092}"/>
              </a:ext>
            </a:extLst>
          </p:cNvPr>
          <p:cNvSpPr>
            <a:spLocks noChangeShapeType="1"/>
          </p:cNvSpPr>
          <p:nvPr/>
        </p:nvSpPr>
        <p:spPr bwMode="auto">
          <a:xfrm>
            <a:off x="261938" y="6226175"/>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2066" name="Text Box 146">
            <a:extLst>
              <a:ext uri="{FF2B5EF4-FFF2-40B4-BE49-F238E27FC236}">
                <a16:creationId xmlns:a16="http://schemas.microsoft.com/office/drawing/2014/main" id="{F398116F-D64E-40ED-A87E-C73B26963D31}"/>
              </a:ext>
            </a:extLst>
          </p:cNvPr>
          <p:cNvSpPr txBox="1">
            <a:spLocks noChangeArrowheads="1"/>
          </p:cNvSpPr>
          <p:nvPr/>
        </p:nvSpPr>
        <p:spPr bwMode="auto">
          <a:xfrm>
            <a:off x="404813" y="6154738"/>
            <a:ext cx="22415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MANOEUVRE ELEMENT CWBR-10</a:t>
            </a:r>
          </a:p>
          <a:p>
            <a:r>
              <a:rPr lang="en-GB" altLang="en-US" sz="1000"/>
              <a:t>Airmobile Infantry Company</a:t>
            </a:r>
          </a:p>
        </p:txBody>
      </p:sp>
      <p:sp>
        <p:nvSpPr>
          <p:cNvPr id="82067" name="Line 147">
            <a:extLst>
              <a:ext uri="{FF2B5EF4-FFF2-40B4-BE49-F238E27FC236}">
                <a16:creationId xmlns:a16="http://schemas.microsoft.com/office/drawing/2014/main" id="{5774CFDE-8FAC-44F3-9B38-0978CB3D1080}"/>
              </a:ext>
            </a:extLst>
          </p:cNvPr>
          <p:cNvSpPr>
            <a:spLocks noChangeShapeType="1"/>
          </p:cNvSpPr>
          <p:nvPr/>
        </p:nvSpPr>
        <p:spPr bwMode="auto">
          <a:xfrm>
            <a:off x="260350" y="673100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82068" name="Group 148">
            <a:extLst>
              <a:ext uri="{FF2B5EF4-FFF2-40B4-BE49-F238E27FC236}">
                <a16:creationId xmlns:a16="http://schemas.microsoft.com/office/drawing/2014/main" id="{EC37E9C2-F0AB-463B-A311-823A177947E5}"/>
              </a:ext>
            </a:extLst>
          </p:cNvPr>
          <p:cNvGrpSpPr>
            <a:grpSpLocks/>
          </p:cNvGrpSpPr>
          <p:nvPr/>
        </p:nvGrpSpPr>
        <p:grpSpPr bwMode="auto">
          <a:xfrm>
            <a:off x="476250" y="6586538"/>
            <a:ext cx="74613" cy="26987"/>
            <a:chOff x="2373" y="1404"/>
            <a:chExt cx="47" cy="17"/>
          </a:xfrm>
        </p:grpSpPr>
        <p:sp>
          <p:nvSpPr>
            <p:cNvPr id="82069" name="Oval 149">
              <a:extLst>
                <a:ext uri="{FF2B5EF4-FFF2-40B4-BE49-F238E27FC236}">
                  <a16:creationId xmlns:a16="http://schemas.microsoft.com/office/drawing/2014/main" id="{4855D79C-0C23-40A0-884A-92335E4A3B99}"/>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82070" name="Oval 150">
              <a:extLst>
                <a:ext uri="{FF2B5EF4-FFF2-40B4-BE49-F238E27FC236}">
                  <a16:creationId xmlns:a16="http://schemas.microsoft.com/office/drawing/2014/main" id="{2A4E2E32-E78E-4FCE-8981-6527F8535E58}"/>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82071" name="Text Box 151">
            <a:extLst>
              <a:ext uri="{FF2B5EF4-FFF2-40B4-BE49-F238E27FC236}">
                <a16:creationId xmlns:a16="http://schemas.microsoft.com/office/drawing/2014/main" id="{3D67EE4E-E594-4EE6-9A28-48AA996E4BD7}"/>
              </a:ext>
            </a:extLst>
          </p:cNvPr>
          <p:cNvSpPr txBox="1">
            <a:spLocks noChangeArrowheads="1"/>
          </p:cNvSpPr>
          <p:nvPr/>
        </p:nvSpPr>
        <p:spPr bwMode="auto">
          <a:xfrm>
            <a:off x="620713" y="6515100"/>
            <a:ext cx="271621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Command</a:t>
            </a:r>
          </a:p>
          <a:p>
            <a:r>
              <a:rPr lang="en-GB" altLang="en-US" sz="800"/>
              <a:t>x1 </a:t>
            </a:r>
            <a:r>
              <a:rPr lang="en-GB" altLang="en-US" sz="800" b="0"/>
              <a:t>Commander                                                CWBR-25</a:t>
            </a:r>
            <a:endParaRPr lang="en-GB" altLang="en-US" sz="800"/>
          </a:p>
        </p:txBody>
      </p:sp>
      <p:grpSp>
        <p:nvGrpSpPr>
          <p:cNvPr id="82072" name="Group 152">
            <a:extLst>
              <a:ext uri="{FF2B5EF4-FFF2-40B4-BE49-F238E27FC236}">
                <a16:creationId xmlns:a16="http://schemas.microsoft.com/office/drawing/2014/main" id="{09C77661-6A32-4721-82F4-ED6671A9FA27}"/>
              </a:ext>
            </a:extLst>
          </p:cNvPr>
          <p:cNvGrpSpPr>
            <a:grpSpLocks/>
          </p:cNvGrpSpPr>
          <p:nvPr/>
        </p:nvGrpSpPr>
        <p:grpSpPr bwMode="auto">
          <a:xfrm>
            <a:off x="404813" y="6657975"/>
            <a:ext cx="231775" cy="157163"/>
            <a:chOff x="933" y="149"/>
            <a:chExt cx="146" cy="99"/>
          </a:xfrm>
        </p:grpSpPr>
        <p:sp>
          <p:nvSpPr>
            <p:cNvPr id="82073" name="Rectangle 153">
              <a:extLst>
                <a:ext uri="{FF2B5EF4-FFF2-40B4-BE49-F238E27FC236}">
                  <a16:creationId xmlns:a16="http://schemas.microsoft.com/office/drawing/2014/main" id="{A95AC37A-2669-4584-804B-2F3FA3AD6330}"/>
                </a:ext>
              </a:extLst>
            </p:cNvPr>
            <p:cNvSpPr>
              <a:spLocks noChangeAspect="1" noChangeArrowheads="1"/>
            </p:cNvSpPr>
            <p:nvPr/>
          </p:nvSpPr>
          <p:spPr bwMode="auto">
            <a:xfrm>
              <a:off x="933" y="149"/>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2074" name="Text Box 154">
              <a:extLst>
                <a:ext uri="{FF2B5EF4-FFF2-40B4-BE49-F238E27FC236}">
                  <a16:creationId xmlns:a16="http://schemas.microsoft.com/office/drawing/2014/main" id="{D1BDBF9C-6E5C-42D0-8324-6B17DB5D63D1}"/>
                </a:ext>
              </a:extLst>
            </p:cNvPr>
            <p:cNvSpPr txBox="1">
              <a:spLocks noChangeAspect="1" noChangeArrowheads="1"/>
            </p:cNvSpPr>
            <p:nvPr/>
          </p:nvSpPr>
          <p:spPr bwMode="auto">
            <a:xfrm>
              <a:off x="948" y="163"/>
              <a:ext cx="116" cy="70"/>
            </a:xfrm>
            <a:prstGeom prst="rect">
              <a:avLst/>
            </a:prstGeom>
            <a:solidFill>
              <a:srgbClr val="CC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sz="800"/>
                <a:t>HQ</a:t>
              </a:r>
            </a:p>
          </p:txBody>
        </p:sp>
      </p:grpSp>
      <p:grpSp>
        <p:nvGrpSpPr>
          <p:cNvPr id="82075" name="Group 155">
            <a:extLst>
              <a:ext uri="{FF2B5EF4-FFF2-40B4-BE49-F238E27FC236}">
                <a16:creationId xmlns:a16="http://schemas.microsoft.com/office/drawing/2014/main" id="{2AF01028-3ACB-4DD8-B9E2-6F94AB19EAB9}"/>
              </a:ext>
            </a:extLst>
          </p:cNvPr>
          <p:cNvGrpSpPr>
            <a:grpSpLocks noChangeAspect="1"/>
          </p:cNvGrpSpPr>
          <p:nvPr/>
        </p:nvGrpSpPr>
        <p:grpSpPr bwMode="auto">
          <a:xfrm>
            <a:off x="403225" y="7234238"/>
            <a:ext cx="239713" cy="157162"/>
            <a:chOff x="960" y="336"/>
            <a:chExt cx="201" cy="132"/>
          </a:xfrm>
        </p:grpSpPr>
        <p:sp>
          <p:nvSpPr>
            <p:cNvPr id="82076" name="Rectangle 156">
              <a:extLst>
                <a:ext uri="{FF2B5EF4-FFF2-40B4-BE49-F238E27FC236}">
                  <a16:creationId xmlns:a16="http://schemas.microsoft.com/office/drawing/2014/main" id="{62400B3A-DC97-4E3C-8B83-58A3901779F6}"/>
                </a:ext>
              </a:extLst>
            </p:cNvPr>
            <p:cNvSpPr>
              <a:spLocks noChangeAspect="1" noChangeArrowheads="1"/>
            </p:cNvSpPr>
            <p:nvPr/>
          </p:nvSpPr>
          <p:spPr bwMode="auto">
            <a:xfrm>
              <a:off x="960" y="336"/>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2077" name="Line 157">
              <a:extLst>
                <a:ext uri="{FF2B5EF4-FFF2-40B4-BE49-F238E27FC236}">
                  <a16:creationId xmlns:a16="http://schemas.microsoft.com/office/drawing/2014/main" id="{CBD9BE9C-80E4-42E0-86D2-B65872C0FBB5}"/>
                </a:ext>
              </a:extLst>
            </p:cNvPr>
            <p:cNvSpPr>
              <a:spLocks noChangeAspect="1" noChangeShapeType="1"/>
            </p:cNvSpPr>
            <p:nvPr/>
          </p:nvSpPr>
          <p:spPr bwMode="auto">
            <a:xfrm flipH="1">
              <a:off x="1061" y="354"/>
              <a:ext cx="2" cy="85"/>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2078" name="Line 158">
              <a:extLst>
                <a:ext uri="{FF2B5EF4-FFF2-40B4-BE49-F238E27FC236}">
                  <a16:creationId xmlns:a16="http://schemas.microsoft.com/office/drawing/2014/main" id="{B54EEBD7-F61A-4BA9-B109-C4A03376A440}"/>
                </a:ext>
              </a:extLst>
            </p:cNvPr>
            <p:cNvSpPr>
              <a:spLocks noChangeAspect="1" noChangeShapeType="1"/>
            </p:cNvSpPr>
            <p:nvPr/>
          </p:nvSpPr>
          <p:spPr bwMode="auto">
            <a:xfrm flipV="1">
              <a:off x="1031" y="441"/>
              <a:ext cx="57" cy="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82079" name="Group 159">
            <a:extLst>
              <a:ext uri="{FF2B5EF4-FFF2-40B4-BE49-F238E27FC236}">
                <a16:creationId xmlns:a16="http://schemas.microsoft.com/office/drawing/2014/main" id="{98F19E75-CC48-479E-98DA-958BF96D9BCF}"/>
              </a:ext>
            </a:extLst>
          </p:cNvPr>
          <p:cNvGrpSpPr>
            <a:grpSpLocks/>
          </p:cNvGrpSpPr>
          <p:nvPr/>
        </p:nvGrpSpPr>
        <p:grpSpPr bwMode="auto">
          <a:xfrm>
            <a:off x="485775" y="7162800"/>
            <a:ext cx="74613" cy="26988"/>
            <a:chOff x="2373" y="1404"/>
            <a:chExt cx="47" cy="17"/>
          </a:xfrm>
        </p:grpSpPr>
        <p:sp>
          <p:nvSpPr>
            <p:cNvPr id="82080" name="Oval 160">
              <a:extLst>
                <a:ext uri="{FF2B5EF4-FFF2-40B4-BE49-F238E27FC236}">
                  <a16:creationId xmlns:a16="http://schemas.microsoft.com/office/drawing/2014/main" id="{0D4A11B9-92CD-4B1F-A932-3828471E583F}"/>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82081" name="Oval 161">
              <a:extLst>
                <a:ext uri="{FF2B5EF4-FFF2-40B4-BE49-F238E27FC236}">
                  <a16:creationId xmlns:a16="http://schemas.microsoft.com/office/drawing/2014/main" id="{76A6E10D-318D-4BB4-9AEA-7A4B2893CD46}"/>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82082" name="Text Box 162">
            <a:extLst>
              <a:ext uri="{FF2B5EF4-FFF2-40B4-BE49-F238E27FC236}">
                <a16:creationId xmlns:a16="http://schemas.microsoft.com/office/drawing/2014/main" id="{4BABEAFC-249F-41F2-B4F2-C4198D8A31DF}"/>
              </a:ext>
            </a:extLst>
          </p:cNvPr>
          <p:cNvSpPr txBox="1">
            <a:spLocks noChangeArrowheads="1"/>
          </p:cNvSpPr>
          <p:nvPr/>
        </p:nvSpPr>
        <p:spPr bwMode="auto">
          <a:xfrm>
            <a:off x="620713" y="7091363"/>
            <a:ext cx="27146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Self-Observed Fire Support</a:t>
            </a:r>
          </a:p>
          <a:p>
            <a:r>
              <a:rPr lang="en-GB" altLang="en-US" sz="800"/>
              <a:t>x1 </a:t>
            </a:r>
            <a:r>
              <a:rPr lang="en-GB" altLang="en-US" sz="800" b="0"/>
              <a:t>L9A1 51mm Mortar </a:t>
            </a:r>
            <a:r>
              <a:rPr lang="en-GB" altLang="en-US" sz="800"/>
              <a:t>      </a:t>
            </a:r>
            <a:r>
              <a:rPr lang="en-GB" altLang="en-US" sz="800" b="0"/>
              <a:t>                              CWBR-33</a:t>
            </a:r>
            <a:endParaRPr lang="en-GB" altLang="en-US" sz="800"/>
          </a:p>
        </p:txBody>
      </p:sp>
      <p:sp>
        <p:nvSpPr>
          <p:cNvPr id="82083" name="Line 163">
            <a:extLst>
              <a:ext uri="{FF2B5EF4-FFF2-40B4-BE49-F238E27FC236}">
                <a16:creationId xmlns:a16="http://schemas.microsoft.com/office/drawing/2014/main" id="{C456E57A-430E-44EE-87A2-6E7D0A858157}"/>
              </a:ext>
            </a:extLst>
          </p:cNvPr>
          <p:cNvSpPr>
            <a:spLocks noChangeShapeType="1"/>
          </p:cNvSpPr>
          <p:nvPr/>
        </p:nvSpPr>
        <p:spPr bwMode="auto">
          <a:xfrm>
            <a:off x="260350" y="7307263"/>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2084" name="Line 164">
            <a:extLst>
              <a:ext uri="{FF2B5EF4-FFF2-40B4-BE49-F238E27FC236}">
                <a16:creationId xmlns:a16="http://schemas.microsoft.com/office/drawing/2014/main" id="{D13BEAF1-7813-4AE2-A7E5-EA7C8C5BDB50}"/>
              </a:ext>
            </a:extLst>
          </p:cNvPr>
          <p:cNvSpPr>
            <a:spLocks noChangeShapeType="1"/>
          </p:cNvSpPr>
          <p:nvPr/>
        </p:nvSpPr>
        <p:spPr bwMode="auto">
          <a:xfrm>
            <a:off x="260350" y="7018338"/>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82085" name="Group 165">
            <a:extLst>
              <a:ext uri="{FF2B5EF4-FFF2-40B4-BE49-F238E27FC236}">
                <a16:creationId xmlns:a16="http://schemas.microsoft.com/office/drawing/2014/main" id="{217D5FFF-54BF-4526-8C70-8B115FA1EA57}"/>
              </a:ext>
            </a:extLst>
          </p:cNvPr>
          <p:cNvGrpSpPr>
            <a:grpSpLocks noChangeAspect="1"/>
          </p:cNvGrpSpPr>
          <p:nvPr/>
        </p:nvGrpSpPr>
        <p:grpSpPr bwMode="auto">
          <a:xfrm>
            <a:off x="404813" y="6945313"/>
            <a:ext cx="231775" cy="157162"/>
            <a:chOff x="1968" y="1728"/>
            <a:chExt cx="195" cy="132"/>
          </a:xfrm>
        </p:grpSpPr>
        <p:sp>
          <p:nvSpPr>
            <p:cNvPr id="82086" name="Rectangle 166">
              <a:extLst>
                <a:ext uri="{FF2B5EF4-FFF2-40B4-BE49-F238E27FC236}">
                  <a16:creationId xmlns:a16="http://schemas.microsoft.com/office/drawing/2014/main" id="{0EC31C55-81CB-4706-A28C-A1AE4B102982}"/>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2087" name="Line 167">
              <a:extLst>
                <a:ext uri="{FF2B5EF4-FFF2-40B4-BE49-F238E27FC236}">
                  <a16:creationId xmlns:a16="http://schemas.microsoft.com/office/drawing/2014/main" id="{2A6BF4B6-F77D-4328-9AC7-B7F3E35B5800}"/>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2088" name="Line 168">
              <a:extLst>
                <a:ext uri="{FF2B5EF4-FFF2-40B4-BE49-F238E27FC236}">
                  <a16:creationId xmlns:a16="http://schemas.microsoft.com/office/drawing/2014/main" id="{718153B6-501F-4793-8F95-EC1A8CB70019}"/>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82089" name="Group 169">
            <a:extLst>
              <a:ext uri="{FF2B5EF4-FFF2-40B4-BE49-F238E27FC236}">
                <a16:creationId xmlns:a16="http://schemas.microsoft.com/office/drawing/2014/main" id="{FAD3A4BA-B55F-4EF5-88D0-A05EE174A254}"/>
              </a:ext>
            </a:extLst>
          </p:cNvPr>
          <p:cNvGrpSpPr>
            <a:grpSpLocks/>
          </p:cNvGrpSpPr>
          <p:nvPr/>
        </p:nvGrpSpPr>
        <p:grpSpPr bwMode="auto">
          <a:xfrm>
            <a:off x="476250" y="6873875"/>
            <a:ext cx="74613" cy="26988"/>
            <a:chOff x="2373" y="1404"/>
            <a:chExt cx="47" cy="17"/>
          </a:xfrm>
        </p:grpSpPr>
        <p:sp>
          <p:nvSpPr>
            <p:cNvPr id="82090" name="Oval 170">
              <a:extLst>
                <a:ext uri="{FF2B5EF4-FFF2-40B4-BE49-F238E27FC236}">
                  <a16:creationId xmlns:a16="http://schemas.microsoft.com/office/drawing/2014/main" id="{FEE98687-D155-4992-A5B6-5028422E32E0}"/>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82091" name="Oval 171">
              <a:extLst>
                <a:ext uri="{FF2B5EF4-FFF2-40B4-BE49-F238E27FC236}">
                  <a16:creationId xmlns:a16="http://schemas.microsoft.com/office/drawing/2014/main" id="{724EDA74-1E12-479B-8F1B-738A1AE46941}"/>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82092" name="Text Box 172">
            <a:extLst>
              <a:ext uri="{FF2B5EF4-FFF2-40B4-BE49-F238E27FC236}">
                <a16:creationId xmlns:a16="http://schemas.microsoft.com/office/drawing/2014/main" id="{E640F355-7D87-45F1-8DFB-C972AD15254E}"/>
              </a:ext>
            </a:extLst>
          </p:cNvPr>
          <p:cNvSpPr txBox="1">
            <a:spLocks noChangeArrowheads="1"/>
          </p:cNvSpPr>
          <p:nvPr/>
        </p:nvSpPr>
        <p:spPr bwMode="auto">
          <a:xfrm>
            <a:off x="620713" y="6873875"/>
            <a:ext cx="2698750"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x6 </a:t>
            </a:r>
            <a:r>
              <a:rPr lang="en-GB" altLang="en-US" sz="800" b="0"/>
              <a:t>Infantry (No MAW) </a:t>
            </a:r>
            <a:r>
              <a:rPr lang="en-GB" altLang="en-US" sz="800"/>
              <a:t>(ab) </a:t>
            </a:r>
            <a:r>
              <a:rPr lang="en-GB" altLang="en-US" sz="800" b="0"/>
              <a:t>                             CWBR-26</a:t>
            </a:r>
            <a:endParaRPr lang="en-GB" altLang="en-US" sz="800"/>
          </a:p>
        </p:txBody>
      </p:sp>
      <p:grpSp>
        <p:nvGrpSpPr>
          <p:cNvPr id="82093" name="Group 173">
            <a:extLst>
              <a:ext uri="{FF2B5EF4-FFF2-40B4-BE49-F238E27FC236}">
                <a16:creationId xmlns:a16="http://schemas.microsoft.com/office/drawing/2014/main" id="{4262B844-675F-4086-B856-FC47FD4035E4}"/>
              </a:ext>
            </a:extLst>
          </p:cNvPr>
          <p:cNvGrpSpPr>
            <a:grpSpLocks/>
          </p:cNvGrpSpPr>
          <p:nvPr/>
        </p:nvGrpSpPr>
        <p:grpSpPr bwMode="auto">
          <a:xfrm>
            <a:off x="115888" y="6299200"/>
            <a:ext cx="288925" cy="214313"/>
            <a:chOff x="118" y="295"/>
            <a:chExt cx="182" cy="123"/>
          </a:xfrm>
        </p:grpSpPr>
        <p:grpSp>
          <p:nvGrpSpPr>
            <p:cNvPr id="82094" name="Group 174">
              <a:extLst>
                <a:ext uri="{FF2B5EF4-FFF2-40B4-BE49-F238E27FC236}">
                  <a16:creationId xmlns:a16="http://schemas.microsoft.com/office/drawing/2014/main" id="{4668666B-9E46-4A05-96EC-C29F0AD85E2F}"/>
                </a:ext>
              </a:extLst>
            </p:cNvPr>
            <p:cNvGrpSpPr>
              <a:grpSpLocks noChangeAspect="1"/>
            </p:cNvGrpSpPr>
            <p:nvPr/>
          </p:nvGrpSpPr>
          <p:grpSpPr bwMode="auto">
            <a:xfrm>
              <a:off x="118" y="295"/>
              <a:ext cx="182" cy="123"/>
              <a:chOff x="1968" y="1728"/>
              <a:chExt cx="195" cy="132"/>
            </a:xfrm>
          </p:grpSpPr>
          <p:sp>
            <p:nvSpPr>
              <p:cNvPr id="82095" name="Rectangle 175">
                <a:extLst>
                  <a:ext uri="{FF2B5EF4-FFF2-40B4-BE49-F238E27FC236}">
                    <a16:creationId xmlns:a16="http://schemas.microsoft.com/office/drawing/2014/main" id="{6D6985FC-2B35-4738-B84D-B9DE68491B32}"/>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2096" name="Line 176">
                <a:extLst>
                  <a:ext uri="{FF2B5EF4-FFF2-40B4-BE49-F238E27FC236}">
                    <a16:creationId xmlns:a16="http://schemas.microsoft.com/office/drawing/2014/main" id="{6F9075C5-5AA9-40DC-A25C-094F93FDA293}"/>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2097" name="Line 177">
                <a:extLst>
                  <a:ext uri="{FF2B5EF4-FFF2-40B4-BE49-F238E27FC236}">
                    <a16:creationId xmlns:a16="http://schemas.microsoft.com/office/drawing/2014/main" id="{7DBA4E69-9809-4241-B865-AC4AED64FF8F}"/>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82098" name="Line 178">
              <a:extLst>
                <a:ext uri="{FF2B5EF4-FFF2-40B4-BE49-F238E27FC236}">
                  <a16:creationId xmlns:a16="http://schemas.microsoft.com/office/drawing/2014/main" id="{B92DF6F1-AF81-45AA-871F-82AB87B543A2}"/>
                </a:ext>
              </a:extLst>
            </p:cNvPr>
            <p:cNvSpPr>
              <a:spLocks noChangeShapeType="1"/>
            </p:cNvSpPr>
            <p:nvPr/>
          </p:nvSpPr>
          <p:spPr bwMode="auto">
            <a:xfrm>
              <a:off x="141" y="357"/>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82099" name="Text Box 179">
            <a:extLst>
              <a:ext uri="{FF2B5EF4-FFF2-40B4-BE49-F238E27FC236}">
                <a16:creationId xmlns:a16="http://schemas.microsoft.com/office/drawing/2014/main" id="{ED4B3F94-D881-4355-9258-998F37F6F07A}"/>
              </a:ext>
            </a:extLst>
          </p:cNvPr>
          <p:cNvSpPr txBox="1">
            <a:spLocks noChangeArrowheads="1"/>
          </p:cNvSpPr>
          <p:nvPr/>
        </p:nvSpPr>
        <p:spPr bwMode="auto">
          <a:xfrm>
            <a:off x="115888" y="8027988"/>
            <a:ext cx="3241675" cy="947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800"/>
              <a:t>(a) </a:t>
            </a:r>
            <a:r>
              <a:rPr lang="en-GB" altLang="en-US" sz="800" b="0"/>
              <a:t>From 1987: May replace all M72 66mm LAW with the 94mm LAW-80 (see card).</a:t>
            </a:r>
          </a:p>
          <a:p>
            <a:endParaRPr lang="en-GB" altLang="en-US" sz="800" b="0"/>
          </a:p>
          <a:p>
            <a:r>
              <a:rPr lang="en-GB" altLang="en-US" sz="800"/>
              <a:t>(b) </a:t>
            </a:r>
            <a:r>
              <a:rPr lang="en-GB" altLang="en-US" sz="800" b="0"/>
              <a:t>From 1986: May replace Infantry with:</a:t>
            </a:r>
          </a:p>
          <a:p>
            <a:r>
              <a:rPr lang="en-GB" altLang="en-US" sz="800" b="0"/>
              <a:t>     Infantry (L85/L86) (no MAW) </a:t>
            </a:r>
            <a:r>
              <a:rPr lang="en-GB" altLang="en-US" sz="800"/>
              <a:t>(a)</a:t>
            </a:r>
            <a:r>
              <a:rPr lang="en-GB" altLang="en-US" sz="800" b="0"/>
              <a:t>                                   CWBR-27</a:t>
            </a:r>
          </a:p>
          <a:p>
            <a:endParaRPr lang="en-GB" altLang="en-US" sz="800" b="0"/>
          </a:p>
          <a:p>
            <a:r>
              <a:rPr lang="en-GB" altLang="en-US" sz="800"/>
              <a:t>(c) </a:t>
            </a:r>
            <a:r>
              <a:rPr lang="en-GB" altLang="en-US" sz="800" b="0"/>
              <a:t>Late 1980s: May upgrade Milan to Milan 2 (see card).</a:t>
            </a:r>
          </a:p>
        </p:txBody>
      </p:sp>
      <p:pic>
        <p:nvPicPr>
          <p:cNvPr id="82100" name="Picture 180" descr="large">
            <a:extLst>
              <a:ext uri="{FF2B5EF4-FFF2-40B4-BE49-F238E27FC236}">
                <a16:creationId xmlns:a16="http://schemas.microsoft.com/office/drawing/2014/main" id="{17912781-CCB7-4A85-A5F6-469310D588A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3375" y="3348038"/>
            <a:ext cx="2511425" cy="2520950"/>
          </a:xfrm>
          <a:prstGeom prst="rect">
            <a:avLst/>
          </a:prstGeom>
          <a:noFill/>
          <a:extLst>
            <a:ext uri="{909E8E84-426E-40DD-AFC4-6F175D3DCCD1}">
              <a14:hiddenFill xmlns:a14="http://schemas.microsoft.com/office/drawing/2010/main">
                <a:solidFill>
                  <a:srgbClr val="FFFFFF"/>
                </a:solidFill>
              </a14:hiddenFill>
            </a:ext>
          </a:extLst>
        </p:spPr>
      </p:pic>
      <p:pic>
        <p:nvPicPr>
          <p:cNvPr id="82101" name="Picture 181" descr="ANd9GcRIk855MRM8kdFdN8AmSTvfz99Bs_DCQ0qEX05EmMSsu4WTc2BjqfbecTQwcg">
            <a:extLst>
              <a:ext uri="{FF2B5EF4-FFF2-40B4-BE49-F238E27FC236}">
                <a16:creationId xmlns:a16="http://schemas.microsoft.com/office/drawing/2014/main" id="{D11B5571-BD97-4A89-BF1F-B6E75211BD5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44900" y="107950"/>
            <a:ext cx="3097213" cy="2035175"/>
          </a:xfrm>
          <a:prstGeom prst="rect">
            <a:avLst/>
          </a:prstGeom>
          <a:noFill/>
          <a:extLst>
            <a:ext uri="{909E8E84-426E-40DD-AFC4-6F175D3DCCD1}">
              <a14:hiddenFill xmlns:a14="http://schemas.microsoft.com/office/drawing/2010/main">
                <a:solidFill>
                  <a:srgbClr val="FFFFFF"/>
                </a:solidFill>
              </a14:hiddenFill>
            </a:ext>
          </a:extLst>
        </p:spPr>
      </p:pic>
      <p:sp>
        <p:nvSpPr>
          <p:cNvPr id="82102" name="Line 182">
            <a:extLst>
              <a:ext uri="{FF2B5EF4-FFF2-40B4-BE49-F238E27FC236}">
                <a16:creationId xmlns:a16="http://schemas.microsoft.com/office/drawing/2014/main" id="{AC3F2AB6-39C2-4EFA-A669-DCD8C4678F23}"/>
              </a:ext>
            </a:extLst>
          </p:cNvPr>
          <p:cNvSpPr>
            <a:spLocks noChangeShapeType="1"/>
          </p:cNvSpPr>
          <p:nvPr/>
        </p:nvSpPr>
        <p:spPr bwMode="auto">
          <a:xfrm>
            <a:off x="3571875" y="2555875"/>
            <a:ext cx="1588" cy="8636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2103" name="Line 183">
            <a:extLst>
              <a:ext uri="{FF2B5EF4-FFF2-40B4-BE49-F238E27FC236}">
                <a16:creationId xmlns:a16="http://schemas.microsoft.com/office/drawing/2014/main" id="{01DD2DDD-7FF2-4CA4-84A6-5F58725ECD16}"/>
              </a:ext>
            </a:extLst>
          </p:cNvPr>
          <p:cNvSpPr>
            <a:spLocks noChangeShapeType="1"/>
          </p:cNvSpPr>
          <p:nvPr/>
        </p:nvSpPr>
        <p:spPr bwMode="auto">
          <a:xfrm>
            <a:off x="3573463" y="2339975"/>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2104" name="Text Box 184">
            <a:extLst>
              <a:ext uri="{FF2B5EF4-FFF2-40B4-BE49-F238E27FC236}">
                <a16:creationId xmlns:a16="http://schemas.microsoft.com/office/drawing/2014/main" id="{F39B00A3-ABE8-4E84-BB21-421192834B1D}"/>
              </a:ext>
            </a:extLst>
          </p:cNvPr>
          <p:cNvSpPr txBox="1">
            <a:spLocks noChangeArrowheads="1"/>
          </p:cNvSpPr>
          <p:nvPr/>
        </p:nvSpPr>
        <p:spPr bwMode="auto">
          <a:xfrm>
            <a:off x="3716338" y="2268538"/>
            <a:ext cx="22415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MANOEUVRE ELEMENT CWBR-11</a:t>
            </a:r>
          </a:p>
          <a:p>
            <a:r>
              <a:rPr lang="en-GB" altLang="en-US" sz="1000"/>
              <a:t>Parachute Infantry Company</a:t>
            </a:r>
          </a:p>
        </p:txBody>
      </p:sp>
      <p:sp>
        <p:nvSpPr>
          <p:cNvPr id="82105" name="Line 185">
            <a:extLst>
              <a:ext uri="{FF2B5EF4-FFF2-40B4-BE49-F238E27FC236}">
                <a16:creationId xmlns:a16="http://schemas.microsoft.com/office/drawing/2014/main" id="{51DF80D5-24C3-46CC-A38D-1E0D8C4A666F}"/>
              </a:ext>
            </a:extLst>
          </p:cNvPr>
          <p:cNvSpPr>
            <a:spLocks noChangeShapeType="1"/>
          </p:cNvSpPr>
          <p:nvPr/>
        </p:nvSpPr>
        <p:spPr bwMode="auto">
          <a:xfrm>
            <a:off x="3571875" y="284480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82106" name="Group 186">
            <a:extLst>
              <a:ext uri="{FF2B5EF4-FFF2-40B4-BE49-F238E27FC236}">
                <a16:creationId xmlns:a16="http://schemas.microsoft.com/office/drawing/2014/main" id="{0BC14C7C-A19E-4124-A2D1-1225E075FE02}"/>
              </a:ext>
            </a:extLst>
          </p:cNvPr>
          <p:cNvGrpSpPr>
            <a:grpSpLocks/>
          </p:cNvGrpSpPr>
          <p:nvPr/>
        </p:nvGrpSpPr>
        <p:grpSpPr bwMode="auto">
          <a:xfrm>
            <a:off x="3787775" y="2700338"/>
            <a:ext cx="74613" cy="26987"/>
            <a:chOff x="2373" y="1404"/>
            <a:chExt cx="47" cy="17"/>
          </a:xfrm>
        </p:grpSpPr>
        <p:sp>
          <p:nvSpPr>
            <p:cNvPr id="82107" name="Oval 187">
              <a:extLst>
                <a:ext uri="{FF2B5EF4-FFF2-40B4-BE49-F238E27FC236}">
                  <a16:creationId xmlns:a16="http://schemas.microsoft.com/office/drawing/2014/main" id="{DCE07DF8-B95B-462F-A1EA-DD8D4C6CF64F}"/>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82108" name="Oval 188">
              <a:extLst>
                <a:ext uri="{FF2B5EF4-FFF2-40B4-BE49-F238E27FC236}">
                  <a16:creationId xmlns:a16="http://schemas.microsoft.com/office/drawing/2014/main" id="{6DEA705F-FD0B-4D5F-9D3D-4DE4D27BE24C}"/>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82109" name="Text Box 189">
            <a:extLst>
              <a:ext uri="{FF2B5EF4-FFF2-40B4-BE49-F238E27FC236}">
                <a16:creationId xmlns:a16="http://schemas.microsoft.com/office/drawing/2014/main" id="{661C3EF0-0DB6-4C95-B1F2-B9F1AD7202E8}"/>
              </a:ext>
            </a:extLst>
          </p:cNvPr>
          <p:cNvSpPr txBox="1">
            <a:spLocks noChangeArrowheads="1"/>
          </p:cNvSpPr>
          <p:nvPr/>
        </p:nvSpPr>
        <p:spPr bwMode="auto">
          <a:xfrm>
            <a:off x="3932238" y="2628900"/>
            <a:ext cx="271621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Command</a:t>
            </a:r>
          </a:p>
          <a:p>
            <a:r>
              <a:rPr lang="en-GB" altLang="en-US" sz="800"/>
              <a:t>x1 </a:t>
            </a:r>
            <a:r>
              <a:rPr lang="en-GB" altLang="en-US" sz="800" b="0"/>
              <a:t>Commander                                                CWBR-25</a:t>
            </a:r>
            <a:endParaRPr lang="en-GB" altLang="en-US" sz="800"/>
          </a:p>
        </p:txBody>
      </p:sp>
      <p:grpSp>
        <p:nvGrpSpPr>
          <p:cNvPr id="82110" name="Group 190">
            <a:extLst>
              <a:ext uri="{FF2B5EF4-FFF2-40B4-BE49-F238E27FC236}">
                <a16:creationId xmlns:a16="http://schemas.microsoft.com/office/drawing/2014/main" id="{48667171-3B97-4B2F-A29E-B378C089D9C9}"/>
              </a:ext>
            </a:extLst>
          </p:cNvPr>
          <p:cNvGrpSpPr>
            <a:grpSpLocks/>
          </p:cNvGrpSpPr>
          <p:nvPr/>
        </p:nvGrpSpPr>
        <p:grpSpPr bwMode="auto">
          <a:xfrm>
            <a:off x="3716338" y="2771775"/>
            <a:ext cx="231775" cy="157163"/>
            <a:chOff x="933" y="149"/>
            <a:chExt cx="146" cy="99"/>
          </a:xfrm>
        </p:grpSpPr>
        <p:sp>
          <p:nvSpPr>
            <p:cNvPr id="82111" name="Rectangle 191">
              <a:extLst>
                <a:ext uri="{FF2B5EF4-FFF2-40B4-BE49-F238E27FC236}">
                  <a16:creationId xmlns:a16="http://schemas.microsoft.com/office/drawing/2014/main" id="{724EF531-BC50-499E-A049-BCC79C969421}"/>
                </a:ext>
              </a:extLst>
            </p:cNvPr>
            <p:cNvSpPr>
              <a:spLocks noChangeAspect="1" noChangeArrowheads="1"/>
            </p:cNvSpPr>
            <p:nvPr/>
          </p:nvSpPr>
          <p:spPr bwMode="auto">
            <a:xfrm>
              <a:off x="933" y="149"/>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2112" name="Text Box 192">
              <a:extLst>
                <a:ext uri="{FF2B5EF4-FFF2-40B4-BE49-F238E27FC236}">
                  <a16:creationId xmlns:a16="http://schemas.microsoft.com/office/drawing/2014/main" id="{39B9403A-739E-436E-A881-7E06F544C835}"/>
                </a:ext>
              </a:extLst>
            </p:cNvPr>
            <p:cNvSpPr txBox="1">
              <a:spLocks noChangeAspect="1" noChangeArrowheads="1"/>
            </p:cNvSpPr>
            <p:nvPr/>
          </p:nvSpPr>
          <p:spPr bwMode="auto">
            <a:xfrm>
              <a:off x="948" y="163"/>
              <a:ext cx="116" cy="70"/>
            </a:xfrm>
            <a:prstGeom prst="rect">
              <a:avLst/>
            </a:prstGeom>
            <a:solidFill>
              <a:srgbClr val="CC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sz="800"/>
                <a:t>HQ</a:t>
              </a:r>
            </a:p>
          </p:txBody>
        </p:sp>
      </p:grpSp>
      <p:grpSp>
        <p:nvGrpSpPr>
          <p:cNvPr id="82113" name="Group 193">
            <a:extLst>
              <a:ext uri="{FF2B5EF4-FFF2-40B4-BE49-F238E27FC236}">
                <a16:creationId xmlns:a16="http://schemas.microsoft.com/office/drawing/2014/main" id="{E34CCF52-454A-4E76-9475-748A39D9FC24}"/>
              </a:ext>
            </a:extLst>
          </p:cNvPr>
          <p:cNvGrpSpPr>
            <a:grpSpLocks noChangeAspect="1"/>
          </p:cNvGrpSpPr>
          <p:nvPr/>
        </p:nvGrpSpPr>
        <p:grpSpPr bwMode="auto">
          <a:xfrm>
            <a:off x="3716338" y="3346450"/>
            <a:ext cx="239712" cy="157163"/>
            <a:chOff x="960" y="336"/>
            <a:chExt cx="201" cy="132"/>
          </a:xfrm>
        </p:grpSpPr>
        <p:sp>
          <p:nvSpPr>
            <p:cNvPr id="82114" name="Rectangle 194">
              <a:extLst>
                <a:ext uri="{FF2B5EF4-FFF2-40B4-BE49-F238E27FC236}">
                  <a16:creationId xmlns:a16="http://schemas.microsoft.com/office/drawing/2014/main" id="{7B98E0F6-C5F0-488B-91B9-6BC6BBEFBF8F}"/>
                </a:ext>
              </a:extLst>
            </p:cNvPr>
            <p:cNvSpPr>
              <a:spLocks noChangeAspect="1" noChangeArrowheads="1"/>
            </p:cNvSpPr>
            <p:nvPr/>
          </p:nvSpPr>
          <p:spPr bwMode="auto">
            <a:xfrm>
              <a:off x="960" y="336"/>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2115" name="Line 195">
              <a:extLst>
                <a:ext uri="{FF2B5EF4-FFF2-40B4-BE49-F238E27FC236}">
                  <a16:creationId xmlns:a16="http://schemas.microsoft.com/office/drawing/2014/main" id="{1F9BD0A5-C158-4F4E-BB3A-C933586B9312}"/>
                </a:ext>
              </a:extLst>
            </p:cNvPr>
            <p:cNvSpPr>
              <a:spLocks noChangeAspect="1" noChangeShapeType="1"/>
            </p:cNvSpPr>
            <p:nvPr/>
          </p:nvSpPr>
          <p:spPr bwMode="auto">
            <a:xfrm flipH="1">
              <a:off x="1061" y="354"/>
              <a:ext cx="2" cy="85"/>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2116" name="Line 196">
              <a:extLst>
                <a:ext uri="{FF2B5EF4-FFF2-40B4-BE49-F238E27FC236}">
                  <a16:creationId xmlns:a16="http://schemas.microsoft.com/office/drawing/2014/main" id="{CF5455C5-873E-46F9-B926-D2A939277952}"/>
                </a:ext>
              </a:extLst>
            </p:cNvPr>
            <p:cNvSpPr>
              <a:spLocks noChangeAspect="1" noChangeShapeType="1"/>
            </p:cNvSpPr>
            <p:nvPr/>
          </p:nvSpPr>
          <p:spPr bwMode="auto">
            <a:xfrm flipV="1">
              <a:off x="1031" y="441"/>
              <a:ext cx="57" cy="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82117" name="Group 197">
            <a:extLst>
              <a:ext uri="{FF2B5EF4-FFF2-40B4-BE49-F238E27FC236}">
                <a16:creationId xmlns:a16="http://schemas.microsoft.com/office/drawing/2014/main" id="{BFBA42F1-CFE9-48E4-9806-39BE70F9A606}"/>
              </a:ext>
            </a:extLst>
          </p:cNvPr>
          <p:cNvGrpSpPr>
            <a:grpSpLocks/>
          </p:cNvGrpSpPr>
          <p:nvPr/>
        </p:nvGrpSpPr>
        <p:grpSpPr bwMode="auto">
          <a:xfrm>
            <a:off x="3798888" y="3275013"/>
            <a:ext cx="74612" cy="26987"/>
            <a:chOff x="2373" y="1404"/>
            <a:chExt cx="47" cy="17"/>
          </a:xfrm>
        </p:grpSpPr>
        <p:sp>
          <p:nvSpPr>
            <p:cNvPr id="82118" name="Oval 198">
              <a:extLst>
                <a:ext uri="{FF2B5EF4-FFF2-40B4-BE49-F238E27FC236}">
                  <a16:creationId xmlns:a16="http://schemas.microsoft.com/office/drawing/2014/main" id="{78F74C09-A0E6-4B0D-BABE-026FF3DBF9FE}"/>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82119" name="Oval 199">
              <a:extLst>
                <a:ext uri="{FF2B5EF4-FFF2-40B4-BE49-F238E27FC236}">
                  <a16:creationId xmlns:a16="http://schemas.microsoft.com/office/drawing/2014/main" id="{287386C7-21DB-42CE-AD67-02A8C34E7939}"/>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82120" name="Text Box 200">
            <a:extLst>
              <a:ext uri="{FF2B5EF4-FFF2-40B4-BE49-F238E27FC236}">
                <a16:creationId xmlns:a16="http://schemas.microsoft.com/office/drawing/2014/main" id="{65379DE7-1500-4561-840A-873CBBDC72B8}"/>
              </a:ext>
            </a:extLst>
          </p:cNvPr>
          <p:cNvSpPr txBox="1">
            <a:spLocks noChangeArrowheads="1"/>
          </p:cNvSpPr>
          <p:nvPr/>
        </p:nvSpPr>
        <p:spPr bwMode="auto">
          <a:xfrm>
            <a:off x="3933825" y="3203575"/>
            <a:ext cx="27146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Self-Observed Fire Support</a:t>
            </a:r>
          </a:p>
          <a:p>
            <a:r>
              <a:rPr lang="en-GB" altLang="en-US" sz="800"/>
              <a:t>x1 </a:t>
            </a:r>
            <a:r>
              <a:rPr lang="en-GB" altLang="en-US" sz="800" b="0"/>
              <a:t>L9A1 51mm Mortar </a:t>
            </a:r>
            <a:r>
              <a:rPr lang="en-GB" altLang="en-US" sz="800"/>
              <a:t>      </a:t>
            </a:r>
            <a:r>
              <a:rPr lang="en-GB" altLang="en-US" sz="800" b="0"/>
              <a:t>                              CWBR-33</a:t>
            </a:r>
            <a:endParaRPr lang="en-GB" altLang="en-US" sz="800"/>
          </a:p>
        </p:txBody>
      </p:sp>
      <p:sp>
        <p:nvSpPr>
          <p:cNvPr id="82121" name="Line 201">
            <a:extLst>
              <a:ext uri="{FF2B5EF4-FFF2-40B4-BE49-F238E27FC236}">
                <a16:creationId xmlns:a16="http://schemas.microsoft.com/office/drawing/2014/main" id="{7959FE7D-29BE-4F67-A7EB-BC5BC33AD3E2}"/>
              </a:ext>
            </a:extLst>
          </p:cNvPr>
          <p:cNvSpPr>
            <a:spLocks noChangeShapeType="1"/>
          </p:cNvSpPr>
          <p:nvPr/>
        </p:nvSpPr>
        <p:spPr bwMode="auto">
          <a:xfrm>
            <a:off x="3573463" y="3419475"/>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2122" name="Line 202">
            <a:extLst>
              <a:ext uri="{FF2B5EF4-FFF2-40B4-BE49-F238E27FC236}">
                <a16:creationId xmlns:a16="http://schemas.microsoft.com/office/drawing/2014/main" id="{1149D318-C986-4132-A8F7-F72BD23B9A72}"/>
              </a:ext>
            </a:extLst>
          </p:cNvPr>
          <p:cNvSpPr>
            <a:spLocks noChangeShapeType="1"/>
          </p:cNvSpPr>
          <p:nvPr/>
        </p:nvSpPr>
        <p:spPr bwMode="auto">
          <a:xfrm>
            <a:off x="3573463" y="3132138"/>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82123" name="Group 203">
            <a:extLst>
              <a:ext uri="{FF2B5EF4-FFF2-40B4-BE49-F238E27FC236}">
                <a16:creationId xmlns:a16="http://schemas.microsoft.com/office/drawing/2014/main" id="{E6C61C30-666B-4C5E-A96F-40310F227D70}"/>
              </a:ext>
            </a:extLst>
          </p:cNvPr>
          <p:cNvGrpSpPr>
            <a:grpSpLocks/>
          </p:cNvGrpSpPr>
          <p:nvPr/>
        </p:nvGrpSpPr>
        <p:grpSpPr bwMode="auto">
          <a:xfrm>
            <a:off x="3789363" y="2987675"/>
            <a:ext cx="74612" cy="26988"/>
            <a:chOff x="2373" y="1404"/>
            <a:chExt cx="47" cy="17"/>
          </a:xfrm>
        </p:grpSpPr>
        <p:sp>
          <p:nvSpPr>
            <p:cNvPr id="82124" name="Oval 204">
              <a:extLst>
                <a:ext uri="{FF2B5EF4-FFF2-40B4-BE49-F238E27FC236}">
                  <a16:creationId xmlns:a16="http://schemas.microsoft.com/office/drawing/2014/main" id="{5FEC050E-C4C1-47B6-A0E8-D3ECD6945CCB}"/>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82125" name="Oval 205">
              <a:extLst>
                <a:ext uri="{FF2B5EF4-FFF2-40B4-BE49-F238E27FC236}">
                  <a16:creationId xmlns:a16="http://schemas.microsoft.com/office/drawing/2014/main" id="{F2B607F8-E5F9-4B70-80F9-E11050226DF6}"/>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82126" name="Text Box 206">
            <a:extLst>
              <a:ext uri="{FF2B5EF4-FFF2-40B4-BE49-F238E27FC236}">
                <a16:creationId xmlns:a16="http://schemas.microsoft.com/office/drawing/2014/main" id="{2EC04DA4-FCDF-4B8F-AFAA-42986CD897B6}"/>
              </a:ext>
            </a:extLst>
          </p:cNvPr>
          <p:cNvSpPr txBox="1">
            <a:spLocks noChangeArrowheads="1"/>
          </p:cNvSpPr>
          <p:nvPr/>
        </p:nvSpPr>
        <p:spPr bwMode="auto">
          <a:xfrm>
            <a:off x="3933825" y="2987675"/>
            <a:ext cx="2698750"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x9 </a:t>
            </a:r>
            <a:r>
              <a:rPr lang="en-GB" altLang="en-US" sz="800" b="0"/>
              <a:t>Para Infantry (3 MAW) </a:t>
            </a:r>
            <a:r>
              <a:rPr lang="en-GB" altLang="en-US" sz="800"/>
              <a:t>(ab)</a:t>
            </a:r>
            <a:r>
              <a:rPr lang="en-GB" altLang="en-US" sz="800" b="0"/>
              <a:t>                        CWBR-37</a:t>
            </a:r>
            <a:endParaRPr lang="en-GB" altLang="en-US" sz="800"/>
          </a:p>
        </p:txBody>
      </p:sp>
      <p:sp>
        <p:nvSpPr>
          <p:cNvPr id="82127" name="Text Box 207">
            <a:extLst>
              <a:ext uri="{FF2B5EF4-FFF2-40B4-BE49-F238E27FC236}">
                <a16:creationId xmlns:a16="http://schemas.microsoft.com/office/drawing/2014/main" id="{ADFBE607-E64D-4358-8A01-A63A34B26C30}"/>
              </a:ext>
            </a:extLst>
          </p:cNvPr>
          <p:cNvSpPr txBox="1">
            <a:spLocks noChangeArrowheads="1"/>
          </p:cNvSpPr>
          <p:nvPr/>
        </p:nvSpPr>
        <p:spPr bwMode="auto">
          <a:xfrm>
            <a:off x="3429000" y="3492500"/>
            <a:ext cx="3286125" cy="1069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800"/>
              <a:t>(a) </a:t>
            </a:r>
            <a:r>
              <a:rPr lang="en-GB" altLang="en-US" sz="800" b="0"/>
              <a:t>From 1986: May upgrade Infantry with L85/L86 small-arms:</a:t>
            </a:r>
          </a:p>
          <a:p>
            <a:r>
              <a:rPr lang="en-GB" altLang="en-US" sz="800"/>
              <a:t>     x9 </a:t>
            </a:r>
            <a:r>
              <a:rPr lang="en-GB" altLang="en-US" sz="800" b="0"/>
              <a:t>Para Infantry (3 MAW)                                             CWBR-38</a:t>
            </a:r>
          </a:p>
          <a:p>
            <a:r>
              <a:rPr lang="en-GB" altLang="en-US" sz="800" b="0"/>
              <a:t>From 1987: May replace all M72 66mm LAW and Carl-Gustav 84mm MAW with the 94mm LAW-80 (see card). </a:t>
            </a:r>
          </a:p>
          <a:p>
            <a:endParaRPr lang="en-GB" altLang="en-US" sz="800" b="0"/>
          </a:p>
          <a:p>
            <a:r>
              <a:rPr lang="en-GB" altLang="en-US" sz="800"/>
              <a:t>(b) </a:t>
            </a:r>
            <a:r>
              <a:rPr lang="en-GB" altLang="en-US" sz="800" b="0"/>
              <a:t>Late 1980s: In TA Para Battalions operating under BAOR command, replace </a:t>
            </a:r>
            <a:r>
              <a:rPr lang="en-GB" altLang="en-US" sz="800"/>
              <a:t>x3 </a:t>
            </a:r>
            <a:r>
              <a:rPr lang="en-GB" altLang="en-US" sz="800" b="0"/>
              <a:t>Para Infantry (MAW) with:</a:t>
            </a:r>
          </a:p>
          <a:p>
            <a:r>
              <a:rPr lang="en-GB" altLang="en-US" sz="800" b="0"/>
              <a:t>     Milan ATGM Team                                                        CWBR-30</a:t>
            </a:r>
          </a:p>
        </p:txBody>
      </p:sp>
      <p:grpSp>
        <p:nvGrpSpPr>
          <p:cNvPr id="82128" name="Group 208">
            <a:extLst>
              <a:ext uri="{FF2B5EF4-FFF2-40B4-BE49-F238E27FC236}">
                <a16:creationId xmlns:a16="http://schemas.microsoft.com/office/drawing/2014/main" id="{37AA622A-8E38-4D74-8BCD-FD434C9CFD49}"/>
              </a:ext>
            </a:extLst>
          </p:cNvPr>
          <p:cNvGrpSpPr>
            <a:grpSpLocks/>
          </p:cNvGrpSpPr>
          <p:nvPr/>
        </p:nvGrpSpPr>
        <p:grpSpPr bwMode="auto">
          <a:xfrm>
            <a:off x="3429000" y="2411413"/>
            <a:ext cx="287338" cy="215900"/>
            <a:chOff x="637" y="1857"/>
            <a:chExt cx="146" cy="99"/>
          </a:xfrm>
        </p:grpSpPr>
        <p:grpSp>
          <p:nvGrpSpPr>
            <p:cNvPr id="82129" name="Group 209">
              <a:extLst>
                <a:ext uri="{FF2B5EF4-FFF2-40B4-BE49-F238E27FC236}">
                  <a16:creationId xmlns:a16="http://schemas.microsoft.com/office/drawing/2014/main" id="{4651A59C-1835-4974-9BA1-F0C85BBFE65A}"/>
                </a:ext>
              </a:extLst>
            </p:cNvPr>
            <p:cNvGrpSpPr>
              <a:grpSpLocks noChangeAspect="1"/>
            </p:cNvGrpSpPr>
            <p:nvPr/>
          </p:nvGrpSpPr>
          <p:grpSpPr bwMode="auto">
            <a:xfrm>
              <a:off x="637" y="1857"/>
              <a:ext cx="146" cy="99"/>
              <a:chOff x="1968" y="1728"/>
              <a:chExt cx="195" cy="132"/>
            </a:xfrm>
          </p:grpSpPr>
          <p:sp>
            <p:nvSpPr>
              <p:cNvPr id="82130" name="Rectangle 210">
                <a:extLst>
                  <a:ext uri="{FF2B5EF4-FFF2-40B4-BE49-F238E27FC236}">
                    <a16:creationId xmlns:a16="http://schemas.microsoft.com/office/drawing/2014/main" id="{1EC3245D-F669-4F4D-83A9-892964AFE9DD}"/>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2131" name="Line 211">
                <a:extLst>
                  <a:ext uri="{FF2B5EF4-FFF2-40B4-BE49-F238E27FC236}">
                    <a16:creationId xmlns:a16="http://schemas.microsoft.com/office/drawing/2014/main" id="{C25F99D9-6191-4F7F-8E94-216280857F77}"/>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2132" name="Line 212">
                <a:extLst>
                  <a:ext uri="{FF2B5EF4-FFF2-40B4-BE49-F238E27FC236}">
                    <a16:creationId xmlns:a16="http://schemas.microsoft.com/office/drawing/2014/main" id="{060CC822-2492-4F48-964A-6AB08CA4C4CB}"/>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82133" name="Group 213">
              <a:extLst>
                <a:ext uri="{FF2B5EF4-FFF2-40B4-BE49-F238E27FC236}">
                  <a16:creationId xmlns:a16="http://schemas.microsoft.com/office/drawing/2014/main" id="{998AA2A4-4315-4A96-A7B7-06525720116D}"/>
                </a:ext>
              </a:extLst>
            </p:cNvPr>
            <p:cNvGrpSpPr>
              <a:grpSpLocks/>
            </p:cNvGrpSpPr>
            <p:nvPr/>
          </p:nvGrpSpPr>
          <p:grpSpPr bwMode="auto">
            <a:xfrm>
              <a:off x="686" y="1931"/>
              <a:ext cx="48" cy="24"/>
              <a:chOff x="1632" y="1249"/>
              <a:chExt cx="48" cy="24"/>
            </a:xfrm>
          </p:grpSpPr>
          <p:sp>
            <p:nvSpPr>
              <p:cNvPr id="82134" name="AutoShape 214">
                <a:extLst>
                  <a:ext uri="{FF2B5EF4-FFF2-40B4-BE49-F238E27FC236}">
                    <a16:creationId xmlns:a16="http://schemas.microsoft.com/office/drawing/2014/main" id="{7BEDB2F7-1542-4CD4-BCF2-267E43491FBD}"/>
                  </a:ext>
                </a:extLst>
              </p:cNvPr>
              <p:cNvSpPr>
                <a:spLocks noChangeArrowheads="1"/>
              </p:cNvSpPr>
              <p:nvPr/>
            </p:nvSpPr>
            <p:spPr bwMode="auto">
              <a:xfrm>
                <a:off x="1632" y="1249"/>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2135" name="AutoShape 215">
                <a:extLst>
                  <a:ext uri="{FF2B5EF4-FFF2-40B4-BE49-F238E27FC236}">
                    <a16:creationId xmlns:a16="http://schemas.microsoft.com/office/drawing/2014/main" id="{7A702C76-ABA2-4B30-863B-30DFE955BE48}"/>
                  </a:ext>
                </a:extLst>
              </p:cNvPr>
              <p:cNvSpPr>
                <a:spLocks noChangeArrowheads="1"/>
              </p:cNvSpPr>
              <p:nvPr/>
            </p:nvSpPr>
            <p:spPr bwMode="auto">
              <a:xfrm>
                <a:off x="1657" y="1250"/>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grpSp>
        <p:nvGrpSpPr>
          <p:cNvPr id="82136" name="Group 216">
            <a:extLst>
              <a:ext uri="{FF2B5EF4-FFF2-40B4-BE49-F238E27FC236}">
                <a16:creationId xmlns:a16="http://schemas.microsoft.com/office/drawing/2014/main" id="{3459952F-4139-4156-B42E-41E1FD09C7E8}"/>
              </a:ext>
            </a:extLst>
          </p:cNvPr>
          <p:cNvGrpSpPr>
            <a:grpSpLocks/>
          </p:cNvGrpSpPr>
          <p:nvPr/>
        </p:nvGrpSpPr>
        <p:grpSpPr bwMode="auto">
          <a:xfrm>
            <a:off x="3717925" y="3059113"/>
            <a:ext cx="215900" cy="144462"/>
            <a:chOff x="637" y="1857"/>
            <a:chExt cx="146" cy="99"/>
          </a:xfrm>
        </p:grpSpPr>
        <p:grpSp>
          <p:nvGrpSpPr>
            <p:cNvPr id="82137" name="Group 217">
              <a:extLst>
                <a:ext uri="{FF2B5EF4-FFF2-40B4-BE49-F238E27FC236}">
                  <a16:creationId xmlns:a16="http://schemas.microsoft.com/office/drawing/2014/main" id="{523C3B36-2531-4C0B-9BE0-2D7C9B87A58B}"/>
                </a:ext>
              </a:extLst>
            </p:cNvPr>
            <p:cNvGrpSpPr>
              <a:grpSpLocks noChangeAspect="1"/>
            </p:cNvGrpSpPr>
            <p:nvPr/>
          </p:nvGrpSpPr>
          <p:grpSpPr bwMode="auto">
            <a:xfrm>
              <a:off x="637" y="1857"/>
              <a:ext cx="146" cy="99"/>
              <a:chOff x="1968" y="1728"/>
              <a:chExt cx="195" cy="132"/>
            </a:xfrm>
          </p:grpSpPr>
          <p:sp>
            <p:nvSpPr>
              <p:cNvPr id="82138" name="Rectangle 218">
                <a:extLst>
                  <a:ext uri="{FF2B5EF4-FFF2-40B4-BE49-F238E27FC236}">
                    <a16:creationId xmlns:a16="http://schemas.microsoft.com/office/drawing/2014/main" id="{AD6355FF-2540-45CA-AE35-02CEA9FF1DEB}"/>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2139" name="Line 219">
                <a:extLst>
                  <a:ext uri="{FF2B5EF4-FFF2-40B4-BE49-F238E27FC236}">
                    <a16:creationId xmlns:a16="http://schemas.microsoft.com/office/drawing/2014/main" id="{5F4A5733-4ED9-4A6C-948A-4F17115578A2}"/>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2140" name="Line 220">
                <a:extLst>
                  <a:ext uri="{FF2B5EF4-FFF2-40B4-BE49-F238E27FC236}">
                    <a16:creationId xmlns:a16="http://schemas.microsoft.com/office/drawing/2014/main" id="{BE787622-D8D4-4477-A25E-782215C58998}"/>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82141" name="Group 221">
              <a:extLst>
                <a:ext uri="{FF2B5EF4-FFF2-40B4-BE49-F238E27FC236}">
                  <a16:creationId xmlns:a16="http://schemas.microsoft.com/office/drawing/2014/main" id="{57ACF42E-4A0D-4DA1-8BA1-C0C42EC74705}"/>
                </a:ext>
              </a:extLst>
            </p:cNvPr>
            <p:cNvGrpSpPr>
              <a:grpSpLocks/>
            </p:cNvGrpSpPr>
            <p:nvPr/>
          </p:nvGrpSpPr>
          <p:grpSpPr bwMode="auto">
            <a:xfrm>
              <a:off x="686" y="1931"/>
              <a:ext cx="48" cy="24"/>
              <a:chOff x="1632" y="1249"/>
              <a:chExt cx="48" cy="24"/>
            </a:xfrm>
          </p:grpSpPr>
          <p:sp>
            <p:nvSpPr>
              <p:cNvPr id="82142" name="AutoShape 222">
                <a:extLst>
                  <a:ext uri="{FF2B5EF4-FFF2-40B4-BE49-F238E27FC236}">
                    <a16:creationId xmlns:a16="http://schemas.microsoft.com/office/drawing/2014/main" id="{C4793221-2958-40B6-9EFB-AD74ECDB3036}"/>
                  </a:ext>
                </a:extLst>
              </p:cNvPr>
              <p:cNvSpPr>
                <a:spLocks noChangeArrowheads="1"/>
              </p:cNvSpPr>
              <p:nvPr/>
            </p:nvSpPr>
            <p:spPr bwMode="auto">
              <a:xfrm>
                <a:off x="1632" y="1249"/>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2143" name="AutoShape 223">
                <a:extLst>
                  <a:ext uri="{FF2B5EF4-FFF2-40B4-BE49-F238E27FC236}">
                    <a16:creationId xmlns:a16="http://schemas.microsoft.com/office/drawing/2014/main" id="{A67979F2-2058-4ECB-9C45-1EE8FCEA566C}"/>
                  </a:ext>
                </a:extLst>
              </p:cNvPr>
              <p:cNvSpPr>
                <a:spLocks noChangeArrowheads="1"/>
              </p:cNvSpPr>
              <p:nvPr/>
            </p:nvSpPr>
            <p:spPr bwMode="auto">
              <a:xfrm>
                <a:off x="1657" y="1250"/>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82144" name="Text Box 224">
            <a:extLst>
              <a:ext uri="{FF2B5EF4-FFF2-40B4-BE49-F238E27FC236}">
                <a16:creationId xmlns:a16="http://schemas.microsoft.com/office/drawing/2014/main" id="{AB686618-FE3F-4E5B-A03C-47108FF9457C}"/>
              </a:ext>
            </a:extLst>
          </p:cNvPr>
          <p:cNvSpPr txBox="1">
            <a:spLocks noChangeArrowheads="1"/>
          </p:cNvSpPr>
          <p:nvPr/>
        </p:nvSpPr>
        <p:spPr bwMode="auto">
          <a:xfrm>
            <a:off x="3716338" y="6804025"/>
            <a:ext cx="22415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MANOEUVRE ELEMENT CWBR-12</a:t>
            </a:r>
          </a:p>
          <a:p>
            <a:r>
              <a:rPr lang="en-GB" altLang="en-US" sz="1000"/>
              <a:t>Commando Infantry Company</a:t>
            </a:r>
          </a:p>
        </p:txBody>
      </p:sp>
      <p:sp>
        <p:nvSpPr>
          <p:cNvPr id="82145" name="Text Box 225">
            <a:extLst>
              <a:ext uri="{FF2B5EF4-FFF2-40B4-BE49-F238E27FC236}">
                <a16:creationId xmlns:a16="http://schemas.microsoft.com/office/drawing/2014/main" id="{3C683495-D953-4020-B593-513F3870D791}"/>
              </a:ext>
            </a:extLst>
          </p:cNvPr>
          <p:cNvSpPr txBox="1">
            <a:spLocks noChangeArrowheads="1"/>
          </p:cNvSpPr>
          <p:nvPr/>
        </p:nvSpPr>
        <p:spPr bwMode="auto">
          <a:xfrm>
            <a:off x="3932238" y="7164388"/>
            <a:ext cx="271621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Command</a:t>
            </a:r>
          </a:p>
          <a:p>
            <a:r>
              <a:rPr lang="en-GB" altLang="en-US" sz="800"/>
              <a:t>x1 </a:t>
            </a:r>
            <a:r>
              <a:rPr lang="en-GB" altLang="en-US" sz="800" b="0"/>
              <a:t>Commander                                                CWBR-25</a:t>
            </a:r>
            <a:endParaRPr lang="en-GB" altLang="en-US" sz="800"/>
          </a:p>
        </p:txBody>
      </p:sp>
      <p:sp>
        <p:nvSpPr>
          <p:cNvPr id="82146" name="Text Box 226">
            <a:extLst>
              <a:ext uri="{FF2B5EF4-FFF2-40B4-BE49-F238E27FC236}">
                <a16:creationId xmlns:a16="http://schemas.microsoft.com/office/drawing/2014/main" id="{06E26177-0C3E-4CE7-B6C0-EF239049497C}"/>
              </a:ext>
            </a:extLst>
          </p:cNvPr>
          <p:cNvSpPr txBox="1">
            <a:spLocks noChangeArrowheads="1"/>
          </p:cNvSpPr>
          <p:nvPr/>
        </p:nvSpPr>
        <p:spPr bwMode="auto">
          <a:xfrm>
            <a:off x="3932238" y="8027988"/>
            <a:ext cx="27146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Self-Observed Fire Support</a:t>
            </a:r>
          </a:p>
          <a:p>
            <a:r>
              <a:rPr lang="en-GB" altLang="en-US" sz="800"/>
              <a:t>x1 </a:t>
            </a:r>
            <a:r>
              <a:rPr lang="en-GB" altLang="en-US" sz="800" b="0"/>
              <a:t>L9A1 51mm Mortar </a:t>
            </a:r>
            <a:r>
              <a:rPr lang="en-GB" altLang="en-US" sz="800"/>
              <a:t>      </a:t>
            </a:r>
            <a:r>
              <a:rPr lang="en-GB" altLang="en-US" sz="800" b="0"/>
              <a:t>                              CWBR-33</a:t>
            </a:r>
            <a:endParaRPr lang="en-GB" altLang="en-US" sz="800"/>
          </a:p>
        </p:txBody>
      </p:sp>
      <p:sp>
        <p:nvSpPr>
          <p:cNvPr id="82147" name="Text Box 227">
            <a:extLst>
              <a:ext uri="{FF2B5EF4-FFF2-40B4-BE49-F238E27FC236}">
                <a16:creationId xmlns:a16="http://schemas.microsoft.com/office/drawing/2014/main" id="{BB3782BB-274F-48D5-B0D3-5AFC0D4FF78B}"/>
              </a:ext>
            </a:extLst>
          </p:cNvPr>
          <p:cNvSpPr txBox="1">
            <a:spLocks noChangeArrowheads="1"/>
          </p:cNvSpPr>
          <p:nvPr/>
        </p:nvSpPr>
        <p:spPr bwMode="auto">
          <a:xfrm>
            <a:off x="3932238" y="7523163"/>
            <a:ext cx="2690812"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x9 </a:t>
            </a:r>
            <a:r>
              <a:rPr lang="en-GB" altLang="en-US" sz="800" b="0"/>
              <a:t>Commando Infantry (3 MAW) </a:t>
            </a:r>
            <a:r>
              <a:rPr lang="en-GB" altLang="en-US" sz="800"/>
              <a:t>(a)</a:t>
            </a:r>
            <a:r>
              <a:rPr lang="en-GB" altLang="en-US" sz="800" b="0"/>
              <a:t>               CWBR-39</a:t>
            </a:r>
            <a:endParaRPr lang="en-GB" altLang="en-US" sz="800"/>
          </a:p>
        </p:txBody>
      </p:sp>
      <p:sp>
        <p:nvSpPr>
          <p:cNvPr id="82148" name="Text Box 228">
            <a:extLst>
              <a:ext uri="{FF2B5EF4-FFF2-40B4-BE49-F238E27FC236}">
                <a16:creationId xmlns:a16="http://schemas.microsoft.com/office/drawing/2014/main" id="{D1106132-973E-433C-9D25-047BD64165CA}"/>
              </a:ext>
            </a:extLst>
          </p:cNvPr>
          <p:cNvSpPr txBox="1">
            <a:spLocks noChangeArrowheads="1"/>
          </p:cNvSpPr>
          <p:nvPr/>
        </p:nvSpPr>
        <p:spPr bwMode="auto">
          <a:xfrm>
            <a:off x="3933825" y="7812088"/>
            <a:ext cx="2706688"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x3 </a:t>
            </a:r>
            <a:r>
              <a:rPr lang="en-GB" altLang="en-US" sz="800" b="0"/>
              <a:t>L7A2 GPMG (LMG Mode)</a:t>
            </a:r>
            <a:r>
              <a:rPr lang="en-GB" altLang="en-US" sz="800"/>
              <a:t>                          </a:t>
            </a:r>
            <a:r>
              <a:rPr lang="en-GB" altLang="en-US" sz="800" b="0"/>
              <a:t>CWBR-28</a:t>
            </a:r>
            <a:endParaRPr lang="en-GB" altLang="en-US" sz="800"/>
          </a:p>
        </p:txBody>
      </p:sp>
      <p:sp>
        <p:nvSpPr>
          <p:cNvPr id="82149" name="Text Box 229">
            <a:extLst>
              <a:ext uri="{FF2B5EF4-FFF2-40B4-BE49-F238E27FC236}">
                <a16:creationId xmlns:a16="http://schemas.microsoft.com/office/drawing/2014/main" id="{01F3712E-9722-4796-A632-9BB9AC01D110}"/>
              </a:ext>
            </a:extLst>
          </p:cNvPr>
          <p:cNvSpPr txBox="1">
            <a:spLocks noChangeArrowheads="1"/>
          </p:cNvSpPr>
          <p:nvPr/>
        </p:nvSpPr>
        <p:spPr bwMode="auto">
          <a:xfrm>
            <a:off x="3429000" y="8388350"/>
            <a:ext cx="3286125"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800"/>
              <a:t>(a) </a:t>
            </a:r>
            <a:r>
              <a:rPr lang="en-GB" altLang="en-US" sz="800" b="0"/>
              <a:t>From 1986: May upgrade Commando Infantry (SLR/LMG) to:</a:t>
            </a:r>
          </a:p>
          <a:p>
            <a:r>
              <a:rPr lang="en-GB" altLang="en-US" sz="800"/>
              <a:t>     x9 </a:t>
            </a:r>
            <a:r>
              <a:rPr lang="en-GB" altLang="en-US" sz="800" b="0"/>
              <a:t>Commando Infantry (L85/86) (3 MAW)                   CWBR-40 </a:t>
            </a:r>
          </a:p>
          <a:p>
            <a:r>
              <a:rPr lang="en-GB" altLang="en-US" sz="800" b="0"/>
              <a:t>From 1987: May replace all M72 66mm LAW and Carl-Gustav 84mm MAW with the 94mm LAW-80 (see card). </a:t>
            </a:r>
          </a:p>
        </p:txBody>
      </p:sp>
      <p:sp>
        <p:nvSpPr>
          <p:cNvPr id="82150" name="Line 230">
            <a:extLst>
              <a:ext uri="{FF2B5EF4-FFF2-40B4-BE49-F238E27FC236}">
                <a16:creationId xmlns:a16="http://schemas.microsoft.com/office/drawing/2014/main" id="{61C7C9B4-8F11-4985-9DCB-C34092FBA652}"/>
              </a:ext>
            </a:extLst>
          </p:cNvPr>
          <p:cNvSpPr>
            <a:spLocks noChangeShapeType="1"/>
          </p:cNvSpPr>
          <p:nvPr/>
        </p:nvSpPr>
        <p:spPr bwMode="auto">
          <a:xfrm>
            <a:off x="3571875" y="7091363"/>
            <a:ext cx="1588" cy="115252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2151" name="Line 231">
            <a:extLst>
              <a:ext uri="{FF2B5EF4-FFF2-40B4-BE49-F238E27FC236}">
                <a16:creationId xmlns:a16="http://schemas.microsoft.com/office/drawing/2014/main" id="{A50A70BE-CCA7-4CD6-82F2-D583947FA9D9}"/>
              </a:ext>
            </a:extLst>
          </p:cNvPr>
          <p:cNvSpPr>
            <a:spLocks noChangeShapeType="1"/>
          </p:cNvSpPr>
          <p:nvPr/>
        </p:nvSpPr>
        <p:spPr bwMode="auto">
          <a:xfrm>
            <a:off x="3573463" y="6875463"/>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2152" name="Line 232">
            <a:extLst>
              <a:ext uri="{FF2B5EF4-FFF2-40B4-BE49-F238E27FC236}">
                <a16:creationId xmlns:a16="http://schemas.microsoft.com/office/drawing/2014/main" id="{83B852F3-589C-4F14-9340-ACA3C8E9494B}"/>
              </a:ext>
            </a:extLst>
          </p:cNvPr>
          <p:cNvSpPr>
            <a:spLocks noChangeShapeType="1"/>
          </p:cNvSpPr>
          <p:nvPr/>
        </p:nvSpPr>
        <p:spPr bwMode="auto">
          <a:xfrm>
            <a:off x="3571875" y="7380288"/>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82153" name="Group 233">
            <a:extLst>
              <a:ext uri="{FF2B5EF4-FFF2-40B4-BE49-F238E27FC236}">
                <a16:creationId xmlns:a16="http://schemas.microsoft.com/office/drawing/2014/main" id="{568C0E1F-6D65-4230-9CE9-620CE6B38AF7}"/>
              </a:ext>
            </a:extLst>
          </p:cNvPr>
          <p:cNvGrpSpPr>
            <a:grpSpLocks/>
          </p:cNvGrpSpPr>
          <p:nvPr/>
        </p:nvGrpSpPr>
        <p:grpSpPr bwMode="auto">
          <a:xfrm>
            <a:off x="3787775" y="7235825"/>
            <a:ext cx="74613" cy="26988"/>
            <a:chOff x="2373" y="1404"/>
            <a:chExt cx="47" cy="17"/>
          </a:xfrm>
        </p:grpSpPr>
        <p:sp>
          <p:nvSpPr>
            <p:cNvPr id="82154" name="Oval 234">
              <a:extLst>
                <a:ext uri="{FF2B5EF4-FFF2-40B4-BE49-F238E27FC236}">
                  <a16:creationId xmlns:a16="http://schemas.microsoft.com/office/drawing/2014/main" id="{972DF41B-4DCA-4E63-9B41-9CF8CD5C92FD}"/>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82155" name="Oval 235">
              <a:extLst>
                <a:ext uri="{FF2B5EF4-FFF2-40B4-BE49-F238E27FC236}">
                  <a16:creationId xmlns:a16="http://schemas.microsoft.com/office/drawing/2014/main" id="{132FA8A3-9233-4399-AC99-A36CC2BCCBC9}"/>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grpSp>
        <p:nvGrpSpPr>
          <p:cNvPr id="82156" name="Group 236">
            <a:extLst>
              <a:ext uri="{FF2B5EF4-FFF2-40B4-BE49-F238E27FC236}">
                <a16:creationId xmlns:a16="http://schemas.microsoft.com/office/drawing/2014/main" id="{82EB682E-FBEC-4CD5-891B-B0EF80B0ED51}"/>
              </a:ext>
            </a:extLst>
          </p:cNvPr>
          <p:cNvGrpSpPr>
            <a:grpSpLocks/>
          </p:cNvGrpSpPr>
          <p:nvPr/>
        </p:nvGrpSpPr>
        <p:grpSpPr bwMode="auto">
          <a:xfrm>
            <a:off x="3716338" y="7307263"/>
            <a:ext cx="231775" cy="157162"/>
            <a:chOff x="933" y="149"/>
            <a:chExt cx="146" cy="99"/>
          </a:xfrm>
        </p:grpSpPr>
        <p:sp>
          <p:nvSpPr>
            <p:cNvPr id="82157" name="Rectangle 237">
              <a:extLst>
                <a:ext uri="{FF2B5EF4-FFF2-40B4-BE49-F238E27FC236}">
                  <a16:creationId xmlns:a16="http://schemas.microsoft.com/office/drawing/2014/main" id="{77DE5698-C141-4931-A679-28DA7337E89A}"/>
                </a:ext>
              </a:extLst>
            </p:cNvPr>
            <p:cNvSpPr>
              <a:spLocks noChangeAspect="1" noChangeArrowheads="1"/>
            </p:cNvSpPr>
            <p:nvPr/>
          </p:nvSpPr>
          <p:spPr bwMode="auto">
            <a:xfrm>
              <a:off x="933" y="149"/>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2158" name="Text Box 238">
              <a:extLst>
                <a:ext uri="{FF2B5EF4-FFF2-40B4-BE49-F238E27FC236}">
                  <a16:creationId xmlns:a16="http://schemas.microsoft.com/office/drawing/2014/main" id="{00F38A36-79F0-45F2-BA0D-473DFB3CB8A4}"/>
                </a:ext>
              </a:extLst>
            </p:cNvPr>
            <p:cNvSpPr txBox="1">
              <a:spLocks noChangeAspect="1" noChangeArrowheads="1"/>
            </p:cNvSpPr>
            <p:nvPr/>
          </p:nvSpPr>
          <p:spPr bwMode="auto">
            <a:xfrm>
              <a:off x="948" y="163"/>
              <a:ext cx="116" cy="70"/>
            </a:xfrm>
            <a:prstGeom prst="rect">
              <a:avLst/>
            </a:prstGeom>
            <a:solidFill>
              <a:srgbClr val="CC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sz="800"/>
                <a:t>HQ</a:t>
              </a:r>
            </a:p>
          </p:txBody>
        </p:sp>
      </p:grpSp>
      <p:grpSp>
        <p:nvGrpSpPr>
          <p:cNvPr id="82159" name="Group 239">
            <a:extLst>
              <a:ext uri="{FF2B5EF4-FFF2-40B4-BE49-F238E27FC236}">
                <a16:creationId xmlns:a16="http://schemas.microsoft.com/office/drawing/2014/main" id="{D0A44AE5-DE04-4CE8-AD35-C472351CA81A}"/>
              </a:ext>
            </a:extLst>
          </p:cNvPr>
          <p:cNvGrpSpPr>
            <a:grpSpLocks noChangeAspect="1"/>
          </p:cNvGrpSpPr>
          <p:nvPr/>
        </p:nvGrpSpPr>
        <p:grpSpPr bwMode="auto">
          <a:xfrm>
            <a:off x="3714750" y="8170863"/>
            <a:ext cx="239713" cy="157162"/>
            <a:chOff x="960" y="336"/>
            <a:chExt cx="201" cy="132"/>
          </a:xfrm>
        </p:grpSpPr>
        <p:sp>
          <p:nvSpPr>
            <p:cNvPr id="82160" name="Rectangle 240">
              <a:extLst>
                <a:ext uri="{FF2B5EF4-FFF2-40B4-BE49-F238E27FC236}">
                  <a16:creationId xmlns:a16="http://schemas.microsoft.com/office/drawing/2014/main" id="{43E8BC17-4DFC-4F45-8F5A-B685BF2F38DA}"/>
                </a:ext>
              </a:extLst>
            </p:cNvPr>
            <p:cNvSpPr>
              <a:spLocks noChangeAspect="1" noChangeArrowheads="1"/>
            </p:cNvSpPr>
            <p:nvPr/>
          </p:nvSpPr>
          <p:spPr bwMode="auto">
            <a:xfrm>
              <a:off x="960" y="336"/>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2161" name="Line 241">
              <a:extLst>
                <a:ext uri="{FF2B5EF4-FFF2-40B4-BE49-F238E27FC236}">
                  <a16:creationId xmlns:a16="http://schemas.microsoft.com/office/drawing/2014/main" id="{D8171027-D32D-4CD1-B6F7-2EE9F70B15B6}"/>
                </a:ext>
              </a:extLst>
            </p:cNvPr>
            <p:cNvSpPr>
              <a:spLocks noChangeAspect="1" noChangeShapeType="1"/>
            </p:cNvSpPr>
            <p:nvPr/>
          </p:nvSpPr>
          <p:spPr bwMode="auto">
            <a:xfrm flipH="1">
              <a:off x="1061" y="354"/>
              <a:ext cx="2" cy="85"/>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2162" name="Line 242">
              <a:extLst>
                <a:ext uri="{FF2B5EF4-FFF2-40B4-BE49-F238E27FC236}">
                  <a16:creationId xmlns:a16="http://schemas.microsoft.com/office/drawing/2014/main" id="{6C79B423-B0EE-43DD-A95D-F2BB07F280A3}"/>
                </a:ext>
              </a:extLst>
            </p:cNvPr>
            <p:cNvSpPr>
              <a:spLocks noChangeAspect="1" noChangeShapeType="1"/>
            </p:cNvSpPr>
            <p:nvPr/>
          </p:nvSpPr>
          <p:spPr bwMode="auto">
            <a:xfrm flipV="1">
              <a:off x="1031" y="441"/>
              <a:ext cx="57" cy="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82163" name="Group 243">
            <a:extLst>
              <a:ext uri="{FF2B5EF4-FFF2-40B4-BE49-F238E27FC236}">
                <a16:creationId xmlns:a16="http://schemas.microsoft.com/office/drawing/2014/main" id="{538C577B-54A6-485D-BD83-AD83A71F71AE}"/>
              </a:ext>
            </a:extLst>
          </p:cNvPr>
          <p:cNvGrpSpPr>
            <a:grpSpLocks/>
          </p:cNvGrpSpPr>
          <p:nvPr/>
        </p:nvGrpSpPr>
        <p:grpSpPr bwMode="auto">
          <a:xfrm>
            <a:off x="3797300" y="8099425"/>
            <a:ext cx="74613" cy="26988"/>
            <a:chOff x="2373" y="1404"/>
            <a:chExt cx="47" cy="17"/>
          </a:xfrm>
        </p:grpSpPr>
        <p:sp>
          <p:nvSpPr>
            <p:cNvPr id="82164" name="Oval 244">
              <a:extLst>
                <a:ext uri="{FF2B5EF4-FFF2-40B4-BE49-F238E27FC236}">
                  <a16:creationId xmlns:a16="http://schemas.microsoft.com/office/drawing/2014/main" id="{66621233-547C-4F35-893B-EA979B9B86D0}"/>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82165" name="Oval 245">
              <a:extLst>
                <a:ext uri="{FF2B5EF4-FFF2-40B4-BE49-F238E27FC236}">
                  <a16:creationId xmlns:a16="http://schemas.microsoft.com/office/drawing/2014/main" id="{F0972621-79AB-4D73-8C9D-6FDBF54D0615}"/>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82166" name="Line 246">
            <a:extLst>
              <a:ext uri="{FF2B5EF4-FFF2-40B4-BE49-F238E27FC236}">
                <a16:creationId xmlns:a16="http://schemas.microsoft.com/office/drawing/2014/main" id="{750E6DFD-8079-429C-8882-6CCE35009A76}"/>
              </a:ext>
            </a:extLst>
          </p:cNvPr>
          <p:cNvSpPr>
            <a:spLocks noChangeShapeType="1"/>
          </p:cNvSpPr>
          <p:nvPr/>
        </p:nvSpPr>
        <p:spPr bwMode="auto">
          <a:xfrm>
            <a:off x="3571875" y="8243888"/>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2167" name="Line 247">
            <a:extLst>
              <a:ext uri="{FF2B5EF4-FFF2-40B4-BE49-F238E27FC236}">
                <a16:creationId xmlns:a16="http://schemas.microsoft.com/office/drawing/2014/main" id="{1DD5D137-67DF-4E05-BCAD-65564CB34E70}"/>
              </a:ext>
            </a:extLst>
          </p:cNvPr>
          <p:cNvSpPr>
            <a:spLocks noChangeShapeType="1"/>
          </p:cNvSpPr>
          <p:nvPr/>
        </p:nvSpPr>
        <p:spPr bwMode="auto">
          <a:xfrm>
            <a:off x="3571875" y="766762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82168" name="Group 248">
            <a:extLst>
              <a:ext uri="{FF2B5EF4-FFF2-40B4-BE49-F238E27FC236}">
                <a16:creationId xmlns:a16="http://schemas.microsoft.com/office/drawing/2014/main" id="{5CB3C5BD-5C48-4431-9717-7059E36234F7}"/>
              </a:ext>
            </a:extLst>
          </p:cNvPr>
          <p:cNvGrpSpPr>
            <a:grpSpLocks/>
          </p:cNvGrpSpPr>
          <p:nvPr/>
        </p:nvGrpSpPr>
        <p:grpSpPr bwMode="auto">
          <a:xfrm>
            <a:off x="3787775" y="7523163"/>
            <a:ext cx="74613" cy="26987"/>
            <a:chOff x="2373" y="1404"/>
            <a:chExt cx="47" cy="17"/>
          </a:xfrm>
        </p:grpSpPr>
        <p:sp>
          <p:nvSpPr>
            <p:cNvPr id="82169" name="Oval 249">
              <a:extLst>
                <a:ext uri="{FF2B5EF4-FFF2-40B4-BE49-F238E27FC236}">
                  <a16:creationId xmlns:a16="http://schemas.microsoft.com/office/drawing/2014/main" id="{14A06256-C152-4BBF-BAE3-F12145447712}"/>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82170" name="Oval 250">
              <a:extLst>
                <a:ext uri="{FF2B5EF4-FFF2-40B4-BE49-F238E27FC236}">
                  <a16:creationId xmlns:a16="http://schemas.microsoft.com/office/drawing/2014/main" id="{B15A0B64-3762-40B0-962C-3A5C6DB80C7F}"/>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grpSp>
        <p:nvGrpSpPr>
          <p:cNvPr id="82171" name="Group 251">
            <a:extLst>
              <a:ext uri="{FF2B5EF4-FFF2-40B4-BE49-F238E27FC236}">
                <a16:creationId xmlns:a16="http://schemas.microsoft.com/office/drawing/2014/main" id="{5F14B08B-904E-4EED-98BB-A3546AAD49C2}"/>
              </a:ext>
            </a:extLst>
          </p:cNvPr>
          <p:cNvGrpSpPr>
            <a:grpSpLocks/>
          </p:cNvGrpSpPr>
          <p:nvPr/>
        </p:nvGrpSpPr>
        <p:grpSpPr bwMode="auto">
          <a:xfrm>
            <a:off x="3716338" y="7883525"/>
            <a:ext cx="231775" cy="157163"/>
            <a:chOff x="2736" y="2832"/>
            <a:chExt cx="146" cy="99"/>
          </a:xfrm>
        </p:grpSpPr>
        <p:sp>
          <p:nvSpPr>
            <p:cNvPr id="82172" name="Rectangle 252">
              <a:extLst>
                <a:ext uri="{FF2B5EF4-FFF2-40B4-BE49-F238E27FC236}">
                  <a16:creationId xmlns:a16="http://schemas.microsoft.com/office/drawing/2014/main" id="{73A51B6D-D362-4641-9DB3-470AB4A400C5}"/>
                </a:ext>
              </a:extLst>
            </p:cNvPr>
            <p:cNvSpPr>
              <a:spLocks noChangeAspect="1" noChangeArrowheads="1"/>
            </p:cNvSpPr>
            <p:nvPr/>
          </p:nvSpPr>
          <p:spPr bwMode="auto">
            <a:xfrm>
              <a:off x="2736" y="2832"/>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2173" name="Rectangle 253">
              <a:extLst>
                <a:ext uri="{FF2B5EF4-FFF2-40B4-BE49-F238E27FC236}">
                  <a16:creationId xmlns:a16="http://schemas.microsoft.com/office/drawing/2014/main" id="{DEA05B71-EEC1-465C-86E5-2AA69072FBC9}"/>
                </a:ext>
              </a:extLst>
            </p:cNvPr>
            <p:cNvSpPr>
              <a:spLocks noChangeAspect="1" noChangeArrowheads="1"/>
            </p:cNvSpPr>
            <p:nvPr/>
          </p:nvSpPr>
          <p:spPr bwMode="auto">
            <a:xfrm>
              <a:off x="2736" y="2832"/>
              <a:ext cx="35" cy="98"/>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2174" name="Line 254">
              <a:extLst>
                <a:ext uri="{FF2B5EF4-FFF2-40B4-BE49-F238E27FC236}">
                  <a16:creationId xmlns:a16="http://schemas.microsoft.com/office/drawing/2014/main" id="{454C45EF-F76E-4E0B-8A55-741756F1FB03}"/>
                </a:ext>
              </a:extLst>
            </p:cNvPr>
            <p:cNvSpPr>
              <a:spLocks noChangeAspect="1" noChangeShapeType="1"/>
            </p:cNvSpPr>
            <p:nvPr/>
          </p:nvSpPr>
          <p:spPr bwMode="auto">
            <a:xfrm flipV="1">
              <a:off x="2736" y="2834"/>
              <a:ext cx="144" cy="95"/>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2175" name="Line 255">
              <a:extLst>
                <a:ext uri="{FF2B5EF4-FFF2-40B4-BE49-F238E27FC236}">
                  <a16:creationId xmlns:a16="http://schemas.microsoft.com/office/drawing/2014/main" id="{E14C8717-85B0-4084-AA7A-FA2F54372606}"/>
                </a:ext>
              </a:extLst>
            </p:cNvPr>
            <p:cNvSpPr>
              <a:spLocks noChangeAspect="1" noChangeShapeType="1"/>
            </p:cNvSpPr>
            <p:nvPr/>
          </p:nvSpPr>
          <p:spPr bwMode="auto">
            <a:xfrm>
              <a:off x="2737" y="2832"/>
              <a:ext cx="143" cy="9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82176" name="Line 256">
            <a:extLst>
              <a:ext uri="{FF2B5EF4-FFF2-40B4-BE49-F238E27FC236}">
                <a16:creationId xmlns:a16="http://schemas.microsoft.com/office/drawing/2014/main" id="{AA8779B3-DA1F-4BF1-A225-9DD3EE062434}"/>
              </a:ext>
            </a:extLst>
          </p:cNvPr>
          <p:cNvSpPr>
            <a:spLocks noChangeShapeType="1"/>
          </p:cNvSpPr>
          <p:nvPr/>
        </p:nvSpPr>
        <p:spPr bwMode="auto">
          <a:xfrm>
            <a:off x="3571875" y="795655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82177" name="Group 257">
            <a:extLst>
              <a:ext uri="{FF2B5EF4-FFF2-40B4-BE49-F238E27FC236}">
                <a16:creationId xmlns:a16="http://schemas.microsoft.com/office/drawing/2014/main" id="{6C8864D7-9B50-467A-8102-2A99D53F0CD8}"/>
              </a:ext>
            </a:extLst>
          </p:cNvPr>
          <p:cNvGrpSpPr>
            <a:grpSpLocks/>
          </p:cNvGrpSpPr>
          <p:nvPr/>
        </p:nvGrpSpPr>
        <p:grpSpPr bwMode="auto">
          <a:xfrm>
            <a:off x="3789363" y="7812088"/>
            <a:ext cx="74612" cy="26987"/>
            <a:chOff x="2373" y="1404"/>
            <a:chExt cx="47" cy="17"/>
          </a:xfrm>
        </p:grpSpPr>
        <p:sp>
          <p:nvSpPr>
            <p:cNvPr id="82178" name="Oval 258">
              <a:extLst>
                <a:ext uri="{FF2B5EF4-FFF2-40B4-BE49-F238E27FC236}">
                  <a16:creationId xmlns:a16="http://schemas.microsoft.com/office/drawing/2014/main" id="{8A4845CC-5E9C-49A8-B085-9495FA2F2AFA}"/>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82179" name="Oval 259">
              <a:extLst>
                <a:ext uri="{FF2B5EF4-FFF2-40B4-BE49-F238E27FC236}">
                  <a16:creationId xmlns:a16="http://schemas.microsoft.com/office/drawing/2014/main" id="{2A9B2AA7-FCC8-4D44-A33A-A27601E8D4B6}"/>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grpSp>
        <p:nvGrpSpPr>
          <p:cNvPr id="82180" name="Group 260">
            <a:extLst>
              <a:ext uri="{FF2B5EF4-FFF2-40B4-BE49-F238E27FC236}">
                <a16:creationId xmlns:a16="http://schemas.microsoft.com/office/drawing/2014/main" id="{697CA755-6BB0-4855-A79E-E8D1AC357667}"/>
              </a:ext>
            </a:extLst>
          </p:cNvPr>
          <p:cNvGrpSpPr>
            <a:grpSpLocks noChangeAspect="1"/>
          </p:cNvGrpSpPr>
          <p:nvPr/>
        </p:nvGrpSpPr>
        <p:grpSpPr bwMode="auto">
          <a:xfrm>
            <a:off x="3429000" y="6948488"/>
            <a:ext cx="304800" cy="217487"/>
            <a:chOff x="808" y="2610"/>
            <a:chExt cx="146" cy="99"/>
          </a:xfrm>
        </p:grpSpPr>
        <p:grpSp>
          <p:nvGrpSpPr>
            <p:cNvPr id="82181" name="Group 261">
              <a:extLst>
                <a:ext uri="{FF2B5EF4-FFF2-40B4-BE49-F238E27FC236}">
                  <a16:creationId xmlns:a16="http://schemas.microsoft.com/office/drawing/2014/main" id="{C45FCD9E-4477-4B5B-8BC7-7CEF93DD0D93}"/>
                </a:ext>
              </a:extLst>
            </p:cNvPr>
            <p:cNvGrpSpPr>
              <a:grpSpLocks noChangeAspect="1"/>
            </p:cNvGrpSpPr>
            <p:nvPr/>
          </p:nvGrpSpPr>
          <p:grpSpPr bwMode="auto">
            <a:xfrm>
              <a:off x="808" y="2610"/>
              <a:ext cx="146" cy="99"/>
              <a:chOff x="1968" y="1728"/>
              <a:chExt cx="195" cy="132"/>
            </a:xfrm>
          </p:grpSpPr>
          <p:sp>
            <p:nvSpPr>
              <p:cNvPr id="82182" name="Rectangle 262">
                <a:extLst>
                  <a:ext uri="{FF2B5EF4-FFF2-40B4-BE49-F238E27FC236}">
                    <a16:creationId xmlns:a16="http://schemas.microsoft.com/office/drawing/2014/main" id="{581F60F6-B1B7-466C-9A1C-281AD9DB3E37}"/>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2183" name="Line 263">
                <a:extLst>
                  <a:ext uri="{FF2B5EF4-FFF2-40B4-BE49-F238E27FC236}">
                    <a16:creationId xmlns:a16="http://schemas.microsoft.com/office/drawing/2014/main" id="{A43EADB7-A2D8-4B18-BF96-FB31BE87CBF0}"/>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2184" name="Line 264">
                <a:extLst>
                  <a:ext uri="{FF2B5EF4-FFF2-40B4-BE49-F238E27FC236}">
                    <a16:creationId xmlns:a16="http://schemas.microsoft.com/office/drawing/2014/main" id="{97134549-7303-433C-A31C-C317E67ADF3F}"/>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82185" name="Group 265">
              <a:extLst>
                <a:ext uri="{FF2B5EF4-FFF2-40B4-BE49-F238E27FC236}">
                  <a16:creationId xmlns:a16="http://schemas.microsoft.com/office/drawing/2014/main" id="{3A9F5EB5-2555-4C4C-AB06-83F46B424069}"/>
                </a:ext>
              </a:extLst>
            </p:cNvPr>
            <p:cNvGrpSpPr>
              <a:grpSpLocks noChangeAspect="1"/>
            </p:cNvGrpSpPr>
            <p:nvPr/>
          </p:nvGrpSpPr>
          <p:grpSpPr bwMode="auto">
            <a:xfrm>
              <a:off x="862" y="2626"/>
              <a:ext cx="36" cy="71"/>
              <a:chOff x="862" y="2628"/>
              <a:chExt cx="36" cy="71"/>
            </a:xfrm>
          </p:grpSpPr>
          <p:sp>
            <p:nvSpPr>
              <p:cNvPr id="82186" name="AutoShape 266">
                <a:extLst>
                  <a:ext uri="{FF2B5EF4-FFF2-40B4-BE49-F238E27FC236}">
                    <a16:creationId xmlns:a16="http://schemas.microsoft.com/office/drawing/2014/main" id="{0BD80F21-A39D-4C15-991A-41A661F73878}"/>
                  </a:ext>
                </a:extLst>
              </p:cNvPr>
              <p:cNvSpPr>
                <a:spLocks noChangeAspect="1" noChangeArrowheads="1"/>
              </p:cNvSpPr>
              <p:nvPr/>
            </p:nvSpPr>
            <p:spPr bwMode="auto">
              <a:xfrm rot="10800000">
                <a:off x="863" y="2670"/>
                <a:ext cx="35" cy="23"/>
              </a:xfrm>
              <a:custGeom>
                <a:avLst/>
                <a:gdLst>
                  <a:gd name="G0" fmla="+- 10800 0 0"/>
                  <a:gd name="G1" fmla="+- 11640114 0 0"/>
                  <a:gd name="G2" fmla="+- 0 0 11640114"/>
                  <a:gd name="T0" fmla="*/ 0 256 1"/>
                  <a:gd name="T1" fmla="*/ 180 256 1"/>
                  <a:gd name="G3" fmla="+- 11640114 T0 T1"/>
                  <a:gd name="T2" fmla="*/ 0 256 1"/>
                  <a:gd name="T3" fmla="*/ 90 256 1"/>
                  <a:gd name="G4" fmla="+- 11640114 T2 T3"/>
                  <a:gd name="G5" fmla="*/ G4 2 1"/>
                  <a:gd name="T4" fmla="*/ 90 256 1"/>
                  <a:gd name="T5" fmla="*/ 0 256 1"/>
                  <a:gd name="G6" fmla="+- 11640114 T4 T5"/>
                  <a:gd name="G7" fmla="*/ G6 2 1"/>
                  <a:gd name="G8" fmla="abs 11640114"/>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640114"/>
                  <a:gd name="G21" fmla="sin G19 11640114"/>
                  <a:gd name="G22" fmla="+- G20 10800 0"/>
                  <a:gd name="G23" fmla="+- G21 10800 0"/>
                  <a:gd name="G24" fmla="+- 10800 0 G20"/>
                  <a:gd name="G25" fmla="+- 10800 10800 0"/>
                  <a:gd name="G26" fmla="?: G9 G17 G25"/>
                  <a:gd name="G27" fmla="?: G9 0 21600"/>
                  <a:gd name="G28" fmla="cos 10800 11640114"/>
                  <a:gd name="G29" fmla="sin 10800 11640114"/>
                  <a:gd name="G30" fmla="sin 10800 11640114"/>
                  <a:gd name="G31" fmla="+- G28 10800 0"/>
                  <a:gd name="G32" fmla="+- G29 10800 0"/>
                  <a:gd name="G33" fmla="+- G30 10800 0"/>
                  <a:gd name="G34" fmla="?: G4 0 G31"/>
                  <a:gd name="G35" fmla="?: 11640114 G34 0"/>
                  <a:gd name="G36" fmla="?: G6 G35 G31"/>
                  <a:gd name="G37" fmla="+- 21600 0 G36"/>
                  <a:gd name="G38" fmla="?: G4 0 G33"/>
                  <a:gd name="G39" fmla="?: 11640114 G38 G32"/>
                  <a:gd name="G40" fmla="?: G6 G39 0"/>
                  <a:gd name="G41" fmla="?: G4 G32 21600"/>
                  <a:gd name="G42" fmla="?: G6 G41 G33"/>
                  <a:gd name="T12" fmla="*/ 10800 w 21600"/>
                  <a:gd name="T13" fmla="*/ 0 h 21600"/>
                  <a:gd name="T14" fmla="*/ 9 w 21600"/>
                  <a:gd name="T15" fmla="*/ 11249 h 21600"/>
                  <a:gd name="T16" fmla="*/ 10800 w 21600"/>
                  <a:gd name="T17" fmla="*/ 0 h 21600"/>
                  <a:gd name="T18" fmla="*/ 21591 w 21600"/>
                  <a:gd name="T19" fmla="*/ 11249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9" y="11249"/>
                    </a:moveTo>
                    <a:cubicBezTo>
                      <a:pt x="3" y="11099"/>
                      <a:pt x="0" y="10949"/>
                      <a:pt x="0" y="10800"/>
                    </a:cubicBezTo>
                    <a:cubicBezTo>
                      <a:pt x="0" y="4835"/>
                      <a:pt x="4835" y="0"/>
                      <a:pt x="10800" y="0"/>
                    </a:cubicBezTo>
                    <a:cubicBezTo>
                      <a:pt x="16764" y="0"/>
                      <a:pt x="21600" y="4835"/>
                      <a:pt x="21600" y="10800"/>
                    </a:cubicBezTo>
                    <a:cubicBezTo>
                      <a:pt x="21600" y="10949"/>
                      <a:pt x="21596" y="11099"/>
                      <a:pt x="21590" y="11249"/>
                    </a:cubicBezTo>
                    <a:cubicBezTo>
                      <a:pt x="21596" y="11099"/>
                      <a:pt x="21600" y="10949"/>
                      <a:pt x="21600" y="10800"/>
                    </a:cubicBezTo>
                    <a:cubicBezTo>
                      <a:pt x="21600" y="4835"/>
                      <a:pt x="16764" y="0"/>
                      <a:pt x="10800" y="0"/>
                    </a:cubicBezTo>
                    <a:cubicBezTo>
                      <a:pt x="4835" y="0"/>
                      <a:pt x="0" y="4835"/>
                      <a:pt x="0" y="10800"/>
                    </a:cubicBezTo>
                    <a:cubicBezTo>
                      <a:pt x="0" y="10949"/>
                      <a:pt x="3" y="11099"/>
                      <a:pt x="9" y="11249"/>
                    </a:cubicBezTo>
                    <a:close/>
                  </a:path>
                </a:pathLst>
              </a:custGeom>
              <a:solidFill>
                <a:srgbClr val="CC9900"/>
              </a:solidFill>
              <a:ln w="63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2187" name="Line 267">
                <a:extLst>
                  <a:ext uri="{FF2B5EF4-FFF2-40B4-BE49-F238E27FC236}">
                    <a16:creationId xmlns:a16="http://schemas.microsoft.com/office/drawing/2014/main" id="{6E9DE6EB-258C-4F5D-A79C-E6B05DBD6D02}"/>
                  </a:ext>
                </a:extLst>
              </p:cNvPr>
              <p:cNvSpPr>
                <a:spLocks noChangeAspect="1" noChangeShapeType="1"/>
              </p:cNvSpPr>
              <p:nvPr/>
            </p:nvSpPr>
            <p:spPr bwMode="auto">
              <a:xfrm>
                <a:off x="880" y="2640"/>
                <a:ext cx="0" cy="59"/>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2188" name="Line 268">
                <a:extLst>
                  <a:ext uri="{FF2B5EF4-FFF2-40B4-BE49-F238E27FC236}">
                    <a16:creationId xmlns:a16="http://schemas.microsoft.com/office/drawing/2014/main" id="{9AAAF783-BDBB-4EE6-826C-98A0AB7768BE}"/>
                  </a:ext>
                </a:extLst>
              </p:cNvPr>
              <p:cNvSpPr>
                <a:spLocks noChangeAspect="1" noChangeShapeType="1"/>
              </p:cNvSpPr>
              <p:nvPr/>
            </p:nvSpPr>
            <p:spPr bwMode="auto">
              <a:xfrm>
                <a:off x="862" y="2641"/>
                <a:ext cx="35" cy="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2189" name="Oval 269">
                <a:extLst>
                  <a:ext uri="{FF2B5EF4-FFF2-40B4-BE49-F238E27FC236}">
                    <a16:creationId xmlns:a16="http://schemas.microsoft.com/office/drawing/2014/main" id="{0066ECE3-14BD-4664-A208-3ACD5F100563}"/>
                  </a:ext>
                </a:extLst>
              </p:cNvPr>
              <p:cNvSpPr>
                <a:spLocks noChangeAspect="1" noChangeArrowheads="1"/>
              </p:cNvSpPr>
              <p:nvPr/>
            </p:nvSpPr>
            <p:spPr bwMode="auto">
              <a:xfrm>
                <a:off x="877" y="2628"/>
                <a:ext cx="6" cy="6"/>
              </a:xfrm>
              <a:prstGeom prst="ellipse">
                <a:avLst/>
              </a:prstGeom>
              <a:solidFill>
                <a:schemeClr val="accent1"/>
              </a:solidFill>
              <a:ln w="63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grpSp>
        <p:nvGrpSpPr>
          <p:cNvPr id="82190" name="Group 270">
            <a:extLst>
              <a:ext uri="{FF2B5EF4-FFF2-40B4-BE49-F238E27FC236}">
                <a16:creationId xmlns:a16="http://schemas.microsoft.com/office/drawing/2014/main" id="{87DD786E-1E58-4BC5-9A1E-F13ADF594BFD}"/>
              </a:ext>
            </a:extLst>
          </p:cNvPr>
          <p:cNvGrpSpPr>
            <a:grpSpLocks noChangeAspect="1"/>
          </p:cNvGrpSpPr>
          <p:nvPr/>
        </p:nvGrpSpPr>
        <p:grpSpPr bwMode="auto">
          <a:xfrm>
            <a:off x="3717925" y="7596188"/>
            <a:ext cx="234950" cy="160337"/>
            <a:chOff x="808" y="2610"/>
            <a:chExt cx="146" cy="99"/>
          </a:xfrm>
        </p:grpSpPr>
        <p:grpSp>
          <p:nvGrpSpPr>
            <p:cNvPr id="82191" name="Group 271">
              <a:extLst>
                <a:ext uri="{FF2B5EF4-FFF2-40B4-BE49-F238E27FC236}">
                  <a16:creationId xmlns:a16="http://schemas.microsoft.com/office/drawing/2014/main" id="{4E3AE76C-ECF2-4729-AE21-ACEB4D1B8F8A}"/>
                </a:ext>
              </a:extLst>
            </p:cNvPr>
            <p:cNvGrpSpPr>
              <a:grpSpLocks noChangeAspect="1"/>
            </p:cNvGrpSpPr>
            <p:nvPr/>
          </p:nvGrpSpPr>
          <p:grpSpPr bwMode="auto">
            <a:xfrm>
              <a:off x="808" y="2610"/>
              <a:ext cx="146" cy="99"/>
              <a:chOff x="1968" y="1728"/>
              <a:chExt cx="195" cy="132"/>
            </a:xfrm>
          </p:grpSpPr>
          <p:sp>
            <p:nvSpPr>
              <p:cNvPr id="82192" name="Rectangle 272">
                <a:extLst>
                  <a:ext uri="{FF2B5EF4-FFF2-40B4-BE49-F238E27FC236}">
                    <a16:creationId xmlns:a16="http://schemas.microsoft.com/office/drawing/2014/main" id="{D2D63097-344F-4447-99BD-C5517C18897C}"/>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2193" name="Line 273">
                <a:extLst>
                  <a:ext uri="{FF2B5EF4-FFF2-40B4-BE49-F238E27FC236}">
                    <a16:creationId xmlns:a16="http://schemas.microsoft.com/office/drawing/2014/main" id="{84C6C86B-3CA6-4950-93B0-D1F59554BC3B}"/>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2194" name="Line 274">
                <a:extLst>
                  <a:ext uri="{FF2B5EF4-FFF2-40B4-BE49-F238E27FC236}">
                    <a16:creationId xmlns:a16="http://schemas.microsoft.com/office/drawing/2014/main" id="{1BE3D6D0-28A9-4C23-9DBD-0A7A5892ED6D}"/>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82195" name="Group 275">
              <a:extLst>
                <a:ext uri="{FF2B5EF4-FFF2-40B4-BE49-F238E27FC236}">
                  <a16:creationId xmlns:a16="http://schemas.microsoft.com/office/drawing/2014/main" id="{4BA79628-3002-4B57-BDE0-8A0C10EDF232}"/>
                </a:ext>
              </a:extLst>
            </p:cNvPr>
            <p:cNvGrpSpPr>
              <a:grpSpLocks noChangeAspect="1"/>
            </p:cNvGrpSpPr>
            <p:nvPr/>
          </p:nvGrpSpPr>
          <p:grpSpPr bwMode="auto">
            <a:xfrm>
              <a:off x="862" y="2626"/>
              <a:ext cx="36" cy="71"/>
              <a:chOff x="862" y="2628"/>
              <a:chExt cx="36" cy="71"/>
            </a:xfrm>
          </p:grpSpPr>
          <p:sp>
            <p:nvSpPr>
              <p:cNvPr id="82196" name="AutoShape 276">
                <a:extLst>
                  <a:ext uri="{FF2B5EF4-FFF2-40B4-BE49-F238E27FC236}">
                    <a16:creationId xmlns:a16="http://schemas.microsoft.com/office/drawing/2014/main" id="{DA0120EA-34AB-4F1D-BBD8-260693296888}"/>
                  </a:ext>
                </a:extLst>
              </p:cNvPr>
              <p:cNvSpPr>
                <a:spLocks noChangeAspect="1" noChangeArrowheads="1"/>
              </p:cNvSpPr>
              <p:nvPr/>
            </p:nvSpPr>
            <p:spPr bwMode="auto">
              <a:xfrm rot="10800000">
                <a:off x="863" y="2670"/>
                <a:ext cx="35" cy="23"/>
              </a:xfrm>
              <a:custGeom>
                <a:avLst/>
                <a:gdLst>
                  <a:gd name="G0" fmla="+- 10800 0 0"/>
                  <a:gd name="G1" fmla="+- 11640114 0 0"/>
                  <a:gd name="G2" fmla="+- 0 0 11640114"/>
                  <a:gd name="T0" fmla="*/ 0 256 1"/>
                  <a:gd name="T1" fmla="*/ 180 256 1"/>
                  <a:gd name="G3" fmla="+- 11640114 T0 T1"/>
                  <a:gd name="T2" fmla="*/ 0 256 1"/>
                  <a:gd name="T3" fmla="*/ 90 256 1"/>
                  <a:gd name="G4" fmla="+- 11640114 T2 T3"/>
                  <a:gd name="G5" fmla="*/ G4 2 1"/>
                  <a:gd name="T4" fmla="*/ 90 256 1"/>
                  <a:gd name="T5" fmla="*/ 0 256 1"/>
                  <a:gd name="G6" fmla="+- 11640114 T4 T5"/>
                  <a:gd name="G7" fmla="*/ G6 2 1"/>
                  <a:gd name="G8" fmla="abs 11640114"/>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640114"/>
                  <a:gd name="G21" fmla="sin G19 11640114"/>
                  <a:gd name="G22" fmla="+- G20 10800 0"/>
                  <a:gd name="G23" fmla="+- G21 10800 0"/>
                  <a:gd name="G24" fmla="+- 10800 0 G20"/>
                  <a:gd name="G25" fmla="+- 10800 10800 0"/>
                  <a:gd name="G26" fmla="?: G9 G17 G25"/>
                  <a:gd name="G27" fmla="?: G9 0 21600"/>
                  <a:gd name="G28" fmla="cos 10800 11640114"/>
                  <a:gd name="G29" fmla="sin 10800 11640114"/>
                  <a:gd name="G30" fmla="sin 10800 11640114"/>
                  <a:gd name="G31" fmla="+- G28 10800 0"/>
                  <a:gd name="G32" fmla="+- G29 10800 0"/>
                  <a:gd name="G33" fmla="+- G30 10800 0"/>
                  <a:gd name="G34" fmla="?: G4 0 G31"/>
                  <a:gd name="G35" fmla="?: 11640114 G34 0"/>
                  <a:gd name="G36" fmla="?: G6 G35 G31"/>
                  <a:gd name="G37" fmla="+- 21600 0 G36"/>
                  <a:gd name="G38" fmla="?: G4 0 G33"/>
                  <a:gd name="G39" fmla="?: 11640114 G38 G32"/>
                  <a:gd name="G40" fmla="?: G6 G39 0"/>
                  <a:gd name="G41" fmla="?: G4 G32 21600"/>
                  <a:gd name="G42" fmla="?: G6 G41 G33"/>
                  <a:gd name="T12" fmla="*/ 10800 w 21600"/>
                  <a:gd name="T13" fmla="*/ 0 h 21600"/>
                  <a:gd name="T14" fmla="*/ 9 w 21600"/>
                  <a:gd name="T15" fmla="*/ 11249 h 21600"/>
                  <a:gd name="T16" fmla="*/ 10800 w 21600"/>
                  <a:gd name="T17" fmla="*/ 0 h 21600"/>
                  <a:gd name="T18" fmla="*/ 21591 w 21600"/>
                  <a:gd name="T19" fmla="*/ 11249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9" y="11249"/>
                    </a:moveTo>
                    <a:cubicBezTo>
                      <a:pt x="3" y="11099"/>
                      <a:pt x="0" y="10949"/>
                      <a:pt x="0" y="10800"/>
                    </a:cubicBezTo>
                    <a:cubicBezTo>
                      <a:pt x="0" y="4835"/>
                      <a:pt x="4835" y="0"/>
                      <a:pt x="10800" y="0"/>
                    </a:cubicBezTo>
                    <a:cubicBezTo>
                      <a:pt x="16764" y="0"/>
                      <a:pt x="21600" y="4835"/>
                      <a:pt x="21600" y="10800"/>
                    </a:cubicBezTo>
                    <a:cubicBezTo>
                      <a:pt x="21600" y="10949"/>
                      <a:pt x="21596" y="11099"/>
                      <a:pt x="21590" y="11249"/>
                    </a:cubicBezTo>
                    <a:cubicBezTo>
                      <a:pt x="21596" y="11099"/>
                      <a:pt x="21600" y="10949"/>
                      <a:pt x="21600" y="10800"/>
                    </a:cubicBezTo>
                    <a:cubicBezTo>
                      <a:pt x="21600" y="4835"/>
                      <a:pt x="16764" y="0"/>
                      <a:pt x="10800" y="0"/>
                    </a:cubicBezTo>
                    <a:cubicBezTo>
                      <a:pt x="4835" y="0"/>
                      <a:pt x="0" y="4835"/>
                      <a:pt x="0" y="10800"/>
                    </a:cubicBezTo>
                    <a:cubicBezTo>
                      <a:pt x="0" y="10949"/>
                      <a:pt x="3" y="11099"/>
                      <a:pt x="9" y="11249"/>
                    </a:cubicBezTo>
                    <a:close/>
                  </a:path>
                </a:pathLst>
              </a:custGeom>
              <a:solidFill>
                <a:srgbClr val="CC9900"/>
              </a:solidFill>
              <a:ln w="63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2197" name="Line 277">
                <a:extLst>
                  <a:ext uri="{FF2B5EF4-FFF2-40B4-BE49-F238E27FC236}">
                    <a16:creationId xmlns:a16="http://schemas.microsoft.com/office/drawing/2014/main" id="{A9C62033-4313-4A93-947C-A766E9840DA3}"/>
                  </a:ext>
                </a:extLst>
              </p:cNvPr>
              <p:cNvSpPr>
                <a:spLocks noChangeAspect="1" noChangeShapeType="1"/>
              </p:cNvSpPr>
              <p:nvPr/>
            </p:nvSpPr>
            <p:spPr bwMode="auto">
              <a:xfrm>
                <a:off x="880" y="2640"/>
                <a:ext cx="0" cy="59"/>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2198" name="Line 278">
                <a:extLst>
                  <a:ext uri="{FF2B5EF4-FFF2-40B4-BE49-F238E27FC236}">
                    <a16:creationId xmlns:a16="http://schemas.microsoft.com/office/drawing/2014/main" id="{1AC4CC7E-C679-4D89-80B2-1F43785BDFEF}"/>
                  </a:ext>
                </a:extLst>
              </p:cNvPr>
              <p:cNvSpPr>
                <a:spLocks noChangeAspect="1" noChangeShapeType="1"/>
              </p:cNvSpPr>
              <p:nvPr/>
            </p:nvSpPr>
            <p:spPr bwMode="auto">
              <a:xfrm>
                <a:off x="862" y="2641"/>
                <a:ext cx="35" cy="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2199" name="Oval 279">
                <a:extLst>
                  <a:ext uri="{FF2B5EF4-FFF2-40B4-BE49-F238E27FC236}">
                    <a16:creationId xmlns:a16="http://schemas.microsoft.com/office/drawing/2014/main" id="{B9E0E1FB-76A0-4E86-BE53-E31F602B3114}"/>
                  </a:ext>
                </a:extLst>
              </p:cNvPr>
              <p:cNvSpPr>
                <a:spLocks noChangeAspect="1" noChangeArrowheads="1"/>
              </p:cNvSpPr>
              <p:nvPr/>
            </p:nvSpPr>
            <p:spPr bwMode="auto">
              <a:xfrm>
                <a:off x="877" y="2628"/>
                <a:ext cx="6" cy="6"/>
              </a:xfrm>
              <a:prstGeom prst="ellipse">
                <a:avLst/>
              </a:prstGeom>
              <a:solidFill>
                <a:schemeClr val="accent1"/>
              </a:solidFill>
              <a:ln w="63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pic>
        <p:nvPicPr>
          <p:cNvPr id="82200" name="Picture 280" descr="Commando">
            <a:extLst>
              <a:ext uri="{FF2B5EF4-FFF2-40B4-BE49-F238E27FC236}">
                <a16:creationId xmlns:a16="http://schemas.microsoft.com/office/drawing/2014/main" id="{D7D2E548-536F-43C5-B624-95FF6C4B7A7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44900" y="4716463"/>
            <a:ext cx="2590800" cy="1939925"/>
          </a:xfrm>
          <a:prstGeom prst="rect">
            <a:avLst/>
          </a:prstGeom>
          <a:noFill/>
          <a:extLst>
            <a:ext uri="{909E8E84-426E-40DD-AFC4-6F175D3DCCD1}">
              <a14:hiddenFill xmlns:a14="http://schemas.microsoft.com/office/drawing/2010/main">
                <a:solidFill>
                  <a:srgbClr val="FFFFFF"/>
                </a:solidFill>
              </a14:hiddenFill>
            </a:ext>
          </a:extLst>
        </p:spPr>
      </p:pic>
      <p:grpSp>
        <p:nvGrpSpPr>
          <p:cNvPr id="82201" name="Group 281">
            <a:extLst>
              <a:ext uri="{FF2B5EF4-FFF2-40B4-BE49-F238E27FC236}">
                <a16:creationId xmlns:a16="http://schemas.microsoft.com/office/drawing/2014/main" id="{F22E5EE2-818A-401D-8F37-F5D176BFE1E2}"/>
              </a:ext>
            </a:extLst>
          </p:cNvPr>
          <p:cNvGrpSpPr>
            <a:grpSpLocks noChangeAspect="1"/>
          </p:cNvGrpSpPr>
          <p:nvPr/>
        </p:nvGrpSpPr>
        <p:grpSpPr bwMode="auto">
          <a:xfrm>
            <a:off x="403225" y="7523163"/>
            <a:ext cx="231775" cy="157162"/>
            <a:chOff x="624" y="1632"/>
            <a:chExt cx="195" cy="132"/>
          </a:xfrm>
        </p:grpSpPr>
        <p:sp>
          <p:nvSpPr>
            <p:cNvPr id="82202" name="Rectangle 282">
              <a:extLst>
                <a:ext uri="{FF2B5EF4-FFF2-40B4-BE49-F238E27FC236}">
                  <a16:creationId xmlns:a16="http://schemas.microsoft.com/office/drawing/2014/main" id="{865A8663-CBED-4A52-B9A7-6095D6F848DA}"/>
                </a:ext>
              </a:extLst>
            </p:cNvPr>
            <p:cNvSpPr>
              <a:spLocks noChangeAspect="1" noChangeArrowheads="1"/>
            </p:cNvSpPr>
            <p:nvPr/>
          </p:nvSpPr>
          <p:spPr bwMode="auto">
            <a:xfrm>
              <a:off x="624" y="1632"/>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2203" name="Line 283">
              <a:extLst>
                <a:ext uri="{FF2B5EF4-FFF2-40B4-BE49-F238E27FC236}">
                  <a16:creationId xmlns:a16="http://schemas.microsoft.com/office/drawing/2014/main" id="{CACB1862-E90C-41A0-BD9A-6355A8885334}"/>
                </a:ext>
              </a:extLst>
            </p:cNvPr>
            <p:cNvSpPr>
              <a:spLocks noChangeAspect="1" noChangeShapeType="1"/>
            </p:cNvSpPr>
            <p:nvPr/>
          </p:nvSpPr>
          <p:spPr bwMode="auto">
            <a:xfrm flipV="1">
              <a:off x="624" y="1635"/>
              <a:ext cx="96" cy="12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2204" name="Line 284">
              <a:extLst>
                <a:ext uri="{FF2B5EF4-FFF2-40B4-BE49-F238E27FC236}">
                  <a16:creationId xmlns:a16="http://schemas.microsoft.com/office/drawing/2014/main" id="{F5B465BF-3CD0-43F3-A2D4-93A5D0BAE92C}"/>
                </a:ext>
              </a:extLst>
            </p:cNvPr>
            <p:cNvSpPr>
              <a:spLocks noChangeAspect="1" noChangeShapeType="1"/>
            </p:cNvSpPr>
            <p:nvPr/>
          </p:nvSpPr>
          <p:spPr bwMode="auto">
            <a:xfrm>
              <a:off x="720" y="1632"/>
              <a:ext cx="96"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82205" name="Group 285">
            <a:extLst>
              <a:ext uri="{FF2B5EF4-FFF2-40B4-BE49-F238E27FC236}">
                <a16:creationId xmlns:a16="http://schemas.microsoft.com/office/drawing/2014/main" id="{EB721F78-612A-4F50-ABF4-23D6B816F3B1}"/>
              </a:ext>
            </a:extLst>
          </p:cNvPr>
          <p:cNvGrpSpPr>
            <a:grpSpLocks/>
          </p:cNvGrpSpPr>
          <p:nvPr/>
        </p:nvGrpSpPr>
        <p:grpSpPr bwMode="auto">
          <a:xfrm>
            <a:off x="481013" y="7451725"/>
            <a:ext cx="74612" cy="26988"/>
            <a:chOff x="2373" y="1404"/>
            <a:chExt cx="47" cy="17"/>
          </a:xfrm>
        </p:grpSpPr>
        <p:sp>
          <p:nvSpPr>
            <p:cNvPr id="82206" name="Oval 286">
              <a:extLst>
                <a:ext uri="{FF2B5EF4-FFF2-40B4-BE49-F238E27FC236}">
                  <a16:creationId xmlns:a16="http://schemas.microsoft.com/office/drawing/2014/main" id="{F9B000EB-EF0F-4175-93E6-1A2C42E25838}"/>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82207" name="Oval 287">
              <a:extLst>
                <a:ext uri="{FF2B5EF4-FFF2-40B4-BE49-F238E27FC236}">
                  <a16:creationId xmlns:a16="http://schemas.microsoft.com/office/drawing/2014/main" id="{432EF779-7486-462A-9FE8-C4405DBC3710}"/>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82208" name="Text Box 288">
            <a:extLst>
              <a:ext uri="{FF2B5EF4-FFF2-40B4-BE49-F238E27FC236}">
                <a16:creationId xmlns:a16="http://schemas.microsoft.com/office/drawing/2014/main" id="{CECAA3C8-2DA3-4E14-9ECC-EA1B05D63A9C}"/>
              </a:ext>
            </a:extLst>
          </p:cNvPr>
          <p:cNvSpPr txBox="1">
            <a:spLocks noChangeArrowheads="1"/>
          </p:cNvSpPr>
          <p:nvPr/>
        </p:nvSpPr>
        <p:spPr bwMode="auto">
          <a:xfrm>
            <a:off x="620713" y="7451725"/>
            <a:ext cx="2730500"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x5 </a:t>
            </a:r>
            <a:r>
              <a:rPr lang="en-GB" altLang="en-US" sz="800" b="0"/>
              <a:t>Milan ATGM </a:t>
            </a:r>
            <a:r>
              <a:rPr lang="en-GB" altLang="en-US" sz="800"/>
              <a:t>(c)        </a:t>
            </a:r>
            <a:r>
              <a:rPr lang="en-GB" altLang="en-US" sz="800" b="0"/>
              <a:t>                                   CWBR-30</a:t>
            </a:r>
            <a:endParaRPr lang="en-GB" altLang="en-US" sz="800"/>
          </a:p>
        </p:txBody>
      </p:sp>
      <p:sp>
        <p:nvSpPr>
          <p:cNvPr id="82209" name="Line 289">
            <a:extLst>
              <a:ext uri="{FF2B5EF4-FFF2-40B4-BE49-F238E27FC236}">
                <a16:creationId xmlns:a16="http://schemas.microsoft.com/office/drawing/2014/main" id="{A0F1F43B-5405-4619-B98E-A0D33D260A69}"/>
              </a:ext>
            </a:extLst>
          </p:cNvPr>
          <p:cNvSpPr>
            <a:spLocks noChangeShapeType="1"/>
          </p:cNvSpPr>
          <p:nvPr/>
        </p:nvSpPr>
        <p:spPr bwMode="auto">
          <a:xfrm>
            <a:off x="260350" y="7594600"/>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82218" name="Group 298">
            <a:extLst>
              <a:ext uri="{FF2B5EF4-FFF2-40B4-BE49-F238E27FC236}">
                <a16:creationId xmlns:a16="http://schemas.microsoft.com/office/drawing/2014/main" id="{C3F9934D-714E-498B-923D-31468356314E}"/>
              </a:ext>
            </a:extLst>
          </p:cNvPr>
          <p:cNvGrpSpPr>
            <a:grpSpLocks/>
          </p:cNvGrpSpPr>
          <p:nvPr/>
        </p:nvGrpSpPr>
        <p:grpSpPr bwMode="auto">
          <a:xfrm>
            <a:off x="404813" y="7812088"/>
            <a:ext cx="231775" cy="157162"/>
            <a:chOff x="2736" y="2832"/>
            <a:chExt cx="146" cy="99"/>
          </a:xfrm>
        </p:grpSpPr>
        <p:sp>
          <p:nvSpPr>
            <p:cNvPr id="82219" name="Rectangle 299">
              <a:extLst>
                <a:ext uri="{FF2B5EF4-FFF2-40B4-BE49-F238E27FC236}">
                  <a16:creationId xmlns:a16="http://schemas.microsoft.com/office/drawing/2014/main" id="{19EBBA18-E1DF-4861-A02B-2B2862DA448D}"/>
                </a:ext>
              </a:extLst>
            </p:cNvPr>
            <p:cNvSpPr>
              <a:spLocks noChangeAspect="1" noChangeArrowheads="1"/>
            </p:cNvSpPr>
            <p:nvPr/>
          </p:nvSpPr>
          <p:spPr bwMode="auto">
            <a:xfrm>
              <a:off x="2736" y="2832"/>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2220" name="Rectangle 300">
              <a:extLst>
                <a:ext uri="{FF2B5EF4-FFF2-40B4-BE49-F238E27FC236}">
                  <a16:creationId xmlns:a16="http://schemas.microsoft.com/office/drawing/2014/main" id="{D457431A-D1DB-4AC1-AA4F-70EDD385B445}"/>
                </a:ext>
              </a:extLst>
            </p:cNvPr>
            <p:cNvSpPr>
              <a:spLocks noChangeAspect="1" noChangeArrowheads="1"/>
            </p:cNvSpPr>
            <p:nvPr/>
          </p:nvSpPr>
          <p:spPr bwMode="auto">
            <a:xfrm>
              <a:off x="2736" y="2832"/>
              <a:ext cx="35" cy="98"/>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2221" name="Line 301">
              <a:extLst>
                <a:ext uri="{FF2B5EF4-FFF2-40B4-BE49-F238E27FC236}">
                  <a16:creationId xmlns:a16="http://schemas.microsoft.com/office/drawing/2014/main" id="{8668779E-4FFC-4494-A43F-D64CA01F4C38}"/>
                </a:ext>
              </a:extLst>
            </p:cNvPr>
            <p:cNvSpPr>
              <a:spLocks noChangeAspect="1" noChangeShapeType="1"/>
            </p:cNvSpPr>
            <p:nvPr/>
          </p:nvSpPr>
          <p:spPr bwMode="auto">
            <a:xfrm flipV="1">
              <a:off x="2736" y="2834"/>
              <a:ext cx="144" cy="95"/>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2222" name="Line 302">
              <a:extLst>
                <a:ext uri="{FF2B5EF4-FFF2-40B4-BE49-F238E27FC236}">
                  <a16:creationId xmlns:a16="http://schemas.microsoft.com/office/drawing/2014/main" id="{4EDEFDED-299C-478D-9F79-4605E25D351F}"/>
                </a:ext>
              </a:extLst>
            </p:cNvPr>
            <p:cNvSpPr>
              <a:spLocks noChangeAspect="1" noChangeShapeType="1"/>
            </p:cNvSpPr>
            <p:nvPr/>
          </p:nvSpPr>
          <p:spPr bwMode="auto">
            <a:xfrm>
              <a:off x="2737" y="2832"/>
              <a:ext cx="143" cy="9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82223" name="Line 303">
            <a:extLst>
              <a:ext uri="{FF2B5EF4-FFF2-40B4-BE49-F238E27FC236}">
                <a16:creationId xmlns:a16="http://schemas.microsoft.com/office/drawing/2014/main" id="{2D051E1E-58E7-4806-9CD6-C563465740D9}"/>
              </a:ext>
            </a:extLst>
          </p:cNvPr>
          <p:cNvSpPr>
            <a:spLocks noChangeShapeType="1"/>
          </p:cNvSpPr>
          <p:nvPr/>
        </p:nvSpPr>
        <p:spPr bwMode="auto">
          <a:xfrm>
            <a:off x="260350" y="788352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2224" name="Text Box 304">
            <a:extLst>
              <a:ext uri="{FF2B5EF4-FFF2-40B4-BE49-F238E27FC236}">
                <a16:creationId xmlns:a16="http://schemas.microsoft.com/office/drawing/2014/main" id="{62160977-B9CC-408B-9F7C-960A091B9166}"/>
              </a:ext>
            </a:extLst>
          </p:cNvPr>
          <p:cNvSpPr txBox="1">
            <a:spLocks noChangeArrowheads="1"/>
          </p:cNvSpPr>
          <p:nvPr/>
        </p:nvSpPr>
        <p:spPr bwMode="auto">
          <a:xfrm>
            <a:off x="620713" y="7739063"/>
            <a:ext cx="2706687"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x1 </a:t>
            </a:r>
            <a:r>
              <a:rPr lang="en-GB" altLang="en-US" sz="800" b="0"/>
              <a:t>L7A2 GPMG (LMG Mode)</a:t>
            </a:r>
            <a:r>
              <a:rPr lang="en-GB" altLang="en-US" sz="800"/>
              <a:t>                          </a:t>
            </a:r>
            <a:r>
              <a:rPr lang="en-GB" altLang="en-US" sz="800" b="0"/>
              <a:t>CWBR-28</a:t>
            </a:r>
            <a:endParaRPr lang="en-GB" altLang="en-US" sz="800"/>
          </a:p>
        </p:txBody>
      </p:sp>
      <p:grpSp>
        <p:nvGrpSpPr>
          <p:cNvPr id="82225" name="Group 305">
            <a:extLst>
              <a:ext uri="{FF2B5EF4-FFF2-40B4-BE49-F238E27FC236}">
                <a16:creationId xmlns:a16="http://schemas.microsoft.com/office/drawing/2014/main" id="{6FE0C1D5-144E-4725-B524-9377CE97BBF1}"/>
              </a:ext>
            </a:extLst>
          </p:cNvPr>
          <p:cNvGrpSpPr>
            <a:grpSpLocks/>
          </p:cNvGrpSpPr>
          <p:nvPr/>
        </p:nvGrpSpPr>
        <p:grpSpPr bwMode="auto">
          <a:xfrm>
            <a:off x="477838" y="7740650"/>
            <a:ext cx="74612" cy="26988"/>
            <a:chOff x="2373" y="1404"/>
            <a:chExt cx="47" cy="17"/>
          </a:xfrm>
        </p:grpSpPr>
        <p:sp>
          <p:nvSpPr>
            <p:cNvPr id="82226" name="Oval 306">
              <a:extLst>
                <a:ext uri="{FF2B5EF4-FFF2-40B4-BE49-F238E27FC236}">
                  <a16:creationId xmlns:a16="http://schemas.microsoft.com/office/drawing/2014/main" id="{5DF4827B-E5B9-43A4-8960-93EE05216D64}"/>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82227" name="Oval 307">
              <a:extLst>
                <a:ext uri="{FF2B5EF4-FFF2-40B4-BE49-F238E27FC236}">
                  <a16:creationId xmlns:a16="http://schemas.microsoft.com/office/drawing/2014/main" id="{9162DCE5-6782-45CA-8D13-C667E7F3A5A6}"/>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6" name="Line 4">
            <a:extLst>
              <a:ext uri="{FF2B5EF4-FFF2-40B4-BE49-F238E27FC236}">
                <a16:creationId xmlns:a16="http://schemas.microsoft.com/office/drawing/2014/main" id="{B8C9997E-7290-4154-9BA3-537B8093F324}"/>
              </a:ext>
            </a:extLst>
          </p:cNvPr>
          <p:cNvSpPr>
            <a:spLocks noChangeShapeType="1"/>
          </p:cNvSpPr>
          <p:nvPr/>
        </p:nvSpPr>
        <p:spPr bwMode="auto">
          <a:xfrm>
            <a:off x="477838" y="1331913"/>
            <a:ext cx="0" cy="1444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59397" name="Group 5">
            <a:extLst>
              <a:ext uri="{FF2B5EF4-FFF2-40B4-BE49-F238E27FC236}">
                <a16:creationId xmlns:a16="http://schemas.microsoft.com/office/drawing/2014/main" id="{0A3A206B-2FFB-4220-B23A-AD43651BF5C7}"/>
              </a:ext>
            </a:extLst>
          </p:cNvPr>
          <p:cNvGrpSpPr>
            <a:grpSpLocks/>
          </p:cNvGrpSpPr>
          <p:nvPr/>
        </p:nvGrpSpPr>
        <p:grpSpPr bwMode="auto">
          <a:xfrm>
            <a:off x="477838" y="1404938"/>
            <a:ext cx="74612" cy="26987"/>
            <a:chOff x="2373" y="1404"/>
            <a:chExt cx="47" cy="17"/>
          </a:xfrm>
        </p:grpSpPr>
        <p:sp>
          <p:nvSpPr>
            <p:cNvPr id="59398" name="Oval 6">
              <a:extLst>
                <a:ext uri="{FF2B5EF4-FFF2-40B4-BE49-F238E27FC236}">
                  <a16:creationId xmlns:a16="http://schemas.microsoft.com/office/drawing/2014/main" id="{D8CCDBEA-2FA2-46E7-9757-5A7CD24E730C}"/>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59399" name="Oval 7">
              <a:extLst>
                <a:ext uri="{FF2B5EF4-FFF2-40B4-BE49-F238E27FC236}">
                  <a16:creationId xmlns:a16="http://schemas.microsoft.com/office/drawing/2014/main" id="{8FADCF0C-737D-42DE-BBFC-0C44CC5B963C}"/>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59400" name="Text Box 8">
            <a:extLst>
              <a:ext uri="{FF2B5EF4-FFF2-40B4-BE49-F238E27FC236}">
                <a16:creationId xmlns:a16="http://schemas.microsoft.com/office/drawing/2014/main" id="{2E24AFB1-8EFF-4BAC-983D-53F990555A99}"/>
              </a:ext>
            </a:extLst>
          </p:cNvPr>
          <p:cNvSpPr txBox="1">
            <a:spLocks noChangeArrowheads="1"/>
          </p:cNvSpPr>
          <p:nvPr/>
        </p:nvSpPr>
        <p:spPr bwMode="auto">
          <a:xfrm>
            <a:off x="622300" y="1331913"/>
            <a:ext cx="276701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a:t>
            </a:r>
          </a:p>
          <a:p>
            <a:r>
              <a:rPr lang="en-GB" altLang="en-US" sz="800"/>
              <a:t>x18 </a:t>
            </a:r>
            <a:r>
              <a:rPr lang="en-GB" altLang="en-US" sz="800" b="0"/>
              <a:t>CVR(T) Spartan APC </a:t>
            </a:r>
            <a:r>
              <a:rPr lang="en-GB" altLang="en-US" sz="800"/>
              <a:t>(de)</a:t>
            </a:r>
            <a:r>
              <a:rPr lang="en-GB" altLang="en-US" sz="800" b="0"/>
              <a:t>                   </a:t>
            </a:r>
            <a:r>
              <a:rPr lang="en-GB" altLang="en-US" sz="800"/>
              <a:t> </a:t>
            </a:r>
            <a:r>
              <a:rPr lang="en-GB" altLang="en-US" sz="800" b="0"/>
              <a:t>      CWBR-10</a:t>
            </a:r>
            <a:endParaRPr lang="en-GB" altLang="en-US" sz="800"/>
          </a:p>
        </p:txBody>
      </p:sp>
      <p:sp>
        <p:nvSpPr>
          <p:cNvPr id="59405" name="Line 13">
            <a:extLst>
              <a:ext uri="{FF2B5EF4-FFF2-40B4-BE49-F238E27FC236}">
                <a16:creationId xmlns:a16="http://schemas.microsoft.com/office/drawing/2014/main" id="{ED1D1907-2361-455B-B66D-A6BC4F5E52C1}"/>
              </a:ext>
            </a:extLst>
          </p:cNvPr>
          <p:cNvSpPr>
            <a:spLocks noChangeShapeType="1"/>
          </p:cNvSpPr>
          <p:nvPr/>
        </p:nvSpPr>
        <p:spPr bwMode="auto">
          <a:xfrm>
            <a:off x="477838" y="757238"/>
            <a:ext cx="0" cy="1444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59406" name="Group 14">
            <a:extLst>
              <a:ext uri="{FF2B5EF4-FFF2-40B4-BE49-F238E27FC236}">
                <a16:creationId xmlns:a16="http://schemas.microsoft.com/office/drawing/2014/main" id="{FF0E16A8-7541-43FC-9951-2C200DABAD13}"/>
              </a:ext>
            </a:extLst>
          </p:cNvPr>
          <p:cNvGrpSpPr>
            <a:grpSpLocks/>
          </p:cNvGrpSpPr>
          <p:nvPr/>
        </p:nvGrpSpPr>
        <p:grpSpPr bwMode="auto">
          <a:xfrm>
            <a:off x="477838" y="830263"/>
            <a:ext cx="74612" cy="26987"/>
            <a:chOff x="2373" y="1404"/>
            <a:chExt cx="47" cy="17"/>
          </a:xfrm>
        </p:grpSpPr>
        <p:sp>
          <p:nvSpPr>
            <p:cNvPr id="59407" name="Oval 15">
              <a:extLst>
                <a:ext uri="{FF2B5EF4-FFF2-40B4-BE49-F238E27FC236}">
                  <a16:creationId xmlns:a16="http://schemas.microsoft.com/office/drawing/2014/main" id="{5DB17078-2327-4535-8B5C-1280A0174593}"/>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59408" name="Oval 16">
              <a:extLst>
                <a:ext uri="{FF2B5EF4-FFF2-40B4-BE49-F238E27FC236}">
                  <a16:creationId xmlns:a16="http://schemas.microsoft.com/office/drawing/2014/main" id="{FCC59F37-815D-49E7-B997-86FD0CC1A8EF}"/>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59409" name="Text Box 17">
            <a:extLst>
              <a:ext uri="{FF2B5EF4-FFF2-40B4-BE49-F238E27FC236}">
                <a16:creationId xmlns:a16="http://schemas.microsoft.com/office/drawing/2014/main" id="{380EE58F-1CC6-447B-A43D-4DF03F250C2B}"/>
              </a:ext>
            </a:extLst>
          </p:cNvPr>
          <p:cNvSpPr txBox="1">
            <a:spLocks noChangeArrowheads="1"/>
          </p:cNvSpPr>
          <p:nvPr/>
        </p:nvSpPr>
        <p:spPr bwMode="auto">
          <a:xfrm>
            <a:off x="622300" y="757238"/>
            <a:ext cx="272891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a:t>
            </a:r>
          </a:p>
          <a:p>
            <a:r>
              <a:rPr lang="en-GB" altLang="en-US" sz="800"/>
              <a:t>x1 </a:t>
            </a:r>
            <a:r>
              <a:rPr lang="en-GB" altLang="en-US" sz="800" b="0"/>
              <a:t>Land Rover (no MG) </a:t>
            </a:r>
            <a:r>
              <a:rPr lang="en-GB" altLang="en-US" sz="800"/>
              <a:t>(b)</a:t>
            </a:r>
            <a:r>
              <a:rPr lang="en-GB" altLang="en-US" sz="800" b="0"/>
              <a:t>                      </a:t>
            </a:r>
            <a:r>
              <a:rPr lang="en-GB" altLang="en-US" sz="800"/>
              <a:t> </a:t>
            </a:r>
            <a:r>
              <a:rPr lang="en-GB" altLang="en-US" sz="800" b="0"/>
              <a:t>       CWBR-20</a:t>
            </a:r>
            <a:endParaRPr lang="en-GB" altLang="en-US" sz="800"/>
          </a:p>
        </p:txBody>
      </p:sp>
      <p:grpSp>
        <p:nvGrpSpPr>
          <p:cNvPr id="59410" name="Group 18">
            <a:extLst>
              <a:ext uri="{FF2B5EF4-FFF2-40B4-BE49-F238E27FC236}">
                <a16:creationId xmlns:a16="http://schemas.microsoft.com/office/drawing/2014/main" id="{62EB8A28-1D57-4646-9D97-0A1B9B8445D7}"/>
              </a:ext>
            </a:extLst>
          </p:cNvPr>
          <p:cNvGrpSpPr>
            <a:grpSpLocks/>
          </p:cNvGrpSpPr>
          <p:nvPr/>
        </p:nvGrpSpPr>
        <p:grpSpPr bwMode="auto">
          <a:xfrm>
            <a:off x="406400" y="901700"/>
            <a:ext cx="231775" cy="190500"/>
            <a:chOff x="2252" y="2304"/>
            <a:chExt cx="146" cy="120"/>
          </a:xfrm>
        </p:grpSpPr>
        <p:sp>
          <p:nvSpPr>
            <p:cNvPr id="59411" name="Rectangle 19">
              <a:extLst>
                <a:ext uri="{FF2B5EF4-FFF2-40B4-BE49-F238E27FC236}">
                  <a16:creationId xmlns:a16="http://schemas.microsoft.com/office/drawing/2014/main" id="{D877B62F-A267-4CB4-A83E-D9DE8E26D19E}"/>
                </a:ext>
              </a:extLst>
            </p:cNvPr>
            <p:cNvSpPr>
              <a:spLocks noChangeAspect="1" noChangeArrowheads="1"/>
            </p:cNvSpPr>
            <p:nvPr/>
          </p:nvSpPr>
          <p:spPr bwMode="auto">
            <a:xfrm>
              <a:off x="2252" y="230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9412" name="Oval 20">
              <a:extLst>
                <a:ext uri="{FF2B5EF4-FFF2-40B4-BE49-F238E27FC236}">
                  <a16:creationId xmlns:a16="http://schemas.microsoft.com/office/drawing/2014/main" id="{DF59D8C7-9BCF-42A6-BD61-934C0CD6F7AD}"/>
                </a:ext>
              </a:extLst>
            </p:cNvPr>
            <p:cNvSpPr>
              <a:spLocks noChangeAspect="1" noChangeArrowheads="1"/>
            </p:cNvSpPr>
            <p:nvPr/>
          </p:nvSpPr>
          <p:spPr bwMode="auto">
            <a:xfrm>
              <a:off x="2259" y="240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59413" name="Oval 21">
              <a:extLst>
                <a:ext uri="{FF2B5EF4-FFF2-40B4-BE49-F238E27FC236}">
                  <a16:creationId xmlns:a16="http://schemas.microsoft.com/office/drawing/2014/main" id="{C7426DEA-01D6-4F92-AC6D-CCE76ED48791}"/>
                </a:ext>
              </a:extLst>
            </p:cNvPr>
            <p:cNvSpPr>
              <a:spLocks noChangeAspect="1" noChangeArrowheads="1"/>
            </p:cNvSpPr>
            <p:nvPr/>
          </p:nvSpPr>
          <p:spPr bwMode="auto">
            <a:xfrm>
              <a:off x="2373" y="240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59512" name="Line 120">
            <a:extLst>
              <a:ext uri="{FF2B5EF4-FFF2-40B4-BE49-F238E27FC236}">
                <a16:creationId xmlns:a16="http://schemas.microsoft.com/office/drawing/2014/main" id="{5E5D7E98-8EE7-4A30-BA67-3D107BD01ED4}"/>
              </a:ext>
            </a:extLst>
          </p:cNvPr>
          <p:cNvSpPr>
            <a:spLocks noChangeShapeType="1"/>
          </p:cNvSpPr>
          <p:nvPr/>
        </p:nvSpPr>
        <p:spPr bwMode="auto">
          <a:xfrm>
            <a:off x="261938" y="468313"/>
            <a:ext cx="0" cy="7921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9513" name="Line 121">
            <a:extLst>
              <a:ext uri="{FF2B5EF4-FFF2-40B4-BE49-F238E27FC236}">
                <a16:creationId xmlns:a16="http://schemas.microsoft.com/office/drawing/2014/main" id="{C8E306E5-459A-495C-8EDB-5EB4463BBE08}"/>
              </a:ext>
            </a:extLst>
          </p:cNvPr>
          <p:cNvSpPr>
            <a:spLocks noChangeShapeType="1"/>
          </p:cNvSpPr>
          <p:nvPr/>
        </p:nvSpPr>
        <p:spPr bwMode="auto">
          <a:xfrm>
            <a:off x="261938" y="1260475"/>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59514" name="Group 122">
            <a:extLst>
              <a:ext uri="{FF2B5EF4-FFF2-40B4-BE49-F238E27FC236}">
                <a16:creationId xmlns:a16="http://schemas.microsoft.com/office/drawing/2014/main" id="{69508129-6643-4DCA-A3B7-4819EF766CCE}"/>
              </a:ext>
            </a:extLst>
          </p:cNvPr>
          <p:cNvGrpSpPr>
            <a:grpSpLocks/>
          </p:cNvGrpSpPr>
          <p:nvPr/>
        </p:nvGrpSpPr>
        <p:grpSpPr bwMode="auto">
          <a:xfrm>
            <a:off x="117475" y="252413"/>
            <a:ext cx="287338" cy="215900"/>
            <a:chOff x="1400" y="2850"/>
            <a:chExt cx="152" cy="99"/>
          </a:xfrm>
        </p:grpSpPr>
        <p:sp>
          <p:nvSpPr>
            <p:cNvPr id="59515" name="Rectangle 123">
              <a:extLst>
                <a:ext uri="{FF2B5EF4-FFF2-40B4-BE49-F238E27FC236}">
                  <a16:creationId xmlns:a16="http://schemas.microsoft.com/office/drawing/2014/main" id="{53C2500A-4038-4E09-8C7C-D388B6E14BC8}"/>
                </a:ext>
              </a:extLst>
            </p:cNvPr>
            <p:cNvSpPr>
              <a:spLocks noChangeAspect="1" noChangeArrowheads="1"/>
            </p:cNvSpPr>
            <p:nvPr/>
          </p:nvSpPr>
          <p:spPr bwMode="auto">
            <a:xfrm>
              <a:off x="1401" y="2850"/>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9516" name="Line 124">
              <a:extLst>
                <a:ext uri="{FF2B5EF4-FFF2-40B4-BE49-F238E27FC236}">
                  <a16:creationId xmlns:a16="http://schemas.microsoft.com/office/drawing/2014/main" id="{1DA163A0-D442-45E1-9768-24D4ECA6BC3C}"/>
                </a:ext>
              </a:extLst>
            </p:cNvPr>
            <p:cNvSpPr>
              <a:spLocks noChangeAspect="1" noChangeShapeType="1"/>
            </p:cNvSpPr>
            <p:nvPr/>
          </p:nvSpPr>
          <p:spPr bwMode="auto">
            <a:xfrm flipV="1">
              <a:off x="1400" y="2851"/>
              <a:ext cx="73"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9517" name="Line 125">
              <a:extLst>
                <a:ext uri="{FF2B5EF4-FFF2-40B4-BE49-F238E27FC236}">
                  <a16:creationId xmlns:a16="http://schemas.microsoft.com/office/drawing/2014/main" id="{E5D412FE-28B1-48CD-8865-8D3AE98EE9D5}"/>
                </a:ext>
              </a:extLst>
            </p:cNvPr>
            <p:cNvSpPr>
              <a:spLocks noChangeAspect="1" noChangeShapeType="1"/>
            </p:cNvSpPr>
            <p:nvPr/>
          </p:nvSpPr>
          <p:spPr bwMode="auto">
            <a:xfrm>
              <a:off x="1473" y="2850"/>
              <a:ext cx="78"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9518" name="Line 126">
              <a:extLst>
                <a:ext uri="{FF2B5EF4-FFF2-40B4-BE49-F238E27FC236}">
                  <a16:creationId xmlns:a16="http://schemas.microsoft.com/office/drawing/2014/main" id="{4FDB18DF-2BED-44F2-8AA0-BABFCEF762F3}"/>
                </a:ext>
              </a:extLst>
            </p:cNvPr>
            <p:cNvSpPr>
              <a:spLocks noChangeAspect="1" noChangeShapeType="1"/>
            </p:cNvSpPr>
            <p:nvPr/>
          </p:nvSpPr>
          <p:spPr bwMode="auto">
            <a:xfrm>
              <a:off x="1442" y="2892"/>
              <a:ext cx="62" cy="0"/>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59519" name="Line 127">
            <a:extLst>
              <a:ext uri="{FF2B5EF4-FFF2-40B4-BE49-F238E27FC236}">
                <a16:creationId xmlns:a16="http://schemas.microsoft.com/office/drawing/2014/main" id="{D51B4755-F02B-4B61-9821-050DF7720E8B}"/>
              </a:ext>
            </a:extLst>
          </p:cNvPr>
          <p:cNvSpPr>
            <a:spLocks noChangeShapeType="1"/>
          </p:cNvSpPr>
          <p:nvPr/>
        </p:nvSpPr>
        <p:spPr bwMode="auto">
          <a:xfrm>
            <a:off x="260350" y="68421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59520" name="Group 128">
            <a:extLst>
              <a:ext uri="{FF2B5EF4-FFF2-40B4-BE49-F238E27FC236}">
                <a16:creationId xmlns:a16="http://schemas.microsoft.com/office/drawing/2014/main" id="{470858D7-28AA-468C-A06E-B3E3BBE1266D}"/>
              </a:ext>
            </a:extLst>
          </p:cNvPr>
          <p:cNvGrpSpPr>
            <a:grpSpLocks/>
          </p:cNvGrpSpPr>
          <p:nvPr/>
        </p:nvGrpSpPr>
        <p:grpSpPr bwMode="auto">
          <a:xfrm>
            <a:off x="476250" y="539750"/>
            <a:ext cx="74613" cy="26988"/>
            <a:chOff x="2373" y="1404"/>
            <a:chExt cx="47" cy="17"/>
          </a:xfrm>
        </p:grpSpPr>
        <p:sp>
          <p:nvSpPr>
            <p:cNvPr id="59521" name="Oval 129">
              <a:extLst>
                <a:ext uri="{FF2B5EF4-FFF2-40B4-BE49-F238E27FC236}">
                  <a16:creationId xmlns:a16="http://schemas.microsoft.com/office/drawing/2014/main" id="{0B0A7905-33BD-45B4-92F5-1F6F9471ADB0}"/>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59522" name="Oval 130">
              <a:extLst>
                <a:ext uri="{FF2B5EF4-FFF2-40B4-BE49-F238E27FC236}">
                  <a16:creationId xmlns:a16="http://schemas.microsoft.com/office/drawing/2014/main" id="{AB5D261B-26F7-48C5-93F2-47EAE1ED3710}"/>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59523" name="Text Box 131">
            <a:extLst>
              <a:ext uri="{FF2B5EF4-FFF2-40B4-BE49-F238E27FC236}">
                <a16:creationId xmlns:a16="http://schemas.microsoft.com/office/drawing/2014/main" id="{EBC94033-9A17-44E1-8B17-6A9B7AA63165}"/>
              </a:ext>
            </a:extLst>
          </p:cNvPr>
          <p:cNvSpPr txBox="1">
            <a:spLocks noChangeArrowheads="1"/>
          </p:cNvSpPr>
          <p:nvPr/>
        </p:nvSpPr>
        <p:spPr bwMode="auto">
          <a:xfrm>
            <a:off x="620713" y="468313"/>
            <a:ext cx="27447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Command</a:t>
            </a:r>
          </a:p>
          <a:p>
            <a:r>
              <a:rPr lang="en-GB" altLang="en-US" sz="800"/>
              <a:t>x1 </a:t>
            </a:r>
            <a:r>
              <a:rPr lang="en-GB" altLang="en-US" sz="800" b="0"/>
              <a:t>Commander                                                 CWBR-25</a:t>
            </a:r>
            <a:endParaRPr lang="en-GB" altLang="en-US" sz="800"/>
          </a:p>
        </p:txBody>
      </p:sp>
      <p:grpSp>
        <p:nvGrpSpPr>
          <p:cNvPr id="59524" name="Group 132">
            <a:extLst>
              <a:ext uri="{FF2B5EF4-FFF2-40B4-BE49-F238E27FC236}">
                <a16:creationId xmlns:a16="http://schemas.microsoft.com/office/drawing/2014/main" id="{0DB1648B-9BFC-4485-8FE5-81DA30DCBFAC}"/>
              </a:ext>
            </a:extLst>
          </p:cNvPr>
          <p:cNvGrpSpPr>
            <a:grpSpLocks/>
          </p:cNvGrpSpPr>
          <p:nvPr/>
        </p:nvGrpSpPr>
        <p:grpSpPr bwMode="auto">
          <a:xfrm>
            <a:off x="404813" y="611188"/>
            <a:ext cx="231775" cy="157162"/>
            <a:chOff x="933" y="149"/>
            <a:chExt cx="146" cy="99"/>
          </a:xfrm>
        </p:grpSpPr>
        <p:sp>
          <p:nvSpPr>
            <p:cNvPr id="59525" name="Rectangle 133">
              <a:extLst>
                <a:ext uri="{FF2B5EF4-FFF2-40B4-BE49-F238E27FC236}">
                  <a16:creationId xmlns:a16="http://schemas.microsoft.com/office/drawing/2014/main" id="{E05698B1-06FC-4191-A45C-5A8768107116}"/>
                </a:ext>
              </a:extLst>
            </p:cNvPr>
            <p:cNvSpPr>
              <a:spLocks noChangeAspect="1" noChangeArrowheads="1"/>
            </p:cNvSpPr>
            <p:nvPr/>
          </p:nvSpPr>
          <p:spPr bwMode="auto">
            <a:xfrm>
              <a:off x="933" y="149"/>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9526" name="Text Box 134">
              <a:extLst>
                <a:ext uri="{FF2B5EF4-FFF2-40B4-BE49-F238E27FC236}">
                  <a16:creationId xmlns:a16="http://schemas.microsoft.com/office/drawing/2014/main" id="{EB9CB83B-E631-49F3-A43D-4268E3312D08}"/>
                </a:ext>
              </a:extLst>
            </p:cNvPr>
            <p:cNvSpPr txBox="1">
              <a:spLocks noChangeAspect="1" noChangeArrowheads="1"/>
            </p:cNvSpPr>
            <p:nvPr/>
          </p:nvSpPr>
          <p:spPr bwMode="auto">
            <a:xfrm>
              <a:off x="948" y="163"/>
              <a:ext cx="116" cy="70"/>
            </a:xfrm>
            <a:prstGeom prst="rect">
              <a:avLst/>
            </a:prstGeom>
            <a:solidFill>
              <a:srgbClr val="CC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sz="800"/>
                <a:t>HQ</a:t>
              </a:r>
            </a:p>
          </p:txBody>
        </p:sp>
      </p:grpSp>
      <p:grpSp>
        <p:nvGrpSpPr>
          <p:cNvPr id="59527" name="Group 135">
            <a:extLst>
              <a:ext uri="{FF2B5EF4-FFF2-40B4-BE49-F238E27FC236}">
                <a16:creationId xmlns:a16="http://schemas.microsoft.com/office/drawing/2014/main" id="{78A9A9A1-976D-4073-94BA-46907AFE0A1C}"/>
              </a:ext>
            </a:extLst>
          </p:cNvPr>
          <p:cNvGrpSpPr>
            <a:grpSpLocks/>
          </p:cNvGrpSpPr>
          <p:nvPr/>
        </p:nvGrpSpPr>
        <p:grpSpPr bwMode="auto">
          <a:xfrm>
            <a:off x="404813" y="1189038"/>
            <a:ext cx="241300" cy="157162"/>
            <a:chOff x="1400" y="2850"/>
            <a:chExt cx="152" cy="99"/>
          </a:xfrm>
        </p:grpSpPr>
        <p:sp>
          <p:nvSpPr>
            <p:cNvPr id="59528" name="Rectangle 136">
              <a:extLst>
                <a:ext uri="{FF2B5EF4-FFF2-40B4-BE49-F238E27FC236}">
                  <a16:creationId xmlns:a16="http://schemas.microsoft.com/office/drawing/2014/main" id="{7DBB9FB9-528B-4C10-ACBD-4ED5B8CD283E}"/>
                </a:ext>
              </a:extLst>
            </p:cNvPr>
            <p:cNvSpPr>
              <a:spLocks noChangeAspect="1" noChangeArrowheads="1"/>
            </p:cNvSpPr>
            <p:nvPr/>
          </p:nvSpPr>
          <p:spPr bwMode="auto">
            <a:xfrm>
              <a:off x="1401" y="2850"/>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9529" name="Line 137">
              <a:extLst>
                <a:ext uri="{FF2B5EF4-FFF2-40B4-BE49-F238E27FC236}">
                  <a16:creationId xmlns:a16="http://schemas.microsoft.com/office/drawing/2014/main" id="{6E8CCABD-6977-4F3C-A727-0BBD736F9F37}"/>
                </a:ext>
              </a:extLst>
            </p:cNvPr>
            <p:cNvSpPr>
              <a:spLocks noChangeAspect="1" noChangeShapeType="1"/>
            </p:cNvSpPr>
            <p:nvPr/>
          </p:nvSpPr>
          <p:spPr bwMode="auto">
            <a:xfrm flipV="1">
              <a:off x="1400" y="2851"/>
              <a:ext cx="73"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9530" name="Line 138">
              <a:extLst>
                <a:ext uri="{FF2B5EF4-FFF2-40B4-BE49-F238E27FC236}">
                  <a16:creationId xmlns:a16="http://schemas.microsoft.com/office/drawing/2014/main" id="{88E081DD-7FF6-45DE-8752-86467C3B41DD}"/>
                </a:ext>
              </a:extLst>
            </p:cNvPr>
            <p:cNvSpPr>
              <a:spLocks noChangeAspect="1" noChangeShapeType="1"/>
            </p:cNvSpPr>
            <p:nvPr/>
          </p:nvSpPr>
          <p:spPr bwMode="auto">
            <a:xfrm>
              <a:off x="1473" y="2850"/>
              <a:ext cx="78"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9531" name="Line 139">
              <a:extLst>
                <a:ext uri="{FF2B5EF4-FFF2-40B4-BE49-F238E27FC236}">
                  <a16:creationId xmlns:a16="http://schemas.microsoft.com/office/drawing/2014/main" id="{0498347F-5451-426E-8D74-8FF8079933DD}"/>
                </a:ext>
              </a:extLst>
            </p:cNvPr>
            <p:cNvSpPr>
              <a:spLocks noChangeAspect="1" noChangeShapeType="1"/>
            </p:cNvSpPr>
            <p:nvPr/>
          </p:nvSpPr>
          <p:spPr bwMode="auto">
            <a:xfrm>
              <a:off x="1442" y="2892"/>
              <a:ext cx="62" cy="0"/>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59532" name="Group 140">
            <a:extLst>
              <a:ext uri="{FF2B5EF4-FFF2-40B4-BE49-F238E27FC236}">
                <a16:creationId xmlns:a16="http://schemas.microsoft.com/office/drawing/2014/main" id="{B63CE59E-79EB-44AB-A485-21E7C9B69487}"/>
              </a:ext>
            </a:extLst>
          </p:cNvPr>
          <p:cNvGrpSpPr>
            <a:grpSpLocks/>
          </p:cNvGrpSpPr>
          <p:nvPr/>
        </p:nvGrpSpPr>
        <p:grpSpPr bwMode="auto">
          <a:xfrm>
            <a:off x="477838" y="1116013"/>
            <a:ext cx="74612" cy="26987"/>
            <a:chOff x="2373" y="1404"/>
            <a:chExt cx="47" cy="17"/>
          </a:xfrm>
        </p:grpSpPr>
        <p:sp>
          <p:nvSpPr>
            <p:cNvPr id="59533" name="Oval 141">
              <a:extLst>
                <a:ext uri="{FF2B5EF4-FFF2-40B4-BE49-F238E27FC236}">
                  <a16:creationId xmlns:a16="http://schemas.microsoft.com/office/drawing/2014/main" id="{FC023E5A-EA9F-4389-8D08-26643B78520C}"/>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59534" name="Oval 142">
              <a:extLst>
                <a:ext uri="{FF2B5EF4-FFF2-40B4-BE49-F238E27FC236}">
                  <a16:creationId xmlns:a16="http://schemas.microsoft.com/office/drawing/2014/main" id="{DC12A05B-F4D8-4DAD-A39E-4F2A55DB479B}"/>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59535" name="Text Box 143">
            <a:extLst>
              <a:ext uri="{FF2B5EF4-FFF2-40B4-BE49-F238E27FC236}">
                <a16:creationId xmlns:a16="http://schemas.microsoft.com/office/drawing/2014/main" id="{BDB5CA3F-6A18-4B40-817F-EFDB2D794C73}"/>
              </a:ext>
            </a:extLst>
          </p:cNvPr>
          <p:cNvSpPr txBox="1">
            <a:spLocks noChangeArrowheads="1"/>
          </p:cNvSpPr>
          <p:nvPr/>
        </p:nvSpPr>
        <p:spPr bwMode="auto">
          <a:xfrm>
            <a:off x="622300" y="1116013"/>
            <a:ext cx="2751138"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x18 </a:t>
            </a:r>
            <a:r>
              <a:rPr lang="en-GB" altLang="en-US" sz="800" b="0"/>
              <a:t>Blowpipe SAM Team </a:t>
            </a:r>
            <a:r>
              <a:rPr lang="en-GB" altLang="en-US" sz="800"/>
              <a:t>(cde)                        </a:t>
            </a:r>
            <a:r>
              <a:rPr lang="en-GB" altLang="en-US" sz="800" b="0"/>
              <a:t>CWBR-31</a:t>
            </a:r>
            <a:endParaRPr lang="en-GB" altLang="en-US" sz="800"/>
          </a:p>
        </p:txBody>
      </p:sp>
      <p:sp>
        <p:nvSpPr>
          <p:cNvPr id="59536" name="Text Box 144">
            <a:extLst>
              <a:ext uri="{FF2B5EF4-FFF2-40B4-BE49-F238E27FC236}">
                <a16:creationId xmlns:a16="http://schemas.microsoft.com/office/drawing/2014/main" id="{D42C2267-E82C-4288-A1E9-D447143BFEC0}"/>
              </a:ext>
            </a:extLst>
          </p:cNvPr>
          <p:cNvSpPr txBox="1">
            <a:spLocks noChangeArrowheads="1"/>
          </p:cNvSpPr>
          <p:nvPr/>
        </p:nvSpPr>
        <p:spPr bwMode="auto">
          <a:xfrm>
            <a:off x="115888" y="1692275"/>
            <a:ext cx="3313112" cy="2292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800"/>
              <a:t>(a) </a:t>
            </a:r>
            <a:r>
              <a:rPr lang="en-GB" altLang="en-US" sz="800" b="0"/>
              <a:t>May deploy as individual unit attachments to other units in the BG, or alternatively as </a:t>
            </a:r>
            <a:r>
              <a:rPr lang="en-GB" altLang="en-US" sz="800"/>
              <a:t>x3 </a:t>
            </a:r>
            <a:r>
              <a:rPr lang="en-GB" altLang="en-US" sz="800" b="0"/>
              <a:t>Troop-sized MEs, each of </a:t>
            </a:r>
            <a:r>
              <a:rPr lang="en-GB" altLang="en-US" sz="800"/>
              <a:t>x6 </a:t>
            </a:r>
            <a:r>
              <a:rPr lang="en-GB" altLang="en-US" sz="800" b="0"/>
              <a:t>SAM teams.  Designate one SAM unit as the Troop Commander.</a:t>
            </a:r>
          </a:p>
          <a:p>
            <a:endParaRPr lang="en-GB" altLang="en-US" sz="800" b="0"/>
          </a:p>
          <a:p>
            <a:r>
              <a:rPr lang="en-GB" altLang="en-US" sz="800"/>
              <a:t>(b) </a:t>
            </a:r>
            <a:r>
              <a:rPr lang="en-GB" altLang="en-US" sz="800" b="0"/>
              <a:t>In regular Army units from 1984, replace Commander’s transport with:</a:t>
            </a:r>
          </a:p>
          <a:p>
            <a:r>
              <a:rPr lang="en-GB" altLang="en-US" sz="800" b="0"/>
              <a:t>     Saxon Armoured Personnel Carrier                             CWBR-14</a:t>
            </a:r>
          </a:p>
          <a:p>
            <a:endParaRPr lang="en-GB" altLang="en-US" sz="800"/>
          </a:p>
          <a:p>
            <a:r>
              <a:rPr lang="en-GB" altLang="en-US" sz="800"/>
              <a:t>(c) </a:t>
            </a:r>
            <a:r>
              <a:rPr lang="en-GB" altLang="en-US" sz="800" b="0"/>
              <a:t>From late 1984 in Regular units or 1988 in TA units: Upgrade Blowpipe SAMs to:</a:t>
            </a:r>
          </a:p>
          <a:p>
            <a:r>
              <a:rPr lang="en-GB" altLang="en-US" sz="800"/>
              <a:t>     </a:t>
            </a:r>
            <a:r>
              <a:rPr lang="en-GB" altLang="en-US" sz="800" b="0"/>
              <a:t>Javelin SAM                                                                  CWBR-32</a:t>
            </a:r>
          </a:p>
          <a:p>
            <a:endParaRPr lang="en-GB" altLang="en-US" sz="800" b="0"/>
          </a:p>
          <a:p>
            <a:r>
              <a:rPr lang="en-GB" altLang="en-US" sz="800"/>
              <a:t>(d) </a:t>
            </a:r>
            <a:r>
              <a:rPr lang="en-GB" altLang="en-US" sz="800" b="0"/>
              <a:t>In TA units and Royal Marines, change unit strength to:</a:t>
            </a:r>
          </a:p>
          <a:p>
            <a:r>
              <a:rPr lang="en-GB" altLang="en-US" sz="800" b="0"/>
              <a:t>     </a:t>
            </a:r>
            <a:r>
              <a:rPr lang="en-GB" altLang="en-US" sz="800"/>
              <a:t>x8 </a:t>
            </a:r>
            <a:r>
              <a:rPr lang="en-GB" altLang="en-US" sz="800" b="0"/>
              <a:t>Blowpipe SAM Team </a:t>
            </a:r>
            <a:r>
              <a:rPr lang="en-GB" altLang="en-US" sz="800"/>
              <a:t>(ce)</a:t>
            </a:r>
            <a:r>
              <a:rPr lang="en-GB" altLang="en-US" sz="800" b="0"/>
              <a:t>                                        CWBR-31</a:t>
            </a:r>
          </a:p>
          <a:p>
            <a:r>
              <a:rPr lang="en-GB" altLang="en-US" sz="800" b="0"/>
              <a:t>     </a:t>
            </a:r>
            <a:r>
              <a:rPr lang="en-GB" altLang="en-US" sz="800"/>
              <a:t>x8 </a:t>
            </a:r>
            <a:r>
              <a:rPr lang="en-GB" altLang="en-US" sz="800" b="0"/>
              <a:t>Land Rover (no MG) </a:t>
            </a:r>
            <a:r>
              <a:rPr lang="en-GB" altLang="en-US" sz="800"/>
              <a:t>(e)</a:t>
            </a:r>
            <a:r>
              <a:rPr lang="en-GB" altLang="en-US" sz="800" b="0"/>
              <a:t>                                          CWBR-20</a:t>
            </a:r>
          </a:p>
          <a:p>
            <a:r>
              <a:rPr lang="en-GB" altLang="en-US" sz="800" b="0"/>
              <a:t>(organised as two Troops of </a:t>
            </a:r>
            <a:r>
              <a:rPr lang="en-GB" altLang="en-US" sz="800"/>
              <a:t>x4 </a:t>
            </a:r>
            <a:r>
              <a:rPr lang="en-GB" altLang="en-US" sz="800" b="0"/>
              <a:t>SAM teams).</a:t>
            </a:r>
          </a:p>
          <a:p>
            <a:endParaRPr lang="en-GB" altLang="en-US" sz="800" b="0"/>
          </a:p>
          <a:p>
            <a:r>
              <a:rPr lang="en-GB" altLang="en-US" sz="800"/>
              <a:t>(e) </a:t>
            </a:r>
            <a:r>
              <a:rPr lang="en-GB" altLang="en-US" sz="800" b="0"/>
              <a:t>SAMs may NOT be fired while mounted in their carrier vehicles.</a:t>
            </a:r>
            <a:endParaRPr lang="en-GB" altLang="en-US" sz="800"/>
          </a:p>
        </p:txBody>
      </p:sp>
      <p:sp>
        <p:nvSpPr>
          <p:cNvPr id="59537" name="Line 145">
            <a:extLst>
              <a:ext uri="{FF2B5EF4-FFF2-40B4-BE49-F238E27FC236}">
                <a16:creationId xmlns:a16="http://schemas.microsoft.com/office/drawing/2014/main" id="{0639051A-131F-46D9-A6E1-269E481C6F33}"/>
              </a:ext>
            </a:extLst>
          </p:cNvPr>
          <p:cNvSpPr>
            <a:spLocks noChangeShapeType="1"/>
          </p:cNvSpPr>
          <p:nvPr/>
        </p:nvSpPr>
        <p:spPr bwMode="auto">
          <a:xfrm>
            <a:off x="261938" y="180975"/>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9538" name="Text Box 146">
            <a:extLst>
              <a:ext uri="{FF2B5EF4-FFF2-40B4-BE49-F238E27FC236}">
                <a16:creationId xmlns:a16="http://schemas.microsoft.com/office/drawing/2014/main" id="{039661C7-A7CC-4B47-8644-40D8E0F158B4}"/>
              </a:ext>
            </a:extLst>
          </p:cNvPr>
          <p:cNvSpPr txBox="1">
            <a:spLocks noChangeArrowheads="1"/>
          </p:cNvSpPr>
          <p:nvPr/>
        </p:nvSpPr>
        <p:spPr bwMode="auto">
          <a:xfrm>
            <a:off x="404813" y="107950"/>
            <a:ext cx="22415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MANOEUVRE ELEMENT CWBR-13</a:t>
            </a:r>
          </a:p>
          <a:p>
            <a:r>
              <a:rPr lang="en-GB" altLang="en-US" sz="1000"/>
              <a:t>Light Air Defence Battery </a:t>
            </a:r>
            <a:r>
              <a:rPr lang="en-GB" altLang="en-US" sz="800"/>
              <a:t>(a)</a:t>
            </a:r>
            <a:endParaRPr lang="en-GB" altLang="en-US" sz="1000"/>
          </a:p>
        </p:txBody>
      </p:sp>
      <p:sp>
        <p:nvSpPr>
          <p:cNvPr id="59735" name="Line 343">
            <a:extLst>
              <a:ext uri="{FF2B5EF4-FFF2-40B4-BE49-F238E27FC236}">
                <a16:creationId xmlns:a16="http://schemas.microsoft.com/office/drawing/2014/main" id="{FBF46099-BB11-4D82-99CE-1E41A7B44239}"/>
              </a:ext>
            </a:extLst>
          </p:cNvPr>
          <p:cNvSpPr>
            <a:spLocks noChangeShapeType="1"/>
          </p:cNvSpPr>
          <p:nvPr/>
        </p:nvSpPr>
        <p:spPr bwMode="auto">
          <a:xfrm>
            <a:off x="261938" y="7308850"/>
            <a:ext cx="0" cy="7921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9736" name="Line 344">
            <a:extLst>
              <a:ext uri="{FF2B5EF4-FFF2-40B4-BE49-F238E27FC236}">
                <a16:creationId xmlns:a16="http://schemas.microsoft.com/office/drawing/2014/main" id="{38C9D97C-6230-4D7A-9166-000DF3DDC46F}"/>
              </a:ext>
            </a:extLst>
          </p:cNvPr>
          <p:cNvSpPr>
            <a:spLocks noChangeShapeType="1"/>
          </p:cNvSpPr>
          <p:nvPr/>
        </p:nvSpPr>
        <p:spPr bwMode="auto">
          <a:xfrm>
            <a:off x="477838" y="8172450"/>
            <a:ext cx="0" cy="14287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59737" name="Group 345">
            <a:extLst>
              <a:ext uri="{FF2B5EF4-FFF2-40B4-BE49-F238E27FC236}">
                <a16:creationId xmlns:a16="http://schemas.microsoft.com/office/drawing/2014/main" id="{19EBFA51-5E2B-41A9-BA17-35630F85ABE4}"/>
              </a:ext>
            </a:extLst>
          </p:cNvPr>
          <p:cNvGrpSpPr>
            <a:grpSpLocks/>
          </p:cNvGrpSpPr>
          <p:nvPr/>
        </p:nvGrpSpPr>
        <p:grpSpPr bwMode="auto">
          <a:xfrm>
            <a:off x="477838" y="8243888"/>
            <a:ext cx="74612" cy="26987"/>
            <a:chOff x="2373" y="1404"/>
            <a:chExt cx="47" cy="17"/>
          </a:xfrm>
        </p:grpSpPr>
        <p:sp>
          <p:nvSpPr>
            <p:cNvPr id="59738" name="Oval 346">
              <a:extLst>
                <a:ext uri="{FF2B5EF4-FFF2-40B4-BE49-F238E27FC236}">
                  <a16:creationId xmlns:a16="http://schemas.microsoft.com/office/drawing/2014/main" id="{11A2A80E-477C-45FE-A2C3-C67BB2130A32}"/>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59739" name="Oval 347">
              <a:extLst>
                <a:ext uri="{FF2B5EF4-FFF2-40B4-BE49-F238E27FC236}">
                  <a16:creationId xmlns:a16="http://schemas.microsoft.com/office/drawing/2014/main" id="{7C42CE82-008D-47B8-A5A3-C6DC29280298}"/>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59740" name="Text Box 348">
            <a:extLst>
              <a:ext uri="{FF2B5EF4-FFF2-40B4-BE49-F238E27FC236}">
                <a16:creationId xmlns:a16="http://schemas.microsoft.com/office/drawing/2014/main" id="{3A0938CF-7500-47ED-8AE9-9D44AAE24FE2}"/>
              </a:ext>
            </a:extLst>
          </p:cNvPr>
          <p:cNvSpPr txBox="1">
            <a:spLocks noChangeArrowheads="1"/>
          </p:cNvSpPr>
          <p:nvPr/>
        </p:nvSpPr>
        <p:spPr bwMode="auto">
          <a:xfrm>
            <a:off x="620713" y="8172450"/>
            <a:ext cx="27130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a:t>
            </a:r>
          </a:p>
          <a:p>
            <a:r>
              <a:rPr lang="en-GB" altLang="en-US" sz="800"/>
              <a:t>x6 </a:t>
            </a:r>
            <a:r>
              <a:rPr lang="en-GB" altLang="en-US" sz="800" b="0"/>
              <a:t>1-Ton Land Rover Light Truck                    CWBR-21</a:t>
            </a:r>
            <a:endParaRPr lang="en-GB" altLang="en-US" sz="800"/>
          </a:p>
        </p:txBody>
      </p:sp>
      <p:sp>
        <p:nvSpPr>
          <p:cNvPr id="59741" name="Line 349">
            <a:extLst>
              <a:ext uri="{FF2B5EF4-FFF2-40B4-BE49-F238E27FC236}">
                <a16:creationId xmlns:a16="http://schemas.microsoft.com/office/drawing/2014/main" id="{71CEC3D7-B401-480B-B20A-C60DA44EEF44}"/>
              </a:ext>
            </a:extLst>
          </p:cNvPr>
          <p:cNvSpPr>
            <a:spLocks noChangeShapeType="1"/>
          </p:cNvSpPr>
          <p:nvPr/>
        </p:nvSpPr>
        <p:spPr bwMode="auto">
          <a:xfrm>
            <a:off x="261938" y="8101013"/>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9742" name="Line 350">
            <a:extLst>
              <a:ext uri="{FF2B5EF4-FFF2-40B4-BE49-F238E27FC236}">
                <a16:creationId xmlns:a16="http://schemas.microsoft.com/office/drawing/2014/main" id="{280F1456-9C4B-4CE7-806B-C5421C1DE607}"/>
              </a:ext>
            </a:extLst>
          </p:cNvPr>
          <p:cNvSpPr>
            <a:spLocks noChangeShapeType="1"/>
          </p:cNvSpPr>
          <p:nvPr/>
        </p:nvSpPr>
        <p:spPr bwMode="auto">
          <a:xfrm>
            <a:off x="477838" y="7597775"/>
            <a:ext cx="0" cy="14287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59743" name="Group 351">
            <a:extLst>
              <a:ext uri="{FF2B5EF4-FFF2-40B4-BE49-F238E27FC236}">
                <a16:creationId xmlns:a16="http://schemas.microsoft.com/office/drawing/2014/main" id="{F7DC6323-F874-4AF5-B7A5-2A519F591CA5}"/>
              </a:ext>
            </a:extLst>
          </p:cNvPr>
          <p:cNvGrpSpPr>
            <a:grpSpLocks/>
          </p:cNvGrpSpPr>
          <p:nvPr/>
        </p:nvGrpSpPr>
        <p:grpSpPr bwMode="auto">
          <a:xfrm>
            <a:off x="117475" y="7092950"/>
            <a:ext cx="287338" cy="215900"/>
            <a:chOff x="1400" y="2850"/>
            <a:chExt cx="152" cy="99"/>
          </a:xfrm>
        </p:grpSpPr>
        <p:sp>
          <p:nvSpPr>
            <p:cNvPr id="59744" name="Rectangle 352">
              <a:extLst>
                <a:ext uri="{FF2B5EF4-FFF2-40B4-BE49-F238E27FC236}">
                  <a16:creationId xmlns:a16="http://schemas.microsoft.com/office/drawing/2014/main" id="{5A7D1551-E30B-4E6B-A816-DA05AAC6900C}"/>
                </a:ext>
              </a:extLst>
            </p:cNvPr>
            <p:cNvSpPr>
              <a:spLocks noChangeAspect="1" noChangeArrowheads="1"/>
            </p:cNvSpPr>
            <p:nvPr/>
          </p:nvSpPr>
          <p:spPr bwMode="auto">
            <a:xfrm>
              <a:off x="1401" y="2850"/>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9745" name="Line 353">
              <a:extLst>
                <a:ext uri="{FF2B5EF4-FFF2-40B4-BE49-F238E27FC236}">
                  <a16:creationId xmlns:a16="http://schemas.microsoft.com/office/drawing/2014/main" id="{63D92893-5F99-49A1-A6CE-97AC27D0D73A}"/>
                </a:ext>
              </a:extLst>
            </p:cNvPr>
            <p:cNvSpPr>
              <a:spLocks noChangeAspect="1" noChangeShapeType="1"/>
            </p:cNvSpPr>
            <p:nvPr/>
          </p:nvSpPr>
          <p:spPr bwMode="auto">
            <a:xfrm flipV="1">
              <a:off x="1400" y="2851"/>
              <a:ext cx="73"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9746" name="Line 354">
              <a:extLst>
                <a:ext uri="{FF2B5EF4-FFF2-40B4-BE49-F238E27FC236}">
                  <a16:creationId xmlns:a16="http://schemas.microsoft.com/office/drawing/2014/main" id="{C8DC3204-92FF-449F-9A60-79E8BE80ED4D}"/>
                </a:ext>
              </a:extLst>
            </p:cNvPr>
            <p:cNvSpPr>
              <a:spLocks noChangeAspect="1" noChangeShapeType="1"/>
            </p:cNvSpPr>
            <p:nvPr/>
          </p:nvSpPr>
          <p:spPr bwMode="auto">
            <a:xfrm>
              <a:off x="1473" y="2850"/>
              <a:ext cx="78"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9747" name="Line 355">
              <a:extLst>
                <a:ext uri="{FF2B5EF4-FFF2-40B4-BE49-F238E27FC236}">
                  <a16:creationId xmlns:a16="http://schemas.microsoft.com/office/drawing/2014/main" id="{12940277-7E82-4186-AF9D-11F3DE1EE46D}"/>
                </a:ext>
              </a:extLst>
            </p:cNvPr>
            <p:cNvSpPr>
              <a:spLocks noChangeAspect="1" noChangeShapeType="1"/>
            </p:cNvSpPr>
            <p:nvPr/>
          </p:nvSpPr>
          <p:spPr bwMode="auto">
            <a:xfrm>
              <a:off x="1442" y="2892"/>
              <a:ext cx="62" cy="0"/>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59748" name="Line 356">
            <a:extLst>
              <a:ext uri="{FF2B5EF4-FFF2-40B4-BE49-F238E27FC236}">
                <a16:creationId xmlns:a16="http://schemas.microsoft.com/office/drawing/2014/main" id="{BB435B6D-CFC2-4904-8A74-E5BDE62C3DC9}"/>
              </a:ext>
            </a:extLst>
          </p:cNvPr>
          <p:cNvSpPr>
            <a:spLocks noChangeShapeType="1"/>
          </p:cNvSpPr>
          <p:nvPr/>
        </p:nvSpPr>
        <p:spPr bwMode="auto">
          <a:xfrm>
            <a:off x="260350" y="752475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59749" name="Group 357">
            <a:extLst>
              <a:ext uri="{FF2B5EF4-FFF2-40B4-BE49-F238E27FC236}">
                <a16:creationId xmlns:a16="http://schemas.microsoft.com/office/drawing/2014/main" id="{86EDC684-EEC7-416F-BB9B-397DFFF1F297}"/>
              </a:ext>
            </a:extLst>
          </p:cNvPr>
          <p:cNvGrpSpPr>
            <a:grpSpLocks/>
          </p:cNvGrpSpPr>
          <p:nvPr/>
        </p:nvGrpSpPr>
        <p:grpSpPr bwMode="auto">
          <a:xfrm>
            <a:off x="476250" y="7380288"/>
            <a:ext cx="74613" cy="26987"/>
            <a:chOff x="2373" y="1404"/>
            <a:chExt cx="47" cy="17"/>
          </a:xfrm>
        </p:grpSpPr>
        <p:sp>
          <p:nvSpPr>
            <p:cNvPr id="59750" name="Oval 358">
              <a:extLst>
                <a:ext uri="{FF2B5EF4-FFF2-40B4-BE49-F238E27FC236}">
                  <a16:creationId xmlns:a16="http://schemas.microsoft.com/office/drawing/2014/main" id="{43E5DC7F-0D45-49A0-B207-05C5C124CB02}"/>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59751" name="Oval 359">
              <a:extLst>
                <a:ext uri="{FF2B5EF4-FFF2-40B4-BE49-F238E27FC236}">
                  <a16:creationId xmlns:a16="http://schemas.microsoft.com/office/drawing/2014/main" id="{F107E1F7-3239-4029-ACB4-30723CB40054}"/>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59752" name="Text Box 360">
            <a:extLst>
              <a:ext uri="{FF2B5EF4-FFF2-40B4-BE49-F238E27FC236}">
                <a16:creationId xmlns:a16="http://schemas.microsoft.com/office/drawing/2014/main" id="{0DD2721C-90CB-4EB1-BE3F-86C847C8377D}"/>
              </a:ext>
            </a:extLst>
          </p:cNvPr>
          <p:cNvSpPr txBox="1">
            <a:spLocks noChangeArrowheads="1"/>
          </p:cNvSpPr>
          <p:nvPr/>
        </p:nvSpPr>
        <p:spPr bwMode="auto">
          <a:xfrm>
            <a:off x="620713" y="7308850"/>
            <a:ext cx="271621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Command</a:t>
            </a:r>
          </a:p>
          <a:p>
            <a:r>
              <a:rPr lang="en-GB" altLang="en-US" sz="800"/>
              <a:t>x1 </a:t>
            </a:r>
            <a:r>
              <a:rPr lang="en-GB" altLang="en-US" sz="800" b="0"/>
              <a:t>Commander                                                CWBR-25</a:t>
            </a:r>
            <a:endParaRPr lang="en-GB" altLang="en-US" sz="800"/>
          </a:p>
        </p:txBody>
      </p:sp>
      <p:grpSp>
        <p:nvGrpSpPr>
          <p:cNvPr id="59753" name="Group 361">
            <a:extLst>
              <a:ext uri="{FF2B5EF4-FFF2-40B4-BE49-F238E27FC236}">
                <a16:creationId xmlns:a16="http://schemas.microsoft.com/office/drawing/2014/main" id="{E651AF10-9D59-47CF-81AB-82391F788322}"/>
              </a:ext>
            </a:extLst>
          </p:cNvPr>
          <p:cNvGrpSpPr>
            <a:grpSpLocks/>
          </p:cNvGrpSpPr>
          <p:nvPr/>
        </p:nvGrpSpPr>
        <p:grpSpPr bwMode="auto">
          <a:xfrm>
            <a:off x="404813" y="7451725"/>
            <a:ext cx="231775" cy="157163"/>
            <a:chOff x="933" y="149"/>
            <a:chExt cx="146" cy="99"/>
          </a:xfrm>
        </p:grpSpPr>
        <p:sp>
          <p:nvSpPr>
            <p:cNvPr id="59754" name="Rectangle 362">
              <a:extLst>
                <a:ext uri="{FF2B5EF4-FFF2-40B4-BE49-F238E27FC236}">
                  <a16:creationId xmlns:a16="http://schemas.microsoft.com/office/drawing/2014/main" id="{92A6FB18-C044-433E-9129-B92A0D3AD3E6}"/>
                </a:ext>
              </a:extLst>
            </p:cNvPr>
            <p:cNvSpPr>
              <a:spLocks noChangeAspect="1" noChangeArrowheads="1"/>
            </p:cNvSpPr>
            <p:nvPr/>
          </p:nvSpPr>
          <p:spPr bwMode="auto">
            <a:xfrm>
              <a:off x="933" y="149"/>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9755" name="Text Box 363">
              <a:extLst>
                <a:ext uri="{FF2B5EF4-FFF2-40B4-BE49-F238E27FC236}">
                  <a16:creationId xmlns:a16="http://schemas.microsoft.com/office/drawing/2014/main" id="{1A271688-5833-452D-8989-53C3F32A03C7}"/>
                </a:ext>
              </a:extLst>
            </p:cNvPr>
            <p:cNvSpPr txBox="1">
              <a:spLocks noChangeAspect="1" noChangeArrowheads="1"/>
            </p:cNvSpPr>
            <p:nvPr/>
          </p:nvSpPr>
          <p:spPr bwMode="auto">
            <a:xfrm>
              <a:off x="948" y="163"/>
              <a:ext cx="116" cy="70"/>
            </a:xfrm>
            <a:prstGeom prst="rect">
              <a:avLst/>
            </a:prstGeom>
            <a:solidFill>
              <a:srgbClr val="CC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sz="800"/>
                <a:t>HQ</a:t>
              </a:r>
            </a:p>
          </p:txBody>
        </p:sp>
      </p:grpSp>
      <p:grpSp>
        <p:nvGrpSpPr>
          <p:cNvPr id="59756" name="Group 364">
            <a:extLst>
              <a:ext uri="{FF2B5EF4-FFF2-40B4-BE49-F238E27FC236}">
                <a16:creationId xmlns:a16="http://schemas.microsoft.com/office/drawing/2014/main" id="{536DE9DF-6813-43A0-B36B-5525638D55DA}"/>
              </a:ext>
            </a:extLst>
          </p:cNvPr>
          <p:cNvGrpSpPr>
            <a:grpSpLocks/>
          </p:cNvGrpSpPr>
          <p:nvPr/>
        </p:nvGrpSpPr>
        <p:grpSpPr bwMode="auto">
          <a:xfrm>
            <a:off x="477838" y="7669213"/>
            <a:ext cx="74612" cy="26987"/>
            <a:chOff x="2373" y="1404"/>
            <a:chExt cx="47" cy="17"/>
          </a:xfrm>
        </p:grpSpPr>
        <p:sp>
          <p:nvSpPr>
            <p:cNvPr id="59757" name="Oval 365">
              <a:extLst>
                <a:ext uri="{FF2B5EF4-FFF2-40B4-BE49-F238E27FC236}">
                  <a16:creationId xmlns:a16="http://schemas.microsoft.com/office/drawing/2014/main" id="{96C936F8-7251-47ED-BC8F-D62D9A9BAA76}"/>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59758" name="Oval 366">
              <a:extLst>
                <a:ext uri="{FF2B5EF4-FFF2-40B4-BE49-F238E27FC236}">
                  <a16:creationId xmlns:a16="http://schemas.microsoft.com/office/drawing/2014/main" id="{4578E712-ADCE-479F-AE81-0ED09847E242}"/>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59759" name="Text Box 367">
            <a:extLst>
              <a:ext uri="{FF2B5EF4-FFF2-40B4-BE49-F238E27FC236}">
                <a16:creationId xmlns:a16="http://schemas.microsoft.com/office/drawing/2014/main" id="{C9C0195E-BFC7-42AB-A27B-E0C2A5E33EFC}"/>
              </a:ext>
            </a:extLst>
          </p:cNvPr>
          <p:cNvSpPr txBox="1">
            <a:spLocks noChangeArrowheads="1"/>
          </p:cNvSpPr>
          <p:nvPr/>
        </p:nvSpPr>
        <p:spPr bwMode="auto">
          <a:xfrm>
            <a:off x="620713" y="7596188"/>
            <a:ext cx="27146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a:t>
            </a:r>
          </a:p>
          <a:p>
            <a:r>
              <a:rPr lang="en-GB" altLang="en-US" sz="800"/>
              <a:t>x1 </a:t>
            </a:r>
            <a:r>
              <a:rPr lang="en-GB" altLang="en-US" sz="800" b="0"/>
              <a:t>Land Rover (no MG)                                   CWBR-20</a:t>
            </a:r>
            <a:endParaRPr lang="en-GB" altLang="en-US" sz="800"/>
          </a:p>
        </p:txBody>
      </p:sp>
      <p:grpSp>
        <p:nvGrpSpPr>
          <p:cNvPr id="59760" name="Group 368">
            <a:extLst>
              <a:ext uri="{FF2B5EF4-FFF2-40B4-BE49-F238E27FC236}">
                <a16:creationId xmlns:a16="http://schemas.microsoft.com/office/drawing/2014/main" id="{A4153F72-0B06-499C-BC38-B3FCC912C98B}"/>
              </a:ext>
            </a:extLst>
          </p:cNvPr>
          <p:cNvGrpSpPr>
            <a:grpSpLocks/>
          </p:cNvGrpSpPr>
          <p:nvPr/>
        </p:nvGrpSpPr>
        <p:grpSpPr bwMode="auto">
          <a:xfrm>
            <a:off x="404813" y="8029575"/>
            <a:ext cx="241300" cy="157163"/>
            <a:chOff x="1400" y="2850"/>
            <a:chExt cx="152" cy="99"/>
          </a:xfrm>
        </p:grpSpPr>
        <p:sp>
          <p:nvSpPr>
            <p:cNvPr id="59761" name="Rectangle 369">
              <a:extLst>
                <a:ext uri="{FF2B5EF4-FFF2-40B4-BE49-F238E27FC236}">
                  <a16:creationId xmlns:a16="http://schemas.microsoft.com/office/drawing/2014/main" id="{63F5E01E-13B2-4E85-9E11-9E9414968988}"/>
                </a:ext>
              </a:extLst>
            </p:cNvPr>
            <p:cNvSpPr>
              <a:spLocks noChangeAspect="1" noChangeArrowheads="1"/>
            </p:cNvSpPr>
            <p:nvPr/>
          </p:nvSpPr>
          <p:spPr bwMode="auto">
            <a:xfrm>
              <a:off x="1401" y="2850"/>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9762" name="Line 370">
              <a:extLst>
                <a:ext uri="{FF2B5EF4-FFF2-40B4-BE49-F238E27FC236}">
                  <a16:creationId xmlns:a16="http://schemas.microsoft.com/office/drawing/2014/main" id="{588A2F33-1879-4035-BD18-FC1F9D05FA68}"/>
                </a:ext>
              </a:extLst>
            </p:cNvPr>
            <p:cNvSpPr>
              <a:spLocks noChangeAspect="1" noChangeShapeType="1"/>
            </p:cNvSpPr>
            <p:nvPr/>
          </p:nvSpPr>
          <p:spPr bwMode="auto">
            <a:xfrm flipV="1">
              <a:off x="1400" y="2851"/>
              <a:ext cx="73"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9763" name="Line 371">
              <a:extLst>
                <a:ext uri="{FF2B5EF4-FFF2-40B4-BE49-F238E27FC236}">
                  <a16:creationId xmlns:a16="http://schemas.microsoft.com/office/drawing/2014/main" id="{5286C551-D5F9-4376-825B-730011CAF02D}"/>
                </a:ext>
              </a:extLst>
            </p:cNvPr>
            <p:cNvSpPr>
              <a:spLocks noChangeAspect="1" noChangeShapeType="1"/>
            </p:cNvSpPr>
            <p:nvPr/>
          </p:nvSpPr>
          <p:spPr bwMode="auto">
            <a:xfrm>
              <a:off x="1473" y="2850"/>
              <a:ext cx="78"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9764" name="Line 372">
              <a:extLst>
                <a:ext uri="{FF2B5EF4-FFF2-40B4-BE49-F238E27FC236}">
                  <a16:creationId xmlns:a16="http://schemas.microsoft.com/office/drawing/2014/main" id="{7A133CF9-FCC8-45B8-9F0A-8AFB376EE7D4}"/>
                </a:ext>
              </a:extLst>
            </p:cNvPr>
            <p:cNvSpPr>
              <a:spLocks noChangeAspect="1" noChangeShapeType="1"/>
            </p:cNvSpPr>
            <p:nvPr/>
          </p:nvSpPr>
          <p:spPr bwMode="auto">
            <a:xfrm>
              <a:off x="1442" y="2892"/>
              <a:ext cx="62" cy="0"/>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59765" name="Group 373">
            <a:extLst>
              <a:ext uri="{FF2B5EF4-FFF2-40B4-BE49-F238E27FC236}">
                <a16:creationId xmlns:a16="http://schemas.microsoft.com/office/drawing/2014/main" id="{6B712C35-602C-4E9D-97ED-5736C3ED8D55}"/>
              </a:ext>
            </a:extLst>
          </p:cNvPr>
          <p:cNvGrpSpPr>
            <a:grpSpLocks/>
          </p:cNvGrpSpPr>
          <p:nvPr/>
        </p:nvGrpSpPr>
        <p:grpSpPr bwMode="auto">
          <a:xfrm>
            <a:off x="477838" y="7956550"/>
            <a:ext cx="74612" cy="26988"/>
            <a:chOff x="2373" y="1404"/>
            <a:chExt cx="47" cy="17"/>
          </a:xfrm>
        </p:grpSpPr>
        <p:sp>
          <p:nvSpPr>
            <p:cNvPr id="59766" name="Oval 374">
              <a:extLst>
                <a:ext uri="{FF2B5EF4-FFF2-40B4-BE49-F238E27FC236}">
                  <a16:creationId xmlns:a16="http://schemas.microsoft.com/office/drawing/2014/main" id="{CF7FA95B-36E6-4907-9EA2-4F34DCD9E24F}"/>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59767" name="Oval 375">
              <a:extLst>
                <a:ext uri="{FF2B5EF4-FFF2-40B4-BE49-F238E27FC236}">
                  <a16:creationId xmlns:a16="http://schemas.microsoft.com/office/drawing/2014/main" id="{5E376275-403E-4A93-B669-56727A135016}"/>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59768" name="Text Box 376">
            <a:extLst>
              <a:ext uri="{FF2B5EF4-FFF2-40B4-BE49-F238E27FC236}">
                <a16:creationId xmlns:a16="http://schemas.microsoft.com/office/drawing/2014/main" id="{0C3B5F67-998A-48A3-BFBA-2D1965A83DAE}"/>
              </a:ext>
            </a:extLst>
          </p:cNvPr>
          <p:cNvSpPr txBox="1">
            <a:spLocks noChangeArrowheads="1"/>
          </p:cNvSpPr>
          <p:nvPr/>
        </p:nvSpPr>
        <p:spPr bwMode="auto">
          <a:xfrm>
            <a:off x="620713" y="7956550"/>
            <a:ext cx="2733675"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x6 </a:t>
            </a:r>
            <a:r>
              <a:rPr lang="en-GB" altLang="en-US" sz="800" b="0"/>
              <a:t>Rapier SAM                     </a:t>
            </a:r>
            <a:r>
              <a:rPr lang="en-GB" altLang="en-US" sz="800"/>
              <a:t>                            </a:t>
            </a:r>
            <a:r>
              <a:rPr lang="en-GB" altLang="en-US" sz="800" b="0"/>
              <a:t>CWBR-24</a:t>
            </a:r>
            <a:endParaRPr lang="en-GB" altLang="en-US" sz="800"/>
          </a:p>
        </p:txBody>
      </p:sp>
      <p:sp>
        <p:nvSpPr>
          <p:cNvPr id="59769" name="Text Box 377">
            <a:extLst>
              <a:ext uri="{FF2B5EF4-FFF2-40B4-BE49-F238E27FC236}">
                <a16:creationId xmlns:a16="http://schemas.microsoft.com/office/drawing/2014/main" id="{FB8D3E71-489D-44AA-96FB-0D85A6162BDF}"/>
              </a:ext>
            </a:extLst>
          </p:cNvPr>
          <p:cNvSpPr txBox="1">
            <a:spLocks noChangeArrowheads="1"/>
          </p:cNvSpPr>
          <p:nvPr/>
        </p:nvSpPr>
        <p:spPr bwMode="auto">
          <a:xfrm>
            <a:off x="115888" y="8532813"/>
            <a:ext cx="305276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800"/>
              <a:t>(a) </a:t>
            </a:r>
            <a:r>
              <a:rPr lang="en-GB" altLang="en-US" sz="800" b="0"/>
              <a:t>May alternatively deploy as </a:t>
            </a:r>
            <a:r>
              <a:rPr lang="en-GB" altLang="en-US" sz="800"/>
              <a:t>x3 </a:t>
            </a:r>
            <a:r>
              <a:rPr lang="en-GB" altLang="en-US" sz="800" b="0"/>
              <a:t>Troop-sized MEs, each of </a:t>
            </a:r>
            <a:r>
              <a:rPr lang="en-GB" altLang="en-US" sz="800"/>
              <a:t>x2 </a:t>
            </a:r>
            <a:r>
              <a:rPr lang="en-GB" altLang="en-US" sz="800" b="0"/>
              <a:t>SAMs.  Designate one SAM unit as the Troop Commander.</a:t>
            </a:r>
          </a:p>
        </p:txBody>
      </p:sp>
      <p:sp>
        <p:nvSpPr>
          <p:cNvPr id="59770" name="Line 378">
            <a:extLst>
              <a:ext uri="{FF2B5EF4-FFF2-40B4-BE49-F238E27FC236}">
                <a16:creationId xmlns:a16="http://schemas.microsoft.com/office/drawing/2014/main" id="{71BABA35-88A3-4870-8409-7597EC32364F}"/>
              </a:ext>
            </a:extLst>
          </p:cNvPr>
          <p:cNvSpPr>
            <a:spLocks noChangeShapeType="1"/>
          </p:cNvSpPr>
          <p:nvPr/>
        </p:nvSpPr>
        <p:spPr bwMode="auto">
          <a:xfrm>
            <a:off x="261938" y="7021513"/>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9771" name="Text Box 379">
            <a:extLst>
              <a:ext uri="{FF2B5EF4-FFF2-40B4-BE49-F238E27FC236}">
                <a16:creationId xmlns:a16="http://schemas.microsoft.com/office/drawing/2014/main" id="{6E98BC2A-5EF8-4142-8BEA-23D4B1A0912B}"/>
              </a:ext>
            </a:extLst>
          </p:cNvPr>
          <p:cNvSpPr txBox="1">
            <a:spLocks noChangeArrowheads="1"/>
          </p:cNvSpPr>
          <p:nvPr/>
        </p:nvSpPr>
        <p:spPr bwMode="auto">
          <a:xfrm>
            <a:off x="404813" y="6948488"/>
            <a:ext cx="22415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MANOEUVRE ELEMENT CWBR-14</a:t>
            </a:r>
          </a:p>
          <a:p>
            <a:r>
              <a:rPr lang="en-GB" altLang="en-US" sz="1000"/>
              <a:t>Air Defence Battery </a:t>
            </a:r>
            <a:r>
              <a:rPr lang="en-GB" altLang="en-US" sz="800"/>
              <a:t>(a)</a:t>
            </a:r>
            <a:endParaRPr lang="en-GB" altLang="en-US" sz="1000"/>
          </a:p>
        </p:txBody>
      </p:sp>
      <p:grpSp>
        <p:nvGrpSpPr>
          <p:cNvPr id="59772" name="Group 380">
            <a:extLst>
              <a:ext uri="{FF2B5EF4-FFF2-40B4-BE49-F238E27FC236}">
                <a16:creationId xmlns:a16="http://schemas.microsoft.com/office/drawing/2014/main" id="{F95A1E09-FFEF-46EB-948C-7ADD67D091CC}"/>
              </a:ext>
            </a:extLst>
          </p:cNvPr>
          <p:cNvGrpSpPr>
            <a:grpSpLocks/>
          </p:cNvGrpSpPr>
          <p:nvPr/>
        </p:nvGrpSpPr>
        <p:grpSpPr bwMode="auto">
          <a:xfrm>
            <a:off x="404813" y="7740650"/>
            <a:ext cx="231775" cy="190500"/>
            <a:chOff x="2252" y="2304"/>
            <a:chExt cx="146" cy="120"/>
          </a:xfrm>
        </p:grpSpPr>
        <p:sp>
          <p:nvSpPr>
            <p:cNvPr id="59773" name="Rectangle 381">
              <a:extLst>
                <a:ext uri="{FF2B5EF4-FFF2-40B4-BE49-F238E27FC236}">
                  <a16:creationId xmlns:a16="http://schemas.microsoft.com/office/drawing/2014/main" id="{FEF7AE37-4264-46FB-B8C8-0E07218DB932}"/>
                </a:ext>
              </a:extLst>
            </p:cNvPr>
            <p:cNvSpPr>
              <a:spLocks noChangeAspect="1" noChangeArrowheads="1"/>
            </p:cNvSpPr>
            <p:nvPr/>
          </p:nvSpPr>
          <p:spPr bwMode="auto">
            <a:xfrm>
              <a:off x="2252" y="230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9774" name="Oval 382">
              <a:extLst>
                <a:ext uri="{FF2B5EF4-FFF2-40B4-BE49-F238E27FC236}">
                  <a16:creationId xmlns:a16="http://schemas.microsoft.com/office/drawing/2014/main" id="{49156CAC-B763-41FB-9667-5AFA5E6F7ACA}"/>
                </a:ext>
              </a:extLst>
            </p:cNvPr>
            <p:cNvSpPr>
              <a:spLocks noChangeAspect="1" noChangeArrowheads="1"/>
            </p:cNvSpPr>
            <p:nvPr/>
          </p:nvSpPr>
          <p:spPr bwMode="auto">
            <a:xfrm>
              <a:off x="2259" y="240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59775" name="Oval 383">
              <a:extLst>
                <a:ext uri="{FF2B5EF4-FFF2-40B4-BE49-F238E27FC236}">
                  <a16:creationId xmlns:a16="http://schemas.microsoft.com/office/drawing/2014/main" id="{F6778B78-421D-4935-A52A-6B6A0A26D1CE}"/>
                </a:ext>
              </a:extLst>
            </p:cNvPr>
            <p:cNvSpPr>
              <a:spLocks noChangeAspect="1" noChangeArrowheads="1"/>
            </p:cNvSpPr>
            <p:nvPr/>
          </p:nvSpPr>
          <p:spPr bwMode="auto">
            <a:xfrm>
              <a:off x="2373" y="240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grpSp>
        <p:nvGrpSpPr>
          <p:cNvPr id="59776" name="Group 384">
            <a:extLst>
              <a:ext uri="{FF2B5EF4-FFF2-40B4-BE49-F238E27FC236}">
                <a16:creationId xmlns:a16="http://schemas.microsoft.com/office/drawing/2014/main" id="{388C19AC-8B90-4C66-906C-9D688076FA07}"/>
              </a:ext>
            </a:extLst>
          </p:cNvPr>
          <p:cNvGrpSpPr>
            <a:grpSpLocks/>
          </p:cNvGrpSpPr>
          <p:nvPr/>
        </p:nvGrpSpPr>
        <p:grpSpPr bwMode="auto">
          <a:xfrm>
            <a:off x="404813" y="8316913"/>
            <a:ext cx="231775" cy="190500"/>
            <a:chOff x="2252" y="2304"/>
            <a:chExt cx="146" cy="120"/>
          </a:xfrm>
        </p:grpSpPr>
        <p:sp>
          <p:nvSpPr>
            <p:cNvPr id="59777" name="Rectangle 385">
              <a:extLst>
                <a:ext uri="{FF2B5EF4-FFF2-40B4-BE49-F238E27FC236}">
                  <a16:creationId xmlns:a16="http://schemas.microsoft.com/office/drawing/2014/main" id="{9AF22F60-5211-48C5-82A4-35F257F8530D}"/>
                </a:ext>
              </a:extLst>
            </p:cNvPr>
            <p:cNvSpPr>
              <a:spLocks noChangeAspect="1" noChangeArrowheads="1"/>
            </p:cNvSpPr>
            <p:nvPr/>
          </p:nvSpPr>
          <p:spPr bwMode="auto">
            <a:xfrm>
              <a:off x="2252" y="230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9778" name="Oval 386">
              <a:extLst>
                <a:ext uri="{FF2B5EF4-FFF2-40B4-BE49-F238E27FC236}">
                  <a16:creationId xmlns:a16="http://schemas.microsoft.com/office/drawing/2014/main" id="{19F29897-1592-4050-ACAA-13938A1E9EAC}"/>
                </a:ext>
              </a:extLst>
            </p:cNvPr>
            <p:cNvSpPr>
              <a:spLocks noChangeAspect="1" noChangeArrowheads="1"/>
            </p:cNvSpPr>
            <p:nvPr/>
          </p:nvSpPr>
          <p:spPr bwMode="auto">
            <a:xfrm>
              <a:off x="2259" y="240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59779" name="Oval 387">
              <a:extLst>
                <a:ext uri="{FF2B5EF4-FFF2-40B4-BE49-F238E27FC236}">
                  <a16:creationId xmlns:a16="http://schemas.microsoft.com/office/drawing/2014/main" id="{0683FA30-6DF5-4974-99EA-66CC241CA86E}"/>
                </a:ext>
              </a:extLst>
            </p:cNvPr>
            <p:cNvSpPr>
              <a:spLocks noChangeAspect="1" noChangeArrowheads="1"/>
            </p:cNvSpPr>
            <p:nvPr/>
          </p:nvSpPr>
          <p:spPr bwMode="auto">
            <a:xfrm>
              <a:off x="2373" y="240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59783" name="AutoShape 391" descr="f8057017">
            <a:extLst>
              <a:ext uri="{FF2B5EF4-FFF2-40B4-BE49-F238E27FC236}">
                <a16:creationId xmlns:a16="http://schemas.microsoft.com/office/drawing/2014/main" id="{F8E4CD4F-559F-4EB2-9F95-ECB09EFA6228}"/>
              </a:ext>
            </a:extLst>
          </p:cNvPr>
          <p:cNvSpPr>
            <a:spLocks noChangeAspect="1" noChangeArrowheads="1"/>
          </p:cNvSpPr>
          <p:nvPr/>
        </p:nvSpPr>
        <p:spPr bwMode="auto">
          <a:xfrm>
            <a:off x="1412875" y="2268538"/>
            <a:ext cx="3981450" cy="4572000"/>
          </a:xfrm>
          <a:prstGeom prst="rect">
            <a:avLst/>
          </a:prstGeom>
          <a:noFill/>
          <a:extLst>
            <a:ext uri="{909E8E84-426E-40DD-AFC4-6F175D3DCCD1}">
              <a14:hiddenFill xmlns:a14="http://schemas.microsoft.com/office/drawing/2010/main">
                <a:solidFill>
                  <a:srgbClr val="FFFFFF"/>
                </a:solidFill>
              </a14:hiddenFill>
            </a:ext>
          </a:extLst>
        </p:spPr>
        <p:txBody>
          <a:bodyPr/>
          <a:lstStyle/>
          <a:p>
            <a:endParaRPr lang="en-GB"/>
          </a:p>
        </p:txBody>
      </p:sp>
      <p:sp>
        <p:nvSpPr>
          <p:cNvPr id="59785" name="AutoShape 393" descr="ANd9GcRgCvX3qGVcWP_Lx2ClpUYQqd8EOpalz9e8bE3rV-kvHtpK0ZgL2ET1X-_s">
            <a:extLst>
              <a:ext uri="{FF2B5EF4-FFF2-40B4-BE49-F238E27FC236}">
                <a16:creationId xmlns:a16="http://schemas.microsoft.com/office/drawing/2014/main" id="{725BF9E0-193C-47C8-9B98-529EED4488C1}"/>
              </a:ext>
            </a:extLst>
          </p:cNvPr>
          <p:cNvSpPr>
            <a:spLocks noChangeAspect="1" noChangeArrowheads="1"/>
          </p:cNvSpPr>
          <p:nvPr/>
        </p:nvSpPr>
        <p:spPr bwMode="auto">
          <a:xfrm>
            <a:off x="2195513" y="3648075"/>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a:lstStyle/>
          <a:p>
            <a:endParaRPr lang="en-GB"/>
          </a:p>
        </p:txBody>
      </p:sp>
      <p:pic>
        <p:nvPicPr>
          <p:cNvPr id="59788" name="Picture 396" descr="300px-Javelin_surface_to_air_missile_launcher">
            <a:extLst>
              <a:ext uri="{FF2B5EF4-FFF2-40B4-BE49-F238E27FC236}">
                <a16:creationId xmlns:a16="http://schemas.microsoft.com/office/drawing/2014/main" id="{2AD974CC-62DA-4CB9-8FBA-868E15CB05B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0713" y="4067175"/>
            <a:ext cx="1944687" cy="2665413"/>
          </a:xfrm>
          <a:prstGeom prst="rect">
            <a:avLst/>
          </a:prstGeom>
          <a:noFill/>
          <a:extLst>
            <a:ext uri="{909E8E84-426E-40DD-AFC4-6F175D3DCCD1}">
              <a14:hiddenFill xmlns:a14="http://schemas.microsoft.com/office/drawing/2010/main">
                <a:solidFill>
                  <a:srgbClr val="FFFFFF"/>
                </a:solidFill>
              </a14:hiddenFill>
            </a:ext>
          </a:extLst>
        </p:spPr>
      </p:pic>
      <p:grpSp>
        <p:nvGrpSpPr>
          <p:cNvPr id="59789" name="Group 397">
            <a:extLst>
              <a:ext uri="{FF2B5EF4-FFF2-40B4-BE49-F238E27FC236}">
                <a16:creationId xmlns:a16="http://schemas.microsoft.com/office/drawing/2014/main" id="{660693D5-7BE3-486A-A974-CABC5C596142}"/>
              </a:ext>
            </a:extLst>
          </p:cNvPr>
          <p:cNvGrpSpPr>
            <a:grpSpLocks noChangeAspect="1"/>
          </p:cNvGrpSpPr>
          <p:nvPr/>
        </p:nvGrpSpPr>
        <p:grpSpPr bwMode="auto">
          <a:xfrm>
            <a:off x="404813" y="1476375"/>
            <a:ext cx="241300" cy="157163"/>
            <a:chOff x="767" y="768"/>
            <a:chExt cx="202" cy="132"/>
          </a:xfrm>
        </p:grpSpPr>
        <p:sp>
          <p:nvSpPr>
            <p:cNvPr id="59790" name="Rectangle 398">
              <a:extLst>
                <a:ext uri="{FF2B5EF4-FFF2-40B4-BE49-F238E27FC236}">
                  <a16:creationId xmlns:a16="http://schemas.microsoft.com/office/drawing/2014/main" id="{3A096EB0-F0AD-4079-9C6C-FC610ADFF1B9}"/>
                </a:ext>
              </a:extLst>
            </p:cNvPr>
            <p:cNvSpPr>
              <a:spLocks noChangeAspect="1" noChangeArrowheads="1"/>
            </p:cNvSpPr>
            <p:nvPr/>
          </p:nvSpPr>
          <p:spPr bwMode="auto">
            <a:xfrm>
              <a:off x="768" y="768"/>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9791" name="Oval 399">
              <a:extLst>
                <a:ext uri="{FF2B5EF4-FFF2-40B4-BE49-F238E27FC236}">
                  <a16:creationId xmlns:a16="http://schemas.microsoft.com/office/drawing/2014/main" id="{C399908B-1653-4D8D-970C-AAAA4FE88F10}"/>
                </a:ext>
              </a:extLst>
            </p:cNvPr>
            <p:cNvSpPr>
              <a:spLocks noChangeAspect="1" noChangeArrowheads="1"/>
            </p:cNvSpPr>
            <p:nvPr/>
          </p:nvSpPr>
          <p:spPr bwMode="auto">
            <a:xfrm>
              <a:off x="798" y="801"/>
              <a:ext cx="142"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9792" name="Line 400">
              <a:extLst>
                <a:ext uri="{FF2B5EF4-FFF2-40B4-BE49-F238E27FC236}">
                  <a16:creationId xmlns:a16="http://schemas.microsoft.com/office/drawing/2014/main" id="{93C0F1A1-59F3-4A34-9CB8-ED042726CA76}"/>
                </a:ext>
              </a:extLst>
            </p:cNvPr>
            <p:cNvSpPr>
              <a:spLocks noChangeAspect="1" noChangeShapeType="1"/>
            </p:cNvSpPr>
            <p:nvPr/>
          </p:nvSpPr>
          <p:spPr bwMode="auto">
            <a:xfrm flipV="1">
              <a:off x="768" y="768"/>
              <a:ext cx="199" cy="131"/>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9793" name="Line 401">
              <a:extLst>
                <a:ext uri="{FF2B5EF4-FFF2-40B4-BE49-F238E27FC236}">
                  <a16:creationId xmlns:a16="http://schemas.microsoft.com/office/drawing/2014/main" id="{B790D8AC-3C6D-42F8-AA3B-19E813EC4CF3}"/>
                </a:ext>
              </a:extLst>
            </p:cNvPr>
            <p:cNvSpPr>
              <a:spLocks noChangeAspect="1" noChangeShapeType="1"/>
            </p:cNvSpPr>
            <p:nvPr/>
          </p:nvSpPr>
          <p:spPr bwMode="auto">
            <a:xfrm>
              <a:off x="767" y="768"/>
              <a:ext cx="202"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59794" name="Line 402">
            <a:extLst>
              <a:ext uri="{FF2B5EF4-FFF2-40B4-BE49-F238E27FC236}">
                <a16:creationId xmlns:a16="http://schemas.microsoft.com/office/drawing/2014/main" id="{4D9893D0-C46B-44C6-B43E-F643784CE0ED}"/>
              </a:ext>
            </a:extLst>
          </p:cNvPr>
          <p:cNvSpPr>
            <a:spLocks noChangeShapeType="1"/>
          </p:cNvSpPr>
          <p:nvPr/>
        </p:nvSpPr>
        <p:spPr bwMode="auto">
          <a:xfrm>
            <a:off x="3719513" y="2265363"/>
            <a:ext cx="0" cy="50482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9795" name="Line 403">
            <a:extLst>
              <a:ext uri="{FF2B5EF4-FFF2-40B4-BE49-F238E27FC236}">
                <a16:creationId xmlns:a16="http://schemas.microsoft.com/office/drawing/2014/main" id="{E5D34DD7-148C-4FD9-AA98-9076926D132B}"/>
              </a:ext>
            </a:extLst>
          </p:cNvPr>
          <p:cNvSpPr>
            <a:spLocks noChangeShapeType="1"/>
          </p:cNvSpPr>
          <p:nvPr/>
        </p:nvSpPr>
        <p:spPr bwMode="auto">
          <a:xfrm>
            <a:off x="3719513" y="2481263"/>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59796" name="Group 404">
            <a:extLst>
              <a:ext uri="{FF2B5EF4-FFF2-40B4-BE49-F238E27FC236}">
                <a16:creationId xmlns:a16="http://schemas.microsoft.com/office/drawing/2014/main" id="{3809ACB4-8CAE-476E-B2E4-07FD954BD4C6}"/>
              </a:ext>
            </a:extLst>
          </p:cNvPr>
          <p:cNvGrpSpPr>
            <a:grpSpLocks/>
          </p:cNvGrpSpPr>
          <p:nvPr/>
        </p:nvGrpSpPr>
        <p:grpSpPr bwMode="auto">
          <a:xfrm>
            <a:off x="3575050" y="2049463"/>
            <a:ext cx="287338" cy="215900"/>
            <a:chOff x="1400" y="2850"/>
            <a:chExt cx="152" cy="99"/>
          </a:xfrm>
        </p:grpSpPr>
        <p:sp>
          <p:nvSpPr>
            <p:cNvPr id="59797" name="Rectangle 405">
              <a:extLst>
                <a:ext uri="{FF2B5EF4-FFF2-40B4-BE49-F238E27FC236}">
                  <a16:creationId xmlns:a16="http://schemas.microsoft.com/office/drawing/2014/main" id="{425C44CB-CC7A-4747-9581-166875049CF6}"/>
                </a:ext>
              </a:extLst>
            </p:cNvPr>
            <p:cNvSpPr>
              <a:spLocks noChangeAspect="1" noChangeArrowheads="1"/>
            </p:cNvSpPr>
            <p:nvPr/>
          </p:nvSpPr>
          <p:spPr bwMode="auto">
            <a:xfrm>
              <a:off x="1401" y="2850"/>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9798" name="Line 406">
              <a:extLst>
                <a:ext uri="{FF2B5EF4-FFF2-40B4-BE49-F238E27FC236}">
                  <a16:creationId xmlns:a16="http://schemas.microsoft.com/office/drawing/2014/main" id="{B0AD7BB5-5F32-46DD-A6D8-F7C13696619E}"/>
                </a:ext>
              </a:extLst>
            </p:cNvPr>
            <p:cNvSpPr>
              <a:spLocks noChangeAspect="1" noChangeShapeType="1"/>
            </p:cNvSpPr>
            <p:nvPr/>
          </p:nvSpPr>
          <p:spPr bwMode="auto">
            <a:xfrm flipV="1">
              <a:off x="1400" y="2851"/>
              <a:ext cx="73"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9799" name="Line 407">
              <a:extLst>
                <a:ext uri="{FF2B5EF4-FFF2-40B4-BE49-F238E27FC236}">
                  <a16:creationId xmlns:a16="http://schemas.microsoft.com/office/drawing/2014/main" id="{D23A926A-0D99-4447-8ADF-61316B0CCB65}"/>
                </a:ext>
              </a:extLst>
            </p:cNvPr>
            <p:cNvSpPr>
              <a:spLocks noChangeAspect="1" noChangeShapeType="1"/>
            </p:cNvSpPr>
            <p:nvPr/>
          </p:nvSpPr>
          <p:spPr bwMode="auto">
            <a:xfrm>
              <a:off x="1473" y="2850"/>
              <a:ext cx="78"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9800" name="Line 408">
              <a:extLst>
                <a:ext uri="{FF2B5EF4-FFF2-40B4-BE49-F238E27FC236}">
                  <a16:creationId xmlns:a16="http://schemas.microsoft.com/office/drawing/2014/main" id="{7B4A92E5-86B6-4A8A-A253-E7D354D4C637}"/>
                </a:ext>
              </a:extLst>
            </p:cNvPr>
            <p:cNvSpPr>
              <a:spLocks noChangeAspect="1" noChangeShapeType="1"/>
            </p:cNvSpPr>
            <p:nvPr/>
          </p:nvSpPr>
          <p:spPr bwMode="auto">
            <a:xfrm>
              <a:off x="1442" y="2892"/>
              <a:ext cx="62" cy="0"/>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59801" name="Group 409">
            <a:extLst>
              <a:ext uri="{FF2B5EF4-FFF2-40B4-BE49-F238E27FC236}">
                <a16:creationId xmlns:a16="http://schemas.microsoft.com/office/drawing/2014/main" id="{57893A62-D728-42C9-9B04-EAC17BD0A107}"/>
              </a:ext>
            </a:extLst>
          </p:cNvPr>
          <p:cNvGrpSpPr>
            <a:grpSpLocks/>
          </p:cNvGrpSpPr>
          <p:nvPr/>
        </p:nvGrpSpPr>
        <p:grpSpPr bwMode="auto">
          <a:xfrm>
            <a:off x="3935413" y="2336800"/>
            <a:ext cx="74612" cy="26988"/>
            <a:chOff x="2373" y="1404"/>
            <a:chExt cx="47" cy="17"/>
          </a:xfrm>
        </p:grpSpPr>
        <p:sp>
          <p:nvSpPr>
            <p:cNvPr id="59802" name="Oval 410">
              <a:extLst>
                <a:ext uri="{FF2B5EF4-FFF2-40B4-BE49-F238E27FC236}">
                  <a16:creationId xmlns:a16="http://schemas.microsoft.com/office/drawing/2014/main" id="{369D5E41-6FAF-4368-B298-2864BF358C4D}"/>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59803" name="Oval 411">
              <a:extLst>
                <a:ext uri="{FF2B5EF4-FFF2-40B4-BE49-F238E27FC236}">
                  <a16:creationId xmlns:a16="http://schemas.microsoft.com/office/drawing/2014/main" id="{1FCF8C4C-D6B5-4F7C-AA41-482E2152480F}"/>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59804" name="Text Box 412">
            <a:extLst>
              <a:ext uri="{FF2B5EF4-FFF2-40B4-BE49-F238E27FC236}">
                <a16:creationId xmlns:a16="http://schemas.microsoft.com/office/drawing/2014/main" id="{6D33F42D-DF48-474B-960D-A5BBB8CB3CF1}"/>
              </a:ext>
            </a:extLst>
          </p:cNvPr>
          <p:cNvSpPr txBox="1">
            <a:spLocks noChangeArrowheads="1"/>
          </p:cNvSpPr>
          <p:nvPr/>
        </p:nvSpPr>
        <p:spPr bwMode="auto">
          <a:xfrm>
            <a:off x="4078288" y="2265363"/>
            <a:ext cx="26558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Command</a:t>
            </a:r>
          </a:p>
          <a:p>
            <a:r>
              <a:rPr lang="en-GB" altLang="en-US" sz="800"/>
              <a:t>x1 </a:t>
            </a:r>
            <a:r>
              <a:rPr lang="en-GB" altLang="en-US" sz="800" b="0"/>
              <a:t>Saxon APC                                 </a:t>
            </a:r>
            <a:r>
              <a:rPr lang="en-GB" altLang="en-US" sz="800"/>
              <a:t>              </a:t>
            </a:r>
            <a:r>
              <a:rPr lang="en-GB" altLang="en-US" sz="800" b="0"/>
              <a:t>CWBR-14</a:t>
            </a:r>
            <a:endParaRPr lang="en-GB" altLang="en-US" sz="800"/>
          </a:p>
        </p:txBody>
      </p:sp>
      <p:sp>
        <p:nvSpPr>
          <p:cNvPr id="59805" name="Text Box 413">
            <a:extLst>
              <a:ext uri="{FF2B5EF4-FFF2-40B4-BE49-F238E27FC236}">
                <a16:creationId xmlns:a16="http://schemas.microsoft.com/office/drawing/2014/main" id="{1AB1F3D0-2E46-4701-A001-1D025EFFC7CC}"/>
              </a:ext>
            </a:extLst>
          </p:cNvPr>
          <p:cNvSpPr txBox="1">
            <a:spLocks noChangeArrowheads="1"/>
          </p:cNvSpPr>
          <p:nvPr/>
        </p:nvSpPr>
        <p:spPr bwMode="auto">
          <a:xfrm>
            <a:off x="3573463" y="2916238"/>
            <a:ext cx="305276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800"/>
              <a:t>(a) </a:t>
            </a:r>
            <a:r>
              <a:rPr lang="en-GB" altLang="en-US" sz="800" b="0"/>
              <a:t>May alternatively deploy as </a:t>
            </a:r>
            <a:r>
              <a:rPr lang="en-GB" altLang="en-US" sz="800"/>
              <a:t>x3 </a:t>
            </a:r>
            <a:r>
              <a:rPr lang="en-GB" altLang="en-US" sz="800" b="0"/>
              <a:t>Troop-sized MEs, each of </a:t>
            </a:r>
            <a:r>
              <a:rPr lang="en-GB" altLang="en-US" sz="800"/>
              <a:t>x2 </a:t>
            </a:r>
            <a:r>
              <a:rPr lang="en-GB" altLang="en-US" sz="800" b="0"/>
              <a:t>SAMs.  Designate one SAM unit as the Troop Commander.</a:t>
            </a:r>
          </a:p>
        </p:txBody>
      </p:sp>
      <p:sp>
        <p:nvSpPr>
          <p:cNvPr id="59806" name="Line 414">
            <a:extLst>
              <a:ext uri="{FF2B5EF4-FFF2-40B4-BE49-F238E27FC236}">
                <a16:creationId xmlns:a16="http://schemas.microsoft.com/office/drawing/2014/main" id="{7AAC79D1-5D51-4EDD-AF7C-1AC730763CFE}"/>
              </a:ext>
            </a:extLst>
          </p:cNvPr>
          <p:cNvSpPr>
            <a:spLocks noChangeShapeType="1"/>
          </p:cNvSpPr>
          <p:nvPr/>
        </p:nvSpPr>
        <p:spPr bwMode="auto">
          <a:xfrm>
            <a:off x="3719513" y="1978025"/>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9807" name="Text Box 415">
            <a:extLst>
              <a:ext uri="{FF2B5EF4-FFF2-40B4-BE49-F238E27FC236}">
                <a16:creationId xmlns:a16="http://schemas.microsoft.com/office/drawing/2014/main" id="{F2DF79BC-5E50-44EC-9825-2E6E025D084F}"/>
              </a:ext>
            </a:extLst>
          </p:cNvPr>
          <p:cNvSpPr txBox="1">
            <a:spLocks noChangeArrowheads="1"/>
          </p:cNvSpPr>
          <p:nvPr/>
        </p:nvSpPr>
        <p:spPr bwMode="auto">
          <a:xfrm>
            <a:off x="3862388" y="1905000"/>
            <a:ext cx="255111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MANOEUVRE ELEMENT CWBR-15</a:t>
            </a:r>
          </a:p>
          <a:p>
            <a:r>
              <a:rPr lang="en-GB" altLang="en-US" sz="1000"/>
              <a:t>Air Defence Battery (Tracked Rapier) </a:t>
            </a:r>
            <a:r>
              <a:rPr lang="en-GB" altLang="en-US" sz="800"/>
              <a:t>(a)</a:t>
            </a:r>
            <a:endParaRPr lang="en-GB" altLang="en-US" sz="1000"/>
          </a:p>
        </p:txBody>
      </p:sp>
      <p:sp>
        <p:nvSpPr>
          <p:cNvPr id="59808" name="Line 416">
            <a:extLst>
              <a:ext uri="{FF2B5EF4-FFF2-40B4-BE49-F238E27FC236}">
                <a16:creationId xmlns:a16="http://schemas.microsoft.com/office/drawing/2014/main" id="{67D20E96-6E5F-4736-B1D8-160A44733BE1}"/>
              </a:ext>
            </a:extLst>
          </p:cNvPr>
          <p:cNvSpPr>
            <a:spLocks noChangeShapeType="1"/>
          </p:cNvSpPr>
          <p:nvPr/>
        </p:nvSpPr>
        <p:spPr bwMode="auto">
          <a:xfrm>
            <a:off x="3719513" y="2770188"/>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59809" name="Group 417">
            <a:extLst>
              <a:ext uri="{FF2B5EF4-FFF2-40B4-BE49-F238E27FC236}">
                <a16:creationId xmlns:a16="http://schemas.microsoft.com/office/drawing/2014/main" id="{2B0B0131-D8B8-4F55-BEFF-D81958FF5845}"/>
              </a:ext>
            </a:extLst>
          </p:cNvPr>
          <p:cNvGrpSpPr>
            <a:grpSpLocks/>
          </p:cNvGrpSpPr>
          <p:nvPr/>
        </p:nvGrpSpPr>
        <p:grpSpPr bwMode="auto">
          <a:xfrm>
            <a:off x="3862388" y="2698750"/>
            <a:ext cx="241300" cy="157163"/>
            <a:chOff x="1400" y="2850"/>
            <a:chExt cx="152" cy="99"/>
          </a:xfrm>
        </p:grpSpPr>
        <p:sp>
          <p:nvSpPr>
            <p:cNvPr id="59810" name="Rectangle 418">
              <a:extLst>
                <a:ext uri="{FF2B5EF4-FFF2-40B4-BE49-F238E27FC236}">
                  <a16:creationId xmlns:a16="http://schemas.microsoft.com/office/drawing/2014/main" id="{2D98A53F-D11B-41A1-A3EB-E82259BAFCF8}"/>
                </a:ext>
              </a:extLst>
            </p:cNvPr>
            <p:cNvSpPr>
              <a:spLocks noChangeAspect="1" noChangeArrowheads="1"/>
            </p:cNvSpPr>
            <p:nvPr/>
          </p:nvSpPr>
          <p:spPr bwMode="auto">
            <a:xfrm>
              <a:off x="1401" y="2850"/>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9811" name="Line 419">
              <a:extLst>
                <a:ext uri="{FF2B5EF4-FFF2-40B4-BE49-F238E27FC236}">
                  <a16:creationId xmlns:a16="http://schemas.microsoft.com/office/drawing/2014/main" id="{E66301B6-02C0-4C29-A368-1DDCCC336921}"/>
                </a:ext>
              </a:extLst>
            </p:cNvPr>
            <p:cNvSpPr>
              <a:spLocks noChangeAspect="1" noChangeShapeType="1"/>
            </p:cNvSpPr>
            <p:nvPr/>
          </p:nvSpPr>
          <p:spPr bwMode="auto">
            <a:xfrm flipV="1">
              <a:off x="1400" y="2851"/>
              <a:ext cx="73"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9812" name="Line 420">
              <a:extLst>
                <a:ext uri="{FF2B5EF4-FFF2-40B4-BE49-F238E27FC236}">
                  <a16:creationId xmlns:a16="http://schemas.microsoft.com/office/drawing/2014/main" id="{467F493E-9AD4-4172-A872-D3CD52BB4E85}"/>
                </a:ext>
              </a:extLst>
            </p:cNvPr>
            <p:cNvSpPr>
              <a:spLocks noChangeAspect="1" noChangeShapeType="1"/>
            </p:cNvSpPr>
            <p:nvPr/>
          </p:nvSpPr>
          <p:spPr bwMode="auto">
            <a:xfrm>
              <a:off x="1473" y="2850"/>
              <a:ext cx="78"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9813" name="Line 421">
              <a:extLst>
                <a:ext uri="{FF2B5EF4-FFF2-40B4-BE49-F238E27FC236}">
                  <a16:creationId xmlns:a16="http://schemas.microsoft.com/office/drawing/2014/main" id="{038F1886-5193-47B3-BCC9-FA7669B1639D}"/>
                </a:ext>
              </a:extLst>
            </p:cNvPr>
            <p:cNvSpPr>
              <a:spLocks noChangeAspect="1" noChangeShapeType="1"/>
            </p:cNvSpPr>
            <p:nvPr/>
          </p:nvSpPr>
          <p:spPr bwMode="auto">
            <a:xfrm>
              <a:off x="1442" y="2892"/>
              <a:ext cx="62" cy="0"/>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59814" name="Group 422">
            <a:extLst>
              <a:ext uri="{FF2B5EF4-FFF2-40B4-BE49-F238E27FC236}">
                <a16:creationId xmlns:a16="http://schemas.microsoft.com/office/drawing/2014/main" id="{E5FDFBED-627D-47C2-AD57-BE39D5302C0D}"/>
              </a:ext>
            </a:extLst>
          </p:cNvPr>
          <p:cNvGrpSpPr>
            <a:grpSpLocks/>
          </p:cNvGrpSpPr>
          <p:nvPr/>
        </p:nvGrpSpPr>
        <p:grpSpPr bwMode="auto">
          <a:xfrm>
            <a:off x="3935413" y="2625725"/>
            <a:ext cx="74612" cy="26988"/>
            <a:chOff x="2373" y="1404"/>
            <a:chExt cx="47" cy="17"/>
          </a:xfrm>
        </p:grpSpPr>
        <p:sp>
          <p:nvSpPr>
            <p:cNvPr id="59815" name="Oval 423">
              <a:extLst>
                <a:ext uri="{FF2B5EF4-FFF2-40B4-BE49-F238E27FC236}">
                  <a16:creationId xmlns:a16="http://schemas.microsoft.com/office/drawing/2014/main" id="{95619A72-2F03-4830-8616-30AA6629E5DE}"/>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59816" name="Oval 424">
              <a:extLst>
                <a:ext uri="{FF2B5EF4-FFF2-40B4-BE49-F238E27FC236}">
                  <a16:creationId xmlns:a16="http://schemas.microsoft.com/office/drawing/2014/main" id="{9667D7AC-C844-4947-8424-753ECADC244F}"/>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59817" name="Text Box 425">
            <a:extLst>
              <a:ext uri="{FF2B5EF4-FFF2-40B4-BE49-F238E27FC236}">
                <a16:creationId xmlns:a16="http://schemas.microsoft.com/office/drawing/2014/main" id="{215B9D0C-7167-4CF9-AAD7-95EE91AF21A2}"/>
              </a:ext>
            </a:extLst>
          </p:cNvPr>
          <p:cNvSpPr txBox="1">
            <a:spLocks noChangeArrowheads="1"/>
          </p:cNvSpPr>
          <p:nvPr/>
        </p:nvSpPr>
        <p:spPr bwMode="auto">
          <a:xfrm>
            <a:off x="4078288" y="2625725"/>
            <a:ext cx="2665412"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x6 </a:t>
            </a:r>
            <a:r>
              <a:rPr lang="en-GB" altLang="en-US" sz="800" b="0"/>
              <a:t>Tracked Rapier SAM Vehicle    </a:t>
            </a:r>
            <a:r>
              <a:rPr lang="en-GB" altLang="en-US" sz="800"/>
              <a:t>                </a:t>
            </a:r>
            <a:r>
              <a:rPr lang="en-GB" altLang="en-US" sz="800" b="0"/>
              <a:t>CWBR-23</a:t>
            </a:r>
            <a:endParaRPr lang="en-GB" altLang="en-US" sz="800"/>
          </a:p>
        </p:txBody>
      </p:sp>
      <p:grpSp>
        <p:nvGrpSpPr>
          <p:cNvPr id="59818" name="Group 426">
            <a:extLst>
              <a:ext uri="{FF2B5EF4-FFF2-40B4-BE49-F238E27FC236}">
                <a16:creationId xmlns:a16="http://schemas.microsoft.com/office/drawing/2014/main" id="{6A74FED0-B5DB-4A37-814B-C9D4760C11F2}"/>
              </a:ext>
            </a:extLst>
          </p:cNvPr>
          <p:cNvGrpSpPr>
            <a:grpSpLocks noChangeAspect="1"/>
          </p:cNvGrpSpPr>
          <p:nvPr/>
        </p:nvGrpSpPr>
        <p:grpSpPr bwMode="auto">
          <a:xfrm>
            <a:off x="3862388" y="2409825"/>
            <a:ext cx="241300" cy="157163"/>
            <a:chOff x="767" y="768"/>
            <a:chExt cx="202" cy="132"/>
          </a:xfrm>
        </p:grpSpPr>
        <p:sp>
          <p:nvSpPr>
            <p:cNvPr id="59819" name="Rectangle 427">
              <a:extLst>
                <a:ext uri="{FF2B5EF4-FFF2-40B4-BE49-F238E27FC236}">
                  <a16:creationId xmlns:a16="http://schemas.microsoft.com/office/drawing/2014/main" id="{53B2ED3A-3147-4593-AE10-5C3F28559FB2}"/>
                </a:ext>
              </a:extLst>
            </p:cNvPr>
            <p:cNvSpPr>
              <a:spLocks noChangeAspect="1" noChangeArrowheads="1"/>
            </p:cNvSpPr>
            <p:nvPr/>
          </p:nvSpPr>
          <p:spPr bwMode="auto">
            <a:xfrm>
              <a:off x="768" y="768"/>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9820" name="Oval 428">
              <a:extLst>
                <a:ext uri="{FF2B5EF4-FFF2-40B4-BE49-F238E27FC236}">
                  <a16:creationId xmlns:a16="http://schemas.microsoft.com/office/drawing/2014/main" id="{2C9CDE9B-AC33-4106-BB64-597F7ACCBA34}"/>
                </a:ext>
              </a:extLst>
            </p:cNvPr>
            <p:cNvSpPr>
              <a:spLocks noChangeAspect="1" noChangeArrowheads="1"/>
            </p:cNvSpPr>
            <p:nvPr/>
          </p:nvSpPr>
          <p:spPr bwMode="auto">
            <a:xfrm>
              <a:off x="798" y="801"/>
              <a:ext cx="142"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9821" name="Line 429">
              <a:extLst>
                <a:ext uri="{FF2B5EF4-FFF2-40B4-BE49-F238E27FC236}">
                  <a16:creationId xmlns:a16="http://schemas.microsoft.com/office/drawing/2014/main" id="{56004B6C-0255-4ABB-B092-A83DF3C01560}"/>
                </a:ext>
              </a:extLst>
            </p:cNvPr>
            <p:cNvSpPr>
              <a:spLocks noChangeAspect="1" noChangeShapeType="1"/>
            </p:cNvSpPr>
            <p:nvPr/>
          </p:nvSpPr>
          <p:spPr bwMode="auto">
            <a:xfrm flipV="1">
              <a:off x="768" y="768"/>
              <a:ext cx="199" cy="131"/>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9822" name="Line 430">
              <a:extLst>
                <a:ext uri="{FF2B5EF4-FFF2-40B4-BE49-F238E27FC236}">
                  <a16:creationId xmlns:a16="http://schemas.microsoft.com/office/drawing/2014/main" id="{9643D817-A056-4912-9C7F-61CBB0655823}"/>
                </a:ext>
              </a:extLst>
            </p:cNvPr>
            <p:cNvSpPr>
              <a:spLocks noChangeAspect="1" noChangeShapeType="1"/>
            </p:cNvSpPr>
            <p:nvPr/>
          </p:nvSpPr>
          <p:spPr bwMode="auto">
            <a:xfrm>
              <a:off x="767" y="768"/>
              <a:ext cx="202"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pic>
        <p:nvPicPr>
          <p:cNvPr id="59823" name="Picture 431" descr="tracked_rapier_1_live_firin">
            <a:extLst>
              <a:ext uri="{FF2B5EF4-FFF2-40B4-BE49-F238E27FC236}">
                <a16:creationId xmlns:a16="http://schemas.microsoft.com/office/drawing/2014/main" id="{7DC13C4F-269C-48CB-8EC9-A1F7E247556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89363" y="107950"/>
            <a:ext cx="2808287" cy="1679575"/>
          </a:xfrm>
          <a:prstGeom prst="rect">
            <a:avLst/>
          </a:prstGeom>
          <a:noFill/>
          <a:extLst>
            <a:ext uri="{909E8E84-426E-40DD-AFC4-6F175D3DCCD1}">
              <a14:hiddenFill xmlns:a14="http://schemas.microsoft.com/office/drawing/2010/main">
                <a:solidFill>
                  <a:srgbClr val="FFFFFF"/>
                </a:solidFill>
              </a14:hiddenFill>
            </a:ext>
          </a:extLst>
        </p:spPr>
      </p:pic>
      <p:sp>
        <p:nvSpPr>
          <p:cNvPr id="59824" name="Line 432">
            <a:extLst>
              <a:ext uri="{FF2B5EF4-FFF2-40B4-BE49-F238E27FC236}">
                <a16:creationId xmlns:a16="http://schemas.microsoft.com/office/drawing/2014/main" id="{D659DE77-C17F-4DE6-A78D-EE3030C41708}"/>
              </a:ext>
            </a:extLst>
          </p:cNvPr>
          <p:cNvSpPr>
            <a:spLocks noChangeShapeType="1"/>
          </p:cNvSpPr>
          <p:nvPr/>
        </p:nvSpPr>
        <p:spPr bwMode="auto">
          <a:xfrm>
            <a:off x="3789363" y="4067175"/>
            <a:ext cx="0" cy="14287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9825" name="Line 433">
            <a:extLst>
              <a:ext uri="{FF2B5EF4-FFF2-40B4-BE49-F238E27FC236}">
                <a16:creationId xmlns:a16="http://schemas.microsoft.com/office/drawing/2014/main" id="{0DBF5693-12F3-4C59-BA2C-1138F19147CF}"/>
              </a:ext>
            </a:extLst>
          </p:cNvPr>
          <p:cNvSpPr>
            <a:spLocks noChangeShapeType="1"/>
          </p:cNvSpPr>
          <p:nvPr/>
        </p:nvSpPr>
        <p:spPr bwMode="auto">
          <a:xfrm>
            <a:off x="3571875" y="3708400"/>
            <a:ext cx="0" cy="201612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9826" name="Line 434">
            <a:extLst>
              <a:ext uri="{FF2B5EF4-FFF2-40B4-BE49-F238E27FC236}">
                <a16:creationId xmlns:a16="http://schemas.microsoft.com/office/drawing/2014/main" id="{DDB91342-DE28-426D-8BE7-D58BA0FA24F5}"/>
              </a:ext>
            </a:extLst>
          </p:cNvPr>
          <p:cNvSpPr>
            <a:spLocks noChangeShapeType="1"/>
          </p:cNvSpPr>
          <p:nvPr/>
        </p:nvSpPr>
        <p:spPr bwMode="auto">
          <a:xfrm flipH="1">
            <a:off x="3789363" y="5219700"/>
            <a:ext cx="0" cy="2159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9827" name="Line 435">
            <a:extLst>
              <a:ext uri="{FF2B5EF4-FFF2-40B4-BE49-F238E27FC236}">
                <a16:creationId xmlns:a16="http://schemas.microsoft.com/office/drawing/2014/main" id="{013E062B-637F-4F21-A018-9C93668E2D45}"/>
              </a:ext>
            </a:extLst>
          </p:cNvPr>
          <p:cNvSpPr>
            <a:spLocks noChangeShapeType="1"/>
          </p:cNvSpPr>
          <p:nvPr/>
        </p:nvSpPr>
        <p:spPr bwMode="auto">
          <a:xfrm>
            <a:off x="3573463" y="3995738"/>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59828" name="Group 436">
            <a:extLst>
              <a:ext uri="{FF2B5EF4-FFF2-40B4-BE49-F238E27FC236}">
                <a16:creationId xmlns:a16="http://schemas.microsoft.com/office/drawing/2014/main" id="{3E00788A-65B8-4C92-9AB8-4158688AABFE}"/>
              </a:ext>
            </a:extLst>
          </p:cNvPr>
          <p:cNvGrpSpPr>
            <a:grpSpLocks/>
          </p:cNvGrpSpPr>
          <p:nvPr/>
        </p:nvGrpSpPr>
        <p:grpSpPr bwMode="auto">
          <a:xfrm>
            <a:off x="3789363" y="3851275"/>
            <a:ext cx="74612" cy="26988"/>
            <a:chOff x="2373" y="1404"/>
            <a:chExt cx="47" cy="17"/>
          </a:xfrm>
        </p:grpSpPr>
        <p:sp>
          <p:nvSpPr>
            <p:cNvPr id="59829" name="Oval 437">
              <a:extLst>
                <a:ext uri="{FF2B5EF4-FFF2-40B4-BE49-F238E27FC236}">
                  <a16:creationId xmlns:a16="http://schemas.microsoft.com/office/drawing/2014/main" id="{FA3415F4-94B0-4F0B-ADA5-AB9E63A26AB0}"/>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59830" name="Oval 438">
              <a:extLst>
                <a:ext uri="{FF2B5EF4-FFF2-40B4-BE49-F238E27FC236}">
                  <a16:creationId xmlns:a16="http://schemas.microsoft.com/office/drawing/2014/main" id="{7CDEE6B3-620A-44AA-B7E2-24262EAAADD0}"/>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59831" name="Text Box 439">
            <a:extLst>
              <a:ext uri="{FF2B5EF4-FFF2-40B4-BE49-F238E27FC236}">
                <a16:creationId xmlns:a16="http://schemas.microsoft.com/office/drawing/2014/main" id="{21966C3A-7C22-487A-A947-3E033D6A5546}"/>
              </a:ext>
            </a:extLst>
          </p:cNvPr>
          <p:cNvSpPr txBox="1">
            <a:spLocks noChangeArrowheads="1"/>
          </p:cNvSpPr>
          <p:nvPr/>
        </p:nvSpPr>
        <p:spPr bwMode="auto">
          <a:xfrm>
            <a:off x="3933825" y="3779838"/>
            <a:ext cx="27447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Command</a:t>
            </a:r>
          </a:p>
          <a:p>
            <a:r>
              <a:rPr lang="en-GB" altLang="en-US" sz="800"/>
              <a:t>x1 </a:t>
            </a:r>
            <a:r>
              <a:rPr lang="en-GB" altLang="en-US" sz="800" b="0"/>
              <a:t>Commander                                                 CWBR-25</a:t>
            </a:r>
            <a:endParaRPr lang="en-GB" altLang="en-US" sz="800"/>
          </a:p>
        </p:txBody>
      </p:sp>
      <p:grpSp>
        <p:nvGrpSpPr>
          <p:cNvPr id="59832" name="Group 440">
            <a:extLst>
              <a:ext uri="{FF2B5EF4-FFF2-40B4-BE49-F238E27FC236}">
                <a16:creationId xmlns:a16="http://schemas.microsoft.com/office/drawing/2014/main" id="{AE442B32-DF87-43C9-9D84-7796DD5BD62B}"/>
              </a:ext>
            </a:extLst>
          </p:cNvPr>
          <p:cNvGrpSpPr>
            <a:grpSpLocks/>
          </p:cNvGrpSpPr>
          <p:nvPr/>
        </p:nvGrpSpPr>
        <p:grpSpPr bwMode="auto">
          <a:xfrm>
            <a:off x="3717925" y="3922713"/>
            <a:ext cx="231775" cy="157162"/>
            <a:chOff x="933" y="149"/>
            <a:chExt cx="146" cy="99"/>
          </a:xfrm>
        </p:grpSpPr>
        <p:sp>
          <p:nvSpPr>
            <p:cNvPr id="59833" name="Rectangle 441">
              <a:extLst>
                <a:ext uri="{FF2B5EF4-FFF2-40B4-BE49-F238E27FC236}">
                  <a16:creationId xmlns:a16="http://schemas.microsoft.com/office/drawing/2014/main" id="{2B126A8A-A7D8-4922-A518-B821F912D793}"/>
                </a:ext>
              </a:extLst>
            </p:cNvPr>
            <p:cNvSpPr>
              <a:spLocks noChangeAspect="1" noChangeArrowheads="1"/>
            </p:cNvSpPr>
            <p:nvPr/>
          </p:nvSpPr>
          <p:spPr bwMode="auto">
            <a:xfrm>
              <a:off x="933" y="149"/>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9834" name="Text Box 442">
              <a:extLst>
                <a:ext uri="{FF2B5EF4-FFF2-40B4-BE49-F238E27FC236}">
                  <a16:creationId xmlns:a16="http://schemas.microsoft.com/office/drawing/2014/main" id="{4A5D7B87-3A2E-4E53-A5E6-AB7D853E81E4}"/>
                </a:ext>
              </a:extLst>
            </p:cNvPr>
            <p:cNvSpPr txBox="1">
              <a:spLocks noChangeAspect="1" noChangeArrowheads="1"/>
            </p:cNvSpPr>
            <p:nvPr/>
          </p:nvSpPr>
          <p:spPr bwMode="auto">
            <a:xfrm>
              <a:off x="948" y="163"/>
              <a:ext cx="116" cy="70"/>
            </a:xfrm>
            <a:prstGeom prst="rect">
              <a:avLst/>
            </a:prstGeom>
            <a:solidFill>
              <a:srgbClr val="CC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sz="800"/>
                <a:t>HQ</a:t>
              </a:r>
            </a:p>
          </p:txBody>
        </p:sp>
      </p:grpSp>
      <p:grpSp>
        <p:nvGrpSpPr>
          <p:cNvPr id="59835" name="Group 443">
            <a:extLst>
              <a:ext uri="{FF2B5EF4-FFF2-40B4-BE49-F238E27FC236}">
                <a16:creationId xmlns:a16="http://schemas.microsoft.com/office/drawing/2014/main" id="{B156AFD3-E970-421C-A461-D78C1E2625E3}"/>
              </a:ext>
            </a:extLst>
          </p:cNvPr>
          <p:cNvGrpSpPr>
            <a:grpSpLocks noChangeAspect="1"/>
          </p:cNvGrpSpPr>
          <p:nvPr/>
        </p:nvGrpSpPr>
        <p:grpSpPr bwMode="auto">
          <a:xfrm>
            <a:off x="3716338" y="4210050"/>
            <a:ext cx="241300" cy="157163"/>
            <a:chOff x="767" y="768"/>
            <a:chExt cx="202" cy="132"/>
          </a:xfrm>
        </p:grpSpPr>
        <p:sp>
          <p:nvSpPr>
            <p:cNvPr id="59836" name="Rectangle 444">
              <a:extLst>
                <a:ext uri="{FF2B5EF4-FFF2-40B4-BE49-F238E27FC236}">
                  <a16:creationId xmlns:a16="http://schemas.microsoft.com/office/drawing/2014/main" id="{A2224168-BD14-4071-9F67-E272062B88F9}"/>
                </a:ext>
              </a:extLst>
            </p:cNvPr>
            <p:cNvSpPr>
              <a:spLocks noChangeAspect="1" noChangeArrowheads="1"/>
            </p:cNvSpPr>
            <p:nvPr/>
          </p:nvSpPr>
          <p:spPr bwMode="auto">
            <a:xfrm>
              <a:off x="768" y="768"/>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9837" name="Oval 445">
              <a:extLst>
                <a:ext uri="{FF2B5EF4-FFF2-40B4-BE49-F238E27FC236}">
                  <a16:creationId xmlns:a16="http://schemas.microsoft.com/office/drawing/2014/main" id="{B0F7E88F-F191-4A5F-AC1F-5264007870C4}"/>
                </a:ext>
              </a:extLst>
            </p:cNvPr>
            <p:cNvSpPr>
              <a:spLocks noChangeAspect="1" noChangeArrowheads="1"/>
            </p:cNvSpPr>
            <p:nvPr/>
          </p:nvSpPr>
          <p:spPr bwMode="auto">
            <a:xfrm>
              <a:off x="798" y="801"/>
              <a:ext cx="142"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9838" name="Line 446">
              <a:extLst>
                <a:ext uri="{FF2B5EF4-FFF2-40B4-BE49-F238E27FC236}">
                  <a16:creationId xmlns:a16="http://schemas.microsoft.com/office/drawing/2014/main" id="{0BE0B5CD-6A8E-4C1D-85A5-21235414A4BF}"/>
                </a:ext>
              </a:extLst>
            </p:cNvPr>
            <p:cNvSpPr>
              <a:spLocks noChangeAspect="1" noChangeShapeType="1"/>
            </p:cNvSpPr>
            <p:nvPr/>
          </p:nvSpPr>
          <p:spPr bwMode="auto">
            <a:xfrm flipV="1">
              <a:off x="768" y="768"/>
              <a:ext cx="199" cy="131"/>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9839" name="Line 447">
              <a:extLst>
                <a:ext uri="{FF2B5EF4-FFF2-40B4-BE49-F238E27FC236}">
                  <a16:creationId xmlns:a16="http://schemas.microsoft.com/office/drawing/2014/main" id="{07706B87-91C1-486E-B61F-3EF795883161}"/>
                </a:ext>
              </a:extLst>
            </p:cNvPr>
            <p:cNvSpPr>
              <a:spLocks noChangeAspect="1" noChangeShapeType="1"/>
            </p:cNvSpPr>
            <p:nvPr/>
          </p:nvSpPr>
          <p:spPr bwMode="auto">
            <a:xfrm>
              <a:off x="767" y="768"/>
              <a:ext cx="202"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59840" name="Text Box 448">
            <a:extLst>
              <a:ext uri="{FF2B5EF4-FFF2-40B4-BE49-F238E27FC236}">
                <a16:creationId xmlns:a16="http://schemas.microsoft.com/office/drawing/2014/main" id="{986DCB06-7DBC-4E92-8A9E-F82E919B9557}"/>
              </a:ext>
            </a:extLst>
          </p:cNvPr>
          <p:cNvSpPr txBox="1">
            <a:spLocks noChangeArrowheads="1"/>
          </p:cNvSpPr>
          <p:nvPr/>
        </p:nvSpPr>
        <p:spPr bwMode="auto">
          <a:xfrm>
            <a:off x="3932238" y="5219700"/>
            <a:ext cx="270986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Transport/Recce</a:t>
            </a:r>
          </a:p>
          <a:p>
            <a:r>
              <a:rPr lang="en-GB" altLang="en-US" sz="800"/>
              <a:t>x3 </a:t>
            </a:r>
            <a:r>
              <a:rPr lang="en-GB" altLang="en-US" sz="800" b="0"/>
              <a:t>CVR(T) Spartan APC </a:t>
            </a:r>
            <a:r>
              <a:rPr lang="en-GB" altLang="en-US" sz="800"/>
              <a:t>(ab)</a:t>
            </a:r>
            <a:r>
              <a:rPr lang="en-GB" altLang="en-US" sz="800" b="0"/>
              <a:t>                          CWBR-10</a:t>
            </a:r>
            <a:endParaRPr lang="en-GB" altLang="en-US" sz="800"/>
          </a:p>
        </p:txBody>
      </p:sp>
      <p:grpSp>
        <p:nvGrpSpPr>
          <p:cNvPr id="59841" name="Group 449">
            <a:extLst>
              <a:ext uri="{FF2B5EF4-FFF2-40B4-BE49-F238E27FC236}">
                <a16:creationId xmlns:a16="http://schemas.microsoft.com/office/drawing/2014/main" id="{E7B610B8-0F47-42F9-83B6-6BE7FEFD89DB}"/>
              </a:ext>
            </a:extLst>
          </p:cNvPr>
          <p:cNvGrpSpPr>
            <a:grpSpLocks/>
          </p:cNvGrpSpPr>
          <p:nvPr/>
        </p:nvGrpSpPr>
        <p:grpSpPr bwMode="auto">
          <a:xfrm>
            <a:off x="3794125" y="4138613"/>
            <a:ext cx="74613" cy="26987"/>
            <a:chOff x="2373" y="1404"/>
            <a:chExt cx="47" cy="17"/>
          </a:xfrm>
        </p:grpSpPr>
        <p:sp>
          <p:nvSpPr>
            <p:cNvPr id="59842" name="Oval 450">
              <a:extLst>
                <a:ext uri="{FF2B5EF4-FFF2-40B4-BE49-F238E27FC236}">
                  <a16:creationId xmlns:a16="http://schemas.microsoft.com/office/drawing/2014/main" id="{A165E5B1-A88A-4814-AC99-D55917521591}"/>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59843" name="Oval 451">
              <a:extLst>
                <a:ext uri="{FF2B5EF4-FFF2-40B4-BE49-F238E27FC236}">
                  <a16:creationId xmlns:a16="http://schemas.microsoft.com/office/drawing/2014/main" id="{F4A67FF9-7F11-436A-B1CF-7295EBB13588}"/>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59844" name="Line 452">
            <a:extLst>
              <a:ext uri="{FF2B5EF4-FFF2-40B4-BE49-F238E27FC236}">
                <a16:creationId xmlns:a16="http://schemas.microsoft.com/office/drawing/2014/main" id="{D5CF4EF0-3D72-4931-8DA8-8554A00D29BB}"/>
              </a:ext>
            </a:extLst>
          </p:cNvPr>
          <p:cNvSpPr>
            <a:spLocks noChangeShapeType="1"/>
          </p:cNvSpPr>
          <p:nvPr/>
        </p:nvSpPr>
        <p:spPr bwMode="auto">
          <a:xfrm>
            <a:off x="3571875" y="5724525"/>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9845" name="Line 453">
            <a:extLst>
              <a:ext uri="{FF2B5EF4-FFF2-40B4-BE49-F238E27FC236}">
                <a16:creationId xmlns:a16="http://schemas.microsoft.com/office/drawing/2014/main" id="{C3527E6C-0C4F-4439-8A62-ABD2CCE556C9}"/>
              </a:ext>
            </a:extLst>
          </p:cNvPr>
          <p:cNvSpPr>
            <a:spLocks noChangeShapeType="1"/>
          </p:cNvSpPr>
          <p:nvPr/>
        </p:nvSpPr>
        <p:spPr bwMode="auto">
          <a:xfrm>
            <a:off x="3571875" y="514667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59846" name="Group 454">
            <a:extLst>
              <a:ext uri="{FF2B5EF4-FFF2-40B4-BE49-F238E27FC236}">
                <a16:creationId xmlns:a16="http://schemas.microsoft.com/office/drawing/2014/main" id="{E26211A8-0F32-49CB-9300-298469FF934B}"/>
              </a:ext>
            </a:extLst>
          </p:cNvPr>
          <p:cNvGrpSpPr>
            <a:grpSpLocks/>
          </p:cNvGrpSpPr>
          <p:nvPr/>
        </p:nvGrpSpPr>
        <p:grpSpPr bwMode="auto">
          <a:xfrm>
            <a:off x="3787775" y="5002213"/>
            <a:ext cx="74613" cy="26987"/>
            <a:chOff x="2373" y="1404"/>
            <a:chExt cx="47" cy="17"/>
          </a:xfrm>
        </p:grpSpPr>
        <p:sp>
          <p:nvSpPr>
            <p:cNvPr id="59847" name="Oval 455">
              <a:extLst>
                <a:ext uri="{FF2B5EF4-FFF2-40B4-BE49-F238E27FC236}">
                  <a16:creationId xmlns:a16="http://schemas.microsoft.com/office/drawing/2014/main" id="{BF721581-0FB4-49A9-875B-FB69888AAE08}"/>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59848" name="Oval 456">
              <a:extLst>
                <a:ext uri="{FF2B5EF4-FFF2-40B4-BE49-F238E27FC236}">
                  <a16:creationId xmlns:a16="http://schemas.microsoft.com/office/drawing/2014/main" id="{F4F0F1B4-FD13-412D-BEF9-E31388787492}"/>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59849" name="Text Box 457">
            <a:extLst>
              <a:ext uri="{FF2B5EF4-FFF2-40B4-BE49-F238E27FC236}">
                <a16:creationId xmlns:a16="http://schemas.microsoft.com/office/drawing/2014/main" id="{7A65D0D4-F26B-4DE4-8FFB-AA124B3E3272}"/>
              </a:ext>
            </a:extLst>
          </p:cNvPr>
          <p:cNvSpPr txBox="1">
            <a:spLocks noChangeArrowheads="1"/>
          </p:cNvSpPr>
          <p:nvPr/>
        </p:nvSpPr>
        <p:spPr bwMode="auto">
          <a:xfrm>
            <a:off x="3932238" y="4932363"/>
            <a:ext cx="26876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Recce</a:t>
            </a:r>
          </a:p>
          <a:p>
            <a:r>
              <a:rPr lang="en-GB" altLang="en-US" sz="800"/>
              <a:t>x3 </a:t>
            </a:r>
            <a:r>
              <a:rPr lang="en-GB" altLang="en-US" sz="800" b="0"/>
              <a:t>Combat Engineers                                     CWBR-36</a:t>
            </a:r>
            <a:endParaRPr lang="en-GB" altLang="en-US" sz="800"/>
          </a:p>
        </p:txBody>
      </p:sp>
      <p:grpSp>
        <p:nvGrpSpPr>
          <p:cNvPr id="59850" name="Group 458">
            <a:extLst>
              <a:ext uri="{FF2B5EF4-FFF2-40B4-BE49-F238E27FC236}">
                <a16:creationId xmlns:a16="http://schemas.microsoft.com/office/drawing/2014/main" id="{2DA3C81A-3D5A-47AF-A134-0ED324B943F9}"/>
              </a:ext>
            </a:extLst>
          </p:cNvPr>
          <p:cNvGrpSpPr>
            <a:grpSpLocks/>
          </p:cNvGrpSpPr>
          <p:nvPr/>
        </p:nvGrpSpPr>
        <p:grpSpPr bwMode="auto">
          <a:xfrm>
            <a:off x="3789363" y="5291138"/>
            <a:ext cx="74612" cy="26987"/>
            <a:chOff x="2373" y="1404"/>
            <a:chExt cx="47" cy="17"/>
          </a:xfrm>
        </p:grpSpPr>
        <p:sp>
          <p:nvSpPr>
            <p:cNvPr id="59851" name="Oval 459">
              <a:extLst>
                <a:ext uri="{FF2B5EF4-FFF2-40B4-BE49-F238E27FC236}">
                  <a16:creationId xmlns:a16="http://schemas.microsoft.com/office/drawing/2014/main" id="{2FDE6D9B-D2F8-4062-924F-753D707BA45C}"/>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59852" name="Oval 460">
              <a:extLst>
                <a:ext uri="{FF2B5EF4-FFF2-40B4-BE49-F238E27FC236}">
                  <a16:creationId xmlns:a16="http://schemas.microsoft.com/office/drawing/2014/main" id="{D0ED6E16-A828-4840-B913-7C04E24E452A}"/>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grpSp>
        <p:nvGrpSpPr>
          <p:cNvPr id="59853" name="Group 461">
            <a:extLst>
              <a:ext uri="{FF2B5EF4-FFF2-40B4-BE49-F238E27FC236}">
                <a16:creationId xmlns:a16="http://schemas.microsoft.com/office/drawing/2014/main" id="{59960B09-4809-438E-8E6F-9A3A2A12F0A5}"/>
              </a:ext>
            </a:extLst>
          </p:cNvPr>
          <p:cNvGrpSpPr>
            <a:grpSpLocks/>
          </p:cNvGrpSpPr>
          <p:nvPr/>
        </p:nvGrpSpPr>
        <p:grpSpPr bwMode="auto">
          <a:xfrm>
            <a:off x="3429000" y="3563938"/>
            <a:ext cx="287338" cy="215900"/>
            <a:chOff x="436" y="2744"/>
            <a:chExt cx="182" cy="136"/>
          </a:xfrm>
        </p:grpSpPr>
        <p:sp>
          <p:nvSpPr>
            <p:cNvPr id="59854" name="Rectangle 462">
              <a:extLst>
                <a:ext uri="{FF2B5EF4-FFF2-40B4-BE49-F238E27FC236}">
                  <a16:creationId xmlns:a16="http://schemas.microsoft.com/office/drawing/2014/main" id="{200FFAFF-0E2D-45B4-B46C-3FEBF4566026}"/>
                </a:ext>
              </a:extLst>
            </p:cNvPr>
            <p:cNvSpPr>
              <a:spLocks noChangeAspect="1" noChangeArrowheads="1"/>
            </p:cNvSpPr>
            <p:nvPr/>
          </p:nvSpPr>
          <p:spPr bwMode="auto">
            <a:xfrm>
              <a:off x="436" y="2744"/>
              <a:ext cx="182" cy="136"/>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9855" name="Oval 463">
              <a:extLst>
                <a:ext uri="{FF2B5EF4-FFF2-40B4-BE49-F238E27FC236}">
                  <a16:creationId xmlns:a16="http://schemas.microsoft.com/office/drawing/2014/main" id="{4169790A-7AC3-4E74-B23E-94A53C81C1A8}"/>
                </a:ext>
              </a:extLst>
            </p:cNvPr>
            <p:cNvSpPr>
              <a:spLocks noChangeAspect="1" noChangeArrowheads="1"/>
            </p:cNvSpPr>
            <p:nvPr/>
          </p:nvSpPr>
          <p:spPr bwMode="auto">
            <a:xfrm>
              <a:off x="470" y="2778"/>
              <a:ext cx="116" cy="65"/>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9856" name="Line 464">
              <a:extLst>
                <a:ext uri="{FF2B5EF4-FFF2-40B4-BE49-F238E27FC236}">
                  <a16:creationId xmlns:a16="http://schemas.microsoft.com/office/drawing/2014/main" id="{20589867-340C-4D83-9B9F-C17778FE0257}"/>
                </a:ext>
              </a:extLst>
            </p:cNvPr>
            <p:cNvSpPr>
              <a:spLocks noChangeAspect="1" noChangeShapeType="1"/>
            </p:cNvSpPr>
            <p:nvPr/>
          </p:nvSpPr>
          <p:spPr bwMode="auto">
            <a:xfrm>
              <a:off x="496" y="2792"/>
              <a:ext cx="0" cy="44"/>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9857" name="Line 465">
              <a:extLst>
                <a:ext uri="{FF2B5EF4-FFF2-40B4-BE49-F238E27FC236}">
                  <a16:creationId xmlns:a16="http://schemas.microsoft.com/office/drawing/2014/main" id="{DDC8C8A9-FC50-42C4-80E8-FBF76414D993}"/>
                </a:ext>
              </a:extLst>
            </p:cNvPr>
            <p:cNvSpPr>
              <a:spLocks noChangeAspect="1" noChangeShapeType="1"/>
            </p:cNvSpPr>
            <p:nvPr/>
          </p:nvSpPr>
          <p:spPr bwMode="auto">
            <a:xfrm>
              <a:off x="528" y="2795"/>
              <a:ext cx="0" cy="41"/>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9858" name="Line 466">
              <a:extLst>
                <a:ext uri="{FF2B5EF4-FFF2-40B4-BE49-F238E27FC236}">
                  <a16:creationId xmlns:a16="http://schemas.microsoft.com/office/drawing/2014/main" id="{EF039740-F721-4FDB-8C88-F849D89BC142}"/>
                </a:ext>
              </a:extLst>
            </p:cNvPr>
            <p:cNvSpPr>
              <a:spLocks noChangeAspect="1" noChangeShapeType="1"/>
            </p:cNvSpPr>
            <p:nvPr/>
          </p:nvSpPr>
          <p:spPr bwMode="auto">
            <a:xfrm>
              <a:off x="561" y="2795"/>
              <a:ext cx="0" cy="41"/>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9859" name="Line 467">
              <a:extLst>
                <a:ext uri="{FF2B5EF4-FFF2-40B4-BE49-F238E27FC236}">
                  <a16:creationId xmlns:a16="http://schemas.microsoft.com/office/drawing/2014/main" id="{7DAF0A73-FEB8-45C1-A46F-F5C2D9650DF6}"/>
                </a:ext>
              </a:extLst>
            </p:cNvPr>
            <p:cNvSpPr>
              <a:spLocks noChangeAspect="1" noChangeShapeType="1"/>
            </p:cNvSpPr>
            <p:nvPr/>
          </p:nvSpPr>
          <p:spPr bwMode="auto">
            <a:xfrm>
              <a:off x="492" y="2795"/>
              <a:ext cx="74" cy="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59860" name="Line 468">
            <a:extLst>
              <a:ext uri="{FF2B5EF4-FFF2-40B4-BE49-F238E27FC236}">
                <a16:creationId xmlns:a16="http://schemas.microsoft.com/office/drawing/2014/main" id="{18B5897D-C5E1-4526-B2A9-E91D2225B542}"/>
              </a:ext>
            </a:extLst>
          </p:cNvPr>
          <p:cNvSpPr>
            <a:spLocks noChangeShapeType="1"/>
          </p:cNvSpPr>
          <p:nvPr/>
        </p:nvSpPr>
        <p:spPr bwMode="auto">
          <a:xfrm>
            <a:off x="3573463" y="3490913"/>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9861" name="Text Box 469">
            <a:extLst>
              <a:ext uri="{FF2B5EF4-FFF2-40B4-BE49-F238E27FC236}">
                <a16:creationId xmlns:a16="http://schemas.microsoft.com/office/drawing/2014/main" id="{F5367F1C-F606-403B-9A8B-C4C87DDD0ECD}"/>
              </a:ext>
            </a:extLst>
          </p:cNvPr>
          <p:cNvSpPr txBox="1">
            <a:spLocks noChangeArrowheads="1"/>
          </p:cNvSpPr>
          <p:nvPr/>
        </p:nvSpPr>
        <p:spPr bwMode="auto">
          <a:xfrm>
            <a:off x="3716338" y="3419475"/>
            <a:ext cx="22415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MANOEUVRE ELEMENT CWBR-16</a:t>
            </a:r>
          </a:p>
          <a:p>
            <a:r>
              <a:rPr lang="en-GB" altLang="en-US" sz="1000"/>
              <a:t>Engineer Field Squadron</a:t>
            </a:r>
          </a:p>
        </p:txBody>
      </p:sp>
      <p:grpSp>
        <p:nvGrpSpPr>
          <p:cNvPr id="59862" name="Group 470">
            <a:extLst>
              <a:ext uri="{FF2B5EF4-FFF2-40B4-BE49-F238E27FC236}">
                <a16:creationId xmlns:a16="http://schemas.microsoft.com/office/drawing/2014/main" id="{F798D251-82B5-4AFC-A8F4-F7E3A0B0A581}"/>
              </a:ext>
            </a:extLst>
          </p:cNvPr>
          <p:cNvGrpSpPr>
            <a:grpSpLocks noChangeAspect="1"/>
          </p:cNvGrpSpPr>
          <p:nvPr/>
        </p:nvGrpSpPr>
        <p:grpSpPr bwMode="auto">
          <a:xfrm>
            <a:off x="3714750" y="5075238"/>
            <a:ext cx="231775" cy="157162"/>
            <a:chOff x="1872" y="1440"/>
            <a:chExt cx="195" cy="132"/>
          </a:xfrm>
        </p:grpSpPr>
        <p:sp>
          <p:nvSpPr>
            <p:cNvPr id="59863" name="Rectangle 471">
              <a:extLst>
                <a:ext uri="{FF2B5EF4-FFF2-40B4-BE49-F238E27FC236}">
                  <a16:creationId xmlns:a16="http://schemas.microsoft.com/office/drawing/2014/main" id="{3D3613AF-8C7C-4D1F-BE9B-F02016B43BE5}"/>
                </a:ext>
              </a:extLst>
            </p:cNvPr>
            <p:cNvSpPr>
              <a:spLocks noChangeAspect="1" noChangeArrowheads="1"/>
            </p:cNvSpPr>
            <p:nvPr/>
          </p:nvSpPr>
          <p:spPr bwMode="auto">
            <a:xfrm>
              <a:off x="1872" y="1440"/>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9864" name="Line 472">
              <a:extLst>
                <a:ext uri="{FF2B5EF4-FFF2-40B4-BE49-F238E27FC236}">
                  <a16:creationId xmlns:a16="http://schemas.microsoft.com/office/drawing/2014/main" id="{5CF77787-A780-4940-9B0C-17A417D290F4}"/>
                </a:ext>
              </a:extLst>
            </p:cNvPr>
            <p:cNvSpPr>
              <a:spLocks noChangeAspect="1" noChangeShapeType="1"/>
            </p:cNvSpPr>
            <p:nvPr/>
          </p:nvSpPr>
          <p:spPr bwMode="auto">
            <a:xfrm>
              <a:off x="1932" y="1480"/>
              <a:ext cx="0" cy="42"/>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9865" name="Line 473">
              <a:extLst>
                <a:ext uri="{FF2B5EF4-FFF2-40B4-BE49-F238E27FC236}">
                  <a16:creationId xmlns:a16="http://schemas.microsoft.com/office/drawing/2014/main" id="{3D38D04C-04DA-41F3-8DAA-BA40EB0F3DC1}"/>
                </a:ext>
              </a:extLst>
            </p:cNvPr>
            <p:cNvSpPr>
              <a:spLocks noChangeAspect="1" noChangeShapeType="1"/>
            </p:cNvSpPr>
            <p:nvPr/>
          </p:nvSpPr>
          <p:spPr bwMode="auto">
            <a:xfrm>
              <a:off x="1967" y="1482"/>
              <a:ext cx="0" cy="4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9866" name="Line 474">
              <a:extLst>
                <a:ext uri="{FF2B5EF4-FFF2-40B4-BE49-F238E27FC236}">
                  <a16:creationId xmlns:a16="http://schemas.microsoft.com/office/drawing/2014/main" id="{68B1F290-D48A-43F9-913F-3645F59D4D52}"/>
                </a:ext>
              </a:extLst>
            </p:cNvPr>
            <p:cNvSpPr>
              <a:spLocks noChangeAspect="1" noChangeShapeType="1"/>
            </p:cNvSpPr>
            <p:nvPr/>
          </p:nvSpPr>
          <p:spPr bwMode="auto">
            <a:xfrm>
              <a:off x="2001" y="1483"/>
              <a:ext cx="0" cy="39"/>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9867" name="Line 475">
              <a:extLst>
                <a:ext uri="{FF2B5EF4-FFF2-40B4-BE49-F238E27FC236}">
                  <a16:creationId xmlns:a16="http://schemas.microsoft.com/office/drawing/2014/main" id="{A2F7D438-93EB-429B-9B76-342AEA55F4AF}"/>
                </a:ext>
              </a:extLst>
            </p:cNvPr>
            <p:cNvSpPr>
              <a:spLocks noChangeAspect="1" noChangeShapeType="1"/>
            </p:cNvSpPr>
            <p:nvPr/>
          </p:nvSpPr>
          <p:spPr bwMode="auto">
            <a:xfrm>
              <a:off x="1928" y="1482"/>
              <a:ext cx="79" cy="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59868" name="Group 476">
            <a:extLst>
              <a:ext uri="{FF2B5EF4-FFF2-40B4-BE49-F238E27FC236}">
                <a16:creationId xmlns:a16="http://schemas.microsoft.com/office/drawing/2014/main" id="{DC18DB87-78E2-4D3E-8A54-007F76DB8F8C}"/>
              </a:ext>
            </a:extLst>
          </p:cNvPr>
          <p:cNvGrpSpPr>
            <a:grpSpLocks noChangeAspect="1"/>
          </p:cNvGrpSpPr>
          <p:nvPr/>
        </p:nvGrpSpPr>
        <p:grpSpPr bwMode="auto">
          <a:xfrm>
            <a:off x="3714750" y="5364163"/>
            <a:ext cx="241300" cy="157162"/>
            <a:chOff x="767" y="768"/>
            <a:chExt cx="202" cy="132"/>
          </a:xfrm>
        </p:grpSpPr>
        <p:sp>
          <p:nvSpPr>
            <p:cNvPr id="59869" name="Rectangle 477">
              <a:extLst>
                <a:ext uri="{FF2B5EF4-FFF2-40B4-BE49-F238E27FC236}">
                  <a16:creationId xmlns:a16="http://schemas.microsoft.com/office/drawing/2014/main" id="{66FE066E-270D-4E00-ACF1-A34D59552B3B}"/>
                </a:ext>
              </a:extLst>
            </p:cNvPr>
            <p:cNvSpPr>
              <a:spLocks noChangeAspect="1" noChangeArrowheads="1"/>
            </p:cNvSpPr>
            <p:nvPr/>
          </p:nvSpPr>
          <p:spPr bwMode="auto">
            <a:xfrm>
              <a:off x="768" y="768"/>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9870" name="Oval 478">
              <a:extLst>
                <a:ext uri="{FF2B5EF4-FFF2-40B4-BE49-F238E27FC236}">
                  <a16:creationId xmlns:a16="http://schemas.microsoft.com/office/drawing/2014/main" id="{27630DCE-8DC3-464F-A5C1-2FAF27792BED}"/>
                </a:ext>
              </a:extLst>
            </p:cNvPr>
            <p:cNvSpPr>
              <a:spLocks noChangeAspect="1" noChangeArrowheads="1"/>
            </p:cNvSpPr>
            <p:nvPr/>
          </p:nvSpPr>
          <p:spPr bwMode="auto">
            <a:xfrm>
              <a:off x="798" y="801"/>
              <a:ext cx="142"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9871" name="Line 479">
              <a:extLst>
                <a:ext uri="{FF2B5EF4-FFF2-40B4-BE49-F238E27FC236}">
                  <a16:creationId xmlns:a16="http://schemas.microsoft.com/office/drawing/2014/main" id="{58695772-EED7-49AC-9981-3289EE86A46C}"/>
                </a:ext>
              </a:extLst>
            </p:cNvPr>
            <p:cNvSpPr>
              <a:spLocks noChangeAspect="1" noChangeShapeType="1"/>
            </p:cNvSpPr>
            <p:nvPr/>
          </p:nvSpPr>
          <p:spPr bwMode="auto">
            <a:xfrm flipV="1">
              <a:off x="768" y="768"/>
              <a:ext cx="199" cy="131"/>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9872" name="Line 480">
              <a:extLst>
                <a:ext uri="{FF2B5EF4-FFF2-40B4-BE49-F238E27FC236}">
                  <a16:creationId xmlns:a16="http://schemas.microsoft.com/office/drawing/2014/main" id="{AB5EB04E-528E-4347-B0C0-BFE667841092}"/>
                </a:ext>
              </a:extLst>
            </p:cNvPr>
            <p:cNvSpPr>
              <a:spLocks noChangeAspect="1" noChangeShapeType="1"/>
            </p:cNvSpPr>
            <p:nvPr/>
          </p:nvSpPr>
          <p:spPr bwMode="auto">
            <a:xfrm>
              <a:off x="767" y="768"/>
              <a:ext cx="202"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59873" name="Text Box 481">
            <a:extLst>
              <a:ext uri="{FF2B5EF4-FFF2-40B4-BE49-F238E27FC236}">
                <a16:creationId xmlns:a16="http://schemas.microsoft.com/office/drawing/2014/main" id="{3D0A34A5-EC1D-4769-AE7F-ADCAED355175}"/>
              </a:ext>
            </a:extLst>
          </p:cNvPr>
          <p:cNvSpPr txBox="1">
            <a:spLocks noChangeArrowheads="1"/>
          </p:cNvSpPr>
          <p:nvPr/>
        </p:nvSpPr>
        <p:spPr bwMode="auto">
          <a:xfrm>
            <a:off x="3933825" y="4067175"/>
            <a:ext cx="27114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a:t>
            </a:r>
          </a:p>
          <a:p>
            <a:r>
              <a:rPr lang="en-GB" altLang="en-US" sz="800"/>
              <a:t>x1 </a:t>
            </a:r>
            <a:r>
              <a:rPr lang="en-GB" altLang="en-US" sz="800" b="0"/>
              <a:t>FV-436 Engineering APC </a:t>
            </a:r>
            <a:r>
              <a:rPr lang="en-GB" altLang="en-US" sz="800"/>
              <a:t>(ab)</a:t>
            </a:r>
            <a:r>
              <a:rPr lang="en-GB" altLang="en-US" sz="800" b="0"/>
              <a:t>            use  CWBR-11</a:t>
            </a:r>
            <a:endParaRPr lang="en-GB" altLang="en-US" sz="800"/>
          </a:p>
        </p:txBody>
      </p:sp>
      <p:grpSp>
        <p:nvGrpSpPr>
          <p:cNvPr id="59874" name="Group 482">
            <a:extLst>
              <a:ext uri="{FF2B5EF4-FFF2-40B4-BE49-F238E27FC236}">
                <a16:creationId xmlns:a16="http://schemas.microsoft.com/office/drawing/2014/main" id="{3C0B355C-5E1B-49B9-BC40-B5D906B40A02}"/>
              </a:ext>
            </a:extLst>
          </p:cNvPr>
          <p:cNvGrpSpPr>
            <a:grpSpLocks/>
          </p:cNvGrpSpPr>
          <p:nvPr/>
        </p:nvGrpSpPr>
        <p:grpSpPr bwMode="auto">
          <a:xfrm>
            <a:off x="3789363" y="5580063"/>
            <a:ext cx="74612" cy="26987"/>
            <a:chOff x="2373" y="1404"/>
            <a:chExt cx="47" cy="17"/>
          </a:xfrm>
        </p:grpSpPr>
        <p:sp>
          <p:nvSpPr>
            <p:cNvPr id="59875" name="Oval 483">
              <a:extLst>
                <a:ext uri="{FF2B5EF4-FFF2-40B4-BE49-F238E27FC236}">
                  <a16:creationId xmlns:a16="http://schemas.microsoft.com/office/drawing/2014/main" id="{67359E17-FA23-4730-BF6D-81C94033864A}"/>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59876" name="Oval 484">
              <a:extLst>
                <a:ext uri="{FF2B5EF4-FFF2-40B4-BE49-F238E27FC236}">
                  <a16:creationId xmlns:a16="http://schemas.microsoft.com/office/drawing/2014/main" id="{D3614CAB-2C6E-4EDA-9BD1-56B8EB007D0D}"/>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grpSp>
        <p:nvGrpSpPr>
          <p:cNvPr id="59877" name="Group 485">
            <a:extLst>
              <a:ext uri="{FF2B5EF4-FFF2-40B4-BE49-F238E27FC236}">
                <a16:creationId xmlns:a16="http://schemas.microsoft.com/office/drawing/2014/main" id="{AAD7FA10-BD3A-413D-B2A8-4E03285C08CA}"/>
              </a:ext>
            </a:extLst>
          </p:cNvPr>
          <p:cNvGrpSpPr>
            <a:grpSpLocks/>
          </p:cNvGrpSpPr>
          <p:nvPr/>
        </p:nvGrpSpPr>
        <p:grpSpPr bwMode="auto">
          <a:xfrm>
            <a:off x="3714750" y="5653088"/>
            <a:ext cx="239713" cy="155575"/>
            <a:chOff x="436" y="2744"/>
            <a:chExt cx="182" cy="136"/>
          </a:xfrm>
        </p:grpSpPr>
        <p:sp>
          <p:nvSpPr>
            <p:cNvPr id="59878" name="Rectangle 486">
              <a:extLst>
                <a:ext uri="{FF2B5EF4-FFF2-40B4-BE49-F238E27FC236}">
                  <a16:creationId xmlns:a16="http://schemas.microsoft.com/office/drawing/2014/main" id="{704984F2-BCB3-4FD9-A031-253F2E0C1A82}"/>
                </a:ext>
              </a:extLst>
            </p:cNvPr>
            <p:cNvSpPr>
              <a:spLocks noChangeAspect="1" noChangeArrowheads="1"/>
            </p:cNvSpPr>
            <p:nvPr/>
          </p:nvSpPr>
          <p:spPr bwMode="auto">
            <a:xfrm>
              <a:off x="436" y="2744"/>
              <a:ext cx="182" cy="136"/>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9879" name="Oval 487">
              <a:extLst>
                <a:ext uri="{FF2B5EF4-FFF2-40B4-BE49-F238E27FC236}">
                  <a16:creationId xmlns:a16="http://schemas.microsoft.com/office/drawing/2014/main" id="{4EDFA037-4DF0-404A-9405-58C9F454E3D7}"/>
                </a:ext>
              </a:extLst>
            </p:cNvPr>
            <p:cNvSpPr>
              <a:spLocks noChangeAspect="1" noChangeArrowheads="1"/>
            </p:cNvSpPr>
            <p:nvPr/>
          </p:nvSpPr>
          <p:spPr bwMode="auto">
            <a:xfrm>
              <a:off x="470" y="2778"/>
              <a:ext cx="116" cy="65"/>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9880" name="Line 488">
              <a:extLst>
                <a:ext uri="{FF2B5EF4-FFF2-40B4-BE49-F238E27FC236}">
                  <a16:creationId xmlns:a16="http://schemas.microsoft.com/office/drawing/2014/main" id="{5228B3DE-8B18-47BF-BD5A-746B0D6E6112}"/>
                </a:ext>
              </a:extLst>
            </p:cNvPr>
            <p:cNvSpPr>
              <a:spLocks noChangeAspect="1" noChangeShapeType="1"/>
            </p:cNvSpPr>
            <p:nvPr/>
          </p:nvSpPr>
          <p:spPr bwMode="auto">
            <a:xfrm>
              <a:off x="496" y="2792"/>
              <a:ext cx="0" cy="44"/>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9881" name="Line 489">
              <a:extLst>
                <a:ext uri="{FF2B5EF4-FFF2-40B4-BE49-F238E27FC236}">
                  <a16:creationId xmlns:a16="http://schemas.microsoft.com/office/drawing/2014/main" id="{C45D7EA1-964B-4BFF-B077-98BD94FAEED3}"/>
                </a:ext>
              </a:extLst>
            </p:cNvPr>
            <p:cNvSpPr>
              <a:spLocks noChangeAspect="1" noChangeShapeType="1"/>
            </p:cNvSpPr>
            <p:nvPr/>
          </p:nvSpPr>
          <p:spPr bwMode="auto">
            <a:xfrm>
              <a:off x="528" y="2795"/>
              <a:ext cx="0" cy="41"/>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9882" name="Line 490">
              <a:extLst>
                <a:ext uri="{FF2B5EF4-FFF2-40B4-BE49-F238E27FC236}">
                  <a16:creationId xmlns:a16="http://schemas.microsoft.com/office/drawing/2014/main" id="{99CFE71B-596B-4684-9D41-D9CC8AA1AD46}"/>
                </a:ext>
              </a:extLst>
            </p:cNvPr>
            <p:cNvSpPr>
              <a:spLocks noChangeAspect="1" noChangeShapeType="1"/>
            </p:cNvSpPr>
            <p:nvPr/>
          </p:nvSpPr>
          <p:spPr bwMode="auto">
            <a:xfrm>
              <a:off x="561" y="2795"/>
              <a:ext cx="0" cy="41"/>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9883" name="Line 491">
              <a:extLst>
                <a:ext uri="{FF2B5EF4-FFF2-40B4-BE49-F238E27FC236}">
                  <a16:creationId xmlns:a16="http://schemas.microsoft.com/office/drawing/2014/main" id="{AAAA406F-078E-4A69-9D91-5BC06620BF61}"/>
                </a:ext>
              </a:extLst>
            </p:cNvPr>
            <p:cNvSpPr>
              <a:spLocks noChangeAspect="1" noChangeShapeType="1"/>
            </p:cNvSpPr>
            <p:nvPr/>
          </p:nvSpPr>
          <p:spPr bwMode="auto">
            <a:xfrm>
              <a:off x="492" y="2795"/>
              <a:ext cx="74" cy="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59884" name="Text Box 492">
            <a:extLst>
              <a:ext uri="{FF2B5EF4-FFF2-40B4-BE49-F238E27FC236}">
                <a16:creationId xmlns:a16="http://schemas.microsoft.com/office/drawing/2014/main" id="{20343BE7-61FD-4D9A-971B-E76F2DE12494}"/>
              </a:ext>
            </a:extLst>
          </p:cNvPr>
          <p:cNvSpPr txBox="1">
            <a:spLocks noChangeArrowheads="1"/>
          </p:cNvSpPr>
          <p:nvPr/>
        </p:nvSpPr>
        <p:spPr bwMode="auto">
          <a:xfrm>
            <a:off x="3932238" y="5580063"/>
            <a:ext cx="2703512"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x2 </a:t>
            </a:r>
            <a:r>
              <a:rPr lang="en-GB" altLang="en-US" sz="800" b="0"/>
              <a:t>FV-180 Combat Engineer Tractor </a:t>
            </a:r>
            <a:r>
              <a:rPr lang="en-GB" altLang="en-US" sz="800"/>
              <a:t>(a)</a:t>
            </a:r>
            <a:r>
              <a:rPr lang="en-GB" altLang="en-US" sz="800" b="0"/>
              <a:t>         CWBR-19</a:t>
            </a:r>
            <a:endParaRPr lang="en-GB" altLang="en-US" sz="800"/>
          </a:p>
        </p:txBody>
      </p:sp>
      <p:sp>
        <p:nvSpPr>
          <p:cNvPr id="59885" name="Text Box 493">
            <a:extLst>
              <a:ext uri="{FF2B5EF4-FFF2-40B4-BE49-F238E27FC236}">
                <a16:creationId xmlns:a16="http://schemas.microsoft.com/office/drawing/2014/main" id="{9F624E3F-8438-4256-BCC3-9940A17EEAC2}"/>
              </a:ext>
            </a:extLst>
          </p:cNvPr>
          <p:cNvSpPr txBox="1">
            <a:spLocks noChangeArrowheads="1"/>
          </p:cNvSpPr>
          <p:nvPr/>
        </p:nvSpPr>
        <p:spPr bwMode="auto">
          <a:xfrm>
            <a:off x="3427413" y="5868988"/>
            <a:ext cx="3313112" cy="1314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800"/>
              <a:t>(a) </a:t>
            </a:r>
            <a:r>
              <a:rPr lang="en-GB" altLang="en-US" sz="800" b="0"/>
              <a:t>The Squadron may be split into separate Troop-sized MEs, each consisting of </a:t>
            </a:r>
            <a:r>
              <a:rPr lang="en-GB" altLang="en-US" sz="800"/>
              <a:t>x4 </a:t>
            </a:r>
            <a:r>
              <a:rPr lang="en-GB" altLang="en-US" sz="800" b="0"/>
              <a:t>Combat Engineers (one of them Recce), </a:t>
            </a:r>
            <a:r>
              <a:rPr lang="en-GB" altLang="en-US" sz="800"/>
              <a:t>x1 </a:t>
            </a:r>
            <a:r>
              <a:rPr lang="en-GB" altLang="en-US" sz="800" b="0"/>
              <a:t>FV-436 &amp; </a:t>
            </a:r>
            <a:r>
              <a:rPr lang="en-GB" altLang="en-US" sz="800"/>
              <a:t>x1 </a:t>
            </a:r>
            <a:r>
              <a:rPr lang="en-GB" altLang="en-US" sz="800" b="0"/>
              <a:t>Spartan.  Designate the Recce Engineers as the Troop Commander.</a:t>
            </a:r>
            <a:r>
              <a:rPr lang="en-GB" altLang="en-US" sz="800"/>
              <a:t>  </a:t>
            </a:r>
            <a:r>
              <a:rPr lang="en-GB" altLang="en-US" sz="800" b="0"/>
              <a:t>The FV-180 CETs may form a dedicated CET Troop (designate one CET as the Troop Commander), or may be attached to other Troops as individual unit attachments.</a:t>
            </a:r>
            <a:endParaRPr lang="en-GB" altLang="en-US" sz="800"/>
          </a:p>
          <a:p>
            <a:endParaRPr lang="en-GB" altLang="en-US" sz="800"/>
          </a:p>
          <a:p>
            <a:r>
              <a:rPr lang="en-GB" altLang="en-US" sz="800"/>
              <a:t>(b) </a:t>
            </a:r>
            <a:r>
              <a:rPr lang="en-GB" altLang="en-US" sz="800" b="0"/>
              <a:t>Replace transport in UK-based Engineer Squadrons with:</a:t>
            </a:r>
          </a:p>
          <a:p>
            <a:r>
              <a:rPr lang="en-GB" altLang="en-US" sz="800"/>
              <a:t>     x4 </a:t>
            </a:r>
            <a:r>
              <a:rPr lang="en-GB" altLang="en-US" sz="800" b="0"/>
              <a:t>Ferret Scout Car                                                        CWBR-18</a:t>
            </a:r>
          </a:p>
          <a:p>
            <a:r>
              <a:rPr lang="en-GB" altLang="en-US" sz="800" b="0"/>
              <a:t>     </a:t>
            </a:r>
            <a:r>
              <a:rPr lang="en-GB" altLang="en-US" sz="800"/>
              <a:t>x3 </a:t>
            </a:r>
            <a:r>
              <a:rPr lang="en-GB" altLang="en-US" sz="800" b="0"/>
              <a:t>Bedford MK Medium Truck                                        CWBR-22</a:t>
            </a:r>
            <a:endParaRPr lang="en-GB" altLang="en-US" sz="800"/>
          </a:p>
        </p:txBody>
      </p:sp>
      <p:sp>
        <p:nvSpPr>
          <p:cNvPr id="59886" name="Line 494">
            <a:extLst>
              <a:ext uri="{FF2B5EF4-FFF2-40B4-BE49-F238E27FC236}">
                <a16:creationId xmlns:a16="http://schemas.microsoft.com/office/drawing/2014/main" id="{F03793BF-90B5-4001-AF8F-7423C39F63AB}"/>
              </a:ext>
            </a:extLst>
          </p:cNvPr>
          <p:cNvSpPr>
            <a:spLocks noChangeShapeType="1"/>
          </p:cNvSpPr>
          <p:nvPr/>
        </p:nvSpPr>
        <p:spPr bwMode="auto">
          <a:xfrm flipH="1">
            <a:off x="3789363" y="4645025"/>
            <a:ext cx="0" cy="2159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9887" name="Text Box 495">
            <a:extLst>
              <a:ext uri="{FF2B5EF4-FFF2-40B4-BE49-F238E27FC236}">
                <a16:creationId xmlns:a16="http://schemas.microsoft.com/office/drawing/2014/main" id="{F211ED6B-F571-4ABC-BD43-0EF798F41E63}"/>
              </a:ext>
            </a:extLst>
          </p:cNvPr>
          <p:cNvSpPr txBox="1">
            <a:spLocks noChangeArrowheads="1"/>
          </p:cNvSpPr>
          <p:nvPr/>
        </p:nvSpPr>
        <p:spPr bwMode="auto">
          <a:xfrm>
            <a:off x="3932238" y="4645025"/>
            <a:ext cx="27114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a:t>
            </a:r>
          </a:p>
          <a:p>
            <a:r>
              <a:rPr lang="en-GB" altLang="en-US" sz="800"/>
              <a:t>x3 </a:t>
            </a:r>
            <a:r>
              <a:rPr lang="en-GB" altLang="en-US" sz="800" b="0"/>
              <a:t>FV-436 Engineering APC </a:t>
            </a:r>
            <a:r>
              <a:rPr lang="en-GB" altLang="en-US" sz="800"/>
              <a:t>(ab)</a:t>
            </a:r>
            <a:r>
              <a:rPr lang="en-GB" altLang="en-US" sz="800" b="0"/>
              <a:t>             use CWBR-11</a:t>
            </a:r>
            <a:endParaRPr lang="en-GB" altLang="en-US" sz="800"/>
          </a:p>
        </p:txBody>
      </p:sp>
      <p:sp>
        <p:nvSpPr>
          <p:cNvPr id="59888" name="Line 496">
            <a:extLst>
              <a:ext uri="{FF2B5EF4-FFF2-40B4-BE49-F238E27FC236}">
                <a16:creationId xmlns:a16="http://schemas.microsoft.com/office/drawing/2014/main" id="{07D9D1FE-4EB7-4E13-919A-E43F08428F33}"/>
              </a:ext>
            </a:extLst>
          </p:cNvPr>
          <p:cNvSpPr>
            <a:spLocks noChangeShapeType="1"/>
          </p:cNvSpPr>
          <p:nvPr/>
        </p:nvSpPr>
        <p:spPr bwMode="auto">
          <a:xfrm>
            <a:off x="3571875" y="457200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59889" name="Group 497">
            <a:extLst>
              <a:ext uri="{FF2B5EF4-FFF2-40B4-BE49-F238E27FC236}">
                <a16:creationId xmlns:a16="http://schemas.microsoft.com/office/drawing/2014/main" id="{3D03E5BA-E9F8-4AAB-B8A0-71B44C4EFD96}"/>
              </a:ext>
            </a:extLst>
          </p:cNvPr>
          <p:cNvGrpSpPr>
            <a:grpSpLocks/>
          </p:cNvGrpSpPr>
          <p:nvPr/>
        </p:nvGrpSpPr>
        <p:grpSpPr bwMode="auto">
          <a:xfrm>
            <a:off x="3787775" y="4427538"/>
            <a:ext cx="74613" cy="26987"/>
            <a:chOff x="2373" y="1404"/>
            <a:chExt cx="47" cy="17"/>
          </a:xfrm>
        </p:grpSpPr>
        <p:sp>
          <p:nvSpPr>
            <p:cNvPr id="59890" name="Oval 498">
              <a:extLst>
                <a:ext uri="{FF2B5EF4-FFF2-40B4-BE49-F238E27FC236}">
                  <a16:creationId xmlns:a16="http://schemas.microsoft.com/office/drawing/2014/main" id="{1B49346F-D57B-46F6-A075-701E81C582F4}"/>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59891" name="Oval 499">
              <a:extLst>
                <a:ext uri="{FF2B5EF4-FFF2-40B4-BE49-F238E27FC236}">
                  <a16:creationId xmlns:a16="http://schemas.microsoft.com/office/drawing/2014/main" id="{D613B7BC-F2C5-4BB2-BD6E-E7505DBBDFB4}"/>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59892" name="Text Box 500">
            <a:extLst>
              <a:ext uri="{FF2B5EF4-FFF2-40B4-BE49-F238E27FC236}">
                <a16:creationId xmlns:a16="http://schemas.microsoft.com/office/drawing/2014/main" id="{AAD7016D-8A47-4AFA-A907-04FBA011F4C0}"/>
              </a:ext>
            </a:extLst>
          </p:cNvPr>
          <p:cNvSpPr txBox="1">
            <a:spLocks noChangeArrowheads="1"/>
          </p:cNvSpPr>
          <p:nvPr/>
        </p:nvSpPr>
        <p:spPr bwMode="auto">
          <a:xfrm>
            <a:off x="3932238" y="4427538"/>
            <a:ext cx="2716212"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x9 </a:t>
            </a:r>
            <a:r>
              <a:rPr lang="en-GB" altLang="en-US" sz="800" b="0"/>
              <a:t>Combat Engineers                                      CWBR-36</a:t>
            </a:r>
            <a:endParaRPr lang="en-GB" altLang="en-US" sz="800"/>
          </a:p>
        </p:txBody>
      </p:sp>
      <p:grpSp>
        <p:nvGrpSpPr>
          <p:cNvPr id="59893" name="Group 501">
            <a:extLst>
              <a:ext uri="{FF2B5EF4-FFF2-40B4-BE49-F238E27FC236}">
                <a16:creationId xmlns:a16="http://schemas.microsoft.com/office/drawing/2014/main" id="{1D76C02F-DB67-4380-9C25-C505EF1C54D7}"/>
              </a:ext>
            </a:extLst>
          </p:cNvPr>
          <p:cNvGrpSpPr>
            <a:grpSpLocks/>
          </p:cNvGrpSpPr>
          <p:nvPr/>
        </p:nvGrpSpPr>
        <p:grpSpPr bwMode="auto">
          <a:xfrm>
            <a:off x="3789363" y="4716463"/>
            <a:ext cx="74612" cy="26987"/>
            <a:chOff x="2373" y="1404"/>
            <a:chExt cx="47" cy="17"/>
          </a:xfrm>
        </p:grpSpPr>
        <p:sp>
          <p:nvSpPr>
            <p:cNvPr id="59894" name="Oval 502">
              <a:extLst>
                <a:ext uri="{FF2B5EF4-FFF2-40B4-BE49-F238E27FC236}">
                  <a16:creationId xmlns:a16="http://schemas.microsoft.com/office/drawing/2014/main" id="{1C34AE4F-D61B-4FAD-A578-DDC65A2970F0}"/>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59895" name="Oval 503">
              <a:extLst>
                <a:ext uri="{FF2B5EF4-FFF2-40B4-BE49-F238E27FC236}">
                  <a16:creationId xmlns:a16="http://schemas.microsoft.com/office/drawing/2014/main" id="{343A16C1-E07B-43BF-BEE7-90DEF02EBDDE}"/>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grpSp>
        <p:nvGrpSpPr>
          <p:cNvPr id="59896" name="Group 504">
            <a:extLst>
              <a:ext uri="{FF2B5EF4-FFF2-40B4-BE49-F238E27FC236}">
                <a16:creationId xmlns:a16="http://schemas.microsoft.com/office/drawing/2014/main" id="{68348A18-69F3-4B9B-A26D-0A12E6B1CEB9}"/>
              </a:ext>
            </a:extLst>
          </p:cNvPr>
          <p:cNvGrpSpPr>
            <a:grpSpLocks noChangeAspect="1"/>
          </p:cNvGrpSpPr>
          <p:nvPr/>
        </p:nvGrpSpPr>
        <p:grpSpPr bwMode="auto">
          <a:xfrm>
            <a:off x="3714750" y="4500563"/>
            <a:ext cx="231775" cy="157162"/>
            <a:chOff x="1872" y="1440"/>
            <a:chExt cx="195" cy="132"/>
          </a:xfrm>
        </p:grpSpPr>
        <p:sp>
          <p:nvSpPr>
            <p:cNvPr id="59897" name="Rectangle 505">
              <a:extLst>
                <a:ext uri="{FF2B5EF4-FFF2-40B4-BE49-F238E27FC236}">
                  <a16:creationId xmlns:a16="http://schemas.microsoft.com/office/drawing/2014/main" id="{AB716E24-5857-45C0-99FF-9B1331728D92}"/>
                </a:ext>
              </a:extLst>
            </p:cNvPr>
            <p:cNvSpPr>
              <a:spLocks noChangeAspect="1" noChangeArrowheads="1"/>
            </p:cNvSpPr>
            <p:nvPr/>
          </p:nvSpPr>
          <p:spPr bwMode="auto">
            <a:xfrm>
              <a:off x="1872" y="1440"/>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9898" name="Line 506">
              <a:extLst>
                <a:ext uri="{FF2B5EF4-FFF2-40B4-BE49-F238E27FC236}">
                  <a16:creationId xmlns:a16="http://schemas.microsoft.com/office/drawing/2014/main" id="{EFCAA0AA-C2EA-4F0F-8649-3FE67C9C447A}"/>
                </a:ext>
              </a:extLst>
            </p:cNvPr>
            <p:cNvSpPr>
              <a:spLocks noChangeAspect="1" noChangeShapeType="1"/>
            </p:cNvSpPr>
            <p:nvPr/>
          </p:nvSpPr>
          <p:spPr bwMode="auto">
            <a:xfrm>
              <a:off x="1932" y="1480"/>
              <a:ext cx="0" cy="42"/>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9899" name="Line 507">
              <a:extLst>
                <a:ext uri="{FF2B5EF4-FFF2-40B4-BE49-F238E27FC236}">
                  <a16:creationId xmlns:a16="http://schemas.microsoft.com/office/drawing/2014/main" id="{A0E993EC-B457-4DF3-ABF8-EA35BDFA0FB7}"/>
                </a:ext>
              </a:extLst>
            </p:cNvPr>
            <p:cNvSpPr>
              <a:spLocks noChangeAspect="1" noChangeShapeType="1"/>
            </p:cNvSpPr>
            <p:nvPr/>
          </p:nvSpPr>
          <p:spPr bwMode="auto">
            <a:xfrm>
              <a:off x="1967" y="1482"/>
              <a:ext cx="0" cy="4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9900" name="Line 508">
              <a:extLst>
                <a:ext uri="{FF2B5EF4-FFF2-40B4-BE49-F238E27FC236}">
                  <a16:creationId xmlns:a16="http://schemas.microsoft.com/office/drawing/2014/main" id="{45A7DA96-9CBC-4F97-BBEE-5AD7749074E3}"/>
                </a:ext>
              </a:extLst>
            </p:cNvPr>
            <p:cNvSpPr>
              <a:spLocks noChangeAspect="1" noChangeShapeType="1"/>
            </p:cNvSpPr>
            <p:nvPr/>
          </p:nvSpPr>
          <p:spPr bwMode="auto">
            <a:xfrm>
              <a:off x="2001" y="1483"/>
              <a:ext cx="0" cy="39"/>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9901" name="Line 509">
              <a:extLst>
                <a:ext uri="{FF2B5EF4-FFF2-40B4-BE49-F238E27FC236}">
                  <a16:creationId xmlns:a16="http://schemas.microsoft.com/office/drawing/2014/main" id="{2DC3E14E-4283-4C2F-8C53-45AEA50EBFE5}"/>
                </a:ext>
              </a:extLst>
            </p:cNvPr>
            <p:cNvSpPr>
              <a:spLocks noChangeAspect="1" noChangeShapeType="1"/>
            </p:cNvSpPr>
            <p:nvPr/>
          </p:nvSpPr>
          <p:spPr bwMode="auto">
            <a:xfrm>
              <a:off x="1928" y="1482"/>
              <a:ext cx="79" cy="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59902" name="Group 510">
            <a:extLst>
              <a:ext uri="{FF2B5EF4-FFF2-40B4-BE49-F238E27FC236}">
                <a16:creationId xmlns:a16="http://schemas.microsoft.com/office/drawing/2014/main" id="{459E0ACC-01FB-4D64-BD8D-AB268B4F8828}"/>
              </a:ext>
            </a:extLst>
          </p:cNvPr>
          <p:cNvGrpSpPr>
            <a:grpSpLocks noChangeAspect="1"/>
          </p:cNvGrpSpPr>
          <p:nvPr/>
        </p:nvGrpSpPr>
        <p:grpSpPr bwMode="auto">
          <a:xfrm>
            <a:off x="3714750" y="4789488"/>
            <a:ext cx="241300" cy="157162"/>
            <a:chOff x="767" y="768"/>
            <a:chExt cx="202" cy="132"/>
          </a:xfrm>
        </p:grpSpPr>
        <p:sp>
          <p:nvSpPr>
            <p:cNvPr id="59903" name="Rectangle 511">
              <a:extLst>
                <a:ext uri="{FF2B5EF4-FFF2-40B4-BE49-F238E27FC236}">
                  <a16:creationId xmlns:a16="http://schemas.microsoft.com/office/drawing/2014/main" id="{1328012B-01FE-4DA3-8536-EE3C36BD6B19}"/>
                </a:ext>
              </a:extLst>
            </p:cNvPr>
            <p:cNvSpPr>
              <a:spLocks noChangeAspect="1" noChangeArrowheads="1"/>
            </p:cNvSpPr>
            <p:nvPr/>
          </p:nvSpPr>
          <p:spPr bwMode="auto">
            <a:xfrm>
              <a:off x="768" y="768"/>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9904" name="Oval 512">
              <a:extLst>
                <a:ext uri="{FF2B5EF4-FFF2-40B4-BE49-F238E27FC236}">
                  <a16:creationId xmlns:a16="http://schemas.microsoft.com/office/drawing/2014/main" id="{29C34D6C-564F-4E28-9625-76356AD8FC79}"/>
                </a:ext>
              </a:extLst>
            </p:cNvPr>
            <p:cNvSpPr>
              <a:spLocks noChangeAspect="1" noChangeArrowheads="1"/>
            </p:cNvSpPr>
            <p:nvPr/>
          </p:nvSpPr>
          <p:spPr bwMode="auto">
            <a:xfrm>
              <a:off x="798" y="801"/>
              <a:ext cx="142"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9905" name="Line 513">
              <a:extLst>
                <a:ext uri="{FF2B5EF4-FFF2-40B4-BE49-F238E27FC236}">
                  <a16:creationId xmlns:a16="http://schemas.microsoft.com/office/drawing/2014/main" id="{5C3D2410-2957-4AF9-9B2A-73770FBA20FE}"/>
                </a:ext>
              </a:extLst>
            </p:cNvPr>
            <p:cNvSpPr>
              <a:spLocks noChangeAspect="1" noChangeShapeType="1"/>
            </p:cNvSpPr>
            <p:nvPr/>
          </p:nvSpPr>
          <p:spPr bwMode="auto">
            <a:xfrm flipV="1">
              <a:off x="768" y="768"/>
              <a:ext cx="199" cy="131"/>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9906" name="Line 514">
              <a:extLst>
                <a:ext uri="{FF2B5EF4-FFF2-40B4-BE49-F238E27FC236}">
                  <a16:creationId xmlns:a16="http://schemas.microsoft.com/office/drawing/2014/main" id="{CE22CCA9-5B20-4995-A070-8A5A45CAC6FC}"/>
                </a:ext>
              </a:extLst>
            </p:cNvPr>
            <p:cNvSpPr>
              <a:spLocks noChangeAspect="1" noChangeShapeType="1"/>
            </p:cNvSpPr>
            <p:nvPr/>
          </p:nvSpPr>
          <p:spPr bwMode="auto">
            <a:xfrm>
              <a:off x="767" y="768"/>
              <a:ext cx="202"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pic>
        <p:nvPicPr>
          <p:cNvPr id="59907" name="Picture 515" descr="CWBR-19 FV180 CET comp 2">
            <a:extLst>
              <a:ext uri="{FF2B5EF4-FFF2-40B4-BE49-F238E27FC236}">
                <a16:creationId xmlns:a16="http://schemas.microsoft.com/office/drawing/2014/main" id="{904D06D3-A631-483E-9743-7C863DCE600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73463" y="7175500"/>
            <a:ext cx="2951162" cy="18637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135" name="Line 1191">
            <a:extLst>
              <a:ext uri="{FF2B5EF4-FFF2-40B4-BE49-F238E27FC236}">
                <a16:creationId xmlns:a16="http://schemas.microsoft.com/office/drawing/2014/main" id="{2DD07C95-4B8E-4465-A9E4-BD137D8D5366}"/>
              </a:ext>
            </a:extLst>
          </p:cNvPr>
          <p:cNvSpPr>
            <a:spLocks noChangeShapeType="1"/>
          </p:cNvSpPr>
          <p:nvPr/>
        </p:nvSpPr>
        <p:spPr bwMode="auto">
          <a:xfrm>
            <a:off x="547688" y="8172450"/>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4134" name="Line 1190">
            <a:extLst>
              <a:ext uri="{FF2B5EF4-FFF2-40B4-BE49-F238E27FC236}">
                <a16:creationId xmlns:a16="http://schemas.microsoft.com/office/drawing/2014/main" id="{83B5B4EF-5C3F-4E33-9E97-896F08A4C841}"/>
              </a:ext>
            </a:extLst>
          </p:cNvPr>
          <p:cNvSpPr>
            <a:spLocks noChangeShapeType="1"/>
          </p:cNvSpPr>
          <p:nvPr/>
        </p:nvSpPr>
        <p:spPr bwMode="auto">
          <a:xfrm>
            <a:off x="547688" y="1908175"/>
            <a:ext cx="0" cy="4318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6591" name="Line 991">
            <a:extLst>
              <a:ext uri="{FF2B5EF4-FFF2-40B4-BE49-F238E27FC236}">
                <a16:creationId xmlns:a16="http://schemas.microsoft.com/office/drawing/2014/main" id="{3DD07A29-D042-47F0-88D7-617567F30EE8}"/>
              </a:ext>
            </a:extLst>
          </p:cNvPr>
          <p:cNvSpPr>
            <a:spLocks noChangeShapeType="1"/>
          </p:cNvSpPr>
          <p:nvPr/>
        </p:nvSpPr>
        <p:spPr bwMode="auto">
          <a:xfrm>
            <a:off x="547688" y="1331913"/>
            <a:ext cx="0" cy="1444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26592" name="Group 992">
            <a:extLst>
              <a:ext uri="{FF2B5EF4-FFF2-40B4-BE49-F238E27FC236}">
                <a16:creationId xmlns:a16="http://schemas.microsoft.com/office/drawing/2014/main" id="{746E2C10-BE7F-4DD0-B919-247B71B7361A}"/>
              </a:ext>
            </a:extLst>
          </p:cNvPr>
          <p:cNvGrpSpPr>
            <a:grpSpLocks/>
          </p:cNvGrpSpPr>
          <p:nvPr/>
        </p:nvGrpSpPr>
        <p:grpSpPr bwMode="auto">
          <a:xfrm>
            <a:off x="555625" y="1404938"/>
            <a:ext cx="74613" cy="26987"/>
            <a:chOff x="2373" y="1404"/>
            <a:chExt cx="47" cy="17"/>
          </a:xfrm>
        </p:grpSpPr>
        <p:sp>
          <p:nvSpPr>
            <p:cNvPr id="26593" name="Oval 993">
              <a:extLst>
                <a:ext uri="{FF2B5EF4-FFF2-40B4-BE49-F238E27FC236}">
                  <a16:creationId xmlns:a16="http://schemas.microsoft.com/office/drawing/2014/main" id="{5FC7CB96-EE6E-4028-BC4E-BBBF94D23776}"/>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26594" name="Oval 994">
              <a:extLst>
                <a:ext uri="{FF2B5EF4-FFF2-40B4-BE49-F238E27FC236}">
                  <a16:creationId xmlns:a16="http://schemas.microsoft.com/office/drawing/2014/main" id="{7622E2BC-3C3D-457A-86DD-A44AEFAC5EF8}"/>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26595" name="Text Box 995">
            <a:extLst>
              <a:ext uri="{FF2B5EF4-FFF2-40B4-BE49-F238E27FC236}">
                <a16:creationId xmlns:a16="http://schemas.microsoft.com/office/drawing/2014/main" id="{F67DD636-DFB3-4825-BB2A-9000D10240D6}"/>
              </a:ext>
            </a:extLst>
          </p:cNvPr>
          <p:cNvSpPr txBox="1">
            <a:spLocks noChangeArrowheads="1"/>
          </p:cNvSpPr>
          <p:nvPr/>
        </p:nvSpPr>
        <p:spPr bwMode="auto">
          <a:xfrm>
            <a:off x="709613" y="1331913"/>
            <a:ext cx="27305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a:t>
            </a:r>
          </a:p>
          <a:p>
            <a:r>
              <a:rPr lang="en-GB" altLang="en-US" sz="800"/>
              <a:t>x2 </a:t>
            </a:r>
            <a:r>
              <a:rPr lang="en-GB" altLang="en-US" sz="800" b="0"/>
              <a:t>Bedford MK 4-Ton Truck </a:t>
            </a:r>
            <a:r>
              <a:rPr lang="en-GB" altLang="en-US" sz="800"/>
              <a:t>     </a:t>
            </a:r>
            <a:r>
              <a:rPr lang="en-GB" altLang="en-US" sz="800" b="0"/>
              <a:t>                 </a:t>
            </a:r>
            <a:r>
              <a:rPr lang="en-GB" altLang="en-US" sz="800"/>
              <a:t> </a:t>
            </a:r>
            <a:r>
              <a:rPr lang="en-GB" altLang="en-US" sz="800" b="0"/>
              <a:t>     CWBR-22</a:t>
            </a:r>
            <a:endParaRPr lang="en-GB" altLang="en-US" sz="800"/>
          </a:p>
        </p:txBody>
      </p:sp>
      <p:grpSp>
        <p:nvGrpSpPr>
          <p:cNvPr id="26596" name="Group 996">
            <a:extLst>
              <a:ext uri="{FF2B5EF4-FFF2-40B4-BE49-F238E27FC236}">
                <a16:creationId xmlns:a16="http://schemas.microsoft.com/office/drawing/2014/main" id="{35CE430D-FC77-4D21-9FC5-37BBFB43D9B0}"/>
              </a:ext>
            </a:extLst>
          </p:cNvPr>
          <p:cNvGrpSpPr>
            <a:grpSpLocks/>
          </p:cNvGrpSpPr>
          <p:nvPr/>
        </p:nvGrpSpPr>
        <p:grpSpPr bwMode="auto">
          <a:xfrm>
            <a:off x="476250" y="1476375"/>
            <a:ext cx="231775" cy="190500"/>
            <a:chOff x="2252" y="2304"/>
            <a:chExt cx="146" cy="120"/>
          </a:xfrm>
        </p:grpSpPr>
        <p:sp>
          <p:nvSpPr>
            <p:cNvPr id="26597" name="Rectangle 997">
              <a:extLst>
                <a:ext uri="{FF2B5EF4-FFF2-40B4-BE49-F238E27FC236}">
                  <a16:creationId xmlns:a16="http://schemas.microsoft.com/office/drawing/2014/main" id="{F0EF7EA6-2E88-41DF-8875-B7DB8753C947}"/>
                </a:ext>
              </a:extLst>
            </p:cNvPr>
            <p:cNvSpPr>
              <a:spLocks noChangeAspect="1" noChangeArrowheads="1"/>
            </p:cNvSpPr>
            <p:nvPr/>
          </p:nvSpPr>
          <p:spPr bwMode="auto">
            <a:xfrm>
              <a:off x="2252" y="230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6598" name="Oval 998">
              <a:extLst>
                <a:ext uri="{FF2B5EF4-FFF2-40B4-BE49-F238E27FC236}">
                  <a16:creationId xmlns:a16="http://schemas.microsoft.com/office/drawing/2014/main" id="{96FA69BF-3C5E-417E-8EF0-7C3BD2A8484C}"/>
                </a:ext>
              </a:extLst>
            </p:cNvPr>
            <p:cNvSpPr>
              <a:spLocks noChangeAspect="1" noChangeArrowheads="1"/>
            </p:cNvSpPr>
            <p:nvPr/>
          </p:nvSpPr>
          <p:spPr bwMode="auto">
            <a:xfrm>
              <a:off x="2259" y="240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26599" name="Oval 999">
              <a:extLst>
                <a:ext uri="{FF2B5EF4-FFF2-40B4-BE49-F238E27FC236}">
                  <a16:creationId xmlns:a16="http://schemas.microsoft.com/office/drawing/2014/main" id="{193396DE-9399-42B6-96D1-490A2789C356}"/>
                </a:ext>
              </a:extLst>
            </p:cNvPr>
            <p:cNvSpPr>
              <a:spLocks noChangeAspect="1" noChangeArrowheads="1"/>
            </p:cNvSpPr>
            <p:nvPr/>
          </p:nvSpPr>
          <p:spPr bwMode="auto">
            <a:xfrm>
              <a:off x="2373" y="240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26600" name="Line 1000">
            <a:extLst>
              <a:ext uri="{FF2B5EF4-FFF2-40B4-BE49-F238E27FC236}">
                <a16:creationId xmlns:a16="http://schemas.microsoft.com/office/drawing/2014/main" id="{83B8FA1D-7A50-47C8-BE01-C2A3E0A4CDF6}"/>
              </a:ext>
            </a:extLst>
          </p:cNvPr>
          <p:cNvSpPr>
            <a:spLocks noChangeShapeType="1"/>
          </p:cNvSpPr>
          <p:nvPr/>
        </p:nvSpPr>
        <p:spPr bwMode="auto">
          <a:xfrm>
            <a:off x="569913" y="755650"/>
            <a:ext cx="0" cy="14287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6601" name="Line 1001">
            <a:extLst>
              <a:ext uri="{FF2B5EF4-FFF2-40B4-BE49-F238E27FC236}">
                <a16:creationId xmlns:a16="http://schemas.microsoft.com/office/drawing/2014/main" id="{4F629D25-9834-4327-B777-23562E2C7105}"/>
              </a:ext>
            </a:extLst>
          </p:cNvPr>
          <p:cNvSpPr>
            <a:spLocks noChangeShapeType="1"/>
          </p:cNvSpPr>
          <p:nvPr/>
        </p:nvSpPr>
        <p:spPr bwMode="auto">
          <a:xfrm>
            <a:off x="331788" y="395288"/>
            <a:ext cx="0" cy="288131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6602" name="Line 1002">
            <a:extLst>
              <a:ext uri="{FF2B5EF4-FFF2-40B4-BE49-F238E27FC236}">
                <a16:creationId xmlns:a16="http://schemas.microsoft.com/office/drawing/2014/main" id="{88FF034C-DD40-43ED-9A75-96FE3661BAAF}"/>
              </a:ext>
            </a:extLst>
          </p:cNvPr>
          <p:cNvSpPr>
            <a:spLocks noChangeShapeType="1"/>
          </p:cNvSpPr>
          <p:nvPr/>
        </p:nvSpPr>
        <p:spPr bwMode="auto">
          <a:xfrm>
            <a:off x="547688" y="2770188"/>
            <a:ext cx="0" cy="14287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6603" name="Line 1003">
            <a:extLst>
              <a:ext uri="{FF2B5EF4-FFF2-40B4-BE49-F238E27FC236}">
                <a16:creationId xmlns:a16="http://schemas.microsoft.com/office/drawing/2014/main" id="{15261673-2643-48DA-9517-02B1CA779179}"/>
              </a:ext>
            </a:extLst>
          </p:cNvPr>
          <p:cNvSpPr>
            <a:spLocks noChangeShapeType="1"/>
          </p:cNvSpPr>
          <p:nvPr/>
        </p:nvSpPr>
        <p:spPr bwMode="auto">
          <a:xfrm>
            <a:off x="331788" y="179388"/>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6604" name="Line 1004">
            <a:extLst>
              <a:ext uri="{FF2B5EF4-FFF2-40B4-BE49-F238E27FC236}">
                <a16:creationId xmlns:a16="http://schemas.microsoft.com/office/drawing/2014/main" id="{A9818B9A-52CD-4216-B01C-CD2C37FCDA20}"/>
              </a:ext>
            </a:extLst>
          </p:cNvPr>
          <p:cNvSpPr>
            <a:spLocks noChangeShapeType="1"/>
          </p:cNvSpPr>
          <p:nvPr/>
        </p:nvSpPr>
        <p:spPr bwMode="auto">
          <a:xfrm>
            <a:off x="331788" y="684213"/>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26605" name="Group 1005">
            <a:extLst>
              <a:ext uri="{FF2B5EF4-FFF2-40B4-BE49-F238E27FC236}">
                <a16:creationId xmlns:a16="http://schemas.microsoft.com/office/drawing/2014/main" id="{08D4F611-7909-4C00-9999-03BF5B70A16C}"/>
              </a:ext>
            </a:extLst>
          </p:cNvPr>
          <p:cNvGrpSpPr>
            <a:grpSpLocks/>
          </p:cNvGrpSpPr>
          <p:nvPr/>
        </p:nvGrpSpPr>
        <p:grpSpPr bwMode="auto">
          <a:xfrm>
            <a:off x="547688" y="538163"/>
            <a:ext cx="74612" cy="26987"/>
            <a:chOff x="2373" y="1404"/>
            <a:chExt cx="47" cy="17"/>
          </a:xfrm>
        </p:grpSpPr>
        <p:sp>
          <p:nvSpPr>
            <p:cNvPr id="26606" name="Oval 1006">
              <a:extLst>
                <a:ext uri="{FF2B5EF4-FFF2-40B4-BE49-F238E27FC236}">
                  <a16:creationId xmlns:a16="http://schemas.microsoft.com/office/drawing/2014/main" id="{0003C412-A759-4532-988A-F43333396E92}"/>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26607" name="Oval 1007">
              <a:extLst>
                <a:ext uri="{FF2B5EF4-FFF2-40B4-BE49-F238E27FC236}">
                  <a16:creationId xmlns:a16="http://schemas.microsoft.com/office/drawing/2014/main" id="{BC601621-B33D-4ADE-AB79-C32C3A72E4DC}"/>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26608" name="Text Box 1008">
            <a:extLst>
              <a:ext uri="{FF2B5EF4-FFF2-40B4-BE49-F238E27FC236}">
                <a16:creationId xmlns:a16="http://schemas.microsoft.com/office/drawing/2014/main" id="{9F664E1F-F7A1-40F9-A1EE-0D1F32737820}"/>
              </a:ext>
            </a:extLst>
          </p:cNvPr>
          <p:cNvSpPr txBox="1">
            <a:spLocks noChangeArrowheads="1"/>
          </p:cNvSpPr>
          <p:nvPr/>
        </p:nvSpPr>
        <p:spPr bwMode="auto">
          <a:xfrm>
            <a:off x="692150" y="466725"/>
            <a:ext cx="271621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Command</a:t>
            </a:r>
          </a:p>
          <a:p>
            <a:r>
              <a:rPr lang="en-GB" altLang="en-US" sz="800"/>
              <a:t>x1 </a:t>
            </a:r>
            <a:r>
              <a:rPr lang="en-GB" altLang="en-US" sz="800" b="0"/>
              <a:t>Commander                                                CWBR-25</a:t>
            </a:r>
            <a:endParaRPr lang="en-GB" altLang="en-US" sz="800"/>
          </a:p>
        </p:txBody>
      </p:sp>
      <p:grpSp>
        <p:nvGrpSpPr>
          <p:cNvPr id="26609" name="Group 1009">
            <a:extLst>
              <a:ext uri="{FF2B5EF4-FFF2-40B4-BE49-F238E27FC236}">
                <a16:creationId xmlns:a16="http://schemas.microsoft.com/office/drawing/2014/main" id="{5592F3EF-500D-42A1-9EFE-8B3AF80B0AAD}"/>
              </a:ext>
            </a:extLst>
          </p:cNvPr>
          <p:cNvGrpSpPr>
            <a:grpSpLocks/>
          </p:cNvGrpSpPr>
          <p:nvPr/>
        </p:nvGrpSpPr>
        <p:grpSpPr bwMode="auto">
          <a:xfrm>
            <a:off x="476250" y="609600"/>
            <a:ext cx="231775" cy="157163"/>
            <a:chOff x="933" y="149"/>
            <a:chExt cx="146" cy="99"/>
          </a:xfrm>
        </p:grpSpPr>
        <p:sp>
          <p:nvSpPr>
            <p:cNvPr id="26610" name="Rectangle 1010">
              <a:extLst>
                <a:ext uri="{FF2B5EF4-FFF2-40B4-BE49-F238E27FC236}">
                  <a16:creationId xmlns:a16="http://schemas.microsoft.com/office/drawing/2014/main" id="{62AF19CF-B586-4715-8B41-E2C164A3CAA3}"/>
                </a:ext>
              </a:extLst>
            </p:cNvPr>
            <p:cNvSpPr>
              <a:spLocks noChangeAspect="1" noChangeArrowheads="1"/>
            </p:cNvSpPr>
            <p:nvPr/>
          </p:nvSpPr>
          <p:spPr bwMode="auto">
            <a:xfrm>
              <a:off x="933" y="149"/>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6611" name="Text Box 1011">
              <a:extLst>
                <a:ext uri="{FF2B5EF4-FFF2-40B4-BE49-F238E27FC236}">
                  <a16:creationId xmlns:a16="http://schemas.microsoft.com/office/drawing/2014/main" id="{C06CC162-ADF1-47D5-9E43-1915596F5EC3}"/>
                </a:ext>
              </a:extLst>
            </p:cNvPr>
            <p:cNvSpPr txBox="1">
              <a:spLocks noChangeAspect="1" noChangeArrowheads="1"/>
            </p:cNvSpPr>
            <p:nvPr/>
          </p:nvSpPr>
          <p:spPr bwMode="auto">
            <a:xfrm>
              <a:off x="948" y="163"/>
              <a:ext cx="116" cy="70"/>
            </a:xfrm>
            <a:prstGeom prst="rect">
              <a:avLst/>
            </a:prstGeom>
            <a:solidFill>
              <a:srgbClr val="CC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sz="800"/>
                <a:t>HQ</a:t>
              </a:r>
            </a:p>
          </p:txBody>
        </p:sp>
      </p:grpSp>
      <p:sp>
        <p:nvSpPr>
          <p:cNvPr id="26612" name="Line 1012">
            <a:extLst>
              <a:ext uri="{FF2B5EF4-FFF2-40B4-BE49-F238E27FC236}">
                <a16:creationId xmlns:a16="http://schemas.microsoft.com/office/drawing/2014/main" id="{88F42F11-70F1-4FFB-933D-358E743349B3}"/>
              </a:ext>
            </a:extLst>
          </p:cNvPr>
          <p:cNvSpPr>
            <a:spLocks noChangeShapeType="1"/>
          </p:cNvSpPr>
          <p:nvPr/>
        </p:nvSpPr>
        <p:spPr bwMode="auto">
          <a:xfrm>
            <a:off x="331788" y="1258888"/>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26613" name="Group 1013">
            <a:extLst>
              <a:ext uri="{FF2B5EF4-FFF2-40B4-BE49-F238E27FC236}">
                <a16:creationId xmlns:a16="http://schemas.microsoft.com/office/drawing/2014/main" id="{3A2C91AE-53C4-427B-9788-14521FB9E446}"/>
              </a:ext>
            </a:extLst>
          </p:cNvPr>
          <p:cNvGrpSpPr>
            <a:grpSpLocks/>
          </p:cNvGrpSpPr>
          <p:nvPr/>
        </p:nvGrpSpPr>
        <p:grpSpPr bwMode="auto">
          <a:xfrm>
            <a:off x="547688" y="1114425"/>
            <a:ext cx="74612" cy="26988"/>
            <a:chOff x="2373" y="1404"/>
            <a:chExt cx="47" cy="17"/>
          </a:xfrm>
        </p:grpSpPr>
        <p:sp>
          <p:nvSpPr>
            <p:cNvPr id="26614" name="Oval 1014">
              <a:extLst>
                <a:ext uri="{FF2B5EF4-FFF2-40B4-BE49-F238E27FC236}">
                  <a16:creationId xmlns:a16="http://schemas.microsoft.com/office/drawing/2014/main" id="{7DEC6B57-6B2E-4DA6-A05A-64F4C07EF0A9}"/>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26615" name="Oval 1015">
              <a:extLst>
                <a:ext uri="{FF2B5EF4-FFF2-40B4-BE49-F238E27FC236}">
                  <a16:creationId xmlns:a16="http://schemas.microsoft.com/office/drawing/2014/main" id="{783BDF6C-862E-468A-85F8-C3E91095CEB2}"/>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26616" name="Text Box 1016">
            <a:extLst>
              <a:ext uri="{FF2B5EF4-FFF2-40B4-BE49-F238E27FC236}">
                <a16:creationId xmlns:a16="http://schemas.microsoft.com/office/drawing/2014/main" id="{C6A309E8-8263-45CA-9788-90FE87669B1A}"/>
              </a:ext>
            </a:extLst>
          </p:cNvPr>
          <p:cNvSpPr txBox="1">
            <a:spLocks noChangeArrowheads="1"/>
          </p:cNvSpPr>
          <p:nvPr/>
        </p:nvSpPr>
        <p:spPr bwMode="auto">
          <a:xfrm>
            <a:off x="692150" y="1114425"/>
            <a:ext cx="2716213"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x6 </a:t>
            </a:r>
            <a:r>
              <a:rPr lang="en-GB" altLang="en-US" sz="800" b="0"/>
              <a:t>Combat Engineers                                      CWBR-36</a:t>
            </a:r>
            <a:endParaRPr lang="en-GB" altLang="en-US" sz="800"/>
          </a:p>
        </p:txBody>
      </p:sp>
      <p:grpSp>
        <p:nvGrpSpPr>
          <p:cNvPr id="26617" name="Group 1017">
            <a:extLst>
              <a:ext uri="{FF2B5EF4-FFF2-40B4-BE49-F238E27FC236}">
                <a16:creationId xmlns:a16="http://schemas.microsoft.com/office/drawing/2014/main" id="{9211A1D3-F619-4A04-9869-6355B7EC32E9}"/>
              </a:ext>
            </a:extLst>
          </p:cNvPr>
          <p:cNvGrpSpPr>
            <a:grpSpLocks noChangeAspect="1"/>
          </p:cNvGrpSpPr>
          <p:nvPr/>
        </p:nvGrpSpPr>
        <p:grpSpPr bwMode="auto">
          <a:xfrm>
            <a:off x="476250" y="1187450"/>
            <a:ext cx="231775" cy="157163"/>
            <a:chOff x="1872" y="1440"/>
            <a:chExt cx="195" cy="132"/>
          </a:xfrm>
        </p:grpSpPr>
        <p:sp>
          <p:nvSpPr>
            <p:cNvPr id="26618" name="Rectangle 1018">
              <a:extLst>
                <a:ext uri="{FF2B5EF4-FFF2-40B4-BE49-F238E27FC236}">
                  <a16:creationId xmlns:a16="http://schemas.microsoft.com/office/drawing/2014/main" id="{CC3FA313-9AFD-4D87-AA8D-4CD7F44D7B0C}"/>
                </a:ext>
              </a:extLst>
            </p:cNvPr>
            <p:cNvSpPr>
              <a:spLocks noChangeAspect="1" noChangeArrowheads="1"/>
            </p:cNvSpPr>
            <p:nvPr/>
          </p:nvSpPr>
          <p:spPr bwMode="auto">
            <a:xfrm>
              <a:off x="1872" y="1440"/>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6619" name="Line 1019">
              <a:extLst>
                <a:ext uri="{FF2B5EF4-FFF2-40B4-BE49-F238E27FC236}">
                  <a16:creationId xmlns:a16="http://schemas.microsoft.com/office/drawing/2014/main" id="{A3A6407C-4558-420E-BA83-182A3A87BA3C}"/>
                </a:ext>
              </a:extLst>
            </p:cNvPr>
            <p:cNvSpPr>
              <a:spLocks noChangeAspect="1" noChangeShapeType="1"/>
            </p:cNvSpPr>
            <p:nvPr/>
          </p:nvSpPr>
          <p:spPr bwMode="auto">
            <a:xfrm>
              <a:off x="1932" y="1480"/>
              <a:ext cx="0" cy="42"/>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6620" name="Line 1020">
              <a:extLst>
                <a:ext uri="{FF2B5EF4-FFF2-40B4-BE49-F238E27FC236}">
                  <a16:creationId xmlns:a16="http://schemas.microsoft.com/office/drawing/2014/main" id="{7CF7F702-EF3E-4D4C-BB24-F7A1C5488EF5}"/>
                </a:ext>
              </a:extLst>
            </p:cNvPr>
            <p:cNvSpPr>
              <a:spLocks noChangeAspect="1" noChangeShapeType="1"/>
            </p:cNvSpPr>
            <p:nvPr/>
          </p:nvSpPr>
          <p:spPr bwMode="auto">
            <a:xfrm>
              <a:off x="1967" y="1482"/>
              <a:ext cx="0" cy="4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6621" name="Line 1021">
              <a:extLst>
                <a:ext uri="{FF2B5EF4-FFF2-40B4-BE49-F238E27FC236}">
                  <a16:creationId xmlns:a16="http://schemas.microsoft.com/office/drawing/2014/main" id="{4333761B-F678-4EA9-B0DC-4DF1082ED5C6}"/>
                </a:ext>
              </a:extLst>
            </p:cNvPr>
            <p:cNvSpPr>
              <a:spLocks noChangeAspect="1" noChangeShapeType="1"/>
            </p:cNvSpPr>
            <p:nvPr/>
          </p:nvSpPr>
          <p:spPr bwMode="auto">
            <a:xfrm>
              <a:off x="2001" y="1483"/>
              <a:ext cx="0" cy="39"/>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6622" name="Line 1022">
              <a:extLst>
                <a:ext uri="{FF2B5EF4-FFF2-40B4-BE49-F238E27FC236}">
                  <a16:creationId xmlns:a16="http://schemas.microsoft.com/office/drawing/2014/main" id="{BE02E2DE-EF1C-462E-ACB4-CBF9F926C2D4}"/>
                </a:ext>
              </a:extLst>
            </p:cNvPr>
            <p:cNvSpPr>
              <a:spLocks noChangeAspect="1" noChangeShapeType="1"/>
            </p:cNvSpPr>
            <p:nvPr/>
          </p:nvSpPr>
          <p:spPr bwMode="auto">
            <a:xfrm>
              <a:off x="1928" y="1482"/>
              <a:ext cx="79" cy="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26623" name="Line 1023">
            <a:extLst>
              <a:ext uri="{FF2B5EF4-FFF2-40B4-BE49-F238E27FC236}">
                <a16:creationId xmlns:a16="http://schemas.microsoft.com/office/drawing/2014/main" id="{0951E04F-4246-4477-AD8A-C811E5005AAC}"/>
              </a:ext>
            </a:extLst>
          </p:cNvPr>
          <p:cNvSpPr>
            <a:spLocks noChangeShapeType="1"/>
          </p:cNvSpPr>
          <p:nvPr/>
        </p:nvSpPr>
        <p:spPr bwMode="auto">
          <a:xfrm>
            <a:off x="331788" y="2698750"/>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83968" name="Group 1024">
            <a:extLst>
              <a:ext uri="{FF2B5EF4-FFF2-40B4-BE49-F238E27FC236}">
                <a16:creationId xmlns:a16="http://schemas.microsoft.com/office/drawing/2014/main" id="{921AFA95-30A7-4754-B839-240E214DC2A8}"/>
              </a:ext>
            </a:extLst>
          </p:cNvPr>
          <p:cNvGrpSpPr>
            <a:grpSpLocks/>
          </p:cNvGrpSpPr>
          <p:nvPr/>
        </p:nvGrpSpPr>
        <p:grpSpPr bwMode="auto">
          <a:xfrm>
            <a:off x="547688" y="2554288"/>
            <a:ext cx="74612" cy="26987"/>
            <a:chOff x="2373" y="1404"/>
            <a:chExt cx="47" cy="17"/>
          </a:xfrm>
        </p:grpSpPr>
        <p:sp>
          <p:nvSpPr>
            <p:cNvPr id="83969" name="Oval 1025">
              <a:extLst>
                <a:ext uri="{FF2B5EF4-FFF2-40B4-BE49-F238E27FC236}">
                  <a16:creationId xmlns:a16="http://schemas.microsoft.com/office/drawing/2014/main" id="{AA93EA6C-4B3C-4E71-BC85-CF4BA2728C22}"/>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83970" name="Oval 1026">
              <a:extLst>
                <a:ext uri="{FF2B5EF4-FFF2-40B4-BE49-F238E27FC236}">
                  <a16:creationId xmlns:a16="http://schemas.microsoft.com/office/drawing/2014/main" id="{F6E78460-B963-493F-A0E4-C7CA44777A95}"/>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83971" name="Text Box 1027">
            <a:extLst>
              <a:ext uri="{FF2B5EF4-FFF2-40B4-BE49-F238E27FC236}">
                <a16:creationId xmlns:a16="http://schemas.microsoft.com/office/drawing/2014/main" id="{5DF9F5FC-CB75-4298-A816-1864B1CA1341}"/>
              </a:ext>
            </a:extLst>
          </p:cNvPr>
          <p:cNvSpPr txBox="1">
            <a:spLocks noChangeArrowheads="1"/>
          </p:cNvSpPr>
          <p:nvPr/>
        </p:nvSpPr>
        <p:spPr bwMode="auto">
          <a:xfrm>
            <a:off x="692150" y="2554288"/>
            <a:ext cx="2697163"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x3 </a:t>
            </a:r>
            <a:r>
              <a:rPr lang="en-GB" altLang="en-US" sz="800" b="0"/>
              <a:t>Combat Engineers </a:t>
            </a:r>
            <a:r>
              <a:rPr lang="en-GB" altLang="en-US" sz="800"/>
              <a:t>(a)</a:t>
            </a:r>
            <a:r>
              <a:rPr lang="en-GB" altLang="en-US" sz="800" b="0"/>
              <a:t>                                CWBR-36</a:t>
            </a:r>
            <a:endParaRPr lang="en-GB" altLang="en-US" sz="800"/>
          </a:p>
        </p:txBody>
      </p:sp>
      <p:grpSp>
        <p:nvGrpSpPr>
          <p:cNvPr id="83972" name="Group 1028">
            <a:extLst>
              <a:ext uri="{FF2B5EF4-FFF2-40B4-BE49-F238E27FC236}">
                <a16:creationId xmlns:a16="http://schemas.microsoft.com/office/drawing/2014/main" id="{47C3E6F3-81B2-439B-B5BC-E35B5F7DA92C}"/>
              </a:ext>
            </a:extLst>
          </p:cNvPr>
          <p:cNvGrpSpPr>
            <a:grpSpLocks noChangeAspect="1"/>
          </p:cNvGrpSpPr>
          <p:nvPr/>
        </p:nvGrpSpPr>
        <p:grpSpPr bwMode="auto">
          <a:xfrm>
            <a:off x="474663" y="2627313"/>
            <a:ext cx="231775" cy="157162"/>
            <a:chOff x="1872" y="1440"/>
            <a:chExt cx="195" cy="132"/>
          </a:xfrm>
        </p:grpSpPr>
        <p:sp>
          <p:nvSpPr>
            <p:cNvPr id="83973" name="Rectangle 1029">
              <a:extLst>
                <a:ext uri="{FF2B5EF4-FFF2-40B4-BE49-F238E27FC236}">
                  <a16:creationId xmlns:a16="http://schemas.microsoft.com/office/drawing/2014/main" id="{C2C36C01-561B-4A9B-B659-589454516813}"/>
                </a:ext>
              </a:extLst>
            </p:cNvPr>
            <p:cNvSpPr>
              <a:spLocks noChangeAspect="1" noChangeArrowheads="1"/>
            </p:cNvSpPr>
            <p:nvPr/>
          </p:nvSpPr>
          <p:spPr bwMode="auto">
            <a:xfrm>
              <a:off x="1872" y="1440"/>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3974" name="Line 1030">
              <a:extLst>
                <a:ext uri="{FF2B5EF4-FFF2-40B4-BE49-F238E27FC236}">
                  <a16:creationId xmlns:a16="http://schemas.microsoft.com/office/drawing/2014/main" id="{812D979C-DDE4-412E-A6FF-03C2A8E06294}"/>
                </a:ext>
              </a:extLst>
            </p:cNvPr>
            <p:cNvSpPr>
              <a:spLocks noChangeAspect="1" noChangeShapeType="1"/>
            </p:cNvSpPr>
            <p:nvPr/>
          </p:nvSpPr>
          <p:spPr bwMode="auto">
            <a:xfrm>
              <a:off x="1932" y="1480"/>
              <a:ext cx="0" cy="42"/>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3975" name="Line 1031">
              <a:extLst>
                <a:ext uri="{FF2B5EF4-FFF2-40B4-BE49-F238E27FC236}">
                  <a16:creationId xmlns:a16="http://schemas.microsoft.com/office/drawing/2014/main" id="{5A4A5F8D-F4C3-4274-AB95-91696B5D326F}"/>
                </a:ext>
              </a:extLst>
            </p:cNvPr>
            <p:cNvSpPr>
              <a:spLocks noChangeAspect="1" noChangeShapeType="1"/>
            </p:cNvSpPr>
            <p:nvPr/>
          </p:nvSpPr>
          <p:spPr bwMode="auto">
            <a:xfrm>
              <a:off x="1967" y="1482"/>
              <a:ext cx="0" cy="4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3976" name="Line 1032">
              <a:extLst>
                <a:ext uri="{FF2B5EF4-FFF2-40B4-BE49-F238E27FC236}">
                  <a16:creationId xmlns:a16="http://schemas.microsoft.com/office/drawing/2014/main" id="{C52E1F10-BB29-47C6-BFA6-84243F78FBD9}"/>
                </a:ext>
              </a:extLst>
            </p:cNvPr>
            <p:cNvSpPr>
              <a:spLocks noChangeAspect="1" noChangeShapeType="1"/>
            </p:cNvSpPr>
            <p:nvPr/>
          </p:nvSpPr>
          <p:spPr bwMode="auto">
            <a:xfrm>
              <a:off x="2001" y="1483"/>
              <a:ext cx="0" cy="39"/>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3977" name="Line 1033">
              <a:extLst>
                <a:ext uri="{FF2B5EF4-FFF2-40B4-BE49-F238E27FC236}">
                  <a16:creationId xmlns:a16="http://schemas.microsoft.com/office/drawing/2014/main" id="{561BD3B7-4FC5-4E29-A1A3-25F6B897A8AB}"/>
                </a:ext>
              </a:extLst>
            </p:cNvPr>
            <p:cNvSpPr>
              <a:spLocks noChangeAspect="1" noChangeShapeType="1"/>
            </p:cNvSpPr>
            <p:nvPr/>
          </p:nvSpPr>
          <p:spPr bwMode="auto">
            <a:xfrm>
              <a:off x="1928" y="1482"/>
              <a:ext cx="79" cy="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83978" name="Group 1034">
            <a:extLst>
              <a:ext uri="{FF2B5EF4-FFF2-40B4-BE49-F238E27FC236}">
                <a16:creationId xmlns:a16="http://schemas.microsoft.com/office/drawing/2014/main" id="{F1A1D118-9710-498D-8172-5690EAEB3A2F}"/>
              </a:ext>
            </a:extLst>
          </p:cNvPr>
          <p:cNvGrpSpPr>
            <a:grpSpLocks/>
          </p:cNvGrpSpPr>
          <p:nvPr/>
        </p:nvGrpSpPr>
        <p:grpSpPr bwMode="auto">
          <a:xfrm>
            <a:off x="550863" y="2841625"/>
            <a:ext cx="74612" cy="26988"/>
            <a:chOff x="2373" y="1404"/>
            <a:chExt cx="47" cy="17"/>
          </a:xfrm>
        </p:grpSpPr>
        <p:sp>
          <p:nvSpPr>
            <p:cNvPr id="83979" name="Oval 1035">
              <a:extLst>
                <a:ext uri="{FF2B5EF4-FFF2-40B4-BE49-F238E27FC236}">
                  <a16:creationId xmlns:a16="http://schemas.microsoft.com/office/drawing/2014/main" id="{E934592C-E972-4A2B-8489-7E60C47A6B06}"/>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83980" name="Oval 1036">
              <a:extLst>
                <a:ext uri="{FF2B5EF4-FFF2-40B4-BE49-F238E27FC236}">
                  <a16:creationId xmlns:a16="http://schemas.microsoft.com/office/drawing/2014/main" id="{94F5ED6F-66A5-4ED3-A8C7-6682F4CBBBCB}"/>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grpSp>
        <p:nvGrpSpPr>
          <p:cNvPr id="83981" name="Group 1037">
            <a:extLst>
              <a:ext uri="{FF2B5EF4-FFF2-40B4-BE49-F238E27FC236}">
                <a16:creationId xmlns:a16="http://schemas.microsoft.com/office/drawing/2014/main" id="{AE6B008E-9504-4CA3-A9B8-6007D2CA940D}"/>
              </a:ext>
            </a:extLst>
          </p:cNvPr>
          <p:cNvGrpSpPr>
            <a:grpSpLocks noChangeAspect="1"/>
          </p:cNvGrpSpPr>
          <p:nvPr/>
        </p:nvGrpSpPr>
        <p:grpSpPr bwMode="auto">
          <a:xfrm>
            <a:off x="476250" y="2913063"/>
            <a:ext cx="241300" cy="157162"/>
            <a:chOff x="767" y="768"/>
            <a:chExt cx="202" cy="132"/>
          </a:xfrm>
        </p:grpSpPr>
        <p:sp>
          <p:nvSpPr>
            <p:cNvPr id="83982" name="Rectangle 1038">
              <a:extLst>
                <a:ext uri="{FF2B5EF4-FFF2-40B4-BE49-F238E27FC236}">
                  <a16:creationId xmlns:a16="http://schemas.microsoft.com/office/drawing/2014/main" id="{23B1F2AF-4CEF-4F3F-99C5-45DDB27000CC}"/>
                </a:ext>
              </a:extLst>
            </p:cNvPr>
            <p:cNvSpPr>
              <a:spLocks noChangeAspect="1" noChangeArrowheads="1"/>
            </p:cNvSpPr>
            <p:nvPr/>
          </p:nvSpPr>
          <p:spPr bwMode="auto">
            <a:xfrm>
              <a:off x="768" y="768"/>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3983" name="Oval 1039">
              <a:extLst>
                <a:ext uri="{FF2B5EF4-FFF2-40B4-BE49-F238E27FC236}">
                  <a16:creationId xmlns:a16="http://schemas.microsoft.com/office/drawing/2014/main" id="{25B99AAB-BD4B-4AD1-95EF-3B93DA9641DF}"/>
                </a:ext>
              </a:extLst>
            </p:cNvPr>
            <p:cNvSpPr>
              <a:spLocks noChangeAspect="1" noChangeArrowheads="1"/>
            </p:cNvSpPr>
            <p:nvPr/>
          </p:nvSpPr>
          <p:spPr bwMode="auto">
            <a:xfrm>
              <a:off x="798" y="801"/>
              <a:ext cx="142"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3984" name="Line 1040">
              <a:extLst>
                <a:ext uri="{FF2B5EF4-FFF2-40B4-BE49-F238E27FC236}">
                  <a16:creationId xmlns:a16="http://schemas.microsoft.com/office/drawing/2014/main" id="{0D6C8C59-5CDC-4BFA-9693-5CD9C431D0CA}"/>
                </a:ext>
              </a:extLst>
            </p:cNvPr>
            <p:cNvSpPr>
              <a:spLocks noChangeAspect="1" noChangeShapeType="1"/>
            </p:cNvSpPr>
            <p:nvPr/>
          </p:nvSpPr>
          <p:spPr bwMode="auto">
            <a:xfrm flipV="1">
              <a:off x="768" y="768"/>
              <a:ext cx="199" cy="131"/>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3985" name="Line 1041">
              <a:extLst>
                <a:ext uri="{FF2B5EF4-FFF2-40B4-BE49-F238E27FC236}">
                  <a16:creationId xmlns:a16="http://schemas.microsoft.com/office/drawing/2014/main" id="{8D0CC8C6-F254-4094-B82F-4CD962F984C6}"/>
                </a:ext>
              </a:extLst>
            </p:cNvPr>
            <p:cNvSpPr>
              <a:spLocks noChangeAspect="1" noChangeShapeType="1"/>
            </p:cNvSpPr>
            <p:nvPr/>
          </p:nvSpPr>
          <p:spPr bwMode="auto">
            <a:xfrm>
              <a:off x="767" y="768"/>
              <a:ext cx="202"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83986" name="Text Box 1042">
            <a:extLst>
              <a:ext uri="{FF2B5EF4-FFF2-40B4-BE49-F238E27FC236}">
                <a16:creationId xmlns:a16="http://schemas.microsoft.com/office/drawing/2014/main" id="{275CB2B6-6A3D-40AF-A593-376A15F1F422}"/>
              </a:ext>
            </a:extLst>
          </p:cNvPr>
          <p:cNvSpPr txBox="1">
            <a:spLocks noChangeArrowheads="1"/>
          </p:cNvSpPr>
          <p:nvPr/>
        </p:nvSpPr>
        <p:spPr bwMode="auto">
          <a:xfrm>
            <a:off x="692150" y="2770188"/>
            <a:ext cx="27305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a:t>
            </a:r>
          </a:p>
          <a:p>
            <a:r>
              <a:rPr lang="en-GB" altLang="en-US" sz="800"/>
              <a:t>x2 </a:t>
            </a:r>
            <a:r>
              <a:rPr lang="en-GB" altLang="en-US" sz="800" b="0"/>
              <a:t>Saxon Armoured Personnel Carrier </a:t>
            </a:r>
            <a:r>
              <a:rPr lang="en-GB" altLang="en-US" sz="800"/>
              <a:t>(a)  </a:t>
            </a:r>
            <a:r>
              <a:rPr lang="en-GB" altLang="en-US" sz="800" b="0"/>
              <a:t>     CWBR-14</a:t>
            </a:r>
            <a:endParaRPr lang="en-GB" altLang="en-US" sz="800"/>
          </a:p>
        </p:txBody>
      </p:sp>
      <p:sp>
        <p:nvSpPr>
          <p:cNvPr id="83987" name="Text Box 1043">
            <a:extLst>
              <a:ext uri="{FF2B5EF4-FFF2-40B4-BE49-F238E27FC236}">
                <a16:creationId xmlns:a16="http://schemas.microsoft.com/office/drawing/2014/main" id="{1611A358-CEF8-4D66-80A8-C10D97BA5A1B}"/>
              </a:ext>
            </a:extLst>
          </p:cNvPr>
          <p:cNvSpPr txBox="1">
            <a:spLocks noChangeArrowheads="1"/>
          </p:cNvSpPr>
          <p:nvPr/>
        </p:nvSpPr>
        <p:spPr bwMode="auto">
          <a:xfrm>
            <a:off x="476250" y="107950"/>
            <a:ext cx="23018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MANOEUVRE ELEMENT CWBR-17</a:t>
            </a:r>
          </a:p>
          <a:p>
            <a:r>
              <a:rPr lang="en-GB" altLang="en-US" sz="1000"/>
              <a:t>Airmobile Engineer Field Squadron</a:t>
            </a:r>
          </a:p>
        </p:txBody>
      </p:sp>
      <p:sp>
        <p:nvSpPr>
          <p:cNvPr id="83988" name="Text Box 1044">
            <a:extLst>
              <a:ext uri="{FF2B5EF4-FFF2-40B4-BE49-F238E27FC236}">
                <a16:creationId xmlns:a16="http://schemas.microsoft.com/office/drawing/2014/main" id="{1F77DCE3-B01A-4121-96B5-816FD58FF824}"/>
              </a:ext>
            </a:extLst>
          </p:cNvPr>
          <p:cNvSpPr txBox="1">
            <a:spLocks noChangeArrowheads="1"/>
          </p:cNvSpPr>
          <p:nvPr/>
        </p:nvSpPr>
        <p:spPr bwMode="auto">
          <a:xfrm>
            <a:off x="187325" y="3419475"/>
            <a:ext cx="3240088" cy="1436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800"/>
              <a:t>(a) </a:t>
            </a:r>
            <a:r>
              <a:rPr lang="en-GB" altLang="en-US" sz="800" b="0"/>
              <a:t>The Squadron may be split into separate Troop-sized MEs, each consisting of </a:t>
            </a:r>
            <a:r>
              <a:rPr lang="en-GB" altLang="en-US" sz="800"/>
              <a:t>x4 </a:t>
            </a:r>
            <a:r>
              <a:rPr lang="en-GB" altLang="en-US" sz="800" b="0"/>
              <a:t>Combat Engineers (one of them Recce), </a:t>
            </a:r>
            <a:r>
              <a:rPr lang="en-GB" altLang="en-US" sz="800"/>
              <a:t>x1 </a:t>
            </a:r>
            <a:r>
              <a:rPr lang="en-GB" altLang="en-US" sz="800" b="0"/>
              <a:t>Truck (or Saxon) &amp; </a:t>
            </a:r>
            <a:r>
              <a:rPr lang="en-GB" altLang="en-US" sz="800"/>
              <a:t>x1 </a:t>
            </a:r>
            <a:r>
              <a:rPr lang="en-GB" altLang="en-US" sz="800" b="0"/>
              <a:t>Land Rover (or Ferret).  Designate the Recce Engineers as the Troop Commander.  The FV-180 CETs may form a dedicated CET Troop (designate one CET as the Troop Commander), or may be attached to other Troops as individual unit attachments.</a:t>
            </a:r>
            <a:endParaRPr lang="en-GB" altLang="en-US" sz="800"/>
          </a:p>
          <a:p>
            <a:endParaRPr lang="en-GB" altLang="en-US" sz="800"/>
          </a:p>
          <a:p>
            <a:r>
              <a:rPr lang="en-GB" altLang="en-US" sz="800"/>
              <a:t>(a) </a:t>
            </a:r>
            <a:r>
              <a:rPr lang="en-GB" altLang="en-US" sz="800" b="0"/>
              <a:t>One troop in the squadron is mounted in Saxon APCs and is not airmobile.</a:t>
            </a:r>
          </a:p>
          <a:p>
            <a:endParaRPr lang="en-GB" altLang="en-US" sz="800"/>
          </a:p>
        </p:txBody>
      </p:sp>
      <p:sp>
        <p:nvSpPr>
          <p:cNvPr id="83989" name="Line 1045">
            <a:extLst>
              <a:ext uri="{FF2B5EF4-FFF2-40B4-BE49-F238E27FC236}">
                <a16:creationId xmlns:a16="http://schemas.microsoft.com/office/drawing/2014/main" id="{DEEED369-EF27-46F0-BF87-1B9A4E651317}"/>
              </a:ext>
            </a:extLst>
          </p:cNvPr>
          <p:cNvSpPr>
            <a:spLocks noChangeShapeType="1"/>
          </p:cNvSpPr>
          <p:nvPr/>
        </p:nvSpPr>
        <p:spPr bwMode="auto">
          <a:xfrm>
            <a:off x="331788" y="3275013"/>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83990" name="Group 1046">
            <a:extLst>
              <a:ext uri="{FF2B5EF4-FFF2-40B4-BE49-F238E27FC236}">
                <a16:creationId xmlns:a16="http://schemas.microsoft.com/office/drawing/2014/main" id="{5CA5858B-095E-4A78-90FB-8A00ECE44294}"/>
              </a:ext>
            </a:extLst>
          </p:cNvPr>
          <p:cNvGrpSpPr>
            <a:grpSpLocks/>
          </p:cNvGrpSpPr>
          <p:nvPr/>
        </p:nvGrpSpPr>
        <p:grpSpPr bwMode="auto">
          <a:xfrm>
            <a:off x="549275" y="3132138"/>
            <a:ext cx="74613" cy="26987"/>
            <a:chOff x="2373" y="1404"/>
            <a:chExt cx="47" cy="17"/>
          </a:xfrm>
        </p:grpSpPr>
        <p:sp>
          <p:nvSpPr>
            <p:cNvPr id="83991" name="Oval 1047">
              <a:extLst>
                <a:ext uri="{FF2B5EF4-FFF2-40B4-BE49-F238E27FC236}">
                  <a16:creationId xmlns:a16="http://schemas.microsoft.com/office/drawing/2014/main" id="{E8CD64A2-B257-439D-A6D8-BDD82F34B1B6}"/>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83992" name="Oval 1048">
              <a:extLst>
                <a:ext uri="{FF2B5EF4-FFF2-40B4-BE49-F238E27FC236}">
                  <a16:creationId xmlns:a16="http://schemas.microsoft.com/office/drawing/2014/main" id="{6F41762C-9E5D-4987-9A76-5C242F9E35A6}"/>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grpSp>
        <p:nvGrpSpPr>
          <p:cNvPr id="83993" name="Group 1049">
            <a:extLst>
              <a:ext uri="{FF2B5EF4-FFF2-40B4-BE49-F238E27FC236}">
                <a16:creationId xmlns:a16="http://schemas.microsoft.com/office/drawing/2014/main" id="{B96E11EA-2875-44A8-994C-C9BA2613A7E3}"/>
              </a:ext>
            </a:extLst>
          </p:cNvPr>
          <p:cNvGrpSpPr>
            <a:grpSpLocks/>
          </p:cNvGrpSpPr>
          <p:nvPr/>
        </p:nvGrpSpPr>
        <p:grpSpPr bwMode="auto">
          <a:xfrm>
            <a:off x="474663" y="3205163"/>
            <a:ext cx="239712" cy="155575"/>
            <a:chOff x="436" y="2744"/>
            <a:chExt cx="182" cy="136"/>
          </a:xfrm>
        </p:grpSpPr>
        <p:sp>
          <p:nvSpPr>
            <p:cNvPr id="83994" name="Rectangle 1050">
              <a:extLst>
                <a:ext uri="{FF2B5EF4-FFF2-40B4-BE49-F238E27FC236}">
                  <a16:creationId xmlns:a16="http://schemas.microsoft.com/office/drawing/2014/main" id="{BFB230A1-CE31-48F0-9345-F778CDC6C344}"/>
                </a:ext>
              </a:extLst>
            </p:cNvPr>
            <p:cNvSpPr>
              <a:spLocks noChangeAspect="1" noChangeArrowheads="1"/>
            </p:cNvSpPr>
            <p:nvPr/>
          </p:nvSpPr>
          <p:spPr bwMode="auto">
            <a:xfrm>
              <a:off x="436" y="2744"/>
              <a:ext cx="182" cy="136"/>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3995" name="Oval 1051">
              <a:extLst>
                <a:ext uri="{FF2B5EF4-FFF2-40B4-BE49-F238E27FC236}">
                  <a16:creationId xmlns:a16="http://schemas.microsoft.com/office/drawing/2014/main" id="{F9B50279-12B4-41CA-969F-026B226E59B0}"/>
                </a:ext>
              </a:extLst>
            </p:cNvPr>
            <p:cNvSpPr>
              <a:spLocks noChangeAspect="1" noChangeArrowheads="1"/>
            </p:cNvSpPr>
            <p:nvPr/>
          </p:nvSpPr>
          <p:spPr bwMode="auto">
            <a:xfrm>
              <a:off x="470" y="2778"/>
              <a:ext cx="116" cy="65"/>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3996" name="Line 1052">
              <a:extLst>
                <a:ext uri="{FF2B5EF4-FFF2-40B4-BE49-F238E27FC236}">
                  <a16:creationId xmlns:a16="http://schemas.microsoft.com/office/drawing/2014/main" id="{A6EBA49E-E061-48C9-9407-7C443982DC0F}"/>
                </a:ext>
              </a:extLst>
            </p:cNvPr>
            <p:cNvSpPr>
              <a:spLocks noChangeAspect="1" noChangeShapeType="1"/>
            </p:cNvSpPr>
            <p:nvPr/>
          </p:nvSpPr>
          <p:spPr bwMode="auto">
            <a:xfrm>
              <a:off x="496" y="2792"/>
              <a:ext cx="0" cy="44"/>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3997" name="Line 1053">
              <a:extLst>
                <a:ext uri="{FF2B5EF4-FFF2-40B4-BE49-F238E27FC236}">
                  <a16:creationId xmlns:a16="http://schemas.microsoft.com/office/drawing/2014/main" id="{2E7A6A36-5963-46D9-90C3-6A3A22EACB30}"/>
                </a:ext>
              </a:extLst>
            </p:cNvPr>
            <p:cNvSpPr>
              <a:spLocks noChangeAspect="1" noChangeShapeType="1"/>
            </p:cNvSpPr>
            <p:nvPr/>
          </p:nvSpPr>
          <p:spPr bwMode="auto">
            <a:xfrm>
              <a:off x="528" y="2795"/>
              <a:ext cx="0" cy="41"/>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3998" name="Line 1054">
              <a:extLst>
                <a:ext uri="{FF2B5EF4-FFF2-40B4-BE49-F238E27FC236}">
                  <a16:creationId xmlns:a16="http://schemas.microsoft.com/office/drawing/2014/main" id="{4E4932A5-F62F-4A96-8CDF-C7F95B1DA0AB}"/>
                </a:ext>
              </a:extLst>
            </p:cNvPr>
            <p:cNvSpPr>
              <a:spLocks noChangeAspect="1" noChangeShapeType="1"/>
            </p:cNvSpPr>
            <p:nvPr/>
          </p:nvSpPr>
          <p:spPr bwMode="auto">
            <a:xfrm>
              <a:off x="561" y="2795"/>
              <a:ext cx="0" cy="41"/>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3999" name="Line 1055">
              <a:extLst>
                <a:ext uri="{FF2B5EF4-FFF2-40B4-BE49-F238E27FC236}">
                  <a16:creationId xmlns:a16="http://schemas.microsoft.com/office/drawing/2014/main" id="{03BF4B36-8CB9-4FB3-862E-596DE4857E22}"/>
                </a:ext>
              </a:extLst>
            </p:cNvPr>
            <p:cNvSpPr>
              <a:spLocks noChangeAspect="1" noChangeShapeType="1"/>
            </p:cNvSpPr>
            <p:nvPr/>
          </p:nvSpPr>
          <p:spPr bwMode="auto">
            <a:xfrm>
              <a:off x="492" y="2795"/>
              <a:ext cx="74" cy="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84000" name="Text Box 1056">
            <a:extLst>
              <a:ext uri="{FF2B5EF4-FFF2-40B4-BE49-F238E27FC236}">
                <a16:creationId xmlns:a16="http://schemas.microsoft.com/office/drawing/2014/main" id="{6B9A4740-BCD4-4795-964F-C13B406F235D}"/>
              </a:ext>
            </a:extLst>
          </p:cNvPr>
          <p:cNvSpPr txBox="1">
            <a:spLocks noChangeArrowheads="1"/>
          </p:cNvSpPr>
          <p:nvPr/>
        </p:nvSpPr>
        <p:spPr bwMode="auto">
          <a:xfrm>
            <a:off x="692150" y="3132138"/>
            <a:ext cx="2722563"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x2 </a:t>
            </a:r>
            <a:r>
              <a:rPr lang="en-GB" altLang="en-US" sz="800" b="0"/>
              <a:t>FV-180 Combat Engineer Tractor               CWBR-19</a:t>
            </a:r>
            <a:endParaRPr lang="en-GB" altLang="en-US" sz="800"/>
          </a:p>
        </p:txBody>
      </p:sp>
      <p:grpSp>
        <p:nvGrpSpPr>
          <p:cNvPr id="84001" name="Group 1057">
            <a:extLst>
              <a:ext uri="{FF2B5EF4-FFF2-40B4-BE49-F238E27FC236}">
                <a16:creationId xmlns:a16="http://schemas.microsoft.com/office/drawing/2014/main" id="{5158A935-BBDF-4492-875B-DF3E9492F42F}"/>
              </a:ext>
            </a:extLst>
          </p:cNvPr>
          <p:cNvGrpSpPr>
            <a:grpSpLocks/>
          </p:cNvGrpSpPr>
          <p:nvPr/>
        </p:nvGrpSpPr>
        <p:grpSpPr bwMode="auto">
          <a:xfrm>
            <a:off x="565150" y="827088"/>
            <a:ext cx="74613" cy="26987"/>
            <a:chOff x="2373" y="1404"/>
            <a:chExt cx="47" cy="17"/>
          </a:xfrm>
        </p:grpSpPr>
        <p:sp>
          <p:nvSpPr>
            <p:cNvPr id="84002" name="Oval 1058">
              <a:extLst>
                <a:ext uri="{FF2B5EF4-FFF2-40B4-BE49-F238E27FC236}">
                  <a16:creationId xmlns:a16="http://schemas.microsoft.com/office/drawing/2014/main" id="{4FA520D9-15F0-4CE8-9458-44D2C54C3BC9}"/>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84003" name="Oval 1059">
              <a:extLst>
                <a:ext uri="{FF2B5EF4-FFF2-40B4-BE49-F238E27FC236}">
                  <a16:creationId xmlns:a16="http://schemas.microsoft.com/office/drawing/2014/main" id="{5E71C204-818D-4FAF-BE91-4AC127DF092A}"/>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84004" name="Text Box 1060">
            <a:extLst>
              <a:ext uri="{FF2B5EF4-FFF2-40B4-BE49-F238E27FC236}">
                <a16:creationId xmlns:a16="http://schemas.microsoft.com/office/drawing/2014/main" id="{18F52905-55E3-45F3-9F47-3A4E0669E072}"/>
              </a:ext>
            </a:extLst>
          </p:cNvPr>
          <p:cNvSpPr txBox="1">
            <a:spLocks noChangeArrowheads="1"/>
          </p:cNvSpPr>
          <p:nvPr/>
        </p:nvSpPr>
        <p:spPr bwMode="auto">
          <a:xfrm>
            <a:off x="708025" y="755650"/>
            <a:ext cx="27146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a:t>
            </a:r>
          </a:p>
          <a:p>
            <a:r>
              <a:rPr lang="en-GB" altLang="en-US" sz="800"/>
              <a:t>x1 </a:t>
            </a:r>
            <a:r>
              <a:rPr lang="en-GB" altLang="en-US" sz="800" b="0"/>
              <a:t>Land Rover (no MG)                                   CWBR-20</a:t>
            </a:r>
            <a:endParaRPr lang="en-GB" altLang="en-US" sz="800"/>
          </a:p>
        </p:txBody>
      </p:sp>
      <p:grpSp>
        <p:nvGrpSpPr>
          <p:cNvPr id="84005" name="Group 1061">
            <a:extLst>
              <a:ext uri="{FF2B5EF4-FFF2-40B4-BE49-F238E27FC236}">
                <a16:creationId xmlns:a16="http://schemas.microsoft.com/office/drawing/2014/main" id="{BC036B81-AB15-43D5-B162-E2E361943FED}"/>
              </a:ext>
            </a:extLst>
          </p:cNvPr>
          <p:cNvGrpSpPr>
            <a:grpSpLocks/>
          </p:cNvGrpSpPr>
          <p:nvPr/>
        </p:nvGrpSpPr>
        <p:grpSpPr bwMode="auto">
          <a:xfrm>
            <a:off x="492125" y="898525"/>
            <a:ext cx="231775" cy="190500"/>
            <a:chOff x="2252" y="2304"/>
            <a:chExt cx="146" cy="120"/>
          </a:xfrm>
        </p:grpSpPr>
        <p:sp>
          <p:nvSpPr>
            <p:cNvPr id="84006" name="Rectangle 1062">
              <a:extLst>
                <a:ext uri="{FF2B5EF4-FFF2-40B4-BE49-F238E27FC236}">
                  <a16:creationId xmlns:a16="http://schemas.microsoft.com/office/drawing/2014/main" id="{1EA97ACC-5198-49C8-8475-E68231668A49}"/>
                </a:ext>
              </a:extLst>
            </p:cNvPr>
            <p:cNvSpPr>
              <a:spLocks noChangeAspect="1" noChangeArrowheads="1"/>
            </p:cNvSpPr>
            <p:nvPr/>
          </p:nvSpPr>
          <p:spPr bwMode="auto">
            <a:xfrm>
              <a:off x="2252" y="230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4007" name="Oval 1063">
              <a:extLst>
                <a:ext uri="{FF2B5EF4-FFF2-40B4-BE49-F238E27FC236}">
                  <a16:creationId xmlns:a16="http://schemas.microsoft.com/office/drawing/2014/main" id="{7491FEBA-B6F7-48AD-8022-D7B32A7A7944}"/>
                </a:ext>
              </a:extLst>
            </p:cNvPr>
            <p:cNvSpPr>
              <a:spLocks noChangeAspect="1" noChangeArrowheads="1"/>
            </p:cNvSpPr>
            <p:nvPr/>
          </p:nvSpPr>
          <p:spPr bwMode="auto">
            <a:xfrm>
              <a:off x="2259" y="240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84008" name="Oval 1064">
              <a:extLst>
                <a:ext uri="{FF2B5EF4-FFF2-40B4-BE49-F238E27FC236}">
                  <a16:creationId xmlns:a16="http://schemas.microsoft.com/office/drawing/2014/main" id="{AA8AFDB0-F76D-4EE6-84F9-287305A1AC18}"/>
                </a:ext>
              </a:extLst>
            </p:cNvPr>
            <p:cNvSpPr>
              <a:spLocks noChangeAspect="1" noChangeArrowheads="1"/>
            </p:cNvSpPr>
            <p:nvPr/>
          </p:nvSpPr>
          <p:spPr bwMode="auto">
            <a:xfrm>
              <a:off x="2373" y="240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grpSp>
        <p:nvGrpSpPr>
          <p:cNvPr id="84009" name="Group 1065">
            <a:extLst>
              <a:ext uri="{FF2B5EF4-FFF2-40B4-BE49-F238E27FC236}">
                <a16:creationId xmlns:a16="http://schemas.microsoft.com/office/drawing/2014/main" id="{0102A222-BE06-4BCC-B3CB-C4A3FF6C8E04}"/>
              </a:ext>
            </a:extLst>
          </p:cNvPr>
          <p:cNvGrpSpPr>
            <a:grpSpLocks/>
          </p:cNvGrpSpPr>
          <p:nvPr/>
        </p:nvGrpSpPr>
        <p:grpSpPr bwMode="auto">
          <a:xfrm>
            <a:off x="555625" y="1978025"/>
            <a:ext cx="74613" cy="26988"/>
            <a:chOff x="2373" y="1404"/>
            <a:chExt cx="47" cy="17"/>
          </a:xfrm>
        </p:grpSpPr>
        <p:sp>
          <p:nvSpPr>
            <p:cNvPr id="84010" name="Oval 1066">
              <a:extLst>
                <a:ext uri="{FF2B5EF4-FFF2-40B4-BE49-F238E27FC236}">
                  <a16:creationId xmlns:a16="http://schemas.microsoft.com/office/drawing/2014/main" id="{54F5FC31-EE31-49F9-864F-82BAEF6299F4}"/>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84011" name="Oval 1067">
              <a:extLst>
                <a:ext uri="{FF2B5EF4-FFF2-40B4-BE49-F238E27FC236}">
                  <a16:creationId xmlns:a16="http://schemas.microsoft.com/office/drawing/2014/main" id="{35033A34-CEA6-4386-9282-1088D0AB6588}"/>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84012" name="Text Box 1068">
            <a:extLst>
              <a:ext uri="{FF2B5EF4-FFF2-40B4-BE49-F238E27FC236}">
                <a16:creationId xmlns:a16="http://schemas.microsoft.com/office/drawing/2014/main" id="{BCDBF7DE-A9BD-404B-B00C-430A90C051DE}"/>
              </a:ext>
            </a:extLst>
          </p:cNvPr>
          <p:cNvSpPr txBox="1">
            <a:spLocks noChangeArrowheads="1"/>
          </p:cNvSpPr>
          <p:nvPr/>
        </p:nvSpPr>
        <p:spPr bwMode="auto">
          <a:xfrm>
            <a:off x="692150" y="1906588"/>
            <a:ext cx="26955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Transport/Recce</a:t>
            </a:r>
          </a:p>
          <a:p>
            <a:r>
              <a:rPr lang="en-GB" altLang="en-US" sz="800"/>
              <a:t>x2 </a:t>
            </a:r>
            <a:r>
              <a:rPr lang="en-GB" altLang="en-US" sz="800" b="0"/>
              <a:t>Land Rover (with MG) </a:t>
            </a:r>
            <a:r>
              <a:rPr lang="en-GB" altLang="en-US" sz="800"/>
              <a:t>    </a:t>
            </a:r>
            <a:r>
              <a:rPr lang="en-GB" altLang="en-US" sz="800" b="0"/>
              <a:t>                           CWBR-20</a:t>
            </a:r>
            <a:endParaRPr lang="en-GB" altLang="en-US" sz="800"/>
          </a:p>
        </p:txBody>
      </p:sp>
      <p:grpSp>
        <p:nvGrpSpPr>
          <p:cNvPr id="84013" name="Group 1069">
            <a:extLst>
              <a:ext uri="{FF2B5EF4-FFF2-40B4-BE49-F238E27FC236}">
                <a16:creationId xmlns:a16="http://schemas.microsoft.com/office/drawing/2014/main" id="{46CFE6D3-5AE3-4C07-A979-6D5CF0BE1638}"/>
              </a:ext>
            </a:extLst>
          </p:cNvPr>
          <p:cNvGrpSpPr>
            <a:grpSpLocks/>
          </p:cNvGrpSpPr>
          <p:nvPr/>
        </p:nvGrpSpPr>
        <p:grpSpPr bwMode="auto">
          <a:xfrm>
            <a:off x="476250" y="2051050"/>
            <a:ext cx="231775" cy="190500"/>
            <a:chOff x="2252" y="2304"/>
            <a:chExt cx="146" cy="120"/>
          </a:xfrm>
        </p:grpSpPr>
        <p:sp>
          <p:nvSpPr>
            <p:cNvPr id="84014" name="Rectangle 1070">
              <a:extLst>
                <a:ext uri="{FF2B5EF4-FFF2-40B4-BE49-F238E27FC236}">
                  <a16:creationId xmlns:a16="http://schemas.microsoft.com/office/drawing/2014/main" id="{76541B9F-B540-4106-9557-29DCF51EF848}"/>
                </a:ext>
              </a:extLst>
            </p:cNvPr>
            <p:cNvSpPr>
              <a:spLocks noChangeAspect="1" noChangeArrowheads="1"/>
            </p:cNvSpPr>
            <p:nvPr/>
          </p:nvSpPr>
          <p:spPr bwMode="auto">
            <a:xfrm>
              <a:off x="2252" y="230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4015" name="Oval 1071">
              <a:extLst>
                <a:ext uri="{FF2B5EF4-FFF2-40B4-BE49-F238E27FC236}">
                  <a16:creationId xmlns:a16="http://schemas.microsoft.com/office/drawing/2014/main" id="{68E72D94-89E3-4594-BDFE-9305CA99AC99}"/>
                </a:ext>
              </a:extLst>
            </p:cNvPr>
            <p:cNvSpPr>
              <a:spLocks noChangeAspect="1" noChangeArrowheads="1"/>
            </p:cNvSpPr>
            <p:nvPr/>
          </p:nvSpPr>
          <p:spPr bwMode="auto">
            <a:xfrm>
              <a:off x="2259" y="240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84016" name="Oval 1072">
              <a:extLst>
                <a:ext uri="{FF2B5EF4-FFF2-40B4-BE49-F238E27FC236}">
                  <a16:creationId xmlns:a16="http://schemas.microsoft.com/office/drawing/2014/main" id="{DE958093-19FC-427B-BD20-33A4F5104A75}"/>
                </a:ext>
              </a:extLst>
            </p:cNvPr>
            <p:cNvSpPr>
              <a:spLocks noChangeAspect="1" noChangeArrowheads="1"/>
            </p:cNvSpPr>
            <p:nvPr/>
          </p:nvSpPr>
          <p:spPr bwMode="auto">
            <a:xfrm>
              <a:off x="2373" y="240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grpSp>
        <p:nvGrpSpPr>
          <p:cNvPr id="84018" name="Group 1074">
            <a:extLst>
              <a:ext uri="{FF2B5EF4-FFF2-40B4-BE49-F238E27FC236}">
                <a16:creationId xmlns:a16="http://schemas.microsoft.com/office/drawing/2014/main" id="{7ED31EB5-3B0D-4850-8AD4-E7AA4328AD1E}"/>
              </a:ext>
            </a:extLst>
          </p:cNvPr>
          <p:cNvGrpSpPr>
            <a:grpSpLocks/>
          </p:cNvGrpSpPr>
          <p:nvPr/>
        </p:nvGrpSpPr>
        <p:grpSpPr bwMode="auto">
          <a:xfrm>
            <a:off x="476250" y="2339975"/>
            <a:ext cx="231775" cy="190500"/>
            <a:chOff x="2352" y="3264"/>
            <a:chExt cx="146" cy="120"/>
          </a:xfrm>
        </p:grpSpPr>
        <p:sp>
          <p:nvSpPr>
            <p:cNvPr id="84019" name="Rectangle 1075">
              <a:extLst>
                <a:ext uri="{FF2B5EF4-FFF2-40B4-BE49-F238E27FC236}">
                  <a16:creationId xmlns:a16="http://schemas.microsoft.com/office/drawing/2014/main" id="{E022C7F2-008D-4ADD-8597-844DEA681EFC}"/>
                </a:ext>
              </a:extLst>
            </p:cNvPr>
            <p:cNvSpPr>
              <a:spLocks noChangeAspect="1" noChangeArrowheads="1"/>
            </p:cNvSpPr>
            <p:nvPr/>
          </p:nvSpPr>
          <p:spPr bwMode="auto">
            <a:xfrm>
              <a:off x="2352" y="326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4020" name="Oval 1076">
              <a:extLst>
                <a:ext uri="{FF2B5EF4-FFF2-40B4-BE49-F238E27FC236}">
                  <a16:creationId xmlns:a16="http://schemas.microsoft.com/office/drawing/2014/main" id="{AD0B538D-8C2C-4793-A807-A382DE9297C1}"/>
                </a:ext>
              </a:extLst>
            </p:cNvPr>
            <p:cNvSpPr>
              <a:spLocks noChangeAspect="1" noChangeArrowheads="1"/>
            </p:cNvSpPr>
            <p:nvPr/>
          </p:nvSpPr>
          <p:spPr bwMode="auto">
            <a:xfrm>
              <a:off x="2359" y="336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84021" name="Oval 1077">
              <a:extLst>
                <a:ext uri="{FF2B5EF4-FFF2-40B4-BE49-F238E27FC236}">
                  <a16:creationId xmlns:a16="http://schemas.microsoft.com/office/drawing/2014/main" id="{357565EF-AA40-4D69-8E66-66D27552A1C7}"/>
                </a:ext>
              </a:extLst>
            </p:cNvPr>
            <p:cNvSpPr>
              <a:spLocks noChangeAspect="1" noChangeArrowheads="1"/>
            </p:cNvSpPr>
            <p:nvPr/>
          </p:nvSpPr>
          <p:spPr bwMode="auto">
            <a:xfrm>
              <a:off x="2473" y="336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84022" name="Oval 1078">
              <a:extLst>
                <a:ext uri="{FF2B5EF4-FFF2-40B4-BE49-F238E27FC236}">
                  <a16:creationId xmlns:a16="http://schemas.microsoft.com/office/drawing/2014/main" id="{F99E24E9-FF7C-43F9-9DAF-8DD7C050273D}"/>
                </a:ext>
              </a:extLst>
            </p:cNvPr>
            <p:cNvSpPr>
              <a:spLocks noChangeAspect="1" noChangeArrowheads="1"/>
            </p:cNvSpPr>
            <p:nvPr/>
          </p:nvSpPr>
          <p:spPr bwMode="auto">
            <a:xfrm>
              <a:off x="2373" y="3290"/>
              <a:ext cx="102" cy="48"/>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4023" name="Line 1079">
              <a:extLst>
                <a:ext uri="{FF2B5EF4-FFF2-40B4-BE49-F238E27FC236}">
                  <a16:creationId xmlns:a16="http://schemas.microsoft.com/office/drawing/2014/main" id="{98DDABB7-9180-4E77-AB50-F24DC1D285B8}"/>
                </a:ext>
              </a:extLst>
            </p:cNvPr>
            <p:cNvSpPr>
              <a:spLocks noChangeAspect="1" noChangeShapeType="1"/>
            </p:cNvSpPr>
            <p:nvPr/>
          </p:nvSpPr>
          <p:spPr bwMode="auto">
            <a:xfrm flipV="1">
              <a:off x="2353" y="3264"/>
              <a:ext cx="144" cy="9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84024" name="Group 1080">
            <a:extLst>
              <a:ext uri="{FF2B5EF4-FFF2-40B4-BE49-F238E27FC236}">
                <a16:creationId xmlns:a16="http://schemas.microsoft.com/office/drawing/2014/main" id="{5CF2BB5F-3179-4205-AFEA-3054C38F5739}"/>
              </a:ext>
            </a:extLst>
          </p:cNvPr>
          <p:cNvGrpSpPr>
            <a:grpSpLocks/>
          </p:cNvGrpSpPr>
          <p:nvPr/>
        </p:nvGrpSpPr>
        <p:grpSpPr bwMode="auto">
          <a:xfrm>
            <a:off x="549275" y="2268538"/>
            <a:ext cx="74613" cy="26987"/>
            <a:chOff x="2373" y="1404"/>
            <a:chExt cx="47" cy="17"/>
          </a:xfrm>
        </p:grpSpPr>
        <p:sp>
          <p:nvSpPr>
            <p:cNvPr id="84025" name="Oval 1081">
              <a:extLst>
                <a:ext uri="{FF2B5EF4-FFF2-40B4-BE49-F238E27FC236}">
                  <a16:creationId xmlns:a16="http://schemas.microsoft.com/office/drawing/2014/main" id="{C838FB40-5C08-41FD-99E7-31D310CAEC43}"/>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84026" name="Oval 1082">
              <a:extLst>
                <a:ext uri="{FF2B5EF4-FFF2-40B4-BE49-F238E27FC236}">
                  <a16:creationId xmlns:a16="http://schemas.microsoft.com/office/drawing/2014/main" id="{25AAD4F0-A6E6-4461-9425-BA8C3611ACEC}"/>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84027" name="Text Box 1083">
            <a:extLst>
              <a:ext uri="{FF2B5EF4-FFF2-40B4-BE49-F238E27FC236}">
                <a16:creationId xmlns:a16="http://schemas.microsoft.com/office/drawing/2014/main" id="{33DB3DDA-3D7A-4D45-BB41-78F17F6E3471}"/>
              </a:ext>
            </a:extLst>
          </p:cNvPr>
          <p:cNvSpPr txBox="1">
            <a:spLocks noChangeArrowheads="1"/>
          </p:cNvSpPr>
          <p:nvPr/>
        </p:nvSpPr>
        <p:spPr bwMode="auto">
          <a:xfrm>
            <a:off x="692150" y="2195513"/>
            <a:ext cx="27193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Transport/Recce</a:t>
            </a:r>
          </a:p>
          <a:p>
            <a:r>
              <a:rPr lang="en-GB" altLang="en-US" sz="800"/>
              <a:t>x1 </a:t>
            </a:r>
            <a:r>
              <a:rPr lang="en-GB" altLang="en-US" sz="800" b="0"/>
              <a:t>Ferret Scout Car </a:t>
            </a:r>
            <a:r>
              <a:rPr lang="en-GB" altLang="en-US" sz="800"/>
              <a:t>(a)</a:t>
            </a:r>
            <a:r>
              <a:rPr lang="en-GB" altLang="en-US" sz="800" b="0"/>
              <a:t>                                    CWBR-18</a:t>
            </a:r>
            <a:endParaRPr lang="en-GB" altLang="en-US" sz="800"/>
          </a:p>
        </p:txBody>
      </p:sp>
      <p:grpSp>
        <p:nvGrpSpPr>
          <p:cNvPr id="84028" name="Group 1084">
            <a:extLst>
              <a:ext uri="{FF2B5EF4-FFF2-40B4-BE49-F238E27FC236}">
                <a16:creationId xmlns:a16="http://schemas.microsoft.com/office/drawing/2014/main" id="{3D10372F-9BE0-4E88-BC8F-7AF35B6A413D}"/>
              </a:ext>
            </a:extLst>
          </p:cNvPr>
          <p:cNvGrpSpPr>
            <a:grpSpLocks/>
          </p:cNvGrpSpPr>
          <p:nvPr/>
        </p:nvGrpSpPr>
        <p:grpSpPr bwMode="auto">
          <a:xfrm>
            <a:off x="187325" y="250825"/>
            <a:ext cx="288925" cy="217488"/>
            <a:chOff x="2205" y="158"/>
            <a:chExt cx="182" cy="137"/>
          </a:xfrm>
        </p:grpSpPr>
        <p:grpSp>
          <p:nvGrpSpPr>
            <p:cNvPr id="84029" name="Group 1085">
              <a:extLst>
                <a:ext uri="{FF2B5EF4-FFF2-40B4-BE49-F238E27FC236}">
                  <a16:creationId xmlns:a16="http://schemas.microsoft.com/office/drawing/2014/main" id="{490BD4BD-5F40-4F0C-8DC4-799C93ED572B}"/>
                </a:ext>
              </a:extLst>
            </p:cNvPr>
            <p:cNvGrpSpPr>
              <a:grpSpLocks noChangeAspect="1"/>
            </p:cNvGrpSpPr>
            <p:nvPr/>
          </p:nvGrpSpPr>
          <p:grpSpPr bwMode="auto">
            <a:xfrm>
              <a:off x="2205" y="158"/>
              <a:ext cx="182" cy="137"/>
              <a:chOff x="1872" y="1440"/>
              <a:chExt cx="195" cy="132"/>
            </a:xfrm>
          </p:grpSpPr>
          <p:sp>
            <p:nvSpPr>
              <p:cNvPr id="84030" name="Rectangle 1086">
                <a:extLst>
                  <a:ext uri="{FF2B5EF4-FFF2-40B4-BE49-F238E27FC236}">
                    <a16:creationId xmlns:a16="http://schemas.microsoft.com/office/drawing/2014/main" id="{2CD5554E-3434-45DA-BA65-B33ACFDF26F9}"/>
                  </a:ext>
                </a:extLst>
              </p:cNvPr>
              <p:cNvSpPr>
                <a:spLocks noChangeAspect="1" noChangeArrowheads="1"/>
              </p:cNvSpPr>
              <p:nvPr/>
            </p:nvSpPr>
            <p:spPr bwMode="auto">
              <a:xfrm>
                <a:off x="1872" y="1440"/>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4031" name="Line 1087">
                <a:extLst>
                  <a:ext uri="{FF2B5EF4-FFF2-40B4-BE49-F238E27FC236}">
                    <a16:creationId xmlns:a16="http://schemas.microsoft.com/office/drawing/2014/main" id="{18819091-418F-43EE-A698-84B3D294FCB9}"/>
                  </a:ext>
                </a:extLst>
              </p:cNvPr>
              <p:cNvSpPr>
                <a:spLocks noChangeAspect="1" noChangeShapeType="1"/>
              </p:cNvSpPr>
              <p:nvPr/>
            </p:nvSpPr>
            <p:spPr bwMode="auto">
              <a:xfrm>
                <a:off x="1932" y="1480"/>
                <a:ext cx="0" cy="42"/>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4032" name="Line 1088">
                <a:extLst>
                  <a:ext uri="{FF2B5EF4-FFF2-40B4-BE49-F238E27FC236}">
                    <a16:creationId xmlns:a16="http://schemas.microsoft.com/office/drawing/2014/main" id="{9E284CB4-253F-45AB-A1D0-C9CE4DF6C73C}"/>
                  </a:ext>
                </a:extLst>
              </p:cNvPr>
              <p:cNvSpPr>
                <a:spLocks noChangeAspect="1" noChangeShapeType="1"/>
              </p:cNvSpPr>
              <p:nvPr/>
            </p:nvSpPr>
            <p:spPr bwMode="auto">
              <a:xfrm>
                <a:off x="1967" y="1482"/>
                <a:ext cx="0" cy="4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4033" name="Line 1089">
                <a:extLst>
                  <a:ext uri="{FF2B5EF4-FFF2-40B4-BE49-F238E27FC236}">
                    <a16:creationId xmlns:a16="http://schemas.microsoft.com/office/drawing/2014/main" id="{4552664B-4B9B-4F34-B0A4-4DAB75ABCFA0}"/>
                  </a:ext>
                </a:extLst>
              </p:cNvPr>
              <p:cNvSpPr>
                <a:spLocks noChangeAspect="1" noChangeShapeType="1"/>
              </p:cNvSpPr>
              <p:nvPr/>
            </p:nvSpPr>
            <p:spPr bwMode="auto">
              <a:xfrm>
                <a:off x="2001" y="1483"/>
                <a:ext cx="0" cy="39"/>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4034" name="Line 1090">
                <a:extLst>
                  <a:ext uri="{FF2B5EF4-FFF2-40B4-BE49-F238E27FC236}">
                    <a16:creationId xmlns:a16="http://schemas.microsoft.com/office/drawing/2014/main" id="{B991A503-8E2C-4E1C-AEE7-2A782B2F0E62}"/>
                  </a:ext>
                </a:extLst>
              </p:cNvPr>
              <p:cNvSpPr>
                <a:spLocks noChangeAspect="1" noChangeShapeType="1"/>
              </p:cNvSpPr>
              <p:nvPr/>
            </p:nvSpPr>
            <p:spPr bwMode="auto">
              <a:xfrm>
                <a:off x="1928" y="1482"/>
                <a:ext cx="79" cy="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84035" name="Line 1091">
              <a:extLst>
                <a:ext uri="{FF2B5EF4-FFF2-40B4-BE49-F238E27FC236}">
                  <a16:creationId xmlns:a16="http://schemas.microsoft.com/office/drawing/2014/main" id="{7DD45F2D-3F2B-4887-B857-195C78EDA1F9}"/>
                </a:ext>
              </a:extLst>
            </p:cNvPr>
            <p:cNvSpPr>
              <a:spLocks noChangeShapeType="1"/>
            </p:cNvSpPr>
            <p:nvPr/>
          </p:nvSpPr>
          <p:spPr bwMode="auto">
            <a:xfrm>
              <a:off x="2228" y="227"/>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pic>
        <p:nvPicPr>
          <p:cNvPr id="84036" name="Picture 1092" descr="4385393253_56b9fb03f9">
            <a:extLst>
              <a:ext uri="{FF2B5EF4-FFF2-40B4-BE49-F238E27FC236}">
                <a16:creationId xmlns:a16="http://schemas.microsoft.com/office/drawing/2014/main" id="{2F539D4C-8348-49E3-9C79-6BD31AE457F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6250" y="4741863"/>
            <a:ext cx="2592388" cy="1893887"/>
          </a:xfrm>
          <a:prstGeom prst="rect">
            <a:avLst/>
          </a:prstGeom>
          <a:noFill/>
          <a:extLst>
            <a:ext uri="{909E8E84-426E-40DD-AFC4-6F175D3DCCD1}">
              <a14:hiddenFill xmlns:a14="http://schemas.microsoft.com/office/drawing/2010/main">
                <a:solidFill>
                  <a:srgbClr val="FFFFFF"/>
                </a:solidFill>
              </a14:hiddenFill>
            </a:ext>
          </a:extLst>
        </p:spPr>
      </p:pic>
      <p:sp>
        <p:nvSpPr>
          <p:cNvPr id="84037" name="Line 1093">
            <a:extLst>
              <a:ext uri="{FF2B5EF4-FFF2-40B4-BE49-F238E27FC236}">
                <a16:creationId xmlns:a16="http://schemas.microsoft.com/office/drawing/2014/main" id="{A2F3F82A-E786-44DC-A5E4-38406A40B4FA}"/>
              </a:ext>
            </a:extLst>
          </p:cNvPr>
          <p:cNvSpPr>
            <a:spLocks noChangeShapeType="1"/>
          </p:cNvSpPr>
          <p:nvPr/>
        </p:nvSpPr>
        <p:spPr bwMode="auto">
          <a:xfrm>
            <a:off x="549275" y="7308850"/>
            <a:ext cx="0" cy="14287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84038" name="Group 1094">
            <a:extLst>
              <a:ext uri="{FF2B5EF4-FFF2-40B4-BE49-F238E27FC236}">
                <a16:creationId xmlns:a16="http://schemas.microsoft.com/office/drawing/2014/main" id="{AB8CB2FA-1431-4379-9D8D-960AA3E7D862}"/>
              </a:ext>
            </a:extLst>
          </p:cNvPr>
          <p:cNvGrpSpPr>
            <a:grpSpLocks/>
          </p:cNvGrpSpPr>
          <p:nvPr/>
        </p:nvGrpSpPr>
        <p:grpSpPr bwMode="auto">
          <a:xfrm>
            <a:off x="549275" y="7380288"/>
            <a:ext cx="74613" cy="26987"/>
            <a:chOff x="2373" y="1404"/>
            <a:chExt cx="47" cy="17"/>
          </a:xfrm>
        </p:grpSpPr>
        <p:sp>
          <p:nvSpPr>
            <p:cNvPr id="84039" name="Oval 1095">
              <a:extLst>
                <a:ext uri="{FF2B5EF4-FFF2-40B4-BE49-F238E27FC236}">
                  <a16:creationId xmlns:a16="http://schemas.microsoft.com/office/drawing/2014/main" id="{9F979F15-F399-465D-B4AE-30CA756815B6}"/>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84040" name="Oval 1096">
              <a:extLst>
                <a:ext uri="{FF2B5EF4-FFF2-40B4-BE49-F238E27FC236}">
                  <a16:creationId xmlns:a16="http://schemas.microsoft.com/office/drawing/2014/main" id="{637FD937-B579-4404-84F7-72CD56D906CC}"/>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84041" name="Text Box 1097">
            <a:extLst>
              <a:ext uri="{FF2B5EF4-FFF2-40B4-BE49-F238E27FC236}">
                <a16:creationId xmlns:a16="http://schemas.microsoft.com/office/drawing/2014/main" id="{FE9562F0-22FA-4BE3-AFB7-997F9BD21101}"/>
              </a:ext>
            </a:extLst>
          </p:cNvPr>
          <p:cNvSpPr txBox="1">
            <a:spLocks noChangeArrowheads="1"/>
          </p:cNvSpPr>
          <p:nvPr/>
        </p:nvSpPr>
        <p:spPr bwMode="auto">
          <a:xfrm>
            <a:off x="692150" y="7308850"/>
            <a:ext cx="27146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a:t>
            </a:r>
          </a:p>
          <a:p>
            <a:r>
              <a:rPr lang="en-GB" altLang="en-US" sz="800"/>
              <a:t>x1 </a:t>
            </a:r>
            <a:r>
              <a:rPr lang="en-GB" altLang="en-US" sz="800" b="0"/>
              <a:t>Land Rover (no MG)                                   CWBR-20</a:t>
            </a:r>
            <a:endParaRPr lang="en-GB" altLang="en-US" sz="800"/>
          </a:p>
        </p:txBody>
      </p:sp>
      <p:grpSp>
        <p:nvGrpSpPr>
          <p:cNvPr id="84042" name="Group 1098">
            <a:extLst>
              <a:ext uri="{FF2B5EF4-FFF2-40B4-BE49-F238E27FC236}">
                <a16:creationId xmlns:a16="http://schemas.microsoft.com/office/drawing/2014/main" id="{93A16830-4AAD-40DF-B85B-1D3A201B469C}"/>
              </a:ext>
            </a:extLst>
          </p:cNvPr>
          <p:cNvGrpSpPr>
            <a:grpSpLocks/>
          </p:cNvGrpSpPr>
          <p:nvPr/>
        </p:nvGrpSpPr>
        <p:grpSpPr bwMode="auto">
          <a:xfrm>
            <a:off x="476250" y="7451725"/>
            <a:ext cx="231775" cy="190500"/>
            <a:chOff x="2252" y="2304"/>
            <a:chExt cx="146" cy="120"/>
          </a:xfrm>
        </p:grpSpPr>
        <p:sp>
          <p:nvSpPr>
            <p:cNvPr id="84043" name="Rectangle 1099">
              <a:extLst>
                <a:ext uri="{FF2B5EF4-FFF2-40B4-BE49-F238E27FC236}">
                  <a16:creationId xmlns:a16="http://schemas.microsoft.com/office/drawing/2014/main" id="{E13E8C8C-7C1A-4100-A378-D0C82AA4BBBD}"/>
                </a:ext>
              </a:extLst>
            </p:cNvPr>
            <p:cNvSpPr>
              <a:spLocks noChangeAspect="1" noChangeArrowheads="1"/>
            </p:cNvSpPr>
            <p:nvPr/>
          </p:nvSpPr>
          <p:spPr bwMode="auto">
            <a:xfrm>
              <a:off x="2252" y="230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4044" name="Oval 1100">
              <a:extLst>
                <a:ext uri="{FF2B5EF4-FFF2-40B4-BE49-F238E27FC236}">
                  <a16:creationId xmlns:a16="http://schemas.microsoft.com/office/drawing/2014/main" id="{35240F26-FBA6-472C-A513-BEC07F098290}"/>
                </a:ext>
              </a:extLst>
            </p:cNvPr>
            <p:cNvSpPr>
              <a:spLocks noChangeAspect="1" noChangeArrowheads="1"/>
            </p:cNvSpPr>
            <p:nvPr/>
          </p:nvSpPr>
          <p:spPr bwMode="auto">
            <a:xfrm>
              <a:off x="2259" y="240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84045" name="Oval 1101">
              <a:extLst>
                <a:ext uri="{FF2B5EF4-FFF2-40B4-BE49-F238E27FC236}">
                  <a16:creationId xmlns:a16="http://schemas.microsoft.com/office/drawing/2014/main" id="{9E3254D2-0B49-40C3-B3C6-197B63C44233}"/>
                </a:ext>
              </a:extLst>
            </p:cNvPr>
            <p:cNvSpPr>
              <a:spLocks noChangeAspect="1" noChangeArrowheads="1"/>
            </p:cNvSpPr>
            <p:nvPr/>
          </p:nvSpPr>
          <p:spPr bwMode="auto">
            <a:xfrm>
              <a:off x="2373" y="240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grpSp>
        <p:nvGrpSpPr>
          <p:cNvPr id="84046" name="Group 1102">
            <a:extLst>
              <a:ext uri="{FF2B5EF4-FFF2-40B4-BE49-F238E27FC236}">
                <a16:creationId xmlns:a16="http://schemas.microsoft.com/office/drawing/2014/main" id="{733EBDF7-E70C-4F42-B529-16687D097651}"/>
              </a:ext>
            </a:extLst>
          </p:cNvPr>
          <p:cNvGrpSpPr>
            <a:grpSpLocks/>
          </p:cNvGrpSpPr>
          <p:nvPr/>
        </p:nvGrpSpPr>
        <p:grpSpPr bwMode="auto">
          <a:xfrm>
            <a:off x="549275" y="8243888"/>
            <a:ext cx="74613" cy="26987"/>
            <a:chOff x="2373" y="1404"/>
            <a:chExt cx="47" cy="17"/>
          </a:xfrm>
        </p:grpSpPr>
        <p:sp>
          <p:nvSpPr>
            <p:cNvPr id="84047" name="Oval 1103">
              <a:extLst>
                <a:ext uri="{FF2B5EF4-FFF2-40B4-BE49-F238E27FC236}">
                  <a16:creationId xmlns:a16="http://schemas.microsoft.com/office/drawing/2014/main" id="{D798FF16-FA95-46DC-BA13-816A93B51DC4}"/>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84048" name="Oval 1104">
              <a:extLst>
                <a:ext uri="{FF2B5EF4-FFF2-40B4-BE49-F238E27FC236}">
                  <a16:creationId xmlns:a16="http://schemas.microsoft.com/office/drawing/2014/main" id="{A0475778-3F51-45BB-92D0-E8560D881EB4}"/>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84049" name="Text Box 1105">
            <a:extLst>
              <a:ext uri="{FF2B5EF4-FFF2-40B4-BE49-F238E27FC236}">
                <a16:creationId xmlns:a16="http://schemas.microsoft.com/office/drawing/2014/main" id="{FA97B47C-51E4-4793-997D-A71CDC66DB7D}"/>
              </a:ext>
            </a:extLst>
          </p:cNvPr>
          <p:cNvSpPr txBox="1">
            <a:spLocks noChangeArrowheads="1"/>
          </p:cNvSpPr>
          <p:nvPr/>
        </p:nvSpPr>
        <p:spPr bwMode="auto">
          <a:xfrm>
            <a:off x="692150" y="8170863"/>
            <a:ext cx="27241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Transport/Recce</a:t>
            </a:r>
          </a:p>
          <a:p>
            <a:r>
              <a:rPr lang="en-GB" altLang="en-US" sz="800"/>
              <a:t>x3 </a:t>
            </a:r>
            <a:r>
              <a:rPr lang="en-GB" altLang="en-US" sz="800" b="0"/>
              <a:t>Land Rover (with MG)                                 CWBR-20</a:t>
            </a:r>
            <a:endParaRPr lang="en-GB" altLang="en-US" sz="800"/>
          </a:p>
        </p:txBody>
      </p:sp>
      <p:grpSp>
        <p:nvGrpSpPr>
          <p:cNvPr id="84050" name="Group 1106">
            <a:extLst>
              <a:ext uri="{FF2B5EF4-FFF2-40B4-BE49-F238E27FC236}">
                <a16:creationId xmlns:a16="http://schemas.microsoft.com/office/drawing/2014/main" id="{5FFD1AB6-589C-4923-B4C3-442E81D3FF4C}"/>
              </a:ext>
            </a:extLst>
          </p:cNvPr>
          <p:cNvGrpSpPr>
            <a:grpSpLocks/>
          </p:cNvGrpSpPr>
          <p:nvPr/>
        </p:nvGrpSpPr>
        <p:grpSpPr bwMode="auto">
          <a:xfrm>
            <a:off x="476250" y="8315325"/>
            <a:ext cx="231775" cy="190500"/>
            <a:chOff x="2252" y="2304"/>
            <a:chExt cx="146" cy="120"/>
          </a:xfrm>
        </p:grpSpPr>
        <p:sp>
          <p:nvSpPr>
            <p:cNvPr id="84051" name="Rectangle 1107">
              <a:extLst>
                <a:ext uri="{FF2B5EF4-FFF2-40B4-BE49-F238E27FC236}">
                  <a16:creationId xmlns:a16="http://schemas.microsoft.com/office/drawing/2014/main" id="{5E9DD443-D82D-4027-BE80-D6C69B3B07BF}"/>
                </a:ext>
              </a:extLst>
            </p:cNvPr>
            <p:cNvSpPr>
              <a:spLocks noChangeAspect="1" noChangeArrowheads="1"/>
            </p:cNvSpPr>
            <p:nvPr/>
          </p:nvSpPr>
          <p:spPr bwMode="auto">
            <a:xfrm>
              <a:off x="2252" y="230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4052" name="Oval 1108">
              <a:extLst>
                <a:ext uri="{FF2B5EF4-FFF2-40B4-BE49-F238E27FC236}">
                  <a16:creationId xmlns:a16="http://schemas.microsoft.com/office/drawing/2014/main" id="{254CF5EF-4237-4FE8-AD68-CAA2CDD19355}"/>
                </a:ext>
              </a:extLst>
            </p:cNvPr>
            <p:cNvSpPr>
              <a:spLocks noChangeAspect="1" noChangeArrowheads="1"/>
            </p:cNvSpPr>
            <p:nvPr/>
          </p:nvSpPr>
          <p:spPr bwMode="auto">
            <a:xfrm>
              <a:off x="2259" y="240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84053" name="Oval 1109">
              <a:extLst>
                <a:ext uri="{FF2B5EF4-FFF2-40B4-BE49-F238E27FC236}">
                  <a16:creationId xmlns:a16="http://schemas.microsoft.com/office/drawing/2014/main" id="{A2B37A4F-BA53-4E2E-AD86-5C8E6532C55B}"/>
                </a:ext>
              </a:extLst>
            </p:cNvPr>
            <p:cNvSpPr>
              <a:spLocks noChangeAspect="1" noChangeArrowheads="1"/>
            </p:cNvSpPr>
            <p:nvPr/>
          </p:nvSpPr>
          <p:spPr bwMode="auto">
            <a:xfrm>
              <a:off x="2373" y="240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84054" name="Line 1110">
            <a:extLst>
              <a:ext uri="{FF2B5EF4-FFF2-40B4-BE49-F238E27FC236}">
                <a16:creationId xmlns:a16="http://schemas.microsoft.com/office/drawing/2014/main" id="{82DADAF0-A857-4E31-9B01-5AEB8C4DDA0C}"/>
              </a:ext>
            </a:extLst>
          </p:cNvPr>
          <p:cNvSpPr>
            <a:spLocks noChangeShapeType="1"/>
          </p:cNvSpPr>
          <p:nvPr/>
        </p:nvSpPr>
        <p:spPr bwMode="auto">
          <a:xfrm>
            <a:off x="331788" y="6948488"/>
            <a:ext cx="0" cy="1150937"/>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84055" name="Group 1111">
            <a:extLst>
              <a:ext uri="{FF2B5EF4-FFF2-40B4-BE49-F238E27FC236}">
                <a16:creationId xmlns:a16="http://schemas.microsoft.com/office/drawing/2014/main" id="{0DF95AB5-E76E-474C-B34F-778FA50C48DF}"/>
              </a:ext>
            </a:extLst>
          </p:cNvPr>
          <p:cNvGrpSpPr>
            <a:grpSpLocks noChangeAspect="1"/>
          </p:cNvGrpSpPr>
          <p:nvPr/>
        </p:nvGrpSpPr>
        <p:grpSpPr bwMode="auto">
          <a:xfrm>
            <a:off x="187325" y="6802438"/>
            <a:ext cx="288925" cy="217487"/>
            <a:chOff x="1872" y="1440"/>
            <a:chExt cx="195" cy="132"/>
          </a:xfrm>
        </p:grpSpPr>
        <p:sp>
          <p:nvSpPr>
            <p:cNvPr id="84056" name="Rectangle 1112">
              <a:extLst>
                <a:ext uri="{FF2B5EF4-FFF2-40B4-BE49-F238E27FC236}">
                  <a16:creationId xmlns:a16="http://schemas.microsoft.com/office/drawing/2014/main" id="{1DE2ABD8-AB29-455C-AD65-734E04D3C55C}"/>
                </a:ext>
              </a:extLst>
            </p:cNvPr>
            <p:cNvSpPr>
              <a:spLocks noChangeAspect="1" noChangeArrowheads="1"/>
            </p:cNvSpPr>
            <p:nvPr/>
          </p:nvSpPr>
          <p:spPr bwMode="auto">
            <a:xfrm>
              <a:off x="1872" y="1440"/>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4057" name="Line 1113">
              <a:extLst>
                <a:ext uri="{FF2B5EF4-FFF2-40B4-BE49-F238E27FC236}">
                  <a16:creationId xmlns:a16="http://schemas.microsoft.com/office/drawing/2014/main" id="{88B4AC44-EDBD-4DBB-8A32-E8621DBE54A6}"/>
                </a:ext>
              </a:extLst>
            </p:cNvPr>
            <p:cNvSpPr>
              <a:spLocks noChangeAspect="1" noChangeShapeType="1"/>
            </p:cNvSpPr>
            <p:nvPr/>
          </p:nvSpPr>
          <p:spPr bwMode="auto">
            <a:xfrm>
              <a:off x="1932" y="1480"/>
              <a:ext cx="0" cy="42"/>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4058" name="Line 1114">
              <a:extLst>
                <a:ext uri="{FF2B5EF4-FFF2-40B4-BE49-F238E27FC236}">
                  <a16:creationId xmlns:a16="http://schemas.microsoft.com/office/drawing/2014/main" id="{7A68C5E1-FB5F-4B07-8A69-A721F9DE80B3}"/>
                </a:ext>
              </a:extLst>
            </p:cNvPr>
            <p:cNvSpPr>
              <a:spLocks noChangeAspect="1" noChangeShapeType="1"/>
            </p:cNvSpPr>
            <p:nvPr/>
          </p:nvSpPr>
          <p:spPr bwMode="auto">
            <a:xfrm>
              <a:off x="1967" y="1482"/>
              <a:ext cx="0" cy="4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4059" name="Line 1115">
              <a:extLst>
                <a:ext uri="{FF2B5EF4-FFF2-40B4-BE49-F238E27FC236}">
                  <a16:creationId xmlns:a16="http://schemas.microsoft.com/office/drawing/2014/main" id="{E5F0432B-1F1E-4B79-B057-BC556395B2B7}"/>
                </a:ext>
              </a:extLst>
            </p:cNvPr>
            <p:cNvSpPr>
              <a:spLocks noChangeAspect="1" noChangeShapeType="1"/>
            </p:cNvSpPr>
            <p:nvPr/>
          </p:nvSpPr>
          <p:spPr bwMode="auto">
            <a:xfrm>
              <a:off x="2001" y="1483"/>
              <a:ext cx="0" cy="39"/>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4060" name="Line 1116">
              <a:extLst>
                <a:ext uri="{FF2B5EF4-FFF2-40B4-BE49-F238E27FC236}">
                  <a16:creationId xmlns:a16="http://schemas.microsoft.com/office/drawing/2014/main" id="{B1AAE825-06EF-4616-8EAE-4F9F9674383B}"/>
                </a:ext>
              </a:extLst>
            </p:cNvPr>
            <p:cNvSpPr>
              <a:spLocks noChangeAspect="1" noChangeShapeType="1"/>
            </p:cNvSpPr>
            <p:nvPr/>
          </p:nvSpPr>
          <p:spPr bwMode="auto">
            <a:xfrm>
              <a:off x="1928" y="1482"/>
              <a:ext cx="79" cy="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84061" name="Line 1117">
            <a:extLst>
              <a:ext uri="{FF2B5EF4-FFF2-40B4-BE49-F238E27FC236}">
                <a16:creationId xmlns:a16="http://schemas.microsoft.com/office/drawing/2014/main" id="{0F83A060-F27E-41AF-9257-9712E254C35A}"/>
              </a:ext>
            </a:extLst>
          </p:cNvPr>
          <p:cNvSpPr>
            <a:spLocks noChangeShapeType="1"/>
          </p:cNvSpPr>
          <p:nvPr/>
        </p:nvSpPr>
        <p:spPr bwMode="auto">
          <a:xfrm>
            <a:off x="331788" y="6731000"/>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4062" name="Line 1118">
            <a:extLst>
              <a:ext uri="{FF2B5EF4-FFF2-40B4-BE49-F238E27FC236}">
                <a16:creationId xmlns:a16="http://schemas.microsoft.com/office/drawing/2014/main" id="{3BD3F90B-82EC-454D-9799-8446CB11F046}"/>
              </a:ext>
            </a:extLst>
          </p:cNvPr>
          <p:cNvSpPr>
            <a:spLocks noChangeShapeType="1"/>
          </p:cNvSpPr>
          <p:nvPr/>
        </p:nvSpPr>
        <p:spPr bwMode="auto">
          <a:xfrm>
            <a:off x="331788" y="7234238"/>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84063" name="Group 1119">
            <a:extLst>
              <a:ext uri="{FF2B5EF4-FFF2-40B4-BE49-F238E27FC236}">
                <a16:creationId xmlns:a16="http://schemas.microsoft.com/office/drawing/2014/main" id="{FE501652-9569-4E3B-998C-54319E98BB50}"/>
              </a:ext>
            </a:extLst>
          </p:cNvPr>
          <p:cNvGrpSpPr>
            <a:grpSpLocks/>
          </p:cNvGrpSpPr>
          <p:nvPr/>
        </p:nvGrpSpPr>
        <p:grpSpPr bwMode="auto">
          <a:xfrm>
            <a:off x="547688" y="7089775"/>
            <a:ext cx="74612" cy="26988"/>
            <a:chOff x="2373" y="1404"/>
            <a:chExt cx="47" cy="17"/>
          </a:xfrm>
        </p:grpSpPr>
        <p:sp>
          <p:nvSpPr>
            <p:cNvPr id="84064" name="Oval 1120">
              <a:extLst>
                <a:ext uri="{FF2B5EF4-FFF2-40B4-BE49-F238E27FC236}">
                  <a16:creationId xmlns:a16="http://schemas.microsoft.com/office/drawing/2014/main" id="{CD909D4E-8065-4825-B529-8D0CA0E89A01}"/>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84065" name="Oval 1121">
              <a:extLst>
                <a:ext uri="{FF2B5EF4-FFF2-40B4-BE49-F238E27FC236}">
                  <a16:creationId xmlns:a16="http://schemas.microsoft.com/office/drawing/2014/main" id="{245D2DFD-E08E-4786-A839-B8F8D34760A0}"/>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84066" name="Text Box 1122">
            <a:extLst>
              <a:ext uri="{FF2B5EF4-FFF2-40B4-BE49-F238E27FC236}">
                <a16:creationId xmlns:a16="http://schemas.microsoft.com/office/drawing/2014/main" id="{0F7F9206-64A8-4052-8B6A-AD96ED2D7A79}"/>
              </a:ext>
            </a:extLst>
          </p:cNvPr>
          <p:cNvSpPr txBox="1">
            <a:spLocks noChangeArrowheads="1"/>
          </p:cNvSpPr>
          <p:nvPr/>
        </p:nvSpPr>
        <p:spPr bwMode="auto">
          <a:xfrm>
            <a:off x="692150" y="7018338"/>
            <a:ext cx="271621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Command</a:t>
            </a:r>
          </a:p>
          <a:p>
            <a:r>
              <a:rPr lang="en-GB" altLang="en-US" sz="800"/>
              <a:t>x1 </a:t>
            </a:r>
            <a:r>
              <a:rPr lang="en-GB" altLang="en-US" sz="800" b="0"/>
              <a:t>Commander                                                CWBR-25</a:t>
            </a:r>
            <a:endParaRPr lang="en-GB" altLang="en-US" sz="800"/>
          </a:p>
        </p:txBody>
      </p:sp>
      <p:grpSp>
        <p:nvGrpSpPr>
          <p:cNvPr id="84067" name="Group 1123">
            <a:extLst>
              <a:ext uri="{FF2B5EF4-FFF2-40B4-BE49-F238E27FC236}">
                <a16:creationId xmlns:a16="http://schemas.microsoft.com/office/drawing/2014/main" id="{AEA0C12A-2652-4521-A34A-623556396617}"/>
              </a:ext>
            </a:extLst>
          </p:cNvPr>
          <p:cNvGrpSpPr>
            <a:grpSpLocks/>
          </p:cNvGrpSpPr>
          <p:nvPr/>
        </p:nvGrpSpPr>
        <p:grpSpPr bwMode="auto">
          <a:xfrm>
            <a:off x="476250" y="7161213"/>
            <a:ext cx="231775" cy="157162"/>
            <a:chOff x="933" y="149"/>
            <a:chExt cx="146" cy="99"/>
          </a:xfrm>
        </p:grpSpPr>
        <p:sp>
          <p:nvSpPr>
            <p:cNvPr id="84068" name="Rectangle 1124">
              <a:extLst>
                <a:ext uri="{FF2B5EF4-FFF2-40B4-BE49-F238E27FC236}">
                  <a16:creationId xmlns:a16="http://schemas.microsoft.com/office/drawing/2014/main" id="{34C6609B-C97E-4988-A93D-3A1720033ADC}"/>
                </a:ext>
              </a:extLst>
            </p:cNvPr>
            <p:cNvSpPr>
              <a:spLocks noChangeAspect="1" noChangeArrowheads="1"/>
            </p:cNvSpPr>
            <p:nvPr/>
          </p:nvSpPr>
          <p:spPr bwMode="auto">
            <a:xfrm>
              <a:off x="933" y="149"/>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4069" name="Text Box 1125">
              <a:extLst>
                <a:ext uri="{FF2B5EF4-FFF2-40B4-BE49-F238E27FC236}">
                  <a16:creationId xmlns:a16="http://schemas.microsoft.com/office/drawing/2014/main" id="{86FA8A10-9FB9-462C-96B1-C8310FE0E058}"/>
                </a:ext>
              </a:extLst>
            </p:cNvPr>
            <p:cNvSpPr txBox="1">
              <a:spLocks noChangeAspect="1" noChangeArrowheads="1"/>
            </p:cNvSpPr>
            <p:nvPr/>
          </p:nvSpPr>
          <p:spPr bwMode="auto">
            <a:xfrm>
              <a:off x="948" y="163"/>
              <a:ext cx="116" cy="70"/>
            </a:xfrm>
            <a:prstGeom prst="rect">
              <a:avLst/>
            </a:prstGeom>
            <a:solidFill>
              <a:srgbClr val="CC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sz="800"/>
                <a:t>HQ</a:t>
              </a:r>
            </a:p>
          </p:txBody>
        </p:sp>
      </p:grpSp>
      <p:sp>
        <p:nvSpPr>
          <p:cNvPr id="84070" name="Line 1126">
            <a:extLst>
              <a:ext uri="{FF2B5EF4-FFF2-40B4-BE49-F238E27FC236}">
                <a16:creationId xmlns:a16="http://schemas.microsoft.com/office/drawing/2014/main" id="{D7B1E5CB-8395-482C-9783-50703117CAEC}"/>
              </a:ext>
            </a:extLst>
          </p:cNvPr>
          <p:cNvSpPr>
            <a:spLocks noChangeShapeType="1"/>
          </p:cNvSpPr>
          <p:nvPr/>
        </p:nvSpPr>
        <p:spPr bwMode="auto">
          <a:xfrm>
            <a:off x="331788" y="7808913"/>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84071" name="Group 1127">
            <a:extLst>
              <a:ext uri="{FF2B5EF4-FFF2-40B4-BE49-F238E27FC236}">
                <a16:creationId xmlns:a16="http://schemas.microsoft.com/office/drawing/2014/main" id="{3B2AF5F9-85EE-4AD5-9189-82BB52F47B2F}"/>
              </a:ext>
            </a:extLst>
          </p:cNvPr>
          <p:cNvGrpSpPr>
            <a:grpSpLocks/>
          </p:cNvGrpSpPr>
          <p:nvPr/>
        </p:nvGrpSpPr>
        <p:grpSpPr bwMode="auto">
          <a:xfrm>
            <a:off x="547688" y="7664450"/>
            <a:ext cx="74612" cy="26988"/>
            <a:chOff x="2373" y="1404"/>
            <a:chExt cx="47" cy="17"/>
          </a:xfrm>
        </p:grpSpPr>
        <p:sp>
          <p:nvSpPr>
            <p:cNvPr id="84072" name="Oval 1128">
              <a:extLst>
                <a:ext uri="{FF2B5EF4-FFF2-40B4-BE49-F238E27FC236}">
                  <a16:creationId xmlns:a16="http://schemas.microsoft.com/office/drawing/2014/main" id="{D1B22A42-FA32-4A7B-BB9A-A6521A209B55}"/>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84073" name="Oval 1129">
              <a:extLst>
                <a:ext uri="{FF2B5EF4-FFF2-40B4-BE49-F238E27FC236}">
                  <a16:creationId xmlns:a16="http://schemas.microsoft.com/office/drawing/2014/main" id="{21969E8D-55EA-48B1-A60D-77A30CA73A4A}"/>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84074" name="Text Box 1130">
            <a:extLst>
              <a:ext uri="{FF2B5EF4-FFF2-40B4-BE49-F238E27FC236}">
                <a16:creationId xmlns:a16="http://schemas.microsoft.com/office/drawing/2014/main" id="{1763F77A-CA76-4111-8672-4D89B2E99AFA}"/>
              </a:ext>
            </a:extLst>
          </p:cNvPr>
          <p:cNvSpPr txBox="1">
            <a:spLocks noChangeArrowheads="1"/>
          </p:cNvSpPr>
          <p:nvPr/>
        </p:nvSpPr>
        <p:spPr bwMode="auto">
          <a:xfrm>
            <a:off x="692150" y="7664450"/>
            <a:ext cx="2716213"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x9 </a:t>
            </a:r>
            <a:r>
              <a:rPr lang="en-GB" altLang="en-US" sz="800" b="0"/>
              <a:t>Combat Engineers                                      CWBR-36</a:t>
            </a:r>
            <a:endParaRPr lang="en-GB" altLang="en-US" sz="800"/>
          </a:p>
        </p:txBody>
      </p:sp>
      <p:grpSp>
        <p:nvGrpSpPr>
          <p:cNvPr id="84075" name="Group 1131">
            <a:extLst>
              <a:ext uri="{FF2B5EF4-FFF2-40B4-BE49-F238E27FC236}">
                <a16:creationId xmlns:a16="http://schemas.microsoft.com/office/drawing/2014/main" id="{00713A0B-88E8-4D0E-A482-659DB6BD30A1}"/>
              </a:ext>
            </a:extLst>
          </p:cNvPr>
          <p:cNvGrpSpPr>
            <a:grpSpLocks noChangeAspect="1"/>
          </p:cNvGrpSpPr>
          <p:nvPr/>
        </p:nvGrpSpPr>
        <p:grpSpPr bwMode="auto">
          <a:xfrm>
            <a:off x="474663" y="7737475"/>
            <a:ext cx="231775" cy="157163"/>
            <a:chOff x="1872" y="1440"/>
            <a:chExt cx="195" cy="132"/>
          </a:xfrm>
        </p:grpSpPr>
        <p:sp>
          <p:nvSpPr>
            <p:cNvPr id="84076" name="Rectangle 1132">
              <a:extLst>
                <a:ext uri="{FF2B5EF4-FFF2-40B4-BE49-F238E27FC236}">
                  <a16:creationId xmlns:a16="http://schemas.microsoft.com/office/drawing/2014/main" id="{19F0BCBA-2E93-41EB-8ECB-77422345CF3C}"/>
                </a:ext>
              </a:extLst>
            </p:cNvPr>
            <p:cNvSpPr>
              <a:spLocks noChangeAspect="1" noChangeArrowheads="1"/>
            </p:cNvSpPr>
            <p:nvPr/>
          </p:nvSpPr>
          <p:spPr bwMode="auto">
            <a:xfrm>
              <a:off x="1872" y="1440"/>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4077" name="Line 1133">
              <a:extLst>
                <a:ext uri="{FF2B5EF4-FFF2-40B4-BE49-F238E27FC236}">
                  <a16:creationId xmlns:a16="http://schemas.microsoft.com/office/drawing/2014/main" id="{A1DFC31C-4B2F-47E3-AA85-B0917ECD41EF}"/>
                </a:ext>
              </a:extLst>
            </p:cNvPr>
            <p:cNvSpPr>
              <a:spLocks noChangeAspect="1" noChangeShapeType="1"/>
            </p:cNvSpPr>
            <p:nvPr/>
          </p:nvSpPr>
          <p:spPr bwMode="auto">
            <a:xfrm>
              <a:off x="1932" y="1480"/>
              <a:ext cx="0" cy="42"/>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4078" name="Line 1134">
              <a:extLst>
                <a:ext uri="{FF2B5EF4-FFF2-40B4-BE49-F238E27FC236}">
                  <a16:creationId xmlns:a16="http://schemas.microsoft.com/office/drawing/2014/main" id="{4AE55EC5-A709-48FF-BE24-8C3F9A5BA839}"/>
                </a:ext>
              </a:extLst>
            </p:cNvPr>
            <p:cNvSpPr>
              <a:spLocks noChangeAspect="1" noChangeShapeType="1"/>
            </p:cNvSpPr>
            <p:nvPr/>
          </p:nvSpPr>
          <p:spPr bwMode="auto">
            <a:xfrm>
              <a:off x="1967" y="1482"/>
              <a:ext cx="0" cy="4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4079" name="Line 1135">
              <a:extLst>
                <a:ext uri="{FF2B5EF4-FFF2-40B4-BE49-F238E27FC236}">
                  <a16:creationId xmlns:a16="http://schemas.microsoft.com/office/drawing/2014/main" id="{1DE9313C-9DEF-48C7-A989-27168FB2E00A}"/>
                </a:ext>
              </a:extLst>
            </p:cNvPr>
            <p:cNvSpPr>
              <a:spLocks noChangeAspect="1" noChangeShapeType="1"/>
            </p:cNvSpPr>
            <p:nvPr/>
          </p:nvSpPr>
          <p:spPr bwMode="auto">
            <a:xfrm>
              <a:off x="2001" y="1483"/>
              <a:ext cx="0" cy="39"/>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4080" name="Line 1136">
              <a:extLst>
                <a:ext uri="{FF2B5EF4-FFF2-40B4-BE49-F238E27FC236}">
                  <a16:creationId xmlns:a16="http://schemas.microsoft.com/office/drawing/2014/main" id="{AFB862A1-7C60-4B3A-A40B-3E3717037E25}"/>
                </a:ext>
              </a:extLst>
            </p:cNvPr>
            <p:cNvSpPr>
              <a:spLocks noChangeAspect="1" noChangeShapeType="1"/>
            </p:cNvSpPr>
            <p:nvPr/>
          </p:nvSpPr>
          <p:spPr bwMode="auto">
            <a:xfrm>
              <a:off x="1928" y="1482"/>
              <a:ext cx="79" cy="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84081" name="Text Box 1137">
            <a:extLst>
              <a:ext uri="{FF2B5EF4-FFF2-40B4-BE49-F238E27FC236}">
                <a16:creationId xmlns:a16="http://schemas.microsoft.com/office/drawing/2014/main" id="{790698C6-3DBD-48C4-BA74-F07BC4D70DF1}"/>
              </a:ext>
            </a:extLst>
          </p:cNvPr>
          <p:cNvSpPr txBox="1">
            <a:spLocks noChangeArrowheads="1"/>
          </p:cNvSpPr>
          <p:nvPr/>
        </p:nvSpPr>
        <p:spPr bwMode="auto">
          <a:xfrm>
            <a:off x="476250" y="6659563"/>
            <a:ext cx="224631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MANOEUVRE ELEMENT CWBR-18</a:t>
            </a:r>
          </a:p>
          <a:p>
            <a:r>
              <a:rPr lang="en-GB" altLang="en-US" sz="1000"/>
              <a:t>Airborne Engineer Field Squadron</a:t>
            </a:r>
          </a:p>
        </p:txBody>
      </p:sp>
      <p:grpSp>
        <p:nvGrpSpPr>
          <p:cNvPr id="84083" name="Group 1139">
            <a:extLst>
              <a:ext uri="{FF2B5EF4-FFF2-40B4-BE49-F238E27FC236}">
                <a16:creationId xmlns:a16="http://schemas.microsoft.com/office/drawing/2014/main" id="{2AE332EF-65F4-43D8-BF16-D7E90CA8F7DF}"/>
              </a:ext>
            </a:extLst>
          </p:cNvPr>
          <p:cNvGrpSpPr>
            <a:grpSpLocks/>
          </p:cNvGrpSpPr>
          <p:nvPr/>
        </p:nvGrpSpPr>
        <p:grpSpPr bwMode="auto">
          <a:xfrm>
            <a:off x="284163" y="6946900"/>
            <a:ext cx="93662" cy="52388"/>
            <a:chOff x="1632" y="1249"/>
            <a:chExt cx="48" cy="24"/>
          </a:xfrm>
        </p:grpSpPr>
        <p:sp>
          <p:nvSpPr>
            <p:cNvPr id="84084" name="AutoShape 1140">
              <a:extLst>
                <a:ext uri="{FF2B5EF4-FFF2-40B4-BE49-F238E27FC236}">
                  <a16:creationId xmlns:a16="http://schemas.microsoft.com/office/drawing/2014/main" id="{FE0AE651-761D-4DFE-87F0-8ACBBCA4EA18}"/>
                </a:ext>
              </a:extLst>
            </p:cNvPr>
            <p:cNvSpPr>
              <a:spLocks noChangeArrowheads="1"/>
            </p:cNvSpPr>
            <p:nvPr/>
          </p:nvSpPr>
          <p:spPr bwMode="auto">
            <a:xfrm>
              <a:off x="1632" y="1249"/>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4085" name="AutoShape 1141">
              <a:extLst>
                <a:ext uri="{FF2B5EF4-FFF2-40B4-BE49-F238E27FC236}">
                  <a16:creationId xmlns:a16="http://schemas.microsoft.com/office/drawing/2014/main" id="{7D5AC14A-9325-4894-9FAD-F5379B9734F2}"/>
                </a:ext>
              </a:extLst>
            </p:cNvPr>
            <p:cNvSpPr>
              <a:spLocks noChangeArrowheads="1"/>
            </p:cNvSpPr>
            <p:nvPr/>
          </p:nvSpPr>
          <p:spPr bwMode="auto">
            <a:xfrm>
              <a:off x="1657" y="1250"/>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84111" name="Line 1167">
            <a:extLst>
              <a:ext uri="{FF2B5EF4-FFF2-40B4-BE49-F238E27FC236}">
                <a16:creationId xmlns:a16="http://schemas.microsoft.com/office/drawing/2014/main" id="{B570EB1F-2E2E-4D25-A2FA-0CF85283D857}"/>
              </a:ext>
            </a:extLst>
          </p:cNvPr>
          <p:cNvSpPr>
            <a:spLocks noChangeShapeType="1"/>
          </p:cNvSpPr>
          <p:nvPr/>
        </p:nvSpPr>
        <p:spPr bwMode="auto">
          <a:xfrm>
            <a:off x="331788" y="8097838"/>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84112" name="Group 1168">
            <a:extLst>
              <a:ext uri="{FF2B5EF4-FFF2-40B4-BE49-F238E27FC236}">
                <a16:creationId xmlns:a16="http://schemas.microsoft.com/office/drawing/2014/main" id="{38AF2DFD-704C-494E-859A-4CECBD6795B7}"/>
              </a:ext>
            </a:extLst>
          </p:cNvPr>
          <p:cNvGrpSpPr>
            <a:grpSpLocks/>
          </p:cNvGrpSpPr>
          <p:nvPr/>
        </p:nvGrpSpPr>
        <p:grpSpPr bwMode="auto">
          <a:xfrm>
            <a:off x="547688" y="7953375"/>
            <a:ext cx="74612" cy="26988"/>
            <a:chOff x="2373" y="1404"/>
            <a:chExt cx="47" cy="17"/>
          </a:xfrm>
        </p:grpSpPr>
        <p:sp>
          <p:nvSpPr>
            <p:cNvPr id="84113" name="Oval 1169">
              <a:extLst>
                <a:ext uri="{FF2B5EF4-FFF2-40B4-BE49-F238E27FC236}">
                  <a16:creationId xmlns:a16="http://schemas.microsoft.com/office/drawing/2014/main" id="{A6EC6394-7DE2-4CAD-AA1F-C5AEA1378109}"/>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84114" name="Oval 1170">
              <a:extLst>
                <a:ext uri="{FF2B5EF4-FFF2-40B4-BE49-F238E27FC236}">
                  <a16:creationId xmlns:a16="http://schemas.microsoft.com/office/drawing/2014/main" id="{964B9422-6525-4311-83EF-ED30289B8B4A}"/>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84115" name="Text Box 1171">
            <a:extLst>
              <a:ext uri="{FF2B5EF4-FFF2-40B4-BE49-F238E27FC236}">
                <a16:creationId xmlns:a16="http://schemas.microsoft.com/office/drawing/2014/main" id="{9BA3048D-CF05-4CB3-8A84-833A065313A6}"/>
              </a:ext>
            </a:extLst>
          </p:cNvPr>
          <p:cNvSpPr txBox="1">
            <a:spLocks noChangeArrowheads="1"/>
          </p:cNvSpPr>
          <p:nvPr/>
        </p:nvSpPr>
        <p:spPr bwMode="auto">
          <a:xfrm>
            <a:off x="692150" y="7883525"/>
            <a:ext cx="26876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Recce</a:t>
            </a:r>
          </a:p>
          <a:p>
            <a:r>
              <a:rPr lang="en-GB" altLang="en-US" sz="800"/>
              <a:t>x3 </a:t>
            </a:r>
            <a:r>
              <a:rPr lang="en-GB" altLang="en-US" sz="800" b="0"/>
              <a:t>Combat Engineers                                     CWBR-36</a:t>
            </a:r>
            <a:endParaRPr lang="en-GB" altLang="en-US" sz="800"/>
          </a:p>
        </p:txBody>
      </p:sp>
      <p:grpSp>
        <p:nvGrpSpPr>
          <p:cNvPr id="84116" name="Group 1172">
            <a:extLst>
              <a:ext uri="{FF2B5EF4-FFF2-40B4-BE49-F238E27FC236}">
                <a16:creationId xmlns:a16="http://schemas.microsoft.com/office/drawing/2014/main" id="{5FF2AFE2-6B4E-435D-853E-DD2C43178007}"/>
              </a:ext>
            </a:extLst>
          </p:cNvPr>
          <p:cNvGrpSpPr>
            <a:grpSpLocks noChangeAspect="1"/>
          </p:cNvGrpSpPr>
          <p:nvPr/>
        </p:nvGrpSpPr>
        <p:grpSpPr bwMode="auto">
          <a:xfrm>
            <a:off x="474663" y="8026400"/>
            <a:ext cx="231775" cy="157163"/>
            <a:chOff x="1872" y="1440"/>
            <a:chExt cx="195" cy="132"/>
          </a:xfrm>
        </p:grpSpPr>
        <p:sp>
          <p:nvSpPr>
            <p:cNvPr id="84117" name="Rectangle 1173">
              <a:extLst>
                <a:ext uri="{FF2B5EF4-FFF2-40B4-BE49-F238E27FC236}">
                  <a16:creationId xmlns:a16="http://schemas.microsoft.com/office/drawing/2014/main" id="{16681DAC-453E-4CAD-87EE-FB59CE0BC3E0}"/>
                </a:ext>
              </a:extLst>
            </p:cNvPr>
            <p:cNvSpPr>
              <a:spLocks noChangeAspect="1" noChangeArrowheads="1"/>
            </p:cNvSpPr>
            <p:nvPr/>
          </p:nvSpPr>
          <p:spPr bwMode="auto">
            <a:xfrm>
              <a:off x="1872" y="1440"/>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4118" name="Line 1174">
              <a:extLst>
                <a:ext uri="{FF2B5EF4-FFF2-40B4-BE49-F238E27FC236}">
                  <a16:creationId xmlns:a16="http://schemas.microsoft.com/office/drawing/2014/main" id="{CCFAFDED-944F-45A3-A95E-A1C35CC35163}"/>
                </a:ext>
              </a:extLst>
            </p:cNvPr>
            <p:cNvSpPr>
              <a:spLocks noChangeAspect="1" noChangeShapeType="1"/>
            </p:cNvSpPr>
            <p:nvPr/>
          </p:nvSpPr>
          <p:spPr bwMode="auto">
            <a:xfrm>
              <a:off x="1932" y="1480"/>
              <a:ext cx="0" cy="42"/>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4119" name="Line 1175">
              <a:extLst>
                <a:ext uri="{FF2B5EF4-FFF2-40B4-BE49-F238E27FC236}">
                  <a16:creationId xmlns:a16="http://schemas.microsoft.com/office/drawing/2014/main" id="{7320D80D-B98F-4055-831D-29B27F7A35E5}"/>
                </a:ext>
              </a:extLst>
            </p:cNvPr>
            <p:cNvSpPr>
              <a:spLocks noChangeAspect="1" noChangeShapeType="1"/>
            </p:cNvSpPr>
            <p:nvPr/>
          </p:nvSpPr>
          <p:spPr bwMode="auto">
            <a:xfrm>
              <a:off x="1967" y="1482"/>
              <a:ext cx="0" cy="4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4120" name="Line 1176">
              <a:extLst>
                <a:ext uri="{FF2B5EF4-FFF2-40B4-BE49-F238E27FC236}">
                  <a16:creationId xmlns:a16="http://schemas.microsoft.com/office/drawing/2014/main" id="{7A5AD47E-F4D0-4077-8914-715E6A5A80FB}"/>
                </a:ext>
              </a:extLst>
            </p:cNvPr>
            <p:cNvSpPr>
              <a:spLocks noChangeAspect="1" noChangeShapeType="1"/>
            </p:cNvSpPr>
            <p:nvPr/>
          </p:nvSpPr>
          <p:spPr bwMode="auto">
            <a:xfrm>
              <a:off x="2001" y="1483"/>
              <a:ext cx="0" cy="39"/>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4121" name="Line 1177">
              <a:extLst>
                <a:ext uri="{FF2B5EF4-FFF2-40B4-BE49-F238E27FC236}">
                  <a16:creationId xmlns:a16="http://schemas.microsoft.com/office/drawing/2014/main" id="{61C5A365-EC80-4A36-8F71-6C8C56198361}"/>
                </a:ext>
              </a:extLst>
            </p:cNvPr>
            <p:cNvSpPr>
              <a:spLocks noChangeAspect="1" noChangeShapeType="1"/>
            </p:cNvSpPr>
            <p:nvPr/>
          </p:nvSpPr>
          <p:spPr bwMode="auto">
            <a:xfrm>
              <a:off x="1928" y="1482"/>
              <a:ext cx="79" cy="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84122" name="Text Box 1178">
            <a:extLst>
              <a:ext uri="{FF2B5EF4-FFF2-40B4-BE49-F238E27FC236}">
                <a16:creationId xmlns:a16="http://schemas.microsoft.com/office/drawing/2014/main" id="{61E302F3-9DBF-43D1-A718-E0D1D19869B6}"/>
              </a:ext>
            </a:extLst>
          </p:cNvPr>
          <p:cNvSpPr txBox="1">
            <a:spLocks noChangeArrowheads="1"/>
          </p:cNvSpPr>
          <p:nvPr/>
        </p:nvSpPr>
        <p:spPr bwMode="auto">
          <a:xfrm>
            <a:off x="115888" y="8532813"/>
            <a:ext cx="3313112" cy="458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800"/>
              <a:t>(a) </a:t>
            </a:r>
            <a:r>
              <a:rPr lang="en-GB" altLang="en-US" sz="800" b="0"/>
              <a:t>The Squadron may be split into separate Troop-sized MEs, each consisting of </a:t>
            </a:r>
            <a:r>
              <a:rPr lang="en-GB" altLang="en-US" sz="800"/>
              <a:t>x4 </a:t>
            </a:r>
            <a:r>
              <a:rPr lang="en-GB" altLang="en-US" sz="800" b="0"/>
              <a:t>Combat Engineers (one of them Recce) &amp; </a:t>
            </a:r>
            <a:r>
              <a:rPr lang="en-GB" altLang="en-US" sz="800"/>
              <a:t>x1 </a:t>
            </a:r>
            <a:r>
              <a:rPr lang="en-GB" altLang="en-US" sz="800" b="0"/>
              <a:t>Land Rover.  Designate the Recce Engineers as the Troop Commander.</a:t>
            </a:r>
            <a:endParaRPr lang="en-GB" altLang="en-US" sz="800"/>
          </a:p>
        </p:txBody>
      </p:sp>
      <p:sp>
        <p:nvSpPr>
          <p:cNvPr id="84123" name="Line 1179">
            <a:extLst>
              <a:ext uri="{FF2B5EF4-FFF2-40B4-BE49-F238E27FC236}">
                <a16:creationId xmlns:a16="http://schemas.microsoft.com/office/drawing/2014/main" id="{2AD051DA-4547-4EF2-9818-894FDBE8AE6B}"/>
              </a:ext>
            </a:extLst>
          </p:cNvPr>
          <p:cNvSpPr>
            <a:spLocks noChangeShapeType="1"/>
          </p:cNvSpPr>
          <p:nvPr/>
        </p:nvSpPr>
        <p:spPr bwMode="auto">
          <a:xfrm>
            <a:off x="331788" y="1833563"/>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84124" name="Group 1180">
            <a:extLst>
              <a:ext uri="{FF2B5EF4-FFF2-40B4-BE49-F238E27FC236}">
                <a16:creationId xmlns:a16="http://schemas.microsoft.com/office/drawing/2014/main" id="{C33997A5-D84F-4C35-A2E6-30376D05048D}"/>
              </a:ext>
            </a:extLst>
          </p:cNvPr>
          <p:cNvGrpSpPr>
            <a:grpSpLocks/>
          </p:cNvGrpSpPr>
          <p:nvPr/>
        </p:nvGrpSpPr>
        <p:grpSpPr bwMode="auto">
          <a:xfrm>
            <a:off x="547688" y="1689100"/>
            <a:ext cx="74612" cy="26988"/>
            <a:chOff x="2373" y="1404"/>
            <a:chExt cx="47" cy="17"/>
          </a:xfrm>
        </p:grpSpPr>
        <p:sp>
          <p:nvSpPr>
            <p:cNvPr id="84125" name="Oval 1181">
              <a:extLst>
                <a:ext uri="{FF2B5EF4-FFF2-40B4-BE49-F238E27FC236}">
                  <a16:creationId xmlns:a16="http://schemas.microsoft.com/office/drawing/2014/main" id="{F185CD20-B64C-41F4-B667-92E3CE99A5E6}"/>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84126" name="Oval 1182">
              <a:extLst>
                <a:ext uri="{FF2B5EF4-FFF2-40B4-BE49-F238E27FC236}">
                  <a16:creationId xmlns:a16="http://schemas.microsoft.com/office/drawing/2014/main" id="{FC997115-408C-4F5B-87A7-C2071CBAE1B7}"/>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84127" name="Text Box 1183">
            <a:extLst>
              <a:ext uri="{FF2B5EF4-FFF2-40B4-BE49-F238E27FC236}">
                <a16:creationId xmlns:a16="http://schemas.microsoft.com/office/drawing/2014/main" id="{BA9E2562-8375-4A02-B664-8CD05A723288}"/>
              </a:ext>
            </a:extLst>
          </p:cNvPr>
          <p:cNvSpPr txBox="1">
            <a:spLocks noChangeArrowheads="1"/>
          </p:cNvSpPr>
          <p:nvPr/>
        </p:nvSpPr>
        <p:spPr bwMode="auto">
          <a:xfrm>
            <a:off x="692150" y="1619250"/>
            <a:ext cx="26876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Recce</a:t>
            </a:r>
          </a:p>
          <a:p>
            <a:r>
              <a:rPr lang="en-GB" altLang="en-US" sz="800"/>
              <a:t>x3 </a:t>
            </a:r>
            <a:r>
              <a:rPr lang="en-GB" altLang="en-US" sz="800" b="0"/>
              <a:t>Combat Engineers                                     CWBR-36</a:t>
            </a:r>
            <a:endParaRPr lang="en-GB" altLang="en-US" sz="800"/>
          </a:p>
        </p:txBody>
      </p:sp>
      <p:grpSp>
        <p:nvGrpSpPr>
          <p:cNvPr id="84128" name="Group 1184">
            <a:extLst>
              <a:ext uri="{FF2B5EF4-FFF2-40B4-BE49-F238E27FC236}">
                <a16:creationId xmlns:a16="http://schemas.microsoft.com/office/drawing/2014/main" id="{D96E9653-25D3-4E0C-9707-0F8F67134B4E}"/>
              </a:ext>
            </a:extLst>
          </p:cNvPr>
          <p:cNvGrpSpPr>
            <a:grpSpLocks noChangeAspect="1"/>
          </p:cNvGrpSpPr>
          <p:nvPr/>
        </p:nvGrpSpPr>
        <p:grpSpPr bwMode="auto">
          <a:xfrm>
            <a:off x="474663" y="1762125"/>
            <a:ext cx="231775" cy="157163"/>
            <a:chOff x="1872" y="1440"/>
            <a:chExt cx="195" cy="132"/>
          </a:xfrm>
        </p:grpSpPr>
        <p:sp>
          <p:nvSpPr>
            <p:cNvPr id="84129" name="Rectangle 1185">
              <a:extLst>
                <a:ext uri="{FF2B5EF4-FFF2-40B4-BE49-F238E27FC236}">
                  <a16:creationId xmlns:a16="http://schemas.microsoft.com/office/drawing/2014/main" id="{E714F7B9-0554-4D8F-901E-6722CE81661F}"/>
                </a:ext>
              </a:extLst>
            </p:cNvPr>
            <p:cNvSpPr>
              <a:spLocks noChangeAspect="1" noChangeArrowheads="1"/>
            </p:cNvSpPr>
            <p:nvPr/>
          </p:nvSpPr>
          <p:spPr bwMode="auto">
            <a:xfrm>
              <a:off x="1872" y="1440"/>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4130" name="Line 1186">
              <a:extLst>
                <a:ext uri="{FF2B5EF4-FFF2-40B4-BE49-F238E27FC236}">
                  <a16:creationId xmlns:a16="http://schemas.microsoft.com/office/drawing/2014/main" id="{85508E51-C61A-46FE-9017-52A2D6CB59AF}"/>
                </a:ext>
              </a:extLst>
            </p:cNvPr>
            <p:cNvSpPr>
              <a:spLocks noChangeAspect="1" noChangeShapeType="1"/>
            </p:cNvSpPr>
            <p:nvPr/>
          </p:nvSpPr>
          <p:spPr bwMode="auto">
            <a:xfrm>
              <a:off x="1932" y="1480"/>
              <a:ext cx="0" cy="42"/>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4131" name="Line 1187">
              <a:extLst>
                <a:ext uri="{FF2B5EF4-FFF2-40B4-BE49-F238E27FC236}">
                  <a16:creationId xmlns:a16="http://schemas.microsoft.com/office/drawing/2014/main" id="{E660284C-473C-4CD4-978C-344BF1C6E545}"/>
                </a:ext>
              </a:extLst>
            </p:cNvPr>
            <p:cNvSpPr>
              <a:spLocks noChangeAspect="1" noChangeShapeType="1"/>
            </p:cNvSpPr>
            <p:nvPr/>
          </p:nvSpPr>
          <p:spPr bwMode="auto">
            <a:xfrm>
              <a:off x="1967" y="1482"/>
              <a:ext cx="0" cy="4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4132" name="Line 1188">
              <a:extLst>
                <a:ext uri="{FF2B5EF4-FFF2-40B4-BE49-F238E27FC236}">
                  <a16:creationId xmlns:a16="http://schemas.microsoft.com/office/drawing/2014/main" id="{9C7ECA68-94B6-4E48-8A4C-38B94D25CD81}"/>
                </a:ext>
              </a:extLst>
            </p:cNvPr>
            <p:cNvSpPr>
              <a:spLocks noChangeAspect="1" noChangeShapeType="1"/>
            </p:cNvSpPr>
            <p:nvPr/>
          </p:nvSpPr>
          <p:spPr bwMode="auto">
            <a:xfrm>
              <a:off x="2001" y="1483"/>
              <a:ext cx="0" cy="39"/>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4133" name="Line 1189">
              <a:extLst>
                <a:ext uri="{FF2B5EF4-FFF2-40B4-BE49-F238E27FC236}">
                  <a16:creationId xmlns:a16="http://schemas.microsoft.com/office/drawing/2014/main" id="{ADC83DFF-3F1F-42C2-8227-4C9F6B4FFA88}"/>
                </a:ext>
              </a:extLst>
            </p:cNvPr>
            <p:cNvSpPr>
              <a:spLocks noChangeAspect="1" noChangeShapeType="1"/>
            </p:cNvSpPr>
            <p:nvPr/>
          </p:nvSpPr>
          <p:spPr bwMode="auto">
            <a:xfrm>
              <a:off x="1928" y="1482"/>
              <a:ext cx="79" cy="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84137" name="Line 1193">
            <a:extLst>
              <a:ext uri="{FF2B5EF4-FFF2-40B4-BE49-F238E27FC236}">
                <a16:creationId xmlns:a16="http://schemas.microsoft.com/office/drawing/2014/main" id="{ABBF03C9-6799-46FE-A85B-3A4916DCCE96}"/>
              </a:ext>
            </a:extLst>
          </p:cNvPr>
          <p:cNvSpPr>
            <a:spLocks noChangeShapeType="1"/>
          </p:cNvSpPr>
          <p:nvPr/>
        </p:nvSpPr>
        <p:spPr bwMode="auto">
          <a:xfrm>
            <a:off x="3644900" y="2555875"/>
            <a:ext cx="0" cy="5762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4138" name="Line 1194">
            <a:extLst>
              <a:ext uri="{FF2B5EF4-FFF2-40B4-BE49-F238E27FC236}">
                <a16:creationId xmlns:a16="http://schemas.microsoft.com/office/drawing/2014/main" id="{995D5685-4E0D-4D57-B1D1-29A7E317F78A}"/>
              </a:ext>
            </a:extLst>
          </p:cNvPr>
          <p:cNvSpPr>
            <a:spLocks noChangeShapeType="1"/>
          </p:cNvSpPr>
          <p:nvPr/>
        </p:nvSpPr>
        <p:spPr bwMode="auto">
          <a:xfrm>
            <a:off x="3790950" y="1333500"/>
            <a:ext cx="0" cy="14287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84139" name="Group 1195">
            <a:extLst>
              <a:ext uri="{FF2B5EF4-FFF2-40B4-BE49-F238E27FC236}">
                <a16:creationId xmlns:a16="http://schemas.microsoft.com/office/drawing/2014/main" id="{7C567BBF-0D8B-41C1-AD63-AD400985CF84}"/>
              </a:ext>
            </a:extLst>
          </p:cNvPr>
          <p:cNvGrpSpPr>
            <a:grpSpLocks/>
          </p:cNvGrpSpPr>
          <p:nvPr/>
        </p:nvGrpSpPr>
        <p:grpSpPr bwMode="auto">
          <a:xfrm>
            <a:off x="3789363" y="1403350"/>
            <a:ext cx="74612" cy="26988"/>
            <a:chOff x="2373" y="1404"/>
            <a:chExt cx="47" cy="17"/>
          </a:xfrm>
        </p:grpSpPr>
        <p:sp>
          <p:nvSpPr>
            <p:cNvPr id="84140" name="Oval 1196">
              <a:extLst>
                <a:ext uri="{FF2B5EF4-FFF2-40B4-BE49-F238E27FC236}">
                  <a16:creationId xmlns:a16="http://schemas.microsoft.com/office/drawing/2014/main" id="{E04B6ABB-7343-4A9F-A4FB-09BB2E02D0A5}"/>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84141" name="Oval 1197">
              <a:extLst>
                <a:ext uri="{FF2B5EF4-FFF2-40B4-BE49-F238E27FC236}">
                  <a16:creationId xmlns:a16="http://schemas.microsoft.com/office/drawing/2014/main" id="{30564EE8-BA8D-488F-AD22-485BA70011C2}"/>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grpSp>
        <p:nvGrpSpPr>
          <p:cNvPr id="84142" name="Group 1198">
            <a:extLst>
              <a:ext uri="{FF2B5EF4-FFF2-40B4-BE49-F238E27FC236}">
                <a16:creationId xmlns:a16="http://schemas.microsoft.com/office/drawing/2014/main" id="{D21AE36F-1D95-4A67-9527-348CD9A9E650}"/>
              </a:ext>
            </a:extLst>
          </p:cNvPr>
          <p:cNvGrpSpPr>
            <a:grpSpLocks/>
          </p:cNvGrpSpPr>
          <p:nvPr/>
        </p:nvGrpSpPr>
        <p:grpSpPr bwMode="auto">
          <a:xfrm>
            <a:off x="3789363" y="1404938"/>
            <a:ext cx="74612" cy="26987"/>
            <a:chOff x="2373" y="1404"/>
            <a:chExt cx="47" cy="17"/>
          </a:xfrm>
        </p:grpSpPr>
        <p:sp>
          <p:nvSpPr>
            <p:cNvPr id="84143" name="Oval 1199">
              <a:extLst>
                <a:ext uri="{FF2B5EF4-FFF2-40B4-BE49-F238E27FC236}">
                  <a16:creationId xmlns:a16="http://schemas.microsoft.com/office/drawing/2014/main" id="{F2D48E96-2B0E-4418-9903-B3D82C75DB16}"/>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84144" name="Oval 1200">
              <a:extLst>
                <a:ext uri="{FF2B5EF4-FFF2-40B4-BE49-F238E27FC236}">
                  <a16:creationId xmlns:a16="http://schemas.microsoft.com/office/drawing/2014/main" id="{56DA3159-9E8F-4B5E-8ED4-F81FCD223909}"/>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84145" name="Text Box 1201">
            <a:extLst>
              <a:ext uri="{FF2B5EF4-FFF2-40B4-BE49-F238E27FC236}">
                <a16:creationId xmlns:a16="http://schemas.microsoft.com/office/drawing/2014/main" id="{4FC1B418-FD8F-46C7-87CD-47BAB3DFC471}"/>
              </a:ext>
            </a:extLst>
          </p:cNvPr>
          <p:cNvSpPr txBox="1">
            <a:spLocks noChangeArrowheads="1"/>
          </p:cNvSpPr>
          <p:nvPr/>
        </p:nvSpPr>
        <p:spPr bwMode="auto">
          <a:xfrm>
            <a:off x="3933825" y="1331913"/>
            <a:ext cx="274161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a:t>
            </a:r>
          </a:p>
          <a:p>
            <a:r>
              <a:rPr lang="en-GB" altLang="en-US" sz="800"/>
              <a:t>x3 </a:t>
            </a:r>
            <a:r>
              <a:rPr lang="en-GB" altLang="en-US" sz="800" b="0"/>
              <a:t>Bv-202 All-Terrain Tracked Carrier (MG)     CWBR-48</a:t>
            </a:r>
            <a:endParaRPr lang="en-GB" altLang="en-US" sz="800"/>
          </a:p>
        </p:txBody>
      </p:sp>
      <p:grpSp>
        <p:nvGrpSpPr>
          <p:cNvPr id="84146" name="Group 1202">
            <a:extLst>
              <a:ext uri="{FF2B5EF4-FFF2-40B4-BE49-F238E27FC236}">
                <a16:creationId xmlns:a16="http://schemas.microsoft.com/office/drawing/2014/main" id="{D464C77A-25E1-4CDC-8A81-5176B6737DDC}"/>
              </a:ext>
            </a:extLst>
          </p:cNvPr>
          <p:cNvGrpSpPr>
            <a:grpSpLocks/>
          </p:cNvGrpSpPr>
          <p:nvPr/>
        </p:nvGrpSpPr>
        <p:grpSpPr bwMode="auto">
          <a:xfrm>
            <a:off x="3717925" y="1477963"/>
            <a:ext cx="239713" cy="187325"/>
            <a:chOff x="2116" y="3787"/>
            <a:chExt cx="151" cy="118"/>
          </a:xfrm>
        </p:grpSpPr>
        <p:sp>
          <p:nvSpPr>
            <p:cNvPr id="84147" name="Rectangle 1203">
              <a:extLst>
                <a:ext uri="{FF2B5EF4-FFF2-40B4-BE49-F238E27FC236}">
                  <a16:creationId xmlns:a16="http://schemas.microsoft.com/office/drawing/2014/main" id="{3E89745E-09C5-48CC-A909-9B0F1D81527A}"/>
                </a:ext>
              </a:extLst>
            </p:cNvPr>
            <p:cNvSpPr>
              <a:spLocks noChangeAspect="1" noChangeArrowheads="1"/>
            </p:cNvSpPr>
            <p:nvPr/>
          </p:nvSpPr>
          <p:spPr bwMode="auto">
            <a:xfrm>
              <a:off x="2116" y="3787"/>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4148" name="Oval 1204">
              <a:extLst>
                <a:ext uri="{FF2B5EF4-FFF2-40B4-BE49-F238E27FC236}">
                  <a16:creationId xmlns:a16="http://schemas.microsoft.com/office/drawing/2014/main" id="{B6138371-6019-4739-83A2-4867ACD0558E}"/>
                </a:ext>
              </a:extLst>
            </p:cNvPr>
            <p:cNvSpPr>
              <a:spLocks noChangeAspect="1" noChangeArrowheads="1"/>
            </p:cNvSpPr>
            <p:nvPr/>
          </p:nvSpPr>
          <p:spPr bwMode="auto">
            <a:xfrm>
              <a:off x="2155" y="3888"/>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4149" name="Oval 1205">
              <a:extLst>
                <a:ext uri="{FF2B5EF4-FFF2-40B4-BE49-F238E27FC236}">
                  <a16:creationId xmlns:a16="http://schemas.microsoft.com/office/drawing/2014/main" id="{EF3B0192-C847-4807-8EEC-E69E1CCB605F}"/>
                </a:ext>
              </a:extLst>
            </p:cNvPr>
            <p:cNvSpPr>
              <a:spLocks noChangeAspect="1" noChangeArrowheads="1"/>
            </p:cNvSpPr>
            <p:nvPr/>
          </p:nvSpPr>
          <p:spPr bwMode="auto">
            <a:xfrm>
              <a:off x="2203" y="3888"/>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4150" name="Rectangle 1206">
              <a:extLst>
                <a:ext uri="{FF2B5EF4-FFF2-40B4-BE49-F238E27FC236}">
                  <a16:creationId xmlns:a16="http://schemas.microsoft.com/office/drawing/2014/main" id="{7B263719-D63B-45D9-881A-633F96AA37C6}"/>
                </a:ext>
              </a:extLst>
            </p:cNvPr>
            <p:cNvSpPr>
              <a:spLocks noChangeAspect="1" noChangeArrowheads="1"/>
            </p:cNvSpPr>
            <p:nvPr/>
          </p:nvSpPr>
          <p:spPr bwMode="auto">
            <a:xfrm>
              <a:off x="2168" y="3888"/>
              <a:ext cx="39" cy="17"/>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84151" name="Line 1207">
            <a:extLst>
              <a:ext uri="{FF2B5EF4-FFF2-40B4-BE49-F238E27FC236}">
                <a16:creationId xmlns:a16="http://schemas.microsoft.com/office/drawing/2014/main" id="{D5725E87-A9E7-4863-A11E-FCE209431CAC}"/>
              </a:ext>
            </a:extLst>
          </p:cNvPr>
          <p:cNvSpPr>
            <a:spLocks noChangeShapeType="1"/>
          </p:cNvSpPr>
          <p:nvPr/>
        </p:nvSpPr>
        <p:spPr bwMode="auto">
          <a:xfrm>
            <a:off x="3790950" y="757238"/>
            <a:ext cx="0" cy="14287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4152" name="Line 1208">
            <a:extLst>
              <a:ext uri="{FF2B5EF4-FFF2-40B4-BE49-F238E27FC236}">
                <a16:creationId xmlns:a16="http://schemas.microsoft.com/office/drawing/2014/main" id="{C5109873-CF3F-4E13-8CB8-6F26A2A224B4}"/>
              </a:ext>
            </a:extLst>
          </p:cNvPr>
          <p:cNvSpPr>
            <a:spLocks noChangeShapeType="1"/>
          </p:cNvSpPr>
          <p:nvPr/>
        </p:nvSpPr>
        <p:spPr bwMode="auto">
          <a:xfrm flipH="1">
            <a:off x="3562350" y="395288"/>
            <a:ext cx="11113" cy="144145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4153" name="Line 1209">
            <a:extLst>
              <a:ext uri="{FF2B5EF4-FFF2-40B4-BE49-F238E27FC236}">
                <a16:creationId xmlns:a16="http://schemas.microsoft.com/office/drawing/2014/main" id="{CAB52B24-4FA9-46A6-830E-05613245D7AA}"/>
              </a:ext>
            </a:extLst>
          </p:cNvPr>
          <p:cNvSpPr>
            <a:spLocks noChangeShapeType="1"/>
          </p:cNvSpPr>
          <p:nvPr/>
        </p:nvSpPr>
        <p:spPr bwMode="auto">
          <a:xfrm>
            <a:off x="3573463" y="179388"/>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4154" name="Line 1210">
            <a:extLst>
              <a:ext uri="{FF2B5EF4-FFF2-40B4-BE49-F238E27FC236}">
                <a16:creationId xmlns:a16="http://schemas.microsoft.com/office/drawing/2014/main" id="{6C565E8D-ACC8-4F4C-8E68-D2FCF547D1F0}"/>
              </a:ext>
            </a:extLst>
          </p:cNvPr>
          <p:cNvSpPr>
            <a:spLocks noChangeShapeType="1"/>
          </p:cNvSpPr>
          <p:nvPr/>
        </p:nvSpPr>
        <p:spPr bwMode="auto">
          <a:xfrm>
            <a:off x="3573463" y="682625"/>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84155" name="Group 1211">
            <a:extLst>
              <a:ext uri="{FF2B5EF4-FFF2-40B4-BE49-F238E27FC236}">
                <a16:creationId xmlns:a16="http://schemas.microsoft.com/office/drawing/2014/main" id="{CC26D4B4-4C4A-4DC1-8443-E2EFEC460E2F}"/>
              </a:ext>
            </a:extLst>
          </p:cNvPr>
          <p:cNvGrpSpPr>
            <a:grpSpLocks/>
          </p:cNvGrpSpPr>
          <p:nvPr/>
        </p:nvGrpSpPr>
        <p:grpSpPr bwMode="auto">
          <a:xfrm>
            <a:off x="3789363" y="538163"/>
            <a:ext cx="74612" cy="26987"/>
            <a:chOff x="2373" y="1404"/>
            <a:chExt cx="47" cy="17"/>
          </a:xfrm>
        </p:grpSpPr>
        <p:sp>
          <p:nvSpPr>
            <p:cNvPr id="84156" name="Oval 1212">
              <a:extLst>
                <a:ext uri="{FF2B5EF4-FFF2-40B4-BE49-F238E27FC236}">
                  <a16:creationId xmlns:a16="http://schemas.microsoft.com/office/drawing/2014/main" id="{F5749D93-E8A2-4028-80E4-4290167077D2}"/>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84157" name="Oval 1213">
              <a:extLst>
                <a:ext uri="{FF2B5EF4-FFF2-40B4-BE49-F238E27FC236}">
                  <a16:creationId xmlns:a16="http://schemas.microsoft.com/office/drawing/2014/main" id="{CF5D6E03-40A9-425E-844C-10E2241B1DC2}"/>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84158" name="Text Box 1214">
            <a:extLst>
              <a:ext uri="{FF2B5EF4-FFF2-40B4-BE49-F238E27FC236}">
                <a16:creationId xmlns:a16="http://schemas.microsoft.com/office/drawing/2014/main" id="{B86DD035-2F10-4F4B-9BAA-17E4726D2940}"/>
              </a:ext>
            </a:extLst>
          </p:cNvPr>
          <p:cNvSpPr txBox="1">
            <a:spLocks noChangeArrowheads="1"/>
          </p:cNvSpPr>
          <p:nvPr/>
        </p:nvSpPr>
        <p:spPr bwMode="auto">
          <a:xfrm>
            <a:off x="3933825" y="466725"/>
            <a:ext cx="271621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Command</a:t>
            </a:r>
          </a:p>
          <a:p>
            <a:r>
              <a:rPr lang="en-GB" altLang="en-US" sz="800"/>
              <a:t>x1 </a:t>
            </a:r>
            <a:r>
              <a:rPr lang="en-GB" altLang="en-US" sz="800" b="0"/>
              <a:t>Commander                                                CWBR-25</a:t>
            </a:r>
            <a:endParaRPr lang="en-GB" altLang="en-US" sz="800"/>
          </a:p>
        </p:txBody>
      </p:sp>
      <p:grpSp>
        <p:nvGrpSpPr>
          <p:cNvPr id="84159" name="Group 1215">
            <a:extLst>
              <a:ext uri="{FF2B5EF4-FFF2-40B4-BE49-F238E27FC236}">
                <a16:creationId xmlns:a16="http://schemas.microsoft.com/office/drawing/2014/main" id="{0195E52C-71A8-42C8-8789-F1FB09C8E3E0}"/>
              </a:ext>
            </a:extLst>
          </p:cNvPr>
          <p:cNvGrpSpPr>
            <a:grpSpLocks/>
          </p:cNvGrpSpPr>
          <p:nvPr/>
        </p:nvGrpSpPr>
        <p:grpSpPr bwMode="auto">
          <a:xfrm>
            <a:off x="3717925" y="609600"/>
            <a:ext cx="231775" cy="157163"/>
            <a:chOff x="933" y="149"/>
            <a:chExt cx="146" cy="99"/>
          </a:xfrm>
        </p:grpSpPr>
        <p:sp>
          <p:nvSpPr>
            <p:cNvPr id="84160" name="Rectangle 1216">
              <a:extLst>
                <a:ext uri="{FF2B5EF4-FFF2-40B4-BE49-F238E27FC236}">
                  <a16:creationId xmlns:a16="http://schemas.microsoft.com/office/drawing/2014/main" id="{173D6100-E5E3-4B73-842C-705AEF8F5765}"/>
                </a:ext>
              </a:extLst>
            </p:cNvPr>
            <p:cNvSpPr>
              <a:spLocks noChangeAspect="1" noChangeArrowheads="1"/>
            </p:cNvSpPr>
            <p:nvPr/>
          </p:nvSpPr>
          <p:spPr bwMode="auto">
            <a:xfrm>
              <a:off x="933" y="149"/>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4161" name="Text Box 1217">
              <a:extLst>
                <a:ext uri="{FF2B5EF4-FFF2-40B4-BE49-F238E27FC236}">
                  <a16:creationId xmlns:a16="http://schemas.microsoft.com/office/drawing/2014/main" id="{CC7A9BD8-3B77-4CC9-95AE-4E6A99AC6E37}"/>
                </a:ext>
              </a:extLst>
            </p:cNvPr>
            <p:cNvSpPr txBox="1">
              <a:spLocks noChangeAspect="1" noChangeArrowheads="1"/>
            </p:cNvSpPr>
            <p:nvPr/>
          </p:nvSpPr>
          <p:spPr bwMode="auto">
            <a:xfrm>
              <a:off x="948" y="163"/>
              <a:ext cx="116" cy="70"/>
            </a:xfrm>
            <a:prstGeom prst="rect">
              <a:avLst/>
            </a:prstGeom>
            <a:solidFill>
              <a:srgbClr val="CC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sz="800"/>
                <a:t>HQ</a:t>
              </a:r>
            </a:p>
          </p:txBody>
        </p:sp>
      </p:grpSp>
      <p:sp>
        <p:nvSpPr>
          <p:cNvPr id="84162" name="Line 1218">
            <a:extLst>
              <a:ext uri="{FF2B5EF4-FFF2-40B4-BE49-F238E27FC236}">
                <a16:creationId xmlns:a16="http://schemas.microsoft.com/office/drawing/2014/main" id="{C5164411-BDAE-44F0-A073-0E4F26E10A2D}"/>
              </a:ext>
            </a:extLst>
          </p:cNvPr>
          <p:cNvSpPr>
            <a:spLocks noChangeShapeType="1"/>
          </p:cNvSpPr>
          <p:nvPr/>
        </p:nvSpPr>
        <p:spPr bwMode="auto">
          <a:xfrm>
            <a:off x="3573463" y="1257300"/>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84163" name="Group 1219">
            <a:extLst>
              <a:ext uri="{FF2B5EF4-FFF2-40B4-BE49-F238E27FC236}">
                <a16:creationId xmlns:a16="http://schemas.microsoft.com/office/drawing/2014/main" id="{4085C55D-2C7C-4C77-802D-104115ECB670}"/>
              </a:ext>
            </a:extLst>
          </p:cNvPr>
          <p:cNvGrpSpPr>
            <a:grpSpLocks/>
          </p:cNvGrpSpPr>
          <p:nvPr/>
        </p:nvGrpSpPr>
        <p:grpSpPr bwMode="auto">
          <a:xfrm>
            <a:off x="3789363" y="1112838"/>
            <a:ext cx="74612" cy="26987"/>
            <a:chOff x="2373" y="1404"/>
            <a:chExt cx="47" cy="17"/>
          </a:xfrm>
        </p:grpSpPr>
        <p:sp>
          <p:nvSpPr>
            <p:cNvPr id="84164" name="Oval 1220">
              <a:extLst>
                <a:ext uri="{FF2B5EF4-FFF2-40B4-BE49-F238E27FC236}">
                  <a16:creationId xmlns:a16="http://schemas.microsoft.com/office/drawing/2014/main" id="{9EB1B963-E689-47AD-9160-9404D28CD759}"/>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84165" name="Oval 1221">
              <a:extLst>
                <a:ext uri="{FF2B5EF4-FFF2-40B4-BE49-F238E27FC236}">
                  <a16:creationId xmlns:a16="http://schemas.microsoft.com/office/drawing/2014/main" id="{6861965A-4A44-4E8F-9842-A3913FDFDE11}"/>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84166" name="Text Box 1222">
            <a:extLst>
              <a:ext uri="{FF2B5EF4-FFF2-40B4-BE49-F238E27FC236}">
                <a16:creationId xmlns:a16="http://schemas.microsoft.com/office/drawing/2014/main" id="{C46CD4B9-BCD9-4065-A243-C805D3E4A1E6}"/>
              </a:ext>
            </a:extLst>
          </p:cNvPr>
          <p:cNvSpPr txBox="1">
            <a:spLocks noChangeArrowheads="1"/>
          </p:cNvSpPr>
          <p:nvPr/>
        </p:nvSpPr>
        <p:spPr bwMode="auto">
          <a:xfrm>
            <a:off x="3933825" y="1112838"/>
            <a:ext cx="2744788"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x3 </a:t>
            </a:r>
            <a:r>
              <a:rPr lang="en-GB" altLang="en-US" sz="800" b="0"/>
              <a:t>Combat Engineers                                       CWBR-36</a:t>
            </a:r>
            <a:endParaRPr lang="en-GB" altLang="en-US" sz="800"/>
          </a:p>
        </p:txBody>
      </p:sp>
      <p:grpSp>
        <p:nvGrpSpPr>
          <p:cNvPr id="84167" name="Group 1223">
            <a:extLst>
              <a:ext uri="{FF2B5EF4-FFF2-40B4-BE49-F238E27FC236}">
                <a16:creationId xmlns:a16="http://schemas.microsoft.com/office/drawing/2014/main" id="{A9213F87-F2AC-4D56-B41D-36A2AF52E9D8}"/>
              </a:ext>
            </a:extLst>
          </p:cNvPr>
          <p:cNvGrpSpPr>
            <a:grpSpLocks noChangeAspect="1"/>
          </p:cNvGrpSpPr>
          <p:nvPr/>
        </p:nvGrpSpPr>
        <p:grpSpPr bwMode="auto">
          <a:xfrm>
            <a:off x="3716338" y="1185863"/>
            <a:ext cx="231775" cy="157162"/>
            <a:chOff x="1872" y="1440"/>
            <a:chExt cx="195" cy="132"/>
          </a:xfrm>
        </p:grpSpPr>
        <p:sp>
          <p:nvSpPr>
            <p:cNvPr id="84168" name="Rectangle 1224">
              <a:extLst>
                <a:ext uri="{FF2B5EF4-FFF2-40B4-BE49-F238E27FC236}">
                  <a16:creationId xmlns:a16="http://schemas.microsoft.com/office/drawing/2014/main" id="{9D00856B-08EF-480A-8B29-B45924CB040E}"/>
                </a:ext>
              </a:extLst>
            </p:cNvPr>
            <p:cNvSpPr>
              <a:spLocks noChangeAspect="1" noChangeArrowheads="1"/>
            </p:cNvSpPr>
            <p:nvPr/>
          </p:nvSpPr>
          <p:spPr bwMode="auto">
            <a:xfrm>
              <a:off x="1872" y="1440"/>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4169" name="Line 1225">
              <a:extLst>
                <a:ext uri="{FF2B5EF4-FFF2-40B4-BE49-F238E27FC236}">
                  <a16:creationId xmlns:a16="http://schemas.microsoft.com/office/drawing/2014/main" id="{A09268C0-C7DF-42D5-B208-D7858B39D888}"/>
                </a:ext>
              </a:extLst>
            </p:cNvPr>
            <p:cNvSpPr>
              <a:spLocks noChangeAspect="1" noChangeShapeType="1"/>
            </p:cNvSpPr>
            <p:nvPr/>
          </p:nvSpPr>
          <p:spPr bwMode="auto">
            <a:xfrm>
              <a:off x="1932" y="1480"/>
              <a:ext cx="0" cy="42"/>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4170" name="Line 1226">
              <a:extLst>
                <a:ext uri="{FF2B5EF4-FFF2-40B4-BE49-F238E27FC236}">
                  <a16:creationId xmlns:a16="http://schemas.microsoft.com/office/drawing/2014/main" id="{E4CC3EA8-6354-4222-A6BA-3EA1B3FEF974}"/>
                </a:ext>
              </a:extLst>
            </p:cNvPr>
            <p:cNvSpPr>
              <a:spLocks noChangeAspect="1" noChangeShapeType="1"/>
            </p:cNvSpPr>
            <p:nvPr/>
          </p:nvSpPr>
          <p:spPr bwMode="auto">
            <a:xfrm>
              <a:off x="1967" y="1482"/>
              <a:ext cx="0" cy="4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4171" name="Line 1227">
              <a:extLst>
                <a:ext uri="{FF2B5EF4-FFF2-40B4-BE49-F238E27FC236}">
                  <a16:creationId xmlns:a16="http://schemas.microsoft.com/office/drawing/2014/main" id="{1404F25C-3965-4E7A-956F-A3C032890FB4}"/>
                </a:ext>
              </a:extLst>
            </p:cNvPr>
            <p:cNvSpPr>
              <a:spLocks noChangeAspect="1" noChangeShapeType="1"/>
            </p:cNvSpPr>
            <p:nvPr/>
          </p:nvSpPr>
          <p:spPr bwMode="auto">
            <a:xfrm>
              <a:off x="2001" y="1483"/>
              <a:ext cx="0" cy="39"/>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4172" name="Line 1228">
              <a:extLst>
                <a:ext uri="{FF2B5EF4-FFF2-40B4-BE49-F238E27FC236}">
                  <a16:creationId xmlns:a16="http://schemas.microsoft.com/office/drawing/2014/main" id="{47C0781D-92A4-4E32-A46C-0673B7ADFE08}"/>
                </a:ext>
              </a:extLst>
            </p:cNvPr>
            <p:cNvSpPr>
              <a:spLocks noChangeAspect="1" noChangeShapeType="1"/>
            </p:cNvSpPr>
            <p:nvPr/>
          </p:nvSpPr>
          <p:spPr bwMode="auto">
            <a:xfrm>
              <a:off x="1928" y="1482"/>
              <a:ext cx="79" cy="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84173" name="Text Box 1229">
            <a:extLst>
              <a:ext uri="{FF2B5EF4-FFF2-40B4-BE49-F238E27FC236}">
                <a16:creationId xmlns:a16="http://schemas.microsoft.com/office/drawing/2014/main" id="{94E4684C-7847-4DEC-A993-CB9453376E12}"/>
              </a:ext>
            </a:extLst>
          </p:cNvPr>
          <p:cNvSpPr txBox="1">
            <a:spLocks noChangeArrowheads="1"/>
          </p:cNvSpPr>
          <p:nvPr/>
        </p:nvSpPr>
        <p:spPr bwMode="auto">
          <a:xfrm>
            <a:off x="3717925" y="107950"/>
            <a:ext cx="24161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MANOEUVRE ELEMENT CWBR-19</a:t>
            </a:r>
          </a:p>
          <a:p>
            <a:r>
              <a:rPr lang="en-GB" altLang="en-US" sz="1000"/>
              <a:t>Commando Engineer Field Squadron</a:t>
            </a:r>
          </a:p>
        </p:txBody>
      </p:sp>
      <p:sp>
        <p:nvSpPr>
          <p:cNvPr id="84174" name="Line 1230">
            <a:extLst>
              <a:ext uri="{FF2B5EF4-FFF2-40B4-BE49-F238E27FC236}">
                <a16:creationId xmlns:a16="http://schemas.microsoft.com/office/drawing/2014/main" id="{A2C3668A-CB3F-4664-B02A-7017E2455352}"/>
              </a:ext>
            </a:extLst>
          </p:cNvPr>
          <p:cNvSpPr>
            <a:spLocks noChangeShapeType="1"/>
          </p:cNvSpPr>
          <p:nvPr/>
        </p:nvSpPr>
        <p:spPr bwMode="auto">
          <a:xfrm>
            <a:off x="3573463" y="1836738"/>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84175" name="Group 1231">
            <a:extLst>
              <a:ext uri="{FF2B5EF4-FFF2-40B4-BE49-F238E27FC236}">
                <a16:creationId xmlns:a16="http://schemas.microsoft.com/office/drawing/2014/main" id="{8D3B7712-DE54-4A18-BAE7-9BB91866F2FC}"/>
              </a:ext>
            </a:extLst>
          </p:cNvPr>
          <p:cNvGrpSpPr>
            <a:grpSpLocks/>
          </p:cNvGrpSpPr>
          <p:nvPr/>
        </p:nvGrpSpPr>
        <p:grpSpPr bwMode="auto">
          <a:xfrm>
            <a:off x="3789363" y="1692275"/>
            <a:ext cx="74612" cy="26988"/>
            <a:chOff x="2373" y="1404"/>
            <a:chExt cx="47" cy="17"/>
          </a:xfrm>
        </p:grpSpPr>
        <p:sp>
          <p:nvSpPr>
            <p:cNvPr id="84176" name="Oval 1232">
              <a:extLst>
                <a:ext uri="{FF2B5EF4-FFF2-40B4-BE49-F238E27FC236}">
                  <a16:creationId xmlns:a16="http://schemas.microsoft.com/office/drawing/2014/main" id="{8E48ED4E-11F6-4998-8D2F-61BEB2417625}"/>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84177" name="Oval 1233">
              <a:extLst>
                <a:ext uri="{FF2B5EF4-FFF2-40B4-BE49-F238E27FC236}">
                  <a16:creationId xmlns:a16="http://schemas.microsoft.com/office/drawing/2014/main" id="{EE19880E-8B38-4B17-884A-7C2E94E78E81}"/>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84178" name="Text Box 1234">
            <a:extLst>
              <a:ext uri="{FF2B5EF4-FFF2-40B4-BE49-F238E27FC236}">
                <a16:creationId xmlns:a16="http://schemas.microsoft.com/office/drawing/2014/main" id="{5CE12EB2-5764-4CCE-B837-0AD357FCE2C9}"/>
              </a:ext>
            </a:extLst>
          </p:cNvPr>
          <p:cNvSpPr txBox="1">
            <a:spLocks noChangeArrowheads="1"/>
          </p:cNvSpPr>
          <p:nvPr/>
        </p:nvSpPr>
        <p:spPr bwMode="auto">
          <a:xfrm>
            <a:off x="3933825" y="1692275"/>
            <a:ext cx="2773363"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x6 </a:t>
            </a:r>
            <a:r>
              <a:rPr lang="en-GB" altLang="en-US" sz="800" b="0"/>
              <a:t>Combat Engineers                                        CWBR-36</a:t>
            </a:r>
            <a:endParaRPr lang="en-GB" altLang="en-US" sz="800"/>
          </a:p>
        </p:txBody>
      </p:sp>
      <p:grpSp>
        <p:nvGrpSpPr>
          <p:cNvPr id="84179" name="Group 1235">
            <a:extLst>
              <a:ext uri="{FF2B5EF4-FFF2-40B4-BE49-F238E27FC236}">
                <a16:creationId xmlns:a16="http://schemas.microsoft.com/office/drawing/2014/main" id="{0DA4D2F5-FEB8-4107-A2FE-AC7E9AA37D96}"/>
              </a:ext>
            </a:extLst>
          </p:cNvPr>
          <p:cNvGrpSpPr>
            <a:grpSpLocks noChangeAspect="1"/>
          </p:cNvGrpSpPr>
          <p:nvPr/>
        </p:nvGrpSpPr>
        <p:grpSpPr bwMode="auto">
          <a:xfrm>
            <a:off x="3716338" y="1765300"/>
            <a:ext cx="231775" cy="157163"/>
            <a:chOff x="1872" y="1440"/>
            <a:chExt cx="195" cy="132"/>
          </a:xfrm>
        </p:grpSpPr>
        <p:sp>
          <p:nvSpPr>
            <p:cNvPr id="84180" name="Rectangle 1236">
              <a:extLst>
                <a:ext uri="{FF2B5EF4-FFF2-40B4-BE49-F238E27FC236}">
                  <a16:creationId xmlns:a16="http://schemas.microsoft.com/office/drawing/2014/main" id="{0AF42F45-C826-49B1-9157-37585EDAA807}"/>
                </a:ext>
              </a:extLst>
            </p:cNvPr>
            <p:cNvSpPr>
              <a:spLocks noChangeAspect="1" noChangeArrowheads="1"/>
            </p:cNvSpPr>
            <p:nvPr/>
          </p:nvSpPr>
          <p:spPr bwMode="auto">
            <a:xfrm>
              <a:off x="1872" y="1440"/>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4181" name="Line 1237">
              <a:extLst>
                <a:ext uri="{FF2B5EF4-FFF2-40B4-BE49-F238E27FC236}">
                  <a16:creationId xmlns:a16="http://schemas.microsoft.com/office/drawing/2014/main" id="{F80426FD-324A-42C6-B265-DE7D4CDDA786}"/>
                </a:ext>
              </a:extLst>
            </p:cNvPr>
            <p:cNvSpPr>
              <a:spLocks noChangeAspect="1" noChangeShapeType="1"/>
            </p:cNvSpPr>
            <p:nvPr/>
          </p:nvSpPr>
          <p:spPr bwMode="auto">
            <a:xfrm>
              <a:off x="1932" y="1480"/>
              <a:ext cx="0" cy="42"/>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4182" name="Line 1238">
              <a:extLst>
                <a:ext uri="{FF2B5EF4-FFF2-40B4-BE49-F238E27FC236}">
                  <a16:creationId xmlns:a16="http://schemas.microsoft.com/office/drawing/2014/main" id="{5F5E134D-BE26-423D-8DEA-CF7EF9E87F71}"/>
                </a:ext>
              </a:extLst>
            </p:cNvPr>
            <p:cNvSpPr>
              <a:spLocks noChangeAspect="1" noChangeShapeType="1"/>
            </p:cNvSpPr>
            <p:nvPr/>
          </p:nvSpPr>
          <p:spPr bwMode="auto">
            <a:xfrm>
              <a:off x="1967" y="1482"/>
              <a:ext cx="0" cy="4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4183" name="Line 1239">
              <a:extLst>
                <a:ext uri="{FF2B5EF4-FFF2-40B4-BE49-F238E27FC236}">
                  <a16:creationId xmlns:a16="http://schemas.microsoft.com/office/drawing/2014/main" id="{38444497-A718-42B0-99B5-105056857089}"/>
                </a:ext>
              </a:extLst>
            </p:cNvPr>
            <p:cNvSpPr>
              <a:spLocks noChangeAspect="1" noChangeShapeType="1"/>
            </p:cNvSpPr>
            <p:nvPr/>
          </p:nvSpPr>
          <p:spPr bwMode="auto">
            <a:xfrm>
              <a:off x="2001" y="1483"/>
              <a:ext cx="0" cy="39"/>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4184" name="Line 1240">
              <a:extLst>
                <a:ext uri="{FF2B5EF4-FFF2-40B4-BE49-F238E27FC236}">
                  <a16:creationId xmlns:a16="http://schemas.microsoft.com/office/drawing/2014/main" id="{856095D0-11F4-4A39-B9D1-74577F921815}"/>
                </a:ext>
              </a:extLst>
            </p:cNvPr>
            <p:cNvSpPr>
              <a:spLocks noChangeAspect="1" noChangeShapeType="1"/>
            </p:cNvSpPr>
            <p:nvPr/>
          </p:nvSpPr>
          <p:spPr bwMode="auto">
            <a:xfrm>
              <a:off x="1928" y="1482"/>
              <a:ext cx="79" cy="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84185" name="Group 1241">
            <a:extLst>
              <a:ext uri="{FF2B5EF4-FFF2-40B4-BE49-F238E27FC236}">
                <a16:creationId xmlns:a16="http://schemas.microsoft.com/office/drawing/2014/main" id="{FA4E8C8C-1307-4756-9237-D2E521F9DF93}"/>
              </a:ext>
            </a:extLst>
          </p:cNvPr>
          <p:cNvGrpSpPr>
            <a:grpSpLocks/>
          </p:cNvGrpSpPr>
          <p:nvPr/>
        </p:nvGrpSpPr>
        <p:grpSpPr bwMode="auto">
          <a:xfrm>
            <a:off x="3789363" y="827088"/>
            <a:ext cx="74612" cy="26987"/>
            <a:chOff x="2373" y="1404"/>
            <a:chExt cx="47" cy="17"/>
          </a:xfrm>
        </p:grpSpPr>
        <p:sp>
          <p:nvSpPr>
            <p:cNvPr id="84186" name="Oval 1242">
              <a:extLst>
                <a:ext uri="{FF2B5EF4-FFF2-40B4-BE49-F238E27FC236}">
                  <a16:creationId xmlns:a16="http://schemas.microsoft.com/office/drawing/2014/main" id="{A82E6BFF-1B41-40C2-B4F1-5A72C4BC944B}"/>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84187" name="Oval 1243">
              <a:extLst>
                <a:ext uri="{FF2B5EF4-FFF2-40B4-BE49-F238E27FC236}">
                  <a16:creationId xmlns:a16="http://schemas.microsoft.com/office/drawing/2014/main" id="{4DDBCF43-E2EC-4FE1-ACFA-76A87CF5BA1A}"/>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grpSp>
        <p:nvGrpSpPr>
          <p:cNvPr id="84188" name="Group 1244">
            <a:extLst>
              <a:ext uri="{FF2B5EF4-FFF2-40B4-BE49-F238E27FC236}">
                <a16:creationId xmlns:a16="http://schemas.microsoft.com/office/drawing/2014/main" id="{60823A60-D5CB-497E-9EF9-7923A1E18C78}"/>
              </a:ext>
            </a:extLst>
          </p:cNvPr>
          <p:cNvGrpSpPr>
            <a:grpSpLocks/>
          </p:cNvGrpSpPr>
          <p:nvPr/>
        </p:nvGrpSpPr>
        <p:grpSpPr bwMode="auto">
          <a:xfrm>
            <a:off x="3789363" y="828675"/>
            <a:ext cx="74612" cy="26988"/>
            <a:chOff x="2373" y="1404"/>
            <a:chExt cx="47" cy="17"/>
          </a:xfrm>
        </p:grpSpPr>
        <p:sp>
          <p:nvSpPr>
            <p:cNvPr id="84189" name="Oval 1245">
              <a:extLst>
                <a:ext uri="{FF2B5EF4-FFF2-40B4-BE49-F238E27FC236}">
                  <a16:creationId xmlns:a16="http://schemas.microsoft.com/office/drawing/2014/main" id="{DA24A22B-9161-42FD-9591-9EC22CDD8D5A}"/>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84190" name="Oval 1246">
              <a:extLst>
                <a:ext uri="{FF2B5EF4-FFF2-40B4-BE49-F238E27FC236}">
                  <a16:creationId xmlns:a16="http://schemas.microsoft.com/office/drawing/2014/main" id="{0201B5DE-BBF1-4CCE-9C90-BF0D3489492B}"/>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84191" name="Text Box 1247">
            <a:extLst>
              <a:ext uri="{FF2B5EF4-FFF2-40B4-BE49-F238E27FC236}">
                <a16:creationId xmlns:a16="http://schemas.microsoft.com/office/drawing/2014/main" id="{0258660E-490D-4C32-BA58-0B2C38A6C445}"/>
              </a:ext>
            </a:extLst>
          </p:cNvPr>
          <p:cNvSpPr txBox="1">
            <a:spLocks noChangeArrowheads="1"/>
          </p:cNvSpPr>
          <p:nvPr/>
        </p:nvSpPr>
        <p:spPr bwMode="auto">
          <a:xfrm>
            <a:off x="3933825" y="755650"/>
            <a:ext cx="274161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a:t>
            </a:r>
          </a:p>
          <a:p>
            <a:r>
              <a:rPr lang="en-GB" altLang="en-US" sz="800"/>
              <a:t>x1 </a:t>
            </a:r>
            <a:r>
              <a:rPr lang="en-GB" altLang="en-US" sz="800" b="0"/>
              <a:t>Bv-202 All-Terrain Tracked Carrier (no MG)CWBR-48</a:t>
            </a:r>
            <a:endParaRPr lang="en-GB" altLang="en-US" sz="800"/>
          </a:p>
        </p:txBody>
      </p:sp>
      <p:grpSp>
        <p:nvGrpSpPr>
          <p:cNvPr id="84192" name="Group 1248">
            <a:extLst>
              <a:ext uri="{FF2B5EF4-FFF2-40B4-BE49-F238E27FC236}">
                <a16:creationId xmlns:a16="http://schemas.microsoft.com/office/drawing/2014/main" id="{B3544352-7A9E-4826-BD83-30AF8924705C}"/>
              </a:ext>
            </a:extLst>
          </p:cNvPr>
          <p:cNvGrpSpPr>
            <a:grpSpLocks/>
          </p:cNvGrpSpPr>
          <p:nvPr/>
        </p:nvGrpSpPr>
        <p:grpSpPr bwMode="auto">
          <a:xfrm>
            <a:off x="3717925" y="901700"/>
            <a:ext cx="239713" cy="187325"/>
            <a:chOff x="2116" y="3787"/>
            <a:chExt cx="151" cy="118"/>
          </a:xfrm>
        </p:grpSpPr>
        <p:sp>
          <p:nvSpPr>
            <p:cNvPr id="84193" name="Rectangle 1249">
              <a:extLst>
                <a:ext uri="{FF2B5EF4-FFF2-40B4-BE49-F238E27FC236}">
                  <a16:creationId xmlns:a16="http://schemas.microsoft.com/office/drawing/2014/main" id="{74944336-AD88-4598-A048-D127D34ED91E}"/>
                </a:ext>
              </a:extLst>
            </p:cNvPr>
            <p:cNvSpPr>
              <a:spLocks noChangeAspect="1" noChangeArrowheads="1"/>
            </p:cNvSpPr>
            <p:nvPr/>
          </p:nvSpPr>
          <p:spPr bwMode="auto">
            <a:xfrm>
              <a:off x="2116" y="3787"/>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4194" name="Oval 1250">
              <a:extLst>
                <a:ext uri="{FF2B5EF4-FFF2-40B4-BE49-F238E27FC236}">
                  <a16:creationId xmlns:a16="http://schemas.microsoft.com/office/drawing/2014/main" id="{D28C4E79-2404-4359-84B2-832F21CB54D3}"/>
                </a:ext>
              </a:extLst>
            </p:cNvPr>
            <p:cNvSpPr>
              <a:spLocks noChangeAspect="1" noChangeArrowheads="1"/>
            </p:cNvSpPr>
            <p:nvPr/>
          </p:nvSpPr>
          <p:spPr bwMode="auto">
            <a:xfrm>
              <a:off x="2155" y="3888"/>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4195" name="Oval 1251">
              <a:extLst>
                <a:ext uri="{FF2B5EF4-FFF2-40B4-BE49-F238E27FC236}">
                  <a16:creationId xmlns:a16="http://schemas.microsoft.com/office/drawing/2014/main" id="{97CB860A-3766-42E2-B954-A90686A26BFE}"/>
                </a:ext>
              </a:extLst>
            </p:cNvPr>
            <p:cNvSpPr>
              <a:spLocks noChangeAspect="1" noChangeArrowheads="1"/>
            </p:cNvSpPr>
            <p:nvPr/>
          </p:nvSpPr>
          <p:spPr bwMode="auto">
            <a:xfrm>
              <a:off x="2203" y="3888"/>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4196" name="Rectangle 1252">
              <a:extLst>
                <a:ext uri="{FF2B5EF4-FFF2-40B4-BE49-F238E27FC236}">
                  <a16:creationId xmlns:a16="http://schemas.microsoft.com/office/drawing/2014/main" id="{3F6C87E7-9F37-4610-8CDF-39CD4313FF2A}"/>
                </a:ext>
              </a:extLst>
            </p:cNvPr>
            <p:cNvSpPr>
              <a:spLocks noChangeAspect="1" noChangeArrowheads="1"/>
            </p:cNvSpPr>
            <p:nvPr/>
          </p:nvSpPr>
          <p:spPr bwMode="auto">
            <a:xfrm>
              <a:off x="2168" y="3888"/>
              <a:ext cx="39" cy="17"/>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84197" name="Text Box 1253">
            <a:extLst>
              <a:ext uri="{FF2B5EF4-FFF2-40B4-BE49-F238E27FC236}">
                <a16:creationId xmlns:a16="http://schemas.microsoft.com/office/drawing/2014/main" id="{159EE30B-F07C-4560-8C20-72F03FACBBE8}"/>
              </a:ext>
            </a:extLst>
          </p:cNvPr>
          <p:cNvSpPr txBox="1">
            <a:spLocks noChangeArrowheads="1"/>
          </p:cNvSpPr>
          <p:nvPr/>
        </p:nvSpPr>
        <p:spPr bwMode="auto">
          <a:xfrm>
            <a:off x="4005263" y="2987675"/>
            <a:ext cx="2738437"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x3 </a:t>
            </a:r>
            <a:r>
              <a:rPr lang="en-GB" altLang="en-US" sz="800" b="0"/>
              <a:t>FV-438 Swingfire ATGM Vehicle </a:t>
            </a:r>
            <a:r>
              <a:rPr lang="en-GB" altLang="en-US" sz="800"/>
              <a:t>                </a:t>
            </a:r>
            <a:r>
              <a:rPr lang="en-GB" altLang="en-US" sz="800" b="0"/>
              <a:t>CWBR-13</a:t>
            </a:r>
            <a:endParaRPr lang="en-GB" altLang="en-US" sz="800"/>
          </a:p>
        </p:txBody>
      </p:sp>
      <p:grpSp>
        <p:nvGrpSpPr>
          <p:cNvPr id="84198" name="Group 1254">
            <a:extLst>
              <a:ext uri="{FF2B5EF4-FFF2-40B4-BE49-F238E27FC236}">
                <a16:creationId xmlns:a16="http://schemas.microsoft.com/office/drawing/2014/main" id="{C49A268C-5735-4D7C-94FB-07D62927E788}"/>
              </a:ext>
            </a:extLst>
          </p:cNvPr>
          <p:cNvGrpSpPr>
            <a:grpSpLocks noChangeAspect="1"/>
          </p:cNvGrpSpPr>
          <p:nvPr/>
        </p:nvGrpSpPr>
        <p:grpSpPr bwMode="auto">
          <a:xfrm>
            <a:off x="3502025" y="2409825"/>
            <a:ext cx="287338" cy="217488"/>
            <a:chOff x="1055" y="960"/>
            <a:chExt cx="202" cy="132"/>
          </a:xfrm>
        </p:grpSpPr>
        <p:sp>
          <p:nvSpPr>
            <p:cNvPr id="84199" name="Rectangle 1255">
              <a:extLst>
                <a:ext uri="{FF2B5EF4-FFF2-40B4-BE49-F238E27FC236}">
                  <a16:creationId xmlns:a16="http://schemas.microsoft.com/office/drawing/2014/main" id="{3B083754-39D6-4EFE-B565-4AB69D27C656}"/>
                </a:ext>
              </a:extLst>
            </p:cNvPr>
            <p:cNvSpPr>
              <a:spLocks noChangeAspect="1" noChangeArrowheads="1"/>
            </p:cNvSpPr>
            <p:nvPr/>
          </p:nvSpPr>
          <p:spPr bwMode="auto">
            <a:xfrm>
              <a:off x="1056" y="960"/>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4200" name="Oval 1256">
              <a:extLst>
                <a:ext uri="{FF2B5EF4-FFF2-40B4-BE49-F238E27FC236}">
                  <a16:creationId xmlns:a16="http://schemas.microsoft.com/office/drawing/2014/main" id="{F1A23427-03D8-4AEB-A822-0C06FA0AC41B}"/>
                </a:ext>
              </a:extLst>
            </p:cNvPr>
            <p:cNvSpPr>
              <a:spLocks noChangeAspect="1" noChangeArrowheads="1"/>
            </p:cNvSpPr>
            <p:nvPr/>
          </p:nvSpPr>
          <p:spPr bwMode="auto">
            <a:xfrm>
              <a:off x="1081" y="989"/>
              <a:ext cx="144"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4201" name="Line 1257">
              <a:extLst>
                <a:ext uri="{FF2B5EF4-FFF2-40B4-BE49-F238E27FC236}">
                  <a16:creationId xmlns:a16="http://schemas.microsoft.com/office/drawing/2014/main" id="{408D4DC1-C135-4CB3-94BA-DD6A58932FE7}"/>
                </a:ext>
              </a:extLst>
            </p:cNvPr>
            <p:cNvSpPr>
              <a:spLocks noChangeAspect="1" noChangeShapeType="1"/>
            </p:cNvSpPr>
            <p:nvPr/>
          </p:nvSpPr>
          <p:spPr bwMode="auto">
            <a:xfrm flipV="1">
              <a:off x="1055" y="961"/>
              <a:ext cx="97" cy="131"/>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4202" name="Line 1258">
              <a:extLst>
                <a:ext uri="{FF2B5EF4-FFF2-40B4-BE49-F238E27FC236}">
                  <a16:creationId xmlns:a16="http://schemas.microsoft.com/office/drawing/2014/main" id="{EB6C0F95-57A0-4694-A781-B27264A41091}"/>
                </a:ext>
              </a:extLst>
            </p:cNvPr>
            <p:cNvSpPr>
              <a:spLocks noChangeAspect="1" noChangeShapeType="1"/>
            </p:cNvSpPr>
            <p:nvPr/>
          </p:nvSpPr>
          <p:spPr bwMode="auto">
            <a:xfrm>
              <a:off x="1152" y="960"/>
              <a:ext cx="104" cy="131"/>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84203" name="Group 1259">
            <a:extLst>
              <a:ext uri="{FF2B5EF4-FFF2-40B4-BE49-F238E27FC236}">
                <a16:creationId xmlns:a16="http://schemas.microsoft.com/office/drawing/2014/main" id="{2D281F72-2771-42E9-AFB5-8487CB3DD595}"/>
              </a:ext>
            </a:extLst>
          </p:cNvPr>
          <p:cNvGrpSpPr>
            <a:grpSpLocks/>
          </p:cNvGrpSpPr>
          <p:nvPr/>
        </p:nvGrpSpPr>
        <p:grpSpPr bwMode="auto">
          <a:xfrm>
            <a:off x="3579813" y="2338388"/>
            <a:ext cx="131762" cy="26987"/>
            <a:chOff x="304" y="1872"/>
            <a:chExt cx="83" cy="17"/>
          </a:xfrm>
        </p:grpSpPr>
        <p:sp>
          <p:nvSpPr>
            <p:cNvPr id="84204" name="Oval 1260">
              <a:extLst>
                <a:ext uri="{FF2B5EF4-FFF2-40B4-BE49-F238E27FC236}">
                  <a16:creationId xmlns:a16="http://schemas.microsoft.com/office/drawing/2014/main" id="{6D073687-C28D-405D-A0F6-337563849CB9}"/>
                </a:ext>
              </a:extLst>
            </p:cNvPr>
            <p:cNvSpPr>
              <a:spLocks noChangeAspect="1" noChangeArrowheads="1"/>
            </p:cNvSpPr>
            <p:nvPr/>
          </p:nvSpPr>
          <p:spPr bwMode="auto">
            <a:xfrm>
              <a:off x="304" y="1872"/>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84205" name="Oval 1261">
              <a:extLst>
                <a:ext uri="{FF2B5EF4-FFF2-40B4-BE49-F238E27FC236}">
                  <a16:creationId xmlns:a16="http://schemas.microsoft.com/office/drawing/2014/main" id="{CE5C94AF-9BCB-4F4F-A9C7-BE091B54CE78}"/>
                </a:ext>
              </a:extLst>
            </p:cNvPr>
            <p:cNvSpPr>
              <a:spLocks noChangeAspect="1" noChangeArrowheads="1"/>
            </p:cNvSpPr>
            <p:nvPr/>
          </p:nvSpPr>
          <p:spPr bwMode="auto">
            <a:xfrm>
              <a:off x="336" y="1872"/>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84206" name="Oval 1262">
              <a:extLst>
                <a:ext uri="{FF2B5EF4-FFF2-40B4-BE49-F238E27FC236}">
                  <a16:creationId xmlns:a16="http://schemas.microsoft.com/office/drawing/2014/main" id="{F1861954-05BF-408B-A5C0-31D8ECCE4EE3}"/>
                </a:ext>
              </a:extLst>
            </p:cNvPr>
            <p:cNvSpPr>
              <a:spLocks noChangeAspect="1" noChangeArrowheads="1"/>
            </p:cNvSpPr>
            <p:nvPr/>
          </p:nvSpPr>
          <p:spPr bwMode="auto">
            <a:xfrm>
              <a:off x="370" y="1872"/>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84207" name="Text Box 1263">
            <a:extLst>
              <a:ext uri="{FF2B5EF4-FFF2-40B4-BE49-F238E27FC236}">
                <a16:creationId xmlns:a16="http://schemas.microsoft.com/office/drawing/2014/main" id="{90A7D7DB-2D10-4F35-94D2-9D9F3D6E04AD}"/>
              </a:ext>
            </a:extLst>
          </p:cNvPr>
          <p:cNvSpPr txBox="1">
            <a:spLocks noChangeArrowheads="1"/>
          </p:cNvSpPr>
          <p:nvPr/>
        </p:nvSpPr>
        <p:spPr bwMode="auto">
          <a:xfrm>
            <a:off x="3789363" y="2241550"/>
            <a:ext cx="22415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MANOEUVRE ELEMENT CWBR-20</a:t>
            </a:r>
          </a:p>
          <a:p>
            <a:r>
              <a:rPr lang="en-GB" altLang="en-US" sz="1000"/>
              <a:t>Guided Weapons Troop</a:t>
            </a:r>
          </a:p>
        </p:txBody>
      </p:sp>
      <p:grpSp>
        <p:nvGrpSpPr>
          <p:cNvPr id="84208" name="Group 1264">
            <a:extLst>
              <a:ext uri="{FF2B5EF4-FFF2-40B4-BE49-F238E27FC236}">
                <a16:creationId xmlns:a16="http://schemas.microsoft.com/office/drawing/2014/main" id="{F0026C22-BC2D-4DC9-B56B-A17D32CA12A3}"/>
              </a:ext>
            </a:extLst>
          </p:cNvPr>
          <p:cNvGrpSpPr>
            <a:grpSpLocks/>
          </p:cNvGrpSpPr>
          <p:nvPr/>
        </p:nvGrpSpPr>
        <p:grpSpPr bwMode="auto">
          <a:xfrm>
            <a:off x="3789363" y="2771775"/>
            <a:ext cx="231775" cy="190500"/>
            <a:chOff x="2352" y="3264"/>
            <a:chExt cx="146" cy="120"/>
          </a:xfrm>
        </p:grpSpPr>
        <p:sp>
          <p:nvSpPr>
            <p:cNvPr id="84209" name="Rectangle 1265">
              <a:extLst>
                <a:ext uri="{FF2B5EF4-FFF2-40B4-BE49-F238E27FC236}">
                  <a16:creationId xmlns:a16="http://schemas.microsoft.com/office/drawing/2014/main" id="{F3830EE0-4D83-4717-8508-17A3BDBF49E7}"/>
                </a:ext>
              </a:extLst>
            </p:cNvPr>
            <p:cNvSpPr>
              <a:spLocks noChangeAspect="1" noChangeArrowheads="1"/>
            </p:cNvSpPr>
            <p:nvPr/>
          </p:nvSpPr>
          <p:spPr bwMode="auto">
            <a:xfrm>
              <a:off x="2352" y="326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4210" name="Oval 1266">
              <a:extLst>
                <a:ext uri="{FF2B5EF4-FFF2-40B4-BE49-F238E27FC236}">
                  <a16:creationId xmlns:a16="http://schemas.microsoft.com/office/drawing/2014/main" id="{C8F1B8E5-952F-4DBD-B763-67B870048CCA}"/>
                </a:ext>
              </a:extLst>
            </p:cNvPr>
            <p:cNvSpPr>
              <a:spLocks noChangeAspect="1" noChangeArrowheads="1"/>
            </p:cNvSpPr>
            <p:nvPr/>
          </p:nvSpPr>
          <p:spPr bwMode="auto">
            <a:xfrm>
              <a:off x="2359" y="336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84211" name="Oval 1267">
              <a:extLst>
                <a:ext uri="{FF2B5EF4-FFF2-40B4-BE49-F238E27FC236}">
                  <a16:creationId xmlns:a16="http://schemas.microsoft.com/office/drawing/2014/main" id="{4B59F0C3-2D42-4B42-B181-5F28A17048AB}"/>
                </a:ext>
              </a:extLst>
            </p:cNvPr>
            <p:cNvSpPr>
              <a:spLocks noChangeAspect="1" noChangeArrowheads="1"/>
            </p:cNvSpPr>
            <p:nvPr/>
          </p:nvSpPr>
          <p:spPr bwMode="auto">
            <a:xfrm>
              <a:off x="2473" y="336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84212" name="Oval 1268">
              <a:extLst>
                <a:ext uri="{FF2B5EF4-FFF2-40B4-BE49-F238E27FC236}">
                  <a16:creationId xmlns:a16="http://schemas.microsoft.com/office/drawing/2014/main" id="{E6FB903C-B8CE-4AEE-8A2A-426CFA96F5AE}"/>
                </a:ext>
              </a:extLst>
            </p:cNvPr>
            <p:cNvSpPr>
              <a:spLocks noChangeAspect="1" noChangeArrowheads="1"/>
            </p:cNvSpPr>
            <p:nvPr/>
          </p:nvSpPr>
          <p:spPr bwMode="auto">
            <a:xfrm>
              <a:off x="2373" y="3290"/>
              <a:ext cx="102" cy="48"/>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4213" name="Line 1269">
              <a:extLst>
                <a:ext uri="{FF2B5EF4-FFF2-40B4-BE49-F238E27FC236}">
                  <a16:creationId xmlns:a16="http://schemas.microsoft.com/office/drawing/2014/main" id="{49ADFA38-92D7-470F-88B5-28CD729977F2}"/>
                </a:ext>
              </a:extLst>
            </p:cNvPr>
            <p:cNvSpPr>
              <a:spLocks noChangeAspect="1" noChangeShapeType="1"/>
            </p:cNvSpPr>
            <p:nvPr/>
          </p:nvSpPr>
          <p:spPr bwMode="auto">
            <a:xfrm flipV="1">
              <a:off x="2353" y="3264"/>
              <a:ext cx="144" cy="9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84214" name="Group 1270">
            <a:extLst>
              <a:ext uri="{FF2B5EF4-FFF2-40B4-BE49-F238E27FC236}">
                <a16:creationId xmlns:a16="http://schemas.microsoft.com/office/drawing/2014/main" id="{B6444BAF-3725-4814-BF44-202FFD49F3A6}"/>
              </a:ext>
            </a:extLst>
          </p:cNvPr>
          <p:cNvGrpSpPr>
            <a:grpSpLocks/>
          </p:cNvGrpSpPr>
          <p:nvPr/>
        </p:nvGrpSpPr>
        <p:grpSpPr bwMode="auto">
          <a:xfrm>
            <a:off x="3862388" y="2700338"/>
            <a:ext cx="74612" cy="26987"/>
            <a:chOff x="2373" y="1404"/>
            <a:chExt cx="47" cy="17"/>
          </a:xfrm>
        </p:grpSpPr>
        <p:sp>
          <p:nvSpPr>
            <p:cNvPr id="84215" name="Oval 1271">
              <a:extLst>
                <a:ext uri="{FF2B5EF4-FFF2-40B4-BE49-F238E27FC236}">
                  <a16:creationId xmlns:a16="http://schemas.microsoft.com/office/drawing/2014/main" id="{49F33BC1-C80A-45E1-AF9A-81792D6A632D}"/>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84216" name="Oval 1272">
              <a:extLst>
                <a:ext uri="{FF2B5EF4-FFF2-40B4-BE49-F238E27FC236}">
                  <a16:creationId xmlns:a16="http://schemas.microsoft.com/office/drawing/2014/main" id="{934AD68D-5314-4984-AF6E-A4B2FB2D1818}"/>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84217" name="Text Box 1273">
            <a:extLst>
              <a:ext uri="{FF2B5EF4-FFF2-40B4-BE49-F238E27FC236}">
                <a16:creationId xmlns:a16="http://schemas.microsoft.com/office/drawing/2014/main" id="{5AB8169D-EB1F-4650-9BC5-77A4A3DCE160}"/>
              </a:ext>
            </a:extLst>
          </p:cNvPr>
          <p:cNvSpPr txBox="1">
            <a:spLocks noChangeArrowheads="1"/>
          </p:cNvSpPr>
          <p:nvPr/>
        </p:nvSpPr>
        <p:spPr bwMode="auto">
          <a:xfrm>
            <a:off x="4005263" y="2627313"/>
            <a:ext cx="27384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Command</a:t>
            </a:r>
          </a:p>
          <a:p>
            <a:r>
              <a:rPr lang="en-GB" altLang="en-US" sz="800"/>
              <a:t>x1 </a:t>
            </a:r>
            <a:r>
              <a:rPr lang="en-GB" altLang="en-US" sz="800" b="0"/>
              <a:t>Ferret Scout Car                                          CWBR-18</a:t>
            </a:r>
            <a:endParaRPr lang="en-GB" altLang="en-US" sz="800"/>
          </a:p>
        </p:txBody>
      </p:sp>
      <p:sp>
        <p:nvSpPr>
          <p:cNvPr id="84218" name="Line 1274">
            <a:extLst>
              <a:ext uri="{FF2B5EF4-FFF2-40B4-BE49-F238E27FC236}">
                <a16:creationId xmlns:a16="http://schemas.microsoft.com/office/drawing/2014/main" id="{2D6694FD-AA3F-4D22-83F0-0462B538776C}"/>
              </a:ext>
            </a:extLst>
          </p:cNvPr>
          <p:cNvSpPr>
            <a:spLocks noChangeShapeType="1"/>
          </p:cNvSpPr>
          <p:nvPr/>
        </p:nvSpPr>
        <p:spPr bwMode="auto">
          <a:xfrm>
            <a:off x="3644900" y="284321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84219" name="Group 1275">
            <a:extLst>
              <a:ext uri="{FF2B5EF4-FFF2-40B4-BE49-F238E27FC236}">
                <a16:creationId xmlns:a16="http://schemas.microsoft.com/office/drawing/2014/main" id="{D30EAF9F-964F-47DF-8D35-039208D3DABC}"/>
              </a:ext>
            </a:extLst>
          </p:cNvPr>
          <p:cNvGrpSpPr>
            <a:grpSpLocks noChangeAspect="1"/>
          </p:cNvGrpSpPr>
          <p:nvPr/>
        </p:nvGrpSpPr>
        <p:grpSpPr bwMode="auto">
          <a:xfrm>
            <a:off x="3789363" y="3059113"/>
            <a:ext cx="241300" cy="157162"/>
            <a:chOff x="1055" y="960"/>
            <a:chExt cx="202" cy="132"/>
          </a:xfrm>
        </p:grpSpPr>
        <p:sp>
          <p:nvSpPr>
            <p:cNvPr id="84220" name="Rectangle 1276">
              <a:extLst>
                <a:ext uri="{FF2B5EF4-FFF2-40B4-BE49-F238E27FC236}">
                  <a16:creationId xmlns:a16="http://schemas.microsoft.com/office/drawing/2014/main" id="{FA49B753-78E8-47FB-B521-4C8F258A9C08}"/>
                </a:ext>
              </a:extLst>
            </p:cNvPr>
            <p:cNvSpPr>
              <a:spLocks noChangeAspect="1" noChangeArrowheads="1"/>
            </p:cNvSpPr>
            <p:nvPr/>
          </p:nvSpPr>
          <p:spPr bwMode="auto">
            <a:xfrm>
              <a:off x="1056" y="960"/>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4221" name="Oval 1277">
              <a:extLst>
                <a:ext uri="{FF2B5EF4-FFF2-40B4-BE49-F238E27FC236}">
                  <a16:creationId xmlns:a16="http://schemas.microsoft.com/office/drawing/2014/main" id="{A5B43046-9F17-404C-9442-4995804225ED}"/>
                </a:ext>
              </a:extLst>
            </p:cNvPr>
            <p:cNvSpPr>
              <a:spLocks noChangeAspect="1" noChangeArrowheads="1"/>
            </p:cNvSpPr>
            <p:nvPr/>
          </p:nvSpPr>
          <p:spPr bwMode="auto">
            <a:xfrm>
              <a:off x="1081" y="989"/>
              <a:ext cx="144"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4222" name="Line 1278">
              <a:extLst>
                <a:ext uri="{FF2B5EF4-FFF2-40B4-BE49-F238E27FC236}">
                  <a16:creationId xmlns:a16="http://schemas.microsoft.com/office/drawing/2014/main" id="{18A2CA69-3196-4A2F-9A38-BE5CC8B8CB02}"/>
                </a:ext>
              </a:extLst>
            </p:cNvPr>
            <p:cNvSpPr>
              <a:spLocks noChangeAspect="1" noChangeShapeType="1"/>
            </p:cNvSpPr>
            <p:nvPr/>
          </p:nvSpPr>
          <p:spPr bwMode="auto">
            <a:xfrm flipV="1">
              <a:off x="1055" y="961"/>
              <a:ext cx="97" cy="131"/>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4223" name="Line 1279">
              <a:extLst>
                <a:ext uri="{FF2B5EF4-FFF2-40B4-BE49-F238E27FC236}">
                  <a16:creationId xmlns:a16="http://schemas.microsoft.com/office/drawing/2014/main" id="{0C5C5A11-9C41-4E02-BF2D-9FDD4BFC5EB7}"/>
                </a:ext>
              </a:extLst>
            </p:cNvPr>
            <p:cNvSpPr>
              <a:spLocks noChangeAspect="1" noChangeShapeType="1"/>
            </p:cNvSpPr>
            <p:nvPr/>
          </p:nvSpPr>
          <p:spPr bwMode="auto">
            <a:xfrm>
              <a:off x="1152" y="960"/>
              <a:ext cx="104" cy="131"/>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84224" name="Group 1280">
            <a:extLst>
              <a:ext uri="{FF2B5EF4-FFF2-40B4-BE49-F238E27FC236}">
                <a16:creationId xmlns:a16="http://schemas.microsoft.com/office/drawing/2014/main" id="{00718BA0-D7B0-4AB9-95A0-AABC0FC81874}"/>
              </a:ext>
            </a:extLst>
          </p:cNvPr>
          <p:cNvGrpSpPr>
            <a:grpSpLocks/>
          </p:cNvGrpSpPr>
          <p:nvPr/>
        </p:nvGrpSpPr>
        <p:grpSpPr bwMode="auto">
          <a:xfrm>
            <a:off x="3860800" y="2987675"/>
            <a:ext cx="74613" cy="26988"/>
            <a:chOff x="2373" y="1404"/>
            <a:chExt cx="47" cy="17"/>
          </a:xfrm>
        </p:grpSpPr>
        <p:sp>
          <p:nvSpPr>
            <p:cNvPr id="84225" name="Oval 1281">
              <a:extLst>
                <a:ext uri="{FF2B5EF4-FFF2-40B4-BE49-F238E27FC236}">
                  <a16:creationId xmlns:a16="http://schemas.microsoft.com/office/drawing/2014/main" id="{CA6E19D2-8065-4DCC-856F-06FF71B280AD}"/>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84226" name="Oval 1282">
              <a:extLst>
                <a:ext uri="{FF2B5EF4-FFF2-40B4-BE49-F238E27FC236}">
                  <a16:creationId xmlns:a16="http://schemas.microsoft.com/office/drawing/2014/main" id="{3A0EE971-A9C4-4C2D-AE77-C46A6B4B2D59}"/>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84227" name="Line 1283">
            <a:extLst>
              <a:ext uri="{FF2B5EF4-FFF2-40B4-BE49-F238E27FC236}">
                <a16:creationId xmlns:a16="http://schemas.microsoft.com/office/drawing/2014/main" id="{94186CD3-3A81-492A-BAC7-E74BCCD91378}"/>
              </a:ext>
            </a:extLst>
          </p:cNvPr>
          <p:cNvSpPr>
            <a:spLocks noChangeShapeType="1"/>
          </p:cNvSpPr>
          <p:nvPr/>
        </p:nvSpPr>
        <p:spPr bwMode="auto">
          <a:xfrm>
            <a:off x="3644900" y="3132138"/>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84228" name="Group 1284">
            <a:extLst>
              <a:ext uri="{FF2B5EF4-FFF2-40B4-BE49-F238E27FC236}">
                <a16:creationId xmlns:a16="http://schemas.microsoft.com/office/drawing/2014/main" id="{C04A0F3E-E803-4C6D-82FE-8C52C241206A}"/>
              </a:ext>
            </a:extLst>
          </p:cNvPr>
          <p:cNvGrpSpPr>
            <a:grpSpLocks/>
          </p:cNvGrpSpPr>
          <p:nvPr/>
        </p:nvGrpSpPr>
        <p:grpSpPr bwMode="auto">
          <a:xfrm>
            <a:off x="3429000" y="250825"/>
            <a:ext cx="288925" cy="217488"/>
            <a:chOff x="2255" y="3696"/>
            <a:chExt cx="182" cy="137"/>
          </a:xfrm>
        </p:grpSpPr>
        <p:sp>
          <p:nvSpPr>
            <p:cNvPr id="84229" name="Rectangle 1285">
              <a:extLst>
                <a:ext uri="{FF2B5EF4-FFF2-40B4-BE49-F238E27FC236}">
                  <a16:creationId xmlns:a16="http://schemas.microsoft.com/office/drawing/2014/main" id="{DC588654-D2CC-4114-B6F9-F273D08076D8}"/>
                </a:ext>
              </a:extLst>
            </p:cNvPr>
            <p:cNvSpPr>
              <a:spLocks noChangeAspect="1" noChangeArrowheads="1"/>
            </p:cNvSpPr>
            <p:nvPr/>
          </p:nvSpPr>
          <p:spPr bwMode="auto">
            <a:xfrm>
              <a:off x="2255" y="3696"/>
              <a:ext cx="182" cy="137"/>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4230" name="Line 1286">
              <a:extLst>
                <a:ext uri="{FF2B5EF4-FFF2-40B4-BE49-F238E27FC236}">
                  <a16:creationId xmlns:a16="http://schemas.microsoft.com/office/drawing/2014/main" id="{9262B728-4E77-445F-B803-E07FBC3F2ABA}"/>
                </a:ext>
              </a:extLst>
            </p:cNvPr>
            <p:cNvSpPr>
              <a:spLocks noChangeAspect="1" noChangeShapeType="1"/>
            </p:cNvSpPr>
            <p:nvPr/>
          </p:nvSpPr>
          <p:spPr bwMode="auto">
            <a:xfrm>
              <a:off x="2313" y="3714"/>
              <a:ext cx="0" cy="43"/>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4231" name="Line 1287">
              <a:extLst>
                <a:ext uri="{FF2B5EF4-FFF2-40B4-BE49-F238E27FC236}">
                  <a16:creationId xmlns:a16="http://schemas.microsoft.com/office/drawing/2014/main" id="{4148A356-010D-4761-AC63-CC87D610C7B8}"/>
                </a:ext>
              </a:extLst>
            </p:cNvPr>
            <p:cNvSpPr>
              <a:spLocks noChangeAspect="1" noChangeShapeType="1"/>
            </p:cNvSpPr>
            <p:nvPr/>
          </p:nvSpPr>
          <p:spPr bwMode="auto">
            <a:xfrm>
              <a:off x="2346" y="3716"/>
              <a:ext cx="0" cy="41"/>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4232" name="Line 1288">
              <a:extLst>
                <a:ext uri="{FF2B5EF4-FFF2-40B4-BE49-F238E27FC236}">
                  <a16:creationId xmlns:a16="http://schemas.microsoft.com/office/drawing/2014/main" id="{C51DDB37-196D-4E1E-8132-3681DDCC2FF7}"/>
                </a:ext>
              </a:extLst>
            </p:cNvPr>
            <p:cNvSpPr>
              <a:spLocks noChangeAspect="1" noChangeShapeType="1"/>
            </p:cNvSpPr>
            <p:nvPr/>
          </p:nvSpPr>
          <p:spPr bwMode="auto">
            <a:xfrm>
              <a:off x="2377" y="3717"/>
              <a:ext cx="0" cy="4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4233" name="Line 1289">
              <a:extLst>
                <a:ext uri="{FF2B5EF4-FFF2-40B4-BE49-F238E27FC236}">
                  <a16:creationId xmlns:a16="http://schemas.microsoft.com/office/drawing/2014/main" id="{02CE586D-35A7-4B47-9097-97754B55D116}"/>
                </a:ext>
              </a:extLst>
            </p:cNvPr>
            <p:cNvSpPr>
              <a:spLocks noChangeAspect="1" noChangeShapeType="1"/>
            </p:cNvSpPr>
            <p:nvPr/>
          </p:nvSpPr>
          <p:spPr bwMode="auto">
            <a:xfrm>
              <a:off x="2309" y="3716"/>
              <a:ext cx="74" cy="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84234" name="Group 1290">
              <a:extLst>
                <a:ext uri="{FF2B5EF4-FFF2-40B4-BE49-F238E27FC236}">
                  <a16:creationId xmlns:a16="http://schemas.microsoft.com/office/drawing/2014/main" id="{F02986A0-8F9E-49DB-B73A-DF2117148B7F}"/>
                </a:ext>
              </a:extLst>
            </p:cNvPr>
            <p:cNvGrpSpPr>
              <a:grpSpLocks noChangeAspect="1"/>
            </p:cNvGrpSpPr>
            <p:nvPr/>
          </p:nvGrpSpPr>
          <p:grpSpPr bwMode="auto">
            <a:xfrm>
              <a:off x="2333" y="3770"/>
              <a:ext cx="27" cy="56"/>
              <a:chOff x="862" y="2628"/>
              <a:chExt cx="36" cy="71"/>
            </a:xfrm>
          </p:grpSpPr>
          <p:sp>
            <p:nvSpPr>
              <p:cNvPr id="84235" name="AutoShape 1291">
                <a:extLst>
                  <a:ext uri="{FF2B5EF4-FFF2-40B4-BE49-F238E27FC236}">
                    <a16:creationId xmlns:a16="http://schemas.microsoft.com/office/drawing/2014/main" id="{364467E0-DEB0-4C99-844D-70D3D6E2286A}"/>
                  </a:ext>
                </a:extLst>
              </p:cNvPr>
              <p:cNvSpPr>
                <a:spLocks noChangeAspect="1" noChangeArrowheads="1"/>
              </p:cNvSpPr>
              <p:nvPr/>
            </p:nvSpPr>
            <p:spPr bwMode="auto">
              <a:xfrm rot="10800000">
                <a:off x="863" y="2670"/>
                <a:ext cx="35" cy="23"/>
              </a:xfrm>
              <a:custGeom>
                <a:avLst/>
                <a:gdLst>
                  <a:gd name="G0" fmla="+- 10800 0 0"/>
                  <a:gd name="G1" fmla="+- 11640114 0 0"/>
                  <a:gd name="G2" fmla="+- 0 0 11640114"/>
                  <a:gd name="T0" fmla="*/ 0 256 1"/>
                  <a:gd name="T1" fmla="*/ 180 256 1"/>
                  <a:gd name="G3" fmla="+- 11640114 T0 T1"/>
                  <a:gd name="T2" fmla="*/ 0 256 1"/>
                  <a:gd name="T3" fmla="*/ 90 256 1"/>
                  <a:gd name="G4" fmla="+- 11640114 T2 T3"/>
                  <a:gd name="G5" fmla="*/ G4 2 1"/>
                  <a:gd name="T4" fmla="*/ 90 256 1"/>
                  <a:gd name="T5" fmla="*/ 0 256 1"/>
                  <a:gd name="G6" fmla="+- 11640114 T4 T5"/>
                  <a:gd name="G7" fmla="*/ G6 2 1"/>
                  <a:gd name="G8" fmla="abs 11640114"/>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640114"/>
                  <a:gd name="G21" fmla="sin G19 11640114"/>
                  <a:gd name="G22" fmla="+- G20 10800 0"/>
                  <a:gd name="G23" fmla="+- G21 10800 0"/>
                  <a:gd name="G24" fmla="+- 10800 0 G20"/>
                  <a:gd name="G25" fmla="+- 10800 10800 0"/>
                  <a:gd name="G26" fmla="?: G9 G17 G25"/>
                  <a:gd name="G27" fmla="?: G9 0 21600"/>
                  <a:gd name="G28" fmla="cos 10800 11640114"/>
                  <a:gd name="G29" fmla="sin 10800 11640114"/>
                  <a:gd name="G30" fmla="sin 10800 11640114"/>
                  <a:gd name="G31" fmla="+- G28 10800 0"/>
                  <a:gd name="G32" fmla="+- G29 10800 0"/>
                  <a:gd name="G33" fmla="+- G30 10800 0"/>
                  <a:gd name="G34" fmla="?: G4 0 G31"/>
                  <a:gd name="G35" fmla="?: 11640114 G34 0"/>
                  <a:gd name="G36" fmla="?: G6 G35 G31"/>
                  <a:gd name="G37" fmla="+- 21600 0 G36"/>
                  <a:gd name="G38" fmla="?: G4 0 G33"/>
                  <a:gd name="G39" fmla="?: 11640114 G38 G32"/>
                  <a:gd name="G40" fmla="?: G6 G39 0"/>
                  <a:gd name="G41" fmla="?: G4 G32 21600"/>
                  <a:gd name="G42" fmla="?: G6 G41 G33"/>
                  <a:gd name="T12" fmla="*/ 10800 w 21600"/>
                  <a:gd name="T13" fmla="*/ 0 h 21600"/>
                  <a:gd name="T14" fmla="*/ 9 w 21600"/>
                  <a:gd name="T15" fmla="*/ 11249 h 21600"/>
                  <a:gd name="T16" fmla="*/ 10800 w 21600"/>
                  <a:gd name="T17" fmla="*/ 0 h 21600"/>
                  <a:gd name="T18" fmla="*/ 21591 w 21600"/>
                  <a:gd name="T19" fmla="*/ 11249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9" y="11249"/>
                    </a:moveTo>
                    <a:cubicBezTo>
                      <a:pt x="3" y="11099"/>
                      <a:pt x="0" y="10949"/>
                      <a:pt x="0" y="10800"/>
                    </a:cubicBezTo>
                    <a:cubicBezTo>
                      <a:pt x="0" y="4835"/>
                      <a:pt x="4835" y="0"/>
                      <a:pt x="10800" y="0"/>
                    </a:cubicBezTo>
                    <a:cubicBezTo>
                      <a:pt x="16764" y="0"/>
                      <a:pt x="21600" y="4835"/>
                      <a:pt x="21600" y="10800"/>
                    </a:cubicBezTo>
                    <a:cubicBezTo>
                      <a:pt x="21600" y="10949"/>
                      <a:pt x="21596" y="11099"/>
                      <a:pt x="21590" y="11249"/>
                    </a:cubicBezTo>
                    <a:cubicBezTo>
                      <a:pt x="21596" y="11099"/>
                      <a:pt x="21600" y="10949"/>
                      <a:pt x="21600" y="10800"/>
                    </a:cubicBezTo>
                    <a:cubicBezTo>
                      <a:pt x="21600" y="4835"/>
                      <a:pt x="16764" y="0"/>
                      <a:pt x="10800" y="0"/>
                    </a:cubicBezTo>
                    <a:cubicBezTo>
                      <a:pt x="4835" y="0"/>
                      <a:pt x="0" y="4835"/>
                      <a:pt x="0" y="10800"/>
                    </a:cubicBezTo>
                    <a:cubicBezTo>
                      <a:pt x="0" y="10949"/>
                      <a:pt x="3" y="11099"/>
                      <a:pt x="9" y="11249"/>
                    </a:cubicBezTo>
                    <a:close/>
                  </a:path>
                </a:pathLst>
              </a:custGeom>
              <a:solidFill>
                <a:srgbClr val="CC9900"/>
              </a:solidFill>
              <a:ln w="63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4236" name="Line 1292">
                <a:extLst>
                  <a:ext uri="{FF2B5EF4-FFF2-40B4-BE49-F238E27FC236}">
                    <a16:creationId xmlns:a16="http://schemas.microsoft.com/office/drawing/2014/main" id="{982C3464-52DB-4D3C-B5CC-DA2B83FC5504}"/>
                  </a:ext>
                </a:extLst>
              </p:cNvPr>
              <p:cNvSpPr>
                <a:spLocks noChangeAspect="1" noChangeShapeType="1"/>
              </p:cNvSpPr>
              <p:nvPr/>
            </p:nvSpPr>
            <p:spPr bwMode="auto">
              <a:xfrm>
                <a:off x="880" y="2640"/>
                <a:ext cx="0" cy="59"/>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4237" name="Line 1293">
                <a:extLst>
                  <a:ext uri="{FF2B5EF4-FFF2-40B4-BE49-F238E27FC236}">
                    <a16:creationId xmlns:a16="http://schemas.microsoft.com/office/drawing/2014/main" id="{8ACFD138-574C-4BD7-A5BC-3B63FE0D92A5}"/>
                  </a:ext>
                </a:extLst>
              </p:cNvPr>
              <p:cNvSpPr>
                <a:spLocks noChangeAspect="1" noChangeShapeType="1"/>
              </p:cNvSpPr>
              <p:nvPr/>
            </p:nvSpPr>
            <p:spPr bwMode="auto">
              <a:xfrm>
                <a:off x="862" y="2641"/>
                <a:ext cx="35" cy="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4238" name="Oval 1294">
                <a:extLst>
                  <a:ext uri="{FF2B5EF4-FFF2-40B4-BE49-F238E27FC236}">
                    <a16:creationId xmlns:a16="http://schemas.microsoft.com/office/drawing/2014/main" id="{C281111E-949D-49F4-8156-942813417555}"/>
                  </a:ext>
                </a:extLst>
              </p:cNvPr>
              <p:cNvSpPr>
                <a:spLocks noChangeAspect="1" noChangeArrowheads="1"/>
              </p:cNvSpPr>
              <p:nvPr/>
            </p:nvSpPr>
            <p:spPr bwMode="auto">
              <a:xfrm>
                <a:off x="877" y="2628"/>
                <a:ext cx="6" cy="6"/>
              </a:xfrm>
              <a:prstGeom prst="ellipse">
                <a:avLst/>
              </a:prstGeom>
              <a:solidFill>
                <a:schemeClr val="accent1"/>
              </a:solidFill>
              <a:ln w="63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84239" name="Line 1295">
            <a:extLst>
              <a:ext uri="{FF2B5EF4-FFF2-40B4-BE49-F238E27FC236}">
                <a16:creationId xmlns:a16="http://schemas.microsoft.com/office/drawing/2014/main" id="{EFB6003D-CA8E-44A3-8ADA-26E573477274}"/>
              </a:ext>
            </a:extLst>
          </p:cNvPr>
          <p:cNvSpPr>
            <a:spLocks noChangeShapeType="1"/>
          </p:cNvSpPr>
          <p:nvPr/>
        </p:nvSpPr>
        <p:spPr bwMode="auto">
          <a:xfrm>
            <a:off x="3644900" y="6227763"/>
            <a:ext cx="0" cy="865187"/>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84240" name="Group 1296">
            <a:extLst>
              <a:ext uri="{FF2B5EF4-FFF2-40B4-BE49-F238E27FC236}">
                <a16:creationId xmlns:a16="http://schemas.microsoft.com/office/drawing/2014/main" id="{34345614-DD32-4F75-B1DE-DCC9AC145148}"/>
              </a:ext>
            </a:extLst>
          </p:cNvPr>
          <p:cNvGrpSpPr>
            <a:grpSpLocks noChangeAspect="1"/>
          </p:cNvGrpSpPr>
          <p:nvPr/>
        </p:nvGrpSpPr>
        <p:grpSpPr bwMode="auto">
          <a:xfrm>
            <a:off x="3789363" y="7021513"/>
            <a:ext cx="239712" cy="157162"/>
            <a:chOff x="480" y="816"/>
            <a:chExt cx="201" cy="132"/>
          </a:xfrm>
        </p:grpSpPr>
        <p:grpSp>
          <p:nvGrpSpPr>
            <p:cNvPr id="84241" name="Group 1297">
              <a:extLst>
                <a:ext uri="{FF2B5EF4-FFF2-40B4-BE49-F238E27FC236}">
                  <a16:creationId xmlns:a16="http://schemas.microsoft.com/office/drawing/2014/main" id="{75A4C2A4-A38B-4B82-8729-04B53CFD7971}"/>
                </a:ext>
              </a:extLst>
            </p:cNvPr>
            <p:cNvGrpSpPr>
              <a:grpSpLocks noChangeAspect="1"/>
            </p:cNvGrpSpPr>
            <p:nvPr/>
          </p:nvGrpSpPr>
          <p:grpSpPr bwMode="auto">
            <a:xfrm>
              <a:off x="480" y="816"/>
              <a:ext cx="201" cy="132"/>
              <a:chOff x="480" y="816"/>
              <a:chExt cx="201" cy="132"/>
            </a:xfrm>
          </p:grpSpPr>
          <p:sp>
            <p:nvSpPr>
              <p:cNvPr id="84242" name="Rectangle 1298">
                <a:extLst>
                  <a:ext uri="{FF2B5EF4-FFF2-40B4-BE49-F238E27FC236}">
                    <a16:creationId xmlns:a16="http://schemas.microsoft.com/office/drawing/2014/main" id="{ED0E3761-BD1E-42D7-9262-78DF682FED98}"/>
                  </a:ext>
                </a:extLst>
              </p:cNvPr>
              <p:cNvSpPr>
                <a:spLocks noChangeAspect="1" noChangeArrowheads="1"/>
              </p:cNvSpPr>
              <p:nvPr/>
            </p:nvSpPr>
            <p:spPr bwMode="auto">
              <a:xfrm>
                <a:off x="480" y="816"/>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4243" name="Oval 1299">
                <a:extLst>
                  <a:ext uri="{FF2B5EF4-FFF2-40B4-BE49-F238E27FC236}">
                    <a16:creationId xmlns:a16="http://schemas.microsoft.com/office/drawing/2014/main" id="{8E50F7D5-9E3D-4942-AA62-F723F0540CB8}"/>
                  </a:ext>
                </a:extLst>
              </p:cNvPr>
              <p:cNvSpPr>
                <a:spLocks noChangeAspect="1" noChangeArrowheads="1"/>
              </p:cNvSpPr>
              <p:nvPr/>
            </p:nvSpPr>
            <p:spPr bwMode="auto">
              <a:xfrm>
                <a:off x="517" y="849"/>
                <a:ext cx="127"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84244" name="Line 1300">
              <a:extLst>
                <a:ext uri="{FF2B5EF4-FFF2-40B4-BE49-F238E27FC236}">
                  <a16:creationId xmlns:a16="http://schemas.microsoft.com/office/drawing/2014/main" id="{D16EA233-9010-40CF-9F72-9B65C316E428}"/>
                </a:ext>
              </a:extLst>
            </p:cNvPr>
            <p:cNvSpPr>
              <a:spLocks noChangeAspect="1" noChangeShapeType="1"/>
            </p:cNvSpPr>
            <p:nvPr/>
          </p:nvSpPr>
          <p:spPr bwMode="auto">
            <a:xfrm flipV="1">
              <a:off x="480" y="816"/>
              <a:ext cx="198" cy="132"/>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84245" name="Group 1301">
            <a:extLst>
              <a:ext uri="{FF2B5EF4-FFF2-40B4-BE49-F238E27FC236}">
                <a16:creationId xmlns:a16="http://schemas.microsoft.com/office/drawing/2014/main" id="{817532FF-54E3-4309-B83F-F35C44D21F20}"/>
              </a:ext>
            </a:extLst>
          </p:cNvPr>
          <p:cNvGrpSpPr>
            <a:grpSpLocks/>
          </p:cNvGrpSpPr>
          <p:nvPr/>
        </p:nvGrpSpPr>
        <p:grpSpPr bwMode="auto">
          <a:xfrm>
            <a:off x="3871913" y="6950075"/>
            <a:ext cx="74612" cy="26988"/>
            <a:chOff x="2373" y="1404"/>
            <a:chExt cx="47" cy="17"/>
          </a:xfrm>
        </p:grpSpPr>
        <p:sp>
          <p:nvSpPr>
            <p:cNvPr id="84246" name="Oval 1302">
              <a:extLst>
                <a:ext uri="{FF2B5EF4-FFF2-40B4-BE49-F238E27FC236}">
                  <a16:creationId xmlns:a16="http://schemas.microsoft.com/office/drawing/2014/main" id="{1BDE8BCC-3217-4704-92CB-8721551F8510}"/>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84247" name="Oval 1303">
              <a:extLst>
                <a:ext uri="{FF2B5EF4-FFF2-40B4-BE49-F238E27FC236}">
                  <a16:creationId xmlns:a16="http://schemas.microsoft.com/office/drawing/2014/main" id="{F355E9EE-1D50-4A69-9C3A-D5885F7E35B1}"/>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84248" name="Text Box 1304">
            <a:extLst>
              <a:ext uri="{FF2B5EF4-FFF2-40B4-BE49-F238E27FC236}">
                <a16:creationId xmlns:a16="http://schemas.microsoft.com/office/drawing/2014/main" id="{D6C5C255-6A85-4099-87F0-61E49E933E68}"/>
              </a:ext>
            </a:extLst>
          </p:cNvPr>
          <p:cNvSpPr txBox="1">
            <a:spLocks noChangeArrowheads="1"/>
          </p:cNvSpPr>
          <p:nvPr/>
        </p:nvSpPr>
        <p:spPr bwMode="auto">
          <a:xfrm>
            <a:off x="4005263" y="6875463"/>
            <a:ext cx="27241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Recce</a:t>
            </a:r>
          </a:p>
          <a:p>
            <a:r>
              <a:rPr lang="en-GB" altLang="en-US" sz="800"/>
              <a:t>x20 </a:t>
            </a:r>
            <a:r>
              <a:rPr lang="en-GB" altLang="en-US" sz="800" b="0"/>
              <a:t>CVR(T) Scimitar 30mm Recce Vehicle </a:t>
            </a:r>
            <a:r>
              <a:rPr lang="en-GB" altLang="en-US" sz="800"/>
              <a:t>(a)</a:t>
            </a:r>
            <a:r>
              <a:rPr lang="en-GB" altLang="en-US" sz="800" b="0"/>
              <a:t>CWBR-06</a:t>
            </a:r>
            <a:endParaRPr lang="en-GB" altLang="en-US" sz="800"/>
          </a:p>
        </p:txBody>
      </p:sp>
      <p:sp>
        <p:nvSpPr>
          <p:cNvPr id="84249" name="Line 1305">
            <a:extLst>
              <a:ext uri="{FF2B5EF4-FFF2-40B4-BE49-F238E27FC236}">
                <a16:creationId xmlns:a16="http://schemas.microsoft.com/office/drawing/2014/main" id="{E9513984-127A-4F47-BFAE-900756536C61}"/>
              </a:ext>
            </a:extLst>
          </p:cNvPr>
          <p:cNvSpPr>
            <a:spLocks noChangeShapeType="1"/>
          </p:cNvSpPr>
          <p:nvPr/>
        </p:nvSpPr>
        <p:spPr bwMode="auto">
          <a:xfrm>
            <a:off x="3644900" y="709295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84250" name="Group 1306">
            <a:extLst>
              <a:ext uri="{FF2B5EF4-FFF2-40B4-BE49-F238E27FC236}">
                <a16:creationId xmlns:a16="http://schemas.microsoft.com/office/drawing/2014/main" id="{4A715F42-6E9A-4AAC-9977-CCD3835AF099}"/>
              </a:ext>
            </a:extLst>
          </p:cNvPr>
          <p:cNvGrpSpPr>
            <a:grpSpLocks noChangeAspect="1"/>
          </p:cNvGrpSpPr>
          <p:nvPr/>
        </p:nvGrpSpPr>
        <p:grpSpPr bwMode="auto">
          <a:xfrm>
            <a:off x="3502025" y="6084888"/>
            <a:ext cx="287338" cy="214312"/>
            <a:chOff x="480" y="816"/>
            <a:chExt cx="201" cy="132"/>
          </a:xfrm>
        </p:grpSpPr>
        <p:grpSp>
          <p:nvGrpSpPr>
            <p:cNvPr id="84251" name="Group 1307">
              <a:extLst>
                <a:ext uri="{FF2B5EF4-FFF2-40B4-BE49-F238E27FC236}">
                  <a16:creationId xmlns:a16="http://schemas.microsoft.com/office/drawing/2014/main" id="{82CCBFE6-A7B5-4CB2-ACD3-03810FCC411F}"/>
                </a:ext>
              </a:extLst>
            </p:cNvPr>
            <p:cNvGrpSpPr>
              <a:grpSpLocks noChangeAspect="1"/>
            </p:cNvGrpSpPr>
            <p:nvPr/>
          </p:nvGrpSpPr>
          <p:grpSpPr bwMode="auto">
            <a:xfrm>
              <a:off x="480" y="816"/>
              <a:ext cx="201" cy="132"/>
              <a:chOff x="480" y="816"/>
              <a:chExt cx="201" cy="132"/>
            </a:xfrm>
          </p:grpSpPr>
          <p:sp>
            <p:nvSpPr>
              <p:cNvPr id="84252" name="Rectangle 1308">
                <a:extLst>
                  <a:ext uri="{FF2B5EF4-FFF2-40B4-BE49-F238E27FC236}">
                    <a16:creationId xmlns:a16="http://schemas.microsoft.com/office/drawing/2014/main" id="{795136AE-1CC2-4363-9126-88DBD5CE8B3D}"/>
                  </a:ext>
                </a:extLst>
              </p:cNvPr>
              <p:cNvSpPr>
                <a:spLocks noChangeAspect="1" noChangeArrowheads="1"/>
              </p:cNvSpPr>
              <p:nvPr/>
            </p:nvSpPr>
            <p:spPr bwMode="auto">
              <a:xfrm>
                <a:off x="480" y="816"/>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4253" name="Oval 1309">
                <a:extLst>
                  <a:ext uri="{FF2B5EF4-FFF2-40B4-BE49-F238E27FC236}">
                    <a16:creationId xmlns:a16="http://schemas.microsoft.com/office/drawing/2014/main" id="{EE52BD0B-DF51-4470-9710-FF78FF92AE3A}"/>
                  </a:ext>
                </a:extLst>
              </p:cNvPr>
              <p:cNvSpPr>
                <a:spLocks noChangeAspect="1" noChangeArrowheads="1"/>
              </p:cNvSpPr>
              <p:nvPr/>
            </p:nvSpPr>
            <p:spPr bwMode="auto">
              <a:xfrm>
                <a:off x="517" y="849"/>
                <a:ext cx="127"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84254" name="Line 1310">
              <a:extLst>
                <a:ext uri="{FF2B5EF4-FFF2-40B4-BE49-F238E27FC236}">
                  <a16:creationId xmlns:a16="http://schemas.microsoft.com/office/drawing/2014/main" id="{33F49D98-B5B8-4719-A9CE-D69609FFEF2D}"/>
                </a:ext>
              </a:extLst>
            </p:cNvPr>
            <p:cNvSpPr>
              <a:spLocks noChangeAspect="1" noChangeShapeType="1"/>
            </p:cNvSpPr>
            <p:nvPr/>
          </p:nvSpPr>
          <p:spPr bwMode="auto">
            <a:xfrm flipV="1">
              <a:off x="480" y="816"/>
              <a:ext cx="198" cy="132"/>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84255" name="Line 1311">
            <a:extLst>
              <a:ext uri="{FF2B5EF4-FFF2-40B4-BE49-F238E27FC236}">
                <a16:creationId xmlns:a16="http://schemas.microsoft.com/office/drawing/2014/main" id="{C1DD5708-AD81-4619-9DA6-C0D900EC2160}"/>
              </a:ext>
            </a:extLst>
          </p:cNvPr>
          <p:cNvSpPr>
            <a:spLocks noChangeShapeType="1"/>
          </p:cNvSpPr>
          <p:nvPr/>
        </p:nvSpPr>
        <p:spPr bwMode="auto">
          <a:xfrm>
            <a:off x="3644900" y="6516688"/>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4256" name="Line 1312">
            <a:extLst>
              <a:ext uri="{FF2B5EF4-FFF2-40B4-BE49-F238E27FC236}">
                <a16:creationId xmlns:a16="http://schemas.microsoft.com/office/drawing/2014/main" id="{1BCC03F2-ED9D-4FCA-939E-CD79F82FFF38}"/>
              </a:ext>
            </a:extLst>
          </p:cNvPr>
          <p:cNvSpPr>
            <a:spLocks noChangeShapeType="1"/>
          </p:cNvSpPr>
          <p:nvPr/>
        </p:nvSpPr>
        <p:spPr bwMode="auto">
          <a:xfrm>
            <a:off x="3860800" y="6588125"/>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84257" name="Group 1313">
            <a:extLst>
              <a:ext uri="{FF2B5EF4-FFF2-40B4-BE49-F238E27FC236}">
                <a16:creationId xmlns:a16="http://schemas.microsoft.com/office/drawing/2014/main" id="{4D17F95C-2EB4-4D28-9859-9DBF5B6767F8}"/>
              </a:ext>
            </a:extLst>
          </p:cNvPr>
          <p:cNvGrpSpPr>
            <a:grpSpLocks/>
          </p:cNvGrpSpPr>
          <p:nvPr/>
        </p:nvGrpSpPr>
        <p:grpSpPr bwMode="auto">
          <a:xfrm>
            <a:off x="3860800" y="6372225"/>
            <a:ext cx="74613" cy="26988"/>
            <a:chOff x="2373" y="1404"/>
            <a:chExt cx="47" cy="17"/>
          </a:xfrm>
        </p:grpSpPr>
        <p:sp>
          <p:nvSpPr>
            <p:cNvPr id="84258" name="Oval 1314">
              <a:extLst>
                <a:ext uri="{FF2B5EF4-FFF2-40B4-BE49-F238E27FC236}">
                  <a16:creationId xmlns:a16="http://schemas.microsoft.com/office/drawing/2014/main" id="{003CFFC6-B547-437F-B2EA-2FBAE7BA63A4}"/>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84259" name="Oval 1315">
              <a:extLst>
                <a:ext uri="{FF2B5EF4-FFF2-40B4-BE49-F238E27FC236}">
                  <a16:creationId xmlns:a16="http://schemas.microsoft.com/office/drawing/2014/main" id="{91D228A7-3B20-4DF5-A24A-FED64C9CD4D9}"/>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84260" name="Text Box 1316">
            <a:extLst>
              <a:ext uri="{FF2B5EF4-FFF2-40B4-BE49-F238E27FC236}">
                <a16:creationId xmlns:a16="http://schemas.microsoft.com/office/drawing/2014/main" id="{2988865B-9C33-46CA-8A1F-B26A0A1C4478}"/>
              </a:ext>
            </a:extLst>
          </p:cNvPr>
          <p:cNvSpPr txBox="1">
            <a:spLocks noChangeArrowheads="1"/>
          </p:cNvSpPr>
          <p:nvPr/>
        </p:nvSpPr>
        <p:spPr bwMode="auto">
          <a:xfrm>
            <a:off x="4005263" y="6299200"/>
            <a:ext cx="27447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Command/Recce</a:t>
            </a:r>
          </a:p>
          <a:p>
            <a:r>
              <a:rPr lang="en-GB" altLang="en-US" sz="800"/>
              <a:t>x1 </a:t>
            </a:r>
            <a:r>
              <a:rPr lang="en-GB" altLang="en-US" sz="800" b="0"/>
              <a:t>Commander                                                 CWBR-25</a:t>
            </a:r>
            <a:endParaRPr lang="en-GB" altLang="en-US" sz="800"/>
          </a:p>
        </p:txBody>
      </p:sp>
      <p:grpSp>
        <p:nvGrpSpPr>
          <p:cNvPr id="84261" name="Group 1317">
            <a:extLst>
              <a:ext uri="{FF2B5EF4-FFF2-40B4-BE49-F238E27FC236}">
                <a16:creationId xmlns:a16="http://schemas.microsoft.com/office/drawing/2014/main" id="{AB19213B-4809-44DD-8974-8D7D040A5754}"/>
              </a:ext>
            </a:extLst>
          </p:cNvPr>
          <p:cNvGrpSpPr>
            <a:grpSpLocks/>
          </p:cNvGrpSpPr>
          <p:nvPr/>
        </p:nvGrpSpPr>
        <p:grpSpPr bwMode="auto">
          <a:xfrm>
            <a:off x="3789363" y="6443663"/>
            <a:ext cx="231775" cy="157162"/>
            <a:chOff x="933" y="149"/>
            <a:chExt cx="146" cy="99"/>
          </a:xfrm>
        </p:grpSpPr>
        <p:sp>
          <p:nvSpPr>
            <p:cNvPr id="84262" name="Rectangle 1318">
              <a:extLst>
                <a:ext uri="{FF2B5EF4-FFF2-40B4-BE49-F238E27FC236}">
                  <a16:creationId xmlns:a16="http://schemas.microsoft.com/office/drawing/2014/main" id="{247CB6DB-33EB-47CF-A9B4-EF8C077FA001}"/>
                </a:ext>
              </a:extLst>
            </p:cNvPr>
            <p:cNvSpPr>
              <a:spLocks noChangeAspect="1" noChangeArrowheads="1"/>
            </p:cNvSpPr>
            <p:nvPr/>
          </p:nvSpPr>
          <p:spPr bwMode="auto">
            <a:xfrm>
              <a:off x="933" y="149"/>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4263" name="Text Box 1319">
              <a:extLst>
                <a:ext uri="{FF2B5EF4-FFF2-40B4-BE49-F238E27FC236}">
                  <a16:creationId xmlns:a16="http://schemas.microsoft.com/office/drawing/2014/main" id="{49ADAC30-2667-44F2-87B6-2884032B4012}"/>
                </a:ext>
              </a:extLst>
            </p:cNvPr>
            <p:cNvSpPr txBox="1">
              <a:spLocks noChangeAspect="1" noChangeArrowheads="1"/>
            </p:cNvSpPr>
            <p:nvPr/>
          </p:nvSpPr>
          <p:spPr bwMode="auto">
            <a:xfrm>
              <a:off x="948" y="163"/>
              <a:ext cx="116" cy="70"/>
            </a:xfrm>
            <a:prstGeom prst="rect">
              <a:avLst/>
            </a:prstGeom>
            <a:solidFill>
              <a:srgbClr val="CC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sz="800"/>
                <a:t>HQ</a:t>
              </a:r>
            </a:p>
          </p:txBody>
        </p:sp>
      </p:grpSp>
      <p:grpSp>
        <p:nvGrpSpPr>
          <p:cNvPr id="84264" name="Group 1320">
            <a:extLst>
              <a:ext uri="{FF2B5EF4-FFF2-40B4-BE49-F238E27FC236}">
                <a16:creationId xmlns:a16="http://schemas.microsoft.com/office/drawing/2014/main" id="{AF94D835-CD4D-4EC9-B1AB-F71D0473E093}"/>
              </a:ext>
            </a:extLst>
          </p:cNvPr>
          <p:cNvGrpSpPr>
            <a:grpSpLocks noChangeAspect="1"/>
          </p:cNvGrpSpPr>
          <p:nvPr/>
        </p:nvGrpSpPr>
        <p:grpSpPr bwMode="auto">
          <a:xfrm>
            <a:off x="3789363" y="6732588"/>
            <a:ext cx="241300" cy="157162"/>
            <a:chOff x="767" y="768"/>
            <a:chExt cx="202" cy="132"/>
          </a:xfrm>
        </p:grpSpPr>
        <p:sp>
          <p:nvSpPr>
            <p:cNvPr id="84265" name="Rectangle 1321">
              <a:extLst>
                <a:ext uri="{FF2B5EF4-FFF2-40B4-BE49-F238E27FC236}">
                  <a16:creationId xmlns:a16="http://schemas.microsoft.com/office/drawing/2014/main" id="{3BC02236-763B-4D83-B824-FB29D15173BB}"/>
                </a:ext>
              </a:extLst>
            </p:cNvPr>
            <p:cNvSpPr>
              <a:spLocks noChangeAspect="1" noChangeArrowheads="1"/>
            </p:cNvSpPr>
            <p:nvPr/>
          </p:nvSpPr>
          <p:spPr bwMode="auto">
            <a:xfrm>
              <a:off x="768" y="768"/>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4266" name="Oval 1322">
              <a:extLst>
                <a:ext uri="{FF2B5EF4-FFF2-40B4-BE49-F238E27FC236}">
                  <a16:creationId xmlns:a16="http://schemas.microsoft.com/office/drawing/2014/main" id="{209B4DE5-0CBD-45E3-B52B-C28B3E285E4C}"/>
                </a:ext>
              </a:extLst>
            </p:cNvPr>
            <p:cNvSpPr>
              <a:spLocks noChangeAspect="1" noChangeArrowheads="1"/>
            </p:cNvSpPr>
            <p:nvPr/>
          </p:nvSpPr>
          <p:spPr bwMode="auto">
            <a:xfrm>
              <a:off x="798" y="801"/>
              <a:ext cx="142"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4267" name="Line 1323">
              <a:extLst>
                <a:ext uri="{FF2B5EF4-FFF2-40B4-BE49-F238E27FC236}">
                  <a16:creationId xmlns:a16="http://schemas.microsoft.com/office/drawing/2014/main" id="{846D565B-CBA6-4C7C-95D2-02041D161A68}"/>
                </a:ext>
              </a:extLst>
            </p:cNvPr>
            <p:cNvSpPr>
              <a:spLocks noChangeAspect="1" noChangeShapeType="1"/>
            </p:cNvSpPr>
            <p:nvPr/>
          </p:nvSpPr>
          <p:spPr bwMode="auto">
            <a:xfrm flipV="1">
              <a:off x="768" y="768"/>
              <a:ext cx="199" cy="131"/>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4268" name="Line 1324">
              <a:extLst>
                <a:ext uri="{FF2B5EF4-FFF2-40B4-BE49-F238E27FC236}">
                  <a16:creationId xmlns:a16="http://schemas.microsoft.com/office/drawing/2014/main" id="{0C6637B6-3218-410E-AF4A-F0E0D6BBE642}"/>
                </a:ext>
              </a:extLst>
            </p:cNvPr>
            <p:cNvSpPr>
              <a:spLocks noChangeAspect="1" noChangeShapeType="1"/>
            </p:cNvSpPr>
            <p:nvPr/>
          </p:nvSpPr>
          <p:spPr bwMode="auto">
            <a:xfrm>
              <a:off x="767" y="768"/>
              <a:ext cx="202"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84269" name="Group 1325">
            <a:extLst>
              <a:ext uri="{FF2B5EF4-FFF2-40B4-BE49-F238E27FC236}">
                <a16:creationId xmlns:a16="http://schemas.microsoft.com/office/drawing/2014/main" id="{C13FE1D5-8D11-41EA-87AD-1113657E0F53}"/>
              </a:ext>
            </a:extLst>
          </p:cNvPr>
          <p:cNvGrpSpPr>
            <a:grpSpLocks/>
          </p:cNvGrpSpPr>
          <p:nvPr/>
        </p:nvGrpSpPr>
        <p:grpSpPr bwMode="auto">
          <a:xfrm>
            <a:off x="3860800" y="6659563"/>
            <a:ext cx="74613" cy="26987"/>
            <a:chOff x="2373" y="1404"/>
            <a:chExt cx="47" cy="17"/>
          </a:xfrm>
        </p:grpSpPr>
        <p:sp>
          <p:nvSpPr>
            <p:cNvPr id="84270" name="Oval 1326">
              <a:extLst>
                <a:ext uri="{FF2B5EF4-FFF2-40B4-BE49-F238E27FC236}">
                  <a16:creationId xmlns:a16="http://schemas.microsoft.com/office/drawing/2014/main" id="{816F991A-F0FF-4086-AA83-E5A5329F89FA}"/>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84271" name="Oval 1327">
              <a:extLst>
                <a:ext uri="{FF2B5EF4-FFF2-40B4-BE49-F238E27FC236}">
                  <a16:creationId xmlns:a16="http://schemas.microsoft.com/office/drawing/2014/main" id="{5CD447CA-F74C-433C-BA54-64E7728AEB8A}"/>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84272" name="Text Box 1328">
            <a:extLst>
              <a:ext uri="{FF2B5EF4-FFF2-40B4-BE49-F238E27FC236}">
                <a16:creationId xmlns:a16="http://schemas.microsoft.com/office/drawing/2014/main" id="{EE4F2301-9552-4103-8042-6CB50AD5AA1A}"/>
              </a:ext>
            </a:extLst>
          </p:cNvPr>
          <p:cNvSpPr txBox="1">
            <a:spLocks noChangeArrowheads="1"/>
          </p:cNvSpPr>
          <p:nvPr/>
        </p:nvSpPr>
        <p:spPr bwMode="auto">
          <a:xfrm>
            <a:off x="4005263" y="6586538"/>
            <a:ext cx="27368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Transport/Recce</a:t>
            </a:r>
          </a:p>
          <a:p>
            <a:r>
              <a:rPr lang="en-GB" altLang="en-US" sz="800"/>
              <a:t>x1 </a:t>
            </a:r>
            <a:r>
              <a:rPr lang="en-GB" altLang="en-US" sz="800" b="0"/>
              <a:t>CVR(T) Sultan Command Vehicle               CWBR-08</a:t>
            </a:r>
            <a:endParaRPr lang="en-GB" altLang="en-US" sz="800"/>
          </a:p>
        </p:txBody>
      </p:sp>
      <p:sp>
        <p:nvSpPr>
          <p:cNvPr id="84273" name="Text Box 1329">
            <a:extLst>
              <a:ext uri="{FF2B5EF4-FFF2-40B4-BE49-F238E27FC236}">
                <a16:creationId xmlns:a16="http://schemas.microsoft.com/office/drawing/2014/main" id="{8DEC2C94-42C6-442E-8EA9-BCC040864E11}"/>
              </a:ext>
            </a:extLst>
          </p:cNvPr>
          <p:cNvSpPr txBox="1">
            <a:spLocks noChangeArrowheads="1"/>
          </p:cNvSpPr>
          <p:nvPr/>
        </p:nvSpPr>
        <p:spPr bwMode="auto">
          <a:xfrm>
            <a:off x="3789363" y="5938838"/>
            <a:ext cx="23114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MANOEUVRE ELEMENT CWBR-21a</a:t>
            </a:r>
          </a:p>
          <a:p>
            <a:r>
              <a:rPr lang="en-GB" altLang="en-US" sz="1000"/>
              <a:t>Close Recce Squadron Type A </a:t>
            </a:r>
            <a:r>
              <a:rPr lang="en-GB" altLang="en-US" sz="800"/>
              <a:t>(a)</a:t>
            </a:r>
            <a:endParaRPr lang="en-GB" altLang="en-US" sz="1000"/>
          </a:p>
        </p:txBody>
      </p:sp>
      <p:sp>
        <p:nvSpPr>
          <p:cNvPr id="84293" name="Line 1349">
            <a:extLst>
              <a:ext uri="{FF2B5EF4-FFF2-40B4-BE49-F238E27FC236}">
                <a16:creationId xmlns:a16="http://schemas.microsoft.com/office/drawing/2014/main" id="{6709EB9D-8395-483E-B92B-D0304A0A6AE4}"/>
              </a:ext>
            </a:extLst>
          </p:cNvPr>
          <p:cNvSpPr>
            <a:spLocks noChangeShapeType="1"/>
          </p:cNvSpPr>
          <p:nvPr/>
        </p:nvSpPr>
        <p:spPr bwMode="auto">
          <a:xfrm>
            <a:off x="3644900" y="6011863"/>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pic>
        <p:nvPicPr>
          <p:cNvPr id="84294" name="Picture 1350" descr="CWBR-13 - FV-438 Swingfire">
            <a:extLst>
              <a:ext uri="{FF2B5EF4-FFF2-40B4-BE49-F238E27FC236}">
                <a16:creationId xmlns:a16="http://schemas.microsoft.com/office/drawing/2014/main" id="{BF6434E3-75A9-4F16-AE8F-53064352D15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44900" y="3276600"/>
            <a:ext cx="2879725" cy="2400300"/>
          </a:xfrm>
          <a:prstGeom prst="rect">
            <a:avLst/>
          </a:prstGeom>
          <a:noFill/>
          <a:extLst>
            <a:ext uri="{909E8E84-426E-40DD-AFC4-6F175D3DCCD1}">
              <a14:hiddenFill xmlns:a14="http://schemas.microsoft.com/office/drawing/2010/main">
                <a:solidFill>
                  <a:srgbClr val="FFFFFF"/>
                </a:solidFill>
              </a14:hiddenFill>
            </a:ext>
          </a:extLst>
        </p:spPr>
      </p:pic>
      <p:sp>
        <p:nvSpPr>
          <p:cNvPr id="84295" name="Text Box 1351">
            <a:extLst>
              <a:ext uri="{FF2B5EF4-FFF2-40B4-BE49-F238E27FC236}">
                <a16:creationId xmlns:a16="http://schemas.microsoft.com/office/drawing/2014/main" id="{A0CAB51E-2945-455D-8E13-217A99C26CE4}"/>
              </a:ext>
            </a:extLst>
          </p:cNvPr>
          <p:cNvSpPr txBox="1">
            <a:spLocks noChangeArrowheads="1"/>
          </p:cNvSpPr>
          <p:nvPr/>
        </p:nvSpPr>
        <p:spPr bwMode="auto">
          <a:xfrm>
            <a:off x="3500438" y="7235825"/>
            <a:ext cx="3224212" cy="703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876300">
              <a:defRPr>
                <a:solidFill>
                  <a:schemeClr val="tx1"/>
                </a:solidFill>
                <a:latin typeface="Arial" panose="020B0604020202020204" pitchFamily="34" charset="0"/>
              </a:defRPr>
            </a:lvl1pPr>
            <a:lvl2pPr defTabSz="876300">
              <a:defRPr>
                <a:solidFill>
                  <a:schemeClr val="tx1"/>
                </a:solidFill>
                <a:latin typeface="Arial" panose="020B0604020202020204" pitchFamily="34" charset="0"/>
              </a:defRPr>
            </a:lvl2pPr>
            <a:lvl3pPr defTabSz="876300">
              <a:defRPr>
                <a:solidFill>
                  <a:schemeClr val="tx1"/>
                </a:solidFill>
                <a:latin typeface="Arial" panose="020B0604020202020204" pitchFamily="34" charset="0"/>
              </a:defRPr>
            </a:lvl3pPr>
            <a:lvl4pPr defTabSz="876300">
              <a:defRPr>
                <a:solidFill>
                  <a:schemeClr val="tx1"/>
                </a:solidFill>
                <a:latin typeface="Arial" panose="020B0604020202020204" pitchFamily="34" charset="0"/>
              </a:defRPr>
            </a:lvl4pPr>
            <a:lvl5pPr defTabSz="876300">
              <a:defRPr>
                <a:solidFill>
                  <a:schemeClr val="tx1"/>
                </a:solidFill>
                <a:latin typeface="Arial" panose="020B0604020202020204" pitchFamily="34" charset="0"/>
              </a:defRPr>
            </a:lvl5pPr>
            <a:lvl6pPr defTabSz="876300" fontAlgn="base">
              <a:spcBef>
                <a:spcPct val="0"/>
              </a:spcBef>
              <a:spcAft>
                <a:spcPct val="0"/>
              </a:spcAft>
              <a:defRPr>
                <a:solidFill>
                  <a:schemeClr val="tx1"/>
                </a:solidFill>
                <a:latin typeface="Arial" panose="020B0604020202020204" pitchFamily="34" charset="0"/>
              </a:defRPr>
            </a:lvl6pPr>
            <a:lvl7pPr defTabSz="876300" fontAlgn="base">
              <a:spcBef>
                <a:spcPct val="0"/>
              </a:spcBef>
              <a:spcAft>
                <a:spcPct val="0"/>
              </a:spcAft>
              <a:defRPr>
                <a:solidFill>
                  <a:schemeClr val="tx1"/>
                </a:solidFill>
                <a:latin typeface="Arial" panose="020B0604020202020204" pitchFamily="34" charset="0"/>
              </a:defRPr>
            </a:lvl7pPr>
            <a:lvl8pPr defTabSz="876300" fontAlgn="base">
              <a:spcBef>
                <a:spcPct val="0"/>
              </a:spcBef>
              <a:spcAft>
                <a:spcPct val="0"/>
              </a:spcAft>
              <a:defRPr>
                <a:solidFill>
                  <a:schemeClr val="tx1"/>
                </a:solidFill>
                <a:latin typeface="Arial" panose="020B0604020202020204" pitchFamily="34" charset="0"/>
              </a:defRPr>
            </a:lvl8pPr>
            <a:lvl9pPr defTabSz="876300" fontAlgn="base">
              <a:spcBef>
                <a:spcPct val="0"/>
              </a:spcBef>
              <a:spcAft>
                <a:spcPct val="0"/>
              </a:spcAft>
              <a:defRPr>
                <a:solidFill>
                  <a:schemeClr val="tx1"/>
                </a:solidFill>
                <a:latin typeface="Arial" panose="020B0604020202020204" pitchFamily="34" charset="0"/>
              </a:defRPr>
            </a:lvl9pPr>
          </a:lstStyle>
          <a:p>
            <a:r>
              <a:rPr lang="en-GB" altLang="en-US" sz="800"/>
              <a:t>(a) </a:t>
            </a:r>
            <a:r>
              <a:rPr lang="en-GB" altLang="en-US" sz="800" b="0"/>
              <a:t>In wartime the Close Recce Squadron would normally be split into </a:t>
            </a:r>
            <a:r>
              <a:rPr lang="en-GB" altLang="en-US" sz="800"/>
              <a:t>x5 </a:t>
            </a:r>
            <a:r>
              <a:rPr lang="en-GB" altLang="en-US" sz="800" b="0"/>
              <a:t>Close Recce Troop MEs, each of </a:t>
            </a:r>
            <a:r>
              <a:rPr lang="en-GB" altLang="en-US" sz="800"/>
              <a:t>x4 </a:t>
            </a:r>
            <a:r>
              <a:rPr lang="en-GB" altLang="en-US" sz="800" b="0"/>
              <a:t>Scimitar.  Each Troop would then be attached to a battlegroup in the formation to which the squadron was attached.  Designate one Scimitar in each Troop as the Troop Commander.</a:t>
            </a:r>
            <a:endParaRPr lang="en-GB" altLang="en-US" sz="80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3202" name="Picture 258" descr="williams1_108615c">
            <a:extLst>
              <a:ext uri="{FF2B5EF4-FFF2-40B4-BE49-F238E27FC236}">
                <a16:creationId xmlns:a16="http://schemas.microsoft.com/office/drawing/2014/main" id="{133A199B-535D-4222-9819-09DA2102B4A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5888" y="2268538"/>
            <a:ext cx="3097212" cy="2065337"/>
          </a:xfrm>
          <a:prstGeom prst="rect">
            <a:avLst/>
          </a:prstGeom>
          <a:noFill/>
          <a:extLst>
            <a:ext uri="{909E8E84-426E-40DD-AFC4-6F175D3DCCD1}">
              <a14:hiddenFill xmlns:a14="http://schemas.microsoft.com/office/drawing/2010/main">
                <a:solidFill>
                  <a:srgbClr val="FFFFFF"/>
                </a:solidFill>
              </a14:hiddenFill>
            </a:ext>
          </a:extLst>
        </p:spPr>
      </p:pic>
      <p:sp>
        <p:nvSpPr>
          <p:cNvPr id="83258" name="Line 314">
            <a:extLst>
              <a:ext uri="{FF2B5EF4-FFF2-40B4-BE49-F238E27FC236}">
                <a16:creationId xmlns:a16="http://schemas.microsoft.com/office/drawing/2014/main" id="{264C302C-19F3-4288-83D8-2C3B1214215D}"/>
              </a:ext>
            </a:extLst>
          </p:cNvPr>
          <p:cNvSpPr>
            <a:spLocks noChangeShapeType="1"/>
          </p:cNvSpPr>
          <p:nvPr/>
        </p:nvSpPr>
        <p:spPr bwMode="auto">
          <a:xfrm>
            <a:off x="260350" y="4859338"/>
            <a:ext cx="0" cy="8636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3259" name="Text Box 315">
            <a:extLst>
              <a:ext uri="{FF2B5EF4-FFF2-40B4-BE49-F238E27FC236}">
                <a16:creationId xmlns:a16="http://schemas.microsoft.com/office/drawing/2014/main" id="{C5CA8A45-98B3-4237-B3B8-5200C5F96A26}"/>
              </a:ext>
            </a:extLst>
          </p:cNvPr>
          <p:cNvSpPr txBox="1">
            <a:spLocks noChangeArrowheads="1"/>
          </p:cNvSpPr>
          <p:nvPr/>
        </p:nvSpPr>
        <p:spPr bwMode="auto">
          <a:xfrm>
            <a:off x="620713" y="5292725"/>
            <a:ext cx="2738437"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x12 </a:t>
            </a:r>
            <a:r>
              <a:rPr lang="en-GB" altLang="en-US" sz="800" b="0"/>
              <a:t>FV-438 Swingfire ATGM Vehicle </a:t>
            </a:r>
            <a:r>
              <a:rPr lang="en-GB" altLang="en-US" sz="800"/>
              <a:t>              </a:t>
            </a:r>
            <a:r>
              <a:rPr lang="en-GB" altLang="en-US" sz="800" b="0"/>
              <a:t>CWBR-13</a:t>
            </a:r>
            <a:endParaRPr lang="en-GB" altLang="en-US" sz="800"/>
          </a:p>
        </p:txBody>
      </p:sp>
      <p:grpSp>
        <p:nvGrpSpPr>
          <p:cNvPr id="83260" name="Group 316">
            <a:extLst>
              <a:ext uri="{FF2B5EF4-FFF2-40B4-BE49-F238E27FC236}">
                <a16:creationId xmlns:a16="http://schemas.microsoft.com/office/drawing/2014/main" id="{0B74D0D0-B347-40C9-884D-6E3DA728414A}"/>
              </a:ext>
            </a:extLst>
          </p:cNvPr>
          <p:cNvGrpSpPr>
            <a:grpSpLocks noChangeAspect="1"/>
          </p:cNvGrpSpPr>
          <p:nvPr/>
        </p:nvGrpSpPr>
        <p:grpSpPr bwMode="auto">
          <a:xfrm>
            <a:off x="117475" y="4714875"/>
            <a:ext cx="287338" cy="215900"/>
            <a:chOff x="1055" y="960"/>
            <a:chExt cx="202" cy="132"/>
          </a:xfrm>
        </p:grpSpPr>
        <p:sp>
          <p:nvSpPr>
            <p:cNvPr id="83261" name="Rectangle 317">
              <a:extLst>
                <a:ext uri="{FF2B5EF4-FFF2-40B4-BE49-F238E27FC236}">
                  <a16:creationId xmlns:a16="http://schemas.microsoft.com/office/drawing/2014/main" id="{D6407423-E9A0-4F03-ADE4-5CBA6C82A024}"/>
                </a:ext>
              </a:extLst>
            </p:cNvPr>
            <p:cNvSpPr>
              <a:spLocks noChangeAspect="1" noChangeArrowheads="1"/>
            </p:cNvSpPr>
            <p:nvPr/>
          </p:nvSpPr>
          <p:spPr bwMode="auto">
            <a:xfrm>
              <a:off x="1056" y="960"/>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3262" name="Oval 318">
              <a:extLst>
                <a:ext uri="{FF2B5EF4-FFF2-40B4-BE49-F238E27FC236}">
                  <a16:creationId xmlns:a16="http://schemas.microsoft.com/office/drawing/2014/main" id="{59F0D4C2-05A5-4F31-B874-0E4261846550}"/>
                </a:ext>
              </a:extLst>
            </p:cNvPr>
            <p:cNvSpPr>
              <a:spLocks noChangeAspect="1" noChangeArrowheads="1"/>
            </p:cNvSpPr>
            <p:nvPr/>
          </p:nvSpPr>
          <p:spPr bwMode="auto">
            <a:xfrm>
              <a:off x="1081" y="989"/>
              <a:ext cx="144"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3263" name="Line 319">
              <a:extLst>
                <a:ext uri="{FF2B5EF4-FFF2-40B4-BE49-F238E27FC236}">
                  <a16:creationId xmlns:a16="http://schemas.microsoft.com/office/drawing/2014/main" id="{1DC47B9F-AB4C-4915-9172-7EBE8BBF7C7E}"/>
                </a:ext>
              </a:extLst>
            </p:cNvPr>
            <p:cNvSpPr>
              <a:spLocks noChangeAspect="1" noChangeShapeType="1"/>
            </p:cNvSpPr>
            <p:nvPr/>
          </p:nvSpPr>
          <p:spPr bwMode="auto">
            <a:xfrm flipV="1">
              <a:off x="1055" y="961"/>
              <a:ext cx="97" cy="131"/>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3264" name="Line 320">
              <a:extLst>
                <a:ext uri="{FF2B5EF4-FFF2-40B4-BE49-F238E27FC236}">
                  <a16:creationId xmlns:a16="http://schemas.microsoft.com/office/drawing/2014/main" id="{A6634693-1217-4871-905E-1E2BC798B29B}"/>
                </a:ext>
              </a:extLst>
            </p:cNvPr>
            <p:cNvSpPr>
              <a:spLocks noChangeAspect="1" noChangeShapeType="1"/>
            </p:cNvSpPr>
            <p:nvPr/>
          </p:nvSpPr>
          <p:spPr bwMode="auto">
            <a:xfrm>
              <a:off x="1152" y="960"/>
              <a:ext cx="104" cy="131"/>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83265" name="Text Box 321">
            <a:extLst>
              <a:ext uri="{FF2B5EF4-FFF2-40B4-BE49-F238E27FC236}">
                <a16:creationId xmlns:a16="http://schemas.microsoft.com/office/drawing/2014/main" id="{5F5BDB7F-58F8-40C9-A50E-54D6D4B69E72}"/>
              </a:ext>
            </a:extLst>
          </p:cNvPr>
          <p:cNvSpPr txBox="1">
            <a:spLocks noChangeArrowheads="1"/>
          </p:cNvSpPr>
          <p:nvPr/>
        </p:nvSpPr>
        <p:spPr bwMode="auto">
          <a:xfrm>
            <a:off x="404813" y="4546600"/>
            <a:ext cx="24701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MANOEUVRE ELEMENT CWBR-22</a:t>
            </a:r>
          </a:p>
          <a:p>
            <a:r>
              <a:rPr lang="en-GB" altLang="en-US" sz="1000"/>
              <a:t>Anti-Tank Guided Weapons Battery </a:t>
            </a:r>
            <a:r>
              <a:rPr lang="en-GB" altLang="en-US" sz="800"/>
              <a:t>(a)</a:t>
            </a:r>
            <a:endParaRPr lang="en-GB" altLang="en-US" sz="1000"/>
          </a:p>
        </p:txBody>
      </p:sp>
      <p:grpSp>
        <p:nvGrpSpPr>
          <p:cNvPr id="83266" name="Group 322">
            <a:extLst>
              <a:ext uri="{FF2B5EF4-FFF2-40B4-BE49-F238E27FC236}">
                <a16:creationId xmlns:a16="http://schemas.microsoft.com/office/drawing/2014/main" id="{35A6A264-3C82-4EB0-BB6B-F80AB64BBE72}"/>
              </a:ext>
            </a:extLst>
          </p:cNvPr>
          <p:cNvGrpSpPr>
            <a:grpSpLocks/>
          </p:cNvGrpSpPr>
          <p:nvPr/>
        </p:nvGrpSpPr>
        <p:grpSpPr bwMode="auto">
          <a:xfrm>
            <a:off x="404813" y="5076825"/>
            <a:ext cx="231775" cy="190500"/>
            <a:chOff x="2352" y="3264"/>
            <a:chExt cx="146" cy="120"/>
          </a:xfrm>
        </p:grpSpPr>
        <p:sp>
          <p:nvSpPr>
            <p:cNvPr id="83267" name="Rectangle 323">
              <a:extLst>
                <a:ext uri="{FF2B5EF4-FFF2-40B4-BE49-F238E27FC236}">
                  <a16:creationId xmlns:a16="http://schemas.microsoft.com/office/drawing/2014/main" id="{A522F885-61A9-44D5-B27E-733FA8B5C751}"/>
                </a:ext>
              </a:extLst>
            </p:cNvPr>
            <p:cNvSpPr>
              <a:spLocks noChangeAspect="1" noChangeArrowheads="1"/>
            </p:cNvSpPr>
            <p:nvPr/>
          </p:nvSpPr>
          <p:spPr bwMode="auto">
            <a:xfrm>
              <a:off x="2352" y="326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3268" name="Oval 324">
              <a:extLst>
                <a:ext uri="{FF2B5EF4-FFF2-40B4-BE49-F238E27FC236}">
                  <a16:creationId xmlns:a16="http://schemas.microsoft.com/office/drawing/2014/main" id="{0613690E-A391-4962-B549-7922843F8F50}"/>
                </a:ext>
              </a:extLst>
            </p:cNvPr>
            <p:cNvSpPr>
              <a:spLocks noChangeAspect="1" noChangeArrowheads="1"/>
            </p:cNvSpPr>
            <p:nvPr/>
          </p:nvSpPr>
          <p:spPr bwMode="auto">
            <a:xfrm>
              <a:off x="2359" y="336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83269" name="Oval 325">
              <a:extLst>
                <a:ext uri="{FF2B5EF4-FFF2-40B4-BE49-F238E27FC236}">
                  <a16:creationId xmlns:a16="http://schemas.microsoft.com/office/drawing/2014/main" id="{795E0FD0-A6BE-418C-BE98-F9DB0FE2064A}"/>
                </a:ext>
              </a:extLst>
            </p:cNvPr>
            <p:cNvSpPr>
              <a:spLocks noChangeAspect="1" noChangeArrowheads="1"/>
            </p:cNvSpPr>
            <p:nvPr/>
          </p:nvSpPr>
          <p:spPr bwMode="auto">
            <a:xfrm>
              <a:off x="2473" y="336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83270" name="Oval 326">
              <a:extLst>
                <a:ext uri="{FF2B5EF4-FFF2-40B4-BE49-F238E27FC236}">
                  <a16:creationId xmlns:a16="http://schemas.microsoft.com/office/drawing/2014/main" id="{676E576B-48D8-4110-9651-8D1AB681173C}"/>
                </a:ext>
              </a:extLst>
            </p:cNvPr>
            <p:cNvSpPr>
              <a:spLocks noChangeAspect="1" noChangeArrowheads="1"/>
            </p:cNvSpPr>
            <p:nvPr/>
          </p:nvSpPr>
          <p:spPr bwMode="auto">
            <a:xfrm>
              <a:off x="2373" y="3290"/>
              <a:ext cx="102" cy="48"/>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3271" name="Line 327">
              <a:extLst>
                <a:ext uri="{FF2B5EF4-FFF2-40B4-BE49-F238E27FC236}">
                  <a16:creationId xmlns:a16="http://schemas.microsoft.com/office/drawing/2014/main" id="{97A991A1-5415-4090-9D32-05FF1969811B}"/>
                </a:ext>
              </a:extLst>
            </p:cNvPr>
            <p:cNvSpPr>
              <a:spLocks noChangeAspect="1" noChangeShapeType="1"/>
            </p:cNvSpPr>
            <p:nvPr/>
          </p:nvSpPr>
          <p:spPr bwMode="auto">
            <a:xfrm flipV="1">
              <a:off x="2353" y="3264"/>
              <a:ext cx="144" cy="9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83272" name="Group 328">
            <a:extLst>
              <a:ext uri="{FF2B5EF4-FFF2-40B4-BE49-F238E27FC236}">
                <a16:creationId xmlns:a16="http://schemas.microsoft.com/office/drawing/2014/main" id="{81342DF3-172D-4353-A3A2-225830F3D828}"/>
              </a:ext>
            </a:extLst>
          </p:cNvPr>
          <p:cNvGrpSpPr>
            <a:grpSpLocks/>
          </p:cNvGrpSpPr>
          <p:nvPr/>
        </p:nvGrpSpPr>
        <p:grpSpPr bwMode="auto">
          <a:xfrm>
            <a:off x="477838" y="5005388"/>
            <a:ext cx="74612" cy="26987"/>
            <a:chOff x="2373" y="1404"/>
            <a:chExt cx="47" cy="17"/>
          </a:xfrm>
        </p:grpSpPr>
        <p:sp>
          <p:nvSpPr>
            <p:cNvPr id="83273" name="Oval 329">
              <a:extLst>
                <a:ext uri="{FF2B5EF4-FFF2-40B4-BE49-F238E27FC236}">
                  <a16:creationId xmlns:a16="http://schemas.microsoft.com/office/drawing/2014/main" id="{C3983BEC-D1BA-41DA-934F-C11D98511BF7}"/>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83274" name="Oval 330">
              <a:extLst>
                <a:ext uri="{FF2B5EF4-FFF2-40B4-BE49-F238E27FC236}">
                  <a16:creationId xmlns:a16="http://schemas.microsoft.com/office/drawing/2014/main" id="{7DF2D42E-1F06-46A9-8C8A-CCE42F57FE3E}"/>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83275" name="Text Box 331">
            <a:extLst>
              <a:ext uri="{FF2B5EF4-FFF2-40B4-BE49-F238E27FC236}">
                <a16:creationId xmlns:a16="http://schemas.microsoft.com/office/drawing/2014/main" id="{D4C3919A-3F6E-47B1-BF12-7B1F6FFA34B6}"/>
              </a:ext>
            </a:extLst>
          </p:cNvPr>
          <p:cNvSpPr txBox="1">
            <a:spLocks noChangeArrowheads="1"/>
          </p:cNvSpPr>
          <p:nvPr/>
        </p:nvSpPr>
        <p:spPr bwMode="auto">
          <a:xfrm>
            <a:off x="620713" y="4932363"/>
            <a:ext cx="27384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Command</a:t>
            </a:r>
          </a:p>
          <a:p>
            <a:r>
              <a:rPr lang="en-GB" altLang="en-US" sz="800"/>
              <a:t>x1 </a:t>
            </a:r>
            <a:r>
              <a:rPr lang="en-GB" altLang="en-US" sz="800" b="0"/>
              <a:t>Ferret Scout Car                                          CWBR-18</a:t>
            </a:r>
            <a:endParaRPr lang="en-GB" altLang="en-US" sz="800"/>
          </a:p>
        </p:txBody>
      </p:sp>
      <p:sp>
        <p:nvSpPr>
          <p:cNvPr id="83276" name="Line 332">
            <a:extLst>
              <a:ext uri="{FF2B5EF4-FFF2-40B4-BE49-F238E27FC236}">
                <a16:creationId xmlns:a16="http://schemas.microsoft.com/office/drawing/2014/main" id="{5E2B6376-9FAA-41F5-B312-F7EB140D8C7C}"/>
              </a:ext>
            </a:extLst>
          </p:cNvPr>
          <p:cNvSpPr>
            <a:spLocks noChangeShapeType="1"/>
          </p:cNvSpPr>
          <p:nvPr/>
        </p:nvSpPr>
        <p:spPr bwMode="auto">
          <a:xfrm>
            <a:off x="260350" y="514826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83277" name="Group 333">
            <a:extLst>
              <a:ext uri="{FF2B5EF4-FFF2-40B4-BE49-F238E27FC236}">
                <a16:creationId xmlns:a16="http://schemas.microsoft.com/office/drawing/2014/main" id="{51D714C9-37BE-467A-A08E-00750188F7FC}"/>
              </a:ext>
            </a:extLst>
          </p:cNvPr>
          <p:cNvGrpSpPr>
            <a:grpSpLocks noChangeAspect="1"/>
          </p:cNvGrpSpPr>
          <p:nvPr/>
        </p:nvGrpSpPr>
        <p:grpSpPr bwMode="auto">
          <a:xfrm>
            <a:off x="404813" y="5364163"/>
            <a:ext cx="241300" cy="157162"/>
            <a:chOff x="1055" y="960"/>
            <a:chExt cx="202" cy="132"/>
          </a:xfrm>
        </p:grpSpPr>
        <p:sp>
          <p:nvSpPr>
            <p:cNvPr id="83278" name="Rectangle 334">
              <a:extLst>
                <a:ext uri="{FF2B5EF4-FFF2-40B4-BE49-F238E27FC236}">
                  <a16:creationId xmlns:a16="http://schemas.microsoft.com/office/drawing/2014/main" id="{D5F78729-88AA-4B2E-AAF3-B3017763C3E6}"/>
                </a:ext>
              </a:extLst>
            </p:cNvPr>
            <p:cNvSpPr>
              <a:spLocks noChangeAspect="1" noChangeArrowheads="1"/>
            </p:cNvSpPr>
            <p:nvPr/>
          </p:nvSpPr>
          <p:spPr bwMode="auto">
            <a:xfrm>
              <a:off x="1056" y="960"/>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3279" name="Oval 335">
              <a:extLst>
                <a:ext uri="{FF2B5EF4-FFF2-40B4-BE49-F238E27FC236}">
                  <a16:creationId xmlns:a16="http://schemas.microsoft.com/office/drawing/2014/main" id="{6B72FDA6-31D8-4C73-92CE-F052840AC42C}"/>
                </a:ext>
              </a:extLst>
            </p:cNvPr>
            <p:cNvSpPr>
              <a:spLocks noChangeAspect="1" noChangeArrowheads="1"/>
            </p:cNvSpPr>
            <p:nvPr/>
          </p:nvSpPr>
          <p:spPr bwMode="auto">
            <a:xfrm>
              <a:off x="1081" y="989"/>
              <a:ext cx="144"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3280" name="Line 336">
              <a:extLst>
                <a:ext uri="{FF2B5EF4-FFF2-40B4-BE49-F238E27FC236}">
                  <a16:creationId xmlns:a16="http://schemas.microsoft.com/office/drawing/2014/main" id="{DBE7704E-5C46-4DA2-B83D-788E2965ED8E}"/>
                </a:ext>
              </a:extLst>
            </p:cNvPr>
            <p:cNvSpPr>
              <a:spLocks noChangeAspect="1" noChangeShapeType="1"/>
            </p:cNvSpPr>
            <p:nvPr/>
          </p:nvSpPr>
          <p:spPr bwMode="auto">
            <a:xfrm flipV="1">
              <a:off x="1055" y="961"/>
              <a:ext cx="97" cy="131"/>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3281" name="Line 337">
              <a:extLst>
                <a:ext uri="{FF2B5EF4-FFF2-40B4-BE49-F238E27FC236}">
                  <a16:creationId xmlns:a16="http://schemas.microsoft.com/office/drawing/2014/main" id="{7E5BC2F9-AD34-4E7C-8635-42917A26B90E}"/>
                </a:ext>
              </a:extLst>
            </p:cNvPr>
            <p:cNvSpPr>
              <a:spLocks noChangeAspect="1" noChangeShapeType="1"/>
            </p:cNvSpPr>
            <p:nvPr/>
          </p:nvSpPr>
          <p:spPr bwMode="auto">
            <a:xfrm>
              <a:off x="1152" y="960"/>
              <a:ext cx="104" cy="131"/>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83282" name="Group 338">
            <a:extLst>
              <a:ext uri="{FF2B5EF4-FFF2-40B4-BE49-F238E27FC236}">
                <a16:creationId xmlns:a16="http://schemas.microsoft.com/office/drawing/2014/main" id="{54818FB3-E32F-42AD-8E54-6341325AACA3}"/>
              </a:ext>
            </a:extLst>
          </p:cNvPr>
          <p:cNvGrpSpPr>
            <a:grpSpLocks/>
          </p:cNvGrpSpPr>
          <p:nvPr/>
        </p:nvGrpSpPr>
        <p:grpSpPr bwMode="auto">
          <a:xfrm>
            <a:off x="476250" y="5292725"/>
            <a:ext cx="74613" cy="26988"/>
            <a:chOff x="2373" y="1404"/>
            <a:chExt cx="47" cy="17"/>
          </a:xfrm>
        </p:grpSpPr>
        <p:sp>
          <p:nvSpPr>
            <p:cNvPr id="83283" name="Oval 339">
              <a:extLst>
                <a:ext uri="{FF2B5EF4-FFF2-40B4-BE49-F238E27FC236}">
                  <a16:creationId xmlns:a16="http://schemas.microsoft.com/office/drawing/2014/main" id="{48C4C4DC-4A1C-4DC3-A082-8107E2C18CD8}"/>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83284" name="Oval 340">
              <a:extLst>
                <a:ext uri="{FF2B5EF4-FFF2-40B4-BE49-F238E27FC236}">
                  <a16:creationId xmlns:a16="http://schemas.microsoft.com/office/drawing/2014/main" id="{919B237F-6B8B-4ADF-AA91-DCC59665131A}"/>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83285" name="Line 341">
            <a:extLst>
              <a:ext uri="{FF2B5EF4-FFF2-40B4-BE49-F238E27FC236}">
                <a16:creationId xmlns:a16="http://schemas.microsoft.com/office/drawing/2014/main" id="{B6B3BCDA-285B-42CC-9FEF-31BC11034BCB}"/>
              </a:ext>
            </a:extLst>
          </p:cNvPr>
          <p:cNvSpPr>
            <a:spLocks noChangeShapeType="1"/>
          </p:cNvSpPr>
          <p:nvPr/>
        </p:nvSpPr>
        <p:spPr bwMode="auto">
          <a:xfrm>
            <a:off x="260350" y="5437188"/>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3286" name="Line 342">
            <a:extLst>
              <a:ext uri="{FF2B5EF4-FFF2-40B4-BE49-F238E27FC236}">
                <a16:creationId xmlns:a16="http://schemas.microsoft.com/office/drawing/2014/main" id="{79162F6A-5270-47B1-8D0B-CDC5E110874D}"/>
              </a:ext>
            </a:extLst>
          </p:cNvPr>
          <p:cNvSpPr>
            <a:spLocks noChangeShapeType="1"/>
          </p:cNvSpPr>
          <p:nvPr/>
        </p:nvSpPr>
        <p:spPr bwMode="auto">
          <a:xfrm>
            <a:off x="260350" y="4643438"/>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3287" name="Text Box 343">
            <a:extLst>
              <a:ext uri="{FF2B5EF4-FFF2-40B4-BE49-F238E27FC236}">
                <a16:creationId xmlns:a16="http://schemas.microsoft.com/office/drawing/2014/main" id="{A3F4EF84-BF30-4E58-AD0E-DC9B92738C7D}"/>
              </a:ext>
            </a:extLst>
          </p:cNvPr>
          <p:cNvSpPr txBox="1">
            <a:spLocks noChangeArrowheads="1"/>
          </p:cNvSpPr>
          <p:nvPr/>
        </p:nvSpPr>
        <p:spPr bwMode="auto">
          <a:xfrm>
            <a:off x="620713" y="5580063"/>
            <a:ext cx="2725737"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x3 </a:t>
            </a:r>
            <a:r>
              <a:rPr lang="en-GB" altLang="en-US" sz="800" b="0"/>
              <a:t>CVR(T) Striker Swingfire ATGM Vehicle </a:t>
            </a:r>
            <a:r>
              <a:rPr lang="en-GB" altLang="en-US" sz="800"/>
              <a:t>    </a:t>
            </a:r>
            <a:r>
              <a:rPr lang="en-GB" altLang="en-US" sz="800" b="0"/>
              <a:t>CWBR-09</a:t>
            </a:r>
            <a:endParaRPr lang="en-GB" altLang="en-US" sz="800"/>
          </a:p>
        </p:txBody>
      </p:sp>
      <p:grpSp>
        <p:nvGrpSpPr>
          <p:cNvPr id="83288" name="Group 344">
            <a:extLst>
              <a:ext uri="{FF2B5EF4-FFF2-40B4-BE49-F238E27FC236}">
                <a16:creationId xmlns:a16="http://schemas.microsoft.com/office/drawing/2014/main" id="{53962A27-931D-491A-BE38-8899D01D1179}"/>
              </a:ext>
            </a:extLst>
          </p:cNvPr>
          <p:cNvGrpSpPr>
            <a:grpSpLocks noChangeAspect="1"/>
          </p:cNvGrpSpPr>
          <p:nvPr/>
        </p:nvGrpSpPr>
        <p:grpSpPr bwMode="auto">
          <a:xfrm>
            <a:off x="404813" y="5651500"/>
            <a:ext cx="241300" cy="157163"/>
            <a:chOff x="1055" y="960"/>
            <a:chExt cx="202" cy="132"/>
          </a:xfrm>
        </p:grpSpPr>
        <p:sp>
          <p:nvSpPr>
            <p:cNvPr id="83289" name="Rectangle 345">
              <a:extLst>
                <a:ext uri="{FF2B5EF4-FFF2-40B4-BE49-F238E27FC236}">
                  <a16:creationId xmlns:a16="http://schemas.microsoft.com/office/drawing/2014/main" id="{CF602B22-9695-473B-A2FA-55337494AB90}"/>
                </a:ext>
              </a:extLst>
            </p:cNvPr>
            <p:cNvSpPr>
              <a:spLocks noChangeAspect="1" noChangeArrowheads="1"/>
            </p:cNvSpPr>
            <p:nvPr/>
          </p:nvSpPr>
          <p:spPr bwMode="auto">
            <a:xfrm>
              <a:off x="1056" y="960"/>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3290" name="Oval 346">
              <a:extLst>
                <a:ext uri="{FF2B5EF4-FFF2-40B4-BE49-F238E27FC236}">
                  <a16:creationId xmlns:a16="http://schemas.microsoft.com/office/drawing/2014/main" id="{A317BA64-D1AB-4EE1-ACA1-E889592C6A0E}"/>
                </a:ext>
              </a:extLst>
            </p:cNvPr>
            <p:cNvSpPr>
              <a:spLocks noChangeAspect="1" noChangeArrowheads="1"/>
            </p:cNvSpPr>
            <p:nvPr/>
          </p:nvSpPr>
          <p:spPr bwMode="auto">
            <a:xfrm>
              <a:off x="1081" y="989"/>
              <a:ext cx="144"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3291" name="Line 347">
              <a:extLst>
                <a:ext uri="{FF2B5EF4-FFF2-40B4-BE49-F238E27FC236}">
                  <a16:creationId xmlns:a16="http://schemas.microsoft.com/office/drawing/2014/main" id="{7EA53EA6-9DD0-4A10-AAB8-D7F083FC198A}"/>
                </a:ext>
              </a:extLst>
            </p:cNvPr>
            <p:cNvSpPr>
              <a:spLocks noChangeAspect="1" noChangeShapeType="1"/>
            </p:cNvSpPr>
            <p:nvPr/>
          </p:nvSpPr>
          <p:spPr bwMode="auto">
            <a:xfrm flipV="1">
              <a:off x="1055" y="961"/>
              <a:ext cx="97" cy="131"/>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3292" name="Line 348">
              <a:extLst>
                <a:ext uri="{FF2B5EF4-FFF2-40B4-BE49-F238E27FC236}">
                  <a16:creationId xmlns:a16="http://schemas.microsoft.com/office/drawing/2014/main" id="{7C4257B7-903C-484A-B0C5-B07162D47B5B}"/>
                </a:ext>
              </a:extLst>
            </p:cNvPr>
            <p:cNvSpPr>
              <a:spLocks noChangeAspect="1" noChangeShapeType="1"/>
            </p:cNvSpPr>
            <p:nvPr/>
          </p:nvSpPr>
          <p:spPr bwMode="auto">
            <a:xfrm>
              <a:off x="1152" y="960"/>
              <a:ext cx="104" cy="131"/>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83293" name="Group 349">
            <a:extLst>
              <a:ext uri="{FF2B5EF4-FFF2-40B4-BE49-F238E27FC236}">
                <a16:creationId xmlns:a16="http://schemas.microsoft.com/office/drawing/2014/main" id="{37BE61B6-AD61-444A-B077-62BA670B2581}"/>
              </a:ext>
            </a:extLst>
          </p:cNvPr>
          <p:cNvGrpSpPr>
            <a:grpSpLocks/>
          </p:cNvGrpSpPr>
          <p:nvPr/>
        </p:nvGrpSpPr>
        <p:grpSpPr bwMode="auto">
          <a:xfrm>
            <a:off x="476250" y="5580063"/>
            <a:ext cx="74613" cy="26987"/>
            <a:chOff x="2373" y="1404"/>
            <a:chExt cx="47" cy="17"/>
          </a:xfrm>
        </p:grpSpPr>
        <p:sp>
          <p:nvSpPr>
            <p:cNvPr id="83294" name="Oval 350">
              <a:extLst>
                <a:ext uri="{FF2B5EF4-FFF2-40B4-BE49-F238E27FC236}">
                  <a16:creationId xmlns:a16="http://schemas.microsoft.com/office/drawing/2014/main" id="{00975C84-7982-4E7D-AE91-2E6376BC3AC1}"/>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83295" name="Oval 351">
              <a:extLst>
                <a:ext uri="{FF2B5EF4-FFF2-40B4-BE49-F238E27FC236}">
                  <a16:creationId xmlns:a16="http://schemas.microsoft.com/office/drawing/2014/main" id="{152AB449-2866-4AFC-B46B-33DDC3F87C36}"/>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83296" name="Line 352">
            <a:extLst>
              <a:ext uri="{FF2B5EF4-FFF2-40B4-BE49-F238E27FC236}">
                <a16:creationId xmlns:a16="http://schemas.microsoft.com/office/drawing/2014/main" id="{CE4751F1-D83A-44B2-BA49-27911CB45118}"/>
              </a:ext>
            </a:extLst>
          </p:cNvPr>
          <p:cNvSpPr>
            <a:spLocks noChangeShapeType="1"/>
          </p:cNvSpPr>
          <p:nvPr/>
        </p:nvSpPr>
        <p:spPr bwMode="auto">
          <a:xfrm>
            <a:off x="260350" y="572452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3297" name="Text Box 353">
            <a:extLst>
              <a:ext uri="{FF2B5EF4-FFF2-40B4-BE49-F238E27FC236}">
                <a16:creationId xmlns:a16="http://schemas.microsoft.com/office/drawing/2014/main" id="{37FC238A-DCEB-44E2-81FB-01D65E390DDB}"/>
              </a:ext>
            </a:extLst>
          </p:cNvPr>
          <p:cNvSpPr txBox="1">
            <a:spLocks noChangeArrowheads="1"/>
          </p:cNvSpPr>
          <p:nvPr/>
        </p:nvSpPr>
        <p:spPr bwMode="auto">
          <a:xfrm>
            <a:off x="115888" y="5867400"/>
            <a:ext cx="3097212" cy="458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800"/>
              <a:t>(a) </a:t>
            </a:r>
            <a:r>
              <a:rPr lang="en-GB" altLang="en-US" sz="800" b="0"/>
              <a:t>The battery may alternatively be deployed as troop-sized MEs, each of </a:t>
            </a:r>
            <a:r>
              <a:rPr lang="en-GB" altLang="en-US" sz="800"/>
              <a:t>x3 </a:t>
            </a:r>
            <a:r>
              <a:rPr lang="en-GB" altLang="en-US" sz="800" b="0"/>
              <a:t>FV-438 or </a:t>
            </a:r>
            <a:r>
              <a:rPr lang="en-GB" altLang="en-US" sz="800"/>
              <a:t>x3 </a:t>
            </a:r>
            <a:r>
              <a:rPr lang="en-GB" altLang="en-US" sz="800" b="0"/>
              <a:t>CVR(T) Striker.  Designate one vehicle in each Troop as the Troop Commander.</a:t>
            </a:r>
            <a:endParaRPr lang="en-GB" altLang="en-US" sz="800"/>
          </a:p>
        </p:txBody>
      </p:sp>
      <p:sp>
        <p:nvSpPr>
          <p:cNvPr id="83298" name="Line 354">
            <a:extLst>
              <a:ext uri="{FF2B5EF4-FFF2-40B4-BE49-F238E27FC236}">
                <a16:creationId xmlns:a16="http://schemas.microsoft.com/office/drawing/2014/main" id="{DA14B4A3-C95A-4D35-BC17-2CA3E682C420}"/>
              </a:ext>
            </a:extLst>
          </p:cNvPr>
          <p:cNvSpPr>
            <a:spLocks noChangeShapeType="1"/>
          </p:cNvSpPr>
          <p:nvPr/>
        </p:nvSpPr>
        <p:spPr bwMode="auto">
          <a:xfrm>
            <a:off x="495300" y="7451725"/>
            <a:ext cx="0" cy="719138"/>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83299" name="Group 355">
            <a:extLst>
              <a:ext uri="{FF2B5EF4-FFF2-40B4-BE49-F238E27FC236}">
                <a16:creationId xmlns:a16="http://schemas.microsoft.com/office/drawing/2014/main" id="{F83997DD-50C6-4747-93F5-5FEF4B0417D9}"/>
              </a:ext>
            </a:extLst>
          </p:cNvPr>
          <p:cNvGrpSpPr>
            <a:grpSpLocks/>
          </p:cNvGrpSpPr>
          <p:nvPr/>
        </p:nvGrpSpPr>
        <p:grpSpPr bwMode="auto">
          <a:xfrm>
            <a:off x="134938" y="6948488"/>
            <a:ext cx="287337" cy="255587"/>
            <a:chOff x="255" y="2154"/>
            <a:chExt cx="181" cy="161"/>
          </a:xfrm>
        </p:grpSpPr>
        <p:sp>
          <p:nvSpPr>
            <p:cNvPr id="83300" name="Rectangle 356">
              <a:extLst>
                <a:ext uri="{FF2B5EF4-FFF2-40B4-BE49-F238E27FC236}">
                  <a16:creationId xmlns:a16="http://schemas.microsoft.com/office/drawing/2014/main" id="{93E7476E-E1BA-4E61-9381-B5B5B366A9E2}"/>
                </a:ext>
              </a:extLst>
            </p:cNvPr>
            <p:cNvSpPr>
              <a:spLocks noChangeAspect="1" noChangeArrowheads="1"/>
            </p:cNvSpPr>
            <p:nvPr/>
          </p:nvSpPr>
          <p:spPr bwMode="auto">
            <a:xfrm>
              <a:off x="255" y="2154"/>
              <a:ext cx="181" cy="136"/>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3301" name="Oval 357">
              <a:extLst>
                <a:ext uri="{FF2B5EF4-FFF2-40B4-BE49-F238E27FC236}">
                  <a16:creationId xmlns:a16="http://schemas.microsoft.com/office/drawing/2014/main" id="{6D46B5D9-2167-4BE9-A2FB-84B1B71223FF}"/>
                </a:ext>
              </a:extLst>
            </p:cNvPr>
            <p:cNvSpPr>
              <a:spLocks noChangeAspect="1" noChangeArrowheads="1"/>
            </p:cNvSpPr>
            <p:nvPr/>
          </p:nvSpPr>
          <p:spPr bwMode="auto">
            <a:xfrm>
              <a:off x="264" y="2296"/>
              <a:ext cx="21" cy="19"/>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83302" name="Oval 358">
              <a:extLst>
                <a:ext uri="{FF2B5EF4-FFF2-40B4-BE49-F238E27FC236}">
                  <a16:creationId xmlns:a16="http://schemas.microsoft.com/office/drawing/2014/main" id="{82C6D319-F52E-481E-8006-2731DB980633}"/>
                </a:ext>
              </a:extLst>
            </p:cNvPr>
            <p:cNvSpPr>
              <a:spLocks noChangeAspect="1" noChangeArrowheads="1"/>
            </p:cNvSpPr>
            <p:nvPr/>
          </p:nvSpPr>
          <p:spPr bwMode="auto">
            <a:xfrm>
              <a:off x="406" y="2296"/>
              <a:ext cx="22" cy="19"/>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83303" name="Line 359">
              <a:extLst>
                <a:ext uri="{FF2B5EF4-FFF2-40B4-BE49-F238E27FC236}">
                  <a16:creationId xmlns:a16="http://schemas.microsoft.com/office/drawing/2014/main" id="{E7FC0079-646F-46E0-AC2F-D4FF43ED14CC}"/>
                </a:ext>
              </a:extLst>
            </p:cNvPr>
            <p:cNvSpPr>
              <a:spLocks noChangeAspect="1" noChangeShapeType="1"/>
            </p:cNvSpPr>
            <p:nvPr/>
          </p:nvSpPr>
          <p:spPr bwMode="auto">
            <a:xfrm flipV="1">
              <a:off x="256" y="2154"/>
              <a:ext cx="178" cy="132"/>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83304" name="Line 360">
            <a:extLst>
              <a:ext uri="{FF2B5EF4-FFF2-40B4-BE49-F238E27FC236}">
                <a16:creationId xmlns:a16="http://schemas.microsoft.com/office/drawing/2014/main" id="{7BC0EF3D-35ED-4E1B-A3E3-27C204DE4F70}"/>
              </a:ext>
            </a:extLst>
          </p:cNvPr>
          <p:cNvSpPr>
            <a:spLocks noChangeShapeType="1"/>
          </p:cNvSpPr>
          <p:nvPr/>
        </p:nvSpPr>
        <p:spPr bwMode="auto">
          <a:xfrm>
            <a:off x="279400" y="6875463"/>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3305" name="Text Box 361">
            <a:extLst>
              <a:ext uri="{FF2B5EF4-FFF2-40B4-BE49-F238E27FC236}">
                <a16:creationId xmlns:a16="http://schemas.microsoft.com/office/drawing/2014/main" id="{191FD248-1BB9-4278-979C-3BCD6077F353}"/>
              </a:ext>
            </a:extLst>
          </p:cNvPr>
          <p:cNvSpPr txBox="1">
            <a:spLocks noChangeArrowheads="1"/>
          </p:cNvSpPr>
          <p:nvPr/>
        </p:nvSpPr>
        <p:spPr bwMode="auto">
          <a:xfrm>
            <a:off x="423863" y="6804025"/>
            <a:ext cx="28003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MANOEUVRE ELEMEN CWBR-23</a:t>
            </a:r>
          </a:p>
          <a:p>
            <a:r>
              <a:rPr lang="en-GB" altLang="en-US" sz="1000"/>
              <a:t>Yeomanry Light Reconnaissance Squadron</a:t>
            </a:r>
          </a:p>
        </p:txBody>
      </p:sp>
      <p:sp>
        <p:nvSpPr>
          <p:cNvPr id="83306" name="Line 362">
            <a:extLst>
              <a:ext uri="{FF2B5EF4-FFF2-40B4-BE49-F238E27FC236}">
                <a16:creationId xmlns:a16="http://schemas.microsoft.com/office/drawing/2014/main" id="{225BEBB7-CA68-49CE-B195-FD26314CA357}"/>
              </a:ext>
            </a:extLst>
          </p:cNvPr>
          <p:cNvSpPr>
            <a:spLocks noChangeShapeType="1"/>
          </p:cNvSpPr>
          <p:nvPr/>
        </p:nvSpPr>
        <p:spPr bwMode="auto">
          <a:xfrm>
            <a:off x="279400" y="738187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83307" name="Group 363">
            <a:extLst>
              <a:ext uri="{FF2B5EF4-FFF2-40B4-BE49-F238E27FC236}">
                <a16:creationId xmlns:a16="http://schemas.microsoft.com/office/drawing/2014/main" id="{89A6E020-7C35-4211-9436-54188837385E}"/>
              </a:ext>
            </a:extLst>
          </p:cNvPr>
          <p:cNvGrpSpPr>
            <a:grpSpLocks/>
          </p:cNvGrpSpPr>
          <p:nvPr/>
        </p:nvGrpSpPr>
        <p:grpSpPr bwMode="auto">
          <a:xfrm>
            <a:off x="495300" y="7237413"/>
            <a:ext cx="74613" cy="26987"/>
            <a:chOff x="2373" y="1404"/>
            <a:chExt cx="47" cy="17"/>
          </a:xfrm>
        </p:grpSpPr>
        <p:sp>
          <p:nvSpPr>
            <p:cNvPr id="83308" name="Oval 364">
              <a:extLst>
                <a:ext uri="{FF2B5EF4-FFF2-40B4-BE49-F238E27FC236}">
                  <a16:creationId xmlns:a16="http://schemas.microsoft.com/office/drawing/2014/main" id="{D9E92642-5B52-46C3-8515-E505B11CD129}"/>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83309" name="Oval 365">
              <a:extLst>
                <a:ext uri="{FF2B5EF4-FFF2-40B4-BE49-F238E27FC236}">
                  <a16:creationId xmlns:a16="http://schemas.microsoft.com/office/drawing/2014/main" id="{4B1EB9CB-C3D5-4A0A-BFA1-7235693D0C34}"/>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83310" name="Text Box 366">
            <a:extLst>
              <a:ext uri="{FF2B5EF4-FFF2-40B4-BE49-F238E27FC236}">
                <a16:creationId xmlns:a16="http://schemas.microsoft.com/office/drawing/2014/main" id="{26808F66-C480-4B26-AE5B-04834C4D5ABC}"/>
              </a:ext>
            </a:extLst>
          </p:cNvPr>
          <p:cNvSpPr txBox="1">
            <a:spLocks noChangeArrowheads="1"/>
          </p:cNvSpPr>
          <p:nvPr/>
        </p:nvSpPr>
        <p:spPr bwMode="auto">
          <a:xfrm>
            <a:off x="639763" y="7164388"/>
            <a:ext cx="27447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Command/Recce</a:t>
            </a:r>
          </a:p>
          <a:p>
            <a:r>
              <a:rPr lang="en-GB" altLang="en-US" sz="800"/>
              <a:t>x1 </a:t>
            </a:r>
            <a:r>
              <a:rPr lang="en-GB" altLang="en-US" sz="800" b="0"/>
              <a:t>Commander                                                 CWBR-25</a:t>
            </a:r>
            <a:endParaRPr lang="en-GB" altLang="en-US" sz="800"/>
          </a:p>
        </p:txBody>
      </p:sp>
      <p:grpSp>
        <p:nvGrpSpPr>
          <p:cNvPr id="83311" name="Group 367">
            <a:extLst>
              <a:ext uri="{FF2B5EF4-FFF2-40B4-BE49-F238E27FC236}">
                <a16:creationId xmlns:a16="http://schemas.microsoft.com/office/drawing/2014/main" id="{F5C1C066-75DD-4E87-A392-273F23FAA8EB}"/>
              </a:ext>
            </a:extLst>
          </p:cNvPr>
          <p:cNvGrpSpPr>
            <a:grpSpLocks/>
          </p:cNvGrpSpPr>
          <p:nvPr/>
        </p:nvGrpSpPr>
        <p:grpSpPr bwMode="auto">
          <a:xfrm>
            <a:off x="423863" y="7308850"/>
            <a:ext cx="231775" cy="157163"/>
            <a:chOff x="933" y="149"/>
            <a:chExt cx="146" cy="99"/>
          </a:xfrm>
        </p:grpSpPr>
        <p:sp>
          <p:nvSpPr>
            <p:cNvPr id="83312" name="Rectangle 368">
              <a:extLst>
                <a:ext uri="{FF2B5EF4-FFF2-40B4-BE49-F238E27FC236}">
                  <a16:creationId xmlns:a16="http://schemas.microsoft.com/office/drawing/2014/main" id="{0DBF4D00-5F70-437D-969B-5BB6BC4C0A92}"/>
                </a:ext>
              </a:extLst>
            </p:cNvPr>
            <p:cNvSpPr>
              <a:spLocks noChangeAspect="1" noChangeArrowheads="1"/>
            </p:cNvSpPr>
            <p:nvPr/>
          </p:nvSpPr>
          <p:spPr bwMode="auto">
            <a:xfrm>
              <a:off x="933" y="149"/>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3313" name="Text Box 369">
              <a:extLst>
                <a:ext uri="{FF2B5EF4-FFF2-40B4-BE49-F238E27FC236}">
                  <a16:creationId xmlns:a16="http://schemas.microsoft.com/office/drawing/2014/main" id="{D9A94329-C6DC-4A5E-92E5-582813AB3EC7}"/>
                </a:ext>
              </a:extLst>
            </p:cNvPr>
            <p:cNvSpPr txBox="1">
              <a:spLocks noChangeAspect="1" noChangeArrowheads="1"/>
            </p:cNvSpPr>
            <p:nvPr/>
          </p:nvSpPr>
          <p:spPr bwMode="auto">
            <a:xfrm>
              <a:off x="948" y="163"/>
              <a:ext cx="116" cy="70"/>
            </a:xfrm>
            <a:prstGeom prst="rect">
              <a:avLst/>
            </a:prstGeom>
            <a:solidFill>
              <a:srgbClr val="CC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sz="800"/>
                <a:t>HQ</a:t>
              </a:r>
            </a:p>
          </p:txBody>
        </p:sp>
      </p:grpSp>
      <p:sp>
        <p:nvSpPr>
          <p:cNvPr id="83314" name="Line 370">
            <a:extLst>
              <a:ext uri="{FF2B5EF4-FFF2-40B4-BE49-F238E27FC236}">
                <a16:creationId xmlns:a16="http://schemas.microsoft.com/office/drawing/2014/main" id="{6F078417-BCD8-4585-8EA8-4E5BCBA462CB}"/>
              </a:ext>
            </a:extLst>
          </p:cNvPr>
          <p:cNvSpPr>
            <a:spLocks noChangeShapeType="1"/>
          </p:cNvSpPr>
          <p:nvPr/>
        </p:nvSpPr>
        <p:spPr bwMode="auto">
          <a:xfrm>
            <a:off x="279400" y="766921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83315" name="Group 371">
            <a:extLst>
              <a:ext uri="{FF2B5EF4-FFF2-40B4-BE49-F238E27FC236}">
                <a16:creationId xmlns:a16="http://schemas.microsoft.com/office/drawing/2014/main" id="{E4CE6A82-A1BD-4961-8D5D-D3FCA6FB3265}"/>
              </a:ext>
            </a:extLst>
          </p:cNvPr>
          <p:cNvGrpSpPr>
            <a:grpSpLocks noChangeAspect="1"/>
          </p:cNvGrpSpPr>
          <p:nvPr/>
        </p:nvGrpSpPr>
        <p:grpSpPr bwMode="auto">
          <a:xfrm>
            <a:off x="423863" y="7596188"/>
            <a:ext cx="231775" cy="157162"/>
            <a:chOff x="1968" y="1728"/>
            <a:chExt cx="195" cy="132"/>
          </a:xfrm>
        </p:grpSpPr>
        <p:sp>
          <p:nvSpPr>
            <p:cNvPr id="83316" name="Rectangle 372">
              <a:extLst>
                <a:ext uri="{FF2B5EF4-FFF2-40B4-BE49-F238E27FC236}">
                  <a16:creationId xmlns:a16="http://schemas.microsoft.com/office/drawing/2014/main" id="{35A97A62-E4A2-4533-995F-4EFCCA6B8F12}"/>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3317" name="Line 373">
              <a:extLst>
                <a:ext uri="{FF2B5EF4-FFF2-40B4-BE49-F238E27FC236}">
                  <a16:creationId xmlns:a16="http://schemas.microsoft.com/office/drawing/2014/main" id="{864DFC10-1F6E-4B08-B2ED-688A2F7BBFCA}"/>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3318" name="Line 374">
              <a:extLst>
                <a:ext uri="{FF2B5EF4-FFF2-40B4-BE49-F238E27FC236}">
                  <a16:creationId xmlns:a16="http://schemas.microsoft.com/office/drawing/2014/main" id="{5CFE7F99-FC49-48CF-993F-76E13AB30A3A}"/>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83319" name="Group 375">
            <a:extLst>
              <a:ext uri="{FF2B5EF4-FFF2-40B4-BE49-F238E27FC236}">
                <a16:creationId xmlns:a16="http://schemas.microsoft.com/office/drawing/2014/main" id="{CAB86618-2820-45A7-ADEB-8FC63C7DBA41}"/>
              </a:ext>
            </a:extLst>
          </p:cNvPr>
          <p:cNvGrpSpPr>
            <a:grpSpLocks/>
          </p:cNvGrpSpPr>
          <p:nvPr/>
        </p:nvGrpSpPr>
        <p:grpSpPr bwMode="auto">
          <a:xfrm>
            <a:off x="495300" y="7524750"/>
            <a:ext cx="74613" cy="26988"/>
            <a:chOff x="2373" y="1404"/>
            <a:chExt cx="47" cy="17"/>
          </a:xfrm>
        </p:grpSpPr>
        <p:sp>
          <p:nvSpPr>
            <p:cNvPr id="83320" name="Oval 376">
              <a:extLst>
                <a:ext uri="{FF2B5EF4-FFF2-40B4-BE49-F238E27FC236}">
                  <a16:creationId xmlns:a16="http://schemas.microsoft.com/office/drawing/2014/main" id="{B901C78B-99C6-4ED8-BFF7-1979DEAE564E}"/>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83321" name="Oval 377">
              <a:extLst>
                <a:ext uri="{FF2B5EF4-FFF2-40B4-BE49-F238E27FC236}">
                  <a16:creationId xmlns:a16="http://schemas.microsoft.com/office/drawing/2014/main" id="{C2AF9B4A-78D6-494E-9D59-918F405603CE}"/>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83322" name="Text Box 378">
            <a:extLst>
              <a:ext uri="{FF2B5EF4-FFF2-40B4-BE49-F238E27FC236}">
                <a16:creationId xmlns:a16="http://schemas.microsoft.com/office/drawing/2014/main" id="{C656F3B1-542E-4C90-90A1-01958728198B}"/>
              </a:ext>
            </a:extLst>
          </p:cNvPr>
          <p:cNvSpPr txBox="1">
            <a:spLocks noChangeArrowheads="1"/>
          </p:cNvSpPr>
          <p:nvPr/>
        </p:nvSpPr>
        <p:spPr bwMode="auto">
          <a:xfrm>
            <a:off x="639763" y="7453313"/>
            <a:ext cx="27066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Recce</a:t>
            </a:r>
          </a:p>
          <a:p>
            <a:r>
              <a:rPr lang="en-GB" altLang="en-US" sz="800"/>
              <a:t>x8 </a:t>
            </a:r>
            <a:r>
              <a:rPr lang="en-GB" altLang="en-US" sz="800" b="0"/>
              <a:t>Infantry (up to 4 MAW) </a:t>
            </a:r>
            <a:r>
              <a:rPr lang="en-GB" altLang="en-US" sz="800"/>
              <a:t>(a)</a:t>
            </a:r>
            <a:r>
              <a:rPr lang="en-GB" altLang="en-US" sz="800" b="0"/>
              <a:t>                          CWBR-26</a:t>
            </a:r>
            <a:endParaRPr lang="en-GB" altLang="en-US" sz="800"/>
          </a:p>
        </p:txBody>
      </p:sp>
      <p:grpSp>
        <p:nvGrpSpPr>
          <p:cNvPr id="83323" name="Group 379">
            <a:extLst>
              <a:ext uri="{FF2B5EF4-FFF2-40B4-BE49-F238E27FC236}">
                <a16:creationId xmlns:a16="http://schemas.microsoft.com/office/drawing/2014/main" id="{825FE8FA-D903-4FBC-BAD7-98AF394E3E70}"/>
              </a:ext>
            </a:extLst>
          </p:cNvPr>
          <p:cNvGrpSpPr>
            <a:grpSpLocks/>
          </p:cNvGrpSpPr>
          <p:nvPr/>
        </p:nvGrpSpPr>
        <p:grpSpPr bwMode="auto">
          <a:xfrm>
            <a:off x="496888" y="8099425"/>
            <a:ext cx="74612" cy="26988"/>
            <a:chOff x="2373" y="1404"/>
            <a:chExt cx="47" cy="17"/>
          </a:xfrm>
        </p:grpSpPr>
        <p:sp>
          <p:nvSpPr>
            <p:cNvPr id="83324" name="Oval 380">
              <a:extLst>
                <a:ext uri="{FF2B5EF4-FFF2-40B4-BE49-F238E27FC236}">
                  <a16:creationId xmlns:a16="http://schemas.microsoft.com/office/drawing/2014/main" id="{6AF3B7D6-453C-4EFE-ADD7-95B833788BE5}"/>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83325" name="Oval 381">
              <a:extLst>
                <a:ext uri="{FF2B5EF4-FFF2-40B4-BE49-F238E27FC236}">
                  <a16:creationId xmlns:a16="http://schemas.microsoft.com/office/drawing/2014/main" id="{09214239-6EEC-49A7-94AC-D9074FD91812}"/>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83326" name="Text Box 382">
            <a:extLst>
              <a:ext uri="{FF2B5EF4-FFF2-40B4-BE49-F238E27FC236}">
                <a16:creationId xmlns:a16="http://schemas.microsoft.com/office/drawing/2014/main" id="{4C354EE2-99C1-47D0-9EF5-0E81E60A44F2}"/>
              </a:ext>
            </a:extLst>
          </p:cNvPr>
          <p:cNvSpPr txBox="1">
            <a:spLocks noChangeArrowheads="1"/>
          </p:cNvSpPr>
          <p:nvPr/>
        </p:nvSpPr>
        <p:spPr bwMode="auto">
          <a:xfrm>
            <a:off x="639763" y="8027988"/>
            <a:ext cx="27051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Transport/Recce</a:t>
            </a:r>
          </a:p>
          <a:p>
            <a:r>
              <a:rPr lang="en-GB" altLang="en-US" sz="800"/>
              <a:t>x10 </a:t>
            </a:r>
            <a:r>
              <a:rPr lang="en-GB" altLang="en-US" sz="800" b="0"/>
              <a:t>Land Rover (with MG) </a:t>
            </a:r>
            <a:r>
              <a:rPr lang="en-GB" altLang="en-US" sz="800"/>
              <a:t>(a)</a:t>
            </a:r>
            <a:r>
              <a:rPr lang="en-GB" altLang="en-US" sz="800" b="0"/>
              <a:t>                         CWBR-20</a:t>
            </a:r>
            <a:endParaRPr lang="en-GB" altLang="en-US" sz="800"/>
          </a:p>
        </p:txBody>
      </p:sp>
      <p:grpSp>
        <p:nvGrpSpPr>
          <p:cNvPr id="83327" name="Group 383">
            <a:extLst>
              <a:ext uri="{FF2B5EF4-FFF2-40B4-BE49-F238E27FC236}">
                <a16:creationId xmlns:a16="http://schemas.microsoft.com/office/drawing/2014/main" id="{3A7E7247-DA52-49A7-AC60-ECA875073B82}"/>
              </a:ext>
            </a:extLst>
          </p:cNvPr>
          <p:cNvGrpSpPr>
            <a:grpSpLocks/>
          </p:cNvGrpSpPr>
          <p:nvPr/>
        </p:nvGrpSpPr>
        <p:grpSpPr bwMode="auto">
          <a:xfrm>
            <a:off x="423863" y="8170863"/>
            <a:ext cx="231775" cy="190500"/>
            <a:chOff x="2252" y="2304"/>
            <a:chExt cx="146" cy="120"/>
          </a:xfrm>
        </p:grpSpPr>
        <p:sp>
          <p:nvSpPr>
            <p:cNvPr id="83328" name="Rectangle 384">
              <a:extLst>
                <a:ext uri="{FF2B5EF4-FFF2-40B4-BE49-F238E27FC236}">
                  <a16:creationId xmlns:a16="http://schemas.microsoft.com/office/drawing/2014/main" id="{F475A1C4-51B2-4C1E-9C20-6CFB9B347184}"/>
                </a:ext>
              </a:extLst>
            </p:cNvPr>
            <p:cNvSpPr>
              <a:spLocks noChangeAspect="1" noChangeArrowheads="1"/>
            </p:cNvSpPr>
            <p:nvPr/>
          </p:nvSpPr>
          <p:spPr bwMode="auto">
            <a:xfrm>
              <a:off x="2252" y="230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3329" name="Oval 385">
              <a:extLst>
                <a:ext uri="{FF2B5EF4-FFF2-40B4-BE49-F238E27FC236}">
                  <a16:creationId xmlns:a16="http://schemas.microsoft.com/office/drawing/2014/main" id="{76E25E95-15D8-4684-8CDF-638C38D8B195}"/>
                </a:ext>
              </a:extLst>
            </p:cNvPr>
            <p:cNvSpPr>
              <a:spLocks noChangeAspect="1" noChangeArrowheads="1"/>
            </p:cNvSpPr>
            <p:nvPr/>
          </p:nvSpPr>
          <p:spPr bwMode="auto">
            <a:xfrm>
              <a:off x="2259" y="240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83330" name="Oval 386">
              <a:extLst>
                <a:ext uri="{FF2B5EF4-FFF2-40B4-BE49-F238E27FC236}">
                  <a16:creationId xmlns:a16="http://schemas.microsoft.com/office/drawing/2014/main" id="{165FBF73-A710-4B7F-9FD6-27B443B32E5D}"/>
                </a:ext>
              </a:extLst>
            </p:cNvPr>
            <p:cNvSpPr>
              <a:spLocks noChangeAspect="1" noChangeArrowheads="1"/>
            </p:cNvSpPr>
            <p:nvPr/>
          </p:nvSpPr>
          <p:spPr bwMode="auto">
            <a:xfrm>
              <a:off x="2373" y="240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83331" name="Line 387">
            <a:extLst>
              <a:ext uri="{FF2B5EF4-FFF2-40B4-BE49-F238E27FC236}">
                <a16:creationId xmlns:a16="http://schemas.microsoft.com/office/drawing/2014/main" id="{A775C703-D725-4619-8A09-537B77EB9402}"/>
              </a:ext>
            </a:extLst>
          </p:cNvPr>
          <p:cNvSpPr>
            <a:spLocks noChangeShapeType="1"/>
          </p:cNvSpPr>
          <p:nvPr/>
        </p:nvSpPr>
        <p:spPr bwMode="auto">
          <a:xfrm flipV="1">
            <a:off x="279400" y="7164388"/>
            <a:ext cx="0" cy="7921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3332" name="Line 388">
            <a:extLst>
              <a:ext uri="{FF2B5EF4-FFF2-40B4-BE49-F238E27FC236}">
                <a16:creationId xmlns:a16="http://schemas.microsoft.com/office/drawing/2014/main" id="{E98A8F17-9585-4309-B6EC-6DFF0AD03CCF}"/>
              </a:ext>
            </a:extLst>
          </p:cNvPr>
          <p:cNvSpPr>
            <a:spLocks noChangeShapeType="1"/>
          </p:cNvSpPr>
          <p:nvPr/>
        </p:nvSpPr>
        <p:spPr bwMode="auto">
          <a:xfrm>
            <a:off x="3860800" y="755650"/>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3333" name="Line 389">
            <a:extLst>
              <a:ext uri="{FF2B5EF4-FFF2-40B4-BE49-F238E27FC236}">
                <a16:creationId xmlns:a16="http://schemas.microsoft.com/office/drawing/2014/main" id="{929FA345-7BE5-497E-99B0-C9D942C90F47}"/>
              </a:ext>
            </a:extLst>
          </p:cNvPr>
          <p:cNvSpPr>
            <a:spLocks noChangeShapeType="1"/>
          </p:cNvSpPr>
          <p:nvPr/>
        </p:nvSpPr>
        <p:spPr bwMode="auto">
          <a:xfrm>
            <a:off x="3644900" y="395288"/>
            <a:ext cx="0" cy="14398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3334" name="Line 390">
            <a:extLst>
              <a:ext uri="{FF2B5EF4-FFF2-40B4-BE49-F238E27FC236}">
                <a16:creationId xmlns:a16="http://schemas.microsoft.com/office/drawing/2014/main" id="{EF68169E-20AE-46C5-8DE6-A53E3CF28E65}"/>
              </a:ext>
            </a:extLst>
          </p:cNvPr>
          <p:cNvSpPr>
            <a:spLocks noChangeShapeType="1"/>
          </p:cNvSpPr>
          <p:nvPr/>
        </p:nvSpPr>
        <p:spPr bwMode="auto">
          <a:xfrm flipH="1">
            <a:off x="3860800" y="1331913"/>
            <a:ext cx="0" cy="7921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3335" name="Line 391">
            <a:extLst>
              <a:ext uri="{FF2B5EF4-FFF2-40B4-BE49-F238E27FC236}">
                <a16:creationId xmlns:a16="http://schemas.microsoft.com/office/drawing/2014/main" id="{3FE075D4-79CA-4024-AD94-ED56713F460B}"/>
              </a:ext>
            </a:extLst>
          </p:cNvPr>
          <p:cNvSpPr>
            <a:spLocks noChangeShapeType="1"/>
          </p:cNvSpPr>
          <p:nvPr/>
        </p:nvSpPr>
        <p:spPr bwMode="auto">
          <a:xfrm>
            <a:off x="3646488" y="179388"/>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3336" name="Text Box 392">
            <a:extLst>
              <a:ext uri="{FF2B5EF4-FFF2-40B4-BE49-F238E27FC236}">
                <a16:creationId xmlns:a16="http://schemas.microsoft.com/office/drawing/2014/main" id="{B4FF9A2F-8576-4D3F-85F4-1D913E1DCBD7}"/>
              </a:ext>
            </a:extLst>
          </p:cNvPr>
          <p:cNvSpPr txBox="1">
            <a:spLocks noChangeArrowheads="1"/>
          </p:cNvSpPr>
          <p:nvPr/>
        </p:nvSpPr>
        <p:spPr bwMode="auto">
          <a:xfrm>
            <a:off x="3789363" y="107950"/>
            <a:ext cx="226218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MANOEUVRE ELEMENT CWBR-24</a:t>
            </a:r>
          </a:p>
          <a:p>
            <a:r>
              <a:rPr lang="en-GB" altLang="en-US" sz="1000"/>
              <a:t>Infantry Company (Home Defence)</a:t>
            </a:r>
          </a:p>
        </p:txBody>
      </p:sp>
      <p:sp>
        <p:nvSpPr>
          <p:cNvPr id="83337" name="Line 393">
            <a:extLst>
              <a:ext uri="{FF2B5EF4-FFF2-40B4-BE49-F238E27FC236}">
                <a16:creationId xmlns:a16="http://schemas.microsoft.com/office/drawing/2014/main" id="{9A3D232B-DB6D-4E81-964E-E81F6C2AE696}"/>
              </a:ext>
            </a:extLst>
          </p:cNvPr>
          <p:cNvSpPr>
            <a:spLocks noChangeShapeType="1"/>
          </p:cNvSpPr>
          <p:nvPr/>
        </p:nvSpPr>
        <p:spPr bwMode="auto">
          <a:xfrm>
            <a:off x="3644900" y="68421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83338" name="Group 394">
            <a:extLst>
              <a:ext uri="{FF2B5EF4-FFF2-40B4-BE49-F238E27FC236}">
                <a16:creationId xmlns:a16="http://schemas.microsoft.com/office/drawing/2014/main" id="{7EF29629-D9F7-4C1D-90B4-A6793DD516F5}"/>
              </a:ext>
            </a:extLst>
          </p:cNvPr>
          <p:cNvGrpSpPr>
            <a:grpSpLocks/>
          </p:cNvGrpSpPr>
          <p:nvPr/>
        </p:nvGrpSpPr>
        <p:grpSpPr bwMode="auto">
          <a:xfrm>
            <a:off x="3860800" y="539750"/>
            <a:ext cx="74613" cy="26988"/>
            <a:chOff x="2373" y="1404"/>
            <a:chExt cx="47" cy="17"/>
          </a:xfrm>
        </p:grpSpPr>
        <p:sp>
          <p:nvSpPr>
            <p:cNvPr id="83339" name="Oval 395">
              <a:extLst>
                <a:ext uri="{FF2B5EF4-FFF2-40B4-BE49-F238E27FC236}">
                  <a16:creationId xmlns:a16="http://schemas.microsoft.com/office/drawing/2014/main" id="{453BB84F-8BF3-48B0-84CD-6C0CC886E35E}"/>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83340" name="Oval 396">
              <a:extLst>
                <a:ext uri="{FF2B5EF4-FFF2-40B4-BE49-F238E27FC236}">
                  <a16:creationId xmlns:a16="http://schemas.microsoft.com/office/drawing/2014/main" id="{12D36C0F-E4A1-42F9-8013-D0E089300014}"/>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83341" name="Text Box 397">
            <a:extLst>
              <a:ext uri="{FF2B5EF4-FFF2-40B4-BE49-F238E27FC236}">
                <a16:creationId xmlns:a16="http://schemas.microsoft.com/office/drawing/2014/main" id="{788064E8-7B56-4E18-B843-A25BF56C489E}"/>
              </a:ext>
            </a:extLst>
          </p:cNvPr>
          <p:cNvSpPr txBox="1">
            <a:spLocks noChangeArrowheads="1"/>
          </p:cNvSpPr>
          <p:nvPr/>
        </p:nvSpPr>
        <p:spPr bwMode="auto">
          <a:xfrm>
            <a:off x="4005263" y="465138"/>
            <a:ext cx="271621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Command</a:t>
            </a:r>
          </a:p>
          <a:p>
            <a:r>
              <a:rPr lang="en-GB" altLang="en-US" sz="800"/>
              <a:t>x1 </a:t>
            </a:r>
            <a:r>
              <a:rPr lang="en-GB" altLang="en-US" sz="800" b="0"/>
              <a:t>Commander                                                CWBR-25</a:t>
            </a:r>
            <a:endParaRPr lang="en-GB" altLang="en-US" sz="800"/>
          </a:p>
        </p:txBody>
      </p:sp>
      <p:grpSp>
        <p:nvGrpSpPr>
          <p:cNvPr id="83342" name="Group 398">
            <a:extLst>
              <a:ext uri="{FF2B5EF4-FFF2-40B4-BE49-F238E27FC236}">
                <a16:creationId xmlns:a16="http://schemas.microsoft.com/office/drawing/2014/main" id="{66322532-3F9D-4F64-B40D-775F6A5018E7}"/>
              </a:ext>
            </a:extLst>
          </p:cNvPr>
          <p:cNvGrpSpPr>
            <a:grpSpLocks/>
          </p:cNvGrpSpPr>
          <p:nvPr/>
        </p:nvGrpSpPr>
        <p:grpSpPr bwMode="auto">
          <a:xfrm>
            <a:off x="3789363" y="611188"/>
            <a:ext cx="231775" cy="157162"/>
            <a:chOff x="933" y="149"/>
            <a:chExt cx="146" cy="99"/>
          </a:xfrm>
        </p:grpSpPr>
        <p:sp>
          <p:nvSpPr>
            <p:cNvPr id="83343" name="Rectangle 399">
              <a:extLst>
                <a:ext uri="{FF2B5EF4-FFF2-40B4-BE49-F238E27FC236}">
                  <a16:creationId xmlns:a16="http://schemas.microsoft.com/office/drawing/2014/main" id="{C59E6D71-1956-4673-975C-E140129E148E}"/>
                </a:ext>
              </a:extLst>
            </p:cNvPr>
            <p:cNvSpPr>
              <a:spLocks noChangeAspect="1" noChangeArrowheads="1"/>
            </p:cNvSpPr>
            <p:nvPr/>
          </p:nvSpPr>
          <p:spPr bwMode="auto">
            <a:xfrm>
              <a:off x="933" y="149"/>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3344" name="Text Box 400">
              <a:extLst>
                <a:ext uri="{FF2B5EF4-FFF2-40B4-BE49-F238E27FC236}">
                  <a16:creationId xmlns:a16="http://schemas.microsoft.com/office/drawing/2014/main" id="{44468110-C759-4B0C-A9F7-A88EE0D44B74}"/>
                </a:ext>
              </a:extLst>
            </p:cNvPr>
            <p:cNvSpPr txBox="1">
              <a:spLocks noChangeAspect="1" noChangeArrowheads="1"/>
            </p:cNvSpPr>
            <p:nvPr/>
          </p:nvSpPr>
          <p:spPr bwMode="auto">
            <a:xfrm>
              <a:off x="948" y="163"/>
              <a:ext cx="116" cy="70"/>
            </a:xfrm>
            <a:prstGeom prst="rect">
              <a:avLst/>
            </a:prstGeom>
            <a:solidFill>
              <a:srgbClr val="CC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sz="800"/>
                <a:t>HQ</a:t>
              </a:r>
            </a:p>
          </p:txBody>
        </p:sp>
      </p:grpSp>
      <p:grpSp>
        <p:nvGrpSpPr>
          <p:cNvPr id="83345" name="Group 401">
            <a:extLst>
              <a:ext uri="{FF2B5EF4-FFF2-40B4-BE49-F238E27FC236}">
                <a16:creationId xmlns:a16="http://schemas.microsoft.com/office/drawing/2014/main" id="{E2C64332-CC30-4DA3-B43B-9F7F999B8D1E}"/>
              </a:ext>
            </a:extLst>
          </p:cNvPr>
          <p:cNvGrpSpPr>
            <a:grpSpLocks/>
          </p:cNvGrpSpPr>
          <p:nvPr/>
        </p:nvGrpSpPr>
        <p:grpSpPr bwMode="auto">
          <a:xfrm>
            <a:off x="3860800" y="1981200"/>
            <a:ext cx="74613" cy="26988"/>
            <a:chOff x="2373" y="1404"/>
            <a:chExt cx="47" cy="17"/>
          </a:xfrm>
        </p:grpSpPr>
        <p:sp>
          <p:nvSpPr>
            <p:cNvPr id="83346" name="Oval 402">
              <a:extLst>
                <a:ext uri="{FF2B5EF4-FFF2-40B4-BE49-F238E27FC236}">
                  <a16:creationId xmlns:a16="http://schemas.microsoft.com/office/drawing/2014/main" id="{6D635F2B-97DE-47AB-BE4E-8CBD1C98D561}"/>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83347" name="Oval 403">
              <a:extLst>
                <a:ext uri="{FF2B5EF4-FFF2-40B4-BE49-F238E27FC236}">
                  <a16:creationId xmlns:a16="http://schemas.microsoft.com/office/drawing/2014/main" id="{0453D38D-1C4B-48CA-BD90-A97EA4C659F9}"/>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83348" name="Text Box 404">
            <a:extLst>
              <a:ext uri="{FF2B5EF4-FFF2-40B4-BE49-F238E27FC236}">
                <a16:creationId xmlns:a16="http://schemas.microsoft.com/office/drawing/2014/main" id="{AED3EB9E-A155-48A4-8F4A-85751029E28D}"/>
              </a:ext>
            </a:extLst>
          </p:cNvPr>
          <p:cNvSpPr txBox="1">
            <a:spLocks noChangeArrowheads="1"/>
          </p:cNvSpPr>
          <p:nvPr/>
        </p:nvSpPr>
        <p:spPr bwMode="auto">
          <a:xfrm>
            <a:off x="4005263" y="1908175"/>
            <a:ext cx="27019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a:t>
            </a:r>
          </a:p>
          <a:p>
            <a:r>
              <a:rPr lang="en-GB" altLang="en-US" sz="800"/>
              <a:t>x3 </a:t>
            </a:r>
            <a:r>
              <a:rPr lang="en-GB" altLang="en-US" sz="800" b="0"/>
              <a:t>Bedford MK 4-Ton Truck                      </a:t>
            </a:r>
            <a:r>
              <a:rPr lang="en-GB" altLang="en-US" sz="800"/>
              <a:t> </a:t>
            </a:r>
            <a:r>
              <a:rPr lang="en-GB" altLang="en-US" sz="800" b="0"/>
              <a:t>     CWBR-22</a:t>
            </a:r>
            <a:endParaRPr lang="en-GB" altLang="en-US" sz="800"/>
          </a:p>
        </p:txBody>
      </p:sp>
      <p:grpSp>
        <p:nvGrpSpPr>
          <p:cNvPr id="83349" name="Group 405">
            <a:extLst>
              <a:ext uri="{FF2B5EF4-FFF2-40B4-BE49-F238E27FC236}">
                <a16:creationId xmlns:a16="http://schemas.microsoft.com/office/drawing/2014/main" id="{46320EE3-C4E9-43FA-8BD5-BF02053756B7}"/>
              </a:ext>
            </a:extLst>
          </p:cNvPr>
          <p:cNvGrpSpPr>
            <a:grpSpLocks noChangeAspect="1"/>
          </p:cNvGrpSpPr>
          <p:nvPr/>
        </p:nvGrpSpPr>
        <p:grpSpPr bwMode="auto">
          <a:xfrm>
            <a:off x="3787775" y="1763713"/>
            <a:ext cx="239713" cy="157162"/>
            <a:chOff x="960" y="336"/>
            <a:chExt cx="201" cy="132"/>
          </a:xfrm>
        </p:grpSpPr>
        <p:sp>
          <p:nvSpPr>
            <p:cNvPr id="83350" name="Rectangle 406">
              <a:extLst>
                <a:ext uri="{FF2B5EF4-FFF2-40B4-BE49-F238E27FC236}">
                  <a16:creationId xmlns:a16="http://schemas.microsoft.com/office/drawing/2014/main" id="{79B12462-8C1D-498C-B386-5874140AEC0C}"/>
                </a:ext>
              </a:extLst>
            </p:cNvPr>
            <p:cNvSpPr>
              <a:spLocks noChangeAspect="1" noChangeArrowheads="1"/>
            </p:cNvSpPr>
            <p:nvPr/>
          </p:nvSpPr>
          <p:spPr bwMode="auto">
            <a:xfrm>
              <a:off x="960" y="336"/>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3351" name="Line 407">
              <a:extLst>
                <a:ext uri="{FF2B5EF4-FFF2-40B4-BE49-F238E27FC236}">
                  <a16:creationId xmlns:a16="http://schemas.microsoft.com/office/drawing/2014/main" id="{FA54477C-C89A-4CAD-89F9-8D42EE8455E9}"/>
                </a:ext>
              </a:extLst>
            </p:cNvPr>
            <p:cNvSpPr>
              <a:spLocks noChangeAspect="1" noChangeShapeType="1"/>
            </p:cNvSpPr>
            <p:nvPr/>
          </p:nvSpPr>
          <p:spPr bwMode="auto">
            <a:xfrm flipH="1">
              <a:off x="1061" y="354"/>
              <a:ext cx="2" cy="85"/>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3352" name="Line 408">
              <a:extLst>
                <a:ext uri="{FF2B5EF4-FFF2-40B4-BE49-F238E27FC236}">
                  <a16:creationId xmlns:a16="http://schemas.microsoft.com/office/drawing/2014/main" id="{30FF9C76-938C-49E4-868E-1E30FA3BECDD}"/>
                </a:ext>
              </a:extLst>
            </p:cNvPr>
            <p:cNvSpPr>
              <a:spLocks noChangeAspect="1" noChangeShapeType="1"/>
            </p:cNvSpPr>
            <p:nvPr/>
          </p:nvSpPr>
          <p:spPr bwMode="auto">
            <a:xfrm flipV="1">
              <a:off x="1031" y="441"/>
              <a:ext cx="57" cy="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83353" name="Group 409">
            <a:extLst>
              <a:ext uri="{FF2B5EF4-FFF2-40B4-BE49-F238E27FC236}">
                <a16:creationId xmlns:a16="http://schemas.microsoft.com/office/drawing/2014/main" id="{B63CFB13-5F73-497D-B90C-7C9EC0D25D28}"/>
              </a:ext>
            </a:extLst>
          </p:cNvPr>
          <p:cNvGrpSpPr>
            <a:grpSpLocks/>
          </p:cNvGrpSpPr>
          <p:nvPr/>
        </p:nvGrpSpPr>
        <p:grpSpPr bwMode="auto">
          <a:xfrm>
            <a:off x="3870325" y="1692275"/>
            <a:ext cx="74613" cy="26988"/>
            <a:chOff x="2373" y="1404"/>
            <a:chExt cx="47" cy="17"/>
          </a:xfrm>
        </p:grpSpPr>
        <p:sp>
          <p:nvSpPr>
            <p:cNvPr id="83354" name="Oval 410">
              <a:extLst>
                <a:ext uri="{FF2B5EF4-FFF2-40B4-BE49-F238E27FC236}">
                  <a16:creationId xmlns:a16="http://schemas.microsoft.com/office/drawing/2014/main" id="{7C4D8B92-7299-4BA7-987B-B292532BD8CE}"/>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83355" name="Oval 411">
              <a:extLst>
                <a:ext uri="{FF2B5EF4-FFF2-40B4-BE49-F238E27FC236}">
                  <a16:creationId xmlns:a16="http://schemas.microsoft.com/office/drawing/2014/main" id="{D8E40847-3B71-4B6E-9044-8F154E6CED46}"/>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83356" name="Text Box 412">
            <a:extLst>
              <a:ext uri="{FF2B5EF4-FFF2-40B4-BE49-F238E27FC236}">
                <a16:creationId xmlns:a16="http://schemas.microsoft.com/office/drawing/2014/main" id="{F177FCCB-D9A3-4AF4-9D78-9DB0D36CDE56}"/>
              </a:ext>
            </a:extLst>
          </p:cNvPr>
          <p:cNvSpPr txBox="1">
            <a:spLocks noChangeArrowheads="1"/>
          </p:cNvSpPr>
          <p:nvPr/>
        </p:nvSpPr>
        <p:spPr bwMode="auto">
          <a:xfrm>
            <a:off x="4005263" y="1620838"/>
            <a:ext cx="27146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Self-Observed Fire Support</a:t>
            </a:r>
          </a:p>
          <a:p>
            <a:r>
              <a:rPr lang="en-GB" altLang="en-US" sz="800"/>
              <a:t>x1 </a:t>
            </a:r>
            <a:r>
              <a:rPr lang="en-GB" altLang="en-US" sz="800" b="0"/>
              <a:t>L9A1 51mm Mortar </a:t>
            </a:r>
            <a:r>
              <a:rPr lang="en-GB" altLang="en-US" sz="800"/>
              <a:t>      </a:t>
            </a:r>
            <a:r>
              <a:rPr lang="en-GB" altLang="en-US" sz="800" b="0"/>
              <a:t>                              CWBR-33</a:t>
            </a:r>
            <a:endParaRPr lang="en-GB" altLang="en-US" sz="800"/>
          </a:p>
        </p:txBody>
      </p:sp>
      <p:sp>
        <p:nvSpPr>
          <p:cNvPr id="83357" name="Line 413">
            <a:extLst>
              <a:ext uri="{FF2B5EF4-FFF2-40B4-BE49-F238E27FC236}">
                <a16:creationId xmlns:a16="http://schemas.microsoft.com/office/drawing/2014/main" id="{80516A47-66CB-423F-A1B6-4843E5254394}"/>
              </a:ext>
            </a:extLst>
          </p:cNvPr>
          <p:cNvSpPr>
            <a:spLocks noChangeShapeType="1"/>
          </p:cNvSpPr>
          <p:nvPr/>
        </p:nvSpPr>
        <p:spPr bwMode="auto">
          <a:xfrm>
            <a:off x="3644900" y="1836738"/>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3358" name="Line 414">
            <a:extLst>
              <a:ext uri="{FF2B5EF4-FFF2-40B4-BE49-F238E27FC236}">
                <a16:creationId xmlns:a16="http://schemas.microsoft.com/office/drawing/2014/main" id="{A595F460-1F5B-48E1-903D-DDB2DDFBC0E9}"/>
              </a:ext>
            </a:extLst>
          </p:cNvPr>
          <p:cNvSpPr>
            <a:spLocks noChangeShapeType="1"/>
          </p:cNvSpPr>
          <p:nvPr/>
        </p:nvSpPr>
        <p:spPr bwMode="auto">
          <a:xfrm>
            <a:off x="3644900" y="126047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83359" name="Group 415">
            <a:extLst>
              <a:ext uri="{FF2B5EF4-FFF2-40B4-BE49-F238E27FC236}">
                <a16:creationId xmlns:a16="http://schemas.microsoft.com/office/drawing/2014/main" id="{845C2C79-9D60-4865-AD40-9408BA18E3F5}"/>
              </a:ext>
            </a:extLst>
          </p:cNvPr>
          <p:cNvGrpSpPr>
            <a:grpSpLocks noChangeAspect="1"/>
          </p:cNvGrpSpPr>
          <p:nvPr/>
        </p:nvGrpSpPr>
        <p:grpSpPr bwMode="auto">
          <a:xfrm>
            <a:off x="3789363" y="1187450"/>
            <a:ext cx="231775" cy="157163"/>
            <a:chOff x="1968" y="1728"/>
            <a:chExt cx="195" cy="132"/>
          </a:xfrm>
        </p:grpSpPr>
        <p:sp>
          <p:nvSpPr>
            <p:cNvPr id="83360" name="Rectangle 416">
              <a:extLst>
                <a:ext uri="{FF2B5EF4-FFF2-40B4-BE49-F238E27FC236}">
                  <a16:creationId xmlns:a16="http://schemas.microsoft.com/office/drawing/2014/main" id="{25CC7A93-6629-4586-9010-4C7EBF8A2891}"/>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3361" name="Line 417">
              <a:extLst>
                <a:ext uri="{FF2B5EF4-FFF2-40B4-BE49-F238E27FC236}">
                  <a16:creationId xmlns:a16="http://schemas.microsoft.com/office/drawing/2014/main" id="{4940ABC3-3C55-48EE-9A5F-553C57D1FA39}"/>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3362" name="Line 418">
              <a:extLst>
                <a:ext uri="{FF2B5EF4-FFF2-40B4-BE49-F238E27FC236}">
                  <a16:creationId xmlns:a16="http://schemas.microsoft.com/office/drawing/2014/main" id="{C8B32497-AB3E-462C-832A-715D8F3EAD7D}"/>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83363" name="Group 419">
            <a:extLst>
              <a:ext uri="{FF2B5EF4-FFF2-40B4-BE49-F238E27FC236}">
                <a16:creationId xmlns:a16="http://schemas.microsoft.com/office/drawing/2014/main" id="{FCD27F57-B588-42E2-8ADF-19FB8E219F26}"/>
              </a:ext>
            </a:extLst>
          </p:cNvPr>
          <p:cNvGrpSpPr>
            <a:grpSpLocks/>
          </p:cNvGrpSpPr>
          <p:nvPr/>
        </p:nvGrpSpPr>
        <p:grpSpPr bwMode="auto">
          <a:xfrm>
            <a:off x="3860800" y="1116013"/>
            <a:ext cx="74613" cy="26987"/>
            <a:chOff x="2373" y="1404"/>
            <a:chExt cx="47" cy="17"/>
          </a:xfrm>
        </p:grpSpPr>
        <p:sp>
          <p:nvSpPr>
            <p:cNvPr id="83364" name="Oval 420">
              <a:extLst>
                <a:ext uri="{FF2B5EF4-FFF2-40B4-BE49-F238E27FC236}">
                  <a16:creationId xmlns:a16="http://schemas.microsoft.com/office/drawing/2014/main" id="{DBF608B8-5A0F-49B4-9400-E13150B473BE}"/>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83365" name="Oval 421">
              <a:extLst>
                <a:ext uri="{FF2B5EF4-FFF2-40B4-BE49-F238E27FC236}">
                  <a16:creationId xmlns:a16="http://schemas.microsoft.com/office/drawing/2014/main" id="{FACD0CC0-6798-4CAE-89C1-572E4F9E08D6}"/>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83366" name="Text Box 422">
            <a:extLst>
              <a:ext uri="{FF2B5EF4-FFF2-40B4-BE49-F238E27FC236}">
                <a16:creationId xmlns:a16="http://schemas.microsoft.com/office/drawing/2014/main" id="{C08C87C5-F29B-4E9B-9D90-DD3F5BAB4F60}"/>
              </a:ext>
            </a:extLst>
          </p:cNvPr>
          <p:cNvSpPr txBox="1">
            <a:spLocks noChangeArrowheads="1"/>
          </p:cNvSpPr>
          <p:nvPr/>
        </p:nvSpPr>
        <p:spPr bwMode="auto">
          <a:xfrm>
            <a:off x="4005263" y="1116013"/>
            <a:ext cx="2668587"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x9 </a:t>
            </a:r>
            <a:r>
              <a:rPr lang="en-GB" altLang="en-US" sz="800" b="0"/>
              <a:t>Infantry (up to 3 MAW) </a:t>
            </a:r>
            <a:r>
              <a:rPr lang="en-GB" altLang="en-US" sz="800"/>
              <a:t>     </a:t>
            </a:r>
            <a:r>
              <a:rPr lang="en-GB" altLang="en-US" sz="800" b="0"/>
              <a:t>                        CWBR-26</a:t>
            </a:r>
            <a:endParaRPr lang="en-GB" altLang="en-US" sz="800"/>
          </a:p>
        </p:txBody>
      </p:sp>
      <p:grpSp>
        <p:nvGrpSpPr>
          <p:cNvPr id="83367" name="Group 423">
            <a:extLst>
              <a:ext uri="{FF2B5EF4-FFF2-40B4-BE49-F238E27FC236}">
                <a16:creationId xmlns:a16="http://schemas.microsoft.com/office/drawing/2014/main" id="{A7384F67-5759-4ECD-9848-E609E080499F}"/>
              </a:ext>
            </a:extLst>
          </p:cNvPr>
          <p:cNvGrpSpPr>
            <a:grpSpLocks/>
          </p:cNvGrpSpPr>
          <p:nvPr/>
        </p:nvGrpSpPr>
        <p:grpSpPr bwMode="auto">
          <a:xfrm>
            <a:off x="3789363" y="1476375"/>
            <a:ext cx="231775" cy="157163"/>
            <a:chOff x="2736" y="2832"/>
            <a:chExt cx="146" cy="99"/>
          </a:xfrm>
        </p:grpSpPr>
        <p:sp>
          <p:nvSpPr>
            <p:cNvPr id="83368" name="Rectangle 424">
              <a:extLst>
                <a:ext uri="{FF2B5EF4-FFF2-40B4-BE49-F238E27FC236}">
                  <a16:creationId xmlns:a16="http://schemas.microsoft.com/office/drawing/2014/main" id="{B4A451EB-A3BF-41E8-ADC9-6611DE7EC0AD}"/>
                </a:ext>
              </a:extLst>
            </p:cNvPr>
            <p:cNvSpPr>
              <a:spLocks noChangeAspect="1" noChangeArrowheads="1"/>
            </p:cNvSpPr>
            <p:nvPr/>
          </p:nvSpPr>
          <p:spPr bwMode="auto">
            <a:xfrm>
              <a:off x="2736" y="2832"/>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3369" name="Rectangle 425">
              <a:extLst>
                <a:ext uri="{FF2B5EF4-FFF2-40B4-BE49-F238E27FC236}">
                  <a16:creationId xmlns:a16="http://schemas.microsoft.com/office/drawing/2014/main" id="{A94D6F78-865D-4DDA-97DD-083B85EEB809}"/>
                </a:ext>
              </a:extLst>
            </p:cNvPr>
            <p:cNvSpPr>
              <a:spLocks noChangeAspect="1" noChangeArrowheads="1"/>
            </p:cNvSpPr>
            <p:nvPr/>
          </p:nvSpPr>
          <p:spPr bwMode="auto">
            <a:xfrm>
              <a:off x="2736" y="2832"/>
              <a:ext cx="35" cy="98"/>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3370" name="Line 426">
              <a:extLst>
                <a:ext uri="{FF2B5EF4-FFF2-40B4-BE49-F238E27FC236}">
                  <a16:creationId xmlns:a16="http://schemas.microsoft.com/office/drawing/2014/main" id="{6CDC2D6D-7BA6-4258-8E2A-170309515249}"/>
                </a:ext>
              </a:extLst>
            </p:cNvPr>
            <p:cNvSpPr>
              <a:spLocks noChangeAspect="1" noChangeShapeType="1"/>
            </p:cNvSpPr>
            <p:nvPr/>
          </p:nvSpPr>
          <p:spPr bwMode="auto">
            <a:xfrm flipV="1">
              <a:off x="2736" y="2834"/>
              <a:ext cx="144" cy="95"/>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3371" name="Line 427">
              <a:extLst>
                <a:ext uri="{FF2B5EF4-FFF2-40B4-BE49-F238E27FC236}">
                  <a16:creationId xmlns:a16="http://schemas.microsoft.com/office/drawing/2014/main" id="{C9DE0EAC-B85D-4BC2-92EF-305E8643D557}"/>
                </a:ext>
              </a:extLst>
            </p:cNvPr>
            <p:cNvSpPr>
              <a:spLocks noChangeAspect="1" noChangeShapeType="1"/>
            </p:cNvSpPr>
            <p:nvPr/>
          </p:nvSpPr>
          <p:spPr bwMode="auto">
            <a:xfrm>
              <a:off x="2737" y="2832"/>
              <a:ext cx="143" cy="9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83372" name="Line 428">
            <a:extLst>
              <a:ext uri="{FF2B5EF4-FFF2-40B4-BE49-F238E27FC236}">
                <a16:creationId xmlns:a16="http://schemas.microsoft.com/office/drawing/2014/main" id="{DE7BC6C2-8CDB-4DC0-A606-8156133469FB}"/>
              </a:ext>
            </a:extLst>
          </p:cNvPr>
          <p:cNvSpPr>
            <a:spLocks noChangeShapeType="1"/>
          </p:cNvSpPr>
          <p:nvPr/>
        </p:nvSpPr>
        <p:spPr bwMode="auto">
          <a:xfrm>
            <a:off x="3644900" y="154940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3373" name="Text Box 429">
            <a:extLst>
              <a:ext uri="{FF2B5EF4-FFF2-40B4-BE49-F238E27FC236}">
                <a16:creationId xmlns:a16="http://schemas.microsoft.com/office/drawing/2014/main" id="{76C76858-8297-4A96-A13A-B004FBEC9D7F}"/>
              </a:ext>
            </a:extLst>
          </p:cNvPr>
          <p:cNvSpPr txBox="1">
            <a:spLocks noChangeArrowheads="1"/>
          </p:cNvSpPr>
          <p:nvPr/>
        </p:nvSpPr>
        <p:spPr bwMode="auto">
          <a:xfrm>
            <a:off x="4005263" y="1404938"/>
            <a:ext cx="2682875"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x1 </a:t>
            </a:r>
            <a:r>
              <a:rPr lang="en-GB" altLang="en-US" sz="800" b="0"/>
              <a:t>L7A2 GPMG (SF Mode) </a:t>
            </a:r>
            <a:r>
              <a:rPr lang="en-GB" altLang="en-US" sz="800"/>
              <a:t>(a)                       </a:t>
            </a:r>
            <a:r>
              <a:rPr lang="en-GB" altLang="en-US" sz="800" b="0"/>
              <a:t>CWBR-29</a:t>
            </a:r>
            <a:endParaRPr lang="en-GB" altLang="en-US" sz="800"/>
          </a:p>
        </p:txBody>
      </p:sp>
      <p:grpSp>
        <p:nvGrpSpPr>
          <p:cNvPr id="83374" name="Group 430">
            <a:extLst>
              <a:ext uri="{FF2B5EF4-FFF2-40B4-BE49-F238E27FC236}">
                <a16:creationId xmlns:a16="http://schemas.microsoft.com/office/drawing/2014/main" id="{7DCBC029-8A41-4EAB-AF39-B43A473C4A3F}"/>
              </a:ext>
            </a:extLst>
          </p:cNvPr>
          <p:cNvGrpSpPr>
            <a:grpSpLocks/>
          </p:cNvGrpSpPr>
          <p:nvPr/>
        </p:nvGrpSpPr>
        <p:grpSpPr bwMode="auto">
          <a:xfrm>
            <a:off x="3862388" y="1404938"/>
            <a:ext cx="74612" cy="26987"/>
            <a:chOff x="2373" y="1404"/>
            <a:chExt cx="47" cy="17"/>
          </a:xfrm>
        </p:grpSpPr>
        <p:sp>
          <p:nvSpPr>
            <p:cNvPr id="83375" name="Oval 431">
              <a:extLst>
                <a:ext uri="{FF2B5EF4-FFF2-40B4-BE49-F238E27FC236}">
                  <a16:creationId xmlns:a16="http://schemas.microsoft.com/office/drawing/2014/main" id="{F96C3BC3-A7BB-49FB-9BD5-679FB6CDA84D}"/>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83376" name="Oval 432">
              <a:extLst>
                <a:ext uri="{FF2B5EF4-FFF2-40B4-BE49-F238E27FC236}">
                  <a16:creationId xmlns:a16="http://schemas.microsoft.com/office/drawing/2014/main" id="{3A81CA86-05F8-4863-96EA-2EE972267735}"/>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83377" name="Text Box 433">
            <a:extLst>
              <a:ext uri="{FF2B5EF4-FFF2-40B4-BE49-F238E27FC236}">
                <a16:creationId xmlns:a16="http://schemas.microsoft.com/office/drawing/2014/main" id="{E553F72C-A37A-4F05-9162-DCC7E5115C2A}"/>
              </a:ext>
            </a:extLst>
          </p:cNvPr>
          <p:cNvSpPr txBox="1">
            <a:spLocks noChangeArrowheads="1"/>
          </p:cNvSpPr>
          <p:nvPr/>
        </p:nvSpPr>
        <p:spPr bwMode="auto">
          <a:xfrm>
            <a:off x="3500438" y="2268538"/>
            <a:ext cx="32146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800"/>
              <a:t>(a) </a:t>
            </a:r>
            <a:r>
              <a:rPr lang="en-GB" altLang="en-US" sz="800" b="0"/>
              <a:t>May convert GPMGs from Sustained Fire to Light mode:</a:t>
            </a:r>
          </a:p>
          <a:p>
            <a:r>
              <a:rPr lang="en-GB" altLang="en-US" sz="800"/>
              <a:t>     </a:t>
            </a:r>
            <a:r>
              <a:rPr lang="en-GB" altLang="en-US" sz="800" b="0"/>
              <a:t>General Purpose Machine Gun (Light)                       CWBR-28</a:t>
            </a:r>
          </a:p>
        </p:txBody>
      </p:sp>
      <p:grpSp>
        <p:nvGrpSpPr>
          <p:cNvPr id="83378" name="Group 434">
            <a:extLst>
              <a:ext uri="{FF2B5EF4-FFF2-40B4-BE49-F238E27FC236}">
                <a16:creationId xmlns:a16="http://schemas.microsoft.com/office/drawing/2014/main" id="{B84C004E-43C6-411B-8A1F-B48300270C14}"/>
              </a:ext>
            </a:extLst>
          </p:cNvPr>
          <p:cNvGrpSpPr>
            <a:grpSpLocks noChangeAspect="1"/>
          </p:cNvGrpSpPr>
          <p:nvPr/>
        </p:nvGrpSpPr>
        <p:grpSpPr bwMode="auto">
          <a:xfrm>
            <a:off x="3502025" y="252413"/>
            <a:ext cx="287338" cy="212725"/>
            <a:chOff x="1968" y="1728"/>
            <a:chExt cx="195" cy="132"/>
          </a:xfrm>
        </p:grpSpPr>
        <p:sp>
          <p:nvSpPr>
            <p:cNvPr id="83379" name="Rectangle 435">
              <a:extLst>
                <a:ext uri="{FF2B5EF4-FFF2-40B4-BE49-F238E27FC236}">
                  <a16:creationId xmlns:a16="http://schemas.microsoft.com/office/drawing/2014/main" id="{12E1E22B-E20A-4AB7-A95A-BFE97938F7CE}"/>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3380" name="Line 436">
              <a:extLst>
                <a:ext uri="{FF2B5EF4-FFF2-40B4-BE49-F238E27FC236}">
                  <a16:creationId xmlns:a16="http://schemas.microsoft.com/office/drawing/2014/main" id="{3F213572-EE21-43FC-8C02-68B9BC3C0E4C}"/>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3381" name="Line 437">
              <a:extLst>
                <a:ext uri="{FF2B5EF4-FFF2-40B4-BE49-F238E27FC236}">
                  <a16:creationId xmlns:a16="http://schemas.microsoft.com/office/drawing/2014/main" id="{41B11B9E-0DA8-4235-8A35-C9EF1D2429DC}"/>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83382" name="Group 438">
            <a:extLst>
              <a:ext uri="{FF2B5EF4-FFF2-40B4-BE49-F238E27FC236}">
                <a16:creationId xmlns:a16="http://schemas.microsoft.com/office/drawing/2014/main" id="{AC3978C9-26E1-4CCF-91A8-B498D8908714}"/>
              </a:ext>
            </a:extLst>
          </p:cNvPr>
          <p:cNvGrpSpPr>
            <a:grpSpLocks/>
          </p:cNvGrpSpPr>
          <p:nvPr/>
        </p:nvGrpSpPr>
        <p:grpSpPr bwMode="auto">
          <a:xfrm>
            <a:off x="3789363" y="2052638"/>
            <a:ext cx="231775" cy="190500"/>
            <a:chOff x="2252" y="2304"/>
            <a:chExt cx="146" cy="120"/>
          </a:xfrm>
        </p:grpSpPr>
        <p:sp>
          <p:nvSpPr>
            <p:cNvPr id="83383" name="Rectangle 439">
              <a:extLst>
                <a:ext uri="{FF2B5EF4-FFF2-40B4-BE49-F238E27FC236}">
                  <a16:creationId xmlns:a16="http://schemas.microsoft.com/office/drawing/2014/main" id="{923D2FD2-0393-43E1-9BAF-E8BEA488B7D6}"/>
                </a:ext>
              </a:extLst>
            </p:cNvPr>
            <p:cNvSpPr>
              <a:spLocks noChangeAspect="1" noChangeArrowheads="1"/>
            </p:cNvSpPr>
            <p:nvPr/>
          </p:nvSpPr>
          <p:spPr bwMode="auto">
            <a:xfrm>
              <a:off x="2252" y="230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3384" name="Oval 440">
              <a:extLst>
                <a:ext uri="{FF2B5EF4-FFF2-40B4-BE49-F238E27FC236}">
                  <a16:creationId xmlns:a16="http://schemas.microsoft.com/office/drawing/2014/main" id="{BA46F52E-90E3-4489-891F-BF2B5F5172A6}"/>
                </a:ext>
              </a:extLst>
            </p:cNvPr>
            <p:cNvSpPr>
              <a:spLocks noChangeAspect="1" noChangeArrowheads="1"/>
            </p:cNvSpPr>
            <p:nvPr/>
          </p:nvSpPr>
          <p:spPr bwMode="auto">
            <a:xfrm>
              <a:off x="2259" y="240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83385" name="Oval 441">
              <a:extLst>
                <a:ext uri="{FF2B5EF4-FFF2-40B4-BE49-F238E27FC236}">
                  <a16:creationId xmlns:a16="http://schemas.microsoft.com/office/drawing/2014/main" id="{C7BA32A7-567B-4B48-9E20-9B14C2BBC061}"/>
                </a:ext>
              </a:extLst>
            </p:cNvPr>
            <p:cNvSpPr>
              <a:spLocks noChangeAspect="1" noChangeArrowheads="1"/>
            </p:cNvSpPr>
            <p:nvPr/>
          </p:nvSpPr>
          <p:spPr bwMode="auto">
            <a:xfrm>
              <a:off x="2373" y="240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grpSp>
        <p:nvGrpSpPr>
          <p:cNvPr id="83386" name="Group 442">
            <a:extLst>
              <a:ext uri="{FF2B5EF4-FFF2-40B4-BE49-F238E27FC236}">
                <a16:creationId xmlns:a16="http://schemas.microsoft.com/office/drawing/2014/main" id="{36BD6D08-ED69-4A47-84BA-EBDBC7DF7EDB}"/>
              </a:ext>
            </a:extLst>
          </p:cNvPr>
          <p:cNvGrpSpPr>
            <a:grpSpLocks/>
          </p:cNvGrpSpPr>
          <p:nvPr/>
        </p:nvGrpSpPr>
        <p:grpSpPr bwMode="auto">
          <a:xfrm>
            <a:off x="3860800" y="828675"/>
            <a:ext cx="74613" cy="26988"/>
            <a:chOff x="2373" y="1404"/>
            <a:chExt cx="47" cy="17"/>
          </a:xfrm>
        </p:grpSpPr>
        <p:sp>
          <p:nvSpPr>
            <p:cNvPr id="83387" name="Oval 443">
              <a:extLst>
                <a:ext uri="{FF2B5EF4-FFF2-40B4-BE49-F238E27FC236}">
                  <a16:creationId xmlns:a16="http://schemas.microsoft.com/office/drawing/2014/main" id="{2D3B7289-38AA-4764-B27D-BBBCBD68EA93}"/>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83388" name="Oval 444">
              <a:extLst>
                <a:ext uri="{FF2B5EF4-FFF2-40B4-BE49-F238E27FC236}">
                  <a16:creationId xmlns:a16="http://schemas.microsoft.com/office/drawing/2014/main" id="{4A30FEAF-ACCC-4728-9148-EE0F9CFA4377}"/>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83389" name="Text Box 445">
            <a:extLst>
              <a:ext uri="{FF2B5EF4-FFF2-40B4-BE49-F238E27FC236}">
                <a16:creationId xmlns:a16="http://schemas.microsoft.com/office/drawing/2014/main" id="{1A164537-C18B-444D-ABEA-EB253DB1962A}"/>
              </a:ext>
            </a:extLst>
          </p:cNvPr>
          <p:cNvSpPr txBox="1">
            <a:spLocks noChangeArrowheads="1"/>
          </p:cNvSpPr>
          <p:nvPr/>
        </p:nvSpPr>
        <p:spPr bwMode="auto">
          <a:xfrm>
            <a:off x="4005263" y="755650"/>
            <a:ext cx="26860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a:t>
            </a:r>
          </a:p>
          <a:p>
            <a:r>
              <a:rPr lang="en-GB" altLang="en-US" sz="800"/>
              <a:t>x1 </a:t>
            </a:r>
            <a:r>
              <a:rPr lang="en-GB" altLang="en-US" sz="800" b="0"/>
              <a:t>Land Rover (no MG)                            </a:t>
            </a:r>
            <a:r>
              <a:rPr lang="en-GB" altLang="en-US" sz="800"/>
              <a:t> </a:t>
            </a:r>
            <a:r>
              <a:rPr lang="en-GB" altLang="en-US" sz="800" b="0"/>
              <a:t>     CWBR-20</a:t>
            </a:r>
            <a:endParaRPr lang="en-GB" altLang="en-US" sz="800"/>
          </a:p>
        </p:txBody>
      </p:sp>
      <p:grpSp>
        <p:nvGrpSpPr>
          <p:cNvPr id="83390" name="Group 446">
            <a:extLst>
              <a:ext uri="{FF2B5EF4-FFF2-40B4-BE49-F238E27FC236}">
                <a16:creationId xmlns:a16="http://schemas.microsoft.com/office/drawing/2014/main" id="{2DE346C6-6925-42F7-8366-F4E90942702A}"/>
              </a:ext>
            </a:extLst>
          </p:cNvPr>
          <p:cNvGrpSpPr>
            <a:grpSpLocks/>
          </p:cNvGrpSpPr>
          <p:nvPr/>
        </p:nvGrpSpPr>
        <p:grpSpPr bwMode="auto">
          <a:xfrm>
            <a:off x="3789363" y="900113"/>
            <a:ext cx="231775" cy="190500"/>
            <a:chOff x="2252" y="2304"/>
            <a:chExt cx="146" cy="120"/>
          </a:xfrm>
        </p:grpSpPr>
        <p:sp>
          <p:nvSpPr>
            <p:cNvPr id="83391" name="Rectangle 447">
              <a:extLst>
                <a:ext uri="{FF2B5EF4-FFF2-40B4-BE49-F238E27FC236}">
                  <a16:creationId xmlns:a16="http://schemas.microsoft.com/office/drawing/2014/main" id="{EB3F3105-8323-409F-874A-3C4FD8CFB1C9}"/>
                </a:ext>
              </a:extLst>
            </p:cNvPr>
            <p:cNvSpPr>
              <a:spLocks noChangeAspect="1" noChangeArrowheads="1"/>
            </p:cNvSpPr>
            <p:nvPr/>
          </p:nvSpPr>
          <p:spPr bwMode="auto">
            <a:xfrm>
              <a:off x="2252" y="230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3392" name="Oval 448">
              <a:extLst>
                <a:ext uri="{FF2B5EF4-FFF2-40B4-BE49-F238E27FC236}">
                  <a16:creationId xmlns:a16="http://schemas.microsoft.com/office/drawing/2014/main" id="{E7FF250C-6412-402E-BD91-4B1A8ED922FF}"/>
                </a:ext>
              </a:extLst>
            </p:cNvPr>
            <p:cNvSpPr>
              <a:spLocks noChangeAspect="1" noChangeArrowheads="1"/>
            </p:cNvSpPr>
            <p:nvPr/>
          </p:nvSpPr>
          <p:spPr bwMode="auto">
            <a:xfrm>
              <a:off x="2259" y="240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83393" name="Oval 449">
              <a:extLst>
                <a:ext uri="{FF2B5EF4-FFF2-40B4-BE49-F238E27FC236}">
                  <a16:creationId xmlns:a16="http://schemas.microsoft.com/office/drawing/2014/main" id="{D1C602CE-2FD0-4A34-B268-A963211BB148}"/>
                </a:ext>
              </a:extLst>
            </p:cNvPr>
            <p:cNvSpPr>
              <a:spLocks noChangeAspect="1" noChangeArrowheads="1"/>
            </p:cNvSpPr>
            <p:nvPr/>
          </p:nvSpPr>
          <p:spPr bwMode="auto">
            <a:xfrm>
              <a:off x="2373" y="240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grpSp>
        <p:nvGrpSpPr>
          <p:cNvPr id="83394" name="Group 450">
            <a:extLst>
              <a:ext uri="{FF2B5EF4-FFF2-40B4-BE49-F238E27FC236}">
                <a16:creationId xmlns:a16="http://schemas.microsoft.com/office/drawing/2014/main" id="{FA801E6E-E49B-4A1C-B747-90AD7F5ED4F9}"/>
              </a:ext>
            </a:extLst>
          </p:cNvPr>
          <p:cNvGrpSpPr>
            <a:grpSpLocks noChangeAspect="1"/>
          </p:cNvGrpSpPr>
          <p:nvPr/>
        </p:nvGrpSpPr>
        <p:grpSpPr bwMode="auto">
          <a:xfrm>
            <a:off x="423863" y="7883525"/>
            <a:ext cx="239712" cy="157163"/>
            <a:chOff x="960" y="336"/>
            <a:chExt cx="201" cy="132"/>
          </a:xfrm>
        </p:grpSpPr>
        <p:sp>
          <p:nvSpPr>
            <p:cNvPr id="83395" name="Rectangle 451">
              <a:extLst>
                <a:ext uri="{FF2B5EF4-FFF2-40B4-BE49-F238E27FC236}">
                  <a16:creationId xmlns:a16="http://schemas.microsoft.com/office/drawing/2014/main" id="{9B9FC6C0-D113-4E4F-A50F-28F5DE0CFA49}"/>
                </a:ext>
              </a:extLst>
            </p:cNvPr>
            <p:cNvSpPr>
              <a:spLocks noChangeAspect="1" noChangeArrowheads="1"/>
            </p:cNvSpPr>
            <p:nvPr/>
          </p:nvSpPr>
          <p:spPr bwMode="auto">
            <a:xfrm>
              <a:off x="960" y="336"/>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3396" name="Line 452">
              <a:extLst>
                <a:ext uri="{FF2B5EF4-FFF2-40B4-BE49-F238E27FC236}">
                  <a16:creationId xmlns:a16="http://schemas.microsoft.com/office/drawing/2014/main" id="{CA7F8FC6-0D10-4057-8DAA-2D8584C60D9E}"/>
                </a:ext>
              </a:extLst>
            </p:cNvPr>
            <p:cNvSpPr>
              <a:spLocks noChangeAspect="1" noChangeShapeType="1"/>
            </p:cNvSpPr>
            <p:nvPr/>
          </p:nvSpPr>
          <p:spPr bwMode="auto">
            <a:xfrm flipH="1">
              <a:off x="1061" y="354"/>
              <a:ext cx="2" cy="85"/>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3397" name="Line 453">
              <a:extLst>
                <a:ext uri="{FF2B5EF4-FFF2-40B4-BE49-F238E27FC236}">
                  <a16:creationId xmlns:a16="http://schemas.microsoft.com/office/drawing/2014/main" id="{949AC90B-F2CD-4607-B0DE-DE26EF683A00}"/>
                </a:ext>
              </a:extLst>
            </p:cNvPr>
            <p:cNvSpPr>
              <a:spLocks noChangeAspect="1" noChangeShapeType="1"/>
            </p:cNvSpPr>
            <p:nvPr/>
          </p:nvSpPr>
          <p:spPr bwMode="auto">
            <a:xfrm flipV="1">
              <a:off x="1031" y="441"/>
              <a:ext cx="57" cy="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83398" name="Group 454">
            <a:extLst>
              <a:ext uri="{FF2B5EF4-FFF2-40B4-BE49-F238E27FC236}">
                <a16:creationId xmlns:a16="http://schemas.microsoft.com/office/drawing/2014/main" id="{260AA5D0-22DA-4E51-ADE8-3205F604C348}"/>
              </a:ext>
            </a:extLst>
          </p:cNvPr>
          <p:cNvGrpSpPr>
            <a:grpSpLocks/>
          </p:cNvGrpSpPr>
          <p:nvPr/>
        </p:nvGrpSpPr>
        <p:grpSpPr bwMode="auto">
          <a:xfrm>
            <a:off x="506413" y="7813675"/>
            <a:ext cx="74612" cy="26988"/>
            <a:chOff x="2373" y="1404"/>
            <a:chExt cx="47" cy="17"/>
          </a:xfrm>
        </p:grpSpPr>
        <p:sp>
          <p:nvSpPr>
            <p:cNvPr id="83399" name="Oval 455">
              <a:extLst>
                <a:ext uri="{FF2B5EF4-FFF2-40B4-BE49-F238E27FC236}">
                  <a16:creationId xmlns:a16="http://schemas.microsoft.com/office/drawing/2014/main" id="{72846F20-A17A-44CE-B12F-4BFBD1986613}"/>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83400" name="Oval 456">
              <a:extLst>
                <a:ext uri="{FF2B5EF4-FFF2-40B4-BE49-F238E27FC236}">
                  <a16:creationId xmlns:a16="http://schemas.microsoft.com/office/drawing/2014/main" id="{4769D18B-1779-4B8E-8F12-3FE425EF959C}"/>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83401" name="Line 457">
            <a:extLst>
              <a:ext uri="{FF2B5EF4-FFF2-40B4-BE49-F238E27FC236}">
                <a16:creationId xmlns:a16="http://schemas.microsoft.com/office/drawing/2014/main" id="{6B229DC0-4AF5-4150-AC32-88014C15AA2A}"/>
              </a:ext>
            </a:extLst>
          </p:cNvPr>
          <p:cNvSpPr>
            <a:spLocks noChangeShapeType="1"/>
          </p:cNvSpPr>
          <p:nvPr/>
        </p:nvSpPr>
        <p:spPr bwMode="auto">
          <a:xfrm>
            <a:off x="280988" y="7958138"/>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3402" name="Text Box 458">
            <a:extLst>
              <a:ext uri="{FF2B5EF4-FFF2-40B4-BE49-F238E27FC236}">
                <a16:creationId xmlns:a16="http://schemas.microsoft.com/office/drawing/2014/main" id="{F96F067A-EFBD-404C-82BF-5928869B5631}"/>
              </a:ext>
            </a:extLst>
          </p:cNvPr>
          <p:cNvSpPr txBox="1">
            <a:spLocks noChangeArrowheads="1"/>
          </p:cNvSpPr>
          <p:nvPr/>
        </p:nvSpPr>
        <p:spPr bwMode="auto">
          <a:xfrm>
            <a:off x="639763" y="7740650"/>
            <a:ext cx="27146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Self-Observed Fire Support</a:t>
            </a:r>
          </a:p>
          <a:p>
            <a:r>
              <a:rPr lang="en-GB" altLang="en-US" sz="800"/>
              <a:t>x1 </a:t>
            </a:r>
            <a:r>
              <a:rPr lang="en-GB" altLang="en-US" sz="800" b="0"/>
              <a:t>L9A1 51mm Mortar </a:t>
            </a:r>
            <a:r>
              <a:rPr lang="en-GB" altLang="en-US" sz="800"/>
              <a:t>      </a:t>
            </a:r>
            <a:r>
              <a:rPr lang="en-GB" altLang="en-US" sz="800" b="0"/>
              <a:t>                              CWBR-33</a:t>
            </a:r>
            <a:endParaRPr lang="en-GB" altLang="en-US" sz="800"/>
          </a:p>
        </p:txBody>
      </p:sp>
      <p:sp>
        <p:nvSpPr>
          <p:cNvPr id="83404" name="Line 460">
            <a:extLst>
              <a:ext uri="{FF2B5EF4-FFF2-40B4-BE49-F238E27FC236}">
                <a16:creationId xmlns:a16="http://schemas.microsoft.com/office/drawing/2014/main" id="{D5E512F5-884E-49BC-906B-FAB776D07C64}"/>
              </a:ext>
            </a:extLst>
          </p:cNvPr>
          <p:cNvSpPr>
            <a:spLocks noChangeShapeType="1"/>
          </p:cNvSpPr>
          <p:nvPr/>
        </p:nvSpPr>
        <p:spPr bwMode="auto">
          <a:xfrm>
            <a:off x="260350" y="396875"/>
            <a:ext cx="0" cy="865188"/>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83405" name="Group 461">
            <a:extLst>
              <a:ext uri="{FF2B5EF4-FFF2-40B4-BE49-F238E27FC236}">
                <a16:creationId xmlns:a16="http://schemas.microsoft.com/office/drawing/2014/main" id="{3E90A6EA-A0E9-4809-8996-1E5E5C04CC42}"/>
              </a:ext>
            </a:extLst>
          </p:cNvPr>
          <p:cNvGrpSpPr>
            <a:grpSpLocks noChangeAspect="1"/>
          </p:cNvGrpSpPr>
          <p:nvPr/>
        </p:nvGrpSpPr>
        <p:grpSpPr bwMode="auto">
          <a:xfrm>
            <a:off x="404813" y="1190625"/>
            <a:ext cx="239712" cy="157163"/>
            <a:chOff x="480" y="816"/>
            <a:chExt cx="201" cy="132"/>
          </a:xfrm>
        </p:grpSpPr>
        <p:grpSp>
          <p:nvGrpSpPr>
            <p:cNvPr id="83406" name="Group 462">
              <a:extLst>
                <a:ext uri="{FF2B5EF4-FFF2-40B4-BE49-F238E27FC236}">
                  <a16:creationId xmlns:a16="http://schemas.microsoft.com/office/drawing/2014/main" id="{116EF439-F517-486F-9DD5-DAE244A03806}"/>
                </a:ext>
              </a:extLst>
            </p:cNvPr>
            <p:cNvGrpSpPr>
              <a:grpSpLocks noChangeAspect="1"/>
            </p:cNvGrpSpPr>
            <p:nvPr/>
          </p:nvGrpSpPr>
          <p:grpSpPr bwMode="auto">
            <a:xfrm>
              <a:off x="480" y="816"/>
              <a:ext cx="201" cy="132"/>
              <a:chOff x="480" y="816"/>
              <a:chExt cx="201" cy="132"/>
            </a:xfrm>
          </p:grpSpPr>
          <p:sp>
            <p:nvSpPr>
              <p:cNvPr id="83407" name="Rectangle 463">
                <a:extLst>
                  <a:ext uri="{FF2B5EF4-FFF2-40B4-BE49-F238E27FC236}">
                    <a16:creationId xmlns:a16="http://schemas.microsoft.com/office/drawing/2014/main" id="{DDCFE128-7FA6-4F94-A2A0-8FE5CED46808}"/>
                  </a:ext>
                </a:extLst>
              </p:cNvPr>
              <p:cNvSpPr>
                <a:spLocks noChangeAspect="1" noChangeArrowheads="1"/>
              </p:cNvSpPr>
              <p:nvPr/>
            </p:nvSpPr>
            <p:spPr bwMode="auto">
              <a:xfrm>
                <a:off x="480" y="816"/>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3408" name="Oval 464">
                <a:extLst>
                  <a:ext uri="{FF2B5EF4-FFF2-40B4-BE49-F238E27FC236}">
                    <a16:creationId xmlns:a16="http://schemas.microsoft.com/office/drawing/2014/main" id="{49C6AC9E-B3E6-4776-B10F-E835BEDD9ACA}"/>
                  </a:ext>
                </a:extLst>
              </p:cNvPr>
              <p:cNvSpPr>
                <a:spLocks noChangeAspect="1" noChangeArrowheads="1"/>
              </p:cNvSpPr>
              <p:nvPr/>
            </p:nvSpPr>
            <p:spPr bwMode="auto">
              <a:xfrm>
                <a:off x="517" y="849"/>
                <a:ext cx="127"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83409" name="Line 465">
              <a:extLst>
                <a:ext uri="{FF2B5EF4-FFF2-40B4-BE49-F238E27FC236}">
                  <a16:creationId xmlns:a16="http://schemas.microsoft.com/office/drawing/2014/main" id="{3A3CD34F-82BE-42C7-A936-7378615E115A}"/>
                </a:ext>
              </a:extLst>
            </p:cNvPr>
            <p:cNvSpPr>
              <a:spLocks noChangeAspect="1" noChangeShapeType="1"/>
            </p:cNvSpPr>
            <p:nvPr/>
          </p:nvSpPr>
          <p:spPr bwMode="auto">
            <a:xfrm flipV="1">
              <a:off x="480" y="816"/>
              <a:ext cx="198" cy="132"/>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83410" name="Group 466">
            <a:extLst>
              <a:ext uri="{FF2B5EF4-FFF2-40B4-BE49-F238E27FC236}">
                <a16:creationId xmlns:a16="http://schemas.microsoft.com/office/drawing/2014/main" id="{536B2AE8-4658-4DA9-B142-E32A42310988}"/>
              </a:ext>
            </a:extLst>
          </p:cNvPr>
          <p:cNvGrpSpPr>
            <a:grpSpLocks/>
          </p:cNvGrpSpPr>
          <p:nvPr/>
        </p:nvGrpSpPr>
        <p:grpSpPr bwMode="auto">
          <a:xfrm>
            <a:off x="487363" y="1119188"/>
            <a:ext cx="74612" cy="26987"/>
            <a:chOff x="2373" y="1404"/>
            <a:chExt cx="47" cy="17"/>
          </a:xfrm>
        </p:grpSpPr>
        <p:sp>
          <p:nvSpPr>
            <p:cNvPr id="83411" name="Oval 467">
              <a:extLst>
                <a:ext uri="{FF2B5EF4-FFF2-40B4-BE49-F238E27FC236}">
                  <a16:creationId xmlns:a16="http://schemas.microsoft.com/office/drawing/2014/main" id="{CCD3E88D-38F1-446D-B25F-7CBAA9B2CFAB}"/>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83412" name="Oval 468">
              <a:extLst>
                <a:ext uri="{FF2B5EF4-FFF2-40B4-BE49-F238E27FC236}">
                  <a16:creationId xmlns:a16="http://schemas.microsoft.com/office/drawing/2014/main" id="{C0BE3B60-587A-4763-9674-5E7A617C10EB}"/>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83413" name="Text Box 469">
            <a:extLst>
              <a:ext uri="{FF2B5EF4-FFF2-40B4-BE49-F238E27FC236}">
                <a16:creationId xmlns:a16="http://schemas.microsoft.com/office/drawing/2014/main" id="{598FB993-56D1-437B-8FBF-88BB069AD790}"/>
              </a:ext>
            </a:extLst>
          </p:cNvPr>
          <p:cNvSpPr txBox="1">
            <a:spLocks noChangeArrowheads="1"/>
          </p:cNvSpPr>
          <p:nvPr/>
        </p:nvSpPr>
        <p:spPr bwMode="auto">
          <a:xfrm>
            <a:off x="620713" y="1044575"/>
            <a:ext cx="27193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Recce</a:t>
            </a:r>
          </a:p>
          <a:p>
            <a:r>
              <a:rPr lang="en-GB" altLang="en-US" sz="800"/>
              <a:t>x20 </a:t>
            </a:r>
            <a:r>
              <a:rPr lang="en-GB" altLang="en-US" sz="800" b="0"/>
              <a:t>CVR(W) Fox 30mm Armoured Car </a:t>
            </a:r>
            <a:r>
              <a:rPr lang="en-GB" altLang="en-US" sz="800"/>
              <a:t>(a)      </a:t>
            </a:r>
            <a:r>
              <a:rPr lang="en-GB" altLang="en-US" sz="800" b="0"/>
              <a:t>CWBR-17</a:t>
            </a:r>
            <a:endParaRPr lang="en-GB" altLang="en-US" sz="800"/>
          </a:p>
        </p:txBody>
      </p:sp>
      <p:sp>
        <p:nvSpPr>
          <p:cNvPr id="83414" name="Line 470">
            <a:extLst>
              <a:ext uri="{FF2B5EF4-FFF2-40B4-BE49-F238E27FC236}">
                <a16:creationId xmlns:a16="http://schemas.microsoft.com/office/drawing/2014/main" id="{A00560F6-A2BC-4E42-A9D5-56844FDC2A8D}"/>
              </a:ext>
            </a:extLst>
          </p:cNvPr>
          <p:cNvSpPr>
            <a:spLocks noChangeShapeType="1"/>
          </p:cNvSpPr>
          <p:nvPr/>
        </p:nvSpPr>
        <p:spPr bwMode="auto">
          <a:xfrm>
            <a:off x="260350" y="126206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83415" name="Group 471">
            <a:extLst>
              <a:ext uri="{FF2B5EF4-FFF2-40B4-BE49-F238E27FC236}">
                <a16:creationId xmlns:a16="http://schemas.microsoft.com/office/drawing/2014/main" id="{2F255AEF-C7ED-476F-ACB8-45144B0C9B18}"/>
              </a:ext>
            </a:extLst>
          </p:cNvPr>
          <p:cNvGrpSpPr>
            <a:grpSpLocks noChangeAspect="1"/>
          </p:cNvGrpSpPr>
          <p:nvPr/>
        </p:nvGrpSpPr>
        <p:grpSpPr bwMode="auto">
          <a:xfrm>
            <a:off x="117475" y="254000"/>
            <a:ext cx="287338" cy="214313"/>
            <a:chOff x="480" y="816"/>
            <a:chExt cx="201" cy="132"/>
          </a:xfrm>
        </p:grpSpPr>
        <p:grpSp>
          <p:nvGrpSpPr>
            <p:cNvPr id="83416" name="Group 472">
              <a:extLst>
                <a:ext uri="{FF2B5EF4-FFF2-40B4-BE49-F238E27FC236}">
                  <a16:creationId xmlns:a16="http://schemas.microsoft.com/office/drawing/2014/main" id="{A261E8FF-1729-4039-A55C-852711B7A4EE}"/>
                </a:ext>
              </a:extLst>
            </p:cNvPr>
            <p:cNvGrpSpPr>
              <a:grpSpLocks noChangeAspect="1"/>
            </p:cNvGrpSpPr>
            <p:nvPr/>
          </p:nvGrpSpPr>
          <p:grpSpPr bwMode="auto">
            <a:xfrm>
              <a:off x="480" y="816"/>
              <a:ext cx="201" cy="132"/>
              <a:chOff x="480" y="816"/>
              <a:chExt cx="201" cy="132"/>
            </a:xfrm>
          </p:grpSpPr>
          <p:sp>
            <p:nvSpPr>
              <p:cNvPr id="83417" name="Rectangle 473">
                <a:extLst>
                  <a:ext uri="{FF2B5EF4-FFF2-40B4-BE49-F238E27FC236}">
                    <a16:creationId xmlns:a16="http://schemas.microsoft.com/office/drawing/2014/main" id="{ABC5AE15-EC02-49A3-ABCA-97AE069494F9}"/>
                  </a:ext>
                </a:extLst>
              </p:cNvPr>
              <p:cNvSpPr>
                <a:spLocks noChangeAspect="1" noChangeArrowheads="1"/>
              </p:cNvSpPr>
              <p:nvPr/>
            </p:nvSpPr>
            <p:spPr bwMode="auto">
              <a:xfrm>
                <a:off x="480" y="816"/>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3418" name="Oval 474">
                <a:extLst>
                  <a:ext uri="{FF2B5EF4-FFF2-40B4-BE49-F238E27FC236}">
                    <a16:creationId xmlns:a16="http://schemas.microsoft.com/office/drawing/2014/main" id="{FAA44A23-7E20-4512-9F87-BBFB556809C1}"/>
                  </a:ext>
                </a:extLst>
              </p:cNvPr>
              <p:cNvSpPr>
                <a:spLocks noChangeAspect="1" noChangeArrowheads="1"/>
              </p:cNvSpPr>
              <p:nvPr/>
            </p:nvSpPr>
            <p:spPr bwMode="auto">
              <a:xfrm>
                <a:off x="517" y="849"/>
                <a:ext cx="127"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83419" name="Line 475">
              <a:extLst>
                <a:ext uri="{FF2B5EF4-FFF2-40B4-BE49-F238E27FC236}">
                  <a16:creationId xmlns:a16="http://schemas.microsoft.com/office/drawing/2014/main" id="{35111FD0-DF29-4E34-A3D9-30C69F739CED}"/>
                </a:ext>
              </a:extLst>
            </p:cNvPr>
            <p:cNvSpPr>
              <a:spLocks noChangeAspect="1" noChangeShapeType="1"/>
            </p:cNvSpPr>
            <p:nvPr/>
          </p:nvSpPr>
          <p:spPr bwMode="auto">
            <a:xfrm flipV="1">
              <a:off x="480" y="816"/>
              <a:ext cx="198" cy="132"/>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83420" name="Line 476">
            <a:extLst>
              <a:ext uri="{FF2B5EF4-FFF2-40B4-BE49-F238E27FC236}">
                <a16:creationId xmlns:a16="http://schemas.microsoft.com/office/drawing/2014/main" id="{1CF9B9B7-EE77-4C65-BBFE-C4A38B326684}"/>
              </a:ext>
            </a:extLst>
          </p:cNvPr>
          <p:cNvSpPr>
            <a:spLocks noChangeShapeType="1"/>
          </p:cNvSpPr>
          <p:nvPr/>
        </p:nvSpPr>
        <p:spPr bwMode="auto">
          <a:xfrm>
            <a:off x="260350" y="68580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3421" name="Line 477">
            <a:extLst>
              <a:ext uri="{FF2B5EF4-FFF2-40B4-BE49-F238E27FC236}">
                <a16:creationId xmlns:a16="http://schemas.microsoft.com/office/drawing/2014/main" id="{47448EC0-06BA-4850-A1B9-91763328B70F}"/>
              </a:ext>
            </a:extLst>
          </p:cNvPr>
          <p:cNvSpPr>
            <a:spLocks noChangeShapeType="1"/>
          </p:cNvSpPr>
          <p:nvPr/>
        </p:nvSpPr>
        <p:spPr bwMode="auto">
          <a:xfrm>
            <a:off x="476250" y="757238"/>
            <a:ext cx="0" cy="1444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83422" name="Group 478">
            <a:extLst>
              <a:ext uri="{FF2B5EF4-FFF2-40B4-BE49-F238E27FC236}">
                <a16:creationId xmlns:a16="http://schemas.microsoft.com/office/drawing/2014/main" id="{DA093056-C161-41AC-AD30-9FBD5EEA1061}"/>
              </a:ext>
            </a:extLst>
          </p:cNvPr>
          <p:cNvGrpSpPr>
            <a:grpSpLocks/>
          </p:cNvGrpSpPr>
          <p:nvPr/>
        </p:nvGrpSpPr>
        <p:grpSpPr bwMode="auto">
          <a:xfrm>
            <a:off x="476250" y="541338"/>
            <a:ext cx="74613" cy="26987"/>
            <a:chOff x="2373" y="1404"/>
            <a:chExt cx="47" cy="17"/>
          </a:xfrm>
        </p:grpSpPr>
        <p:sp>
          <p:nvSpPr>
            <p:cNvPr id="83423" name="Oval 479">
              <a:extLst>
                <a:ext uri="{FF2B5EF4-FFF2-40B4-BE49-F238E27FC236}">
                  <a16:creationId xmlns:a16="http://schemas.microsoft.com/office/drawing/2014/main" id="{A070EE26-2E3D-4BB3-9804-2CED9249BE51}"/>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83424" name="Oval 480">
              <a:extLst>
                <a:ext uri="{FF2B5EF4-FFF2-40B4-BE49-F238E27FC236}">
                  <a16:creationId xmlns:a16="http://schemas.microsoft.com/office/drawing/2014/main" id="{B046E8F9-8263-421B-8E3D-555AE1C4FA41}"/>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83425" name="Text Box 481">
            <a:extLst>
              <a:ext uri="{FF2B5EF4-FFF2-40B4-BE49-F238E27FC236}">
                <a16:creationId xmlns:a16="http://schemas.microsoft.com/office/drawing/2014/main" id="{83C146B2-AC59-4754-BA2D-7F10C36BE906}"/>
              </a:ext>
            </a:extLst>
          </p:cNvPr>
          <p:cNvSpPr txBox="1">
            <a:spLocks noChangeArrowheads="1"/>
          </p:cNvSpPr>
          <p:nvPr/>
        </p:nvSpPr>
        <p:spPr bwMode="auto">
          <a:xfrm>
            <a:off x="620713" y="468313"/>
            <a:ext cx="27447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Command/Recce</a:t>
            </a:r>
          </a:p>
          <a:p>
            <a:r>
              <a:rPr lang="en-GB" altLang="en-US" sz="800"/>
              <a:t>x1 </a:t>
            </a:r>
            <a:r>
              <a:rPr lang="en-GB" altLang="en-US" sz="800" b="0"/>
              <a:t>Commander                                                 CWBR-25</a:t>
            </a:r>
            <a:endParaRPr lang="en-GB" altLang="en-US" sz="800"/>
          </a:p>
        </p:txBody>
      </p:sp>
      <p:grpSp>
        <p:nvGrpSpPr>
          <p:cNvPr id="83426" name="Group 482">
            <a:extLst>
              <a:ext uri="{FF2B5EF4-FFF2-40B4-BE49-F238E27FC236}">
                <a16:creationId xmlns:a16="http://schemas.microsoft.com/office/drawing/2014/main" id="{DEE3BA59-2E09-4E82-9336-243544EFAF2B}"/>
              </a:ext>
            </a:extLst>
          </p:cNvPr>
          <p:cNvGrpSpPr>
            <a:grpSpLocks/>
          </p:cNvGrpSpPr>
          <p:nvPr/>
        </p:nvGrpSpPr>
        <p:grpSpPr bwMode="auto">
          <a:xfrm>
            <a:off x="404813" y="612775"/>
            <a:ext cx="231775" cy="157163"/>
            <a:chOff x="933" y="149"/>
            <a:chExt cx="146" cy="99"/>
          </a:xfrm>
        </p:grpSpPr>
        <p:sp>
          <p:nvSpPr>
            <p:cNvPr id="83427" name="Rectangle 483">
              <a:extLst>
                <a:ext uri="{FF2B5EF4-FFF2-40B4-BE49-F238E27FC236}">
                  <a16:creationId xmlns:a16="http://schemas.microsoft.com/office/drawing/2014/main" id="{50620974-6824-439E-92FF-B51D206518B4}"/>
                </a:ext>
              </a:extLst>
            </p:cNvPr>
            <p:cNvSpPr>
              <a:spLocks noChangeAspect="1" noChangeArrowheads="1"/>
            </p:cNvSpPr>
            <p:nvPr/>
          </p:nvSpPr>
          <p:spPr bwMode="auto">
            <a:xfrm>
              <a:off x="933" y="149"/>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3428" name="Text Box 484">
              <a:extLst>
                <a:ext uri="{FF2B5EF4-FFF2-40B4-BE49-F238E27FC236}">
                  <a16:creationId xmlns:a16="http://schemas.microsoft.com/office/drawing/2014/main" id="{3FB17E8C-874D-4090-8476-D1D66FC48713}"/>
                </a:ext>
              </a:extLst>
            </p:cNvPr>
            <p:cNvSpPr txBox="1">
              <a:spLocks noChangeAspect="1" noChangeArrowheads="1"/>
            </p:cNvSpPr>
            <p:nvPr/>
          </p:nvSpPr>
          <p:spPr bwMode="auto">
            <a:xfrm>
              <a:off x="948" y="163"/>
              <a:ext cx="116" cy="70"/>
            </a:xfrm>
            <a:prstGeom prst="rect">
              <a:avLst/>
            </a:prstGeom>
            <a:solidFill>
              <a:srgbClr val="CC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sz="800"/>
                <a:t>HQ</a:t>
              </a:r>
            </a:p>
          </p:txBody>
        </p:sp>
      </p:grpSp>
      <p:grpSp>
        <p:nvGrpSpPr>
          <p:cNvPr id="83429" name="Group 485">
            <a:extLst>
              <a:ext uri="{FF2B5EF4-FFF2-40B4-BE49-F238E27FC236}">
                <a16:creationId xmlns:a16="http://schemas.microsoft.com/office/drawing/2014/main" id="{D6318264-BC20-4D44-B797-80C6D5C57C83}"/>
              </a:ext>
            </a:extLst>
          </p:cNvPr>
          <p:cNvGrpSpPr>
            <a:grpSpLocks noChangeAspect="1"/>
          </p:cNvGrpSpPr>
          <p:nvPr/>
        </p:nvGrpSpPr>
        <p:grpSpPr bwMode="auto">
          <a:xfrm>
            <a:off x="404813" y="901700"/>
            <a:ext cx="241300" cy="157163"/>
            <a:chOff x="767" y="768"/>
            <a:chExt cx="202" cy="132"/>
          </a:xfrm>
        </p:grpSpPr>
        <p:sp>
          <p:nvSpPr>
            <p:cNvPr id="83430" name="Rectangle 486">
              <a:extLst>
                <a:ext uri="{FF2B5EF4-FFF2-40B4-BE49-F238E27FC236}">
                  <a16:creationId xmlns:a16="http://schemas.microsoft.com/office/drawing/2014/main" id="{62253F54-DAA1-4C09-B9B0-D2DCA0395E90}"/>
                </a:ext>
              </a:extLst>
            </p:cNvPr>
            <p:cNvSpPr>
              <a:spLocks noChangeAspect="1" noChangeArrowheads="1"/>
            </p:cNvSpPr>
            <p:nvPr/>
          </p:nvSpPr>
          <p:spPr bwMode="auto">
            <a:xfrm>
              <a:off x="768" y="768"/>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3431" name="Oval 487">
              <a:extLst>
                <a:ext uri="{FF2B5EF4-FFF2-40B4-BE49-F238E27FC236}">
                  <a16:creationId xmlns:a16="http://schemas.microsoft.com/office/drawing/2014/main" id="{97454B1A-C22C-45A2-B548-77BB81A43BC6}"/>
                </a:ext>
              </a:extLst>
            </p:cNvPr>
            <p:cNvSpPr>
              <a:spLocks noChangeAspect="1" noChangeArrowheads="1"/>
            </p:cNvSpPr>
            <p:nvPr/>
          </p:nvSpPr>
          <p:spPr bwMode="auto">
            <a:xfrm>
              <a:off x="798" y="801"/>
              <a:ext cx="142"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3432" name="Line 488">
              <a:extLst>
                <a:ext uri="{FF2B5EF4-FFF2-40B4-BE49-F238E27FC236}">
                  <a16:creationId xmlns:a16="http://schemas.microsoft.com/office/drawing/2014/main" id="{49E70098-32F8-4A23-9131-0291BA8EEF3A}"/>
                </a:ext>
              </a:extLst>
            </p:cNvPr>
            <p:cNvSpPr>
              <a:spLocks noChangeAspect="1" noChangeShapeType="1"/>
            </p:cNvSpPr>
            <p:nvPr/>
          </p:nvSpPr>
          <p:spPr bwMode="auto">
            <a:xfrm flipV="1">
              <a:off x="768" y="768"/>
              <a:ext cx="199" cy="131"/>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3433" name="Line 489">
              <a:extLst>
                <a:ext uri="{FF2B5EF4-FFF2-40B4-BE49-F238E27FC236}">
                  <a16:creationId xmlns:a16="http://schemas.microsoft.com/office/drawing/2014/main" id="{6D143740-7CB3-4955-A53F-2888D9A8CBF8}"/>
                </a:ext>
              </a:extLst>
            </p:cNvPr>
            <p:cNvSpPr>
              <a:spLocks noChangeAspect="1" noChangeShapeType="1"/>
            </p:cNvSpPr>
            <p:nvPr/>
          </p:nvSpPr>
          <p:spPr bwMode="auto">
            <a:xfrm>
              <a:off x="767" y="768"/>
              <a:ext cx="202"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83434" name="Group 490">
            <a:extLst>
              <a:ext uri="{FF2B5EF4-FFF2-40B4-BE49-F238E27FC236}">
                <a16:creationId xmlns:a16="http://schemas.microsoft.com/office/drawing/2014/main" id="{EADEC303-A613-422D-AAD4-CD973CFE35D9}"/>
              </a:ext>
            </a:extLst>
          </p:cNvPr>
          <p:cNvGrpSpPr>
            <a:grpSpLocks/>
          </p:cNvGrpSpPr>
          <p:nvPr/>
        </p:nvGrpSpPr>
        <p:grpSpPr bwMode="auto">
          <a:xfrm>
            <a:off x="476250" y="828675"/>
            <a:ext cx="74613" cy="26988"/>
            <a:chOff x="2373" y="1404"/>
            <a:chExt cx="47" cy="17"/>
          </a:xfrm>
        </p:grpSpPr>
        <p:sp>
          <p:nvSpPr>
            <p:cNvPr id="83435" name="Oval 491">
              <a:extLst>
                <a:ext uri="{FF2B5EF4-FFF2-40B4-BE49-F238E27FC236}">
                  <a16:creationId xmlns:a16="http://schemas.microsoft.com/office/drawing/2014/main" id="{4344D476-1D46-4415-9354-1005652FE5EC}"/>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83436" name="Oval 492">
              <a:extLst>
                <a:ext uri="{FF2B5EF4-FFF2-40B4-BE49-F238E27FC236}">
                  <a16:creationId xmlns:a16="http://schemas.microsoft.com/office/drawing/2014/main" id="{D1C9A772-9C37-427A-BC69-C98C883A5CF7}"/>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83437" name="Text Box 493">
            <a:extLst>
              <a:ext uri="{FF2B5EF4-FFF2-40B4-BE49-F238E27FC236}">
                <a16:creationId xmlns:a16="http://schemas.microsoft.com/office/drawing/2014/main" id="{32BBEB91-6878-4B55-AE1C-FFE97C565BAF}"/>
              </a:ext>
            </a:extLst>
          </p:cNvPr>
          <p:cNvSpPr txBox="1">
            <a:spLocks noChangeArrowheads="1"/>
          </p:cNvSpPr>
          <p:nvPr/>
        </p:nvSpPr>
        <p:spPr bwMode="auto">
          <a:xfrm>
            <a:off x="620713" y="755650"/>
            <a:ext cx="27368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Transport/Recce</a:t>
            </a:r>
          </a:p>
          <a:p>
            <a:r>
              <a:rPr lang="en-GB" altLang="en-US" sz="800"/>
              <a:t>x1 </a:t>
            </a:r>
            <a:r>
              <a:rPr lang="en-GB" altLang="en-US" sz="800" b="0"/>
              <a:t>CVR(T) Sultan Command Vehicle               CWBR-08</a:t>
            </a:r>
            <a:endParaRPr lang="en-GB" altLang="en-US" sz="800"/>
          </a:p>
        </p:txBody>
      </p:sp>
      <p:sp>
        <p:nvSpPr>
          <p:cNvPr id="83438" name="Text Box 494">
            <a:extLst>
              <a:ext uri="{FF2B5EF4-FFF2-40B4-BE49-F238E27FC236}">
                <a16:creationId xmlns:a16="http://schemas.microsoft.com/office/drawing/2014/main" id="{CCA14043-17D3-42B5-AA3D-2FFE0769EEB9}"/>
              </a:ext>
            </a:extLst>
          </p:cNvPr>
          <p:cNvSpPr txBox="1">
            <a:spLocks noChangeArrowheads="1"/>
          </p:cNvSpPr>
          <p:nvPr/>
        </p:nvSpPr>
        <p:spPr bwMode="auto">
          <a:xfrm>
            <a:off x="404813" y="107950"/>
            <a:ext cx="23114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MANOEUVRE ELEMENT CWBR-21b</a:t>
            </a:r>
          </a:p>
          <a:p>
            <a:r>
              <a:rPr lang="en-GB" altLang="en-US" sz="1000"/>
              <a:t>Close Recce Squadron Type B </a:t>
            </a:r>
            <a:r>
              <a:rPr lang="en-GB" altLang="en-US" sz="800"/>
              <a:t>(a)</a:t>
            </a:r>
            <a:endParaRPr lang="en-GB" altLang="en-US" sz="1000"/>
          </a:p>
        </p:txBody>
      </p:sp>
      <p:sp>
        <p:nvSpPr>
          <p:cNvPr id="83439" name="Line 495">
            <a:extLst>
              <a:ext uri="{FF2B5EF4-FFF2-40B4-BE49-F238E27FC236}">
                <a16:creationId xmlns:a16="http://schemas.microsoft.com/office/drawing/2014/main" id="{42920317-A1FD-4CF5-80CB-8B55E5C0FEB9}"/>
              </a:ext>
            </a:extLst>
          </p:cNvPr>
          <p:cNvSpPr>
            <a:spLocks noChangeShapeType="1"/>
          </p:cNvSpPr>
          <p:nvPr/>
        </p:nvSpPr>
        <p:spPr bwMode="auto">
          <a:xfrm>
            <a:off x="260350" y="180975"/>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3440" name="Text Box 496">
            <a:extLst>
              <a:ext uri="{FF2B5EF4-FFF2-40B4-BE49-F238E27FC236}">
                <a16:creationId xmlns:a16="http://schemas.microsoft.com/office/drawing/2014/main" id="{207BF1FD-23E8-4999-BF56-C585B0F9BDA7}"/>
              </a:ext>
            </a:extLst>
          </p:cNvPr>
          <p:cNvSpPr txBox="1">
            <a:spLocks noChangeArrowheads="1"/>
          </p:cNvSpPr>
          <p:nvPr/>
        </p:nvSpPr>
        <p:spPr bwMode="auto">
          <a:xfrm>
            <a:off x="115888" y="1403350"/>
            <a:ext cx="3224212" cy="703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876300">
              <a:defRPr>
                <a:solidFill>
                  <a:schemeClr val="tx1"/>
                </a:solidFill>
                <a:latin typeface="Arial" panose="020B0604020202020204" pitchFamily="34" charset="0"/>
              </a:defRPr>
            </a:lvl1pPr>
            <a:lvl2pPr defTabSz="876300">
              <a:defRPr>
                <a:solidFill>
                  <a:schemeClr val="tx1"/>
                </a:solidFill>
                <a:latin typeface="Arial" panose="020B0604020202020204" pitchFamily="34" charset="0"/>
              </a:defRPr>
            </a:lvl2pPr>
            <a:lvl3pPr defTabSz="876300">
              <a:defRPr>
                <a:solidFill>
                  <a:schemeClr val="tx1"/>
                </a:solidFill>
                <a:latin typeface="Arial" panose="020B0604020202020204" pitchFamily="34" charset="0"/>
              </a:defRPr>
            </a:lvl3pPr>
            <a:lvl4pPr defTabSz="876300">
              <a:defRPr>
                <a:solidFill>
                  <a:schemeClr val="tx1"/>
                </a:solidFill>
                <a:latin typeface="Arial" panose="020B0604020202020204" pitchFamily="34" charset="0"/>
              </a:defRPr>
            </a:lvl4pPr>
            <a:lvl5pPr defTabSz="876300">
              <a:defRPr>
                <a:solidFill>
                  <a:schemeClr val="tx1"/>
                </a:solidFill>
                <a:latin typeface="Arial" panose="020B0604020202020204" pitchFamily="34" charset="0"/>
              </a:defRPr>
            </a:lvl5pPr>
            <a:lvl6pPr defTabSz="876300" fontAlgn="base">
              <a:spcBef>
                <a:spcPct val="0"/>
              </a:spcBef>
              <a:spcAft>
                <a:spcPct val="0"/>
              </a:spcAft>
              <a:defRPr>
                <a:solidFill>
                  <a:schemeClr val="tx1"/>
                </a:solidFill>
                <a:latin typeface="Arial" panose="020B0604020202020204" pitchFamily="34" charset="0"/>
              </a:defRPr>
            </a:lvl6pPr>
            <a:lvl7pPr defTabSz="876300" fontAlgn="base">
              <a:spcBef>
                <a:spcPct val="0"/>
              </a:spcBef>
              <a:spcAft>
                <a:spcPct val="0"/>
              </a:spcAft>
              <a:defRPr>
                <a:solidFill>
                  <a:schemeClr val="tx1"/>
                </a:solidFill>
                <a:latin typeface="Arial" panose="020B0604020202020204" pitchFamily="34" charset="0"/>
              </a:defRPr>
            </a:lvl7pPr>
            <a:lvl8pPr defTabSz="876300" fontAlgn="base">
              <a:spcBef>
                <a:spcPct val="0"/>
              </a:spcBef>
              <a:spcAft>
                <a:spcPct val="0"/>
              </a:spcAft>
              <a:defRPr>
                <a:solidFill>
                  <a:schemeClr val="tx1"/>
                </a:solidFill>
                <a:latin typeface="Arial" panose="020B0604020202020204" pitchFamily="34" charset="0"/>
              </a:defRPr>
            </a:lvl8pPr>
            <a:lvl9pPr defTabSz="876300" fontAlgn="base">
              <a:spcBef>
                <a:spcPct val="0"/>
              </a:spcBef>
              <a:spcAft>
                <a:spcPct val="0"/>
              </a:spcAft>
              <a:defRPr>
                <a:solidFill>
                  <a:schemeClr val="tx1"/>
                </a:solidFill>
                <a:latin typeface="Arial" panose="020B0604020202020204" pitchFamily="34" charset="0"/>
              </a:defRPr>
            </a:lvl9pPr>
          </a:lstStyle>
          <a:p>
            <a:r>
              <a:rPr lang="en-GB" altLang="en-US" sz="800"/>
              <a:t>(a) </a:t>
            </a:r>
            <a:r>
              <a:rPr lang="en-GB" altLang="en-US" sz="800" b="0"/>
              <a:t>In wartime the Close Recce Squadron would normally be split into </a:t>
            </a:r>
            <a:r>
              <a:rPr lang="en-GB" altLang="en-US" sz="800"/>
              <a:t>x5 </a:t>
            </a:r>
            <a:r>
              <a:rPr lang="en-GB" altLang="en-US" sz="800" b="0"/>
              <a:t>Close Recce Troop MEs, each of </a:t>
            </a:r>
            <a:r>
              <a:rPr lang="en-GB" altLang="en-US" sz="800"/>
              <a:t>x4 </a:t>
            </a:r>
            <a:r>
              <a:rPr lang="en-GB" altLang="en-US" sz="800" b="0"/>
              <a:t>Fox.  Each Troop would then be attached to a battlegroup in the formation to which the squadron was attached.  Designate one Fox in each Troop as the Troop Commander.</a:t>
            </a:r>
            <a:endParaRPr lang="en-GB" altLang="en-US" sz="800"/>
          </a:p>
        </p:txBody>
      </p:sp>
      <p:sp>
        <p:nvSpPr>
          <p:cNvPr id="83441" name="Text Box 497">
            <a:extLst>
              <a:ext uri="{FF2B5EF4-FFF2-40B4-BE49-F238E27FC236}">
                <a16:creationId xmlns:a16="http://schemas.microsoft.com/office/drawing/2014/main" id="{DCA704FA-298A-4B2C-ACBB-BD2B82C15E2F}"/>
              </a:ext>
            </a:extLst>
          </p:cNvPr>
          <p:cNvSpPr txBox="1">
            <a:spLocks noChangeArrowheads="1"/>
          </p:cNvSpPr>
          <p:nvPr/>
        </p:nvSpPr>
        <p:spPr bwMode="auto">
          <a:xfrm>
            <a:off x="115888" y="8388350"/>
            <a:ext cx="3260725" cy="458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800"/>
              <a:t>(a) </a:t>
            </a:r>
            <a:r>
              <a:rPr lang="en-GB" altLang="en-US" sz="800" b="0"/>
              <a:t>The Squadron may alternatively be deployed as </a:t>
            </a:r>
            <a:r>
              <a:rPr lang="en-GB" altLang="en-US" sz="800"/>
              <a:t>x4 </a:t>
            </a:r>
            <a:r>
              <a:rPr lang="en-GB" altLang="en-US" sz="800" b="0"/>
              <a:t>Troop-sized MEs, each of </a:t>
            </a:r>
            <a:r>
              <a:rPr lang="en-GB" altLang="en-US" sz="800"/>
              <a:t>x2 </a:t>
            </a:r>
            <a:r>
              <a:rPr lang="en-GB" altLang="en-US" sz="800" b="0"/>
              <a:t>Infantry (1 MAW) and </a:t>
            </a:r>
            <a:r>
              <a:rPr lang="en-GB" altLang="en-US" sz="800"/>
              <a:t>x2 </a:t>
            </a:r>
            <a:r>
              <a:rPr lang="en-GB" altLang="en-US" sz="800" b="0"/>
              <a:t>Land Rover.  Designate one Infantry unit in each Troop as the Troop Commander.</a:t>
            </a:r>
            <a:endParaRPr lang="en-GB" altLang="en-US" sz="800"/>
          </a:p>
        </p:txBody>
      </p:sp>
      <p:sp>
        <p:nvSpPr>
          <p:cNvPr id="83442" name="Line 498">
            <a:extLst>
              <a:ext uri="{FF2B5EF4-FFF2-40B4-BE49-F238E27FC236}">
                <a16:creationId xmlns:a16="http://schemas.microsoft.com/office/drawing/2014/main" id="{1FFC07BA-88D1-4EEC-A500-928210307FC3}"/>
              </a:ext>
            </a:extLst>
          </p:cNvPr>
          <p:cNvSpPr>
            <a:spLocks noChangeShapeType="1"/>
          </p:cNvSpPr>
          <p:nvPr/>
        </p:nvSpPr>
        <p:spPr bwMode="auto">
          <a:xfrm>
            <a:off x="3860800" y="4427538"/>
            <a:ext cx="0" cy="1444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3443" name="Line 499">
            <a:extLst>
              <a:ext uri="{FF2B5EF4-FFF2-40B4-BE49-F238E27FC236}">
                <a16:creationId xmlns:a16="http://schemas.microsoft.com/office/drawing/2014/main" id="{B32D6B6E-6FCE-47DE-9AC3-C01EFBF1D3A1}"/>
              </a:ext>
            </a:extLst>
          </p:cNvPr>
          <p:cNvSpPr>
            <a:spLocks noChangeShapeType="1"/>
          </p:cNvSpPr>
          <p:nvPr/>
        </p:nvSpPr>
        <p:spPr bwMode="auto">
          <a:xfrm>
            <a:off x="3860800" y="5003800"/>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3444" name="Line 500">
            <a:extLst>
              <a:ext uri="{FF2B5EF4-FFF2-40B4-BE49-F238E27FC236}">
                <a16:creationId xmlns:a16="http://schemas.microsoft.com/office/drawing/2014/main" id="{29540FDD-AA40-4CE7-87AF-09E446E4F01E}"/>
              </a:ext>
            </a:extLst>
          </p:cNvPr>
          <p:cNvSpPr>
            <a:spLocks noChangeShapeType="1"/>
          </p:cNvSpPr>
          <p:nvPr/>
        </p:nvSpPr>
        <p:spPr bwMode="auto">
          <a:xfrm>
            <a:off x="3862388" y="3851275"/>
            <a:ext cx="0" cy="14287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3445" name="Line 501">
            <a:extLst>
              <a:ext uri="{FF2B5EF4-FFF2-40B4-BE49-F238E27FC236}">
                <a16:creationId xmlns:a16="http://schemas.microsoft.com/office/drawing/2014/main" id="{0BAD3A64-3712-4E68-8CF7-E311ECF1C82C}"/>
              </a:ext>
            </a:extLst>
          </p:cNvPr>
          <p:cNvSpPr>
            <a:spLocks noChangeShapeType="1"/>
          </p:cNvSpPr>
          <p:nvPr/>
        </p:nvSpPr>
        <p:spPr bwMode="auto">
          <a:xfrm flipH="1">
            <a:off x="3644900" y="3490913"/>
            <a:ext cx="1588" cy="14398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83446" name="Group 502">
            <a:extLst>
              <a:ext uri="{FF2B5EF4-FFF2-40B4-BE49-F238E27FC236}">
                <a16:creationId xmlns:a16="http://schemas.microsoft.com/office/drawing/2014/main" id="{60CA1F89-46B5-49E2-9951-BABBFE1139F3}"/>
              </a:ext>
            </a:extLst>
          </p:cNvPr>
          <p:cNvGrpSpPr>
            <a:grpSpLocks noChangeAspect="1"/>
          </p:cNvGrpSpPr>
          <p:nvPr/>
        </p:nvGrpSpPr>
        <p:grpSpPr bwMode="auto">
          <a:xfrm>
            <a:off x="3500438" y="3346450"/>
            <a:ext cx="288925" cy="217488"/>
            <a:chOff x="1872" y="1440"/>
            <a:chExt cx="195" cy="132"/>
          </a:xfrm>
        </p:grpSpPr>
        <p:sp>
          <p:nvSpPr>
            <p:cNvPr id="83447" name="Rectangle 503">
              <a:extLst>
                <a:ext uri="{FF2B5EF4-FFF2-40B4-BE49-F238E27FC236}">
                  <a16:creationId xmlns:a16="http://schemas.microsoft.com/office/drawing/2014/main" id="{E5514AE6-BF02-451B-BC77-278E3CFB759E}"/>
                </a:ext>
              </a:extLst>
            </p:cNvPr>
            <p:cNvSpPr>
              <a:spLocks noChangeAspect="1" noChangeArrowheads="1"/>
            </p:cNvSpPr>
            <p:nvPr/>
          </p:nvSpPr>
          <p:spPr bwMode="auto">
            <a:xfrm>
              <a:off x="1872" y="1440"/>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3448" name="Line 504">
              <a:extLst>
                <a:ext uri="{FF2B5EF4-FFF2-40B4-BE49-F238E27FC236}">
                  <a16:creationId xmlns:a16="http://schemas.microsoft.com/office/drawing/2014/main" id="{15357DA9-EB44-49BB-9DB7-07B5AF2B425D}"/>
                </a:ext>
              </a:extLst>
            </p:cNvPr>
            <p:cNvSpPr>
              <a:spLocks noChangeAspect="1" noChangeShapeType="1"/>
            </p:cNvSpPr>
            <p:nvPr/>
          </p:nvSpPr>
          <p:spPr bwMode="auto">
            <a:xfrm>
              <a:off x="1932" y="1480"/>
              <a:ext cx="0" cy="42"/>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3449" name="Line 505">
              <a:extLst>
                <a:ext uri="{FF2B5EF4-FFF2-40B4-BE49-F238E27FC236}">
                  <a16:creationId xmlns:a16="http://schemas.microsoft.com/office/drawing/2014/main" id="{BBBA46B1-4693-4AA7-8A7E-49F502258F4A}"/>
                </a:ext>
              </a:extLst>
            </p:cNvPr>
            <p:cNvSpPr>
              <a:spLocks noChangeAspect="1" noChangeShapeType="1"/>
            </p:cNvSpPr>
            <p:nvPr/>
          </p:nvSpPr>
          <p:spPr bwMode="auto">
            <a:xfrm>
              <a:off x="1967" y="1482"/>
              <a:ext cx="0" cy="4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3450" name="Line 506">
              <a:extLst>
                <a:ext uri="{FF2B5EF4-FFF2-40B4-BE49-F238E27FC236}">
                  <a16:creationId xmlns:a16="http://schemas.microsoft.com/office/drawing/2014/main" id="{E4EA77E5-2E76-42A2-BEED-CC48EF5CDDE0}"/>
                </a:ext>
              </a:extLst>
            </p:cNvPr>
            <p:cNvSpPr>
              <a:spLocks noChangeAspect="1" noChangeShapeType="1"/>
            </p:cNvSpPr>
            <p:nvPr/>
          </p:nvSpPr>
          <p:spPr bwMode="auto">
            <a:xfrm>
              <a:off x="2001" y="1483"/>
              <a:ext cx="0" cy="39"/>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3451" name="Line 507">
              <a:extLst>
                <a:ext uri="{FF2B5EF4-FFF2-40B4-BE49-F238E27FC236}">
                  <a16:creationId xmlns:a16="http://schemas.microsoft.com/office/drawing/2014/main" id="{AF1931D3-85A1-403A-8D77-A46B8200143A}"/>
                </a:ext>
              </a:extLst>
            </p:cNvPr>
            <p:cNvSpPr>
              <a:spLocks noChangeAspect="1" noChangeShapeType="1"/>
            </p:cNvSpPr>
            <p:nvPr/>
          </p:nvSpPr>
          <p:spPr bwMode="auto">
            <a:xfrm>
              <a:off x="1928" y="1482"/>
              <a:ext cx="79" cy="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83452" name="Line 508">
            <a:extLst>
              <a:ext uri="{FF2B5EF4-FFF2-40B4-BE49-F238E27FC236}">
                <a16:creationId xmlns:a16="http://schemas.microsoft.com/office/drawing/2014/main" id="{B161284E-885A-42D3-9AF5-1F3542D3D07E}"/>
              </a:ext>
            </a:extLst>
          </p:cNvPr>
          <p:cNvSpPr>
            <a:spLocks noChangeShapeType="1"/>
          </p:cNvSpPr>
          <p:nvPr/>
        </p:nvSpPr>
        <p:spPr bwMode="auto">
          <a:xfrm>
            <a:off x="3646488" y="3273425"/>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3453" name="Line 509">
            <a:extLst>
              <a:ext uri="{FF2B5EF4-FFF2-40B4-BE49-F238E27FC236}">
                <a16:creationId xmlns:a16="http://schemas.microsoft.com/office/drawing/2014/main" id="{074589C3-51B7-49DF-AC83-35F88FD28457}"/>
              </a:ext>
            </a:extLst>
          </p:cNvPr>
          <p:cNvSpPr>
            <a:spLocks noChangeShapeType="1"/>
          </p:cNvSpPr>
          <p:nvPr/>
        </p:nvSpPr>
        <p:spPr bwMode="auto">
          <a:xfrm>
            <a:off x="3646488" y="3776663"/>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83454" name="Group 510">
            <a:extLst>
              <a:ext uri="{FF2B5EF4-FFF2-40B4-BE49-F238E27FC236}">
                <a16:creationId xmlns:a16="http://schemas.microsoft.com/office/drawing/2014/main" id="{D1B3C083-79F7-4A3C-8B9F-C5DCB67A5BB8}"/>
              </a:ext>
            </a:extLst>
          </p:cNvPr>
          <p:cNvGrpSpPr>
            <a:grpSpLocks/>
          </p:cNvGrpSpPr>
          <p:nvPr/>
        </p:nvGrpSpPr>
        <p:grpSpPr bwMode="auto">
          <a:xfrm>
            <a:off x="3862388" y="3632200"/>
            <a:ext cx="74612" cy="26988"/>
            <a:chOff x="2373" y="1404"/>
            <a:chExt cx="47" cy="17"/>
          </a:xfrm>
        </p:grpSpPr>
        <p:sp>
          <p:nvSpPr>
            <p:cNvPr id="83455" name="Oval 511">
              <a:extLst>
                <a:ext uri="{FF2B5EF4-FFF2-40B4-BE49-F238E27FC236}">
                  <a16:creationId xmlns:a16="http://schemas.microsoft.com/office/drawing/2014/main" id="{17895416-DE8D-4F00-9A7C-A0707008FC56}"/>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83456" name="Oval 512">
              <a:extLst>
                <a:ext uri="{FF2B5EF4-FFF2-40B4-BE49-F238E27FC236}">
                  <a16:creationId xmlns:a16="http://schemas.microsoft.com/office/drawing/2014/main" id="{C05A5F71-6354-422C-ACC3-277F54C986AF}"/>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83457" name="Text Box 513">
            <a:extLst>
              <a:ext uri="{FF2B5EF4-FFF2-40B4-BE49-F238E27FC236}">
                <a16:creationId xmlns:a16="http://schemas.microsoft.com/office/drawing/2014/main" id="{44EBF83C-BAE2-4BF6-ADD0-FD1EE785CF7D}"/>
              </a:ext>
            </a:extLst>
          </p:cNvPr>
          <p:cNvSpPr txBox="1">
            <a:spLocks noChangeArrowheads="1"/>
          </p:cNvSpPr>
          <p:nvPr/>
        </p:nvSpPr>
        <p:spPr bwMode="auto">
          <a:xfrm>
            <a:off x="4005263" y="3563938"/>
            <a:ext cx="271621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Command</a:t>
            </a:r>
          </a:p>
          <a:p>
            <a:r>
              <a:rPr lang="en-GB" altLang="en-US" sz="800"/>
              <a:t>x1 </a:t>
            </a:r>
            <a:r>
              <a:rPr lang="en-GB" altLang="en-US" sz="800" b="0"/>
              <a:t>Commander                                                CWBR-25</a:t>
            </a:r>
            <a:endParaRPr lang="en-GB" altLang="en-US" sz="800"/>
          </a:p>
        </p:txBody>
      </p:sp>
      <p:grpSp>
        <p:nvGrpSpPr>
          <p:cNvPr id="83458" name="Group 514">
            <a:extLst>
              <a:ext uri="{FF2B5EF4-FFF2-40B4-BE49-F238E27FC236}">
                <a16:creationId xmlns:a16="http://schemas.microsoft.com/office/drawing/2014/main" id="{450A984E-9AB5-4F41-AC14-1620DC303FA1}"/>
              </a:ext>
            </a:extLst>
          </p:cNvPr>
          <p:cNvGrpSpPr>
            <a:grpSpLocks/>
          </p:cNvGrpSpPr>
          <p:nvPr/>
        </p:nvGrpSpPr>
        <p:grpSpPr bwMode="auto">
          <a:xfrm>
            <a:off x="3790950" y="3703638"/>
            <a:ext cx="231775" cy="157162"/>
            <a:chOff x="933" y="149"/>
            <a:chExt cx="146" cy="99"/>
          </a:xfrm>
        </p:grpSpPr>
        <p:sp>
          <p:nvSpPr>
            <p:cNvPr id="83459" name="Rectangle 515">
              <a:extLst>
                <a:ext uri="{FF2B5EF4-FFF2-40B4-BE49-F238E27FC236}">
                  <a16:creationId xmlns:a16="http://schemas.microsoft.com/office/drawing/2014/main" id="{F1461DEE-F1D3-4750-8B4A-A3BE93C6B1EF}"/>
                </a:ext>
              </a:extLst>
            </p:cNvPr>
            <p:cNvSpPr>
              <a:spLocks noChangeAspect="1" noChangeArrowheads="1"/>
            </p:cNvSpPr>
            <p:nvPr/>
          </p:nvSpPr>
          <p:spPr bwMode="auto">
            <a:xfrm>
              <a:off x="933" y="149"/>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3460" name="Text Box 516">
              <a:extLst>
                <a:ext uri="{FF2B5EF4-FFF2-40B4-BE49-F238E27FC236}">
                  <a16:creationId xmlns:a16="http://schemas.microsoft.com/office/drawing/2014/main" id="{1F282677-442F-4686-8943-1A375BCE462A}"/>
                </a:ext>
              </a:extLst>
            </p:cNvPr>
            <p:cNvSpPr txBox="1">
              <a:spLocks noChangeAspect="1" noChangeArrowheads="1"/>
            </p:cNvSpPr>
            <p:nvPr/>
          </p:nvSpPr>
          <p:spPr bwMode="auto">
            <a:xfrm>
              <a:off x="948" y="163"/>
              <a:ext cx="116" cy="70"/>
            </a:xfrm>
            <a:prstGeom prst="rect">
              <a:avLst/>
            </a:prstGeom>
            <a:solidFill>
              <a:srgbClr val="CC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sz="800"/>
                <a:t>HQ</a:t>
              </a:r>
            </a:p>
          </p:txBody>
        </p:sp>
      </p:grpSp>
      <p:sp>
        <p:nvSpPr>
          <p:cNvPr id="83461" name="Line 517">
            <a:extLst>
              <a:ext uri="{FF2B5EF4-FFF2-40B4-BE49-F238E27FC236}">
                <a16:creationId xmlns:a16="http://schemas.microsoft.com/office/drawing/2014/main" id="{52A18C5A-0A50-4AFD-80DE-89F5362FCE95}"/>
              </a:ext>
            </a:extLst>
          </p:cNvPr>
          <p:cNvSpPr>
            <a:spLocks noChangeShapeType="1"/>
          </p:cNvSpPr>
          <p:nvPr/>
        </p:nvSpPr>
        <p:spPr bwMode="auto">
          <a:xfrm>
            <a:off x="3646488" y="4929188"/>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83462" name="Group 518">
            <a:extLst>
              <a:ext uri="{FF2B5EF4-FFF2-40B4-BE49-F238E27FC236}">
                <a16:creationId xmlns:a16="http://schemas.microsoft.com/office/drawing/2014/main" id="{E3626BF3-1AE0-4EF4-BF45-57CCD9E08DA0}"/>
              </a:ext>
            </a:extLst>
          </p:cNvPr>
          <p:cNvGrpSpPr>
            <a:grpSpLocks/>
          </p:cNvGrpSpPr>
          <p:nvPr/>
        </p:nvGrpSpPr>
        <p:grpSpPr bwMode="auto">
          <a:xfrm>
            <a:off x="3862388" y="4784725"/>
            <a:ext cx="74612" cy="26988"/>
            <a:chOff x="2373" y="1404"/>
            <a:chExt cx="47" cy="17"/>
          </a:xfrm>
        </p:grpSpPr>
        <p:sp>
          <p:nvSpPr>
            <p:cNvPr id="83463" name="Oval 519">
              <a:extLst>
                <a:ext uri="{FF2B5EF4-FFF2-40B4-BE49-F238E27FC236}">
                  <a16:creationId xmlns:a16="http://schemas.microsoft.com/office/drawing/2014/main" id="{1208852C-B4AA-4376-8956-58EC2A71AD3A}"/>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83464" name="Oval 520">
              <a:extLst>
                <a:ext uri="{FF2B5EF4-FFF2-40B4-BE49-F238E27FC236}">
                  <a16:creationId xmlns:a16="http://schemas.microsoft.com/office/drawing/2014/main" id="{47CCB86B-225E-4BB3-A954-6F650966780F}"/>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83465" name="Text Box 521">
            <a:extLst>
              <a:ext uri="{FF2B5EF4-FFF2-40B4-BE49-F238E27FC236}">
                <a16:creationId xmlns:a16="http://schemas.microsoft.com/office/drawing/2014/main" id="{261EFD69-94CE-43D3-AD45-8DE30A0A362C}"/>
              </a:ext>
            </a:extLst>
          </p:cNvPr>
          <p:cNvSpPr txBox="1">
            <a:spLocks noChangeArrowheads="1"/>
          </p:cNvSpPr>
          <p:nvPr/>
        </p:nvSpPr>
        <p:spPr bwMode="auto">
          <a:xfrm>
            <a:off x="4005263" y="4787900"/>
            <a:ext cx="2687637"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x9 </a:t>
            </a:r>
            <a:r>
              <a:rPr lang="en-GB" altLang="en-US" sz="800" b="0"/>
              <a:t>Combat Engineers                                     CWBR-36</a:t>
            </a:r>
            <a:endParaRPr lang="en-GB" altLang="en-US" sz="800"/>
          </a:p>
        </p:txBody>
      </p:sp>
      <p:grpSp>
        <p:nvGrpSpPr>
          <p:cNvPr id="83466" name="Group 522">
            <a:extLst>
              <a:ext uri="{FF2B5EF4-FFF2-40B4-BE49-F238E27FC236}">
                <a16:creationId xmlns:a16="http://schemas.microsoft.com/office/drawing/2014/main" id="{22364029-7CF6-433F-B87A-A6F716EF2F39}"/>
              </a:ext>
            </a:extLst>
          </p:cNvPr>
          <p:cNvGrpSpPr>
            <a:grpSpLocks noChangeAspect="1"/>
          </p:cNvGrpSpPr>
          <p:nvPr/>
        </p:nvGrpSpPr>
        <p:grpSpPr bwMode="auto">
          <a:xfrm>
            <a:off x="3789363" y="4857750"/>
            <a:ext cx="231775" cy="157163"/>
            <a:chOff x="1872" y="1440"/>
            <a:chExt cx="195" cy="132"/>
          </a:xfrm>
        </p:grpSpPr>
        <p:sp>
          <p:nvSpPr>
            <p:cNvPr id="83467" name="Rectangle 523">
              <a:extLst>
                <a:ext uri="{FF2B5EF4-FFF2-40B4-BE49-F238E27FC236}">
                  <a16:creationId xmlns:a16="http://schemas.microsoft.com/office/drawing/2014/main" id="{A8921FDF-5DAF-4096-B13F-C036CD27BEF9}"/>
                </a:ext>
              </a:extLst>
            </p:cNvPr>
            <p:cNvSpPr>
              <a:spLocks noChangeAspect="1" noChangeArrowheads="1"/>
            </p:cNvSpPr>
            <p:nvPr/>
          </p:nvSpPr>
          <p:spPr bwMode="auto">
            <a:xfrm>
              <a:off x="1872" y="1440"/>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3468" name="Line 524">
              <a:extLst>
                <a:ext uri="{FF2B5EF4-FFF2-40B4-BE49-F238E27FC236}">
                  <a16:creationId xmlns:a16="http://schemas.microsoft.com/office/drawing/2014/main" id="{6DD1EE06-6B21-43D5-ABF6-5D163C6C4F75}"/>
                </a:ext>
              </a:extLst>
            </p:cNvPr>
            <p:cNvSpPr>
              <a:spLocks noChangeAspect="1" noChangeShapeType="1"/>
            </p:cNvSpPr>
            <p:nvPr/>
          </p:nvSpPr>
          <p:spPr bwMode="auto">
            <a:xfrm>
              <a:off x="1932" y="1480"/>
              <a:ext cx="0" cy="42"/>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3469" name="Line 525">
              <a:extLst>
                <a:ext uri="{FF2B5EF4-FFF2-40B4-BE49-F238E27FC236}">
                  <a16:creationId xmlns:a16="http://schemas.microsoft.com/office/drawing/2014/main" id="{47D08653-8A2E-4B2B-84D5-B590B0299721}"/>
                </a:ext>
              </a:extLst>
            </p:cNvPr>
            <p:cNvSpPr>
              <a:spLocks noChangeAspect="1" noChangeShapeType="1"/>
            </p:cNvSpPr>
            <p:nvPr/>
          </p:nvSpPr>
          <p:spPr bwMode="auto">
            <a:xfrm>
              <a:off x="1967" y="1482"/>
              <a:ext cx="0" cy="4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3470" name="Line 526">
              <a:extLst>
                <a:ext uri="{FF2B5EF4-FFF2-40B4-BE49-F238E27FC236}">
                  <a16:creationId xmlns:a16="http://schemas.microsoft.com/office/drawing/2014/main" id="{D2F8D6DF-05C2-429B-9B71-BDC251554818}"/>
                </a:ext>
              </a:extLst>
            </p:cNvPr>
            <p:cNvSpPr>
              <a:spLocks noChangeAspect="1" noChangeShapeType="1"/>
            </p:cNvSpPr>
            <p:nvPr/>
          </p:nvSpPr>
          <p:spPr bwMode="auto">
            <a:xfrm>
              <a:off x="2001" y="1483"/>
              <a:ext cx="0" cy="39"/>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3471" name="Line 527">
              <a:extLst>
                <a:ext uri="{FF2B5EF4-FFF2-40B4-BE49-F238E27FC236}">
                  <a16:creationId xmlns:a16="http://schemas.microsoft.com/office/drawing/2014/main" id="{F4DDA6FE-3DDF-424A-A8B2-837E96DD7671}"/>
                </a:ext>
              </a:extLst>
            </p:cNvPr>
            <p:cNvSpPr>
              <a:spLocks noChangeAspect="1" noChangeShapeType="1"/>
            </p:cNvSpPr>
            <p:nvPr/>
          </p:nvSpPr>
          <p:spPr bwMode="auto">
            <a:xfrm>
              <a:off x="1928" y="1482"/>
              <a:ext cx="79" cy="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83472" name="Text Box 528">
            <a:extLst>
              <a:ext uri="{FF2B5EF4-FFF2-40B4-BE49-F238E27FC236}">
                <a16:creationId xmlns:a16="http://schemas.microsoft.com/office/drawing/2014/main" id="{CAA654A8-7FDA-425E-B3D6-7C6C03CD7678}"/>
              </a:ext>
            </a:extLst>
          </p:cNvPr>
          <p:cNvSpPr txBox="1">
            <a:spLocks noChangeArrowheads="1"/>
          </p:cNvSpPr>
          <p:nvPr/>
        </p:nvSpPr>
        <p:spPr bwMode="auto">
          <a:xfrm>
            <a:off x="3789363" y="3203575"/>
            <a:ext cx="22415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MANOEUVRE ELEMENT CWBR-25</a:t>
            </a:r>
          </a:p>
          <a:p>
            <a:r>
              <a:rPr lang="en-GB" altLang="en-US" sz="1000"/>
              <a:t>TA Engineer Field Squadron</a:t>
            </a:r>
          </a:p>
        </p:txBody>
      </p:sp>
      <p:grpSp>
        <p:nvGrpSpPr>
          <p:cNvPr id="83473" name="Group 529">
            <a:extLst>
              <a:ext uri="{FF2B5EF4-FFF2-40B4-BE49-F238E27FC236}">
                <a16:creationId xmlns:a16="http://schemas.microsoft.com/office/drawing/2014/main" id="{768F87BE-A9D7-4725-A13C-456A5E1B28FE}"/>
              </a:ext>
            </a:extLst>
          </p:cNvPr>
          <p:cNvGrpSpPr>
            <a:grpSpLocks/>
          </p:cNvGrpSpPr>
          <p:nvPr/>
        </p:nvGrpSpPr>
        <p:grpSpPr bwMode="auto">
          <a:xfrm>
            <a:off x="3860800" y="5076825"/>
            <a:ext cx="74613" cy="26988"/>
            <a:chOff x="2373" y="1404"/>
            <a:chExt cx="47" cy="17"/>
          </a:xfrm>
        </p:grpSpPr>
        <p:sp>
          <p:nvSpPr>
            <p:cNvPr id="83474" name="Oval 530">
              <a:extLst>
                <a:ext uri="{FF2B5EF4-FFF2-40B4-BE49-F238E27FC236}">
                  <a16:creationId xmlns:a16="http://schemas.microsoft.com/office/drawing/2014/main" id="{553788D7-73CA-49F4-9F22-6B6038A5D92F}"/>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83475" name="Oval 531">
              <a:extLst>
                <a:ext uri="{FF2B5EF4-FFF2-40B4-BE49-F238E27FC236}">
                  <a16:creationId xmlns:a16="http://schemas.microsoft.com/office/drawing/2014/main" id="{1D054BDB-DE2B-446C-82BE-9B0C4B54D775}"/>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83476" name="Text Box 532">
            <a:extLst>
              <a:ext uri="{FF2B5EF4-FFF2-40B4-BE49-F238E27FC236}">
                <a16:creationId xmlns:a16="http://schemas.microsoft.com/office/drawing/2014/main" id="{551D1094-949F-4B7F-8494-4EEF0E8B93B0}"/>
              </a:ext>
            </a:extLst>
          </p:cNvPr>
          <p:cNvSpPr txBox="1">
            <a:spLocks noChangeArrowheads="1"/>
          </p:cNvSpPr>
          <p:nvPr/>
        </p:nvSpPr>
        <p:spPr bwMode="auto">
          <a:xfrm>
            <a:off x="4005263" y="5003800"/>
            <a:ext cx="27305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a:t>
            </a:r>
          </a:p>
          <a:p>
            <a:r>
              <a:rPr lang="en-GB" altLang="en-US" sz="800"/>
              <a:t>x3 </a:t>
            </a:r>
            <a:r>
              <a:rPr lang="en-GB" altLang="en-US" sz="800" b="0"/>
              <a:t>Bedford MK 4-Ton Truck </a:t>
            </a:r>
            <a:r>
              <a:rPr lang="en-GB" altLang="en-US" sz="800"/>
              <a:t>     </a:t>
            </a:r>
            <a:r>
              <a:rPr lang="en-GB" altLang="en-US" sz="800" b="0"/>
              <a:t>                 </a:t>
            </a:r>
            <a:r>
              <a:rPr lang="en-GB" altLang="en-US" sz="800"/>
              <a:t> </a:t>
            </a:r>
            <a:r>
              <a:rPr lang="en-GB" altLang="en-US" sz="800" b="0"/>
              <a:t>     CWBR-22</a:t>
            </a:r>
            <a:endParaRPr lang="en-GB" altLang="en-US" sz="800"/>
          </a:p>
        </p:txBody>
      </p:sp>
      <p:grpSp>
        <p:nvGrpSpPr>
          <p:cNvPr id="83477" name="Group 533">
            <a:extLst>
              <a:ext uri="{FF2B5EF4-FFF2-40B4-BE49-F238E27FC236}">
                <a16:creationId xmlns:a16="http://schemas.microsoft.com/office/drawing/2014/main" id="{03BB5E22-7E76-4257-9276-0A666166239C}"/>
              </a:ext>
            </a:extLst>
          </p:cNvPr>
          <p:cNvGrpSpPr>
            <a:grpSpLocks/>
          </p:cNvGrpSpPr>
          <p:nvPr/>
        </p:nvGrpSpPr>
        <p:grpSpPr bwMode="auto">
          <a:xfrm>
            <a:off x="3789363" y="5148263"/>
            <a:ext cx="231775" cy="190500"/>
            <a:chOff x="2252" y="2304"/>
            <a:chExt cx="146" cy="120"/>
          </a:xfrm>
        </p:grpSpPr>
        <p:sp>
          <p:nvSpPr>
            <p:cNvPr id="83478" name="Rectangle 534">
              <a:extLst>
                <a:ext uri="{FF2B5EF4-FFF2-40B4-BE49-F238E27FC236}">
                  <a16:creationId xmlns:a16="http://schemas.microsoft.com/office/drawing/2014/main" id="{F1CC603E-0B9F-46B4-899A-0D4891E0C9B2}"/>
                </a:ext>
              </a:extLst>
            </p:cNvPr>
            <p:cNvSpPr>
              <a:spLocks noChangeAspect="1" noChangeArrowheads="1"/>
            </p:cNvSpPr>
            <p:nvPr/>
          </p:nvSpPr>
          <p:spPr bwMode="auto">
            <a:xfrm>
              <a:off x="2252" y="230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3479" name="Oval 535">
              <a:extLst>
                <a:ext uri="{FF2B5EF4-FFF2-40B4-BE49-F238E27FC236}">
                  <a16:creationId xmlns:a16="http://schemas.microsoft.com/office/drawing/2014/main" id="{E09D32EC-0E52-4906-AA76-465473451A4B}"/>
                </a:ext>
              </a:extLst>
            </p:cNvPr>
            <p:cNvSpPr>
              <a:spLocks noChangeAspect="1" noChangeArrowheads="1"/>
            </p:cNvSpPr>
            <p:nvPr/>
          </p:nvSpPr>
          <p:spPr bwMode="auto">
            <a:xfrm>
              <a:off x="2259" y="240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83480" name="Oval 536">
              <a:extLst>
                <a:ext uri="{FF2B5EF4-FFF2-40B4-BE49-F238E27FC236}">
                  <a16:creationId xmlns:a16="http://schemas.microsoft.com/office/drawing/2014/main" id="{99712DFD-EDAA-4127-86DD-6B27F821C36F}"/>
                </a:ext>
              </a:extLst>
            </p:cNvPr>
            <p:cNvSpPr>
              <a:spLocks noChangeAspect="1" noChangeArrowheads="1"/>
            </p:cNvSpPr>
            <p:nvPr/>
          </p:nvSpPr>
          <p:spPr bwMode="auto">
            <a:xfrm>
              <a:off x="2373" y="240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grpSp>
        <p:nvGrpSpPr>
          <p:cNvPr id="83481" name="Group 537">
            <a:extLst>
              <a:ext uri="{FF2B5EF4-FFF2-40B4-BE49-F238E27FC236}">
                <a16:creationId xmlns:a16="http://schemas.microsoft.com/office/drawing/2014/main" id="{883DBD78-F2DD-463F-AAE8-A6EFEE8DE9E7}"/>
              </a:ext>
            </a:extLst>
          </p:cNvPr>
          <p:cNvGrpSpPr>
            <a:grpSpLocks/>
          </p:cNvGrpSpPr>
          <p:nvPr/>
        </p:nvGrpSpPr>
        <p:grpSpPr bwMode="auto">
          <a:xfrm>
            <a:off x="3862388" y="3922713"/>
            <a:ext cx="74612" cy="26987"/>
            <a:chOff x="2373" y="1404"/>
            <a:chExt cx="47" cy="17"/>
          </a:xfrm>
        </p:grpSpPr>
        <p:sp>
          <p:nvSpPr>
            <p:cNvPr id="83482" name="Oval 538">
              <a:extLst>
                <a:ext uri="{FF2B5EF4-FFF2-40B4-BE49-F238E27FC236}">
                  <a16:creationId xmlns:a16="http://schemas.microsoft.com/office/drawing/2014/main" id="{F141BCEB-36D3-45FA-9C30-0D3B1F4FC61A}"/>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83483" name="Oval 539">
              <a:extLst>
                <a:ext uri="{FF2B5EF4-FFF2-40B4-BE49-F238E27FC236}">
                  <a16:creationId xmlns:a16="http://schemas.microsoft.com/office/drawing/2014/main" id="{B91CE8C2-C6D4-4287-BDC5-918FB6FEB472}"/>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83484" name="Text Box 540">
            <a:extLst>
              <a:ext uri="{FF2B5EF4-FFF2-40B4-BE49-F238E27FC236}">
                <a16:creationId xmlns:a16="http://schemas.microsoft.com/office/drawing/2014/main" id="{59B9F649-8DD1-4E43-BAF0-E4B988FC7E89}"/>
              </a:ext>
            </a:extLst>
          </p:cNvPr>
          <p:cNvSpPr txBox="1">
            <a:spLocks noChangeArrowheads="1"/>
          </p:cNvSpPr>
          <p:nvPr/>
        </p:nvSpPr>
        <p:spPr bwMode="auto">
          <a:xfrm>
            <a:off x="4005263" y="3851275"/>
            <a:ext cx="26860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a:t>
            </a:r>
          </a:p>
          <a:p>
            <a:r>
              <a:rPr lang="en-GB" altLang="en-US" sz="800"/>
              <a:t>x1 </a:t>
            </a:r>
            <a:r>
              <a:rPr lang="en-GB" altLang="en-US" sz="800" b="0"/>
              <a:t>Land Rover (no MG) </a:t>
            </a:r>
            <a:r>
              <a:rPr lang="en-GB" altLang="en-US" sz="800"/>
              <a:t>    </a:t>
            </a:r>
            <a:r>
              <a:rPr lang="en-GB" altLang="en-US" sz="800" b="0"/>
              <a:t>                             CWBR-20</a:t>
            </a:r>
            <a:endParaRPr lang="en-GB" altLang="en-US" sz="800"/>
          </a:p>
        </p:txBody>
      </p:sp>
      <p:grpSp>
        <p:nvGrpSpPr>
          <p:cNvPr id="83485" name="Group 541">
            <a:extLst>
              <a:ext uri="{FF2B5EF4-FFF2-40B4-BE49-F238E27FC236}">
                <a16:creationId xmlns:a16="http://schemas.microsoft.com/office/drawing/2014/main" id="{686FBF46-06AA-4E2C-8A43-44CAFE34F3B4}"/>
              </a:ext>
            </a:extLst>
          </p:cNvPr>
          <p:cNvGrpSpPr>
            <a:grpSpLocks/>
          </p:cNvGrpSpPr>
          <p:nvPr/>
        </p:nvGrpSpPr>
        <p:grpSpPr bwMode="auto">
          <a:xfrm>
            <a:off x="3789363" y="3994150"/>
            <a:ext cx="231775" cy="190500"/>
            <a:chOff x="2252" y="2304"/>
            <a:chExt cx="146" cy="120"/>
          </a:xfrm>
        </p:grpSpPr>
        <p:sp>
          <p:nvSpPr>
            <p:cNvPr id="83486" name="Rectangle 542">
              <a:extLst>
                <a:ext uri="{FF2B5EF4-FFF2-40B4-BE49-F238E27FC236}">
                  <a16:creationId xmlns:a16="http://schemas.microsoft.com/office/drawing/2014/main" id="{404830E2-61F1-4D4E-8798-22DCAB9E4E64}"/>
                </a:ext>
              </a:extLst>
            </p:cNvPr>
            <p:cNvSpPr>
              <a:spLocks noChangeAspect="1" noChangeArrowheads="1"/>
            </p:cNvSpPr>
            <p:nvPr/>
          </p:nvSpPr>
          <p:spPr bwMode="auto">
            <a:xfrm>
              <a:off x="2252" y="230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3487" name="Oval 543">
              <a:extLst>
                <a:ext uri="{FF2B5EF4-FFF2-40B4-BE49-F238E27FC236}">
                  <a16:creationId xmlns:a16="http://schemas.microsoft.com/office/drawing/2014/main" id="{15011851-AC6F-4DDE-9D2B-656BE173A9DB}"/>
                </a:ext>
              </a:extLst>
            </p:cNvPr>
            <p:cNvSpPr>
              <a:spLocks noChangeAspect="1" noChangeArrowheads="1"/>
            </p:cNvSpPr>
            <p:nvPr/>
          </p:nvSpPr>
          <p:spPr bwMode="auto">
            <a:xfrm>
              <a:off x="2259" y="240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83488" name="Oval 544">
              <a:extLst>
                <a:ext uri="{FF2B5EF4-FFF2-40B4-BE49-F238E27FC236}">
                  <a16:creationId xmlns:a16="http://schemas.microsoft.com/office/drawing/2014/main" id="{F0F210DA-C3DA-4885-896B-B6C736EB5011}"/>
                </a:ext>
              </a:extLst>
            </p:cNvPr>
            <p:cNvSpPr>
              <a:spLocks noChangeAspect="1" noChangeArrowheads="1"/>
            </p:cNvSpPr>
            <p:nvPr/>
          </p:nvSpPr>
          <p:spPr bwMode="auto">
            <a:xfrm>
              <a:off x="2373" y="240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grpSp>
        <p:nvGrpSpPr>
          <p:cNvPr id="83489" name="Group 545">
            <a:extLst>
              <a:ext uri="{FF2B5EF4-FFF2-40B4-BE49-F238E27FC236}">
                <a16:creationId xmlns:a16="http://schemas.microsoft.com/office/drawing/2014/main" id="{287B0C25-1E68-4E53-A1CB-D7157F8D3B8A}"/>
              </a:ext>
            </a:extLst>
          </p:cNvPr>
          <p:cNvGrpSpPr>
            <a:grpSpLocks/>
          </p:cNvGrpSpPr>
          <p:nvPr/>
        </p:nvGrpSpPr>
        <p:grpSpPr bwMode="auto">
          <a:xfrm>
            <a:off x="3862388" y="4498975"/>
            <a:ext cx="74612" cy="26988"/>
            <a:chOff x="2373" y="1404"/>
            <a:chExt cx="47" cy="17"/>
          </a:xfrm>
        </p:grpSpPr>
        <p:sp>
          <p:nvSpPr>
            <p:cNvPr id="83490" name="Oval 546">
              <a:extLst>
                <a:ext uri="{FF2B5EF4-FFF2-40B4-BE49-F238E27FC236}">
                  <a16:creationId xmlns:a16="http://schemas.microsoft.com/office/drawing/2014/main" id="{BC3C0DC4-346C-4C6B-83C9-E25C20ADECA1}"/>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83491" name="Oval 547">
              <a:extLst>
                <a:ext uri="{FF2B5EF4-FFF2-40B4-BE49-F238E27FC236}">
                  <a16:creationId xmlns:a16="http://schemas.microsoft.com/office/drawing/2014/main" id="{D29BCABB-A891-4F3B-9460-1FF44337D61A}"/>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83492" name="Text Box 548">
            <a:extLst>
              <a:ext uri="{FF2B5EF4-FFF2-40B4-BE49-F238E27FC236}">
                <a16:creationId xmlns:a16="http://schemas.microsoft.com/office/drawing/2014/main" id="{F893E5C6-1358-40BB-83AF-305D3E6008AD}"/>
              </a:ext>
            </a:extLst>
          </p:cNvPr>
          <p:cNvSpPr txBox="1">
            <a:spLocks noChangeArrowheads="1"/>
          </p:cNvSpPr>
          <p:nvPr/>
        </p:nvSpPr>
        <p:spPr bwMode="auto">
          <a:xfrm>
            <a:off x="4005263" y="4427538"/>
            <a:ext cx="26955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Recce</a:t>
            </a:r>
          </a:p>
          <a:p>
            <a:r>
              <a:rPr lang="en-GB" altLang="en-US" sz="800"/>
              <a:t>x3 </a:t>
            </a:r>
            <a:r>
              <a:rPr lang="en-GB" altLang="en-US" sz="800" b="0"/>
              <a:t>Land Rover (with MG) </a:t>
            </a:r>
            <a:r>
              <a:rPr lang="en-GB" altLang="en-US" sz="800"/>
              <a:t>    </a:t>
            </a:r>
            <a:r>
              <a:rPr lang="en-GB" altLang="en-US" sz="800" b="0"/>
              <a:t>                           CWBR-20</a:t>
            </a:r>
            <a:endParaRPr lang="en-GB" altLang="en-US" sz="800"/>
          </a:p>
        </p:txBody>
      </p:sp>
      <p:grpSp>
        <p:nvGrpSpPr>
          <p:cNvPr id="83493" name="Group 549">
            <a:extLst>
              <a:ext uri="{FF2B5EF4-FFF2-40B4-BE49-F238E27FC236}">
                <a16:creationId xmlns:a16="http://schemas.microsoft.com/office/drawing/2014/main" id="{8899389C-8404-4F37-B268-412B988F3FDA}"/>
              </a:ext>
            </a:extLst>
          </p:cNvPr>
          <p:cNvGrpSpPr>
            <a:grpSpLocks/>
          </p:cNvGrpSpPr>
          <p:nvPr/>
        </p:nvGrpSpPr>
        <p:grpSpPr bwMode="auto">
          <a:xfrm>
            <a:off x="3789363" y="4570413"/>
            <a:ext cx="231775" cy="190500"/>
            <a:chOff x="2252" y="2304"/>
            <a:chExt cx="146" cy="120"/>
          </a:xfrm>
        </p:grpSpPr>
        <p:sp>
          <p:nvSpPr>
            <p:cNvPr id="83494" name="Rectangle 550">
              <a:extLst>
                <a:ext uri="{FF2B5EF4-FFF2-40B4-BE49-F238E27FC236}">
                  <a16:creationId xmlns:a16="http://schemas.microsoft.com/office/drawing/2014/main" id="{F3882758-EED9-4491-8F6E-8C4084020D5C}"/>
                </a:ext>
              </a:extLst>
            </p:cNvPr>
            <p:cNvSpPr>
              <a:spLocks noChangeAspect="1" noChangeArrowheads="1"/>
            </p:cNvSpPr>
            <p:nvPr/>
          </p:nvSpPr>
          <p:spPr bwMode="auto">
            <a:xfrm>
              <a:off x="2252" y="230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3495" name="Oval 551">
              <a:extLst>
                <a:ext uri="{FF2B5EF4-FFF2-40B4-BE49-F238E27FC236}">
                  <a16:creationId xmlns:a16="http://schemas.microsoft.com/office/drawing/2014/main" id="{BD4AC01F-412E-453B-A6F7-11F5E5C5A681}"/>
                </a:ext>
              </a:extLst>
            </p:cNvPr>
            <p:cNvSpPr>
              <a:spLocks noChangeAspect="1" noChangeArrowheads="1"/>
            </p:cNvSpPr>
            <p:nvPr/>
          </p:nvSpPr>
          <p:spPr bwMode="auto">
            <a:xfrm>
              <a:off x="2259" y="240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83496" name="Oval 552">
              <a:extLst>
                <a:ext uri="{FF2B5EF4-FFF2-40B4-BE49-F238E27FC236}">
                  <a16:creationId xmlns:a16="http://schemas.microsoft.com/office/drawing/2014/main" id="{C784BFEB-A399-4080-AEB9-9815D7ED721E}"/>
                </a:ext>
              </a:extLst>
            </p:cNvPr>
            <p:cNvSpPr>
              <a:spLocks noChangeAspect="1" noChangeArrowheads="1"/>
            </p:cNvSpPr>
            <p:nvPr/>
          </p:nvSpPr>
          <p:spPr bwMode="auto">
            <a:xfrm>
              <a:off x="2373" y="240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83497" name="Line 553">
            <a:extLst>
              <a:ext uri="{FF2B5EF4-FFF2-40B4-BE49-F238E27FC236}">
                <a16:creationId xmlns:a16="http://schemas.microsoft.com/office/drawing/2014/main" id="{BEE1ADE2-5DE2-469C-B137-A8EBFDAF5FBD}"/>
              </a:ext>
            </a:extLst>
          </p:cNvPr>
          <p:cNvSpPr>
            <a:spLocks noChangeShapeType="1"/>
          </p:cNvSpPr>
          <p:nvPr/>
        </p:nvSpPr>
        <p:spPr bwMode="auto">
          <a:xfrm>
            <a:off x="3644900" y="435292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83498" name="Group 554">
            <a:extLst>
              <a:ext uri="{FF2B5EF4-FFF2-40B4-BE49-F238E27FC236}">
                <a16:creationId xmlns:a16="http://schemas.microsoft.com/office/drawing/2014/main" id="{B686A286-0244-4E0E-A8F3-D9488C35665E}"/>
              </a:ext>
            </a:extLst>
          </p:cNvPr>
          <p:cNvGrpSpPr>
            <a:grpSpLocks/>
          </p:cNvGrpSpPr>
          <p:nvPr/>
        </p:nvGrpSpPr>
        <p:grpSpPr bwMode="auto">
          <a:xfrm>
            <a:off x="3860800" y="4208463"/>
            <a:ext cx="74613" cy="26987"/>
            <a:chOff x="2373" y="1404"/>
            <a:chExt cx="47" cy="17"/>
          </a:xfrm>
        </p:grpSpPr>
        <p:sp>
          <p:nvSpPr>
            <p:cNvPr id="83499" name="Oval 555">
              <a:extLst>
                <a:ext uri="{FF2B5EF4-FFF2-40B4-BE49-F238E27FC236}">
                  <a16:creationId xmlns:a16="http://schemas.microsoft.com/office/drawing/2014/main" id="{110EB480-9C29-4E46-8942-736DA09592CE}"/>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83500" name="Oval 556">
              <a:extLst>
                <a:ext uri="{FF2B5EF4-FFF2-40B4-BE49-F238E27FC236}">
                  <a16:creationId xmlns:a16="http://schemas.microsoft.com/office/drawing/2014/main" id="{20938512-4F99-4D50-8EF3-A7CDEF1C18CF}"/>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83501" name="Text Box 557">
            <a:extLst>
              <a:ext uri="{FF2B5EF4-FFF2-40B4-BE49-F238E27FC236}">
                <a16:creationId xmlns:a16="http://schemas.microsoft.com/office/drawing/2014/main" id="{D2978100-807C-4BD6-8AE9-B45B507730E7}"/>
              </a:ext>
            </a:extLst>
          </p:cNvPr>
          <p:cNvSpPr txBox="1">
            <a:spLocks noChangeArrowheads="1"/>
          </p:cNvSpPr>
          <p:nvPr/>
        </p:nvSpPr>
        <p:spPr bwMode="auto">
          <a:xfrm>
            <a:off x="4005263" y="4138613"/>
            <a:ext cx="26876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Recce</a:t>
            </a:r>
          </a:p>
          <a:p>
            <a:r>
              <a:rPr lang="en-GB" altLang="en-US" sz="800"/>
              <a:t>x3 </a:t>
            </a:r>
            <a:r>
              <a:rPr lang="en-GB" altLang="en-US" sz="800" b="0"/>
              <a:t>Combat Engineers                                     CWBR-36</a:t>
            </a:r>
            <a:endParaRPr lang="en-GB" altLang="en-US" sz="800"/>
          </a:p>
        </p:txBody>
      </p:sp>
      <p:grpSp>
        <p:nvGrpSpPr>
          <p:cNvPr id="83502" name="Group 558">
            <a:extLst>
              <a:ext uri="{FF2B5EF4-FFF2-40B4-BE49-F238E27FC236}">
                <a16:creationId xmlns:a16="http://schemas.microsoft.com/office/drawing/2014/main" id="{FC1A5465-0994-4E84-806B-0E7B79B35A2B}"/>
              </a:ext>
            </a:extLst>
          </p:cNvPr>
          <p:cNvGrpSpPr>
            <a:grpSpLocks noChangeAspect="1"/>
          </p:cNvGrpSpPr>
          <p:nvPr/>
        </p:nvGrpSpPr>
        <p:grpSpPr bwMode="auto">
          <a:xfrm>
            <a:off x="3787775" y="4281488"/>
            <a:ext cx="231775" cy="157162"/>
            <a:chOff x="1872" y="1440"/>
            <a:chExt cx="195" cy="132"/>
          </a:xfrm>
        </p:grpSpPr>
        <p:sp>
          <p:nvSpPr>
            <p:cNvPr id="83503" name="Rectangle 559">
              <a:extLst>
                <a:ext uri="{FF2B5EF4-FFF2-40B4-BE49-F238E27FC236}">
                  <a16:creationId xmlns:a16="http://schemas.microsoft.com/office/drawing/2014/main" id="{C2C1D915-3496-46C7-A90A-E2A47CEB84CC}"/>
                </a:ext>
              </a:extLst>
            </p:cNvPr>
            <p:cNvSpPr>
              <a:spLocks noChangeAspect="1" noChangeArrowheads="1"/>
            </p:cNvSpPr>
            <p:nvPr/>
          </p:nvSpPr>
          <p:spPr bwMode="auto">
            <a:xfrm>
              <a:off x="1872" y="1440"/>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3504" name="Line 560">
              <a:extLst>
                <a:ext uri="{FF2B5EF4-FFF2-40B4-BE49-F238E27FC236}">
                  <a16:creationId xmlns:a16="http://schemas.microsoft.com/office/drawing/2014/main" id="{C0946D6B-CF53-498C-A389-DD64AFC2E67E}"/>
                </a:ext>
              </a:extLst>
            </p:cNvPr>
            <p:cNvSpPr>
              <a:spLocks noChangeAspect="1" noChangeShapeType="1"/>
            </p:cNvSpPr>
            <p:nvPr/>
          </p:nvSpPr>
          <p:spPr bwMode="auto">
            <a:xfrm>
              <a:off x="1932" y="1480"/>
              <a:ext cx="0" cy="42"/>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3505" name="Line 561">
              <a:extLst>
                <a:ext uri="{FF2B5EF4-FFF2-40B4-BE49-F238E27FC236}">
                  <a16:creationId xmlns:a16="http://schemas.microsoft.com/office/drawing/2014/main" id="{1EF47F2D-6D95-4E15-A57B-01F22E33349B}"/>
                </a:ext>
              </a:extLst>
            </p:cNvPr>
            <p:cNvSpPr>
              <a:spLocks noChangeAspect="1" noChangeShapeType="1"/>
            </p:cNvSpPr>
            <p:nvPr/>
          </p:nvSpPr>
          <p:spPr bwMode="auto">
            <a:xfrm>
              <a:off x="1967" y="1482"/>
              <a:ext cx="0" cy="4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3506" name="Line 562">
              <a:extLst>
                <a:ext uri="{FF2B5EF4-FFF2-40B4-BE49-F238E27FC236}">
                  <a16:creationId xmlns:a16="http://schemas.microsoft.com/office/drawing/2014/main" id="{462DA3A4-3509-43BE-BEFE-4BAA20478441}"/>
                </a:ext>
              </a:extLst>
            </p:cNvPr>
            <p:cNvSpPr>
              <a:spLocks noChangeAspect="1" noChangeShapeType="1"/>
            </p:cNvSpPr>
            <p:nvPr/>
          </p:nvSpPr>
          <p:spPr bwMode="auto">
            <a:xfrm>
              <a:off x="2001" y="1483"/>
              <a:ext cx="0" cy="39"/>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3507" name="Line 563">
              <a:extLst>
                <a:ext uri="{FF2B5EF4-FFF2-40B4-BE49-F238E27FC236}">
                  <a16:creationId xmlns:a16="http://schemas.microsoft.com/office/drawing/2014/main" id="{67F34B3D-62C7-49CA-8894-9507A23DBE43}"/>
                </a:ext>
              </a:extLst>
            </p:cNvPr>
            <p:cNvSpPr>
              <a:spLocks noChangeAspect="1" noChangeShapeType="1"/>
            </p:cNvSpPr>
            <p:nvPr/>
          </p:nvSpPr>
          <p:spPr bwMode="auto">
            <a:xfrm>
              <a:off x="1928" y="1482"/>
              <a:ext cx="79" cy="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83508" name="Text Box 564">
            <a:extLst>
              <a:ext uri="{FF2B5EF4-FFF2-40B4-BE49-F238E27FC236}">
                <a16:creationId xmlns:a16="http://schemas.microsoft.com/office/drawing/2014/main" id="{0775FE01-3614-4500-AE5A-07D9E31CDAD2}"/>
              </a:ext>
            </a:extLst>
          </p:cNvPr>
          <p:cNvSpPr txBox="1">
            <a:spLocks noChangeArrowheads="1"/>
          </p:cNvSpPr>
          <p:nvPr/>
        </p:nvSpPr>
        <p:spPr bwMode="auto">
          <a:xfrm>
            <a:off x="3500438" y="5364163"/>
            <a:ext cx="3260725" cy="703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800"/>
              <a:t>(a) </a:t>
            </a:r>
            <a:r>
              <a:rPr lang="en-GB" altLang="en-US" sz="800" b="0"/>
              <a:t>The Squadron may alternatively be deployed as </a:t>
            </a:r>
            <a:r>
              <a:rPr lang="en-GB" altLang="en-US" sz="800"/>
              <a:t>x3 </a:t>
            </a:r>
            <a:r>
              <a:rPr lang="en-GB" altLang="en-US" sz="800" b="0"/>
              <a:t>Troop-sized MEs, each of </a:t>
            </a:r>
            <a:r>
              <a:rPr lang="en-GB" altLang="en-US" sz="800"/>
              <a:t>x3 </a:t>
            </a:r>
            <a:r>
              <a:rPr lang="en-GB" altLang="en-US" sz="800" b="0"/>
              <a:t>Combat Engineers, </a:t>
            </a:r>
            <a:r>
              <a:rPr lang="en-GB" altLang="en-US" sz="800"/>
              <a:t>x1 </a:t>
            </a:r>
            <a:r>
              <a:rPr lang="en-GB" altLang="en-US" sz="800" b="0"/>
              <a:t>Recce Combat Engineers, </a:t>
            </a:r>
            <a:r>
              <a:rPr lang="en-GB" altLang="en-US" sz="800"/>
              <a:t>x1 </a:t>
            </a:r>
            <a:r>
              <a:rPr lang="en-GB" altLang="en-US" sz="800" b="0"/>
              <a:t>Bedford MK and and </a:t>
            </a:r>
            <a:r>
              <a:rPr lang="en-GB" altLang="en-US" sz="800"/>
              <a:t>x1 </a:t>
            </a:r>
            <a:r>
              <a:rPr lang="en-GB" altLang="en-US" sz="800" b="0"/>
              <a:t>Recce Land Rover.  Designate the Recce Combat Engineer unit in each Troop as the Troop Commander.</a:t>
            </a:r>
            <a:endParaRPr lang="en-GB" altLang="en-US" sz="800"/>
          </a:p>
        </p:txBody>
      </p:sp>
      <p:sp>
        <p:nvSpPr>
          <p:cNvPr id="83509" name="Line 565">
            <a:extLst>
              <a:ext uri="{FF2B5EF4-FFF2-40B4-BE49-F238E27FC236}">
                <a16:creationId xmlns:a16="http://schemas.microsoft.com/office/drawing/2014/main" id="{DB4872D1-A950-4CEF-8B54-C4A13A71ED00}"/>
              </a:ext>
            </a:extLst>
          </p:cNvPr>
          <p:cNvSpPr>
            <a:spLocks noChangeShapeType="1"/>
          </p:cNvSpPr>
          <p:nvPr/>
        </p:nvSpPr>
        <p:spPr bwMode="auto">
          <a:xfrm>
            <a:off x="3646488" y="6948488"/>
            <a:ext cx="0" cy="7921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3510" name="Line 566">
            <a:extLst>
              <a:ext uri="{FF2B5EF4-FFF2-40B4-BE49-F238E27FC236}">
                <a16:creationId xmlns:a16="http://schemas.microsoft.com/office/drawing/2014/main" id="{E3A77E37-BD85-40D5-8039-FD20C34F4761}"/>
              </a:ext>
            </a:extLst>
          </p:cNvPr>
          <p:cNvSpPr>
            <a:spLocks noChangeShapeType="1"/>
          </p:cNvSpPr>
          <p:nvPr/>
        </p:nvSpPr>
        <p:spPr bwMode="auto">
          <a:xfrm>
            <a:off x="3862388" y="7812088"/>
            <a:ext cx="0" cy="14287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83511" name="Group 567">
            <a:extLst>
              <a:ext uri="{FF2B5EF4-FFF2-40B4-BE49-F238E27FC236}">
                <a16:creationId xmlns:a16="http://schemas.microsoft.com/office/drawing/2014/main" id="{6433DB84-EFC0-4762-B1AE-FB0E863F61DC}"/>
              </a:ext>
            </a:extLst>
          </p:cNvPr>
          <p:cNvGrpSpPr>
            <a:grpSpLocks/>
          </p:cNvGrpSpPr>
          <p:nvPr/>
        </p:nvGrpSpPr>
        <p:grpSpPr bwMode="auto">
          <a:xfrm>
            <a:off x="3862388" y="7883525"/>
            <a:ext cx="74612" cy="26988"/>
            <a:chOff x="2373" y="1404"/>
            <a:chExt cx="47" cy="17"/>
          </a:xfrm>
        </p:grpSpPr>
        <p:sp>
          <p:nvSpPr>
            <p:cNvPr id="83512" name="Oval 568">
              <a:extLst>
                <a:ext uri="{FF2B5EF4-FFF2-40B4-BE49-F238E27FC236}">
                  <a16:creationId xmlns:a16="http://schemas.microsoft.com/office/drawing/2014/main" id="{AB4F59E0-7DEC-49C7-91E9-E7D4251BD182}"/>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83513" name="Oval 569">
              <a:extLst>
                <a:ext uri="{FF2B5EF4-FFF2-40B4-BE49-F238E27FC236}">
                  <a16:creationId xmlns:a16="http://schemas.microsoft.com/office/drawing/2014/main" id="{DA6DC38D-1A85-4D5D-B1A9-82A3FCCF6992}"/>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83514" name="Text Box 570">
            <a:extLst>
              <a:ext uri="{FF2B5EF4-FFF2-40B4-BE49-F238E27FC236}">
                <a16:creationId xmlns:a16="http://schemas.microsoft.com/office/drawing/2014/main" id="{22F0968A-3BB0-4BBF-810B-2F58028A86AB}"/>
              </a:ext>
            </a:extLst>
          </p:cNvPr>
          <p:cNvSpPr txBox="1">
            <a:spLocks noChangeArrowheads="1"/>
          </p:cNvSpPr>
          <p:nvPr/>
        </p:nvSpPr>
        <p:spPr bwMode="auto">
          <a:xfrm>
            <a:off x="4005263" y="7812088"/>
            <a:ext cx="27130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a:t>
            </a:r>
          </a:p>
          <a:p>
            <a:r>
              <a:rPr lang="en-GB" altLang="en-US" sz="800"/>
              <a:t>x4 </a:t>
            </a:r>
            <a:r>
              <a:rPr lang="en-GB" altLang="en-US" sz="800" b="0"/>
              <a:t>1-Ton Land Rover Light Truck                    CWBR-21</a:t>
            </a:r>
            <a:endParaRPr lang="en-GB" altLang="en-US" sz="800"/>
          </a:p>
        </p:txBody>
      </p:sp>
      <p:sp>
        <p:nvSpPr>
          <p:cNvPr id="83515" name="Line 571">
            <a:extLst>
              <a:ext uri="{FF2B5EF4-FFF2-40B4-BE49-F238E27FC236}">
                <a16:creationId xmlns:a16="http://schemas.microsoft.com/office/drawing/2014/main" id="{D2A2EC4A-A017-47DA-AA64-BD525FF6BD62}"/>
              </a:ext>
            </a:extLst>
          </p:cNvPr>
          <p:cNvSpPr>
            <a:spLocks noChangeShapeType="1"/>
          </p:cNvSpPr>
          <p:nvPr/>
        </p:nvSpPr>
        <p:spPr bwMode="auto">
          <a:xfrm>
            <a:off x="3646488" y="7740650"/>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3516" name="Line 572">
            <a:extLst>
              <a:ext uri="{FF2B5EF4-FFF2-40B4-BE49-F238E27FC236}">
                <a16:creationId xmlns:a16="http://schemas.microsoft.com/office/drawing/2014/main" id="{C7A03483-817C-41AE-99C3-7B5643C01E3E}"/>
              </a:ext>
            </a:extLst>
          </p:cNvPr>
          <p:cNvSpPr>
            <a:spLocks noChangeShapeType="1"/>
          </p:cNvSpPr>
          <p:nvPr/>
        </p:nvSpPr>
        <p:spPr bwMode="auto">
          <a:xfrm>
            <a:off x="3862388" y="7237413"/>
            <a:ext cx="0" cy="14287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83517" name="Group 573">
            <a:extLst>
              <a:ext uri="{FF2B5EF4-FFF2-40B4-BE49-F238E27FC236}">
                <a16:creationId xmlns:a16="http://schemas.microsoft.com/office/drawing/2014/main" id="{FDFEA174-AF2B-4790-9385-1513910528B6}"/>
              </a:ext>
            </a:extLst>
          </p:cNvPr>
          <p:cNvGrpSpPr>
            <a:grpSpLocks/>
          </p:cNvGrpSpPr>
          <p:nvPr/>
        </p:nvGrpSpPr>
        <p:grpSpPr bwMode="auto">
          <a:xfrm>
            <a:off x="3502025" y="6732588"/>
            <a:ext cx="287338" cy="215900"/>
            <a:chOff x="1400" y="2850"/>
            <a:chExt cx="152" cy="99"/>
          </a:xfrm>
        </p:grpSpPr>
        <p:sp>
          <p:nvSpPr>
            <p:cNvPr id="83518" name="Rectangle 574">
              <a:extLst>
                <a:ext uri="{FF2B5EF4-FFF2-40B4-BE49-F238E27FC236}">
                  <a16:creationId xmlns:a16="http://schemas.microsoft.com/office/drawing/2014/main" id="{B1EA401A-986A-4A8E-8D25-18680EF318F3}"/>
                </a:ext>
              </a:extLst>
            </p:cNvPr>
            <p:cNvSpPr>
              <a:spLocks noChangeAspect="1" noChangeArrowheads="1"/>
            </p:cNvSpPr>
            <p:nvPr/>
          </p:nvSpPr>
          <p:spPr bwMode="auto">
            <a:xfrm>
              <a:off x="1401" y="2850"/>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3519" name="Line 575">
              <a:extLst>
                <a:ext uri="{FF2B5EF4-FFF2-40B4-BE49-F238E27FC236}">
                  <a16:creationId xmlns:a16="http://schemas.microsoft.com/office/drawing/2014/main" id="{74B421CC-D7D2-4A46-9846-CE687CA24B46}"/>
                </a:ext>
              </a:extLst>
            </p:cNvPr>
            <p:cNvSpPr>
              <a:spLocks noChangeAspect="1" noChangeShapeType="1"/>
            </p:cNvSpPr>
            <p:nvPr/>
          </p:nvSpPr>
          <p:spPr bwMode="auto">
            <a:xfrm flipV="1">
              <a:off x="1400" y="2851"/>
              <a:ext cx="73"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3520" name="Line 576">
              <a:extLst>
                <a:ext uri="{FF2B5EF4-FFF2-40B4-BE49-F238E27FC236}">
                  <a16:creationId xmlns:a16="http://schemas.microsoft.com/office/drawing/2014/main" id="{FFEA66C7-9E10-49EE-AE81-B8DCA7D027CF}"/>
                </a:ext>
              </a:extLst>
            </p:cNvPr>
            <p:cNvSpPr>
              <a:spLocks noChangeAspect="1" noChangeShapeType="1"/>
            </p:cNvSpPr>
            <p:nvPr/>
          </p:nvSpPr>
          <p:spPr bwMode="auto">
            <a:xfrm>
              <a:off x="1473" y="2850"/>
              <a:ext cx="78"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3521" name="Line 577">
              <a:extLst>
                <a:ext uri="{FF2B5EF4-FFF2-40B4-BE49-F238E27FC236}">
                  <a16:creationId xmlns:a16="http://schemas.microsoft.com/office/drawing/2014/main" id="{193C7DF5-68FA-40BF-8D11-68C3F49ACB96}"/>
                </a:ext>
              </a:extLst>
            </p:cNvPr>
            <p:cNvSpPr>
              <a:spLocks noChangeAspect="1" noChangeShapeType="1"/>
            </p:cNvSpPr>
            <p:nvPr/>
          </p:nvSpPr>
          <p:spPr bwMode="auto">
            <a:xfrm>
              <a:off x="1442" y="2892"/>
              <a:ext cx="62" cy="0"/>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83522" name="Line 578">
            <a:extLst>
              <a:ext uri="{FF2B5EF4-FFF2-40B4-BE49-F238E27FC236}">
                <a16:creationId xmlns:a16="http://schemas.microsoft.com/office/drawing/2014/main" id="{AEE98C25-45DA-45CC-8703-7692A4B3AEAD}"/>
              </a:ext>
            </a:extLst>
          </p:cNvPr>
          <p:cNvSpPr>
            <a:spLocks noChangeShapeType="1"/>
          </p:cNvSpPr>
          <p:nvPr/>
        </p:nvSpPr>
        <p:spPr bwMode="auto">
          <a:xfrm>
            <a:off x="3644900" y="7164388"/>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83523" name="Group 579">
            <a:extLst>
              <a:ext uri="{FF2B5EF4-FFF2-40B4-BE49-F238E27FC236}">
                <a16:creationId xmlns:a16="http://schemas.microsoft.com/office/drawing/2014/main" id="{326CFD5D-802B-4895-8BA8-00378FCE179D}"/>
              </a:ext>
            </a:extLst>
          </p:cNvPr>
          <p:cNvGrpSpPr>
            <a:grpSpLocks/>
          </p:cNvGrpSpPr>
          <p:nvPr/>
        </p:nvGrpSpPr>
        <p:grpSpPr bwMode="auto">
          <a:xfrm>
            <a:off x="3860800" y="7019925"/>
            <a:ext cx="74613" cy="26988"/>
            <a:chOff x="2373" y="1404"/>
            <a:chExt cx="47" cy="17"/>
          </a:xfrm>
        </p:grpSpPr>
        <p:sp>
          <p:nvSpPr>
            <p:cNvPr id="83524" name="Oval 580">
              <a:extLst>
                <a:ext uri="{FF2B5EF4-FFF2-40B4-BE49-F238E27FC236}">
                  <a16:creationId xmlns:a16="http://schemas.microsoft.com/office/drawing/2014/main" id="{DB0A4BF8-72A3-43B3-9AD8-A1AFB07E1A11}"/>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83525" name="Oval 581">
              <a:extLst>
                <a:ext uri="{FF2B5EF4-FFF2-40B4-BE49-F238E27FC236}">
                  <a16:creationId xmlns:a16="http://schemas.microsoft.com/office/drawing/2014/main" id="{536FBFE9-5459-477B-96BA-C8EB4722FFA7}"/>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83526" name="Text Box 582">
            <a:extLst>
              <a:ext uri="{FF2B5EF4-FFF2-40B4-BE49-F238E27FC236}">
                <a16:creationId xmlns:a16="http://schemas.microsoft.com/office/drawing/2014/main" id="{E00CDF35-8772-4E3E-B85F-8B7B1B68239C}"/>
              </a:ext>
            </a:extLst>
          </p:cNvPr>
          <p:cNvSpPr txBox="1">
            <a:spLocks noChangeArrowheads="1"/>
          </p:cNvSpPr>
          <p:nvPr/>
        </p:nvSpPr>
        <p:spPr bwMode="auto">
          <a:xfrm>
            <a:off x="4005263" y="6948488"/>
            <a:ext cx="271621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Command</a:t>
            </a:r>
          </a:p>
          <a:p>
            <a:r>
              <a:rPr lang="en-GB" altLang="en-US" sz="800"/>
              <a:t>x1 </a:t>
            </a:r>
            <a:r>
              <a:rPr lang="en-GB" altLang="en-US" sz="800" b="0"/>
              <a:t>Commander                                                CWBR-25</a:t>
            </a:r>
            <a:endParaRPr lang="en-GB" altLang="en-US" sz="800"/>
          </a:p>
        </p:txBody>
      </p:sp>
      <p:grpSp>
        <p:nvGrpSpPr>
          <p:cNvPr id="83527" name="Group 583">
            <a:extLst>
              <a:ext uri="{FF2B5EF4-FFF2-40B4-BE49-F238E27FC236}">
                <a16:creationId xmlns:a16="http://schemas.microsoft.com/office/drawing/2014/main" id="{4E6DAB20-DAFE-411D-96DF-6760513C61A7}"/>
              </a:ext>
            </a:extLst>
          </p:cNvPr>
          <p:cNvGrpSpPr>
            <a:grpSpLocks/>
          </p:cNvGrpSpPr>
          <p:nvPr/>
        </p:nvGrpSpPr>
        <p:grpSpPr bwMode="auto">
          <a:xfrm>
            <a:off x="3789363" y="7091363"/>
            <a:ext cx="231775" cy="157162"/>
            <a:chOff x="933" y="149"/>
            <a:chExt cx="146" cy="99"/>
          </a:xfrm>
        </p:grpSpPr>
        <p:sp>
          <p:nvSpPr>
            <p:cNvPr id="83528" name="Rectangle 584">
              <a:extLst>
                <a:ext uri="{FF2B5EF4-FFF2-40B4-BE49-F238E27FC236}">
                  <a16:creationId xmlns:a16="http://schemas.microsoft.com/office/drawing/2014/main" id="{BFFBA6BD-AD03-4C51-B9AC-DEEF60F5FF43}"/>
                </a:ext>
              </a:extLst>
            </p:cNvPr>
            <p:cNvSpPr>
              <a:spLocks noChangeAspect="1" noChangeArrowheads="1"/>
            </p:cNvSpPr>
            <p:nvPr/>
          </p:nvSpPr>
          <p:spPr bwMode="auto">
            <a:xfrm>
              <a:off x="933" y="149"/>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3529" name="Text Box 585">
              <a:extLst>
                <a:ext uri="{FF2B5EF4-FFF2-40B4-BE49-F238E27FC236}">
                  <a16:creationId xmlns:a16="http://schemas.microsoft.com/office/drawing/2014/main" id="{5A5D0182-45CC-47EE-B6C9-D1E2286D5CB0}"/>
                </a:ext>
              </a:extLst>
            </p:cNvPr>
            <p:cNvSpPr txBox="1">
              <a:spLocks noChangeAspect="1" noChangeArrowheads="1"/>
            </p:cNvSpPr>
            <p:nvPr/>
          </p:nvSpPr>
          <p:spPr bwMode="auto">
            <a:xfrm>
              <a:off x="948" y="163"/>
              <a:ext cx="116" cy="70"/>
            </a:xfrm>
            <a:prstGeom prst="rect">
              <a:avLst/>
            </a:prstGeom>
            <a:solidFill>
              <a:srgbClr val="CC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sz="800"/>
                <a:t>HQ</a:t>
              </a:r>
            </a:p>
          </p:txBody>
        </p:sp>
      </p:grpSp>
      <p:grpSp>
        <p:nvGrpSpPr>
          <p:cNvPr id="83530" name="Group 586">
            <a:extLst>
              <a:ext uri="{FF2B5EF4-FFF2-40B4-BE49-F238E27FC236}">
                <a16:creationId xmlns:a16="http://schemas.microsoft.com/office/drawing/2014/main" id="{C71F1CA0-ED90-47FB-9BE4-95BD49525AF1}"/>
              </a:ext>
            </a:extLst>
          </p:cNvPr>
          <p:cNvGrpSpPr>
            <a:grpSpLocks/>
          </p:cNvGrpSpPr>
          <p:nvPr/>
        </p:nvGrpSpPr>
        <p:grpSpPr bwMode="auto">
          <a:xfrm>
            <a:off x="3862388" y="7308850"/>
            <a:ext cx="74612" cy="26988"/>
            <a:chOff x="2373" y="1404"/>
            <a:chExt cx="47" cy="17"/>
          </a:xfrm>
        </p:grpSpPr>
        <p:sp>
          <p:nvSpPr>
            <p:cNvPr id="83531" name="Oval 587">
              <a:extLst>
                <a:ext uri="{FF2B5EF4-FFF2-40B4-BE49-F238E27FC236}">
                  <a16:creationId xmlns:a16="http://schemas.microsoft.com/office/drawing/2014/main" id="{12056391-8F06-4548-826B-FE24C53FEAD4}"/>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83532" name="Oval 588">
              <a:extLst>
                <a:ext uri="{FF2B5EF4-FFF2-40B4-BE49-F238E27FC236}">
                  <a16:creationId xmlns:a16="http://schemas.microsoft.com/office/drawing/2014/main" id="{C3456669-1EE7-44C9-98D2-2C6E76596083}"/>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83533" name="Text Box 589">
            <a:extLst>
              <a:ext uri="{FF2B5EF4-FFF2-40B4-BE49-F238E27FC236}">
                <a16:creationId xmlns:a16="http://schemas.microsoft.com/office/drawing/2014/main" id="{E2323BFE-7C7D-44AA-BAF5-2E857C242D7A}"/>
              </a:ext>
            </a:extLst>
          </p:cNvPr>
          <p:cNvSpPr txBox="1">
            <a:spLocks noChangeArrowheads="1"/>
          </p:cNvSpPr>
          <p:nvPr/>
        </p:nvSpPr>
        <p:spPr bwMode="auto">
          <a:xfrm>
            <a:off x="4005263" y="7235825"/>
            <a:ext cx="27146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a:t>
            </a:r>
          </a:p>
          <a:p>
            <a:r>
              <a:rPr lang="en-GB" altLang="en-US" sz="800"/>
              <a:t>x1 </a:t>
            </a:r>
            <a:r>
              <a:rPr lang="en-GB" altLang="en-US" sz="800" b="0"/>
              <a:t>Land Rover (no MG)                                   CWBR-20</a:t>
            </a:r>
            <a:endParaRPr lang="en-GB" altLang="en-US" sz="800"/>
          </a:p>
        </p:txBody>
      </p:sp>
      <p:grpSp>
        <p:nvGrpSpPr>
          <p:cNvPr id="83534" name="Group 590">
            <a:extLst>
              <a:ext uri="{FF2B5EF4-FFF2-40B4-BE49-F238E27FC236}">
                <a16:creationId xmlns:a16="http://schemas.microsoft.com/office/drawing/2014/main" id="{6686E82F-EB5E-427D-8E1B-23515D02A681}"/>
              </a:ext>
            </a:extLst>
          </p:cNvPr>
          <p:cNvGrpSpPr>
            <a:grpSpLocks/>
          </p:cNvGrpSpPr>
          <p:nvPr/>
        </p:nvGrpSpPr>
        <p:grpSpPr bwMode="auto">
          <a:xfrm>
            <a:off x="3789363" y="7669213"/>
            <a:ext cx="241300" cy="157162"/>
            <a:chOff x="1400" y="2850"/>
            <a:chExt cx="152" cy="99"/>
          </a:xfrm>
        </p:grpSpPr>
        <p:sp>
          <p:nvSpPr>
            <p:cNvPr id="83535" name="Rectangle 591">
              <a:extLst>
                <a:ext uri="{FF2B5EF4-FFF2-40B4-BE49-F238E27FC236}">
                  <a16:creationId xmlns:a16="http://schemas.microsoft.com/office/drawing/2014/main" id="{C7BB191A-D948-4DD3-A733-C8F4001C2BD9}"/>
                </a:ext>
              </a:extLst>
            </p:cNvPr>
            <p:cNvSpPr>
              <a:spLocks noChangeAspect="1" noChangeArrowheads="1"/>
            </p:cNvSpPr>
            <p:nvPr/>
          </p:nvSpPr>
          <p:spPr bwMode="auto">
            <a:xfrm>
              <a:off x="1401" y="2850"/>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3536" name="Line 592">
              <a:extLst>
                <a:ext uri="{FF2B5EF4-FFF2-40B4-BE49-F238E27FC236}">
                  <a16:creationId xmlns:a16="http://schemas.microsoft.com/office/drawing/2014/main" id="{555E1ECA-BD81-4A34-BF5D-9E19FA38F242}"/>
                </a:ext>
              </a:extLst>
            </p:cNvPr>
            <p:cNvSpPr>
              <a:spLocks noChangeAspect="1" noChangeShapeType="1"/>
            </p:cNvSpPr>
            <p:nvPr/>
          </p:nvSpPr>
          <p:spPr bwMode="auto">
            <a:xfrm flipV="1">
              <a:off x="1400" y="2851"/>
              <a:ext cx="73"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3537" name="Line 593">
              <a:extLst>
                <a:ext uri="{FF2B5EF4-FFF2-40B4-BE49-F238E27FC236}">
                  <a16:creationId xmlns:a16="http://schemas.microsoft.com/office/drawing/2014/main" id="{09E75722-084F-4F25-AAE6-88A737C3E2F4}"/>
                </a:ext>
              </a:extLst>
            </p:cNvPr>
            <p:cNvSpPr>
              <a:spLocks noChangeAspect="1" noChangeShapeType="1"/>
            </p:cNvSpPr>
            <p:nvPr/>
          </p:nvSpPr>
          <p:spPr bwMode="auto">
            <a:xfrm>
              <a:off x="1473" y="2850"/>
              <a:ext cx="78"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3538" name="Line 594">
              <a:extLst>
                <a:ext uri="{FF2B5EF4-FFF2-40B4-BE49-F238E27FC236}">
                  <a16:creationId xmlns:a16="http://schemas.microsoft.com/office/drawing/2014/main" id="{C9AE686D-7E08-44BD-9EA8-BAF6127A2794}"/>
                </a:ext>
              </a:extLst>
            </p:cNvPr>
            <p:cNvSpPr>
              <a:spLocks noChangeAspect="1" noChangeShapeType="1"/>
            </p:cNvSpPr>
            <p:nvPr/>
          </p:nvSpPr>
          <p:spPr bwMode="auto">
            <a:xfrm>
              <a:off x="1442" y="2892"/>
              <a:ext cx="62" cy="0"/>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83539" name="Group 595">
            <a:extLst>
              <a:ext uri="{FF2B5EF4-FFF2-40B4-BE49-F238E27FC236}">
                <a16:creationId xmlns:a16="http://schemas.microsoft.com/office/drawing/2014/main" id="{C00495C5-8952-4E01-AB59-F8C69D3E34D6}"/>
              </a:ext>
            </a:extLst>
          </p:cNvPr>
          <p:cNvGrpSpPr>
            <a:grpSpLocks/>
          </p:cNvGrpSpPr>
          <p:nvPr/>
        </p:nvGrpSpPr>
        <p:grpSpPr bwMode="auto">
          <a:xfrm>
            <a:off x="3862388" y="7596188"/>
            <a:ext cx="74612" cy="26987"/>
            <a:chOff x="2373" y="1404"/>
            <a:chExt cx="47" cy="17"/>
          </a:xfrm>
        </p:grpSpPr>
        <p:sp>
          <p:nvSpPr>
            <p:cNvPr id="83540" name="Oval 596">
              <a:extLst>
                <a:ext uri="{FF2B5EF4-FFF2-40B4-BE49-F238E27FC236}">
                  <a16:creationId xmlns:a16="http://schemas.microsoft.com/office/drawing/2014/main" id="{4345855A-2122-4806-BF98-77881FE5692A}"/>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83541" name="Oval 597">
              <a:extLst>
                <a:ext uri="{FF2B5EF4-FFF2-40B4-BE49-F238E27FC236}">
                  <a16:creationId xmlns:a16="http://schemas.microsoft.com/office/drawing/2014/main" id="{587C5A85-5D29-4CBA-8C35-94D320AFD64F}"/>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83542" name="Text Box 598">
            <a:extLst>
              <a:ext uri="{FF2B5EF4-FFF2-40B4-BE49-F238E27FC236}">
                <a16:creationId xmlns:a16="http://schemas.microsoft.com/office/drawing/2014/main" id="{D66C14AD-1028-48C8-9469-EE70DF8A17F0}"/>
              </a:ext>
            </a:extLst>
          </p:cNvPr>
          <p:cNvSpPr txBox="1">
            <a:spLocks noChangeArrowheads="1"/>
          </p:cNvSpPr>
          <p:nvPr/>
        </p:nvSpPr>
        <p:spPr bwMode="auto">
          <a:xfrm>
            <a:off x="4005263" y="7596188"/>
            <a:ext cx="2733675"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x4 </a:t>
            </a:r>
            <a:r>
              <a:rPr lang="en-GB" altLang="en-US" sz="800" b="0"/>
              <a:t>Rapier SAM                     </a:t>
            </a:r>
            <a:r>
              <a:rPr lang="en-GB" altLang="en-US" sz="800"/>
              <a:t>                            </a:t>
            </a:r>
            <a:r>
              <a:rPr lang="en-GB" altLang="en-US" sz="800" b="0"/>
              <a:t>CWBR-24</a:t>
            </a:r>
            <a:endParaRPr lang="en-GB" altLang="en-US" sz="800"/>
          </a:p>
        </p:txBody>
      </p:sp>
      <p:sp>
        <p:nvSpPr>
          <p:cNvPr id="83543" name="Text Box 599">
            <a:extLst>
              <a:ext uri="{FF2B5EF4-FFF2-40B4-BE49-F238E27FC236}">
                <a16:creationId xmlns:a16="http://schemas.microsoft.com/office/drawing/2014/main" id="{FE822CE7-C0C9-4AF3-B2EB-546B88D13548}"/>
              </a:ext>
            </a:extLst>
          </p:cNvPr>
          <p:cNvSpPr txBox="1">
            <a:spLocks noChangeArrowheads="1"/>
          </p:cNvSpPr>
          <p:nvPr/>
        </p:nvSpPr>
        <p:spPr bwMode="auto">
          <a:xfrm>
            <a:off x="3500438" y="8172450"/>
            <a:ext cx="3240087" cy="825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800"/>
              <a:t>(a) </a:t>
            </a:r>
            <a:r>
              <a:rPr lang="en-GB" altLang="en-US" sz="800" b="0"/>
              <a:t>There were </a:t>
            </a:r>
            <a:r>
              <a:rPr lang="en-GB" altLang="en-US" sz="800"/>
              <a:t>x9 </a:t>
            </a:r>
            <a:r>
              <a:rPr lang="en-GB" altLang="en-US" sz="800" b="0"/>
              <a:t>such Squadrons dedicated to defending RAF installations in the UK, Germany and worldwide, as well as USAF bases in the UK from air attack.</a:t>
            </a:r>
            <a:endParaRPr lang="en-GB" altLang="en-US" sz="800"/>
          </a:p>
          <a:p>
            <a:endParaRPr lang="en-GB" altLang="en-US" sz="800"/>
          </a:p>
          <a:p>
            <a:r>
              <a:rPr lang="en-GB" altLang="en-US" sz="800"/>
              <a:t>(b) </a:t>
            </a:r>
            <a:r>
              <a:rPr lang="en-GB" altLang="en-US" sz="800" b="0"/>
              <a:t>May alternatively be deployed as </a:t>
            </a:r>
            <a:r>
              <a:rPr lang="en-GB" altLang="en-US" sz="800"/>
              <a:t>x2 </a:t>
            </a:r>
            <a:r>
              <a:rPr lang="en-GB" altLang="en-US" sz="800" b="0"/>
              <a:t>Flight-sized MEs, each of </a:t>
            </a:r>
            <a:r>
              <a:rPr lang="en-GB" altLang="en-US" sz="800"/>
              <a:t>x2 </a:t>
            </a:r>
            <a:r>
              <a:rPr lang="en-GB" altLang="en-US" sz="800" b="0"/>
              <a:t>Rapier SAM.  Designate </a:t>
            </a:r>
            <a:r>
              <a:rPr lang="en-GB" altLang="en-US" sz="800"/>
              <a:t>x1 </a:t>
            </a:r>
            <a:r>
              <a:rPr lang="en-GB" altLang="en-US" sz="800" b="0"/>
              <a:t>Rapier as the Flight Commander.</a:t>
            </a:r>
          </a:p>
        </p:txBody>
      </p:sp>
      <p:sp>
        <p:nvSpPr>
          <p:cNvPr id="83544" name="Line 600">
            <a:extLst>
              <a:ext uri="{FF2B5EF4-FFF2-40B4-BE49-F238E27FC236}">
                <a16:creationId xmlns:a16="http://schemas.microsoft.com/office/drawing/2014/main" id="{529A1DAD-5755-4DF5-86A8-5FC3FF9CCC9A}"/>
              </a:ext>
            </a:extLst>
          </p:cNvPr>
          <p:cNvSpPr>
            <a:spLocks noChangeShapeType="1"/>
          </p:cNvSpPr>
          <p:nvPr/>
        </p:nvSpPr>
        <p:spPr bwMode="auto">
          <a:xfrm>
            <a:off x="3646488" y="6661150"/>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3545" name="Text Box 601">
            <a:extLst>
              <a:ext uri="{FF2B5EF4-FFF2-40B4-BE49-F238E27FC236}">
                <a16:creationId xmlns:a16="http://schemas.microsoft.com/office/drawing/2014/main" id="{8B968637-28D9-46EF-A6EF-99582A153416}"/>
              </a:ext>
            </a:extLst>
          </p:cNvPr>
          <p:cNvSpPr txBox="1">
            <a:spLocks noChangeArrowheads="1"/>
          </p:cNvSpPr>
          <p:nvPr/>
        </p:nvSpPr>
        <p:spPr bwMode="auto">
          <a:xfrm>
            <a:off x="3789363" y="6588125"/>
            <a:ext cx="22733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MANOEUVRE ELEMENT CWBR-26</a:t>
            </a:r>
          </a:p>
          <a:p>
            <a:r>
              <a:rPr lang="en-GB" altLang="en-US" sz="1000"/>
              <a:t>RAF Regiment Rapier Squadron </a:t>
            </a:r>
            <a:r>
              <a:rPr lang="en-GB" altLang="en-US" sz="800"/>
              <a:t>(a)</a:t>
            </a:r>
            <a:endParaRPr lang="en-GB" altLang="en-US" sz="1000"/>
          </a:p>
        </p:txBody>
      </p:sp>
      <p:grpSp>
        <p:nvGrpSpPr>
          <p:cNvPr id="83546" name="Group 602">
            <a:extLst>
              <a:ext uri="{FF2B5EF4-FFF2-40B4-BE49-F238E27FC236}">
                <a16:creationId xmlns:a16="http://schemas.microsoft.com/office/drawing/2014/main" id="{4EA3EB5D-037D-4977-981D-120DB9847DD3}"/>
              </a:ext>
            </a:extLst>
          </p:cNvPr>
          <p:cNvGrpSpPr>
            <a:grpSpLocks/>
          </p:cNvGrpSpPr>
          <p:nvPr/>
        </p:nvGrpSpPr>
        <p:grpSpPr bwMode="auto">
          <a:xfrm>
            <a:off x="3789363" y="7380288"/>
            <a:ext cx="231775" cy="190500"/>
            <a:chOff x="2252" y="2304"/>
            <a:chExt cx="146" cy="120"/>
          </a:xfrm>
        </p:grpSpPr>
        <p:sp>
          <p:nvSpPr>
            <p:cNvPr id="83547" name="Rectangle 603">
              <a:extLst>
                <a:ext uri="{FF2B5EF4-FFF2-40B4-BE49-F238E27FC236}">
                  <a16:creationId xmlns:a16="http://schemas.microsoft.com/office/drawing/2014/main" id="{4E00FD1F-A9CC-4FC7-9145-DB1859869CC2}"/>
                </a:ext>
              </a:extLst>
            </p:cNvPr>
            <p:cNvSpPr>
              <a:spLocks noChangeAspect="1" noChangeArrowheads="1"/>
            </p:cNvSpPr>
            <p:nvPr/>
          </p:nvSpPr>
          <p:spPr bwMode="auto">
            <a:xfrm>
              <a:off x="2252" y="230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3548" name="Oval 604">
              <a:extLst>
                <a:ext uri="{FF2B5EF4-FFF2-40B4-BE49-F238E27FC236}">
                  <a16:creationId xmlns:a16="http://schemas.microsoft.com/office/drawing/2014/main" id="{4346B6E0-C171-458C-9EE4-C9697200A3BD}"/>
                </a:ext>
              </a:extLst>
            </p:cNvPr>
            <p:cNvSpPr>
              <a:spLocks noChangeAspect="1" noChangeArrowheads="1"/>
            </p:cNvSpPr>
            <p:nvPr/>
          </p:nvSpPr>
          <p:spPr bwMode="auto">
            <a:xfrm>
              <a:off x="2259" y="240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83549" name="Oval 605">
              <a:extLst>
                <a:ext uri="{FF2B5EF4-FFF2-40B4-BE49-F238E27FC236}">
                  <a16:creationId xmlns:a16="http://schemas.microsoft.com/office/drawing/2014/main" id="{E50BAF66-BBF4-4460-9C5E-1B926EA2A49C}"/>
                </a:ext>
              </a:extLst>
            </p:cNvPr>
            <p:cNvSpPr>
              <a:spLocks noChangeAspect="1" noChangeArrowheads="1"/>
            </p:cNvSpPr>
            <p:nvPr/>
          </p:nvSpPr>
          <p:spPr bwMode="auto">
            <a:xfrm>
              <a:off x="2373" y="240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grpSp>
        <p:nvGrpSpPr>
          <p:cNvPr id="83550" name="Group 606">
            <a:extLst>
              <a:ext uri="{FF2B5EF4-FFF2-40B4-BE49-F238E27FC236}">
                <a16:creationId xmlns:a16="http://schemas.microsoft.com/office/drawing/2014/main" id="{BC7E726B-8E81-4843-A585-9770F9E32F0F}"/>
              </a:ext>
            </a:extLst>
          </p:cNvPr>
          <p:cNvGrpSpPr>
            <a:grpSpLocks/>
          </p:cNvGrpSpPr>
          <p:nvPr/>
        </p:nvGrpSpPr>
        <p:grpSpPr bwMode="auto">
          <a:xfrm>
            <a:off x="3789363" y="7956550"/>
            <a:ext cx="231775" cy="190500"/>
            <a:chOff x="2252" y="2304"/>
            <a:chExt cx="146" cy="120"/>
          </a:xfrm>
        </p:grpSpPr>
        <p:sp>
          <p:nvSpPr>
            <p:cNvPr id="83551" name="Rectangle 607">
              <a:extLst>
                <a:ext uri="{FF2B5EF4-FFF2-40B4-BE49-F238E27FC236}">
                  <a16:creationId xmlns:a16="http://schemas.microsoft.com/office/drawing/2014/main" id="{6E34C50F-0F0E-4F3A-A69C-C97D895CAABD}"/>
                </a:ext>
              </a:extLst>
            </p:cNvPr>
            <p:cNvSpPr>
              <a:spLocks noChangeAspect="1" noChangeArrowheads="1"/>
            </p:cNvSpPr>
            <p:nvPr/>
          </p:nvSpPr>
          <p:spPr bwMode="auto">
            <a:xfrm>
              <a:off x="2252" y="230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3552" name="Oval 608">
              <a:extLst>
                <a:ext uri="{FF2B5EF4-FFF2-40B4-BE49-F238E27FC236}">
                  <a16:creationId xmlns:a16="http://schemas.microsoft.com/office/drawing/2014/main" id="{4DA68917-257A-4EE6-A5FA-B8A9D7A4AE6C}"/>
                </a:ext>
              </a:extLst>
            </p:cNvPr>
            <p:cNvSpPr>
              <a:spLocks noChangeAspect="1" noChangeArrowheads="1"/>
            </p:cNvSpPr>
            <p:nvPr/>
          </p:nvSpPr>
          <p:spPr bwMode="auto">
            <a:xfrm>
              <a:off x="2259" y="240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83553" name="Oval 609">
              <a:extLst>
                <a:ext uri="{FF2B5EF4-FFF2-40B4-BE49-F238E27FC236}">
                  <a16:creationId xmlns:a16="http://schemas.microsoft.com/office/drawing/2014/main" id="{4FE57481-1321-410A-B69A-576B34AFFB50}"/>
                </a:ext>
              </a:extLst>
            </p:cNvPr>
            <p:cNvSpPr>
              <a:spLocks noChangeAspect="1" noChangeArrowheads="1"/>
            </p:cNvSpPr>
            <p:nvPr/>
          </p:nvSpPr>
          <p:spPr bwMode="auto">
            <a:xfrm>
              <a:off x="2373" y="240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758" name="Line 174">
            <a:extLst>
              <a:ext uri="{FF2B5EF4-FFF2-40B4-BE49-F238E27FC236}">
                <a16:creationId xmlns:a16="http://schemas.microsoft.com/office/drawing/2014/main" id="{CBF7BD85-70CF-4BA1-B481-06A8E6C30AE7}"/>
              </a:ext>
            </a:extLst>
          </p:cNvPr>
          <p:cNvSpPr>
            <a:spLocks noChangeShapeType="1"/>
          </p:cNvSpPr>
          <p:nvPr/>
        </p:nvSpPr>
        <p:spPr bwMode="auto">
          <a:xfrm flipV="1">
            <a:off x="333375" y="541338"/>
            <a:ext cx="0" cy="554355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7588" name="Rectangle 4">
            <a:extLst>
              <a:ext uri="{FF2B5EF4-FFF2-40B4-BE49-F238E27FC236}">
                <a16:creationId xmlns:a16="http://schemas.microsoft.com/office/drawing/2014/main" id="{B1F8467D-3145-4A73-9CBA-5F03501FB411}"/>
              </a:ext>
            </a:extLst>
          </p:cNvPr>
          <p:cNvSpPr>
            <a:spLocks noChangeAspect="1" noChangeArrowheads="1"/>
          </p:cNvSpPr>
          <p:nvPr/>
        </p:nvSpPr>
        <p:spPr bwMode="auto">
          <a:xfrm>
            <a:off x="115888" y="179388"/>
            <a:ext cx="431800" cy="36036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67589" name="Group 5">
            <a:extLst>
              <a:ext uri="{FF2B5EF4-FFF2-40B4-BE49-F238E27FC236}">
                <a16:creationId xmlns:a16="http://schemas.microsoft.com/office/drawing/2014/main" id="{D981E825-998F-499A-A9E5-EEE28F60385C}"/>
              </a:ext>
            </a:extLst>
          </p:cNvPr>
          <p:cNvGrpSpPr>
            <a:grpSpLocks/>
          </p:cNvGrpSpPr>
          <p:nvPr/>
        </p:nvGrpSpPr>
        <p:grpSpPr bwMode="auto">
          <a:xfrm>
            <a:off x="185738" y="106363"/>
            <a:ext cx="292100" cy="63500"/>
            <a:chOff x="1434" y="1519"/>
            <a:chExt cx="184" cy="40"/>
          </a:xfrm>
        </p:grpSpPr>
        <p:grpSp>
          <p:nvGrpSpPr>
            <p:cNvPr id="67590" name="Group 6">
              <a:extLst>
                <a:ext uri="{FF2B5EF4-FFF2-40B4-BE49-F238E27FC236}">
                  <a16:creationId xmlns:a16="http://schemas.microsoft.com/office/drawing/2014/main" id="{F94D4A77-7A1A-4E66-91BB-A5B852FB087A}"/>
                </a:ext>
              </a:extLst>
            </p:cNvPr>
            <p:cNvGrpSpPr>
              <a:grpSpLocks/>
            </p:cNvGrpSpPr>
            <p:nvPr/>
          </p:nvGrpSpPr>
          <p:grpSpPr bwMode="auto">
            <a:xfrm>
              <a:off x="1434" y="1519"/>
              <a:ext cx="93" cy="40"/>
              <a:chOff x="119" y="295"/>
              <a:chExt cx="93" cy="40"/>
            </a:xfrm>
          </p:grpSpPr>
          <p:grpSp>
            <p:nvGrpSpPr>
              <p:cNvPr id="67591" name="Group 7">
                <a:extLst>
                  <a:ext uri="{FF2B5EF4-FFF2-40B4-BE49-F238E27FC236}">
                    <a16:creationId xmlns:a16="http://schemas.microsoft.com/office/drawing/2014/main" id="{E80A26DE-362B-48B8-A969-8D808668FEAB}"/>
                  </a:ext>
                </a:extLst>
              </p:cNvPr>
              <p:cNvGrpSpPr>
                <a:grpSpLocks/>
              </p:cNvGrpSpPr>
              <p:nvPr/>
            </p:nvGrpSpPr>
            <p:grpSpPr bwMode="auto">
              <a:xfrm>
                <a:off x="119" y="295"/>
                <a:ext cx="48" cy="40"/>
                <a:chOff x="2539" y="543"/>
                <a:chExt cx="48" cy="40"/>
              </a:xfrm>
            </p:grpSpPr>
            <p:sp>
              <p:nvSpPr>
                <p:cNvPr id="67592" name="Line 8">
                  <a:extLst>
                    <a:ext uri="{FF2B5EF4-FFF2-40B4-BE49-F238E27FC236}">
                      <a16:creationId xmlns:a16="http://schemas.microsoft.com/office/drawing/2014/main" id="{74697DC1-AF9E-4E3E-963E-6A87F883AC4E}"/>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7593" name="Line 9">
                  <a:extLst>
                    <a:ext uri="{FF2B5EF4-FFF2-40B4-BE49-F238E27FC236}">
                      <a16:creationId xmlns:a16="http://schemas.microsoft.com/office/drawing/2014/main" id="{516EA4A8-80B7-4013-92BB-AF5A2B4769FD}"/>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67594" name="Group 10">
                <a:extLst>
                  <a:ext uri="{FF2B5EF4-FFF2-40B4-BE49-F238E27FC236}">
                    <a16:creationId xmlns:a16="http://schemas.microsoft.com/office/drawing/2014/main" id="{7D96499E-1DFA-4944-B2EF-A1ACD97F0F52}"/>
                  </a:ext>
                </a:extLst>
              </p:cNvPr>
              <p:cNvGrpSpPr>
                <a:grpSpLocks/>
              </p:cNvGrpSpPr>
              <p:nvPr/>
            </p:nvGrpSpPr>
            <p:grpSpPr bwMode="auto">
              <a:xfrm>
                <a:off x="164" y="295"/>
                <a:ext cx="48" cy="40"/>
                <a:chOff x="2539" y="543"/>
                <a:chExt cx="48" cy="40"/>
              </a:xfrm>
            </p:grpSpPr>
            <p:sp>
              <p:nvSpPr>
                <p:cNvPr id="67595" name="Line 11">
                  <a:extLst>
                    <a:ext uri="{FF2B5EF4-FFF2-40B4-BE49-F238E27FC236}">
                      <a16:creationId xmlns:a16="http://schemas.microsoft.com/office/drawing/2014/main" id="{246AFB35-22F8-4DD3-B81A-23B430C41037}"/>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7596" name="Line 12">
                  <a:extLst>
                    <a:ext uri="{FF2B5EF4-FFF2-40B4-BE49-F238E27FC236}">
                      <a16:creationId xmlns:a16="http://schemas.microsoft.com/office/drawing/2014/main" id="{BAE92BAE-8DED-415A-AA09-A47CAB093CF1}"/>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grpSp>
          <p:nvGrpSpPr>
            <p:cNvPr id="67597" name="Group 13">
              <a:extLst>
                <a:ext uri="{FF2B5EF4-FFF2-40B4-BE49-F238E27FC236}">
                  <a16:creationId xmlns:a16="http://schemas.microsoft.com/office/drawing/2014/main" id="{F406515C-F77F-413D-BC8D-E925B71A5B78}"/>
                </a:ext>
              </a:extLst>
            </p:cNvPr>
            <p:cNvGrpSpPr>
              <a:grpSpLocks/>
            </p:cNvGrpSpPr>
            <p:nvPr/>
          </p:nvGrpSpPr>
          <p:grpSpPr bwMode="auto">
            <a:xfrm>
              <a:off x="1525" y="1519"/>
              <a:ext cx="93" cy="40"/>
              <a:chOff x="119" y="295"/>
              <a:chExt cx="93" cy="40"/>
            </a:xfrm>
          </p:grpSpPr>
          <p:grpSp>
            <p:nvGrpSpPr>
              <p:cNvPr id="67598" name="Group 14">
                <a:extLst>
                  <a:ext uri="{FF2B5EF4-FFF2-40B4-BE49-F238E27FC236}">
                    <a16:creationId xmlns:a16="http://schemas.microsoft.com/office/drawing/2014/main" id="{A3BC6EEC-8F4C-44BD-816F-4D39ECA1F16B}"/>
                  </a:ext>
                </a:extLst>
              </p:cNvPr>
              <p:cNvGrpSpPr>
                <a:grpSpLocks/>
              </p:cNvGrpSpPr>
              <p:nvPr/>
            </p:nvGrpSpPr>
            <p:grpSpPr bwMode="auto">
              <a:xfrm>
                <a:off x="119" y="295"/>
                <a:ext cx="48" cy="40"/>
                <a:chOff x="2539" y="543"/>
                <a:chExt cx="48" cy="40"/>
              </a:xfrm>
            </p:grpSpPr>
            <p:sp>
              <p:nvSpPr>
                <p:cNvPr id="67599" name="Line 15">
                  <a:extLst>
                    <a:ext uri="{FF2B5EF4-FFF2-40B4-BE49-F238E27FC236}">
                      <a16:creationId xmlns:a16="http://schemas.microsoft.com/office/drawing/2014/main" id="{65F633D8-0A50-4AED-947D-7CB0C8766F56}"/>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7600" name="Line 16">
                  <a:extLst>
                    <a:ext uri="{FF2B5EF4-FFF2-40B4-BE49-F238E27FC236}">
                      <a16:creationId xmlns:a16="http://schemas.microsoft.com/office/drawing/2014/main" id="{ECA0A163-336D-41D0-AC82-EBE1E2D45D49}"/>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67601" name="Group 17">
                <a:extLst>
                  <a:ext uri="{FF2B5EF4-FFF2-40B4-BE49-F238E27FC236}">
                    <a16:creationId xmlns:a16="http://schemas.microsoft.com/office/drawing/2014/main" id="{2211D7CD-EC0B-4454-B0CF-0750030E0387}"/>
                  </a:ext>
                </a:extLst>
              </p:cNvPr>
              <p:cNvGrpSpPr>
                <a:grpSpLocks/>
              </p:cNvGrpSpPr>
              <p:nvPr/>
            </p:nvGrpSpPr>
            <p:grpSpPr bwMode="auto">
              <a:xfrm>
                <a:off x="164" y="295"/>
                <a:ext cx="48" cy="40"/>
                <a:chOff x="2539" y="543"/>
                <a:chExt cx="48" cy="40"/>
              </a:xfrm>
            </p:grpSpPr>
            <p:sp>
              <p:nvSpPr>
                <p:cNvPr id="67602" name="Line 18">
                  <a:extLst>
                    <a:ext uri="{FF2B5EF4-FFF2-40B4-BE49-F238E27FC236}">
                      <a16:creationId xmlns:a16="http://schemas.microsoft.com/office/drawing/2014/main" id="{4DBC52AC-6BBD-4345-93C1-8E8FBACE117E}"/>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7603" name="Line 19">
                  <a:extLst>
                    <a:ext uri="{FF2B5EF4-FFF2-40B4-BE49-F238E27FC236}">
                      <a16:creationId xmlns:a16="http://schemas.microsoft.com/office/drawing/2014/main" id="{9EFF051D-8894-4EE6-97A0-6B8252A754A3}"/>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grpSp>
      <p:sp>
        <p:nvSpPr>
          <p:cNvPr id="67604" name="Text Box 20">
            <a:extLst>
              <a:ext uri="{FF2B5EF4-FFF2-40B4-BE49-F238E27FC236}">
                <a16:creationId xmlns:a16="http://schemas.microsoft.com/office/drawing/2014/main" id="{CE218580-020F-4C02-B74A-6C0565BC2CA1}"/>
              </a:ext>
            </a:extLst>
          </p:cNvPr>
          <p:cNvSpPr txBox="1">
            <a:spLocks noChangeArrowheads="1"/>
          </p:cNvSpPr>
          <p:nvPr/>
        </p:nvSpPr>
        <p:spPr bwMode="auto">
          <a:xfrm>
            <a:off x="549275" y="179388"/>
            <a:ext cx="20701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UK Land Forces (UKLF) </a:t>
            </a:r>
            <a:r>
              <a:rPr lang="en-GB" altLang="en-US" sz="800"/>
              <a:t>(a)</a:t>
            </a:r>
            <a:endParaRPr lang="en-US" altLang="en-US"/>
          </a:p>
        </p:txBody>
      </p:sp>
      <p:grpSp>
        <p:nvGrpSpPr>
          <p:cNvPr id="67605" name="Group 21">
            <a:extLst>
              <a:ext uri="{FF2B5EF4-FFF2-40B4-BE49-F238E27FC236}">
                <a16:creationId xmlns:a16="http://schemas.microsoft.com/office/drawing/2014/main" id="{18FF66A1-40D9-4F7E-AB9A-69354EDEB880}"/>
              </a:ext>
            </a:extLst>
          </p:cNvPr>
          <p:cNvGrpSpPr>
            <a:grpSpLocks noChangeAspect="1"/>
          </p:cNvGrpSpPr>
          <p:nvPr/>
        </p:nvGrpSpPr>
        <p:grpSpPr bwMode="auto">
          <a:xfrm>
            <a:off x="476250" y="1690688"/>
            <a:ext cx="287338" cy="215900"/>
            <a:chOff x="1968" y="1728"/>
            <a:chExt cx="195" cy="132"/>
          </a:xfrm>
        </p:grpSpPr>
        <p:sp>
          <p:nvSpPr>
            <p:cNvPr id="67606" name="Rectangle 22">
              <a:extLst>
                <a:ext uri="{FF2B5EF4-FFF2-40B4-BE49-F238E27FC236}">
                  <a16:creationId xmlns:a16="http://schemas.microsoft.com/office/drawing/2014/main" id="{6452FBB7-BEE5-4062-9E4D-BE0E962A7FF7}"/>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7607" name="Line 23">
              <a:extLst>
                <a:ext uri="{FF2B5EF4-FFF2-40B4-BE49-F238E27FC236}">
                  <a16:creationId xmlns:a16="http://schemas.microsoft.com/office/drawing/2014/main" id="{58D9620A-DC7E-4C5B-B91C-DF8B2B95848D}"/>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7608" name="Line 24">
              <a:extLst>
                <a:ext uri="{FF2B5EF4-FFF2-40B4-BE49-F238E27FC236}">
                  <a16:creationId xmlns:a16="http://schemas.microsoft.com/office/drawing/2014/main" id="{30C3BE58-9D96-4847-A574-BD486706F99E}"/>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67609" name="Group 25">
            <a:extLst>
              <a:ext uri="{FF2B5EF4-FFF2-40B4-BE49-F238E27FC236}">
                <a16:creationId xmlns:a16="http://schemas.microsoft.com/office/drawing/2014/main" id="{E62FEF16-9822-4B44-ADA3-4CF2A157A5E3}"/>
              </a:ext>
            </a:extLst>
          </p:cNvPr>
          <p:cNvGrpSpPr>
            <a:grpSpLocks/>
          </p:cNvGrpSpPr>
          <p:nvPr/>
        </p:nvGrpSpPr>
        <p:grpSpPr bwMode="auto">
          <a:xfrm>
            <a:off x="582613" y="1619250"/>
            <a:ext cx="76200" cy="63500"/>
            <a:chOff x="2539" y="543"/>
            <a:chExt cx="48" cy="40"/>
          </a:xfrm>
        </p:grpSpPr>
        <p:sp>
          <p:nvSpPr>
            <p:cNvPr id="67610" name="Line 26">
              <a:extLst>
                <a:ext uri="{FF2B5EF4-FFF2-40B4-BE49-F238E27FC236}">
                  <a16:creationId xmlns:a16="http://schemas.microsoft.com/office/drawing/2014/main" id="{CF2CAAAB-18E9-4EBA-BB41-CFD6774A4F20}"/>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7611" name="Line 27">
              <a:extLst>
                <a:ext uri="{FF2B5EF4-FFF2-40B4-BE49-F238E27FC236}">
                  <a16:creationId xmlns:a16="http://schemas.microsoft.com/office/drawing/2014/main" id="{0396F8D4-B371-44C1-9F5A-5800F1A230D3}"/>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67612" name="Line 28">
            <a:extLst>
              <a:ext uri="{FF2B5EF4-FFF2-40B4-BE49-F238E27FC236}">
                <a16:creationId xmlns:a16="http://schemas.microsoft.com/office/drawing/2014/main" id="{AC96DACF-960B-42E9-AA2B-F29FB9475A68}"/>
              </a:ext>
            </a:extLst>
          </p:cNvPr>
          <p:cNvSpPr>
            <a:spLocks noChangeShapeType="1"/>
          </p:cNvSpPr>
          <p:nvPr/>
        </p:nvSpPr>
        <p:spPr bwMode="auto">
          <a:xfrm>
            <a:off x="334963" y="1762125"/>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7613" name="Text Box 29">
            <a:extLst>
              <a:ext uri="{FF2B5EF4-FFF2-40B4-BE49-F238E27FC236}">
                <a16:creationId xmlns:a16="http://schemas.microsoft.com/office/drawing/2014/main" id="{58C5857C-28C9-430D-82EA-E11104429558}"/>
              </a:ext>
            </a:extLst>
          </p:cNvPr>
          <p:cNvSpPr txBox="1">
            <a:spLocks noChangeArrowheads="1"/>
          </p:cNvSpPr>
          <p:nvPr/>
        </p:nvSpPr>
        <p:spPr bwMode="auto">
          <a:xfrm>
            <a:off x="836613" y="1547813"/>
            <a:ext cx="2597150" cy="488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BATTLEGROUP CWBR-13/14</a:t>
            </a:r>
          </a:p>
          <a:p>
            <a:r>
              <a:rPr lang="en-GB" altLang="en-US" sz="1000"/>
              <a:t>8th Field Force/1 Infantry Brigade</a:t>
            </a:r>
          </a:p>
          <a:p>
            <a:r>
              <a:rPr lang="en-GB" altLang="en-US" sz="800" b="0"/>
              <a:t>(UK Defence, then re-roled to UK Mobile Force 1983)</a:t>
            </a:r>
            <a:endParaRPr lang="en-US" altLang="en-US" sz="800" b="0"/>
          </a:p>
        </p:txBody>
      </p:sp>
      <p:grpSp>
        <p:nvGrpSpPr>
          <p:cNvPr id="67614" name="Group 30">
            <a:extLst>
              <a:ext uri="{FF2B5EF4-FFF2-40B4-BE49-F238E27FC236}">
                <a16:creationId xmlns:a16="http://schemas.microsoft.com/office/drawing/2014/main" id="{E620CDD9-7C24-4C31-A95D-85021B9C78BF}"/>
              </a:ext>
            </a:extLst>
          </p:cNvPr>
          <p:cNvGrpSpPr>
            <a:grpSpLocks noChangeAspect="1"/>
          </p:cNvGrpSpPr>
          <p:nvPr/>
        </p:nvGrpSpPr>
        <p:grpSpPr bwMode="auto">
          <a:xfrm>
            <a:off x="476250" y="2122488"/>
            <a:ext cx="287338" cy="215900"/>
            <a:chOff x="1968" y="1728"/>
            <a:chExt cx="195" cy="132"/>
          </a:xfrm>
        </p:grpSpPr>
        <p:sp>
          <p:nvSpPr>
            <p:cNvPr id="67615" name="Rectangle 31">
              <a:extLst>
                <a:ext uri="{FF2B5EF4-FFF2-40B4-BE49-F238E27FC236}">
                  <a16:creationId xmlns:a16="http://schemas.microsoft.com/office/drawing/2014/main" id="{8FBFB69B-7EAE-46E0-AD2F-C61CABAC41E5}"/>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7616" name="Line 32">
              <a:extLst>
                <a:ext uri="{FF2B5EF4-FFF2-40B4-BE49-F238E27FC236}">
                  <a16:creationId xmlns:a16="http://schemas.microsoft.com/office/drawing/2014/main" id="{EA62C3E7-9FCB-4046-9DE4-7650DD4BB22E}"/>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7617" name="Line 33">
              <a:extLst>
                <a:ext uri="{FF2B5EF4-FFF2-40B4-BE49-F238E27FC236}">
                  <a16:creationId xmlns:a16="http://schemas.microsoft.com/office/drawing/2014/main" id="{AF5CE445-6D3F-4066-ACC8-35745BBEBB46}"/>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67618" name="Group 34">
            <a:extLst>
              <a:ext uri="{FF2B5EF4-FFF2-40B4-BE49-F238E27FC236}">
                <a16:creationId xmlns:a16="http://schemas.microsoft.com/office/drawing/2014/main" id="{078F3903-B710-4814-9B92-C4431110106E}"/>
              </a:ext>
            </a:extLst>
          </p:cNvPr>
          <p:cNvGrpSpPr>
            <a:grpSpLocks/>
          </p:cNvGrpSpPr>
          <p:nvPr/>
        </p:nvGrpSpPr>
        <p:grpSpPr bwMode="auto">
          <a:xfrm>
            <a:off x="584200" y="2051050"/>
            <a:ext cx="76200" cy="63500"/>
            <a:chOff x="2539" y="543"/>
            <a:chExt cx="48" cy="40"/>
          </a:xfrm>
        </p:grpSpPr>
        <p:sp>
          <p:nvSpPr>
            <p:cNvPr id="67619" name="Line 35">
              <a:extLst>
                <a:ext uri="{FF2B5EF4-FFF2-40B4-BE49-F238E27FC236}">
                  <a16:creationId xmlns:a16="http://schemas.microsoft.com/office/drawing/2014/main" id="{DDA782A4-DB0E-41A9-94F6-FF9AE1725021}"/>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7620" name="Line 36">
              <a:extLst>
                <a:ext uri="{FF2B5EF4-FFF2-40B4-BE49-F238E27FC236}">
                  <a16:creationId xmlns:a16="http://schemas.microsoft.com/office/drawing/2014/main" id="{313827E5-DCCF-4387-99A4-B94F009014E0}"/>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67621" name="Line 37">
            <a:extLst>
              <a:ext uri="{FF2B5EF4-FFF2-40B4-BE49-F238E27FC236}">
                <a16:creationId xmlns:a16="http://schemas.microsoft.com/office/drawing/2014/main" id="{9C821ECC-B36F-467B-AB82-45C4796B59B2}"/>
              </a:ext>
            </a:extLst>
          </p:cNvPr>
          <p:cNvSpPr>
            <a:spLocks noChangeShapeType="1"/>
          </p:cNvSpPr>
          <p:nvPr/>
        </p:nvSpPr>
        <p:spPr bwMode="auto">
          <a:xfrm>
            <a:off x="334963" y="2193925"/>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7622" name="Text Box 38">
            <a:extLst>
              <a:ext uri="{FF2B5EF4-FFF2-40B4-BE49-F238E27FC236}">
                <a16:creationId xmlns:a16="http://schemas.microsoft.com/office/drawing/2014/main" id="{B33EF15F-16C3-4BB2-991F-387AFD82F87D}"/>
              </a:ext>
            </a:extLst>
          </p:cNvPr>
          <p:cNvSpPr txBox="1">
            <a:spLocks noChangeArrowheads="1"/>
          </p:cNvSpPr>
          <p:nvPr/>
        </p:nvSpPr>
        <p:spPr bwMode="auto">
          <a:xfrm>
            <a:off x="836613" y="2051050"/>
            <a:ext cx="19939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800" b="0"/>
              <a:t>BATTLEGROUP CWBR-18a</a:t>
            </a:r>
          </a:p>
          <a:p>
            <a:r>
              <a:rPr lang="en-US" altLang="en-US" sz="1000"/>
              <a:t>2 (Southeast) Infantry Brigade</a:t>
            </a:r>
          </a:p>
        </p:txBody>
      </p:sp>
      <p:grpSp>
        <p:nvGrpSpPr>
          <p:cNvPr id="67623" name="Group 39">
            <a:extLst>
              <a:ext uri="{FF2B5EF4-FFF2-40B4-BE49-F238E27FC236}">
                <a16:creationId xmlns:a16="http://schemas.microsoft.com/office/drawing/2014/main" id="{50C03FAF-F4C8-49D7-A542-87F4B5DBFE7D}"/>
              </a:ext>
            </a:extLst>
          </p:cNvPr>
          <p:cNvGrpSpPr>
            <a:grpSpLocks/>
          </p:cNvGrpSpPr>
          <p:nvPr/>
        </p:nvGrpSpPr>
        <p:grpSpPr bwMode="auto">
          <a:xfrm>
            <a:off x="476250" y="827088"/>
            <a:ext cx="287338" cy="215900"/>
            <a:chOff x="637" y="1857"/>
            <a:chExt cx="146" cy="99"/>
          </a:xfrm>
        </p:grpSpPr>
        <p:grpSp>
          <p:nvGrpSpPr>
            <p:cNvPr id="67624" name="Group 40">
              <a:extLst>
                <a:ext uri="{FF2B5EF4-FFF2-40B4-BE49-F238E27FC236}">
                  <a16:creationId xmlns:a16="http://schemas.microsoft.com/office/drawing/2014/main" id="{79D7F359-FAA0-456C-9814-2FD539E8694A}"/>
                </a:ext>
              </a:extLst>
            </p:cNvPr>
            <p:cNvGrpSpPr>
              <a:grpSpLocks noChangeAspect="1"/>
            </p:cNvGrpSpPr>
            <p:nvPr/>
          </p:nvGrpSpPr>
          <p:grpSpPr bwMode="auto">
            <a:xfrm>
              <a:off x="637" y="1857"/>
              <a:ext cx="146" cy="99"/>
              <a:chOff x="1968" y="1728"/>
              <a:chExt cx="195" cy="132"/>
            </a:xfrm>
          </p:grpSpPr>
          <p:sp>
            <p:nvSpPr>
              <p:cNvPr id="67625" name="Rectangle 41">
                <a:extLst>
                  <a:ext uri="{FF2B5EF4-FFF2-40B4-BE49-F238E27FC236}">
                    <a16:creationId xmlns:a16="http://schemas.microsoft.com/office/drawing/2014/main" id="{3CEB525C-E0F4-49D3-86CD-59623C60199E}"/>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7626" name="Line 42">
                <a:extLst>
                  <a:ext uri="{FF2B5EF4-FFF2-40B4-BE49-F238E27FC236}">
                    <a16:creationId xmlns:a16="http://schemas.microsoft.com/office/drawing/2014/main" id="{D3AC53B1-7A2E-4F19-8E60-D5860D539C58}"/>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7627" name="Line 43">
                <a:extLst>
                  <a:ext uri="{FF2B5EF4-FFF2-40B4-BE49-F238E27FC236}">
                    <a16:creationId xmlns:a16="http://schemas.microsoft.com/office/drawing/2014/main" id="{47309909-C40F-411F-82E6-BA95154F62C4}"/>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67628" name="Group 44">
              <a:extLst>
                <a:ext uri="{FF2B5EF4-FFF2-40B4-BE49-F238E27FC236}">
                  <a16:creationId xmlns:a16="http://schemas.microsoft.com/office/drawing/2014/main" id="{E8306E32-0593-4D6C-9377-9F45DC4E0036}"/>
                </a:ext>
              </a:extLst>
            </p:cNvPr>
            <p:cNvGrpSpPr>
              <a:grpSpLocks/>
            </p:cNvGrpSpPr>
            <p:nvPr/>
          </p:nvGrpSpPr>
          <p:grpSpPr bwMode="auto">
            <a:xfrm>
              <a:off x="686" y="1931"/>
              <a:ext cx="48" cy="24"/>
              <a:chOff x="1632" y="1249"/>
              <a:chExt cx="48" cy="24"/>
            </a:xfrm>
          </p:grpSpPr>
          <p:sp>
            <p:nvSpPr>
              <p:cNvPr id="67629" name="AutoShape 45">
                <a:extLst>
                  <a:ext uri="{FF2B5EF4-FFF2-40B4-BE49-F238E27FC236}">
                    <a16:creationId xmlns:a16="http://schemas.microsoft.com/office/drawing/2014/main" id="{545F4C9F-8C60-4E06-8026-55F5DE36A197}"/>
                  </a:ext>
                </a:extLst>
              </p:cNvPr>
              <p:cNvSpPr>
                <a:spLocks noChangeArrowheads="1"/>
              </p:cNvSpPr>
              <p:nvPr/>
            </p:nvSpPr>
            <p:spPr bwMode="auto">
              <a:xfrm>
                <a:off x="1632" y="1249"/>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7630" name="AutoShape 46">
                <a:extLst>
                  <a:ext uri="{FF2B5EF4-FFF2-40B4-BE49-F238E27FC236}">
                    <a16:creationId xmlns:a16="http://schemas.microsoft.com/office/drawing/2014/main" id="{81FA78DA-5367-4138-A58A-5045EB85EE46}"/>
                  </a:ext>
                </a:extLst>
              </p:cNvPr>
              <p:cNvSpPr>
                <a:spLocks noChangeArrowheads="1"/>
              </p:cNvSpPr>
              <p:nvPr/>
            </p:nvSpPr>
            <p:spPr bwMode="auto">
              <a:xfrm>
                <a:off x="1657" y="1250"/>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grpSp>
        <p:nvGrpSpPr>
          <p:cNvPr id="67631" name="Group 47">
            <a:extLst>
              <a:ext uri="{FF2B5EF4-FFF2-40B4-BE49-F238E27FC236}">
                <a16:creationId xmlns:a16="http://schemas.microsoft.com/office/drawing/2014/main" id="{E7D15DEF-D867-4B83-8A8D-3573E9930BB5}"/>
              </a:ext>
            </a:extLst>
          </p:cNvPr>
          <p:cNvGrpSpPr>
            <a:grpSpLocks/>
          </p:cNvGrpSpPr>
          <p:nvPr/>
        </p:nvGrpSpPr>
        <p:grpSpPr bwMode="auto">
          <a:xfrm>
            <a:off x="582613" y="757238"/>
            <a:ext cx="76200" cy="63500"/>
            <a:chOff x="2539" y="543"/>
            <a:chExt cx="48" cy="40"/>
          </a:xfrm>
        </p:grpSpPr>
        <p:sp>
          <p:nvSpPr>
            <p:cNvPr id="67632" name="Line 48">
              <a:extLst>
                <a:ext uri="{FF2B5EF4-FFF2-40B4-BE49-F238E27FC236}">
                  <a16:creationId xmlns:a16="http://schemas.microsoft.com/office/drawing/2014/main" id="{A6E98CF2-AA31-4BFA-A486-45CACB6D489A}"/>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7633" name="Line 49">
              <a:extLst>
                <a:ext uri="{FF2B5EF4-FFF2-40B4-BE49-F238E27FC236}">
                  <a16:creationId xmlns:a16="http://schemas.microsoft.com/office/drawing/2014/main" id="{8A058366-99BC-4D12-A93E-86F22FD19467}"/>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67634" name="Text Box 50">
            <a:extLst>
              <a:ext uri="{FF2B5EF4-FFF2-40B4-BE49-F238E27FC236}">
                <a16:creationId xmlns:a16="http://schemas.microsoft.com/office/drawing/2014/main" id="{4DC73147-4F81-401C-8866-7EA9C058E2EF}"/>
              </a:ext>
            </a:extLst>
          </p:cNvPr>
          <p:cNvSpPr txBox="1">
            <a:spLocks noChangeArrowheads="1"/>
          </p:cNvSpPr>
          <p:nvPr/>
        </p:nvSpPr>
        <p:spPr bwMode="auto">
          <a:xfrm>
            <a:off x="836613" y="684213"/>
            <a:ext cx="2417762" cy="488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BATTLEGROUP CWBR-15/16</a:t>
            </a:r>
          </a:p>
          <a:p>
            <a:r>
              <a:rPr lang="en-GB" altLang="en-US" sz="1000"/>
              <a:t>6th Field Force/5 Airborne Brigade </a:t>
            </a:r>
            <a:r>
              <a:rPr lang="en-GB" altLang="en-US" sz="800"/>
              <a:t>(e)</a:t>
            </a:r>
            <a:endParaRPr lang="en-GB" altLang="en-US" sz="1000"/>
          </a:p>
          <a:p>
            <a:r>
              <a:rPr lang="en-GB" altLang="en-US" sz="800" b="0"/>
              <a:t>(Strategic Reserve)</a:t>
            </a:r>
            <a:endParaRPr lang="en-US" altLang="en-US" sz="800" b="0"/>
          </a:p>
        </p:txBody>
      </p:sp>
      <p:sp>
        <p:nvSpPr>
          <p:cNvPr id="67635" name="Line 51">
            <a:extLst>
              <a:ext uri="{FF2B5EF4-FFF2-40B4-BE49-F238E27FC236}">
                <a16:creationId xmlns:a16="http://schemas.microsoft.com/office/drawing/2014/main" id="{76F9A2A8-033D-438A-829D-0BD6B7405301}"/>
              </a:ext>
            </a:extLst>
          </p:cNvPr>
          <p:cNvSpPr>
            <a:spLocks noChangeShapeType="1"/>
          </p:cNvSpPr>
          <p:nvPr/>
        </p:nvSpPr>
        <p:spPr bwMode="auto">
          <a:xfrm>
            <a:off x="333375" y="901700"/>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67686" name="Group 102">
            <a:extLst>
              <a:ext uri="{FF2B5EF4-FFF2-40B4-BE49-F238E27FC236}">
                <a16:creationId xmlns:a16="http://schemas.microsoft.com/office/drawing/2014/main" id="{F935B2A2-2842-490B-AD19-C4A1801D9B8B}"/>
              </a:ext>
            </a:extLst>
          </p:cNvPr>
          <p:cNvGrpSpPr>
            <a:grpSpLocks noChangeAspect="1"/>
          </p:cNvGrpSpPr>
          <p:nvPr/>
        </p:nvGrpSpPr>
        <p:grpSpPr bwMode="auto">
          <a:xfrm>
            <a:off x="476250" y="2557463"/>
            <a:ext cx="287338" cy="215900"/>
            <a:chOff x="1968" y="1728"/>
            <a:chExt cx="195" cy="132"/>
          </a:xfrm>
        </p:grpSpPr>
        <p:sp>
          <p:nvSpPr>
            <p:cNvPr id="67687" name="Rectangle 103">
              <a:extLst>
                <a:ext uri="{FF2B5EF4-FFF2-40B4-BE49-F238E27FC236}">
                  <a16:creationId xmlns:a16="http://schemas.microsoft.com/office/drawing/2014/main" id="{E442271C-AB2E-4C96-946E-C1E5869743FF}"/>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7688" name="Line 104">
              <a:extLst>
                <a:ext uri="{FF2B5EF4-FFF2-40B4-BE49-F238E27FC236}">
                  <a16:creationId xmlns:a16="http://schemas.microsoft.com/office/drawing/2014/main" id="{BD856E38-9F66-41DD-9072-30CBC855D7B7}"/>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7689" name="Line 105">
              <a:extLst>
                <a:ext uri="{FF2B5EF4-FFF2-40B4-BE49-F238E27FC236}">
                  <a16:creationId xmlns:a16="http://schemas.microsoft.com/office/drawing/2014/main" id="{4A086341-19A0-45D7-B547-ECC6A13AE63F}"/>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67690" name="Group 106">
            <a:extLst>
              <a:ext uri="{FF2B5EF4-FFF2-40B4-BE49-F238E27FC236}">
                <a16:creationId xmlns:a16="http://schemas.microsoft.com/office/drawing/2014/main" id="{EEE9E004-C4C9-4E33-909C-9B1782142C0B}"/>
              </a:ext>
            </a:extLst>
          </p:cNvPr>
          <p:cNvGrpSpPr>
            <a:grpSpLocks/>
          </p:cNvGrpSpPr>
          <p:nvPr/>
        </p:nvGrpSpPr>
        <p:grpSpPr bwMode="auto">
          <a:xfrm>
            <a:off x="584200" y="2486025"/>
            <a:ext cx="76200" cy="63500"/>
            <a:chOff x="2539" y="543"/>
            <a:chExt cx="48" cy="40"/>
          </a:xfrm>
        </p:grpSpPr>
        <p:sp>
          <p:nvSpPr>
            <p:cNvPr id="67691" name="Line 107">
              <a:extLst>
                <a:ext uri="{FF2B5EF4-FFF2-40B4-BE49-F238E27FC236}">
                  <a16:creationId xmlns:a16="http://schemas.microsoft.com/office/drawing/2014/main" id="{8B7B4AFF-80A8-49A5-AA50-612CB2435ECE}"/>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7692" name="Line 108">
              <a:extLst>
                <a:ext uri="{FF2B5EF4-FFF2-40B4-BE49-F238E27FC236}">
                  <a16:creationId xmlns:a16="http://schemas.microsoft.com/office/drawing/2014/main" id="{260CEE8B-8AFC-4719-8C9E-6BF009C85E65}"/>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67693" name="Line 109">
            <a:extLst>
              <a:ext uri="{FF2B5EF4-FFF2-40B4-BE49-F238E27FC236}">
                <a16:creationId xmlns:a16="http://schemas.microsoft.com/office/drawing/2014/main" id="{07B0E77E-130D-4FA4-BE71-75ABD12636FC}"/>
              </a:ext>
            </a:extLst>
          </p:cNvPr>
          <p:cNvSpPr>
            <a:spLocks noChangeShapeType="1"/>
          </p:cNvSpPr>
          <p:nvPr/>
        </p:nvSpPr>
        <p:spPr bwMode="auto">
          <a:xfrm>
            <a:off x="334963" y="2628900"/>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7694" name="Text Box 110">
            <a:extLst>
              <a:ext uri="{FF2B5EF4-FFF2-40B4-BE49-F238E27FC236}">
                <a16:creationId xmlns:a16="http://schemas.microsoft.com/office/drawing/2014/main" id="{AA706188-B027-43AD-AC55-1D9F03D5E20D}"/>
              </a:ext>
            </a:extLst>
          </p:cNvPr>
          <p:cNvSpPr txBox="1">
            <a:spLocks noChangeArrowheads="1"/>
          </p:cNvSpPr>
          <p:nvPr/>
        </p:nvSpPr>
        <p:spPr bwMode="auto">
          <a:xfrm>
            <a:off x="836613" y="2413000"/>
            <a:ext cx="2071687" cy="427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800" b="0"/>
              <a:t>BATTLEGROUP CWBR-18c</a:t>
            </a:r>
            <a:r>
              <a:rPr lang="en-US" altLang="en-US"/>
              <a:t> </a:t>
            </a:r>
          </a:p>
          <a:p>
            <a:r>
              <a:rPr lang="en-US" altLang="en-US" sz="1000"/>
              <a:t>42 (Northwest) Infantry Brigade</a:t>
            </a:r>
          </a:p>
        </p:txBody>
      </p:sp>
      <p:grpSp>
        <p:nvGrpSpPr>
          <p:cNvPr id="67695" name="Group 111">
            <a:extLst>
              <a:ext uri="{FF2B5EF4-FFF2-40B4-BE49-F238E27FC236}">
                <a16:creationId xmlns:a16="http://schemas.microsoft.com/office/drawing/2014/main" id="{E4BBC9EC-FFAF-432E-90B8-84DD13F8057A}"/>
              </a:ext>
            </a:extLst>
          </p:cNvPr>
          <p:cNvGrpSpPr>
            <a:grpSpLocks noChangeAspect="1"/>
          </p:cNvGrpSpPr>
          <p:nvPr/>
        </p:nvGrpSpPr>
        <p:grpSpPr bwMode="auto">
          <a:xfrm>
            <a:off x="476250" y="2987675"/>
            <a:ext cx="287338" cy="215900"/>
            <a:chOff x="1968" y="1728"/>
            <a:chExt cx="195" cy="132"/>
          </a:xfrm>
        </p:grpSpPr>
        <p:sp>
          <p:nvSpPr>
            <p:cNvPr id="67696" name="Rectangle 112">
              <a:extLst>
                <a:ext uri="{FF2B5EF4-FFF2-40B4-BE49-F238E27FC236}">
                  <a16:creationId xmlns:a16="http://schemas.microsoft.com/office/drawing/2014/main" id="{C98F18CF-F8C5-46AA-9A76-AB5FB7DE32C7}"/>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7697" name="Line 113">
              <a:extLst>
                <a:ext uri="{FF2B5EF4-FFF2-40B4-BE49-F238E27FC236}">
                  <a16:creationId xmlns:a16="http://schemas.microsoft.com/office/drawing/2014/main" id="{B1CC81DB-A32A-4BE0-860C-5D668F65E849}"/>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7698" name="Line 114">
              <a:extLst>
                <a:ext uri="{FF2B5EF4-FFF2-40B4-BE49-F238E27FC236}">
                  <a16:creationId xmlns:a16="http://schemas.microsoft.com/office/drawing/2014/main" id="{88E4E1B9-891C-40D7-B53A-35D4B6E65401}"/>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67699" name="Group 115">
            <a:extLst>
              <a:ext uri="{FF2B5EF4-FFF2-40B4-BE49-F238E27FC236}">
                <a16:creationId xmlns:a16="http://schemas.microsoft.com/office/drawing/2014/main" id="{61506197-9906-4C07-89E8-607D98075659}"/>
              </a:ext>
            </a:extLst>
          </p:cNvPr>
          <p:cNvGrpSpPr>
            <a:grpSpLocks/>
          </p:cNvGrpSpPr>
          <p:nvPr/>
        </p:nvGrpSpPr>
        <p:grpSpPr bwMode="auto">
          <a:xfrm>
            <a:off x="584200" y="2917825"/>
            <a:ext cx="76200" cy="63500"/>
            <a:chOff x="2539" y="543"/>
            <a:chExt cx="48" cy="40"/>
          </a:xfrm>
        </p:grpSpPr>
        <p:sp>
          <p:nvSpPr>
            <p:cNvPr id="67700" name="Line 116">
              <a:extLst>
                <a:ext uri="{FF2B5EF4-FFF2-40B4-BE49-F238E27FC236}">
                  <a16:creationId xmlns:a16="http://schemas.microsoft.com/office/drawing/2014/main" id="{CDBCFEC6-2576-4F1F-B47E-D2D884F6FDD0}"/>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7701" name="Line 117">
              <a:extLst>
                <a:ext uri="{FF2B5EF4-FFF2-40B4-BE49-F238E27FC236}">
                  <a16:creationId xmlns:a16="http://schemas.microsoft.com/office/drawing/2014/main" id="{5BFC1D64-AD5D-4016-AEBA-A8DD46C6E0FD}"/>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67702" name="Line 118">
            <a:extLst>
              <a:ext uri="{FF2B5EF4-FFF2-40B4-BE49-F238E27FC236}">
                <a16:creationId xmlns:a16="http://schemas.microsoft.com/office/drawing/2014/main" id="{EE3C73A4-85D7-4DB1-B597-0ADF0E2E1E2D}"/>
              </a:ext>
            </a:extLst>
          </p:cNvPr>
          <p:cNvSpPr>
            <a:spLocks noChangeShapeType="1"/>
          </p:cNvSpPr>
          <p:nvPr/>
        </p:nvSpPr>
        <p:spPr bwMode="auto">
          <a:xfrm>
            <a:off x="334963" y="3060700"/>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7703" name="Text Box 119">
            <a:extLst>
              <a:ext uri="{FF2B5EF4-FFF2-40B4-BE49-F238E27FC236}">
                <a16:creationId xmlns:a16="http://schemas.microsoft.com/office/drawing/2014/main" id="{EC796810-AECC-43C6-8BAC-003C620D400C}"/>
              </a:ext>
            </a:extLst>
          </p:cNvPr>
          <p:cNvSpPr txBox="1">
            <a:spLocks noChangeArrowheads="1"/>
          </p:cNvSpPr>
          <p:nvPr/>
        </p:nvSpPr>
        <p:spPr bwMode="auto">
          <a:xfrm>
            <a:off x="836613" y="2844800"/>
            <a:ext cx="1920875" cy="427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800" b="0"/>
              <a:t>BATTLEGROUP CWBR-18d</a:t>
            </a:r>
            <a:r>
              <a:rPr lang="en-US" altLang="en-US"/>
              <a:t> </a:t>
            </a:r>
          </a:p>
          <a:p>
            <a:r>
              <a:rPr lang="en-US" altLang="en-US" sz="1000"/>
              <a:t>43 (Wessex) Infantry Brigade</a:t>
            </a:r>
          </a:p>
        </p:txBody>
      </p:sp>
      <p:grpSp>
        <p:nvGrpSpPr>
          <p:cNvPr id="67704" name="Group 120">
            <a:extLst>
              <a:ext uri="{FF2B5EF4-FFF2-40B4-BE49-F238E27FC236}">
                <a16:creationId xmlns:a16="http://schemas.microsoft.com/office/drawing/2014/main" id="{B684D3D0-53E4-494F-8724-79DD919B1A82}"/>
              </a:ext>
            </a:extLst>
          </p:cNvPr>
          <p:cNvGrpSpPr>
            <a:grpSpLocks noChangeAspect="1"/>
          </p:cNvGrpSpPr>
          <p:nvPr/>
        </p:nvGrpSpPr>
        <p:grpSpPr bwMode="auto">
          <a:xfrm>
            <a:off x="476250" y="3419475"/>
            <a:ext cx="287338" cy="215900"/>
            <a:chOff x="1968" y="1728"/>
            <a:chExt cx="195" cy="132"/>
          </a:xfrm>
        </p:grpSpPr>
        <p:sp>
          <p:nvSpPr>
            <p:cNvPr id="67705" name="Rectangle 121">
              <a:extLst>
                <a:ext uri="{FF2B5EF4-FFF2-40B4-BE49-F238E27FC236}">
                  <a16:creationId xmlns:a16="http://schemas.microsoft.com/office/drawing/2014/main" id="{FC9E5A90-57BC-4C19-9081-6C33C12A6B5F}"/>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7706" name="Line 122">
              <a:extLst>
                <a:ext uri="{FF2B5EF4-FFF2-40B4-BE49-F238E27FC236}">
                  <a16:creationId xmlns:a16="http://schemas.microsoft.com/office/drawing/2014/main" id="{4E6E418B-0658-46F9-BB2F-76E884ECA7AA}"/>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7707" name="Line 123">
              <a:extLst>
                <a:ext uri="{FF2B5EF4-FFF2-40B4-BE49-F238E27FC236}">
                  <a16:creationId xmlns:a16="http://schemas.microsoft.com/office/drawing/2014/main" id="{3E430436-8CC8-4C86-87D9-5D11F1EBD0A7}"/>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67708" name="Group 124">
            <a:extLst>
              <a:ext uri="{FF2B5EF4-FFF2-40B4-BE49-F238E27FC236}">
                <a16:creationId xmlns:a16="http://schemas.microsoft.com/office/drawing/2014/main" id="{63DAAB19-005C-4E2C-B235-1642E58ADD1D}"/>
              </a:ext>
            </a:extLst>
          </p:cNvPr>
          <p:cNvGrpSpPr>
            <a:grpSpLocks/>
          </p:cNvGrpSpPr>
          <p:nvPr/>
        </p:nvGrpSpPr>
        <p:grpSpPr bwMode="auto">
          <a:xfrm>
            <a:off x="584200" y="3348038"/>
            <a:ext cx="76200" cy="63500"/>
            <a:chOff x="2539" y="543"/>
            <a:chExt cx="48" cy="40"/>
          </a:xfrm>
        </p:grpSpPr>
        <p:sp>
          <p:nvSpPr>
            <p:cNvPr id="67709" name="Line 125">
              <a:extLst>
                <a:ext uri="{FF2B5EF4-FFF2-40B4-BE49-F238E27FC236}">
                  <a16:creationId xmlns:a16="http://schemas.microsoft.com/office/drawing/2014/main" id="{EBB53014-54D8-4F49-BC2C-DF5DC896B67B}"/>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7710" name="Line 126">
              <a:extLst>
                <a:ext uri="{FF2B5EF4-FFF2-40B4-BE49-F238E27FC236}">
                  <a16:creationId xmlns:a16="http://schemas.microsoft.com/office/drawing/2014/main" id="{1D5AAF06-38DA-434C-9DA2-490285BB3FE8}"/>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67711" name="Line 127">
            <a:extLst>
              <a:ext uri="{FF2B5EF4-FFF2-40B4-BE49-F238E27FC236}">
                <a16:creationId xmlns:a16="http://schemas.microsoft.com/office/drawing/2014/main" id="{26BE710F-75BE-4AFF-B682-CF9D63B5F1DE}"/>
              </a:ext>
            </a:extLst>
          </p:cNvPr>
          <p:cNvSpPr>
            <a:spLocks noChangeShapeType="1"/>
          </p:cNvSpPr>
          <p:nvPr/>
        </p:nvSpPr>
        <p:spPr bwMode="auto">
          <a:xfrm>
            <a:off x="334963" y="3490913"/>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7712" name="Text Box 128">
            <a:extLst>
              <a:ext uri="{FF2B5EF4-FFF2-40B4-BE49-F238E27FC236}">
                <a16:creationId xmlns:a16="http://schemas.microsoft.com/office/drawing/2014/main" id="{B3A7B46D-C240-47AD-ADBB-36967FE868D6}"/>
              </a:ext>
            </a:extLst>
          </p:cNvPr>
          <p:cNvSpPr txBox="1">
            <a:spLocks noChangeArrowheads="1"/>
          </p:cNvSpPr>
          <p:nvPr/>
        </p:nvSpPr>
        <p:spPr bwMode="auto">
          <a:xfrm>
            <a:off x="836613" y="3276600"/>
            <a:ext cx="1993900" cy="427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800" b="0"/>
              <a:t>BATTLEGROUP CWBR-18e</a:t>
            </a:r>
            <a:r>
              <a:rPr lang="en-US" altLang="en-US"/>
              <a:t> </a:t>
            </a:r>
          </a:p>
          <a:p>
            <a:r>
              <a:rPr lang="en-US" altLang="en-US" sz="1000"/>
              <a:t>51 (Highland) Infantry Brigade</a:t>
            </a:r>
          </a:p>
        </p:txBody>
      </p:sp>
      <p:grpSp>
        <p:nvGrpSpPr>
          <p:cNvPr id="67713" name="Group 129">
            <a:extLst>
              <a:ext uri="{FF2B5EF4-FFF2-40B4-BE49-F238E27FC236}">
                <a16:creationId xmlns:a16="http://schemas.microsoft.com/office/drawing/2014/main" id="{5550B132-B099-4393-AE51-0E0D541B4AD7}"/>
              </a:ext>
            </a:extLst>
          </p:cNvPr>
          <p:cNvGrpSpPr>
            <a:grpSpLocks noChangeAspect="1"/>
          </p:cNvGrpSpPr>
          <p:nvPr/>
        </p:nvGrpSpPr>
        <p:grpSpPr bwMode="auto">
          <a:xfrm>
            <a:off x="476250" y="3852863"/>
            <a:ext cx="287338" cy="215900"/>
            <a:chOff x="1968" y="1728"/>
            <a:chExt cx="195" cy="132"/>
          </a:xfrm>
        </p:grpSpPr>
        <p:sp>
          <p:nvSpPr>
            <p:cNvPr id="67714" name="Rectangle 130">
              <a:extLst>
                <a:ext uri="{FF2B5EF4-FFF2-40B4-BE49-F238E27FC236}">
                  <a16:creationId xmlns:a16="http://schemas.microsoft.com/office/drawing/2014/main" id="{EB98CAEF-BE3C-4578-A92D-5D7A8BD4E69B}"/>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7715" name="Line 131">
              <a:extLst>
                <a:ext uri="{FF2B5EF4-FFF2-40B4-BE49-F238E27FC236}">
                  <a16:creationId xmlns:a16="http://schemas.microsoft.com/office/drawing/2014/main" id="{0822F24F-8D27-4034-96F9-0B32621191C7}"/>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7716" name="Line 132">
              <a:extLst>
                <a:ext uri="{FF2B5EF4-FFF2-40B4-BE49-F238E27FC236}">
                  <a16:creationId xmlns:a16="http://schemas.microsoft.com/office/drawing/2014/main" id="{D2127AD3-CD05-4713-889D-343F5AEC52F2}"/>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67717" name="Group 133">
            <a:extLst>
              <a:ext uri="{FF2B5EF4-FFF2-40B4-BE49-F238E27FC236}">
                <a16:creationId xmlns:a16="http://schemas.microsoft.com/office/drawing/2014/main" id="{CC057B6D-6C55-4B75-822A-0C7E51A0F2BB}"/>
              </a:ext>
            </a:extLst>
          </p:cNvPr>
          <p:cNvGrpSpPr>
            <a:grpSpLocks/>
          </p:cNvGrpSpPr>
          <p:nvPr/>
        </p:nvGrpSpPr>
        <p:grpSpPr bwMode="auto">
          <a:xfrm>
            <a:off x="584200" y="3781425"/>
            <a:ext cx="76200" cy="63500"/>
            <a:chOff x="2539" y="543"/>
            <a:chExt cx="48" cy="40"/>
          </a:xfrm>
        </p:grpSpPr>
        <p:sp>
          <p:nvSpPr>
            <p:cNvPr id="67718" name="Line 134">
              <a:extLst>
                <a:ext uri="{FF2B5EF4-FFF2-40B4-BE49-F238E27FC236}">
                  <a16:creationId xmlns:a16="http://schemas.microsoft.com/office/drawing/2014/main" id="{1CEBA5A5-6514-4FF7-9BD0-DE60D1332F32}"/>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7719" name="Line 135">
              <a:extLst>
                <a:ext uri="{FF2B5EF4-FFF2-40B4-BE49-F238E27FC236}">
                  <a16:creationId xmlns:a16="http://schemas.microsoft.com/office/drawing/2014/main" id="{0D864131-C0ED-4586-ADAA-104989B47B7D}"/>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67720" name="Line 136">
            <a:extLst>
              <a:ext uri="{FF2B5EF4-FFF2-40B4-BE49-F238E27FC236}">
                <a16:creationId xmlns:a16="http://schemas.microsoft.com/office/drawing/2014/main" id="{D1A9FE60-6AA2-4A45-8D8B-CE5FB373857B}"/>
              </a:ext>
            </a:extLst>
          </p:cNvPr>
          <p:cNvSpPr>
            <a:spLocks noChangeShapeType="1"/>
          </p:cNvSpPr>
          <p:nvPr/>
        </p:nvSpPr>
        <p:spPr bwMode="auto">
          <a:xfrm>
            <a:off x="334963" y="3924300"/>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7721" name="Text Box 137">
            <a:extLst>
              <a:ext uri="{FF2B5EF4-FFF2-40B4-BE49-F238E27FC236}">
                <a16:creationId xmlns:a16="http://schemas.microsoft.com/office/drawing/2014/main" id="{5C790792-7A8A-48DB-A106-06329B6EABDB}"/>
              </a:ext>
            </a:extLst>
          </p:cNvPr>
          <p:cNvSpPr txBox="1">
            <a:spLocks noChangeArrowheads="1"/>
          </p:cNvSpPr>
          <p:nvPr/>
        </p:nvSpPr>
        <p:spPr bwMode="auto">
          <a:xfrm>
            <a:off x="836613" y="3708400"/>
            <a:ext cx="1965325" cy="427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800" b="0"/>
              <a:t>BATTLEGROUP CWBR-18f</a:t>
            </a:r>
            <a:r>
              <a:rPr lang="en-US" altLang="en-US"/>
              <a:t> </a:t>
            </a:r>
          </a:p>
          <a:p>
            <a:r>
              <a:rPr lang="en-US" altLang="en-US" sz="1000"/>
              <a:t>52 (Lowland) Infantry Brigade</a:t>
            </a:r>
          </a:p>
        </p:txBody>
      </p:sp>
      <p:grpSp>
        <p:nvGrpSpPr>
          <p:cNvPr id="67722" name="Group 138">
            <a:extLst>
              <a:ext uri="{FF2B5EF4-FFF2-40B4-BE49-F238E27FC236}">
                <a16:creationId xmlns:a16="http://schemas.microsoft.com/office/drawing/2014/main" id="{F55CC7CA-A058-4E9B-B3EE-EED3B9BAFA8D}"/>
              </a:ext>
            </a:extLst>
          </p:cNvPr>
          <p:cNvGrpSpPr>
            <a:grpSpLocks noChangeAspect="1"/>
          </p:cNvGrpSpPr>
          <p:nvPr/>
        </p:nvGrpSpPr>
        <p:grpSpPr bwMode="auto">
          <a:xfrm>
            <a:off x="476250" y="4284663"/>
            <a:ext cx="287338" cy="215900"/>
            <a:chOff x="1968" y="1728"/>
            <a:chExt cx="195" cy="132"/>
          </a:xfrm>
        </p:grpSpPr>
        <p:sp>
          <p:nvSpPr>
            <p:cNvPr id="67723" name="Rectangle 139">
              <a:extLst>
                <a:ext uri="{FF2B5EF4-FFF2-40B4-BE49-F238E27FC236}">
                  <a16:creationId xmlns:a16="http://schemas.microsoft.com/office/drawing/2014/main" id="{142A10C3-079F-4D54-892F-52FCB184E7B0}"/>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7724" name="Line 140">
              <a:extLst>
                <a:ext uri="{FF2B5EF4-FFF2-40B4-BE49-F238E27FC236}">
                  <a16:creationId xmlns:a16="http://schemas.microsoft.com/office/drawing/2014/main" id="{E7268173-367F-4720-8CE1-8C22CF999567}"/>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7725" name="Line 141">
              <a:extLst>
                <a:ext uri="{FF2B5EF4-FFF2-40B4-BE49-F238E27FC236}">
                  <a16:creationId xmlns:a16="http://schemas.microsoft.com/office/drawing/2014/main" id="{18397DD2-C2FC-4702-B013-61EDF5600A7A}"/>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67726" name="Group 142">
            <a:extLst>
              <a:ext uri="{FF2B5EF4-FFF2-40B4-BE49-F238E27FC236}">
                <a16:creationId xmlns:a16="http://schemas.microsoft.com/office/drawing/2014/main" id="{812509B6-C4F1-4137-B831-FA5BC7959E5C}"/>
              </a:ext>
            </a:extLst>
          </p:cNvPr>
          <p:cNvGrpSpPr>
            <a:grpSpLocks/>
          </p:cNvGrpSpPr>
          <p:nvPr/>
        </p:nvGrpSpPr>
        <p:grpSpPr bwMode="auto">
          <a:xfrm>
            <a:off x="584200" y="4213225"/>
            <a:ext cx="76200" cy="63500"/>
            <a:chOff x="2539" y="543"/>
            <a:chExt cx="48" cy="40"/>
          </a:xfrm>
        </p:grpSpPr>
        <p:sp>
          <p:nvSpPr>
            <p:cNvPr id="67727" name="Line 143">
              <a:extLst>
                <a:ext uri="{FF2B5EF4-FFF2-40B4-BE49-F238E27FC236}">
                  <a16:creationId xmlns:a16="http://schemas.microsoft.com/office/drawing/2014/main" id="{D5010B55-A516-48C1-BBE0-0A5A3F68969B}"/>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7728" name="Line 144">
              <a:extLst>
                <a:ext uri="{FF2B5EF4-FFF2-40B4-BE49-F238E27FC236}">
                  <a16:creationId xmlns:a16="http://schemas.microsoft.com/office/drawing/2014/main" id="{509BF80A-FC0D-4E33-8D56-A1F1EED1D0DA}"/>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67729" name="Line 145">
            <a:extLst>
              <a:ext uri="{FF2B5EF4-FFF2-40B4-BE49-F238E27FC236}">
                <a16:creationId xmlns:a16="http://schemas.microsoft.com/office/drawing/2014/main" id="{4EBF5E62-4CDE-4F62-81C0-0794091F5A3F}"/>
              </a:ext>
            </a:extLst>
          </p:cNvPr>
          <p:cNvSpPr>
            <a:spLocks noChangeShapeType="1"/>
          </p:cNvSpPr>
          <p:nvPr/>
        </p:nvSpPr>
        <p:spPr bwMode="auto">
          <a:xfrm>
            <a:off x="334963" y="4356100"/>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7730" name="Text Box 146">
            <a:extLst>
              <a:ext uri="{FF2B5EF4-FFF2-40B4-BE49-F238E27FC236}">
                <a16:creationId xmlns:a16="http://schemas.microsoft.com/office/drawing/2014/main" id="{7FF930C8-4195-423E-B586-AFD722118E17}"/>
              </a:ext>
            </a:extLst>
          </p:cNvPr>
          <p:cNvSpPr txBox="1">
            <a:spLocks noChangeArrowheads="1"/>
          </p:cNvSpPr>
          <p:nvPr/>
        </p:nvSpPr>
        <p:spPr bwMode="auto">
          <a:xfrm>
            <a:off x="836613" y="4140200"/>
            <a:ext cx="2139950" cy="427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800" b="0"/>
              <a:t>BATTLEGROUP CWBR-18g</a:t>
            </a:r>
            <a:r>
              <a:rPr lang="en-US" altLang="en-US"/>
              <a:t> </a:t>
            </a:r>
          </a:p>
          <a:p>
            <a:r>
              <a:rPr lang="en-US" altLang="en-US" sz="1000"/>
              <a:t>54 (East Anglia) Infantry Brigade</a:t>
            </a:r>
          </a:p>
        </p:txBody>
      </p:sp>
      <p:grpSp>
        <p:nvGrpSpPr>
          <p:cNvPr id="67731" name="Group 147">
            <a:extLst>
              <a:ext uri="{FF2B5EF4-FFF2-40B4-BE49-F238E27FC236}">
                <a16:creationId xmlns:a16="http://schemas.microsoft.com/office/drawing/2014/main" id="{2B569062-1D11-41F9-A708-A5D9CA640E00}"/>
              </a:ext>
            </a:extLst>
          </p:cNvPr>
          <p:cNvGrpSpPr>
            <a:grpSpLocks noChangeAspect="1"/>
          </p:cNvGrpSpPr>
          <p:nvPr/>
        </p:nvGrpSpPr>
        <p:grpSpPr bwMode="auto">
          <a:xfrm>
            <a:off x="476250" y="4718050"/>
            <a:ext cx="287338" cy="215900"/>
            <a:chOff x="1968" y="1728"/>
            <a:chExt cx="195" cy="132"/>
          </a:xfrm>
        </p:grpSpPr>
        <p:sp>
          <p:nvSpPr>
            <p:cNvPr id="67732" name="Rectangle 148">
              <a:extLst>
                <a:ext uri="{FF2B5EF4-FFF2-40B4-BE49-F238E27FC236}">
                  <a16:creationId xmlns:a16="http://schemas.microsoft.com/office/drawing/2014/main" id="{1BF1A720-9C0F-406C-9679-2C77AB758467}"/>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7733" name="Line 149">
              <a:extLst>
                <a:ext uri="{FF2B5EF4-FFF2-40B4-BE49-F238E27FC236}">
                  <a16:creationId xmlns:a16="http://schemas.microsoft.com/office/drawing/2014/main" id="{215C7B9B-74C2-4FCD-8DAB-6CE8E5C09D34}"/>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7734" name="Line 150">
              <a:extLst>
                <a:ext uri="{FF2B5EF4-FFF2-40B4-BE49-F238E27FC236}">
                  <a16:creationId xmlns:a16="http://schemas.microsoft.com/office/drawing/2014/main" id="{A4C051A5-E93C-4F2E-AF8E-4BCE2B6643A6}"/>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67735" name="Group 151">
            <a:extLst>
              <a:ext uri="{FF2B5EF4-FFF2-40B4-BE49-F238E27FC236}">
                <a16:creationId xmlns:a16="http://schemas.microsoft.com/office/drawing/2014/main" id="{8CB6A765-B647-4609-99B2-DA00D0A811B6}"/>
              </a:ext>
            </a:extLst>
          </p:cNvPr>
          <p:cNvGrpSpPr>
            <a:grpSpLocks/>
          </p:cNvGrpSpPr>
          <p:nvPr/>
        </p:nvGrpSpPr>
        <p:grpSpPr bwMode="auto">
          <a:xfrm>
            <a:off x="584200" y="4646613"/>
            <a:ext cx="76200" cy="63500"/>
            <a:chOff x="2539" y="543"/>
            <a:chExt cx="48" cy="40"/>
          </a:xfrm>
        </p:grpSpPr>
        <p:sp>
          <p:nvSpPr>
            <p:cNvPr id="67736" name="Line 152">
              <a:extLst>
                <a:ext uri="{FF2B5EF4-FFF2-40B4-BE49-F238E27FC236}">
                  <a16:creationId xmlns:a16="http://schemas.microsoft.com/office/drawing/2014/main" id="{E7D876D9-8C5A-40BD-815B-091F3A287BA7}"/>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7737" name="Line 153">
              <a:extLst>
                <a:ext uri="{FF2B5EF4-FFF2-40B4-BE49-F238E27FC236}">
                  <a16:creationId xmlns:a16="http://schemas.microsoft.com/office/drawing/2014/main" id="{190D0533-6CF3-49B1-BB50-C5B88C9AA586}"/>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67738" name="Line 154">
            <a:extLst>
              <a:ext uri="{FF2B5EF4-FFF2-40B4-BE49-F238E27FC236}">
                <a16:creationId xmlns:a16="http://schemas.microsoft.com/office/drawing/2014/main" id="{DCDA94A1-C7ED-4C46-A22F-8165DE8FDA17}"/>
              </a:ext>
            </a:extLst>
          </p:cNvPr>
          <p:cNvSpPr>
            <a:spLocks noChangeShapeType="1"/>
          </p:cNvSpPr>
          <p:nvPr/>
        </p:nvSpPr>
        <p:spPr bwMode="auto">
          <a:xfrm>
            <a:off x="334963" y="4789488"/>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7739" name="Text Box 155">
            <a:extLst>
              <a:ext uri="{FF2B5EF4-FFF2-40B4-BE49-F238E27FC236}">
                <a16:creationId xmlns:a16="http://schemas.microsoft.com/office/drawing/2014/main" id="{C8DE2E26-8D53-4720-B49B-583C32BAD813}"/>
              </a:ext>
            </a:extLst>
          </p:cNvPr>
          <p:cNvSpPr txBox="1">
            <a:spLocks noChangeArrowheads="1"/>
          </p:cNvSpPr>
          <p:nvPr/>
        </p:nvSpPr>
        <p:spPr bwMode="auto">
          <a:xfrm>
            <a:off x="836613" y="4572000"/>
            <a:ext cx="1917700" cy="427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800" b="0"/>
              <a:t>BATTLEGROUP CWBR-18h</a:t>
            </a:r>
            <a:r>
              <a:rPr lang="en-US" altLang="en-US"/>
              <a:t> </a:t>
            </a:r>
          </a:p>
          <a:p>
            <a:r>
              <a:rPr lang="en-US" altLang="en-US" sz="1000"/>
              <a:t>56 (London) Infantry Brigade</a:t>
            </a:r>
          </a:p>
        </p:txBody>
      </p:sp>
      <p:grpSp>
        <p:nvGrpSpPr>
          <p:cNvPr id="67740" name="Group 156">
            <a:extLst>
              <a:ext uri="{FF2B5EF4-FFF2-40B4-BE49-F238E27FC236}">
                <a16:creationId xmlns:a16="http://schemas.microsoft.com/office/drawing/2014/main" id="{EB778B45-7398-4BD9-B4EE-454D85681EE3}"/>
              </a:ext>
            </a:extLst>
          </p:cNvPr>
          <p:cNvGrpSpPr>
            <a:grpSpLocks noChangeAspect="1"/>
          </p:cNvGrpSpPr>
          <p:nvPr/>
        </p:nvGrpSpPr>
        <p:grpSpPr bwMode="auto">
          <a:xfrm>
            <a:off x="476250" y="5148263"/>
            <a:ext cx="287338" cy="215900"/>
            <a:chOff x="1968" y="1728"/>
            <a:chExt cx="195" cy="132"/>
          </a:xfrm>
        </p:grpSpPr>
        <p:sp>
          <p:nvSpPr>
            <p:cNvPr id="67741" name="Rectangle 157">
              <a:extLst>
                <a:ext uri="{FF2B5EF4-FFF2-40B4-BE49-F238E27FC236}">
                  <a16:creationId xmlns:a16="http://schemas.microsoft.com/office/drawing/2014/main" id="{8E6B9D9D-A55C-459B-8D42-51ECA04D3D57}"/>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7742" name="Line 158">
              <a:extLst>
                <a:ext uri="{FF2B5EF4-FFF2-40B4-BE49-F238E27FC236}">
                  <a16:creationId xmlns:a16="http://schemas.microsoft.com/office/drawing/2014/main" id="{9992FA27-3398-4379-A753-140666D72F34}"/>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7743" name="Line 159">
              <a:extLst>
                <a:ext uri="{FF2B5EF4-FFF2-40B4-BE49-F238E27FC236}">
                  <a16:creationId xmlns:a16="http://schemas.microsoft.com/office/drawing/2014/main" id="{A6F647B9-DE7C-4693-A433-D5F2947ED5C7}"/>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67744" name="Group 160">
            <a:extLst>
              <a:ext uri="{FF2B5EF4-FFF2-40B4-BE49-F238E27FC236}">
                <a16:creationId xmlns:a16="http://schemas.microsoft.com/office/drawing/2014/main" id="{F6879FE8-21F2-429F-859E-922047B97861}"/>
              </a:ext>
            </a:extLst>
          </p:cNvPr>
          <p:cNvGrpSpPr>
            <a:grpSpLocks/>
          </p:cNvGrpSpPr>
          <p:nvPr/>
        </p:nvGrpSpPr>
        <p:grpSpPr bwMode="auto">
          <a:xfrm>
            <a:off x="584200" y="5078413"/>
            <a:ext cx="76200" cy="63500"/>
            <a:chOff x="2539" y="543"/>
            <a:chExt cx="48" cy="40"/>
          </a:xfrm>
        </p:grpSpPr>
        <p:sp>
          <p:nvSpPr>
            <p:cNvPr id="67745" name="Line 161">
              <a:extLst>
                <a:ext uri="{FF2B5EF4-FFF2-40B4-BE49-F238E27FC236}">
                  <a16:creationId xmlns:a16="http://schemas.microsoft.com/office/drawing/2014/main" id="{215C8530-3593-4482-A9EE-F68A7EECD535}"/>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7746" name="Line 162">
              <a:extLst>
                <a:ext uri="{FF2B5EF4-FFF2-40B4-BE49-F238E27FC236}">
                  <a16:creationId xmlns:a16="http://schemas.microsoft.com/office/drawing/2014/main" id="{8EB18E31-CE92-4E8B-86E4-8A8BC6F2AEFF}"/>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67747" name="Line 163">
            <a:extLst>
              <a:ext uri="{FF2B5EF4-FFF2-40B4-BE49-F238E27FC236}">
                <a16:creationId xmlns:a16="http://schemas.microsoft.com/office/drawing/2014/main" id="{3B455BED-52A6-4CAA-8034-80707EBFBB4C}"/>
              </a:ext>
            </a:extLst>
          </p:cNvPr>
          <p:cNvSpPr>
            <a:spLocks noChangeShapeType="1"/>
          </p:cNvSpPr>
          <p:nvPr/>
        </p:nvSpPr>
        <p:spPr bwMode="auto">
          <a:xfrm>
            <a:off x="334963" y="5221288"/>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7748" name="Text Box 164">
            <a:extLst>
              <a:ext uri="{FF2B5EF4-FFF2-40B4-BE49-F238E27FC236}">
                <a16:creationId xmlns:a16="http://schemas.microsoft.com/office/drawing/2014/main" id="{DDBEE57F-C938-41FF-89E7-3C400077D70B}"/>
              </a:ext>
            </a:extLst>
          </p:cNvPr>
          <p:cNvSpPr txBox="1">
            <a:spLocks noChangeArrowheads="1"/>
          </p:cNvSpPr>
          <p:nvPr/>
        </p:nvSpPr>
        <p:spPr bwMode="auto">
          <a:xfrm>
            <a:off x="836613" y="5005388"/>
            <a:ext cx="2408237" cy="427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800" b="0"/>
              <a:t>BATTLEGROUP CWBR-18i</a:t>
            </a:r>
            <a:r>
              <a:rPr lang="en-US" altLang="en-US"/>
              <a:t> </a:t>
            </a:r>
          </a:p>
          <a:p>
            <a:r>
              <a:rPr lang="en-US" altLang="en-US" sz="1000"/>
              <a:t>143 (West Midlands) Infantry Brigade</a:t>
            </a:r>
          </a:p>
        </p:txBody>
      </p:sp>
      <p:grpSp>
        <p:nvGrpSpPr>
          <p:cNvPr id="67749" name="Group 165">
            <a:extLst>
              <a:ext uri="{FF2B5EF4-FFF2-40B4-BE49-F238E27FC236}">
                <a16:creationId xmlns:a16="http://schemas.microsoft.com/office/drawing/2014/main" id="{A3E8A9A0-5A5C-4920-9075-0DFBA3600EA9}"/>
              </a:ext>
            </a:extLst>
          </p:cNvPr>
          <p:cNvGrpSpPr>
            <a:grpSpLocks noChangeAspect="1"/>
          </p:cNvGrpSpPr>
          <p:nvPr/>
        </p:nvGrpSpPr>
        <p:grpSpPr bwMode="auto">
          <a:xfrm>
            <a:off x="476250" y="5580063"/>
            <a:ext cx="287338" cy="215900"/>
            <a:chOff x="1968" y="1728"/>
            <a:chExt cx="195" cy="132"/>
          </a:xfrm>
        </p:grpSpPr>
        <p:sp>
          <p:nvSpPr>
            <p:cNvPr id="67750" name="Rectangle 166">
              <a:extLst>
                <a:ext uri="{FF2B5EF4-FFF2-40B4-BE49-F238E27FC236}">
                  <a16:creationId xmlns:a16="http://schemas.microsoft.com/office/drawing/2014/main" id="{1E3B841A-E443-423D-9E59-2628B66B113C}"/>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7751" name="Line 167">
              <a:extLst>
                <a:ext uri="{FF2B5EF4-FFF2-40B4-BE49-F238E27FC236}">
                  <a16:creationId xmlns:a16="http://schemas.microsoft.com/office/drawing/2014/main" id="{CC6A05BA-80A1-4E52-9A93-3F7999ABCF3F}"/>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7752" name="Line 168">
              <a:extLst>
                <a:ext uri="{FF2B5EF4-FFF2-40B4-BE49-F238E27FC236}">
                  <a16:creationId xmlns:a16="http://schemas.microsoft.com/office/drawing/2014/main" id="{E92612EC-8816-484B-952B-152B7864B53C}"/>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67753" name="Group 169">
            <a:extLst>
              <a:ext uri="{FF2B5EF4-FFF2-40B4-BE49-F238E27FC236}">
                <a16:creationId xmlns:a16="http://schemas.microsoft.com/office/drawing/2014/main" id="{CD22818D-0A65-4417-8B3A-A76AE3FEFCF6}"/>
              </a:ext>
            </a:extLst>
          </p:cNvPr>
          <p:cNvGrpSpPr>
            <a:grpSpLocks/>
          </p:cNvGrpSpPr>
          <p:nvPr/>
        </p:nvGrpSpPr>
        <p:grpSpPr bwMode="auto">
          <a:xfrm>
            <a:off x="584200" y="5508625"/>
            <a:ext cx="76200" cy="63500"/>
            <a:chOff x="2539" y="543"/>
            <a:chExt cx="48" cy="40"/>
          </a:xfrm>
        </p:grpSpPr>
        <p:sp>
          <p:nvSpPr>
            <p:cNvPr id="67754" name="Line 170">
              <a:extLst>
                <a:ext uri="{FF2B5EF4-FFF2-40B4-BE49-F238E27FC236}">
                  <a16:creationId xmlns:a16="http://schemas.microsoft.com/office/drawing/2014/main" id="{9129C4A3-8C50-48D9-B403-8414A97DBCA1}"/>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7755" name="Line 171">
              <a:extLst>
                <a:ext uri="{FF2B5EF4-FFF2-40B4-BE49-F238E27FC236}">
                  <a16:creationId xmlns:a16="http://schemas.microsoft.com/office/drawing/2014/main" id="{9585F2AB-3850-4456-987F-772F4A52722C}"/>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67756" name="Line 172">
            <a:extLst>
              <a:ext uri="{FF2B5EF4-FFF2-40B4-BE49-F238E27FC236}">
                <a16:creationId xmlns:a16="http://schemas.microsoft.com/office/drawing/2014/main" id="{BECBC113-2351-4509-AF74-12E217E01A79}"/>
              </a:ext>
            </a:extLst>
          </p:cNvPr>
          <p:cNvSpPr>
            <a:spLocks noChangeShapeType="1"/>
          </p:cNvSpPr>
          <p:nvPr/>
        </p:nvSpPr>
        <p:spPr bwMode="auto">
          <a:xfrm>
            <a:off x="334963" y="5651500"/>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7757" name="Text Box 173">
            <a:extLst>
              <a:ext uri="{FF2B5EF4-FFF2-40B4-BE49-F238E27FC236}">
                <a16:creationId xmlns:a16="http://schemas.microsoft.com/office/drawing/2014/main" id="{A7110182-D779-4EC7-A67F-EA0F475C345E}"/>
              </a:ext>
            </a:extLst>
          </p:cNvPr>
          <p:cNvSpPr txBox="1">
            <a:spLocks noChangeArrowheads="1"/>
          </p:cNvSpPr>
          <p:nvPr/>
        </p:nvSpPr>
        <p:spPr bwMode="auto">
          <a:xfrm>
            <a:off x="836613" y="5437188"/>
            <a:ext cx="2020887" cy="427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800" b="0"/>
              <a:t>BATTLEGROUP CWBR-18j</a:t>
            </a:r>
            <a:r>
              <a:rPr lang="en-US" altLang="en-US"/>
              <a:t> </a:t>
            </a:r>
          </a:p>
          <a:p>
            <a:r>
              <a:rPr lang="en-US" altLang="en-US" sz="1000"/>
              <a:t>160 (Wales) Infantry Brigade </a:t>
            </a:r>
            <a:r>
              <a:rPr lang="en-US" altLang="en-US" sz="800"/>
              <a:t>(f)</a:t>
            </a:r>
            <a:endParaRPr lang="en-US" altLang="en-US" sz="1000"/>
          </a:p>
        </p:txBody>
      </p:sp>
      <p:sp>
        <p:nvSpPr>
          <p:cNvPr id="67932" name="Text Box 348">
            <a:extLst>
              <a:ext uri="{FF2B5EF4-FFF2-40B4-BE49-F238E27FC236}">
                <a16:creationId xmlns:a16="http://schemas.microsoft.com/office/drawing/2014/main" id="{28044D3F-6888-4D72-9A3F-5375B6C6BAD3}"/>
              </a:ext>
            </a:extLst>
          </p:cNvPr>
          <p:cNvSpPr txBox="1">
            <a:spLocks noChangeArrowheads="1"/>
          </p:cNvSpPr>
          <p:nvPr/>
        </p:nvSpPr>
        <p:spPr bwMode="auto">
          <a:xfrm>
            <a:off x="3284538" y="4356100"/>
            <a:ext cx="3457575" cy="4370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800"/>
              <a:t>(a) </a:t>
            </a:r>
            <a:r>
              <a:rPr lang="en-GB" altLang="en-US" sz="800" b="0"/>
              <a:t>The regular 22 SAS remained under operational command of UKLF until 1987, when the UK Special Forces Directorate was formed to co-ordinate the previously separate efforts of the SAS, SBS and 14th Intelligence Company (see separate organisational diagram below).  One Squadron of 22 SAS would be found working for HQ Northern Ireland throughout the 1980s.</a:t>
            </a:r>
          </a:p>
          <a:p>
            <a:endParaRPr lang="en-GB" altLang="en-US" sz="800"/>
          </a:p>
          <a:p>
            <a:r>
              <a:rPr lang="en-GB" altLang="en-US" sz="800"/>
              <a:t>(b) </a:t>
            </a:r>
            <a:r>
              <a:rPr lang="en-GB" altLang="en-US" sz="800" b="0"/>
              <a:t>With the onset of the Falklands War in April 1982, the core of 6 Field Force was used to create a new 5 Infantry Brigade.  However, the two resident Para Battalions were sent to reinforce 3 Commando Brigade.  The infantry element of the new 5 Infantry Brigade was then formed from 2nd Scots Guards, 1st Welsh Guards and 1/7th Gurkhas.  With the conclusion of the war, the brigade was dispersed and the Paras returned to form 5 Airborne Brigade.</a:t>
            </a:r>
            <a:endParaRPr lang="en-GB" altLang="en-US" sz="800"/>
          </a:p>
          <a:p>
            <a:endParaRPr lang="en-GB" altLang="en-US" sz="800"/>
          </a:p>
          <a:p>
            <a:r>
              <a:rPr lang="en-GB" altLang="en-US" sz="800"/>
              <a:t>(c) </a:t>
            </a:r>
            <a:r>
              <a:rPr lang="en-GB" altLang="en-US" sz="800" b="0"/>
              <a:t>7 Regiment AAC would provide support to UK Mobile Force (656 Sqn), 5 Airborne Brigade (658 Sqn) and Home Defence (666 Sqn).  The independent 2 Flight would support the AMF(L) mission to NATO’s Northern or Southern Flank.  </a:t>
            </a:r>
          </a:p>
          <a:p>
            <a:endParaRPr lang="en-GB" altLang="en-US" sz="800" b="0"/>
          </a:p>
          <a:p>
            <a:r>
              <a:rPr lang="en-GB" altLang="en-US" sz="800"/>
              <a:t>(d) </a:t>
            </a:r>
            <a:r>
              <a:rPr lang="en-GB" altLang="en-US" sz="800" b="0"/>
              <a:t>8 Flight AAC were assigned for counter-terrorism duties within the UK.  From 1982 they were replaced with Agusta 109A (half of the Flight were captured Argentine aircraft).  May therefore replace with:</a:t>
            </a:r>
          </a:p>
          <a:p>
            <a:r>
              <a:rPr lang="en-GB" altLang="en-US" sz="800" b="0"/>
              <a:t>     Agusta 109A Hirundo Utility Helicopter                             CWBR-75</a:t>
            </a:r>
          </a:p>
          <a:p>
            <a:endParaRPr lang="en-GB" altLang="en-US" sz="800" b="0"/>
          </a:p>
          <a:p>
            <a:r>
              <a:rPr lang="en-GB" altLang="en-US" sz="800"/>
              <a:t>(e)</a:t>
            </a:r>
            <a:r>
              <a:rPr lang="en-GB" altLang="en-US" sz="800" b="0"/>
              <a:t> The Bundeswehr had a battalion-sized panzer training unit based in West Wales (within 160 (Wales) Brigade’s geographical area).  The tanks (Leopard 1) were based permanently in Wales and units’ personnel would rotate through for gunnery/manoeuvre training.  The unit would probably have been sent to Germany during the build-up for war, but it’s a fun ‘what-if’ addition to UKLF for defence of the UK.</a:t>
            </a:r>
          </a:p>
          <a:p>
            <a:endParaRPr lang="en-GB" altLang="en-US" sz="800" b="0"/>
          </a:p>
          <a:p>
            <a:r>
              <a:rPr lang="en-GB" altLang="en-US" sz="800"/>
              <a:t>(f) </a:t>
            </a:r>
            <a:r>
              <a:rPr lang="en-GB" altLang="en-US" sz="800" b="0"/>
              <a:t>Late 1980s: May upgrade Lynx’s TOW ATGMs to Improved TOW (see card) and/or may replace Lynx AH Mk 1 HELARM with:</a:t>
            </a:r>
          </a:p>
          <a:p>
            <a:r>
              <a:rPr lang="en-GB" altLang="en-US" sz="800"/>
              <a:t>     </a:t>
            </a:r>
            <a:r>
              <a:rPr lang="en-GB" altLang="en-US" sz="800" b="0"/>
              <a:t>Lynx AH Mk 7 HELARM                                                     CWBR-77</a:t>
            </a:r>
          </a:p>
        </p:txBody>
      </p:sp>
      <p:grpSp>
        <p:nvGrpSpPr>
          <p:cNvPr id="67951" name="Group 367">
            <a:extLst>
              <a:ext uri="{FF2B5EF4-FFF2-40B4-BE49-F238E27FC236}">
                <a16:creationId xmlns:a16="http://schemas.microsoft.com/office/drawing/2014/main" id="{81D6953D-B553-403F-BC56-DB96A79A598D}"/>
              </a:ext>
            </a:extLst>
          </p:cNvPr>
          <p:cNvGrpSpPr>
            <a:grpSpLocks/>
          </p:cNvGrpSpPr>
          <p:nvPr/>
        </p:nvGrpSpPr>
        <p:grpSpPr bwMode="auto">
          <a:xfrm>
            <a:off x="3644900" y="182563"/>
            <a:ext cx="288925" cy="215900"/>
            <a:chOff x="3294" y="2154"/>
            <a:chExt cx="154" cy="100"/>
          </a:xfrm>
        </p:grpSpPr>
        <p:sp>
          <p:nvSpPr>
            <p:cNvPr id="67952" name="Rectangle 368">
              <a:extLst>
                <a:ext uri="{FF2B5EF4-FFF2-40B4-BE49-F238E27FC236}">
                  <a16:creationId xmlns:a16="http://schemas.microsoft.com/office/drawing/2014/main" id="{A6E6C776-6DA0-4CBD-B13F-2D2A6C00B63D}"/>
                </a:ext>
              </a:extLst>
            </p:cNvPr>
            <p:cNvSpPr>
              <a:spLocks noChangeAspect="1" noChangeArrowheads="1"/>
            </p:cNvSpPr>
            <p:nvPr/>
          </p:nvSpPr>
          <p:spPr bwMode="auto">
            <a:xfrm>
              <a:off x="3294" y="2154"/>
              <a:ext cx="154" cy="100"/>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67953" name="Group 369">
              <a:extLst>
                <a:ext uri="{FF2B5EF4-FFF2-40B4-BE49-F238E27FC236}">
                  <a16:creationId xmlns:a16="http://schemas.microsoft.com/office/drawing/2014/main" id="{0FA3B27B-810D-4201-8A35-B2767A785829}"/>
                </a:ext>
              </a:extLst>
            </p:cNvPr>
            <p:cNvGrpSpPr>
              <a:grpSpLocks/>
            </p:cNvGrpSpPr>
            <p:nvPr/>
          </p:nvGrpSpPr>
          <p:grpSpPr bwMode="auto">
            <a:xfrm>
              <a:off x="3316" y="2171"/>
              <a:ext cx="110" cy="63"/>
              <a:chOff x="691" y="3359"/>
              <a:chExt cx="136" cy="90"/>
            </a:xfrm>
          </p:grpSpPr>
          <p:sp>
            <p:nvSpPr>
              <p:cNvPr id="67954" name="Line 370">
                <a:extLst>
                  <a:ext uri="{FF2B5EF4-FFF2-40B4-BE49-F238E27FC236}">
                    <a16:creationId xmlns:a16="http://schemas.microsoft.com/office/drawing/2014/main" id="{A72E5A31-01D7-4F66-9D91-0E8D3831DE39}"/>
                  </a:ext>
                </a:extLst>
              </p:cNvPr>
              <p:cNvSpPr>
                <a:spLocks noChangeShapeType="1"/>
              </p:cNvSpPr>
              <p:nvPr/>
            </p:nvSpPr>
            <p:spPr bwMode="auto">
              <a:xfrm>
                <a:off x="691"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7955" name="Line 371">
                <a:extLst>
                  <a:ext uri="{FF2B5EF4-FFF2-40B4-BE49-F238E27FC236}">
                    <a16:creationId xmlns:a16="http://schemas.microsoft.com/office/drawing/2014/main" id="{12DC240A-FA68-40E5-8D3C-3F7522CADE3A}"/>
                  </a:ext>
                </a:extLst>
              </p:cNvPr>
              <p:cNvSpPr>
                <a:spLocks noChangeShapeType="1"/>
              </p:cNvSpPr>
              <p:nvPr/>
            </p:nvSpPr>
            <p:spPr bwMode="auto">
              <a:xfrm flipV="1">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7956" name="Line 372">
                <a:extLst>
                  <a:ext uri="{FF2B5EF4-FFF2-40B4-BE49-F238E27FC236}">
                    <a16:creationId xmlns:a16="http://schemas.microsoft.com/office/drawing/2014/main" id="{BCAA9DEE-EE9D-48E3-8CDC-F2ADA2554E83}"/>
                  </a:ext>
                </a:extLst>
              </p:cNvPr>
              <p:cNvSpPr>
                <a:spLocks noChangeShapeType="1"/>
              </p:cNvSpPr>
              <p:nvPr/>
            </p:nvSpPr>
            <p:spPr bwMode="auto">
              <a:xfrm>
                <a:off x="827"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7957" name="Line 373">
                <a:extLst>
                  <a:ext uri="{FF2B5EF4-FFF2-40B4-BE49-F238E27FC236}">
                    <a16:creationId xmlns:a16="http://schemas.microsoft.com/office/drawing/2014/main" id="{3F14C873-3095-427C-86DA-20E77D09AAA4}"/>
                  </a:ext>
                </a:extLst>
              </p:cNvPr>
              <p:cNvSpPr>
                <a:spLocks noChangeShapeType="1"/>
              </p:cNvSpPr>
              <p:nvPr/>
            </p:nvSpPr>
            <p:spPr bwMode="auto">
              <a:xfrm>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sp>
        <p:nvSpPr>
          <p:cNvPr id="67958" name="Line 374">
            <a:extLst>
              <a:ext uri="{FF2B5EF4-FFF2-40B4-BE49-F238E27FC236}">
                <a16:creationId xmlns:a16="http://schemas.microsoft.com/office/drawing/2014/main" id="{6DBA249B-2B28-4246-B31C-FF03E515629C}"/>
              </a:ext>
            </a:extLst>
          </p:cNvPr>
          <p:cNvSpPr>
            <a:spLocks noChangeShapeType="1"/>
          </p:cNvSpPr>
          <p:nvPr/>
        </p:nvSpPr>
        <p:spPr bwMode="auto">
          <a:xfrm>
            <a:off x="3502025" y="250825"/>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7959" name="Text Box 375">
            <a:extLst>
              <a:ext uri="{FF2B5EF4-FFF2-40B4-BE49-F238E27FC236}">
                <a16:creationId xmlns:a16="http://schemas.microsoft.com/office/drawing/2014/main" id="{A1048B3A-15C0-404C-8D2A-8F005E93F06D}"/>
              </a:ext>
            </a:extLst>
          </p:cNvPr>
          <p:cNvSpPr txBox="1">
            <a:spLocks noChangeArrowheads="1"/>
          </p:cNvSpPr>
          <p:nvPr/>
        </p:nvSpPr>
        <p:spPr bwMode="auto">
          <a:xfrm>
            <a:off x="4005263" y="107950"/>
            <a:ext cx="19907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7 Regiment Army Air Corps</a:t>
            </a:r>
            <a:r>
              <a:rPr lang="en-GB" altLang="en-US" sz="800"/>
              <a:t> (c)</a:t>
            </a:r>
            <a:endParaRPr lang="en-US" altLang="en-US" sz="800"/>
          </a:p>
        </p:txBody>
      </p:sp>
      <p:grpSp>
        <p:nvGrpSpPr>
          <p:cNvPr id="67960" name="Group 376">
            <a:extLst>
              <a:ext uri="{FF2B5EF4-FFF2-40B4-BE49-F238E27FC236}">
                <a16:creationId xmlns:a16="http://schemas.microsoft.com/office/drawing/2014/main" id="{73E94AFF-E925-426C-9D64-3DDFD6D9C57A}"/>
              </a:ext>
            </a:extLst>
          </p:cNvPr>
          <p:cNvGrpSpPr>
            <a:grpSpLocks/>
          </p:cNvGrpSpPr>
          <p:nvPr/>
        </p:nvGrpSpPr>
        <p:grpSpPr bwMode="auto">
          <a:xfrm>
            <a:off x="3751263" y="106363"/>
            <a:ext cx="76200" cy="63500"/>
            <a:chOff x="2443" y="447"/>
            <a:chExt cx="48" cy="40"/>
          </a:xfrm>
        </p:grpSpPr>
        <p:sp>
          <p:nvSpPr>
            <p:cNvPr id="67961" name="Line 377">
              <a:extLst>
                <a:ext uri="{FF2B5EF4-FFF2-40B4-BE49-F238E27FC236}">
                  <a16:creationId xmlns:a16="http://schemas.microsoft.com/office/drawing/2014/main" id="{93A12F2E-1A85-405B-8C30-21397E67FEAA}"/>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7962" name="Line 378">
              <a:extLst>
                <a:ext uri="{FF2B5EF4-FFF2-40B4-BE49-F238E27FC236}">
                  <a16:creationId xmlns:a16="http://schemas.microsoft.com/office/drawing/2014/main" id="{B313CDB3-FDC4-4282-9808-A21B888FAA77}"/>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68162" name="Group 578">
            <a:extLst>
              <a:ext uri="{FF2B5EF4-FFF2-40B4-BE49-F238E27FC236}">
                <a16:creationId xmlns:a16="http://schemas.microsoft.com/office/drawing/2014/main" id="{3949DFD4-12A1-4467-A324-9CC014B7B029}"/>
              </a:ext>
            </a:extLst>
          </p:cNvPr>
          <p:cNvGrpSpPr>
            <a:grpSpLocks/>
          </p:cNvGrpSpPr>
          <p:nvPr/>
        </p:nvGrpSpPr>
        <p:grpSpPr bwMode="auto">
          <a:xfrm>
            <a:off x="477838" y="6013450"/>
            <a:ext cx="288925" cy="215900"/>
            <a:chOff x="300" y="4014"/>
            <a:chExt cx="182" cy="123"/>
          </a:xfrm>
        </p:grpSpPr>
        <p:grpSp>
          <p:nvGrpSpPr>
            <p:cNvPr id="68163" name="Group 579">
              <a:extLst>
                <a:ext uri="{FF2B5EF4-FFF2-40B4-BE49-F238E27FC236}">
                  <a16:creationId xmlns:a16="http://schemas.microsoft.com/office/drawing/2014/main" id="{512E46AA-2703-4302-B86A-FCFB6167C403}"/>
                </a:ext>
              </a:extLst>
            </p:cNvPr>
            <p:cNvGrpSpPr>
              <a:grpSpLocks noChangeAspect="1"/>
            </p:cNvGrpSpPr>
            <p:nvPr/>
          </p:nvGrpSpPr>
          <p:grpSpPr bwMode="auto">
            <a:xfrm>
              <a:off x="300" y="4014"/>
              <a:ext cx="181" cy="123"/>
              <a:chOff x="1968" y="1728"/>
              <a:chExt cx="195" cy="132"/>
            </a:xfrm>
          </p:grpSpPr>
          <p:sp>
            <p:nvSpPr>
              <p:cNvPr id="68164" name="Rectangle 580">
                <a:extLst>
                  <a:ext uri="{FF2B5EF4-FFF2-40B4-BE49-F238E27FC236}">
                    <a16:creationId xmlns:a16="http://schemas.microsoft.com/office/drawing/2014/main" id="{096AF154-3205-4375-90C5-DE96F867F357}"/>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8165" name="Line 581">
                <a:extLst>
                  <a:ext uri="{FF2B5EF4-FFF2-40B4-BE49-F238E27FC236}">
                    <a16:creationId xmlns:a16="http://schemas.microsoft.com/office/drawing/2014/main" id="{4CFD0338-0346-4F3A-81B3-0810EE15DE08}"/>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8166" name="Line 582">
                <a:extLst>
                  <a:ext uri="{FF2B5EF4-FFF2-40B4-BE49-F238E27FC236}">
                    <a16:creationId xmlns:a16="http://schemas.microsoft.com/office/drawing/2014/main" id="{25514EEB-7C05-412C-BCBD-BAD80D8A2E20}"/>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68167" name="Line 583">
              <a:extLst>
                <a:ext uri="{FF2B5EF4-FFF2-40B4-BE49-F238E27FC236}">
                  <a16:creationId xmlns:a16="http://schemas.microsoft.com/office/drawing/2014/main" id="{5B56A9A0-C4AC-4C66-8AAB-BE46CF3DE10B}"/>
                </a:ext>
              </a:extLst>
            </p:cNvPr>
            <p:cNvSpPr>
              <a:spLocks noChangeShapeType="1"/>
            </p:cNvSpPr>
            <p:nvPr/>
          </p:nvSpPr>
          <p:spPr bwMode="auto">
            <a:xfrm flipV="1">
              <a:off x="300" y="4014"/>
              <a:ext cx="182" cy="12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8168" name="Line 584">
              <a:extLst>
                <a:ext uri="{FF2B5EF4-FFF2-40B4-BE49-F238E27FC236}">
                  <a16:creationId xmlns:a16="http://schemas.microsoft.com/office/drawing/2014/main" id="{ECB29403-8649-4FDC-A5ED-00E30AADEA29}"/>
                </a:ext>
              </a:extLst>
            </p:cNvPr>
            <p:cNvSpPr>
              <a:spLocks noChangeShapeType="1"/>
            </p:cNvSpPr>
            <p:nvPr/>
          </p:nvSpPr>
          <p:spPr bwMode="auto">
            <a:xfrm flipH="1" flipV="1">
              <a:off x="300" y="4014"/>
              <a:ext cx="180" cy="12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68169" name="Group 585">
            <a:extLst>
              <a:ext uri="{FF2B5EF4-FFF2-40B4-BE49-F238E27FC236}">
                <a16:creationId xmlns:a16="http://schemas.microsoft.com/office/drawing/2014/main" id="{2B002D4F-5867-4E51-B994-7AFEF30E1F56}"/>
              </a:ext>
            </a:extLst>
          </p:cNvPr>
          <p:cNvGrpSpPr>
            <a:grpSpLocks/>
          </p:cNvGrpSpPr>
          <p:nvPr/>
        </p:nvGrpSpPr>
        <p:grpSpPr bwMode="auto">
          <a:xfrm>
            <a:off x="584200" y="5940425"/>
            <a:ext cx="76200" cy="63500"/>
            <a:chOff x="2443" y="447"/>
            <a:chExt cx="48" cy="40"/>
          </a:xfrm>
        </p:grpSpPr>
        <p:sp>
          <p:nvSpPr>
            <p:cNvPr id="68170" name="Line 586">
              <a:extLst>
                <a:ext uri="{FF2B5EF4-FFF2-40B4-BE49-F238E27FC236}">
                  <a16:creationId xmlns:a16="http://schemas.microsoft.com/office/drawing/2014/main" id="{F188FB8E-FF8F-4A53-A33B-BC5F413DF556}"/>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8171" name="Line 587">
              <a:extLst>
                <a:ext uri="{FF2B5EF4-FFF2-40B4-BE49-F238E27FC236}">
                  <a16:creationId xmlns:a16="http://schemas.microsoft.com/office/drawing/2014/main" id="{57A6FB69-22E0-46C3-A7F4-263C6CD6EB7D}"/>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68172" name="Line 588">
            <a:extLst>
              <a:ext uri="{FF2B5EF4-FFF2-40B4-BE49-F238E27FC236}">
                <a16:creationId xmlns:a16="http://schemas.microsoft.com/office/drawing/2014/main" id="{BFEF8DAE-5145-4EA7-9266-12D2B315BAAE}"/>
              </a:ext>
            </a:extLst>
          </p:cNvPr>
          <p:cNvSpPr>
            <a:spLocks noChangeShapeType="1"/>
          </p:cNvSpPr>
          <p:nvPr/>
        </p:nvSpPr>
        <p:spPr bwMode="auto">
          <a:xfrm>
            <a:off x="333375" y="6084888"/>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8173" name="Text Box 589">
            <a:extLst>
              <a:ext uri="{FF2B5EF4-FFF2-40B4-BE49-F238E27FC236}">
                <a16:creationId xmlns:a16="http://schemas.microsoft.com/office/drawing/2014/main" id="{92445E0C-9FD3-45B7-A7AC-80E58DF0D8AB}"/>
              </a:ext>
            </a:extLst>
          </p:cNvPr>
          <p:cNvSpPr txBox="1">
            <a:spLocks noChangeArrowheads="1"/>
          </p:cNvSpPr>
          <p:nvPr/>
        </p:nvSpPr>
        <p:spPr bwMode="auto">
          <a:xfrm>
            <a:off x="836613" y="5940425"/>
            <a:ext cx="1652587"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22 Special Air Service </a:t>
            </a:r>
            <a:r>
              <a:rPr lang="en-GB" altLang="en-US" sz="800"/>
              <a:t>(a)</a:t>
            </a:r>
            <a:endParaRPr lang="en-GB" altLang="en-US" sz="1000"/>
          </a:p>
        </p:txBody>
      </p:sp>
      <p:sp>
        <p:nvSpPr>
          <p:cNvPr id="68224" name="Line 640">
            <a:extLst>
              <a:ext uri="{FF2B5EF4-FFF2-40B4-BE49-F238E27FC236}">
                <a16:creationId xmlns:a16="http://schemas.microsoft.com/office/drawing/2014/main" id="{CC4C1E7C-C234-4DC1-B16A-84CD87ED7FFD}"/>
              </a:ext>
            </a:extLst>
          </p:cNvPr>
          <p:cNvSpPr>
            <a:spLocks noChangeShapeType="1"/>
          </p:cNvSpPr>
          <p:nvPr/>
        </p:nvSpPr>
        <p:spPr bwMode="auto">
          <a:xfrm flipV="1">
            <a:off x="620713" y="6229350"/>
            <a:ext cx="0" cy="2159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68225" name="Group 641">
            <a:extLst>
              <a:ext uri="{FF2B5EF4-FFF2-40B4-BE49-F238E27FC236}">
                <a16:creationId xmlns:a16="http://schemas.microsoft.com/office/drawing/2014/main" id="{B7E9116E-447A-4554-BD33-7C5A8B969324}"/>
              </a:ext>
            </a:extLst>
          </p:cNvPr>
          <p:cNvGrpSpPr>
            <a:grpSpLocks/>
          </p:cNvGrpSpPr>
          <p:nvPr/>
        </p:nvGrpSpPr>
        <p:grpSpPr bwMode="auto">
          <a:xfrm>
            <a:off x="765175" y="6372225"/>
            <a:ext cx="244475" cy="158750"/>
            <a:chOff x="3294" y="2154"/>
            <a:chExt cx="154" cy="100"/>
          </a:xfrm>
        </p:grpSpPr>
        <p:sp>
          <p:nvSpPr>
            <p:cNvPr id="68226" name="Rectangle 642">
              <a:extLst>
                <a:ext uri="{FF2B5EF4-FFF2-40B4-BE49-F238E27FC236}">
                  <a16:creationId xmlns:a16="http://schemas.microsoft.com/office/drawing/2014/main" id="{AD2F4053-3C7E-4F98-8683-551A7A2B0D1A}"/>
                </a:ext>
              </a:extLst>
            </p:cNvPr>
            <p:cNvSpPr>
              <a:spLocks noChangeAspect="1" noChangeArrowheads="1"/>
            </p:cNvSpPr>
            <p:nvPr/>
          </p:nvSpPr>
          <p:spPr bwMode="auto">
            <a:xfrm>
              <a:off x="3294" y="2154"/>
              <a:ext cx="154" cy="100"/>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68227" name="Group 643">
              <a:extLst>
                <a:ext uri="{FF2B5EF4-FFF2-40B4-BE49-F238E27FC236}">
                  <a16:creationId xmlns:a16="http://schemas.microsoft.com/office/drawing/2014/main" id="{E55B45D9-EFA3-4DD7-91C2-1A878A3F97EA}"/>
                </a:ext>
              </a:extLst>
            </p:cNvPr>
            <p:cNvGrpSpPr>
              <a:grpSpLocks/>
            </p:cNvGrpSpPr>
            <p:nvPr/>
          </p:nvGrpSpPr>
          <p:grpSpPr bwMode="auto">
            <a:xfrm>
              <a:off x="3316" y="2171"/>
              <a:ext cx="110" cy="63"/>
              <a:chOff x="691" y="3359"/>
              <a:chExt cx="136" cy="90"/>
            </a:xfrm>
          </p:grpSpPr>
          <p:sp>
            <p:nvSpPr>
              <p:cNvPr id="68228" name="Line 644">
                <a:extLst>
                  <a:ext uri="{FF2B5EF4-FFF2-40B4-BE49-F238E27FC236}">
                    <a16:creationId xmlns:a16="http://schemas.microsoft.com/office/drawing/2014/main" id="{ABF9C69F-B651-49B8-824F-0F60656FED26}"/>
                  </a:ext>
                </a:extLst>
              </p:cNvPr>
              <p:cNvSpPr>
                <a:spLocks noChangeShapeType="1"/>
              </p:cNvSpPr>
              <p:nvPr/>
            </p:nvSpPr>
            <p:spPr bwMode="auto">
              <a:xfrm>
                <a:off x="691"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8229" name="Line 645">
                <a:extLst>
                  <a:ext uri="{FF2B5EF4-FFF2-40B4-BE49-F238E27FC236}">
                    <a16:creationId xmlns:a16="http://schemas.microsoft.com/office/drawing/2014/main" id="{1BFBA113-5597-4C81-A7DD-FF9B437FD553}"/>
                  </a:ext>
                </a:extLst>
              </p:cNvPr>
              <p:cNvSpPr>
                <a:spLocks noChangeShapeType="1"/>
              </p:cNvSpPr>
              <p:nvPr/>
            </p:nvSpPr>
            <p:spPr bwMode="auto">
              <a:xfrm flipV="1">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8230" name="Line 646">
                <a:extLst>
                  <a:ext uri="{FF2B5EF4-FFF2-40B4-BE49-F238E27FC236}">
                    <a16:creationId xmlns:a16="http://schemas.microsoft.com/office/drawing/2014/main" id="{4831AFFB-765B-47A5-94AE-3E6D93244485}"/>
                  </a:ext>
                </a:extLst>
              </p:cNvPr>
              <p:cNvSpPr>
                <a:spLocks noChangeShapeType="1"/>
              </p:cNvSpPr>
              <p:nvPr/>
            </p:nvSpPr>
            <p:spPr bwMode="auto">
              <a:xfrm>
                <a:off x="827"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8231" name="Line 647">
                <a:extLst>
                  <a:ext uri="{FF2B5EF4-FFF2-40B4-BE49-F238E27FC236}">
                    <a16:creationId xmlns:a16="http://schemas.microsoft.com/office/drawing/2014/main" id="{469E1F8D-3A67-4200-8B9C-3078C46DA8DF}"/>
                  </a:ext>
                </a:extLst>
              </p:cNvPr>
              <p:cNvSpPr>
                <a:spLocks noChangeShapeType="1"/>
              </p:cNvSpPr>
              <p:nvPr/>
            </p:nvSpPr>
            <p:spPr bwMode="auto">
              <a:xfrm>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68232" name="Group 648">
            <a:extLst>
              <a:ext uri="{FF2B5EF4-FFF2-40B4-BE49-F238E27FC236}">
                <a16:creationId xmlns:a16="http://schemas.microsoft.com/office/drawing/2014/main" id="{6903FA25-F3E2-4733-9AC0-0415838E5A57}"/>
              </a:ext>
            </a:extLst>
          </p:cNvPr>
          <p:cNvGrpSpPr>
            <a:grpSpLocks/>
          </p:cNvGrpSpPr>
          <p:nvPr/>
        </p:nvGrpSpPr>
        <p:grpSpPr bwMode="auto">
          <a:xfrm>
            <a:off x="849313" y="6300788"/>
            <a:ext cx="74612" cy="26987"/>
            <a:chOff x="2373" y="1404"/>
            <a:chExt cx="47" cy="17"/>
          </a:xfrm>
        </p:grpSpPr>
        <p:sp>
          <p:nvSpPr>
            <p:cNvPr id="68233" name="Oval 649">
              <a:extLst>
                <a:ext uri="{FF2B5EF4-FFF2-40B4-BE49-F238E27FC236}">
                  <a16:creationId xmlns:a16="http://schemas.microsoft.com/office/drawing/2014/main" id="{B2CBE66F-3929-4A06-95F1-3D86C8117AC7}"/>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68234" name="Oval 650">
              <a:extLst>
                <a:ext uri="{FF2B5EF4-FFF2-40B4-BE49-F238E27FC236}">
                  <a16:creationId xmlns:a16="http://schemas.microsoft.com/office/drawing/2014/main" id="{31DF09DA-C18C-4025-9CAA-276A9B12F207}"/>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68235" name="Text Box 651">
            <a:extLst>
              <a:ext uri="{FF2B5EF4-FFF2-40B4-BE49-F238E27FC236}">
                <a16:creationId xmlns:a16="http://schemas.microsoft.com/office/drawing/2014/main" id="{B28727E8-62B3-477E-A420-45E9564F5608}"/>
              </a:ext>
            </a:extLst>
          </p:cNvPr>
          <p:cNvSpPr txBox="1">
            <a:spLocks noChangeArrowheads="1"/>
          </p:cNvSpPr>
          <p:nvPr/>
        </p:nvSpPr>
        <p:spPr bwMode="auto">
          <a:xfrm>
            <a:off x="981075" y="6300788"/>
            <a:ext cx="2281238"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x2 </a:t>
            </a:r>
            <a:r>
              <a:rPr lang="en-GB" altLang="en-US" sz="800" b="0"/>
              <a:t>Scout AH Mk 1 Helicopter </a:t>
            </a:r>
            <a:r>
              <a:rPr lang="en-GB" altLang="en-US" sz="800"/>
              <a:t> </a:t>
            </a:r>
            <a:r>
              <a:rPr lang="en-GB" altLang="en-US" sz="800" b="0"/>
              <a:t>    CWBR-42 </a:t>
            </a:r>
            <a:r>
              <a:rPr lang="en-GB" altLang="en-US" sz="800"/>
              <a:t>(d)</a:t>
            </a:r>
          </a:p>
        </p:txBody>
      </p:sp>
      <p:sp>
        <p:nvSpPr>
          <p:cNvPr id="68236" name="Line 652">
            <a:extLst>
              <a:ext uri="{FF2B5EF4-FFF2-40B4-BE49-F238E27FC236}">
                <a16:creationId xmlns:a16="http://schemas.microsoft.com/office/drawing/2014/main" id="{53D51732-AB9C-4D95-A269-D540E561E8E7}"/>
              </a:ext>
            </a:extLst>
          </p:cNvPr>
          <p:cNvSpPr>
            <a:spLocks noChangeShapeType="1"/>
          </p:cNvSpPr>
          <p:nvPr/>
        </p:nvSpPr>
        <p:spPr bwMode="auto">
          <a:xfrm>
            <a:off x="622300" y="6445250"/>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68238" name="Group 654">
            <a:extLst>
              <a:ext uri="{FF2B5EF4-FFF2-40B4-BE49-F238E27FC236}">
                <a16:creationId xmlns:a16="http://schemas.microsoft.com/office/drawing/2014/main" id="{FF414876-B3A0-4753-9EBC-450214EEC4A4}"/>
              </a:ext>
            </a:extLst>
          </p:cNvPr>
          <p:cNvGrpSpPr>
            <a:grpSpLocks noChangeAspect="1"/>
          </p:cNvGrpSpPr>
          <p:nvPr/>
        </p:nvGrpSpPr>
        <p:grpSpPr bwMode="auto">
          <a:xfrm>
            <a:off x="477838" y="1258888"/>
            <a:ext cx="287337" cy="215900"/>
            <a:chOff x="1968" y="1728"/>
            <a:chExt cx="195" cy="132"/>
          </a:xfrm>
        </p:grpSpPr>
        <p:sp>
          <p:nvSpPr>
            <p:cNvPr id="68239" name="Rectangle 655">
              <a:extLst>
                <a:ext uri="{FF2B5EF4-FFF2-40B4-BE49-F238E27FC236}">
                  <a16:creationId xmlns:a16="http://schemas.microsoft.com/office/drawing/2014/main" id="{665C187A-6DF0-4462-A151-8C1B253970C5}"/>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8240" name="Line 656">
              <a:extLst>
                <a:ext uri="{FF2B5EF4-FFF2-40B4-BE49-F238E27FC236}">
                  <a16:creationId xmlns:a16="http://schemas.microsoft.com/office/drawing/2014/main" id="{2905EEB0-647E-41F3-87ED-D11B19C22F8C}"/>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8241" name="Line 657">
              <a:extLst>
                <a:ext uri="{FF2B5EF4-FFF2-40B4-BE49-F238E27FC236}">
                  <a16:creationId xmlns:a16="http://schemas.microsoft.com/office/drawing/2014/main" id="{FA9C2543-99C7-4E1E-BDDC-1FDA68658E1A}"/>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68242" name="Group 658">
            <a:extLst>
              <a:ext uri="{FF2B5EF4-FFF2-40B4-BE49-F238E27FC236}">
                <a16:creationId xmlns:a16="http://schemas.microsoft.com/office/drawing/2014/main" id="{05FC7817-939B-479E-A71A-8BC9A7F0412F}"/>
              </a:ext>
            </a:extLst>
          </p:cNvPr>
          <p:cNvGrpSpPr>
            <a:grpSpLocks/>
          </p:cNvGrpSpPr>
          <p:nvPr/>
        </p:nvGrpSpPr>
        <p:grpSpPr bwMode="auto">
          <a:xfrm>
            <a:off x="585788" y="1187450"/>
            <a:ext cx="76200" cy="63500"/>
            <a:chOff x="2539" y="543"/>
            <a:chExt cx="48" cy="40"/>
          </a:xfrm>
        </p:grpSpPr>
        <p:sp>
          <p:nvSpPr>
            <p:cNvPr id="68243" name="Line 659">
              <a:extLst>
                <a:ext uri="{FF2B5EF4-FFF2-40B4-BE49-F238E27FC236}">
                  <a16:creationId xmlns:a16="http://schemas.microsoft.com/office/drawing/2014/main" id="{FCCAA89C-0851-42EC-B0EE-7B4F81CFA72E}"/>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8244" name="Line 660">
              <a:extLst>
                <a:ext uri="{FF2B5EF4-FFF2-40B4-BE49-F238E27FC236}">
                  <a16:creationId xmlns:a16="http://schemas.microsoft.com/office/drawing/2014/main" id="{08AB1442-E948-41F5-BCA5-CBE4050DDD19}"/>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68245" name="Line 661">
            <a:extLst>
              <a:ext uri="{FF2B5EF4-FFF2-40B4-BE49-F238E27FC236}">
                <a16:creationId xmlns:a16="http://schemas.microsoft.com/office/drawing/2014/main" id="{E041E07C-47B0-4B80-9A9D-9CB3B8E42CC4}"/>
              </a:ext>
            </a:extLst>
          </p:cNvPr>
          <p:cNvSpPr>
            <a:spLocks noChangeShapeType="1"/>
          </p:cNvSpPr>
          <p:nvPr/>
        </p:nvSpPr>
        <p:spPr bwMode="auto">
          <a:xfrm>
            <a:off x="336550" y="1330325"/>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8246" name="Text Box 662">
            <a:extLst>
              <a:ext uri="{FF2B5EF4-FFF2-40B4-BE49-F238E27FC236}">
                <a16:creationId xmlns:a16="http://schemas.microsoft.com/office/drawing/2014/main" id="{A7F4B84C-A4D6-4FA4-B442-3B4C3358E9F1}"/>
              </a:ext>
            </a:extLst>
          </p:cNvPr>
          <p:cNvSpPr txBox="1">
            <a:spLocks noChangeArrowheads="1"/>
          </p:cNvSpPr>
          <p:nvPr/>
        </p:nvSpPr>
        <p:spPr bwMode="auto">
          <a:xfrm>
            <a:off x="836613" y="1116013"/>
            <a:ext cx="1485900" cy="488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800" b="0"/>
              <a:t>BATTLEGROUP CWBR-18b</a:t>
            </a:r>
          </a:p>
          <a:p>
            <a:r>
              <a:rPr lang="en-US" altLang="en-US" sz="1000"/>
              <a:t>5 Infantry Brigade </a:t>
            </a:r>
            <a:r>
              <a:rPr lang="en-US" altLang="en-US" sz="800"/>
              <a:t>(b)</a:t>
            </a:r>
            <a:endParaRPr lang="en-US" altLang="en-US" sz="1000"/>
          </a:p>
          <a:p>
            <a:r>
              <a:rPr lang="en-US" altLang="en-US" sz="800" b="0"/>
              <a:t>(1982 only)</a:t>
            </a:r>
          </a:p>
        </p:txBody>
      </p:sp>
      <p:sp>
        <p:nvSpPr>
          <p:cNvPr id="68247" name="Line 663">
            <a:extLst>
              <a:ext uri="{FF2B5EF4-FFF2-40B4-BE49-F238E27FC236}">
                <a16:creationId xmlns:a16="http://schemas.microsoft.com/office/drawing/2014/main" id="{EBC83ADC-F87C-4605-97CF-7325FEECF2F5}"/>
              </a:ext>
            </a:extLst>
          </p:cNvPr>
          <p:cNvSpPr>
            <a:spLocks noChangeShapeType="1"/>
          </p:cNvSpPr>
          <p:nvPr/>
        </p:nvSpPr>
        <p:spPr bwMode="auto">
          <a:xfrm>
            <a:off x="333375" y="611188"/>
            <a:ext cx="31670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8248" name="Line 664">
            <a:extLst>
              <a:ext uri="{FF2B5EF4-FFF2-40B4-BE49-F238E27FC236}">
                <a16:creationId xmlns:a16="http://schemas.microsoft.com/office/drawing/2014/main" id="{CF3650E4-BDC9-4A70-AC09-59AAC97D0210}"/>
              </a:ext>
            </a:extLst>
          </p:cNvPr>
          <p:cNvSpPr>
            <a:spLocks noChangeShapeType="1"/>
          </p:cNvSpPr>
          <p:nvPr/>
        </p:nvSpPr>
        <p:spPr bwMode="auto">
          <a:xfrm>
            <a:off x="404813" y="755650"/>
            <a:ext cx="0" cy="79216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8249" name="Line 665">
            <a:extLst>
              <a:ext uri="{FF2B5EF4-FFF2-40B4-BE49-F238E27FC236}">
                <a16:creationId xmlns:a16="http://schemas.microsoft.com/office/drawing/2014/main" id="{6F8DDFDC-3836-4539-8002-536A109EFE12}"/>
              </a:ext>
            </a:extLst>
          </p:cNvPr>
          <p:cNvSpPr>
            <a:spLocks noChangeShapeType="1"/>
          </p:cNvSpPr>
          <p:nvPr/>
        </p:nvSpPr>
        <p:spPr bwMode="auto">
          <a:xfrm>
            <a:off x="404813" y="1547813"/>
            <a:ext cx="71437"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8250" name="Line 666">
            <a:extLst>
              <a:ext uri="{FF2B5EF4-FFF2-40B4-BE49-F238E27FC236}">
                <a16:creationId xmlns:a16="http://schemas.microsoft.com/office/drawing/2014/main" id="{547A8904-BEDF-48E3-815F-964097C7F4B5}"/>
              </a:ext>
            </a:extLst>
          </p:cNvPr>
          <p:cNvSpPr>
            <a:spLocks noChangeShapeType="1"/>
          </p:cNvSpPr>
          <p:nvPr/>
        </p:nvSpPr>
        <p:spPr bwMode="auto">
          <a:xfrm>
            <a:off x="404813" y="755650"/>
            <a:ext cx="71437"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8251" name="Line 667">
            <a:extLst>
              <a:ext uri="{FF2B5EF4-FFF2-40B4-BE49-F238E27FC236}">
                <a16:creationId xmlns:a16="http://schemas.microsoft.com/office/drawing/2014/main" id="{DC1FE07B-0EC2-4C3E-A1AB-B9D40D869FF0}"/>
              </a:ext>
            </a:extLst>
          </p:cNvPr>
          <p:cNvSpPr>
            <a:spLocks noChangeShapeType="1"/>
          </p:cNvSpPr>
          <p:nvPr/>
        </p:nvSpPr>
        <p:spPr bwMode="auto">
          <a:xfrm flipV="1">
            <a:off x="4076700" y="684213"/>
            <a:ext cx="0" cy="503237"/>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68252" name="Group 668">
            <a:extLst>
              <a:ext uri="{FF2B5EF4-FFF2-40B4-BE49-F238E27FC236}">
                <a16:creationId xmlns:a16="http://schemas.microsoft.com/office/drawing/2014/main" id="{AB18EAA2-B4FF-4FED-8C92-994EE394C37A}"/>
              </a:ext>
            </a:extLst>
          </p:cNvPr>
          <p:cNvGrpSpPr>
            <a:grpSpLocks/>
          </p:cNvGrpSpPr>
          <p:nvPr/>
        </p:nvGrpSpPr>
        <p:grpSpPr bwMode="auto">
          <a:xfrm>
            <a:off x="3932238" y="541338"/>
            <a:ext cx="244475" cy="158750"/>
            <a:chOff x="3294" y="2154"/>
            <a:chExt cx="154" cy="100"/>
          </a:xfrm>
        </p:grpSpPr>
        <p:sp>
          <p:nvSpPr>
            <p:cNvPr id="68253" name="Rectangle 669">
              <a:extLst>
                <a:ext uri="{FF2B5EF4-FFF2-40B4-BE49-F238E27FC236}">
                  <a16:creationId xmlns:a16="http://schemas.microsoft.com/office/drawing/2014/main" id="{ADF4208C-0AC7-46C3-A69C-8AF59244C704}"/>
                </a:ext>
              </a:extLst>
            </p:cNvPr>
            <p:cNvSpPr>
              <a:spLocks noChangeAspect="1" noChangeArrowheads="1"/>
            </p:cNvSpPr>
            <p:nvPr/>
          </p:nvSpPr>
          <p:spPr bwMode="auto">
            <a:xfrm>
              <a:off x="3294" y="2154"/>
              <a:ext cx="154" cy="100"/>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68254" name="Group 670">
              <a:extLst>
                <a:ext uri="{FF2B5EF4-FFF2-40B4-BE49-F238E27FC236}">
                  <a16:creationId xmlns:a16="http://schemas.microsoft.com/office/drawing/2014/main" id="{478DD061-4385-489C-83F8-CE9EC18EDCA9}"/>
                </a:ext>
              </a:extLst>
            </p:cNvPr>
            <p:cNvGrpSpPr>
              <a:grpSpLocks/>
            </p:cNvGrpSpPr>
            <p:nvPr/>
          </p:nvGrpSpPr>
          <p:grpSpPr bwMode="auto">
            <a:xfrm>
              <a:off x="3316" y="2171"/>
              <a:ext cx="110" cy="63"/>
              <a:chOff x="691" y="3359"/>
              <a:chExt cx="136" cy="90"/>
            </a:xfrm>
          </p:grpSpPr>
          <p:sp>
            <p:nvSpPr>
              <p:cNvPr id="68255" name="Line 671">
                <a:extLst>
                  <a:ext uri="{FF2B5EF4-FFF2-40B4-BE49-F238E27FC236}">
                    <a16:creationId xmlns:a16="http://schemas.microsoft.com/office/drawing/2014/main" id="{4BC16A25-A789-4357-B571-AEFD6CF6331A}"/>
                  </a:ext>
                </a:extLst>
              </p:cNvPr>
              <p:cNvSpPr>
                <a:spLocks noChangeShapeType="1"/>
              </p:cNvSpPr>
              <p:nvPr/>
            </p:nvSpPr>
            <p:spPr bwMode="auto">
              <a:xfrm>
                <a:off x="691"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8256" name="Line 672">
                <a:extLst>
                  <a:ext uri="{FF2B5EF4-FFF2-40B4-BE49-F238E27FC236}">
                    <a16:creationId xmlns:a16="http://schemas.microsoft.com/office/drawing/2014/main" id="{DEFF1393-4780-4297-BE3E-B97A40B9EC0B}"/>
                  </a:ext>
                </a:extLst>
              </p:cNvPr>
              <p:cNvSpPr>
                <a:spLocks noChangeShapeType="1"/>
              </p:cNvSpPr>
              <p:nvPr/>
            </p:nvSpPr>
            <p:spPr bwMode="auto">
              <a:xfrm flipV="1">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8257" name="Line 673">
                <a:extLst>
                  <a:ext uri="{FF2B5EF4-FFF2-40B4-BE49-F238E27FC236}">
                    <a16:creationId xmlns:a16="http://schemas.microsoft.com/office/drawing/2014/main" id="{A36C07A7-478F-42D0-B704-F1A7376E8484}"/>
                  </a:ext>
                </a:extLst>
              </p:cNvPr>
              <p:cNvSpPr>
                <a:spLocks noChangeShapeType="1"/>
              </p:cNvSpPr>
              <p:nvPr/>
            </p:nvSpPr>
            <p:spPr bwMode="auto">
              <a:xfrm>
                <a:off x="827"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8258" name="Line 674">
                <a:extLst>
                  <a:ext uri="{FF2B5EF4-FFF2-40B4-BE49-F238E27FC236}">
                    <a16:creationId xmlns:a16="http://schemas.microsoft.com/office/drawing/2014/main" id="{E0E65067-4AC2-4AEB-830B-C97BD0F7DD01}"/>
                  </a:ext>
                </a:extLst>
              </p:cNvPr>
              <p:cNvSpPr>
                <a:spLocks noChangeShapeType="1"/>
              </p:cNvSpPr>
              <p:nvPr/>
            </p:nvSpPr>
            <p:spPr bwMode="auto">
              <a:xfrm>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sp>
        <p:nvSpPr>
          <p:cNvPr id="68259" name="Line 675">
            <a:extLst>
              <a:ext uri="{FF2B5EF4-FFF2-40B4-BE49-F238E27FC236}">
                <a16:creationId xmlns:a16="http://schemas.microsoft.com/office/drawing/2014/main" id="{33D674A7-D65E-4EE2-AA1C-7F1C23CE1CDC}"/>
              </a:ext>
            </a:extLst>
          </p:cNvPr>
          <p:cNvSpPr>
            <a:spLocks noChangeShapeType="1"/>
          </p:cNvSpPr>
          <p:nvPr/>
        </p:nvSpPr>
        <p:spPr bwMode="auto">
          <a:xfrm>
            <a:off x="3789363" y="612775"/>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8260" name="Text Box 676">
            <a:extLst>
              <a:ext uri="{FF2B5EF4-FFF2-40B4-BE49-F238E27FC236}">
                <a16:creationId xmlns:a16="http://schemas.microsoft.com/office/drawing/2014/main" id="{207004B5-F532-4424-9C38-FA81F466D235}"/>
              </a:ext>
            </a:extLst>
          </p:cNvPr>
          <p:cNvSpPr txBox="1">
            <a:spLocks noChangeArrowheads="1"/>
          </p:cNvSpPr>
          <p:nvPr/>
        </p:nvSpPr>
        <p:spPr bwMode="auto">
          <a:xfrm>
            <a:off x="4221163" y="468313"/>
            <a:ext cx="1639887"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656 Squadron Army Air Corps</a:t>
            </a:r>
            <a:endParaRPr lang="en-US" altLang="en-US" sz="800"/>
          </a:p>
        </p:txBody>
      </p:sp>
      <p:sp>
        <p:nvSpPr>
          <p:cNvPr id="68261" name="Line 677">
            <a:extLst>
              <a:ext uri="{FF2B5EF4-FFF2-40B4-BE49-F238E27FC236}">
                <a16:creationId xmlns:a16="http://schemas.microsoft.com/office/drawing/2014/main" id="{36E1F709-B68B-4F4F-BCD9-E5F5DD4FD19F}"/>
              </a:ext>
            </a:extLst>
          </p:cNvPr>
          <p:cNvSpPr>
            <a:spLocks noChangeShapeType="1"/>
          </p:cNvSpPr>
          <p:nvPr/>
        </p:nvSpPr>
        <p:spPr bwMode="auto">
          <a:xfrm>
            <a:off x="4054475" y="468313"/>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68262" name="Group 678">
            <a:extLst>
              <a:ext uri="{FF2B5EF4-FFF2-40B4-BE49-F238E27FC236}">
                <a16:creationId xmlns:a16="http://schemas.microsoft.com/office/drawing/2014/main" id="{FA24920C-045E-46D3-A2E2-2E7298FD7BD3}"/>
              </a:ext>
            </a:extLst>
          </p:cNvPr>
          <p:cNvGrpSpPr>
            <a:grpSpLocks/>
          </p:cNvGrpSpPr>
          <p:nvPr/>
        </p:nvGrpSpPr>
        <p:grpSpPr bwMode="auto">
          <a:xfrm>
            <a:off x="4221163" y="828675"/>
            <a:ext cx="244475" cy="158750"/>
            <a:chOff x="3294" y="2154"/>
            <a:chExt cx="154" cy="100"/>
          </a:xfrm>
        </p:grpSpPr>
        <p:sp>
          <p:nvSpPr>
            <p:cNvPr id="68263" name="Rectangle 679">
              <a:extLst>
                <a:ext uri="{FF2B5EF4-FFF2-40B4-BE49-F238E27FC236}">
                  <a16:creationId xmlns:a16="http://schemas.microsoft.com/office/drawing/2014/main" id="{440D2650-54AD-422A-B643-D14973754805}"/>
                </a:ext>
              </a:extLst>
            </p:cNvPr>
            <p:cNvSpPr>
              <a:spLocks noChangeAspect="1" noChangeArrowheads="1"/>
            </p:cNvSpPr>
            <p:nvPr/>
          </p:nvSpPr>
          <p:spPr bwMode="auto">
            <a:xfrm>
              <a:off x="3294" y="2154"/>
              <a:ext cx="154" cy="100"/>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68264" name="Group 680">
              <a:extLst>
                <a:ext uri="{FF2B5EF4-FFF2-40B4-BE49-F238E27FC236}">
                  <a16:creationId xmlns:a16="http://schemas.microsoft.com/office/drawing/2014/main" id="{96CED139-E8FE-4CFF-9EE2-5D4825D0C934}"/>
                </a:ext>
              </a:extLst>
            </p:cNvPr>
            <p:cNvGrpSpPr>
              <a:grpSpLocks/>
            </p:cNvGrpSpPr>
            <p:nvPr/>
          </p:nvGrpSpPr>
          <p:grpSpPr bwMode="auto">
            <a:xfrm>
              <a:off x="3316" y="2171"/>
              <a:ext cx="110" cy="63"/>
              <a:chOff x="691" y="3359"/>
              <a:chExt cx="136" cy="90"/>
            </a:xfrm>
          </p:grpSpPr>
          <p:sp>
            <p:nvSpPr>
              <p:cNvPr id="68265" name="Line 681">
                <a:extLst>
                  <a:ext uri="{FF2B5EF4-FFF2-40B4-BE49-F238E27FC236}">
                    <a16:creationId xmlns:a16="http://schemas.microsoft.com/office/drawing/2014/main" id="{B3F61C2E-3D08-45B1-91A6-BB479D410A6D}"/>
                  </a:ext>
                </a:extLst>
              </p:cNvPr>
              <p:cNvSpPr>
                <a:spLocks noChangeShapeType="1"/>
              </p:cNvSpPr>
              <p:nvPr/>
            </p:nvSpPr>
            <p:spPr bwMode="auto">
              <a:xfrm>
                <a:off x="691"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8266" name="Line 682">
                <a:extLst>
                  <a:ext uri="{FF2B5EF4-FFF2-40B4-BE49-F238E27FC236}">
                    <a16:creationId xmlns:a16="http://schemas.microsoft.com/office/drawing/2014/main" id="{9A34E1EC-1CC4-4E7D-BB69-FF236EF76C2E}"/>
                  </a:ext>
                </a:extLst>
              </p:cNvPr>
              <p:cNvSpPr>
                <a:spLocks noChangeShapeType="1"/>
              </p:cNvSpPr>
              <p:nvPr/>
            </p:nvSpPr>
            <p:spPr bwMode="auto">
              <a:xfrm flipV="1">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8267" name="Line 683">
                <a:extLst>
                  <a:ext uri="{FF2B5EF4-FFF2-40B4-BE49-F238E27FC236}">
                    <a16:creationId xmlns:a16="http://schemas.microsoft.com/office/drawing/2014/main" id="{333BBDFC-40B3-4F21-9F75-EF5554A7590B}"/>
                  </a:ext>
                </a:extLst>
              </p:cNvPr>
              <p:cNvSpPr>
                <a:spLocks noChangeShapeType="1"/>
              </p:cNvSpPr>
              <p:nvPr/>
            </p:nvSpPr>
            <p:spPr bwMode="auto">
              <a:xfrm>
                <a:off x="827"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8268" name="Line 684">
                <a:extLst>
                  <a:ext uri="{FF2B5EF4-FFF2-40B4-BE49-F238E27FC236}">
                    <a16:creationId xmlns:a16="http://schemas.microsoft.com/office/drawing/2014/main" id="{751D519D-E38F-4081-8491-55C8320F731B}"/>
                  </a:ext>
                </a:extLst>
              </p:cNvPr>
              <p:cNvSpPr>
                <a:spLocks noChangeShapeType="1"/>
              </p:cNvSpPr>
              <p:nvPr/>
            </p:nvSpPr>
            <p:spPr bwMode="auto">
              <a:xfrm>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68269" name="Group 685">
            <a:extLst>
              <a:ext uri="{FF2B5EF4-FFF2-40B4-BE49-F238E27FC236}">
                <a16:creationId xmlns:a16="http://schemas.microsoft.com/office/drawing/2014/main" id="{E68D9149-DB0C-4EBE-B84D-B0D7A4BA6D13}"/>
              </a:ext>
            </a:extLst>
          </p:cNvPr>
          <p:cNvGrpSpPr>
            <a:grpSpLocks/>
          </p:cNvGrpSpPr>
          <p:nvPr/>
        </p:nvGrpSpPr>
        <p:grpSpPr bwMode="auto">
          <a:xfrm>
            <a:off x="4305300" y="755650"/>
            <a:ext cx="74613" cy="26988"/>
            <a:chOff x="2373" y="1404"/>
            <a:chExt cx="47" cy="17"/>
          </a:xfrm>
        </p:grpSpPr>
        <p:sp>
          <p:nvSpPr>
            <p:cNvPr id="68270" name="Oval 686">
              <a:extLst>
                <a:ext uri="{FF2B5EF4-FFF2-40B4-BE49-F238E27FC236}">
                  <a16:creationId xmlns:a16="http://schemas.microsoft.com/office/drawing/2014/main" id="{9E99A9BB-6824-43C7-BAC4-CAC2A9F76046}"/>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68271" name="Oval 687">
              <a:extLst>
                <a:ext uri="{FF2B5EF4-FFF2-40B4-BE49-F238E27FC236}">
                  <a16:creationId xmlns:a16="http://schemas.microsoft.com/office/drawing/2014/main" id="{D86F5A1C-B92E-4E08-B530-8D97F939E1FD}"/>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68272" name="Text Box 688">
            <a:extLst>
              <a:ext uri="{FF2B5EF4-FFF2-40B4-BE49-F238E27FC236}">
                <a16:creationId xmlns:a16="http://schemas.microsoft.com/office/drawing/2014/main" id="{E03B2745-9E8C-4723-A23B-57F39A719446}"/>
              </a:ext>
            </a:extLst>
          </p:cNvPr>
          <p:cNvSpPr txBox="1">
            <a:spLocks noChangeArrowheads="1"/>
          </p:cNvSpPr>
          <p:nvPr/>
        </p:nvSpPr>
        <p:spPr bwMode="auto">
          <a:xfrm>
            <a:off x="4437063" y="755650"/>
            <a:ext cx="2293937"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x3 </a:t>
            </a:r>
            <a:r>
              <a:rPr lang="en-GB" altLang="en-US" sz="800" b="0"/>
              <a:t>Gazelle AH Mk 1 Helicopter </a:t>
            </a:r>
            <a:r>
              <a:rPr lang="en-GB" altLang="en-US" sz="800"/>
              <a:t>    </a:t>
            </a:r>
            <a:r>
              <a:rPr lang="en-GB" altLang="en-US" sz="800" b="0"/>
              <a:t>    CWBR-43</a:t>
            </a:r>
            <a:endParaRPr lang="en-GB" altLang="en-US" sz="800"/>
          </a:p>
        </p:txBody>
      </p:sp>
      <p:sp>
        <p:nvSpPr>
          <p:cNvPr id="68273" name="Line 689">
            <a:extLst>
              <a:ext uri="{FF2B5EF4-FFF2-40B4-BE49-F238E27FC236}">
                <a16:creationId xmlns:a16="http://schemas.microsoft.com/office/drawing/2014/main" id="{56185FBB-2B9A-4CB1-A755-BCDD7C66AAC9}"/>
              </a:ext>
            </a:extLst>
          </p:cNvPr>
          <p:cNvSpPr>
            <a:spLocks noChangeShapeType="1"/>
          </p:cNvSpPr>
          <p:nvPr/>
        </p:nvSpPr>
        <p:spPr bwMode="auto">
          <a:xfrm>
            <a:off x="4078288" y="900113"/>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68274" name="Group 690">
            <a:extLst>
              <a:ext uri="{FF2B5EF4-FFF2-40B4-BE49-F238E27FC236}">
                <a16:creationId xmlns:a16="http://schemas.microsoft.com/office/drawing/2014/main" id="{B58ABA75-04EA-48C6-ACB2-2DEC73BABBAD}"/>
              </a:ext>
            </a:extLst>
          </p:cNvPr>
          <p:cNvGrpSpPr>
            <a:grpSpLocks/>
          </p:cNvGrpSpPr>
          <p:nvPr/>
        </p:nvGrpSpPr>
        <p:grpSpPr bwMode="auto">
          <a:xfrm>
            <a:off x="4221163" y="1116013"/>
            <a:ext cx="244475" cy="158750"/>
            <a:chOff x="3294" y="2154"/>
            <a:chExt cx="154" cy="100"/>
          </a:xfrm>
        </p:grpSpPr>
        <p:sp>
          <p:nvSpPr>
            <p:cNvPr id="68275" name="Rectangle 691">
              <a:extLst>
                <a:ext uri="{FF2B5EF4-FFF2-40B4-BE49-F238E27FC236}">
                  <a16:creationId xmlns:a16="http://schemas.microsoft.com/office/drawing/2014/main" id="{84E32646-F83C-417A-BD81-DD48F36F9FE2}"/>
                </a:ext>
              </a:extLst>
            </p:cNvPr>
            <p:cNvSpPr>
              <a:spLocks noChangeAspect="1" noChangeArrowheads="1"/>
            </p:cNvSpPr>
            <p:nvPr/>
          </p:nvSpPr>
          <p:spPr bwMode="auto">
            <a:xfrm>
              <a:off x="3294" y="2154"/>
              <a:ext cx="154" cy="100"/>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68276" name="Group 692">
              <a:extLst>
                <a:ext uri="{FF2B5EF4-FFF2-40B4-BE49-F238E27FC236}">
                  <a16:creationId xmlns:a16="http://schemas.microsoft.com/office/drawing/2014/main" id="{23D8EE98-DF43-4452-BCFC-C44F49B15906}"/>
                </a:ext>
              </a:extLst>
            </p:cNvPr>
            <p:cNvGrpSpPr>
              <a:grpSpLocks/>
            </p:cNvGrpSpPr>
            <p:nvPr/>
          </p:nvGrpSpPr>
          <p:grpSpPr bwMode="auto">
            <a:xfrm>
              <a:off x="3316" y="2171"/>
              <a:ext cx="110" cy="63"/>
              <a:chOff x="691" y="3359"/>
              <a:chExt cx="136" cy="90"/>
            </a:xfrm>
          </p:grpSpPr>
          <p:sp>
            <p:nvSpPr>
              <p:cNvPr id="68277" name="Line 693">
                <a:extLst>
                  <a:ext uri="{FF2B5EF4-FFF2-40B4-BE49-F238E27FC236}">
                    <a16:creationId xmlns:a16="http://schemas.microsoft.com/office/drawing/2014/main" id="{EF98E687-06EE-4568-8769-D4F691199D40}"/>
                  </a:ext>
                </a:extLst>
              </p:cNvPr>
              <p:cNvSpPr>
                <a:spLocks noChangeShapeType="1"/>
              </p:cNvSpPr>
              <p:nvPr/>
            </p:nvSpPr>
            <p:spPr bwMode="auto">
              <a:xfrm>
                <a:off x="691"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8278" name="Line 694">
                <a:extLst>
                  <a:ext uri="{FF2B5EF4-FFF2-40B4-BE49-F238E27FC236}">
                    <a16:creationId xmlns:a16="http://schemas.microsoft.com/office/drawing/2014/main" id="{1E160630-86CF-4297-BC85-BB3E00C0542B}"/>
                  </a:ext>
                </a:extLst>
              </p:cNvPr>
              <p:cNvSpPr>
                <a:spLocks noChangeShapeType="1"/>
              </p:cNvSpPr>
              <p:nvPr/>
            </p:nvSpPr>
            <p:spPr bwMode="auto">
              <a:xfrm flipV="1">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8279" name="Line 695">
                <a:extLst>
                  <a:ext uri="{FF2B5EF4-FFF2-40B4-BE49-F238E27FC236}">
                    <a16:creationId xmlns:a16="http://schemas.microsoft.com/office/drawing/2014/main" id="{1D65B2A3-8F8E-4086-856F-436AA59A7AE3}"/>
                  </a:ext>
                </a:extLst>
              </p:cNvPr>
              <p:cNvSpPr>
                <a:spLocks noChangeShapeType="1"/>
              </p:cNvSpPr>
              <p:nvPr/>
            </p:nvSpPr>
            <p:spPr bwMode="auto">
              <a:xfrm>
                <a:off x="827"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8280" name="Line 696">
                <a:extLst>
                  <a:ext uri="{FF2B5EF4-FFF2-40B4-BE49-F238E27FC236}">
                    <a16:creationId xmlns:a16="http://schemas.microsoft.com/office/drawing/2014/main" id="{C15BB64E-49AC-44A6-A39D-821665E0359F}"/>
                  </a:ext>
                </a:extLst>
              </p:cNvPr>
              <p:cNvSpPr>
                <a:spLocks noChangeShapeType="1"/>
              </p:cNvSpPr>
              <p:nvPr/>
            </p:nvSpPr>
            <p:spPr bwMode="auto">
              <a:xfrm>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68281" name="Group 697">
            <a:extLst>
              <a:ext uri="{FF2B5EF4-FFF2-40B4-BE49-F238E27FC236}">
                <a16:creationId xmlns:a16="http://schemas.microsoft.com/office/drawing/2014/main" id="{C9CEDDB9-30DC-4889-A1E0-918B7664CAC7}"/>
              </a:ext>
            </a:extLst>
          </p:cNvPr>
          <p:cNvGrpSpPr>
            <a:grpSpLocks/>
          </p:cNvGrpSpPr>
          <p:nvPr/>
        </p:nvGrpSpPr>
        <p:grpSpPr bwMode="auto">
          <a:xfrm>
            <a:off x="4305300" y="1044575"/>
            <a:ext cx="74613" cy="26988"/>
            <a:chOff x="2373" y="1404"/>
            <a:chExt cx="47" cy="17"/>
          </a:xfrm>
        </p:grpSpPr>
        <p:sp>
          <p:nvSpPr>
            <p:cNvPr id="68282" name="Oval 698">
              <a:extLst>
                <a:ext uri="{FF2B5EF4-FFF2-40B4-BE49-F238E27FC236}">
                  <a16:creationId xmlns:a16="http://schemas.microsoft.com/office/drawing/2014/main" id="{02658A18-EBD6-498E-B82F-9B591FDAC78A}"/>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68283" name="Oval 699">
              <a:extLst>
                <a:ext uri="{FF2B5EF4-FFF2-40B4-BE49-F238E27FC236}">
                  <a16:creationId xmlns:a16="http://schemas.microsoft.com/office/drawing/2014/main" id="{46C1E00E-E29F-464E-B353-30EFEAC85D4D}"/>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68284" name="Text Box 700">
            <a:extLst>
              <a:ext uri="{FF2B5EF4-FFF2-40B4-BE49-F238E27FC236}">
                <a16:creationId xmlns:a16="http://schemas.microsoft.com/office/drawing/2014/main" id="{982A8F8C-14B2-41DF-ABBB-7CCB15CD984F}"/>
              </a:ext>
            </a:extLst>
          </p:cNvPr>
          <p:cNvSpPr txBox="1">
            <a:spLocks noChangeArrowheads="1"/>
          </p:cNvSpPr>
          <p:nvPr/>
        </p:nvSpPr>
        <p:spPr bwMode="auto">
          <a:xfrm>
            <a:off x="4437063" y="1044575"/>
            <a:ext cx="2295525"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x3 </a:t>
            </a:r>
            <a:r>
              <a:rPr lang="en-GB" altLang="en-US" sz="800" b="0"/>
              <a:t>Scout AH Mk 1 Helicopter            CWBR-42</a:t>
            </a:r>
            <a:endParaRPr lang="en-GB" altLang="en-US" sz="800"/>
          </a:p>
        </p:txBody>
      </p:sp>
      <p:sp>
        <p:nvSpPr>
          <p:cNvPr id="68285" name="Line 701">
            <a:extLst>
              <a:ext uri="{FF2B5EF4-FFF2-40B4-BE49-F238E27FC236}">
                <a16:creationId xmlns:a16="http://schemas.microsoft.com/office/drawing/2014/main" id="{8D7C3611-9351-420D-A272-261C3F6AF358}"/>
              </a:ext>
            </a:extLst>
          </p:cNvPr>
          <p:cNvSpPr>
            <a:spLocks noChangeShapeType="1"/>
          </p:cNvSpPr>
          <p:nvPr/>
        </p:nvSpPr>
        <p:spPr bwMode="auto">
          <a:xfrm>
            <a:off x="4078288" y="1189038"/>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8286" name="Line 702">
            <a:extLst>
              <a:ext uri="{FF2B5EF4-FFF2-40B4-BE49-F238E27FC236}">
                <a16:creationId xmlns:a16="http://schemas.microsoft.com/office/drawing/2014/main" id="{0A7A271E-EEE0-4E0A-99C2-9C4CD6234335}"/>
              </a:ext>
            </a:extLst>
          </p:cNvPr>
          <p:cNvSpPr>
            <a:spLocks noChangeShapeType="1"/>
          </p:cNvSpPr>
          <p:nvPr/>
        </p:nvSpPr>
        <p:spPr bwMode="auto">
          <a:xfrm flipV="1">
            <a:off x="4076700" y="1547813"/>
            <a:ext cx="0" cy="503237"/>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68287" name="Group 703">
            <a:extLst>
              <a:ext uri="{FF2B5EF4-FFF2-40B4-BE49-F238E27FC236}">
                <a16:creationId xmlns:a16="http://schemas.microsoft.com/office/drawing/2014/main" id="{8A7366B9-52BD-4F70-BFF4-A52293BB8B0C}"/>
              </a:ext>
            </a:extLst>
          </p:cNvPr>
          <p:cNvGrpSpPr>
            <a:grpSpLocks/>
          </p:cNvGrpSpPr>
          <p:nvPr/>
        </p:nvGrpSpPr>
        <p:grpSpPr bwMode="auto">
          <a:xfrm>
            <a:off x="3932238" y="1404938"/>
            <a:ext cx="244475" cy="158750"/>
            <a:chOff x="3294" y="2154"/>
            <a:chExt cx="154" cy="100"/>
          </a:xfrm>
        </p:grpSpPr>
        <p:sp>
          <p:nvSpPr>
            <p:cNvPr id="68288" name="Rectangle 704">
              <a:extLst>
                <a:ext uri="{FF2B5EF4-FFF2-40B4-BE49-F238E27FC236}">
                  <a16:creationId xmlns:a16="http://schemas.microsoft.com/office/drawing/2014/main" id="{635BDE28-F72D-40A1-A5A7-6D4BC87DAE99}"/>
                </a:ext>
              </a:extLst>
            </p:cNvPr>
            <p:cNvSpPr>
              <a:spLocks noChangeAspect="1" noChangeArrowheads="1"/>
            </p:cNvSpPr>
            <p:nvPr/>
          </p:nvSpPr>
          <p:spPr bwMode="auto">
            <a:xfrm>
              <a:off x="3294" y="2154"/>
              <a:ext cx="154" cy="100"/>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68289" name="Group 705">
              <a:extLst>
                <a:ext uri="{FF2B5EF4-FFF2-40B4-BE49-F238E27FC236}">
                  <a16:creationId xmlns:a16="http://schemas.microsoft.com/office/drawing/2014/main" id="{191AEA34-109D-4729-8384-421DF67ED6AB}"/>
                </a:ext>
              </a:extLst>
            </p:cNvPr>
            <p:cNvGrpSpPr>
              <a:grpSpLocks/>
            </p:cNvGrpSpPr>
            <p:nvPr/>
          </p:nvGrpSpPr>
          <p:grpSpPr bwMode="auto">
            <a:xfrm>
              <a:off x="3316" y="2171"/>
              <a:ext cx="110" cy="63"/>
              <a:chOff x="691" y="3359"/>
              <a:chExt cx="136" cy="90"/>
            </a:xfrm>
          </p:grpSpPr>
          <p:sp>
            <p:nvSpPr>
              <p:cNvPr id="68290" name="Line 706">
                <a:extLst>
                  <a:ext uri="{FF2B5EF4-FFF2-40B4-BE49-F238E27FC236}">
                    <a16:creationId xmlns:a16="http://schemas.microsoft.com/office/drawing/2014/main" id="{B63FFB4D-851A-4DCE-9FC2-397676699484}"/>
                  </a:ext>
                </a:extLst>
              </p:cNvPr>
              <p:cNvSpPr>
                <a:spLocks noChangeShapeType="1"/>
              </p:cNvSpPr>
              <p:nvPr/>
            </p:nvSpPr>
            <p:spPr bwMode="auto">
              <a:xfrm>
                <a:off x="691"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8291" name="Line 707">
                <a:extLst>
                  <a:ext uri="{FF2B5EF4-FFF2-40B4-BE49-F238E27FC236}">
                    <a16:creationId xmlns:a16="http://schemas.microsoft.com/office/drawing/2014/main" id="{ECC5BD9F-3DA4-415B-B847-F5C6721C46DD}"/>
                  </a:ext>
                </a:extLst>
              </p:cNvPr>
              <p:cNvSpPr>
                <a:spLocks noChangeShapeType="1"/>
              </p:cNvSpPr>
              <p:nvPr/>
            </p:nvSpPr>
            <p:spPr bwMode="auto">
              <a:xfrm flipV="1">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8292" name="Line 708">
                <a:extLst>
                  <a:ext uri="{FF2B5EF4-FFF2-40B4-BE49-F238E27FC236}">
                    <a16:creationId xmlns:a16="http://schemas.microsoft.com/office/drawing/2014/main" id="{499A54C5-4E27-4FC7-84B7-88856B7E43C7}"/>
                  </a:ext>
                </a:extLst>
              </p:cNvPr>
              <p:cNvSpPr>
                <a:spLocks noChangeShapeType="1"/>
              </p:cNvSpPr>
              <p:nvPr/>
            </p:nvSpPr>
            <p:spPr bwMode="auto">
              <a:xfrm>
                <a:off x="827"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8293" name="Line 709">
                <a:extLst>
                  <a:ext uri="{FF2B5EF4-FFF2-40B4-BE49-F238E27FC236}">
                    <a16:creationId xmlns:a16="http://schemas.microsoft.com/office/drawing/2014/main" id="{2E858CBC-B799-4017-904F-42DE13D151B9}"/>
                  </a:ext>
                </a:extLst>
              </p:cNvPr>
              <p:cNvSpPr>
                <a:spLocks noChangeShapeType="1"/>
              </p:cNvSpPr>
              <p:nvPr/>
            </p:nvSpPr>
            <p:spPr bwMode="auto">
              <a:xfrm>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sp>
        <p:nvSpPr>
          <p:cNvPr id="68294" name="Line 710">
            <a:extLst>
              <a:ext uri="{FF2B5EF4-FFF2-40B4-BE49-F238E27FC236}">
                <a16:creationId xmlns:a16="http://schemas.microsoft.com/office/drawing/2014/main" id="{AB5D8A77-4B5B-4A62-B9F4-B0B649CBBD6A}"/>
              </a:ext>
            </a:extLst>
          </p:cNvPr>
          <p:cNvSpPr>
            <a:spLocks noChangeShapeType="1"/>
          </p:cNvSpPr>
          <p:nvPr/>
        </p:nvSpPr>
        <p:spPr bwMode="auto">
          <a:xfrm>
            <a:off x="3789363" y="1476375"/>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8295" name="Text Box 711">
            <a:extLst>
              <a:ext uri="{FF2B5EF4-FFF2-40B4-BE49-F238E27FC236}">
                <a16:creationId xmlns:a16="http://schemas.microsoft.com/office/drawing/2014/main" id="{EA1357AF-8BE2-4195-BAB0-0C2F0B28072F}"/>
              </a:ext>
            </a:extLst>
          </p:cNvPr>
          <p:cNvSpPr txBox="1">
            <a:spLocks noChangeArrowheads="1"/>
          </p:cNvSpPr>
          <p:nvPr/>
        </p:nvSpPr>
        <p:spPr bwMode="auto">
          <a:xfrm>
            <a:off x="4221163" y="1331913"/>
            <a:ext cx="1639887"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658 Squadron Army Air Corps</a:t>
            </a:r>
            <a:endParaRPr lang="en-US" altLang="en-US" sz="800"/>
          </a:p>
        </p:txBody>
      </p:sp>
      <p:sp>
        <p:nvSpPr>
          <p:cNvPr id="68296" name="Line 712">
            <a:extLst>
              <a:ext uri="{FF2B5EF4-FFF2-40B4-BE49-F238E27FC236}">
                <a16:creationId xmlns:a16="http://schemas.microsoft.com/office/drawing/2014/main" id="{850B3DA5-33C5-41E1-B8AF-6D60D742B0CD}"/>
              </a:ext>
            </a:extLst>
          </p:cNvPr>
          <p:cNvSpPr>
            <a:spLocks noChangeShapeType="1"/>
          </p:cNvSpPr>
          <p:nvPr/>
        </p:nvSpPr>
        <p:spPr bwMode="auto">
          <a:xfrm>
            <a:off x="4054475" y="1331913"/>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68297" name="Group 713">
            <a:extLst>
              <a:ext uri="{FF2B5EF4-FFF2-40B4-BE49-F238E27FC236}">
                <a16:creationId xmlns:a16="http://schemas.microsoft.com/office/drawing/2014/main" id="{B5514EF2-DA43-46BD-B68E-1320097B8BCA}"/>
              </a:ext>
            </a:extLst>
          </p:cNvPr>
          <p:cNvGrpSpPr>
            <a:grpSpLocks/>
          </p:cNvGrpSpPr>
          <p:nvPr/>
        </p:nvGrpSpPr>
        <p:grpSpPr bwMode="auto">
          <a:xfrm>
            <a:off x="4221163" y="1692275"/>
            <a:ext cx="244475" cy="158750"/>
            <a:chOff x="3294" y="2154"/>
            <a:chExt cx="154" cy="100"/>
          </a:xfrm>
        </p:grpSpPr>
        <p:sp>
          <p:nvSpPr>
            <p:cNvPr id="68298" name="Rectangle 714">
              <a:extLst>
                <a:ext uri="{FF2B5EF4-FFF2-40B4-BE49-F238E27FC236}">
                  <a16:creationId xmlns:a16="http://schemas.microsoft.com/office/drawing/2014/main" id="{2A42C104-B0E1-4A08-B5B3-C70ADFEBE45F}"/>
                </a:ext>
              </a:extLst>
            </p:cNvPr>
            <p:cNvSpPr>
              <a:spLocks noChangeAspect="1" noChangeArrowheads="1"/>
            </p:cNvSpPr>
            <p:nvPr/>
          </p:nvSpPr>
          <p:spPr bwMode="auto">
            <a:xfrm>
              <a:off x="3294" y="2154"/>
              <a:ext cx="154" cy="100"/>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68299" name="Group 715">
              <a:extLst>
                <a:ext uri="{FF2B5EF4-FFF2-40B4-BE49-F238E27FC236}">
                  <a16:creationId xmlns:a16="http://schemas.microsoft.com/office/drawing/2014/main" id="{6AD407D7-5FAA-427B-A7E9-13139EC41C17}"/>
                </a:ext>
              </a:extLst>
            </p:cNvPr>
            <p:cNvGrpSpPr>
              <a:grpSpLocks/>
            </p:cNvGrpSpPr>
            <p:nvPr/>
          </p:nvGrpSpPr>
          <p:grpSpPr bwMode="auto">
            <a:xfrm>
              <a:off x="3316" y="2171"/>
              <a:ext cx="110" cy="63"/>
              <a:chOff x="691" y="3359"/>
              <a:chExt cx="136" cy="90"/>
            </a:xfrm>
          </p:grpSpPr>
          <p:sp>
            <p:nvSpPr>
              <p:cNvPr id="68300" name="Line 716">
                <a:extLst>
                  <a:ext uri="{FF2B5EF4-FFF2-40B4-BE49-F238E27FC236}">
                    <a16:creationId xmlns:a16="http://schemas.microsoft.com/office/drawing/2014/main" id="{31832FD9-1879-4203-A8F9-8EF9EBDE556A}"/>
                  </a:ext>
                </a:extLst>
              </p:cNvPr>
              <p:cNvSpPr>
                <a:spLocks noChangeShapeType="1"/>
              </p:cNvSpPr>
              <p:nvPr/>
            </p:nvSpPr>
            <p:spPr bwMode="auto">
              <a:xfrm>
                <a:off x="691"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8301" name="Line 717">
                <a:extLst>
                  <a:ext uri="{FF2B5EF4-FFF2-40B4-BE49-F238E27FC236}">
                    <a16:creationId xmlns:a16="http://schemas.microsoft.com/office/drawing/2014/main" id="{6D8971BB-14E4-43CD-8D3B-846DB20ED895}"/>
                  </a:ext>
                </a:extLst>
              </p:cNvPr>
              <p:cNvSpPr>
                <a:spLocks noChangeShapeType="1"/>
              </p:cNvSpPr>
              <p:nvPr/>
            </p:nvSpPr>
            <p:spPr bwMode="auto">
              <a:xfrm flipV="1">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8302" name="Line 718">
                <a:extLst>
                  <a:ext uri="{FF2B5EF4-FFF2-40B4-BE49-F238E27FC236}">
                    <a16:creationId xmlns:a16="http://schemas.microsoft.com/office/drawing/2014/main" id="{1C68B263-31A1-4536-A66E-59A84A052C6C}"/>
                  </a:ext>
                </a:extLst>
              </p:cNvPr>
              <p:cNvSpPr>
                <a:spLocks noChangeShapeType="1"/>
              </p:cNvSpPr>
              <p:nvPr/>
            </p:nvSpPr>
            <p:spPr bwMode="auto">
              <a:xfrm>
                <a:off x="827"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8303" name="Line 719">
                <a:extLst>
                  <a:ext uri="{FF2B5EF4-FFF2-40B4-BE49-F238E27FC236}">
                    <a16:creationId xmlns:a16="http://schemas.microsoft.com/office/drawing/2014/main" id="{06DFDF75-4E66-45EA-90EB-AA560C7EBE10}"/>
                  </a:ext>
                </a:extLst>
              </p:cNvPr>
              <p:cNvSpPr>
                <a:spLocks noChangeShapeType="1"/>
              </p:cNvSpPr>
              <p:nvPr/>
            </p:nvSpPr>
            <p:spPr bwMode="auto">
              <a:xfrm>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68304" name="Group 720">
            <a:extLst>
              <a:ext uri="{FF2B5EF4-FFF2-40B4-BE49-F238E27FC236}">
                <a16:creationId xmlns:a16="http://schemas.microsoft.com/office/drawing/2014/main" id="{75D4EC60-5FA4-4F20-823A-83E2C75FF7BA}"/>
              </a:ext>
            </a:extLst>
          </p:cNvPr>
          <p:cNvGrpSpPr>
            <a:grpSpLocks/>
          </p:cNvGrpSpPr>
          <p:nvPr/>
        </p:nvGrpSpPr>
        <p:grpSpPr bwMode="auto">
          <a:xfrm>
            <a:off x="4305300" y="1619250"/>
            <a:ext cx="74613" cy="26988"/>
            <a:chOff x="2373" y="1404"/>
            <a:chExt cx="47" cy="17"/>
          </a:xfrm>
        </p:grpSpPr>
        <p:sp>
          <p:nvSpPr>
            <p:cNvPr id="68305" name="Oval 721">
              <a:extLst>
                <a:ext uri="{FF2B5EF4-FFF2-40B4-BE49-F238E27FC236}">
                  <a16:creationId xmlns:a16="http://schemas.microsoft.com/office/drawing/2014/main" id="{06684C2E-9638-4D59-9285-2FBDDF8DC513}"/>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68306" name="Oval 722">
              <a:extLst>
                <a:ext uri="{FF2B5EF4-FFF2-40B4-BE49-F238E27FC236}">
                  <a16:creationId xmlns:a16="http://schemas.microsoft.com/office/drawing/2014/main" id="{3349F12D-BA1A-4FBC-97B1-F9DB94BBD513}"/>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68307" name="Text Box 723">
            <a:extLst>
              <a:ext uri="{FF2B5EF4-FFF2-40B4-BE49-F238E27FC236}">
                <a16:creationId xmlns:a16="http://schemas.microsoft.com/office/drawing/2014/main" id="{F759F837-833B-413A-B968-4327E3C126F6}"/>
              </a:ext>
            </a:extLst>
          </p:cNvPr>
          <p:cNvSpPr txBox="1">
            <a:spLocks noChangeArrowheads="1"/>
          </p:cNvSpPr>
          <p:nvPr/>
        </p:nvSpPr>
        <p:spPr bwMode="auto">
          <a:xfrm>
            <a:off x="4437063" y="1619250"/>
            <a:ext cx="2293937"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x3 </a:t>
            </a:r>
            <a:r>
              <a:rPr lang="en-GB" altLang="en-US" sz="800" b="0"/>
              <a:t>Gazelle AH Mk 1 Helicopter </a:t>
            </a:r>
            <a:r>
              <a:rPr lang="en-GB" altLang="en-US" sz="800"/>
              <a:t>    </a:t>
            </a:r>
            <a:r>
              <a:rPr lang="en-GB" altLang="en-US" sz="800" b="0"/>
              <a:t>    CWBR-43</a:t>
            </a:r>
            <a:endParaRPr lang="en-GB" altLang="en-US" sz="800"/>
          </a:p>
        </p:txBody>
      </p:sp>
      <p:sp>
        <p:nvSpPr>
          <p:cNvPr id="68308" name="Line 724">
            <a:extLst>
              <a:ext uri="{FF2B5EF4-FFF2-40B4-BE49-F238E27FC236}">
                <a16:creationId xmlns:a16="http://schemas.microsoft.com/office/drawing/2014/main" id="{14548B74-A140-4633-B651-11BE55EEE322}"/>
              </a:ext>
            </a:extLst>
          </p:cNvPr>
          <p:cNvSpPr>
            <a:spLocks noChangeShapeType="1"/>
          </p:cNvSpPr>
          <p:nvPr/>
        </p:nvSpPr>
        <p:spPr bwMode="auto">
          <a:xfrm>
            <a:off x="4078288" y="1763713"/>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68309" name="Group 725">
            <a:extLst>
              <a:ext uri="{FF2B5EF4-FFF2-40B4-BE49-F238E27FC236}">
                <a16:creationId xmlns:a16="http://schemas.microsoft.com/office/drawing/2014/main" id="{204ACD3D-3990-40C5-B1BB-43F837BDD48B}"/>
              </a:ext>
            </a:extLst>
          </p:cNvPr>
          <p:cNvGrpSpPr>
            <a:grpSpLocks/>
          </p:cNvGrpSpPr>
          <p:nvPr/>
        </p:nvGrpSpPr>
        <p:grpSpPr bwMode="auto">
          <a:xfrm>
            <a:off x="4221163" y="1979613"/>
            <a:ext cx="244475" cy="158750"/>
            <a:chOff x="3294" y="2154"/>
            <a:chExt cx="154" cy="100"/>
          </a:xfrm>
        </p:grpSpPr>
        <p:sp>
          <p:nvSpPr>
            <p:cNvPr id="68310" name="Rectangle 726">
              <a:extLst>
                <a:ext uri="{FF2B5EF4-FFF2-40B4-BE49-F238E27FC236}">
                  <a16:creationId xmlns:a16="http://schemas.microsoft.com/office/drawing/2014/main" id="{9BD57C52-8766-4BF6-8886-07D2F0F866A7}"/>
                </a:ext>
              </a:extLst>
            </p:cNvPr>
            <p:cNvSpPr>
              <a:spLocks noChangeAspect="1" noChangeArrowheads="1"/>
            </p:cNvSpPr>
            <p:nvPr/>
          </p:nvSpPr>
          <p:spPr bwMode="auto">
            <a:xfrm>
              <a:off x="3294" y="2154"/>
              <a:ext cx="154" cy="100"/>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68311" name="Group 727">
              <a:extLst>
                <a:ext uri="{FF2B5EF4-FFF2-40B4-BE49-F238E27FC236}">
                  <a16:creationId xmlns:a16="http://schemas.microsoft.com/office/drawing/2014/main" id="{DBFF2A5C-5D87-45C1-8587-75FFE2C74536}"/>
                </a:ext>
              </a:extLst>
            </p:cNvPr>
            <p:cNvGrpSpPr>
              <a:grpSpLocks/>
            </p:cNvGrpSpPr>
            <p:nvPr/>
          </p:nvGrpSpPr>
          <p:grpSpPr bwMode="auto">
            <a:xfrm>
              <a:off x="3316" y="2171"/>
              <a:ext cx="110" cy="63"/>
              <a:chOff x="691" y="3359"/>
              <a:chExt cx="136" cy="90"/>
            </a:xfrm>
          </p:grpSpPr>
          <p:sp>
            <p:nvSpPr>
              <p:cNvPr id="68312" name="Line 728">
                <a:extLst>
                  <a:ext uri="{FF2B5EF4-FFF2-40B4-BE49-F238E27FC236}">
                    <a16:creationId xmlns:a16="http://schemas.microsoft.com/office/drawing/2014/main" id="{8E25A9D8-E54F-43D6-A2C1-9DDEFDBB4881}"/>
                  </a:ext>
                </a:extLst>
              </p:cNvPr>
              <p:cNvSpPr>
                <a:spLocks noChangeShapeType="1"/>
              </p:cNvSpPr>
              <p:nvPr/>
            </p:nvSpPr>
            <p:spPr bwMode="auto">
              <a:xfrm>
                <a:off x="691"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8313" name="Line 729">
                <a:extLst>
                  <a:ext uri="{FF2B5EF4-FFF2-40B4-BE49-F238E27FC236}">
                    <a16:creationId xmlns:a16="http://schemas.microsoft.com/office/drawing/2014/main" id="{8C1D217E-3ADE-4F7E-9145-14C7F6389D94}"/>
                  </a:ext>
                </a:extLst>
              </p:cNvPr>
              <p:cNvSpPr>
                <a:spLocks noChangeShapeType="1"/>
              </p:cNvSpPr>
              <p:nvPr/>
            </p:nvSpPr>
            <p:spPr bwMode="auto">
              <a:xfrm flipV="1">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8314" name="Line 730">
                <a:extLst>
                  <a:ext uri="{FF2B5EF4-FFF2-40B4-BE49-F238E27FC236}">
                    <a16:creationId xmlns:a16="http://schemas.microsoft.com/office/drawing/2014/main" id="{95101D6C-972D-4432-93DB-FC380D9A56E0}"/>
                  </a:ext>
                </a:extLst>
              </p:cNvPr>
              <p:cNvSpPr>
                <a:spLocks noChangeShapeType="1"/>
              </p:cNvSpPr>
              <p:nvPr/>
            </p:nvSpPr>
            <p:spPr bwMode="auto">
              <a:xfrm>
                <a:off x="827"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8315" name="Line 731">
                <a:extLst>
                  <a:ext uri="{FF2B5EF4-FFF2-40B4-BE49-F238E27FC236}">
                    <a16:creationId xmlns:a16="http://schemas.microsoft.com/office/drawing/2014/main" id="{FC122AFE-2F07-4F1A-869F-1DE6F88850A6}"/>
                  </a:ext>
                </a:extLst>
              </p:cNvPr>
              <p:cNvSpPr>
                <a:spLocks noChangeShapeType="1"/>
              </p:cNvSpPr>
              <p:nvPr/>
            </p:nvSpPr>
            <p:spPr bwMode="auto">
              <a:xfrm>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68316" name="Group 732">
            <a:extLst>
              <a:ext uri="{FF2B5EF4-FFF2-40B4-BE49-F238E27FC236}">
                <a16:creationId xmlns:a16="http://schemas.microsoft.com/office/drawing/2014/main" id="{3EB49A68-EF69-4D26-8AB5-60A6027D425A}"/>
              </a:ext>
            </a:extLst>
          </p:cNvPr>
          <p:cNvGrpSpPr>
            <a:grpSpLocks/>
          </p:cNvGrpSpPr>
          <p:nvPr/>
        </p:nvGrpSpPr>
        <p:grpSpPr bwMode="auto">
          <a:xfrm>
            <a:off x="4305300" y="1908175"/>
            <a:ext cx="74613" cy="26988"/>
            <a:chOff x="2373" y="1404"/>
            <a:chExt cx="47" cy="17"/>
          </a:xfrm>
        </p:grpSpPr>
        <p:sp>
          <p:nvSpPr>
            <p:cNvPr id="68317" name="Oval 733">
              <a:extLst>
                <a:ext uri="{FF2B5EF4-FFF2-40B4-BE49-F238E27FC236}">
                  <a16:creationId xmlns:a16="http://schemas.microsoft.com/office/drawing/2014/main" id="{87ED00D1-37F4-496D-ADC7-DC432BED4F77}"/>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68318" name="Oval 734">
              <a:extLst>
                <a:ext uri="{FF2B5EF4-FFF2-40B4-BE49-F238E27FC236}">
                  <a16:creationId xmlns:a16="http://schemas.microsoft.com/office/drawing/2014/main" id="{D3FCBCEA-7B83-4010-BF8C-7063EC9ED9C8}"/>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68319" name="Text Box 735">
            <a:extLst>
              <a:ext uri="{FF2B5EF4-FFF2-40B4-BE49-F238E27FC236}">
                <a16:creationId xmlns:a16="http://schemas.microsoft.com/office/drawing/2014/main" id="{DE6EB63E-AFDE-4AA7-AFFE-2BF3455674B3}"/>
              </a:ext>
            </a:extLst>
          </p:cNvPr>
          <p:cNvSpPr txBox="1">
            <a:spLocks noChangeArrowheads="1"/>
          </p:cNvSpPr>
          <p:nvPr/>
        </p:nvSpPr>
        <p:spPr bwMode="auto">
          <a:xfrm>
            <a:off x="4437063" y="1908175"/>
            <a:ext cx="2263775"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x3 </a:t>
            </a:r>
            <a:r>
              <a:rPr lang="en-GB" altLang="en-US" sz="800" b="0"/>
              <a:t>Lynx AH Mk 1 Helicopter </a:t>
            </a:r>
            <a:r>
              <a:rPr lang="en-GB" altLang="en-US" sz="800"/>
              <a:t>(f)</a:t>
            </a:r>
            <a:r>
              <a:rPr lang="en-GB" altLang="en-US" sz="800" b="0"/>
              <a:t>        CWBR-45</a:t>
            </a:r>
            <a:endParaRPr lang="en-GB" altLang="en-US" sz="800"/>
          </a:p>
        </p:txBody>
      </p:sp>
      <p:sp>
        <p:nvSpPr>
          <p:cNvPr id="68320" name="Line 736">
            <a:extLst>
              <a:ext uri="{FF2B5EF4-FFF2-40B4-BE49-F238E27FC236}">
                <a16:creationId xmlns:a16="http://schemas.microsoft.com/office/drawing/2014/main" id="{B932D190-9D87-4AC5-BE24-DA9C7FBC16C3}"/>
              </a:ext>
            </a:extLst>
          </p:cNvPr>
          <p:cNvSpPr>
            <a:spLocks noChangeShapeType="1"/>
          </p:cNvSpPr>
          <p:nvPr/>
        </p:nvSpPr>
        <p:spPr bwMode="auto">
          <a:xfrm>
            <a:off x="4078288" y="2052638"/>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8321" name="Line 737">
            <a:extLst>
              <a:ext uri="{FF2B5EF4-FFF2-40B4-BE49-F238E27FC236}">
                <a16:creationId xmlns:a16="http://schemas.microsoft.com/office/drawing/2014/main" id="{7C495866-A916-45B1-8B20-6E06C69D47A2}"/>
              </a:ext>
            </a:extLst>
          </p:cNvPr>
          <p:cNvSpPr>
            <a:spLocks noChangeShapeType="1"/>
          </p:cNvSpPr>
          <p:nvPr/>
        </p:nvSpPr>
        <p:spPr bwMode="auto">
          <a:xfrm flipV="1">
            <a:off x="4076700" y="2411413"/>
            <a:ext cx="0" cy="217487"/>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68322" name="Group 738">
            <a:extLst>
              <a:ext uri="{FF2B5EF4-FFF2-40B4-BE49-F238E27FC236}">
                <a16:creationId xmlns:a16="http://schemas.microsoft.com/office/drawing/2014/main" id="{BF4B19D0-75FC-41AA-9E38-4FFD394ADD28}"/>
              </a:ext>
            </a:extLst>
          </p:cNvPr>
          <p:cNvGrpSpPr>
            <a:grpSpLocks/>
          </p:cNvGrpSpPr>
          <p:nvPr/>
        </p:nvGrpSpPr>
        <p:grpSpPr bwMode="auto">
          <a:xfrm>
            <a:off x="3932238" y="2268538"/>
            <a:ext cx="244475" cy="158750"/>
            <a:chOff x="3294" y="2154"/>
            <a:chExt cx="154" cy="100"/>
          </a:xfrm>
        </p:grpSpPr>
        <p:sp>
          <p:nvSpPr>
            <p:cNvPr id="68323" name="Rectangle 739">
              <a:extLst>
                <a:ext uri="{FF2B5EF4-FFF2-40B4-BE49-F238E27FC236}">
                  <a16:creationId xmlns:a16="http://schemas.microsoft.com/office/drawing/2014/main" id="{487ED0B1-EDD9-4B75-B51F-3EBECB6A1FDD}"/>
                </a:ext>
              </a:extLst>
            </p:cNvPr>
            <p:cNvSpPr>
              <a:spLocks noChangeAspect="1" noChangeArrowheads="1"/>
            </p:cNvSpPr>
            <p:nvPr/>
          </p:nvSpPr>
          <p:spPr bwMode="auto">
            <a:xfrm>
              <a:off x="3294" y="2154"/>
              <a:ext cx="154" cy="100"/>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68324" name="Group 740">
              <a:extLst>
                <a:ext uri="{FF2B5EF4-FFF2-40B4-BE49-F238E27FC236}">
                  <a16:creationId xmlns:a16="http://schemas.microsoft.com/office/drawing/2014/main" id="{2FE8C809-6D34-4282-951F-779034D242E0}"/>
                </a:ext>
              </a:extLst>
            </p:cNvPr>
            <p:cNvGrpSpPr>
              <a:grpSpLocks/>
            </p:cNvGrpSpPr>
            <p:nvPr/>
          </p:nvGrpSpPr>
          <p:grpSpPr bwMode="auto">
            <a:xfrm>
              <a:off x="3316" y="2171"/>
              <a:ext cx="110" cy="63"/>
              <a:chOff x="691" y="3359"/>
              <a:chExt cx="136" cy="90"/>
            </a:xfrm>
          </p:grpSpPr>
          <p:sp>
            <p:nvSpPr>
              <p:cNvPr id="68325" name="Line 741">
                <a:extLst>
                  <a:ext uri="{FF2B5EF4-FFF2-40B4-BE49-F238E27FC236}">
                    <a16:creationId xmlns:a16="http://schemas.microsoft.com/office/drawing/2014/main" id="{9EFCCC02-BED6-4724-8068-1DBFCD81713C}"/>
                  </a:ext>
                </a:extLst>
              </p:cNvPr>
              <p:cNvSpPr>
                <a:spLocks noChangeShapeType="1"/>
              </p:cNvSpPr>
              <p:nvPr/>
            </p:nvSpPr>
            <p:spPr bwMode="auto">
              <a:xfrm>
                <a:off x="691"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8326" name="Line 742">
                <a:extLst>
                  <a:ext uri="{FF2B5EF4-FFF2-40B4-BE49-F238E27FC236}">
                    <a16:creationId xmlns:a16="http://schemas.microsoft.com/office/drawing/2014/main" id="{E31F3AC2-27FC-4835-B36E-A8309298E03C}"/>
                  </a:ext>
                </a:extLst>
              </p:cNvPr>
              <p:cNvSpPr>
                <a:spLocks noChangeShapeType="1"/>
              </p:cNvSpPr>
              <p:nvPr/>
            </p:nvSpPr>
            <p:spPr bwMode="auto">
              <a:xfrm flipV="1">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8327" name="Line 743">
                <a:extLst>
                  <a:ext uri="{FF2B5EF4-FFF2-40B4-BE49-F238E27FC236}">
                    <a16:creationId xmlns:a16="http://schemas.microsoft.com/office/drawing/2014/main" id="{3F29C18A-2924-4AB0-862A-8F9A3BAAEB03}"/>
                  </a:ext>
                </a:extLst>
              </p:cNvPr>
              <p:cNvSpPr>
                <a:spLocks noChangeShapeType="1"/>
              </p:cNvSpPr>
              <p:nvPr/>
            </p:nvSpPr>
            <p:spPr bwMode="auto">
              <a:xfrm>
                <a:off x="827"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8328" name="Line 744">
                <a:extLst>
                  <a:ext uri="{FF2B5EF4-FFF2-40B4-BE49-F238E27FC236}">
                    <a16:creationId xmlns:a16="http://schemas.microsoft.com/office/drawing/2014/main" id="{912FC823-2CB9-4A6B-BCF3-0D19FFD9957C}"/>
                  </a:ext>
                </a:extLst>
              </p:cNvPr>
              <p:cNvSpPr>
                <a:spLocks noChangeShapeType="1"/>
              </p:cNvSpPr>
              <p:nvPr/>
            </p:nvSpPr>
            <p:spPr bwMode="auto">
              <a:xfrm>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sp>
        <p:nvSpPr>
          <p:cNvPr id="68329" name="Line 745">
            <a:extLst>
              <a:ext uri="{FF2B5EF4-FFF2-40B4-BE49-F238E27FC236}">
                <a16:creationId xmlns:a16="http://schemas.microsoft.com/office/drawing/2014/main" id="{DE6A065E-C4C3-4377-A528-41FEB8C469BB}"/>
              </a:ext>
            </a:extLst>
          </p:cNvPr>
          <p:cNvSpPr>
            <a:spLocks noChangeShapeType="1"/>
          </p:cNvSpPr>
          <p:nvPr/>
        </p:nvSpPr>
        <p:spPr bwMode="auto">
          <a:xfrm>
            <a:off x="3789363" y="2339975"/>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8330" name="Text Box 746">
            <a:extLst>
              <a:ext uri="{FF2B5EF4-FFF2-40B4-BE49-F238E27FC236}">
                <a16:creationId xmlns:a16="http://schemas.microsoft.com/office/drawing/2014/main" id="{CE03D65D-0232-403D-942D-C1E189ADC134}"/>
              </a:ext>
            </a:extLst>
          </p:cNvPr>
          <p:cNvSpPr txBox="1">
            <a:spLocks noChangeArrowheads="1"/>
          </p:cNvSpPr>
          <p:nvPr/>
        </p:nvSpPr>
        <p:spPr bwMode="auto">
          <a:xfrm>
            <a:off x="4221163" y="2195513"/>
            <a:ext cx="1639887"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666 Squadron Army Air Corps</a:t>
            </a:r>
            <a:endParaRPr lang="en-US" altLang="en-US" sz="800"/>
          </a:p>
        </p:txBody>
      </p:sp>
      <p:sp>
        <p:nvSpPr>
          <p:cNvPr id="68331" name="Line 747">
            <a:extLst>
              <a:ext uri="{FF2B5EF4-FFF2-40B4-BE49-F238E27FC236}">
                <a16:creationId xmlns:a16="http://schemas.microsoft.com/office/drawing/2014/main" id="{5C474F1C-C0DD-4C10-B579-DC0F175F8CBC}"/>
              </a:ext>
            </a:extLst>
          </p:cNvPr>
          <p:cNvSpPr>
            <a:spLocks noChangeShapeType="1"/>
          </p:cNvSpPr>
          <p:nvPr/>
        </p:nvSpPr>
        <p:spPr bwMode="auto">
          <a:xfrm>
            <a:off x="4054475" y="2195513"/>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68332" name="Group 748">
            <a:extLst>
              <a:ext uri="{FF2B5EF4-FFF2-40B4-BE49-F238E27FC236}">
                <a16:creationId xmlns:a16="http://schemas.microsoft.com/office/drawing/2014/main" id="{E87722E5-0CB8-4BAA-B048-711A57A61872}"/>
              </a:ext>
            </a:extLst>
          </p:cNvPr>
          <p:cNvGrpSpPr>
            <a:grpSpLocks/>
          </p:cNvGrpSpPr>
          <p:nvPr/>
        </p:nvGrpSpPr>
        <p:grpSpPr bwMode="auto">
          <a:xfrm>
            <a:off x="4221163" y="2555875"/>
            <a:ext cx="244475" cy="158750"/>
            <a:chOff x="3294" y="2154"/>
            <a:chExt cx="154" cy="100"/>
          </a:xfrm>
        </p:grpSpPr>
        <p:sp>
          <p:nvSpPr>
            <p:cNvPr id="68333" name="Rectangle 749">
              <a:extLst>
                <a:ext uri="{FF2B5EF4-FFF2-40B4-BE49-F238E27FC236}">
                  <a16:creationId xmlns:a16="http://schemas.microsoft.com/office/drawing/2014/main" id="{5977B8EC-D9DE-44B9-A3AA-4FC8E8BB39A8}"/>
                </a:ext>
              </a:extLst>
            </p:cNvPr>
            <p:cNvSpPr>
              <a:spLocks noChangeAspect="1" noChangeArrowheads="1"/>
            </p:cNvSpPr>
            <p:nvPr/>
          </p:nvSpPr>
          <p:spPr bwMode="auto">
            <a:xfrm>
              <a:off x="3294" y="2154"/>
              <a:ext cx="154" cy="100"/>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68334" name="Group 750">
              <a:extLst>
                <a:ext uri="{FF2B5EF4-FFF2-40B4-BE49-F238E27FC236}">
                  <a16:creationId xmlns:a16="http://schemas.microsoft.com/office/drawing/2014/main" id="{28AE3B82-4D52-4D01-9E14-402D516A472C}"/>
                </a:ext>
              </a:extLst>
            </p:cNvPr>
            <p:cNvGrpSpPr>
              <a:grpSpLocks/>
            </p:cNvGrpSpPr>
            <p:nvPr/>
          </p:nvGrpSpPr>
          <p:grpSpPr bwMode="auto">
            <a:xfrm>
              <a:off x="3316" y="2171"/>
              <a:ext cx="110" cy="63"/>
              <a:chOff x="691" y="3359"/>
              <a:chExt cx="136" cy="90"/>
            </a:xfrm>
          </p:grpSpPr>
          <p:sp>
            <p:nvSpPr>
              <p:cNvPr id="68335" name="Line 751">
                <a:extLst>
                  <a:ext uri="{FF2B5EF4-FFF2-40B4-BE49-F238E27FC236}">
                    <a16:creationId xmlns:a16="http://schemas.microsoft.com/office/drawing/2014/main" id="{FC553883-8420-4D7D-A60B-65FABB83CD72}"/>
                  </a:ext>
                </a:extLst>
              </p:cNvPr>
              <p:cNvSpPr>
                <a:spLocks noChangeShapeType="1"/>
              </p:cNvSpPr>
              <p:nvPr/>
            </p:nvSpPr>
            <p:spPr bwMode="auto">
              <a:xfrm>
                <a:off x="691"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8336" name="Line 752">
                <a:extLst>
                  <a:ext uri="{FF2B5EF4-FFF2-40B4-BE49-F238E27FC236}">
                    <a16:creationId xmlns:a16="http://schemas.microsoft.com/office/drawing/2014/main" id="{FB863AC5-41EA-40CA-AF43-3048E1F63EC1}"/>
                  </a:ext>
                </a:extLst>
              </p:cNvPr>
              <p:cNvSpPr>
                <a:spLocks noChangeShapeType="1"/>
              </p:cNvSpPr>
              <p:nvPr/>
            </p:nvSpPr>
            <p:spPr bwMode="auto">
              <a:xfrm flipV="1">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8337" name="Line 753">
                <a:extLst>
                  <a:ext uri="{FF2B5EF4-FFF2-40B4-BE49-F238E27FC236}">
                    <a16:creationId xmlns:a16="http://schemas.microsoft.com/office/drawing/2014/main" id="{3471414A-C168-480F-8232-745850C53D0F}"/>
                  </a:ext>
                </a:extLst>
              </p:cNvPr>
              <p:cNvSpPr>
                <a:spLocks noChangeShapeType="1"/>
              </p:cNvSpPr>
              <p:nvPr/>
            </p:nvSpPr>
            <p:spPr bwMode="auto">
              <a:xfrm>
                <a:off x="827"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8338" name="Line 754">
                <a:extLst>
                  <a:ext uri="{FF2B5EF4-FFF2-40B4-BE49-F238E27FC236}">
                    <a16:creationId xmlns:a16="http://schemas.microsoft.com/office/drawing/2014/main" id="{8F36D709-1009-49A6-A3E8-27F30D741DCF}"/>
                  </a:ext>
                </a:extLst>
              </p:cNvPr>
              <p:cNvSpPr>
                <a:spLocks noChangeShapeType="1"/>
              </p:cNvSpPr>
              <p:nvPr/>
            </p:nvSpPr>
            <p:spPr bwMode="auto">
              <a:xfrm>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68339" name="Group 755">
            <a:extLst>
              <a:ext uri="{FF2B5EF4-FFF2-40B4-BE49-F238E27FC236}">
                <a16:creationId xmlns:a16="http://schemas.microsoft.com/office/drawing/2014/main" id="{3337BDF5-56EC-4D8B-B943-96F625E70D33}"/>
              </a:ext>
            </a:extLst>
          </p:cNvPr>
          <p:cNvGrpSpPr>
            <a:grpSpLocks/>
          </p:cNvGrpSpPr>
          <p:nvPr/>
        </p:nvGrpSpPr>
        <p:grpSpPr bwMode="auto">
          <a:xfrm>
            <a:off x="4305300" y="2482850"/>
            <a:ext cx="74613" cy="26988"/>
            <a:chOff x="2373" y="1404"/>
            <a:chExt cx="47" cy="17"/>
          </a:xfrm>
        </p:grpSpPr>
        <p:sp>
          <p:nvSpPr>
            <p:cNvPr id="68340" name="Oval 756">
              <a:extLst>
                <a:ext uri="{FF2B5EF4-FFF2-40B4-BE49-F238E27FC236}">
                  <a16:creationId xmlns:a16="http://schemas.microsoft.com/office/drawing/2014/main" id="{DAA6772C-8178-41D2-8168-7D3258C3686B}"/>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68341" name="Oval 757">
              <a:extLst>
                <a:ext uri="{FF2B5EF4-FFF2-40B4-BE49-F238E27FC236}">
                  <a16:creationId xmlns:a16="http://schemas.microsoft.com/office/drawing/2014/main" id="{BF6E5B94-B0FB-4385-8021-086F6F9F21E8}"/>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68342" name="Text Box 758">
            <a:extLst>
              <a:ext uri="{FF2B5EF4-FFF2-40B4-BE49-F238E27FC236}">
                <a16:creationId xmlns:a16="http://schemas.microsoft.com/office/drawing/2014/main" id="{4C91D027-E784-4A06-B558-ACE116B31461}"/>
              </a:ext>
            </a:extLst>
          </p:cNvPr>
          <p:cNvSpPr txBox="1">
            <a:spLocks noChangeArrowheads="1"/>
          </p:cNvSpPr>
          <p:nvPr/>
        </p:nvSpPr>
        <p:spPr bwMode="auto">
          <a:xfrm>
            <a:off x="4437063" y="2482850"/>
            <a:ext cx="2295525"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x6 </a:t>
            </a:r>
            <a:r>
              <a:rPr lang="en-GB" altLang="en-US" sz="800" b="0"/>
              <a:t>Scout AH Mk 1 Helicopter </a:t>
            </a:r>
            <a:r>
              <a:rPr lang="en-GB" altLang="en-US" sz="800"/>
              <a:t>    </a:t>
            </a:r>
            <a:r>
              <a:rPr lang="en-GB" altLang="en-US" sz="800" b="0"/>
              <a:t>       CWBR-42</a:t>
            </a:r>
            <a:endParaRPr lang="en-GB" altLang="en-US" sz="800"/>
          </a:p>
        </p:txBody>
      </p:sp>
      <p:sp>
        <p:nvSpPr>
          <p:cNvPr id="68343" name="Line 759">
            <a:extLst>
              <a:ext uri="{FF2B5EF4-FFF2-40B4-BE49-F238E27FC236}">
                <a16:creationId xmlns:a16="http://schemas.microsoft.com/office/drawing/2014/main" id="{0DA1C971-EF75-4118-9977-57A77AABEFBD}"/>
              </a:ext>
            </a:extLst>
          </p:cNvPr>
          <p:cNvSpPr>
            <a:spLocks noChangeShapeType="1"/>
          </p:cNvSpPr>
          <p:nvPr/>
        </p:nvSpPr>
        <p:spPr bwMode="auto">
          <a:xfrm>
            <a:off x="4078288" y="2627313"/>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8356" name="Line 772">
            <a:extLst>
              <a:ext uri="{FF2B5EF4-FFF2-40B4-BE49-F238E27FC236}">
                <a16:creationId xmlns:a16="http://schemas.microsoft.com/office/drawing/2014/main" id="{4F6CF988-8881-4165-AF5F-921063AE586A}"/>
              </a:ext>
            </a:extLst>
          </p:cNvPr>
          <p:cNvSpPr>
            <a:spLocks noChangeShapeType="1"/>
          </p:cNvSpPr>
          <p:nvPr/>
        </p:nvSpPr>
        <p:spPr bwMode="auto">
          <a:xfrm flipV="1">
            <a:off x="4076700" y="2989263"/>
            <a:ext cx="0" cy="217487"/>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68357" name="Group 773">
            <a:extLst>
              <a:ext uri="{FF2B5EF4-FFF2-40B4-BE49-F238E27FC236}">
                <a16:creationId xmlns:a16="http://schemas.microsoft.com/office/drawing/2014/main" id="{3A9A3E3A-8AE2-4370-976A-32CE52A92D7E}"/>
              </a:ext>
            </a:extLst>
          </p:cNvPr>
          <p:cNvGrpSpPr>
            <a:grpSpLocks/>
          </p:cNvGrpSpPr>
          <p:nvPr/>
        </p:nvGrpSpPr>
        <p:grpSpPr bwMode="auto">
          <a:xfrm>
            <a:off x="3932238" y="2846388"/>
            <a:ext cx="244475" cy="158750"/>
            <a:chOff x="3294" y="2154"/>
            <a:chExt cx="154" cy="100"/>
          </a:xfrm>
        </p:grpSpPr>
        <p:sp>
          <p:nvSpPr>
            <p:cNvPr id="68358" name="Rectangle 774">
              <a:extLst>
                <a:ext uri="{FF2B5EF4-FFF2-40B4-BE49-F238E27FC236}">
                  <a16:creationId xmlns:a16="http://schemas.microsoft.com/office/drawing/2014/main" id="{5FDEC177-1C57-4B2B-A90E-07108F6304D2}"/>
                </a:ext>
              </a:extLst>
            </p:cNvPr>
            <p:cNvSpPr>
              <a:spLocks noChangeAspect="1" noChangeArrowheads="1"/>
            </p:cNvSpPr>
            <p:nvPr/>
          </p:nvSpPr>
          <p:spPr bwMode="auto">
            <a:xfrm>
              <a:off x="3294" y="2154"/>
              <a:ext cx="154" cy="100"/>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68359" name="Group 775">
              <a:extLst>
                <a:ext uri="{FF2B5EF4-FFF2-40B4-BE49-F238E27FC236}">
                  <a16:creationId xmlns:a16="http://schemas.microsoft.com/office/drawing/2014/main" id="{A361DE28-F196-4E0A-9336-E290E30130F0}"/>
                </a:ext>
              </a:extLst>
            </p:cNvPr>
            <p:cNvGrpSpPr>
              <a:grpSpLocks/>
            </p:cNvGrpSpPr>
            <p:nvPr/>
          </p:nvGrpSpPr>
          <p:grpSpPr bwMode="auto">
            <a:xfrm>
              <a:off x="3316" y="2171"/>
              <a:ext cx="110" cy="63"/>
              <a:chOff x="691" y="3359"/>
              <a:chExt cx="136" cy="90"/>
            </a:xfrm>
          </p:grpSpPr>
          <p:sp>
            <p:nvSpPr>
              <p:cNvPr id="68360" name="Line 776">
                <a:extLst>
                  <a:ext uri="{FF2B5EF4-FFF2-40B4-BE49-F238E27FC236}">
                    <a16:creationId xmlns:a16="http://schemas.microsoft.com/office/drawing/2014/main" id="{D02F3FE0-5315-44C6-9F75-07FDAE9ECFFB}"/>
                  </a:ext>
                </a:extLst>
              </p:cNvPr>
              <p:cNvSpPr>
                <a:spLocks noChangeShapeType="1"/>
              </p:cNvSpPr>
              <p:nvPr/>
            </p:nvSpPr>
            <p:spPr bwMode="auto">
              <a:xfrm>
                <a:off x="691"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8361" name="Line 777">
                <a:extLst>
                  <a:ext uri="{FF2B5EF4-FFF2-40B4-BE49-F238E27FC236}">
                    <a16:creationId xmlns:a16="http://schemas.microsoft.com/office/drawing/2014/main" id="{35819DB7-F75F-438A-B069-2070AA521C1F}"/>
                  </a:ext>
                </a:extLst>
              </p:cNvPr>
              <p:cNvSpPr>
                <a:spLocks noChangeShapeType="1"/>
              </p:cNvSpPr>
              <p:nvPr/>
            </p:nvSpPr>
            <p:spPr bwMode="auto">
              <a:xfrm flipV="1">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8362" name="Line 778">
                <a:extLst>
                  <a:ext uri="{FF2B5EF4-FFF2-40B4-BE49-F238E27FC236}">
                    <a16:creationId xmlns:a16="http://schemas.microsoft.com/office/drawing/2014/main" id="{AB074C17-7193-4AB6-97F4-61E954A4D2F5}"/>
                  </a:ext>
                </a:extLst>
              </p:cNvPr>
              <p:cNvSpPr>
                <a:spLocks noChangeShapeType="1"/>
              </p:cNvSpPr>
              <p:nvPr/>
            </p:nvSpPr>
            <p:spPr bwMode="auto">
              <a:xfrm>
                <a:off x="827"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8363" name="Line 779">
                <a:extLst>
                  <a:ext uri="{FF2B5EF4-FFF2-40B4-BE49-F238E27FC236}">
                    <a16:creationId xmlns:a16="http://schemas.microsoft.com/office/drawing/2014/main" id="{F334BC58-F33D-495C-A50D-9C19D0499E39}"/>
                  </a:ext>
                </a:extLst>
              </p:cNvPr>
              <p:cNvSpPr>
                <a:spLocks noChangeShapeType="1"/>
              </p:cNvSpPr>
              <p:nvPr/>
            </p:nvSpPr>
            <p:spPr bwMode="auto">
              <a:xfrm>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sp>
        <p:nvSpPr>
          <p:cNvPr id="68364" name="Line 780">
            <a:extLst>
              <a:ext uri="{FF2B5EF4-FFF2-40B4-BE49-F238E27FC236}">
                <a16:creationId xmlns:a16="http://schemas.microsoft.com/office/drawing/2014/main" id="{0B3E7478-F927-42F8-931E-F7FC7D6F9E84}"/>
              </a:ext>
            </a:extLst>
          </p:cNvPr>
          <p:cNvSpPr>
            <a:spLocks noChangeShapeType="1"/>
          </p:cNvSpPr>
          <p:nvPr/>
        </p:nvSpPr>
        <p:spPr bwMode="auto">
          <a:xfrm>
            <a:off x="3789363" y="2917825"/>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8365" name="Text Box 781">
            <a:extLst>
              <a:ext uri="{FF2B5EF4-FFF2-40B4-BE49-F238E27FC236}">
                <a16:creationId xmlns:a16="http://schemas.microsoft.com/office/drawing/2014/main" id="{9B8C23D6-BAA6-4762-82A5-91F5C8F31DD3}"/>
              </a:ext>
            </a:extLst>
          </p:cNvPr>
          <p:cNvSpPr txBox="1">
            <a:spLocks noChangeArrowheads="1"/>
          </p:cNvSpPr>
          <p:nvPr/>
        </p:nvSpPr>
        <p:spPr bwMode="auto">
          <a:xfrm>
            <a:off x="4221163" y="2773363"/>
            <a:ext cx="1327150"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2 Flight Army Air Corps</a:t>
            </a:r>
            <a:endParaRPr lang="en-US" altLang="en-US" sz="800"/>
          </a:p>
        </p:txBody>
      </p:sp>
      <p:grpSp>
        <p:nvGrpSpPr>
          <p:cNvPr id="68367" name="Group 783">
            <a:extLst>
              <a:ext uri="{FF2B5EF4-FFF2-40B4-BE49-F238E27FC236}">
                <a16:creationId xmlns:a16="http://schemas.microsoft.com/office/drawing/2014/main" id="{D4E45E63-CEF7-4722-90F9-18E4F0456570}"/>
              </a:ext>
            </a:extLst>
          </p:cNvPr>
          <p:cNvGrpSpPr>
            <a:grpSpLocks/>
          </p:cNvGrpSpPr>
          <p:nvPr/>
        </p:nvGrpSpPr>
        <p:grpSpPr bwMode="auto">
          <a:xfrm>
            <a:off x="4221163" y="3133725"/>
            <a:ext cx="244475" cy="158750"/>
            <a:chOff x="3294" y="2154"/>
            <a:chExt cx="154" cy="100"/>
          </a:xfrm>
        </p:grpSpPr>
        <p:sp>
          <p:nvSpPr>
            <p:cNvPr id="68368" name="Rectangle 784">
              <a:extLst>
                <a:ext uri="{FF2B5EF4-FFF2-40B4-BE49-F238E27FC236}">
                  <a16:creationId xmlns:a16="http://schemas.microsoft.com/office/drawing/2014/main" id="{F2C26C4F-8C42-4434-8027-35E973CCDD0C}"/>
                </a:ext>
              </a:extLst>
            </p:cNvPr>
            <p:cNvSpPr>
              <a:spLocks noChangeAspect="1" noChangeArrowheads="1"/>
            </p:cNvSpPr>
            <p:nvPr/>
          </p:nvSpPr>
          <p:spPr bwMode="auto">
            <a:xfrm>
              <a:off x="3294" y="2154"/>
              <a:ext cx="154" cy="100"/>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68369" name="Group 785">
              <a:extLst>
                <a:ext uri="{FF2B5EF4-FFF2-40B4-BE49-F238E27FC236}">
                  <a16:creationId xmlns:a16="http://schemas.microsoft.com/office/drawing/2014/main" id="{FE77592F-1BA5-4908-B1E9-970B7D2D767F}"/>
                </a:ext>
              </a:extLst>
            </p:cNvPr>
            <p:cNvGrpSpPr>
              <a:grpSpLocks/>
            </p:cNvGrpSpPr>
            <p:nvPr/>
          </p:nvGrpSpPr>
          <p:grpSpPr bwMode="auto">
            <a:xfrm>
              <a:off x="3316" y="2171"/>
              <a:ext cx="110" cy="63"/>
              <a:chOff x="691" y="3359"/>
              <a:chExt cx="136" cy="90"/>
            </a:xfrm>
          </p:grpSpPr>
          <p:sp>
            <p:nvSpPr>
              <p:cNvPr id="68370" name="Line 786">
                <a:extLst>
                  <a:ext uri="{FF2B5EF4-FFF2-40B4-BE49-F238E27FC236}">
                    <a16:creationId xmlns:a16="http://schemas.microsoft.com/office/drawing/2014/main" id="{61FBC456-6D72-4EBB-8DE2-9FCEDEA36D0C}"/>
                  </a:ext>
                </a:extLst>
              </p:cNvPr>
              <p:cNvSpPr>
                <a:spLocks noChangeShapeType="1"/>
              </p:cNvSpPr>
              <p:nvPr/>
            </p:nvSpPr>
            <p:spPr bwMode="auto">
              <a:xfrm>
                <a:off x="691"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8371" name="Line 787">
                <a:extLst>
                  <a:ext uri="{FF2B5EF4-FFF2-40B4-BE49-F238E27FC236}">
                    <a16:creationId xmlns:a16="http://schemas.microsoft.com/office/drawing/2014/main" id="{EDC10B9A-2BB6-4B42-96D0-80457AC9E391}"/>
                  </a:ext>
                </a:extLst>
              </p:cNvPr>
              <p:cNvSpPr>
                <a:spLocks noChangeShapeType="1"/>
              </p:cNvSpPr>
              <p:nvPr/>
            </p:nvSpPr>
            <p:spPr bwMode="auto">
              <a:xfrm flipV="1">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8372" name="Line 788">
                <a:extLst>
                  <a:ext uri="{FF2B5EF4-FFF2-40B4-BE49-F238E27FC236}">
                    <a16:creationId xmlns:a16="http://schemas.microsoft.com/office/drawing/2014/main" id="{36B2E27C-2330-4F18-891F-65CFE47561F1}"/>
                  </a:ext>
                </a:extLst>
              </p:cNvPr>
              <p:cNvSpPr>
                <a:spLocks noChangeShapeType="1"/>
              </p:cNvSpPr>
              <p:nvPr/>
            </p:nvSpPr>
            <p:spPr bwMode="auto">
              <a:xfrm>
                <a:off x="827"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8373" name="Line 789">
                <a:extLst>
                  <a:ext uri="{FF2B5EF4-FFF2-40B4-BE49-F238E27FC236}">
                    <a16:creationId xmlns:a16="http://schemas.microsoft.com/office/drawing/2014/main" id="{D36AF938-02FF-43E1-85C3-0CFCC89AC9D8}"/>
                  </a:ext>
                </a:extLst>
              </p:cNvPr>
              <p:cNvSpPr>
                <a:spLocks noChangeShapeType="1"/>
              </p:cNvSpPr>
              <p:nvPr/>
            </p:nvSpPr>
            <p:spPr bwMode="auto">
              <a:xfrm>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68374" name="Group 790">
            <a:extLst>
              <a:ext uri="{FF2B5EF4-FFF2-40B4-BE49-F238E27FC236}">
                <a16:creationId xmlns:a16="http://schemas.microsoft.com/office/drawing/2014/main" id="{BA92BE26-011D-46B0-BF87-23CD9A3C8697}"/>
              </a:ext>
            </a:extLst>
          </p:cNvPr>
          <p:cNvGrpSpPr>
            <a:grpSpLocks/>
          </p:cNvGrpSpPr>
          <p:nvPr/>
        </p:nvGrpSpPr>
        <p:grpSpPr bwMode="auto">
          <a:xfrm>
            <a:off x="4305300" y="3060700"/>
            <a:ext cx="74613" cy="26988"/>
            <a:chOff x="2373" y="1404"/>
            <a:chExt cx="47" cy="17"/>
          </a:xfrm>
        </p:grpSpPr>
        <p:sp>
          <p:nvSpPr>
            <p:cNvPr id="68375" name="Oval 791">
              <a:extLst>
                <a:ext uri="{FF2B5EF4-FFF2-40B4-BE49-F238E27FC236}">
                  <a16:creationId xmlns:a16="http://schemas.microsoft.com/office/drawing/2014/main" id="{2712BE81-E2CC-46D4-8AEE-2CCD3F6CC2A3}"/>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68376" name="Oval 792">
              <a:extLst>
                <a:ext uri="{FF2B5EF4-FFF2-40B4-BE49-F238E27FC236}">
                  <a16:creationId xmlns:a16="http://schemas.microsoft.com/office/drawing/2014/main" id="{46C1B552-FD89-4E4B-9D3B-98BA6D6CF730}"/>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68377" name="Text Box 793">
            <a:extLst>
              <a:ext uri="{FF2B5EF4-FFF2-40B4-BE49-F238E27FC236}">
                <a16:creationId xmlns:a16="http://schemas.microsoft.com/office/drawing/2014/main" id="{ADCAEC28-1F2A-44E6-AABC-A75756F04659}"/>
              </a:ext>
            </a:extLst>
          </p:cNvPr>
          <p:cNvSpPr txBox="1">
            <a:spLocks noChangeArrowheads="1"/>
          </p:cNvSpPr>
          <p:nvPr/>
        </p:nvSpPr>
        <p:spPr bwMode="auto">
          <a:xfrm>
            <a:off x="4437063" y="3060700"/>
            <a:ext cx="2265362"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x2 </a:t>
            </a:r>
            <a:r>
              <a:rPr lang="en-GB" altLang="en-US" sz="800" b="0"/>
              <a:t>Gazelle AH Mk 1 Helicopter </a:t>
            </a:r>
            <a:r>
              <a:rPr lang="en-GB" altLang="en-US" sz="800"/>
              <a:t>    </a:t>
            </a:r>
            <a:r>
              <a:rPr lang="en-GB" altLang="en-US" sz="800" b="0"/>
              <a:t>   CWBR-43</a:t>
            </a:r>
            <a:endParaRPr lang="en-GB" altLang="en-US" sz="800"/>
          </a:p>
        </p:txBody>
      </p:sp>
      <p:sp>
        <p:nvSpPr>
          <p:cNvPr id="68378" name="Line 794">
            <a:extLst>
              <a:ext uri="{FF2B5EF4-FFF2-40B4-BE49-F238E27FC236}">
                <a16:creationId xmlns:a16="http://schemas.microsoft.com/office/drawing/2014/main" id="{94064232-F52D-46D4-B28E-B15076BB29BE}"/>
              </a:ext>
            </a:extLst>
          </p:cNvPr>
          <p:cNvSpPr>
            <a:spLocks noChangeShapeType="1"/>
          </p:cNvSpPr>
          <p:nvPr/>
        </p:nvSpPr>
        <p:spPr bwMode="auto">
          <a:xfrm>
            <a:off x="4078288" y="3205163"/>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8379" name="Line 795">
            <a:extLst>
              <a:ext uri="{FF2B5EF4-FFF2-40B4-BE49-F238E27FC236}">
                <a16:creationId xmlns:a16="http://schemas.microsoft.com/office/drawing/2014/main" id="{90A48C1A-70EE-4237-B0B0-48C6885F7B58}"/>
              </a:ext>
            </a:extLst>
          </p:cNvPr>
          <p:cNvSpPr>
            <a:spLocks noChangeShapeType="1"/>
          </p:cNvSpPr>
          <p:nvPr/>
        </p:nvSpPr>
        <p:spPr bwMode="auto">
          <a:xfrm flipV="1">
            <a:off x="3789363" y="395288"/>
            <a:ext cx="0" cy="252095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68380" name="Group 796">
            <a:extLst>
              <a:ext uri="{FF2B5EF4-FFF2-40B4-BE49-F238E27FC236}">
                <a16:creationId xmlns:a16="http://schemas.microsoft.com/office/drawing/2014/main" id="{93FFC348-24CB-4F6F-8520-5FA1015D1A80}"/>
              </a:ext>
            </a:extLst>
          </p:cNvPr>
          <p:cNvGrpSpPr>
            <a:grpSpLocks/>
          </p:cNvGrpSpPr>
          <p:nvPr/>
        </p:nvGrpSpPr>
        <p:grpSpPr bwMode="auto">
          <a:xfrm>
            <a:off x="3989388" y="2771775"/>
            <a:ext cx="131762" cy="26988"/>
            <a:chOff x="304" y="1872"/>
            <a:chExt cx="83" cy="17"/>
          </a:xfrm>
        </p:grpSpPr>
        <p:sp>
          <p:nvSpPr>
            <p:cNvPr id="68381" name="Oval 797">
              <a:extLst>
                <a:ext uri="{FF2B5EF4-FFF2-40B4-BE49-F238E27FC236}">
                  <a16:creationId xmlns:a16="http://schemas.microsoft.com/office/drawing/2014/main" id="{204D2FA5-2EA5-401E-BB1A-86A414F9BA5C}"/>
                </a:ext>
              </a:extLst>
            </p:cNvPr>
            <p:cNvSpPr>
              <a:spLocks noChangeAspect="1" noChangeArrowheads="1"/>
            </p:cNvSpPr>
            <p:nvPr/>
          </p:nvSpPr>
          <p:spPr bwMode="auto">
            <a:xfrm>
              <a:off x="304" y="1872"/>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68382" name="Oval 798">
              <a:extLst>
                <a:ext uri="{FF2B5EF4-FFF2-40B4-BE49-F238E27FC236}">
                  <a16:creationId xmlns:a16="http://schemas.microsoft.com/office/drawing/2014/main" id="{348981FC-3155-4D5A-B68E-9ED8B9CBEFE4}"/>
                </a:ext>
              </a:extLst>
            </p:cNvPr>
            <p:cNvSpPr>
              <a:spLocks noChangeAspect="1" noChangeArrowheads="1"/>
            </p:cNvSpPr>
            <p:nvPr/>
          </p:nvSpPr>
          <p:spPr bwMode="auto">
            <a:xfrm>
              <a:off x="336" y="1872"/>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68383" name="Oval 799">
              <a:extLst>
                <a:ext uri="{FF2B5EF4-FFF2-40B4-BE49-F238E27FC236}">
                  <a16:creationId xmlns:a16="http://schemas.microsoft.com/office/drawing/2014/main" id="{4CF1A94D-D149-4D45-9243-BB19E76A2BB5}"/>
                </a:ext>
              </a:extLst>
            </p:cNvPr>
            <p:cNvSpPr>
              <a:spLocks noChangeAspect="1" noChangeArrowheads="1"/>
            </p:cNvSpPr>
            <p:nvPr/>
          </p:nvSpPr>
          <p:spPr bwMode="auto">
            <a:xfrm>
              <a:off x="370" y="1872"/>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68384" name="Line 800">
            <a:extLst>
              <a:ext uri="{FF2B5EF4-FFF2-40B4-BE49-F238E27FC236}">
                <a16:creationId xmlns:a16="http://schemas.microsoft.com/office/drawing/2014/main" id="{43E8A473-1228-4AC3-A6F2-2F87E8EDF4D9}"/>
              </a:ext>
            </a:extLst>
          </p:cNvPr>
          <p:cNvSpPr>
            <a:spLocks noChangeShapeType="1"/>
          </p:cNvSpPr>
          <p:nvPr/>
        </p:nvSpPr>
        <p:spPr bwMode="auto">
          <a:xfrm>
            <a:off x="3500438" y="250825"/>
            <a:ext cx="0" cy="338455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68385" name="Group 801">
            <a:extLst>
              <a:ext uri="{FF2B5EF4-FFF2-40B4-BE49-F238E27FC236}">
                <a16:creationId xmlns:a16="http://schemas.microsoft.com/office/drawing/2014/main" id="{2ABAAB94-122A-47F5-8F40-7B2E171CEE19}"/>
              </a:ext>
            </a:extLst>
          </p:cNvPr>
          <p:cNvGrpSpPr>
            <a:grpSpLocks/>
          </p:cNvGrpSpPr>
          <p:nvPr/>
        </p:nvGrpSpPr>
        <p:grpSpPr bwMode="auto">
          <a:xfrm>
            <a:off x="3646488" y="4041775"/>
            <a:ext cx="287337" cy="215900"/>
            <a:chOff x="2931" y="2245"/>
            <a:chExt cx="146" cy="99"/>
          </a:xfrm>
        </p:grpSpPr>
        <p:sp>
          <p:nvSpPr>
            <p:cNvPr id="68386" name="Rectangle 802">
              <a:extLst>
                <a:ext uri="{FF2B5EF4-FFF2-40B4-BE49-F238E27FC236}">
                  <a16:creationId xmlns:a16="http://schemas.microsoft.com/office/drawing/2014/main" id="{A102A862-77D4-457C-A619-A4A86807D020}"/>
                </a:ext>
              </a:extLst>
            </p:cNvPr>
            <p:cNvSpPr>
              <a:spLocks noChangeAspect="1" noChangeArrowheads="1"/>
            </p:cNvSpPr>
            <p:nvPr/>
          </p:nvSpPr>
          <p:spPr bwMode="auto">
            <a:xfrm>
              <a:off x="2931" y="2245"/>
              <a:ext cx="146" cy="99"/>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8387" name="Oval 803">
              <a:extLst>
                <a:ext uri="{FF2B5EF4-FFF2-40B4-BE49-F238E27FC236}">
                  <a16:creationId xmlns:a16="http://schemas.microsoft.com/office/drawing/2014/main" id="{D9F4A95A-E7BE-46E0-B357-3C8E6FA58696}"/>
                </a:ext>
              </a:extLst>
            </p:cNvPr>
            <p:cNvSpPr>
              <a:spLocks noChangeAspect="1" noChangeArrowheads="1"/>
            </p:cNvSpPr>
            <p:nvPr/>
          </p:nvSpPr>
          <p:spPr bwMode="auto">
            <a:xfrm>
              <a:off x="2958" y="2270"/>
              <a:ext cx="94" cy="47"/>
            </a:xfrm>
            <a:prstGeom prst="ellipse">
              <a:avLst/>
            </a:prstGeom>
            <a:solidFill>
              <a:schemeClr val="tx1"/>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68388" name="Group 804">
            <a:extLst>
              <a:ext uri="{FF2B5EF4-FFF2-40B4-BE49-F238E27FC236}">
                <a16:creationId xmlns:a16="http://schemas.microsoft.com/office/drawing/2014/main" id="{B27B442A-FC42-4775-BFF4-0172D572D87C}"/>
              </a:ext>
            </a:extLst>
          </p:cNvPr>
          <p:cNvGrpSpPr>
            <a:grpSpLocks/>
          </p:cNvGrpSpPr>
          <p:nvPr/>
        </p:nvGrpSpPr>
        <p:grpSpPr bwMode="auto">
          <a:xfrm>
            <a:off x="3751263" y="3970338"/>
            <a:ext cx="76200" cy="63500"/>
            <a:chOff x="2443" y="447"/>
            <a:chExt cx="48" cy="40"/>
          </a:xfrm>
        </p:grpSpPr>
        <p:sp>
          <p:nvSpPr>
            <p:cNvPr id="68389" name="Line 805">
              <a:extLst>
                <a:ext uri="{FF2B5EF4-FFF2-40B4-BE49-F238E27FC236}">
                  <a16:creationId xmlns:a16="http://schemas.microsoft.com/office/drawing/2014/main" id="{3B680917-B888-4734-94F2-0496A594CE54}"/>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8390" name="Line 806">
              <a:extLst>
                <a:ext uri="{FF2B5EF4-FFF2-40B4-BE49-F238E27FC236}">
                  <a16:creationId xmlns:a16="http://schemas.microsoft.com/office/drawing/2014/main" id="{30C4E10F-0A1D-42A9-A4AE-19ED9517F6D7}"/>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68391" name="Text Box 807">
            <a:extLst>
              <a:ext uri="{FF2B5EF4-FFF2-40B4-BE49-F238E27FC236}">
                <a16:creationId xmlns:a16="http://schemas.microsoft.com/office/drawing/2014/main" id="{288C2FF8-27F2-4861-B8C5-8081BBE9EBB9}"/>
              </a:ext>
            </a:extLst>
          </p:cNvPr>
          <p:cNvSpPr txBox="1">
            <a:spLocks noChangeArrowheads="1"/>
          </p:cNvSpPr>
          <p:nvPr/>
        </p:nvSpPr>
        <p:spPr bwMode="auto">
          <a:xfrm>
            <a:off x="3933825" y="3924300"/>
            <a:ext cx="23764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BG CWWG-13</a:t>
            </a:r>
          </a:p>
          <a:p>
            <a:r>
              <a:rPr lang="en-GB" altLang="en-US" sz="1000"/>
              <a:t>Panzer Training Unit Castlemartin </a:t>
            </a:r>
            <a:r>
              <a:rPr lang="en-GB" altLang="en-US" sz="800"/>
              <a:t>(e)</a:t>
            </a:r>
            <a:endParaRPr lang="en-GB" altLang="en-US" sz="1000"/>
          </a:p>
        </p:txBody>
      </p:sp>
      <p:sp>
        <p:nvSpPr>
          <p:cNvPr id="68392" name="Line 808">
            <a:extLst>
              <a:ext uri="{FF2B5EF4-FFF2-40B4-BE49-F238E27FC236}">
                <a16:creationId xmlns:a16="http://schemas.microsoft.com/office/drawing/2014/main" id="{6D0B26B0-7E98-43D7-8BD7-ABA34B1FA340}"/>
              </a:ext>
            </a:extLst>
          </p:cNvPr>
          <p:cNvSpPr>
            <a:spLocks noChangeShapeType="1"/>
          </p:cNvSpPr>
          <p:nvPr/>
        </p:nvSpPr>
        <p:spPr bwMode="auto">
          <a:xfrm>
            <a:off x="3500438" y="4114800"/>
            <a:ext cx="144462"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8393" name="Line 809">
            <a:extLst>
              <a:ext uri="{FF2B5EF4-FFF2-40B4-BE49-F238E27FC236}">
                <a16:creationId xmlns:a16="http://schemas.microsoft.com/office/drawing/2014/main" id="{5C23D907-8B64-4DBC-9625-CA7510D72054}"/>
              </a:ext>
            </a:extLst>
          </p:cNvPr>
          <p:cNvSpPr>
            <a:spLocks noChangeShapeType="1"/>
          </p:cNvSpPr>
          <p:nvPr/>
        </p:nvSpPr>
        <p:spPr bwMode="auto">
          <a:xfrm>
            <a:off x="3500438" y="3636963"/>
            <a:ext cx="0" cy="43180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pic>
        <p:nvPicPr>
          <p:cNvPr id="68394" name="Picture 810" descr="CWBR-36 Engineers 2">
            <a:extLst>
              <a:ext uri="{FF2B5EF4-FFF2-40B4-BE49-F238E27FC236}">
                <a16:creationId xmlns:a16="http://schemas.microsoft.com/office/drawing/2014/main" id="{EC5E915A-FDA0-4D29-AAF9-088BF3AF304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0713" y="6732588"/>
            <a:ext cx="2112962" cy="2233612"/>
          </a:xfrm>
          <a:prstGeom prst="rect">
            <a:avLst/>
          </a:prstGeom>
          <a:noFill/>
          <a:extLst>
            <a:ext uri="{909E8E84-426E-40DD-AFC4-6F175D3DCCD1}">
              <a14:hiddenFill xmlns:a14="http://schemas.microsoft.com/office/drawing/2010/main">
                <a:solidFill>
                  <a:srgbClr val="FFFFFF"/>
                </a:solidFill>
              </a14:hiddenFill>
            </a:ext>
          </a:extLst>
        </p:spPr>
      </p:pic>
      <p:grpSp>
        <p:nvGrpSpPr>
          <p:cNvPr id="68395" name="Group 811">
            <a:extLst>
              <a:ext uri="{FF2B5EF4-FFF2-40B4-BE49-F238E27FC236}">
                <a16:creationId xmlns:a16="http://schemas.microsoft.com/office/drawing/2014/main" id="{006ED459-6DDA-4623-BE0D-4CE8232091D8}"/>
              </a:ext>
            </a:extLst>
          </p:cNvPr>
          <p:cNvGrpSpPr>
            <a:grpSpLocks noChangeAspect="1"/>
          </p:cNvGrpSpPr>
          <p:nvPr/>
        </p:nvGrpSpPr>
        <p:grpSpPr bwMode="auto">
          <a:xfrm>
            <a:off x="3643313" y="3492500"/>
            <a:ext cx="360362" cy="288925"/>
            <a:chOff x="1968" y="1728"/>
            <a:chExt cx="195" cy="132"/>
          </a:xfrm>
        </p:grpSpPr>
        <p:sp>
          <p:nvSpPr>
            <p:cNvPr id="68396" name="Rectangle 812">
              <a:extLst>
                <a:ext uri="{FF2B5EF4-FFF2-40B4-BE49-F238E27FC236}">
                  <a16:creationId xmlns:a16="http://schemas.microsoft.com/office/drawing/2014/main" id="{F8AE2381-D794-4AC9-B71F-5E8EA7B8FD82}"/>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8397" name="Line 813">
              <a:extLst>
                <a:ext uri="{FF2B5EF4-FFF2-40B4-BE49-F238E27FC236}">
                  <a16:creationId xmlns:a16="http://schemas.microsoft.com/office/drawing/2014/main" id="{EC0B4AAE-44FA-4568-A033-AED510DCA0A5}"/>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8398" name="Line 814">
              <a:extLst>
                <a:ext uri="{FF2B5EF4-FFF2-40B4-BE49-F238E27FC236}">
                  <a16:creationId xmlns:a16="http://schemas.microsoft.com/office/drawing/2014/main" id="{1CBA765A-EAC9-4CDE-AB2C-7EC2665411CB}"/>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68399" name="Group 815">
            <a:extLst>
              <a:ext uri="{FF2B5EF4-FFF2-40B4-BE49-F238E27FC236}">
                <a16:creationId xmlns:a16="http://schemas.microsoft.com/office/drawing/2014/main" id="{A512EA8C-6FCC-406E-9500-589C7AE90E9A}"/>
              </a:ext>
            </a:extLst>
          </p:cNvPr>
          <p:cNvGrpSpPr>
            <a:grpSpLocks/>
          </p:cNvGrpSpPr>
          <p:nvPr/>
        </p:nvGrpSpPr>
        <p:grpSpPr bwMode="auto">
          <a:xfrm>
            <a:off x="3749675" y="3421063"/>
            <a:ext cx="147638" cy="63500"/>
            <a:chOff x="119" y="113"/>
            <a:chExt cx="93" cy="40"/>
          </a:xfrm>
        </p:grpSpPr>
        <p:grpSp>
          <p:nvGrpSpPr>
            <p:cNvPr id="68400" name="Group 816">
              <a:extLst>
                <a:ext uri="{FF2B5EF4-FFF2-40B4-BE49-F238E27FC236}">
                  <a16:creationId xmlns:a16="http://schemas.microsoft.com/office/drawing/2014/main" id="{A25183B3-9490-4BA9-8B26-4F92FD6CEB82}"/>
                </a:ext>
              </a:extLst>
            </p:cNvPr>
            <p:cNvGrpSpPr>
              <a:grpSpLocks/>
            </p:cNvGrpSpPr>
            <p:nvPr/>
          </p:nvGrpSpPr>
          <p:grpSpPr bwMode="auto">
            <a:xfrm>
              <a:off x="119" y="113"/>
              <a:ext cx="48" cy="40"/>
              <a:chOff x="2539" y="543"/>
              <a:chExt cx="48" cy="40"/>
            </a:xfrm>
          </p:grpSpPr>
          <p:sp>
            <p:nvSpPr>
              <p:cNvPr id="68401" name="Line 817">
                <a:extLst>
                  <a:ext uri="{FF2B5EF4-FFF2-40B4-BE49-F238E27FC236}">
                    <a16:creationId xmlns:a16="http://schemas.microsoft.com/office/drawing/2014/main" id="{C0BD4F17-3515-43A0-B58B-93101F0603B1}"/>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8402" name="Line 818">
                <a:extLst>
                  <a:ext uri="{FF2B5EF4-FFF2-40B4-BE49-F238E27FC236}">
                    <a16:creationId xmlns:a16="http://schemas.microsoft.com/office/drawing/2014/main" id="{3935D39D-000B-422A-B4FC-A3C7B4928584}"/>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68403" name="Group 819">
              <a:extLst>
                <a:ext uri="{FF2B5EF4-FFF2-40B4-BE49-F238E27FC236}">
                  <a16:creationId xmlns:a16="http://schemas.microsoft.com/office/drawing/2014/main" id="{31B428AA-23B1-49C2-BBB5-5041F970B796}"/>
                </a:ext>
              </a:extLst>
            </p:cNvPr>
            <p:cNvGrpSpPr>
              <a:grpSpLocks/>
            </p:cNvGrpSpPr>
            <p:nvPr/>
          </p:nvGrpSpPr>
          <p:grpSpPr bwMode="auto">
            <a:xfrm>
              <a:off x="164" y="113"/>
              <a:ext cx="48" cy="40"/>
              <a:chOff x="2539" y="543"/>
              <a:chExt cx="48" cy="40"/>
            </a:xfrm>
          </p:grpSpPr>
          <p:sp>
            <p:nvSpPr>
              <p:cNvPr id="68404" name="Line 820">
                <a:extLst>
                  <a:ext uri="{FF2B5EF4-FFF2-40B4-BE49-F238E27FC236}">
                    <a16:creationId xmlns:a16="http://schemas.microsoft.com/office/drawing/2014/main" id="{537071BC-DE41-4328-BDB1-148FC5EEEAB3}"/>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8405" name="Line 821">
                <a:extLst>
                  <a:ext uri="{FF2B5EF4-FFF2-40B4-BE49-F238E27FC236}">
                    <a16:creationId xmlns:a16="http://schemas.microsoft.com/office/drawing/2014/main" id="{21D3C421-6676-436A-81F2-B0973DF2088D}"/>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68406" name="Text Box 822">
            <a:extLst>
              <a:ext uri="{FF2B5EF4-FFF2-40B4-BE49-F238E27FC236}">
                <a16:creationId xmlns:a16="http://schemas.microsoft.com/office/drawing/2014/main" id="{B0D2019F-CFCC-4377-B14B-12C9D2A2C509}"/>
              </a:ext>
            </a:extLst>
          </p:cNvPr>
          <p:cNvSpPr txBox="1">
            <a:spLocks noChangeArrowheads="1"/>
          </p:cNvSpPr>
          <p:nvPr/>
        </p:nvSpPr>
        <p:spPr bwMode="auto">
          <a:xfrm>
            <a:off x="4076700" y="3492500"/>
            <a:ext cx="1641475"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HQ Northern Ireland</a:t>
            </a:r>
          </a:p>
        </p:txBody>
      </p:sp>
      <p:sp>
        <p:nvSpPr>
          <p:cNvPr id="68407" name="Line 823">
            <a:extLst>
              <a:ext uri="{FF2B5EF4-FFF2-40B4-BE49-F238E27FC236}">
                <a16:creationId xmlns:a16="http://schemas.microsoft.com/office/drawing/2014/main" id="{02F0433E-FA40-4292-B920-0AD79E9C1991}"/>
              </a:ext>
            </a:extLst>
          </p:cNvPr>
          <p:cNvSpPr>
            <a:spLocks noChangeShapeType="1"/>
          </p:cNvSpPr>
          <p:nvPr/>
        </p:nvSpPr>
        <p:spPr bwMode="auto">
          <a:xfrm>
            <a:off x="3500438" y="3636963"/>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352" name="Line 392">
            <a:extLst>
              <a:ext uri="{FF2B5EF4-FFF2-40B4-BE49-F238E27FC236}">
                <a16:creationId xmlns:a16="http://schemas.microsoft.com/office/drawing/2014/main" id="{2A7D9C16-55A6-4E29-A524-D18EBD1CE745}"/>
              </a:ext>
            </a:extLst>
          </p:cNvPr>
          <p:cNvSpPr>
            <a:spLocks noChangeShapeType="1"/>
          </p:cNvSpPr>
          <p:nvPr/>
        </p:nvSpPr>
        <p:spPr bwMode="auto">
          <a:xfrm>
            <a:off x="260350" y="3278188"/>
            <a:ext cx="0" cy="172561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41353" name="Group 393">
            <a:extLst>
              <a:ext uri="{FF2B5EF4-FFF2-40B4-BE49-F238E27FC236}">
                <a16:creationId xmlns:a16="http://schemas.microsoft.com/office/drawing/2014/main" id="{63A50627-DE0F-48EC-BB31-283883C00F55}"/>
              </a:ext>
            </a:extLst>
          </p:cNvPr>
          <p:cNvGrpSpPr>
            <a:grpSpLocks noChangeAspect="1"/>
          </p:cNvGrpSpPr>
          <p:nvPr/>
        </p:nvGrpSpPr>
        <p:grpSpPr bwMode="auto">
          <a:xfrm>
            <a:off x="404813" y="4070350"/>
            <a:ext cx="239712" cy="157163"/>
            <a:chOff x="480" y="816"/>
            <a:chExt cx="201" cy="132"/>
          </a:xfrm>
        </p:grpSpPr>
        <p:grpSp>
          <p:nvGrpSpPr>
            <p:cNvPr id="41354" name="Group 394">
              <a:extLst>
                <a:ext uri="{FF2B5EF4-FFF2-40B4-BE49-F238E27FC236}">
                  <a16:creationId xmlns:a16="http://schemas.microsoft.com/office/drawing/2014/main" id="{F0F3ABB4-7092-409F-A606-4D44154E546E}"/>
                </a:ext>
              </a:extLst>
            </p:cNvPr>
            <p:cNvGrpSpPr>
              <a:grpSpLocks noChangeAspect="1"/>
            </p:cNvGrpSpPr>
            <p:nvPr/>
          </p:nvGrpSpPr>
          <p:grpSpPr bwMode="auto">
            <a:xfrm>
              <a:off x="480" y="816"/>
              <a:ext cx="201" cy="132"/>
              <a:chOff x="480" y="816"/>
              <a:chExt cx="201" cy="132"/>
            </a:xfrm>
          </p:grpSpPr>
          <p:sp>
            <p:nvSpPr>
              <p:cNvPr id="41355" name="Rectangle 395">
                <a:extLst>
                  <a:ext uri="{FF2B5EF4-FFF2-40B4-BE49-F238E27FC236}">
                    <a16:creationId xmlns:a16="http://schemas.microsoft.com/office/drawing/2014/main" id="{507D77B2-634D-43D7-A0BB-BD41DD2B17A4}"/>
                  </a:ext>
                </a:extLst>
              </p:cNvPr>
              <p:cNvSpPr>
                <a:spLocks noChangeAspect="1" noChangeArrowheads="1"/>
              </p:cNvSpPr>
              <p:nvPr/>
            </p:nvSpPr>
            <p:spPr bwMode="auto">
              <a:xfrm>
                <a:off x="480" y="816"/>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1356" name="Oval 396">
                <a:extLst>
                  <a:ext uri="{FF2B5EF4-FFF2-40B4-BE49-F238E27FC236}">
                    <a16:creationId xmlns:a16="http://schemas.microsoft.com/office/drawing/2014/main" id="{38DB0D2E-ACC0-423F-AF90-57A0E3B1F363}"/>
                  </a:ext>
                </a:extLst>
              </p:cNvPr>
              <p:cNvSpPr>
                <a:spLocks noChangeAspect="1" noChangeArrowheads="1"/>
              </p:cNvSpPr>
              <p:nvPr/>
            </p:nvSpPr>
            <p:spPr bwMode="auto">
              <a:xfrm>
                <a:off x="517" y="849"/>
                <a:ext cx="127"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41357" name="Line 397">
              <a:extLst>
                <a:ext uri="{FF2B5EF4-FFF2-40B4-BE49-F238E27FC236}">
                  <a16:creationId xmlns:a16="http://schemas.microsoft.com/office/drawing/2014/main" id="{0D734C84-6409-47B0-8029-B697C84D93F6}"/>
                </a:ext>
              </a:extLst>
            </p:cNvPr>
            <p:cNvSpPr>
              <a:spLocks noChangeAspect="1" noChangeShapeType="1"/>
            </p:cNvSpPr>
            <p:nvPr/>
          </p:nvSpPr>
          <p:spPr bwMode="auto">
            <a:xfrm flipV="1">
              <a:off x="480" y="816"/>
              <a:ext cx="198" cy="132"/>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41358" name="Group 398">
            <a:extLst>
              <a:ext uri="{FF2B5EF4-FFF2-40B4-BE49-F238E27FC236}">
                <a16:creationId xmlns:a16="http://schemas.microsoft.com/office/drawing/2014/main" id="{C6150E90-A92F-4649-A6AD-C21F12FC1577}"/>
              </a:ext>
            </a:extLst>
          </p:cNvPr>
          <p:cNvGrpSpPr>
            <a:grpSpLocks/>
          </p:cNvGrpSpPr>
          <p:nvPr/>
        </p:nvGrpSpPr>
        <p:grpSpPr bwMode="auto">
          <a:xfrm>
            <a:off x="487363" y="3998913"/>
            <a:ext cx="74612" cy="26987"/>
            <a:chOff x="2373" y="1404"/>
            <a:chExt cx="47" cy="17"/>
          </a:xfrm>
        </p:grpSpPr>
        <p:sp>
          <p:nvSpPr>
            <p:cNvPr id="41359" name="Oval 399">
              <a:extLst>
                <a:ext uri="{FF2B5EF4-FFF2-40B4-BE49-F238E27FC236}">
                  <a16:creationId xmlns:a16="http://schemas.microsoft.com/office/drawing/2014/main" id="{D99E0F8D-118F-4F55-9A30-67659CB7968B}"/>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41360" name="Oval 400">
              <a:extLst>
                <a:ext uri="{FF2B5EF4-FFF2-40B4-BE49-F238E27FC236}">
                  <a16:creationId xmlns:a16="http://schemas.microsoft.com/office/drawing/2014/main" id="{92A88D80-C9D4-462A-8BCE-1FDBDEBDF9D7}"/>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41361" name="Text Box 401">
            <a:extLst>
              <a:ext uri="{FF2B5EF4-FFF2-40B4-BE49-F238E27FC236}">
                <a16:creationId xmlns:a16="http://schemas.microsoft.com/office/drawing/2014/main" id="{D0BFE33B-293B-4FF5-A2F1-D48267EA46EE}"/>
              </a:ext>
            </a:extLst>
          </p:cNvPr>
          <p:cNvSpPr txBox="1">
            <a:spLocks noChangeArrowheads="1"/>
          </p:cNvSpPr>
          <p:nvPr/>
        </p:nvSpPr>
        <p:spPr bwMode="auto">
          <a:xfrm>
            <a:off x="620713" y="3924300"/>
            <a:ext cx="270351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Recce</a:t>
            </a:r>
          </a:p>
          <a:p>
            <a:r>
              <a:rPr lang="en-GB" altLang="en-US" sz="800"/>
              <a:t>x3 </a:t>
            </a:r>
            <a:r>
              <a:rPr lang="en-GB" altLang="en-US" sz="800" b="0"/>
              <a:t>CVR(T) Scorpion 76mm Recce Vehicle </a:t>
            </a:r>
            <a:r>
              <a:rPr lang="en-GB" altLang="en-US" sz="800"/>
              <a:t>(c)</a:t>
            </a:r>
            <a:r>
              <a:rPr lang="en-GB" altLang="en-US" sz="800" b="0"/>
              <a:t>CWBR-07</a:t>
            </a:r>
            <a:endParaRPr lang="en-GB" altLang="en-US" sz="800"/>
          </a:p>
        </p:txBody>
      </p:sp>
      <p:sp>
        <p:nvSpPr>
          <p:cNvPr id="41362" name="Line 402">
            <a:extLst>
              <a:ext uri="{FF2B5EF4-FFF2-40B4-BE49-F238E27FC236}">
                <a16:creationId xmlns:a16="http://schemas.microsoft.com/office/drawing/2014/main" id="{EB770FD4-A7C4-49E7-9505-B04ECEC8F69D}"/>
              </a:ext>
            </a:extLst>
          </p:cNvPr>
          <p:cNvSpPr>
            <a:spLocks noChangeShapeType="1"/>
          </p:cNvSpPr>
          <p:nvPr/>
        </p:nvSpPr>
        <p:spPr bwMode="auto">
          <a:xfrm>
            <a:off x="260350" y="4141788"/>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41363" name="Group 403">
            <a:extLst>
              <a:ext uri="{FF2B5EF4-FFF2-40B4-BE49-F238E27FC236}">
                <a16:creationId xmlns:a16="http://schemas.microsoft.com/office/drawing/2014/main" id="{BCD7A29D-EBFD-48B5-9B89-97A9F906E6A0}"/>
              </a:ext>
            </a:extLst>
          </p:cNvPr>
          <p:cNvGrpSpPr>
            <a:grpSpLocks noChangeAspect="1"/>
          </p:cNvGrpSpPr>
          <p:nvPr/>
        </p:nvGrpSpPr>
        <p:grpSpPr bwMode="auto">
          <a:xfrm>
            <a:off x="117475" y="3133725"/>
            <a:ext cx="287338" cy="215900"/>
            <a:chOff x="480" y="816"/>
            <a:chExt cx="201" cy="132"/>
          </a:xfrm>
        </p:grpSpPr>
        <p:grpSp>
          <p:nvGrpSpPr>
            <p:cNvPr id="41364" name="Group 404">
              <a:extLst>
                <a:ext uri="{FF2B5EF4-FFF2-40B4-BE49-F238E27FC236}">
                  <a16:creationId xmlns:a16="http://schemas.microsoft.com/office/drawing/2014/main" id="{39B0B149-6E2A-4007-A520-4049A2CE15BE}"/>
                </a:ext>
              </a:extLst>
            </p:cNvPr>
            <p:cNvGrpSpPr>
              <a:grpSpLocks noChangeAspect="1"/>
            </p:cNvGrpSpPr>
            <p:nvPr/>
          </p:nvGrpSpPr>
          <p:grpSpPr bwMode="auto">
            <a:xfrm>
              <a:off x="480" y="816"/>
              <a:ext cx="201" cy="132"/>
              <a:chOff x="480" y="816"/>
              <a:chExt cx="201" cy="132"/>
            </a:xfrm>
          </p:grpSpPr>
          <p:sp>
            <p:nvSpPr>
              <p:cNvPr id="41365" name="Rectangle 405">
                <a:extLst>
                  <a:ext uri="{FF2B5EF4-FFF2-40B4-BE49-F238E27FC236}">
                    <a16:creationId xmlns:a16="http://schemas.microsoft.com/office/drawing/2014/main" id="{956A0248-4054-4DB3-8B1F-2A6657798635}"/>
                  </a:ext>
                </a:extLst>
              </p:cNvPr>
              <p:cNvSpPr>
                <a:spLocks noChangeAspect="1" noChangeArrowheads="1"/>
              </p:cNvSpPr>
              <p:nvPr/>
            </p:nvSpPr>
            <p:spPr bwMode="auto">
              <a:xfrm>
                <a:off x="480" y="816"/>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1366" name="Oval 406">
                <a:extLst>
                  <a:ext uri="{FF2B5EF4-FFF2-40B4-BE49-F238E27FC236}">
                    <a16:creationId xmlns:a16="http://schemas.microsoft.com/office/drawing/2014/main" id="{2B1E570E-394F-4C76-A521-E8C72CB1A37D}"/>
                  </a:ext>
                </a:extLst>
              </p:cNvPr>
              <p:cNvSpPr>
                <a:spLocks noChangeAspect="1" noChangeArrowheads="1"/>
              </p:cNvSpPr>
              <p:nvPr/>
            </p:nvSpPr>
            <p:spPr bwMode="auto">
              <a:xfrm>
                <a:off x="517" y="849"/>
                <a:ext cx="127"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41367" name="Line 407">
              <a:extLst>
                <a:ext uri="{FF2B5EF4-FFF2-40B4-BE49-F238E27FC236}">
                  <a16:creationId xmlns:a16="http://schemas.microsoft.com/office/drawing/2014/main" id="{6784F430-2F88-47F6-913E-D3BCA26C0CE0}"/>
                </a:ext>
              </a:extLst>
            </p:cNvPr>
            <p:cNvSpPr>
              <a:spLocks noChangeAspect="1" noChangeShapeType="1"/>
            </p:cNvSpPr>
            <p:nvPr/>
          </p:nvSpPr>
          <p:spPr bwMode="auto">
            <a:xfrm flipV="1">
              <a:off x="480" y="816"/>
              <a:ext cx="198" cy="132"/>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41368" name="Line 408">
            <a:extLst>
              <a:ext uri="{FF2B5EF4-FFF2-40B4-BE49-F238E27FC236}">
                <a16:creationId xmlns:a16="http://schemas.microsoft.com/office/drawing/2014/main" id="{B52CC5D6-CF36-44C5-8A58-9F84C6D4440F}"/>
              </a:ext>
            </a:extLst>
          </p:cNvPr>
          <p:cNvSpPr>
            <a:spLocks noChangeShapeType="1"/>
          </p:cNvSpPr>
          <p:nvPr/>
        </p:nvSpPr>
        <p:spPr bwMode="auto">
          <a:xfrm>
            <a:off x="260350" y="356552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1369" name="Line 409">
            <a:extLst>
              <a:ext uri="{FF2B5EF4-FFF2-40B4-BE49-F238E27FC236}">
                <a16:creationId xmlns:a16="http://schemas.microsoft.com/office/drawing/2014/main" id="{45ACE252-23C5-4B01-900F-BB962B8F9B37}"/>
              </a:ext>
            </a:extLst>
          </p:cNvPr>
          <p:cNvSpPr>
            <a:spLocks noChangeShapeType="1"/>
          </p:cNvSpPr>
          <p:nvPr/>
        </p:nvSpPr>
        <p:spPr bwMode="auto">
          <a:xfrm>
            <a:off x="476250" y="3636963"/>
            <a:ext cx="0" cy="1444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41370" name="Group 410">
            <a:extLst>
              <a:ext uri="{FF2B5EF4-FFF2-40B4-BE49-F238E27FC236}">
                <a16:creationId xmlns:a16="http://schemas.microsoft.com/office/drawing/2014/main" id="{E4E2211F-C788-4FDA-87DE-BD38641F4A7A}"/>
              </a:ext>
            </a:extLst>
          </p:cNvPr>
          <p:cNvGrpSpPr>
            <a:grpSpLocks/>
          </p:cNvGrpSpPr>
          <p:nvPr/>
        </p:nvGrpSpPr>
        <p:grpSpPr bwMode="auto">
          <a:xfrm>
            <a:off x="476250" y="3421063"/>
            <a:ext cx="74613" cy="26987"/>
            <a:chOff x="2373" y="1404"/>
            <a:chExt cx="47" cy="17"/>
          </a:xfrm>
        </p:grpSpPr>
        <p:sp>
          <p:nvSpPr>
            <p:cNvPr id="41371" name="Oval 411">
              <a:extLst>
                <a:ext uri="{FF2B5EF4-FFF2-40B4-BE49-F238E27FC236}">
                  <a16:creationId xmlns:a16="http://schemas.microsoft.com/office/drawing/2014/main" id="{0BFEB250-1E14-4D9F-B0A4-1620EC2746AD}"/>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41372" name="Oval 412">
              <a:extLst>
                <a:ext uri="{FF2B5EF4-FFF2-40B4-BE49-F238E27FC236}">
                  <a16:creationId xmlns:a16="http://schemas.microsoft.com/office/drawing/2014/main" id="{D1629BD7-D5A7-4995-9C53-87682F3A0FF1}"/>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41373" name="Text Box 413">
            <a:extLst>
              <a:ext uri="{FF2B5EF4-FFF2-40B4-BE49-F238E27FC236}">
                <a16:creationId xmlns:a16="http://schemas.microsoft.com/office/drawing/2014/main" id="{EBA10D1F-4DBA-4E3B-A239-11FCF38F5110}"/>
              </a:ext>
            </a:extLst>
          </p:cNvPr>
          <p:cNvSpPr txBox="1">
            <a:spLocks noChangeArrowheads="1"/>
          </p:cNvSpPr>
          <p:nvPr/>
        </p:nvSpPr>
        <p:spPr bwMode="auto">
          <a:xfrm>
            <a:off x="620713" y="3348038"/>
            <a:ext cx="27447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Command/Recce</a:t>
            </a:r>
          </a:p>
          <a:p>
            <a:r>
              <a:rPr lang="en-GB" altLang="en-US" sz="800"/>
              <a:t>x1 </a:t>
            </a:r>
            <a:r>
              <a:rPr lang="en-GB" altLang="en-US" sz="800" b="0"/>
              <a:t>Commander                                                 CWBR-25</a:t>
            </a:r>
            <a:endParaRPr lang="en-GB" altLang="en-US" sz="800"/>
          </a:p>
        </p:txBody>
      </p:sp>
      <p:grpSp>
        <p:nvGrpSpPr>
          <p:cNvPr id="41374" name="Group 414">
            <a:extLst>
              <a:ext uri="{FF2B5EF4-FFF2-40B4-BE49-F238E27FC236}">
                <a16:creationId xmlns:a16="http://schemas.microsoft.com/office/drawing/2014/main" id="{8E809D21-42FA-4168-A83A-946302C88217}"/>
              </a:ext>
            </a:extLst>
          </p:cNvPr>
          <p:cNvGrpSpPr>
            <a:grpSpLocks/>
          </p:cNvGrpSpPr>
          <p:nvPr/>
        </p:nvGrpSpPr>
        <p:grpSpPr bwMode="auto">
          <a:xfrm>
            <a:off x="404813" y="3492500"/>
            <a:ext cx="231775" cy="157163"/>
            <a:chOff x="933" y="149"/>
            <a:chExt cx="146" cy="99"/>
          </a:xfrm>
        </p:grpSpPr>
        <p:sp>
          <p:nvSpPr>
            <p:cNvPr id="41375" name="Rectangle 415">
              <a:extLst>
                <a:ext uri="{FF2B5EF4-FFF2-40B4-BE49-F238E27FC236}">
                  <a16:creationId xmlns:a16="http://schemas.microsoft.com/office/drawing/2014/main" id="{8A545397-F373-43DB-B91E-25B13CACFB48}"/>
                </a:ext>
              </a:extLst>
            </p:cNvPr>
            <p:cNvSpPr>
              <a:spLocks noChangeAspect="1" noChangeArrowheads="1"/>
            </p:cNvSpPr>
            <p:nvPr/>
          </p:nvSpPr>
          <p:spPr bwMode="auto">
            <a:xfrm>
              <a:off x="933" y="149"/>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1376" name="Text Box 416">
              <a:extLst>
                <a:ext uri="{FF2B5EF4-FFF2-40B4-BE49-F238E27FC236}">
                  <a16:creationId xmlns:a16="http://schemas.microsoft.com/office/drawing/2014/main" id="{E189D567-5A6E-423E-A666-BF945EC70E47}"/>
                </a:ext>
              </a:extLst>
            </p:cNvPr>
            <p:cNvSpPr txBox="1">
              <a:spLocks noChangeAspect="1" noChangeArrowheads="1"/>
            </p:cNvSpPr>
            <p:nvPr/>
          </p:nvSpPr>
          <p:spPr bwMode="auto">
            <a:xfrm>
              <a:off x="948" y="163"/>
              <a:ext cx="116" cy="70"/>
            </a:xfrm>
            <a:prstGeom prst="rect">
              <a:avLst/>
            </a:prstGeom>
            <a:solidFill>
              <a:srgbClr val="CC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sz="800"/>
                <a:t>HQ</a:t>
              </a:r>
            </a:p>
          </p:txBody>
        </p:sp>
      </p:grpSp>
      <p:grpSp>
        <p:nvGrpSpPr>
          <p:cNvPr id="41377" name="Group 417">
            <a:extLst>
              <a:ext uri="{FF2B5EF4-FFF2-40B4-BE49-F238E27FC236}">
                <a16:creationId xmlns:a16="http://schemas.microsoft.com/office/drawing/2014/main" id="{10516254-969A-4CE7-8C9C-6B22446005DB}"/>
              </a:ext>
            </a:extLst>
          </p:cNvPr>
          <p:cNvGrpSpPr>
            <a:grpSpLocks noChangeAspect="1"/>
          </p:cNvGrpSpPr>
          <p:nvPr/>
        </p:nvGrpSpPr>
        <p:grpSpPr bwMode="auto">
          <a:xfrm>
            <a:off x="404813" y="3781425"/>
            <a:ext cx="241300" cy="157163"/>
            <a:chOff x="767" y="768"/>
            <a:chExt cx="202" cy="132"/>
          </a:xfrm>
        </p:grpSpPr>
        <p:sp>
          <p:nvSpPr>
            <p:cNvPr id="41378" name="Rectangle 418">
              <a:extLst>
                <a:ext uri="{FF2B5EF4-FFF2-40B4-BE49-F238E27FC236}">
                  <a16:creationId xmlns:a16="http://schemas.microsoft.com/office/drawing/2014/main" id="{CCF40F55-6336-4DAA-B309-287FCD7A03B9}"/>
                </a:ext>
              </a:extLst>
            </p:cNvPr>
            <p:cNvSpPr>
              <a:spLocks noChangeAspect="1" noChangeArrowheads="1"/>
            </p:cNvSpPr>
            <p:nvPr/>
          </p:nvSpPr>
          <p:spPr bwMode="auto">
            <a:xfrm>
              <a:off x="768" y="768"/>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1379" name="Oval 419">
              <a:extLst>
                <a:ext uri="{FF2B5EF4-FFF2-40B4-BE49-F238E27FC236}">
                  <a16:creationId xmlns:a16="http://schemas.microsoft.com/office/drawing/2014/main" id="{20B33A41-829C-46DA-809D-ECE5DD509088}"/>
                </a:ext>
              </a:extLst>
            </p:cNvPr>
            <p:cNvSpPr>
              <a:spLocks noChangeAspect="1" noChangeArrowheads="1"/>
            </p:cNvSpPr>
            <p:nvPr/>
          </p:nvSpPr>
          <p:spPr bwMode="auto">
            <a:xfrm>
              <a:off x="798" y="801"/>
              <a:ext cx="142"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1380" name="Line 420">
              <a:extLst>
                <a:ext uri="{FF2B5EF4-FFF2-40B4-BE49-F238E27FC236}">
                  <a16:creationId xmlns:a16="http://schemas.microsoft.com/office/drawing/2014/main" id="{1A09CE1E-CE98-448F-9841-4DAAF251DF5D}"/>
                </a:ext>
              </a:extLst>
            </p:cNvPr>
            <p:cNvSpPr>
              <a:spLocks noChangeAspect="1" noChangeShapeType="1"/>
            </p:cNvSpPr>
            <p:nvPr/>
          </p:nvSpPr>
          <p:spPr bwMode="auto">
            <a:xfrm flipV="1">
              <a:off x="768" y="768"/>
              <a:ext cx="199" cy="131"/>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1381" name="Line 421">
              <a:extLst>
                <a:ext uri="{FF2B5EF4-FFF2-40B4-BE49-F238E27FC236}">
                  <a16:creationId xmlns:a16="http://schemas.microsoft.com/office/drawing/2014/main" id="{D8FDABA4-944A-4239-9EEC-291056965A4E}"/>
                </a:ext>
              </a:extLst>
            </p:cNvPr>
            <p:cNvSpPr>
              <a:spLocks noChangeAspect="1" noChangeShapeType="1"/>
            </p:cNvSpPr>
            <p:nvPr/>
          </p:nvSpPr>
          <p:spPr bwMode="auto">
            <a:xfrm>
              <a:off x="767" y="768"/>
              <a:ext cx="202"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41382" name="Group 422">
            <a:extLst>
              <a:ext uri="{FF2B5EF4-FFF2-40B4-BE49-F238E27FC236}">
                <a16:creationId xmlns:a16="http://schemas.microsoft.com/office/drawing/2014/main" id="{7FC0859C-C031-4B3E-AE22-8D8DFC16FEBD}"/>
              </a:ext>
            </a:extLst>
          </p:cNvPr>
          <p:cNvGrpSpPr>
            <a:grpSpLocks/>
          </p:cNvGrpSpPr>
          <p:nvPr/>
        </p:nvGrpSpPr>
        <p:grpSpPr bwMode="auto">
          <a:xfrm>
            <a:off x="476250" y="3708400"/>
            <a:ext cx="74613" cy="26988"/>
            <a:chOff x="2373" y="1404"/>
            <a:chExt cx="47" cy="17"/>
          </a:xfrm>
        </p:grpSpPr>
        <p:sp>
          <p:nvSpPr>
            <p:cNvPr id="41383" name="Oval 423">
              <a:extLst>
                <a:ext uri="{FF2B5EF4-FFF2-40B4-BE49-F238E27FC236}">
                  <a16:creationId xmlns:a16="http://schemas.microsoft.com/office/drawing/2014/main" id="{A8452DC0-5CCA-418F-8EE1-6511F5EE12FB}"/>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41384" name="Oval 424">
              <a:extLst>
                <a:ext uri="{FF2B5EF4-FFF2-40B4-BE49-F238E27FC236}">
                  <a16:creationId xmlns:a16="http://schemas.microsoft.com/office/drawing/2014/main" id="{A27A1798-39B2-4039-850E-7B374D82AABF}"/>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41385" name="Text Box 425">
            <a:extLst>
              <a:ext uri="{FF2B5EF4-FFF2-40B4-BE49-F238E27FC236}">
                <a16:creationId xmlns:a16="http://schemas.microsoft.com/office/drawing/2014/main" id="{FE96A0FB-3294-4A15-BD25-691A44D24C73}"/>
              </a:ext>
            </a:extLst>
          </p:cNvPr>
          <p:cNvSpPr txBox="1">
            <a:spLocks noChangeArrowheads="1"/>
          </p:cNvSpPr>
          <p:nvPr/>
        </p:nvSpPr>
        <p:spPr bwMode="auto">
          <a:xfrm>
            <a:off x="620713" y="3635375"/>
            <a:ext cx="27368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Transport/Recce</a:t>
            </a:r>
          </a:p>
          <a:p>
            <a:r>
              <a:rPr lang="en-GB" altLang="en-US" sz="800"/>
              <a:t>x1 </a:t>
            </a:r>
            <a:r>
              <a:rPr lang="en-GB" altLang="en-US" sz="800" b="0"/>
              <a:t>CVR(T) Sultan Command Vehicle               CWBR-08</a:t>
            </a:r>
            <a:endParaRPr lang="en-GB" altLang="en-US" sz="800"/>
          </a:p>
        </p:txBody>
      </p:sp>
      <p:sp>
        <p:nvSpPr>
          <p:cNvPr id="41386" name="Text Box 426">
            <a:extLst>
              <a:ext uri="{FF2B5EF4-FFF2-40B4-BE49-F238E27FC236}">
                <a16:creationId xmlns:a16="http://schemas.microsoft.com/office/drawing/2014/main" id="{C23B537C-6B08-4931-9E62-7552F2B4EAB1}"/>
              </a:ext>
            </a:extLst>
          </p:cNvPr>
          <p:cNvSpPr txBox="1">
            <a:spLocks noChangeArrowheads="1"/>
          </p:cNvSpPr>
          <p:nvPr/>
        </p:nvSpPr>
        <p:spPr bwMode="auto">
          <a:xfrm>
            <a:off x="404813" y="2987675"/>
            <a:ext cx="268446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MANOEUVRE ELEMENT CWBR-27</a:t>
            </a:r>
          </a:p>
          <a:p>
            <a:r>
              <a:rPr lang="en-GB" altLang="en-US" sz="1000"/>
              <a:t>RAF Regiment Light Armour Squadron </a:t>
            </a:r>
            <a:r>
              <a:rPr lang="en-GB" altLang="en-US" sz="800"/>
              <a:t>(a)</a:t>
            </a:r>
            <a:endParaRPr lang="en-GB" altLang="en-US" sz="1000"/>
          </a:p>
        </p:txBody>
      </p:sp>
      <p:sp>
        <p:nvSpPr>
          <p:cNvPr id="41387" name="Line 427">
            <a:extLst>
              <a:ext uri="{FF2B5EF4-FFF2-40B4-BE49-F238E27FC236}">
                <a16:creationId xmlns:a16="http://schemas.microsoft.com/office/drawing/2014/main" id="{B3FC078C-F400-4732-B83E-1D5F43D96512}"/>
              </a:ext>
            </a:extLst>
          </p:cNvPr>
          <p:cNvSpPr>
            <a:spLocks noChangeShapeType="1"/>
          </p:cNvSpPr>
          <p:nvPr/>
        </p:nvSpPr>
        <p:spPr bwMode="auto">
          <a:xfrm>
            <a:off x="260350" y="442912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1388" name="Line 428">
            <a:extLst>
              <a:ext uri="{FF2B5EF4-FFF2-40B4-BE49-F238E27FC236}">
                <a16:creationId xmlns:a16="http://schemas.microsoft.com/office/drawing/2014/main" id="{B2E16EDA-B69C-43E6-91D5-BDA2711812D8}"/>
              </a:ext>
            </a:extLst>
          </p:cNvPr>
          <p:cNvSpPr>
            <a:spLocks noChangeShapeType="1"/>
          </p:cNvSpPr>
          <p:nvPr/>
        </p:nvSpPr>
        <p:spPr bwMode="auto">
          <a:xfrm>
            <a:off x="476250" y="4500563"/>
            <a:ext cx="0" cy="79375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41389" name="Group 429">
            <a:extLst>
              <a:ext uri="{FF2B5EF4-FFF2-40B4-BE49-F238E27FC236}">
                <a16:creationId xmlns:a16="http://schemas.microsoft.com/office/drawing/2014/main" id="{27F14B75-8781-4EF3-9C26-7C554C4202A6}"/>
              </a:ext>
            </a:extLst>
          </p:cNvPr>
          <p:cNvGrpSpPr>
            <a:grpSpLocks noChangeAspect="1"/>
          </p:cNvGrpSpPr>
          <p:nvPr/>
        </p:nvGrpSpPr>
        <p:grpSpPr bwMode="auto">
          <a:xfrm>
            <a:off x="404813" y="4356100"/>
            <a:ext cx="231775" cy="157163"/>
            <a:chOff x="1968" y="1728"/>
            <a:chExt cx="195" cy="132"/>
          </a:xfrm>
        </p:grpSpPr>
        <p:sp>
          <p:nvSpPr>
            <p:cNvPr id="41390" name="Rectangle 430">
              <a:extLst>
                <a:ext uri="{FF2B5EF4-FFF2-40B4-BE49-F238E27FC236}">
                  <a16:creationId xmlns:a16="http://schemas.microsoft.com/office/drawing/2014/main" id="{632FE18A-81AC-481F-8239-4746B63352C6}"/>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1391" name="Line 431">
              <a:extLst>
                <a:ext uri="{FF2B5EF4-FFF2-40B4-BE49-F238E27FC236}">
                  <a16:creationId xmlns:a16="http://schemas.microsoft.com/office/drawing/2014/main" id="{6706A53B-1F28-41D5-9E7E-17BC004E028F}"/>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1392" name="Line 432">
              <a:extLst>
                <a:ext uri="{FF2B5EF4-FFF2-40B4-BE49-F238E27FC236}">
                  <a16:creationId xmlns:a16="http://schemas.microsoft.com/office/drawing/2014/main" id="{910D13E3-5EBE-486D-B63F-35FF6BB42A75}"/>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41393" name="Group 433">
            <a:extLst>
              <a:ext uri="{FF2B5EF4-FFF2-40B4-BE49-F238E27FC236}">
                <a16:creationId xmlns:a16="http://schemas.microsoft.com/office/drawing/2014/main" id="{7BDBD1FC-7C52-48FA-99FD-543A8AC09636}"/>
              </a:ext>
            </a:extLst>
          </p:cNvPr>
          <p:cNvGrpSpPr>
            <a:grpSpLocks/>
          </p:cNvGrpSpPr>
          <p:nvPr/>
        </p:nvGrpSpPr>
        <p:grpSpPr bwMode="auto">
          <a:xfrm>
            <a:off x="476250" y="4284663"/>
            <a:ext cx="74613" cy="26987"/>
            <a:chOff x="2373" y="1404"/>
            <a:chExt cx="47" cy="17"/>
          </a:xfrm>
        </p:grpSpPr>
        <p:sp>
          <p:nvSpPr>
            <p:cNvPr id="41394" name="Oval 434">
              <a:extLst>
                <a:ext uri="{FF2B5EF4-FFF2-40B4-BE49-F238E27FC236}">
                  <a16:creationId xmlns:a16="http://schemas.microsoft.com/office/drawing/2014/main" id="{1C145B59-CA22-48B7-9203-FE29F2A37D41}"/>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41395" name="Oval 435">
              <a:extLst>
                <a:ext uri="{FF2B5EF4-FFF2-40B4-BE49-F238E27FC236}">
                  <a16:creationId xmlns:a16="http://schemas.microsoft.com/office/drawing/2014/main" id="{9B0639D1-7E15-4945-B77F-1FEFD7E2C0BA}"/>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grpSp>
        <p:nvGrpSpPr>
          <p:cNvPr id="41396" name="Group 436">
            <a:extLst>
              <a:ext uri="{FF2B5EF4-FFF2-40B4-BE49-F238E27FC236}">
                <a16:creationId xmlns:a16="http://schemas.microsoft.com/office/drawing/2014/main" id="{EF17E39E-8503-4FBB-A2E9-44C1AD0CAF0B}"/>
              </a:ext>
            </a:extLst>
          </p:cNvPr>
          <p:cNvGrpSpPr>
            <a:grpSpLocks noChangeAspect="1"/>
          </p:cNvGrpSpPr>
          <p:nvPr/>
        </p:nvGrpSpPr>
        <p:grpSpPr bwMode="auto">
          <a:xfrm>
            <a:off x="404813" y="5222875"/>
            <a:ext cx="241300" cy="157163"/>
            <a:chOff x="767" y="768"/>
            <a:chExt cx="202" cy="132"/>
          </a:xfrm>
        </p:grpSpPr>
        <p:sp>
          <p:nvSpPr>
            <p:cNvPr id="41397" name="Rectangle 437">
              <a:extLst>
                <a:ext uri="{FF2B5EF4-FFF2-40B4-BE49-F238E27FC236}">
                  <a16:creationId xmlns:a16="http://schemas.microsoft.com/office/drawing/2014/main" id="{DBEBE071-C170-4FB0-B564-018781E8B23A}"/>
                </a:ext>
              </a:extLst>
            </p:cNvPr>
            <p:cNvSpPr>
              <a:spLocks noChangeAspect="1" noChangeArrowheads="1"/>
            </p:cNvSpPr>
            <p:nvPr/>
          </p:nvSpPr>
          <p:spPr bwMode="auto">
            <a:xfrm>
              <a:off x="768" y="768"/>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1398" name="Oval 438">
              <a:extLst>
                <a:ext uri="{FF2B5EF4-FFF2-40B4-BE49-F238E27FC236}">
                  <a16:creationId xmlns:a16="http://schemas.microsoft.com/office/drawing/2014/main" id="{86A2AD90-F72A-4D45-A423-711C3CDDB773}"/>
                </a:ext>
              </a:extLst>
            </p:cNvPr>
            <p:cNvSpPr>
              <a:spLocks noChangeAspect="1" noChangeArrowheads="1"/>
            </p:cNvSpPr>
            <p:nvPr/>
          </p:nvSpPr>
          <p:spPr bwMode="auto">
            <a:xfrm>
              <a:off x="798" y="801"/>
              <a:ext cx="142"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1399" name="Line 439">
              <a:extLst>
                <a:ext uri="{FF2B5EF4-FFF2-40B4-BE49-F238E27FC236}">
                  <a16:creationId xmlns:a16="http://schemas.microsoft.com/office/drawing/2014/main" id="{B12D72C4-3938-4537-8DBB-0DE353A003CC}"/>
                </a:ext>
              </a:extLst>
            </p:cNvPr>
            <p:cNvSpPr>
              <a:spLocks noChangeAspect="1" noChangeShapeType="1"/>
            </p:cNvSpPr>
            <p:nvPr/>
          </p:nvSpPr>
          <p:spPr bwMode="auto">
            <a:xfrm flipV="1">
              <a:off x="768" y="768"/>
              <a:ext cx="199" cy="131"/>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1400" name="Line 440">
              <a:extLst>
                <a:ext uri="{FF2B5EF4-FFF2-40B4-BE49-F238E27FC236}">
                  <a16:creationId xmlns:a16="http://schemas.microsoft.com/office/drawing/2014/main" id="{A09F212C-8CCA-4A79-B15F-C5D4029ACB30}"/>
                </a:ext>
              </a:extLst>
            </p:cNvPr>
            <p:cNvSpPr>
              <a:spLocks noChangeAspect="1" noChangeShapeType="1"/>
            </p:cNvSpPr>
            <p:nvPr/>
          </p:nvSpPr>
          <p:spPr bwMode="auto">
            <a:xfrm>
              <a:off x="767" y="768"/>
              <a:ext cx="202"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41401" name="Group 441">
            <a:extLst>
              <a:ext uri="{FF2B5EF4-FFF2-40B4-BE49-F238E27FC236}">
                <a16:creationId xmlns:a16="http://schemas.microsoft.com/office/drawing/2014/main" id="{F040988A-E312-4010-95E6-5D03024582E4}"/>
              </a:ext>
            </a:extLst>
          </p:cNvPr>
          <p:cNvGrpSpPr>
            <a:grpSpLocks/>
          </p:cNvGrpSpPr>
          <p:nvPr/>
        </p:nvGrpSpPr>
        <p:grpSpPr bwMode="auto">
          <a:xfrm>
            <a:off x="476250" y="5149850"/>
            <a:ext cx="74613" cy="26988"/>
            <a:chOff x="2373" y="1404"/>
            <a:chExt cx="47" cy="17"/>
          </a:xfrm>
        </p:grpSpPr>
        <p:sp>
          <p:nvSpPr>
            <p:cNvPr id="41402" name="Oval 442">
              <a:extLst>
                <a:ext uri="{FF2B5EF4-FFF2-40B4-BE49-F238E27FC236}">
                  <a16:creationId xmlns:a16="http://schemas.microsoft.com/office/drawing/2014/main" id="{11C04F6E-AB16-43A9-B3A0-E1C738AF73C7}"/>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41403" name="Oval 443">
              <a:extLst>
                <a:ext uri="{FF2B5EF4-FFF2-40B4-BE49-F238E27FC236}">
                  <a16:creationId xmlns:a16="http://schemas.microsoft.com/office/drawing/2014/main" id="{21F0BFD4-D9E8-4933-A3BB-E8B515A5079A}"/>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41404" name="Text Box 444">
            <a:extLst>
              <a:ext uri="{FF2B5EF4-FFF2-40B4-BE49-F238E27FC236}">
                <a16:creationId xmlns:a16="http://schemas.microsoft.com/office/drawing/2014/main" id="{AD7C8651-E69D-4B47-8A0F-7174BB4A9C1E}"/>
              </a:ext>
            </a:extLst>
          </p:cNvPr>
          <p:cNvSpPr txBox="1">
            <a:spLocks noChangeArrowheads="1"/>
          </p:cNvSpPr>
          <p:nvPr/>
        </p:nvSpPr>
        <p:spPr bwMode="auto">
          <a:xfrm>
            <a:off x="620713" y="5076825"/>
            <a:ext cx="270986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Transport/Recce</a:t>
            </a:r>
          </a:p>
          <a:p>
            <a:r>
              <a:rPr lang="en-GB" altLang="en-US" sz="800"/>
              <a:t>x7 </a:t>
            </a:r>
            <a:r>
              <a:rPr lang="en-GB" altLang="en-US" sz="800" b="0"/>
              <a:t>CVR(T) Spartan APC </a:t>
            </a:r>
            <a:r>
              <a:rPr lang="en-GB" altLang="en-US" sz="800"/>
              <a:t>(d)</a:t>
            </a:r>
            <a:r>
              <a:rPr lang="en-GB" altLang="en-US" sz="800" b="0"/>
              <a:t>                            CWBR-10</a:t>
            </a:r>
            <a:endParaRPr lang="en-GB" altLang="en-US" sz="800"/>
          </a:p>
        </p:txBody>
      </p:sp>
      <p:sp>
        <p:nvSpPr>
          <p:cNvPr id="41405" name="Text Box 445">
            <a:extLst>
              <a:ext uri="{FF2B5EF4-FFF2-40B4-BE49-F238E27FC236}">
                <a16:creationId xmlns:a16="http://schemas.microsoft.com/office/drawing/2014/main" id="{C6960D24-D6D0-4C8C-8916-40F09954D642}"/>
              </a:ext>
            </a:extLst>
          </p:cNvPr>
          <p:cNvSpPr txBox="1">
            <a:spLocks noChangeArrowheads="1"/>
          </p:cNvSpPr>
          <p:nvPr/>
        </p:nvSpPr>
        <p:spPr bwMode="auto">
          <a:xfrm>
            <a:off x="620713" y="4211638"/>
            <a:ext cx="27114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Recce</a:t>
            </a:r>
          </a:p>
          <a:p>
            <a:r>
              <a:rPr lang="en-GB" altLang="en-US" sz="800"/>
              <a:t>x9 </a:t>
            </a:r>
            <a:r>
              <a:rPr lang="en-GB" altLang="en-US" sz="800" b="0"/>
              <a:t>Infantry (3 MAW) </a:t>
            </a:r>
            <a:r>
              <a:rPr lang="en-GB" altLang="en-US" sz="800"/>
              <a:t>(d)  </a:t>
            </a:r>
            <a:r>
              <a:rPr lang="en-GB" altLang="en-US" sz="800" b="0"/>
              <a:t>                                 CWBR-26</a:t>
            </a:r>
            <a:endParaRPr lang="en-GB" altLang="en-US" sz="800"/>
          </a:p>
        </p:txBody>
      </p:sp>
      <p:sp>
        <p:nvSpPr>
          <p:cNvPr id="41416" name="Line 456">
            <a:extLst>
              <a:ext uri="{FF2B5EF4-FFF2-40B4-BE49-F238E27FC236}">
                <a16:creationId xmlns:a16="http://schemas.microsoft.com/office/drawing/2014/main" id="{3F5156FA-CCE6-43F2-B872-1396748693D8}"/>
              </a:ext>
            </a:extLst>
          </p:cNvPr>
          <p:cNvSpPr>
            <a:spLocks noChangeShapeType="1"/>
          </p:cNvSpPr>
          <p:nvPr/>
        </p:nvSpPr>
        <p:spPr bwMode="auto">
          <a:xfrm>
            <a:off x="260350" y="3060700"/>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41417" name="Group 457">
            <a:extLst>
              <a:ext uri="{FF2B5EF4-FFF2-40B4-BE49-F238E27FC236}">
                <a16:creationId xmlns:a16="http://schemas.microsoft.com/office/drawing/2014/main" id="{BAFEF0C5-EA9F-42C6-8C7C-78EB3100B144}"/>
              </a:ext>
            </a:extLst>
          </p:cNvPr>
          <p:cNvGrpSpPr>
            <a:grpSpLocks noChangeAspect="1"/>
          </p:cNvGrpSpPr>
          <p:nvPr/>
        </p:nvGrpSpPr>
        <p:grpSpPr bwMode="auto">
          <a:xfrm>
            <a:off x="403225" y="4930775"/>
            <a:ext cx="239713" cy="157163"/>
            <a:chOff x="960" y="336"/>
            <a:chExt cx="201" cy="132"/>
          </a:xfrm>
        </p:grpSpPr>
        <p:sp>
          <p:nvSpPr>
            <p:cNvPr id="41418" name="Rectangle 458">
              <a:extLst>
                <a:ext uri="{FF2B5EF4-FFF2-40B4-BE49-F238E27FC236}">
                  <a16:creationId xmlns:a16="http://schemas.microsoft.com/office/drawing/2014/main" id="{8BF198C5-6C50-413B-BCAA-71B4A5F36CCB}"/>
                </a:ext>
              </a:extLst>
            </p:cNvPr>
            <p:cNvSpPr>
              <a:spLocks noChangeAspect="1" noChangeArrowheads="1"/>
            </p:cNvSpPr>
            <p:nvPr/>
          </p:nvSpPr>
          <p:spPr bwMode="auto">
            <a:xfrm>
              <a:off x="960" y="336"/>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1419" name="Line 459">
              <a:extLst>
                <a:ext uri="{FF2B5EF4-FFF2-40B4-BE49-F238E27FC236}">
                  <a16:creationId xmlns:a16="http://schemas.microsoft.com/office/drawing/2014/main" id="{48401836-4B54-48A3-8123-7292D60FCAE0}"/>
                </a:ext>
              </a:extLst>
            </p:cNvPr>
            <p:cNvSpPr>
              <a:spLocks noChangeAspect="1" noChangeShapeType="1"/>
            </p:cNvSpPr>
            <p:nvPr/>
          </p:nvSpPr>
          <p:spPr bwMode="auto">
            <a:xfrm flipH="1">
              <a:off x="1061" y="354"/>
              <a:ext cx="2" cy="85"/>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1420" name="Line 460">
              <a:extLst>
                <a:ext uri="{FF2B5EF4-FFF2-40B4-BE49-F238E27FC236}">
                  <a16:creationId xmlns:a16="http://schemas.microsoft.com/office/drawing/2014/main" id="{962F42E6-DBD1-47E9-AA74-093AE7838960}"/>
                </a:ext>
              </a:extLst>
            </p:cNvPr>
            <p:cNvSpPr>
              <a:spLocks noChangeAspect="1" noChangeShapeType="1"/>
            </p:cNvSpPr>
            <p:nvPr/>
          </p:nvSpPr>
          <p:spPr bwMode="auto">
            <a:xfrm flipV="1">
              <a:off x="1031" y="441"/>
              <a:ext cx="57" cy="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41421" name="Group 461">
            <a:extLst>
              <a:ext uri="{FF2B5EF4-FFF2-40B4-BE49-F238E27FC236}">
                <a16:creationId xmlns:a16="http://schemas.microsoft.com/office/drawing/2014/main" id="{94802D43-D5A6-4603-A9F3-D74456470911}"/>
              </a:ext>
            </a:extLst>
          </p:cNvPr>
          <p:cNvGrpSpPr>
            <a:grpSpLocks/>
          </p:cNvGrpSpPr>
          <p:nvPr/>
        </p:nvGrpSpPr>
        <p:grpSpPr bwMode="auto">
          <a:xfrm>
            <a:off x="485775" y="4859338"/>
            <a:ext cx="74613" cy="26987"/>
            <a:chOff x="2373" y="1404"/>
            <a:chExt cx="47" cy="17"/>
          </a:xfrm>
        </p:grpSpPr>
        <p:sp>
          <p:nvSpPr>
            <p:cNvPr id="41422" name="Oval 462">
              <a:extLst>
                <a:ext uri="{FF2B5EF4-FFF2-40B4-BE49-F238E27FC236}">
                  <a16:creationId xmlns:a16="http://schemas.microsoft.com/office/drawing/2014/main" id="{F4A2095D-5D80-4C7C-B33D-7D457C20098F}"/>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41423" name="Oval 463">
              <a:extLst>
                <a:ext uri="{FF2B5EF4-FFF2-40B4-BE49-F238E27FC236}">
                  <a16:creationId xmlns:a16="http://schemas.microsoft.com/office/drawing/2014/main" id="{97AD54E8-F201-4D54-B99C-329929A43AEB}"/>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41424" name="Text Box 464">
            <a:extLst>
              <a:ext uri="{FF2B5EF4-FFF2-40B4-BE49-F238E27FC236}">
                <a16:creationId xmlns:a16="http://schemas.microsoft.com/office/drawing/2014/main" id="{5B3A7654-DFB6-44D0-B6AC-719CD833D9AD}"/>
              </a:ext>
            </a:extLst>
          </p:cNvPr>
          <p:cNvSpPr txBox="1">
            <a:spLocks noChangeArrowheads="1"/>
          </p:cNvSpPr>
          <p:nvPr/>
        </p:nvSpPr>
        <p:spPr bwMode="auto">
          <a:xfrm>
            <a:off x="620713" y="4787900"/>
            <a:ext cx="27146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Self-Observed Fire Support/Recce</a:t>
            </a:r>
          </a:p>
          <a:p>
            <a:r>
              <a:rPr lang="en-GB" altLang="en-US" sz="800"/>
              <a:t>x1 </a:t>
            </a:r>
            <a:r>
              <a:rPr lang="en-GB" altLang="en-US" sz="800" b="0"/>
              <a:t>L9A1 51mm Mortar </a:t>
            </a:r>
            <a:r>
              <a:rPr lang="en-GB" altLang="en-US" sz="800"/>
              <a:t>      </a:t>
            </a:r>
            <a:r>
              <a:rPr lang="en-GB" altLang="en-US" sz="800" b="0"/>
              <a:t>                              CWBR-33</a:t>
            </a:r>
            <a:endParaRPr lang="en-GB" altLang="en-US" sz="800"/>
          </a:p>
        </p:txBody>
      </p:sp>
      <p:sp>
        <p:nvSpPr>
          <p:cNvPr id="41425" name="Line 465">
            <a:extLst>
              <a:ext uri="{FF2B5EF4-FFF2-40B4-BE49-F238E27FC236}">
                <a16:creationId xmlns:a16="http://schemas.microsoft.com/office/drawing/2014/main" id="{96B2CCDE-A761-4437-AE1D-6CC50B931092}"/>
              </a:ext>
            </a:extLst>
          </p:cNvPr>
          <p:cNvSpPr>
            <a:spLocks noChangeShapeType="1"/>
          </p:cNvSpPr>
          <p:nvPr/>
        </p:nvSpPr>
        <p:spPr bwMode="auto">
          <a:xfrm>
            <a:off x="260350" y="5003800"/>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41426" name="Group 466">
            <a:extLst>
              <a:ext uri="{FF2B5EF4-FFF2-40B4-BE49-F238E27FC236}">
                <a16:creationId xmlns:a16="http://schemas.microsoft.com/office/drawing/2014/main" id="{69825316-9E09-48C8-AA53-D6D570B6D1F5}"/>
              </a:ext>
            </a:extLst>
          </p:cNvPr>
          <p:cNvGrpSpPr>
            <a:grpSpLocks/>
          </p:cNvGrpSpPr>
          <p:nvPr/>
        </p:nvGrpSpPr>
        <p:grpSpPr bwMode="auto">
          <a:xfrm>
            <a:off x="404813" y="4643438"/>
            <a:ext cx="231775" cy="157162"/>
            <a:chOff x="2736" y="2832"/>
            <a:chExt cx="146" cy="99"/>
          </a:xfrm>
        </p:grpSpPr>
        <p:sp>
          <p:nvSpPr>
            <p:cNvPr id="41427" name="Rectangle 467">
              <a:extLst>
                <a:ext uri="{FF2B5EF4-FFF2-40B4-BE49-F238E27FC236}">
                  <a16:creationId xmlns:a16="http://schemas.microsoft.com/office/drawing/2014/main" id="{FB79581B-8B7C-47F6-A2EC-8F32FEAE627F}"/>
                </a:ext>
              </a:extLst>
            </p:cNvPr>
            <p:cNvSpPr>
              <a:spLocks noChangeAspect="1" noChangeArrowheads="1"/>
            </p:cNvSpPr>
            <p:nvPr/>
          </p:nvSpPr>
          <p:spPr bwMode="auto">
            <a:xfrm>
              <a:off x="2736" y="2832"/>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1428" name="Rectangle 468">
              <a:extLst>
                <a:ext uri="{FF2B5EF4-FFF2-40B4-BE49-F238E27FC236}">
                  <a16:creationId xmlns:a16="http://schemas.microsoft.com/office/drawing/2014/main" id="{774EB24B-9A2B-4F84-9FFB-606EB7BE4991}"/>
                </a:ext>
              </a:extLst>
            </p:cNvPr>
            <p:cNvSpPr>
              <a:spLocks noChangeAspect="1" noChangeArrowheads="1"/>
            </p:cNvSpPr>
            <p:nvPr/>
          </p:nvSpPr>
          <p:spPr bwMode="auto">
            <a:xfrm>
              <a:off x="2736" y="2832"/>
              <a:ext cx="35" cy="98"/>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1429" name="Line 469">
              <a:extLst>
                <a:ext uri="{FF2B5EF4-FFF2-40B4-BE49-F238E27FC236}">
                  <a16:creationId xmlns:a16="http://schemas.microsoft.com/office/drawing/2014/main" id="{353D6793-74CC-4C0C-B14F-936DE3440AA0}"/>
                </a:ext>
              </a:extLst>
            </p:cNvPr>
            <p:cNvSpPr>
              <a:spLocks noChangeAspect="1" noChangeShapeType="1"/>
            </p:cNvSpPr>
            <p:nvPr/>
          </p:nvSpPr>
          <p:spPr bwMode="auto">
            <a:xfrm flipV="1">
              <a:off x="2736" y="2834"/>
              <a:ext cx="144" cy="95"/>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1430" name="Line 470">
              <a:extLst>
                <a:ext uri="{FF2B5EF4-FFF2-40B4-BE49-F238E27FC236}">
                  <a16:creationId xmlns:a16="http://schemas.microsoft.com/office/drawing/2014/main" id="{BC15AF9D-A303-49F9-A9E5-3316391378C5}"/>
                </a:ext>
              </a:extLst>
            </p:cNvPr>
            <p:cNvSpPr>
              <a:spLocks noChangeAspect="1" noChangeShapeType="1"/>
            </p:cNvSpPr>
            <p:nvPr/>
          </p:nvSpPr>
          <p:spPr bwMode="auto">
            <a:xfrm>
              <a:off x="2737" y="2832"/>
              <a:ext cx="143" cy="9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41431" name="Line 471">
            <a:extLst>
              <a:ext uri="{FF2B5EF4-FFF2-40B4-BE49-F238E27FC236}">
                <a16:creationId xmlns:a16="http://schemas.microsoft.com/office/drawing/2014/main" id="{1CF5552A-E7F1-41D7-A8DB-DCCD146FABEB}"/>
              </a:ext>
            </a:extLst>
          </p:cNvPr>
          <p:cNvSpPr>
            <a:spLocks noChangeShapeType="1"/>
          </p:cNvSpPr>
          <p:nvPr/>
        </p:nvSpPr>
        <p:spPr bwMode="auto">
          <a:xfrm>
            <a:off x="260350" y="471646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1432" name="Text Box 472">
            <a:extLst>
              <a:ext uri="{FF2B5EF4-FFF2-40B4-BE49-F238E27FC236}">
                <a16:creationId xmlns:a16="http://schemas.microsoft.com/office/drawing/2014/main" id="{46289807-BB6B-4417-A88C-AFA0F0CB4C9C}"/>
              </a:ext>
            </a:extLst>
          </p:cNvPr>
          <p:cNvSpPr txBox="1">
            <a:spLocks noChangeArrowheads="1"/>
          </p:cNvSpPr>
          <p:nvPr/>
        </p:nvSpPr>
        <p:spPr bwMode="auto">
          <a:xfrm>
            <a:off x="620713" y="4500563"/>
            <a:ext cx="271621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Recce</a:t>
            </a:r>
          </a:p>
          <a:p>
            <a:r>
              <a:rPr lang="en-GB" altLang="en-US" sz="800"/>
              <a:t>x1 </a:t>
            </a:r>
            <a:r>
              <a:rPr lang="en-GB" altLang="en-US" sz="800" b="0"/>
              <a:t>L7A2 GPMG (SF Mode) </a:t>
            </a:r>
            <a:r>
              <a:rPr lang="en-GB" altLang="en-US" sz="800"/>
              <a:t>(b)                        </a:t>
            </a:r>
            <a:r>
              <a:rPr lang="en-GB" altLang="en-US" sz="800" b="0"/>
              <a:t>CWBR-29</a:t>
            </a:r>
            <a:endParaRPr lang="en-GB" altLang="en-US" sz="800"/>
          </a:p>
        </p:txBody>
      </p:sp>
      <p:grpSp>
        <p:nvGrpSpPr>
          <p:cNvPr id="41433" name="Group 473">
            <a:extLst>
              <a:ext uri="{FF2B5EF4-FFF2-40B4-BE49-F238E27FC236}">
                <a16:creationId xmlns:a16="http://schemas.microsoft.com/office/drawing/2014/main" id="{F0855DD1-E4FC-4242-9A8B-E990A307531B}"/>
              </a:ext>
            </a:extLst>
          </p:cNvPr>
          <p:cNvGrpSpPr>
            <a:grpSpLocks/>
          </p:cNvGrpSpPr>
          <p:nvPr/>
        </p:nvGrpSpPr>
        <p:grpSpPr bwMode="auto">
          <a:xfrm>
            <a:off x="477838" y="4572000"/>
            <a:ext cx="74612" cy="26988"/>
            <a:chOff x="2373" y="1404"/>
            <a:chExt cx="47" cy="17"/>
          </a:xfrm>
        </p:grpSpPr>
        <p:sp>
          <p:nvSpPr>
            <p:cNvPr id="41434" name="Oval 474">
              <a:extLst>
                <a:ext uri="{FF2B5EF4-FFF2-40B4-BE49-F238E27FC236}">
                  <a16:creationId xmlns:a16="http://schemas.microsoft.com/office/drawing/2014/main" id="{CEFA333F-8500-4362-84A2-0B892E8D9331}"/>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41435" name="Oval 475">
              <a:extLst>
                <a:ext uri="{FF2B5EF4-FFF2-40B4-BE49-F238E27FC236}">
                  <a16:creationId xmlns:a16="http://schemas.microsoft.com/office/drawing/2014/main" id="{F0B64247-57A3-4F3B-B1A3-A8A2C3420B45}"/>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41436" name="Text Box 476">
            <a:extLst>
              <a:ext uri="{FF2B5EF4-FFF2-40B4-BE49-F238E27FC236}">
                <a16:creationId xmlns:a16="http://schemas.microsoft.com/office/drawing/2014/main" id="{7E353AA6-D3BA-42F9-817D-673BFC24A2D1}"/>
              </a:ext>
            </a:extLst>
          </p:cNvPr>
          <p:cNvSpPr txBox="1">
            <a:spLocks noChangeArrowheads="1"/>
          </p:cNvSpPr>
          <p:nvPr/>
        </p:nvSpPr>
        <p:spPr bwMode="auto">
          <a:xfrm>
            <a:off x="115888" y="5435600"/>
            <a:ext cx="3214687" cy="1925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800"/>
              <a:t>(a) </a:t>
            </a:r>
            <a:r>
              <a:rPr lang="en-GB" altLang="en-US" sz="800" b="0"/>
              <a:t>There were </a:t>
            </a:r>
            <a:r>
              <a:rPr lang="en-GB" altLang="en-US" sz="800"/>
              <a:t>x5 </a:t>
            </a:r>
            <a:r>
              <a:rPr lang="en-GB" altLang="en-US" sz="800" b="0"/>
              <a:t>RAF Regiment Light Armour Squadrons: </a:t>
            </a:r>
            <a:r>
              <a:rPr lang="en-GB" altLang="en-US" sz="800"/>
              <a:t>x2 </a:t>
            </a:r>
            <a:r>
              <a:rPr lang="en-GB" altLang="en-US" sz="800" b="0"/>
              <a:t>in Germany, </a:t>
            </a:r>
            <a:r>
              <a:rPr lang="en-GB" altLang="en-US" sz="800"/>
              <a:t>x1 </a:t>
            </a:r>
            <a:r>
              <a:rPr lang="en-GB" altLang="en-US" sz="800" b="0"/>
              <a:t>in Cyprus and </a:t>
            </a:r>
            <a:r>
              <a:rPr lang="en-GB" altLang="en-US" sz="800"/>
              <a:t>x2 </a:t>
            </a:r>
            <a:r>
              <a:rPr lang="en-GB" altLang="en-US" sz="800" b="0"/>
              <a:t>in the UK.  Their role was to provide ‘defence in depth’ for air-bases by patrolling out into the surrounding countryside, as well as to act as a rapid-reaction force against enemy airborne landings and special forces attacks.</a:t>
            </a:r>
            <a:endParaRPr lang="en-GB" altLang="en-US" sz="800"/>
          </a:p>
          <a:p>
            <a:endParaRPr lang="en-GB" altLang="en-US" sz="800"/>
          </a:p>
          <a:p>
            <a:r>
              <a:rPr lang="en-GB" altLang="en-US" sz="800"/>
              <a:t>(b) </a:t>
            </a:r>
            <a:r>
              <a:rPr lang="en-GB" altLang="en-US" sz="800" b="0"/>
              <a:t>May convert GPMGs from Sustained Fire to Light mode:</a:t>
            </a:r>
          </a:p>
          <a:p>
            <a:r>
              <a:rPr lang="en-GB" altLang="en-US" sz="800"/>
              <a:t>     </a:t>
            </a:r>
            <a:r>
              <a:rPr lang="en-GB" altLang="en-US" sz="800" b="0"/>
              <a:t>General Purpose Machine Gun (Light)                        CWBR-28</a:t>
            </a:r>
          </a:p>
          <a:p>
            <a:endParaRPr lang="en-GB" altLang="en-US" sz="800" b="0"/>
          </a:p>
          <a:p>
            <a:r>
              <a:rPr lang="en-GB" altLang="en-US" sz="800"/>
              <a:t>(c) </a:t>
            </a:r>
            <a:r>
              <a:rPr lang="en-GB" altLang="en-US" sz="800" b="0"/>
              <a:t>May alternatively be deployed as an Armoured Flight ME, of </a:t>
            </a:r>
            <a:r>
              <a:rPr lang="en-GB" altLang="en-US" sz="800"/>
              <a:t>x3 </a:t>
            </a:r>
            <a:r>
              <a:rPr lang="en-GB" altLang="en-US" sz="800" b="0"/>
              <a:t>Scorpion.  Designate one Scorpion as the Flight Commander.</a:t>
            </a:r>
          </a:p>
          <a:p>
            <a:endParaRPr lang="en-GB" altLang="en-US" sz="800" b="0"/>
          </a:p>
          <a:p>
            <a:r>
              <a:rPr lang="en-GB" altLang="en-US" sz="800"/>
              <a:t>(d) </a:t>
            </a:r>
            <a:r>
              <a:rPr lang="en-GB" altLang="en-US" sz="800" b="0"/>
              <a:t>May alternatively be deployed as </a:t>
            </a:r>
            <a:r>
              <a:rPr lang="en-GB" altLang="en-US" sz="800"/>
              <a:t>x3 </a:t>
            </a:r>
            <a:r>
              <a:rPr lang="en-GB" altLang="en-US" sz="800" b="0"/>
              <a:t>Flight-sized MEs, each of </a:t>
            </a:r>
            <a:r>
              <a:rPr lang="en-GB" altLang="en-US" sz="800"/>
              <a:t>x3 </a:t>
            </a:r>
            <a:r>
              <a:rPr lang="en-GB" altLang="en-US" sz="800" b="0"/>
              <a:t>Infantry (1 MAW) and </a:t>
            </a:r>
            <a:r>
              <a:rPr lang="en-GB" altLang="en-US" sz="800"/>
              <a:t>x2 </a:t>
            </a:r>
            <a:r>
              <a:rPr lang="en-GB" altLang="en-US" sz="800" b="0"/>
              <a:t>CVR(T) Spartan.  Designate one Infantry unit as the Flight Commander.</a:t>
            </a:r>
          </a:p>
        </p:txBody>
      </p:sp>
      <p:pic>
        <p:nvPicPr>
          <p:cNvPr id="41456" name="Picture 496" descr="wessex">
            <a:extLst>
              <a:ext uri="{FF2B5EF4-FFF2-40B4-BE49-F238E27FC236}">
                <a16:creationId xmlns:a16="http://schemas.microsoft.com/office/drawing/2014/main" id="{B0BA61AA-4BCA-4F27-A682-98EC5A23C34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0713" y="7351713"/>
            <a:ext cx="2087562" cy="1663700"/>
          </a:xfrm>
          <a:prstGeom prst="rect">
            <a:avLst/>
          </a:prstGeom>
          <a:noFill/>
          <a:extLst>
            <a:ext uri="{909E8E84-426E-40DD-AFC4-6F175D3DCCD1}">
              <a14:hiddenFill xmlns:a14="http://schemas.microsoft.com/office/drawing/2010/main">
                <a:solidFill>
                  <a:srgbClr val="FFFFFF"/>
                </a:solidFill>
              </a14:hiddenFill>
            </a:ext>
          </a:extLst>
        </p:spPr>
      </p:pic>
      <p:sp>
        <p:nvSpPr>
          <p:cNvPr id="41457" name="Line 497">
            <a:extLst>
              <a:ext uri="{FF2B5EF4-FFF2-40B4-BE49-F238E27FC236}">
                <a16:creationId xmlns:a16="http://schemas.microsoft.com/office/drawing/2014/main" id="{AED4473A-D883-4D26-BADD-50E5455EE34F}"/>
              </a:ext>
            </a:extLst>
          </p:cNvPr>
          <p:cNvSpPr>
            <a:spLocks noChangeShapeType="1"/>
          </p:cNvSpPr>
          <p:nvPr/>
        </p:nvSpPr>
        <p:spPr bwMode="auto">
          <a:xfrm>
            <a:off x="3789363" y="2771775"/>
            <a:ext cx="0" cy="14287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1458" name="Line 498">
            <a:extLst>
              <a:ext uri="{FF2B5EF4-FFF2-40B4-BE49-F238E27FC236}">
                <a16:creationId xmlns:a16="http://schemas.microsoft.com/office/drawing/2014/main" id="{4A4AA2A6-C2A1-4261-A72A-45A65A91DCDA}"/>
              </a:ext>
            </a:extLst>
          </p:cNvPr>
          <p:cNvSpPr>
            <a:spLocks noChangeShapeType="1"/>
          </p:cNvSpPr>
          <p:nvPr/>
        </p:nvSpPr>
        <p:spPr bwMode="auto">
          <a:xfrm>
            <a:off x="3789363" y="2195513"/>
            <a:ext cx="0" cy="14287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1459" name="Line 499">
            <a:extLst>
              <a:ext uri="{FF2B5EF4-FFF2-40B4-BE49-F238E27FC236}">
                <a16:creationId xmlns:a16="http://schemas.microsoft.com/office/drawing/2014/main" id="{8CF32C42-CA15-4EBA-B309-E9B8B3750E20}"/>
              </a:ext>
            </a:extLst>
          </p:cNvPr>
          <p:cNvSpPr>
            <a:spLocks noChangeShapeType="1"/>
          </p:cNvSpPr>
          <p:nvPr/>
        </p:nvSpPr>
        <p:spPr bwMode="auto">
          <a:xfrm>
            <a:off x="3571875" y="398463"/>
            <a:ext cx="0" cy="230187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41460" name="Group 500">
            <a:extLst>
              <a:ext uri="{FF2B5EF4-FFF2-40B4-BE49-F238E27FC236}">
                <a16:creationId xmlns:a16="http://schemas.microsoft.com/office/drawing/2014/main" id="{13D8778F-5D4D-4012-B847-44FB926A50A4}"/>
              </a:ext>
            </a:extLst>
          </p:cNvPr>
          <p:cNvGrpSpPr>
            <a:grpSpLocks noChangeAspect="1"/>
          </p:cNvGrpSpPr>
          <p:nvPr/>
        </p:nvGrpSpPr>
        <p:grpSpPr bwMode="auto">
          <a:xfrm>
            <a:off x="3716338" y="1190625"/>
            <a:ext cx="239712" cy="157163"/>
            <a:chOff x="480" y="816"/>
            <a:chExt cx="201" cy="132"/>
          </a:xfrm>
        </p:grpSpPr>
        <p:grpSp>
          <p:nvGrpSpPr>
            <p:cNvPr id="41461" name="Group 501">
              <a:extLst>
                <a:ext uri="{FF2B5EF4-FFF2-40B4-BE49-F238E27FC236}">
                  <a16:creationId xmlns:a16="http://schemas.microsoft.com/office/drawing/2014/main" id="{EE4E4A0B-BCFB-4A4F-82EB-580A16C0DE96}"/>
                </a:ext>
              </a:extLst>
            </p:cNvPr>
            <p:cNvGrpSpPr>
              <a:grpSpLocks noChangeAspect="1"/>
            </p:cNvGrpSpPr>
            <p:nvPr/>
          </p:nvGrpSpPr>
          <p:grpSpPr bwMode="auto">
            <a:xfrm>
              <a:off x="480" y="816"/>
              <a:ext cx="201" cy="132"/>
              <a:chOff x="480" y="816"/>
              <a:chExt cx="201" cy="132"/>
            </a:xfrm>
          </p:grpSpPr>
          <p:sp>
            <p:nvSpPr>
              <p:cNvPr id="41462" name="Rectangle 502">
                <a:extLst>
                  <a:ext uri="{FF2B5EF4-FFF2-40B4-BE49-F238E27FC236}">
                    <a16:creationId xmlns:a16="http://schemas.microsoft.com/office/drawing/2014/main" id="{33E5B8A0-C347-4468-BBD8-B12D0599D6B1}"/>
                  </a:ext>
                </a:extLst>
              </p:cNvPr>
              <p:cNvSpPr>
                <a:spLocks noChangeAspect="1" noChangeArrowheads="1"/>
              </p:cNvSpPr>
              <p:nvPr/>
            </p:nvSpPr>
            <p:spPr bwMode="auto">
              <a:xfrm>
                <a:off x="480" y="816"/>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1463" name="Oval 503">
                <a:extLst>
                  <a:ext uri="{FF2B5EF4-FFF2-40B4-BE49-F238E27FC236}">
                    <a16:creationId xmlns:a16="http://schemas.microsoft.com/office/drawing/2014/main" id="{359A646A-698B-45C6-9CFC-C67556178D4B}"/>
                  </a:ext>
                </a:extLst>
              </p:cNvPr>
              <p:cNvSpPr>
                <a:spLocks noChangeAspect="1" noChangeArrowheads="1"/>
              </p:cNvSpPr>
              <p:nvPr/>
            </p:nvSpPr>
            <p:spPr bwMode="auto">
              <a:xfrm>
                <a:off x="517" y="849"/>
                <a:ext cx="127"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41464" name="Line 504">
              <a:extLst>
                <a:ext uri="{FF2B5EF4-FFF2-40B4-BE49-F238E27FC236}">
                  <a16:creationId xmlns:a16="http://schemas.microsoft.com/office/drawing/2014/main" id="{64871985-042D-49F0-97B6-72E1BFD0B130}"/>
                </a:ext>
              </a:extLst>
            </p:cNvPr>
            <p:cNvSpPr>
              <a:spLocks noChangeAspect="1" noChangeShapeType="1"/>
            </p:cNvSpPr>
            <p:nvPr/>
          </p:nvSpPr>
          <p:spPr bwMode="auto">
            <a:xfrm flipV="1">
              <a:off x="480" y="816"/>
              <a:ext cx="198" cy="132"/>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41465" name="Group 505">
            <a:extLst>
              <a:ext uri="{FF2B5EF4-FFF2-40B4-BE49-F238E27FC236}">
                <a16:creationId xmlns:a16="http://schemas.microsoft.com/office/drawing/2014/main" id="{6C20886B-D89C-481E-B710-2037F7879A0D}"/>
              </a:ext>
            </a:extLst>
          </p:cNvPr>
          <p:cNvGrpSpPr>
            <a:grpSpLocks/>
          </p:cNvGrpSpPr>
          <p:nvPr/>
        </p:nvGrpSpPr>
        <p:grpSpPr bwMode="auto">
          <a:xfrm>
            <a:off x="3798888" y="1119188"/>
            <a:ext cx="74612" cy="26987"/>
            <a:chOff x="2373" y="1404"/>
            <a:chExt cx="47" cy="17"/>
          </a:xfrm>
        </p:grpSpPr>
        <p:sp>
          <p:nvSpPr>
            <p:cNvPr id="41466" name="Oval 506">
              <a:extLst>
                <a:ext uri="{FF2B5EF4-FFF2-40B4-BE49-F238E27FC236}">
                  <a16:creationId xmlns:a16="http://schemas.microsoft.com/office/drawing/2014/main" id="{21F06EA4-4DD8-4C8D-8A10-2EC173A393D5}"/>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41467" name="Oval 507">
              <a:extLst>
                <a:ext uri="{FF2B5EF4-FFF2-40B4-BE49-F238E27FC236}">
                  <a16:creationId xmlns:a16="http://schemas.microsoft.com/office/drawing/2014/main" id="{F4967A68-1E04-4457-822F-C905E5D7BCBC}"/>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41468" name="Text Box 508">
            <a:extLst>
              <a:ext uri="{FF2B5EF4-FFF2-40B4-BE49-F238E27FC236}">
                <a16:creationId xmlns:a16="http://schemas.microsoft.com/office/drawing/2014/main" id="{21E22EB8-5689-458D-8E29-5B887C7A0BC8}"/>
              </a:ext>
            </a:extLst>
          </p:cNvPr>
          <p:cNvSpPr txBox="1">
            <a:spLocks noChangeArrowheads="1"/>
          </p:cNvSpPr>
          <p:nvPr/>
        </p:nvSpPr>
        <p:spPr bwMode="auto">
          <a:xfrm>
            <a:off x="3932238" y="1044575"/>
            <a:ext cx="270351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Recce</a:t>
            </a:r>
          </a:p>
          <a:p>
            <a:r>
              <a:rPr lang="en-GB" altLang="en-US" sz="800"/>
              <a:t>x3 </a:t>
            </a:r>
            <a:r>
              <a:rPr lang="en-GB" altLang="en-US" sz="800" b="0"/>
              <a:t>CVR(T) Scorpion 76mm Recce Vehicle </a:t>
            </a:r>
            <a:r>
              <a:rPr lang="en-GB" altLang="en-US" sz="800"/>
              <a:t>(c)</a:t>
            </a:r>
            <a:r>
              <a:rPr lang="en-GB" altLang="en-US" sz="800" b="0"/>
              <a:t>CWBR-07</a:t>
            </a:r>
            <a:endParaRPr lang="en-GB" altLang="en-US" sz="800"/>
          </a:p>
        </p:txBody>
      </p:sp>
      <p:sp>
        <p:nvSpPr>
          <p:cNvPr id="41469" name="Line 509">
            <a:extLst>
              <a:ext uri="{FF2B5EF4-FFF2-40B4-BE49-F238E27FC236}">
                <a16:creationId xmlns:a16="http://schemas.microsoft.com/office/drawing/2014/main" id="{C5C4ED77-1232-4351-931B-291BA51C17F1}"/>
              </a:ext>
            </a:extLst>
          </p:cNvPr>
          <p:cNvSpPr>
            <a:spLocks noChangeShapeType="1"/>
          </p:cNvSpPr>
          <p:nvPr/>
        </p:nvSpPr>
        <p:spPr bwMode="auto">
          <a:xfrm>
            <a:off x="3571875" y="126206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1470" name="Line 510">
            <a:extLst>
              <a:ext uri="{FF2B5EF4-FFF2-40B4-BE49-F238E27FC236}">
                <a16:creationId xmlns:a16="http://schemas.microsoft.com/office/drawing/2014/main" id="{DFD6E3AF-5703-4776-8443-A5E7E3CCD931}"/>
              </a:ext>
            </a:extLst>
          </p:cNvPr>
          <p:cNvSpPr>
            <a:spLocks noChangeShapeType="1"/>
          </p:cNvSpPr>
          <p:nvPr/>
        </p:nvSpPr>
        <p:spPr bwMode="auto">
          <a:xfrm>
            <a:off x="3571875" y="68580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1471" name="Line 511">
            <a:extLst>
              <a:ext uri="{FF2B5EF4-FFF2-40B4-BE49-F238E27FC236}">
                <a16:creationId xmlns:a16="http://schemas.microsoft.com/office/drawing/2014/main" id="{9B26A1E6-E010-4C59-8D3D-A6A7049BEF38}"/>
              </a:ext>
            </a:extLst>
          </p:cNvPr>
          <p:cNvSpPr>
            <a:spLocks noChangeShapeType="1"/>
          </p:cNvSpPr>
          <p:nvPr/>
        </p:nvSpPr>
        <p:spPr bwMode="auto">
          <a:xfrm>
            <a:off x="3787775" y="757238"/>
            <a:ext cx="0" cy="1444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41472" name="Group 512">
            <a:extLst>
              <a:ext uri="{FF2B5EF4-FFF2-40B4-BE49-F238E27FC236}">
                <a16:creationId xmlns:a16="http://schemas.microsoft.com/office/drawing/2014/main" id="{BD84F5FB-EF3B-4BBB-A4BC-D361077DAEDB}"/>
              </a:ext>
            </a:extLst>
          </p:cNvPr>
          <p:cNvGrpSpPr>
            <a:grpSpLocks/>
          </p:cNvGrpSpPr>
          <p:nvPr/>
        </p:nvGrpSpPr>
        <p:grpSpPr bwMode="auto">
          <a:xfrm>
            <a:off x="3787775" y="541338"/>
            <a:ext cx="74613" cy="26987"/>
            <a:chOff x="2373" y="1404"/>
            <a:chExt cx="47" cy="17"/>
          </a:xfrm>
        </p:grpSpPr>
        <p:sp>
          <p:nvSpPr>
            <p:cNvPr id="41473" name="Oval 513">
              <a:extLst>
                <a:ext uri="{FF2B5EF4-FFF2-40B4-BE49-F238E27FC236}">
                  <a16:creationId xmlns:a16="http://schemas.microsoft.com/office/drawing/2014/main" id="{BBF6A81F-08A9-4038-A790-7C320E55FC73}"/>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41474" name="Oval 514">
              <a:extLst>
                <a:ext uri="{FF2B5EF4-FFF2-40B4-BE49-F238E27FC236}">
                  <a16:creationId xmlns:a16="http://schemas.microsoft.com/office/drawing/2014/main" id="{81AAB962-FECA-47DD-907A-C9ECF971B999}"/>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41475" name="Text Box 515">
            <a:extLst>
              <a:ext uri="{FF2B5EF4-FFF2-40B4-BE49-F238E27FC236}">
                <a16:creationId xmlns:a16="http://schemas.microsoft.com/office/drawing/2014/main" id="{E88637F9-0AB5-4532-90F6-BD53ABBC834D}"/>
              </a:ext>
            </a:extLst>
          </p:cNvPr>
          <p:cNvSpPr txBox="1">
            <a:spLocks noChangeArrowheads="1"/>
          </p:cNvSpPr>
          <p:nvPr/>
        </p:nvSpPr>
        <p:spPr bwMode="auto">
          <a:xfrm>
            <a:off x="3932238" y="468313"/>
            <a:ext cx="27447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Command/Recce</a:t>
            </a:r>
          </a:p>
          <a:p>
            <a:r>
              <a:rPr lang="en-GB" altLang="en-US" sz="800"/>
              <a:t>x1 </a:t>
            </a:r>
            <a:r>
              <a:rPr lang="en-GB" altLang="en-US" sz="800" b="0"/>
              <a:t>Commander                                                 CWBR-25</a:t>
            </a:r>
            <a:endParaRPr lang="en-GB" altLang="en-US" sz="800"/>
          </a:p>
        </p:txBody>
      </p:sp>
      <p:grpSp>
        <p:nvGrpSpPr>
          <p:cNvPr id="41476" name="Group 516">
            <a:extLst>
              <a:ext uri="{FF2B5EF4-FFF2-40B4-BE49-F238E27FC236}">
                <a16:creationId xmlns:a16="http://schemas.microsoft.com/office/drawing/2014/main" id="{7911822B-0852-4339-97F4-69FBF465E5B4}"/>
              </a:ext>
            </a:extLst>
          </p:cNvPr>
          <p:cNvGrpSpPr>
            <a:grpSpLocks/>
          </p:cNvGrpSpPr>
          <p:nvPr/>
        </p:nvGrpSpPr>
        <p:grpSpPr bwMode="auto">
          <a:xfrm>
            <a:off x="3716338" y="612775"/>
            <a:ext cx="231775" cy="157163"/>
            <a:chOff x="933" y="149"/>
            <a:chExt cx="146" cy="99"/>
          </a:xfrm>
        </p:grpSpPr>
        <p:sp>
          <p:nvSpPr>
            <p:cNvPr id="41477" name="Rectangle 517">
              <a:extLst>
                <a:ext uri="{FF2B5EF4-FFF2-40B4-BE49-F238E27FC236}">
                  <a16:creationId xmlns:a16="http://schemas.microsoft.com/office/drawing/2014/main" id="{4A33C818-5536-46FA-ACA0-0E4691D30547}"/>
                </a:ext>
              </a:extLst>
            </p:cNvPr>
            <p:cNvSpPr>
              <a:spLocks noChangeAspect="1" noChangeArrowheads="1"/>
            </p:cNvSpPr>
            <p:nvPr/>
          </p:nvSpPr>
          <p:spPr bwMode="auto">
            <a:xfrm>
              <a:off x="933" y="149"/>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1478" name="Text Box 518">
              <a:extLst>
                <a:ext uri="{FF2B5EF4-FFF2-40B4-BE49-F238E27FC236}">
                  <a16:creationId xmlns:a16="http://schemas.microsoft.com/office/drawing/2014/main" id="{16038B0C-4685-4FF4-969A-905BEC834812}"/>
                </a:ext>
              </a:extLst>
            </p:cNvPr>
            <p:cNvSpPr txBox="1">
              <a:spLocks noChangeAspect="1" noChangeArrowheads="1"/>
            </p:cNvSpPr>
            <p:nvPr/>
          </p:nvSpPr>
          <p:spPr bwMode="auto">
            <a:xfrm>
              <a:off x="948" y="163"/>
              <a:ext cx="116" cy="70"/>
            </a:xfrm>
            <a:prstGeom prst="rect">
              <a:avLst/>
            </a:prstGeom>
            <a:solidFill>
              <a:srgbClr val="CC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sz="800"/>
                <a:t>HQ</a:t>
              </a:r>
            </a:p>
          </p:txBody>
        </p:sp>
      </p:grpSp>
      <p:grpSp>
        <p:nvGrpSpPr>
          <p:cNvPr id="41479" name="Group 519">
            <a:extLst>
              <a:ext uri="{FF2B5EF4-FFF2-40B4-BE49-F238E27FC236}">
                <a16:creationId xmlns:a16="http://schemas.microsoft.com/office/drawing/2014/main" id="{02648CEF-66D2-4432-A02E-003735811343}"/>
              </a:ext>
            </a:extLst>
          </p:cNvPr>
          <p:cNvGrpSpPr>
            <a:grpSpLocks noChangeAspect="1"/>
          </p:cNvGrpSpPr>
          <p:nvPr/>
        </p:nvGrpSpPr>
        <p:grpSpPr bwMode="auto">
          <a:xfrm>
            <a:off x="3716338" y="901700"/>
            <a:ext cx="241300" cy="157163"/>
            <a:chOff x="767" y="768"/>
            <a:chExt cx="202" cy="132"/>
          </a:xfrm>
        </p:grpSpPr>
        <p:sp>
          <p:nvSpPr>
            <p:cNvPr id="41480" name="Rectangle 520">
              <a:extLst>
                <a:ext uri="{FF2B5EF4-FFF2-40B4-BE49-F238E27FC236}">
                  <a16:creationId xmlns:a16="http://schemas.microsoft.com/office/drawing/2014/main" id="{E362337D-1071-4071-8310-D1A9A1F298E7}"/>
                </a:ext>
              </a:extLst>
            </p:cNvPr>
            <p:cNvSpPr>
              <a:spLocks noChangeAspect="1" noChangeArrowheads="1"/>
            </p:cNvSpPr>
            <p:nvPr/>
          </p:nvSpPr>
          <p:spPr bwMode="auto">
            <a:xfrm>
              <a:off x="768" y="768"/>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1481" name="Oval 521">
              <a:extLst>
                <a:ext uri="{FF2B5EF4-FFF2-40B4-BE49-F238E27FC236}">
                  <a16:creationId xmlns:a16="http://schemas.microsoft.com/office/drawing/2014/main" id="{7700AE43-EE59-4817-AEAE-BA89E07C326E}"/>
                </a:ext>
              </a:extLst>
            </p:cNvPr>
            <p:cNvSpPr>
              <a:spLocks noChangeAspect="1" noChangeArrowheads="1"/>
            </p:cNvSpPr>
            <p:nvPr/>
          </p:nvSpPr>
          <p:spPr bwMode="auto">
            <a:xfrm>
              <a:off x="798" y="801"/>
              <a:ext cx="142"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1482" name="Line 522">
              <a:extLst>
                <a:ext uri="{FF2B5EF4-FFF2-40B4-BE49-F238E27FC236}">
                  <a16:creationId xmlns:a16="http://schemas.microsoft.com/office/drawing/2014/main" id="{B6BA24E6-8CB2-4185-9C37-EC678C1CFFBE}"/>
                </a:ext>
              </a:extLst>
            </p:cNvPr>
            <p:cNvSpPr>
              <a:spLocks noChangeAspect="1" noChangeShapeType="1"/>
            </p:cNvSpPr>
            <p:nvPr/>
          </p:nvSpPr>
          <p:spPr bwMode="auto">
            <a:xfrm flipV="1">
              <a:off x="768" y="768"/>
              <a:ext cx="199" cy="131"/>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1483" name="Line 523">
              <a:extLst>
                <a:ext uri="{FF2B5EF4-FFF2-40B4-BE49-F238E27FC236}">
                  <a16:creationId xmlns:a16="http://schemas.microsoft.com/office/drawing/2014/main" id="{223DF21F-0BF7-4842-941E-50A312C4E155}"/>
                </a:ext>
              </a:extLst>
            </p:cNvPr>
            <p:cNvSpPr>
              <a:spLocks noChangeAspect="1" noChangeShapeType="1"/>
            </p:cNvSpPr>
            <p:nvPr/>
          </p:nvSpPr>
          <p:spPr bwMode="auto">
            <a:xfrm>
              <a:off x="767" y="768"/>
              <a:ext cx="202"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41484" name="Group 524">
            <a:extLst>
              <a:ext uri="{FF2B5EF4-FFF2-40B4-BE49-F238E27FC236}">
                <a16:creationId xmlns:a16="http://schemas.microsoft.com/office/drawing/2014/main" id="{0C1A8502-0CC7-429D-BAD9-B958A12A9535}"/>
              </a:ext>
            </a:extLst>
          </p:cNvPr>
          <p:cNvGrpSpPr>
            <a:grpSpLocks/>
          </p:cNvGrpSpPr>
          <p:nvPr/>
        </p:nvGrpSpPr>
        <p:grpSpPr bwMode="auto">
          <a:xfrm>
            <a:off x="3787775" y="828675"/>
            <a:ext cx="74613" cy="26988"/>
            <a:chOff x="2373" y="1404"/>
            <a:chExt cx="47" cy="17"/>
          </a:xfrm>
        </p:grpSpPr>
        <p:sp>
          <p:nvSpPr>
            <p:cNvPr id="41485" name="Oval 525">
              <a:extLst>
                <a:ext uri="{FF2B5EF4-FFF2-40B4-BE49-F238E27FC236}">
                  <a16:creationId xmlns:a16="http://schemas.microsoft.com/office/drawing/2014/main" id="{C4FCEF8B-0683-45B8-92FA-FBFE91E3284E}"/>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41486" name="Oval 526">
              <a:extLst>
                <a:ext uri="{FF2B5EF4-FFF2-40B4-BE49-F238E27FC236}">
                  <a16:creationId xmlns:a16="http://schemas.microsoft.com/office/drawing/2014/main" id="{38F429F0-D185-4F74-82BD-980D66F24636}"/>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41487" name="Text Box 527">
            <a:extLst>
              <a:ext uri="{FF2B5EF4-FFF2-40B4-BE49-F238E27FC236}">
                <a16:creationId xmlns:a16="http://schemas.microsoft.com/office/drawing/2014/main" id="{BF2DDA0F-0846-4C75-875D-3A4258DE2928}"/>
              </a:ext>
            </a:extLst>
          </p:cNvPr>
          <p:cNvSpPr txBox="1">
            <a:spLocks noChangeArrowheads="1"/>
          </p:cNvSpPr>
          <p:nvPr/>
        </p:nvSpPr>
        <p:spPr bwMode="auto">
          <a:xfrm>
            <a:off x="3932238" y="755650"/>
            <a:ext cx="27368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Transport/Recce</a:t>
            </a:r>
          </a:p>
          <a:p>
            <a:r>
              <a:rPr lang="en-GB" altLang="en-US" sz="800"/>
              <a:t>x1 </a:t>
            </a:r>
            <a:r>
              <a:rPr lang="en-GB" altLang="en-US" sz="800" b="0"/>
              <a:t>CVR(T) Sultan Command Vehicle               CWBR-08</a:t>
            </a:r>
            <a:endParaRPr lang="en-GB" altLang="en-US" sz="800"/>
          </a:p>
        </p:txBody>
      </p:sp>
      <p:sp>
        <p:nvSpPr>
          <p:cNvPr id="41488" name="Text Box 528">
            <a:extLst>
              <a:ext uri="{FF2B5EF4-FFF2-40B4-BE49-F238E27FC236}">
                <a16:creationId xmlns:a16="http://schemas.microsoft.com/office/drawing/2014/main" id="{B062248F-B4FA-4373-B2B9-67CAA05355E9}"/>
              </a:ext>
            </a:extLst>
          </p:cNvPr>
          <p:cNvSpPr txBox="1">
            <a:spLocks noChangeArrowheads="1"/>
          </p:cNvSpPr>
          <p:nvPr/>
        </p:nvSpPr>
        <p:spPr bwMode="auto">
          <a:xfrm>
            <a:off x="3716338" y="107950"/>
            <a:ext cx="299243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MANOEUVRE ELEMENT CWBR-28</a:t>
            </a:r>
          </a:p>
          <a:p>
            <a:r>
              <a:rPr lang="en-GB" altLang="en-US" sz="1000"/>
              <a:t>RAF Regiment Light Armour/Para Squadron </a:t>
            </a:r>
            <a:r>
              <a:rPr lang="en-GB" altLang="en-US" sz="800"/>
              <a:t>(a)</a:t>
            </a:r>
            <a:endParaRPr lang="en-GB" altLang="en-US" sz="1000"/>
          </a:p>
        </p:txBody>
      </p:sp>
      <p:sp>
        <p:nvSpPr>
          <p:cNvPr id="41489" name="Line 529">
            <a:extLst>
              <a:ext uri="{FF2B5EF4-FFF2-40B4-BE49-F238E27FC236}">
                <a16:creationId xmlns:a16="http://schemas.microsoft.com/office/drawing/2014/main" id="{5E733B4D-9A66-46F3-9DD3-520CE3FC3DEE}"/>
              </a:ext>
            </a:extLst>
          </p:cNvPr>
          <p:cNvSpPr>
            <a:spLocks noChangeShapeType="1"/>
          </p:cNvSpPr>
          <p:nvPr/>
        </p:nvSpPr>
        <p:spPr bwMode="auto">
          <a:xfrm>
            <a:off x="3571875" y="154940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1490" name="Line 530">
            <a:extLst>
              <a:ext uri="{FF2B5EF4-FFF2-40B4-BE49-F238E27FC236}">
                <a16:creationId xmlns:a16="http://schemas.microsoft.com/office/drawing/2014/main" id="{6658633A-ACB5-4EC1-AC37-25580FF914CD}"/>
              </a:ext>
            </a:extLst>
          </p:cNvPr>
          <p:cNvSpPr>
            <a:spLocks noChangeShapeType="1"/>
          </p:cNvSpPr>
          <p:nvPr/>
        </p:nvSpPr>
        <p:spPr bwMode="auto">
          <a:xfrm>
            <a:off x="3787775" y="1619250"/>
            <a:ext cx="0" cy="2159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41491" name="Group 531">
            <a:extLst>
              <a:ext uri="{FF2B5EF4-FFF2-40B4-BE49-F238E27FC236}">
                <a16:creationId xmlns:a16="http://schemas.microsoft.com/office/drawing/2014/main" id="{E6CE96A0-4C79-4319-B145-BE069464D0E5}"/>
              </a:ext>
            </a:extLst>
          </p:cNvPr>
          <p:cNvGrpSpPr>
            <a:grpSpLocks noChangeAspect="1"/>
          </p:cNvGrpSpPr>
          <p:nvPr/>
        </p:nvGrpSpPr>
        <p:grpSpPr bwMode="auto">
          <a:xfrm>
            <a:off x="3716338" y="1476375"/>
            <a:ext cx="231775" cy="157163"/>
            <a:chOff x="1968" y="1728"/>
            <a:chExt cx="195" cy="132"/>
          </a:xfrm>
        </p:grpSpPr>
        <p:sp>
          <p:nvSpPr>
            <p:cNvPr id="41492" name="Rectangle 532">
              <a:extLst>
                <a:ext uri="{FF2B5EF4-FFF2-40B4-BE49-F238E27FC236}">
                  <a16:creationId xmlns:a16="http://schemas.microsoft.com/office/drawing/2014/main" id="{BDC18D75-91CA-44E8-9824-3BA7BD10E7EC}"/>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1493" name="Line 533">
              <a:extLst>
                <a:ext uri="{FF2B5EF4-FFF2-40B4-BE49-F238E27FC236}">
                  <a16:creationId xmlns:a16="http://schemas.microsoft.com/office/drawing/2014/main" id="{D4948748-CA87-4E39-9A6B-DEAF933D29CA}"/>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1494" name="Line 534">
              <a:extLst>
                <a:ext uri="{FF2B5EF4-FFF2-40B4-BE49-F238E27FC236}">
                  <a16:creationId xmlns:a16="http://schemas.microsoft.com/office/drawing/2014/main" id="{D6F5C3C9-BACF-4270-AE1A-0A30B0DBF046}"/>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41495" name="Group 535">
            <a:extLst>
              <a:ext uri="{FF2B5EF4-FFF2-40B4-BE49-F238E27FC236}">
                <a16:creationId xmlns:a16="http://schemas.microsoft.com/office/drawing/2014/main" id="{29B97020-B642-41E4-A11B-336261FED222}"/>
              </a:ext>
            </a:extLst>
          </p:cNvPr>
          <p:cNvGrpSpPr>
            <a:grpSpLocks/>
          </p:cNvGrpSpPr>
          <p:nvPr/>
        </p:nvGrpSpPr>
        <p:grpSpPr bwMode="auto">
          <a:xfrm>
            <a:off x="3787775" y="1404938"/>
            <a:ext cx="74613" cy="26987"/>
            <a:chOff x="2373" y="1404"/>
            <a:chExt cx="47" cy="17"/>
          </a:xfrm>
        </p:grpSpPr>
        <p:sp>
          <p:nvSpPr>
            <p:cNvPr id="41496" name="Oval 536">
              <a:extLst>
                <a:ext uri="{FF2B5EF4-FFF2-40B4-BE49-F238E27FC236}">
                  <a16:creationId xmlns:a16="http://schemas.microsoft.com/office/drawing/2014/main" id="{08B57A36-EE26-4EC3-A267-A661DFF24729}"/>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41497" name="Oval 537">
              <a:extLst>
                <a:ext uri="{FF2B5EF4-FFF2-40B4-BE49-F238E27FC236}">
                  <a16:creationId xmlns:a16="http://schemas.microsoft.com/office/drawing/2014/main" id="{B0430E96-C8A3-45BD-99AC-6AE9AD863B1B}"/>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grpSp>
        <p:nvGrpSpPr>
          <p:cNvPr id="41498" name="Group 538">
            <a:extLst>
              <a:ext uri="{FF2B5EF4-FFF2-40B4-BE49-F238E27FC236}">
                <a16:creationId xmlns:a16="http://schemas.microsoft.com/office/drawing/2014/main" id="{75A2B67E-CE20-4FBC-B8A6-A802D311DEA9}"/>
              </a:ext>
            </a:extLst>
          </p:cNvPr>
          <p:cNvGrpSpPr>
            <a:grpSpLocks noChangeAspect="1"/>
          </p:cNvGrpSpPr>
          <p:nvPr/>
        </p:nvGrpSpPr>
        <p:grpSpPr bwMode="auto">
          <a:xfrm>
            <a:off x="3716338" y="1763713"/>
            <a:ext cx="241300" cy="157162"/>
            <a:chOff x="767" y="768"/>
            <a:chExt cx="202" cy="132"/>
          </a:xfrm>
        </p:grpSpPr>
        <p:sp>
          <p:nvSpPr>
            <p:cNvPr id="41499" name="Rectangle 539">
              <a:extLst>
                <a:ext uri="{FF2B5EF4-FFF2-40B4-BE49-F238E27FC236}">
                  <a16:creationId xmlns:a16="http://schemas.microsoft.com/office/drawing/2014/main" id="{DB6D709C-6117-4508-B0BF-7DE9D955CD51}"/>
                </a:ext>
              </a:extLst>
            </p:cNvPr>
            <p:cNvSpPr>
              <a:spLocks noChangeAspect="1" noChangeArrowheads="1"/>
            </p:cNvSpPr>
            <p:nvPr/>
          </p:nvSpPr>
          <p:spPr bwMode="auto">
            <a:xfrm>
              <a:off x="768" y="768"/>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1500" name="Oval 540">
              <a:extLst>
                <a:ext uri="{FF2B5EF4-FFF2-40B4-BE49-F238E27FC236}">
                  <a16:creationId xmlns:a16="http://schemas.microsoft.com/office/drawing/2014/main" id="{5521C036-8198-4AE5-9F84-8849C713C958}"/>
                </a:ext>
              </a:extLst>
            </p:cNvPr>
            <p:cNvSpPr>
              <a:spLocks noChangeAspect="1" noChangeArrowheads="1"/>
            </p:cNvSpPr>
            <p:nvPr/>
          </p:nvSpPr>
          <p:spPr bwMode="auto">
            <a:xfrm>
              <a:off x="798" y="801"/>
              <a:ext cx="142"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1501" name="Line 541">
              <a:extLst>
                <a:ext uri="{FF2B5EF4-FFF2-40B4-BE49-F238E27FC236}">
                  <a16:creationId xmlns:a16="http://schemas.microsoft.com/office/drawing/2014/main" id="{A1B5614D-6C5A-4560-8D54-363B486EDC36}"/>
                </a:ext>
              </a:extLst>
            </p:cNvPr>
            <p:cNvSpPr>
              <a:spLocks noChangeAspect="1" noChangeShapeType="1"/>
            </p:cNvSpPr>
            <p:nvPr/>
          </p:nvSpPr>
          <p:spPr bwMode="auto">
            <a:xfrm flipV="1">
              <a:off x="768" y="768"/>
              <a:ext cx="199" cy="131"/>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1502" name="Line 542">
              <a:extLst>
                <a:ext uri="{FF2B5EF4-FFF2-40B4-BE49-F238E27FC236}">
                  <a16:creationId xmlns:a16="http://schemas.microsoft.com/office/drawing/2014/main" id="{4E9F15F9-266F-480A-B8B2-999CC605F348}"/>
                </a:ext>
              </a:extLst>
            </p:cNvPr>
            <p:cNvSpPr>
              <a:spLocks noChangeAspect="1" noChangeShapeType="1"/>
            </p:cNvSpPr>
            <p:nvPr/>
          </p:nvSpPr>
          <p:spPr bwMode="auto">
            <a:xfrm>
              <a:off x="767" y="768"/>
              <a:ext cx="202"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41503" name="Group 543">
            <a:extLst>
              <a:ext uri="{FF2B5EF4-FFF2-40B4-BE49-F238E27FC236}">
                <a16:creationId xmlns:a16="http://schemas.microsoft.com/office/drawing/2014/main" id="{6AC531B4-1C34-4529-901A-E1B96CBDE6C4}"/>
              </a:ext>
            </a:extLst>
          </p:cNvPr>
          <p:cNvGrpSpPr>
            <a:grpSpLocks/>
          </p:cNvGrpSpPr>
          <p:nvPr/>
        </p:nvGrpSpPr>
        <p:grpSpPr bwMode="auto">
          <a:xfrm>
            <a:off x="3787775" y="1692275"/>
            <a:ext cx="74613" cy="26988"/>
            <a:chOff x="2373" y="1404"/>
            <a:chExt cx="47" cy="17"/>
          </a:xfrm>
        </p:grpSpPr>
        <p:sp>
          <p:nvSpPr>
            <p:cNvPr id="41504" name="Oval 544">
              <a:extLst>
                <a:ext uri="{FF2B5EF4-FFF2-40B4-BE49-F238E27FC236}">
                  <a16:creationId xmlns:a16="http://schemas.microsoft.com/office/drawing/2014/main" id="{20473A59-34F0-40B7-AE02-78ACFC68BBEB}"/>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41505" name="Oval 545">
              <a:extLst>
                <a:ext uri="{FF2B5EF4-FFF2-40B4-BE49-F238E27FC236}">
                  <a16:creationId xmlns:a16="http://schemas.microsoft.com/office/drawing/2014/main" id="{5C032063-9CAF-4163-A702-25D65BFB2E7D}"/>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41506" name="Text Box 546">
            <a:extLst>
              <a:ext uri="{FF2B5EF4-FFF2-40B4-BE49-F238E27FC236}">
                <a16:creationId xmlns:a16="http://schemas.microsoft.com/office/drawing/2014/main" id="{98FE865D-E791-4B96-97A1-6F25B2B04935}"/>
              </a:ext>
            </a:extLst>
          </p:cNvPr>
          <p:cNvSpPr txBox="1">
            <a:spLocks noChangeArrowheads="1"/>
          </p:cNvSpPr>
          <p:nvPr/>
        </p:nvSpPr>
        <p:spPr bwMode="auto">
          <a:xfrm>
            <a:off x="3932238" y="1619250"/>
            <a:ext cx="27051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Transport/Recce</a:t>
            </a:r>
          </a:p>
          <a:p>
            <a:r>
              <a:rPr lang="en-GB" altLang="en-US" sz="800"/>
              <a:t>x3 </a:t>
            </a:r>
            <a:r>
              <a:rPr lang="en-GB" altLang="en-US" sz="800" b="0"/>
              <a:t>CVR(T) Spartan APC </a:t>
            </a:r>
            <a:r>
              <a:rPr lang="en-GB" altLang="en-US" sz="800"/>
              <a:t>(c)</a:t>
            </a:r>
            <a:r>
              <a:rPr lang="en-GB" altLang="en-US" sz="800" b="0"/>
              <a:t>                            CWBR-10</a:t>
            </a:r>
            <a:endParaRPr lang="en-GB" altLang="en-US" sz="800"/>
          </a:p>
        </p:txBody>
      </p:sp>
      <p:sp>
        <p:nvSpPr>
          <p:cNvPr id="41507" name="Text Box 547">
            <a:extLst>
              <a:ext uri="{FF2B5EF4-FFF2-40B4-BE49-F238E27FC236}">
                <a16:creationId xmlns:a16="http://schemas.microsoft.com/office/drawing/2014/main" id="{642C6371-E834-4164-8247-02779DB9D915}"/>
              </a:ext>
            </a:extLst>
          </p:cNvPr>
          <p:cNvSpPr txBox="1">
            <a:spLocks noChangeArrowheads="1"/>
          </p:cNvSpPr>
          <p:nvPr/>
        </p:nvSpPr>
        <p:spPr bwMode="auto">
          <a:xfrm>
            <a:off x="3933825" y="1331913"/>
            <a:ext cx="27066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Recce</a:t>
            </a:r>
          </a:p>
          <a:p>
            <a:r>
              <a:rPr lang="en-GB" altLang="en-US" sz="800"/>
              <a:t>x6 </a:t>
            </a:r>
            <a:r>
              <a:rPr lang="en-GB" altLang="en-US" sz="800" b="0"/>
              <a:t>Infantry (3 MAW) </a:t>
            </a:r>
            <a:r>
              <a:rPr lang="en-GB" altLang="en-US" sz="800"/>
              <a:t>(c)  </a:t>
            </a:r>
            <a:r>
              <a:rPr lang="en-GB" altLang="en-US" sz="800" b="0"/>
              <a:t>                                 CWBR-26</a:t>
            </a:r>
            <a:endParaRPr lang="en-GB" altLang="en-US" sz="800"/>
          </a:p>
        </p:txBody>
      </p:sp>
      <p:sp>
        <p:nvSpPr>
          <p:cNvPr id="41508" name="Line 548">
            <a:extLst>
              <a:ext uri="{FF2B5EF4-FFF2-40B4-BE49-F238E27FC236}">
                <a16:creationId xmlns:a16="http://schemas.microsoft.com/office/drawing/2014/main" id="{C162B6D6-B01C-4EF6-AFC8-9C6FB930BCDF}"/>
              </a:ext>
            </a:extLst>
          </p:cNvPr>
          <p:cNvSpPr>
            <a:spLocks noChangeShapeType="1"/>
          </p:cNvSpPr>
          <p:nvPr/>
        </p:nvSpPr>
        <p:spPr bwMode="auto">
          <a:xfrm>
            <a:off x="3571875" y="180975"/>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41509" name="Group 549">
            <a:extLst>
              <a:ext uri="{FF2B5EF4-FFF2-40B4-BE49-F238E27FC236}">
                <a16:creationId xmlns:a16="http://schemas.microsoft.com/office/drawing/2014/main" id="{943AC43C-0C6B-4162-84D6-B325104D2D9F}"/>
              </a:ext>
            </a:extLst>
          </p:cNvPr>
          <p:cNvGrpSpPr>
            <a:grpSpLocks/>
          </p:cNvGrpSpPr>
          <p:nvPr/>
        </p:nvGrpSpPr>
        <p:grpSpPr bwMode="auto">
          <a:xfrm>
            <a:off x="3716338" y="2627313"/>
            <a:ext cx="231775" cy="157162"/>
            <a:chOff x="2736" y="2832"/>
            <a:chExt cx="146" cy="99"/>
          </a:xfrm>
        </p:grpSpPr>
        <p:sp>
          <p:nvSpPr>
            <p:cNvPr id="41510" name="Rectangle 550">
              <a:extLst>
                <a:ext uri="{FF2B5EF4-FFF2-40B4-BE49-F238E27FC236}">
                  <a16:creationId xmlns:a16="http://schemas.microsoft.com/office/drawing/2014/main" id="{9935C987-E3F4-45C9-BF74-63789EA5FE30}"/>
                </a:ext>
              </a:extLst>
            </p:cNvPr>
            <p:cNvSpPr>
              <a:spLocks noChangeAspect="1" noChangeArrowheads="1"/>
            </p:cNvSpPr>
            <p:nvPr/>
          </p:nvSpPr>
          <p:spPr bwMode="auto">
            <a:xfrm>
              <a:off x="2736" y="2832"/>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1511" name="Rectangle 551">
              <a:extLst>
                <a:ext uri="{FF2B5EF4-FFF2-40B4-BE49-F238E27FC236}">
                  <a16:creationId xmlns:a16="http://schemas.microsoft.com/office/drawing/2014/main" id="{CB80931F-0545-4570-A276-7325018DB404}"/>
                </a:ext>
              </a:extLst>
            </p:cNvPr>
            <p:cNvSpPr>
              <a:spLocks noChangeAspect="1" noChangeArrowheads="1"/>
            </p:cNvSpPr>
            <p:nvPr/>
          </p:nvSpPr>
          <p:spPr bwMode="auto">
            <a:xfrm>
              <a:off x="2736" y="2832"/>
              <a:ext cx="35" cy="98"/>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1512" name="Line 552">
              <a:extLst>
                <a:ext uri="{FF2B5EF4-FFF2-40B4-BE49-F238E27FC236}">
                  <a16:creationId xmlns:a16="http://schemas.microsoft.com/office/drawing/2014/main" id="{05CD851F-48C5-42D0-B137-8B787761C8C4}"/>
                </a:ext>
              </a:extLst>
            </p:cNvPr>
            <p:cNvSpPr>
              <a:spLocks noChangeAspect="1" noChangeShapeType="1"/>
            </p:cNvSpPr>
            <p:nvPr/>
          </p:nvSpPr>
          <p:spPr bwMode="auto">
            <a:xfrm flipV="1">
              <a:off x="2736" y="2834"/>
              <a:ext cx="144" cy="95"/>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1513" name="Line 553">
              <a:extLst>
                <a:ext uri="{FF2B5EF4-FFF2-40B4-BE49-F238E27FC236}">
                  <a16:creationId xmlns:a16="http://schemas.microsoft.com/office/drawing/2014/main" id="{F4BAA36D-1477-4D8D-9B5A-C08C3DE84DBD}"/>
                </a:ext>
              </a:extLst>
            </p:cNvPr>
            <p:cNvSpPr>
              <a:spLocks noChangeAspect="1" noChangeShapeType="1"/>
            </p:cNvSpPr>
            <p:nvPr/>
          </p:nvSpPr>
          <p:spPr bwMode="auto">
            <a:xfrm>
              <a:off x="2737" y="2832"/>
              <a:ext cx="143" cy="9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41514" name="Line 554">
            <a:extLst>
              <a:ext uri="{FF2B5EF4-FFF2-40B4-BE49-F238E27FC236}">
                <a16:creationId xmlns:a16="http://schemas.microsoft.com/office/drawing/2014/main" id="{6F009177-EAB9-43EC-BF24-712A44EEFA6A}"/>
              </a:ext>
            </a:extLst>
          </p:cNvPr>
          <p:cNvSpPr>
            <a:spLocks noChangeShapeType="1"/>
          </p:cNvSpPr>
          <p:nvPr/>
        </p:nvSpPr>
        <p:spPr bwMode="auto">
          <a:xfrm>
            <a:off x="3571875" y="2700338"/>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1515" name="Text Box 555">
            <a:extLst>
              <a:ext uri="{FF2B5EF4-FFF2-40B4-BE49-F238E27FC236}">
                <a16:creationId xmlns:a16="http://schemas.microsoft.com/office/drawing/2014/main" id="{A3035E5E-4CE1-4432-A6A6-23CC5D6AF1D3}"/>
              </a:ext>
            </a:extLst>
          </p:cNvPr>
          <p:cNvSpPr txBox="1">
            <a:spLocks noChangeArrowheads="1"/>
          </p:cNvSpPr>
          <p:nvPr/>
        </p:nvSpPr>
        <p:spPr bwMode="auto">
          <a:xfrm>
            <a:off x="3932238" y="2484438"/>
            <a:ext cx="27209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Recce</a:t>
            </a:r>
          </a:p>
          <a:p>
            <a:r>
              <a:rPr lang="en-GB" altLang="en-US" sz="800"/>
              <a:t>x2 </a:t>
            </a:r>
            <a:r>
              <a:rPr lang="en-GB" altLang="en-US" sz="800" b="0"/>
              <a:t>L7A2 GPMG (SF Mode) </a:t>
            </a:r>
            <a:r>
              <a:rPr lang="en-GB" altLang="en-US" sz="800"/>
              <a:t>(bd)                      </a:t>
            </a:r>
            <a:r>
              <a:rPr lang="en-GB" altLang="en-US" sz="800" b="0"/>
              <a:t>CWBR-29</a:t>
            </a:r>
            <a:endParaRPr lang="en-GB" altLang="en-US" sz="800"/>
          </a:p>
        </p:txBody>
      </p:sp>
      <p:grpSp>
        <p:nvGrpSpPr>
          <p:cNvPr id="41516" name="Group 556">
            <a:extLst>
              <a:ext uri="{FF2B5EF4-FFF2-40B4-BE49-F238E27FC236}">
                <a16:creationId xmlns:a16="http://schemas.microsoft.com/office/drawing/2014/main" id="{74A95F03-CCF3-4C96-81BE-C4333A33C178}"/>
              </a:ext>
            </a:extLst>
          </p:cNvPr>
          <p:cNvGrpSpPr>
            <a:grpSpLocks/>
          </p:cNvGrpSpPr>
          <p:nvPr/>
        </p:nvGrpSpPr>
        <p:grpSpPr bwMode="auto">
          <a:xfrm>
            <a:off x="3789363" y="2555875"/>
            <a:ext cx="74612" cy="26988"/>
            <a:chOff x="2373" y="1404"/>
            <a:chExt cx="47" cy="17"/>
          </a:xfrm>
        </p:grpSpPr>
        <p:sp>
          <p:nvSpPr>
            <p:cNvPr id="41517" name="Oval 557">
              <a:extLst>
                <a:ext uri="{FF2B5EF4-FFF2-40B4-BE49-F238E27FC236}">
                  <a16:creationId xmlns:a16="http://schemas.microsoft.com/office/drawing/2014/main" id="{9196EEBF-0377-46E1-A561-F88358ED5A95}"/>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41518" name="Oval 558">
              <a:extLst>
                <a:ext uri="{FF2B5EF4-FFF2-40B4-BE49-F238E27FC236}">
                  <a16:creationId xmlns:a16="http://schemas.microsoft.com/office/drawing/2014/main" id="{F7E6A01C-6936-49D4-B3FD-057709DFAF35}"/>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41519" name="Text Box 559">
            <a:extLst>
              <a:ext uri="{FF2B5EF4-FFF2-40B4-BE49-F238E27FC236}">
                <a16:creationId xmlns:a16="http://schemas.microsoft.com/office/drawing/2014/main" id="{31C1F102-453F-4BDE-A0E0-6CBC041A00AA}"/>
              </a:ext>
            </a:extLst>
          </p:cNvPr>
          <p:cNvSpPr txBox="1">
            <a:spLocks noChangeArrowheads="1"/>
          </p:cNvSpPr>
          <p:nvPr/>
        </p:nvSpPr>
        <p:spPr bwMode="auto">
          <a:xfrm>
            <a:off x="3429000" y="3132138"/>
            <a:ext cx="3214688" cy="2292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800"/>
              <a:t>(a) </a:t>
            </a:r>
            <a:r>
              <a:rPr lang="en-GB" altLang="en-US" sz="800" b="0"/>
              <a:t>A single RAF Regiment Squadron had a specialist coup de main Airfield Assault role.  The concept was that mixed teams of CVR(T) and Land Rovers would be landed by C-130 Hercules directly onto an objective airfield, using their mobility to rapidly secure key locations on the objective airfield.  All members of the squadron were also para-qualified, so the squadron could also function as traditional paratroops.</a:t>
            </a:r>
            <a:endParaRPr lang="en-GB" altLang="en-US" sz="800"/>
          </a:p>
          <a:p>
            <a:endParaRPr lang="en-GB" altLang="en-US" sz="800"/>
          </a:p>
          <a:p>
            <a:r>
              <a:rPr lang="en-GB" altLang="en-US" sz="800"/>
              <a:t>(b) </a:t>
            </a:r>
            <a:r>
              <a:rPr lang="en-GB" altLang="en-US" sz="800" b="0"/>
              <a:t>May convert GPMGs from Sustained Fire to Light mode:</a:t>
            </a:r>
          </a:p>
          <a:p>
            <a:r>
              <a:rPr lang="en-GB" altLang="en-US" sz="800"/>
              <a:t>     </a:t>
            </a:r>
            <a:r>
              <a:rPr lang="en-GB" altLang="en-US" sz="800" b="0"/>
              <a:t>General Purpose Machine Gun (Light)                        CWBR-28</a:t>
            </a:r>
          </a:p>
          <a:p>
            <a:endParaRPr lang="en-GB" altLang="en-US" sz="800" b="0"/>
          </a:p>
          <a:p>
            <a:r>
              <a:rPr lang="en-GB" altLang="en-US" sz="800"/>
              <a:t>(c) </a:t>
            </a:r>
            <a:r>
              <a:rPr lang="en-GB" altLang="en-US" sz="800" b="0"/>
              <a:t>May alternatively be deployed as </a:t>
            </a:r>
            <a:r>
              <a:rPr lang="en-GB" altLang="en-US" sz="800"/>
              <a:t>x3 </a:t>
            </a:r>
            <a:r>
              <a:rPr lang="en-GB" altLang="en-US" sz="800" b="0"/>
              <a:t>Flight-sized MEs, each of </a:t>
            </a:r>
            <a:r>
              <a:rPr lang="en-GB" altLang="en-US" sz="800"/>
              <a:t>x1 </a:t>
            </a:r>
            <a:r>
              <a:rPr lang="en-GB" altLang="en-US" sz="800" b="0"/>
              <a:t>CVR(T) Scorpion, </a:t>
            </a:r>
            <a:r>
              <a:rPr lang="en-GB" altLang="en-US" sz="800"/>
              <a:t>x2 </a:t>
            </a:r>
            <a:r>
              <a:rPr lang="en-GB" altLang="en-US" sz="800" b="0"/>
              <a:t>Infantry (1 MAW), </a:t>
            </a:r>
            <a:r>
              <a:rPr lang="en-GB" altLang="en-US" sz="800"/>
              <a:t>x1 </a:t>
            </a:r>
            <a:r>
              <a:rPr lang="en-GB" altLang="en-US" sz="800" b="0"/>
              <a:t>CVR(T) Spartan, </a:t>
            </a:r>
            <a:r>
              <a:rPr lang="en-GB" altLang="en-US" sz="800"/>
              <a:t>x1 </a:t>
            </a:r>
            <a:r>
              <a:rPr lang="en-GB" altLang="en-US" sz="800" b="0"/>
              <a:t>Recce Infantry and </a:t>
            </a:r>
            <a:r>
              <a:rPr lang="en-GB" altLang="en-US" sz="800"/>
              <a:t>x1 </a:t>
            </a:r>
            <a:r>
              <a:rPr lang="en-GB" altLang="en-US" sz="800" b="0"/>
              <a:t>Land Rover.  Designate one Infantry unit as the Flight Commander.</a:t>
            </a:r>
          </a:p>
          <a:p>
            <a:endParaRPr lang="en-GB" altLang="en-US" sz="800" b="0"/>
          </a:p>
          <a:p>
            <a:r>
              <a:rPr lang="en-GB" altLang="en-US" sz="800"/>
              <a:t>(d) </a:t>
            </a:r>
            <a:r>
              <a:rPr lang="en-GB" altLang="en-US" sz="800" b="0"/>
              <a:t>The GPMGs may deploy as a separate Machine Gun Flight.  Designate one GPMG unit as the Flight Commander.</a:t>
            </a:r>
            <a:endParaRPr lang="en-GB" altLang="en-US" sz="800"/>
          </a:p>
        </p:txBody>
      </p:sp>
      <p:sp>
        <p:nvSpPr>
          <p:cNvPr id="41520" name="Line 560">
            <a:extLst>
              <a:ext uri="{FF2B5EF4-FFF2-40B4-BE49-F238E27FC236}">
                <a16:creationId xmlns:a16="http://schemas.microsoft.com/office/drawing/2014/main" id="{D8265295-3573-488F-9362-5DF9BFE173F2}"/>
              </a:ext>
            </a:extLst>
          </p:cNvPr>
          <p:cNvSpPr>
            <a:spLocks noChangeShapeType="1"/>
          </p:cNvSpPr>
          <p:nvPr/>
        </p:nvSpPr>
        <p:spPr bwMode="auto">
          <a:xfrm>
            <a:off x="3571875" y="212566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41521" name="Group 561">
            <a:extLst>
              <a:ext uri="{FF2B5EF4-FFF2-40B4-BE49-F238E27FC236}">
                <a16:creationId xmlns:a16="http://schemas.microsoft.com/office/drawing/2014/main" id="{BB227117-0F50-40F8-B672-E1914592D14E}"/>
              </a:ext>
            </a:extLst>
          </p:cNvPr>
          <p:cNvGrpSpPr>
            <a:grpSpLocks noChangeAspect="1"/>
          </p:cNvGrpSpPr>
          <p:nvPr/>
        </p:nvGrpSpPr>
        <p:grpSpPr bwMode="auto">
          <a:xfrm>
            <a:off x="3716338" y="2052638"/>
            <a:ext cx="231775" cy="157162"/>
            <a:chOff x="1968" y="1728"/>
            <a:chExt cx="195" cy="132"/>
          </a:xfrm>
        </p:grpSpPr>
        <p:sp>
          <p:nvSpPr>
            <p:cNvPr id="41522" name="Rectangle 562">
              <a:extLst>
                <a:ext uri="{FF2B5EF4-FFF2-40B4-BE49-F238E27FC236}">
                  <a16:creationId xmlns:a16="http://schemas.microsoft.com/office/drawing/2014/main" id="{7C7A2C0A-2CEF-4053-9B15-0286DC2FACC1}"/>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1523" name="Line 563">
              <a:extLst>
                <a:ext uri="{FF2B5EF4-FFF2-40B4-BE49-F238E27FC236}">
                  <a16:creationId xmlns:a16="http://schemas.microsoft.com/office/drawing/2014/main" id="{9253619C-F6D2-4C41-9378-2872235291AA}"/>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1524" name="Line 564">
              <a:extLst>
                <a:ext uri="{FF2B5EF4-FFF2-40B4-BE49-F238E27FC236}">
                  <a16:creationId xmlns:a16="http://schemas.microsoft.com/office/drawing/2014/main" id="{E26A6BC4-160C-4BBF-B958-7188D7A14090}"/>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41525" name="Group 565">
            <a:extLst>
              <a:ext uri="{FF2B5EF4-FFF2-40B4-BE49-F238E27FC236}">
                <a16:creationId xmlns:a16="http://schemas.microsoft.com/office/drawing/2014/main" id="{A479850B-4EBA-45DF-89B7-E41942B98CC8}"/>
              </a:ext>
            </a:extLst>
          </p:cNvPr>
          <p:cNvGrpSpPr>
            <a:grpSpLocks/>
          </p:cNvGrpSpPr>
          <p:nvPr/>
        </p:nvGrpSpPr>
        <p:grpSpPr bwMode="auto">
          <a:xfrm>
            <a:off x="3787775" y="1981200"/>
            <a:ext cx="74613" cy="26988"/>
            <a:chOff x="2373" y="1404"/>
            <a:chExt cx="47" cy="17"/>
          </a:xfrm>
        </p:grpSpPr>
        <p:sp>
          <p:nvSpPr>
            <p:cNvPr id="41526" name="Oval 566">
              <a:extLst>
                <a:ext uri="{FF2B5EF4-FFF2-40B4-BE49-F238E27FC236}">
                  <a16:creationId xmlns:a16="http://schemas.microsoft.com/office/drawing/2014/main" id="{D29E0684-2AC1-4F1F-9873-D9EF56921C1D}"/>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41527" name="Oval 567">
              <a:extLst>
                <a:ext uri="{FF2B5EF4-FFF2-40B4-BE49-F238E27FC236}">
                  <a16:creationId xmlns:a16="http://schemas.microsoft.com/office/drawing/2014/main" id="{FBBAC962-5783-466B-AD18-C0209FAFE1C0}"/>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41528" name="Text Box 568">
            <a:extLst>
              <a:ext uri="{FF2B5EF4-FFF2-40B4-BE49-F238E27FC236}">
                <a16:creationId xmlns:a16="http://schemas.microsoft.com/office/drawing/2014/main" id="{D7A05BD3-93C2-4203-805D-C6C0D54D44F1}"/>
              </a:ext>
            </a:extLst>
          </p:cNvPr>
          <p:cNvSpPr txBox="1">
            <a:spLocks noChangeArrowheads="1"/>
          </p:cNvSpPr>
          <p:nvPr/>
        </p:nvSpPr>
        <p:spPr bwMode="auto">
          <a:xfrm>
            <a:off x="3932238" y="1908175"/>
            <a:ext cx="27066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Recce</a:t>
            </a:r>
          </a:p>
          <a:p>
            <a:r>
              <a:rPr lang="en-GB" altLang="en-US" sz="800"/>
              <a:t>x3 </a:t>
            </a:r>
            <a:r>
              <a:rPr lang="en-GB" altLang="en-US" sz="800" b="0"/>
              <a:t>Infantry (no MAW) </a:t>
            </a:r>
            <a:r>
              <a:rPr lang="en-GB" altLang="en-US" sz="800"/>
              <a:t>(c)</a:t>
            </a:r>
            <a:r>
              <a:rPr lang="en-GB" altLang="en-US" sz="800" b="0"/>
              <a:t>                                 CWBR-26</a:t>
            </a:r>
            <a:endParaRPr lang="en-GB" altLang="en-US" sz="800"/>
          </a:p>
        </p:txBody>
      </p:sp>
      <p:grpSp>
        <p:nvGrpSpPr>
          <p:cNvPr id="41529" name="Group 569">
            <a:extLst>
              <a:ext uri="{FF2B5EF4-FFF2-40B4-BE49-F238E27FC236}">
                <a16:creationId xmlns:a16="http://schemas.microsoft.com/office/drawing/2014/main" id="{95C48230-7DAB-4A25-A956-E6BD1380E2FB}"/>
              </a:ext>
            </a:extLst>
          </p:cNvPr>
          <p:cNvGrpSpPr>
            <a:grpSpLocks/>
          </p:cNvGrpSpPr>
          <p:nvPr/>
        </p:nvGrpSpPr>
        <p:grpSpPr bwMode="auto">
          <a:xfrm>
            <a:off x="3789363" y="2266950"/>
            <a:ext cx="74612" cy="26988"/>
            <a:chOff x="2373" y="1404"/>
            <a:chExt cx="47" cy="17"/>
          </a:xfrm>
        </p:grpSpPr>
        <p:sp>
          <p:nvSpPr>
            <p:cNvPr id="41530" name="Oval 570">
              <a:extLst>
                <a:ext uri="{FF2B5EF4-FFF2-40B4-BE49-F238E27FC236}">
                  <a16:creationId xmlns:a16="http://schemas.microsoft.com/office/drawing/2014/main" id="{C99581E2-C2B9-4A45-B494-9E510467585B}"/>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41531" name="Oval 571">
              <a:extLst>
                <a:ext uri="{FF2B5EF4-FFF2-40B4-BE49-F238E27FC236}">
                  <a16:creationId xmlns:a16="http://schemas.microsoft.com/office/drawing/2014/main" id="{3D6351AD-E88C-4DF6-9A98-D8C8B3030B5C}"/>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41532" name="Text Box 572">
            <a:extLst>
              <a:ext uri="{FF2B5EF4-FFF2-40B4-BE49-F238E27FC236}">
                <a16:creationId xmlns:a16="http://schemas.microsoft.com/office/drawing/2014/main" id="{80CA464F-00BA-428E-8B22-D4115FCA9098}"/>
              </a:ext>
            </a:extLst>
          </p:cNvPr>
          <p:cNvSpPr txBox="1">
            <a:spLocks noChangeArrowheads="1"/>
          </p:cNvSpPr>
          <p:nvPr/>
        </p:nvSpPr>
        <p:spPr bwMode="auto">
          <a:xfrm>
            <a:off x="3932238" y="2195513"/>
            <a:ext cx="27051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Transport/Recce</a:t>
            </a:r>
          </a:p>
          <a:p>
            <a:r>
              <a:rPr lang="en-GB" altLang="en-US" sz="800"/>
              <a:t>x3 </a:t>
            </a:r>
            <a:r>
              <a:rPr lang="en-GB" altLang="en-US" sz="800" b="0"/>
              <a:t>Land Rover (with MG) </a:t>
            </a:r>
            <a:r>
              <a:rPr lang="en-GB" altLang="en-US" sz="800"/>
              <a:t>(c)     </a:t>
            </a:r>
            <a:r>
              <a:rPr lang="en-GB" altLang="en-US" sz="800" b="0"/>
              <a:t>                      CWBR-20</a:t>
            </a:r>
            <a:endParaRPr lang="en-GB" altLang="en-US" sz="800"/>
          </a:p>
        </p:txBody>
      </p:sp>
      <p:grpSp>
        <p:nvGrpSpPr>
          <p:cNvPr id="41533" name="Group 573">
            <a:extLst>
              <a:ext uri="{FF2B5EF4-FFF2-40B4-BE49-F238E27FC236}">
                <a16:creationId xmlns:a16="http://schemas.microsoft.com/office/drawing/2014/main" id="{75266951-0111-4F16-AC99-E568BA3EED5B}"/>
              </a:ext>
            </a:extLst>
          </p:cNvPr>
          <p:cNvGrpSpPr>
            <a:grpSpLocks/>
          </p:cNvGrpSpPr>
          <p:nvPr/>
        </p:nvGrpSpPr>
        <p:grpSpPr bwMode="auto">
          <a:xfrm>
            <a:off x="3716338" y="2338388"/>
            <a:ext cx="231775" cy="190500"/>
            <a:chOff x="2252" y="2304"/>
            <a:chExt cx="146" cy="120"/>
          </a:xfrm>
        </p:grpSpPr>
        <p:sp>
          <p:nvSpPr>
            <p:cNvPr id="41534" name="Rectangle 574">
              <a:extLst>
                <a:ext uri="{FF2B5EF4-FFF2-40B4-BE49-F238E27FC236}">
                  <a16:creationId xmlns:a16="http://schemas.microsoft.com/office/drawing/2014/main" id="{A88BF6B9-11DF-4E3C-A372-4D2A54C52876}"/>
                </a:ext>
              </a:extLst>
            </p:cNvPr>
            <p:cNvSpPr>
              <a:spLocks noChangeAspect="1" noChangeArrowheads="1"/>
            </p:cNvSpPr>
            <p:nvPr/>
          </p:nvSpPr>
          <p:spPr bwMode="auto">
            <a:xfrm>
              <a:off x="2252" y="230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1535" name="Oval 575">
              <a:extLst>
                <a:ext uri="{FF2B5EF4-FFF2-40B4-BE49-F238E27FC236}">
                  <a16:creationId xmlns:a16="http://schemas.microsoft.com/office/drawing/2014/main" id="{DFEE4940-BB0C-45A1-B6CD-706812C9C156}"/>
                </a:ext>
              </a:extLst>
            </p:cNvPr>
            <p:cNvSpPr>
              <a:spLocks noChangeAspect="1" noChangeArrowheads="1"/>
            </p:cNvSpPr>
            <p:nvPr/>
          </p:nvSpPr>
          <p:spPr bwMode="auto">
            <a:xfrm>
              <a:off x="2259" y="240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41536" name="Oval 576">
              <a:extLst>
                <a:ext uri="{FF2B5EF4-FFF2-40B4-BE49-F238E27FC236}">
                  <a16:creationId xmlns:a16="http://schemas.microsoft.com/office/drawing/2014/main" id="{BAB92E3E-36D6-4751-9AC2-A30173EF1566}"/>
                </a:ext>
              </a:extLst>
            </p:cNvPr>
            <p:cNvSpPr>
              <a:spLocks noChangeAspect="1" noChangeArrowheads="1"/>
            </p:cNvSpPr>
            <p:nvPr/>
          </p:nvSpPr>
          <p:spPr bwMode="auto">
            <a:xfrm>
              <a:off x="2373" y="240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grpSp>
        <p:nvGrpSpPr>
          <p:cNvPr id="41537" name="Group 577">
            <a:extLst>
              <a:ext uri="{FF2B5EF4-FFF2-40B4-BE49-F238E27FC236}">
                <a16:creationId xmlns:a16="http://schemas.microsoft.com/office/drawing/2014/main" id="{9489E6C1-2621-4304-8D5B-D15107C8AA55}"/>
              </a:ext>
            </a:extLst>
          </p:cNvPr>
          <p:cNvGrpSpPr>
            <a:grpSpLocks/>
          </p:cNvGrpSpPr>
          <p:nvPr/>
        </p:nvGrpSpPr>
        <p:grpSpPr bwMode="auto">
          <a:xfrm>
            <a:off x="3789363" y="2843213"/>
            <a:ext cx="74612" cy="26987"/>
            <a:chOff x="2373" y="1404"/>
            <a:chExt cx="47" cy="17"/>
          </a:xfrm>
        </p:grpSpPr>
        <p:sp>
          <p:nvSpPr>
            <p:cNvPr id="41538" name="Oval 578">
              <a:extLst>
                <a:ext uri="{FF2B5EF4-FFF2-40B4-BE49-F238E27FC236}">
                  <a16:creationId xmlns:a16="http://schemas.microsoft.com/office/drawing/2014/main" id="{CCF19665-6EC4-434A-B4B1-8D56D81DF936}"/>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41539" name="Oval 579">
              <a:extLst>
                <a:ext uri="{FF2B5EF4-FFF2-40B4-BE49-F238E27FC236}">
                  <a16:creationId xmlns:a16="http://schemas.microsoft.com/office/drawing/2014/main" id="{056E1784-F6D7-4A14-93C6-852EAE2ED92C}"/>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41540" name="Text Box 580">
            <a:extLst>
              <a:ext uri="{FF2B5EF4-FFF2-40B4-BE49-F238E27FC236}">
                <a16:creationId xmlns:a16="http://schemas.microsoft.com/office/drawing/2014/main" id="{B7CF06E3-7AE0-407B-ABA3-45E34028C53E}"/>
              </a:ext>
            </a:extLst>
          </p:cNvPr>
          <p:cNvSpPr txBox="1">
            <a:spLocks noChangeArrowheads="1"/>
          </p:cNvSpPr>
          <p:nvPr/>
        </p:nvSpPr>
        <p:spPr bwMode="auto">
          <a:xfrm>
            <a:off x="3932238" y="2771775"/>
            <a:ext cx="270986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Transport/Recce</a:t>
            </a:r>
          </a:p>
          <a:p>
            <a:r>
              <a:rPr lang="en-GB" altLang="en-US" sz="800"/>
              <a:t>x2 </a:t>
            </a:r>
            <a:r>
              <a:rPr lang="en-GB" altLang="en-US" sz="800" b="0"/>
              <a:t>Land Rover (with MG) </a:t>
            </a:r>
            <a:r>
              <a:rPr lang="en-GB" altLang="en-US" sz="800"/>
              <a:t>(d)     </a:t>
            </a:r>
            <a:r>
              <a:rPr lang="en-GB" altLang="en-US" sz="800" b="0"/>
              <a:t>                      CWBR-20</a:t>
            </a:r>
            <a:endParaRPr lang="en-GB" altLang="en-US" sz="800"/>
          </a:p>
        </p:txBody>
      </p:sp>
      <p:grpSp>
        <p:nvGrpSpPr>
          <p:cNvPr id="41541" name="Group 581">
            <a:extLst>
              <a:ext uri="{FF2B5EF4-FFF2-40B4-BE49-F238E27FC236}">
                <a16:creationId xmlns:a16="http://schemas.microsoft.com/office/drawing/2014/main" id="{A7CF1A89-C0CC-40C1-A0CE-C86298358DBB}"/>
              </a:ext>
            </a:extLst>
          </p:cNvPr>
          <p:cNvGrpSpPr>
            <a:grpSpLocks/>
          </p:cNvGrpSpPr>
          <p:nvPr/>
        </p:nvGrpSpPr>
        <p:grpSpPr bwMode="auto">
          <a:xfrm>
            <a:off x="3716338" y="2914650"/>
            <a:ext cx="231775" cy="190500"/>
            <a:chOff x="2252" y="2304"/>
            <a:chExt cx="146" cy="120"/>
          </a:xfrm>
        </p:grpSpPr>
        <p:sp>
          <p:nvSpPr>
            <p:cNvPr id="41542" name="Rectangle 582">
              <a:extLst>
                <a:ext uri="{FF2B5EF4-FFF2-40B4-BE49-F238E27FC236}">
                  <a16:creationId xmlns:a16="http://schemas.microsoft.com/office/drawing/2014/main" id="{EF3B912B-3929-4FA3-9493-0B3AAFD0D6C9}"/>
                </a:ext>
              </a:extLst>
            </p:cNvPr>
            <p:cNvSpPr>
              <a:spLocks noChangeAspect="1" noChangeArrowheads="1"/>
            </p:cNvSpPr>
            <p:nvPr/>
          </p:nvSpPr>
          <p:spPr bwMode="auto">
            <a:xfrm>
              <a:off x="2252" y="230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1543" name="Oval 583">
              <a:extLst>
                <a:ext uri="{FF2B5EF4-FFF2-40B4-BE49-F238E27FC236}">
                  <a16:creationId xmlns:a16="http://schemas.microsoft.com/office/drawing/2014/main" id="{AFB6542E-FB48-4517-965F-CAD498F868AC}"/>
                </a:ext>
              </a:extLst>
            </p:cNvPr>
            <p:cNvSpPr>
              <a:spLocks noChangeAspect="1" noChangeArrowheads="1"/>
            </p:cNvSpPr>
            <p:nvPr/>
          </p:nvSpPr>
          <p:spPr bwMode="auto">
            <a:xfrm>
              <a:off x="2259" y="240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41544" name="Oval 584">
              <a:extLst>
                <a:ext uri="{FF2B5EF4-FFF2-40B4-BE49-F238E27FC236}">
                  <a16:creationId xmlns:a16="http://schemas.microsoft.com/office/drawing/2014/main" id="{850E5909-8D4D-4DDB-9BCF-8E492675F1D5}"/>
                </a:ext>
              </a:extLst>
            </p:cNvPr>
            <p:cNvSpPr>
              <a:spLocks noChangeAspect="1" noChangeArrowheads="1"/>
            </p:cNvSpPr>
            <p:nvPr/>
          </p:nvSpPr>
          <p:spPr bwMode="auto">
            <a:xfrm>
              <a:off x="2373" y="240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grpSp>
        <p:nvGrpSpPr>
          <p:cNvPr id="41545" name="Group 585">
            <a:extLst>
              <a:ext uri="{FF2B5EF4-FFF2-40B4-BE49-F238E27FC236}">
                <a16:creationId xmlns:a16="http://schemas.microsoft.com/office/drawing/2014/main" id="{B677A210-526C-4A43-BE73-E83A14FE3D5A}"/>
              </a:ext>
            </a:extLst>
          </p:cNvPr>
          <p:cNvGrpSpPr>
            <a:grpSpLocks/>
          </p:cNvGrpSpPr>
          <p:nvPr/>
        </p:nvGrpSpPr>
        <p:grpSpPr bwMode="auto">
          <a:xfrm>
            <a:off x="3429000" y="254000"/>
            <a:ext cx="287338" cy="222250"/>
            <a:chOff x="74" y="160"/>
            <a:chExt cx="181" cy="140"/>
          </a:xfrm>
        </p:grpSpPr>
        <p:grpSp>
          <p:nvGrpSpPr>
            <p:cNvPr id="41546" name="Group 586">
              <a:extLst>
                <a:ext uri="{FF2B5EF4-FFF2-40B4-BE49-F238E27FC236}">
                  <a16:creationId xmlns:a16="http://schemas.microsoft.com/office/drawing/2014/main" id="{9148B147-6512-4AF9-925F-06385348B6E6}"/>
                </a:ext>
              </a:extLst>
            </p:cNvPr>
            <p:cNvGrpSpPr>
              <a:grpSpLocks noChangeAspect="1"/>
            </p:cNvGrpSpPr>
            <p:nvPr/>
          </p:nvGrpSpPr>
          <p:grpSpPr bwMode="auto">
            <a:xfrm>
              <a:off x="74" y="160"/>
              <a:ext cx="181" cy="136"/>
              <a:chOff x="480" y="816"/>
              <a:chExt cx="201" cy="132"/>
            </a:xfrm>
          </p:grpSpPr>
          <p:grpSp>
            <p:nvGrpSpPr>
              <p:cNvPr id="41547" name="Group 587">
                <a:extLst>
                  <a:ext uri="{FF2B5EF4-FFF2-40B4-BE49-F238E27FC236}">
                    <a16:creationId xmlns:a16="http://schemas.microsoft.com/office/drawing/2014/main" id="{0B314F88-5247-440C-A748-D6E33ABEA26D}"/>
                  </a:ext>
                </a:extLst>
              </p:cNvPr>
              <p:cNvGrpSpPr>
                <a:grpSpLocks noChangeAspect="1"/>
              </p:cNvGrpSpPr>
              <p:nvPr/>
            </p:nvGrpSpPr>
            <p:grpSpPr bwMode="auto">
              <a:xfrm>
                <a:off x="480" y="816"/>
                <a:ext cx="201" cy="132"/>
                <a:chOff x="480" y="816"/>
                <a:chExt cx="201" cy="132"/>
              </a:xfrm>
            </p:grpSpPr>
            <p:sp>
              <p:nvSpPr>
                <p:cNvPr id="41548" name="Rectangle 588">
                  <a:extLst>
                    <a:ext uri="{FF2B5EF4-FFF2-40B4-BE49-F238E27FC236}">
                      <a16:creationId xmlns:a16="http://schemas.microsoft.com/office/drawing/2014/main" id="{83A69D03-3504-465A-B34E-58F55C29B619}"/>
                    </a:ext>
                  </a:extLst>
                </p:cNvPr>
                <p:cNvSpPr>
                  <a:spLocks noChangeAspect="1" noChangeArrowheads="1"/>
                </p:cNvSpPr>
                <p:nvPr/>
              </p:nvSpPr>
              <p:spPr bwMode="auto">
                <a:xfrm>
                  <a:off x="480" y="816"/>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1549" name="Oval 589">
                  <a:extLst>
                    <a:ext uri="{FF2B5EF4-FFF2-40B4-BE49-F238E27FC236}">
                      <a16:creationId xmlns:a16="http://schemas.microsoft.com/office/drawing/2014/main" id="{DEC6502A-1C67-4EDF-AFEB-D482739AD5D8}"/>
                    </a:ext>
                  </a:extLst>
                </p:cNvPr>
                <p:cNvSpPr>
                  <a:spLocks noChangeAspect="1" noChangeArrowheads="1"/>
                </p:cNvSpPr>
                <p:nvPr/>
              </p:nvSpPr>
              <p:spPr bwMode="auto">
                <a:xfrm>
                  <a:off x="517" y="849"/>
                  <a:ext cx="127"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41550" name="Line 590">
                <a:extLst>
                  <a:ext uri="{FF2B5EF4-FFF2-40B4-BE49-F238E27FC236}">
                    <a16:creationId xmlns:a16="http://schemas.microsoft.com/office/drawing/2014/main" id="{65003BD3-079A-4987-BB81-A80E6953B23D}"/>
                  </a:ext>
                </a:extLst>
              </p:cNvPr>
              <p:cNvSpPr>
                <a:spLocks noChangeAspect="1" noChangeShapeType="1"/>
              </p:cNvSpPr>
              <p:nvPr/>
            </p:nvSpPr>
            <p:spPr bwMode="auto">
              <a:xfrm flipV="1">
                <a:off x="480" y="816"/>
                <a:ext cx="198" cy="132"/>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41551" name="Group 591">
              <a:extLst>
                <a:ext uri="{FF2B5EF4-FFF2-40B4-BE49-F238E27FC236}">
                  <a16:creationId xmlns:a16="http://schemas.microsoft.com/office/drawing/2014/main" id="{3F328324-4704-436F-873B-1B192B323E42}"/>
                </a:ext>
              </a:extLst>
            </p:cNvPr>
            <p:cNvGrpSpPr>
              <a:grpSpLocks/>
            </p:cNvGrpSpPr>
            <p:nvPr/>
          </p:nvGrpSpPr>
          <p:grpSpPr bwMode="auto">
            <a:xfrm>
              <a:off x="135" y="267"/>
              <a:ext cx="59" cy="33"/>
              <a:chOff x="1632" y="1249"/>
              <a:chExt cx="48" cy="24"/>
            </a:xfrm>
          </p:grpSpPr>
          <p:sp>
            <p:nvSpPr>
              <p:cNvPr id="41552" name="AutoShape 592">
                <a:extLst>
                  <a:ext uri="{FF2B5EF4-FFF2-40B4-BE49-F238E27FC236}">
                    <a16:creationId xmlns:a16="http://schemas.microsoft.com/office/drawing/2014/main" id="{F3CAE147-890E-4EA5-AA4A-92B45C2DF214}"/>
                  </a:ext>
                </a:extLst>
              </p:cNvPr>
              <p:cNvSpPr>
                <a:spLocks noChangeArrowheads="1"/>
              </p:cNvSpPr>
              <p:nvPr/>
            </p:nvSpPr>
            <p:spPr bwMode="auto">
              <a:xfrm>
                <a:off x="1632" y="1249"/>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1553" name="AutoShape 593">
                <a:extLst>
                  <a:ext uri="{FF2B5EF4-FFF2-40B4-BE49-F238E27FC236}">
                    <a16:creationId xmlns:a16="http://schemas.microsoft.com/office/drawing/2014/main" id="{0D8C3C0E-62BC-47E7-B319-B956362C4E25}"/>
                  </a:ext>
                </a:extLst>
              </p:cNvPr>
              <p:cNvSpPr>
                <a:spLocks noChangeArrowheads="1"/>
              </p:cNvSpPr>
              <p:nvPr/>
            </p:nvSpPr>
            <p:spPr bwMode="auto">
              <a:xfrm>
                <a:off x="1657" y="1250"/>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pic>
        <p:nvPicPr>
          <p:cNvPr id="41558" name="Picture 598" descr="b00418">
            <a:extLst>
              <a:ext uri="{FF2B5EF4-FFF2-40B4-BE49-F238E27FC236}">
                <a16:creationId xmlns:a16="http://schemas.microsoft.com/office/drawing/2014/main" id="{ADBBDBE0-45FA-4D97-A6E6-9AA095814C8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57563" y="6300788"/>
            <a:ext cx="3370262" cy="2246312"/>
          </a:xfrm>
          <a:prstGeom prst="rect">
            <a:avLst/>
          </a:prstGeom>
          <a:noFill/>
          <a:extLst>
            <a:ext uri="{909E8E84-426E-40DD-AFC4-6F175D3DCCD1}">
              <a14:hiddenFill xmlns:a14="http://schemas.microsoft.com/office/drawing/2010/main">
                <a:solidFill>
                  <a:srgbClr val="FFFFFF"/>
                </a:solidFill>
              </a14:hiddenFill>
            </a:ext>
          </a:extLst>
        </p:spPr>
      </p:pic>
      <p:pic>
        <p:nvPicPr>
          <p:cNvPr id="41572" name="Picture 612" descr="large">
            <a:extLst>
              <a:ext uri="{FF2B5EF4-FFF2-40B4-BE49-F238E27FC236}">
                <a16:creationId xmlns:a16="http://schemas.microsoft.com/office/drawing/2014/main" id="{B97D96AA-FE5C-4F64-802E-C22BFA662BA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0350" y="107950"/>
            <a:ext cx="2792413" cy="280828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579" name="Line 115">
            <a:extLst>
              <a:ext uri="{FF2B5EF4-FFF2-40B4-BE49-F238E27FC236}">
                <a16:creationId xmlns:a16="http://schemas.microsoft.com/office/drawing/2014/main" id="{CB36B8BA-A145-48F4-B3FA-2778854487D4}"/>
              </a:ext>
            </a:extLst>
          </p:cNvPr>
          <p:cNvSpPr>
            <a:spLocks noChangeShapeType="1"/>
          </p:cNvSpPr>
          <p:nvPr/>
        </p:nvSpPr>
        <p:spPr bwMode="auto">
          <a:xfrm>
            <a:off x="476250" y="755650"/>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2580" name="Line 116">
            <a:extLst>
              <a:ext uri="{FF2B5EF4-FFF2-40B4-BE49-F238E27FC236}">
                <a16:creationId xmlns:a16="http://schemas.microsoft.com/office/drawing/2014/main" id="{CAC52443-7BE4-47EF-BE9E-4FCA69E4E5BF}"/>
              </a:ext>
            </a:extLst>
          </p:cNvPr>
          <p:cNvSpPr>
            <a:spLocks noChangeShapeType="1"/>
          </p:cNvSpPr>
          <p:nvPr/>
        </p:nvSpPr>
        <p:spPr bwMode="auto">
          <a:xfrm>
            <a:off x="260350" y="395288"/>
            <a:ext cx="0" cy="20367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2581" name="Line 117">
            <a:extLst>
              <a:ext uri="{FF2B5EF4-FFF2-40B4-BE49-F238E27FC236}">
                <a16:creationId xmlns:a16="http://schemas.microsoft.com/office/drawing/2014/main" id="{0D0C6D0D-C60C-44B8-A4A4-4E823E6F16C5}"/>
              </a:ext>
            </a:extLst>
          </p:cNvPr>
          <p:cNvSpPr>
            <a:spLocks noChangeShapeType="1"/>
          </p:cNvSpPr>
          <p:nvPr/>
        </p:nvSpPr>
        <p:spPr bwMode="auto">
          <a:xfrm flipH="1">
            <a:off x="476250" y="1331913"/>
            <a:ext cx="0" cy="7921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2582" name="Line 118">
            <a:extLst>
              <a:ext uri="{FF2B5EF4-FFF2-40B4-BE49-F238E27FC236}">
                <a16:creationId xmlns:a16="http://schemas.microsoft.com/office/drawing/2014/main" id="{398A7E39-429D-468F-8740-379C1AD465F9}"/>
              </a:ext>
            </a:extLst>
          </p:cNvPr>
          <p:cNvSpPr>
            <a:spLocks noChangeShapeType="1"/>
          </p:cNvSpPr>
          <p:nvPr/>
        </p:nvSpPr>
        <p:spPr bwMode="auto">
          <a:xfrm>
            <a:off x="261938" y="179388"/>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2583" name="Text Box 119">
            <a:extLst>
              <a:ext uri="{FF2B5EF4-FFF2-40B4-BE49-F238E27FC236}">
                <a16:creationId xmlns:a16="http://schemas.microsoft.com/office/drawing/2014/main" id="{A80E3E8B-9466-4676-94DE-B567A00DB3D1}"/>
              </a:ext>
            </a:extLst>
          </p:cNvPr>
          <p:cNvSpPr txBox="1">
            <a:spLocks noChangeArrowheads="1"/>
          </p:cNvSpPr>
          <p:nvPr/>
        </p:nvSpPr>
        <p:spPr bwMode="auto">
          <a:xfrm>
            <a:off x="404813" y="107950"/>
            <a:ext cx="22415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MANOEUVRE ELEMENT CWBR-29</a:t>
            </a:r>
          </a:p>
          <a:p>
            <a:r>
              <a:rPr lang="en-GB" altLang="en-US" sz="1000"/>
              <a:t>RAF Regiment Field Squadron </a:t>
            </a:r>
            <a:r>
              <a:rPr lang="en-GB" altLang="en-US" sz="800"/>
              <a:t>(a)</a:t>
            </a:r>
            <a:endParaRPr lang="en-GB" altLang="en-US" sz="1000"/>
          </a:p>
        </p:txBody>
      </p:sp>
      <p:sp>
        <p:nvSpPr>
          <p:cNvPr id="62584" name="Line 120">
            <a:extLst>
              <a:ext uri="{FF2B5EF4-FFF2-40B4-BE49-F238E27FC236}">
                <a16:creationId xmlns:a16="http://schemas.microsoft.com/office/drawing/2014/main" id="{3E57EB82-DB8D-4C57-A69A-DBFDFBEC2B12}"/>
              </a:ext>
            </a:extLst>
          </p:cNvPr>
          <p:cNvSpPr>
            <a:spLocks noChangeShapeType="1"/>
          </p:cNvSpPr>
          <p:nvPr/>
        </p:nvSpPr>
        <p:spPr bwMode="auto">
          <a:xfrm>
            <a:off x="260350" y="68421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62585" name="Group 121">
            <a:extLst>
              <a:ext uri="{FF2B5EF4-FFF2-40B4-BE49-F238E27FC236}">
                <a16:creationId xmlns:a16="http://schemas.microsoft.com/office/drawing/2014/main" id="{E29785A9-8ED9-448F-87A7-97B0F41ADB70}"/>
              </a:ext>
            </a:extLst>
          </p:cNvPr>
          <p:cNvGrpSpPr>
            <a:grpSpLocks/>
          </p:cNvGrpSpPr>
          <p:nvPr/>
        </p:nvGrpSpPr>
        <p:grpSpPr bwMode="auto">
          <a:xfrm>
            <a:off x="476250" y="539750"/>
            <a:ext cx="74613" cy="26988"/>
            <a:chOff x="2373" y="1404"/>
            <a:chExt cx="47" cy="17"/>
          </a:xfrm>
        </p:grpSpPr>
        <p:sp>
          <p:nvSpPr>
            <p:cNvPr id="62586" name="Oval 122">
              <a:extLst>
                <a:ext uri="{FF2B5EF4-FFF2-40B4-BE49-F238E27FC236}">
                  <a16:creationId xmlns:a16="http://schemas.microsoft.com/office/drawing/2014/main" id="{6F290D76-E6E1-4000-957F-D3B08D217B06}"/>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62587" name="Oval 123">
              <a:extLst>
                <a:ext uri="{FF2B5EF4-FFF2-40B4-BE49-F238E27FC236}">
                  <a16:creationId xmlns:a16="http://schemas.microsoft.com/office/drawing/2014/main" id="{A1E7191A-FCA3-4E31-B63E-12842DD85CFB}"/>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62588" name="Text Box 124">
            <a:extLst>
              <a:ext uri="{FF2B5EF4-FFF2-40B4-BE49-F238E27FC236}">
                <a16:creationId xmlns:a16="http://schemas.microsoft.com/office/drawing/2014/main" id="{D1D236EA-0F07-4B18-96B0-003984AEF5C6}"/>
              </a:ext>
            </a:extLst>
          </p:cNvPr>
          <p:cNvSpPr txBox="1">
            <a:spLocks noChangeArrowheads="1"/>
          </p:cNvSpPr>
          <p:nvPr/>
        </p:nvSpPr>
        <p:spPr bwMode="auto">
          <a:xfrm>
            <a:off x="620713" y="465138"/>
            <a:ext cx="271621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Command</a:t>
            </a:r>
          </a:p>
          <a:p>
            <a:r>
              <a:rPr lang="en-GB" altLang="en-US" sz="800"/>
              <a:t>x1 </a:t>
            </a:r>
            <a:r>
              <a:rPr lang="en-GB" altLang="en-US" sz="800" b="0"/>
              <a:t>Commander                                                CWBR-25</a:t>
            </a:r>
            <a:endParaRPr lang="en-GB" altLang="en-US" sz="800"/>
          </a:p>
        </p:txBody>
      </p:sp>
      <p:grpSp>
        <p:nvGrpSpPr>
          <p:cNvPr id="62589" name="Group 125">
            <a:extLst>
              <a:ext uri="{FF2B5EF4-FFF2-40B4-BE49-F238E27FC236}">
                <a16:creationId xmlns:a16="http://schemas.microsoft.com/office/drawing/2014/main" id="{ED1CBF69-F457-447B-BF96-6786DFB3CD07}"/>
              </a:ext>
            </a:extLst>
          </p:cNvPr>
          <p:cNvGrpSpPr>
            <a:grpSpLocks/>
          </p:cNvGrpSpPr>
          <p:nvPr/>
        </p:nvGrpSpPr>
        <p:grpSpPr bwMode="auto">
          <a:xfrm>
            <a:off x="404813" y="611188"/>
            <a:ext cx="231775" cy="157162"/>
            <a:chOff x="933" y="149"/>
            <a:chExt cx="146" cy="99"/>
          </a:xfrm>
        </p:grpSpPr>
        <p:sp>
          <p:nvSpPr>
            <p:cNvPr id="62590" name="Rectangle 126">
              <a:extLst>
                <a:ext uri="{FF2B5EF4-FFF2-40B4-BE49-F238E27FC236}">
                  <a16:creationId xmlns:a16="http://schemas.microsoft.com/office/drawing/2014/main" id="{92082AFD-DB43-4086-9752-F693FAD0FF19}"/>
                </a:ext>
              </a:extLst>
            </p:cNvPr>
            <p:cNvSpPr>
              <a:spLocks noChangeAspect="1" noChangeArrowheads="1"/>
            </p:cNvSpPr>
            <p:nvPr/>
          </p:nvSpPr>
          <p:spPr bwMode="auto">
            <a:xfrm>
              <a:off x="933" y="149"/>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2591" name="Text Box 127">
              <a:extLst>
                <a:ext uri="{FF2B5EF4-FFF2-40B4-BE49-F238E27FC236}">
                  <a16:creationId xmlns:a16="http://schemas.microsoft.com/office/drawing/2014/main" id="{558DD8DA-C289-4078-9A69-9783AA1951F1}"/>
                </a:ext>
              </a:extLst>
            </p:cNvPr>
            <p:cNvSpPr txBox="1">
              <a:spLocks noChangeAspect="1" noChangeArrowheads="1"/>
            </p:cNvSpPr>
            <p:nvPr/>
          </p:nvSpPr>
          <p:spPr bwMode="auto">
            <a:xfrm>
              <a:off x="948" y="163"/>
              <a:ext cx="116" cy="70"/>
            </a:xfrm>
            <a:prstGeom prst="rect">
              <a:avLst/>
            </a:prstGeom>
            <a:solidFill>
              <a:srgbClr val="CC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sz="800"/>
                <a:t>HQ</a:t>
              </a:r>
            </a:p>
          </p:txBody>
        </p:sp>
      </p:grpSp>
      <p:grpSp>
        <p:nvGrpSpPr>
          <p:cNvPr id="62592" name="Group 128">
            <a:extLst>
              <a:ext uri="{FF2B5EF4-FFF2-40B4-BE49-F238E27FC236}">
                <a16:creationId xmlns:a16="http://schemas.microsoft.com/office/drawing/2014/main" id="{9B62E9D5-909F-4983-963F-2705FB97DE47}"/>
              </a:ext>
            </a:extLst>
          </p:cNvPr>
          <p:cNvGrpSpPr>
            <a:grpSpLocks/>
          </p:cNvGrpSpPr>
          <p:nvPr/>
        </p:nvGrpSpPr>
        <p:grpSpPr bwMode="auto">
          <a:xfrm>
            <a:off x="476250" y="1981200"/>
            <a:ext cx="74613" cy="26988"/>
            <a:chOff x="2373" y="1404"/>
            <a:chExt cx="47" cy="17"/>
          </a:xfrm>
        </p:grpSpPr>
        <p:sp>
          <p:nvSpPr>
            <p:cNvPr id="62593" name="Oval 129">
              <a:extLst>
                <a:ext uri="{FF2B5EF4-FFF2-40B4-BE49-F238E27FC236}">
                  <a16:creationId xmlns:a16="http://schemas.microsoft.com/office/drawing/2014/main" id="{2F51E297-1F44-49FA-B66D-8634178F77B8}"/>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62594" name="Oval 130">
              <a:extLst>
                <a:ext uri="{FF2B5EF4-FFF2-40B4-BE49-F238E27FC236}">
                  <a16:creationId xmlns:a16="http://schemas.microsoft.com/office/drawing/2014/main" id="{2960E380-4614-4B0B-AD76-7B9BD054DF18}"/>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62595" name="Text Box 131">
            <a:extLst>
              <a:ext uri="{FF2B5EF4-FFF2-40B4-BE49-F238E27FC236}">
                <a16:creationId xmlns:a16="http://schemas.microsoft.com/office/drawing/2014/main" id="{840F14FF-8020-45ED-ACEA-20920C0ED03A}"/>
              </a:ext>
            </a:extLst>
          </p:cNvPr>
          <p:cNvSpPr txBox="1">
            <a:spLocks noChangeArrowheads="1"/>
          </p:cNvSpPr>
          <p:nvPr/>
        </p:nvSpPr>
        <p:spPr bwMode="auto">
          <a:xfrm>
            <a:off x="620713" y="1908175"/>
            <a:ext cx="27019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a:t>
            </a:r>
          </a:p>
          <a:p>
            <a:r>
              <a:rPr lang="en-GB" altLang="en-US" sz="800"/>
              <a:t>x3 </a:t>
            </a:r>
            <a:r>
              <a:rPr lang="en-GB" altLang="en-US" sz="800" b="0"/>
              <a:t>Bedford MK 4-Ton Truck                      </a:t>
            </a:r>
            <a:r>
              <a:rPr lang="en-GB" altLang="en-US" sz="800"/>
              <a:t> </a:t>
            </a:r>
            <a:r>
              <a:rPr lang="en-GB" altLang="en-US" sz="800" b="0"/>
              <a:t>     CWBR-22</a:t>
            </a:r>
            <a:endParaRPr lang="en-GB" altLang="en-US" sz="800"/>
          </a:p>
        </p:txBody>
      </p:sp>
      <p:grpSp>
        <p:nvGrpSpPr>
          <p:cNvPr id="62596" name="Group 132">
            <a:extLst>
              <a:ext uri="{FF2B5EF4-FFF2-40B4-BE49-F238E27FC236}">
                <a16:creationId xmlns:a16="http://schemas.microsoft.com/office/drawing/2014/main" id="{71C918CA-0086-4AD2-94FF-9B8FADFDA27B}"/>
              </a:ext>
            </a:extLst>
          </p:cNvPr>
          <p:cNvGrpSpPr>
            <a:grpSpLocks noChangeAspect="1"/>
          </p:cNvGrpSpPr>
          <p:nvPr/>
        </p:nvGrpSpPr>
        <p:grpSpPr bwMode="auto">
          <a:xfrm>
            <a:off x="403225" y="1763713"/>
            <a:ext cx="239713" cy="157162"/>
            <a:chOff x="960" y="336"/>
            <a:chExt cx="201" cy="132"/>
          </a:xfrm>
        </p:grpSpPr>
        <p:sp>
          <p:nvSpPr>
            <p:cNvPr id="62597" name="Rectangle 133">
              <a:extLst>
                <a:ext uri="{FF2B5EF4-FFF2-40B4-BE49-F238E27FC236}">
                  <a16:creationId xmlns:a16="http://schemas.microsoft.com/office/drawing/2014/main" id="{778D7414-C925-4C79-8E0C-66C7BF6B75D0}"/>
                </a:ext>
              </a:extLst>
            </p:cNvPr>
            <p:cNvSpPr>
              <a:spLocks noChangeAspect="1" noChangeArrowheads="1"/>
            </p:cNvSpPr>
            <p:nvPr/>
          </p:nvSpPr>
          <p:spPr bwMode="auto">
            <a:xfrm>
              <a:off x="960" y="336"/>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2598" name="Line 134">
              <a:extLst>
                <a:ext uri="{FF2B5EF4-FFF2-40B4-BE49-F238E27FC236}">
                  <a16:creationId xmlns:a16="http://schemas.microsoft.com/office/drawing/2014/main" id="{A0BC4311-9517-40E2-9CF0-B6E6F164ECB0}"/>
                </a:ext>
              </a:extLst>
            </p:cNvPr>
            <p:cNvSpPr>
              <a:spLocks noChangeAspect="1" noChangeShapeType="1"/>
            </p:cNvSpPr>
            <p:nvPr/>
          </p:nvSpPr>
          <p:spPr bwMode="auto">
            <a:xfrm flipH="1">
              <a:off x="1061" y="354"/>
              <a:ext cx="2" cy="85"/>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2599" name="Line 135">
              <a:extLst>
                <a:ext uri="{FF2B5EF4-FFF2-40B4-BE49-F238E27FC236}">
                  <a16:creationId xmlns:a16="http://schemas.microsoft.com/office/drawing/2014/main" id="{C9CDFE66-41B2-4574-BFDF-F22CDFDFBEB1}"/>
                </a:ext>
              </a:extLst>
            </p:cNvPr>
            <p:cNvSpPr>
              <a:spLocks noChangeAspect="1" noChangeShapeType="1"/>
            </p:cNvSpPr>
            <p:nvPr/>
          </p:nvSpPr>
          <p:spPr bwMode="auto">
            <a:xfrm flipV="1">
              <a:off x="1031" y="441"/>
              <a:ext cx="57" cy="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62600" name="Group 136">
            <a:extLst>
              <a:ext uri="{FF2B5EF4-FFF2-40B4-BE49-F238E27FC236}">
                <a16:creationId xmlns:a16="http://schemas.microsoft.com/office/drawing/2014/main" id="{83969D1D-15A4-47F4-A95E-FE79727AEB92}"/>
              </a:ext>
            </a:extLst>
          </p:cNvPr>
          <p:cNvGrpSpPr>
            <a:grpSpLocks/>
          </p:cNvGrpSpPr>
          <p:nvPr/>
        </p:nvGrpSpPr>
        <p:grpSpPr bwMode="auto">
          <a:xfrm>
            <a:off x="485775" y="1692275"/>
            <a:ext cx="74613" cy="26988"/>
            <a:chOff x="2373" y="1404"/>
            <a:chExt cx="47" cy="17"/>
          </a:xfrm>
        </p:grpSpPr>
        <p:sp>
          <p:nvSpPr>
            <p:cNvPr id="62601" name="Oval 137">
              <a:extLst>
                <a:ext uri="{FF2B5EF4-FFF2-40B4-BE49-F238E27FC236}">
                  <a16:creationId xmlns:a16="http://schemas.microsoft.com/office/drawing/2014/main" id="{E9F4C970-DCBD-409E-A24B-A5E6B97DC00E}"/>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62602" name="Oval 138">
              <a:extLst>
                <a:ext uri="{FF2B5EF4-FFF2-40B4-BE49-F238E27FC236}">
                  <a16:creationId xmlns:a16="http://schemas.microsoft.com/office/drawing/2014/main" id="{758ECF82-5F0B-439E-B3EC-EA38EF148875}"/>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62603" name="Text Box 139">
            <a:extLst>
              <a:ext uri="{FF2B5EF4-FFF2-40B4-BE49-F238E27FC236}">
                <a16:creationId xmlns:a16="http://schemas.microsoft.com/office/drawing/2014/main" id="{914CE001-4162-408C-B098-4C129349D3CC}"/>
              </a:ext>
            </a:extLst>
          </p:cNvPr>
          <p:cNvSpPr txBox="1">
            <a:spLocks noChangeArrowheads="1"/>
          </p:cNvSpPr>
          <p:nvPr/>
        </p:nvSpPr>
        <p:spPr bwMode="auto">
          <a:xfrm>
            <a:off x="620713" y="1619250"/>
            <a:ext cx="27146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Self-Observed Fire Support</a:t>
            </a:r>
          </a:p>
          <a:p>
            <a:r>
              <a:rPr lang="en-GB" altLang="en-US" sz="800"/>
              <a:t>x1 </a:t>
            </a:r>
            <a:r>
              <a:rPr lang="en-GB" altLang="en-US" sz="800" b="0"/>
              <a:t>L9A1 51mm Mortar </a:t>
            </a:r>
            <a:r>
              <a:rPr lang="en-GB" altLang="en-US" sz="800"/>
              <a:t>      </a:t>
            </a:r>
            <a:r>
              <a:rPr lang="en-GB" altLang="en-US" sz="800" b="0"/>
              <a:t>                              CWBR-33</a:t>
            </a:r>
            <a:endParaRPr lang="en-GB" altLang="en-US" sz="800"/>
          </a:p>
        </p:txBody>
      </p:sp>
      <p:sp>
        <p:nvSpPr>
          <p:cNvPr id="62604" name="Line 140">
            <a:extLst>
              <a:ext uri="{FF2B5EF4-FFF2-40B4-BE49-F238E27FC236}">
                <a16:creationId xmlns:a16="http://schemas.microsoft.com/office/drawing/2014/main" id="{78E0C471-B6A1-46D1-A9B2-2D170346A8FC}"/>
              </a:ext>
            </a:extLst>
          </p:cNvPr>
          <p:cNvSpPr>
            <a:spLocks noChangeShapeType="1"/>
          </p:cNvSpPr>
          <p:nvPr/>
        </p:nvSpPr>
        <p:spPr bwMode="auto">
          <a:xfrm>
            <a:off x="260350" y="1836738"/>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2605" name="Line 141">
            <a:extLst>
              <a:ext uri="{FF2B5EF4-FFF2-40B4-BE49-F238E27FC236}">
                <a16:creationId xmlns:a16="http://schemas.microsoft.com/office/drawing/2014/main" id="{4EAA1113-6D52-4BA9-A1FF-959ADBC69422}"/>
              </a:ext>
            </a:extLst>
          </p:cNvPr>
          <p:cNvSpPr>
            <a:spLocks noChangeShapeType="1"/>
          </p:cNvSpPr>
          <p:nvPr/>
        </p:nvSpPr>
        <p:spPr bwMode="auto">
          <a:xfrm>
            <a:off x="260350" y="126047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62606" name="Group 142">
            <a:extLst>
              <a:ext uri="{FF2B5EF4-FFF2-40B4-BE49-F238E27FC236}">
                <a16:creationId xmlns:a16="http://schemas.microsoft.com/office/drawing/2014/main" id="{9FCA0B83-D2EC-4FD6-A496-29CB8CD3336B}"/>
              </a:ext>
            </a:extLst>
          </p:cNvPr>
          <p:cNvGrpSpPr>
            <a:grpSpLocks noChangeAspect="1"/>
          </p:cNvGrpSpPr>
          <p:nvPr/>
        </p:nvGrpSpPr>
        <p:grpSpPr bwMode="auto">
          <a:xfrm>
            <a:off x="404813" y="1187450"/>
            <a:ext cx="231775" cy="157163"/>
            <a:chOff x="1968" y="1728"/>
            <a:chExt cx="195" cy="132"/>
          </a:xfrm>
        </p:grpSpPr>
        <p:sp>
          <p:nvSpPr>
            <p:cNvPr id="62607" name="Rectangle 143">
              <a:extLst>
                <a:ext uri="{FF2B5EF4-FFF2-40B4-BE49-F238E27FC236}">
                  <a16:creationId xmlns:a16="http://schemas.microsoft.com/office/drawing/2014/main" id="{B73EB33E-471E-4A78-B62F-11E061566C64}"/>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2608" name="Line 144">
              <a:extLst>
                <a:ext uri="{FF2B5EF4-FFF2-40B4-BE49-F238E27FC236}">
                  <a16:creationId xmlns:a16="http://schemas.microsoft.com/office/drawing/2014/main" id="{FE4F57FC-2136-4BA9-9C42-A5E267C831DF}"/>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2609" name="Line 145">
              <a:extLst>
                <a:ext uri="{FF2B5EF4-FFF2-40B4-BE49-F238E27FC236}">
                  <a16:creationId xmlns:a16="http://schemas.microsoft.com/office/drawing/2014/main" id="{14A16344-360D-4F8F-BE80-42A46C5A0A85}"/>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62610" name="Group 146">
            <a:extLst>
              <a:ext uri="{FF2B5EF4-FFF2-40B4-BE49-F238E27FC236}">
                <a16:creationId xmlns:a16="http://schemas.microsoft.com/office/drawing/2014/main" id="{6AB2249F-F6BD-45FA-90BE-8AC3529478A4}"/>
              </a:ext>
            </a:extLst>
          </p:cNvPr>
          <p:cNvGrpSpPr>
            <a:grpSpLocks/>
          </p:cNvGrpSpPr>
          <p:nvPr/>
        </p:nvGrpSpPr>
        <p:grpSpPr bwMode="auto">
          <a:xfrm>
            <a:off x="476250" y="1116013"/>
            <a:ext cx="74613" cy="26987"/>
            <a:chOff x="2373" y="1404"/>
            <a:chExt cx="47" cy="17"/>
          </a:xfrm>
        </p:grpSpPr>
        <p:sp>
          <p:nvSpPr>
            <p:cNvPr id="62611" name="Oval 147">
              <a:extLst>
                <a:ext uri="{FF2B5EF4-FFF2-40B4-BE49-F238E27FC236}">
                  <a16:creationId xmlns:a16="http://schemas.microsoft.com/office/drawing/2014/main" id="{4FD0263E-F332-41D2-85A2-6E9F4D2BBA36}"/>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62612" name="Oval 148">
              <a:extLst>
                <a:ext uri="{FF2B5EF4-FFF2-40B4-BE49-F238E27FC236}">
                  <a16:creationId xmlns:a16="http://schemas.microsoft.com/office/drawing/2014/main" id="{EB12DDD7-814E-4DAD-BF20-815263BAD9EC}"/>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62613" name="Text Box 149">
            <a:extLst>
              <a:ext uri="{FF2B5EF4-FFF2-40B4-BE49-F238E27FC236}">
                <a16:creationId xmlns:a16="http://schemas.microsoft.com/office/drawing/2014/main" id="{45A22835-1D41-474A-ADDF-76A3128875B2}"/>
              </a:ext>
            </a:extLst>
          </p:cNvPr>
          <p:cNvSpPr txBox="1">
            <a:spLocks noChangeArrowheads="1"/>
          </p:cNvSpPr>
          <p:nvPr/>
        </p:nvSpPr>
        <p:spPr bwMode="auto">
          <a:xfrm>
            <a:off x="620713" y="1116013"/>
            <a:ext cx="2668587"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x9 </a:t>
            </a:r>
            <a:r>
              <a:rPr lang="en-GB" altLang="en-US" sz="800" b="0"/>
              <a:t>Infantry (3 MAW) </a:t>
            </a:r>
            <a:r>
              <a:rPr lang="en-GB" altLang="en-US" sz="800"/>
              <a:t>     </a:t>
            </a:r>
            <a:r>
              <a:rPr lang="en-GB" altLang="en-US" sz="800" b="0"/>
              <a:t>                                 CWBR-26</a:t>
            </a:r>
            <a:endParaRPr lang="en-GB" altLang="en-US" sz="800"/>
          </a:p>
        </p:txBody>
      </p:sp>
      <p:grpSp>
        <p:nvGrpSpPr>
          <p:cNvPr id="62614" name="Group 150">
            <a:extLst>
              <a:ext uri="{FF2B5EF4-FFF2-40B4-BE49-F238E27FC236}">
                <a16:creationId xmlns:a16="http://schemas.microsoft.com/office/drawing/2014/main" id="{CC2C32AE-8EBB-457E-B7C8-29BB63F82A20}"/>
              </a:ext>
            </a:extLst>
          </p:cNvPr>
          <p:cNvGrpSpPr>
            <a:grpSpLocks/>
          </p:cNvGrpSpPr>
          <p:nvPr/>
        </p:nvGrpSpPr>
        <p:grpSpPr bwMode="auto">
          <a:xfrm>
            <a:off x="404813" y="1476375"/>
            <a:ext cx="231775" cy="157163"/>
            <a:chOff x="2736" y="2832"/>
            <a:chExt cx="146" cy="99"/>
          </a:xfrm>
        </p:grpSpPr>
        <p:sp>
          <p:nvSpPr>
            <p:cNvPr id="62615" name="Rectangle 151">
              <a:extLst>
                <a:ext uri="{FF2B5EF4-FFF2-40B4-BE49-F238E27FC236}">
                  <a16:creationId xmlns:a16="http://schemas.microsoft.com/office/drawing/2014/main" id="{21986392-200D-45E1-A9FD-DB340CADCA38}"/>
                </a:ext>
              </a:extLst>
            </p:cNvPr>
            <p:cNvSpPr>
              <a:spLocks noChangeAspect="1" noChangeArrowheads="1"/>
            </p:cNvSpPr>
            <p:nvPr/>
          </p:nvSpPr>
          <p:spPr bwMode="auto">
            <a:xfrm>
              <a:off x="2736" y="2832"/>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2616" name="Rectangle 152">
              <a:extLst>
                <a:ext uri="{FF2B5EF4-FFF2-40B4-BE49-F238E27FC236}">
                  <a16:creationId xmlns:a16="http://schemas.microsoft.com/office/drawing/2014/main" id="{B1592D90-B375-461A-8565-4A6677E2C385}"/>
                </a:ext>
              </a:extLst>
            </p:cNvPr>
            <p:cNvSpPr>
              <a:spLocks noChangeAspect="1" noChangeArrowheads="1"/>
            </p:cNvSpPr>
            <p:nvPr/>
          </p:nvSpPr>
          <p:spPr bwMode="auto">
            <a:xfrm>
              <a:off x="2736" y="2832"/>
              <a:ext cx="35" cy="98"/>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2617" name="Line 153">
              <a:extLst>
                <a:ext uri="{FF2B5EF4-FFF2-40B4-BE49-F238E27FC236}">
                  <a16:creationId xmlns:a16="http://schemas.microsoft.com/office/drawing/2014/main" id="{BBB44767-CA31-4149-895B-10811483B87A}"/>
                </a:ext>
              </a:extLst>
            </p:cNvPr>
            <p:cNvSpPr>
              <a:spLocks noChangeAspect="1" noChangeShapeType="1"/>
            </p:cNvSpPr>
            <p:nvPr/>
          </p:nvSpPr>
          <p:spPr bwMode="auto">
            <a:xfrm flipV="1">
              <a:off x="2736" y="2834"/>
              <a:ext cx="144" cy="95"/>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2618" name="Line 154">
              <a:extLst>
                <a:ext uri="{FF2B5EF4-FFF2-40B4-BE49-F238E27FC236}">
                  <a16:creationId xmlns:a16="http://schemas.microsoft.com/office/drawing/2014/main" id="{5B49F2EF-0002-4DF6-A57B-33C02BEB0CFA}"/>
                </a:ext>
              </a:extLst>
            </p:cNvPr>
            <p:cNvSpPr>
              <a:spLocks noChangeAspect="1" noChangeShapeType="1"/>
            </p:cNvSpPr>
            <p:nvPr/>
          </p:nvSpPr>
          <p:spPr bwMode="auto">
            <a:xfrm>
              <a:off x="2737" y="2832"/>
              <a:ext cx="143" cy="9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62619" name="Line 155">
            <a:extLst>
              <a:ext uri="{FF2B5EF4-FFF2-40B4-BE49-F238E27FC236}">
                <a16:creationId xmlns:a16="http://schemas.microsoft.com/office/drawing/2014/main" id="{0546E652-D9CF-4F3D-935F-896B530C904E}"/>
              </a:ext>
            </a:extLst>
          </p:cNvPr>
          <p:cNvSpPr>
            <a:spLocks noChangeShapeType="1"/>
          </p:cNvSpPr>
          <p:nvPr/>
        </p:nvSpPr>
        <p:spPr bwMode="auto">
          <a:xfrm>
            <a:off x="260350" y="154940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2620" name="Text Box 156">
            <a:extLst>
              <a:ext uri="{FF2B5EF4-FFF2-40B4-BE49-F238E27FC236}">
                <a16:creationId xmlns:a16="http://schemas.microsoft.com/office/drawing/2014/main" id="{D6D53EDF-77CE-4DE2-9B92-5C634452E290}"/>
              </a:ext>
            </a:extLst>
          </p:cNvPr>
          <p:cNvSpPr txBox="1">
            <a:spLocks noChangeArrowheads="1"/>
          </p:cNvSpPr>
          <p:nvPr/>
        </p:nvSpPr>
        <p:spPr bwMode="auto">
          <a:xfrm>
            <a:off x="620713" y="1403350"/>
            <a:ext cx="2659062"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x1 </a:t>
            </a:r>
            <a:r>
              <a:rPr lang="en-GB" altLang="en-US" sz="800" b="0"/>
              <a:t>L7A2 GPMG (SF Mode) </a:t>
            </a:r>
            <a:r>
              <a:rPr lang="en-GB" altLang="en-US" sz="800"/>
              <a:t>(b)                      </a:t>
            </a:r>
            <a:r>
              <a:rPr lang="en-GB" altLang="en-US" sz="800" b="0"/>
              <a:t>CWBR-29</a:t>
            </a:r>
            <a:endParaRPr lang="en-GB" altLang="en-US" sz="800"/>
          </a:p>
        </p:txBody>
      </p:sp>
      <p:grpSp>
        <p:nvGrpSpPr>
          <p:cNvPr id="62621" name="Group 157">
            <a:extLst>
              <a:ext uri="{FF2B5EF4-FFF2-40B4-BE49-F238E27FC236}">
                <a16:creationId xmlns:a16="http://schemas.microsoft.com/office/drawing/2014/main" id="{97F695B3-501C-41E2-8A9A-A1F72AA86E15}"/>
              </a:ext>
            </a:extLst>
          </p:cNvPr>
          <p:cNvGrpSpPr>
            <a:grpSpLocks/>
          </p:cNvGrpSpPr>
          <p:nvPr/>
        </p:nvGrpSpPr>
        <p:grpSpPr bwMode="auto">
          <a:xfrm>
            <a:off x="477838" y="1404938"/>
            <a:ext cx="74612" cy="26987"/>
            <a:chOff x="2373" y="1404"/>
            <a:chExt cx="47" cy="17"/>
          </a:xfrm>
        </p:grpSpPr>
        <p:sp>
          <p:nvSpPr>
            <p:cNvPr id="62622" name="Oval 158">
              <a:extLst>
                <a:ext uri="{FF2B5EF4-FFF2-40B4-BE49-F238E27FC236}">
                  <a16:creationId xmlns:a16="http://schemas.microsoft.com/office/drawing/2014/main" id="{CA55F3E8-38B8-4A9C-A9F2-EEC6949AB379}"/>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62623" name="Oval 159">
              <a:extLst>
                <a:ext uri="{FF2B5EF4-FFF2-40B4-BE49-F238E27FC236}">
                  <a16:creationId xmlns:a16="http://schemas.microsoft.com/office/drawing/2014/main" id="{00E99779-1626-4BAF-8874-4BE0DA8E2E7D}"/>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62624" name="Text Box 160">
            <a:extLst>
              <a:ext uri="{FF2B5EF4-FFF2-40B4-BE49-F238E27FC236}">
                <a16:creationId xmlns:a16="http://schemas.microsoft.com/office/drawing/2014/main" id="{C2253148-EE4C-4279-A2C4-8703DF52E49A}"/>
              </a:ext>
            </a:extLst>
          </p:cNvPr>
          <p:cNvSpPr txBox="1">
            <a:spLocks noChangeArrowheads="1"/>
          </p:cNvSpPr>
          <p:nvPr/>
        </p:nvSpPr>
        <p:spPr bwMode="auto">
          <a:xfrm>
            <a:off x="115888" y="2843213"/>
            <a:ext cx="3313112" cy="1681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800"/>
              <a:t>(a) </a:t>
            </a:r>
            <a:r>
              <a:rPr lang="en-GB" altLang="en-US" sz="800" b="0"/>
              <a:t>The RAF Regiment had </a:t>
            </a:r>
            <a:r>
              <a:rPr lang="en-GB" altLang="en-US" sz="800"/>
              <a:t>x1 </a:t>
            </a:r>
            <a:r>
              <a:rPr lang="en-GB" altLang="en-US" sz="800" b="0"/>
              <a:t>regular Field Squadron based in Northern Ireland and </a:t>
            </a:r>
            <a:r>
              <a:rPr lang="en-GB" altLang="en-US" sz="800"/>
              <a:t>x3 </a:t>
            </a:r>
            <a:r>
              <a:rPr lang="en-GB" altLang="en-US" sz="800" b="0"/>
              <a:t>Royal Auxiliary Air Force (i.e. volunteer reserve – equivalent of the TA) Field Squadrons, increasing to </a:t>
            </a:r>
            <a:r>
              <a:rPr lang="en-GB" altLang="en-US" sz="800"/>
              <a:t>x6 </a:t>
            </a:r>
            <a:r>
              <a:rPr lang="en-GB" altLang="en-US" sz="800" b="0"/>
              <a:t>during the 1980s.  The Queen’s Colour Squadron ceremonial unit would also form a Field Squadron during the build-up to war.  In wartime, the RAuxAF Field Squadrons would mainly be deployed to key sites in the UK (such as RAF Stations, HQs, radar sites, SAM sites, Harrier hides and helicopter landing sites), to defend them chiefly against enemy airborne, fifth columnist and special forces attack.</a:t>
            </a:r>
            <a:endParaRPr lang="en-GB" altLang="en-US" sz="800"/>
          </a:p>
          <a:p>
            <a:endParaRPr lang="en-GB" altLang="en-US" sz="800"/>
          </a:p>
          <a:p>
            <a:r>
              <a:rPr lang="en-GB" altLang="en-US" sz="800"/>
              <a:t>(b) </a:t>
            </a:r>
            <a:r>
              <a:rPr lang="en-GB" altLang="en-US" sz="800" b="0"/>
              <a:t>May convert GPMGs from Sustained Fire to Light mode:</a:t>
            </a:r>
          </a:p>
          <a:p>
            <a:r>
              <a:rPr lang="en-GB" altLang="en-US" sz="800"/>
              <a:t>     </a:t>
            </a:r>
            <a:r>
              <a:rPr lang="en-GB" altLang="en-US" sz="800" b="0"/>
              <a:t>General Purpose Machine Gun (Light)                         CWBR-28</a:t>
            </a:r>
          </a:p>
        </p:txBody>
      </p:sp>
      <p:grpSp>
        <p:nvGrpSpPr>
          <p:cNvPr id="62625" name="Group 161">
            <a:extLst>
              <a:ext uri="{FF2B5EF4-FFF2-40B4-BE49-F238E27FC236}">
                <a16:creationId xmlns:a16="http://schemas.microsoft.com/office/drawing/2014/main" id="{9BF52034-65BD-4F82-876F-988805AD9212}"/>
              </a:ext>
            </a:extLst>
          </p:cNvPr>
          <p:cNvGrpSpPr>
            <a:grpSpLocks noChangeAspect="1"/>
          </p:cNvGrpSpPr>
          <p:nvPr/>
        </p:nvGrpSpPr>
        <p:grpSpPr bwMode="auto">
          <a:xfrm>
            <a:off x="117475" y="252413"/>
            <a:ext cx="287338" cy="212725"/>
            <a:chOff x="1968" y="1728"/>
            <a:chExt cx="195" cy="132"/>
          </a:xfrm>
        </p:grpSpPr>
        <p:sp>
          <p:nvSpPr>
            <p:cNvPr id="62626" name="Rectangle 162">
              <a:extLst>
                <a:ext uri="{FF2B5EF4-FFF2-40B4-BE49-F238E27FC236}">
                  <a16:creationId xmlns:a16="http://schemas.microsoft.com/office/drawing/2014/main" id="{2A6E78C2-3FC9-4623-B051-74CF568B94BC}"/>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2627" name="Line 163">
              <a:extLst>
                <a:ext uri="{FF2B5EF4-FFF2-40B4-BE49-F238E27FC236}">
                  <a16:creationId xmlns:a16="http://schemas.microsoft.com/office/drawing/2014/main" id="{4520673D-E40A-4736-83BE-BA9D776ED427}"/>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2628" name="Line 164">
              <a:extLst>
                <a:ext uri="{FF2B5EF4-FFF2-40B4-BE49-F238E27FC236}">
                  <a16:creationId xmlns:a16="http://schemas.microsoft.com/office/drawing/2014/main" id="{1BE57294-DCD5-4F63-A0AF-BF31410625C7}"/>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62629" name="Group 165">
            <a:extLst>
              <a:ext uri="{FF2B5EF4-FFF2-40B4-BE49-F238E27FC236}">
                <a16:creationId xmlns:a16="http://schemas.microsoft.com/office/drawing/2014/main" id="{1284F009-C021-461D-9708-93C5F8B69008}"/>
              </a:ext>
            </a:extLst>
          </p:cNvPr>
          <p:cNvGrpSpPr>
            <a:grpSpLocks/>
          </p:cNvGrpSpPr>
          <p:nvPr/>
        </p:nvGrpSpPr>
        <p:grpSpPr bwMode="auto">
          <a:xfrm>
            <a:off x="404813" y="2052638"/>
            <a:ext cx="231775" cy="190500"/>
            <a:chOff x="2252" y="2304"/>
            <a:chExt cx="146" cy="120"/>
          </a:xfrm>
        </p:grpSpPr>
        <p:sp>
          <p:nvSpPr>
            <p:cNvPr id="62630" name="Rectangle 166">
              <a:extLst>
                <a:ext uri="{FF2B5EF4-FFF2-40B4-BE49-F238E27FC236}">
                  <a16:creationId xmlns:a16="http://schemas.microsoft.com/office/drawing/2014/main" id="{BA6E686C-B617-4464-A30D-3333A1C66A3B}"/>
                </a:ext>
              </a:extLst>
            </p:cNvPr>
            <p:cNvSpPr>
              <a:spLocks noChangeAspect="1" noChangeArrowheads="1"/>
            </p:cNvSpPr>
            <p:nvPr/>
          </p:nvSpPr>
          <p:spPr bwMode="auto">
            <a:xfrm>
              <a:off x="2252" y="230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2631" name="Oval 167">
              <a:extLst>
                <a:ext uri="{FF2B5EF4-FFF2-40B4-BE49-F238E27FC236}">
                  <a16:creationId xmlns:a16="http://schemas.microsoft.com/office/drawing/2014/main" id="{8C3180DA-AD8E-41BC-A253-438374956C16}"/>
                </a:ext>
              </a:extLst>
            </p:cNvPr>
            <p:cNvSpPr>
              <a:spLocks noChangeAspect="1" noChangeArrowheads="1"/>
            </p:cNvSpPr>
            <p:nvPr/>
          </p:nvSpPr>
          <p:spPr bwMode="auto">
            <a:xfrm>
              <a:off x="2259" y="240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62632" name="Oval 168">
              <a:extLst>
                <a:ext uri="{FF2B5EF4-FFF2-40B4-BE49-F238E27FC236}">
                  <a16:creationId xmlns:a16="http://schemas.microsoft.com/office/drawing/2014/main" id="{F86D2F02-7F53-44AB-9B0F-F63DFB17E279}"/>
                </a:ext>
              </a:extLst>
            </p:cNvPr>
            <p:cNvSpPr>
              <a:spLocks noChangeAspect="1" noChangeArrowheads="1"/>
            </p:cNvSpPr>
            <p:nvPr/>
          </p:nvSpPr>
          <p:spPr bwMode="auto">
            <a:xfrm>
              <a:off x="2373" y="240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grpSp>
        <p:nvGrpSpPr>
          <p:cNvPr id="62633" name="Group 169">
            <a:extLst>
              <a:ext uri="{FF2B5EF4-FFF2-40B4-BE49-F238E27FC236}">
                <a16:creationId xmlns:a16="http://schemas.microsoft.com/office/drawing/2014/main" id="{D03F7AD1-80C5-420F-814A-9EE5F2F6B1A1}"/>
              </a:ext>
            </a:extLst>
          </p:cNvPr>
          <p:cNvGrpSpPr>
            <a:grpSpLocks/>
          </p:cNvGrpSpPr>
          <p:nvPr/>
        </p:nvGrpSpPr>
        <p:grpSpPr bwMode="auto">
          <a:xfrm>
            <a:off x="476250" y="828675"/>
            <a:ext cx="74613" cy="26988"/>
            <a:chOff x="2373" y="1404"/>
            <a:chExt cx="47" cy="17"/>
          </a:xfrm>
        </p:grpSpPr>
        <p:sp>
          <p:nvSpPr>
            <p:cNvPr id="62634" name="Oval 170">
              <a:extLst>
                <a:ext uri="{FF2B5EF4-FFF2-40B4-BE49-F238E27FC236}">
                  <a16:creationId xmlns:a16="http://schemas.microsoft.com/office/drawing/2014/main" id="{1361B0B9-D9CF-4769-9FEE-33B3AB04032E}"/>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62635" name="Oval 171">
              <a:extLst>
                <a:ext uri="{FF2B5EF4-FFF2-40B4-BE49-F238E27FC236}">
                  <a16:creationId xmlns:a16="http://schemas.microsoft.com/office/drawing/2014/main" id="{8D8F3531-0F15-4F98-9F8F-A90DCA311DFC}"/>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62636" name="Text Box 172">
            <a:extLst>
              <a:ext uri="{FF2B5EF4-FFF2-40B4-BE49-F238E27FC236}">
                <a16:creationId xmlns:a16="http://schemas.microsoft.com/office/drawing/2014/main" id="{FC330A21-9BA4-4A1F-8DB8-18B15DF8F176}"/>
              </a:ext>
            </a:extLst>
          </p:cNvPr>
          <p:cNvSpPr txBox="1">
            <a:spLocks noChangeArrowheads="1"/>
          </p:cNvSpPr>
          <p:nvPr/>
        </p:nvSpPr>
        <p:spPr bwMode="auto">
          <a:xfrm>
            <a:off x="620713" y="755650"/>
            <a:ext cx="26860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a:t>
            </a:r>
          </a:p>
          <a:p>
            <a:r>
              <a:rPr lang="en-GB" altLang="en-US" sz="800"/>
              <a:t>x1 </a:t>
            </a:r>
            <a:r>
              <a:rPr lang="en-GB" altLang="en-US" sz="800" b="0"/>
              <a:t>Land Rover (no MG)                            </a:t>
            </a:r>
            <a:r>
              <a:rPr lang="en-GB" altLang="en-US" sz="800"/>
              <a:t> </a:t>
            </a:r>
            <a:r>
              <a:rPr lang="en-GB" altLang="en-US" sz="800" b="0"/>
              <a:t>     CWBR-20</a:t>
            </a:r>
            <a:endParaRPr lang="en-GB" altLang="en-US" sz="800"/>
          </a:p>
        </p:txBody>
      </p:sp>
      <p:grpSp>
        <p:nvGrpSpPr>
          <p:cNvPr id="62637" name="Group 173">
            <a:extLst>
              <a:ext uri="{FF2B5EF4-FFF2-40B4-BE49-F238E27FC236}">
                <a16:creationId xmlns:a16="http://schemas.microsoft.com/office/drawing/2014/main" id="{CA0D7D92-F8F8-41BA-BE4F-776AC555B84F}"/>
              </a:ext>
            </a:extLst>
          </p:cNvPr>
          <p:cNvGrpSpPr>
            <a:grpSpLocks/>
          </p:cNvGrpSpPr>
          <p:nvPr/>
        </p:nvGrpSpPr>
        <p:grpSpPr bwMode="auto">
          <a:xfrm>
            <a:off x="404813" y="900113"/>
            <a:ext cx="231775" cy="190500"/>
            <a:chOff x="2252" y="2304"/>
            <a:chExt cx="146" cy="120"/>
          </a:xfrm>
        </p:grpSpPr>
        <p:sp>
          <p:nvSpPr>
            <p:cNvPr id="62638" name="Rectangle 174">
              <a:extLst>
                <a:ext uri="{FF2B5EF4-FFF2-40B4-BE49-F238E27FC236}">
                  <a16:creationId xmlns:a16="http://schemas.microsoft.com/office/drawing/2014/main" id="{94702BAF-0224-4C68-B992-6D1D1384EE7D}"/>
                </a:ext>
              </a:extLst>
            </p:cNvPr>
            <p:cNvSpPr>
              <a:spLocks noChangeAspect="1" noChangeArrowheads="1"/>
            </p:cNvSpPr>
            <p:nvPr/>
          </p:nvSpPr>
          <p:spPr bwMode="auto">
            <a:xfrm>
              <a:off x="2252" y="230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2639" name="Oval 175">
              <a:extLst>
                <a:ext uri="{FF2B5EF4-FFF2-40B4-BE49-F238E27FC236}">
                  <a16:creationId xmlns:a16="http://schemas.microsoft.com/office/drawing/2014/main" id="{4ACAF1DA-5BCB-484F-8A1C-5981DBB73919}"/>
                </a:ext>
              </a:extLst>
            </p:cNvPr>
            <p:cNvSpPr>
              <a:spLocks noChangeAspect="1" noChangeArrowheads="1"/>
            </p:cNvSpPr>
            <p:nvPr/>
          </p:nvSpPr>
          <p:spPr bwMode="auto">
            <a:xfrm>
              <a:off x="2259" y="240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62640" name="Oval 176">
              <a:extLst>
                <a:ext uri="{FF2B5EF4-FFF2-40B4-BE49-F238E27FC236}">
                  <a16:creationId xmlns:a16="http://schemas.microsoft.com/office/drawing/2014/main" id="{E1C77410-5E07-495C-8150-C66FD5B36C4B}"/>
                </a:ext>
              </a:extLst>
            </p:cNvPr>
            <p:cNvSpPr>
              <a:spLocks noChangeAspect="1" noChangeArrowheads="1"/>
            </p:cNvSpPr>
            <p:nvPr/>
          </p:nvSpPr>
          <p:spPr bwMode="auto">
            <a:xfrm>
              <a:off x="2373" y="240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62641" name="Line 177">
            <a:extLst>
              <a:ext uri="{FF2B5EF4-FFF2-40B4-BE49-F238E27FC236}">
                <a16:creationId xmlns:a16="http://schemas.microsoft.com/office/drawing/2014/main" id="{7715E200-2E1A-4D24-B25F-26AD5E292586}"/>
              </a:ext>
            </a:extLst>
          </p:cNvPr>
          <p:cNvSpPr>
            <a:spLocks noChangeShapeType="1"/>
          </p:cNvSpPr>
          <p:nvPr/>
        </p:nvSpPr>
        <p:spPr bwMode="auto">
          <a:xfrm>
            <a:off x="477838" y="2503488"/>
            <a:ext cx="0" cy="14287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2642" name="Line 178">
            <a:extLst>
              <a:ext uri="{FF2B5EF4-FFF2-40B4-BE49-F238E27FC236}">
                <a16:creationId xmlns:a16="http://schemas.microsoft.com/office/drawing/2014/main" id="{636B57F1-D4A0-4323-9B25-D0DA9A6F817B}"/>
              </a:ext>
            </a:extLst>
          </p:cNvPr>
          <p:cNvSpPr>
            <a:spLocks noChangeShapeType="1"/>
          </p:cNvSpPr>
          <p:nvPr/>
        </p:nvSpPr>
        <p:spPr bwMode="auto">
          <a:xfrm>
            <a:off x="260350" y="2433638"/>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62643" name="Group 179">
            <a:extLst>
              <a:ext uri="{FF2B5EF4-FFF2-40B4-BE49-F238E27FC236}">
                <a16:creationId xmlns:a16="http://schemas.microsoft.com/office/drawing/2014/main" id="{63317E53-73C8-46E6-881D-7F1E8F3E859E}"/>
              </a:ext>
            </a:extLst>
          </p:cNvPr>
          <p:cNvGrpSpPr>
            <a:grpSpLocks noChangeAspect="1"/>
          </p:cNvGrpSpPr>
          <p:nvPr/>
        </p:nvGrpSpPr>
        <p:grpSpPr bwMode="auto">
          <a:xfrm>
            <a:off x="404813" y="2360613"/>
            <a:ext cx="231775" cy="157162"/>
            <a:chOff x="1968" y="1728"/>
            <a:chExt cx="195" cy="132"/>
          </a:xfrm>
        </p:grpSpPr>
        <p:sp>
          <p:nvSpPr>
            <p:cNvPr id="62644" name="Rectangle 180">
              <a:extLst>
                <a:ext uri="{FF2B5EF4-FFF2-40B4-BE49-F238E27FC236}">
                  <a16:creationId xmlns:a16="http://schemas.microsoft.com/office/drawing/2014/main" id="{B835F28A-4D2C-4D3A-A5FD-20049CD75759}"/>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2645" name="Line 181">
              <a:extLst>
                <a:ext uri="{FF2B5EF4-FFF2-40B4-BE49-F238E27FC236}">
                  <a16:creationId xmlns:a16="http://schemas.microsoft.com/office/drawing/2014/main" id="{A8FF1393-6B82-456A-8EAD-A08BD77B9123}"/>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2646" name="Line 182">
              <a:extLst>
                <a:ext uri="{FF2B5EF4-FFF2-40B4-BE49-F238E27FC236}">
                  <a16:creationId xmlns:a16="http://schemas.microsoft.com/office/drawing/2014/main" id="{B3748CD7-DDE4-47E6-8B7F-6269F84EC97C}"/>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62647" name="Group 183">
            <a:extLst>
              <a:ext uri="{FF2B5EF4-FFF2-40B4-BE49-F238E27FC236}">
                <a16:creationId xmlns:a16="http://schemas.microsoft.com/office/drawing/2014/main" id="{F50BA2A1-5B67-4D5C-8EE7-6DFAC3AA609D}"/>
              </a:ext>
            </a:extLst>
          </p:cNvPr>
          <p:cNvGrpSpPr>
            <a:grpSpLocks/>
          </p:cNvGrpSpPr>
          <p:nvPr/>
        </p:nvGrpSpPr>
        <p:grpSpPr bwMode="auto">
          <a:xfrm>
            <a:off x="476250" y="2289175"/>
            <a:ext cx="74613" cy="26988"/>
            <a:chOff x="2373" y="1404"/>
            <a:chExt cx="47" cy="17"/>
          </a:xfrm>
        </p:grpSpPr>
        <p:sp>
          <p:nvSpPr>
            <p:cNvPr id="62648" name="Oval 184">
              <a:extLst>
                <a:ext uri="{FF2B5EF4-FFF2-40B4-BE49-F238E27FC236}">
                  <a16:creationId xmlns:a16="http://schemas.microsoft.com/office/drawing/2014/main" id="{9F7F9640-F1DE-4930-A536-785D40B278FE}"/>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62649" name="Oval 185">
              <a:extLst>
                <a:ext uri="{FF2B5EF4-FFF2-40B4-BE49-F238E27FC236}">
                  <a16:creationId xmlns:a16="http://schemas.microsoft.com/office/drawing/2014/main" id="{7F29BB28-FB87-47CD-A29B-4E466A6B3239}"/>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62650" name="Text Box 186">
            <a:extLst>
              <a:ext uri="{FF2B5EF4-FFF2-40B4-BE49-F238E27FC236}">
                <a16:creationId xmlns:a16="http://schemas.microsoft.com/office/drawing/2014/main" id="{5C584D04-1F99-4D67-8009-8011A7769E32}"/>
              </a:ext>
            </a:extLst>
          </p:cNvPr>
          <p:cNvSpPr txBox="1">
            <a:spLocks noChangeArrowheads="1"/>
          </p:cNvSpPr>
          <p:nvPr/>
        </p:nvSpPr>
        <p:spPr bwMode="auto">
          <a:xfrm>
            <a:off x="620713" y="2195513"/>
            <a:ext cx="269716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Recce</a:t>
            </a:r>
          </a:p>
          <a:p>
            <a:r>
              <a:rPr lang="en-GB" altLang="en-US" sz="800"/>
              <a:t>x3 </a:t>
            </a:r>
            <a:r>
              <a:rPr lang="en-GB" altLang="en-US" sz="800" b="0"/>
              <a:t>Infantry (1 MAW) </a:t>
            </a:r>
            <a:r>
              <a:rPr lang="en-GB" altLang="en-US" sz="800"/>
              <a:t>     </a:t>
            </a:r>
            <a:r>
              <a:rPr lang="en-GB" altLang="en-US" sz="800" b="0"/>
              <a:t>                                  CWBR-26</a:t>
            </a:r>
            <a:endParaRPr lang="en-GB" altLang="en-US" sz="800"/>
          </a:p>
        </p:txBody>
      </p:sp>
      <p:grpSp>
        <p:nvGrpSpPr>
          <p:cNvPr id="62651" name="Group 187">
            <a:extLst>
              <a:ext uri="{FF2B5EF4-FFF2-40B4-BE49-F238E27FC236}">
                <a16:creationId xmlns:a16="http://schemas.microsoft.com/office/drawing/2014/main" id="{40DA640D-18A3-4C44-A10F-5B2F2BDD8908}"/>
              </a:ext>
            </a:extLst>
          </p:cNvPr>
          <p:cNvGrpSpPr>
            <a:grpSpLocks/>
          </p:cNvGrpSpPr>
          <p:nvPr/>
        </p:nvGrpSpPr>
        <p:grpSpPr bwMode="auto">
          <a:xfrm>
            <a:off x="477838" y="2574925"/>
            <a:ext cx="74612" cy="26988"/>
            <a:chOff x="2373" y="1404"/>
            <a:chExt cx="47" cy="17"/>
          </a:xfrm>
        </p:grpSpPr>
        <p:sp>
          <p:nvSpPr>
            <p:cNvPr id="62652" name="Oval 188">
              <a:extLst>
                <a:ext uri="{FF2B5EF4-FFF2-40B4-BE49-F238E27FC236}">
                  <a16:creationId xmlns:a16="http://schemas.microsoft.com/office/drawing/2014/main" id="{77B27F6D-4889-4D8E-A4C3-12857AE945DD}"/>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62653" name="Oval 189">
              <a:extLst>
                <a:ext uri="{FF2B5EF4-FFF2-40B4-BE49-F238E27FC236}">
                  <a16:creationId xmlns:a16="http://schemas.microsoft.com/office/drawing/2014/main" id="{8BFBAA48-9726-4438-85B7-3F5F50AF94D8}"/>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62654" name="Text Box 190">
            <a:extLst>
              <a:ext uri="{FF2B5EF4-FFF2-40B4-BE49-F238E27FC236}">
                <a16:creationId xmlns:a16="http://schemas.microsoft.com/office/drawing/2014/main" id="{703C6DBD-4642-4AC4-AB77-81B486501999}"/>
              </a:ext>
            </a:extLst>
          </p:cNvPr>
          <p:cNvSpPr txBox="1">
            <a:spLocks noChangeArrowheads="1"/>
          </p:cNvSpPr>
          <p:nvPr/>
        </p:nvSpPr>
        <p:spPr bwMode="auto">
          <a:xfrm>
            <a:off x="620713" y="2484438"/>
            <a:ext cx="26955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Transport/Recce</a:t>
            </a:r>
          </a:p>
          <a:p>
            <a:r>
              <a:rPr lang="en-GB" altLang="en-US" sz="800"/>
              <a:t>x3 </a:t>
            </a:r>
            <a:r>
              <a:rPr lang="en-GB" altLang="en-US" sz="800" b="0"/>
              <a:t>Land Rover (with MG) </a:t>
            </a:r>
            <a:r>
              <a:rPr lang="en-GB" altLang="en-US" sz="800"/>
              <a:t>        </a:t>
            </a:r>
            <a:r>
              <a:rPr lang="en-GB" altLang="en-US" sz="800" b="0"/>
              <a:t>                       CWBR-20</a:t>
            </a:r>
            <a:endParaRPr lang="en-GB" altLang="en-US" sz="800"/>
          </a:p>
        </p:txBody>
      </p:sp>
      <p:grpSp>
        <p:nvGrpSpPr>
          <p:cNvPr id="62655" name="Group 191">
            <a:extLst>
              <a:ext uri="{FF2B5EF4-FFF2-40B4-BE49-F238E27FC236}">
                <a16:creationId xmlns:a16="http://schemas.microsoft.com/office/drawing/2014/main" id="{3374C11D-FA04-4501-A125-F47E4CA5D121}"/>
              </a:ext>
            </a:extLst>
          </p:cNvPr>
          <p:cNvGrpSpPr>
            <a:grpSpLocks/>
          </p:cNvGrpSpPr>
          <p:nvPr/>
        </p:nvGrpSpPr>
        <p:grpSpPr bwMode="auto">
          <a:xfrm>
            <a:off x="404813" y="2646363"/>
            <a:ext cx="231775" cy="190500"/>
            <a:chOff x="2252" y="2304"/>
            <a:chExt cx="146" cy="120"/>
          </a:xfrm>
        </p:grpSpPr>
        <p:sp>
          <p:nvSpPr>
            <p:cNvPr id="62656" name="Rectangle 192">
              <a:extLst>
                <a:ext uri="{FF2B5EF4-FFF2-40B4-BE49-F238E27FC236}">
                  <a16:creationId xmlns:a16="http://schemas.microsoft.com/office/drawing/2014/main" id="{547B45A7-1F1F-46C9-9A89-4696EF2737DC}"/>
                </a:ext>
              </a:extLst>
            </p:cNvPr>
            <p:cNvSpPr>
              <a:spLocks noChangeAspect="1" noChangeArrowheads="1"/>
            </p:cNvSpPr>
            <p:nvPr/>
          </p:nvSpPr>
          <p:spPr bwMode="auto">
            <a:xfrm>
              <a:off x="2252" y="230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2657" name="Oval 193">
              <a:extLst>
                <a:ext uri="{FF2B5EF4-FFF2-40B4-BE49-F238E27FC236}">
                  <a16:creationId xmlns:a16="http://schemas.microsoft.com/office/drawing/2014/main" id="{F08063D7-8640-490F-9641-73410344E7B7}"/>
                </a:ext>
              </a:extLst>
            </p:cNvPr>
            <p:cNvSpPr>
              <a:spLocks noChangeAspect="1" noChangeArrowheads="1"/>
            </p:cNvSpPr>
            <p:nvPr/>
          </p:nvSpPr>
          <p:spPr bwMode="auto">
            <a:xfrm>
              <a:off x="2259" y="240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62658" name="Oval 194">
              <a:extLst>
                <a:ext uri="{FF2B5EF4-FFF2-40B4-BE49-F238E27FC236}">
                  <a16:creationId xmlns:a16="http://schemas.microsoft.com/office/drawing/2014/main" id="{A5201461-AC3C-4903-BAD6-63C5841063CB}"/>
                </a:ext>
              </a:extLst>
            </p:cNvPr>
            <p:cNvSpPr>
              <a:spLocks noChangeAspect="1" noChangeArrowheads="1"/>
            </p:cNvSpPr>
            <p:nvPr/>
          </p:nvSpPr>
          <p:spPr bwMode="auto">
            <a:xfrm>
              <a:off x="2373" y="240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62659" name="Line 195">
            <a:extLst>
              <a:ext uri="{FF2B5EF4-FFF2-40B4-BE49-F238E27FC236}">
                <a16:creationId xmlns:a16="http://schemas.microsoft.com/office/drawing/2014/main" id="{CA58E658-2712-4C71-B253-9C1FC2EA40C2}"/>
              </a:ext>
            </a:extLst>
          </p:cNvPr>
          <p:cNvSpPr>
            <a:spLocks noChangeShapeType="1"/>
          </p:cNvSpPr>
          <p:nvPr/>
        </p:nvSpPr>
        <p:spPr bwMode="auto">
          <a:xfrm>
            <a:off x="261938" y="6877050"/>
            <a:ext cx="0" cy="7921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2660" name="Line 196">
            <a:extLst>
              <a:ext uri="{FF2B5EF4-FFF2-40B4-BE49-F238E27FC236}">
                <a16:creationId xmlns:a16="http://schemas.microsoft.com/office/drawing/2014/main" id="{8AD04A42-7AD5-4ABB-8E4C-B5F564070AE5}"/>
              </a:ext>
            </a:extLst>
          </p:cNvPr>
          <p:cNvSpPr>
            <a:spLocks noChangeShapeType="1"/>
          </p:cNvSpPr>
          <p:nvPr/>
        </p:nvSpPr>
        <p:spPr bwMode="auto">
          <a:xfrm>
            <a:off x="477838" y="7740650"/>
            <a:ext cx="0" cy="14287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62661" name="Group 197">
            <a:extLst>
              <a:ext uri="{FF2B5EF4-FFF2-40B4-BE49-F238E27FC236}">
                <a16:creationId xmlns:a16="http://schemas.microsoft.com/office/drawing/2014/main" id="{52A19730-E804-4944-BE94-4C229CA59CC3}"/>
              </a:ext>
            </a:extLst>
          </p:cNvPr>
          <p:cNvGrpSpPr>
            <a:grpSpLocks/>
          </p:cNvGrpSpPr>
          <p:nvPr/>
        </p:nvGrpSpPr>
        <p:grpSpPr bwMode="auto">
          <a:xfrm>
            <a:off x="477838" y="7812088"/>
            <a:ext cx="74612" cy="26987"/>
            <a:chOff x="2373" y="1404"/>
            <a:chExt cx="47" cy="17"/>
          </a:xfrm>
        </p:grpSpPr>
        <p:sp>
          <p:nvSpPr>
            <p:cNvPr id="62662" name="Oval 198">
              <a:extLst>
                <a:ext uri="{FF2B5EF4-FFF2-40B4-BE49-F238E27FC236}">
                  <a16:creationId xmlns:a16="http://schemas.microsoft.com/office/drawing/2014/main" id="{45CFBBB4-E3C1-4828-AA62-FB888EC92BA8}"/>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62663" name="Oval 199">
              <a:extLst>
                <a:ext uri="{FF2B5EF4-FFF2-40B4-BE49-F238E27FC236}">
                  <a16:creationId xmlns:a16="http://schemas.microsoft.com/office/drawing/2014/main" id="{638808DE-75BF-451A-AF0D-04CD75329EE5}"/>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62665" name="Line 201">
            <a:extLst>
              <a:ext uri="{FF2B5EF4-FFF2-40B4-BE49-F238E27FC236}">
                <a16:creationId xmlns:a16="http://schemas.microsoft.com/office/drawing/2014/main" id="{EF5C6895-D246-4C3D-B6E0-2804A7312216}"/>
              </a:ext>
            </a:extLst>
          </p:cNvPr>
          <p:cNvSpPr>
            <a:spLocks noChangeShapeType="1"/>
          </p:cNvSpPr>
          <p:nvPr/>
        </p:nvSpPr>
        <p:spPr bwMode="auto">
          <a:xfrm>
            <a:off x="261938" y="7669213"/>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2666" name="Line 202">
            <a:extLst>
              <a:ext uri="{FF2B5EF4-FFF2-40B4-BE49-F238E27FC236}">
                <a16:creationId xmlns:a16="http://schemas.microsoft.com/office/drawing/2014/main" id="{B08FC045-AC84-44E8-9912-FA8C4FE03641}"/>
              </a:ext>
            </a:extLst>
          </p:cNvPr>
          <p:cNvSpPr>
            <a:spLocks noChangeShapeType="1"/>
          </p:cNvSpPr>
          <p:nvPr/>
        </p:nvSpPr>
        <p:spPr bwMode="auto">
          <a:xfrm>
            <a:off x="477838" y="7165975"/>
            <a:ext cx="0" cy="14287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62667" name="Group 203">
            <a:extLst>
              <a:ext uri="{FF2B5EF4-FFF2-40B4-BE49-F238E27FC236}">
                <a16:creationId xmlns:a16="http://schemas.microsoft.com/office/drawing/2014/main" id="{F2BDDA33-4BE6-4F99-B3C9-4356C53DADC4}"/>
              </a:ext>
            </a:extLst>
          </p:cNvPr>
          <p:cNvGrpSpPr>
            <a:grpSpLocks/>
          </p:cNvGrpSpPr>
          <p:nvPr/>
        </p:nvGrpSpPr>
        <p:grpSpPr bwMode="auto">
          <a:xfrm>
            <a:off x="117475" y="6661150"/>
            <a:ext cx="287338" cy="215900"/>
            <a:chOff x="1400" y="2850"/>
            <a:chExt cx="152" cy="99"/>
          </a:xfrm>
        </p:grpSpPr>
        <p:sp>
          <p:nvSpPr>
            <p:cNvPr id="62668" name="Rectangle 204">
              <a:extLst>
                <a:ext uri="{FF2B5EF4-FFF2-40B4-BE49-F238E27FC236}">
                  <a16:creationId xmlns:a16="http://schemas.microsoft.com/office/drawing/2014/main" id="{84828BE9-B052-4567-B40B-6297B90C3761}"/>
                </a:ext>
              </a:extLst>
            </p:cNvPr>
            <p:cNvSpPr>
              <a:spLocks noChangeAspect="1" noChangeArrowheads="1"/>
            </p:cNvSpPr>
            <p:nvPr/>
          </p:nvSpPr>
          <p:spPr bwMode="auto">
            <a:xfrm>
              <a:off x="1401" y="2850"/>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2669" name="Line 205">
              <a:extLst>
                <a:ext uri="{FF2B5EF4-FFF2-40B4-BE49-F238E27FC236}">
                  <a16:creationId xmlns:a16="http://schemas.microsoft.com/office/drawing/2014/main" id="{99D059D2-5DF8-4157-8844-0BAD010545E6}"/>
                </a:ext>
              </a:extLst>
            </p:cNvPr>
            <p:cNvSpPr>
              <a:spLocks noChangeAspect="1" noChangeShapeType="1"/>
            </p:cNvSpPr>
            <p:nvPr/>
          </p:nvSpPr>
          <p:spPr bwMode="auto">
            <a:xfrm flipV="1">
              <a:off x="1400" y="2851"/>
              <a:ext cx="73"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2670" name="Line 206">
              <a:extLst>
                <a:ext uri="{FF2B5EF4-FFF2-40B4-BE49-F238E27FC236}">
                  <a16:creationId xmlns:a16="http://schemas.microsoft.com/office/drawing/2014/main" id="{EE97C27B-5FEA-4DF0-B36B-3B31FAC34BBD}"/>
                </a:ext>
              </a:extLst>
            </p:cNvPr>
            <p:cNvSpPr>
              <a:spLocks noChangeAspect="1" noChangeShapeType="1"/>
            </p:cNvSpPr>
            <p:nvPr/>
          </p:nvSpPr>
          <p:spPr bwMode="auto">
            <a:xfrm>
              <a:off x="1473" y="2850"/>
              <a:ext cx="78"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2671" name="Line 207">
              <a:extLst>
                <a:ext uri="{FF2B5EF4-FFF2-40B4-BE49-F238E27FC236}">
                  <a16:creationId xmlns:a16="http://schemas.microsoft.com/office/drawing/2014/main" id="{9A4AAD56-32CA-4B1A-BEE1-6F18308FD966}"/>
                </a:ext>
              </a:extLst>
            </p:cNvPr>
            <p:cNvSpPr>
              <a:spLocks noChangeAspect="1" noChangeShapeType="1"/>
            </p:cNvSpPr>
            <p:nvPr/>
          </p:nvSpPr>
          <p:spPr bwMode="auto">
            <a:xfrm>
              <a:off x="1442" y="2892"/>
              <a:ext cx="62" cy="0"/>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62672" name="Line 208">
            <a:extLst>
              <a:ext uri="{FF2B5EF4-FFF2-40B4-BE49-F238E27FC236}">
                <a16:creationId xmlns:a16="http://schemas.microsoft.com/office/drawing/2014/main" id="{DE3790F6-766D-430F-81E2-0F3878DBB301}"/>
              </a:ext>
            </a:extLst>
          </p:cNvPr>
          <p:cNvSpPr>
            <a:spLocks noChangeShapeType="1"/>
          </p:cNvSpPr>
          <p:nvPr/>
        </p:nvSpPr>
        <p:spPr bwMode="auto">
          <a:xfrm>
            <a:off x="260350" y="709295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62673" name="Group 209">
            <a:extLst>
              <a:ext uri="{FF2B5EF4-FFF2-40B4-BE49-F238E27FC236}">
                <a16:creationId xmlns:a16="http://schemas.microsoft.com/office/drawing/2014/main" id="{AF253AA6-ACCE-4E6B-9A6B-43A243DFB34E}"/>
              </a:ext>
            </a:extLst>
          </p:cNvPr>
          <p:cNvGrpSpPr>
            <a:grpSpLocks/>
          </p:cNvGrpSpPr>
          <p:nvPr/>
        </p:nvGrpSpPr>
        <p:grpSpPr bwMode="auto">
          <a:xfrm>
            <a:off x="476250" y="6948488"/>
            <a:ext cx="74613" cy="26987"/>
            <a:chOff x="2373" y="1404"/>
            <a:chExt cx="47" cy="17"/>
          </a:xfrm>
        </p:grpSpPr>
        <p:sp>
          <p:nvSpPr>
            <p:cNvPr id="62674" name="Oval 210">
              <a:extLst>
                <a:ext uri="{FF2B5EF4-FFF2-40B4-BE49-F238E27FC236}">
                  <a16:creationId xmlns:a16="http://schemas.microsoft.com/office/drawing/2014/main" id="{A30049D6-AC3F-4541-8A0A-47DFA61866C1}"/>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62675" name="Oval 211">
              <a:extLst>
                <a:ext uri="{FF2B5EF4-FFF2-40B4-BE49-F238E27FC236}">
                  <a16:creationId xmlns:a16="http://schemas.microsoft.com/office/drawing/2014/main" id="{73A52E8C-5555-44C8-9014-CF1BDB1262CE}"/>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62676" name="Text Box 212">
            <a:extLst>
              <a:ext uri="{FF2B5EF4-FFF2-40B4-BE49-F238E27FC236}">
                <a16:creationId xmlns:a16="http://schemas.microsoft.com/office/drawing/2014/main" id="{D1B014E5-0412-4E2C-8054-12D416EE9A89}"/>
              </a:ext>
            </a:extLst>
          </p:cNvPr>
          <p:cNvSpPr txBox="1">
            <a:spLocks noChangeArrowheads="1"/>
          </p:cNvSpPr>
          <p:nvPr/>
        </p:nvSpPr>
        <p:spPr bwMode="auto">
          <a:xfrm>
            <a:off x="620713" y="6877050"/>
            <a:ext cx="271621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Command</a:t>
            </a:r>
          </a:p>
          <a:p>
            <a:r>
              <a:rPr lang="en-GB" altLang="en-US" sz="800"/>
              <a:t>x1 </a:t>
            </a:r>
            <a:r>
              <a:rPr lang="en-GB" altLang="en-US" sz="800" b="0"/>
              <a:t>Commander                                                CWBR-25</a:t>
            </a:r>
            <a:endParaRPr lang="en-GB" altLang="en-US" sz="800"/>
          </a:p>
        </p:txBody>
      </p:sp>
      <p:grpSp>
        <p:nvGrpSpPr>
          <p:cNvPr id="62677" name="Group 213">
            <a:extLst>
              <a:ext uri="{FF2B5EF4-FFF2-40B4-BE49-F238E27FC236}">
                <a16:creationId xmlns:a16="http://schemas.microsoft.com/office/drawing/2014/main" id="{5AC74731-2C6C-4091-9CC3-712095BEF028}"/>
              </a:ext>
            </a:extLst>
          </p:cNvPr>
          <p:cNvGrpSpPr>
            <a:grpSpLocks/>
          </p:cNvGrpSpPr>
          <p:nvPr/>
        </p:nvGrpSpPr>
        <p:grpSpPr bwMode="auto">
          <a:xfrm>
            <a:off x="404813" y="7019925"/>
            <a:ext cx="231775" cy="157163"/>
            <a:chOff x="933" y="149"/>
            <a:chExt cx="146" cy="99"/>
          </a:xfrm>
        </p:grpSpPr>
        <p:sp>
          <p:nvSpPr>
            <p:cNvPr id="62678" name="Rectangle 214">
              <a:extLst>
                <a:ext uri="{FF2B5EF4-FFF2-40B4-BE49-F238E27FC236}">
                  <a16:creationId xmlns:a16="http://schemas.microsoft.com/office/drawing/2014/main" id="{B1284CB2-9BC7-403F-B6FF-7B8B009A07FD}"/>
                </a:ext>
              </a:extLst>
            </p:cNvPr>
            <p:cNvSpPr>
              <a:spLocks noChangeAspect="1" noChangeArrowheads="1"/>
            </p:cNvSpPr>
            <p:nvPr/>
          </p:nvSpPr>
          <p:spPr bwMode="auto">
            <a:xfrm>
              <a:off x="933" y="149"/>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2679" name="Text Box 215">
              <a:extLst>
                <a:ext uri="{FF2B5EF4-FFF2-40B4-BE49-F238E27FC236}">
                  <a16:creationId xmlns:a16="http://schemas.microsoft.com/office/drawing/2014/main" id="{064FCAEE-E049-4CC0-ACD5-BC4BAB68FE90}"/>
                </a:ext>
              </a:extLst>
            </p:cNvPr>
            <p:cNvSpPr txBox="1">
              <a:spLocks noChangeAspect="1" noChangeArrowheads="1"/>
            </p:cNvSpPr>
            <p:nvPr/>
          </p:nvSpPr>
          <p:spPr bwMode="auto">
            <a:xfrm>
              <a:off x="948" y="163"/>
              <a:ext cx="116" cy="70"/>
            </a:xfrm>
            <a:prstGeom prst="rect">
              <a:avLst/>
            </a:prstGeom>
            <a:solidFill>
              <a:srgbClr val="CC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sz="800"/>
                <a:t>HQ</a:t>
              </a:r>
            </a:p>
          </p:txBody>
        </p:sp>
      </p:grpSp>
      <p:grpSp>
        <p:nvGrpSpPr>
          <p:cNvPr id="62680" name="Group 216">
            <a:extLst>
              <a:ext uri="{FF2B5EF4-FFF2-40B4-BE49-F238E27FC236}">
                <a16:creationId xmlns:a16="http://schemas.microsoft.com/office/drawing/2014/main" id="{A7490D8B-0AD3-4B03-9CA7-13D130E39D5C}"/>
              </a:ext>
            </a:extLst>
          </p:cNvPr>
          <p:cNvGrpSpPr>
            <a:grpSpLocks/>
          </p:cNvGrpSpPr>
          <p:nvPr/>
        </p:nvGrpSpPr>
        <p:grpSpPr bwMode="auto">
          <a:xfrm>
            <a:off x="477838" y="7237413"/>
            <a:ext cx="74612" cy="26987"/>
            <a:chOff x="2373" y="1404"/>
            <a:chExt cx="47" cy="17"/>
          </a:xfrm>
        </p:grpSpPr>
        <p:sp>
          <p:nvSpPr>
            <p:cNvPr id="62681" name="Oval 217">
              <a:extLst>
                <a:ext uri="{FF2B5EF4-FFF2-40B4-BE49-F238E27FC236}">
                  <a16:creationId xmlns:a16="http://schemas.microsoft.com/office/drawing/2014/main" id="{C2FF2F51-523B-4F84-B503-68AAE5E2A572}"/>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62682" name="Oval 218">
              <a:extLst>
                <a:ext uri="{FF2B5EF4-FFF2-40B4-BE49-F238E27FC236}">
                  <a16:creationId xmlns:a16="http://schemas.microsoft.com/office/drawing/2014/main" id="{C9F95401-D776-4207-86D8-4F3949B69085}"/>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62683" name="Text Box 219">
            <a:extLst>
              <a:ext uri="{FF2B5EF4-FFF2-40B4-BE49-F238E27FC236}">
                <a16:creationId xmlns:a16="http://schemas.microsoft.com/office/drawing/2014/main" id="{B700E522-1ED6-4A2A-ABD0-0592B6ED4F2B}"/>
              </a:ext>
            </a:extLst>
          </p:cNvPr>
          <p:cNvSpPr txBox="1">
            <a:spLocks noChangeArrowheads="1"/>
          </p:cNvSpPr>
          <p:nvPr/>
        </p:nvSpPr>
        <p:spPr bwMode="auto">
          <a:xfrm>
            <a:off x="620713" y="7164388"/>
            <a:ext cx="27146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a:t>
            </a:r>
          </a:p>
          <a:p>
            <a:r>
              <a:rPr lang="en-GB" altLang="en-US" sz="800"/>
              <a:t>x1 </a:t>
            </a:r>
            <a:r>
              <a:rPr lang="en-GB" altLang="en-US" sz="800" b="0"/>
              <a:t>Land Rover (no MG)                                   CWBR-20</a:t>
            </a:r>
            <a:endParaRPr lang="en-GB" altLang="en-US" sz="800"/>
          </a:p>
        </p:txBody>
      </p:sp>
      <p:grpSp>
        <p:nvGrpSpPr>
          <p:cNvPr id="62684" name="Group 220">
            <a:extLst>
              <a:ext uri="{FF2B5EF4-FFF2-40B4-BE49-F238E27FC236}">
                <a16:creationId xmlns:a16="http://schemas.microsoft.com/office/drawing/2014/main" id="{392F583B-6341-417F-955E-2F6710A40980}"/>
              </a:ext>
            </a:extLst>
          </p:cNvPr>
          <p:cNvGrpSpPr>
            <a:grpSpLocks/>
          </p:cNvGrpSpPr>
          <p:nvPr/>
        </p:nvGrpSpPr>
        <p:grpSpPr bwMode="auto">
          <a:xfrm>
            <a:off x="404813" y="7597775"/>
            <a:ext cx="241300" cy="157163"/>
            <a:chOff x="1400" y="2850"/>
            <a:chExt cx="152" cy="99"/>
          </a:xfrm>
        </p:grpSpPr>
        <p:sp>
          <p:nvSpPr>
            <p:cNvPr id="62685" name="Rectangle 221">
              <a:extLst>
                <a:ext uri="{FF2B5EF4-FFF2-40B4-BE49-F238E27FC236}">
                  <a16:creationId xmlns:a16="http://schemas.microsoft.com/office/drawing/2014/main" id="{0F816C4D-300C-43A5-B65F-872412680809}"/>
                </a:ext>
              </a:extLst>
            </p:cNvPr>
            <p:cNvSpPr>
              <a:spLocks noChangeAspect="1" noChangeArrowheads="1"/>
            </p:cNvSpPr>
            <p:nvPr/>
          </p:nvSpPr>
          <p:spPr bwMode="auto">
            <a:xfrm>
              <a:off x="1401" y="2850"/>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2686" name="Line 222">
              <a:extLst>
                <a:ext uri="{FF2B5EF4-FFF2-40B4-BE49-F238E27FC236}">
                  <a16:creationId xmlns:a16="http://schemas.microsoft.com/office/drawing/2014/main" id="{C2B933D4-3D2B-47DC-8036-7C61E70596F1}"/>
                </a:ext>
              </a:extLst>
            </p:cNvPr>
            <p:cNvSpPr>
              <a:spLocks noChangeAspect="1" noChangeShapeType="1"/>
            </p:cNvSpPr>
            <p:nvPr/>
          </p:nvSpPr>
          <p:spPr bwMode="auto">
            <a:xfrm flipV="1">
              <a:off x="1400" y="2851"/>
              <a:ext cx="73"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2687" name="Line 223">
              <a:extLst>
                <a:ext uri="{FF2B5EF4-FFF2-40B4-BE49-F238E27FC236}">
                  <a16:creationId xmlns:a16="http://schemas.microsoft.com/office/drawing/2014/main" id="{6875E21E-FE9E-445D-9B40-16A34A7CA246}"/>
                </a:ext>
              </a:extLst>
            </p:cNvPr>
            <p:cNvSpPr>
              <a:spLocks noChangeAspect="1" noChangeShapeType="1"/>
            </p:cNvSpPr>
            <p:nvPr/>
          </p:nvSpPr>
          <p:spPr bwMode="auto">
            <a:xfrm>
              <a:off x="1473" y="2850"/>
              <a:ext cx="78"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2688" name="Line 224">
              <a:extLst>
                <a:ext uri="{FF2B5EF4-FFF2-40B4-BE49-F238E27FC236}">
                  <a16:creationId xmlns:a16="http://schemas.microsoft.com/office/drawing/2014/main" id="{6EABB7BA-8B57-4961-8B22-98567B98B04A}"/>
                </a:ext>
              </a:extLst>
            </p:cNvPr>
            <p:cNvSpPr>
              <a:spLocks noChangeAspect="1" noChangeShapeType="1"/>
            </p:cNvSpPr>
            <p:nvPr/>
          </p:nvSpPr>
          <p:spPr bwMode="auto">
            <a:xfrm>
              <a:off x="1442" y="2892"/>
              <a:ext cx="62" cy="0"/>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62689" name="Group 225">
            <a:extLst>
              <a:ext uri="{FF2B5EF4-FFF2-40B4-BE49-F238E27FC236}">
                <a16:creationId xmlns:a16="http://schemas.microsoft.com/office/drawing/2014/main" id="{7FA7A522-08A6-4A9C-816C-0BC5496AB54D}"/>
              </a:ext>
            </a:extLst>
          </p:cNvPr>
          <p:cNvGrpSpPr>
            <a:grpSpLocks/>
          </p:cNvGrpSpPr>
          <p:nvPr/>
        </p:nvGrpSpPr>
        <p:grpSpPr bwMode="auto">
          <a:xfrm>
            <a:off x="477838" y="7524750"/>
            <a:ext cx="74612" cy="26988"/>
            <a:chOff x="2373" y="1404"/>
            <a:chExt cx="47" cy="17"/>
          </a:xfrm>
        </p:grpSpPr>
        <p:sp>
          <p:nvSpPr>
            <p:cNvPr id="62690" name="Oval 226">
              <a:extLst>
                <a:ext uri="{FF2B5EF4-FFF2-40B4-BE49-F238E27FC236}">
                  <a16:creationId xmlns:a16="http://schemas.microsoft.com/office/drawing/2014/main" id="{21011AD2-56F5-4D5B-B0C5-129DF7B11872}"/>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62691" name="Oval 227">
              <a:extLst>
                <a:ext uri="{FF2B5EF4-FFF2-40B4-BE49-F238E27FC236}">
                  <a16:creationId xmlns:a16="http://schemas.microsoft.com/office/drawing/2014/main" id="{6DC00D29-0218-40C5-B6A8-D02C1688D23F}"/>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62692" name="Text Box 228">
            <a:extLst>
              <a:ext uri="{FF2B5EF4-FFF2-40B4-BE49-F238E27FC236}">
                <a16:creationId xmlns:a16="http://schemas.microsoft.com/office/drawing/2014/main" id="{505D1AB6-8C5E-4FA6-B7EA-41F7FAD23BB0}"/>
              </a:ext>
            </a:extLst>
          </p:cNvPr>
          <p:cNvSpPr txBox="1">
            <a:spLocks noChangeArrowheads="1"/>
          </p:cNvSpPr>
          <p:nvPr/>
        </p:nvSpPr>
        <p:spPr bwMode="auto">
          <a:xfrm>
            <a:off x="620713" y="7524750"/>
            <a:ext cx="2690812"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x6 </a:t>
            </a:r>
            <a:r>
              <a:rPr lang="en-GB" altLang="en-US" sz="800" b="0"/>
              <a:t>Oerlikon GDF Twin 35mm AA Gun            CWBR-65</a:t>
            </a:r>
            <a:endParaRPr lang="en-GB" altLang="en-US" sz="800"/>
          </a:p>
        </p:txBody>
      </p:sp>
      <p:sp>
        <p:nvSpPr>
          <p:cNvPr id="62693" name="Text Box 229">
            <a:extLst>
              <a:ext uri="{FF2B5EF4-FFF2-40B4-BE49-F238E27FC236}">
                <a16:creationId xmlns:a16="http://schemas.microsoft.com/office/drawing/2014/main" id="{AA426AA3-43A4-40F0-98A7-12344DA6FFF0}"/>
              </a:ext>
            </a:extLst>
          </p:cNvPr>
          <p:cNvSpPr txBox="1">
            <a:spLocks noChangeArrowheads="1"/>
          </p:cNvSpPr>
          <p:nvPr/>
        </p:nvSpPr>
        <p:spPr bwMode="auto">
          <a:xfrm>
            <a:off x="115888" y="8101013"/>
            <a:ext cx="3213100" cy="947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800"/>
              <a:t>(a) </a:t>
            </a:r>
            <a:r>
              <a:rPr lang="en-GB" altLang="en-US" sz="800" b="0"/>
              <a:t>In 1985, a Short-Range Air Defence (SHORAD) Squadron was formed utilising captured Argentine Oerlikon guns.  A second such squadron was formed in 1989.</a:t>
            </a:r>
          </a:p>
          <a:p>
            <a:endParaRPr lang="en-GB" altLang="en-US" sz="800" b="0"/>
          </a:p>
          <a:p>
            <a:r>
              <a:rPr lang="en-GB" altLang="en-US" sz="800"/>
              <a:t>(b) </a:t>
            </a:r>
            <a:r>
              <a:rPr lang="en-GB" altLang="en-US" sz="800" b="0"/>
              <a:t>The Squadron may alternatively be deployed as </a:t>
            </a:r>
            <a:r>
              <a:rPr lang="en-GB" altLang="en-US" sz="800"/>
              <a:t>x3 </a:t>
            </a:r>
            <a:r>
              <a:rPr lang="en-GB" altLang="en-US" sz="800" b="0"/>
              <a:t>separate Flight-sized MEs, each of </a:t>
            </a:r>
            <a:r>
              <a:rPr lang="en-GB" altLang="en-US" sz="800"/>
              <a:t>x2 </a:t>
            </a:r>
            <a:r>
              <a:rPr lang="en-GB" altLang="en-US" sz="800" b="0"/>
              <a:t>Oerlikon gun units.  Designate one Oerlikon gun unit as the Flight Commander.</a:t>
            </a:r>
            <a:endParaRPr lang="en-GB" altLang="en-US" sz="800"/>
          </a:p>
        </p:txBody>
      </p:sp>
      <p:sp>
        <p:nvSpPr>
          <p:cNvPr id="62694" name="Line 230">
            <a:extLst>
              <a:ext uri="{FF2B5EF4-FFF2-40B4-BE49-F238E27FC236}">
                <a16:creationId xmlns:a16="http://schemas.microsoft.com/office/drawing/2014/main" id="{BB41B4DA-9F2D-44F2-80D5-83CC47E3FCB8}"/>
              </a:ext>
            </a:extLst>
          </p:cNvPr>
          <p:cNvSpPr>
            <a:spLocks noChangeShapeType="1"/>
          </p:cNvSpPr>
          <p:nvPr/>
        </p:nvSpPr>
        <p:spPr bwMode="auto">
          <a:xfrm>
            <a:off x="261938" y="6589713"/>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2695" name="Text Box 231">
            <a:extLst>
              <a:ext uri="{FF2B5EF4-FFF2-40B4-BE49-F238E27FC236}">
                <a16:creationId xmlns:a16="http://schemas.microsoft.com/office/drawing/2014/main" id="{869D3F9D-5D47-48E5-B015-08C5BB8AC70F}"/>
              </a:ext>
            </a:extLst>
          </p:cNvPr>
          <p:cNvSpPr txBox="1">
            <a:spLocks noChangeArrowheads="1"/>
          </p:cNvSpPr>
          <p:nvPr/>
        </p:nvSpPr>
        <p:spPr bwMode="auto">
          <a:xfrm>
            <a:off x="404813" y="6516688"/>
            <a:ext cx="24923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MANOEUVRE ELEMENT CWBR-30</a:t>
            </a:r>
          </a:p>
          <a:p>
            <a:r>
              <a:rPr lang="en-GB" altLang="en-US" sz="1000"/>
              <a:t>RAF Regiment SHORAD Squadron </a:t>
            </a:r>
            <a:r>
              <a:rPr lang="en-GB" altLang="en-US" sz="800"/>
              <a:t>(ab)</a:t>
            </a:r>
            <a:endParaRPr lang="en-GB" altLang="en-US" sz="1000"/>
          </a:p>
        </p:txBody>
      </p:sp>
      <p:grpSp>
        <p:nvGrpSpPr>
          <p:cNvPr id="62696" name="Group 232">
            <a:extLst>
              <a:ext uri="{FF2B5EF4-FFF2-40B4-BE49-F238E27FC236}">
                <a16:creationId xmlns:a16="http://schemas.microsoft.com/office/drawing/2014/main" id="{ED490226-5326-485E-844F-D24A139F04FF}"/>
              </a:ext>
            </a:extLst>
          </p:cNvPr>
          <p:cNvGrpSpPr>
            <a:grpSpLocks/>
          </p:cNvGrpSpPr>
          <p:nvPr/>
        </p:nvGrpSpPr>
        <p:grpSpPr bwMode="auto">
          <a:xfrm>
            <a:off x="404813" y="7308850"/>
            <a:ext cx="231775" cy="190500"/>
            <a:chOff x="2252" y="2304"/>
            <a:chExt cx="146" cy="120"/>
          </a:xfrm>
        </p:grpSpPr>
        <p:sp>
          <p:nvSpPr>
            <p:cNvPr id="62697" name="Rectangle 233">
              <a:extLst>
                <a:ext uri="{FF2B5EF4-FFF2-40B4-BE49-F238E27FC236}">
                  <a16:creationId xmlns:a16="http://schemas.microsoft.com/office/drawing/2014/main" id="{8602F97D-CC4A-4D6D-BCA7-30341204EE3F}"/>
                </a:ext>
              </a:extLst>
            </p:cNvPr>
            <p:cNvSpPr>
              <a:spLocks noChangeAspect="1" noChangeArrowheads="1"/>
            </p:cNvSpPr>
            <p:nvPr/>
          </p:nvSpPr>
          <p:spPr bwMode="auto">
            <a:xfrm>
              <a:off x="2252" y="230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2698" name="Oval 234">
              <a:extLst>
                <a:ext uri="{FF2B5EF4-FFF2-40B4-BE49-F238E27FC236}">
                  <a16:creationId xmlns:a16="http://schemas.microsoft.com/office/drawing/2014/main" id="{1D472641-25BF-444A-9D97-5A58097FF311}"/>
                </a:ext>
              </a:extLst>
            </p:cNvPr>
            <p:cNvSpPr>
              <a:spLocks noChangeAspect="1" noChangeArrowheads="1"/>
            </p:cNvSpPr>
            <p:nvPr/>
          </p:nvSpPr>
          <p:spPr bwMode="auto">
            <a:xfrm>
              <a:off x="2259" y="240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62699" name="Oval 235">
              <a:extLst>
                <a:ext uri="{FF2B5EF4-FFF2-40B4-BE49-F238E27FC236}">
                  <a16:creationId xmlns:a16="http://schemas.microsoft.com/office/drawing/2014/main" id="{9F071D64-8251-4FAE-8DB3-77C735DF658D}"/>
                </a:ext>
              </a:extLst>
            </p:cNvPr>
            <p:cNvSpPr>
              <a:spLocks noChangeAspect="1" noChangeArrowheads="1"/>
            </p:cNvSpPr>
            <p:nvPr/>
          </p:nvSpPr>
          <p:spPr bwMode="auto">
            <a:xfrm>
              <a:off x="2373" y="240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grpSp>
        <p:nvGrpSpPr>
          <p:cNvPr id="62700" name="Group 236">
            <a:extLst>
              <a:ext uri="{FF2B5EF4-FFF2-40B4-BE49-F238E27FC236}">
                <a16:creationId xmlns:a16="http://schemas.microsoft.com/office/drawing/2014/main" id="{27C59BC2-4B9D-43DF-8AC3-D1396DD4FDF0}"/>
              </a:ext>
            </a:extLst>
          </p:cNvPr>
          <p:cNvGrpSpPr>
            <a:grpSpLocks/>
          </p:cNvGrpSpPr>
          <p:nvPr/>
        </p:nvGrpSpPr>
        <p:grpSpPr bwMode="auto">
          <a:xfrm>
            <a:off x="404813" y="7885113"/>
            <a:ext cx="231775" cy="190500"/>
            <a:chOff x="2252" y="2304"/>
            <a:chExt cx="146" cy="120"/>
          </a:xfrm>
        </p:grpSpPr>
        <p:sp>
          <p:nvSpPr>
            <p:cNvPr id="62701" name="Rectangle 237">
              <a:extLst>
                <a:ext uri="{FF2B5EF4-FFF2-40B4-BE49-F238E27FC236}">
                  <a16:creationId xmlns:a16="http://schemas.microsoft.com/office/drawing/2014/main" id="{8245FB43-F9F9-4AE2-8AC4-FE1C06A0F8BF}"/>
                </a:ext>
              </a:extLst>
            </p:cNvPr>
            <p:cNvSpPr>
              <a:spLocks noChangeAspect="1" noChangeArrowheads="1"/>
            </p:cNvSpPr>
            <p:nvPr/>
          </p:nvSpPr>
          <p:spPr bwMode="auto">
            <a:xfrm>
              <a:off x="2252" y="230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2702" name="Oval 238">
              <a:extLst>
                <a:ext uri="{FF2B5EF4-FFF2-40B4-BE49-F238E27FC236}">
                  <a16:creationId xmlns:a16="http://schemas.microsoft.com/office/drawing/2014/main" id="{CC000E86-04FF-4BBE-B7F4-5F45EBB33A58}"/>
                </a:ext>
              </a:extLst>
            </p:cNvPr>
            <p:cNvSpPr>
              <a:spLocks noChangeAspect="1" noChangeArrowheads="1"/>
            </p:cNvSpPr>
            <p:nvPr/>
          </p:nvSpPr>
          <p:spPr bwMode="auto">
            <a:xfrm>
              <a:off x="2259" y="240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62703" name="Oval 239">
              <a:extLst>
                <a:ext uri="{FF2B5EF4-FFF2-40B4-BE49-F238E27FC236}">
                  <a16:creationId xmlns:a16="http://schemas.microsoft.com/office/drawing/2014/main" id="{DEFCA980-49EF-43E3-8817-3E0B49102709}"/>
                </a:ext>
              </a:extLst>
            </p:cNvPr>
            <p:cNvSpPr>
              <a:spLocks noChangeAspect="1" noChangeArrowheads="1"/>
            </p:cNvSpPr>
            <p:nvPr/>
          </p:nvSpPr>
          <p:spPr bwMode="auto">
            <a:xfrm>
              <a:off x="2373" y="240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62704" name="Line 240">
            <a:extLst>
              <a:ext uri="{FF2B5EF4-FFF2-40B4-BE49-F238E27FC236}">
                <a16:creationId xmlns:a16="http://schemas.microsoft.com/office/drawing/2014/main" id="{69B2F243-342A-464F-9676-BD66B1EC78B5}"/>
              </a:ext>
            </a:extLst>
          </p:cNvPr>
          <p:cNvSpPr>
            <a:spLocks noChangeShapeType="1"/>
          </p:cNvSpPr>
          <p:nvPr/>
        </p:nvSpPr>
        <p:spPr bwMode="auto">
          <a:xfrm>
            <a:off x="3643313" y="3492500"/>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62705" name="Group 241">
            <a:extLst>
              <a:ext uri="{FF2B5EF4-FFF2-40B4-BE49-F238E27FC236}">
                <a16:creationId xmlns:a16="http://schemas.microsoft.com/office/drawing/2014/main" id="{A8661FB1-D957-44D3-9354-A4C490EFAF1A}"/>
              </a:ext>
            </a:extLst>
          </p:cNvPr>
          <p:cNvGrpSpPr>
            <a:grpSpLocks/>
          </p:cNvGrpSpPr>
          <p:nvPr/>
        </p:nvGrpSpPr>
        <p:grpSpPr bwMode="auto">
          <a:xfrm>
            <a:off x="3860800" y="3348038"/>
            <a:ext cx="74613" cy="26987"/>
            <a:chOff x="2373" y="1404"/>
            <a:chExt cx="47" cy="17"/>
          </a:xfrm>
        </p:grpSpPr>
        <p:sp>
          <p:nvSpPr>
            <p:cNvPr id="62706" name="Oval 242">
              <a:extLst>
                <a:ext uri="{FF2B5EF4-FFF2-40B4-BE49-F238E27FC236}">
                  <a16:creationId xmlns:a16="http://schemas.microsoft.com/office/drawing/2014/main" id="{859BC200-AA2E-433B-8356-A26B3759D137}"/>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62707" name="Oval 243">
              <a:extLst>
                <a:ext uri="{FF2B5EF4-FFF2-40B4-BE49-F238E27FC236}">
                  <a16:creationId xmlns:a16="http://schemas.microsoft.com/office/drawing/2014/main" id="{A5D229CB-0F8B-4FC0-9D84-8E3A225A88E0}"/>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grpSp>
        <p:nvGrpSpPr>
          <p:cNvPr id="62708" name="Group 244">
            <a:extLst>
              <a:ext uri="{FF2B5EF4-FFF2-40B4-BE49-F238E27FC236}">
                <a16:creationId xmlns:a16="http://schemas.microsoft.com/office/drawing/2014/main" id="{A7BE6C9A-0CB2-4E25-86F2-61D45F518A08}"/>
              </a:ext>
            </a:extLst>
          </p:cNvPr>
          <p:cNvGrpSpPr>
            <a:grpSpLocks/>
          </p:cNvGrpSpPr>
          <p:nvPr/>
        </p:nvGrpSpPr>
        <p:grpSpPr bwMode="auto">
          <a:xfrm>
            <a:off x="3786188" y="3421063"/>
            <a:ext cx="239712" cy="155575"/>
            <a:chOff x="436" y="2744"/>
            <a:chExt cx="182" cy="136"/>
          </a:xfrm>
        </p:grpSpPr>
        <p:sp>
          <p:nvSpPr>
            <p:cNvPr id="62709" name="Rectangle 245">
              <a:extLst>
                <a:ext uri="{FF2B5EF4-FFF2-40B4-BE49-F238E27FC236}">
                  <a16:creationId xmlns:a16="http://schemas.microsoft.com/office/drawing/2014/main" id="{C5AFF7DC-6A51-4E35-B489-0E1094C31BEE}"/>
                </a:ext>
              </a:extLst>
            </p:cNvPr>
            <p:cNvSpPr>
              <a:spLocks noChangeAspect="1" noChangeArrowheads="1"/>
            </p:cNvSpPr>
            <p:nvPr/>
          </p:nvSpPr>
          <p:spPr bwMode="auto">
            <a:xfrm>
              <a:off x="436" y="2744"/>
              <a:ext cx="182" cy="136"/>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2710" name="Oval 246">
              <a:extLst>
                <a:ext uri="{FF2B5EF4-FFF2-40B4-BE49-F238E27FC236}">
                  <a16:creationId xmlns:a16="http://schemas.microsoft.com/office/drawing/2014/main" id="{7C39C29D-AB08-4F51-A0FD-940E99B50183}"/>
                </a:ext>
              </a:extLst>
            </p:cNvPr>
            <p:cNvSpPr>
              <a:spLocks noChangeAspect="1" noChangeArrowheads="1"/>
            </p:cNvSpPr>
            <p:nvPr/>
          </p:nvSpPr>
          <p:spPr bwMode="auto">
            <a:xfrm>
              <a:off x="470" y="2778"/>
              <a:ext cx="116" cy="65"/>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2711" name="Line 247">
              <a:extLst>
                <a:ext uri="{FF2B5EF4-FFF2-40B4-BE49-F238E27FC236}">
                  <a16:creationId xmlns:a16="http://schemas.microsoft.com/office/drawing/2014/main" id="{974E000A-30F4-4825-A31C-969323B2D12E}"/>
                </a:ext>
              </a:extLst>
            </p:cNvPr>
            <p:cNvSpPr>
              <a:spLocks noChangeAspect="1" noChangeShapeType="1"/>
            </p:cNvSpPr>
            <p:nvPr/>
          </p:nvSpPr>
          <p:spPr bwMode="auto">
            <a:xfrm>
              <a:off x="496" y="2792"/>
              <a:ext cx="0" cy="44"/>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2712" name="Line 248">
              <a:extLst>
                <a:ext uri="{FF2B5EF4-FFF2-40B4-BE49-F238E27FC236}">
                  <a16:creationId xmlns:a16="http://schemas.microsoft.com/office/drawing/2014/main" id="{BEBCDB64-90A8-466A-91B4-DC314AB87426}"/>
                </a:ext>
              </a:extLst>
            </p:cNvPr>
            <p:cNvSpPr>
              <a:spLocks noChangeAspect="1" noChangeShapeType="1"/>
            </p:cNvSpPr>
            <p:nvPr/>
          </p:nvSpPr>
          <p:spPr bwMode="auto">
            <a:xfrm>
              <a:off x="528" y="2795"/>
              <a:ext cx="0" cy="41"/>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2713" name="Line 249">
              <a:extLst>
                <a:ext uri="{FF2B5EF4-FFF2-40B4-BE49-F238E27FC236}">
                  <a16:creationId xmlns:a16="http://schemas.microsoft.com/office/drawing/2014/main" id="{31C9F0D2-7D59-42A7-A8D2-EB53D933286D}"/>
                </a:ext>
              </a:extLst>
            </p:cNvPr>
            <p:cNvSpPr>
              <a:spLocks noChangeAspect="1" noChangeShapeType="1"/>
            </p:cNvSpPr>
            <p:nvPr/>
          </p:nvSpPr>
          <p:spPr bwMode="auto">
            <a:xfrm>
              <a:off x="561" y="2795"/>
              <a:ext cx="0" cy="41"/>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2714" name="Line 250">
              <a:extLst>
                <a:ext uri="{FF2B5EF4-FFF2-40B4-BE49-F238E27FC236}">
                  <a16:creationId xmlns:a16="http://schemas.microsoft.com/office/drawing/2014/main" id="{7F0AD7F6-F508-4BBF-87DF-7DBCE31EC841}"/>
                </a:ext>
              </a:extLst>
            </p:cNvPr>
            <p:cNvSpPr>
              <a:spLocks noChangeAspect="1" noChangeShapeType="1"/>
            </p:cNvSpPr>
            <p:nvPr/>
          </p:nvSpPr>
          <p:spPr bwMode="auto">
            <a:xfrm>
              <a:off x="492" y="2795"/>
              <a:ext cx="74" cy="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62715" name="Text Box 251">
            <a:extLst>
              <a:ext uri="{FF2B5EF4-FFF2-40B4-BE49-F238E27FC236}">
                <a16:creationId xmlns:a16="http://schemas.microsoft.com/office/drawing/2014/main" id="{589FD640-0FCD-4350-A4F4-EFC86411FF32}"/>
              </a:ext>
            </a:extLst>
          </p:cNvPr>
          <p:cNvSpPr txBox="1">
            <a:spLocks noChangeArrowheads="1"/>
          </p:cNvSpPr>
          <p:nvPr/>
        </p:nvSpPr>
        <p:spPr bwMode="auto">
          <a:xfrm>
            <a:off x="4003675" y="3348038"/>
            <a:ext cx="2732088"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x2 </a:t>
            </a:r>
            <a:r>
              <a:rPr lang="en-GB" altLang="en-US" sz="800" b="0"/>
              <a:t>FV-180 Combat Engineer Tractor </a:t>
            </a:r>
            <a:r>
              <a:rPr lang="en-GB" altLang="en-US" sz="800"/>
              <a:t>(c)</a:t>
            </a:r>
            <a:r>
              <a:rPr lang="en-GB" altLang="en-US" sz="800" b="0"/>
              <a:t>          CWBR-19</a:t>
            </a:r>
            <a:endParaRPr lang="en-GB" altLang="en-US" sz="800"/>
          </a:p>
        </p:txBody>
      </p:sp>
      <p:sp>
        <p:nvSpPr>
          <p:cNvPr id="62716" name="Line 252">
            <a:extLst>
              <a:ext uri="{FF2B5EF4-FFF2-40B4-BE49-F238E27FC236}">
                <a16:creationId xmlns:a16="http://schemas.microsoft.com/office/drawing/2014/main" id="{D90AA381-4E45-4EAE-A3A5-DE3FB7618267}"/>
              </a:ext>
            </a:extLst>
          </p:cNvPr>
          <p:cNvSpPr>
            <a:spLocks noChangeShapeType="1"/>
          </p:cNvSpPr>
          <p:nvPr/>
        </p:nvSpPr>
        <p:spPr bwMode="auto">
          <a:xfrm>
            <a:off x="3643313" y="3779838"/>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62717" name="Group 253">
            <a:extLst>
              <a:ext uri="{FF2B5EF4-FFF2-40B4-BE49-F238E27FC236}">
                <a16:creationId xmlns:a16="http://schemas.microsoft.com/office/drawing/2014/main" id="{D7503497-2483-46F1-83B0-08C081EB05D4}"/>
              </a:ext>
            </a:extLst>
          </p:cNvPr>
          <p:cNvGrpSpPr>
            <a:grpSpLocks/>
          </p:cNvGrpSpPr>
          <p:nvPr/>
        </p:nvGrpSpPr>
        <p:grpSpPr bwMode="auto">
          <a:xfrm>
            <a:off x="3860800" y="3635375"/>
            <a:ext cx="74613" cy="26988"/>
            <a:chOff x="2373" y="1404"/>
            <a:chExt cx="47" cy="17"/>
          </a:xfrm>
        </p:grpSpPr>
        <p:sp>
          <p:nvSpPr>
            <p:cNvPr id="62718" name="Oval 254">
              <a:extLst>
                <a:ext uri="{FF2B5EF4-FFF2-40B4-BE49-F238E27FC236}">
                  <a16:creationId xmlns:a16="http://schemas.microsoft.com/office/drawing/2014/main" id="{D237C2CC-7B5D-4837-B5F6-B207C4413CEC}"/>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62719" name="Oval 255">
              <a:extLst>
                <a:ext uri="{FF2B5EF4-FFF2-40B4-BE49-F238E27FC236}">
                  <a16:creationId xmlns:a16="http://schemas.microsoft.com/office/drawing/2014/main" id="{52E4A080-29AA-452D-969A-188A9D84C133}"/>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grpSp>
        <p:nvGrpSpPr>
          <p:cNvPr id="62720" name="Group 256">
            <a:extLst>
              <a:ext uri="{FF2B5EF4-FFF2-40B4-BE49-F238E27FC236}">
                <a16:creationId xmlns:a16="http://schemas.microsoft.com/office/drawing/2014/main" id="{C9E23C11-E85E-40C0-8DF8-848AD5211DB5}"/>
              </a:ext>
            </a:extLst>
          </p:cNvPr>
          <p:cNvGrpSpPr>
            <a:grpSpLocks/>
          </p:cNvGrpSpPr>
          <p:nvPr/>
        </p:nvGrpSpPr>
        <p:grpSpPr bwMode="auto">
          <a:xfrm>
            <a:off x="3786188" y="3708400"/>
            <a:ext cx="239712" cy="155575"/>
            <a:chOff x="436" y="2744"/>
            <a:chExt cx="182" cy="136"/>
          </a:xfrm>
        </p:grpSpPr>
        <p:sp>
          <p:nvSpPr>
            <p:cNvPr id="62721" name="Rectangle 257">
              <a:extLst>
                <a:ext uri="{FF2B5EF4-FFF2-40B4-BE49-F238E27FC236}">
                  <a16:creationId xmlns:a16="http://schemas.microsoft.com/office/drawing/2014/main" id="{2AE5BF08-8E4F-46DF-9A95-304F7DF8734D}"/>
                </a:ext>
              </a:extLst>
            </p:cNvPr>
            <p:cNvSpPr>
              <a:spLocks noChangeAspect="1" noChangeArrowheads="1"/>
            </p:cNvSpPr>
            <p:nvPr/>
          </p:nvSpPr>
          <p:spPr bwMode="auto">
            <a:xfrm>
              <a:off x="436" y="2744"/>
              <a:ext cx="182" cy="136"/>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2722" name="Oval 258">
              <a:extLst>
                <a:ext uri="{FF2B5EF4-FFF2-40B4-BE49-F238E27FC236}">
                  <a16:creationId xmlns:a16="http://schemas.microsoft.com/office/drawing/2014/main" id="{CF107B34-7C51-4743-ACF6-DA1D39C76D1B}"/>
                </a:ext>
              </a:extLst>
            </p:cNvPr>
            <p:cNvSpPr>
              <a:spLocks noChangeAspect="1" noChangeArrowheads="1"/>
            </p:cNvSpPr>
            <p:nvPr/>
          </p:nvSpPr>
          <p:spPr bwMode="auto">
            <a:xfrm>
              <a:off x="470" y="2778"/>
              <a:ext cx="116" cy="65"/>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2723" name="Line 259">
              <a:extLst>
                <a:ext uri="{FF2B5EF4-FFF2-40B4-BE49-F238E27FC236}">
                  <a16:creationId xmlns:a16="http://schemas.microsoft.com/office/drawing/2014/main" id="{8747BBD9-AFD1-4785-9AE3-93219F9671E8}"/>
                </a:ext>
              </a:extLst>
            </p:cNvPr>
            <p:cNvSpPr>
              <a:spLocks noChangeAspect="1" noChangeShapeType="1"/>
            </p:cNvSpPr>
            <p:nvPr/>
          </p:nvSpPr>
          <p:spPr bwMode="auto">
            <a:xfrm>
              <a:off x="496" y="2792"/>
              <a:ext cx="0" cy="44"/>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2724" name="Line 260">
              <a:extLst>
                <a:ext uri="{FF2B5EF4-FFF2-40B4-BE49-F238E27FC236}">
                  <a16:creationId xmlns:a16="http://schemas.microsoft.com/office/drawing/2014/main" id="{C8A058F7-0549-430C-BABC-112143F8B779}"/>
                </a:ext>
              </a:extLst>
            </p:cNvPr>
            <p:cNvSpPr>
              <a:spLocks noChangeAspect="1" noChangeShapeType="1"/>
            </p:cNvSpPr>
            <p:nvPr/>
          </p:nvSpPr>
          <p:spPr bwMode="auto">
            <a:xfrm>
              <a:off x="528" y="2795"/>
              <a:ext cx="0" cy="41"/>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2725" name="Line 261">
              <a:extLst>
                <a:ext uri="{FF2B5EF4-FFF2-40B4-BE49-F238E27FC236}">
                  <a16:creationId xmlns:a16="http://schemas.microsoft.com/office/drawing/2014/main" id="{D23B5680-9007-45FB-AB27-4EA820A13255}"/>
                </a:ext>
              </a:extLst>
            </p:cNvPr>
            <p:cNvSpPr>
              <a:spLocks noChangeAspect="1" noChangeShapeType="1"/>
            </p:cNvSpPr>
            <p:nvPr/>
          </p:nvSpPr>
          <p:spPr bwMode="auto">
            <a:xfrm>
              <a:off x="561" y="2795"/>
              <a:ext cx="0" cy="41"/>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2726" name="Line 262">
              <a:extLst>
                <a:ext uri="{FF2B5EF4-FFF2-40B4-BE49-F238E27FC236}">
                  <a16:creationId xmlns:a16="http://schemas.microsoft.com/office/drawing/2014/main" id="{9CBC5049-5672-40AC-A6B0-809241F425B7}"/>
                </a:ext>
              </a:extLst>
            </p:cNvPr>
            <p:cNvSpPr>
              <a:spLocks noChangeAspect="1" noChangeShapeType="1"/>
            </p:cNvSpPr>
            <p:nvPr/>
          </p:nvSpPr>
          <p:spPr bwMode="auto">
            <a:xfrm>
              <a:off x="492" y="2795"/>
              <a:ext cx="74" cy="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62727" name="Text Box 263">
            <a:extLst>
              <a:ext uri="{FF2B5EF4-FFF2-40B4-BE49-F238E27FC236}">
                <a16:creationId xmlns:a16="http://schemas.microsoft.com/office/drawing/2014/main" id="{3DB2B1A9-9BF8-400C-91FE-2B59A100F062}"/>
              </a:ext>
            </a:extLst>
          </p:cNvPr>
          <p:cNvSpPr txBox="1">
            <a:spLocks noChangeArrowheads="1"/>
          </p:cNvSpPr>
          <p:nvPr/>
        </p:nvSpPr>
        <p:spPr bwMode="auto">
          <a:xfrm>
            <a:off x="4003675" y="3635375"/>
            <a:ext cx="2730500"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x3 </a:t>
            </a:r>
            <a:r>
              <a:rPr lang="en-GB" altLang="en-US" sz="800" b="0"/>
              <a:t>Centurion AVRE 165mm Assault Tank </a:t>
            </a:r>
            <a:r>
              <a:rPr lang="en-GB" altLang="en-US" sz="800"/>
              <a:t>(a)</a:t>
            </a:r>
            <a:r>
              <a:rPr lang="en-GB" altLang="en-US" sz="800" b="0"/>
              <a:t>  CWBR-04</a:t>
            </a:r>
            <a:endParaRPr lang="en-GB" altLang="en-US" sz="800"/>
          </a:p>
        </p:txBody>
      </p:sp>
      <p:sp>
        <p:nvSpPr>
          <p:cNvPr id="62728" name="Line 264">
            <a:extLst>
              <a:ext uri="{FF2B5EF4-FFF2-40B4-BE49-F238E27FC236}">
                <a16:creationId xmlns:a16="http://schemas.microsoft.com/office/drawing/2014/main" id="{0F45A316-493E-4BDA-9949-1D66DC691217}"/>
              </a:ext>
            </a:extLst>
          </p:cNvPr>
          <p:cNvSpPr>
            <a:spLocks noChangeShapeType="1"/>
          </p:cNvSpPr>
          <p:nvPr/>
        </p:nvSpPr>
        <p:spPr bwMode="auto">
          <a:xfrm>
            <a:off x="3643313" y="4068763"/>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62729" name="Group 265">
            <a:extLst>
              <a:ext uri="{FF2B5EF4-FFF2-40B4-BE49-F238E27FC236}">
                <a16:creationId xmlns:a16="http://schemas.microsoft.com/office/drawing/2014/main" id="{925D5261-CF17-4BBA-A4A9-521EB9E4B88B}"/>
              </a:ext>
            </a:extLst>
          </p:cNvPr>
          <p:cNvGrpSpPr>
            <a:grpSpLocks/>
          </p:cNvGrpSpPr>
          <p:nvPr/>
        </p:nvGrpSpPr>
        <p:grpSpPr bwMode="auto">
          <a:xfrm>
            <a:off x="3860800" y="3924300"/>
            <a:ext cx="74613" cy="26988"/>
            <a:chOff x="2373" y="1404"/>
            <a:chExt cx="47" cy="17"/>
          </a:xfrm>
        </p:grpSpPr>
        <p:sp>
          <p:nvSpPr>
            <p:cNvPr id="62730" name="Oval 266">
              <a:extLst>
                <a:ext uri="{FF2B5EF4-FFF2-40B4-BE49-F238E27FC236}">
                  <a16:creationId xmlns:a16="http://schemas.microsoft.com/office/drawing/2014/main" id="{C22E516A-A7F7-456A-8637-A3E7F8B4E98D}"/>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62731" name="Oval 267">
              <a:extLst>
                <a:ext uri="{FF2B5EF4-FFF2-40B4-BE49-F238E27FC236}">
                  <a16:creationId xmlns:a16="http://schemas.microsoft.com/office/drawing/2014/main" id="{140C80D8-664F-4916-BBB5-670FB1CE8E52}"/>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grpSp>
        <p:nvGrpSpPr>
          <p:cNvPr id="62732" name="Group 268">
            <a:extLst>
              <a:ext uri="{FF2B5EF4-FFF2-40B4-BE49-F238E27FC236}">
                <a16:creationId xmlns:a16="http://schemas.microsoft.com/office/drawing/2014/main" id="{5464CCF1-4E17-42AC-A350-A3D7F9C5960A}"/>
              </a:ext>
            </a:extLst>
          </p:cNvPr>
          <p:cNvGrpSpPr>
            <a:grpSpLocks/>
          </p:cNvGrpSpPr>
          <p:nvPr/>
        </p:nvGrpSpPr>
        <p:grpSpPr bwMode="auto">
          <a:xfrm>
            <a:off x="3786188" y="3997325"/>
            <a:ext cx="239712" cy="155575"/>
            <a:chOff x="436" y="2744"/>
            <a:chExt cx="182" cy="136"/>
          </a:xfrm>
        </p:grpSpPr>
        <p:sp>
          <p:nvSpPr>
            <p:cNvPr id="62733" name="Rectangle 269">
              <a:extLst>
                <a:ext uri="{FF2B5EF4-FFF2-40B4-BE49-F238E27FC236}">
                  <a16:creationId xmlns:a16="http://schemas.microsoft.com/office/drawing/2014/main" id="{A772FA9F-B32B-4D56-8C93-0A75DA21B8B4}"/>
                </a:ext>
              </a:extLst>
            </p:cNvPr>
            <p:cNvSpPr>
              <a:spLocks noChangeAspect="1" noChangeArrowheads="1"/>
            </p:cNvSpPr>
            <p:nvPr/>
          </p:nvSpPr>
          <p:spPr bwMode="auto">
            <a:xfrm>
              <a:off x="436" y="2744"/>
              <a:ext cx="182" cy="136"/>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2734" name="Oval 270">
              <a:extLst>
                <a:ext uri="{FF2B5EF4-FFF2-40B4-BE49-F238E27FC236}">
                  <a16:creationId xmlns:a16="http://schemas.microsoft.com/office/drawing/2014/main" id="{4C003E38-E28B-457A-898E-C9C481233176}"/>
                </a:ext>
              </a:extLst>
            </p:cNvPr>
            <p:cNvSpPr>
              <a:spLocks noChangeAspect="1" noChangeArrowheads="1"/>
            </p:cNvSpPr>
            <p:nvPr/>
          </p:nvSpPr>
          <p:spPr bwMode="auto">
            <a:xfrm>
              <a:off x="470" y="2778"/>
              <a:ext cx="116" cy="65"/>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2735" name="Line 271">
              <a:extLst>
                <a:ext uri="{FF2B5EF4-FFF2-40B4-BE49-F238E27FC236}">
                  <a16:creationId xmlns:a16="http://schemas.microsoft.com/office/drawing/2014/main" id="{A8D3FC06-70FA-4E3B-B327-AECC08329274}"/>
                </a:ext>
              </a:extLst>
            </p:cNvPr>
            <p:cNvSpPr>
              <a:spLocks noChangeAspect="1" noChangeShapeType="1"/>
            </p:cNvSpPr>
            <p:nvPr/>
          </p:nvSpPr>
          <p:spPr bwMode="auto">
            <a:xfrm>
              <a:off x="496" y="2792"/>
              <a:ext cx="0" cy="44"/>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2736" name="Line 272">
              <a:extLst>
                <a:ext uri="{FF2B5EF4-FFF2-40B4-BE49-F238E27FC236}">
                  <a16:creationId xmlns:a16="http://schemas.microsoft.com/office/drawing/2014/main" id="{8659C754-2B04-4DE4-A45E-6630F6011A2A}"/>
                </a:ext>
              </a:extLst>
            </p:cNvPr>
            <p:cNvSpPr>
              <a:spLocks noChangeAspect="1" noChangeShapeType="1"/>
            </p:cNvSpPr>
            <p:nvPr/>
          </p:nvSpPr>
          <p:spPr bwMode="auto">
            <a:xfrm>
              <a:off x="528" y="2795"/>
              <a:ext cx="0" cy="41"/>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2737" name="Line 273">
              <a:extLst>
                <a:ext uri="{FF2B5EF4-FFF2-40B4-BE49-F238E27FC236}">
                  <a16:creationId xmlns:a16="http://schemas.microsoft.com/office/drawing/2014/main" id="{0FB610B1-3979-43FF-967C-37600B0F51DE}"/>
                </a:ext>
              </a:extLst>
            </p:cNvPr>
            <p:cNvSpPr>
              <a:spLocks noChangeAspect="1" noChangeShapeType="1"/>
            </p:cNvSpPr>
            <p:nvPr/>
          </p:nvSpPr>
          <p:spPr bwMode="auto">
            <a:xfrm>
              <a:off x="561" y="2795"/>
              <a:ext cx="0" cy="41"/>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2738" name="Line 274">
              <a:extLst>
                <a:ext uri="{FF2B5EF4-FFF2-40B4-BE49-F238E27FC236}">
                  <a16:creationId xmlns:a16="http://schemas.microsoft.com/office/drawing/2014/main" id="{55BC6FC1-2A97-4038-897C-EDB049330746}"/>
                </a:ext>
              </a:extLst>
            </p:cNvPr>
            <p:cNvSpPr>
              <a:spLocks noChangeAspect="1" noChangeShapeType="1"/>
            </p:cNvSpPr>
            <p:nvPr/>
          </p:nvSpPr>
          <p:spPr bwMode="auto">
            <a:xfrm>
              <a:off x="492" y="2795"/>
              <a:ext cx="74" cy="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62739" name="Text Box 275">
            <a:extLst>
              <a:ext uri="{FF2B5EF4-FFF2-40B4-BE49-F238E27FC236}">
                <a16:creationId xmlns:a16="http://schemas.microsoft.com/office/drawing/2014/main" id="{E25E31DB-754D-47F5-88C3-D22CDA7515DD}"/>
              </a:ext>
            </a:extLst>
          </p:cNvPr>
          <p:cNvSpPr txBox="1">
            <a:spLocks noChangeArrowheads="1"/>
          </p:cNvSpPr>
          <p:nvPr/>
        </p:nvSpPr>
        <p:spPr bwMode="auto">
          <a:xfrm>
            <a:off x="4003675" y="3924300"/>
            <a:ext cx="2744788"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x3 </a:t>
            </a:r>
            <a:r>
              <a:rPr lang="en-GB" altLang="en-US" sz="800" b="0"/>
              <a:t>Chieftain AVLB </a:t>
            </a:r>
            <a:r>
              <a:rPr lang="en-GB" altLang="en-US" sz="800"/>
              <a:t>(a)</a:t>
            </a:r>
            <a:r>
              <a:rPr lang="en-GB" altLang="en-US" sz="800" b="0"/>
              <a:t>                                       CWBR-05</a:t>
            </a:r>
            <a:endParaRPr lang="en-GB" altLang="en-US" sz="800"/>
          </a:p>
        </p:txBody>
      </p:sp>
      <p:sp>
        <p:nvSpPr>
          <p:cNvPr id="62740" name="Text Box 276">
            <a:extLst>
              <a:ext uri="{FF2B5EF4-FFF2-40B4-BE49-F238E27FC236}">
                <a16:creationId xmlns:a16="http://schemas.microsoft.com/office/drawing/2014/main" id="{2DC51FCD-0635-4D1A-9356-5303683E0ADD}"/>
              </a:ext>
            </a:extLst>
          </p:cNvPr>
          <p:cNvSpPr txBox="1">
            <a:spLocks noChangeArrowheads="1"/>
          </p:cNvSpPr>
          <p:nvPr/>
        </p:nvSpPr>
        <p:spPr bwMode="auto">
          <a:xfrm>
            <a:off x="3429000" y="4500563"/>
            <a:ext cx="3313113" cy="3514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800"/>
              <a:t>(a) </a:t>
            </a:r>
            <a:r>
              <a:rPr lang="en-GB" altLang="en-US" sz="800" b="0"/>
              <a:t>Mid-1980s: A fourth troop was added to the Armoured Engineering Squadron organisation.  Add </a:t>
            </a:r>
            <a:r>
              <a:rPr lang="en-GB" altLang="en-US" sz="800"/>
              <a:t>x1 </a:t>
            </a:r>
            <a:r>
              <a:rPr lang="en-GB" altLang="en-US" sz="800" b="0"/>
              <a:t>Centurion AVRE 165, </a:t>
            </a:r>
            <a:r>
              <a:rPr lang="en-GB" altLang="en-US" sz="800"/>
              <a:t>x1 </a:t>
            </a:r>
            <a:r>
              <a:rPr lang="en-GB" altLang="en-US" sz="800" b="0"/>
              <a:t>Chieftain AVLB &amp; </a:t>
            </a:r>
            <a:r>
              <a:rPr lang="en-GB" altLang="en-US" sz="800"/>
              <a:t>x1 </a:t>
            </a:r>
            <a:r>
              <a:rPr lang="en-GB" altLang="en-US" sz="800" b="0"/>
              <a:t>Ferret Scout Car.</a:t>
            </a:r>
          </a:p>
          <a:p>
            <a:endParaRPr lang="en-GB" altLang="en-US" sz="800" b="0"/>
          </a:p>
          <a:p>
            <a:r>
              <a:rPr lang="en-GB" altLang="en-US" sz="800"/>
              <a:t>(b)</a:t>
            </a:r>
            <a:r>
              <a:rPr lang="en-GB" altLang="en-US" sz="800" b="0"/>
              <a:t> The squadron may be split up into Troops, which may act as independent MEs, or as direct attachments to other units.  The two FV-180 CETs form a CET Troop – designate one CET as the Troop Commander.  The remaining vehicles form mixed troops of </a:t>
            </a:r>
            <a:r>
              <a:rPr lang="en-GB" altLang="en-US" sz="800"/>
              <a:t>x1 </a:t>
            </a:r>
            <a:r>
              <a:rPr lang="en-GB" altLang="en-US" sz="800" b="0"/>
              <a:t>AVRE, </a:t>
            </a:r>
            <a:r>
              <a:rPr lang="en-GB" altLang="en-US" sz="800"/>
              <a:t>x1 </a:t>
            </a:r>
            <a:r>
              <a:rPr lang="en-GB" altLang="en-US" sz="800" b="0"/>
              <a:t>AVLB and </a:t>
            </a:r>
            <a:r>
              <a:rPr lang="en-GB" altLang="en-US" sz="800"/>
              <a:t>x1 </a:t>
            </a:r>
            <a:r>
              <a:rPr lang="en-GB" altLang="en-US" sz="800" b="0"/>
              <a:t>Ferret.  Designate the AVREs as Troop Commanders. </a:t>
            </a:r>
            <a:r>
              <a:rPr lang="en-GB" altLang="en-US" sz="800"/>
              <a:t>(d)</a:t>
            </a:r>
            <a:endParaRPr lang="en-GB" altLang="en-US" sz="800" b="0"/>
          </a:p>
          <a:p>
            <a:endParaRPr lang="en-GB" altLang="en-US" sz="800" b="0"/>
          </a:p>
          <a:p>
            <a:r>
              <a:rPr lang="en-GB" altLang="en-US" sz="800"/>
              <a:t>(c) </a:t>
            </a:r>
            <a:r>
              <a:rPr lang="en-GB" altLang="en-US" sz="800" b="0"/>
              <a:t>Instead of forming a distinct CET Troop, the CETs may alternatively be attached as individual unit attachments to other Armoured Engineer Troop MEs or to other Engineer MEs (e.g. Para, TA or Commando Engineers).</a:t>
            </a:r>
          </a:p>
          <a:p>
            <a:endParaRPr lang="en-GB" altLang="en-US" sz="800" b="0"/>
          </a:p>
          <a:p>
            <a:r>
              <a:rPr lang="en-GB" altLang="en-US" sz="800"/>
              <a:t>(d) </a:t>
            </a:r>
            <a:r>
              <a:rPr lang="en-GB" altLang="en-US" sz="800" b="0"/>
              <a:t>From 1985: A few redundant Centurion Mk V 105mm tanks, which had been retired as Royal Artillery OP tanks, were converted into AVREs.  They retained the original 105mm gun, but were equipped exclusively with HESH ammunition.  Note that these AVRE 105s were normally fitted with mine-ploughs, whereas AVRE 165s normally had dozer-blades fitted.  A troop of these was added to two Squadrons of 32 Armoured Engineer Regiment.  May therefore add:</a:t>
            </a:r>
          </a:p>
          <a:p>
            <a:r>
              <a:rPr lang="en-GB" altLang="en-US" sz="800"/>
              <a:t>     x1 </a:t>
            </a:r>
            <a:r>
              <a:rPr lang="en-GB" altLang="en-US" sz="800" b="0"/>
              <a:t>Centurion AVRE 105mm Engineering Assault Tank  CWBR-57</a:t>
            </a:r>
          </a:p>
          <a:p>
            <a:endParaRPr lang="en-GB" altLang="en-US" sz="800"/>
          </a:p>
          <a:p>
            <a:r>
              <a:rPr lang="en-GB" altLang="en-US" sz="800"/>
              <a:t>(e) </a:t>
            </a:r>
            <a:r>
              <a:rPr lang="en-GB" altLang="en-US" sz="800" b="0"/>
              <a:t>In 1988: The squadron that didn’t receive Centurion AVRE 105s instead received the following:</a:t>
            </a:r>
          </a:p>
          <a:p>
            <a:r>
              <a:rPr lang="en-GB" altLang="en-US" sz="800" b="0"/>
              <a:t>     </a:t>
            </a:r>
            <a:r>
              <a:rPr lang="en-GB" altLang="en-US" sz="800"/>
              <a:t>x2 </a:t>
            </a:r>
            <a:r>
              <a:rPr lang="en-GB" altLang="en-US" sz="800" b="0"/>
              <a:t>Chieftain AVRE                                                          CWBR-73</a:t>
            </a:r>
          </a:p>
        </p:txBody>
      </p:sp>
      <p:grpSp>
        <p:nvGrpSpPr>
          <p:cNvPr id="62750" name="Group 286">
            <a:extLst>
              <a:ext uri="{FF2B5EF4-FFF2-40B4-BE49-F238E27FC236}">
                <a16:creationId xmlns:a16="http://schemas.microsoft.com/office/drawing/2014/main" id="{38FF3744-5E8C-4A82-B73C-EAE079E4612E}"/>
              </a:ext>
            </a:extLst>
          </p:cNvPr>
          <p:cNvGrpSpPr>
            <a:grpSpLocks noChangeAspect="1"/>
          </p:cNvGrpSpPr>
          <p:nvPr/>
        </p:nvGrpSpPr>
        <p:grpSpPr bwMode="auto">
          <a:xfrm>
            <a:off x="3787775" y="3130550"/>
            <a:ext cx="241300" cy="157163"/>
            <a:chOff x="767" y="768"/>
            <a:chExt cx="202" cy="132"/>
          </a:xfrm>
        </p:grpSpPr>
        <p:sp>
          <p:nvSpPr>
            <p:cNvPr id="62751" name="Rectangle 287">
              <a:extLst>
                <a:ext uri="{FF2B5EF4-FFF2-40B4-BE49-F238E27FC236}">
                  <a16:creationId xmlns:a16="http://schemas.microsoft.com/office/drawing/2014/main" id="{607667D2-6DBE-4CF8-9192-5100C5F1D273}"/>
                </a:ext>
              </a:extLst>
            </p:cNvPr>
            <p:cNvSpPr>
              <a:spLocks noChangeAspect="1" noChangeArrowheads="1"/>
            </p:cNvSpPr>
            <p:nvPr/>
          </p:nvSpPr>
          <p:spPr bwMode="auto">
            <a:xfrm>
              <a:off x="768" y="768"/>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2752" name="Oval 288">
              <a:extLst>
                <a:ext uri="{FF2B5EF4-FFF2-40B4-BE49-F238E27FC236}">
                  <a16:creationId xmlns:a16="http://schemas.microsoft.com/office/drawing/2014/main" id="{815BB5C5-2205-454C-AB94-81FDE3631F3F}"/>
                </a:ext>
              </a:extLst>
            </p:cNvPr>
            <p:cNvSpPr>
              <a:spLocks noChangeAspect="1" noChangeArrowheads="1"/>
            </p:cNvSpPr>
            <p:nvPr/>
          </p:nvSpPr>
          <p:spPr bwMode="auto">
            <a:xfrm>
              <a:off x="798" y="801"/>
              <a:ext cx="142"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2753" name="Line 289">
              <a:extLst>
                <a:ext uri="{FF2B5EF4-FFF2-40B4-BE49-F238E27FC236}">
                  <a16:creationId xmlns:a16="http://schemas.microsoft.com/office/drawing/2014/main" id="{73ADC873-4685-4F9F-A859-9BB07893DDFF}"/>
                </a:ext>
              </a:extLst>
            </p:cNvPr>
            <p:cNvSpPr>
              <a:spLocks noChangeAspect="1" noChangeShapeType="1"/>
            </p:cNvSpPr>
            <p:nvPr/>
          </p:nvSpPr>
          <p:spPr bwMode="auto">
            <a:xfrm flipV="1">
              <a:off x="768" y="768"/>
              <a:ext cx="199" cy="131"/>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2754" name="Line 290">
              <a:extLst>
                <a:ext uri="{FF2B5EF4-FFF2-40B4-BE49-F238E27FC236}">
                  <a16:creationId xmlns:a16="http://schemas.microsoft.com/office/drawing/2014/main" id="{723A42C3-412E-4F99-8D3B-367C7B80FA52}"/>
                </a:ext>
              </a:extLst>
            </p:cNvPr>
            <p:cNvSpPr>
              <a:spLocks noChangeAspect="1" noChangeShapeType="1"/>
            </p:cNvSpPr>
            <p:nvPr/>
          </p:nvSpPr>
          <p:spPr bwMode="auto">
            <a:xfrm>
              <a:off x="767" y="768"/>
              <a:ext cx="202"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62755" name="Group 291">
            <a:extLst>
              <a:ext uri="{FF2B5EF4-FFF2-40B4-BE49-F238E27FC236}">
                <a16:creationId xmlns:a16="http://schemas.microsoft.com/office/drawing/2014/main" id="{BDF63EE4-1816-46C5-8962-B5B5DB2DC497}"/>
              </a:ext>
            </a:extLst>
          </p:cNvPr>
          <p:cNvGrpSpPr>
            <a:grpSpLocks/>
          </p:cNvGrpSpPr>
          <p:nvPr/>
        </p:nvGrpSpPr>
        <p:grpSpPr bwMode="auto">
          <a:xfrm>
            <a:off x="3865563" y="3059113"/>
            <a:ext cx="74612" cy="26987"/>
            <a:chOff x="2373" y="1404"/>
            <a:chExt cx="47" cy="17"/>
          </a:xfrm>
        </p:grpSpPr>
        <p:sp>
          <p:nvSpPr>
            <p:cNvPr id="62756" name="Oval 292">
              <a:extLst>
                <a:ext uri="{FF2B5EF4-FFF2-40B4-BE49-F238E27FC236}">
                  <a16:creationId xmlns:a16="http://schemas.microsoft.com/office/drawing/2014/main" id="{583308ED-CF09-4D80-A792-C122E4B1CBB2}"/>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62757" name="Oval 293">
              <a:extLst>
                <a:ext uri="{FF2B5EF4-FFF2-40B4-BE49-F238E27FC236}">
                  <a16:creationId xmlns:a16="http://schemas.microsoft.com/office/drawing/2014/main" id="{677829E1-6274-40AC-AC29-71E872477C7E}"/>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grpSp>
        <p:nvGrpSpPr>
          <p:cNvPr id="62758" name="Group 294">
            <a:extLst>
              <a:ext uri="{FF2B5EF4-FFF2-40B4-BE49-F238E27FC236}">
                <a16:creationId xmlns:a16="http://schemas.microsoft.com/office/drawing/2014/main" id="{F1F354F0-35C5-483C-BE30-5739D7565577}"/>
              </a:ext>
            </a:extLst>
          </p:cNvPr>
          <p:cNvGrpSpPr>
            <a:grpSpLocks/>
          </p:cNvGrpSpPr>
          <p:nvPr/>
        </p:nvGrpSpPr>
        <p:grpSpPr bwMode="auto">
          <a:xfrm>
            <a:off x="3502025" y="2771775"/>
            <a:ext cx="287338" cy="215900"/>
            <a:chOff x="436" y="2744"/>
            <a:chExt cx="182" cy="136"/>
          </a:xfrm>
        </p:grpSpPr>
        <p:sp>
          <p:nvSpPr>
            <p:cNvPr id="62759" name="Rectangle 295">
              <a:extLst>
                <a:ext uri="{FF2B5EF4-FFF2-40B4-BE49-F238E27FC236}">
                  <a16:creationId xmlns:a16="http://schemas.microsoft.com/office/drawing/2014/main" id="{80935A3C-E18C-4C5F-B494-5D4A55D543E5}"/>
                </a:ext>
              </a:extLst>
            </p:cNvPr>
            <p:cNvSpPr>
              <a:spLocks noChangeAspect="1" noChangeArrowheads="1"/>
            </p:cNvSpPr>
            <p:nvPr/>
          </p:nvSpPr>
          <p:spPr bwMode="auto">
            <a:xfrm>
              <a:off x="436" y="2744"/>
              <a:ext cx="182" cy="136"/>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2760" name="Oval 296">
              <a:extLst>
                <a:ext uri="{FF2B5EF4-FFF2-40B4-BE49-F238E27FC236}">
                  <a16:creationId xmlns:a16="http://schemas.microsoft.com/office/drawing/2014/main" id="{1ECE1C7B-62E1-4063-94B5-2D7C69161ABE}"/>
                </a:ext>
              </a:extLst>
            </p:cNvPr>
            <p:cNvSpPr>
              <a:spLocks noChangeAspect="1" noChangeArrowheads="1"/>
            </p:cNvSpPr>
            <p:nvPr/>
          </p:nvSpPr>
          <p:spPr bwMode="auto">
            <a:xfrm>
              <a:off x="470" y="2778"/>
              <a:ext cx="116" cy="65"/>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2761" name="Line 297">
              <a:extLst>
                <a:ext uri="{FF2B5EF4-FFF2-40B4-BE49-F238E27FC236}">
                  <a16:creationId xmlns:a16="http://schemas.microsoft.com/office/drawing/2014/main" id="{ED1E3E5C-F3D0-4B92-A400-9CD3926EF61E}"/>
                </a:ext>
              </a:extLst>
            </p:cNvPr>
            <p:cNvSpPr>
              <a:spLocks noChangeAspect="1" noChangeShapeType="1"/>
            </p:cNvSpPr>
            <p:nvPr/>
          </p:nvSpPr>
          <p:spPr bwMode="auto">
            <a:xfrm>
              <a:off x="496" y="2792"/>
              <a:ext cx="0" cy="44"/>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2762" name="Line 298">
              <a:extLst>
                <a:ext uri="{FF2B5EF4-FFF2-40B4-BE49-F238E27FC236}">
                  <a16:creationId xmlns:a16="http://schemas.microsoft.com/office/drawing/2014/main" id="{0CE291AE-51CC-4984-B2BE-FEF7007BA7F0}"/>
                </a:ext>
              </a:extLst>
            </p:cNvPr>
            <p:cNvSpPr>
              <a:spLocks noChangeAspect="1" noChangeShapeType="1"/>
            </p:cNvSpPr>
            <p:nvPr/>
          </p:nvSpPr>
          <p:spPr bwMode="auto">
            <a:xfrm>
              <a:off x="528" y="2795"/>
              <a:ext cx="0" cy="41"/>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2763" name="Line 299">
              <a:extLst>
                <a:ext uri="{FF2B5EF4-FFF2-40B4-BE49-F238E27FC236}">
                  <a16:creationId xmlns:a16="http://schemas.microsoft.com/office/drawing/2014/main" id="{8E681288-01AB-41F0-B9BB-D4E5FCB12D27}"/>
                </a:ext>
              </a:extLst>
            </p:cNvPr>
            <p:cNvSpPr>
              <a:spLocks noChangeAspect="1" noChangeShapeType="1"/>
            </p:cNvSpPr>
            <p:nvPr/>
          </p:nvSpPr>
          <p:spPr bwMode="auto">
            <a:xfrm>
              <a:off x="561" y="2795"/>
              <a:ext cx="0" cy="41"/>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2764" name="Line 300">
              <a:extLst>
                <a:ext uri="{FF2B5EF4-FFF2-40B4-BE49-F238E27FC236}">
                  <a16:creationId xmlns:a16="http://schemas.microsoft.com/office/drawing/2014/main" id="{56D5CF12-4343-4F12-A399-0B07EAD97E6E}"/>
                </a:ext>
              </a:extLst>
            </p:cNvPr>
            <p:cNvSpPr>
              <a:spLocks noChangeAspect="1" noChangeShapeType="1"/>
            </p:cNvSpPr>
            <p:nvPr/>
          </p:nvSpPr>
          <p:spPr bwMode="auto">
            <a:xfrm>
              <a:off x="492" y="2795"/>
              <a:ext cx="74" cy="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62765" name="Line 301">
            <a:extLst>
              <a:ext uri="{FF2B5EF4-FFF2-40B4-BE49-F238E27FC236}">
                <a16:creationId xmlns:a16="http://schemas.microsoft.com/office/drawing/2014/main" id="{BC315D3E-76D7-4A9D-8FD2-7C6C8F1C8BA8}"/>
              </a:ext>
            </a:extLst>
          </p:cNvPr>
          <p:cNvSpPr>
            <a:spLocks noChangeShapeType="1"/>
          </p:cNvSpPr>
          <p:nvPr/>
        </p:nvSpPr>
        <p:spPr bwMode="auto">
          <a:xfrm>
            <a:off x="3646488" y="2698750"/>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2766" name="Text Box 302">
            <a:extLst>
              <a:ext uri="{FF2B5EF4-FFF2-40B4-BE49-F238E27FC236}">
                <a16:creationId xmlns:a16="http://schemas.microsoft.com/office/drawing/2014/main" id="{A734C736-6072-4A5E-9196-7E6E643F44D6}"/>
              </a:ext>
            </a:extLst>
          </p:cNvPr>
          <p:cNvSpPr txBox="1">
            <a:spLocks noChangeArrowheads="1"/>
          </p:cNvSpPr>
          <p:nvPr/>
        </p:nvSpPr>
        <p:spPr bwMode="auto">
          <a:xfrm>
            <a:off x="3789363" y="2627313"/>
            <a:ext cx="23336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MANOEUVRE ELEMENT CWBR-31</a:t>
            </a:r>
          </a:p>
          <a:p>
            <a:r>
              <a:rPr lang="en-GB" altLang="en-US" sz="1000"/>
              <a:t>Armoured Engineer Squadron </a:t>
            </a:r>
            <a:r>
              <a:rPr lang="en-GB" altLang="en-US" sz="800"/>
              <a:t>(abde)</a:t>
            </a:r>
            <a:endParaRPr lang="en-GB" altLang="en-US" sz="1000"/>
          </a:p>
        </p:txBody>
      </p:sp>
      <p:sp>
        <p:nvSpPr>
          <p:cNvPr id="62767" name="Text Box 303">
            <a:extLst>
              <a:ext uri="{FF2B5EF4-FFF2-40B4-BE49-F238E27FC236}">
                <a16:creationId xmlns:a16="http://schemas.microsoft.com/office/drawing/2014/main" id="{95A9C940-BF56-4B69-BCE6-216600BFBB07}"/>
              </a:ext>
            </a:extLst>
          </p:cNvPr>
          <p:cNvSpPr txBox="1">
            <a:spLocks noChangeArrowheads="1"/>
          </p:cNvSpPr>
          <p:nvPr/>
        </p:nvSpPr>
        <p:spPr bwMode="auto">
          <a:xfrm>
            <a:off x="4005263" y="2987675"/>
            <a:ext cx="27368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Command</a:t>
            </a:r>
          </a:p>
          <a:p>
            <a:r>
              <a:rPr lang="en-GB" altLang="en-US" sz="800"/>
              <a:t>x1 </a:t>
            </a:r>
            <a:r>
              <a:rPr lang="en-GB" altLang="en-US" sz="800" b="0"/>
              <a:t>CVR(T) Sultan Command Vehicle               CWBR-08</a:t>
            </a:r>
            <a:endParaRPr lang="en-GB" altLang="en-US" sz="800"/>
          </a:p>
        </p:txBody>
      </p:sp>
      <p:sp>
        <p:nvSpPr>
          <p:cNvPr id="62768" name="Line 304">
            <a:extLst>
              <a:ext uri="{FF2B5EF4-FFF2-40B4-BE49-F238E27FC236}">
                <a16:creationId xmlns:a16="http://schemas.microsoft.com/office/drawing/2014/main" id="{2F71B353-1AAB-4AAC-9C26-647A76692DE0}"/>
              </a:ext>
            </a:extLst>
          </p:cNvPr>
          <p:cNvSpPr>
            <a:spLocks noChangeShapeType="1"/>
          </p:cNvSpPr>
          <p:nvPr/>
        </p:nvSpPr>
        <p:spPr bwMode="auto">
          <a:xfrm>
            <a:off x="3644900" y="2987675"/>
            <a:ext cx="0" cy="136842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2769" name="Line 305">
            <a:extLst>
              <a:ext uri="{FF2B5EF4-FFF2-40B4-BE49-F238E27FC236}">
                <a16:creationId xmlns:a16="http://schemas.microsoft.com/office/drawing/2014/main" id="{56E393D0-0796-4BFF-89E4-963DDF8C6EBF}"/>
              </a:ext>
            </a:extLst>
          </p:cNvPr>
          <p:cNvSpPr>
            <a:spLocks noChangeShapeType="1"/>
          </p:cNvSpPr>
          <p:nvPr/>
        </p:nvSpPr>
        <p:spPr bwMode="auto">
          <a:xfrm>
            <a:off x="3643313" y="3205163"/>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62770" name="Group 306">
            <a:extLst>
              <a:ext uri="{FF2B5EF4-FFF2-40B4-BE49-F238E27FC236}">
                <a16:creationId xmlns:a16="http://schemas.microsoft.com/office/drawing/2014/main" id="{37EC37F1-3C7E-478B-9D0C-38CD8DFEACF7}"/>
              </a:ext>
            </a:extLst>
          </p:cNvPr>
          <p:cNvGrpSpPr>
            <a:grpSpLocks/>
          </p:cNvGrpSpPr>
          <p:nvPr/>
        </p:nvGrpSpPr>
        <p:grpSpPr bwMode="auto">
          <a:xfrm>
            <a:off x="3789363" y="4284663"/>
            <a:ext cx="231775" cy="190500"/>
            <a:chOff x="2352" y="3264"/>
            <a:chExt cx="146" cy="120"/>
          </a:xfrm>
        </p:grpSpPr>
        <p:sp>
          <p:nvSpPr>
            <p:cNvPr id="62771" name="Rectangle 307">
              <a:extLst>
                <a:ext uri="{FF2B5EF4-FFF2-40B4-BE49-F238E27FC236}">
                  <a16:creationId xmlns:a16="http://schemas.microsoft.com/office/drawing/2014/main" id="{6A129A5C-A02A-4402-B5F2-B870B33DC91B}"/>
                </a:ext>
              </a:extLst>
            </p:cNvPr>
            <p:cNvSpPr>
              <a:spLocks noChangeAspect="1" noChangeArrowheads="1"/>
            </p:cNvSpPr>
            <p:nvPr/>
          </p:nvSpPr>
          <p:spPr bwMode="auto">
            <a:xfrm>
              <a:off x="2352" y="326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2772" name="Oval 308">
              <a:extLst>
                <a:ext uri="{FF2B5EF4-FFF2-40B4-BE49-F238E27FC236}">
                  <a16:creationId xmlns:a16="http://schemas.microsoft.com/office/drawing/2014/main" id="{81ECE157-7C5E-4029-88CE-F3C4797E62ED}"/>
                </a:ext>
              </a:extLst>
            </p:cNvPr>
            <p:cNvSpPr>
              <a:spLocks noChangeAspect="1" noChangeArrowheads="1"/>
            </p:cNvSpPr>
            <p:nvPr/>
          </p:nvSpPr>
          <p:spPr bwMode="auto">
            <a:xfrm>
              <a:off x="2359" y="336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62773" name="Oval 309">
              <a:extLst>
                <a:ext uri="{FF2B5EF4-FFF2-40B4-BE49-F238E27FC236}">
                  <a16:creationId xmlns:a16="http://schemas.microsoft.com/office/drawing/2014/main" id="{DD315C1C-A77D-4F8C-B584-FA1B57AD2B9C}"/>
                </a:ext>
              </a:extLst>
            </p:cNvPr>
            <p:cNvSpPr>
              <a:spLocks noChangeAspect="1" noChangeArrowheads="1"/>
            </p:cNvSpPr>
            <p:nvPr/>
          </p:nvSpPr>
          <p:spPr bwMode="auto">
            <a:xfrm>
              <a:off x="2473" y="336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62774" name="Oval 310">
              <a:extLst>
                <a:ext uri="{FF2B5EF4-FFF2-40B4-BE49-F238E27FC236}">
                  <a16:creationId xmlns:a16="http://schemas.microsoft.com/office/drawing/2014/main" id="{2060E08C-C9F0-4575-A31B-FF7B2E39347B}"/>
                </a:ext>
              </a:extLst>
            </p:cNvPr>
            <p:cNvSpPr>
              <a:spLocks noChangeAspect="1" noChangeArrowheads="1"/>
            </p:cNvSpPr>
            <p:nvPr/>
          </p:nvSpPr>
          <p:spPr bwMode="auto">
            <a:xfrm>
              <a:off x="2373" y="3290"/>
              <a:ext cx="102" cy="48"/>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2775" name="Line 311">
              <a:extLst>
                <a:ext uri="{FF2B5EF4-FFF2-40B4-BE49-F238E27FC236}">
                  <a16:creationId xmlns:a16="http://schemas.microsoft.com/office/drawing/2014/main" id="{52DA31B7-F786-47BB-B6E1-BABC60378A4B}"/>
                </a:ext>
              </a:extLst>
            </p:cNvPr>
            <p:cNvSpPr>
              <a:spLocks noChangeAspect="1" noChangeShapeType="1"/>
            </p:cNvSpPr>
            <p:nvPr/>
          </p:nvSpPr>
          <p:spPr bwMode="auto">
            <a:xfrm flipV="1">
              <a:off x="2353" y="3264"/>
              <a:ext cx="144" cy="9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62776" name="Group 312">
            <a:extLst>
              <a:ext uri="{FF2B5EF4-FFF2-40B4-BE49-F238E27FC236}">
                <a16:creationId xmlns:a16="http://schemas.microsoft.com/office/drawing/2014/main" id="{74EF6355-049D-427B-976C-8DA5F5371429}"/>
              </a:ext>
            </a:extLst>
          </p:cNvPr>
          <p:cNvGrpSpPr>
            <a:grpSpLocks/>
          </p:cNvGrpSpPr>
          <p:nvPr/>
        </p:nvGrpSpPr>
        <p:grpSpPr bwMode="auto">
          <a:xfrm>
            <a:off x="3862388" y="4213225"/>
            <a:ext cx="74612" cy="26988"/>
            <a:chOff x="2373" y="1404"/>
            <a:chExt cx="47" cy="17"/>
          </a:xfrm>
        </p:grpSpPr>
        <p:sp>
          <p:nvSpPr>
            <p:cNvPr id="62777" name="Oval 313">
              <a:extLst>
                <a:ext uri="{FF2B5EF4-FFF2-40B4-BE49-F238E27FC236}">
                  <a16:creationId xmlns:a16="http://schemas.microsoft.com/office/drawing/2014/main" id="{0AD11327-6067-4D9A-A8CD-6457356485C6}"/>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62778" name="Oval 314">
              <a:extLst>
                <a:ext uri="{FF2B5EF4-FFF2-40B4-BE49-F238E27FC236}">
                  <a16:creationId xmlns:a16="http://schemas.microsoft.com/office/drawing/2014/main" id="{27D8C7C8-ABA1-4F71-90FD-5D2E84D9EBF3}"/>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62779" name="Text Box 315">
            <a:extLst>
              <a:ext uri="{FF2B5EF4-FFF2-40B4-BE49-F238E27FC236}">
                <a16:creationId xmlns:a16="http://schemas.microsoft.com/office/drawing/2014/main" id="{A6403C4D-CBBD-49FD-8329-CB5AC3E370D3}"/>
              </a:ext>
            </a:extLst>
          </p:cNvPr>
          <p:cNvSpPr txBox="1">
            <a:spLocks noChangeArrowheads="1"/>
          </p:cNvSpPr>
          <p:nvPr/>
        </p:nvSpPr>
        <p:spPr bwMode="auto">
          <a:xfrm>
            <a:off x="4005263" y="4140200"/>
            <a:ext cx="274796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Recce</a:t>
            </a:r>
          </a:p>
          <a:p>
            <a:r>
              <a:rPr lang="en-GB" altLang="en-US" sz="800"/>
              <a:t>x3 </a:t>
            </a:r>
            <a:r>
              <a:rPr lang="en-GB" altLang="en-US" sz="800" b="0"/>
              <a:t>Ferret Scout Car </a:t>
            </a:r>
            <a:r>
              <a:rPr lang="en-GB" altLang="en-US" sz="800"/>
              <a:t>(a)</a:t>
            </a:r>
            <a:r>
              <a:rPr lang="en-GB" altLang="en-US" sz="800" b="0"/>
              <a:t>                                     CWBR-18</a:t>
            </a:r>
            <a:endParaRPr lang="en-GB" altLang="en-US" sz="800"/>
          </a:p>
        </p:txBody>
      </p:sp>
      <p:sp>
        <p:nvSpPr>
          <p:cNvPr id="62780" name="Line 316">
            <a:extLst>
              <a:ext uri="{FF2B5EF4-FFF2-40B4-BE49-F238E27FC236}">
                <a16:creationId xmlns:a16="http://schemas.microsoft.com/office/drawing/2014/main" id="{E8238291-B309-4E64-A28B-CF377B7EE55E}"/>
              </a:ext>
            </a:extLst>
          </p:cNvPr>
          <p:cNvSpPr>
            <a:spLocks noChangeShapeType="1"/>
          </p:cNvSpPr>
          <p:nvPr/>
        </p:nvSpPr>
        <p:spPr bwMode="auto">
          <a:xfrm>
            <a:off x="3644900" y="435610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pic>
        <p:nvPicPr>
          <p:cNvPr id="62823" name="Picture 359" descr="ANd9GcSyvC8aguoTUYAtgD3Gqqw4KMWyFPoxTVXnfykp67lZGDkHRVz1skHJZyhG">
            <a:extLst>
              <a:ext uri="{FF2B5EF4-FFF2-40B4-BE49-F238E27FC236}">
                <a16:creationId xmlns:a16="http://schemas.microsoft.com/office/drawing/2014/main" id="{577BF8D0-D39F-4C2F-932C-88227941605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8913" y="4500563"/>
            <a:ext cx="3095625" cy="1939925"/>
          </a:xfrm>
          <a:prstGeom prst="rect">
            <a:avLst/>
          </a:prstGeom>
          <a:noFill/>
          <a:extLst>
            <a:ext uri="{909E8E84-426E-40DD-AFC4-6F175D3DCCD1}">
              <a14:hiddenFill xmlns:a14="http://schemas.microsoft.com/office/drawing/2010/main">
                <a:solidFill>
                  <a:srgbClr val="FFFFFF"/>
                </a:solidFill>
              </a14:hiddenFill>
            </a:ext>
          </a:extLst>
        </p:spPr>
      </p:pic>
      <p:pic>
        <p:nvPicPr>
          <p:cNvPr id="62825" name="Picture 361" descr="800px-Triple_fascine">
            <a:extLst>
              <a:ext uri="{FF2B5EF4-FFF2-40B4-BE49-F238E27FC236}">
                <a16:creationId xmlns:a16="http://schemas.microsoft.com/office/drawing/2014/main" id="{7B7EB5E6-DEDA-42E8-8499-D9C8E1D2577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00438" y="250825"/>
            <a:ext cx="3241675" cy="2159000"/>
          </a:xfrm>
          <a:prstGeom prst="rect">
            <a:avLst/>
          </a:prstGeom>
          <a:noFill/>
          <a:extLst>
            <a:ext uri="{909E8E84-426E-40DD-AFC4-6F175D3DCCD1}">
              <a14:hiddenFill xmlns:a14="http://schemas.microsoft.com/office/drawing/2010/main">
                <a:solidFill>
                  <a:srgbClr val="FFFFFF"/>
                </a:solidFill>
              </a14:hiddenFill>
            </a:ext>
          </a:extLst>
        </p:spPr>
      </p:pic>
      <p:sp>
        <p:nvSpPr>
          <p:cNvPr id="62826" name="Text Box 362">
            <a:extLst>
              <a:ext uri="{FF2B5EF4-FFF2-40B4-BE49-F238E27FC236}">
                <a16:creationId xmlns:a16="http://schemas.microsoft.com/office/drawing/2014/main" id="{3F8CD92C-6B2B-403F-96E7-5492A3EBE3BE}"/>
              </a:ext>
            </a:extLst>
          </p:cNvPr>
          <p:cNvSpPr txBox="1">
            <a:spLocks noChangeArrowheads="1"/>
          </p:cNvSpPr>
          <p:nvPr/>
        </p:nvSpPr>
        <p:spPr bwMode="auto">
          <a:xfrm>
            <a:off x="620713" y="7740650"/>
            <a:ext cx="27019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a:t>
            </a:r>
          </a:p>
          <a:p>
            <a:r>
              <a:rPr lang="en-GB" altLang="en-US" sz="800"/>
              <a:t>x6 </a:t>
            </a:r>
            <a:r>
              <a:rPr lang="en-GB" altLang="en-US" sz="800" b="0"/>
              <a:t>Bedford MK 4-Ton Truck                      </a:t>
            </a:r>
            <a:r>
              <a:rPr lang="en-GB" altLang="en-US" sz="800"/>
              <a:t> </a:t>
            </a:r>
            <a:r>
              <a:rPr lang="en-GB" altLang="en-US" sz="800" b="0"/>
              <a:t>     CWBR-22</a:t>
            </a:r>
            <a:endParaRPr lang="en-GB" altLang="en-US" sz="80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840" name="Line 464">
            <a:extLst>
              <a:ext uri="{FF2B5EF4-FFF2-40B4-BE49-F238E27FC236}">
                <a16:creationId xmlns:a16="http://schemas.microsoft.com/office/drawing/2014/main" id="{E7148464-A13E-41F3-A0CF-7A73DA943FD8}"/>
              </a:ext>
            </a:extLst>
          </p:cNvPr>
          <p:cNvSpPr>
            <a:spLocks noChangeShapeType="1"/>
          </p:cNvSpPr>
          <p:nvPr/>
        </p:nvSpPr>
        <p:spPr bwMode="auto">
          <a:xfrm>
            <a:off x="3789363" y="5219700"/>
            <a:ext cx="0" cy="4318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1567" name="Line 191">
            <a:extLst>
              <a:ext uri="{FF2B5EF4-FFF2-40B4-BE49-F238E27FC236}">
                <a16:creationId xmlns:a16="http://schemas.microsoft.com/office/drawing/2014/main" id="{79A0C939-C527-4D6D-B350-B7FCB668372A}"/>
              </a:ext>
            </a:extLst>
          </p:cNvPr>
          <p:cNvSpPr>
            <a:spLocks noChangeShapeType="1"/>
          </p:cNvSpPr>
          <p:nvPr/>
        </p:nvSpPr>
        <p:spPr bwMode="auto">
          <a:xfrm>
            <a:off x="260350" y="395288"/>
            <a:ext cx="1588" cy="8636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1568" name="Line 192">
            <a:extLst>
              <a:ext uri="{FF2B5EF4-FFF2-40B4-BE49-F238E27FC236}">
                <a16:creationId xmlns:a16="http://schemas.microsoft.com/office/drawing/2014/main" id="{4731275A-B411-496E-A0D8-3CB3A8BB595C}"/>
              </a:ext>
            </a:extLst>
          </p:cNvPr>
          <p:cNvSpPr>
            <a:spLocks noChangeShapeType="1"/>
          </p:cNvSpPr>
          <p:nvPr/>
        </p:nvSpPr>
        <p:spPr bwMode="auto">
          <a:xfrm>
            <a:off x="261938" y="179388"/>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1569" name="Text Box 193">
            <a:extLst>
              <a:ext uri="{FF2B5EF4-FFF2-40B4-BE49-F238E27FC236}">
                <a16:creationId xmlns:a16="http://schemas.microsoft.com/office/drawing/2014/main" id="{1B5F81BF-96F5-4A14-955D-F65C319FE008}"/>
              </a:ext>
            </a:extLst>
          </p:cNvPr>
          <p:cNvSpPr txBox="1">
            <a:spLocks noChangeArrowheads="1"/>
          </p:cNvSpPr>
          <p:nvPr/>
        </p:nvSpPr>
        <p:spPr bwMode="auto">
          <a:xfrm>
            <a:off x="404813" y="107950"/>
            <a:ext cx="24574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MANOEUVRE ELEMENT CWBR-32</a:t>
            </a:r>
          </a:p>
          <a:p>
            <a:r>
              <a:rPr lang="en-GB" altLang="en-US" sz="1000"/>
              <a:t>Parachute Infantry (Patrols) Company</a:t>
            </a:r>
          </a:p>
        </p:txBody>
      </p:sp>
      <p:sp>
        <p:nvSpPr>
          <p:cNvPr id="101570" name="Line 194">
            <a:extLst>
              <a:ext uri="{FF2B5EF4-FFF2-40B4-BE49-F238E27FC236}">
                <a16:creationId xmlns:a16="http://schemas.microsoft.com/office/drawing/2014/main" id="{18DD29B2-820A-4954-8992-89EBAD786996}"/>
              </a:ext>
            </a:extLst>
          </p:cNvPr>
          <p:cNvSpPr>
            <a:spLocks noChangeShapeType="1"/>
          </p:cNvSpPr>
          <p:nvPr/>
        </p:nvSpPr>
        <p:spPr bwMode="auto">
          <a:xfrm>
            <a:off x="260350" y="68421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01571" name="Group 195">
            <a:extLst>
              <a:ext uri="{FF2B5EF4-FFF2-40B4-BE49-F238E27FC236}">
                <a16:creationId xmlns:a16="http://schemas.microsoft.com/office/drawing/2014/main" id="{52F37429-835C-4CF8-B9CB-C48853C7D65A}"/>
              </a:ext>
            </a:extLst>
          </p:cNvPr>
          <p:cNvGrpSpPr>
            <a:grpSpLocks/>
          </p:cNvGrpSpPr>
          <p:nvPr/>
        </p:nvGrpSpPr>
        <p:grpSpPr bwMode="auto">
          <a:xfrm>
            <a:off x="476250" y="539750"/>
            <a:ext cx="74613" cy="26988"/>
            <a:chOff x="2373" y="1404"/>
            <a:chExt cx="47" cy="17"/>
          </a:xfrm>
        </p:grpSpPr>
        <p:sp>
          <p:nvSpPr>
            <p:cNvPr id="101572" name="Oval 196">
              <a:extLst>
                <a:ext uri="{FF2B5EF4-FFF2-40B4-BE49-F238E27FC236}">
                  <a16:creationId xmlns:a16="http://schemas.microsoft.com/office/drawing/2014/main" id="{DC9ECAB1-42BB-468D-B6F8-0E4EB17A4C7A}"/>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01573" name="Oval 197">
              <a:extLst>
                <a:ext uri="{FF2B5EF4-FFF2-40B4-BE49-F238E27FC236}">
                  <a16:creationId xmlns:a16="http://schemas.microsoft.com/office/drawing/2014/main" id="{6995C3E6-B839-46ED-A553-0E7637BA527F}"/>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01574" name="Text Box 198">
            <a:extLst>
              <a:ext uri="{FF2B5EF4-FFF2-40B4-BE49-F238E27FC236}">
                <a16:creationId xmlns:a16="http://schemas.microsoft.com/office/drawing/2014/main" id="{F3E6651B-6571-4883-9CF5-1AE671F1D52A}"/>
              </a:ext>
            </a:extLst>
          </p:cNvPr>
          <p:cNvSpPr txBox="1">
            <a:spLocks noChangeArrowheads="1"/>
          </p:cNvSpPr>
          <p:nvPr/>
        </p:nvSpPr>
        <p:spPr bwMode="auto">
          <a:xfrm>
            <a:off x="620713" y="468313"/>
            <a:ext cx="271621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Command/Recce</a:t>
            </a:r>
          </a:p>
          <a:p>
            <a:r>
              <a:rPr lang="en-GB" altLang="en-US" sz="800"/>
              <a:t>x1 </a:t>
            </a:r>
            <a:r>
              <a:rPr lang="en-GB" altLang="en-US" sz="800" b="0"/>
              <a:t>Commander                                                CWBR-25</a:t>
            </a:r>
            <a:endParaRPr lang="en-GB" altLang="en-US" sz="800"/>
          </a:p>
        </p:txBody>
      </p:sp>
      <p:grpSp>
        <p:nvGrpSpPr>
          <p:cNvPr id="101575" name="Group 199">
            <a:extLst>
              <a:ext uri="{FF2B5EF4-FFF2-40B4-BE49-F238E27FC236}">
                <a16:creationId xmlns:a16="http://schemas.microsoft.com/office/drawing/2014/main" id="{40319D78-AA6F-44B8-A3A1-3F04DECF4FA1}"/>
              </a:ext>
            </a:extLst>
          </p:cNvPr>
          <p:cNvGrpSpPr>
            <a:grpSpLocks/>
          </p:cNvGrpSpPr>
          <p:nvPr/>
        </p:nvGrpSpPr>
        <p:grpSpPr bwMode="auto">
          <a:xfrm>
            <a:off x="404813" y="611188"/>
            <a:ext cx="231775" cy="157162"/>
            <a:chOff x="933" y="149"/>
            <a:chExt cx="146" cy="99"/>
          </a:xfrm>
        </p:grpSpPr>
        <p:sp>
          <p:nvSpPr>
            <p:cNvPr id="101576" name="Rectangle 200">
              <a:extLst>
                <a:ext uri="{FF2B5EF4-FFF2-40B4-BE49-F238E27FC236}">
                  <a16:creationId xmlns:a16="http://schemas.microsoft.com/office/drawing/2014/main" id="{365C84BB-C43A-491A-825F-5B07E0A1CE7B}"/>
                </a:ext>
              </a:extLst>
            </p:cNvPr>
            <p:cNvSpPr>
              <a:spLocks noChangeAspect="1" noChangeArrowheads="1"/>
            </p:cNvSpPr>
            <p:nvPr/>
          </p:nvSpPr>
          <p:spPr bwMode="auto">
            <a:xfrm>
              <a:off x="933" y="149"/>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1577" name="Text Box 201">
              <a:extLst>
                <a:ext uri="{FF2B5EF4-FFF2-40B4-BE49-F238E27FC236}">
                  <a16:creationId xmlns:a16="http://schemas.microsoft.com/office/drawing/2014/main" id="{98FE2653-4D4C-4538-BE4E-0BBC0E98BB4D}"/>
                </a:ext>
              </a:extLst>
            </p:cNvPr>
            <p:cNvSpPr txBox="1">
              <a:spLocks noChangeAspect="1" noChangeArrowheads="1"/>
            </p:cNvSpPr>
            <p:nvPr/>
          </p:nvSpPr>
          <p:spPr bwMode="auto">
            <a:xfrm>
              <a:off x="948" y="163"/>
              <a:ext cx="116" cy="70"/>
            </a:xfrm>
            <a:prstGeom prst="rect">
              <a:avLst/>
            </a:prstGeom>
            <a:solidFill>
              <a:srgbClr val="CC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sz="800"/>
                <a:t>HQ</a:t>
              </a:r>
            </a:p>
          </p:txBody>
        </p:sp>
      </p:grpSp>
      <p:grpSp>
        <p:nvGrpSpPr>
          <p:cNvPr id="101578" name="Group 202">
            <a:extLst>
              <a:ext uri="{FF2B5EF4-FFF2-40B4-BE49-F238E27FC236}">
                <a16:creationId xmlns:a16="http://schemas.microsoft.com/office/drawing/2014/main" id="{7847B229-E28A-4F2A-9773-DE8C76882642}"/>
              </a:ext>
            </a:extLst>
          </p:cNvPr>
          <p:cNvGrpSpPr>
            <a:grpSpLocks noChangeAspect="1"/>
          </p:cNvGrpSpPr>
          <p:nvPr/>
        </p:nvGrpSpPr>
        <p:grpSpPr bwMode="auto">
          <a:xfrm>
            <a:off x="404813" y="1185863"/>
            <a:ext cx="239712" cy="157162"/>
            <a:chOff x="960" y="336"/>
            <a:chExt cx="201" cy="132"/>
          </a:xfrm>
        </p:grpSpPr>
        <p:sp>
          <p:nvSpPr>
            <p:cNvPr id="101579" name="Rectangle 203">
              <a:extLst>
                <a:ext uri="{FF2B5EF4-FFF2-40B4-BE49-F238E27FC236}">
                  <a16:creationId xmlns:a16="http://schemas.microsoft.com/office/drawing/2014/main" id="{8CB92C4B-55D4-41BA-8F5B-9BE10B1689DD}"/>
                </a:ext>
              </a:extLst>
            </p:cNvPr>
            <p:cNvSpPr>
              <a:spLocks noChangeAspect="1" noChangeArrowheads="1"/>
            </p:cNvSpPr>
            <p:nvPr/>
          </p:nvSpPr>
          <p:spPr bwMode="auto">
            <a:xfrm>
              <a:off x="960" y="336"/>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1580" name="Line 204">
              <a:extLst>
                <a:ext uri="{FF2B5EF4-FFF2-40B4-BE49-F238E27FC236}">
                  <a16:creationId xmlns:a16="http://schemas.microsoft.com/office/drawing/2014/main" id="{BB4E7863-7907-438D-B714-E26189061EFF}"/>
                </a:ext>
              </a:extLst>
            </p:cNvPr>
            <p:cNvSpPr>
              <a:spLocks noChangeAspect="1" noChangeShapeType="1"/>
            </p:cNvSpPr>
            <p:nvPr/>
          </p:nvSpPr>
          <p:spPr bwMode="auto">
            <a:xfrm flipH="1">
              <a:off x="1061" y="354"/>
              <a:ext cx="2" cy="85"/>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1581" name="Line 205">
              <a:extLst>
                <a:ext uri="{FF2B5EF4-FFF2-40B4-BE49-F238E27FC236}">
                  <a16:creationId xmlns:a16="http://schemas.microsoft.com/office/drawing/2014/main" id="{039A1E35-37EC-4537-890B-500C9918CFEF}"/>
                </a:ext>
              </a:extLst>
            </p:cNvPr>
            <p:cNvSpPr>
              <a:spLocks noChangeAspect="1" noChangeShapeType="1"/>
            </p:cNvSpPr>
            <p:nvPr/>
          </p:nvSpPr>
          <p:spPr bwMode="auto">
            <a:xfrm flipV="1">
              <a:off x="1031" y="441"/>
              <a:ext cx="57" cy="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01582" name="Group 206">
            <a:extLst>
              <a:ext uri="{FF2B5EF4-FFF2-40B4-BE49-F238E27FC236}">
                <a16:creationId xmlns:a16="http://schemas.microsoft.com/office/drawing/2014/main" id="{136E4FF1-C6C3-48ED-B8EA-7BF7D42DD106}"/>
              </a:ext>
            </a:extLst>
          </p:cNvPr>
          <p:cNvGrpSpPr>
            <a:grpSpLocks/>
          </p:cNvGrpSpPr>
          <p:nvPr/>
        </p:nvGrpSpPr>
        <p:grpSpPr bwMode="auto">
          <a:xfrm>
            <a:off x="487363" y="1114425"/>
            <a:ext cx="74612" cy="26988"/>
            <a:chOff x="2373" y="1404"/>
            <a:chExt cx="47" cy="17"/>
          </a:xfrm>
        </p:grpSpPr>
        <p:sp>
          <p:nvSpPr>
            <p:cNvPr id="101583" name="Oval 207">
              <a:extLst>
                <a:ext uri="{FF2B5EF4-FFF2-40B4-BE49-F238E27FC236}">
                  <a16:creationId xmlns:a16="http://schemas.microsoft.com/office/drawing/2014/main" id="{EAAB0437-E33C-4948-B38D-0C31677C1765}"/>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01584" name="Oval 208">
              <a:extLst>
                <a:ext uri="{FF2B5EF4-FFF2-40B4-BE49-F238E27FC236}">
                  <a16:creationId xmlns:a16="http://schemas.microsoft.com/office/drawing/2014/main" id="{51FA1CE2-2FA6-42F2-82EB-628D22A09921}"/>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01585" name="Text Box 209">
            <a:extLst>
              <a:ext uri="{FF2B5EF4-FFF2-40B4-BE49-F238E27FC236}">
                <a16:creationId xmlns:a16="http://schemas.microsoft.com/office/drawing/2014/main" id="{412BA947-F607-437A-9BC7-8DB62D938C06}"/>
              </a:ext>
            </a:extLst>
          </p:cNvPr>
          <p:cNvSpPr txBox="1">
            <a:spLocks noChangeArrowheads="1"/>
          </p:cNvSpPr>
          <p:nvPr/>
        </p:nvSpPr>
        <p:spPr bwMode="auto">
          <a:xfrm>
            <a:off x="622300" y="1042988"/>
            <a:ext cx="27146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Self-Observed Fire Support/Recce</a:t>
            </a:r>
          </a:p>
          <a:p>
            <a:r>
              <a:rPr lang="en-GB" altLang="en-US" sz="800"/>
              <a:t>x1 </a:t>
            </a:r>
            <a:r>
              <a:rPr lang="en-GB" altLang="en-US" sz="800" b="0"/>
              <a:t>L9A1 51mm Mortar </a:t>
            </a:r>
            <a:r>
              <a:rPr lang="en-GB" altLang="en-US" sz="800"/>
              <a:t>      </a:t>
            </a:r>
            <a:r>
              <a:rPr lang="en-GB" altLang="en-US" sz="800" b="0"/>
              <a:t>                              CWBR-33</a:t>
            </a:r>
            <a:endParaRPr lang="en-GB" altLang="en-US" sz="800"/>
          </a:p>
        </p:txBody>
      </p:sp>
      <p:sp>
        <p:nvSpPr>
          <p:cNvPr id="101586" name="Line 210">
            <a:extLst>
              <a:ext uri="{FF2B5EF4-FFF2-40B4-BE49-F238E27FC236}">
                <a16:creationId xmlns:a16="http://schemas.microsoft.com/office/drawing/2014/main" id="{7B166046-E92C-4E81-987D-A5CDCFDF05CA}"/>
              </a:ext>
            </a:extLst>
          </p:cNvPr>
          <p:cNvSpPr>
            <a:spLocks noChangeShapeType="1"/>
          </p:cNvSpPr>
          <p:nvPr/>
        </p:nvSpPr>
        <p:spPr bwMode="auto">
          <a:xfrm>
            <a:off x="261938" y="1258888"/>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1587" name="Line 211">
            <a:extLst>
              <a:ext uri="{FF2B5EF4-FFF2-40B4-BE49-F238E27FC236}">
                <a16:creationId xmlns:a16="http://schemas.microsoft.com/office/drawing/2014/main" id="{EDE19817-F2BD-42AF-8778-7D51E277B9DF}"/>
              </a:ext>
            </a:extLst>
          </p:cNvPr>
          <p:cNvSpPr>
            <a:spLocks noChangeShapeType="1"/>
          </p:cNvSpPr>
          <p:nvPr/>
        </p:nvSpPr>
        <p:spPr bwMode="auto">
          <a:xfrm>
            <a:off x="261938" y="971550"/>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01588" name="Group 212">
            <a:extLst>
              <a:ext uri="{FF2B5EF4-FFF2-40B4-BE49-F238E27FC236}">
                <a16:creationId xmlns:a16="http://schemas.microsoft.com/office/drawing/2014/main" id="{E0506FB2-4EBB-457A-8DF4-C1F8CA726109}"/>
              </a:ext>
            </a:extLst>
          </p:cNvPr>
          <p:cNvGrpSpPr>
            <a:grpSpLocks/>
          </p:cNvGrpSpPr>
          <p:nvPr/>
        </p:nvGrpSpPr>
        <p:grpSpPr bwMode="auto">
          <a:xfrm>
            <a:off x="477838" y="827088"/>
            <a:ext cx="74612" cy="26987"/>
            <a:chOff x="2373" y="1404"/>
            <a:chExt cx="47" cy="17"/>
          </a:xfrm>
        </p:grpSpPr>
        <p:sp>
          <p:nvSpPr>
            <p:cNvPr id="101589" name="Oval 213">
              <a:extLst>
                <a:ext uri="{FF2B5EF4-FFF2-40B4-BE49-F238E27FC236}">
                  <a16:creationId xmlns:a16="http://schemas.microsoft.com/office/drawing/2014/main" id="{6B55A8C1-616B-4587-97AD-5CF79691B547}"/>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01590" name="Oval 214">
              <a:extLst>
                <a:ext uri="{FF2B5EF4-FFF2-40B4-BE49-F238E27FC236}">
                  <a16:creationId xmlns:a16="http://schemas.microsoft.com/office/drawing/2014/main" id="{4477447C-910A-4B7A-93A6-C537632C3BD6}"/>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01591" name="Text Box 215">
            <a:extLst>
              <a:ext uri="{FF2B5EF4-FFF2-40B4-BE49-F238E27FC236}">
                <a16:creationId xmlns:a16="http://schemas.microsoft.com/office/drawing/2014/main" id="{07B98602-544C-4BAB-A2B5-A3AC41EA8586}"/>
              </a:ext>
            </a:extLst>
          </p:cNvPr>
          <p:cNvSpPr txBox="1">
            <a:spLocks noChangeArrowheads="1"/>
          </p:cNvSpPr>
          <p:nvPr/>
        </p:nvSpPr>
        <p:spPr bwMode="auto">
          <a:xfrm>
            <a:off x="622300" y="755650"/>
            <a:ext cx="26987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Recce</a:t>
            </a:r>
          </a:p>
          <a:p>
            <a:r>
              <a:rPr lang="en-GB" altLang="en-US" sz="800"/>
              <a:t>x9 </a:t>
            </a:r>
            <a:r>
              <a:rPr lang="en-GB" altLang="en-US" sz="800" b="0"/>
              <a:t>Para Infantry (3 MAW) </a:t>
            </a:r>
            <a:r>
              <a:rPr lang="en-GB" altLang="en-US" sz="800"/>
              <a:t>(ab)</a:t>
            </a:r>
            <a:r>
              <a:rPr lang="en-GB" altLang="en-US" sz="800" b="0"/>
              <a:t>                        CWBR-37</a:t>
            </a:r>
            <a:endParaRPr lang="en-GB" altLang="en-US" sz="800"/>
          </a:p>
        </p:txBody>
      </p:sp>
      <p:sp>
        <p:nvSpPr>
          <p:cNvPr id="101592" name="Text Box 216">
            <a:extLst>
              <a:ext uri="{FF2B5EF4-FFF2-40B4-BE49-F238E27FC236}">
                <a16:creationId xmlns:a16="http://schemas.microsoft.com/office/drawing/2014/main" id="{37DABA36-DD8B-482B-B27C-879065CF9301}"/>
              </a:ext>
            </a:extLst>
          </p:cNvPr>
          <p:cNvSpPr txBox="1">
            <a:spLocks noChangeArrowheads="1"/>
          </p:cNvSpPr>
          <p:nvPr/>
        </p:nvSpPr>
        <p:spPr bwMode="auto">
          <a:xfrm>
            <a:off x="115888" y="1403350"/>
            <a:ext cx="3213100" cy="1069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800"/>
              <a:t>(a) </a:t>
            </a:r>
            <a:r>
              <a:rPr lang="en-GB" altLang="en-US" sz="800" b="0"/>
              <a:t>From 1986: May upgrade Infantry with L85/L86 small-arms:</a:t>
            </a:r>
          </a:p>
          <a:p>
            <a:r>
              <a:rPr lang="en-GB" altLang="en-US" sz="800"/>
              <a:t>     x9 </a:t>
            </a:r>
            <a:r>
              <a:rPr lang="en-GB" altLang="en-US" sz="800" b="0"/>
              <a:t>Para Infantry (3 MAW)                                            CWBR-38</a:t>
            </a:r>
          </a:p>
          <a:p>
            <a:r>
              <a:rPr lang="en-GB" altLang="en-US" sz="800" b="0"/>
              <a:t>From 1987: May replace all M72 66mm LAW and Carl-Gustav 84mm MAW with the 94mm LAW-80 (see card). </a:t>
            </a:r>
          </a:p>
          <a:p>
            <a:endParaRPr lang="en-GB" altLang="en-US" sz="800" b="0"/>
          </a:p>
          <a:p>
            <a:r>
              <a:rPr lang="en-GB" altLang="en-US" sz="800"/>
              <a:t>(b) </a:t>
            </a:r>
            <a:r>
              <a:rPr lang="en-GB" altLang="en-US" sz="800" b="0"/>
              <a:t>Late 1980s: In TA Para Battalions operating under BAOR command, replace </a:t>
            </a:r>
            <a:r>
              <a:rPr lang="en-GB" altLang="en-US" sz="800"/>
              <a:t>x3 </a:t>
            </a:r>
            <a:r>
              <a:rPr lang="en-GB" altLang="en-US" sz="800" b="0"/>
              <a:t>Para Infantry (MAW) with:</a:t>
            </a:r>
          </a:p>
          <a:p>
            <a:r>
              <a:rPr lang="en-GB" altLang="en-US" sz="800" b="0"/>
              <a:t>     Milan ATGM Team                                                       CWBR-30</a:t>
            </a:r>
          </a:p>
        </p:txBody>
      </p:sp>
      <p:grpSp>
        <p:nvGrpSpPr>
          <p:cNvPr id="101593" name="Group 217">
            <a:extLst>
              <a:ext uri="{FF2B5EF4-FFF2-40B4-BE49-F238E27FC236}">
                <a16:creationId xmlns:a16="http://schemas.microsoft.com/office/drawing/2014/main" id="{0EEEF8D0-0656-4843-A8BA-993D6D959FC8}"/>
              </a:ext>
            </a:extLst>
          </p:cNvPr>
          <p:cNvGrpSpPr>
            <a:grpSpLocks/>
          </p:cNvGrpSpPr>
          <p:nvPr/>
        </p:nvGrpSpPr>
        <p:grpSpPr bwMode="auto">
          <a:xfrm>
            <a:off x="117475" y="250825"/>
            <a:ext cx="287338" cy="215900"/>
            <a:chOff x="637" y="1857"/>
            <a:chExt cx="146" cy="99"/>
          </a:xfrm>
        </p:grpSpPr>
        <p:grpSp>
          <p:nvGrpSpPr>
            <p:cNvPr id="101594" name="Group 218">
              <a:extLst>
                <a:ext uri="{FF2B5EF4-FFF2-40B4-BE49-F238E27FC236}">
                  <a16:creationId xmlns:a16="http://schemas.microsoft.com/office/drawing/2014/main" id="{6DA4D605-D3A2-4A07-9E4A-3271A67580A9}"/>
                </a:ext>
              </a:extLst>
            </p:cNvPr>
            <p:cNvGrpSpPr>
              <a:grpSpLocks noChangeAspect="1"/>
            </p:cNvGrpSpPr>
            <p:nvPr/>
          </p:nvGrpSpPr>
          <p:grpSpPr bwMode="auto">
            <a:xfrm>
              <a:off x="637" y="1857"/>
              <a:ext cx="146" cy="99"/>
              <a:chOff x="1968" y="1728"/>
              <a:chExt cx="195" cy="132"/>
            </a:xfrm>
          </p:grpSpPr>
          <p:sp>
            <p:nvSpPr>
              <p:cNvPr id="101595" name="Rectangle 219">
                <a:extLst>
                  <a:ext uri="{FF2B5EF4-FFF2-40B4-BE49-F238E27FC236}">
                    <a16:creationId xmlns:a16="http://schemas.microsoft.com/office/drawing/2014/main" id="{2B92743D-F968-4C05-B8EC-37EB4B6D6A92}"/>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1596" name="Line 220">
                <a:extLst>
                  <a:ext uri="{FF2B5EF4-FFF2-40B4-BE49-F238E27FC236}">
                    <a16:creationId xmlns:a16="http://schemas.microsoft.com/office/drawing/2014/main" id="{CCBEB903-A081-425C-8B0C-04BFCDFA9258}"/>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1597" name="Line 221">
                <a:extLst>
                  <a:ext uri="{FF2B5EF4-FFF2-40B4-BE49-F238E27FC236}">
                    <a16:creationId xmlns:a16="http://schemas.microsoft.com/office/drawing/2014/main" id="{B3C5CCCA-0CE7-415A-B6AD-87C64AAFC5F3}"/>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01598" name="Group 222">
              <a:extLst>
                <a:ext uri="{FF2B5EF4-FFF2-40B4-BE49-F238E27FC236}">
                  <a16:creationId xmlns:a16="http://schemas.microsoft.com/office/drawing/2014/main" id="{1BBBD14D-82E2-404F-877F-CA7A75BC8756}"/>
                </a:ext>
              </a:extLst>
            </p:cNvPr>
            <p:cNvGrpSpPr>
              <a:grpSpLocks/>
            </p:cNvGrpSpPr>
            <p:nvPr/>
          </p:nvGrpSpPr>
          <p:grpSpPr bwMode="auto">
            <a:xfrm>
              <a:off x="686" y="1931"/>
              <a:ext cx="48" cy="24"/>
              <a:chOff x="1632" y="1249"/>
              <a:chExt cx="48" cy="24"/>
            </a:xfrm>
          </p:grpSpPr>
          <p:sp>
            <p:nvSpPr>
              <p:cNvPr id="101599" name="AutoShape 223">
                <a:extLst>
                  <a:ext uri="{FF2B5EF4-FFF2-40B4-BE49-F238E27FC236}">
                    <a16:creationId xmlns:a16="http://schemas.microsoft.com/office/drawing/2014/main" id="{2165243D-477D-47FF-8F17-654076F1B0FB}"/>
                  </a:ext>
                </a:extLst>
              </p:cNvPr>
              <p:cNvSpPr>
                <a:spLocks noChangeArrowheads="1"/>
              </p:cNvSpPr>
              <p:nvPr/>
            </p:nvSpPr>
            <p:spPr bwMode="auto">
              <a:xfrm>
                <a:off x="1632" y="1249"/>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1600" name="AutoShape 224">
                <a:extLst>
                  <a:ext uri="{FF2B5EF4-FFF2-40B4-BE49-F238E27FC236}">
                    <a16:creationId xmlns:a16="http://schemas.microsoft.com/office/drawing/2014/main" id="{F88F3B7C-0536-412D-8EDC-D1CCFFE03E64}"/>
                  </a:ext>
                </a:extLst>
              </p:cNvPr>
              <p:cNvSpPr>
                <a:spLocks noChangeArrowheads="1"/>
              </p:cNvSpPr>
              <p:nvPr/>
            </p:nvSpPr>
            <p:spPr bwMode="auto">
              <a:xfrm>
                <a:off x="1657" y="1250"/>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grpSp>
        <p:nvGrpSpPr>
          <p:cNvPr id="101601" name="Group 225">
            <a:extLst>
              <a:ext uri="{FF2B5EF4-FFF2-40B4-BE49-F238E27FC236}">
                <a16:creationId xmlns:a16="http://schemas.microsoft.com/office/drawing/2014/main" id="{93E57B67-A5C2-46E3-9F15-540A18CFF99C}"/>
              </a:ext>
            </a:extLst>
          </p:cNvPr>
          <p:cNvGrpSpPr>
            <a:grpSpLocks/>
          </p:cNvGrpSpPr>
          <p:nvPr/>
        </p:nvGrpSpPr>
        <p:grpSpPr bwMode="auto">
          <a:xfrm>
            <a:off x="406400" y="898525"/>
            <a:ext cx="215900" cy="144463"/>
            <a:chOff x="637" y="1857"/>
            <a:chExt cx="146" cy="99"/>
          </a:xfrm>
        </p:grpSpPr>
        <p:grpSp>
          <p:nvGrpSpPr>
            <p:cNvPr id="101602" name="Group 226">
              <a:extLst>
                <a:ext uri="{FF2B5EF4-FFF2-40B4-BE49-F238E27FC236}">
                  <a16:creationId xmlns:a16="http://schemas.microsoft.com/office/drawing/2014/main" id="{DFA711EF-75F1-4CBF-B2C1-AECBFA30EBFD}"/>
                </a:ext>
              </a:extLst>
            </p:cNvPr>
            <p:cNvGrpSpPr>
              <a:grpSpLocks noChangeAspect="1"/>
            </p:cNvGrpSpPr>
            <p:nvPr/>
          </p:nvGrpSpPr>
          <p:grpSpPr bwMode="auto">
            <a:xfrm>
              <a:off x="637" y="1857"/>
              <a:ext cx="146" cy="99"/>
              <a:chOff x="1968" y="1728"/>
              <a:chExt cx="195" cy="132"/>
            </a:xfrm>
          </p:grpSpPr>
          <p:sp>
            <p:nvSpPr>
              <p:cNvPr id="101603" name="Rectangle 227">
                <a:extLst>
                  <a:ext uri="{FF2B5EF4-FFF2-40B4-BE49-F238E27FC236}">
                    <a16:creationId xmlns:a16="http://schemas.microsoft.com/office/drawing/2014/main" id="{2C61EC2D-2780-48E1-81C1-D8E8061C7449}"/>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1604" name="Line 228">
                <a:extLst>
                  <a:ext uri="{FF2B5EF4-FFF2-40B4-BE49-F238E27FC236}">
                    <a16:creationId xmlns:a16="http://schemas.microsoft.com/office/drawing/2014/main" id="{EBD505EE-4FE5-4337-B7CA-A5F66C31B28F}"/>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1605" name="Line 229">
                <a:extLst>
                  <a:ext uri="{FF2B5EF4-FFF2-40B4-BE49-F238E27FC236}">
                    <a16:creationId xmlns:a16="http://schemas.microsoft.com/office/drawing/2014/main" id="{8F7DADA0-FCFB-4F52-9893-E77F31CEEA3E}"/>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01606" name="Group 230">
              <a:extLst>
                <a:ext uri="{FF2B5EF4-FFF2-40B4-BE49-F238E27FC236}">
                  <a16:creationId xmlns:a16="http://schemas.microsoft.com/office/drawing/2014/main" id="{BE6A8424-1D6F-4983-83CE-9123A2FBF883}"/>
                </a:ext>
              </a:extLst>
            </p:cNvPr>
            <p:cNvGrpSpPr>
              <a:grpSpLocks/>
            </p:cNvGrpSpPr>
            <p:nvPr/>
          </p:nvGrpSpPr>
          <p:grpSpPr bwMode="auto">
            <a:xfrm>
              <a:off x="686" y="1931"/>
              <a:ext cx="48" cy="24"/>
              <a:chOff x="1632" y="1249"/>
              <a:chExt cx="48" cy="24"/>
            </a:xfrm>
          </p:grpSpPr>
          <p:sp>
            <p:nvSpPr>
              <p:cNvPr id="101607" name="AutoShape 231">
                <a:extLst>
                  <a:ext uri="{FF2B5EF4-FFF2-40B4-BE49-F238E27FC236}">
                    <a16:creationId xmlns:a16="http://schemas.microsoft.com/office/drawing/2014/main" id="{BE36ABEB-661F-4293-8407-1BD932567540}"/>
                  </a:ext>
                </a:extLst>
              </p:cNvPr>
              <p:cNvSpPr>
                <a:spLocks noChangeArrowheads="1"/>
              </p:cNvSpPr>
              <p:nvPr/>
            </p:nvSpPr>
            <p:spPr bwMode="auto">
              <a:xfrm>
                <a:off x="1632" y="1249"/>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1608" name="AutoShape 232">
                <a:extLst>
                  <a:ext uri="{FF2B5EF4-FFF2-40B4-BE49-F238E27FC236}">
                    <a16:creationId xmlns:a16="http://schemas.microsoft.com/office/drawing/2014/main" id="{174E3074-158A-444A-9961-4131F7DEBAF9}"/>
                  </a:ext>
                </a:extLst>
              </p:cNvPr>
              <p:cNvSpPr>
                <a:spLocks noChangeArrowheads="1"/>
              </p:cNvSpPr>
              <p:nvPr/>
            </p:nvSpPr>
            <p:spPr bwMode="auto">
              <a:xfrm>
                <a:off x="1657" y="1250"/>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101667" name="Line 291">
            <a:extLst>
              <a:ext uri="{FF2B5EF4-FFF2-40B4-BE49-F238E27FC236}">
                <a16:creationId xmlns:a16="http://schemas.microsoft.com/office/drawing/2014/main" id="{CDB60AAC-878A-47CB-8BA7-5B6DFCAF05CF}"/>
              </a:ext>
            </a:extLst>
          </p:cNvPr>
          <p:cNvSpPr>
            <a:spLocks noChangeShapeType="1"/>
          </p:cNvSpPr>
          <p:nvPr/>
        </p:nvSpPr>
        <p:spPr bwMode="auto">
          <a:xfrm>
            <a:off x="260350" y="3132138"/>
            <a:ext cx="0" cy="14398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01668" name="Group 292">
            <a:extLst>
              <a:ext uri="{FF2B5EF4-FFF2-40B4-BE49-F238E27FC236}">
                <a16:creationId xmlns:a16="http://schemas.microsoft.com/office/drawing/2014/main" id="{2C6A90EA-6B8E-45DA-BE55-DCA67268CFC4}"/>
              </a:ext>
            </a:extLst>
          </p:cNvPr>
          <p:cNvGrpSpPr>
            <a:grpSpLocks/>
          </p:cNvGrpSpPr>
          <p:nvPr/>
        </p:nvGrpSpPr>
        <p:grpSpPr bwMode="auto">
          <a:xfrm>
            <a:off x="487363" y="3851275"/>
            <a:ext cx="74612" cy="26988"/>
            <a:chOff x="2373" y="1404"/>
            <a:chExt cx="47" cy="17"/>
          </a:xfrm>
        </p:grpSpPr>
        <p:sp>
          <p:nvSpPr>
            <p:cNvPr id="101669" name="Oval 293">
              <a:extLst>
                <a:ext uri="{FF2B5EF4-FFF2-40B4-BE49-F238E27FC236}">
                  <a16:creationId xmlns:a16="http://schemas.microsoft.com/office/drawing/2014/main" id="{1675F49D-DFA9-459A-800A-A4FB53A0E184}"/>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01670" name="Oval 294">
              <a:extLst>
                <a:ext uri="{FF2B5EF4-FFF2-40B4-BE49-F238E27FC236}">
                  <a16:creationId xmlns:a16="http://schemas.microsoft.com/office/drawing/2014/main" id="{EAE37653-672D-4536-93B1-3641E7E715F1}"/>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01671" name="Text Box 295">
            <a:extLst>
              <a:ext uri="{FF2B5EF4-FFF2-40B4-BE49-F238E27FC236}">
                <a16:creationId xmlns:a16="http://schemas.microsoft.com/office/drawing/2014/main" id="{C0002A10-7096-40AD-A4A0-B1AF7F3847B5}"/>
              </a:ext>
            </a:extLst>
          </p:cNvPr>
          <p:cNvSpPr txBox="1">
            <a:spLocks noChangeArrowheads="1"/>
          </p:cNvSpPr>
          <p:nvPr/>
        </p:nvSpPr>
        <p:spPr bwMode="auto">
          <a:xfrm>
            <a:off x="620713" y="3778250"/>
            <a:ext cx="27193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Recce</a:t>
            </a:r>
          </a:p>
          <a:p>
            <a:r>
              <a:rPr lang="en-GB" altLang="en-US" sz="800"/>
              <a:t>x5 </a:t>
            </a:r>
            <a:r>
              <a:rPr lang="en-GB" altLang="en-US" sz="800" b="0"/>
              <a:t>Saladin 76mm Armoured Car </a:t>
            </a:r>
            <a:r>
              <a:rPr lang="en-GB" altLang="en-US" sz="800"/>
              <a:t>(ab)</a:t>
            </a:r>
            <a:r>
              <a:rPr lang="en-GB" altLang="en-US" sz="800" b="0"/>
              <a:t>              CWBR-63</a:t>
            </a:r>
            <a:endParaRPr lang="en-GB" altLang="en-US" sz="800"/>
          </a:p>
        </p:txBody>
      </p:sp>
      <p:sp>
        <p:nvSpPr>
          <p:cNvPr id="101672" name="Line 296">
            <a:extLst>
              <a:ext uri="{FF2B5EF4-FFF2-40B4-BE49-F238E27FC236}">
                <a16:creationId xmlns:a16="http://schemas.microsoft.com/office/drawing/2014/main" id="{819EAD14-633E-4ABA-9829-8D8ACC10D8F9}"/>
              </a:ext>
            </a:extLst>
          </p:cNvPr>
          <p:cNvSpPr>
            <a:spLocks noChangeShapeType="1"/>
          </p:cNvSpPr>
          <p:nvPr/>
        </p:nvSpPr>
        <p:spPr bwMode="auto">
          <a:xfrm>
            <a:off x="260350" y="399415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01673" name="Group 297">
            <a:extLst>
              <a:ext uri="{FF2B5EF4-FFF2-40B4-BE49-F238E27FC236}">
                <a16:creationId xmlns:a16="http://schemas.microsoft.com/office/drawing/2014/main" id="{C003F403-EA0C-42B0-A904-AFC6972B9516}"/>
              </a:ext>
            </a:extLst>
          </p:cNvPr>
          <p:cNvGrpSpPr>
            <a:grpSpLocks noChangeAspect="1"/>
          </p:cNvGrpSpPr>
          <p:nvPr/>
        </p:nvGrpSpPr>
        <p:grpSpPr bwMode="auto">
          <a:xfrm>
            <a:off x="117475" y="2986088"/>
            <a:ext cx="287338" cy="217487"/>
            <a:chOff x="480" y="816"/>
            <a:chExt cx="201" cy="132"/>
          </a:xfrm>
        </p:grpSpPr>
        <p:grpSp>
          <p:nvGrpSpPr>
            <p:cNvPr id="101674" name="Group 298">
              <a:extLst>
                <a:ext uri="{FF2B5EF4-FFF2-40B4-BE49-F238E27FC236}">
                  <a16:creationId xmlns:a16="http://schemas.microsoft.com/office/drawing/2014/main" id="{08946E9E-80B7-41FB-8AE8-7DD714845552}"/>
                </a:ext>
              </a:extLst>
            </p:cNvPr>
            <p:cNvGrpSpPr>
              <a:grpSpLocks noChangeAspect="1"/>
            </p:cNvGrpSpPr>
            <p:nvPr/>
          </p:nvGrpSpPr>
          <p:grpSpPr bwMode="auto">
            <a:xfrm>
              <a:off x="480" y="816"/>
              <a:ext cx="201" cy="132"/>
              <a:chOff x="480" y="816"/>
              <a:chExt cx="201" cy="132"/>
            </a:xfrm>
          </p:grpSpPr>
          <p:sp>
            <p:nvSpPr>
              <p:cNvPr id="101675" name="Rectangle 299">
                <a:extLst>
                  <a:ext uri="{FF2B5EF4-FFF2-40B4-BE49-F238E27FC236}">
                    <a16:creationId xmlns:a16="http://schemas.microsoft.com/office/drawing/2014/main" id="{4B90A2B7-18CB-429D-9037-3931C8C098E6}"/>
                  </a:ext>
                </a:extLst>
              </p:cNvPr>
              <p:cNvSpPr>
                <a:spLocks noChangeAspect="1" noChangeArrowheads="1"/>
              </p:cNvSpPr>
              <p:nvPr/>
            </p:nvSpPr>
            <p:spPr bwMode="auto">
              <a:xfrm>
                <a:off x="480" y="816"/>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1676" name="Oval 300">
                <a:extLst>
                  <a:ext uri="{FF2B5EF4-FFF2-40B4-BE49-F238E27FC236}">
                    <a16:creationId xmlns:a16="http://schemas.microsoft.com/office/drawing/2014/main" id="{67214547-2C8F-4D2E-86E5-05E7BF48272B}"/>
                  </a:ext>
                </a:extLst>
              </p:cNvPr>
              <p:cNvSpPr>
                <a:spLocks noChangeAspect="1" noChangeArrowheads="1"/>
              </p:cNvSpPr>
              <p:nvPr/>
            </p:nvSpPr>
            <p:spPr bwMode="auto">
              <a:xfrm>
                <a:off x="517" y="849"/>
                <a:ext cx="127"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101677" name="Line 301">
              <a:extLst>
                <a:ext uri="{FF2B5EF4-FFF2-40B4-BE49-F238E27FC236}">
                  <a16:creationId xmlns:a16="http://schemas.microsoft.com/office/drawing/2014/main" id="{7A7F2954-BD7A-41DD-9F83-E38CF3A7DE48}"/>
                </a:ext>
              </a:extLst>
            </p:cNvPr>
            <p:cNvSpPr>
              <a:spLocks noChangeAspect="1" noChangeShapeType="1"/>
            </p:cNvSpPr>
            <p:nvPr/>
          </p:nvSpPr>
          <p:spPr bwMode="auto">
            <a:xfrm flipV="1">
              <a:off x="480" y="816"/>
              <a:ext cx="198" cy="132"/>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01678" name="Line 302">
            <a:extLst>
              <a:ext uri="{FF2B5EF4-FFF2-40B4-BE49-F238E27FC236}">
                <a16:creationId xmlns:a16="http://schemas.microsoft.com/office/drawing/2014/main" id="{FA7B2C8C-16A1-405B-A6C3-3E1DB129C327}"/>
              </a:ext>
            </a:extLst>
          </p:cNvPr>
          <p:cNvSpPr>
            <a:spLocks noChangeShapeType="1"/>
          </p:cNvSpPr>
          <p:nvPr/>
        </p:nvSpPr>
        <p:spPr bwMode="auto">
          <a:xfrm>
            <a:off x="260350" y="3417888"/>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1679" name="Line 303">
            <a:extLst>
              <a:ext uri="{FF2B5EF4-FFF2-40B4-BE49-F238E27FC236}">
                <a16:creationId xmlns:a16="http://schemas.microsoft.com/office/drawing/2014/main" id="{705489D8-37D8-4953-B0A4-562C30B1259F}"/>
              </a:ext>
            </a:extLst>
          </p:cNvPr>
          <p:cNvSpPr>
            <a:spLocks noChangeShapeType="1"/>
          </p:cNvSpPr>
          <p:nvPr/>
        </p:nvSpPr>
        <p:spPr bwMode="auto">
          <a:xfrm>
            <a:off x="476250" y="3489325"/>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01680" name="Group 304">
            <a:extLst>
              <a:ext uri="{FF2B5EF4-FFF2-40B4-BE49-F238E27FC236}">
                <a16:creationId xmlns:a16="http://schemas.microsoft.com/office/drawing/2014/main" id="{937955A4-0A66-4BAF-A139-04B86241F474}"/>
              </a:ext>
            </a:extLst>
          </p:cNvPr>
          <p:cNvGrpSpPr>
            <a:grpSpLocks/>
          </p:cNvGrpSpPr>
          <p:nvPr/>
        </p:nvGrpSpPr>
        <p:grpSpPr bwMode="auto">
          <a:xfrm>
            <a:off x="476250" y="3273425"/>
            <a:ext cx="74613" cy="26988"/>
            <a:chOff x="2373" y="1404"/>
            <a:chExt cx="47" cy="17"/>
          </a:xfrm>
        </p:grpSpPr>
        <p:sp>
          <p:nvSpPr>
            <p:cNvPr id="101681" name="Oval 305">
              <a:extLst>
                <a:ext uri="{FF2B5EF4-FFF2-40B4-BE49-F238E27FC236}">
                  <a16:creationId xmlns:a16="http://schemas.microsoft.com/office/drawing/2014/main" id="{3ECF9F12-D514-4C04-A85D-42D2E117F4B1}"/>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01682" name="Oval 306">
              <a:extLst>
                <a:ext uri="{FF2B5EF4-FFF2-40B4-BE49-F238E27FC236}">
                  <a16:creationId xmlns:a16="http://schemas.microsoft.com/office/drawing/2014/main" id="{B54CDD91-524D-41BD-A8D9-23055AD5F538}"/>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01683" name="Text Box 307">
            <a:extLst>
              <a:ext uri="{FF2B5EF4-FFF2-40B4-BE49-F238E27FC236}">
                <a16:creationId xmlns:a16="http://schemas.microsoft.com/office/drawing/2014/main" id="{F7CA7234-6826-4DE7-9F5A-ADA67F8A2D28}"/>
              </a:ext>
            </a:extLst>
          </p:cNvPr>
          <p:cNvSpPr txBox="1">
            <a:spLocks noChangeArrowheads="1"/>
          </p:cNvSpPr>
          <p:nvPr/>
        </p:nvSpPr>
        <p:spPr bwMode="auto">
          <a:xfrm>
            <a:off x="620713" y="3206750"/>
            <a:ext cx="27447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Command/Recce</a:t>
            </a:r>
          </a:p>
          <a:p>
            <a:r>
              <a:rPr lang="en-GB" altLang="en-US" sz="800"/>
              <a:t>x1 </a:t>
            </a:r>
            <a:r>
              <a:rPr lang="en-GB" altLang="en-US" sz="800" b="0"/>
              <a:t>Commander                                                 CWBR-25</a:t>
            </a:r>
            <a:endParaRPr lang="en-GB" altLang="en-US" sz="800"/>
          </a:p>
        </p:txBody>
      </p:sp>
      <p:grpSp>
        <p:nvGrpSpPr>
          <p:cNvPr id="101684" name="Group 308">
            <a:extLst>
              <a:ext uri="{FF2B5EF4-FFF2-40B4-BE49-F238E27FC236}">
                <a16:creationId xmlns:a16="http://schemas.microsoft.com/office/drawing/2014/main" id="{B2D7EF66-928B-4C26-9E5E-F9C05AFEB661}"/>
              </a:ext>
            </a:extLst>
          </p:cNvPr>
          <p:cNvGrpSpPr>
            <a:grpSpLocks/>
          </p:cNvGrpSpPr>
          <p:nvPr/>
        </p:nvGrpSpPr>
        <p:grpSpPr bwMode="auto">
          <a:xfrm>
            <a:off x="404813" y="3344863"/>
            <a:ext cx="231775" cy="157162"/>
            <a:chOff x="933" y="149"/>
            <a:chExt cx="146" cy="99"/>
          </a:xfrm>
        </p:grpSpPr>
        <p:sp>
          <p:nvSpPr>
            <p:cNvPr id="101685" name="Rectangle 309">
              <a:extLst>
                <a:ext uri="{FF2B5EF4-FFF2-40B4-BE49-F238E27FC236}">
                  <a16:creationId xmlns:a16="http://schemas.microsoft.com/office/drawing/2014/main" id="{14F9F85E-0270-43D7-9B88-DAE6AF9D68F9}"/>
                </a:ext>
              </a:extLst>
            </p:cNvPr>
            <p:cNvSpPr>
              <a:spLocks noChangeAspect="1" noChangeArrowheads="1"/>
            </p:cNvSpPr>
            <p:nvPr/>
          </p:nvSpPr>
          <p:spPr bwMode="auto">
            <a:xfrm>
              <a:off x="933" y="149"/>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1686" name="Text Box 310">
              <a:extLst>
                <a:ext uri="{FF2B5EF4-FFF2-40B4-BE49-F238E27FC236}">
                  <a16:creationId xmlns:a16="http://schemas.microsoft.com/office/drawing/2014/main" id="{C678686A-6622-4072-869E-3197C5E4FC57}"/>
                </a:ext>
              </a:extLst>
            </p:cNvPr>
            <p:cNvSpPr txBox="1">
              <a:spLocks noChangeAspect="1" noChangeArrowheads="1"/>
            </p:cNvSpPr>
            <p:nvPr/>
          </p:nvSpPr>
          <p:spPr bwMode="auto">
            <a:xfrm>
              <a:off x="948" y="163"/>
              <a:ext cx="116" cy="70"/>
            </a:xfrm>
            <a:prstGeom prst="rect">
              <a:avLst/>
            </a:prstGeom>
            <a:solidFill>
              <a:srgbClr val="CC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sz="800"/>
                <a:t>HQ</a:t>
              </a:r>
            </a:p>
          </p:txBody>
        </p:sp>
      </p:grpSp>
      <p:grpSp>
        <p:nvGrpSpPr>
          <p:cNvPr id="101687" name="Group 311">
            <a:extLst>
              <a:ext uri="{FF2B5EF4-FFF2-40B4-BE49-F238E27FC236}">
                <a16:creationId xmlns:a16="http://schemas.microsoft.com/office/drawing/2014/main" id="{3844BE5E-86E0-4AD1-B991-F20C7A026049}"/>
              </a:ext>
            </a:extLst>
          </p:cNvPr>
          <p:cNvGrpSpPr>
            <a:grpSpLocks/>
          </p:cNvGrpSpPr>
          <p:nvPr/>
        </p:nvGrpSpPr>
        <p:grpSpPr bwMode="auto">
          <a:xfrm>
            <a:off x="476250" y="3560763"/>
            <a:ext cx="74613" cy="26987"/>
            <a:chOff x="2373" y="1404"/>
            <a:chExt cx="47" cy="17"/>
          </a:xfrm>
        </p:grpSpPr>
        <p:sp>
          <p:nvSpPr>
            <p:cNvPr id="101688" name="Oval 312">
              <a:extLst>
                <a:ext uri="{FF2B5EF4-FFF2-40B4-BE49-F238E27FC236}">
                  <a16:creationId xmlns:a16="http://schemas.microsoft.com/office/drawing/2014/main" id="{2D0B8174-5D06-40E9-BA23-1858F3CAFEAE}"/>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01689" name="Oval 313">
              <a:extLst>
                <a:ext uri="{FF2B5EF4-FFF2-40B4-BE49-F238E27FC236}">
                  <a16:creationId xmlns:a16="http://schemas.microsoft.com/office/drawing/2014/main" id="{47BC1A53-3712-45D9-9E7F-EECD7C0DE46C}"/>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01690" name="Text Box 314">
            <a:extLst>
              <a:ext uri="{FF2B5EF4-FFF2-40B4-BE49-F238E27FC236}">
                <a16:creationId xmlns:a16="http://schemas.microsoft.com/office/drawing/2014/main" id="{CEB3E848-9EA4-4A08-9189-8496FA2EB082}"/>
              </a:ext>
            </a:extLst>
          </p:cNvPr>
          <p:cNvSpPr txBox="1">
            <a:spLocks noChangeArrowheads="1"/>
          </p:cNvSpPr>
          <p:nvPr/>
        </p:nvSpPr>
        <p:spPr bwMode="auto">
          <a:xfrm>
            <a:off x="620713" y="3490913"/>
            <a:ext cx="270986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Transport/Recce</a:t>
            </a:r>
          </a:p>
          <a:p>
            <a:r>
              <a:rPr lang="en-GB" altLang="en-US" sz="800"/>
              <a:t>x1 </a:t>
            </a:r>
            <a:r>
              <a:rPr lang="en-GB" altLang="en-US" sz="800" b="0"/>
              <a:t>Ferret Scout Car                                         CWBR-18</a:t>
            </a:r>
            <a:endParaRPr lang="en-GB" altLang="en-US" sz="800"/>
          </a:p>
        </p:txBody>
      </p:sp>
      <p:sp>
        <p:nvSpPr>
          <p:cNvPr id="101691" name="Text Box 315">
            <a:extLst>
              <a:ext uri="{FF2B5EF4-FFF2-40B4-BE49-F238E27FC236}">
                <a16:creationId xmlns:a16="http://schemas.microsoft.com/office/drawing/2014/main" id="{CB249ABA-0014-43B6-B499-2ED425635100}"/>
              </a:ext>
            </a:extLst>
          </p:cNvPr>
          <p:cNvSpPr txBox="1">
            <a:spLocks noChangeArrowheads="1"/>
          </p:cNvSpPr>
          <p:nvPr/>
        </p:nvSpPr>
        <p:spPr bwMode="auto">
          <a:xfrm>
            <a:off x="404813" y="2843213"/>
            <a:ext cx="22415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MANOEUVRE ELEMENT CWBR-33</a:t>
            </a:r>
          </a:p>
          <a:p>
            <a:r>
              <a:rPr lang="en-GB" altLang="en-US" sz="1000"/>
              <a:t>Cyprus Armoured Car Squadron</a:t>
            </a:r>
          </a:p>
        </p:txBody>
      </p:sp>
      <p:sp>
        <p:nvSpPr>
          <p:cNvPr id="101692" name="Line 316">
            <a:extLst>
              <a:ext uri="{FF2B5EF4-FFF2-40B4-BE49-F238E27FC236}">
                <a16:creationId xmlns:a16="http://schemas.microsoft.com/office/drawing/2014/main" id="{A2BBF6DB-6796-4E7B-9712-EF4E516D0B3C}"/>
              </a:ext>
            </a:extLst>
          </p:cNvPr>
          <p:cNvSpPr>
            <a:spLocks noChangeShapeType="1"/>
          </p:cNvSpPr>
          <p:nvPr/>
        </p:nvSpPr>
        <p:spPr bwMode="auto">
          <a:xfrm>
            <a:off x="260350" y="456565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1693" name="Line 317">
            <a:extLst>
              <a:ext uri="{FF2B5EF4-FFF2-40B4-BE49-F238E27FC236}">
                <a16:creationId xmlns:a16="http://schemas.microsoft.com/office/drawing/2014/main" id="{E4D3E6A0-AE9D-42A0-9E4E-DA0B3A543003}"/>
              </a:ext>
            </a:extLst>
          </p:cNvPr>
          <p:cNvSpPr>
            <a:spLocks noChangeShapeType="1"/>
          </p:cNvSpPr>
          <p:nvPr/>
        </p:nvSpPr>
        <p:spPr bwMode="auto">
          <a:xfrm>
            <a:off x="476250" y="4637088"/>
            <a:ext cx="0" cy="1444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01694" name="Group 318">
            <a:extLst>
              <a:ext uri="{FF2B5EF4-FFF2-40B4-BE49-F238E27FC236}">
                <a16:creationId xmlns:a16="http://schemas.microsoft.com/office/drawing/2014/main" id="{661A54BD-B733-458D-8F34-C08B7E82141D}"/>
              </a:ext>
            </a:extLst>
          </p:cNvPr>
          <p:cNvGrpSpPr>
            <a:grpSpLocks noChangeAspect="1"/>
          </p:cNvGrpSpPr>
          <p:nvPr/>
        </p:nvGrpSpPr>
        <p:grpSpPr bwMode="auto">
          <a:xfrm>
            <a:off x="404813" y="4492625"/>
            <a:ext cx="231775" cy="157163"/>
            <a:chOff x="1968" y="1728"/>
            <a:chExt cx="195" cy="132"/>
          </a:xfrm>
        </p:grpSpPr>
        <p:sp>
          <p:nvSpPr>
            <p:cNvPr id="101695" name="Rectangle 319">
              <a:extLst>
                <a:ext uri="{FF2B5EF4-FFF2-40B4-BE49-F238E27FC236}">
                  <a16:creationId xmlns:a16="http://schemas.microsoft.com/office/drawing/2014/main" id="{67C631C4-6DB7-45FE-815D-44A607BD40BD}"/>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1696" name="Line 320">
              <a:extLst>
                <a:ext uri="{FF2B5EF4-FFF2-40B4-BE49-F238E27FC236}">
                  <a16:creationId xmlns:a16="http://schemas.microsoft.com/office/drawing/2014/main" id="{CDB91216-3313-49EB-8FA0-4F8A006D5E52}"/>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1697" name="Line 321">
              <a:extLst>
                <a:ext uri="{FF2B5EF4-FFF2-40B4-BE49-F238E27FC236}">
                  <a16:creationId xmlns:a16="http://schemas.microsoft.com/office/drawing/2014/main" id="{6B69E27D-6701-4477-AEAC-A006F3FC6E99}"/>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01698" name="Group 322">
            <a:extLst>
              <a:ext uri="{FF2B5EF4-FFF2-40B4-BE49-F238E27FC236}">
                <a16:creationId xmlns:a16="http://schemas.microsoft.com/office/drawing/2014/main" id="{AA1618AE-98F0-4E9A-9B5E-542AA698332A}"/>
              </a:ext>
            </a:extLst>
          </p:cNvPr>
          <p:cNvGrpSpPr>
            <a:grpSpLocks/>
          </p:cNvGrpSpPr>
          <p:nvPr/>
        </p:nvGrpSpPr>
        <p:grpSpPr bwMode="auto">
          <a:xfrm>
            <a:off x="476250" y="4421188"/>
            <a:ext cx="74613" cy="26987"/>
            <a:chOff x="2373" y="1404"/>
            <a:chExt cx="47" cy="17"/>
          </a:xfrm>
        </p:grpSpPr>
        <p:sp>
          <p:nvSpPr>
            <p:cNvPr id="101699" name="Oval 323">
              <a:extLst>
                <a:ext uri="{FF2B5EF4-FFF2-40B4-BE49-F238E27FC236}">
                  <a16:creationId xmlns:a16="http://schemas.microsoft.com/office/drawing/2014/main" id="{F0B59FBB-85FD-413D-886E-A93235407BE2}"/>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01700" name="Oval 324">
              <a:extLst>
                <a:ext uri="{FF2B5EF4-FFF2-40B4-BE49-F238E27FC236}">
                  <a16:creationId xmlns:a16="http://schemas.microsoft.com/office/drawing/2014/main" id="{3AC68197-6FEB-433E-B730-063E1420B00C}"/>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grpSp>
        <p:nvGrpSpPr>
          <p:cNvPr id="101701" name="Group 325">
            <a:extLst>
              <a:ext uri="{FF2B5EF4-FFF2-40B4-BE49-F238E27FC236}">
                <a16:creationId xmlns:a16="http://schemas.microsoft.com/office/drawing/2014/main" id="{D0069DE9-B444-4DD3-8CCA-5B0E45D4CE09}"/>
              </a:ext>
            </a:extLst>
          </p:cNvPr>
          <p:cNvGrpSpPr>
            <a:grpSpLocks noChangeAspect="1"/>
          </p:cNvGrpSpPr>
          <p:nvPr/>
        </p:nvGrpSpPr>
        <p:grpSpPr bwMode="auto">
          <a:xfrm>
            <a:off x="404813" y="4781550"/>
            <a:ext cx="241300" cy="157163"/>
            <a:chOff x="767" y="768"/>
            <a:chExt cx="202" cy="132"/>
          </a:xfrm>
        </p:grpSpPr>
        <p:sp>
          <p:nvSpPr>
            <p:cNvPr id="101702" name="Rectangle 326">
              <a:extLst>
                <a:ext uri="{FF2B5EF4-FFF2-40B4-BE49-F238E27FC236}">
                  <a16:creationId xmlns:a16="http://schemas.microsoft.com/office/drawing/2014/main" id="{A44689FE-4112-4703-9016-12CFEF30C7A1}"/>
                </a:ext>
              </a:extLst>
            </p:cNvPr>
            <p:cNvSpPr>
              <a:spLocks noChangeAspect="1" noChangeArrowheads="1"/>
            </p:cNvSpPr>
            <p:nvPr/>
          </p:nvSpPr>
          <p:spPr bwMode="auto">
            <a:xfrm>
              <a:off x="768" y="768"/>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1703" name="Oval 327">
              <a:extLst>
                <a:ext uri="{FF2B5EF4-FFF2-40B4-BE49-F238E27FC236}">
                  <a16:creationId xmlns:a16="http://schemas.microsoft.com/office/drawing/2014/main" id="{96E59502-FBBB-4ABD-8460-F4393FD115C4}"/>
                </a:ext>
              </a:extLst>
            </p:cNvPr>
            <p:cNvSpPr>
              <a:spLocks noChangeAspect="1" noChangeArrowheads="1"/>
            </p:cNvSpPr>
            <p:nvPr/>
          </p:nvSpPr>
          <p:spPr bwMode="auto">
            <a:xfrm>
              <a:off x="798" y="801"/>
              <a:ext cx="142"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1704" name="Line 328">
              <a:extLst>
                <a:ext uri="{FF2B5EF4-FFF2-40B4-BE49-F238E27FC236}">
                  <a16:creationId xmlns:a16="http://schemas.microsoft.com/office/drawing/2014/main" id="{ADDB2C56-67A4-4E85-9EC7-BFD360E5E8D3}"/>
                </a:ext>
              </a:extLst>
            </p:cNvPr>
            <p:cNvSpPr>
              <a:spLocks noChangeAspect="1" noChangeShapeType="1"/>
            </p:cNvSpPr>
            <p:nvPr/>
          </p:nvSpPr>
          <p:spPr bwMode="auto">
            <a:xfrm flipV="1">
              <a:off x="768" y="768"/>
              <a:ext cx="199" cy="131"/>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1705" name="Line 329">
              <a:extLst>
                <a:ext uri="{FF2B5EF4-FFF2-40B4-BE49-F238E27FC236}">
                  <a16:creationId xmlns:a16="http://schemas.microsoft.com/office/drawing/2014/main" id="{5A8CB3DC-DA52-47C8-B514-1D269D46A347}"/>
                </a:ext>
              </a:extLst>
            </p:cNvPr>
            <p:cNvSpPr>
              <a:spLocks noChangeAspect="1" noChangeShapeType="1"/>
            </p:cNvSpPr>
            <p:nvPr/>
          </p:nvSpPr>
          <p:spPr bwMode="auto">
            <a:xfrm>
              <a:off x="767" y="768"/>
              <a:ext cx="202"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01706" name="Group 330">
            <a:extLst>
              <a:ext uri="{FF2B5EF4-FFF2-40B4-BE49-F238E27FC236}">
                <a16:creationId xmlns:a16="http://schemas.microsoft.com/office/drawing/2014/main" id="{7FD382F5-58AE-408C-980C-CE94A1CF5349}"/>
              </a:ext>
            </a:extLst>
          </p:cNvPr>
          <p:cNvGrpSpPr>
            <a:grpSpLocks/>
          </p:cNvGrpSpPr>
          <p:nvPr/>
        </p:nvGrpSpPr>
        <p:grpSpPr bwMode="auto">
          <a:xfrm>
            <a:off x="476250" y="4708525"/>
            <a:ext cx="74613" cy="26988"/>
            <a:chOff x="2373" y="1404"/>
            <a:chExt cx="47" cy="17"/>
          </a:xfrm>
        </p:grpSpPr>
        <p:sp>
          <p:nvSpPr>
            <p:cNvPr id="101707" name="Oval 331">
              <a:extLst>
                <a:ext uri="{FF2B5EF4-FFF2-40B4-BE49-F238E27FC236}">
                  <a16:creationId xmlns:a16="http://schemas.microsoft.com/office/drawing/2014/main" id="{64712AA5-E121-485C-A8A5-15DFB2EAA94E}"/>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01708" name="Oval 332">
              <a:extLst>
                <a:ext uri="{FF2B5EF4-FFF2-40B4-BE49-F238E27FC236}">
                  <a16:creationId xmlns:a16="http://schemas.microsoft.com/office/drawing/2014/main" id="{B0E5699E-78E7-44E6-ABC2-E376175A8522}"/>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01709" name="Text Box 333">
            <a:extLst>
              <a:ext uri="{FF2B5EF4-FFF2-40B4-BE49-F238E27FC236}">
                <a16:creationId xmlns:a16="http://schemas.microsoft.com/office/drawing/2014/main" id="{2CC094EC-B83D-4EB9-B398-B52A02EBB54B}"/>
              </a:ext>
            </a:extLst>
          </p:cNvPr>
          <p:cNvSpPr txBox="1">
            <a:spLocks noChangeArrowheads="1"/>
          </p:cNvSpPr>
          <p:nvPr/>
        </p:nvSpPr>
        <p:spPr bwMode="auto">
          <a:xfrm>
            <a:off x="620713" y="4643438"/>
            <a:ext cx="27320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Transport/Recce</a:t>
            </a:r>
          </a:p>
          <a:p>
            <a:r>
              <a:rPr lang="en-GB" altLang="en-US" sz="800"/>
              <a:t>x2 </a:t>
            </a:r>
            <a:r>
              <a:rPr lang="en-GB" altLang="en-US" sz="800" b="0"/>
              <a:t>Saracen APC </a:t>
            </a:r>
            <a:r>
              <a:rPr lang="en-GB" altLang="en-US" sz="800"/>
              <a:t>(d)            </a:t>
            </a:r>
            <a:r>
              <a:rPr lang="en-GB" altLang="en-US" sz="800" b="0"/>
              <a:t>                             CWBR-10</a:t>
            </a:r>
            <a:endParaRPr lang="en-GB" altLang="en-US" sz="800"/>
          </a:p>
        </p:txBody>
      </p:sp>
      <p:sp>
        <p:nvSpPr>
          <p:cNvPr id="101710" name="Text Box 334">
            <a:extLst>
              <a:ext uri="{FF2B5EF4-FFF2-40B4-BE49-F238E27FC236}">
                <a16:creationId xmlns:a16="http://schemas.microsoft.com/office/drawing/2014/main" id="{96CA67AF-8AE3-478A-98A8-3ADE756F7578}"/>
              </a:ext>
            </a:extLst>
          </p:cNvPr>
          <p:cNvSpPr txBox="1">
            <a:spLocks noChangeArrowheads="1"/>
          </p:cNvSpPr>
          <p:nvPr/>
        </p:nvSpPr>
        <p:spPr bwMode="auto">
          <a:xfrm>
            <a:off x="620713" y="4351338"/>
            <a:ext cx="27400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Recce</a:t>
            </a:r>
          </a:p>
          <a:p>
            <a:r>
              <a:rPr lang="en-GB" altLang="en-US" sz="800"/>
              <a:t>x5 </a:t>
            </a:r>
            <a:r>
              <a:rPr lang="en-GB" altLang="en-US" sz="800" b="0"/>
              <a:t>Infantry (1 MAW) </a:t>
            </a:r>
            <a:r>
              <a:rPr lang="en-GB" altLang="en-US" sz="800"/>
              <a:t>(cd)</a:t>
            </a:r>
            <a:r>
              <a:rPr lang="en-GB" altLang="en-US" sz="800" b="0"/>
              <a:t>                                  CWBR-26</a:t>
            </a:r>
            <a:endParaRPr lang="en-GB" altLang="en-US" sz="800"/>
          </a:p>
        </p:txBody>
      </p:sp>
      <p:sp>
        <p:nvSpPr>
          <p:cNvPr id="101711" name="Text Box 335">
            <a:extLst>
              <a:ext uri="{FF2B5EF4-FFF2-40B4-BE49-F238E27FC236}">
                <a16:creationId xmlns:a16="http://schemas.microsoft.com/office/drawing/2014/main" id="{F81BDE91-81E8-4281-8506-4E8A92A3332B}"/>
              </a:ext>
            </a:extLst>
          </p:cNvPr>
          <p:cNvSpPr txBox="1">
            <a:spLocks noChangeArrowheads="1"/>
          </p:cNvSpPr>
          <p:nvPr/>
        </p:nvSpPr>
        <p:spPr bwMode="auto">
          <a:xfrm>
            <a:off x="115888" y="5003800"/>
            <a:ext cx="3313112" cy="1558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800"/>
              <a:t>(a) </a:t>
            </a:r>
            <a:r>
              <a:rPr lang="en-GB" altLang="en-US" sz="800" b="0"/>
              <a:t>In 1987: replace all Saladin Armoured Cars with:</a:t>
            </a:r>
          </a:p>
          <a:p>
            <a:r>
              <a:rPr lang="en-GB" altLang="en-US" sz="800"/>
              <a:t>     </a:t>
            </a:r>
            <a:r>
              <a:rPr lang="en-GB" altLang="en-US" sz="800" b="0"/>
              <a:t>Ferret Scout Car                                                           CWBR-18</a:t>
            </a:r>
          </a:p>
          <a:p>
            <a:endParaRPr lang="en-GB" altLang="en-US" sz="800"/>
          </a:p>
          <a:p>
            <a:r>
              <a:rPr lang="en-GB" altLang="en-US" sz="800"/>
              <a:t>(b) </a:t>
            </a:r>
            <a:r>
              <a:rPr lang="en-GB" altLang="en-US" sz="800" b="0"/>
              <a:t>The armoured cars may alternatively be deployed as </a:t>
            </a:r>
            <a:r>
              <a:rPr lang="en-GB" altLang="en-US" sz="800"/>
              <a:t>x5 </a:t>
            </a:r>
            <a:r>
              <a:rPr lang="en-GB" altLang="en-US" sz="800" b="0"/>
              <a:t>Troop-sized MEs, each consisting of </a:t>
            </a:r>
            <a:r>
              <a:rPr lang="en-GB" altLang="en-US" sz="800"/>
              <a:t>x1 </a:t>
            </a:r>
            <a:r>
              <a:rPr lang="en-GB" altLang="en-US" sz="800" b="0"/>
              <a:t>Ferret and </a:t>
            </a:r>
            <a:r>
              <a:rPr lang="en-GB" altLang="en-US" sz="800"/>
              <a:t>x1 </a:t>
            </a:r>
            <a:r>
              <a:rPr lang="en-GB" altLang="en-US" sz="800" b="0"/>
              <a:t>Saladin.  Designate the Ferret in each Troop as the Troop Commander.</a:t>
            </a:r>
          </a:p>
          <a:p>
            <a:endParaRPr lang="en-GB" altLang="en-US" sz="800"/>
          </a:p>
          <a:p>
            <a:r>
              <a:rPr lang="en-GB" altLang="en-US" sz="800"/>
              <a:t>(c) </a:t>
            </a:r>
            <a:r>
              <a:rPr lang="en-GB" altLang="en-US" sz="800" b="0"/>
              <a:t>The infantry of the Support Troop may conduct engineering tasks.</a:t>
            </a:r>
          </a:p>
          <a:p>
            <a:endParaRPr lang="en-GB" altLang="en-US" sz="800" b="0"/>
          </a:p>
          <a:p>
            <a:r>
              <a:rPr lang="en-GB" altLang="en-US" sz="800"/>
              <a:t>(d) </a:t>
            </a:r>
            <a:r>
              <a:rPr lang="en-GB" altLang="en-US" sz="800" b="0"/>
              <a:t>The Infantry and APCs may alternatively be deployed separately as a Troop-sized ME.  Designate one Infantry unit as the Troop Commander.</a:t>
            </a:r>
            <a:endParaRPr lang="en-GB" altLang="en-US" sz="800"/>
          </a:p>
        </p:txBody>
      </p:sp>
      <p:sp>
        <p:nvSpPr>
          <p:cNvPr id="101712" name="Line 336">
            <a:extLst>
              <a:ext uri="{FF2B5EF4-FFF2-40B4-BE49-F238E27FC236}">
                <a16:creationId xmlns:a16="http://schemas.microsoft.com/office/drawing/2014/main" id="{7EABBF80-2073-4048-B829-5A84DB95ECE8}"/>
              </a:ext>
            </a:extLst>
          </p:cNvPr>
          <p:cNvSpPr>
            <a:spLocks noChangeShapeType="1"/>
          </p:cNvSpPr>
          <p:nvPr/>
        </p:nvSpPr>
        <p:spPr bwMode="auto">
          <a:xfrm>
            <a:off x="260350" y="2914650"/>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01713" name="Group 337">
            <a:extLst>
              <a:ext uri="{FF2B5EF4-FFF2-40B4-BE49-F238E27FC236}">
                <a16:creationId xmlns:a16="http://schemas.microsoft.com/office/drawing/2014/main" id="{40E06648-9AA0-4697-A9A9-30AA1EAC91CC}"/>
              </a:ext>
            </a:extLst>
          </p:cNvPr>
          <p:cNvGrpSpPr>
            <a:grpSpLocks/>
          </p:cNvGrpSpPr>
          <p:nvPr/>
        </p:nvGrpSpPr>
        <p:grpSpPr bwMode="auto">
          <a:xfrm>
            <a:off x="404813" y="3633788"/>
            <a:ext cx="231775" cy="190500"/>
            <a:chOff x="2352" y="3264"/>
            <a:chExt cx="146" cy="120"/>
          </a:xfrm>
        </p:grpSpPr>
        <p:sp>
          <p:nvSpPr>
            <p:cNvPr id="101714" name="Rectangle 338">
              <a:extLst>
                <a:ext uri="{FF2B5EF4-FFF2-40B4-BE49-F238E27FC236}">
                  <a16:creationId xmlns:a16="http://schemas.microsoft.com/office/drawing/2014/main" id="{4631112E-1422-47E0-A45B-D9198349D958}"/>
                </a:ext>
              </a:extLst>
            </p:cNvPr>
            <p:cNvSpPr>
              <a:spLocks noChangeAspect="1" noChangeArrowheads="1"/>
            </p:cNvSpPr>
            <p:nvPr/>
          </p:nvSpPr>
          <p:spPr bwMode="auto">
            <a:xfrm>
              <a:off x="2352" y="326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1715" name="Oval 339">
              <a:extLst>
                <a:ext uri="{FF2B5EF4-FFF2-40B4-BE49-F238E27FC236}">
                  <a16:creationId xmlns:a16="http://schemas.microsoft.com/office/drawing/2014/main" id="{C932C043-475A-42B6-8088-58E6710D8C97}"/>
                </a:ext>
              </a:extLst>
            </p:cNvPr>
            <p:cNvSpPr>
              <a:spLocks noChangeAspect="1" noChangeArrowheads="1"/>
            </p:cNvSpPr>
            <p:nvPr/>
          </p:nvSpPr>
          <p:spPr bwMode="auto">
            <a:xfrm>
              <a:off x="2359" y="336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01716" name="Oval 340">
              <a:extLst>
                <a:ext uri="{FF2B5EF4-FFF2-40B4-BE49-F238E27FC236}">
                  <a16:creationId xmlns:a16="http://schemas.microsoft.com/office/drawing/2014/main" id="{FFDBE593-DDE7-4F75-B85C-C07E863CF157}"/>
                </a:ext>
              </a:extLst>
            </p:cNvPr>
            <p:cNvSpPr>
              <a:spLocks noChangeAspect="1" noChangeArrowheads="1"/>
            </p:cNvSpPr>
            <p:nvPr/>
          </p:nvSpPr>
          <p:spPr bwMode="auto">
            <a:xfrm>
              <a:off x="2473" y="336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01717" name="Oval 341">
              <a:extLst>
                <a:ext uri="{FF2B5EF4-FFF2-40B4-BE49-F238E27FC236}">
                  <a16:creationId xmlns:a16="http://schemas.microsoft.com/office/drawing/2014/main" id="{F836AE0A-EFDE-4261-AD44-390EEED8934E}"/>
                </a:ext>
              </a:extLst>
            </p:cNvPr>
            <p:cNvSpPr>
              <a:spLocks noChangeAspect="1" noChangeArrowheads="1"/>
            </p:cNvSpPr>
            <p:nvPr/>
          </p:nvSpPr>
          <p:spPr bwMode="auto">
            <a:xfrm>
              <a:off x="2373" y="3290"/>
              <a:ext cx="102" cy="48"/>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1718" name="Line 342">
              <a:extLst>
                <a:ext uri="{FF2B5EF4-FFF2-40B4-BE49-F238E27FC236}">
                  <a16:creationId xmlns:a16="http://schemas.microsoft.com/office/drawing/2014/main" id="{C4DA95D8-410C-4F8E-8A2C-A74355C4F98B}"/>
                </a:ext>
              </a:extLst>
            </p:cNvPr>
            <p:cNvSpPr>
              <a:spLocks noChangeAspect="1" noChangeShapeType="1"/>
            </p:cNvSpPr>
            <p:nvPr/>
          </p:nvSpPr>
          <p:spPr bwMode="auto">
            <a:xfrm flipV="1">
              <a:off x="2353" y="3264"/>
              <a:ext cx="144" cy="9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01719" name="Group 343">
            <a:extLst>
              <a:ext uri="{FF2B5EF4-FFF2-40B4-BE49-F238E27FC236}">
                <a16:creationId xmlns:a16="http://schemas.microsoft.com/office/drawing/2014/main" id="{E6CAE2BE-9344-4C5B-B94F-F7C6E26BC144}"/>
              </a:ext>
            </a:extLst>
          </p:cNvPr>
          <p:cNvGrpSpPr>
            <a:grpSpLocks/>
          </p:cNvGrpSpPr>
          <p:nvPr/>
        </p:nvGrpSpPr>
        <p:grpSpPr bwMode="auto">
          <a:xfrm>
            <a:off x="404813" y="3922713"/>
            <a:ext cx="231775" cy="190500"/>
            <a:chOff x="2352" y="3264"/>
            <a:chExt cx="146" cy="120"/>
          </a:xfrm>
        </p:grpSpPr>
        <p:sp>
          <p:nvSpPr>
            <p:cNvPr id="101720" name="Rectangle 344">
              <a:extLst>
                <a:ext uri="{FF2B5EF4-FFF2-40B4-BE49-F238E27FC236}">
                  <a16:creationId xmlns:a16="http://schemas.microsoft.com/office/drawing/2014/main" id="{DF765869-804C-42D8-A6EC-69080F0A32A5}"/>
                </a:ext>
              </a:extLst>
            </p:cNvPr>
            <p:cNvSpPr>
              <a:spLocks noChangeAspect="1" noChangeArrowheads="1"/>
            </p:cNvSpPr>
            <p:nvPr/>
          </p:nvSpPr>
          <p:spPr bwMode="auto">
            <a:xfrm>
              <a:off x="2352" y="326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1721" name="Oval 345">
              <a:extLst>
                <a:ext uri="{FF2B5EF4-FFF2-40B4-BE49-F238E27FC236}">
                  <a16:creationId xmlns:a16="http://schemas.microsoft.com/office/drawing/2014/main" id="{2CDCE510-6354-4225-B269-38E5149FFF2C}"/>
                </a:ext>
              </a:extLst>
            </p:cNvPr>
            <p:cNvSpPr>
              <a:spLocks noChangeAspect="1" noChangeArrowheads="1"/>
            </p:cNvSpPr>
            <p:nvPr/>
          </p:nvSpPr>
          <p:spPr bwMode="auto">
            <a:xfrm>
              <a:off x="2359" y="336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01722" name="Oval 346">
              <a:extLst>
                <a:ext uri="{FF2B5EF4-FFF2-40B4-BE49-F238E27FC236}">
                  <a16:creationId xmlns:a16="http://schemas.microsoft.com/office/drawing/2014/main" id="{7A73E58E-793A-4D83-9707-BCCC3144DD9D}"/>
                </a:ext>
              </a:extLst>
            </p:cNvPr>
            <p:cNvSpPr>
              <a:spLocks noChangeAspect="1" noChangeArrowheads="1"/>
            </p:cNvSpPr>
            <p:nvPr/>
          </p:nvSpPr>
          <p:spPr bwMode="auto">
            <a:xfrm>
              <a:off x="2473" y="336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01723" name="Oval 347">
              <a:extLst>
                <a:ext uri="{FF2B5EF4-FFF2-40B4-BE49-F238E27FC236}">
                  <a16:creationId xmlns:a16="http://schemas.microsoft.com/office/drawing/2014/main" id="{2FEB6320-4274-48D7-90D8-001F446A5785}"/>
                </a:ext>
              </a:extLst>
            </p:cNvPr>
            <p:cNvSpPr>
              <a:spLocks noChangeAspect="1" noChangeArrowheads="1"/>
            </p:cNvSpPr>
            <p:nvPr/>
          </p:nvSpPr>
          <p:spPr bwMode="auto">
            <a:xfrm>
              <a:off x="2373" y="3290"/>
              <a:ext cx="102" cy="48"/>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1724" name="Line 348">
              <a:extLst>
                <a:ext uri="{FF2B5EF4-FFF2-40B4-BE49-F238E27FC236}">
                  <a16:creationId xmlns:a16="http://schemas.microsoft.com/office/drawing/2014/main" id="{0D52FC00-7384-4C84-872B-8883236B5EE5}"/>
                </a:ext>
              </a:extLst>
            </p:cNvPr>
            <p:cNvSpPr>
              <a:spLocks noChangeAspect="1" noChangeShapeType="1"/>
            </p:cNvSpPr>
            <p:nvPr/>
          </p:nvSpPr>
          <p:spPr bwMode="auto">
            <a:xfrm flipV="1">
              <a:off x="2353" y="3264"/>
              <a:ext cx="144" cy="9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01732" name="Group 356">
            <a:extLst>
              <a:ext uri="{FF2B5EF4-FFF2-40B4-BE49-F238E27FC236}">
                <a16:creationId xmlns:a16="http://schemas.microsoft.com/office/drawing/2014/main" id="{91C3A966-501E-4E01-AC76-0DD1A5D8F4F4}"/>
              </a:ext>
            </a:extLst>
          </p:cNvPr>
          <p:cNvGrpSpPr>
            <a:grpSpLocks/>
          </p:cNvGrpSpPr>
          <p:nvPr/>
        </p:nvGrpSpPr>
        <p:grpSpPr bwMode="auto">
          <a:xfrm>
            <a:off x="476250" y="4137025"/>
            <a:ext cx="74613" cy="26988"/>
            <a:chOff x="2373" y="1404"/>
            <a:chExt cx="47" cy="17"/>
          </a:xfrm>
        </p:grpSpPr>
        <p:sp>
          <p:nvSpPr>
            <p:cNvPr id="101733" name="Oval 357">
              <a:extLst>
                <a:ext uri="{FF2B5EF4-FFF2-40B4-BE49-F238E27FC236}">
                  <a16:creationId xmlns:a16="http://schemas.microsoft.com/office/drawing/2014/main" id="{6E0BD939-BD7F-4889-9549-0A0BC98D7D9A}"/>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01734" name="Oval 358">
              <a:extLst>
                <a:ext uri="{FF2B5EF4-FFF2-40B4-BE49-F238E27FC236}">
                  <a16:creationId xmlns:a16="http://schemas.microsoft.com/office/drawing/2014/main" id="{F9D06237-6E8F-4214-99F4-C040887E74AF}"/>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01735" name="Text Box 359">
            <a:extLst>
              <a:ext uri="{FF2B5EF4-FFF2-40B4-BE49-F238E27FC236}">
                <a16:creationId xmlns:a16="http://schemas.microsoft.com/office/drawing/2014/main" id="{95A2D253-4AC7-4B24-8AA7-FBA40D2D5F88}"/>
              </a:ext>
            </a:extLst>
          </p:cNvPr>
          <p:cNvSpPr txBox="1">
            <a:spLocks noChangeArrowheads="1"/>
          </p:cNvSpPr>
          <p:nvPr/>
        </p:nvSpPr>
        <p:spPr bwMode="auto">
          <a:xfrm>
            <a:off x="620713" y="4067175"/>
            <a:ext cx="27241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Recce</a:t>
            </a:r>
          </a:p>
          <a:p>
            <a:r>
              <a:rPr lang="en-GB" altLang="en-US" sz="800"/>
              <a:t>x5 </a:t>
            </a:r>
            <a:r>
              <a:rPr lang="en-GB" altLang="en-US" sz="800" b="0"/>
              <a:t>Ferret Scout Car </a:t>
            </a:r>
            <a:r>
              <a:rPr lang="en-GB" altLang="en-US" sz="800"/>
              <a:t>(b)</a:t>
            </a:r>
            <a:r>
              <a:rPr lang="en-GB" altLang="en-US" sz="800" b="0"/>
              <a:t>                                    CWBR-18</a:t>
            </a:r>
            <a:endParaRPr lang="en-GB" altLang="en-US" sz="800"/>
          </a:p>
        </p:txBody>
      </p:sp>
      <p:grpSp>
        <p:nvGrpSpPr>
          <p:cNvPr id="101736" name="Group 360">
            <a:extLst>
              <a:ext uri="{FF2B5EF4-FFF2-40B4-BE49-F238E27FC236}">
                <a16:creationId xmlns:a16="http://schemas.microsoft.com/office/drawing/2014/main" id="{38FD6A2F-CBA6-42C0-B47E-85F790FCB79E}"/>
              </a:ext>
            </a:extLst>
          </p:cNvPr>
          <p:cNvGrpSpPr>
            <a:grpSpLocks/>
          </p:cNvGrpSpPr>
          <p:nvPr/>
        </p:nvGrpSpPr>
        <p:grpSpPr bwMode="auto">
          <a:xfrm>
            <a:off x="404813" y="4210050"/>
            <a:ext cx="231775" cy="190500"/>
            <a:chOff x="2352" y="3264"/>
            <a:chExt cx="146" cy="120"/>
          </a:xfrm>
        </p:grpSpPr>
        <p:sp>
          <p:nvSpPr>
            <p:cNvPr id="101737" name="Rectangle 361">
              <a:extLst>
                <a:ext uri="{FF2B5EF4-FFF2-40B4-BE49-F238E27FC236}">
                  <a16:creationId xmlns:a16="http://schemas.microsoft.com/office/drawing/2014/main" id="{1DAA92F5-1DB0-492F-A1B9-C7FB63EA0EFB}"/>
                </a:ext>
              </a:extLst>
            </p:cNvPr>
            <p:cNvSpPr>
              <a:spLocks noChangeAspect="1" noChangeArrowheads="1"/>
            </p:cNvSpPr>
            <p:nvPr/>
          </p:nvSpPr>
          <p:spPr bwMode="auto">
            <a:xfrm>
              <a:off x="2352" y="326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1738" name="Oval 362">
              <a:extLst>
                <a:ext uri="{FF2B5EF4-FFF2-40B4-BE49-F238E27FC236}">
                  <a16:creationId xmlns:a16="http://schemas.microsoft.com/office/drawing/2014/main" id="{85D3BAD9-4B70-40A6-9E46-F774153AF9A4}"/>
                </a:ext>
              </a:extLst>
            </p:cNvPr>
            <p:cNvSpPr>
              <a:spLocks noChangeAspect="1" noChangeArrowheads="1"/>
            </p:cNvSpPr>
            <p:nvPr/>
          </p:nvSpPr>
          <p:spPr bwMode="auto">
            <a:xfrm>
              <a:off x="2359" y="336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01739" name="Oval 363">
              <a:extLst>
                <a:ext uri="{FF2B5EF4-FFF2-40B4-BE49-F238E27FC236}">
                  <a16:creationId xmlns:a16="http://schemas.microsoft.com/office/drawing/2014/main" id="{36C1BA84-8B9A-4BA2-BBF0-4C79C1ED962D}"/>
                </a:ext>
              </a:extLst>
            </p:cNvPr>
            <p:cNvSpPr>
              <a:spLocks noChangeAspect="1" noChangeArrowheads="1"/>
            </p:cNvSpPr>
            <p:nvPr/>
          </p:nvSpPr>
          <p:spPr bwMode="auto">
            <a:xfrm>
              <a:off x="2473" y="336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01740" name="Oval 364">
              <a:extLst>
                <a:ext uri="{FF2B5EF4-FFF2-40B4-BE49-F238E27FC236}">
                  <a16:creationId xmlns:a16="http://schemas.microsoft.com/office/drawing/2014/main" id="{82DF978A-34F7-4C70-ACC6-C5761B2280A4}"/>
                </a:ext>
              </a:extLst>
            </p:cNvPr>
            <p:cNvSpPr>
              <a:spLocks noChangeAspect="1" noChangeArrowheads="1"/>
            </p:cNvSpPr>
            <p:nvPr/>
          </p:nvSpPr>
          <p:spPr bwMode="auto">
            <a:xfrm>
              <a:off x="2373" y="3290"/>
              <a:ext cx="102" cy="48"/>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1741" name="Line 365">
              <a:extLst>
                <a:ext uri="{FF2B5EF4-FFF2-40B4-BE49-F238E27FC236}">
                  <a16:creationId xmlns:a16="http://schemas.microsoft.com/office/drawing/2014/main" id="{CF7C17FD-B224-4D61-ACE9-671A11685A21}"/>
                </a:ext>
              </a:extLst>
            </p:cNvPr>
            <p:cNvSpPr>
              <a:spLocks noChangeAspect="1" noChangeShapeType="1"/>
            </p:cNvSpPr>
            <p:nvPr/>
          </p:nvSpPr>
          <p:spPr bwMode="auto">
            <a:xfrm flipV="1">
              <a:off x="2353" y="3264"/>
              <a:ext cx="144" cy="9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01742" name="Line 366">
            <a:extLst>
              <a:ext uri="{FF2B5EF4-FFF2-40B4-BE49-F238E27FC236}">
                <a16:creationId xmlns:a16="http://schemas.microsoft.com/office/drawing/2014/main" id="{5DD7F125-B0C5-4688-AC18-C5B5F1810515}"/>
              </a:ext>
            </a:extLst>
          </p:cNvPr>
          <p:cNvSpPr>
            <a:spLocks noChangeShapeType="1"/>
          </p:cNvSpPr>
          <p:nvPr/>
        </p:nvSpPr>
        <p:spPr bwMode="auto">
          <a:xfrm>
            <a:off x="260350" y="428307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1743" name="Line 367">
            <a:extLst>
              <a:ext uri="{FF2B5EF4-FFF2-40B4-BE49-F238E27FC236}">
                <a16:creationId xmlns:a16="http://schemas.microsoft.com/office/drawing/2014/main" id="{2B6178CE-5300-4942-8B83-5E7575B4A102}"/>
              </a:ext>
            </a:extLst>
          </p:cNvPr>
          <p:cNvSpPr>
            <a:spLocks noChangeShapeType="1"/>
          </p:cNvSpPr>
          <p:nvPr/>
        </p:nvSpPr>
        <p:spPr bwMode="auto">
          <a:xfrm>
            <a:off x="3716338" y="755650"/>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1744" name="Line 368">
            <a:extLst>
              <a:ext uri="{FF2B5EF4-FFF2-40B4-BE49-F238E27FC236}">
                <a16:creationId xmlns:a16="http://schemas.microsoft.com/office/drawing/2014/main" id="{2D99FFF8-8AE9-418D-9D1E-A2FE25D12DF5}"/>
              </a:ext>
            </a:extLst>
          </p:cNvPr>
          <p:cNvSpPr>
            <a:spLocks noChangeShapeType="1"/>
          </p:cNvSpPr>
          <p:nvPr/>
        </p:nvSpPr>
        <p:spPr bwMode="auto">
          <a:xfrm>
            <a:off x="3500438" y="396875"/>
            <a:ext cx="0" cy="8636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1745" name="Line 369">
            <a:extLst>
              <a:ext uri="{FF2B5EF4-FFF2-40B4-BE49-F238E27FC236}">
                <a16:creationId xmlns:a16="http://schemas.microsoft.com/office/drawing/2014/main" id="{B46A4F43-5686-4101-AFE7-DF1ABBD29CC9}"/>
              </a:ext>
            </a:extLst>
          </p:cNvPr>
          <p:cNvSpPr>
            <a:spLocks noChangeShapeType="1"/>
          </p:cNvSpPr>
          <p:nvPr/>
        </p:nvSpPr>
        <p:spPr bwMode="auto">
          <a:xfrm flipH="1">
            <a:off x="3716338" y="1331913"/>
            <a:ext cx="0" cy="1444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1746" name="Line 370">
            <a:extLst>
              <a:ext uri="{FF2B5EF4-FFF2-40B4-BE49-F238E27FC236}">
                <a16:creationId xmlns:a16="http://schemas.microsoft.com/office/drawing/2014/main" id="{BF5AF371-22EB-4DF4-ADD9-37B0BC2AE4D4}"/>
              </a:ext>
            </a:extLst>
          </p:cNvPr>
          <p:cNvSpPr>
            <a:spLocks noChangeShapeType="1"/>
          </p:cNvSpPr>
          <p:nvPr/>
        </p:nvSpPr>
        <p:spPr bwMode="auto">
          <a:xfrm>
            <a:off x="3502025" y="179388"/>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1747" name="Text Box 371">
            <a:extLst>
              <a:ext uri="{FF2B5EF4-FFF2-40B4-BE49-F238E27FC236}">
                <a16:creationId xmlns:a16="http://schemas.microsoft.com/office/drawing/2014/main" id="{525118B0-392E-4773-AF9A-94864CC8B680}"/>
              </a:ext>
            </a:extLst>
          </p:cNvPr>
          <p:cNvSpPr txBox="1">
            <a:spLocks noChangeArrowheads="1"/>
          </p:cNvSpPr>
          <p:nvPr/>
        </p:nvSpPr>
        <p:spPr bwMode="auto">
          <a:xfrm>
            <a:off x="3644900" y="107950"/>
            <a:ext cx="25971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MANOEUVRE ELEMENT CWBR-34</a:t>
            </a:r>
          </a:p>
          <a:p>
            <a:r>
              <a:rPr lang="en-GB" altLang="en-US" sz="1000"/>
              <a:t>Infantry Company (Home Service Force)</a:t>
            </a:r>
          </a:p>
        </p:txBody>
      </p:sp>
      <p:sp>
        <p:nvSpPr>
          <p:cNvPr id="101748" name="Line 372">
            <a:extLst>
              <a:ext uri="{FF2B5EF4-FFF2-40B4-BE49-F238E27FC236}">
                <a16:creationId xmlns:a16="http://schemas.microsoft.com/office/drawing/2014/main" id="{4C55CC34-99BC-4D6F-8D68-75609048CDC4}"/>
              </a:ext>
            </a:extLst>
          </p:cNvPr>
          <p:cNvSpPr>
            <a:spLocks noChangeShapeType="1"/>
          </p:cNvSpPr>
          <p:nvPr/>
        </p:nvSpPr>
        <p:spPr bwMode="auto">
          <a:xfrm>
            <a:off x="3500438" y="684213"/>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01749" name="Group 373">
            <a:extLst>
              <a:ext uri="{FF2B5EF4-FFF2-40B4-BE49-F238E27FC236}">
                <a16:creationId xmlns:a16="http://schemas.microsoft.com/office/drawing/2014/main" id="{D6DA31B7-DF9C-430E-B71B-4B768313B6BE}"/>
              </a:ext>
            </a:extLst>
          </p:cNvPr>
          <p:cNvGrpSpPr>
            <a:grpSpLocks/>
          </p:cNvGrpSpPr>
          <p:nvPr/>
        </p:nvGrpSpPr>
        <p:grpSpPr bwMode="auto">
          <a:xfrm>
            <a:off x="3716338" y="539750"/>
            <a:ext cx="74612" cy="26988"/>
            <a:chOff x="2373" y="1404"/>
            <a:chExt cx="47" cy="17"/>
          </a:xfrm>
        </p:grpSpPr>
        <p:sp>
          <p:nvSpPr>
            <p:cNvPr id="101750" name="Oval 374">
              <a:extLst>
                <a:ext uri="{FF2B5EF4-FFF2-40B4-BE49-F238E27FC236}">
                  <a16:creationId xmlns:a16="http://schemas.microsoft.com/office/drawing/2014/main" id="{CF083A83-2824-4FDC-A08E-EB53E409870E}"/>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01751" name="Oval 375">
              <a:extLst>
                <a:ext uri="{FF2B5EF4-FFF2-40B4-BE49-F238E27FC236}">
                  <a16:creationId xmlns:a16="http://schemas.microsoft.com/office/drawing/2014/main" id="{7CEC9C5B-ECCB-4047-8E7D-F904C0173981}"/>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01752" name="Text Box 376">
            <a:extLst>
              <a:ext uri="{FF2B5EF4-FFF2-40B4-BE49-F238E27FC236}">
                <a16:creationId xmlns:a16="http://schemas.microsoft.com/office/drawing/2014/main" id="{20E6DC11-88FC-4838-BC5D-5C985449F0DB}"/>
              </a:ext>
            </a:extLst>
          </p:cNvPr>
          <p:cNvSpPr txBox="1">
            <a:spLocks noChangeArrowheads="1"/>
          </p:cNvSpPr>
          <p:nvPr/>
        </p:nvSpPr>
        <p:spPr bwMode="auto">
          <a:xfrm>
            <a:off x="3860800" y="465138"/>
            <a:ext cx="271621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Command</a:t>
            </a:r>
          </a:p>
          <a:p>
            <a:r>
              <a:rPr lang="en-GB" altLang="en-US" sz="800"/>
              <a:t>x1 </a:t>
            </a:r>
            <a:r>
              <a:rPr lang="en-GB" altLang="en-US" sz="800" b="0"/>
              <a:t>Commander                                                CWBR-25</a:t>
            </a:r>
            <a:endParaRPr lang="en-GB" altLang="en-US" sz="800"/>
          </a:p>
        </p:txBody>
      </p:sp>
      <p:grpSp>
        <p:nvGrpSpPr>
          <p:cNvPr id="101753" name="Group 377">
            <a:extLst>
              <a:ext uri="{FF2B5EF4-FFF2-40B4-BE49-F238E27FC236}">
                <a16:creationId xmlns:a16="http://schemas.microsoft.com/office/drawing/2014/main" id="{D57097EC-D5E7-4371-8080-30306B94C5E8}"/>
              </a:ext>
            </a:extLst>
          </p:cNvPr>
          <p:cNvGrpSpPr>
            <a:grpSpLocks/>
          </p:cNvGrpSpPr>
          <p:nvPr/>
        </p:nvGrpSpPr>
        <p:grpSpPr bwMode="auto">
          <a:xfrm>
            <a:off x="3644900" y="611188"/>
            <a:ext cx="231775" cy="157162"/>
            <a:chOff x="933" y="149"/>
            <a:chExt cx="146" cy="99"/>
          </a:xfrm>
        </p:grpSpPr>
        <p:sp>
          <p:nvSpPr>
            <p:cNvPr id="101754" name="Rectangle 378">
              <a:extLst>
                <a:ext uri="{FF2B5EF4-FFF2-40B4-BE49-F238E27FC236}">
                  <a16:creationId xmlns:a16="http://schemas.microsoft.com/office/drawing/2014/main" id="{180761C8-AC26-4B10-B65B-1E3D18DD4F17}"/>
                </a:ext>
              </a:extLst>
            </p:cNvPr>
            <p:cNvSpPr>
              <a:spLocks noChangeAspect="1" noChangeArrowheads="1"/>
            </p:cNvSpPr>
            <p:nvPr/>
          </p:nvSpPr>
          <p:spPr bwMode="auto">
            <a:xfrm>
              <a:off x="933" y="149"/>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1755" name="Text Box 379">
              <a:extLst>
                <a:ext uri="{FF2B5EF4-FFF2-40B4-BE49-F238E27FC236}">
                  <a16:creationId xmlns:a16="http://schemas.microsoft.com/office/drawing/2014/main" id="{181A72CB-FA09-4788-9EBB-D80BAA9F68B1}"/>
                </a:ext>
              </a:extLst>
            </p:cNvPr>
            <p:cNvSpPr txBox="1">
              <a:spLocks noChangeAspect="1" noChangeArrowheads="1"/>
            </p:cNvSpPr>
            <p:nvPr/>
          </p:nvSpPr>
          <p:spPr bwMode="auto">
            <a:xfrm>
              <a:off x="948" y="163"/>
              <a:ext cx="116" cy="70"/>
            </a:xfrm>
            <a:prstGeom prst="rect">
              <a:avLst/>
            </a:prstGeom>
            <a:solidFill>
              <a:srgbClr val="CC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sz="800"/>
                <a:t>HQ</a:t>
              </a:r>
            </a:p>
          </p:txBody>
        </p:sp>
      </p:grpSp>
      <p:grpSp>
        <p:nvGrpSpPr>
          <p:cNvPr id="101756" name="Group 380">
            <a:extLst>
              <a:ext uri="{FF2B5EF4-FFF2-40B4-BE49-F238E27FC236}">
                <a16:creationId xmlns:a16="http://schemas.microsoft.com/office/drawing/2014/main" id="{87E5098E-9C6B-462B-B4DC-BDC5D1AE85FF}"/>
              </a:ext>
            </a:extLst>
          </p:cNvPr>
          <p:cNvGrpSpPr>
            <a:grpSpLocks/>
          </p:cNvGrpSpPr>
          <p:nvPr/>
        </p:nvGrpSpPr>
        <p:grpSpPr bwMode="auto">
          <a:xfrm>
            <a:off x="3716338" y="1404938"/>
            <a:ext cx="74612" cy="26987"/>
            <a:chOff x="2373" y="1404"/>
            <a:chExt cx="47" cy="17"/>
          </a:xfrm>
        </p:grpSpPr>
        <p:sp>
          <p:nvSpPr>
            <p:cNvPr id="101757" name="Oval 381">
              <a:extLst>
                <a:ext uri="{FF2B5EF4-FFF2-40B4-BE49-F238E27FC236}">
                  <a16:creationId xmlns:a16="http://schemas.microsoft.com/office/drawing/2014/main" id="{BEE9B214-762B-4A65-A30B-69C043516CE1}"/>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01758" name="Oval 382">
              <a:extLst>
                <a:ext uri="{FF2B5EF4-FFF2-40B4-BE49-F238E27FC236}">
                  <a16:creationId xmlns:a16="http://schemas.microsoft.com/office/drawing/2014/main" id="{FCC6D0F1-1BE7-42B2-891E-BA2EFF1C8D16}"/>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01759" name="Text Box 383">
            <a:extLst>
              <a:ext uri="{FF2B5EF4-FFF2-40B4-BE49-F238E27FC236}">
                <a16:creationId xmlns:a16="http://schemas.microsoft.com/office/drawing/2014/main" id="{D822C447-9951-4E96-8757-F05564E0772D}"/>
              </a:ext>
            </a:extLst>
          </p:cNvPr>
          <p:cNvSpPr txBox="1">
            <a:spLocks noChangeArrowheads="1"/>
          </p:cNvSpPr>
          <p:nvPr/>
        </p:nvSpPr>
        <p:spPr bwMode="auto">
          <a:xfrm>
            <a:off x="3860800" y="1331913"/>
            <a:ext cx="268446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a:t>
            </a:r>
          </a:p>
          <a:p>
            <a:r>
              <a:rPr lang="en-GB" altLang="en-US" sz="800"/>
              <a:t>Up to x3 </a:t>
            </a:r>
            <a:r>
              <a:rPr lang="en-GB" altLang="en-US" sz="800" b="0"/>
              <a:t>Bedford MK 4-Ton Truck </a:t>
            </a:r>
            <a:r>
              <a:rPr lang="en-GB" altLang="en-US" sz="800"/>
              <a:t>(a)</a:t>
            </a:r>
            <a:r>
              <a:rPr lang="en-GB" altLang="en-US" sz="800" b="0"/>
              <a:t>            CWBR-22</a:t>
            </a:r>
            <a:endParaRPr lang="en-GB" altLang="en-US" sz="800"/>
          </a:p>
        </p:txBody>
      </p:sp>
      <p:sp>
        <p:nvSpPr>
          <p:cNvPr id="101769" name="Line 393">
            <a:extLst>
              <a:ext uri="{FF2B5EF4-FFF2-40B4-BE49-F238E27FC236}">
                <a16:creationId xmlns:a16="http://schemas.microsoft.com/office/drawing/2014/main" id="{AF757D6E-60CD-400C-A79E-B9F40583B777}"/>
              </a:ext>
            </a:extLst>
          </p:cNvPr>
          <p:cNvSpPr>
            <a:spLocks noChangeShapeType="1"/>
          </p:cNvSpPr>
          <p:nvPr/>
        </p:nvSpPr>
        <p:spPr bwMode="auto">
          <a:xfrm>
            <a:off x="3500438" y="1260475"/>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01770" name="Group 394">
            <a:extLst>
              <a:ext uri="{FF2B5EF4-FFF2-40B4-BE49-F238E27FC236}">
                <a16:creationId xmlns:a16="http://schemas.microsoft.com/office/drawing/2014/main" id="{5A9730BC-0EE2-45BE-B450-1B35CD01149C}"/>
              </a:ext>
            </a:extLst>
          </p:cNvPr>
          <p:cNvGrpSpPr>
            <a:grpSpLocks noChangeAspect="1"/>
          </p:cNvGrpSpPr>
          <p:nvPr/>
        </p:nvGrpSpPr>
        <p:grpSpPr bwMode="auto">
          <a:xfrm>
            <a:off x="3644900" y="1187450"/>
            <a:ext cx="231775" cy="157163"/>
            <a:chOff x="1968" y="1728"/>
            <a:chExt cx="195" cy="132"/>
          </a:xfrm>
        </p:grpSpPr>
        <p:sp>
          <p:nvSpPr>
            <p:cNvPr id="101771" name="Rectangle 395">
              <a:extLst>
                <a:ext uri="{FF2B5EF4-FFF2-40B4-BE49-F238E27FC236}">
                  <a16:creationId xmlns:a16="http://schemas.microsoft.com/office/drawing/2014/main" id="{C7789214-97D7-44EF-B2D2-FCEB559E512F}"/>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1772" name="Line 396">
              <a:extLst>
                <a:ext uri="{FF2B5EF4-FFF2-40B4-BE49-F238E27FC236}">
                  <a16:creationId xmlns:a16="http://schemas.microsoft.com/office/drawing/2014/main" id="{5AD35AC4-C9BD-40BE-BB27-735CA49D4322}"/>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1773" name="Line 397">
              <a:extLst>
                <a:ext uri="{FF2B5EF4-FFF2-40B4-BE49-F238E27FC236}">
                  <a16:creationId xmlns:a16="http://schemas.microsoft.com/office/drawing/2014/main" id="{1FB8B300-990D-425F-8B29-3EF01C13F405}"/>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01774" name="Group 398">
            <a:extLst>
              <a:ext uri="{FF2B5EF4-FFF2-40B4-BE49-F238E27FC236}">
                <a16:creationId xmlns:a16="http://schemas.microsoft.com/office/drawing/2014/main" id="{FE41501B-7FA7-4123-9CDD-00A42519D31E}"/>
              </a:ext>
            </a:extLst>
          </p:cNvPr>
          <p:cNvGrpSpPr>
            <a:grpSpLocks/>
          </p:cNvGrpSpPr>
          <p:nvPr/>
        </p:nvGrpSpPr>
        <p:grpSpPr bwMode="auto">
          <a:xfrm>
            <a:off x="3716338" y="1116013"/>
            <a:ext cx="74612" cy="26987"/>
            <a:chOff x="2373" y="1404"/>
            <a:chExt cx="47" cy="17"/>
          </a:xfrm>
        </p:grpSpPr>
        <p:sp>
          <p:nvSpPr>
            <p:cNvPr id="101775" name="Oval 399">
              <a:extLst>
                <a:ext uri="{FF2B5EF4-FFF2-40B4-BE49-F238E27FC236}">
                  <a16:creationId xmlns:a16="http://schemas.microsoft.com/office/drawing/2014/main" id="{182FFF5A-CF45-4DF3-894F-1896D9189463}"/>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01776" name="Oval 400">
              <a:extLst>
                <a:ext uri="{FF2B5EF4-FFF2-40B4-BE49-F238E27FC236}">
                  <a16:creationId xmlns:a16="http://schemas.microsoft.com/office/drawing/2014/main" id="{911AA62D-09FB-4741-AB0A-CBCE5C5EEBBD}"/>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01777" name="Text Box 401">
            <a:extLst>
              <a:ext uri="{FF2B5EF4-FFF2-40B4-BE49-F238E27FC236}">
                <a16:creationId xmlns:a16="http://schemas.microsoft.com/office/drawing/2014/main" id="{C5D948AE-55DD-4B35-99FC-4EEE496D9994}"/>
              </a:ext>
            </a:extLst>
          </p:cNvPr>
          <p:cNvSpPr txBox="1">
            <a:spLocks noChangeArrowheads="1"/>
          </p:cNvSpPr>
          <p:nvPr/>
        </p:nvSpPr>
        <p:spPr bwMode="auto">
          <a:xfrm>
            <a:off x="3860800" y="1116013"/>
            <a:ext cx="2668588"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x9 </a:t>
            </a:r>
            <a:r>
              <a:rPr lang="en-GB" altLang="en-US" sz="800" b="0"/>
              <a:t>Infantry (up to 1 MAW) </a:t>
            </a:r>
            <a:r>
              <a:rPr lang="en-GB" altLang="en-US" sz="800"/>
              <a:t>     </a:t>
            </a:r>
            <a:r>
              <a:rPr lang="en-GB" altLang="en-US" sz="800" b="0"/>
              <a:t>                        CWBR-26</a:t>
            </a:r>
            <a:endParaRPr lang="en-GB" altLang="en-US" sz="800"/>
          </a:p>
        </p:txBody>
      </p:sp>
      <p:grpSp>
        <p:nvGrpSpPr>
          <p:cNvPr id="101788" name="Group 412">
            <a:extLst>
              <a:ext uri="{FF2B5EF4-FFF2-40B4-BE49-F238E27FC236}">
                <a16:creationId xmlns:a16="http://schemas.microsoft.com/office/drawing/2014/main" id="{13FC984A-6D7E-4190-85E2-D9FA35FD6607}"/>
              </a:ext>
            </a:extLst>
          </p:cNvPr>
          <p:cNvGrpSpPr>
            <a:grpSpLocks noChangeAspect="1"/>
          </p:cNvGrpSpPr>
          <p:nvPr/>
        </p:nvGrpSpPr>
        <p:grpSpPr bwMode="auto">
          <a:xfrm>
            <a:off x="3357563" y="252413"/>
            <a:ext cx="287337" cy="212725"/>
            <a:chOff x="1968" y="1728"/>
            <a:chExt cx="195" cy="132"/>
          </a:xfrm>
        </p:grpSpPr>
        <p:sp>
          <p:nvSpPr>
            <p:cNvPr id="101789" name="Rectangle 413">
              <a:extLst>
                <a:ext uri="{FF2B5EF4-FFF2-40B4-BE49-F238E27FC236}">
                  <a16:creationId xmlns:a16="http://schemas.microsoft.com/office/drawing/2014/main" id="{FC9C7084-A5EB-45BE-B7EE-1F597DFD6BD8}"/>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1790" name="Line 414">
              <a:extLst>
                <a:ext uri="{FF2B5EF4-FFF2-40B4-BE49-F238E27FC236}">
                  <a16:creationId xmlns:a16="http://schemas.microsoft.com/office/drawing/2014/main" id="{BAF4415C-9A11-4DE5-B3B5-99EE5D2A8D5F}"/>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1791" name="Line 415">
              <a:extLst>
                <a:ext uri="{FF2B5EF4-FFF2-40B4-BE49-F238E27FC236}">
                  <a16:creationId xmlns:a16="http://schemas.microsoft.com/office/drawing/2014/main" id="{C45F134B-4281-4CD5-AED1-E549A95DB616}"/>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01792" name="Group 416">
            <a:extLst>
              <a:ext uri="{FF2B5EF4-FFF2-40B4-BE49-F238E27FC236}">
                <a16:creationId xmlns:a16="http://schemas.microsoft.com/office/drawing/2014/main" id="{38F25B74-96ED-4FA3-84D9-059A1E2B38F1}"/>
              </a:ext>
            </a:extLst>
          </p:cNvPr>
          <p:cNvGrpSpPr>
            <a:grpSpLocks/>
          </p:cNvGrpSpPr>
          <p:nvPr/>
        </p:nvGrpSpPr>
        <p:grpSpPr bwMode="auto">
          <a:xfrm>
            <a:off x="3644900" y="1476375"/>
            <a:ext cx="231775" cy="190500"/>
            <a:chOff x="2252" y="2304"/>
            <a:chExt cx="146" cy="120"/>
          </a:xfrm>
        </p:grpSpPr>
        <p:sp>
          <p:nvSpPr>
            <p:cNvPr id="101793" name="Rectangle 417">
              <a:extLst>
                <a:ext uri="{FF2B5EF4-FFF2-40B4-BE49-F238E27FC236}">
                  <a16:creationId xmlns:a16="http://schemas.microsoft.com/office/drawing/2014/main" id="{B52EC40B-1179-4DE3-ADD7-BB3DBD0151CD}"/>
                </a:ext>
              </a:extLst>
            </p:cNvPr>
            <p:cNvSpPr>
              <a:spLocks noChangeAspect="1" noChangeArrowheads="1"/>
            </p:cNvSpPr>
            <p:nvPr/>
          </p:nvSpPr>
          <p:spPr bwMode="auto">
            <a:xfrm>
              <a:off x="2252" y="230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1794" name="Oval 418">
              <a:extLst>
                <a:ext uri="{FF2B5EF4-FFF2-40B4-BE49-F238E27FC236}">
                  <a16:creationId xmlns:a16="http://schemas.microsoft.com/office/drawing/2014/main" id="{2A6F3428-0656-455F-8AD6-9D2437D2215E}"/>
                </a:ext>
              </a:extLst>
            </p:cNvPr>
            <p:cNvSpPr>
              <a:spLocks noChangeAspect="1" noChangeArrowheads="1"/>
            </p:cNvSpPr>
            <p:nvPr/>
          </p:nvSpPr>
          <p:spPr bwMode="auto">
            <a:xfrm>
              <a:off x="2259" y="240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01795" name="Oval 419">
              <a:extLst>
                <a:ext uri="{FF2B5EF4-FFF2-40B4-BE49-F238E27FC236}">
                  <a16:creationId xmlns:a16="http://schemas.microsoft.com/office/drawing/2014/main" id="{3129D614-8C01-4ED6-A848-E4BDE711C9BB}"/>
                </a:ext>
              </a:extLst>
            </p:cNvPr>
            <p:cNvSpPr>
              <a:spLocks noChangeAspect="1" noChangeArrowheads="1"/>
            </p:cNvSpPr>
            <p:nvPr/>
          </p:nvSpPr>
          <p:spPr bwMode="auto">
            <a:xfrm>
              <a:off x="2373" y="240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grpSp>
        <p:nvGrpSpPr>
          <p:cNvPr id="101796" name="Group 420">
            <a:extLst>
              <a:ext uri="{FF2B5EF4-FFF2-40B4-BE49-F238E27FC236}">
                <a16:creationId xmlns:a16="http://schemas.microsoft.com/office/drawing/2014/main" id="{F1827053-C7F9-4088-B73F-C25F8DBC24EA}"/>
              </a:ext>
            </a:extLst>
          </p:cNvPr>
          <p:cNvGrpSpPr>
            <a:grpSpLocks/>
          </p:cNvGrpSpPr>
          <p:nvPr/>
        </p:nvGrpSpPr>
        <p:grpSpPr bwMode="auto">
          <a:xfrm>
            <a:off x="3716338" y="828675"/>
            <a:ext cx="74612" cy="26988"/>
            <a:chOff x="2373" y="1404"/>
            <a:chExt cx="47" cy="17"/>
          </a:xfrm>
        </p:grpSpPr>
        <p:sp>
          <p:nvSpPr>
            <p:cNvPr id="101797" name="Oval 421">
              <a:extLst>
                <a:ext uri="{FF2B5EF4-FFF2-40B4-BE49-F238E27FC236}">
                  <a16:creationId xmlns:a16="http://schemas.microsoft.com/office/drawing/2014/main" id="{C525B801-B471-4886-B403-677944B8E8E2}"/>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01798" name="Oval 422">
              <a:extLst>
                <a:ext uri="{FF2B5EF4-FFF2-40B4-BE49-F238E27FC236}">
                  <a16:creationId xmlns:a16="http://schemas.microsoft.com/office/drawing/2014/main" id="{1B4B542B-A7FB-443A-B922-EB08BE08F7D2}"/>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01799" name="Text Box 423">
            <a:extLst>
              <a:ext uri="{FF2B5EF4-FFF2-40B4-BE49-F238E27FC236}">
                <a16:creationId xmlns:a16="http://schemas.microsoft.com/office/drawing/2014/main" id="{1C654DE2-11A5-41E6-BDB0-6EB8AFD29AA5}"/>
              </a:ext>
            </a:extLst>
          </p:cNvPr>
          <p:cNvSpPr txBox="1">
            <a:spLocks noChangeArrowheads="1"/>
          </p:cNvSpPr>
          <p:nvPr/>
        </p:nvSpPr>
        <p:spPr bwMode="auto">
          <a:xfrm>
            <a:off x="3860800" y="755650"/>
            <a:ext cx="26860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a:t>
            </a:r>
          </a:p>
          <a:p>
            <a:r>
              <a:rPr lang="en-GB" altLang="en-US" sz="800"/>
              <a:t>x1 </a:t>
            </a:r>
            <a:r>
              <a:rPr lang="en-GB" altLang="en-US" sz="800" b="0"/>
              <a:t>Land Rover (no MG)                            </a:t>
            </a:r>
            <a:r>
              <a:rPr lang="en-GB" altLang="en-US" sz="800"/>
              <a:t> </a:t>
            </a:r>
            <a:r>
              <a:rPr lang="en-GB" altLang="en-US" sz="800" b="0"/>
              <a:t>     CWBR-20</a:t>
            </a:r>
            <a:endParaRPr lang="en-GB" altLang="en-US" sz="800"/>
          </a:p>
        </p:txBody>
      </p:sp>
      <p:grpSp>
        <p:nvGrpSpPr>
          <p:cNvPr id="101800" name="Group 424">
            <a:extLst>
              <a:ext uri="{FF2B5EF4-FFF2-40B4-BE49-F238E27FC236}">
                <a16:creationId xmlns:a16="http://schemas.microsoft.com/office/drawing/2014/main" id="{27F4FAD9-7E8B-4409-88A6-B34E5D10D796}"/>
              </a:ext>
            </a:extLst>
          </p:cNvPr>
          <p:cNvGrpSpPr>
            <a:grpSpLocks/>
          </p:cNvGrpSpPr>
          <p:nvPr/>
        </p:nvGrpSpPr>
        <p:grpSpPr bwMode="auto">
          <a:xfrm>
            <a:off x="3644900" y="900113"/>
            <a:ext cx="231775" cy="190500"/>
            <a:chOff x="2252" y="2304"/>
            <a:chExt cx="146" cy="120"/>
          </a:xfrm>
        </p:grpSpPr>
        <p:sp>
          <p:nvSpPr>
            <p:cNvPr id="101801" name="Rectangle 425">
              <a:extLst>
                <a:ext uri="{FF2B5EF4-FFF2-40B4-BE49-F238E27FC236}">
                  <a16:creationId xmlns:a16="http://schemas.microsoft.com/office/drawing/2014/main" id="{58B4C902-9671-432A-9BDC-4ABC14F98A67}"/>
                </a:ext>
              </a:extLst>
            </p:cNvPr>
            <p:cNvSpPr>
              <a:spLocks noChangeAspect="1" noChangeArrowheads="1"/>
            </p:cNvSpPr>
            <p:nvPr/>
          </p:nvSpPr>
          <p:spPr bwMode="auto">
            <a:xfrm>
              <a:off x="2252" y="230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1802" name="Oval 426">
              <a:extLst>
                <a:ext uri="{FF2B5EF4-FFF2-40B4-BE49-F238E27FC236}">
                  <a16:creationId xmlns:a16="http://schemas.microsoft.com/office/drawing/2014/main" id="{05FB7B89-37E5-4639-95C1-B54948DE573D}"/>
                </a:ext>
              </a:extLst>
            </p:cNvPr>
            <p:cNvSpPr>
              <a:spLocks noChangeAspect="1" noChangeArrowheads="1"/>
            </p:cNvSpPr>
            <p:nvPr/>
          </p:nvSpPr>
          <p:spPr bwMode="auto">
            <a:xfrm>
              <a:off x="2259" y="240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01803" name="Oval 427">
              <a:extLst>
                <a:ext uri="{FF2B5EF4-FFF2-40B4-BE49-F238E27FC236}">
                  <a16:creationId xmlns:a16="http://schemas.microsoft.com/office/drawing/2014/main" id="{7693F943-E275-4E64-8F44-931FB098B845}"/>
                </a:ext>
              </a:extLst>
            </p:cNvPr>
            <p:cNvSpPr>
              <a:spLocks noChangeAspect="1" noChangeArrowheads="1"/>
            </p:cNvSpPr>
            <p:nvPr/>
          </p:nvSpPr>
          <p:spPr bwMode="auto">
            <a:xfrm>
              <a:off x="2373" y="240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01804" name="Text Box 428">
            <a:extLst>
              <a:ext uri="{FF2B5EF4-FFF2-40B4-BE49-F238E27FC236}">
                <a16:creationId xmlns:a16="http://schemas.microsoft.com/office/drawing/2014/main" id="{5F905E22-641F-434D-BE2F-BFAA13042D7B}"/>
              </a:ext>
            </a:extLst>
          </p:cNvPr>
          <p:cNvSpPr txBox="1">
            <a:spLocks noChangeArrowheads="1"/>
          </p:cNvSpPr>
          <p:nvPr/>
        </p:nvSpPr>
        <p:spPr bwMode="auto">
          <a:xfrm>
            <a:off x="3357563" y="1692275"/>
            <a:ext cx="3403600" cy="458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800"/>
              <a:t>(a) </a:t>
            </a:r>
            <a:r>
              <a:rPr lang="en-GB" altLang="en-US" sz="800" b="0"/>
              <a:t>Motor Transport might be non-existent, might be borrowed from the parent unit, might be obsolete types such as the Bedford RL, or in extremis, might be commandeered civilian transport.</a:t>
            </a:r>
            <a:endParaRPr lang="en-GB" altLang="en-US" sz="800"/>
          </a:p>
        </p:txBody>
      </p:sp>
      <p:grpSp>
        <p:nvGrpSpPr>
          <p:cNvPr id="101805" name="Group 429">
            <a:extLst>
              <a:ext uri="{FF2B5EF4-FFF2-40B4-BE49-F238E27FC236}">
                <a16:creationId xmlns:a16="http://schemas.microsoft.com/office/drawing/2014/main" id="{F66E2F16-596C-4660-96FE-AEEA38C94D1C}"/>
              </a:ext>
            </a:extLst>
          </p:cNvPr>
          <p:cNvGrpSpPr>
            <a:grpSpLocks/>
          </p:cNvGrpSpPr>
          <p:nvPr/>
        </p:nvGrpSpPr>
        <p:grpSpPr bwMode="auto">
          <a:xfrm>
            <a:off x="3427413" y="4714875"/>
            <a:ext cx="287337" cy="215900"/>
            <a:chOff x="2251" y="2789"/>
            <a:chExt cx="181" cy="136"/>
          </a:xfrm>
        </p:grpSpPr>
        <p:sp>
          <p:nvSpPr>
            <p:cNvPr id="101806" name="Rectangle 430">
              <a:extLst>
                <a:ext uri="{FF2B5EF4-FFF2-40B4-BE49-F238E27FC236}">
                  <a16:creationId xmlns:a16="http://schemas.microsoft.com/office/drawing/2014/main" id="{445238F7-C227-4F7E-8F0F-7772C84B467C}"/>
                </a:ext>
              </a:extLst>
            </p:cNvPr>
            <p:cNvSpPr>
              <a:spLocks noChangeAspect="1" noChangeArrowheads="1"/>
            </p:cNvSpPr>
            <p:nvPr/>
          </p:nvSpPr>
          <p:spPr bwMode="auto">
            <a:xfrm>
              <a:off x="2251" y="2789"/>
              <a:ext cx="181" cy="136"/>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1807" name="Line 431">
              <a:extLst>
                <a:ext uri="{FF2B5EF4-FFF2-40B4-BE49-F238E27FC236}">
                  <a16:creationId xmlns:a16="http://schemas.microsoft.com/office/drawing/2014/main" id="{76563222-C525-4AE9-BF40-A521CA7497A3}"/>
                </a:ext>
              </a:extLst>
            </p:cNvPr>
            <p:cNvSpPr>
              <a:spLocks noChangeShapeType="1"/>
            </p:cNvSpPr>
            <p:nvPr/>
          </p:nvSpPr>
          <p:spPr bwMode="auto">
            <a:xfrm flipV="1">
              <a:off x="2251" y="2789"/>
              <a:ext cx="180" cy="136"/>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1808" name="Line 432">
              <a:extLst>
                <a:ext uri="{FF2B5EF4-FFF2-40B4-BE49-F238E27FC236}">
                  <a16:creationId xmlns:a16="http://schemas.microsoft.com/office/drawing/2014/main" id="{36AC4172-D805-40EF-9ED4-4256515A4971}"/>
                </a:ext>
              </a:extLst>
            </p:cNvPr>
            <p:cNvSpPr>
              <a:spLocks noChangeShapeType="1"/>
            </p:cNvSpPr>
            <p:nvPr/>
          </p:nvSpPr>
          <p:spPr bwMode="auto">
            <a:xfrm flipH="1" flipV="1">
              <a:off x="2251" y="2789"/>
              <a:ext cx="180" cy="136"/>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01809" name="Line 433">
            <a:extLst>
              <a:ext uri="{FF2B5EF4-FFF2-40B4-BE49-F238E27FC236}">
                <a16:creationId xmlns:a16="http://schemas.microsoft.com/office/drawing/2014/main" id="{696E0C52-DDF7-444A-94DD-71D1F68D1E2F}"/>
              </a:ext>
            </a:extLst>
          </p:cNvPr>
          <p:cNvSpPr>
            <a:spLocks noChangeShapeType="1"/>
          </p:cNvSpPr>
          <p:nvPr/>
        </p:nvSpPr>
        <p:spPr bwMode="auto">
          <a:xfrm>
            <a:off x="3571875" y="4643438"/>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1810" name="Text Box 434">
            <a:extLst>
              <a:ext uri="{FF2B5EF4-FFF2-40B4-BE49-F238E27FC236}">
                <a16:creationId xmlns:a16="http://schemas.microsoft.com/office/drawing/2014/main" id="{1EFC7FAE-6FD3-49A1-8AB4-A5552A96D344}"/>
              </a:ext>
            </a:extLst>
          </p:cNvPr>
          <p:cNvSpPr txBox="1">
            <a:spLocks noChangeArrowheads="1"/>
          </p:cNvSpPr>
          <p:nvPr/>
        </p:nvSpPr>
        <p:spPr bwMode="auto">
          <a:xfrm>
            <a:off x="3716338" y="4572000"/>
            <a:ext cx="22415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MANOEUVRE ELEMENT CWBR-35</a:t>
            </a:r>
          </a:p>
          <a:p>
            <a:r>
              <a:rPr lang="en-GB" altLang="en-US" sz="1000"/>
              <a:t>Special Forces Squadron </a:t>
            </a:r>
            <a:r>
              <a:rPr lang="en-GB" altLang="en-US" sz="800"/>
              <a:t>(ach)</a:t>
            </a:r>
            <a:endParaRPr lang="en-GB" altLang="en-US" sz="1000"/>
          </a:p>
        </p:txBody>
      </p:sp>
      <p:sp>
        <p:nvSpPr>
          <p:cNvPr id="101811" name="Line 435">
            <a:extLst>
              <a:ext uri="{FF2B5EF4-FFF2-40B4-BE49-F238E27FC236}">
                <a16:creationId xmlns:a16="http://schemas.microsoft.com/office/drawing/2014/main" id="{2138C856-C87B-4C5A-8CCA-394420366B0B}"/>
              </a:ext>
            </a:extLst>
          </p:cNvPr>
          <p:cNvSpPr>
            <a:spLocks noChangeShapeType="1"/>
          </p:cNvSpPr>
          <p:nvPr/>
        </p:nvSpPr>
        <p:spPr bwMode="auto">
          <a:xfrm>
            <a:off x="3571875" y="514826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01812" name="Group 436">
            <a:extLst>
              <a:ext uri="{FF2B5EF4-FFF2-40B4-BE49-F238E27FC236}">
                <a16:creationId xmlns:a16="http://schemas.microsoft.com/office/drawing/2014/main" id="{5344FCD0-364C-42C9-8BB5-ACF6CE871397}"/>
              </a:ext>
            </a:extLst>
          </p:cNvPr>
          <p:cNvGrpSpPr>
            <a:grpSpLocks/>
          </p:cNvGrpSpPr>
          <p:nvPr/>
        </p:nvGrpSpPr>
        <p:grpSpPr bwMode="auto">
          <a:xfrm>
            <a:off x="3787775" y="5003800"/>
            <a:ext cx="74613" cy="26988"/>
            <a:chOff x="2373" y="1404"/>
            <a:chExt cx="47" cy="17"/>
          </a:xfrm>
        </p:grpSpPr>
        <p:sp>
          <p:nvSpPr>
            <p:cNvPr id="101813" name="Oval 437">
              <a:extLst>
                <a:ext uri="{FF2B5EF4-FFF2-40B4-BE49-F238E27FC236}">
                  <a16:creationId xmlns:a16="http://schemas.microsoft.com/office/drawing/2014/main" id="{546C8145-B5FF-4F24-932F-01B915102FFF}"/>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01814" name="Oval 438">
              <a:extLst>
                <a:ext uri="{FF2B5EF4-FFF2-40B4-BE49-F238E27FC236}">
                  <a16:creationId xmlns:a16="http://schemas.microsoft.com/office/drawing/2014/main" id="{5D11AF0F-8E5F-4F79-9548-F8D0B17517B5}"/>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01815" name="Text Box 439">
            <a:extLst>
              <a:ext uri="{FF2B5EF4-FFF2-40B4-BE49-F238E27FC236}">
                <a16:creationId xmlns:a16="http://schemas.microsoft.com/office/drawing/2014/main" id="{A1390BFD-D998-46DC-A16E-92F134441C76}"/>
              </a:ext>
            </a:extLst>
          </p:cNvPr>
          <p:cNvSpPr txBox="1">
            <a:spLocks noChangeArrowheads="1"/>
          </p:cNvSpPr>
          <p:nvPr/>
        </p:nvSpPr>
        <p:spPr bwMode="auto">
          <a:xfrm>
            <a:off x="3933825" y="4932363"/>
            <a:ext cx="27066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Command/Recce</a:t>
            </a:r>
          </a:p>
          <a:p>
            <a:r>
              <a:rPr lang="en-GB" altLang="en-US" sz="800"/>
              <a:t>x1 </a:t>
            </a:r>
            <a:r>
              <a:rPr lang="en-GB" altLang="en-US" sz="800" b="0"/>
              <a:t>Special Forces Patrol </a:t>
            </a:r>
            <a:r>
              <a:rPr lang="en-GB" altLang="en-US" sz="800"/>
              <a:t>(c)</a:t>
            </a:r>
            <a:r>
              <a:rPr lang="en-GB" altLang="en-US" sz="800" b="0"/>
              <a:t>                            CWBR-70</a:t>
            </a:r>
            <a:endParaRPr lang="en-GB" altLang="en-US" sz="800"/>
          </a:p>
        </p:txBody>
      </p:sp>
      <p:grpSp>
        <p:nvGrpSpPr>
          <p:cNvPr id="101816" name="Group 440">
            <a:extLst>
              <a:ext uri="{FF2B5EF4-FFF2-40B4-BE49-F238E27FC236}">
                <a16:creationId xmlns:a16="http://schemas.microsoft.com/office/drawing/2014/main" id="{3DE807CA-1455-4736-8647-3DA42EC234B1}"/>
              </a:ext>
            </a:extLst>
          </p:cNvPr>
          <p:cNvGrpSpPr>
            <a:grpSpLocks/>
          </p:cNvGrpSpPr>
          <p:nvPr/>
        </p:nvGrpSpPr>
        <p:grpSpPr bwMode="auto">
          <a:xfrm>
            <a:off x="3716338" y="5075238"/>
            <a:ext cx="231775" cy="157162"/>
            <a:chOff x="933" y="149"/>
            <a:chExt cx="146" cy="99"/>
          </a:xfrm>
        </p:grpSpPr>
        <p:sp>
          <p:nvSpPr>
            <p:cNvPr id="101817" name="Rectangle 441">
              <a:extLst>
                <a:ext uri="{FF2B5EF4-FFF2-40B4-BE49-F238E27FC236}">
                  <a16:creationId xmlns:a16="http://schemas.microsoft.com/office/drawing/2014/main" id="{1676A738-38B6-40B6-922F-0F3695F1C239}"/>
                </a:ext>
              </a:extLst>
            </p:cNvPr>
            <p:cNvSpPr>
              <a:spLocks noChangeAspect="1" noChangeArrowheads="1"/>
            </p:cNvSpPr>
            <p:nvPr/>
          </p:nvSpPr>
          <p:spPr bwMode="auto">
            <a:xfrm>
              <a:off x="933" y="149"/>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1818" name="Text Box 442">
              <a:extLst>
                <a:ext uri="{FF2B5EF4-FFF2-40B4-BE49-F238E27FC236}">
                  <a16:creationId xmlns:a16="http://schemas.microsoft.com/office/drawing/2014/main" id="{D4718B90-E274-4582-A91E-BB207F773449}"/>
                </a:ext>
              </a:extLst>
            </p:cNvPr>
            <p:cNvSpPr txBox="1">
              <a:spLocks noChangeAspect="1" noChangeArrowheads="1"/>
            </p:cNvSpPr>
            <p:nvPr/>
          </p:nvSpPr>
          <p:spPr bwMode="auto">
            <a:xfrm>
              <a:off x="948" y="163"/>
              <a:ext cx="116" cy="70"/>
            </a:xfrm>
            <a:prstGeom prst="rect">
              <a:avLst/>
            </a:prstGeom>
            <a:solidFill>
              <a:srgbClr val="CC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sz="800"/>
                <a:t>HQ</a:t>
              </a:r>
            </a:p>
          </p:txBody>
        </p:sp>
      </p:grpSp>
      <p:sp>
        <p:nvSpPr>
          <p:cNvPr id="101819" name="Line 443">
            <a:extLst>
              <a:ext uri="{FF2B5EF4-FFF2-40B4-BE49-F238E27FC236}">
                <a16:creationId xmlns:a16="http://schemas.microsoft.com/office/drawing/2014/main" id="{05D682DB-EA28-4432-B131-476166A05607}"/>
              </a:ext>
            </a:extLst>
          </p:cNvPr>
          <p:cNvSpPr>
            <a:spLocks noChangeShapeType="1"/>
          </p:cNvSpPr>
          <p:nvPr/>
        </p:nvSpPr>
        <p:spPr bwMode="auto">
          <a:xfrm>
            <a:off x="3571875" y="543560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01820" name="Group 444">
            <a:extLst>
              <a:ext uri="{FF2B5EF4-FFF2-40B4-BE49-F238E27FC236}">
                <a16:creationId xmlns:a16="http://schemas.microsoft.com/office/drawing/2014/main" id="{6C48159B-DE01-40EE-8B1B-A6867A913E2B}"/>
              </a:ext>
            </a:extLst>
          </p:cNvPr>
          <p:cNvGrpSpPr>
            <a:grpSpLocks/>
          </p:cNvGrpSpPr>
          <p:nvPr/>
        </p:nvGrpSpPr>
        <p:grpSpPr bwMode="auto">
          <a:xfrm>
            <a:off x="3787775" y="5291138"/>
            <a:ext cx="74613" cy="26987"/>
            <a:chOff x="2373" y="1404"/>
            <a:chExt cx="47" cy="17"/>
          </a:xfrm>
        </p:grpSpPr>
        <p:sp>
          <p:nvSpPr>
            <p:cNvPr id="101821" name="Oval 445">
              <a:extLst>
                <a:ext uri="{FF2B5EF4-FFF2-40B4-BE49-F238E27FC236}">
                  <a16:creationId xmlns:a16="http://schemas.microsoft.com/office/drawing/2014/main" id="{A1212233-414D-4D47-A955-DE98969239B7}"/>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01822" name="Oval 446">
              <a:extLst>
                <a:ext uri="{FF2B5EF4-FFF2-40B4-BE49-F238E27FC236}">
                  <a16:creationId xmlns:a16="http://schemas.microsoft.com/office/drawing/2014/main" id="{3753994B-518A-48CD-A88E-03B4DB9EA9C7}"/>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01823" name="Text Box 447">
            <a:extLst>
              <a:ext uri="{FF2B5EF4-FFF2-40B4-BE49-F238E27FC236}">
                <a16:creationId xmlns:a16="http://schemas.microsoft.com/office/drawing/2014/main" id="{DB6448D3-A81B-4B48-A0EA-6C87FCBEF087}"/>
              </a:ext>
            </a:extLst>
          </p:cNvPr>
          <p:cNvSpPr txBox="1">
            <a:spLocks noChangeArrowheads="1"/>
          </p:cNvSpPr>
          <p:nvPr/>
        </p:nvSpPr>
        <p:spPr bwMode="auto">
          <a:xfrm>
            <a:off x="3932238" y="5221288"/>
            <a:ext cx="27257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Recce</a:t>
            </a:r>
          </a:p>
          <a:p>
            <a:r>
              <a:rPr lang="en-GB" altLang="en-US" sz="800"/>
              <a:t>x16 </a:t>
            </a:r>
            <a:r>
              <a:rPr lang="en-GB" altLang="en-US" sz="800" b="0"/>
              <a:t>Special Forces Patrol (4 MAW) </a:t>
            </a:r>
            <a:r>
              <a:rPr lang="en-GB" altLang="en-US" sz="800"/>
              <a:t>(bcdefg)  </a:t>
            </a:r>
            <a:r>
              <a:rPr lang="en-GB" altLang="en-US" sz="800" b="0"/>
              <a:t>CWBR-70</a:t>
            </a:r>
            <a:endParaRPr lang="en-GB" altLang="en-US" sz="800"/>
          </a:p>
        </p:txBody>
      </p:sp>
      <p:sp>
        <p:nvSpPr>
          <p:cNvPr id="101834" name="Line 458">
            <a:extLst>
              <a:ext uri="{FF2B5EF4-FFF2-40B4-BE49-F238E27FC236}">
                <a16:creationId xmlns:a16="http://schemas.microsoft.com/office/drawing/2014/main" id="{22782308-FAB1-4EF2-9075-AB5FC62A6EC9}"/>
              </a:ext>
            </a:extLst>
          </p:cNvPr>
          <p:cNvSpPr>
            <a:spLocks noChangeShapeType="1"/>
          </p:cNvSpPr>
          <p:nvPr/>
        </p:nvSpPr>
        <p:spPr bwMode="auto">
          <a:xfrm flipV="1">
            <a:off x="3573463" y="4932363"/>
            <a:ext cx="0" cy="503237"/>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01835" name="Group 459">
            <a:extLst>
              <a:ext uri="{FF2B5EF4-FFF2-40B4-BE49-F238E27FC236}">
                <a16:creationId xmlns:a16="http://schemas.microsoft.com/office/drawing/2014/main" id="{06571675-3E07-401F-9CC6-150088EC9606}"/>
              </a:ext>
            </a:extLst>
          </p:cNvPr>
          <p:cNvGrpSpPr>
            <a:grpSpLocks/>
          </p:cNvGrpSpPr>
          <p:nvPr/>
        </p:nvGrpSpPr>
        <p:grpSpPr bwMode="auto">
          <a:xfrm>
            <a:off x="3716338" y="5364163"/>
            <a:ext cx="244475" cy="160337"/>
            <a:chOff x="3385" y="1429"/>
            <a:chExt cx="154" cy="101"/>
          </a:xfrm>
        </p:grpSpPr>
        <p:sp>
          <p:nvSpPr>
            <p:cNvPr id="101836" name="Rectangle 460">
              <a:extLst>
                <a:ext uri="{FF2B5EF4-FFF2-40B4-BE49-F238E27FC236}">
                  <a16:creationId xmlns:a16="http://schemas.microsoft.com/office/drawing/2014/main" id="{6A2D80B2-A19D-42B2-B707-D932C7471B72}"/>
                </a:ext>
              </a:extLst>
            </p:cNvPr>
            <p:cNvSpPr>
              <a:spLocks noChangeAspect="1" noChangeArrowheads="1"/>
            </p:cNvSpPr>
            <p:nvPr/>
          </p:nvSpPr>
          <p:spPr bwMode="auto">
            <a:xfrm>
              <a:off x="3385" y="1429"/>
              <a:ext cx="154" cy="101"/>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1837" name="Line 461">
              <a:extLst>
                <a:ext uri="{FF2B5EF4-FFF2-40B4-BE49-F238E27FC236}">
                  <a16:creationId xmlns:a16="http://schemas.microsoft.com/office/drawing/2014/main" id="{065313DC-4F60-4DDC-892F-5AFCE4D433F2}"/>
                </a:ext>
              </a:extLst>
            </p:cNvPr>
            <p:cNvSpPr>
              <a:spLocks noChangeShapeType="1"/>
            </p:cNvSpPr>
            <p:nvPr/>
          </p:nvSpPr>
          <p:spPr bwMode="auto">
            <a:xfrm flipV="1">
              <a:off x="3385" y="1429"/>
              <a:ext cx="153" cy="101"/>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1838" name="Line 462">
              <a:extLst>
                <a:ext uri="{FF2B5EF4-FFF2-40B4-BE49-F238E27FC236}">
                  <a16:creationId xmlns:a16="http://schemas.microsoft.com/office/drawing/2014/main" id="{C5EDB503-F3A8-415E-82CB-C9F68240AE95}"/>
                </a:ext>
              </a:extLst>
            </p:cNvPr>
            <p:cNvSpPr>
              <a:spLocks noChangeShapeType="1"/>
            </p:cNvSpPr>
            <p:nvPr/>
          </p:nvSpPr>
          <p:spPr bwMode="auto">
            <a:xfrm flipH="1" flipV="1">
              <a:off x="3385" y="1429"/>
              <a:ext cx="153" cy="101"/>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01839" name="Text Box 463">
            <a:extLst>
              <a:ext uri="{FF2B5EF4-FFF2-40B4-BE49-F238E27FC236}">
                <a16:creationId xmlns:a16="http://schemas.microsoft.com/office/drawing/2014/main" id="{97B2A6A4-0269-46E4-BB83-DCBFA541CAC0}"/>
              </a:ext>
            </a:extLst>
          </p:cNvPr>
          <p:cNvSpPr txBox="1">
            <a:spLocks noChangeArrowheads="1"/>
          </p:cNvSpPr>
          <p:nvPr/>
        </p:nvSpPr>
        <p:spPr bwMode="auto">
          <a:xfrm>
            <a:off x="3429000" y="5867400"/>
            <a:ext cx="3313113" cy="3148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800"/>
              <a:t>(a) </a:t>
            </a:r>
            <a:r>
              <a:rPr lang="en-GB" altLang="en-US" sz="800" b="0"/>
              <a:t>The Squadron would normally operate as separate Troop-sized MEs, each of </a:t>
            </a:r>
            <a:r>
              <a:rPr lang="en-GB" altLang="en-US" sz="800"/>
              <a:t>x4 </a:t>
            </a:r>
            <a:r>
              <a:rPr lang="en-GB" altLang="en-US" sz="800" b="0"/>
              <a:t>Special Forces Patrol units.  Designate one SF Infantry or Patrol unit as the Section Commander.  </a:t>
            </a:r>
          </a:p>
          <a:p>
            <a:endParaRPr lang="en-GB" altLang="en-US" sz="800"/>
          </a:p>
          <a:p>
            <a:r>
              <a:rPr lang="en-GB" altLang="en-US" sz="800"/>
              <a:t>(b) x2</a:t>
            </a:r>
            <a:r>
              <a:rPr lang="en-GB" altLang="en-US" sz="800" b="0"/>
              <a:t> Special Forces Patrols may be combined into:</a:t>
            </a:r>
          </a:p>
          <a:p>
            <a:r>
              <a:rPr lang="en-GB" altLang="en-US" sz="800" b="0"/>
              <a:t>     </a:t>
            </a:r>
            <a:r>
              <a:rPr lang="en-GB" altLang="en-US" sz="800"/>
              <a:t>x1</a:t>
            </a:r>
            <a:r>
              <a:rPr lang="en-GB" altLang="en-US" sz="800" b="0"/>
              <a:t> Special Forces Infantry                                            CWBR-69</a:t>
            </a:r>
          </a:p>
          <a:p>
            <a:endParaRPr lang="en-GB" altLang="en-US" sz="800" b="0"/>
          </a:p>
          <a:p>
            <a:r>
              <a:rPr lang="en-GB" altLang="en-US" sz="800"/>
              <a:t>(c) </a:t>
            </a:r>
            <a:r>
              <a:rPr lang="en-GB" altLang="en-US" sz="800" b="0"/>
              <a:t>Every SF Infantry or SF Patrol unit in the Squadron may act as a Forward Observer or Forward Air Controller.</a:t>
            </a:r>
          </a:p>
          <a:p>
            <a:endParaRPr lang="en-GB" altLang="en-US" sz="800" b="0"/>
          </a:p>
          <a:p>
            <a:r>
              <a:rPr lang="en-GB" altLang="en-US" sz="800"/>
              <a:t>(d) x1 </a:t>
            </a:r>
            <a:r>
              <a:rPr lang="en-GB" altLang="en-US" sz="800" b="0"/>
              <a:t>SF Patrol unit may be replaced with:</a:t>
            </a:r>
          </a:p>
          <a:p>
            <a:r>
              <a:rPr lang="en-GB" altLang="en-US" sz="800" b="0"/>
              <a:t>     L9A1 51mm Mortar                                                       CWBR-33</a:t>
            </a:r>
          </a:p>
          <a:p>
            <a:endParaRPr lang="en-GB" altLang="en-US" sz="800" b="0"/>
          </a:p>
          <a:p>
            <a:r>
              <a:rPr lang="en-GB" altLang="en-US" sz="800"/>
              <a:t>(e) x1 </a:t>
            </a:r>
            <a:r>
              <a:rPr lang="en-GB" altLang="en-US" sz="800" b="0"/>
              <a:t>SF Patrol unit may be replaced with:</a:t>
            </a:r>
          </a:p>
          <a:p>
            <a:r>
              <a:rPr lang="en-GB" altLang="en-US" sz="800"/>
              <a:t>     </a:t>
            </a:r>
            <a:r>
              <a:rPr lang="en-GB" altLang="en-US" sz="800" b="0"/>
              <a:t>Stinger SAM Team                                                        CWBR-71</a:t>
            </a:r>
          </a:p>
          <a:p>
            <a:endParaRPr lang="en-GB" altLang="en-US" sz="800" b="0"/>
          </a:p>
          <a:p>
            <a:r>
              <a:rPr lang="en-GB" altLang="en-US" sz="800"/>
              <a:t>(f) </a:t>
            </a:r>
            <a:r>
              <a:rPr lang="en-GB" altLang="en-US" sz="800" b="0"/>
              <a:t>Up to </a:t>
            </a:r>
            <a:r>
              <a:rPr lang="en-GB" altLang="en-US" sz="800"/>
              <a:t>x3 </a:t>
            </a:r>
            <a:r>
              <a:rPr lang="en-GB" altLang="en-US" sz="800" b="0"/>
              <a:t>SF Patrol units (MAW) may be replaced with:</a:t>
            </a:r>
          </a:p>
          <a:p>
            <a:r>
              <a:rPr lang="en-GB" altLang="en-US" sz="800" b="0"/>
              <a:t>     Milan ATGM Team                                                         CWBR-30</a:t>
            </a:r>
          </a:p>
          <a:p>
            <a:endParaRPr lang="en-GB" altLang="en-US" sz="800" b="0"/>
          </a:p>
          <a:p>
            <a:r>
              <a:rPr lang="en-GB" altLang="en-US" sz="800"/>
              <a:t>(g) x2 </a:t>
            </a:r>
            <a:r>
              <a:rPr lang="en-GB" altLang="en-US" sz="800" b="0"/>
              <a:t>SF Patrol units (combined) or </a:t>
            </a:r>
            <a:r>
              <a:rPr lang="en-GB" altLang="en-US" sz="800"/>
              <a:t>x1 </a:t>
            </a:r>
            <a:r>
              <a:rPr lang="en-GB" altLang="en-US" sz="800" b="0"/>
              <a:t>SF Infantry unit may be replaced with:</a:t>
            </a:r>
          </a:p>
          <a:p>
            <a:r>
              <a:rPr lang="en-GB" altLang="en-US" sz="800" b="0"/>
              <a:t>     L16A1 81mm Mortar                                                       CWBR-34</a:t>
            </a:r>
          </a:p>
          <a:p>
            <a:endParaRPr lang="en-GB" altLang="en-US" sz="800" b="0"/>
          </a:p>
          <a:p>
            <a:r>
              <a:rPr lang="en-GB" altLang="en-US" sz="800"/>
              <a:t>(h) </a:t>
            </a:r>
            <a:r>
              <a:rPr lang="en-GB" altLang="en-US" sz="800" b="0"/>
              <a:t>From 1987: This organisation was also adopted by the Squadrons of the expanded SBS.</a:t>
            </a:r>
            <a:endParaRPr lang="en-GB" altLang="en-US" sz="800"/>
          </a:p>
        </p:txBody>
      </p:sp>
      <p:grpSp>
        <p:nvGrpSpPr>
          <p:cNvPr id="101841" name="Group 465">
            <a:extLst>
              <a:ext uri="{FF2B5EF4-FFF2-40B4-BE49-F238E27FC236}">
                <a16:creationId xmlns:a16="http://schemas.microsoft.com/office/drawing/2014/main" id="{1484F6F5-017D-4C67-BBC2-78083C16A918}"/>
              </a:ext>
            </a:extLst>
          </p:cNvPr>
          <p:cNvGrpSpPr>
            <a:grpSpLocks/>
          </p:cNvGrpSpPr>
          <p:nvPr/>
        </p:nvGrpSpPr>
        <p:grpSpPr bwMode="auto">
          <a:xfrm>
            <a:off x="3789363" y="5580063"/>
            <a:ext cx="74612" cy="26987"/>
            <a:chOff x="2373" y="1404"/>
            <a:chExt cx="47" cy="17"/>
          </a:xfrm>
        </p:grpSpPr>
        <p:sp>
          <p:nvSpPr>
            <p:cNvPr id="101842" name="Oval 466">
              <a:extLst>
                <a:ext uri="{FF2B5EF4-FFF2-40B4-BE49-F238E27FC236}">
                  <a16:creationId xmlns:a16="http://schemas.microsoft.com/office/drawing/2014/main" id="{94C4A207-BA2D-4A3E-B0A3-6E00A3828C8F}"/>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01843" name="Oval 467">
              <a:extLst>
                <a:ext uri="{FF2B5EF4-FFF2-40B4-BE49-F238E27FC236}">
                  <a16:creationId xmlns:a16="http://schemas.microsoft.com/office/drawing/2014/main" id="{9A90ECAC-1F40-4941-B63F-7B05781B1933}"/>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01844" name="Text Box 468">
            <a:extLst>
              <a:ext uri="{FF2B5EF4-FFF2-40B4-BE49-F238E27FC236}">
                <a16:creationId xmlns:a16="http://schemas.microsoft.com/office/drawing/2014/main" id="{49DB1DE2-2F41-435F-A62B-A470D418D6FF}"/>
              </a:ext>
            </a:extLst>
          </p:cNvPr>
          <p:cNvSpPr txBox="1">
            <a:spLocks noChangeArrowheads="1"/>
          </p:cNvSpPr>
          <p:nvPr/>
        </p:nvSpPr>
        <p:spPr bwMode="auto">
          <a:xfrm>
            <a:off x="3933825" y="5507038"/>
            <a:ext cx="27447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a:t>
            </a:r>
          </a:p>
          <a:p>
            <a:r>
              <a:rPr lang="en-GB" altLang="en-US" sz="800"/>
              <a:t>Up to x18 </a:t>
            </a:r>
            <a:r>
              <a:rPr lang="en-GB" altLang="en-US" sz="800" b="0"/>
              <a:t>Land Rover (MG) </a:t>
            </a:r>
            <a:r>
              <a:rPr lang="en-GB" altLang="en-US" sz="800"/>
              <a:t>     </a:t>
            </a:r>
            <a:r>
              <a:rPr lang="en-GB" altLang="en-US" sz="800" b="0"/>
              <a:t>                     </a:t>
            </a:r>
            <a:r>
              <a:rPr lang="en-GB" altLang="en-US" sz="800"/>
              <a:t> </a:t>
            </a:r>
            <a:r>
              <a:rPr lang="en-GB" altLang="en-US" sz="800" b="0"/>
              <a:t> CWBR-20</a:t>
            </a:r>
            <a:endParaRPr lang="en-GB" altLang="en-US" sz="800"/>
          </a:p>
        </p:txBody>
      </p:sp>
      <p:grpSp>
        <p:nvGrpSpPr>
          <p:cNvPr id="101845" name="Group 469">
            <a:extLst>
              <a:ext uri="{FF2B5EF4-FFF2-40B4-BE49-F238E27FC236}">
                <a16:creationId xmlns:a16="http://schemas.microsoft.com/office/drawing/2014/main" id="{9E207795-7698-4393-899E-6B9B0EB69F5D}"/>
              </a:ext>
            </a:extLst>
          </p:cNvPr>
          <p:cNvGrpSpPr>
            <a:grpSpLocks/>
          </p:cNvGrpSpPr>
          <p:nvPr/>
        </p:nvGrpSpPr>
        <p:grpSpPr bwMode="auto">
          <a:xfrm>
            <a:off x="3717925" y="5651500"/>
            <a:ext cx="231775" cy="190500"/>
            <a:chOff x="2252" y="2304"/>
            <a:chExt cx="146" cy="120"/>
          </a:xfrm>
        </p:grpSpPr>
        <p:sp>
          <p:nvSpPr>
            <p:cNvPr id="101846" name="Rectangle 470">
              <a:extLst>
                <a:ext uri="{FF2B5EF4-FFF2-40B4-BE49-F238E27FC236}">
                  <a16:creationId xmlns:a16="http://schemas.microsoft.com/office/drawing/2014/main" id="{3FA056E0-C01E-47D0-9B24-280F08D76B53}"/>
                </a:ext>
              </a:extLst>
            </p:cNvPr>
            <p:cNvSpPr>
              <a:spLocks noChangeAspect="1" noChangeArrowheads="1"/>
            </p:cNvSpPr>
            <p:nvPr/>
          </p:nvSpPr>
          <p:spPr bwMode="auto">
            <a:xfrm>
              <a:off x="2252" y="230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1847" name="Oval 471">
              <a:extLst>
                <a:ext uri="{FF2B5EF4-FFF2-40B4-BE49-F238E27FC236}">
                  <a16:creationId xmlns:a16="http://schemas.microsoft.com/office/drawing/2014/main" id="{D54A9F93-0131-4DD8-927B-418048E03CE4}"/>
                </a:ext>
              </a:extLst>
            </p:cNvPr>
            <p:cNvSpPr>
              <a:spLocks noChangeAspect="1" noChangeArrowheads="1"/>
            </p:cNvSpPr>
            <p:nvPr/>
          </p:nvSpPr>
          <p:spPr bwMode="auto">
            <a:xfrm>
              <a:off x="2259" y="240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01848" name="Oval 472">
              <a:extLst>
                <a:ext uri="{FF2B5EF4-FFF2-40B4-BE49-F238E27FC236}">
                  <a16:creationId xmlns:a16="http://schemas.microsoft.com/office/drawing/2014/main" id="{435ADD89-5E43-4944-9586-6D2FF6E75905}"/>
                </a:ext>
              </a:extLst>
            </p:cNvPr>
            <p:cNvSpPr>
              <a:spLocks noChangeAspect="1" noChangeArrowheads="1"/>
            </p:cNvSpPr>
            <p:nvPr/>
          </p:nvSpPr>
          <p:spPr bwMode="auto">
            <a:xfrm>
              <a:off x="2373" y="240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pic>
        <p:nvPicPr>
          <p:cNvPr id="101849" name="Picture 473" descr="ni1">
            <a:extLst>
              <a:ext uri="{FF2B5EF4-FFF2-40B4-BE49-F238E27FC236}">
                <a16:creationId xmlns:a16="http://schemas.microsoft.com/office/drawing/2014/main" id="{61D1DA44-9103-4257-8541-5FDB5475646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0725" y="6659563"/>
            <a:ext cx="2138363" cy="2376487"/>
          </a:xfrm>
          <a:prstGeom prst="rect">
            <a:avLst/>
          </a:prstGeom>
          <a:noFill/>
          <a:extLst>
            <a:ext uri="{909E8E84-426E-40DD-AFC4-6F175D3DCCD1}">
              <a14:hiddenFill xmlns:a14="http://schemas.microsoft.com/office/drawing/2010/main">
                <a:solidFill>
                  <a:srgbClr val="FFFFFF"/>
                </a:solidFill>
              </a14:hiddenFill>
            </a:ext>
          </a:extLst>
        </p:spPr>
      </p:pic>
      <p:pic>
        <p:nvPicPr>
          <p:cNvPr id="101850" name="Picture 474" descr="tumblr_m4t2q1ftVg1qf1wulo1_500">
            <a:extLst>
              <a:ext uri="{FF2B5EF4-FFF2-40B4-BE49-F238E27FC236}">
                <a16:creationId xmlns:a16="http://schemas.microsoft.com/office/drawing/2014/main" id="{3D59A0D0-3C9C-4DC3-B878-02A1B0B09D9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73463" y="2339975"/>
            <a:ext cx="2881312" cy="214788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4692" name="Group 4">
            <a:extLst>
              <a:ext uri="{FF2B5EF4-FFF2-40B4-BE49-F238E27FC236}">
                <a16:creationId xmlns:a16="http://schemas.microsoft.com/office/drawing/2014/main" id="{9131689F-96B6-4A58-8E3C-FC63E7E2118C}"/>
              </a:ext>
            </a:extLst>
          </p:cNvPr>
          <p:cNvGrpSpPr>
            <a:grpSpLocks/>
          </p:cNvGrpSpPr>
          <p:nvPr/>
        </p:nvGrpSpPr>
        <p:grpSpPr bwMode="auto">
          <a:xfrm>
            <a:off x="3502025" y="2124075"/>
            <a:ext cx="287338" cy="215900"/>
            <a:chOff x="2840" y="2562"/>
            <a:chExt cx="148" cy="101"/>
          </a:xfrm>
        </p:grpSpPr>
        <p:sp>
          <p:nvSpPr>
            <p:cNvPr id="114693" name="Rectangle 5">
              <a:extLst>
                <a:ext uri="{FF2B5EF4-FFF2-40B4-BE49-F238E27FC236}">
                  <a16:creationId xmlns:a16="http://schemas.microsoft.com/office/drawing/2014/main" id="{F8D521A2-A613-46F1-885A-5EB53CBAB063}"/>
                </a:ext>
              </a:extLst>
            </p:cNvPr>
            <p:cNvSpPr>
              <a:spLocks noChangeAspect="1" noChangeArrowheads="1"/>
            </p:cNvSpPr>
            <p:nvPr/>
          </p:nvSpPr>
          <p:spPr bwMode="auto">
            <a:xfrm>
              <a:off x="2840" y="2562"/>
              <a:ext cx="148" cy="101"/>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114694" name="Group 6">
              <a:extLst>
                <a:ext uri="{FF2B5EF4-FFF2-40B4-BE49-F238E27FC236}">
                  <a16:creationId xmlns:a16="http://schemas.microsoft.com/office/drawing/2014/main" id="{71EF4D0B-6041-4740-8D5E-8431A72393E2}"/>
                </a:ext>
              </a:extLst>
            </p:cNvPr>
            <p:cNvGrpSpPr>
              <a:grpSpLocks noChangeAspect="1"/>
            </p:cNvGrpSpPr>
            <p:nvPr/>
          </p:nvGrpSpPr>
          <p:grpSpPr bwMode="auto">
            <a:xfrm>
              <a:off x="2895" y="2578"/>
              <a:ext cx="36" cy="73"/>
              <a:chOff x="862" y="2628"/>
              <a:chExt cx="36" cy="71"/>
            </a:xfrm>
          </p:grpSpPr>
          <p:sp>
            <p:nvSpPr>
              <p:cNvPr id="114695" name="AutoShape 7">
                <a:extLst>
                  <a:ext uri="{FF2B5EF4-FFF2-40B4-BE49-F238E27FC236}">
                    <a16:creationId xmlns:a16="http://schemas.microsoft.com/office/drawing/2014/main" id="{648A1CAA-BACC-447E-BC33-398A3B09637C}"/>
                  </a:ext>
                </a:extLst>
              </p:cNvPr>
              <p:cNvSpPr>
                <a:spLocks noChangeAspect="1" noChangeArrowheads="1"/>
              </p:cNvSpPr>
              <p:nvPr/>
            </p:nvSpPr>
            <p:spPr bwMode="auto">
              <a:xfrm rot="10800000">
                <a:off x="863" y="2670"/>
                <a:ext cx="35" cy="23"/>
              </a:xfrm>
              <a:custGeom>
                <a:avLst/>
                <a:gdLst>
                  <a:gd name="G0" fmla="+- 10800 0 0"/>
                  <a:gd name="G1" fmla="+- 11640114 0 0"/>
                  <a:gd name="G2" fmla="+- 0 0 11640114"/>
                  <a:gd name="T0" fmla="*/ 0 256 1"/>
                  <a:gd name="T1" fmla="*/ 180 256 1"/>
                  <a:gd name="G3" fmla="+- 11640114 T0 T1"/>
                  <a:gd name="T2" fmla="*/ 0 256 1"/>
                  <a:gd name="T3" fmla="*/ 90 256 1"/>
                  <a:gd name="G4" fmla="+- 11640114 T2 T3"/>
                  <a:gd name="G5" fmla="*/ G4 2 1"/>
                  <a:gd name="T4" fmla="*/ 90 256 1"/>
                  <a:gd name="T5" fmla="*/ 0 256 1"/>
                  <a:gd name="G6" fmla="+- 11640114 T4 T5"/>
                  <a:gd name="G7" fmla="*/ G6 2 1"/>
                  <a:gd name="G8" fmla="abs 11640114"/>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640114"/>
                  <a:gd name="G21" fmla="sin G19 11640114"/>
                  <a:gd name="G22" fmla="+- G20 10800 0"/>
                  <a:gd name="G23" fmla="+- G21 10800 0"/>
                  <a:gd name="G24" fmla="+- 10800 0 G20"/>
                  <a:gd name="G25" fmla="+- 10800 10800 0"/>
                  <a:gd name="G26" fmla="?: G9 G17 G25"/>
                  <a:gd name="G27" fmla="?: G9 0 21600"/>
                  <a:gd name="G28" fmla="cos 10800 11640114"/>
                  <a:gd name="G29" fmla="sin 10800 11640114"/>
                  <a:gd name="G30" fmla="sin 10800 11640114"/>
                  <a:gd name="G31" fmla="+- G28 10800 0"/>
                  <a:gd name="G32" fmla="+- G29 10800 0"/>
                  <a:gd name="G33" fmla="+- G30 10800 0"/>
                  <a:gd name="G34" fmla="?: G4 0 G31"/>
                  <a:gd name="G35" fmla="?: 11640114 G34 0"/>
                  <a:gd name="G36" fmla="?: G6 G35 G31"/>
                  <a:gd name="G37" fmla="+- 21600 0 G36"/>
                  <a:gd name="G38" fmla="?: G4 0 G33"/>
                  <a:gd name="G39" fmla="?: 11640114 G38 G32"/>
                  <a:gd name="G40" fmla="?: G6 G39 0"/>
                  <a:gd name="G41" fmla="?: G4 G32 21600"/>
                  <a:gd name="G42" fmla="?: G6 G41 G33"/>
                  <a:gd name="T12" fmla="*/ 10800 w 21600"/>
                  <a:gd name="T13" fmla="*/ 0 h 21600"/>
                  <a:gd name="T14" fmla="*/ 9 w 21600"/>
                  <a:gd name="T15" fmla="*/ 11249 h 21600"/>
                  <a:gd name="T16" fmla="*/ 10800 w 21600"/>
                  <a:gd name="T17" fmla="*/ 0 h 21600"/>
                  <a:gd name="T18" fmla="*/ 21591 w 21600"/>
                  <a:gd name="T19" fmla="*/ 11249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9" y="11249"/>
                    </a:moveTo>
                    <a:cubicBezTo>
                      <a:pt x="3" y="11099"/>
                      <a:pt x="0" y="10949"/>
                      <a:pt x="0" y="10800"/>
                    </a:cubicBezTo>
                    <a:cubicBezTo>
                      <a:pt x="0" y="4835"/>
                      <a:pt x="4835" y="0"/>
                      <a:pt x="10800" y="0"/>
                    </a:cubicBezTo>
                    <a:cubicBezTo>
                      <a:pt x="16764" y="0"/>
                      <a:pt x="21600" y="4835"/>
                      <a:pt x="21600" y="10800"/>
                    </a:cubicBezTo>
                    <a:cubicBezTo>
                      <a:pt x="21600" y="10949"/>
                      <a:pt x="21596" y="11099"/>
                      <a:pt x="21590" y="11249"/>
                    </a:cubicBezTo>
                    <a:cubicBezTo>
                      <a:pt x="21596" y="11099"/>
                      <a:pt x="21600" y="10949"/>
                      <a:pt x="21600" y="10800"/>
                    </a:cubicBezTo>
                    <a:cubicBezTo>
                      <a:pt x="21600" y="4835"/>
                      <a:pt x="16764" y="0"/>
                      <a:pt x="10800" y="0"/>
                    </a:cubicBezTo>
                    <a:cubicBezTo>
                      <a:pt x="4835" y="0"/>
                      <a:pt x="0" y="4835"/>
                      <a:pt x="0" y="10800"/>
                    </a:cubicBezTo>
                    <a:cubicBezTo>
                      <a:pt x="0" y="10949"/>
                      <a:pt x="3" y="11099"/>
                      <a:pt x="9" y="11249"/>
                    </a:cubicBezTo>
                    <a:close/>
                  </a:path>
                </a:pathLst>
              </a:custGeom>
              <a:solidFill>
                <a:srgbClr val="CC9900"/>
              </a:solidFill>
              <a:ln w="63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4696" name="Line 8">
                <a:extLst>
                  <a:ext uri="{FF2B5EF4-FFF2-40B4-BE49-F238E27FC236}">
                    <a16:creationId xmlns:a16="http://schemas.microsoft.com/office/drawing/2014/main" id="{BDC12F1A-70B2-4848-BDD1-CD31939FA295}"/>
                  </a:ext>
                </a:extLst>
              </p:cNvPr>
              <p:cNvSpPr>
                <a:spLocks noChangeAspect="1" noChangeShapeType="1"/>
              </p:cNvSpPr>
              <p:nvPr/>
            </p:nvSpPr>
            <p:spPr bwMode="auto">
              <a:xfrm>
                <a:off x="880" y="2640"/>
                <a:ext cx="0" cy="59"/>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4697" name="Line 9">
                <a:extLst>
                  <a:ext uri="{FF2B5EF4-FFF2-40B4-BE49-F238E27FC236}">
                    <a16:creationId xmlns:a16="http://schemas.microsoft.com/office/drawing/2014/main" id="{A03CED1A-D9CD-42F6-8041-EB59F7240E44}"/>
                  </a:ext>
                </a:extLst>
              </p:cNvPr>
              <p:cNvSpPr>
                <a:spLocks noChangeAspect="1" noChangeShapeType="1"/>
              </p:cNvSpPr>
              <p:nvPr/>
            </p:nvSpPr>
            <p:spPr bwMode="auto">
              <a:xfrm>
                <a:off x="862" y="2641"/>
                <a:ext cx="35" cy="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4698" name="Oval 10">
                <a:extLst>
                  <a:ext uri="{FF2B5EF4-FFF2-40B4-BE49-F238E27FC236}">
                    <a16:creationId xmlns:a16="http://schemas.microsoft.com/office/drawing/2014/main" id="{C0D0F834-73DC-4FCC-8F0E-A5BE705A8AB8}"/>
                  </a:ext>
                </a:extLst>
              </p:cNvPr>
              <p:cNvSpPr>
                <a:spLocks noChangeAspect="1" noChangeArrowheads="1"/>
              </p:cNvSpPr>
              <p:nvPr/>
            </p:nvSpPr>
            <p:spPr bwMode="auto">
              <a:xfrm>
                <a:off x="877" y="2628"/>
                <a:ext cx="6" cy="6"/>
              </a:xfrm>
              <a:prstGeom prst="ellipse">
                <a:avLst/>
              </a:prstGeom>
              <a:solidFill>
                <a:srgbClr val="CC9900"/>
              </a:solidFill>
              <a:ln w="63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114699" name="Line 11">
            <a:extLst>
              <a:ext uri="{FF2B5EF4-FFF2-40B4-BE49-F238E27FC236}">
                <a16:creationId xmlns:a16="http://schemas.microsoft.com/office/drawing/2014/main" id="{3D722AD1-B661-414D-8AE9-B1DC02E015A6}"/>
              </a:ext>
            </a:extLst>
          </p:cNvPr>
          <p:cNvSpPr>
            <a:spLocks noChangeShapeType="1"/>
          </p:cNvSpPr>
          <p:nvPr/>
        </p:nvSpPr>
        <p:spPr bwMode="auto">
          <a:xfrm>
            <a:off x="3646488" y="2052638"/>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4700" name="Text Box 12">
            <a:extLst>
              <a:ext uri="{FF2B5EF4-FFF2-40B4-BE49-F238E27FC236}">
                <a16:creationId xmlns:a16="http://schemas.microsoft.com/office/drawing/2014/main" id="{C875587C-C16B-4831-AB9E-F11639BE027C}"/>
              </a:ext>
            </a:extLst>
          </p:cNvPr>
          <p:cNvSpPr txBox="1">
            <a:spLocks noChangeArrowheads="1"/>
          </p:cNvSpPr>
          <p:nvPr/>
        </p:nvSpPr>
        <p:spPr bwMode="auto">
          <a:xfrm>
            <a:off x="3789363" y="1979613"/>
            <a:ext cx="22415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MANOEUVRE ELEMENT CWBR-37</a:t>
            </a:r>
          </a:p>
          <a:p>
            <a:r>
              <a:rPr lang="en-GB" altLang="en-US" sz="1000"/>
              <a:t>Raiding Squadron, Royal Marines</a:t>
            </a:r>
          </a:p>
        </p:txBody>
      </p:sp>
      <p:sp>
        <p:nvSpPr>
          <p:cNvPr id="114701" name="Line 13">
            <a:extLst>
              <a:ext uri="{FF2B5EF4-FFF2-40B4-BE49-F238E27FC236}">
                <a16:creationId xmlns:a16="http://schemas.microsoft.com/office/drawing/2014/main" id="{C15532E5-8782-427A-A0A3-7B4696C09EAA}"/>
              </a:ext>
            </a:extLst>
          </p:cNvPr>
          <p:cNvSpPr>
            <a:spLocks noChangeShapeType="1"/>
          </p:cNvSpPr>
          <p:nvPr/>
        </p:nvSpPr>
        <p:spPr bwMode="auto">
          <a:xfrm>
            <a:off x="3644900" y="255587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14702" name="Group 14">
            <a:extLst>
              <a:ext uri="{FF2B5EF4-FFF2-40B4-BE49-F238E27FC236}">
                <a16:creationId xmlns:a16="http://schemas.microsoft.com/office/drawing/2014/main" id="{A83060C4-5132-4C6F-8707-3DFAB423C04B}"/>
              </a:ext>
            </a:extLst>
          </p:cNvPr>
          <p:cNvGrpSpPr>
            <a:grpSpLocks/>
          </p:cNvGrpSpPr>
          <p:nvPr/>
        </p:nvGrpSpPr>
        <p:grpSpPr bwMode="auto">
          <a:xfrm>
            <a:off x="3860800" y="2411413"/>
            <a:ext cx="74613" cy="26987"/>
            <a:chOff x="2373" y="1404"/>
            <a:chExt cx="47" cy="17"/>
          </a:xfrm>
        </p:grpSpPr>
        <p:sp>
          <p:nvSpPr>
            <p:cNvPr id="114703" name="Oval 15">
              <a:extLst>
                <a:ext uri="{FF2B5EF4-FFF2-40B4-BE49-F238E27FC236}">
                  <a16:creationId xmlns:a16="http://schemas.microsoft.com/office/drawing/2014/main" id="{0184EADA-8788-4B2A-BDD6-9DE2E28A18AF}"/>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14704" name="Oval 16">
              <a:extLst>
                <a:ext uri="{FF2B5EF4-FFF2-40B4-BE49-F238E27FC236}">
                  <a16:creationId xmlns:a16="http://schemas.microsoft.com/office/drawing/2014/main" id="{B513DB43-B297-469F-9AF5-F77B73CBB895}"/>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14705" name="Text Box 17">
            <a:extLst>
              <a:ext uri="{FF2B5EF4-FFF2-40B4-BE49-F238E27FC236}">
                <a16:creationId xmlns:a16="http://schemas.microsoft.com/office/drawing/2014/main" id="{41A4EDC7-3219-421A-AE87-8E01E2FAAAFB}"/>
              </a:ext>
            </a:extLst>
          </p:cNvPr>
          <p:cNvSpPr txBox="1">
            <a:spLocks noChangeArrowheads="1"/>
          </p:cNvSpPr>
          <p:nvPr/>
        </p:nvSpPr>
        <p:spPr bwMode="auto">
          <a:xfrm>
            <a:off x="4005263" y="2339975"/>
            <a:ext cx="269716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Command</a:t>
            </a:r>
          </a:p>
          <a:p>
            <a:r>
              <a:rPr lang="en-GB" altLang="en-US" sz="800"/>
              <a:t>x1 </a:t>
            </a:r>
            <a:r>
              <a:rPr lang="en-GB" altLang="en-US" sz="800" b="0"/>
              <a:t>Commander </a:t>
            </a:r>
            <a:r>
              <a:rPr lang="en-GB" altLang="en-US" sz="800"/>
              <a:t>(a)</a:t>
            </a:r>
            <a:r>
              <a:rPr lang="en-GB" altLang="en-US" sz="800" b="0"/>
              <a:t>                                          CWBR-25</a:t>
            </a:r>
            <a:endParaRPr lang="en-GB" altLang="en-US" sz="800"/>
          </a:p>
        </p:txBody>
      </p:sp>
      <p:grpSp>
        <p:nvGrpSpPr>
          <p:cNvPr id="114706" name="Group 18">
            <a:extLst>
              <a:ext uri="{FF2B5EF4-FFF2-40B4-BE49-F238E27FC236}">
                <a16:creationId xmlns:a16="http://schemas.microsoft.com/office/drawing/2014/main" id="{1612E65A-04AE-45D5-BD29-0C1B8615899D}"/>
              </a:ext>
            </a:extLst>
          </p:cNvPr>
          <p:cNvGrpSpPr>
            <a:grpSpLocks/>
          </p:cNvGrpSpPr>
          <p:nvPr/>
        </p:nvGrpSpPr>
        <p:grpSpPr bwMode="auto">
          <a:xfrm>
            <a:off x="3789363" y="2482850"/>
            <a:ext cx="231775" cy="157163"/>
            <a:chOff x="933" y="149"/>
            <a:chExt cx="146" cy="99"/>
          </a:xfrm>
        </p:grpSpPr>
        <p:sp>
          <p:nvSpPr>
            <p:cNvPr id="114707" name="Rectangle 19">
              <a:extLst>
                <a:ext uri="{FF2B5EF4-FFF2-40B4-BE49-F238E27FC236}">
                  <a16:creationId xmlns:a16="http://schemas.microsoft.com/office/drawing/2014/main" id="{A38A2988-2FF6-4A7F-8772-D66EFD239A17}"/>
                </a:ext>
              </a:extLst>
            </p:cNvPr>
            <p:cNvSpPr>
              <a:spLocks noChangeAspect="1" noChangeArrowheads="1"/>
            </p:cNvSpPr>
            <p:nvPr/>
          </p:nvSpPr>
          <p:spPr bwMode="auto">
            <a:xfrm>
              <a:off x="933" y="149"/>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4708" name="Text Box 20">
              <a:extLst>
                <a:ext uri="{FF2B5EF4-FFF2-40B4-BE49-F238E27FC236}">
                  <a16:creationId xmlns:a16="http://schemas.microsoft.com/office/drawing/2014/main" id="{A656569C-DEEA-4004-8DF9-9E7B8C7CA1F0}"/>
                </a:ext>
              </a:extLst>
            </p:cNvPr>
            <p:cNvSpPr txBox="1">
              <a:spLocks noChangeAspect="1" noChangeArrowheads="1"/>
            </p:cNvSpPr>
            <p:nvPr/>
          </p:nvSpPr>
          <p:spPr bwMode="auto">
            <a:xfrm>
              <a:off x="948" y="163"/>
              <a:ext cx="116" cy="70"/>
            </a:xfrm>
            <a:prstGeom prst="rect">
              <a:avLst/>
            </a:prstGeom>
            <a:solidFill>
              <a:srgbClr val="CC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sz="800"/>
                <a:t>HQ</a:t>
              </a:r>
            </a:p>
          </p:txBody>
        </p:sp>
      </p:grpSp>
      <p:sp>
        <p:nvSpPr>
          <p:cNvPr id="114709" name="Line 21">
            <a:extLst>
              <a:ext uri="{FF2B5EF4-FFF2-40B4-BE49-F238E27FC236}">
                <a16:creationId xmlns:a16="http://schemas.microsoft.com/office/drawing/2014/main" id="{54F6AC70-F59E-41DB-B96F-192E45EB2FCB}"/>
              </a:ext>
            </a:extLst>
          </p:cNvPr>
          <p:cNvSpPr>
            <a:spLocks noChangeShapeType="1"/>
          </p:cNvSpPr>
          <p:nvPr/>
        </p:nvSpPr>
        <p:spPr bwMode="auto">
          <a:xfrm>
            <a:off x="3644900" y="284321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14710" name="Group 22">
            <a:extLst>
              <a:ext uri="{FF2B5EF4-FFF2-40B4-BE49-F238E27FC236}">
                <a16:creationId xmlns:a16="http://schemas.microsoft.com/office/drawing/2014/main" id="{B9FCC956-A7E3-402C-936E-4CC8FD7086B0}"/>
              </a:ext>
            </a:extLst>
          </p:cNvPr>
          <p:cNvGrpSpPr>
            <a:grpSpLocks/>
          </p:cNvGrpSpPr>
          <p:nvPr/>
        </p:nvGrpSpPr>
        <p:grpSpPr bwMode="auto">
          <a:xfrm>
            <a:off x="3860800" y="2698750"/>
            <a:ext cx="74613" cy="26988"/>
            <a:chOff x="2373" y="1404"/>
            <a:chExt cx="47" cy="17"/>
          </a:xfrm>
        </p:grpSpPr>
        <p:sp>
          <p:nvSpPr>
            <p:cNvPr id="114711" name="Oval 23">
              <a:extLst>
                <a:ext uri="{FF2B5EF4-FFF2-40B4-BE49-F238E27FC236}">
                  <a16:creationId xmlns:a16="http://schemas.microsoft.com/office/drawing/2014/main" id="{9FFBF950-49BB-48FE-A416-E42E1E195E8A}"/>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14712" name="Oval 24">
              <a:extLst>
                <a:ext uri="{FF2B5EF4-FFF2-40B4-BE49-F238E27FC236}">
                  <a16:creationId xmlns:a16="http://schemas.microsoft.com/office/drawing/2014/main" id="{E8D31703-4414-46CB-99CE-C70761E7FA75}"/>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14713" name="Text Box 25">
            <a:extLst>
              <a:ext uri="{FF2B5EF4-FFF2-40B4-BE49-F238E27FC236}">
                <a16:creationId xmlns:a16="http://schemas.microsoft.com/office/drawing/2014/main" id="{1204684A-4FBB-4602-AF56-FFB8E98B4EDC}"/>
              </a:ext>
            </a:extLst>
          </p:cNvPr>
          <p:cNvSpPr txBox="1">
            <a:spLocks noChangeArrowheads="1"/>
          </p:cNvSpPr>
          <p:nvPr/>
        </p:nvSpPr>
        <p:spPr bwMode="auto">
          <a:xfrm>
            <a:off x="4005263" y="2698750"/>
            <a:ext cx="2695575"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x3 </a:t>
            </a:r>
            <a:r>
              <a:rPr lang="en-GB" altLang="en-US" sz="800" b="0"/>
              <a:t>Commando Infantry (no MAW) </a:t>
            </a:r>
            <a:r>
              <a:rPr lang="en-GB" altLang="en-US" sz="800"/>
              <a:t>(ab)</a:t>
            </a:r>
            <a:r>
              <a:rPr lang="en-GB" altLang="en-US" sz="800" b="0"/>
              <a:t>           CWBR-39</a:t>
            </a:r>
            <a:endParaRPr lang="en-GB" altLang="en-US" sz="800"/>
          </a:p>
        </p:txBody>
      </p:sp>
      <p:grpSp>
        <p:nvGrpSpPr>
          <p:cNvPr id="114714" name="Group 26">
            <a:extLst>
              <a:ext uri="{FF2B5EF4-FFF2-40B4-BE49-F238E27FC236}">
                <a16:creationId xmlns:a16="http://schemas.microsoft.com/office/drawing/2014/main" id="{4ECFB4AA-8264-46DF-B6CD-0D471CA7451B}"/>
              </a:ext>
            </a:extLst>
          </p:cNvPr>
          <p:cNvGrpSpPr>
            <a:grpSpLocks noChangeAspect="1"/>
          </p:cNvGrpSpPr>
          <p:nvPr/>
        </p:nvGrpSpPr>
        <p:grpSpPr bwMode="auto">
          <a:xfrm>
            <a:off x="3789363" y="2771775"/>
            <a:ext cx="234950" cy="160338"/>
            <a:chOff x="808" y="2610"/>
            <a:chExt cx="146" cy="99"/>
          </a:xfrm>
        </p:grpSpPr>
        <p:grpSp>
          <p:nvGrpSpPr>
            <p:cNvPr id="114715" name="Group 27">
              <a:extLst>
                <a:ext uri="{FF2B5EF4-FFF2-40B4-BE49-F238E27FC236}">
                  <a16:creationId xmlns:a16="http://schemas.microsoft.com/office/drawing/2014/main" id="{0EA0F200-BCCE-44A7-8889-65658CA5A0B4}"/>
                </a:ext>
              </a:extLst>
            </p:cNvPr>
            <p:cNvGrpSpPr>
              <a:grpSpLocks noChangeAspect="1"/>
            </p:cNvGrpSpPr>
            <p:nvPr/>
          </p:nvGrpSpPr>
          <p:grpSpPr bwMode="auto">
            <a:xfrm>
              <a:off x="808" y="2610"/>
              <a:ext cx="146" cy="99"/>
              <a:chOff x="1968" y="1728"/>
              <a:chExt cx="195" cy="132"/>
            </a:xfrm>
          </p:grpSpPr>
          <p:sp>
            <p:nvSpPr>
              <p:cNvPr id="114716" name="Rectangle 28">
                <a:extLst>
                  <a:ext uri="{FF2B5EF4-FFF2-40B4-BE49-F238E27FC236}">
                    <a16:creationId xmlns:a16="http://schemas.microsoft.com/office/drawing/2014/main" id="{A3C6B1A2-A838-4CC0-8CCB-4EA784319A93}"/>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4717" name="Line 29">
                <a:extLst>
                  <a:ext uri="{FF2B5EF4-FFF2-40B4-BE49-F238E27FC236}">
                    <a16:creationId xmlns:a16="http://schemas.microsoft.com/office/drawing/2014/main" id="{633B74DF-7F0E-4166-8F53-9253810436BB}"/>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4718" name="Line 30">
                <a:extLst>
                  <a:ext uri="{FF2B5EF4-FFF2-40B4-BE49-F238E27FC236}">
                    <a16:creationId xmlns:a16="http://schemas.microsoft.com/office/drawing/2014/main" id="{0E6B885D-B9B4-4473-B993-B6D2FC7EB0F8}"/>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14719" name="Group 31">
              <a:extLst>
                <a:ext uri="{FF2B5EF4-FFF2-40B4-BE49-F238E27FC236}">
                  <a16:creationId xmlns:a16="http://schemas.microsoft.com/office/drawing/2014/main" id="{49FF7B2F-A20E-476F-88B9-6AA746DB340F}"/>
                </a:ext>
              </a:extLst>
            </p:cNvPr>
            <p:cNvGrpSpPr>
              <a:grpSpLocks noChangeAspect="1"/>
            </p:cNvGrpSpPr>
            <p:nvPr/>
          </p:nvGrpSpPr>
          <p:grpSpPr bwMode="auto">
            <a:xfrm>
              <a:off x="862" y="2626"/>
              <a:ext cx="36" cy="71"/>
              <a:chOff x="862" y="2628"/>
              <a:chExt cx="36" cy="71"/>
            </a:xfrm>
          </p:grpSpPr>
          <p:sp>
            <p:nvSpPr>
              <p:cNvPr id="114720" name="AutoShape 32">
                <a:extLst>
                  <a:ext uri="{FF2B5EF4-FFF2-40B4-BE49-F238E27FC236}">
                    <a16:creationId xmlns:a16="http://schemas.microsoft.com/office/drawing/2014/main" id="{E3EC7108-A437-4305-A48B-829168A17D22}"/>
                  </a:ext>
                </a:extLst>
              </p:cNvPr>
              <p:cNvSpPr>
                <a:spLocks noChangeAspect="1" noChangeArrowheads="1"/>
              </p:cNvSpPr>
              <p:nvPr/>
            </p:nvSpPr>
            <p:spPr bwMode="auto">
              <a:xfrm rot="10800000">
                <a:off x="863" y="2670"/>
                <a:ext cx="35" cy="23"/>
              </a:xfrm>
              <a:custGeom>
                <a:avLst/>
                <a:gdLst>
                  <a:gd name="G0" fmla="+- 10800 0 0"/>
                  <a:gd name="G1" fmla="+- 11640114 0 0"/>
                  <a:gd name="G2" fmla="+- 0 0 11640114"/>
                  <a:gd name="T0" fmla="*/ 0 256 1"/>
                  <a:gd name="T1" fmla="*/ 180 256 1"/>
                  <a:gd name="G3" fmla="+- 11640114 T0 T1"/>
                  <a:gd name="T2" fmla="*/ 0 256 1"/>
                  <a:gd name="T3" fmla="*/ 90 256 1"/>
                  <a:gd name="G4" fmla="+- 11640114 T2 T3"/>
                  <a:gd name="G5" fmla="*/ G4 2 1"/>
                  <a:gd name="T4" fmla="*/ 90 256 1"/>
                  <a:gd name="T5" fmla="*/ 0 256 1"/>
                  <a:gd name="G6" fmla="+- 11640114 T4 T5"/>
                  <a:gd name="G7" fmla="*/ G6 2 1"/>
                  <a:gd name="G8" fmla="abs 11640114"/>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640114"/>
                  <a:gd name="G21" fmla="sin G19 11640114"/>
                  <a:gd name="G22" fmla="+- G20 10800 0"/>
                  <a:gd name="G23" fmla="+- G21 10800 0"/>
                  <a:gd name="G24" fmla="+- 10800 0 G20"/>
                  <a:gd name="G25" fmla="+- 10800 10800 0"/>
                  <a:gd name="G26" fmla="?: G9 G17 G25"/>
                  <a:gd name="G27" fmla="?: G9 0 21600"/>
                  <a:gd name="G28" fmla="cos 10800 11640114"/>
                  <a:gd name="G29" fmla="sin 10800 11640114"/>
                  <a:gd name="G30" fmla="sin 10800 11640114"/>
                  <a:gd name="G31" fmla="+- G28 10800 0"/>
                  <a:gd name="G32" fmla="+- G29 10800 0"/>
                  <a:gd name="G33" fmla="+- G30 10800 0"/>
                  <a:gd name="G34" fmla="?: G4 0 G31"/>
                  <a:gd name="G35" fmla="?: 11640114 G34 0"/>
                  <a:gd name="G36" fmla="?: G6 G35 G31"/>
                  <a:gd name="G37" fmla="+- 21600 0 G36"/>
                  <a:gd name="G38" fmla="?: G4 0 G33"/>
                  <a:gd name="G39" fmla="?: 11640114 G38 G32"/>
                  <a:gd name="G40" fmla="?: G6 G39 0"/>
                  <a:gd name="G41" fmla="?: G4 G32 21600"/>
                  <a:gd name="G42" fmla="?: G6 G41 G33"/>
                  <a:gd name="T12" fmla="*/ 10800 w 21600"/>
                  <a:gd name="T13" fmla="*/ 0 h 21600"/>
                  <a:gd name="T14" fmla="*/ 9 w 21600"/>
                  <a:gd name="T15" fmla="*/ 11249 h 21600"/>
                  <a:gd name="T16" fmla="*/ 10800 w 21600"/>
                  <a:gd name="T17" fmla="*/ 0 h 21600"/>
                  <a:gd name="T18" fmla="*/ 21591 w 21600"/>
                  <a:gd name="T19" fmla="*/ 11249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9" y="11249"/>
                    </a:moveTo>
                    <a:cubicBezTo>
                      <a:pt x="3" y="11099"/>
                      <a:pt x="0" y="10949"/>
                      <a:pt x="0" y="10800"/>
                    </a:cubicBezTo>
                    <a:cubicBezTo>
                      <a:pt x="0" y="4835"/>
                      <a:pt x="4835" y="0"/>
                      <a:pt x="10800" y="0"/>
                    </a:cubicBezTo>
                    <a:cubicBezTo>
                      <a:pt x="16764" y="0"/>
                      <a:pt x="21600" y="4835"/>
                      <a:pt x="21600" y="10800"/>
                    </a:cubicBezTo>
                    <a:cubicBezTo>
                      <a:pt x="21600" y="10949"/>
                      <a:pt x="21596" y="11099"/>
                      <a:pt x="21590" y="11249"/>
                    </a:cubicBezTo>
                    <a:cubicBezTo>
                      <a:pt x="21596" y="11099"/>
                      <a:pt x="21600" y="10949"/>
                      <a:pt x="21600" y="10800"/>
                    </a:cubicBezTo>
                    <a:cubicBezTo>
                      <a:pt x="21600" y="4835"/>
                      <a:pt x="16764" y="0"/>
                      <a:pt x="10800" y="0"/>
                    </a:cubicBezTo>
                    <a:cubicBezTo>
                      <a:pt x="4835" y="0"/>
                      <a:pt x="0" y="4835"/>
                      <a:pt x="0" y="10800"/>
                    </a:cubicBezTo>
                    <a:cubicBezTo>
                      <a:pt x="0" y="10949"/>
                      <a:pt x="3" y="11099"/>
                      <a:pt x="9" y="11249"/>
                    </a:cubicBezTo>
                    <a:close/>
                  </a:path>
                </a:pathLst>
              </a:custGeom>
              <a:solidFill>
                <a:srgbClr val="CC9900"/>
              </a:solidFill>
              <a:ln w="63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4721" name="Line 33">
                <a:extLst>
                  <a:ext uri="{FF2B5EF4-FFF2-40B4-BE49-F238E27FC236}">
                    <a16:creationId xmlns:a16="http://schemas.microsoft.com/office/drawing/2014/main" id="{8E596132-FC45-47B4-9591-C178B64E7E85}"/>
                  </a:ext>
                </a:extLst>
              </p:cNvPr>
              <p:cNvSpPr>
                <a:spLocks noChangeAspect="1" noChangeShapeType="1"/>
              </p:cNvSpPr>
              <p:nvPr/>
            </p:nvSpPr>
            <p:spPr bwMode="auto">
              <a:xfrm>
                <a:off x="880" y="2640"/>
                <a:ext cx="0" cy="59"/>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4722" name="Line 34">
                <a:extLst>
                  <a:ext uri="{FF2B5EF4-FFF2-40B4-BE49-F238E27FC236}">
                    <a16:creationId xmlns:a16="http://schemas.microsoft.com/office/drawing/2014/main" id="{C3D444AB-9423-4460-BAE2-758CD47C4F4C}"/>
                  </a:ext>
                </a:extLst>
              </p:cNvPr>
              <p:cNvSpPr>
                <a:spLocks noChangeAspect="1" noChangeShapeType="1"/>
              </p:cNvSpPr>
              <p:nvPr/>
            </p:nvSpPr>
            <p:spPr bwMode="auto">
              <a:xfrm>
                <a:off x="862" y="2641"/>
                <a:ext cx="35" cy="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4723" name="Oval 35">
                <a:extLst>
                  <a:ext uri="{FF2B5EF4-FFF2-40B4-BE49-F238E27FC236}">
                    <a16:creationId xmlns:a16="http://schemas.microsoft.com/office/drawing/2014/main" id="{957EFDBB-0AE4-4B3C-890E-0651B4F56DE0}"/>
                  </a:ext>
                </a:extLst>
              </p:cNvPr>
              <p:cNvSpPr>
                <a:spLocks noChangeAspect="1" noChangeArrowheads="1"/>
              </p:cNvSpPr>
              <p:nvPr/>
            </p:nvSpPr>
            <p:spPr bwMode="auto">
              <a:xfrm>
                <a:off x="877" y="2628"/>
                <a:ext cx="6" cy="6"/>
              </a:xfrm>
              <a:prstGeom prst="ellipse">
                <a:avLst/>
              </a:prstGeom>
              <a:solidFill>
                <a:schemeClr val="accent1"/>
              </a:solidFill>
              <a:ln w="63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grpSp>
        <p:nvGrpSpPr>
          <p:cNvPr id="114724" name="Group 36">
            <a:extLst>
              <a:ext uri="{FF2B5EF4-FFF2-40B4-BE49-F238E27FC236}">
                <a16:creationId xmlns:a16="http://schemas.microsoft.com/office/drawing/2014/main" id="{E4BEDFB0-4D5D-49FD-8B82-9E2064D8CFA7}"/>
              </a:ext>
            </a:extLst>
          </p:cNvPr>
          <p:cNvGrpSpPr>
            <a:grpSpLocks/>
          </p:cNvGrpSpPr>
          <p:nvPr/>
        </p:nvGrpSpPr>
        <p:grpSpPr bwMode="auto">
          <a:xfrm>
            <a:off x="3789363" y="3059113"/>
            <a:ext cx="234950" cy="160337"/>
            <a:chOff x="2840" y="2562"/>
            <a:chExt cx="148" cy="101"/>
          </a:xfrm>
        </p:grpSpPr>
        <p:sp>
          <p:nvSpPr>
            <p:cNvPr id="114725" name="Rectangle 37">
              <a:extLst>
                <a:ext uri="{FF2B5EF4-FFF2-40B4-BE49-F238E27FC236}">
                  <a16:creationId xmlns:a16="http://schemas.microsoft.com/office/drawing/2014/main" id="{6A144523-2661-447F-AE90-7F8F769C5D91}"/>
                </a:ext>
              </a:extLst>
            </p:cNvPr>
            <p:cNvSpPr>
              <a:spLocks noChangeAspect="1" noChangeArrowheads="1"/>
            </p:cNvSpPr>
            <p:nvPr/>
          </p:nvSpPr>
          <p:spPr bwMode="auto">
            <a:xfrm>
              <a:off x="2840" y="2562"/>
              <a:ext cx="148" cy="101"/>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114726" name="Group 38">
              <a:extLst>
                <a:ext uri="{FF2B5EF4-FFF2-40B4-BE49-F238E27FC236}">
                  <a16:creationId xmlns:a16="http://schemas.microsoft.com/office/drawing/2014/main" id="{39B23E8F-2623-47F1-BE73-AD8CB848D88C}"/>
                </a:ext>
              </a:extLst>
            </p:cNvPr>
            <p:cNvGrpSpPr>
              <a:grpSpLocks noChangeAspect="1"/>
            </p:cNvGrpSpPr>
            <p:nvPr/>
          </p:nvGrpSpPr>
          <p:grpSpPr bwMode="auto">
            <a:xfrm>
              <a:off x="2895" y="2578"/>
              <a:ext cx="36" cy="73"/>
              <a:chOff x="862" y="2628"/>
              <a:chExt cx="36" cy="71"/>
            </a:xfrm>
          </p:grpSpPr>
          <p:sp>
            <p:nvSpPr>
              <p:cNvPr id="114727" name="AutoShape 39">
                <a:extLst>
                  <a:ext uri="{FF2B5EF4-FFF2-40B4-BE49-F238E27FC236}">
                    <a16:creationId xmlns:a16="http://schemas.microsoft.com/office/drawing/2014/main" id="{DB5E21E5-2CBA-4973-9FA6-99C430BEB3DD}"/>
                  </a:ext>
                </a:extLst>
              </p:cNvPr>
              <p:cNvSpPr>
                <a:spLocks noChangeAspect="1" noChangeArrowheads="1"/>
              </p:cNvSpPr>
              <p:nvPr/>
            </p:nvSpPr>
            <p:spPr bwMode="auto">
              <a:xfrm rot="10800000">
                <a:off x="863" y="2670"/>
                <a:ext cx="35" cy="23"/>
              </a:xfrm>
              <a:custGeom>
                <a:avLst/>
                <a:gdLst>
                  <a:gd name="G0" fmla="+- 10800 0 0"/>
                  <a:gd name="G1" fmla="+- 11640114 0 0"/>
                  <a:gd name="G2" fmla="+- 0 0 11640114"/>
                  <a:gd name="T0" fmla="*/ 0 256 1"/>
                  <a:gd name="T1" fmla="*/ 180 256 1"/>
                  <a:gd name="G3" fmla="+- 11640114 T0 T1"/>
                  <a:gd name="T2" fmla="*/ 0 256 1"/>
                  <a:gd name="T3" fmla="*/ 90 256 1"/>
                  <a:gd name="G4" fmla="+- 11640114 T2 T3"/>
                  <a:gd name="G5" fmla="*/ G4 2 1"/>
                  <a:gd name="T4" fmla="*/ 90 256 1"/>
                  <a:gd name="T5" fmla="*/ 0 256 1"/>
                  <a:gd name="G6" fmla="+- 11640114 T4 T5"/>
                  <a:gd name="G7" fmla="*/ G6 2 1"/>
                  <a:gd name="G8" fmla="abs 11640114"/>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640114"/>
                  <a:gd name="G21" fmla="sin G19 11640114"/>
                  <a:gd name="G22" fmla="+- G20 10800 0"/>
                  <a:gd name="G23" fmla="+- G21 10800 0"/>
                  <a:gd name="G24" fmla="+- 10800 0 G20"/>
                  <a:gd name="G25" fmla="+- 10800 10800 0"/>
                  <a:gd name="G26" fmla="?: G9 G17 G25"/>
                  <a:gd name="G27" fmla="?: G9 0 21600"/>
                  <a:gd name="G28" fmla="cos 10800 11640114"/>
                  <a:gd name="G29" fmla="sin 10800 11640114"/>
                  <a:gd name="G30" fmla="sin 10800 11640114"/>
                  <a:gd name="G31" fmla="+- G28 10800 0"/>
                  <a:gd name="G32" fmla="+- G29 10800 0"/>
                  <a:gd name="G33" fmla="+- G30 10800 0"/>
                  <a:gd name="G34" fmla="?: G4 0 G31"/>
                  <a:gd name="G35" fmla="?: 11640114 G34 0"/>
                  <a:gd name="G36" fmla="?: G6 G35 G31"/>
                  <a:gd name="G37" fmla="+- 21600 0 G36"/>
                  <a:gd name="G38" fmla="?: G4 0 G33"/>
                  <a:gd name="G39" fmla="?: 11640114 G38 G32"/>
                  <a:gd name="G40" fmla="?: G6 G39 0"/>
                  <a:gd name="G41" fmla="?: G4 G32 21600"/>
                  <a:gd name="G42" fmla="?: G6 G41 G33"/>
                  <a:gd name="T12" fmla="*/ 10800 w 21600"/>
                  <a:gd name="T13" fmla="*/ 0 h 21600"/>
                  <a:gd name="T14" fmla="*/ 9 w 21600"/>
                  <a:gd name="T15" fmla="*/ 11249 h 21600"/>
                  <a:gd name="T16" fmla="*/ 10800 w 21600"/>
                  <a:gd name="T17" fmla="*/ 0 h 21600"/>
                  <a:gd name="T18" fmla="*/ 21591 w 21600"/>
                  <a:gd name="T19" fmla="*/ 11249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9" y="11249"/>
                    </a:moveTo>
                    <a:cubicBezTo>
                      <a:pt x="3" y="11099"/>
                      <a:pt x="0" y="10949"/>
                      <a:pt x="0" y="10800"/>
                    </a:cubicBezTo>
                    <a:cubicBezTo>
                      <a:pt x="0" y="4835"/>
                      <a:pt x="4835" y="0"/>
                      <a:pt x="10800" y="0"/>
                    </a:cubicBezTo>
                    <a:cubicBezTo>
                      <a:pt x="16764" y="0"/>
                      <a:pt x="21600" y="4835"/>
                      <a:pt x="21600" y="10800"/>
                    </a:cubicBezTo>
                    <a:cubicBezTo>
                      <a:pt x="21600" y="10949"/>
                      <a:pt x="21596" y="11099"/>
                      <a:pt x="21590" y="11249"/>
                    </a:cubicBezTo>
                    <a:cubicBezTo>
                      <a:pt x="21596" y="11099"/>
                      <a:pt x="21600" y="10949"/>
                      <a:pt x="21600" y="10800"/>
                    </a:cubicBezTo>
                    <a:cubicBezTo>
                      <a:pt x="21600" y="4835"/>
                      <a:pt x="16764" y="0"/>
                      <a:pt x="10800" y="0"/>
                    </a:cubicBezTo>
                    <a:cubicBezTo>
                      <a:pt x="4835" y="0"/>
                      <a:pt x="0" y="4835"/>
                      <a:pt x="0" y="10800"/>
                    </a:cubicBezTo>
                    <a:cubicBezTo>
                      <a:pt x="0" y="10949"/>
                      <a:pt x="3" y="11099"/>
                      <a:pt x="9" y="11249"/>
                    </a:cubicBezTo>
                    <a:close/>
                  </a:path>
                </a:pathLst>
              </a:custGeom>
              <a:solidFill>
                <a:srgbClr val="CC9900"/>
              </a:solidFill>
              <a:ln w="63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4728" name="Line 40">
                <a:extLst>
                  <a:ext uri="{FF2B5EF4-FFF2-40B4-BE49-F238E27FC236}">
                    <a16:creationId xmlns:a16="http://schemas.microsoft.com/office/drawing/2014/main" id="{76802973-2BC0-4FA3-939E-279E13C2323B}"/>
                  </a:ext>
                </a:extLst>
              </p:cNvPr>
              <p:cNvSpPr>
                <a:spLocks noChangeAspect="1" noChangeShapeType="1"/>
              </p:cNvSpPr>
              <p:nvPr/>
            </p:nvSpPr>
            <p:spPr bwMode="auto">
              <a:xfrm>
                <a:off x="880" y="2640"/>
                <a:ext cx="0" cy="59"/>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4729" name="Line 41">
                <a:extLst>
                  <a:ext uri="{FF2B5EF4-FFF2-40B4-BE49-F238E27FC236}">
                    <a16:creationId xmlns:a16="http://schemas.microsoft.com/office/drawing/2014/main" id="{16E34C11-3F21-405A-83A3-B21144AE932D}"/>
                  </a:ext>
                </a:extLst>
              </p:cNvPr>
              <p:cNvSpPr>
                <a:spLocks noChangeAspect="1" noChangeShapeType="1"/>
              </p:cNvSpPr>
              <p:nvPr/>
            </p:nvSpPr>
            <p:spPr bwMode="auto">
              <a:xfrm>
                <a:off x="862" y="2641"/>
                <a:ext cx="35" cy="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4730" name="Oval 42">
                <a:extLst>
                  <a:ext uri="{FF2B5EF4-FFF2-40B4-BE49-F238E27FC236}">
                    <a16:creationId xmlns:a16="http://schemas.microsoft.com/office/drawing/2014/main" id="{FAAF7812-3855-49FA-8A8A-5086F8006C16}"/>
                  </a:ext>
                </a:extLst>
              </p:cNvPr>
              <p:cNvSpPr>
                <a:spLocks noChangeAspect="1" noChangeArrowheads="1"/>
              </p:cNvSpPr>
              <p:nvPr/>
            </p:nvSpPr>
            <p:spPr bwMode="auto">
              <a:xfrm>
                <a:off x="877" y="2628"/>
                <a:ext cx="6" cy="6"/>
              </a:xfrm>
              <a:prstGeom prst="ellipse">
                <a:avLst/>
              </a:prstGeom>
              <a:solidFill>
                <a:schemeClr val="accent1"/>
              </a:solidFill>
              <a:ln w="63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grpSp>
        <p:nvGrpSpPr>
          <p:cNvPr id="114731" name="Group 43">
            <a:extLst>
              <a:ext uri="{FF2B5EF4-FFF2-40B4-BE49-F238E27FC236}">
                <a16:creationId xmlns:a16="http://schemas.microsoft.com/office/drawing/2014/main" id="{03B1697E-5977-4E3A-946B-A667DFE053EF}"/>
              </a:ext>
            </a:extLst>
          </p:cNvPr>
          <p:cNvGrpSpPr>
            <a:grpSpLocks/>
          </p:cNvGrpSpPr>
          <p:nvPr/>
        </p:nvGrpSpPr>
        <p:grpSpPr bwMode="auto">
          <a:xfrm>
            <a:off x="3868738" y="2987675"/>
            <a:ext cx="74612" cy="26988"/>
            <a:chOff x="2373" y="1404"/>
            <a:chExt cx="47" cy="17"/>
          </a:xfrm>
        </p:grpSpPr>
        <p:sp>
          <p:nvSpPr>
            <p:cNvPr id="114732" name="Oval 44">
              <a:extLst>
                <a:ext uri="{FF2B5EF4-FFF2-40B4-BE49-F238E27FC236}">
                  <a16:creationId xmlns:a16="http://schemas.microsoft.com/office/drawing/2014/main" id="{3E3A1AF1-5695-4B31-BFE7-C897E92DBF71}"/>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14733" name="Oval 45">
              <a:extLst>
                <a:ext uri="{FF2B5EF4-FFF2-40B4-BE49-F238E27FC236}">
                  <a16:creationId xmlns:a16="http://schemas.microsoft.com/office/drawing/2014/main" id="{83E91241-65AE-41D6-BCDF-6ABAAF4CBDA5}"/>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14734" name="Line 46">
            <a:extLst>
              <a:ext uri="{FF2B5EF4-FFF2-40B4-BE49-F238E27FC236}">
                <a16:creationId xmlns:a16="http://schemas.microsoft.com/office/drawing/2014/main" id="{F364B891-D9DA-4EDF-8793-9FAD4A16B43C}"/>
              </a:ext>
            </a:extLst>
          </p:cNvPr>
          <p:cNvSpPr>
            <a:spLocks noChangeShapeType="1"/>
          </p:cNvSpPr>
          <p:nvPr/>
        </p:nvSpPr>
        <p:spPr bwMode="auto">
          <a:xfrm>
            <a:off x="3644900" y="313055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4735" name="Text Box 47">
            <a:extLst>
              <a:ext uri="{FF2B5EF4-FFF2-40B4-BE49-F238E27FC236}">
                <a16:creationId xmlns:a16="http://schemas.microsoft.com/office/drawing/2014/main" id="{399EEC30-CB43-4814-B80D-9D017C3087A0}"/>
              </a:ext>
            </a:extLst>
          </p:cNvPr>
          <p:cNvSpPr txBox="1">
            <a:spLocks noChangeArrowheads="1"/>
          </p:cNvSpPr>
          <p:nvPr/>
        </p:nvSpPr>
        <p:spPr bwMode="auto">
          <a:xfrm>
            <a:off x="4005263" y="2914650"/>
            <a:ext cx="25987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a:t>
            </a:r>
          </a:p>
          <a:p>
            <a:r>
              <a:rPr lang="en-GB" altLang="en-US" sz="800"/>
              <a:t>x8 </a:t>
            </a:r>
            <a:r>
              <a:rPr lang="en-GB" altLang="en-US" sz="800" b="0"/>
              <a:t>Rigid Raider Assault Boats (MG)                no card</a:t>
            </a:r>
            <a:endParaRPr lang="en-GB" altLang="en-US" sz="800"/>
          </a:p>
        </p:txBody>
      </p:sp>
      <p:sp>
        <p:nvSpPr>
          <p:cNvPr id="114736" name="Line 48">
            <a:extLst>
              <a:ext uri="{FF2B5EF4-FFF2-40B4-BE49-F238E27FC236}">
                <a16:creationId xmlns:a16="http://schemas.microsoft.com/office/drawing/2014/main" id="{91374877-6FFD-4D39-8AB5-0B7120CA3AA7}"/>
              </a:ext>
            </a:extLst>
          </p:cNvPr>
          <p:cNvSpPr>
            <a:spLocks noChangeShapeType="1"/>
          </p:cNvSpPr>
          <p:nvPr/>
        </p:nvSpPr>
        <p:spPr bwMode="auto">
          <a:xfrm flipV="1">
            <a:off x="3644900" y="2338388"/>
            <a:ext cx="0" cy="7921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4737" name="Text Box 49">
            <a:extLst>
              <a:ext uri="{FF2B5EF4-FFF2-40B4-BE49-F238E27FC236}">
                <a16:creationId xmlns:a16="http://schemas.microsoft.com/office/drawing/2014/main" id="{41CDE5B8-D3A8-4C8A-8F49-987DC64E5032}"/>
              </a:ext>
            </a:extLst>
          </p:cNvPr>
          <p:cNvSpPr txBox="1">
            <a:spLocks noChangeArrowheads="1"/>
          </p:cNvSpPr>
          <p:nvPr/>
        </p:nvSpPr>
        <p:spPr bwMode="auto">
          <a:xfrm>
            <a:off x="3573463" y="3276600"/>
            <a:ext cx="3168650" cy="1069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800"/>
              <a:t>(a) </a:t>
            </a:r>
            <a:r>
              <a:rPr lang="en-GB" altLang="en-US" sz="800" b="0"/>
              <a:t>These personnel are the crews for the Rigid Raider assault boats, who may be dismounted when the boats are not in use.  They do not fill transport slots on the boats.</a:t>
            </a:r>
          </a:p>
          <a:p>
            <a:endParaRPr lang="en-GB" altLang="en-US" sz="800"/>
          </a:p>
          <a:p>
            <a:r>
              <a:rPr lang="en-GB" altLang="en-US" sz="800"/>
              <a:t>(b) </a:t>
            </a:r>
            <a:r>
              <a:rPr lang="en-GB" altLang="en-US" sz="800" b="0"/>
              <a:t>From 1986: Upgrade Commando Infantry (SLR/LMG) to:</a:t>
            </a:r>
          </a:p>
          <a:p>
            <a:r>
              <a:rPr lang="en-GB" altLang="en-US" sz="800" b="0"/>
              <a:t>     Commando Infantry (L85/86) (1 MAW                       CWBR-40</a:t>
            </a:r>
          </a:p>
          <a:p>
            <a:r>
              <a:rPr lang="en-GB" altLang="en-US" sz="800" b="0"/>
              <a:t>From 1987: May replace all M72 66mm LAW and Carl-Gustav 84mm MAW with the 94mm LAW-80 (see card).</a:t>
            </a:r>
            <a:endParaRPr lang="en-GB" altLang="en-US" sz="800"/>
          </a:p>
        </p:txBody>
      </p:sp>
      <p:grpSp>
        <p:nvGrpSpPr>
          <p:cNvPr id="114738" name="Group 50">
            <a:extLst>
              <a:ext uri="{FF2B5EF4-FFF2-40B4-BE49-F238E27FC236}">
                <a16:creationId xmlns:a16="http://schemas.microsoft.com/office/drawing/2014/main" id="{64805679-4E76-4744-87E6-48BE0F5842C0}"/>
              </a:ext>
            </a:extLst>
          </p:cNvPr>
          <p:cNvGrpSpPr>
            <a:grpSpLocks/>
          </p:cNvGrpSpPr>
          <p:nvPr/>
        </p:nvGrpSpPr>
        <p:grpSpPr bwMode="auto">
          <a:xfrm>
            <a:off x="3651250" y="4932363"/>
            <a:ext cx="131763" cy="26987"/>
            <a:chOff x="304" y="1872"/>
            <a:chExt cx="83" cy="17"/>
          </a:xfrm>
        </p:grpSpPr>
        <p:sp>
          <p:nvSpPr>
            <p:cNvPr id="114739" name="Oval 51">
              <a:extLst>
                <a:ext uri="{FF2B5EF4-FFF2-40B4-BE49-F238E27FC236}">
                  <a16:creationId xmlns:a16="http://schemas.microsoft.com/office/drawing/2014/main" id="{B4574A37-5D6D-40A8-805B-A9F0232969C0}"/>
                </a:ext>
              </a:extLst>
            </p:cNvPr>
            <p:cNvSpPr>
              <a:spLocks noChangeAspect="1" noChangeArrowheads="1"/>
            </p:cNvSpPr>
            <p:nvPr/>
          </p:nvSpPr>
          <p:spPr bwMode="auto">
            <a:xfrm>
              <a:off x="304" y="1872"/>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14740" name="Oval 52">
              <a:extLst>
                <a:ext uri="{FF2B5EF4-FFF2-40B4-BE49-F238E27FC236}">
                  <a16:creationId xmlns:a16="http://schemas.microsoft.com/office/drawing/2014/main" id="{0F381A3F-9936-452D-9CE2-B7AE57F1BDBB}"/>
                </a:ext>
              </a:extLst>
            </p:cNvPr>
            <p:cNvSpPr>
              <a:spLocks noChangeAspect="1" noChangeArrowheads="1"/>
            </p:cNvSpPr>
            <p:nvPr/>
          </p:nvSpPr>
          <p:spPr bwMode="auto">
            <a:xfrm>
              <a:off x="336" y="1872"/>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14741" name="Oval 53">
              <a:extLst>
                <a:ext uri="{FF2B5EF4-FFF2-40B4-BE49-F238E27FC236}">
                  <a16:creationId xmlns:a16="http://schemas.microsoft.com/office/drawing/2014/main" id="{6652BB96-969B-4324-9FFB-56755675B615}"/>
                </a:ext>
              </a:extLst>
            </p:cNvPr>
            <p:cNvSpPr>
              <a:spLocks noChangeAspect="1" noChangeArrowheads="1"/>
            </p:cNvSpPr>
            <p:nvPr/>
          </p:nvSpPr>
          <p:spPr bwMode="auto">
            <a:xfrm>
              <a:off x="370" y="1872"/>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14742" name="Text Box 54">
            <a:extLst>
              <a:ext uri="{FF2B5EF4-FFF2-40B4-BE49-F238E27FC236}">
                <a16:creationId xmlns:a16="http://schemas.microsoft.com/office/drawing/2014/main" id="{A10EA4C7-B3AC-4C73-927D-71A6E02C2C12}"/>
              </a:ext>
            </a:extLst>
          </p:cNvPr>
          <p:cNvSpPr txBox="1">
            <a:spLocks noChangeArrowheads="1"/>
          </p:cNvSpPr>
          <p:nvPr/>
        </p:nvSpPr>
        <p:spPr bwMode="auto">
          <a:xfrm>
            <a:off x="3860800" y="4859338"/>
            <a:ext cx="2825750"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MANOEUVRE ELEMENT CWBR-38</a:t>
            </a:r>
          </a:p>
          <a:p>
            <a:r>
              <a:rPr lang="en-GB" altLang="en-US" sz="1000"/>
              <a:t>Mountain &amp; Arctic Warfare (Training) Cadre,</a:t>
            </a:r>
          </a:p>
          <a:p>
            <a:r>
              <a:rPr lang="en-GB" altLang="en-US" sz="1000"/>
              <a:t>Royal Marines</a:t>
            </a:r>
          </a:p>
        </p:txBody>
      </p:sp>
      <p:grpSp>
        <p:nvGrpSpPr>
          <p:cNvPr id="114743" name="Group 55">
            <a:extLst>
              <a:ext uri="{FF2B5EF4-FFF2-40B4-BE49-F238E27FC236}">
                <a16:creationId xmlns:a16="http://schemas.microsoft.com/office/drawing/2014/main" id="{771AF29A-03D4-40FD-A9E0-25D9D467A004}"/>
              </a:ext>
            </a:extLst>
          </p:cNvPr>
          <p:cNvGrpSpPr>
            <a:grpSpLocks/>
          </p:cNvGrpSpPr>
          <p:nvPr/>
        </p:nvGrpSpPr>
        <p:grpSpPr bwMode="auto">
          <a:xfrm>
            <a:off x="3573463" y="5005388"/>
            <a:ext cx="287337" cy="215900"/>
            <a:chOff x="2795" y="1882"/>
            <a:chExt cx="237" cy="190"/>
          </a:xfrm>
        </p:grpSpPr>
        <p:grpSp>
          <p:nvGrpSpPr>
            <p:cNvPr id="114744" name="Group 56">
              <a:extLst>
                <a:ext uri="{FF2B5EF4-FFF2-40B4-BE49-F238E27FC236}">
                  <a16:creationId xmlns:a16="http://schemas.microsoft.com/office/drawing/2014/main" id="{BEEB7AAE-E009-42F2-B603-1B028136C771}"/>
                </a:ext>
              </a:extLst>
            </p:cNvPr>
            <p:cNvGrpSpPr>
              <a:grpSpLocks/>
            </p:cNvGrpSpPr>
            <p:nvPr/>
          </p:nvGrpSpPr>
          <p:grpSpPr bwMode="auto">
            <a:xfrm>
              <a:off x="2795" y="1882"/>
              <a:ext cx="237" cy="190"/>
              <a:chOff x="2886" y="1973"/>
              <a:chExt cx="146" cy="99"/>
            </a:xfrm>
          </p:grpSpPr>
          <p:grpSp>
            <p:nvGrpSpPr>
              <p:cNvPr id="114745" name="Group 57">
                <a:extLst>
                  <a:ext uri="{FF2B5EF4-FFF2-40B4-BE49-F238E27FC236}">
                    <a16:creationId xmlns:a16="http://schemas.microsoft.com/office/drawing/2014/main" id="{AF2206E4-F8B4-46AF-8D28-A3DFEC30A9AC}"/>
                  </a:ext>
                </a:extLst>
              </p:cNvPr>
              <p:cNvGrpSpPr>
                <a:grpSpLocks noChangeAspect="1"/>
              </p:cNvGrpSpPr>
              <p:nvPr/>
            </p:nvGrpSpPr>
            <p:grpSpPr bwMode="auto">
              <a:xfrm>
                <a:off x="2886" y="1973"/>
                <a:ext cx="146" cy="99"/>
                <a:chOff x="1968" y="1728"/>
                <a:chExt cx="195" cy="132"/>
              </a:xfrm>
            </p:grpSpPr>
            <p:sp>
              <p:nvSpPr>
                <p:cNvPr id="114746" name="Rectangle 58">
                  <a:extLst>
                    <a:ext uri="{FF2B5EF4-FFF2-40B4-BE49-F238E27FC236}">
                      <a16:creationId xmlns:a16="http://schemas.microsoft.com/office/drawing/2014/main" id="{E7D4A75B-E1B5-4A9F-A21B-D1C04FE0C948}"/>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4747" name="Line 59">
                  <a:extLst>
                    <a:ext uri="{FF2B5EF4-FFF2-40B4-BE49-F238E27FC236}">
                      <a16:creationId xmlns:a16="http://schemas.microsoft.com/office/drawing/2014/main" id="{349A2E85-CFE4-4896-8E0C-129F856AA7FB}"/>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4748" name="Line 60">
                  <a:extLst>
                    <a:ext uri="{FF2B5EF4-FFF2-40B4-BE49-F238E27FC236}">
                      <a16:creationId xmlns:a16="http://schemas.microsoft.com/office/drawing/2014/main" id="{2F222BCC-5517-47AD-9D83-6F46FEB91742}"/>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14749" name="AutoShape 61">
                <a:extLst>
                  <a:ext uri="{FF2B5EF4-FFF2-40B4-BE49-F238E27FC236}">
                    <a16:creationId xmlns:a16="http://schemas.microsoft.com/office/drawing/2014/main" id="{A9A4DF14-416B-43A3-976F-E9366BC3FD02}"/>
                  </a:ext>
                </a:extLst>
              </p:cNvPr>
              <p:cNvSpPr>
                <a:spLocks noChangeAspect="1" noChangeArrowheads="1"/>
              </p:cNvSpPr>
              <p:nvPr/>
            </p:nvSpPr>
            <p:spPr bwMode="auto">
              <a:xfrm>
                <a:off x="2941" y="2032"/>
                <a:ext cx="36" cy="35"/>
              </a:xfrm>
              <a:prstGeom prst="triangle">
                <a:avLst>
                  <a:gd name="adj" fmla="val 50000"/>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114750" name="Group 62">
              <a:extLst>
                <a:ext uri="{FF2B5EF4-FFF2-40B4-BE49-F238E27FC236}">
                  <a16:creationId xmlns:a16="http://schemas.microsoft.com/office/drawing/2014/main" id="{82F4A625-2764-4294-9BCA-98B124922CEF}"/>
                </a:ext>
              </a:extLst>
            </p:cNvPr>
            <p:cNvGrpSpPr>
              <a:grpSpLocks noChangeAspect="1"/>
            </p:cNvGrpSpPr>
            <p:nvPr/>
          </p:nvGrpSpPr>
          <p:grpSpPr bwMode="auto">
            <a:xfrm>
              <a:off x="2895" y="1890"/>
              <a:ext cx="36" cy="73"/>
              <a:chOff x="862" y="2628"/>
              <a:chExt cx="36" cy="71"/>
            </a:xfrm>
          </p:grpSpPr>
          <p:sp>
            <p:nvSpPr>
              <p:cNvPr id="114751" name="AutoShape 63">
                <a:extLst>
                  <a:ext uri="{FF2B5EF4-FFF2-40B4-BE49-F238E27FC236}">
                    <a16:creationId xmlns:a16="http://schemas.microsoft.com/office/drawing/2014/main" id="{65A742BF-1DC6-4107-A798-B7C9C5CFABB5}"/>
                  </a:ext>
                </a:extLst>
              </p:cNvPr>
              <p:cNvSpPr>
                <a:spLocks noChangeAspect="1" noChangeArrowheads="1"/>
              </p:cNvSpPr>
              <p:nvPr/>
            </p:nvSpPr>
            <p:spPr bwMode="auto">
              <a:xfrm rot="10800000">
                <a:off x="863" y="2670"/>
                <a:ext cx="35" cy="23"/>
              </a:xfrm>
              <a:custGeom>
                <a:avLst/>
                <a:gdLst>
                  <a:gd name="G0" fmla="+- 10800 0 0"/>
                  <a:gd name="G1" fmla="+- 11640114 0 0"/>
                  <a:gd name="G2" fmla="+- 0 0 11640114"/>
                  <a:gd name="T0" fmla="*/ 0 256 1"/>
                  <a:gd name="T1" fmla="*/ 180 256 1"/>
                  <a:gd name="G3" fmla="+- 11640114 T0 T1"/>
                  <a:gd name="T2" fmla="*/ 0 256 1"/>
                  <a:gd name="T3" fmla="*/ 90 256 1"/>
                  <a:gd name="G4" fmla="+- 11640114 T2 T3"/>
                  <a:gd name="G5" fmla="*/ G4 2 1"/>
                  <a:gd name="T4" fmla="*/ 90 256 1"/>
                  <a:gd name="T5" fmla="*/ 0 256 1"/>
                  <a:gd name="G6" fmla="+- 11640114 T4 T5"/>
                  <a:gd name="G7" fmla="*/ G6 2 1"/>
                  <a:gd name="G8" fmla="abs 11640114"/>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640114"/>
                  <a:gd name="G21" fmla="sin G19 11640114"/>
                  <a:gd name="G22" fmla="+- G20 10800 0"/>
                  <a:gd name="G23" fmla="+- G21 10800 0"/>
                  <a:gd name="G24" fmla="+- 10800 0 G20"/>
                  <a:gd name="G25" fmla="+- 10800 10800 0"/>
                  <a:gd name="G26" fmla="?: G9 G17 G25"/>
                  <a:gd name="G27" fmla="?: G9 0 21600"/>
                  <a:gd name="G28" fmla="cos 10800 11640114"/>
                  <a:gd name="G29" fmla="sin 10800 11640114"/>
                  <a:gd name="G30" fmla="sin 10800 11640114"/>
                  <a:gd name="G31" fmla="+- G28 10800 0"/>
                  <a:gd name="G32" fmla="+- G29 10800 0"/>
                  <a:gd name="G33" fmla="+- G30 10800 0"/>
                  <a:gd name="G34" fmla="?: G4 0 G31"/>
                  <a:gd name="G35" fmla="?: 11640114 G34 0"/>
                  <a:gd name="G36" fmla="?: G6 G35 G31"/>
                  <a:gd name="G37" fmla="+- 21600 0 G36"/>
                  <a:gd name="G38" fmla="?: G4 0 G33"/>
                  <a:gd name="G39" fmla="?: 11640114 G38 G32"/>
                  <a:gd name="G40" fmla="?: G6 G39 0"/>
                  <a:gd name="G41" fmla="?: G4 G32 21600"/>
                  <a:gd name="G42" fmla="?: G6 G41 G33"/>
                  <a:gd name="T12" fmla="*/ 10800 w 21600"/>
                  <a:gd name="T13" fmla="*/ 0 h 21600"/>
                  <a:gd name="T14" fmla="*/ 9 w 21600"/>
                  <a:gd name="T15" fmla="*/ 11249 h 21600"/>
                  <a:gd name="T16" fmla="*/ 10800 w 21600"/>
                  <a:gd name="T17" fmla="*/ 0 h 21600"/>
                  <a:gd name="T18" fmla="*/ 21591 w 21600"/>
                  <a:gd name="T19" fmla="*/ 11249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9" y="11249"/>
                    </a:moveTo>
                    <a:cubicBezTo>
                      <a:pt x="3" y="11099"/>
                      <a:pt x="0" y="10949"/>
                      <a:pt x="0" y="10800"/>
                    </a:cubicBezTo>
                    <a:cubicBezTo>
                      <a:pt x="0" y="4835"/>
                      <a:pt x="4835" y="0"/>
                      <a:pt x="10800" y="0"/>
                    </a:cubicBezTo>
                    <a:cubicBezTo>
                      <a:pt x="16764" y="0"/>
                      <a:pt x="21600" y="4835"/>
                      <a:pt x="21600" y="10800"/>
                    </a:cubicBezTo>
                    <a:cubicBezTo>
                      <a:pt x="21600" y="10949"/>
                      <a:pt x="21596" y="11099"/>
                      <a:pt x="21590" y="11249"/>
                    </a:cubicBezTo>
                    <a:cubicBezTo>
                      <a:pt x="21596" y="11099"/>
                      <a:pt x="21600" y="10949"/>
                      <a:pt x="21600" y="10800"/>
                    </a:cubicBezTo>
                    <a:cubicBezTo>
                      <a:pt x="21600" y="4835"/>
                      <a:pt x="16764" y="0"/>
                      <a:pt x="10800" y="0"/>
                    </a:cubicBezTo>
                    <a:cubicBezTo>
                      <a:pt x="4835" y="0"/>
                      <a:pt x="0" y="4835"/>
                      <a:pt x="0" y="10800"/>
                    </a:cubicBezTo>
                    <a:cubicBezTo>
                      <a:pt x="0" y="10949"/>
                      <a:pt x="3" y="11099"/>
                      <a:pt x="9" y="11249"/>
                    </a:cubicBezTo>
                    <a:close/>
                  </a:path>
                </a:pathLst>
              </a:custGeom>
              <a:solidFill>
                <a:srgbClr val="CC9900"/>
              </a:solidFill>
              <a:ln w="63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4752" name="Line 64">
                <a:extLst>
                  <a:ext uri="{FF2B5EF4-FFF2-40B4-BE49-F238E27FC236}">
                    <a16:creationId xmlns:a16="http://schemas.microsoft.com/office/drawing/2014/main" id="{862214F5-39DE-4A01-BCD8-2CB958282320}"/>
                  </a:ext>
                </a:extLst>
              </p:cNvPr>
              <p:cNvSpPr>
                <a:spLocks noChangeAspect="1" noChangeShapeType="1"/>
              </p:cNvSpPr>
              <p:nvPr/>
            </p:nvSpPr>
            <p:spPr bwMode="auto">
              <a:xfrm>
                <a:off x="880" y="2640"/>
                <a:ext cx="0" cy="59"/>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4753" name="Line 65">
                <a:extLst>
                  <a:ext uri="{FF2B5EF4-FFF2-40B4-BE49-F238E27FC236}">
                    <a16:creationId xmlns:a16="http://schemas.microsoft.com/office/drawing/2014/main" id="{B749D220-F1D3-410A-85F5-5E389AA9860B}"/>
                  </a:ext>
                </a:extLst>
              </p:cNvPr>
              <p:cNvSpPr>
                <a:spLocks noChangeAspect="1" noChangeShapeType="1"/>
              </p:cNvSpPr>
              <p:nvPr/>
            </p:nvSpPr>
            <p:spPr bwMode="auto">
              <a:xfrm>
                <a:off x="862" y="2641"/>
                <a:ext cx="35" cy="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4754" name="Oval 66">
                <a:extLst>
                  <a:ext uri="{FF2B5EF4-FFF2-40B4-BE49-F238E27FC236}">
                    <a16:creationId xmlns:a16="http://schemas.microsoft.com/office/drawing/2014/main" id="{2A429E6A-9436-493E-8FDA-F7631029871E}"/>
                  </a:ext>
                </a:extLst>
              </p:cNvPr>
              <p:cNvSpPr>
                <a:spLocks noChangeAspect="1" noChangeArrowheads="1"/>
              </p:cNvSpPr>
              <p:nvPr/>
            </p:nvSpPr>
            <p:spPr bwMode="auto">
              <a:xfrm>
                <a:off x="877" y="2628"/>
                <a:ext cx="6" cy="6"/>
              </a:xfrm>
              <a:prstGeom prst="ellipse">
                <a:avLst/>
              </a:prstGeom>
              <a:solidFill>
                <a:srgbClr val="CC9900"/>
              </a:solidFill>
              <a:ln w="63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114755" name="Line 67">
            <a:extLst>
              <a:ext uri="{FF2B5EF4-FFF2-40B4-BE49-F238E27FC236}">
                <a16:creationId xmlns:a16="http://schemas.microsoft.com/office/drawing/2014/main" id="{B0DAE1F9-9F82-4FE9-9D74-9AB21387EA72}"/>
              </a:ext>
            </a:extLst>
          </p:cNvPr>
          <p:cNvSpPr>
            <a:spLocks noChangeShapeType="1"/>
          </p:cNvSpPr>
          <p:nvPr/>
        </p:nvSpPr>
        <p:spPr bwMode="auto">
          <a:xfrm>
            <a:off x="3716338" y="5580063"/>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14756" name="Group 68">
            <a:extLst>
              <a:ext uri="{FF2B5EF4-FFF2-40B4-BE49-F238E27FC236}">
                <a16:creationId xmlns:a16="http://schemas.microsoft.com/office/drawing/2014/main" id="{52BC3267-6B6E-4F88-A274-C90AE78CE71F}"/>
              </a:ext>
            </a:extLst>
          </p:cNvPr>
          <p:cNvGrpSpPr>
            <a:grpSpLocks/>
          </p:cNvGrpSpPr>
          <p:nvPr/>
        </p:nvGrpSpPr>
        <p:grpSpPr bwMode="auto">
          <a:xfrm>
            <a:off x="3932238" y="5435600"/>
            <a:ext cx="74612" cy="26988"/>
            <a:chOff x="2373" y="1404"/>
            <a:chExt cx="47" cy="17"/>
          </a:xfrm>
        </p:grpSpPr>
        <p:sp>
          <p:nvSpPr>
            <p:cNvPr id="114757" name="Oval 69">
              <a:extLst>
                <a:ext uri="{FF2B5EF4-FFF2-40B4-BE49-F238E27FC236}">
                  <a16:creationId xmlns:a16="http://schemas.microsoft.com/office/drawing/2014/main" id="{DEB24D61-BBE2-4CBF-9AC1-DB18AE51DCAB}"/>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14758" name="Oval 70">
              <a:extLst>
                <a:ext uri="{FF2B5EF4-FFF2-40B4-BE49-F238E27FC236}">
                  <a16:creationId xmlns:a16="http://schemas.microsoft.com/office/drawing/2014/main" id="{F0F53758-BB9D-44F0-8AC4-6A8D0EF24757}"/>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14759" name="Text Box 71">
            <a:extLst>
              <a:ext uri="{FF2B5EF4-FFF2-40B4-BE49-F238E27FC236}">
                <a16:creationId xmlns:a16="http://schemas.microsoft.com/office/drawing/2014/main" id="{47C4ED60-C8B7-4B45-BC2C-FF659D52D28A}"/>
              </a:ext>
            </a:extLst>
          </p:cNvPr>
          <p:cNvSpPr txBox="1">
            <a:spLocks noChangeArrowheads="1"/>
          </p:cNvSpPr>
          <p:nvPr/>
        </p:nvSpPr>
        <p:spPr bwMode="auto">
          <a:xfrm>
            <a:off x="4076700" y="5364163"/>
            <a:ext cx="26876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Command/Recce</a:t>
            </a:r>
          </a:p>
          <a:p>
            <a:r>
              <a:rPr lang="en-GB" altLang="en-US" sz="800"/>
              <a:t>x1 </a:t>
            </a:r>
            <a:r>
              <a:rPr lang="en-GB" altLang="en-US" sz="800" b="0"/>
              <a:t>Commander </a:t>
            </a:r>
            <a:r>
              <a:rPr lang="en-GB" altLang="en-US" sz="800"/>
              <a:t>    </a:t>
            </a:r>
            <a:r>
              <a:rPr lang="en-GB" altLang="en-US" sz="800" b="0"/>
              <a:t>                                          CWBR-25</a:t>
            </a:r>
            <a:endParaRPr lang="en-GB" altLang="en-US" sz="800"/>
          </a:p>
        </p:txBody>
      </p:sp>
      <p:grpSp>
        <p:nvGrpSpPr>
          <p:cNvPr id="114760" name="Group 72">
            <a:extLst>
              <a:ext uri="{FF2B5EF4-FFF2-40B4-BE49-F238E27FC236}">
                <a16:creationId xmlns:a16="http://schemas.microsoft.com/office/drawing/2014/main" id="{1F18BBBC-EC23-4DDE-8394-D9E012DACA0A}"/>
              </a:ext>
            </a:extLst>
          </p:cNvPr>
          <p:cNvGrpSpPr>
            <a:grpSpLocks/>
          </p:cNvGrpSpPr>
          <p:nvPr/>
        </p:nvGrpSpPr>
        <p:grpSpPr bwMode="auto">
          <a:xfrm>
            <a:off x="3860800" y="5507038"/>
            <a:ext cx="231775" cy="157162"/>
            <a:chOff x="933" y="149"/>
            <a:chExt cx="146" cy="99"/>
          </a:xfrm>
        </p:grpSpPr>
        <p:sp>
          <p:nvSpPr>
            <p:cNvPr id="114761" name="Rectangle 73">
              <a:extLst>
                <a:ext uri="{FF2B5EF4-FFF2-40B4-BE49-F238E27FC236}">
                  <a16:creationId xmlns:a16="http://schemas.microsoft.com/office/drawing/2014/main" id="{A110838F-BFC4-4CEA-B7B8-29A485FAE2DB}"/>
                </a:ext>
              </a:extLst>
            </p:cNvPr>
            <p:cNvSpPr>
              <a:spLocks noChangeAspect="1" noChangeArrowheads="1"/>
            </p:cNvSpPr>
            <p:nvPr/>
          </p:nvSpPr>
          <p:spPr bwMode="auto">
            <a:xfrm>
              <a:off x="933" y="149"/>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4762" name="Text Box 74">
              <a:extLst>
                <a:ext uri="{FF2B5EF4-FFF2-40B4-BE49-F238E27FC236}">
                  <a16:creationId xmlns:a16="http://schemas.microsoft.com/office/drawing/2014/main" id="{3A033D52-4057-49E7-A683-341F225E46F3}"/>
                </a:ext>
              </a:extLst>
            </p:cNvPr>
            <p:cNvSpPr txBox="1">
              <a:spLocks noChangeAspect="1" noChangeArrowheads="1"/>
            </p:cNvSpPr>
            <p:nvPr/>
          </p:nvSpPr>
          <p:spPr bwMode="auto">
            <a:xfrm>
              <a:off x="948" y="163"/>
              <a:ext cx="116" cy="70"/>
            </a:xfrm>
            <a:prstGeom prst="rect">
              <a:avLst/>
            </a:prstGeom>
            <a:solidFill>
              <a:srgbClr val="CC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sz="800"/>
                <a:t>HQ</a:t>
              </a:r>
            </a:p>
          </p:txBody>
        </p:sp>
      </p:grpSp>
      <p:sp>
        <p:nvSpPr>
          <p:cNvPr id="114763" name="Line 75">
            <a:extLst>
              <a:ext uri="{FF2B5EF4-FFF2-40B4-BE49-F238E27FC236}">
                <a16:creationId xmlns:a16="http://schemas.microsoft.com/office/drawing/2014/main" id="{3E6AB232-72D6-4608-807A-5DE9ADC2CB51}"/>
              </a:ext>
            </a:extLst>
          </p:cNvPr>
          <p:cNvSpPr>
            <a:spLocks noChangeShapeType="1"/>
          </p:cNvSpPr>
          <p:nvPr/>
        </p:nvSpPr>
        <p:spPr bwMode="auto">
          <a:xfrm>
            <a:off x="3716338" y="5867400"/>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14764" name="Group 76">
            <a:extLst>
              <a:ext uri="{FF2B5EF4-FFF2-40B4-BE49-F238E27FC236}">
                <a16:creationId xmlns:a16="http://schemas.microsoft.com/office/drawing/2014/main" id="{74BF637D-4037-490C-9223-DA8720594979}"/>
              </a:ext>
            </a:extLst>
          </p:cNvPr>
          <p:cNvGrpSpPr>
            <a:grpSpLocks/>
          </p:cNvGrpSpPr>
          <p:nvPr/>
        </p:nvGrpSpPr>
        <p:grpSpPr bwMode="auto">
          <a:xfrm>
            <a:off x="3932238" y="5722938"/>
            <a:ext cx="74612" cy="26987"/>
            <a:chOff x="2373" y="1404"/>
            <a:chExt cx="47" cy="17"/>
          </a:xfrm>
        </p:grpSpPr>
        <p:sp>
          <p:nvSpPr>
            <p:cNvPr id="114765" name="Oval 77">
              <a:extLst>
                <a:ext uri="{FF2B5EF4-FFF2-40B4-BE49-F238E27FC236}">
                  <a16:creationId xmlns:a16="http://schemas.microsoft.com/office/drawing/2014/main" id="{122AD5C8-C955-4F49-BF18-5D147B30EBFA}"/>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14766" name="Oval 78">
              <a:extLst>
                <a:ext uri="{FF2B5EF4-FFF2-40B4-BE49-F238E27FC236}">
                  <a16:creationId xmlns:a16="http://schemas.microsoft.com/office/drawing/2014/main" id="{06BB9640-AD7D-4015-85E1-DE156831C35A}"/>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14767" name="Text Box 79">
            <a:extLst>
              <a:ext uri="{FF2B5EF4-FFF2-40B4-BE49-F238E27FC236}">
                <a16:creationId xmlns:a16="http://schemas.microsoft.com/office/drawing/2014/main" id="{FE55E520-696A-419F-9D8D-4E447D99E0FC}"/>
              </a:ext>
            </a:extLst>
          </p:cNvPr>
          <p:cNvSpPr txBox="1">
            <a:spLocks noChangeArrowheads="1"/>
          </p:cNvSpPr>
          <p:nvPr/>
        </p:nvSpPr>
        <p:spPr bwMode="auto">
          <a:xfrm>
            <a:off x="4076700" y="5651500"/>
            <a:ext cx="26622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Recce</a:t>
            </a:r>
          </a:p>
          <a:p>
            <a:r>
              <a:rPr lang="en-GB" altLang="en-US" sz="800"/>
              <a:t>x3 </a:t>
            </a:r>
            <a:r>
              <a:rPr lang="en-GB" altLang="en-US" sz="800" b="0"/>
              <a:t>Commando Infantry (1 MAW) </a:t>
            </a:r>
            <a:r>
              <a:rPr lang="en-GB" altLang="en-US" sz="800"/>
              <a:t>(a)</a:t>
            </a:r>
            <a:r>
              <a:rPr lang="en-GB" altLang="en-US" sz="800" b="0"/>
              <a:t>              CWBR-39</a:t>
            </a:r>
            <a:endParaRPr lang="en-GB" altLang="en-US" sz="800"/>
          </a:p>
        </p:txBody>
      </p:sp>
      <p:grpSp>
        <p:nvGrpSpPr>
          <p:cNvPr id="114768" name="Group 80">
            <a:extLst>
              <a:ext uri="{FF2B5EF4-FFF2-40B4-BE49-F238E27FC236}">
                <a16:creationId xmlns:a16="http://schemas.microsoft.com/office/drawing/2014/main" id="{F569E483-5CC0-46D8-9213-746B4C0B3DC6}"/>
              </a:ext>
            </a:extLst>
          </p:cNvPr>
          <p:cNvGrpSpPr>
            <a:grpSpLocks noChangeAspect="1"/>
          </p:cNvGrpSpPr>
          <p:nvPr/>
        </p:nvGrpSpPr>
        <p:grpSpPr bwMode="auto">
          <a:xfrm>
            <a:off x="3860800" y="5795963"/>
            <a:ext cx="234950" cy="160337"/>
            <a:chOff x="808" y="2610"/>
            <a:chExt cx="146" cy="99"/>
          </a:xfrm>
        </p:grpSpPr>
        <p:grpSp>
          <p:nvGrpSpPr>
            <p:cNvPr id="114769" name="Group 81">
              <a:extLst>
                <a:ext uri="{FF2B5EF4-FFF2-40B4-BE49-F238E27FC236}">
                  <a16:creationId xmlns:a16="http://schemas.microsoft.com/office/drawing/2014/main" id="{C1E24B8B-D1E2-4BE6-9CA1-6005332428A6}"/>
                </a:ext>
              </a:extLst>
            </p:cNvPr>
            <p:cNvGrpSpPr>
              <a:grpSpLocks noChangeAspect="1"/>
            </p:cNvGrpSpPr>
            <p:nvPr/>
          </p:nvGrpSpPr>
          <p:grpSpPr bwMode="auto">
            <a:xfrm>
              <a:off x="808" y="2610"/>
              <a:ext cx="146" cy="99"/>
              <a:chOff x="1968" y="1728"/>
              <a:chExt cx="195" cy="132"/>
            </a:xfrm>
          </p:grpSpPr>
          <p:sp>
            <p:nvSpPr>
              <p:cNvPr id="114770" name="Rectangle 82">
                <a:extLst>
                  <a:ext uri="{FF2B5EF4-FFF2-40B4-BE49-F238E27FC236}">
                    <a16:creationId xmlns:a16="http://schemas.microsoft.com/office/drawing/2014/main" id="{6AB8D623-6853-454E-9254-47257F1375B3}"/>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4771" name="Line 83">
                <a:extLst>
                  <a:ext uri="{FF2B5EF4-FFF2-40B4-BE49-F238E27FC236}">
                    <a16:creationId xmlns:a16="http://schemas.microsoft.com/office/drawing/2014/main" id="{33778A47-4BC9-4BDC-811C-F1B9896D8953}"/>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4772" name="Line 84">
                <a:extLst>
                  <a:ext uri="{FF2B5EF4-FFF2-40B4-BE49-F238E27FC236}">
                    <a16:creationId xmlns:a16="http://schemas.microsoft.com/office/drawing/2014/main" id="{143F8C2D-2666-461D-A45F-D4C67F7F9C47}"/>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14773" name="Group 85">
              <a:extLst>
                <a:ext uri="{FF2B5EF4-FFF2-40B4-BE49-F238E27FC236}">
                  <a16:creationId xmlns:a16="http://schemas.microsoft.com/office/drawing/2014/main" id="{F859C837-DF0C-4534-AE5E-2DD7F3550319}"/>
                </a:ext>
              </a:extLst>
            </p:cNvPr>
            <p:cNvGrpSpPr>
              <a:grpSpLocks noChangeAspect="1"/>
            </p:cNvGrpSpPr>
            <p:nvPr/>
          </p:nvGrpSpPr>
          <p:grpSpPr bwMode="auto">
            <a:xfrm>
              <a:off x="862" y="2626"/>
              <a:ext cx="36" cy="71"/>
              <a:chOff x="862" y="2628"/>
              <a:chExt cx="36" cy="71"/>
            </a:xfrm>
          </p:grpSpPr>
          <p:sp>
            <p:nvSpPr>
              <p:cNvPr id="114774" name="AutoShape 86">
                <a:extLst>
                  <a:ext uri="{FF2B5EF4-FFF2-40B4-BE49-F238E27FC236}">
                    <a16:creationId xmlns:a16="http://schemas.microsoft.com/office/drawing/2014/main" id="{D34216E2-FEF6-45B3-95BF-C268BE923EFA}"/>
                  </a:ext>
                </a:extLst>
              </p:cNvPr>
              <p:cNvSpPr>
                <a:spLocks noChangeAspect="1" noChangeArrowheads="1"/>
              </p:cNvSpPr>
              <p:nvPr/>
            </p:nvSpPr>
            <p:spPr bwMode="auto">
              <a:xfrm rot="10800000">
                <a:off x="863" y="2670"/>
                <a:ext cx="35" cy="23"/>
              </a:xfrm>
              <a:custGeom>
                <a:avLst/>
                <a:gdLst>
                  <a:gd name="G0" fmla="+- 10800 0 0"/>
                  <a:gd name="G1" fmla="+- 11640114 0 0"/>
                  <a:gd name="G2" fmla="+- 0 0 11640114"/>
                  <a:gd name="T0" fmla="*/ 0 256 1"/>
                  <a:gd name="T1" fmla="*/ 180 256 1"/>
                  <a:gd name="G3" fmla="+- 11640114 T0 T1"/>
                  <a:gd name="T2" fmla="*/ 0 256 1"/>
                  <a:gd name="T3" fmla="*/ 90 256 1"/>
                  <a:gd name="G4" fmla="+- 11640114 T2 T3"/>
                  <a:gd name="G5" fmla="*/ G4 2 1"/>
                  <a:gd name="T4" fmla="*/ 90 256 1"/>
                  <a:gd name="T5" fmla="*/ 0 256 1"/>
                  <a:gd name="G6" fmla="+- 11640114 T4 T5"/>
                  <a:gd name="G7" fmla="*/ G6 2 1"/>
                  <a:gd name="G8" fmla="abs 11640114"/>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640114"/>
                  <a:gd name="G21" fmla="sin G19 11640114"/>
                  <a:gd name="G22" fmla="+- G20 10800 0"/>
                  <a:gd name="G23" fmla="+- G21 10800 0"/>
                  <a:gd name="G24" fmla="+- 10800 0 G20"/>
                  <a:gd name="G25" fmla="+- 10800 10800 0"/>
                  <a:gd name="G26" fmla="?: G9 G17 G25"/>
                  <a:gd name="G27" fmla="?: G9 0 21600"/>
                  <a:gd name="G28" fmla="cos 10800 11640114"/>
                  <a:gd name="G29" fmla="sin 10800 11640114"/>
                  <a:gd name="G30" fmla="sin 10800 11640114"/>
                  <a:gd name="G31" fmla="+- G28 10800 0"/>
                  <a:gd name="G32" fmla="+- G29 10800 0"/>
                  <a:gd name="G33" fmla="+- G30 10800 0"/>
                  <a:gd name="G34" fmla="?: G4 0 G31"/>
                  <a:gd name="G35" fmla="?: 11640114 G34 0"/>
                  <a:gd name="G36" fmla="?: G6 G35 G31"/>
                  <a:gd name="G37" fmla="+- 21600 0 G36"/>
                  <a:gd name="G38" fmla="?: G4 0 G33"/>
                  <a:gd name="G39" fmla="?: 11640114 G38 G32"/>
                  <a:gd name="G40" fmla="?: G6 G39 0"/>
                  <a:gd name="G41" fmla="?: G4 G32 21600"/>
                  <a:gd name="G42" fmla="?: G6 G41 G33"/>
                  <a:gd name="T12" fmla="*/ 10800 w 21600"/>
                  <a:gd name="T13" fmla="*/ 0 h 21600"/>
                  <a:gd name="T14" fmla="*/ 9 w 21600"/>
                  <a:gd name="T15" fmla="*/ 11249 h 21600"/>
                  <a:gd name="T16" fmla="*/ 10800 w 21600"/>
                  <a:gd name="T17" fmla="*/ 0 h 21600"/>
                  <a:gd name="T18" fmla="*/ 21591 w 21600"/>
                  <a:gd name="T19" fmla="*/ 11249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9" y="11249"/>
                    </a:moveTo>
                    <a:cubicBezTo>
                      <a:pt x="3" y="11099"/>
                      <a:pt x="0" y="10949"/>
                      <a:pt x="0" y="10800"/>
                    </a:cubicBezTo>
                    <a:cubicBezTo>
                      <a:pt x="0" y="4835"/>
                      <a:pt x="4835" y="0"/>
                      <a:pt x="10800" y="0"/>
                    </a:cubicBezTo>
                    <a:cubicBezTo>
                      <a:pt x="16764" y="0"/>
                      <a:pt x="21600" y="4835"/>
                      <a:pt x="21600" y="10800"/>
                    </a:cubicBezTo>
                    <a:cubicBezTo>
                      <a:pt x="21600" y="10949"/>
                      <a:pt x="21596" y="11099"/>
                      <a:pt x="21590" y="11249"/>
                    </a:cubicBezTo>
                    <a:cubicBezTo>
                      <a:pt x="21596" y="11099"/>
                      <a:pt x="21600" y="10949"/>
                      <a:pt x="21600" y="10800"/>
                    </a:cubicBezTo>
                    <a:cubicBezTo>
                      <a:pt x="21600" y="4835"/>
                      <a:pt x="16764" y="0"/>
                      <a:pt x="10800" y="0"/>
                    </a:cubicBezTo>
                    <a:cubicBezTo>
                      <a:pt x="4835" y="0"/>
                      <a:pt x="0" y="4835"/>
                      <a:pt x="0" y="10800"/>
                    </a:cubicBezTo>
                    <a:cubicBezTo>
                      <a:pt x="0" y="10949"/>
                      <a:pt x="3" y="11099"/>
                      <a:pt x="9" y="11249"/>
                    </a:cubicBezTo>
                    <a:close/>
                  </a:path>
                </a:pathLst>
              </a:custGeom>
              <a:solidFill>
                <a:srgbClr val="CC9900"/>
              </a:solidFill>
              <a:ln w="63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4775" name="Line 87">
                <a:extLst>
                  <a:ext uri="{FF2B5EF4-FFF2-40B4-BE49-F238E27FC236}">
                    <a16:creationId xmlns:a16="http://schemas.microsoft.com/office/drawing/2014/main" id="{1019B720-E1C2-4CF0-96B3-43A64805B891}"/>
                  </a:ext>
                </a:extLst>
              </p:cNvPr>
              <p:cNvSpPr>
                <a:spLocks noChangeAspect="1" noChangeShapeType="1"/>
              </p:cNvSpPr>
              <p:nvPr/>
            </p:nvSpPr>
            <p:spPr bwMode="auto">
              <a:xfrm>
                <a:off x="880" y="2640"/>
                <a:ext cx="0" cy="59"/>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4776" name="Line 88">
                <a:extLst>
                  <a:ext uri="{FF2B5EF4-FFF2-40B4-BE49-F238E27FC236}">
                    <a16:creationId xmlns:a16="http://schemas.microsoft.com/office/drawing/2014/main" id="{35E7FC60-6C09-48B0-9C31-F580F4D604F4}"/>
                  </a:ext>
                </a:extLst>
              </p:cNvPr>
              <p:cNvSpPr>
                <a:spLocks noChangeAspect="1" noChangeShapeType="1"/>
              </p:cNvSpPr>
              <p:nvPr/>
            </p:nvSpPr>
            <p:spPr bwMode="auto">
              <a:xfrm>
                <a:off x="862" y="2641"/>
                <a:ext cx="35" cy="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4777" name="Oval 89">
                <a:extLst>
                  <a:ext uri="{FF2B5EF4-FFF2-40B4-BE49-F238E27FC236}">
                    <a16:creationId xmlns:a16="http://schemas.microsoft.com/office/drawing/2014/main" id="{76FDDF3D-B2FE-4781-BC56-F5D279460BDA}"/>
                  </a:ext>
                </a:extLst>
              </p:cNvPr>
              <p:cNvSpPr>
                <a:spLocks noChangeAspect="1" noChangeArrowheads="1"/>
              </p:cNvSpPr>
              <p:nvPr/>
            </p:nvSpPr>
            <p:spPr bwMode="auto">
              <a:xfrm>
                <a:off x="877" y="2628"/>
                <a:ext cx="6" cy="6"/>
              </a:xfrm>
              <a:prstGeom prst="ellipse">
                <a:avLst/>
              </a:prstGeom>
              <a:solidFill>
                <a:schemeClr val="accent1"/>
              </a:solidFill>
              <a:ln w="63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114778" name="Line 90">
            <a:extLst>
              <a:ext uri="{FF2B5EF4-FFF2-40B4-BE49-F238E27FC236}">
                <a16:creationId xmlns:a16="http://schemas.microsoft.com/office/drawing/2014/main" id="{BF934CFD-6BC3-41CB-B2E7-5FB8FBCB94FC}"/>
              </a:ext>
            </a:extLst>
          </p:cNvPr>
          <p:cNvSpPr>
            <a:spLocks noChangeShapeType="1"/>
          </p:cNvSpPr>
          <p:nvPr/>
        </p:nvSpPr>
        <p:spPr bwMode="auto">
          <a:xfrm flipV="1">
            <a:off x="3716338" y="5219700"/>
            <a:ext cx="0" cy="64611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14779" name="Group 91">
            <a:extLst>
              <a:ext uri="{FF2B5EF4-FFF2-40B4-BE49-F238E27FC236}">
                <a16:creationId xmlns:a16="http://schemas.microsoft.com/office/drawing/2014/main" id="{F3DCEBB6-8594-4FDF-9975-0E2BB3C86E38}"/>
              </a:ext>
            </a:extLst>
          </p:cNvPr>
          <p:cNvGrpSpPr>
            <a:grpSpLocks/>
          </p:cNvGrpSpPr>
          <p:nvPr/>
        </p:nvGrpSpPr>
        <p:grpSpPr bwMode="auto">
          <a:xfrm>
            <a:off x="115888" y="2124075"/>
            <a:ext cx="287337" cy="215900"/>
            <a:chOff x="255" y="3923"/>
            <a:chExt cx="182" cy="136"/>
          </a:xfrm>
        </p:grpSpPr>
        <p:grpSp>
          <p:nvGrpSpPr>
            <p:cNvPr id="114780" name="Group 92">
              <a:extLst>
                <a:ext uri="{FF2B5EF4-FFF2-40B4-BE49-F238E27FC236}">
                  <a16:creationId xmlns:a16="http://schemas.microsoft.com/office/drawing/2014/main" id="{509C917C-2558-481F-9C0A-CB1DCFADBAC8}"/>
                </a:ext>
              </a:extLst>
            </p:cNvPr>
            <p:cNvGrpSpPr>
              <a:grpSpLocks/>
            </p:cNvGrpSpPr>
            <p:nvPr/>
          </p:nvGrpSpPr>
          <p:grpSpPr bwMode="auto">
            <a:xfrm>
              <a:off x="255" y="3923"/>
              <a:ext cx="182" cy="136"/>
              <a:chOff x="255" y="3923"/>
              <a:chExt cx="182" cy="136"/>
            </a:xfrm>
          </p:grpSpPr>
          <p:sp>
            <p:nvSpPr>
              <p:cNvPr id="114781" name="Rectangle 93">
                <a:extLst>
                  <a:ext uri="{FF2B5EF4-FFF2-40B4-BE49-F238E27FC236}">
                    <a16:creationId xmlns:a16="http://schemas.microsoft.com/office/drawing/2014/main" id="{E80C98F0-6CC8-447A-961C-87D670007819}"/>
                  </a:ext>
                </a:extLst>
              </p:cNvPr>
              <p:cNvSpPr>
                <a:spLocks noChangeAspect="1" noChangeArrowheads="1"/>
              </p:cNvSpPr>
              <p:nvPr/>
            </p:nvSpPr>
            <p:spPr bwMode="auto">
              <a:xfrm>
                <a:off x="255" y="3923"/>
                <a:ext cx="182" cy="136"/>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114782" name="Group 94">
                <a:extLst>
                  <a:ext uri="{FF2B5EF4-FFF2-40B4-BE49-F238E27FC236}">
                    <a16:creationId xmlns:a16="http://schemas.microsoft.com/office/drawing/2014/main" id="{578D8CCE-9DC0-4914-9DC9-18D4A061CE1D}"/>
                  </a:ext>
                </a:extLst>
              </p:cNvPr>
              <p:cNvGrpSpPr>
                <a:grpSpLocks noChangeAspect="1"/>
              </p:cNvGrpSpPr>
              <p:nvPr/>
            </p:nvGrpSpPr>
            <p:grpSpPr bwMode="auto">
              <a:xfrm>
                <a:off x="323" y="3945"/>
                <a:ext cx="44" cy="98"/>
                <a:chOff x="862" y="2628"/>
                <a:chExt cx="36" cy="71"/>
              </a:xfrm>
            </p:grpSpPr>
            <p:sp>
              <p:nvSpPr>
                <p:cNvPr id="114783" name="AutoShape 95">
                  <a:extLst>
                    <a:ext uri="{FF2B5EF4-FFF2-40B4-BE49-F238E27FC236}">
                      <a16:creationId xmlns:a16="http://schemas.microsoft.com/office/drawing/2014/main" id="{08EAE86A-E3FE-4D51-8DD5-BA1A8128C476}"/>
                    </a:ext>
                  </a:extLst>
                </p:cNvPr>
                <p:cNvSpPr>
                  <a:spLocks noChangeAspect="1" noChangeArrowheads="1"/>
                </p:cNvSpPr>
                <p:nvPr/>
              </p:nvSpPr>
              <p:spPr bwMode="auto">
                <a:xfrm rot="10800000">
                  <a:off x="863" y="2670"/>
                  <a:ext cx="35" cy="23"/>
                </a:xfrm>
                <a:custGeom>
                  <a:avLst/>
                  <a:gdLst>
                    <a:gd name="G0" fmla="+- 10800 0 0"/>
                    <a:gd name="G1" fmla="+- 11640114 0 0"/>
                    <a:gd name="G2" fmla="+- 0 0 11640114"/>
                    <a:gd name="T0" fmla="*/ 0 256 1"/>
                    <a:gd name="T1" fmla="*/ 180 256 1"/>
                    <a:gd name="G3" fmla="+- 11640114 T0 T1"/>
                    <a:gd name="T2" fmla="*/ 0 256 1"/>
                    <a:gd name="T3" fmla="*/ 90 256 1"/>
                    <a:gd name="G4" fmla="+- 11640114 T2 T3"/>
                    <a:gd name="G5" fmla="*/ G4 2 1"/>
                    <a:gd name="T4" fmla="*/ 90 256 1"/>
                    <a:gd name="T5" fmla="*/ 0 256 1"/>
                    <a:gd name="G6" fmla="+- 11640114 T4 T5"/>
                    <a:gd name="G7" fmla="*/ G6 2 1"/>
                    <a:gd name="G8" fmla="abs 11640114"/>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640114"/>
                    <a:gd name="G21" fmla="sin G19 11640114"/>
                    <a:gd name="G22" fmla="+- G20 10800 0"/>
                    <a:gd name="G23" fmla="+- G21 10800 0"/>
                    <a:gd name="G24" fmla="+- 10800 0 G20"/>
                    <a:gd name="G25" fmla="+- 10800 10800 0"/>
                    <a:gd name="G26" fmla="?: G9 G17 G25"/>
                    <a:gd name="G27" fmla="?: G9 0 21600"/>
                    <a:gd name="G28" fmla="cos 10800 11640114"/>
                    <a:gd name="G29" fmla="sin 10800 11640114"/>
                    <a:gd name="G30" fmla="sin 10800 11640114"/>
                    <a:gd name="G31" fmla="+- G28 10800 0"/>
                    <a:gd name="G32" fmla="+- G29 10800 0"/>
                    <a:gd name="G33" fmla="+- G30 10800 0"/>
                    <a:gd name="G34" fmla="?: G4 0 G31"/>
                    <a:gd name="G35" fmla="?: 11640114 G34 0"/>
                    <a:gd name="G36" fmla="?: G6 G35 G31"/>
                    <a:gd name="G37" fmla="+- 21600 0 G36"/>
                    <a:gd name="G38" fmla="?: G4 0 G33"/>
                    <a:gd name="G39" fmla="?: 11640114 G38 G32"/>
                    <a:gd name="G40" fmla="?: G6 G39 0"/>
                    <a:gd name="G41" fmla="?: G4 G32 21600"/>
                    <a:gd name="G42" fmla="?: G6 G41 G33"/>
                    <a:gd name="T12" fmla="*/ 10800 w 21600"/>
                    <a:gd name="T13" fmla="*/ 0 h 21600"/>
                    <a:gd name="T14" fmla="*/ 9 w 21600"/>
                    <a:gd name="T15" fmla="*/ 11249 h 21600"/>
                    <a:gd name="T16" fmla="*/ 10800 w 21600"/>
                    <a:gd name="T17" fmla="*/ 0 h 21600"/>
                    <a:gd name="T18" fmla="*/ 21591 w 21600"/>
                    <a:gd name="T19" fmla="*/ 11249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9" y="11249"/>
                      </a:moveTo>
                      <a:cubicBezTo>
                        <a:pt x="3" y="11099"/>
                        <a:pt x="0" y="10949"/>
                        <a:pt x="0" y="10800"/>
                      </a:cubicBezTo>
                      <a:cubicBezTo>
                        <a:pt x="0" y="4835"/>
                        <a:pt x="4835" y="0"/>
                        <a:pt x="10800" y="0"/>
                      </a:cubicBezTo>
                      <a:cubicBezTo>
                        <a:pt x="16764" y="0"/>
                        <a:pt x="21600" y="4835"/>
                        <a:pt x="21600" y="10800"/>
                      </a:cubicBezTo>
                      <a:cubicBezTo>
                        <a:pt x="21600" y="10949"/>
                        <a:pt x="21596" y="11099"/>
                        <a:pt x="21590" y="11249"/>
                      </a:cubicBezTo>
                      <a:cubicBezTo>
                        <a:pt x="21596" y="11099"/>
                        <a:pt x="21600" y="10949"/>
                        <a:pt x="21600" y="10800"/>
                      </a:cubicBezTo>
                      <a:cubicBezTo>
                        <a:pt x="21600" y="4835"/>
                        <a:pt x="16764" y="0"/>
                        <a:pt x="10800" y="0"/>
                      </a:cubicBezTo>
                      <a:cubicBezTo>
                        <a:pt x="4835" y="0"/>
                        <a:pt x="0" y="4835"/>
                        <a:pt x="0" y="10800"/>
                      </a:cubicBezTo>
                      <a:cubicBezTo>
                        <a:pt x="0" y="10949"/>
                        <a:pt x="3" y="11099"/>
                        <a:pt x="9" y="11249"/>
                      </a:cubicBezTo>
                      <a:close/>
                    </a:path>
                  </a:pathLst>
                </a:custGeom>
                <a:solidFill>
                  <a:srgbClr val="CC9900"/>
                </a:solidFill>
                <a:ln w="63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4784" name="Line 96">
                  <a:extLst>
                    <a:ext uri="{FF2B5EF4-FFF2-40B4-BE49-F238E27FC236}">
                      <a16:creationId xmlns:a16="http://schemas.microsoft.com/office/drawing/2014/main" id="{3EBA13F8-9048-40CB-9D78-2E5772607F8F}"/>
                    </a:ext>
                  </a:extLst>
                </p:cNvPr>
                <p:cNvSpPr>
                  <a:spLocks noChangeAspect="1" noChangeShapeType="1"/>
                </p:cNvSpPr>
                <p:nvPr/>
              </p:nvSpPr>
              <p:spPr bwMode="auto">
                <a:xfrm>
                  <a:off x="880" y="2640"/>
                  <a:ext cx="0" cy="59"/>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4785" name="Line 97">
                  <a:extLst>
                    <a:ext uri="{FF2B5EF4-FFF2-40B4-BE49-F238E27FC236}">
                      <a16:creationId xmlns:a16="http://schemas.microsoft.com/office/drawing/2014/main" id="{98FECFB3-7116-4969-9E60-6EFD298C3513}"/>
                    </a:ext>
                  </a:extLst>
                </p:cNvPr>
                <p:cNvSpPr>
                  <a:spLocks noChangeAspect="1" noChangeShapeType="1"/>
                </p:cNvSpPr>
                <p:nvPr/>
              </p:nvSpPr>
              <p:spPr bwMode="auto">
                <a:xfrm>
                  <a:off x="862" y="2641"/>
                  <a:ext cx="35" cy="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4786" name="Oval 98">
                  <a:extLst>
                    <a:ext uri="{FF2B5EF4-FFF2-40B4-BE49-F238E27FC236}">
                      <a16:creationId xmlns:a16="http://schemas.microsoft.com/office/drawing/2014/main" id="{E7352AC8-86E4-4DBE-AE5E-88809E077F34}"/>
                    </a:ext>
                  </a:extLst>
                </p:cNvPr>
                <p:cNvSpPr>
                  <a:spLocks noChangeAspect="1" noChangeArrowheads="1"/>
                </p:cNvSpPr>
                <p:nvPr/>
              </p:nvSpPr>
              <p:spPr bwMode="auto">
                <a:xfrm>
                  <a:off x="877" y="2628"/>
                  <a:ext cx="6" cy="6"/>
                </a:xfrm>
                <a:prstGeom prst="ellipse">
                  <a:avLst/>
                </a:prstGeom>
                <a:solidFill>
                  <a:srgbClr val="CC9900"/>
                </a:solidFill>
                <a:ln w="63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114787" name="Line 99">
              <a:extLst>
                <a:ext uri="{FF2B5EF4-FFF2-40B4-BE49-F238E27FC236}">
                  <a16:creationId xmlns:a16="http://schemas.microsoft.com/office/drawing/2014/main" id="{E68D882C-543E-414D-9EA6-0CA162A35C3F}"/>
                </a:ext>
              </a:extLst>
            </p:cNvPr>
            <p:cNvSpPr>
              <a:spLocks noChangeShapeType="1"/>
            </p:cNvSpPr>
            <p:nvPr/>
          </p:nvSpPr>
          <p:spPr bwMode="auto">
            <a:xfrm flipV="1">
              <a:off x="255" y="3923"/>
              <a:ext cx="181" cy="136"/>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4788" name="Line 100">
              <a:extLst>
                <a:ext uri="{FF2B5EF4-FFF2-40B4-BE49-F238E27FC236}">
                  <a16:creationId xmlns:a16="http://schemas.microsoft.com/office/drawing/2014/main" id="{2F099030-7CE3-4E44-BE1F-DBAE9B764C83}"/>
                </a:ext>
              </a:extLst>
            </p:cNvPr>
            <p:cNvSpPr>
              <a:spLocks noChangeShapeType="1"/>
            </p:cNvSpPr>
            <p:nvPr/>
          </p:nvSpPr>
          <p:spPr bwMode="auto">
            <a:xfrm flipH="1" flipV="1">
              <a:off x="255" y="3923"/>
              <a:ext cx="181" cy="136"/>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14789" name="Line 101">
            <a:extLst>
              <a:ext uri="{FF2B5EF4-FFF2-40B4-BE49-F238E27FC236}">
                <a16:creationId xmlns:a16="http://schemas.microsoft.com/office/drawing/2014/main" id="{BDB24622-C0FD-4223-9373-E6793729F2C6}"/>
              </a:ext>
            </a:extLst>
          </p:cNvPr>
          <p:cNvSpPr>
            <a:spLocks noChangeShapeType="1"/>
          </p:cNvSpPr>
          <p:nvPr/>
        </p:nvSpPr>
        <p:spPr bwMode="auto">
          <a:xfrm>
            <a:off x="260350" y="2051050"/>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4790" name="Text Box 102">
            <a:extLst>
              <a:ext uri="{FF2B5EF4-FFF2-40B4-BE49-F238E27FC236}">
                <a16:creationId xmlns:a16="http://schemas.microsoft.com/office/drawing/2014/main" id="{359A3139-EAF6-4C6D-AADD-F8B660C96F07}"/>
              </a:ext>
            </a:extLst>
          </p:cNvPr>
          <p:cNvSpPr txBox="1">
            <a:spLocks noChangeArrowheads="1"/>
          </p:cNvSpPr>
          <p:nvPr/>
        </p:nvSpPr>
        <p:spPr bwMode="auto">
          <a:xfrm>
            <a:off x="404813" y="1979613"/>
            <a:ext cx="22415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MANOEUVRE ELEMENT CWBR-36</a:t>
            </a:r>
          </a:p>
          <a:p>
            <a:r>
              <a:rPr lang="en-GB" altLang="en-US" sz="1000"/>
              <a:t>Special Boat Squadron </a:t>
            </a:r>
            <a:r>
              <a:rPr lang="en-GB" altLang="en-US" sz="800"/>
              <a:t>(acg)</a:t>
            </a:r>
            <a:endParaRPr lang="en-GB" altLang="en-US" sz="1000"/>
          </a:p>
        </p:txBody>
      </p:sp>
      <p:sp>
        <p:nvSpPr>
          <p:cNvPr id="114791" name="Line 103">
            <a:extLst>
              <a:ext uri="{FF2B5EF4-FFF2-40B4-BE49-F238E27FC236}">
                <a16:creationId xmlns:a16="http://schemas.microsoft.com/office/drawing/2014/main" id="{162A0BE7-3843-4AD7-8B8D-F475AF1B8D04}"/>
              </a:ext>
            </a:extLst>
          </p:cNvPr>
          <p:cNvSpPr>
            <a:spLocks noChangeShapeType="1"/>
          </p:cNvSpPr>
          <p:nvPr/>
        </p:nvSpPr>
        <p:spPr bwMode="auto">
          <a:xfrm>
            <a:off x="260350" y="255587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14792" name="Group 104">
            <a:extLst>
              <a:ext uri="{FF2B5EF4-FFF2-40B4-BE49-F238E27FC236}">
                <a16:creationId xmlns:a16="http://schemas.microsoft.com/office/drawing/2014/main" id="{FD9C67A2-D042-45D2-8DFB-912918E9E751}"/>
              </a:ext>
            </a:extLst>
          </p:cNvPr>
          <p:cNvGrpSpPr>
            <a:grpSpLocks/>
          </p:cNvGrpSpPr>
          <p:nvPr/>
        </p:nvGrpSpPr>
        <p:grpSpPr bwMode="auto">
          <a:xfrm>
            <a:off x="476250" y="2411413"/>
            <a:ext cx="74613" cy="26987"/>
            <a:chOff x="2373" y="1404"/>
            <a:chExt cx="47" cy="17"/>
          </a:xfrm>
        </p:grpSpPr>
        <p:sp>
          <p:nvSpPr>
            <p:cNvPr id="114793" name="Oval 105">
              <a:extLst>
                <a:ext uri="{FF2B5EF4-FFF2-40B4-BE49-F238E27FC236}">
                  <a16:creationId xmlns:a16="http://schemas.microsoft.com/office/drawing/2014/main" id="{1C6673EA-E941-49EA-B5A2-F21AB3BC82B6}"/>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14794" name="Oval 106">
              <a:extLst>
                <a:ext uri="{FF2B5EF4-FFF2-40B4-BE49-F238E27FC236}">
                  <a16:creationId xmlns:a16="http://schemas.microsoft.com/office/drawing/2014/main" id="{C5A16FBA-D722-444C-8E59-49A8C485CBE5}"/>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14795" name="Text Box 107">
            <a:extLst>
              <a:ext uri="{FF2B5EF4-FFF2-40B4-BE49-F238E27FC236}">
                <a16:creationId xmlns:a16="http://schemas.microsoft.com/office/drawing/2014/main" id="{9578E478-960D-4868-9271-3EB1332DF4AD}"/>
              </a:ext>
            </a:extLst>
          </p:cNvPr>
          <p:cNvSpPr txBox="1">
            <a:spLocks noChangeArrowheads="1"/>
          </p:cNvSpPr>
          <p:nvPr/>
        </p:nvSpPr>
        <p:spPr bwMode="auto">
          <a:xfrm>
            <a:off x="620713" y="2339975"/>
            <a:ext cx="273526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Command/Recce</a:t>
            </a:r>
          </a:p>
          <a:p>
            <a:r>
              <a:rPr lang="en-GB" altLang="en-US" sz="800"/>
              <a:t>x1 </a:t>
            </a:r>
            <a:r>
              <a:rPr lang="en-GB" altLang="en-US" sz="800" b="0"/>
              <a:t>Special Forces Patrol </a:t>
            </a:r>
            <a:r>
              <a:rPr lang="en-GB" altLang="en-US" sz="800"/>
              <a:t>(c)</a:t>
            </a:r>
            <a:r>
              <a:rPr lang="en-GB" altLang="en-US" sz="800" b="0"/>
              <a:t>                             CWBR-70</a:t>
            </a:r>
            <a:endParaRPr lang="en-GB" altLang="en-US" sz="800"/>
          </a:p>
        </p:txBody>
      </p:sp>
      <p:grpSp>
        <p:nvGrpSpPr>
          <p:cNvPr id="114796" name="Group 108">
            <a:extLst>
              <a:ext uri="{FF2B5EF4-FFF2-40B4-BE49-F238E27FC236}">
                <a16:creationId xmlns:a16="http://schemas.microsoft.com/office/drawing/2014/main" id="{1CCB3D70-8DE5-4D15-BA02-632DAFC02C47}"/>
              </a:ext>
            </a:extLst>
          </p:cNvPr>
          <p:cNvGrpSpPr>
            <a:grpSpLocks/>
          </p:cNvGrpSpPr>
          <p:nvPr/>
        </p:nvGrpSpPr>
        <p:grpSpPr bwMode="auto">
          <a:xfrm>
            <a:off x="404813" y="2482850"/>
            <a:ext cx="231775" cy="157163"/>
            <a:chOff x="933" y="149"/>
            <a:chExt cx="146" cy="99"/>
          </a:xfrm>
        </p:grpSpPr>
        <p:sp>
          <p:nvSpPr>
            <p:cNvPr id="114797" name="Rectangle 109">
              <a:extLst>
                <a:ext uri="{FF2B5EF4-FFF2-40B4-BE49-F238E27FC236}">
                  <a16:creationId xmlns:a16="http://schemas.microsoft.com/office/drawing/2014/main" id="{467329FA-6DCA-4625-9F69-F14C913C088C}"/>
                </a:ext>
              </a:extLst>
            </p:cNvPr>
            <p:cNvSpPr>
              <a:spLocks noChangeAspect="1" noChangeArrowheads="1"/>
            </p:cNvSpPr>
            <p:nvPr/>
          </p:nvSpPr>
          <p:spPr bwMode="auto">
            <a:xfrm>
              <a:off x="933" y="149"/>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4798" name="Text Box 110">
              <a:extLst>
                <a:ext uri="{FF2B5EF4-FFF2-40B4-BE49-F238E27FC236}">
                  <a16:creationId xmlns:a16="http://schemas.microsoft.com/office/drawing/2014/main" id="{729E5201-2DD5-4F93-9A82-7609068BC9EC}"/>
                </a:ext>
              </a:extLst>
            </p:cNvPr>
            <p:cNvSpPr txBox="1">
              <a:spLocks noChangeAspect="1" noChangeArrowheads="1"/>
            </p:cNvSpPr>
            <p:nvPr/>
          </p:nvSpPr>
          <p:spPr bwMode="auto">
            <a:xfrm>
              <a:off x="948" y="163"/>
              <a:ext cx="116" cy="70"/>
            </a:xfrm>
            <a:prstGeom prst="rect">
              <a:avLst/>
            </a:prstGeom>
            <a:solidFill>
              <a:srgbClr val="CC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sz="800"/>
                <a:t>HQ</a:t>
              </a:r>
            </a:p>
          </p:txBody>
        </p:sp>
      </p:grpSp>
      <p:sp>
        <p:nvSpPr>
          <p:cNvPr id="114799" name="Line 111">
            <a:extLst>
              <a:ext uri="{FF2B5EF4-FFF2-40B4-BE49-F238E27FC236}">
                <a16:creationId xmlns:a16="http://schemas.microsoft.com/office/drawing/2014/main" id="{C5D984D9-E08D-4A8F-9ABB-2C9430FBA71F}"/>
              </a:ext>
            </a:extLst>
          </p:cNvPr>
          <p:cNvSpPr>
            <a:spLocks noChangeShapeType="1"/>
          </p:cNvSpPr>
          <p:nvPr/>
        </p:nvSpPr>
        <p:spPr bwMode="auto">
          <a:xfrm>
            <a:off x="260350" y="284321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14800" name="Group 112">
            <a:extLst>
              <a:ext uri="{FF2B5EF4-FFF2-40B4-BE49-F238E27FC236}">
                <a16:creationId xmlns:a16="http://schemas.microsoft.com/office/drawing/2014/main" id="{013C55CA-C5FA-4FCD-9E6A-EE7473456DAE}"/>
              </a:ext>
            </a:extLst>
          </p:cNvPr>
          <p:cNvGrpSpPr>
            <a:grpSpLocks/>
          </p:cNvGrpSpPr>
          <p:nvPr/>
        </p:nvGrpSpPr>
        <p:grpSpPr bwMode="auto">
          <a:xfrm>
            <a:off x="476250" y="2698750"/>
            <a:ext cx="74613" cy="26988"/>
            <a:chOff x="2373" y="1404"/>
            <a:chExt cx="47" cy="17"/>
          </a:xfrm>
        </p:grpSpPr>
        <p:sp>
          <p:nvSpPr>
            <p:cNvPr id="114801" name="Oval 113">
              <a:extLst>
                <a:ext uri="{FF2B5EF4-FFF2-40B4-BE49-F238E27FC236}">
                  <a16:creationId xmlns:a16="http://schemas.microsoft.com/office/drawing/2014/main" id="{DBCEF387-B352-4C1A-BA0A-CF917123AA71}"/>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14802" name="Oval 114">
              <a:extLst>
                <a:ext uri="{FF2B5EF4-FFF2-40B4-BE49-F238E27FC236}">
                  <a16:creationId xmlns:a16="http://schemas.microsoft.com/office/drawing/2014/main" id="{4CCEF523-EC63-49E4-A09A-D50B13B24776}"/>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14803" name="Text Box 115">
            <a:extLst>
              <a:ext uri="{FF2B5EF4-FFF2-40B4-BE49-F238E27FC236}">
                <a16:creationId xmlns:a16="http://schemas.microsoft.com/office/drawing/2014/main" id="{C959A170-3205-4078-9A0B-3B9D37C949DD}"/>
              </a:ext>
            </a:extLst>
          </p:cNvPr>
          <p:cNvSpPr txBox="1">
            <a:spLocks noChangeArrowheads="1"/>
          </p:cNvSpPr>
          <p:nvPr/>
        </p:nvSpPr>
        <p:spPr bwMode="auto">
          <a:xfrm>
            <a:off x="620713" y="2627313"/>
            <a:ext cx="27495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Recce</a:t>
            </a:r>
          </a:p>
          <a:p>
            <a:r>
              <a:rPr lang="en-GB" altLang="en-US" sz="800"/>
              <a:t>Up to x36 </a:t>
            </a:r>
            <a:r>
              <a:rPr lang="en-GB" altLang="en-US" sz="800" b="0"/>
              <a:t>SF Patrol (6 MAW) </a:t>
            </a:r>
            <a:r>
              <a:rPr lang="en-GB" altLang="en-US" sz="800"/>
              <a:t>(bcdef)              </a:t>
            </a:r>
            <a:r>
              <a:rPr lang="en-GB" altLang="en-US" sz="800" b="0"/>
              <a:t>CWBR-70</a:t>
            </a:r>
            <a:endParaRPr lang="en-GB" altLang="en-US" sz="800"/>
          </a:p>
        </p:txBody>
      </p:sp>
      <p:grpSp>
        <p:nvGrpSpPr>
          <p:cNvPr id="114804" name="Group 116">
            <a:extLst>
              <a:ext uri="{FF2B5EF4-FFF2-40B4-BE49-F238E27FC236}">
                <a16:creationId xmlns:a16="http://schemas.microsoft.com/office/drawing/2014/main" id="{32D75542-07B1-4980-B82D-E6B1BBD02FB7}"/>
              </a:ext>
            </a:extLst>
          </p:cNvPr>
          <p:cNvGrpSpPr>
            <a:grpSpLocks/>
          </p:cNvGrpSpPr>
          <p:nvPr/>
        </p:nvGrpSpPr>
        <p:grpSpPr bwMode="auto">
          <a:xfrm>
            <a:off x="404813" y="2771775"/>
            <a:ext cx="244475" cy="160338"/>
            <a:chOff x="3385" y="1429"/>
            <a:chExt cx="154" cy="101"/>
          </a:xfrm>
        </p:grpSpPr>
        <p:sp>
          <p:nvSpPr>
            <p:cNvPr id="114805" name="Rectangle 117">
              <a:extLst>
                <a:ext uri="{FF2B5EF4-FFF2-40B4-BE49-F238E27FC236}">
                  <a16:creationId xmlns:a16="http://schemas.microsoft.com/office/drawing/2014/main" id="{FF265486-677F-4956-8FD2-DCB260AEE934}"/>
                </a:ext>
              </a:extLst>
            </p:cNvPr>
            <p:cNvSpPr>
              <a:spLocks noChangeAspect="1" noChangeArrowheads="1"/>
            </p:cNvSpPr>
            <p:nvPr/>
          </p:nvSpPr>
          <p:spPr bwMode="auto">
            <a:xfrm>
              <a:off x="3385" y="1429"/>
              <a:ext cx="154" cy="101"/>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4806" name="Line 118">
              <a:extLst>
                <a:ext uri="{FF2B5EF4-FFF2-40B4-BE49-F238E27FC236}">
                  <a16:creationId xmlns:a16="http://schemas.microsoft.com/office/drawing/2014/main" id="{4BC6E837-B486-43BF-BFFD-9C6864678F71}"/>
                </a:ext>
              </a:extLst>
            </p:cNvPr>
            <p:cNvSpPr>
              <a:spLocks noChangeShapeType="1"/>
            </p:cNvSpPr>
            <p:nvPr/>
          </p:nvSpPr>
          <p:spPr bwMode="auto">
            <a:xfrm flipV="1">
              <a:off x="3385" y="1429"/>
              <a:ext cx="153" cy="101"/>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4807" name="Line 119">
              <a:extLst>
                <a:ext uri="{FF2B5EF4-FFF2-40B4-BE49-F238E27FC236}">
                  <a16:creationId xmlns:a16="http://schemas.microsoft.com/office/drawing/2014/main" id="{ED93DD19-6047-41E3-9AA5-33571914D07F}"/>
                </a:ext>
              </a:extLst>
            </p:cNvPr>
            <p:cNvSpPr>
              <a:spLocks noChangeShapeType="1"/>
            </p:cNvSpPr>
            <p:nvPr/>
          </p:nvSpPr>
          <p:spPr bwMode="auto">
            <a:xfrm flipH="1" flipV="1">
              <a:off x="3385" y="1429"/>
              <a:ext cx="153" cy="101"/>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14808" name="Line 120">
            <a:extLst>
              <a:ext uri="{FF2B5EF4-FFF2-40B4-BE49-F238E27FC236}">
                <a16:creationId xmlns:a16="http://schemas.microsoft.com/office/drawing/2014/main" id="{744B1931-EA0F-4410-88B9-4D12BF822111}"/>
              </a:ext>
            </a:extLst>
          </p:cNvPr>
          <p:cNvSpPr>
            <a:spLocks noChangeShapeType="1"/>
          </p:cNvSpPr>
          <p:nvPr/>
        </p:nvSpPr>
        <p:spPr bwMode="auto">
          <a:xfrm>
            <a:off x="260350" y="2339975"/>
            <a:ext cx="0" cy="503238"/>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4809" name="Text Box 121">
            <a:extLst>
              <a:ext uri="{FF2B5EF4-FFF2-40B4-BE49-F238E27FC236}">
                <a16:creationId xmlns:a16="http://schemas.microsoft.com/office/drawing/2014/main" id="{01ED9175-F8FD-44DF-AE37-19A92AE1FAF1}"/>
              </a:ext>
            </a:extLst>
          </p:cNvPr>
          <p:cNvSpPr txBox="1">
            <a:spLocks noChangeArrowheads="1"/>
          </p:cNvSpPr>
          <p:nvPr/>
        </p:nvSpPr>
        <p:spPr bwMode="auto">
          <a:xfrm>
            <a:off x="115888" y="2987675"/>
            <a:ext cx="3313112" cy="3514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800"/>
              <a:t>(a) </a:t>
            </a:r>
            <a:r>
              <a:rPr lang="en-GB" altLang="en-US" sz="800" b="0"/>
              <a:t>The Squadron would normally operate as separate Section-sized MEs, each of </a:t>
            </a:r>
            <a:r>
              <a:rPr lang="en-GB" altLang="en-US" sz="800"/>
              <a:t>x4 to x6 </a:t>
            </a:r>
            <a:r>
              <a:rPr lang="en-GB" altLang="en-US" sz="800" b="0"/>
              <a:t>SF Patrol units.  Designate one SF Infantry or Patrol unit as the Section Commander.  These Sections would not normally all be in the same location or even the same operational theatre.  For example, The SBS deployed three Sections to the Falklands, numbered 2, 3 and 6.  Other sections were deployed in the UK, on submarines, etc.  </a:t>
            </a:r>
          </a:p>
          <a:p>
            <a:endParaRPr lang="en-GB" altLang="en-US" sz="800"/>
          </a:p>
          <a:p>
            <a:r>
              <a:rPr lang="en-GB" altLang="en-US" sz="800"/>
              <a:t>(b) x2</a:t>
            </a:r>
            <a:r>
              <a:rPr lang="en-GB" altLang="en-US" sz="800" b="0"/>
              <a:t> Special Forces Patrols may be combined into:</a:t>
            </a:r>
          </a:p>
          <a:p>
            <a:r>
              <a:rPr lang="en-GB" altLang="en-US" sz="800" b="0"/>
              <a:t>     </a:t>
            </a:r>
            <a:r>
              <a:rPr lang="en-GB" altLang="en-US" sz="800"/>
              <a:t>x1</a:t>
            </a:r>
            <a:r>
              <a:rPr lang="en-GB" altLang="en-US" sz="800" b="0"/>
              <a:t> Special Forces Infantry                                            CWBR-69</a:t>
            </a:r>
          </a:p>
          <a:p>
            <a:endParaRPr lang="en-GB" altLang="en-US" sz="800" b="0"/>
          </a:p>
          <a:p>
            <a:r>
              <a:rPr lang="en-GB" altLang="en-US" sz="800"/>
              <a:t>(c) </a:t>
            </a:r>
            <a:r>
              <a:rPr lang="en-GB" altLang="en-US" sz="800" b="0"/>
              <a:t>Each SF Infantry or SF Patrol unit in the Squadron may act as a Forward Observer or Forward Air Controller.</a:t>
            </a:r>
          </a:p>
          <a:p>
            <a:endParaRPr lang="en-GB" altLang="en-US" sz="800" b="0"/>
          </a:p>
          <a:p>
            <a:r>
              <a:rPr lang="en-GB" altLang="en-US" sz="800"/>
              <a:t>(d) x1 </a:t>
            </a:r>
            <a:r>
              <a:rPr lang="en-GB" altLang="en-US" sz="800" b="0"/>
              <a:t>SF Patrol unit may be replaced with:</a:t>
            </a:r>
          </a:p>
          <a:p>
            <a:r>
              <a:rPr lang="en-GB" altLang="en-US" sz="800" b="0"/>
              <a:t>     L9A1 51mm Mortar                                                       CWBR-33</a:t>
            </a:r>
          </a:p>
          <a:p>
            <a:endParaRPr lang="en-GB" altLang="en-US" sz="800" b="0"/>
          </a:p>
          <a:p>
            <a:r>
              <a:rPr lang="en-GB" altLang="en-US" sz="800"/>
              <a:t>(e) </a:t>
            </a:r>
            <a:r>
              <a:rPr lang="en-GB" altLang="en-US" sz="800" b="0"/>
              <a:t>Up to </a:t>
            </a:r>
            <a:r>
              <a:rPr lang="en-GB" altLang="en-US" sz="800"/>
              <a:t>x3 </a:t>
            </a:r>
            <a:r>
              <a:rPr lang="en-GB" altLang="en-US" sz="800" b="0"/>
              <a:t>SF Patrol units (MAW) may be replaced with:</a:t>
            </a:r>
          </a:p>
          <a:p>
            <a:r>
              <a:rPr lang="en-GB" altLang="en-US" sz="800" b="0"/>
              <a:t>     Milan ATGM Team                                                        CWBR-30</a:t>
            </a:r>
          </a:p>
          <a:p>
            <a:endParaRPr lang="en-GB" altLang="en-US" sz="800" b="0"/>
          </a:p>
          <a:p>
            <a:r>
              <a:rPr lang="en-GB" altLang="en-US" sz="800"/>
              <a:t>(f) x2 </a:t>
            </a:r>
            <a:r>
              <a:rPr lang="en-GB" altLang="en-US" sz="800" b="0"/>
              <a:t>SF Patrol units (combined) or </a:t>
            </a:r>
            <a:r>
              <a:rPr lang="en-GB" altLang="en-US" sz="800"/>
              <a:t>x1 </a:t>
            </a:r>
            <a:r>
              <a:rPr lang="en-GB" altLang="en-US" sz="800" b="0"/>
              <a:t>SF Infantry unit may be replaced with:</a:t>
            </a:r>
          </a:p>
          <a:p>
            <a:r>
              <a:rPr lang="en-GB" altLang="en-US" sz="800" b="0"/>
              <a:t>     L16A1 81mm Mortar                                                     CWBR-34</a:t>
            </a:r>
          </a:p>
          <a:p>
            <a:endParaRPr lang="en-GB" altLang="en-US" sz="800" b="0"/>
          </a:p>
          <a:p>
            <a:r>
              <a:rPr lang="en-GB" altLang="en-US" sz="800"/>
              <a:t>(g) </a:t>
            </a:r>
            <a:r>
              <a:rPr lang="en-GB" altLang="en-US" sz="800" b="0"/>
              <a:t>From 1987, the SBS was expanded to battalion strength and the constituent Squadrons adopted the same organisation as the SAS (ME CWBR-35), with an emphasis on amphibious warfare (though both organisations overlapped roles quite extensively).</a:t>
            </a:r>
            <a:endParaRPr lang="en-GB" altLang="en-US" sz="800"/>
          </a:p>
        </p:txBody>
      </p:sp>
      <p:pic>
        <p:nvPicPr>
          <p:cNvPr id="114810" name="Picture 122" descr="clip_image002">
            <a:extLst>
              <a:ext uri="{FF2B5EF4-FFF2-40B4-BE49-F238E27FC236}">
                <a16:creationId xmlns:a16="http://schemas.microsoft.com/office/drawing/2014/main" id="{187348A7-7343-4DC6-BCBD-2AEC10B48DC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8913" y="6588125"/>
            <a:ext cx="3033712" cy="2397125"/>
          </a:xfrm>
          <a:prstGeom prst="rect">
            <a:avLst/>
          </a:prstGeom>
          <a:noFill/>
          <a:extLst>
            <a:ext uri="{909E8E84-426E-40DD-AFC4-6F175D3DCCD1}">
              <a14:hiddenFill xmlns:a14="http://schemas.microsoft.com/office/drawing/2010/main">
                <a:solidFill>
                  <a:srgbClr val="FFFFFF"/>
                </a:solidFill>
              </a14:hiddenFill>
            </a:ext>
          </a:extLst>
        </p:spPr>
      </p:pic>
      <p:pic>
        <p:nvPicPr>
          <p:cNvPr id="114811" name="Picture 123" descr="falk2">
            <a:extLst>
              <a:ext uri="{FF2B5EF4-FFF2-40B4-BE49-F238E27FC236}">
                <a16:creationId xmlns:a16="http://schemas.microsoft.com/office/drawing/2014/main" id="{4C0C286E-B0A4-4D63-A5DD-B51193376AC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3375" y="107950"/>
            <a:ext cx="2663825" cy="1836738"/>
          </a:xfrm>
          <a:prstGeom prst="rect">
            <a:avLst/>
          </a:prstGeom>
          <a:noFill/>
          <a:extLst>
            <a:ext uri="{909E8E84-426E-40DD-AFC4-6F175D3DCCD1}">
              <a14:hiddenFill xmlns:a14="http://schemas.microsoft.com/office/drawing/2010/main">
                <a:solidFill>
                  <a:srgbClr val="FFFFFF"/>
                </a:solidFill>
              </a14:hiddenFill>
            </a:ext>
          </a:extLst>
        </p:spPr>
      </p:pic>
      <p:pic>
        <p:nvPicPr>
          <p:cNvPr id="114815" name="Picture 127" descr="6ade8690a99d50cf1bdcb745710c6a17">
            <a:extLst>
              <a:ext uri="{FF2B5EF4-FFF2-40B4-BE49-F238E27FC236}">
                <a16:creationId xmlns:a16="http://schemas.microsoft.com/office/drawing/2014/main" id="{C5E6AD91-7E1E-4836-9F66-7E98FD397F6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60800" y="107950"/>
            <a:ext cx="2420938" cy="1816100"/>
          </a:xfrm>
          <a:prstGeom prst="rect">
            <a:avLst/>
          </a:prstGeom>
          <a:noFill/>
          <a:extLst>
            <a:ext uri="{909E8E84-426E-40DD-AFC4-6F175D3DCCD1}">
              <a14:hiddenFill xmlns:a14="http://schemas.microsoft.com/office/drawing/2010/main">
                <a:solidFill>
                  <a:srgbClr val="FFFFFF"/>
                </a:solidFill>
              </a14:hiddenFill>
            </a:ext>
          </a:extLst>
        </p:spPr>
      </p:pic>
      <p:pic>
        <p:nvPicPr>
          <p:cNvPr id="114817" name="Picture 129" descr="Image result for arctic &amp; mountain warfare cadre">
            <a:extLst>
              <a:ext uri="{FF2B5EF4-FFF2-40B4-BE49-F238E27FC236}">
                <a16:creationId xmlns:a16="http://schemas.microsoft.com/office/drawing/2014/main" id="{9C53A5D6-3322-4171-A141-A95BF905796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73463" y="6732588"/>
            <a:ext cx="3106737" cy="2178050"/>
          </a:xfrm>
          <a:prstGeom prst="rect">
            <a:avLst/>
          </a:prstGeom>
          <a:noFill/>
          <a:extLst>
            <a:ext uri="{909E8E84-426E-40DD-AFC4-6F175D3DCCD1}">
              <a14:hiddenFill xmlns:a14="http://schemas.microsoft.com/office/drawing/2010/main">
                <a:solidFill>
                  <a:srgbClr val="FFFFFF"/>
                </a:solidFill>
              </a14:hiddenFill>
            </a:ext>
          </a:extLst>
        </p:spPr>
      </p:pic>
      <p:sp>
        <p:nvSpPr>
          <p:cNvPr id="114818" name="Text Box 130">
            <a:extLst>
              <a:ext uri="{FF2B5EF4-FFF2-40B4-BE49-F238E27FC236}">
                <a16:creationId xmlns:a16="http://schemas.microsoft.com/office/drawing/2014/main" id="{ACB254A1-9CB9-4A43-AA90-E432A8FB7C8E}"/>
              </a:ext>
            </a:extLst>
          </p:cNvPr>
          <p:cNvSpPr txBox="1">
            <a:spLocks noChangeArrowheads="1"/>
          </p:cNvSpPr>
          <p:nvPr/>
        </p:nvSpPr>
        <p:spPr bwMode="auto">
          <a:xfrm>
            <a:off x="3573463" y="6011863"/>
            <a:ext cx="3168650"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800"/>
              <a:t>(a) </a:t>
            </a:r>
            <a:r>
              <a:rPr lang="en-GB" altLang="en-US" sz="800" b="0"/>
              <a:t>From 1986: Upgrade Commando Infantry (SLR/LMG) to:</a:t>
            </a:r>
          </a:p>
          <a:p>
            <a:r>
              <a:rPr lang="en-GB" altLang="en-US" sz="800" b="0"/>
              <a:t>     Commando Infantry (L85/86) (1 MAW                       CWBR-40</a:t>
            </a:r>
          </a:p>
          <a:p>
            <a:r>
              <a:rPr lang="en-GB" altLang="en-US" sz="800" b="0"/>
              <a:t>From 1987: May replace all M72 66mm LAW and Carl-Gustav 84mm MAW with the 94mm LAW-80 (see card).</a:t>
            </a:r>
            <a:endParaRPr lang="en-GB" altLang="en-US" sz="80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8829" name="Picture 285" descr="CL0306-150x150">
            <a:extLst>
              <a:ext uri="{FF2B5EF4-FFF2-40B4-BE49-F238E27FC236}">
                <a16:creationId xmlns:a16="http://schemas.microsoft.com/office/drawing/2014/main" id="{0886F398-215D-4D65-8D0F-B6715529518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08500" y="0"/>
            <a:ext cx="1212850" cy="1212850"/>
          </a:xfrm>
          <a:prstGeom prst="rect">
            <a:avLst/>
          </a:prstGeom>
          <a:noFill/>
          <a:extLst>
            <a:ext uri="{909E8E84-426E-40DD-AFC4-6F175D3DCCD1}">
              <a14:hiddenFill xmlns:a14="http://schemas.microsoft.com/office/drawing/2010/main">
                <a:solidFill>
                  <a:srgbClr val="FFFFFF"/>
                </a:solidFill>
              </a14:hiddenFill>
            </a:ext>
          </a:extLst>
        </p:spPr>
      </p:pic>
      <p:grpSp>
        <p:nvGrpSpPr>
          <p:cNvPr id="108585" name="Group 41">
            <a:extLst>
              <a:ext uri="{FF2B5EF4-FFF2-40B4-BE49-F238E27FC236}">
                <a16:creationId xmlns:a16="http://schemas.microsoft.com/office/drawing/2014/main" id="{7C642DA0-C385-49CA-A03E-AE14895F1D30}"/>
              </a:ext>
            </a:extLst>
          </p:cNvPr>
          <p:cNvGrpSpPr>
            <a:grpSpLocks/>
          </p:cNvGrpSpPr>
          <p:nvPr/>
        </p:nvGrpSpPr>
        <p:grpSpPr bwMode="auto">
          <a:xfrm>
            <a:off x="115888" y="179388"/>
            <a:ext cx="360362" cy="288925"/>
            <a:chOff x="2311" y="3060"/>
            <a:chExt cx="151" cy="99"/>
          </a:xfrm>
        </p:grpSpPr>
        <p:sp>
          <p:nvSpPr>
            <p:cNvPr id="108586" name="Rectangle 42">
              <a:extLst>
                <a:ext uri="{FF2B5EF4-FFF2-40B4-BE49-F238E27FC236}">
                  <a16:creationId xmlns:a16="http://schemas.microsoft.com/office/drawing/2014/main" id="{8723608B-D059-4989-9346-DEAE4D444A99}"/>
                </a:ext>
              </a:extLst>
            </p:cNvPr>
            <p:cNvSpPr>
              <a:spLocks noChangeAspect="1" noChangeArrowheads="1"/>
            </p:cNvSpPr>
            <p:nvPr/>
          </p:nvSpPr>
          <p:spPr bwMode="auto">
            <a:xfrm>
              <a:off x="2311" y="3060"/>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8587" name="Oval 43">
              <a:extLst>
                <a:ext uri="{FF2B5EF4-FFF2-40B4-BE49-F238E27FC236}">
                  <a16:creationId xmlns:a16="http://schemas.microsoft.com/office/drawing/2014/main" id="{B021BC71-B6E2-4D81-8208-A8A0F43C6E4D}"/>
                </a:ext>
              </a:extLst>
            </p:cNvPr>
            <p:cNvSpPr>
              <a:spLocks noChangeAspect="1" noChangeArrowheads="1"/>
            </p:cNvSpPr>
            <p:nvPr/>
          </p:nvSpPr>
          <p:spPr bwMode="auto">
            <a:xfrm>
              <a:off x="2376" y="3098"/>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108588" name="Group 44">
            <a:extLst>
              <a:ext uri="{FF2B5EF4-FFF2-40B4-BE49-F238E27FC236}">
                <a16:creationId xmlns:a16="http://schemas.microsoft.com/office/drawing/2014/main" id="{466E35F9-DD07-463E-9A71-E70F8EFA1F2A}"/>
              </a:ext>
            </a:extLst>
          </p:cNvPr>
          <p:cNvGrpSpPr>
            <a:grpSpLocks/>
          </p:cNvGrpSpPr>
          <p:nvPr/>
        </p:nvGrpSpPr>
        <p:grpSpPr bwMode="auto">
          <a:xfrm>
            <a:off x="222250" y="107950"/>
            <a:ext cx="147638" cy="63500"/>
            <a:chOff x="119" y="295"/>
            <a:chExt cx="93" cy="40"/>
          </a:xfrm>
        </p:grpSpPr>
        <p:grpSp>
          <p:nvGrpSpPr>
            <p:cNvPr id="108589" name="Group 45">
              <a:extLst>
                <a:ext uri="{FF2B5EF4-FFF2-40B4-BE49-F238E27FC236}">
                  <a16:creationId xmlns:a16="http://schemas.microsoft.com/office/drawing/2014/main" id="{D2893FD4-9AAD-4BD5-A27D-7E3634653FB9}"/>
                </a:ext>
              </a:extLst>
            </p:cNvPr>
            <p:cNvGrpSpPr>
              <a:grpSpLocks/>
            </p:cNvGrpSpPr>
            <p:nvPr/>
          </p:nvGrpSpPr>
          <p:grpSpPr bwMode="auto">
            <a:xfrm>
              <a:off x="119" y="295"/>
              <a:ext cx="48" cy="40"/>
              <a:chOff x="2539" y="543"/>
              <a:chExt cx="48" cy="40"/>
            </a:xfrm>
          </p:grpSpPr>
          <p:sp>
            <p:nvSpPr>
              <p:cNvPr id="108590" name="Line 46">
                <a:extLst>
                  <a:ext uri="{FF2B5EF4-FFF2-40B4-BE49-F238E27FC236}">
                    <a16:creationId xmlns:a16="http://schemas.microsoft.com/office/drawing/2014/main" id="{29B3AE46-4D42-40E5-A6D2-B8F57836EAD1}"/>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8591" name="Line 47">
                <a:extLst>
                  <a:ext uri="{FF2B5EF4-FFF2-40B4-BE49-F238E27FC236}">
                    <a16:creationId xmlns:a16="http://schemas.microsoft.com/office/drawing/2014/main" id="{EC3BBA17-6684-47EA-972C-B0775277450F}"/>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108592" name="Group 48">
              <a:extLst>
                <a:ext uri="{FF2B5EF4-FFF2-40B4-BE49-F238E27FC236}">
                  <a16:creationId xmlns:a16="http://schemas.microsoft.com/office/drawing/2014/main" id="{964C4C45-D8BA-4017-925B-E68036367C3D}"/>
                </a:ext>
              </a:extLst>
            </p:cNvPr>
            <p:cNvGrpSpPr>
              <a:grpSpLocks/>
            </p:cNvGrpSpPr>
            <p:nvPr/>
          </p:nvGrpSpPr>
          <p:grpSpPr bwMode="auto">
            <a:xfrm>
              <a:off x="164" y="295"/>
              <a:ext cx="48" cy="40"/>
              <a:chOff x="2539" y="543"/>
              <a:chExt cx="48" cy="40"/>
            </a:xfrm>
          </p:grpSpPr>
          <p:sp>
            <p:nvSpPr>
              <p:cNvPr id="108593" name="Line 49">
                <a:extLst>
                  <a:ext uri="{FF2B5EF4-FFF2-40B4-BE49-F238E27FC236}">
                    <a16:creationId xmlns:a16="http://schemas.microsoft.com/office/drawing/2014/main" id="{A9EA7830-F779-42B9-BFB0-F9093E9A8D38}"/>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8594" name="Line 50">
                <a:extLst>
                  <a:ext uri="{FF2B5EF4-FFF2-40B4-BE49-F238E27FC236}">
                    <a16:creationId xmlns:a16="http://schemas.microsoft.com/office/drawing/2014/main" id="{702CBC6B-26AF-4DF5-A2CD-E8370244ABAF}"/>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108595" name="Text Box 51">
            <a:extLst>
              <a:ext uri="{FF2B5EF4-FFF2-40B4-BE49-F238E27FC236}">
                <a16:creationId xmlns:a16="http://schemas.microsoft.com/office/drawing/2014/main" id="{20E2FFD9-9E05-419C-BAAA-A00C393DDCE5}"/>
              </a:ext>
            </a:extLst>
          </p:cNvPr>
          <p:cNvSpPr txBox="1">
            <a:spLocks noChangeArrowheads="1"/>
          </p:cNvSpPr>
          <p:nvPr/>
        </p:nvSpPr>
        <p:spPr bwMode="auto">
          <a:xfrm>
            <a:off x="476250" y="107950"/>
            <a:ext cx="2430463" cy="427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FIRE SUPPORT ELEMENT CWBR-01a</a:t>
            </a:r>
          </a:p>
          <a:p>
            <a:r>
              <a:rPr lang="en-GB" altLang="en-US"/>
              <a:t>Artillery Division (1980-82)</a:t>
            </a:r>
            <a:r>
              <a:rPr lang="en-GB" altLang="en-US" sz="1000"/>
              <a:t> </a:t>
            </a:r>
            <a:r>
              <a:rPr lang="en-GB" altLang="en-US" sz="800"/>
              <a:t>(a)</a:t>
            </a:r>
            <a:endParaRPr lang="en-GB" altLang="en-US" sz="1000"/>
          </a:p>
        </p:txBody>
      </p:sp>
      <p:grpSp>
        <p:nvGrpSpPr>
          <p:cNvPr id="108597" name="Group 53">
            <a:extLst>
              <a:ext uri="{FF2B5EF4-FFF2-40B4-BE49-F238E27FC236}">
                <a16:creationId xmlns:a16="http://schemas.microsoft.com/office/drawing/2014/main" id="{7AF5B84B-2FA8-4AAF-AB50-5AA11090DD23}"/>
              </a:ext>
            </a:extLst>
          </p:cNvPr>
          <p:cNvGrpSpPr>
            <a:grpSpLocks noChangeAspect="1"/>
          </p:cNvGrpSpPr>
          <p:nvPr/>
        </p:nvGrpSpPr>
        <p:grpSpPr bwMode="auto">
          <a:xfrm>
            <a:off x="404813" y="2339975"/>
            <a:ext cx="287337" cy="215900"/>
            <a:chOff x="1968" y="1728"/>
            <a:chExt cx="195" cy="132"/>
          </a:xfrm>
        </p:grpSpPr>
        <p:sp>
          <p:nvSpPr>
            <p:cNvPr id="108598" name="Rectangle 54">
              <a:extLst>
                <a:ext uri="{FF2B5EF4-FFF2-40B4-BE49-F238E27FC236}">
                  <a16:creationId xmlns:a16="http://schemas.microsoft.com/office/drawing/2014/main" id="{29908025-EF8C-4908-828B-EA0B2447E537}"/>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8599" name="Line 55">
              <a:extLst>
                <a:ext uri="{FF2B5EF4-FFF2-40B4-BE49-F238E27FC236}">
                  <a16:creationId xmlns:a16="http://schemas.microsoft.com/office/drawing/2014/main" id="{6FDF625C-ABF2-476D-A1B1-B9EF324FD31C}"/>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8600" name="Line 56">
              <a:extLst>
                <a:ext uri="{FF2B5EF4-FFF2-40B4-BE49-F238E27FC236}">
                  <a16:creationId xmlns:a16="http://schemas.microsoft.com/office/drawing/2014/main" id="{2AEBC591-0539-42F3-AEC4-3FCF8E3B9879}"/>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08601" name="Group 57">
            <a:extLst>
              <a:ext uri="{FF2B5EF4-FFF2-40B4-BE49-F238E27FC236}">
                <a16:creationId xmlns:a16="http://schemas.microsoft.com/office/drawing/2014/main" id="{F36A0EFC-5071-4C8F-BF40-EE3D03092B58}"/>
              </a:ext>
            </a:extLst>
          </p:cNvPr>
          <p:cNvGrpSpPr>
            <a:grpSpLocks/>
          </p:cNvGrpSpPr>
          <p:nvPr/>
        </p:nvGrpSpPr>
        <p:grpSpPr bwMode="auto">
          <a:xfrm>
            <a:off x="509588" y="2265363"/>
            <a:ext cx="76200" cy="63500"/>
            <a:chOff x="2443" y="447"/>
            <a:chExt cx="48" cy="40"/>
          </a:xfrm>
        </p:grpSpPr>
        <p:sp>
          <p:nvSpPr>
            <p:cNvPr id="108602" name="Line 58">
              <a:extLst>
                <a:ext uri="{FF2B5EF4-FFF2-40B4-BE49-F238E27FC236}">
                  <a16:creationId xmlns:a16="http://schemas.microsoft.com/office/drawing/2014/main" id="{B32A862C-6810-4537-8961-EF11530247E0}"/>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8603" name="Line 59">
              <a:extLst>
                <a:ext uri="{FF2B5EF4-FFF2-40B4-BE49-F238E27FC236}">
                  <a16:creationId xmlns:a16="http://schemas.microsoft.com/office/drawing/2014/main" id="{E5C2C16C-E9EC-4D67-8E8B-A70493E811BE}"/>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08604" name="Line 60">
            <a:extLst>
              <a:ext uri="{FF2B5EF4-FFF2-40B4-BE49-F238E27FC236}">
                <a16:creationId xmlns:a16="http://schemas.microsoft.com/office/drawing/2014/main" id="{2EF29951-3677-4A21-B63A-6B1EB8E5A44B}"/>
              </a:ext>
            </a:extLst>
          </p:cNvPr>
          <p:cNvSpPr>
            <a:spLocks noChangeShapeType="1"/>
          </p:cNvSpPr>
          <p:nvPr/>
        </p:nvSpPr>
        <p:spPr bwMode="auto">
          <a:xfrm>
            <a:off x="261938" y="2408238"/>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8605" name="Text Box 61">
            <a:extLst>
              <a:ext uri="{FF2B5EF4-FFF2-40B4-BE49-F238E27FC236}">
                <a16:creationId xmlns:a16="http://schemas.microsoft.com/office/drawing/2014/main" id="{8B4613FF-0CFF-4225-8BBF-0DB90B0D896F}"/>
              </a:ext>
            </a:extLst>
          </p:cNvPr>
          <p:cNvSpPr txBox="1">
            <a:spLocks noChangeArrowheads="1"/>
          </p:cNvSpPr>
          <p:nvPr/>
        </p:nvSpPr>
        <p:spPr bwMode="auto">
          <a:xfrm>
            <a:off x="692150" y="2195513"/>
            <a:ext cx="1974850"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BATLEGROUP CWBR-26</a:t>
            </a:r>
          </a:p>
          <a:p>
            <a:r>
              <a:rPr lang="en-GB" altLang="en-US" sz="1000"/>
              <a:t>Infantry Battalion Type ‘B’ </a:t>
            </a:r>
            <a:r>
              <a:rPr lang="en-GB" altLang="en-US" sz="800"/>
              <a:t>(cd)</a:t>
            </a:r>
          </a:p>
          <a:p>
            <a:r>
              <a:rPr lang="en-US" altLang="en-US" sz="800" b="0"/>
              <a:t>(Normally based in the UK)</a:t>
            </a:r>
          </a:p>
        </p:txBody>
      </p:sp>
      <p:sp>
        <p:nvSpPr>
          <p:cNvPr id="108606" name="Text Box 62">
            <a:extLst>
              <a:ext uri="{FF2B5EF4-FFF2-40B4-BE49-F238E27FC236}">
                <a16:creationId xmlns:a16="http://schemas.microsoft.com/office/drawing/2014/main" id="{EE1B08EB-8D89-41B0-AEF2-C8F524B2D98E}"/>
              </a:ext>
            </a:extLst>
          </p:cNvPr>
          <p:cNvSpPr txBox="1">
            <a:spLocks noChangeArrowheads="1"/>
          </p:cNvSpPr>
          <p:nvPr/>
        </p:nvSpPr>
        <p:spPr bwMode="auto">
          <a:xfrm>
            <a:off x="115888" y="3779838"/>
            <a:ext cx="3140075" cy="2781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800"/>
              <a:t>(a) </a:t>
            </a:r>
            <a:r>
              <a:rPr lang="en-GB" altLang="en-US" sz="800" b="0"/>
              <a:t>This formation was known as 1st Artillery Division until 1981, when it was re-designated simply as The Artillery Division.</a:t>
            </a:r>
          </a:p>
          <a:p>
            <a:endParaRPr lang="en-GB" altLang="en-US" sz="800"/>
          </a:p>
          <a:p>
            <a:r>
              <a:rPr lang="en-GB" altLang="en-US" sz="800"/>
              <a:t>(b) </a:t>
            </a:r>
            <a:r>
              <a:rPr lang="en-GB" altLang="en-US" sz="800" b="0"/>
              <a:t>12 Air Defence Regiment was normally based in the UK and would deploy to Germany during the build-up for war.  It also had a third battery that was Commando-roled and would deploy with 3 Commando Brigade.  The regiment was rotated with 16 Air Defence Regiment in 1985.</a:t>
            </a:r>
          </a:p>
          <a:p>
            <a:endParaRPr lang="en-GB" altLang="en-US" sz="800" b="0"/>
          </a:p>
          <a:p>
            <a:r>
              <a:rPr lang="en-GB" altLang="en-US" sz="800"/>
              <a:t>(c) </a:t>
            </a:r>
            <a:r>
              <a:rPr lang="en-GB" altLang="en-US" sz="800" b="0"/>
              <a:t>These regiments were provided by the TA and would deploy to Germany during the build-up to war.</a:t>
            </a:r>
          </a:p>
          <a:p>
            <a:endParaRPr lang="en-GB" altLang="en-US" sz="800" b="0"/>
          </a:p>
          <a:p>
            <a:r>
              <a:rPr lang="en-GB" altLang="en-US" sz="800"/>
              <a:t>(d) </a:t>
            </a:r>
            <a:r>
              <a:rPr lang="en-GB" altLang="en-US" sz="800" b="0"/>
              <a:t>This infantry battalion was assigned to protect the nuclear weapons held by the Heavy Artillery and 50 Missile Regiment.</a:t>
            </a:r>
          </a:p>
          <a:p>
            <a:endParaRPr lang="en-GB" altLang="en-US" sz="800" b="0"/>
          </a:p>
          <a:p>
            <a:r>
              <a:rPr lang="en-GB" altLang="en-US" sz="800"/>
              <a:t>(e) </a:t>
            </a:r>
            <a:r>
              <a:rPr lang="en-GB" altLang="en-US" sz="800" b="0"/>
              <a:t>Following the creation of 2nd Infantry Division in 1982, these units were re-assigned to that formation.</a:t>
            </a:r>
          </a:p>
          <a:p>
            <a:endParaRPr lang="en-GB" altLang="en-US" sz="800" b="0"/>
          </a:p>
          <a:p>
            <a:r>
              <a:rPr lang="en-GB" altLang="en-US" sz="800"/>
              <a:t>(f) </a:t>
            </a:r>
            <a:r>
              <a:rPr lang="en-GB" altLang="en-US" sz="800" b="0"/>
              <a:t>Two ATGW Batteries were assigned to BAOR from 32 (Guided Weapons) Regiment RA in the UK.  The remainder of the regiment (another ATGW Battery and a Light Air Defence Battery) was assigned to 8th Field Force in the UK.</a:t>
            </a:r>
            <a:endParaRPr lang="en-GB" altLang="en-US" sz="800"/>
          </a:p>
        </p:txBody>
      </p:sp>
      <p:grpSp>
        <p:nvGrpSpPr>
          <p:cNvPr id="108622" name="Group 78">
            <a:extLst>
              <a:ext uri="{FF2B5EF4-FFF2-40B4-BE49-F238E27FC236}">
                <a16:creationId xmlns:a16="http://schemas.microsoft.com/office/drawing/2014/main" id="{5F7DDBD3-EE6F-4E3C-8865-D45148FF5BAB}"/>
              </a:ext>
            </a:extLst>
          </p:cNvPr>
          <p:cNvGrpSpPr>
            <a:grpSpLocks/>
          </p:cNvGrpSpPr>
          <p:nvPr/>
        </p:nvGrpSpPr>
        <p:grpSpPr bwMode="auto">
          <a:xfrm>
            <a:off x="3933825" y="1547813"/>
            <a:ext cx="287338" cy="215900"/>
            <a:chOff x="1400" y="2850"/>
            <a:chExt cx="152" cy="99"/>
          </a:xfrm>
        </p:grpSpPr>
        <p:sp>
          <p:nvSpPr>
            <p:cNvPr id="108623" name="Rectangle 79">
              <a:extLst>
                <a:ext uri="{FF2B5EF4-FFF2-40B4-BE49-F238E27FC236}">
                  <a16:creationId xmlns:a16="http://schemas.microsoft.com/office/drawing/2014/main" id="{76DD88E9-ADA6-4CDF-929E-1E7BB2033E50}"/>
                </a:ext>
              </a:extLst>
            </p:cNvPr>
            <p:cNvSpPr>
              <a:spLocks noChangeAspect="1" noChangeArrowheads="1"/>
            </p:cNvSpPr>
            <p:nvPr/>
          </p:nvSpPr>
          <p:spPr bwMode="auto">
            <a:xfrm>
              <a:off x="1401" y="2850"/>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8624" name="Line 80">
              <a:extLst>
                <a:ext uri="{FF2B5EF4-FFF2-40B4-BE49-F238E27FC236}">
                  <a16:creationId xmlns:a16="http://schemas.microsoft.com/office/drawing/2014/main" id="{DED93870-5475-4747-941A-74769F542AB3}"/>
                </a:ext>
              </a:extLst>
            </p:cNvPr>
            <p:cNvSpPr>
              <a:spLocks noChangeAspect="1" noChangeShapeType="1"/>
            </p:cNvSpPr>
            <p:nvPr/>
          </p:nvSpPr>
          <p:spPr bwMode="auto">
            <a:xfrm flipV="1">
              <a:off x="1400" y="2851"/>
              <a:ext cx="73"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8625" name="Line 81">
              <a:extLst>
                <a:ext uri="{FF2B5EF4-FFF2-40B4-BE49-F238E27FC236}">
                  <a16:creationId xmlns:a16="http://schemas.microsoft.com/office/drawing/2014/main" id="{BFEAFD75-17B8-45AD-A0C9-A0167BC4DAE0}"/>
                </a:ext>
              </a:extLst>
            </p:cNvPr>
            <p:cNvSpPr>
              <a:spLocks noChangeAspect="1" noChangeShapeType="1"/>
            </p:cNvSpPr>
            <p:nvPr/>
          </p:nvSpPr>
          <p:spPr bwMode="auto">
            <a:xfrm>
              <a:off x="1473" y="2850"/>
              <a:ext cx="78"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8626" name="Line 82">
              <a:extLst>
                <a:ext uri="{FF2B5EF4-FFF2-40B4-BE49-F238E27FC236}">
                  <a16:creationId xmlns:a16="http://schemas.microsoft.com/office/drawing/2014/main" id="{9B1CF188-32AF-408C-A4E2-05F53B09FF4A}"/>
                </a:ext>
              </a:extLst>
            </p:cNvPr>
            <p:cNvSpPr>
              <a:spLocks noChangeAspect="1" noChangeShapeType="1"/>
            </p:cNvSpPr>
            <p:nvPr/>
          </p:nvSpPr>
          <p:spPr bwMode="auto">
            <a:xfrm>
              <a:off x="1442" y="2892"/>
              <a:ext cx="62" cy="0"/>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08627" name="Line 83">
            <a:extLst>
              <a:ext uri="{FF2B5EF4-FFF2-40B4-BE49-F238E27FC236}">
                <a16:creationId xmlns:a16="http://schemas.microsoft.com/office/drawing/2014/main" id="{21F0D5BC-DC9D-42ED-880C-51B9E504699C}"/>
              </a:ext>
            </a:extLst>
          </p:cNvPr>
          <p:cNvSpPr>
            <a:spLocks noChangeShapeType="1"/>
          </p:cNvSpPr>
          <p:nvPr/>
        </p:nvSpPr>
        <p:spPr bwMode="auto">
          <a:xfrm>
            <a:off x="4076700" y="1476375"/>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8628" name="Text Box 84">
            <a:extLst>
              <a:ext uri="{FF2B5EF4-FFF2-40B4-BE49-F238E27FC236}">
                <a16:creationId xmlns:a16="http://schemas.microsoft.com/office/drawing/2014/main" id="{C97755D4-0655-4880-A776-00F0BDD2ADA7}"/>
              </a:ext>
            </a:extLst>
          </p:cNvPr>
          <p:cNvSpPr txBox="1">
            <a:spLocks noChangeArrowheads="1"/>
          </p:cNvSpPr>
          <p:nvPr/>
        </p:nvSpPr>
        <p:spPr bwMode="auto">
          <a:xfrm>
            <a:off x="4222750" y="1476375"/>
            <a:ext cx="16859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CWBR-14</a:t>
            </a:r>
          </a:p>
          <a:p>
            <a:r>
              <a:rPr lang="en-GB" altLang="en-US" sz="800"/>
              <a:t>x3 Air Defence Battery (Rapier)</a:t>
            </a:r>
            <a:endParaRPr lang="en-GB" altLang="en-US" sz="1000"/>
          </a:p>
        </p:txBody>
      </p:sp>
      <p:grpSp>
        <p:nvGrpSpPr>
          <p:cNvPr id="108636" name="Group 92">
            <a:extLst>
              <a:ext uri="{FF2B5EF4-FFF2-40B4-BE49-F238E27FC236}">
                <a16:creationId xmlns:a16="http://schemas.microsoft.com/office/drawing/2014/main" id="{9247715A-3CBD-4AC8-8C1B-5E7974540342}"/>
              </a:ext>
            </a:extLst>
          </p:cNvPr>
          <p:cNvGrpSpPr>
            <a:grpSpLocks/>
          </p:cNvGrpSpPr>
          <p:nvPr/>
        </p:nvGrpSpPr>
        <p:grpSpPr bwMode="auto">
          <a:xfrm>
            <a:off x="509588" y="758825"/>
            <a:ext cx="76200" cy="63500"/>
            <a:chOff x="2443" y="447"/>
            <a:chExt cx="48" cy="40"/>
          </a:xfrm>
        </p:grpSpPr>
        <p:sp>
          <p:nvSpPr>
            <p:cNvPr id="108637" name="Line 93">
              <a:extLst>
                <a:ext uri="{FF2B5EF4-FFF2-40B4-BE49-F238E27FC236}">
                  <a16:creationId xmlns:a16="http://schemas.microsoft.com/office/drawing/2014/main" id="{4D0039DE-D611-497D-8E34-4CD5C5DE1059}"/>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8638" name="Line 94">
              <a:extLst>
                <a:ext uri="{FF2B5EF4-FFF2-40B4-BE49-F238E27FC236}">
                  <a16:creationId xmlns:a16="http://schemas.microsoft.com/office/drawing/2014/main" id="{991FDD00-C67B-4C22-B3BA-98089448F0D8}"/>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08639" name="Text Box 95">
            <a:extLst>
              <a:ext uri="{FF2B5EF4-FFF2-40B4-BE49-F238E27FC236}">
                <a16:creationId xmlns:a16="http://schemas.microsoft.com/office/drawing/2014/main" id="{C1D4FAEC-0B2C-4CFD-BAA3-387835AE486F}"/>
              </a:ext>
            </a:extLst>
          </p:cNvPr>
          <p:cNvSpPr txBox="1">
            <a:spLocks noChangeArrowheads="1"/>
          </p:cNvSpPr>
          <p:nvPr/>
        </p:nvSpPr>
        <p:spPr bwMode="auto">
          <a:xfrm>
            <a:off x="692150" y="684213"/>
            <a:ext cx="236061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FIRE SUPPORT ELEMENT CWBR-10</a:t>
            </a:r>
          </a:p>
          <a:p>
            <a:r>
              <a:rPr lang="en-GB" altLang="en-US" sz="1000"/>
              <a:t>5 Heavy Artillery Regiment RA</a:t>
            </a:r>
            <a:endParaRPr lang="en-GB" altLang="en-US" sz="800" b="0"/>
          </a:p>
        </p:txBody>
      </p:sp>
      <p:grpSp>
        <p:nvGrpSpPr>
          <p:cNvPr id="108640" name="Group 96">
            <a:extLst>
              <a:ext uri="{FF2B5EF4-FFF2-40B4-BE49-F238E27FC236}">
                <a16:creationId xmlns:a16="http://schemas.microsoft.com/office/drawing/2014/main" id="{80975757-51B2-414A-A6D6-6C81B55A892A}"/>
              </a:ext>
            </a:extLst>
          </p:cNvPr>
          <p:cNvGrpSpPr>
            <a:grpSpLocks/>
          </p:cNvGrpSpPr>
          <p:nvPr/>
        </p:nvGrpSpPr>
        <p:grpSpPr bwMode="auto">
          <a:xfrm>
            <a:off x="404813" y="827088"/>
            <a:ext cx="287337" cy="215900"/>
            <a:chOff x="1920" y="3072"/>
            <a:chExt cx="151" cy="99"/>
          </a:xfrm>
        </p:grpSpPr>
        <p:sp>
          <p:nvSpPr>
            <p:cNvPr id="108641" name="Rectangle 97">
              <a:extLst>
                <a:ext uri="{FF2B5EF4-FFF2-40B4-BE49-F238E27FC236}">
                  <a16:creationId xmlns:a16="http://schemas.microsoft.com/office/drawing/2014/main" id="{40FC9B1C-FD17-4839-9223-5469304299A9}"/>
                </a:ext>
              </a:extLst>
            </p:cNvPr>
            <p:cNvSpPr>
              <a:spLocks noChangeAspect="1" noChangeArrowheads="1"/>
            </p:cNvSpPr>
            <p:nvPr/>
          </p:nvSpPr>
          <p:spPr bwMode="auto">
            <a:xfrm>
              <a:off x="1920" y="3072"/>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8642" name="Oval 98">
              <a:extLst>
                <a:ext uri="{FF2B5EF4-FFF2-40B4-BE49-F238E27FC236}">
                  <a16:creationId xmlns:a16="http://schemas.microsoft.com/office/drawing/2014/main" id="{5C65FC60-7223-4470-8418-E469EF9BC5FF}"/>
                </a:ext>
              </a:extLst>
            </p:cNvPr>
            <p:cNvSpPr>
              <a:spLocks noChangeAspect="1" noChangeArrowheads="1"/>
            </p:cNvSpPr>
            <p:nvPr/>
          </p:nvSpPr>
          <p:spPr bwMode="auto">
            <a:xfrm>
              <a:off x="1946" y="3097"/>
              <a:ext cx="97" cy="47"/>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8643" name="Oval 99">
              <a:extLst>
                <a:ext uri="{FF2B5EF4-FFF2-40B4-BE49-F238E27FC236}">
                  <a16:creationId xmlns:a16="http://schemas.microsoft.com/office/drawing/2014/main" id="{2BBB3E4A-9998-43F0-9970-247AB06BBADC}"/>
                </a:ext>
              </a:extLst>
            </p:cNvPr>
            <p:cNvSpPr>
              <a:spLocks noChangeAspect="1" noChangeArrowheads="1"/>
            </p:cNvSpPr>
            <p:nvPr/>
          </p:nvSpPr>
          <p:spPr bwMode="auto">
            <a:xfrm>
              <a:off x="1985" y="3110"/>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108652" name="Group 108">
            <a:extLst>
              <a:ext uri="{FF2B5EF4-FFF2-40B4-BE49-F238E27FC236}">
                <a16:creationId xmlns:a16="http://schemas.microsoft.com/office/drawing/2014/main" id="{B95FD3BB-5151-473E-956D-C42B1673F478}"/>
              </a:ext>
            </a:extLst>
          </p:cNvPr>
          <p:cNvGrpSpPr>
            <a:grpSpLocks/>
          </p:cNvGrpSpPr>
          <p:nvPr/>
        </p:nvGrpSpPr>
        <p:grpSpPr bwMode="auto">
          <a:xfrm>
            <a:off x="3644900" y="1187450"/>
            <a:ext cx="287338" cy="215900"/>
            <a:chOff x="1400" y="2850"/>
            <a:chExt cx="152" cy="99"/>
          </a:xfrm>
        </p:grpSpPr>
        <p:sp>
          <p:nvSpPr>
            <p:cNvPr id="108653" name="Rectangle 109">
              <a:extLst>
                <a:ext uri="{FF2B5EF4-FFF2-40B4-BE49-F238E27FC236}">
                  <a16:creationId xmlns:a16="http://schemas.microsoft.com/office/drawing/2014/main" id="{6187D100-F843-4FBF-87FE-65FA5E467C58}"/>
                </a:ext>
              </a:extLst>
            </p:cNvPr>
            <p:cNvSpPr>
              <a:spLocks noChangeAspect="1" noChangeArrowheads="1"/>
            </p:cNvSpPr>
            <p:nvPr/>
          </p:nvSpPr>
          <p:spPr bwMode="auto">
            <a:xfrm>
              <a:off x="1401" y="2850"/>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8654" name="Line 110">
              <a:extLst>
                <a:ext uri="{FF2B5EF4-FFF2-40B4-BE49-F238E27FC236}">
                  <a16:creationId xmlns:a16="http://schemas.microsoft.com/office/drawing/2014/main" id="{CAF9DC95-2523-46B5-B570-1A6BD576DEEF}"/>
                </a:ext>
              </a:extLst>
            </p:cNvPr>
            <p:cNvSpPr>
              <a:spLocks noChangeAspect="1" noChangeShapeType="1"/>
            </p:cNvSpPr>
            <p:nvPr/>
          </p:nvSpPr>
          <p:spPr bwMode="auto">
            <a:xfrm flipV="1">
              <a:off x="1400" y="2851"/>
              <a:ext cx="73"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8655" name="Line 111">
              <a:extLst>
                <a:ext uri="{FF2B5EF4-FFF2-40B4-BE49-F238E27FC236}">
                  <a16:creationId xmlns:a16="http://schemas.microsoft.com/office/drawing/2014/main" id="{FE1ADD91-4D08-4DB4-97BE-B6CEE8FF8118}"/>
                </a:ext>
              </a:extLst>
            </p:cNvPr>
            <p:cNvSpPr>
              <a:spLocks noChangeAspect="1" noChangeShapeType="1"/>
            </p:cNvSpPr>
            <p:nvPr/>
          </p:nvSpPr>
          <p:spPr bwMode="auto">
            <a:xfrm>
              <a:off x="1473" y="2850"/>
              <a:ext cx="78"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8656" name="Line 112">
              <a:extLst>
                <a:ext uri="{FF2B5EF4-FFF2-40B4-BE49-F238E27FC236}">
                  <a16:creationId xmlns:a16="http://schemas.microsoft.com/office/drawing/2014/main" id="{932E0DF0-D170-4C09-BF5D-D06EE1EA1123}"/>
                </a:ext>
              </a:extLst>
            </p:cNvPr>
            <p:cNvSpPr>
              <a:spLocks noChangeAspect="1" noChangeShapeType="1"/>
            </p:cNvSpPr>
            <p:nvPr/>
          </p:nvSpPr>
          <p:spPr bwMode="auto">
            <a:xfrm>
              <a:off x="1442" y="2892"/>
              <a:ext cx="62" cy="0"/>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08657" name="Group 113">
            <a:extLst>
              <a:ext uri="{FF2B5EF4-FFF2-40B4-BE49-F238E27FC236}">
                <a16:creationId xmlns:a16="http://schemas.microsoft.com/office/drawing/2014/main" id="{A41DAC16-0B99-4A0E-AFA1-17FF6367D055}"/>
              </a:ext>
            </a:extLst>
          </p:cNvPr>
          <p:cNvGrpSpPr>
            <a:grpSpLocks/>
          </p:cNvGrpSpPr>
          <p:nvPr/>
        </p:nvGrpSpPr>
        <p:grpSpPr bwMode="auto">
          <a:xfrm>
            <a:off x="3751263" y="1116013"/>
            <a:ext cx="76200" cy="63500"/>
            <a:chOff x="2443" y="447"/>
            <a:chExt cx="48" cy="40"/>
          </a:xfrm>
        </p:grpSpPr>
        <p:sp>
          <p:nvSpPr>
            <p:cNvPr id="108658" name="Line 114">
              <a:extLst>
                <a:ext uri="{FF2B5EF4-FFF2-40B4-BE49-F238E27FC236}">
                  <a16:creationId xmlns:a16="http://schemas.microsoft.com/office/drawing/2014/main" id="{2B0C860A-391B-4D89-B6EE-A7180121004D}"/>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8659" name="Line 115">
              <a:extLst>
                <a:ext uri="{FF2B5EF4-FFF2-40B4-BE49-F238E27FC236}">
                  <a16:creationId xmlns:a16="http://schemas.microsoft.com/office/drawing/2014/main" id="{4A93C06C-D324-4A55-BEEE-FB90B3DB5EE4}"/>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08660" name="Line 116">
            <a:extLst>
              <a:ext uri="{FF2B5EF4-FFF2-40B4-BE49-F238E27FC236}">
                <a16:creationId xmlns:a16="http://schemas.microsoft.com/office/drawing/2014/main" id="{B2DF6E28-B45E-432F-B349-4AF48D869192}"/>
              </a:ext>
            </a:extLst>
          </p:cNvPr>
          <p:cNvSpPr>
            <a:spLocks noChangeShapeType="1"/>
          </p:cNvSpPr>
          <p:nvPr/>
        </p:nvSpPr>
        <p:spPr bwMode="auto">
          <a:xfrm>
            <a:off x="3502025" y="126047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8661" name="Text Box 117">
            <a:extLst>
              <a:ext uri="{FF2B5EF4-FFF2-40B4-BE49-F238E27FC236}">
                <a16:creationId xmlns:a16="http://schemas.microsoft.com/office/drawing/2014/main" id="{3656EC55-1D32-4B05-A5B7-C2A80B319B2D}"/>
              </a:ext>
            </a:extLst>
          </p:cNvPr>
          <p:cNvSpPr txBox="1">
            <a:spLocks noChangeArrowheads="1"/>
          </p:cNvSpPr>
          <p:nvPr/>
        </p:nvSpPr>
        <p:spPr bwMode="auto">
          <a:xfrm>
            <a:off x="3933825" y="1116013"/>
            <a:ext cx="192881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16 Air Defence Regiment RA </a:t>
            </a:r>
            <a:endParaRPr lang="en-US" altLang="en-US" sz="800"/>
          </a:p>
        </p:txBody>
      </p:sp>
      <p:sp>
        <p:nvSpPr>
          <p:cNvPr id="108662" name="Line 118">
            <a:extLst>
              <a:ext uri="{FF2B5EF4-FFF2-40B4-BE49-F238E27FC236}">
                <a16:creationId xmlns:a16="http://schemas.microsoft.com/office/drawing/2014/main" id="{9D5B0E21-882E-4F82-96C7-BA567FA592AE}"/>
              </a:ext>
            </a:extLst>
          </p:cNvPr>
          <p:cNvSpPr>
            <a:spLocks noChangeShapeType="1"/>
          </p:cNvSpPr>
          <p:nvPr/>
        </p:nvSpPr>
        <p:spPr bwMode="auto">
          <a:xfrm>
            <a:off x="3790950" y="1620838"/>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8663" name="Line 119">
            <a:extLst>
              <a:ext uri="{FF2B5EF4-FFF2-40B4-BE49-F238E27FC236}">
                <a16:creationId xmlns:a16="http://schemas.microsoft.com/office/drawing/2014/main" id="{3AD91AA9-899C-405E-B052-423FAB86EBDF}"/>
              </a:ext>
            </a:extLst>
          </p:cNvPr>
          <p:cNvSpPr>
            <a:spLocks noChangeShapeType="1"/>
          </p:cNvSpPr>
          <p:nvPr/>
        </p:nvSpPr>
        <p:spPr bwMode="auto">
          <a:xfrm flipV="1">
            <a:off x="3790950" y="1404938"/>
            <a:ext cx="0" cy="2159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08664" name="Group 120">
            <a:extLst>
              <a:ext uri="{FF2B5EF4-FFF2-40B4-BE49-F238E27FC236}">
                <a16:creationId xmlns:a16="http://schemas.microsoft.com/office/drawing/2014/main" id="{4A7A57E0-AFA1-4427-9356-E20754A83C19}"/>
              </a:ext>
            </a:extLst>
          </p:cNvPr>
          <p:cNvGrpSpPr>
            <a:grpSpLocks/>
          </p:cNvGrpSpPr>
          <p:nvPr/>
        </p:nvGrpSpPr>
        <p:grpSpPr bwMode="auto">
          <a:xfrm>
            <a:off x="3935413" y="2270125"/>
            <a:ext cx="287337" cy="215900"/>
            <a:chOff x="1400" y="2850"/>
            <a:chExt cx="152" cy="99"/>
          </a:xfrm>
        </p:grpSpPr>
        <p:sp>
          <p:nvSpPr>
            <p:cNvPr id="108665" name="Rectangle 121">
              <a:extLst>
                <a:ext uri="{FF2B5EF4-FFF2-40B4-BE49-F238E27FC236}">
                  <a16:creationId xmlns:a16="http://schemas.microsoft.com/office/drawing/2014/main" id="{77F5AE6A-50BE-42BB-B461-450AE921F87D}"/>
                </a:ext>
              </a:extLst>
            </p:cNvPr>
            <p:cNvSpPr>
              <a:spLocks noChangeAspect="1" noChangeArrowheads="1"/>
            </p:cNvSpPr>
            <p:nvPr/>
          </p:nvSpPr>
          <p:spPr bwMode="auto">
            <a:xfrm>
              <a:off x="1401" y="2850"/>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8666" name="Line 122">
              <a:extLst>
                <a:ext uri="{FF2B5EF4-FFF2-40B4-BE49-F238E27FC236}">
                  <a16:creationId xmlns:a16="http://schemas.microsoft.com/office/drawing/2014/main" id="{B46DFF37-435B-423F-BD2C-7AC15EDAD734}"/>
                </a:ext>
              </a:extLst>
            </p:cNvPr>
            <p:cNvSpPr>
              <a:spLocks noChangeAspect="1" noChangeShapeType="1"/>
            </p:cNvSpPr>
            <p:nvPr/>
          </p:nvSpPr>
          <p:spPr bwMode="auto">
            <a:xfrm flipV="1">
              <a:off x="1400" y="2851"/>
              <a:ext cx="73"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8667" name="Line 123">
              <a:extLst>
                <a:ext uri="{FF2B5EF4-FFF2-40B4-BE49-F238E27FC236}">
                  <a16:creationId xmlns:a16="http://schemas.microsoft.com/office/drawing/2014/main" id="{1E357718-AF4F-4F46-A01A-3E4873B8BC02}"/>
                </a:ext>
              </a:extLst>
            </p:cNvPr>
            <p:cNvSpPr>
              <a:spLocks noChangeAspect="1" noChangeShapeType="1"/>
            </p:cNvSpPr>
            <p:nvPr/>
          </p:nvSpPr>
          <p:spPr bwMode="auto">
            <a:xfrm>
              <a:off x="1473" y="2850"/>
              <a:ext cx="78"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8668" name="Line 124">
              <a:extLst>
                <a:ext uri="{FF2B5EF4-FFF2-40B4-BE49-F238E27FC236}">
                  <a16:creationId xmlns:a16="http://schemas.microsoft.com/office/drawing/2014/main" id="{B57759DB-7323-4A49-B9DD-FC2EEED11C91}"/>
                </a:ext>
              </a:extLst>
            </p:cNvPr>
            <p:cNvSpPr>
              <a:spLocks noChangeAspect="1" noChangeShapeType="1"/>
            </p:cNvSpPr>
            <p:nvPr/>
          </p:nvSpPr>
          <p:spPr bwMode="auto">
            <a:xfrm>
              <a:off x="1442" y="2892"/>
              <a:ext cx="62" cy="0"/>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08669" name="Line 125">
            <a:extLst>
              <a:ext uri="{FF2B5EF4-FFF2-40B4-BE49-F238E27FC236}">
                <a16:creationId xmlns:a16="http://schemas.microsoft.com/office/drawing/2014/main" id="{D64B4FF6-683E-42CF-A476-37E6A357738A}"/>
              </a:ext>
            </a:extLst>
          </p:cNvPr>
          <p:cNvSpPr>
            <a:spLocks noChangeShapeType="1"/>
          </p:cNvSpPr>
          <p:nvPr/>
        </p:nvSpPr>
        <p:spPr bwMode="auto">
          <a:xfrm>
            <a:off x="4079875" y="2198688"/>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8670" name="Text Box 126">
            <a:extLst>
              <a:ext uri="{FF2B5EF4-FFF2-40B4-BE49-F238E27FC236}">
                <a16:creationId xmlns:a16="http://schemas.microsoft.com/office/drawing/2014/main" id="{C1E67809-02DA-426D-8062-68AA4A875D8B}"/>
              </a:ext>
            </a:extLst>
          </p:cNvPr>
          <p:cNvSpPr txBox="1">
            <a:spLocks noChangeArrowheads="1"/>
          </p:cNvSpPr>
          <p:nvPr/>
        </p:nvSpPr>
        <p:spPr bwMode="auto">
          <a:xfrm>
            <a:off x="4222750" y="2197100"/>
            <a:ext cx="16859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CWBR-14</a:t>
            </a:r>
          </a:p>
          <a:p>
            <a:r>
              <a:rPr lang="en-GB" altLang="en-US" sz="800"/>
              <a:t>x3 Air Defence Battery (Rapier)</a:t>
            </a:r>
            <a:endParaRPr lang="en-GB" altLang="en-US" sz="1000"/>
          </a:p>
        </p:txBody>
      </p:sp>
      <p:grpSp>
        <p:nvGrpSpPr>
          <p:cNvPr id="108671" name="Group 127">
            <a:extLst>
              <a:ext uri="{FF2B5EF4-FFF2-40B4-BE49-F238E27FC236}">
                <a16:creationId xmlns:a16="http://schemas.microsoft.com/office/drawing/2014/main" id="{7645CE6F-86B1-4E5C-84F5-1B01F3176E99}"/>
              </a:ext>
            </a:extLst>
          </p:cNvPr>
          <p:cNvGrpSpPr>
            <a:grpSpLocks/>
          </p:cNvGrpSpPr>
          <p:nvPr/>
        </p:nvGrpSpPr>
        <p:grpSpPr bwMode="auto">
          <a:xfrm>
            <a:off x="3644900" y="1908175"/>
            <a:ext cx="287338" cy="215900"/>
            <a:chOff x="1400" y="2850"/>
            <a:chExt cx="152" cy="99"/>
          </a:xfrm>
        </p:grpSpPr>
        <p:sp>
          <p:nvSpPr>
            <p:cNvPr id="108672" name="Rectangle 128">
              <a:extLst>
                <a:ext uri="{FF2B5EF4-FFF2-40B4-BE49-F238E27FC236}">
                  <a16:creationId xmlns:a16="http://schemas.microsoft.com/office/drawing/2014/main" id="{B987CBC3-95E9-49AF-8FEF-047A988094CA}"/>
                </a:ext>
              </a:extLst>
            </p:cNvPr>
            <p:cNvSpPr>
              <a:spLocks noChangeAspect="1" noChangeArrowheads="1"/>
            </p:cNvSpPr>
            <p:nvPr/>
          </p:nvSpPr>
          <p:spPr bwMode="auto">
            <a:xfrm>
              <a:off x="1401" y="2850"/>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8673" name="Line 129">
              <a:extLst>
                <a:ext uri="{FF2B5EF4-FFF2-40B4-BE49-F238E27FC236}">
                  <a16:creationId xmlns:a16="http://schemas.microsoft.com/office/drawing/2014/main" id="{3471F4C8-B867-42E7-BC86-82D018FE7712}"/>
                </a:ext>
              </a:extLst>
            </p:cNvPr>
            <p:cNvSpPr>
              <a:spLocks noChangeAspect="1" noChangeShapeType="1"/>
            </p:cNvSpPr>
            <p:nvPr/>
          </p:nvSpPr>
          <p:spPr bwMode="auto">
            <a:xfrm flipV="1">
              <a:off x="1400" y="2851"/>
              <a:ext cx="73"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8674" name="Line 130">
              <a:extLst>
                <a:ext uri="{FF2B5EF4-FFF2-40B4-BE49-F238E27FC236}">
                  <a16:creationId xmlns:a16="http://schemas.microsoft.com/office/drawing/2014/main" id="{600B2D93-283C-4ED9-A34B-474B3BE1C93A}"/>
                </a:ext>
              </a:extLst>
            </p:cNvPr>
            <p:cNvSpPr>
              <a:spLocks noChangeAspect="1" noChangeShapeType="1"/>
            </p:cNvSpPr>
            <p:nvPr/>
          </p:nvSpPr>
          <p:spPr bwMode="auto">
            <a:xfrm>
              <a:off x="1473" y="2850"/>
              <a:ext cx="78"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8675" name="Line 131">
              <a:extLst>
                <a:ext uri="{FF2B5EF4-FFF2-40B4-BE49-F238E27FC236}">
                  <a16:creationId xmlns:a16="http://schemas.microsoft.com/office/drawing/2014/main" id="{8039B2D0-A917-4489-8EE0-1C82A5764F48}"/>
                </a:ext>
              </a:extLst>
            </p:cNvPr>
            <p:cNvSpPr>
              <a:spLocks noChangeAspect="1" noChangeShapeType="1"/>
            </p:cNvSpPr>
            <p:nvPr/>
          </p:nvSpPr>
          <p:spPr bwMode="auto">
            <a:xfrm>
              <a:off x="1442" y="2892"/>
              <a:ext cx="62" cy="0"/>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08676" name="Group 132">
            <a:extLst>
              <a:ext uri="{FF2B5EF4-FFF2-40B4-BE49-F238E27FC236}">
                <a16:creationId xmlns:a16="http://schemas.microsoft.com/office/drawing/2014/main" id="{CBE820EE-31D3-46A6-8E48-84A185B9131C}"/>
              </a:ext>
            </a:extLst>
          </p:cNvPr>
          <p:cNvGrpSpPr>
            <a:grpSpLocks/>
          </p:cNvGrpSpPr>
          <p:nvPr/>
        </p:nvGrpSpPr>
        <p:grpSpPr bwMode="auto">
          <a:xfrm>
            <a:off x="3751263" y="1836738"/>
            <a:ext cx="76200" cy="63500"/>
            <a:chOff x="2443" y="447"/>
            <a:chExt cx="48" cy="40"/>
          </a:xfrm>
        </p:grpSpPr>
        <p:sp>
          <p:nvSpPr>
            <p:cNvPr id="108677" name="Line 133">
              <a:extLst>
                <a:ext uri="{FF2B5EF4-FFF2-40B4-BE49-F238E27FC236}">
                  <a16:creationId xmlns:a16="http://schemas.microsoft.com/office/drawing/2014/main" id="{4563A995-701B-4341-8F45-D491B953656B}"/>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8678" name="Line 134">
              <a:extLst>
                <a:ext uri="{FF2B5EF4-FFF2-40B4-BE49-F238E27FC236}">
                  <a16:creationId xmlns:a16="http://schemas.microsoft.com/office/drawing/2014/main" id="{C1D006E8-2A45-4075-A9BD-E332B16E852A}"/>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08679" name="Line 135">
            <a:extLst>
              <a:ext uri="{FF2B5EF4-FFF2-40B4-BE49-F238E27FC236}">
                <a16:creationId xmlns:a16="http://schemas.microsoft.com/office/drawing/2014/main" id="{6A62A626-7E7B-4EC1-AD9A-5E709EBA4CED}"/>
              </a:ext>
            </a:extLst>
          </p:cNvPr>
          <p:cNvSpPr>
            <a:spLocks noChangeShapeType="1"/>
          </p:cNvSpPr>
          <p:nvPr/>
        </p:nvSpPr>
        <p:spPr bwMode="auto">
          <a:xfrm>
            <a:off x="3502025" y="198120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8680" name="Text Box 136">
            <a:extLst>
              <a:ext uri="{FF2B5EF4-FFF2-40B4-BE49-F238E27FC236}">
                <a16:creationId xmlns:a16="http://schemas.microsoft.com/office/drawing/2014/main" id="{9265DA94-07F0-4806-943F-F43C106378CB}"/>
              </a:ext>
            </a:extLst>
          </p:cNvPr>
          <p:cNvSpPr txBox="1">
            <a:spLocks noChangeArrowheads="1"/>
          </p:cNvSpPr>
          <p:nvPr/>
        </p:nvSpPr>
        <p:spPr bwMode="auto">
          <a:xfrm>
            <a:off x="3933825" y="1836738"/>
            <a:ext cx="1893888"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22 Air Defence Regiment RA</a:t>
            </a:r>
            <a:endParaRPr lang="en-US" altLang="en-US" sz="800"/>
          </a:p>
        </p:txBody>
      </p:sp>
      <p:sp>
        <p:nvSpPr>
          <p:cNvPr id="108681" name="Line 137">
            <a:extLst>
              <a:ext uri="{FF2B5EF4-FFF2-40B4-BE49-F238E27FC236}">
                <a16:creationId xmlns:a16="http://schemas.microsoft.com/office/drawing/2014/main" id="{EA7AF334-EFA3-45AE-A667-567E9788D510}"/>
              </a:ext>
            </a:extLst>
          </p:cNvPr>
          <p:cNvSpPr>
            <a:spLocks noChangeShapeType="1"/>
          </p:cNvSpPr>
          <p:nvPr/>
        </p:nvSpPr>
        <p:spPr bwMode="auto">
          <a:xfrm>
            <a:off x="3790950" y="2341563"/>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8682" name="Line 138">
            <a:extLst>
              <a:ext uri="{FF2B5EF4-FFF2-40B4-BE49-F238E27FC236}">
                <a16:creationId xmlns:a16="http://schemas.microsoft.com/office/drawing/2014/main" id="{54B5D64F-6E1C-4C4E-9E6F-B5819ABF57CC}"/>
              </a:ext>
            </a:extLst>
          </p:cNvPr>
          <p:cNvSpPr>
            <a:spLocks noChangeShapeType="1"/>
          </p:cNvSpPr>
          <p:nvPr/>
        </p:nvSpPr>
        <p:spPr bwMode="auto">
          <a:xfrm flipV="1">
            <a:off x="3790950" y="2125663"/>
            <a:ext cx="0" cy="2159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08683" name="Group 139">
            <a:extLst>
              <a:ext uri="{FF2B5EF4-FFF2-40B4-BE49-F238E27FC236}">
                <a16:creationId xmlns:a16="http://schemas.microsoft.com/office/drawing/2014/main" id="{766C3348-9D53-4440-A6F1-1C64627B12F2}"/>
              </a:ext>
            </a:extLst>
          </p:cNvPr>
          <p:cNvGrpSpPr>
            <a:grpSpLocks/>
          </p:cNvGrpSpPr>
          <p:nvPr/>
        </p:nvGrpSpPr>
        <p:grpSpPr bwMode="auto">
          <a:xfrm>
            <a:off x="3935413" y="2989263"/>
            <a:ext cx="287337" cy="215900"/>
            <a:chOff x="1400" y="2850"/>
            <a:chExt cx="152" cy="99"/>
          </a:xfrm>
        </p:grpSpPr>
        <p:sp>
          <p:nvSpPr>
            <p:cNvPr id="108684" name="Rectangle 140">
              <a:extLst>
                <a:ext uri="{FF2B5EF4-FFF2-40B4-BE49-F238E27FC236}">
                  <a16:creationId xmlns:a16="http://schemas.microsoft.com/office/drawing/2014/main" id="{7E8C92A4-164A-4A22-8741-6135F068C6FD}"/>
                </a:ext>
              </a:extLst>
            </p:cNvPr>
            <p:cNvSpPr>
              <a:spLocks noChangeAspect="1" noChangeArrowheads="1"/>
            </p:cNvSpPr>
            <p:nvPr/>
          </p:nvSpPr>
          <p:spPr bwMode="auto">
            <a:xfrm>
              <a:off x="1401" y="2850"/>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8685" name="Line 141">
              <a:extLst>
                <a:ext uri="{FF2B5EF4-FFF2-40B4-BE49-F238E27FC236}">
                  <a16:creationId xmlns:a16="http://schemas.microsoft.com/office/drawing/2014/main" id="{64ED8771-5638-4F35-A4C3-D8E7EFF5A880}"/>
                </a:ext>
              </a:extLst>
            </p:cNvPr>
            <p:cNvSpPr>
              <a:spLocks noChangeAspect="1" noChangeShapeType="1"/>
            </p:cNvSpPr>
            <p:nvPr/>
          </p:nvSpPr>
          <p:spPr bwMode="auto">
            <a:xfrm flipV="1">
              <a:off x="1400" y="2851"/>
              <a:ext cx="73"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8686" name="Line 142">
              <a:extLst>
                <a:ext uri="{FF2B5EF4-FFF2-40B4-BE49-F238E27FC236}">
                  <a16:creationId xmlns:a16="http://schemas.microsoft.com/office/drawing/2014/main" id="{E4075A2A-A962-4448-9965-D8181147DA08}"/>
                </a:ext>
              </a:extLst>
            </p:cNvPr>
            <p:cNvSpPr>
              <a:spLocks noChangeAspect="1" noChangeShapeType="1"/>
            </p:cNvSpPr>
            <p:nvPr/>
          </p:nvSpPr>
          <p:spPr bwMode="auto">
            <a:xfrm>
              <a:off x="1473" y="2850"/>
              <a:ext cx="78"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8687" name="Line 143">
              <a:extLst>
                <a:ext uri="{FF2B5EF4-FFF2-40B4-BE49-F238E27FC236}">
                  <a16:creationId xmlns:a16="http://schemas.microsoft.com/office/drawing/2014/main" id="{2E951EBD-692C-4DAC-8D78-D92F19AD585F}"/>
                </a:ext>
              </a:extLst>
            </p:cNvPr>
            <p:cNvSpPr>
              <a:spLocks noChangeAspect="1" noChangeShapeType="1"/>
            </p:cNvSpPr>
            <p:nvPr/>
          </p:nvSpPr>
          <p:spPr bwMode="auto">
            <a:xfrm>
              <a:off x="1442" y="2892"/>
              <a:ext cx="62" cy="0"/>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08688" name="Line 144">
            <a:extLst>
              <a:ext uri="{FF2B5EF4-FFF2-40B4-BE49-F238E27FC236}">
                <a16:creationId xmlns:a16="http://schemas.microsoft.com/office/drawing/2014/main" id="{3732B050-22B7-4FEE-A4BF-688B0C16772C}"/>
              </a:ext>
            </a:extLst>
          </p:cNvPr>
          <p:cNvSpPr>
            <a:spLocks noChangeShapeType="1"/>
          </p:cNvSpPr>
          <p:nvPr/>
        </p:nvSpPr>
        <p:spPr bwMode="auto">
          <a:xfrm>
            <a:off x="4079875" y="2917825"/>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8689" name="Text Box 145">
            <a:extLst>
              <a:ext uri="{FF2B5EF4-FFF2-40B4-BE49-F238E27FC236}">
                <a16:creationId xmlns:a16="http://schemas.microsoft.com/office/drawing/2014/main" id="{9B29B78E-26CC-4119-97F5-F9E455E6511F}"/>
              </a:ext>
            </a:extLst>
          </p:cNvPr>
          <p:cNvSpPr txBox="1">
            <a:spLocks noChangeArrowheads="1"/>
          </p:cNvSpPr>
          <p:nvPr/>
        </p:nvSpPr>
        <p:spPr bwMode="auto">
          <a:xfrm>
            <a:off x="4222750" y="2916238"/>
            <a:ext cx="16859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CWBR-14</a:t>
            </a:r>
          </a:p>
          <a:p>
            <a:r>
              <a:rPr lang="en-GB" altLang="en-US" sz="800"/>
              <a:t>x2 Air Defence Battery (Rapier)</a:t>
            </a:r>
            <a:endParaRPr lang="en-GB" altLang="en-US" sz="1000"/>
          </a:p>
        </p:txBody>
      </p:sp>
      <p:grpSp>
        <p:nvGrpSpPr>
          <p:cNvPr id="108690" name="Group 146">
            <a:extLst>
              <a:ext uri="{FF2B5EF4-FFF2-40B4-BE49-F238E27FC236}">
                <a16:creationId xmlns:a16="http://schemas.microsoft.com/office/drawing/2014/main" id="{4B4CCF43-F506-41BA-A3B5-136963EB3DC2}"/>
              </a:ext>
            </a:extLst>
          </p:cNvPr>
          <p:cNvGrpSpPr>
            <a:grpSpLocks/>
          </p:cNvGrpSpPr>
          <p:nvPr/>
        </p:nvGrpSpPr>
        <p:grpSpPr bwMode="auto">
          <a:xfrm>
            <a:off x="3646488" y="2628900"/>
            <a:ext cx="287337" cy="215900"/>
            <a:chOff x="1400" y="2850"/>
            <a:chExt cx="152" cy="99"/>
          </a:xfrm>
        </p:grpSpPr>
        <p:sp>
          <p:nvSpPr>
            <p:cNvPr id="108691" name="Rectangle 147">
              <a:extLst>
                <a:ext uri="{FF2B5EF4-FFF2-40B4-BE49-F238E27FC236}">
                  <a16:creationId xmlns:a16="http://schemas.microsoft.com/office/drawing/2014/main" id="{1D5E0E4B-BC46-4D82-8A76-8228F133BF7F}"/>
                </a:ext>
              </a:extLst>
            </p:cNvPr>
            <p:cNvSpPr>
              <a:spLocks noChangeAspect="1" noChangeArrowheads="1"/>
            </p:cNvSpPr>
            <p:nvPr/>
          </p:nvSpPr>
          <p:spPr bwMode="auto">
            <a:xfrm>
              <a:off x="1401" y="2850"/>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8692" name="Line 148">
              <a:extLst>
                <a:ext uri="{FF2B5EF4-FFF2-40B4-BE49-F238E27FC236}">
                  <a16:creationId xmlns:a16="http://schemas.microsoft.com/office/drawing/2014/main" id="{76C63C48-588A-435E-ACAF-5CC64143E2CD}"/>
                </a:ext>
              </a:extLst>
            </p:cNvPr>
            <p:cNvSpPr>
              <a:spLocks noChangeAspect="1" noChangeShapeType="1"/>
            </p:cNvSpPr>
            <p:nvPr/>
          </p:nvSpPr>
          <p:spPr bwMode="auto">
            <a:xfrm flipV="1">
              <a:off x="1400" y="2851"/>
              <a:ext cx="73"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8693" name="Line 149">
              <a:extLst>
                <a:ext uri="{FF2B5EF4-FFF2-40B4-BE49-F238E27FC236}">
                  <a16:creationId xmlns:a16="http://schemas.microsoft.com/office/drawing/2014/main" id="{4AF40ED1-4EDC-438B-A39D-FED3B7C7FEED}"/>
                </a:ext>
              </a:extLst>
            </p:cNvPr>
            <p:cNvSpPr>
              <a:spLocks noChangeAspect="1" noChangeShapeType="1"/>
            </p:cNvSpPr>
            <p:nvPr/>
          </p:nvSpPr>
          <p:spPr bwMode="auto">
            <a:xfrm>
              <a:off x="1473" y="2850"/>
              <a:ext cx="78"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8694" name="Line 150">
              <a:extLst>
                <a:ext uri="{FF2B5EF4-FFF2-40B4-BE49-F238E27FC236}">
                  <a16:creationId xmlns:a16="http://schemas.microsoft.com/office/drawing/2014/main" id="{4C715087-D646-415F-B9C3-982EBB33E943}"/>
                </a:ext>
              </a:extLst>
            </p:cNvPr>
            <p:cNvSpPr>
              <a:spLocks noChangeAspect="1" noChangeShapeType="1"/>
            </p:cNvSpPr>
            <p:nvPr/>
          </p:nvSpPr>
          <p:spPr bwMode="auto">
            <a:xfrm>
              <a:off x="1442" y="2892"/>
              <a:ext cx="62" cy="0"/>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08695" name="Group 151">
            <a:extLst>
              <a:ext uri="{FF2B5EF4-FFF2-40B4-BE49-F238E27FC236}">
                <a16:creationId xmlns:a16="http://schemas.microsoft.com/office/drawing/2014/main" id="{76556B28-82DC-47B1-89C5-3771C426D431}"/>
              </a:ext>
            </a:extLst>
          </p:cNvPr>
          <p:cNvGrpSpPr>
            <a:grpSpLocks/>
          </p:cNvGrpSpPr>
          <p:nvPr/>
        </p:nvGrpSpPr>
        <p:grpSpPr bwMode="auto">
          <a:xfrm>
            <a:off x="3751263" y="2555875"/>
            <a:ext cx="76200" cy="63500"/>
            <a:chOff x="2443" y="447"/>
            <a:chExt cx="48" cy="40"/>
          </a:xfrm>
        </p:grpSpPr>
        <p:sp>
          <p:nvSpPr>
            <p:cNvPr id="108696" name="Line 152">
              <a:extLst>
                <a:ext uri="{FF2B5EF4-FFF2-40B4-BE49-F238E27FC236}">
                  <a16:creationId xmlns:a16="http://schemas.microsoft.com/office/drawing/2014/main" id="{BA1467EE-7B28-46E4-845B-F193C242B85F}"/>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8697" name="Line 153">
              <a:extLst>
                <a:ext uri="{FF2B5EF4-FFF2-40B4-BE49-F238E27FC236}">
                  <a16:creationId xmlns:a16="http://schemas.microsoft.com/office/drawing/2014/main" id="{6587DD4C-EF47-4B64-BB72-5675100B8009}"/>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08698" name="Line 154">
            <a:extLst>
              <a:ext uri="{FF2B5EF4-FFF2-40B4-BE49-F238E27FC236}">
                <a16:creationId xmlns:a16="http://schemas.microsoft.com/office/drawing/2014/main" id="{519C77D5-FB1E-4A0A-99CB-77474969E46E}"/>
              </a:ext>
            </a:extLst>
          </p:cNvPr>
          <p:cNvSpPr>
            <a:spLocks noChangeShapeType="1"/>
          </p:cNvSpPr>
          <p:nvPr/>
        </p:nvSpPr>
        <p:spPr bwMode="auto">
          <a:xfrm>
            <a:off x="3502025" y="2700338"/>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8699" name="Text Box 155">
            <a:extLst>
              <a:ext uri="{FF2B5EF4-FFF2-40B4-BE49-F238E27FC236}">
                <a16:creationId xmlns:a16="http://schemas.microsoft.com/office/drawing/2014/main" id="{B706EEBF-E6F7-4DE2-AE4C-4775229FE560}"/>
              </a:ext>
            </a:extLst>
          </p:cNvPr>
          <p:cNvSpPr txBox="1">
            <a:spLocks noChangeArrowheads="1"/>
          </p:cNvSpPr>
          <p:nvPr/>
        </p:nvSpPr>
        <p:spPr bwMode="auto">
          <a:xfrm>
            <a:off x="3933825" y="2555875"/>
            <a:ext cx="2114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12 Air Defence Regiment RA </a:t>
            </a:r>
            <a:r>
              <a:rPr lang="en-GB" altLang="en-US" sz="800"/>
              <a:t>(be)</a:t>
            </a:r>
            <a:endParaRPr lang="en-GB" altLang="en-US" sz="1000"/>
          </a:p>
          <a:p>
            <a:r>
              <a:rPr lang="en-US" altLang="en-US" sz="800" b="0"/>
              <a:t>(Normally based in the UK)</a:t>
            </a:r>
          </a:p>
        </p:txBody>
      </p:sp>
      <p:sp>
        <p:nvSpPr>
          <p:cNvPr id="108700" name="Line 156">
            <a:extLst>
              <a:ext uri="{FF2B5EF4-FFF2-40B4-BE49-F238E27FC236}">
                <a16:creationId xmlns:a16="http://schemas.microsoft.com/office/drawing/2014/main" id="{BE54E546-C61A-45B7-B55E-E6D0AAD692C5}"/>
              </a:ext>
            </a:extLst>
          </p:cNvPr>
          <p:cNvSpPr>
            <a:spLocks noChangeShapeType="1"/>
          </p:cNvSpPr>
          <p:nvPr/>
        </p:nvSpPr>
        <p:spPr bwMode="auto">
          <a:xfrm>
            <a:off x="3790950" y="3060700"/>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8701" name="Line 157">
            <a:extLst>
              <a:ext uri="{FF2B5EF4-FFF2-40B4-BE49-F238E27FC236}">
                <a16:creationId xmlns:a16="http://schemas.microsoft.com/office/drawing/2014/main" id="{F7F699BD-07E4-456C-B484-EEC21D6774F9}"/>
              </a:ext>
            </a:extLst>
          </p:cNvPr>
          <p:cNvSpPr>
            <a:spLocks noChangeShapeType="1"/>
          </p:cNvSpPr>
          <p:nvPr/>
        </p:nvSpPr>
        <p:spPr bwMode="auto">
          <a:xfrm flipV="1">
            <a:off x="3790950" y="2844800"/>
            <a:ext cx="0" cy="2159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08702" name="Group 158">
            <a:extLst>
              <a:ext uri="{FF2B5EF4-FFF2-40B4-BE49-F238E27FC236}">
                <a16:creationId xmlns:a16="http://schemas.microsoft.com/office/drawing/2014/main" id="{6E3633B0-C0E1-4036-B27D-89A0523E55E2}"/>
              </a:ext>
            </a:extLst>
          </p:cNvPr>
          <p:cNvGrpSpPr>
            <a:grpSpLocks/>
          </p:cNvGrpSpPr>
          <p:nvPr/>
        </p:nvGrpSpPr>
        <p:grpSpPr bwMode="auto">
          <a:xfrm>
            <a:off x="3935413" y="3709988"/>
            <a:ext cx="287337" cy="215900"/>
            <a:chOff x="1400" y="2850"/>
            <a:chExt cx="152" cy="99"/>
          </a:xfrm>
        </p:grpSpPr>
        <p:sp>
          <p:nvSpPr>
            <p:cNvPr id="108703" name="Rectangle 159">
              <a:extLst>
                <a:ext uri="{FF2B5EF4-FFF2-40B4-BE49-F238E27FC236}">
                  <a16:creationId xmlns:a16="http://schemas.microsoft.com/office/drawing/2014/main" id="{0BA04B58-5950-48BA-BB90-B13ADEE49854}"/>
                </a:ext>
              </a:extLst>
            </p:cNvPr>
            <p:cNvSpPr>
              <a:spLocks noChangeAspect="1" noChangeArrowheads="1"/>
            </p:cNvSpPr>
            <p:nvPr/>
          </p:nvSpPr>
          <p:spPr bwMode="auto">
            <a:xfrm>
              <a:off x="1401" y="2850"/>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8704" name="Line 160">
              <a:extLst>
                <a:ext uri="{FF2B5EF4-FFF2-40B4-BE49-F238E27FC236}">
                  <a16:creationId xmlns:a16="http://schemas.microsoft.com/office/drawing/2014/main" id="{51F2B613-1D68-4136-A128-D1027B13E3A3}"/>
                </a:ext>
              </a:extLst>
            </p:cNvPr>
            <p:cNvSpPr>
              <a:spLocks noChangeAspect="1" noChangeShapeType="1"/>
            </p:cNvSpPr>
            <p:nvPr/>
          </p:nvSpPr>
          <p:spPr bwMode="auto">
            <a:xfrm flipV="1">
              <a:off x="1400" y="2851"/>
              <a:ext cx="73"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8705" name="Line 161">
              <a:extLst>
                <a:ext uri="{FF2B5EF4-FFF2-40B4-BE49-F238E27FC236}">
                  <a16:creationId xmlns:a16="http://schemas.microsoft.com/office/drawing/2014/main" id="{CD0BC832-2579-4783-8374-A0F3FA72E30A}"/>
                </a:ext>
              </a:extLst>
            </p:cNvPr>
            <p:cNvSpPr>
              <a:spLocks noChangeAspect="1" noChangeShapeType="1"/>
            </p:cNvSpPr>
            <p:nvPr/>
          </p:nvSpPr>
          <p:spPr bwMode="auto">
            <a:xfrm>
              <a:off x="1473" y="2850"/>
              <a:ext cx="78"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8706" name="Line 162">
              <a:extLst>
                <a:ext uri="{FF2B5EF4-FFF2-40B4-BE49-F238E27FC236}">
                  <a16:creationId xmlns:a16="http://schemas.microsoft.com/office/drawing/2014/main" id="{F366AB9A-B70C-4416-B70A-464EAFE3C5E7}"/>
                </a:ext>
              </a:extLst>
            </p:cNvPr>
            <p:cNvSpPr>
              <a:spLocks noChangeAspect="1" noChangeShapeType="1"/>
            </p:cNvSpPr>
            <p:nvPr/>
          </p:nvSpPr>
          <p:spPr bwMode="auto">
            <a:xfrm>
              <a:off x="1442" y="2892"/>
              <a:ext cx="62" cy="0"/>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08707" name="Line 163">
            <a:extLst>
              <a:ext uri="{FF2B5EF4-FFF2-40B4-BE49-F238E27FC236}">
                <a16:creationId xmlns:a16="http://schemas.microsoft.com/office/drawing/2014/main" id="{FAD46F46-1698-41F8-87C4-FEA6BF212967}"/>
              </a:ext>
            </a:extLst>
          </p:cNvPr>
          <p:cNvSpPr>
            <a:spLocks noChangeShapeType="1"/>
          </p:cNvSpPr>
          <p:nvPr/>
        </p:nvSpPr>
        <p:spPr bwMode="auto">
          <a:xfrm>
            <a:off x="4079875" y="3638550"/>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8708" name="Text Box 164">
            <a:extLst>
              <a:ext uri="{FF2B5EF4-FFF2-40B4-BE49-F238E27FC236}">
                <a16:creationId xmlns:a16="http://schemas.microsoft.com/office/drawing/2014/main" id="{AB38AE69-1A76-46DA-8E5D-A83077ED60BA}"/>
              </a:ext>
            </a:extLst>
          </p:cNvPr>
          <p:cNvSpPr txBox="1">
            <a:spLocks noChangeArrowheads="1"/>
          </p:cNvSpPr>
          <p:nvPr/>
        </p:nvSpPr>
        <p:spPr bwMode="auto">
          <a:xfrm>
            <a:off x="4222750" y="3636963"/>
            <a:ext cx="15494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CWBR-13</a:t>
            </a:r>
          </a:p>
          <a:p>
            <a:r>
              <a:rPr lang="en-GB" altLang="en-US" sz="800"/>
              <a:t>x2 Light Air Defence Battery</a:t>
            </a:r>
            <a:endParaRPr lang="en-GB" altLang="en-US" sz="1000"/>
          </a:p>
        </p:txBody>
      </p:sp>
      <p:grpSp>
        <p:nvGrpSpPr>
          <p:cNvPr id="108709" name="Group 165">
            <a:extLst>
              <a:ext uri="{FF2B5EF4-FFF2-40B4-BE49-F238E27FC236}">
                <a16:creationId xmlns:a16="http://schemas.microsoft.com/office/drawing/2014/main" id="{C710A30E-C061-46BC-9057-46559878BE32}"/>
              </a:ext>
            </a:extLst>
          </p:cNvPr>
          <p:cNvGrpSpPr>
            <a:grpSpLocks/>
          </p:cNvGrpSpPr>
          <p:nvPr/>
        </p:nvGrpSpPr>
        <p:grpSpPr bwMode="auto">
          <a:xfrm>
            <a:off x="3646488" y="3349625"/>
            <a:ext cx="287337" cy="215900"/>
            <a:chOff x="1400" y="2850"/>
            <a:chExt cx="152" cy="99"/>
          </a:xfrm>
        </p:grpSpPr>
        <p:sp>
          <p:nvSpPr>
            <p:cNvPr id="108710" name="Rectangle 166">
              <a:extLst>
                <a:ext uri="{FF2B5EF4-FFF2-40B4-BE49-F238E27FC236}">
                  <a16:creationId xmlns:a16="http://schemas.microsoft.com/office/drawing/2014/main" id="{877C2052-8FF4-4719-9B8A-3E2B23F1D604}"/>
                </a:ext>
              </a:extLst>
            </p:cNvPr>
            <p:cNvSpPr>
              <a:spLocks noChangeAspect="1" noChangeArrowheads="1"/>
            </p:cNvSpPr>
            <p:nvPr/>
          </p:nvSpPr>
          <p:spPr bwMode="auto">
            <a:xfrm>
              <a:off x="1401" y="2850"/>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8711" name="Line 167">
              <a:extLst>
                <a:ext uri="{FF2B5EF4-FFF2-40B4-BE49-F238E27FC236}">
                  <a16:creationId xmlns:a16="http://schemas.microsoft.com/office/drawing/2014/main" id="{49D5C48D-857F-40BE-A41E-3772312D8FEB}"/>
                </a:ext>
              </a:extLst>
            </p:cNvPr>
            <p:cNvSpPr>
              <a:spLocks noChangeAspect="1" noChangeShapeType="1"/>
            </p:cNvSpPr>
            <p:nvPr/>
          </p:nvSpPr>
          <p:spPr bwMode="auto">
            <a:xfrm flipV="1">
              <a:off x="1400" y="2851"/>
              <a:ext cx="73"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8712" name="Line 168">
              <a:extLst>
                <a:ext uri="{FF2B5EF4-FFF2-40B4-BE49-F238E27FC236}">
                  <a16:creationId xmlns:a16="http://schemas.microsoft.com/office/drawing/2014/main" id="{8D023B2D-1719-4BB3-82BC-9F778160670A}"/>
                </a:ext>
              </a:extLst>
            </p:cNvPr>
            <p:cNvSpPr>
              <a:spLocks noChangeAspect="1" noChangeShapeType="1"/>
            </p:cNvSpPr>
            <p:nvPr/>
          </p:nvSpPr>
          <p:spPr bwMode="auto">
            <a:xfrm>
              <a:off x="1473" y="2850"/>
              <a:ext cx="78"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8713" name="Line 169">
              <a:extLst>
                <a:ext uri="{FF2B5EF4-FFF2-40B4-BE49-F238E27FC236}">
                  <a16:creationId xmlns:a16="http://schemas.microsoft.com/office/drawing/2014/main" id="{2A2F9A6D-9B7C-4AF7-B7FB-2D11B5D75E1F}"/>
                </a:ext>
              </a:extLst>
            </p:cNvPr>
            <p:cNvSpPr>
              <a:spLocks noChangeAspect="1" noChangeShapeType="1"/>
            </p:cNvSpPr>
            <p:nvPr/>
          </p:nvSpPr>
          <p:spPr bwMode="auto">
            <a:xfrm>
              <a:off x="1442" y="2892"/>
              <a:ext cx="62" cy="0"/>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08714" name="Group 170">
            <a:extLst>
              <a:ext uri="{FF2B5EF4-FFF2-40B4-BE49-F238E27FC236}">
                <a16:creationId xmlns:a16="http://schemas.microsoft.com/office/drawing/2014/main" id="{413498E6-F75F-407F-854F-F4FF8B7A3616}"/>
              </a:ext>
            </a:extLst>
          </p:cNvPr>
          <p:cNvGrpSpPr>
            <a:grpSpLocks/>
          </p:cNvGrpSpPr>
          <p:nvPr/>
        </p:nvGrpSpPr>
        <p:grpSpPr bwMode="auto">
          <a:xfrm>
            <a:off x="3751263" y="3276600"/>
            <a:ext cx="76200" cy="63500"/>
            <a:chOff x="2443" y="447"/>
            <a:chExt cx="48" cy="40"/>
          </a:xfrm>
        </p:grpSpPr>
        <p:sp>
          <p:nvSpPr>
            <p:cNvPr id="108715" name="Line 171">
              <a:extLst>
                <a:ext uri="{FF2B5EF4-FFF2-40B4-BE49-F238E27FC236}">
                  <a16:creationId xmlns:a16="http://schemas.microsoft.com/office/drawing/2014/main" id="{464A8335-E3E9-4206-920F-9B918D3E5075}"/>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8716" name="Line 172">
              <a:extLst>
                <a:ext uri="{FF2B5EF4-FFF2-40B4-BE49-F238E27FC236}">
                  <a16:creationId xmlns:a16="http://schemas.microsoft.com/office/drawing/2014/main" id="{28FF487B-1798-415E-9BA4-A7A770C05DE5}"/>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08717" name="Line 173">
            <a:extLst>
              <a:ext uri="{FF2B5EF4-FFF2-40B4-BE49-F238E27FC236}">
                <a16:creationId xmlns:a16="http://schemas.microsoft.com/office/drawing/2014/main" id="{7881C1C3-60C7-4EA2-BC7D-7F599DDC478A}"/>
              </a:ext>
            </a:extLst>
          </p:cNvPr>
          <p:cNvSpPr>
            <a:spLocks noChangeShapeType="1"/>
          </p:cNvSpPr>
          <p:nvPr/>
        </p:nvSpPr>
        <p:spPr bwMode="auto">
          <a:xfrm>
            <a:off x="3502025" y="342106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8718" name="Text Box 174">
            <a:extLst>
              <a:ext uri="{FF2B5EF4-FFF2-40B4-BE49-F238E27FC236}">
                <a16:creationId xmlns:a16="http://schemas.microsoft.com/office/drawing/2014/main" id="{A9A0EC26-0FDD-48C0-A23D-9F2B206A5A42}"/>
              </a:ext>
            </a:extLst>
          </p:cNvPr>
          <p:cNvSpPr txBox="1">
            <a:spLocks noChangeArrowheads="1"/>
          </p:cNvSpPr>
          <p:nvPr/>
        </p:nvSpPr>
        <p:spPr bwMode="auto">
          <a:xfrm>
            <a:off x="3933825" y="3276600"/>
            <a:ext cx="232727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102 Air Defence Regiment RA (V) </a:t>
            </a:r>
            <a:r>
              <a:rPr lang="en-GB" altLang="en-US" sz="800"/>
              <a:t>(c)</a:t>
            </a:r>
            <a:endParaRPr lang="en-GB" altLang="en-US" sz="1000"/>
          </a:p>
          <a:p>
            <a:r>
              <a:rPr lang="en-US" altLang="en-US" sz="800" b="0"/>
              <a:t>(Normally based in the UK)</a:t>
            </a:r>
          </a:p>
        </p:txBody>
      </p:sp>
      <p:sp>
        <p:nvSpPr>
          <p:cNvPr id="108719" name="Line 175">
            <a:extLst>
              <a:ext uri="{FF2B5EF4-FFF2-40B4-BE49-F238E27FC236}">
                <a16:creationId xmlns:a16="http://schemas.microsoft.com/office/drawing/2014/main" id="{68BB0DDB-50EA-481B-BC54-6966B555EE32}"/>
              </a:ext>
            </a:extLst>
          </p:cNvPr>
          <p:cNvSpPr>
            <a:spLocks noChangeShapeType="1"/>
          </p:cNvSpPr>
          <p:nvPr/>
        </p:nvSpPr>
        <p:spPr bwMode="auto">
          <a:xfrm>
            <a:off x="3790950" y="3781425"/>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8720" name="Line 176">
            <a:extLst>
              <a:ext uri="{FF2B5EF4-FFF2-40B4-BE49-F238E27FC236}">
                <a16:creationId xmlns:a16="http://schemas.microsoft.com/office/drawing/2014/main" id="{2914007C-363D-41CD-80B8-5F86021AAAAD}"/>
              </a:ext>
            </a:extLst>
          </p:cNvPr>
          <p:cNvSpPr>
            <a:spLocks noChangeShapeType="1"/>
          </p:cNvSpPr>
          <p:nvPr/>
        </p:nvSpPr>
        <p:spPr bwMode="auto">
          <a:xfrm flipV="1">
            <a:off x="3790950" y="3565525"/>
            <a:ext cx="0" cy="2159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08721" name="Group 177">
            <a:extLst>
              <a:ext uri="{FF2B5EF4-FFF2-40B4-BE49-F238E27FC236}">
                <a16:creationId xmlns:a16="http://schemas.microsoft.com/office/drawing/2014/main" id="{7AF522F4-E82C-4DB3-94E7-5F9B28E40E9C}"/>
              </a:ext>
            </a:extLst>
          </p:cNvPr>
          <p:cNvGrpSpPr>
            <a:grpSpLocks/>
          </p:cNvGrpSpPr>
          <p:nvPr/>
        </p:nvGrpSpPr>
        <p:grpSpPr bwMode="auto">
          <a:xfrm>
            <a:off x="3933825" y="5148263"/>
            <a:ext cx="287338" cy="215900"/>
            <a:chOff x="1400" y="2850"/>
            <a:chExt cx="152" cy="99"/>
          </a:xfrm>
        </p:grpSpPr>
        <p:sp>
          <p:nvSpPr>
            <p:cNvPr id="108722" name="Rectangle 178">
              <a:extLst>
                <a:ext uri="{FF2B5EF4-FFF2-40B4-BE49-F238E27FC236}">
                  <a16:creationId xmlns:a16="http://schemas.microsoft.com/office/drawing/2014/main" id="{EB0EFF4F-B92C-4CAD-A8D8-3902BC2DCA40}"/>
                </a:ext>
              </a:extLst>
            </p:cNvPr>
            <p:cNvSpPr>
              <a:spLocks noChangeAspect="1" noChangeArrowheads="1"/>
            </p:cNvSpPr>
            <p:nvPr/>
          </p:nvSpPr>
          <p:spPr bwMode="auto">
            <a:xfrm>
              <a:off x="1401" y="2850"/>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8723" name="Line 179">
              <a:extLst>
                <a:ext uri="{FF2B5EF4-FFF2-40B4-BE49-F238E27FC236}">
                  <a16:creationId xmlns:a16="http://schemas.microsoft.com/office/drawing/2014/main" id="{251D0B15-70F6-49C7-BAB9-C6718636019F}"/>
                </a:ext>
              </a:extLst>
            </p:cNvPr>
            <p:cNvSpPr>
              <a:spLocks noChangeAspect="1" noChangeShapeType="1"/>
            </p:cNvSpPr>
            <p:nvPr/>
          </p:nvSpPr>
          <p:spPr bwMode="auto">
            <a:xfrm flipV="1">
              <a:off x="1400" y="2851"/>
              <a:ext cx="73"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8724" name="Line 180">
              <a:extLst>
                <a:ext uri="{FF2B5EF4-FFF2-40B4-BE49-F238E27FC236}">
                  <a16:creationId xmlns:a16="http://schemas.microsoft.com/office/drawing/2014/main" id="{BEC31C33-2598-49EC-B321-9C1BFF6881A1}"/>
                </a:ext>
              </a:extLst>
            </p:cNvPr>
            <p:cNvSpPr>
              <a:spLocks noChangeAspect="1" noChangeShapeType="1"/>
            </p:cNvSpPr>
            <p:nvPr/>
          </p:nvSpPr>
          <p:spPr bwMode="auto">
            <a:xfrm>
              <a:off x="1473" y="2850"/>
              <a:ext cx="78"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8725" name="Line 181">
              <a:extLst>
                <a:ext uri="{FF2B5EF4-FFF2-40B4-BE49-F238E27FC236}">
                  <a16:creationId xmlns:a16="http://schemas.microsoft.com/office/drawing/2014/main" id="{B59BE429-1823-41A7-9AB2-2EBC28D1C29D}"/>
                </a:ext>
              </a:extLst>
            </p:cNvPr>
            <p:cNvSpPr>
              <a:spLocks noChangeAspect="1" noChangeShapeType="1"/>
            </p:cNvSpPr>
            <p:nvPr/>
          </p:nvSpPr>
          <p:spPr bwMode="auto">
            <a:xfrm>
              <a:off x="1442" y="2892"/>
              <a:ext cx="62" cy="0"/>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08726" name="Line 182">
            <a:extLst>
              <a:ext uri="{FF2B5EF4-FFF2-40B4-BE49-F238E27FC236}">
                <a16:creationId xmlns:a16="http://schemas.microsoft.com/office/drawing/2014/main" id="{F97200F3-2806-4806-A7D4-88BF5763D009}"/>
              </a:ext>
            </a:extLst>
          </p:cNvPr>
          <p:cNvSpPr>
            <a:spLocks noChangeShapeType="1"/>
          </p:cNvSpPr>
          <p:nvPr/>
        </p:nvSpPr>
        <p:spPr bwMode="auto">
          <a:xfrm>
            <a:off x="4078288" y="5076825"/>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08727" name="Group 183">
            <a:extLst>
              <a:ext uri="{FF2B5EF4-FFF2-40B4-BE49-F238E27FC236}">
                <a16:creationId xmlns:a16="http://schemas.microsoft.com/office/drawing/2014/main" id="{7C1064BB-899F-49A4-96AD-70ADA8696A28}"/>
              </a:ext>
            </a:extLst>
          </p:cNvPr>
          <p:cNvGrpSpPr>
            <a:grpSpLocks/>
          </p:cNvGrpSpPr>
          <p:nvPr/>
        </p:nvGrpSpPr>
        <p:grpSpPr bwMode="auto">
          <a:xfrm>
            <a:off x="3644900" y="4787900"/>
            <a:ext cx="287338" cy="215900"/>
            <a:chOff x="1400" y="2850"/>
            <a:chExt cx="152" cy="99"/>
          </a:xfrm>
        </p:grpSpPr>
        <p:sp>
          <p:nvSpPr>
            <p:cNvPr id="108728" name="Rectangle 184">
              <a:extLst>
                <a:ext uri="{FF2B5EF4-FFF2-40B4-BE49-F238E27FC236}">
                  <a16:creationId xmlns:a16="http://schemas.microsoft.com/office/drawing/2014/main" id="{E26A8570-8487-421C-96B9-71177D9CA729}"/>
                </a:ext>
              </a:extLst>
            </p:cNvPr>
            <p:cNvSpPr>
              <a:spLocks noChangeAspect="1" noChangeArrowheads="1"/>
            </p:cNvSpPr>
            <p:nvPr/>
          </p:nvSpPr>
          <p:spPr bwMode="auto">
            <a:xfrm>
              <a:off x="1401" y="2850"/>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8729" name="Line 185">
              <a:extLst>
                <a:ext uri="{FF2B5EF4-FFF2-40B4-BE49-F238E27FC236}">
                  <a16:creationId xmlns:a16="http://schemas.microsoft.com/office/drawing/2014/main" id="{12422888-DEBD-487B-8139-58EA6E6C8793}"/>
                </a:ext>
              </a:extLst>
            </p:cNvPr>
            <p:cNvSpPr>
              <a:spLocks noChangeAspect="1" noChangeShapeType="1"/>
            </p:cNvSpPr>
            <p:nvPr/>
          </p:nvSpPr>
          <p:spPr bwMode="auto">
            <a:xfrm flipV="1">
              <a:off x="1400" y="2851"/>
              <a:ext cx="73"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8730" name="Line 186">
              <a:extLst>
                <a:ext uri="{FF2B5EF4-FFF2-40B4-BE49-F238E27FC236}">
                  <a16:creationId xmlns:a16="http://schemas.microsoft.com/office/drawing/2014/main" id="{6607B3AB-FA4D-453E-AFBA-FA30EF689246}"/>
                </a:ext>
              </a:extLst>
            </p:cNvPr>
            <p:cNvSpPr>
              <a:spLocks noChangeAspect="1" noChangeShapeType="1"/>
            </p:cNvSpPr>
            <p:nvPr/>
          </p:nvSpPr>
          <p:spPr bwMode="auto">
            <a:xfrm>
              <a:off x="1473" y="2850"/>
              <a:ext cx="78"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8731" name="Line 187">
              <a:extLst>
                <a:ext uri="{FF2B5EF4-FFF2-40B4-BE49-F238E27FC236}">
                  <a16:creationId xmlns:a16="http://schemas.microsoft.com/office/drawing/2014/main" id="{18E7B30F-B4A8-439E-9302-7FCE41D1C39D}"/>
                </a:ext>
              </a:extLst>
            </p:cNvPr>
            <p:cNvSpPr>
              <a:spLocks noChangeAspect="1" noChangeShapeType="1"/>
            </p:cNvSpPr>
            <p:nvPr/>
          </p:nvSpPr>
          <p:spPr bwMode="auto">
            <a:xfrm>
              <a:off x="1442" y="2892"/>
              <a:ext cx="62" cy="0"/>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08732" name="Group 188">
            <a:extLst>
              <a:ext uri="{FF2B5EF4-FFF2-40B4-BE49-F238E27FC236}">
                <a16:creationId xmlns:a16="http://schemas.microsoft.com/office/drawing/2014/main" id="{D399606F-4219-4850-BDCC-86A14E5211D6}"/>
              </a:ext>
            </a:extLst>
          </p:cNvPr>
          <p:cNvGrpSpPr>
            <a:grpSpLocks/>
          </p:cNvGrpSpPr>
          <p:nvPr/>
        </p:nvGrpSpPr>
        <p:grpSpPr bwMode="auto">
          <a:xfrm>
            <a:off x="3749675" y="4714875"/>
            <a:ext cx="76200" cy="63500"/>
            <a:chOff x="2443" y="447"/>
            <a:chExt cx="48" cy="40"/>
          </a:xfrm>
        </p:grpSpPr>
        <p:sp>
          <p:nvSpPr>
            <p:cNvPr id="108733" name="Line 189">
              <a:extLst>
                <a:ext uri="{FF2B5EF4-FFF2-40B4-BE49-F238E27FC236}">
                  <a16:creationId xmlns:a16="http://schemas.microsoft.com/office/drawing/2014/main" id="{5CF234B5-CA4F-4E3A-BC22-B234001A5E07}"/>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8734" name="Line 190">
              <a:extLst>
                <a:ext uri="{FF2B5EF4-FFF2-40B4-BE49-F238E27FC236}">
                  <a16:creationId xmlns:a16="http://schemas.microsoft.com/office/drawing/2014/main" id="{ACD8D17B-90C0-44FE-92B2-C69B431E2F30}"/>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08735" name="Line 191">
            <a:extLst>
              <a:ext uri="{FF2B5EF4-FFF2-40B4-BE49-F238E27FC236}">
                <a16:creationId xmlns:a16="http://schemas.microsoft.com/office/drawing/2014/main" id="{B1D02BF6-8928-477D-A933-8DFA8AE54C19}"/>
              </a:ext>
            </a:extLst>
          </p:cNvPr>
          <p:cNvSpPr>
            <a:spLocks noChangeShapeType="1"/>
          </p:cNvSpPr>
          <p:nvPr/>
        </p:nvSpPr>
        <p:spPr bwMode="auto">
          <a:xfrm>
            <a:off x="3500438" y="4859338"/>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8736" name="Text Box 192">
            <a:extLst>
              <a:ext uri="{FF2B5EF4-FFF2-40B4-BE49-F238E27FC236}">
                <a16:creationId xmlns:a16="http://schemas.microsoft.com/office/drawing/2014/main" id="{FB22E4EF-80CF-4AFE-A94F-832E09073DB6}"/>
              </a:ext>
            </a:extLst>
          </p:cNvPr>
          <p:cNvSpPr txBox="1">
            <a:spLocks noChangeArrowheads="1"/>
          </p:cNvSpPr>
          <p:nvPr/>
        </p:nvSpPr>
        <p:spPr bwMode="auto">
          <a:xfrm>
            <a:off x="3932238" y="4714875"/>
            <a:ext cx="232727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104 Air Defence Regiment RA (V) </a:t>
            </a:r>
            <a:r>
              <a:rPr lang="en-GB" altLang="en-US" sz="800"/>
              <a:t>(c)</a:t>
            </a:r>
            <a:endParaRPr lang="en-GB" altLang="en-US" sz="1000"/>
          </a:p>
          <a:p>
            <a:r>
              <a:rPr lang="en-US" altLang="en-US" sz="800" b="0"/>
              <a:t>(Normally based in the UK)</a:t>
            </a:r>
          </a:p>
        </p:txBody>
      </p:sp>
      <p:sp>
        <p:nvSpPr>
          <p:cNvPr id="108737" name="Line 193">
            <a:extLst>
              <a:ext uri="{FF2B5EF4-FFF2-40B4-BE49-F238E27FC236}">
                <a16:creationId xmlns:a16="http://schemas.microsoft.com/office/drawing/2014/main" id="{A9DD7C1E-B82E-4E7A-9407-A97D64C31C33}"/>
              </a:ext>
            </a:extLst>
          </p:cNvPr>
          <p:cNvSpPr>
            <a:spLocks noChangeShapeType="1"/>
          </p:cNvSpPr>
          <p:nvPr/>
        </p:nvSpPr>
        <p:spPr bwMode="auto">
          <a:xfrm>
            <a:off x="3789363" y="5219700"/>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8738" name="Line 194">
            <a:extLst>
              <a:ext uri="{FF2B5EF4-FFF2-40B4-BE49-F238E27FC236}">
                <a16:creationId xmlns:a16="http://schemas.microsoft.com/office/drawing/2014/main" id="{33932120-C8A0-45B5-A788-7A819BC610A2}"/>
              </a:ext>
            </a:extLst>
          </p:cNvPr>
          <p:cNvSpPr>
            <a:spLocks noChangeShapeType="1"/>
          </p:cNvSpPr>
          <p:nvPr/>
        </p:nvSpPr>
        <p:spPr bwMode="auto">
          <a:xfrm flipV="1">
            <a:off x="3789363" y="5003800"/>
            <a:ext cx="0" cy="2159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08739" name="Group 195">
            <a:extLst>
              <a:ext uri="{FF2B5EF4-FFF2-40B4-BE49-F238E27FC236}">
                <a16:creationId xmlns:a16="http://schemas.microsoft.com/office/drawing/2014/main" id="{F7D76832-403F-4D44-9E4F-5505677FD8FE}"/>
              </a:ext>
            </a:extLst>
          </p:cNvPr>
          <p:cNvGrpSpPr>
            <a:grpSpLocks/>
          </p:cNvGrpSpPr>
          <p:nvPr/>
        </p:nvGrpSpPr>
        <p:grpSpPr bwMode="auto">
          <a:xfrm>
            <a:off x="3933825" y="5868988"/>
            <a:ext cx="287338" cy="215900"/>
            <a:chOff x="1400" y="2850"/>
            <a:chExt cx="152" cy="99"/>
          </a:xfrm>
        </p:grpSpPr>
        <p:sp>
          <p:nvSpPr>
            <p:cNvPr id="108740" name="Rectangle 196">
              <a:extLst>
                <a:ext uri="{FF2B5EF4-FFF2-40B4-BE49-F238E27FC236}">
                  <a16:creationId xmlns:a16="http://schemas.microsoft.com/office/drawing/2014/main" id="{2D28CCA1-D41A-4A82-BB9E-1016CEC0B3EC}"/>
                </a:ext>
              </a:extLst>
            </p:cNvPr>
            <p:cNvSpPr>
              <a:spLocks noChangeAspect="1" noChangeArrowheads="1"/>
            </p:cNvSpPr>
            <p:nvPr/>
          </p:nvSpPr>
          <p:spPr bwMode="auto">
            <a:xfrm>
              <a:off x="1401" y="2850"/>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8741" name="Line 197">
              <a:extLst>
                <a:ext uri="{FF2B5EF4-FFF2-40B4-BE49-F238E27FC236}">
                  <a16:creationId xmlns:a16="http://schemas.microsoft.com/office/drawing/2014/main" id="{184F2829-9A20-487E-863C-BD278A50FFE6}"/>
                </a:ext>
              </a:extLst>
            </p:cNvPr>
            <p:cNvSpPr>
              <a:spLocks noChangeAspect="1" noChangeShapeType="1"/>
            </p:cNvSpPr>
            <p:nvPr/>
          </p:nvSpPr>
          <p:spPr bwMode="auto">
            <a:xfrm flipV="1">
              <a:off x="1400" y="2851"/>
              <a:ext cx="73"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8742" name="Line 198">
              <a:extLst>
                <a:ext uri="{FF2B5EF4-FFF2-40B4-BE49-F238E27FC236}">
                  <a16:creationId xmlns:a16="http://schemas.microsoft.com/office/drawing/2014/main" id="{CCE8A644-B45B-46D0-98B1-500214774302}"/>
                </a:ext>
              </a:extLst>
            </p:cNvPr>
            <p:cNvSpPr>
              <a:spLocks noChangeAspect="1" noChangeShapeType="1"/>
            </p:cNvSpPr>
            <p:nvPr/>
          </p:nvSpPr>
          <p:spPr bwMode="auto">
            <a:xfrm>
              <a:off x="1473" y="2850"/>
              <a:ext cx="78"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8743" name="Line 199">
              <a:extLst>
                <a:ext uri="{FF2B5EF4-FFF2-40B4-BE49-F238E27FC236}">
                  <a16:creationId xmlns:a16="http://schemas.microsoft.com/office/drawing/2014/main" id="{1F4AB743-F829-4629-A9FE-0B2E077F74D0}"/>
                </a:ext>
              </a:extLst>
            </p:cNvPr>
            <p:cNvSpPr>
              <a:spLocks noChangeAspect="1" noChangeShapeType="1"/>
            </p:cNvSpPr>
            <p:nvPr/>
          </p:nvSpPr>
          <p:spPr bwMode="auto">
            <a:xfrm>
              <a:off x="1442" y="2892"/>
              <a:ext cx="62" cy="0"/>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08744" name="Line 200">
            <a:extLst>
              <a:ext uri="{FF2B5EF4-FFF2-40B4-BE49-F238E27FC236}">
                <a16:creationId xmlns:a16="http://schemas.microsoft.com/office/drawing/2014/main" id="{AA5F90CA-641F-4A9B-BB26-BB375A35D2DE}"/>
              </a:ext>
            </a:extLst>
          </p:cNvPr>
          <p:cNvSpPr>
            <a:spLocks noChangeShapeType="1"/>
          </p:cNvSpPr>
          <p:nvPr/>
        </p:nvSpPr>
        <p:spPr bwMode="auto">
          <a:xfrm>
            <a:off x="4078288" y="5797550"/>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08745" name="Group 201">
            <a:extLst>
              <a:ext uri="{FF2B5EF4-FFF2-40B4-BE49-F238E27FC236}">
                <a16:creationId xmlns:a16="http://schemas.microsoft.com/office/drawing/2014/main" id="{48543291-1037-4473-9B9A-D8F34605C542}"/>
              </a:ext>
            </a:extLst>
          </p:cNvPr>
          <p:cNvGrpSpPr>
            <a:grpSpLocks/>
          </p:cNvGrpSpPr>
          <p:nvPr/>
        </p:nvGrpSpPr>
        <p:grpSpPr bwMode="auto">
          <a:xfrm>
            <a:off x="3644900" y="5508625"/>
            <a:ext cx="287338" cy="215900"/>
            <a:chOff x="1400" y="2850"/>
            <a:chExt cx="152" cy="99"/>
          </a:xfrm>
        </p:grpSpPr>
        <p:sp>
          <p:nvSpPr>
            <p:cNvPr id="108746" name="Rectangle 202">
              <a:extLst>
                <a:ext uri="{FF2B5EF4-FFF2-40B4-BE49-F238E27FC236}">
                  <a16:creationId xmlns:a16="http://schemas.microsoft.com/office/drawing/2014/main" id="{A41C541E-938E-4FA8-900E-25BE887C9878}"/>
                </a:ext>
              </a:extLst>
            </p:cNvPr>
            <p:cNvSpPr>
              <a:spLocks noChangeAspect="1" noChangeArrowheads="1"/>
            </p:cNvSpPr>
            <p:nvPr/>
          </p:nvSpPr>
          <p:spPr bwMode="auto">
            <a:xfrm>
              <a:off x="1401" y="2850"/>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8747" name="Line 203">
              <a:extLst>
                <a:ext uri="{FF2B5EF4-FFF2-40B4-BE49-F238E27FC236}">
                  <a16:creationId xmlns:a16="http://schemas.microsoft.com/office/drawing/2014/main" id="{E99E084E-1940-47D1-A22C-5DB3B515C538}"/>
                </a:ext>
              </a:extLst>
            </p:cNvPr>
            <p:cNvSpPr>
              <a:spLocks noChangeAspect="1" noChangeShapeType="1"/>
            </p:cNvSpPr>
            <p:nvPr/>
          </p:nvSpPr>
          <p:spPr bwMode="auto">
            <a:xfrm flipV="1">
              <a:off x="1400" y="2851"/>
              <a:ext cx="73"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8748" name="Line 204">
              <a:extLst>
                <a:ext uri="{FF2B5EF4-FFF2-40B4-BE49-F238E27FC236}">
                  <a16:creationId xmlns:a16="http://schemas.microsoft.com/office/drawing/2014/main" id="{6B2705D0-31BB-4D21-8C88-E22B5FD23984}"/>
                </a:ext>
              </a:extLst>
            </p:cNvPr>
            <p:cNvSpPr>
              <a:spLocks noChangeAspect="1" noChangeShapeType="1"/>
            </p:cNvSpPr>
            <p:nvPr/>
          </p:nvSpPr>
          <p:spPr bwMode="auto">
            <a:xfrm>
              <a:off x="1473" y="2850"/>
              <a:ext cx="78"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8749" name="Line 205">
              <a:extLst>
                <a:ext uri="{FF2B5EF4-FFF2-40B4-BE49-F238E27FC236}">
                  <a16:creationId xmlns:a16="http://schemas.microsoft.com/office/drawing/2014/main" id="{6EB5A638-999C-4913-AE39-1A1D7DF8CF9C}"/>
                </a:ext>
              </a:extLst>
            </p:cNvPr>
            <p:cNvSpPr>
              <a:spLocks noChangeAspect="1" noChangeShapeType="1"/>
            </p:cNvSpPr>
            <p:nvPr/>
          </p:nvSpPr>
          <p:spPr bwMode="auto">
            <a:xfrm>
              <a:off x="1442" y="2892"/>
              <a:ext cx="62" cy="0"/>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08750" name="Group 206">
            <a:extLst>
              <a:ext uri="{FF2B5EF4-FFF2-40B4-BE49-F238E27FC236}">
                <a16:creationId xmlns:a16="http://schemas.microsoft.com/office/drawing/2014/main" id="{6BDD66B0-D6A6-47C2-B73C-F4EE14EEF6C0}"/>
              </a:ext>
            </a:extLst>
          </p:cNvPr>
          <p:cNvGrpSpPr>
            <a:grpSpLocks/>
          </p:cNvGrpSpPr>
          <p:nvPr/>
        </p:nvGrpSpPr>
        <p:grpSpPr bwMode="auto">
          <a:xfrm>
            <a:off x="3749675" y="5435600"/>
            <a:ext cx="76200" cy="63500"/>
            <a:chOff x="2443" y="447"/>
            <a:chExt cx="48" cy="40"/>
          </a:xfrm>
        </p:grpSpPr>
        <p:sp>
          <p:nvSpPr>
            <p:cNvPr id="108751" name="Line 207">
              <a:extLst>
                <a:ext uri="{FF2B5EF4-FFF2-40B4-BE49-F238E27FC236}">
                  <a16:creationId xmlns:a16="http://schemas.microsoft.com/office/drawing/2014/main" id="{0BE435A2-0EC1-4D80-B17D-2C8358853C8D}"/>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8752" name="Line 208">
              <a:extLst>
                <a:ext uri="{FF2B5EF4-FFF2-40B4-BE49-F238E27FC236}">
                  <a16:creationId xmlns:a16="http://schemas.microsoft.com/office/drawing/2014/main" id="{AD0A0607-EC09-4901-BFA3-5A6C9D6CC1E6}"/>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08753" name="Line 209">
            <a:extLst>
              <a:ext uri="{FF2B5EF4-FFF2-40B4-BE49-F238E27FC236}">
                <a16:creationId xmlns:a16="http://schemas.microsoft.com/office/drawing/2014/main" id="{85ED92A1-A271-4E6C-A118-A9A2FA3CE820}"/>
              </a:ext>
            </a:extLst>
          </p:cNvPr>
          <p:cNvSpPr>
            <a:spLocks noChangeShapeType="1"/>
          </p:cNvSpPr>
          <p:nvPr/>
        </p:nvSpPr>
        <p:spPr bwMode="auto">
          <a:xfrm>
            <a:off x="3500438" y="5580063"/>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8754" name="Text Box 210">
            <a:extLst>
              <a:ext uri="{FF2B5EF4-FFF2-40B4-BE49-F238E27FC236}">
                <a16:creationId xmlns:a16="http://schemas.microsoft.com/office/drawing/2014/main" id="{10EE7A57-A9F6-4A19-A8A2-56BAB5A060A3}"/>
              </a:ext>
            </a:extLst>
          </p:cNvPr>
          <p:cNvSpPr txBox="1">
            <a:spLocks noChangeArrowheads="1"/>
          </p:cNvSpPr>
          <p:nvPr/>
        </p:nvSpPr>
        <p:spPr bwMode="auto">
          <a:xfrm>
            <a:off x="3932238" y="5435600"/>
            <a:ext cx="232727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105 Air Defence Regiment RA (V) </a:t>
            </a:r>
            <a:r>
              <a:rPr lang="en-GB" altLang="en-US" sz="800"/>
              <a:t>(c)</a:t>
            </a:r>
            <a:endParaRPr lang="en-GB" altLang="en-US" sz="1000"/>
          </a:p>
          <a:p>
            <a:r>
              <a:rPr lang="en-US" altLang="en-US" sz="800" b="0"/>
              <a:t>(Normally based in the UK)</a:t>
            </a:r>
          </a:p>
        </p:txBody>
      </p:sp>
      <p:sp>
        <p:nvSpPr>
          <p:cNvPr id="108755" name="Line 211">
            <a:extLst>
              <a:ext uri="{FF2B5EF4-FFF2-40B4-BE49-F238E27FC236}">
                <a16:creationId xmlns:a16="http://schemas.microsoft.com/office/drawing/2014/main" id="{9C2C9AFF-4658-463A-A47C-D7E27ACA9EC6}"/>
              </a:ext>
            </a:extLst>
          </p:cNvPr>
          <p:cNvSpPr>
            <a:spLocks noChangeShapeType="1"/>
          </p:cNvSpPr>
          <p:nvPr/>
        </p:nvSpPr>
        <p:spPr bwMode="auto">
          <a:xfrm>
            <a:off x="3789363" y="5940425"/>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8756" name="Line 212">
            <a:extLst>
              <a:ext uri="{FF2B5EF4-FFF2-40B4-BE49-F238E27FC236}">
                <a16:creationId xmlns:a16="http://schemas.microsoft.com/office/drawing/2014/main" id="{C299A776-BAAC-4E7A-8408-CD250AF0C43D}"/>
              </a:ext>
            </a:extLst>
          </p:cNvPr>
          <p:cNvSpPr>
            <a:spLocks noChangeShapeType="1"/>
          </p:cNvSpPr>
          <p:nvPr/>
        </p:nvSpPr>
        <p:spPr bwMode="auto">
          <a:xfrm flipV="1">
            <a:off x="3789363" y="5724525"/>
            <a:ext cx="0" cy="2159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8757" name="Text Box 213">
            <a:extLst>
              <a:ext uri="{FF2B5EF4-FFF2-40B4-BE49-F238E27FC236}">
                <a16:creationId xmlns:a16="http://schemas.microsoft.com/office/drawing/2014/main" id="{43A786E0-841C-47A3-97F2-53FF4DB927FD}"/>
              </a:ext>
            </a:extLst>
          </p:cNvPr>
          <p:cNvSpPr txBox="1">
            <a:spLocks noChangeArrowheads="1"/>
          </p:cNvSpPr>
          <p:nvPr/>
        </p:nvSpPr>
        <p:spPr bwMode="auto">
          <a:xfrm>
            <a:off x="4221163" y="5075238"/>
            <a:ext cx="15494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CWBR-13</a:t>
            </a:r>
          </a:p>
          <a:p>
            <a:r>
              <a:rPr lang="en-GB" altLang="en-US" sz="800"/>
              <a:t>x4 Light Air Defence Battery</a:t>
            </a:r>
            <a:endParaRPr lang="en-GB" altLang="en-US" sz="1000"/>
          </a:p>
        </p:txBody>
      </p:sp>
      <p:sp>
        <p:nvSpPr>
          <p:cNvPr id="108758" name="Text Box 214">
            <a:extLst>
              <a:ext uri="{FF2B5EF4-FFF2-40B4-BE49-F238E27FC236}">
                <a16:creationId xmlns:a16="http://schemas.microsoft.com/office/drawing/2014/main" id="{D078FF95-145E-476D-887C-1930EAFBB69A}"/>
              </a:ext>
            </a:extLst>
          </p:cNvPr>
          <p:cNvSpPr txBox="1">
            <a:spLocks noChangeArrowheads="1"/>
          </p:cNvSpPr>
          <p:nvPr/>
        </p:nvSpPr>
        <p:spPr bwMode="auto">
          <a:xfrm>
            <a:off x="4221163" y="5795963"/>
            <a:ext cx="15494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CWBR-13</a:t>
            </a:r>
          </a:p>
          <a:p>
            <a:r>
              <a:rPr lang="en-GB" altLang="en-US" sz="800"/>
              <a:t>x4 Light Air Defence Battery</a:t>
            </a:r>
            <a:endParaRPr lang="en-GB" altLang="en-US" sz="1000"/>
          </a:p>
        </p:txBody>
      </p:sp>
      <p:sp>
        <p:nvSpPr>
          <p:cNvPr id="108759" name="Line 215">
            <a:extLst>
              <a:ext uri="{FF2B5EF4-FFF2-40B4-BE49-F238E27FC236}">
                <a16:creationId xmlns:a16="http://schemas.microsoft.com/office/drawing/2014/main" id="{D670D5EB-F76A-4DA3-9869-071CC997A53C}"/>
              </a:ext>
            </a:extLst>
          </p:cNvPr>
          <p:cNvSpPr>
            <a:spLocks noChangeShapeType="1"/>
          </p:cNvSpPr>
          <p:nvPr/>
        </p:nvSpPr>
        <p:spPr bwMode="auto">
          <a:xfrm flipV="1">
            <a:off x="3500438" y="611188"/>
            <a:ext cx="0" cy="5761037"/>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08760" name="Group 216">
            <a:extLst>
              <a:ext uri="{FF2B5EF4-FFF2-40B4-BE49-F238E27FC236}">
                <a16:creationId xmlns:a16="http://schemas.microsoft.com/office/drawing/2014/main" id="{9DC09F25-359C-41F0-BBC8-40ACABEF09EC}"/>
              </a:ext>
            </a:extLst>
          </p:cNvPr>
          <p:cNvGrpSpPr>
            <a:grpSpLocks/>
          </p:cNvGrpSpPr>
          <p:nvPr/>
        </p:nvGrpSpPr>
        <p:grpSpPr bwMode="auto">
          <a:xfrm>
            <a:off x="3935413" y="4429125"/>
            <a:ext cx="287337" cy="215900"/>
            <a:chOff x="1400" y="2850"/>
            <a:chExt cx="152" cy="99"/>
          </a:xfrm>
        </p:grpSpPr>
        <p:sp>
          <p:nvSpPr>
            <p:cNvPr id="108761" name="Rectangle 217">
              <a:extLst>
                <a:ext uri="{FF2B5EF4-FFF2-40B4-BE49-F238E27FC236}">
                  <a16:creationId xmlns:a16="http://schemas.microsoft.com/office/drawing/2014/main" id="{8B9B1E3F-C044-41C0-8882-AFC9211F5899}"/>
                </a:ext>
              </a:extLst>
            </p:cNvPr>
            <p:cNvSpPr>
              <a:spLocks noChangeAspect="1" noChangeArrowheads="1"/>
            </p:cNvSpPr>
            <p:nvPr/>
          </p:nvSpPr>
          <p:spPr bwMode="auto">
            <a:xfrm>
              <a:off x="1401" y="2850"/>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8762" name="Line 218">
              <a:extLst>
                <a:ext uri="{FF2B5EF4-FFF2-40B4-BE49-F238E27FC236}">
                  <a16:creationId xmlns:a16="http://schemas.microsoft.com/office/drawing/2014/main" id="{8B1CC478-91C2-444A-B354-5B8BDB79F105}"/>
                </a:ext>
              </a:extLst>
            </p:cNvPr>
            <p:cNvSpPr>
              <a:spLocks noChangeAspect="1" noChangeShapeType="1"/>
            </p:cNvSpPr>
            <p:nvPr/>
          </p:nvSpPr>
          <p:spPr bwMode="auto">
            <a:xfrm flipV="1">
              <a:off x="1400" y="2851"/>
              <a:ext cx="73"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8763" name="Line 219">
              <a:extLst>
                <a:ext uri="{FF2B5EF4-FFF2-40B4-BE49-F238E27FC236}">
                  <a16:creationId xmlns:a16="http://schemas.microsoft.com/office/drawing/2014/main" id="{60F546DD-7609-4CCC-AB7A-49C9F08E3A00}"/>
                </a:ext>
              </a:extLst>
            </p:cNvPr>
            <p:cNvSpPr>
              <a:spLocks noChangeAspect="1" noChangeShapeType="1"/>
            </p:cNvSpPr>
            <p:nvPr/>
          </p:nvSpPr>
          <p:spPr bwMode="auto">
            <a:xfrm>
              <a:off x="1473" y="2850"/>
              <a:ext cx="78"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8764" name="Line 220">
              <a:extLst>
                <a:ext uri="{FF2B5EF4-FFF2-40B4-BE49-F238E27FC236}">
                  <a16:creationId xmlns:a16="http://schemas.microsoft.com/office/drawing/2014/main" id="{6EE3052E-6ED0-49CE-97D3-0989D204E4F3}"/>
                </a:ext>
              </a:extLst>
            </p:cNvPr>
            <p:cNvSpPr>
              <a:spLocks noChangeAspect="1" noChangeShapeType="1"/>
            </p:cNvSpPr>
            <p:nvPr/>
          </p:nvSpPr>
          <p:spPr bwMode="auto">
            <a:xfrm>
              <a:off x="1442" y="2892"/>
              <a:ext cx="62" cy="0"/>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08765" name="Line 221">
            <a:extLst>
              <a:ext uri="{FF2B5EF4-FFF2-40B4-BE49-F238E27FC236}">
                <a16:creationId xmlns:a16="http://schemas.microsoft.com/office/drawing/2014/main" id="{7175105E-0D32-4B47-B619-6C43F3318DD9}"/>
              </a:ext>
            </a:extLst>
          </p:cNvPr>
          <p:cNvSpPr>
            <a:spLocks noChangeShapeType="1"/>
          </p:cNvSpPr>
          <p:nvPr/>
        </p:nvSpPr>
        <p:spPr bwMode="auto">
          <a:xfrm>
            <a:off x="4079875" y="4357688"/>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08766" name="Group 222">
            <a:extLst>
              <a:ext uri="{FF2B5EF4-FFF2-40B4-BE49-F238E27FC236}">
                <a16:creationId xmlns:a16="http://schemas.microsoft.com/office/drawing/2014/main" id="{5B2C93F5-0DF0-4DD2-AC43-DFD87CEE64EF}"/>
              </a:ext>
            </a:extLst>
          </p:cNvPr>
          <p:cNvGrpSpPr>
            <a:grpSpLocks/>
          </p:cNvGrpSpPr>
          <p:nvPr/>
        </p:nvGrpSpPr>
        <p:grpSpPr bwMode="auto">
          <a:xfrm>
            <a:off x="3646488" y="4068763"/>
            <a:ext cx="287337" cy="215900"/>
            <a:chOff x="1400" y="2850"/>
            <a:chExt cx="152" cy="99"/>
          </a:xfrm>
        </p:grpSpPr>
        <p:sp>
          <p:nvSpPr>
            <p:cNvPr id="108767" name="Rectangle 223">
              <a:extLst>
                <a:ext uri="{FF2B5EF4-FFF2-40B4-BE49-F238E27FC236}">
                  <a16:creationId xmlns:a16="http://schemas.microsoft.com/office/drawing/2014/main" id="{442E0459-70E2-4E26-A96D-47BD28B52086}"/>
                </a:ext>
              </a:extLst>
            </p:cNvPr>
            <p:cNvSpPr>
              <a:spLocks noChangeAspect="1" noChangeArrowheads="1"/>
            </p:cNvSpPr>
            <p:nvPr/>
          </p:nvSpPr>
          <p:spPr bwMode="auto">
            <a:xfrm>
              <a:off x="1401" y="2850"/>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8768" name="Line 224">
              <a:extLst>
                <a:ext uri="{FF2B5EF4-FFF2-40B4-BE49-F238E27FC236}">
                  <a16:creationId xmlns:a16="http://schemas.microsoft.com/office/drawing/2014/main" id="{18FCF045-1DEE-4015-A118-7D7690539DCE}"/>
                </a:ext>
              </a:extLst>
            </p:cNvPr>
            <p:cNvSpPr>
              <a:spLocks noChangeAspect="1" noChangeShapeType="1"/>
            </p:cNvSpPr>
            <p:nvPr/>
          </p:nvSpPr>
          <p:spPr bwMode="auto">
            <a:xfrm flipV="1">
              <a:off x="1400" y="2851"/>
              <a:ext cx="73"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8769" name="Line 225">
              <a:extLst>
                <a:ext uri="{FF2B5EF4-FFF2-40B4-BE49-F238E27FC236}">
                  <a16:creationId xmlns:a16="http://schemas.microsoft.com/office/drawing/2014/main" id="{B42C6007-8830-4D96-8BB9-816446CA492E}"/>
                </a:ext>
              </a:extLst>
            </p:cNvPr>
            <p:cNvSpPr>
              <a:spLocks noChangeAspect="1" noChangeShapeType="1"/>
            </p:cNvSpPr>
            <p:nvPr/>
          </p:nvSpPr>
          <p:spPr bwMode="auto">
            <a:xfrm>
              <a:off x="1473" y="2850"/>
              <a:ext cx="78"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8770" name="Line 226">
              <a:extLst>
                <a:ext uri="{FF2B5EF4-FFF2-40B4-BE49-F238E27FC236}">
                  <a16:creationId xmlns:a16="http://schemas.microsoft.com/office/drawing/2014/main" id="{FB1625BE-2C45-4A37-9057-62FE230865DE}"/>
                </a:ext>
              </a:extLst>
            </p:cNvPr>
            <p:cNvSpPr>
              <a:spLocks noChangeAspect="1" noChangeShapeType="1"/>
            </p:cNvSpPr>
            <p:nvPr/>
          </p:nvSpPr>
          <p:spPr bwMode="auto">
            <a:xfrm>
              <a:off x="1442" y="2892"/>
              <a:ext cx="62" cy="0"/>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08771" name="Group 227">
            <a:extLst>
              <a:ext uri="{FF2B5EF4-FFF2-40B4-BE49-F238E27FC236}">
                <a16:creationId xmlns:a16="http://schemas.microsoft.com/office/drawing/2014/main" id="{5466B355-CC4D-4F4E-8DE1-8EADB8326B5C}"/>
              </a:ext>
            </a:extLst>
          </p:cNvPr>
          <p:cNvGrpSpPr>
            <a:grpSpLocks/>
          </p:cNvGrpSpPr>
          <p:nvPr/>
        </p:nvGrpSpPr>
        <p:grpSpPr bwMode="auto">
          <a:xfrm>
            <a:off x="3751263" y="3995738"/>
            <a:ext cx="76200" cy="63500"/>
            <a:chOff x="2443" y="447"/>
            <a:chExt cx="48" cy="40"/>
          </a:xfrm>
        </p:grpSpPr>
        <p:sp>
          <p:nvSpPr>
            <p:cNvPr id="108772" name="Line 228">
              <a:extLst>
                <a:ext uri="{FF2B5EF4-FFF2-40B4-BE49-F238E27FC236}">
                  <a16:creationId xmlns:a16="http://schemas.microsoft.com/office/drawing/2014/main" id="{3C77B46B-8FA5-45AB-AA2E-F4E6267D0303}"/>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8773" name="Line 229">
              <a:extLst>
                <a:ext uri="{FF2B5EF4-FFF2-40B4-BE49-F238E27FC236}">
                  <a16:creationId xmlns:a16="http://schemas.microsoft.com/office/drawing/2014/main" id="{E9201A66-152E-487D-8BC6-22E7AE9D6DA4}"/>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08774" name="Line 230">
            <a:extLst>
              <a:ext uri="{FF2B5EF4-FFF2-40B4-BE49-F238E27FC236}">
                <a16:creationId xmlns:a16="http://schemas.microsoft.com/office/drawing/2014/main" id="{62644771-D782-492A-AC1C-3B09E17FDF82}"/>
              </a:ext>
            </a:extLst>
          </p:cNvPr>
          <p:cNvSpPr>
            <a:spLocks noChangeShapeType="1"/>
          </p:cNvSpPr>
          <p:nvPr/>
        </p:nvSpPr>
        <p:spPr bwMode="auto">
          <a:xfrm>
            <a:off x="3502025" y="414020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8775" name="Text Box 231">
            <a:extLst>
              <a:ext uri="{FF2B5EF4-FFF2-40B4-BE49-F238E27FC236}">
                <a16:creationId xmlns:a16="http://schemas.microsoft.com/office/drawing/2014/main" id="{3336C6AE-E83C-4A3A-A964-C60127B0277F}"/>
              </a:ext>
            </a:extLst>
          </p:cNvPr>
          <p:cNvSpPr txBox="1">
            <a:spLocks noChangeArrowheads="1"/>
          </p:cNvSpPr>
          <p:nvPr/>
        </p:nvSpPr>
        <p:spPr bwMode="auto">
          <a:xfrm>
            <a:off x="3933825" y="3995738"/>
            <a:ext cx="238442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103 Air Defence Regiment RA (V) </a:t>
            </a:r>
            <a:r>
              <a:rPr lang="en-GB" altLang="en-US" sz="800"/>
              <a:t>(ce)</a:t>
            </a:r>
            <a:endParaRPr lang="en-GB" altLang="en-US" sz="1000"/>
          </a:p>
          <a:p>
            <a:r>
              <a:rPr lang="en-US" altLang="en-US" sz="800" b="0"/>
              <a:t>(Normally based in the UK)</a:t>
            </a:r>
          </a:p>
        </p:txBody>
      </p:sp>
      <p:sp>
        <p:nvSpPr>
          <p:cNvPr id="108776" name="Line 232">
            <a:extLst>
              <a:ext uri="{FF2B5EF4-FFF2-40B4-BE49-F238E27FC236}">
                <a16:creationId xmlns:a16="http://schemas.microsoft.com/office/drawing/2014/main" id="{4DEA83B0-4B45-4350-85E7-0DBF4E11EB2C}"/>
              </a:ext>
            </a:extLst>
          </p:cNvPr>
          <p:cNvSpPr>
            <a:spLocks noChangeShapeType="1"/>
          </p:cNvSpPr>
          <p:nvPr/>
        </p:nvSpPr>
        <p:spPr bwMode="auto">
          <a:xfrm>
            <a:off x="3790950" y="4500563"/>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8777" name="Line 233">
            <a:extLst>
              <a:ext uri="{FF2B5EF4-FFF2-40B4-BE49-F238E27FC236}">
                <a16:creationId xmlns:a16="http://schemas.microsoft.com/office/drawing/2014/main" id="{18B7B43F-7034-474E-A436-1BA33E311FDC}"/>
              </a:ext>
            </a:extLst>
          </p:cNvPr>
          <p:cNvSpPr>
            <a:spLocks noChangeShapeType="1"/>
          </p:cNvSpPr>
          <p:nvPr/>
        </p:nvSpPr>
        <p:spPr bwMode="auto">
          <a:xfrm flipV="1">
            <a:off x="3790950" y="4284663"/>
            <a:ext cx="0" cy="2159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8778" name="Text Box 234">
            <a:extLst>
              <a:ext uri="{FF2B5EF4-FFF2-40B4-BE49-F238E27FC236}">
                <a16:creationId xmlns:a16="http://schemas.microsoft.com/office/drawing/2014/main" id="{FB5A56EB-06AF-4EA8-A8CA-1DEAA322A63A}"/>
              </a:ext>
            </a:extLst>
          </p:cNvPr>
          <p:cNvSpPr txBox="1">
            <a:spLocks noChangeArrowheads="1"/>
          </p:cNvSpPr>
          <p:nvPr/>
        </p:nvSpPr>
        <p:spPr bwMode="auto">
          <a:xfrm>
            <a:off x="4222750" y="4356100"/>
            <a:ext cx="15494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CWBR-13</a:t>
            </a:r>
          </a:p>
          <a:p>
            <a:r>
              <a:rPr lang="en-GB" altLang="en-US" sz="800"/>
              <a:t>x4 Light Air Defence Battery</a:t>
            </a:r>
            <a:endParaRPr lang="en-GB" altLang="en-US" sz="1000"/>
          </a:p>
        </p:txBody>
      </p:sp>
      <p:grpSp>
        <p:nvGrpSpPr>
          <p:cNvPr id="108779" name="Group 235">
            <a:extLst>
              <a:ext uri="{FF2B5EF4-FFF2-40B4-BE49-F238E27FC236}">
                <a16:creationId xmlns:a16="http://schemas.microsoft.com/office/drawing/2014/main" id="{AA4F5A67-E8F0-4B88-BC49-DEF1C291BF0E}"/>
              </a:ext>
            </a:extLst>
          </p:cNvPr>
          <p:cNvGrpSpPr>
            <a:grpSpLocks/>
          </p:cNvGrpSpPr>
          <p:nvPr/>
        </p:nvGrpSpPr>
        <p:grpSpPr bwMode="auto">
          <a:xfrm>
            <a:off x="403225" y="2844800"/>
            <a:ext cx="288925" cy="215900"/>
            <a:chOff x="2311" y="3060"/>
            <a:chExt cx="151" cy="99"/>
          </a:xfrm>
        </p:grpSpPr>
        <p:sp>
          <p:nvSpPr>
            <p:cNvPr id="108780" name="Rectangle 236">
              <a:extLst>
                <a:ext uri="{FF2B5EF4-FFF2-40B4-BE49-F238E27FC236}">
                  <a16:creationId xmlns:a16="http://schemas.microsoft.com/office/drawing/2014/main" id="{F1A28E0B-9C58-42D8-A50E-869FCA522F12}"/>
                </a:ext>
              </a:extLst>
            </p:cNvPr>
            <p:cNvSpPr>
              <a:spLocks noChangeAspect="1" noChangeArrowheads="1"/>
            </p:cNvSpPr>
            <p:nvPr/>
          </p:nvSpPr>
          <p:spPr bwMode="auto">
            <a:xfrm>
              <a:off x="2311" y="3060"/>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8781" name="Oval 237">
              <a:extLst>
                <a:ext uri="{FF2B5EF4-FFF2-40B4-BE49-F238E27FC236}">
                  <a16:creationId xmlns:a16="http://schemas.microsoft.com/office/drawing/2014/main" id="{4627490D-EC4D-4FC6-A6FF-59DB7BDAF005}"/>
                </a:ext>
              </a:extLst>
            </p:cNvPr>
            <p:cNvSpPr>
              <a:spLocks noChangeAspect="1" noChangeArrowheads="1"/>
            </p:cNvSpPr>
            <p:nvPr/>
          </p:nvSpPr>
          <p:spPr bwMode="auto">
            <a:xfrm>
              <a:off x="2376" y="3098"/>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108782" name="Group 238">
            <a:extLst>
              <a:ext uri="{FF2B5EF4-FFF2-40B4-BE49-F238E27FC236}">
                <a16:creationId xmlns:a16="http://schemas.microsoft.com/office/drawing/2014/main" id="{5E048BC5-C1C0-48B3-987D-0AD61A942FA4}"/>
              </a:ext>
            </a:extLst>
          </p:cNvPr>
          <p:cNvGrpSpPr>
            <a:grpSpLocks/>
          </p:cNvGrpSpPr>
          <p:nvPr/>
        </p:nvGrpSpPr>
        <p:grpSpPr bwMode="auto">
          <a:xfrm>
            <a:off x="509588" y="2771775"/>
            <a:ext cx="76200" cy="63500"/>
            <a:chOff x="2443" y="447"/>
            <a:chExt cx="48" cy="40"/>
          </a:xfrm>
        </p:grpSpPr>
        <p:sp>
          <p:nvSpPr>
            <p:cNvPr id="108783" name="Line 239">
              <a:extLst>
                <a:ext uri="{FF2B5EF4-FFF2-40B4-BE49-F238E27FC236}">
                  <a16:creationId xmlns:a16="http://schemas.microsoft.com/office/drawing/2014/main" id="{54B7C87F-8405-4B2C-BF22-78B897029CD6}"/>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8784" name="Line 240">
              <a:extLst>
                <a:ext uri="{FF2B5EF4-FFF2-40B4-BE49-F238E27FC236}">
                  <a16:creationId xmlns:a16="http://schemas.microsoft.com/office/drawing/2014/main" id="{75640A2E-A300-451D-A685-1871062A17AA}"/>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08785" name="Line 241">
            <a:extLst>
              <a:ext uri="{FF2B5EF4-FFF2-40B4-BE49-F238E27FC236}">
                <a16:creationId xmlns:a16="http://schemas.microsoft.com/office/drawing/2014/main" id="{3FDB16C9-4FC6-457C-89EE-820ADC05621E}"/>
              </a:ext>
            </a:extLst>
          </p:cNvPr>
          <p:cNvSpPr>
            <a:spLocks noChangeShapeType="1"/>
          </p:cNvSpPr>
          <p:nvPr/>
        </p:nvSpPr>
        <p:spPr bwMode="auto">
          <a:xfrm>
            <a:off x="260350" y="2916238"/>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8786" name="Text Box 242">
            <a:extLst>
              <a:ext uri="{FF2B5EF4-FFF2-40B4-BE49-F238E27FC236}">
                <a16:creationId xmlns:a16="http://schemas.microsoft.com/office/drawing/2014/main" id="{F050793B-EDF3-47F0-A8B3-D1B367552B2B}"/>
              </a:ext>
            </a:extLst>
          </p:cNvPr>
          <p:cNvSpPr txBox="1">
            <a:spLocks noChangeArrowheads="1"/>
          </p:cNvSpPr>
          <p:nvPr/>
        </p:nvSpPr>
        <p:spPr bwMode="auto">
          <a:xfrm>
            <a:off x="692150" y="2700338"/>
            <a:ext cx="2505075"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FSE CWBR-08</a:t>
            </a:r>
          </a:p>
          <a:p>
            <a:r>
              <a:rPr lang="en-GB" altLang="en-US" sz="1000"/>
              <a:t>100 Light Artillery Regiment RA (V) </a:t>
            </a:r>
            <a:r>
              <a:rPr lang="en-GB" altLang="en-US" sz="800"/>
              <a:t>(ce)</a:t>
            </a:r>
          </a:p>
          <a:p>
            <a:r>
              <a:rPr lang="en-GB" altLang="en-US" sz="800" b="0"/>
              <a:t>(Normally based in the UK)</a:t>
            </a:r>
          </a:p>
        </p:txBody>
      </p:sp>
      <p:sp>
        <p:nvSpPr>
          <p:cNvPr id="108787" name="Line 243">
            <a:extLst>
              <a:ext uri="{FF2B5EF4-FFF2-40B4-BE49-F238E27FC236}">
                <a16:creationId xmlns:a16="http://schemas.microsoft.com/office/drawing/2014/main" id="{6AA4ED38-3B54-4B4D-9CE9-E380B3BE12E5}"/>
              </a:ext>
            </a:extLst>
          </p:cNvPr>
          <p:cNvSpPr>
            <a:spLocks noChangeShapeType="1"/>
          </p:cNvSpPr>
          <p:nvPr/>
        </p:nvSpPr>
        <p:spPr bwMode="auto">
          <a:xfrm>
            <a:off x="260350" y="90011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08788" name="Group 244">
            <a:extLst>
              <a:ext uri="{FF2B5EF4-FFF2-40B4-BE49-F238E27FC236}">
                <a16:creationId xmlns:a16="http://schemas.microsoft.com/office/drawing/2014/main" id="{8C4D2020-D1C4-4A72-8B57-894450392313}"/>
              </a:ext>
            </a:extLst>
          </p:cNvPr>
          <p:cNvGrpSpPr>
            <a:grpSpLocks/>
          </p:cNvGrpSpPr>
          <p:nvPr/>
        </p:nvGrpSpPr>
        <p:grpSpPr bwMode="auto">
          <a:xfrm>
            <a:off x="403225" y="3348038"/>
            <a:ext cx="288925" cy="215900"/>
            <a:chOff x="2311" y="3060"/>
            <a:chExt cx="151" cy="99"/>
          </a:xfrm>
        </p:grpSpPr>
        <p:sp>
          <p:nvSpPr>
            <p:cNvPr id="108789" name="Rectangle 245">
              <a:extLst>
                <a:ext uri="{FF2B5EF4-FFF2-40B4-BE49-F238E27FC236}">
                  <a16:creationId xmlns:a16="http://schemas.microsoft.com/office/drawing/2014/main" id="{CECA660B-BD02-4F57-A6E8-3B4757D2B320}"/>
                </a:ext>
              </a:extLst>
            </p:cNvPr>
            <p:cNvSpPr>
              <a:spLocks noChangeAspect="1" noChangeArrowheads="1"/>
            </p:cNvSpPr>
            <p:nvPr/>
          </p:nvSpPr>
          <p:spPr bwMode="auto">
            <a:xfrm>
              <a:off x="2311" y="3060"/>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8790" name="Oval 246">
              <a:extLst>
                <a:ext uri="{FF2B5EF4-FFF2-40B4-BE49-F238E27FC236}">
                  <a16:creationId xmlns:a16="http://schemas.microsoft.com/office/drawing/2014/main" id="{9BAE6B1D-9660-4FEA-B269-59E053BF7E29}"/>
                </a:ext>
              </a:extLst>
            </p:cNvPr>
            <p:cNvSpPr>
              <a:spLocks noChangeAspect="1" noChangeArrowheads="1"/>
            </p:cNvSpPr>
            <p:nvPr/>
          </p:nvSpPr>
          <p:spPr bwMode="auto">
            <a:xfrm>
              <a:off x="2376" y="3098"/>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108791" name="Group 247">
            <a:extLst>
              <a:ext uri="{FF2B5EF4-FFF2-40B4-BE49-F238E27FC236}">
                <a16:creationId xmlns:a16="http://schemas.microsoft.com/office/drawing/2014/main" id="{D7A54E1F-0558-46F2-B009-53B1B495079D}"/>
              </a:ext>
            </a:extLst>
          </p:cNvPr>
          <p:cNvGrpSpPr>
            <a:grpSpLocks/>
          </p:cNvGrpSpPr>
          <p:nvPr/>
        </p:nvGrpSpPr>
        <p:grpSpPr bwMode="auto">
          <a:xfrm>
            <a:off x="509588" y="3275013"/>
            <a:ext cx="76200" cy="63500"/>
            <a:chOff x="2443" y="447"/>
            <a:chExt cx="48" cy="40"/>
          </a:xfrm>
        </p:grpSpPr>
        <p:sp>
          <p:nvSpPr>
            <p:cNvPr id="108792" name="Line 248">
              <a:extLst>
                <a:ext uri="{FF2B5EF4-FFF2-40B4-BE49-F238E27FC236}">
                  <a16:creationId xmlns:a16="http://schemas.microsoft.com/office/drawing/2014/main" id="{6E83F5C1-3FB8-4BB1-95A2-31C3D709459B}"/>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8793" name="Line 249">
              <a:extLst>
                <a:ext uri="{FF2B5EF4-FFF2-40B4-BE49-F238E27FC236}">
                  <a16:creationId xmlns:a16="http://schemas.microsoft.com/office/drawing/2014/main" id="{27B4499B-69D5-47CA-83B1-C6ADC5BD639B}"/>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08794" name="Line 250">
            <a:extLst>
              <a:ext uri="{FF2B5EF4-FFF2-40B4-BE49-F238E27FC236}">
                <a16:creationId xmlns:a16="http://schemas.microsoft.com/office/drawing/2014/main" id="{D48C17AB-3702-434D-8B8C-3E557F2821D2}"/>
              </a:ext>
            </a:extLst>
          </p:cNvPr>
          <p:cNvSpPr>
            <a:spLocks noChangeShapeType="1"/>
          </p:cNvSpPr>
          <p:nvPr/>
        </p:nvSpPr>
        <p:spPr bwMode="auto">
          <a:xfrm>
            <a:off x="260350" y="3419475"/>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8795" name="Text Box 251">
            <a:extLst>
              <a:ext uri="{FF2B5EF4-FFF2-40B4-BE49-F238E27FC236}">
                <a16:creationId xmlns:a16="http://schemas.microsoft.com/office/drawing/2014/main" id="{5FDE584C-C8C9-438F-99DB-66BF7E682CD8}"/>
              </a:ext>
            </a:extLst>
          </p:cNvPr>
          <p:cNvSpPr txBox="1">
            <a:spLocks noChangeArrowheads="1"/>
          </p:cNvSpPr>
          <p:nvPr/>
        </p:nvSpPr>
        <p:spPr bwMode="auto">
          <a:xfrm>
            <a:off x="692150" y="3203575"/>
            <a:ext cx="2505075"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FSE CWBR-08</a:t>
            </a:r>
          </a:p>
          <a:p>
            <a:r>
              <a:rPr lang="en-GB" altLang="en-US" sz="1000"/>
              <a:t>101 Light Artillery Regiment RA (V) </a:t>
            </a:r>
            <a:r>
              <a:rPr lang="en-GB" altLang="en-US" sz="800"/>
              <a:t>(ce)</a:t>
            </a:r>
          </a:p>
          <a:p>
            <a:r>
              <a:rPr lang="en-GB" altLang="en-US" sz="800" b="0"/>
              <a:t>(Normally based in the UK)</a:t>
            </a:r>
          </a:p>
        </p:txBody>
      </p:sp>
      <p:sp>
        <p:nvSpPr>
          <p:cNvPr id="108796" name="Line 252">
            <a:extLst>
              <a:ext uri="{FF2B5EF4-FFF2-40B4-BE49-F238E27FC236}">
                <a16:creationId xmlns:a16="http://schemas.microsoft.com/office/drawing/2014/main" id="{70CE9201-7E9F-41AC-81FF-ABBDBB21A8D7}"/>
              </a:ext>
            </a:extLst>
          </p:cNvPr>
          <p:cNvSpPr>
            <a:spLocks noChangeShapeType="1"/>
          </p:cNvSpPr>
          <p:nvPr/>
        </p:nvSpPr>
        <p:spPr bwMode="auto">
          <a:xfrm>
            <a:off x="260350" y="468313"/>
            <a:ext cx="0" cy="29511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08797" name="Group 253">
            <a:extLst>
              <a:ext uri="{FF2B5EF4-FFF2-40B4-BE49-F238E27FC236}">
                <a16:creationId xmlns:a16="http://schemas.microsoft.com/office/drawing/2014/main" id="{9ABE013E-27FB-49D3-9073-0940E19803BA}"/>
              </a:ext>
            </a:extLst>
          </p:cNvPr>
          <p:cNvGrpSpPr>
            <a:grpSpLocks/>
          </p:cNvGrpSpPr>
          <p:nvPr/>
        </p:nvGrpSpPr>
        <p:grpSpPr bwMode="auto">
          <a:xfrm>
            <a:off x="404813" y="1258888"/>
            <a:ext cx="287337" cy="217487"/>
            <a:chOff x="300" y="4105"/>
            <a:chExt cx="192" cy="144"/>
          </a:xfrm>
        </p:grpSpPr>
        <p:sp>
          <p:nvSpPr>
            <p:cNvPr id="108798" name="Rectangle 254">
              <a:extLst>
                <a:ext uri="{FF2B5EF4-FFF2-40B4-BE49-F238E27FC236}">
                  <a16:creationId xmlns:a16="http://schemas.microsoft.com/office/drawing/2014/main" id="{B6CD34DA-A5F8-41A2-A9F2-81D032753956}"/>
                </a:ext>
              </a:extLst>
            </p:cNvPr>
            <p:cNvSpPr>
              <a:spLocks noChangeAspect="1" noChangeArrowheads="1"/>
            </p:cNvSpPr>
            <p:nvPr/>
          </p:nvSpPr>
          <p:spPr bwMode="auto">
            <a:xfrm>
              <a:off x="300" y="4105"/>
              <a:ext cx="192" cy="144"/>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8799" name="Freeform 255">
              <a:extLst>
                <a:ext uri="{FF2B5EF4-FFF2-40B4-BE49-F238E27FC236}">
                  <a16:creationId xmlns:a16="http://schemas.microsoft.com/office/drawing/2014/main" id="{2AF0738A-8084-4905-8D4A-4D354D65B9B4}"/>
                </a:ext>
              </a:extLst>
            </p:cNvPr>
            <p:cNvSpPr>
              <a:spLocks/>
            </p:cNvSpPr>
            <p:nvPr/>
          </p:nvSpPr>
          <p:spPr bwMode="auto">
            <a:xfrm>
              <a:off x="360" y="4124"/>
              <a:ext cx="72" cy="77"/>
            </a:xfrm>
            <a:custGeom>
              <a:avLst/>
              <a:gdLst>
                <a:gd name="T0" fmla="*/ 4 w 57"/>
                <a:gd name="T1" fmla="*/ 47 h 53"/>
                <a:gd name="T2" fmla="*/ 24 w 57"/>
                <a:gd name="T3" fmla="*/ 1 h 53"/>
                <a:gd name="T4" fmla="*/ 49 w 57"/>
                <a:gd name="T5" fmla="*/ 7 h 53"/>
                <a:gd name="T6" fmla="*/ 54 w 57"/>
                <a:gd name="T7" fmla="*/ 53 h 53"/>
              </a:gdLst>
              <a:ahLst/>
              <a:cxnLst>
                <a:cxn ang="0">
                  <a:pos x="T0" y="T1"/>
                </a:cxn>
                <a:cxn ang="0">
                  <a:pos x="T2" y="T3"/>
                </a:cxn>
                <a:cxn ang="0">
                  <a:pos x="T4" y="T5"/>
                </a:cxn>
                <a:cxn ang="0">
                  <a:pos x="T6" y="T7"/>
                </a:cxn>
              </a:cxnLst>
              <a:rect l="0" t="0" r="r" b="b"/>
              <a:pathLst>
                <a:path w="57" h="53">
                  <a:moveTo>
                    <a:pt x="4" y="47"/>
                  </a:moveTo>
                  <a:cubicBezTo>
                    <a:pt x="5" y="25"/>
                    <a:pt x="0" y="5"/>
                    <a:pt x="24" y="1"/>
                  </a:cubicBezTo>
                  <a:cubicBezTo>
                    <a:pt x="36" y="2"/>
                    <a:pt x="40" y="0"/>
                    <a:pt x="49" y="7"/>
                  </a:cubicBezTo>
                  <a:cubicBezTo>
                    <a:pt x="57" y="22"/>
                    <a:pt x="54" y="34"/>
                    <a:pt x="54" y="53"/>
                  </a:cubicBezTo>
                </a:path>
              </a:pathLst>
            </a:custGeom>
            <a:solidFill>
              <a:srgbClr val="CC9900"/>
            </a:solidFill>
            <a:ln w="19050" cmpd="sng">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8800" name="Freeform 256">
              <a:extLst>
                <a:ext uri="{FF2B5EF4-FFF2-40B4-BE49-F238E27FC236}">
                  <a16:creationId xmlns:a16="http://schemas.microsoft.com/office/drawing/2014/main" id="{9A866409-9A09-4FE0-BE9B-B46895C6823A}"/>
                </a:ext>
              </a:extLst>
            </p:cNvPr>
            <p:cNvSpPr>
              <a:spLocks/>
            </p:cNvSpPr>
            <p:nvPr/>
          </p:nvSpPr>
          <p:spPr bwMode="auto">
            <a:xfrm>
              <a:off x="365" y="4185"/>
              <a:ext cx="1" cy="17"/>
            </a:xfrm>
            <a:custGeom>
              <a:avLst/>
              <a:gdLst>
                <a:gd name="T0" fmla="*/ 0 w 1"/>
                <a:gd name="T1" fmla="*/ 12 h 12"/>
                <a:gd name="T2" fmla="*/ 0 w 1"/>
                <a:gd name="T3" fmla="*/ 0 h 12"/>
              </a:gdLst>
              <a:ahLst/>
              <a:cxnLst>
                <a:cxn ang="0">
                  <a:pos x="T0" y="T1"/>
                </a:cxn>
                <a:cxn ang="0">
                  <a:pos x="T2" y="T3"/>
                </a:cxn>
              </a:cxnLst>
              <a:rect l="0" t="0" r="r" b="b"/>
              <a:pathLst>
                <a:path w="1" h="12">
                  <a:moveTo>
                    <a:pt x="0" y="12"/>
                  </a:moveTo>
                  <a:cubicBezTo>
                    <a:pt x="0" y="8"/>
                    <a:pt x="0" y="4"/>
                    <a:pt x="0" y="0"/>
                  </a:cubicBezTo>
                </a:path>
              </a:pathLst>
            </a:custGeom>
            <a:solidFill>
              <a:srgbClr val="CC9900"/>
            </a:solidFill>
            <a:ln w="19050" cmpd="sng">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8801" name="Line 257">
              <a:extLst>
                <a:ext uri="{FF2B5EF4-FFF2-40B4-BE49-F238E27FC236}">
                  <a16:creationId xmlns:a16="http://schemas.microsoft.com/office/drawing/2014/main" id="{7AAD0CFF-4372-4C9D-A6A5-0DE46DF99C1C}"/>
                </a:ext>
              </a:extLst>
            </p:cNvPr>
            <p:cNvSpPr>
              <a:spLocks noChangeAspect="1" noChangeShapeType="1"/>
            </p:cNvSpPr>
            <p:nvPr/>
          </p:nvSpPr>
          <p:spPr bwMode="auto">
            <a:xfrm flipH="1">
              <a:off x="397" y="4152"/>
              <a:ext cx="1" cy="91"/>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08802" name="Group 258">
            <a:extLst>
              <a:ext uri="{FF2B5EF4-FFF2-40B4-BE49-F238E27FC236}">
                <a16:creationId xmlns:a16="http://schemas.microsoft.com/office/drawing/2014/main" id="{E05CEE27-A086-4328-A060-BBD6140C791F}"/>
              </a:ext>
            </a:extLst>
          </p:cNvPr>
          <p:cNvGrpSpPr>
            <a:grpSpLocks/>
          </p:cNvGrpSpPr>
          <p:nvPr/>
        </p:nvGrpSpPr>
        <p:grpSpPr bwMode="auto">
          <a:xfrm>
            <a:off x="509588" y="1185863"/>
            <a:ext cx="76200" cy="63500"/>
            <a:chOff x="2443" y="447"/>
            <a:chExt cx="48" cy="40"/>
          </a:xfrm>
        </p:grpSpPr>
        <p:sp>
          <p:nvSpPr>
            <p:cNvPr id="108803" name="Line 259">
              <a:extLst>
                <a:ext uri="{FF2B5EF4-FFF2-40B4-BE49-F238E27FC236}">
                  <a16:creationId xmlns:a16="http://schemas.microsoft.com/office/drawing/2014/main" id="{C98B7DD2-DF03-44D2-8807-48E02FA2D4E5}"/>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8804" name="Line 260">
              <a:extLst>
                <a:ext uri="{FF2B5EF4-FFF2-40B4-BE49-F238E27FC236}">
                  <a16:creationId xmlns:a16="http://schemas.microsoft.com/office/drawing/2014/main" id="{69026CCC-FA61-4C23-A4E5-8DF9725BFFB2}"/>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08805" name="Line 261">
            <a:extLst>
              <a:ext uri="{FF2B5EF4-FFF2-40B4-BE49-F238E27FC236}">
                <a16:creationId xmlns:a16="http://schemas.microsoft.com/office/drawing/2014/main" id="{554F4791-B2FB-4A28-ACE0-D66989CF4F1C}"/>
              </a:ext>
            </a:extLst>
          </p:cNvPr>
          <p:cNvSpPr>
            <a:spLocks noChangeShapeType="1"/>
          </p:cNvSpPr>
          <p:nvPr/>
        </p:nvSpPr>
        <p:spPr bwMode="auto">
          <a:xfrm>
            <a:off x="261938" y="1328738"/>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8806" name="Text Box 262">
            <a:extLst>
              <a:ext uri="{FF2B5EF4-FFF2-40B4-BE49-F238E27FC236}">
                <a16:creationId xmlns:a16="http://schemas.microsoft.com/office/drawing/2014/main" id="{1355B65D-FADB-498D-B1DA-F6D6000E16C1}"/>
              </a:ext>
            </a:extLst>
          </p:cNvPr>
          <p:cNvSpPr txBox="1">
            <a:spLocks noChangeArrowheads="1"/>
          </p:cNvSpPr>
          <p:nvPr/>
        </p:nvSpPr>
        <p:spPr bwMode="auto">
          <a:xfrm>
            <a:off x="692150" y="1187450"/>
            <a:ext cx="161131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50 Missile Regiment RA</a:t>
            </a:r>
            <a:endParaRPr lang="en-US" altLang="en-US" sz="1000"/>
          </a:p>
        </p:txBody>
      </p:sp>
      <p:grpSp>
        <p:nvGrpSpPr>
          <p:cNvPr id="108807" name="Group 263">
            <a:extLst>
              <a:ext uri="{FF2B5EF4-FFF2-40B4-BE49-F238E27FC236}">
                <a16:creationId xmlns:a16="http://schemas.microsoft.com/office/drawing/2014/main" id="{8C8AC106-38A4-4AE9-8421-8A7809021796}"/>
              </a:ext>
            </a:extLst>
          </p:cNvPr>
          <p:cNvGrpSpPr>
            <a:grpSpLocks/>
          </p:cNvGrpSpPr>
          <p:nvPr/>
        </p:nvGrpSpPr>
        <p:grpSpPr bwMode="auto">
          <a:xfrm>
            <a:off x="692150" y="1619250"/>
            <a:ext cx="287338" cy="217488"/>
            <a:chOff x="300" y="4105"/>
            <a:chExt cx="192" cy="144"/>
          </a:xfrm>
        </p:grpSpPr>
        <p:sp>
          <p:nvSpPr>
            <p:cNvPr id="108808" name="Rectangle 264">
              <a:extLst>
                <a:ext uri="{FF2B5EF4-FFF2-40B4-BE49-F238E27FC236}">
                  <a16:creationId xmlns:a16="http://schemas.microsoft.com/office/drawing/2014/main" id="{5B31AA0C-A48E-458E-9E3B-923A7BCA46FD}"/>
                </a:ext>
              </a:extLst>
            </p:cNvPr>
            <p:cNvSpPr>
              <a:spLocks noChangeAspect="1" noChangeArrowheads="1"/>
            </p:cNvSpPr>
            <p:nvPr/>
          </p:nvSpPr>
          <p:spPr bwMode="auto">
            <a:xfrm>
              <a:off x="300" y="4105"/>
              <a:ext cx="192" cy="144"/>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8809" name="Freeform 265">
              <a:extLst>
                <a:ext uri="{FF2B5EF4-FFF2-40B4-BE49-F238E27FC236}">
                  <a16:creationId xmlns:a16="http://schemas.microsoft.com/office/drawing/2014/main" id="{4A7F14CE-7352-439A-B80B-661E7B2D8EA9}"/>
                </a:ext>
              </a:extLst>
            </p:cNvPr>
            <p:cNvSpPr>
              <a:spLocks/>
            </p:cNvSpPr>
            <p:nvPr/>
          </p:nvSpPr>
          <p:spPr bwMode="auto">
            <a:xfrm>
              <a:off x="360" y="4124"/>
              <a:ext cx="72" cy="77"/>
            </a:xfrm>
            <a:custGeom>
              <a:avLst/>
              <a:gdLst>
                <a:gd name="T0" fmla="*/ 4 w 57"/>
                <a:gd name="T1" fmla="*/ 47 h 53"/>
                <a:gd name="T2" fmla="*/ 24 w 57"/>
                <a:gd name="T3" fmla="*/ 1 h 53"/>
                <a:gd name="T4" fmla="*/ 49 w 57"/>
                <a:gd name="T5" fmla="*/ 7 h 53"/>
                <a:gd name="T6" fmla="*/ 54 w 57"/>
                <a:gd name="T7" fmla="*/ 53 h 53"/>
              </a:gdLst>
              <a:ahLst/>
              <a:cxnLst>
                <a:cxn ang="0">
                  <a:pos x="T0" y="T1"/>
                </a:cxn>
                <a:cxn ang="0">
                  <a:pos x="T2" y="T3"/>
                </a:cxn>
                <a:cxn ang="0">
                  <a:pos x="T4" y="T5"/>
                </a:cxn>
                <a:cxn ang="0">
                  <a:pos x="T6" y="T7"/>
                </a:cxn>
              </a:cxnLst>
              <a:rect l="0" t="0" r="r" b="b"/>
              <a:pathLst>
                <a:path w="57" h="53">
                  <a:moveTo>
                    <a:pt x="4" y="47"/>
                  </a:moveTo>
                  <a:cubicBezTo>
                    <a:pt x="5" y="25"/>
                    <a:pt x="0" y="5"/>
                    <a:pt x="24" y="1"/>
                  </a:cubicBezTo>
                  <a:cubicBezTo>
                    <a:pt x="36" y="2"/>
                    <a:pt x="40" y="0"/>
                    <a:pt x="49" y="7"/>
                  </a:cubicBezTo>
                  <a:cubicBezTo>
                    <a:pt x="57" y="22"/>
                    <a:pt x="54" y="34"/>
                    <a:pt x="54" y="53"/>
                  </a:cubicBezTo>
                </a:path>
              </a:pathLst>
            </a:custGeom>
            <a:solidFill>
              <a:srgbClr val="CC9900"/>
            </a:solidFill>
            <a:ln w="19050" cmpd="sng">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8810" name="Freeform 266">
              <a:extLst>
                <a:ext uri="{FF2B5EF4-FFF2-40B4-BE49-F238E27FC236}">
                  <a16:creationId xmlns:a16="http://schemas.microsoft.com/office/drawing/2014/main" id="{96E7B189-63F5-4423-9995-D5CDBD5C0CE6}"/>
                </a:ext>
              </a:extLst>
            </p:cNvPr>
            <p:cNvSpPr>
              <a:spLocks/>
            </p:cNvSpPr>
            <p:nvPr/>
          </p:nvSpPr>
          <p:spPr bwMode="auto">
            <a:xfrm>
              <a:off x="365" y="4185"/>
              <a:ext cx="1" cy="17"/>
            </a:xfrm>
            <a:custGeom>
              <a:avLst/>
              <a:gdLst>
                <a:gd name="T0" fmla="*/ 0 w 1"/>
                <a:gd name="T1" fmla="*/ 12 h 12"/>
                <a:gd name="T2" fmla="*/ 0 w 1"/>
                <a:gd name="T3" fmla="*/ 0 h 12"/>
              </a:gdLst>
              <a:ahLst/>
              <a:cxnLst>
                <a:cxn ang="0">
                  <a:pos x="T0" y="T1"/>
                </a:cxn>
                <a:cxn ang="0">
                  <a:pos x="T2" y="T3"/>
                </a:cxn>
              </a:cxnLst>
              <a:rect l="0" t="0" r="r" b="b"/>
              <a:pathLst>
                <a:path w="1" h="12">
                  <a:moveTo>
                    <a:pt x="0" y="12"/>
                  </a:moveTo>
                  <a:cubicBezTo>
                    <a:pt x="0" y="8"/>
                    <a:pt x="0" y="4"/>
                    <a:pt x="0" y="0"/>
                  </a:cubicBezTo>
                </a:path>
              </a:pathLst>
            </a:custGeom>
            <a:solidFill>
              <a:srgbClr val="CC9900"/>
            </a:solidFill>
            <a:ln w="19050" cmpd="sng">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8811" name="Line 267">
              <a:extLst>
                <a:ext uri="{FF2B5EF4-FFF2-40B4-BE49-F238E27FC236}">
                  <a16:creationId xmlns:a16="http://schemas.microsoft.com/office/drawing/2014/main" id="{AA8B55E1-7601-4532-9602-F7B54D97C5C6}"/>
                </a:ext>
              </a:extLst>
            </p:cNvPr>
            <p:cNvSpPr>
              <a:spLocks noChangeAspect="1" noChangeShapeType="1"/>
            </p:cNvSpPr>
            <p:nvPr/>
          </p:nvSpPr>
          <p:spPr bwMode="auto">
            <a:xfrm flipH="1">
              <a:off x="397" y="4152"/>
              <a:ext cx="1" cy="91"/>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08812" name="Line 268">
            <a:extLst>
              <a:ext uri="{FF2B5EF4-FFF2-40B4-BE49-F238E27FC236}">
                <a16:creationId xmlns:a16="http://schemas.microsoft.com/office/drawing/2014/main" id="{D07B10C4-AB53-4C02-B0B0-2367D47B72C5}"/>
              </a:ext>
            </a:extLst>
          </p:cNvPr>
          <p:cNvSpPr>
            <a:spLocks noChangeShapeType="1"/>
          </p:cNvSpPr>
          <p:nvPr/>
        </p:nvSpPr>
        <p:spPr bwMode="auto">
          <a:xfrm>
            <a:off x="836613" y="1547813"/>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8813" name="Text Box 269">
            <a:extLst>
              <a:ext uri="{FF2B5EF4-FFF2-40B4-BE49-F238E27FC236}">
                <a16:creationId xmlns:a16="http://schemas.microsoft.com/office/drawing/2014/main" id="{FF52C9F1-7965-4910-95E1-73DB25E306FE}"/>
              </a:ext>
            </a:extLst>
          </p:cNvPr>
          <p:cNvSpPr txBox="1">
            <a:spLocks noChangeArrowheads="1"/>
          </p:cNvSpPr>
          <p:nvPr/>
        </p:nvSpPr>
        <p:spPr bwMode="auto">
          <a:xfrm>
            <a:off x="981075" y="1619250"/>
            <a:ext cx="1047750"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x4 Missile Battery</a:t>
            </a:r>
          </a:p>
        </p:txBody>
      </p:sp>
      <p:grpSp>
        <p:nvGrpSpPr>
          <p:cNvPr id="108814" name="Group 270">
            <a:extLst>
              <a:ext uri="{FF2B5EF4-FFF2-40B4-BE49-F238E27FC236}">
                <a16:creationId xmlns:a16="http://schemas.microsoft.com/office/drawing/2014/main" id="{3753E5D9-E115-4BFA-A1AC-ADF5D1DD1AAE}"/>
              </a:ext>
            </a:extLst>
          </p:cNvPr>
          <p:cNvGrpSpPr>
            <a:grpSpLocks/>
          </p:cNvGrpSpPr>
          <p:nvPr/>
        </p:nvGrpSpPr>
        <p:grpSpPr bwMode="auto">
          <a:xfrm>
            <a:off x="981075" y="1979613"/>
            <a:ext cx="239713" cy="158750"/>
            <a:chOff x="300" y="4105"/>
            <a:chExt cx="192" cy="144"/>
          </a:xfrm>
        </p:grpSpPr>
        <p:sp>
          <p:nvSpPr>
            <p:cNvPr id="108815" name="Rectangle 271">
              <a:extLst>
                <a:ext uri="{FF2B5EF4-FFF2-40B4-BE49-F238E27FC236}">
                  <a16:creationId xmlns:a16="http://schemas.microsoft.com/office/drawing/2014/main" id="{5C86AB63-902D-473B-83CE-6E6E6EA1DDE2}"/>
                </a:ext>
              </a:extLst>
            </p:cNvPr>
            <p:cNvSpPr>
              <a:spLocks noChangeAspect="1" noChangeArrowheads="1"/>
            </p:cNvSpPr>
            <p:nvPr/>
          </p:nvSpPr>
          <p:spPr bwMode="auto">
            <a:xfrm>
              <a:off x="300" y="4105"/>
              <a:ext cx="192" cy="144"/>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8816" name="Freeform 272">
              <a:extLst>
                <a:ext uri="{FF2B5EF4-FFF2-40B4-BE49-F238E27FC236}">
                  <a16:creationId xmlns:a16="http://schemas.microsoft.com/office/drawing/2014/main" id="{A5ED3293-1B86-4D80-989B-CFC63D60BD80}"/>
                </a:ext>
              </a:extLst>
            </p:cNvPr>
            <p:cNvSpPr>
              <a:spLocks/>
            </p:cNvSpPr>
            <p:nvPr/>
          </p:nvSpPr>
          <p:spPr bwMode="auto">
            <a:xfrm>
              <a:off x="360" y="4124"/>
              <a:ext cx="72" cy="77"/>
            </a:xfrm>
            <a:custGeom>
              <a:avLst/>
              <a:gdLst>
                <a:gd name="T0" fmla="*/ 4 w 57"/>
                <a:gd name="T1" fmla="*/ 47 h 53"/>
                <a:gd name="T2" fmla="*/ 24 w 57"/>
                <a:gd name="T3" fmla="*/ 1 h 53"/>
                <a:gd name="T4" fmla="*/ 49 w 57"/>
                <a:gd name="T5" fmla="*/ 7 h 53"/>
                <a:gd name="T6" fmla="*/ 54 w 57"/>
                <a:gd name="T7" fmla="*/ 53 h 53"/>
              </a:gdLst>
              <a:ahLst/>
              <a:cxnLst>
                <a:cxn ang="0">
                  <a:pos x="T0" y="T1"/>
                </a:cxn>
                <a:cxn ang="0">
                  <a:pos x="T2" y="T3"/>
                </a:cxn>
                <a:cxn ang="0">
                  <a:pos x="T4" y="T5"/>
                </a:cxn>
                <a:cxn ang="0">
                  <a:pos x="T6" y="T7"/>
                </a:cxn>
              </a:cxnLst>
              <a:rect l="0" t="0" r="r" b="b"/>
              <a:pathLst>
                <a:path w="57" h="53">
                  <a:moveTo>
                    <a:pt x="4" y="47"/>
                  </a:moveTo>
                  <a:cubicBezTo>
                    <a:pt x="5" y="25"/>
                    <a:pt x="0" y="5"/>
                    <a:pt x="24" y="1"/>
                  </a:cubicBezTo>
                  <a:cubicBezTo>
                    <a:pt x="36" y="2"/>
                    <a:pt x="40" y="0"/>
                    <a:pt x="49" y="7"/>
                  </a:cubicBezTo>
                  <a:cubicBezTo>
                    <a:pt x="57" y="22"/>
                    <a:pt x="54" y="34"/>
                    <a:pt x="54" y="53"/>
                  </a:cubicBezTo>
                </a:path>
              </a:pathLst>
            </a:custGeom>
            <a:solidFill>
              <a:srgbClr val="CC9900"/>
            </a:solidFill>
            <a:ln w="19050" cmpd="sng">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8817" name="Freeform 273">
              <a:extLst>
                <a:ext uri="{FF2B5EF4-FFF2-40B4-BE49-F238E27FC236}">
                  <a16:creationId xmlns:a16="http://schemas.microsoft.com/office/drawing/2014/main" id="{80345F94-1934-4135-A5EE-48E4B0FFD44B}"/>
                </a:ext>
              </a:extLst>
            </p:cNvPr>
            <p:cNvSpPr>
              <a:spLocks/>
            </p:cNvSpPr>
            <p:nvPr/>
          </p:nvSpPr>
          <p:spPr bwMode="auto">
            <a:xfrm>
              <a:off x="365" y="4185"/>
              <a:ext cx="1" cy="17"/>
            </a:xfrm>
            <a:custGeom>
              <a:avLst/>
              <a:gdLst>
                <a:gd name="T0" fmla="*/ 0 w 1"/>
                <a:gd name="T1" fmla="*/ 12 h 12"/>
                <a:gd name="T2" fmla="*/ 0 w 1"/>
                <a:gd name="T3" fmla="*/ 0 h 12"/>
              </a:gdLst>
              <a:ahLst/>
              <a:cxnLst>
                <a:cxn ang="0">
                  <a:pos x="T0" y="T1"/>
                </a:cxn>
                <a:cxn ang="0">
                  <a:pos x="T2" y="T3"/>
                </a:cxn>
              </a:cxnLst>
              <a:rect l="0" t="0" r="r" b="b"/>
              <a:pathLst>
                <a:path w="1" h="12">
                  <a:moveTo>
                    <a:pt x="0" y="12"/>
                  </a:moveTo>
                  <a:cubicBezTo>
                    <a:pt x="0" y="8"/>
                    <a:pt x="0" y="4"/>
                    <a:pt x="0" y="0"/>
                  </a:cubicBezTo>
                </a:path>
              </a:pathLst>
            </a:custGeom>
            <a:solidFill>
              <a:srgbClr val="CC9900"/>
            </a:solidFill>
            <a:ln w="19050" cmpd="sng">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8818" name="Line 274">
              <a:extLst>
                <a:ext uri="{FF2B5EF4-FFF2-40B4-BE49-F238E27FC236}">
                  <a16:creationId xmlns:a16="http://schemas.microsoft.com/office/drawing/2014/main" id="{925250AA-89AE-4999-B6B9-39EEB1665A20}"/>
                </a:ext>
              </a:extLst>
            </p:cNvPr>
            <p:cNvSpPr>
              <a:spLocks noChangeAspect="1" noChangeShapeType="1"/>
            </p:cNvSpPr>
            <p:nvPr/>
          </p:nvSpPr>
          <p:spPr bwMode="auto">
            <a:xfrm flipH="1">
              <a:off x="397" y="4152"/>
              <a:ext cx="1" cy="91"/>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08819" name="Group 275">
            <a:extLst>
              <a:ext uri="{FF2B5EF4-FFF2-40B4-BE49-F238E27FC236}">
                <a16:creationId xmlns:a16="http://schemas.microsoft.com/office/drawing/2014/main" id="{F6F2B7B1-C32D-46D2-9D87-74993FC28891}"/>
              </a:ext>
            </a:extLst>
          </p:cNvPr>
          <p:cNvGrpSpPr>
            <a:grpSpLocks/>
          </p:cNvGrpSpPr>
          <p:nvPr/>
        </p:nvGrpSpPr>
        <p:grpSpPr bwMode="auto">
          <a:xfrm>
            <a:off x="1063625" y="1908175"/>
            <a:ext cx="74613" cy="26988"/>
            <a:chOff x="2373" y="1404"/>
            <a:chExt cx="47" cy="17"/>
          </a:xfrm>
        </p:grpSpPr>
        <p:sp>
          <p:nvSpPr>
            <p:cNvPr id="108820" name="Oval 276">
              <a:extLst>
                <a:ext uri="{FF2B5EF4-FFF2-40B4-BE49-F238E27FC236}">
                  <a16:creationId xmlns:a16="http://schemas.microsoft.com/office/drawing/2014/main" id="{9F3C9D2B-84A9-4890-80E6-08110223CD53}"/>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08821" name="Oval 277">
              <a:extLst>
                <a:ext uri="{FF2B5EF4-FFF2-40B4-BE49-F238E27FC236}">
                  <a16:creationId xmlns:a16="http://schemas.microsoft.com/office/drawing/2014/main" id="{4996260A-488A-4A1F-9860-1EE6F478AB44}"/>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08822" name="Line 278">
            <a:extLst>
              <a:ext uri="{FF2B5EF4-FFF2-40B4-BE49-F238E27FC236}">
                <a16:creationId xmlns:a16="http://schemas.microsoft.com/office/drawing/2014/main" id="{231B3031-7A28-4E96-9054-642D1D4CA55D}"/>
              </a:ext>
            </a:extLst>
          </p:cNvPr>
          <p:cNvSpPr>
            <a:spLocks noChangeShapeType="1"/>
          </p:cNvSpPr>
          <p:nvPr/>
        </p:nvSpPr>
        <p:spPr bwMode="auto">
          <a:xfrm>
            <a:off x="836613" y="2051050"/>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8823" name="Line 279">
            <a:extLst>
              <a:ext uri="{FF2B5EF4-FFF2-40B4-BE49-F238E27FC236}">
                <a16:creationId xmlns:a16="http://schemas.microsoft.com/office/drawing/2014/main" id="{285CC061-CDF9-46D9-8AB6-3BE88392EB20}"/>
              </a:ext>
            </a:extLst>
          </p:cNvPr>
          <p:cNvSpPr>
            <a:spLocks noChangeShapeType="1"/>
          </p:cNvSpPr>
          <p:nvPr/>
        </p:nvSpPr>
        <p:spPr bwMode="auto">
          <a:xfrm flipV="1">
            <a:off x="836613" y="1835150"/>
            <a:ext cx="0" cy="2159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8824" name="Line 280">
            <a:extLst>
              <a:ext uri="{FF2B5EF4-FFF2-40B4-BE49-F238E27FC236}">
                <a16:creationId xmlns:a16="http://schemas.microsoft.com/office/drawing/2014/main" id="{943F3CB9-DB16-4CEE-AB1E-FFA17D6BF646}"/>
              </a:ext>
            </a:extLst>
          </p:cNvPr>
          <p:cNvSpPr>
            <a:spLocks noChangeShapeType="1"/>
          </p:cNvSpPr>
          <p:nvPr/>
        </p:nvSpPr>
        <p:spPr bwMode="auto">
          <a:xfrm>
            <a:off x="549275" y="1692275"/>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8825" name="Line 281">
            <a:extLst>
              <a:ext uri="{FF2B5EF4-FFF2-40B4-BE49-F238E27FC236}">
                <a16:creationId xmlns:a16="http://schemas.microsoft.com/office/drawing/2014/main" id="{E9226D9F-88EA-4056-B2B9-B74615E2BB49}"/>
              </a:ext>
            </a:extLst>
          </p:cNvPr>
          <p:cNvSpPr>
            <a:spLocks noChangeShapeType="1"/>
          </p:cNvSpPr>
          <p:nvPr/>
        </p:nvSpPr>
        <p:spPr bwMode="auto">
          <a:xfrm flipV="1">
            <a:off x="549275" y="1476375"/>
            <a:ext cx="0" cy="2159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8826" name="Text Box 282">
            <a:extLst>
              <a:ext uri="{FF2B5EF4-FFF2-40B4-BE49-F238E27FC236}">
                <a16:creationId xmlns:a16="http://schemas.microsoft.com/office/drawing/2014/main" id="{30892E44-58E7-47BC-BAC6-E749A6B02CC9}"/>
              </a:ext>
            </a:extLst>
          </p:cNvPr>
          <p:cNvSpPr txBox="1">
            <a:spLocks noChangeArrowheads="1"/>
          </p:cNvSpPr>
          <p:nvPr/>
        </p:nvSpPr>
        <p:spPr bwMode="auto">
          <a:xfrm>
            <a:off x="1196975" y="1908175"/>
            <a:ext cx="2139950"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x1 </a:t>
            </a:r>
            <a:r>
              <a:rPr lang="en-GB" altLang="en-US" sz="800" b="0"/>
              <a:t>Lance SSM                                 no card</a:t>
            </a:r>
            <a:endParaRPr lang="en-GB" altLang="en-US" sz="800"/>
          </a:p>
        </p:txBody>
      </p:sp>
      <p:sp>
        <p:nvSpPr>
          <p:cNvPr id="108827" name="Line 283">
            <a:extLst>
              <a:ext uri="{FF2B5EF4-FFF2-40B4-BE49-F238E27FC236}">
                <a16:creationId xmlns:a16="http://schemas.microsoft.com/office/drawing/2014/main" id="{8790A993-E822-4EB4-8FE9-EA01557C4BBD}"/>
              </a:ext>
            </a:extLst>
          </p:cNvPr>
          <p:cNvSpPr>
            <a:spLocks noChangeShapeType="1"/>
          </p:cNvSpPr>
          <p:nvPr/>
        </p:nvSpPr>
        <p:spPr bwMode="auto">
          <a:xfrm>
            <a:off x="260350" y="611188"/>
            <a:ext cx="3240088"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08830" name="Group 286">
            <a:extLst>
              <a:ext uri="{FF2B5EF4-FFF2-40B4-BE49-F238E27FC236}">
                <a16:creationId xmlns:a16="http://schemas.microsoft.com/office/drawing/2014/main" id="{5BD1D5E4-15F1-42C3-8AD1-A36CEA41ABB9}"/>
              </a:ext>
            </a:extLst>
          </p:cNvPr>
          <p:cNvGrpSpPr>
            <a:grpSpLocks noChangeAspect="1"/>
          </p:cNvGrpSpPr>
          <p:nvPr/>
        </p:nvGrpSpPr>
        <p:grpSpPr bwMode="auto">
          <a:xfrm>
            <a:off x="3646488" y="6299200"/>
            <a:ext cx="287337" cy="215900"/>
            <a:chOff x="1055" y="960"/>
            <a:chExt cx="202" cy="132"/>
          </a:xfrm>
        </p:grpSpPr>
        <p:sp>
          <p:nvSpPr>
            <p:cNvPr id="108831" name="Rectangle 287">
              <a:extLst>
                <a:ext uri="{FF2B5EF4-FFF2-40B4-BE49-F238E27FC236}">
                  <a16:creationId xmlns:a16="http://schemas.microsoft.com/office/drawing/2014/main" id="{F5747616-EC7A-49EC-8903-298CA9B04C4E}"/>
                </a:ext>
              </a:extLst>
            </p:cNvPr>
            <p:cNvSpPr>
              <a:spLocks noChangeAspect="1" noChangeArrowheads="1"/>
            </p:cNvSpPr>
            <p:nvPr/>
          </p:nvSpPr>
          <p:spPr bwMode="auto">
            <a:xfrm>
              <a:off x="1056" y="960"/>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8832" name="Oval 288">
              <a:extLst>
                <a:ext uri="{FF2B5EF4-FFF2-40B4-BE49-F238E27FC236}">
                  <a16:creationId xmlns:a16="http://schemas.microsoft.com/office/drawing/2014/main" id="{693553E0-CC21-4EE4-A83A-90D292058BE0}"/>
                </a:ext>
              </a:extLst>
            </p:cNvPr>
            <p:cNvSpPr>
              <a:spLocks noChangeAspect="1" noChangeArrowheads="1"/>
            </p:cNvSpPr>
            <p:nvPr/>
          </p:nvSpPr>
          <p:spPr bwMode="auto">
            <a:xfrm>
              <a:off x="1081" y="989"/>
              <a:ext cx="144"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8833" name="Line 289">
              <a:extLst>
                <a:ext uri="{FF2B5EF4-FFF2-40B4-BE49-F238E27FC236}">
                  <a16:creationId xmlns:a16="http://schemas.microsoft.com/office/drawing/2014/main" id="{38B0F13A-4CC9-438C-B2EF-AB7C377A15C1}"/>
                </a:ext>
              </a:extLst>
            </p:cNvPr>
            <p:cNvSpPr>
              <a:spLocks noChangeAspect="1" noChangeShapeType="1"/>
            </p:cNvSpPr>
            <p:nvPr/>
          </p:nvSpPr>
          <p:spPr bwMode="auto">
            <a:xfrm flipV="1">
              <a:off x="1055" y="961"/>
              <a:ext cx="97" cy="131"/>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8834" name="Line 290">
              <a:extLst>
                <a:ext uri="{FF2B5EF4-FFF2-40B4-BE49-F238E27FC236}">
                  <a16:creationId xmlns:a16="http://schemas.microsoft.com/office/drawing/2014/main" id="{C0E822E1-CB57-4D91-8294-C9B219C10C22}"/>
                </a:ext>
              </a:extLst>
            </p:cNvPr>
            <p:cNvSpPr>
              <a:spLocks noChangeAspect="1" noChangeShapeType="1"/>
            </p:cNvSpPr>
            <p:nvPr/>
          </p:nvSpPr>
          <p:spPr bwMode="auto">
            <a:xfrm>
              <a:off x="1152" y="960"/>
              <a:ext cx="104" cy="131"/>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08835" name="Line 291">
            <a:extLst>
              <a:ext uri="{FF2B5EF4-FFF2-40B4-BE49-F238E27FC236}">
                <a16:creationId xmlns:a16="http://schemas.microsoft.com/office/drawing/2014/main" id="{69C3C9BB-9085-4740-9D59-75BFAA51B87E}"/>
              </a:ext>
            </a:extLst>
          </p:cNvPr>
          <p:cNvSpPr>
            <a:spLocks noChangeShapeType="1"/>
          </p:cNvSpPr>
          <p:nvPr/>
        </p:nvSpPr>
        <p:spPr bwMode="auto">
          <a:xfrm>
            <a:off x="3790950" y="6227763"/>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8836" name="Line 292">
            <a:extLst>
              <a:ext uri="{FF2B5EF4-FFF2-40B4-BE49-F238E27FC236}">
                <a16:creationId xmlns:a16="http://schemas.microsoft.com/office/drawing/2014/main" id="{94F18302-CD2C-4C59-B61D-D926ABBDB358}"/>
              </a:ext>
            </a:extLst>
          </p:cNvPr>
          <p:cNvSpPr>
            <a:spLocks noChangeShapeType="1"/>
          </p:cNvSpPr>
          <p:nvPr/>
        </p:nvSpPr>
        <p:spPr bwMode="auto">
          <a:xfrm>
            <a:off x="3502025" y="6370638"/>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8837" name="Text Box 293">
            <a:extLst>
              <a:ext uri="{FF2B5EF4-FFF2-40B4-BE49-F238E27FC236}">
                <a16:creationId xmlns:a16="http://schemas.microsoft.com/office/drawing/2014/main" id="{90AC2B13-64B9-404B-A580-501C4C293DB1}"/>
              </a:ext>
            </a:extLst>
          </p:cNvPr>
          <p:cNvSpPr txBox="1">
            <a:spLocks noChangeArrowheads="1"/>
          </p:cNvSpPr>
          <p:nvPr/>
        </p:nvSpPr>
        <p:spPr bwMode="auto">
          <a:xfrm>
            <a:off x="3933825" y="6227763"/>
            <a:ext cx="216376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CWBR-22</a:t>
            </a:r>
          </a:p>
          <a:p>
            <a:r>
              <a:rPr lang="en-GB" altLang="en-US" sz="800"/>
              <a:t>x2 Anti-Tank Guided Weapons Battery (f)</a:t>
            </a:r>
          </a:p>
        </p:txBody>
      </p:sp>
      <p:pic>
        <p:nvPicPr>
          <p:cNvPr id="108838" name="Picture 294" descr="large">
            <a:extLst>
              <a:ext uri="{FF2B5EF4-FFF2-40B4-BE49-F238E27FC236}">
                <a16:creationId xmlns:a16="http://schemas.microsoft.com/office/drawing/2014/main" id="{BDC9EB39-F5B9-41EF-9A39-F62041172E8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29000" y="6659563"/>
            <a:ext cx="3240088" cy="232886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9570" name="Picture 2" descr="CL0306-150x150">
            <a:extLst>
              <a:ext uri="{FF2B5EF4-FFF2-40B4-BE49-F238E27FC236}">
                <a16:creationId xmlns:a16="http://schemas.microsoft.com/office/drawing/2014/main" id="{794F61FA-9D44-4B35-BEC6-55DA747BCBB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08500" y="0"/>
            <a:ext cx="1212850" cy="1212850"/>
          </a:xfrm>
          <a:prstGeom prst="rect">
            <a:avLst/>
          </a:prstGeom>
          <a:noFill/>
          <a:extLst>
            <a:ext uri="{909E8E84-426E-40DD-AFC4-6F175D3DCCD1}">
              <a14:hiddenFill xmlns:a14="http://schemas.microsoft.com/office/drawing/2010/main">
                <a:solidFill>
                  <a:srgbClr val="FFFFFF"/>
                </a:solidFill>
              </a14:hiddenFill>
            </a:ext>
          </a:extLst>
        </p:spPr>
      </p:pic>
      <p:grpSp>
        <p:nvGrpSpPr>
          <p:cNvPr id="109571" name="Group 3">
            <a:extLst>
              <a:ext uri="{FF2B5EF4-FFF2-40B4-BE49-F238E27FC236}">
                <a16:creationId xmlns:a16="http://schemas.microsoft.com/office/drawing/2014/main" id="{0E02660B-C0B9-4040-B44B-AE84CF5347AF}"/>
              </a:ext>
            </a:extLst>
          </p:cNvPr>
          <p:cNvGrpSpPr>
            <a:grpSpLocks/>
          </p:cNvGrpSpPr>
          <p:nvPr/>
        </p:nvGrpSpPr>
        <p:grpSpPr bwMode="auto">
          <a:xfrm>
            <a:off x="115888" y="179388"/>
            <a:ext cx="360362" cy="288925"/>
            <a:chOff x="2311" y="3060"/>
            <a:chExt cx="151" cy="99"/>
          </a:xfrm>
        </p:grpSpPr>
        <p:sp>
          <p:nvSpPr>
            <p:cNvPr id="109572" name="Rectangle 4">
              <a:extLst>
                <a:ext uri="{FF2B5EF4-FFF2-40B4-BE49-F238E27FC236}">
                  <a16:creationId xmlns:a16="http://schemas.microsoft.com/office/drawing/2014/main" id="{319A0ED7-6862-465F-9E05-81C5A3DB7AB1}"/>
                </a:ext>
              </a:extLst>
            </p:cNvPr>
            <p:cNvSpPr>
              <a:spLocks noChangeAspect="1" noChangeArrowheads="1"/>
            </p:cNvSpPr>
            <p:nvPr/>
          </p:nvSpPr>
          <p:spPr bwMode="auto">
            <a:xfrm>
              <a:off x="2311" y="3060"/>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9573" name="Oval 5">
              <a:extLst>
                <a:ext uri="{FF2B5EF4-FFF2-40B4-BE49-F238E27FC236}">
                  <a16:creationId xmlns:a16="http://schemas.microsoft.com/office/drawing/2014/main" id="{D8717DC3-6861-4914-91FC-45C1BBBCDFEF}"/>
                </a:ext>
              </a:extLst>
            </p:cNvPr>
            <p:cNvSpPr>
              <a:spLocks noChangeAspect="1" noChangeArrowheads="1"/>
            </p:cNvSpPr>
            <p:nvPr/>
          </p:nvSpPr>
          <p:spPr bwMode="auto">
            <a:xfrm>
              <a:off x="2376" y="3098"/>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109574" name="Group 6">
            <a:extLst>
              <a:ext uri="{FF2B5EF4-FFF2-40B4-BE49-F238E27FC236}">
                <a16:creationId xmlns:a16="http://schemas.microsoft.com/office/drawing/2014/main" id="{9C9BBB64-2ABB-41B5-8CC0-9E77D31CBCF4}"/>
              </a:ext>
            </a:extLst>
          </p:cNvPr>
          <p:cNvGrpSpPr>
            <a:grpSpLocks/>
          </p:cNvGrpSpPr>
          <p:nvPr/>
        </p:nvGrpSpPr>
        <p:grpSpPr bwMode="auto">
          <a:xfrm>
            <a:off x="222250" y="107950"/>
            <a:ext cx="147638" cy="63500"/>
            <a:chOff x="119" y="295"/>
            <a:chExt cx="93" cy="40"/>
          </a:xfrm>
        </p:grpSpPr>
        <p:grpSp>
          <p:nvGrpSpPr>
            <p:cNvPr id="109575" name="Group 7">
              <a:extLst>
                <a:ext uri="{FF2B5EF4-FFF2-40B4-BE49-F238E27FC236}">
                  <a16:creationId xmlns:a16="http://schemas.microsoft.com/office/drawing/2014/main" id="{3E6BBA50-0948-4DE4-953D-EE29712E66AD}"/>
                </a:ext>
              </a:extLst>
            </p:cNvPr>
            <p:cNvGrpSpPr>
              <a:grpSpLocks/>
            </p:cNvGrpSpPr>
            <p:nvPr/>
          </p:nvGrpSpPr>
          <p:grpSpPr bwMode="auto">
            <a:xfrm>
              <a:off x="119" y="295"/>
              <a:ext cx="48" cy="40"/>
              <a:chOff x="2539" y="543"/>
              <a:chExt cx="48" cy="40"/>
            </a:xfrm>
          </p:grpSpPr>
          <p:sp>
            <p:nvSpPr>
              <p:cNvPr id="109576" name="Line 8">
                <a:extLst>
                  <a:ext uri="{FF2B5EF4-FFF2-40B4-BE49-F238E27FC236}">
                    <a16:creationId xmlns:a16="http://schemas.microsoft.com/office/drawing/2014/main" id="{AAAD4A82-DB5B-4DA8-9960-4B88FD7CA13B}"/>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9577" name="Line 9">
                <a:extLst>
                  <a:ext uri="{FF2B5EF4-FFF2-40B4-BE49-F238E27FC236}">
                    <a16:creationId xmlns:a16="http://schemas.microsoft.com/office/drawing/2014/main" id="{2B4039D8-1F9C-4576-8885-16CD25F34EF7}"/>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109578" name="Group 10">
              <a:extLst>
                <a:ext uri="{FF2B5EF4-FFF2-40B4-BE49-F238E27FC236}">
                  <a16:creationId xmlns:a16="http://schemas.microsoft.com/office/drawing/2014/main" id="{5A5E1AAB-9C2D-4D27-8A14-7D6D956870F8}"/>
                </a:ext>
              </a:extLst>
            </p:cNvPr>
            <p:cNvGrpSpPr>
              <a:grpSpLocks/>
            </p:cNvGrpSpPr>
            <p:nvPr/>
          </p:nvGrpSpPr>
          <p:grpSpPr bwMode="auto">
            <a:xfrm>
              <a:off x="164" y="295"/>
              <a:ext cx="48" cy="40"/>
              <a:chOff x="2539" y="543"/>
              <a:chExt cx="48" cy="40"/>
            </a:xfrm>
          </p:grpSpPr>
          <p:sp>
            <p:nvSpPr>
              <p:cNvPr id="109579" name="Line 11">
                <a:extLst>
                  <a:ext uri="{FF2B5EF4-FFF2-40B4-BE49-F238E27FC236}">
                    <a16:creationId xmlns:a16="http://schemas.microsoft.com/office/drawing/2014/main" id="{4579C542-BD93-4F4F-9D7E-0AA6C2AACE2B}"/>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9580" name="Line 12">
                <a:extLst>
                  <a:ext uri="{FF2B5EF4-FFF2-40B4-BE49-F238E27FC236}">
                    <a16:creationId xmlns:a16="http://schemas.microsoft.com/office/drawing/2014/main" id="{FD759B39-2C12-4C38-A23B-DBD49EDDB497}"/>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109581" name="Text Box 13">
            <a:extLst>
              <a:ext uri="{FF2B5EF4-FFF2-40B4-BE49-F238E27FC236}">
                <a16:creationId xmlns:a16="http://schemas.microsoft.com/office/drawing/2014/main" id="{8D5CB44F-B5D0-4A84-8D56-4AF4B1EE6956}"/>
              </a:ext>
            </a:extLst>
          </p:cNvPr>
          <p:cNvSpPr txBox="1">
            <a:spLocks noChangeArrowheads="1"/>
          </p:cNvSpPr>
          <p:nvPr/>
        </p:nvSpPr>
        <p:spPr bwMode="auto">
          <a:xfrm>
            <a:off x="476250" y="107950"/>
            <a:ext cx="2430463" cy="427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FIRE SUPPORT ELEMENT CWBR-01b</a:t>
            </a:r>
          </a:p>
          <a:p>
            <a:r>
              <a:rPr lang="en-GB" altLang="en-US"/>
              <a:t>Artillery Division (1983-89)</a:t>
            </a:r>
            <a:r>
              <a:rPr lang="en-GB" altLang="en-US" sz="1000"/>
              <a:t> </a:t>
            </a:r>
            <a:r>
              <a:rPr lang="en-GB" altLang="en-US" sz="800"/>
              <a:t>(a)</a:t>
            </a:r>
            <a:endParaRPr lang="en-GB" altLang="en-US" sz="1000"/>
          </a:p>
        </p:txBody>
      </p:sp>
      <p:grpSp>
        <p:nvGrpSpPr>
          <p:cNvPr id="109582" name="Group 14">
            <a:extLst>
              <a:ext uri="{FF2B5EF4-FFF2-40B4-BE49-F238E27FC236}">
                <a16:creationId xmlns:a16="http://schemas.microsoft.com/office/drawing/2014/main" id="{7A5A49A4-E28C-43DC-8515-6F4C835D4596}"/>
              </a:ext>
            </a:extLst>
          </p:cNvPr>
          <p:cNvGrpSpPr>
            <a:grpSpLocks noChangeAspect="1"/>
          </p:cNvGrpSpPr>
          <p:nvPr/>
        </p:nvGrpSpPr>
        <p:grpSpPr bwMode="auto">
          <a:xfrm>
            <a:off x="404813" y="2339975"/>
            <a:ext cx="287337" cy="215900"/>
            <a:chOff x="1968" y="1728"/>
            <a:chExt cx="195" cy="132"/>
          </a:xfrm>
        </p:grpSpPr>
        <p:sp>
          <p:nvSpPr>
            <p:cNvPr id="109583" name="Rectangle 15">
              <a:extLst>
                <a:ext uri="{FF2B5EF4-FFF2-40B4-BE49-F238E27FC236}">
                  <a16:creationId xmlns:a16="http://schemas.microsoft.com/office/drawing/2014/main" id="{21F6F016-D27E-4BA0-9114-E0C4B9CAB1D3}"/>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9584" name="Line 16">
              <a:extLst>
                <a:ext uri="{FF2B5EF4-FFF2-40B4-BE49-F238E27FC236}">
                  <a16:creationId xmlns:a16="http://schemas.microsoft.com/office/drawing/2014/main" id="{92393F32-82DC-4A2C-A8C5-D034940942EE}"/>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9585" name="Line 17">
              <a:extLst>
                <a:ext uri="{FF2B5EF4-FFF2-40B4-BE49-F238E27FC236}">
                  <a16:creationId xmlns:a16="http://schemas.microsoft.com/office/drawing/2014/main" id="{ADF09342-CE02-43AD-AED8-B1B2C99342E9}"/>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09586" name="Group 18">
            <a:extLst>
              <a:ext uri="{FF2B5EF4-FFF2-40B4-BE49-F238E27FC236}">
                <a16:creationId xmlns:a16="http://schemas.microsoft.com/office/drawing/2014/main" id="{A9E03A05-2CE9-4930-AB4A-87E447F4C47C}"/>
              </a:ext>
            </a:extLst>
          </p:cNvPr>
          <p:cNvGrpSpPr>
            <a:grpSpLocks/>
          </p:cNvGrpSpPr>
          <p:nvPr/>
        </p:nvGrpSpPr>
        <p:grpSpPr bwMode="auto">
          <a:xfrm>
            <a:off x="509588" y="2265363"/>
            <a:ext cx="76200" cy="63500"/>
            <a:chOff x="2443" y="447"/>
            <a:chExt cx="48" cy="40"/>
          </a:xfrm>
        </p:grpSpPr>
        <p:sp>
          <p:nvSpPr>
            <p:cNvPr id="109587" name="Line 19">
              <a:extLst>
                <a:ext uri="{FF2B5EF4-FFF2-40B4-BE49-F238E27FC236}">
                  <a16:creationId xmlns:a16="http://schemas.microsoft.com/office/drawing/2014/main" id="{9686184B-E35C-4A3C-962D-2A6A703971E2}"/>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9588" name="Line 20">
              <a:extLst>
                <a:ext uri="{FF2B5EF4-FFF2-40B4-BE49-F238E27FC236}">
                  <a16:creationId xmlns:a16="http://schemas.microsoft.com/office/drawing/2014/main" id="{68F52941-CDB3-4823-AF04-92BF594A4569}"/>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09589" name="Line 21">
            <a:extLst>
              <a:ext uri="{FF2B5EF4-FFF2-40B4-BE49-F238E27FC236}">
                <a16:creationId xmlns:a16="http://schemas.microsoft.com/office/drawing/2014/main" id="{D8520299-6948-4067-9DB0-938A87A23FDC}"/>
              </a:ext>
            </a:extLst>
          </p:cNvPr>
          <p:cNvSpPr>
            <a:spLocks noChangeShapeType="1"/>
          </p:cNvSpPr>
          <p:nvPr/>
        </p:nvSpPr>
        <p:spPr bwMode="auto">
          <a:xfrm>
            <a:off x="261938" y="2408238"/>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9590" name="Text Box 22">
            <a:extLst>
              <a:ext uri="{FF2B5EF4-FFF2-40B4-BE49-F238E27FC236}">
                <a16:creationId xmlns:a16="http://schemas.microsoft.com/office/drawing/2014/main" id="{80BD7FD8-C29F-49C1-939C-7C30B8E6ADF5}"/>
              </a:ext>
            </a:extLst>
          </p:cNvPr>
          <p:cNvSpPr txBox="1">
            <a:spLocks noChangeArrowheads="1"/>
          </p:cNvSpPr>
          <p:nvPr/>
        </p:nvSpPr>
        <p:spPr bwMode="auto">
          <a:xfrm>
            <a:off x="692150" y="2195513"/>
            <a:ext cx="1974850"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BATLEGROUP CWBR-26</a:t>
            </a:r>
          </a:p>
          <a:p>
            <a:r>
              <a:rPr lang="en-GB" altLang="en-US" sz="1000"/>
              <a:t>Infantry Battalion Type ‘B’ </a:t>
            </a:r>
            <a:r>
              <a:rPr lang="en-GB" altLang="en-US" sz="800"/>
              <a:t>(bc)</a:t>
            </a:r>
          </a:p>
          <a:p>
            <a:r>
              <a:rPr lang="en-US" altLang="en-US" sz="800" b="0"/>
              <a:t>(Normally based in the UK)</a:t>
            </a:r>
          </a:p>
        </p:txBody>
      </p:sp>
      <p:sp>
        <p:nvSpPr>
          <p:cNvPr id="109591" name="Text Box 23">
            <a:extLst>
              <a:ext uri="{FF2B5EF4-FFF2-40B4-BE49-F238E27FC236}">
                <a16:creationId xmlns:a16="http://schemas.microsoft.com/office/drawing/2014/main" id="{CE95BB39-4F06-4C89-A8A1-C46BF76A6125}"/>
              </a:ext>
            </a:extLst>
          </p:cNvPr>
          <p:cNvSpPr txBox="1">
            <a:spLocks noChangeArrowheads="1"/>
          </p:cNvSpPr>
          <p:nvPr/>
        </p:nvSpPr>
        <p:spPr bwMode="auto">
          <a:xfrm>
            <a:off x="115888" y="5435600"/>
            <a:ext cx="3284537" cy="375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800"/>
              <a:t>(a) </a:t>
            </a:r>
            <a:r>
              <a:rPr lang="en-GB" altLang="en-US" sz="800" b="0"/>
              <a:t>The Artillery Division Headquarters was down-sized in 1985 and the whole formation was re-designated as 1st Artillery Brigade.  However, there was no change to the overall size of the formation.</a:t>
            </a:r>
          </a:p>
          <a:p>
            <a:endParaRPr lang="en-GB" altLang="en-US" sz="800" b="0"/>
          </a:p>
          <a:p>
            <a:r>
              <a:rPr lang="en-GB" altLang="en-US" sz="800"/>
              <a:t>(b) </a:t>
            </a:r>
            <a:r>
              <a:rPr lang="en-GB" altLang="en-US" sz="800" b="0"/>
              <a:t>These units  were provided by the TA and would deploy to Germany during the build-up to war.</a:t>
            </a:r>
          </a:p>
          <a:p>
            <a:endParaRPr lang="en-GB" altLang="en-US" sz="800" b="0"/>
          </a:p>
          <a:p>
            <a:r>
              <a:rPr lang="en-GB" altLang="en-US" sz="800"/>
              <a:t>(c) </a:t>
            </a:r>
            <a:r>
              <a:rPr lang="en-GB" altLang="en-US" sz="800" b="0"/>
              <a:t>This infantry battalion was assigned to protect the nuclear weapons held by 39 Heavy Regiment and 50 Missile Regiment.</a:t>
            </a:r>
          </a:p>
          <a:p>
            <a:endParaRPr lang="en-GB" altLang="en-US" sz="800" b="0"/>
          </a:p>
          <a:p>
            <a:r>
              <a:rPr lang="en-GB" altLang="en-US" sz="800"/>
              <a:t>(d) </a:t>
            </a:r>
            <a:r>
              <a:rPr lang="en-GB" altLang="en-US" sz="800" b="0"/>
              <a:t>The fourth (Tracked Rapier) Battery was added to each of the Germany-based Air Defence Regiments in 1983.  In 1985, one of the towed batteries was also converted to Tracked Rapier, so each regiment had two batteries each of towed and tracked Rapier.  The single UK-based Air Defence Regiment remained equipped with three batteries of towed Rapier.</a:t>
            </a:r>
            <a:endParaRPr lang="en-GB" altLang="en-US" sz="800"/>
          </a:p>
          <a:p>
            <a:endParaRPr lang="en-GB" altLang="en-US" sz="800"/>
          </a:p>
          <a:p>
            <a:r>
              <a:rPr lang="en-GB" altLang="en-US" sz="800"/>
              <a:t>(e) </a:t>
            </a:r>
            <a:r>
              <a:rPr lang="en-GB" altLang="en-US" sz="800" b="0"/>
              <a:t>In 1985: The UK-based 12 Air Defence Regiment was swapped with the Germany-based 16 Air Defence Regiment.  They also swapped roles and equipment.  The UK-based regiment (12 or 16 Regt) would deploy to Germany with 2nd Infantry Division, though would supply one of its three batteries to UKMF (1 Brigade) and another battery to 3 Commando Brigade.  It would only therefore deploy to Germany with its headquarters and one battery.</a:t>
            </a:r>
          </a:p>
          <a:p>
            <a:endParaRPr lang="en-GB" altLang="en-US" sz="800" b="0"/>
          </a:p>
          <a:p>
            <a:r>
              <a:rPr lang="en-GB" altLang="en-US" sz="800"/>
              <a:t>(f) </a:t>
            </a:r>
            <a:r>
              <a:rPr lang="en-GB" altLang="en-US" sz="800" b="0"/>
              <a:t>45 Field Regiment would deploy to Germany with 19 Infantry Brigade, but would then under command of the Artillery Division.</a:t>
            </a:r>
          </a:p>
          <a:p>
            <a:endParaRPr lang="en-GB" altLang="en-US" sz="800" b="0"/>
          </a:p>
          <a:p>
            <a:r>
              <a:rPr lang="en-GB" altLang="en-US" sz="800"/>
              <a:t>(g) </a:t>
            </a:r>
            <a:r>
              <a:rPr lang="en-GB" altLang="en-US" sz="800" b="0"/>
              <a:t>27 Field Regiment would deploy to Germany with 24 Infantry Brigade, but would then under command of the Artillery Division.</a:t>
            </a:r>
            <a:endParaRPr lang="en-GB" altLang="en-US" sz="800"/>
          </a:p>
        </p:txBody>
      </p:sp>
      <p:grpSp>
        <p:nvGrpSpPr>
          <p:cNvPr id="109592" name="Group 24">
            <a:extLst>
              <a:ext uri="{FF2B5EF4-FFF2-40B4-BE49-F238E27FC236}">
                <a16:creationId xmlns:a16="http://schemas.microsoft.com/office/drawing/2014/main" id="{0437A5A8-1E8F-4720-B311-32CEA830C222}"/>
              </a:ext>
            </a:extLst>
          </p:cNvPr>
          <p:cNvGrpSpPr>
            <a:grpSpLocks/>
          </p:cNvGrpSpPr>
          <p:nvPr/>
        </p:nvGrpSpPr>
        <p:grpSpPr bwMode="auto">
          <a:xfrm>
            <a:off x="3933825" y="1979613"/>
            <a:ext cx="287338" cy="215900"/>
            <a:chOff x="1400" y="2850"/>
            <a:chExt cx="152" cy="99"/>
          </a:xfrm>
        </p:grpSpPr>
        <p:sp>
          <p:nvSpPr>
            <p:cNvPr id="109593" name="Rectangle 25">
              <a:extLst>
                <a:ext uri="{FF2B5EF4-FFF2-40B4-BE49-F238E27FC236}">
                  <a16:creationId xmlns:a16="http://schemas.microsoft.com/office/drawing/2014/main" id="{F3C8FDBD-7D8A-4B18-B1D2-B7C83AEAF16B}"/>
                </a:ext>
              </a:extLst>
            </p:cNvPr>
            <p:cNvSpPr>
              <a:spLocks noChangeAspect="1" noChangeArrowheads="1"/>
            </p:cNvSpPr>
            <p:nvPr/>
          </p:nvSpPr>
          <p:spPr bwMode="auto">
            <a:xfrm>
              <a:off x="1401" y="2850"/>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9594" name="Line 26">
              <a:extLst>
                <a:ext uri="{FF2B5EF4-FFF2-40B4-BE49-F238E27FC236}">
                  <a16:creationId xmlns:a16="http://schemas.microsoft.com/office/drawing/2014/main" id="{946A0F81-8B7A-4284-89FA-34CC5EE7AD4E}"/>
                </a:ext>
              </a:extLst>
            </p:cNvPr>
            <p:cNvSpPr>
              <a:spLocks noChangeAspect="1" noChangeShapeType="1"/>
            </p:cNvSpPr>
            <p:nvPr/>
          </p:nvSpPr>
          <p:spPr bwMode="auto">
            <a:xfrm flipV="1">
              <a:off x="1400" y="2851"/>
              <a:ext cx="73"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9595" name="Line 27">
              <a:extLst>
                <a:ext uri="{FF2B5EF4-FFF2-40B4-BE49-F238E27FC236}">
                  <a16:creationId xmlns:a16="http://schemas.microsoft.com/office/drawing/2014/main" id="{0B571183-F971-4EBF-B7E7-DC7412D77203}"/>
                </a:ext>
              </a:extLst>
            </p:cNvPr>
            <p:cNvSpPr>
              <a:spLocks noChangeAspect="1" noChangeShapeType="1"/>
            </p:cNvSpPr>
            <p:nvPr/>
          </p:nvSpPr>
          <p:spPr bwMode="auto">
            <a:xfrm>
              <a:off x="1473" y="2850"/>
              <a:ext cx="78"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9596" name="Line 28">
              <a:extLst>
                <a:ext uri="{FF2B5EF4-FFF2-40B4-BE49-F238E27FC236}">
                  <a16:creationId xmlns:a16="http://schemas.microsoft.com/office/drawing/2014/main" id="{DE0F19E3-DE27-4391-AF3D-A81D8D66B034}"/>
                </a:ext>
              </a:extLst>
            </p:cNvPr>
            <p:cNvSpPr>
              <a:spLocks noChangeAspect="1" noChangeShapeType="1"/>
            </p:cNvSpPr>
            <p:nvPr/>
          </p:nvSpPr>
          <p:spPr bwMode="auto">
            <a:xfrm>
              <a:off x="1442" y="2892"/>
              <a:ext cx="62" cy="0"/>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09597" name="Line 29">
            <a:extLst>
              <a:ext uri="{FF2B5EF4-FFF2-40B4-BE49-F238E27FC236}">
                <a16:creationId xmlns:a16="http://schemas.microsoft.com/office/drawing/2014/main" id="{168E3F7A-8757-40E6-8C14-8706F45EF777}"/>
              </a:ext>
            </a:extLst>
          </p:cNvPr>
          <p:cNvSpPr>
            <a:spLocks noChangeShapeType="1"/>
          </p:cNvSpPr>
          <p:nvPr/>
        </p:nvSpPr>
        <p:spPr bwMode="auto">
          <a:xfrm>
            <a:off x="4078288" y="1908175"/>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9598" name="Text Box 30">
            <a:extLst>
              <a:ext uri="{FF2B5EF4-FFF2-40B4-BE49-F238E27FC236}">
                <a16:creationId xmlns:a16="http://schemas.microsoft.com/office/drawing/2014/main" id="{937062A0-5F15-4820-AC46-E5BFDA30E8AD}"/>
              </a:ext>
            </a:extLst>
          </p:cNvPr>
          <p:cNvSpPr txBox="1">
            <a:spLocks noChangeArrowheads="1"/>
          </p:cNvSpPr>
          <p:nvPr/>
        </p:nvSpPr>
        <p:spPr bwMode="auto">
          <a:xfrm>
            <a:off x="4221163" y="1860550"/>
            <a:ext cx="22637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CWBR-15</a:t>
            </a:r>
          </a:p>
          <a:p>
            <a:r>
              <a:rPr lang="en-GB" altLang="en-US" sz="800"/>
              <a:t>x1 Air Defence Battery (Tracked Rapier) (d)</a:t>
            </a:r>
          </a:p>
        </p:txBody>
      </p:sp>
      <p:grpSp>
        <p:nvGrpSpPr>
          <p:cNvPr id="109606" name="Group 38">
            <a:extLst>
              <a:ext uri="{FF2B5EF4-FFF2-40B4-BE49-F238E27FC236}">
                <a16:creationId xmlns:a16="http://schemas.microsoft.com/office/drawing/2014/main" id="{28503FBB-D6DB-4029-BB28-C5DABF4F87EF}"/>
              </a:ext>
            </a:extLst>
          </p:cNvPr>
          <p:cNvGrpSpPr>
            <a:grpSpLocks/>
          </p:cNvGrpSpPr>
          <p:nvPr/>
        </p:nvGrpSpPr>
        <p:grpSpPr bwMode="auto">
          <a:xfrm>
            <a:off x="3933825" y="1547813"/>
            <a:ext cx="287338" cy="215900"/>
            <a:chOff x="1400" y="2850"/>
            <a:chExt cx="152" cy="99"/>
          </a:xfrm>
        </p:grpSpPr>
        <p:sp>
          <p:nvSpPr>
            <p:cNvPr id="109607" name="Rectangle 39">
              <a:extLst>
                <a:ext uri="{FF2B5EF4-FFF2-40B4-BE49-F238E27FC236}">
                  <a16:creationId xmlns:a16="http://schemas.microsoft.com/office/drawing/2014/main" id="{82C3BE37-E3EE-4B39-9C66-63B320F785CD}"/>
                </a:ext>
              </a:extLst>
            </p:cNvPr>
            <p:cNvSpPr>
              <a:spLocks noChangeAspect="1" noChangeArrowheads="1"/>
            </p:cNvSpPr>
            <p:nvPr/>
          </p:nvSpPr>
          <p:spPr bwMode="auto">
            <a:xfrm>
              <a:off x="1401" y="2850"/>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9608" name="Line 40">
              <a:extLst>
                <a:ext uri="{FF2B5EF4-FFF2-40B4-BE49-F238E27FC236}">
                  <a16:creationId xmlns:a16="http://schemas.microsoft.com/office/drawing/2014/main" id="{102A0087-BCDD-4B1C-83B1-816D502317CB}"/>
                </a:ext>
              </a:extLst>
            </p:cNvPr>
            <p:cNvSpPr>
              <a:spLocks noChangeAspect="1" noChangeShapeType="1"/>
            </p:cNvSpPr>
            <p:nvPr/>
          </p:nvSpPr>
          <p:spPr bwMode="auto">
            <a:xfrm flipV="1">
              <a:off x="1400" y="2851"/>
              <a:ext cx="73"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9609" name="Line 41">
              <a:extLst>
                <a:ext uri="{FF2B5EF4-FFF2-40B4-BE49-F238E27FC236}">
                  <a16:creationId xmlns:a16="http://schemas.microsoft.com/office/drawing/2014/main" id="{2D99172C-B08F-41A2-A1FC-5ECCE146E90E}"/>
                </a:ext>
              </a:extLst>
            </p:cNvPr>
            <p:cNvSpPr>
              <a:spLocks noChangeAspect="1" noChangeShapeType="1"/>
            </p:cNvSpPr>
            <p:nvPr/>
          </p:nvSpPr>
          <p:spPr bwMode="auto">
            <a:xfrm>
              <a:off x="1473" y="2850"/>
              <a:ext cx="78"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9610" name="Line 42">
              <a:extLst>
                <a:ext uri="{FF2B5EF4-FFF2-40B4-BE49-F238E27FC236}">
                  <a16:creationId xmlns:a16="http://schemas.microsoft.com/office/drawing/2014/main" id="{CFD39231-557A-43B1-9571-01FCBEB2C242}"/>
                </a:ext>
              </a:extLst>
            </p:cNvPr>
            <p:cNvSpPr>
              <a:spLocks noChangeAspect="1" noChangeShapeType="1"/>
            </p:cNvSpPr>
            <p:nvPr/>
          </p:nvSpPr>
          <p:spPr bwMode="auto">
            <a:xfrm>
              <a:off x="1442" y="2892"/>
              <a:ext cx="62" cy="0"/>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09611" name="Line 43">
            <a:extLst>
              <a:ext uri="{FF2B5EF4-FFF2-40B4-BE49-F238E27FC236}">
                <a16:creationId xmlns:a16="http://schemas.microsoft.com/office/drawing/2014/main" id="{EA04D576-9195-4FB7-87BE-181BF3F3A1E1}"/>
              </a:ext>
            </a:extLst>
          </p:cNvPr>
          <p:cNvSpPr>
            <a:spLocks noChangeShapeType="1"/>
          </p:cNvSpPr>
          <p:nvPr/>
        </p:nvSpPr>
        <p:spPr bwMode="auto">
          <a:xfrm>
            <a:off x="4076700" y="1476375"/>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9612" name="Text Box 44">
            <a:extLst>
              <a:ext uri="{FF2B5EF4-FFF2-40B4-BE49-F238E27FC236}">
                <a16:creationId xmlns:a16="http://schemas.microsoft.com/office/drawing/2014/main" id="{69DD84B8-7104-48A4-8C27-33DF504CE7D6}"/>
              </a:ext>
            </a:extLst>
          </p:cNvPr>
          <p:cNvSpPr txBox="1">
            <a:spLocks noChangeArrowheads="1"/>
          </p:cNvSpPr>
          <p:nvPr/>
        </p:nvSpPr>
        <p:spPr bwMode="auto">
          <a:xfrm>
            <a:off x="4222750" y="1476375"/>
            <a:ext cx="18430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CWBR-14</a:t>
            </a:r>
          </a:p>
          <a:p>
            <a:r>
              <a:rPr lang="en-GB" altLang="en-US" sz="800"/>
              <a:t>x3 Air Defence Battery (Rapier) (d)</a:t>
            </a:r>
            <a:endParaRPr lang="en-GB" altLang="en-US" sz="1000"/>
          </a:p>
        </p:txBody>
      </p:sp>
      <p:grpSp>
        <p:nvGrpSpPr>
          <p:cNvPr id="109613" name="Group 45">
            <a:extLst>
              <a:ext uri="{FF2B5EF4-FFF2-40B4-BE49-F238E27FC236}">
                <a16:creationId xmlns:a16="http://schemas.microsoft.com/office/drawing/2014/main" id="{F540ACD3-BBA0-4ED9-99D9-E82511D7F12B}"/>
              </a:ext>
            </a:extLst>
          </p:cNvPr>
          <p:cNvGrpSpPr>
            <a:grpSpLocks/>
          </p:cNvGrpSpPr>
          <p:nvPr/>
        </p:nvGrpSpPr>
        <p:grpSpPr bwMode="auto">
          <a:xfrm>
            <a:off x="796925" y="3635375"/>
            <a:ext cx="76200" cy="63500"/>
            <a:chOff x="2443" y="447"/>
            <a:chExt cx="48" cy="40"/>
          </a:xfrm>
        </p:grpSpPr>
        <p:sp>
          <p:nvSpPr>
            <p:cNvPr id="109614" name="Line 46">
              <a:extLst>
                <a:ext uri="{FF2B5EF4-FFF2-40B4-BE49-F238E27FC236}">
                  <a16:creationId xmlns:a16="http://schemas.microsoft.com/office/drawing/2014/main" id="{DC840DB1-47CB-4320-B40B-319345E65572}"/>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9615" name="Line 47">
              <a:extLst>
                <a:ext uri="{FF2B5EF4-FFF2-40B4-BE49-F238E27FC236}">
                  <a16:creationId xmlns:a16="http://schemas.microsoft.com/office/drawing/2014/main" id="{A8FC883E-77FA-4320-923D-C8539FE36173}"/>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09616" name="Text Box 48">
            <a:extLst>
              <a:ext uri="{FF2B5EF4-FFF2-40B4-BE49-F238E27FC236}">
                <a16:creationId xmlns:a16="http://schemas.microsoft.com/office/drawing/2014/main" id="{38A2EDAB-E98D-4E87-93C2-D7F42ADDC32B}"/>
              </a:ext>
            </a:extLst>
          </p:cNvPr>
          <p:cNvSpPr txBox="1">
            <a:spLocks noChangeArrowheads="1"/>
          </p:cNvSpPr>
          <p:nvPr/>
        </p:nvSpPr>
        <p:spPr bwMode="auto">
          <a:xfrm>
            <a:off x="981075" y="3563938"/>
            <a:ext cx="2360613"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FIRE SUPPORT ELEMENT CWBR-06</a:t>
            </a:r>
          </a:p>
          <a:p>
            <a:r>
              <a:rPr lang="en-GB" altLang="en-US" sz="1000"/>
              <a:t>45 Field Artillery Regiment RA </a:t>
            </a:r>
            <a:r>
              <a:rPr lang="en-GB" altLang="en-US" sz="800"/>
              <a:t>(f)</a:t>
            </a:r>
            <a:endParaRPr lang="en-GB" altLang="en-US" sz="1000"/>
          </a:p>
          <a:p>
            <a:r>
              <a:rPr lang="en-GB" altLang="en-US" sz="800" b="0"/>
              <a:t>(Normally based in the UK)</a:t>
            </a:r>
          </a:p>
        </p:txBody>
      </p:sp>
      <p:grpSp>
        <p:nvGrpSpPr>
          <p:cNvPr id="109617" name="Group 49">
            <a:extLst>
              <a:ext uri="{FF2B5EF4-FFF2-40B4-BE49-F238E27FC236}">
                <a16:creationId xmlns:a16="http://schemas.microsoft.com/office/drawing/2014/main" id="{9C5B60F7-9DBA-4F61-8657-48B2C54B1C07}"/>
              </a:ext>
            </a:extLst>
          </p:cNvPr>
          <p:cNvGrpSpPr>
            <a:grpSpLocks/>
          </p:cNvGrpSpPr>
          <p:nvPr/>
        </p:nvGrpSpPr>
        <p:grpSpPr bwMode="auto">
          <a:xfrm>
            <a:off x="693738" y="3708400"/>
            <a:ext cx="288925" cy="215900"/>
            <a:chOff x="2311" y="3060"/>
            <a:chExt cx="151" cy="99"/>
          </a:xfrm>
        </p:grpSpPr>
        <p:sp>
          <p:nvSpPr>
            <p:cNvPr id="109618" name="Rectangle 50">
              <a:extLst>
                <a:ext uri="{FF2B5EF4-FFF2-40B4-BE49-F238E27FC236}">
                  <a16:creationId xmlns:a16="http://schemas.microsoft.com/office/drawing/2014/main" id="{F82A76F1-D6EA-4584-9464-4D81CCBCA482}"/>
                </a:ext>
              </a:extLst>
            </p:cNvPr>
            <p:cNvSpPr>
              <a:spLocks noChangeAspect="1" noChangeArrowheads="1"/>
            </p:cNvSpPr>
            <p:nvPr/>
          </p:nvSpPr>
          <p:spPr bwMode="auto">
            <a:xfrm>
              <a:off x="2311" y="3060"/>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9619" name="Oval 51">
              <a:extLst>
                <a:ext uri="{FF2B5EF4-FFF2-40B4-BE49-F238E27FC236}">
                  <a16:creationId xmlns:a16="http://schemas.microsoft.com/office/drawing/2014/main" id="{835F264D-8352-4C31-BB58-B30D7C5D6DC0}"/>
                </a:ext>
              </a:extLst>
            </p:cNvPr>
            <p:cNvSpPr>
              <a:spLocks noChangeAspect="1" noChangeArrowheads="1"/>
            </p:cNvSpPr>
            <p:nvPr/>
          </p:nvSpPr>
          <p:spPr bwMode="auto">
            <a:xfrm>
              <a:off x="2376" y="3098"/>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109620" name="Group 52">
            <a:extLst>
              <a:ext uri="{FF2B5EF4-FFF2-40B4-BE49-F238E27FC236}">
                <a16:creationId xmlns:a16="http://schemas.microsoft.com/office/drawing/2014/main" id="{2A043825-CCBD-4485-A999-820FDE02286E}"/>
              </a:ext>
            </a:extLst>
          </p:cNvPr>
          <p:cNvGrpSpPr>
            <a:grpSpLocks/>
          </p:cNvGrpSpPr>
          <p:nvPr/>
        </p:nvGrpSpPr>
        <p:grpSpPr bwMode="auto">
          <a:xfrm>
            <a:off x="509588" y="758825"/>
            <a:ext cx="76200" cy="63500"/>
            <a:chOff x="2443" y="447"/>
            <a:chExt cx="48" cy="40"/>
          </a:xfrm>
        </p:grpSpPr>
        <p:sp>
          <p:nvSpPr>
            <p:cNvPr id="109621" name="Line 53">
              <a:extLst>
                <a:ext uri="{FF2B5EF4-FFF2-40B4-BE49-F238E27FC236}">
                  <a16:creationId xmlns:a16="http://schemas.microsoft.com/office/drawing/2014/main" id="{08D83F86-F20F-4352-B56E-E5F96D44C5FB}"/>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9622" name="Line 54">
              <a:extLst>
                <a:ext uri="{FF2B5EF4-FFF2-40B4-BE49-F238E27FC236}">
                  <a16:creationId xmlns:a16="http://schemas.microsoft.com/office/drawing/2014/main" id="{D9607442-CA90-4D2D-A0A1-C4DFEDB38CED}"/>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09623" name="Text Box 55">
            <a:extLst>
              <a:ext uri="{FF2B5EF4-FFF2-40B4-BE49-F238E27FC236}">
                <a16:creationId xmlns:a16="http://schemas.microsoft.com/office/drawing/2014/main" id="{F4874167-DB68-4560-9FF8-DFF46621A9C9}"/>
              </a:ext>
            </a:extLst>
          </p:cNvPr>
          <p:cNvSpPr txBox="1">
            <a:spLocks noChangeArrowheads="1"/>
          </p:cNvSpPr>
          <p:nvPr/>
        </p:nvSpPr>
        <p:spPr bwMode="auto">
          <a:xfrm>
            <a:off x="692150" y="684213"/>
            <a:ext cx="236061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FIRE SUPPORT ELEMENT CWBR-12</a:t>
            </a:r>
          </a:p>
          <a:p>
            <a:r>
              <a:rPr lang="en-GB" altLang="en-US" sz="1000"/>
              <a:t>39 Heavy Artillery Regiment RA</a:t>
            </a:r>
            <a:endParaRPr lang="en-GB" altLang="en-US" sz="800" b="0"/>
          </a:p>
        </p:txBody>
      </p:sp>
      <p:grpSp>
        <p:nvGrpSpPr>
          <p:cNvPr id="109624" name="Group 56">
            <a:extLst>
              <a:ext uri="{FF2B5EF4-FFF2-40B4-BE49-F238E27FC236}">
                <a16:creationId xmlns:a16="http://schemas.microsoft.com/office/drawing/2014/main" id="{0D08D483-75B8-450E-9E5F-7C4108266AB6}"/>
              </a:ext>
            </a:extLst>
          </p:cNvPr>
          <p:cNvGrpSpPr>
            <a:grpSpLocks/>
          </p:cNvGrpSpPr>
          <p:nvPr/>
        </p:nvGrpSpPr>
        <p:grpSpPr bwMode="auto">
          <a:xfrm>
            <a:off x="404813" y="827088"/>
            <a:ext cx="287337" cy="215900"/>
            <a:chOff x="1920" y="3072"/>
            <a:chExt cx="151" cy="99"/>
          </a:xfrm>
        </p:grpSpPr>
        <p:sp>
          <p:nvSpPr>
            <p:cNvPr id="109625" name="Rectangle 57">
              <a:extLst>
                <a:ext uri="{FF2B5EF4-FFF2-40B4-BE49-F238E27FC236}">
                  <a16:creationId xmlns:a16="http://schemas.microsoft.com/office/drawing/2014/main" id="{E99ED54C-242A-43AB-911D-BA89463DD481}"/>
                </a:ext>
              </a:extLst>
            </p:cNvPr>
            <p:cNvSpPr>
              <a:spLocks noChangeAspect="1" noChangeArrowheads="1"/>
            </p:cNvSpPr>
            <p:nvPr/>
          </p:nvSpPr>
          <p:spPr bwMode="auto">
            <a:xfrm>
              <a:off x="1920" y="3072"/>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9626" name="Oval 58">
              <a:extLst>
                <a:ext uri="{FF2B5EF4-FFF2-40B4-BE49-F238E27FC236}">
                  <a16:creationId xmlns:a16="http://schemas.microsoft.com/office/drawing/2014/main" id="{5CB07BF4-C1B4-4AC8-AF72-4AA70DC2A5BD}"/>
                </a:ext>
              </a:extLst>
            </p:cNvPr>
            <p:cNvSpPr>
              <a:spLocks noChangeAspect="1" noChangeArrowheads="1"/>
            </p:cNvSpPr>
            <p:nvPr/>
          </p:nvSpPr>
          <p:spPr bwMode="auto">
            <a:xfrm>
              <a:off x="1946" y="3097"/>
              <a:ext cx="97" cy="47"/>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9627" name="Oval 59">
              <a:extLst>
                <a:ext uri="{FF2B5EF4-FFF2-40B4-BE49-F238E27FC236}">
                  <a16:creationId xmlns:a16="http://schemas.microsoft.com/office/drawing/2014/main" id="{BA7C406F-9462-4BBC-AD66-02DD20F6B1B4}"/>
                </a:ext>
              </a:extLst>
            </p:cNvPr>
            <p:cNvSpPr>
              <a:spLocks noChangeAspect="1" noChangeArrowheads="1"/>
            </p:cNvSpPr>
            <p:nvPr/>
          </p:nvSpPr>
          <p:spPr bwMode="auto">
            <a:xfrm>
              <a:off x="1985" y="3110"/>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109636" name="Group 68">
            <a:extLst>
              <a:ext uri="{FF2B5EF4-FFF2-40B4-BE49-F238E27FC236}">
                <a16:creationId xmlns:a16="http://schemas.microsoft.com/office/drawing/2014/main" id="{04394407-B0C7-43FA-8BC3-726DD3D6A7F4}"/>
              </a:ext>
            </a:extLst>
          </p:cNvPr>
          <p:cNvGrpSpPr>
            <a:grpSpLocks/>
          </p:cNvGrpSpPr>
          <p:nvPr/>
        </p:nvGrpSpPr>
        <p:grpSpPr bwMode="auto">
          <a:xfrm>
            <a:off x="3644900" y="1187450"/>
            <a:ext cx="287338" cy="215900"/>
            <a:chOff x="1400" y="2850"/>
            <a:chExt cx="152" cy="99"/>
          </a:xfrm>
        </p:grpSpPr>
        <p:sp>
          <p:nvSpPr>
            <p:cNvPr id="109637" name="Rectangle 69">
              <a:extLst>
                <a:ext uri="{FF2B5EF4-FFF2-40B4-BE49-F238E27FC236}">
                  <a16:creationId xmlns:a16="http://schemas.microsoft.com/office/drawing/2014/main" id="{21875485-9375-4D01-88D9-3153C5727443}"/>
                </a:ext>
              </a:extLst>
            </p:cNvPr>
            <p:cNvSpPr>
              <a:spLocks noChangeAspect="1" noChangeArrowheads="1"/>
            </p:cNvSpPr>
            <p:nvPr/>
          </p:nvSpPr>
          <p:spPr bwMode="auto">
            <a:xfrm>
              <a:off x="1401" y="2850"/>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9638" name="Line 70">
              <a:extLst>
                <a:ext uri="{FF2B5EF4-FFF2-40B4-BE49-F238E27FC236}">
                  <a16:creationId xmlns:a16="http://schemas.microsoft.com/office/drawing/2014/main" id="{7701C86E-392F-4ECE-8119-3A0220BD933D}"/>
                </a:ext>
              </a:extLst>
            </p:cNvPr>
            <p:cNvSpPr>
              <a:spLocks noChangeAspect="1" noChangeShapeType="1"/>
            </p:cNvSpPr>
            <p:nvPr/>
          </p:nvSpPr>
          <p:spPr bwMode="auto">
            <a:xfrm flipV="1">
              <a:off x="1400" y="2851"/>
              <a:ext cx="73"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9639" name="Line 71">
              <a:extLst>
                <a:ext uri="{FF2B5EF4-FFF2-40B4-BE49-F238E27FC236}">
                  <a16:creationId xmlns:a16="http://schemas.microsoft.com/office/drawing/2014/main" id="{D8AA066C-760E-4312-AFE6-F3C8D12BFD13}"/>
                </a:ext>
              </a:extLst>
            </p:cNvPr>
            <p:cNvSpPr>
              <a:spLocks noChangeAspect="1" noChangeShapeType="1"/>
            </p:cNvSpPr>
            <p:nvPr/>
          </p:nvSpPr>
          <p:spPr bwMode="auto">
            <a:xfrm>
              <a:off x="1473" y="2850"/>
              <a:ext cx="78"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9640" name="Line 72">
              <a:extLst>
                <a:ext uri="{FF2B5EF4-FFF2-40B4-BE49-F238E27FC236}">
                  <a16:creationId xmlns:a16="http://schemas.microsoft.com/office/drawing/2014/main" id="{78FDB886-E39F-4370-B179-BB935D064D61}"/>
                </a:ext>
              </a:extLst>
            </p:cNvPr>
            <p:cNvSpPr>
              <a:spLocks noChangeAspect="1" noChangeShapeType="1"/>
            </p:cNvSpPr>
            <p:nvPr/>
          </p:nvSpPr>
          <p:spPr bwMode="auto">
            <a:xfrm>
              <a:off x="1442" y="2892"/>
              <a:ext cx="62" cy="0"/>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09641" name="Group 73">
            <a:extLst>
              <a:ext uri="{FF2B5EF4-FFF2-40B4-BE49-F238E27FC236}">
                <a16:creationId xmlns:a16="http://schemas.microsoft.com/office/drawing/2014/main" id="{34F74E29-4A7F-4D96-B289-12F0CDFEA5C7}"/>
              </a:ext>
            </a:extLst>
          </p:cNvPr>
          <p:cNvGrpSpPr>
            <a:grpSpLocks/>
          </p:cNvGrpSpPr>
          <p:nvPr/>
        </p:nvGrpSpPr>
        <p:grpSpPr bwMode="auto">
          <a:xfrm>
            <a:off x="3751263" y="1116013"/>
            <a:ext cx="76200" cy="63500"/>
            <a:chOff x="2443" y="447"/>
            <a:chExt cx="48" cy="40"/>
          </a:xfrm>
        </p:grpSpPr>
        <p:sp>
          <p:nvSpPr>
            <p:cNvPr id="109642" name="Line 74">
              <a:extLst>
                <a:ext uri="{FF2B5EF4-FFF2-40B4-BE49-F238E27FC236}">
                  <a16:creationId xmlns:a16="http://schemas.microsoft.com/office/drawing/2014/main" id="{B1245255-5D52-48C3-9EB3-6C4EA95E598B}"/>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9643" name="Line 75">
              <a:extLst>
                <a:ext uri="{FF2B5EF4-FFF2-40B4-BE49-F238E27FC236}">
                  <a16:creationId xmlns:a16="http://schemas.microsoft.com/office/drawing/2014/main" id="{B05C7A1F-1D43-4B06-BBE6-616062921EBF}"/>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09644" name="Line 76">
            <a:extLst>
              <a:ext uri="{FF2B5EF4-FFF2-40B4-BE49-F238E27FC236}">
                <a16:creationId xmlns:a16="http://schemas.microsoft.com/office/drawing/2014/main" id="{4239DAEE-D0C0-4772-9EE5-F86361545D16}"/>
              </a:ext>
            </a:extLst>
          </p:cNvPr>
          <p:cNvSpPr>
            <a:spLocks noChangeShapeType="1"/>
          </p:cNvSpPr>
          <p:nvPr/>
        </p:nvSpPr>
        <p:spPr bwMode="auto">
          <a:xfrm>
            <a:off x="3502025" y="126047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9645" name="Text Box 77">
            <a:extLst>
              <a:ext uri="{FF2B5EF4-FFF2-40B4-BE49-F238E27FC236}">
                <a16:creationId xmlns:a16="http://schemas.microsoft.com/office/drawing/2014/main" id="{FCFDBE59-0FD0-44F0-9C92-F9A126874B98}"/>
              </a:ext>
            </a:extLst>
          </p:cNvPr>
          <p:cNvSpPr txBox="1">
            <a:spLocks noChangeArrowheads="1"/>
          </p:cNvSpPr>
          <p:nvPr/>
        </p:nvSpPr>
        <p:spPr bwMode="auto">
          <a:xfrm>
            <a:off x="3933825" y="1116013"/>
            <a:ext cx="21145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16 Air Defence Regiment RA </a:t>
            </a:r>
            <a:r>
              <a:rPr lang="en-GB" altLang="en-US" sz="800"/>
              <a:t>(de)</a:t>
            </a:r>
            <a:endParaRPr lang="en-US" altLang="en-US" sz="800"/>
          </a:p>
        </p:txBody>
      </p:sp>
      <p:sp>
        <p:nvSpPr>
          <p:cNvPr id="109646" name="Line 78">
            <a:extLst>
              <a:ext uri="{FF2B5EF4-FFF2-40B4-BE49-F238E27FC236}">
                <a16:creationId xmlns:a16="http://schemas.microsoft.com/office/drawing/2014/main" id="{7508B04B-E5BA-4E7A-97F2-294E5692D236}"/>
              </a:ext>
            </a:extLst>
          </p:cNvPr>
          <p:cNvSpPr>
            <a:spLocks noChangeShapeType="1"/>
          </p:cNvSpPr>
          <p:nvPr/>
        </p:nvSpPr>
        <p:spPr bwMode="auto">
          <a:xfrm>
            <a:off x="3790950" y="1620838"/>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9647" name="Line 79">
            <a:extLst>
              <a:ext uri="{FF2B5EF4-FFF2-40B4-BE49-F238E27FC236}">
                <a16:creationId xmlns:a16="http://schemas.microsoft.com/office/drawing/2014/main" id="{310CA1A6-58B3-4645-AED9-B2D1E14D572E}"/>
              </a:ext>
            </a:extLst>
          </p:cNvPr>
          <p:cNvSpPr>
            <a:spLocks noChangeShapeType="1"/>
          </p:cNvSpPr>
          <p:nvPr/>
        </p:nvSpPr>
        <p:spPr bwMode="auto">
          <a:xfrm flipV="1">
            <a:off x="3789363" y="1403350"/>
            <a:ext cx="0" cy="6477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09648" name="Group 80">
            <a:extLst>
              <a:ext uri="{FF2B5EF4-FFF2-40B4-BE49-F238E27FC236}">
                <a16:creationId xmlns:a16="http://schemas.microsoft.com/office/drawing/2014/main" id="{3DA4D9C8-F26D-4748-A360-C19E7FD2FF06}"/>
              </a:ext>
            </a:extLst>
          </p:cNvPr>
          <p:cNvGrpSpPr>
            <a:grpSpLocks/>
          </p:cNvGrpSpPr>
          <p:nvPr/>
        </p:nvGrpSpPr>
        <p:grpSpPr bwMode="auto">
          <a:xfrm>
            <a:off x="3933825" y="2771775"/>
            <a:ext cx="287338" cy="215900"/>
            <a:chOff x="1400" y="2850"/>
            <a:chExt cx="152" cy="99"/>
          </a:xfrm>
        </p:grpSpPr>
        <p:sp>
          <p:nvSpPr>
            <p:cNvPr id="109649" name="Rectangle 81">
              <a:extLst>
                <a:ext uri="{FF2B5EF4-FFF2-40B4-BE49-F238E27FC236}">
                  <a16:creationId xmlns:a16="http://schemas.microsoft.com/office/drawing/2014/main" id="{8D42CE90-4F58-4B83-8285-E8B1DE8170FF}"/>
                </a:ext>
              </a:extLst>
            </p:cNvPr>
            <p:cNvSpPr>
              <a:spLocks noChangeAspect="1" noChangeArrowheads="1"/>
            </p:cNvSpPr>
            <p:nvPr/>
          </p:nvSpPr>
          <p:spPr bwMode="auto">
            <a:xfrm>
              <a:off x="1401" y="2850"/>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9650" name="Line 82">
              <a:extLst>
                <a:ext uri="{FF2B5EF4-FFF2-40B4-BE49-F238E27FC236}">
                  <a16:creationId xmlns:a16="http://schemas.microsoft.com/office/drawing/2014/main" id="{8168294B-7833-4FE2-9B97-DB8BFFC216D0}"/>
                </a:ext>
              </a:extLst>
            </p:cNvPr>
            <p:cNvSpPr>
              <a:spLocks noChangeAspect="1" noChangeShapeType="1"/>
            </p:cNvSpPr>
            <p:nvPr/>
          </p:nvSpPr>
          <p:spPr bwMode="auto">
            <a:xfrm flipV="1">
              <a:off x="1400" y="2851"/>
              <a:ext cx="73"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9651" name="Line 83">
              <a:extLst>
                <a:ext uri="{FF2B5EF4-FFF2-40B4-BE49-F238E27FC236}">
                  <a16:creationId xmlns:a16="http://schemas.microsoft.com/office/drawing/2014/main" id="{16B03F71-9239-4075-8213-B2F580437F75}"/>
                </a:ext>
              </a:extLst>
            </p:cNvPr>
            <p:cNvSpPr>
              <a:spLocks noChangeAspect="1" noChangeShapeType="1"/>
            </p:cNvSpPr>
            <p:nvPr/>
          </p:nvSpPr>
          <p:spPr bwMode="auto">
            <a:xfrm>
              <a:off x="1473" y="2850"/>
              <a:ext cx="78"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9652" name="Line 84">
              <a:extLst>
                <a:ext uri="{FF2B5EF4-FFF2-40B4-BE49-F238E27FC236}">
                  <a16:creationId xmlns:a16="http://schemas.microsoft.com/office/drawing/2014/main" id="{612D4937-28BF-497E-B5A1-D308E39F9C3F}"/>
                </a:ext>
              </a:extLst>
            </p:cNvPr>
            <p:cNvSpPr>
              <a:spLocks noChangeAspect="1" noChangeShapeType="1"/>
            </p:cNvSpPr>
            <p:nvPr/>
          </p:nvSpPr>
          <p:spPr bwMode="auto">
            <a:xfrm>
              <a:off x="1442" y="2892"/>
              <a:ext cx="62" cy="0"/>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09653" name="Line 85">
            <a:extLst>
              <a:ext uri="{FF2B5EF4-FFF2-40B4-BE49-F238E27FC236}">
                <a16:creationId xmlns:a16="http://schemas.microsoft.com/office/drawing/2014/main" id="{097972EE-5F34-4EC3-BEB3-59BE47ADE01D}"/>
              </a:ext>
            </a:extLst>
          </p:cNvPr>
          <p:cNvSpPr>
            <a:spLocks noChangeShapeType="1"/>
          </p:cNvSpPr>
          <p:nvPr/>
        </p:nvSpPr>
        <p:spPr bwMode="auto">
          <a:xfrm>
            <a:off x="4078288" y="2701925"/>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9654" name="Text Box 86">
            <a:extLst>
              <a:ext uri="{FF2B5EF4-FFF2-40B4-BE49-F238E27FC236}">
                <a16:creationId xmlns:a16="http://schemas.microsoft.com/office/drawing/2014/main" id="{9C127104-2B2F-4487-9EDB-B81E8CFE3C08}"/>
              </a:ext>
            </a:extLst>
          </p:cNvPr>
          <p:cNvSpPr txBox="1">
            <a:spLocks noChangeArrowheads="1"/>
          </p:cNvSpPr>
          <p:nvPr/>
        </p:nvSpPr>
        <p:spPr bwMode="auto">
          <a:xfrm>
            <a:off x="4221163" y="2700338"/>
            <a:ext cx="18430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CWBR-14</a:t>
            </a:r>
          </a:p>
          <a:p>
            <a:r>
              <a:rPr lang="en-GB" altLang="en-US" sz="800"/>
              <a:t>x3 Air Defence Battery (Rapier) (d)</a:t>
            </a:r>
            <a:endParaRPr lang="en-GB" altLang="en-US" sz="1000"/>
          </a:p>
        </p:txBody>
      </p:sp>
      <p:grpSp>
        <p:nvGrpSpPr>
          <p:cNvPr id="109655" name="Group 87">
            <a:extLst>
              <a:ext uri="{FF2B5EF4-FFF2-40B4-BE49-F238E27FC236}">
                <a16:creationId xmlns:a16="http://schemas.microsoft.com/office/drawing/2014/main" id="{0385C4CB-172E-4B2A-8632-9AC28539B0BD}"/>
              </a:ext>
            </a:extLst>
          </p:cNvPr>
          <p:cNvGrpSpPr>
            <a:grpSpLocks/>
          </p:cNvGrpSpPr>
          <p:nvPr/>
        </p:nvGrpSpPr>
        <p:grpSpPr bwMode="auto">
          <a:xfrm>
            <a:off x="3643313" y="2411413"/>
            <a:ext cx="287337" cy="215900"/>
            <a:chOff x="1400" y="2850"/>
            <a:chExt cx="152" cy="99"/>
          </a:xfrm>
        </p:grpSpPr>
        <p:sp>
          <p:nvSpPr>
            <p:cNvPr id="109656" name="Rectangle 88">
              <a:extLst>
                <a:ext uri="{FF2B5EF4-FFF2-40B4-BE49-F238E27FC236}">
                  <a16:creationId xmlns:a16="http://schemas.microsoft.com/office/drawing/2014/main" id="{E9C639FB-E00B-4AA2-BC6F-970E99059708}"/>
                </a:ext>
              </a:extLst>
            </p:cNvPr>
            <p:cNvSpPr>
              <a:spLocks noChangeAspect="1" noChangeArrowheads="1"/>
            </p:cNvSpPr>
            <p:nvPr/>
          </p:nvSpPr>
          <p:spPr bwMode="auto">
            <a:xfrm>
              <a:off x="1401" y="2850"/>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9657" name="Line 89">
              <a:extLst>
                <a:ext uri="{FF2B5EF4-FFF2-40B4-BE49-F238E27FC236}">
                  <a16:creationId xmlns:a16="http://schemas.microsoft.com/office/drawing/2014/main" id="{AC7015BB-93F7-4BDB-BC80-468EA75A3724}"/>
                </a:ext>
              </a:extLst>
            </p:cNvPr>
            <p:cNvSpPr>
              <a:spLocks noChangeAspect="1" noChangeShapeType="1"/>
            </p:cNvSpPr>
            <p:nvPr/>
          </p:nvSpPr>
          <p:spPr bwMode="auto">
            <a:xfrm flipV="1">
              <a:off x="1400" y="2851"/>
              <a:ext cx="73"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9658" name="Line 90">
              <a:extLst>
                <a:ext uri="{FF2B5EF4-FFF2-40B4-BE49-F238E27FC236}">
                  <a16:creationId xmlns:a16="http://schemas.microsoft.com/office/drawing/2014/main" id="{402A915B-F5AD-4A9C-859E-EA8FC66141AC}"/>
                </a:ext>
              </a:extLst>
            </p:cNvPr>
            <p:cNvSpPr>
              <a:spLocks noChangeAspect="1" noChangeShapeType="1"/>
            </p:cNvSpPr>
            <p:nvPr/>
          </p:nvSpPr>
          <p:spPr bwMode="auto">
            <a:xfrm>
              <a:off x="1473" y="2850"/>
              <a:ext cx="78"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9659" name="Line 91">
              <a:extLst>
                <a:ext uri="{FF2B5EF4-FFF2-40B4-BE49-F238E27FC236}">
                  <a16:creationId xmlns:a16="http://schemas.microsoft.com/office/drawing/2014/main" id="{0D85550F-CD3B-405F-8492-0D09D8362A9D}"/>
                </a:ext>
              </a:extLst>
            </p:cNvPr>
            <p:cNvSpPr>
              <a:spLocks noChangeAspect="1" noChangeShapeType="1"/>
            </p:cNvSpPr>
            <p:nvPr/>
          </p:nvSpPr>
          <p:spPr bwMode="auto">
            <a:xfrm>
              <a:off x="1442" y="2892"/>
              <a:ext cx="62" cy="0"/>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09660" name="Group 92">
            <a:extLst>
              <a:ext uri="{FF2B5EF4-FFF2-40B4-BE49-F238E27FC236}">
                <a16:creationId xmlns:a16="http://schemas.microsoft.com/office/drawing/2014/main" id="{AB5134AD-E0E1-4F30-8390-C003564DAB37}"/>
              </a:ext>
            </a:extLst>
          </p:cNvPr>
          <p:cNvGrpSpPr>
            <a:grpSpLocks/>
          </p:cNvGrpSpPr>
          <p:nvPr/>
        </p:nvGrpSpPr>
        <p:grpSpPr bwMode="auto">
          <a:xfrm>
            <a:off x="3749675" y="2339975"/>
            <a:ext cx="76200" cy="63500"/>
            <a:chOff x="2443" y="447"/>
            <a:chExt cx="48" cy="40"/>
          </a:xfrm>
        </p:grpSpPr>
        <p:sp>
          <p:nvSpPr>
            <p:cNvPr id="109661" name="Line 93">
              <a:extLst>
                <a:ext uri="{FF2B5EF4-FFF2-40B4-BE49-F238E27FC236}">
                  <a16:creationId xmlns:a16="http://schemas.microsoft.com/office/drawing/2014/main" id="{D6B8C595-7287-4548-83D7-6D954C689910}"/>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9662" name="Line 94">
              <a:extLst>
                <a:ext uri="{FF2B5EF4-FFF2-40B4-BE49-F238E27FC236}">
                  <a16:creationId xmlns:a16="http://schemas.microsoft.com/office/drawing/2014/main" id="{1D979AF6-3B13-47D0-BA5A-0EBD6DEE698A}"/>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09663" name="Line 95">
            <a:extLst>
              <a:ext uri="{FF2B5EF4-FFF2-40B4-BE49-F238E27FC236}">
                <a16:creationId xmlns:a16="http://schemas.microsoft.com/office/drawing/2014/main" id="{325DC501-5068-4480-93C3-6682527EBB19}"/>
              </a:ext>
            </a:extLst>
          </p:cNvPr>
          <p:cNvSpPr>
            <a:spLocks noChangeShapeType="1"/>
          </p:cNvSpPr>
          <p:nvPr/>
        </p:nvSpPr>
        <p:spPr bwMode="auto">
          <a:xfrm>
            <a:off x="3500438" y="2484438"/>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9664" name="Text Box 96">
            <a:extLst>
              <a:ext uri="{FF2B5EF4-FFF2-40B4-BE49-F238E27FC236}">
                <a16:creationId xmlns:a16="http://schemas.microsoft.com/office/drawing/2014/main" id="{73CFD09C-3CCE-4F6D-8A06-87478FD77966}"/>
              </a:ext>
            </a:extLst>
          </p:cNvPr>
          <p:cNvSpPr txBox="1">
            <a:spLocks noChangeArrowheads="1"/>
          </p:cNvSpPr>
          <p:nvPr/>
        </p:nvSpPr>
        <p:spPr bwMode="auto">
          <a:xfrm>
            <a:off x="3932238" y="2339975"/>
            <a:ext cx="21145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22 Air Defence Regiment RA </a:t>
            </a:r>
            <a:r>
              <a:rPr lang="en-GB" altLang="en-US" sz="800"/>
              <a:t>(de)</a:t>
            </a:r>
            <a:endParaRPr lang="en-US" altLang="en-US" sz="800"/>
          </a:p>
        </p:txBody>
      </p:sp>
      <p:sp>
        <p:nvSpPr>
          <p:cNvPr id="109665" name="Line 97">
            <a:extLst>
              <a:ext uri="{FF2B5EF4-FFF2-40B4-BE49-F238E27FC236}">
                <a16:creationId xmlns:a16="http://schemas.microsoft.com/office/drawing/2014/main" id="{84693876-FFA4-41FC-857A-0B524B38047D}"/>
              </a:ext>
            </a:extLst>
          </p:cNvPr>
          <p:cNvSpPr>
            <a:spLocks noChangeShapeType="1"/>
          </p:cNvSpPr>
          <p:nvPr/>
        </p:nvSpPr>
        <p:spPr bwMode="auto">
          <a:xfrm>
            <a:off x="3789363" y="2843213"/>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9666" name="Line 98">
            <a:extLst>
              <a:ext uri="{FF2B5EF4-FFF2-40B4-BE49-F238E27FC236}">
                <a16:creationId xmlns:a16="http://schemas.microsoft.com/office/drawing/2014/main" id="{5C3FD9EF-4F32-47BE-9463-A8BAD9E0761F}"/>
              </a:ext>
            </a:extLst>
          </p:cNvPr>
          <p:cNvSpPr>
            <a:spLocks noChangeShapeType="1"/>
          </p:cNvSpPr>
          <p:nvPr/>
        </p:nvSpPr>
        <p:spPr bwMode="auto">
          <a:xfrm flipV="1">
            <a:off x="3789363" y="2627313"/>
            <a:ext cx="0" cy="649287"/>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09686" name="Group 118">
            <a:extLst>
              <a:ext uri="{FF2B5EF4-FFF2-40B4-BE49-F238E27FC236}">
                <a16:creationId xmlns:a16="http://schemas.microsoft.com/office/drawing/2014/main" id="{F51257FB-1E7E-46DD-9777-D2CB82B1F63C}"/>
              </a:ext>
            </a:extLst>
          </p:cNvPr>
          <p:cNvGrpSpPr>
            <a:grpSpLocks/>
          </p:cNvGrpSpPr>
          <p:nvPr/>
        </p:nvGrpSpPr>
        <p:grpSpPr bwMode="auto">
          <a:xfrm>
            <a:off x="3935413" y="3997325"/>
            <a:ext cx="287337" cy="215900"/>
            <a:chOff x="1400" y="2850"/>
            <a:chExt cx="152" cy="99"/>
          </a:xfrm>
        </p:grpSpPr>
        <p:sp>
          <p:nvSpPr>
            <p:cNvPr id="109687" name="Rectangle 119">
              <a:extLst>
                <a:ext uri="{FF2B5EF4-FFF2-40B4-BE49-F238E27FC236}">
                  <a16:creationId xmlns:a16="http://schemas.microsoft.com/office/drawing/2014/main" id="{2A39A9DB-E5A6-46AE-8972-C76F1658F81B}"/>
                </a:ext>
              </a:extLst>
            </p:cNvPr>
            <p:cNvSpPr>
              <a:spLocks noChangeAspect="1" noChangeArrowheads="1"/>
            </p:cNvSpPr>
            <p:nvPr/>
          </p:nvSpPr>
          <p:spPr bwMode="auto">
            <a:xfrm>
              <a:off x="1401" y="2850"/>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9688" name="Line 120">
              <a:extLst>
                <a:ext uri="{FF2B5EF4-FFF2-40B4-BE49-F238E27FC236}">
                  <a16:creationId xmlns:a16="http://schemas.microsoft.com/office/drawing/2014/main" id="{0B1AB729-46B3-43F2-B49B-EE2CCF12E9E3}"/>
                </a:ext>
              </a:extLst>
            </p:cNvPr>
            <p:cNvSpPr>
              <a:spLocks noChangeAspect="1" noChangeShapeType="1"/>
            </p:cNvSpPr>
            <p:nvPr/>
          </p:nvSpPr>
          <p:spPr bwMode="auto">
            <a:xfrm flipV="1">
              <a:off x="1400" y="2851"/>
              <a:ext cx="73"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9689" name="Line 121">
              <a:extLst>
                <a:ext uri="{FF2B5EF4-FFF2-40B4-BE49-F238E27FC236}">
                  <a16:creationId xmlns:a16="http://schemas.microsoft.com/office/drawing/2014/main" id="{B1AC4EEC-5486-4CB3-AB4F-B35C527158C0}"/>
                </a:ext>
              </a:extLst>
            </p:cNvPr>
            <p:cNvSpPr>
              <a:spLocks noChangeAspect="1" noChangeShapeType="1"/>
            </p:cNvSpPr>
            <p:nvPr/>
          </p:nvSpPr>
          <p:spPr bwMode="auto">
            <a:xfrm>
              <a:off x="1473" y="2850"/>
              <a:ext cx="78"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9690" name="Line 122">
              <a:extLst>
                <a:ext uri="{FF2B5EF4-FFF2-40B4-BE49-F238E27FC236}">
                  <a16:creationId xmlns:a16="http://schemas.microsoft.com/office/drawing/2014/main" id="{8E8A220C-69D2-496C-AB7A-78235CA055C9}"/>
                </a:ext>
              </a:extLst>
            </p:cNvPr>
            <p:cNvSpPr>
              <a:spLocks noChangeAspect="1" noChangeShapeType="1"/>
            </p:cNvSpPr>
            <p:nvPr/>
          </p:nvSpPr>
          <p:spPr bwMode="auto">
            <a:xfrm>
              <a:off x="1442" y="2892"/>
              <a:ext cx="62" cy="0"/>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09691" name="Line 123">
            <a:extLst>
              <a:ext uri="{FF2B5EF4-FFF2-40B4-BE49-F238E27FC236}">
                <a16:creationId xmlns:a16="http://schemas.microsoft.com/office/drawing/2014/main" id="{F6B6E694-BFE8-4C62-9235-2981CCBA964A}"/>
              </a:ext>
            </a:extLst>
          </p:cNvPr>
          <p:cNvSpPr>
            <a:spLocks noChangeShapeType="1"/>
          </p:cNvSpPr>
          <p:nvPr/>
        </p:nvSpPr>
        <p:spPr bwMode="auto">
          <a:xfrm>
            <a:off x="4079875" y="3925888"/>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9692" name="Text Box 124">
            <a:extLst>
              <a:ext uri="{FF2B5EF4-FFF2-40B4-BE49-F238E27FC236}">
                <a16:creationId xmlns:a16="http://schemas.microsoft.com/office/drawing/2014/main" id="{669750B6-D2DA-4D4B-8F2A-41B5A3D12A7D}"/>
              </a:ext>
            </a:extLst>
          </p:cNvPr>
          <p:cNvSpPr txBox="1">
            <a:spLocks noChangeArrowheads="1"/>
          </p:cNvSpPr>
          <p:nvPr/>
        </p:nvSpPr>
        <p:spPr bwMode="auto">
          <a:xfrm>
            <a:off x="4222750" y="3924300"/>
            <a:ext cx="15494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CWBR-13</a:t>
            </a:r>
          </a:p>
          <a:p>
            <a:r>
              <a:rPr lang="en-GB" altLang="en-US" sz="800"/>
              <a:t>x2 Light Air Defence Battery</a:t>
            </a:r>
            <a:endParaRPr lang="en-GB" altLang="en-US" sz="1000"/>
          </a:p>
        </p:txBody>
      </p:sp>
      <p:grpSp>
        <p:nvGrpSpPr>
          <p:cNvPr id="109693" name="Group 125">
            <a:extLst>
              <a:ext uri="{FF2B5EF4-FFF2-40B4-BE49-F238E27FC236}">
                <a16:creationId xmlns:a16="http://schemas.microsoft.com/office/drawing/2014/main" id="{8086326B-CE2F-4363-B333-24ABB51481A1}"/>
              </a:ext>
            </a:extLst>
          </p:cNvPr>
          <p:cNvGrpSpPr>
            <a:grpSpLocks/>
          </p:cNvGrpSpPr>
          <p:nvPr/>
        </p:nvGrpSpPr>
        <p:grpSpPr bwMode="auto">
          <a:xfrm>
            <a:off x="3646488" y="3636963"/>
            <a:ext cx="287337" cy="215900"/>
            <a:chOff x="1400" y="2850"/>
            <a:chExt cx="152" cy="99"/>
          </a:xfrm>
        </p:grpSpPr>
        <p:sp>
          <p:nvSpPr>
            <p:cNvPr id="109694" name="Rectangle 126">
              <a:extLst>
                <a:ext uri="{FF2B5EF4-FFF2-40B4-BE49-F238E27FC236}">
                  <a16:creationId xmlns:a16="http://schemas.microsoft.com/office/drawing/2014/main" id="{8470C261-0356-416E-BC4F-23B8FD6653D2}"/>
                </a:ext>
              </a:extLst>
            </p:cNvPr>
            <p:cNvSpPr>
              <a:spLocks noChangeAspect="1" noChangeArrowheads="1"/>
            </p:cNvSpPr>
            <p:nvPr/>
          </p:nvSpPr>
          <p:spPr bwMode="auto">
            <a:xfrm>
              <a:off x="1401" y="2850"/>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9695" name="Line 127">
              <a:extLst>
                <a:ext uri="{FF2B5EF4-FFF2-40B4-BE49-F238E27FC236}">
                  <a16:creationId xmlns:a16="http://schemas.microsoft.com/office/drawing/2014/main" id="{8CCBEE0C-4F6E-485D-831D-59A013265889}"/>
                </a:ext>
              </a:extLst>
            </p:cNvPr>
            <p:cNvSpPr>
              <a:spLocks noChangeAspect="1" noChangeShapeType="1"/>
            </p:cNvSpPr>
            <p:nvPr/>
          </p:nvSpPr>
          <p:spPr bwMode="auto">
            <a:xfrm flipV="1">
              <a:off x="1400" y="2851"/>
              <a:ext cx="73"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9696" name="Line 128">
              <a:extLst>
                <a:ext uri="{FF2B5EF4-FFF2-40B4-BE49-F238E27FC236}">
                  <a16:creationId xmlns:a16="http://schemas.microsoft.com/office/drawing/2014/main" id="{2FE88059-8087-45B2-A6DD-6FB21F1546F8}"/>
                </a:ext>
              </a:extLst>
            </p:cNvPr>
            <p:cNvSpPr>
              <a:spLocks noChangeAspect="1" noChangeShapeType="1"/>
            </p:cNvSpPr>
            <p:nvPr/>
          </p:nvSpPr>
          <p:spPr bwMode="auto">
            <a:xfrm>
              <a:off x="1473" y="2850"/>
              <a:ext cx="78"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9697" name="Line 129">
              <a:extLst>
                <a:ext uri="{FF2B5EF4-FFF2-40B4-BE49-F238E27FC236}">
                  <a16:creationId xmlns:a16="http://schemas.microsoft.com/office/drawing/2014/main" id="{51679861-A30A-4AB8-A358-4480CB5820B5}"/>
                </a:ext>
              </a:extLst>
            </p:cNvPr>
            <p:cNvSpPr>
              <a:spLocks noChangeAspect="1" noChangeShapeType="1"/>
            </p:cNvSpPr>
            <p:nvPr/>
          </p:nvSpPr>
          <p:spPr bwMode="auto">
            <a:xfrm>
              <a:off x="1442" y="2892"/>
              <a:ext cx="62" cy="0"/>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09698" name="Group 130">
            <a:extLst>
              <a:ext uri="{FF2B5EF4-FFF2-40B4-BE49-F238E27FC236}">
                <a16:creationId xmlns:a16="http://schemas.microsoft.com/office/drawing/2014/main" id="{384EF2C0-2EC7-4376-AB04-A228C1154E25}"/>
              </a:ext>
            </a:extLst>
          </p:cNvPr>
          <p:cNvGrpSpPr>
            <a:grpSpLocks/>
          </p:cNvGrpSpPr>
          <p:nvPr/>
        </p:nvGrpSpPr>
        <p:grpSpPr bwMode="auto">
          <a:xfrm>
            <a:off x="3751263" y="3563938"/>
            <a:ext cx="76200" cy="63500"/>
            <a:chOff x="2443" y="447"/>
            <a:chExt cx="48" cy="40"/>
          </a:xfrm>
        </p:grpSpPr>
        <p:sp>
          <p:nvSpPr>
            <p:cNvPr id="109699" name="Line 131">
              <a:extLst>
                <a:ext uri="{FF2B5EF4-FFF2-40B4-BE49-F238E27FC236}">
                  <a16:creationId xmlns:a16="http://schemas.microsoft.com/office/drawing/2014/main" id="{5EF14464-1381-4748-9424-DD88B6D0E1B7}"/>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9700" name="Line 132">
              <a:extLst>
                <a:ext uri="{FF2B5EF4-FFF2-40B4-BE49-F238E27FC236}">
                  <a16:creationId xmlns:a16="http://schemas.microsoft.com/office/drawing/2014/main" id="{5B16FC77-1424-4E7D-890C-8D75F5DFAE78}"/>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09701" name="Line 133">
            <a:extLst>
              <a:ext uri="{FF2B5EF4-FFF2-40B4-BE49-F238E27FC236}">
                <a16:creationId xmlns:a16="http://schemas.microsoft.com/office/drawing/2014/main" id="{E9C6F6D6-4F44-48AF-A73F-E9A3F9F1AA1A}"/>
              </a:ext>
            </a:extLst>
          </p:cNvPr>
          <p:cNvSpPr>
            <a:spLocks noChangeShapeType="1"/>
          </p:cNvSpPr>
          <p:nvPr/>
        </p:nvSpPr>
        <p:spPr bwMode="auto">
          <a:xfrm>
            <a:off x="3502025" y="370840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9702" name="Text Box 134">
            <a:extLst>
              <a:ext uri="{FF2B5EF4-FFF2-40B4-BE49-F238E27FC236}">
                <a16:creationId xmlns:a16="http://schemas.microsoft.com/office/drawing/2014/main" id="{EDC7E386-1223-4E01-81C6-83D31E6D7B23}"/>
              </a:ext>
            </a:extLst>
          </p:cNvPr>
          <p:cNvSpPr txBox="1">
            <a:spLocks noChangeArrowheads="1"/>
          </p:cNvSpPr>
          <p:nvPr/>
        </p:nvSpPr>
        <p:spPr bwMode="auto">
          <a:xfrm>
            <a:off x="3933825" y="3563938"/>
            <a:ext cx="2332038"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102 Air Defence Regiment RA (V) </a:t>
            </a:r>
            <a:r>
              <a:rPr lang="en-GB" altLang="en-US" sz="800"/>
              <a:t>(b)</a:t>
            </a:r>
            <a:endParaRPr lang="en-GB" altLang="en-US" sz="1000"/>
          </a:p>
          <a:p>
            <a:r>
              <a:rPr lang="en-US" altLang="en-US" sz="800" b="0"/>
              <a:t>(Normally based in the UK)</a:t>
            </a:r>
          </a:p>
        </p:txBody>
      </p:sp>
      <p:sp>
        <p:nvSpPr>
          <p:cNvPr id="109703" name="Line 135">
            <a:extLst>
              <a:ext uri="{FF2B5EF4-FFF2-40B4-BE49-F238E27FC236}">
                <a16:creationId xmlns:a16="http://schemas.microsoft.com/office/drawing/2014/main" id="{F440382B-D2E1-4105-9190-0740EE24A66E}"/>
              </a:ext>
            </a:extLst>
          </p:cNvPr>
          <p:cNvSpPr>
            <a:spLocks noChangeShapeType="1"/>
          </p:cNvSpPr>
          <p:nvPr/>
        </p:nvSpPr>
        <p:spPr bwMode="auto">
          <a:xfrm>
            <a:off x="3790950" y="4068763"/>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9704" name="Line 136">
            <a:extLst>
              <a:ext uri="{FF2B5EF4-FFF2-40B4-BE49-F238E27FC236}">
                <a16:creationId xmlns:a16="http://schemas.microsoft.com/office/drawing/2014/main" id="{7A0B31F6-9C70-4CE6-B982-4B0D4EF1DA8A}"/>
              </a:ext>
            </a:extLst>
          </p:cNvPr>
          <p:cNvSpPr>
            <a:spLocks noChangeShapeType="1"/>
          </p:cNvSpPr>
          <p:nvPr/>
        </p:nvSpPr>
        <p:spPr bwMode="auto">
          <a:xfrm flipV="1">
            <a:off x="3790950" y="3852863"/>
            <a:ext cx="0" cy="2159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09705" name="Group 137">
            <a:extLst>
              <a:ext uri="{FF2B5EF4-FFF2-40B4-BE49-F238E27FC236}">
                <a16:creationId xmlns:a16="http://schemas.microsoft.com/office/drawing/2014/main" id="{C0A0949E-3677-41E0-8403-1C2BBC37D3F6}"/>
              </a:ext>
            </a:extLst>
          </p:cNvPr>
          <p:cNvGrpSpPr>
            <a:grpSpLocks/>
          </p:cNvGrpSpPr>
          <p:nvPr/>
        </p:nvGrpSpPr>
        <p:grpSpPr bwMode="auto">
          <a:xfrm>
            <a:off x="3933825" y="4787900"/>
            <a:ext cx="287338" cy="215900"/>
            <a:chOff x="1400" y="2850"/>
            <a:chExt cx="152" cy="99"/>
          </a:xfrm>
        </p:grpSpPr>
        <p:sp>
          <p:nvSpPr>
            <p:cNvPr id="109706" name="Rectangle 138">
              <a:extLst>
                <a:ext uri="{FF2B5EF4-FFF2-40B4-BE49-F238E27FC236}">
                  <a16:creationId xmlns:a16="http://schemas.microsoft.com/office/drawing/2014/main" id="{309047AE-19DB-46C5-966D-45E22F35BBFC}"/>
                </a:ext>
              </a:extLst>
            </p:cNvPr>
            <p:cNvSpPr>
              <a:spLocks noChangeAspect="1" noChangeArrowheads="1"/>
            </p:cNvSpPr>
            <p:nvPr/>
          </p:nvSpPr>
          <p:spPr bwMode="auto">
            <a:xfrm>
              <a:off x="1401" y="2850"/>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9707" name="Line 139">
              <a:extLst>
                <a:ext uri="{FF2B5EF4-FFF2-40B4-BE49-F238E27FC236}">
                  <a16:creationId xmlns:a16="http://schemas.microsoft.com/office/drawing/2014/main" id="{E65B3D19-C365-433C-8B7D-BD0858BDD914}"/>
                </a:ext>
              </a:extLst>
            </p:cNvPr>
            <p:cNvSpPr>
              <a:spLocks noChangeAspect="1" noChangeShapeType="1"/>
            </p:cNvSpPr>
            <p:nvPr/>
          </p:nvSpPr>
          <p:spPr bwMode="auto">
            <a:xfrm flipV="1">
              <a:off x="1400" y="2851"/>
              <a:ext cx="73"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9708" name="Line 140">
              <a:extLst>
                <a:ext uri="{FF2B5EF4-FFF2-40B4-BE49-F238E27FC236}">
                  <a16:creationId xmlns:a16="http://schemas.microsoft.com/office/drawing/2014/main" id="{9CA63C12-7D2B-481A-93F5-5B28E9201005}"/>
                </a:ext>
              </a:extLst>
            </p:cNvPr>
            <p:cNvSpPr>
              <a:spLocks noChangeAspect="1" noChangeShapeType="1"/>
            </p:cNvSpPr>
            <p:nvPr/>
          </p:nvSpPr>
          <p:spPr bwMode="auto">
            <a:xfrm>
              <a:off x="1473" y="2850"/>
              <a:ext cx="78"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9709" name="Line 141">
              <a:extLst>
                <a:ext uri="{FF2B5EF4-FFF2-40B4-BE49-F238E27FC236}">
                  <a16:creationId xmlns:a16="http://schemas.microsoft.com/office/drawing/2014/main" id="{D7653BEF-3F41-4E30-881E-F269F3429110}"/>
                </a:ext>
              </a:extLst>
            </p:cNvPr>
            <p:cNvSpPr>
              <a:spLocks noChangeAspect="1" noChangeShapeType="1"/>
            </p:cNvSpPr>
            <p:nvPr/>
          </p:nvSpPr>
          <p:spPr bwMode="auto">
            <a:xfrm>
              <a:off x="1442" y="2892"/>
              <a:ext cx="62" cy="0"/>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09710" name="Line 142">
            <a:extLst>
              <a:ext uri="{FF2B5EF4-FFF2-40B4-BE49-F238E27FC236}">
                <a16:creationId xmlns:a16="http://schemas.microsoft.com/office/drawing/2014/main" id="{90B7023D-7F85-439E-BF3A-636704EDD235}"/>
              </a:ext>
            </a:extLst>
          </p:cNvPr>
          <p:cNvSpPr>
            <a:spLocks noChangeShapeType="1"/>
          </p:cNvSpPr>
          <p:nvPr/>
        </p:nvSpPr>
        <p:spPr bwMode="auto">
          <a:xfrm>
            <a:off x="4078288" y="4716463"/>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09711" name="Group 143">
            <a:extLst>
              <a:ext uri="{FF2B5EF4-FFF2-40B4-BE49-F238E27FC236}">
                <a16:creationId xmlns:a16="http://schemas.microsoft.com/office/drawing/2014/main" id="{5559FDF2-7068-43D6-95D1-87FE3516FD20}"/>
              </a:ext>
            </a:extLst>
          </p:cNvPr>
          <p:cNvGrpSpPr>
            <a:grpSpLocks/>
          </p:cNvGrpSpPr>
          <p:nvPr/>
        </p:nvGrpSpPr>
        <p:grpSpPr bwMode="auto">
          <a:xfrm>
            <a:off x="3644900" y="4427538"/>
            <a:ext cx="287338" cy="215900"/>
            <a:chOff x="1400" y="2850"/>
            <a:chExt cx="152" cy="99"/>
          </a:xfrm>
        </p:grpSpPr>
        <p:sp>
          <p:nvSpPr>
            <p:cNvPr id="109712" name="Rectangle 144">
              <a:extLst>
                <a:ext uri="{FF2B5EF4-FFF2-40B4-BE49-F238E27FC236}">
                  <a16:creationId xmlns:a16="http://schemas.microsoft.com/office/drawing/2014/main" id="{EBB20EAA-B642-4C43-823E-7DD66825358F}"/>
                </a:ext>
              </a:extLst>
            </p:cNvPr>
            <p:cNvSpPr>
              <a:spLocks noChangeAspect="1" noChangeArrowheads="1"/>
            </p:cNvSpPr>
            <p:nvPr/>
          </p:nvSpPr>
          <p:spPr bwMode="auto">
            <a:xfrm>
              <a:off x="1401" y="2850"/>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9713" name="Line 145">
              <a:extLst>
                <a:ext uri="{FF2B5EF4-FFF2-40B4-BE49-F238E27FC236}">
                  <a16:creationId xmlns:a16="http://schemas.microsoft.com/office/drawing/2014/main" id="{81E0E723-ADEF-4A86-9E49-ADAFE4109EA6}"/>
                </a:ext>
              </a:extLst>
            </p:cNvPr>
            <p:cNvSpPr>
              <a:spLocks noChangeAspect="1" noChangeShapeType="1"/>
            </p:cNvSpPr>
            <p:nvPr/>
          </p:nvSpPr>
          <p:spPr bwMode="auto">
            <a:xfrm flipV="1">
              <a:off x="1400" y="2851"/>
              <a:ext cx="73"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9714" name="Line 146">
              <a:extLst>
                <a:ext uri="{FF2B5EF4-FFF2-40B4-BE49-F238E27FC236}">
                  <a16:creationId xmlns:a16="http://schemas.microsoft.com/office/drawing/2014/main" id="{A8D02BC6-E4AE-44EF-A367-F21E70FC18CE}"/>
                </a:ext>
              </a:extLst>
            </p:cNvPr>
            <p:cNvSpPr>
              <a:spLocks noChangeAspect="1" noChangeShapeType="1"/>
            </p:cNvSpPr>
            <p:nvPr/>
          </p:nvSpPr>
          <p:spPr bwMode="auto">
            <a:xfrm>
              <a:off x="1473" y="2850"/>
              <a:ext cx="78"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9715" name="Line 147">
              <a:extLst>
                <a:ext uri="{FF2B5EF4-FFF2-40B4-BE49-F238E27FC236}">
                  <a16:creationId xmlns:a16="http://schemas.microsoft.com/office/drawing/2014/main" id="{8A375B23-C13C-4088-A2E9-4C8618FA984A}"/>
                </a:ext>
              </a:extLst>
            </p:cNvPr>
            <p:cNvSpPr>
              <a:spLocks noChangeAspect="1" noChangeShapeType="1"/>
            </p:cNvSpPr>
            <p:nvPr/>
          </p:nvSpPr>
          <p:spPr bwMode="auto">
            <a:xfrm>
              <a:off x="1442" y="2892"/>
              <a:ext cx="62" cy="0"/>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09716" name="Group 148">
            <a:extLst>
              <a:ext uri="{FF2B5EF4-FFF2-40B4-BE49-F238E27FC236}">
                <a16:creationId xmlns:a16="http://schemas.microsoft.com/office/drawing/2014/main" id="{15DBA2E1-008A-49D3-AC6F-0BE508E56F83}"/>
              </a:ext>
            </a:extLst>
          </p:cNvPr>
          <p:cNvGrpSpPr>
            <a:grpSpLocks/>
          </p:cNvGrpSpPr>
          <p:nvPr/>
        </p:nvGrpSpPr>
        <p:grpSpPr bwMode="auto">
          <a:xfrm>
            <a:off x="3749675" y="4354513"/>
            <a:ext cx="76200" cy="63500"/>
            <a:chOff x="2443" y="447"/>
            <a:chExt cx="48" cy="40"/>
          </a:xfrm>
        </p:grpSpPr>
        <p:sp>
          <p:nvSpPr>
            <p:cNvPr id="109717" name="Line 149">
              <a:extLst>
                <a:ext uri="{FF2B5EF4-FFF2-40B4-BE49-F238E27FC236}">
                  <a16:creationId xmlns:a16="http://schemas.microsoft.com/office/drawing/2014/main" id="{9F972F8A-3B37-4D78-8A6F-09EFD91ACEC5}"/>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9718" name="Line 150">
              <a:extLst>
                <a:ext uri="{FF2B5EF4-FFF2-40B4-BE49-F238E27FC236}">
                  <a16:creationId xmlns:a16="http://schemas.microsoft.com/office/drawing/2014/main" id="{728C6FB0-02D2-42DF-82A9-5910F30DF516}"/>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09719" name="Line 151">
            <a:extLst>
              <a:ext uri="{FF2B5EF4-FFF2-40B4-BE49-F238E27FC236}">
                <a16:creationId xmlns:a16="http://schemas.microsoft.com/office/drawing/2014/main" id="{AB5BDB86-6F20-48F7-A93D-A81A030C445F}"/>
              </a:ext>
            </a:extLst>
          </p:cNvPr>
          <p:cNvSpPr>
            <a:spLocks noChangeShapeType="1"/>
          </p:cNvSpPr>
          <p:nvPr/>
        </p:nvSpPr>
        <p:spPr bwMode="auto">
          <a:xfrm>
            <a:off x="3500438" y="4498975"/>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9720" name="Text Box 152">
            <a:extLst>
              <a:ext uri="{FF2B5EF4-FFF2-40B4-BE49-F238E27FC236}">
                <a16:creationId xmlns:a16="http://schemas.microsoft.com/office/drawing/2014/main" id="{322CFBB6-2B58-476A-9E66-DA14BCEBDAF9}"/>
              </a:ext>
            </a:extLst>
          </p:cNvPr>
          <p:cNvSpPr txBox="1">
            <a:spLocks noChangeArrowheads="1"/>
          </p:cNvSpPr>
          <p:nvPr/>
        </p:nvSpPr>
        <p:spPr bwMode="auto">
          <a:xfrm>
            <a:off x="3932238" y="4354513"/>
            <a:ext cx="233203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104 Air Defence Regiment RA (V) </a:t>
            </a:r>
            <a:r>
              <a:rPr lang="en-GB" altLang="en-US" sz="800"/>
              <a:t>(b)</a:t>
            </a:r>
            <a:endParaRPr lang="en-GB" altLang="en-US" sz="1000"/>
          </a:p>
          <a:p>
            <a:r>
              <a:rPr lang="en-US" altLang="en-US" sz="800" b="0"/>
              <a:t>(Normally based in the UK)</a:t>
            </a:r>
          </a:p>
        </p:txBody>
      </p:sp>
      <p:sp>
        <p:nvSpPr>
          <p:cNvPr id="109721" name="Line 153">
            <a:extLst>
              <a:ext uri="{FF2B5EF4-FFF2-40B4-BE49-F238E27FC236}">
                <a16:creationId xmlns:a16="http://schemas.microsoft.com/office/drawing/2014/main" id="{B8F12F4C-D9DC-48F7-98A8-EB985CA8E5DE}"/>
              </a:ext>
            </a:extLst>
          </p:cNvPr>
          <p:cNvSpPr>
            <a:spLocks noChangeShapeType="1"/>
          </p:cNvSpPr>
          <p:nvPr/>
        </p:nvSpPr>
        <p:spPr bwMode="auto">
          <a:xfrm>
            <a:off x="3789363" y="4859338"/>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9722" name="Line 154">
            <a:extLst>
              <a:ext uri="{FF2B5EF4-FFF2-40B4-BE49-F238E27FC236}">
                <a16:creationId xmlns:a16="http://schemas.microsoft.com/office/drawing/2014/main" id="{0EA2D9D1-F9D0-47EA-9DD1-B01D6BA2375C}"/>
              </a:ext>
            </a:extLst>
          </p:cNvPr>
          <p:cNvSpPr>
            <a:spLocks noChangeShapeType="1"/>
          </p:cNvSpPr>
          <p:nvPr/>
        </p:nvSpPr>
        <p:spPr bwMode="auto">
          <a:xfrm flipV="1">
            <a:off x="3789363" y="4643438"/>
            <a:ext cx="0" cy="2159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09723" name="Group 155">
            <a:extLst>
              <a:ext uri="{FF2B5EF4-FFF2-40B4-BE49-F238E27FC236}">
                <a16:creationId xmlns:a16="http://schemas.microsoft.com/office/drawing/2014/main" id="{0A45E94A-7C25-4411-AACD-14F1479489B8}"/>
              </a:ext>
            </a:extLst>
          </p:cNvPr>
          <p:cNvGrpSpPr>
            <a:grpSpLocks/>
          </p:cNvGrpSpPr>
          <p:nvPr/>
        </p:nvGrpSpPr>
        <p:grpSpPr bwMode="auto">
          <a:xfrm>
            <a:off x="3933825" y="5581650"/>
            <a:ext cx="287338" cy="215900"/>
            <a:chOff x="1400" y="2850"/>
            <a:chExt cx="152" cy="99"/>
          </a:xfrm>
        </p:grpSpPr>
        <p:sp>
          <p:nvSpPr>
            <p:cNvPr id="109724" name="Rectangle 156">
              <a:extLst>
                <a:ext uri="{FF2B5EF4-FFF2-40B4-BE49-F238E27FC236}">
                  <a16:creationId xmlns:a16="http://schemas.microsoft.com/office/drawing/2014/main" id="{FAA481A8-0954-4417-8428-44814214754F}"/>
                </a:ext>
              </a:extLst>
            </p:cNvPr>
            <p:cNvSpPr>
              <a:spLocks noChangeAspect="1" noChangeArrowheads="1"/>
            </p:cNvSpPr>
            <p:nvPr/>
          </p:nvSpPr>
          <p:spPr bwMode="auto">
            <a:xfrm>
              <a:off x="1401" y="2850"/>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9725" name="Line 157">
              <a:extLst>
                <a:ext uri="{FF2B5EF4-FFF2-40B4-BE49-F238E27FC236}">
                  <a16:creationId xmlns:a16="http://schemas.microsoft.com/office/drawing/2014/main" id="{7381AFD3-4001-4BF3-BD8B-65C2CADC0DBC}"/>
                </a:ext>
              </a:extLst>
            </p:cNvPr>
            <p:cNvSpPr>
              <a:spLocks noChangeAspect="1" noChangeShapeType="1"/>
            </p:cNvSpPr>
            <p:nvPr/>
          </p:nvSpPr>
          <p:spPr bwMode="auto">
            <a:xfrm flipV="1">
              <a:off x="1400" y="2851"/>
              <a:ext cx="73"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9726" name="Line 158">
              <a:extLst>
                <a:ext uri="{FF2B5EF4-FFF2-40B4-BE49-F238E27FC236}">
                  <a16:creationId xmlns:a16="http://schemas.microsoft.com/office/drawing/2014/main" id="{EF592E89-E5AB-4A16-9A82-84BB8C31ECD8}"/>
                </a:ext>
              </a:extLst>
            </p:cNvPr>
            <p:cNvSpPr>
              <a:spLocks noChangeAspect="1" noChangeShapeType="1"/>
            </p:cNvSpPr>
            <p:nvPr/>
          </p:nvSpPr>
          <p:spPr bwMode="auto">
            <a:xfrm>
              <a:off x="1473" y="2850"/>
              <a:ext cx="78"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9727" name="Line 159">
              <a:extLst>
                <a:ext uri="{FF2B5EF4-FFF2-40B4-BE49-F238E27FC236}">
                  <a16:creationId xmlns:a16="http://schemas.microsoft.com/office/drawing/2014/main" id="{B8DE7BF8-E381-43AB-B7A7-671506621BAA}"/>
                </a:ext>
              </a:extLst>
            </p:cNvPr>
            <p:cNvSpPr>
              <a:spLocks noChangeAspect="1" noChangeShapeType="1"/>
            </p:cNvSpPr>
            <p:nvPr/>
          </p:nvSpPr>
          <p:spPr bwMode="auto">
            <a:xfrm>
              <a:off x="1442" y="2892"/>
              <a:ext cx="62" cy="0"/>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09728" name="Line 160">
            <a:extLst>
              <a:ext uri="{FF2B5EF4-FFF2-40B4-BE49-F238E27FC236}">
                <a16:creationId xmlns:a16="http://schemas.microsoft.com/office/drawing/2014/main" id="{70587B38-7494-4A8B-8BAA-F89BBF9DBEA5}"/>
              </a:ext>
            </a:extLst>
          </p:cNvPr>
          <p:cNvSpPr>
            <a:spLocks noChangeShapeType="1"/>
          </p:cNvSpPr>
          <p:nvPr/>
        </p:nvSpPr>
        <p:spPr bwMode="auto">
          <a:xfrm>
            <a:off x="4078288" y="5510213"/>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09729" name="Group 161">
            <a:extLst>
              <a:ext uri="{FF2B5EF4-FFF2-40B4-BE49-F238E27FC236}">
                <a16:creationId xmlns:a16="http://schemas.microsoft.com/office/drawing/2014/main" id="{F9EC3A10-F80D-4CC4-9C69-B7299839D7D9}"/>
              </a:ext>
            </a:extLst>
          </p:cNvPr>
          <p:cNvGrpSpPr>
            <a:grpSpLocks/>
          </p:cNvGrpSpPr>
          <p:nvPr/>
        </p:nvGrpSpPr>
        <p:grpSpPr bwMode="auto">
          <a:xfrm>
            <a:off x="3644900" y="5221288"/>
            <a:ext cx="287338" cy="215900"/>
            <a:chOff x="1400" y="2850"/>
            <a:chExt cx="152" cy="99"/>
          </a:xfrm>
        </p:grpSpPr>
        <p:sp>
          <p:nvSpPr>
            <p:cNvPr id="109730" name="Rectangle 162">
              <a:extLst>
                <a:ext uri="{FF2B5EF4-FFF2-40B4-BE49-F238E27FC236}">
                  <a16:creationId xmlns:a16="http://schemas.microsoft.com/office/drawing/2014/main" id="{70F7E9D5-8A8E-42E7-94F9-67744F47933C}"/>
                </a:ext>
              </a:extLst>
            </p:cNvPr>
            <p:cNvSpPr>
              <a:spLocks noChangeAspect="1" noChangeArrowheads="1"/>
            </p:cNvSpPr>
            <p:nvPr/>
          </p:nvSpPr>
          <p:spPr bwMode="auto">
            <a:xfrm>
              <a:off x="1401" y="2850"/>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9731" name="Line 163">
              <a:extLst>
                <a:ext uri="{FF2B5EF4-FFF2-40B4-BE49-F238E27FC236}">
                  <a16:creationId xmlns:a16="http://schemas.microsoft.com/office/drawing/2014/main" id="{69088ED5-6051-4E5D-BA56-235FABFD9C30}"/>
                </a:ext>
              </a:extLst>
            </p:cNvPr>
            <p:cNvSpPr>
              <a:spLocks noChangeAspect="1" noChangeShapeType="1"/>
            </p:cNvSpPr>
            <p:nvPr/>
          </p:nvSpPr>
          <p:spPr bwMode="auto">
            <a:xfrm flipV="1">
              <a:off x="1400" y="2851"/>
              <a:ext cx="73"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9732" name="Line 164">
              <a:extLst>
                <a:ext uri="{FF2B5EF4-FFF2-40B4-BE49-F238E27FC236}">
                  <a16:creationId xmlns:a16="http://schemas.microsoft.com/office/drawing/2014/main" id="{051B3F7C-B673-4566-A4CF-17BC9D4AA407}"/>
                </a:ext>
              </a:extLst>
            </p:cNvPr>
            <p:cNvSpPr>
              <a:spLocks noChangeAspect="1" noChangeShapeType="1"/>
            </p:cNvSpPr>
            <p:nvPr/>
          </p:nvSpPr>
          <p:spPr bwMode="auto">
            <a:xfrm>
              <a:off x="1473" y="2850"/>
              <a:ext cx="78"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9733" name="Line 165">
              <a:extLst>
                <a:ext uri="{FF2B5EF4-FFF2-40B4-BE49-F238E27FC236}">
                  <a16:creationId xmlns:a16="http://schemas.microsoft.com/office/drawing/2014/main" id="{E6A25643-12D0-49D1-A231-4F6B25EE99BC}"/>
                </a:ext>
              </a:extLst>
            </p:cNvPr>
            <p:cNvSpPr>
              <a:spLocks noChangeAspect="1" noChangeShapeType="1"/>
            </p:cNvSpPr>
            <p:nvPr/>
          </p:nvSpPr>
          <p:spPr bwMode="auto">
            <a:xfrm>
              <a:off x="1442" y="2892"/>
              <a:ext cx="62" cy="0"/>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09734" name="Group 166">
            <a:extLst>
              <a:ext uri="{FF2B5EF4-FFF2-40B4-BE49-F238E27FC236}">
                <a16:creationId xmlns:a16="http://schemas.microsoft.com/office/drawing/2014/main" id="{B2FD0EBA-4CC1-42F3-A191-5CE2A40160F0}"/>
              </a:ext>
            </a:extLst>
          </p:cNvPr>
          <p:cNvGrpSpPr>
            <a:grpSpLocks/>
          </p:cNvGrpSpPr>
          <p:nvPr/>
        </p:nvGrpSpPr>
        <p:grpSpPr bwMode="auto">
          <a:xfrm>
            <a:off x="3749675" y="5148263"/>
            <a:ext cx="76200" cy="63500"/>
            <a:chOff x="2443" y="447"/>
            <a:chExt cx="48" cy="40"/>
          </a:xfrm>
        </p:grpSpPr>
        <p:sp>
          <p:nvSpPr>
            <p:cNvPr id="109735" name="Line 167">
              <a:extLst>
                <a:ext uri="{FF2B5EF4-FFF2-40B4-BE49-F238E27FC236}">
                  <a16:creationId xmlns:a16="http://schemas.microsoft.com/office/drawing/2014/main" id="{FDF026D1-B18C-477C-A6AB-139A949F58E1}"/>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9736" name="Line 168">
              <a:extLst>
                <a:ext uri="{FF2B5EF4-FFF2-40B4-BE49-F238E27FC236}">
                  <a16:creationId xmlns:a16="http://schemas.microsoft.com/office/drawing/2014/main" id="{58014721-F954-4EE9-8B04-3E05E787FCC1}"/>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09737" name="Line 169">
            <a:extLst>
              <a:ext uri="{FF2B5EF4-FFF2-40B4-BE49-F238E27FC236}">
                <a16:creationId xmlns:a16="http://schemas.microsoft.com/office/drawing/2014/main" id="{1618AA56-DD1F-4EC3-A274-D8081401F92D}"/>
              </a:ext>
            </a:extLst>
          </p:cNvPr>
          <p:cNvSpPr>
            <a:spLocks noChangeShapeType="1"/>
          </p:cNvSpPr>
          <p:nvPr/>
        </p:nvSpPr>
        <p:spPr bwMode="auto">
          <a:xfrm>
            <a:off x="3500438" y="5292725"/>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9738" name="Text Box 170">
            <a:extLst>
              <a:ext uri="{FF2B5EF4-FFF2-40B4-BE49-F238E27FC236}">
                <a16:creationId xmlns:a16="http://schemas.microsoft.com/office/drawing/2014/main" id="{2CD4BA11-E672-4692-A714-01A1BEB137D2}"/>
              </a:ext>
            </a:extLst>
          </p:cNvPr>
          <p:cNvSpPr txBox="1">
            <a:spLocks noChangeArrowheads="1"/>
          </p:cNvSpPr>
          <p:nvPr/>
        </p:nvSpPr>
        <p:spPr bwMode="auto">
          <a:xfrm>
            <a:off x="3932238" y="5148263"/>
            <a:ext cx="233203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105 Air Defence Regiment RA (V) </a:t>
            </a:r>
            <a:r>
              <a:rPr lang="en-GB" altLang="en-US" sz="800"/>
              <a:t>(b)</a:t>
            </a:r>
            <a:endParaRPr lang="en-GB" altLang="en-US" sz="1000"/>
          </a:p>
          <a:p>
            <a:r>
              <a:rPr lang="en-US" altLang="en-US" sz="800" b="0"/>
              <a:t>(Normally based in the UK)</a:t>
            </a:r>
          </a:p>
        </p:txBody>
      </p:sp>
      <p:sp>
        <p:nvSpPr>
          <p:cNvPr id="109739" name="Line 171">
            <a:extLst>
              <a:ext uri="{FF2B5EF4-FFF2-40B4-BE49-F238E27FC236}">
                <a16:creationId xmlns:a16="http://schemas.microsoft.com/office/drawing/2014/main" id="{C9B55446-2283-4000-A49B-1F4B242BCA34}"/>
              </a:ext>
            </a:extLst>
          </p:cNvPr>
          <p:cNvSpPr>
            <a:spLocks noChangeShapeType="1"/>
          </p:cNvSpPr>
          <p:nvPr/>
        </p:nvSpPr>
        <p:spPr bwMode="auto">
          <a:xfrm>
            <a:off x="3789363" y="5653088"/>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9740" name="Line 172">
            <a:extLst>
              <a:ext uri="{FF2B5EF4-FFF2-40B4-BE49-F238E27FC236}">
                <a16:creationId xmlns:a16="http://schemas.microsoft.com/office/drawing/2014/main" id="{3EA69001-ED4B-46D3-BF75-A9262DF238CF}"/>
              </a:ext>
            </a:extLst>
          </p:cNvPr>
          <p:cNvSpPr>
            <a:spLocks noChangeShapeType="1"/>
          </p:cNvSpPr>
          <p:nvPr/>
        </p:nvSpPr>
        <p:spPr bwMode="auto">
          <a:xfrm flipV="1">
            <a:off x="3789363" y="5437188"/>
            <a:ext cx="0" cy="2159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9741" name="Text Box 173">
            <a:extLst>
              <a:ext uri="{FF2B5EF4-FFF2-40B4-BE49-F238E27FC236}">
                <a16:creationId xmlns:a16="http://schemas.microsoft.com/office/drawing/2014/main" id="{039CC949-AB83-436D-B0F3-B380BAD8DD5E}"/>
              </a:ext>
            </a:extLst>
          </p:cNvPr>
          <p:cNvSpPr txBox="1">
            <a:spLocks noChangeArrowheads="1"/>
          </p:cNvSpPr>
          <p:nvPr/>
        </p:nvSpPr>
        <p:spPr bwMode="auto">
          <a:xfrm>
            <a:off x="4221163" y="4714875"/>
            <a:ext cx="15494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CWBR-13</a:t>
            </a:r>
          </a:p>
          <a:p>
            <a:r>
              <a:rPr lang="en-GB" altLang="en-US" sz="800"/>
              <a:t>x4 Light Air Defence Battery</a:t>
            </a:r>
            <a:endParaRPr lang="en-GB" altLang="en-US" sz="1000"/>
          </a:p>
        </p:txBody>
      </p:sp>
      <p:sp>
        <p:nvSpPr>
          <p:cNvPr id="109742" name="Text Box 174">
            <a:extLst>
              <a:ext uri="{FF2B5EF4-FFF2-40B4-BE49-F238E27FC236}">
                <a16:creationId xmlns:a16="http://schemas.microsoft.com/office/drawing/2014/main" id="{7FD7BCF8-D4BF-419B-A2EF-886711D9D908}"/>
              </a:ext>
            </a:extLst>
          </p:cNvPr>
          <p:cNvSpPr txBox="1">
            <a:spLocks noChangeArrowheads="1"/>
          </p:cNvSpPr>
          <p:nvPr/>
        </p:nvSpPr>
        <p:spPr bwMode="auto">
          <a:xfrm>
            <a:off x="4221163" y="5508625"/>
            <a:ext cx="15494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CWBR-13</a:t>
            </a:r>
          </a:p>
          <a:p>
            <a:r>
              <a:rPr lang="en-GB" altLang="en-US" sz="800"/>
              <a:t>x4 Light Air Defence Battery</a:t>
            </a:r>
            <a:endParaRPr lang="en-GB" altLang="en-US" sz="1000"/>
          </a:p>
        </p:txBody>
      </p:sp>
      <p:sp>
        <p:nvSpPr>
          <p:cNvPr id="109743" name="Line 175">
            <a:extLst>
              <a:ext uri="{FF2B5EF4-FFF2-40B4-BE49-F238E27FC236}">
                <a16:creationId xmlns:a16="http://schemas.microsoft.com/office/drawing/2014/main" id="{C194C06D-021F-491C-AD9D-11641EC06F2D}"/>
              </a:ext>
            </a:extLst>
          </p:cNvPr>
          <p:cNvSpPr>
            <a:spLocks noChangeShapeType="1"/>
          </p:cNvSpPr>
          <p:nvPr/>
        </p:nvSpPr>
        <p:spPr bwMode="auto">
          <a:xfrm flipV="1">
            <a:off x="3500438" y="611188"/>
            <a:ext cx="0" cy="4681537"/>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9771" name="Line 203">
            <a:extLst>
              <a:ext uri="{FF2B5EF4-FFF2-40B4-BE49-F238E27FC236}">
                <a16:creationId xmlns:a16="http://schemas.microsoft.com/office/drawing/2014/main" id="{09CE4E95-8296-4E6E-8CC8-663E68520FAB}"/>
              </a:ext>
            </a:extLst>
          </p:cNvPr>
          <p:cNvSpPr>
            <a:spLocks noChangeShapeType="1"/>
          </p:cNvSpPr>
          <p:nvPr/>
        </p:nvSpPr>
        <p:spPr bwMode="auto">
          <a:xfrm>
            <a:off x="260350" y="90011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9780" name="Line 212">
            <a:extLst>
              <a:ext uri="{FF2B5EF4-FFF2-40B4-BE49-F238E27FC236}">
                <a16:creationId xmlns:a16="http://schemas.microsoft.com/office/drawing/2014/main" id="{AA8353A1-32A2-44ED-9019-8B53D1817DCC}"/>
              </a:ext>
            </a:extLst>
          </p:cNvPr>
          <p:cNvSpPr>
            <a:spLocks noChangeShapeType="1"/>
          </p:cNvSpPr>
          <p:nvPr/>
        </p:nvSpPr>
        <p:spPr bwMode="auto">
          <a:xfrm>
            <a:off x="260350" y="468313"/>
            <a:ext cx="0" cy="381635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09781" name="Group 213">
            <a:extLst>
              <a:ext uri="{FF2B5EF4-FFF2-40B4-BE49-F238E27FC236}">
                <a16:creationId xmlns:a16="http://schemas.microsoft.com/office/drawing/2014/main" id="{148F90C6-A491-424F-8B8A-4B84E6681EAD}"/>
              </a:ext>
            </a:extLst>
          </p:cNvPr>
          <p:cNvGrpSpPr>
            <a:grpSpLocks/>
          </p:cNvGrpSpPr>
          <p:nvPr/>
        </p:nvGrpSpPr>
        <p:grpSpPr bwMode="auto">
          <a:xfrm>
            <a:off x="404813" y="1258888"/>
            <a:ext cx="287337" cy="217487"/>
            <a:chOff x="300" y="4105"/>
            <a:chExt cx="192" cy="144"/>
          </a:xfrm>
        </p:grpSpPr>
        <p:sp>
          <p:nvSpPr>
            <p:cNvPr id="109782" name="Rectangle 214">
              <a:extLst>
                <a:ext uri="{FF2B5EF4-FFF2-40B4-BE49-F238E27FC236}">
                  <a16:creationId xmlns:a16="http://schemas.microsoft.com/office/drawing/2014/main" id="{6DA6965E-16DB-48A3-AE67-DE937AF29E4A}"/>
                </a:ext>
              </a:extLst>
            </p:cNvPr>
            <p:cNvSpPr>
              <a:spLocks noChangeAspect="1" noChangeArrowheads="1"/>
            </p:cNvSpPr>
            <p:nvPr/>
          </p:nvSpPr>
          <p:spPr bwMode="auto">
            <a:xfrm>
              <a:off x="300" y="4105"/>
              <a:ext cx="192" cy="144"/>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9783" name="Freeform 215">
              <a:extLst>
                <a:ext uri="{FF2B5EF4-FFF2-40B4-BE49-F238E27FC236}">
                  <a16:creationId xmlns:a16="http://schemas.microsoft.com/office/drawing/2014/main" id="{DA4416AA-8605-42F7-B54A-53DE94820172}"/>
                </a:ext>
              </a:extLst>
            </p:cNvPr>
            <p:cNvSpPr>
              <a:spLocks/>
            </p:cNvSpPr>
            <p:nvPr/>
          </p:nvSpPr>
          <p:spPr bwMode="auto">
            <a:xfrm>
              <a:off x="360" y="4124"/>
              <a:ext cx="72" cy="77"/>
            </a:xfrm>
            <a:custGeom>
              <a:avLst/>
              <a:gdLst>
                <a:gd name="T0" fmla="*/ 4 w 57"/>
                <a:gd name="T1" fmla="*/ 47 h 53"/>
                <a:gd name="T2" fmla="*/ 24 w 57"/>
                <a:gd name="T3" fmla="*/ 1 h 53"/>
                <a:gd name="T4" fmla="*/ 49 w 57"/>
                <a:gd name="T5" fmla="*/ 7 h 53"/>
                <a:gd name="T6" fmla="*/ 54 w 57"/>
                <a:gd name="T7" fmla="*/ 53 h 53"/>
              </a:gdLst>
              <a:ahLst/>
              <a:cxnLst>
                <a:cxn ang="0">
                  <a:pos x="T0" y="T1"/>
                </a:cxn>
                <a:cxn ang="0">
                  <a:pos x="T2" y="T3"/>
                </a:cxn>
                <a:cxn ang="0">
                  <a:pos x="T4" y="T5"/>
                </a:cxn>
                <a:cxn ang="0">
                  <a:pos x="T6" y="T7"/>
                </a:cxn>
              </a:cxnLst>
              <a:rect l="0" t="0" r="r" b="b"/>
              <a:pathLst>
                <a:path w="57" h="53">
                  <a:moveTo>
                    <a:pt x="4" y="47"/>
                  </a:moveTo>
                  <a:cubicBezTo>
                    <a:pt x="5" y="25"/>
                    <a:pt x="0" y="5"/>
                    <a:pt x="24" y="1"/>
                  </a:cubicBezTo>
                  <a:cubicBezTo>
                    <a:pt x="36" y="2"/>
                    <a:pt x="40" y="0"/>
                    <a:pt x="49" y="7"/>
                  </a:cubicBezTo>
                  <a:cubicBezTo>
                    <a:pt x="57" y="22"/>
                    <a:pt x="54" y="34"/>
                    <a:pt x="54" y="53"/>
                  </a:cubicBezTo>
                </a:path>
              </a:pathLst>
            </a:custGeom>
            <a:solidFill>
              <a:srgbClr val="CC9900"/>
            </a:solidFill>
            <a:ln w="19050" cmpd="sng">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9784" name="Freeform 216">
              <a:extLst>
                <a:ext uri="{FF2B5EF4-FFF2-40B4-BE49-F238E27FC236}">
                  <a16:creationId xmlns:a16="http://schemas.microsoft.com/office/drawing/2014/main" id="{139810B0-3675-40F8-8A8B-A8AEAAED6CC8}"/>
                </a:ext>
              </a:extLst>
            </p:cNvPr>
            <p:cNvSpPr>
              <a:spLocks/>
            </p:cNvSpPr>
            <p:nvPr/>
          </p:nvSpPr>
          <p:spPr bwMode="auto">
            <a:xfrm>
              <a:off x="365" y="4185"/>
              <a:ext cx="1" cy="17"/>
            </a:xfrm>
            <a:custGeom>
              <a:avLst/>
              <a:gdLst>
                <a:gd name="T0" fmla="*/ 0 w 1"/>
                <a:gd name="T1" fmla="*/ 12 h 12"/>
                <a:gd name="T2" fmla="*/ 0 w 1"/>
                <a:gd name="T3" fmla="*/ 0 h 12"/>
              </a:gdLst>
              <a:ahLst/>
              <a:cxnLst>
                <a:cxn ang="0">
                  <a:pos x="T0" y="T1"/>
                </a:cxn>
                <a:cxn ang="0">
                  <a:pos x="T2" y="T3"/>
                </a:cxn>
              </a:cxnLst>
              <a:rect l="0" t="0" r="r" b="b"/>
              <a:pathLst>
                <a:path w="1" h="12">
                  <a:moveTo>
                    <a:pt x="0" y="12"/>
                  </a:moveTo>
                  <a:cubicBezTo>
                    <a:pt x="0" y="8"/>
                    <a:pt x="0" y="4"/>
                    <a:pt x="0" y="0"/>
                  </a:cubicBezTo>
                </a:path>
              </a:pathLst>
            </a:custGeom>
            <a:solidFill>
              <a:srgbClr val="CC9900"/>
            </a:solidFill>
            <a:ln w="19050" cmpd="sng">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9785" name="Line 217">
              <a:extLst>
                <a:ext uri="{FF2B5EF4-FFF2-40B4-BE49-F238E27FC236}">
                  <a16:creationId xmlns:a16="http://schemas.microsoft.com/office/drawing/2014/main" id="{EBD42A39-A940-47F8-9122-ABE7A972D3A3}"/>
                </a:ext>
              </a:extLst>
            </p:cNvPr>
            <p:cNvSpPr>
              <a:spLocks noChangeAspect="1" noChangeShapeType="1"/>
            </p:cNvSpPr>
            <p:nvPr/>
          </p:nvSpPr>
          <p:spPr bwMode="auto">
            <a:xfrm flipH="1">
              <a:off x="397" y="4152"/>
              <a:ext cx="1" cy="91"/>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09786" name="Group 218">
            <a:extLst>
              <a:ext uri="{FF2B5EF4-FFF2-40B4-BE49-F238E27FC236}">
                <a16:creationId xmlns:a16="http://schemas.microsoft.com/office/drawing/2014/main" id="{66B3D521-3F86-426E-9CB4-590659C0B671}"/>
              </a:ext>
            </a:extLst>
          </p:cNvPr>
          <p:cNvGrpSpPr>
            <a:grpSpLocks/>
          </p:cNvGrpSpPr>
          <p:nvPr/>
        </p:nvGrpSpPr>
        <p:grpSpPr bwMode="auto">
          <a:xfrm>
            <a:off x="509588" y="1185863"/>
            <a:ext cx="76200" cy="63500"/>
            <a:chOff x="2443" y="447"/>
            <a:chExt cx="48" cy="40"/>
          </a:xfrm>
        </p:grpSpPr>
        <p:sp>
          <p:nvSpPr>
            <p:cNvPr id="109787" name="Line 219">
              <a:extLst>
                <a:ext uri="{FF2B5EF4-FFF2-40B4-BE49-F238E27FC236}">
                  <a16:creationId xmlns:a16="http://schemas.microsoft.com/office/drawing/2014/main" id="{1AEC90BD-CC75-477D-ACDE-371BA22D0362}"/>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9788" name="Line 220">
              <a:extLst>
                <a:ext uri="{FF2B5EF4-FFF2-40B4-BE49-F238E27FC236}">
                  <a16:creationId xmlns:a16="http://schemas.microsoft.com/office/drawing/2014/main" id="{E272FA49-3DBC-433B-8C09-A820F27DED0A}"/>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09789" name="Line 221">
            <a:extLst>
              <a:ext uri="{FF2B5EF4-FFF2-40B4-BE49-F238E27FC236}">
                <a16:creationId xmlns:a16="http://schemas.microsoft.com/office/drawing/2014/main" id="{CD086741-9BD7-4BCC-B66E-AD6AB41DD618}"/>
              </a:ext>
            </a:extLst>
          </p:cNvPr>
          <p:cNvSpPr>
            <a:spLocks noChangeShapeType="1"/>
          </p:cNvSpPr>
          <p:nvPr/>
        </p:nvSpPr>
        <p:spPr bwMode="auto">
          <a:xfrm>
            <a:off x="261938" y="1328738"/>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9790" name="Text Box 222">
            <a:extLst>
              <a:ext uri="{FF2B5EF4-FFF2-40B4-BE49-F238E27FC236}">
                <a16:creationId xmlns:a16="http://schemas.microsoft.com/office/drawing/2014/main" id="{2E71D523-E972-49B0-BCEB-11A86B3B910D}"/>
              </a:ext>
            </a:extLst>
          </p:cNvPr>
          <p:cNvSpPr txBox="1">
            <a:spLocks noChangeArrowheads="1"/>
          </p:cNvSpPr>
          <p:nvPr/>
        </p:nvSpPr>
        <p:spPr bwMode="auto">
          <a:xfrm>
            <a:off x="692150" y="1187450"/>
            <a:ext cx="161131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50 Missile Regiment RA</a:t>
            </a:r>
            <a:endParaRPr lang="en-US" altLang="en-US" sz="1000"/>
          </a:p>
        </p:txBody>
      </p:sp>
      <p:grpSp>
        <p:nvGrpSpPr>
          <p:cNvPr id="109791" name="Group 223">
            <a:extLst>
              <a:ext uri="{FF2B5EF4-FFF2-40B4-BE49-F238E27FC236}">
                <a16:creationId xmlns:a16="http://schemas.microsoft.com/office/drawing/2014/main" id="{55080968-860F-44A8-A453-54E5387DD53F}"/>
              </a:ext>
            </a:extLst>
          </p:cNvPr>
          <p:cNvGrpSpPr>
            <a:grpSpLocks/>
          </p:cNvGrpSpPr>
          <p:nvPr/>
        </p:nvGrpSpPr>
        <p:grpSpPr bwMode="auto">
          <a:xfrm>
            <a:off x="692150" y="1619250"/>
            <a:ext cx="287338" cy="217488"/>
            <a:chOff x="300" y="4105"/>
            <a:chExt cx="192" cy="144"/>
          </a:xfrm>
        </p:grpSpPr>
        <p:sp>
          <p:nvSpPr>
            <p:cNvPr id="109792" name="Rectangle 224">
              <a:extLst>
                <a:ext uri="{FF2B5EF4-FFF2-40B4-BE49-F238E27FC236}">
                  <a16:creationId xmlns:a16="http://schemas.microsoft.com/office/drawing/2014/main" id="{6CEC5428-3554-48F3-B2CF-9FCA87B63A83}"/>
                </a:ext>
              </a:extLst>
            </p:cNvPr>
            <p:cNvSpPr>
              <a:spLocks noChangeAspect="1" noChangeArrowheads="1"/>
            </p:cNvSpPr>
            <p:nvPr/>
          </p:nvSpPr>
          <p:spPr bwMode="auto">
            <a:xfrm>
              <a:off x="300" y="4105"/>
              <a:ext cx="192" cy="144"/>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9793" name="Freeform 225">
              <a:extLst>
                <a:ext uri="{FF2B5EF4-FFF2-40B4-BE49-F238E27FC236}">
                  <a16:creationId xmlns:a16="http://schemas.microsoft.com/office/drawing/2014/main" id="{F1771211-2108-447B-961E-C6B59784EA0B}"/>
                </a:ext>
              </a:extLst>
            </p:cNvPr>
            <p:cNvSpPr>
              <a:spLocks/>
            </p:cNvSpPr>
            <p:nvPr/>
          </p:nvSpPr>
          <p:spPr bwMode="auto">
            <a:xfrm>
              <a:off x="360" y="4124"/>
              <a:ext cx="72" cy="77"/>
            </a:xfrm>
            <a:custGeom>
              <a:avLst/>
              <a:gdLst>
                <a:gd name="T0" fmla="*/ 4 w 57"/>
                <a:gd name="T1" fmla="*/ 47 h 53"/>
                <a:gd name="T2" fmla="*/ 24 w 57"/>
                <a:gd name="T3" fmla="*/ 1 h 53"/>
                <a:gd name="T4" fmla="*/ 49 w 57"/>
                <a:gd name="T5" fmla="*/ 7 h 53"/>
                <a:gd name="T6" fmla="*/ 54 w 57"/>
                <a:gd name="T7" fmla="*/ 53 h 53"/>
              </a:gdLst>
              <a:ahLst/>
              <a:cxnLst>
                <a:cxn ang="0">
                  <a:pos x="T0" y="T1"/>
                </a:cxn>
                <a:cxn ang="0">
                  <a:pos x="T2" y="T3"/>
                </a:cxn>
                <a:cxn ang="0">
                  <a:pos x="T4" y="T5"/>
                </a:cxn>
                <a:cxn ang="0">
                  <a:pos x="T6" y="T7"/>
                </a:cxn>
              </a:cxnLst>
              <a:rect l="0" t="0" r="r" b="b"/>
              <a:pathLst>
                <a:path w="57" h="53">
                  <a:moveTo>
                    <a:pt x="4" y="47"/>
                  </a:moveTo>
                  <a:cubicBezTo>
                    <a:pt x="5" y="25"/>
                    <a:pt x="0" y="5"/>
                    <a:pt x="24" y="1"/>
                  </a:cubicBezTo>
                  <a:cubicBezTo>
                    <a:pt x="36" y="2"/>
                    <a:pt x="40" y="0"/>
                    <a:pt x="49" y="7"/>
                  </a:cubicBezTo>
                  <a:cubicBezTo>
                    <a:pt x="57" y="22"/>
                    <a:pt x="54" y="34"/>
                    <a:pt x="54" y="53"/>
                  </a:cubicBezTo>
                </a:path>
              </a:pathLst>
            </a:custGeom>
            <a:solidFill>
              <a:srgbClr val="CC9900"/>
            </a:solidFill>
            <a:ln w="19050" cmpd="sng">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9794" name="Freeform 226">
              <a:extLst>
                <a:ext uri="{FF2B5EF4-FFF2-40B4-BE49-F238E27FC236}">
                  <a16:creationId xmlns:a16="http://schemas.microsoft.com/office/drawing/2014/main" id="{CC8E9179-D5B3-4B59-BF41-3884AB69BB7E}"/>
                </a:ext>
              </a:extLst>
            </p:cNvPr>
            <p:cNvSpPr>
              <a:spLocks/>
            </p:cNvSpPr>
            <p:nvPr/>
          </p:nvSpPr>
          <p:spPr bwMode="auto">
            <a:xfrm>
              <a:off x="365" y="4185"/>
              <a:ext cx="1" cy="17"/>
            </a:xfrm>
            <a:custGeom>
              <a:avLst/>
              <a:gdLst>
                <a:gd name="T0" fmla="*/ 0 w 1"/>
                <a:gd name="T1" fmla="*/ 12 h 12"/>
                <a:gd name="T2" fmla="*/ 0 w 1"/>
                <a:gd name="T3" fmla="*/ 0 h 12"/>
              </a:gdLst>
              <a:ahLst/>
              <a:cxnLst>
                <a:cxn ang="0">
                  <a:pos x="T0" y="T1"/>
                </a:cxn>
                <a:cxn ang="0">
                  <a:pos x="T2" y="T3"/>
                </a:cxn>
              </a:cxnLst>
              <a:rect l="0" t="0" r="r" b="b"/>
              <a:pathLst>
                <a:path w="1" h="12">
                  <a:moveTo>
                    <a:pt x="0" y="12"/>
                  </a:moveTo>
                  <a:cubicBezTo>
                    <a:pt x="0" y="8"/>
                    <a:pt x="0" y="4"/>
                    <a:pt x="0" y="0"/>
                  </a:cubicBezTo>
                </a:path>
              </a:pathLst>
            </a:custGeom>
            <a:solidFill>
              <a:srgbClr val="CC9900"/>
            </a:solidFill>
            <a:ln w="19050" cmpd="sng">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9795" name="Line 227">
              <a:extLst>
                <a:ext uri="{FF2B5EF4-FFF2-40B4-BE49-F238E27FC236}">
                  <a16:creationId xmlns:a16="http://schemas.microsoft.com/office/drawing/2014/main" id="{BB6F49E4-8C07-4D4C-8569-FCA80D9FB292}"/>
                </a:ext>
              </a:extLst>
            </p:cNvPr>
            <p:cNvSpPr>
              <a:spLocks noChangeAspect="1" noChangeShapeType="1"/>
            </p:cNvSpPr>
            <p:nvPr/>
          </p:nvSpPr>
          <p:spPr bwMode="auto">
            <a:xfrm flipH="1">
              <a:off x="397" y="4152"/>
              <a:ext cx="1" cy="91"/>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09796" name="Line 228">
            <a:extLst>
              <a:ext uri="{FF2B5EF4-FFF2-40B4-BE49-F238E27FC236}">
                <a16:creationId xmlns:a16="http://schemas.microsoft.com/office/drawing/2014/main" id="{673E22B9-D3B8-4C26-AE13-B0046E65ED60}"/>
              </a:ext>
            </a:extLst>
          </p:cNvPr>
          <p:cNvSpPr>
            <a:spLocks noChangeShapeType="1"/>
          </p:cNvSpPr>
          <p:nvPr/>
        </p:nvSpPr>
        <p:spPr bwMode="auto">
          <a:xfrm>
            <a:off x="836613" y="1547813"/>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9797" name="Text Box 229">
            <a:extLst>
              <a:ext uri="{FF2B5EF4-FFF2-40B4-BE49-F238E27FC236}">
                <a16:creationId xmlns:a16="http://schemas.microsoft.com/office/drawing/2014/main" id="{94F0453B-0FB7-47A9-9214-264A162408FB}"/>
              </a:ext>
            </a:extLst>
          </p:cNvPr>
          <p:cNvSpPr txBox="1">
            <a:spLocks noChangeArrowheads="1"/>
          </p:cNvSpPr>
          <p:nvPr/>
        </p:nvSpPr>
        <p:spPr bwMode="auto">
          <a:xfrm>
            <a:off x="981075" y="1619250"/>
            <a:ext cx="1047750"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x3 Missile Battery</a:t>
            </a:r>
          </a:p>
        </p:txBody>
      </p:sp>
      <p:grpSp>
        <p:nvGrpSpPr>
          <p:cNvPr id="109798" name="Group 230">
            <a:extLst>
              <a:ext uri="{FF2B5EF4-FFF2-40B4-BE49-F238E27FC236}">
                <a16:creationId xmlns:a16="http://schemas.microsoft.com/office/drawing/2014/main" id="{B967CBC7-0852-4BC7-9DC9-4E374A1DCFAB}"/>
              </a:ext>
            </a:extLst>
          </p:cNvPr>
          <p:cNvGrpSpPr>
            <a:grpSpLocks/>
          </p:cNvGrpSpPr>
          <p:nvPr/>
        </p:nvGrpSpPr>
        <p:grpSpPr bwMode="auto">
          <a:xfrm>
            <a:off x="981075" y="1979613"/>
            <a:ext cx="239713" cy="158750"/>
            <a:chOff x="300" y="4105"/>
            <a:chExt cx="192" cy="144"/>
          </a:xfrm>
        </p:grpSpPr>
        <p:sp>
          <p:nvSpPr>
            <p:cNvPr id="109799" name="Rectangle 231">
              <a:extLst>
                <a:ext uri="{FF2B5EF4-FFF2-40B4-BE49-F238E27FC236}">
                  <a16:creationId xmlns:a16="http://schemas.microsoft.com/office/drawing/2014/main" id="{2A77AF17-1999-4214-A4B8-B4F60B58572E}"/>
                </a:ext>
              </a:extLst>
            </p:cNvPr>
            <p:cNvSpPr>
              <a:spLocks noChangeAspect="1" noChangeArrowheads="1"/>
            </p:cNvSpPr>
            <p:nvPr/>
          </p:nvSpPr>
          <p:spPr bwMode="auto">
            <a:xfrm>
              <a:off x="300" y="4105"/>
              <a:ext cx="192" cy="144"/>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9800" name="Freeform 232">
              <a:extLst>
                <a:ext uri="{FF2B5EF4-FFF2-40B4-BE49-F238E27FC236}">
                  <a16:creationId xmlns:a16="http://schemas.microsoft.com/office/drawing/2014/main" id="{6BBB3CE2-8776-4C97-BD1C-3E2CDDAE00A2}"/>
                </a:ext>
              </a:extLst>
            </p:cNvPr>
            <p:cNvSpPr>
              <a:spLocks/>
            </p:cNvSpPr>
            <p:nvPr/>
          </p:nvSpPr>
          <p:spPr bwMode="auto">
            <a:xfrm>
              <a:off x="360" y="4124"/>
              <a:ext cx="72" cy="77"/>
            </a:xfrm>
            <a:custGeom>
              <a:avLst/>
              <a:gdLst>
                <a:gd name="T0" fmla="*/ 4 w 57"/>
                <a:gd name="T1" fmla="*/ 47 h 53"/>
                <a:gd name="T2" fmla="*/ 24 w 57"/>
                <a:gd name="T3" fmla="*/ 1 h 53"/>
                <a:gd name="T4" fmla="*/ 49 w 57"/>
                <a:gd name="T5" fmla="*/ 7 h 53"/>
                <a:gd name="T6" fmla="*/ 54 w 57"/>
                <a:gd name="T7" fmla="*/ 53 h 53"/>
              </a:gdLst>
              <a:ahLst/>
              <a:cxnLst>
                <a:cxn ang="0">
                  <a:pos x="T0" y="T1"/>
                </a:cxn>
                <a:cxn ang="0">
                  <a:pos x="T2" y="T3"/>
                </a:cxn>
                <a:cxn ang="0">
                  <a:pos x="T4" y="T5"/>
                </a:cxn>
                <a:cxn ang="0">
                  <a:pos x="T6" y="T7"/>
                </a:cxn>
              </a:cxnLst>
              <a:rect l="0" t="0" r="r" b="b"/>
              <a:pathLst>
                <a:path w="57" h="53">
                  <a:moveTo>
                    <a:pt x="4" y="47"/>
                  </a:moveTo>
                  <a:cubicBezTo>
                    <a:pt x="5" y="25"/>
                    <a:pt x="0" y="5"/>
                    <a:pt x="24" y="1"/>
                  </a:cubicBezTo>
                  <a:cubicBezTo>
                    <a:pt x="36" y="2"/>
                    <a:pt x="40" y="0"/>
                    <a:pt x="49" y="7"/>
                  </a:cubicBezTo>
                  <a:cubicBezTo>
                    <a:pt x="57" y="22"/>
                    <a:pt x="54" y="34"/>
                    <a:pt x="54" y="53"/>
                  </a:cubicBezTo>
                </a:path>
              </a:pathLst>
            </a:custGeom>
            <a:solidFill>
              <a:srgbClr val="CC9900"/>
            </a:solidFill>
            <a:ln w="19050" cmpd="sng">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9801" name="Freeform 233">
              <a:extLst>
                <a:ext uri="{FF2B5EF4-FFF2-40B4-BE49-F238E27FC236}">
                  <a16:creationId xmlns:a16="http://schemas.microsoft.com/office/drawing/2014/main" id="{74D4BE8A-71D1-47B7-AE17-4F14D581B0C0}"/>
                </a:ext>
              </a:extLst>
            </p:cNvPr>
            <p:cNvSpPr>
              <a:spLocks/>
            </p:cNvSpPr>
            <p:nvPr/>
          </p:nvSpPr>
          <p:spPr bwMode="auto">
            <a:xfrm>
              <a:off x="365" y="4185"/>
              <a:ext cx="1" cy="17"/>
            </a:xfrm>
            <a:custGeom>
              <a:avLst/>
              <a:gdLst>
                <a:gd name="T0" fmla="*/ 0 w 1"/>
                <a:gd name="T1" fmla="*/ 12 h 12"/>
                <a:gd name="T2" fmla="*/ 0 w 1"/>
                <a:gd name="T3" fmla="*/ 0 h 12"/>
              </a:gdLst>
              <a:ahLst/>
              <a:cxnLst>
                <a:cxn ang="0">
                  <a:pos x="T0" y="T1"/>
                </a:cxn>
                <a:cxn ang="0">
                  <a:pos x="T2" y="T3"/>
                </a:cxn>
              </a:cxnLst>
              <a:rect l="0" t="0" r="r" b="b"/>
              <a:pathLst>
                <a:path w="1" h="12">
                  <a:moveTo>
                    <a:pt x="0" y="12"/>
                  </a:moveTo>
                  <a:cubicBezTo>
                    <a:pt x="0" y="8"/>
                    <a:pt x="0" y="4"/>
                    <a:pt x="0" y="0"/>
                  </a:cubicBezTo>
                </a:path>
              </a:pathLst>
            </a:custGeom>
            <a:solidFill>
              <a:srgbClr val="CC9900"/>
            </a:solidFill>
            <a:ln w="19050" cmpd="sng">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9802" name="Line 234">
              <a:extLst>
                <a:ext uri="{FF2B5EF4-FFF2-40B4-BE49-F238E27FC236}">
                  <a16:creationId xmlns:a16="http://schemas.microsoft.com/office/drawing/2014/main" id="{E814E32F-A275-43B0-A24E-545321E9F884}"/>
                </a:ext>
              </a:extLst>
            </p:cNvPr>
            <p:cNvSpPr>
              <a:spLocks noChangeAspect="1" noChangeShapeType="1"/>
            </p:cNvSpPr>
            <p:nvPr/>
          </p:nvSpPr>
          <p:spPr bwMode="auto">
            <a:xfrm flipH="1">
              <a:off x="397" y="4152"/>
              <a:ext cx="1" cy="91"/>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09803" name="Group 235">
            <a:extLst>
              <a:ext uri="{FF2B5EF4-FFF2-40B4-BE49-F238E27FC236}">
                <a16:creationId xmlns:a16="http://schemas.microsoft.com/office/drawing/2014/main" id="{9E966AEE-08E6-48F8-B8C8-4974757CDC25}"/>
              </a:ext>
            </a:extLst>
          </p:cNvPr>
          <p:cNvGrpSpPr>
            <a:grpSpLocks/>
          </p:cNvGrpSpPr>
          <p:nvPr/>
        </p:nvGrpSpPr>
        <p:grpSpPr bwMode="auto">
          <a:xfrm>
            <a:off x="1063625" y="1908175"/>
            <a:ext cx="74613" cy="26988"/>
            <a:chOff x="2373" y="1404"/>
            <a:chExt cx="47" cy="17"/>
          </a:xfrm>
        </p:grpSpPr>
        <p:sp>
          <p:nvSpPr>
            <p:cNvPr id="109804" name="Oval 236">
              <a:extLst>
                <a:ext uri="{FF2B5EF4-FFF2-40B4-BE49-F238E27FC236}">
                  <a16:creationId xmlns:a16="http://schemas.microsoft.com/office/drawing/2014/main" id="{244C0611-4366-44DD-B37A-B2D9DC15C10E}"/>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09805" name="Oval 237">
              <a:extLst>
                <a:ext uri="{FF2B5EF4-FFF2-40B4-BE49-F238E27FC236}">
                  <a16:creationId xmlns:a16="http://schemas.microsoft.com/office/drawing/2014/main" id="{1CF2E27E-37EA-4DF7-B4A0-AA47A311247E}"/>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09806" name="Line 238">
            <a:extLst>
              <a:ext uri="{FF2B5EF4-FFF2-40B4-BE49-F238E27FC236}">
                <a16:creationId xmlns:a16="http://schemas.microsoft.com/office/drawing/2014/main" id="{3E86747E-D010-4E59-9A16-D7164B3398DA}"/>
              </a:ext>
            </a:extLst>
          </p:cNvPr>
          <p:cNvSpPr>
            <a:spLocks noChangeShapeType="1"/>
          </p:cNvSpPr>
          <p:nvPr/>
        </p:nvSpPr>
        <p:spPr bwMode="auto">
          <a:xfrm>
            <a:off x="836613" y="2051050"/>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9807" name="Line 239">
            <a:extLst>
              <a:ext uri="{FF2B5EF4-FFF2-40B4-BE49-F238E27FC236}">
                <a16:creationId xmlns:a16="http://schemas.microsoft.com/office/drawing/2014/main" id="{B4C40C20-40B5-4CA0-AFC1-A0B09300A9B6}"/>
              </a:ext>
            </a:extLst>
          </p:cNvPr>
          <p:cNvSpPr>
            <a:spLocks noChangeShapeType="1"/>
          </p:cNvSpPr>
          <p:nvPr/>
        </p:nvSpPr>
        <p:spPr bwMode="auto">
          <a:xfrm flipV="1">
            <a:off x="836613" y="1835150"/>
            <a:ext cx="0" cy="2159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9808" name="Line 240">
            <a:extLst>
              <a:ext uri="{FF2B5EF4-FFF2-40B4-BE49-F238E27FC236}">
                <a16:creationId xmlns:a16="http://schemas.microsoft.com/office/drawing/2014/main" id="{E61531AA-EA56-4C5A-9F8B-07605240EF65}"/>
              </a:ext>
            </a:extLst>
          </p:cNvPr>
          <p:cNvSpPr>
            <a:spLocks noChangeShapeType="1"/>
          </p:cNvSpPr>
          <p:nvPr/>
        </p:nvSpPr>
        <p:spPr bwMode="auto">
          <a:xfrm>
            <a:off x="549275" y="1692275"/>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9809" name="Line 241">
            <a:extLst>
              <a:ext uri="{FF2B5EF4-FFF2-40B4-BE49-F238E27FC236}">
                <a16:creationId xmlns:a16="http://schemas.microsoft.com/office/drawing/2014/main" id="{B5781B00-11BB-42F2-8FDC-403A4029DDCB}"/>
              </a:ext>
            </a:extLst>
          </p:cNvPr>
          <p:cNvSpPr>
            <a:spLocks noChangeShapeType="1"/>
          </p:cNvSpPr>
          <p:nvPr/>
        </p:nvSpPr>
        <p:spPr bwMode="auto">
          <a:xfrm flipV="1">
            <a:off x="549275" y="1476375"/>
            <a:ext cx="0" cy="2159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9810" name="Text Box 242">
            <a:extLst>
              <a:ext uri="{FF2B5EF4-FFF2-40B4-BE49-F238E27FC236}">
                <a16:creationId xmlns:a16="http://schemas.microsoft.com/office/drawing/2014/main" id="{E21F2B42-E240-4171-A23C-59CBB546A942}"/>
              </a:ext>
            </a:extLst>
          </p:cNvPr>
          <p:cNvSpPr txBox="1">
            <a:spLocks noChangeArrowheads="1"/>
          </p:cNvSpPr>
          <p:nvPr/>
        </p:nvSpPr>
        <p:spPr bwMode="auto">
          <a:xfrm>
            <a:off x="1196975" y="1908175"/>
            <a:ext cx="2139950"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x2 </a:t>
            </a:r>
            <a:r>
              <a:rPr lang="en-GB" altLang="en-US" sz="800" b="0"/>
              <a:t>Lance SSM                                 no card</a:t>
            </a:r>
            <a:endParaRPr lang="en-GB" altLang="en-US" sz="800"/>
          </a:p>
        </p:txBody>
      </p:sp>
      <p:sp>
        <p:nvSpPr>
          <p:cNvPr id="109811" name="Line 243">
            <a:extLst>
              <a:ext uri="{FF2B5EF4-FFF2-40B4-BE49-F238E27FC236}">
                <a16:creationId xmlns:a16="http://schemas.microsoft.com/office/drawing/2014/main" id="{85684885-2DC8-4A18-8229-6448C1ABB778}"/>
              </a:ext>
            </a:extLst>
          </p:cNvPr>
          <p:cNvSpPr>
            <a:spLocks noChangeShapeType="1"/>
          </p:cNvSpPr>
          <p:nvPr/>
        </p:nvSpPr>
        <p:spPr bwMode="auto">
          <a:xfrm>
            <a:off x="260350" y="611188"/>
            <a:ext cx="3240088"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09813" name="Group 245">
            <a:extLst>
              <a:ext uri="{FF2B5EF4-FFF2-40B4-BE49-F238E27FC236}">
                <a16:creationId xmlns:a16="http://schemas.microsoft.com/office/drawing/2014/main" id="{64A3C71C-E7B7-4CD8-94F7-11A1317BD43A}"/>
              </a:ext>
            </a:extLst>
          </p:cNvPr>
          <p:cNvGrpSpPr>
            <a:grpSpLocks/>
          </p:cNvGrpSpPr>
          <p:nvPr/>
        </p:nvGrpSpPr>
        <p:grpSpPr bwMode="auto">
          <a:xfrm>
            <a:off x="800100" y="3200400"/>
            <a:ext cx="76200" cy="63500"/>
            <a:chOff x="2443" y="447"/>
            <a:chExt cx="48" cy="40"/>
          </a:xfrm>
        </p:grpSpPr>
        <p:sp>
          <p:nvSpPr>
            <p:cNvPr id="109814" name="Line 246">
              <a:extLst>
                <a:ext uri="{FF2B5EF4-FFF2-40B4-BE49-F238E27FC236}">
                  <a16:creationId xmlns:a16="http://schemas.microsoft.com/office/drawing/2014/main" id="{A907B537-B363-4471-9CE9-6A4EBD199011}"/>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9815" name="Line 247">
              <a:extLst>
                <a:ext uri="{FF2B5EF4-FFF2-40B4-BE49-F238E27FC236}">
                  <a16:creationId xmlns:a16="http://schemas.microsoft.com/office/drawing/2014/main" id="{1ADE38A8-8D24-42C0-9C2B-9073299EF9AC}"/>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09816" name="Text Box 248">
            <a:extLst>
              <a:ext uri="{FF2B5EF4-FFF2-40B4-BE49-F238E27FC236}">
                <a16:creationId xmlns:a16="http://schemas.microsoft.com/office/drawing/2014/main" id="{E8E01E9B-727D-4AC3-82E6-BFAD46BC5AB6}"/>
              </a:ext>
            </a:extLst>
          </p:cNvPr>
          <p:cNvSpPr txBox="1">
            <a:spLocks noChangeArrowheads="1"/>
          </p:cNvSpPr>
          <p:nvPr/>
        </p:nvSpPr>
        <p:spPr bwMode="auto">
          <a:xfrm>
            <a:off x="981075" y="3130550"/>
            <a:ext cx="236061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FIRE SUPPORT ELEMENT CWBR-14</a:t>
            </a:r>
          </a:p>
          <a:p>
            <a:r>
              <a:rPr lang="en-GB" altLang="en-US" sz="1000"/>
              <a:t>5 Heavy Artillery Regiment RA</a:t>
            </a:r>
          </a:p>
        </p:txBody>
      </p:sp>
      <p:grpSp>
        <p:nvGrpSpPr>
          <p:cNvPr id="109817" name="Group 249">
            <a:extLst>
              <a:ext uri="{FF2B5EF4-FFF2-40B4-BE49-F238E27FC236}">
                <a16:creationId xmlns:a16="http://schemas.microsoft.com/office/drawing/2014/main" id="{343966C6-9603-4C49-90F3-0FFBFBD43F13}"/>
              </a:ext>
            </a:extLst>
          </p:cNvPr>
          <p:cNvGrpSpPr>
            <a:grpSpLocks/>
          </p:cNvGrpSpPr>
          <p:nvPr/>
        </p:nvGrpSpPr>
        <p:grpSpPr bwMode="auto">
          <a:xfrm>
            <a:off x="693738" y="3273425"/>
            <a:ext cx="287337" cy="215900"/>
            <a:chOff x="1920" y="3072"/>
            <a:chExt cx="151" cy="99"/>
          </a:xfrm>
        </p:grpSpPr>
        <p:sp>
          <p:nvSpPr>
            <p:cNvPr id="109818" name="Rectangle 250">
              <a:extLst>
                <a:ext uri="{FF2B5EF4-FFF2-40B4-BE49-F238E27FC236}">
                  <a16:creationId xmlns:a16="http://schemas.microsoft.com/office/drawing/2014/main" id="{8FF73D87-3E1D-4CDB-AE2B-B84614B0FF0C}"/>
                </a:ext>
              </a:extLst>
            </p:cNvPr>
            <p:cNvSpPr>
              <a:spLocks noChangeAspect="1" noChangeArrowheads="1"/>
            </p:cNvSpPr>
            <p:nvPr/>
          </p:nvSpPr>
          <p:spPr bwMode="auto">
            <a:xfrm>
              <a:off x="1920" y="3072"/>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9819" name="Oval 251">
              <a:extLst>
                <a:ext uri="{FF2B5EF4-FFF2-40B4-BE49-F238E27FC236}">
                  <a16:creationId xmlns:a16="http://schemas.microsoft.com/office/drawing/2014/main" id="{A874DF74-F05A-471C-ADC3-2ECF3DCEC677}"/>
                </a:ext>
              </a:extLst>
            </p:cNvPr>
            <p:cNvSpPr>
              <a:spLocks noChangeAspect="1" noChangeArrowheads="1"/>
            </p:cNvSpPr>
            <p:nvPr/>
          </p:nvSpPr>
          <p:spPr bwMode="auto">
            <a:xfrm>
              <a:off x="1946" y="3097"/>
              <a:ext cx="97" cy="47"/>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9820" name="Oval 252">
              <a:extLst>
                <a:ext uri="{FF2B5EF4-FFF2-40B4-BE49-F238E27FC236}">
                  <a16:creationId xmlns:a16="http://schemas.microsoft.com/office/drawing/2014/main" id="{2D196F08-680A-40E6-A19A-24E2EABEB35A}"/>
                </a:ext>
              </a:extLst>
            </p:cNvPr>
            <p:cNvSpPr>
              <a:spLocks noChangeAspect="1" noChangeArrowheads="1"/>
            </p:cNvSpPr>
            <p:nvPr/>
          </p:nvSpPr>
          <p:spPr bwMode="auto">
            <a:xfrm>
              <a:off x="1985" y="3110"/>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109821" name="Line 253">
            <a:extLst>
              <a:ext uri="{FF2B5EF4-FFF2-40B4-BE49-F238E27FC236}">
                <a16:creationId xmlns:a16="http://schemas.microsoft.com/office/drawing/2014/main" id="{3D51F8DA-14B5-4BC8-B8A6-381161AE64F9}"/>
              </a:ext>
            </a:extLst>
          </p:cNvPr>
          <p:cNvSpPr>
            <a:spLocks noChangeShapeType="1"/>
          </p:cNvSpPr>
          <p:nvPr/>
        </p:nvSpPr>
        <p:spPr bwMode="auto">
          <a:xfrm>
            <a:off x="549275" y="334645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9839" name="Line 271">
            <a:extLst>
              <a:ext uri="{FF2B5EF4-FFF2-40B4-BE49-F238E27FC236}">
                <a16:creationId xmlns:a16="http://schemas.microsoft.com/office/drawing/2014/main" id="{512AF9E4-5A41-4A66-8ED3-66535813AB2E}"/>
              </a:ext>
            </a:extLst>
          </p:cNvPr>
          <p:cNvSpPr>
            <a:spLocks noChangeShapeType="1"/>
          </p:cNvSpPr>
          <p:nvPr/>
        </p:nvSpPr>
        <p:spPr bwMode="auto">
          <a:xfrm>
            <a:off x="3789363" y="2051050"/>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09840" name="Group 272">
            <a:extLst>
              <a:ext uri="{FF2B5EF4-FFF2-40B4-BE49-F238E27FC236}">
                <a16:creationId xmlns:a16="http://schemas.microsoft.com/office/drawing/2014/main" id="{9D620317-BC44-4D86-A58E-2D5D61EF84CB}"/>
              </a:ext>
            </a:extLst>
          </p:cNvPr>
          <p:cNvGrpSpPr>
            <a:grpSpLocks/>
          </p:cNvGrpSpPr>
          <p:nvPr/>
        </p:nvGrpSpPr>
        <p:grpSpPr bwMode="auto">
          <a:xfrm>
            <a:off x="3933825" y="3203575"/>
            <a:ext cx="287338" cy="215900"/>
            <a:chOff x="1400" y="2850"/>
            <a:chExt cx="152" cy="99"/>
          </a:xfrm>
        </p:grpSpPr>
        <p:sp>
          <p:nvSpPr>
            <p:cNvPr id="109841" name="Rectangle 273">
              <a:extLst>
                <a:ext uri="{FF2B5EF4-FFF2-40B4-BE49-F238E27FC236}">
                  <a16:creationId xmlns:a16="http://schemas.microsoft.com/office/drawing/2014/main" id="{498A8E4A-64DE-4459-9327-84D62E37F410}"/>
                </a:ext>
              </a:extLst>
            </p:cNvPr>
            <p:cNvSpPr>
              <a:spLocks noChangeAspect="1" noChangeArrowheads="1"/>
            </p:cNvSpPr>
            <p:nvPr/>
          </p:nvSpPr>
          <p:spPr bwMode="auto">
            <a:xfrm>
              <a:off x="1401" y="2850"/>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9842" name="Line 274">
              <a:extLst>
                <a:ext uri="{FF2B5EF4-FFF2-40B4-BE49-F238E27FC236}">
                  <a16:creationId xmlns:a16="http://schemas.microsoft.com/office/drawing/2014/main" id="{38E1537F-3BB9-4071-A9DD-D3D0C2D21A9B}"/>
                </a:ext>
              </a:extLst>
            </p:cNvPr>
            <p:cNvSpPr>
              <a:spLocks noChangeAspect="1" noChangeShapeType="1"/>
            </p:cNvSpPr>
            <p:nvPr/>
          </p:nvSpPr>
          <p:spPr bwMode="auto">
            <a:xfrm flipV="1">
              <a:off x="1400" y="2851"/>
              <a:ext cx="73"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9843" name="Line 275">
              <a:extLst>
                <a:ext uri="{FF2B5EF4-FFF2-40B4-BE49-F238E27FC236}">
                  <a16:creationId xmlns:a16="http://schemas.microsoft.com/office/drawing/2014/main" id="{766BF42D-F517-4EE8-B2C6-069F91ABB14D}"/>
                </a:ext>
              </a:extLst>
            </p:cNvPr>
            <p:cNvSpPr>
              <a:spLocks noChangeAspect="1" noChangeShapeType="1"/>
            </p:cNvSpPr>
            <p:nvPr/>
          </p:nvSpPr>
          <p:spPr bwMode="auto">
            <a:xfrm>
              <a:off x="1473" y="2850"/>
              <a:ext cx="78"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9844" name="Line 276">
              <a:extLst>
                <a:ext uri="{FF2B5EF4-FFF2-40B4-BE49-F238E27FC236}">
                  <a16:creationId xmlns:a16="http://schemas.microsoft.com/office/drawing/2014/main" id="{B34C41A9-2573-4AC0-AA5A-AF6549767307}"/>
                </a:ext>
              </a:extLst>
            </p:cNvPr>
            <p:cNvSpPr>
              <a:spLocks noChangeAspect="1" noChangeShapeType="1"/>
            </p:cNvSpPr>
            <p:nvPr/>
          </p:nvSpPr>
          <p:spPr bwMode="auto">
            <a:xfrm>
              <a:off x="1442" y="2892"/>
              <a:ext cx="62" cy="0"/>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09845" name="Line 277">
            <a:extLst>
              <a:ext uri="{FF2B5EF4-FFF2-40B4-BE49-F238E27FC236}">
                <a16:creationId xmlns:a16="http://schemas.microsoft.com/office/drawing/2014/main" id="{169265A8-B851-4967-81FF-FD75ACA2EB1E}"/>
              </a:ext>
            </a:extLst>
          </p:cNvPr>
          <p:cNvSpPr>
            <a:spLocks noChangeShapeType="1"/>
          </p:cNvSpPr>
          <p:nvPr/>
        </p:nvSpPr>
        <p:spPr bwMode="auto">
          <a:xfrm>
            <a:off x="4078288" y="3132138"/>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9846" name="Text Box 278">
            <a:extLst>
              <a:ext uri="{FF2B5EF4-FFF2-40B4-BE49-F238E27FC236}">
                <a16:creationId xmlns:a16="http://schemas.microsoft.com/office/drawing/2014/main" id="{E4BD4A97-C027-4BDA-83F2-E6F0EC31E90C}"/>
              </a:ext>
            </a:extLst>
          </p:cNvPr>
          <p:cNvSpPr txBox="1">
            <a:spLocks noChangeArrowheads="1"/>
          </p:cNvSpPr>
          <p:nvPr/>
        </p:nvSpPr>
        <p:spPr bwMode="auto">
          <a:xfrm>
            <a:off x="4221163" y="3132138"/>
            <a:ext cx="22637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CWBR-15</a:t>
            </a:r>
          </a:p>
          <a:p>
            <a:r>
              <a:rPr lang="en-GB" altLang="en-US" sz="800"/>
              <a:t>x1 Air Defence Battery (Tracked Rapier) (d)</a:t>
            </a:r>
          </a:p>
        </p:txBody>
      </p:sp>
      <p:sp>
        <p:nvSpPr>
          <p:cNvPr id="109847" name="Line 279">
            <a:extLst>
              <a:ext uri="{FF2B5EF4-FFF2-40B4-BE49-F238E27FC236}">
                <a16:creationId xmlns:a16="http://schemas.microsoft.com/office/drawing/2014/main" id="{14810B61-9C13-4FB0-ADE8-46B4F98D7FB2}"/>
              </a:ext>
            </a:extLst>
          </p:cNvPr>
          <p:cNvSpPr>
            <a:spLocks noChangeShapeType="1"/>
          </p:cNvSpPr>
          <p:nvPr/>
        </p:nvSpPr>
        <p:spPr bwMode="auto">
          <a:xfrm>
            <a:off x="3789363" y="3276600"/>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09851" name="Group 283">
            <a:extLst>
              <a:ext uri="{FF2B5EF4-FFF2-40B4-BE49-F238E27FC236}">
                <a16:creationId xmlns:a16="http://schemas.microsoft.com/office/drawing/2014/main" id="{635913B8-0AAB-4CED-9B0A-DABE4A499F18}"/>
              </a:ext>
            </a:extLst>
          </p:cNvPr>
          <p:cNvGrpSpPr>
            <a:grpSpLocks/>
          </p:cNvGrpSpPr>
          <p:nvPr/>
        </p:nvGrpSpPr>
        <p:grpSpPr bwMode="auto">
          <a:xfrm>
            <a:off x="260350" y="2771775"/>
            <a:ext cx="431800" cy="287338"/>
            <a:chOff x="301" y="2880"/>
            <a:chExt cx="272" cy="181"/>
          </a:xfrm>
        </p:grpSpPr>
        <p:sp>
          <p:nvSpPr>
            <p:cNvPr id="109822" name="Line 254">
              <a:extLst>
                <a:ext uri="{FF2B5EF4-FFF2-40B4-BE49-F238E27FC236}">
                  <a16:creationId xmlns:a16="http://schemas.microsoft.com/office/drawing/2014/main" id="{A1E77A16-C9B6-4AF0-8E39-5F929D8282EF}"/>
                </a:ext>
              </a:extLst>
            </p:cNvPr>
            <p:cNvSpPr>
              <a:spLocks noChangeShapeType="1"/>
            </p:cNvSpPr>
            <p:nvPr/>
          </p:nvSpPr>
          <p:spPr bwMode="auto">
            <a:xfrm>
              <a:off x="301" y="2984"/>
              <a:ext cx="90"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09823" name="Group 255">
              <a:extLst>
                <a:ext uri="{FF2B5EF4-FFF2-40B4-BE49-F238E27FC236}">
                  <a16:creationId xmlns:a16="http://schemas.microsoft.com/office/drawing/2014/main" id="{BF483B43-AB05-483D-BA68-24E34485599B}"/>
                </a:ext>
              </a:extLst>
            </p:cNvPr>
            <p:cNvGrpSpPr>
              <a:grpSpLocks/>
            </p:cNvGrpSpPr>
            <p:nvPr/>
          </p:nvGrpSpPr>
          <p:grpSpPr bwMode="auto">
            <a:xfrm>
              <a:off x="391" y="2880"/>
              <a:ext cx="181" cy="181"/>
              <a:chOff x="300" y="5452"/>
              <a:chExt cx="181" cy="195"/>
            </a:xfrm>
          </p:grpSpPr>
          <p:sp>
            <p:nvSpPr>
              <p:cNvPr id="109824" name="Line 256">
                <a:extLst>
                  <a:ext uri="{FF2B5EF4-FFF2-40B4-BE49-F238E27FC236}">
                    <a16:creationId xmlns:a16="http://schemas.microsoft.com/office/drawing/2014/main" id="{2AF2FC69-2839-4C57-94B9-9E96E3CB849D}"/>
                  </a:ext>
                </a:extLst>
              </p:cNvPr>
              <p:cNvSpPr>
                <a:spLocks noChangeShapeType="1"/>
              </p:cNvSpPr>
              <p:nvPr/>
            </p:nvSpPr>
            <p:spPr bwMode="auto">
              <a:xfrm flipV="1">
                <a:off x="453" y="5454"/>
                <a:ext cx="0" cy="9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9825" name="Line 257">
                <a:extLst>
                  <a:ext uri="{FF2B5EF4-FFF2-40B4-BE49-F238E27FC236}">
                    <a16:creationId xmlns:a16="http://schemas.microsoft.com/office/drawing/2014/main" id="{83663D7E-172C-4C32-83A9-28D30D347553}"/>
                  </a:ext>
                </a:extLst>
              </p:cNvPr>
              <p:cNvSpPr>
                <a:spLocks noChangeShapeType="1"/>
              </p:cNvSpPr>
              <p:nvPr/>
            </p:nvSpPr>
            <p:spPr bwMode="auto">
              <a:xfrm flipV="1">
                <a:off x="329" y="5453"/>
                <a:ext cx="0" cy="9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09826" name="Group 258">
                <a:extLst>
                  <a:ext uri="{FF2B5EF4-FFF2-40B4-BE49-F238E27FC236}">
                    <a16:creationId xmlns:a16="http://schemas.microsoft.com/office/drawing/2014/main" id="{D9167F2A-00E5-4BE0-813F-242F1B16D416}"/>
                  </a:ext>
                </a:extLst>
              </p:cNvPr>
              <p:cNvGrpSpPr>
                <a:grpSpLocks/>
              </p:cNvGrpSpPr>
              <p:nvPr/>
            </p:nvGrpSpPr>
            <p:grpSpPr bwMode="auto">
              <a:xfrm>
                <a:off x="300" y="5511"/>
                <a:ext cx="181" cy="136"/>
                <a:chOff x="637" y="1857"/>
                <a:chExt cx="146" cy="99"/>
              </a:xfrm>
            </p:grpSpPr>
            <p:grpSp>
              <p:nvGrpSpPr>
                <p:cNvPr id="109827" name="Group 259">
                  <a:extLst>
                    <a:ext uri="{FF2B5EF4-FFF2-40B4-BE49-F238E27FC236}">
                      <a16:creationId xmlns:a16="http://schemas.microsoft.com/office/drawing/2014/main" id="{08451D96-98FC-4B18-9287-8BC2060C764A}"/>
                    </a:ext>
                  </a:extLst>
                </p:cNvPr>
                <p:cNvGrpSpPr>
                  <a:grpSpLocks noChangeAspect="1"/>
                </p:cNvGrpSpPr>
                <p:nvPr/>
              </p:nvGrpSpPr>
              <p:grpSpPr bwMode="auto">
                <a:xfrm>
                  <a:off x="637" y="1857"/>
                  <a:ext cx="146" cy="99"/>
                  <a:chOff x="1968" y="1728"/>
                  <a:chExt cx="195" cy="132"/>
                </a:xfrm>
              </p:grpSpPr>
              <p:sp>
                <p:nvSpPr>
                  <p:cNvPr id="109828" name="Rectangle 260">
                    <a:extLst>
                      <a:ext uri="{FF2B5EF4-FFF2-40B4-BE49-F238E27FC236}">
                        <a16:creationId xmlns:a16="http://schemas.microsoft.com/office/drawing/2014/main" id="{DF0CE7ED-B76A-4535-9E7B-424C60D5C2ED}"/>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9829" name="Line 261">
                    <a:extLst>
                      <a:ext uri="{FF2B5EF4-FFF2-40B4-BE49-F238E27FC236}">
                        <a16:creationId xmlns:a16="http://schemas.microsoft.com/office/drawing/2014/main" id="{51C98114-5E00-407D-A512-086BF2B8D756}"/>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9830" name="Line 262">
                    <a:extLst>
                      <a:ext uri="{FF2B5EF4-FFF2-40B4-BE49-F238E27FC236}">
                        <a16:creationId xmlns:a16="http://schemas.microsoft.com/office/drawing/2014/main" id="{D7FAEDF3-7AA8-4A7D-B460-0168CB0D00C2}"/>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09831" name="Group 263">
                  <a:extLst>
                    <a:ext uri="{FF2B5EF4-FFF2-40B4-BE49-F238E27FC236}">
                      <a16:creationId xmlns:a16="http://schemas.microsoft.com/office/drawing/2014/main" id="{174AE7B4-7EEB-4C4E-BF5A-5F7C9E262F9A}"/>
                    </a:ext>
                  </a:extLst>
                </p:cNvPr>
                <p:cNvGrpSpPr>
                  <a:grpSpLocks/>
                </p:cNvGrpSpPr>
                <p:nvPr/>
              </p:nvGrpSpPr>
              <p:grpSpPr bwMode="auto">
                <a:xfrm>
                  <a:off x="686" y="1931"/>
                  <a:ext cx="48" cy="24"/>
                  <a:chOff x="1632" y="1249"/>
                  <a:chExt cx="48" cy="24"/>
                </a:xfrm>
              </p:grpSpPr>
              <p:sp>
                <p:nvSpPr>
                  <p:cNvPr id="109832" name="AutoShape 264">
                    <a:extLst>
                      <a:ext uri="{FF2B5EF4-FFF2-40B4-BE49-F238E27FC236}">
                        <a16:creationId xmlns:a16="http://schemas.microsoft.com/office/drawing/2014/main" id="{A3EC023C-CE27-40E1-A9BA-EE44C94EF188}"/>
                      </a:ext>
                    </a:extLst>
                  </p:cNvPr>
                  <p:cNvSpPr>
                    <a:spLocks noChangeArrowheads="1"/>
                  </p:cNvSpPr>
                  <p:nvPr/>
                </p:nvSpPr>
                <p:spPr bwMode="auto">
                  <a:xfrm>
                    <a:off x="1632" y="1249"/>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9833" name="AutoShape 265">
                    <a:extLst>
                      <a:ext uri="{FF2B5EF4-FFF2-40B4-BE49-F238E27FC236}">
                        <a16:creationId xmlns:a16="http://schemas.microsoft.com/office/drawing/2014/main" id="{3F610BAC-616E-4A79-B902-CF3D6977ACCB}"/>
                      </a:ext>
                    </a:extLst>
                  </p:cNvPr>
                  <p:cNvSpPr>
                    <a:spLocks noChangeArrowheads="1"/>
                  </p:cNvSpPr>
                  <p:nvPr/>
                </p:nvSpPr>
                <p:spPr bwMode="auto">
                  <a:xfrm>
                    <a:off x="1657" y="1250"/>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grpSp>
            <p:nvGrpSpPr>
              <p:cNvPr id="109834" name="Group 266">
                <a:extLst>
                  <a:ext uri="{FF2B5EF4-FFF2-40B4-BE49-F238E27FC236}">
                    <a16:creationId xmlns:a16="http://schemas.microsoft.com/office/drawing/2014/main" id="{52454F33-BEEC-4667-9F73-346BB329937A}"/>
                  </a:ext>
                </a:extLst>
              </p:cNvPr>
              <p:cNvGrpSpPr>
                <a:grpSpLocks/>
              </p:cNvGrpSpPr>
              <p:nvPr/>
            </p:nvGrpSpPr>
            <p:grpSpPr bwMode="auto">
              <a:xfrm>
                <a:off x="346" y="5465"/>
                <a:ext cx="90" cy="40"/>
                <a:chOff x="346" y="5465"/>
                <a:chExt cx="90" cy="40"/>
              </a:xfrm>
            </p:grpSpPr>
            <p:sp>
              <p:nvSpPr>
                <p:cNvPr id="109835" name="Line 267">
                  <a:extLst>
                    <a:ext uri="{FF2B5EF4-FFF2-40B4-BE49-F238E27FC236}">
                      <a16:creationId xmlns:a16="http://schemas.microsoft.com/office/drawing/2014/main" id="{66A338EE-BCAF-46D0-9229-FDC2D2FB0C52}"/>
                    </a:ext>
                  </a:extLst>
                </p:cNvPr>
                <p:cNvSpPr>
                  <a:spLocks noChangeShapeType="1"/>
                </p:cNvSpPr>
                <p:nvPr/>
              </p:nvSpPr>
              <p:spPr bwMode="auto">
                <a:xfrm>
                  <a:off x="346" y="5465"/>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9836" name="Line 268">
                  <a:extLst>
                    <a:ext uri="{FF2B5EF4-FFF2-40B4-BE49-F238E27FC236}">
                      <a16:creationId xmlns:a16="http://schemas.microsoft.com/office/drawing/2014/main" id="{D541C6B4-9765-477A-8C3D-68B7E93D0062}"/>
                    </a:ext>
                  </a:extLst>
                </p:cNvPr>
                <p:cNvSpPr>
                  <a:spLocks noChangeShapeType="1"/>
                </p:cNvSpPr>
                <p:nvPr/>
              </p:nvSpPr>
              <p:spPr bwMode="auto">
                <a:xfrm>
                  <a:off x="391" y="5465"/>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9837" name="Line 269">
                  <a:extLst>
                    <a:ext uri="{FF2B5EF4-FFF2-40B4-BE49-F238E27FC236}">
                      <a16:creationId xmlns:a16="http://schemas.microsoft.com/office/drawing/2014/main" id="{A5C6DB36-E5E1-41D6-A13A-48D4DF1E7AB7}"/>
                    </a:ext>
                  </a:extLst>
                </p:cNvPr>
                <p:cNvSpPr>
                  <a:spLocks noChangeShapeType="1"/>
                </p:cNvSpPr>
                <p:nvPr/>
              </p:nvSpPr>
              <p:spPr bwMode="auto">
                <a:xfrm>
                  <a:off x="436" y="5465"/>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09838" name="Line 270">
                <a:extLst>
                  <a:ext uri="{FF2B5EF4-FFF2-40B4-BE49-F238E27FC236}">
                    <a16:creationId xmlns:a16="http://schemas.microsoft.com/office/drawing/2014/main" id="{F52339AE-2661-42BF-846A-E96BD7C47E98}"/>
                  </a:ext>
                </a:extLst>
              </p:cNvPr>
              <p:cNvSpPr>
                <a:spLocks noChangeShapeType="1"/>
              </p:cNvSpPr>
              <p:nvPr/>
            </p:nvSpPr>
            <p:spPr bwMode="auto">
              <a:xfrm>
                <a:off x="329" y="5452"/>
                <a:ext cx="123"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09848" name="Group 280">
              <a:extLst>
                <a:ext uri="{FF2B5EF4-FFF2-40B4-BE49-F238E27FC236}">
                  <a16:creationId xmlns:a16="http://schemas.microsoft.com/office/drawing/2014/main" id="{B69A5D64-90CE-40ED-AD2C-E1057F76905E}"/>
                </a:ext>
              </a:extLst>
            </p:cNvPr>
            <p:cNvGrpSpPr>
              <a:grpSpLocks/>
            </p:cNvGrpSpPr>
            <p:nvPr/>
          </p:nvGrpSpPr>
          <p:grpSpPr bwMode="auto">
            <a:xfrm>
              <a:off x="391" y="2925"/>
              <a:ext cx="182" cy="136"/>
              <a:chOff x="2311" y="3060"/>
              <a:chExt cx="151" cy="99"/>
            </a:xfrm>
          </p:grpSpPr>
          <p:sp>
            <p:nvSpPr>
              <p:cNvPr id="109849" name="Rectangle 281">
                <a:extLst>
                  <a:ext uri="{FF2B5EF4-FFF2-40B4-BE49-F238E27FC236}">
                    <a16:creationId xmlns:a16="http://schemas.microsoft.com/office/drawing/2014/main" id="{007FA68A-EE44-416D-91FA-ECE477BCBB23}"/>
                  </a:ext>
                </a:extLst>
              </p:cNvPr>
              <p:cNvSpPr>
                <a:spLocks noChangeAspect="1" noChangeArrowheads="1"/>
              </p:cNvSpPr>
              <p:nvPr/>
            </p:nvSpPr>
            <p:spPr bwMode="auto">
              <a:xfrm>
                <a:off x="2311" y="3060"/>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9850" name="Oval 282">
                <a:extLst>
                  <a:ext uri="{FF2B5EF4-FFF2-40B4-BE49-F238E27FC236}">
                    <a16:creationId xmlns:a16="http://schemas.microsoft.com/office/drawing/2014/main" id="{7EB81F74-5204-4138-9851-1F1B20F4DF95}"/>
                  </a:ext>
                </a:extLst>
              </p:cNvPr>
              <p:cNvSpPr>
                <a:spLocks noChangeAspect="1" noChangeArrowheads="1"/>
              </p:cNvSpPr>
              <p:nvPr/>
            </p:nvSpPr>
            <p:spPr bwMode="auto">
              <a:xfrm>
                <a:off x="2376" y="3098"/>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109852" name="Line 284">
            <a:extLst>
              <a:ext uri="{FF2B5EF4-FFF2-40B4-BE49-F238E27FC236}">
                <a16:creationId xmlns:a16="http://schemas.microsoft.com/office/drawing/2014/main" id="{5DB214DE-E1F3-4A3B-9870-CBF2787F9B94}"/>
              </a:ext>
            </a:extLst>
          </p:cNvPr>
          <p:cNvSpPr>
            <a:spLocks noChangeShapeType="1"/>
          </p:cNvSpPr>
          <p:nvPr/>
        </p:nvSpPr>
        <p:spPr bwMode="auto">
          <a:xfrm>
            <a:off x="549275" y="3779838"/>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9853" name="Line 285">
            <a:extLst>
              <a:ext uri="{FF2B5EF4-FFF2-40B4-BE49-F238E27FC236}">
                <a16:creationId xmlns:a16="http://schemas.microsoft.com/office/drawing/2014/main" id="{C5CF6E7A-F9DE-4890-BE05-C5E91499DD01}"/>
              </a:ext>
            </a:extLst>
          </p:cNvPr>
          <p:cNvSpPr>
            <a:spLocks noChangeShapeType="1"/>
          </p:cNvSpPr>
          <p:nvPr/>
        </p:nvSpPr>
        <p:spPr bwMode="auto">
          <a:xfrm>
            <a:off x="549275" y="3059113"/>
            <a:ext cx="0" cy="72231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9854" name="Text Box 286">
            <a:extLst>
              <a:ext uri="{FF2B5EF4-FFF2-40B4-BE49-F238E27FC236}">
                <a16:creationId xmlns:a16="http://schemas.microsoft.com/office/drawing/2014/main" id="{D9128F02-FC78-4A72-9CE9-D89F188BEDCA}"/>
              </a:ext>
            </a:extLst>
          </p:cNvPr>
          <p:cNvSpPr txBox="1">
            <a:spLocks noChangeArrowheads="1"/>
          </p:cNvSpPr>
          <p:nvPr/>
        </p:nvSpPr>
        <p:spPr bwMode="auto">
          <a:xfrm>
            <a:off x="692150" y="2771775"/>
            <a:ext cx="266541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a:t>General Support Group</a:t>
            </a:r>
          </a:p>
          <a:p>
            <a:r>
              <a:rPr lang="en-GB" altLang="en-US" sz="800" b="0"/>
              <a:t>(Supporting 1st Armoured Division)</a:t>
            </a:r>
          </a:p>
        </p:txBody>
      </p:sp>
      <p:grpSp>
        <p:nvGrpSpPr>
          <p:cNvPr id="109855" name="Group 287">
            <a:extLst>
              <a:ext uri="{FF2B5EF4-FFF2-40B4-BE49-F238E27FC236}">
                <a16:creationId xmlns:a16="http://schemas.microsoft.com/office/drawing/2014/main" id="{83D68F31-7193-4599-B351-EE106C3273FA}"/>
              </a:ext>
            </a:extLst>
          </p:cNvPr>
          <p:cNvGrpSpPr>
            <a:grpSpLocks/>
          </p:cNvGrpSpPr>
          <p:nvPr/>
        </p:nvGrpSpPr>
        <p:grpSpPr bwMode="auto">
          <a:xfrm>
            <a:off x="795338" y="5003800"/>
            <a:ext cx="76200" cy="63500"/>
            <a:chOff x="2443" y="447"/>
            <a:chExt cx="48" cy="40"/>
          </a:xfrm>
        </p:grpSpPr>
        <p:sp>
          <p:nvSpPr>
            <p:cNvPr id="109856" name="Line 288">
              <a:extLst>
                <a:ext uri="{FF2B5EF4-FFF2-40B4-BE49-F238E27FC236}">
                  <a16:creationId xmlns:a16="http://schemas.microsoft.com/office/drawing/2014/main" id="{56A748D5-E557-47ED-B2C3-88BB7B4C05DB}"/>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9857" name="Line 289">
              <a:extLst>
                <a:ext uri="{FF2B5EF4-FFF2-40B4-BE49-F238E27FC236}">
                  <a16:creationId xmlns:a16="http://schemas.microsoft.com/office/drawing/2014/main" id="{A2F18BB9-FAD1-4A8F-9E79-EA1A85AFA5A3}"/>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09858" name="Text Box 290">
            <a:extLst>
              <a:ext uri="{FF2B5EF4-FFF2-40B4-BE49-F238E27FC236}">
                <a16:creationId xmlns:a16="http://schemas.microsoft.com/office/drawing/2014/main" id="{0989B2F8-0A08-438F-8825-82F4AF6C0546}"/>
              </a:ext>
            </a:extLst>
          </p:cNvPr>
          <p:cNvSpPr txBox="1">
            <a:spLocks noChangeArrowheads="1"/>
          </p:cNvSpPr>
          <p:nvPr/>
        </p:nvSpPr>
        <p:spPr bwMode="auto">
          <a:xfrm>
            <a:off x="981075" y="4932363"/>
            <a:ext cx="2360613"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FIRE SUPPORT ELEMENT CWBR-06</a:t>
            </a:r>
          </a:p>
          <a:p>
            <a:r>
              <a:rPr lang="en-GB" altLang="en-US" sz="1000"/>
              <a:t>27 Field Artillery Regiment RA </a:t>
            </a:r>
            <a:r>
              <a:rPr lang="en-GB" altLang="en-US" sz="800"/>
              <a:t>(g)</a:t>
            </a:r>
            <a:endParaRPr lang="en-GB" altLang="en-US" sz="1000"/>
          </a:p>
          <a:p>
            <a:r>
              <a:rPr lang="en-GB" altLang="en-US" sz="800" b="0"/>
              <a:t>(Normally based in the UK)</a:t>
            </a:r>
          </a:p>
        </p:txBody>
      </p:sp>
      <p:grpSp>
        <p:nvGrpSpPr>
          <p:cNvPr id="109859" name="Group 291">
            <a:extLst>
              <a:ext uri="{FF2B5EF4-FFF2-40B4-BE49-F238E27FC236}">
                <a16:creationId xmlns:a16="http://schemas.microsoft.com/office/drawing/2014/main" id="{0A03F89C-F4DB-4A56-881E-9555FF380C06}"/>
              </a:ext>
            </a:extLst>
          </p:cNvPr>
          <p:cNvGrpSpPr>
            <a:grpSpLocks/>
          </p:cNvGrpSpPr>
          <p:nvPr/>
        </p:nvGrpSpPr>
        <p:grpSpPr bwMode="auto">
          <a:xfrm>
            <a:off x="692150" y="5076825"/>
            <a:ext cx="288925" cy="215900"/>
            <a:chOff x="2311" y="3060"/>
            <a:chExt cx="151" cy="99"/>
          </a:xfrm>
        </p:grpSpPr>
        <p:sp>
          <p:nvSpPr>
            <p:cNvPr id="109860" name="Rectangle 292">
              <a:extLst>
                <a:ext uri="{FF2B5EF4-FFF2-40B4-BE49-F238E27FC236}">
                  <a16:creationId xmlns:a16="http://schemas.microsoft.com/office/drawing/2014/main" id="{D133E955-EF43-4E58-A195-BCD8C5005209}"/>
                </a:ext>
              </a:extLst>
            </p:cNvPr>
            <p:cNvSpPr>
              <a:spLocks noChangeAspect="1" noChangeArrowheads="1"/>
            </p:cNvSpPr>
            <p:nvPr/>
          </p:nvSpPr>
          <p:spPr bwMode="auto">
            <a:xfrm>
              <a:off x="2311" y="3060"/>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9861" name="Oval 293">
              <a:extLst>
                <a:ext uri="{FF2B5EF4-FFF2-40B4-BE49-F238E27FC236}">
                  <a16:creationId xmlns:a16="http://schemas.microsoft.com/office/drawing/2014/main" id="{FFC2CEDC-4194-4204-9B11-357C3DE40A38}"/>
                </a:ext>
              </a:extLst>
            </p:cNvPr>
            <p:cNvSpPr>
              <a:spLocks noChangeAspect="1" noChangeArrowheads="1"/>
            </p:cNvSpPr>
            <p:nvPr/>
          </p:nvSpPr>
          <p:spPr bwMode="auto">
            <a:xfrm>
              <a:off x="2376" y="3098"/>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109862" name="Group 294">
            <a:extLst>
              <a:ext uri="{FF2B5EF4-FFF2-40B4-BE49-F238E27FC236}">
                <a16:creationId xmlns:a16="http://schemas.microsoft.com/office/drawing/2014/main" id="{096E7DB3-762D-4C9F-84C4-3D2588267259}"/>
              </a:ext>
            </a:extLst>
          </p:cNvPr>
          <p:cNvGrpSpPr>
            <a:grpSpLocks/>
          </p:cNvGrpSpPr>
          <p:nvPr/>
        </p:nvGrpSpPr>
        <p:grpSpPr bwMode="auto">
          <a:xfrm>
            <a:off x="798513" y="4568825"/>
            <a:ext cx="76200" cy="63500"/>
            <a:chOff x="2443" y="447"/>
            <a:chExt cx="48" cy="40"/>
          </a:xfrm>
        </p:grpSpPr>
        <p:sp>
          <p:nvSpPr>
            <p:cNvPr id="109863" name="Line 295">
              <a:extLst>
                <a:ext uri="{FF2B5EF4-FFF2-40B4-BE49-F238E27FC236}">
                  <a16:creationId xmlns:a16="http://schemas.microsoft.com/office/drawing/2014/main" id="{7EDA0185-216E-40C4-8576-908AD492E561}"/>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9864" name="Line 296">
              <a:extLst>
                <a:ext uri="{FF2B5EF4-FFF2-40B4-BE49-F238E27FC236}">
                  <a16:creationId xmlns:a16="http://schemas.microsoft.com/office/drawing/2014/main" id="{90646826-73FD-4F8F-AA4F-E794A83A5AB6}"/>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09865" name="Text Box 297">
            <a:extLst>
              <a:ext uri="{FF2B5EF4-FFF2-40B4-BE49-F238E27FC236}">
                <a16:creationId xmlns:a16="http://schemas.microsoft.com/office/drawing/2014/main" id="{6AEC709E-A95A-4BA5-9BFA-4C0943E65B7A}"/>
              </a:ext>
            </a:extLst>
          </p:cNvPr>
          <p:cNvSpPr txBox="1">
            <a:spLocks noChangeArrowheads="1"/>
          </p:cNvSpPr>
          <p:nvPr/>
        </p:nvSpPr>
        <p:spPr bwMode="auto">
          <a:xfrm>
            <a:off x="981075" y="4500563"/>
            <a:ext cx="236061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FIRE SUPPORT ELEMENT CWBR-14</a:t>
            </a:r>
          </a:p>
          <a:p>
            <a:r>
              <a:rPr lang="en-GB" altLang="en-US" sz="1000"/>
              <a:t>32 Heavy Artillery Regiment RA</a:t>
            </a:r>
          </a:p>
        </p:txBody>
      </p:sp>
      <p:grpSp>
        <p:nvGrpSpPr>
          <p:cNvPr id="109866" name="Group 298">
            <a:extLst>
              <a:ext uri="{FF2B5EF4-FFF2-40B4-BE49-F238E27FC236}">
                <a16:creationId xmlns:a16="http://schemas.microsoft.com/office/drawing/2014/main" id="{455FC610-C58A-4984-9EE4-A3578DB0FB9F}"/>
              </a:ext>
            </a:extLst>
          </p:cNvPr>
          <p:cNvGrpSpPr>
            <a:grpSpLocks/>
          </p:cNvGrpSpPr>
          <p:nvPr/>
        </p:nvGrpSpPr>
        <p:grpSpPr bwMode="auto">
          <a:xfrm>
            <a:off x="692150" y="4641850"/>
            <a:ext cx="287338" cy="215900"/>
            <a:chOff x="1920" y="3072"/>
            <a:chExt cx="151" cy="99"/>
          </a:xfrm>
        </p:grpSpPr>
        <p:sp>
          <p:nvSpPr>
            <p:cNvPr id="109867" name="Rectangle 299">
              <a:extLst>
                <a:ext uri="{FF2B5EF4-FFF2-40B4-BE49-F238E27FC236}">
                  <a16:creationId xmlns:a16="http://schemas.microsoft.com/office/drawing/2014/main" id="{7413ADC5-99BF-4DC8-8F23-AF7ECE0F905C}"/>
                </a:ext>
              </a:extLst>
            </p:cNvPr>
            <p:cNvSpPr>
              <a:spLocks noChangeAspect="1" noChangeArrowheads="1"/>
            </p:cNvSpPr>
            <p:nvPr/>
          </p:nvSpPr>
          <p:spPr bwMode="auto">
            <a:xfrm>
              <a:off x="1920" y="3072"/>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9868" name="Oval 300">
              <a:extLst>
                <a:ext uri="{FF2B5EF4-FFF2-40B4-BE49-F238E27FC236}">
                  <a16:creationId xmlns:a16="http://schemas.microsoft.com/office/drawing/2014/main" id="{1278CF2D-39CD-4803-BBC3-E18281A08178}"/>
                </a:ext>
              </a:extLst>
            </p:cNvPr>
            <p:cNvSpPr>
              <a:spLocks noChangeAspect="1" noChangeArrowheads="1"/>
            </p:cNvSpPr>
            <p:nvPr/>
          </p:nvSpPr>
          <p:spPr bwMode="auto">
            <a:xfrm>
              <a:off x="1946" y="3097"/>
              <a:ext cx="97" cy="47"/>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9869" name="Oval 301">
              <a:extLst>
                <a:ext uri="{FF2B5EF4-FFF2-40B4-BE49-F238E27FC236}">
                  <a16:creationId xmlns:a16="http://schemas.microsoft.com/office/drawing/2014/main" id="{346ACA47-7D0E-4873-B334-C7E56B0A7C68}"/>
                </a:ext>
              </a:extLst>
            </p:cNvPr>
            <p:cNvSpPr>
              <a:spLocks noChangeAspect="1" noChangeArrowheads="1"/>
            </p:cNvSpPr>
            <p:nvPr/>
          </p:nvSpPr>
          <p:spPr bwMode="auto">
            <a:xfrm>
              <a:off x="1985" y="3110"/>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109870" name="Line 302">
            <a:extLst>
              <a:ext uri="{FF2B5EF4-FFF2-40B4-BE49-F238E27FC236}">
                <a16:creationId xmlns:a16="http://schemas.microsoft.com/office/drawing/2014/main" id="{099896FA-41EE-4787-87A1-FD5981FE441A}"/>
              </a:ext>
            </a:extLst>
          </p:cNvPr>
          <p:cNvSpPr>
            <a:spLocks noChangeShapeType="1"/>
          </p:cNvSpPr>
          <p:nvPr/>
        </p:nvSpPr>
        <p:spPr bwMode="auto">
          <a:xfrm>
            <a:off x="547688" y="4714875"/>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9872" name="Line 304">
            <a:extLst>
              <a:ext uri="{FF2B5EF4-FFF2-40B4-BE49-F238E27FC236}">
                <a16:creationId xmlns:a16="http://schemas.microsoft.com/office/drawing/2014/main" id="{898798CB-BCA9-463B-9157-E07C627388A5}"/>
              </a:ext>
            </a:extLst>
          </p:cNvPr>
          <p:cNvSpPr>
            <a:spLocks noChangeShapeType="1"/>
          </p:cNvSpPr>
          <p:nvPr/>
        </p:nvSpPr>
        <p:spPr bwMode="auto">
          <a:xfrm>
            <a:off x="260350" y="4284663"/>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09895" name="Group 327">
            <a:extLst>
              <a:ext uri="{FF2B5EF4-FFF2-40B4-BE49-F238E27FC236}">
                <a16:creationId xmlns:a16="http://schemas.microsoft.com/office/drawing/2014/main" id="{12595CFF-AC51-4216-BE82-6F7D6B6FD973}"/>
              </a:ext>
            </a:extLst>
          </p:cNvPr>
          <p:cNvGrpSpPr>
            <a:grpSpLocks/>
          </p:cNvGrpSpPr>
          <p:nvPr/>
        </p:nvGrpSpPr>
        <p:grpSpPr bwMode="auto">
          <a:xfrm>
            <a:off x="403225" y="4140200"/>
            <a:ext cx="288925" cy="287338"/>
            <a:chOff x="254" y="2608"/>
            <a:chExt cx="182" cy="181"/>
          </a:xfrm>
        </p:grpSpPr>
        <p:grpSp>
          <p:nvGrpSpPr>
            <p:cNvPr id="109873" name="Group 305">
              <a:extLst>
                <a:ext uri="{FF2B5EF4-FFF2-40B4-BE49-F238E27FC236}">
                  <a16:creationId xmlns:a16="http://schemas.microsoft.com/office/drawing/2014/main" id="{AEA643BD-8459-44CB-B70A-8DA898FE0D62}"/>
                </a:ext>
              </a:extLst>
            </p:cNvPr>
            <p:cNvGrpSpPr>
              <a:grpSpLocks/>
            </p:cNvGrpSpPr>
            <p:nvPr/>
          </p:nvGrpSpPr>
          <p:grpSpPr bwMode="auto">
            <a:xfrm>
              <a:off x="254" y="2608"/>
              <a:ext cx="181" cy="181"/>
              <a:chOff x="300" y="5452"/>
              <a:chExt cx="181" cy="195"/>
            </a:xfrm>
          </p:grpSpPr>
          <p:sp>
            <p:nvSpPr>
              <p:cNvPr id="109874" name="Line 306">
                <a:extLst>
                  <a:ext uri="{FF2B5EF4-FFF2-40B4-BE49-F238E27FC236}">
                    <a16:creationId xmlns:a16="http://schemas.microsoft.com/office/drawing/2014/main" id="{85E9CE95-B8FC-4FF1-800D-F7293178B421}"/>
                  </a:ext>
                </a:extLst>
              </p:cNvPr>
              <p:cNvSpPr>
                <a:spLocks noChangeShapeType="1"/>
              </p:cNvSpPr>
              <p:nvPr/>
            </p:nvSpPr>
            <p:spPr bwMode="auto">
              <a:xfrm flipV="1">
                <a:off x="453" y="5454"/>
                <a:ext cx="0" cy="9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9875" name="Line 307">
                <a:extLst>
                  <a:ext uri="{FF2B5EF4-FFF2-40B4-BE49-F238E27FC236}">
                    <a16:creationId xmlns:a16="http://schemas.microsoft.com/office/drawing/2014/main" id="{628ACA24-D54F-4227-9E09-451B2160D571}"/>
                  </a:ext>
                </a:extLst>
              </p:cNvPr>
              <p:cNvSpPr>
                <a:spLocks noChangeShapeType="1"/>
              </p:cNvSpPr>
              <p:nvPr/>
            </p:nvSpPr>
            <p:spPr bwMode="auto">
              <a:xfrm flipV="1">
                <a:off x="329" y="5453"/>
                <a:ext cx="0" cy="9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09876" name="Group 308">
                <a:extLst>
                  <a:ext uri="{FF2B5EF4-FFF2-40B4-BE49-F238E27FC236}">
                    <a16:creationId xmlns:a16="http://schemas.microsoft.com/office/drawing/2014/main" id="{DB73E256-A56A-49ED-A104-B45E020031D2}"/>
                  </a:ext>
                </a:extLst>
              </p:cNvPr>
              <p:cNvGrpSpPr>
                <a:grpSpLocks/>
              </p:cNvGrpSpPr>
              <p:nvPr/>
            </p:nvGrpSpPr>
            <p:grpSpPr bwMode="auto">
              <a:xfrm>
                <a:off x="300" y="5511"/>
                <a:ext cx="181" cy="136"/>
                <a:chOff x="637" y="1857"/>
                <a:chExt cx="146" cy="99"/>
              </a:xfrm>
            </p:grpSpPr>
            <p:grpSp>
              <p:nvGrpSpPr>
                <p:cNvPr id="109877" name="Group 309">
                  <a:extLst>
                    <a:ext uri="{FF2B5EF4-FFF2-40B4-BE49-F238E27FC236}">
                      <a16:creationId xmlns:a16="http://schemas.microsoft.com/office/drawing/2014/main" id="{3B92BB77-60B9-49B6-ABA9-0DD24AC496B9}"/>
                    </a:ext>
                  </a:extLst>
                </p:cNvPr>
                <p:cNvGrpSpPr>
                  <a:grpSpLocks noChangeAspect="1"/>
                </p:cNvGrpSpPr>
                <p:nvPr/>
              </p:nvGrpSpPr>
              <p:grpSpPr bwMode="auto">
                <a:xfrm>
                  <a:off x="637" y="1857"/>
                  <a:ext cx="146" cy="99"/>
                  <a:chOff x="1968" y="1728"/>
                  <a:chExt cx="195" cy="132"/>
                </a:xfrm>
              </p:grpSpPr>
              <p:sp>
                <p:nvSpPr>
                  <p:cNvPr id="109878" name="Rectangle 310">
                    <a:extLst>
                      <a:ext uri="{FF2B5EF4-FFF2-40B4-BE49-F238E27FC236}">
                        <a16:creationId xmlns:a16="http://schemas.microsoft.com/office/drawing/2014/main" id="{2375BA18-851A-4B57-9885-B23D69D0798D}"/>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9879" name="Line 311">
                    <a:extLst>
                      <a:ext uri="{FF2B5EF4-FFF2-40B4-BE49-F238E27FC236}">
                        <a16:creationId xmlns:a16="http://schemas.microsoft.com/office/drawing/2014/main" id="{0BBBA178-684A-4162-B702-8339A2DC890C}"/>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9880" name="Line 312">
                    <a:extLst>
                      <a:ext uri="{FF2B5EF4-FFF2-40B4-BE49-F238E27FC236}">
                        <a16:creationId xmlns:a16="http://schemas.microsoft.com/office/drawing/2014/main" id="{97DA5731-DD45-44AA-A90F-E9AE92203E12}"/>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09881" name="Group 313">
                  <a:extLst>
                    <a:ext uri="{FF2B5EF4-FFF2-40B4-BE49-F238E27FC236}">
                      <a16:creationId xmlns:a16="http://schemas.microsoft.com/office/drawing/2014/main" id="{75E44471-1996-4E41-81DD-39460447DE4A}"/>
                    </a:ext>
                  </a:extLst>
                </p:cNvPr>
                <p:cNvGrpSpPr>
                  <a:grpSpLocks/>
                </p:cNvGrpSpPr>
                <p:nvPr/>
              </p:nvGrpSpPr>
              <p:grpSpPr bwMode="auto">
                <a:xfrm>
                  <a:off x="686" y="1931"/>
                  <a:ext cx="48" cy="24"/>
                  <a:chOff x="1632" y="1249"/>
                  <a:chExt cx="48" cy="24"/>
                </a:xfrm>
              </p:grpSpPr>
              <p:sp>
                <p:nvSpPr>
                  <p:cNvPr id="109882" name="AutoShape 314">
                    <a:extLst>
                      <a:ext uri="{FF2B5EF4-FFF2-40B4-BE49-F238E27FC236}">
                        <a16:creationId xmlns:a16="http://schemas.microsoft.com/office/drawing/2014/main" id="{5BAFB9BE-B74A-46ED-9E69-0D487D902A2A}"/>
                      </a:ext>
                    </a:extLst>
                  </p:cNvPr>
                  <p:cNvSpPr>
                    <a:spLocks noChangeArrowheads="1"/>
                  </p:cNvSpPr>
                  <p:nvPr/>
                </p:nvSpPr>
                <p:spPr bwMode="auto">
                  <a:xfrm>
                    <a:off x="1632" y="1249"/>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9883" name="AutoShape 315">
                    <a:extLst>
                      <a:ext uri="{FF2B5EF4-FFF2-40B4-BE49-F238E27FC236}">
                        <a16:creationId xmlns:a16="http://schemas.microsoft.com/office/drawing/2014/main" id="{675DBAFE-F917-4D51-8921-8151CBBAD195}"/>
                      </a:ext>
                    </a:extLst>
                  </p:cNvPr>
                  <p:cNvSpPr>
                    <a:spLocks noChangeArrowheads="1"/>
                  </p:cNvSpPr>
                  <p:nvPr/>
                </p:nvSpPr>
                <p:spPr bwMode="auto">
                  <a:xfrm>
                    <a:off x="1657" y="1250"/>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grpSp>
            <p:nvGrpSpPr>
              <p:cNvPr id="109884" name="Group 316">
                <a:extLst>
                  <a:ext uri="{FF2B5EF4-FFF2-40B4-BE49-F238E27FC236}">
                    <a16:creationId xmlns:a16="http://schemas.microsoft.com/office/drawing/2014/main" id="{487D325B-2C07-44A5-AF06-A87366175314}"/>
                  </a:ext>
                </a:extLst>
              </p:cNvPr>
              <p:cNvGrpSpPr>
                <a:grpSpLocks/>
              </p:cNvGrpSpPr>
              <p:nvPr/>
            </p:nvGrpSpPr>
            <p:grpSpPr bwMode="auto">
              <a:xfrm>
                <a:off x="346" y="5465"/>
                <a:ext cx="90" cy="40"/>
                <a:chOff x="346" y="5465"/>
                <a:chExt cx="90" cy="40"/>
              </a:xfrm>
            </p:grpSpPr>
            <p:sp>
              <p:nvSpPr>
                <p:cNvPr id="109885" name="Line 317">
                  <a:extLst>
                    <a:ext uri="{FF2B5EF4-FFF2-40B4-BE49-F238E27FC236}">
                      <a16:creationId xmlns:a16="http://schemas.microsoft.com/office/drawing/2014/main" id="{3F0C1108-174E-4BBD-AF78-32BDDAA37D2A}"/>
                    </a:ext>
                  </a:extLst>
                </p:cNvPr>
                <p:cNvSpPr>
                  <a:spLocks noChangeShapeType="1"/>
                </p:cNvSpPr>
                <p:nvPr/>
              </p:nvSpPr>
              <p:spPr bwMode="auto">
                <a:xfrm>
                  <a:off x="346" y="5465"/>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9886" name="Line 318">
                  <a:extLst>
                    <a:ext uri="{FF2B5EF4-FFF2-40B4-BE49-F238E27FC236}">
                      <a16:creationId xmlns:a16="http://schemas.microsoft.com/office/drawing/2014/main" id="{A6A8DBAB-A1B5-4C59-B69F-43A4009B04C1}"/>
                    </a:ext>
                  </a:extLst>
                </p:cNvPr>
                <p:cNvSpPr>
                  <a:spLocks noChangeShapeType="1"/>
                </p:cNvSpPr>
                <p:nvPr/>
              </p:nvSpPr>
              <p:spPr bwMode="auto">
                <a:xfrm>
                  <a:off x="391" y="5465"/>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9887" name="Line 319">
                  <a:extLst>
                    <a:ext uri="{FF2B5EF4-FFF2-40B4-BE49-F238E27FC236}">
                      <a16:creationId xmlns:a16="http://schemas.microsoft.com/office/drawing/2014/main" id="{CA9CC9DA-B9E2-4BC1-ACEC-0887EAE1E2E8}"/>
                    </a:ext>
                  </a:extLst>
                </p:cNvPr>
                <p:cNvSpPr>
                  <a:spLocks noChangeShapeType="1"/>
                </p:cNvSpPr>
                <p:nvPr/>
              </p:nvSpPr>
              <p:spPr bwMode="auto">
                <a:xfrm>
                  <a:off x="436" y="5465"/>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09888" name="Line 320">
                <a:extLst>
                  <a:ext uri="{FF2B5EF4-FFF2-40B4-BE49-F238E27FC236}">
                    <a16:creationId xmlns:a16="http://schemas.microsoft.com/office/drawing/2014/main" id="{8838E1DC-C4ED-4638-917F-626CC2766300}"/>
                  </a:ext>
                </a:extLst>
              </p:cNvPr>
              <p:cNvSpPr>
                <a:spLocks noChangeShapeType="1"/>
              </p:cNvSpPr>
              <p:nvPr/>
            </p:nvSpPr>
            <p:spPr bwMode="auto">
              <a:xfrm>
                <a:off x="329" y="5452"/>
                <a:ext cx="123"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09889" name="Group 321">
              <a:extLst>
                <a:ext uri="{FF2B5EF4-FFF2-40B4-BE49-F238E27FC236}">
                  <a16:creationId xmlns:a16="http://schemas.microsoft.com/office/drawing/2014/main" id="{A603DF88-3919-41BD-A62D-265234B94002}"/>
                </a:ext>
              </a:extLst>
            </p:cNvPr>
            <p:cNvGrpSpPr>
              <a:grpSpLocks/>
            </p:cNvGrpSpPr>
            <p:nvPr/>
          </p:nvGrpSpPr>
          <p:grpSpPr bwMode="auto">
            <a:xfrm>
              <a:off x="254" y="2653"/>
              <a:ext cx="182" cy="136"/>
              <a:chOff x="2311" y="3060"/>
              <a:chExt cx="151" cy="99"/>
            </a:xfrm>
          </p:grpSpPr>
          <p:sp>
            <p:nvSpPr>
              <p:cNvPr id="109890" name="Rectangle 322">
                <a:extLst>
                  <a:ext uri="{FF2B5EF4-FFF2-40B4-BE49-F238E27FC236}">
                    <a16:creationId xmlns:a16="http://schemas.microsoft.com/office/drawing/2014/main" id="{8B574546-94B6-48EF-84B1-7A47C8E30931}"/>
                  </a:ext>
                </a:extLst>
              </p:cNvPr>
              <p:cNvSpPr>
                <a:spLocks noChangeAspect="1" noChangeArrowheads="1"/>
              </p:cNvSpPr>
              <p:nvPr/>
            </p:nvSpPr>
            <p:spPr bwMode="auto">
              <a:xfrm>
                <a:off x="2311" y="3060"/>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9891" name="Oval 323">
                <a:extLst>
                  <a:ext uri="{FF2B5EF4-FFF2-40B4-BE49-F238E27FC236}">
                    <a16:creationId xmlns:a16="http://schemas.microsoft.com/office/drawing/2014/main" id="{6595DCA4-89E5-4629-9C22-6CC6E322221E}"/>
                  </a:ext>
                </a:extLst>
              </p:cNvPr>
              <p:cNvSpPr>
                <a:spLocks noChangeAspect="1" noChangeArrowheads="1"/>
              </p:cNvSpPr>
              <p:nvPr/>
            </p:nvSpPr>
            <p:spPr bwMode="auto">
              <a:xfrm>
                <a:off x="2376" y="3098"/>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109892" name="Line 324">
            <a:extLst>
              <a:ext uri="{FF2B5EF4-FFF2-40B4-BE49-F238E27FC236}">
                <a16:creationId xmlns:a16="http://schemas.microsoft.com/office/drawing/2014/main" id="{55EDC138-E07E-431A-B205-E699D1CA97AF}"/>
              </a:ext>
            </a:extLst>
          </p:cNvPr>
          <p:cNvSpPr>
            <a:spLocks noChangeShapeType="1"/>
          </p:cNvSpPr>
          <p:nvPr/>
        </p:nvSpPr>
        <p:spPr bwMode="auto">
          <a:xfrm>
            <a:off x="547688" y="5148263"/>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9893" name="Line 325">
            <a:extLst>
              <a:ext uri="{FF2B5EF4-FFF2-40B4-BE49-F238E27FC236}">
                <a16:creationId xmlns:a16="http://schemas.microsoft.com/office/drawing/2014/main" id="{724CD2C1-7597-45CE-8139-027C2D2D88F2}"/>
              </a:ext>
            </a:extLst>
          </p:cNvPr>
          <p:cNvSpPr>
            <a:spLocks noChangeShapeType="1"/>
          </p:cNvSpPr>
          <p:nvPr/>
        </p:nvSpPr>
        <p:spPr bwMode="auto">
          <a:xfrm>
            <a:off x="547688" y="4427538"/>
            <a:ext cx="0" cy="72231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9894" name="Text Box 326">
            <a:extLst>
              <a:ext uri="{FF2B5EF4-FFF2-40B4-BE49-F238E27FC236}">
                <a16:creationId xmlns:a16="http://schemas.microsoft.com/office/drawing/2014/main" id="{0B49C79F-657C-4911-9E8C-2BAC506A5920}"/>
              </a:ext>
            </a:extLst>
          </p:cNvPr>
          <p:cNvSpPr txBox="1">
            <a:spLocks noChangeArrowheads="1"/>
          </p:cNvSpPr>
          <p:nvPr/>
        </p:nvSpPr>
        <p:spPr bwMode="auto">
          <a:xfrm>
            <a:off x="692150" y="4140200"/>
            <a:ext cx="188118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General Support Group</a:t>
            </a:r>
          </a:p>
          <a:p>
            <a:r>
              <a:rPr lang="en-GB" altLang="en-US" sz="800" b="0"/>
              <a:t>(Supporting 4th Armoured Division)</a:t>
            </a:r>
          </a:p>
        </p:txBody>
      </p:sp>
      <p:pic>
        <p:nvPicPr>
          <p:cNvPr id="109897" name="Picture 329" descr="Baor2">
            <a:extLst>
              <a:ext uri="{FF2B5EF4-FFF2-40B4-BE49-F238E27FC236}">
                <a16:creationId xmlns:a16="http://schemas.microsoft.com/office/drawing/2014/main" id="{0A396F2D-01CB-4094-B4AC-D579E5876FC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29000" y="6084888"/>
            <a:ext cx="3287713" cy="22352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207" name="Line 463">
            <a:extLst>
              <a:ext uri="{FF2B5EF4-FFF2-40B4-BE49-F238E27FC236}">
                <a16:creationId xmlns:a16="http://schemas.microsoft.com/office/drawing/2014/main" id="{912C44E1-675F-47C3-80DA-C13BF36F7C89}"/>
              </a:ext>
            </a:extLst>
          </p:cNvPr>
          <p:cNvSpPr>
            <a:spLocks noChangeShapeType="1"/>
          </p:cNvSpPr>
          <p:nvPr/>
        </p:nvSpPr>
        <p:spPr bwMode="auto">
          <a:xfrm>
            <a:off x="4005263" y="1189038"/>
            <a:ext cx="0" cy="14287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1935" name="Line 191">
            <a:extLst>
              <a:ext uri="{FF2B5EF4-FFF2-40B4-BE49-F238E27FC236}">
                <a16:creationId xmlns:a16="http://schemas.microsoft.com/office/drawing/2014/main" id="{2BDDD7EC-D707-4ACE-858C-E3C7CEC03281}"/>
              </a:ext>
            </a:extLst>
          </p:cNvPr>
          <p:cNvSpPr>
            <a:spLocks noChangeShapeType="1"/>
          </p:cNvSpPr>
          <p:nvPr/>
        </p:nvSpPr>
        <p:spPr bwMode="auto">
          <a:xfrm>
            <a:off x="260350" y="2124075"/>
            <a:ext cx="0" cy="16557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1928" name="Line 184">
            <a:extLst>
              <a:ext uri="{FF2B5EF4-FFF2-40B4-BE49-F238E27FC236}">
                <a16:creationId xmlns:a16="http://schemas.microsoft.com/office/drawing/2014/main" id="{8BF8D158-27E4-42C6-B8AD-374F9A768AE9}"/>
              </a:ext>
            </a:extLst>
          </p:cNvPr>
          <p:cNvSpPr>
            <a:spLocks noChangeShapeType="1"/>
          </p:cNvSpPr>
          <p:nvPr/>
        </p:nvSpPr>
        <p:spPr bwMode="auto">
          <a:xfrm>
            <a:off x="547688" y="2770188"/>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1927" name="Line 183">
            <a:extLst>
              <a:ext uri="{FF2B5EF4-FFF2-40B4-BE49-F238E27FC236}">
                <a16:creationId xmlns:a16="http://schemas.microsoft.com/office/drawing/2014/main" id="{21B1BCBE-AF2B-4B21-8A88-BC4CF78F3BC8}"/>
              </a:ext>
            </a:extLst>
          </p:cNvPr>
          <p:cNvSpPr>
            <a:spLocks noChangeShapeType="1"/>
          </p:cNvSpPr>
          <p:nvPr/>
        </p:nvSpPr>
        <p:spPr bwMode="auto">
          <a:xfrm>
            <a:off x="547688" y="3346450"/>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1926" name="Line 182">
            <a:extLst>
              <a:ext uri="{FF2B5EF4-FFF2-40B4-BE49-F238E27FC236}">
                <a16:creationId xmlns:a16="http://schemas.microsoft.com/office/drawing/2014/main" id="{7635AA4B-BF19-4F37-9D82-59E3279858F1}"/>
              </a:ext>
            </a:extLst>
          </p:cNvPr>
          <p:cNvSpPr>
            <a:spLocks noChangeShapeType="1"/>
          </p:cNvSpPr>
          <p:nvPr/>
        </p:nvSpPr>
        <p:spPr bwMode="auto">
          <a:xfrm>
            <a:off x="547688" y="2554288"/>
            <a:ext cx="0" cy="7921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1907" name="Line 163">
            <a:extLst>
              <a:ext uri="{FF2B5EF4-FFF2-40B4-BE49-F238E27FC236}">
                <a16:creationId xmlns:a16="http://schemas.microsoft.com/office/drawing/2014/main" id="{1D3BD9DD-4CE7-4717-A715-473C01B2150D}"/>
              </a:ext>
            </a:extLst>
          </p:cNvPr>
          <p:cNvSpPr>
            <a:spLocks noChangeShapeType="1"/>
          </p:cNvSpPr>
          <p:nvPr/>
        </p:nvSpPr>
        <p:spPr bwMode="auto">
          <a:xfrm>
            <a:off x="765175" y="2841625"/>
            <a:ext cx="0" cy="14287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31914" name="Group 170">
            <a:extLst>
              <a:ext uri="{FF2B5EF4-FFF2-40B4-BE49-F238E27FC236}">
                <a16:creationId xmlns:a16="http://schemas.microsoft.com/office/drawing/2014/main" id="{CB6A2B8F-FF6E-4AC4-B3D4-A346D87D60AD}"/>
              </a:ext>
            </a:extLst>
          </p:cNvPr>
          <p:cNvGrpSpPr>
            <a:grpSpLocks/>
          </p:cNvGrpSpPr>
          <p:nvPr/>
        </p:nvGrpSpPr>
        <p:grpSpPr bwMode="auto">
          <a:xfrm>
            <a:off x="765175" y="2913063"/>
            <a:ext cx="74613" cy="26987"/>
            <a:chOff x="2373" y="1404"/>
            <a:chExt cx="47" cy="17"/>
          </a:xfrm>
        </p:grpSpPr>
        <p:sp>
          <p:nvSpPr>
            <p:cNvPr id="31915" name="Oval 171">
              <a:extLst>
                <a:ext uri="{FF2B5EF4-FFF2-40B4-BE49-F238E27FC236}">
                  <a16:creationId xmlns:a16="http://schemas.microsoft.com/office/drawing/2014/main" id="{B18EE913-1BB8-4A60-86AA-E041671BDC58}"/>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31916" name="Oval 172">
              <a:extLst>
                <a:ext uri="{FF2B5EF4-FFF2-40B4-BE49-F238E27FC236}">
                  <a16:creationId xmlns:a16="http://schemas.microsoft.com/office/drawing/2014/main" id="{45D3A02F-13C9-425C-AECB-9D1D945B5832}"/>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31917" name="Text Box 173">
            <a:extLst>
              <a:ext uri="{FF2B5EF4-FFF2-40B4-BE49-F238E27FC236}">
                <a16:creationId xmlns:a16="http://schemas.microsoft.com/office/drawing/2014/main" id="{AE9D6FE7-1BB5-4E56-B3CF-4621E841B547}"/>
              </a:ext>
            </a:extLst>
          </p:cNvPr>
          <p:cNvSpPr txBox="1">
            <a:spLocks noChangeArrowheads="1"/>
          </p:cNvSpPr>
          <p:nvPr/>
        </p:nvSpPr>
        <p:spPr bwMode="auto">
          <a:xfrm>
            <a:off x="908050" y="2841625"/>
            <a:ext cx="25717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Transport/Recon</a:t>
            </a:r>
          </a:p>
          <a:p>
            <a:r>
              <a:rPr lang="en-GB" altLang="en-US" sz="800"/>
              <a:t>x2 </a:t>
            </a:r>
            <a:r>
              <a:rPr lang="en-GB" altLang="en-US" sz="800" b="0"/>
              <a:t>FV-432 APC </a:t>
            </a:r>
            <a:r>
              <a:rPr lang="en-GB" altLang="en-US" sz="800"/>
              <a:t>(ab)                                   </a:t>
            </a:r>
            <a:r>
              <a:rPr lang="en-GB" altLang="en-US" sz="800" b="0"/>
              <a:t>CWBR-11</a:t>
            </a:r>
            <a:endParaRPr lang="en-GB" altLang="en-US" sz="800"/>
          </a:p>
        </p:txBody>
      </p:sp>
      <p:grpSp>
        <p:nvGrpSpPr>
          <p:cNvPr id="31892" name="Group 148">
            <a:extLst>
              <a:ext uri="{FF2B5EF4-FFF2-40B4-BE49-F238E27FC236}">
                <a16:creationId xmlns:a16="http://schemas.microsoft.com/office/drawing/2014/main" id="{5BB16805-5BB4-4F44-8548-C794936F4F52}"/>
              </a:ext>
            </a:extLst>
          </p:cNvPr>
          <p:cNvGrpSpPr>
            <a:grpSpLocks/>
          </p:cNvGrpSpPr>
          <p:nvPr/>
        </p:nvGrpSpPr>
        <p:grpSpPr bwMode="auto">
          <a:xfrm>
            <a:off x="115888" y="1906588"/>
            <a:ext cx="287337" cy="215900"/>
            <a:chOff x="1920" y="3072"/>
            <a:chExt cx="151" cy="99"/>
          </a:xfrm>
        </p:grpSpPr>
        <p:sp>
          <p:nvSpPr>
            <p:cNvPr id="31893" name="Rectangle 149">
              <a:extLst>
                <a:ext uri="{FF2B5EF4-FFF2-40B4-BE49-F238E27FC236}">
                  <a16:creationId xmlns:a16="http://schemas.microsoft.com/office/drawing/2014/main" id="{DAC3666D-7295-4083-A4B7-13B615B33385}"/>
                </a:ext>
              </a:extLst>
            </p:cNvPr>
            <p:cNvSpPr>
              <a:spLocks noChangeAspect="1" noChangeArrowheads="1"/>
            </p:cNvSpPr>
            <p:nvPr/>
          </p:nvSpPr>
          <p:spPr bwMode="auto">
            <a:xfrm>
              <a:off x="1920" y="3072"/>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1894" name="Oval 150">
              <a:extLst>
                <a:ext uri="{FF2B5EF4-FFF2-40B4-BE49-F238E27FC236}">
                  <a16:creationId xmlns:a16="http://schemas.microsoft.com/office/drawing/2014/main" id="{D409D407-3D82-44CF-AE41-A8CB96AF4E91}"/>
                </a:ext>
              </a:extLst>
            </p:cNvPr>
            <p:cNvSpPr>
              <a:spLocks noChangeAspect="1" noChangeArrowheads="1"/>
            </p:cNvSpPr>
            <p:nvPr/>
          </p:nvSpPr>
          <p:spPr bwMode="auto">
            <a:xfrm>
              <a:off x="1946" y="3097"/>
              <a:ext cx="97" cy="47"/>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1895" name="Oval 151">
              <a:extLst>
                <a:ext uri="{FF2B5EF4-FFF2-40B4-BE49-F238E27FC236}">
                  <a16:creationId xmlns:a16="http://schemas.microsoft.com/office/drawing/2014/main" id="{4C130B5A-B2D8-4FBA-8D8B-13843F37B47B}"/>
                </a:ext>
              </a:extLst>
            </p:cNvPr>
            <p:cNvSpPr>
              <a:spLocks noChangeAspect="1" noChangeArrowheads="1"/>
            </p:cNvSpPr>
            <p:nvPr/>
          </p:nvSpPr>
          <p:spPr bwMode="auto">
            <a:xfrm>
              <a:off x="1985" y="3110"/>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31896" name="Group 152">
            <a:extLst>
              <a:ext uri="{FF2B5EF4-FFF2-40B4-BE49-F238E27FC236}">
                <a16:creationId xmlns:a16="http://schemas.microsoft.com/office/drawing/2014/main" id="{3ACA11C3-2457-4989-AFAC-3EAB30868966}"/>
              </a:ext>
            </a:extLst>
          </p:cNvPr>
          <p:cNvGrpSpPr>
            <a:grpSpLocks/>
          </p:cNvGrpSpPr>
          <p:nvPr/>
        </p:nvGrpSpPr>
        <p:grpSpPr bwMode="auto">
          <a:xfrm>
            <a:off x="220663" y="1833563"/>
            <a:ext cx="76200" cy="63500"/>
            <a:chOff x="2443" y="447"/>
            <a:chExt cx="48" cy="40"/>
          </a:xfrm>
        </p:grpSpPr>
        <p:sp>
          <p:nvSpPr>
            <p:cNvPr id="31897" name="Line 153">
              <a:extLst>
                <a:ext uri="{FF2B5EF4-FFF2-40B4-BE49-F238E27FC236}">
                  <a16:creationId xmlns:a16="http://schemas.microsoft.com/office/drawing/2014/main" id="{3B4DE80F-5D4F-4F62-AE46-315355E555D5}"/>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1898" name="Line 154">
              <a:extLst>
                <a:ext uri="{FF2B5EF4-FFF2-40B4-BE49-F238E27FC236}">
                  <a16:creationId xmlns:a16="http://schemas.microsoft.com/office/drawing/2014/main" id="{7CCF78F5-B4BB-4911-8075-A67CBD8C01BF}"/>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31899" name="Text Box 155">
            <a:extLst>
              <a:ext uri="{FF2B5EF4-FFF2-40B4-BE49-F238E27FC236}">
                <a16:creationId xmlns:a16="http://schemas.microsoft.com/office/drawing/2014/main" id="{7D3B4A10-78E8-4C17-B9E6-306EA05C8B7C}"/>
              </a:ext>
            </a:extLst>
          </p:cNvPr>
          <p:cNvSpPr txBox="1">
            <a:spLocks noChangeArrowheads="1"/>
          </p:cNvSpPr>
          <p:nvPr/>
        </p:nvSpPr>
        <p:spPr bwMode="auto">
          <a:xfrm>
            <a:off x="404813" y="1763713"/>
            <a:ext cx="26543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FIRE SUPPORT ELEMENT CWBR-02a</a:t>
            </a:r>
          </a:p>
          <a:p>
            <a:r>
              <a:rPr lang="en-GB" altLang="en-US" sz="1000"/>
              <a:t>Self-Propelled Field Artillery Regiment </a:t>
            </a:r>
            <a:r>
              <a:rPr lang="en-GB" altLang="en-US" sz="800"/>
              <a:t>(d)</a:t>
            </a:r>
            <a:endParaRPr lang="en-GB" altLang="en-US" sz="1000"/>
          </a:p>
        </p:txBody>
      </p:sp>
      <p:grpSp>
        <p:nvGrpSpPr>
          <p:cNvPr id="31900" name="Group 156">
            <a:extLst>
              <a:ext uri="{FF2B5EF4-FFF2-40B4-BE49-F238E27FC236}">
                <a16:creationId xmlns:a16="http://schemas.microsoft.com/office/drawing/2014/main" id="{C731DD0F-7763-4669-85B7-D2418FA2A580}"/>
              </a:ext>
            </a:extLst>
          </p:cNvPr>
          <p:cNvGrpSpPr>
            <a:grpSpLocks/>
          </p:cNvGrpSpPr>
          <p:nvPr/>
        </p:nvGrpSpPr>
        <p:grpSpPr bwMode="auto">
          <a:xfrm>
            <a:off x="692150" y="2698750"/>
            <a:ext cx="231775" cy="157163"/>
            <a:chOff x="2736" y="3312"/>
            <a:chExt cx="146" cy="99"/>
          </a:xfrm>
        </p:grpSpPr>
        <p:sp>
          <p:nvSpPr>
            <p:cNvPr id="31901" name="Rectangle 157">
              <a:extLst>
                <a:ext uri="{FF2B5EF4-FFF2-40B4-BE49-F238E27FC236}">
                  <a16:creationId xmlns:a16="http://schemas.microsoft.com/office/drawing/2014/main" id="{0CB799BB-3F17-4DBF-BF22-E1C7B1778C80}"/>
                </a:ext>
              </a:extLst>
            </p:cNvPr>
            <p:cNvSpPr>
              <a:spLocks noChangeAspect="1" noChangeArrowheads="1"/>
            </p:cNvSpPr>
            <p:nvPr/>
          </p:nvSpPr>
          <p:spPr bwMode="auto">
            <a:xfrm>
              <a:off x="2736" y="3312"/>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1902" name="AutoShape 158">
              <a:extLst>
                <a:ext uri="{FF2B5EF4-FFF2-40B4-BE49-F238E27FC236}">
                  <a16:creationId xmlns:a16="http://schemas.microsoft.com/office/drawing/2014/main" id="{F2F195D5-430E-4565-BE0D-734E95431F42}"/>
                </a:ext>
              </a:extLst>
            </p:cNvPr>
            <p:cNvSpPr>
              <a:spLocks noChangeAspect="1" noChangeArrowheads="1"/>
            </p:cNvSpPr>
            <p:nvPr/>
          </p:nvSpPr>
          <p:spPr bwMode="auto">
            <a:xfrm>
              <a:off x="2788" y="3344"/>
              <a:ext cx="36" cy="35"/>
            </a:xfrm>
            <a:prstGeom prst="triangle">
              <a:avLst>
                <a:gd name="adj" fmla="val 50000"/>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31903" name="Group 159">
            <a:extLst>
              <a:ext uri="{FF2B5EF4-FFF2-40B4-BE49-F238E27FC236}">
                <a16:creationId xmlns:a16="http://schemas.microsoft.com/office/drawing/2014/main" id="{9D0B1666-9984-498E-B455-09A275054F1F}"/>
              </a:ext>
            </a:extLst>
          </p:cNvPr>
          <p:cNvGrpSpPr>
            <a:grpSpLocks/>
          </p:cNvGrpSpPr>
          <p:nvPr/>
        </p:nvGrpSpPr>
        <p:grpSpPr bwMode="auto">
          <a:xfrm>
            <a:off x="763588" y="2625725"/>
            <a:ext cx="74612" cy="26988"/>
            <a:chOff x="2373" y="1404"/>
            <a:chExt cx="47" cy="17"/>
          </a:xfrm>
        </p:grpSpPr>
        <p:sp>
          <p:nvSpPr>
            <p:cNvPr id="31904" name="Oval 160">
              <a:extLst>
                <a:ext uri="{FF2B5EF4-FFF2-40B4-BE49-F238E27FC236}">
                  <a16:creationId xmlns:a16="http://schemas.microsoft.com/office/drawing/2014/main" id="{1136F31E-AC3A-4A24-9637-6FE2605CE435}"/>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31905" name="Oval 161">
              <a:extLst>
                <a:ext uri="{FF2B5EF4-FFF2-40B4-BE49-F238E27FC236}">
                  <a16:creationId xmlns:a16="http://schemas.microsoft.com/office/drawing/2014/main" id="{0403131F-3F6C-4408-B5F1-06E1C15DF6CF}"/>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31906" name="Text Box 162">
            <a:extLst>
              <a:ext uri="{FF2B5EF4-FFF2-40B4-BE49-F238E27FC236}">
                <a16:creationId xmlns:a16="http://schemas.microsoft.com/office/drawing/2014/main" id="{F491C41E-288E-4AD6-A39D-50468FF37544}"/>
              </a:ext>
            </a:extLst>
          </p:cNvPr>
          <p:cNvSpPr txBox="1">
            <a:spLocks noChangeArrowheads="1"/>
          </p:cNvSpPr>
          <p:nvPr/>
        </p:nvSpPr>
        <p:spPr bwMode="auto">
          <a:xfrm>
            <a:off x="908050" y="2554288"/>
            <a:ext cx="255746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On-Table Attachment</a:t>
            </a:r>
          </a:p>
          <a:p>
            <a:r>
              <a:rPr lang="en-GB" altLang="en-US" sz="800"/>
              <a:t>x2 </a:t>
            </a:r>
            <a:r>
              <a:rPr lang="en-GB" altLang="en-US" sz="800" b="0"/>
              <a:t>Forward Observer </a:t>
            </a:r>
            <a:r>
              <a:rPr lang="en-GB" altLang="en-US" sz="800"/>
              <a:t>(a)</a:t>
            </a:r>
            <a:r>
              <a:rPr lang="en-GB" altLang="en-US" sz="800" b="0"/>
              <a:t>                            CWBR-41</a:t>
            </a:r>
            <a:endParaRPr lang="en-GB" altLang="en-US" sz="800"/>
          </a:p>
        </p:txBody>
      </p:sp>
      <p:grpSp>
        <p:nvGrpSpPr>
          <p:cNvPr id="31918" name="Group 174">
            <a:extLst>
              <a:ext uri="{FF2B5EF4-FFF2-40B4-BE49-F238E27FC236}">
                <a16:creationId xmlns:a16="http://schemas.microsoft.com/office/drawing/2014/main" id="{27FF54A9-AF49-48B6-B8BA-54AB949089DE}"/>
              </a:ext>
            </a:extLst>
          </p:cNvPr>
          <p:cNvGrpSpPr>
            <a:grpSpLocks/>
          </p:cNvGrpSpPr>
          <p:nvPr/>
        </p:nvGrpSpPr>
        <p:grpSpPr bwMode="auto">
          <a:xfrm>
            <a:off x="692150" y="3273425"/>
            <a:ext cx="239713" cy="157163"/>
            <a:chOff x="1920" y="3072"/>
            <a:chExt cx="151" cy="99"/>
          </a:xfrm>
        </p:grpSpPr>
        <p:sp>
          <p:nvSpPr>
            <p:cNvPr id="31919" name="Rectangle 175">
              <a:extLst>
                <a:ext uri="{FF2B5EF4-FFF2-40B4-BE49-F238E27FC236}">
                  <a16:creationId xmlns:a16="http://schemas.microsoft.com/office/drawing/2014/main" id="{C707C245-69F3-47D8-B0DC-C2A539D94E0B}"/>
                </a:ext>
              </a:extLst>
            </p:cNvPr>
            <p:cNvSpPr>
              <a:spLocks noChangeAspect="1" noChangeArrowheads="1"/>
            </p:cNvSpPr>
            <p:nvPr/>
          </p:nvSpPr>
          <p:spPr bwMode="auto">
            <a:xfrm>
              <a:off x="1920" y="3072"/>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1920" name="Oval 176">
              <a:extLst>
                <a:ext uri="{FF2B5EF4-FFF2-40B4-BE49-F238E27FC236}">
                  <a16:creationId xmlns:a16="http://schemas.microsoft.com/office/drawing/2014/main" id="{CF1A017E-56ED-473D-962E-B90E2CDDD805}"/>
                </a:ext>
              </a:extLst>
            </p:cNvPr>
            <p:cNvSpPr>
              <a:spLocks noChangeAspect="1" noChangeArrowheads="1"/>
            </p:cNvSpPr>
            <p:nvPr/>
          </p:nvSpPr>
          <p:spPr bwMode="auto">
            <a:xfrm>
              <a:off x="1946" y="3097"/>
              <a:ext cx="97" cy="47"/>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1921" name="Oval 177">
              <a:extLst>
                <a:ext uri="{FF2B5EF4-FFF2-40B4-BE49-F238E27FC236}">
                  <a16:creationId xmlns:a16="http://schemas.microsoft.com/office/drawing/2014/main" id="{BBA4AD97-9E1D-4C2F-8042-C3D61B77C9EC}"/>
                </a:ext>
              </a:extLst>
            </p:cNvPr>
            <p:cNvSpPr>
              <a:spLocks noChangeAspect="1" noChangeArrowheads="1"/>
            </p:cNvSpPr>
            <p:nvPr/>
          </p:nvSpPr>
          <p:spPr bwMode="auto">
            <a:xfrm>
              <a:off x="1985" y="3110"/>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31922" name="Group 178">
            <a:extLst>
              <a:ext uri="{FF2B5EF4-FFF2-40B4-BE49-F238E27FC236}">
                <a16:creationId xmlns:a16="http://schemas.microsoft.com/office/drawing/2014/main" id="{08396184-CF05-441D-94EC-DA556B3AE1D6}"/>
              </a:ext>
            </a:extLst>
          </p:cNvPr>
          <p:cNvGrpSpPr>
            <a:grpSpLocks/>
          </p:cNvGrpSpPr>
          <p:nvPr/>
        </p:nvGrpSpPr>
        <p:grpSpPr bwMode="auto">
          <a:xfrm>
            <a:off x="763588" y="3201988"/>
            <a:ext cx="74612" cy="26987"/>
            <a:chOff x="2373" y="1404"/>
            <a:chExt cx="47" cy="17"/>
          </a:xfrm>
        </p:grpSpPr>
        <p:sp>
          <p:nvSpPr>
            <p:cNvPr id="31923" name="Oval 179">
              <a:extLst>
                <a:ext uri="{FF2B5EF4-FFF2-40B4-BE49-F238E27FC236}">
                  <a16:creationId xmlns:a16="http://schemas.microsoft.com/office/drawing/2014/main" id="{9EEFB5B7-7352-44D3-82AD-49BD9E8E57ED}"/>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31924" name="Oval 180">
              <a:extLst>
                <a:ext uri="{FF2B5EF4-FFF2-40B4-BE49-F238E27FC236}">
                  <a16:creationId xmlns:a16="http://schemas.microsoft.com/office/drawing/2014/main" id="{9C7F8E55-AA39-4B22-8E29-460653BFEB89}"/>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31925" name="Text Box 181">
            <a:extLst>
              <a:ext uri="{FF2B5EF4-FFF2-40B4-BE49-F238E27FC236}">
                <a16:creationId xmlns:a16="http://schemas.microsoft.com/office/drawing/2014/main" id="{0B1004B6-CAEB-4A67-A3EB-5C32A18DF6CD}"/>
              </a:ext>
            </a:extLst>
          </p:cNvPr>
          <p:cNvSpPr txBox="1">
            <a:spLocks noChangeArrowheads="1"/>
          </p:cNvSpPr>
          <p:nvPr/>
        </p:nvSpPr>
        <p:spPr bwMode="auto">
          <a:xfrm>
            <a:off x="908050" y="3132138"/>
            <a:ext cx="19653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Fire Support</a:t>
            </a:r>
          </a:p>
          <a:p>
            <a:r>
              <a:rPr lang="en-GB" altLang="en-US" sz="800"/>
              <a:t>x3 or x4 </a:t>
            </a:r>
            <a:r>
              <a:rPr lang="en-GB" altLang="en-US" sz="800" b="0"/>
              <a:t>M109 SP 155mm Howitzer </a:t>
            </a:r>
            <a:r>
              <a:rPr lang="en-GB" altLang="en-US" sz="800"/>
              <a:t>(c)</a:t>
            </a:r>
          </a:p>
        </p:txBody>
      </p:sp>
      <p:grpSp>
        <p:nvGrpSpPr>
          <p:cNvPr id="31929" name="Group 185">
            <a:extLst>
              <a:ext uri="{FF2B5EF4-FFF2-40B4-BE49-F238E27FC236}">
                <a16:creationId xmlns:a16="http://schemas.microsoft.com/office/drawing/2014/main" id="{BCB2FA7B-306B-4A5B-9335-99ECEF0CD3CD}"/>
              </a:ext>
            </a:extLst>
          </p:cNvPr>
          <p:cNvGrpSpPr>
            <a:grpSpLocks/>
          </p:cNvGrpSpPr>
          <p:nvPr/>
        </p:nvGrpSpPr>
        <p:grpSpPr bwMode="auto">
          <a:xfrm>
            <a:off x="404813" y="2338388"/>
            <a:ext cx="287337" cy="215900"/>
            <a:chOff x="1920" y="3072"/>
            <a:chExt cx="151" cy="99"/>
          </a:xfrm>
        </p:grpSpPr>
        <p:sp>
          <p:nvSpPr>
            <p:cNvPr id="31930" name="Rectangle 186">
              <a:extLst>
                <a:ext uri="{FF2B5EF4-FFF2-40B4-BE49-F238E27FC236}">
                  <a16:creationId xmlns:a16="http://schemas.microsoft.com/office/drawing/2014/main" id="{8BC85EAB-070B-40EA-ABA4-8F067003BAA0}"/>
                </a:ext>
              </a:extLst>
            </p:cNvPr>
            <p:cNvSpPr>
              <a:spLocks noChangeAspect="1" noChangeArrowheads="1"/>
            </p:cNvSpPr>
            <p:nvPr/>
          </p:nvSpPr>
          <p:spPr bwMode="auto">
            <a:xfrm>
              <a:off x="1920" y="3072"/>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1931" name="Oval 187">
              <a:extLst>
                <a:ext uri="{FF2B5EF4-FFF2-40B4-BE49-F238E27FC236}">
                  <a16:creationId xmlns:a16="http://schemas.microsoft.com/office/drawing/2014/main" id="{7BC5180B-0D5E-409E-975B-C870123899C4}"/>
                </a:ext>
              </a:extLst>
            </p:cNvPr>
            <p:cNvSpPr>
              <a:spLocks noChangeAspect="1" noChangeArrowheads="1"/>
            </p:cNvSpPr>
            <p:nvPr/>
          </p:nvSpPr>
          <p:spPr bwMode="auto">
            <a:xfrm>
              <a:off x="1946" y="3097"/>
              <a:ext cx="97" cy="47"/>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1932" name="Oval 188">
              <a:extLst>
                <a:ext uri="{FF2B5EF4-FFF2-40B4-BE49-F238E27FC236}">
                  <a16:creationId xmlns:a16="http://schemas.microsoft.com/office/drawing/2014/main" id="{89BD6667-2314-439B-BB5C-E698BF75A7C4}"/>
                </a:ext>
              </a:extLst>
            </p:cNvPr>
            <p:cNvSpPr>
              <a:spLocks noChangeAspect="1" noChangeArrowheads="1"/>
            </p:cNvSpPr>
            <p:nvPr/>
          </p:nvSpPr>
          <p:spPr bwMode="auto">
            <a:xfrm>
              <a:off x="1985" y="3110"/>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31933" name="Line 189">
            <a:extLst>
              <a:ext uri="{FF2B5EF4-FFF2-40B4-BE49-F238E27FC236}">
                <a16:creationId xmlns:a16="http://schemas.microsoft.com/office/drawing/2014/main" id="{6937B4A9-87F4-4425-B05F-F1659B5A3905}"/>
              </a:ext>
            </a:extLst>
          </p:cNvPr>
          <p:cNvSpPr>
            <a:spLocks noChangeShapeType="1"/>
          </p:cNvSpPr>
          <p:nvPr/>
        </p:nvSpPr>
        <p:spPr bwMode="auto">
          <a:xfrm>
            <a:off x="547688" y="2266950"/>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1934" name="Text Box 190">
            <a:extLst>
              <a:ext uri="{FF2B5EF4-FFF2-40B4-BE49-F238E27FC236}">
                <a16:creationId xmlns:a16="http://schemas.microsoft.com/office/drawing/2014/main" id="{2E2B9FC8-55CA-4423-B5A7-056664E041CC}"/>
              </a:ext>
            </a:extLst>
          </p:cNvPr>
          <p:cNvSpPr txBox="1">
            <a:spLocks noChangeArrowheads="1"/>
          </p:cNvSpPr>
          <p:nvPr/>
        </p:nvSpPr>
        <p:spPr bwMode="auto">
          <a:xfrm>
            <a:off x="692150" y="2193925"/>
            <a:ext cx="25241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FIRE SUPPORT ELEMENT CWBR-03</a:t>
            </a:r>
          </a:p>
          <a:p>
            <a:r>
              <a:rPr lang="en-GB" altLang="en-US" sz="1000"/>
              <a:t>x2 Self-Propelled Field Artillery Battery</a:t>
            </a:r>
          </a:p>
        </p:txBody>
      </p:sp>
      <p:sp>
        <p:nvSpPr>
          <p:cNvPr id="31936" name="Line 192">
            <a:extLst>
              <a:ext uri="{FF2B5EF4-FFF2-40B4-BE49-F238E27FC236}">
                <a16:creationId xmlns:a16="http://schemas.microsoft.com/office/drawing/2014/main" id="{C9376375-9117-4BE8-B74F-E98CC451EBE5}"/>
              </a:ext>
            </a:extLst>
          </p:cNvPr>
          <p:cNvSpPr>
            <a:spLocks noChangeShapeType="1"/>
          </p:cNvSpPr>
          <p:nvPr/>
        </p:nvSpPr>
        <p:spPr bwMode="auto">
          <a:xfrm>
            <a:off x="260350" y="240982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1938" name="Line 194">
            <a:extLst>
              <a:ext uri="{FF2B5EF4-FFF2-40B4-BE49-F238E27FC236}">
                <a16:creationId xmlns:a16="http://schemas.microsoft.com/office/drawing/2014/main" id="{00626542-BACA-4C0C-A2B2-53D516A1CDB0}"/>
              </a:ext>
            </a:extLst>
          </p:cNvPr>
          <p:cNvSpPr>
            <a:spLocks noChangeShapeType="1"/>
          </p:cNvSpPr>
          <p:nvPr/>
        </p:nvSpPr>
        <p:spPr bwMode="auto">
          <a:xfrm>
            <a:off x="3500438" y="468313"/>
            <a:ext cx="0" cy="287337"/>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1939" name="Line 195">
            <a:extLst>
              <a:ext uri="{FF2B5EF4-FFF2-40B4-BE49-F238E27FC236}">
                <a16:creationId xmlns:a16="http://schemas.microsoft.com/office/drawing/2014/main" id="{203BA564-671D-41FC-AC0E-C246ADC14E54}"/>
              </a:ext>
            </a:extLst>
          </p:cNvPr>
          <p:cNvSpPr>
            <a:spLocks noChangeShapeType="1"/>
          </p:cNvSpPr>
          <p:nvPr/>
        </p:nvSpPr>
        <p:spPr bwMode="auto">
          <a:xfrm>
            <a:off x="3787775" y="111601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1940" name="Line 196">
            <a:extLst>
              <a:ext uri="{FF2B5EF4-FFF2-40B4-BE49-F238E27FC236}">
                <a16:creationId xmlns:a16="http://schemas.microsoft.com/office/drawing/2014/main" id="{5C6E2C3F-762B-4A4D-AE19-2B0C787FD5FC}"/>
              </a:ext>
            </a:extLst>
          </p:cNvPr>
          <p:cNvSpPr>
            <a:spLocks noChangeShapeType="1"/>
          </p:cNvSpPr>
          <p:nvPr/>
        </p:nvSpPr>
        <p:spPr bwMode="auto">
          <a:xfrm>
            <a:off x="3787775" y="169227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1941" name="Line 197">
            <a:extLst>
              <a:ext uri="{FF2B5EF4-FFF2-40B4-BE49-F238E27FC236}">
                <a16:creationId xmlns:a16="http://schemas.microsoft.com/office/drawing/2014/main" id="{94ED7BB8-0B48-4EE5-94AD-FD880CF511EC}"/>
              </a:ext>
            </a:extLst>
          </p:cNvPr>
          <p:cNvSpPr>
            <a:spLocks noChangeShapeType="1"/>
          </p:cNvSpPr>
          <p:nvPr/>
        </p:nvSpPr>
        <p:spPr bwMode="auto">
          <a:xfrm>
            <a:off x="3787775" y="900113"/>
            <a:ext cx="0" cy="7921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31953" name="Group 209">
            <a:extLst>
              <a:ext uri="{FF2B5EF4-FFF2-40B4-BE49-F238E27FC236}">
                <a16:creationId xmlns:a16="http://schemas.microsoft.com/office/drawing/2014/main" id="{9BEF6561-1CAD-4C8C-856A-DE2A670DA84B}"/>
              </a:ext>
            </a:extLst>
          </p:cNvPr>
          <p:cNvGrpSpPr>
            <a:grpSpLocks/>
          </p:cNvGrpSpPr>
          <p:nvPr/>
        </p:nvGrpSpPr>
        <p:grpSpPr bwMode="auto">
          <a:xfrm>
            <a:off x="3355975" y="252413"/>
            <a:ext cx="287338" cy="215900"/>
            <a:chOff x="1920" y="3072"/>
            <a:chExt cx="151" cy="99"/>
          </a:xfrm>
        </p:grpSpPr>
        <p:sp>
          <p:nvSpPr>
            <p:cNvPr id="31954" name="Rectangle 210">
              <a:extLst>
                <a:ext uri="{FF2B5EF4-FFF2-40B4-BE49-F238E27FC236}">
                  <a16:creationId xmlns:a16="http://schemas.microsoft.com/office/drawing/2014/main" id="{4480C1E5-530C-4242-BA46-AF4BA7382F48}"/>
                </a:ext>
              </a:extLst>
            </p:cNvPr>
            <p:cNvSpPr>
              <a:spLocks noChangeAspect="1" noChangeArrowheads="1"/>
            </p:cNvSpPr>
            <p:nvPr/>
          </p:nvSpPr>
          <p:spPr bwMode="auto">
            <a:xfrm>
              <a:off x="1920" y="3072"/>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1955" name="Oval 211">
              <a:extLst>
                <a:ext uri="{FF2B5EF4-FFF2-40B4-BE49-F238E27FC236}">
                  <a16:creationId xmlns:a16="http://schemas.microsoft.com/office/drawing/2014/main" id="{1C7A19A6-EF5C-4FB8-B8C9-C249AE446203}"/>
                </a:ext>
              </a:extLst>
            </p:cNvPr>
            <p:cNvSpPr>
              <a:spLocks noChangeAspect="1" noChangeArrowheads="1"/>
            </p:cNvSpPr>
            <p:nvPr/>
          </p:nvSpPr>
          <p:spPr bwMode="auto">
            <a:xfrm>
              <a:off x="1946" y="3097"/>
              <a:ext cx="97" cy="47"/>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1956" name="Oval 212">
              <a:extLst>
                <a:ext uri="{FF2B5EF4-FFF2-40B4-BE49-F238E27FC236}">
                  <a16:creationId xmlns:a16="http://schemas.microsoft.com/office/drawing/2014/main" id="{37FDCC06-17F6-46DB-83AD-83A65DF4F3D9}"/>
                </a:ext>
              </a:extLst>
            </p:cNvPr>
            <p:cNvSpPr>
              <a:spLocks noChangeAspect="1" noChangeArrowheads="1"/>
            </p:cNvSpPr>
            <p:nvPr/>
          </p:nvSpPr>
          <p:spPr bwMode="auto">
            <a:xfrm>
              <a:off x="1985" y="3110"/>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31957" name="Group 213">
            <a:extLst>
              <a:ext uri="{FF2B5EF4-FFF2-40B4-BE49-F238E27FC236}">
                <a16:creationId xmlns:a16="http://schemas.microsoft.com/office/drawing/2014/main" id="{1ED0515B-A850-4CC7-8A46-B1BD12CD83EB}"/>
              </a:ext>
            </a:extLst>
          </p:cNvPr>
          <p:cNvGrpSpPr>
            <a:grpSpLocks/>
          </p:cNvGrpSpPr>
          <p:nvPr/>
        </p:nvGrpSpPr>
        <p:grpSpPr bwMode="auto">
          <a:xfrm>
            <a:off x="3460750" y="179388"/>
            <a:ext cx="76200" cy="63500"/>
            <a:chOff x="2443" y="447"/>
            <a:chExt cx="48" cy="40"/>
          </a:xfrm>
        </p:grpSpPr>
        <p:sp>
          <p:nvSpPr>
            <p:cNvPr id="31958" name="Line 214">
              <a:extLst>
                <a:ext uri="{FF2B5EF4-FFF2-40B4-BE49-F238E27FC236}">
                  <a16:creationId xmlns:a16="http://schemas.microsoft.com/office/drawing/2014/main" id="{AC8B9230-BAC7-4EA4-AFEB-850335F5513B}"/>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1959" name="Line 215">
              <a:extLst>
                <a:ext uri="{FF2B5EF4-FFF2-40B4-BE49-F238E27FC236}">
                  <a16:creationId xmlns:a16="http://schemas.microsoft.com/office/drawing/2014/main" id="{F209A190-FA7D-4EE1-9786-45096F556A25}"/>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31960" name="Text Box 216">
            <a:extLst>
              <a:ext uri="{FF2B5EF4-FFF2-40B4-BE49-F238E27FC236}">
                <a16:creationId xmlns:a16="http://schemas.microsoft.com/office/drawing/2014/main" id="{B3D32E86-17C7-4B2A-A47E-6F98862FB351}"/>
              </a:ext>
            </a:extLst>
          </p:cNvPr>
          <p:cNvSpPr txBox="1">
            <a:spLocks noChangeArrowheads="1"/>
          </p:cNvSpPr>
          <p:nvPr/>
        </p:nvSpPr>
        <p:spPr bwMode="auto">
          <a:xfrm>
            <a:off x="3644900" y="107950"/>
            <a:ext cx="283686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FIRE SUPPORT ELEMENT CWBR-04</a:t>
            </a:r>
          </a:p>
          <a:p>
            <a:r>
              <a:rPr lang="en-GB" altLang="en-US" sz="1000"/>
              <a:t>Self-Propelled Light Field Artillery Regiment</a:t>
            </a:r>
          </a:p>
        </p:txBody>
      </p:sp>
      <p:grpSp>
        <p:nvGrpSpPr>
          <p:cNvPr id="31961" name="Group 217">
            <a:extLst>
              <a:ext uri="{FF2B5EF4-FFF2-40B4-BE49-F238E27FC236}">
                <a16:creationId xmlns:a16="http://schemas.microsoft.com/office/drawing/2014/main" id="{2B3380A7-A965-4795-89DD-83B86D97E573}"/>
              </a:ext>
            </a:extLst>
          </p:cNvPr>
          <p:cNvGrpSpPr>
            <a:grpSpLocks/>
          </p:cNvGrpSpPr>
          <p:nvPr/>
        </p:nvGrpSpPr>
        <p:grpSpPr bwMode="auto">
          <a:xfrm>
            <a:off x="3932238" y="1044575"/>
            <a:ext cx="231775" cy="157163"/>
            <a:chOff x="2736" y="3312"/>
            <a:chExt cx="146" cy="99"/>
          </a:xfrm>
        </p:grpSpPr>
        <p:sp>
          <p:nvSpPr>
            <p:cNvPr id="31962" name="Rectangle 218">
              <a:extLst>
                <a:ext uri="{FF2B5EF4-FFF2-40B4-BE49-F238E27FC236}">
                  <a16:creationId xmlns:a16="http://schemas.microsoft.com/office/drawing/2014/main" id="{5A91AB3F-2A38-43A7-9CDD-0DFCA1579F56}"/>
                </a:ext>
              </a:extLst>
            </p:cNvPr>
            <p:cNvSpPr>
              <a:spLocks noChangeAspect="1" noChangeArrowheads="1"/>
            </p:cNvSpPr>
            <p:nvPr/>
          </p:nvSpPr>
          <p:spPr bwMode="auto">
            <a:xfrm>
              <a:off x="2736" y="3312"/>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1963" name="AutoShape 219">
              <a:extLst>
                <a:ext uri="{FF2B5EF4-FFF2-40B4-BE49-F238E27FC236}">
                  <a16:creationId xmlns:a16="http://schemas.microsoft.com/office/drawing/2014/main" id="{FC37E2B8-C502-4CDB-9CE2-A4A554A49CB5}"/>
                </a:ext>
              </a:extLst>
            </p:cNvPr>
            <p:cNvSpPr>
              <a:spLocks noChangeAspect="1" noChangeArrowheads="1"/>
            </p:cNvSpPr>
            <p:nvPr/>
          </p:nvSpPr>
          <p:spPr bwMode="auto">
            <a:xfrm>
              <a:off x="2788" y="3344"/>
              <a:ext cx="36" cy="35"/>
            </a:xfrm>
            <a:prstGeom prst="triangle">
              <a:avLst>
                <a:gd name="adj" fmla="val 50000"/>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31964" name="Group 220">
            <a:extLst>
              <a:ext uri="{FF2B5EF4-FFF2-40B4-BE49-F238E27FC236}">
                <a16:creationId xmlns:a16="http://schemas.microsoft.com/office/drawing/2014/main" id="{2A9259DF-DEA3-48CB-BC3A-F2DB1B6173D9}"/>
              </a:ext>
            </a:extLst>
          </p:cNvPr>
          <p:cNvGrpSpPr>
            <a:grpSpLocks/>
          </p:cNvGrpSpPr>
          <p:nvPr/>
        </p:nvGrpSpPr>
        <p:grpSpPr bwMode="auto">
          <a:xfrm>
            <a:off x="4003675" y="971550"/>
            <a:ext cx="74613" cy="26988"/>
            <a:chOff x="2373" y="1404"/>
            <a:chExt cx="47" cy="17"/>
          </a:xfrm>
        </p:grpSpPr>
        <p:sp>
          <p:nvSpPr>
            <p:cNvPr id="31965" name="Oval 221">
              <a:extLst>
                <a:ext uri="{FF2B5EF4-FFF2-40B4-BE49-F238E27FC236}">
                  <a16:creationId xmlns:a16="http://schemas.microsoft.com/office/drawing/2014/main" id="{3676A3CE-BAF3-479D-952B-7FBF73F79C7B}"/>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31966" name="Oval 222">
              <a:extLst>
                <a:ext uri="{FF2B5EF4-FFF2-40B4-BE49-F238E27FC236}">
                  <a16:creationId xmlns:a16="http://schemas.microsoft.com/office/drawing/2014/main" id="{235889CB-0175-464A-815D-BF0E33E1484F}"/>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31967" name="Text Box 223">
            <a:extLst>
              <a:ext uri="{FF2B5EF4-FFF2-40B4-BE49-F238E27FC236}">
                <a16:creationId xmlns:a16="http://schemas.microsoft.com/office/drawing/2014/main" id="{2AAF622F-902E-4629-B1AC-C19C10747263}"/>
              </a:ext>
            </a:extLst>
          </p:cNvPr>
          <p:cNvSpPr txBox="1">
            <a:spLocks noChangeArrowheads="1"/>
          </p:cNvSpPr>
          <p:nvPr/>
        </p:nvSpPr>
        <p:spPr bwMode="auto">
          <a:xfrm>
            <a:off x="4148138" y="900113"/>
            <a:ext cx="250031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On-Table Attachment</a:t>
            </a:r>
          </a:p>
          <a:p>
            <a:r>
              <a:rPr lang="en-GB" altLang="en-US" sz="800"/>
              <a:t>x2 </a:t>
            </a:r>
            <a:r>
              <a:rPr lang="en-GB" altLang="en-US" sz="800" b="0"/>
              <a:t>Forward Observer </a:t>
            </a:r>
            <a:r>
              <a:rPr lang="en-GB" altLang="en-US" sz="800"/>
              <a:t>(a)</a:t>
            </a:r>
            <a:r>
              <a:rPr lang="en-GB" altLang="en-US" sz="800" b="0"/>
              <a:t>                          CWBR-41</a:t>
            </a:r>
            <a:endParaRPr lang="en-GB" altLang="en-US" sz="800"/>
          </a:p>
        </p:txBody>
      </p:sp>
      <p:grpSp>
        <p:nvGrpSpPr>
          <p:cNvPr id="31968" name="Group 224">
            <a:extLst>
              <a:ext uri="{FF2B5EF4-FFF2-40B4-BE49-F238E27FC236}">
                <a16:creationId xmlns:a16="http://schemas.microsoft.com/office/drawing/2014/main" id="{6DEFEAD1-9BB9-41D9-863D-499C7BF4F355}"/>
              </a:ext>
            </a:extLst>
          </p:cNvPr>
          <p:cNvGrpSpPr>
            <a:grpSpLocks/>
          </p:cNvGrpSpPr>
          <p:nvPr/>
        </p:nvGrpSpPr>
        <p:grpSpPr bwMode="auto">
          <a:xfrm>
            <a:off x="3932238" y="1619250"/>
            <a:ext cx="239712" cy="157163"/>
            <a:chOff x="1920" y="3072"/>
            <a:chExt cx="151" cy="99"/>
          </a:xfrm>
        </p:grpSpPr>
        <p:sp>
          <p:nvSpPr>
            <p:cNvPr id="31969" name="Rectangle 225">
              <a:extLst>
                <a:ext uri="{FF2B5EF4-FFF2-40B4-BE49-F238E27FC236}">
                  <a16:creationId xmlns:a16="http://schemas.microsoft.com/office/drawing/2014/main" id="{8B74A6EC-D499-4D78-89B4-95BBE65D5F8C}"/>
                </a:ext>
              </a:extLst>
            </p:cNvPr>
            <p:cNvSpPr>
              <a:spLocks noChangeAspect="1" noChangeArrowheads="1"/>
            </p:cNvSpPr>
            <p:nvPr/>
          </p:nvSpPr>
          <p:spPr bwMode="auto">
            <a:xfrm>
              <a:off x="1920" y="3072"/>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1970" name="Oval 226">
              <a:extLst>
                <a:ext uri="{FF2B5EF4-FFF2-40B4-BE49-F238E27FC236}">
                  <a16:creationId xmlns:a16="http://schemas.microsoft.com/office/drawing/2014/main" id="{30792C93-3378-4350-B57A-3B7BADEDA095}"/>
                </a:ext>
              </a:extLst>
            </p:cNvPr>
            <p:cNvSpPr>
              <a:spLocks noChangeAspect="1" noChangeArrowheads="1"/>
            </p:cNvSpPr>
            <p:nvPr/>
          </p:nvSpPr>
          <p:spPr bwMode="auto">
            <a:xfrm>
              <a:off x="1946" y="3097"/>
              <a:ext cx="97" cy="47"/>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1971" name="Oval 227">
              <a:extLst>
                <a:ext uri="{FF2B5EF4-FFF2-40B4-BE49-F238E27FC236}">
                  <a16:creationId xmlns:a16="http://schemas.microsoft.com/office/drawing/2014/main" id="{CE37B13C-5977-4803-8A5A-051FE60C855B}"/>
                </a:ext>
              </a:extLst>
            </p:cNvPr>
            <p:cNvSpPr>
              <a:spLocks noChangeAspect="1" noChangeArrowheads="1"/>
            </p:cNvSpPr>
            <p:nvPr/>
          </p:nvSpPr>
          <p:spPr bwMode="auto">
            <a:xfrm>
              <a:off x="1985" y="3110"/>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31972" name="Group 228">
            <a:extLst>
              <a:ext uri="{FF2B5EF4-FFF2-40B4-BE49-F238E27FC236}">
                <a16:creationId xmlns:a16="http://schemas.microsoft.com/office/drawing/2014/main" id="{364732CD-F09C-40C8-8B5D-7AA6C92B57B9}"/>
              </a:ext>
            </a:extLst>
          </p:cNvPr>
          <p:cNvGrpSpPr>
            <a:grpSpLocks/>
          </p:cNvGrpSpPr>
          <p:nvPr/>
        </p:nvGrpSpPr>
        <p:grpSpPr bwMode="auto">
          <a:xfrm>
            <a:off x="4003675" y="1547813"/>
            <a:ext cx="74613" cy="26987"/>
            <a:chOff x="2373" y="1404"/>
            <a:chExt cx="47" cy="17"/>
          </a:xfrm>
        </p:grpSpPr>
        <p:sp>
          <p:nvSpPr>
            <p:cNvPr id="31973" name="Oval 229">
              <a:extLst>
                <a:ext uri="{FF2B5EF4-FFF2-40B4-BE49-F238E27FC236}">
                  <a16:creationId xmlns:a16="http://schemas.microsoft.com/office/drawing/2014/main" id="{B5255BA0-BE57-449D-A3F8-EFB27427899A}"/>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31974" name="Oval 230">
              <a:extLst>
                <a:ext uri="{FF2B5EF4-FFF2-40B4-BE49-F238E27FC236}">
                  <a16:creationId xmlns:a16="http://schemas.microsoft.com/office/drawing/2014/main" id="{19EC33C3-75A2-417B-92A1-A52C8C64B35D}"/>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31975" name="Text Box 231">
            <a:extLst>
              <a:ext uri="{FF2B5EF4-FFF2-40B4-BE49-F238E27FC236}">
                <a16:creationId xmlns:a16="http://schemas.microsoft.com/office/drawing/2014/main" id="{8707F264-6488-4EBB-953A-7975E26FED4C}"/>
              </a:ext>
            </a:extLst>
          </p:cNvPr>
          <p:cNvSpPr txBox="1">
            <a:spLocks noChangeArrowheads="1"/>
          </p:cNvSpPr>
          <p:nvPr/>
        </p:nvSpPr>
        <p:spPr bwMode="auto">
          <a:xfrm>
            <a:off x="4148138" y="1476375"/>
            <a:ext cx="25209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Fire Support</a:t>
            </a:r>
          </a:p>
          <a:p>
            <a:r>
              <a:rPr lang="en-GB" altLang="en-US" sz="800"/>
              <a:t>x3 or x4 </a:t>
            </a:r>
            <a:r>
              <a:rPr lang="en-GB" altLang="en-US" sz="800" b="0"/>
              <a:t>Abbot SP 105mm Howitzer </a:t>
            </a:r>
            <a:r>
              <a:rPr lang="en-GB" altLang="en-US" sz="800"/>
              <a:t>(c)</a:t>
            </a:r>
            <a:r>
              <a:rPr lang="en-GB" altLang="en-US" sz="800" b="0"/>
              <a:t>   CWBR-61</a:t>
            </a:r>
            <a:endParaRPr lang="en-GB" altLang="en-US" sz="800"/>
          </a:p>
        </p:txBody>
      </p:sp>
      <p:grpSp>
        <p:nvGrpSpPr>
          <p:cNvPr id="31976" name="Group 232">
            <a:extLst>
              <a:ext uri="{FF2B5EF4-FFF2-40B4-BE49-F238E27FC236}">
                <a16:creationId xmlns:a16="http://schemas.microsoft.com/office/drawing/2014/main" id="{5EE69158-F997-4594-8565-F41C0E3EB8AB}"/>
              </a:ext>
            </a:extLst>
          </p:cNvPr>
          <p:cNvGrpSpPr>
            <a:grpSpLocks/>
          </p:cNvGrpSpPr>
          <p:nvPr/>
        </p:nvGrpSpPr>
        <p:grpSpPr bwMode="auto">
          <a:xfrm>
            <a:off x="3644900" y="684213"/>
            <a:ext cx="287338" cy="215900"/>
            <a:chOff x="1920" y="3072"/>
            <a:chExt cx="151" cy="99"/>
          </a:xfrm>
        </p:grpSpPr>
        <p:sp>
          <p:nvSpPr>
            <p:cNvPr id="31977" name="Rectangle 233">
              <a:extLst>
                <a:ext uri="{FF2B5EF4-FFF2-40B4-BE49-F238E27FC236}">
                  <a16:creationId xmlns:a16="http://schemas.microsoft.com/office/drawing/2014/main" id="{FAC0CCF1-2F0C-4360-B16D-3D7B0C918F4F}"/>
                </a:ext>
              </a:extLst>
            </p:cNvPr>
            <p:cNvSpPr>
              <a:spLocks noChangeAspect="1" noChangeArrowheads="1"/>
            </p:cNvSpPr>
            <p:nvPr/>
          </p:nvSpPr>
          <p:spPr bwMode="auto">
            <a:xfrm>
              <a:off x="1920" y="3072"/>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1978" name="Oval 234">
              <a:extLst>
                <a:ext uri="{FF2B5EF4-FFF2-40B4-BE49-F238E27FC236}">
                  <a16:creationId xmlns:a16="http://schemas.microsoft.com/office/drawing/2014/main" id="{4E1884E5-2FAD-471B-822D-2AA69C3DF83D}"/>
                </a:ext>
              </a:extLst>
            </p:cNvPr>
            <p:cNvSpPr>
              <a:spLocks noChangeAspect="1" noChangeArrowheads="1"/>
            </p:cNvSpPr>
            <p:nvPr/>
          </p:nvSpPr>
          <p:spPr bwMode="auto">
            <a:xfrm>
              <a:off x="1946" y="3097"/>
              <a:ext cx="97" cy="47"/>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1979" name="Oval 235">
              <a:extLst>
                <a:ext uri="{FF2B5EF4-FFF2-40B4-BE49-F238E27FC236}">
                  <a16:creationId xmlns:a16="http://schemas.microsoft.com/office/drawing/2014/main" id="{C5A187F1-FA36-4554-AE9A-CF67A55EED1D}"/>
                </a:ext>
              </a:extLst>
            </p:cNvPr>
            <p:cNvSpPr>
              <a:spLocks noChangeAspect="1" noChangeArrowheads="1"/>
            </p:cNvSpPr>
            <p:nvPr/>
          </p:nvSpPr>
          <p:spPr bwMode="auto">
            <a:xfrm>
              <a:off x="1985" y="3110"/>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31980" name="Line 236">
            <a:extLst>
              <a:ext uri="{FF2B5EF4-FFF2-40B4-BE49-F238E27FC236}">
                <a16:creationId xmlns:a16="http://schemas.microsoft.com/office/drawing/2014/main" id="{E8556A64-589B-4A09-9E82-0D54DAEC1EB0}"/>
              </a:ext>
            </a:extLst>
          </p:cNvPr>
          <p:cNvSpPr>
            <a:spLocks noChangeShapeType="1"/>
          </p:cNvSpPr>
          <p:nvPr/>
        </p:nvSpPr>
        <p:spPr bwMode="auto">
          <a:xfrm>
            <a:off x="3787775" y="612775"/>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1981" name="Text Box 237">
            <a:extLst>
              <a:ext uri="{FF2B5EF4-FFF2-40B4-BE49-F238E27FC236}">
                <a16:creationId xmlns:a16="http://schemas.microsoft.com/office/drawing/2014/main" id="{2A951132-3379-4A24-8158-C27B947BDF56}"/>
              </a:ext>
            </a:extLst>
          </p:cNvPr>
          <p:cNvSpPr txBox="1">
            <a:spLocks noChangeArrowheads="1"/>
          </p:cNvSpPr>
          <p:nvPr/>
        </p:nvSpPr>
        <p:spPr bwMode="auto">
          <a:xfrm>
            <a:off x="3932238" y="539750"/>
            <a:ext cx="26384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FIRE SUPPORT ELEMENT CWBR-05</a:t>
            </a:r>
          </a:p>
          <a:p>
            <a:r>
              <a:rPr lang="en-GB" altLang="en-US" sz="1000"/>
              <a:t>x4 Self-Propelled Light Field Artillery Bty</a:t>
            </a:r>
          </a:p>
        </p:txBody>
      </p:sp>
      <p:sp>
        <p:nvSpPr>
          <p:cNvPr id="31982" name="Line 238">
            <a:extLst>
              <a:ext uri="{FF2B5EF4-FFF2-40B4-BE49-F238E27FC236}">
                <a16:creationId xmlns:a16="http://schemas.microsoft.com/office/drawing/2014/main" id="{2DA308A1-0177-4937-A562-DFBD9C836735}"/>
              </a:ext>
            </a:extLst>
          </p:cNvPr>
          <p:cNvSpPr>
            <a:spLocks noChangeShapeType="1"/>
          </p:cNvSpPr>
          <p:nvPr/>
        </p:nvSpPr>
        <p:spPr bwMode="auto">
          <a:xfrm>
            <a:off x="3500438" y="755650"/>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1984" name="Text Box 240">
            <a:extLst>
              <a:ext uri="{FF2B5EF4-FFF2-40B4-BE49-F238E27FC236}">
                <a16:creationId xmlns:a16="http://schemas.microsoft.com/office/drawing/2014/main" id="{0153FCEC-9C3F-4C1D-B132-0CE3C4644DAA}"/>
              </a:ext>
            </a:extLst>
          </p:cNvPr>
          <p:cNvSpPr txBox="1">
            <a:spLocks noChangeArrowheads="1"/>
          </p:cNvSpPr>
          <p:nvPr/>
        </p:nvSpPr>
        <p:spPr bwMode="auto">
          <a:xfrm>
            <a:off x="3357563" y="1835150"/>
            <a:ext cx="3384550" cy="1558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800"/>
              <a:t>(a) </a:t>
            </a:r>
            <a:r>
              <a:rPr lang="en-GB" altLang="en-US" sz="800" b="0"/>
              <a:t>The Territorial Army was tasked with providing a third Forward Observation party for each Field Battery in BAOR.  May therefore increase to </a:t>
            </a:r>
            <a:r>
              <a:rPr lang="en-GB" altLang="en-US" sz="800"/>
              <a:t>x3 </a:t>
            </a:r>
            <a:r>
              <a:rPr lang="en-GB" altLang="en-US" sz="800" b="0"/>
              <a:t>Forward Observer and associated transport.</a:t>
            </a:r>
          </a:p>
          <a:p>
            <a:endParaRPr lang="en-GB" altLang="en-US" sz="800" b="0"/>
          </a:p>
          <a:p>
            <a:r>
              <a:rPr lang="en-GB" altLang="en-US" sz="800"/>
              <a:t>(b) </a:t>
            </a:r>
            <a:r>
              <a:rPr lang="en-GB" altLang="en-US" sz="800" b="0"/>
              <a:t>Until 1982: One or two BAOR regiments were still using Centurion OP tanks.  These were then withdrawn, converted to AVRE 105s and replaced in the OP role by FV-432.</a:t>
            </a:r>
            <a:endParaRPr lang="en-GB" altLang="en-US" sz="800"/>
          </a:p>
          <a:p>
            <a:endParaRPr lang="en-GB" altLang="en-US" sz="800"/>
          </a:p>
          <a:p>
            <a:r>
              <a:rPr lang="en-GB" altLang="en-US" sz="800"/>
              <a:t>(c) </a:t>
            </a:r>
            <a:r>
              <a:rPr lang="en-GB" altLang="en-US" sz="800" b="0"/>
              <a:t>In peacetime, Field Batteries were generally </a:t>
            </a:r>
            <a:r>
              <a:rPr lang="en-GB" altLang="en-US" sz="800"/>
              <a:t>x3 </a:t>
            </a:r>
            <a:r>
              <a:rPr lang="en-GB" altLang="en-US" sz="800" b="0"/>
              <a:t>guns strong.  However, an additional </a:t>
            </a:r>
            <a:r>
              <a:rPr lang="en-GB" altLang="en-US" sz="800"/>
              <a:t>x1 </a:t>
            </a:r>
            <a:r>
              <a:rPr lang="en-GB" altLang="en-US" sz="800" b="0"/>
              <a:t>gun was held in reserve for wartime.  Called-up reservists would provide the additional manpower.  May therefore increase battery strength to </a:t>
            </a:r>
            <a:r>
              <a:rPr lang="en-GB" altLang="en-US" sz="800"/>
              <a:t>x4 </a:t>
            </a:r>
            <a:r>
              <a:rPr lang="en-GB" altLang="en-US" sz="800" b="0"/>
              <a:t>Abbot.</a:t>
            </a:r>
            <a:endParaRPr lang="en-GB" altLang="en-US" sz="800"/>
          </a:p>
        </p:txBody>
      </p:sp>
      <p:pic>
        <p:nvPicPr>
          <p:cNvPr id="32201" name="Picture 457" descr="ANd9GcSLzaUkWRJI9Q57AjDh1UBZ8JUNR9yMnGVE2LUrFxsuaX-GoHc_bwkm7FUb">
            <a:extLst>
              <a:ext uri="{FF2B5EF4-FFF2-40B4-BE49-F238E27FC236}">
                <a16:creationId xmlns:a16="http://schemas.microsoft.com/office/drawing/2014/main" id="{70EE3144-C172-4456-964A-486EAC0BD46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5888" y="107950"/>
            <a:ext cx="3168650" cy="1535113"/>
          </a:xfrm>
          <a:prstGeom prst="rect">
            <a:avLst/>
          </a:prstGeom>
          <a:noFill/>
          <a:extLst>
            <a:ext uri="{909E8E84-426E-40DD-AFC4-6F175D3DCCD1}">
              <a14:hiddenFill xmlns:a14="http://schemas.microsoft.com/office/drawing/2010/main">
                <a:solidFill>
                  <a:srgbClr val="FFFFFF"/>
                </a:solidFill>
              </a14:hiddenFill>
            </a:ext>
          </a:extLst>
        </p:spPr>
      </p:pic>
      <p:grpSp>
        <p:nvGrpSpPr>
          <p:cNvPr id="32202" name="Group 458">
            <a:extLst>
              <a:ext uri="{FF2B5EF4-FFF2-40B4-BE49-F238E27FC236}">
                <a16:creationId xmlns:a16="http://schemas.microsoft.com/office/drawing/2014/main" id="{3E868DD4-1228-4529-9EF5-19D9431D70C1}"/>
              </a:ext>
            </a:extLst>
          </p:cNvPr>
          <p:cNvGrpSpPr>
            <a:grpSpLocks noChangeAspect="1"/>
          </p:cNvGrpSpPr>
          <p:nvPr/>
        </p:nvGrpSpPr>
        <p:grpSpPr bwMode="auto">
          <a:xfrm>
            <a:off x="692150" y="2986088"/>
            <a:ext cx="241300" cy="157162"/>
            <a:chOff x="767" y="768"/>
            <a:chExt cx="202" cy="132"/>
          </a:xfrm>
        </p:grpSpPr>
        <p:sp>
          <p:nvSpPr>
            <p:cNvPr id="32203" name="Rectangle 459">
              <a:extLst>
                <a:ext uri="{FF2B5EF4-FFF2-40B4-BE49-F238E27FC236}">
                  <a16:creationId xmlns:a16="http://schemas.microsoft.com/office/drawing/2014/main" id="{2791B03D-DE0B-4F79-ADB4-785DDB54F78A}"/>
                </a:ext>
              </a:extLst>
            </p:cNvPr>
            <p:cNvSpPr>
              <a:spLocks noChangeAspect="1" noChangeArrowheads="1"/>
            </p:cNvSpPr>
            <p:nvPr/>
          </p:nvSpPr>
          <p:spPr bwMode="auto">
            <a:xfrm>
              <a:off x="768" y="768"/>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2204" name="Oval 460">
              <a:extLst>
                <a:ext uri="{FF2B5EF4-FFF2-40B4-BE49-F238E27FC236}">
                  <a16:creationId xmlns:a16="http://schemas.microsoft.com/office/drawing/2014/main" id="{068D7D13-84BC-4301-B408-5337AFDDEBBB}"/>
                </a:ext>
              </a:extLst>
            </p:cNvPr>
            <p:cNvSpPr>
              <a:spLocks noChangeAspect="1" noChangeArrowheads="1"/>
            </p:cNvSpPr>
            <p:nvPr/>
          </p:nvSpPr>
          <p:spPr bwMode="auto">
            <a:xfrm>
              <a:off x="798" y="801"/>
              <a:ext cx="142"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2205" name="Line 461">
              <a:extLst>
                <a:ext uri="{FF2B5EF4-FFF2-40B4-BE49-F238E27FC236}">
                  <a16:creationId xmlns:a16="http://schemas.microsoft.com/office/drawing/2014/main" id="{80E64B39-8751-4DDE-9364-2AE10F278D59}"/>
                </a:ext>
              </a:extLst>
            </p:cNvPr>
            <p:cNvSpPr>
              <a:spLocks noChangeAspect="1" noChangeShapeType="1"/>
            </p:cNvSpPr>
            <p:nvPr/>
          </p:nvSpPr>
          <p:spPr bwMode="auto">
            <a:xfrm flipV="1">
              <a:off x="768" y="768"/>
              <a:ext cx="199" cy="131"/>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2206" name="Line 462">
              <a:extLst>
                <a:ext uri="{FF2B5EF4-FFF2-40B4-BE49-F238E27FC236}">
                  <a16:creationId xmlns:a16="http://schemas.microsoft.com/office/drawing/2014/main" id="{95DCFA96-B677-4818-99A1-85CA0469024B}"/>
                </a:ext>
              </a:extLst>
            </p:cNvPr>
            <p:cNvSpPr>
              <a:spLocks noChangeAspect="1" noChangeShapeType="1"/>
            </p:cNvSpPr>
            <p:nvPr/>
          </p:nvSpPr>
          <p:spPr bwMode="auto">
            <a:xfrm>
              <a:off x="767" y="768"/>
              <a:ext cx="202"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32208" name="Group 464">
            <a:extLst>
              <a:ext uri="{FF2B5EF4-FFF2-40B4-BE49-F238E27FC236}">
                <a16:creationId xmlns:a16="http://schemas.microsoft.com/office/drawing/2014/main" id="{E91417E4-AF33-4BB9-AD08-1CD56AADCE30}"/>
              </a:ext>
            </a:extLst>
          </p:cNvPr>
          <p:cNvGrpSpPr>
            <a:grpSpLocks/>
          </p:cNvGrpSpPr>
          <p:nvPr/>
        </p:nvGrpSpPr>
        <p:grpSpPr bwMode="auto">
          <a:xfrm>
            <a:off x="4005263" y="1260475"/>
            <a:ext cx="74612" cy="26988"/>
            <a:chOff x="2373" y="1404"/>
            <a:chExt cx="47" cy="17"/>
          </a:xfrm>
        </p:grpSpPr>
        <p:sp>
          <p:nvSpPr>
            <p:cNvPr id="32209" name="Oval 465">
              <a:extLst>
                <a:ext uri="{FF2B5EF4-FFF2-40B4-BE49-F238E27FC236}">
                  <a16:creationId xmlns:a16="http://schemas.microsoft.com/office/drawing/2014/main" id="{CFAD03B2-4DC3-44A8-BBD2-834ABF1F656E}"/>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32210" name="Oval 466">
              <a:extLst>
                <a:ext uri="{FF2B5EF4-FFF2-40B4-BE49-F238E27FC236}">
                  <a16:creationId xmlns:a16="http://schemas.microsoft.com/office/drawing/2014/main" id="{A3505576-4750-4BFE-9198-CA44C8F1BF27}"/>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32211" name="Text Box 467">
            <a:extLst>
              <a:ext uri="{FF2B5EF4-FFF2-40B4-BE49-F238E27FC236}">
                <a16:creationId xmlns:a16="http://schemas.microsoft.com/office/drawing/2014/main" id="{B0B9D119-417C-4B3C-B060-D9F4445E3564}"/>
              </a:ext>
            </a:extLst>
          </p:cNvPr>
          <p:cNvSpPr txBox="1">
            <a:spLocks noChangeArrowheads="1"/>
          </p:cNvSpPr>
          <p:nvPr/>
        </p:nvSpPr>
        <p:spPr bwMode="auto">
          <a:xfrm>
            <a:off x="4148138" y="1189038"/>
            <a:ext cx="25146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Transport/Recon</a:t>
            </a:r>
          </a:p>
          <a:p>
            <a:r>
              <a:rPr lang="en-GB" altLang="en-US" sz="800"/>
              <a:t>x2 </a:t>
            </a:r>
            <a:r>
              <a:rPr lang="en-GB" altLang="en-US" sz="800" b="0"/>
              <a:t>FV-432 APC </a:t>
            </a:r>
            <a:r>
              <a:rPr lang="en-GB" altLang="en-US" sz="800"/>
              <a:t>(ab)</a:t>
            </a:r>
            <a:r>
              <a:rPr lang="en-GB" altLang="en-US" sz="800" b="0"/>
              <a:t>                                 CWBR-11</a:t>
            </a:r>
            <a:endParaRPr lang="en-GB" altLang="en-US" sz="800"/>
          </a:p>
        </p:txBody>
      </p:sp>
      <p:grpSp>
        <p:nvGrpSpPr>
          <p:cNvPr id="32212" name="Group 468">
            <a:extLst>
              <a:ext uri="{FF2B5EF4-FFF2-40B4-BE49-F238E27FC236}">
                <a16:creationId xmlns:a16="http://schemas.microsoft.com/office/drawing/2014/main" id="{0BCAFB2A-D082-4D2F-9A46-1BD54AFF6DF3}"/>
              </a:ext>
            </a:extLst>
          </p:cNvPr>
          <p:cNvGrpSpPr>
            <a:grpSpLocks noChangeAspect="1"/>
          </p:cNvGrpSpPr>
          <p:nvPr/>
        </p:nvGrpSpPr>
        <p:grpSpPr bwMode="auto">
          <a:xfrm>
            <a:off x="3932238" y="1333500"/>
            <a:ext cx="241300" cy="157163"/>
            <a:chOff x="767" y="768"/>
            <a:chExt cx="202" cy="132"/>
          </a:xfrm>
        </p:grpSpPr>
        <p:sp>
          <p:nvSpPr>
            <p:cNvPr id="32213" name="Rectangle 469">
              <a:extLst>
                <a:ext uri="{FF2B5EF4-FFF2-40B4-BE49-F238E27FC236}">
                  <a16:creationId xmlns:a16="http://schemas.microsoft.com/office/drawing/2014/main" id="{68485078-E22D-4461-9FDB-85C284E99076}"/>
                </a:ext>
              </a:extLst>
            </p:cNvPr>
            <p:cNvSpPr>
              <a:spLocks noChangeAspect="1" noChangeArrowheads="1"/>
            </p:cNvSpPr>
            <p:nvPr/>
          </p:nvSpPr>
          <p:spPr bwMode="auto">
            <a:xfrm>
              <a:off x="768" y="768"/>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2214" name="Oval 470">
              <a:extLst>
                <a:ext uri="{FF2B5EF4-FFF2-40B4-BE49-F238E27FC236}">
                  <a16:creationId xmlns:a16="http://schemas.microsoft.com/office/drawing/2014/main" id="{9AA84FCF-CF29-4939-9A67-03367C18D456}"/>
                </a:ext>
              </a:extLst>
            </p:cNvPr>
            <p:cNvSpPr>
              <a:spLocks noChangeAspect="1" noChangeArrowheads="1"/>
            </p:cNvSpPr>
            <p:nvPr/>
          </p:nvSpPr>
          <p:spPr bwMode="auto">
            <a:xfrm>
              <a:off x="798" y="801"/>
              <a:ext cx="142"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2215" name="Line 471">
              <a:extLst>
                <a:ext uri="{FF2B5EF4-FFF2-40B4-BE49-F238E27FC236}">
                  <a16:creationId xmlns:a16="http://schemas.microsoft.com/office/drawing/2014/main" id="{AA85DEA8-3FEE-4166-B3F8-94D6CCC47758}"/>
                </a:ext>
              </a:extLst>
            </p:cNvPr>
            <p:cNvSpPr>
              <a:spLocks noChangeAspect="1" noChangeShapeType="1"/>
            </p:cNvSpPr>
            <p:nvPr/>
          </p:nvSpPr>
          <p:spPr bwMode="auto">
            <a:xfrm flipV="1">
              <a:off x="768" y="768"/>
              <a:ext cx="199" cy="131"/>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2216" name="Line 472">
              <a:extLst>
                <a:ext uri="{FF2B5EF4-FFF2-40B4-BE49-F238E27FC236}">
                  <a16:creationId xmlns:a16="http://schemas.microsoft.com/office/drawing/2014/main" id="{03E13EBD-6F5C-4EBC-87F0-1D1ABA3723B4}"/>
                </a:ext>
              </a:extLst>
            </p:cNvPr>
            <p:cNvSpPr>
              <a:spLocks noChangeAspect="1" noChangeShapeType="1"/>
            </p:cNvSpPr>
            <p:nvPr/>
          </p:nvSpPr>
          <p:spPr bwMode="auto">
            <a:xfrm>
              <a:off x="767" y="768"/>
              <a:ext cx="202"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32217" name="Line 473">
            <a:extLst>
              <a:ext uri="{FF2B5EF4-FFF2-40B4-BE49-F238E27FC236}">
                <a16:creationId xmlns:a16="http://schemas.microsoft.com/office/drawing/2014/main" id="{3420A1D2-E97C-42CC-89EF-0795D03327EF}"/>
              </a:ext>
            </a:extLst>
          </p:cNvPr>
          <p:cNvSpPr>
            <a:spLocks noChangeShapeType="1"/>
          </p:cNvSpPr>
          <p:nvPr/>
        </p:nvSpPr>
        <p:spPr bwMode="auto">
          <a:xfrm>
            <a:off x="547688" y="4140200"/>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2218" name="Line 474">
            <a:extLst>
              <a:ext uri="{FF2B5EF4-FFF2-40B4-BE49-F238E27FC236}">
                <a16:creationId xmlns:a16="http://schemas.microsoft.com/office/drawing/2014/main" id="{3CC71D68-4485-42B7-BF4B-DD0F6ED650C7}"/>
              </a:ext>
            </a:extLst>
          </p:cNvPr>
          <p:cNvSpPr>
            <a:spLocks noChangeShapeType="1"/>
          </p:cNvSpPr>
          <p:nvPr/>
        </p:nvSpPr>
        <p:spPr bwMode="auto">
          <a:xfrm>
            <a:off x="547688" y="3924300"/>
            <a:ext cx="0" cy="2159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32219" name="Group 475">
            <a:extLst>
              <a:ext uri="{FF2B5EF4-FFF2-40B4-BE49-F238E27FC236}">
                <a16:creationId xmlns:a16="http://schemas.microsoft.com/office/drawing/2014/main" id="{55C617D4-90B9-489D-BED4-1A8BC25E4889}"/>
              </a:ext>
            </a:extLst>
          </p:cNvPr>
          <p:cNvGrpSpPr>
            <a:grpSpLocks/>
          </p:cNvGrpSpPr>
          <p:nvPr/>
        </p:nvGrpSpPr>
        <p:grpSpPr bwMode="auto">
          <a:xfrm>
            <a:off x="763588" y="3995738"/>
            <a:ext cx="74612" cy="26987"/>
            <a:chOff x="2373" y="1404"/>
            <a:chExt cx="47" cy="17"/>
          </a:xfrm>
        </p:grpSpPr>
        <p:sp>
          <p:nvSpPr>
            <p:cNvPr id="32220" name="Oval 476">
              <a:extLst>
                <a:ext uri="{FF2B5EF4-FFF2-40B4-BE49-F238E27FC236}">
                  <a16:creationId xmlns:a16="http://schemas.microsoft.com/office/drawing/2014/main" id="{830873E4-BD66-4D79-A0AF-4C55047BF416}"/>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32221" name="Oval 477">
              <a:extLst>
                <a:ext uri="{FF2B5EF4-FFF2-40B4-BE49-F238E27FC236}">
                  <a16:creationId xmlns:a16="http://schemas.microsoft.com/office/drawing/2014/main" id="{4A99136E-2E40-4C6B-AA9D-52D1709820A8}"/>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32222" name="Text Box 478">
            <a:extLst>
              <a:ext uri="{FF2B5EF4-FFF2-40B4-BE49-F238E27FC236}">
                <a16:creationId xmlns:a16="http://schemas.microsoft.com/office/drawing/2014/main" id="{A1198307-841C-4B29-9A2B-D8C1AECBE356}"/>
              </a:ext>
            </a:extLst>
          </p:cNvPr>
          <p:cNvSpPr txBox="1">
            <a:spLocks noChangeArrowheads="1"/>
          </p:cNvSpPr>
          <p:nvPr/>
        </p:nvSpPr>
        <p:spPr bwMode="auto">
          <a:xfrm>
            <a:off x="908050" y="3924300"/>
            <a:ext cx="20447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General Fire Support</a:t>
            </a:r>
          </a:p>
          <a:p>
            <a:r>
              <a:rPr lang="en-GB" altLang="en-US" sz="800"/>
              <a:t>x2 </a:t>
            </a:r>
            <a:r>
              <a:rPr lang="en-GB" altLang="en-US" sz="800" b="0"/>
              <a:t>M110 Self-Propelled 203mm Howitzer</a:t>
            </a:r>
            <a:endParaRPr lang="en-GB" altLang="en-US" sz="800"/>
          </a:p>
        </p:txBody>
      </p:sp>
      <p:sp>
        <p:nvSpPr>
          <p:cNvPr id="32223" name="Line 479">
            <a:extLst>
              <a:ext uri="{FF2B5EF4-FFF2-40B4-BE49-F238E27FC236}">
                <a16:creationId xmlns:a16="http://schemas.microsoft.com/office/drawing/2014/main" id="{D9C5BA16-09CA-4904-869E-E85B42B22BAE}"/>
              </a:ext>
            </a:extLst>
          </p:cNvPr>
          <p:cNvSpPr>
            <a:spLocks noChangeShapeType="1"/>
          </p:cNvSpPr>
          <p:nvPr/>
        </p:nvSpPr>
        <p:spPr bwMode="auto">
          <a:xfrm>
            <a:off x="547688" y="3636963"/>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2224" name="Text Box 480">
            <a:extLst>
              <a:ext uri="{FF2B5EF4-FFF2-40B4-BE49-F238E27FC236}">
                <a16:creationId xmlns:a16="http://schemas.microsoft.com/office/drawing/2014/main" id="{635DDE63-3988-4FD0-8693-CA7801D97CBB}"/>
              </a:ext>
            </a:extLst>
          </p:cNvPr>
          <p:cNvSpPr txBox="1">
            <a:spLocks noChangeArrowheads="1"/>
          </p:cNvSpPr>
          <p:nvPr/>
        </p:nvSpPr>
        <p:spPr bwMode="auto">
          <a:xfrm>
            <a:off x="692150" y="3563938"/>
            <a:ext cx="236061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FIRE SUPPORT ELEMENT CWBR-13</a:t>
            </a:r>
          </a:p>
          <a:p>
            <a:r>
              <a:rPr lang="en-GB" altLang="en-US" sz="1000"/>
              <a:t>x1 Heavy Artillery Battery</a:t>
            </a:r>
          </a:p>
        </p:txBody>
      </p:sp>
      <p:sp>
        <p:nvSpPr>
          <p:cNvPr id="32225" name="Line 481">
            <a:extLst>
              <a:ext uri="{FF2B5EF4-FFF2-40B4-BE49-F238E27FC236}">
                <a16:creationId xmlns:a16="http://schemas.microsoft.com/office/drawing/2014/main" id="{BC5D92EE-457B-42FE-93E5-318D09EE14E7}"/>
              </a:ext>
            </a:extLst>
          </p:cNvPr>
          <p:cNvSpPr>
            <a:spLocks noChangeShapeType="1"/>
          </p:cNvSpPr>
          <p:nvPr/>
        </p:nvSpPr>
        <p:spPr bwMode="auto">
          <a:xfrm>
            <a:off x="260350" y="3779838"/>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32226" name="Group 482">
            <a:extLst>
              <a:ext uri="{FF2B5EF4-FFF2-40B4-BE49-F238E27FC236}">
                <a16:creationId xmlns:a16="http://schemas.microsoft.com/office/drawing/2014/main" id="{44AA4602-A9B5-4187-8220-C6E132A9D45A}"/>
              </a:ext>
            </a:extLst>
          </p:cNvPr>
          <p:cNvGrpSpPr>
            <a:grpSpLocks/>
          </p:cNvGrpSpPr>
          <p:nvPr/>
        </p:nvGrpSpPr>
        <p:grpSpPr bwMode="auto">
          <a:xfrm>
            <a:off x="403225" y="3708400"/>
            <a:ext cx="287338" cy="215900"/>
            <a:chOff x="1920" y="3072"/>
            <a:chExt cx="151" cy="99"/>
          </a:xfrm>
        </p:grpSpPr>
        <p:sp>
          <p:nvSpPr>
            <p:cNvPr id="32227" name="Rectangle 483">
              <a:extLst>
                <a:ext uri="{FF2B5EF4-FFF2-40B4-BE49-F238E27FC236}">
                  <a16:creationId xmlns:a16="http://schemas.microsoft.com/office/drawing/2014/main" id="{8E43A4E7-2A15-418D-ADEC-365F13843379}"/>
                </a:ext>
              </a:extLst>
            </p:cNvPr>
            <p:cNvSpPr>
              <a:spLocks noChangeAspect="1" noChangeArrowheads="1"/>
            </p:cNvSpPr>
            <p:nvPr/>
          </p:nvSpPr>
          <p:spPr bwMode="auto">
            <a:xfrm>
              <a:off x="1920" y="3072"/>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2228" name="Oval 484">
              <a:extLst>
                <a:ext uri="{FF2B5EF4-FFF2-40B4-BE49-F238E27FC236}">
                  <a16:creationId xmlns:a16="http://schemas.microsoft.com/office/drawing/2014/main" id="{A52B8DBC-AC00-43F1-A318-34E079DC5418}"/>
                </a:ext>
              </a:extLst>
            </p:cNvPr>
            <p:cNvSpPr>
              <a:spLocks noChangeAspect="1" noChangeArrowheads="1"/>
            </p:cNvSpPr>
            <p:nvPr/>
          </p:nvSpPr>
          <p:spPr bwMode="auto">
            <a:xfrm>
              <a:off x="1946" y="3097"/>
              <a:ext cx="97" cy="47"/>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2229" name="Oval 485">
              <a:extLst>
                <a:ext uri="{FF2B5EF4-FFF2-40B4-BE49-F238E27FC236}">
                  <a16:creationId xmlns:a16="http://schemas.microsoft.com/office/drawing/2014/main" id="{AAE8BAB6-720E-4FAA-8EFB-40680F8FFF0C}"/>
                </a:ext>
              </a:extLst>
            </p:cNvPr>
            <p:cNvSpPr>
              <a:spLocks noChangeAspect="1" noChangeArrowheads="1"/>
            </p:cNvSpPr>
            <p:nvPr/>
          </p:nvSpPr>
          <p:spPr bwMode="auto">
            <a:xfrm>
              <a:off x="1985" y="3110"/>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32230" name="Group 486">
            <a:extLst>
              <a:ext uri="{FF2B5EF4-FFF2-40B4-BE49-F238E27FC236}">
                <a16:creationId xmlns:a16="http://schemas.microsoft.com/office/drawing/2014/main" id="{7FA9F9A0-0385-40D9-AF17-F0430F6369B9}"/>
              </a:ext>
            </a:extLst>
          </p:cNvPr>
          <p:cNvGrpSpPr>
            <a:grpSpLocks/>
          </p:cNvGrpSpPr>
          <p:nvPr/>
        </p:nvGrpSpPr>
        <p:grpSpPr bwMode="auto">
          <a:xfrm>
            <a:off x="692150" y="4068763"/>
            <a:ext cx="239713" cy="157162"/>
            <a:chOff x="1920" y="3072"/>
            <a:chExt cx="151" cy="99"/>
          </a:xfrm>
        </p:grpSpPr>
        <p:sp>
          <p:nvSpPr>
            <p:cNvPr id="32231" name="Rectangle 487">
              <a:extLst>
                <a:ext uri="{FF2B5EF4-FFF2-40B4-BE49-F238E27FC236}">
                  <a16:creationId xmlns:a16="http://schemas.microsoft.com/office/drawing/2014/main" id="{4B23CC7D-782A-4D26-93F9-691F9AD32EE3}"/>
                </a:ext>
              </a:extLst>
            </p:cNvPr>
            <p:cNvSpPr>
              <a:spLocks noChangeAspect="1" noChangeArrowheads="1"/>
            </p:cNvSpPr>
            <p:nvPr/>
          </p:nvSpPr>
          <p:spPr bwMode="auto">
            <a:xfrm>
              <a:off x="1920" y="3072"/>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2232" name="Oval 488">
              <a:extLst>
                <a:ext uri="{FF2B5EF4-FFF2-40B4-BE49-F238E27FC236}">
                  <a16:creationId xmlns:a16="http://schemas.microsoft.com/office/drawing/2014/main" id="{62CB1D99-10D0-4B98-AC81-3AF479F10ABA}"/>
                </a:ext>
              </a:extLst>
            </p:cNvPr>
            <p:cNvSpPr>
              <a:spLocks noChangeAspect="1" noChangeArrowheads="1"/>
            </p:cNvSpPr>
            <p:nvPr/>
          </p:nvSpPr>
          <p:spPr bwMode="auto">
            <a:xfrm>
              <a:off x="1946" y="3097"/>
              <a:ext cx="97" cy="47"/>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2233" name="Oval 489">
              <a:extLst>
                <a:ext uri="{FF2B5EF4-FFF2-40B4-BE49-F238E27FC236}">
                  <a16:creationId xmlns:a16="http://schemas.microsoft.com/office/drawing/2014/main" id="{0255F7E6-77A8-44F8-8BE2-B5C133F2D845}"/>
                </a:ext>
              </a:extLst>
            </p:cNvPr>
            <p:cNvSpPr>
              <a:spLocks noChangeAspect="1" noChangeArrowheads="1"/>
            </p:cNvSpPr>
            <p:nvPr/>
          </p:nvSpPr>
          <p:spPr bwMode="auto">
            <a:xfrm>
              <a:off x="1985" y="3110"/>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32234" name="Text Box 490">
            <a:extLst>
              <a:ext uri="{FF2B5EF4-FFF2-40B4-BE49-F238E27FC236}">
                <a16:creationId xmlns:a16="http://schemas.microsoft.com/office/drawing/2014/main" id="{5863C669-2ADE-464B-8041-28425A41361D}"/>
              </a:ext>
            </a:extLst>
          </p:cNvPr>
          <p:cNvSpPr txBox="1">
            <a:spLocks noChangeArrowheads="1"/>
          </p:cNvSpPr>
          <p:nvPr/>
        </p:nvSpPr>
        <p:spPr bwMode="auto">
          <a:xfrm>
            <a:off x="115888" y="4284663"/>
            <a:ext cx="3260725" cy="2047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800"/>
              <a:t>(a) </a:t>
            </a:r>
            <a:r>
              <a:rPr lang="en-GB" altLang="en-US" sz="800" b="0"/>
              <a:t>The Territorial Army was tasked with providing a third Forward Observation party for each Field Battery in BAOR.  May therefore increase to </a:t>
            </a:r>
            <a:r>
              <a:rPr lang="en-GB" altLang="en-US" sz="800"/>
              <a:t>x3 </a:t>
            </a:r>
            <a:r>
              <a:rPr lang="en-GB" altLang="en-US" sz="800" b="0"/>
              <a:t>Forward Observer and associated transport.</a:t>
            </a:r>
          </a:p>
          <a:p>
            <a:endParaRPr lang="en-GB" altLang="en-US" sz="800" b="0"/>
          </a:p>
          <a:p>
            <a:r>
              <a:rPr lang="en-GB" altLang="en-US" sz="800"/>
              <a:t>(b) </a:t>
            </a:r>
            <a:r>
              <a:rPr lang="en-GB" altLang="en-US" sz="800" b="0"/>
              <a:t>Until 1982: One or two BAOR regiments were still using Centurion OP tanks.  These were then withdrawn, converted to AVRE 105s and replaced in the OP role by FV-432.</a:t>
            </a:r>
            <a:endParaRPr lang="en-GB" altLang="en-US" sz="800"/>
          </a:p>
          <a:p>
            <a:endParaRPr lang="en-GB" altLang="en-US" sz="800"/>
          </a:p>
          <a:p>
            <a:r>
              <a:rPr lang="en-GB" altLang="en-US" sz="800"/>
              <a:t>(c) </a:t>
            </a:r>
            <a:r>
              <a:rPr lang="en-GB" altLang="en-US" sz="800" b="0"/>
              <a:t>In peacetime, Field Batteries were generally </a:t>
            </a:r>
            <a:r>
              <a:rPr lang="en-GB" altLang="en-US" sz="800"/>
              <a:t>x3 </a:t>
            </a:r>
            <a:r>
              <a:rPr lang="en-GB" altLang="en-US" sz="800" b="0"/>
              <a:t>guns strong.  However, an additional </a:t>
            </a:r>
            <a:r>
              <a:rPr lang="en-GB" altLang="en-US" sz="800"/>
              <a:t>x1 </a:t>
            </a:r>
            <a:r>
              <a:rPr lang="en-GB" altLang="en-US" sz="800" b="0"/>
              <a:t>gun was held in reserve for wartime.  Called-up reservists would provide the additional manpower.  May therefore increase battery strength to </a:t>
            </a:r>
            <a:r>
              <a:rPr lang="en-GB" altLang="en-US" sz="800"/>
              <a:t>x4 </a:t>
            </a:r>
            <a:r>
              <a:rPr lang="en-GB" altLang="en-US" sz="800" b="0"/>
              <a:t>M109.</a:t>
            </a:r>
            <a:endParaRPr lang="en-GB" altLang="en-US" sz="800"/>
          </a:p>
          <a:p>
            <a:endParaRPr lang="en-GB" altLang="en-US" sz="800"/>
          </a:p>
          <a:p>
            <a:r>
              <a:rPr lang="en-GB" altLang="en-US" sz="800"/>
              <a:t>(d) </a:t>
            </a:r>
            <a:r>
              <a:rPr lang="en-GB" altLang="en-US" sz="800" b="0"/>
              <a:t>Following the 1982 reorganisations, the Heavy Batteries were all grouped within the Corps Heavy Regiments and the M109 element was expanded to </a:t>
            </a:r>
            <a:r>
              <a:rPr lang="en-GB" altLang="en-US" sz="800"/>
              <a:t>x4 </a:t>
            </a:r>
            <a:r>
              <a:rPr lang="en-GB" altLang="en-US" sz="800" b="0"/>
              <a:t>Batteries as shown below.</a:t>
            </a:r>
          </a:p>
        </p:txBody>
      </p:sp>
      <p:sp>
        <p:nvSpPr>
          <p:cNvPr id="32235" name="Line 491">
            <a:extLst>
              <a:ext uri="{FF2B5EF4-FFF2-40B4-BE49-F238E27FC236}">
                <a16:creationId xmlns:a16="http://schemas.microsoft.com/office/drawing/2014/main" id="{EBF62391-2D76-46C4-B603-AFB43F60CE16}"/>
              </a:ext>
            </a:extLst>
          </p:cNvPr>
          <p:cNvSpPr>
            <a:spLocks noChangeShapeType="1"/>
          </p:cNvSpPr>
          <p:nvPr/>
        </p:nvSpPr>
        <p:spPr bwMode="auto">
          <a:xfrm>
            <a:off x="547688" y="7380288"/>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2236" name="Line 492">
            <a:extLst>
              <a:ext uri="{FF2B5EF4-FFF2-40B4-BE49-F238E27FC236}">
                <a16:creationId xmlns:a16="http://schemas.microsoft.com/office/drawing/2014/main" id="{811AF4C3-654F-4EC3-A8CF-44718093B8CD}"/>
              </a:ext>
            </a:extLst>
          </p:cNvPr>
          <p:cNvSpPr>
            <a:spLocks noChangeShapeType="1"/>
          </p:cNvSpPr>
          <p:nvPr/>
        </p:nvSpPr>
        <p:spPr bwMode="auto">
          <a:xfrm>
            <a:off x="547688" y="7956550"/>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2237" name="Line 493">
            <a:extLst>
              <a:ext uri="{FF2B5EF4-FFF2-40B4-BE49-F238E27FC236}">
                <a16:creationId xmlns:a16="http://schemas.microsoft.com/office/drawing/2014/main" id="{1644BB19-2775-4BC0-8736-0CBEC81398BE}"/>
              </a:ext>
            </a:extLst>
          </p:cNvPr>
          <p:cNvSpPr>
            <a:spLocks noChangeShapeType="1"/>
          </p:cNvSpPr>
          <p:nvPr/>
        </p:nvSpPr>
        <p:spPr bwMode="auto">
          <a:xfrm>
            <a:off x="547688" y="7164388"/>
            <a:ext cx="0" cy="7921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2238" name="Line 494">
            <a:extLst>
              <a:ext uri="{FF2B5EF4-FFF2-40B4-BE49-F238E27FC236}">
                <a16:creationId xmlns:a16="http://schemas.microsoft.com/office/drawing/2014/main" id="{96A4CCF4-C830-444A-B488-B67AD1992F95}"/>
              </a:ext>
            </a:extLst>
          </p:cNvPr>
          <p:cNvSpPr>
            <a:spLocks noChangeShapeType="1"/>
          </p:cNvSpPr>
          <p:nvPr/>
        </p:nvSpPr>
        <p:spPr bwMode="auto">
          <a:xfrm>
            <a:off x="765175" y="7451725"/>
            <a:ext cx="0" cy="14287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32239" name="Group 495">
            <a:extLst>
              <a:ext uri="{FF2B5EF4-FFF2-40B4-BE49-F238E27FC236}">
                <a16:creationId xmlns:a16="http://schemas.microsoft.com/office/drawing/2014/main" id="{6E695D9B-15AB-4ADB-AC68-1EB382E5AF35}"/>
              </a:ext>
            </a:extLst>
          </p:cNvPr>
          <p:cNvGrpSpPr>
            <a:grpSpLocks/>
          </p:cNvGrpSpPr>
          <p:nvPr/>
        </p:nvGrpSpPr>
        <p:grpSpPr bwMode="auto">
          <a:xfrm>
            <a:off x="765175" y="7523163"/>
            <a:ext cx="74613" cy="26987"/>
            <a:chOff x="2373" y="1404"/>
            <a:chExt cx="47" cy="17"/>
          </a:xfrm>
        </p:grpSpPr>
        <p:sp>
          <p:nvSpPr>
            <p:cNvPr id="32240" name="Oval 496">
              <a:extLst>
                <a:ext uri="{FF2B5EF4-FFF2-40B4-BE49-F238E27FC236}">
                  <a16:creationId xmlns:a16="http://schemas.microsoft.com/office/drawing/2014/main" id="{38621833-5468-4DF3-83CB-5B129097AD1E}"/>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32241" name="Oval 497">
              <a:extLst>
                <a:ext uri="{FF2B5EF4-FFF2-40B4-BE49-F238E27FC236}">
                  <a16:creationId xmlns:a16="http://schemas.microsoft.com/office/drawing/2014/main" id="{7A7A3004-562F-4E1D-BF30-208216740653}"/>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32242" name="Text Box 498">
            <a:extLst>
              <a:ext uri="{FF2B5EF4-FFF2-40B4-BE49-F238E27FC236}">
                <a16:creationId xmlns:a16="http://schemas.microsoft.com/office/drawing/2014/main" id="{19986ADA-2ABF-4A0B-A8FC-328846E81B3B}"/>
              </a:ext>
            </a:extLst>
          </p:cNvPr>
          <p:cNvSpPr txBox="1">
            <a:spLocks noChangeArrowheads="1"/>
          </p:cNvSpPr>
          <p:nvPr/>
        </p:nvSpPr>
        <p:spPr bwMode="auto">
          <a:xfrm>
            <a:off x="908050" y="7451725"/>
            <a:ext cx="25431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Transport/Recon</a:t>
            </a:r>
          </a:p>
          <a:p>
            <a:r>
              <a:rPr lang="en-GB" altLang="en-US" sz="800"/>
              <a:t>x2 </a:t>
            </a:r>
            <a:r>
              <a:rPr lang="en-GB" altLang="en-US" sz="800" b="0"/>
              <a:t>FV-432 APC </a:t>
            </a:r>
            <a:r>
              <a:rPr lang="en-GB" altLang="en-US" sz="800"/>
              <a:t>(b)                                </a:t>
            </a:r>
            <a:r>
              <a:rPr lang="en-GB" altLang="en-US" sz="800" b="0"/>
              <a:t>    CWBR-11</a:t>
            </a:r>
            <a:endParaRPr lang="en-GB" altLang="en-US" sz="800"/>
          </a:p>
        </p:txBody>
      </p:sp>
      <p:grpSp>
        <p:nvGrpSpPr>
          <p:cNvPr id="32243" name="Group 499">
            <a:extLst>
              <a:ext uri="{FF2B5EF4-FFF2-40B4-BE49-F238E27FC236}">
                <a16:creationId xmlns:a16="http://schemas.microsoft.com/office/drawing/2014/main" id="{80DE7096-D55B-460D-B81F-4A74ECE43DE9}"/>
              </a:ext>
            </a:extLst>
          </p:cNvPr>
          <p:cNvGrpSpPr>
            <a:grpSpLocks/>
          </p:cNvGrpSpPr>
          <p:nvPr/>
        </p:nvGrpSpPr>
        <p:grpSpPr bwMode="auto">
          <a:xfrm>
            <a:off x="115888" y="6516688"/>
            <a:ext cx="287337" cy="215900"/>
            <a:chOff x="1920" y="3072"/>
            <a:chExt cx="151" cy="99"/>
          </a:xfrm>
        </p:grpSpPr>
        <p:sp>
          <p:nvSpPr>
            <p:cNvPr id="32244" name="Rectangle 500">
              <a:extLst>
                <a:ext uri="{FF2B5EF4-FFF2-40B4-BE49-F238E27FC236}">
                  <a16:creationId xmlns:a16="http://schemas.microsoft.com/office/drawing/2014/main" id="{8EB430C6-A49A-433D-AE8F-18B03605C8C5}"/>
                </a:ext>
              </a:extLst>
            </p:cNvPr>
            <p:cNvSpPr>
              <a:spLocks noChangeAspect="1" noChangeArrowheads="1"/>
            </p:cNvSpPr>
            <p:nvPr/>
          </p:nvSpPr>
          <p:spPr bwMode="auto">
            <a:xfrm>
              <a:off x="1920" y="3072"/>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2245" name="Oval 501">
              <a:extLst>
                <a:ext uri="{FF2B5EF4-FFF2-40B4-BE49-F238E27FC236}">
                  <a16:creationId xmlns:a16="http://schemas.microsoft.com/office/drawing/2014/main" id="{227DCFD1-7CF9-45EF-9334-DA0DF270768C}"/>
                </a:ext>
              </a:extLst>
            </p:cNvPr>
            <p:cNvSpPr>
              <a:spLocks noChangeAspect="1" noChangeArrowheads="1"/>
            </p:cNvSpPr>
            <p:nvPr/>
          </p:nvSpPr>
          <p:spPr bwMode="auto">
            <a:xfrm>
              <a:off x="1946" y="3097"/>
              <a:ext cx="97" cy="47"/>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2246" name="Oval 502">
              <a:extLst>
                <a:ext uri="{FF2B5EF4-FFF2-40B4-BE49-F238E27FC236}">
                  <a16:creationId xmlns:a16="http://schemas.microsoft.com/office/drawing/2014/main" id="{547FF64E-AEE3-403D-B906-E13B9707E891}"/>
                </a:ext>
              </a:extLst>
            </p:cNvPr>
            <p:cNvSpPr>
              <a:spLocks noChangeAspect="1" noChangeArrowheads="1"/>
            </p:cNvSpPr>
            <p:nvPr/>
          </p:nvSpPr>
          <p:spPr bwMode="auto">
            <a:xfrm>
              <a:off x="1985" y="3110"/>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32247" name="Group 503">
            <a:extLst>
              <a:ext uri="{FF2B5EF4-FFF2-40B4-BE49-F238E27FC236}">
                <a16:creationId xmlns:a16="http://schemas.microsoft.com/office/drawing/2014/main" id="{93612F59-DA87-49F1-866A-6BCEF88E02F1}"/>
              </a:ext>
            </a:extLst>
          </p:cNvPr>
          <p:cNvGrpSpPr>
            <a:grpSpLocks/>
          </p:cNvGrpSpPr>
          <p:nvPr/>
        </p:nvGrpSpPr>
        <p:grpSpPr bwMode="auto">
          <a:xfrm>
            <a:off x="220663" y="6443663"/>
            <a:ext cx="76200" cy="63500"/>
            <a:chOff x="2443" y="447"/>
            <a:chExt cx="48" cy="40"/>
          </a:xfrm>
        </p:grpSpPr>
        <p:sp>
          <p:nvSpPr>
            <p:cNvPr id="32248" name="Line 504">
              <a:extLst>
                <a:ext uri="{FF2B5EF4-FFF2-40B4-BE49-F238E27FC236}">
                  <a16:creationId xmlns:a16="http://schemas.microsoft.com/office/drawing/2014/main" id="{FC15EF35-47A4-4203-9F88-0F327FC8BDC4}"/>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2249" name="Line 505">
              <a:extLst>
                <a:ext uri="{FF2B5EF4-FFF2-40B4-BE49-F238E27FC236}">
                  <a16:creationId xmlns:a16="http://schemas.microsoft.com/office/drawing/2014/main" id="{36D15452-8F05-480E-B95D-B97FC70E84B3}"/>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32250" name="Text Box 506">
            <a:extLst>
              <a:ext uri="{FF2B5EF4-FFF2-40B4-BE49-F238E27FC236}">
                <a16:creationId xmlns:a16="http://schemas.microsoft.com/office/drawing/2014/main" id="{0AA225F6-5E13-4153-8CB2-92ECA508C1B2}"/>
              </a:ext>
            </a:extLst>
          </p:cNvPr>
          <p:cNvSpPr txBox="1">
            <a:spLocks noChangeArrowheads="1"/>
          </p:cNvSpPr>
          <p:nvPr/>
        </p:nvSpPr>
        <p:spPr bwMode="auto">
          <a:xfrm>
            <a:off x="404813" y="6372225"/>
            <a:ext cx="249078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FIRE SUPPORT ELEMENT CWBR-02b</a:t>
            </a:r>
          </a:p>
          <a:p>
            <a:r>
              <a:rPr lang="en-GB" altLang="en-US" sz="1000"/>
              <a:t>Self-Propelled Field Artillery Regiment</a:t>
            </a:r>
          </a:p>
        </p:txBody>
      </p:sp>
      <p:grpSp>
        <p:nvGrpSpPr>
          <p:cNvPr id="32251" name="Group 507">
            <a:extLst>
              <a:ext uri="{FF2B5EF4-FFF2-40B4-BE49-F238E27FC236}">
                <a16:creationId xmlns:a16="http://schemas.microsoft.com/office/drawing/2014/main" id="{951C73C5-946F-4C72-94D0-577EF752C444}"/>
              </a:ext>
            </a:extLst>
          </p:cNvPr>
          <p:cNvGrpSpPr>
            <a:grpSpLocks/>
          </p:cNvGrpSpPr>
          <p:nvPr/>
        </p:nvGrpSpPr>
        <p:grpSpPr bwMode="auto">
          <a:xfrm>
            <a:off x="692150" y="7308850"/>
            <a:ext cx="231775" cy="157163"/>
            <a:chOff x="2736" y="3312"/>
            <a:chExt cx="146" cy="99"/>
          </a:xfrm>
        </p:grpSpPr>
        <p:sp>
          <p:nvSpPr>
            <p:cNvPr id="32252" name="Rectangle 508">
              <a:extLst>
                <a:ext uri="{FF2B5EF4-FFF2-40B4-BE49-F238E27FC236}">
                  <a16:creationId xmlns:a16="http://schemas.microsoft.com/office/drawing/2014/main" id="{E3B0BB0A-FDA7-4C16-990E-5ABE1EF2BD4F}"/>
                </a:ext>
              </a:extLst>
            </p:cNvPr>
            <p:cNvSpPr>
              <a:spLocks noChangeAspect="1" noChangeArrowheads="1"/>
            </p:cNvSpPr>
            <p:nvPr/>
          </p:nvSpPr>
          <p:spPr bwMode="auto">
            <a:xfrm>
              <a:off x="2736" y="3312"/>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2253" name="AutoShape 509">
              <a:extLst>
                <a:ext uri="{FF2B5EF4-FFF2-40B4-BE49-F238E27FC236}">
                  <a16:creationId xmlns:a16="http://schemas.microsoft.com/office/drawing/2014/main" id="{EBC50BDD-AB91-4893-BBEE-8D4DF2B508A5}"/>
                </a:ext>
              </a:extLst>
            </p:cNvPr>
            <p:cNvSpPr>
              <a:spLocks noChangeAspect="1" noChangeArrowheads="1"/>
            </p:cNvSpPr>
            <p:nvPr/>
          </p:nvSpPr>
          <p:spPr bwMode="auto">
            <a:xfrm>
              <a:off x="2788" y="3344"/>
              <a:ext cx="36" cy="35"/>
            </a:xfrm>
            <a:prstGeom prst="triangle">
              <a:avLst>
                <a:gd name="adj" fmla="val 50000"/>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32254" name="Group 510">
            <a:extLst>
              <a:ext uri="{FF2B5EF4-FFF2-40B4-BE49-F238E27FC236}">
                <a16:creationId xmlns:a16="http://schemas.microsoft.com/office/drawing/2014/main" id="{BF04542E-3561-4F7A-BCF3-81D5EBBD5379}"/>
              </a:ext>
            </a:extLst>
          </p:cNvPr>
          <p:cNvGrpSpPr>
            <a:grpSpLocks/>
          </p:cNvGrpSpPr>
          <p:nvPr/>
        </p:nvGrpSpPr>
        <p:grpSpPr bwMode="auto">
          <a:xfrm>
            <a:off x="763588" y="7235825"/>
            <a:ext cx="74612" cy="26988"/>
            <a:chOff x="2373" y="1404"/>
            <a:chExt cx="47" cy="17"/>
          </a:xfrm>
        </p:grpSpPr>
        <p:sp>
          <p:nvSpPr>
            <p:cNvPr id="32255" name="Oval 511">
              <a:extLst>
                <a:ext uri="{FF2B5EF4-FFF2-40B4-BE49-F238E27FC236}">
                  <a16:creationId xmlns:a16="http://schemas.microsoft.com/office/drawing/2014/main" id="{E5C6D49D-35F7-4CE4-AA36-7119D9E7687F}"/>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32256" name="Oval 512">
              <a:extLst>
                <a:ext uri="{FF2B5EF4-FFF2-40B4-BE49-F238E27FC236}">
                  <a16:creationId xmlns:a16="http://schemas.microsoft.com/office/drawing/2014/main" id="{1411B7A6-95AB-4342-86C4-E5491C1737BD}"/>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32257" name="Text Box 513">
            <a:extLst>
              <a:ext uri="{FF2B5EF4-FFF2-40B4-BE49-F238E27FC236}">
                <a16:creationId xmlns:a16="http://schemas.microsoft.com/office/drawing/2014/main" id="{7394F067-C269-41D7-88FF-76BFC7492DB2}"/>
              </a:ext>
            </a:extLst>
          </p:cNvPr>
          <p:cNvSpPr txBox="1">
            <a:spLocks noChangeArrowheads="1"/>
          </p:cNvSpPr>
          <p:nvPr/>
        </p:nvSpPr>
        <p:spPr bwMode="auto">
          <a:xfrm>
            <a:off x="908050" y="7164388"/>
            <a:ext cx="25336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On-Table Attachment</a:t>
            </a:r>
          </a:p>
          <a:p>
            <a:r>
              <a:rPr lang="en-GB" altLang="en-US" sz="800"/>
              <a:t>x2 </a:t>
            </a:r>
            <a:r>
              <a:rPr lang="en-GB" altLang="en-US" sz="800" b="0"/>
              <a:t>Forward Observer </a:t>
            </a:r>
            <a:r>
              <a:rPr lang="en-GB" altLang="en-US" sz="800"/>
              <a:t>(b)</a:t>
            </a:r>
            <a:r>
              <a:rPr lang="en-GB" altLang="en-US" sz="800" b="0"/>
              <a:t>                           CWBR-41</a:t>
            </a:r>
            <a:endParaRPr lang="en-GB" altLang="en-US" sz="800"/>
          </a:p>
        </p:txBody>
      </p:sp>
      <p:grpSp>
        <p:nvGrpSpPr>
          <p:cNvPr id="32258" name="Group 514">
            <a:extLst>
              <a:ext uri="{FF2B5EF4-FFF2-40B4-BE49-F238E27FC236}">
                <a16:creationId xmlns:a16="http://schemas.microsoft.com/office/drawing/2014/main" id="{0F57C92D-7A69-4F4D-B02C-DC0F6A16E9B5}"/>
              </a:ext>
            </a:extLst>
          </p:cNvPr>
          <p:cNvGrpSpPr>
            <a:grpSpLocks/>
          </p:cNvGrpSpPr>
          <p:nvPr/>
        </p:nvGrpSpPr>
        <p:grpSpPr bwMode="auto">
          <a:xfrm>
            <a:off x="692150" y="7883525"/>
            <a:ext cx="239713" cy="157163"/>
            <a:chOff x="1920" y="3072"/>
            <a:chExt cx="151" cy="99"/>
          </a:xfrm>
        </p:grpSpPr>
        <p:sp>
          <p:nvSpPr>
            <p:cNvPr id="32259" name="Rectangle 515">
              <a:extLst>
                <a:ext uri="{FF2B5EF4-FFF2-40B4-BE49-F238E27FC236}">
                  <a16:creationId xmlns:a16="http://schemas.microsoft.com/office/drawing/2014/main" id="{64785C6B-A264-4F2E-9667-4613ED52A220}"/>
                </a:ext>
              </a:extLst>
            </p:cNvPr>
            <p:cNvSpPr>
              <a:spLocks noChangeAspect="1" noChangeArrowheads="1"/>
            </p:cNvSpPr>
            <p:nvPr/>
          </p:nvSpPr>
          <p:spPr bwMode="auto">
            <a:xfrm>
              <a:off x="1920" y="3072"/>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2260" name="Oval 516">
              <a:extLst>
                <a:ext uri="{FF2B5EF4-FFF2-40B4-BE49-F238E27FC236}">
                  <a16:creationId xmlns:a16="http://schemas.microsoft.com/office/drawing/2014/main" id="{E1855B95-41CD-47CD-A45E-608263AA5110}"/>
                </a:ext>
              </a:extLst>
            </p:cNvPr>
            <p:cNvSpPr>
              <a:spLocks noChangeAspect="1" noChangeArrowheads="1"/>
            </p:cNvSpPr>
            <p:nvPr/>
          </p:nvSpPr>
          <p:spPr bwMode="auto">
            <a:xfrm>
              <a:off x="1946" y="3097"/>
              <a:ext cx="97" cy="47"/>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2261" name="Oval 517">
              <a:extLst>
                <a:ext uri="{FF2B5EF4-FFF2-40B4-BE49-F238E27FC236}">
                  <a16:creationId xmlns:a16="http://schemas.microsoft.com/office/drawing/2014/main" id="{1DC271EF-C16B-4D1C-95B1-1932B4D0D2E1}"/>
                </a:ext>
              </a:extLst>
            </p:cNvPr>
            <p:cNvSpPr>
              <a:spLocks noChangeAspect="1" noChangeArrowheads="1"/>
            </p:cNvSpPr>
            <p:nvPr/>
          </p:nvSpPr>
          <p:spPr bwMode="auto">
            <a:xfrm>
              <a:off x="1985" y="3110"/>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32262" name="Group 518">
            <a:extLst>
              <a:ext uri="{FF2B5EF4-FFF2-40B4-BE49-F238E27FC236}">
                <a16:creationId xmlns:a16="http://schemas.microsoft.com/office/drawing/2014/main" id="{48891122-283E-4792-A531-A4E3B6D6025C}"/>
              </a:ext>
            </a:extLst>
          </p:cNvPr>
          <p:cNvGrpSpPr>
            <a:grpSpLocks/>
          </p:cNvGrpSpPr>
          <p:nvPr/>
        </p:nvGrpSpPr>
        <p:grpSpPr bwMode="auto">
          <a:xfrm>
            <a:off x="763588" y="7812088"/>
            <a:ext cx="74612" cy="26987"/>
            <a:chOff x="2373" y="1404"/>
            <a:chExt cx="47" cy="17"/>
          </a:xfrm>
        </p:grpSpPr>
        <p:sp>
          <p:nvSpPr>
            <p:cNvPr id="32263" name="Oval 519">
              <a:extLst>
                <a:ext uri="{FF2B5EF4-FFF2-40B4-BE49-F238E27FC236}">
                  <a16:creationId xmlns:a16="http://schemas.microsoft.com/office/drawing/2014/main" id="{7016B69B-001C-4363-8660-B807D744FA79}"/>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32264" name="Oval 520">
              <a:extLst>
                <a:ext uri="{FF2B5EF4-FFF2-40B4-BE49-F238E27FC236}">
                  <a16:creationId xmlns:a16="http://schemas.microsoft.com/office/drawing/2014/main" id="{027BA80C-B999-4DB5-B487-A290CB9A04C0}"/>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32265" name="Text Box 521">
            <a:extLst>
              <a:ext uri="{FF2B5EF4-FFF2-40B4-BE49-F238E27FC236}">
                <a16:creationId xmlns:a16="http://schemas.microsoft.com/office/drawing/2014/main" id="{0BA4D957-72AD-462D-A960-7A170E3CF720}"/>
              </a:ext>
            </a:extLst>
          </p:cNvPr>
          <p:cNvSpPr txBox="1">
            <a:spLocks noChangeArrowheads="1"/>
          </p:cNvSpPr>
          <p:nvPr/>
        </p:nvSpPr>
        <p:spPr bwMode="auto">
          <a:xfrm>
            <a:off x="908050" y="7740650"/>
            <a:ext cx="19653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Fire Support</a:t>
            </a:r>
          </a:p>
          <a:p>
            <a:r>
              <a:rPr lang="en-GB" altLang="en-US" sz="800"/>
              <a:t>x3 or x4 </a:t>
            </a:r>
            <a:r>
              <a:rPr lang="en-GB" altLang="en-US" sz="800" b="0"/>
              <a:t>M109 SP 155mm Howitzer </a:t>
            </a:r>
            <a:r>
              <a:rPr lang="en-GB" altLang="en-US" sz="800"/>
              <a:t>(c)</a:t>
            </a:r>
          </a:p>
        </p:txBody>
      </p:sp>
      <p:grpSp>
        <p:nvGrpSpPr>
          <p:cNvPr id="32266" name="Group 522">
            <a:extLst>
              <a:ext uri="{FF2B5EF4-FFF2-40B4-BE49-F238E27FC236}">
                <a16:creationId xmlns:a16="http://schemas.microsoft.com/office/drawing/2014/main" id="{CBFF8BDD-BF33-475D-937B-753876D89E0B}"/>
              </a:ext>
            </a:extLst>
          </p:cNvPr>
          <p:cNvGrpSpPr>
            <a:grpSpLocks/>
          </p:cNvGrpSpPr>
          <p:nvPr/>
        </p:nvGrpSpPr>
        <p:grpSpPr bwMode="auto">
          <a:xfrm>
            <a:off x="404813" y="6948488"/>
            <a:ext cx="287337" cy="215900"/>
            <a:chOff x="1920" y="3072"/>
            <a:chExt cx="151" cy="99"/>
          </a:xfrm>
        </p:grpSpPr>
        <p:sp>
          <p:nvSpPr>
            <p:cNvPr id="32267" name="Rectangle 523">
              <a:extLst>
                <a:ext uri="{FF2B5EF4-FFF2-40B4-BE49-F238E27FC236}">
                  <a16:creationId xmlns:a16="http://schemas.microsoft.com/office/drawing/2014/main" id="{18B55545-7273-4320-955A-D134F0EA1932}"/>
                </a:ext>
              </a:extLst>
            </p:cNvPr>
            <p:cNvSpPr>
              <a:spLocks noChangeAspect="1" noChangeArrowheads="1"/>
            </p:cNvSpPr>
            <p:nvPr/>
          </p:nvSpPr>
          <p:spPr bwMode="auto">
            <a:xfrm>
              <a:off x="1920" y="3072"/>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2268" name="Oval 524">
              <a:extLst>
                <a:ext uri="{FF2B5EF4-FFF2-40B4-BE49-F238E27FC236}">
                  <a16:creationId xmlns:a16="http://schemas.microsoft.com/office/drawing/2014/main" id="{E6B9C7FE-1894-43E2-9654-9A1D97F06FBC}"/>
                </a:ext>
              </a:extLst>
            </p:cNvPr>
            <p:cNvSpPr>
              <a:spLocks noChangeAspect="1" noChangeArrowheads="1"/>
            </p:cNvSpPr>
            <p:nvPr/>
          </p:nvSpPr>
          <p:spPr bwMode="auto">
            <a:xfrm>
              <a:off x="1946" y="3097"/>
              <a:ext cx="97" cy="47"/>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2269" name="Oval 525">
              <a:extLst>
                <a:ext uri="{FF2B5EF4-FFF2-40B4-BE49-F238E27FC236}">
                  <a16:creationId xmlns:a16="http://schemas.microsoft.com/office/drawing/2014/main" id="{12273095-2704-4847-9DA4-43B55D759FE2}"/>
                </a:ext>
              </a:extLst>
            </p:cNvPr>
            <p:cNvSpPr>
              <a:spLocks noChangeAspect="1" noChangeArrowheads="1"/>
            </p:cNvSpPr>
            <p:nvPr/>
          </p:nvSpPr>
          <p:spPr bwMode="auto">
            <a:xfrm>
              <a:off x="1985" y="3110"/>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32270" name="Line 526">
            <a:extLst>
              <a:ext uri="{FF2B5EF4-FFF2-40B4-BE49-F238E27FC236}">
                <a16:creationId xmlns:a16="http://schemas.microsoft.com/office/drawing/2014/main" id="{3D7AFB9C-2311-46B3-AB5F-9F91E077AB33}"/>
              </a:ext>
            </a:extLst>
          </p:cNvPr>
          <p:cNvSpPr>
            <a:spLocks noChangeShapeType="1"/>
          </p:cNvSpPr>
          <p:nvPr/>
        </p:nvSpPr>
        <p:spPr bwMode="auto">
          <a:xfrm>
            <a:off x="547688" y="6877050"/>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2271" name="Text Box 527">
            <a:extLst>
              <a:ext uri="{FF2B5EF4-FFF2-40B4-BE49-F238E27FC236}">
                <a16:creationId xmlns:a16="http://schemas.microsoft.com/office/drawing/2014/main" id="{44075AFA-ADCC-48E5-B86F-410EAE2C4405}"/>
              </a:ext>
            </a:extLst>
          </p:cNvPr>
          <p:cNvSpPr txBox="1">
            <a:spLocks noChangeArrowheads="1"/>
          </p:cNvSpPr>
          <p:nvPr/>
        </p:nvSpPr>
        <p:spPr bwMode="auto">
          <a:xfrm>
            <a:off x="692150" y="6804025"/>
            <a:ext cx="25241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FIRE SUPPORT ELEMENT CWBR-03</a:t>
            </a:r>
          </a:p>
          <a:p>
            <a:r>
              <a:rPr lang="en-GB" altLang="en-US" sz="1000"/>
              <a:t>x4 Self-Propelled Field Artillery Battery</a:t>
            </a:r>
          </a:p>
        </p:txBody>
      </p:sp>
      <p:sp>
        <p:nvSpPr>
          <p:cNvPr id="32272" name="Line 528">
            <a:extLst>
              <a:ext uri="{FF2B5EF4-FFF2-40B4-BE49-F238E27FC236}">
                <a16:creationId xmlns:a16="http://schemas.microsoft.com/office/drawing/2014/main" id="{0C483793-FB95-45C9-99ED-CEB9139E0241}"/>
              </a:ext>
            </a:extLst>
          </p:cNvPr>
          <p:cNvSpPr>
            <a:spLocks noChangeShapeType="1"/>
          </p:cNvSpPr>
          <p:nvPr/>
        </p:nvSpPr>
        <p:spPr bwMode="auto">
          <a:xfrm>
            <a:off x="260350" y="701992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32273" name="Group 529">
            <a:extLst>
              <a:ext uri="{FF2B5EF4-FFF2-40B4-BE49-F238E27FC236}">
                <a16:creationId xmlns:a16="http://schemas.microsoft.com/office/drawing/2014/main" id="{290D68C2-B3E6-4F44-80A9-1B0B4CD20276}"/>
              </a:ext>
            </a:extLst>
          </p:cNvPr>
          <p:cNvGrpSpPr>
            <a:grpSpLocks noChangeAspect="1"/>
          </p:cNvGrpSpPr>
          <p:nvPr/>
        </p:nvGrpSpPr>
        <p:grpSpPr bwMode="auto">
          <a:xfrm>
            <a:off x="692150" y="7596188"/>
            <a:ext cx="241300" cy="157162"/>
            <a:chOff x="767" y="768"/>
            <a:chExt cx="202" cy="132"/>
          </a:xfrm>
        </p:grpSpPr>
        <p:sp>
          <p:nvSpPr>
            <p:cNvPr id="32274" name="Rectangle 530">
              <a:extLst>
                <a:ext uri="{FF2B5EF4-FFF2-40B4-BE49-F238E27FC236}">
                  <a16:creationId xmlns:a16="http://schemas.microsoft.com/office/drawing/2014/main" id="{C83B88F3-0633-4337-AE1C-4353A781BB15}"/>
                </a:ext>
              </a:extLst>
            </p:cNvPr>
            <p:cNvSpPr>
              <a:spLocks noChangeAspect="1" noChangeArrowheads="1"/>
            </p:cNvSpPr>
            <p:nvPr/>
          </p:nvSpPr>
          <p:spPr bwMode="auto">
            <a:xfrm>
              <a:off x="768" y="768"/>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2275" name="Oval 531">
              <a:extLst>
                <a:ext uri="{FF2B5EF4-FFF2-40B4-BE49-F238E27FC236}">
                  <a16:creationId xmlns:a16="http://schemas.microsoft.com/office/drawing/2014/main" id="{44C634BD-B165-4C79-B13A-D48FDE7C3889}"/>
                </a:ext>
              </a:extLst>
            </p:cNvPr>
            <p:cNvSpPr>
              <a:spLocks noChangeAspect="1" noChangeArrowheads="1"/>
            </p:cNvSpPr>
            <p:nvPr/>
          </p:nvSpPr>
          <p:spPr bwMode="auto">
            <a:xfrm>
              <a:off x="798" y="801"/>
              <a:ext cx="142"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2276" name="Line 532">
              <a:extLst>
                <a:ext uri="{FF2B5EF4-FFF2-40B4-BE49-F238E27FC236}">
                  <a16:creationId xmlns:a16="http://schemas.microsoft.com/office/drawing/2014/main" id="{524AA9E2-3FCF-4E20-8396-A6EB2EFB814F}"/>
                </a:ext>
              </a:extLst>
            </p:cNvPr>
            <p:cNvSpPr>
              <a:spLocks noChangeAspect="1" noChangeShapeType="1"/>
            </p:cNvSpPr>
            <p:nvPr/>
          </p:nvSpPr>
          <p:spPr bwMode="auto">
            <a:xfrm flipV="1">
              <a:off x="768" y="768"/>
              <a:ext cx="199" cy="131"/>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2277" name="Line 533">
              <a:extLst>
                <a:ext uri="{FF2B5EF4-FFF2-40B4-BE49-F238E27FC236}">
                  <a16:creationId xmlns:a16="http://schemas.microsoft.com/office/drawing/2014/main" id="{C9042614-4FF7-44D8-BAAC-70D63A7F11C5}"/>
                </a:ext>
              </a:extLst>
            </p:cNvPr>
            <p:cNvSpPr>
              <a:spLocks noChangeAspect="1" noChangeShapeType="1"/>
            </p:cNvSpPr>
            <p:nvPr/>
          </p:nvSpPr>
          <p:spPr bwMode="auto">
            <a:xfrm>
              <a:off x="767" y="768"/>
              <a:ext cx="202"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32278" name="Line 534">
            <a:extLst>
              <a:ext uri="{FF2B5EF4-FFF2-40B4-BE49-F238E27FC236}">
                <a16:creationId xmlns:a16="http://schemas.microsoft.com/office/drawing/2014/main" id="{1C8710B2-0540-4A41-B1A7-DEB8C6A481D5}"/>
              </a:ext>
            </a:extLst>
          </p:cNvPr>
          <p:cNvSpPr>
            <a:spLocks noChangeShapeType="1"/>
          </p:cNvSpPr>
          <p:nvPr/>
        </p:nvSpPr>
        <p:spPr bwMode="auto">
          <a:xfrm>
            <a:off x="260350" y="6732588"/>
            <a:ext cx="0" cy="287337"/>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pic>
        <p:nvPicPr>
          <p:cNvPr id="32320" name="Picture 576" descr="Baor3">
            <a:extLst>
              <a:ext uri="{FF2B5EF4-FFF2-40B4-BE49-F238E27FC236}">
                <a16:creationId xmlns:a16="http://schemas.microsoft.com/office/drawing/2014/main" id="{46139720-AF6E-4907-8B99-E298146B6FA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29000" y="3563938"/>
            <a:ext cx="3311525" cy="2233612"/>
          </a:xfrm>
          <a:prstGeom prst="rect">
            <a:avLst/>
          </a:prstGeom>
          <a:noFill/>
          <a:extLst>
            <a:ext uri="{909E8E84-426E-40DD-AFC4-6F175D3DCCD1}">
              <a14:hiddenFill xmlns:a14="http://schemas.microsoft.com/office/drawing/2010/main">
                <a:solidFill>
                  <a:srgbClr val="FFFFFF"/>
                </a:solidFill>
              </a14:hiddenFill>
            </a:ext>
          </a:extLst>
        </p:spPr>
      </p:pic>
      <p:pic>
        <p:nvPicPr>
          <p:cNvPr id="32324" name="Picture 580" descr="Falklands - 105mm_L118_Light_Gun">
            <a:extLst>
              <a:ext uri="{FF2B5EF4-FFF2-40B4-BE49-F238E27FC236}">
                <a16:creationId xmlns:a16="http://schemas.microsoft.com/office/drawing/2014/main" id="{1A207772-2010-4F91-B41D-ABB64AECB31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00438" y="6227763"/>
            <a:ext cx="3190875" cy="262096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6" name="Line 4">
            <a:extLst>
              <a:ext uri="{FF2B5EF4-FFF2-40B4-BE49-F238E27FC236}">
                <a16:creationId xmlns:a16="http://schemas.microsoft.com/office/drawing/2014/main" id="{DFEC7FC1-1396-499F-BAA6-8EC7904B32EB}"/>
              </a:ext>
            </a:extLst>
          </p:cNvPr>
          <p:cNvSpPr>
            <a:spLocks noChangeShapeType="1"/>
          </p:cNvSpPr>
          <p:nvPr/>
        </p:nvSpPr>
        <p:spPr bwMode="auto">
          <a:xfrm>
            <a:off x="260350" y="2628900"/>
            <a:ext cx="0" cy="287338"/>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5477" name="Line 5">
            <a:extLst>
              <a:ext uri="{FF2B5EF4-FFF2-40B4-BE49-F238E27FC236}">
                <a16:creationId xmlns:a16="http://schemas.microsoft.com/office/drawing/2014/main" id="{35E6D958-95DF-467C-8FCE-F5E603FFC635}"/>
              </a:ext>
            </a:extLst>
          </p:cNvPr>
          <p:cNvSpPr>
            <a:spLocks noChangeShapeType="1"/>
          </p:cNvSpPr>
          <p:nvPr/>
        </p:nvSpPr>
        <p:spPr bwMode="auto">
          <a:xfrm>
            <a:off x="547688" y="3276600"/>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5478" name="Line 6">
            <a:extLst>
              <a:ext uri="{FF2B5EF4-FFF2-40B4-BE49-F238E27FC236}">
                <a16:creationId xmlns:a16="http://schemas.microsoft.com/office/drawing/2014/main" id="{2DA4E8C2-6DB0-4267-B803-7EE3E64DCBD2}"/>
              </a:ext>
            </a:extLst>
          </p:cNvPr>
          <p:cNvSpPr>
            <a:spLocks noChangeShapeType="1"/>
          </p:cNvSpPr>
          <p:nvPr/>
        </p:nvSpPr>
        <p:spPr bwMode="auto">
          <a:xfrm>
            <a:off x="547688" y="3852863"/>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5479" name="Line 7">
            <a:extLst>
              <a:ext uri="{FF2B5EF4-FFF2-40B4-BE49-F238E27FC236}">
                <a16:creationId xmlns:a16="http://schemas.microsoft.com/office/drawing/2014/main" id="{F42B74E0-C879-4B3B-AEF3-DBE2739D307C}"/>
              </a:ext>
            </a:extLst>
          </p:cNvPr>
          <p:cNvSpPr>
            <a:spLocks noChangeShapeType="1"/>
          </p:cNvSpPr>
          <p:nvPr/>
        </p:nvSpPr>
        <p:spPr bwMode="auto">
          <a:xfrm>
            <a:off x="547688" y="3060700"/>
            <a:ext cx="0" cy="7921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5480" name="Line 8">
            <a:extLst>
              <a:ext uri="{FF2B5EF4-FFF2-40B4-BE49-F238E27FC236}">
                <a16:creationId xmlns:a16="http://schemas.microsoft.com/office/drawing/2014/main" id="{A8574515-B5D2-43F6-A489-6E7511B26695}"/>
              </a:ext>
            </a:extLst>
          </p:cNvPr>
          <p:cNvSpPr>
            <a:spLocks noChangeShapeType="1"/>
          </p:cNvSpPr>
          <p:nvPr/>
        </p:nvSpPr>
        <p:spPr bwMode="auto">
          <a:xfrm>
            <a:off x="765175" y="3348038"/>
            <a:ext cx="0" cy="14287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05481" name="Group 9">
            <a:extLst>
              <a:ext uri="{FF2B5EF4-FFF2-40B4-BE49-F238E27FC236}">
                <a16:creationId xmlns:a16="http://schemas.microsoft.com/office/drawing/2014/main" id="{BF0AE7DF-25EB-43A6-ABC8-40775D42D9F1}"/>
              </a:ext>
            </a:extLst>
          </p:cNvPr>
          <p:cNvGrpSpPr>
            <a:grpSpLocks/>
          </p:cNvGrpSpPr>
          <p:nvPr/>
        </p:nvGrpSpPr>
        <p:grpSpPr bwMode="auto">
          <a:xfrm>
            <a:off x="765175" y="3419475"/>
            <a:ext cx="74613" cy="26988"/>
            <a:chOff x="2373" y="1404"/>
            <a:chExt cx="47" cy="17"/>
          </a:xfrm>
        </p:grpSpPr>
        <p:sp>
          <p:nvSpPr>
            <p:cNvPr id="105482" name="Oval 10">
              <a:extLst>
                <a:ext uri="{FF2B5EF4-FFF2-40B4-BE49-F238E27FC236}">
                  <a16:creationId xmlns:a16="http://schemas.microsoft.com/office/drawing/2014/main" id="{AEF0D19A-F64B-4DC2-8382-22C80749664A}"/>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05483" name="Oval 11">
              <a:extLst>
                <a:ext uri="{FF2B5EF4-FFF2-40B4-BE49-F238E27FC236}">
                  <a16:creationId xmlns:a16="http://schemas.microsoft.com/office/drawing/2014/main" id="{C8F63DD9-44B2-467C-A7F6-B8AD250DA517}"/>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05484" name="Text Box 12">
            <a:extLst>
              <a:ext uri="{FF2B5EF4-FFF2-40B4-BE49-F238E27FC236}">
                <a16:creationId xmlns:a16="http://schemas.microsoft.com/office/drawing/2014/main" id="{3BE66CFF-4784-4BE7-9BF4-5BB5F836D380}"/>
              </a:ext>
            </a:extLst>
          </p:cNvPr>
          <p:cNvSpPr txBox="1">
            <a:spLocks noChangeArrowheads="1"/>
          </p:cNvSpPr>
          <p:nvPr/>
        </p:nvSpPr>
        <p:spPr bwMode="auto">
          <a:xfrm>
            <a:off x="908050" y="3348038"/>
            <a:ext cx="244316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Transport/Recon</a:t>
            </a:r>
          </a:p>
          <a:p>
            <a:r>
              <a:rPr lang="en-GB" altLang="en-US" sz="800"/>
              <a:t>x2 </a:t>
            </a:r>
            <a:r>
              <a:rPr lang="en-GB" altLang="en-US" sz="800" b="0"/>
              <a:t>Land Rover (no MG) </a:t>
            </a:r>
            <a:r>
              <a:rPr lang="en-GB" altLang="en-US" sz="800"/>
              <a:t>(ab)</a:t>
            </a:r>
            <a:r>
              <a:rPr lang="en-GB" altLang="en-US" sz="800" b="0"/>
              <a:t>                  CWBR-20</a:t>
            </a:r>
            <a:endParaRPr lang="en-GB" altLang="en-US" sz="800"/>
          </a:p>
        </p:txBody>
      </p:sp>
      <p:grpSp>
        <p:nvGrpSpPr>
          <p:cNvPr id="105485" name="Group 13">
            <a:extLst>
              <a:ext uri="{FF2B5EF4-FFF2-40B4-BE49-F238E27FC236}">
                <a16:creationId xmlns:a16="http://schemas.microsoft.com/office/drawing/2014/main" id="{A1F35098-7183-4571-A3BF-B18BE37A123D}"/>
              </a:ext>
            </a:extLst>
          </p:cNvPr>
          <p:cNvGrpSpPr>
            <a:grpSpLocks/>
          </p:cNvGrpSpPr>
          <p:nvPr/>
        </p:nvGrpSpPr>
        <p:grpSpPr bwMode="auto">
          <a:xfrm>
            <a:off x="220663" y="2339975"/>
            <a:ext cx="76200" cy="63500"/>
            <a:chOff x="2443" y="447"/>
            <a:chExt cx="48" cy="40"/>
          </a:xfrm>
        </p:grpSpPr>
        <p:sp>
          <p:nvSpPr>
            <p:cNvPr id="105486" name="Line 14">
              <a:extLst>
                <a:ext uri="{FF2B5EF4-FFF2-40B4-BE49-F238E27FC236}">
                  <a16:creationId xmlns:a16="http://schemas.microsoft.com/office/drawing/2014/main" id="{FCA13CB1-5025-4D22-930D-72FB5CF2AAA5}"/>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5487" name="Line 15">
              <a:extLst>
                <a:ext uri="{FF2B5EF4-FFF2-40B4-BE49-F238E27FC236}">
                  <a16:creationId xmlns:a16="http://schemas.microsoft.com/office/drawing/2014/main" id="{9F120165-0369-4D6E-A490-E1B65404C63B}"/>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05488" name="Text Box 16">
            <a:extLst>
              <a:ext uri="{FF2B5EF4-FFF2-40B4-BE49-F238E27FC236}">
                <a16:creationId xmlns:a16="http://schemas.microsoft.com/office/drawing/2014/main" id="{79CDE1DC-A832-4D03-8185-D31832B10BF1}"/>
              </a:ext>
            </a:extLst>
          </p:cNvPr>
          <p:cNvSpPr txBox="1">
            <a:spLocks noChangeArrowheads="1"/>
          </p:cNvSpPr>
          <p:nvPr/>
        </p:nvSpPr>
        <p:spPr bwMode="auto">
          <a:xfrm>
            <a:off x="404813" y="2268538"/>
            <a:ext cx="236061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FIRE SUPPORT ELEMENT CWBR-06</a:t>
            </a:r>
          </a:p>
          <a:p>
            <a:r>
              <a:rPr lang="en-GB" altLang="en-US" sz="1000"/>
              <a:t>Field Artillery Regiment</a:t>
            </a:r>
          </a:p>
        </p:txBody>
      </p:sp>
      <p:grpSp>
        <p:nvGrpSpPr>
          <p:cNvPr id="105489" name="Group 17">
            <a:extLst>
              <a:ext uri="{FF2B5EF4-FFF2-40B4-BE49-F238E27FC236}">
                <a16:creationId xmlns:a16="http://schemas.microsoft.com/office/drawing/2014/main" id="{47DFFFE5-6456-4B83-995F-8771C595A060}"/>
              </a:ext>
            </a:extLst>
          </p:cNvPr>
          <p:cNvGrpSpPr>
            <a:grpSpLocks/>
          </p:cNvGrpSpPr>
          <p:nvPr/>
        </p:nvGrpSpPr>
        <p:grpSpPr bwMode="auto">
          <a:xfrm>
            <a:off x="692150" y="3205163"/>
            <a:ext cx="231775" cy="157162"/>
            <a:chOff x="2736" y="3312"/>
            <a:chExt cx="146" cy="99"/>
          </a:xfrm>
        </p:grpSpPr>
        <p:sp>
          <p:nvSpPr>
            <p:cNvPr id="105490" name="Rectangle 18">
              <a:extLst>
                <a:ext uri="{FF2B5EF4-FFF2-40B4-BE49-F238E27FC236}">
                  <a16:creationId xmlns:a16="http://schemas.microsoft.com/office/drawing/2014/main" id="{C8E12726-BE2A-4A81-A52D-1E369B118A49}"/>
                </a:ext>
              </a:extLst>
            </p:cNvPr>
            <p:cNvSpPr>
              <a:spLocks noChangeAspect="1" noChangeArrowheads="1"/>
            </p:cNvSpPr>
            <p:nvPr/>
          </p:nvSpPr>
          <p:spPr bwMode="auto">
            <a:xfrm>
              <a:off x="2736" y="3312"/>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5491" name="AutoShape 19">
              <a:extLst>
                <a:ext uri="{FF2B5EF4-FFF2-40B4-BE49-F238E27FC236}">
                  <a16:creationId xmlns:a16="http://schemas.microsoft.com/office/drawing/2014/main" id="{791BAB37-0947-4C99-A33A-9478554982A1}"/>
                </a:ext>
              </a:extLst>
            </p:cNvPr>
            <p:cNvSpPr>
              <a:spLocks noChangeAspect="1" noChangeArrowheads="1"/>
            </p:cNvSpPr>
            <p:nvPr/>
          </p:nvSpPr>
          <p:spPr bwMode="auto">
            <a:xfrm>
              <a:off x="2788" y="3344"/>
              <a:ext cx="36" cy="35"/>
            </a:xfrm>
            <a:prstGeom prst="triangle">
              <a:avLst>
                <a:gd name="adj" fmla="val 50000"/>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105492" name="Group 20">
            <a:extLst>
              <a:ext uri="{FF2B5EF4-FFF2-40B4-BE49-F238E27FC236}">
                <a16:creationId xmlns:a16="http://schemas.microsoft.com/office/drawing/2014/main" id="{1ED793B6-011C-4EFD-9EFF-84D550A610D1}"/>
              </a:ext>
            </a:extLst>
          </p:cNvPr>
          <p:cNvGrpSpPr>
            <a:grpSpLocks/>
          </p:cNvGrpSpPr>
          <p:nvPr/>
        </p:nvGrpSpPr>
        <p:grpSpPr bwMode="auto">
          <a:xfrm>
            <a:off x="763588" y="3132138"/>
            <a:ext cx="74612" cy="26987"/>
            <a:chOff x="2373" y="1404"/>
            <a:chExt cx="47" cy="17"/>
          </a:xfrm>
        </p:grpSpPr>
        <p:sp>
          <p:nvSpPr>
            <p:cNvPr id="105493" name="Oval 21">
              <a:extLst>
                <a:ext uri="{FF2B5EF4-FFF2-40B4-BE49-F238E27FC236}">
                  <a16:creationId xmlns:a16="http://schemas.microsoft.com/office/drawing/2014/main" id="{3D9887E5-6DC2-460A-9855-B7CA3AE75A62}"/>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05494" name="Oval 22">
              <a:extLst>
                <a:ext uri="{FF2B5EF4-FFF2-40B4-BE49-F238E27FC236}">
                  <a16:creationId xmlns:a16="http://schemas.microsoft.com/office/drawing/2014/main" id="{AFE081AA-FD16-4345-9BC6-F53180C1FBBB}"/>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05495" name="Text Box 23">
            <a:extLst>
              <a:ext uri="{FF2B5EF4-FFF2-40B4-BE49-F238E27FC236}">
                <a16:creationId xmlns:a16="http://schemas.microsoft.com/office/drawing/2014/main" id="{1970BFF3-9ED0-461A-B625-A18E25C804A0}"/>
              </a:ext>
            </a:extLst>
          </p:cNvPr>
          <p:cNvSpPr txBox="1">
            <a:spLocks noChangeArrowheads="1"/>
          </p:cNvSpPr>
          <p:nvPr/>
        </p:nvSpPr>
        <p:spPr bwMode="auto">
          <a:xfrm>
            <a:off x="908050" y="3060700"/>
            <a:ext cx="244316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On-Table Attachment</a:t>
            </a:r>
          </a:p>
          <a:p>
            <a:r>
              <a:rPr lang="en-GB" altLang="en-US" sz="800"/>
              <a:t>x2 </a:t>
            </a:r>
            <a:r>
              <a:rPr lang="en-GB" altLang="en-US" sz="800" b="0"/>
              <a:t>Forward Observer </a:t>
            </a:r>
            <a:r>
              <a:rPr lang="en-GB" altLang="en-US" sz="800"/>
              <a:t>(a)</a:t>
            </a:r>
            <a:r>
              <a:rPr lang="en-GB" altLang="en-US" sz="800" b="0"/>
              <a:t>                        CWBR-41</a:t>
            </a:r>
            <a:endParaRPr lang="en-GB" altLang="en-US" sz="800"/>
          </a:p>
        </p:txBody>
      </p:sp>
      <p:grpSp>
        <p:nvGrpSpPr>
          <p:cNvPr id="105496" name="Group 24">
            <a:extLst>
              <a:ext uri="{FF2B5EF4-FFF2-40B4-BE49-F238E27FC236}">
                <a16:creationId xmlns:a16="http://schemas.microsoft.com/office/drawing/2014/main" id="{DA177BBC-A2DB-49E7-9352-AC6873DB700E}"/>
              </a:ext>
            </a:extLst>
          </p:cNvPr>
          <p:cNvGrpSpPr>
            <a:grpSpLocks/>
          </p:cNvGrpSpPr>
          <p:nvPr/>
        </p:nvGrpSpPr>
        <p:grpSpPr bwMode="auto">
          <a:xfrm>
            <a:off x="763588" y="3708400"/>
            <a:ext cx="74612" cy="26988"/>
            <a:chOff x="2373" y="1404"/>
            <a:chExt cx="47" cy="17"/>
          </a:xfrm>
        </p:grpSpPr>
        <p:sp>
          <p:nvSpPr>
            <p:cNvPr id="105497" name="Oval 25">
              <a:extLst>
                <a:ext uri="{FF2B5EF4-FFF2-40B4-BE49-F238E27FC236}">
                  <a16:creationId xmlns:a16="http://schemas.microsoft.com/office/drawing/2014/main" id="{62F0E6DA-A4CC-428E-A676-423B06AA0BA3}"/>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05498" name="Oval 26">
              <a:extLst>
                <a:ext uri="{FF2B5EF4-FFF2-40B4-BE49-F238E27FC236}">
                  <a16:creationId xmlns:a16="http://schemas.microsoft.com/office/drawing/2014/main" id="{F7E08807-9B16-4152-9246-AC9C2A2403B3}"/>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05499" name="Text Box 27">
            <a:extLst>
              <a:ext uri="{FF2B5EF4-FFF2-40B4-BE49-F238E27FC236}">
                <a16:creationId xmlns:a16="http://schemas.microsoft.com/office/drawing/2014/main" id="{470A108D-7B2A-4062-8111-F6FAB1A2F660}"/>
              </a:ext>
            </a:extLst>
          </p:cNvPr>
          <p:cNvSpPr txBox="1">
            <a:spLocks noChangeArrowheads="1"/>
          </p:cNvSpPr>
          <p:nvPr/>
        </p:nvSpPr>
        <p:spPr bwMode="auto">
          <a:xfrm>
            <a:off x="908050" y="3638550"/>
            <a:ext cx="155416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Fire Support</a:t>
            </a:r>
          </a:p>
          <a:p>
            <a:r>
              <a:rPr lang="en-GB" altLang="en-US" sz="800"/>
              <a:t>x3 </a:t>
            </a:r>
            <a:r>
              <a:rPr lang="en-GB" altLang="en-US" sz="800" b="0"/>
              <a:t>FH-70 155mm Howitzer </a:t>
            </a:r>
            <a:r>
              <a:rPr lang="en-GB" altLang="en-US" sz="800"/>
              <a:t>(c)</a:t>
            </a:r>
          </a:p>
        </p:txBody>
      </p:sp>
      <p:sp>
        <p:nvSpPr>
          <p:cNvPr id="105500" name="Line 28">
            <a:extLst>
              <a:ext uri="{FF2B5EF4-FFF2-40B4-BE49-F238E27FC236}">
                <a16:creationId xmlns:a16="http://schemas.microsoft.com/office/drawing/2014/main" id="{EA2C5DAB-06B5-45B4-B566-F403C9340FA1}"/>
              </a:ext>
            </a:extLst>
          </p:cNvPr>
          <p:cNvSpPr>
            <a:spLocks noChangeShapeType="1"/>
          </p:cNvSpPr>
          <p:nvPr/>
        </p:nvSpPr>
        <p:spPr bwMode="auto">
          <a:xfrm>
            <a:off x="547688" y="2773363"/>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5501" name="Text Box 29">
            <a:extLst>
              <a:ext uri="{FF2B5EF4-FFF2-40B4-BE49-F238E27FC236}">
                <a16:creationId xmlns:a16="http://schemas.microsoft.com/office/drawing/2014/main" id="{7ADE9DE5-4B7D-4B03-8503-FEBDCF3D7278}"/>
              </a:ext>
            </a:extLst>
          </p:cNvPr>
          <p:cNvSpPr txBox="1">
            <a:spLocks noChangeArrowheads="1"/>
          </p:cNvSpPr>
          <p:nvPr/>
        </p:nvSpPr>
        <p:spPr bwMode="auto">
          <a:xfrm>
            <a:off x="692150" y="2700338"/>
            <a:ext cx="236061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FIRE SUPPORT ELEMENT CWBR-07</a:t>
            </a:r>
          </a:p>
          <a:p>
            <a:r>
              <a:rPr lang="en-GB" altLang="en-US" sz="1000"/>
              <a:t>x3 Field Artillery Battery</a:t>
            </a:r>
          </a:p>
        </p:txBody>
      </p:sp>
      <p:sp>
        <p:nvSpPr>
          <p:cNvPr id="105502" name="Line 30">
            <a:extLst>
              <a:ext uri="{FF2B5EF4-FFF2-40B4-BE49-F238E27FC236}">
                <a16:creationId xmlns:a16="http://schemas.microsoft.com/office/drawing/2014/main" id="{D43A5C75-142D-4C53-B278-6CF03D11B52B}"/>
              </a:ext>
            </a:extLst>
          </p:cNvPr>
          <p:cNvSpPr>
            <a:spLocks noChangeShapeType="1"/>
          </p:cNvSpPr>
          <p:nvPr/>
        </p:nvSpPr>
        <p:spPr bwMode="auto">
          <a:xfrm>
            <a:off x="260350" y="2916238"/>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5503" name="Text Box 31">
            <a:extLst>
              <a:ext uri="{FF2B5EF4-FFF2-40B4-BE49-F238E27FC236}">
                <a16:creationId xmlns:a16="http://schemas.microsoft.com/office/drawing/2014/main" id="{030CEFF6-594F-4C4A-9560-878BC726D601}"/>
              </a:ext>
            </a:extLst>
          </p:cNvPr>
          <p:cNvSpPr txBox="1">
            <a:spLocks noChangeArrowheads="1"/>
          </p:cNvSpPr>
          <p:nvPr/>
        </p:nvSpPr>
        <p:spPr bwMode="auto">
          <a:xfrm>
            <a:off x="115888" y="3997325"/>
            <a:ext cx="3240087" cy="1436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800"/>
              <a:t>(a) </a:t>
            </a:r>
            <a:r>
              <a:rPr lang="en-GB" altLang="en-US" sz="800" b="0"/>
              <a:t>The Territorial Army was tasked with providing a third Forward Observation party for each Field Battery in BAOR.  May therefore increase to </a:t>
            </a:r>
            <a:r>
              <a:rPr lang="en-GB" altLang="en-US" sz="800"/>
              <a:t>x3 </a:t>
            </a:r>
            <a:r>
              <a:rPr lang="en-GB" altLang="en-US" sz="800" b="0"/>
              <a:t>Forward Observer and associated transport.</a:t>
            </a:r>
          </a:p>
          <a:p>
            <a:endParaRPr lang="en-GB" altLang="en-US" sz="800" b="0"/>
          </a:p>
          <a:p>
            <a:r>
              <a:rPr lang="en-GB" altLang="en-US" sz="800"/>
              <a:t>(b) </a:t>
            </a:r>
            <a:r>
              <a:rPr lang="en-GB" altLang="en-US" sz="800" b="0"/>
              <a:t>May replace Land Rover with:</a:t>
            </a:r>
          </a:p>
          <a:p>
            <a:r>
              <a:rPr lang="en-GB" altLang="en-US" sz="800" b="0"/>
              <a:t>     Ferret Scout Car                                                           CWBR-18</a:t>
            </a:r>
          </a:p>
          <a:p>
            <a:endParaRPr lang="en-GB" altLang="en-US" sz="800" b="0"/>
          </a:p>
          <a:p>
            <a:r>
              <a:rPr lang="en-GB" altLang="en-US" sz="800"/>
              <a:t>(c) </a:t>
            </a:r>
            <a:r>
              <a:rPr lang="en-GB" altLang="en-US" sz="800" b="0"/>
              <a:t>In peacetime, Field Batteries were generally </a:t>
            </a:r>
            <a:r>
              <a:rPr lang="en-GB" altLang="en-US" sz="800"/>
              <a:t>x3 </a:t>
            </a:r>
            <a:r>
              <a:rPr lang="en-GB" altLang="en-US" sz="800" b="0"/>
              <a:t>guns strong.  However, an additional </a:t>
            </a:r>
            <a:r>
              <a:rPr lang="en-GB" altLang="en-US" sz="800"/>
              <a:t>x1 </a:t>
            </a:r>
            <a:r>
              <a:rPr lang="en-GB" altLang="en-US" sz="800" b="0"/>
              <a:t>gun was held in reserve for wartime.  Called-up reservists would provide the additional manpower.  May therefore increase battery strength to </a:t>
            </a:r>
            <a:r>
              <a:rPr lang="en-GB" altLang="en-US" sz="800"/>
              <a:t>x4 </a:t>
            </a:r>
            <a:r>
              <a:rPr lang="en-GB" altLang="en-US" sz="800" b="0"/>
              <a:t>FH-70.</a:t>
            </a:r>
          </a:p>
        </p:txBody>
      </p:sp>
      <p:grpSp>
        <p:nvGrpSpPr>
          <p:cNvPr id="105504" name="Group 32">
            <a:extLst>
              <a:ext uri="{FF2B5EF4-FFF2-40B4-BE49-F238E27FC236}">
                <a16:creationId xmlns:a16="http://schemas.microsoft.com/office/drawing/2014/main" id="{67145DF0-D8DF-47B1-B811-54A49F04A085}"/>
              </a:ext>
            </a:extLst>
          </p:cNvPr>
          <p:cNvGrpSpPr>
            <a:grpSpLocks/>
          </p:cNvGrpSpPr>
          <p:nvPr/>
        </p:nvGrpSpPr>
        <p:grpSpPr bwMode="auto">
          <a:xfrm>
            <a:off x="115888" y="2413000"/>
            <a:ext cx="288925" cy="215900"/>
            <a:chOff x="2311" y="3060"/>
            <a:chExt cx="151" cy="99"/>
          </a:xfrm>
        </p:grpSpPr>
        <p:sp>
          <p:nvSpPr>
            <p:cNvPr id="105505" name="Rectangle 33">
              <a:extLst>
                <a:ext uri="{FF2B5EF4-FFF2-40B4-BE49-F238E27FC236}">
                  <a16:creationId xmlns:a16="http://schemas.microsoft.com/office/drawing/2014/main" id="{0B39BF59-D0D4-4BE9-9753-7693CCD66C0B}"/>
                </a:ext>
              </a:extLst>
            </p:cNvPr>
            <p:cNvSpPr>
              <a:spLocks noChangeAspect="1" noChangeArrowheads="1"/>
            </p:cNvSpPr>
            <p:nvPr/>
          </p:nvSpPr>
          <p:spPr bwMode="auto">
            <a:xfrm>
              <a:off x="2311" y="3060"/>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5506" name="Oval 34">
              <a:extLst>
                <a:ext uri="{FF2B5EF4-FFF2-40B4-BE49-F238E27FC236}">
                  <a16:creationId xmlns:a16="http://schemas.microsoft.com/office/drawing/2014/main" id="{8B2488B4-2F08-43F0-9D4C-D94DA0918C1F}"/>
                </a:ext>
              </a:extLst>
            </p:cNvPr>
            <p:cNvSpPr>
              <a:spLocks noChangeAspect="1" noChangeArrowheads="1"/>
            </p:cNvSpPr>
            <p:nvPr/>
          </p:nvSpPr>
          <p:spPr bwMode="auto">
            <a:xfrm>
              <a:off x="2376" y="3098"/>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105507" name="Group 35">
            <a:extLst>
              <a:ext uri="{FF2B5EF4-FFF2-40B4-BE49-F238E27FC236}">
                <a16:creationId xmlns:a16="http://schemas.microsoft.com/office/drawing/2014/main" id="{614C6E4B-8069-4E73-B204-38132BADE415}"/>
              </a:ext>
            </a:extLst>
          </p:cNvPr>
          <p:cNvGrpSpPr>
            <a:grpSpLocks/>
          </p:cNvGrpSpPr>
          <p:nvPr/>
        </p:nvGrpSpPr>
        <p:grpSpPr bwMode="auto">
          <a:xfrm>
            <a:off x="404813" y="2844800"/>
            <a:ext cx="288925" cy="215900"/>
            <a:chOff x="2311" y="3060"/>
            <a:chExt cx="151" cy="99"/>
          </a:xfrm>
        </p:grpSpPr>
        <p:sp>
          <p:nvSpPr>
            <p:cNvPr id="105508" name="Rectangle 36">
              <a:extLst>
                <a:ext uri="{FF2B5EF4-FFF2-40B4-BE49-F238E27FC236}">
                  <a16:creationId xmlns:a16="http://schemas.microsoft.com/office/drawing/2014/main" id="{1995BEE8-D85C-493B-8673-4BEA80EAA9C6}"/>
                </a:ext>
              </a:extLst>
            </p:cNvPr>
            <p:cNvSpPr>
              <a:spLocks noChangeAspect="1" noChangeArrowheads="1"/>
            </p:cNvSpPr>
            <p:nvPr/>
          </p:nvSpPr>
          <p:spPr bwMode="auto">
            <a:xfrm>
              <a:off x="2311" y="3060"/>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5509" name="Oval 37">
              <a:extLst>
                <a:ext uri="{FF2B5EF4-FFF2-40B4-BE49-F238E27FC236}">
                  <a16:creationId xmlns:a16="http://schemas.microsoft.com/office/drawing/2014/main" id="{37494DA6-94E3-4A78-B857-E8799610C684}"/>
                </a:ext>
              </a:extLst>
            </p:cNvPr>
            <p:cNvSpPr>
              <a:spLocks noChangeAspect="1" noChangeArrowheads="1"/>
            </p:cNvSpPr>
            <p:nvPr/>
          </p:nvSpPr>
          <p:spPr bwMode="auto">
            <a:xfrm>
              <a:off x="2376" y="3098"/>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105510" name="Group 38">
            <a:extLst>
              <a:ext uri="{FF2B5EF4-FFF2-40B4-BE49-F238E27FC236}">
                <a16:creationId xmlns:a16="http://schemas.microsoft.com/office/drawing/2014/main" id="{EEEB3161-454C-43A7-9C67-74D68A6B422C}"/>
              </a:ext>
            </a:extLst>
          </p:cNvPr>
          <p:cNvGrpSpPr>
            <a:grpSpLocks/>
          </p:cNvGrpSpPr>
          <p:nvPr/>
        </p:nvGrpSpPr>
        <p:grpSpPr bwMode="auto">
          <a:xfrm>
            <a:off x="692150" y="3781425"/>
            <a:ext cx="239713" cy="157163"/>
            <a:chOff x="2311" y="3060"/>
            <a:chExt cx="151" cy="99"/>
          </a:xfrm>
        </p:grpSpPr>
        <p:sp>
          <p:nvSpPr>
            <p:cNvPr id="105511" name="Rectangle 39">
              <a:extLst>
                <a:ext uri="{FF2B5EF4-FFF2-40B4-BE49-F238E27FC236}">
                  <a16:creationId xmlns:a16="http://schemas.microsoft.com/office/drawing/2014/main" id="{CDB91647-5CEA-4DB1-A726-5DB0F7A347C8}"/>
                </a:ext>
              </a:extLst>
            </p:cNvPr>
            <p:cNvSpPr>
              <a:spLocks noChangeAspect="1" noChangeArrowheads="1"/>
            </p:cNvSpPr>
            <p:nvPr/>
          </p:nvSpPr>
          <p:spPr bwMode="auto">
            <a:xfrm>
              <a:off x="2311" y="3060"/>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5512" name="Oval 40">
              <a:extLst>
                <a:ext uri="{FF2B5EF4-FFF2-40B4-BE49-F238E27FC236}">
                  <a16:creationId xmlns:a16="http://schemas.microsoft.com/office/drawing/2014/main" id="{4F8C66B6-4EC1-4B05-987C-4BDAAE854EC9}"/>
                </a:ext>
              </a:extLst>
            </p:cNvPr>
            <p:cNvSpPr>
              <a:spLocks noChangeAspect="1" noChangeArrowheads="1"/>
            </p:cNvSpPr>
            <p:nvPr/>
          </p:nvSpPr>
          <p:spPr bwMode="auto">
            <a:xfrm>
              <a:off x="2376" y="3098"/>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105513" name="Group 41">
            <a:extLst>
              <a:ext uri="{FF2B5EF4-FFF2-40B4-BE49-F238E27FC236}">
                <a16:creationId xmlns:a16="http://schemas.microsoft.com/office/drawing/2014/main" id="{FE28687C-5F3E-48E4-88E1-6D18A6667331}"/>
              </a:ext>
            </a:extLst>
          </p:cNvPr>
          <p:cNvGrpSpPr>
            <a:grpSpLocks/>
          </p:cNvGrpSpPr>
          <p:nvPr/>
        </p:nvGrpSpPr>
        <p:grpSpPr bwMode="auto">
          <a:xfrm>
            <a:off x="692150" y="3492500"/>
            <a:ext cx="231775" cy="190500"/>
            <a:chOff x="2252" y="2304"/>
            <a:chExt cx="146" cy="120"/>
          </a:xfrm>
        </p:grpSpPr>
        <p:sp>
          <p:nvSpPr>
            <p:cNvPr id="105514" name="Rectangle 42">
              <a:extLst>
                <a:ext uri="{FF2B5EF4-FFF2-40B4-BE49-F238E27FC236}">
                  <a16:creationId xmlns:a16="http://schemas.microsoft.com/office/drawing/2014/main" id="{14683259-BC44-40F2-B04B-1CECD19FDBD1}"/>
                </a:ext>
              </a:extLst>
            </p:cNvPr>
            <p:cNvSpPr>
              <a:spLocks noChangeAspect="1" noChangeArrowheads="1"/>
            </p:cNvSpPr>
            <p:nvPr/>
          </p:nvSpPr>
          <p:spPr bwMode="auto">
            <a:xfrm>
              <a:off x="2252" y="230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5515" name="Oval 43">
              <a:extLst>
                <a:ext uri="{FF2B5EF4-FFF2-40B4-BE49-F238E27FC236}">
                  <a16:creationId xmlns:a16="http://schemas.microsoft.com/office/drawing/2014/main" id="{605D8254-ADE5-40A4-82DD-04975FEA73AC}"/>
                </a:ext>
              </a:extLst>
            </p:cNvPr>
            <p:cNvSpPr>
              <a:spLocks noChangeAspect="1" noChangeArrowheads="1"/>
            </p:cNvSpPr>
            <p:nvPr/>
          </p:nvSpPr>
          <p:spPr bwMode="auto">
            <a:xfrm>
              <a:off x="2259" y="240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05516" name="Oval 44">
              <a:extLst>
                <a:ext uri="{FF2B5EF4-FFF2-40B4-BE49-F238E27FC236}">
                  <a16:creationId xmlns:a16="http://schemas.microsoft.com/office/drawing/2014/main" id="{4EB2ADA4-1383-4848-B467-669D1DA250CE}"/>
                </a:ext>
              </a:extLst>
            </p:cNvPr>
            <p:cNvSpPr>
              <a:spLocks noChangeAspect="1" noChangeArrowheads="1"/>
            </p:cNvSpPr>
            <p:nvPr/>
          </p:nvSpPr>
          <p:spPr bwMode="auto">
            <a:xfrm>
              <a:off x="2373" y="240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pic>
        <p:nvPicPr>
          <p:cNvPr id="105517" name="Picture 45" descr="large">
            <a:extLst>
              <a:ext uri="{FF2B5EF4-FFF2-40B4-BE49-F238E27FC236}">
                <a16:creationId xmlns:a16="http://schemas.microsoft.com/office/drawing/2014/main" id="{955D1E05-9B96-4E2B-9670-7A140DA6E8B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5888" y="5651500"/>
            <a:ext cx="3168650" cy="2747963"/>
          </a:xfrm>
          <a:prstGeom prst="rect">
            <a:avLst/>
          </a:prstGeom>
          <a:noFill/>
          <a:extLst>
            <a:ext uri="{909E8E84-426E-40DD-AFC4-6F175D3DCCD1}">
              <a14:hiddenFill xmlns:a14="http://schemas.microsoft.com/office/drawing/2010/main">
                <a:solidFill>
                  <a:srgbClr val="FFFFFF"/>
                </a:solidFill>
              </a14:hiddenFill>
            </a:ext>
          </a:extLst>
        </p:spPr>
      </p:pic>
      <p:sp>
        <p:nvSpPr>
          <p:cNvPr id="105518" name="Line 46">
            <a:extLst>
              <a:ext uri="{FF2B5EF4-FFF2-40B4-BE49-F238E27FC236}">
                <a16:creationId xmlns:a16="http://schemas.microsoft.com/office/drawing/2014/main" id="{CF31854D-DBB1-4414-8E4D-01056A2C5A8D}"/>
              </a:ext>
            </a:extLst>
          </p:cNvPr>
          <p:cNvSpPr>
            <a:spLocks noChangeShapeType="1"/>
          </p:cNvSpPr>
          <p:nvPr/>
        </p:nvSpPr>
        <p:spPr bwMode="auto">
          <a:xfrm>
            <a:off x="4076700" y="2343150"/>
            <a:ext cx="0" cy="14287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05519" name="Group 47">
            <a:extLst>
              <a:ext uri="{FF2B5EF4-FFF2-40B4-BE49-F238E27FC236}">
                <a16:creationId xmlns:a16="http://schemas.microsoft.com/office/drawing/2014/main" id="{2929C7FD-F53D-4B44-9CF5-9C1CFE68A0AF}"/>
              </a:ext>
            </a:extLst>
          </p:cNvPr>
          <p:cNvGrpSpPr>
            <a:grpSpLocks/>
          </p:cNvGrpSpPr>
          <p:nvPr/>
        </p:nvGrpSpPr>
        <p:grpSpPr bwMode="auto">
          <a:xfrm>
            <a:off x="4076700" y="2414588"/>
            <a:ext cx="74613" cy="26987"/>
            <a:chOff x="2373" y="1404"/>
            <a:chExt cx="47" cy="17"/>
          </a:xfrm>
        </p:grpSpPr>
        <p:sp>
          <p:nvSpPr>
            <p:cNvPr id="105520" name="Oval 48">
              <a:extLst>
                <a:ext uri="{FF2B5EF4-FFF2-40B4-BE49-F238E27FC236}">
                  <a16:creationId xmlns:a16="http://schemas.microsoft.com/office/drawing/2014/main" id="{BEB4E5EB-6CAE-4297-A166-1337879D13FE}"/>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05521" name="Oval 49">
              <a:extLst>
                <a:ext uri="{FF2B5EF4-FFF2-40B4-BE49-F238E27FC236}">
                  <a16:creationId xmlns:a16="http://schemas.microsoft.com/office/drawing/2014/main" id="{0B3F06FA-8DFE-478A-8CF9-12C3A833C356}"/>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05522" name="Text Box 50">
            <a:extLst>
              <a:ext uri="{FF2B5EF4-FFF2-40B4-BE49-F238E27FC236}">
                <a16:creationId xmlns:a16="http://schemas.microsoft.com/office/drawing/2014/main" id="{643F27ED-2983-460F-80F5-3A74BDED9F2E}"/>
              </a:ext>
            </a:extLst>
          </p:cNvPr>
          <p:cNvSpPr txBox="1">
            <a:spLocks noChangeArrowheads="1"/>
          </p:cNvSpPr>
          <p:nvPr/>
        </p:nvSpPr>
        <p:spPr bwMode="auto">
          <a:xfrm>
            <a:off x="4221163" y="2339975"/>
            <a:ext cx="24463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Transport/Recon</a:t>
            </a:r>
          </a:p>
          <a:p>
            <a:r>
              <a:rPr lang="en-GB" altLang="en-US" sz="800"/>
              <a:t>x3 </a:t>
            </a:r>
            <a:r>
              <a:rPr lang="en-GB" altLang="en-US" sz="800" b="0"/>
              <a:t>1-Ton Land Rover Light Truck </a:t>
            </a:r>
            <a:r>
              <a:rPr lang="en-GB" altLang="en-US" sz="800"/>
              <a:t>(bcd)</a:t>
            </a:r>
            <a:r>
              <a:rPr lang="en-GB" altLang="en-US" sz="800" b="0"/>
              <a:t> CWBR-21</a:t>
            </a:r>
            <a:endParaRPr lang="en-GB" altLang="en-US" sz="800"/>
          </a:p>
        </p:txBody>
      </p:sp>
      <p:grpSp>
        <p:nvGrpSpPr>
          <p:cNvPr id="105523" name="Group 51">
            <a:extLst>
              <a:ext uri="{FF2B5EF4-FFF2-40B4-BE49-F238E27FC236}">
                <a16:creationId xmlns:a16="http://schemas.microsoft.com/office/drawing/2014/main" id="{9721AC7D-C200-41FC-BF1F-BDBE28CD8916}"/>
              </a:ext>
            </a:extLst>
          </p:cNvPr>
          <p:cNvGrpSpPr>
            <a:grpSpLocks/>
          </p:cNvGrpSpPr>
          <p:nvPr/>
        </p:nvGrpSpPr>
        <p:grpSpPr bwMode="auto">
          <a:xfrm>
            <a:off x="4003675" y="2487613"/>
            <a:ext cx="231775" cy="190500"/>
            <a:chOff x="2252" y="2304"/>
            <a:chExt cx="146" cy="120"/>
          </a:xfrm>
        </p:grpSpPr>
        <p:sp>
          <p:nvSpPr>
            <p:cNvPr id="105524" name="Rectangle 52">
              <a:extLst>
                <a:ext uri="{FF2B5EF4-FFF2-40B4-BE49-F238E27FC236}">
                  <a16:creationId xmlns:a16="http://schemas.microsoft.com/office/drawing/2014/main" id="{E1EE1FFA-2B7F-4B76-9492-C50944664FCC}"/>
                </a:ext>
              </a:extLst>
            </p:cNvPr>
            <p:cNvSpPr>
              <a:spLocks noChangeAspect="1" noChangeArrowheads="1"/>
            </p:cNvSpPr>
            <p:nvPr/>
          </p:nvSpPr>
          <p:spPr bwMode="auto">
            <a:xfrm>
              <a:off x="2252" y="230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5525" name="Oval 53">
              <a:extLst>
                <a:ext uri="{FF2B5EF4-FFF2-40B4-BE49-F238E27FC236}">
                  <a16:creationId xmlns:a16="http://schemas.microsoft.com/office/drawing/2014/main" id="{5425AE04-DC31-4426-A71E-EBF2AA4B2AB8}"/>
                </a:ext>
              </a:extLst>
            </p:cNvPr>
            <p:cNvSpPr>
              <a:spLocks noChangeAspect="1" noChangeArrowheads="1"/>
            </p:cNvSpPr>
            <p:nvPr/>
          </p:nvSpPr>
          <p:spPr bwMode="auto">
            <a:xfrm>
              <a:off x="2259" y="240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05526" name="Oval 54">
              <a:extLst>
                <a:ext uri="{FF2B5EF4-FFF2-40B4-BE49-F238E27FC236}">
                  <a16:creationId xmlns:a16="http://schemas.microsoft.com/office/drawing/2014/main" id="{5D1480AB-F16C-4EC1-A28C-DD434FC9DC76}"/>
                </a:ext>
              </a:extLst>
            </p:cNvPr>
            <p:cNvSpPr>
              <a:spLocks noChangeAspect="1" noChangeArrowheads="1"/>
            </p:cNvSpPr>
            <p:nvPr/>
          </p:nvSpPr>
          <p:spPr bwMode="auto">
            <a:xfrm>
              <a:off x="2373" y="240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05527" name="Line 55">
            <a:extLst>
              <a:ext uri="{FF2B5EF4-FFF2-40B4-BE49-F238E27FC236}">
                <a16:creationId xmlns:a16="http://schemas.microsoft.com/office/drawing/2014/main" id="{15DECCF6-2C94-4AB5-B56C-3F5411D07F13}"/>
              </a:ext>
            </a:extLst>
          </p:cNvPr>
          <p:cNvSpPr>
            <a:spLocks noChangeShapeType="1"/>
          </p:cNvSpPr>
          <p:nvPr/>
        </p:nvSpPr>
        <p:spPr bwMode="auto">
          <a:xfrm>
            <a:off x="3571875" y="468313"/>
            <a:ext cx="0" cy="287337"/>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5528" name="Line 56">
            <a:extLst>
              <a:ext uri="{FF2B5EF4-FFF2-40B4-BE49-F238E27FC236}">
                <a16:creationId xmlns:a16="http://schemas.microsoft.com/office/drawing/2014/main" id="{E85BAF23-14BF-4CA3-9643-28643C703BC2}"/>
              </a:ext>
            </a:extLst>
          </p:cNvPr>
          <p:cNvSpPr>
            <a:spLocks noChangeShapeType="1"/>
          </p:cNvSpPr>
          <p:nvPr/>
        </p:nvSpPr>
        <p:spPr bwMode="auto">
          <a:xfrm>
            <a:off x="3859213" y="1695450"/>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5529" name="Line 57">
            <a:extLst>
              <a:ext uri="{FF2B5EF4-FFF2-40B4-BE49-F238E27FC236}">
                <a16:creationId xmlns:a16="http://schemas.microsoft.com/office/drawing/2014/main" id="{BD0252B1-BB60-41AD-AFBE-DCD3FC88E95A}"/>
              </a:ext>
            </a:extLst>
          </p:cNvPr>
          <p:cNvSpPr>
            <a:spLocks noChangeShapeType="1"/>
          </p:cNvSpPr>
          <p:nvPr/>
        </p:nvSpPr>
        <p:spPr bwMode="auto">
          <a:xfrm>
            <a:off x="3859213" y="2271713"/>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5530" name="Line 58">
            <a:extLst>
              <a:ext uri="{FF2B5EF4-FFF2-40B4-BE49-F238E27FC236}">
                <a16:creationId xmlns:a16="http://schemas.microsoft.com/office/drawing/2014/main" id="{0412B48F-F089-4055-B86F-B14CD67C03F1}"/>
              </a:ext>
            </a:extLst>
          </p:cNvPr>
          <p:cNvSpPr>
            <a:spLocks noChangeShapeType="1"/>
          </p:cNvSpPr>
          <p:nvPr/>
        </p:nvSpPr>
        <p:spPr bwMode="auto">
          <a:xfrm>
            <a:off x="3860800" y="900113"/>
            <a:ext cx="0" cy="136842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5531" name="Line 59">
            <a:extLst>
              <a:ext uri="{FF2B5EF4-FFF2-40B4-BE49-F238E27FC236}">
                <a16:creationId xmlns:a16="http://schemas.microsoft.com/office/drawing/2014/main" id="{839BC2E2-2B62-40F2-8CF8-D8ACFF46197A}"/>
              </a:ext>
            </a:extLst>
          </p:cNvPr>
          <p:cNvSpPr>
            <a:spLocks noChangeShapeType="1"/>
          </p:cNvSpPr>
          <p:nvPr/>
        </p:nvSpPr>
        <p:spPr bwMode="auto">
          <a:xfrm>
            <a:off x="4076700" y="1766888"/>
            <a:ext cx="0" cy="14287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05532" name="Group 60">
            <a:extLst>
              <a:ext uri="{FF2B5EF4-FFF2-40B4-BE49-F238E27FC236}">
                <a16:creationId xmlns:a16="http://schemas.microsoft.com/office/drawing/2014/main" id="{9928BFF3-21AC-4331-AD7C-27FAB8897FEA}"/>
              </a:ext>
            </a:extLst>
          </p:cNvPr>
          <p:cNvGrpSpPr>
            <a:grpSpLocks/>
          </p:cNvGrpSpPr>
          <p:nvPr/>
        </p:nvGrpSpPr>
        <p:grpSpPr bwMode="auto">
          <a:xfrm>
            <a:off x="4076700" y="1838325"/>
            <a:ext cx="74613" cy="26988"/>
            <a:chOff x="2373" y="1404"/>
            <a:chExt cx="47" cy="17"/>
          </a:xfrm>
        </p:grpSpPr>
        <p:sp>
          <p:nvSpPr>
            <p:cNvPr id="105533" name="Oval 61">
              <a:extLst>
                <a:ext uri="{FF2B5EF4-FFF2-40B4-BE49-F238E27FC236}">
                  <a16:creationId xmlns:a16="http://schemas.microsoft.com/office/drawing/2014/main" id="{DA9C7412-558E-46CF-A7DD-D55DB2B6CDB4}"/>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05534" name="Oval 62">
              <a:extLst>
                <a:ext uri="{FF2B5EF4-FFF2-40B4-BE49-F238E27FC236}">
                  <a16:creationId xmlns:a16="http://schemas.microsoft.com/office/drawing/2014/main" id="{E636DCBF-4B49-4341-89A2-C88D069D6E60}"/>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05535" name="Text Box 63">
            <a:extLst>
              <a:ext uri="{FF2B5EF4-FFF2-40B4-BE49-F238E27FC236}">
                <a16:creationId xmlns:a16="http://schemas.microsoft.com/office/drawing/2014/main" id="{F054346C-20FB-4D3C-BC54-A53FA69A703A}"/>
              </a:ext>
            </a:extLst>
          </p:cNvPr>
          <p:cNvSpPr txBox="1">
            <a:spLocks noChangeArrowheads="1"/>
          </p:cNvSpPr>
          <p:nvPr/>
        </p:nvSpPr>
        <p:spPr bwMode="auto">
          <a:xfrm>
            <a:off x="4219575" y="1766888"/>
            <a:ext cx="244316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Transport/Recon</a:t>
            </a:r>
          </a:p>
          <a:p>
            <a:r>
              <a:rPr lang="en-GB" altLang="en-US" sz="800"/>
              <a:t>x2 </a:t>
            </a:r>
            <a:r>
              <a:rPr lang="en-GB" altLang="en-US" sz="800" b="0"/>
              <a:t>Land Rover (no MG) </a:t>
            </a:r>
            <a:r>
              <a:rPr lang="en-GB" altLang="en-US" sz="800"/>
              <a:t>(bc)</a:t>
            </a:r>
            <a:r>
              <a:rPr lang="en-GB" altLang="en-US" sz="800" b="0"/>
              <a:t>                  CWBR-20</a:t>
            </a:r>
            <a:endParaRPr lang="en-GB" altLang="en-US" sz="800"/>
          </a:p>
        </p:txBody>
      </p:sp>
      <p:grpSp>
        <p:nvGrpSpPr>
          <p:cNvPr id="105536" name="Group 64">
            <a:extLst>
              <a:ext uri="{FF2B5EF4-FFF2-40B4-BE49-F238E27FC236}">
                <a16:creationId xmlns:a16="http://schemas.microsoft.com/office/drawing/2014/main" id="{AC08D8FA-7CAA-428F-B739-2A194B57EF3F}"/>
              </a:ext>
            </a:extLst>
          </p:cNvPr>
          <p:cNvGrpSpPr>
            <a:grpSpLocks/>
          </p:cNvGrpSpPr>
          <p:nvPr/>
        </p:nvGrpSpPr>
        <p:grpSpPr bwMode="auto">
          <a:xfrm>
            <a:off x="3532188" y="179388"/>
            <a:ext cx="76200" cy="63500"/>
            <a:chOff x="2443" y="447"/>
            <a:chExt cx="48" cy="40"/>
          </a:xfrm>
        </p:grpSpPr>
        <p:sp>
          <p:nvSpPr>
            <p:cNvPr id="105537" name="Line 65">
              <a:extLst>
                <a:ext uri="{FF2B5EF4-FFF2-40B4-BE49-F238E27FC236}">
                  <a16:creationId xmlns:a16="http://schemas.microsoft.com/office/drawing/2014/main" id="{A7240785-D7C2-4A41-BEF4-EB5215E57DD5}"/>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5538" name="Line 66">
              <a:extLst>
                <a:ext uri="{FF2B5EF4-FFF2-40B4-BE49-F238E27FC236}">
                  <a16:creationId xmlns:a16="http://schemas.microsoft.com/office/drawing/2014/main" id="{33F27454-039B-46C2-A281-DAB45F292CB3}"/>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05539" name="Text Box 67">
            <a:extLst>
              <a:ext uri="{FF2B5EF4-FFF2-40B4-BE49-F238E27FC236}">
                <a16:creationId xmlns:a16="http://schemas.microsoft.com/office/drawing/2014/main" id="{BA15094A-22DC-448A-85B8-F3BAFF90DC02}"/>
              </a:ext>
            </a:extLst>
          </p:cNvPr>
          <p:cNvSpPr txBox="1">
            <a:spLocks noChangeArrowheads="1"/>
          </p:cNvSpPr>
          <p:nvPr/>
        </p:nvSpPr>
        <p:spPr bwMode="auto">
          <a:xfrm>
            <a:off x="3716338" y="107950"/>
            <a:ext cx="236061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FIRE SUPPORT ELEMENT CWBR-08</a:t>
            </a:r>
          </a:p>
          <a:p>
            <a:r>
              <a:rPr lang="en-GB" altLang="en-US" sz="1000"/>
              <a:t>Light Artillery Regiment</a:t>
            </a:r>
          </a:p>
        </p:txBody>
      </p:sp>
      <p:grpSp>
        <p:nvGrpSpPr>
          <p:cNvPr id="105540" name="Group 68">
            <a:extLst>
              <a:ext uri="{FF2B5EF4-FFF2-40B4-BE49-F238E27FC236}">
                <a16:creationId xmlns:a16="http://schemas.microsoft.com/office/drawing/2014/main" id="{D183362F-197B-4EF5-9457-15586F730C7E}"/>
              </a:ext>
            </a:extLst>
          </p:cNvPr>
          <p:cNvGrpSpPr>
            <a:grpSpLocks/>
          </p:cNvGrpSpPr>
          <p:nvPr/>
        </p:nvGrpSpPr>
        <p:grpSpPr bwMode="auto">
          <a:xfrm>
            <a:off x="4003675" y="1624013"/>
            <a:ext cx="231775" cy="157162"/>
            <a:chOff x="2736" y="3312"/>
            <a:chExt cx="146" cy="99"/>
          </a:xfrm>
        </p:grpSpPr>
        <p:sp>
          <p:nvSpPr>
            <p:cNvPr id="105541" name="Rectangle 69">
              <a:extLst>
                <a:ext uri="{FF2B5EF4-FFF2-40B4-BE49-F238E27FC236}">
                  <a16:creationId xmlns:a16="http://schemas.microsoft.com/office/drawing/2014/main" id="{F671EA1E-CBD1-42A7-80E6-E0E8D15ACB4C}"/>
                </a:ext>
              </a:extLst>
            </p:cNvPr>
            <p:cNvSpPr>
              <a:spLocks noChangeAspect="1" noChangeArrowheads="1"/>
            </p:cNvSpPr>
            <p:nvPr/>
          </p:nvSpPr>
          <p:spPr bwMode="auto">
            <a:xfrm>
              <a:off x="2736" y="3312"/>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5542" name="AutoShape 70">
              <a:extLst>
                <a:ext uri="{FF2B5EF4-FFF2-40B4-BE49-F238E27FC236}">
                  <a16:creationId xmlns:a16="http://schemas.microsoft.com/office/drawing/2014/main" id="{ECEB3F39-E5AB-4E56-ABDD-9CC8FA7E7320}"/>
                </a:ext>
              </a:extLst>
            </p:cNvPr>
            <p:cNvSpPr>
              <a:spLocks noChangeAspect="1" noChangeArrowheads="1"/>
            </p:cNvSpPr>
            <p:nvPr/>
          </p:nvSpPr>
          <p:spPr bwMode="auto">
            <a:xfrm>
              <a:off x="2788" y="3344"/>
              <a:ext cx="36" cy="35"/>
            </a:xfrm>
            <a:prstGeom prst="triangle">
              <a:avLst>
                <a:gd name="adj" fmla="val 50000"/>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105543" name="Group 71">
            <a:extLst>
              <a:ext uri="{FF2B5EF4-FFF2-40B4-BE49-F238E27FC236}">
                <a16:creationId xmlns:a16="http://schemas.microsoft.com/office/drawing/2014/main" id="{B123908F-7E68-42A8-A484-B1310394A458}"/>
              </a:ext>
            </a:extLst>
          </p:cNvPr>
          <p:cNvGrpSpPr>
            <a:grpSpLocks/>
          </p:cNvGrpSpPr>
          <p:nvPr/>
        </p:nvGrpSpPr>
        <p:grpSpPr bwMode="auto">
          <a:xfrm>
            <a:off x="4075113" y="1550988"/>
            <a:ext cx="74612" cy="26987"/>
            <a:chOff x="2373" y="1404"/>
            <a:chExt cx="47" cy="17"/>
          </a:xfrm>
        </p:grpSpPr>
        <p:sp>
          <p:nvSpPr>
            <p:cNvPr id="105544" name="Oval 72">
              <a:extLst>
                <a:ext uri="{FF2B5EF4-FFF2-40B4-BE49-F238E27FC236}">
                  <a16:creationId xmlns:a16="http://schemas.microsoft.com/office/drawing/2014/main" id="{AFFB2D71-D2C7-4AEE-A76A-C0E7AAFD8740}"/>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05545" name="Oval 73">
              <a:extLst>
                <a:ext uri="{FF2B5EF4-FFF2-40B4-BE49-F238E27FC236}">
                  <a16:creationId xmlns:a16="http://schemas.microsoft.com/office/drawing/2014/main" id="{E42344B4-A7CE-4D90-BE74-78E69B4DB4C9}"/>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05546" name="Text Box 74">
            <a:extLst>
              <a:ext uri="{FF2B5EF4-FFF2-40B4-BE49-F238E27FC236}">
                <a16:creationId xmlns:a16="http://schemas.microsoft.com/office/drawing/2014/main" id="{E8125CFA-F9A0-42FC-9257-95E0A224E287}"/>
              </a:ext>
            </a:extLst>
          </p:cNvPr>
          <p:cNvSpPr txBox="1">
            <a:spLocks noChangeArrowheads="1"/>
          </p:cNvSpPr>
          <p:nvPr/>
        </p:nvSpPr>
        <p:spPr bwMode="auto">
          <a:xfrm>
            <a:off x="4219575" y="1479550"/>
            <a:ext cx="24336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On-Table Attachment</a:t>
            </a:r>
          </a:p>
          <a:p>
            <a:r>
              <a:rPr lang="en-GB" altLang="en-US" sz="800"/>
              <a:t>x2 </a:t>
            </a:r>
            <a:r>
              <a:rPr lang="en-GB" altLang="en-US" sz="800" b="0"/>
              <a:t>Forward Observer                             CWBR-41</a:t>
            </a:r>
            <a:endParaRPr lang="en-GB" altLang="en-US" sz="800"/>
          </a:p>
        </p:txBody>
      </p:sp>
      <p:grpSp>
        <p:nvGrpSpPr>
          <p:cNvPr id="105547" name="Group 75">
            <a:extLst>
              <a:ext uri="{FF2B5EF4-FFF2-40B4-BE49-F238E27FC236}">
                <a16:creationId xmlns:a16="http://schemas.microsoft.com/office/drawing/2014/main" id="{A7192FEE-1A02-4EA8-BF03-CA36BE40CECB}"/>
              </a:ext>
            </a:extLst>
          </p:cNvPr>
          <p:cNvGrpSpPr>
            <a:grpSpLocks/>
          </p:cNvGrpSpPr>
          <p:nvPr/>
        </p:nvGrpSpPr>
        <p:grpSpPr bwMode="auto">
          <a:xfrm>
            <a:off x="4075113" y="2127250"/>
            <a:ext cx="74612" cy="26988"/>
            <a:chOff x="2373" y="1404"/>
            <a:chExt cx="47" cy="17"/>
          </a:xfrm>
        </p:grpSpPr>
        <p:sp>
          <p:nvSpPr>
            <p:cNvPr id="105548" name="Oval 76">
              <a:extLst>
                <a:ext uri="{FF2B5EF4-FFF2-40B4-BE49-F238E27FC236}">
                  <a16:creationId xmlns:a16="http://schemas.microsoft.com/office/drawing/2014/main" id="{BF05059F-01D1-4260-B52A-92FCF7E03292}"/>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05549" name="Oval 77">
              <a:extLst>
                <a:ext uri="{FF2B5EF4-FFF2-40B4-BE49-F238E27FC236}">
                  <a16:creationId xmlns:a16="http://schemas.microsoft.com/office/drawing/2014/main" id="{86E7434D-E4F1-4F46-968C-BA26FBF03743}"/>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05550" name="Text Box 78">
            <a:extLst>
              <a:ext uri="{FF2B5EF4-FFF2-40B4-BE49-F238E27FC236}">
                <a16:creationId xmlns:a16="http://schemas.microsoft.com/office/drawing/2014/main" id="{715D8944-F416-4B55-8B31-FB23D5F936A5}"/>
              </a:ext>
            </a:extLst>
          </p:cNvPr>
          <p:cNvSpPr txBox="1">
            <a:spLocks noChangeArrowheads="1"/>
          </p:cNvSpPr>
          <p:nvPr/>
        </p:nvSpPr>
        <p:spPr bwMode="auto">
          <a:xfrm>
            <a:off x="4221163" y="2052638"/>
            <a:ext cx="24399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Fire Support</a:t>
            </a:r>
          </a:p>
          <a:p>
            <a:r>
              <a:rPr lang="en-GB" altLang="en-US" sz="800"/>
              <a:t>x3 </a:t>
            </a:r>
            <a:r>
              <a:rPr lang="en-GB" altLang="en-US" sz="800" b="0"/>
              <a:t>L118 105mm Light Gun </a:t>
            </a:r>
            <a:r>
              <a:rPr lang="en-GB" altLang="en-US" sz="800"/>
              <a:t>(d)</a:t>
            </a:r>
            <a:r>
              <a:rPr lang="en-GB" altLang="en-US" sz="800" b="0"/>
              <a:t>               CWBR-49</a:t>
            </a:r>
            <a:endParaRPr lang="en-GB" altLang="en-US" sz="800"/>
          </a:p>
        </p:txBody>
      </p:sp>
      <p:sp>
        <p:nvSpPr>
          <p:cNvPr id="105551" name="Line 79">
            <a:extLst>
              <a:ext uri="{FF2B5EF4-FFF2-40B4-BE49-F238E27FC236}">
                <a16:creationId xmlns:a16="http://schemas.microsoft.com/office/drawing/2014/main" id="{3A9A1685-81DC-428E-9124-7CF8122FF209}"/>
              </a:ext>
            </a:extLst>
          </p:cNvPr>
          <p:cNvSpPr>
            <a:spLocks noChangeShapeType="1"/>
          </p:cNvSpPr>
          <p:nvPr/>
        </p:nvSpPr>
        <p:spPr bwMode="auto">
          <a:xfrm>
            <a:off x="3859213" y="612775"/>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5552" name="Text Box 80">
            <a:extLst>
              <a:ext uri="{FF2B5EF4-FFF2-40B4-BE49-F238E27FC236}">
                <a16:creationId xmlns:a16="http://schemas.microsoft.com/office/drawing/2014/main" id="{CAD1858B-CEA3-45CA-94BC-2D9186E4EAC3}"/>
              </a:ext>
            </a:extLst>
          </p:cNvPr>
          <p:cNvSpPr txBox="1">
            <a:spLocks noChangeArrowheads="1"/>
          </p:cNvSpPr>
          <p:nvPr/>
        </p:nvSpPr>
        <p:spPr bwMode="auto">
          <a:xfrm>
            <a:off x="4003675" y="539750"/>
            <a:ext cx="236061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FIRE SUPPORT ELEMENT CWBR-09</a:t>
            </a:r>
          </a:p>
          <a:p>
            <a:r>
              <a:rPr lang="en-GB" altLang="en-US" sz="1000"/>
              <a:t>x3 or x4 Light Artillery Battery </a:t>
            </a:r>
            <a:r>
              <a:rPr lang="en-GB" altLang="en-US" sz="800"/>
              <a:t>(a)</a:t>
            </a:r>
            <a:endParaRPr lang="en-GB" altLang="en-US" sz="1000"/>
          </a:p>
        </p:txBody>
      </p:sp>
      <p:sp>
        <p:nvSpPr>
          <p:cNvPr id="105553" name="Line 81">
            <a:extLst>
              <a:ext uri="{FF2B5EF4-FFF2-40B4-BE49-F238E27FC236}">
                <a16:creationId xmlns:a16="http://schemas.microsoft.com/office/drawing/2014/main" id="{0FDEDBF9-DEE9-4176-8DB5-DA7C4110E514}"/>
              </a:ext>
            </a:extLst>
          </p:cNvPr>
          <p:cNvSpPr>
            <a:spLocks noChangeShapeType="1"/>
          </p:cNvSpPr>
          <p:nvPr/>
        </p:nvSpPr>
        <p:spPr bwMode="auto">
          <a:xfrm>
            <a:off x="3571875" y="75565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5554" name="Text Box 82">
            <a:extLst>
              <a:ext uri="{FF2B5EF4-FFF2-40B4-BE49-F238E27FC236}">
                <a16:creationId xmlns:a16="http://schemas.microsoft.com/office/drawing/2014/main" id="{88EA630F-1BE8-4085-8A9B-4890AF7BF9DB}"/>
              </a:ext>
            </a:extLst>
          </p:cNvPr>
          <p:cNvSpPr txBox="1">
            <a:spLocks noChangeArrowheads="1"/>
          </p:cNvSpPr>
          <p:nvPr/>
        </p:nvSpPr>
        <p:spPr bwMode="auto">
          <a:xfrm>
            <a:off x="3427413" y="2700338"/>
            <a:ext cx="3311525" cy="2170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800"/>
              <a:t>(a) </a:t>
            </a:r>
            <a:r>
              <a:rPr lang="en-GB" altLang="en-US" sz="800" b="0"/>
              <a:t>The Commando Light Regiment had a fourth (reservist) battery.  The other Light Regiments (including the Airborne Light Regiment) each had three batteries.  However, there were </a:t>
            </a:r>
            <a:r>
              <a:rPr lang="en-GB" altLang="en-US" sz="800"/>
              <a:t>x2</a:t>
            </a:r>
            <a:r>
              <a:rPr lang="en-GB" altLang="en-US" sz="800" b="0"/>
              <a:t> Independent TA Airmobile Light Batteries, one of both of which would presumably come under the command of the Airborne Light Regiment in wartime. </a:t>
            </a:r>
          </a:p>
          <a:p>
            <a:endParaRPr lang="en-GB" altLang="en-US" sz="800"/>
          </a:p>
          <a:p>
            <a:r>
              <a:rPr lang="en-GB" altLang="en-US" sz="800"/>
              <a:t>(b) </a:t>
            </a:r>
            <a:r>
              <a:rPr lang="en-GB" altLang="en-US" sz="800" b="0"/>
              <a:t>May replace Land Rover in Arctic warfare conditions with:</a:t>
            </a:r>
          </a:p>
          <a:p>
            <a:r>
              <a:rPr lang="en-GB" altLang="en-US" sz="800" b="0"/>
              <a:t>     Bv-202 All-Terrain Tracked Carrier                                CWBR-49</a:t>
            </a:r>
          </a:p>
          <a:p>
            <a:endParaRPr lang="en-GB" altLang="en-US" sz="800" b="0"/>
          </a:p>
          <a:p>
            <a:r>
              <a:rPr lang="en-GB" altLang="en-US" sz="800"/>
              <a:t>(c) </a:t>
            </a:r>
            <a:r>
              <a:rPr lang="en-GB" altLang="en-US" sz="800" b="0"/>
              <a:t>In the Falklands virtually all transport was deleted.  Guns and ammunition were moved by helicopter, while FOs had to move on foot or by scout helicopter.</a:t>
            </a:r>
          </a:p>
          <a:p>
            <a:endParaRPr lang="en-GB" altLang="en-US" sz="800" b="0"/>
          </a:p>
          <a:p>
            <a:r>
              <a:rPr lang="en-GB" altLang="en-US" sz="800"/>
              <a:t>(d) </a:t>
            </a:r>
            <a:r>
              <a:rPr lang="en-GB" altLang="en-US" sz="800" b="0"/>
              <a:t>From 1985: The batteries belonging to the two TA Light Regiments assigned to BAOR (100th &amp; 101st Field Regiments) were increased in strength to </a:t>
            </a:r>
            <a:r>
              <a:rPr lang="en-GB" altLang="en-US" sz="800"/>
              <a:t>x4 </a:t>
            </a:r>
            <a:r>
              <a:rPr lang="en-GB" altLang="en-US" sz="800" b="0"/>
              <a:t>guns.  I don’t know if this was also the case in other Light Regiments.</a:t>
            </a:r>
            <a:endParaRPr lang="en-GB" altLang="en-US" sz="800"/>
          </a:p>
        </p:txBody>
      </p:sp>
      <p:grpSp>
        <p:nvGrpSpPr>
          <p:cNvPr id="105555" name="Group 83">
            <a:extLst>
              <a:ext uri="{FF2B5EF4-FFF2-40B4-BE49-F238E27FC236}">
                <a16:creationId xmlns:a16="http://schemas.microsoft.com/office/drawing/2014/main" id="{A842EAA6-A639-4018-A5BD-584F0F19CFAC}"/>
              </a:ext>
            </a:extLst>
          </p:cNvPr>
          <p:cNvGrpSpPr>
            <a:grpSpLocks/>
          </p:cNvGrpSpPr>
          <p:nvPr/>
        </p:nvGrpSpPr>
        <p:grpSpPr bwMode="auto">
          <a:xfrm>
            <a:off x="3427413" y="252413"/>
            <a:ext cx="288925" cy="215900"/>
            <a:chOff x="2311" y="3060"/>
            <a:chExt cx="151" cy="99"/>
          </a:xfrm>
        </p:grpSpPr>
        <p:sp>
          <p:nvSpPr>
            <p:cNvPr id="105556" name="Rectangle 84">
              <a:extLst>
                <a:ext uri="{FF2B5EF4-FFF2-40B4-BE49-F238E27FC236}">
                  <a16:creationId xmlns:a16="http://schemas.microsoft.com/office/drawing/2014/main" id="{C2382214-34B0-47B3-928F-0E1C982569BE}"/>
                </a:ext>
              </a:extLst>
            </p:cNvPr>
            <p:cNvSpPr>
              <a:spLocks noChangeAspect="1" noChangeArrowheads="1"/>
            </p:cNvSpPr>
            <p:nvPr/>
          </p:nvSpPr>
          <p:spPr bwMode="auto">
            <a:xfrm>
              <a:off x="2311" y="3060"/>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5557" name="Oval 85">
              <a:extLst>
                <a:ext uri="{FF2B5EF4-FFF2-40B4-BE49-F238E27FC236}">
                  <a16:creationId xmlns:a16="http://schemas.microsoft.com/office/drawing/2014/main" id="{6F3A1D13-81EB-476E-8757-5E440B7E85EF}"/>
                </a:ext>
              </a:extLst>
            </p:cNvPr>
            <p:cNvSpPr>
              <a:spLocks noChangeAspect="1" noChangeArrowheads="1"/>
            </p:cNvSpPr>
            <p:nvPr/>
          </p:nvSpPr>
          <p:spPr bwMode="auto">
            <a:xfrm>
              <a:off x="2376" y="3098"/>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105558" name="Group 86">
            <a:extLst>
              <a:ext uri="{FF2B5EF4-FFF2-40B4-BE49-F238E27FC236}">
                <a16:creationId xmlns:a16="http://schemas.microsoft.com/office/drawing/2014/main" id="{005A3F4E-098C-4075-9C4B-562B55A61170}"/>
              </a:ext>
            </a:extLst>
          </p:cNvPr>
          <p:cNvGrpSpPr>
            <a:grpSpLocks/>
          </p:cNvGrpSpPr>
          <p:nvPr/>
        </p:nvGrpSpPr>
        <p:grpSpPr bwMode="auto">
          <a:xfrm>
            <a:off x="3716338" y="684213"/>
            <a:ext cx="288925" cy="215900"/>
            <a:chOff x="2311" y="3060"/>
            <a:chExt cx="151" cy="99"/>
          </a:xfrm>
        </p:grpSpPr>
        <p:sp>
          <p:nvSpPr>
            <p:cNvPr id="105559" name="Rectangle 87">
              <a:extLst>
                <a:ext uri="{FF2B5EF4-FFF2-40B4-BE49-F238E27FC236}">
                  <a16:creationId xmlns:a16="http://schemas.microsoft.com/office/drawing/2014/main" id="{A926A8CE-E914-411F-BF40-3318B3995754}"/>
                </a:ext>
              </a:extLst>
            </p:cNvPr>
            <p:cNvSpPr>
              <a:spLocks noChangeAspect="1" noChangeArrowheads="1"/>
            </p:cNvSpPr>
            <p:nvPr/>
          </p:nvSpPr>
          <p:spPr bwMode="auto">
            <a:xfrm>
              <a:off x="2311" y="3060"/>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5560" name="Oval 88">
              <a:extLst>
                <a:ext uri="{FF2B5EF4-FFF2-40B4-BE49-F238E27FC236}">
                  <a16:creationId xmlns:a16="http://schemas.microsoft.com/office/drawing/2014/main" id="{FFF3B606-A1B5-4CB6-A493-10B251162723}"/>
                </a:ext>
              </a:extLst>
            </p:cNvPr>
            <p:cNvSpPr>
              <a:spLocks noChangeAspect="1" noChangeArrowheads="1"/>
            </p:cNvSpPr>
            <p:nvPr/>
          </p:nvSpPr>
          <p:spPr bwMode="auto">
            <a:xfrm>
              <a:off x="2376" y="3098"/>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105561" name="Group 89">
            <a:extLst>
              <a:ext uri="{FF2B5EF4-FFF2-40B4-BE49-F238E27FC236}">
                <a16:creationId xmlns:a16="http://schemas.microsoft.com/office/drawing/2014/main" id="{398510D4-2219-4F7A-BD35-B45F555EFC23}"/>
              </a:ext>
            </a:extLst>
          </p:cNvPr>
          <p:cNvGrpSpPr>
            <a:grpSpLocks/>
          </p:cNvGrpSpPr>
          <p:nvPr/>
        </p:nvGrpSpPr>
        <p:grpSpPr bwMode="auto">
          <a:xfrm>
            <a:off x="4003675" y="2200275"/>
            <a:ext cx="239713" cy="157163"/>
            <a:chOff x="2311" y="3060"/>
            <a:chExt cx="151" cy="99"/>
          </a:xfrm>
        </p:grpSpPr>
        <p:sp>
          <p:nvSpPr>
            <p:cNvPr id="105562" name="Rectangle 90">
              <a:extLst>
                <a:ext uri="{FF2B5EF4-FFF2-40B4-BE49-F238E27FC236}">
                  <a16:creationId xmlns:a16="http://schemas.microsoft.com/office/drawing/2014/main" id="{3B78D892-804E-4F7E-9C79-DA66691DC2CA}"/>
                </a:ext>
              </a:extLst>
            </p:cNvPr>
            <p:cNvSpPr>
              <a:spLocks noChangeAspect="1" noChangeArrowheads="1"/>
            </p:cNvSpPr>
            <p:nvPr/>
          </p:nvSpPr>
          <p:spPr bwMode="auto">
            <a:xfrm>
              <a:off x="2311" y="3060"/>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5563" name="Oval 91">
              <a:extLst>
                <a:ext uri="{FF2B5EF4-FFF2-40B4-BE49-F238E27FC236}">
                  <a16:creationId xmlns:a16="http://schemas.microsoft.com/office/drawing/2014/main" id="{93B5DDCE-1B6C-4DA3-BC7C-2BE0FB0D5929}"/>
                </a:ext>
              </a:extLst>
            </p:cNvPr>
            <p:cNvSpPr>
              <a:spLocks noChangeAspect="1" noChangeArrowheads="1"/>
            </p:cNvSpPr>
            <p:nvPr/>
          </p:nvSpPr>
          <p:spPr bwMode="auto">
            <a:xfrm>
              <a:off x="2376" y="3098"/>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105564" name="Group 92">
            <a:extLst>
              <a:ext uri="{FF2B5EF4-FFF2-40B4-BE49-F238E27FC236}">
                <a16:creationId xmlns:a16="http://schemas.microsoft.com/office/drawing/2014/main" id="{298471A1-0E8B-4980-8025-A5016DBA852D}"/>
              </a:ext>
            </a:extLst>
          </p:cNvPr>
          <p:cNvGrpSpPr>
            <a:grpSpLocks/>
          </p:cNvGrpSpPr>
          <p:nvPr/>
        </p:nvGrpSpPr>
        <p:grpSpPr bwMode="auto">
          <a:xfrm>
            <a:off x="4003675" y="1911350"/>
            <a:ext cx="231775" cy="190500"/>
            <a:chOff x="2252" y="2304"/>
            <a:chExt cx="146" cy="120"/>
          </a:xfrm>
        </p:grpSpPr>
        <p:sp>
          <p:nvSpPr>
            <p:cNvPr id="105565" name="Rectangle 93">
              <a:extLst>
                <a:ext uri="{FF2B5EF4-FFF2-40B4-BE49-F238E27FC236}">
                  <a16:creationId xmlns:a16="http://schemas.microsoft.com/office/drawing/2014/main" id="{E87F69BB-3159-4B45-852F-B741C8976C2B}"/>
                </a:ext>
              </a:extLst>
            </p:cNvPr>
            <p:cNvSpPr>
              <a:spLocks noChangeAspect="1" noChangeArrowheads="1"/>
            </p:cNvSpPr>
            <p:nvPr/>
          </p:nvSpPr>
          <p:spPr bwMode="auto">
            <a:xfrm>
              <a:off x="2252" y="230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5566" name="Oval 94">
              <a:extLst>
                <a:ext uri="{FF2B5EF4-FFF2-40B4-BE49-F238E27FC236}">
                  <a16:creationId xmlns:a16="http://schemas.microsoft.com/office/drawing/2014/main" id="{2A796736-9874-403D-B005-056B49F12862}"/>
                </a:ext>
              </a:extLst>
            </p:cNvPr>
            <p:cNvSpPr>
              <a:spLocks noChangeAspect="1" noChangeArrowheads="1"/>
            </p:cNvSpPr>
            <p:nvPr/>
          </p:nvSpPr>
          <p:spPr bwMode="auto">
            <a:xfrm>
              <a:off x="2259" y="240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05567" name="Oval 95">
              <a:extLst>
                <a:ext uri="{FF2B5EF4-FFF2-40B4-BE49-F238E27FC236}">
                  <a16:creationId xmlns:a16="http://schemas.microsoft.com/office/drawing/2014/main" id="{41624F1F-8BF6-47CD-B660-1239AE6FFF5E}"/>
                </a:ext>
              </a:extLst>
            </p:cNvPr>
            <p:cNvSpPr>
              <a:spLocks noChangeAspect="1" noChangeArrowheads="1"/>
            </p:cNvSpPr>
            <p:nvPr/>
          </p:nvSpPr>
          <p:spPr bwMode="auto">
            <a:xfrm>
              <a:off x="2373" y="240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05568" name="Line 96">
            <a:extLst>
              <a:ext uri="{FF2B5EF4-FFF2-40B4-BE49-F238E27FC236}">
                <a16:creationId xmlns:a16="http://schemas.microsoft.com/office/drawing/2014/main" id="{E393757A-E914-41DC-A15E-2C618125C019}"/>
              </a:ext>
            </a:extLst>
          </p:cNvPr>
          <p:cNvSpPr>
            <a:spLocks noChangeShapeType="1"/>
          </p:cNvSpPr>
          <p:nvPr/>
        </p:nvSpPr>
        <p:spPr bwMode="auto">
          <a:xfrm>
            <a:off x="4076700" y="1190625"/>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5569" name="Line 97">
            <a:extLst>
              <a:ext uri="{FF2B5EF4-FFF2-40B4-BE49-F238E27FC236}">
                <a16:creationId xmlns:a16="http://schemas.microsoft.com/office/drawing/2014/main" id="{69F599E6-4303-4121-BB58-2813E39D471C}"/>
              </a:ext>
            </a:extLst>
          </p:cNvPr>
          <p:cNvSpPr>
            <a:spLocks noChangeShapeType="1"/>
          </p:cNvSpPr>
          <p:nvPr/>
        </p:nvSpPr>
        <p:spPr bwMode="auto">
          <a:xfrm>
            <a:off x="3860800" y="1119188"/>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05570" name="Group 98">
            <a:extLst>
              <a:ext uri="{FF2B5EF4-FFF2-40B4-BE49-F238E27FC236}">
                <a16:creationId xmlns:a16="http://schemas.microsoft.com/office/drawing/2014/main" id="{5CB9A4A1-635B-442C-AEDC-6432C06893C1}"/>
              </a:ext>
            </a:extLst>
          </p:cNvPr>
          <p:cNvGrpSpPr>
            <a:grpSpLocks/>
          </p:cNvGrpSpPr>
          <p:nvPr/>
        </p:nvGrpSpPr>
        <p:grpSpPr bwMode="auto">
          <a:xfrm>
            <a:off x="4076700" y="974725"/>
            <a:ext cx="74613" cy="26988"/>
            <a:chOff x="2373" y="1404"/>
            <a:chExt cx="47" cy="17"/>
          </a:xfrm>
        </p:grpSpPr>
        <p:sp>
          <p:nvSpPr>
            <p:cNvPr id="105571" name="Oval 99">
              <a:extLst>
                <a:ext uri="{FF2B5EF4-FFF2-40B4-BE49-F238E27FC236}">
                  <a16:creationId xmlns:a16="http://schemas.microsoft.com/office/drawing/2014/main" id="{97D5F761-1CA3-42C1-AED5-ABA2FB99792E}"/>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05572" name="Oval 100">
              <a:extLst>
                <a:ext uri="{FF2B5EF4-FFF2-40B4-BE49-F238E27FC236}">
                  <a16:creationId xmlns:a16="http://schemas.microsoft.com/office/drawing/2014/main" id="{11C20EB1-F13E-4CDA-B8DD-8A59EF28446E}"/>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05573" name="Text Box 101">
            <a:extLst>
              <a:ext uri="{FF2B5EF4-FFF2-40B4-BE49-F238E27FC236}">
                <a16:creationId xmlns:a16="http://schemas.microsoft.com/office/drawing/2014/main" id="{A27B2FA4-8479-438E-9546-5710696479F1}"/>
              </a:ext>
            </a:extLst>
          </p:cNvPr>
          <p:cNvSpPr txBox="1">
            <a:spLocks noChangeArrowheads="1"/>
          </p:cNvSpPr>
          <p:nvPr/>
        </p:nvSpPr>
        <p:spPr bwMode="auto">
          <a:xfrm>
            <a:off x="4221163" y="900113"/>
            <a:ext cx="243046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Command</a:t>
            </a:r>
          </a:p>
          <a:p>
            <a:r>
              <a:rPr lang="en-GB" altLang="en-US" sz="800"/>
              <a:t>x1 </a:t>
            </a:r>
            <a:r>
              <a:rPr lang="en-GB" altLang="en-US" sz="800" b="0"/>
              <a:t>Commander                                      CWBR-25</a:t>
            </a:r>
            <a:endParaRPr lang="en-GB" altLang="en-US" sz="800"/>
          </a:p>
        </p:txBody>
      </p:sp>
      <p:grpSp>
        <p:nvGrpSpPr>
          <p:cNvPr id="105574" name="Group 102">
            <a:extLst>
              <a:ext uri="{FF2B5EF4-FFF2-40B4-BE49-F238E27FC236}">
                <a16:creationId xmlns:a16="http://schemas.microsoft.com/office/drawing/2014/main" id="{D3A423F9-1E21-4C14-A4D6-C14C2D0DFC40}"/>
              </a:ext>
            </a:extLst>
          </p:cNvPr>
          <p:cNvGrpSpPr>
            <a:grpSpLocks/>
          </p:cNvGrpSpPr>
          <p:nvPr/>
        </p:nvGrpSpPr>
        <p:grpSpPr bwMode="auto">
          <a:xfrm>
            <a:off x="4005263" y="1046163"/>
            <a:ext cx="231775" cy="157162"/>
            <a:chOff x="933" y="149"/>
            <a:chExt cx="146" cy="99"/>
          </a:xfrm>
        </p:grpSpPr>
        <p:sp>
          <p:nvSpPr>
            <p:cNvPr id="105575" name="Rectangle 103">
              <a:extLst>
                <a:ext uri="{FF2B5EF4-FFF2-40B4-BE49-F238E27FC236}">
                  <a16:creationId xmlns:a16="http://schemas.microsoft.com/office/drawing/2014/main" id="{B68AA185-2B27-42F7-9F0C-A8F482860D39}"/>
                </a:ext>
              </a:extLst>
            </p:cNvPr>
            <p:cNvSpPr>
              <a:spLocks noChangeAspect="1" noChangeArrowheads="1"/>
            </p:cNvSpPr>
            <p:nvPr/>
          </p:nvSpPr>
          <p:spPr bwMode="auto">
            <a:xfrm>
              <a:off x="933" y="149"/>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5576" name="Text Box 104">
              <a:extLst>
                <a:ext uri="{FF2B5EF4-FFF2-40B4-BE49-F238E27FC236}">
                  <a16:creationId xmlns:a16="http://schemas.microsoft.com/office/drawing/2014/main" id="{771B3347-4DE0-43E2-AE29-70EDEA82166C}"/>
                </a:ext>
              </a:extLst>
            </p:cNvPr>
            <p:cNvSpPr txBox="1">
              <a:spLocks noChangeAspect="1" noChangeArrowheads="1"/>
            </p:cNvSpPr>
            <p:nvPr/>
          </p:nvSpPr>
          <p:spPr bwMode="auto">
            <a:xfrm>
              <a:off x="948" y="163"/>
              <a:ext cx="116" cy="70"/>
            </a:xfrm>
            <a:prstGeom prst="rect">
              <a:avLst/>
            </a:prstGeom>
            <a:solidFill>
              <a:srgbClr val="CC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sz="800"/>
                <a:t>HQ</a:t>
              </a:r>
            </a:p>
          </p:txBody>
        </p:sp>
      </p:grpSp>
      <p:grpSp>
        <p:nvGrpSpPr>
          <p:cNvPr id="105577" name="Group 105">
            <a:extLst>
              <a:ext uri="{FF2B5EF4-FFF2-40B4-BE49-F238E27FC236}">
                <a16:creationId xmlns:a16="http://schemas.microsoft.com/office/drawing/2014/main" id="{E9F8E511-6DE7-4F67-8B54-79D504FBDB56}"/>
              </a:ext>
            </a:extLst>
          </p:cNvPr>
          <p:cNvGrpSpPr>
            <a:grpSpLocks/>
          </p:cNvGrpSpPr>
          <p:nvPr/>
        </p:nvGrpSpPr>
        <p:grpSpPr bwMode="auto">
          <a:xfrm>
            <a:off x="4076700" y="1263650"/>
            <a:ext cx="74613" cy="26988"/>
            <a:chOff x="2373" y="1404"/>
            <a:chExt cx="47" cy="17"/>
          </a:xfrm>
        </p:grpSpPr>
        <p:sp>
          <p:nvSpPr>
            <p:cNvPr id="105578" name="Oval 106">
              <a:extLst>
                <a:ext uri="{FF2B5EF4-FFF2-40B4-BE49-F238E27FC236}">
                  <a16:creationId xmlns:a16="http://schemas.microsoft.com/office/drawing/2014/main" id="{F48CBCE9-D20C-464D-B43B-CE8D97317383}"/>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05579" name="Oval 107">
              <a:extLst>
                <a:ext uri="{FF2B5EF4-FFF2-40B4-BE49-F238E27FC236}">
                  <a16:creationId xmlns:a16="http://schemas.microsoft.com/office/drawing/2014/main" id="{C011887D-44B5-4FA4-8080-A2D73851A8C4}"/>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05580" name="Text Box 108">
            <a:extLst>
              <a:ext uri="{FF2B5EF4-FFF2-40B4-BE49-F238E27FC236}">
                <a16:creationId xmlns:a16="http://schemas.microsoft.com/office/drawing/2014/main" id="{CCC473DA-0936-4996-8739-D3DA2A4D6601}"/>
              </a:ext>
            </a:extLst>
          </p:cNvPr>
          <p:cNvSpPr txBox="1">
            <a:spLocks noChangeArrowheads="1"/>
          </p:cNvSpPr>
          <p:nvPr/>
        </p:nvSpPr>
        <p:spPr bwMode="auto">
          <a:xfrm>
            <a:off x="4221163" y="1190625"/>
            <a:ext cx="24145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Transport</a:t>
            </a:r>
          </a:p>
          <a:p>
            <a:r>
              <a:rPr lang="en-GB" altLang="en-US" sz="800"/>
              <a:t>x1 </a:t>
            </a:r>
            <a:r>
              <a:rPr lang="en-GB" altLang="en-US" sz="800" b="0"/>
              <a:t>Land Rover (no MG) </a:t>
            </a:r>
            <a:r>
              <a:rPr lang="en-GB" altLang="en-US" sz="800"/>
              <a:t>(bc)</a:t>
            </a:r>
            <a:r>
              <a:rPr lang="en-GB" altLang="en-US" sz="800" b="0"/>
              <a:t>                 CWBR-20</a:t>
            </a:r>
            <a:endParaRPr lang="en-GB" altLang="en-US" sz="800"/>
          </a:p>
        </p:txBody>
      </p:sp>
      <p:grpSp>
        <p:nvGrpSpPr>
          <p:cNvPr id="105581" name="Group 109">
            <a:extLst>
              <a:ext uri="{FF2B5EF4-FFF2-40B4-BE49-F238E27FC236}">
                <a16:creationId xmlns:a16="http://schemas.microsoft.com/office/drawing/2014/main" id="{7F7A5D10-8152-4633-A8AB-9E8E62B5D165}"/>
              </a:ext>
            </a:extLst>
          </p:cNvPr>
          <p:cNvGrpSpPr>
            <a:grpSpLocks/>
          </p:cNvGrpSpPr>
          <p:nvPr/>
        </p:nvGrpSpPr>
        <p:grpSpPr bwMode="auto">
          <a:xfrm>
            <a:off x="4005263" y="1335088"/>
            <a:ext cx="231775" cy="190500"/>
            <a:chOff x="2252" y="2304"/>
            <a:chExt cx="146" cy="120"/>
          </a:xfrm>
        </p:grpSpPr>
        <p:sp>
          <p:nvSpPr>
            <p:cNvPr id="105582" name="Rectangle 110">
              <a:extLst>
                <a:ext uri="{FF2B5EF4-FFF2-40B4-BE49-F238E27FC236}">
                  <a16:creationId xmlns:a16="http://schemas.microsoft.com/office/drawing/2014/main" id="{02A55E4C-7E25-4F31-BC95-C5E696F727B7}"/>
                </a:ext>
              </a:extLst>
            </p:cNvPr>
            <p:cNvSpPr>
              <a:spLocks noChangeAspect="1" noChangeArrowheads="1"/>
            </p:cNvSpPr>
            <p:nvPr/>
          </p:nvSpPr>
          <p:spPr bwMode="auto">
            <a:xfrm>
              <a:off x="2252" y="2304"/>
              <a:ext cx="146"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5583" name="Oval 111">
              <a:extLst>
                <a:ext uri="{FF2B5EF4-FFF2-40B4-BE49-F238E27FC236}">
                  <a16:creationId xmlns:a16="http://schemas.microsoft.com/office/drawing/2014/main" id="{A0A7F371-0628-48FC-A79C-BD9274B7C630}"/>
                </a:ext>
              </a:extLst>
            </p:cNvPr>
            <p:cNvSpPr>
              <a:spLocks noChangeAspect="1" noChangeArrowheads="1"/>
            </p:cNvSpPr>
            <p:nvPr/>
          </p:nvSpPr>
          <p:spPr bwMode="auto">
            <a:xfrm>
              <a:off x="2259" y="240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05584" name="Oval 112">
              <a:extLst>
                <a:ext uri="{FF2B5EF4-FFF2-40B4-BE49-F238E27FC236}">
                  <a16:creationId xmlns:a16="http://schemas.microsoft.com/office/drawing/2014/main" id="{8637C869-66EE-41C5-9B6B-6376E891AE30}"/>
                </a:ext>
              </a:extLst>
            </p:cNvPr>
            <p:cNvSpPr>
              <a:spLocks noChangeAspect="1" noChangeArrowheads="1"/>
            </p:cNvSpPr>
            <p:nvPr/>
          </p:nvSpPr>
          <p:spPr bwMode="auto">
            <a:xfrm>
              <a:off x="2373" y="240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pic>
        <p:nvPicPr>
          <p:cNvPr id="105611" name="Picture 139" descr="44105mmgunb">
            <a:extLst>
              <a:ext uri="{FF2B5EF4-FFF2-40B4-BE49-F238E27FC236}">
                <a16:creationId xmlns:a16="http://schemas.microsoft.com/office/drawing/2014/main" id="{ADB9A696-1127-4897-960F-8A7DA5EBF9E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00438" y="4932363"/>
            <a:ext cx="3241675" cy="2320925"/>
          </a:xfrm>
          <a:prstGeom prst="rect">
            <a:avLst/>
          </a:prstGeom>
          <a:noFill/>
          <a:extLst>
            <a:ext uri="{909E8E84-426E-40DD-AFC4-6F175D3DCCD1}">
              <a14:hiddenFill xmlns:a14="http://schemas.microsoft.com/office/drawing/2010/main">
                <a:solidFill>
                  <a:srgbClr val="FFFFFF"/>
                </a:solidFill>
              </a14:hiddenFill>
            </a:ext>
          </a:extLst>
        </p:spPr>
      </p:pic>
      <p:pic>
        <p:nvPicPr>
          <p:cNvPr id="105617" name="Picture 145" descr="fh-70_1">
            <a:extLst>
              <a:ext uri="{FF2B5EF4-FFF2-40B4-BE49-F238E27FC236}">
                <a16:creationId xmlns:a16="http://schemas.microsoft.com/office/drawing/2014/main" id="{A005E08A-D7B6-485B-AF78-C473186B1B0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5888" y="107950"/>
            <a:ext cx="3241675" cy="192563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060" name="Line 68">
            <a:extLst>
              <a:ext uri="{FF2B5EF4-FFF2-40B4-BE49-F238E27FC236}">
                <a16:creationId xmlns:a16="http://schemas.microsoft.com/office/drawing/2014/main" id="{A21B9662-2CB6-4CB5-A825-BD8A20542C02}"/>
              </a:ext>
            </a:extLst>
          </p:cNvPr>
          <p:cNvSpPr>
            <a:spLocks noChangeShapeType="1"/>
          </p:cNvSpPr>
          <p:nvPr/>
        </p:nvSpPr>
        <p:spPr bwMode="auto">
          <a:xfrm>
            <a:off x="260350" y="6661150"/>
            <a:ext cx="0" cy="287338"/>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5061" name="Line 69">
            <a:extLst>
              <a:ext uri="{FF2B5EF4-FFF2-40B4-BE49-F238E27FC236}">
                <a16:creationId xmlns:a16="http://schemas.microsoft.com/office/drawing/2014/main" id="{B2A4C0FA-27C2-4228-9E49-D04609AB558F}"/>
              </a:ext>
            </a:extLst>
          </p:cNvPr>
          <p:cNvSpPr>
            <a:spLocks noChangeShapeType="1"/>
          </p:cNvSpPr>
          <p:nvPr/>
        </p:nvSpPr>
        <p:spPr bwMode="auto">
          <a:xfrm>
            <a:off x="547688" y="7308850"/>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5062" name="Line 70">
            <a:extLst>
              <a:ext uri="{FF2B5EF4-FFF2-40B4-BE49-F238E27FC236}">
                <a16:creationId xmlns:a16="http://schemas.microsoft.com/office/drawing/2014/main" id="{D82A8DBC-7AF7-4BD4-B79B-B9F4048D8260}"/>
              </a:ext>
            </a:extLst>
          </p:cNvPr>
          <p:cNvSpPr>
            <a:spLocks noChangeShapeType="1"/>
          </p:cNvSpPr>
          <p:nvPr/>
        </p:nvSpPr>
        <p:spPr bwMode="auto">
          <a:xfrm>
            <a:off x="547688" y="7092950"/>
            <a:ext cx="0" cy="2159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85063" name="Group 71">
            <a:extLst>
              <a:ext uri="{FF2B5EF4-FFF2-40B4-BE49-F238E27FC236}">
                <a16:creationId xmlns:a16="http://schemas.microsoft.com/office/drawing/2014/main" id="{0FC4040B-06DA-4410-87E9-DEA9369F6612}"/>
              </a:ext>
            </a:extLst>
          </p:cNvPr>
          <p:cNvGrpSpPr>
            <a:grpSpLocks/>
          </p:cNvGrpSpPr>
          <p:nvPr/>
        </p:nvGrpSpPr>
        <p:grpSpPr bwMode="auto">
          <a:xfrm>
            <a:off x="222250" y="6372225"/>
            <a:ext cx="76200" cy="63500"/>
            <a:chOff x="2443" y="447"/>
            <a:chExt cx="48" cy="40"/>
          </a:xfrm>
        </p:grpSpPr>
        <p:sp>
          <p:nvSpPr>
            <p:cNvPr id="85064" name="Line 72">
              <a:extLst>
                <a:ext uri="{FF2B5EF4-FFF2-40B4-BE49-F238E27FC236}">
                  <a16:creationId xmlns:a16="http://schemas.microsoft.com/office/drawing/2014/main" id="{FFBB32B8-9062-45CD-9A8A-82BB92F6A504}"/>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5065" name="Line 73">
              <a:extLst>
                <a:ext uri="{FF2B5EF4-FFF2-40B4-BE49-F238E27FC236}">
                  <a16:creationId xmlns:a16="http://schemas.microsoft.com/office/drawing/2014/main" id="{E09EECA1-1E6B-428A-AD50-636DD97E4128}"/>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85066" name="Text Box 74">
            <a:extLst>
              <a:ext uri="{FF2B5EF4-FFF2-40B4-BE49-F238E27FC236}">
                <a16:creationId xmlns:a16="http://schemas.microsoft.com/office/drawing/2014/main" id="{63A1E832-03F2-488E-9127-E22200FD548D}"/>
              </a:ext>
            </a:extLst>
          </p:cNvPr>
          <p:cNvSpPr txBox="1">
            <a:spLocks noChangeArrowheads="1"/>
          </p:cNvSpPr>
          <p:nvPr/>
        </p:nvSpPr>
        <p:spPr bwMode="auto">
          <a:xfrm>
            <a:off x="403225" y="6300788"/>
            <a:ext cx="236061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FIRE SUPPORT ELEMENT CWBR-12</a:t>
            </a:r>
          </a:p>
          <a:p>
            <a:r>
              <a:rPr lang="en-GB" altLang="en-US" sz="1000"/>
              <a:t>Heavy Artillery Regiment (M110)</a:t>
            </a:r>
          </a:p>
        </p:txBody>
      </p:sp>
      <p:grpSp>
        <p:nvGrpSpPr>
          <p:cNvPr id="85067" name="Group 75">
            <a:extLst>
              <a:ext uri="{FF2B5EF4-FFF2-40B4-BE49-F238E27FC236}">
                <a16:creationId xmlns:a16="http://schemas.microsoft.com/office/drawing/2014/main" id="{8EE6FC56-DECE-4692-860E-044DEE692703}"/>
              </a:ext>
            </a:extLst>
          </p:cNvPr>
          <p:cNvGrpSpPr>
            <a:grpSpLocks/>
          </p:cNvGrpSpPr>
          <p:nvPr/>
        </p:nvGrpSpPr>
        <p:grpSpPr bwMode="auto">
          <a:xfrm>
            <a:off x="763588" y="7164388"/>
            <a:ext cx="74612" cy="26987"/>
            <a:chOff x="2373" y="1404"/>
            <a:chExt cx="47" cy="17"/>
          </a:xfrm>
        </p:grpSpPr>
        <p:sp>
          <p:nvSpPr>
            <p:cNvPr id="85068" name="Oval 76">
              <a:extLst>
                <a:ext uri="{FF2B5EF4-FFF2-40B4-BE49-F238E27FC236}">
                  <a16:creationId xmlns:a16="http://schemas.microsoft.com/office/drawing/2014/main" id="{F777E8C6-9136-4DD0-AEE9-2BDA741C9661}"/>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85069" name="Oval 77">
              <a:extLst>
                <a:ext uri="{FF2B5EF4-FFF2-40B4-BE49-F238E27FC236}">
                  <a16:creationId xmlns:a16="http://schemas.microsoft.com/office/drawing/2014/main" id="{FFBE54A5-B028-4AD2-91D9-FD40BADBDEAC}"/>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85070" name="Text Box 78">
            <a:extLst>
              <a:ext uri="{FF2B5EF4-FFF2-40B4-BE49-F238E27FC236}">
                <a16:creationId xmlns:a16="http://schemas.microsoft.com/office/drawing/2014/main" id="{C12CD01E-ABE8-4AAE-9BD8-6157DE8A8892}"/>
              </a:ext>
            </a:extLst>
          </p:cNvPr>
          <p:cNvSpPr txBox="1">
            <a:spLocks noChangeArrowheads="1"/>
          </p:cNvSpPr>
          <p:nvPr/>
        </p:nvSpPr>
        <p:spPr bwMode="auto">
          <a:xfrm>
            <a:off x="908050" y="7092950"/>
            <a:ext cx="20447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General Fire Support</a:t>
            </a:r>
          </a:p>
          <a:p>
            <a:r>
              <a:rPr lang="en-GB" altLang="en-US" sz="800"/>
              <a:t>x2 </a:t>
            </a:r>
            <a:r>
              <a:rPr lang="en-GB" altLang="en-US" sz="800" b="0"/>
              <a:t>M110 Self-Propelled 203mm Howitzer</a:t>
            </a:r>
            <a:endParaRPr lang="en-GB" altLang="en-US" sz="800"/>
          </a:p>
        </p:txBody>
      </p:sp>
      <p:sp>
        <p:nvSpPr>
          <p:cNvPr id="85071" name="Line 79">
            <a:extLst>
              <a:ext uri="{FF2B5EF4-FFF2-40B4-BE49-F238E27FC236}">
                <a16:creationId xmlns:a16="http://schemas.microsoft.com/office/drawing/2014/main" id="{9951851E-5F4A-4D97-B4A4-CE73D6612D6C}"/>
              </a:ext>
            </a:extLst>
          </p:cNvPr>
          <p:cNvSpPr>
            <a:spLocks noChangeShapeType="1"/>
          </p:cNvSpPr>
          <p:nvPr/>
        </p:nvSpPr>
        <p:spPr bwMode="auto">
          <a:xfrm>
            <a:off x="547688" y="6805613"/>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5072" name="Text Box 80">
            <a:extLst>
              <a:ext uri="{FF2B5EF4-FFF2-40B4-BE49-F238E27FC236}">
                <a16:creationId xmlns:a16="http://schemas.microsoft.com/office/drawing/2014/main" id="{97AA0BF7-EB38-41E1-BC5B-58C7EC1B1C78}"/>
              </a:ext>
            </a:extLst>
          </p:cNvPr>
          <p:cNvSpPr txBox="1">
            <a:spLocks noChangeArrowheads="1"/>
          </p:cNvSpPr>
          <p:nvPr/>
        </p:nvSpPr>
        <p:spPr bwMode="auto">
          <a:xfrm>
            <a:off x="692150" y="6732588"/>
            <a:ext cx="236061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FIRE SUPPORT ELEMENT CWBR-13</a:t>
            </a:r>
          </a:p>
          <a:p>
            <a:r>
              <a:rPr lang="en-GB" altLang="en-US" sz="1000"/>
              <a:t>x3 Heavy Artillery Battery</a:t>
            </a:r>
          </a:p>
        </p:txBody>
      </p:sp>
      <p:sp>
        <p:nvSpPr>
          <p:cNvPr id="85073" name="Line 81">
            <a:extLst>
              <a:ext uri="{FF2B5EF4-FFF2-40B4-BE49-F238E27FC236}">
                <a16:creationId xmlns:a16="http://schemas.microsoft.com/office/drawing/2014/main" id="{53018955-B628-4695-BADA-11245D62A5D1}"/>
              </a:ext>
            </a:extLst>
          </p:cNvPr>
          <p:cNvSpPr>
            <a:spLocks noChangeShapeType="1"/>
          </p:cNvSpPr>
          <p:nvPr/>
        </p:nvSpPr>
        <p:spPr bwMode="auto">
          <a:xfrm>
            <a:off x="260350" y="6948488"/>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85086" name="Group 94">
            <a:extLst>
              <a:ext uri="{FF2B5EF4-FFF2-40B4-BE49-F238E27FC236}">
                <a16:creationId xmlns:a16="http://schemas.microsoft.com/office/drawing/2014/main" id="{4E6A79B2-E8FF-410E-84D5-E2632DF52AF8}"/>
              </a:ext>
            </a:extLst>
          </p:cNvPr>
          <p:cNvGrpSpPr>
            <a:grpSpLocks/>
          </p:cNvGrpSpPr>
          <p:nvPr/>
        </p:nvGrpSpPr>
        <p:grpSpPr bwMode="auto">
          <a:xfrm>
            <a:off x="115888" y="6445250"/>
            <a:ext cx="287337" cy="215900"/>
            <a:chOff x="1920" y="3072"/>
            <a:chExt cx="151" cy="99"/>
          </a:xfrm>
        </p:grpSpPr>
        <p:sp>
          <p:nvSpPr>
            <p:cNvPr id="85087" name="Rectangle 95">
              <a:extLst>
                <a:ext uri="{FF2B5EF4-FFF2-40B4-BE49-F238E27FC236}">
                  <a16:creationId xmlns:a16="http://schemas.microsoft.com/office/drawing/2014/main" id="{E7D8B663-5C89-4AC7-AB43-D22A08F9882B}"/>
                </a:ext>
              </a:extLst>
            </p:cNvPr>
            <p:cNvSpPr>
              <a:spLocks noChangeAspect="1" noChangeArrowheads="1"/>
            </p:cNvSpPr>
            <p:nvPr/>
          </p:nvSpPr>
          <p:spPr bwMode="auto">
            <a:xfrm>
              <a:off x="1920" y="3072"/>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5088" name="Oval 96">
              <a:extLst>
                <a:ext uri="{FF2B5EF4-FFF2-40B4-BE49-F238E27FC236}">
                  <a16:creationId xmlns:a16="http://schemas.microsoft.com/office/drawing/2014/main" id="{2E27D707-01B5-4358-9B67-33C37290B8D7}"/>
                </a:ext>
              </a:extLst>
            </p:cNvPr>
            <p:cNvSpPr>
              <a:spLocks noChangeAspect="1" noChangeArrowheads="1"/>
            </p:cNvSpPr>
            <p:nvPr/>
          </p:nvSpPr>
          <p:spPr bwMode="auto">
            <a:xfrm>
              <a:off x="1946" y="3097"/>
              <a:ext cx="97" cy="47"/>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5089" name="Oval 97">
              <a:extLst>
                <a:ext uri="{FF2B5EF4-FFF2-40B4-BE49-F238E27FC236}">
                  <a16:creationId xmlns:a16="http://schemas.microsoft.com/office/drawing/2014/main" id="{372B2471-B5B1-4791-84CA-06A5DF4682CD}"/>
                </a:ext>
              </a:extLst>
            </p:cNvPr>
            <p:cNvSpPr>
              <a:spLocks noChangeAspect="1" noChangeArrowheads="1"/>
            </p:cNvSpPr>
            <p:nvPr/>
          </p:nvSpPr>
          <p:spPr bwMode="auto">
            <a:xfrm>
              <a:off x="1985" y="3110"/>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85090" name="Group 98">
            <a:extLst>
              <a:ext uri="{FF2B5EF4-FFF2-40B4-BE49-F238E27FC236}">
                <a16:creationId xmlns:a16="http://schemas.microsoft.com/office/drawing/2014/main" id="{DA46BBEC-AAE5-47BF-9119-97D71BCC09E7}"/>
              </a:ext>
            </a:extLst>
          </p:cNvPr>
          <p:cNvGrpSpPr>
            <a:grpSpLocks/>
          </p:cNvGrpSpPr>
          <p:nvPr/>
        </p:nvGrpSpPr>
        <p:grpSpPr bwMode="auto">
          <a:xfrm>
            <a:off x="403225" y="6877050"/>
            <a:ext cx="287338" cy="215900"/>
            <a:chOff x="1920" y="3072"/>
            <a:chExt cx="151" cy="99"/>
          </a:xfrm>
        </p:grpSpPr>
        <p:sp>
          <p:nvSpPr>
            <p:cNvPr id="85091" name="Rectangle 99">
              <a:extLst>
                <a:ext uri="{FF2B5EF4-FFF2-40B4-BE49-F238E27FC236}">
                  <a16:creationId xmlns:a16="http://schemas.microsoft.com/office/drawing/2014/main" id="{CBBFDC3E-AA64-4488-B927-EFE48758C399}"/>
                </a:ext>
              </a:extLst>
            </p:cNvPr>
            <p:cNvSpPr>
              <a:spLocks noChangeAspect="1" noChangeArrowheads="1"/>
            </p:cNvSpPr>
            <p:nvPr/>
          </p:nvSpPr>
          <p:spPr bwMode="auto">
            <a:xfrm>
              <a:off x="1920" y="3072"/>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5092" name="Oval 100">
              <a:extLst>
                <a:ext uri="{FF2B5EF4-FFF2-40B4-BE49-F238E27FC236}">
                  <a16:creationId xmlns:a16="http://schemas.microsoft.com/office/drawing/2014/main" id="{DAB644E2-B0D6-47DF-AD54-FB3D2010A5A9}"/>
                </a:ext>
              </a:extLst>
            </p:cNvPr>
            <p:cNvSpPr>
              <a:spLocks noChangeAspect="1" noChangeArrowheads="1"/>
            </p:cNvSpPr>
            <p:nvPr/>
          </p:nvSpPr>
          <p:spPr bwMode="auto">
            <a:xfrm>
              <a:off x="1946" y="3097"/>
              <a:ext cx="97" cy="47"/>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5093" name="Oval 101">
              <a:extLst>
                <a:ext uri="{FF2B5EF4-FFF2-40B4-BE49-F238E27FC236}">
                  <a16:creationId xmlns:a16="http://schemas.microsoft.com/office/drawing/2014/main" id="{F3ACCECC-15F6-41E1-9222-497DB08DC642}"/>
                </a:ext>
              </a:extLst>
            </p:cNvPr>
            <p:cNvSpPr>
              <a:spLocks noChangeAspect="1" noChangeArrowheads="1"/>
            </p:cNvSpPr>
            <p:nvPr/>
          </p:nvSpPr>
          <p:spPr bwMode="auto">
            <a:xfrm>
              <a:off x="1985" y="3110"/>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85094" name="Group 102">
            <a:extLst>
              <a:ext uri="{FF2B5EF4-FFF2-40B4-BE49-F238E27FC236}">
                <a16:creationId xmlns:a16="http://schemas.microsoft.com/office/drawing/2014/main" id="{4FCA3B19-262D-42F0-A374-50E87A9B9037}"/>
              </a:ext>
            </a:extLst>
          </p:cNvPr>
          <p:cNvGrpSpPr>
            <a:grpSpLocks/>
          </p:cNvGrpSpPr>
          <p:nvPr/>
        </p:nvGrpSpPr>
        <p:grpSpPr bwMode="auto">
          <a:xfrm>
            <a:off x="692150" y="7237413"/>
            <a:ext cx="239713" cy="157162"/>
            <a:chOff x="1920" y="3072"/>
            <a:chExt cx="151" cy="99"/>
          </a:xfrm>
        </p:grpSpPr>
        <p:sp>
          <p:nvSpPr>
            <p:cNvPr id="85095" name="Rectangle 103">
              <a:extLst>
                <a:ext uri="{FF2B5EF4-FFF2-40B4-BE49-F238E27FC236}">
                  <a16:creationId xmlns:a16="http://schemas.microsoft.com/office/drawing/2014/main" id="{BB697161-FC37-4367-9161-15E1AECEBE4B}"/>
                </a:ext>
              </a:extLst>
            </p:cNvPr>
            <p:cNvSpPr>
              <a:spLocks noChangeAspect="1" noChangeArrowheads="1"/>
            </p:cNvSpPr>
            <p:nvPr/>
          </p:nvSpPr>
          <p:spPr bwMode="auto">
            <a:xfrm>
              <a:off x="1920" y="3072"/>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5096" name="Oval 104">
              <a:extLst>
                <a:ext uri="{FF2B5EF4-FFF2-40B4-BE49-F238E27FC236}">
                  <a16:creationId xmlns:a16="http://schemas.microsoft.com/office/drawing/2014/main" id="{69A77411-E8D7-4151-BE51-0B520E291C72}"/>
                </a:ext>
              </a:extLst>
            </p:cNvPr>
            <p:cNvSpPr>
              <a:spLocks noChangeAspect="1" noChangeArrowheads="1"/>
            </p:cNvSpPr>
            <p:nvPr/>
          </p:nvSpPr>
          <p:spPr bwMode="auto">
            <a:xfrm>
              <a:off x="1946" y="3097"/>
              <a:ext cx="97" cy="47"/>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5097" name="Oval 105">
              <a:extLst>
                <a:ext uri="{FF2B5EF4-FFF2-40B4-BE49-F238E27FC236}">
                  <a16:creationId xmlns:a16="http://schemas.microsoft.com/office/drawing/2014/main" id="{FE09712C-2ACA-4183-930A-167B4B61C571}"/>
                </a:ext>
              </a:extLst>
            </p:cNvPr>
            <p:cNvSpPr>
              <a:spLocks noChangeAspect="1" noChangeArrowheads="1"/>
            </p:cNvSpPr>
            <p:nvPr/>
          </p:nvSpPr>
          <p:spPr bwMode="auto">
            <a:xfrm>
              <a:off x="1985" y="3110"/>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85118" name="AutoShape 126" descr="74ee6683">
            <a:extLst>
              <a:ext uri="{FF2B5EF4-FFF2-40B4-BE49-F238E27FC236}">
                <a16:creationId xmlns:a16="http://schemas.microsoft.com/office/drawing/2014/main" id="{4DFD114C-1D06-41D8-A092-1DA866031117}"/>
              </a:ext>
            </a:extLst>
          </p:cNvPr>
          <p:cNvSpPr>
            <a:spLocks noChangeAspect="1" noChangeArrowheads="1"/>
          </p:cNvSpPr>
          <p:nvPr/>
        </p:nvSpPr>
        <p:spPr bwMode="auto">
          <a:xfrm>
            <a:off x="549275" y="2555875"/>
            <a:ext cx="5753100" cy="4086225"/>
          </a:xfrm>
          <a:prstGeom prst="rect">
            <a:avLst/>
          </a:prstGeom>
          <a:noFill/>
          <a:extLst>
            <a:ext uri="{909E8E84-426E-40DD-AFC4-6F175D3DCCD1}">
              <a14:hiddenFill xmlns:a14="http://schemas.microsoft.com/office/drawing/2010/main">
                <a:solidFill>
                  <a:srgbClr val="FFFFFF"/>
                </a:solidFill>
              </a14:hiddenFill>
            </a:ext>
          </a:extLst>
        </p:spPr>
        <p:txBody>
          <a:bodyPr/>
          <a:lstStyle/>
          <a:p>
            <a:endParaRPr lang="en-GB"/>
          </a:p>
        </p:txBody>
      </p:sp>
      <p:pic>
        <p:nvPicPr>
          <p:cNvPr id="85119" name="Picture 127" descr="M110">
            <a:extLst>
              <a:ext uri="{FF2B5EF4-FFF2-40B4-BE49-F238E27FC236}">
                <a16:creationId xmlns:a16="http://schemas.microsoft.com/office/drawing/2014/main" id="{9D624CD2-F928-4397-8C1C-9C9D6E8214B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5888" y="3708400"/>
            <a:ext cx="3160712" cy="2244725"/>
          </a:xfrm>
          <a:prstGeom prst="rect">
            <a:avLst/>
          </a:prstGeom>
          <a:noFill/>
          <a:extLst>
            <a:ext uri="{909E8E84-426E-40DD-AFC4-6F175D3DCCD1}">
              <a14:hiddenFill xmlns:a14="http://schemas.microsoft.com/office/drawing/2010/main">
                <a:solidFill>
                  <a:srgbClr val="FFFFFF"/>
                </a:solidFill>
              </a14:hiddenFill>
            </a:ext>
          </a:extLst>
        </p:spPr>
      </p:pic>
      <p:pic>
        <p:nvPicPr>
          <p:cNvPr id="85120" name="Picture 128" descr="British FOO">
            <a:extLst>
              <a:ext uri="{FF2B5EF4-FFF2-40B4-BE49-F238E27FC236}">
                <a16:creationId xmlns:a16="http://schemas.microsoft.com/office/drawing/2014/main" id="{749D1C61-9C71-4BD5-BA53-5C14AD174CE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29000" y="5292725"/>
            <a:ext cx="3160713" cy="2217738"/>
          </a:xfrm>
          <a:prstGeom prst="rect">
            <a:avLst/>
          </a:prstGeom>
          <a:noFill/>
          <a:extLst>
            <a:ext uri="{909E8E84-426E-40DD-AFC4-6F175D3DCCD1}">
              <a14:hiddenFill xmlns:a14="http://schemas.microsoft.com/office/drawing/2010/main">
                <a:solidFill>
                  <a:srgbClr val="FFFFFF"/>
                </a:solidFill>
              </a14:hiddenFill>
            </a:ext>
          </a:extLst>
        </p:spPr>
      </p:pic>
      <p:sp>
        <p:nvSpPr>
          <p:cNvPr id="85122" name="AutoShape 130" descr="ANd9GcQuBNiQihXq7Dt-in7Alx6EzVbo7F37snoq4vOcbFAUjyb60Jfa">
            <a:extLst>
              <a:ext uri="{FF2B5EF4-FFF2-40B4-BE49-F238E27FC236}">
                <a16:creationId xmlns:a16="http://schemas.microsoft.com/office/drawing/2014/main" id="{6C2D2C8E-1783-46E9-81BC-AAB002BEAE3E}"/>
              </a:ext>
            </a:extLst>
          </p:cNvPr>
          <p:cNvSpPr>
            <a:spLocks noChangeAspect="1" noChangeArrowheads="1"/>
          </p:cNvSpPr>
          <p:nvPr/>
        </p:nvSpPr>
        <p:spPr bwMode="auto">
          <a:xfrm>
            <a:off x="2205038" y="3635375"/>
            <a:ext cx="2428875" cy="1885950"/>
          </a:xfrm>
          <a:prstGeom prst="rect">
            <a:avLst/>
          </a:prstGeom>
          <a:noFill/>
          <a:extLst>
            <a:ext uri="{909E8E84-426E-40DD-AFC4-6F175D3DCCD1}">
              <a14:hiddenFill xmlns:a14="http://schemas.microsoft.com/office/drawing/2010/main">
                <a:solidFill>
                  <a:srgbClr val="FFFFFF"/>
                </a:solidFill>
              </a14:hiddenFill>
            </a:ext>
          </a:extLst>
        </p:spPr>
        <p:txBody>
          <a:bodyPr/>
          <a:lstStyle/>
          <a:p>
            <a:endParaRPr lang="en-GB"/>
          </a:p>
        </p:txBody>
      </p:sp>
      <p:pic>
        <p:nvPicPr>
          <p:cNvPr id="85123" name="Picture 131" descr="M110">
            <a:extLst>
              <a:ext uri="{FF2B5EF4-FFF2-40B4-BE49-F238E27FC236}">
                <a16:creationId xmlns:a16="http://schemas.microsoft.com/office/drawing/2014/main" id="{7A39855D-B3B2-4BF5-96B8-D5831868ECB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00438" y="107950"/>
            <a:ext cx="3076575" cy="2389188"/>
          </a:xfrm>
          <a:prstGeom prst="rect">
            <a:avLst/>
          </a:prstGeom>
          <a:noFill/>
          <a:extLst>
            <a:ext uri="{909E8E84-426E-40DD-AFC4-6F175D3DCCD1}">
              <a14:hiddenFill xmlns:a14="http://schemas.microsoft.com/office/drawing/2010/main">
                <a:solidFill>
                  <a:srgbClr val="FFFFFF"/>
                </a:solidFill>
              </a14:hiddenFill>
            </a:ext>
          </a:extLst>
        </p:spPr>
      </p:pic>
      <p:sp>
        <p:nvSpPr>
          <p:cNvPr id="85141" name="Line 149">
            <a:extLst>
              <a:ext uri="{FF2B5EF4-FFF2-40B4-BE49-F238E27FC236}">
                <a16:creationId xmlns:a16="http://schemas.microsoft.com/office/drawing/2014/main" id="{A318FB46-EA2B-4297-8929-FF004BE7264B}"/>
              </a:ext>
            </a:extLst>
          </p:cNvPr>
          <p:cNvSpPr>
            <a:spLocks noChangeShapeType="1"/>
          </p:cNvSpPr>
          <p:nvPr/>
        </p:nvSpPr>
        <p:spPr bwMode="auto">
          <a:xfrm>
            <a:off x="260350" y="539750"/>
            <a:ext cx="0" cy="10080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5142" name="Line 150">
            <a:extLst>
              <a:ext uri="{FF2B5EF4-FFF2-40B4-BE49-F238E27FC236}">
                <a16:creationId xmlns:a16="http://schemas.microsoft.com/office/drawing/2014/main" id="{625B172A-68ED-4D1D-B527-A023C6BC276A}"/>
              </a:ext>
            </a:extLst>
          </p:cNvPr>
          <p:cNvSpPr>
            <a:spLocks noChangeShapeType="1"/>
          </p:cNvSpPr>
          <p:nvPr/>
        </p:nvSpPr>
        <p:spPr bwMode="auto">
          <a:xfrm>
            <a:off x="547688" y="1189038"/>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5143" name="Line 151">
            <a:extLst>
              <a:ext uri="{FF2B5EF4-FFF2-40B4-BE49-F238E27FC236}">
                <a16:creationId xmlns:a16="http://schemas.microsoft.com/office/drawing/2014/main" id="{1ED2F856-4AE7-4B62-A417-CA03B437BDC4}"/>
              </a:ext>
            </a:extLst>
          </p:cNvPr>
          <p:cNvSpPr>
            <a:spLocks noChangeShapeType="1"/>
          </p:cNvSpPr>
          <p:nvPr/>
        </p:nvSpPr>
        <p:spPr bwMode="auto">
          <a:xfrm>
            <a:off x="547688" y="973138"/>
            <a:ext cx="0" cy="2159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85144" name="Group 152">
            <a:extLst>
              <a:ext uri="{FF2B5EF4-FFF2-40B4-BE49-F238E27FC236}">
                <a16:creationId xmlns:a16="http://schemas.microsoft.com/office/drawing/2014/main" id="{649FC2F0-D232-4F3F-BF01-7F19A83E85A6}"/>
              </a:ext>
            </a:extLst>
          </p:cNvPr>
          <p:cNvGrpSpPr>
            <a:grpSpLocks/>
          </p:cNvGrpSpPr>
          <p:nvPr/>
        </p:nvGrpSpPr>
        <p:grpSpPr bwMode="auto">
          <a:xfrm>
            <a:off x="222250" y="254000"/>
            <a:ext cx="76200" cy="63500"/>
            <a:chOff x="2443" y="447"/>
            <a:chExt cx="48" cy="40"/>
          </a:xfrm>
        </p:grpSpPr>
        <p:sp>
          <p:nvSpPr>
            <p:cNvPr id="85145" name="Line 153">
              <a:extLst>
                <a:ext uri="{FF2B5EF4-FFF2-40B4-BE49-F238E27FC236}">
                  <a16:creationId xmlns:a16="http://schemas.microsoft.com/office/drawing/2014/main" id="{0E283AF6-9960-42AF-8CC8-D924675E21FD}"/>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5146" name="Line 154">
              <a:extLst>
                <a:ext uri="{FF2B5EF4-FFF2-40B4-BE49-F238E27FC236}">
                  <a16:creationId xmlns:a16="http://schemas.microsoft.com/office/drawing/2014/main" id="{9A7A4069-265E-4BCD-A727-7C20E9C77492}"/>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85147" name="Text Box 155">
            <a:extLst>
              <a:ext uri="{FF2B5EF4-FFF2-40B4-BE49-F238E27FC236}">
                <a16:creationId xmlns:a16="http://schemas.microsoft.com/office/drawing/2014/main" id="{672724A3-095C-450E-B61D-BF1D223C3972}"/>
              </a:ext>
            </a:extLst>
          </p:cNvPr>
          <p:cNvSpPr txBox="1">
            <a:spLocks noChangeArrowheads="1"/>
          </p:cNvSpPr>
          <p:nvPr/>
        </p:nvSpPr>
        <p:spPr bwMode="auto">
          <a:xfrm>
            <a:off x="404813" y="179388"/>
            <a:ext cx="236061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FIRE SUPPORT ELEMENT CWBR-10</a:t>
            </a:r>
          </a:p>
          <a:p>
            <a:r>
              <a:rPr lang="en-GB" altLang="en-US" sz="1000"/>
              <a:t>Heavy Artillery Regiment (Mixed) </a:t>
            </a:r>
            <a:r>
              <a:rPr lang="en-GB" altLang="en-US" sz="800"/>
              <a:t>(a)</a:t>
            </a:r>
            <a:endParaRPr lang="en-GB" altLang="en-US" sz="1000"/>
          </a:p>
        </p:txBody>
      </p:sp>
      <p:grpSp>
        <p:nvGrpSpPr>
          <p:cNvPr id="85148" name="Group 156">
            <a:extLst>
              <a:ext uri="{FF2B5EF4-FFF2-40B4-BE49-F238E27FC236}">
                <a16:creationId xmlns:a16="http://schemas.microsoft.com/office/drawing/2014/main" id="{A0A3A08D-B7DC-4F1D-AAA6-E12B99519466}"/>
              </a:ext>
            </a:extLst>
          </p:cNvPr>
          <p:cNvGrpSpPr>
            <a:grpSpLocks/>
          </p:cNvGrpSpPr>
          <p:nvPr/>
        </p:nvGrpSpPr>
        <p:grpSpPr bwMode="auto">
          <a:xfrm>
            <a:off x="763588" y="1044575"/>
            <a:ext cx="74612" cy="26988"/>
            <a:chOff x="2373" y="1404"/>
            <a:chExt cx="47" cy="17"/>
          </a:xfrm>
        </p:grpSpPr>
        <p:sp>
          <p:nvSpPr>
            <p:cNvPr id="85149" name="Oval 157">
              <a:extLst>
                <a:ext uri="{FF2B5EF4-FFF2-40B4-BE49-F238E27FC236}">
                  <a16:creationId xmlns:a16="http://schemas.microsoft.com/office/drawing/2014/main" id="{2FA195ED-C4E3-4B88-A3DB-D06B5C0341C1}"/>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85150" name="Oval 158">
              <a:extLst>
                <a:ext uri="{FF2B5EF4-FFF2-40B4-BE49-F238E27FC236}">
                  <a16:creationId xmlns:a16="http://schemas.microsoft.com/office/drawing/2014/main" id="{97B5B932-A833-4F7B-94F9-C7ACFE8F9C18}"/>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85151" name="Text Box 159">
            <a:extLst>
              <a:ext uri="{FF2B5EF4-FFF2-40B4-BE49-F238E27FC236}">
                <a16:creationId xmlns:a16="http://schemas.microsoft.com/office/drawing/2014/main" id="{570E2760-3080-4080-9110-FE8F90D25AB4}"/>
              </a:ext>
            </a:extLst>
          </p:cNvPr>
          <p:cNvSpPr txBox="1">
            <a:spLocks noChangeArrowheads="1"/>
          </p:cNvSpPr>
          <p:nvPr/>
        </p:nvSpPr>
        <p:spPr bwMode="auto">
          <a:xfrm>
            <a:off x="908050" y="973138"/>
            <a:ext cx="20447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General Fire Support</a:t>
            </a:r>
          </a:p>
          <a:p>
            <a:r>
              <a:rPr lang="en-GB" altLang="en-US" sz="800"/>
              <a:t>x2 </a:t>
            </a:r>
            <a:r>
              <a:rPr lang="en-GB" altLang="en-US" sz="800" b="0"/>
              <a:t>M107 Self-Propelled 175mm Howitzer</a:t>
            </a:r>
            <a:endParaRPr lang="en-GB" altLang="en-US" sz="800"/>
          </a:p>
        </p:txBody>
      </p:sp>
      <p:sp>
        <p:nvSpPr>
          <p:cNvPr id="85152" name="Line 160">
            <a:extLst>
              <a:ext uri="{FF2B5EF4-FFF2-40B4-BE49-F238E27FC236}">
                <a16:creationId xmlns:a16="http://schemas.microsoft.com/office/drawing/2014/main" id="{61C2B114-2117-4B9A-BED8-9A741AFBC533}"/>
              </a:ext>
            </a:extLst>
          </p:cNvPr>
          <p:cNvSpPr>
            <a:spLocks noChangeShapeType="1"/>
          </p:cNvSpPr>
          <p:nvPr/>
        </p:nvSpPr>
        <p:spPr bwMode="auto">
          <a:xfrm>
            <a:off x="547688" y="685800"/>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5153" name="Text Box 161">
            <a:extLst>
              <a:ext uri="{FF2B5EF4-FFF2-40B4-BE49-F238E27FC236}">
                <a16:creationId xmlns:a16="http://schemas.microsoft.com/office/drawing/2014/main" id="{FE797E83-E8E6-4A92-8DC6-813FD1C518A0}"/>
              </a:ext>
            </a:extLst>
          </p:cNvPr>
          <p:cNvSpPr txBox="1">
            <a:spLocks noChangeArrowheads="1"/>
          </p:cNvSpPr>
          <p:nvPr/>
        </p:nvSpPr>
        <p:spPr bwMode="auto">
          <a:xfrm>
            <a:off x="692150" y="611188"/>
            <a:ext cx="236061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FIRE SUPPORT ELEMENT CWBR-11</a:t>
            </a:r>
          </a:p>
          <a:p>
            <a:r>
              <a:rPr lang="en-GB" altLang="en-US" sz="1000"/>
              <a:t>x3 Heavy Artillery Battery</a:t>
            </a:r>
          </a:p>
        </p:txBody>
      </p:sp>
      <p:sp>
        <p:nvSpPr>
          <p:cNvPr id="85154" name="Line 162">
            <a:extLst>
              <a:ext uri="{FF2B5EF4-FFF2-40B4-BE49-F238E27FC236}">
                <a16:creationId xmlns:a16="http://schemas.microsoft.com/office/drawing/2014/main" id="{6CCF2BA8-40E6-4E04-A8DC-3ACA95347D25}"/>
              </a:ext>
            </a:extLst>
          </p:cNvPr>
          <p:cNvSpPr>
            <a:spLocks noChangeShapeType="1"/>
          </p:cNvSpPr>
          <p:nvPr/>
        </p:nvSpPr>
        <p:spPr bwMode="auto">
          <a:xfrm>
            <a:off x="260350" y="82867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85155" name="Group 163">
            <a:extLst>
              <a:ext uri="{FF2B5EF4-FFF2-40B4-BE49-F238E27FC236}">
                <a16:creationId xmlns:a16="http://schemas.microsoft.com/office/drawing/2014/main" id="{3FFCBB91-4E43-4679-828C-896FA6DA4DDE}"/>
              </a:ext>
            </a:extLst>
          </p:cNvPr>
          <p:cNvGrpSpPr>
            <a:grpSpLocks/>
          </p:cNvGrpSpPr>
          <p:nvPr/>
        </p:nvGrpSpPr>
        <p:grpSpPr bwMode="auto">
          <a:xfrm>
            <a:off x="115888" y="323850"/>
            <a:ext cx="287337" cy="215900"/>
            <a:chOff x="1920" y="3072"/>
            <a:chExt cx="151" cy="99"/>
          </a:xfrm>
        </p:grpSpPr>
        <p:sp>
          <p:nvSpPr>
            <p:cNvPr id="85156" name="Rectangle 164">
              <a:extLst>
                <a:ext uri="{FF2B5EF4-FFF2-40B4-BE49-F238E27FC236}">
                  <a16:creationId xmlns:a16="http://schemas.microsoft.com/office/drawing/2014/main" id="{82006767-798B-4967-A28A-C21673A9F5A2}"/>
                </a:ext>
              </a:extLst>
            </p:cNvPr>
            <p:cNvSpPr>
              <a:spLocks noChangeAspect="1" noChangeArrowheads="1"/>
            </p:cNvSpPr>
            <p:nvPr/>
          </p:nvSpPr>
          <p:spPr bwMode="auto">
            <a:xfrm>
              <a:off x="1920" y="3072"/>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5157" name="Oval 165">
              <a:extLst>
                <a:ext uri="{FF2B5EF4-FFF2-40B4-BE49-F238E27FC236}">
                  <a16:creationId xmlns:a16="http://schemas.microsoft.com/office/drawing/2014/main" id="{CF36142E-AEE8-45E1-82C9-7E8B9E292794}"/>
                </a:ext>
              </a:extLst>
            </p:cNvPr>
            <p:cNvSpPr>
              <a:spLocks noChangeAspect="1" noChangeArrowheads="1"/>
            </p:cNvSpPr>
            <p:nvPr/>
          </p:nvSpPr>
          <p:spPr bwMode="auto">
            <a:xfrm>
              <a:off x="1946" y="3097"/>
              <a:ext cx="97" cy="47"/>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5158" name="Oval 166">
              <a:extLst>
                <a:ext uri="{FF2B5EF4-FFF2-40B4-BE49-F238E27FC236}">
                  <a16:creationId xmlns:a16="http://schemas.microsoft.com/office/drawing/2014/main" id="{3E2CCD54-BCD8-47FA-8C52-28F167025F0B}"/>
                </a:ext>
              </a:extLst>
            </p:cNvPr>
            <p:cNvSpPr>
              <a:spLocks noChangeAspect="1" noChangeArrowheads="1"/>
            </p:cNvSpPr>
            <p:nvPr/>
          </p:nvSpPr>
          <p:spPr bwMode="auto">
            <a:xfrm>
              <a:off x="1985" y="3110"/>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85159" name="Group 167">
            <a:extLst>
              <a:ext uri="{FF2B5EF4-FFF2-40B4-BE49-F238E27FC236}">
                <a16:creationId xmlns:a16="http://schemas.microsoft.com/office/drawing/2014/main" id="{1FEAD7C0-73E9-496A-828D-9BD66C3486EF}"/>
              </a:ext>
            </a:extLst>
          </p:cNvPr>
          <p:cNvGrpSpPr>
            <a:grpSpLocks/>
          </p:cNvGrpSpPr>
          <p:nvPr/>
        </p:nvGrpSpPr>
        <p:grpSpPr bwMode="auto">
          <a:xfrm>
            <a:off x="403225" y="757238"/>
            <a:ext cx="287338" cy="215900"/>
            <a:chOff x="1920" y="3072"/>
            <a:chExt cx="151" cy="99"/>
          </a:xfrm>
        </p:grpSpPr>
        <p:sp>
          <p:nvSpPr>
            <p:cNvPr id="85160" name="Rectangle 168">
              <a:extLst>
                <a:ext uri="{FF2B5EF4-FFF2-40B4-BE49-F238E27FC236}">
                  <a16:creationId xmlns:a16="http://schemas.microsoft.com/office/drawing/2014/main" id="{332A9910-DCBD-4E92-A1A8-B2C356AD723E}"/>
                </a:ext>
              </a:extLst>
            </p:cNvPr>
            <p:cNvSpPr>
              <a:spLocks noChangeAspect="1" noChangeArrowheads="1"/>
            </p:cNvSpPr>
            <p:nvPr/>
          </p:nvSpPr>
          <p:spPr bwMode="auto">
            <a:xfrm>
              <a:off x="1920" y="3072"/>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5161" name="Oval 169">
              <a:extLst>
                <a:ext uri="{FF2B5EF4-FFF2-40B4-BE49-F238E27FC236}">
                  <a16:creationId xmlns:a16="http://schemas.microsoft.com/office/drawing/2014/main" id="{7A3876BF-95FD-40C8-BF68-F0220A8DE2C1}"/>
                </a:ext>
              </a:extLst>
            </p:cNvPr>
            <p:cNvSpPr>
              <a:spLocks noChangeAspect="1" noChangeArrowheads="1"/>
            </p:cNvSpPr>
            <p:nvPr/>
          </p:nvSpPr>
          <p:spPr bwMode="auto">
            <a:xfrm>
              <a:off x="1946" y="3097"/>
              <a:ext cx="97" cy="47"/>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5162" name="Oval 170">
              <a:extLst>
                <a:ext uri="{FF2B5EF4-FFF2-40B4-BE49-F238E27FC236}">
                  <a16:creationId xmlns:a16="http://schemas.microsoft.com/office/drawing/2014/main" id="{FCE19605-2932-4720-8F0F-6ECF99097959}"/>
                </a:ext>
              </a:extLst>
            </p:cNvPr>
            <p:cNvSpPr>
              <a:spLocks noChangeAspect="1" noChangeArrowheads="1"/>
            </p:cNvSpPr>
            <p:nvPr/>
          </p:nvSpPr>
          <p:spPr bwMode="auto">
            <a:xfrm>
              <a:off x="1985" y="3110"/>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85163" name="Group 171">
            <a:extLst>
              <a:ext uri="{FF2B5EF4-FFF2-40B4-BE49-F238E27FC236}">
                <a16:creationId xmlns:a16="http://schemas.microsoft.com/office/drawing/2014/main" id="{D136043D-1470-4051-BE5B-93C9ADAF531B}"/>
              </a:ext>
            </a:extLst>
          </p:cNvPr>
          <p:cNvGrpSpPr>
            <a:grpSpLocks/>
          </p:cNvGrpSpPr>
          <p:nvPr/>
        </p:nvGrpSpPr>
        <p:grpSpPr bwMode="auto">
          <a:xfrm>
            <a:off x="692150" y="1116013"/>
            <a:ext cx="239713" cy="157162"/>
            <a:chOff x="1920" y="3072"/>
            <a:chExt cx="151" cy="99"/>
          </a:xfrm>
        </p:grpSpPr>
        <p:sp>
          <p:nvSpPr>
            <p:cNvPr id="85164" name="Rectangle 172">
              <a:extLst>
                <a:ext uri="{FF2B5EF4-FFF2-40B4-BE49-F238E27FC236}">
                  <a16:creationId xmlns:a16="http://schemas.microsoft.com/office/drawing/2014/main" id="{E3A0DEDD-A12D-4720-8124-625D5FBC684F}"/>
                </a:ext>
              </a:extLst>
            </p:cNvPr>
            <p:cNvSpPr>
              <a:spLocks noChangeAspect="1" noChangeArrowheads="1"/>
            </p:cNvSpPr>
            <p:nvPr/>
          </p:nvSpPr>
          <p:spPr bwMode="auto">
            <a:xfrm>
              <a:off x="1920" y="3072"/>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5165" name="Oval 173">
              <a:extLst>
                <a:ext uri="{FF2B5EF4-FFF2-40B4-BE49-F238E27FC236}">
                  <a16:creationId xmlns:a16="http://schemas.microsoft.com/office/drawing/2014/main" id="{46AA9D44-8B28-454A-8EEE-B60926BFBEAA}"/>
                </a:ext>
              </a:extLst>
            </p:cNvPr>
            <p:cNvSpPr>
              <a:spLocks noChangeAspect="1" noChangeArrowheads="1"/>
            </p:cNvSpPr>
            <p:nvPr/>
          </p:nvSpPr>
          <p:spPr bwMode="auto">
            <a:xfrm>
              <a:off x="1946" y="3097"/>
              <a:ext cx="97" cy="47"/>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5166" name="Oval 174">
              <a:extLst>
                <a:ext uri="{FF2B5EF4-FFF2-40B4-BE49-F238E27FC236}">
                  <a16:creationId xmlns:a16="http://schemas.microsoft.com/office/drawing/2014/main" id="{8F1C72DA-8C7B-453A-A516-CFF5EB18D58B}"/>
                </a:ext>
              </a:extLst>
            </p:cNvPr>
            <p:cNvSpPr>
              <a:spLocks noChangeAspect="1" noChangeArrowheads="1"/>
            </p:cNvSpPr>
            <p:nvPr/>
          </p:nvSpPr>
          <p:spPr bwMode="auto">
            <a:xfrm>
              <a:off x="1985" y="3110"/>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85168" name="Line 176">
            <a:extLst>
              <a:ext uri="{FF2B5EF4-FFF2-40B4-BE49-F238E27FC236}">
                <a16:creationId xmlns:a16="http://schemas.microsoft.com/office/drawing/2014/main" id="{F891F1E4-4CAF-4D8D-AF50-C59281ED4EB7}"/>
              </a:ext>
            </a:extLst>
          </p:cNvPr>
          <p:cNvSpPr>
            <a:spLocks noChangeShapeType="1"/>
          </p:cNvSpPr>
          <p:nvPr/>
        </p:nvSpPr>
        <p:spPr bwMode="auto">
          <a:xfrm>
            <a:off x="547688" y="1908175"/>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5169" name="Line 177">
            <a:extLst>
              <a:ext uri="{FF2B5EF4-FFF2-40B4-BE49-F238E27FC236}">
                <a16:creationId xmlns:a16="http://schemas.microsoft.com/office/drawing/2014/main" id="{A1D36837-B733-41EF-A13E-7986D0355B78}"/>
              </a:ext>
            </a:extLst>
          </p:cNvPr>
          <p:cNvSpPr>
            <a:spLocks noChangeShapeType="1"/>
          </p:cNvSpPr>
          <p:nvPr/>
        </p:nvSpPr>
        <p:spPr bwMode="auto">
          <a:xfrm>
            <a:off x="547688" y="1692275"/>
            <a:ext cx="0" cy="2159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85170" name="Group 178">
            <a:extLst>
              <a:ext uri="{FF2B5EF4-FFF2-40B4-BE49-F238E27FC236}">
                <a16:creationId xmlns:a16="http://schemas.microsoft.com/office/drawing/2014/main" id="{1FB50D1C-3066-4C47-844D-FA516CCEDE3F}"/>
              </a:ext>
            </a:extLst>
          </p:cNvPr>
          <p:cNvGrpSpPr>
            <a:grpSpLocks/>
          </p:cNvGrpSpPr>
          <p:nvPr/>
        </p:nvGrpSpPr>
        <p:grpSpPr bwMode="auto">
          <a:xfrm>
            <a:off x="763588" y="1763713"/>
            <a:ext cx="74612" cy="26987"/>
            <a:chOff x="2373" y="1404"/>
            <a:chExt cx="47" cy="17"/>
          </a:xfrm>
        </p:grpSpPr>
        <p:sp>
          <p:nvSpPr>
            <p:cNvPr id="85171" name="Oval 179">
              <a:extLst>
                <a:ext uri="{FF2B5EF4-FFF2-40B4-BE49-F238E27FC236}">
                  <a16:creationId xmlns:a16="http://schemas.microsoft.com/office/drawing/2014/main" id="{ED78604F-2B91-43E0-AA2E-21679F4794F5}"/>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85172" name="Oval 180">
              <a:extLst>
                <a:ext uri="{FF2B5EF4-FFF2-40B4-BE49-F238E27FC236}">
                  <a16:creationId xmlns:a16="http://schemas.microsoft.com/office/drawing/2014/main" id="{2243519E-C3D2-45D4-A29C-D54BB2AAE6CE}"/>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85173" name="Text Box 181">
            <a:extLst>
              <a:ext uri="{FF2B5EF4-FFF2-40B4-BE49-F238E27FC236}">
                <a16:creationId xmlns:a16="http://schemas.microsoft.com/office/drawing/2014/main" id="{4CF2FFCC-769A-4E33-9489-DDFC0C6A5A19}"/>
              </a:ext>
            </a:extLst>
          </p:cNvPr>
          <p:cNvSpPr txBox="1">
            <a:spLocks noChangeArrowheads="1"/>
          </p:cNvSpPr>
          <p:nvPr/>
        </p:nvSpPr>
        <p:spPr bwMode="auto">
          <a:xfrm>
            <a:off x="908050" y="1692275"/>
            <a:ext cx="20447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General Fire Support</a:t>
            </a:r>
          </a:p>
          <a:p>
            <a:r>
              <a:rPr lang="en-GB" altLang="en-US" sz="800"/>
              <a:t>x2 </a:t>
            </a:r>
            <a:r>
              <a:rPr lang="en-GB" altLang="en-US" sz="800" b="0"/>
              <a:t>M110 Self-Propelled 203mm Howitzer</a:t>
            </a:r>
            <a:endParaRPr lang="en-GB" altLang="en-US" sz="800"/>
          </a:p>
        </p:txBody>
      </p:sp>
      <p:sp>
        <p:nvSpPr>
          <p:cNvPr id="85174" name="Line 182">
            <a:extLst>
              <a:ext uri="{FF2B5EF4-FFF2-40B4-BE49-F238E27FC236}">
                <a16:creationId xmlns:a16="http://schemas.microsoft.com/office/drawing/2014/main" id="{ED28C540-F349-4A84-988F-60D3F085800F}"/>
              </a:ext>
            </a:extLst>
          </p:cNvPr>
          <p:cNvSpPr>
            <a:spLocks noChangeShapeType="1"/>
          </p:cNvSpPr>
          <p:nvPr/>
        </p:nvSpPr>
        <p:spPr bwMode="auto">
          <a:xfrm>
            <a:off x="547688" y="1404938"/>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5175" name="Text Box 183">
            <a:extLst>
              <a:ext uri="{FF2B5EF4-FFF2-40B4-BE49-F238E27FC236}">
                <a16:creationId xmlns:a16="http://schemas.microsoft.com/office/drawing/2014/main" id="{3C2FB414-7226-4E7B-AEB3-7B75A4FBB6AE}"/>
              </a:ext>
            </a:extLst>
          </p:cNvPr>
          <p:cNvSpPr txBox="1">
            <a:spLocks noChangeArrowheads="1"/>
          </p:cNvSpPr>
          <p:nvPr/>
        </p:nvSpPr>
        <p:spPr bwMode="auto">
          <a:xfrm>
            <a:off x="692150" y="1331913"/>
            <a:ext cx="236061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FIRE SUPPORT ELEMENT CWBR-13</a:t>
            </a:r>
          </a:p>
          <a:p>
            <a:r>
              <a:rPr lang="en-GB" altLang="en-US" sz="1000"/>
              <a:t>x1 Heavy Artillery Battery</a:t>
            </a:r>
          </a:p>
        </p:txBody>
      </p:sp>
      <p:sp>
        <p:nvSpPr>
          <p:cNvPr id="85176" name="Line 184">
            <a:extLst>
              <a:ext uri="{FF2B5EF4-FFF2-40B4-BE49-F238E27FC236}">
                <a16:creationId xmlns:a16="http://schemas.microsoft.com/office/drawing/2014/main" id="{C3A10AE1-6598-4D2B-AAB3-F6A7F59B68EE}"/>
              </a:ext>
            </a:extLst>
          </p:cNvPr>
          <p:cNvSpPr>
            <a:spLocks noChangeShapeType="1"/>
          </p:cNvSpPr>
          <p:nvPr/>
        </p:nvSpPr>
        <p:spPr bwMode="auto">
          <a:xfrm>
            <a:off x="260350" y="154781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85177" name="Group 185">
            <a:extLst>
              <a:ext uri="{FF2B5EF4-FFF2-40B4-BE49-F238E27FC236}">
                <a16:creationId xmlns:a16="http://schemas.microsoft.com/office/drawing/2014/main" id="{69358F04-70B8-41B9-A268-543BCB57758F}"/>
              </a:ext>
            </a:extLst>
          </p:cNvPr>
          <p:cNvGrpSpPr>
            <a:grpSpLocks/>
          </p:cNvGrpSpPr>
          <p:nvPr/>
        </p:nvGrpSpPr>
        <p:grpSpPr bwMode="auto">
          <a:xfrm>
            <a:off x="403225" y="1476375"/>
            <a:ext cx="287338" cy="215900"/>
            <a:chOff x="1920" y="3072"/>
            <a:chExt cx="151" cy="99"/>
          </a:xfrm>
        </p:grpSpPr>
        <p:sp>
          <p:nvSpPr>
            <p:cNvPr id="85178" name="Rectangle 186">
              <a:extLst>
                <a:ext uri="{FF2B5EF4-FFF2-40B4-BE49-F238E27FC236}">
                  <a16:creationId xmlns:a16="http://schemas.microsoft.com/office/drawing/2014/main" id="{501D70C8-DC7D-4BEB-B1F3-A7926DC48986}"/>
                </a:ext>
              </a:extLst>
            </p:cNvPr>
            <p:cNvSpPr>
              <a:spLocks noChangeAspect="1" noChangeArrowheads="1"/>
            </p:cNvSpPr>
            <p:nvPr/>
          </p:nvSpPr>
          <p:spPr bwMode="auto">
            <a:xfrm>
              <a:off x="1920" y="3072"/>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5179" name="Oval 187">
              <a:extLst>
                <a:ext uri="{FF2B5EF4-FFF2-40B4-BE49-F238E27FC236}">
                  <a16:creationId xmlns:a16="http://schemas.microsoft.com/office/drawing/2014/main" id="{AF6A20B4-364C-4B85-8611-EDE64A25D90A}"/>
                </a:ext>
              </a:extLst>
            </p:cNvPr>
            <p:cNvSpPr>
              <a:spLocks noChangeAspect="1" noChangeArrowheads="1"/>
            </p:cNvSpPr>
            <p:nvPr/>
          </p:nvSpPr>
          <p:spPr bwMode="auto">
            <a:xfrm>
              <a:off x="1946" y="3097"/>
              <a:ext cx="97" cy="47"/>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5180" name="Oval 188">
              <a:extLst>
                <a:ext uri="{FF2B5EF4-FFF2-40B4-BE49-F238E27FC236}">
                  <a16:creationId xmlns:a16="http://schemas.microsoft.com/office/drawing/2014/main" id="{CC28AC3D-A4B2-493C-9EFB-CAA9C816C79F}"/>
                </a:ext>
              </a:extLst>
            </p:cNvPr>
            <p:cNvSpPr>
              <a:spLocks noChangeAspect="1" noChangeArrowheads="1"/>
            </p:cNvSpPr>
            <p:nvPr/>
          </p:nvSpPr>
          <p:spPr bwMode="auto">
            <a:xfrm>
              <a:off x="1985" y="3110"/>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85181" name="Group 189">
            <a:extLst>
              <a:ext uri="{FF2B5EF4-FFF2-40B4-BE49-F238E27FC236}">
                <a16:creationId xmlns:a16="http://schemas.microsoft.com/office/drawing/2014/main" id="{C941D22B-1283-4576-A784-1317CC079CF7}"/>
              </a:ext>
            </a:extLst>
          </p:cNvPr>
          <p:cNvGrpSpPr>
            <a:grpSpLocks/>
          </p:cNvGrpSpPr>
          <p:nvPr/>
        </p:nvGrpSpPr>
        <p:grpSpPr bwMode="auto">
          <a:xfrm>
            <a:off x="692150" y="1836738"/>
            <a:ext cx="239713" cy="157162"/>
            <a:chOff x="1920" y="3072"/>
            <a:chExt cx="151" cy="99"/>
          </a:xfrm>
        </p:grpSpPr>
        <p:sp>
          <p:nvSpPr>
            <p:cNvPr id="85182" name="Rectangle 190">
              <a:extLst>
                <a:ext uri="{FF2B5EF4-FFF2-40B4-BE49-F238E27FC236}">
                  <a16:creationId xmlns:a16="http://schemas.microsoft.com/office/drawing/2014/main" id="{34B4A4B5-1E2D-49F2-A7B2-F33546FA7F21}"/>
                </a:ext>
              </a:extLst>
            </p:cNvPr>
            <p:cNvSpPr>
              <a:spLocks noChangeAspect="1" noChangeArrowheads="1"/>
            </p:cNvSpPr>
            <p:nvPr/>
          </p:nvSpPr>
          <p:spPr bwMode="auto">
            <a:xfrm>
              <a:off x="1920" y="3072"/>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5183" name="Oval 191">
              <a:extLst>
                <a:ext uri="{FF2B5EF4-FFF2-40B4-BE49-F238E27FC236}">
                  <a16:creationId xmlns:a16="http://schemas.microsoft.com/office/drawing/2014/main" id="{FD3C9C09-83F0-4A1F-971B-4C92CC8EDB19}"/>
                </a:ext>
              </a:extLst>
            </p:cNvPr>
            <p:cNvSpPr>
              <a:spLocks noChangeAspect="1" noChangeArrowheads="1"/>
            </p:cNvSpPr>
            <p:nvPr/>
          </p:nvSpPr>
          <p:spPr bwMode="auto">
            <a:xfrm>
              <a:off x="1946" y="3097"/>
              <a:ext cx="97" cy="47"/>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5184" name="Oval 192">
              <a:extLst>
                <a:ext uri="{FF2B5EF4-FFF2-40B4-BE49-F238E27FC236}">
                  <a16:creationId xmlns:a16="http://schemas.microsoft.com/office/drawing/2014/main" id="{5C5D7161-D6A7-4250-9C7E-29AAE2935971}"/>
                </a:ext>
              </a:extLst>
            </p:cNvPr>
            <p:cNvSpPr>
              <a:spLocks noChangeAspect="1" noChangeArrowheads="1"/>
            </p:cNvSpPr>
            <p:nvPr/>
          </p:nvSpPr>
          <p:spPr bwMode="auto">
            <a:xfrm>
              <a:off x="1985" y="3110"/>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85185" name="Text Box 193">
            <a:extLst>
              <a:ext uri="{FF2B5EF4-FFF2-40B4-BE49-F238E27FC236}">
                <a16:creationId xmlns:a16="http://schemas.microsoft.com/office/drawing/2014/main" id="{3FEF0EAD-6E4B-414C-87DE-BF45B0B2731C}"/>
              </a:ext>
            </a:extLst>
          </p:cNvPr>
          <p:cNvSpPr txBox="1">
            <a:spLocks noChangeArrowheads="1"/>
          </p:cNvSpPr>
          <p:nvPr/>
        </p:nvSpPr>
        <p:spPr bwMode="auto">
          <a:xfrm>
            <a:off x="115888" y="2051050"/>
            <a:ext cx="3213100" cy="1192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800" b="0"/>
              <a:t>(a) There was initially one such regiment in BAOR (5 Heavy Regiment), which organised with </a:t>
            </a:r>
            <a:r>
              <a:rPr lang="en-GB" altLang="en-US" sz="800"/>
              <a:t>x3 </a:t>
            </a:r>
            <a:r>
              <a:rPr lang="en-GB" altLang="en-US" sz="800" b="0"/>
              <a:t>M107 Batteries and </a:t>
            </a:r>
            <a:r>
              <a:rPr lang="en-GB" altLang="en-US" sz="800"/>
              <a:t>x1 </a:t>
            </a:r>
            <a:r>
              <a:rPr lang="en-GB" altLang="en-US" sz="800" b="0"/>
              <a:t>M110 Battery.  The M109 Field Regiments at this time each included a heavy battery of M110.  In 1983, the M110s were removed from 5 Heavy Regiment and the Field Regiments.  Two new Heavy Regiments were formed at this time; 5 &amp; 32 Heavy Regiments were equipped with M107, as shown in FSE CWBR-14, while 39 Heavy Regiment was equipped with M110 as shown in FSE CWBR-12.</a:t>
            </a:r>
          </a:p>
        </p:txBody>
      </p:sp>
      <p:sp>
        <p:nvSpPr>
          <p:cNvPr id="85186" name="Line 194">
            <a:extLst>
              <a:ext uri="{FF2B5EF4-FFF2-40B4-BE49-F238E27FC236}">
                <a16:creationId xmlns:a16="http://schemas.microsoft.com/office/drawing/2014/main" id="{E48661FA-4D6D-4068-8467-65810FF869BC}"/>
              </a:ext>
            </a:extLst>
          </p:cNvPr>
          <p:cNvSpPr>
            <a:spLocks noChangeShapeType="1"/>
          </p:cNvSpPr>
          <p:nvPr/>
        </p:nvSpPr>
        <p:spPr bwMode="auto">
          <a:xfrm>
            <a:off x="3717925" y="3492500"/>
            <a:ext cx="0" cy="287338"/>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5187" name="Line 195">
            <a:extLst>
              <a:ext uri="{FF2B5EF4-FFF2-40B4-BE49-F238E27FC236}">
                <a16:creationId xmlns:a16="http://schemas.microsoft.com/office/drawing/2014/main" id="{7A45E2F4-E9ED-4591-BFBB-B80E3EEBF3E6}"/>
              </a:ext>
            </a:extLst>
          </p:cNvPr>
          <p:cNvSpPr>
            <a:spLocks noChangeShapeType="1"/>
          </p:cNvSpPr>
          <p:nvPr/>
        </p:nvSpPr>
        <p:spPr bwMode="auto">
          <a:xfrm>
            <a:off x="4005263" y="4140200"/>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5188" name="Line 196">
            <a:extLst>
              <a:ext uri="{FF2B5EF4-FFF2-40B4-BE49-F238E27FC236}">
                <a16:creationId xmlns:a16="http://schemas.microsoft.com/office/drawing/2014/main" id="{1A3D4810-ABAA-4664-80AB-833AC7D00CE8}"/>
              </a:ext>
            </a:extLst>
          </p:cNvPr>
          <p:cNvSpPr>
            <a:spLocks noChangeShapeType="1"/>
          </p:cNvSpPr>
          <p:nvPr/>
        </p:nvSpPr>
        <p:spPr bwMode="auto">
          <a:xfrm>
            <a:off x="4005263" y="3924300"/>
            <a:ext cx="0" cy="2159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85189" name="Group 197">
            <a:extLst>
              <a:ext uri="{FF2B5EF4-FFF2-40B4-BE49-F238E27FC236}">
                <a16:creationId xmlns:a16="http://schemas.microsoft.com/office/drawing/2014/main" id="{FB5C63A4-1ECF-4DFB-8581-725A198B9AE0}"/>
              </a:ext>
            </a:extLst>
          </p:cNvPr>
          <p:cNvGrpSpPr>
            <a:grpSpLocks/>
          </p:cNvGrpSpPr>
          <p:nvPr/>
        </p:nvGrpSpPr>
        <p:grpSpPr bwMode="auto">
          <a:xfrm>
            <a:off x="3679825" y="3205163"/>
            <a:ext cx="76200" cy="63500"/>
            <a:chOff x="2443" y="447"/>
            <a:chExt cx="48" cy="40"/>
          </a:xfrm>
        </p:grpSpPr>
        <p:sp>
          <p:nvSpPr>
            <p:cNvPr id="85190" name="Line 198">
              <a:extLst>
                <a:ext uri="{FF2B5EF4-FFF2-40B4-BE49-F238E27FC236}">
                  <a16:creationId xmlns:a16="http://schemas.microsoft.com/office/drawing/2014/main" id="{7020E689-19A3-4414-A8E6-719B38544FB8}"/>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5191" name="Line 199">
              <a:extLst>
                <a:ext uri="{FF2B5EF4-FFF2-40B4-BE49-F238E27FC236}">
                  <a16:creationId xmlns:a16="http://schemas.microsoft.com/office/drawing/2014/main" id="{7A822E51-54D5-4F70-AF77-E37ACD443303}"/>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85192" name="Text Box 200">
            <a:extLst>
              <a:ext uri="{FF2B5EF4-FFF2-40B4-BE49-F238E27FC236}">
                <a16:creationId xmlns:a16="http://schemas.microsoft.com/office/drawing/2014/main" id="{16CE5E62-59AC-4274-B81E-98330C219B6F}"/>
              </a:ext>
            </a:extLst>
          </p:cNvPr>
          <p:cNvSpPr txBox="1">
            <a:spLocks noChangeArrowheads="1"/>
          </p:cNvSpPr>
          <p:nvPr/>
        </p:nvSpPr>
        <p:spPr bwMode="auto">
          <a:xfrm>
            <a:off x="3862388" y="3130550"/>
            <a:ext cx="236061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FIRE SUPPORT ELEMENT CWBR-14</a:t>
            </a:r>
          </a:p>
          <a:p>
            <a:r>
              <a:rPr lang="en-GB" altLang="en-US" sz="1000"/>
              <a:t>Heavy Artillery Regiment (M107) </a:t>
            </a:r>
            <a:r>
              <a:rPr lang="en-GB" altLang="en-US" sz="800"/>
              <a:t>(a)</a:t>
            </a:r>
            <a:endParaRPr lang="en-GB" altLang="en-US" sz="1000"/>
          </a:p>
        </p:txBody>
      </p:sp>
      <p:grpSp>
        <p:nvGrpSpPr>
          <p:cNvPr id="85193" name="Group 201">
            <a:extLst>
              <a:ext uri="{FF2B5EF4-FFF2-40B4-BE49-F238E27FC236}">
                <a16:creationId xmlns:a16="http://schemas.microsoft.com/office/drawing/2014/main" id="{B65D5CCB-C673-4F87-8FCD-1EEF39BF550D}"/>
              </a:ext>
            </a:extLst>
          </p:cNvPr>
          <p:cNvGrpSpPr>
            <a:grpSpLocks/>
          </p:cNvGrpSpPr>
          <p:nvPr/>
        </p:nvGrpSpPr>
        <p:grpSpPr bwMode="auto">
          <a:xfrm>
            <a:off x="4221163" y="3995738"/>
            <a:ext cx="74612" cy="26987"/>
            <a:chOff x="2373" y="1404"/>
            <a:chExt cx="47" cy="17"/>
          </a:xfrm>
        </p:grpSpPr>
        <p:sp>
          <p:nvSpPr>
            <p:cNvPr id="85194" name="Oval 202">
              <a:extLst>
                <a:ext uri="{FF2B5EF4-FFF2-40B4-BE49-F238E27FC236}">
                  <a16:creationId xmlns:a16="http://schemas.microsoft.com/office/drawing/2014/main" id="{1B5D7C6D-3A23-4FE8-9DFD-A638B38576E4}"/>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85195" name="Oval 203">
              <a:extLst>
                <a:ext uri="{FF2B5EF4-FFF2-40B4-BE49-F238E27FC236}">
                  <a16:creationId xmlns:a16="http://schemas.microsoft.com/office/drawing/2014/main" id="{51A0D62D-525F-4AF8-AF24-FECDD49A5E84}"/>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85196" name="Text Box 204">
            <a:extLst>
              <a:ext uri="{FF2B5EF4-FFF2-40B4-BE49-F238E27FC236}">
                <a16:creationId xmlns:a16="http://schemas.microsoft.com/office/drawing/2014/main" id="{02F7DD3C-D74A-443A-86C1-A7D10527FC4E}"/>
              </a:ext>
            </a:extLst>
          </p:cNvPr>
          <p:cNvSpPr txBox="1">
            <a:spLocks noChangeArrowheads="1"/>
          </p:cNvSpPr>
          <p:nvPr/>
        </p:nvSpPr>
        <p:spPr bwMode="auto">
          <a:xfrm>
            <a:off x="4365625" y="3924300"/>
            <a:ext cx="20447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General Fire Support</a:t>
            </a:r>
          </a:p>
          <a:p>
            <a:r>
              <a:rPr lang="en-GB" altLang="en-US" sz="800"/>
              <a:t>x2 </a:t>
            </a:r>
            <a:r>
              <a:rPr lang="en-GB" altLang="en-US" sz="800" b="0"/>
              <a:t>M107 Self-Propelled 175mm Howitzer</a:t>
            </a:r>
            <a:endParaRPr lang="en-GB" altLang="en-US" sz="800"/>
          </a:p>
        </p:txBody>
      </p:sp>
      <p:sp>
        <p:nvSpPr>
          <p:cNvPr id="85197" name="Line 205">
            <a:extLst>
              <a:ext uri="{FF2B5EF4-FFF2-40B4-BE49-F238E27FC236}">
                <a16:creationId xmlns:a16="http://schemas.microsoft.com/office/drawing/2014/main" id="{7B58433E-DA17-4F02-8B94-5D6C3D7C0351}"/>
              </a:ext>
            </a:extLst>
          </p:cNvPr>
          <p:cNvSpPr>
            <a:spLocks noChangeShapeType="1"/>
          </p:cNvSpPr>
          <p:nvPr/>
        </p:nvSpPr>
        <p:spPr bwMode="auto">
          <a:xfrm>
            <a:off x="4005263" y="3636963"/>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5198" name="Text Box 206">
            <a:extLst>
              <a:ext uri="{FF2B5EF4-FFF2-40B4-BE49-F238E27FC236}">
                <a16:creationId xmlns:a16="http://schemas.microsoft.com/office/drawing/2014/main" id="{85FFCD46-AC1A-4007-A844-C12C01BA109D}"/>
              </a:ext>
            </a:extLst>
          </p:cNvPr>
          <p:cNvSpPr txBox="1">
            <a:spLocks noChangeArrowheads="1"/>
          </p:cNvSpPr>
          <p:nvPr/>
        </p:nvSpPr>
        <p:spPr bwMode="auto">
          <a:xfrm>
            <a:off x="4149725" y="3562350"/>
            <a:ext cx="236061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FIRE SUPPORT ELEMENT CWBR-15</a:t>
            </a:r>
          </a:p>
          <a:p>
            <a:r>
              <a:rPr lang="en-GB" altLang="en-US" sz="1000"/>
              <a:t>x3 Heavy Artillery Battery</a:t>
            </a:r>
          </a:p>
        </p:txBody>
      </p:sp>
      <p:sp>
        <p:nvSpPr>
          <p:cNvPr id="85199" name="Line 207">
            <a:extLst>
              <a:ext uri="{FF2B5EF4-FFF2-40B4-BE49-F238E27FC236}">
                <a16:creationId xmlns:a16="http://schemas.microsoft.com/office/drawing/2014/main" id="{D04D1569-95FA-4AA0-8C7C-1BDC4EA97083}"/>
              </a:ext>
            </a:extLst>
          </p:cNvPr>
          <p:cNvSpPr>
            <a:spLocks noChangeShapeType="1"/>
          </p:cNvSpPr>
          <p:nvPr/>
        </p:nvSpPr>
        <p:spPr bwMode="auto">
          <a:xfrm>
            <a:off x="3717925" y="3779838"/>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85200" name="Group 208">
            <a:extLst>
              <a:ext uri="{FF2B5EF4-FFF2-40B4-BE49-F238E27FC236}">
                <a16:creationId xmlns:a16="http://schemas.microsoft.com/office/drawing/2014/main" id="{85805114-D995-4347-BE92-79805E167EF1}"/>
              </a:ext>
            </a:extLst>
          </p:cNvPr>
          <p:cNvGrpSpPr>
            <a:grpSpLocks/>
          </p:cNvGrpSpPr>
          <p:nvPr/>
        </p:nvGrpSpPr>
        <p:grpSpPr bwMode="auto">
          <a:xfrm>
            <a:off x="3573463" y="3275013"/>
            <a:ext cx="287337" cy="215900"/>
            <a:chOff x="1920" y="3072"/>
            <a:chExt cx="151" cy="99"/>
          </a:xfrm>
        </p:grpSpPr>
        <p:sp>
          <p:nvSpPr>
            <p:cNvPr id="85201" name="Rectangle 209">
              <a:extLst>
                <a:ext uri="{FF2B5EF4-FFF2-40B4-BE49-F238E27FC236}">
                  <a16:creationId xmlns:a16="http://schemas.microsoft.com/office/drawing/2014/main" id="{4A99EC9F-DEF2-49AF-A627-7D2E5E484163}"/>
                </a:ext>
              </a:extLst>
            </p:cNvPr>
            <p:cNvSpPr>
              <a:spLocks noChangeAspect="1" noChangeArrowheads="1"/>
            </p:cNvSpPr>
            <p:nvPr/>
          </p:nvSpPr>
          <p:spPr bwMode="auto">
            <a:xfrm>
              <a:off x="1920" y="3072"/>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5202" name="Oval 210">
              <a:extLst>
                <a:ext uri="{FF2B5EF4-FFF2-40B4-BE49-F238E27FC236}">
                  <a16:creationId xmlns:a16="http://schemas.microsoft.com/office/drawing/2014/main" id="{1051B6F1-B9B0-4DFB-9026-2CF41127830F}"/>
                </a:ext>
              </a:extLst>
            </p:cNvPr>
            <p:cNvSpPr>
              <a:spLocks noChangeAspect="1" noChangeArrowheads="1"/>
            </p:cNvSpPr>
            <p:nvPr/>
          </p:nvSpPr>
          <p:spPr bwMode="auto">
            <a:xfrm>
              <a:off x="1946" y="3097"/>
              <a:ext cx="97" cy="47"/>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5203" name="Oval 211">
              <a:extLst>
                <a:ext uri="{FF2B5EF4-FFF2-40B4-BE49-F238E27FC236}">
                  <a16:creationId xmlns:a16="http://schemas.microsoft.com/office/drawing/2014/main" id="{A4705D8D-4340-49B3-85D5-974BF78EA08A}"/>
                </a:ext>
              </a:extLst>
            </p:cNvPr>
            <p:cNvSpPr>
              <a:spLocks noChangeAspect="1" noChangeArrowheads="1"/>
            </p:cNvSpPr>
            <p:nvPr/>
          </p:nvSpPr>
          <p:spPr bwMode="auto">
            <a:xfrm>
              <a:off x="1985" y="3110"/>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85204" name="Group 212">
            <a:extLst>
              <a:ext uri="{FF2B5EF4-FFF2-40B4-BE49-F238E27FC236}">
                <a16:creationId xmlns:a16="http://schemas.microsoft.com/office/drawing/2014/main" id="{B9E37372-05C9-4DE2-BE29-53503D18246D}"/>
              </a:ext>
            </a:extLst>
          </p:cNvPr>
          <p:cNvGrpSpPr>
            <a:grpSpLocks/>
          </p:cNvGrpSpPr>
          <p:nvPr/>
        </p:nvGrpSpPr>
        <p:grpSpPr bwMode="auto">
          <a:xfrm>
            <a:off x="3860800" y="3708400"/>
            <a:ext cx="287338" cy="215900"/>
            <a:chOff x="1920" y="3072"/>
            <a:chExt cx="151" cy="99"/>
          </a:xfrm>
        </p:grpSpPr>
        <p:sp>
          <p:nvSpPr>
            <p:cNvPr id="85205" name="Rectangle 213">
              <a:extLst>
                <a:ext uri="{FF2B5EF4-FFF2-40B4-BE49-F238E27FC236}">
                  <a16:creationId xmlns:a16="http://schemas.microsoft.com/office/drawing/2014/main" id="{DE054831-DF8C-4765-85B2-E1A079D3C0D0}"/>
                </a:ext>
              </a:extLst>
            </p:cNvPr>
            <p:cNvSpPr>
              <a:spLocks noChangeAspect="1" noChangeArrowheads="1"/>
            </p:cNvSpPr>
            <p:nvPr/>
          </p:nvSpPr>
          <p:spPr bwMode="auto">
            <a:xfrm>
              <a:off x="1920" y="3072"/>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5206" name="Oval 214">
              <a:extLst>
                <a:ext uri="{FF2B5EF4-FFF2-40B4-BE49-F238E27FC236}">
                  <a16:creationId xmlns:a16="http://schemas.microsoft.com/office/drawing/2014/main" id="{A303585B-6D48-47A5-878C-FF098A8DDAB3}"/>
                </a:ext>
              </a:extLst>
            </p:cNvPr>
            <p:cNvSpPr>
              <a:spLocks noChangeAspect="1" noChangeArrowheads="1"/>
            </p:cNvSpPr>
            <p:nvPr/>
          </p:nvSpPr>
          <p:spPr bwMode="auto">
            <a:xfrm>
              <a:off x="1946" y="3097"/>
              <a:ext cx="97" cy="47"/>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5207" name="Oval 215">
              <a:extLst>
                <a:ext uri="{FF2B5EF4-FFF2-40B4-BE49-F238E27FC236}">
                  <a16:creationId xmlns:a16="http://schemas.microsoft.com/office/drawing/2014/main" id="{E2181195-4E89-48D1-8CBA-41839C6DD84F}"/>
                </a:ext>
              </a:extLst>
            </p:cNvPr>
            <p:cNvSpPr>
              <a:spLocks noChangeAspect="1" noChangeArrowheads="1"/>
            </p:cNvSpPr>
            <p:nvPr/>
          </p:nvSpPr>
          <p:spPr bwMode="auto">
            <a:xfrm>
              <a:off x="1985" y="3110"/>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85208" name="Group 216">
            <a:extLst>
              <a:ext uri="{FF2B5EF4-FFF2-40B4-BE49-F238E27FC236}">
                <a16:creationId xmlns:a16="http://schemas.microsoft.com/office/drawing/2014/main" id="{174C3980-AD8F-4461-A539-E0596FE9B092}"/>
              </a:ext>
            </a:extLst>
          </p:cNvPr>
          <p:cNvGrpSpPr>
            <a:grpSpLocks/>
          </p:cNvGrpSpPr>
          <p:nvPr/>
        </p:nvGrpSpPr>
        <p:grpSpPr bwMode="auto">
          <a:xfrm>
            <a:off x="4149725" y="4067175"/>
            <a:ext cx="239713" cy="157163"/>
            <a:chOff x="1920" y="3072"/>
            <a:chExt cx="151" cy="99"/>
          </a:xfrm>
        </p:grpSpPr>
        <p:sp>
          <p:nvSpPr>
            <p:cNvPr id="85209" name="Rectangle 217">
              <a:extLst>
                <a:ext uri="{FF2B5EF4-FFF2-40B4-BE49-F238E27FC236}">
                  <a16:creationId xmlns:a16="http://schemas.microsoft.com/office/drawing/2014/main" id="{C38B1C5B-2420-48C2-9403-2D2F90A98ABA}"/>
                </a:ext>
              </a:extLst>
            </p:cNvPr>
            <p:cNvSpPr>
              <a:spLocks noChangeAspect="1" noChangeArrowheads="1"/>
            </p:cNvSpPr>
            <p:nvPr/>
          </p:nvSpPr>
          <p:spPr bwMode="auto">
            <a:xfrm>
              <a:off x="1920" y="3072"/>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5210" name="Oval 218">
              <a:extLst>
                <a:ext uri="{FF2B5EF4-FFF2-40B4-BE49-F238E27FC236}">
                  <a16:creationId xmlns:a16="http://schemas.microsoft.com/office/drawing/2014/main" id="{6E980F43-DEF6-4150-8398-CFF782C45564}"/>
                </a:ext>
              </a:extLst>
            </p:cNvPr>
            <p:cNvSpPr>
              <a:spLocks noChangeAspect="1" noChangeArrowheads="1"/>
            </p:cNvSpPr>
            <p:nvPr/>
          </p:nvSpPr>
          <p:spPr bwMode="auto">
            <a:xfrm>
              <a:off x="1946" y="3097"/>
              <a:ext cx="97" cy="47"/>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5211" name="Oval 219">
              <a:extLst>
                <a:ext uri="{FF2B5EF4-FFF2-40B4-BE49-F238E27FC236}">
                  <a16:creationId xmlns:a16="http://schemas.microsoft.com/office/drawing/2014/main" id="{D63C0000-F381-4692-8973-4BEB1A37AB1F}"/>
                </a:ext>
              </a:extLst>
            </p:cNvPr>
            <p:cNvSpPr>
              <a:spLocks noChangeAspect="1" noChangeArrowheads="1"/>
            </p:cNvSpPr>
            <p:nvPr/>
          </p:nvSpPr>
          <p:spPr bwMode="auto">
            <a:xfrm>
              <a:off x="1985" y="3110"/>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60" name="Text Box 4">
            <a:extLst>
              <a:ext uri="{FF2B5EF4-FFF2-40B4-BE49-F238E27FC236}">
                <a16:creationId xmlns:a16="http://schemas.microsoft.com/office/drawing/2014/main" id="{B1C86DEF-D2BC-4407-BEAA-92644CE61F52}"/>
              </a:ext>
            </a:extLst>
          </p:cNvPr>
          <p:cNvSpPr txBox="1">
            <a:spLocks noChangeArrowheads="1"/>
          </p:cNvSpPr>
          <p:nvPr/>
        </p:nvSpPr>
        <p:spPr bwMode="auto">
          <a:xfrm>
            <a:off x="115888" y="0"/>
            <a:ext cx="6626225" cy="7224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1600" u="sng">
                <a:cs typeface="Arial" panose="020B0604020202020204" pitchFamily="34" charset="0"/>
              </a:rPr>
              <a:t>Army Air Corps Squadrons &amp; Independent Flights</a:t>
            </a:r>
          </a:p>
          <a:p>
            <a:endParaRPr lang="en-GB" altLang="en-US" u="sng">
              <a:cs typeface="Arial" panose="020B0604020202020204" pitchFamily="34" charset="0"/>
            </a:endParaRPr>
          </a:p>
          <a:p>
            <a:r>
              <a:rPr lang="en-GB" altLang="en-US" sz="1000" u="sng">
                <a:cs typeface="Arial" panose="020B0604020202020204" pitchFamily="34" charset="0"/>
              </a:rPr>
              <a:t>Independent Flights</a:t>
            </a:r>
          </a:p>
          <a:p>
            <a:r>
              <a:rPr lang="en-GB" altLang="en-US" sz="1000">
                <a:cs typeface="Arial" panose="020B0604020202020204" pitchFamily="34" charset="0"/>
              </a:rPr>
              <a:t>1 Flt</a:t>
            </a:r>
            <a:r>
              <a:rPr lang="en-GB" altLang="en-US" sz="1000" b="0">
                <a:cs typeface="Arial" panose="020B0604020202020204" pitchFamily="34" charset="0"/>
              </a:rPr>
              <a:t>	- 5 Regiment AAC	- </a:t>
            </a:r>
            <a:r>
              <a:rPr lang="en-GB" altLang="en-US" sz="1000">
                <a:cs typeface="Arial" panose="020B0604020202020204" pitchFamily="34" charset="0"/>
              </a:rPr>
              <a:t>x2 </a:t>
            </a:r>
            <a:r>
              <a:rPr lang="en-GB" altLang="en-US" sz="1000" b="0">
                <a:cs typeface="Arial" panose="020B0604020202020204" pitchFamily="34" charset="0"/>
              </a:rPr>
              <a:t>DHC-2 Beaver AOP</a:t>
            </a:r>
            <a:endParaRPr lang="en-GB" altLang="en-US" sz="1000">
              <a:cs typeface="Arial" panose="020B0604020202020204" pitchFamily="34" charset="0"/>
            </a:endParaRPr>
          </a:p>
          <a:p>
            <a:r>
              <a:rPr lang="en-GB" altLang="en-US" sz="1000">
                <a:cs typeface="Arial" panose="020B0604020202020204" pitchFamily="34" charset="0"/>
              </a:rPr>
              <a:t>2 Flt	</a:t>
            </a:r>
            <a:r>
              <a:rPr lang="en-GB" altLang="en-US" sz="1000" b="0">
                <a:cs typeface="Arial" panose="020B0604020202020204" pitchFamily="34" charset="0"/>
              </a:rPr>
              <a:t>- 7 Regiment AAC	- </a:t>
            </a:r>
            <a:r>
              <a:rPr lang="en-GB" altLang="en-US" sz="1000">
                <a:cs typeface="Arial" panose="020B0604020202020204" pitchFamily="34" charset="0"/>
              </a:rPr>
              <a:t>x2 </a:t>
            </a:r>
            <a:r>
              <a:rPr lang="en-GB" altLang="en-US" sz="1000" b="0">
                <a:cs typeface="Arial" panose="020B0604020202020204" pitchFamily="34" charset="0"/>
              </a:rPr>
              <a:t>Gazelle 		(Roled to AMF(L))</a:t>
            </a:r>
            <a:endParaRPr lang="en-GB" altLang="en-US" sz="1000">
              <a:cs typeface="Arial" panose="020B0604020202020204" pitchFamily="34" charset="0"/>
            </a:endParaRPr>
          </a:p>
          <a:p>
            <a:r>
              <a:rPr lang="en-GB" altLang="en-US" sz="1000">
                <a:cs typeface="Arial" panose="020B0604020202020204" pitchFamily="34" charset="0"/>
              </a:rPr>
              <a:t>7 Flt	</a:t>
            </a:r>
            <a:r>
              <a:rPr lang="en-GB" altLang="en-US" sz="1000" b="0">
                <a:cs typeface="Arial" panose="020B0604020202020204" pitchFamily="34" charset="0"/>
              </a:rPr>
              <a:t>- Berlin Brigade		- </a:t>
            </a:r>
            <a:r>
              <a:rPr lang="en-GB" altLang="en-US" sz="1000">
                <a:cs typeface="Arial" panose="020B0604020202020204" pitchFamily="34" charset="0"/>
              </a:rPr>
              <a:t>x1 to x3 </a:t>
            </a:r>
            <a:r>
              <a:rPr lang="en-GB" altLang="en-US" sz="1000" b="0">
                <a:cs typeface="Arial" panose="020B0604020202020204" pitchFamily="34" charset="0"/>
              </a:rPr>
              <a:t>Gazelle or Scout (?)</a:t>
            </a:r>
            <a:endParaRPr lang="en-GB" altLang="en-US" sz="1000">
              <a:cs typeface="Arial" panose="020B0604020202020204" pitchFamily="34" charset="0"/>
            </a:endParaRPr>
          </a:p>
          <a:p>
            <a:r>
              <a:rPr lang="en-GB" altLang="en-US" sz="1000">
                <a:cs typeface="Arial" panose="020B0604020202020204" pitchFamily="34" charset="0"/>
              </a:rPr>
              <a:t>8 Flt </a:t>
            </a:r>
            <a:r>
              <a:rPr lang="en-GB" altLang="en-US" sz="1000" b="0">
                <a:cs typeface="Arial" panose="020B0604020202020204" pitchFamily="34" charset="0"/>
              </a:rPr>
              <a:t> 	- Special Forces (22 SAS)	- </a:t>
            </a:r>
            <a:r>
              <a:rPr lang="en-GB" altLang="en-US" sz="1000">
                <a:cs typeface="Arial" panose="020B0604020202020204" pitchFamily="34" charset="0"/>
              </a:rPr>
              <a:t>x2 </a:t>
            </a:r>
            <a:r>
              <a:rPr lang="en-GB" altLang="en-US" sz="1000" b="0">
                <a:cs typeface="Arial" panose="020B0604020202020204" pitchFamily="34" charset="0"/>
              </a:rPr>
              <a:t>Scout until 1982</a:t>
            </a:r>
          </a:p>
          <a:p>
            <a:r>
              <a:rPr lang="en-GB" altLang="en-US" sz="1000" b="0">
                <a:cs typeface="Arial" panose="020B0604020202020204" pitchFamily="34" charset="0"/>
              </a:rPr>
              <a:t>			- </a:t>
            </a:r>
            <a:r>
              <a:rPr lang="en-GB" altLang="en-US" sz="1000">
                <a:cs typeface="Arial" panose="020B0604020202020204" pitchFamily="34" charset="0"/>
              </a:rPr>
              <a:t>x2 </a:t>
            </a:r>
            <a:r>
              <a:rPr lang="en-GB" altLang="en-US" sz="1000" b="0">
                <a:cs typeface="Arial" panose="020B0604020202020204" pitchFamily="34" charset="0"/>
              </a:rPr>
              <a:t>A109A from 1982</a:t>
            </a:r>
          </a:p>
          <a:p>
            <a:r>
              <a:rPr lang="en-GB" altLang="en-US" sz="1000">
                <a:cs typeface="Arial" panose="020B0604020202020204" pitchFamily="34" charset="0"/>
              </a:rPr>
              <a:t>12 Flt	</a:t>
            </a:r>
            <a:r>
              <a:rPr lang="en-GB" altLang="en-US" sz="1000" b="0">
                <a:cs typeface="Arial" panose="020B0604020202020204" pitchFamily="34" charset="0"/>
              </a:rPr>
              <a:t>- HQ BAOR Liaison	- </a:t>
            </a:r>
            <a:r>
              <a:rPr lang="en-GB" altLang="en-US" sz="1000">
                <a:cs typeface="Arial" panose="020B0604020202020204" pitchFamily="34" charset="0"/>
              </a:rPr>
              <a:t>x1 </a:t>
            </a:r>
            <a:r>
              <a:rPr lang="en-GB" altLang="en-US" sz="1000" b="0">
                <a:cs typeface="Arial" panose="020B0604020202020204" pitchFamily="34" charset="0"/>
              </a:rPr>
              <a:t>Gazelle</a:t>
            </a:r>
          </a:p>
          <a:p>
            <a:r>
              <a:rPr lang="en-GB" altLang="en-US" sz="1000">
                <a:cs typeface="Arial" panose="020B0604020202020204" pitchFamily="34" charset="0"/>
              </a:rPr>
              <a:t>16 Flt	</a:t>
            </a:r>
            <a:r>
              <a:rPr lang="en-GB" altLang="en-US" sz="1000" b="0">
                <a:cs typeface="Arial" panose="020B0604020202020204" pitchFamily="34" charset="0"/>
              </a:rPr>
              <a:t>- Cyprus Garrison	- </a:t>
            </a:r>
            <a:r>
              <a:rPr lang="en-GB" altLang="en-US" sz="1000">
                <a:cs typeface="Arial" panose="020B0604020202020204" pitchFamily="34" charset="0"/>
              </a:rPr>
              <a:t>x1 </a:t>
            </a:r>
            <a:r>
              <a:rPr lang="en-GB" altLang="en-US" sz="1000" b="0">
                <a:cs typeface="Arial" panose="020B0604020202020204" pitchFamily="34" charset="0"/>
              </a:rPr>
              <a:t>Gazelle</a:t>
            </a:r>
          </a:p>
          <a:p>
            <a:r>
              <a:rPr lang="en-GB" altLang="en-US" sz="1000">
                <a:cs typeface="Arial" panose="020B0604020202020204" pitchFamily="34" charset="0"/>
              </a:rPr>
              <a:t>25 Flt</a:t>
            </a:r>
            <a:r>
              <a:rPr lang="en-GB" altLang="en-US" sz="1000" b="0">
                <a:cs typeface="Arial" panose="020B0604020202020204" pitchFamily="34" charset="0"/>
              </a:rPr>
              <a:t>	- Belize Garrison	- </a:t>
            </a:r>
            <a:r>
              <a:rPr lang="en-GB" altLang="en-US" sz="1000">
                <a:cs typeface="Arial" panose="020B0604020202020204" pitchFamily="34" charset="0"/>
              </a:rPr>
              <a:t>x1 </a:t>
            </a:r>
            <a:r>
              <a:rPr lang="en-GB" altLang="en-US" sz="1000" b="0">
                <a:cs typeface="Arial" panose="020B0604020202020204" pitchFamily="34" charset="0"/>
              </a:rPr>
              <a:t>Gazelle</a:t>
            </a:r>
          </a:p>
          <a:p>
            <a:endParaRPr lang="en-GB" altLang="en-US" sz="1000" b="0">
              <a:cs typeface="Arial" panose="020B0604020202020204" pitchFamily="34" charset="0"/>
            </a:endParaRPr>
          </a:p>
          <a:p>
            <a:r>
              <a:rPr lang="en-GB" altLang="en-US" sz="1000" u="sng">
                <a:cs typeface="Arial" panose="020B0604020202020204" pitchFamily="34" charset="0"/>
              </a:rPr>
              <a:t>Anti-Tank Helicopter Squadrons</a:t>
            </a:r>
          </a:p>
          <a:p>
            <a:r>
              <a:rPr lang="en-GB" altLang="en-US" sz="1000">
                <a:cs typeface="Arial" panose="020B0604020202020204" pitchFamily="34" charset="0"/>
              </a:rPr>
              <a:t>651 Sqn</a:t>
            </a:r>
            <a:r>
              <a:rPr lang="en-GB" altLang="en-US" sz="1000" b="0">
                <a:cs typeface="Arial" panose="020B0604020202020204" pitchFamily="34" charset="0"/>
              </a:rPr>
              <a:t>	- 1 Regiment AAC	- </a:t>
            </a:r>
            <a:r>
              <a:rPr lang="en-GB" altLang="en-US" sz="1000">
                <a:cs typeface="Arial" panose="020B0604020202020204" pitchFamily="34" charset="0"/>
              </a:rPr>
              <a:t>x2 </a:t>
            </a:r>
            <a:r>
              <a:rPr lang="en-GB" altLang="en-US" sz="1000" b="0">
                <a:cs typeface="Arial" panose="020B0604020202020204" pitchFamily="34" charset="0"/>
              </a:rPr>
              <a:t>Gazelle &amp; </a:t>
            </a:r>
            <a:r>
              <a:rPr lang="en-GB" altLang="en-US" sz="1000">
                <a:cs typeface="Arial" panose="020B0604020202020204" pitchFamily="34" charset="0"/>
              </a:rPr>
              <a:t>x4 </a:t>
            </a:r>
            <a:r>
              <a:rPr lang="en-GB" altLang="en-US" sz="1000" b="0">
                <a:cs typeface="Arial" panose="020B0604020202020204" pitchFamily="34" charset="0"/>
              </a:rPr>
              <a:t>Scout</a:t>
            </a:r>
          </a:p>
          <a:p>
            <a:r>
              <a:rPr lang="en-GB" altLang="en-US" sz="1000">
                <a:cs typeface="Arial" panose="020B0604020202020204" pitchFamily="34" charset="0"/>
              </a:rPr>
              <a:t>652 Sqn</a:t>
            </a:r>
            <a:r>
              <a:rPr lang="en-GB" altLang="en-US" sz="1000" b="0">
                <a:cs typeface="Arial" panose="020B0604020202020204" pitchFamily="34" charset="0"/>
              </a:rPr>
              <a:t> 	- 2 Regiment AAC	- </a:t>
            </a:r>
            <a:r>
              <a:rPr lang="en-GB" altLang="en-US" sz="1000">
                <a:cs typeface="Arial" panose="020B0604020202020204" pitchFamily="34" charset="0"/>
              </a:rPr>
              <a:t>x2 </a:t>
            </a:r>
            <a:r>
              <a:rPr lang="en-GB" altLang="en-US" sz="1000" b="0">
                <a:cs typeface="Arial" panose="020B0604020202020204" pitchFamily="34" charset="0"/>
              </a:rPr>
              <a:t>Gazelle &amp; </a:t>
            </a:r>
            <a:r>
              <a:rPr lang="en-GB" altLang="en-US" sz="1000">
                <a:cs typeface="Arial" panose="020B0604020202020204" pitchFamily="34" charset="0"/>
              </a:rPr>
              <a:t>x4 </a:t>
            </a:r>
            <a:r>
              <a:rPr lang="en-GB" altLang="en-US" sz="1000" b="0">
                <a:cs typeface="Arial" panose="020B0604020202020204" pitchFamily="34" charset="0"/>
              </a:rPr>
              <a:t>Scout	(Det to Falklands mid-late 80s)</a:t>
            </a:r>
          </a:p>
          <a:p>
            <a:r>
              <a:rPr lang="en-GB" altLang="en-US" sz="1000" b="0">
                <a:cs typeface="Arial" panose="020B0604020202020204" pitchFamily="34" charset="0"/>
              </a:rPr>
              <a:t>	- 1 Regiment AAC (from 1983)	- </a:t>
            </a:r>
            <a:r>
              <a:rPr lang="en-GB" altLang="en-US" sz="1000">
                <a:cs typeface="Arial" panose="020B0604020202020204" pitchFamily="34" charset="0"/>
              </a:rPr>
              <a:t>x2 </a:t>
            </a:r>
            <a:r>
              <a:rPr lang="en-GB" altLang="en-US" sz="1000" b="0">
                <a:cs typeface="Arial" panose="020B0604020202020204" pitchFamily="34" charset="0"/>
              </a:rPr>
              <a:t>Gazelle &amp; </a:t>
            </a:r>
            <a:r>
              <a:rPr lang="en-GB" altLang="en-US" sz="1000">
                <a:cs typeface="Arial" panose="020B0604020202020204" pitchFamily="34" charset="0"/>
              </a:rPr>
              <a:t>x4 </a:t>
            </a:r>
            <a:r>
              <a:rPr lang="en-GB" altLang="en-US" sz="1000" b="0">
                <a:cs typeface="Arial" panose="020B0604020202020204" pitchFamily="34" charset="0"/>
              </a:rPr>
              <a:t>Scout</a:t>
            </a:r>
          </a:p>
          <a:p>
            <a:r>
              <a:rPr lang="en-GB" altLang="en-US" sz="1000">
                <a:cs typeface="Arial" panose="020B0604020202020204" pitchFamily="34" charset="0"/>
              </a:rPr>
              <a:t>653 Sqn</a:t>
            </a:r>
            <a:r>
              <a:rPr lang="en-GB" altLang="en-US" sz="1000" b="0">
                <a:cs typeface="Arial" panose="020B0604020202020204" pitchFamily="34" charset="0"/>
              </a:rPr>
              <a:t>	- 3 Regiment AAC	- </a:t>
            </a:r>
            <a:r>
              <a:rPr lang="en-GB" altLang="en-US" sz="1000">
                <a:cs typeface="Arial" panose="020B0604020202020204" pitchFamily="34" charset="0"/>
              </a:rPr>
              <a:t>x2 </a:t>
            </a:r>
            <a:r>
              <a:rPr lang="en-GB" altLang="en-US" sz="1000" b="0">
                <a:cs typeface="Arial" panose="020B0604020202020204" pitchFamily="34" charset="0"/>
              </a:rPr>
              <a:t>Gazelle &amp; </a:t>
            </a:r>
            <a:r>
              <a:rPr lang="en-GB" altLang="en-US" sz="1000">
                <a:cs typeface="Arial" panose="020B0604020202020204" pitchFamily="34" charset="0"/>
              </a:rPr>
              <a:t>x4 </a:t>
            </a:r>
            <a:r>
              <a:rPr lang="en-GB" altLang="en-US" sz="1000" b="0">
                <a:cs typeface="Arial" panose="020B0604020202020204" pitchFamily="34" charset="0"/>
              </a:rPr>
              <a:t>Scout or</a:t>
            </a:r>
            <a:r>
              <a:rPr lang="en-GB" altLang="en-US" sz="1000">
                <a:cs typeface="Arial" panose="020B0604020202020204" pitchFamily="34" charset="0"/>
              </a:rPr>
              <a:t> </a:t>
            </a:r>
            <a:r>
              <a:rPr lang="en-GB" altLang="en-US" sz="1000" b="0">
                <a:cs typeface="Arial" panose="020B0604020202020204" pitchFamily="34" charset="0"/>
              </a:rPr>
              <a:t>Lynx</a:t>
            </a:r>
          </a:p>
          <a:p>
            <a:r>
              <a:rPr lang="en-GB" altLang="en-US" sz="1000">
                <a:cs typeface="Arial" panose="020B0604020202020204" pitchFamily="34" charset="0"/>
              </a:rPr>
              <a:t>654 Sqn</a:t>
            </a:r>
            <a:r>
              <a:rPr lang="en-GB" altLang="en-US" sz="1000" b="0">
                <a:cs typeface="Arial" panose="020B0604020202020204" pitchFamily="34" charset="0"/>
              </a:rPr>
              <a:t> 	- 4 Regiment AAC	- </a:t>
            </a:r>
            <a:r>
              <a:rPr lang="en-GB" altLang="en-US" sz="1000">
                <a:cs typeface="Arial" panose="020B0604020202020204" pitchFamily="34" charset="0"/>
              </a:rPr>
              <a:t>x2 </a:t>
            </a:r>
            <a:r>
              <a:rPr lang="en-GB" altLang="en-US" sz="1000" b="0">
                <a:cs typeface="Arial" panose="020B0604020202020204" pitchFamily="34" charset="0"/>
              </a:rPr>
              <a:t>Gazelle &amp; </a:t>
            </a:r>
            <a:r>
              <a:rPr lang="en-GB" altLang="en-US" sz="1000">
                <a:cs typeface="Arial" panose="020B0604020202020204" pitchFamily="34" charset="0"/>
              </a:rPr>
              <a:t>x4 </a:t>
            </a:r>
            <a:r>
              <a:rPr lang="en-GB" altLang="en-US" sz="1000" b="0">
                <a:cs typeface="Arial" panose="020B0604020202020204" pitchFamily="34" charset="0"/>
              </a:rPr>
              <a:t>Scout or Lynx</a:t>
            </a:r>
          </a:p>
          <a:p>
            <a:r>
              <a:rPr lang="en-GB" altLang="en-US" sz="1000">
                <a:cs typeface="Arial" panose="020B0604020202020204" pitchFamily="34" charset="0"/>
              </a:rPr>
              <a:t>655 Sqn	</a:t>
            </a:r>
            <a:r>
              <a:rPr lang="en-GB" altLang="en-US" sz="1000" b="0">
                <a:cs typeface="Arial" panose="020B0604020202020204" pitchFamily="34" charset="0"/>
              </a:rPr>
              <a:t>- 5 Regiment AAC	</a:t>
            </a:r>
            <a:r>
              <a:rPr lang="en-GB" altLang="en-US" sz="1000">
                <a:cs typeface="Arial" panose="020B0604020202020204" pitchFamily="34" charset="0"/>
              </a:rPr>
              <a:t>- x2 </a:t>
            </a:r>
            <a:r>
              <a:rPr lang="en-GB" altLang="en-US" sz="1000" b="0">
                <a:cs typeface="Arial" panose="020B0604020202020204" pitchFamily="34" charset="0"/>
              </a:rPr>
              <a:t>Gazelle &amp; </a:t>
            </a:r>
            <a:r>
              <a:rPr lang="en-GB" altLang="en-US" sz="1000">
                <a:cs typeface="Arial" panose="020B0604020202020204" pitchFamily="34" charset="0"/>
              </a:rPr>
              <a:t>x4 </a:t>
            </a:r>
            <a:r>
              <a:rPr lang="en-GB" altLang="en-US" sz="1000" b="0">
                <a:cs typeface="Arial" panose="020B0604020202020204" pitchFamily="34" charset="0"/>
              </a:rPr>
              <a:t>Scout or</a:t>
            </a:r>
            <a:r>
              <a:rPr lang="en-GB" altLang="en-US" sz="1000">
                <a:cs typeface="Arial" panose="020B0604020202020204" pitchFamily="34" charset="0"/>
              </a:rPr>
              <a:t> </a:t>
            </a:r>
            <a:r>
              <a:rPr lang="en-GB" altLang="en-US" sz="1000" b="0">
                <a:cs typeface="Arial" panose="020B0604020202020204" pitchFamily="34" charset="0"/>
              </a:rPr>
              <a:t>Lynx</a:t>
            </a:r>
            <a:endParaRPr lang="en-GB" altLang="en-US" sz="1000">
              <a:cs typeface="Arial" panose="020B0604020202020204" pitchFamily="34" charset="0"/>
            </a:endParaRPr>
          </a:p>
          <a:p>
            <a:r>
              <a:rPr lang="en-GB" altLang="en-US" sz="1000">
                <a:cs typeface="Arial" panose="020B0604020202020204" pitchFamily="34" charset="0"/>
              </a:rPr>
              <a:t>	</a:t>
            </a:r>
            <a:r>
              <a:rPr lang="en-GB" altLang="en-US" sz="1000" b="0">
                <a:cs typeface="Arial" panose="020B0604020202020204" pitchFamily="34" charset="0"/>
              </a:rPr>
              <a:t>- 2 Infantry Division (from 1983)	- </a:t>
            </a:r>
            <a:r>
              <a:rPr lang="en-GB" altLang="en-US" sz="1000">
                <a:cs typeface="Arial" panose="020B0604020202020204" pitchFamily="34" charset="0"/>
              </a:rPr>
              <a:t>x2 </a:t>
            </a:r>
            <a:r>
              <a:rPr lang="en-GB" altLang="en-US" sz="1000" b="0">
                <a:cs typeface="Arial" panose="020B0604020202020204" pitchFamily="34" charset="0"/>
              </a:rPr>
              <a:t>Gazelle &amp; </a:t>
            </a:r>
            <a:r>
              <a:rPr lang="en-GB" altLang="en-US" sz="1000">
                <a:cs typeface="Arial" panose="020B0604020202020204" pitchFamily="34" charset="0"/>
              </a:rPr>
              <a:t>x4 </a:t>
            </a:r>
            <a:r>
              <a:rPr lang="en-GB" altLang="en-US" sz="1000" b="0">
                <a:cs typeface="Arial" panose="020B0604020202020204" pitchFamily="34" charset="0"/>
              </a:rPr>
              <a:t>Scout or Lynx</a:t>
            </a:r>
          </a:p>
          <a:p>
            <a:r>
              <a:rPr lang="en-GB" altLang="en-US" sz="1000">
                <a:cs typeface="Arial" panose="020B0604020202020204" pitchFamily="34" charset="0"/>
              </a:rPr>
              <a:t>656 Sqn</a:t>
            </a:r>
            <a:r>
              <a:rPr lang="en-GB" altLang="en-US" sz="1000" b="0">
                <a:cs typeface="Arial" panose="020B0604020202020204" pitchFamily="34" charset="0"/>
              </a:rPr>
              <a:t>	- 7 Regiment AAC	- </a:t>
            </a:r>
            <a:r>
              <a:rPr lang="en-GB" altLang="en-US" sz="1000">
                <a:cs typeface="Arial" panose="020B0604020202020204" pitchFamily="34" charset="0"/>
              </a:rPr>
              <a:t>x3 </a:t>
            </a:r>
            <a:r>
              <a:rPr lang="en-GB" altLang="en-US" sz="1000" b="0">
                <a:cs typeface="Arial" panose="020B0604020202020204" pitchFamily="34" charset="0"/>
              </a:rPr>
              <a:t>Gazelle &amp; </a:t>
            </a:r>
            <a:r>
              <a:rPr lang="en-GB" altLang="en-US" sz="1000">
                <a:cs typeface="Arial" panose="020B0604020202020204" pitchFamily="34" charset="0"/>
              </a:rPr>
              <a:t>x3 </a:t>
            </a:r>
            <a:r>
              <a:rPr lang="en-GB" altLang="en-US" sz="1000" b="0">
                <a:cs typeface="Arial" panose="020B0604020202020204" pitchFamily="34" charset="0"/>
              </a:rPr>
              <a:t>Scout	 (Roled to UKMF (1 Bde) 1983)</a:t>
            </a:r>
          </a:p>
          <a:p>
            <a:r>
              <a:rPr lang="en-GB" altLang="en-US" sz="1000">
                <a:cs typeface="Arial" panose="020B0604020202020204" pitchFamily="34" charset="0"/>
              </a:rPr>
              <a:t>657 Sqn</a:t>
            </a:r>
            <a:r>
              <a:rPr lang="en-GB" altLang="en-US" sz="1000" b="0">
                <a:cs typeface="Arial" panose="020B0604020202020204" pitchFamily="34" charset="0"/>
              </a:rPr>
              <a:t>	- 5 Field Force 		- </a:t>
            </a:r>
            <a:r>
              <a:rPr lang="en-GB" altLang="en-US" sz="1000">
                <a:cs typeface="Arial" panose="020B0604020202020204" pitchFamily="34" charset="0"/>
              </a:rPr>
              <a:t>x2 </a:t>
            </a:r>
            <a:r>
              <a:rPr lang="en-GB" altLang="en-US" sz="1000" b="0">
                <a:cs typeface="Arial" panose="020B0604020202020204" pitchFamily="34" charset="0"/>
              </a:rPr>
              <a:t>Gazelle &amp; </a:t>
            </a:r>
            <a:r>
              <a:rPr lang="en-GB" altLang="en-US" sz="1000">
                <a:cs typeface="Arial" panose="020B0604020202020204" pitchFamily="34" charset="0"/>
              </a:rPr>
              <a:t>x4 </a:t>
            </a:r>
            <a:r>
              <a:rPr lang="en-GB" altLang="en-US" sz="1000" b="0">
                <a:cs typeface="Arial" panose="020B0604020202020204" pitchFamily="34" charset="0"/>
              </a:rPr>
              <a:t>Scout or Lynx</a:t>
            </a:r>
          </a:p>
          <a:p>
            <a:r>
              <a:rPr lang="en-GB" altLang="en-US" sz="1000" b="0">
                <a:cs typeface="Arial" panose="020B0604020202020204" pitchFamily="34" charset="0"/>
              </a:rPr>
              <a:t>	- 19 Brigade (from 1983)	- </a:t>
            </a:r>
            <a:r>
              <a:rPr lang="en-GB" altLang="en-US" sz="1000">
                <a:cs typeface="Arial" panose="020B0604020202020204" pitchFamily="34" charset="0"/>
              </a:rPr>
              <a:t>x2 </a:t>
            </a:r>
            <a:r>
              <a:rPr lang="en-GB" altLang="en-US" sz="1000" b="0">
                <a:cs typeface="Arial" panose="020B0604020202020204" pitchFamily="34" charset="0"/>
              </a:rPr>
              <a:t>Gazelle &amp; </a:t>
            </a:r>
            <a:r>
              <a:rPr lang="en-GB" altLang="en-US" sz="1000">
                <a:cs typeface="Arial" panose="020B0604020202020204" pitchFamily="34" charset="0"/>
              </a:rPr>
              <a:t>x4 </a:t>
            </a:r>
            <a:r>
              <a:rPr lang="en-GB" altLang="en-US" sz="1000" b="0">
                <a:cs typeface="Arial" panose="020B0604020202020204" pitchFamily="34" charset="0"/>
              </a:rPr>
              <a:t>Lynx</a:t>
            </a:r>
          </a:p>
          <a:p>
            <a:r>
              <a:rPr lang="en-GB" altLang="en-US" sz="1000" b="0">
                <a:cs typeface="Arial" panose="020B0604020202020204" pitchFamily="34" charset="0"/>
              </a:rPr>
              <a:t>	- 9 Regiment AAC (from 1988)	- </a:t>
            </a:r>
            <a:r>
              <a:rPr lang="en-GB" altLang="en-US" sz="1000">
                <a:cs typeface="Arial" panose="020B0604020202020204" pitchFamily="34" charset="0"/>
              </a:rPr>
              <a:t>x3 </a:t>
            </a:r>
            <a:r>
              <a:rPr lang="en-GB" altLang="en-US" sz="1000" b="0">
                <a:cs typeface="Arial" panose="020B0604020202020204" pitchFamily="34" charset="0"/>
              </a:rPr>
              <a:t>Gazelle &amp; </a:t>
            </a:r>
            <a:r>
              <a:rPr lang="en-GB" altLang="en-US" sz="1000">
                <a:cs typeface="Arial" panose="020B0604020202020204" pitchFamily="34" charset="0"/>
              </a:rPr>
              <a:t>x3 </a:t>
            </a:r>
            <a:r>
              <a:rPr lang="en-GB" altLang="en-US" sz="1000" b="0">
                <a:cs typeface="Arial" panose="020B0604020202020204" pitchFamily="34" charset="0"/>
              </a:rPr>
              <a:t>Lynx</a:t>
            </a:r>
          </a:p>
          <a:p>
            <a:r>
              <a:rPr lang="en-GB" altLang="en-US" sz="1000">
                <a:cs typeface="Arial" panose="020B0604020202020204" pitchFamily="34" charset="0"/>
              </a:rPr>
              <a:t>658 Sqn</a:t>
            </a:r>
            <a:r>
              <a:rPr lang="en-GB" altLang="en-US" sz="1000" b="0">
                <a:cs typeface="Arial" panose="020B0604020202020204" pitchFamily="34" charset="0"/>
              </a:rPr>
              <a:t>	- 7 Regiment AAC	- </a:t>
            </a:r>
            <a:r>
              <a:rPr lang="en-GB" altLang="en-US" sz="1000">
                <a:cs typeface="Arial" panose="020B0604020202020204" pitchFamily="34" charset="0"/>
              </a:rPr>
              <a:t>x3 </a:t>
            </a:r>
            <a:r>
              <a:rPr lang="en-GB" altLang="en-US" sz="1000" b="0">
                <a:cs typeface="Arial" panose="020B0604020202020204" pitchFamily="34" charset="0"/>
              </a:rPr>
              <a:t>Gazelle &amp; </a:t>
            </a:r>
            <a:r>
              <a:rPr lang="en-GB" altLang="en-US" sz="1000">
                <a:cs typeface="Arial" panose="020B0604020202020204" pitchFamily="34" charset="0"/>
              </a:rPr>
              <a:t>x3 </a:t>
            </a:r>
            <a:r>
              <a:rPr lang="en-GB" altLang="en-US" sz="1000" b="0">
                <a:cs typeface="Arial" panose="020B0604020202020204" pitchFamily="34" charset="0"/>
              </a:rPr>
              <a:t>Scout or Lynx	 (Roled to 5 Abn Bde 1983)</a:t>
            </a:r>
          </a:p>
          <a:p>
            <a:r>
              <a:rPr lang="en-GB" altLang="en-US" sz="1000">
                <a:cs typeface="Arial" panose="020B0604020202020204" pitchFamily="34" charset="0"/>
              </a:rPr>
              <a:t>659 Sqn</a:t>
            </a:r>
            <a:r>
              <a:rPr lang="en-GB" altLang="en-US" sz="1000" b="0">
                <a:cs typeface="Arial" panose="020B0604020202020204" pitchFamily="34" charset="0"/>
              </a:rPr>
              <a:t>	- 9 Regiment AAC	- </a:t>
            </a:r>
            <a:r>
              <a:rPr lang="en-GB" altLang="en-US" sz="1000">
                <a:cs typeface="Arial" panose="020B0604020202020204" pitchFamily="34" charset="0"/>
              </a:rPr>
              <a:t>x2 </a:t>
            </a:r>
            <a:r>
              <a:rPr lang="en-GB" altLang="en-US" sz="1000" b="0">
                <a:cs typeface="Arial" panose="020B0604020202020204" pitchFamily="34" charset="0"/>
              </a:rPr>
              <a:t>Gazelle &amp; </a:t>
            </a:r>
            <a:r>
              <a:rPr lang="en-GB" altLang="en-US" sz="1000">
                <a:cs typeface="Arial" panose="020B0604020202020204" pitchFamily="34" charset="0"/>
              </a:rPr>
              <a:t>x4 </a:t>
            </a:r>
            <a:r>
              <a:rPr lang="en-GB" altLang="en-US" sz="1000" b="0">
                <a:cs typeface="Arial" panose="020B0604020202020204" pitchFamily="34" charset="0"/>
              </a:rPr>
              <a:t>Scout</a:t>
            </a:r>
          </a:p>
          <a:p>
            <a:r>
              <a:rPr lang="en-GB" altLang="en-US" sz="1000" b="0">
                <a:cs typeface="Arial" panose="020B0604020202020204" pitchFamily="34" charset="0"/>
              </a:rPr>
              <a:t>	- 4 Regiment AAC (from 1983)	- </a:t>
            </a:r>
            <a:r>
              <a:rPr lang="en-GB" altLang="en-US" sz="1000">
                <a:cs typeface="Arial" panose="020B0604020202020204" pitchFamily="34" charset="0"/>
              </a:rPr>
              <a:t>x2 </a:t>
            </a:r>
            <a:r>
              <a:rPr lang="en-GB" altLang="en-US" sz="1000" b="0">
                <a:cs typeface="Arial" panose="020B0604020202020204" pitchFamily="34" charset="0"/>
              </a:rPr>
              <a:t>Gazelle &amp; </a:t>
            </a:r>
            <a:r>
              <a:rPr lang="en-GB" altLang="en-US" sz="1000">
                <a:cs typeface="Arial" panose="020B0604020202020204" pitchFamily="34" charset="0"/>
              </a:rPr>
              <a:t>x4 </a:t>
            </a:r>
            <a:r>
              <a:rPr lang="en-GB" altLang="en-US" sz="1000" b="0">
                <a:cs typeface="Arial" panose="020B0604020202020204" pitchFamily="34" charset="0"/>
              </a:rPr>
              <a:t>Lynx</a:t>
            </a:r>
          </a:p>
          <a:p>
            <a:endParaRPr lang="en-GB" altLang="en-US" sz="1000" b="0">
              <a:cs typeface="Arial" panose="020B0604020202020204" pitchFamily="34" charset="0"/>
            </a:endParaRPr>
          </a:p>
          <a:p>
            <a:r>
              <a:rPr lang="en-GB" altLang="en-US" sz="1000" u="sng">
                <a:cs typeface="Arial" panose="020B0604020202020204" pitchFamily="34" charset="0"/>
              </a:rPr>
              <a:t>Recce Helicopter Squadrons</a:t>
            </a:r>
            <a:endParaRPr lang="en-GB" altLang="en-US" sz="1000">
              <a:cs typeface="Arial" panose="020B0604020202020204" pitchFamily="34" charset="0"/>
            </a:endParaRPr>
          </a:p>
          <a:p>
            <a:r>
              <a:rPr lang="en-GB" altLang="en-US" sz="1000">
                <a:cs typeface="Arial" panose="020B0604020202020204" pitchFamily="34" charset="0"/>
              </a:rPr>
              <a:t>660 Sqn</a:t>
            </a:r>
            <a:r>
              <a:rPr lang="en-GB" altLang="en-US" sz="1000" b="0">
                <a:cs typeface="Arial" panose="020B0604020202020204" pitchFamily="34" charset="0"/>
              </a:rPr>
              <a:t>	- 48 (Gurkha) Bde (Hong Kong)	- </a:t>
            </a:r>
            <a:r>
              <a:rPr lang="en-GB" altLang="en-US" sz="1000">
                <a:cs typeface="Arial" panose="020B0604020202020204" pitchFamily="34" charset="0"/>
              </a:rPr>
              <a:t>x6 </a:t>
            </a:r>
            <a:r>
              <a:rPr lang="en-GB" altLang="en-US" sz="1000" b="0">
                <a:cs typeface="Arial" panose="020B0604020202020204" pitchFamily="34" charset="0"/>
              </a:rPr>
              <a:t>Scout</a:t>
            </a:r>
          </a:p>
          <a:p>
            <a:r>
              <a:rPr lang="en-GB" altLang="en-US" sz="1000">
                <a:cs typeface="Arial" panose="020B0604020202020204" pitchFamily="34" charset="0"/>
              </a:rPr>
              <a:t>661 Sqn</a:t>
            </a:r>
            <a:r>
              <a:rPr lang="en-GB" altLang="en-US" sz="1000" b="0">
                <a:cs typeface="Arial" panose="020B0604020202020204" pitchFamily="34" charset="0"/>
              </a:rPr>
              <a:t>	- 1 Regiment AAC	- </a:t>
            </a:r>
            <a:r>
              <a:rPr lang="en-GB" altLang="en-US" sz="1000">
                <a:cs typeface="Arial" panose="020B0604020202020204" pitchFamily="34" charset="0"/>
              </a:rPr>
              <a:t>x4 </a:t>
            </a:r>
            <a:r>
              <a:rPr lang="en-GB" altLang="en-US" sz="1000" b="0">
                <a:cs typeface="Arial" panose="020B0604020202020204" pitchFamily="34" charset="0"/>
              </a:rPr>
              <a:t>Gazelle &amp; </a:t>
            </a:r>
            <a:r>
              <a:rPr lang="en-GB" altLang="en-US" sz="1000">
                <a:cs typeface="Arial" panose="020B0604020202020204" pitchFamily="34" charset="0"/>
              </a:rPr>
              <a:t>x2 </a:t>
            </a:r>
            <a:r>
              <a:rPr lang="en-GB" altLang="en-US" sz="1000" b="0">
                <a:cs typeface="Arial" panose="020B0604020202020204" pitchFamily="34" charset="0"/>
              </a:rPr>
              <a:t>Lynx</a:t>
            </a:r>
          </a:p>
          <a:p>
            <a:r>
              <a:rPr lang="en-GB" altLang="en-US" sz="1000">
                <a:cs typeface="Arial" panose="020B0604020202020204" pitchFamily="34" charset="0"/>
              </a:rPr>
              <a:t>662 Sqn</a:t>
            </a:r>
            <a:r>
              <a:rPr lang="en-GB" altLang="en-US" sz="1000" b="0">
                <a:cs typeface="Arial" panose="020B0604020202020204" pitchFamily="34" charset="0"/>
              </a:rPr>
              <a:t>	- 2 Regiment AAC	- </a:t>
            </a:r>
            <a:r>
              <a:rPr lang="en-GB" altLang="en-US" sz="1000">
                <a:cs typeface="Arial" panose="020B0604020202020204" pitchFamily="34" charset="0"/>
              </a:rPr>
              <a:t>x4 </a:t>
            </a:r>
            <a:r>
              <a:rPr lang="en-GB" altLang="en-US" sz="1000" b="0">
                <a:cs typeface="Arial" panose="020B0604020202020204" pitchFamily="34" charset="0"/>
              </a:rPr>
              <a:t>Gazelle &amp; </a:t>
            </a:r>
            <a:r>
              <a:rPr lang="en-GB" altLang="en-US" sz="1000">
                <a:cs typeface="Arial" panose="020B0604020202020204" pitchFamily="34" charset="0"/>
              </a:rPr>
              <a:t>x2 </a:t>
            </a:r>
            <a:r>
              <a:rPr lang="en-GB" altLang="en-US" sz="1000" b="0">
                <a:cs typeface="Arial" panose="020B0604020202020204" pitchFamily="34" charset="0"/>
              </a:rPr>
              <a:t>Scout or</a:t>
            </a:r>
            <a:r>
              <a:rPr lang="en-GB" altLang="en-US" sz="1000">
                <a:cs typeface="Arial" panose="020B0604020202020204" pitchFamily="34" charset="0"/>
              </a:rPr>
              <a:t> </a:t>
            </a:r>
            <a:r>
              <a:rPr lang="en-GB" altLang="en-US" sz="1000" b="0">
                <a:cs typeface="Arial" panose="020B0604020202020204" pitchFamily="34" charset="0"/>
              </a:rPr>
              <a:t>Lynx</a:t>
            </a:r>
          </a:p>
          <a:p>
            <a:r>
              <a:rPr lang="en-GB" altLang="en-US" sz="1000" b="0">
                <a:cs typeface="Arial" panose="020B0604020202020204" pitchFamily="34" charset="0"/>
              </a:rPr>
              <a:t>	- 3 Regiment AAC (from 1983)	- </a:t>
            </a:r>
            <a:r>
              <a:rPr lang="en-GB" altLang="en-US" sz="1000">
                <a:cs typeface="Arial" panose="020B0604020202020204" pitchFamily="34" charset="0"/>
              </a:rPr>
              <a:t>x4 </a:t>
            </a:r>
            <a:r>
              <a:rPr lang="en-GB" altLang="en-US" sz="1000" b="0">
                <a:cs typeface="Arial" panose="020B0604020202020204" pitchFamily="34" charset="0"/>
              </a:rPr>
              <a:t>Gazelle &amp; </a:t>
            </a:r>
            <a:r>
              <a:rPr lang="en-GB" altLang="en-US" sz="1000">
                <a:cs typeface="Arial" panose="020B0604020202020204" pitchFamily="34" charset="0"/>
              </a:rPr>
              <a:t>x2 </a:t>
            </a:r>
            <a:r>
              <a:rPr lang="en-GB" altLang="en-US" sz="1000" b="0">
                <a:cs typeface="Arial" panose="020B0604020202020204" pitchFamily="34" charset="0"/>
              </a:rPr>
              <a:t>Scout or</a:t>
            </a:r>
            <a:r>
              <a:rPr lang="en-GB" altLang="en-US" sz="1000">
                <a:cs typeface="Arial" panose="020B0604020202020204" pitchFamily="34" charset="0"/>
              </a:rPr>
              <a:t> </a:t>
            </a:r>
            <a:r>
              <a:rPr lang="en-GB" altLang="en-US" sz="1000" b="0">
                <a:cs typeface="Arial" panose="020B0604020202020204" pitchFamily="34" charset="0"/>
              </a:rPr>
              <a:t>Lynx</a:t>
            </a:r>
          </a:p>
          <a:p>
            <a:r>
              <a:rPr lang="en-GB" altLang="en-US" sz="1000">
                <a:cs typeface="Arial" panose="020B0604020202020204" pitchFamily="34" charset="0"/>
              </a:rPr>
              <a:t>663 Sqn</a:t>
            </a:r>
            <a:r>
              <a:rPr lang="en-GB" altLang="en-US" sz="1000" b="0">
                <a:cs typeface="Arial" panose="020B0604020202020204" pitchFamily="34" charset="0"/>
              </a:rPr>
              <a:t>	- 3 Regiment AAC	- </a:t>
            </a:r>
            <a:r>
              <a:rPr lang="en-GB" altLang="en-US" sz="1000">
                <a:cs typeface="Arial" panose="020B0604020202020204" pitchFamily="34" charset="0"/>
              </a:rPr>
              <a:t>x4 </a:t>
            </a:r>
            <a:r>
              <a:rPr lang="en-GB" altLang="en-US" sz="1000" b="0">
                <a:cs typeface="Arial" panose="020B0604020202020204" pitchFamily="34" charset="0"/>
              </a:rPr>
              <a:t>Gazelle &amp; </a:t>
            </a:r>
            <a:r>
              <a:rPr lang="en-GB" altLang="en-US" sz="1000">
                <a:cs typeface="Arial" panose="020B0604020202020204" pitchFamily="34" charset="0"/>
              </a:rPr>
              <a:t>x2 </a:t>
            </a:r>
            <a:r>
              <a:rPr lang="en-GB" altLang="en-US" sz="1000" b="0">
                <a:cs typeface="Arial" panose="020B0604020202020204" pitchFamily="34" charset="0"/>
              </a:rPr>
              <a:t>Scout or Lynx</a:t>
            </a:r>
          </a:p>
          <a:p>
            <a:r>
              <a:rPr lang="en-GB" altLang="en-US" sz="1000">
                <a:cs typeface="Arial" panose="020B0604020202020204" pitchFamily="34" charset="0"/>
              </a:rPr>
              <a:t>664 Sqn</a:t>
            </a:r>
            <a:r>
              <a:rPr lang="en-GB" altLang="en-US" sz="1000" b="0">
                <a:cs typeface="Arial" panose="020B0604020202020204" pitchFamily="34" charset="0"/>
              </a:rPr>
              <a:t>	- 4 Regiment AAC	- </a:t>
            </a:r>
            <a:r>
              <a:rPr lang="en-GB" altLang="en-US" sz="1000">
                <a:cs typeface="Arial" panose="020B0604020202020204" pitchFamily="34" charset="0"/>
              </a:rPr>
              <a:t>x6 </a:t>
            </a:r>
            <a:r>
              <a:rPr lang="en-GB" altLang="en-US" sz="1000" b="0">
                <a:cs typeface="Arial" panose="020B0604020202020204" pitchFamily="34" charset="0"/>
              </a:rPr>
              <a:t>Gazelle</a:t>
            </a:r>
          </a:p>
          <a:p>
            <a:r>
              <a:rPr lang="en-GB" altLang="en-US" sz="1000" b="0">
                <a:cs typeface="Arial" panose="020B0604020202020204" pitchFamily="34" charset="0"/>
              </a:rPr>
              <a:t>	- 1 (Br) Corps (from 1983)	- </a:t>
            </a:r>
            <a:r>
              <a:rPr lang="en-GB" altLang="en-US" sz="1000">
                <a:cs typeface="Arial" panose="020B0604020202020204" pitchFamily="34" charset="0"/>
              </a:rPr>
              <a:t>x6 </a:t>
            </a:r>
            <a:r>
              <a:rPr lang="en-GB" altLang="en-US" sz="1000" b="0">
                <a:cs typeface="Arial" panose="020B0604020202020204" pitchFamily="34" charset="0"/>
              </a:rPr>
              <a:t>Gazelle		(Covering Force support)</a:t>
            </a:r>
          </a:p>
          <a:p>
            <a:r>
              <a:rPr lang="en-GB" altLang="en-US" sz="1000">
                <a:cs typeface="Arial" panose="020B0604020202020204" pitchFamily="34" charset="0"/>
              </a:rPr>
              <a:t>665 Sqn</a:t>
            </a:r>
            <a:r>
              <a:rPr lang="en-GB" altLang="en-US" sz="1000" b="0">
                <a:cs typeface="Arial" panose="020B0604020202020204" pitchFamily="34" charset="0"/>
              </a:rPr>
              <a:t>	- 5 Regiment AAC	- </a:t>
            </a:r>
            <a:r>
              <a:rPr lang="en-GB" altLang="en-US" sz="1000">
                <a:cs typeface="Arial" panose="020B0604020202020204" pitchFamily="34" charset="0"/>
              </a:rPr>
              <a:t>x4 </a:t>
            </a:r>
            <a:r>
              <a:rPr lang="en-GB" altLang="en-US" sz="1000" b="0">
                <a:cs typeface="Arial" panose="020B0604020202020204" pitchFamily="34" charset="0"/>
              </a:rPr>
              <a:t>Gazelle &amp; </a:t>
            </a:r>
            <a:r>
              <a:rPr lang="en-GB" altLang="en-US" sz="1000">
                <a:cs typeface="Arial" panose="020B0604020202020204" pitchFamily="34" charset="0"/>
              </a:rPr>
              <a:t>x2 </a:t>
            </a:r>
            <a:r>
              <a:rPr lang="en-GB" altLang="en-US" sz="1000" b="0">
                <a:cs typeface="Arial" panose="020B0604020202020204" pitchFamily="34" charset="0"/>
              </a:rPr>
              <a:t>Scout or</a:t>
            </a:r>
            <a:r>
              <a:rPr lang="en-GB" altLang="en-US" sz="1000">
                <a:cs typeface="Arial" panose="020B0604020202020204" pitchFamily="34" charset="0"/>
              </a:rPr>
              <a:t> </a:t>
            </a:r>
            <a:r>
              <a:rPr lang="en-GB" altLang="en-US" sz="1000" b="0">
                <a:cs typeface="Arial" panose="020B0604020202020204" pitchFamily="34" charset="0"/>
              </a:rPr>
              <a:t>Lynx</a:t>
            </a:r>
          </a:p>
          <a:p>
            <a:r>
              <a:rPr lang="en-GB" altLang="en-US" sz="1000">
                <a:cs typeface="Arial" panose="020B0604020202020204" pitchFamily="34" charset="0"/>
              </a:rPr>
              <a:t>666 (V) Sqn </a:t>
            </a:r>
            <a:r>
              <a:rPr lang="en-GB" altLang="en-US" sz="1000" b="0">
                <a:cs typeface="Arial" panose="020B0604020202020204" pitchFamily="34" charset="0"/>
              </a:rPr>
              <a:t>	- 7 Regiment AAC	- </a:t>
            </a:r>
            <a:r>
              <a:rPr lang="en-GB" altLang="en-US" sz="1000">
                <a:cs typeface="Arial" panose="020B0604020202020204" pitchFamily="34" charset="0"/>
              </a:rPr>
              <a:t>x6 </a:t>
            </a:r>
            <a:r>
              <a:rPr lang="en-GB" altLang="en-US" sz="1000" b="0">
                <a:cs typeface="Arial" panose="020B0604020202020204" pitchFamily="34" charset="0"/>
              </a:rPr>
              <a:t>Scout		(TA - Roled to Home Defence)</a:t>
            </a:r>
          </a:p>
          <a:p>
            <a:r>
              <a:rPr lang="en-GB" altLang="en-US" sz="1000">
                <a:cs typeface="Arial" panose="020B0604020202020204" pitchFamily="34" charset="0"/>
              </a:rPr>
              <a:t>667 Sqn</a:t>
            </a:r>
            <a:r>
              <a:rPr lang="en-GB" altLang="en-US" sz="1000" b="0">
                <a:cs typeface="Arial" panose="020B0604020202020204" pitchFamily="34" charset="0"/>
              </a:rPr>
              <a:t>	- Development &amp; Trials Squadron (from 1987)</a:t>
            </a:r>
          </a:p>
          <a:p>
            <a:r>
              <a:rPr lang="en-GB" altLang="en-US" sz="1000">
                <a:cs typeface="Arial" panose="020B0604020202020204" pitchFamily="34" charset="0"/>
              </a:rPr>
              <a:t>669 Sqn</a:t>
            </a:r>
            <a:r>
              <a:rPr lang="en-GB" altLang="en-US" sz="1000" b="0">
                <a:cs typeface="Arial" panose="020B0604020202020204" pitchFamily="34" charset="0"/>
              </a:rPr>
              <a:t>	- 9 Regiment AAC	- </a:t>
            </a:r>
            <a:r>
              <a:rPr lang="en-GB" altLang="en-US" sz="1000">
                <a:cs typeface="Arial" panose="020B0604020202020204" pitchFamily="34" charset="0"/>
              </a:rPr>
              <a:t>x2 </a:t>
            </a:r>
            <a:r>
              <a:rPr lang="en-GB" altLang="en-US" sz="1000" b="0">
                <a:cs typeface="Arial" panose="020B0604020202020204" pitchFamily="34" charset="0"/>
              </a:rPr>
              <a:t>Gazelle &amp; </a:t>
            </a:r>
            <a:r>
              <a:rPr lang="en-GB" altLang="en-US" sz="1000">
                <a:cs typeface="Arial" panose="020B0604020202020204" pitchFamily="34" charset="0"/>
              </a:rPr>
              <a:t>x4 </a:t>
            </a:r>
            <a:r>
              <a:rPr lang="en-GB" altLang="en-US" sz="1000" b="0">
                <a:cs typeface="Arial" panose="020B0604020202020204" pitchFamily="34" charset="0"/>
              </a:rPr>
              <a:t>Scout</a:t>
            </a:r>
          </a:p>
          <a:p>
            <a:r>
              <a:rPr lang="en-GB" altLang="en-US" sz="1000" b="0">
                <a:cs typeface="Arial" panose="020B0604020202020204" pitchFamily="34" charset="0"/>
              </a:rPr>
              <a:t>	- 4 Regiment AAC (from 1983)	- </a:t>
            </a:r>
            <a:r>
              <a:rPr lang="en-GB" altLang="en-US" sz="1000">
                <a:cs typeface="Arial" panose="020B0604020202020204" pitchFamily="34" charset="0"/>
              </a:rPr>
              <a:t>x2 </a:t>
            </a:r>
            <a:r>
              <a:rPr lang="en-GB" altLang="en-US" sz="1000" b="0">
                <a:cs typeface="Arial" panose="020B0604020202020204" pitchFamily="34" charset="0"/>
              </a:rPr>
              <a:t>Gazelle &amp; </a:t>
            </a:r>
            <a:r>
              <a:rPr lang="en-GB" altLang="en-US" sz="1000">
                <a:cs typeface="Arial" panose="020B0604020202020204" pitchFamily="34" charset="0"/>
              </a:rPr>
              <a:t>x4 </a:t>
            </a:r>
            <a:r>
              <a:rPr lang="en-GB" altLang="en-US" sz="1000" b="0">
                <a:cs typeface="Arial" panose="020B0604020202020204" pitchFamily="34" charset="0"/>
              </a:rPr>
              <a:t>Scout or Lynx</a:t>
            </a:r>
          </a:p>
          <a:p>
            <a:endParaRPr lang="en-GB" altLang="en-US" sz="1000" b="0">
              <a:cs typeface="Arial" panose="020B0604020202020204" pitchFamily="34" charset="0"/>
            </a:endParaRPr>
          </a:p>
          <a:p>
            <a:r>
              <a:rPr lang="en-GB" altLang="en-US" sz="1000" u="sng">
                <a:cs typeface="Arial" panose="020B0604020202020204" pitchFamily="34" charset="0"/>
              </a:rPr>
              <a:t>Other Squadrons</a:t>
            </a:r>
            <a:endParaRPr lang="en-GB" altLang="en-US" sz="1000" b="0">
              <a:cs typeface="Arial" panose="020B0604020202020204" pitchFamily="34" charset="0"/>
            </a:endParaRPr>
          </a:p>
          <a:p>
            <a:r>
              <a:rPr lang="en-GB" altLang="en-US" sz="1000">
                <a:cs typeface="Arial" panose="020B0604020202020204" pitchFamily="34" charset="0"/>
              </a:rPr>
              <a:t>670 Sqn	</a:t>
            </a:r>
            <a:r>
              <a:rPr lang="en-GB" altLang="en-US" sz="1000" b="0">
                <a:cs typeface="Arial" panose="020B0604020202020204" pitchFamily="34" charset="0"/>
              </a:rPr>
              <a:t>- Training Squadron (from 1989)</a:t>
            </a:r>
            <a:endParaRPr lang="en-GB" altLang="en-US" sz="1000">
              <a:cs typeface="Arial" panose="020B0604020202020204" pitchFamily="34" charset="0"/>
            </a:endParaRPr>
          </a:p>
          <a:p>
            <a:r>
              <a:rPr lang="en-GB" altLang="en-US" sz="1000">
                <a:cs typeface="Arial" panose="020B0604020202020204" pitchFamily="34" charset="0"/>
              </a:rPr>
              <a:t>671 Sqn</a:t>
            </a:r>
            <a:r>
              <a:rPr lang="en-GB" altLang="en-US" sz="1000" b="0">
                <a:cs typeface="Arial" panose="020B0604020202020204" pitchFamily="34" charset="0"/>
              </a:rPr>
              <a:t>	- Training Squadron (from 1986)</a:t>
            </a:r>
            <a:endParaRPr lang="en-GB" altLang="en-US" sz="1000">
              <a:cs typeface="Arial" panose="020B0604020202020204" pitchFamily="34" charset="0"/>
            </a:endParaRPr>
          </a:p>
          <a:p>
            <a:r>
              <a:rPr lang="en-GB" altLang="en-US" sz="1000">
                <a:cs typeface="Arial" panose="020B0604020202020204" pitchFamily="34" charset="0"/>
              </a:rPr>
              <a:t>672 Sqn</a:t>
            </a:r>
            <a:r>
              <a:rPr lang="en-GB" altLang="en-US" sz="1000" b="0">
                <a:cs typeface="Arial" panose="020B0604020202020204" pitchFamily="34" charset="0"/>
              </a:rPr>
              <a:t>	- 9 Regiment AAC (from 1989)	- </a:t>
            </a:r>
            <a:r>
              <a:rPr lang="en-GB" altLang="en-US" sz="1000">
                <a:cs typeface="Arial" panose="020B0604020202020204" pitchFamily="34" charset="0"/>
              </a:rPr>
              <a:t>x6 </a:t>
            </a:r>
            <a:r>
              <a:rPr lang="en-GB" altLang="en-US" sz="1000" b="0">
                <a:cs typeface="Arial" panose="020B0604020202020204" pitchFamily="34" charset="0"/>
              </a:rPr>
              <a:t>Lynx</a:t>
            </a:r>
          </a:p>
        </p:txBody>
      </p:sp>
      <p:pic>
        <p:nvPicPr>
          <p:cNvPr id="121864" name="Picture 8" descr="UNKG4106">
            <a:extLst>
              <a:ext uri="{FF2B5EF4-FFF2-40B4-BE49-F238E27FC236}">
                <a16:creationId xmlns:a16="http://schemas.microsoft.com/office/drawing/2014/main" id="{16F2F3CB-8A19-49A2-861B-9ACB03CEA68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61025" y="107950"/>
            <a:ext cx="1008063" cy="611188"/>
          </a:xfrm>
          <a:prstGeom prst="rect">
            <a:avLst/>
          </a:prstGeom>
          <a:noFill/>
          <a:extLst>
            <a:ext uri="{909E8E84-426E-40DD-AFC4-6F175D3DCCD1}">
              <a14:hiddenFill xmlns:a14="http://schemas.microsoft.com/office/drawing/2010/main">
                <a:solidFill>
                  <a:srgbClr val="FFFFFF"/>
                </a:solidFill>
              </a14:hiddenFill>
            </a:ext>
          </a:extLst>
        </p:spPr>
      </p:pic>
      <p:pic>
        <p:nvPicPr>
          <p:cNvPr id="121865" name="Picture 9">
            <a:extLst>
              <a:ext uri="{FF2B5EF4-FFF2-40B4-BE49-F238E27FC236}">
                <a16:creationId xmlns:a16="http://schemas.microsoft.com/office/drawing/2014/main" id="{C52E17F7-5EE6-48EC-B628-ADE5DD22455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5888" y="7504113"/>
            <a:ext cx="3384550" cy="1214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1866" name="Text Box 10">
            <a:extLst>
              <a:ext uri="{FF2B5EF4-FFF2-40B4-BE49-F238E27FC236}">
                <a16:creationId xmlns:a16="http://schemas.microsoft.com/office/drawing/2014/main" id="{EE340B4C-CFDD-416F-88E2-19AE1829B88B}"/>
              </a:ext>
            </a:extLst>
          </p:cNvPr>
          <p:cNvSpPr txBox="1">
            <a:spLocks noChangeArrowheads="1"/>
          </p:cNvSpPr>
          <p:nvPr/>
        </p:nvSpPr>
        <p:spPr bwMode="auto">
          <a:xfrm>
            <a:off x="3573463" y="6588125"/>
            <a:ext cx="3168650" cy="2414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800"/>
              <a:t>(a) </a:t>
            </a:r>
            <a:r>
              <a:rPr lang="en-GB" altLang="en-US" sz="800" b="0"/>
              <a:t>Note that the Scout, which could be armed with SS-11 ATGMs, was mostly replaced by Lynx during the period 1978-1983.  651 &amp; 652 Sqns are noted as persisting with Scout for longer than most, though I don’t have a date for their conversion to Lynx.  666 (Volunteer) Sqn was the last to operate Scout and still had them well into the 1990s.  Note that the new Lynx helicopters often went unarmed for a time before finally receiving TOW (which was delivered to the AAC in 1982 or thereabouts).  Even when fitted with TOW, they could be easily disarmed and used as Light Battlefield Helicopters.</a:t>
            </a:r>
          </a:p>
          <a:p>
            <a:endParaRPr lang="en-GB" altLang="en-US" sz="800"/>
          </a:p>
          <a:p>
            <a:r>
              <a:rPr lang="en-GB" altLang="en-US" sz="800"/>
              <a:t>(b) </a:t>
            </a:r>
            <a:r>
              <a:rPr lang="en-GB" altLang="en-US" sz="800" b="0"/>
              <a:t>Late 1980s: May upgrade Lynx’s TOW ATGMs to Improved TOW (see card) and/or may replace Lynx AH Mk 1 HELARM with:</a:t>
            </a:r>
          </a:p>
          <a:p>
            <a:r>
              <a:rPr lang="en-GB" altLang="en-US" sz="800"/>
              <a:t>     </a:t>
            </a:r>
            <a:r>
              <a:rPr lang="en-GB" altLang="en-US" sz="800" b="0"/>
              <a:t>Lynx AH Mk 7 HELARM                                          CWBR-77</a:t>
            </a:r>
          </a:p>
          <a:p>
            <a:endParaRPr lang="en-GB" altLang="en-US" sz="800" b="0"/>
          </a:p>
          <a:p>
            <a:r>
              <a:rPr lang="en-GB" altLang="en-US" sz="800"/>
              <a:t>(c) </a:t>
            </a:r>
            <a:r>
              <a:rPr lang="en-GB" altLang="en-US" sz="800" b="0"/>
              <a:t>It was a very quick and simple process to convert Lynx HELARM to Light Battlefield Helicopters (LBH) and vice versa.  In which case, replace Lynx HELARM variants with Lynx LBH variants (CWBR-44 or CWBR-76).</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0836" name="Group 4">
            <a:extLst>
              <a:ext uri="{FF2B5EF4-FFF2-40B4-BE49-F238E27FC236}">
                <a16:creationId xmlns:a16="http://schemas.microsoft.com/office/drawing/2014/main" id="{D997D867-BAEF-4AA1-B3B3-59C490C62C0B}"/>
              </a:ext>
            </a:extLst>
          </p:cNvPr>
          <p:cNvGrpSpPr>
            <a:grpSpLocks noChangeAspect="1"/>
          </p:cNvGrpSpPr>
          <p:nvPr/>
        </p:nvGrpSpPr>
        <p:grpSpPr bwMode="auto">
          <a:xfrm>
            <a:off x="404813" y="1836738"/>
            <a:ext cx="287337" cy="217487"/>
            <a:chOff x="1968" y="1728"/>
            <a:chExt cx="195" cy="132"/>
          </a:xfrm>
        </p:grpSpPr>
        <p:sp>
          <p:nvSpPr>
            <p:cNvPr id="120837" name="Rectangle 5">
              <a:extLst>
                <a:ext uri="{FF2B5EF4-FFF2-40B4-BE49-F238E27FC236}">
                  <a16:creationId xmlns:a16="http://schemas.microsoft.com/office/drawing/2014/main" id="{B8F0A44E-F8A3-4899-9D30-2B177D4CC14F}"/>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0838" name="Line 6">
              <a:extLst>
                <a:ext uri="{FF2B5EF4-FFF2-40B4-BE49-F238E27FC236}">
                  <a16:creationId xmlns:a16="http://schemas.microsoft.com/office/drawing/2014/main" id="{2C3E8344-446D-4946-AD67-270EF9EB08B1}"/>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0839" name="Line 7">
              <a:extLst>
                <a:ext uri="{FF2B5EF4-FFF2-40B4-BE49-F238E27FC236}">
                  <a16:creationId xmlns:a16="http://schemas.microsoft.com/office/drawing/2014/main" id="{46580B7A-9150-421B-9EEA-58793CE1EC8F}"/>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20840" name="Group 8">
            <a:extLst>
              <a:ext uri="{FF2B5EF4-FFF2-40B4-BE49-F238E27FC236}">
                <a16:creationId xmlns:a16="http://schemas.microsoft.com/office/drawing/2014/main" id="{42E6D4A9-2F77-46C2-BB21-A9E7B1257226}"/>
              </a:ext>
            </a:extLst>
          </p:cNvPr>
          <p:cNvGrpSpPr>
            <a:grpSpLocks/>
          </p:cNvGrpSpPr>
          <p:nvPr/>
        </p:nvGrpSpPr>
        <p:grpSpPr bwMode="auto">
          <a:xfrm>
            <a:off x="512763" y="1763713"/>
            <a:ext cx="76200" cy="63500"/>
            <a:chOff x="2539" y="543"/>
            <a:chExt cx="48" cy="40"/>
          </a:xfrm>
        </p:grpSpPr>
        <p:sp>
          <p:nvSpPr>
            <p:cNvPr id="120841" name="Line 9">
              <a:extLst>
                <a:ext uri="{FF2B5EF4-FFF2-40B4-BE49-F238E27FC236}">
                  <a16:creationId xmlns:a16="http://schemas.microsoft.com/office/drawing/2014/main" id="{6128B81B-C822-4EF4-A684-8C54890A64A6}"/>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0842" name="Line 10">
              <a:extLst>
                <a:ext uri="{FF2B5EF4-FFF2-40B4-BE49-F238E27FC236}">
                  <a16:creationId xmlns:a16="http://schemas.microsoft.com/office/drawing/2014/main" id="{2632DC5F-D754-4CEF-8C16-76BA25637369}"/>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120843" name="Line 11">
            <a:extLst>
              <a:ext uri="{FF2B5EF4-FFF2-40B4-BE49-F238E27FC236}">
                <a16:creationId xmlns:a16="http://schemas.microsoft.com/office/drawing/2014/main" id="{22D06A73-44CA-4EC7-B590-67FF1F130422}"/>
              </a:ext>
            </a:extLst>
          </p:cNvPr>
          <p:cNvSpPr>
            <a:spLocks noChangeShapeType="1"/>
          </p:cNvSpPr>
          <p:nvPr/>
        </p:nvSpPr>
        <p:spPr bwMode="auto">
          <a:xfrm>
            <a:off x="260350" y="1908175"/>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0844" name="Text Box 12">
            <a:extLst>
              <a:ext uri="{FF2B5EF4-FFF2-40B4-BE49-F238E27FC236}">
                <a16:creationId xmlns:a16="http://schemas.microsoft.com/office/drawing/2014/main" id="{8D40FF80-F2A2-4F78-865A-394D36C21222}"/>
              </a:ext>
            </a:extLst>
          </p:cNvPr>
          <p:cNvSpPr txBox="1">
            <a:spLocks noChangeArrowheads="1"/>
          </p:cNvSpPr>
          <p:nvPr/>
        </p:nvSpPr>
        <p:spPr bwMode="auto">
          <a:xfrm>
            <a:off x="765175" y="1692275"/>
            <a:ext cx="1522413" cy="427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800" b="0"/>
              <a:t>BATTLEGROUP CWBR-18k</a:t>
            </a:r>
            <a:r>
              <a:rPr lang="en-US" altLang="en-US"/>
              <a:t> </a:t>
            </a:r>
          </a:p>
          <a:p>
            <a:r>
              <a:rPr lang="en-US" altLang="en-US" sz="1000"/>
              <a:t>3 Infantry Brigade</a:t>
            </a:r>
          </a:p>
        </p:txBody>
      </p:sp>
      <p:grpSp>
        <p:nvGrpSpPr>
          <p:cNvPr id="120845" name="Group 13">
            <a:extLst>
              <a:ext uri="{FF2B5EF4-FFF2-40B4-BE49-F238E27FC236}">
                <a16:creationId xmlns:a16="http://schemas.microsoft.com/office/drawing/2014/main" id="{EB89250C-0BB1-44EB-81FA-84B4109C9079}"/>
              </a:ext>
            </a:extLst>
          </p:cNvPr>
          <p:cNvGrpSpPr>
            <a:grpSpLocks noChangeAspect="1"/>
          </p:cNvGrpSpPr>
          <p:nvPr/>
        </p:nvGrpSpPr>
        <p:grpSpPr bwMode="auto">
          <a:xfrm>
            <a:off x="404813" y="2268538"/>
            <a:ext cx="287337" cy="215900"/>
            <a:chOff x="1968" y="1728"/>
            <a:chExt cx="195" cy="132"/>
          </a:xfrm>
        </p:grpSpPr>
        <p:sp>
          <p:nvSpPr>
            <p:cNvPr id="120846" name="Rectangle 14">
              <a:extLst>
                <a:ext uri="{FF2B5EF4-FFF2-40B4-BE49-F238E27FC236}">
                  <a16:creationId xmlns:a16="http://schemas.microsoft.com/office/drawing/2014/main" id="{B4B978D6-5217-47E1-B454-6CF5D9F78140}"/>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0847" name="Line 15">
              <a:extLst>
                <a:ext uri="{FF2B5EF4-FFF2-40B4-BE49-F238E27FC236}">
                  <a16:creationId xmlns:a16="http://schemas.microsoft.com/office/drawing/2014/main" id="{F6DBB0B6-7981-40F4-A67E-5DF234455B33}"/>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0848" name="Line 16">
              <a:extLst>
                <a:ext uri="{FF2B5EF4-FFF2-40B4-BE49-F238E27FC236}">
                  <a16:creationId xmlns:a16="http://schemas.microsoft.com/office/drawing/2014/main" id="{EDA596F3-BE0E-4AB7-B670-34B335977874}"/>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20849" name="Group 17">
            <a:extLst>
              <a:ext uri="{FF2B5EF4-FFF2-40B4-BE49-F238E27FC236}">
                <a16:creationId xmlns:a16="http://schemas.microsoft.com/office/drawing/2014/main" id="{1D69AC1F-CA9E-4E21-A010-A2C93499AA9E}"/>
              </a:ext>
            </a:extLst>
          </p:cNvPr>
          <p:cNvGrpSpPr>
            <a:grpSpLocks/>
          </p:cNvGrpSpPr>
          <p:nvPr/>
        </p:nvGrpSpPr>
        <p:grpSpPr bwMode="auto">
          <a:xfrm>
            <a:off x="511175" y="2195513"/>
            <a:ext cx="76200" cy="63500"/>
            <a:chOff x="2539" y="543"/>
            <a:chExt cx="48" cy="40"/>
          </a:xfrm>
        </p:grpSpPr>
        <p:sp>
          <p:nvSpPr>
            <p:cNvPr id="120850" name="Line 18">
              <a:extLst>
                <a:ext uri="{FF2B5EF4-FFF2-40B4-BE49-F238E27FC236}">
                  <a16:creationId xmlns:a16="http://schemas.microsoft.com/office/drawing/2014/main" id="{768A21AC-33D1-431F-8889-2AC518D0CC2E}"/>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0851" name="Line 19">
              <a:extLst>
                <a:ext uri="{FF2B5EF4-FFF2-40B4-BE49-F238E27FC236}">
                  <a16:creationId xmlns:a16="http://schemas.microsoft.com/office/drawing/2014/main" id="{86DF9627-0CBB-45B1-BEDB-51C657E35062}"/>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120852" name="Line 20">
            <a:extLst>
              <a:ext uri="{FF2B5EF4-FFF2-40B4-BE49-F238E27FC236}">
                <a16:creationId xmlns:a16="http://schemas.microsoft.com/office/drawing/2014/main" id="{1E000F50-4E3E-458B-BE37-9FAEC1263905}"/>
              </a:ext>
            </a:extLst>
          </p:cNvPr>
          <p:cNvSpPr>
            <a:spLocks noChangeShapeType="1"/>
          </p:cNvSpPr>
          <p:nvPr/>
        </p:nvSpPr>
        <p:spPr bwMode="auto">
          <a:xfrm>
            <a:off x="260350" y="2339975"/>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0853" name="Text Box 21">
            <a:extLst>
              <a:ext uri="{FF2B5EF4-FFF2-40B4-BE49-F238E27FC236}">
                <a16:creationId xmlns:a16="http://schemas.microsoft.com/office/drawing/2014/main" id="{C9CA14F0-D7C7-4F06-866E-1E144120FA1C}"/>
              </a:ext>
            </a:extLst>
          </p:cNvPr>
          <p:cNvSpPr txBox="1">
            <a:spLocks noChangeArrowheads="1"/>
          </p:cNvSpPr>
          <p:nvPr/>
        </p:nvSpPr>
        <p:spPr bwMode="auto">
          <a:xfrm>
            <a:off x="765175" y="2124075"/>
            <a:ext cx="1493838" cy="427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800" b="0"/>
              <a:t>BATTLEGROUP CWBR-18l</a:t>
            </a:r>
            <a:r>
              <a:rPr lang="en-US" altLang="en-US"/>
              <a:t> </a:t>
            </a:r>
          </a:p>
          <a:p>
            <a:r>
              <a:rPr lang="en-US" altLang="en-US" sz="1000"/>
              <a:t>8 Infantry Brigade</a:t>
            </a:r>
          </a:p>
        </p:txBody>
      </p:sp>
      <p:grpSp>
        <p:nvGrpSpPr>
          <p:cNvPr id="120854" name="Group 22">
            <a:extLst>
              <a:ext uri="{FF2B5EF4-FFF2-40B4-BE49-F238E27FC236}">
                <a16:creationId xmlns:a16="http://schemas.microsoft.com/office/drawing/2014/main" id="{F64EC5D8-A3D1-4D85-9F1C-C0A6BA9DD17C}"/>
              </a:ext>
            </a:extLst>
          </p:cNvPr>
          <p:cNvGrpSpPr>
            <a:grpSpLocks noChangeAspect="1"/>
          </p:cNvGrpSpPr>
          <p:nvPr/>
        </p:nvGrpSpPr>
        <p:grpSpPr bwMode="auto">
          <a:xfrm>
            <a:off x="404813" y="2700338"/>
            <a:ext cx="287337" cy="215900"/>
            <a:chOff x="1968" y="1728"/>
            <a:chExt cx="195" cy="132"/>
          </a:xfrm>
        </p:grpSpPr>
        <p:sp>
          <p:nvSpPr>
            <p:cNvPr id="120855" name="Rectangle 23">
              <a:extLst>
                <a:ext uri="{FF2B5EF4-FFF2-40B4-BE49-F238E27FC236}">
                  <a16:creationId xmlns:a16="http://schemas.microsoft.com/office/drawing/2014/main" id="{C69AE325-D324-423D-B04A-CF3C9F5D6F11}"/>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0856" name="Line 24">
              <a:extLst>
                <a:ext uri="{FF2B5EF4-FFF2-40B4-BE49-F238E27FC236}">
                  <a16:creationId xmlns:a16="http://schemas.microsoft.com/office/drawing/2014/main" id="{C86B3D5A-8078-4163-9D03-EC4295AF58B9}"/>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0857" name="Line 25">
              <a:extLst>
                <a:ext uri="{FF2B5EF4-FFF2-40B4-BE49-F238E27FC236}">
                  <a16:creationId xmlns:a16="http://schemas.microsoft.com/office/drawing/2014/main" id="{8D98D1DF-EB31-4960-B89E-A6ACFFE73C02}"/>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20858" name="Group 26">
            <a:extLst>
              <a:ext uri="{FF2B5EF4-FFF2-40B4-BE49-F238E27FC236}">
                <a16:creationId xmlns:a16="http://schemas.microsoft.com/office/drawing/2014/main" id="{58C85627-8758-4833-A60E-C48B03EB3FD9}"/>
              </a:ext>
            </a:extLst>
          </p:cNvPr>
          <p:cNvGrpSpPr>
            <a:grpSpLocks/>
          </p:cNvGrpSpPr>
          <p:nvPr/>
        </p:nvGrpSpPr>
        <p:grpSpPr bwMode="auto">
          <a:xfrm>
            <a:off x="511175" y="2628900"/>
            <a:ext cx="76200" cy="63500"/>
            <a:chOff x="2539" y="543"/>
            <a:chExt cx="48" cy="40"/>
          </a:xfrm>
        </p:grpSpPr>
        <p:sp>
          <p:nvSpPr>
            <p:cNvPr id="120859" name="Line 27">
              <a:extLst>
                <a:ext uri="{FF2B5EF4-FFF2-40B4-BE49-F238E27FC236}">
                  <a16:creationId xmlns:a16="http://schemas.microsoft.com/office/drawing/2014/main" id="{F33CC089-4B34-496F-9C05-DE550416C9BB}"/>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0860" name="Line 28">
              <a:extLst>
                <a:ext uri="{FF2B5EF4-FFF2-40B4-BE49-F238E27FC236}">
                  <a16:creationId xmlns:a16="http://schemas.microsoft.com/office/drawing/2014/main" id="{492AA1D9-DC9A-47C9-9DF6-7A07BDC8591E}"/>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120861" name="Line 29">
            <a:extLst>
              <a:ext uri="{FF2B5EF4-FFF2-40B4-BE49-F238E27FC236}">
                <a16:creationId xmlns:a16="http://schemas.microsoft.com/office/drawing/2014/main" id="{316DECC9-F35F-4475-9497-C3B07FCF4C52}"/>
              </a:ext>
            </a:extLst>
          </p:cNvPr>
          <p:cNvSpPr>
            <a:spLocks noChangeShapeType="1"/>
          </p:cNvSpPr>
          <p:nvPr/>
        </p:nvSpPr>
        <p:spPr bwMode="auto">
          <a:xfrm>
            <a:off x="260350" y="2771775"/>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0862" name="Text Box 30">
            <a:extLst>
              <a:ext uri="{FF2B5EF4-FFF2-40B4-BE49-F238E27FC236}">
                <a16:creationId xmlns:a16="http://schemas.microsoft.com/office/drawing/2014/main" id="{83BE4C96-53D0-4559-84F8-E24B1FABD60B}"/>
              </a:ext>
            </a:extLst>
          </p:cNvPr>
          <p:cNvSpPr txBox="1">
            <a:spLocks noChangeArrowheads="1"/>
          </p:cNvSpPr>
          <p:nvPr/>
        </p:nvSpPr>
        <p:spPr bwMode="auto">
          <a:xfrm>
            <a:off x="765175" y="2555875"/>
            <a:ext cx="1555750" cy="427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800" b="0"/>
              <a:t>BATTLEGROUP CWBR-18m</a:t>
            </a:r>
            <a:r>
              <a:rPr lang="en-US" altLang="en-US"/>
              <a:t> </a:t>
            </a:r>
          </a:p>
          <a:p>
            <a:r>
              <a:rPr lang="en-US" altLang="en-US" sz="1000"/>
              <a:t>39 Infantry Brigade</a:t>
            </a:r>
          </a:p>
        </p:txBody>
      </p:sp>
      <p:grpSp>
        <p:nvGrpSpPr>
          <p:cNvPr id="120863" name="Group 31">
            <a:extLst>
              <a:ext uri="{FF2B5EF4-FFF2-40B4-BE49-F238E27FC236}">
                <a16:creationId xmlns:a16="http://schemas.microsoft.com/office/drawing/2014/main" id="{936A135C-5792-4B85-A2C3-33DDA8D3FB1A}"/>
              </a:ext>
            </a:extLst>
          </p:cNvPr>
          <p:cNvGrpSpPr>
            <a:grpSpLocks noChangeAspect="1"/>
          </p:cNvGrpSpPr>
          <p:nvPr/>
        </p:nvGrpSpPr>
        <p:grpSpPr bwMode="auto">
          <a:xfrm>
            <a:off x="115888" y="1331913"/>
            <a:ext cx="360362" cy="288925"/>
            <a:chOff x="1968" y="1728"/>
            <a:chExt cx="195" cy="132"/>
          </a:xfrm>
        </p:grpSpPr>
        <p:sp>
          <p:nvSpPr>
            <p:cNvPr id="120864" name="Rectangle 32">
              <a:extLst>
                <a:ext uri="{FF2B5EF4-FFF2-40B4-BE49-F238E27FC236}">
                  <a16:creationId xmlns:a16="http://schemas.microsoft.com/office/drawing/2014/main" id="{1AB095B5-A0D0-45AA-BE90-777282799C90}"/>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0865" name="Line 33">
              <a:extLst>
                <a:ext uri="{FF2B5EF4-FFF2-40B4-BE49-F238E27FC236}">
                  <a16:creationId xmlns:a16="http://schemas.microsoft.com/office/drawing/2014/main" id="{1A782DF4-8556-4164-9065-15E45B9058D7}"/>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0866" name="Line 34">
              <a:extLst>
                <a:ext uri="{FF2B5EF4-FFF2-40B4-BE49-F238E27FC236}">
                  <a16:creationId xmlns:a16="http://schemas.microsoft.com/office/drawing/2014/main" id="{87C092AF-FFE1-43CD-AF00-450D48C9D7ED}"/>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20867" name="Group 35">
            <a:extLst>
              <a:ext uri="{FF2B5EF4-FFF2-40B4-BE49-F238E27FC236}">
                <a16:creationId xmlns:a16="http://schemas.microsoft.com/office/drawing/2014/main" id="{6D648DE8-ECF7-42CD-BC69-EC1780997F47}"/>
              </a:ext>
            </a:extLst>
          </p:cNvPr>
          <p:cNvGrpSpPr>
            <a:grpSpLocks/>
          </p:cNvGrpSpPr>
          <p:nvPr/>
        </p:nvGrpSpPr>
        <p:grpSpPr bwMode="auto">
          <a:xfrm>
            <a:off x="222250" y="1260475"/>
            <a:ext cx="147638" cy="63500"/>
            <a:chOff x="119" y="113"/>
            <a:chExt cx="93" cy="40"/>
          </a:xfrm>
        </p:grpSpPr>
        <p:grpSp>
          <p:nvGrpSpPr>
            <p:cNvPr id="120868" name="Group 36">
              <a:extLst>
                <a:ext uri="{FF2B5EF4-FFF2-40B4-BE49-F238E27FC236}">
                  <a16:creationId xmlns:a16="http://schemas.microsoft.com/office/drawing/2014/main" id="{CCFF3B94-B425-4247-A135-40C1E216A548}"/>
                </a:ext>
              </a:extLst>
            </p:cNvPr>
            <p:cNvGrpSpPr>
              <a:grpSpLocks/>
            </p:cNvGrpSpPr>
            <p:nvPr/>
          </p:nvGrpSpPr>
          <p:grpSpPr bwMode="auto">
            <a:xfrm>
              <a:off x="119" y="113"/>
              <a:ext cx="48" cy="40"/>
              <a:chOff x="2539" y="543"/>
              <a:chExt cx="48" cy="40"/>
            </a:xfrm>
          </p:grpSpPr>
          <p:sp>
            <p:nvSpPr>
              <p:cNvPr id="120869" name="Line 37">
                <a:extLst>
                  <a:ext uri="{FF2B5EF4-FFF2-40B4-BE49-F238E27FC236}">
                    <a16:creationId xmlns:a16="http://schemas.microsoft.com/office/drawing/2014/main" id="{56C88769-87AA-4D11-B28E-6C9DB6CCF6E2}"/>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0870" name="Line 38">
                <a:extLst>
                  <a:ext uri="{FF2B5EF4-FFF2-40B4-BE49-F238E27FC236}">
                    <a16:creationId xmlns:a16="http://schemas.microsoft.com/office/drawing/2014/main" id="{4EA79115-EA47-4529-AB96-593AA9395B3E}"/>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120871" name="Group 39">
              <a:extLst>
                <a:ext uri="{FF2B5EF4-FFF2-40B4-BE49-F238E27FC236}">
                  <a16:creationId xmlns:a16="http://schemas.microsoft.com/office/drawing/2014/main" id="{3E86E1C7-19C7-4A23-86B7-5BB90239C5F0}"/>
                </a:ext>
              </a:extLst>
            </p:cNvPr>
            <p:cNvGrpSpPr>
              <a:grpSpLocks/>
            </p:cNvGrpSpPr>
            <p:nvPr/>
          </p:nvGrpSpPr>
          <p:grpSpPr bwMode="auto">
            <a:xfrm>
              <a:off x="164" y="113"/>
              <a:ext cx="48" cy="40"/>
              <a:chOff x="2539" y="543"/>
              <a:chExt cx="48" cy="40"/>
            </a:xfrm>
          </p:grpSpPr>
          <p:sp>
            <p:nvSpPr>
              <p:cNvPr id="120872" name="Line 40">
                <a:extLst>
                  <a:ext uri="{FF2B5EF4-FFF2-40B4-BE49-F238E27FC236}">
                    <a16:creationId xmlns:a16="http://schemas.microsoft.com/office/drawing/2014/main" id="{CEF312FC-E777-40A8-8366-406423609EC3}"/>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0873" name="Line 41">
                <a:extLst>
                  <a:ext uri="{FF2B5EF4-FFF2-40B4-BE49-F238E27FC236}">
                    <a16:creationId xmlns:a16="http://schemas.microsoft.com/office/drawing/2014/main" id="{860844E1-6E32-457F-88BC-8CD847AA129B}"/>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120874" name="Text Box 42">
            <a:extLst>
              <a:ext uri="{FF2B5EF4-FFF2-40B4-BE49-F238E27FC236}">
                <a16:creationId xmlns:a16="http://schemas.microsoft.com/office/drawing/2014/main" id="{D3A06998-5735-409F-AAEA-92AF22482BAC}"/>
              </a:ext>
            </a:extLst>
          </p:cNvPr>
          <p:cNvSpPr txBox="1">
            <a:spLocks noChangeArrowheads="1"/>
          </p:cNvSpPr>
          <p:nvPr/>
        </p:nvSpPr>
        <p:spPr bwMode="auto">
          <a:xfrm>
            <a:off x="549275" y="1331913"/>
            <a:ext cx="1808163"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HQ Northern Ireland </a:t>
            </a:r>
            <a:r>
              <a:rPr lang="en-GB" altLang="en-US" sz="800"/>
              <a:t>(a)</a:t>
            </a:r>
            <a:endParaRPr lang="en-GB" altLang="en-US"/>
          </a:p>
        </p:txBody>
      </p:sp>
      <p:sp>
        <p:nvSpPr>
          <p:cNvPr id="120875" name="Line 43">
            <a:extLst>
              <a:ext uri="{FF2B5EF4-FFF2-40B4-BE49-F238E27FC236}">
                <a16:creationId xmlns:a16="http://schemas.microsoft.com/office/drawing/2014/main" id="{0164FF09-1BD3-4DD0-A0A7-85B20525BD4B}"/>
              </a:ext>
            </a:extLst>
          </p:cNvPr>
          <p:cNvSpPr>
            <a:spLocks noChangeShapeType="1"/>
          </p:cNvSpPr>
          <p:nvPr/>
        </p:nvSpPr>
        <p:spPr bwMode="auto">
          <a:xfrm>
            <a:off x="260350" y="1619250"/>
            <a:ext cx="0" cy="2376488"/>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20876" name="Group 44">
            <a:extLst>
              <a:ext uri="{FF2B5EF4-FFF2-40B4-BE49-F238E27FC236}">
                <a16:creationId xmlns:a16="http://schemas.microsoft.com/office/drawing/2014/main" id="{B7D00479-0573-4644-A207-6B90CF800D15}"/>
              </a:ext>
            </a:extLst>
          </p:cNvPr>
          <p:cNvGrpSpPr>
            <a:grpSpLocks/>
          </p:cNvGrpSpPr>
          <p:nvPr/>
        </p:nvGrpSpPr>
        <p:grpSpPr bwMode="auto">
          <a:xfrm>
            <a:off x="404813" y="3922713"/>
            <a:ext cx="287337" cy="215900"/>
            <a:chOff x="3294" y="2154"/>
            <a:chExt cx="154" cy="100"/>
          </a:xfrm>
        </p:grpSpPr>
        <p:sp>
          <p:nvSpPr>
            <p:cNvPr id="120877" name="Rectangle 45">
              <a:extLst>
                <a:ext uri="{FF2B5EF4-FFF2-40B4-BE49-F238E27FC236}">
                  <a16:creationId xmlns:a16="http://schemas.microsoft.com/office/drawing/2014/main" id="{6B61AA62-D7A3-44DF-9D85-5E3E665CEFAC}"/>
                </a:ext>
              </a:extLst>
            </p:cNvPr>
            <p:cNvSpPr>
              <a:spLocks noChangeAspect="1" noChangeArrowheads="1"/>
            </p:cNvSpPr>
            <p:nvPr/>
          </p:nvSpPr>
          <p:spPr bwMode="auto">
            <a:xfrm>
              <a:off x="3294" y="2154"/>
              <a:ext cx="154" cy="100"/>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120878" name="Group 46">
              <a:extLst>
                <a:ext uri="{FF2B5EF4-FFF2-40B4-BE49-F238E27FC236}">
                  <a16:creationId xmlns:a16="http://schemas.microsoft.com/office/drawing/2014/main" id="{512162A6-2A56-405A-BBB6-B8C560502F3A}"/>
                </a:ext>
              </a:extLst>
            </p:cNvPr>
            <p:cNvGrpSpPr>
              <a:grpSpLocks/>
            </p:cNvGrpSpPr>
            <p:nvPr/>
          </p:nvGrpSpPr>
          <p:grpSpPr bwMode="auto">
            <a:xfrm>
              <a:off x="3316" y="2171"/>
              <a:ext cx="110" cy="63"/>
              <a:chOff x="691" y="3359"/>
              <a:chExt cx="136" cy="90"/>
            </a:xfrm>
          </p:grpSpPr>
          <p:sp>
            <p:nvSpPr>
              <p:cNvPr id="120879" name="Line 47">
                <a:extLst>
                  <a:ext uri="{FF2B5EF4-FFF2-40B4-BE49-F238E27FC236}">
                    <a16:creationId xmlns:a16="http://schemas.microsoft.com/office/drawing/2014/main" id="{A159B19B-655E-480B-A3A4-4E34ED2405FF}"/>
                  </a:ext>
                </a:extLst>
              </p:cNvPr>
              <p:cNvSpPr>
                <a:spLocks noChangeShapeType="1"/>
              </p:cNvSpPr>
              <p:nvPr/>
            </p:nvSpPr>
            <p:spPr bwMode="auto">
              <a:xfrm>
                <a:off x="691"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0880" name="Line 48">
                <a:extLst>
                  <a:ext uri="{FF2B5EF4-FFF2-40B4-BE49-F238E27FC236}">
                    <a16:creationId xmlns:a16="http://schemas.microsoft.com/office/drawing/2014/main" id="{110B894F-5824-450D-AEFD-2452EB904461}"/>
                  </a:ext>
                </a:extLst>
              </p:cNvPr>
              <p:cNvSpPr>
                <a:spLocks noChangeShapeType="1"/>
              </p:cNvSpPr>
              <p:nvPr/>
            </p:nvSpPr>
            <p:spPr bwMode="auto">
              <a:xfrm flipV="1">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0881" name="Line 49">
                <a:extLst>
                  <a:ext uri="{FF2B5EF4-FFF2-40B4-BE49-F238E27FC236}">
                    <a16:creationId xmlns:a16="http://schemas.microsoft.com/office/drawing/2014/main" id="{D2B776DB-40DE-4E21-8F73-16777BD5252C}"/>
                  </a:ext>
                </a:extLst>
              </p:cNvPr>
              <p:cNvSpPr>
                <a:spLocks noChangeShapeType="1"/>
              </p:cNvSpPr>
              <p:nvPr/>
            </p:nvSpPr>
            <p:spPr bwMode="auto">
              <a:xfrm>
                <a:off x="827"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0882" name="Line 50">
                <a:extLst>
                  <a:ext uri="{FF2B5EF4-FFF2-40B4-BE49-F238E27FC236}">
                    <a16:creationId xmlns:a16="http://schemas.microsoft.com/office/drawing/2014/main" id="{EB85FC42-5A4D-4562-B772-BEB8A542935C}"/>
                  </a:ext>
                </a:extLst>
              </p:cNvPr>
              <p:cNvSpPr>
                <a:spLocks noChangeShapeType="1"/>
              </p:cNvSpPr>
              <p:nvPr/>
            </p:nvSpPr>
            <p:spPr bwMode="auto">
              <a:xfrm>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sp>
        <p:nvSpPr>
          <p:cNvPr id="120883" name="Line 51">
            <a:extLst>
              <a:ext uri="{FF2B5EF4-FFF2-40B4-BE49-F238E27FC236}">
                <a16:creationId xmlns:a16="http://schemas.microsoft.com/office/drawing/2014/main" id="{201ECBFF-5B33-4594-BE2A-E68EBEEEC32A}"/>
              </a:ext>
            </a:extLst>
          </p:cNvPr>
          <p:cNvSpPr>
            <a:spLocks noChangeShapeType="1"/>
          </p:cNvSpPr>
          <p:nvPr/>
        </p:nvSpPr>
        <p:spPr bwMode="auto">
          <a:xfrm>
            <a:off x="260350" y="3994150"/>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0884" name="Text Box 52">
            <a:extLst>
              <a:ext uri="{FF2B5EF4-FFF2-40B4-BE49-F238E27FC236}">
                <a16:creationId xmlns:a16="http://schemas.microsoft.com/office/drawing/2014/main" id="{E1B65670-8ADC-470F-95A9-DCED49A14AD6}"/>
              </a:ext>
            </a:extLst>
          </p:cNvPr>
          <p:cNvSpPr txBox="1">
            <a:spLocks noChangeArrowheads="1"/>
          </p:cNvSpPr>
          <p:nvPr/>
        </p:nvSpPr>
        <p:spPr bwMode="auto">
          <a:xfrm>
            <a:off x="765175" y="3851275"/>
            <a:ext cx="18383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5 Regiment Army Air Corps</a:t>
            </a:r>
            <a:endParaRPr lang="en-US" altLang="en-US" sz="800"/>
          </a:p>
        </p:txBody>
      </p:sp>
      <p:grpSp>
        <p:nvGrpSpPr>
          <p:cNvPr id="120885" name="Group 53">
            <a:extLst>
              <a:ext uri="{FF2B5EF4-FFF2-40B4-BE49-F238E27FC236}">
                <a16:creationId xmlns:a16="http://schemas.microsoft.com/office/drawing/2014/main" id="{72AC0B62-A39C-4186-AFE7-139DA76F2450}"/>
              </a:ext>
            </a:extLst>
          </p:cNvPr>
          <p:cNvGrpSpPr>
            <a:grpSpLocks/>
          </p:cNvGrpSpPr>
          <p:nvPr/>
        </p:nvGrpSpPr>
        <p:grpSpPr bwMode="auto">
          <a:xfrm>
            <a:off x="509588" y="3848100"/>
            <a:ext cx="76200" cy="63500"/>
            <a:chOff x="2443" y="447"/>
            <a:chExt cx="48" cy="40"/>
          </a:xfrm>
        </p:grpSpPr>
        <p:sp>
          <p:nvSpPr>
            <p:cNvPr id="120886" name="Line 54">
              <a:extLst>
                <a:ext uri="{FF2B5EF4-FFF2-40B4-BE49-F238E27FC236}">
                  <a16:creationId xmlns:a16="http://schemas.microsoft.com/office/drawing/2014/main" id="{AFE6081B-C7A5-44E0-970F-6516A61B0637}"/>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0887" name="Line 55">
              <a:extLst>
                <a:ext uri="{FF2B5EF4-FFF2-40B4-BE49-F238E27FC236}">
                  <a16:creationId xmlns:a16="http://schemas.microsoft.com/office/drawing/2014/main" id="{96BFC645-0614-4527-A351-06FC362100D9}"/>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pic>
        <p:nvPicPr>
          <p:cNvPr id="120888" name="Picture 56" descr="HQ_Northern_Ireland_Badge">
            <a:extLst>
              <a:ext uri="{FF2B5EF4-FFF2-40B4-BE49-F238E27FC236}">
                <a16:creationId xmlns:a16="http://schemas.microsoft.com/office/drawing/2014/main" id="{18D5C540-3FE1-4A29-B86A-3855DBAE84D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52513" y="107950"/>
            <a:ext cx="895350" cy="1104900"/>
          </a:xfrm>
          <a:prstGeom prst="rect">
            <a:avLst/>
          </a:prstGeom>
          <a:noFill/>
          <a:extLst>
            <a:ext uri="{909E8E84-426E-40DD-AFC4-6F175D3DCCD1}">
              <a14:hiddenFill xmlns:a14="http://schemas.microsoft.com/office/drawing/2010/main">
                <a:solidFill>
                  <a:srgbClr val="FFFFFF"/>
                </a:solidFill>
              </a14:hiddenFill>
            </a:ext>
          </a:extLst>
        </p:spPr>
      </p:pic>
      <p:pic>
        <p:nvPicPr>
          <p:cNvPr id="120889" name="Picture 57" descr="Image result for humber pig northern ireland">
            <a:extLst>
              <a:ext uri="{FF2B5EF4-FFF2-40B4-BE49-F238E27FC236}">
                <a16:creationId xmlns:a16="http://schemas.microsoft.com/office/drawing/2014/main" id="{071B7FE9-D893-4585-9D6A-811F10FCCC2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73463" y="107950"/>
            <a:ext cx="2952750" cy="2397125"/>
          </a:xfrm>
          <a:prstGeom prst="rect">
            <a:avLst/>
          </a:prstGeom>
          <a:noFill/>
          <a:extLst>
            <a:ext uri="{909E8E84-426E-40DD-AFC4-6F175D3DCCD1}">
              <a14:hiddenFill xmlns:a14="http://schemas.microsoft.com/office/drawing/2010/main">
                <a:solidFill>
                  <a:srgbClr val="FFFFFF"/>
                </a:solidFill>
              </a14:hiddenFill>
            </a:ext>
          </a:extLst>
        </p:spPr>
      </p:pic>
      <p:sp>
        <p:nvSpPr>
          <p:cNvPr id="120890" name="Line 58">
            <a:extLst>
              <a:ext uri="{FF2B5EF4-FFF2-40B4-BE49-F238E27FC236}">
                <a16:creationId xmlns:a16="http://schemas.microsoft.com/office/drawing/2014/main" id="{A4628117-D57A-4B2B-91A6-8F8605CD6E49}"/>
              </a:ext>
            </a:extLst>
          </p:cNvPr>
          <p:cNvSpPr>
            <a:spLocks noChangeShapeType="1"/>
          </p:cNvSpPr>
          <p:nvPr/>
        </p:nvSpPr>
        <p:spPr bwMode="auto">
          <a:xfrm flipV="1">
            <a:off x="836613" y="4427538"/>
            <a:ext cx="0" cy="503237"/>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20891" name="Group 59">
            <a:extLst>
              <a:ext uri="{FF2B5EF4-FFF2-40B4-BE49-F238E27FC236}">
                <a16:creationId xmlns:a16="http://schemas.microsoft.com/office/drawing/2014/main" id="{EBFC73E4-28DA-4C9B-925D-024558332665}"/>
              </a:ext>
            </a:extLst>
          </p:cNvPr>
          <p:cNvGrpSpPr>
            <a:grpSpLocks/>
          </p:cNvGrpSpPr>
          <p:nvPr/>
        </p:nvGrpSpPr>
        <p:grpSpPr bwMode="auto">
          <a:xfrm>
            <a:off x="692150" y="4284663"/>
            <a:ext cx="244475" cy="158750"/>
            <a:chOff x="3294" y="2154"/>
            <a:chExt cx="154" cy="100"/>
          </a:xfrm>
        </p:grpSpPr>
        <p:sp>
          <p:nvSpPr>
            <p:cNvPr id="120892" name="Rectangle 60">
              <a:extLst>
                <a:ext uri="{FF2B5EF4-FFF2-40B4-BE49-F238E27FC236}">
                  <a16:creationId xmlns:a16="http://schemas.microsoft.com/office/drawing/2014/main" id="{64FC4DB8-6902-4482-A5BA-13C8DF4ADDA2}"/>
                </a:ext>
              </a:extLst>
            </p:cNvPr>
            <p:cNvSpPr>
              <a:spLocks noChangeAspect="1" noChangeArrowheads="1"/>
            </p:cNvSpPr>
            <p:nvPr/>
          </p:nvSpPr>
          <p:spPr bwMode="auto">
            <a:xfrm>
              <a:off x="3294" y="2154"/>
              <a:ext cx="154" cy="100"/>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120893" name="Group 61">
              <a:extLst>
                <a:ext uri="{FF2B5EF4-FFF2-40B4-BE49-F238E27FC236}">
                  <a16:creationId xmlns:a16="http://schemas.microsoft.com/office/drawing/2014/main" id="{47192A32-8C93-4E6F-AADE-1C1652BE654B}"/>
                </a:ext>
              </a:extLst>
            </p:cNvPr>
            <p:cNvGrpSpPr>
              <a:grpSpLocks/>
            </p:cNvGrpSpPr>
            <p:nvPr/>
          </p:nvGrpSpPr>
          <p:grpSpPr bwMode="auto">
            <a:xfrm>
              <a:off x="3316" y="2171"/>
              <a:ext cx="110" cy="63"/>
              <a:chOff x="691" y="3359"/>
              <a:chExt cx="136" cy="90"/>
            </a:xfrm>
          </p:grpSpPr>
          <p:sp>
            <p:nvSpPr>
              <p:cNvPr id="120894" name="Line 62">
                <a:extLst>
                  <a:ext uri="{FF2B5EF4-FFF2-40B4-BE49-F238E27FC236}">
                    <a16:creationId xmlns:a16="http://schemas.microsoft.com/office/drawing/2014/main" id="{CEEBCD4E-8181-4E13-84F6-55F6FDBE7297}"/>
                  </a:ext>
                </a:extLst>
              </p:cNvPr>
              <p:cNvSpPr>
                <a:spLocks noChangeShapeType="1"/>
              </p:cNvSpPr>
              <p:nvPr/>
            </p:nvSpPr>
            <p:spPr bwMode="auto">
              <a:xfrm>
                <a:off x="691"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0895" name="Line 63">
                <a:extLst>
                  <a:ext uri="{FF2B5EF4-FFF2-40B4-BE49-F238E27FC236}">
                    <a16:creationId xmlns:a16="http://schemas.microsoft.com/office/drawing/2014/main" id="{8B5DA3D1-8FDB-4A6A-8A8C-EDAD58F94786}"/>
                  </a:ext>
                </a:extLst>
              </p:cNvPr>
              <p:cNvSpPr>
                <a:spLocks noChangeShapeType="1"/>
              </p:cNvSpPr>
              <p:nvPr/>
            </p:nvSpPr>
            <p:spPr bwMode="auto">
              <a:xfrm flipV="1">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0896" name="Line 64">
                <a:extLst>
                  <a:ext uri="{FF2B5EF4-FFF2-40B4-BE49-F238E27FC236}">
                    <a16:creationId xmlns:a16="http://schemas.microsoft.com/office/drawing/2014/main" id="{AF39B517-92DF-49AA-82CE-91EADEB50018}"/>
                  </a:ext>
                </a:extLst>
              </p:cNvPr>
              <p:cNvSpPr>
                <a:spLocks noChangeShapeType="1"/>
              </p:cNvSpPr>
              <p:nvPr/>
            </p:nvSpPr>
            <p:spPr bwMode="auto">
              <a:xfrm>
                <a:off x="827"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0897" name="Line 65">
                <a:extLst>
                  <a:ext uri="{FF2B5EF4-FFF2-40B4-BE49-F238E27FC236}">
                    <a16:creationId xmlns:a16="http://schemas.microsoft.com/office/drawing/2014/main" id="{C008A4C2-800A-4240-8D8C-EB5C6994218D}"/>
                  </a:ext>
                </a:extLst>
              </p:cNvPr>
              <p:cNvSpPr>
                <a:spLocks noChangeShapeType="1"/>
              </p:cNvSpPr>
              <p:nvPr/>
            </p:nvSpPr>
            <p:spPr bwMode="auto">
              <a:xfrm>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sp>
        <p:nvSpPr>
          <p:cNvPr id="120898" name="Line 66">
            <a:extLst>
              <a:ext uri="{FF2B5EF4-FFF2-40B4-BE49-F238E27FC236}">
                <a16:creationId xmlns:a16="http://schemas.microsoft.com/office/drawing/2014/main" id="{BBFC0B74-6F74-407B-A100-A20F3889197F}"/>
              </a:ext>
            </a:extLst>
          </p:cNvPr>
          <p:cNvSpPr>
            <a:spLocks noChangeShapeType="1"/>
          </p:cNvSpPr>
          <p:nvPr/>
        </p:nvSpPr>
        <p:spPr bwMode="auto">
          <a:xfrm>
            <a:off x="549275" y="4356100"/>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0899" name="Text Box 67">
            <a:extLst>
              <a:ext uri="{FF2B5EF4-FFF2-40B4-BE49-F238E27FC236}">
                <a16:creationId xmlns:a16="http://schemas.microsoft.com/office/drawing/2014/main" id="{653B4586-A4EB-46FF-9B1F-D6285366E34B}"/>
              </a:ext>
            </a:extLst>
          </p:cNvPr>
          <p:cNvSpPr txBox="1">
            <a:spLocks noChangeArrowheads="1"/>
          </p:cNvSpPr>
          <p:nvPr/>
        </p:nvSpPr>
        <p:spPr bwMode="auto">
          <a:xfrm>
            <a:off x="981075" y="4211638"/>
            <a:ext cx="1797050"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655 Squadron Army Air Corps (d)</a:t>
            </a:r>
            <a:endParaRPr lang="en-US" altLang="en-US" sz="800"/>
          </a:p>
        </p:txBody>
      </p:sp>
      <p:sp>
        <p:nvSpPr>
          <p:cNvPr id="120900" name="Line 68">
            <a:extLst>
              <a:ext uri="{FF2B5EF4-FFF2-40B4-BE49-F238E27FC236}">
                <a16:creationId xmlns:a16="http://schemas.microsoft.com/office/drawing/2014/main" id="{B8AD8F5D-54B5-4DA4-81CC-28DEEFBE3FB2}"/>
              </a:ext>
            </a:extLst>
          </p:cNvPr>
          <p:cNvSpPr>
            <a:spLocks noChangeShapeType="1"/>
          </p:cNvSpPr>
          <p:nvPr/>
        </p:nvSpPr>
        <p:spPr bwMode="auto">
          <a:xfrm>
            <a:off x="814388" y="4211638"/>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20901" name="Group 69">
            <a:extLst>
              <a:ext uri="{FF2B5EF4-FFF2-40B4-BE49-F238E27FC236}">
                <a16:creationId xmlns:a16="http://schemas.microsoft.com/office/drawing/2014/main" id="{33D3B77F-CC89-4FD7-9871-96A00845EAA4}"/>
              </a:ext>
            </a:extLst>
          </p:cNvPr>
          <p:cNvGrpSpPr>
            <a:grpSpLocks/>
          </p:cNvGrpSpPr>
          <p:nvPr/>
        </p:nvGrpSpPr>
        <p:grpSpPr bwMode="auto">
          <a:xfrm>
            <a:off x="981075" y="4572000"/>
            <a:ext cx="244475" cy="158750"/>
            <a:chOff x="3294" y="2154"/>
            <a:chExt cx="154" cy="100"/>
          </a:xfrm>
        </p:grpSpPr>
        <p:sp>
          <p:nvSpPr>
            <p:cNvPr id="120902" name="Rectangle 70">
              <a:extLst>
                <a:ext uri="{FF2B5EF4-FFF2-40B4-BE49-F238E27FC236}">
                  <a16:creationId xmlns:a16="http://schemas.microsoft.com/office/drawing/2014/main" id="{C3EDE1FA-432F-4923-B5A1-F92A76B4C0C2}"/>
                </a:ext>
              </a:extLst>
            </p:cNvPr>
            <p:cNvSpPr>
              <a:spLocks noChangeAspect="1" noChangeArrowheads="1"/>
            </p:cNvSpPr>
            <p:nvPr/>
          </p:nvSpPr>
          <p:spPr bwMode="auto">
            <a:xfrm>
              <a:off x="3294" y="2154"/>
              <a:ext cx="154" cy="100"/>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120903" name="Group 71">
              <a:extLst>
                <a:ext uri="{FF2B5EF4-FFF2-40B4-BE49-F238E27FC236}">
                  <a16:creationId xmlns:a16="http://schemas.microsoft.com/office/drawing/2014/main" id="{0B1B9893-5985-4FF7-BEEA-2B8636B337AA}"/>
                </a:ext>
              </a:extLst>
            </p:cNvPr>
            <p:cNvGrpSpPr>
              <a:grpSpLocks/>
            </p:cNvGrpSpPr>
            <p:nvPr/>
          </p:nvGrpSpPr>
          <p:grpSpPr bwMode="auto">
            <a:xfrm>
              <a:off x="3316" y="2171"/>
              <a:ext cx="110" cy="63"/>
              <a:chOff x="691" y="3359"/>
              <a:chExt cx="136" cy="90"/>
            </a:xfrm>
          </p:grpSpPr>
          <p:sp>
            <p:nvSpPr>
              <p:cNvPr id="120904" name="Line 72">
                <a:extLst>
                  <a:ext uri="{FF2B5EF4-FFF2-40B4-BE49-F238E27FC236}">
                    <a16:creationId xmlns:a16="http://schemas.microsoft.com/office/drawing/2014/main" id="{7ACA273D-C774-493E-B3D0-C6E26FE63713}"/>
                  </a:ext>
                </a:extLst>
              </p:cNvPr>
              <p:cNvSpPr>
                <a:spLocks noChangeShapeType="1"/>
              </p:cNvSpPr>
              <p:nvPr/>
            </p:nvSpPr>
            <p:spPr bwMode="auto">
              <a:xfrm>
                <a:off x="691"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0905" name="Line 73">
                <a:extLst>
                  <a:ext uri="{FF2B5EF4-FFF2-40B4-BE49-F238E27FC236}">
                    <a16:creationId xmlns:a16="http://schemas.microsoft.com/office/drawing/2014/main" id="{7D618280-FE98-44BD-B59B-4487831B33E1}"/>
                  </a:ext>
                </a:extLst>
              </p:cNvPr>
              <p:cNvSpPr>
                <a:spLocks noChangeShapeType="1"/>
              </p:cNvSpPr>
              <p:nvPr/>
            </p:nvSpPr>
            <p:spPr bwMode="auto">
              <a:xfrm flipV="1">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0906" name="Line 74">
                <a:extLst>
                  <a:ext uri="{FF2B5EF4-FFF2-40B4-BE49-F238E27FC236}">
                    <a16:creationId xmlns:a16="http://schemas.microsoft.com/office/drawing/2014/main" id="{BFBE9260-6248-4605-B4CD-07627522F9A4}"/>
                  </a:ext>
                </a:extLst>
              </p:cNvPr>
              <p:cNvSpPr>
                <a:spLocks noChangeShapeType="1"/>
              </p:cNvSpPr>
              <p:nvPr/>
            </p:nvSpPr>
            <p:spPr bwMode="auto">
              <a:xfrm>
                <a:off x="827"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0907" name="Line 75">
                <a:extLst>
                  <a:ext uri="{FF2B5EF4-FFF2-40B4-BE49-F238E27FC236}">
                    <a16:creationId xmlns:a16="http://schemas.microsoft.com/office/drawing/2014/main" id="{37121342-C6B2-476C-AEE4-CD9B86CFCDFA}"/>
                  </a:ext>
                </a:extLst>
              </p:cNvPr>
              <p:cNvSpPr>
                <a:spLocks noChangeShapeType="1"/>
              </p:cNvSpPr>
              <p:nvPr/>
            </p:nvSpPr>
            <p:spPr bwMode="auto">
              <a:xfrm>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120908" name="Group 76">
            <a:extLst>
              <a:ext uri="{FF2B5EF4-FFF2-40B4-BE49-F238E27FC236}">
                <a16:creationId xmlns:a16="http://schemas.microsoft.com/office/drawing/2014/main" id="{0E8FEE83-E760-4B35-A360-1EEA8353ABF6}"/>
              </a:ext>
            </a:extLst>
          </p:cNvPr>
          <p:cNvGrpSpPr>
            <a:grpSpLocks/>
          </p:cNvGrpSpPr>
          <p:nvPr/>
        </p:nvGrpSpPr>
        <p:grpSpPr bwMode="auto">
          <a:xfrm>
            <a:off x="1065213" y="4498975"/>
            <a:ext cx="74612" cy="26988"/>
            <a:chOff x="2373" y="1404"/>
            <a:chExt cx="47" cy="17"/>
          </a:xfrm>
        </p:grpSpPr>
        <p:sp>
          <p:nvSpPr>
            <p:cNvPr id="120909" name="Oval 77">
              <a:extLst>
                <a:ext uri="{FF2B5EF4-FFF2-40B4-BE49-F238E27FC236}">
                  <a16:creationId xmlns:a16="http://schemas.microsoft.com/office/drawing/2014/main" id="{36DD4569-D0D1-4E6F-A385-3891E9D5A85F}"/>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20910" name="Oval 78">
              <a:extLst>
                <a:ext uri="{FF2B5EF4-FFF2-40B4-BE49-F238E27FC236}">
                  <a16:creationId xmlns:a16="http://schemas.microsoft.com/office/drawing/2014/main" id="{2B19BB2C-6B0D-4F92-91CC-18BD510ADA07}"/>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20911" name="Text Box 79">
            <a:extLst>
              <a:ext uri="{FF2B5EF4-FFF2-40B4-BE49-F238E27FC236}">
                <a16:creationId xmlns:a16="http://schemas.microsoft.com/office/drawing/2014/main" id="{B10625DF-9A64-4988-B9CE-21EE7CC68EAB}"/>
              </a:ext>
            </a:extLst>
          </p:cNvPr>
          <p:cNvSpPr txBox="1">
            <a:spLocks noChangeArrowheads="1"/>
          </p:cNvSpPr>
          <p:nvPr/>
        </p:nvSpPr>
        <p:spPr bwMode="auto">
          <a:xfrm>
            <a:off x="1196975" y="4498975"/>
            <a:ext cx="2179638"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x2 </a:t>
            </a:r>
            <a:r>
              <a:rPr lang="en-GB" altLang="en-US" sz="800" b="0"/>
              <a:t>Gazelle AH Mk 1 Helicopter </a:t>
            </a:r>
            <a:r>
              <a:rPr lang="en-GB" altLang="en-US" sz="800"/>
              <a:t>    </a:t>
            </a:r>
            <a:r>
              <a:rPr lang="en-GB" altLang="en-US" sz="800" b="0"/>
              <a:t>CWBR-43</a:t>
            </a:r>
            <a:endParaRPr lang="en-GB" altLang="en-US" sz="800"/>
          </a:p>
        </p:txBody>
      </p:sp>
      <p:sp>
        <p:nvSpPr>
          <p:cNvPr id="120912" name="Line 80">
            <a:extLst>
              <a:ext uri="{FF2B5EF4-FFF2-40B4-BE49-F238E27FC236}">
                <a16:creationId xmlns:a16="http://schemas.microsoft.com/office/drawing/2014/main" id="{D25C620B-1EB2-41E4-B20D-5FE342A5AACE}"/>
              </a:ext>
            </a:extLst>
          </p:cNvPr>
          <p:cNvSpPr>
            <a:spLocks noChangeShapeType="1"/>
          </p:cNvSpPr>
          <p:nvPr/>
        </p:nvSpPr>
        <p:spPr bwMode="auto">
          <a:xfrm>
            <a:off x="838200" y="4643438"/>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20913" name="Group 81">
            <a:extLst>
              <a:ext uri="{FF2B5EF4-FFF2-40B4-BE49-F238E27FC236}">
                <a16:creationId xmlns:a16="http://schemas.microsoft.com/office/drawing/2014/main" id="{D5C14C1E-C2A6-4270-BDCB-BD7AACB39FB1}"/>
              </a:ext>
            </a:extLst>
          </p:cNvPr>
          <p:cNvGrpSpPr>
            <a:grpSpLocks/>
          </p:cNvGrpSpPr>
          <p:nvPr/>
        </p:nvGrpSpPr>
        <p:grpSpPr bwMode="auto">
          <a:xfrm>
            <a:off x="981075" y="4859338"/>
            <a:ext cx="244475" cy="158750"/>
            <a:chOff x="3294" y="2154"/>
            <a:chExt cx="154" cy="100"/>
          </a:xfrm>
        </p:grpSpPr>
        <p:sp>
          <p:nvSpPr>
            <p:cNvPr id="120914" name="Rectangle 82">
              <a:extLst>
                <a:ext uri="{FF2B5EF4-FFF2-40B4-BE49-F238E27FC236}">
                  <a16:creationId xmlns:a16="http://schemas.microsoft.com/office/drawing/2014/main" id="{11B8C233-CF20-4569-8162-24FC1FD30FD8}"/>
                </a:ext>
              </a:extLst>
            </p:cNvPr>
            <p:cNvSpPr>
              <a:spLocks noChangeAspect="1" noChangeArrowheads="1"/>
            </p:cNvSpPr>
            <p:nvPr/>
          </p:nvSpPr>
          <p:spPr bwMode="auto">
            <a:xfrm>
              <a:off x="3294" y="2154"/>
              <a:ext cx="154" cy="100"/>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120915" name="Group 83">
              <a:extLst>
                <a:ext uri="{FF2B5EF4-FFF2-40B4-BE49-F238E27FC236}">
                  <a16:creationId xmlns:a16="http://schemas.microsoft.com/office/drawing/2014/main" id="{7C47B693-C16E-4079-8E68-A646ADD6AE90}"/>
                </a:ext>
              </a:extLst>
            </p:cNvPr>
            <p:cNvGrpSpPr>
              <a:grpSpLocks/>
            </p:cNvGrpSpPr>
            <p:nvPr/>
          </p:nvGrpSpPr>
          <p:grpSpPr bwMode="auto">
            <a:xfrm>
              <a:off x="3316" y="2171"/>
              <a:ext cx="110" cy="63"/>
              <a:chOff x="691" y="3359"/>
              <a:chExt cx="136" cy="90"/>
            </a:xfrm>
          </p:grpSpPr>
          <p:sp>
            <p:nvSpPr>
              <p:cNvPr id="120916" name="Line 84">
                <a:extLst>
                  <a:ext uri="{FF2B5EF4-FFF2-40B4-BE49-F238E27FC236}">
                    <a16:creationId xmlns:a16="http://schemas.microsoft.com/office/drawing/2014/main" id="{1C8768E1-F5C5-4E25-B551-F70E15F51B49}"/>
                  </a:ext>
                </a:extLst>
              </p:cNvPr>
              <p:cNvSpPr>
                <a:spLocks noChangeShapeType="1"/>
              </p:cNvSpPr>
              <p:nvPr/>
            </p:nvSpPr>
            <p:spPr bwMode="auto">
              <a:xfrm>
                <a:off x="691"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0917" name="Line 85">
                <a:extLst>
                  <a:ext uri="{FF2B5EF4-FFF2-40B4-BE49-F238E27FC236}">
                    <a16:creationId xmlns:a16="http://schemas.microsoft.com/office/drawing/2014/main" id="{90BB0CF8-D4CE-4933-B271-186B88DC299E}"/>
                  </a:ext>
                </a:extLst>
              </p:cNvPr>
              <p:cNvSpPr>
                <a:spLocks noChangeShapeType="1"/>
              </p:cNvSpPr>
              <p:nvPr/>
            </p:nvSpPr>
            <p:spPr bwMode="auto">
              <a:xfrm flipV="1">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0918" name="Line 86">
                <a:extLst>
                  <a:ext uri="{FF2B5EF4-FFF2-40B4-BE49-F238E27FC236}">
                    <a16:creationId xmlns:a16="http://schemas.microsoft.com/office/drawing/2014/main" id="{AAB9C2DA-F34E-4866-B165-8942D944DB36}"/>
                  </a:ext>
                </a:extLst>
              </p:cNvPr>
              <p:cNvSpPr>
                <a:spLocks noChangeShapeType="1"/>
              </p:cNvSpPr>
              <p:nvPr/>
            </p:nvSpPr>
            <p:spPr bwMode="auto">
              <a:xfrm>
                <a:off x="827"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0919" name="Line 87">
                <a:extLst>
                  <a:ext uri="{FF2B5EF4-FFF2-40B4-BE49-F238E27FC236}">
                    <a16:creationId xmlns:a16="http://schemas.microsoft.com/office/drawing/2014/main" id="{6ABC3AC9-EAEA-48BD-8CBF-BADC7EBE590C}"/>
                  </a:ext>
                </a:extLst>
              </p:cNvPr>
              <p:cNvSpPr>
                <a:spLocks noChangeShapeType="1"/>
              </p:cNvSpPr>
              <p:nvPr/>
            </p:nvSpPr>
            <p:spPr bwMode="auto">
              <a:xfrm>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120920" name="Group 88">
            <a:extLst>
              <a:ext uri="{FF2B5EF4-FFF2-40B4-BE49-F238E27FC236}">
                <a16:creationId xmlns:a16="http://schemas.microsoft.com/office/drawing/2014/main" id="{527D0FCD-1D44-42DA-93E0-AFD0CD629551}"/>
              </a:ext>
            </a:extLst>
          </p:cNvPr>
          <p:cNvGrpSpPr>
            <a:grpSpLocks/>
          </p:cNvGrpSpPr>
          <p:nvPr/>
        </p:nvGrpSpPr>
        <p:grpSpPr bwMode="auto">
          <a:xfrm>
            <a:off x="1065213" y="4787900"/>
            <a:ext cx="74612" cy="26988"/>
            <a:chOff x="2373" y="1404"/>
            <a:chExt cx="47" cy="17"/>
          </a:xfrm>
        </p:grpSpPr>
        <p:sp>
          <p:nvSpPr>
            <p:cNvPr id="120921" name="Oval 89">
              <a:extLst>
                <a:ext uri="{FF2B5EF4-FFF2-40B4-BE49-F238E27FC236}">
                  <a16:creationId xmlns:a16="http://schemas.microsoft.com/office/drawing/2014/main" id="{7CA230F0-66EA-45D2-BAF3-357B289FD33A}"/>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20922" name="Oval 90">
              <a:extLst>
                <a:ext uri="{FF2B5EF4-FFF2-40B4-BE49-F238E27FC236}">
                  <a16:creationId xmlns:a16="http://schemas.microsoft.com/office/drawing/2014/main" id="{765A43B9-45F3-4D8B-8BD4-B630C56B20EA}"/>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20923" name="Text Box 91">
            <a:extLst>
              <a:ext uri="{FF2B5EF4-FFF2-40B4-BE49-F238E27FC236}">
                <a16:creationId xmlns:a16="http://schemas.microsoft.com/office/drawing/2014/main" id="{742ECEF9-C8F9-4BCB-A68B-151CD30F303E}"/>
              </a:ext>
            </a:extLst>
          </p:cNvPr>
          <p:cNvSpPr txBox="1">
            <a:spLocks noChangeArrowheads="1"/>
          </p:cNvSpPr>
          <p:nvPr/>
        </p:nvSpPr>
        <p:spPr bwMode="auto">
          <a:xfrm>
            <a:off x="1196975" y="4787900"/>
            <a:ext cx="2178050"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x4 </a:t>
            </a:r>
            <a:r>
              <a:rPr lang="en-GB" altLang="en-US" sz="800" b="0"/>
              <a:t>Lynx AH Mk 1 Helicopter </a:t>
            </a:r>
            <a:r>
              <a:rPr lang="en-GB" altLang="en-US" sz="800"/>
              <a:t>(g)</a:t>
            </a:r>
            <a:r>
              <a:rPr lang="en-GB" altLang="en-US" sz="800" b="0"/>
              <a:t>    CWBR-45</a:t>
            </a:r>
            <a:endParaRPr lang="en-GB" altLang="en-US" sz="800"/>
          </a:p>
        </p:txBody>
      </p:sp>
      <p:sp>
        <p:nvSpPr>
          <p:cNvPr id="120924" name="Line 92">
            <a:extLst>
              <a:ext uri="{FF2B5EF4-FFF2-40B4-BE49-F238E27FC236}">
                <a16:creationId xmlns:a16="http://schemas.microsoft.com/office/drawing/2014/main" id="{F3FFC6DC-1621-4B52-825A-DA6FC9B80525}"/>
              </a:ext>
            </a:extLst>
          </p:cNvPr>
          <p:cNvSpPr>
            <a:spLocks noChangeShapeType="1"/>
          </p:cNvSpPr>
          <p:nvPr/>
        </p:nvSpPr>
        <p:spPr bwMode="auto">
          <a:xfrm>
            <a:off x="838200" y="4932363"/>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0925" name="Line 93">
            <a:extLst>
              <a:ext uri="{FF2B5EF4-FFF2-40B4-BE49-F238E27FC236}">
                <a16:creationId xmlns:a16="http://schemas.microsoft.com/office/drawing/2014/main" id="{12E39A5A-7724-4997-8D38-E184C5A6228C}"/>
              </a:ext>
            </a:extLst>
          </p:cNvPr>
          <p:cNvSpPr>
            <a:spLocks noChangeShapeType="1"/>
          </p:cNvSpPr>
          <p:nvPr/>
        </p:nvSpPr>
        <p:spPr bwMode="auto">
          <a:xfrm flipV="1">
            <a:off x="836613" y="5291138"/>
            <a:ext cx="0" cy="503237"/>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20926" name="Group 94">
            <a:extLst>
              <a:ext uri="{FF2B5EF4-FFF2-40B4-BE49-F238E27FC236}">
                <a16:creationId xmlns:a16="http://schemas.microsoft.com/office/drawing/2014/main" id="{1BC2A67E-7574-45F5-B97A-9D86D687A305}"/>
              </a:ext>
            </a:extLst>
          </p:cNvPr>
          <p:cNvGrpSpPr>
            <a:grpSpLocks/>
          </p:cNvGrpSpPr>
          <p:nvPr/>
        </p:nvGrpSpPr>
        <p:grpSpPr bwMode="auto">
          <a:xfrm>
            <a:off x="692150" y="5148263"/>
            <a:ext cx="244475" cy="158750"/>
            <a:chOff x="3294" y="2154"/>
            <a:chExt cx="154" cy="100"/>
          </a:xfrm>
        </p:grpSpPr>
        <p:sp>
          <p:nvSpPr>
            <p:cNvPr id="120927" name="Rectangle 95">
              <a:extLst>
                <a:ext uri="{FF2B5EF4-FFF2-40B4-BE49-F238E27FC236}">
                  <a16:creationId xmlns:a16="http://schemas.microsoft.com/office/drawing/2014/main" id="{79011E86-09AE-4E01-877D-1735AF75C91D}"/>
                </a:ext>
              </a:extLst>
            </p:cNvPr>
            <p:cNvSpPr>
              <a:spLocks noChangeAspect="1" noChangeArrowheads="1"/>
            </p:cNvSpPr>
            <p:nvPr/>
          </p:nvSpPr>
          <p:spPr bwMode="auto">
            <a:xfrm>
              <a:off x="3294" y="2154"/>
              <a:ext cx="154" cy="100"/>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120928" name="Group 96">
              <a:extLst>
                <a:ext uri="{FF2B5EF4-FFF2-40B4-BE49-F238E27FC236}">
                  <a16:creationId xmlns:a16="http://schemas.microsoft.com/office/drawing/2014/main" id="{3EFC3067-BE00-4BCA-9233-174E7467FC9D}"/>
                </a:ext>
              </a:extLst>
            </p:cNvPr>
            <p:cNvGrpSpPr>
              <a:grpSpLocks/>
            </p:cNvGrpSpPr>
            <p:nvPr/>
          </p:nvGrpSpPr>
          <p:grpSpPr bwMode="auto">
            <a:xfrm>
              <a:off x="3316" y="2171"/>
              <a:ext cx="110" cy="63"/>
              <a:chOff x="691" y="3359"/>
              <a:chExt cx="136" cy="90"/>
            </a:xfrm>
          </p:grpSpPr>
          <p:sp>
            <p:nvSpPr>
              <p:cNvPr id="120929" name="Line 97">
                <a:extLst>
                  <a:ext uri="{FF2B5EF4-FFF2-40B4-BE49-F238E27FC236}">
                    <a16:creationId xmlns:a16="http://schemas.microsoft.com/office/drawing/2014/main" id="{949488DC-391B-40EC-A5CF-64869E6002C8}"/>
                  </a:ext>
                </a:extLst>
              </p:cNvPr>
              <p:cNvSpPr>
                <a:spLocks noChangeShapeType="1"/>
              </p:cNvSpPr>
              <p:nvPr/>
            </p:nvSpPr>
            <p:spPr bwMode="auto">
              <a:xfrm>
                <a:off x="691"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0930" name="Line 98">
                <a:extLst>
                  <a:ext uri="{FF2B5EF4-FFF2-40B4-BE49-F238E27FC236}">
                    <a16:creationId xmlns:a16="http://schemas.microsoft.com/office/drawing/2014/main" id="{3DC3E02C-8F97-496D-ABA0-0D2D3D90D86E}"/>
                  </a:ext>
                </a:extLst>
              </p:cNvPr>
              <p:cNvSpPr>
                <a:spLocks noChangeShapeType="1"/>
              </p:cNvSpPr>
              <p:nvPr/>
            </p:nvSpPr>
            <p:spPr bwMode="auto">
              <a:xfrm flipV="1">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0931" name="Line 99">
                <a:extLst>
                  <a:ext uri="{FF2B5EF4-FFF2-40B4-BE49-F238E27FC236}">
                    <a16:creationId xmlns:a16="http://schemas.microsoft.com/office/drawing/2014/main" id="{D91C4CD3-919E-48A4-BEAB-91DA042580D6}"/>
                  </a:ext>
                </a:extLst>
              </p:cNvPr>
              <p:cNvSpPr>
                <a:spLocks noChangeShapeType="1"/>
              </p:cNvSpPr>
              <p:nvPr/>
            </p:nvSpPr>
            <p:spPr bwMode="auto">
              <a:xfrm>
                <a:off x="827"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0932" name="Line 100">
                <a:extLst>
                  <a:ext uri="{FF2B5EF4-FFF2-40B4-BE49-F238E27FC236}">
                    <a16:creationId xmlns:a16="http://schemas.microsoft.com/office/drawing/2014/main" id="{717F6BAE-9974-426E-8A9E-136E6CA2F17C}"/>
                  </a:ext>
                </a:extLst>
              </p:cNvPr>
              <p:cNvSpPr>
                <a:spLocks noChangeShapeType="1"/>
              </p:cNvSpPr>
              <p:nvPr/>
            </p:nvSpPr>
            <p:spPr bwMode="auto">
              <a:xfrm>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sp>
        <p:nvSpPr>
          <p:cNvPr id="120933" name="Line 101">
            <a:extLst>
              <a:ext uri="{FF2B5EF4-FFF2-40B4-BE49-F238E27FC236}">
                <a16:creationId xmlns:a16="http://schemas.microsoft.com/office/drawing/2014/main" id="{68106C62-C6D6-47A0-B1C8-91D22142DB0D}"/>
              </a:ext>
            </a:extLst>
          </p:cNvPr>
          <p:cNvSpPr>
            <a:spLocks noChangeShapeType="1"/>
          </p:cNvSpPr>
          <p:nvPr/>
        </p:nvSpPr>
        <p:spPr bwMode="auto">
          <a:xfrm>
            <a:off x="549275" y="5219700"/>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0934" name="Text Box 102">
            <a:extLst>
              <a:ext uri="{FF2B5EF4-FFF2-40B4-BE49-F238E27FC236}">
                <a16:creationId xmlns:a16="http://schemas.microsoft.com/office/drawing/2014/main" id="{BE9C6C0E-B628-4C4A-9770-8949C0366919}"/>
              </a:ext>
            </a:extLst>
          </p:cNvPr>
          <p:cNvSpPr txBox="1">
            <a:spLocks noChangeArrowheads="1"/>
          </p:cNvSpPr>
          <p:nvPr/>
        </p:nvSpPr>
        <p:spPr bwMode="auto">
          <a:xfrm>
            <a:off x="981075" y="5075238"/>
            <a:ext cx="1639888"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665 Squadron Army Air Corps</a:t>
            </a:r>
            <a:endParaRPr lang="en-US" altLang="en-US" sz="800"/>
          </a:p>
        </p:txBody>
      </p:sp>
      <p:sp>
        <p:nvSpPr>
          <p:cNvPr id="120935" name="Line 103">
            <a:extLst>
              <a:ext uri="{FF2B5EF4-FFF2-40B4-BE49-F238E27FC236}">
                <a16:creationId xmlns:a16="http://schemas.microsoft.com/office/drawing/2014/main" id="{760E8698-F0CF-4D85-A4D9-10F53E2BA873}"/>
              </a:ext>
            </a:extLst>
          </p:cNvPr>
          <p:cNvSpPr>
            <a:spLocks noChangeShapeType="1"/>
          </p:cNvSpPr>
          <p:nvPr/>
        </p:nvSpPr>
        <p:spPr bwMode="auto">
          <a:xfrm>
            <a:off x="814388" y="5075238"/>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20936" name="Group 104">
            <a:extLst>
              <a:ext uri="{FF2B5EF4-FFF2-40B4-BE49-F238E27FC236}">
                <a16:creationId xmlns:a16="http://schemas.microsoft.com/office/drawing/2014/main" id="{AC3E9C9F-5D0C-48F1-988D-51B4D9C4DBB7}"/>
              </a:ext>
            </a:extLst>
          </p:cNvPr>
          <p:cNvGrpSpPr>
            <a:grpSpLocks/>
          </p:cNvGrpSpPr>
          <p:nvPr/>
        </p:nvGrpSpPr>
        <p:grpSpPr bwMode="auto">
          <a:xfrm>
            <a:off x="981075" y="5435600"/>
            <a:ext cx="244475" cy="158750"/>
            <a:chOff x="3294" y="2154"/>
            <a:chExt cx="154" cy="100"/>
          </a:xfrm>
        </p:grpSpPr>
        <p:sp>
          <p:nvSpPr>
            <p:cNvPr id="120937" name="Rectangle 105">
              <a:extLst>
                <a:ext uri="{FF2B5EF4-FFF2-40B4-BE49-F238E27FC236}">
                  <a16:creationId xmlns:a16="http://schemas.microsoft.com/office/drawing/2014/main" id="{6BB1E65F-E85C-427E-BB9B-7F0BD7F15E29}"/>
                </a:ext>
              </a:extLst>
            </p:cNvPr>
            <p:cNvSpPr>
              <a:spLocks noChangeAspect="1" noChangeArrowheads="1"/>
            </p:cNvSpPr>
            <p:nvPr/>
          </p:nvSpPr>
          <p:spPr bwMode="auto">
            <a:xfrm>
              <a:off x="3294" y="2154"/>
              <a:ext cx="154" cy="100"/>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120938" name="Group 106">
              <a:extLst>
                <a:ext uri="{FF2B5EF4-FFF2-40B4-BE49-F238E27FC236}">
                  <a16:creationId xmlns:a16="http://schemas.microsoft.com/office/drawing/2014/main" id="{29B7055C-B69A-485F-8D40-316766934C80}"/>
                </a:ext>
              </a:extLst>
            </p:cNvPr>
            <p:cNvGrpSpPr>
              <a:grpSpLocks/>
            </p:cNvGrpSpPr>
            <p:nvPr/>
          </p:nvGrpSpPr>
          <p:grpSpPr bwMode="auto">
            <a:xfrm>
              <a:off x="3316" y="2171"/>
              <a:ext cx="110" cy="63"/>
              <a:chOff x="691" y="3359"/>
              <a:chExt cx="136" cy="90"/>
            </a:xfrm>
          </p:grpSpPr>
          <p:sp>
            <p:nvSpPr>
              <p:cNvPr id="120939" name="Line 107">
                <a:extLst>
                  <a:ext uri="{FF2B5EF4-FFF2-40B4-BE49-F238E27FC236}">
                    <a16:creationId xmlns:a16="http://schemas.microsoft.com/office/drawing/2014/main" id="{EC87F516-CBAA-4805-AFF3-07C61A1BBB21}"/>
                  </a:ext>
                </a:extLst>
              </p:cNvPr>
              <p:cNvSpPr>
                <a:spLocks noChangeShapeType="1"/>
              </p:cNvSpPr>
              <p:nvPr/>
            </p:nvSpPr>
            <p:spPr bwMode="auto">
              <a:xfrm>
                <a:off x="691"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0940" name="Line 108">
                <a:extLst>
                  <a:ext uri="{FF2B5EF4-FFF2-40B4-BE49-F238E27FC236}">
                    <a16:creationId xmlns:a16="http://schemas.microsoft.com/office/drawing/2014/main" id="{70FA75E3-FD15-400E-821E-5F0160DF957A}"/>
                  </a:ext>
                </a:extLst>
              </p:cNvPr>
              <p:cNvSpPr>
                <a:spLocks noChangeShapeType="1"/>
              </p:cNvSpPr>
              <p:nvPr/>
            </p:nvSpPr>
            <p:spPr bwMode="auto">
              <a:xfrm flipV="1">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0941" name="Line 109">
                <a:extLst>
                  <a:ext uri="{FF2B5EF4-FFF2-40B4-BE49-F238E27FC236}">
                    <a16:creationId xmlns:a16="http://schemas.microsoft.com/office/drawing/2014/main" id="{2AB3B297-20A3-4F2D-964E-F3905A969CEF}"/>
                  </a:ext>
                </a:extLst>
              </p:cNvPr>
              <p:cNvSpPr>
                <a:spLocks noChangeShapeType="1"/>
              </p:cNvSpPr>
              <p:nvPr/>
            </p:nvSpPr>
            <p:spPr bwMode="auto">
              <a:xfrm>
                <a:off x="827"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0942" name="Line 110">
                <a:extLst>
                  <a:ext uri="{FF2B5EF4-FFF2-40B4-BE49-F238E27FC236}">
                    <a16:creationId xmlns:a16="http://schemas.microsoft.com/office/drawing/2014/main" id="{79C725D2-06E2-4100-B62D-EF8D937F1513}"/>
                  </a:ext>
                </a:extLst>
              </p:cNvPr>
              <p:cNvSpPr>
                <a:spLocks noChangeShapeType="1"/>
              </p:cNvSpPr>
              <p:nvPr/>
            </p:nvSpPr>
            <p:spPr bwMode="auto">
              <a:xfrm>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120943" name="Group 111">
            <a:extLst>
              <a:ext uri="{FF2B5EF4-FFF2-40B4-BE49-F238E27FC236}">
                <a16:creationId xmlns:a16="http://schemas.microsoft.com/office/drawing/2014/main" id="{CF57F25C-3E6C-4853-911B-DDFB3E7BE38D}"/>
              </a:ext>
            </a:extLst>
          </p:cNvPr>
          <p:cNvGrpSpPr>
            <a:grpSpLocks/>
          </p:cNvGrpSpPr>
          <p:nvPr/>
        </p:nvGrpSpPr>
        <p:grpSpPr bwMode="auto">
          <a:xfrm>
            <a:off x="1065213" y="5362575"/>
            <a:ext cx="74612" cy="26988"/>
            <a:chOff x="2373" y="1404"/>
            <a:chExt cx="47" cy="17"/>
          </a:xfrm>
        </p:grpSpPr>
        <p:sp>
          <p:nvSpPr>
            <p:cNvPr id="120944" name="Oval 112">
              <a:extLst>
                <a:ext uri="{FF2B5EF4-FFF2-40B4-BE49-F238E27FC236}">
                  <a16:creationId xmlns:a16="http://schemas.microsoft.com/office/drawing/2014/main" id="{3342D75F-F63D-4C53-8395-3AC3A29EF28B}"/>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20945" name="Oval 113">
              <a:extLst>
                <a:ext uri="{FF2B5EF4-FFF2-40B4-BE49-F238E27FC236}">
                  <a16:creationId xmlns:a16="http://schemas.microsoft.com/office/drawing/2014/main" id="{80FC1C53-2B57-4F02-AF31-47D6FB47E111}"/>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20946" name="Text Box 114">
            <a:extLst>
              <a:ext uri="{FF2B5EF4-FFF2-40B4-BE49-F238E27FC236}">
                <a16:creationId xmlns:a16="http://schemas.microsoft.com/office/drawing/2014/main" id="{80BE6F47-EF00-4028-981E-D7FCAD831C07}"/>
              </a:ext>
            </a:extLst>
          </p:cNvPr>
          <p:cNvSpPr txBox="1">
            <a:spLocks noChangeArrowheads="1"/>
          </p:cNvSpPr>
          <p:nvPr/>
        </p:nvSpPr>
        <p:spPr bwMode="auto">
          <a:xfrm>
            <a:off x="1196975" y="5362575"/>
            <a:ext cx="2208213"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x4 </a:t>
            </a:r>
            <a:r>
              <a:rPr lang="en-GB" altLang="en-US" sz="800" b="0"/>
              <a:t>Gazelle AH Mk 1 Helicopter </a:t>
            </a:r>
            <a:r>
              <a:rPr lang="en-GB" altLang="en-US" sz="800"/>
              <a:t>    </a:t>
            </a:r>
            <a:r>
              <a:rPr lang="en-GB" altLang="en-US" sz="800" b="0"/>
              <a:t> CWBR-43</a:t>
            </a:r>
            <a:endParaRPr lang="en-GB" altLang="en-US" sz="800"/>
          </a:p>
        </p:txBody>
      </p:sp>
      <p:sp>
        <p:nvSpPr>
          <p:cNvPr id="120947" name="Line 115">
            <a:extLst>
              <a:ext uri="{FF2B5EF4-FFF2-40B4-BE49-F238E27FC236}">
                <a16:creationId xmlns:a16="http://schemas.microsoft.com/office/drawing/2014/main" id="{201371A2-A692-460C-8307-5B10AE88D09D}"/>
              </a:ext>
            </a:extLst>
          </p:cNvPr>
          <p:cNvSpPr>
            <a:spLocks noChangeShapeType="1"/>
          </p:cNvSpPr>
          <p:nvPr/>
        </p:nvSpPr>
        <p:spPr bwMode="auto">
          <a:xfrm>
            <a:off x="838200" y="5507038"/>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20948" name="Group 116">
            <a:extLst>
              <a:ext uri="{FF2B5EF4-FFF2-40B4-BE49-F238E27FC236}">
                <a16:creationId xmlns:a16="http://schemas.microsoft.com/office/drawing/2014/main" id="{BE7EE017-12E6-4212-BD09-5075F28779F4}"/>
              </a:ext>
            </a:extLst>
          </p:cNvPr>
          <p:cNvGrpSpPr>
            <a:grpSpLocks/>
          </p:cNvGrpSpPr>
          <p:nvPr/>
        </p:nvGrpSpPr>
        <p:grpSpPr bwMode="auto">
          <a:xfrm>
            <a:off x="981075" y="5722938"/>
            <a:ext cx="244475" cy="158750"/>
            <a:chOff x="3294" y="2154"/>
            <a:chExt cx="154" cy="100"/>
          </a:xfrm>
        </p:grpSpPr>
        <p:sp>
          <p:nvSpPr>
            <p:cNvPr id="120949" name="Rectangle 117">
              <a:extLst>
                <a:ext uri="{FF2B5EF4-FFF2-40B4-BE49-F238E27FC236}">
                  <a16:creationId xmlns:a16="http://schemas.microsoft.com/office/drawing/2014/main" id="{C1E1E723-25A6-441F-996A-2898C5318DC8}"/>
                </a:ext>
              </a:extLst>
            </p:cNvPr>
            <p:cNvSpPr>
              <a:spLocks noChangeAspect="1" noChangeArrowheads="1"/>
            </p:cNvSpPr>
            <p:nvPr/>
          </p:nvSpPr>
          <p:spPr bwMode="auto">
            <a:xfrm>
              <a:off x="3294" y="2154"/>
              <a:ext cx="154" cy="100"/>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120950" name="Group 118">
              <a:extLst>
                <a:ext uri="{FF2B5EF4-FFF2-40B4-BE49-F238E27FC236}">
                  <a16:creationId xmlns:a16="http://schemas.microsoft.com/office/drawing/2014/main" id="{A3C03E21-0451-4F90-887E-13079F3F4053}"/>
                </a:ext>
              </a:extLst>
            </p:cNvPr>
            <p:cNvGrpSpPr>
              <a:grpSpLocks/>
            </p:cNvGrpSpPr>
            <p:nvPr/>
          </p:nvGrpSpPr>
          <p:grpSpPr bwMode="auto">
            <a:xfrm>
              <a:off x="3316" y="2171"/>
              <a:ext cx="110" cy="63"/>
              <a:chOff x="691" y="3359"/>
              <a:chExt cx="136" cy="90"/>
            </a:xfrm>
          </p:grpSpPr>
          <p:sp>
            <p:nvSpPr>
              <p:cNvPr id="120951" name="Line 119">
                <a:extLst>
                  <a:ext uri="{FF2B5EF4-FFF2-40B4-BE49-F238E27FC236}">
                    <a16:creationId xmlns:a16="http://schemas.microsoft.com/office/drawing/2014/main" id="{1A112FA6-59E6-4C3E-ADCA-99B06671E986}"/>
                  </a:ext>
                </a:extLst>
              </p:cNvPr>
              <p:cNvSpPr>
                <a:spLocks noChangeShapeType="1"/>
              </p:cNvSpPr>
              <p:nvPr/>
            </p:nvSpPr>
            <p:spPr bwMode="auto">
              <a:xfrm>
                <a:off x="691"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0952" name="Line 120">
                <a:extLst>
                  <a:ext uri="{FF2B5EF4-FFF2-40B4-BE49-F238E27FC236}">
                    <a16:creationId xmlns:a16="http://schemas.microsoft.com/office/drawing/2014/main" id="{22A75017-8CE6-4743-80E5-246221F74CD6}"/>
                  </a:ext>
                </a:extLst>
              </p:cNvPr>
              <p:cNvSpPr>
                <a:spLocks noChangeShapeType="1"/>
              </p:cNvSpPr>
              <p:nvPr/>
            </p:nvSpPr>
            <p:spPr bwMode="auto">
              <a:xfrm flipV="1">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0953" name="Line 121">
                <a:extLst>
                  <a:ext uri="{FF2B5EF4-FFF2-40B4-BE49-F238E27FC236}">
                    <a16:creationId xmlns:a16="http://schemas.microsoft.com/office/drawing/2014/main" id="{043121A7-CA2B-417D-BAEC-746A7ECC86A8}"/>
                  </a:ext>
                </a:extLst>
              </p:cNvPr>
              <p:cNvSpPr>
                <a:spLocks noChangeShapeType="1"/>
              </p:cNvSpPr>
              <p:nvPr/>
            </p:nvSpPr>
            <p:spPr bwMode="auto">
              <a:xfrm>
                <a:off x="827"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0954" name="Line 122">
                <a:extLst>
                  <a:ext uri="{FF2B5EF4-FFF2-40B4-BE49-F238E27FC236}">
                    <a16:creationId xmlns:a16="http://schemas.microsoft.com/office/drawing/2014/main" id="{9501197B-10A8-4066-81F4-72DA7F3D9FB7}"/>
                  </a:ext>
                </a:extLst>
              </p:cNvPr>
              <p:cNvSpPr>
                <a:spLocks noChangeShapeType="1"/>
              </p:cNvSpPr>
              <p:nvPr/>
            </p:nvSpPr>
            <p:spPr bwMode="auto">
              <a:xfrm>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120955" name="Group 123">
            <a:extLst>
              <a:ext uri="{FF2B5EF4-FFF2-40B4-BE49-F238E27FC236}">
                <a16:creationId xmlns:a16="http://schemas.microsoft.com/office/drawing/2014/main" id="{C66458D0-51F5-4C14-99AC-968DB3F448D5}"/>
              </a:ext>
            </a:extLst>
          </p:cNvPr>
          <p:cNvGrpSpPr>
            <a:grpSpLocks/>
          </p:cNvGrpSpPr>
          <p:nvPr/>
        </p:nvGrpSpPr>
        <p:grpSpPr bwMode="auto">
          <a:xfrm>
            <a:off x="1065213" y="5651500"/>
            <a:ext cx="74612" cy="26988"/>
            <a:chOff x="2373" y="1404"/>
            <a:chExt cx="47" cy="17"/>
          </a:xfrm>
        </p:grpSpPr>
        <p:sp>
          <p:nvSpPr>
            <p:cNvPr id="120956" name="Oval 124">
              <a:extLst>
                <a:ext uri="{FF2B5EF4-FFF2-40B4-BE49-F238E27FC236}">
                  <a16:creationId xmlns:a16="http://schemas.microsoft.com/office/drawing/2014/main" id="{5D251585-1D82-4675-A53E-191398CB7041}"/>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20957" name="Oval 125">
              <a:extLst>
                <a:ext uri="{FF2B5EF4-FFF2-40B4-BE49-F238E27FC236}">
                  <a16:creationId xmlns:a16="http://schemas.microsoft.com/office/drawing/2014/main" id="{C8279AF5-8E3F-49C5-8427-50AB666B3709}"/>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20958" name="Text Box 126">
            <a:extLst>
              <a:ext uri="{FF2B5EF4-FFF2-40B4-BE49-F238E27FC236}">
                <a16:creationId xmlns:a16="http://schemas.microsoft.com/office/drawing/2014/main" id="{6125B222-9EA8-42C7-BD6F-864585AF0632}"/>
              </a:ext>
            </a:extLst>
          </p:cNvPr>
          <p:cNvSpPr txBox="1">
            <a:spLocks noChangeArrowheads="1"/>
          </p:cNvSpPr>
          <p:nvPr/>
        </p:nvSpPr>
        <p:spPr bwMode="auto">
          <a:xfrm>
            <a:off x="1196975" y="5651500"/>
            <a:ext cx="2206625"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x2 </a:t>
            </a:r>
            <a:r>
              <a:rPr lang="en-GB" altLang="en-US" sz="800" b="0"/>
              <a:t>Lynx AH Mk 1 Helicopter </a:t>
            </a:r>
            <a:r>
              <a:rPr lang="en-GB" altLang="en-US" sz="800"/>
              <a:t>(g) </a:t>
            </a:r>
            <a:r>
              <a:rPr lang="en-GB" altLang="en-US" sz="800" b="0"/>
              <a:t>    CWBR-45</a:t>
            </a:r>
            <a:endParaRPr lang="en-GB" altLang="en-US" sz="800"/>
          </a:p>
        </p:txBody>
      </p:sp>
      <p:sp>
        <p:nvSpPr>
          <p:cNvPr id="120959" name="Line 127">
            <a:extLst>
              <a:ext uri="{FF2B5EF4-FFF2-40B4-BE49-F238E27FC236}">
                <a16:creationId xmlns:a16="http://schemas.microsoft.com/office/drawing/2014/main" id="{AB2721C2-1E16-4968-B18A-E71B8EFB3429}"/>
              </a:ext>
            </a:extLst>
          </p:cNvPr>
          <p:cNvSpPr>
            <a:spLocks noChangeShapeType="1"/>
          </p:cNvSpPr>
          <p:nvPr/>
        </p:nvSpPr>
        <p:spPr bwMode="auto">
          <a:xfrm>
            <a:off x="838200" y="5795963"/>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0960" name="Line 128">
            <a:extLst>
              <a:ext uri="{FF2B5EF4-FFF2-40B4-BE49-F238E27FC236}">
                <a16:creationId xmlns:a16="http://schemas.microsoft.com/office/drawing/2014/main" id="{0D1AB177-26DC-4F4F-8C34-917AE9C02375}"/>
              </a:ext>
            </a:extLst>
          </p:cNvPr>
          <p:cNvSpPr>
            <a:spLocks noChangeShapeType="1"/>
          </p:cNvSpPr>
          <p:nvPr/>
        </p:nvSpPr>
        <p:spPr bwMode="auto">
          <a:xfrm flipV="1">
            <a:off x="549275" y="4140200"/>
            <a:ext cx="0" cy="19431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0961" name="Line 129">
            <a:extLst>
              <a:ext uri="{FF2B5EF4-FFF2-40B4-BE49-F238E27FC236}">
                <a16:creationId xmlns:a16="http://schemas.microsoft.com/office/drawing/2014/main" id="{858F3C30-3D1B-4792-8528-AC05AE10C1C6}"/>
              </a:ext>
            </a:extLst>
          </p:cNvPr>
          <p:cNvSpPr>
            <a:spLocks noChangeShapeType="1"/>
          </p:cNvSpPr>
          <p:nvPr/>
        </p:nvSpPr>
        <p:spPr bwMode="auto">
          <a:xfrm flipV="1">
            <a:off x="836613" y="6156325"/>
            <a:ext cx="0" cy="2159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20962" name="Group 130">
            <a:extLst>
              <a:ext uri="{FF2B5EF4-FFF2-40B4-BE49-F238E27FC236}">
                <a16:creationId xmlns:a16="http://schemas.microsoft.com/office/drawing/2014/main" id="{A61767D3-5E8C-4A74-81F2-171F5129611E}"/>
              </a:ext>
            </a:extLst>
          </p:cNvPr>
          <p:cNvGrpSpPr>
            <a:grpSpLocks/>
          </p:cNvGrpSpPr>
          <p:nvPr/>
        </p:nvGrpSpPr>
        <p:grpSpPr bwMode="auto">
          <a:xfrm>
            <a:off x="692150" y="6013450"/>
            <a:ext cx="244475" cy="158750"/>
            <a:chOff x="3294" y="2154"/>
            <a:chExt cx="154" cy="100"/>
          </a:xfrm>
        </p:grpSpPr>
        <p:sp>
          <p:nvSpPr>
            <p:cNvPr id="120963" name="Rectangle 131">
              <a:extLst>
                <a:ext uri="{FF2B5EF4-FFF2-40B4-BE49-F238E27FC236}">
                  <a16:creationId xmlns:a16="http://schemas.microsoft.com/office/drawing/2014/main" id="{9DE2DBE4-937A-41E8-83CE-1EE917F0DF7B}"/>
                </a:ext>
              </a:extLst>
            </p:cNvPr>
            <p:cNvSpPr>
              <a:spLocks noChangeAspect="1" noChangeArrowheads="1"/>
            </p:cNvSpPr>
            <p:nvPr/>
          </p:nvSpPr>
          <p:spPr bwMode="auto">
            <a:xfrm>
              <a:off x="3294" y="2154"/>
              <a:ext cx="154" cy="100"/>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120964" name="Group 132">
              <a:extLst>
                <a:ext uri="{FF2B5EF4-FFF2-40B4-BE49-F238E27FC236}">
                  <a16:creationId xmlns:a16="http://schemas.microsoft.com/office/drawing/2014/main" id="{CA7ED5C2-D135-4390-8AA3-21A0AB1DC578}"/>
                </a:ext>
              </a:extLst>
            </p:cNvPr>
            <p:cNvGrpSpPr>
              <a:grpSpLocks/>
            </p:cNvGrpSpPr>
            <p:nvPr/>
          </p:nvGrpSpPr>
          <p:grpSpPr bwMode="auto">
            <a:xfrm>
              <a:off x="3316" y="2171"/>
              <a:ext cx="110" cy="63"/>
              <a:chOff x="691" y="3359"/>
              <a:chExt cx="136" cy="90"/>
            </a:xfrm>
          </p:grpSpPr>
          <p:sp>
            <p:nvSpPr>
              <p:cNvPr id="120965" name="Line 133">
                <a:extLst>
                  <a:ext uri="{FF2B5EF4-FFF2-40B4-BE49-F238E27FC236}">
                    <a16:creationId xmlns:a16="http://schemas.microsoft.com/office/drawing/2014/main" id="{12DDE3FA-FE2D-47D7-ABF3-9D451EB028E1}"/>
                  </a:ext>
                </a:extLst>
              </p:cNvPr>
              <p:cNvSpPr>
                <a:spLocks noChangeShapeType="1"/>
              </p:cNvSpPr>
              <p:nvPr/>
            </p:nvSpPr>
            <p:spPr bwMode="auto">
              <a:xfrm>
                <a:off x="691"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0966" name="Line 134">
                <a:extLst>
                  <a:ext uri="{FF2B5EF4-FFF2-40B4-BE49-F238E27FC236}">
                    <a16:creationId xmlns:a16="http://schemas.microsoft.com/office/drawing/2014/main" id="{19236219-C1EF-40D6-9E60-56E9FCBCC5F6}"/>
                  </a:ext>
                </a:extLst>
              </p:cNvPr>
              <p:cNvSpPr>
                <a:spLocks noChangeShapeType="1"/>
              </p:cNvSpPr>
              <p:nvPr/>
            </p:nvSpPr>
            <p:spPr bwMode="auto">
              <a:xfrm flipV="1">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0967" name="Line 135">
                <a:extLst>
                  <a:ext uri="{FF2B5EF4-FFF2-40B4-BE49-F238E27FC236}">
                    <a16:creationId xmlns:a16="http://schemas.microsoft.com/office/drawing/2014/main" id="{1EC624DD-3B01-42B1-BFDA-12EC9C00E286}"/>
                  </a:ext>
                </a:extLst>
              </p:cNvPr>
              <p:cNvSpPr>
                <a:spLocks noChangeShapeType="1"/>
              </p:cNvSpPr>
              <p:nvPr/>
            </p:nvSpPr>
            <p:spPr bwMode="auto">
              <a:xfrm>
                <a:off x="827"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0968" name="Line 136">
                <a:extLst>
                  <a:ext uri="{FF2B5EF4-FFF2-40B4-BE49-F238E27FC236}">
                    <a16:creationId xmlns:a16="http://schemas.microsoft.com/office/drawing/2014/main" id="{A82F93FD-642C-4D13-81E2-E857B9DB4345}"/>
                  </a:ext>
                </a:extLst>
              </p:cNvPr>
              <p:cNvSpPr>
                <a:spLocks noChangeShapeType="1"/>
              </p:cNvSpPr>
              <p:nvPr/>
            </p:nvSpPr>
            <p:spPr bwMode="auto">
              <a:xfrm>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sp>
        <p:nvSpPr>
          <p:cNvPr id="120969" name="Line 137">
            <a:extLst>
              <a:ext uri="{FF2B5EF4-FFF2-40B4-BE49-F238E27FC236}">
                <a16:creationId xmlns:a16="http://schemas.microsoft.com/office/drawing/2014/main" id="{538C461E-5C4A-4106-89F0-8703FEE8DF37}"/>
              </a:ext>
            </a:extLst>
          </p:cNvPr>
          <p:cNvSpPr>
            <a:spLocks noChangeShapeType="1"/>
          </p:cNvSpPr>
          <p:nvPr/>
        </p:nvSpPr>
        <p:spPr bwMode="auto">
          <a:xfrm>
            <a:off x="549275" y="6084888"/>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0970" name="Text Box 138">
            <a:extLst>
              <a:ext uri="{FF2B5EF4-FFF2-40B4-BE49-F238E27FC236}">
                <a16:creationId xmlns:a16="http://schemas.microsoft.com/office/drawing/2014/main" id="{7932E12F-BFD9-433B-8206-5146F158776D}"/>
              </a:ext>
            </a:extLst>
          </p:cNvPr>
          <p:cNvSpPr txBox="1">
            <a:spLocks noChangeArrowheads="1"/>
          </p:cNvSpPr>
          <p:nvPr/>
        </p:nvSpPr>
        <p:spPr bwMode="auto">
          <a:xfrm>
            <a:off x="981075" y="5940425"/>
            <a:ext cx="1479550"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1 Flight Army Air Corps (e)</a:t>
            </a:r>
            <a:endParaRPr lang="en-US" altLang="en-US" sz="800"/>
          </a:p>
        </p:txBody>
      </p:sp>
      <p:grpSp>
        <p:nvGrpSpPr>
          <p:cNvPr id="120972" name="Group 140">
            <a:extLst>
              <a:ext uri="{FF2B5EF4-FFF2-40B4-BE49-F238E27FC236}">
                <a16:creationId xmlns:a16="http://schemas.microsoft.com/office/drawing/2014/main" id="{CF2C7106-50F0-4E23-B43F-809BFE839903}"/>
              </a:ext>
            </a:extLst>
          </p:cNvPr>
          <p:cNvGrpSpPr>
            <a:grpSpLocks/>
          </p:cNvGrpSpPr>
          <p:nvPr/>
        </p:nvGrpSpPr>
        <p:grpSpPr bwMode="auto">
          <a:xfrm>
            <a:off x="981075" y="6300788"/>
            <a:ext cx="244475" cy="158750"/>
            <a:chOff x="3294" y="2154"/>
            <a:chExt cx="154" cy="100"/>
          </a:xfrm>
        </p:grpSpPr>
        <p:sp>
          <p:nvSpPr>
            <p:cNvPr id="120973" name="Rectangle 141">
              <a:extLst>
                <a:ext uri="{FF2B5EF4-FFF2-40B4-BE49-F238E27FC236}">
                  <a16:creationId xmlns:a16="http://schemas.microsoft.com/office/drawing/2014/main" id="{A21B9808-29C2-4C52-9D40-7A9B30695555}"/>
                </a:ext>
              </a:extLst>
            </p:cNvPr>
            <p:cNvSpPr>
              <a:spLocks noChangeAspect="1" noChangeArrowheads="1"/>
            </p:cNvSpPr>
            <p:nvPr/>
          </p:nvSpPr>
          <p:spPr bwMode="auto">
            <a:xfrm>
              <a:off x="3294" y="2154"/>
              <a:ext cx="154" cy="100"/>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120974" name="Group 142">
              <a:extLst>
                <a:ext uri="{FF2B5EF4-FFF2-40B4-BE49-F238E27FC236}">
                  <a16:creationId xmlns:a16="http://schemas.microsoft.com/office/drawing/2014/main" id="{810CB45D-7769-485A-B03C-3050D0E42B4A}"/>
                </a:ext>
              </a:extLst>
            </p:cNvPr>
            <p:cNvGrpSpPr>
              <a:grpSpLocks/>
            </p:cNvGrpSpPr>
            <p:nvPr/>
          </p:nvGrpSpPr>
          <p:grpSpPr bwMode="auto">
            <a:xfrm>
              <a:off x="3316" y="2171"/>
              <a:ext cx="110" cy="63"/>
              <a:chOff x="691" y="3359"/>
              <a:chExt cx="136" cy="90"/>
            </a:xfrm>
          </p:grpSpPr>
          <p:sp>
            <p:nvSpPr>
              <p:cNvPr id="120975" name="Line 143">
                <a:extLst>
                  <a:ext uri="{FF2B5EF4-FFF2-40B4-BE49-F238E27FC236}">
                    <a16:creationId xmlns:a16="http://schemas.microsoft.com/office/drawing/2014/main" id="{4F078B56-E08A-4949-96B6-0D857B341906}"/>
                  </a:ext>
                </a:extLst>
              </p:cNvPr>
              <p:cNvSpPr>
                <a:spLocks noChangeShapeType="1"/>
              </p:cNvSpPr>
              <p:nvPr/>
            </p:nvSpPr>
            <p:spPr bwMode="auto">
              <a:xfrm>
                <a:off x="691"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0976" name="Line 144">
                <a:extLst>
                  <a:ext uri="{FF2B5EF4-FFF2-40B4-BE49-F238E27FC236}">
                    <a16:creationId xmlns:a16="http://schemas.microsoft.com/office/drawing/2014/main" id="{BC465F94-E185-4097-AD7A-22CE75BE3893}"/>
                  </a:ext>
                </a:extLst>
              </p:cNvPr>
              <p:cNvSpPr>
                <a:spLocks noChangeShapeType="1"/>
              </p:cNvSpPr>
              <p:nvPr/>
            </p:nvSpPr>
            <p:spPr bwMode="auto">
              <a:xfrm flipV="1">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0977" name="Line 145">
                <a:extLst>
                  <a:ext uri="{FF2B5EF4-FFF2-40B4-BE49-F238E27FC236}">
                    <a16:creationId xmlns:a16="http://schemas.microsoft.com/office/drawing/2014/main" id="{19B7C060-841D-40EF-B924-5C169ED73591}"/>
                  </a:ext>
                </a:extLst>
              </p:cNvPr>
              <p:cNvSpPr>
                <a:spLocks noChangeShapeType="1"/>
              </p:cNvSpPr>
              <p:nvPr/>
            </p:nvSpPr>
            <p:spPr bwMode="auto">
              <a:xfrm>
                <a:off x="827"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0978" name="Line 146">
                <a:extLst>
                  <a:ext uri="{FF2B5EF4-FFF2-40B4-BE49-F238E27FC236}">
                    <a16:creationId xmlns:a16="http://schemas.microsoft.com/office/drawing/2014/main" id="{FF7A6309-904C-4185-AB82-DC61117B50E5}"/>
                  </a:ext>
                </a:extLst>
              </p:cNvPr>
              <p:cNvSpPr>
                <a:spLocks noChangeShapeType="1"/>
              </p:cNvSpPr>
              <p:nvPr/>
            </p:nvSpPr>
            <p:spPr bwMode="auto">
              <a:xfrm>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120979" name="Group 147">
            <a:extLst>
              <a:ext uri="{FF2B5EF4-FFF2-40B4-BE49-F238E27FC236}">
                <a16:creationId xmlns:a16="http://schemas.microsoft.com/office/drawing/2014/main" id="{3F60E43E-8C6B-427E-88C7-4C1219A2EAD4}"/>
              </a:ext>
            </a:extLst>
          </p:cNvPr>
          <p:cNvGrpSpPr>
            <a:grpSpLocks/>
          </p:cNvGrpSpPr>
          <p:nvPr/>
        </p:nvGrpSpPr>
        <p:grpSpPr bwMode="auto">
          <a:xfrm>
            <a:off x="1065213" y="6227763"/>
            <a:ext cx="74612" cy="26987"/>
            <a:chOff x="2373" y="1404"/>
            <a:chExt cx="47" cy="17"/>
          </a:xfrm>
        </p:grpSpPr>
        <p:sp>
          <p:nvSpPr>
            <p:cNvPr id="120980" name="Oval 148">
              <a:extLst>
                <a:ext uri="{FF2B5EF4-FFF2-40B4-BE49-F238E27FC236}">
                  <a16:creationId xmlns:a16="http://schemas.microsoft.com/office/drawing/2014/main" id="{06A1E7B3-1737-406E-B4B4-98E6B6941A5B}"/>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20981" name="Oval 149">
              <a:extLst>
                <a:ext uri="{FF2B5EF4-FFF2-40B4-BE49-F238E27FC236}">
                  <a16:creationId xmlns:a16="http://schemas.microsoft.com/office/drawing/2014/main" id="{AB270C13-B0D9-4911-B01F-A8B7249637C1}"/>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20982" name="Text Box 150">
            <a:extLst>
              <a:ext uri="{FF2B5EF4-FFF2-40B4-BE49-F238E27FC236}">
                <a16:creationId xmlns:a16="http://schemas.microsoft.com/office/drawing/2014/main" id="{A734CD99-F154-4001-AA01-4B6D23BD6168}"/>
              </a:ext>
            </a:extLst>
          </p:cNvPr>
          <p:cNvSpPr txBox="1">
            <a:spLocks noChangeArrowheads="1"/>
          </p:cNvSpPr>
          <p:nvPr/>
        </p:nvSpPr>
        <p:spPr bwMode="auto">
          <a:xfrm>
            <a:off x="1196975" y="6227763"/>
            <a:ext cx="2117725"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x2 </a:t>
            </a:r>
            <a:r>
              <a:rPr lang="en-GB" altLang="en-US" sz="800" b="0"/>
              <a:t>DHC-2 Beaver AOP                   no card</a:t>
            </a:r>
            <a:endParaRPr lang="en-GB" altLang="en-US" sz="800"/>
          </a:p>
        </p:txBody>
      </p:sp>
      <p:sp>
        <p:nvSpPr>
          <p:cNvPr id="120983" name="Line 151">
            <a:extLst>
              <a:ext uri="{FF2B5EF4-FFF2-40B4-BE49-F238E27FC236}">
                <a16:creationId xmlns:a16="http://schemas.microsoft.com/office/drawing/2014/main" id="{BCD4A6E5-5865-4C38-855A-A47E5EF3A84A}"/>
              </a:ext>
            </a:extLst>
          </p:cNvPr>
          <p:cNvSpPr>
            <a:spLocks noChangeShapeType="1"/>
          </p:cNvSpPr>
          <p:nvPr/>
        </p:nvSpPr>
        <p:spPr bwMode="auto">
          <a:xfrm>
            <a:off x="838200" y="6372225"/>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0996" name="Text Box 164">
            <a:extLst>
              <a:ext uri="{FF2B5EF4-FFF2-40B4-BE49-F238E27FC236}">
                <a16:creationId xmlns:a16="http://schemas.microsoft.com/office/drawing/2014/main" id="{3B0E7C7E-2CA1-4B1A-BC3F-6A11E433D01B}"/>
              </a:ext>
            </a:extLst>
          </p:cNvPr>
          <p:cNvSpPr txBox="1">
            <a:spLocks noChangeArrowheads="1"/>
          </p:cNvSpPr>
          <p:nvPr/>
        </p:nvSpPr>
        <p:spPr bwMode="auto">
          <a:xfrm>
            <a:off x="3500438" y="2555875"/>
            <a:ext cx="3241675" cy="4125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800"/>
              <a:t>(a) </a:t>
            </a:r>
            <a:r>
              <a:rPr lang="en-GB" altLang="en-US" sz="800" b="0"/>
              <a:t>The festering sore of the ‘Troubles’ in Northern Ireland meant that a divisional-sized force was perpetually stationed in Northern Ireland to counter terrorism and support the Royal Ulster Constabulary (RUC) in maintaining civil order.  The Province also provided TA and other reinforcement units to BAOR.  HQ Northern Ireland was known as 5th Infantry Division until the 1970s and is sometimes referred to as such in sources, though this divisional designation was obsolete by the 1980s.</a:t>
            </a:r>
            <a:endParaRPr lang="en-GB" altLang="en-US" sz="800"/>
          </a:p>
          <a:p>
            <a:endParaRPr lang="en-GB" altLang="en-US" sz="800"/>
          </a:p>
          <a:p>
            <a:r>
              <a:rPr lang="en-GB" altLang="en-US" sz="800"/>
              <a:t>(b) </a:t>
            </a:r>
            <a:r>
              <a:rPr lang="en-GB" altLang="en-US" sz="800" b="0"/>
              <a:t>107 (Ulster) Brigade was formed in 1988 as an administrative HQ to coordinate the TA units in Northern Ireland.  It did not become a field formation until the 1990s.</a:t>
            </a:r>
          </a:p>
          <a:p>
            <a:endParaRPr lang="en-GB" altLang="en-US" sz="800" b="0"/>
          </a:p>
          <a:p>
            <a:r>
              <a:rPr lang="en-GB" altLang="en-US" sz="800"/>
              <a:t>(c) </a:t>
            </a:r>
            <a:r>
              <a:rPr lang="en-GB" altLang="en-US" sz="800" b="0"/>
              <a:t>One Squadron of 22 SAS was deployed on rotation in Northern Ireland on counter-terrorism duties.  These worked closely with a secret intelligence-gathering unit called 14 Intelligence Company.</a:t>
            </a:r>
            <a:endParaRPr lang="en-GB" altLang="en-US" sz="800"/>
          </a:p>
          <a:p>
            <a:endParaRPr lang="en-GB" altLang="en-US" sz="800"/>
          </a:p>
          <a:p>
            <a:r>
              <a:rPr lang="en-GB" altLang="en-US" sz="800"/>
              <a:t>(d) </a:t>
            </a:r>
            <a:r>
              <a:rPr lang="en-GB" altLang="en-US" sz="800" b="0"/>
              <a:t>From 1983: 655 Sqn AAC was assigned the war role of supporting 2nd Infantry Division in BAOR.</a:t>
            </a:r>
          </a:p>
          <a:p>
            <a:endParaRPr lang="en-GB" altLang="en-US" sz="800" b="0"/>
          </a:p>
          <a:p>
            <a:r>
              <a:rPr lang="en-GB" altLang="en-US" sz="800"/>
              <a:t>(e) </a:t>
            </a:r>
            <a:r>
              <a:rPr lang="en-GB" altLang="en-US" sz="800" b="0"/>
              <a:t>The Beavers of 1 Flt AAC were tasked with internal security duties, providing airborne surveillance during counter-terrorism operations.  These aircraft were VERY quiet and when orbiting overhead at altitude and were extremely difficult for terrorists on the ground to detect.</a:t>
            </a:r>
            <a:endParaRPr lang="en-GB" altLang="en-US" sz="800"/>
          </a:p>
          <a:p>
            <a:endParaRPr lang="en-GB" altLang="en-US" sz="800"/>
          </a:p>
          <a:p>
            <a:r>
              <a:rPr lang="en-GB" altLang="en-US" sz="800"/>
              <a:t>(f) </a:t>
            </a:r>
            <a:r>
              <a:rPr lang="en-GB" altLang="en-US" sz="800" b="0"/>
              <a:t>The strength of 72 Squadron in Northern Ireland varied through the decade, depending on the security situation and the requirements of the Army and RUC.</a:t>
            </a:r>
          </a:p>
          <a:p>
            <a:endParaRPr lang="en-GB" altLang="en-US" sz="800" b="0"/>
          </a:p>
          <a:p>
            <a:r>
              <a:rPr lang="en-GB" altLang="en-US" sz="800"/>
              <a:t>(g) </a:t>
            </a:r>
            <a:r>
              <a:rPr lang="en-GB" altLang="en-US" sz="800" b="0"/>
              <a:t>Late 1980s: May upgrade Lynx’s TOW ATGMs to Improved TOW (see card) and/or may replace Lynx AH Mk 1 HELARM with:</a:t>
            </a:r>
          </a:p>
          <a:p>
            <a:r>
              <a:rPr lang="en-GB" altLang="en-US" sz="800"/>
              <a:t>     </a:t>
            </a:r>
            <a:r>
              <a:rPr lang="en-GB" altLang="en-US" sz="800" b="0"/>
              <a:t>Lynx AH Mk 7 HELARM                                               CWBR-77</a:t>
            </a:r>
          </a:p>
        </p:txBody>
      </p:sp>
      <p:grpSp>
        <p:nvGrpSpPr>
          <p:cNvPr id="120997" name="Group 165">
            <a:extLst>
              <a:ext uri="{FF2B5EF4-FFF2-40B4-BE49-F238E27FC236}">
                <a16:creationId xmlns:a16="http://schemas.microsoft.com/office/drawing/2014/main" id="{870501AE-D2FA-42C9-8D61-CEE0FA52AB24}"/>
              </a:ext>
            </a:extLst>
          </p:cNvPr>
          <p:cNvGrpSpPr>
            <a:grpSpLocks/>
          </p:cNvGrpSpPr>
          <p:nvPr/>
        </p:nvGrpSpPr>
        <p:grpSpPr bwMode="auto">
          <a:xfrm>
            <a:off x="749300" y="5940425"/>
            <a:ext cx="131763" cy="26988"/>
            <a:chOff x="304" y="1872"/>
            <a:chExt cx="83" cy="17"/>
          </a:xfrm>
        </p:grpSpPr>
        <p:sp>
          <p:nvSpPr>
            <p:cNvPr id="120998" name="Oval 166">
              <a:extLst>
                <a:ext uri="{FF2B5EF4-FFF2-40B4-BE49-F238E27FC236}">
                  <a16:creationId xmlns:a16="http://schemas.microsoft.com/office/drawing/2014/main" id="{EF787A88-1FB6-4F96-9075-69727108091D}"/>
                </a:ext>
              </a:extLst>
            </p:cNvPr>
            <p:cNvSpPr>
              <a:spLocks noChangeAspect="1" noChangeArrowheads="1"/>
            </p:cNvSpPr>
            <p:nvPr/>
          </p:nvSpPr>
          <p:spPr bwMode="auto">
            <a:xfrm>
              <a:off x="304" y="1872"/>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20999" name="Oval 167">
              <a:extLst>
                <a:ext uri="{FF2B5EF4-FFF2-40B4-BE49-F238E27FC236}">
                  <a16:creationId xmlns:a16="http://schemas.microsoft.com/office/drawing/2014/main" id="{F409338A-537A-44F7-8C47-E82687DDAA96}"/>
                </a:ext>
              </a:extLst>
            </p:cNvPr>
            <p:cNvSpPr>
              <a:spLocks noChangeAspect="1" noChangeArrowheads="1"/>
            </p:cNvSpPr>
            <p:nvPr/>
          </p:nvSpPr>
          <p:spPr bwMode="auto">
            <a:xfrm>
              <a:off x="336" y="1872"/>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21000" name="Oval 168">
              <a:extLst>
                <a:ext uri="{FF2B5EF4-FFF2-40B4-BE49-F238E27FC236}">
                  <a16:creationId xmlns:a16="http://schemas.microsoft.com/office/drawing/2014/main" id="{0990671C-8E10-4E34-BCA7-A6838D450CEF}"/>
                </a:ext>
              </a:extLst>
            </p:cNvPr>
            <p:cNvSpPr>
              <a:spLocks noChangeAspect="1" noChangeArrowheads="1"/>
            </p:cNvSpPr>
            <p:nvPr/>
          </p:nvSpPr>
          <p:spPr bwMode="auto">
            <a:xfrm>
              <a:off x="370" y="1872"/>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grpSp>
        <p:nvGrpSpPr>
          <p:cNvPr id="121001" name="Group 169">
            <a:extLst>
              <a:ext uri="{FF2B5EF4-FFF2-40B4-BE49-F238E27FC236}">
                <a16:creationId xmlns:a16="http://schemas.microsoft.com/office/drawing/2014/main" id="{0C23404D-0402-4DB3-9D7B-320C59E7EB00}"/>
              </a:ext>
            </a:extLst>
          </p:cNvPr>
          <p:cNvGrpSpPr>
            <a:grpSpLocks noChangeAspect="1"/>
          </p:cNvGrpSpPr>
          <p:nvPr/>
        </p:nvGrpSpPr>
        <p:grpSpPr bwMode="auto">
          <a:xfrm>
            <a:off x="404813" y="3133725"/>
            <a:ext cx="287337" cy="215900"/>
            <a:chOff x="1968" y="1728"/>
            <a:chExt cx="195" cy="132"/>
          </a:xfrm>
        </p:grpSpPr>
        <p:sp>
          <p:nvSpPr>
            <p:cNvPr id="121002" name="Rectangle 170">
              <a:extLst>
                <a:ext uri="{FF2B5EF4-FFF2-40B4-BE49-F238E27FC236}">
                  <a16:creationId xmlns:a16="http://schemas.microsoft.com/office/drawing/2014/main" id="{66EE1394-8119-4C86-A163-A2DEF08671FE}"/>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1003" name="Line 171">
              <a:extLst>
                <a:ext uri="{FF2B5EF4-FFF2-40B4-BE49-F238E27FC236}">
                  <a16:creationId xmlns:a16="http://schemas.microsoft.com/office/drawing/2014/main" id="{E327E911-3814-463D-B3A0-1C0E31C3329B}"/>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1004" name="Line 172">
              <a:extLst>
                <a:ext uri="{FF2B5EF4-FFF2-40B4-BE49-F238E27FC236}">
                  <a16:creationId xmlns:a16="http://schemas.microsoft.com/office/drawing/2014/main" id="{1C4F34D2-5AA8-4752-B1F2-0ABBEA10FFE7}"/>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21005" name="Group 173">
            <a:extLst>
              <a:ext uri="{FF2B5EF4-FFF2-40B4-BE49-F238E27FC236}">
                <a16:creationId xmlns:a16="http://schemas.microsoft.com/office/drawing/2014/main" id="{74485A9B-4B32-4F77-AC16-17ACE473D1D8}"/>
              </a:ext>
            </a:extLst>
          </p:cNvPr>
          <p:cNvGrpSpPr>
            <a:grpSpLocks/>
          </p:cNvGrpSpPr>
          <p:nvPr/>
        </p:nvGrpSpPr>
        <p:grpSpPr bwMode="auto">
          <a:xfrm>
            <a:off x="511175" y="3062288"/>
            <a:ext cx="76200" cy="63500"/>
            <a:chOff x="2539" y="543"/>
            <a:chExt cx="48" cy="40"/>
          </a:xfrm>
        </p:grpSpPr>
        <p:sp>
          <p:nvSpPr>
            <p:cNvPr id="121006" name="Line 174">
              <a:extLst>
                <a:ext uri="{FF2B5EF4-FFF2-40B4-BE49-F238E27FC236}">
                  <a16:creationId xmlns:a16="http://schemas.microsoft.com/office/drawing/2014/main" id="{D9B53C14-2700-41D9-B1DF-25A418DAB646}"/>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1007" name="Line 175">
              <a:extLst>
                <a:ext uri="{FF2B5EF4-FFF2-40B4-BE49-F238E27FC236}">
                  <a16:creationId xmlns:a16="http://schemas.microsoft.com/office/drawing/2014/main" id="{E14B5636-8E30-4178-98BA-184EBC2A55BE}"/>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121008" name="Line 176">
            <a:extLst>
              <a:ext uri="{FF2B5EF4-FFF2-40B4-BE49-F238E27FC236}">
                <a16:creationId xmlns:a16="http://schemas.microsoft.com/office/drawing/2014/main" id="{A9199B58-E44A-44A2-ABBC-F7099EF3FD9C}"/>
              </a:ext>
            </a:extLst>
          </p:cNvPr>
          <p:cNvSpPr>
            <a:spLocks noChangeShapeType="1"/>
          </p:cNvSpPr>
          <p:nvPr/>
        </p:nvSpPr>
        <p:spPr bwMode="auto">
          <a:xfrm>
            <a:off x="260350" y="3205163"/>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1009" name="Text Box 177">
            <a:extLst>
              <a:ext uri="{FF2B5EF4-FFF2-40B4-BE49-F238E27FC236}">
                <a16:creationId xmlns:a16="http://schemas.microsoft.com/office/drawing/2014/main" id="{CDBB2D17-1073-4716-B2DE-0F04A6E7DD58}"/>
              </a:ext>
            </a:extLst>
          </p:cNvPr>
          <p:cNvSpPr txBox="1">
            <a:spLocks noChangeArrowheads="1"/>
          </p:cNvSpPr>
          <p:nvPr/>
        </p:nvSpPr>
        <p:spPr bwMode="auto">
          <a:xfrm>
            <a:off x="765175" y="3133725"/>
            <a:ext cx="204311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000"/>
              <a:t>107 (Ulster) Infantry Brigade </a:t>
            </a:r>
            <a:r>
              <a:rPr lang="en-US" altLang="en-US" sz="800"/>
              <a:t>(b)</a:t>
            </a:r>
            <a:endParaRPr lang="en-US" altLang="en-US" sz="1000"/>
          </a:p>
        </p:txBody>
      </p:sp>
      <p:grpSp>
        <p:nvGrpSpPr>
          <p:cNvPr id="121125" name="Group 293">
            <a:extLst>
              <a:ext uri="{FF2B5EF4-FFF2-40B4-BE49-F238E27FC236}">
                <a16:creationId xmlns:a16="http://schemas.microsoft.com/office/drawing/2014/main" id="{7DF9768B-0DE9-442E-9300-63C643781DD7}"/>
              </a:ext>
            </a:extLst>
          </p:cNvPr>
          <p:cNvGrpSpPr>
            <a:grpSpLocks/>
          </p:cNvGrpSpPr>
          <p:nvPr/>
        </p:nvGrpSpPr>
        <p:grpSpPr bwMode="auto">
          <a:xfrm>
            <a:off x="403225" y="3565525"/>
            <a:ext cx="244475" cy="160338"/>
            <a:chOff x="3385" y="1429"/>
            <a:chExt cx="154" cy="101"/>
          </a:xfrm>
        </p:grpSpPr>
        <p:sp>
          <p:nvSpPr>
            <p:cNvPr id="121126" name="Rectangle 294">
              <a:extLst>
                <a:ext uri="{FF2B5EF4-FFF2-40B4-BE49-F238E27FC236}">
                  <a16:creationId xmlns:a16="http://schemas.microsoft.com/office/drawing/2014/main" id="{EC0BCAD6-E9C3-409E-85EA-5C53F2050DCF}"/>
                </a:ext>
              </a:extLst>
            </p:cNvPr>
            <p:cNvSpPr>
              <a:spLocks noChangeAspect="1" noChangeArrowheads="1"/>
            </p:cNvSpPr>
            <p:nvPr/>
          </p:nvSpPr>
          <p:spPr bwMode="auto">
            <a:xfrm>
              <a:off x="3385" y="1429"/>
              <a:ext cx="154" cy="101"/>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1127" name="Line 295">
              <a:extLst>
                <a:ext uri="{FF2B5EF4-FFF2-40B4-BE49-F238E27FC236}">
                  <a16:creationId xmlns:a16="http://schemas.microsoft.com/office/drawing/2014/main" id="{A04E48A1-9AB0-42E0-BE82-A9327AAD4249}"/>
                </a:ext>
              </a:extLst>
            </p:cNvPr>
            <p:cNvSpPr>
              <a:spLocks noChangeShapeType="1"/>
            </p:cNvSpPr>
            <p:nvPr/>
          </p:nvSpPr>
          <p:spPr bwMode="auto">
            <a:xfrm flipV="1">
              <a:off x="3385" y="1429"/>
              <a:ext cx="153" cy="101"/>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1128" name="Line 296">
              <a:extLst>
                <a:ext uri="{FF2B5EF4-FFF2-40B4-BE49-F238E27FC236}">
                  <a16:creationId xmlns:a16="http://schemas.microsoft.com/office/drawing/2014/main" id="{A67B8DB7-DACD-49FC-BC4D-8A449B2A9D1E}"/>
                </a:ext>
              </a:extLst>
            </p:cNvPr>
            <p:cNvSpPr>
              <a:spLocks noChangeShapeType="1"/>
            </p:cNvSpPr>
            <p:nvPr/>
          </p:nvSpPr>
          <p:spPr bwMode="auto">
            <a:xfrm flipH="1" flipV="1">
              <a:off x="3385" y="1429"/>
              <a:ext cx="153" cy="101"/>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21132" name="Line 300">
            <a:extLst>
              <a:ext uri="{FF2B5EF4-FFF2-40B4-BE49-F238E27FC236}">
                <a16:creationId xmlns:a16="http://schemas.microsoft.com/office/drawing/2014/main" id="{5F7A05B7-B439-4DE1-8D1F-D8358FDD5A38}"/>
              </a:ext>
            </a:extLst>
          </p:cNvPr>
          <p:cNvSpPr>
            <a:spLocks noChangeShapeType="1"/>
          </p:cNvSpPr>
          <p:nvPr/>
        </p:nvSpPr>
        <p:spPr bwMode="auto">
          <a:xfrm>
            <a:off x="260350" y="3636963"/>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1133" name="Text Box 301">
            <a:extLst>
              <a:ext uri="{FF2B5EF4-FFF2-40B4-BE49-F238E27FC236}">
                <a16:creationId xmlns:a16="http://schemas.microsoft.com/office/drawing/2014/main" id="{D56AFEAE-811E-4644-A7BE-396566CAFAA9}"/>
              </a:ext>
            </a:extLst>
          </p:cNvPr>
          <p:cNvSpPr txBox="1">
            <a:spLocks noChangeArrowheads="1"/>
          </p:cNvSpPr>
          <p:nvPr/>
        </p:nvSpPr>
        <p:spPr bwMode="auto">
          <a:xfrm>
            <a:off x="692150" y="3419475"/>
            <a:ext cx="17049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CWBR-35</a:t>
            </a:r>
          </a:p>
          <a:p>
            <a:r>
              <a:rPr lang="en-GB" altLang="en-US" sz="800"/>
              <a:t>x1 Special Forces Squadron (c)</a:t>
            </a:r>
          </a:p>
        </p:txBody>
      </p:sp>
      <p:sp>
        <p:nvSpPr>
          <p:cNvPr id="121134" name="Line 302">
            <a:extLst>
              <a:ext uri="{FF2B5EF4-FFF2-40B4-BE49-F238E27FC236}">
                <a16:creationId xmlns:a16="http://schemas.microsoft.com/office/drawing/2014/main" id="{725093CE-4FED-4863-B84A-A4969D89BE8A}"/>
              </a:ext>
            </a:extLst>
          </p:cNvPr>
          <p:cNvSpPr>
            <a:spLocks noChangeShapeType="1"/>
          </p:cNvSpPr>
          <p:nvPr/>
        </p:nvSpPr>
        <p:spPr bwMode="auto">
          <a:xfrm>
            <a:off x="525463" y="3492500"/>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1135" name="Line 303">
            <a:extLst>
              <a:ext uri="{FF2B5EF4-FFF2-40B4-BE49-F238E27FC236}">
                <a16:creationId xmlns:a16="http://schemas.microsoft.com/office/drawing/2014/main" id="{024A22EE-316A-40CE-8F2B-7FC1B3BC2D18}"/>
              </a:ext>
            </a:extLst>
          </p:cNvPr>
          <p:cNvSpPr>
            <a:spLocks noChangeShapeType="1"/>
          </p:cNvSpPr>
          <p:nvPr/>
        </p:nvSpPr>
        <p:spPr bwMode="auto">
          <a:xfrm flipV="1">
            <a:off x="547688" y="6732588"/>
            <a:ext cx="0" cy="2159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21136" name="Group 304">
            <a:extLst>
              <a:ext uri="{FF2B5EF4-FFF2-40B4-BE49-F238E27FC236}">
                <a16:creationId xmlns:a16="http://schemas.microsoft.com/office/drawing/2014/main" id="{8B16192F-5ED8-4D8C-9914-E0A1BFA6D6F3}"/>
              </a:ext>
            </a:extLst>
          </p:cNvPr>
          <p:cNvGrpSpPr>
            <a:grpSpLocks/>
          </p:cNvGrpSpPr>
          <p:nvPr/>
        </p:nvGrpSpPr>
        <p:grpSpPr bwMode="auto">
          <a:xfrm>
            <a:off x="403225" y="6589713"/>
            <a:ext cx="244475" cy="158750"/>
            <a:chOff x="3294" y="2154"/>
            <a:chExt cx="154" cy="100"/>
          </a:xfrm>
        </p:grpSpPr>
        <p:sp>
          <p:nvSpPr>
            <p:cNvPr id="121137" name="Rectangle 305">
              <a:extLst>
                <a:ext uri="{FF2B5EF4-FFF2-40B4-BE49-F238E27FC236}">
                  <a16:creationId xmlns:a16="http://schemas.microsoft.com/office/drawing/2014/main" id="{1423DC77-C5D4-4D6B-8790-5D7F11915689}"/>
                </a:ext>
              </a:extLst>
            </p:cNvPr>
            <p:cNvSpPr>
              <a:spLocks noChangeAspect="1" noChangeArrowheads="1"/>
            </p:cNvSpPr>
            <p:nvPr/>
          </p:nvSpPr>
          <p:spPr bwMode="auto">
            <a:xfrm>
              <a:off x="3294" y="2154"/>
              <a:ext cx="154" cy="100"/>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121138" name="Group 306">
              <a:extLst>
                <a:ext uri="{FF2B5EF4-FFF2-40B4-BE49-F238E27FC236}">
                  <a16:creationId xmlns:a16="http://schemas.microsoft.com/office/drawing/2014/main" id="{D3BF5557-3B69-4FEB-9D1B-3753008566E2}"/>
                </a:ext>
              </a:extLst>
            </p:cNvPr>
            <p:cNvGrpSpPr>
              <a:grpSpLocks/>
            </p:cNvGrpSpPr>
            <p:nvPr/>
          </p:nvGrpSpPr>
          <p:grpSpPr bwMode="auto">
            <a:xfrm>
              <a:off x="3316" y="2171"/>
              <a:ext cx="110" cy="63"/>
              <a:chOff x="691" y="3359"/>
              <a:chExt cx="136" cy="90"/>
            </a:xfrm>
          </p:grpSpPr>
          <p:sp>
            <p:nvSpPr>
              <p:cNvPr id="121139" name="Line 307">
                <a:extLst>
                  <a:ext uri="{FF2B5EF4-FFF2-40B4-BE49-F238E27FC236}">
                    <a16:creationId xmlns:a16="http://schemas.microsoft.com/office/drawing/2014/main" id="{4FFADA94-79FA-4849-8F05-71D92586E7BA}"/>
                  </a:ext>
                </a:extLst>
              </p:cNvPr>
              <p:cNvSpPr>
                <a:spLocks noChangeShapeType="1"/>
              </p:cNvSpPr>
              <p:nvPr/>
            </p:nvSpPr>
            <p:spPr bwMode="auto">
              <a:xfrm>
                <a:off x="691"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1140" name="Line 308">
                <a:extLst>
                  <a:ext uri="{FF2B5EF4-FFF2-40B4-BE49-F238E27FC236}">
                    <a16:creationId xmlns:a16="http://schemas.microsoft.com/office/drawing/2014/main" id="{AC3D1624-94A0-41F7-9C8F-9954FC961E48}"/>
                  </a:ext>
                </a:extLst>
              </p:cNvPr>
              <p:cNvSpPr>
                <a:spLocks noChangeShapeType="1"/>
              </p:cNvSpPr>
              <p:nvPr/>
            </p:nvSpPr>
            <p:spPr bwMode="auto">
              <a:xfrm flipV="1">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1141" name="Line 309">
                <a:extLst>
                  <a:ext uri="{FF2B5EF4-FFF2-40B4-BE49-F238E27FC236}">
                    <a16:creationId xmlns:a16="http://schemas.microsoft.com/office/drawing/2014/main" id="{E6E525FF-6958-4A66-9D0A-DEF06E92B0F1}"/>
                  </a:ext>
                </a:extLst>
              </p:cNvPr>
              <p:cNvSpPr>
                <a:spLocks noChangeShapeType="1"/>
              </p:cNvSpPr>
              <p:nvPr/>
            </p:nvSpPr>
            <p:spPr bwMode="auto">
              <a:xfrm>
                <a:off x="827"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1142" name="Line 310">
                <a:extLst>
                  <a:ext uri="{FF2B5EF4-FFF2-40B4-BE49-F238E27FC236}">
                    <a16:creationId xmlns:a16="http://schemas.microsoft.com/office/drawing/2014/main" id="{95C21D41-1DEC-4BF6-838E-9E5C031224A6}"/>
                  </a:ext>
                </a:extLst>
              </p:cNvPr>
              <p:cNvSpPr>
                <a:spLocks noChangeShapeType="1"/>
              </p:cNvSpPr>
              <p:nvPr/>
            </p:nvSpPr>
            <p:spPr bwMode="auto">
              <a:xfrm>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sp>
        <p:nvSpPr>
          <p:cNvPr id="121143" name="Line 311">
            <a:extLst>
              <a:ext uri="{FF2B5EF4-FFF2-40B4-BE49-F238E27FC236}">
                <a16:creationId xmlns:a16="http://schemas.microsoft.com/office/drawing/2014/main" id="{0C35AA2A-D716-42E2-8B1F-1A334CDB81B6}"/>
              </a:ext>
            </a:extLst>
          </p:cNvPr>
          <p:cNvSpPr>
            <a:spLocks noChangeShapeType="1"/>
          </p:cNvSpPr>
          <p:nvPr/>
        </p:nvSpPr>
        <p:spPr bwMode="auto">
          <a:xfrm>
            <a:off x="260350" y="6659563"/>
            <a:ext cx="142875"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1144" name="Text Box 312">
            <a:extLst>
              <a:ext uri="{FF2B5EF4-FFF2-40B4-BE49-F238E27FC236}">
                <a16:creationId xmlns:a16="http://schemas.microsoft.com/office/drawing/2014/main" id="{9E96E3FF-BB17-466F-99A9-CACC28B23B44}"/>
              </a:ext>
            </a:extLst>
          </p:cNvPr>
          <p:cNvSpPr txBox="1">
            <a:spLocks noChangeArrowheads="1"/>
          </p:cNvSpPr>
          <p:nvPr/>
        </p:nvSpPr>
        <p:spPr bwMode="auto">
          <a:xfrm>
            <a:off x="692150" y="6516688"/>
            <a:ext cx="1677988"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Detachment, 72 Squadron RAF</a:t>
            </a:r>
            <a:endParaRPr lang="en-US" altLang="en-US" sz="800"/>
          </a:p>
        </p:txBody>
      </p:sp>
      <p:sp>
        <p:nvSpPr>
          <p:cNvPr id="121145" name="Line 313">
            <a:extLst>
              <a:ext uri="{FF2B5EF4-FFF2-40B4-BE49-F238E27FC236}">
                <a16:creationId xmlns:a16="http://schemas.microsoft.com/office/drawing/2014/main" id="{28B6F990-4D29-4D53-8653-0AEF1EEA4B66}"/>
              </a:ext>
            </a:extLst>
          </p:cNvPr>
          <p:cNvSpPr>
            <a:spLocks noChangeShapeType="1"/>
          </p:cNvSpPr>
          <p:nvPr/>
        </p:nvSpPr>
        <p:spPr bwMode="auto">
          <a:xfrm>
            <a:off x="525463" y="6516688"/>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21146" name="Group 314">
            <a:extLst>
              <a:ext uri="{FF2B5EF4-FFF2-40B4-BE49-F238E27FC236}">
                <a16:creationId xmlns:a16="http://schemas.microsoft.com/office/drawing/2014/main" id="{764A1480-4285-4EC8-A675-08AC67D2EA21}"/>
              </a:ext>
            </a:extLst>
          </p:cNvPr>
          <p:cNvGrpSpPr>
            <a:grpSpLocks/>
          </p:cNvGrpSpPr>
          <p:nvPr/>
        </p:nvGrpSpPr>
        <p:grpSpPr bwMode="auto">
          <a:xfrm>
            <a:off x="692150" y="6877050"/>
            <a:ext cx="244475" cy="158750"/>
            <a:chOff x="3294" y="2154"/>
            <a:chExt cx="154" cy="100"/>
          </a:xfrm>
        </p:grpSpPr>
        <p:sp>
          <p:nvSpPr>
            <p:cNvPr id="121147" name="Rectangle 315">
              <a:extLst>
                <a:ext uri="{FF2B5EF4-FFF2-40B4-BE49-F238E27FC236}">
                  <a16:creationId xmlns:a16="http://schemas.microsoft.com/office/drawing/2014/main" id="{B7360759-2E13-4FCC-B807-9DC6F1C0CADE}"/>
                </a:ext>
              </a:extLst>
            </p:cNvPr>
            <p:cNvSpPr>
              <a:spLocks noChangeAspect="1" noChangeArrowheads="1"/>
            </p:cNvSpPr>
            <p:nvPr/>
          </p:nvSpPr>
          <p:spPr bwMode="auto">
            <a:xfrm>
              <a:off x="3294" y="2154"/>
              <a:ext cx="154" cy="100"/>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121148" name="Group 316">
              <a:extLst>
                <a:ext uri="{FF2B5EF4-FFF2-40B4-BE49-F238E27FC236}">
                  <a16:creationId xmlns:a16="http://schemas.microsoft.com/office/drawing/2014/main" id="{B93FDB07-F18F-4A9F-B3EF-9AF5838C47B0}"/>
                </a:ext>
              </a:extLst>
            </p:cNvPr>
            <p:cNvGrpSpPr>
              <a:grpSpLocks/>
            </p:cNvGrpSpPr>
            <p:nvPr/>
          </p:nvGrpSpPr>
          <p:grpSpPr bwMode="auto">
            <a:xfrm>
              <a:off x="3316" y="2171"/>
              <a:ext cx="110" cy="63"/>
              <a:chOff x="691" y="3359"/>
              <a:chExt cx="136" cy="90"/>
            </a:xfrm>
          </p:grpSpPr>
          <p:sp>
            <p:nvSpPr>
              <p:cNvPr id="121149" name="Line 317">
                <a:extLst>
                  <a:ext uri="{FF2B5EF4-FFF2-40B4-BE49-F238E27FC236}">
                    <a16:creationId xmlns:a16="http://schemas.microsoft.com/office/drawing/2014/main" id="{9D990C08-DCDE-4BB7-8A9B-7D04F148728F}"/>
                  </a:ext>
                </a:extLst>
              </p:cNvPr>
              <p:cNvSpPr>
                <a:spLocks noChangeShapeType="1"/>
              </p:cNvSpPr>
              <p:nvPr/>
            </p:nvSpPr>
            <p:spPr bwMode="auto">
              <a:xfrm>
                <a:off x="691"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1150" name="Line 318">
                <a:extLst>
                  <a:ext uri="{FF2B5EF4-FFF2-40B4-BE49-F238E27FC236}">
                    <a16:creationId xmlns:a16="http://schemas.microsoft.com/office/drawing/2014/main" id="{FF41464F-D026-4F31-B0A2-202526CF53A0}"/>
                  </a:ext>
                </a:extLst>
              </p:cNvPr>
              <p:cNvSpPr>
                <a:spLocks noChangeShapeType="1"/>
              </p:cNvSpPr>
              <p:nvPr/>
            </p:nvSpPr>
            <p:spPr bwMode="auto">
              <a:xfrm flipV="1">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1151" name="Line 319">
                <a:extLst>
                  <a:ext uri="{FF2B5EF4-FFF2-40B4-BE49-F238E27FC236}">
                    <a16:creationId xmlns:a16="http://schemas.microsoft.com/office/drawing/2014/main" id="{04C65FA4-6DEB-493E-A1C6-DCD8D43EDDAE}"/>
                  </a:ext>
                </a:extLst>
              </p:cNvPr>
              <p:cNvSpPr>
                <a:spLocks noChangeShapeType="1"/>
              </p:cNvSpPr>
              <p:nvPr/>
            </p:nvSpPr>
            <p:spPr bwMode="auto">
              <a:xfrm>
                <a:off x="827"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1152" name="Line 320">
                <a:extLst>
                  <a:ext uri="{FF2B5EF4-FFF2-40B4-BE49-F238E27FC236}">
                    <a16:creationId xmlns:a16="http://schemas.microsoft.com/office/drawing/2014/main" id="{0A96A636-E74F-45B4-B25F-A7A76EA921D9}"/>
                  </a:ext>
                </a:extLst>
              </p:cNvPr>
              <p:cNvSpPr>
                <a:spLocks noChangeShapeType="1"/>
              </p:cNvSpPr>
              <p:nvPr/>
            </p:nvSpPr>
            <p:spPr bwMode="auto">
              <a:xfrm>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121153" name="Group 321">
            <a:extLst>
              <a:ext uri="{FF2B5EF4-FFF2-40B4-BE49-F238E27FC236}">
                <a16:creationId xmlns:a16="http://schemas.microsoft.com/office/drawing/2014/main" id="{23F1C56B-404B-4270-88A1-9F1A5B0BBC6F}"/>
              </a:ext>
            </a:extLst>
          </p:cNvPr>
          <p:cNvGrpSpPr>
            <a:grpSpLocks/>
          </p:cNvGrpSpPr>
          <p:nvPr/>
        </p:nvGrpSpPr>
        <p:grpSpPr bwMode="auto">
          <a:xfrm>
            <a:off x="776288" y="6804025"/>
            <a:ext cx="74612" cy="26988"/>
            <a:chOff x="2373" y="1404"/>
            <a:chExt cx="47" cy="17"/>
          </a:xfrm>
        </p:grpSpPr>
        <p:sp>
          <p:nvSpPr>
            <p:cNvPr id="121154" name="Oval 322">
              <a:extLst>
                <a:ext uri="{FF2B5EF4-FFF2-40B4-BE49-F238E27FC236}">
                  <a16:creationId xmlns:a16="http://schemas.microsoft.com/office/drawing/2014/main" id="{E6DB38FC-5E4C-4EBC-8104-FCAE78F3661D}"/>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21155" name="Oval 323">
              <a:extLst>
                <a:ext uri="{FF2B5EF4-FFF2-40B4-BE49-F238E27FC236}">
                  <a16:creationId xmlns:a16="http://schemas.microsoft.com/office/drawing/2014/main" id="{A48927A2-A3A4-4E64-889F-E3B5EE7E2C7F}"/>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21156" name="Text Box 324">
            <a:extLst>
              <a:ext uri="{FF2B5EF4-FFF2-40B4-BE49-F238E27FC236}">
                <a16:creationId xmlns:a16="http://schemas.microsoft.com/office/drawing/2014/main" id="{CC77720C-489E-479E-ADA4-600776FB7CD8}"/>
              </a:ext>
            </a:extLst>
          </p:cNvPr>
          <p:cNvSpPr txBox="1">
            <a:spLocks noChangeArrowheads="1"/>
          </p:cNvSpPr>
          <p:nvPr/>
        </p:nvSpPr>
        <p:spPr bwMode="auto">
          <a:xfrm>
            <a:off x="908050" y="6804025"/>
            <a:ext cx="2501900"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Up to x6 </a:t>
            </a:r>
            <a:r>
              <a:rPr lang="en-GB" altLang="en-US" sz="800" b="0"/>
              <a:t>Wessex HC Mk 1 Helicopter </a:t>
            </a:r>
            <a:r>
              <a:rPr lang="en-GB" altLang="en-US" sz="800"/>
              <a:t>(f)</a:t>
            </a:r>
            <a:r>
              <a:rPr lang="en-GB" altLang="en-US" sz="800" b="0"/>
              <a:t> CWBR-53</a:t>
            </a:r>
            <a:endParaRPr lang="en-GB" altLang="en-US" sz="800"/>
          </a:p>
        </p:txBody>
      </p:sp>
      <p:sp>
        <p:nvSpPr>
          <p:cNvPr id="121157" name="Line 325">
            <a:extLst>
              <a:ext uri="{FF2B5EF4-FFF2-40B4-BE49-F238E27FC236}">
                <a16:creationId xmlns:a16="http://schemas.microsoft.com/office/drawing/2014/main" id="{47227242-C1B1-4D52-B644-C7A2A98F5B7A}"/>
              </a:ext>
            </a:extLst>
          </p:cNvPr>
          <p:cNvSpPr>
            <a:spLocks noChangeShapeType="1"/>
          </p:cNvSpPr>
          <p:nvPr/>
        </p:nvSpPr>
        <p:spPr bwMode="auto">
          <a:xfrm>
            <a:off x="549275" y="6948488"/>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1158" name="Line 326">
            <a:extLst>
              <a:ext uri="{FF2B5EF4-FFF2-40B4-BE49-F238E27FC236}">
                <a16:creationId xmlns:a16="http://schemas.microsoft.com/office/drawing/2014/main" id="{F36D1DF7-580E-4697-B98D-05FACA9AAD3C}"/>
              </a:ext>
            </a:extLst>
          </p:cNvPr>
          <p:cNvSpPr>
            <a:spLocks noChangeShapeType="1"/>
          </p:cNvSpPr>
          <p:nvPr/>
        </p:nvSpPr>
        <p:spPr bwMode="auto">
          <a:xfrm>
            <a:off x="260350" y="3995738"/>
            <a:ext cx="0" cy="2663825"/>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pic>
        <p:nvPicPr>
          <p:cNvPr id="121160" name="Picture 328" descr="50984cfc-a093-4b24-a69e-beff1bf9fef8">
            <a:extLst>
              <a:ext uri="{FF2B5EF4-FFF2-40B4-BE49-F238E27FC236}">
                <a16:creationId xmlns:a16="http://schemas.microsoft.com/office/drawing/2014/main" id="{B7D12B3E-3974-49CE-A26D-254E9E7F9E9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73463" y="6716713"/>
            <a:ext cx="3024187" cy="2320925"/>
          </a:xfrm>
          <a:prstGeom prst="rect">
            <a:avLst/>
          </a:prstGeom>
          <a:noFill/>
          <a:extLst>
            <a:ext uri="{909E8E84-426E-40DD-AFC4-6F175D3DCCD1}">
              <a14:hiddenFill xmlns:a14="http://schemas.microsoft.com/office/drawing/2010/main">
                <a:solidFill>
                  <a:srgbClr val="FFFFFF"/>
                </a:solidFill>
              </a14:hiddenFill>
            </a:ext>
          </a:extLst>
        </p:spPr>
      </p:pic>
      <p:pic>
        <p:nvPicPr>
          <p:cNvPr id="121162" name="Picture 330" descr="5783794">
            <a:extLst>
              <a:ext uri="{FF2B5EF4-FFF2-40B4-BE49-F238E27FC236}">
                <a16:creationId xmlns:a16="http://schemas.microsoft.com/office/drawing/2014/main" id="{69F9BD71-F4F3-4741-8EFB-24A415B4018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8913" y="7092950"/>
            <a:ext cx="2952750" cy="19589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20" name="Text Box 4">
            <a:extLst>
              <a:ext uri="{FF2B5EF4-FFF2-40B4-BE49-F238E27FC236}">
                <a16:creationId xmlns:a16="http://schemas.microsoft.com/office/drawing/2014/main" id="{A0810AA1-F9D3-44EE-BEE0-20ED26FD61ED}"/>
              </a:ext>
            </a:extLst>
          </p:cNvPr>
          <p:cNvSpPr txBox="1">
            <a:spLocks noChangeArrowheads="1"/>
          </p:cNvSpPr>
          <p:nvPr/>
        </p:nvSpPr>
        <p:spPr bwMode="auto">
          <a:xfrm>
            <a:off x="115888" y="179388"/>
            <a:ext cx="6626225" cy="5002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1400" u="sng"/>
              <a:t>RAF Tactical Air Support &amp; Helicopter Assets in Royal Air Force Germany</a:t>
            </a:r>
            <a:endParaRPr lang="en-GB" altLang="en-US" sz="1400" b="0"/>
          </a:p>
          <a:p>
            <a:endParaRPr lang="en-GB" altLang="en-US" sz="1000" b="0"/>
          </a:p>
          <a:p>
            <a:r>
              <a:rPr lang="en-GB" altLang="en-US" sz="1000" u="sng"/>
              <a:t>RAF Br</a:t>
            </a:r>
            <a:r>
              <a:rPr lang="en-GB" altLang="en-US" sz="1000" u="sng">
                <a:cs typeface="Arial" panose="020B0604020202020204" pitchFamily="34" charset="0"/>
              </a:rPr>
              <a:t>üggen</a:t>
            </a:r>
          </a:p>
          <a:p>
            <a:r>
              <a:rPr lang="en-GB" altLang="en-US" sz="1000" b="0"/>
              <a:t>IX(B) Squadron, with </a:t>
            </a:r>
            <a:r>
              <a:rPr lang="en-GB" altLang="en-US" sz="1000"/>
              <a:t>x6 </a:t>
            </a:r>
            <a:r>
              <a:rPr lang="en-GB" altLang="en-US" sz="1000" b="0"/>
              <a:t>Tornado GR Mk 1 (CWBR-58) (moved to Germany in 1986)</a:t>
            </a:r>
          </a:p>
          <a:p>
            <a:r>
              <a:rPr lang="en-GB" altLang="en-US" sz="1000" b="0"/>
              <a:t>14 Squadron, with </a:t>
            </a:r>
            <a:r>
              <a:rPr lang="en-GB" altLang="en-US" sz="1000"/>
              <a:t>x6 </a:t>
            </a:r>
            <a:r>
              <a:rPr lang="en-GB" altLang="en-US" sz="1000" b="0"/>
              <a:t>Jaguar GR Mk 1 (CWBR-56) (1985)</a:t>
            </a:r>
            <a:r>
              <a:rPr lang="en-GB" altLang="en-US" sz="800" b="0"/>
              <a:t> </a:t>
            </a:r>
            <a:r>
              <a:rPr lang="en-GB" altLang="en-US" sz="800"/>
              <a:t>(a)</a:t>
            </a:r>
            <a:endParaRPr lang="en-GB" altLang="en-US" sz="800" b="0"/>
          </a:p>
          <a:p>
            <a:r>
              <a:rPr lang="en-GB" altLang="en-US" sz="1000" b="0"/>
              <a:t>17 Squadron, with </a:t>
            </a:r>
            <a:r>
              <a:rPr lang="en-GB" altLang="en-US" sz="1000"/>
              <a:t>x6 </a:t>
            </a:r>
            <a:r>
              <a:rPr lang="en-GB" altLang="en-US" sz="1000" b="0"/>
              <a:t>Jaguar GR Mk 1 (CWBR-56) (1985)</a:t>
            </a:r>
            <a:r>
              <a:rPr lang="en-GB" altLang="en-US" sz="800" b="0"/>
              <a:t> </a:t>
            </a:r>
            <a:r>
              <a:rPr lang="en-GB" altLang="en-US" sz="800"/>
              <a:t>(a)</a:t>
            </a:r>
            <a:endParaRPr lang="en-GB" altLang="en-US" sz="800" b="0"/>
          </a:p>
          <a:p>
            <a:r>
              <a:rPr lang="en-GB" altLang="en-US" sz="1000" b="0"/>
              <a:t>31 Squadron, with </a:t>
            </a:r>
            <a:r>
              <a:rPr lang="en-GB" altLang="en-US" sz="1000"/>
              <a:t>x6 </a:t>
            </a:r>
            <a:r>
              <a:rPr lang="en-GB" altLang="en-US" sz="1000" b="0"/>
              <a:t>Jaguar GR Mk 1 (CWBR-56) (1984)</a:t>
            </a:r>
            <a:r>
              <a:rPr lang="en-GB" altLang="en-US" sz="800" b="0"/>
              <a:t> </a:t>
            </a:r>
            <a:r>
              <a:rPr lang="en-GB" altLang="en-US" sz="800"/>
              <a:t>(a)</a:t>
            </a:r>
            <a:endParaRPr lang="en-GB" altLang="en-US" sz="800" b="0"/>
          </a:p>
          <a:p>
            <a:endParaRPr lang="en-GB" altLang="en-US" sz="1000" b="0"/>
          </a:p>
          <a:p>
            <a:r>
              <a:rPr lang="en-GB" altLang="en-US" sz="1000" u="sng"/>
              <a:t>RAF Wildenrath</a:t>
            </a:r>
          </a:p>
          <a:p>
            <a:r>
              <a:rPr lang="en-GB" altLang="en-US" sz="1000" b="0"/>
              <a:t>19 Squadron, with </a:t>
            </a:r>
            <a:r>
              <a:rPr lang="en-GB" altLang="en-US" sz="1000"/>
              <a:t>x6 </a:t>
            </a:r>
            <a:r>
              <a:rPr lang="en-GB" altLang="en-US" sz="1000" b="0"/>
              <a:t>Phantom FGR Mk 2 (CWBR-60)</a:t>
            </a:r>
            <a:r>
              <a:rPr lang="en-GB" altLang="en-US" sz="800" b="0"/>
              <a:t> </a:t>
            </a:r>
            <a:r>
              <a:rPr lang="en-GB" altLang="en-US" sz="800"/>
              <a:t>(e)</a:t>
            </a:r>
            <a:endParaRPr lang="en-GB" altLang="en-US" sz="800" b="0"/>
          </a:p>
          <a:p>
            <a:r>
              <a:rPr lang="en-GB" altLang="en-US" sz="1000" b="0"/>
              <a:t>92 Squadron, with </a:t>
            </a:r>
            <a:r>
              <a:rPr lang="en-GB" altLang="en-US" sz="1000"/>
              <a:t>x6 </a:t>
            </a:r>
            <a:r>
              <a:rPr lang="en-GB" altLang="en-US" sz="1000" b="0"/>
              <a:t>Phantom FGR Mk 2 (CWBR-60)</a:t>
            </a:r>
            <a:r>
              <a:rPr lang="en-GB" altLang="en-US" sz="800" b="0"/>
              <a:t> </a:t>
            </a:r>
            <a:r>
              <a:rPr lang="en-GB" altLang="en-US" sz="800"/>
              <a:t>(e)</a:t>
            </a:r>
            <a:endParaRPr lang="en-GB" altLang="en-US" sz="800" b="0"/>
          </a:p>
          <a:p>
            <a:r>
              <a:rPr lang="en-GB" altLang="en-US" sz="1000" b="0"/>
              <a:t>20 Squadron, with </a:t>
            </a:r>
            <a:r>
              <a:rPr lang="en-GB" altLang="en-US" sz="1000"/>
              <a:t>x6 </a:t>
            </a:r>
            <a:r>
              <a:rPr lang="en-GB" altLang="en-US" sz="1000" b="0"/>
              <a:t>Jaguar GR Mk 1 (CWBR-56) (1984)</a:t>
            </a:r>
            <a:r>
              <a:rPr lang="en-GB" altLang="en-US" sz="800" b="0"/>
              <a:t> </a:t>
            </a:r>
            <a:r>
              <a:rPr lang="en-GB" altLang="en-US" sz="800"/>
              <a:t>(a)</a:t>
            </a:r>
            <a:endParaRPr lang="en-GB" altLang="en-US" sz="800" b="0"/>
          </a:p>
          <a:p>
            <a:endParaRPr lang="en-GB" altLang="en-US" sz="1000" b="0" u="sng"/>
          </a:p>
          <a:p>
            <a:r>
              <a:rPr lang="en-GB" altLang="en-US" sz="1000" u="sng"/>
              <a:t>RAF Laarbruch</a:t>
            </a:r>
          </a:p>
          <a:p>
            <a:r>
              <a:rPr lang="en-GB" altLang="en-US" sz="1000" b="0"/>
              <a:t>II(AC) Squadron, with </a:t>
            </a:r>
            <a:r>
              <a:rPr lang="en-GB" altLang="en-US" sz="1000"/>
              <a:t>x6 </a:t>
            </a:r>
            <a:r>
              <a:rPr lang="en-GB" altLang="en-US" sz="1000" b="0"/>
              <a:t>Jaguar GR Mk 1 (CWBR-56) (1989) </a:t>
            </a:r>
            <a:r>
              <a:rPr lang="en-GB" altLang="en-US" sz="800"/>
              <a:t>(ad)</a:t>
            </a:r>
          </a:p>
          <a:p>
            <a:r>
              <a:rPr lang="en-GB" altLang="en-US" sz="1000" b="0"/>
              <a:t>XV Squadron, with </a:t>
            </a:r>
            <a:r>
              <a:rPr lang="en-GB" altLang="en-US" sz="1000"/>
              <a:t>x6 </a:t>
            </a:r>
            <a:r>
              <a:rPr lang="en-GB" altLang="en-US" sz="1000" b="0"/>
              <a:t>Buccaneer S Mk 2 (CWBR-59) (1983)</a:t>
            </a:r>
            <a:r>
              <a:rPr lang="en-GB" altLang="en-US" sz="800" b="0"/>
              <a:t> </a:t>
            </a:r>
            <a:r>
              <a:rPr lang="en-GB" altLang="en-US" sz="800"/>
              <a:t>(ac)</a:t>
            </a:r>
            <a:endParaRPr lang="en-GB" altLang="en-US" sz="800" b="0"/>
          </a:p>
          <a:p>
            <a:r>
              <a:rPr lang="en-GB" altLang="en-US" sz="1000" b="0"/>
              <a:t>16(R) Squadron, with </a:t>
            </a:r>
            <a:r>
              <a:rPr lang="en-GB" altLang="en-US" sz="1000"/>
              <a:t>x6 </a:t>
            </a:r>
            <a:r>
              <a:rPr lang="en-GB" altLang="en-US" sz="1000" b="0"/>
              <a:t>Buccaneer S Mk 2 (CWBR-59) (1984)</a:t>
            </a:r>
            <a:r>
              <a:rPr lang="en-GB" altLang="en-US" sz="800" b="0"/>
              <a:t> </a:t>
            </a:r>
            <a:r>
              <a:rPr lang="en-GB" altLang="en-US" sz="800"/>
              <a:t>(ac)</a:t>
            </a:r>
            <a:endParaRPr lang="en-GB" altLang="en-US" sz="800" b="0"/>
          </a:p>
          <a:p>
            <a:endParaRPr lang="en-GB" altLang="en-US" sz="800" b="0" u="sng"/>
          </a:p>
          <a:p>
            <a:r>
              <a:rPr lang="en-GB" altLang="en-US" sz="1000" u="sng"/>
              <a:t>RAF G</a:t>
            </a:r>
            <a:r>
              <a:rPr lang="en-GB" altLang="en-US" sz="1000" u="sng">
                <a:cs typeface="Arial" panose="020B0604020202020204" pitchFamily="34" charset="0"/>
              </a:rPr>
              <a:t>ütersloh</a:t>
            </a:r>
          </a:p>
          <a:p>
            <a:r>
              <a:rPr lang="en-GB" altLang="en-US" sz="1000" b="0"/>
              <a:t>3 Squadron, with </a:t>
            </a:r>
            <a:r>
              <a:rPr lang="en-GB" altLang="en-US" sz="1000"/>
              <a:t>x8 </a:t>
            </a:r>
            <a:r>
              <a:rPr lang="en-GB" altLang="en-US" sz="1000" b="0"/>
              <a:t>Harrier GR Mk 3 (CWBR-47) (1989) </a:t>
            </a:r>
            <a:r>
              <a:rPr lang="en-GB" altLang="en-US" sz="800"/>
              <a:t>(b)</a:t>
            </a:r>
            <a:endParaRPr lang="en-GB" altLang="en-US" sz="800" b="0"/>
          </a:p>
          <a:p>
            <a:r>
              <a:rPr lang="en-GB" altLang="en-US" sz="1000" b="0"/>
              <a:t>4 Squadron, with </a:t>
            </a:r>
            <a:r>
              <a:rPr lang="en-GB" altLang="en-US" sz="1000"/>
              <a:t>x8 </a:t>
            </a:r>
            <a:r>
              <a:rPr lang="en-GB" altLang="en-US" sz="1000" b="0"/>
              <a:t>Harrier GR Mk 3 (CWBR-47)</a:t>
            </a:r>
          </a:p>
          <a:p>
            <a:r>
              <a:rPr lang="en-GB" altLang="en-US" sz="1000" b="0"/>
              <a:t>18 Squadron, with </a:t>
            </a:r>
            <a:r>
              <a:rPr lang="en-GB" altLang="en-US" sz="1000"/>
              <a:t>x8 </a:t>
            </a:r>
            <a:r>
              <a:rPr lang="en-GB" altLang="en-US" sz="1000" b="0"/>
              <a:t>Chinook HC Mk 1 (CWBR-54) (formed 1981)</a:t>
            </a:r>
          </a:p>
          <a:p>
            <a:r>
              <a:rPr lang="en-GB" altLang="en-US" sz="1000" b="0"/>
              <a:t>230 Squadron, with </a:t>
            </a:r>
            <a:r>
              <a:rPr lang="en-GB" altLang="en-US" sz="1000"/>
              <a:t>x8 </a:t>
            </a:r>
            <a:r>
              <a:rPr lang="en-GB" altLang="en-US" sz="1000" b="0"/>
              <a:t>Puma HC Mk 1 (CWBR-46)</a:t>
            </a:r>
          </a:p>
          <a:p>
            <a:endParaRPr lang="en-GB" altLang="en-US" sz="1000" b="0"/>
          </a:p>
          <a:p>
            <a:r>
              <a:rPr lang="en-GB" altLang="en-US" sz="800"/>
              <a:t>(a) </a:t>
            </a:r>
            <a:r>
              <a:rPr lang="en-GB" altLang="en-US" sz="800" b="0"/>
              <a:t>These squadrons converted during the 1980s to Tornado GR Mk 1 (CWBR-58) during the year indicated in parentheses.</a:t>
            </a:r>
          </a:p>
          <a:p>
            <a:endParaRPr lang="en-GB" altLang="en-US" sz="800" b="0"/>
          </a:p>
          <a:p>
            <a:r>
              <a:rPr lang="en-GB" altLang="en-US" sz="800"/>
              <a:t>(b) </a:t>
            </a:r>
            <a:r>
              <a:rPr lang="en-GB" altLang="en-US" sz="800" b="0"/>
              <a:t>These squadrons converted during the 1980s to Harrier GR Mk 5 (CWBR-66) during the year indicated in parentheses.</a:t>
            </a:r>
          </a:p>
          <a:p>
            <a:endParaRPr lang="en-GB" altLang="en-US" sz="800"/>
          </a:p>
          <a:p>
            <a:r>
              <a:rPr lang="en-GB" altLang="en-US" sz="800"/>
              <a:t>(c) </a:t>
            </a:r>
            <a:r>
              <a:rPr lang="en-GB" altLang="en-US" sz="800" b="0"/>
              <a:t>These squadrons were prioritised for the Nuclear Strike role, but could also perform standard ground-attack sorties.</a:t>
            </a:r>
          </a:p>
          <a:p>
            <a:endParaRPr lang="en-GB" altLang="en-US" sz="800" b="0"/>
          </a:p>
          <a:p>
            <a:r>
              <a:rPr lang="en-GB" altLang="en-US" sz="800"/>
              <a:t>(d) </a:t>
            </a:r>
            <a:r>
              <a:rPr lang="en-GB" altLang="en-US" sz="800" b="0"/>
              <a:t>Tactical recce squadron, with ground-attack as a secondary role.</a:t>
            </a:r>
          </a:p>
          <a:p>
            <a:endParaRPr lang="en-GB" altLang="en-US" sz="800" b="0"/>
          </a:p>
          <a:p>
            <a:r>
              <a:rPr lang="en-GB" altLang="en-US" sz="800"/>
              <a:t>(e) </a:t>
            </a:r>
            <a:r>
              <a:rPr lang="en-GB" altLang="en-US" sz="800" b="0"/>
              <a:t>While Phantoms had been extensively used as ground-attack aircraft during the early 1970s, they were found to be unsuitable in the role and were replaced by Jaguars.  By the 1980s, all Phantom squadrons were pure Air Defence Fighters.</a:t>
            </a:r>
          </a:p>
        </p:txBody>
      </p:sp>
      <p:pic>
        <p:nvPicPr>
          <p:cNvPr id="86022" name="Picture 6" descr="JaguarGR1A_XZ106">
            <a:extLst>
              <a:ext uri="{FF2B5EF4-FFF2-40B4-BE49-F238E27FC236}">
                <a16:creationId xmlns:a16="http://schemas.microsoft.com/office/drawing/2014/main" id="{7A421795-1468-448D-BD2C-C0AD643BE7A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5888" y="7092950"/>
            <a:ext cx="2881312" cy="1917700"/>
          </a:xfrm>
          <a:prstGeom prst="rect">
            <a:avLst/>
          </a:prstGeom>
          <a:noFill/>
          <a:extLst>
            <a:ext uri="{909E8E84-426E-40DD-AFC4-6F175D3DCCD1}">
              <a14:hiddenFill xmlns:a14="http://schemas.microsoft.com/office/drawing/2010/main">
                <a:solidFill>
                  <a:srgbClr val="FFFFFF"/>
                </a:solidFill>
              </a14:hiddenFill>
            </a:ext>
          </a:extLst>
        </p:spPr>
      </p:pic>
      <p:pic>
        <p:nvPicPr>
          <p:cNvPr id="86025" name="Picture 9" descr="RAF+Harrier+pictured+in+1982">
            <a:extLst>
              <a:ext uri="{FF2B5EF4-FFF2-40B4-BE49-F238E27FC236}">
                <a16:creationId xmlns:a16="http://schemas.microsoft.com/office/drawing/2014/main" id="{802F896F-C7AE-4B74-B50B-207CC590ABA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5888" y="5148263"/>
            <a:ext cx="2881312" cy="1917700"/>
          </a:xfrm>
          <a:prstGeom prst="rect">
            <a:avLst/>
          </a:prstGeom>
          <a:noFill/>
          <a:extLst>
            <a:ext uri="{909E8E84-426E-40DD-AFC4-6F175D3DCCD1}">
              <a14:hiddenFill xmlns:a14="http://schemas.microsoft.com/office/drawing/2010/main">
                <a:solidFill>
                  <a:srgbClr val="FFFFFF"/>
                </a:solidFill>
              </a14:hiddenFill>
            </a:ext>
          </a:extLst>
        </p:spPr>
      </p:pic>
      <p:pic>
        <p:nvPicPr>
          <p:cNvPr id="86027" name="Picture 11" descr="File:RAF Lowvis Army roundel.svg">
            <a:extLst>
              <a:ext uri="{FF2B5EF4-FFF2-40B4-BE49-F238E27FC236}">
                <a16:creationId xmlns:a16="http://schemas.microsoft.com/office/drawing/2014/main" id="{E9254FD1-188F-4AF3-A499-4C064C5C318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61025" y="684213"/>
            <a:ext cx="676275" cy="676275"/>
          </a:xfrm>
          <a:prstGeom prst="rect">
            <a:avLst/>
          </a:prstGeom>
          <a:noFill/>
          <a:extLst>
            <a:ext uri="{909E8E84-426E-40DD-AFC4-6F175D3DCCD1}">
              <a14:hiddenFill xmlns:a14="http://schemas.microsoft.com/office/drawing/2010/main">
                <a:solidFill>
                  <a:srgbClr val="FFFFFF"/>
                </a:solidFill>
              </a14:hiddenFill>
            </a:ext>
          </a:extLst>
        </p:spPr>
      </p:pic>
      <p:pic>
        <p:nvPicPr>
          <p:cNvPr id="86029" name="Picture 13" descr="Raf-germany600">
            <a:extLst>
              <a:ext uri="{FF2B5EF4-FFF2-40B4-BE49-F238E27FC236}">
                <a16:creationId xmlns:a16="http://schemas.microsoft.com/office/drawing/2014/main" id="{1177F564-3057-4D54-B011-B2C8F1FEEE7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00663" y="1619250"/>
            <a:ext cx="1385887" cy="1871663"/>
          </a:xfrm>
          <a:prstGeom prst="rect">
            <a:avLst/>
          </a:prstGeom>
          <a:noFill/>
          <a:extLst>
            <a:ext uri="{909E8E84-426E-40DD-AFC4-6F175D3DCCD1}">
              <a14:hiddenFill xmlns:a14="http://schemas.microsoft.com/office/drawing/2010/main">
                <a:solidFill>
                  <a:srgbClr val="FFFFFF"/>
                </a:solidFill>
              </a14:hiddenFill>
            </a:ext>
          </a:extLst>
        </p:spPr>
      </p:pic>
      <p:pic>
        <p:nvPicPr>
          <p:cNvPr id="86032" name="Picture 16" descr="buccaneer-500-10">
            <a:extLst>
              <a:ext uri="{FF2B5EF4-FFF2-40B4-BE49-F238E27FC236}">
                <a16:creationId xmlns:a16="http://schemas.microsoft.com/office/drawing/2014/main" id="{EE7F494D-5982-42DA-8ABF-04765D4B3C8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00438" y="6781800"/>
            <a:ext cx="2881312" cy="2227263"/>
          </a:xfrm>
          <a:prstGeom prst="rect">
            <a:avLst/>
          </a:prstGeom>
          <a:noFill/>
          <a:extLst>
            <a:ext uri="{909E8E84-426E-40DD-AFC4-6F175D3DCCD1}">
              <a14:hiddenFill xmlns:a14="http://schemas.microsoft.com/office/drawing/2010/main">
                <a:solidFill>
                  <a:srgbClr val="FFFFFF"/>
                </a:solidFill>
              </a14:hiddenFill>
            </a:ext>
          </a:extLst>
        </p:spPr>
      </p:pic>
      <p:pic>
        <p:nvPicPr>
          <p:cNvPr id="86021" name="Picture 5" descr="History%20-%20Tornado%20GR1">
            <a:extLst>
              <a:ext uri="{FF2B5EF4-FFF2-40B4-BE49-F238E27FC236}">
                <a16:creationId xmlns:a16="http://schemas.microsoft.com/office/drawing/2014/main" id="{891DEF5D-93AF-4BBE-AD0F-E3DED90DAFA6}"/>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429000" y="5148263"/>
            <a:ext cx="2789238" cy="20923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8" name="Text Box 4">
            <a:extLst>
              <a:ext uri="{FF2B5EF4-FFF2-40B4-BE49-F238E27FC236}">
                <a16:creationId xmlns:a16="http://schemas.microsoft.com/office/drawing/2014/main" id="{1CC88776-313B-474D-A733-EE29F586E46C}"/>
              </a:ext>
            </a:extLst>
          </p:cNvPr>
          <p:cNvSpPr txBox="1">
            <a:spLocks noChangeArrowheads="1"/>
          </p:cNvSpPr>
          <p:nvPr/>
        </p:nvSpPr>
        <p:spPr bwMode="auto">
          <a:xfrm>
            <a:off x="115888" y="82550"/>
            <a:ext cx="6626225" cy="8909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1400" u="sng"/>
              <a:t>RAF Tactical Air Support &amp; Helicopter Assets in the UK</a:t>
            </a:r>
            <a:r>
              <a:rPr lang="en-GB" altLang="en-US" sz="800"/>
              <a:t> (de)</a:t>
            </a:r>
            <a:endParaRPr lang="en-GB" altLang="en-US" sz="800" u="sng"/>
          </a:p>
          <a:p>
            <a:endParaRPr lang="en-GB" altLang="en-US" sz="800" b="0"/>
          </a:p>
          <a:p>
            <a:r>
              <a:rPr lang="en-GB" altLang="en-US" sz="1000" u="sng"/>
              <a:t>RAF Wittering</a:t>
            </a:r>
          </a:p>
          <a:p>
            <a:r>
              <a:rPr lang="en-GB" altLang="en-US" sz="1000" b="0"/>
              <a:t>1(F) Squadron, with </a:t>
            </a:r>
            <a:r>
              <a:rPr lang="en-GB" altLang="en-US" sz="1000"/>
              <a:t>x8 </a:t>
            </a:r>
            <a:r>
              <a:rPr lang="en-GB" altLang="en-US" sz="1000" b="0"/>
              <a:t>Harrier GR Mk 3 (CWBR-47) (1987) </a:t>
            </a:r>
            <a:r>
              <a:rPr lang="en-GB" altLang="en-US" sz="800"/>
              <a:t>(ah)</a:t>
            </a:r>
          </a:p>
          <a:p>
            <a:r>
              <a:rPr lang="en-GB" altLang="en-US" sz="1000" b="0"/>
              <a:t>233 OCU, with </a:t>
            </a:r>
            <a:r>
              <a:rPr lang="en-GB" altLang="en-US" sz="1000"/>
              <a:t>x6 </a:t>
            </a:r>
            <a:r>
              <a:rPr lang="en-GB" altLang="en-US" sz="1000" b="0"/>
              <a:t>Harrier T Mk 2 &amp; GR Mk 3 (CWBR-47) (1989) </a:t>
            </a:r>
            <a:r>
              <a:rPr lang="en-GB" altLang="en-US" sz="800"/>
              <a:t>(ag)</a:t>
            </a:r>
            <a:endParaRPr lang="en-GB" altLang="en-US" sz="1000" b="0"/>
          </a:p>
          <a:p>
            <a:endParaRPr lang="en-GB" altLang="en-US" sz="1000" b="0"/>
          </a:p>
          <a:p>
            <a:r>
              <a:rPr lang="en-GB" altLang="en-US" sz="1000" u="sng"/>
              <a:t>RAF Odiham</a:t>
            </a:r>
          </a:p>
          <a:p>
            <a:r>
              <a:rPr lang="en-GB" altLang="en-US" sz="1000" b="0"/>
              <a:t>7 Squadron, with </a:t>
            </a:r>
            <a:r>
              <a:rPr lang="en-GB" altLang="en-US" sz="1000"/>
              <a:t>x6 </a:t>
            </a:r>
            <a:r>
              <a:rPr lang="en-GB" altLang="en-US" sz="1000" b="0"/>
              <a:t>Chinook HC Mk 1 (CWBR-54) (formed 1982)</a:t>
            </a:r>
          </a:p>
          <a:p>
            <a:r>
              <a:rPr lang="en-GB" altLang="en-US" sz="1000" b="0"/>
              <a:t>72 Squadron, with </a:t>
            </a:r>
            <a:r>
              <a:rPr lang="en-GB" altLang="en-US" sz="1000"/>
              <a:t>x8 </a:t>
            </a:r>
            <a:r>
              <a:rPr lang="en-GB" altLang="en-US" sz="1000" b="0"/>
              <a:t>Wessex HC Mk 2 (CWBR-53) (detachment at RAF Aldergrove in Northern Ireland)</a:t>
            </a:r>
          </a:p>
          <a:p>
            <a:r>
              <a:rPr lang="en-GB" altLang="en-US" sz="1000" b="0"/>
              <a:t>240 OCU, with </a:t>
            </a:r>
            <a:r>
              <a:rPr lang="en-GB" altLang="en-US" sz="1000"/>
              <a:t>x2 </a:t>
            </a:r>
            <a:r>
              <a:rPr lang="en-GB" altLang="en-US" sz="1000" b="0"/>
              <a:t>Chinook HC Mk 1 (CWBR-54) and </a:t>
            </a:r>
            <a:r>
              <a:rPr lang="en-GB" altLang="en-US" sz="1000"/>
              <a:t>x6 </a:t>
            </a:r>
            <a:r>
              <a:rPr lang="en-GB" altLang="en-US" sz="1000" b="0"/>
              <a:t>Puma HC Mk 1 (CWBR-46)</a:t>
            </a:r>
          </a:p>
          <a:p>
            <a:endParaRPr lang="en-GB" altLang="en-US" sz="800" b="0"/>
          </a:p>
          <a:p>
            <a:r>
              <a:rPr lang="en-GB" altLang="en-US" sz="1000" u="sng"/>
              <a:t>RAF Marham</a:t>
            </a:r>
          </a:p>
          <a:p>
            <a:r>
              <a:rPr lang="en-GB" altLang="en-US" sz="1000" b="0"/>
              <a:t>IX(B) Squadron, with </a:t>
            </a:r>
            <a:r>
              <a:rPr lang="en-GB" altLang="en-US" sz="1000"/>
              <a:t>x6 </a:t>
            </a:r>
            <a:r>
              <a:rPr lang="en-GB" altLang="en-US" sz="1000" b="0"/>
              <a:t>Tornado GR Mk 1 (CWBR-58) (converted from Vulcan to Tornado in 1984 and moved to Germany in 1986)</a:t>
            </a:r>
          </a:p>
          <a:p>
            <a:r>
              <a:rPr lang="en-GB" altLang="en-US" sz="1000" b="0"/>
              <a:t>27 Squadron, with </a:t>
            </a:r>
            <a:r>
              <a:rPr lang="en-GB" altLang="en-US" sz="1000"/>
              <a:t>x6 </a:t>
            </a:r>
            <a:r>
              <a:rPr lang="en-GB" altLang="en-US" sz="1000" b="0"/>
              <a:t>Tornado GR Mk 1 (CWBR-58) (converted from Vulcan to Tornado in 1983)</a:t>
            </a:r>
          </a:p>
          <a:p>
            <a:r>
              <a:rPr lang="en-GB" altLang="en-US" sz="1000" b="0"/>
              <a:t>617 Squadron, with </a:t>
            </a:r>
            <a:r>
              <a:rPr lang="en-GB" altLang="en-US" sz="1000"/>
              <a:t>x6 </a:t>
            </a:r>
            <a:r>
              <a:rPr lang="en-GB" altLang="en-US" sz="1000" b="0"/>
              <a:t>Tornado GR Mk 1 (CWBR-58) (converted from Vulcan to Tornado in 1983) </a:t>
            </a:r>
            <a:r>
              <a:rPr lang="en-GB" altLang="en-US" sz="800"/>
              <a:t>(c)</a:t>
            </a:r>
            <a:r>
              <a:rPr lang="en-GB" altLang="en-US" sz="800" b="0"/>
              <a:t> </a:t>
            </a:r>
          </a:p>
          <a:p>
            <a:endParaRPr lang="en-GB" altLang="en-US" sz="800" b="0" u="sng"/>
          </a:p>
          <a:p>
            <a:r>
              <a:rPr lang="en-GB" altLang="en-US" sz="1000" u="sng"/>
              <a:t>RAF Honington</a:t>
            </a:r>
            <a:r>
              <a:rPr lang="en-GB" altLang="en-US" sz="800"/>
              <a:t> </a:t>
            </a:r>
          </a:p>
          <a:p>
            <a:r>
              <a:rPr lang="en-GB" altLang="en-US" sz="1000" b="0"/>
              <a:t>45 Squadron, with </a:t>
            </a:r>
            <a:r>
              <a:rPr lang="en-GB" altLang="en-US" sz="1000"/>
              <a:t>x6 </a:t>
            </a:r>
            <a:r>
              <a:rPr lang="en-GB" altLang="en-US" sz="1000" b="0"/>
              <a:t>Tornado GR Mk 1 (CWBR-58) (Tornado Weapons Conversion Unit formed in 1980) </a:t>
            </a:r>
            <a:r>
              <a:rPr lang="en-GB" altLang="en-US" sz="800"/>
              <a:t>(g)</a:t>
            </a:r>
            <a:endParaRPr lang="en-GB" altLang="en-US" sz="1000" b="0"/>
          </a:p>
          <a:p>
            <a:r>
              <a:rPr lang="en-GB" altLang="en-US" sz="1000" b="0"/>
              <a:t>12 Squadron, with </a:t>
            </a:r>
            <a:r>
              <a:rPr lang="en-GB" altLang="en-US" sz="1000"/>
              <a:t>x6 </a:t>
            </a:r>
            <a:r>
              <a:rPr lang="en-GB" altLang="en-US" sz="1000" b="0"/>
              <a:t>Buccaneer S Mk 2 (CWBR-59) (transferred to RAF Lossiemouth 1984) </a:t>
            </a:r>
            <a:r>
              <a:rPr lang="en-GB" altLang="en-US" sz="800"/>
              <a:t>(c)</a:t>
            </a:r>
            <a:endParaRPr lang="en-GB" altLang="en-US" sz="800" b="0"/>
          </a:p>
          <a:p>
            <a:r>
              <a:rPr lang="en-GB" altLang="en-US" sz="1000" b="0"/>
              <a:t>208 Squadron, with </a:t>
            </a:r>
            <a:r>
              <a:rPr lang="en-GB" altLang="en-US" sz="1000"/>
              <a:t>x6 </a:t>
            </a:r>
            <a:r>
              <a:rPr lang="en-GB" altLang="en-US" sz="1000" b="0"/>
              <a:t>Buccaneer S Mk 2 (CWBR-59)</a:t>
            </a:r>
            <a:r>
              <a:rPr lang="en-GB" altLang="en-US" sz="800" b="0"/>
              <a:t> </a:t>
            </a:r>
            <a:r>
              <a:rPr lang="en-GB" altLang="en-US" sz="1000" b="0"/>
              <a:t>(transferred to RAF Lossiemouth 1984)</a:t>
            </a:r>
            <a:r>
              <a:rPr lang="en-GB" altLang="en-US" sz="800" b="0"/>
              <a:t> </a:t>
            </a:r>
            <a:r>
              <a:rPr lang="en-GB" altLang="en-US" sz="800"/>
              <a:t>(b then c)</a:t>
            </a:r>
          </a:p>
          <a:p>
            <a:r>
              <a:rPr lang="en-GB" altLang="en-US" sz="1000" b="0"/>
              <a:t>237 Squadron, with </a:t>
            </a:r>
            <a:r>
              <a:rPr lang="en-GB" altLang="en-US" sz="1000"/>
              <a:t>x6 </a:t>
            </a:r>
            <a:r>
              <a:rPr lang="en-GB" altLang="en-US" sz="1000" b="0"/>
              <a:t>Buccaneer S Mk 2 (CWBR-59)</a:t>
            </a:r>
            <a:r>
              <a:rPr lang="en-GB" altLang="en-US" sz="800" b="0"/>
              <a:t> </a:t>
            </a:r>
            <a:r>
              <a:rPr lang="en-GB" altLang="en-US" sz="1000" b="0"/>
              <a:t>(transferred to RAF Lossiemouth 1984 and became Laser Designation Support Squadron for RAF Germany) </a:t>
            </a:r>
            <a:r>
              <a:rPr lang="en-GB" altLang="en-US" sz="800"/>
              <a:t>(cg)</a:t>
            </a:r>
            <a:r>
              <a:rPr lang="en-GB" altLang="en-US" sz="800" b="0"/>
              <a:t> </a:t>
            </a:r>
            <a:endParaRPr lang="en-GB" altLang="en-US" sz="1000" b="0"/>
          </a:p>
          <a:p>
            <a:endParaRPr lang="en-GB" altLang="en-US" sz="800" b="0"/>
          </a:p>
          <a:p>
            <a:r>
              <a:rPr lang="en-GB" altLang="en-US" sz="1000" u="sng"/>
              <a:t>RAF Lossiemouth</a:t>
            </a:r>
          </a:p>
          <a:p>
            <a:r>
              <a:rPr lang="en-GB" altLang="en-US" sz="1000" b="0"/>
              <a:t>226 Squadron, with </a:t>
            </a:r>
            <a:r>
              <a:rPr lang="en-GB" altLang="en-US" sz="1000"/>
              <a:t>x6 </a:t>
            </a:r>
            <a:r>
              <a:rPr lang="en-GB" altLang="en-US" sz="1000" b="0"/>
              <a:t>Jaguar GR Mk 1 (CWBR-56) </a:t>
            </a:r>
            <a:r>
              <a:rPr lang="en-GB" altLang="en-US" sz="800"/>
              <a:t>(cg)</a:t>
            </a:r>
          </a:p>
          <a:p>
            <a:endParaRPr lang="en-GB" altLang="en-US" sz="1000" b="0"/>
          </a:p>
          <a:p>
            <a:r>
              <a:rPr lang="en-GB" altLang="en-US" sz="1000" u="sng"/>
              <a:t>RAF Benson</a:t>
            </a:r>
          </a:p>
          <a:p>
            <a:r>
              <a:rPr lang="en-GB" altLang="en-US" sz="1000" b="0"/>
              <a:t>33 Squadron, with </a:t>
            </a:r>
            <a:r>
              <a:rPr lang="en-GB" altLang="en-US" sz="1000"/>
              <a:t>x8 </a:t>
            </a:r>
            <a:r>
              <a:rPr lang="en-GB" altLang="en-US" sz="1000" b="0"/>
              <a:t>Puma HC Mk 1 (CWBR-46) </a:t>
            </a:r>
            <a:r>
              <a:rPr lang="en-GB" altLang="en-US" sz="800"/>
              <a:t>(i)</a:t>
            </a:r>
            <a:endParaRPr lang="en-GB" altLang="en-US" sz="1000" b="0"/>
          </a:p>
          <a:p>
            <a:endParaRPr lang="en-GB" altLang="en-US" sz="1000" b="0"/>
          </a:p>
          <a:p>
            <a:r>
              <a:rPr lang="en-GB" altLang="en-US" sz="1000" u="sng"/>
              <a:t>RAF Coltishall</a:t>
            </a:r>
          </a:p>
          <a:p>
            <a:r>
              <a:rPr lang="en-GB" altLang="en-US" sz="1000" b="0"/>
              <a:t>6 Squadron, with </a:t>
            </a:r>
            <a:r>
              <a:rPr lang="en-GB" altLang="en-US" sz="1000"/>
              <a:t>x6 </a:t>
            </a:r>
            <a:r>
              <a:rPr lang="en-GB" altLang="en-US" sz="1000" b="0"/>
              <a:t>Jaguar GR Mk 1 (CWBR-56) </a:t>
            </a:r>
            <a:r>
              <a:rPr lang="en-GB" altLang="en-US" sz="800"/>
              <a:t>(i)</a:t>
            </a:r>
            <a:endParaRPr lang="en-GB" altLang="en-US" sz="1000" b="0"/>
          </a:p>
          <a:p>
            <a:r>
              <a:rPr lang="en-GB" altLang="en-US" sz="1000" b="0"/>
              <a:t>41(R) Squadron, with </a:t>
            </a:r>
            <a:r>
              <a:rPr lang="en-GB" altLang="en-US" sz="1000"/>
              <a:t>x6 </a:t>
            </a:r>
            <a:r>
              <a:rPr lang="en-GB" altLang="en-US" sz="1000" b="0"/>
              <a:t>Jaguar GR Mk 1 (CWBR-56) </a:t>
            </a:r>
            <a:r>
              <a:rPr lang="en-GB" altLang="en-US" sz="800"/>
              <a:t>(fi)</a:t>
            </a:r>
            <a:endParaRPr lang="en-GB" altLang="en-US" sz="1000" b="0"/>
          </a:p>
          <a:p>
            <a:r>
              <a:rPr lang="en-GB" altLang="en-US" sz="1000" b="0"/>
              <a:t>54(R) Squadron, with </a:t>
            </a:r>
            <a:r>
              <a:rPr lang="en-GB" altLang="en-US" sz="1000"/>
              <a:t>x6 </a:t>
            </a:r>
            <a:r>
              <a:rPr lang="en-GB" altLang="en-US" sz="1000" b="0"/>
              <a:t>Jaguar GR Mk 1 (CWBR-56) </a:t>
            </a:r>
            <a:r>
              <a:rPr lang="en-GB" altLang="en-US" sz="800"/>
              <a:t>(i)</a:t>
            </a:r>
            <a:endParaRPr lang="en-GB" altLang="en-US" sz="1000" b="0"/>
          </a:p>
          <a:p>
            <a:endParaRPr lang="en-GB" altLang="en-US" sz="1000" b="0"/>
          </a:p>
          <a:p>
            <a:r>
              <a:rPr lang="en-GB" altLang="en-US" sz="1000" u="sng"/>
              <a:t>RAF Cottesmore</a:t>
            </a:r>
          </a:p>
          <a:p>
            <a:r>
              <a:rPr lang="en-GB" altLang="en-US" sz="1000" b="0"/>
              <a:t>Tri-National Tornado Training Establishment (TTTE), with </a:t>
            </a:r>
            <a:r>
              <a:rPr lang="en-GB" altLang="en-US" sz="1000"/>
              <a:t>x24 </a:t>
            </a:r>
            <a:r>
              <a:rPr lang="en-GB" altLang="en-US" sz="1000" b="0"/>
              <a:t>Tornado GR Mk1 (CWBR-58) (UK-German-Italian Tornado training wing formed 1981)</a:t>
            </a:r>
            <a:endParaRPr lang="en-GB" altLang="en-US" sz="1000"/>
          </a:p>
          <a:p>
            <a:endParaRPr lang="en-GB" altLang="en-US" sz="1000" b="0"/>
          </a:p>
          <a:p>
            <a:r>
              <a:rPr lang="en-GB" altLang="en-US" sz="800"/>
              <a:t>(a) </a:t>
            </a:r>
            <a:r>
              <a:rPr lang="en-GB" altLang="en-US" sz="800" b="0"/>
              <a:t>These squadrons converted during the 1980s to Harrier GR Mk 5 (CWBR-66) during the year indicated in parentheses.  There would also be a smattering of two-seat T Mk 4, especially in 233 OCU.  Use the same stats.</a:t>
            </a:r>
          </a:p>
          <a:p>
            <a:endParaRPr lang="en-GB" altLang="en-US" sz="800"/>
          </a:p>
          <a:p>
            <a:r>
              <a:rPr lang="en-GB" altLang="en-US" sz="800"/>
              <a:t>(b) </a:t>
            </a:r>
            <a:r>
              <a:rPr lang="en-GB" altLang="en-US" sz="800" b="0"/>
              <a:t>These squadrons were prioritised for the Nuclear Strike role, but could also perform standard ground-attack sorties.</a:t>
            </a:r>
          </a:p>
          <a:p>
            <a:endParaRPr lang="en-GB" altLang="en-US" sz="800" b="0"/>
          </a:p>
          <a:p>
            <a:r>
              <a:rPr lang="en-GB" altLang="en-US" sz="800"/>
              <a:t>(c) </a:t>
            </a:r>
            <a:r>
              <a:rPr lang="en-GB" altLang="en-US" sz="800" b="0"/>
              <a:t>These squadrons were prioritised for the Maritime Strike role, but could also perform standard ground-attack sorties.</a:t>
            </a:r>
          </a:p>
          <a:p>
            <a:endParaRPr lang="en-GB" altLang="en-US" sz="800" b="0"/>
          </a:p>
          <a:p>
            <a:r>
              <a:rPr lang="en-GB" altLang="en-US" sz="800"/>
              <a:t>(d) </a:t>
            </a:r>
            <a:r>
              <a:rPr lang="en-GB" altLang="en-US" sz="800" b="0"/>
              <a:t>There were also seven Phantom Squadrons (23, 29, 43, 56, 64, 74 &amp; 111 Sqns) and two Lightning Squadrons (5 &amp; 11 Sqns) in the UK, though these were purely for Air Defence.  All the Lightnings and most of the Phantoms converted to Tornado F Mk 3 Air Defence Fighters in the late 1980s.</a:t>
            </a:r>
          </a:p>
          <a:p>
            <a:endParaRPr lang="en-GB" altLang="en-US" sz="800" b="0"/>
          </a:p>
          <a:p>
            <a:r>
              <a:rPr lang="en-GB" altLang="en-US" sz="800"/>
              <a:t>(e) </a:t>
            </a:r>
            <a:r>
              <a:rPr lang="en-GB" altLang="en-US" sz="800" b="0"/>
              <a:t>There were four squadrons (63(R), 79, 151 and 234 Sqns), each equipped with </a:t>
            </a:r>
            <a:r>
              <a:rPr lang="en-GB" altLang="en-US" sz="800"/>
              <a:t>x8 </a:t>
            </a:r>
            <a:r>
              <a:rPr lang="en-GB" altLang="en-US" sz="800" b="0"/>
              <a:t>Hawk T Mk 1 (CWBR-67) in the two Tactical Weapons Units (i.e. the last phase of fast jet pilot training), who in war would provide local air defence and close support in the UK.  There was also the equivalent of another three squadrons at 4 Flying Training School and another squadron in the form of the RAF Aerobatics Team (‘The Red Arrows’), all of whom would be allocated to point air defence of key UK sites.</a:t>
            </a:r>
          </a:p>
          <a:p>
            <a:endParaRPr lang="en-GB" altLang="en-US" sz="800" b="0"/>
          </a:p>
          <a:p>
            <a:r>
              <a:rPr lang="en-GB" altLang="en-US" sz="800"/>
              <a:t>(f) </a:t>
            </a:r>
            <a:r>
              <a:rPr lang="en-GB" altLang="en-US" sz="800" b="0"/>
              <a:t>Tactical recce squadron, with ground-attack as a secondary role.</a:t>
            </a:r>
          </a:p>
          <a:p>
            <a:endParaRPr lang="en-GB" altLang="en-US" sz="800" b="0"/>
          </a:p>
          <a:p>
            <a:r>
              <a:rPr lang="en-GB" altLang="en-US" sz="800"/>
              <a:t>(g) </a:t>
            </a:r>
            <a:r>
              <a:rPr lang="en-GB" altLang="en-US" sz="800" b="0"/>
              <a:t>Operational Conversion Unit with emergency war role.</a:t>
            </a:r>
          </a:p>
          <a:p>
            <a:endParaRPr lang="en-GB" altLang="en-US" sz="800" b="0"/>
          </a:p>
          <a:p>
            <a:r>
              <a:rPr lang="en-GB" altLang="en-US" sz="800"/>
              <a:t>(h) </a:t>
            </a:r>
            <a:r>
              <a:rPr lang="en-GB" altLang="en-US" sz="800" b="0"/>
              <a:t>The Harriers of 1(F) Squadron would most likely be deployed to support 3 Commando Brigade and/or AMF(L) in Norway.</a:t>
            </a:r>
          </a:p>
          <a:p>
            <a:endParaRPr lang="en-GB" altLang="en-US" sz="800" b="0"/>
          </a:p>
          <a:p>
            <a:r>
              <a:rPr lang="en-GB" altLang="en-US" sz="800"/>
              <a:t>(i) </a:t>
            </a:r>
            <a:r>
              <a:rPr lang="en-GB" altLang="en-US" sz="800" b="0"/>
              <a:t>From 1983, these Jaguars and Pumas were roled to UKMF and would therefore support 1 Infantry Brigade; most likely in Denmark.  There were also occasional exercise deployments with 3 Commando Brigade and/or AMF(L) to Norway.</a:t>
            </a:r>
          </a:p>
        </p:txBody>
      </p:sp>
      <p:pic>
        <p:nvPicPr>
          <p:cNvPr id="88069" name="Picture 5" descr="File:RAF Lowvis Army roundel.svg">
            <a:extLst>
              <a:ext uri="{FF2B5EF4-FFF2-40B4-BE49-F238E27FC236}">
                <a16:creationId xmlns:a16="http://schemas.microsoft.com/office/drawing/2014/main" id="{EC11BB95-D25A-4F6F-B7C8-FA158F57501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13325" y="468313"/>
            <a:ext cx="676275" cy="676275"/>
          </a:xfrm>
          <a:prstGeom prst="rect">
            <a:avLst/>
          </a:prstGeom>
          <a:noFill/>
          <a:extLst>
            <a:ext uri="{909E8E84-426E-40DD-AFC4-6F175D3DCCD1}">
              <a14:hiddenFill xmlns:a14="http://schemas.microsoft.com/office/drawing/2010/main">
                <a:solidFill>
                  <a:srgbClr val="FFFFFF"/>
                </a:solidFill>
              </a14:hiddenFill>
            </a:ext>
          </a:extLst>
        </p:spPr>
      </p:pic>
      <p:pic>
        <p:nvPicPr>
          <p:cNvPr id="88071" name="Picture 7" descr="Stc-600">
            <a:extLst>
              <a:ext uri="{FF2B5EF4-FFF2-40B4-BE49-F238E27FC236}">
                <a16:creationId xmlns:a16="http://schemas.microsoft.com/office/drawing/2014/main" id="{3CB4AE07-BCFE-4006-8940-B2DB066045A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76925" y="107950"/>
            <a:ext cx="890588" cy="1223963"/>
          </a:xfrm>
          <a:prstGeom prst="rect">
            <a:avLst/>
          </a:prstGeom>
          <a:noFill/>
          <a:extLst>
            <a:ext uri="{909E8E84-426E-40DD-AFC4-6F175D3DCCD1}">
              <a14:hiddenFill xmlns:a14="http://schemas.microsoft.com/office/drawing/2010/main">
                <a:solidFill>
                  <a:srgbClr val="FFFFFF"/>
                </a:solidFill>
              </a14:hiddenFill>
            </a:ext>
          </a:extLst>
        </p:spPr>
      </p:pic>
      <p:pic>
        <p:nvPicPr>
          <p:cNvPr id="88078" name="Picture 14" descr="wessex1">
            <a:extLst>
              <a:ext uri="{FF2B5EF4-FFF2-40B4-BE49-F238E27FC236}">
                <a16:creationId xmlns:a16="http://schemas.microsoft.com/office/drawing/2014/main" id="{DD6FB187-DAD8-4C46-83AD-774C1582DD4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16338" y="3563938"/>
            <a:ext cx="2898775" cy="185578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2" name="Text Box 4">
            <a:extLst>
              <a:ext uri="{FF2B5EF4-FFF2-40B4-BE49-F238E27FC236}">
                <a16:creationId xmlns:a16="http://schemas.microsoft.com/office/drawing/2014/main" id="{42002331-4A90-450B-9CE3-E48FD3C69C3E}"/>
              </a:ext>
            </a:extLst>
          </p:cNvPr>
          <p:cNvSpPr txBox="1">
            <a:spLocks noChangeArrowheads="1"/>
          </p:cNvSpPr>
          <p:nvPr/>
        </p:nvSpPr>
        <p:spPr bwMode="auto">
          <a:xfrm>
            <a:off x="115888" y="1187450"/>
            <a:ext cx="6626225" cy="4364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1400" u="sng"/>
              <a:t>Royal Navy Fleet Air Arm Air Support &amp; ’Jungly’ Assault Helicopter Assets</a:t>
            </a:r>
            <a:r>
              <a:rPr lang="en-GB" altLang="en-US" sz="800"/>
              <a:t> (e)</a:t>
            </a:r>
            <a:endParaRPr lang="en-GB" altLang="en-US" sz="1400" u="sng"/>
          </a:p>
          <a:p>
            <a:endParaRPr lang="en-GB" altLang="en-US" sz="1000" b="0"/>
          </a:p>
          <a:p>
            <a:r>
              <a:rPr lang="en-GB" altLang="en-US" sz="1000" b="0"/>
              <a:t>707 Naval Air Squadron, with </a:t>
            </a:r>
            <a:r>
              <a:rPr lang="en-GB" altLang="en-US" sz="1000"/>
              <a:t>x8 </a:t>
            </a:r>
            <a:r>
              <a:rPr lang="en-GB" altLang="en-US" sz="1000" b="0"/>
              <a:t>Wessex HU Mk 5 (CWBR-68) </a:t>
            </a:r>
            <a:r>
              <a:rPr lang="en-GB" altLang="en-US" sz="800"/>
              <a:t>(c)</a:t>
            </a:r>
          </a:p>
          <a:p>
            <a:r>
              <a:rPr lang="en-GB" altLang="en-US" sz="1000" b="0"/>
              <a:t>771 Naval Air Squadron, with </a:t>
            </a:r>
            <a:r>
              <a:rPr lang="en-GB" altLang="en-US" sz="1000"/>
              <a:t>x8 </a:t>
            </a:r>
            <a:r>
              <a:rPr lang="en-GB" altLang="en-US" sz="1000" b="0"/>
              <a:t>Wessex HU Mk 5 (CWBR-68) (converted to other duties 1983)</a:t>
            </a:r>
            <a:endParaRPr lang="en-GB" altLang="en-US" sz="800"/>
          </a:p>
          <a:p>
            <a:r>
              <a:rPr lang="en-GB" altLang="en-US" sz="1000" b="0"/>
              <a:t>772 Naval Air Squadron, with </a:t>
            </a:r>
            <a:r>
              <a:rPr lang="en-GB" altLang="en-US" sz="1000"/>
              <a:t>x8 </a:t>
            </a:r>
            <a:r>
              <a:rPr lang="en-GB" altLang="en-US" sz="1000" b="0"/>
              <a:t>Wessex HU Mk 5 (CWBR-68) </a:t>
            </a:r>
            <a:r>
              <a:rPr lang="en-GB" altLang="en-US" sz="800"/>
              <a:t>(c)</a:t>
            </a:r>
            <a:endParaRPr lang="en-GB" altLang="en-US" sz="1000" b="0"/>
          </a:p>
          <a:p>
            <a:r>
              <a:rPr lang="en-GB" altLang="en-US" sz="1000" b="0"/>
              <a:t>800 Naval Air Squadron, with </a:t>
            </a:r>
            <a:r>
              <a:rPr lang="en-GB" altLang="en-US" sz="1000"/>
              <a:t>x6 </a:t>
            </a:r>
            <a:r>
              <a:rPr lang="en-GB" altLang="en-US" sz="1000" b="0"/>
              <a:t>Sea Harrier FRS Mk 1 (CWBR-62) </a:t>
            </a:r>
            <a:r>
              <a:rPr lang="en-GB" altLang="en-US" sz="800"/>
              <a:t>(a)</a:t>
            </a:r>
          </a:p>
          <a:p>
            <a:r>
              <a:rPr lang="en-GB" altLang="en-US" sz="1000" b="0"/>
              <a:t>801 Naval Air Squadron, with </a:t>
            </a:r>
            <a:r>
              <a:rPr lang="en-GB" altLang="en-US" sz="1000"/>
              <a:t>x6 </a:t>
            </a:r>
            <a:r>
              <a:rPr lang="en-GB" altLang="en-US" sz="1000" b="0"/>
              <a:t>Sea Harrier FRS Mk 1 (CWBR-62)</a:t>
            </a:r>
            <a:r>
              <a:rPr lang="en-GB" altLang="en-US" sz="800" b="0"/>
              <a:t> </a:t>
            </a:r>
            <a:r>
              <a:rPr lang="en-GB" altLang="en-US" sz="800"/>
              <a:t>(a)</a:t>
            </a:r>
          </a:p>
          <a:p>
            <a:r>
              <a:rPr lang="en-GB" altLang="en-US" sz="1000" b="0"/>
              <a:t>809 Naval Air Squadron, with </a:t>
            </a:r>
            <a:r>
              <a:rPr lang="en-GB" altLang="en-US" sz="1000"/>
              <a:t>x5 </a:t>
            </a:r>
            <a:r>
              <a:rPr lang="en-GB" altLang="en-US" sz="1000" b="0"/>
              <a:t>Sea Harrier FRS Mk 1 (CWBR-62)</a:t>
            </a:r>
            <a:r>
              <a:rPr lang="en-GB" altLang="en-US" sz="800" b="0"/>
              <a:t> </a:t>
            </a:r>
            <a:r>
              <a:rPr lang="en-GB" altLang="en-US" sz="800"/>
              <a:t>(ab)</a:t>
            </a:r>
          </a:p>
          <a:p>
            <a:r>
              <a:rPr lang="en-GB" altLang="en-US" sz="1000" b="0"/>
              <a:t>845 Naval Air Squadron, with </a:t>
            </a:r>
            <a:r>
              <a:rPr lang="en-GB" altLang="en-US" sz="1000"/>
              <a:t>x8 </a:t>
            </a:r>
            <a:r>
              <a:rPr lang="en-GB" altLang="en-US" sz="1000" b="0"/>
              <a:t>Wessex HU Mk 5 (CWBR-68) (1983) </a:t>
            </a:r>
            <a:r>
              <a:rPr lang="en-GB" altLang="en-US" sz="800"/>
              <a:t>(c)</a:t>
            </a:r>
            <a:endParaRPr lang="en-GB" altLang="en-US" sz="1000" b="0"/>
          </a:p>
          <a:p>
            <a:r>
              <a:rPr lang="en-GB" altLang="en-US" sz="1000" b="0"/>
              <a:t>846 Naval Air Squadron, with </a:t>
            </a:r>
            <a:r>
              <a:rPr lang="en-GB" altLang="en-US" sz="1000"/>
              <a:t>x8 </a:t>
            </a:r>
            <a:r>
              <a:rPr lang="en-GB" altLang="en-US" sz="1000" b="0"/>
              <a:t>Sea King ‘Commando’ HC Mk 4 (CWBR-55)</a:t>
            </a:r>
            <a:endParaRPr lang="en-GB" altLang="en-US" sz="800" b="0"/>
          </a:p>
          <a:p>
            <a:r>
              <a:rPr lang="en-GB" altLang="en-US" sz="1000" b="0"/>
              <a:t>847 Naval Air Squadron, with </a:t>
            </a:r>
            <a:r>
              <a:rPr lang="en-GB" altLang="en-US" sz="1000"/>
              <a:t>x8 </a:t>
            </a:r>
            <a:r>
              <a:rPr lang="en-GB" altLang="en-US" sz="1000" b="0"/>
              <a:t>Wessex HU Mk 5 (CWBR-68) (Disbanded late 1982)</a:t>
            </a:r>
            <a:endParaRPr lang="en-GB" altLang="en-US" sz="800" b="0"/>
          </a:p>
          <a:p>
            <a:r>
              <a:rPr lang="en-GB" altLang="en-US" sz="1000" b="0"/>
              <a:t>848 Naval Air Squadron, with </a:t>
            </a:r>
            <a:r>
              <a:rPr lang="en-GB" altLang="en-US" sz="1000"/>
              <a:t>x8 </a:t>
            </a:r>
            <a:r>
              <a:rPr lang="en-GB" altLang="en-US" sz="1000" b="0"/>
              <a:t>Wessex HU Mk 5 (CWBR-68) </a:t>
            </a:r>
            <a:r>
              <a:rPr lang="en-GB" altLang="en-US" sz="800"/>
              <a:t>(cd)</a:t>
            </a:r>
          </a:p>
          <a:p>
            <a:r>
              <a:rPr lang="en-GB" altLang="en-US" sz="1000" b="0"/>
              <a:t>3 Commando Air Squadron is already detailed under 3 Commando Brigade TO&amp;E (BG CWBR-16).</a:t>
            </a:r>
          </a:p>
          <a:p>
            <a:endParaRPr lang="en-GB" altLang="en-US" sz="1000"/>
          </a:p>
          <a:p>
            <a:r>
              <a:rPr lang="en-GB" altLang="en-US" sz="800"/>
              <a:t>(a)</a:t>
            </a:r>
            <a:r>
              <a:rPr lang="en-GB" altLang="en-US" sz="800" b="0"/>
              <a:t> In peacetime, these squadrons were understrength, with only </a:t>
            </a:r>
            <a:r>
              <a:rPr lang="en-GB" altLang="en-US" sz="800"/>
              <a:t>x2 </a:t>
            </a:r>
            <a:r>
              <a:rPr lang="en-GB" altLang="en-US" sz="800" b="0"/>
              <a:t>or </a:t>
            </a:r>
            <a:r>
              <a:rPr lang="en-GB" altLang="en-US" sz="800"/>
              <a:t>x3 </a:t>
            </a:r>
            <a:r>
              <a:rPr lang="en-GB" altLang="en-US" sz="800" b="0"/>
              <a:t>Sea Harrier.  However, in wartime these squadrons were brought up to strength by the allocation of aircraft and crew from the Fleet Air Arm’s Harrier training unit (899 Naval Air Squadron).</a:t>
            </a:r>
          </a:p>
          <a:p>
            <a:endParaRPr lang="en-GB" altLang="en-US" sz="800" b="0"/>
          </a:p>
          <a:p>
            <a:r>
              <a:rPr lang="en-GB" altLang="en-US" sz="800"/>
              <a:t>(b) </a:t>
            </a:r>
            <a:r>
              <a:rPr lang="en-GB" altLang="en-US" sz="800" b="0"/>
              <a:t>809 Naval Air Squadron was formed at very short notice during the 1982 Falklands War from spare aircraft and crew, but was then disbanded again immediately upon conclusion of the war.  This does demonstrate the ability of the UK to form war emergency units at very short notice from reserve equipment and personnel.</a:t>
            </a:r>
          </a:p>
          <a:p>
            <a:endParaRPr lang="en-GB" altLang="en-US" sz="800" b="0"/>
          </a:p>
          <a:p>
            <a:r>
              <a:rPr lang="en-GB" altLang="en-US" sz="800"/>
              <a:t>(c) </a:t>
            </a:r>
            <a:r>
              <a:rPr lang="en-GB" altLang="en-US" sz="800" b="0"/>
              <a:t>These squadrons converted to the Sea King ‘Commando’ during the 1980s.  Where known, the conversion date is indicated in parentheses.  Replace Wessex HU Mk 5 with:</a:t>
            </a:r>
          </a:p>
          <a:p>
            <a:r>
              <a:rPr lang="en-GB" altLang="en-US" sz="800" b="0"/>
              <a:t>     Sea King HC Mk 4 ‘Commando’ Assault Transport Helicopter (CWBR-55)</a:t>
            </a:r>
          </a:p>
          <a:p>
            <a:endParaRPr lang="en-GB" altLang="en-US" sz="800" b="0"/>
          </a:p>
          <a:p>
            <a:r>
              <a:rPr lang="en-GB" altLang="en-US" sz="800"/>
              <a:t>(d) </a:t>
            </a:r>
            <a:r>
              <a:rPr lang="en-GB" altLang="en-US" sz="800" b="0"/>
              <a:t>848 Naval Air Squadron was the ‘Jungly’ assault helicopter training unit and in wartime would be used to beef up front-line squadrons.  For example, during the 1982 Falklands War, half of the squadron deployed with 847 NAS to bring that squadron up to a strength of </a:t>
            </a:r>
            <a:r>
              <a:rPr lang="en-GB" altLang="en-US" sz="800"/>
              <a:t>x12 </a:t>
            </a:r>
            <a:r>
              <a:rPr lang="en-GB" altLang="en-US" sz="800" b="0"/>
              <a:t>Wessex.</a:t>
            </a:r>
          </a:p>
          <a:p>
            <a:endParaRPr lang="en-GB" altLang="en-US" sz="800" b="0"/>
          </a:p>
          <a:p>
            <a:r>
              <a:rPr lang="en-GB" altLang="en-US" sz="800"/>
              <a:t>(e) </a:t>
            </a:r>
            <a:r>
              <a:rPr lang="en-GB" altLang="en-US" sz="800" b="0"/>
              <a:t>Note that the Fleet Air Arm also had large numbers of Wessex, Sea King, Lynx and Wasp helicopters operating in various shipboard roles such as Anti-Submarine, Airborne Early Warning, Air-Sea Rescue, Anti-Surface, etc, some of which could (at a push) be used as troop transports.  Use the RAF/Army equivalent helicopters, though without armament.</a:t>
            </a:r>
            <a:endParaRPr lang="en-GB" altLang="en-US" sz="800"/>
          </a:p>
        </p:txBody>
      </p:sp>
      <p:pic>
        <p:nvPicPr>
          <p:cNvPr id="89095" name="Picture 7" descr="fleetairarm-cropped">
            <a:extLst>
              <a:ext uri="{FF2B5EF4-FFF2-40B4-BE49-F238E27FC236}">
                <a16:creationId xmlns:a16="http://schemas.microsoft.com/office/drawing/2014/main" id="{6B74F5D3-006C-4402-A5C6-3E40A5E4325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16338" y="107950"/>
            <a:ext cx="2105025" cy="914400"/>
          </a:xfrm>
          <a:prstGeom prst="rect">
            <a:avLst/>
          </a:prstGeom>
          <a:noFill/>
          <a:extLst>
            <a:ext uri="{909E8E84-426E-40DD-AFC4-6F175D3DCCD1}">
              <a14:hiddenFill xmlns:a14="http://schemas.microsoft.com/office/drawing/2010/main">
                <a:solidFill>
                  <a:srgbClr val="FFFFFF"/>
                </a:solidFill>
              </a14:hiddenFill>
            </a:ext>
          </a:extLst>
        </p:spPr>
      </p:pic>
      <p:pic>
        <p:nvPicPr>
          <p:cNvPr id="89098" name="Picture 10">
            <a:extLst>
              <a:ext uri="{FF2B5EF4-FFF2-40B4-BE49-F238E27FC236}">
                <a16:creationId xmlns:a16="http://schemas.microsoft.com/office/drawing/2014/main" id="{4C628590-A14E-4EC3-BC41-916BB9F013D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5175" y="107950"/>
            <a:ext cx="2017713" cy="1009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9099" name="Rectangle 11">
            <a:extLst>
              <a:ext uri="{FF2B5EF4-FFF2-40B4-BE49-F238E27FC236}">
                <a16:creationId xmlns:a16="http://schemas.microsoft.com/office/drawing/2014/main" id="{4C541836-F197-46FF-A744-AC80EB3993AD}"/>
              </a:ext>
            </a:extLst>
          </p:cNvPr>
          <p:cNvSpPr>
            <a:spLocks noChangeArrowheads="1"/>
          </p:cNvSpPr>
          <p:nvPr/>
        </p:nvSpPr>
        <p:spPr bwMode="auto">
          <a:xfrm>
            <a:off x="765175" y="107950"/>
            <a:ext cx="2016125" cy="1008063"/>
          </a:xfrm>
          <a:prstGeom prst="rect">
            <a:avLst/>
          </a:prstGeom>
          <a:noFill/>
          <a:ln w="31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pic>
        <p:nvPicPr>
          <p:cNvPr id="89101" name="Picture 13" descr="Wessex5">
            <a:extLst>
              <a:ext uri="{FF2B5EF4-FFF2-40B4-BE49-F238E27FC236}">
                <a16:creationId xmlns:a16="http://schemas.microsoft.com/office/drawing/2014/main" id="{6C01A4D7-1EDE-4472-98BE-3E80C321236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73238" y="5580063"/>
            <a:ext cx="2693987" cy="2103437"/>
          </a:xfrm>
          <a:prstGeom prst="rect">
            <a:avLst/>
          </a:prstGeom>
          <a:noFill/>
          <a:extLst>
            <a:ext uri="{909E8E84-426E-40DD-AFC4-6F175D3DCCD1}">
              <a14:hiddenFill xmlns:a14="http://schemas.microsoft.com/office/drawing/2010/main">
                <a:solidFill>
                  <a:srgbClr val="FFFFFF"/>
                </a:solidFill>
              </a14:hiddenFill>
            </a:ext>
          </a:extLst>
        </p:spPr>
      </p:pic>
      <p:pic>
        <p:nvPicPr>
          <p:cNvPr id="89103" name="Picture 15" descr="seakingradstn19">
            <a:extLst>
              <a:ext uri="{FF2B5EF4-FFF2-40B4-BE49-F238E27FC236}">
                <a16:creationId xmlns:a16="http://schemas.microsoft.com/office/drawing/2014/main" id="{77FFC94D-87E0-4260-9E0F-D94CEC0B36A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37063" y="5508625"/>
            <a:ext cx="2314575" cy="3438525"/>
          </a:xfrm>
          <a:prstGeom prst="rect">
            <a:avLst/>
          </a:prstGeom>
          <a:noFill/>
          <a:extLst>
            <a:ext uri="{909E8E84-426E-40DD-AFC4-6F175D3DCCD1}">
              <a14:hiddenFill xmlns:a14="http://schemas.microsoft.com/office/drawing/2010/main">
                <a:solidFill>
                  <a:srgbClr val="FFFFFF"/>
                </a:solidFill>
              </a14:hiddenFill>
            </a:ext>
          </a:extLst>
        </p:spPr>
      </p:pic>
      <p:pic>
        <p:nvPicPr>
          <p:cNvPr id="89097" name="Picture 9" descr="FpFAAHarriersThree">
            <a:extLst>
              <a:ext uri="{FF2B5EF4-FFF2-40B4-BE49-F238E27FC236}">
                <a16:creationId xmlns:a16="http://schemas.microsoft.com/office/drawing/2014/main" id="{CBA5D79E-D37D-4AC7-A59C-09FABA9D249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5888" y="7056438"/>
            <a:ext cx="2592387" cy="196373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5" name="Text Box 5">
            <a:extLst>
              <a:ext uri="{FF2B5EF4-FFF2-40B4-BE49-F238E27FC236}">
                <a16:creationId xmlns:a16="http://schemas.microsoft.com/office/drawing/2014/main" id="{CA07CA14-DB5C-49B7-AA23-AE9B9A8CC751}"/>
              </a:ext>
            </a:extLst>
          </p:cNvPr>
          <p:cNvSpPr txBox="1">
            <a:spLocks noChangeArrowheads="1"/>
          </p:cNvSpPr>
          <p:nvPr/>
        </p:nvSpPr>
        <p:spPr bwMode="auto">
          <a:xfrm>
            <a:off x="115888" y="0"/>
            <a:ext cx="6742112" cy="5867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1000" u="sng"/>
              <a:t>British Card List &amp; Model Availability</a:t>
            </a:r>
          </a:p>
          <a:p>
            <a:r>
              <a:rPr lang="en-GB" altLang="en-US" sz="800" b="0"/>
              <a:t>(Annotations ‘QRF’ = QRF Models, ‘SOG’ = Skytrex/Old Glory, ‘OG’ = Old Glory, ‘PP’ = Peter Pig, ‘MJ’ = MJ Figures, ‘PSC’ = Plastic Soldier Company, ‘FoW’ = Flames of War, ‘AiM’ = Armaments in Miniature, ‘BPM’ = Butler’s Printed Models)</a:t>
            </a:r>
          </a:p>
          <a:p>
            <a:endParaRPr lang="en-GB" altLang="en-US" sz="800" b="0"/>
          </a:p>
          <a:p>
            <a:r>
              <a:rPr lang="en-GB" altLang="en-US" sz="800"/>
              <a:t>CWBR-01 </a:t>
            </a:r>
            <a:r>
              <a:rPr lang="en-GB" altLang="en-US" sz="800" b="0"/>
              <a:t>– Chieftain Mk 5 120mm Main Battle Tank			QRF, PSC, FoW, BPM</a:t>
            </a:r>
          </a:p>
          <a:p>
            <a:r>
              <a:rPr lang="en-GB" altLang="en-US" sz="800"/>
              <a:t>CWBR-02</a:t>
            </a:r>
            <a:r>
              <a:rPr lang="en-GB" altLang="en-US" sz="800" b="0"/>
              <a:t> – Chieftain Mk 10 120mm Main Battle Tank			QRF, FoW, BPM</a:t>
            </a:r>
          </a:p>
          <a:p>
            <a:r>
              <a:rPr lang="en-GB" altLang="en-US" sz="800"/>
              <a:t>CWBR-03</a:t>
            </a:r>
            <a:r>
              <a:rPr lang="en-GB" altLang="en-US" sz="800" b="0"/>
              <a:t> – Challenger 120mm Main Battle Tank			QRF, SOG, PSC</a:t>
            </a:r>
          </a:p>
          <a:p>
            <a:r>
              <a:rPr lang="en-GB" altLang="en-US" sz="800"/>
              <a:t>CWBR-04</a:t>
            </a:r>
            <a:r>
              <a:rPr lang="en-GB" altLang="en-US" sz="800" b="0"/>
              <a:t> – Centurion AVRE 165mm Engineering Tank			QRF, BPM</a:t>
            </a:r>
          </a:p>
          <a:p>
            <a:r>
              <a:rPr lang="en-GB" altLang="en-US" sz="800"/>
              <a:t>CWBR-05</a:t>
            </a:r>
            <a:r>
              <a:rPr lang="en-GB" altLang="en-US" sz="800" b="0"/>
              <a:t> – Chieftain AVLB				QRF</a:t>
            </a:r>
            <a:endParaRPr lang="en-GB" altLang="en-US" sz="800"/>
          </a:p>
          <a:p>
            <a:r>
              <a:rPr lang="en-GB" altLang="en-US" sz="800"/>
              <a:t>CWBR-06 </a:t>
            </a:r>
            <a:r>
              <a:rPr lang="en-GB" altLang="en-US" sz="800" b="0"/>
              <a:t>– CVR(T) Scimitar 30mm Reconnaissance Vehicle		QRF, MJ, PSC, FoW, BPM, OG</a:t>
            </a:r>
          </a:p>
          <a:p>
            <a:r>
              <a:rPr lang="en-GB" altLang="en-US" sz="800"/>
              <a:t>CWBR-07</a:t>
            </a:r>
            <a:r>
              <a:rPr lang="en-GB" altLang="en-US" sz="800" b="0"/>
              <a:t> – CVR(T) Scorpion 76mm Reconnaissance Vehicle		QRF, MJ, PSC, FoW, BPM, OG</a:t>
            </a:r>
          </a:p>
          <a:p>
            <a:r>
              <a:rPr lang="en-GB" altLang="en-US" sz="800"/>
              <a:t>CWBR-08</a:t>
            </a:r>
            <a:r>
              <a:rPr lang="en-GB" altLang="en-US" sz="800" b="0"/>
              <a:t> – CVR(T) Sultan Command Vehicle			QRF</a:t>
            </a:r>
          </a:p>
          <a:p>
            <a:r>
              <a:rPr lang="en-GB" altLang="en-US" sz="800"/>
              <a:t>CWBR-09</a:t>
            </a:r>
            <a:r>
              <a:rPr lang="en-GB" altLang="en-US" sz="800" b="0"/>
              <a:t> – CVR(T) Striker Swingfire ATGM Vehicle			QRF, FoW, BPM</a:t>
            </a:r>
          </a:p>
          <a:p>
            <a:r>
              <a:rPr lang="en-GB" altLang="en-US" sz="800"/>
              <a:t>CWBR-10</a:t>
            </a:r>
            <a:r>
              <a:rPr lang="en-GB" altLang="en-US" sz="800" b="0"/>
              <a:t> – CVR(T) Spartan Armoured Personnel Carrier			QRF, FoW, PSC, BPM</a:t>
            </a:r>
          </a:p>
          <a:p>
            <a:r>
              <a:rPr lang="en-GB" altLang="en-US" sz="800"/>
              <a:t>CWBR-11</a:t>
            </a:r>
            <a:r>
              <a:rPr lang="en-GB" altLang="en-US" sz="800" b="0"/>
              <a:t> – FV-432 Armoured Personnel Carrier			QRF, SOG, PSC, FoW, BPM</a:t>
            </a:r>
          </a:p>
          <a:p>
            <a:r>
              <a:rPr lang="en-GB" altLang="en-US" sz="800"/>
              <a:t>CWBR-12</a:t>
            </a:r>
            <a:r>
              <a:rPr lang="en-GB" altLang="en-US" sz="800" b="0"/>
              <a:t> – FV-432M 81mm Mortar Carrier			QRF, SOG, PSC, FoW, BPM</a:t>
            </a:r>
          </a:p>
          <a:p>
            <a:r>
              <a:rPr lang="en-GB" altLang="en-US" sz="800"/>
              <a:t>CWBR-13 – </a:t>
            </a:r>
            <a:r>
              <a:rPr lang="en-GB" altLang="en-US" sz="800" b="0"/>
              <a:t>FV-438 Swingfire ATGM Vehicle			QRF, PSC, FoW, BPM</a:t>
            </a:r>
          </a:p>
          <a:p>
            <a:r>
              <a:rPr lang="en-GB" altLang="en-US" sz="800"/>
              <a:t>CWBR-14 – </a:t>
            </a:r>
            <a:r>
              <a:rPr lang="en-GB" altLang="en-US" sz="800" b="0"/>
              <a:t>Saxon Armoured Personnel Carrier			QRF, SOG, BPM</a:t>
            </a:r>
          </a:p>
          <a:p>
            <a:r>
              <a:rPr lang="en-GB" altLang="en-US" sz="800"/>
              <a:t>CWBR-15</a:t>
            </a:r>
            <a:r>
              <a:rPr lang="en-GB" altLang="en-US" sz="800" b="0"/>
              <a:t> – Warrior 30mm Infantry Combat Vehicle			QRF, SOG</a:t>
            </a:r>
          </a:p>
          <a:p>
            <a:r>
              <a:rPr lang="en-GB" altLang="en-US" sz="800"/>
              <a:t>CWBR-16</a:t>
            </a:r>
            <a:r>
              <a:rPr lang="en-GB" altLang="en-US" sz="800" b="0"/>
              <a:t> – Saracen Armoured Personnel Carrier			QRF</a:t>
            </a:r>
          </a:p>
          <a:p>
            <a:r>
              <a:rPr lang="en-GB" altLang="en-US" sz="800"/>
              <a:t>CWBR-17 </a:t>
            </a:r>
            <a:r>
              <a:rPr lang="en-GB" altLang="en-US" sz="800" b="0"/>
              <a:t>– CVR(W) Fox 30mm Armoured Car			QRF, BPM</a:t>
            </a:r>
          </a:p>
          <a:p>
            <a:r>
              <a:rPr lang="en-GB" altLang="en-US" sz="800"/>
              <a:t>CWBR-18</a:t>
            </a:r>
            <a:r>
              <a:rPr lang="en-GB" altLang="en-US" sz="800" b="0"/>
              <a:t> – Ferret Scout Car				QRF, PSC, BPM</a:t>
            </a:r>
          </a:p>
          <a:p>
            <a:r>
              <a:rPr lang="en-GB" altLang="en-US" sz="800"/>
              <a:t>CWBR-19 </a:t>
            </a:r>
            <a:r>
              <a:rPr lang="en-GB" altLang="en-US" sz="800" b="0"/>
              <a:t>– FV-180 Combat Engineer Tractor			QRF</a:t>
            </a:r>
            <a:endParaRPr lang="en-GB" altLang="en-US" sz="800"/>
          </a:p>
          <a:p>
            <a:r>
              <a:rPr lang="en-GB" altLang="en-US" sz="800"/>
              <a:t>CWBR-20</a:t>
            </a:r>
            <a:r>
              <a:rPr lang="en-GB" altLang="en-US" sz="800" b="0"/>
              <a:t> – Land Rover Light Utility (MG Option)			QRF, PP, PSC, BPM</a:t>
            </a:r>
          </a:p>
          <a:p>
            <a:r>
              <a:rPr lang="en-GB" altLang="en-US" sz="800"/>
              <a:t>CWBR-21</a:t>
            </a:r>
            <a:r>
              <a:rPr lang="en-GB" altLang="en-US" sz="800" b="0"/>
              <a:t> – 1-Ton Land Rover Light Truck			QRF</a:t>
            </a:r>
            <a:endParaRPr lang="en-GB" altLang="en-US" sz="800"/>
          </a:p>
          <a:p>
            <a:r>
              <a:rPr lang="en-GB" altLang="en-US" sz="800"/>
              <a:t>CWBR-22</a:t>
            </a:r>
            <a:r>
              <a:rPr lang="en-GB" altLang="en-US" sz="800" b="0"/>
              <a:t> – Bedford MK 4-Ton Medium Truck			QRF</a:t>
            </a:r>
          </a:p>
          <a:p>
            <a:r>
              <a:rPr lang="en-GB" altLang="en-US" sz="800"/>
              <a:t>CWBR-23 </a:t>
            </a:r>
            <a:r>
              <a:rPr lang="en-GB" altLang="en-US" sz="800" b="0"/>
              <a:t>– Tracked Rapier SAM Vehicle			QRF, FoW, BPM</a:t>
            </a:r>
            <a:endParaRPr lang="en-GB" altLang="en-US" sz="800"/>
          </a:p>
          <a:p>
            <a:r>
              <a:rPr lang="en-GB" altLang="en-US" sz="800"/>
              <a:t>CWBR-24</a:t>
            </a:r>
            <a:r>
              <a:rPr lang="en-GB" altLang="en-US" sz="800" b="0"/>
              <a:t> – Rapier SAM				QRF, MJ</a:t>
            </a:r>
          </a:p>
          <a:p>
            <a:r>
              <a:rPr lang="en-GB" altLang="en-US" sz="800"/>
              <a:t>CWBR-25</a:t>
            </a:r>
            <a:r>
              <a:rPr lang="en-GB" altLang="en-US" sz="800" b="0"/>
              <a:t> – Commander				QRF, MJ, PSC, FoW</a:t>
            </a:r>
          </a:p>
          <a:p>
            <a:r>
              <a:rPr lang="en-GB" altLang="en-US" sz="800"/>
              <a:t>CWBR-26</a:t>
            </a:r>
            <a:r>
              <a:rPr lang="en-GB" altLang="en-US" sz="800" b="0"/>
              <a:t> – Infantry SLR/LMG (84mm MAW &amp; 66mm LAW)			QRF, MJ, PSC, FoW</a:t>
            </a:r>
          </a:p>
          <a:p>
            <a:r>
              <a:rPr lang="en-GB" altLang="en-US" sz="800"/>
              <a:t>CWBR-27</a:t>
            </a:r>
            <a:r>
              <a:rPr lang="en-GB" altLang="en-US" sz="800" b="0"/>
              <a:t> – Infantry L85/L86 (84mm MAW &amp; 66mm LAW or 94mm LAW-80)		QRF, OG</a:t>
            </a:r>
          </a:p>
          <a:p>
            <a:r>
              <a:rPr lang="en-GB" altLang="en-US" sz="800"/>
              <a:t>CWBR-28</a:t>
            </a:r>
            <a:r>
              <a:rPr lang="en-GB" altLang="en-US" sz="800" b="0"/>
              <a:t> – General Purpose Machine Gun (LMG Option)			QRF, MJ, PSC, FoW </a:t>
            </a:r>
          </a:p>
          <a:p>
            <a:r>
              <a:rPr lang="en-GB" altLang="en-US" sz="800"/>
              <a:t>CWBR-29</a:t>
            </a:r>
            <a:r>
              <a:rPr lang="en-GB" altLang="en-US" sz="800" b="0"/>
              <a:t> – General Purpose Machine Gun (SFMG Option)			QRF, PSC, FoW</a:t>
            </a:r>
          </a:p>
          <a:p>
            <a:r>
              <a:rPr lang="en-GB" altLang="en-US" sz="800"/>
              <a:t>CWBR-30</a:t>
            </a:r>
            <a:r>
              <a:rPr lang="en-GB" altLang="en-US" sz="800" b="0"/>
              <a:t> – Milan ATGM Team				QRF, PSC, FoW</a:t>
            </a:r>
          </a:p>
          <a:p>
            <a:r>
              <a:rPr lang="en-GB" altLang="en-US" sz="800"/>
              <a:t>CWBR-31</a:t>
            </a:r>
            <a:r>
              <a:rPr lang="en-GB" altLang="en-US" sz="800" b="0"/>
              <a:t> – Blowpipe SAM Team				QRF, PSC, FoW</a:t>
            </a:r>
          </a:p>
          <a:p>
            <a:r>
              <a:rPr lang="en-GB" altLang="en-US" sz="800"/>
              <a:t>CWBR-32</a:t>
            </a:r>
            <a:r>
              <a:rPr lang="en-GB" altLang="en-US" sz="800" b="0"/>
              <a:t> – Javelin SAM Team				QRF, PSC, FoW</a:t>
            </a:r>
          </a:p>
          <a:p>
            <a:r>
              <a:rPr lang="en-GB" altLang="en-US" sz="800"/>
              <a:t>CWBR-33</a:t>
            </a:r>
            <a:r>
              <a:rPr lang="en-GB" altLang="en-US" sz="800" b="0"/>
              <a:t> – L9A1 51mm Mortar				QRF, PSC, FoW</a:t>
            </a:r>
          </a:p>
          <a:p>
            <a:r>
              <a:rPr lang="en-GB" altLang="en-US" sz="800"/>
              <a:t>CWBR-34 </a:t>
            </a:r>
            <a:r>
              <a:rPr lang="en-GB" altLang="en-US" sz="800" b="0"/>
              <a:t>– L16A1 81mm Mortar				QRF, PSC</a:t>
            </a:r>
            <a:endParaRPr lang="en-GB" altLang="en-US" sz="800"/>
          </a:p>
          <a:p>
            <a:r>
              <a:rPr lang="en-GB" altLang="en-US" sz="800"/>
              <a:t>CWBR-35</a:t>
            </a:r>
            <a:r>
              <a:rPr lang="en-GB" altLang="en-US" sz="800" b="0"/>
              <a:t> – L2A1 .50 Calibre Heavy Machine Gun			QRF</a:t>
            </a:r>
            <a:endParaRPr lang="en-GB" altLang="en-US" sz="800"/>
          </a:p>
          <a:p>
            <a:r>
              <a:rPr lang="en-GB" altLang="en-US" sz="800"/>
              <a:t>CWBR-36</a:t>
            </a:r>
            <a:r>
              <a:rPr lang="en-GB" altLang="en-US" sz="800" b="0"/>
              <a:t> – Combat Engineers SLR/LMG (M72 66mm LAW)		QRF, PSC, FoW</a:t>
            </a:r>
          </a:p>
          <a:p>
            <a:r>
              <a:rPr lang="en-GB" altLang="en-US" sz="800"/>
              <a:t>CWBR-37</a:t>
            </a:r>
            <a:r>
              <a:rPr lang="en-GB" altLang="en-US" sz="800" b="0"/>
              <a:t> – Para Infantry SLR/LMG (84mm Carl-Gustav MAW &amp; M72 66mm LAW)	QRF, MJ</a:t>
            </a:r>
          </a:p>
          <a:p>
            <a:r>
              <a:rPr lang="en-GB" altLang="en-US" sz="800"/>
              <a:t>CWBR-38</a:t>
            </a:r>
            <a:r>
              <a:rPr lang="en-GB" altLang="en-US" sz="800" b="0"/>
              <a:t> – Para Infantry L85/L86 (84mm Carl-Gustav MAW &amp; M72 66mm LAW or 94mm LAW-80)	QRF, OG</a:t>
            </a:r>
          </a:p>
          <a:p>
            <a:r>
              <a:rPr lang="en-GB" altLang="en-US" sz="800"/>
              <a:t>CWBR-39</a:t>
            </a:r>
            <a:r>
              <a:rPr lang="en-GB" altLang="en-US" sz="800" b="0"/>
              <a:t> – Commando Infantry SLR/LMG (84mm Carl-Gustav MAW &amp; M72 66mm LAW)	QRF, MJ, PSC, FoW</a:t>
            </a:r>
            <a:endParaRPr lang="en-GB" altLang="en-US" sz="800"/>
          </a:p>
          <a:p>
            <a:r>
              <a:rPr lang="en-GB" altLang="en-US" sz="800"/>
              <a:t>CWBR-40</a:t>
            </a:r>
            <a:r>
              <a:rPr lang="en-GB" altLang="en-US" sz="800" b="0"/>
              <a:t> – Commando Infantry L85/L86 (84mm CG MAW &amp; M72 66mm LAW or 94mm LAW-80)	QRF, OG</a:t>
            </a:r>
            <a:endParaRPr lang="en-GB" altLang="en-US" sz="800"/>
          </a:p>
          <a:p>
            <a:r>
              <a:rPr lang="en-GB" altLang="en-US" sz="800"/>
              <a:t>CWBR-41</a:t>
            </a:r>
            <a:r>
              <a:rPr lang="en-GB" altLang="en-US" sz="800" b="0"/>
              <a:t> – Forward Observer				QRF, PSC, FoW</a:t>
            </a:r>
          </a:p>
          <a:p>
            <a:r>
              <a:rPr lang="en-GB" altLang="en-US" sz="800"/>
              <a:t>CWBR-42</a:t>
            </a:r>
            <a:r>
              <a:rPr lang="en-GB" altLang="en-US" sz="800" b="0"/>
              <a:t> – Scout AH Mk 1 Observation/Anti-Tank Helicopter (MG or SS-11 ATGM)</a:t>
            </a:r>
          </a:p>
          <a:p>
            <a:r>
              <a:rPr lang="en-GB" altLang="en-US" sz="800"/>
              <a:t>CWBR-43</a:t>
            </a:r>
            <a:r>
              <a:rPr lang="en-GB" altLang="en-US" sz="800" b="0"/>
              <a:t> – Gazelle AH Mk 1 Observation Helicopter (MG)			QRF, Heller, FoW</a:t>
            </a:r>
          </a:p>
        </p:txBody>
      </p:sp>
      <p:pic>
        <p:nvPicPr>
          <p:cNvPr id="5128" name="Picture 8" descr="chief_2">
            <a:extLst>
              <a:ext uri="{FF2B5EF4-FFF2-40B4-BE49-F238E27FC236}">
                <a16:creationId xmlns:a16="http://schemas.microsoft.com/office/drawing/2014/main" id="{B22E46F3-75D8-4058-BEF9-510CEDBDA89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0350" y="6084888"/>
            <a:ext cx="6308725" cy="24447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40" name="Text Box 4">
            <a:extLst>
              <a:ext uri="{FF2B5EF4-FFF2-40B4-BE49-F238E27FC236}">
                <a16:creationId xmlns:a16="http://schemas.microsoft.com/office/drawing/2014/main" id="{F3DCE6BA-2F15-4C98-B015-58F336903EAC}"/>
              </a:ext>
            </a:extLst>
          </p:cNvPr>
          <p:cNvSpPr txBox="1">
            <a:spLocks noChangeArrowheads="1"/>
          </p:cNvSpPr>
          <p:nvPr/>
        </p:nvSpPr>
        <p:spPr bwMode="auto">
          <a:xfrm>
            <a:off x="115888" y="0"/>
            <a:ext cx="6742112" cy="4767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1000" u="sng"/>
              <a:t>British Card List &amp; Model Availability</a:t>
            </a:r>
            <a:r>
              <a:rPr lang="en-GB" altLang="en-US" sz="1000" b="0"/>
              <a:t> (Continued)</a:t>
            </a:r>
            <a:endParaRPr lang="en-GB" altLang="en-US" sz="1000" u="sng"/>
          </a:p>
          <a:p>
            <a:r>
              <a:rPr lang="en-GB" altLang="en-US" sz="800" b="0"/>
              <a:t>(Annotations ‘QRF’ = QRF Models, ‘SOG’ = Skytrex/Old Glory, ‘OG’ = Old Glory, ‘PP’ = Peter Pig, ‘MJ’ = MJ Figures, ‘PSC’ = Plastic Soldier Company, ‘FoW’ = Flames of War, ‘BPM’ = Butler’s Printed Models)</a:t>
            </a:r>
          </a:p>
          <a:p>
            <a:endParaRPr lang="en-GB" altLang="en-US" sz="800" b="0"/>
          </a:p>
          <a:p>
            <a:r>
              <a:rPr lang="en-GB" altLang="en-US" sz="800"/>
              <a:t>CWBR-44</a:t>
            </a:r>
            <a:r>
              <a:rPr lang="en-GB" altLang="en-US" sz="800" b="0"/>
              <a:t> – Lynx AH Mk 1 Light Battlefield Helicopter (MG)			QRF, FoW, BPM</a:t>
            </a:r>
          </a:p>
          <a:p>
            <a:r>
              <a:rPr lang="en-GB" altLang="en-US" sz="800"/>
              <a:t>CWBR-45</a:t>
            </a:r>
            <a:r>
              <a:rPr lang="en-GB" altLang="en-US" sz="800" b="0"/>
              <a:t> – Lynx AH Mk 1 Anti-Tank Helicopter (TOW or ITOW ATGM)		QRF, FoW, BPM</a:t>
            </a:r>
          </a:p>
          <a:p>
            <a:r>
              <a:rPr lang="en-GB" altLang="en-US" sz="800"/>
              <a:t>CWBR-46</a:t>
            </a:r>
            <a:r>
              <a:rPr lang="en-GB" altLang="en-US" sz="800" b="0"/>
              <a:t> – Puma HU Mk 1 Utility Helicopter (MG)			QRF, Heller, Revell</a:t>
            </a:r>
          </a:p>
          <a:p>
            <a:r>
              <a:rPr lang="en-GB" altLang="en-US" sz="800"/>
              <a:t>CWBR-47</a:t>
            </a:r>
            <a:r>
              <a:rPr lang="en-GB" altLang="en-US" sz="800" b="0"/>
              <a:t> – Harrier GR Mk 3 Close Support Aircraft			Takara, Revell</a:t>
            </a:r>
          </a:p>
          <a:p>
            <a:r>
              <a:rPr lang="en-GB" altLang="en-US" sz="800"/>
              <a:t>CWBR-48 – </a:t>
            </a:r>
            <a:r>
              <a:rPr lang="en-GB" altLang="en-US" sz="800" b="0"/>
              <a:t>Bv-202 All-Terrain Tracked Carrier (MG Option)                           		QRF</a:t>
            </a:r>
          </a:p>
          <a:p>
            <a:r>
              <a:rPr lang="en-GB" altLang="en-US" sz="800"/>
              <a:t>CWBR-49</a:t>
            </a:r>
            <a:r>
              <a:rPr lang="en-GB" altLang="en-US" sz="800" b="0"/>
              <a:t> – L118 105mm Light Gun				QRF, OG</a:t>
            </a:r>
          </a:p>
          <a:p>
            <a:r>
              <a:rPr lang="en-GB" altLang="en-US" sz="800"/>
              <a:t>CWBR-50</a:t>
            </a:r>
            <a:r>
              <a:rPr lang="en-GB" altLang="en-US" sz="800" b="0"/>
              <a:t> – FV-432/30 30mm Fire Support Vehicle			QRF, BPM</a:t>
            </a:r>
          </a:p>
          <a:p>
            <a:r>
              <a:rPr lang="en-GB" altLang="en-US" sz="800"/>
              <a:t>CWBR-51</a:t>
            </a:r>
            <a:r>
              <a:rPr lang="en-GB" altLang="en-US" sz="800" b="0"/>
              <a:t> – CVR(T) Spartan MCT (Milan Compact Turret) ATGM Vehicle 		QRF, FoW, PSC, BPM</a:t>
            </a:r>
          </a:p>
          <a:p>
            <a:r>
              <a:rPr lang="en-GB" altLang="en-US" sz="800"/>
              <a:t>CWBR-52</a:t>
            </a:r>
            <a:r>
              <a:rPr lang="en-GB" altLang="en-US" sz="800" b="0"/>
              <a:t> – BAT L6 Wombat 120mm Recoilless Rifle                                        		QRF, BPM</a:t>
            </a:r>
          </a:p>
          <a:p>
            <a:r>
              <a:rPr lang="en-GB" altLang="en-US" sz="800"/>
              <a:t>CWBR-53</a:t>
            </a:r>
            <a:r>
              <a:rPr lang="en-GB" altLang="en-US" sz="800" b="0"/>
              <a:t> – Wessex HC Mk 2 Transport Helicopter			Italeri</a:t>
            </a:r>
          </a:p>
          <a:p>
            <a:r>
              <a:rPr lang="en-GB" altLang="en-US" sz="800"/>
              <a:t>CWBR-54</a:t>
            </a:r>
            <a:r>
              <a:rPr lang="en-GB" altLang="en-US" sz="800" b="0"/>
              <a:t> – Chinook HC Mk 1 Heavy Transport Helicopter			QRF, OG, AiM</a:t>
            </a:r>
          </a:p>
          <a:p>
            <a:r>
              <a:rPr lang="en-GB" altLang="en-US" sz="800"/>
              <a:t>CWBR-55</a:t>
            </a:r>
            <a:r>
              <a:rPr lang="en-GB" altLang="en-US" sz="800" b="0"/>
              <a:t> – Sea King HC Mk 4 ‘Commando’ Transport Helicopter		Italeri</a:t>
            </a:r>
          </a:p>
          <a:p>
            <a:r>
              <a:rPr lang="en-GB" altLang="en-US" sz="800"/>
              <a:t>CWBR-56</a:t>
            </a:r>
            <a:r>
              <a:rPr lang="en-GB" altLang="en-US" sz="800" b="0"/>
              <a:t> – Jaguar GR Mk 1 Ground-Attack Aircraft			QRF, Italeri</a:t>
            </a:r>
          </a:p>
          <a:p>
            <a:r>
              <a:rPr lang="en-GB" altLang="en-US" sz="800"/>
              <a:t>CWBR-57 </a:t>
            </a:r>
            <a:r>
              <a:rPr lang="en-GB" altLang="en-US" sz="800" b="0"/>
              <a:t>– Centurion AVRE 105mm Engineering Tank		</a:t>
            </a:r>
          </a:p>
          <a:p>
            <a:r>
              <a:rPr lang="en-GB" altLang="en-US" sz="800"/>
              <a:t>CWBR-58 </a:t>
            </a:r>
            <a:r>
              <a:rPr lang="en-GB" altLang="en-US" sz="800" b="0"/>
              <a:t>– Tornado GR Mk 1 Ground-Attack Aircraft			Italeri, Revell</a:t>
            </a:r>
          </a:p>
          <a:p>
            <a:r>
              <a:rPr lang="en-GB" altLang="en-US" sz="800"/>
              <a:t>CWBR-59 </a:t>
            </a:r>
            <a:r>
              <a:rPr lang="en-GB" altLang="en-US" sz="800" b="0"/>
              <a:t>– Buccaneer S Mk 2 Ground-Attack Aircraft			Tamiya</a:t>
            </a:r>
          </a:p>
          <a:p>
            <a:r>
              <a:rPr lang="en-GB" altLang="en-US" sz="800"/>
              <a:t>CWBR-60</a:t>
            </a:r>
            <a:r>
              <a:rPr lang="en-GB" altLang="en-US" sz="800" b="0"/>
              <a:t> – Phantom FGA Mk 2 Fighter-Bomber			QRF, Tamiya, Italeri</a:t>
            </a:r>
          </a:p>
          <a:p>
            <a:r>
              <a:rPr lang="en-GB" altLang="en-US" sz="800"/>
              <a:t>CWBR-61 </a:t>
            </a:r>
            <a:r>
              <a:rPr lang="en-GB" altLang="en-US" sz="800" b="0"/>
              <a:t>– Abbot Self-Propelled 105mm Howitzer			QRF, PSC, FoW, BPM</a:t>
            </a:r>
          </a:p>
          <a:p>
            <a:r>
              <a:rPr lang="en-GB" altLang="en-US" sz="800"/>
              <a:t>CWBR-62</a:t>
            </a:r>
            <a:r>
              <a:rPr lang="en-GB" altLang="en-US" sz="800" b="0"/>
              <a:t> – Sea Harrier FRS Mk 1 Fighter-Bomber			Italeri, Corgi</a:t>
            </a:r>
            <a:endParaRPr lang="en-GB" altLang="en-US" sz="800"/>
          </a:p>
          <a:p>
            <a:r>
              <a:rPr lang="en-GB" altLang="en-US" sz="800"/>
              <a:t>CWBR-63</a:t>
            </a:r>
            <a:r>
              <a:rPr lang="en-GB" altLang="en-US" sz="800" b="0"/>
              <a:t> – Saracen 76mm Armoured Car                                             		QRF</a:t>
            </a:r>
          </a:p>
          <a:p>
            <a:r>
              <a:rPr lang="en-GB" altLang="en-US" sz="800"/>
              <a:t>CWBR-64</a:t>
            </a:r>
            <a:r>
              <a:rPr lang="en-GB" altLang="en-US" sz="800" b="0"/>
              <a:t> – Humber Pig Internal Security Armoured Personnel Carrier		QRF</a:t>
            </a:r>
          </a:p>
          <a:p>
            <a:r>
              <a:rPr lang="en-GB" altLang="en-US" sz="800"/>
              <a:t>CWBR-65</a:t>
            </a:r>
            <a:r>
              <a:rPr lang="en-GB" altLang="en-US" sz="800" b="0"/>
              <a:t> – Oerlikon GDF-002 Twin 35mm Anti-Aircraft Gun			</a:t>
            </a:r>
          </a:p>
          <a:p>
            <a:r>
              <a:rPr lang="en-GB" altLang="en-US" sz="800"/>
              <a:t>CWBR-66</a:t>
            </a:r>
            <a:r>
              <a:rPr lang="en-GB" altLang="en-US" sz="800" b="0"/>
              <a:t> – Harrier GR Mk 5 Close Support Aircraft			QRF, Italeri, Revell</a:t>
            </a:r>
          </a:p>
          <a:p>
            <a:r>
              <a:rPr lang="en-GB" altLang="en-US" sz="800"/>
              <a:t>CWBR-67</a:t>
            </a:r>
            <a:r>
              <a:rPr lang="en-GB" altLang="en-US" sz="800" b="0"/>
              <a:t> – Hawk T Mk 1 Advanced Training Aircraft			Italeri</a:t>
            </a:r>
          </a:p>
          <a:p>
            <a:r>
              <a:rPr lang="en-GB" altLang="en-US" sz="800"/>
              <a:t>CWBR-68</a:t>
            </a:r>
            <a:r>
              <a:rPr lang="en-GB" altLang="en-US" sz="800" b="0"/>
              <a:t> – Wessex HU Mk 5 Assault Helicopter (MG &amp; AS-12 ASM option)		Italeri</a:t>
            </a:r>
          </a:p>
          <a:p>
            <a:r>
              <a:rPr lang="en-GB" altLang="en-US" sz="800"/>
              <a:t>CWBR-69</a:t>
            </a:r>
            <a:r>
              <a:rPr lang="en-GB" altLang="en-US" sz="800" b="0"/>
              <a:t> – Special Forces Infantry				QRF, PP, MJ, PSC</a:t>
            </a:r>
          </a:p>
          <a:p>
            <a:r>
              <a:rPr lang="en-GB" altLang="en-US" sz="800"/>
              <a:t>CWBR-70</a:t>
            </a:r>
            <a:r>
              <a:rPr lang="en-GB" altLang="en-US" sz="800" b="0"/>
              <a:t> – Special Forces Patrol				QRF, PP, MJ, PSC</a:t>
            </a:r>
          </a:p>
          <a:p>
            <a:r>
              <a:rPr lang="en-GB" altLang="en-US" sz="800"/>
              <a:t>CWBR-71</a:t>
            </a:r>
            <a:r>
              <a:rPr lang="en-GB" altLang="en-US" sz="800" b="0"/>
              <a:t> – Stinger SAM Team (Special Forces)</a:t>
            </a:r>
          </a:p>
          <a:p>
            <a:r>
              <a:rPr lang="en-GB" altLang="en-US" sz="800"/>
              <a:t>CWBR-72</a:t>
            </a:r>
            <a:r>
              <a:rPr lang="en-GB" altLang="en-US" sz="800" b="0"/>
              <a:t> – Bv-206 All-Terrain Tracked Carrier (MG Option) 		QRF (coming soon)</a:t>
            </a:r>
          </a:p>
          <a:p>
            <a:r>
              <a:rPr lang="en-GB" altLang="en-US" sz="800"/>
              <a:t>CWBR-73</a:t>
            </a:r>
            <a:r>
              <a:rPr lang="en-GB" altLang="en-US" sz="800" b="0"/>
              <a:t> – Chieftain AVRE Engineering Tank			QRF</a:t>
            </a:r>
          </a:p>
          <a:p>
            <a:r>
              <a:rPr lang="en-GB" altLang="en-US" sz="800"/>
              <a:t>CWBR-74</a:t>
            </a:r>
            <a:r>
              <a:rPr lang="en-GB" altLang="en-US" sz="800" b="0"/>
              <a:t> – Supacat All-Terrain Mobility Platform (ATMP)</a:t>
            </a:r>
          </a:p>
          <a:p>
            <a:r>
              <a:rPr lang="en-GB" altLang="en-US" sz="800"/>
              <a:t>CWBR-75</a:t>
            </a:r>
            <a:r>
              <a:rPr lang="en-GB" altLang="en-US" sz="800" b="0"/>
              <a:t> – Agusta 109A Utility Helicopter                                                                                             Italeri</a:t>
            </a:r>
          </a:p>
          <a:p>
            <a:r>
              <a:rPr lang="en-GB" altLang="en-US" sz="800"/>
              <a:t>CWBR-76</a:t>
            </a:r>
            <a:r>
              <a:rPr lang="en-GB" altLang="en-US" sz="800" b="0"/>
              <a:t> – Lynx AH Mk 7 Light Battlefield Helicopter (MG)			QRF, FoW, BPM</a:t>
            </a:r>
          </a:p>
          <a:p>
            <a:r>
              <a:rPr lang="en-GB" altLang="en-US" sz="800"/>
              <a:t>CWBR-77</a:t>
            </a:r>
            <a:r>
              <a:rPr lang="en-GB" altLang="en-US" sz="800" b="0"/>
              <a:t> – Lynx AH Mk 7 Anti-Tank Helicopter (TOW or ITOW ATGM)		QRF, FoW, BPM</a:t>
            </a:r>
            <a:endParaRPr lang="en-GB" altLang="en-US" sz="800"/>
          </a:p>
        </p:txBody>
      </p:sp>
      <p:pic>
        <p:nvPicPr>
          <p:cNvPr id="91143" name="Picture 7" descr="894019_10151383288841284_1299871932_o_zpsfd13cd0d">
            <a:extLst>
              <a:ext uri="{FF2B5EF4-FFF2-40B4-BE49-F238E27FC236}">
                <a16:creationId xmlns:a16="http://schemas.microsoft.com/office/drawing/2014/main" id="{8183F2B7-C8E9-4BE0-B5B5-ADAF455A8B7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81300" y="5003800"/>
            <a:ext cx="3744913" cy="2360613"/>
          </a:xfrm>
          <a:prstGeom prst="rect">
            <a:avLst/>
          </a:prstGeom>
          <a:noFill/>
          <a:extLst>
            <a:ext uri="{909E8E84-426E-40DD-AFC4-6F175D3DCCD1}">
              <a14:hiddenFill xmlns:a14="http://schemas.microsoft.com/office/drawing/2010/main">
                <a:solidFill>
                  <a:srgbClr val="FFFFFF"/>
                </a:solidFill>
              </a14:hiddenFill>
            </a:ext>
          </a:extLst>
        </p:spPr>
      </p:pic>
      <p:pic>
        <p:nvPicPr>
          <p:cNvPr id="91144" name="Picture 8" descr="westland-scout-ah-1-helicopter">
            <a:extLst>
              <a:ext uri="{FF2B5EF4-FFF2-40B4-BE49-F238E27FC236}">
                <a16:creationId xmlns:a16="http://schemas.microsoft.com/office/drawing/2014/main" id="{1F07EDA2-E1B1-431A-B879-B079773C262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44675" y="7450138"/>
            <a:ext cx="3097213" cy="1528762"/>
          </a:xfrm>
          <a:prstGeom prst="rect">
            <a:avLst/>
          </a:prstGeom>
          <a:noFill/>
          <a:extLst>
            <a:ext uri="{909E8E84-426E-40DD-AFC4-6F175D3DCCD1}">
              <a14:hiddenFill xmlns:a14="http://schemas.microsoft.com/office/drawing/2010/main">
                <a:solidFill>
                  <a:srgbClr val="FFFFFF"/>
                </a:solidFill>
              </a14:hiddenFill>
            </a:ext>
          </a:extLst>
        </p:spPr>
      </p:pic>
      <p:pic>
        <p:nvPicPr>
          <p:cNvPr id="91145" name="Picture 9" descr="large">
            <a:extLst>
              <a:ext uri="{FF2B5EF4-FFF2-40B4-BE49-F238E27FC236}">
                <a16:creationId xmlns:a16="http://schemas.microsoft.com/office/drawing/2014/main" id="{B12A550C-44AB-48C1-B380-37511B524AA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8913" y="5003800"/>
            <a:ext cx="2360612" cy="237648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73" name="Line 61">
            <a:extLst>
              <a:ext uri="{FF2B5EF4-FFF2-40B4-BE49-F238E27FC236}">
                <a16:creationId xmlns:a16="http://schemas.microsoft.com/office/drawing/2014/main" id="{27FA78D9-76D1-443A-8264-D79D3E8FAAA3}"/>
              </a:ext>
            </a:extLst>
          </p:cNvPr>
          <p:cNvSpPr>
            <a:spLocks noChangeShapeType="1"/>
          </p:cNvSpPr>
          <p:nvPr/>
        </p:nvSpPr>
        <p:spPr bwMode="auto">
          <a:xfrm>
            <a:off x="260350" y="2051050"/>
            <a:ext cx="0" cy="309721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pic>
        <p:nvPicPr>
          <p:cNvPr id="115721" name="Picture 9" descr="Special_Boat_Service_badge">
            <a:extLst>
              <a:ext uri="{FF2B5EF4-FFF2-40B4-BE49-F238E27FC236}">
                <a16:creationId xmlns:a16="http://schemas.microsoft.com/office/drawing/2014/main" id="{C137D1EA-B673-4049-8831-12D3BA720F8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73238" y="179388"/>
            <a:ext cx="1093787" cy="1512887"/>
          </a:xfrm>
          <a:prstGeom prst="rect">
            <a:avLst/>
          </a:prstGeom>
          <a:noFill/>
          <a:extLst>
            <a:ext uri="{909E8E84-426E-40DD-AFC4-6F175D3DCCD1}">
              <a14:hiddenFill xmlns:a14="http://schemas.microsoft.com/office/drawing/2010/main">
                <a:solidFill>
                  <a:srgbClr val="FFFFFF"/>
                </a:solidFill>
              </a14:hiddenFill>
            </a:ext>
          </a:extLst>
        </p:spPr>
      </p:pic>
      <p:pic>
        <p:nvPicPr>
          <p:cNvPr id="115723" name="Picture 11" descr="officersCapBadge2">
            <a:extLst>
              <a:ext uri="{FF2B5EF4-FFF2-40B4-BE49-F238E27FC236}">
                <a16:creationId xmlns:a16="http://schemas.microsoft.com/office/drawing/2014/main" id="{ABCE1AEC-E05F-440E-9203-C9A2BE4D80D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5888" y="107950"/>
            <a:ext cx="1189037" cy="1584325"/>
          </a:xfrm>
          <a:prstGeom prst="rect">
            <a:avLst/>
          </a:prstGeom>
          <a:noFill/>
          <a:extLst>
            <a:ext uri="{909E8E84-426E-40DD-AFC4-6F175D3DCCD1}">
              <a14:hiddenFill xmlns:a14="http://schemas.microsoft.com/office/drawing/2010/main">
                <a:solidFill>
                  <a:srgbClr val="FFFFFF"/>
                </a:solidFill>
              </a14:hiddenFill>
            </a:ext>
          </a:extLst>
        </p:spPr>
      </p:pic>
      <p:grpSp>
        <p:nvGrpSpPr>
          <p:cNvPr id="115726" name="Group 14">
            <a:extLst>
              <a:ext uri="{FF2B5EF4-FFF2-40B4-BE49-F238E27FC236}">
                <a16:creationId xmlns:a16="http://schemas.microsoft.com/office/drawing/2014/main" id="{C5FAB6AB-98A8-43F5-AE86-C3C0FA4CC675}"/>
              </a:ext>
            </a:extLst>
          </p:cNvPr>
          <p:cNvGrpSpPr>
            <a:grpSpLocks/>
          </p:cNvGrpSpPr>
          <p:nvPr/>
        </p:nvGrpSpPr>
        <p:grpSpPr bwMode="auto">
          <a:xfrm>
            <a:off x="257175" y="1689100"/>
            <a:ext cx="76200" cy="63500"/>
            <a:chOff x="2539" y="543"/>
            <a:chExt cx="48" cy="40"/>
          </a:xfrm>
        </p:grpSpPr>
        <p:sp>
          <p:nvSpPr>
            <p:cNvPr id="115727" name="Line 15">
              <a:extLst>
                <a:ext uri="{FF2B5EF4-FFF2-40B4-BE49-F238E27FC236}">
                  <a16:creationId xmlns:a16="http://schemas.microsoft.com/office/drawing/2014/main" id="{D7D1214E-F9A9-4630-90AF-83633702CBCC}"/>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5728" name="Line 16">
              <a:extLst>
                <a:ext uri="{FF2B5EF4-FFF2-40B4-BE49-F238E27FC236}">
                  <a16:creationId xmlns:a16="http://schemas.microsoft.com/office/drawing/2014/main" id="{84162ECB-1BC0-4E2D-A6A2-469D2871A927}"/>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115729" name="Group 17">
            <a:extLst>
              <a:ext uri="{FF2B5EF4-FFF2-40B4-BE49-F238E27FC236}">
                <a16:creationId xmlns:a16="http://schemas.microsoft.com/office/drawing/2014/main" id="{DA98D7EF-59BB-4DDB-91F1-47F48E8763DE}"/>
              </a:ext>
            </a:extLst>
          </p:cNvPr>
          <p:cNvGrpSpPr>
            <a:grpSpLocks/>
          </p:cNvGrpSpPr>
          <p:nvPr/>
        </p:nvGrpSpPr>
        <p:grpSpPr bwMode="auto">
          <a:xfrm>
            <a:off x="115888" y="1762125"/>
            <a:ext cx="360362" cy="288925"/>
            <a:chOff x="300" y="4014"/>
            <a:chExt cx="182" cy="123"/>
          </a:xfrm>
        </p:grpSpPr>
        <p:grpSp>
          <p:nvGrpSpPr>
            <p:cNvPr id="115730" name="Group 18">
              <a:extLst>
                <a:ext uri="{FF2B5EF4-FFF2-40B4-BE49-F238E27FC236}">
                  <a16:creationId xmlns:a16="http://schemas.microsoft.com/office/drawing/2014/main" id="{C73DAB67-9A19-4028-B248-7187BF1CA2F5}"/>
                </a:ext>
              </a:extLst>
            </p:cNvPr>
            <p:cNvGrpSpPr>
              <a:grpSpLocks noChangeAspect="1"/>
            </p:cNvGrpSpPr>
            <p:nvPr/>
          </p:nvGrpSpPr>
          <p:grpSpPr bwMode="auto">
            <a:xfrm>
              <a:off x="300" y="4014"/>
              <a:ext cx="181" cy="123"/>
              <a:chOff x="1968" y="1728"/>
              <a:chExt cx="195" cy="132"/>
            </a:xfrm>
          </p:grpSpPr>
          <p:sp>
            <p:nvSpPr>
              <p:cNvPr id="115731" name="Rectangle 19">
                <a:extLst>
                  <a:ext uri="{FF2B5EF4-FFF2-40B4-BE49-F238E27FC236}">
                    <a16:creationId xmlns:a16="http://schemas.microsoft.com/office/drawing/2014/main" id="{3ACD5387-E78D-465F-86FD-589A57AE9809}"/>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5732" name="Line 20">
                <a:extLst>
                  <a:ext uri="{FF2B5EF4-FFF2-40B4-BE49-F238E27FC236}">
                    <a16:creationId xmlns:a16="http://schemas.microsoft.com/office/drawing/2014/main" id="{28F493CE-3B52-4C66-BE4E-58BEFFA66F88}"/>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5733" name="Line 21">
                <a:extLst>
                  <a:ext uri="{FF2B5EF4-FFF2-40B4-BE49-F238E27FC236}">
                    <a16:creationId xmlns:a16="http://schemas.microsoft.com/office/drawing/2014/main" id="{2406AD78-1C87-42BD-A5BB-C4DB63F11A93}"/>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15734" name="Line 22">
              <a:extLst>
                <a:ext uri="{FF2B5EF4-FFF2-40B4-BE49-F238E27FC236}">
                  <a16:creationId xmlns:a16="http://schemas.microsoft.com/office/drawing/2014/main" id="{7C863728-E5F6-43CD-8BB4-789947B61C7B}"/>
                </a:ext>
              </a:extLst>
            </p:cNvPr>
            <p:cNvSpPr>
              <a:spLocks noChangeShapeType="1"/>
            </p:cNvSpPr>
            <p:nvPr/>
          </p:nvSpPr>
          <p:spPr bwMode="auto">
            <a:xfrm flipV="1">
              <a:off x="300" y="4014"/>
              <a:ext cx="182" cy="12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5735" name="Line 23">
              <a:extLst>
                <a:ext uri="{FF2B5EF4-FFF2-40B4-BE49-F238E27FC236}">
                  <a16:creationId xmlns:a16="http://schemas.microsoft.com/office/drawing/2014/main" id="{11402740-2BA3-4225-BFE2-382A44003846}"/>
                </a:ext>
              </a:extLst>
            </p:cNvPr>
            <p:cNvSpPr>
              <a:spLocks noChangeShapeType="1"/>
            </p:cNvSpPr>
            <p:nvPr/>
          </p:nvSpPr>
          <p:spPr bwMode="auto">
            <a:xfrm flipH="1" flipV="1">
              <a:off x="300" y="4014"/>
              <a:ext cx="180" cy="12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15736" name="Text Box 24">
            <a:extLst>
              <a:ext uri="{FF2B5EF4-FFF2-40B4-BE49-F238E27FC236}">
                <a16:creationId xmlns:a16="http://schemas.microsoft.com/office/drawing/2014/main" id="{3DC9513D-CB11-41C4-93B4-CC0E08DC0CB3}"/>
              </a:ext>
            </a:extLst>
          </p:cNvPr>
          <p:cNvSpPr txBox="1">
            <a:spLocks noChangeArrowheads="1"/>
          </p:cNvSpPr>
          <p:nvPr/>
        </p:nvSpPr>
        <p:spPr bwMode="auto">
          <a:xfrm>
            <a:off x="549275" y="1763713"/>
            <a:ext cx="2524125"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UK Special Forces Directorate</a:t>
            </a:r>
            <a:r>
              <a:rPr lang="en-GB" altLang="en-US" sz="1000"/>
              <a:t> </a:t>
            </a:r>
            <a:r>
              <a:rPr lang="en-GB" altLang="en-US" sz="800"/>
              <a:t>(a)</a:t>
            </a:r>
            <a:endParaRPr lang="en-GB" altLang="en-US" sz="1000"/>
          </a:p>
        </p:txBody>
      </p:sp>
      <p:grpSp>
        <p:nvGrpSpPr>
          <p:cNvPr id="115737" name="Group 25">
            <a:extLst>
              <a:ext uri="{FF2B5EF4-FFF2-40B4-BE49-F238E27FC236}">
                <a16:creationId xmlns:a16="http://schemas.microsoft.com/office/drawing/2014/main" id="{19AB71DA-FEA0-49CE-9F8A-DA14806C5B82}"/>
              </a:ext>
            </a:extLst>
          </p:cNvPr>
          <p:cNvGrpSpPr>
            <a:grpSpLocks/>
          </p:cNvGrpSpPr>
          <p:nvPr/>
        </p:nvGrpSpPr>
        <p:grpSpPr bwMode="auto">
          <a:xfrm>
            <a:off x="404813" y="2195513"/>
            <a:ext cx="288925" cy="215900"/>
            <a:chOff x="300" y="4014"/>
            <a:chExt cx="182" cy="123"/>
          </a:xfrm>
        </p:grpSpPr>
        <p:grpSp>
          <p:nvGrpSpPr>
            <p:cNvPr id="115738" name="Group 26">
              <a:extLst>
                <a:ext uri="{FF2B5EF4-FFF2-40B4-BE49-F238E27FC236}">
                  <a16:creationId xmlns:a16="http://schemas.microsoft.com/office/drawing/2014/main" id="{2807CB21-1DC2-41CE-9B1A-EDA1B73ACAE0}"/>
                </a:ext>
              </a:extLst>
            </p:cNvPr>
            <p:cNvGrpSpPr>
              <a:grpSpLocks noChangeAspect="1"/>
            </p:cNvGrpSpPr>
            <p:nvPr/>
          </p:nvGrpSpPr>
          <p:grpSpPr bwMode="auto">
            <a:xfrm>
              <a:off x="300" y="4014"/>
              <a:ext cx="181" cy="123"/>
              <a:chOff x="1968" y="1728"/>
              <a:chExt cx="195" cy="132"/>
            </a:xfrm>
          </p:grpSpPr>
          <p:sp>
            <p:nvSpPr>
              <p:cNvPr id="115739" name="Rectangle 27">
                <a:extLst>
                  <a:ext uri="{FF2B5EF4-FFF2-40B4-BE49-F238E27FC236}">
                    <a16:creationId xmlns:a16="http://schemas.microsoft.com/office/drawing/2014/main" id="{7AE9D805-0646-45D4-BD00-31279B68FD8A}"/>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5740" name="Line 28">
                <a:extLst>
                  <a:ext uri="{FF2B5EF4-FFF2-40B4-BE49-F238E27FC236}">
                    <a16:creationId xmlns:a16="http://schemas.microsoft.com/office/drawing/2014/main" id="{87546504-5812-429A-A8F7-A17C845F0266}"/>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5741" name="Line 29">
                <a:extLst>
                  <a:ext uri="{FF2B5EF4-FFF2-40B4-BE49-F238E27FC236}">
                    <a16:creationId xmlns:a16="http://schemas.microsoft.com/office/drawing/2014/main" id="{8C39A0E9-4662-42AB-AA36-14315ED261B0}"/>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15742" name="Line 30">
              <a:extLst>
                <a:ext uri="{FF2B5EF4-FFF2-40B4-BE49-F238E27FC236}">
                  <a16:creationId xmlns:a16="http://schemas.microsoft.com/office/drawing/2014/main" id="{5F100CB5-87AA-49F4-B8CB-0BA470978D0F}"/>
                </a:ext>
              </a:extLst>
            </p:cNvPr>
            <p:cNvSpPr>
              <a:spLocks noChangeShapeType="1"/>
            </p:cNvSpPr>
            <p:nvPr/>
          </p:nvSpPr>
          <p:spPr bwMode="auto">
            <a:xfrm flipV="1">
              <a:off x="300" y="4014"/>
              <a:ext cx="182" cy="12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5743" name="Line 31">
              <a:extLst>
                <a:ext uri="{FF2B5EF4-FFF2-40B4-BE49-F238E27FC236}">
                  <a16:creationId xmlns:a16="http://schemas.microsoft.com/office/drawing/2014/main" id="{F4E2FED3-537B-4A4E-A54D-64E6795659CE}"/>
                </a:ext>
              </a:extLst>
            </p:cNvPr>
            <p:cNvSpPr>
              <a:spLocks noChangeShapeType="1"/>
            </p:cNvSpPr>
            <p:nvPr/>
          </p:nvSpPr>
          <p:spPr bwMode="auto">
            <a:xfrm flipH="1" flipV="1">
              <a:off x="300" y="4014"/>
              <a:ext cx="180" cy="12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15744" name="Group 32">
            <a:extLst>
              <a:ext uri="{FF2B5EF4-FFF2-40B4-BE49-F238E27FC236}">
                <a16:creationId xmlns:a16="http://schemas.microsoft.com/office/drawing/2014/main" id="{5949735D-737B-4EDC-AC7B-0E2C80766B8B}"/>
              </a:ext>
            </a:extLst>
          </p:cNvPr>
          <p:cNvGrpSpPr>
            <a:grpSpLocks/>
          </p:cNvGrpSpPr>
          <p:nvPr/>
        </p:nvGrpSpPr>
        <p:grpSpPr bwMode="auto">
          <a:xfrm>
            <a:off x="511175" y="2122488"/>
            <a:ext cx="76200" cy="63500"/>
            <a:chOff x="2443" y="447"/>
            <a:chExt cx="48" cy="40"/>
          </a:xfrm>
        </p:grpSpPr>
        <p:sp>
          <p:nvSpPr>
            <p:cNvPr id="115745" name="Line 33">
              <a:extLst>
                <a:ext uri="{FF2B5EF4-FFF2-40B4-BE49-F238E27FC236}">
                  <a16:creationId xmlns:a16="http://schemas.microsoft.com/office/drawing/2014/main" id="{C8034F0C-7928-4557-8BF2-E5321BA97CA1}"/>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5746" name="Line 34">
              <a:extLst>
                <a:ext uri="{FF2B5EF4-FFF2-40B4-BE49-F238E27FC236}">
                  <a16:creationId xmlns:a16="http://schemas.microsoft.com/office/drawing/2014/main" id="{5E9CDD10-1FBB-49A3-99A8-D810751B234E}"/>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15747" name="Line 35">
            <a:extLst>
              <a:ext uri="{FF2B5EF4-FFF2-40B4-BE49-F238E27FC236}">
                <a16:creationId xmlns:a16="http://schemas.microsoft.com/office/drawing/2014/main" id="{D36F6472-5E32-407E-9749-6E8CAF6E4A60}"/>
              </a:ext>
            </a:extLst>
          </p:cNvPr>
          <p:cNvSpPr>
            <a:spLocks noChangeShapeType="1"/>
          </p:cNvSpPr>
          <p:nvPr/>
        </p:nvSpPr>
        <p:spPr bwMode="auto">
          <a:xfrm>
            <a:off x="260350" y="226695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5748" name="Text Box 36">
            <a:extLst>
              <a:ext uri="{FF2B5EF4-FFF2-40B4-BE49-F238E27FC236}">
                <a16:creationId xmlns:a16="http://schemas.microsoft.com/office/drawing/2014/main" id="{4D23FB9B-9FCA-44B4-842D-16CCA859D0E8}"/>
              </a:ext>
            </a:extLst>
          </p:cNvPr>
          <p:cNvSpPr txBox="1">
            <a:spLocks noChangeArrowheads="1"/>
          </p:cNvSpPr>
          <p:nvPr/>
        </p:nvSpPr>
        <p:spPr bwMode="auto">
          <a:xfrm>
            <a:off x="692150" y="2195513"/>
            <a:ext cx="194786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21 Special Air Service (TA) </a:t>
            </a:r>
            <a:r>
              <a:rPr lang="en-GB" altLang="en-US" sz="800"/>
              <a:t>(b)</a:t>
            </a:r>
            <a:endParaRPr lang="en-GB" altLang="en-US" sz="1000"/>
          </a:p>
        </p:txBody>
      </p:sp>
      <p:grpSp>
        <p:nvGrpSpPr>
          <p:cNvPr id="115749" name="Group 37">
            <a:extLst>
              <a:ext uri="{FF2B5EF4-FFF2-40B4-BE49-F238E27FC236}">
                <a16:creationId xmlns:a16="http://schemas.microsoft.com/office/drawing/2014/main" id="{45965FCE-E3D1-44E9-B1EF-F66157853FCE}"/>
              </a:ext>
            </a:extLst>
          </p:cNvPr>
          <p:cNvGrpSpPr>
            <a:grpSpLocks/>
          </p:cNvGrpSpPr>
          <p:nvPr/>
        </p:nvGrpSpPr>
        <p:grpSpPr bwMode="auto">
          <a:xfrm>
            <a:off x="404813" y="2917825"/>
            <a:ext cx="288925" cy="215900"/>
            <a:chOff x="300" y="4014"/>
            <a:chExt cx="182" cy="123"/>
          </a:xfrm>
        </p:grpSpPr>
        <p:grpSp>
          <p:nvGrpSpPr>
            <p:cNvPr id="115750" name="Group 38">
              <a:extLst>
                <a:ext uri="{FF2B5EF4-FFF2-40B4-BE49-F238E27FC236}">
                  <a16:creationId xmlns:a16="http://schemas.microsoft.com/office/drawing/2014/main" id="{70172EA6-8ED6-4A00-924A-9C0DAEE55B0D}"/>
                </a:ext>
              </a:extLst>
            </p:cNvPr>
            <p:cNvGrpSpPr>
              <a:grpSpLocks noChangeAspect="1"/>
            </p:cNvGrpSpPr>
            <p:nvPr/>
          </p:nvGrpSpPr>
          <p:grpSpPr bwMode="auto">
            <a:xfrm>
              <a:off x="300" y="4014"/>
              <a:ext cx="181" cy="123"/>
              <a:chOff x="1968" y="1728"/>
              <a:chExt cx="195" cy="132"/>
            </a:xfrm>
          </p:grpSpPr>
          <p:sp>
            <p:nvSpPr>
              <p:cNvPr id="115751" name="Rectangle 39">
                <a:extLst>
                  <a:ext uri="{FF2B5EF4-FFF2-40B4-BE49-F238E27FC236}">
                    <a16:creationId xmlns:a16="http://schemas.microsoft.com/office/drawing/2014/main" id="{C57E23B9-EA5B-423F-BCDC-2AFFA6FC5689}"/>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5752" name="Line 40">
                <a:extLst>
                  <a:ext uri="{FF2B5EF4-FFF2-40B4-BE49-F238E27FC236}">
                    <a16:creationId xmlns:a16="http://schemas.microsoft.com/office/drawing/2014/main" id="{A0D57778-ECA8-48C1-B3FA-E3D86B9078B3}"/>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5753" name="Line 41">
                <a:extLst>
                  <a:ext uri="{FF2B5EF4-FFF2-40B4-BE49-F238E27FC236}">
                    <a16:creationId xmlns:a16="http://schemas.microsoft.com/office/drawing/2014/main" id="{62AAD1EC-A9B4-4AC0-8BCC-CBF550B6A619}"/>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15754" name="Line 42">
              <a:extLst>
                <a:ext uri="{FF2B5EF4-FFF2-40B4-BE49-F238E27FC236}">
                  <a16:creationId xmlns:a16="http://schemas.microsoft.com/office/drawing/2014/main" id="{D2D73CFA-D0A6-4725-AE51-1923F7DD7F56}"/>
                </a:ext>
              </a:extLst>
            </p:cNvPr>
            <p:cNvSpPr>
              <a:spLocks noChangeShapeType="1"/>
            </p:cNvSpPr>
            <p:nvPr/>
          </p:nvSpPr>
          <p:spPr bwMode="auto">
            <a:xfrm flipV="1">
              <a:off x="300" y="4014"/>
              <a:ext cx="182" cy="12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5755" name="Line 43">
              <a:extLst>
                <a:ext uri="{FF2B5EF4-FFF2-40B4-BE49-F238E27FC236}">
                  <a16:creationId xmlns:a16="http://schemas.microsoft.com/office/drawing/2014/main" id="{0B6C80C9-2C16-41C3-A57D-2A5AFAF4486D}"/>
                </a:ext>
              </a:extLst>
            </p:cNvPr>
            <p:cNvSpPr>
              <a:spLocks noChangeShapeType="1"/>
            </p:cNvSpPr>
            <p:nvPr/>
          </p:nvSpPr>
          <p:spPr bwMode="auto">
            <a:xfrm flipH="1" flipV="1">
              <a:off x="300" y="4014"/>
              <a:ext cx="180" cy="12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15756" name="Group 44">
            <a:extLst>
              <a:ext uri="{FF2B5EF4-FFF2-40B4-BE49-F238E27FC236}">
                <a16:creationId xmlns:a16="http://schemas.microsoft.com/office/drawing/2014/main" id="{BA207E57-22AB-4D75-927D-05A5172687DA}"/>
              </a:ext>
            </a:extLst>
          </p:cNvPr>
          <p:cNvGrpSpPr>
            <a:grpSpLocks/>
          </p:cNvGrpSpPr>
          <p:nvPr/>
        </p:nvGrpSpPr>
        <p:grpSpPr bwMode="auto">
          <a:xfrm>
            <a:off x="511175" y="2844800"/>
            <a:ext cx="76200" cy="63500"/>
            <a:chOff x="2443" y="447"/>
            <a:chExt cx="48" cy="40"/>
          </a:xfrm>
        </p:grpSpPr>
        <p:sp>
          <p:nvSpPr>
            <p:cNvPr id="115757" name="Line 45">
              <a:extLst>
                <a:ext uri="{FF2B5EF4-FFF2-40B4-BE49-F238E27FC236}">
                  <a16:creationId xmlns:a16="http://schemas.microsoft.com/office/drawing/2014/main" id="{C9E13D0D-EA78-4F5F-9DDB-D0EC0635401A}"/>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5758" name="Line 46">
              <a:extLst>
                <a:ext uri="{FF2B5EF4-FFF2-40B4-BE49-F238E27FC236}">
                  <a16:creationId xmlns:a16="http://schemas.microsoft.com/office/drawing/2014/main" id="{FFAD1C61-B8F7-4474-B908-712D19D6A4B4}"/>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15759" name="Line 47">
            <a:extLst>
              <a:ext uri="{FF2B5EF4-FFF2-40B4-BE49-F238E27FC236}">
                <a16:creationId xmlns:a16="http://schemas.microsoft.com/office/drawing/2014/main" id="{243A7827-A0AB-4DC7-8A56-D5332456D710}"/>
              </a:ext>
            </a:extLst>
          </p:cNvPr>
          <p:cNvSpPr>
            <a:spLocks noChangeShapeType="1"/>
          </p:cNvSpPr>
          <p:nvPr/>
        </p:nvSpPr>
        <p:spPr bwMode="auto">
          <a:xfrm>
            <a:off x="260350" y="298926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5760" name="Text Box 48">
            <a:extLst>
              <a:ext uri="{FF2B5EF4-FFF2-40B4-BE49-F238E27FC236}">
                <a16:creationId xmlns:a16="http://schemas.microsoft.com/office/drawing/2014/main" id="{C0B0DEC0-3763-4792-91A7-122E49794C95}"/>
              </a:ext>
            </a:extLst>
          </p:cNvPr>
          <p:cNvSpPr txBox="1">
            <a:spLocks noChangeArrowheads="1"/>
          </p:cNvSpPr>
          <p:nvPr/>
        </p:nvSpPr>
        <p:spPr bwMode="auto">
          <a:xfrm>
            <a:off x="692150" y="2917825"/>
            <a:ext cx="1652588"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22 Special Air Service </a:t>
            </a:r>
            <a:r>
              <a:rPr lang="en-GB" altLang="en-US" sz="800"/>
              <a:t>(c)</a:t>
            </a:r>
          </a:p>
        </p:txBody>
      </p:sp>
      <p:grpSp>
        <p:nvGrpSpPr>
          <p:cNvPr id="115761" name="Group 49">
            <a:extLst>
              <a:ext uri="{FF2B5EF4-FFF2-40B4-BE49-F238E27FC236}">
                <a16:creationId xmlns:a16="http://schemas.microsoft.com/office/drawing/2014/main" id="{ECE1B760-21D0-40B8-8B7E-4BEBD4DC185F}"/>
              </a:ext>
            </a:extLst>
          </p:cNvPr>
          <p:cNvGrpSpPr>
            <a:grpSpLocks/>
          </p:cNvGrpSpPr>
          <p:nvPr/>
        </p:nvGrpSpPr>
        <p:grpSpPr bwMode="auto">
          <a:xfrm>
            <a:off x="404813" y="3636963"/>
            <a:ext cx="288925" cy="215900"/>
            <a:chOff x="300" y="4014"/>
            <a:chExt cx="182" cy="123"/>
          </a:xfrm>
        </p:grpSpPr>
        <p:grpSp>
          <p:nvGrpSpPr>
            <p:cNvPr id="115762" name="Group 50">
              <a:extLst>
                <a:ext uri="{FF2B5EF4-FFF2-40B4-BE49-F238E27FC236}">
                  <a16:creationId xmlns:a16="http://schemas.microsoft.com/office/drawing/2014/main" id="{1E01481C-E9DD-4E91-A11B-1213B654319C}"/>
                </a:ext>
              </a:extLst>
            </p:cNvPr>
            <p:cNvGrpSpPr>
              <a:grpSpLocks noChangeAspect="1"/>
            </p:cNvGrpSpPr>
            <p:nvPr/>
          </p:nvGrpSpPr>
          <p:grpSpPr bwMode="auto">
            <a:xfrm>
              <a:off x="300" y="4014"/>
              <a:ext cx="181" cy="123"/>
              <a:chOff x="1968" y="1728"/>
              <a:chExt cx="195" cy="132"/>
            </a:xfrm>
          </p:grpSpPr>
          <p:sp>
            <p:nvSpPr>
              <p:cNvPr id="115763" name="Rectangle 51">
                <a:extLst>
                  <a:ext uri="{FF2B5EF4-FFF2-40B4-BE49-F238E27FC236}">
                    <a16:creationId xmlns:a16="http://schemas.microsoft.com/office/drawing/2014/main" id="{5C7B5589-9AF4-435E-AF4C-5A341DBA828F}"/>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5764" name="Line 52">
                <a:extLst>
                  <a:ext uri="{FF2B5EF4-FFF2-40B4-BE49-F238E27FC236}">
                    <a16:creationId xmlns:a16="http://schemas.microsoft.com/office/drawing/2014/main" id="{C6E4E220-C7D2-4C10-8613-31A01E1558F7}"/>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5765" name="Line 53">
                <a:extLst>
                  <a:ext uri="{FF2B5EF4-FFF2-40B4-BE49-F238E27FC236}">
                    <a16:creationId xmlns:a16="http://schemas.microsoft.com/office/drawing/2014/main" id="{40C58FFC-51E1-4ACB-AFDC-0AAEE346C2DD}"/>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15766" name="Line 54">
              <a:extLst>
                <a:ext uri="{FF2B5EF4-FFF2-40B4-BE49-F238E27FC236}">
                  <a16:creationId xmlns:a16="http://schemas.microsoft.com/office/drawing/2014/main" id="{70AE506E-C862-415E-822A-9CE102494523}"/>
                </a:ext>
              </a:extLst>
            </p:cNvPr>
            <p:cNvSpPr>
              <a:spLocks noChangeShapeType="1"/>
            </p:cNvSpPr>
            <p:nvPr/>
          </p:nvSpPr>
          <p:spPr bwMode="auto">
            <a:xfrm flipV="1">
              <a:off x="300" y="4014"/>
              <a:ext cx="182" cy="12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5767" name="Line 55">
              <a:extLst>
                <a:ext uri="{FF2B5EF4-FFF2-40B4-BE49-F238E27FC236}">
                  <a16:creationId xmlns:a16="http://schemas.microsoft.com/office/drawing/2014/main" id="{BB896BC0-017E-446A-A889-CAB7185AF03C}"/>
                </a:ext>
              </a:extLst>
            </p:cNvPr>
            <p:cNvSpPr>
              <a:spLocks noChangeShapeType="1"/>
            </p:cNvSpPr>
            <p:nvPr/>
          </p:nvSpPr>
          <p:spPr bwMode="auto">
            <a:xfrm flipH="1" flipV="1">
              <a:off x="300" y="4014"/>
              <a:ext cx="180" cy="12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15768" name="Group 56">
            <a:extLst>
              <a:ext uri="{FF2B5EF4-FFF2-40B4-BE49-F238E27FC236}">
                <a16:creationId xmlns:a16="http://schemas.microsoft.com/office/drawing/2014/main" id="{3536DB48-06B8-4175-8768-0B73DB6BEEA0}"/>
              </a:ext>
            </a:extLst>
          </p:cNvPr>
          <p:cNvGrpSpPr>
            <a:grpSpLocks/>
          </p:cNvGrpSpPr>
          <p:nvPr/>
        </p:nvGrpSpPr>
        <p:grpSpPr bwMode="auto">
          <a:xfrm>
            <a:off x="511175" y="3563938"/>
            <a:ext cx="76200" cy="63500"/>
            <a:chOff x="2443" y="447"/>
            <a:chExt cx="48" cy="40"/>
          </a:xfrm>
        </p:grpSpPr>
        <p:sp>
          <p:nvSpPr>
            <p:cNvPr id="115769" name="Line 57">
              <a:extLst>
                <a:ext uri="{FF2B5EF4-FFF2-40B4-BE49-F238E27FC236}">
                  <a16:creationId xmlns:a16="http://schemas.microsoft.com/office/drawing/2014/main" id="{1A4689F0-5D62-496E-8610-25672EB1A924}"/>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5770" name="Line 58">
              <a:extLst>
                <a:ext uri="{FF2B5EF4-FFF2-40B4-BE49-F238E27FC236}">
                  <a16:creationId xmlns:a16="http://schemas.microsoft.com/office/drawing/2014/main" id="{3D4A1CC6-B2B1-48E0-958E-0B8B2B9112DB}"/>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15771" name="Line 59">
            <a:extLst>
              <a:ext uri="{FF2B5EF4-FFF2-40B4-BE49-F238E27FC236}">
                <a16:creationId xmlns:a16="http://schemas.microsoft.com/office/drawing/2014/main" id="{2B031FE3-3B01-40A0-B9D7-9049F0E83AF9}"/>
              </a:ext>
            </a:extLst>
          </p:cNvPr>
          <p:cNvSpPr>
            <a:spLocks noChangeShapeType="1"/>
          </p:cNvSpPr>
          <p:nvPr/>
        </p:nvSpPr>
        <p:spPr bwMode="auto">
          <a:xfrm>
            <a:off x="260350" y="370840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5772" name="Text Box 60">
            <a:extLst>
              <a:ext uri="{FF2B5EF4-FFF2-40B4-BE49-F238E27FC236}">
                <a16:creationId xmlns:a16="http://schemas.microsoft.com/office/drawing/2014/main" id="{D9FC10F7-82FF-442A-86B5-1B8B1B2E2DC9}"/>
              </a:ext>
            </a:extLst>
          </p:cNvPr>
          <p:cNvSpPr txBox="1">
            <a:spLocks noChangeArrowheads="1"/>
          </p:cNvSpPr>
          <p:nvPr/>
        </p:nvSpPr>
        <p:spPr bwMode="auto">
          <a:xfrm>
            <a:off x="692150" y="3636963"/>
            <a:ext cx="194786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23 Special Air Service (TA) </a:t>
            </a:r>
            <a:r>
              <a:rPr lang="en-GB" altLang="en-US" sz="800"/>
              <a:t>(b)</a:t>
            </a:r>
            <a:endParaRPr lang="en-GB" altLang="en-US" sz="1000"/>
          </a:p>
        </p:txBody>
      </p:sp>
      <p:grpSp>
        <p:nvGrpSpPr>
          <p:cNvPr id="115774" name="Group 62">
            <a:extLst>
              <a:ext uri="{FF2B5EF4-FFF2-40B4-BE49-F238E27FC236}">
                <a16:creationId xmlns:a16="http://schemas.microsoft.com/office/drawing/2014/main" id="{8436BD91-9766-44DA-971C-9716571B4B54}"/>
              </a:ext>
            </a:extLst>
          </p:cNvPr>
          <p:cNvGrpSpPr>
            <a:grpSpLocks/>
          </p:cNvGrpSpPr>
          <p:nvPr/>
        </p:nvGrpSpPr>
        <p:grpSpPr bwMode="auto">
          <a:xfrm>
            <a:off x="404813" y="4356100"/>
            <a:ext cx="287337" cy="215900"/>
            <a:chOff x="255" y="3923"/>
            <a:chExt cx="182" cy="136"/>
          </a:xfrm>
        </p:grpSpPr>
        <p:grpSp>
          <p:nvGrpSpPr>
            <p:cNvPr id="115775" name="Group 63">
              <a:extLst>
                <a:ext uri="{FF2B5EF4-FFF2-40B4-BE49-F238E27FC236}">
                  <a16:creationId xmlns:a16="http://schemas.microsoft.com/office/drawing/2014/main" id="{0D9A85D4-B484-403B-8C6B-794E1BD8DE44}"/>
                </a:ext>
              </a:extLst>
            </p:cNvPr>
            <p:cNvGrpSpPr>
              <a:grpSpLocks/>
            </p:cNvGrpSpPr>
            <p:nvPr/>
          </p:nvGrpSpPr>
          <p:grpSpPr bwMode="auto">
            <a:xfrm>
              <a:off x="255" y="3923"/>
              <a:ext cx="182" cy="136"/>
              <a:chOff x="255" y="3923"/>
              <a:chExt cx="182" cy="136"/>
            </a:xfrm>
          </p:grpSpPr>
          <p:sp>
            <p:nvSpPr>
              <p:cNvPr id="115776" name="Rectangle 64">
                <a:extLst>
                  <a:ext uri="{FF2B5EF4-FFF2-40B4-BE49-F238E27FC236}">
                    <a16:creationId xmlns:a16="http://schemas.microsoft.com/office/drawing/2014/main" id="{72E173B6-1742-4180-96F5-5F91ECADA99E}"/>
                  </a:ext>
                </a:extLst>
              </p:cNvPr>
              <p:cNvSpPr>
                <a:spLocks noChangeAspect="1" noChangeArrowheads="1"/>
              </p:cNvSpPr>
              <p:nvPr/>
            </p:nvSpPr>
            <p:spPr bwMode="auto">
              <a:xfrm>
                <a:off x="255" y="3923"/>
                <a:ext cx="182" cy="136"/>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115777" name="Group 65">
                <a:extLst>
                  <a:ext uri="{FF2B5EF4-FFF2-40B4-BE49-F238E27FC236}">
                    <a16:creationId xmlns:a16="http://schemas.microsoft.com/office/drawing/2014/main" id="{679CDBC0-9096-450C-9C9B-290B8C0A4D59}"/>
                  </a:ext>
                </a:extLst>
              </p:cNvPr>
              <p:cNvGrpSpPr>
                <a:grpSpLocks noChangeAspect="1"/>
              </p:cNvGrpSpPr>
              <p:nvPr/>
            </p:nvGrpSpPr>
            <p:grpSpPr bwMode="auto">
              <a:xfrm>
                <a:off x="323" y="3945"/>
                <a:ext cx="44" cy="98"/>
                <a:chOff x="862" y="2628"/>
                <a:chExt cx="36" cy="71"/>
              </a:xfrm>
            </p:grpSpPr>
            <p:sp>
              <p:nvSpPr>
                <p:cNvPr id="115778" name="AutoShape 66">
                  <a:extLst>
                    <a:ext uri="{FF2B5EF4-FFF2-40B4-BE49-F238E27FC236}">
                      <a16:creationId xmlns:a16="http://schemas.microsoft.com/office/drawing/2014/main" id="{33E47665-8058-4BFE-BFC2-18C22919E6F7}"/>
                    </a:ext>
                  </a:extLst>
                </p:cNvPr>
                <p:cNvSpPr>
                  <a:spLocks noChangeAspect="1" noChangeArrowheads="1"/>
                </p:cNvSpPr>
                <p:nvPr/>
              </p:nvSpPr>
              <p:spPr bwMode="auto">
                <a:xfrm rot="10800000">
                  <a:off x="863" y="2670"/>
                  <a:ext cx="35" cy="23"/>
                </a:xfrm>
                <a:custGeom>
                  <a:avLst/>
                  <a:gdLst>
                    <a:gd name="G0" fmla="+- 10800 0 0"/>
                    <a:gd name="G1" fmla="+- 11640114 0 0"/>
                    <a:gd name="G2" fmla="+- 0 0 11640114"/>
                    <a:gd name="T0" fmla="*/ 0 256 1"/>
                    <a:gd name="T1" fmla="*/ 180 256 1"/>
                    <a:gd name="G3" fmla="+- 11640114 T0 T1"/>
                    <a:gd name="T2" fmla="*/ 0 256 1"/>
                    <a:gd name="T3" fmla="*/ 90 256 1"/>
                    <a:gd name="G4" fmla="+- 11640114 T2 T3"/>
                    <a:gd name="G5" fmla="*/ G4 2 1"/>
                    <a:gd name="T4" fmla="*/ 90 256 1"/>
                    <a:gd name="T5" fmla="*/ 0 256 1"/>
                    <a:gd name="G6" fmla="+- 11640114 T4 T5"/>
                    <a:gd name="G7" fmla="*/ G6 2 1"/>
                    <a:gd name="G8" fmla="abs 11640114"/>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640114"/>
                    <a:gd name="G21" fmla="sin G19 11640114"/>
                    <a:gd name="G22" fmla="+- G20 10800 0"/>
                    <a:gd name="G23" fmla="+- G21 10800 0"/>
                    <a:gd name="G24" fmla="+- 10800 0 G20"/>
                    <a:gd name="G25" fmla="+- 10800 10800 0"/>
                    <a:gd name="G26" fmla="?: G9 G17 G25"/>
                    <a:gd name="G27" fmla="?: G9 0 21600"/>
                    <a:gd name="G28" fmla="cos 10800 11640114"/>
                    <a:gd name="G29" fmla="sin 10800 11640114"/>
                    <a:gd name="G30" fmla="sin 10800 11640114"/>
                    <a:gd name="G31" fmla="+- G28 10800 0"/>
                    <a:gd name="G32" fmla="+- G29 10800 0"/>
                    <a:gd name="G33" fmla="+- G30 10800 0"/>
                    <a:gd name="G34" fmla="?: G4 0 G31"/>
                    <a:gd name="G35" fmla="?: 11640114 G34 0"/>
                    <a:gd name="G36" fmla="?: G6 G35 G31"/>
                    <a:gd name="G37" fmla="+- 21600 0 G36"/>
                    <a:gd name="G38" fmla="?: G4 0 G33"/>
                    <a:gd name="G39" fmla="?: 11640114 G38 G32"/>
                    <a:gd name="G40" fmla="?: G6 G39 0"/>
                    <a:gd name="G41" fmla="?: G4 G32 21600"/>
                    <a:gd name="G42" fmla="?: G6 G41 G33"/>
                    <a:gd name="T12" fmla="*/ 10800 w 21600"/>
                    <a:gd name="T13" fmla="*/ 0 h 21600"/>
                    <a:gd name="T14" fmla="*/ 9 w 21600"/>
                    <a:gd name="T15" fmla="*/ 11249 h 21600"/>
                    <a:gd name="T16" fmla="*/ 10800 w 21600"/>
                    <a:gd name="T17" fmla="*/ 0 h 21600"/>
                    <a:gd name="T18" fmla="*/ 21591 w 21600"/>
                    <a:gd name="T19" fmla="*/ 11249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9" y="11249"/>
                      </a:moveTo>
                      <a:cubicBezTo>
                        <a:pt x="3" y="11099"/>
                        <a:pt x="0" y="10949"/>
                        <a:pt x="0" y="10800"/>
                      </a:cubicBezTo>
                      <a:cubicBezTo>
                        <a:pt x="0" y="4835"/>
                        <a:pt x="4835" y="0"/>
                        <a:pt x="10800" y="0"/>
                      </a:cubicBezTo>
                      <a:cubicBezTo>
                        <a:pt x="16764" y="0"/>
                        <a:pt x="21600" y="4835"/>
                        <a:pt x="21600" y="10800"/>
                      </a:cubicBezTo>
                      <a:cubicBezTo>
                        <a:pt x="21600" y="10949"/>
                        <a:pt x="21596" y="11099"/>
                        <a:pt x="21590" y="11249"/>
                      </a:cubicBezTo>
                      <a:cubicBezTo>
                        <a:pt x="21596" y="11099"/>
                        <a:pt x="21600" y="10949"/>
                        <a:pt x="21600" y="10800"/>
                      </a:cubicBezTo>
                      <a:cubicBezTo>
                        <a:pt x="21600" y="4835"/>
                        <a:pt x="16764" y="0"/>
                        <a:pt x="10800" y="0"/>
                      </a:cubicBezTo>
                      <a:cubicBezTo>
                        <a:pt x="4835" y="0"/>
                        <a:pt x="0" y="4835"/>
                        <a:pt x="0" y="10800"/>
                      </a:cubicBezTo>
                      <a:cubicBezTo>
                        <a:pt x="0" y="10949"/>
                        <a:pt x="3" y="11099"/>
                        <a:pt x="9" y="11249"/>
                      </a:cubicBezTo>
                      <a:close/>
                    </a:path>
                  </a:pathLst>
                </a:custGeom>
                <a:solidFill>
                  <a:srgbClr val="CC9900"/>
                </a:solidFill>
                <a:ln w="63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5779" name="Line 67">
                  <a:extLst>
                    <a:ext uri="{FF2B5EF4-FFF2-40B4-BE49-F238E27FC236}">
                      <a16:creationId xmlns:a16="http://schemas.microsoft.com/office/drawing/2014/main" id="{44480232-0C1C-4907-B8A2-E8000CC6FD38}"/>
                    </a:ext>
                  </a:extLst>
                </p:cNvPr>
                <p:cNvSpPr>
                  <a:spLocks noChangeAspect="1" noChangeShapeType="1"/>
                </p:cNvSpPr>
                <p:nvPr/>
              </p:nvSpPr>
              <p:spPr bwMode="auto">
                <a:xfrm>
                  <a:off x="880" y="2640"/>
                  <a:ext cx="0" cy="59"/>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5780" name="Line 68">
                  <a:extLst>
                    <a:ext uri="{FF2B5EF4-FFF2-40B4-BE49-F238E27FC236}">
                      <a16:creationId xmlns:a16="http://schemas.microsoft.com/office/drawing/2014/main" id="{F7187209-5AF8-4A66-9E0E-96C333025AA7}"/>
                    </a:ext>
                  </a:extLst>
                </p:cNvPr>
                <p:cNvSpPr>
                  <a:spLocks noChangeAspect="1" noChangeShapeType="1"/>
                </p:cNvSpPr>
                <p:nvPr/>
              </p:nvSpPr>
              <p:spPr bwMode="auto">
                <a:xfrm>
                  <a:off x="862" y="2641"/>
                  <a:ext cx="35" cy="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5781" name="Oval 69">
                  <a:extLst>
                    <a:ext uri="{FF2B5EF4-FFF2-40B4-BE49-F238E27FC236}">
                      <a16:creationId xmlns:a16="http://schemas.microsoft.com/office/drawing/2014/main" id="{5D4CB2CB-B92C-41F4-9A4C-95783CE86C3D}"/>
                    </a:ext>
                  </a:extLst>
                </p:cNvPr>
                <p:cNvSpPr>
                  <a:spLocks noChangeAspect="1" noChangeArrowheads="1"/>
                </p:cNvSpPr>
                <p:nvPr/>
              </p:nvSpPr>
              <p:spPr bwMode="auto">
                <a:xfrm>
                  <a:off x="877" y="2628"/>
                  <a:ext cx="6" cy="6"/>
                </a:xfrm>
                <a:prstGeom prst="ellipse">
                  <a:avLst/>
                </a:prstGeom>
                <a:solidFill>
                  <a:srgbClr val="CC9900"/>
                </a:solidFill>
                <a:ln w="63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115782" name="Line 70">
              <a:extLst>
                <a:ext uri="{FF2B5EF4-FFF2-40B4-BE49-F238E27FC236}">
                  <a16:creationId xmlns:a16="http://schemas.microsoft.com/office/drawing/2014/main" id="{0842EFB8-4729-4A9F-BE34-D7E6DB977597}"/>
                </a:ext>
              </a:extLst>
            </p:cNvPr>
            <p:cNvSpPr>
              <a:spLocks noChangeShapeType="1"/>
            </p:cNvSpPr>
            <p:nvPr/>
          </p:nvSpPr>
          <p:spPr bwMode="auto">
            <a:xfrm flipV="1">
              <a:off x="255" y="3923"/>
              <a:ext cx="181" cy="136"/>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5783" name="Line 71">
              <a:extLst>
                <a:ext uri="{FF2B5EF4-FFF2-40B4-BE49-F238E27FC236}">
                  <a16:creationId xmlns:a16="http://schemas.microsoft.com/office/drawing/2014/main" id="{9199A369-722C-4FE0-A991-484E001584B0}"/>
                </a:ext>
              </a:extLst>
            </p:cNvPr>
            <p:cNvSpPr>
              <a:spLocks noChangeShapeType="1"/>
            </p:cNvSpPr>
            <p:nvPr/>
          </p:nvSpPr>
          <p:spPr bwMode="auto">
            <a:xfrm flipH="1" flipV="1">
              <a:off x="255" y="3923"/>
              <a:ext cx="181" cy="136"/>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15784" name="Line 72">
            <a:extLst>
              <a:ext uri="{FF2B5EF4-FFF2-40B4-BE49-F238E27FC236}">
                <a16:creationId xmlns:a16="http://schemas.microsoft.com/office/drawing/2014/main" id="{DC44DC76-EC4C-4D0F-BC7B-978443F2F010}"/>
              </a:ext>
            </a:extLst>
          </p:cNvPr>
          <p:cNvSpPr>
            <a:spLocks noChangeShapeType="1"/>
          </p:cNvSpPr>
          <p:nvPr/>
        </p:nvSpPr>
        <p:spPr bwMode="auto">
          <a:xfrm>
            <a:off x="260350" y="4427538"/>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5785" name="Text Box 73">
            <a:extLst>
              <a:ext uri="{FF2B5EF4-FFF2-40B4-BE49-F238E27FC236}">
                <a16:creationId xmlns:a16="http://schemas.microsoft.com/office/drawing/2014/main" id="{F0AC9CEB-3954-4620-A615-C4B01C2F891A}"/>
              </a:ext>
            </a:extLst>
          </p:cNvPr>
          <p:cNvSpPr txBox="1">
            <a:spLocks noChangeArrowheads="1"/>
          </p:cNvSpPr>
          <p:nvPr/>
        </p:nvSpPr>
        <p:spPr bwMode="auto">
          <a:xfrm>
            <a:off x="692150" y="4356100"/>
            <a:ext cx="18224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Special Boat Service RM </a:t>
            </a:r>
            <a:r>
              <a:rPr lang="en-GB" altLang="en-US" sz="800"/>
              <a:t>(d)</a:t>
            </a:r>
            <a:endParaRPr lang="en-GB" altLang="en-US" sz="1000"/>
          </a:p>
        </p:txBody>
      </p:sp>
      <p:grpSp>
        <p:nvGrpSpPr>
          <p:cNvPr id="115786" name="Group 74">
            <a:extLst>
              <a:ext uri="{FF2B5EF4-FFF2-40B4-BE49-F238E27FC236}">
                <a16:creationId xmlns:a16="http://schemas.microsoft.com/office/drawing/2014/main" id="{E278C2F0-77C5-4EF9-9D64-7C2CFCC7A7AA}"/>
              </a:ext>
            </a:extLst>
          </p:cNvPr>
          <p:cNvGrpSpPr>
            <a:grpSpLocks/>
          </p:cNvGrpSpPr>
          <p:nvPr/>
        </p:nvGrpSpPr>
        <p:grpSpPr bwMode="auto">
          <a:xfrm>
            <a:off x="509588" y="4284663"/>
            <a:ext cx="76200" cy="63500"/>
            <a:chOff x="2443" y="447"/>
            <a:chExt cx="48" cy="40"/>
          </a:xfrm>
        </p:grpSpPr>
        <p:sp>
          <p:nvSpPr>
            <p:cNvPr id="115787" name="Line 75">
              <a:extLst>
                <a:ext uri="{FF2B5EF4-FFF2-40B4-BE49-F238E27FC236}">
                  <a16:creationId xmlns:a16="http://schemas.microsoft.com/office/drawing/2014/main" id="{6A7CD74B-CA4F-4BBE-BD7C-255528712E97}"/>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5788" name="Line 76">
              <a:extLst>
                <a:ext uri="{FF2B5EF4-FFF2-40B4-BE49-F238E27FC236}">
                  <a16:creationId xmlns:a16="http://schemas.microsoft.com/office/drawing/2014/main" id="{0AE1AD90-4362-4AAE-B645-015C48523428}"/>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15789" name="Group 77">
            <a:extLst>
              <a:ext uri="{FF2B5EF4-FFF2-40B4-BE49-F238E27FC236}">
                <a16:creationId xmlns:a16="http://schemas.microsoft.com/office/drawing/2014/main" id="{15B8C3EF-AE38-483C-B141-37E2AE6DC340}"/>
              </a:ext>
            </a:extLst>
          </p:cNvPr>
          <p:cNvGrpSpPr>
            <a:grpSpLocks noChangeAspect="1"/>
          </p:cNvGrpSpPr>
          <p:nvPr/>
        </p:nvGrpSpPr>
        <p:grpSpPr bwMode="auto">
          <a:xfrm>
            <a:off x="3789363" y="2268538"/>
            <a:ext cx="304800" cy="215900"/>
            <a:chOff x="808" y="2610"/>
            <a:chExt cx="146" cy="99"/>
          </a:xfrm>
        </p:grpSpPr>
        <p:grpSp>
          <p:nvGrpSpPr>
            <p:cNvPr id="115790" name="Group 78">
              <a:extLst>
                <a:ext uri="{FF2B5EF4-FFF2-40B4-BE49-F238E27FC236}">
                  <a16:creationId xmlns:a16="http://schemas.microsoft.com/office/drawing/2014/main" id="{DEE8ED9C-0468-4054-872B-065E3017B761}"/>
                </a:ext>
              </a:extLst>
            </p:cNvPr>
            <p:cNvGrpSpPr>
              <a:grpSpLocks noChangeAspect="1"/>
            </p:cNvGrpSpPr>
            <p:nvPr/>
          </p:nvGrpSpPr>
          <p:grpSpPr bwMode="auto">
            <a:xfrm>
              <a:off x="808" y="2610"/>
              <a:ext cx="146" cy="99"/>
              <a:chOff x="1968" y="1728"/>
              <a:chExt cx="195" cy="132"/>
            </a:xfrm>
          </p:grpSpPr>
          <p:sp>
            <p:nvSpPr>
              <p:cNvPr id="115791" name="Rectangle 79">
                <a:extLst>
                  <a:ext uri="{FF2B5EF4-FFF2-40B4-BE49-F238E27FC236}">
                    <a16:creationId xmlns:a16="http://schemas.microsoft.com/office/drawing/2014/main" id="{8D501A8F-B767-40CC-AF35-1CEA0A5649DD}"/>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5792" name="Line 80">
                <a:extLst>
                  <a:ext uri="{FF2B5EF4-FFF2-40B4-BE49-F238E27FC236}">
                    <a16:creationId xmlns:a16="http://schemas.microsoft.com/office/drawing/2014/main" id="{BBCAB95C-45FE-45C6-99E0-D0069950E34E}"/>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5793" name="Line 81">
                <a:extLst>
                  <a:ext uri="{FF2B5EF4-FFF2-40B4-BE49-F238E27FC236}">
                    <a16:creationId xmlns:a16="http://schemas.microsoft.com/office/drawing/2014/main" id="{2B5A64C9-7261-4380-86F3-37A9DDD1C53B}"/>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15794" name="Group 82">
              <a:extLst>
                <a:ext uri="{FF2B5EF4-FFF2-40B4-BE49-F238E27FC236}">
                  <a16:creationId xmlns:a16="http://schemas.microsoft.com/office/drawing/2014/main" id="{4797C3DB-835E-4092-9241-E6B3B1E798DE}"/>
                </a:ext>
              </a:extLst>
            </p:cNvPr>
            <p:cNvGrpSpPr>
              <a:grpSpLocks noChangeAspect="1"/>
            </p:cNvGrpSpPr>
            <p:nvPr/>
          </p:nvGrpSpPr>
          <p:grpSpPr bwMode="auto">
            <a:xfrm>
              <a:off x="862" y="2626"/>
              <a:ext cx="36" cy="71"/>
              <a:chOff x="862" y="2628"/>
              <a:chExt cx="36" cy="71"/>
            </a:xfrm>
          </p:grpSpPr>
          <p:sp>
            <p:nvSpPr>
              <p:cNvPr id="115795" name="AutoShape 83">
                <a:extLst>
                  <a:ext uri="{FF2B5EF4-FFF2-40B4-BE49-F238E27FC236}">
                    <a16:creationId xmlns:a16="http://schemas.microsoft.com/office/drawing/2014/main" id="{5C68D737-E335-4392-9CF2-82BC131D639D}"/>
                  </a:ext>
                </a:extLst>
              </p:cNvPr>
              <p:cNvSpPr>
                <a:spLocks noChangeAspect="1" noChangeArrowheads="1"/>
              </p:cNvSpPr>
              <p:nvPr/>
            </p:nvSpPr>
            <p:spPr bwMode="auto">
              <a:xfrm rot="10800000">
                <a:off x="863" y="2670"/>
                <a:ext cx="35" cy="23"/>
              </a:xfrm>
              <a:custGeom>
                <a:avLst/>
                <a:gdLst>
                  <a:gd name="G0" fmla="+- 10800 0 0"/>
                  <a:gd name="G1" fmla="+- 11640114 0 0"/>
                  <a:gd name="G2" fmla="+- 0 0 11640114"/>
                  <a:gd name="T0" fmla="*/ 0 256 1"/>
                  <a:gd name="T1" fmla="*/ 180 256 1"/>
                  <a:gd name="G3" fmla="+- 11640114 T0 T1"/>
                  <a:gd name="T2" fmla="*/ 0 256 1"/>
                  <a:gd name="T3" fmla="*/ 90 256 1"/>
                  <a:gd name="G4" fmla="+- 11640114 T2 T3"/>
                  <a:gd name="G5" fmla="*/ G4 2 1"/>
                  <a:gd name="T4" fmla="*/ 90 256 1"/>
                  <a:gd name="T5" fmla="*/ 0 256 1"/>
                  <a:gd name="G6" fmla="+- 11640114 T4 T5"/>
                  <a:gd name="G7" fmla="*/ G6 2 1"/>
                  <a:gd name="G8" fmla="abs 11640114"/>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640114"/>
                  <a:gd name="G21" fmla="sin G19 11640114"/>
                  <a:gd name="G22" fmla="+- G20 10800 0"/>
                  <a:gd name="G23" fmla="+- G21 10800 0"/>
                  <a:gd name="G24" fmla="+- 10800 0 G20"/>
                  <a:gd name="G25" fmla="+- 10800 10800 0"/>
                  <a:gd name="G26" fmla="?: G9 G17 G25"/>
                  <a:gd name="G27" fmla="?: G9 0 21600"/>
                  <a:gd name="G28" fmla="cos 10800 11640114"/>
                  <a:gd name="G29" fmla="sin 10800 11640114"/>
                  <a:gd name="G30" fmla="sin 10800 11640114"/>
                  <a:gd name="G31" fmla="+- G28 10800 0"/>
                  <a:gd name="G32" fmla="+- G29 10800 0"/>
                  <a:gd name="G33" fmla="+- G30 10800 0"/>
                  <a:gd name="G34" fmla="?: G4 0 G31"/>
                  <a:gd name="G35" fmla="?: 11640114 G34 0"/>
                  <a:gd name="G36" fmla="?: G6 G35 G31"/>
                  <a:gd name="G37" fmla="+- 21600 0 G36"/>
                  <a:gd name="G38" fmla="?: G4 0 G33"/>
                  <a:gd name="G39" fmla="?: 11640114 G38 G32"/>
                  <a:gd name="G40" fmla="?: G6 G39 0"/>
                  <a:gd name="G41" fmla="?: G4 G32 21600"/>
                  <a:gd name="G42" fmla="?: G6 G41 G33"/>
                  <a:gd name="T12" fmla="*/ 10800 w 21600"/>
                  <a:gd name="T13" fmla="*/ 0 h 21600"/>
                  <a:gd name="T14" fmla="*/ 9 w 21600"/>
                  <a:gd name="T15" fmla="*/ 11249 h 21600"/>
                  <a:gd name="T16" fmla="*/ 10800 w 21600"/>
                  <a:gd name="T17" fmla="*/ 0 h 21600"/>
                  <a:gd name="T18" fmla="*/ 21591 w 21600"/>
                  <a:gd name="T19" fmla="*/ 11249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9" y="11249"/>
                    </a:moveTo>
                    <a:cubicBezTo>
                      <a:pt x="3" y="11099"/>
                      <a:pt x="0" y="10949"/>
                      <a:pt x="0" y="10800"/>
                    </a:cubicBezTo>
                    <a:cubicBezTo>
                      <a:pt x="0" y="4835"/>
                      <a:pt x="4835" y="0"/>
                      <a:pt x="10800" y="0"/>
                    </a:cubicBezTo>
                    <a:cubicBezTo>
                      <a:pt x="16764" y="0"/>
                      <a:pt x="21600" y="4835"/>
                      <a:pt x="21600" y="10800"/>
                    </a:cubicBezTo>
                    <a:cubicBezTo>
                      <a:pt x="21600" y="10949"/>
                      <a:pt x="21596" y="11099"/>
                      <a:pt x="21590" y="11249"/>
                    </a:cubicBezTo>
                    <a:cubicBezTo>
                      <a:pt x="21596" y="11099"/>
                      <a:pt x="21600" y="10949"/>
                      <a:pt x="21600" y="10800"/>
                    </a:cubicBezTo>
                    <a:cubicBezTo>
                      <a:pt x="21600" y="4835"/>
                      <a:pt x="16764" y="0"/>
                      <a:pt x="10800" y="0"/>
                    </a:cubicBezTo>
                    <a:cubicBezTo>
                      <a:pt x="4835" y="0"/>
                      <a:pt x="0" y="4835"/>
                      <a:pt x="0" y="10800"/>
                    </a:cubicBezTo>
                    <a:cubicBezTo>
                      <a:pt x="0" y="10949"/>
                      <a:pt x="3" y="11099"/>
                      <a:pt x="9" y="11249"/>
                    </a:cubicBezTo>
                    <a:close/>
                  </a:path>
                </a:pathLst>
              </a:custGeom>
              <a:solidFill>
                <a:srgbClr val="CC9900"/>
              </a:solidFill>
              <a:ln w="63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5796" name="Line 84">
                <a:extLst>
                  <a:ext uri="{FF2B5EF4-FFF2-40B4-BE49-F238E27FC236}">
                    <a16:creationId xmlns:a16="http://schemas.microsoft.com/office/drawing/2014/main" id="{58545A89-DEF2-49C4-9050-EE384BE56A8E}"/>
                  </a:ext>
                </a:extLst>
              </p:cNvPr>
              <p:cNvSpPr>
                <a:spLocks noChangeAspect="1" noChangeShapeType="1"/>
              </p:cNvSpPr>
              <p:nvPr/>
            </p:nvSpPr>
            <p:spPr bwMode="auto">
              <a:xfrm>
                <a:off x="880" y="2640"/>
                <a:ext cx="0" cy="59"/>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5797" name="Line 85">
                <a:extLst>
                  <a:ext uri="{FF2B5EF4-FFF2-40B4-BE49-F238E27FC236}">
                    <a16:creationId xmlns:a16="http://schemas.microsoft.com/office/drawing/2014/main" id="{0902C099-E348-4078-8B51-D764DC4BF932}"/>
                  </a:ext>
                </a:extLst>
              </p:cNvPr>
              <p:cNvSpPr>
                <a:spLocks noChangeAspect="1" noChangeShapeType="1"/>
              </p:cNvSpPr>
              <p:nvPr/>
            </p:nvSpPr>
            <p:spPr bwMode="auto">
              <a:xfrm>
                <a:off x="862" y="2641"/>
                <a:ext cx="35" cy="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5798" name="Oval 86">
                <a:extLst>
                  <a:ext uri="{FF2B5EF4-FFF2-40B4-BE49-F238E27FC236}">
                    <a16:creationId xmlns:a16="http://schemas.microsoft.com/office/drawing/2014/main" id="{CA96B6E7-4355-4956-AE42-989C5F131A8C}"/>
                  </a:ext>
                </a:extLst>
              </p:cNvPr>
              <p:cNvSpPr>
                <a:spLocks noChangeAspect="1" noChangeArrowheads="1"/>
              </p:cNvSpPr>
              <p:nvPr/>
            </p:nvSpPr>
            <p:spPr bwMode="auto">
              <a:xfrm>
                <a:off x="877" y="2628"/>
                <a:ext cx="6" cy="6"/>
              </a:xfrm>
              <a:prstGeom prst="ellipse">
                <a:avLst/>
              </a:prstGeom>
              <a:solidFill>
                <a:schemeClr val="accent1"/>
              </a:solidFill>
              <a:ln w="63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grpSp>
        <p:nvGrpSpPr>
          <p:cNvPr id="115799" name="Group 87">
            <a:extLst>
              <a:ext uri="{FF2B5EF4-FFF2-40B4-BE49-F238E27FC236}">
                <a16:creationId xmlns:a16="http://schemas.microsoft.com/office/drawing/2014/main" id="{20FA78C6-1561-4589-977B-326593AD8CCC}"/>
              </a:ext>
            </a:extLst>
          </p:cNvPr>
          <p:cNvGrpSpPr>
            <a:grpSpLocks/>
          </p:cNvGrpSpPr>
          <p:nvPr/>
        </p:nvGrpSpPr>
        <p:grpSpPr bwMode="auto">
          <a:xfrm>
            <a:off x="3894138" y="2192338"/>
            <a:ext cx="76200" cy="63500"/>
            <a:chOff x="2539" y="543"/>
            <a:chExt cx="48" cy="40"/>
          </a:xfrm>
        </p:grpSpPr>
        <p:sp>
          <p:nvSpPr>
            <p:cNvPr id="115800" name="Line 88">
              <a:extLst>
                <a:ext uri="{FF2B5EF4-FFF2-40B4-BE49-F238E27FC236}">
                  <a16:creationId xmlns:a16="http://schemas.microsoft.com/office/drawing/2014/main" id="{96015A75-B91A-4249-8C33-5A6B44AB153A}"/>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5801" name="Line 89">
              <a:extLst>
                <a:ext uri="{FF2B5EF4-FFF2-40B4-BE49-F238E27FC236}">
                  <a16:creationId xmlns:a16="http://schemas.microsoft.com/office/drawing/2014/main" id="{DE3B0DEC-810E-4A0F-B7E4-1C7111C4363C}"/>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115802" name="Text Box 90">
            <a:extLst>
              <a:ext uri="{FF2B5EF4-FFF2-40B4-BE49-F238E27FC236}">
                <a16:creationId xmlns:a16="http://schemas.microsoft.com/office/drawing/2014/main" id="{73A833A5-4914-4DBC-9788-2EC18999CF93}"/>
              </a:ext>
            </a:extLst>
          </p:cNvPr>
          <p:cNvSpPr txBox="1">
            <a:spLocks noChangeArrowheads="1"/>
          </p:cNvSpPr>
          <p:nvPr/>
        </p:nvSpPr>
        <p:spPr bwMode="auto">
          <a:xfrm>
            <a:off x="4076700" y="2098675"/>
            <a:ext cx="17335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000" b="0"/>
              <a:t>BATTLEGROUP CWBR-17</a:t>
            </a:r>
          </a:p>
          <a:p>
            <a:r>
              <a:rPr lang="en-US" altLang="en-US" sz="1000"/>
              <a:t>3 Commando Brigade</a:t>
            </a:r>
            <a:endParaRPr lang="en-US" altLang="en-US" sz="800" b="0"/>
          </a:p>
        </p:txBody>
      </p:sp>
      <p:sp>
        <p:nvSpPr>
          <p:cNvPr id="115803" name="Line 91">
            <a:extLst>
              <a:ext uri="{FF2B5EF4-FFF2-40B4-BE49-F238E27FC236}">
                <a16:creationId xmlns:a16="http://schemas.microsoft.com/office/drawing/2014/main" id="{F97AD2F6-2242-4580-ABAA-A8C308ADD085}"/>
              </a:ext>
            </a:extLst>
          </p:cNvPr>
          <p:cNvSpPr>
            <a:spLocks noChangeShapeType="1"/>
          </p:cNvSpPr>
          <p:nvPr/>
        </p:nvSpPr>
        <p:spPr bwMode="auto">
          <a:xfrm>
            <a:off x="3644900" y="2339975"/>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15804" name="Group 92">
            <a:extLst>
              <a:ext uri="{FF2B5EF4-FFF2-40B4-BE49-F238E27FC236}">
                <a16:creationId xmlns:a16="http://schemas.microsoft.com/office/drawing/2014/main" id="{076453F3-AE5C-4373-BF6A-52DB562AD03F}"/>
              </a:ext>
            </a:extLst>
          </p:cNvPr>
          <p:cNvGrpSpPr>
            <a:grpSpLocks noChangeAspect="1"/>
          </p:cNvGrpSpPr>
          <p:nvPr/>
        </p:nvGrpSpPr>
        <p:grpSpPr bwMode="auto">
          <a:xfrm>
            <a:off x="3500438" y="1763713"/>
            <a:ext cx="360362" cy="288925"/>
            <a:chOff x="808" y="2610"/>
            <a:chExt cx="146" cy="99"/>
          </a:xfrm>
        </p:grpSpPr>
        <p:grpSp>
          <p:nvGrpSpPr>
            <p:cNvPr id="115805" name="Group 93">
              <a:extLst>
                <a:ext uri="{FF2B5EF4-FFF2-40B4-BE49-F238E27FC236}">
                  <a16:creationId xmlns:a16="http://schemas.microsoft.com/office/drawing/2014/main" id="{8E947027-9C3A-4225-B087-6A0ACBA9B59C}"/>
                </a:ext>
              </a:extLst>
            </p:cNvPr>
            <p:cNvGrpSpPr>
              <a:grpSpLocks noChangeAspect="1"/>
            </p:cNvGrpSpPr>
            <p:nvPr/>
          </p:nvGrpSpPr>
          <p:grpSpPr bwMode="auto">
            <a:xfrm>
              <a:off x="808" y="2610"/>
              <a:ext cx="146" cy="99"/>
              <a:chOff x="1968" y="1728"/>
              <a:chExt cx="195" cy="132"/>
            </a:xfrm>
          </p:grpSpPr>
          <p:sp>
            <p:nvSpPr>
              <p:cNvPr id="115806" name="Rectangle 94">
                <a:extLst>
                  <a:ext uri="{FF2B5EF4-FFF2-40B4-BE49-F238E27FC236}">
                    <a16:creationId xmlns:a16="http://schemas.microsoft.com/office/drawing/2014/main" id="{801C697C-51E1-4188-8FD0-E7AB0C1A1EE5}"/>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5807" name="Line 95">
                <a:extLst>
                  <a:ext uri="{FF2B5EF4-FFF2-40B4-BE49-F238E27FC236}">
                    <a16:creationId xmlns:a16="http://schemas.microsoft.com/office/drawing/2014/main" id="{202FB320-EF70-4C67-870A-C8ED7FF3CDD2}"/>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5808" name="Line 96">
                <a:extLst>
                  <a:ext uri="{FF2B5EF4-FFF2-40B4-BE49-F238E27FC236}">
                    <a16:creationId xmlns:a16="http://schemas.microsoft.com/office/drawing/2014/main" id="{B2CC409B-7704-43F7-9CDB-EF9BEE12F0D2}"/>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15809" name="Group 97">
              <a:extLst>
                <a:ext uri="{FF2B5EF4-FFF2-40B4-BE49-F238E27FC236}">
                  <a16:creationId xmlns:a16="http://schemas.microsoft.com/office/drawing/2014/main" id="{FD8B1375-FC76-4AE2-B4A3-C08C711B6FF3}"/>
                </a:ext>
              </a:extLst>
            </p:cNvPr>
            <p:cNvGrpSpPr>
              <a:grpSpLocks noChangeAspect="1"/>
            </p:cNvGrpSpPr>
            <p:nvPr/>
          </p:nvGrpSpPr>
          <p:grpSpPr bwMode="auto">
            <a:xfrm>
              <a:off x="862" y="2626"/>
              <a:ext cx="36" cy="71"/>
              <a:chOff x="862" y="2628"/>
              <a:chExt cx="36" cy="71"/>
            </a:xfrm>
          </p:grpSpPr>
          <p:sp>
            <p:nvSpPr>
              <p:cNvPr id="115810" name="AutoShape 98">
                <a:extLst>
                  <a:ext uri="{FF2B5EF4-FFF2-40B4-BE49-F238E27FC236}">
                    <a16:creationId xmlns:a16="http://schemas.microsoft.com/office/drawing/2014/main" id="{E9E5426F-2959-419F-9DF7-55D5F07FF6A4}"/>
                  </a:ext>
                </a:extLst>
              </p:cNvPr>
              <p:cNvSpPr>
                <a:spLocks noChangeAspect="1" noChangeArrowheads="1"/>
              </p:cNvSpPr>
              <p:nvPr/>
            </p:nvSpPr>
            <p:spPr bwMode="auto">
              <a:xfrm rot="10800000">
                <a:off x="863" y="2670"/>
                <a:ext cx="35" cy="23"/>
              </a:xfrm>
              <a:custGeom>
                <a:avLst/>
                <a:gdLst>
                  <a:gd name="G0" fmla="+- 10800 0 0"/>
                  <a:gd name="G1" fmla="+- 11640114 0 0"/>
                  <a:gd name="G2" fmla="+- 0 0 11640114"/>
                  <a:gd name="T0" fmla="*/ 0 256 1"/>
                  <a:gd name="T1" fmla="*/ 180 256 1"/>
                  <a:gd name="G3" fmla="+- 11640114 T0 T1"/>
                  <a:gd name="T2" fmla="*/ 0 256 1"/>
                  <a:gd name="T3" fmla="*/ 90 256 1"/>
                  <a:gd name="G4" fmla="+- 11640114 T2 T3"/>
                  <a:gd name="G5" fmla="*/ G4 2 1"/>
                  <a:gd name="T4" fmla="*/ 90 256 1"/>
                  <a:gd name="T5" fmla="*/ 0 256 1"/>
                  <a:gd name="G6" fmla="+- 11640114 T4 T5"/>
                  <a:gd name="G7" fmla="*/ G6 2 1"/>
                  <a:gd name="G8" fmla="abs 11640114"/>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640114"/>
                  <a:gd name="G21" fmla="sin G19 11640114"/>
                  <a:gd name="G22" fmla="+- G20 10800 0"/>
                  <a:gd name="G23" fmla="+- G21 10800 0"/>
                  <a:gd name="G24" fmla="+- 10800 0 G20"/>
                  <a:gd name="G25" fmla="+- 10800 10800 0"/>
                  <a:gd name="G26" fmla="?: G9 G17 G25"/>
                  <a:gd name="G27" fmla="?: G9 0 21600"/>
                  <a:gd name="G28" fmla="cos 10800 11640114"/>
                  <a:gd name="G29" fmla="sin 10800 11640114"/>
                  <a:gd name="G30" fmla="sin 10800 11640114"/>
                  <a:gd name="G31" fmla="+- G28 10800 0"/>
                  <a:gd name="G32" fmla="+- G29 10800 0"/>
                  <a:gd name="G33" fmla="+- G30 10800 0"/>
                  <a:gd name="G34" fmla="?: G4 0 G31"/>
                  <a:gd name="G35" fmla="?: 11640114 G34 0"/>
                  <a:gd name="G36" fmla="?: G6 G35 G31"/>
                  <a:gd name="G37" fmla="+- 21600 0 G36"/>
                  <a:gd name="G38" fmla="?: G4 0 G33"/>
                  <a:gd name="G39" fmla="?: 11640114 G38 G32"/>
                  <a:gd name="G40" fmla="?: G6 G39 0"/>
                  <a:gd name="G41" fmla="?: G4 G32 21600"/>
                  <a:gd name="G42" fmla="?: G6 G41 G33"/>
                  <a:gd name="T12" fmla="*/ 10800 w 21600"/>
                  <a:gd name="T13" fmla="*/ 0 h 21600"/>
                  <a:gd name="T14" fmla="*/ 9 w 21600"/>
                  <a:gd name="T15" fmla="*/ 11249 h 21600"/>
                  <a:gd name="T16" fmla="*/ 10800 w 21600"/>
                  <a:gd name="T17" fmla="*/ 0 h 21600"/>
                  <a:gd name="T18" fmla="*/ 21591 w 21600"/>
                  <a:gd name="T19" fmla="*/ 11249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9" y="11249"/>
                    </a:moveTo>
                    <a:cubicBezTo>
                      <a:pt x="3" y="11099"/>
                      <a:pt x="0" y="10949"/>
                      <a:pt x="0" y="10800"/>
                    </a:cubicBezTo>
                    <a:cubicBezTo>
                      <a:pt x="0" y="4835"/>
                      <a:pt x="4835" y="0"/>
                      <a:pt x="10800" y="0"/>
                    </a:cubicBezTo>
                    <a:cubicBezTo>
                      <a:pt x="16764" y="0"/>
                      <a:pt x="21600" y="4835"/>
                      <a:pt x="21600" y="10800"/>
                    </a:cubicBezTo>
                    <a:cubicBezTo>
                      <a:pt x="21600" y="10949"/>
                      <a:pt x="21596" y="11099"/>
                      <a:pt x="21590" y="11249"/>
                    </a:cubicBezTo>
                    <a:cubicBezTo>
                      <a:pt x="21596" y="11099"/>
                      <a:pt x="21600" y="10949"/>
                      <a:pt x="21600" y="10800"/>
                    </a:cubicBezTo>
                    <a:cubicBezTo>
                      <a:pt x="21600" y="4835"/>
                      <a:pt x="16764" y="0"/>
                      <a:pt x="10800" y="0"/>
                    </a:cubicBezTo>
                    <a:cubicBezTo>
                      <a:pt x="4835" y="0"/>
                      <a:pt x="0" y="4835"/>
                      <a:pt x="0" y="10800"/>
                    </a:cubicBezTo>
                    <a:cubicBezTo>
                      <a:pt x="0" y="10949"/>
                      <a:pt x="3" y="11099"/>
                      <a:pt x="9" y="11249"/>
                    </a:cubicBezTo>
                    <a:close/>
                  </a:path>
                </a:pathLst>
              </a:custGeom>
              <a:solidFill>
                <a:srgbClr val="CC9900"/>
              </a:solidFill>
              <a:ln w="63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5811" name="Line 99">
                <a:extLst>
                  <a:ext uri="{FF2B5EF4-FFF2-40B4-BE49-F238E27FC236}">
                    <a16:creationId xmlns:a16="http://schemas.microsoft.com/office/drawing/2014/main" id="{DEFF25DA-62B7-488B-AD9E-D870F40AD60A}"/>
                  </a:ext>
                </a:extLst>
              </p:cNvPr>
              <p:cNvSpPr>
                <a:spLocks noChangeAspect="1" noChangeShapeType="1"/>
              </p:cNvSpPr>
              <p:nvPr/>
            </p:nvSpPr>
            <p:spPr bwMode="auto">
              <a:xfrm>
                <a:off x="880" y="2640"/>
                <a:ext cx="0" cy="59"/>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5812" name="Line 100">
                <a:extLst>
                  <a:ext uri="{FF2B5EF4-FFF2-40B4-BE49-F238E27FC236}">
                    <a16:creationId xmlns:a16="http://schemas.microsoft.com/office/drawing/2014/main" id="{B86C5221-5CDD-4FB6-B5AC-5809B8B4E466}"/>
                  </a:ext>
                </a:extLst>
              </p:cNvPr>
              <p:cNvSpPr>
                <a:spLocks noChangeAspect="1" noChangeShapeType="1"/>
              </p:cNvSpPr>
              <p:nvPr/>
            </p:nvSpPr>
            <p:spPr bwMode="auto">
              <a:xfrm>
                <a:off x="862" y="2641"/>
                <a:ext cx="35" cy="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5813" name="Oval 101">
                <a:extLst>
                  <a:ext uri="{FF2B5EF4-FFF2-40B4-BE49-F238E27FC236}">
                    <a16:creationId xmlns:a16="http://schemas.microsoft.com/office/drawing/2014/main" id="{6E9885A5-0B04-457D-8C03-C7F8E9DA1EA3}"/>
                  </a:ext>
                </a:extLst>
              </p:cNvPr>
              <p:cNvSpPr>
                <a:spLocks noChangeAspect="1" noChangeArrowheads="1"/>
              </p:cNvSpPr>
              <p:nvPr/>
            </p:nvSpPr>
            <p:spPr bwMode="auto">
              <a:xfrm>
                <a:off x="877" y="2628"/>
                <a:ext cx="6" cy="6"/>
              </a:xfrm>
              <a:prstGeom prst="ellipse">
                <a:avLst/>
              </a:prstGeom>
              <a:solidFill>
                <a:schemeClr val="accent1"/>
              </a:solidFill>
              <a:ln w="63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grpSp>
        <p:nvGrpSpPr>
          <p:cNvPr id="115814" name="Group 102">
            <a:extLst>
              <a:ext uri="{FF2B5EF4-FFF2-40B4-BE49-F238E27FC236}">
                <a16:creationId xmlns:a16="http://schemas.microsoft.com/office/drawing/2014/main" id="{64610472-6D43-4332-8195-687BC220DEA4}"/>
              </a:ext>
            </a:extLst>
          </p:cNvPr>
          <p:cNvGrpSpPr>
            <a:grpSpLocks/>
          </p:cNvGrpSpPr>
          <p:nvPr/>
        </p:nvGrpSpPr>
        <p:grpSpPr bwMode="auto">
          <a:xfrm>
            <a:off x="3606800" y="1692275"/>
            <a:ext cx="147638" cy="63500"/>
            <a:chOff x="119" y="113"/>
            <a:chExt cx="93" cy="40"/>
          </a:xfrm>
        </p:grpSpPr>
        <p:grpSp>
          <p:nvGrpSpPr>
            <p:cNvPr id="115815" name="Group 103">
              <a:extLst>
                <a:ext uri="{FF2B5EF4-FFF2-40B4-BE49-F238E27FC236}">
                  <a16:creationId xmlns:a16="http://schemas.microsoft.com/office/drawing/2014/main" id="{FB1A32C8-5D73-469E-AD8A-C958831756D6}"/>
                </a:ext>
              </a:extLst>
            </p:cNvPr>
            <p:cNvGrpSpPr>
              <a:grpSpLocks/>
            </p:cNvGrpSpPr>
            <p:nvPr/>
          </p:nvGrpSpPr>
          <p:grpSpPr bwMode="auto">
            <a:xfrm>
              <a:off x="119" y="113"/>
              <a:ext cx="48" cy="40"/>
              <a:chOff x="2539" y="543"/>
              <a:chExt cx="48" cy="40"/>
            </a:xfrm>
          </p:grpSpPr>
          <p:sp>
            <p:nvSpPr>
              <p:cNvPr id="115816" name="Line 104">
                <a:extLst>
                  <a:ext uri="{FF2B5EF4-FFF2-40B4-BE49-F238E27FC236}">
                    <a16:creationId xmlns:a16="http://schemas.microsoft.com/office/drawing/2014/main" id="{F68C72D3-83DC-44EC-AFD7-20FAA118C9C2}"/>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5817" name="Line 105">
                <a:extLst>
                  <a:ext uri="{FF2B5EF4-FFF2-40B4-BE49-F238E27FC236}">
                    <a16:creationId xmlns:a16="http://schemas.microsoft.com/office/drawing/2014/main" id="{56338AE2-51AF-47BD-B531-76114A53B2C4}"/>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115818" name="Group 106">
              <a:extLst>
                <a:ext uri="{FF2B5EF4-FFF2-40B4-BE49-F238E27FC236}">
                  <a16:creationId xmlns:a16="http://schemas.microsoft.com/office/drawing/2014/main" id="{7658BF24-1BC0-4C73-B0AD-BC6AAA7D03BB}"/>
                </a:ext>
              </a:extLst>
            </p:cNvPr>
            <p:cNvGrpSpPr>
              <a:grpSpLocks/>
            </p:cNvGrpSpPr>
            <p:nvPr/>
          </p:nvGrpSpPr>
          <p:grpSpPr bwMode="auto">
            <a:xfrm>
              <a:off x="164" y="113"/>
              <a:ext cx="48" cy="40"/>
              <a:chOff x="2539" y="543"/>
              <a:chExt cx="48" cy="40"/>
            </a:xfrm>
          </p:grpSpPr>
          <p:sp>
            <p:nvSpPr>
              <p:cNvPr id="115819" name="Line 107">
                <a:extLst>
                  <a:ext uri="{FF2B5EF4-FFF2-40B4-BE49-F238E27FC236}">
                    <a16:creationId xmlns:a16="http://schemas.microsoft.com/office/drawing/2014/main" id="{8AC3F1E3-C716-4E48-8DC4-9D603BBE93F9}"/>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5820" name="Line 108">
                <a:extLst>
                  <a:ext uri="{FF2B5EF4-FFF2-40B4-BE49-F238E27FC236}">
                    <a16:creationId xmlns:a16="http://schemas.microsoft.com/office/drawing/2014/main" id="{1849A4E4-C8B7-43C1-88F0-61D6EB33C180}"/>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115821" name="Text Box 109">
            <a:extLst>
              <a:ext uri="{FF2B5EF4-FFF2-40B4-BE49-F238E27FC236}">
                <a16:creationId xmlns:a16="http://schemas.microsoft.com/office/drawing/2014/main" id="{75E7A7A7-1C45-43AA-81FB-1CBB4D5461C9}"/>
              </a:ext>
            </a:extLst>
          </p:cNvPr>
          <p:cNvSpPr txBox="1">
            <a:spLocks noChangeArrowheads="1"/>
          </p:cNvSpPr>
          <p:nvPr/>
        </p:nvSpPr>
        <p:spPr bwMode="auto">
          <a:xfrm>
            <a:off x="3933825" y="1763713"/>
            <a:ext cx="153035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The Royal Marines</a:t>
            </a:r>
          </a:p>
        </p:txBody>
      </p:sp>
      <p:grpSp>
        <p:nvGrpSpPr>
          <p:cNvPr id="115822" name="Group 110">
            <a:extLst>
              <a:ext uri="{FF2B5EF4-FFF2-40B4-BE49-F238E27FC236}">
                <a16:creationId xmlns:a16="http://schemas.microsoft.com/office/drawing/2014/main" id="{9DE7138D-6027-4034-9206-9AAEEF29C823}"/>
              </a:ext>
            </a:extLst>
          </p:cNvPr>
          <p:cNvGrpSpPr>
            <a:grpSpLocks noChangeAspect="1"/>
          </p:cNvGrpSpPr>
          <p:nvPr/>
        </p:nvGrpSpPr>
        <p:grpSpPr bwMode="auto">
          <a:xfrm>
            <a:off x="3789363" y="2627313"/>
            <a:ext cx="287337" cy="215900"/>
            <a:chOff x="808" y="2610"/>
            <a:chExt cx="146" cy="99"/>
          </a:xfrm>
        </p:grpSpPr>
        <p:grpSp>
          <p:nvGrpSpPr>
            <p:cNvPr id="115823" name="Group 111">
              <a:extLst>
                <a:ext uri="{FF2B5EF4-FFF2-40B4-BE49-F238E27FC236}">
                  <a16:creationId xmlns:a16="http://schemas.microsoft.com/office/drawing/2014/main" id="{C7218CE0-6025-40F5-AE41-EC9EDEB37A24}"/>
                </a:ext>
              </a:extLst>
            </p:cNvPr>
            <p:cNvGrpSpPr>
              <a:grpSpLocks noChangeAspect="1"/>
            </p:cNvGrpSpPr>
            <p:nvPr/>
          </p:nvGrpSpPr>
          <p:grpSpPr bwMode="auto">
            <a:xfrm>
              <a:off x="808" y="2610"/>
              <a:ext cx="146" cy="99"/>
              <a:chOff x="1968" y="1728"/>
              <a:chExt cx="195" cy="132"/>
            </a:xfrm>
          </p:grpSpPr>
          <p:sp>
            <p:nvSpPr>
              <p:cNvPr id="115824" name="Rectangle 112">
                <a:extLst>
                  <a:ext uri="{FF2B5EF4-FFF2-40B4-BE49-F238E27FC236}">
                    <a16:creationId xmlns:a16="http://schemas.microsoft.com/office/drawing/2014/main" id="{917E362E-0FAB-42E2-93F6-C4544395E93F}"/>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5825" name="Line 113">
                <a:extLst>
                  <a:ext uri="{FF2B5EF4-FFF2-40B4-BE49-F238E27FC236}">
                    <a16:creationId xmlns:a16="http://schemas.microsoft.com/office/drawing/2014/main" id="{C297F71B-CA93-4202-B006-0A600736E603}"/>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5826" name="Line 114">
                <a:extLst>
                  <a:ext uri="{FF2B5EF4-FFF2-40B4-BE49-F238E27FC236}">
                    <a16:creationId xmlns:a16="http://schemas.microsoft.com/office/drawing/2014/main" id="{8879B96E-F215-4ED4-9B37-D35A3E32BFAA}"/>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15827" name="Group 115">
              <a:extLst>
                <a:ext uri="{FF2B5EF4-FFF2-40B4-BE49-F238E27FC236}">
                  <a16:creationId xmlns:a16="http://schemas.microsoft.com/office/drawing/2014/main" id="{1FBB9014-F315-4C96-8EC3-7DFD2364081A}"/>
                </a:ext>
              </a:extLst>
            </p:cNvPr>
            <p:cNvGrpSpPr>
              <a:grpSpLocks noChangeAspect="1"/>
            </p:cNvGrpSpPr>
            <p:nvPr/>
          </p:nvGrpSpPr>
          <p:grpSpPr bwMode="auto">
            <a:xfrm>
              <a:off x="862" y="2626"/>
              <a:ext cx="36" cy="71"/>
              <a:chOff x="862" y="2628"/>
              <a:chExt cx="36" cy="71"/>
            </a:xfrm>
          </p:grpSpPr>
          <p:sp>
            <p:nvSpPr>
              <p:cNvPr id="115828" name="AutoShape 116">
                <a:extLst>
                  <a:ext uri="{FF2B5EF4-FFF2-40B4-BE49-F238E27FC236}">
                    <a16:creationId xmlns:a16="http://schemas.microsoft.com/office/drawing/2014/main" id="{F99CD17F-8756-41F5-A348-08B3B73F7CFD}"/>
                  </a:ext>
                </a:extLst>
              </p:cNvPr>
              <p:cNvSpPr>
                <a:spLocks noChangeAspect="1" noChangeArrowheads="1"/>
              </p:cNvSpPr>
              <p:nvPr/>
            </p:nvSpPr>
            <p:spPr bwMode="auto">
              <a:xfrm rot="10800000">
                <a:off x="863" y="2670"/>
                <a:ext cx="35" cy="23"/>
              </a:xfrm>
              <a:custGeom>
                <a:avLst/>
                <a:gdLst>
                  <a:gd name="G0" fmla="+- 10800 0 0"/>
                  <a:gd name="G1" fmla="+- 11640114 0 0"/>
                  <a:gd name="G2" fmla="+- 0 0 11640114"/>
                  <a:gd name="T0" fmla="*/ 0 256 1"/>
                  <a:gd name="T1" fmla="*/ 180 256 1"/>
                  <a:gd name="G3" fmla="+- 11640114 T0 T1"/>
                  <a:gd name="T2" fmla="*/ 0 256 1"/>
                  <a:gd name="T3" fmla="*/ 90 256 1"/>
                  <a:gd name="G4" fmla="+- 11640114 T2 T3"/>
                  <a:gd name="G5" fmla="*/ G4 2 1"/>
                  <a:gd name="T4" fmla="*/ 90 256 1"/>
                  <a:gd name="T5" fmla="*/ 0 256 1"/>
                  <a:gd name="G6" fmla="+- 11640114 T4 T5"/>
                  <a:gd name="G7" fmla="*/ G6 2 1"/>
                  <a:gd name="G8" fmla="abs 11640114"/>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640114"/>
                  <a:gd name="G21" fmla="sin G19 11640114"/>
                  <a:gd name="G22" fmla="+- G20 10800 0"/>
                  <a:gd name="G23" fmla="+- G21 10800 0"/>
                  <a:gd name="G24" fmla="+- 10800 0 G20"/>
                  <a:gd name="G25" fmla="+- 10800 10800 0"/>
                  <a:gd name="G26" fmla="?: G9 G17 G25"/>
                  <a:gd name="G27" fmla="?: G9 0 21600"/>
                  <a:gd name="G28" fmla="cos 10800 11640114"/>
                  <a:gd name="G29" fmla="sin 10800 11640114"/>
                  <a:gd name="G30" fmla="sin 10800 11640114"/>
                  <a:gd name="G31" fmla="+- G28 10800 0"/>
                  <a:gd name="G32" fmla="+- G29 10800 0"/>
                  <a:gd name="G33" fmla="+- G30 10800 0"/>
                  <a:gd name="G34" fmla="?: G4 0 G31"/>
                  <a:gd name="G35" fmla="?: 11640114 G34 0"/>
                  <a:gd name="G36" fmla="?: G6 G35 G31"/>
                  <a:gd name="G37" fmla="+- 21600 0 G36"/>
                  <a:gd name="G38" fmla="?: G4 0 G33"/>
                  <a:gd name="G39" fmla="?: 11640114 G38 G32"/>
                  <a:gd name="G40" fmla="?: G6 G39 0"/>
                  <a:gd name="G41" fmla="?: G4 G32 21600"/>
                  <a:gd name="G42" fmla="?: G6 G41 G33"/>
                  <a:gd name="T12" fmla="*/ 10800 w 21600"/>
                  <a:gd name="T13" fmla="*/ 0 h 21600"/>
                  <a:gd name="T14" fmla="*/ 9 w 21600"/>
                  <a:gd name="T15" fmla="*/ 11249 h 21600"/>
                  <a:gd name="T16" fmla="*/ 10800 w 21600"/>
                  <a:gd name="T17" fmla="*/ 0 h 21600"/>
                  <a:gd name="T18" fmla="*/ 21591 w 21600"/>
                  <a:gd name="T19" fmla="*/ 11249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9" y="11249"/>
                    </a:moveTo>
                    <a:cubicBezTo>
                      <a:pt x="3" y="11099"/>
                      <a:pt x="0" y="10949"/>
                      <a:pt x="0" y="10800"/>
                    </a:cubicBezTo>
                    <a:cubicBezTo>
                      <a:pt x="0" y="4835"/>
                      <a:pt x="4835" y="0"/>
                      <a:pt x="10800" y="0"/>
                    </a:cubicBezTo>
                    <a:cubicBezTo>
                      <a:pt x="16764" y="0"/>
                      <a:pt x="21600" y="4835"/>
                      <a:pt x="21600" y="10800"/>
                    </a:cubicBezTo>
                    <a:cubicBezTo>
                      <a:pt x="21600" y="10949"/>
                      <a:pt x="21596" y="11099"/>
                      <a:pt x="21590" y="11249"/>
                    </a:cubicBezTo>
                    <a:cubicBezTo>
                      <a:pt x="21596" y="11099"/>
                      <a:pt x="21600" y="10949"/>
                      <a:pt x="21600" y="10800"/>
                    </a:cubicBezTo>
                    <a:cubicBezTo>
                      <a:pt x="21600" y="4835"/>
                      <a:pt x="16764" y="0"/>
                      <a:pt x="10800" y="0"/>
                    </a:cubicBezTo>
                    <a:cubicBezTo>
                      <a:pt x="4835" y="0"/>
                      <a:pt x="0" y="4835"/>
                      <a:pt x="0" y="10800"/>
                    </a:cubicBezTo>
                    <a:cubicBezTo>
                      <a:pt x="0" y="10949"/>
                      <a:pt x="3" y="11099"/>
                      <a:pt x="9" y="11249"/>
                    </a:cubicBezTo>
                    <a:close/>
                  </a:path>
                </a:pathLst>
              </a:custGeom>
              <a:solidFill>
                <a:srgbClr val="CC9900"/>
              </a:solidFill>
              <a:ln w="63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5829" name="Line 117">
                <a:extLst>
                  <a:ext uri="{FF2B5EF4-FFF2-40B4-BE49-F238E27FC236}">
                    <a16:creationId xmlns:a16="http://schemas.microsoft.com/office/drawing/2014/main" id="{F56662B7-97EF-4985-BD02-C80FDB8D75D2}"/>
                  </a:ext>
                </a:extLst>
              </p:cNvPr>
              <p:cNvSpPr>
                <a:spLocks noChangeAspect="1" noChangeShapeType="1"/>
              </p:cNvSpPr>
              <p:nvPr/>
            </p:nvSpPr>
            <p:spPr bwMode="auto">
              <a:xfrm>
                <a:off x="880" y="2640"/>
                <a:ext cx="0" cy="59"/>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5830" name="Line 118">
                <a:extLst>
                  <a:ext uri="{FF2B5EF4-FFF2-40B4-BE49-F238E27FC236}">
                    <a16:creationId xmlns:a16="http://schemas.microsoft.com/office/drawing/2014/main" id="{51AB2B5F-140D-4C6E-AC27-B231EC8B5527}"/>
                  </a:ext>
                </a:extLst>
              </p:cNvPr>
              <p:cNvSpPr>
                <a:spLocks noChangeAspect="1" noChangeShapeType="1"/>
              </p:cNvSpPr>
              <p:nvPr/>
            </p:nvSpPr>
            <p:spPr bwMode="auto">
              <a:xfrm>
                <a:off x="862" y="2641"/>
                <a:ext cx="35" cy="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5831" name="Oval 119">
                <a:extLst>
                  <a:ext uri="{FF2B5EF4-FFF2-40B4-BE49-F238E27FC236}">
                    <a16:creationId xmlns:a16="http://schemas.microsoft.com/office/drawing/2014/main" id="{A4386667-1B9D-4013-A6FA-EC3914417C6D}"/>
                  </a:ext>
                </a:extLst>
              </p:cNvPr>
              <p:cNvSpPr>
                <a:spLocks noChangeAspect="1" noChangeArrowheads="1"/>
              </p:cNvSpPr>
              <p:nvPr/>
            </p:nvSpPr>
            <p:spPr bwMode="auto">
              <a:xfrm>
                <a:off x="877" y="2628"/>
                <a:ext cx="6" cy="6"/>
              </a:xfrm>
              <a:prstGeom prst="ellipse">
                <a:avLst/>
              </a:prstGeom>
              <a:solidFill>
                <a:schemeClr val="accent1"/>
              </a:solidFill>
              <a:ln w="63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115832" name="Line 120">
            <a:extLst>
              <a:ext uri="{FF2B5EF4-FFF2-40B4-BE49-F238E27FC236}">
                <a16:creationId xmlns:a16="http://schemas.microsoft.com/office/drawing/2014/main" id="{3D803C59-73AE-4AC9-80B2-5CCFE92FB2C7}"/>
              </a:ext>
            </a:extLst>
          </p:cNvPr>
          <p:cNvSpPr>
            <a:spLocks noChangeShapeType="1"/>
          </p:cNvSpPr>
          <p:nvPr/>
        </p:nvSpPr>
        <p:spPr bwMode="auto">
          <a:xfrm>
            <a:off x="3933825" y="2555875"/>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5833" name="Line 121">
            <a:extLst>
              <a:ext uri="{FF2B5EF4-FFF2-40B4-BE49-F238E27FC236}">
                <a16:creationId xmlns:a16="http://schemas.microsoft.com/office/drawing/2014/main" id="{FA6B7461-839A-4500-9B9A-863086D27CA8}"/>
              </a:ext>
            </a:extLst>
          </p:cNvPr>
          <p:cNvSpPr>
            <a:spLocks noChangeShapeType="1"/>
          </p:cNvSpPr>
          <p:nvPr/>
        </p:nvSpPr>
        <p:spPr bwMode="auto">
          <a:xfrm>
            <a:off x="3644900" y="269875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5834" name="Text Box 122">
            <a:extLst>
              <a:ext uri="{FF2B5EF4-FFF2-40B4-BE49-F238E27FC236}">
                <a16:creationId xmlns:a16="http://schemas.microsoft.com/office/drawing/2014/main" id="{C903C037-C4A2-44F9-837E-EF9EEB59F62F}"/>
              </a:ext>
            </a:extLst>
          </p:cNvPr>
          <p:cNvSpPr txBox="1">
            <a:spLocks noChangeArrowheads="1"/>
          </p:cNvSpPr>
          <p:nvPr/>
        </p:nvSpPr>
        <p:spPr bwMode="auto">
          <a:xfrm>
            <a:off x="4076700" y="2555875"/>
            <a:ext cx="19748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MANOEUVRE ELEMENT CWBR-12</a:t>
            </a:r>
          </a:p>
          <a:p>
            <a:r>
              <a:rPr lang="en-GB" altLang="en-US" sz="800"/>
              <a:t>‘Comacchio’ Company </a:t>
            </a:r>
            <a:r>
              <a:rPr lang="en-GB" altLang="en-US" sz="800" b="0"/>
              <a:t>(until 1987)</a:t>
            </a:r>
            <a:r>
              <a:rPr lang="en-GB" altLang="en-US" sz="800"/>
              <a:t> (a)</a:t>
            </a:r>
          </a:p>
        </p:txBody>
      </p:sp>
      <p:grpSp>
        <p:nvGrpSpPr>
          <p:cNvPr id="115835" name="Group 123">
            <a:extLst>
              <a:ext uri="{FF2B5EF4-FFF2-40B4-BE49-F238E27FC236}">
                <a16:creationId xmlns:a16="http://schemas.microsoft.com/office/drawing/2014/main" id="{3E2CAC9E-F4C0-44E7-BA01-085AED03BCFB}"/>
              </a:ext>
            </a:extLst>
          </p:cNvPr>
          <p:cNvGrpSpPr>
            <a:grpSpLocks/>
          </p:cNvGrpSpPr>
          <p:nvPr/>
        </p:nvGrpSpPr>
        <p:grpSpPr bwMode="auto">
          <a:xfrm>
            <a:off x="3867150" y="5146675"/>
            <a:ext cx="131763" cy="26988"/>
            <a:chOff x="304" y="1872"/>
            <a:chExt cx="83" cy="17"/>
          </a:xfrm>
        </p:grpSpPr>
        <p:sp>
          <p:nvSpPr>
            <p:cNvPr id="115836" name="Oval 124">
              <a:extLst>
                <a:ext uri="{FF2B5EF4-FFF2-40B4-BE49-F238E27FC236}">
                  <a16:creationId xmlns:a16="http://schemas.microsoft.com/office/drawing/2014/main" id="{69508619-9680-4C24-A18C-01DE25562297}"/>
                </a:ext>
              </a:extLst>
            </p:cNvPr>
            <p:cNvSpPr>
              <a:spLocks noChangeAspect="1" noChangeArrowheads="1"/>
            </p:cNvSpPr>
            <p:nvPr/>
          </p:nvSpPr>
          <p:spPr bwMode="auto">
            <a:xfrm>
              <a:off x="304" y="1872"/>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15837" name="Oval 125">
              <a:extLst>
                <a:ext uri="{FF2B5EF4-FFF2-40B4-BE49-F238E27FC236}">
                  <a16:creationId xmlns:a16="http://schemas.microsoft.com/office/drawing/2014/main" id="{B8D869C2-BAB2-46D9-B320-58834CF96033}"/>
                </a:ext>
              </a:extLst>
            </p:cNvPr>
            <p:cNvSpPr>
              <a:spLocks noChangeAspect="1" noChangeArrowheads="1"/>
            </p:cNvSpPr>
            <p:nvPr/>
          </p:nvSpPr>
          <p:spPr bwMode="auto">
            <a:xfrm>
              <a:off x="336" y="1872"/>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15838" name="Oval 126">
              <a:extLst>
                <a:ext uri="{FF2B5EF4-FFF2-40B4-BE49-F238E27FC236}">
                  <a16:creationId xmlns:a16="http://schemas.microsoft.com/office/drawing/2014/main" id="{C396BD0D-DC96-45C8-AFE4-FB30D592F0B3}"/>
                </a:ext>
              </a:extLst>
            </p:cNvPr>
            <p:cNvSpPr>
              <a:spLocks noChangeAspect="1" noChangeArrowheads="1"/>
            </p:cNvSpPr>
            <p:nvPr/>
          </p:nvSpPr>
          <p:spPr bwMode="auto">
            <a:xfrm>
              <a:off x="370" y="1872"/>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grpSp>
        <p:nvGrpSpPr>
          <p:cNvPr id="115839" name="Group 127">
            <a:extLst>
              <a:ext uri="{FF2B5EF4-FFF2-40B4-BE49-F238E27FC236}">
                <a16:creationId xmlns:a16="http://schemas.microsoft.com/office/drawing/2014/main" id="{CB83E743-9EC9-4D13-8E5B-08ED1CF55F58}"/>
              </a:ext>
            </a:extLst>
          </p:cNvPr>
          <p:cNvGrpSpPr>
            <a:grpSpLocks/>
          </p:cNvGrpSpPr>
          <p:nvPr/>
        </p:nvGrpSpPr>
        <p:grpSpPr bwMode="auto">
          <a:xfrm>
            <a:off x="3789363" y="5219700"/>
            <a:ext cx="287337" cy="215900"/>
            <a:chOff x="2795" y="1882"/>
            <a:chExt cx="237" cy="190"/>
          </a:xfrm>
        </p:grpSpPr>
        <p:grpSp>
          <p:nvGrpSpPr>
            <p:cNvPr id="115840" name="Group 128">
              <a:extLst>
                <a:ext uri="{FF2B5EF4-FFF2-40B4-BE49-F238E27FC236}">
                  <a16:creationId xmlns:a16="http://schemas.microsoft.com/office/drawing/2014/main" id="{F865D6F3-E9A3-4EC6-8CBF-E2F8CBF67B42}"/>
                </a:ext>
              </a:extLst>
            </p:cNvPr>
            <p:cNvGrpSpPr>
              <a:grpSpLocks/>
            </p:cNvGrpSpPr>
            <p:nvPr/>
          </p:nvGrpSpPr>
          <p:grpSpPr bwMode="auto">
            <a:xfrm>
              <a:off x="2795" y="1882"/>
              <a:ext cx="237" cy="190"/>
              <a:chOff x="2886" y="1973"/>
              <a:chExt cx="146" cy="99"/>
            </a:xfrm>
          </p:grpSpPr>
          <p:grpSp>
            <p:nvGrpSpPr>
              <p:cNvPr id="115841" name="Group 129">
                <a:extLst>
                  <a:ext uri="{FF2B5EF4-FFF2-40B4-BE49-F238E27FC236}">
                    <a16:creationId xmlns:a16="http://schemas.microsoft.com/office/drawing/2014/main" id="{C4F0F3D1-B032-4B3D-8EE7-21E1DE3EBCA3}"/>
                  </a:ext>
                </a:extLst>
              </p:cNvPr>
              <p:cNvGrpSpPr>
                <a:grpSpLocks noChangeAspect="1"/>
              </p:cNvGrpSpPr>
              <p:nvPr/>
            </p:nvGrpSpPr>
            <p:grpSpPr bwMode="auto">
              <a:xfrm>
                <a:off x="2886" y="1973"/>
                <a:ext cx="146" cy="99"/>
                <a:chOff x="1968" y="1728"/>
                <a:chExt cx="195" cy="132"/>
              </a:xfrm>
            </p:grpSpPr>
            <p:sp>
              <p:nvSpPr>
                <p:cNvPr id="115842" name="Rectangle 130">
                  <a:extLst>
                    <a:ext uri="{FF2B5EF4-FFF2-40B4-BE49-F238E27FC236}">
                      <a16:creationId xmlns:a16="http://schemas.microsoft.com/office/drawing/2014/main" id="{2A356613-3583-4197-880E-C6B7BBDC77D1}"/>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5843" name="Line 131">
                  <a:extLst>
                    <a:ext uri="{FF2B5EF4-FFF2-40B4-BE49-F238E27FC236}">
                      <a16:creationId xmlns:a16="http://schemas.microsoft.com/office/drawing/2014/main" id="{F055F582-C9C2-487E-8FF8-F25AFEA486E8}"/>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5844" name="Line 132">
                  <a:extLst>
                    <a:ext uri="{FF2B5EF4-FFF2-40B4-BE49-F238E27FC236}">
                      <a16:creationId xmlns:a16="http://schemas.microsoft.com/office/drawing/2014/main" id="{BC710612-02A0-48AD-9DC6-D288A2C38CC5}"/>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15845" name="AutoShape 133">
                <a:extLst>
                  <a:ext uri="{FF2B5EF4-FFF2-40B4-BE49-F238E27FC236}">
                    <a16:creationId xmlns:a16="http://schemas.microsoft.com/office/drawing/2014/main" id="{99DBFA47-7435-4556-8BFC-703AE5C17000}"/>
                  </a:ext>
                </a:extLst>
              </p:cNvPr>
              <p:cNvSpPr>
                <a:spLocks noChangeAspect="1" noChangeArrowheads="1"/>
              </p:cNvSpPr>
              <p:nvPr/>
            </p:nvSpPr>
            <p:spPr bwMode="auto">
              <a:xfrm>
                <a:off x="2941" y="2032"/>
                <a:ext cx="36" cy="35"/>
              </a:xfrm>
              <a:prstGeom prst="triangle">
                <a:avLst>
                  <a:gd name="adj" fmla="val 50000"/>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115846" name="Group 134">
              <a:extLst>
                <a:ext uri="{FF2B5EF4-FFF2-40B4-BE49-F238E27FC236}">
                  <a16:creationId xmlns:a16="http://schemas.microsoft.com/office/drawing/2014/main" id="{BDFC0C85-4E80-47FA-AF0F-D892ACE5D4C6}"/>
                </a:ext>
              </a:extLst>
            </p:cNvPr>
            <p:cNvGrpSpPr>
              <a:grpSpLocks noChangeAspect="1"/>
            </p:cNvGrpSpPr>
            <p:nvPr/>
          </p:nvGrpSpPr>
          <p:grpSpPr bwMode="auto">
            <a:xfrm>
              <a:off x="2895" y="1890"/>
              <a:ext cx="36" cy="73"/>
              <a:chOff x="862" y="2628"/>
              <a:chExt cx="36" cy="71"/>
            </a:xfrm>
          </p:grpSpPr>
          <p:sp>
            <p:nvSpPr>
              <p:cNvPr id="115847" name="AutoShape 135">
                <a:extLst>
                  <a:ext uri="{FF2B5EF4-FFF2-40B4-BE49-F238E27FC236}">
                    <a16:creationId xmlns:a16="http://schemas.microsoft.com/office/drawing/2014/main" id="{9770EDEC-BF57-4201-B277-01BFA02BC150}"/>
                  </a:ext>
                </a:extLst>
              </p:cNvPr>
              <p:cNvSpPr>
                <a:spLocks noChangeAspect="1" noChangeArrowheads="1"/>
              </p:cNvSpPr>
              <p:nvPr/>
            </p:nvSpPr>
            <p:spPr bwMode="auto">
              <a:xfrm rot="10800000">
                <a:off x="863" y="2670"/>
                <a:ext cx="35" cy="23"/>
              </a:xfrm>
              <a:custGeom>
                <a:avLst/>
                <a:gdLst>
                  <a:gd name="G0" fmla="+- 10800 0 0"/>
                  <a:gd name="G1" fmla="+- 11640114 0 0"/>
                  <a:gd name="G2" fmla="+- 0 0 11640114"/>
                  <a:gd name="T0" fmla="*/ 0 256 1"/>
                  <a:gd name="T1" fmla="*/ 180 256 1"/>
                  <a:gd name="G3" fmla="+- 11640114 T0 T1"/>
                  <a:gd name="T2" fmla="*/ 0 256 1"/>
                  <a:gd name="T3" fmla="*/ 90 256 1"/>
                  <a:gd name="G4" fmla="+- 11640114 T2 T3"/>
                  <a:gd name="G5" fmla="*/ G4 2 1"/>
                  <a:gd name="T4" fmla="*/ 90 256 1"/>
                  <a:gd name="T5" fmla="*/ 0 256 1"/>
                  <a:gd name="G6" fmla="+- 11640114 T4 T5"/>
                  <a:gd name="G7" fmla="*/ G6 2 1"/>
                  <a:gd name="G8" fmla="abs 11640114"/>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640114"/>
                  <a:gd name="G21" fmla="sin G19 11640114"/>
                  <a:gd name="G22" fmla="+- G20 10800 0"/>
                  <a:gd name="G23" fmla="+- G21 10800 0"/>
                  <a:gd name="G24" fmla="+- 10800 0 G20"/>
                  <a:gd name="G25" fmla="+- 10800 10800 0"/>
                  <a:gd name="G26" fmla="?: G9 G17 G25"/>
                  <a:gd name="G27" fmla="?: G9 0 21600"/>
                  <a:gd name="G28" fmla="cos 10800 11640114"/>
                  <a:gd name="G29" fmla="sin 10800 11640114"/>
                  <a:gd name="G30" fmla="sin 10800 11640114"/>
                  <a:gd name="G31" fmla="+- G28 10800 0"/>
                  <a:gd name="G32" fmla="+- G29 10800 0"/>
                  <a:gd name="G33" fmla="+- G30 10800 0"/>
                  <a:gd name="G34" fmla="?: G4 0 G31"/>
                  <a:gd name="G35" fmla="?: 11640114 G34 0"/>
                  <a:gd name="G36" fmla="?: G6 G35 G31"/>
                  <a:gd name="G37" fmla="+- 21600 0 G36"/>
                  <a:gd name="G38" fmla="?: G4 0 G33"/>
                  <a:gd name="G39" fmla="?: 11640114 G38 G32"/>
                  <a:gd name="G40" fmla="?: G6 G39 0"/>
                  <a:gd name="G41" fmla="?: G4 G32 21600"/>
                  <a:gd name="G42" fmla="?: G6 G41 G33"/>
                  <a:gd name="T12" fmla="*/ 10800 w 21600"/>
                  <a:gd name="T13" fmla="*/ 0 h 21600"/>
                  <a:gd name="T14" fmla="*/ 9 w 21600"/>
                  <a:gd name="T15" fmla="*/ 11249 h 21600"/>
                  <a:gd name="T16" fmla="*/ 10800 w 21600"/>
                  <a:gd name="T17" fmla="*/ 0 h 21600"/>
                  <a:gd name="T18" fmla="*/ 21591 w 21600"/>
                  <a:gd name="T19" fmla="*/ 11249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9" y="11249"/>
                    </a:moveTo>
                    <a:cubicBezTo>
                      <a:pt x="3" y="11099"/>
                      <a:pt x="0" y="10949"/>
                      <a:pt x="0" y="10800"/>
                    </a:cubicBezTo>
                    <a:cubicBezTo>
                      <a:pt x="0" y="4835"/>
                      <a:pt x="4835" y="0"/>
                      <a:pt x="10800" y="0"/>
                    </a:cubicBezTo>
                    <a:cubicBezTo>
                      <a:pt x="16764" y="0"/>
                      <a:pt x="21600" y="4835"/>
                      <a:pt x="21600" y="10800"/>
                    </a:cubicBezTo>
                    <a:cubicBezTo>
                      <a:pt x="21600" y="10949"/>
                      <a:pt x="21596" y="11099"/>
                      <a:pt x="21590" y="11249"/>
                    </a:cubicBezTo>
                    <a:cubicBezTo>
                      <a:pt x="21596" y="11099"/>
                      <a:pt x="21600" y="10949"/>
                      <a:pt x="21600" y="10800"/>
                    </a:cubicBezTo>
                    <a:cubicBezTo>
                      <a:pt x="21600" y="4835"/>
                      <a:pt x="16764" y="0"/>
                      <a:pt x="10800" y="0"/>
                    </a:cubicBezTo>
                    <a:cubicBezTo>
                      <a:pt x="4835" y="0"/>
                      <a:pt x="0" y="4835"/>
                      <a:pt x="0" y="10800"/>
                    </a:cubicBezTo>
                    <a:cubicBezTo>
                      <a:pt x="0" y="10949"/>
                      <a:pt x="3" y="11099"/>
                      <a:pt x="9" y="11249"/>
                    </a:cubicBezTo>
                    <a:close/>
                  </a:path>
                </a:pathLst>
              </a:custGeom>
              <a:solidFill>
                <a:srgbClr val="CC9900"/>
              </a:solidFill>
              <a:ln w="63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5848" name="Line 136">
                <a:extLst>
                  <a:ext uri="{FF2B5EF4-FFF2-40B4-BE49-F238E27FC236}">
                    <a16:creationId xmlns:a16="http://schemas.microsoft.com/office/drawing/2014/main" id="{FDFCA72F-8725-4334-8F70-8A8DBADDE334}"/>
                  </a:ext>
                </a:extLst>
              </p:cNvPr>
              <p:cNvSpPr>
                <a:spLocks noChangeAspect="1" noChangeShapeType="1"/>
              </p:cNvSpPr>
              <p:nvPr/>
            </p:nvSpPr>
            <p:spPr bwMode="auto">
              <a:xfrm>
                <a:off x="880" y="2640"/>
                <a:ext cx="0" cy="59"/>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5849" name="Line 137">
                <a:extLst>
                  <a:ext uri="{FF2B5EF4-FFF2-40B4-BE49-F238E27FC236}">
                    <a16:creationId xmlns:a16="http://schemas.microsoft.com/office/drawing/2014/main" id="{1D12BBDB-E930-47E5-A6B1-9010ABCCB3E6}"/>
                  </a:ext>
                </a:extLst>
              </p:cNvPr>
              <p:cNvSpPr>
                <a:spLocks noChangeAspect="1" noChangeShapeType="1"/>
              </p:cNvSpPr>
              <p:nvPr/>
            </p:nvSpPr>
            <p:spPr bwMode="auto">
              <a:xfrm>
                <a:off x="862" y="2641"/>
                <a:ext cx="35" cy="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5850" name="Oval 138">
                <a:extLst>
                  <a:ext uri="{FF2B5EF4-FFF2-40B4-BE49-F238E27FC236}">
                    <a16:creationId xmlns:a16="http://schemas.microsoft.com/office/drawing/2014/main" id="{EC16BC6B-5746-4258-9486-0CF119D02135}"/>
                  </a:ext>
                </a:extLst>
              </p:cNvPr>
              <p:cNvSpPr>
                <a:spLocks noChangeAspect="1" noChangeArrowheads="1"/>
              </p:cNvSpPr>
              <p:nvPr/>
            </p:nvSpPr>
            <p:spPr bwMode="auto">
              <a:xfrm>
                <a:off x="877" y="2628"/>
                <a:ext cx="6" cy="6"/>
              </a:xfrm>
              <a:prstGeom prst="ellipse">
                <a:avLst/>
              </a:prstGeom>
              <a:solidFill>
                <a:srgbClr val="CC9900"/>
              </a:solidFill>
              <a:ln w="63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grpSp>
        <p:nvGrpSpPr>
          <p:cNvPr id="115851" name="Group 139">
            <a:extLst>
              <a:ext uri="{FF2B5EF4-FFF2-40B4-BE49-F238E27FC236}">
                <a16:creationId xmlns:a16="http://schemas.microsoft.com/office/drawing/2014/main" id="{DC1AC611-1532-4794-9622-1D826E3F0518}"/>
              </a:ext>
            </a:extLst>
          </p:cNvPr>
          <p:cNvGrpSpPr>
            <a:grpSpLocks/>
          </p:cNvGrpSpPr>
          <p:nvPr/>
        </p:nvGrpSpPr>
        <p:grpSpPr bwMode="auto">
          <a:xfrm>
            <a:off x="3789363" y="4860925"/>
            <a:ext cx="287337" cy="215900"/>
            <a:chOff x="2840" y="2562"/>
            <a:chExt cx="148" cy="101"/>
          </a:xfrm>
        </p:grpSpPr>
        <p:sp>
          <p:nvSpPr>
            <p:cNvPr id="115852" name="Rectangle 140">
              <a:extLst>
                <a:ext uri="{FF2B5EF4-FFF2-40B4-BE49-F238E27FC236}">
                  <a16:creationId xmlns:a16="http://schemas.microsoft.com/office/drawing/2014/main" id="{E475B2CE-A3DE-4219-9261-F4F6FB5DB58A}"/>
                </a:ext>
              </a:extLst>
            </p:cNvPr>
            <p:cNvSpPr>
              <a:spLocks noChangeAspect="1" noChangeArrowheads="1"/>
            </p:cNvSpPr>
            <p:nvPr/>
          </p:nvSpPr>
          <p:spPr bwMode="auto">
            <a:xfrm>
              <a:off x="2840" y="2562"/>
              <a:ext cx="148" cy="101"/>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115853" name="Group 141">
              <a:extLst>
                <a:ext uri="{FF2B5EF4-FFF2-40B4-BE49-F238E27FC236}">
                  <a16:creationId xmlns:a16="http://schemas.microsoft.com/office/drawing/2014/main" id="{C9481065-1574-44B8-B343-5603C518234B}"/>
                </a:ext>
              </a:extLst>
            </p:cNvPr>
            <p:cNvGrpSpPr>
              <a:grpSpLocks noChangeAspect="1"/>
            </p:cNvGrpSpPr>
            <p:nvPr/>
          </p:nvGrpSpPr>
          <p:grpSpPr bwMode="auto">
            <a:xfrm>
              <a:off x="2895" y="2578"/>
              <a:ext cx="36" cy="73"/>
              <a:chOff x="862" y="2628"/>
              <a:chExt cx="36" cy="71"/>
            </a:xfrm>
          </p:grpSpPr>
          <p:sp>
            <p:nvSpPr>
              <p:cNvPr id="115854" name="AutoShape 142">
                <a:extLst>
                  <a:ext uri="{FF2B5EF4-FFF2-40B4-BE49-F238E27FC236}">
                    <a16:creationId xmlns:a16="http://schemas.microsoft.com/office/drawing/2014/main" id="{4155D00E-29E5-4A6A-A765-38829753C684}"/>
                  </a:ext>
                </a:extLst>
              </p:cNvPr>
              <p:cNvSpPr>
                <a:spLocks noChangeAspect="1" noChangeArrowheads="1"/>
              </p:cNvSpPr>
              <p:nvPr/>
            </p:nvSpPr>
            <p:spPr bwMode="auto">
              <a:xfrm rot="10800000">
                <a:off x="863" y="2670"/>
                <a:ext cx="35" cy="23"/>
              </a:xfrm>
              <a:custGeom>
                <a:avLst/>
                <a:gdLst>
                  <a:gd name="G0" fmla="+- 10800 0 0"/>
                  <a:gd name="G1" fmla="+- 11640114 0 0"/>
                  <a:gd name="G2" fmla="+- 0 0 11640114"/>
                  <a:gd name="T0" fmla="*/ 0 256 1"/>
                  <a:gd name="T1" fmla="*/ 180 256 1"/>
                  <a:gd name="G3" fmla="+- 11640114 T0 T1"/>
                  <a:gd name="T2" fmla="*/ 0 256 1"/>
                  <a:gd name="T3" fmla="*/ 90 256 1"/>
                  <a:gd name="G4" fmla="+- 11640114 T2 T3"/>
                  <a:gd name="G5" fmla="*/ G4 2 1"/>
                  <a:gd name="T4" fmla="*/ 90 256 1"/>
                  <a:gd name="T5" fmla="*/ 0 256 1"/>
                  <a:gd name="G6" fmla="+- 11640114 T4 T5"/>
                  <a:gd name="G7" fmla="*/ G6 2 1"/>
                  <a:gd name="G8" fmla="abs 11640114"/>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640114"/>
                  <a:gd name="G21" fmla="sin G19 11640114"/>
                  <a:gd name="G22" fmla="+- G20 10800 0"/>
                  <a:gd name="G23" fmla="+- G21 10800 0"/>
                  <a:gd name="G24" fmla="+- 10800 0 G20"/>
                  <a:gd name="G25" fmla="+- 10800 10800 0"/>
                  <a:gd name="G26" fmla="?: G9 G17 G25"/>
                  <a:gd name="G27" fmla="?: G9 0 21600"/>
                  <a:gd name="G28" fmla="cos 10800 11640114"/>
                  <a:gd name="G29" fmla="sin 10800 11640114"/>
                  <a:gd name="G30" fmla="sin 10800 11640114"/>
                  <a:gd name="G31" fmla="+- G28 10800 0"/>
                  <a:gd name="G32" fmla="+- G29 10800 0"/>
                  <a:gd name="G33" fmla="+- G30 10800 0"/>
                  <a:gd name="G34" fmla="?: G4 0 G31"/>
                  <a:gd name="G35" fmla="?: 11640114 G34 0"/>
                  <a:gd name="G36" fmla="?: G6 G35 G31"/>
                  <a:gd name="G37" fmla="+- 21600 0 G36"/>
                  <a:gd name="G38" fmla="?: G4 0 G33"/>
                  <a:gd name="G39" fmla="?: 11640114 G38 G32"/>
                  <a:gd name="G40" fmla="?: G6 G39 0"/>
                  <a:gd name="G41" fmla="?: G4 G32 21600"/>
                  <a:gd name="G42" fmla="?: G6 G41 G33"/>
                  <a:gd name="T12" fmla="*/ 10800 w 21600"/>
                  <a:gd name="T13" fmla="*/ 0 h 21600"/>
                  <a:gd name="T14" fmla="*/ 9 w 21600"/>
                  <a:gd name="T15" fmla="*/ 11249 h 21600"/>
                  <a:gd name="T16" fmla="*/ 10800 w 21600"/>
                  <a:gd name="T17" fmla="*/ 0 h 21600"/>
                  <a:gd name="T18" fmla="*/ 21591 w 21600"/>
                  <a:gd name="T19" fmla="*/ 11249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9" y="11249"/>
                    </a:moveTo>
                    <a:cubicBezTo>
                      <a:pt x="3" y="11099"/>
                      <a:pt x="0" y="10949"/>
                      <a:pt x="0" y="10800"/>
                    </a:cubicBezTo>
                    <a:cubicBezTo>
                      <a:pt x="0" y="4835"/>
                      <a:pt x="4835" y="0"/>
                      <a:pt x="10800" y="0"/>
                    </a:cubicBezTo>
                    <a:cubicBezTo>
                      <a:pt x="16764" y="0"/>
                      <a:pt x="21600" y="4835"/>
                      <a:pt x="21600" y="10800"/>
                    </a:cubicBezTo>
                    <a:cubicBezTo>
                      <a:pt x="21600" y="10949"/>
                      <a:pt x="21596" y="11099"/>
                      <a:pt x="21590" y="11249"/>
                    </a:cubicBezTo>
                    <a:cubicBezTo>
                      <a:pt x="21596" y="11099"/>
                      <a:pt x="21600" y="10949"/>
                      <a:pt x="21600" y="10800"/>
                    </a:cubicBezTo>
                    <a:cubicBezTo>
                      <a:pt x="21600" y="4835"/>
                      <a:pt x="16764" y="0"/>
                      <a:pt x="10800" y="0"/>
                    </a:cubicBezTo>
                    <a:cubicBezTo>
                      <a:pt x="4835" y="0"/>
                      <a:pt x="0" y="4835"/>
                      <a:pt x="0" y="10800"/>
                    </a:cubicBezTo>
                    <a:cubicBezTo>
                      <a:pt x="0" y="10949"/>
                      <a:pt x="3" y="11099"/>
                      <a:pt x="9" y="11249"/>
                    </a:cubicBezTo>
                    <a:close/>
                  </a:path>
                </a:pathLst>
              </a:custGeom>
              <a:solidFill>
                <a:srgbClr val="CC9900"/>
              </a:solidFill>
              <a:ln w="63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5855" name="Line 143">
                <a:extLst>
                  <a:ext uri="{FF2B5EF4-FFF2-40B4-BE49-F238E27FC236}">
                    <a16:creationId xmlns:a16="http://schemas.microsoft.com/office/drawing/2014/main" id="{7D9940E6-40E0-444A-A97F-D05B1069829C}"/>
                  </a:ext>
                </a:extLst>
              </p:cNvPr>
              <p:cNvSpPr>
                <a:spLocks noChangeAspect="1" noChangeShapeType="1"/>
              </p:cNvSpPr>
              <p:nvPr/>
            </p:nvSpPr>
            <p:spPr bwMode="auto">
              <a:xfrm>
                <a:off x="880" y="2640"/>
                <a:ext cx="0" cy="59"/>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5856" name="Line 144">
                <a:extLst>
                  <a:ext uri="{FF2B5EF4-FFF2-40B4-BE49-F238E27FC236}">
                    <a16:creationId xmlns:a16="http://schemas.microsoft.com/office/drawing/2014/main" id="{DAA08934-7EE9-49F5-8FFD-B0C592B6131E}"/>
                  </a:ext>
                </a:extLst>
              </p:cNvPr>
              <p:cNvSpPr>
                <a:spLocks noChangeAspect="1" noChangeShapeType="1"/>
              </p:cNvSpPr>
              <p:nvPr/>
            </p:nvSpPr>
            <p:spPr bwMode="auto">
              <a:xfrm>
                <a:off x="862" y="2641"/>
                <a:ext cx="35" cy="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5857" name="Oval 145">
                <a:extLst>
                  <a:ext uri="{FF2B5EF4-FFF2-40B4-BE49-F238E27FC236}">
                    <a16:creationId xmlns:a16="http://schemas.microsoft.com/office/drawing/2014/main" id="{57B1A9F0-C0C3-45BD-B289-90CB27067A24}"/>
                  </a:ext>
                </a:extLst>
              </p:cNvPr>
              <p:cNvSpPr>
                <a:spLocks noChangeAspect="1" noChangeArrowheads="1"/>
              </p:cNvSpPr>
              <p:nvPr/>
            </p:nvSpPr>
            <p:spPr bwMode="auto">
              <a:xfrm>
                <a:off x="877" y="2628"/>
                <a:ext cx="6" cy="6"/>
              </a:xfrm>
              <a:prstGeom prst="ellipse">
                <a:avLst/>
              </a:prstGeom>
              <a:solidFill>
                <a:srgbClr val="CC9900"/>
              </a:solidFill>
              <a:ln w="63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115858" name="Line 146">
            <a:extLst>
              <a:ext uri="{FF2B5EF4-FFF2-40B4-BE49-F238E27FC236}">
                <a16:creationId xmlns:a16="http://schemas.microsoft.com/office/drawing/2014/main" id="{DC517853-0D20-443A-80C2-4A0947116AFA}"/>
              </a:ext>
            </a:extLst>
          </p:cNvPr>
          <p:cNvSpPr>
            <a:spLocks noChangeShapeType="1"/>
          </p:cNvSpPr>
          <p:nvPr/>
        </p:nvSpPr>
        <p:spPr bwMode="auto">
          <a:xfrm>
            <a:off x="3933825" y="4789488"/>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15859" name="Group 147">
            <a:extLst>
              <a:ext uri="{FF2B5EF4-FFF2-40B4-BE49-F238E27FC236}">
                <a16:creationId xmlns:a16="http://schemas.microsoft.com/office/drawing/2014/main" id="{C5C0956C-9778-4629-82B5-05367A9891C8}"/>
              </a:ext>
            </a:extLst>
          </p:cNvPr>
          <p:cNvGrpSpPr>
            <a:grpSpLocks/>
          </p:cNvGrpSpPr>
          <p:nvPr/>
        </p:nvGrpSpPr>
        <p:grpSpPr bwMode="auto">
          <a:xfrm>
            <a:off x="3789363" y="4140200"/>
            <a:ext cx="287337" cy="215900"/>
            <a:chOff x="255" y="3923"/>
            <a:chExt cx="182" cy="136"/>
          </a:xfrm>
        </p:grpSpPr>
        <p:grpSp>
          <p:nvGrpSpPr>
            <p:cNvPr id="115860" name="Group 148">
              <a:extLst>
                <a:ext uri="{FF2B5EF4-FFF2-40B4-BE49-F238E27FC236}">
                  <a16:creationId xmlns:a16="http://schemas.microsoft.com/office/drawing/2014/main" id="{9375968B-05DA-4040-992E-4DAA835E5E5D}"/>
                </a:ext>
              </a:extLst>
            </p:cNvPr>
            <p:cNvGrpSpPr>
              <a:grpSpLocks/>
            </p:cNvGrpSpPr>
            <p:nvPr/>
          </p:nvGrpSpPr>
          <p:grpSpPr bwMode="auto">
            <a:xfrm>
              <a:off x="255" y="3923"/>
              <a:ext cx="182" cy="136"/>
              <a:chOff x="255" y="3923"/>
              <a:chExt cx="182" cy="136"/>
            </a:xfrm>
          </p:grpSpPr>
          <p:sp>
            <p:nvSpPr>
              <p:cNvPr id="115861" name="Rectangle 149">
                <a:extLst>
                  <a:ext uri="{FF2B5EF4-FFF2-40B4-BE49-F238E27FC236}">
                    <a16:creationId xmlns:a16="http://schemas.microsoft.com/office/drawing/2014/main" id="{9B3A4968-5129-4938-A159-1F57C8CECD25}"/>
                  </a:ext>
                </a:extLst>
              </p:cNvPr>
              <p:cNvSpPr>
                <a:spLocks noChangeAspect="1" noChangeArrowheads="1"/>
              </p:cNvSpPr>
              <p:nvPr/>
            </p:nvSpPr>
            <p:spPr bwMode="auto">
              <a:xfrm>
                <a:off x="255" y="3923"/>
                <a:ext cx="182" cy="136"/>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115862" name="Group 150">
                <a:extLst>
                  <a:ext uri="{FF2B5EF4-FFF2-40B4-BE49-F238E27FC236}">
                    <a16:creationId xmlns:a16="http://schemas.microsoft.com/office/drawing/2014/main" id="{27909168-CFC0-4695-8AC2-BDEB51D06C3E}"/>
                  </a:ext>
                </a:extLst>
              </p:cNvPr>
              <p:cNvGrpSpPr>
                <a:grpSpLocks noChangeAspect="1"/>
              </p:cNvGrpSpPr>
              <p:nvPr/>
            </p:nvGrpSpPr>
            <p:grpSpPr bwMode="auto">
              <a:xfrm>
                <a:off x="323" y="3945"/>
                <a:ext cx="44" cy="98"/>
                <a:chOff x="862" y="2628"/>
                <a:chExt cx="36" cy="71"/>
              </a:xfrm>
            </p:grpSpPr>
            <p:sp>
              <p:nvSpPr>
                <p:cNvPr id="115863" name="AutoShape 151">
                  <a:extLst>
                    <a:ext uri="{FF2B5EF4-FFF2-40B4-BE49-F238E27FC236}">
                      <a16:creationId xmlns:a16="http://schemas.microsoft.com/office/drawing/2014/main" id="{F41B7A4E-753A-4C59-A54A-C3A944BCB89F}"/>
                    </a:ext>
                  </a:extLst>
                </p:cNvPr>
                <p:cNvSpPr>
                  <a:spLocks noChangeAspect="1" noChangeArrowheads="1"/>
                </p:cNvSpPr>
                <p:nvPr/>
              </p:nvSpPr>
              <p:spPr bwMode="auto">
                <a:xfrm rot="10800000">
                  <a:off x="863" y="2670"/>
                  <a:ext cx="35" cy="23"/>
                </a:xfrm>
                <a:custGeom>
                  <a:avLst/>
                  <a:gdLst>
                    <a:gd name="G0" fmla="+- 10800 0 0"/>
                    <a:gd name="G1" fmla="+- 11640114 0 0"/>
                    <a:gd name="G2" fmla="+- 0 0 11640114"/>
                    <a:gd name="T0" fmla="*/ 0 256 1"/>
                    <a:gd name="T1" fmla="*/ 180 256 1"/>
                    <a:gd name="G3" fmla="+- 11640114 T0 T1"/>
                    <a:gd name="T2" fmla="*/ 0 256 1"/>
                    <a:gd name="T3" fmla="*/ 90 256 1"/>
                    <a:gd name="G4" fmla="+- 11640114 T2 T3"/>
                    <a:gd name="G5" fmla="*/ G4 2 1"/>
                    <a:gd name="T4" fmla="*/ 90 256 1"/>
                    <a:gd name="T5" fmla="*/ 0 256 1"/>
                    <a:gd name="G6" fmla="+- 11640114 T4 T5"/>
                    <a:gd name="G7" fmla="*/ G6 2 1"/>
                    <a:gd name="G8" fmla="abs 11640114"/>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640114"/>
                    <a:gd name="G21" fmla="sin G19 11640114"/>
                    <a:gd name="G22" fmla="+- G20 10800 0"/>
                    <a:gd name="G23" fmla="+- G21 10800 0"/>
                    <a:gd name="G24" fmla="+- 10800 0 G20"/>
                    <a:gd name="G25" fmla="+- 10800 10800 0"/>
                    <a:gd name="G26" fmla="?: G9 G17 G25"/>
                    <a:gd name="G27" fmla="?: G9 0 21600"/>
                    <a:gd name="G28" fmla="cos 10800 11640114"/>
                    <a:gd name="G29" fmla="sin 10800 11640114"/>
                    <a:gd name="G30" fmla="sin 10800 11640114"/>
                    <a:gd name="G31" fmla="+- G28 10800 0"/>
                    <a:gd name="G32" fmla="+- G29 10800 0"/>
                    <a:gd name="G33" fmla="+- G30 10800 0"/>
                    <a:gd name="G34" fmla="?: G4 0 G31"/>
                    <a:gd name="G35" fmla="?: 11640114 G34 0"/>
                    <a:gd name="G36" fmla="?: G6 G35 G31"/>
                    <a:gd name="G37" fmla="+- 21600 0 G36"/>
                    <a:gd name="G38" fmla="?: G4 0 G33"/>
                    <a:gd name="G39" fmla="?: 11640114 G38 G32"/>
                    <a:gd name="G40" fmla="?: G6 G39 0"/>
                    <a:gd name="G41" fmla="?: G4 G32 21600"/>
                    <a:gd name="G42" fmla="?: G6 G41 G33"/>
                    <a:gd name="T12" fmla="*/ 10800 w 21600"/>
                    <a:gd name="T13" fmla="*/ 0 h 21600"/>
                    <a:gd name="T14" fmla="*/ 9 w 21600"/>
                    <a:gd name="T15" fmla="*/ 11249 h 21600"/>
                    <a:gd name="T16" fmla="*/ 10800 w 21600"/>
                    <a:gd name="T17" fmla="*/ 0 h 21600"/>
                    <a:gd name="T18" fmla="*/ 21591 w 21600"/>
                    <a:gd name="T19" fmla="*/ 11249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9" y="11249"/>
                      </a:moveTo>
                      <a:cubicBezTo>
                        <a:pt x="3" y="11099"/>
                        <a:pt x="0" y="10949"/>
                        <a:pt x="0" y="10800"/>
                      </a:cubicBezTo>
                      <a:cubicBezTo>
                        <a:pt x="0" y="4835"/>
                        <a:pt x="4835" y="0"/>
                        <a:pt x="10800" y="0"/>
                      </a:cubicBezTo>
                      <a:cubicBezTo>
                        <a:pt x="16764" y="0"/>
                        <a:pt x="21600" y="4835"/>
                        <a:pt x="21600" y="10800"/>
                      </a:cubicBezTo>
                      <a:cubicBezTo>
                        <a:pt x="21600" y="10949"/>
                        <a:pt x="21596" y="11099"/>
                        <a:pt x="21590" y="11249"/>
                      </a:cubicBezTo>
                      <a:cubicBezTo>
                        <a:pt x="21596" y="11099"/>
                        <a:pt x="21600" y="10949"/>
                        <a:pt x="21600" y="10800"/>
                      </a:cubicBezTo>
                      <a:cubicBezTo>
                        <a:pt x="21600" y="4835"/>
                        <a:pt x="16764" y="0"/>
                        <a:pt x="10800" y="0"/>
                      </a:cubicBezTo>
                      <a:cubicBezTo>
                        <a:pt x="4835" y="0"/>
                        <a:pt x="0" y="4835"/>
                        <a:pt x="0" y="10800"/>
                      </a:cubicBezTo>
                      <a:cubicBezTo>
                        <a:pt x="0" y="10949"/>
                        <a:pt x="3" y="11099"/>
                        <a:pt x="9" y="11249"/>
                      </a:cubicBezTo>
                      <a:close/>
                    </a:path>
                  </a:pathLst>
                </a:custGeom>
                <a:solidFill>
                  <a:srgbClr val="CC9900"/>
                </a:solidFill>
                <a:ln w="63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5864" name="Line 152">
                  <a:extLst>
                    <a:ext uri="{FF2B5EF4-FFF2-40B4-BE49-F238E27FC236}">
                      <a16:creationId xmlns:a16="http://schemas.microsoft.com/office/drawing/2014/main" id="{EAC31195-9D02-4070-BDEE-5BE865B2CE10}"/>
                    </a:ext>
                  </a:extLst>
                </p:cNvPr>
                <p:cNvSpPr>
                  <a:spLocks noChangeAspect="1" noChangeShapeType="1"/>
                </p:cNvSpPr>
                <p:nvPr/>
              </p:nvSpPr>
              <p:spPr bwMode="auto">
                <a:xfrm>
                  <a:off x="880" y="2640"/>
                  <a:ext cx="0" cy="59"/>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5865" name="Line 153">
                  <a:extLst>
                    <a:ext uri="{FF2B5EF4-FFF2-40B4-BE49-F238E27FC236}">
                      <a16:creationId xmlns:a16="http://schemas.microsoft.com/office/drawing/2014/main" id="{56FE22A6-1FA4-4966-B417-6F731F7C18B5}"/>
                    </a:ext>
                  </a:extLst>
                </p:cNvPr>
                <p:cNvSpPr>
                  <a:spLocks noChangeAspect="1" noChangeShapeType="1"/>
                </p:cNvSpPr>
                <p:nvPr/>
              </p:nvSpPr>
              <p:spPr bwMode="auto">
                <a:xfrm>
                  <a:off x="862" y="2641"/>
                  <a:ext cx="35" cy="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5866" name="Oval 154">
                  <a:extLst>
                    <a:ext uri="{FF2B5EF4-FFF2-40B4-BE49-F238E27FC236}">
                      <a16:creationId xmlns:a16="http://schemas.microsoft.com/office/drawing/2014/main" id="{375F78CC-DF66-4628-94B7-3A630840D3C9}"/>
                    </a:ext>
                  </a:extLst>
                </p:cNvPr>
                <p:cNvSpPr>
                  <a:spLocks noChangeAspect="1" noChangeArrowheads="1"/>
                </p:cNvSpPr>
                <p:nvPr/>
              </p:nvSpPr>
              <p:spPr bwMode="auto">
                <a:xfrm>
                  <a:off x="877" y="2628"/>
                  <a:ext cx="6" cy="6"/>
                </a:xfrm>
                <a:prstGeom prst="ellipse">
                  <a:avLst/>
                </a:prstGeom>
                <a:solidFill>
                  <a:srgbClr val="CC9900"/>
                </a:solidFill>
                <a:ln w="63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115867" name="Line 155">
              <a:extLst>
                <a:ext uri="{FF2B5EF4-FFF2-40B4-BE49-F238E27FC236}">
                  <a16:creationId xmlns:a16="http://schemas.microsoft.com/office/drawing/2014/main" id="{C7C4585C-4B96-4AC3-A496-2E01100EA1EF}"/>
                </a:ext>
              </a:extLst>
            </p:cNvPr>
            <p:cNvSpPr>
              <a:spLocks noChangeShapeType="1"/>
            </p:cNvSpPr>
            <p:nvPr/>
          </p:nvSpPr>
          <p:spPr bwMode="auto">
            <a:xfrm flipV="1">
              <a:off x="255" y="3923"/>
              <a:ext cx="181" cy="136"/>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5868" name="Line 156">
              <a:extLst>
                <a:ext uri="{FF2B5EF4-FFF2-40B4-BE49-F238E27FC236}">
                  <a16:creationId xmlns:a16="http://schemas.microsoft.com/office/drawing/2014/main" id="{708CF1AA-A6A1-4D53-A7C9-FD778C6DEF30}"/>
                </a:ext>
              </a:extLst>
            </p:cNvPr>
            <p:cNvSpPr>
              <a:spLocks noChangeShapeType="1"/>
            </p:cNvSpPr>
            <p:nvPr/>
          </p:nvSpPr>
          <p:spPr bwMode="auto">
            <a:xfrm flipH="1" flipV="1">
              <a:off x="255" y="3923"/>
              <a:ext cx="181" cy="136"/>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15869" name="Line 157">
            <a:extLst>
              <a:ext uri="{FF2B5EF4-FFF2-40B4-BE49-F238E27FC236}">
                <a16:creationId xmlns:a16="http://schemas.microsoft.com/office/drawing/2014/main" id="{B302EE4F-C867-4257-9B0F-570920695557}"/>
              </a:ext>
            </a:extLst>
          </p:cNvPr>
          <p:cNvSpPr>
            <a:spLocks noChangeShapeType="1"/>
          </p:cNvSpPr>
          <p:nvPr/>
        </p:nvSpPr>
        <p:spPr bwMode="auto">
          <a:xfrm>
            <a:off x="3933825" y="4067175"/>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15870" name="Group 158">
            <a:extLst>
              <a:ext uri="{FF2B5EF4-FFF2-40B4-BE49-F238E27FC236}">
                <a16:creationId xmlns:a16="http://schemas.microsoft.com/office/drawing/2014/main" id="{A93EB1BC-95F5-49AD-87CB-E08E0EB43196}"/>
              </a:ext>
            </a:extLst>
          </p:cNvPr>
          <p:cNvGrpSpPr>
            <a:grpSpLocks noChangeAspect="1"/>
          </p:cNvGrpSpPr>
          <p:nvPr/>
        </p:nvGrpSpPr>
        <p:grpSpPr bwMode="auto">
          <a:xfrm>
            <a:off x="3789363" y="3419475"/>
            <a:ext cx="287337" cy="215900"/>
            <a:chOff x="808" y="2610"/>
            <a:chExt cx="146" cy="99"/>
          </a:xfrm>
        </p:grpSpPr>
        <p:grpSp>
          <p:nvGrpSpPr>
            <p:cNvPr id="115871" name="Group 159">
              <a:extLst>
                <a:ext uri="{FF2B5EF4-FFF2-40B4-BE49-F238E27FC236}">
                  <a16:creationId xmlns:a16="http://schemas.microsoft.com/office/drawing/2014/main" id="{A2619CE5-B079-4BE6-9307-462BAB5034C9}"/>
                </a:ext>
              </a:extLst>
            </p:cNvPr>
            <p:cNvGrpSpPr>
              <a:grpSpLocks noChangeAspect="1"/>
            </p:cNvGrpSpPr>
            <p:nvPr/>
          </p:nvGrpSpPr>
          <p:grpSpPr bwMode="auto">
            <a:xfrm>
              <a:off x="808" y="2610"/>
              <a:ext cx="146" cy="99"/>
              <a:chOff x="1968" y="1728"/>
              <a:chExt cx="195" cy="132"/>
            </a:xfrm>
          </p:grpSpPr>
          <p:sp>
            <p:nvSpPr>
              <p:cNvPr id="115872" name="Rectangle 160">
                <a:extLst>
                  <a:ext uri="{FF2B5EF4-FFF2-40B4-BE49-F238E27FC236}">
                    <a16:creationId xmlns:a16="http://schemas.microsoft.com/office/drawing/2014/main" id="{7B1CD5F7-5EA6-4CC9-9777-EA1664AC8C57}"/>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5873" name="Line 161">
                <a:extLst>
                  <a:ext uri="{FF2B5EF4-FFF2-40B4-BE49-F238E27FC236}">
                    <a16:creationId xmlns:a16="http://schemas.microsoft.com/office/drawing/2014/main" id="{F08B4E68-F2E2-47B8-A4E0-DD954C0B09D4}"/>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5874" name="Line 162">
                <a:extLst>
                  <a:ext uri="{FF2B5EF4-FFF2-40B4-BE49-F238E27FC236}">
                    <a16:creationId xmlns:a16="http://schemas.microsoft.com/office/drawing/2014/main" id="{6A155256-04BE-4627-9B8A-4844C5988DCD}"/>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15875" name="Group 163">
              <a:extLst>
                <a:ext uri="{FF2B5EF4-FFF2-40B4-BE49-F238E27FC236}">
                  <a16:creationId xmlns:a16="http://schemas.microsoft.com/office/drawing/2014/main" id="{426E9DCA-8420-48FD-9CAC-B1F353F90EE7}"/>
                </a:ext>
              </a:extLst>
            </p:cNvPr>
            <p:cNvGrpSpPr>
              <a:grpSpLocks noChangeAspect="1"/>
            </p:cNvGrpSpPr>
            <p:nvPr/>
          </p:nvGrpSpPr>
          <p:grpSpPr bwMode="auto">
            <a:xfrm>
              <a:off x="862" y="2626"/>
              <a:ext cx="36" cy="71"/>
              <a:chOff x="862" y="2628"/>
              <a:chExt cx="36" cy="71"/>
            </a:xfrm>
          </p:grpSpPr>
          <p:sp>
            <p:nvSpPr>
              <p:cNvPr id="115876" name="AutoShape 164">
                <a:extLst>
                  <a:ext uri="{FF2B5EF4-FFF2-40B4-BE49-F238E27FC236}">
                    <a16:creationId xmlns:a16="http://schemas.microsoft.com/office/drawing/2014/main" id="{7EF97574-C561-46F6-B446-6E4705A25FAB}"/>
                  </a:ext>
                </a:extLst>
              </p:cNvPr>
              <p:cNvSpPr>
                <a:spLocks noChangeAspect="1" noChangeArrowheads="1"/>
              </p:cNvSpPr>
              <p:nvPr/>
            </p:nvSpPr>
            <p:spPr bwMode="auto">
              <a:xfrm rot="10800000">
                <a:off x="863" y="2670"/>
                <a:ext cx="35" cy="23"/>
              </a:xfrm>
              <a:custGeom>
                <a:avLst/>
                <a:gdLst>
                  <a:gd name="G0" fmla="+- 10800 0 0"/>
                  <a:gd name="G1" fmla="+- 11640114 0 0"/>
                  <a:gd name="G2" fmla="+- 0 0 11640114"/>
                  <a:gd name="T0" fmla="*/ 0 256 1"/>
                  <a:gd name="T1" fmla="*/ 180 256 1"/>
                  <a:gd name="G3" fmla="+- 11640114 T0 T1"/>
                  <a:gd name="T2" fmla="*/ 0 256 1"/>
                  <a:gd name="T3" fmla="*/ 90 256 1"/>
                  <a:gd name="G4" fmla="+- 11640114 T2 T3"/>
                  <a:gd name="G5" fmla="*/ G4 2 1"/>
                  <a:gd name="T4" fmla="*/ 90 256 1"/>
                  <a:gd name="T5" fmla="*/ 0 256 1"/>
                  <a:gd name="G6" fmla="+- 11640114 T4 T5"/>
                  <a:gd name="G7" fmla="*/ G6 2 1"/>
                  <a:gd name="G8" fmla="abs 11640114"/>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640114"/>
                  <a:gd name="G21" fmla="sin G19 11640114"/>
                  <a:gd name="G22" fmla="+- G20 10800 0"/>
                  <a:gd name="G23" fmla="+- G21 10800 0"/>
                  <a:gd name="G24" fmla="+- 10800 0 G20"/>
                  <a:gd name="G25" fmla="+- 10800 10800 0"/>
                  <a:gd name="G26" fmla="?: G9 G17 G25"/>
                  <a:gd name="G27" fmla="?: G9 0 21600"/>
                  <a:gd name="G28" fmla="cos 10800 11640114"/>
                  <a:gd name="G29" fmla="sin 10800 11640114"/>
                  <a:gd name="G30" fmla="sin 10800 11640114"/>
                  <a:gd name="G31" fmla="+- G28 10800 0"/>
                  <a:gd name="G32" fmla="+- G29 10800 0"/>
                  <a:gd name="G33" fmla="+- G30 10800 0"/>
                  <a:gd name="G34" fmla="?: G4 0 G31"/>
                  <a:gd name="G35" fmla="?: 11640114 G34 0"/>
                  <a:gd name="G36" fmla="?: G6 G35 G31"/>
                  <a:gd name="G37" fmla="+- 21600 0 G36"/>
                  <a:gd name="G38" fmla="?: G4 0 G33"/>
                  <a:gd name="G39" fmla="?: 11640114 G38 G32"/>
                  <a:gd name="G40" fmla="?: G6 G39 0"/>
                  <a:gd name="G41" fmla="?: G4 G32 21600"/>
                  <a:gd name="G42" fmla="?: G6 G41 G33"/>
                  <a:gd name="T12" fmla="*/ 10800 w 21600"/>
                  <a:gd name="T13" fmla="*/ 0 h 21600"/>
                  <a:gd name="T14" fmla="*/ 9 w 21600"/>
                  <a:gd name="T15" fmla="*/ 11249 h 21600"/>
                  <a:gd name="T16" fmla="*/ 10800 w 21600"/>
                  <a:gd name="T17" fmla="*/ 0 h 21600"/>
                  <a:gd name="T18" fmla="*/ 21591 w 21600"/>
                  <a:gd name="T19" fmla="*/ 11249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9" y="11249"/>
                    </a:moveTo>
                    <a:cubicBezTo>
                      <a:pt x="3" y="11099"/>
                      <a:pt x="0" y="10949"/>
                      <a:pt x="0" y="10800"/>
                    </a:cubicBezTo>
                    <a:cubicBezTo>
                      <a:pt x="0" y="4835"/>
                      <a:pt x="4835" y="0"/>
                      <a:pt x="10800" y="0"/>
                    </a:cubicBezTo>
                    <a:cubicBezTo>
                      <a:pt x="16764" y="0"/>
                      <a:pt x="21600" y="4835"/>
                      <a:pt x="21600" y="10800"/>
                    </a:cubicBezTo>
                    <a:cubicBezTo>
                      <a:pt x="21600" y="10949"/>
                      <a:pt x="21596" y="11099"/>
                      <a:pt x="21590" y="11249"/>
                    </a:cubicBezTo>
                    <a:cubicBezTo>
                      <a:pt x="21596" y="11099"/>
                      <a:pt x="21600" y="10949"/>
                      <a:pt x="21600" y="10800"/>
                    </a:cubicBezTo>
                    <a:cubicBezTo>
                      <a:pt x="21600" y="4835"/>
                      <a:pt x="16764" y="0"/>
                      <a:pt x="10800" y="0"/>
                    </a:cubicBezTo>
                    <a:cubicBezTo>
                      <a:pt x="4835" y="0"/>
                      <a:pt x="0" y="4835"/>
                      <a:pt x="0" y="10800"/>
                    </a:cubicBezTo>
                    <a:cubicBezTo>
                      <a:pt x="0" y="10949"/>
                      <a:pt x="3" y="11099"/>
                      <a:pt x="9" y="11249"/>
                    </a:cubicBezTo>
                    <a:close/>
                  </a:path>
                </a:pathLst>
              </a:custGeom>
              <a:solidFill>
                <a:srgbClr val="CC9900"/>
              </a:solidFill>
              <a:ln w="63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5877" name="Line 165">
                <a:extLst>
                  <a:ext uri="{FF2B5EF4-FFF2-40B4-BE49-F238E27FC236}">
                    <a16:creationId xmlns:a16="http://schemas.microsoft.com/office/drawing/2014/main" id="{22D4684C-A489-45AE-BE9C-71C6AC33F148}"/>
                  </a:ext>
                </a:extLst>
              </p:cNvPr>
              <p:cNvSpPr>
                <a:spLocks noChangeAspect="1" noChangeShapeType="1"/>
              </p:cNvSpPr>
              <p:nvPr/>
            </p:nvSpPr>
            <p:spPr bwMode="auto">
              <a:xfrm>
                <a:off x="880" y="2640"/>
                <a:ext cx="0" cy="59"/>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5878" name="Line 166">
                <a:extLst>
                  <a:ext uri="{FF2B5EF4-FFF2-40B4-BE49-F238E27FC236}">
                    <a16:creationId xmlns:a16="http://schemas.microsoft.com/office/drawing/2014/main" id="{FBFAA80C-080F-46E0-95A4-47F84A5BB91C}"/>
                  </a:ext>
                </a:extLst>
              </p:cNvPr>
              <p:cNvSpPr>
                <a:spLocks noChangeAspect="1" noChangeShapeType="1"/>
              </p:cNvSpPr>
              <p:nvPr/>
            </p:nvSpPr>
            <p:spPr bwMode="auto">
              <a:xfrm>
                <a:off x="862" y="2641"/>
                <a:ext cx="35" cy="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5879" name="Oval 167">
                <a:extLst>
                  <a:ext uri="{FF2B5EF4-FFF2-40B4-BE49-F238E27FC236}">
                    <a16:creationId xmlns:a16="http://schemas.microsoft.com/office/drawing/2014/main" id="{296E18BD-F96E-4146-BDBC-0A96022DD58C}"/>
                  </a:ext>
                </a:extLst>
              </p:cNvPr>
              <p:cNvSpPr>
                <a:spLocks noChangeAspect="1" noChangeArrowheads="1"/>
              </p:cNvSpPr>
              <p:nvPr/>
            </p:nvSpPr>
            <p:spPr bwMode="auto">
              <a:xfrm>
                <a:off x="877" y="2628"/>
                <a:ext cx="6" cy="6"/>
              </a:xfrm>
              <a:prstGeom prst="ellipse">
                <a:avLst/>
              </a:prstGeom>
              <a:solidFill>
                <a:schemeClr val="accent1"/>
              </a:solidFill>
              <a:ln w="63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115880" name="Line 168">
            <a:extLst>
              <a:ext uri="{FF2B5EF4-FFF2-40B4-BE49-F238E27FC236}">
                <a16:creationId xmlns:a16="http://schemas.microsoft.com/office/drawing/2014/main" id="{F9F0EA0F-F9C9-4407-A7AB-E61C0BD8AD3B}"/>
              </a:ext>
            </a:extLst>
          </p:cNvPr>
          <p:cNvSpPr>
            <a:spLocks noChangeShapeType="1"/>
          </p:cNvSpPr>
          <p:nvPr/>
        </p:nvSpPr>
        <p:spPr bwMode="auto">
          <a:xfrm>
            <a:off x="3932238" y="3348038"/>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5881" name="Line 169">
            <a:extLst>
              <a:ext uri="{FF2B5EF4-FFF2-40B4-BE49-F238E27FC236}">
                <a16:creationId xmlns:a16="http://schemas.microsoft.com/office/drawing/2014/main" id="{39FC07EE-EA67-4D45-AE03-3208A5FE7080}"/>
              </a:ext>
            </a:extLst>
          </p:cNvPr>
          <p:cNvSpPr>
            <a:spLocks noChangeShapeType="1"/>
          </p:cNvSpPr>
          <p:nvPr/>
        </p:nvSpPr>
        <p:spPr bwMode="auto">
          <a:xfrm>
            <a:off x="3644900" y="349091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5882" name="Text Box 170">
            <a:extLst>
              <a:ext uri="{FF2B5EF4-FFF2-40B4-BE49-F238E27FC236}">
                <a16:creationId xmlns:a16="http://schemas.microsoft.com/office/drawing/2014/main" id="{AE96305C-F8D5-48EC-8D44-A4306E82A497}"/>
              </a:ext>
            </a:extLst>
          </p:cNvPr>
          <p:cNvSpPr txBox="1">
            <a:spLocks noChangeArrowheads="1"/>
          </p:cNvSpPr>
          <p:nvPr/>
        </p:nvSpPr>
        <p:spPr bwMode="auto">
          <a:xfrm>
            <a:off x="4076700" y="3348038"/>
            <a:ext cx="196691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MANOEUVRE ELEMENT CWBR-12</a:t>
            </a:r>
          </a:p>
          <a:p>
            <a:r>
              <a:rPr lang="en-GB" altLang="en-US" sz="800"/>
              <a:t>Hong Kong Commando Company (b)</a:t>
            </a:r>
          </a:p>
        </p:txBody>
      </p:sp>
      <p:sp>
        <p:nvSpPr>
          <p:cNvPr id="115883" name="Line 171">
            <a:extLst>
              <a:ext uri="{FF2B5EF4-FFF2-40B4-BE49-F238E27FC236}">
                <a16:creationId xmlns:a16="http://schemas.microsoft.com/office/drawing/2014/main" id="{0AB8464E-EC14-4111-BDD1-483D0E550D2F}"/>
              </a:ext>
            </a:extLst>
          </p:cNvPr>
          <p:cNvSpPr>
            <a:spLocks noChangeShapeType="1"/>
          </p:cNvSpPr>
          <p:nvPr/>
        </p:nvSpPr>
        <p:spPr bwMode="auto">
          <a:xfrm>
            <a:off x="3644900" y="493395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5884" name="Line 172">
            <a:extLst>
              <a:ext uri="{FF2B5EF4-FFF2-40B4-BE49-F238E27FC236}">
                <a16:creationId xmlns:a16="http://schemas.microsoft.com/office/drawing/2014/main" id="{33BB702F-C5A7-45D0-978B-AA1F2750FB59}"/>
              </a:ext>
            </a:extLst>
          </p:cNvPr>
          <p:cNvSpPr>
            <a:spLocks noChangeShapeType="1"/>
          </p:cNvSpPr>
          <p:nvPr/>
        </p:nvSpPr>
        <p:spPr bwMode="auto">
          <a:xfrm>
            <a:off x="3644900" y="421322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5885" name="Line 173">
            <a:extLst>
              <a:ext uri="{FF2B5EF4-FFF2-40B4-BE49-F238E27FC236}">
                <a16:creationId xmlns:a16="http://schemas.microsoft.com/office/drawing/2014/main" id="{C9AF4255-7F1F-4BC0-AEAE-7226DA1E190A}"/>
              </a:ext>
            </a:extLst>
          </p:cNvPr>
          <p:cNvSpPr>
            <a:spLocks noChangeShapeType="1"/>
          </p:cNvSpPr>
          <p:nvPr/>
        </p:nvSpPr>
        <p:spPr bwMode="auto">
          <a:xfrm>
            <a:off x="3644900" y="5291138"/>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5886" name="Line 174">
            <a:extLst>
              <a:ext uri="{FF2B5EF4-FFF2-40B4-BE49-F238E27FC236}">
                <a16:creationId xmlns:a16="http://schemas.microsoft.com/office/drawing/2014/main" id="{64A21CD9-7586-46CE-A2FC-424F05AF7D43}"/>
              </a:ext>
            </a:extLst>
          </p:cNvPr>
          <p:cNvSpPr>
            <a:spLocks noChangeShapeType="1"/>
          </p:cNvSpPr>
          <p:nvPr/>
        </p:nvSpPr>
        <p:spPr bwMode="auto">
          <a:xfrm flipV="1">
            <a:off x="3644900" y="2052638"/>
            <a:ext cx="0" cy="3240087"/>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15887" name="Group 175">
            <a:extLst>
              <a:ext uri="{FF2B5EF4-FFF2-40B4-BE49-F238E27FC236}">
                <a16:creationId xmlns:a16="http://schemas.microsoft.com/office/drawing/2014/main" id="{9220EBB8-F07D-45C2-92E5-44B7CDDAE704}"/>
              </a:ext>
            </a:extLst>
          </p:cNvPr>
          <p:cNvGrpSpPr>
            <a:grpSpLocks noChangeAspect="1"/>
          </p:cNvGrpSpPr>
          <p:nvPr/>
        </p:nvGrpSpPr>
        <p:grpSpPr bwMode="auto">
          <a:xfrm>
            <a:off x="3789363" y="3779838"/>
            <a:ext cx="287337" cy="215900"/>
            <a:chOff x="808" y="2610"/>
            <a:chExt cx="146" cy="99"/>
          </a:xfrm>
        </p:grpSpPr>
        <p:grpSp>
          <p:nvGrpSpPr>
            <p:cNvPr id="115888" name="Group 176">
              <a:extLst>
                <a:ext uri="{FF2B5EF4-FFF2-40B4-BE49-F238E27FC236}">
                  <a16:creationId xmlns:a16="http://schemas.microsoft.com/office/drawing/2014/main" id="{F479A9ED-90B7-430E-9F65-18D6E1610C6D}"/>
                </a:ext>
              </a:extLst>
            </p:cNvPr>
            <p:cNvGrpSpPr>
              <a:grpSpLocks noChangeAspect="1"/>
            </p:cNvGrpSpPr>
            <p:nvPr/>
          </p:nvGrpSpPr>
          <p:grpSpPr bwMode="auto">
            <a:xfrm>
              <a:off x="808" y="2610"/>
              <a:ext cx="146" cy="99"/>
              <a:chOff x="1968" y="1728"/>
              <a:chExt cx="195" cy="132"/>
            </a:xfrm>
          </p:grpSpPr>
          <p:sp>
            <p:nvSpPr>
              <p:cNvPr id="115889" name="Rectangle 177">
                <a:extLst>
                  <a:ext uri="{FF2B5EF4-FFF2-40B4-BE49-F238E27FC236}">
                    <a16:creationId xmlns:a16="http://schemas.microsoft.com/office/drawing/2014/main" id="{831A3612-7369-4CEA-98CD-1190076E7ECA}"/>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5890" name="Line 178">
                <a:extLst>
                  <a:ext uri="{FF2B5EF4-FFF2-40B4-BE49-F238E27FC236}">
                    <a16:creationId xmlns:a16="http://schemas.microsoft.com/office/drawing/2014/main" id="{B942C659-105E-4DEA-BB63-D7C978348133}"/>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5891" name="Line 179">
                <a:extLst>
                  <a:ext uri="{FF2B5EF4-FFF2-40B4-BE49-F238E27FC236}">
                    <a16:creationId xmlns:a16="http://schemas.microsoft.com/office/drawing/2014/main" id="{0AD9C358-F6F8-444C-998E-9995C2479197}"/>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15892" name="Group 180">
              <a:extLst>
                <a:ext uri="{FF2B5EF4-FFF2-40B4-BE49-F238E27FC236}">
                  <a16:creationId xmlns:a16="http://schemas.microsoft.com/office/drawing/2014/main" id="{F8428CD1-945B-405C-936E-4820D7A55390}"/>
                </a:ext>
              </a:extLst>
            </p:cNvPr>
            <p:cNvGrpSpPr>
              <a:grpSpLocks noChangeAspect="1"/>
            </p:cNvGrpSpPr>
            <p:nvPr/>
          </p:nvGrpSpPr>
          <p:grpSpPr bwMode="auto">
            <a:xfrm>
              <a:off x="862" y="2626"/>
              <a:ext cx="36" cy="71"/>
              <a:chOff x="862" y="2628"/>
              <a:chExt cx="36" cy="71"/>
            </a:xfrm>
          </p:grpSpPr>
          <p:sp>
            <p:nvSpPr>
              <p:cNvPr id="115893" name="AutoShape 181">
                <a:extLst>
                  <a:ext uri="{FF2B5EF4-FFF2-40B4-BE49-F238E27FC236}">
                    <a16:creationId xmlns:a16="http://schemas.microsoft.com/office/drawing/2014/main" id="{A07129EB-F24E-44CD-998E-D7AE032D22A3}"/>
                  </a:ext>
                </a:extLst>
              </p:cNvPr>
              <p:cNvSpPr>
                <a:spLocks noChangeAspect="1" noChangeArrowheads="1"/>
              </p:cNvSpPr>
              <p:nvPr/>
            </p:nvSpPr>
            <p:spPr bwMode="auto">
              <a:xfrm rot="10800000">
                <a:off x="863" y="2670"/>
                <a:ext cx="35" cy="23"/>
              </a:xfrm>
              <a:custGeom>
                <a:avLst/>
                <a:gdLst>
                  <a:gd name="G0" fmla="+- 10800 0 0"/>
                  <a:gd name="G1" fmla="+- 11640114 0 0"/>
                  <a:gd name="G2" fmla="+- 0 0 11640114"/>
                  <a:gd name="T0" fmla="*/ 0 256 1"/>
                  <a:gd name="T1" fmla="*/ 180 256 1"/>
                  <a:gd name="G3" fmla="+- 11640114 T0 T1"/>
                  <a:gd name="T2" fmla="*/ 0 256 1"/>
                  <a:gd name="T3" fmla="*/ 90 256 1"/>
                  <a:gd name="G4" fmla="+- 11640114 T2 T3"/>
                  <a:gd name="G5" fmla="*/ G4 2 1"/>
                  <a:gd name="T4" fmla="*/ 90 256 1"/>
                  <a:gd name="T5" fmla="*/ 0 256 1"/>
                  <a:gd name="G6" fmla="+- 11640114 T4 T5"/>
                  <a:gd name="G7" fmla="*/ G6 2 1"/>
                  <a:gd name="G8" fmla="abs 11640114"/>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640114"/>
                  <a:gd name="G21" fmla="sin G19 11640114"/>
                  <a:gd name="G22" fmla="+- G20 10800 0"/>
                  <a:gd name="G23" fmla="+- G21 10800 0"/>
                  <a:gd name="G24" fmla="+- 10800 0 G20"/>
                  <a:gd name="G25" fmla="+- 10800 10800 0"/>
                  <a:gd name="G26" fmla="?: G9 G17 G25"/>
                  <a:gd name="G27" fmla="?: G9 0 21600"/>
                  <a:gd name="G28" fmla="cos 10800 11640114"/>
                  <a:gd name="G29" fmla="sin 10800 11640114"/>
                  <a:gd name="G30" fmla="sin 10800 11640114"/>
                  <a:gd name="G31" fmla="+- G28 10800 0"/>
                  <a:gd name="G32" fmla="+- G29 10800 0"/>
                  <a:gd name="G33" fmla="+- G30 10800 0"/>
                  <a:gd name="G34" fmla="?: G4 0 G31"/>
                  <a:gd name="G35" fmla="?: 11640114 G34 0"/>
                  <a:gd name="G36" fmla="?: G6 G35 G31"/>
                  <a:gd name="G37" fmla="+- 21600 0 G36"/>
                  <a:gd name="G38" fmla="?: G4 0 G33"/>
                  <a:gd name="G39" fmla="?: 11640114 G38 G32"/>
                  <a:gd name="G40" fmla="?: G6 G39 0"/>
                  <a:gd name="G41" fmla="?: G4 G32 21600"/>
                  <a:gd name="G42" fmla="?: G6 G41 G33"/>
                  <a:gd name="T12" fmla="*/ 10800 w 21600"/>
                  <a:gd name="T13" fmla="*/ 0 h 21600"/>
                  <a:gd name="T14" fmla="*/ 9 w 21600"/>
                  <a:gd name="T15" fmla="*/ 11249 h 21600"/>
                  <a:gd name="T16" fmla="*/ 10800 w 21600"/>
                  <a:gd name="T17" fmla="*/ 0 h 21600"/>
                  <a:gd name="T18" fmla="*/ 21591 w 21600"/>
                  <a:gd name="T19" fmla="*/ 11249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9" y="11249"/>
                    </a:moveTo>
                    <a:cubicBezTo>
                      <a:pt x="3" y="11099"/>
                      <a:pt x="0" y="10949"/>
                      <a:pt x="0" y="10800"/>
                    </a:cubicBezTo>
                    <a:cubicBezTo>
                      <a:pt x="0" y="4835"/>
                      <a:pt x="4835" y="0"/>
                      <a:pt x="10800" y="0"/>
                    </a:cubicBezTo>
                    <a:cubicBezTo>
                      <a:pt x="16764" y="0"/>
                      <a:pt x="21600" y="4835"/>
                      <a:pt x="21600" y="10800"/>
                    </a:cubicBezTo>
                    <a:cubicBezTo>
                      <a:pt x="21600" y="10949"/>
                      <a:pt x="21596" y="11099"/>
                      <a:pt x="21590" y="11249"/>
                    </a:cubicBezTo>
                    <a:cubicBezTo>
                      <a:pt x="21596" y="11099"/>
                      <a:pt x="21600" y="10949"/>
                      <a:pt x="21600" y="10800"/>
                    </a:cubicBezTo>
                    <a:cubicBezTo>
                      <a:pt x="21600" y="4835"/>
                      <a:pt x="16764" y="0"/>
                      <a:pt x="10800" y="0"/>
                    </a:cubicBezTo>
                    <a:cubicBezTo>
                      <a:pt x="4835" y="0"/>
                      <a:pt x="0" y="4835"/>
                      <a:pt x="0" y="10800"/>
                    </a:cubicBezTo>
                    <a:cubicBezTo>
                      <a:pt x="0" y="10949"/>
                      <a:pt x="3" y="11099"/>
                      <a:pt x="9" y="11249"/>
                    </a:cubicBezTo>
                    <a:close/>
                  </a:path>
                </a:pathLst>
              </a:custGeom>
              <a:solidFill>
                <a:srgbClr val="CC9900"/>
              </a:solidFill>
              <a:ln w="63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5894" name="Line 182">
                <a:extLst>
                  <a:ext uri="{FF2B5EF4-FFF2-40B4-BE49-F238E27FC236}">
                    <a16:creationId xmlns:a16="http://schemas.microsoft.com/office/drawing/2014/main" id="{F97B92C9-CDC2-4778-8696-23B05A9C80EC}"/>
                  </a:ext>
                </a:extLst>
              </p:cNvPr>
              <p:cNvSpPr>
                <a:spLocks noChangeAspect="1" noChangeShapeType="1"/>
              </p:cNvSpPr>
              <p:nvPr/>
            </p:nvSpPr>
            <p:spPr bwMode="auto">
              <a:xfrm>
                <a:off x="880" y="2640"/>
                <a:ext cx="0" cy="59"/>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5895" name="Line 183">
                <a:extLst>
                  <a:ext uri="{FF2B5EF4-FFF2-40B4-BE49-F238E27FC236}">
                    <a16:creationId xmlns:a16="http://schemas.microsoft.com/office/drawing/2014/main" id="{60983BD7-DF16-4890-9695-3423459CD3B8}"/>
                  </a:ext>
                </a:extLst>
              </p:cNvPr>
              <p:cNvSpPr>
                <a:spLocks noChangeAspect="1" noChangeShapeType="1"/>
              </p:cNvSpPr>
              <p:nvPr/>
            </p:nvSpPr>
            <p:spPr bwMode="auto">
              <a:xfrm>
                <a:off x="862" y="2641"/>
                <a:ext cx="35" cy="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5896" name="Oval 184">
                <a:extLst>
                  <a:ext uri="{FF2B5EF4-FFF2-40B4-BE49-F238E27FC236}">
                    <a16:creationId xmlns:a16="http://schemas.microsoft.com/office/drawing/2014/main" id="{B985233D-EA68-41A8-AF00-2561D23E048C}"/>
                  </a:ext>
                </a:extLst>
              </p:cNvPr>
              <p:cNvSpPr>
                <a:spLocks noChangeAspect="1" noChangeArrowheads="1"/>
              </p:cNvSpPr>
              <p:nvPr/>
            </p:nvSpPr>
            <p:spPr bwMode="auto">
              <a:xfrm>
                <a:off x="877" y="2628"/>
                <a:ext cx="6" cy="6"/>
              </a:xfrm>
              <a:prstGeom prst="ellipse">
                <a:avLst/>
              </a:prstGeom>
              <a:solidFill>
                <a:schemeClr val="accent1"/>
              </a:solidFill>
              <a:ln w="63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115897" name="Line 185">
            <a:extLst>
              <a:ext uri="{FF2B5EF4-FFF2-40B4-BE49-F238E27FC236}">
                <a16:creationId xmlns:a16="http://schemas.microsoft.com/office/drawing/2014/main" id="{645EC2EC-66E7-41C2-A126-8778D945BA8B}"/>
              </a:ext>
            </a:extLst>
          </p:cNvPr>
          <p:cNvSpPr>
            <a:spLocks noChangeShapeType="1"/>
          </p:cNvSpPr>
          <p:nvPr/>
        </p:nvSpPr>
        <p:spPr bwMode="auto">
          <a:xfrm>
            <a:off x="3644900" y="385127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5898" name="Text Box 186">
            <a:extLst>
              <a:ext uri="{FF2B5EF4-FFF2-40B4-BE49-F238E27FC236}">
                <a16:creationId xmlns:a16="http://schemas.microsoft.com/office/drawing/2014/main" id="{AC900712-B160-4BF2-9568-8BABA4B05F5E}"/>
              </a:ext>
            </a:extLst>
          </p:cNvPr>
          <p:cNvSpPr txBox="1">
            <a:spLocks noChangeArrowheads="1"/>
          </p:cNvSpPr>
          <p:nvPr/>
        </p:nvSpPr>
        <p:spPr bwMode="auto">
          <a:xfrm>
            <a:off x="4076700" y="3708400"/>
            <a:ext cx="23510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MANOEUVRE ELEMENT CWBR-12</a:t>
            </a:r>
          </a:p>
          <a:p>
            <a:r>
              <a:rPr lang="en-GB" altLang="en-US" sz="800"/>
              <a:t>Falklands Garrison Platoon </a:t>
            </a:r>
            <a:r>
              <a:rPr lang="en-GB" altLang="en-US" sz="800" b="0"/>
              <a:t>(1980-82 only) </a:t>
            </a:r>
            <a:r>
              <a:rPr lang="en-GB" altLang="en-US" sz="800"/>
              <a:t>(c)</a:t>
            </a:r>
          </a:p>
        </p:txBody>
      </p:sp>
      <p:grpSp>
        <p:nvGrpSpPr>
          <p:cNvPr id="115899" name="Group 187">
            <a:extLst>
              <a:ext uri="{FF2B5EF4-FFF2-40B4-BE49-F238E27FC236}">
                <a16:creationId xmlns:a16="http://schemas.microsoft.com/office/drawing/2014/main" id="{096B387E-1568-4D7B-936C-FD7E54A3DFFD}"/>
              </a:ext>
            </a:extLst>
          </p:cNvPr>
          <p:cNvGrpSpPr>
            <a:grpSpLocks/>
          </p:cNvGrpSpPr>
          <p:nvPr/>
        </p:nvGrpSpPr>
        <p:grpSpPr bwMode="auto">
          <a:xfrm>
            <a:off x="3867150" y="3708400"/>
            <a:ext cx="131763" cy="26988"/>
            <a:chOff x="304" y="1872"/>
            <a:chExt cx="83" cy="17"/>
          </a:xfrm>
        </p:grpSpPr>
        <p:sp>
          <p:nvSpPr>
            <p:cNvPr id="115900" name="Oval 188">
              <a:extLst>
                <a:ext uri="{FF2B5EF4-FFF2-40B4-BE49-F238E27FC236}">
                  <a16:creationId xmlns:a16="http://schemas.microsoft.com/office/drawing/2014/main" id="{6868E966-6100-4E92-87C2-1A1A7A5C350E}"/>
                </a:ext>
              </a:extLst>
            </p:cNvPr>
            <p:cNvSpPr>
              <a:spLocks noChangeAspect="1" noChangeArrowheads="1"/>
            </p:cNvSpPr>
            <p:nvPr/>
          </p:nvSpPr>
          <p:spPr bwMode="auto">
            <a:xfrm>
              <a:off x="304" y="1872"/>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15901" name="Oval 189">
              <a:extLst>
                <a:ext uri="{FF2B5EF4-FFF2-40B4-BE49-F238E27FC236}">
                  <a16:creationId xmlns:a16="http://schemas.microsoft.com/office/drawing/2014/main" id="{34CDAF43-B838-4F13-98A7-561D84A3E8CE}"/>
                </a:ext>
              </a:extLst>
            </p:cNvPr>
            <p:cNvSpPr>
              <a:spLocks noChangeAspect="1" noChangeArrowheads="1"/>
            </p:cNvSpPr>
            <p:nvPr/>
          </p:nvSpPr>
          <p:spPr bwMode="auto">
            <a:xfrm>
              <a:off x="336" y="1872"/>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15902" name="Oval 190">
              <a:extLst>
                <a:ext uri="{FF2B5EF4-FFF2-40B4-BE49-F238E27FC236}">
                  <a16:creationId xmlns:a16="http://schemas.microsoft.com/office/drawing/2014/main" id="{9EB232E3-6128-468D-8BBB-71020787EE7D}"/>
                </a:ext>
              </a:extLst>
            </p:cNvPr>
            <p:cNvSpPr>
              <a:spLocks noChangeAspect="1" noChangeArrowheads="1"/>
            </p:cNvSpPr>
            <p:nvPr/>
          </p:nvSpPr>
          <p:spPr bwMode="auto">
            <a:xfrm>
              <a:off x="370" y="1872"/>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15903" name="Text Box 191">
            <a:extLst>
              <a:ext uri="{FF2B5EF4-FFF2-40B4-BE49-F238E27FC236}">
                <a16:creationId xmlns:a16="http://schemas.microsoft.com/office/drawing/2014/main" id="{3EE2B722-5CD3-482F-B208-A92D7D5F7589}"/>
              </a:ext>
            </a:extLst>
          </p:cNvPr>
          <p:cNvSpPr txBox="1">
            <a:spLocks noChangeArrowheads="1"/>
          </p:cNvSpPr>
          <p:nvPr/>
        </p:nvSpPr>
        <p:spPr bwMode="auto">
          <a:xfrm>
            <a:off x="4076700" y="4067175"/>
            <a:ext cx="19970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MANOEUVRE ELEMENT CWBR-36</a:t>
            </a:r>
          </a:p>
          <a:p>
            <a:r>
              <a:rPr lang="en-GB" altLang="en-US" sz="800"/>
              <a:t>Special Boat Squadron </a:t>
            </a:r>
            <a:r>
              <a:rPr lang="en-GB" altLang="en-US" sz="800" b="0"/>
              <a:t>(until 1987) </a:t>
            </a:r>
            <a:r>
              <a:rPr lang="en-GB" altLang="en-US" sz="800"/>
              <a:t>(d)</a:t>
            </a:r>
          </a:p>
        </p:txBody>
      </p:sp>
      <p:sp>
        <p:nvSpPr>
          <p:cNvPr id="115904" name="Text Box 192">
            <a:extLst>
              <a:ext uri="{FF2B5EF4-FFF2-40B4-BE49-F238E27FC236}">
                <a16:creationId xmlns:a16="http://schemas.microsoft.com/office/drawing/2014/main" id="{CEC45718-39EE-44D8-BB10-A7C86027A9EC}"/>
              </a:ext>
            </a:extLst>
          </p:cNvPr>
          <p:cNvSpPr txBox="1">
            <a:spLocks noChangeArrowheads="1"/>
          </p:cNvSpPr>
          <p:nvPr/>
        </p:nvSpPr>
        <p:spPr bwMode="auto">
          <a:xfrm>
            <a:off x="4076700" y="4787900"/>
            <a:ext cx="18351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MANOEUVRE ELEMENT CWBR-37</a:t>
            </a:r>
          </a:p>
          <a:p>
            <a:r>
              <a:rPr lang="en-GB" altLang="en-US" sz="800"/>
              <a:t>Raiding Squadron</a:t>
            </a:r>
          </a:p>
        </p:txBody>
      </p:sp>
      <p:sp>
        <p:nvSpPr>
          <p:cNvPr id="115905" name="Text Box 193">
            <a:extLst>
              <a:ext uri="{FF2B5EF4-FFF2-40B4-BE49-F238E27FC236}">
                <a16:creationId xmlns:a16="http://schemas.microsoft.com/office/drawing/2014/main" id="{B2C501AD-23C9-4335-8402-B59B9B263934}"/>
              </a:ext>
            </a:extLst>
          </p:cNvPr>
          <p:cNvSpPr txBox="1">
            <a:spLocks noChangeArrowheads="1"/>
          </p:cNvSpPr>
          <p:nvPr/>
        </p:nvSpPr>
        <p:spPr bwMode="auto">
          <a:xfrm>
            <a:off x="4076700" y="5148263"/>
            <a:ext cx="22764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MANOEUVRE ELEMENT CWBR-38</a:t>
            </a:r>
          </a:p>
          <a:p>
            <a:r>
              <a:rPr lang="en-GB" altLang="en-US" sz="800"/>
              <a:t>Arctic &amp; Mountain Warfare (Training) Cadre</a:t>
            </a:r>
          </a:p>
        </p:txBody>
      </p:sp>
      <p:pic>
        <p:nvPicPr>
          <p:cNvPr id="115906" name="Picture 194" descr="652px-RoyalMarineBadge">
            <a:extLst>
              <a:ext uri="{FF2B5EF4-FFF2-40B4-BE49-F238E27FC236}">
                <a16:creationId xmlns:a16="http://schemas.microsoft.com/office/drawing/2014/main" id="{43DC195C-7D0A-45F5-8EBF-A89672FD85E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76700" y="107950"/>
            <a:ext cx="1009650" cy="1584325"/>
          </a:xfrm>
          <a:prstGeom prst="rect">
            <a:avLst/>
          </a:prstGeom>
          <a:noFill/>
          <a:extLst>
            <a:ext uri="{909E8E84-426E-40DD-AFC4-6F175D3DCCD1}">
              <a14:hiddenFill xmlns:a14="http://schemas.microsoft.com/office/drawing/2010/main">
                <a:solidFill>
                  <a:srgbClr val="FFFFFF"/>
                </a:solidFill>
              </a14:hiddenFill>
            </a:ext>
          </a:extLst>
        </p:spPr>
      </p:pic>
      <p:grpSp>
        <p:nvGrpSpPr>
          <p:cNvPr id="115907" name="Group 195">
            <a:extLst>
              <a:ext uri="{FF2B5EF4-FFF2-40B4-BE49-F238E27FC236}">
                <a16:creationId xmlns:a16="http://schemas.microsoft.com/office/drawing/2014/main" id="{EB5EB6A3-79BA-4D5E-840C-CF306FD77312}"/>
              </a:ext>
            </a:extLst>
          </p:cNvPr>
          <p:cNvGrpSpPr>
            <a:grpSpLocks/>
          </p:cNvGrpSpPr>
          <p:nvPr/>
        </p:nvGrpSpPr>
        <p:grpSpPr bwMode="auto">
          <a:xfrm>
            <a:off x="3903663" y="2990850"/>
            <a:ext cx="76200" cy="63500"/>
            <a:chOff x="2443" y="447"/>
            <a:chExt cx="48" cy="40"/>
          </a:xfrm>
        </p:grpSpPr>
        <p:sp>
          <p:nvSpPr>
            <p:cNvPr id="115908" name="Line 196">
              <a:extLst>
                <a:ext uri="{FF2B5EF4-FFF2-40B4-BE49-F238E27FC236}">
                  <a16:creationId xmlns:a16="http://schemas.microsoft.com/office/drawing/2014/main" id="{B542BE38-CFA9-49C4-AA08-5FD03700D633}"/>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5909" name="Line 197">
              <a:extLst>
                <a:ext uri="{FF2B5EF4-FFF2-40B4-BE49-F238E27FC236}">
                  <a16:creationId xmlns:a16="http://schemas.microsoft.com/office/drawing/2014/main" id="{B96E09E7-272A-4658-AF8E-49C60317BCB0}"/>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15910" name="Text Box 198">
            <a:extLst>
              <a:ext uri="{FF2B5EF4-FFF2-40B4-BE49-F238E27FC236}">
                <a16:creationId xmlns:a16="http://schemas.microsoft.com/office/drawing/2014/main" id="{7CC7F079-F985-4B1D-9150-D3B3F2AE6E93}"/>
              </a:ext>
            </a:extLst>
          </p:cNvPr>
          <p:cNvSpPr txBox="1">
            <a:spLocks noChangeArrowheads="1"/>
          </p:cNvSpPr>
          <p:nvPr/>
        </p:nvSpPr>
        <p:spPr bwMode="auto">
          <a:xfrm>
            <a:off x="4076700" y="2843213"/>
            <a:ext cx="1733550"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800" b="0"/>
              <a:t>From 1987:</a:t>
            </a:r>
          </a:p>
          <a:p>
            <a:r>
              <a:rPr lang="en-GB" altLang="en-US" sz="1000" b="0"/>
              <a:t>BATTLEGROUP CWBR-29</a:t>
            </a:r>
          </a:p>
          <a:p>
            <a:r>
              <a:rPr lang="en-GB" altLang="en-US" sz="1000"/>
              <a:t>‘Comacchio’ Group </a:t>
            </a:r>
            <a:r>
              <a:rPr lang="en-GB" altLang="en-US" sz="800"/>
              <a:t>(a)</a:t>
            </a:r>
            <a:endParaRPr lang="en-GB" altLang="en-US" sz="1000"/>
          </a:p>
        </p:txBody>
      </p:sp>
      <p:grpSp>
        <p:nvGrpSpPr>
          <p:cNvPr id="115911" name="Group 199">
            <a:extLst>
              <a:ext uri="{FF2B5EF4-FFF2-40B4-BE49-F238E27FC236}">
                <a16:creationId xmlns:a16="http://schemas.microsoft.com/office/drawing/2014/main" id="{40775E73-BF6B-4941-B8AE-8DDA600F0AB2}"/>
              </a:ext>
            </a:extLst>
          </p:cNvPr>
          <p:cNvGrpSpPr>
            <a:grpSpLocks noChangeAspect="1"/>
          </p:cNvGrpSpPr>
          <p:nvPr/>
        </p:nvGrpSpPr>
        <p:grpSpPr bwMode="auto">
          <a:xfrm>
            <a:off x="3789363" y="3062288"/>
            <a:ext cx="304800" cy="215900"/>
            <a:chOff x="808" y="2610"/>
            <a:chExt cx="146" cy="99"/>
          </a:xfrm>
        </p:grpSpPr>
        <p:grpSp>
          <p:nvGrpSpPr>
            <p:cNvPr id="115912" name="Group 200">
              <a:extLst>
                <a:ext uri="{FF2B5EF4-FFF2-40B4-BE49-F238E27FC236}">
                  <a16:creationId xmlns:a16="http://schemas.microsoft.com/office/drawing/2014/main" id="{622BA98F-AE4A-477E-BFBD-FC03A5E0D95B}"/>
                </a:ext>
              </a:extLst>
            </p:cNvPr>
            <p:cNvGrpSpPr>
              <a:grpSpLocks noChangeAspect="1"/>
            </p:cNvGrpSpPr>
            <p:nvPr/>
          </p:nvGrpSpPr>
          <p:grpSpPr bwMode="auto">
            <a:xfrm>
              <a:off x="808" y="2610"/>
              <a:ext cx="146" cy="99"/>
              <a:chOff x="1968" y="1728"/>
              <a:chExt cx="195" cy="132"/>
            </a:xfrm>
          </p:grpSpPr>
          <p:sp>
            <p:nvSpPr>
              <p:cNvPr id="115913" name="Rectangle 201">
                <a:extLst>
                  <a:ext uri="{FF2B5EF4-FFF2-40B4-BE49-F238E27FC236}">
                    <a16:creationId xmlns:a16="http://schemas.microsoft.com/office/drawing/2014/main" id="{6D024980-34A3-4320-BCA3-027B12E92CEA}"/>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5914" name="Line 202">
                <a:extLst>
                  <a:ext uri="{FF2B5EF4-FFF2-40B4-BE49-F238E27FC236}">
                    <a16:creationId xmlns:a16="http://schemas.microsoft.com/office/drawing/2014/main" id="{7636DEA0-883A-4CEA-8870-C6DFC1942DD2}"/>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5915" name="Line 203">
                <a:extLst>
                  <a:ext uri="{FF2B5EF4-FFF2-40B4-BE49-F238E27FC236}">
                    <a16:creationId xmlns:a16="http://schemas.microsoft.com/office/drawing/2014/main" id="{51B6AEC3-E6E0-483A-93F9-87604D0EEE6B}"/>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15916" name="Group 204">
              <a:extLst>
                <a:ext uri="{FF2B5EF4-FFF2-40B4-BE49-F238E27FC236}">
                  <a16:creationId xmlns:a16="http://schemas.microsoft.com/office/drawing/2014/main" id="{02E07CA9-8430-4002-B418-98DD1E5C5E4E}"/>
                </a:ext>
              </a:extLst>
            </p:cNvPr>
            <p:cNvGrpSpPr>
              <a:grpSpLocks noChangeAspect="1"/>
            </p:cNvGrpSpPr>
            <p:nvPr/>
          </p:nvGrpSpPr>
          <p:grpSpPr bwMode="auto">
            <a:xfrm>
              <a:off x="862" y="2626"/>
              <a:ext cx="36" cy="71"/>
              <a:chOff x="862" y="2628"/>
              <a:chExt cx="36" cy="71"/>
            </a:xfrm>
          </p:grpSpPr>
          <p:sp>
            <p:nvSpPr>
              <p:cNvPr id="115917" name="AutoShape 205">
                <a:extLst>
                  <a:ext uri="{FF2B5EF4-FFF2-40B4-BE49-F238E27FC236}">
                    <a16:creationId xmlns:a16="http://schemas.microsoft.com/office/drawing/2014/main" id="{43D45560-E4F8-4D13-840C-0234F3B87E40}"/>
                  </a:ext>
                </a:extLst>
              </p:cNvPr>
              <p:cNvSpPr>
                <a:spLocks noChangeAspect="1" noChangeArrowheads="1"/>
              </p:cNvSpPr>
              <p:nvPr/>
            </p:nvSpPr>
            <p:spPr bwMode="auto">
              <a:xfrm rot="10800000">
                <a:off x="863" y="2670"/>
                <a:ext cx="35" cy="23"/>
              </a:xfrm>
              <a:custGeom>
                <a:avLst/>
                <a:gdLst>
                  <a:gd name="G0" fmla="+- 10800 0 0"/>
                  <a:gd name="G1" fmla="+- 11640114 0 0"/>
                  <a:gd name="G2" fmla="+- 0 0 11640114"/>
                  <a:gd name="T0" fmla="*/ 0 256 1"/>
                  <a:gd name="T1" fmla="*/ 180 256 1"/>
                  <a:gd name="G3" fmla="+- 11640114 T0 T1"/>
                  <a:gd name="T2" fmla="*/ 0 256 1"/>
                  <a:gd name="T3" fmla="*/ 90 256 1"/>
                  <a:gd name="G4" fmla="+- 11640114 T2 T3"/>
                  <a:gd name="G5" fmla="*/ G4 2 1"/>
                  <a:gd name="T4" fmla="*/ 90 256 1"/>
                  <a:gd name="T5" fmla="*/ 0 256 1"/>
                  <a:gd name="G6" fmla="+- 11640114 T4 T5"/>
                  <a:gd name="G7" fmla="*/ G6 2 1"/>
                  <a:gd name="G8" fmla="abs 11640114"/>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640114"/>
                  <a:gd name="G21" fmla="sin G19 11640114"/>
                  <a:gd name="G22" fmla="+- G20 10800 0"/>
                  <a:gd name="G23" fmla="+- G21 10800 0"/>
                  <a:gd name="G24" fmla="+- 10800 0 G20"/>
                  <a:gd name="G25" fmla="+- 10800 10800 0"/>
                  <a:gd name="G26" fmla="?: G9 G17 G25"/>
                  <a:gd name="G27" fmla="?: G9 0 21600"/>
                  <a:gd name="G28" fmla="cos 10800 11640114"/>
                  <a:gd name="G29" fmla="sin 10800 11640114"/>
                  <a:gd name="G30" fmla="sin 10800 11640114"/>
                  <a:gd name="G31" fmla="+- G28 10800 0"/>
                  <a:gd name="G32" fmla="+- G29 10800 0"/>
                  <a:gd name="G33" fmla="+- G30 10800 0"/>
                  <a:gd name="G34" fmla="?: G4 0 G31"/>
                  <a:gd name="G35" fmla="?: 11640114 G34 0"/>
                  <a:gd name="G36" fmla="?: G6 G35 G31"/>
                  <a:gd name="G37" fmla="+- 21600 0 G36"/>
                  <a:gd name="G38" fmla="?: G4 0 G33"/>
                  <a:gd name="G39" fmla="?: 11640114 G38 G32"/>
                  <a:gd name="G40" fmla="?: G6 G39 0"/>
                  <a:gd name="G41" fmla="?: G4 G32 21600"/>
                  <a:gd name="G42" fmla="?: G6 G41 G33"/>
                  <a:gd name="T12" fmla="*/ 10800 w 21600"/>
                  <a:gd name="T13" fmla="*/ 0 h 21600"/>
                  <a:gd name="T14" fmla="*/ 9 w 21600"/>
                  <a:gd name="T15" fmla="*/ 11249 h 21600"/>
                  <a:gd name="T16" fmla="*/ 10800 w 21600"/>
                  <a:gd name="T17" fmla="*/ 0 h 21600"/>
                  <a:gd name="T18" fmla="*/ 21591 w 21600"/>
                  <a:gd name="T19" fmla="*/ 11249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9" y="11249"/>
                    </a:moveTo>
                    <a:cubicBezTo>
                      <a:pt x="3" y="11099"/>
                      <a:pt x="0" y="10949"/>
                      <a:pt x="0" y="10800"/>
                    </a:cubicBezTo>
                    <a:cubicBezTo>
                      <a:pt x="0" y="4835"/>
                      <a:pt x="4835" y="0"/>
                      <a:pt x="10800" y="0"/>
                    </a:cubicBezTo>
                    <a:cubicBezTo>
                      <a:pt x="16764" y="0"/>
                      <a:pt x="21600" y="4835"/>
                      <a:pt x="21600" y="10800"/>
                    </a:cubicBezTo>
                    <a:cubicBezTo>
                      <a:pt x="21600" y="10949"/>
                      <a:pt x="21596" y="11099"/>
                      <a:pt x="21590" y="11249"/>
                    </a:cubicBezTo>
                    <a:cubicBezTo>
                      <a:pt x="21596" y="11099"/>
                      <a:pt x="21600" y="10949"/>
                      <a:pt x="21600" y="10800"/>
                    </a:cubicBezTo>
                    <a:cubicBezTo>
                      <a:pt x="21600" y="4835"/>
                      <a:pt x="16764" y="0"/>
                      <a:pt x="10800" y="0"/>
                    </a:cubicBezTo>
                    <a:cubicBezTo>
                      <a:pt x="4835" y="0"/>
                      <a:pt x="0" y="4835"/>
                      <a:pt x="0" y="10800"/>
                    </a:cubicBezTo>
                    <a:cubicBezTo>
                      <a:pt x="0" y="10949"/>
                      <a:pt x="3" y="11099"/>
                      <a:pt x="9" y="11249"/>
                    </a:cubicBezTo>
                    <a:close/>
                  </a:path>
                </a:pathLst>
              </a:custGeom>
              <a:solidFill>
                <a:srgbClr val="CC9900"/>
              </a:solidFill>
              <a:ln w="63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5918" name="Line 206">
                <a:extLst>
                  <a:ext uri="{FF2B5EF4-FFF2-40B4-BE49-F238E27FC236}">
                    <a16:creationId xmlns:a16="http://schemas.microsoft.com/office/drawing/2014/main" id="{20DA4C8F-497B-4A83-AF8C-335463908B7C}"/>
                  </a:ext>
                </a:extLst>
              </p:cNvPr>
              <p:cNvSpPr>
                <a:spLocks noChangeAspect="1" noChangeShapeType="1"/>
              </p:cNvSpPr>
              <p:nvPr/>
            </p:nvSpPr>
            <p:spPr bwMode="auto">
              <a:xfrm>
                <a:off x="880" y="2640"/>
                <a:ext cx="0" cy="59"/>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5919" name="Line 207">
                <a:extLst>
                  <a:ext uri="{FF2B5EF4-FFF2-40B4-BE49-F238E27FC236}">
                    <a16:creationId xmlns:a16="http://schemas.microsoft.com/office/drawing/2014/main" id="{34316F53-506D-4D5F-B3F3-0A1F4C58A657}"/>
                  </a:ext>
                </a:extLst>
              </p:cNvPr>
              <p:cNvSpPr>
                <a:spLocks noChangeAspect="1" noChangeShapeType="1"/>
              </p:cNvSpPr>
              <p:nvPr/>
            </p:nvSpPr>
            <p:spPr bwMode="auto">
              <a:xfrm>
                <a:off x="862" y="2641"/>
                <a:ext cx="35" cy="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5920" name="Oval 208">
                <a:extLst>
                  <a:ext uri="{FF2B5EF4-FFF2-40B4-BE49-F238E27FC236}">
                    <a16:creationId xmlns:a16="http://schemas.microsoft.com/office/drawing/2014/main" id="{58D7790E-8866-4BC5-975A-F0BAB1040DED}"/>
                  </a:ext>
                </a:extLst>
              </p:cNvPr>
              <p:cNvSpPr>
                <a:spLocks noChangeAspect="1" noChangeArrowheads="1"/>
              </p:cNvSpPr>
              <p:nvPr/>
            </p:nvSpPr>
            <p:spPr bwMode="auto">
              <a:xfrm>
                <a:off x="877" y="2628"/>
                <a:ext cx="6" cy="6"/>
              </a:xfrm>
              <a:prstGeom prst="ellipse">
                <a:avLst/>
              </a:prstGeom>
              <a:solidFill>
                <a:schemeClr val="accent1"/>
              </a:solidFill>
              <a:ln w="63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115921" name="Line 209">
            <a:extLst>
              <a:ext uri="{FF2B5EF4-FFF2-40B4-BE49-F238E27FC236}">
                <a16:creationId xmlns:a16="http://schemas.microsoft.com/office/drawing/2014/main" id="{F2610528-C811-422D-8022-F44CF8641DA1}"/>
              </a:ext>
            </a:extLst>
          </p:cNvPr>
          <p:cNvSpPr>
            <a:spLocks noChangeShapeType="1"/>
          </p:cNvSpPr>
          <p:nvPr/>
        </p:nvSpPr>
        <p:spPr bwMode="auto">
          <a:xfrm>
            <a:off x="3644900" y="313372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5922" name="Line 210">
            <a:extLst>
              <a:ext uri="{FF2B5EF4-FFF2-40B4-BE49-F238E27FC236}">
                <a16:creationId xmlns:a16="http://schemas.microsoft.com/office/drawing/2014/main" id="{2F584A7E-0EB9-469D-A220-3354E0E50E50}"/>
              </a:ext>
            </a:extLst>
          </p:cNvPr>
          <p:cNvSpPr>
            <a:spLocks noChangeShapeType="1"/>
          </p:cNvSpPr>
          <p:nvPr/>
        </p:nvSpPr>
        <p:spPr bwMode="auto">
          <a:xfrm>
            <a:off x="3716338" y="2555875"/>
            <a:ext cx="0" cy="79216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5923" name="Line 211">
            <a:extLst>
              <a:ext uri="{FF2B5EF4-FFF2-40B4-BE49-F238E27FC236}">
                <a16:creationId xmlns:a16="http://schemas.microsoft.com/office/drawing/2014/main" id="{54A150DD-48F4-4445-859C-EBC2B3C90FFB}"/>
              </a:ext>
            </a:extLst>
          </p:cNvPr>
          <p:cNvSpPr>
            <a:spLocks noChangeShapeType="1"/>
          </p:cNvSpPr>
          <p:nvPr/>
        </p:nvSpPr>
        <p:spPr bwMode="auto">
          <a:xfrm>
            <a:off x="3716338" y="2555875"/>
            <a:ext cx="7302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5924" name="Line 212">
            <a:extLst>
              <a:ext uri="{FF2B5EF4-FFF2-40B4-BE49-F238E27FC236}">
                <a16:creationId xmlns:a16="http://schemas.microsoft.com/office/drawing/2014/main" id="{248F19A0-688D-4CAD-A4D8-A3F197C7FB1F}"/>
              </a:ext>
            </a:extLst>
          </p:cNvPr>
          <p:cNvSpPr>
            <a:spLocks noChangeShapeType="1"/>
          </p:cNvSpPr>
          <p:nvPr/>
        </p:nvSpPr>
        <p:spPr bwMode="auto">
          <a:xfrm>
            <a:off x="3716338" y="3349625"/>
            <a:ext cx="7302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15925" name="Group 213">
            <a:extLst>
              <a:ext uri="{FF2B5EF4-FFF2-40B4-BE49-F238E27FC236}">
                <a16:creationId xmlns:a16="http://schemas.microsoft.com/office/drawing/2014/main" id="{4DBBF0F3-D78B-4C4D-B6CF-E562321CC073}"/>
              </a:ext>
            </a:extLst>
          </p:cNvPr>
          <p:cNvGrpSpPr>
            <a:grpSpLocks/>
          </p:cNvGrpSpPr>
          <p:nvPr/>
        </p:nvGrpSpPr>
        <p:grpSpPr bwMode="auto">
          <a:xfrm>
            <a:off x="3789363" y="4500563"/>
            <a:ext cx="287337" cy="215900"/>
            <a:chOff x="255" y="3923"/>
            <a:chExt cx="182" cy="136"/>
          </a:xfrm>
        </p:grpSpPr>
        <p:grpSp>
          <p:nvGrpSpPr>
            <p:cNvPr id="115926" name="Group 214">
              <a:extLst>
                <a:ext uri="{FF2B5EF4-FFF2-40B4-BE49-F238E27FC236}">
                  <a16:creationId xmlns:a16="http://schemas.microsoft.com/office/drawing/2014/main" id="{66859765-F415-4953-83F1-5EF9FF621881}"/>
                </a:ext>
              </a:extLst>
            </p:cNvPr>
            <p:cNvGrpSpPr>
              <a:grpSpLocks/>
            </p:cNvGrpSpPr>
            <p:nvPr/>
          </p:nvGrpSpPr>
          <p:grpSpPr bwMode="auto">
            <a:xfrm>
              <a:off x="255" y="3923"/>
              <a:ext cx="182" cy="136"/>
              <a:chOff x="255" y="3923"/>
              <a:chExt cx="182" cy="136"/>
            </a:xfrm>
          </p:grpSpPr>
          <p:sp>
            <p:nvSpPr>
              <p:cNvPr id="115927" name="Rectangle 215">
                <a:extLst>
                  <a:ext uri="{FF2B5EF4-FFF2-40B4-BE49-F238E27FC236}">
                    <a16:creationId xmlns:a16="http://schemas.microsoft.com/office/drawing/2014/main" id="{BFA5246E-D6D9-4862-9EA0-2D8944673E9B}"/>
                  </a:ext>
                </a:extLst>
              </p:cNvPr>
              <p:cNvSpPr>
                <a:spLocks noChangeAspect="1" noChangeArrowheads="1"/>
              </p:cNvSpPr>
              <p:nvPr/>
            </p:nvSpPr>
            <p:spPr bwMode="auto">
              <a:xfrm>
                <a:off x="255" y="3923"/>
                <a:ext cx="182" cy="136"/>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115928" name="Group 216">
                <a:extLst>
                  <a:ext uri="{FF2B5EF4-FFF2-40B4-BE49-F238E27FC236}">
                    <a16:creationId xmlns:a16="http://schemas.microsoft.com/office/drawing/2014/main" id="{924A466E-692E-4CF8-ADAF-C8BA16356A5B}"/>
                  </a:ext>
                </a:extLst>
              </p:cNvPr>
              <p:cNvGrpSpPr>
                <a:grpSpLocks noChangeAspect="1"/>
              </p:cNvGrpSpPr>
              <p:nvPr/>
            </p:nvGrpSpPr>
            <p:grpSpPr bwMode="auto">
              <a:xfrm>
                <a:off x="323" y="3945"/>
                <a:ext cx="44" cy="98"/>
                <a:chOff x="862" y="2628"/>
                <a:chExt cx="36" cy="71"/>
              </a:xfrm>
            </p:grpSpPr>
            <p:sp>
              <p:nvSpPr>
                <p:cNvPr id="115929" name="AutoShape 217">
                  <a:extLst>
                    <a:ext uri="{FF2B5EF4-FFF2-40B4-BE49-F238E27FC236}">
                      <a16:creationId xmlns:a16="http://schemas.microsoft.com/office/drawing/2014/main" id="{A4C667E5-BF35-447D-8911-B811F644D288}"/>
                    </a:ext>
                  </a:extLst>
                </p:cNvPr>
                <p:cNvSpPr>
                  <a:spLocks noChangeAspect="1" noChangeArrowheads="1"/>
                </p:cNvSpPr>
                <p:nvPr/>
              </p:nvSpPr>
              <p:spPr bwMode="auto">
                <a:xfrm rot="10800000">
                  <a:off x="863" y="2670"/>
                  <a:ext cx="35" cy="23"/>
                </a:xfrm>
                <a:custGeom>
                  <a:avLst/>
                  <a:gdLst>
                    <a:gd name="G0" fmla="+- 10800 0 0"/>
                    <a:gd name="G1" fmla="+- 11640114 0 0"/>
                    <a:gd name="G2" fmla="+- 0 0 11640114"/>
                    <a:gd name="T0" fmla="*/ 0 256 1"/>
                    <a:gd name="T1" fmla="*/ 180 256 1"/>
                    <a:gd name="G3" fmla="+- 11640114 T0 T1"/>
                    <a:gd name="T2" fmla="*/ 0 256 1"/>
                    <a:gd name="T3" fmla="*/ 90 256 1"/>
                    <a:gd name="G4" fmla="+- 11640114 T2 T3"/>
                    <a:gd name="G5" fmla="*/ G4 2 1"/>
                    <a:gd name="T4" fmla="*/ 90 256 1"/>
                    <a:gd name="T5" fmla="*/ 0 256 1"/>
                    <a:gd name="G6" fmla="+- 11640114 T4 T5"/>
                    <a:gd name="G7" fmla="*/ G6 2 1"/>
                    <a:gd name="G8" fmla="abs 11640114"/>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640114"/>
                    <a:gd name="G21" fmla="sin G19 11640114"/>
                    <a:gd name="G22" fmla="+- G20 10800 0"/>
                    <a:gd name="G23" fmla="+- G21 10800 0"/>
                    <a:gd name="G24" fmla="+- 10800 0 G20"/>
                    <a:gd name="G25" fmla="+- 10800 10800 0"/>
                    <a:gd name="G26" fmla="?: G9 G17 G25"/>
                    <a:gd name="G27" fmla="?: G9 0 21600"/>
                    <a:gd name="G28" fmla="cos 10800 11640114"/>
                    <a:gd name="G29" fmla="sin 10800 11640114"/>
                    <a:gd name="G30" fmla="sin 10800 11640114"/>
                    <a:gd name="G31" fmla="+- G28 10800 0"/>
                    <a:gd name="G32" fmla="+- G29 10800 0"/>
                    <a:gd name="G33" fmla="+- G30 10800 0"/>
                    <a:gd name="G34" fmla="?: G4 0 G31"/>
                    <a:gd name="G35" fmla="?: 11640114 G34 0"/>
                    <a:gd name="G36" fmla="?: G6 G35 G31"/>
                    <a:gd name="G37" fmla="+- 21600 0 G36"/>
                    <a:gd name="G38" fmla="?: G4 0 G33"/>
                    <a:gd name="G39" fmla="?: 11640114 G38 G32"/>
                    <a:gd name="G40" fmla="?: G6 G39 0"/>
                    <a:gd name="G41" fmla="?: G4 G32 21600"/>
                    <a:gd name="G42" fmla="?: G6 G41 G33"/>
                    <a:gd name="T12" fmla="*/ 10800 w 21600"/>
                    <a:gd name="T13" fmla="*/ 0 h 21600"/>
                    <a:gd name="T14" fmla="*/ 9 w 21600"/>
                    <a:gd name="T15" fmla="*/ 11249 h 21600"/>
                    <a:gd name="T16" fmla="*/ 10800 w 21600"/>
                    <a:gd name="T17" fmla="*/ 0 h 21600"/>
                    <a:gd name="T18" fmla="*/ 21591 w 21600"/>
                    <a:gd name="T19" fmla="*/ 11249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9" y="11249"/>
                      </a:moveTo>
                      <a:cubicBezTo>
                        <a:pt x="3" y="11099"/>
                        <a:pt x="0" y="10949"/>
                        <a:pt x="0" y="10800"/>
                      </a:cubicBezTo>
                      <a:cubicBezTo>
                        <a:pt x="0" y="4835"/>
                        <a:pt x="4835" y="0"/>
                        <a:pt x="10800" y="0"/>
                      </a:cubicBezTo>
                      <a:cubicBezTo>
                        <a:pt x="16764" y="0"/>
                        <a:pt x="21600" y="4835"/>
                        <a:pt x="21600" y="10800"/>
                      </a:cubicBezTo>
                      <a:cubicBezTo>
                        <a:pt x="21600" y="10949"/>
                        <a:pt x="21596" y="11099"/>
                        <a:pt x="21590" y="11249"/>
                      </a:cubicBezTo>
                      <a:cubicBezTo>
                        <a:pt x="21596" y="11099"/>
                        <a:pt x="21600" y="10949"/>
                        <a:pt x="21600" y="10800"/>
                      </a:cubicBezTo>
                      <a:cubicBezTo>
                        <a:pt x="21600" y="4835"/>
                        <a:pt x="16764" y="0"/>
                        <a:pt x="10800" y="0"/>
                      </a:cubicBezTo>
                      <a:cubicBezTo>
                        <a:pt x="4835" y="0"/>
                        <a:pt x="0" y="4835"/>
                        <a:pt x="0" y="10800"/>
                      </a:cubicBezTo>
                      <a:cubicBezTo>
                        <a:pt x="0" y="10949"/>
                        <a:pt x="3" y="11099"/>
                        <a:pt x="9" y="11249"/>
                      </a:cubicBezTo>
                      <a:close/>
                    </a:path>
                  </a:pathLst>
                </a:custGeom>
                <a:solidFill>
                  <a:srgbClr val="CC9900"/>
                </a:solidFill>
                <a:ln w="63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5930" name="Line 218">
                  <a:extLst>
                    <a:ext uri="{FF2B5EF4-FFF2-40B4-BE49-F238E27FC236}">
                      <a16:creationId xmlns:a16="http://schemas.microsoft.com/office/drawing/2014/main" id="{99599952-A8E3-4008-A9FF-1B3120FA08A0}"/>
                    </a:ext>
                  </a:extLst>
                </p:cNvPr>
                <p:cNvSpPr>
                  <a:spLocks noChangeAspect="1" noChangeShapeType="1"/>
                </p:cNvSpPr>
                <p:nvPr/>
              </p:nvSpPr>
              <p:spPr bwMode="auto">
                <a:xfrm>
                  <a:off x="880" y="2640"/>
                  <a:ext cx="0" cy="59"/>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5931" name="Line 219">
                  <a:extLst>
                    <a:ext uri="{FF2B5EF4-FFF2-40B4-BE49-F238E27FC236}">
                      <a16:creationId xmlns:a16="http://schemas.microsoft.com/office/drawing/2014/main" id="{EE20D7B1-9429-4AC5-9044-44B530F8E217}"/>
                    </a:ext>
                  </a:extLst>
                </p:cNvPr>
                <p:cNvSpPr>
                  <a:spLocks noChangeAspect="1" noChangeShapeType="1"/>
                </p:cNvSpPr>
                <p:nvPr/>
              </p:nvSpPr>
              <p:spPr bwMode="auto">
                <a:xfrm>
                  <a:off x="862" y="2641"/>
                  <a:ext cx="35" cy="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5932" name="Oval 220">
                  <a:extLst>
                    <a:ext uri="{FF2B5EF4-FFF2-40B4-BE49-F238E27FC236}">
                      <a16:creationId xmlns:a16="http://schemas.microsoft.com/office/drawing/2014/main" id="{196D6E0A-02E4-4C5D-8281-1EE65F060AD8}"/>
                    </a:ext>
                  </a:extLst>
                </p:cNvPr>
                <p:cNvSpPr>
                  <a:spLocks noChangeAspect="1" noChangeArrowheads="1"/>
                </p:cNvSpPr>
                <p:nvPr/>
              </p:nvSpPr>
              <p:spPr bwMode="auto">
                <a:xfrm>
                  <a:off x="877" y="2628"/>
                  <a:ext cx="6" cy="6"/>
                </a:xfrm>
                <a:prstGeom prst="ellipse">
                  <a:avLst/>
                </a:prstGeom>
                <a:solidFill>
                  <a:srgbClr val="CC9900"/>
                </a:solidFill>
                <a:ln w="63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115933" name="Line 221">
              <a:extLst>
                <a:ext uri="{FF2B5EF4-FFF2-40B4-BE49-F238E27FC236}">
                  <a16:creationId xmlns:a16="http://schemas.microsoft.com/office/drawing/2014/main" id="{735B32A3-A8B5-422A-B3CF-F2BD7BCD407E}"/>
                </a:ext>
              </a:extLst>
            </p:cNvPr>
            <p:cNvSpPr>
              <a:spLocks noChangeShapeType="1"/>
            </p:cNvSpPr>
            <p:nvPr/>
          </p:nvSpPr>
          <p:spPr bwMode="auto">
            <a:xfrm flipV="1">
              <a:off x="255" y="3923"/>
              <a:ext cx="181" cy="136"/>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5934" name="Line 222">
              <a:extLst>
                <a:ext uri="{FF2B5EF4-FFF2-40B4-BE49-F238E27FC236}">
                  <a16:creationId xmlns:a16="http://schemas.microsoft.com/office/drawing/2014/main" id="{166C425C-D66E-43BF-89F7-39F083CC5662}"/>
                </a:ext>
              </a:extLst>
            </p:cNvPr>
            <p:cNvSpPr>
              <a:spLocks noChangeShapeType="1"/>
            </p:cNvSpPr>
            <p:nvPr/>
          </p:nvSpPr>
          <p:spPr bwMode="auto">
            <a:xfrm flipH="1" flipV="1">
              <a:off x="255" y="3923"/>
              <a:ext cx="181" cy="136"/>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15935" name="Line 223">
            <a:extLst>
              <a:ext uri="{FF2B5EF4-FFF2-40B4-BE49-F238E27FC236}">
                <a16:creationId xmlns:a16="http://schemas.microsoft.com/office/drawing/2014/main" id="{0BAACF31-05B1-4AB6-B906-E9D59C29EAAE}"/>
              </a:ext>
            </a:extLst>
          </p:cNvPr>
          <p:cNvSpPr>
            <a:spLocks noChangeShapeType="1"/>
          </p:cNvSpPr>
          <p:nvPr/>
        </p:nvSpPr>
        <p:spPr bwMode="auto">
          <a:xfrm>
            <a:off x="3644900" y="457200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5936" name="Text Box 224">
            <a:extLst>
              <a:ext uri="{FF2B5EF4-FFF2-40B4-BE49-F238E27FC236}">
                <a16:creationId xmlns:a16="http://schemas.microsoft.com/office/drawing/2014/main" id="{A72E9C33-356B-43A3-9F7B-548499538034}"/>
              </a:ext>
            </a:extLst>
          </p:cNvPr>
          <p:cNvSpPr txBox="1">
            <a:spLocks noChangeArrowheads="1"/>
          </p:cNvSpPr>
          <p:nvPr/>
        </p:nvSpPr>
        <p:spPr bwMode="auto">
          <a:xfrm>
            <a:off x="4076700" y="4356100"/>
            <a:ext cx="15890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From 1987:</a:t>
            </a:r>
          </a:p>
          <a:p>
            <a:r>
              <a:rPr lang="en-GB" altLang="en-US" sz="1000"/>
              <a:t>Special Boat Service </a:t>
            </a:r>
            <a:r>
              <a:rPr lang="en-GB" altLang="en-US" sz="800"/>
              <a:t>(d)</a:t>
            </a:r>
            <a:endParaRPr lang="en-GB" altLang="en-US" sz="1000"/>
          </a:p>
        </p:txBody>
      </p:sp>
      <p:grpSp>
        <p:nvGrpSpPr>
          <p:cNvPr id="115937" name="Group 225">
            <a:extLst>
              <a:ext uri="{FF2B5EF4-FFF2-40B4-BE49-F238E27FC236}">
                <a16:creationId xmlns:a16="http://schemas.microsoft.com/office/drawing/2014/main" id="{7B119B74-9FE8-4C50-B1A6-4E10CA97C022}"/>
              </a:ext>
            </a:extLst>
          </p:cNvPr>
          <p:cNvGrpSpPr>
            <a:grpSpLocks/>
          </p:cNvGrpSpPr>
          <p:nvPr/>
        </p:nvGrpSpPr>
        <p:grpSpPr bwMode="auto">
          <a:xfrm>
            <a:off x="3894138" y="4429125"/>
            <a:ext cx="76200" cy="63500"/>
            <a:chOff x="2443" y="447"/>
            <a:chExt cx="48" cy="40"/>
          </a:xfrm>
        </p:grpSpPr>
        <p:sp>
          <p:nvSpPr>
            <p:cNvPr id="115938" name="Line 226">
              <a:extLst>
                <a:ext uri="{FF2B5EF4-FFF2-40B4-BE49-F238E27FC236}">
                  <a16:creationId xmlns:a16="http://schemas.microsoft.com/office/drawing/2014/main" id="{C8BF5718-93A4-4616-9418-C3F913727B77}"/>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5939" name="Line 227">
              <a:extLst>
                <a:ext uri="{FF2B5EF4-FFF2-40B4-BE49-F238E27FC236}">
                  <a16:creationId xmlns:a16="http://schemas.microsoft.com/office/drawing/2014/main" id="{A006AC6F-999F-40B2-81BE-EBF7D7A5E206}"/>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15940" name="Line 228">
            <a:extLst>
              <a:ext uri="{FF2B5EF4-FFF2-40B4-BE49-F238E27FC236}">
                <a16:creationId xmlns:a16="http://schemas.microsoft.com/office/drawing/2014/main" id="{DE0C701D-AEAA-4EAE-A950-FCD63488678B}"/>
              </a:ext>
            </a:extLst>
          </p:cNvPr>
          <p:cNvSpPr>
            <a:spLocks noChangeShapeType="1"/>
          </p:cNvSpPr>
          <p:nvPr/>
        </p:nvSpPr>
        <p:spPr bwMode="auto">
          <a:xfrm>
            <a:off x="3716338" y="4068763"/>
            <a:ext cx="0" cy="71913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5941" name="Line 229">
            <a:extLst>
              <a:ext uri="{FF2B5EF4-FFF2-40B4-BE49-F238E27FC236}">
                <a16:creationId xmlns:a16="http://schemas.microsoft.com/office/drawing/2014/main" id="{1A49507B-F105-4C9D-A087-E578B3AC8E13}"/>
              </a:ext>
            </a:extLst>
          </p:cNvPr>
          <p:cNvSpPr>
            <a:spLocks noChangeShapeType="1"/>
          </p:cNvSpPr>
          <p:nvPr/>
        </p:nvSpPr>
        <p:spPr bwMode="auto">
          <a:xfrm>
            <a:off x="3716338" y="4068763"/>
            <a:ext cx="7302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5942" name="Line 230">
            <a:extLst>
              <a:ext uri="{FF2B5EF4-FFF2-40B4-BE49-F238E27FC236}">
                <a16:creationId xmlns:a16="http://schemas.microsoft.com/office/drawing/2014/main" id="{998B0C92-2DFD-4FE3-B234-55CC470A3666}"/>
              </a:ext>
            </a:extLst>
          </p:cNvPr>
          <p:cNvSpPr>
            <a:spLocks noChangeShapeType="1"/>
          </p:cNvSpPr>
          <p:nvPr/>
        </p:nvSpPr>
        <p:spPr bwMode="auto">
          <a:xfrm>
            <a:off x="3716338" y="4787900"/>
            <a:ext cx="7302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15943" name="Group 231">
            <a:extLst>
              <a:ext uri="{FF2B5EF4-FFF2-40B4-BE49-F238E27FC236}">
                <a16:creationId xmlns:a16="http://schemas.microsoft.com/office/drawing/2014/main" id="{1534B043-1749-4D00-ACE0-758DFC71D68C}"/>
              </a:ext>
            </a:extLst>
          </p:cNvPr>
          <p:cNvGrpSpPr>
            <a:grpSpLocks/>
          </p:cNvGrpSpPr>
          <p:nvPr/>
        </p:nvGrpSpPr>
        <p:grpSpPr bwMode="auto">
          <a:xfrm>
            <a:off x="692150" y="2555875"/>
            <a:ext cx="288925" cy="215900"/>
            <a:chOff x="300" y="4014"/>
            <a:chExt cx="182" cy="123"/>
          </a:xfrm>
        </p:grpSpPr>
        <p:grpSp>
          <p:nvGrpSpPr>
            <p:cNvPr id="115944" name="Group 232">
              <a:extLst>
                <a:ext uri="{FF2B5EF4-FFF2-40B4-BE49-F238E27FC236}">
                  <a16:creationId xmlns:a16="http://schemas.microsoft.com/office/drawing/2014/main" id="{A3A6CE98-848F-44C8-ABC1-7CAC7D152DB8}"/>
                </a:ext>
              </a:extLst>
            </p:cNvPr>
            <p:cNvGrpSpPr>
              <a:grpSpLocks noChangeAspect="1"/>
            </p:cNvGrpSpPr>
            <p:nvPr/>
          </p:nvGrpSpPr>
          <p:grpSpPr bwMode="auto">
            <a:xfrm>
              <a:off x="300" y="4014"/>
              <a:ext cx="181" cy="123"/>
              <a:chOff x="1968" y="1728"/>
              <a:chExt cx="195" cy="132"/>
            </a:xfrm>
          </p:grpSpPr>
          <p:sp>
            <p:nvSpPr>
              <p:cNvPr id="115945" name="Rectangle 233">
                <a:extLst>
                  <a:ext uri="{FF2B5EF4-FFF2-40B4-BE49-F238E27FC236}">
                    <a16:creationId xmlns:a16="http://schemas.microsoft.com/office/drawing/2014/main" id="{CD3A3CBF-13F2-4BE4-A1AE-B5487DE5ACDE}"/>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5946" name="Line 234">
                <a:extLst>
                  <a:ext uri="{FF2B5EF4-FFF2-40B4-BE49-F238E27FC236}">
                    <a16:creationId xmlns:a16="http://schemas.microsoft.com/office/drawing/2014/main" id="{4703BF7D-CEFF-4560-B311-5B05AFFE2B7A}"/>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5947" name="Line 235">
                <a:extLst>
                  <a:ext uri="{FF2B5EF4-FFF2-40B4-BE49-F238E27FC236}">
                    <a16:creationId xmlns:a16="http://schemas.microsoft.com/office/drawing/2014/main" id="{41152037-AB2D-4515-BD6B-F9C348FA12D8}"/>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15948" name="Line 236">
              <a:extLst>
                <a:ext uri="{FF2B5EF4-FFF2-40B4-BE49-F238E27FC236}">
                  <a16:creationId xmlns:a16="http://schemas.microsoft.com/office/drawing/2014/main" id="{6F23CF50-D9FF-4D5F-981A-D746F2A16C64}"/>
                </a:ext>
              </a:extLst>
            </p:cNvPr>
            <p:cNvSpPr>
              <a:spLocks noChangeShapeType="1"/>
            </p:cNvSpPr>
            <p:nvPr/>
          </p:nvSpPr>
          <p:spPr bwMode="auto">
            <a:xfrm flipV="1">
              <a:off x="300" y="4014"/>
              <a:ext cx="182" cy="12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5949" name="Line 237">
              <a:extLst>
                <a:ext uri="{FF2B5EF4-FFF2-40B4-BE49-F238E27FC236}">
                  <a16:creationId xmlns:a16="http://schemas.microsoft.com/office/drawing/2014/main" id="{C57EC12A-5FB4-4E35-B796-FD035868D6A9}"/>
                </a:ext>
              </a:extLst>
            </p:cNvPr>
            <p:cNvSpPr>
              <a:spLocks noChangeShapeType="1"/>
            </p:cNvSpPr>
            <p:nvPr/>
          </p:nvSpPr>
          <p:spPr bwMode="auto">
            <a:xfrm flipH="1" flipV="1">
              <a:off x="300" y="4014"/>
              <a:ext cx="180" cy="12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15950" name="Line 238">
            <a:extLst>
              <a:ext uri="{FF2B5EF4-FFF2-40B4-BE49-F238E27FC236}">
                <a16:creationId xmlns:a16="http://schemas.microsoft.com/office/drawing/2014/main" id="{583220B5-3F9D-41CE-B5FF-661E2E69F341}"/>
              </a:ext>
            </a:extLst>
          </p:cNvPr>
          <p:cNvSpPr>
            <a:spLocks noChangeShapeType="1"/>
          </p:cNvSpPr>
          <p:nvPr/>
        </p:nvSpPr>
        <p:spPr bwMode="auto">
          <a:xfrm>
            <a:off x="836613" y="2482850"/>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5951" name="Text Box 239">
            <a:extLst>
              <a:ext uri="{FF2B5EF4-FFF2-40B4-BE49-F238E27FC236}">
                <a16:creationId xmlns:a16="http://schemas.microsoft.com/office/drawing/2014/main" id="{BED5F9BD-78ED-4755-B9A1-D7FF80F28AC2}"/>
              </a:ext>
            </a:extLst>
          </p:cNvPr>
          <p:cNvSpPr txBox="1">
            <a:spLocks noChangeArrowheads="1"/>
          </p:cNvSpPr>
          <p:nvPr/>
        </p:nvSpPr>
        <p:spPr bwMode="auto">
          <a:xfrm>
            <a:off x="981075" y="2484438"/>
            <a:ext cx="18351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MANOEUVRE ELEMENT CWBR-35</a:t>
            </a:r>
          </a:p>
          <a:p>
            <a:r>
              <a:rPr lang="en-GB" altLang="en-US" sz="800"/>
              <a:t>x5 Special Forces Squadron</a:t>
            </a:r>
          </a:p>
        </p:txBody>
      </p:sp>
      <p:sp>
        <p:nvSpPr>
          <p:cNvPr id="115952" name="Line 240">
            <a:extLst>
              <a:ext uri="{FF2B5EF4-FFF2-40B4-BE49-F238E27FC236}">
                <a16:creationId xmlns:a16="http://schemas.microsoft.com/office/drawing/2014/main" id="{4CA4063F-48E7-460C-8151-5560F87C2150}"/>
              </a:ext>
            </a:extLst>
          </p:cNvPr>
          <p:cNvSpPr>
            <a:spLocks noChangeShapeType="1"/>
          </p:cNvSpPr>
          <p:nvPr/>
        </p:nvSpPr>
        <p:spPr bwMode="auto">
          <a:xfrm>
            <a:off x="549275" y="2627313"/>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5953" name="Line 241">
            <a:extLst>
              <a:ext uri="{FF2B5EF4-FFF2-40B4-BE49-F238E27FC236}">
                <a16:creationId xmlns:a16="http://schemas.microsoft.com/office/drawing/2014/main" id="{0ECDBDCD-8F45-45BC-9EE3-2CCC3E0D7CE0}"/>
              </a:ext>
            </a:extLst>
          </p:cNvPr>
          <p:cNvSpPr>
            <a:spLocks noChangeShapeType="1"/>
          </p:cNvSpPr>
          <p:nvPr/>
        </p:nvSpPr>
        <p:spPr bwMode="auto">
          <a:xfrm flipV="1">
            <a:off x="549275" y="2411413"/>
            <a:ext cx="0" cy="2159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15954" name="Group 242">
            <a:extLst>
              <a:ext uri="{FF2B5EF4-FFF2-40B4-BE49-F238E27FC236}">
                <a16:creationId xmlns:a16="http://schemas.microsoft.com/office/drawing/2014/main" id="{F1101DC5-D50B-483E-BA53-3CD70A43D604}"/>
              </a:ext>
            </a:extLst>
          </p:cNvPr>
          <p:cNvGrpSpPr>
            <a:grpSpLocks/>
          </p:cNvGrpSpPr>
          <p:nvPr/>
        </p:nvGrpSpPr>
        <p:grpSpPr bwMode="auto">
          <a:xfrm>
            <a:off x="692150" y="3276600"/>
            <a:ext cx="288925" cy="215900"/>
            <a:chOff x="300" y="4014"/>
            <a:chExt cx="182" cy="123"/>
          </a:xfrm>
        </p:grpSpPr>
        <p:grpSp>
          <p:nvGrpSpPr>
            <p:cNvPr id="115955" name="Group 243">
              <a:extLst>
                <a:ext uri="{FF2B5EF4-FFF2-40B4-BE49-F238E27FC236}">
                  <a16:creationId xmlns:a16="http://schemas.microsoft.com/office/drawing/2014/main" id="{B03061B8-26D0-4340-B03A-7C2CBFAC9654}"/>
                </a:ext>
              </a:extLst>
            </p:cNvPr>
            <p:cNvGrpSpPr>
              <a:grpSpLocks noChangeAspect="1"/>
            </p:cNvGrpSpPr>
            <p:nvPr/>
          </p:nvGrpSpPr>
          <p:grpSpPr bwMode="auto">
            <a:xfrm>
              <a:off x="300" y="4014"/>
              <a:ext cx="181" cy="123"/>
              <a:chOff x="1968" y="1728"/>
              <a:chExt cx="195" cy="132"/>
            </a:xfrm>
          </p:grpSpPr>
          <p:sp>
            <p:nvSpPr>
              <p:cNvPr id="115956" name="Rectangle 244">
                <a:extLst>
                  <a:ext uri="{FF2B5EF4-FFF2-40B4-BE49-F238E27FC236}">
                    <a16:creationId xmlns:a16="http://schemas.microsoft.com/office/drawing/2014/main" id="{F80B32C8-170B-4EC9-A2B6-4AC838E17818}"/>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5957" name="Line 245">
                <a:extLst>
                  <a:ext uri="{FF2B5EF4-FFF2-40B4-BE49-F238E27FC236}">
                    <a16:creationId xmlns:a16="http://schemas.microsoft.com/office/drawing/2014/main" id="{2ED6909B-EF44-4849-BD7C-3B58E8266AF3}"/>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5958" name="Line 246">
                <a:extLst>
                  <a:ext uri="{FF2B5EF4-FFF2-40B4-BE49-F238E27FC236}">
                    <a16:creationId xmlns:a16="http://schemas.microsoft.com/office/drawing/2014/main" id="{05757045-8630-478C-A325-1D1C9F3DF5EC}"/>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15959" name="Line 247">
              <a:extLst>
                <a:ext uri="{FF2B5EF4-FFF2-40B4-BE49-F238E27FC236}">
                  <a16:creationId xmlns:a16="http://schemas.microsoft.com/office/drawing/2014/main" id="{53EA4300-FC62-4ECF-AE01-A3228859F8FA}"/>
                </a:ext>
              </a:extLst>
            </p:cNvPr>
            <p:cNvSpPr>
              <a:spLocks noChangeShapeType="1"/>
            </p:cNvSpPr>
            <p:nvPr/>
          </p:nvSpPr>
          <p:spPr bwMode="auto">
            <a:xfrm flipV="1">
              <a:off x="300" y="4014"/>
              <a:ext cx="182" cy="12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5960" name="Line 248">
              <a:extLst>
                <a:ext uri="{FF2B5EF4-FFF2-40B4-BE49-F238E27FC236}">
                  <a16:creationId xmlns:a16="http://schemas.microsoft.com/office/drawing/2014/main" id="{6D6A070A-1914-44B6-9DE4-30455794606F}"/>
                </a:ext>
              </a:extLst>
            </p:cNvPr>
            <p:cNvSpPr>
              <a:spLocks noChangeShapeType="1"/>
            </p:cNvSpPr>
            <p:nvPr/>
          </p:nvSpPr>
          <p:spPr bwMode="auto">
            <a:xfrm flipH="1" flipV="1">
              <a:off x="300" y="4014"/>
              <a:ext cx="180" cy="12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15961" name="Line 249">
            <a:extLst>
              <a:ext uri="{FF2B5EF4-FFF2-40B4-BE49-F238E27FC236}">
                <a16:creationId xmlns:a16="http://schemas.microsoft.com/office/drawing/2014/main" id="{4A02D288-F65F-402D-BEB5-312235343DD1}"/>
              </a:ext>
            </a:extLst>
          </p:cNvPr>
          <p:cNvSpPr>
            <a:spLocks noChangeShapeType="1"/>
          </p:cNvSpPr>
          <p:nvPr/>
        </p:nvSpPr>
        <p:spPr bwMode="auto">
          <a:xfrm>
            <a:off x="836613" y="3203575"/>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5962" name="Text Box 250">
            <a:extLst>
              <a:ext uri="{FF2B5EF4-FFF2-40B4-BE49-F238E27FC236}">
                <a16:creationId xmlns:a16="http://schemas.microsoft.com/office/drawing/2014/main" id="{E27366B0-8B3F-475A-894A-C432C0C5ACDC}"/>
              </a:ext>
            </a:extLst>
          </p:cNvPr>
          <p:cNvSpPr txBox="1">
            <a:spLocks noChangeArrowheads="1"/>
          </p:cNvSpPr>
          <p:nvPr/>
        </p:nvSpPr>
        <p:spPr bwMode="auto">
          <a:xfrm>
            <a:off x="981075" y="3203575"/>
            <a:ext cx="18351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MANOEUVRE ELEMENT CWBR-35</a:t>
            </a:r>
          </a:p>
          <a:p>
            <a:r>
              <a:rPr lang="en-GB" altLang="en-US" sz="800"/>
              <a:t>x4 Special Forces Squadron</a:t>
            </a:r>
          </a:p>
        </p:txBody>
      </p:sp>
      <p:sp>
        <p:nvSpPr>
          <p:cNvPr id="115963" name="Line 251">
            <a:extLst>
              <a:ext uri="{FF2B5EF4-FFF2-40B4-BE49-F238E27FC236}">
                <a16:creationId xmlns:a16="http://schemas.microsoft.com/office/drawing/2014/main" id="{4696BC75-F716-4344-8462-2C04AD5BDF7E}"/>
              </a:ext>
            </a:extLst>
          </p:cNvPr>
          <p:cNvSpPr>
            <a:spLocks noChangeShapeType="1"/>
          </p:cNvSpPr>
          <p:nvPr/>
        </p:nvSpPr>
        <p:spPr bwMode="auto">
          <a:xfrm>
            <a:off x="549275" y="3348038"/>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5964" name="Line 252">
            <a:extLst>
              <a:ext uri="{FF2B5EF4-FFF2-40B4-BE49-F238E27FC236}">
                <a16:creationId xmlns:a16="http://schemas.microsoft.com/office/drawing/2014/main" id="{47E78483-1EC9-4201-A815-05B886C39DF2}"/>
              </a:ext>
            </a:extLst>
          </p:cNvPr>
          <p:cNvSpPr>
            <a:spLocks noChangeShapeType="1"/>
          </p:cNvSpPr>
          <p:nvPr/>
        </p:nvSpPr>
        <p:spPr bwMode="auto">
          <a:xfrm flipV="1">
            <a:off x="549275" y="3132138"/>
            <a:ext cx="0" cy="2159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15965" name="Group 253">
            <a:extLst>
              <a:ext uri="{FF2B5EF4-FFF2-40B4-BE49-F238E27FC236}">
                <a16:creationId xmlns:a16="http://schemas.microsoft.com/office/drawing/2014/main" id="{256E9248-5C60-4C0A-A3F8-4960E5D105F0}"/>
              </a:ext>
            </a:extLst>
          </p:cNvPr>
          <p:cNvGrpSpPr>
            <a:grpSpLocks/>
          </p:cNvGrpSpPr>
          <p:nvPr/>
        </p:nvGrpSpPr>
        <p:grpSpPr bwMode="auto">
          <a:xfrm>
            <a:off x="692150" y="3997325"/>
            <a:ext cx="288925" cy="215900"/>
            <a:chOff x="300" y="4014"/>
            <a:chExt cx="182" cy="123"/>
          </a:xfrm>
        </p:grpSpPr>
        <p:grpSp>
          <p:nvGrpSpPr>
            <p:cNvPr id="115966" name="Group 254">
              <a:extLst>
                <a:ext uri="{FF2B5EF4-FFF2-40B4-BE49-F238E27FC236}">
                  <a16:creationId xmlns:a16="http://schemas.microsoft.com/office/drawing/2014/main" id="{5BFEA110-67C6-4C64-9CF4-E89E3077ECB8}"/>
                </a:ext>
              </a:extLst>
            </p:cNvPr>
            <p:cNvGrpSpPr>
              <a:grpSpLocks noChangeAspect="1"/>
            </p:cNvGrpSpPr>
            <p:nvPr/>
          </p:nvGrpSpPr>
          <p:grpSpPr bwMode="auto">
            <a:xfrm>
              <a:off x="300" y="4014"/>
              <a:ext cx="181" cy="123"/>
              <a:chOff x="1968" y="1728"/>
              <a:chExt cx="195" cy="132"/>
            </a:xfrm>
          </p:grpSpPr>
          <p:sp>
            <p:nvSpPr>
              <p:cNvPr id="115967" name="Rectangle 255">
                <a:extLst>
                  <a:ext uri="{FF2B5EF4-FFF2-40B4-BE49-F238E27FC236}">
                    <a16:creationId xmlns:a16="http://schemas.microsoft.com/office/drawing/2014/main" id="{3B83350E-0CDA-4437-A9A3-E48B5019C6A2}"/>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5968" name="Line 256">
                <a:extLst>
                  <a:ext uri="{FF2B5EF4-FFF2-40B4-BE49-F238E27FC236}">
                    <a16:creationId xmlns:a16="http://schemas.microsoft.com/office/drawing/2014/main" id="{633C9FDC-1415-4815-9F76-5CE314704AF4}"/>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5969" name="Line 257">
                <a:extLst>
                  <a:ext uri="{FF2B5EF4-FFF2-40B4-BE49-F238E27FC236}">
                    <a16:creationId xmlns:a16="http://schemas.microsoft.com/office/drawing/2014/main" id="{598F120E-4B97-421D-AA25-788E2B05DCF9}"/>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15970" name="Line 258">
              <a:extLst>
                <a:ext uri="{FF2B5EF4-FFF2-40B4-BE49-F238E27FC236}">
                  <a16:creationId xmlns:a16="http://schemas.microsoft.com/office/drawing/2014/main" id="{1E678AA5-A68B-4290-B249-EE4AC46DAED6}"/>
                </a:ext>
              </a:extLst>
            </p:cNvPr>
            <p:cNvSpPr>
              <a:spLocks noChangeShapeType="1"/>
            </p:cNvSpPr>
            <p:nvPr/>
          </p:nvSpPr>
          <p:spPr bwMode="auto">
            <a:xfrm flipV="1">
              <a:off x="300" y="4014"/>
              <a:ext cx="182" cy="12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5971" name="Line 259">
              <a:extLst>
                <a:ext uri="{FF2B5EF4-FFF2-40B4-BE49-F238E27FC236}">
                  <a16:creationId xmlns:a16="http://schemas.microsoft.com/office/drawing/2014/main" id="{29AD4626-16D7-40AF-A48D-F5CEA9E9EE7C}"/>
                </a:ext>
              </a:extLst>
            </p:cNvPr>
            <p:cNvSpPr>
              <a:spLocks noChangeShapeType="1"/>
            </p:cNvSpPr>
            <p:nvPr/>
          </p:nvSpPr>
          <p:spPr bwMode="auto">
            <a:xfrm flipH="1" flipV="1">
              <a:off x="300" y="4014"/>
              <a:ext cx="180" cy="12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15972" name="Line 260">
            <a:extLst>
              <a:ext uri="{FF2B5EF4-FFF2-40B4-BE49-F238E27FC236}">
                <a16:creationId xmlns:a16="http://schemas.microsoft.com/office/drawing/2014/main" id="{BCAD4FE5-4264-4EB5-96EC-92765F48841B}"/>
              </a:ext>
            </a:extLst>
          </p:cNvPr>
          <p:cNvSpPr>
            <a:spLocks noChangeShapeType="1"/>
          </p:cNvSpPr>
          <p:nvPr/>
        </p:nvSpPr>
        <p:spPr bwMode="auto">
          <a:xfrm>
            <a:off x="836613" y="3924300"/>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5973" name="Text Box 261">
            <a:extLst>
              <a:ext uri="{FF2B5EF4-FFF2-40B4-BE49-F238E27FC236}">
                <a16:creationId xmlns:a16="http://schemas.microsoft.com/office/drawing/2014/main" id="{F4EA487B-8262-44DA-8BCE-3A29C9987A11}"/>
              </a:ext>
            </a:extLst>
          </p:cNvPr>
          <p:cNvSpPr txBox="1">
            <a:spLocks noChangeArrowheads="1"/>
          </p:cNvSpPr>
          <p:nvPr/>
        </p:nvSpPr>
        <p:spPr bwMode="auto">
          <a:xfrm>
            <a:off x="981075" y="3924300"/>
            <a:ext cx="18351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MANOEUVRE ELEMENT CWBR-35</a:t>
            </a:r>
          </a:p>
          <a:p>
            <a:r>
              <a:rPr lang="en-GB" altLang="en-US" sz="800"/>
              <a:t>x5 Special Forces Squadron</a:t>
            </a:r>
          </a:p>
        </p:txBody>
      </p:sp>
      <p:sp>
        <p:nvSpPr>
          <p:cNvPr id="115974" name="Line 262">
            <a:extLst>
              <a:ext uri="{FF2B5EF4-FFF2-40B4-BE49-F238E27FC236}">
                <a16:creationId xmlns:a16="http://schemas.microsoft.com/office/drawing/2014/main" id="{8F71BF5C-8FBE-4A63-B78E-8FC8E243DB6F}"/>
              </a:ext>
            </a:extLst>
          </p:cNvPr>
          <p:cNvSpPr>
            <a:spLocks noChangeShapeType="1"/>
          </p:cNvSpPr>
          <p:nvPr/>
        </p:nvSpPr>
        <p:spPr bwMode="auto">
          <a:xfrm>
            <a:off x="549275" y="4068763"/>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5975" name="Line 263">
            <a:extLst>
              <a:ext uri="{FF2B5EF4-FFF2-40B4-BE49-F238E27FC236}">
                <a16:creationId xmlns:a16="http://schemas.microsoft.com/office/drawing/2014/main" id="{10E44568-80C2-4AEE-A946-983F6B2ED8DA}"/>
              </a:ext>
            </a:extLst>
          </p:cNvPr>
          <p:cNvSpPr>
            <a:spLocks noChangeShapeType="1"/>
          </p:cNvSpPr>
          <p:nvPr/>
        </p:nvSpPr>
        <p:spPr bwMode="auto">
          <a:xfrm flipV="1">
            <a:off x="549275" y="3852863"/>
            <a:ext cx="0" cy="2159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15976" name="Group 264">
            <a:extLst>
              <a:ext uri="{FF2B5EF4-FFF2-40B4-BE49-F238E27FC236}">
                <a16:creationId xmlns:a16="http://schemas.microsoft.com/office/drawing/2014/main" id="{723C80B0-9AF9-4DDB-BCE9-9F951B8041C5}"/>
              </a:ext>
            </a:extLst>
          </p:cNvPr>
          <p:cNvGrpSpPr>
            <a:grpSpLocks/>
          </p:cNvGrpSpPr>
          <p:nvPr/>
        </p:nvGrpSpPr>
        <p:grpSpPr bwMode="auto">
          <a:xfrm>
            <a:off x="692150" y="4716463"/>
            <a:ext cx="288925" cy="215900"/>
            <a:chOff x="300" y="4014"/>
            <a:chExt cx="182" cy="123"/>
          </a:xfrm>
        </p:grpSpPr>
        <p:grpSp>
          <p:nvGrpSpPr>
            <p:cNvPr id="115977" name="Group 265">
              <a:extLst>
                <a:ext uri="{FF2B5EF4-FFF2-40B4-BE49-F238E27FC236}">
                  <a16:creationId xmlns:a16="http://schemas.microsoft.com/office/drawing/2014/main" id="{222F42F6-FE21-462F-BBD1-210A13578FAA}"/>
                </a:ext>
              </a:extLst>
            </p:cNvPr>
            <p:cNvGrpSpPr>
              <a:grpSpLocks noChangeAspect="1"/>
            </p:cNvGrpSpPr>
            <p:nvPr/>
          </p:nvGrpSpPr>
          <p:grpSpPr bwMode="auto">
            <a:xfrm>
              <a:off x="300" y="4014"/>
              <a:ext cx="181" cy="123"/>
              <a:chOff x="1968" y="1728"/>
              <a:chExt cx="195" cy="132"/>
            </a:xfrm>
          </p:grpSpPr>
          <p:sp>
            <p:nvSpPr>
              <p:cNvPr id="115978" name="Rectangle 266">
                <a:extLst>
                  <a:ext uri="{FF2B5EF4-FFF2-40B4-BE49-F238E27FC236}">
                    <a16:creationId xmlns:a16="http://schemas.microsoft.com/office/drawing/2014/main" id="{09EED84A-EA6B-4A51-86A9-5FE203759AD8}"/>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5979" name="Line 267">
                <a:extLst>
                  <a:ext uri="{FF2B5EF4-FFF2-40B4-BE49-F238E27FC236}">
                    <a16:creationId xmlns:a16="http://schemas.microsoft.com/office/drawing/2014/main" id="{66DC5C49-BD50-4DB9-9492-C9D639623C58}"/>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5980" name="Line 268">
                <a:extLst>
                  <a:ext uri="{FF2B5EF4-FFF2-40B4-BE49-F238E27FC236}">
                    <a16:creationId xmlns:a16="http://schemas.microsoft.com/office/drawing/2014/main" id="{F45AEC9E-7D69-4F67-80BB-BE00C9B6600F}"/>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15981" name="Line 269">
              <a:extLst>
                <a:ext uri="{FF2B5EF4-FFF2-40B4-BE49-F238E27FC236}">
                  <a16:creationId xmlns:a16="http://schemas.microsoft.com/office/drawing/2014/main" id="{9ED018EE-E9A5-4AD6-8C77-51A73AA85752}"/>
                </a:ext>
              </a:extLst>
            </p:cNvPr>
            <p:cNvSpPr>
              <a:spLocks noChangeShapeType="1"/>
            </p:cNvSpPr>
            <p:nvPr/>
          </p:nvSpPr>
          <p:spPr bwMode="auto">
            <a:xfrm flipV="1">
              <a:off x="300" y="4014"/>
              <a:ext cx="182" cy="12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5982" name="Line 270">
              <a:extLst>
                <a:ext uri="{FF2B5EF4-FFF2-40B4-BE49-F238E27FC236}">
                  <a16:creationId xmlns:a16="http://schemas.microsoft.com/office/drawing/2014/main" id="{C9994FD1-ABB2-415F-A0B1-729BE5761CC4}"/>
                </a:ext>
              </a:extLst>
            </p:cNvPr>
            <p:cNvSpPr>
              <a:spLocks noChangeShapeType="1"/>
            </p:cNvSpPr>
            <p:nvPr/>
          </p:nvSpPr>
          <p:spPr bwMode="auto">
            <a:xfrm flipH="1" flipV="1">
              <a:off x="300" y="4014"/>
              <a:ext cx="180" cy="12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15983" name="Line 271">
            <a:extLst>
              <a:ext uri="{FF2B5EF4-FFF2-40B4-BE49-F238E27FC236}">
                <a16:creationId xmlns:a16="http://schemas.microsoft.com/office/drawing/2014/main" id="{0A746876-9B7A-4ED4-AF32-2C13E5804D43}"/>
              </a:ext>
            </a:extLst>
          </p:cNvPr>
          <p:cNvSpPr>
            <a:spLocks noChangeShapeType="1"/>
          </p:cNvSpPr>
          <p:nvPr/>
        </p:nvSpPr>
        <p:spPr bwMode="auto">
          <a:xfrm>
            <a:off x="836613" y="4643438"/>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5984" name="Text Box 272">
            <a:extLst>
              <a:ext uri="{FF2B5EF4-FFF2-40B4-BE49-F238E27FC236}">
                <a16:creationId xmlns:a16="http://schemas.microsoft.com/office/drawing/2014/main" id="{22CA3B49-0E56-489F-BBBB-C201DEA8024B}"/>
              </a:ext>
            </a:extLst>
          </p:cNvPr>
          <p:cNvSpPr txBox="1">
            <a:spLocks noChangeArrowheads="1"/>
          </p:cNvSpPr>
          <p:nvPr/>
        </p:nvSpPr>
        <p:spPr bwMode="auto">
          <a:xfrm>
            <a:off x="981075" y="4643438"/>
            <a:ext cx="18351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MANOEUVRE ELEMENT CWBR-35</a:t>
            </a:r>
          </a:p>
          <a:p>
            <a:r>
              <a:rPr lang="en-GB" altLang="en-US" sz="800"/>
              <a:t>x4 Special Forces Squadron</a:t>
            </a:r>
          </a:p>
        </p:txBody>
      </p:sp>
      <p:sp>
        <p:nvSpPr>
          <p:cNvPr id="115985" name="Line 273">
            <a:extLst>
              <a:ext uri="{FF2B5EF4-FFF2-40B4-BE49-F238E27FC236}">
                <a16:creationId xmlns:a16="http://schemas.microsoft.com/office/drawing/2014/main" id="{74B04896-78DB-4B79-8015-2946D38C912F}"/>
              </a:ext>
            </a:extLst>
          </p:cNvPr>
          <p:cNvSpPr>
            <a:spLocks noChangeShapeType="1"/>
          </p:cNvSpPr>
          <p:nvPr/>
        </p:nvSpPr>
        <p:spPr bwMode="auto">
          <a:xfrm>
            <a:off x="549275" y="4787900"/>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5986" name="Line 274">
            <a:extLst>
              <a:ext uri="{FF2B5EF4-FFF2-40B4-BE49-F238E27FC236}">
                <a16:creationId xmlns:a16="http://schemas.microsoft.com/office/drawing/2014/main" id="{B6418975-7927-428E-90F0-9984A75AC830}"/>
              </a:ext>
            </a:extLst>
          </p:cNvPr>
          <p:cNvSpPr>
            <a:spLocks noChangeShapeType="1"/>
          </p:cNvSpPr>
          <p:nvPr/>
        </p:nvSpPr>
        <p:spPr bwMode="auto">
          <a:xfrm flipV="1">
            <a:off x="549275" y="4572000"/>
            <a:ext cx="0" cy="2159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5987" name="Text Box 275">
            <a:extLst>
              <a:ext uri="{FF2B5EF4-FFF2-40B4-BE49-F238E27FC236}">
                <a16:creationId xmlns:a16="http://schemas.microsoft.com/office/drawing/2014/main" id="{FD302E18-6E47-4483-9EA3-6CF39BD1149C}"/>
              </a:ext>
            </a:extLst>
          </p:cNvPr>
          <p:cNvSpPr txBox="1">
            <a:spLocks noChangeArrowheads="1"/>
          </p:cNvSpPr>
          <p:nvPr/>
        </p:nvSpPr>
        <p:spPr bwMode="auto">
          <a:xfrm>
            <a:off x="115888" y="5262563"/>
            <a:ext cx="3241675" cy="3881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800"/>
              <a:t>(a) </a:t>
            </a:r>
            <a:r>
              <a:rPr lang="en-GB" altLang="en-US" sz="800" b="0"/>
              <a:t>The UK Special Forces Directorate was formed in 1987 to establish joint operational control of the previously separate efforts of the SAS, SBS and 14 Intelligence Company.</a:t>
            </a:r>
          </a:p>
          <a:p>
            <a:endParaRPr lang="en-GB" altLang="en-US" sz="800"/>
          </a:p>
          <a:p>
            <a:r>
              <a:rPr lang="en-GB" altLang="en-US" sz="800"/>
              <a:t>(b) </a:t>
            </a:r>
            <a:r>
              <a:rPr lang="en-GB" altLang="en-US" sz="800" b="0"/>
              <a:t>21 and 23 SAS were both formed from TA volunteer reservists rather than the </a:t>
            </a:r>
            <a:r>
              <a:rPr lang="en-GB" altLang="en-US" sz="800" b="0">
                <a:cs typeface="Arial" panose="020B0604020202020204" pitchFamily="34" charset="0"/>
              </a:rPr>
              <a:t>é</a:t>
            </a:r>
            <a:r>
              <a:rPr lang="en-GB" altLang="en-US" sz="800" b="0"/>
              <a:t>lite of the regular Army.  Their selection process and training was exactly the same as for the regulars and they repeatedly proved themselves to be the equal of 22 SAS, as operations in Iraq and Afghanistan subsequently proved.  21 &amp; 23 SAS were both stronger in terms of organisation, with </a:t>
            </a:r>
            <a:r>
              <a:rPr lang="en-GB" altLang="en-US" sz="800"/>
              <a:t>x5 </a:t>
            </a:r>
            <a:r>
              <a:rPr lang="en-GB" altLang="en-US" sz="800" b="0"/>
              <a:t>Squadrons apiece and were BAOR-roled (see 1 (Br) Corps orbat).</a:t>
            </a:r>
          </a:p>
          <a:p>
            <a:endParaRPr lang="en-GB" altLang="en-US" sz="800" b="0"/>
          </a:p>
          <a:p>
            <a:r>
              <a:rPr lang="en-GB" altLang="en-US" sz="800"/>
              <a:t>(c) </a:t>
            </a:r>
            <a:r>
              <a:rPr lang="en-GB" altLang="en-US" sz="800" b="0"/>
              <a:t>While 21 &amp; 23 SAS were tasked to join BAOR during wartime, 22 SAS were to be kept in hand by Director Special Forces.  One Squadron was perpetually on standby for ‘Counter-Revolutionary Warfare’ (CRW) duties in the UK and another was normally to be found fighting terrorism in Northern Ireland.  The remaining two squadrons would therefore be training and/or on operations overseas.</a:t>
            </a:r>
          </a:p>
          <a:p>
            <a:endParaRPr lang="en-GB" altLang="en-US" sz="800" b="0"/>
          </a:p>
          <a:p>
            <a:r>
              <a:rPr lang="en-GB" altLang="en-US" sz="800"/>
              <a:t>(d) </a:t>
            </a:r>
            <a:r>
              <a:rPr lang="en-GB" altLang="en-US" sz="800" b="0"/>
              <a:t>The Royal Marines’ Special Boat Squadron was expanded to form the Special Boat Service in 1987.  It was brought under the operational command of the Director of Special Forces at this time and also took the maritime counter-terrorism role from ‘Comacchio’ Group, Royal Marines.  Like 22 SAS, one SBS Squadron was perpetually on standby for counter-terrorism duties and would take the lead from 22 SAS in the event of the terrorism being at sea (e.g. on board a ship or North Sea oil rig).  At a small-unit level, the reorganised SBS mirrored the SAS Squadron and Troop organisation and there was a considerable degree of inter-operability and role-overlap between the two services.</a:t>
            </a:r>
            <a:endParaRPr lang="en-GB" altLang="en-US" sz="800"/>
          </a:p>
        </p:txBody>
      </p:sp>
      <p:pic>
        <p:nvPicPr>
          <p:cNvPr id="115988" name="Picture 276" descr="Commando-Dagger">
            <a:extLst>
              <a:ext uri="{FF2B5EF4-FFF2-40B4-BE49-F238E27FC236}">
                <a16:creationId xmlns:a16="http://schemas.microsoft.com/office/drawing/2014/main" id="{18D772C0-7AC0-4479-AAD4-2E99C97E5AC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00663" y="250825"/>
            <a:ext cx="1073150" cy="1368425"/>
          </a:xfrm>
          <a:prstGeom prst="rect">
            <a:avLst/>
          </a:prstGeom>
          <a:noFill/>
          <a:extLst>
            <a:ext uri="{909E8E84-426E-40DD-AFC4-6F175D3DCCD1}">
              <a14:hiddenFill xmlns:a14="http://schemas.microsoft.com/office/drawing/2010/main">
                <a:solidFill>
                  <a:srgbClr val="FFFFFF"/>
                </a:solidFill>
              </a14:hiddenFill>
            </a:ext>
          </a:extLst>
        </p:spPr>
      </p:pic>
      <p:sp>
        <p:nvSpPr>
          <p:cNvPr id="115990" name="Text Box 278">
            <a:extLst>
              <a:ext uri="{FF2B5EF4-FFF2-40B4-BE49-F238E27FC236}">
                <a16:creationId xmlns:a16="http://schemas.microsoft.com/office/drawing/2014/main" id="{A7B85A51-263E-48AD-A3BE-E7ED90C7118F}"/>
              </a:ext>
            </a:extLst>
          </p:cNvPr>
          <p:cNvSpPr txBox="1">
            <a:spLocks noChangeArrowheads="1"/>
          </p:cNvSpPr>
          <p:nvPr/>
        </p:nvSpPr>
        <p:spPr bwMode="auto">
          <a:xfrm>
            <a:off x="3500438" y="5508625"/>
            <a:ext cx="3241675" cy="3392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800"/>
              <a:t>(a) </a:t>
            </a:r>
            <a:r>
              <a:rPr lang="en-GB" altLang="en-US" sz="800" b="0"/>
              <a:t>‘Comacchio’ Company (also known as 43 RM Commando) was formed in 1980 to be an independent, over-strength Commando Company Group tasked with the protection of the Royal Navy’s nuclear weapons, the UK’s offshore oil industry and with countering maritime terrorism in the UK’s area of interest.  The Company had 300 men and was therefore approximately double the strength of a normal Commando Company.  In 1983 it was expanded to 400 men and became the Comacchio Group.  I don’t have organisational details, though it seems to have comprised multiple ‘Squadrons’.  ‘Comacchio’ Group’s counter-terrorism role passed to the expanded SBS in 1987.</a:t>
            </a:r>
          </a:p>
          <a:p>
            <a:endParaRPr lang="en-GB" altLang="en-US" sz="800"/>
          </a:p>
          <a:p>
            <a:r>
              <a:rPr lang="en-GB" altLang="en-US" sz="800"/>
              <a:t>(b) </a:t>
            </a:r>
            <a:r>
              <a:rPr lang="en-GB" altLang="en-US" sz="800" b="0"/>
              <a:t>I have very little information on the Royal Marines Commando Company in Hong Kong, so more research is required.  One source describes it as ‘Salerno’ Company, but this is definitely incorrect, as ‘Salerno’ Company was disbanded in Malta during the 1970s.</a:t>
            </a:r>
          </a:p>
          <a:p>
            <a:endParaRPr lang="en-GB" altLang="en-US" sz="800" b="0"/>
          </a:p>
          <a:p>
            <a:r>
              <a:rPr lang="en-GB" altLang="en-US" sz="800"/>
              <a:t>(c) </a:t>
            </a:r>
            <a:r>
              <a:rPr lang="en-GB" altLang="en-US" sz="800" b="0"/>
              <a:t>The Falkland Islands garrison (designated Naval Party 8901) comprised an over-strength Commando platoon (approx </a:t>
            </a:r>
            <a:r>
              <a:rPr lang="en-GB" altLang="en-US" sz="800"/>
              <a:t>x4 </a:t>
            </a:r>
            <a:r>
              <a:rPr lang="en-GB" altLang="en-US" sz="800" b="0"/>
              <a:t>Commando Infantry).  In 1982 it happened to be double its normal strength when Argentina invaded, as it was in the middle of its handover cycle.  Following the war, Falklands garrison duties were passed to the Army and RAF.</a:t>
            </a:r>
          </a:p>
          <a:p>
            <a:endParaRPr lang="en-GB" altLang="en-US" sz="800" b="0"/>
          </a:p>
          <a:p>
            <a:r>
              <a:rPr lang="en-GB" altLang="en-US" sz="800"/>
              <a:t>(d) </a:t>
            </a:r>
            <a:r>
              <a:rPr lang="en-GB" altLang="en-US" sz="800" b="0"/>
              <a:t>The Special Boat Squadron was expanded to become the Special Boat Service in 1987 and passed to the operational control of the UK Special Forces Directorate.</a:t>
            </a:r>
            <a:endParaRPr lang="en-GB" altLang="en-US" sz="800"/>
          </a:p>
        </p:txBody>
      </p:sp>
      <p:grpSp>
        <p:nvGrpSpPr>
          <p:cNvPr id="115992" name="Group 280">
            <a:extLst>
              <a:ext uri="{FF2B5EF4-FFF2-40B4-BE49-F238E27FC236}">
                <a16:creationId xmlns:a16="http://schemas.microsoft.com/office/drawing/2014/main" id="{AB06FA79-7E1C-4D98-A99D-9BF6B1FB3F3F}"/>
              </a:ext>
            </a:extLst>
          </p:cNvPr>
          <p:cNvGrpSpPr>
            <a:grpSpLocks/>
          </p:cNvGrpSpPr>
          <p:nvPr/>
        </p:nvGrpSpPr>
        <p:grpSpPr bwMode="auto">
          <a:xfrm>
            <a:off x="404813" y="5075238"/>
            <a:ext cx="244475" cy="158750"/>
            <a:chOff x="3294" y="2154"/>
            <a:chExt cx="154" cy="100"/>
          </a:xfrm>
        </p:grpSpPr>
        <p:sp>
          <p:nvSpPr>
            <p:cNvPr id="115993" name="Rectangle 281">
              <a:extLst>
                <a:ext uri="{FF2B5EF4-FFF2-40B4-BE49-F238E27FC236}">
                  <a16:creationId xmlns:a16="http://schemas.microsoft.com/office/drawing/2014/main" id="{9BD4DF37-7512-40A8-B0F1-EC97BB8FC347}"/>
                </a:ext>
              </a:extLst>
            </p:cNvPr>
            <p:cNvSpPr>
              <a:spLocks noChangeAspect="1" noChangeArrowheads="1"/>
            </p:cNvSpPr>
            <p:nvPr/>
          </p:nvSpPr>
          <p:spPr bwMode="auto">
            <a:xfrm>
              <a:off x="3294" y="2154"/>
              <a:ext cx="154" cy="100"/>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115994" name="Group 282">
              <a:extLst>
                <a:ext uri="{FF2B5EF4-FFF2-40B4-BE49-F238E27FC236}">
                  <a16:creationId xmlns:a16="http://schemas.microsoft.com/office/drawing/2014/main" id="{788DE644-0D86-45E0-994E-0F21B673F36E}"/>
                </a:ext>
              </a:extLst>
            </p:cNvPr>
            <p:cNvGrpSpPr>
              <a:grpSpLocks/>
            </p:cNvGrpSpPr>
            <p:nvPr/>
          </p:nvGrpSpPr>
          <p:grpSpPr bwMode="auto">
            <a:xfrm>
              <a:off x="3316" y="2171"/>
              <a:ext cx="110" cy="63"/>
              <a:chOff x="691" y="3359"/>
              <a:chExt cx="136" cy="90"/>
            </a:xfrm>
          </p:grpSpPr>
          <p:sp>
            <p:nvSpPr>
              <p:cNvPr id="115995" name="Line 283">
                <a:extLst>
                  <a:ext uri="{FF2B5EF4-FFF2-40B4-BE49-F238E27FC236}">
                    <a16:creationId xmlns:a16="http://schemas.microsoft.com/office/drawing/2014/main" id="{A6C5C25A-7E13-4560-B489-6A17EAFCEFC8}"/>
                  </a:ext>
                </a:extLst>
              </p:cNvPr>
              <p:cNvSpPr>
                <a:spLocks noChangeShapeType="1"/>
              </p:cNvSpPr>
              <p:nvPr/>
            </p:nvSpPr>
            <p:spPr bwMode="auto">
              <a:xfrm>
                <a:off x="691"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5996" name="Line 284">
                <a:extLst>
                  <a:ext uri="{FF2B5EF4-FFF2-40B4-BE49-F238E27FC236}">
                    <a16:creationId xmlns:a16="http://schemas.microsoft.com/office/drawing/2014/main" id="{CF14B586-FEBB-4E60-AE74-6278F36B7341}"/>
                  </a:ext>
                </a:extLst>
              </p:cNvPr>
              <p:cNvSpPr>
                <a:spLocks noChangeShapeType="1"/>
              </p:cNvSpPr>
              <p:nvPr/>
            </p:nvSpPr>
            <p:spPr bwMode="auto">
              <a:xfrm flipV="1">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5997" name="Line 285">
                <a:extLst>
                  <a:ext uri="{FF2B5EF4-FFF2-40B4-BE49-F238E27FC236}">
                    <a16:creationId xmlns:a16="http://schemas.microsoft.com/office/drawing/2014/main" id="{96E90195-FA21-4AA2-AAA5-492F5CE8EF2A}"/>
                  </a:ext>
                </a:extLst>
              </p:cNvPr>
              <p:cNvSpPr>
                <a:spLocks noChangeShapeType="1"/>
              </p:cNvSpPr>
              <p:nvPr/>
            </p:nvSpPr>
            <p:spPr bwMode="auto">
              <a:xfrm>
                <a:off x="827"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5998" name="Line 286">
                <a:extLst>
                  <a:ext uri="{FF2B5EF4-FFF2-40B4-BE49-F238E27FC236}">
                    <a16:creationId xmlns:a16="http://schemas.microsoft.com/office/drawing/2014/main" id="{A016CCB6-C024-4CE7-8FD8-069E895CDF3C}"/>
                  </a:ext>
                </a:extLst>
              </p:cNvPr>
              <p:cNvSpPr>
                <a:spLocks noChangeShapeType="1"/>
              </p:cNvSpPr>
              <p:nvPr/>
            </p:nvSpPr>
            <p:spPr bwMode="auto">
              <a:xfrm>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115999" name="Group 287">
            <a:extLst>
              <a:ext uri="{FF2B5EF4-FFF2-40B4-BE49-F238E27FC236}">
                <a16:creationId xmlns:a16="http://schemas.microsoft.com/office/drawing/2014/main" id="{1E1B9F31-B374-4C72-998C-6E4EBA9BDB11}"/>
              </a:ext>
            </a:extLst>
          </p:cNvPr>
          <p:cNvGrpSpPr>
            <a:grpSpLocks/>
          </p:cNvGrpSpPr>
          <p:nvPr/>
        </p:nvGrpSpPr>
        <p:grpSpPr bwMode="auto">
          <a:xfrm>
            <a:off x="488950" y="5003800"/>
            <a:ext cx="74613" cy="26988"/>
            <a:chOff x="2373" y="1404"/>
            <a:chExt cx="47" cy="17"/>
          </a:xfrm>
        </p:grpSpPr>
        <p:sp>
          <p:nvSpPr>
            <p:cNvPr id="116000" name="Oval 288">
              <a:extLst>
                <a:ext uri="{FF2B5EF4-FFF2-40B4-BE49-F238E27FC236}">
                  <a16:creationId xmlns:a16="http://schemas.microsoft.com/office/drawing/2014/main" id="{221C2B69-154C-4BAF-A194-1D7EF7DECEC0}"/>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16001" name="Oval 289">
              <a:extLst>
                <a:ext uri="{FF2B5EF4-FFF2-40B4-BE49-F238E27FC236}">
                  <a16:creationId xmlns:a16="http://schemas.microsoft.com/office/drawing/2014/main" id="{4D082B43-CFD4-4933-96DC-13245B41D308}"/>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16002" name="Text Box 290">
            <a:extLst>
              <a:ext uri="{FF2B5EF4-FFF2-40B4-BE49-F238E27FC236}">
                <a16:creationId xmlns:a16="http://schemas.microsoft.com/office/drawing/2014/main" id="{6DCBF74B-861A-4F46-8C1F-4775F7D594B8}"/>
              </a:ext>
            </a:extLst>
          </p:cNvPr>
          <p:cNvSpPr txBox="1">
            <a:spLocks noChangeArrowheads="1"/>
          </p:cNvSpPr>
          <p:nvPr/>
        </p:nvSpPr>
        <p:spPr bwMode="auto">
          <a:xfrm>
            <a:off x="620713" y="5003800"/>
            <a:ext cx="2678112"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x2 </a:t>
            </a:r>
            <a:r>
              <a:rPr lang="en-GB" altLang="en-US" sz="800" b="0"/>
              <a:t>Agusta 109A Utility Helicopter                   CWBR-75</a:t>
            </a:r>
            <a:endParaRPr lang="en-GB" altLang="en-US" sz="800"/>
          </a:p>
        </p:txBody>
      </p:sp>
      <p:sp>
        <p:nvSpPr>
          <p:cNvPr id="116003" name="Line 291">
            <a:extLst>
              <a:ext uri="{FF2B5EF4-FFF2-40B4-BE49-F238E27FC236}">
                <a16:creationId xmlns:a16="http://schemas.microsoft.com/office/drawing/2014/main" id="{B81D42CA-D8C5-407B-A4C9-B65A6BA56403}"/>
              </a:ext>
            </a:extLst>
          </p:cNvPr>
          <p:cNvSpPr>
            <a:spLocks noChangeShapeType="1"/>
          </p:cNvSpPr>
          <p:nvPr/>
        </p:nvSpPr>
        <p:spPr bwMode="auto">
          <a:xfrm>
            <a:off x="261938" y="5148263"/>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1074" name="Picture 2" descr="Image result for raf regiment badge">
            <a:extLst>
              <a:ext uri="{FF2B5EF4-FFF2-40B4-BE49-F238E27FC236}">
                <a16:creationId xmlns:a16="http://schemas.microsoft.com/office/drawing/2014/main" id="{047C404D-4C19-4A55-8A87-01CF8C0DCF5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29000" y="107950"/>
            <a:ext cx="1233488" cy="1655763"/>
          </a:xfrm>
          <a:prstGeom prst="rect">
            <a:avLst/>
          </a:prstGeom>
          <a:noFill/>
          <a:extLst>
            <a:ext uri="{909E8E84-426E-40DD-AFC4-6F175D3DCCD1}">
              <a14:hiddenFill xmlns:a14="http://schemas.microsoft.com/office/drawing/2010/main">
                <a:solidFill>
                  <a:srgbClr val="FFFFFF"/>
                </a:solidFill>
              </a14:hiddenFill>
            </a:ext>
          </a:extLst>
        </p:spPr>
      </p:pic>
      <p:sp>
        <p:nvSpPr>
          <p:cNvPr id="131075" name="Text Box 3">
            <a:extLst>
              <a:ext uri="{FF2B5EF4-FFF2-40B4-BE49-F238E27FC236}">
                <a16:creationId xmlns:a16="http://schemas.microsoft.com/office/drawing/2014/main" id="{A58B0DF5-360F-4683-B427-99EE42FC64FF}"/>
              </a:ext>
            </a:extLst>
          </p:cNvPr>
          <p:cNvSpPr txBox="1">
            <a:spLocks noChangeArrowheads="1"/>
          </p:cNvSpPr>
          <p:nvPr/>
        </p:nvSpPr>
        <p:spPr bwMode="auto">
          <a:xfrm>
            <a:off x="692150" y="898525"/>
            <a:ext cx="18859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CWBR-28</a:t>
            </a:r>
          </a:p>
          <a:p>
            <a:r>
              <a:rPr lang="en-GB" altLang="en-US" sz="800"/>
              <a:t>2 Squadron (Light Armour/Para) (c)</a:t>
            </a:r>
          </a:p>
        </p:txBody>
      </p:sp>
      <p:sp>
        <p:nvSpPr>
          <p:cNvPr id="131076" name="Line 4">
            <a:extLst>
              <a:ext uri="{FF2B5EF4-FFF2-40B4-BE49-F238E27FC236}">
                <a16:creationId xmlns:a16="http://schemas.microsoft.com/office/drawing/2014/main" id="{D968B4A2-2ABB-4613-A1C8-57A363110BE0}"/>
              </a:ext>
            </a:extLst>
          </p:cNvPr>
          <p:cNvSpPr>
            <a:spLocks noChangeShapeType="1"/>
          </p:cNvSpPr>
          <p:nvPr/>
        </p:nvSpPr>
        <p:spPr bwMode="auto">
          <a:xfrm>
            <a:off x="552450" y="900113"/>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31077" name="Group 5">
            <a:extLst>
              <a:ext uri="{FF2B5EF4-FFF2-40B4-BE49-F238E27FC236}">
                <a16:creationId xmlns:a16="http://schemas.microsoft.com/office/drawing/2014/main" id="{A1D9723A-A94A-4E12-9AFD-F16CCA5DEEE8}"/>
              </a:ext>
            </a:extLst>
          </p:cNvPr>
          <p:cNvGrpSpPr>
            <a:grpSpLocks/>
          </p:cNvGrpSpPr>
          <p:nvPr/>
        </p:nvGrpSpPr>
        <p:grpSpPr bwMode="auto">
          <a:xfrm>
            <a:off x="409575" y="973138"/>
            <a:ext cx="287338" cy="222250"/>
            <a:chOff x="74" y="160"/>
            <a:chExt cx="181" cy="140"/>
          </a:xfrm>
        </p:grpSpPr>
        <p:grpSp>
          <p:nvGrpSpPr>
            <p:cNvPr id="131078" name="Group 6">
              <a:extLst>
                <a:ext uri="{FF2B5EF4-FFF2-40B4-BE49-F238E27FC236}">
                  <a16:creationId xmlns:a16="http://schemas.microsoft.com/office/drawing/2014/main" id="{C8953183-50B4-457A-8426-6B75E2760968}"/>
                </a:ext>
              </a:extLst>
            </p:cNvPr>
            <p:cNvGrpSpPr>
              <a:grpSpLocks noChangeAspect="1"/>
            </p:cNvGrpSpPr>
            <p:nvPr/>
          </p:nvGrpSpPr>
          <p:grpSpPr bwMode="auto">
            <a:xfrm>
              <a:off x="74" y="160"/>
              <a:ext cx="181" cy="136"/>
              <a:chOff x="480" y="816"/>
              <a:chExt cx="201" cy="132"/>
            </a:xfrm>
          </p:grpSpPr>
          <p:grpSp>
            <p:nvGrpSpPr>
              <p:cNvPr id="131079" name="Group 7">
                <a:extLst>
                  <a:ext uri="{FF2B5EF4-FFF2-40B4-BE49-F238E27FC236}">
                    <a16:creationId xmlns:a16="http://schemas.microsoft.com/office/drawing/2014/main" id="{17E96D9D-CA23-4BA6-AF9B-A6B818218112}"/>
                  </a:ext>
                </a:extLst>
              </p:cNvPr>
              <p:cNvGrpSpPr>
                <a:grpSpLocks noChangeAspect="1"/>
              </p:cNvGrpSpPr>
              <p:nvPr/>
            </p:nvGrpSpPr>
            <p:grpSpPr bwMode="auto">
              <a:xfrm>
                <a:off x="480" y="816"/>
                <a:ext cx="201" cy="132"/>
                <a:chOff x="480" y="816"/>
                <a:chExt cx="201" cy="132"/>
              </a:xfrm>
            </p:grpSpPr>
            <p:sp>
              <p:nvSpPr>
                <p:cNvPr id="131080" name="Rectangle 8">
                  <a:extLst>
                    <a:ext uri="{FF2B5EF4-FFF2-40B4-BE49-F238E27FC236}">
                      <a16:creationId xmlns:a16="http://schemas.microsoft.com/office/drawing/2014/main" id="{57E2909B-92A4-4CEE-B20A-CD5DEBD9A632}"/>
                    </a:ext>
                  </a:extLst>
                </p:cNvPr>
                <p:cNvSpPr>
                  <a:spLocks noChangeAspect="1" noChangeArrowheads="1"/>
                </p:cNvSpPr>
                <p:nvPr/>
              </p:nvSpPr>
              <p:spPr bwMode="auto">
                <a:xfrm>
                  <a:off x="480" y="816"/>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31081" name="Oval 9">
                  <a:extLst>
                    <a:ext uri="{FF2B5EF4-FFF2-40B4-BE49-F238E27FC236}">
                      <a16:creationId xmlns:a16="http://schemas.microsoft.com/office/drawing/2014/main" id="{F2176AB2-F478-4C4A-AE9A-43FE2A49219A}"/>
                    </a:ext>
                  </a:extLst>
                </p:cNvPr>
                <p:cNvSpPr>
                  <a:spLocks noChangeAspect="1" noChangeArrowheads="1"/>
                </p:cNvSpPr>
                <p:nvPr/>
              </p:nvSpPr>
              <p:spPr bwMode="auto">
                <a:xfrm>
                  <a:off x="517" y="849"/>
                  <a:ext cx="127"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131082" name="Line 10">
                <a:extLst>
                  <a:ext uri="{FF2B5EF4-FFF2-40B4-BE49-F238E27FC236}">
                    <a16:creationId xmlns:a16="http://schemas.microsoft.com/office/drawing/2014/main" id="{1B75C87B-0C44-42B5-9A3C-40911EFC2B13}"/>
                  </a:ext>
                </a:extLst>
              </p:cNvPr>
              <p:cNvSpPr>
                <a:spLocks noChangeAspect="1" noChangeShapeType="1"/>
              </p:cNvSpPr>
              <p:nvPr/>
            </p:nvSpPr>
            <p:spPr bwMode="auto">
              <a:xfrm flipV="1">
                <a:off x="480" y="816"/>
                <a:ext cx="198" cy="132"/>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31083" name="Group 11">
              <a:extLst>
                <a:ext uri="{FF2B5EF4-FFF2-40B4-BE49-F238E27FC236}">
                  <a16:creationId xmlns:a16="http://schemas.microsoft.com/office/drawing/2014/main" id="{96437300-BA57-4B5C-9834-2C0CCC7CB5AB}"/>
                </a:ext>
              </a:extLst>
            </p:cNvPr>
            <p:cNvGrpSpPr>
              <a:grpSpLocks/>
            </p:cNvGrpSpPr>
            <p:nvPr/>
          </p:nvGrpSpPr>
          <p:grpSpPr bwMode="auto">
            <a:xfrm>
              <a:off x="135" y="267"/>
              <a:ext cx="59" cy="33"/>
              <a:chOff x="1632" y="1249"/>
              <a:chExt cx="48" cy="24"/>
            </a:xfrm>
          </p:grpSpPr>
          <p:sp>
            <p:nvSpPr>
              <p:cNvPr id="131084" name="AutoShape 12">
                <a:extLst>
                  <a:ext uri="{FF2B5EF4-FFF2-40B4-BE49-F238E27FC236}">
                    <a16:creationId xmlns:a16="http://schemas.microsoft.com/office/drawing/2014/main" id="{68875FA8-F7FD-4849-850A-7B2A54EE63D2}"/>
                  </a:ext>
                </a:extLst>
              </p:cNvPr>
              <p:cNvSpPr>
                <a:spLocks noChangeArrowheads="1"/>
              </p:cNvSpPr>
              <p:nvPr/>
            </p:nvSpPr>
            <p:spPr bwMode="auto">
              <a:xfrm>
                <a:off x="1632" y="1249"/>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31085" name="AutoShape 13">
                <a:extLst>
                  <a:ext uri="{FF2B5EF4-FFF2-40B4-BE49-F238E27FC236}">
                    <a16:creationId xmlns:a16="http://schemas.microsoft.com/office/drawing/2014/main" id="{1A659F8E-267B-4648-8073-D67C19D33AC3}"/>
                  </a:ext>
                </a:extLst>
              </p:cNvPr>
              <p:cNvSpPr>
                <a:spLocks noChangeArrowheads="1"/>
              </p:cNvSpPr>
              <p:nvPr/>
            </p:nvSpPr>
            <p:spPr bwMode="auto">
              <a:xfrm>
                <a:off x="1657" y="1250"/>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grpSp>
        <p:nvGrpSpPr>
          <p:cNvPr id="131086" name="Group 14">
            <a:extLst>
              <a:ext uri="{FF2B5EF4-FFF2-40B4-BE49-F238E27FC236}">
                <a16:creationId xmlns:a16="http://schemas.microsoft.com/office/drawing/2014/main" id="{C10F174F-F1D4-4838-95E4-C8112F470030}"/>
              </a:ext>
            </a:extLst>
          </p:cNvPr>
          <p:cNvGrpSpPr>
            <a:grpSpLocks noChangeAspect="1"/>
          </p:cNvGrpSpPr>
          <p:nvPr/>
        </p:nvGrpSpPr>
        <p:grpSpPr bwMode="auto">
          <a:xfrm>
            <a:off x="404813" y="614363"/>
            <a:ext cx="287337" cy="215900"/>
            <a:chOff x="480" y="816"/>
            <a:chExt cx="201" cy="132"/>
          </a:xfrm>
        </p:grpSpPr>
        <p:grpSp>
          <p:nvGrpSpPr>
            <p:cNvPr id="131087" name="Group 15">
              <a:extLst>
                <a:ext uri="{FF2B5EF4-FFF2-40B4-BE49-F238E27FC236}">
                  <a16:creationId xmlns:a16="http://schemas.microsoft.com/office/drawing/2014/main" id="{9676DDA3-DD55-430B-8C62-405ACA6D5DAA}"/>
                </a:ext>
              </a:extLst>
            </p:cNvPr>
            <p:cNvGrpSpPr>
              <a:grpSpLocks noChangeAspect="1"/>
            </p:cNvGrpSpPr>
            <p:nvPr/>
          </p:nvGrpSpPr>
          <p:grpSpPr bwMode="auto">
            <a:xfrm>
              <a:off x="480" y="816"/>
              <a:ext cx="201" cy="132"/>
              <a:chOff x="480" y="816"/>
              <a:chExt cx="201" cy="132"/>
            </a:xfrm>
          </p:grpSpPr>
          <p:sp>
            <p:nvSpPr>
              <p:cNvPr id="131088" name="Rectangle 16">
                <a:extLst>
                  <a:ext uri="{FF2B5EF4-FFF2-40B4-BE49-F238E27FC236}">
                    <a16:creationId xmlns:a16="http://schemas.microsoft.com/office/drawing/2014/main" id="{606D63EE-6136-4A82-85D6-4AA8AC4EC7D3}"/>
                  </a:ext>
                </a:extLst>
              </p:cNvPr>
              <p:cNvSpPr>
                <a:spLocks noChangeAspect="1" noChangeArrowheads="1"/>
              </p:cNvSpPr>
              <p:nvPr/>
            </p:nvSpPr>
            <p:spPr bwMode="auto">
              <a:xfrm>
                <a:off x="480" y="816"/>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31089" name="Oval 17">
                <a:extLst>
                  <a:ext uri="{FF2B5EF4-FFF2-40B4-BE49-F238E27FC236}">
                    <a16:creationId xmlns:a16="http://schemas.microsoft.com/office/drawing/2014/main" id="{C5987601-5B9D-4E14-9FFF-3A5971081840}"/>
                  </a:ext>
                </a:extLst>
              </p:cNvPr>
              <p:cNvSpPr>
                <a:spLocks noChangeAspect="1" noChangeArrowheads="1"/>
              </p:cNvSpPr>
              <p:nvPr/>
            </p:nvSpPr>
            <p:spPr bwMode="auto">
              <a:xfrm>
                <a:off x="517" y="849"/>
                <a:ext cx="127"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131090" name="Line 18">
              <a:extLst>
                <a:ext uri="{FF2B5EF4-FFF2-40B4-BE49-F238E27FC236}">
                  <a16:creationId xmlns:a16="http://schemas.microsoft.com/office/drawing/2014/main" id="{4A4F1273-F209-45BE-9FB5-AD19FD8433B0}"/>
                </a:ext>
              </a:extLst>
            </p:cNvPr>
            <p:cNvSpPr>
              <a:spLocks noChangeAspect="1" noChangeShapeType="1"/>
            </p:cNvSpPr>
            <p:nvPr/>
          </p:nvSpPr>
          <p:spPr bwMode="auto">
            <a:xfrm flipV="1">
              <a:off x="480" y="816"/>
              <a:ext cx="198" cy="132"/>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31091" name="Text Box 19">
            <a:extLst>
              <a:ext uri="{FF2B5EF4-FFF2-40B4-BE49-F238E27FC236}">
                <a16:creationId xmlns:a16="http://schemas.microsoft.com/office/drawing/2014/main" id="{49098035-7A27-4972-BA21-7A93A767259B}"/>
              </a:ext>
            </a:extLst>
          </p:cNvPr>
          <p:cNvSpPr txBox="1">
            <a:spLocks noChangeArrowheads="1"/>
          </p:cNvSpPr>
          <p:nvPr/>
        </p:nvSpPr>
        <p:spPr bwMode="auto">
          <a:xfrm>
            <a:off x="692150" y="539750"/>
            <a:ext cx="16398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CWBR-27</a:t>
            </a:r>
          </a:p>
          <a:p>
            <a:r>
              <a:rPr lang="en-GB" altLang="en-US" sz="800"/>
              <a:t>1 Squadron (Light Armour) (b)</a:t>
            </a:r>
          </a:p>
        </p:txBody>
      </p:sp>
      <p:sp>
        <p:nvSpPr>
          <p:cNvPr id="131092" name="Line 20">
            <a:extLst>
              <a:ext uri="{FF2B5EF4-FFF2-40B4-BE49-F238E27FC236}">
                <a16:creationId xmlns:a16="http://schemas.microsoft.com/office/drawing/2014/main" id="{41E26452-9343-41C2-BD68-BED8C9F0179F}"/>
              </a:ext>
            </a:extLst>
          </p:cNvPr>
          <p:cNvSpPr>
            <a:spLocks noChangeShapeType="1"/>
          </p:cNvSpPr>
          <p:nvPr/>
        </p:nvSpPr>
        <p:spPr bwMode="auto">
          <a:xfrm>
            <a:off x="547688" y="541338"/>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31093" name="Group 21">
            <a:extLst>
              <a:ext uri="{FF2B5EF4-FFF2-40B4-BE49-F238E27FC236}">
                <a16:creationId xmlns:a16="http://schemas.microsoft.com/office/drawing/2014/main" id="{5E661B37-C905-44AA-877E-8FD20D56275A}"/>
              </a:ext>
            </a:extLst>
          </p:cNvPr>
          <p:cNvGrpSpPr>
            <a:grpSpLocks/>
          </p:cNvGrpSpPr>
          <p:nvPr/>
        </p:nvGrpSpPr>
        <p:grpSpPr bwMode="auto">
          <a:xfrm>
            <a:off x="404813" y="2052638"/>
            <a:ext cx="287337" cy="215900"/>
            <a:chOff x="1400" y="2850"/>
            <a:chExt cx="152" cy="99"/>
          </a:xfrm>
        </p:grpSpPr>
        <p:sp>
          <p:nvSpPr>
            <p:cNvPr id="131094" name="Rectangle 22">
              <a:extLst>
                <a:ext uri="{FF2B5EF4-FFF2-40B4-BE49-F238E27FC236}">
                  <a16:creationId xmlns:a16="http://schemas.microsoft.com/office/drawing/2014/main" id="{033B53A9-E638-4395-8EC9-C1E08668AD28}"/>
                </a:ext>
              </a:extLst>
            </p:cNvPr>
            <p:cNvSpPr>
              <a:spLocks noChangeAspect="1" noChangeArrowheads="1"/>
            </p:cNvSpPr>
            <p:nvPr/>
          </p:nvSpPr>
          <p:spPr bwMode="auto">
            <a:xfrm>
              <a:off x="1401" y="2850"/>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31095" name="Line 23">
              <a:extLst>
                <a:ext uri="{FF2B5EF4-FFF2-40B4-BE49-F238E27FC236}">
                  <a16:creationId xmlns:a16="http://schemas.microsoft.com/office/drawing/2014/main" id="{990C2A91-5A8C-4E54-91AE-9A1009BB1C4D}"/>
                </a:ext>
              </a:extLst>
            </p:cNvPr>
            <p:cNvSpPr>
              <a:spLocks noChangeAspect="1" noChangeShapeType="1"/>
            </p:cNvSpPr>
            <p:nvPr/>
          </p:nvSpPr>
          <p:spPr bwMode="auto">
            <a:xfrm flipV="1">
              <a:off x="1400" y="2851"/>
              <a:ext cx="73"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31096" name="Line 24">
              <a:extLst>
                <a:ext uri="{FF2B5EF4-FFF2-40B4-BE49-F238E27FC236}">
                  <a16:creationId xmlns:a16="http://schemas.microsoft.com/office/drawing/2014/main" id="{EE7387A1-ED8C-4D6D-8DF4-1B975DDF2129}"/>
                </a:ext>
              </a:extLst>
            </p:cNvPr>
            <p:cNvSpPr>
              <a:spLocks noChangeAspect="1" noChangeShapeType="1"/>
            </p:cNvSpPr>
            <p:nvPr/>
          </p:nvSpPr>
          <p:spPr bwMode="auto">
            <a:xfrm>
              <a:off x="1473" y="2850"/>
              <a:ext cx="78"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31097" name="Line 25">
              <a:extLst>
                <a:ext uri="{FF2B5EF4-FFF2-40B4-BE49-F238E27FC236}">
                  <a16:creationId xmlns:a16="http://schemas.microsoft.com/office/drawing/2014/main" id="{6447EC0C-4119-4B9C-80BB-AE938458E753}"/>
                </a:ext>
              </a:extLst>
            </p:cNvPr>
            <p:cNvSpPr>
              <a:spLocks noChangeAspect="1" noChangeShapeType="1"/>
            </p:cNvSpPr>
            <p:nvPr/>
          </p:nvSpPr>
          <p:spPr bwMode="auto">
            <a:xfrm>
              <a:off x="1442" y="2892"/>
              <a:ext cx="62" cy="0"/>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31098" name="Line 26">
            <a:extLst>
              <a:ext uri="{FF2B5EF4-FFF2-40B4-BE49-F238E27FC236}">
                <a16:creationId xmlns:a16="http://schemas.microsoft.com/office/drawing/2014/main" id="{8CDED95B-14C4-4A3B-A903-C6DA0A2CBC83}"/>
              </a:ext>
            </a:extLst>
          </p:cNvPr>
          <p:cNvSpPr>
            <a:spLocks noChangeShapeType="1"/>
          </p:cNvSpPr>
          <p:nvPr/>
        </p:nvSpPr>
        <p:spPr bwMode="auto">
          <a:xfrm>
            <a:off x="549275" y="1981200"/>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31099" name="Text Box 27">
            <a:extLst>
              <a:ext uri="{FF2B5EF4-FFF2-40B4-BE49-F238E27FC236}">
                <a16:creationId xmlns:a16="http://schemas.microsoft.com/office/drawing/2014/main" id="{A2469218-BD4D-4C8B-ABF0-94134951C60F}"/>
              </a:ext>
            </a:extLst>
          </p:cNvPr>
          <p:cNvSpPr txBox="1">
            <a:spLocks noChangeArrowheads="1"/>
          </p:cNvSpPr>
          <p:nvPr/>
        </p:nvSpPr>
        <p:spPr bwMode="auto">
          <a:xfrm>
            <a:off x="692150" y="1979613"/>
            <a:ext cx="13716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CWBR-26</a:t>
            </a:r>
          </a:p>
          <a:p>
            <a:r>
              <a:rPr lang="en-GB" altLang="en-US" sz="800"/>
              <a:t>16 Squadron (Rapier) (b)</a:t>
            </a:r>
          </a:p>
        </p:txBody>
      </p:sp>
      <p:sp>
        <p:nvSpPr>
          <p:cNvPr id="131100" name="Line 28">
            <a:extLst>
              <a:ext uri="{FF2B5EF4-FFF2-40B4-BE49-F238E27FC236}">
                <a16:creationId xmlns:a16="http://schemas.microsoft.com/office/drawing/2014/main" id="{C34BE45D-7A29-4EC3-B55E-42302368B369}"/>
              </a:ext>
            </a:extLst>
          </p:cNvPr>
          <p:cNvSpPr>
            <a:spLocks noChangeShapeType="1"/>
          </p:cNvSpPr>
          <p:nvPr/>
        </p:nvSpPr>
        <p:spPr bwMode="auto">
          <a:xfrm>
            <a:off x="549275" y="1258888"/>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31101" name="Text Box 29">
            <a:extLst>
              <a:ext uri="{FF2B5EF4-FFF2-40B4-BE49-F238E27FC236}">
                <a16:creationId xmlns:a16="http://schemas.microsoft.com/office/drawing/2014/main" id="{1E4878C7-6D5A-43ED-B3AF-5EE9E7DDE362}"/>
              </a:ext>
            </a:extLst>
          </p:cNvPr>
          <p:cNvSpPr txBox="1">
            <a:spLocks noChangeArrowheads="1"/>
          </p:cNvSpPr>
          <p:nvPr/>
        </p:nvSpPr>
        <p:spPr bwMode="auto">
          <a:xfrm>
            <a:off x="692150" y="1258888"/>
            <a:ext cx="12350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CWBR-29</a:t>
            </a:r>
          </a:p>
          <a:p>
            <a:r>
              <a:rPr lang="en-GB" altLang="en-US" sz="800"/>
              <a:t>3 Squadron (Field) (d)</a:t>
            </a:r>
          </a:p>
        </p:txBody>
      </p:sp>
      <p:grpSp>
        <p:nvGrpSpPr>
          <p:cNvPr id="131102" name="Group 30">
            <a:extLst>
              <a:ext uri="{FF2B5EF4-FFF2-40B4-BE49-F238E27FC236}">
                <a16:creationId xmlns:a16="http://schemas.microsoft.com/office/drawing/2014/main" id="{8FFEE931-CF9D-42C0-81FD-B0D6BD407B94}"/>
              </a:ext>
            </a:extLst>
          </p:cNvPr>
          <p:cNvGrpSpPr>
            <a:grpSpLocks noChangeAspect="1"/>
          </p:cNvGrpSpPr>
          <p:nvPr/>
        </p:nvGrpSpPr>
        <p:grpSpPr bwMode="auto">
          <a:xfrm>
            <a:off x="404813" y="1331913"/>
            <a:ext cx="287337" cy="212725"/>
            <a:chOff x="1968" y="1728"/>
            <a:chExt cx="195" cy="132"/>
          </a:xfrm>
        </p:grpSpPr>
        <p:sp>
          <p:nvSpPr>
            <p:cNvPr id="131103" name="Rectangle 31">
              <a:extLst>
                <a:ext uri="{FF2B5EF4-FFF2-40B4-BE49-F238E27FC236}">
                  <a16:creationId xmlns:a16="http://schemas.microsoft.com/office/drawing/2014/main" id="{D8CB9A7F-2CB7-4498-98EA-357EF37EEA1B}"/>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31104" name="Line 32">
              <a:extLst>
                <a:ext uri="{FF2B5EF4-FFF2-40B4-BE49-F238E27FC236}">
                  <a16:creationId xmlns:a16="http://schemas.microsoft.com/office/drawing/2014/main" id="{52832085-4063-426F-A91A-9A4AF2029ADF}"/>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31105" name="Line 33">
              <a:extLst>
                <a:ext uri="{FF2B5EF4-FFF2-40B4-BE49-F238E27FC236}">
                  <a16:creationId xmlns:a16="http://schemas.microsoft.com/office/drawing/2014/main" id="{6C2D9638-A15E-450C-86A8-E327D1FDAFB9}"/>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31106" name="Rectangle 34">
            <a:extLst>
              <a:ext uri="{FF2B5EF4-FFF2-40B4-BE49-F238E27FC236}">
                <a16:creationId xmlns:a16="http://schemas.microsoft.com/office/drawing/2014/main" id="{78724651-229E-4606-96E7-08D7FD952FAD}"/>
              </a:ext>
            </a:extLst>
          </p:cNvPr>
          <p:cNvSpPr>
            <a:spLocks noChangeAspect="1" noChangeArrowheads="1"/>
          </p:cNvSpPr>
          <p:nvPr/>
        </p:nvSpPr>
        <p:spPr bwMode="auto">
          <a:xfrm>
            <a:off x="117475" y="179388"/>
            <a:ext cx="360363" cy="288925"/>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GB" altLang="en-US" b="0"/>
              <a:t>RAF</a:t>
            </a:r>
          </a:p>
        </p:txBody>
      </p:sp>
      <p:sp>
        <p:nvSpPr>
          <p:cNvPr id="131110" name="Text Box 38">
            <a:extLst>
              <a:ext uri="{FF2B5EF4-FFF2-40B4-BE49-F238E27FC236}">
                <a16:creationId xmlns:a16="http://schemas.microsoft.com/office/drawing/2014/main" id="{D2CB6D99-45E4-48C7-A1F1-B1B1B5FB5A54}"/>
              </a:ext>
            </a:extLst>
          </p:cNvPr>
          <p:cNvSpPr txBox="1">
            <a:spLocks noChangeArrowheads="1"/>
          </p:cNvSpPr>
          <p:nvPr/>
        </p:nvSpPr>
        <p:spPr bwMode="auto">
          <a:xfrm>
            <a:off x="476250" y="179388"/>
            <a:ext cx="2555875"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The Royal Air Force Regiment </a:t>
            </a:r>
            <a:r>
              <a:rPr lang="en-GB" altLang="en-US" sz="800"/>
              <a:t>(ai)</a:t>
            </a:r>
            <a:endParaRPr lang="en-GB" altLang="en-US"/>
          </a:p>
        </p:txBody>
      </p:sp>
      <p:grpSp>
        <p:nvGrpSpPr>
          <p:cNvPr id="131111" name="Group 39">
            <a:extLst>
              <a:ext uri="{FF2B5EF4-FFF2-40B4-BE49-F238E27FC236}">
                <a16:creationId xmlns:a16="http://schemas.microsoft.com/office/drawing/2014/main" id="{6FCD0FEC-9F17-4C97-8100-C53A8D6F397F}"/>
              </a:ext>
            </a:extLst>
          </p:cNvPr>
          <p:cNvGrpSpPr>
            <a:grpSpLocks/>
          </p:cNvGrpSpPr>
          <p:nvPr/>
        </p:nvGrpSpPr>
        <p:grpSpPr bwMode="auto">
          <a:xfrm>
            <a:off x="3355975" y="4211638"/>
            <a:ext cx="287338" cy="215900"/>
            <a:chOff x="1400" y="2850"/>
            <a:chExt cx="152" cy="99"/>
          </a:xfrm>
        </p:grpSpPr>
        <p:sp>
          <p:nvSpPr>
            <p:cNvPr id="131112" name="Rectangle 40">
              <a:extLst>
                <a:ext uri="{FF2B5EF4-FFF2-40B4-BE49-F238E27FC236}">
                  <a16:creationId xmlns:a16="http://schemas.microsoft.com/office/drawing/2014/main" id="{AF74917F-C051-46E5-866D-85CCCAF30646}"/>
                </a:ext>
              </a:extLst>
            </p:cNvPr>
            <p:cNvSpPr>
              <a:spLocks noChangeAspect="1" noChangeArrowheads="1"/>
            </p:cNvSpPr>
            <p:nvPr/>
          </p:nvSpPr>
          <p:spPr bwMode="auto">
            <a:xfrm>
              <a:off x="1401" y="2850"/>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31113" name="Line 41">
              <a:extLst>
                <a:ext uri="{FF2B5EF4-FFF2-40B4-BE49-F238E27FC236}">
                  <a16:creationId xmlns:a16="http://schemas.microsoft.com/office/drawing/2014/main" id="{2492BD49-9C4A-4711-90BE-22993E1DBF21}"/>
                </a:ext>
              </a:extLst>
            </p:cNvPr>
            <p:cNvSpPr>
              <a:spLocks noChangeAspect="1" noChangeShapeType="1"/>
            </p:cNvSpPr>
            <p:nvPr/>
          </p:nvSpPr>
          <p:spPr bwMode="auto">
            <a:xfrm flipV="1">
              <a:off x="1400" y="2851"/>
              <a:ext cx="73"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31114" name="Line 42">
              <a:extLst>
                <a:ext uri="{FF2B5EF4-FFF2-40B4-BE49-F238E27FC236}">
                  <a16:creationId xmlns:a16="http://schemas.microsoft.com/office/drawing/2014/main" id="{83E2EA89-785B-4D83-99CE-EE2AD8254278}"/>
                </a:ext>
              </a:extLst>
            </p:cNvPr>
            <p:cNvSpPr>
              <a:spLocks noChangeAspect="1" noChangeShapeType="1"/>
            </p:cNvSpPr>
            <p:nvPr/>
          </p:nvSpPr>
          <p:spPr bwMode="auto">
            <a:xfrm>
              <a:off x="1473" y="2850"/>
              <a:ext cx="78"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31115" name="Line 43">
              <a:extLst>
                <a:ext uri="{FF2B5EF4-FFF2-40B4-BE49-F238E27FC236}">
                  <a16:creationId xmlns:a16="http://schemas.microsoft.com/office/drawing/2014/main" id="{85A8C878-B9C4-4E54-BD3E-EF69828EE3DF}"/>
                </a:ext>
              </a:extLst>
            </p:cNvPr>
            <p:cNvSpPr>
              <a:spLocks noChangeAspect="1" noChangeShapeType="1"/>
            </p:cNvSpPr>
            <p:nvPr/>
          </p:nvSpPr>
          <p:spPr bwMode="auto">
            <a:xfrm>
              <a:off x="1442" y="2892"/>
              <a:ext cx="62" cy="0"/>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31116" name="Line 44">
            <a:extLst>
              <a:ext uri="{FF2B5EF4-FFF2-40B4-BE49-F238E27FC236}">
                <a16:creationId xmlns:a16="http://schemas.microsoft.com/office/drawing/2014/main" id="{8B4AD0A5-5B69-4236-8AB7-E5A95879F337}"/>
              </a:ext>
            </a:extLst>
          </p:cNvPr>
          <p:cNvSpPr>
            <a:spLocks noChangeShapeType="1"/>
          </p:cNvSpPr>
          <p:nvPr/>
        </p:nvSpPr>
        <p:spPr bwMode="auto">
          <a:xfrm>
            <a:off x="3500438" y="4140200"/>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31117" name="Text Box 45">
            <a:extLst>
              <a:ext uri="{FF2B5EF4-FFF2-40B4-BE49-F238E27FC236}">
                <a16:creationId xmlns:a16="http://schemas.microsoft.com/office/drawing/2014/main" id="{62D08F89-1A1E-44E0-A7F6-B7D9E66622A5}"/>
              </a:ext>
            </a:extLst>
          </p:cNvPr>
          <p:cNvSpPr txBox="1">
            <a:spLocks noChangeArrowheads="1"/>
          </p:cNvSpPr>
          <p:nvPr/>
        </p:nvSpPr>
        <p:spPr bwMode="auto">
          <a:xfrm>
            <a:off x="3644900" y="4140200"/>
            <a:ext cx="29210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CWBR-30</a:t>
            </a:r>
          </a:p>
          <a:p>
            <a:r>
              <a:rPr lang="en-GB" altLang="en-US" sz="800"/>
              <a:t>2729 (City of Lincoln) Squadron (SHORAD) </a:t>
            </a:r>
            <a:r>
              <a:rPr lang="en-GB" altLang="en-US" sz="800" b="0"/>
              <a:t>(Apr 1985)</a:t>
            </a:r>
            <a:r>
              <a:rPr lang="en-GB" altLang="en-US" sz="800"/>
              <a:t> (h)</a:t>
            </a:r>
          </a:p>
        </p:txBody>
      </p:sp>
      <p:sp>
        <p:nvSpPr>
          <p:cNvPr id="131118" name="Line 46">
            <a:extLst>
              <a:ext uri="{FF2B5EF4-FFF2-40B4-BE49-F238E27FC236}">
                <a16:creationId xmlns:a16="http://schemas.microsoft.com/office/drawing/2014/main" id="{73F49A1E-C52C-4918-8891-3162587E8D32}"/>
              </a:ext>
            </a:extLst>
          </p:cNvPr>
          <p:cNvSpPr>
            <a:spLocks noChangeShapeType="1"/>
          </p:cNvSpPr>
          <p:nvPr/>
        </p:nvSpPr>
        <p:spPr bwMode="auto">
          <a:xfrm>
            <a:off x="260350" y="68421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31119" name="Line 47">
            <a:extLst>
              <a:ext uri="{FF2B5EF4-FFF2-40B4-BE49-F238E27FC236}">
                <a16:creationId xmlns:a16="http://schemas.microsoft.com/office/drawing/2014/main" id="{46D49C14-EA3F-4119-A4AA-F8F2DAAA7C5A}"/>
              </a:ext>
            </a:extLst>
          </p:cNvPr>
          <p:cNvSpPr>
            <a:spLocks noChangeShapeType="1"/>
          </p:cNvSpPr>
          <p:nvPr/>
        </p:nvSpPr>
        <p:spPr bwMode="auto">
          <a:xfrm>
            <a:off x="260350" y="1042988"/>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31120" name="Line 48">
            <a:extLst>
              <a:ext uri="{FF2B5EF4-FFF2-40B4-BE49-F238E27FC236}">
                <a16:creationId xmlns:a16="http://schemas.microsoft.com/office/drawing/2014/main" id="{4FA63CEC-CF5F-4F40-8C29-79BABEBCC3C0}"/>
              </a:ext>
            </a:extLst>
          </p:cNvPr>
          <p:cNvSpPr>
            <a:spLocks noChangeShapeType="1"/>
          </p:cNvSpPr>
          <p:nvPr/>
        </p:nvSpPr>
        <p:spPr bwMode="auto">
          <a:xfrm>
            <a:off x="260350" y="140335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31121" name="Group 49">
            <a:extLst>
              <a:ext uri="{FF2B5EF4-FFF2-40B4-BE49-F238E27FC236}">
                <a16:creationId xmlns:a16="http://schemas.microsoft.com/office/drawing/2014/main" id="{554BD6D2-F703-4761-BC63-D149062727E4}"/>
              </a:ext>
            </a:extLst>
          </p:cNvPr>
          <p:cNvGrpSpPr>
            <a:grpSpLocks noChangeAspect="1"/>
          </p:cNvGrpSpPr>
          <p:nvPr/>
        </p:nvGrpSpPr>
        <p:grpSpPr bwMode="auto">
          <a:xfrm>
            <a:off x="404813" y="1693863"/>
            <a:ext cx="287337" cy="215900"/>
            <a:chOff x="480" y="816"/>
            <a:chExt cx="201" cy="132"/>
          </a:xfrm>
        </p:grpSpPr>
        <p:grpSp>
          <p:nvGrpSpPr>
            <p:cNvPr id="131122" name="Group 50">
              <a:extLst>
                <a:ext uri="{FF2B5EF4-FFF2-40B4-BE49-F238E27FC236}">
                  <a16:creationId xmlns:a16="http://schemas.microsoft.com/office/drawing/2014/main" id="{923589A7-FBA3-480C-B054-4D3485A72E57}"/>
                </a:ext>
              </a:extLst>
            </p:cNvPr>
            <p:cNvGrpSpPr>
              <a:grpSpLocks noChangeAspect="1"/>
            </p:cNvGrpSpPr>
            <p:nvPr/>
          </p:nvGrpSpPr>
          <p:grpSpPr bwMode="auto">
            <a:xfrm>
              <a:off x="480" y="816"/>
              <a:ext cx="201" cy="132"/>
              <a:chOff x="480" y="816"/>
              <a:chExt cx="201" cy="132"/>
            </a:xfrm>
          </p:grpSpPr>
          <p:sp>
            <p:nvSpPr>
              <p:cNvPr id="131123" name="Rectangle 51">
                <a:extLst>
                  <a:ext uri="{FF2B5EF4-FFF2-40B4-BE49-F238E27FC236}">
                    <a16:creationId xmlns:a16="http://schemas.microsoft.com/office/drawing/2014/main" id="{1894634E-924C-4567-BD81-0AF8AE5F47C1}"/>
                  </a:ext>
                </a:extLst>
              </p:cNvPr>
              <p:cNvSpPr>
                <a:spLocks noChangeAspect="1" noChangeArrowheads="1"/>
              </p:cNvSpPr>
              <p:nvPr/>
            </p:nvSpPr>
            <p:spPr bwMode="auto">
              <a:xfrm>
                <a:off x="480" y="816"/>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31124" name="Oval 52">
                <a:extLst>
                  <a:ext uri="{FF2B5EF4-FFF2-40B4-BE49-F238E27FC236}">
                    <a16:creationId xmlns:a16="http://schemas.microsoft.com/office/drawing/2014/main" id="{2B7FB77B-9257-4F2D-87D2-B80614A35F30}"/>
                  </a:ext>
                </a:extLst>
              </p:cNvPr>
              <p:cNvSpPr>
                <a:spLocks noChangeAspect="1" noChangeArrowheads="1"/>
              </p:cNvSpPr>
              <p:nvPr/>
            </p:nvSpPr>
            <p:spPr bwMode="auto">
              <a:xfrm>
                <a:off x="517" y="849"/>
                <a:ext cx="127"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131125" name="Line 53">
              <a:extLst>
                <a:ext uri="{FF2B5EF4-FFF2-40B4-BE49-F238E27FC236}">
                  <a16:creationId xmlns:a16="http://schemas.microsoft.com/office/drawing/2014/main" id="{79708975-9E60-4FFE-8F77-88D77BF17D81}"/>
                </a:ext>
              </a:extLst>
            </p:cNvPr>
            <p:cNvSpPr>
              <a:spLocks noChangeAspect="1" noChangeShapeType="1"/>
            </p:cNvSpPr>
            <p:nvPr/>
          </p:nvSpPr>
          <p:spPr bwMode="auto">
            <a:xfrm flipV="1">
              <a:off x="480" y="816"/>
              <a:ext cx="198" cy="132"/>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31126" name="Text Box 54">
            <a:extLst>
              <a:ext uri="{FF2B5EF4-FFF2-40B4-BE49-F238E27FC236}">
                <a16:creationId xmlns:a16="http://schemas.microsoft.com/office/drawing/2014/main" id="{DEDCF76F-FDF4-4DD1-8C6D-329369C89F91}"/>
              </a:ext>
            </a:extLst>
          </p:cNvPr>
          <p:cNvSpPr txBox="1">
            <a:spLocks noChangeArrowheads="1"/>
          </p:cNvSpPr>
          <p:nvPr/>
        </p:nvSpPr>
        <p:spPr bwMode="auto">
          <a:xfrm>
            <a:off x="692150" y="1619250"/>
            <a:ext cx="16922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CWBR-27</a:t>
            </a:r>
          </a:p>
          <a:p>
            <a:r>
              <a:rPr lang="en-GB" altLang="en-US" sz="800"/>
              <a:t>15 Squadron (Light Armour) (c)</a:t>
            </a:r>
          </a:p>
        </p:txBody>
      </p:sp>
      <p:sp>
        <p:nvSpPr>
          <p:cNvPr id="131127" name="Line 55">
            <a:extLst>
              <a:ext uri="{FF2B5EF4-FFF2-40B4-BE49-F238E27FC236}">
                <a16:creationId xmlns:a16="http://schemas.microsoft.com/office/drawing/2014/main" id="{74DDEA40-A37A-40B2-B9BC-D9CE358F51D6}"/>
              </a:ext>
            </a:extLst>
          </p:cNvPr>
          <p:cNvSpPr>
            <a:spLocks noChangeShapeType="1"/>
          </p:cNvSpPr>
          <p:nvPr/>
        </p:nvSpPr>
        <p:spPr bwMode="auto">
          <a:xfrm>
            <a:off x="547688" y="1620838"/>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31128" name="Line 56">
            <a:extLst>
              <a:ext uri="{FF2B5EF4-FFF2-40B4-BE49-F238E27FC236}">
                <a16:creationId xmlns:a16="http://schemas.microsoft.com/office/drawing/2014/main" id="{FC46D143-D82E-4D12-B718-3D3255CB0B29}"/>
              </a:ext>
            </a:extLst>
          </p:cNvPr>
          <p:cNvSpPr>
            <a:spLocks noChangeShapeType="1"/>
          </p:cNvSpPr>
          <p:nvPr/>
        </p:nvSpPr>
        <p:spPr bwMode="auto">
          <a:xfrm>
            <a:off x="260350" y="176371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31129" name="Text Box 57">
            <a:extLst>
              <a:ext uri="{FF2B5EF4-FFF2-40B4-BE49-F238E27FC236}">
                <a16:creationId xmlns:a16="http://schemas.microsoft.com/office/drawing/2014/main" id="{C61183E4-ADEC-4918-9C5D-F954034DCDAA}"/>
              </a:ext>
            </a:extLst>
          </p:cNvPr>
          <p:cNvSpPr txBox="1">
            <a:spLocks noChangeArrowheads="1"/>
          </p:cNvSpPr>
          <p:nvPr/>
        </p:nvSpPr>
        <p:spPr bwMode="auto">
          <a:xfrm>
            <a:off x="3429000" y="4859338"/>
            <a:ext cx="3311525" cy="4125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800"/>
              <a:t>(e) </a:t>
            </a:r>
            <a:r>
              <a:rPr lang="en-GB" altLang="en-US" sz="800" b="0"/>
              <a:t>This unit was permanently deployed in Cyprus.</a:t>
            </a:r>
          </a:p>
          <a:p>
            <a:endParaRPr lang="en-GB" altLang="en-US" sz="800" b="0"/>
          </a:p>
          <a:p>
            <a:r>
              <a:rPr lang="en-GB" altLang="en-US" sz="800"/>
              <a:t>(f) </a:t>
            </a:r>
            <a:r>
              <a:rPr lang="en-GB" altLang="en-US" sz="800" b="0"/>
              <a:t>These units were assigned to defend USAF assets in the UK.</a:t>
            </a:r>
          </a:p>
          <a:p>
            <a:endParaRPr lang="en-GB" altLang="en-US" sz="800" b="0"/>
          </a:p>
          <a:p>
            <a:r>
              <a:rPr lang="en-GB" altLang="en-US" sz="800"/>
              <a:t>(g) </a:t>
            </a:r>
            <a:r>
              <a:rPr lang="en-GB" altLang="en-US" sz="800" b="0"/>
              <a:t>The Queen’s Colour Squadron is the RAF’s ceremonial unit.  In peacetime during the 1980s it was significantly weaker than a normal Field Squadron and was purely responsible for ceremonial duties.  However, all members of the QCS were fully-trained infantrymen and in wartime the Squadron would be expanded to a full Field Squadron by the inclusion of Ground Defence Training teams and called-up reservists.</a:t>
            </a:r>
          </a:p>
          <a:p>
            <a:endParaRPr lang="en-GB" altLang="en-US" sz="800" b="0"/>
          </a:p>
          <a:p>
            <a:r>
              <a:rPr lang="en-GB" altLang="en-US" sz="800"/>
              <a:t>(h) </a:t>
            </a:r>
            <a:r>
              <a:rPr lang="en-GB" altLang="en-US" sz="800" b="0"/>
              <a:t>These Squadrons were volunteer reservists belonging to the Royal Auxiliary Air Force (RAuxAF); the RAF equivalent of the TA. The date of formation is shown in brackets.  Note that most were formed during the 1980s.  They would mostly have been deployed to defend RAF assets in the UK.  Additional Field Squadrons may well have been formed in wartime from called-up reservists.</a:t>
            </a:r>
          </a:p>
          <a:p>
            <a:endParaRPr lang="en-GB" altLang="en-US" sz="800" b="0"/>
          </a:p>
          <a:p>
            <a:r>
              <a:rPr lang="en-GB" altLang="en-US" sz="800"/>
              <a:t>(i) </a:t>
            </a:r>
            <a:r>
              <a:rPr lang="en-GB" altLang="en-US" sz="800" b="0"/>
              <a:t>Most Squadrons operated independently of each other, though on occasion, two or more Squadrons may be grouped together as a Wing Battlegroup.  There were five such permanently-established Wing HQs as shown below:</a:t>
            </a:r>
          </a:p>
          <a:p>
            <a:r>
              <a:rPr lang="en-GB" altLang="en-US" sz="800"/>
              <a:t>     </a:t>
            </a:r>
            <a:r>
              <a:rPr lang="en-GB" altLang="en-US" sz="800" b="0"/>
              <a:t>3 Wing – Controls UK-based Sqns not otherwise listed below</a:t>
            </a:r>
          </a:p>
          <a:p>
            <a:r>
              <a:rPr lang="en-GB" altLang="en-US" sz="800" b="0"/>
              <a:t>     4 Wing – Controls RAF Germany Rapier Sqns (based in FRG)</a:t>
            </a:r>
          </a:p>
          <a:p>
            <a:r>
              <a:rPr lang="en-GB" altLang="en-US" sz="800"/>
              <a:t>     </a:t>
            </a:r>
            <a:r>
              <a:rPr lang="en-GB" altLang="en-US" sz="800" b="0"/>
              <a:t>5 Wing – Supports Harrier Force (based in UK)</a:t>
            </a:r>
          </a:p>
          <a:p>
            <a:r>
              <a:rPr lang="en-GB" altLang="en-US" sz="800" b="0"/>
              <a:t>     6 Wing – Controls Rapier Sqns supporting USAF (based in UK)</a:t>
            </a:r>
          </a:p>
          <a:p>
            <a:r>
              <a:rPr lang="en-GB" altLang="en-US" sz="800" b="0"/>
              <a:t>     33 Wing – Controls other RAF Germany Sqns (based in FRG)</a:t>
            </a:r>
          </a:p>
          <a:p>
            <a:r>
              <a:rPr lang="en-GB" altLang="en-US" sz="800" b="0"/>
              <a:t>In 1989, the expansion of the RAuxAF necessitated the formation of two RAuxAF Wing HQs in the UK, numbered 1310 and 1339. While some of these Wing HQs controlled specific Sqn types in peacetime (e.g. Rapier), this was mainly due to peacetime administrative necessity.  In wartime they would have mixed Sqn types.</a:t>
            </a:r>
            <a:r>
              <a:rPr lang="en-GB" altLang="en-US" sz="800"/>
              <a:t> </a:t>
            </a:r>
          </a:p>
        </p:txBody>
      </p:sp>
      <p:sp>
        <p:nvSpPr>
          <p:cNvPr id="131130" name="Line 58">
            <a:extLst>
              <a:ext uri="{FF2B5EF4-FFF2-40B4-BE49-F238E27FC236}">
                <a16:creationId xmlns:a16="http://schemas.microsoft.com/office/drawing/2014/main" id="{F7B55C68-915A-49DC-B14A-3EA925ADA260}"/>
              </a:ext>
            </a:extLst>
          </p:cNvPr>
          <p:cNvSpPr>
            <a:spLocks noChangeShapeType="1"/>
          </p:cNvSpPr>
          <p:nvPr/>
        </p:nvSpPr>
        <p:spPr bwMode="auto">
          <a:xfrm>
            <a:off x="260350" y="212407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31131" name="Group 59">
            <a:extLst>
              <a:ext uri="{FF2B5EF4-FFF2-40B4-BE49-F238E27FC236}">
                <a16:creationId xmlns:a16="http://schemas.microsoft.com/office/drawing/2014/main" id="{C74BDA46-CC7B-444E-A6BA-F52833C47EFD}"/>
              </a:ext>
            </a:extLst>
          </p:cNvPr>
          <p:cNvGrpSpPr>
            <a:grpSpLocks/>
          </p:cNvGrpSpPr>
          <p:nvPr/>
        </p:nvGrpSpPr>
        <p:grpSpPr bwMode="auto">
          <a:xfrm>
            <a:off x="404813" y="2413000"/>
            <a:ext cx="287337" cy="215900"/>
            <a:chOff x="1400" y="2850"/>
            <a:chExt cx="152" cy="99"/>
          </a:xfrm>
        </p:grpSpPr>
        <p:sp>
          <p:nvSpPr>
            <p:cNvPr id="131132" name="Rectangle 60">
              <a:extLst>
                <a:ext uri="{FF2B5EF4-FFF2-40B4-BE49-F238E27FC236}">
                  <a16:creationId xmlns:a16="http://schemas.microsoft.com/office/drawing/2014/main" id="{B048DEB0-D798-4EAC-94D8-9CAE7B53D69F}"/>
                </a:ext>
              </a:extLst>
            </p:cNvPr>
            <p:cNvSpPr>
              <a:spLocks noChangeAspect="1" noChangeArrowheads="1"/>
            </p:cNvSpPr>
            <p:nvPr/>
          </p:nvSpPr>
          <p:spPr bwMode="auto">
            <a:xfrm>
              <a:off x="1401" y="2850"/>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31133" name="Line 61">
              <a:extLst>
                <a:ext uri="{FF2B5EF4-FFF2-40B4-BE49-F238E27FC236}">
                  <a16:creationId xmlns:a16="http://schemas.microsoft.com/office/drawing/2014/main" id="{406A9D4C-E2FF-4F43-BC5B-17CA181FD607}"/>
                </a:ext>
              </a:extLst>
            </p:cNvPr>
            <p:cNvSpPr>
              <a:spLocks noChangeAspect="1" noChangeShapeType="1"/>
            </p:cNvSpPr>
            <p:nvPr/>
          </p:nvSpPr>
          <p:spPr bwMode="auto">
            <a:xfrm flipV="1">
              <a:off x="1400" y="2851"/>
              <a:ext cx="73"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31134" name="Line 62">
              <a:extLst>
                <a:ext uri="{FF2B5EF4-FFF2-40B4-BE49-F238E27FC236}">
                  <a16:creationId xmlns:a16="http://schemas.microsoft.com/office/drawing/2014/main" id="{51959A4E-E2FB-4FFE-A3E6-9C6477F230BD}"/>
                </a:ext>
              </a:extLst>
            </p:cNvPr>
            <p:cNvSpPr>
              <a:spLocks noChangeAspect="1" noChangeShapeType="1"/>
            </p:cNvSpPr>
            <p:nvPr/>
          </p:nvSpPr>
          <p:spPr bwMode="auto">
            <a:xfrm>
              <a:off x="1473" y="2850"/>
              <a:ext cx="78"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31135" name="Line 63">
              <a:extLst>
                <a:ext uri="{FF2B5EF4-FFF2-40B4-BE49-F238E27FC236}">
                  <a16:creationId xmlns:a16="http://schemas.microsoft.com/office/drawing/2014/main" id="{F39993C5-B43D-431F-B7FB-D51DE302D5D6}"/>
                </a:ext>
              </a:extLst>
            </p:cNvPr>
            <p:cNvSpPr>
              <a:spLocks noChangeAspect="1" noChangeShapeType="1"/>
            </p:cNvSpPr>
            <p:nvPr/>
          </p:nvSpPr>
          <p:spPr bwMode="auto">
            <a:xfrm>
              <a:off x="1442" y="2892"/>
              <a:ext cx="62" cy="0"/>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31136" name="Line 64">
            <a:extLst>
              <a:ext uri="{FF2B5EF4-FFF2-40B4-BE49-F238E27FC236}">
                <a16:creationId xmlns:a16="http://schemas.microsoft.com/office/drawing/2014/main" id="{BDD2BF57-7A09-4F06-A23B-08406CD7CACA}"/>
              </a:ext>
            </a:extLst>
          </p:cNvPr>
          <p:cNvSpPr>
            <a:spLocks noChangeShapeType="1"/>
          </p:cNvSpPr>
          <p:nvPr/>
        </p:nvSpPr>
        <p:spPr bwMode="auto">
          <a:xfrm>
            <a:off x="549275" y="2341563"/>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31137" name="Text Box 65">
            <a:extLst>
              <a:ext uri="{FF2B5EF4-FFF2-40B4-BE49-F238E27FC236}">
                <a16:creationId xmlns:a16="http://schemas.microsoft.com/office/drawing/2014/main" id="{9CA33B71-B55D-4B22-8106-9FE56849D105}"/>
              </a:ext>
            </a:extLst>
          </p:cNvPr>
          <p:cNvSpPr txBox="1">
            <a:spLocks noChangeArrowheads="1"/>
          </p:cNvSpPr>
          <p:nvPr/>
        </p:nvSpPr>
        <p:spPr bwMode="auto">
          <a:xfrm>
            <a:off x="692150" y="2339975"/>
            <a:ext cx="13430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CWBR-26</a:t>
            </a:r>
          </a:p>
          <a:p>
            <a:r>
              <a:rPr lang="en-GB" altLang="en-US" sz="800"/>
              <a:t>19 Squadron (Rapier) (f)</a:t>
            </a:r>
          </a:p>
        </p:txBody>
      </p:sp>
      <p:sp>
        <p:nvSpPr>
          <p:cNvPr id="131138" name="Line 66">
            <a:extLst>
              <a:ext uri="{FF2B5EF4-FFF2-40B4-BE49-F238E27FC236}">
                <a16:creationId xmlns:a16="http://schemas.microsoft.com/office/drawing/2014/main" id="{3CDF5792-92F6-4A7B-875F-1B578370BBF4}"/>
              </a:ext>
            </a:extLst>
          </p:cNvPr>
          <p:cNvSpPr>
            <a:spLocks noChangeShapeType="1"/>
          </p:cNvSpPr>
          <p:nvPr/>
        </p:nvSpPr>
        <p:spPr bwMode="auto">
          <a:xfrm>
            <a:off x="260350" y="2484438"/>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31139" name="Group 67">
            <a:extLst>
              <a:ext uri="{FF2B5EF4-FFF2-40B4-BE49-F238E27FC236}">
                <a16:creationId xmlns:a16="http://schemas.microsoft.com/office/drawing/2014/main" id="{65038A5E-3045-46EE-A9E5-719C5295BFF4}"/>
              </a:ext>
            </a:extLst>
          </p:cNvPr>
          <p:cNvGrpSpPr>
            <a:grpSpLocks/>
          </p:cNvGrpSpPr>
          <p:nvPr/>
        </p:nvGrpSpPr>
        <p:grpSpPr bwMode="auto">
          <a:xfrm>
            <a:off x="404813" y="2917825"/>
            <a:ext cx="287337" cy="215900"/>
            <a:chOff x="1400" y="2850"/>
            <a:chExt cx="152" cy="99"/>
          </a:xfrm>
        </p:grpSpPr>
        <p:sp>
          <p:nvSpPr>
            <p:cNvPr id="131140" name="Rectangle 68">
              <a:extLst>
                <a:ext uri="{FF2B5EF4-FFF2-40B4-BE49-F238E27FC236}">
                  <a16:creationId xmlns:a16="http://schemas.microsoft.com/office/drawing/2014/main" id="{B5013286-2077-43A7-9F19-F0C4A20A0CD1}"/>
                </a:ext>
              </a:extLst>
            </p:cNvPr>
            <p:cNvSpPr>
              <a:spLocks noChangeAspect="1" noChangeArrowheads="1"/>
            </p:cNvSpPr>
            <p:nvPr/>
          </p:nvSpPr>
          <p:spPr bwMode="auto">
            <a:xfrm>
              <a:off x="1401" y="2850"/>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31141" name="Line 69">
              <a:extLst>
                <a:ext uri="{FF2B5EF4-FFF2-40B4-BE49-F238E27FC236}">
                  <a16:creationId xmlns:a16="http://schemas.microsoft.com/office/drawing/2014/main" id="{DE4F1C42-D65A-475C-A7FE-DDEF3049FA08}"/>
                </a:ext>
              </a:extLst>
            </p:cNvPr>
            <p:cNvSpPr>
              <a:spLocks noChangeAspect="1" noChangeShapeType="1"/>
            </p:cNvSpPr>
            <p:nvPr/>
          </p:nvSpPr>
          <p:spPr bwMode="auto">
            <a:xfrm flipV="1">
              <a:off x="1400" y="2851"/>
              <a:ext cx="73"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31142" name="Line 70">
              <a:extLst>
                <a:ext uri="{FF2B5EF4-FFF2-40B4-BE49-F238E27FC236}">
                  <a16:creationId xmlns:a16="http://schemas.microsoft.com/office/drawing/2014/main" id="{5A78401F-0CE5-4A31-BCC3-3C2EF475E95E}"/>
                </a:ext>
              </a:extLst>
            </p:cNvPr>
            <p:cNvSpPr>
              <a:spLocks noChangeAspect="1" noChangeShapeType="1"/>
            </p:cNvSpPr>
            <p:nvPr/>
          </p:nvSpPr>
          <p:spPr bwMode="auto">
            <a:xfrm>
              <a:off x="1473" y="2850"/>
              <a:ext cx="78"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31143" name="Line 71">
              <a:extLst>
                <a:ext uri="{FF2B5EF4-FFF2-40B4-BE49-F238E27FC236}">
                  <a16:creationId xmlns:a16="http://schemas.microsoft.com/office/drawing/2014/main" id="{BC252A8F-2308-44A4-9401-64C5E831DAC8}"/>
                </a:ext>
              </a:extLst>
            </p:cNvPr>
            <p:cNvSpPr>
              <a:spLocks noChangeAspect="1" noChangeShapeType="1"/>
            </p:cNvSpPr>
            <p:nvPr/>
          </p:nvSpPr>
          <p:spPr bwMode="auto">
            <a:xfrm>
              <a:off x="1442" y="2892"/>
              <a:ext cx="62" cy="0"/>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31144" name="Line 72">
            <a:extLst>
              <a:ext uri="{FF2B5EF4-FFF2-40B4-BE49-F238E27FC236}">
                <a16:creationId xmlns:a16="http://schemas.microsoft.com/office/drawing/2014/main" id="{797995A5-CC19-4CF7-916B-EB69E9B23079}"/>
              </a:ext>
            </a:extLst>
          </p:cNvPr>
          <p:cNvSpPr>
            <a:spLocks noChangeShapeType="1"/>
          </p:cNvSpPr>
          <p:nvPr/>
        </p:nvSpPr>
        <p:spPr bwMode="auto">
          <a:xfrm>
            <a:off x="549275" y="2846388"/>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31145" name="Text Box 73">
            <a:extLst>
              <a:ext uri="{FF2B5EF4-FFF2-40B4-BE49-F238E27FC236}">
                <a16:creationId xmlns:a16="http://schemas.microsoft.com/office/drawing/2014/main" id="{CA156D7E-14CE-49C9-8E21-67707434FA68}"/>
              </a:ext>
            </a:extLst>
          </p:cNvPr>
          <p:cNvSpPr txBox="1">
            <a:spLocks noChangeArrowheads="1"/>
          </p:cNvSpPr>
          <p:nvPr/>
        </p:nvSpPr>
        <p:spPr bwMode="auto">
          <a:xfrm>
            <a:off x="692150" y="2844800"/>
            <a:ext cx="13430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CWBR-26</a:t>
            </a:r>
          </a:p>
          <a:p>
            <a:r>
              <a:rPr lang="en-GB" altLang="en-US" sz="800"/>
              <a:t>20 Squadron (Rapier) (f)</a:t>
            </a:r>
          </a:p>
        </p:txBody>
      </p:sp>
      <p:sp>
        <p:nvSpPr>
          <p:cNvPr id="131146" name="Line 74">
            <a:extLst>
              <a:ext uri="{FF2B5EF4-FFF2-40B4-BE49-F238E27FC236}">
                <a16:creationId xmlns:a16="http://schemas.microsoft.com/office/drawing/2014/main" id="{972222C7-51B4-474D-B12B-A82988544EE6}"/>
              </a:ext>
            </a:extLst>
          </p:cNvPr>
          <p:cNvSpPr>
            <a:spLocks noChangeShapeType="1"/>
          </p:cNvSpPr>
          <p:nvPr/>
        </p:nvSpPr>
        <p:spPr bwMode="auto">
          <a:xfrm>
            <a:off x="260350" y="298926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31147" name="Group 75">
            <a:extLst>
              <a:ext uri="{FF2B5EF4-FFF2-40B4-BE49-F238E27FC236}">
                <a16:creationId xmlns:a16="http://schemas.microsoft.com/office/drawing/2014/main" id="{2429ACD0-3BD5-4446-A08A-8259E6C83D2C}"/>
              </a:ext>
            </a:extLst>
          </p:cNvPr>
          <p:cNvGrpSpPr>
            <a:grpSpLocks/>
          </p:cNvGrpSpPr>
          <p:nvPr/>
        </p:nvGrpSpPr>
        <p:grpSpPr bwMode="auto">
          <a:xfrm>
            <a:off x="404813" y="3278188"/>
            <a:ext cx="287337" cy="215900"/>
            <a:chOff x="1400" y="2850"/>
            <a:chExt cx="152" cy="99"/>
          </a:xfrm>
        </p:grpSpPr>
        <p:sp>
          <p:nvSpPr>
            <p:cNvPr id="131148" name="Rectangle 76">
              <a:extLst>
                <a:ext uri="{FF2B5EF4-FFF2-40B4-BE49-F238E27FC236}">
                  <a16:creationId xmlns:a16="http://schemas.microsoft.com/office/drawing/2014/main" id="{869B5524-6615-43F8-9476-C1DCAE20283C}"/>
                </a:ext>
              </a:extLst>
            </p:cNvPr>
            <p:cNvSpPr>
              <a:spLocks noChangeAspect="1" noChangeArrowheads="1"/>
            </p:cNvSpPr>
            <p:nvPr/>
          </p:nvSpPr>
          <p:spPr bwMode="auto">
            <a:xfrm>
              <a:off x="1401" y="2850"/>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31149" name="Line 77">
              <a:extLst>
                <a:ext uri="{FF2B5EF4-FFF2-40B4-BE49-F238E27FC236}">
                  <a16:creationId xmlns:a16="http://schemas.microsoft.com/office/drawing/2014/main" id="{9299AC2A-F5DF-47EF-A17E-22C00F11AED8}"/>
                </a:ext>
              </a:extLst>
            </p:cNvPr>
            <p:cNvSpPr>
              <a:spLocks noChangeAspect="1" noChangeShapeType="1"/>
            </p:cNvSpPr>
            <p:nvPr/>
          </p:nvSpPr>
          <p:spPr bwMode="auto">
            <a:xfrm flipV="1">
              <a:off x="1400" y="2851"/>
              <a:ext cx="73"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31150" name="Line 78">
              <a:extLst>
                <a:ext uri="{FF2B5EF4-FFF2-40B4-BE49-F238E27FC236}">
                  <a16:creationId xmlns:a16="http://schemas.microsoft.com/office/drawing/2014/main" id="{6C37F020-70F5-4D69-9020-0DAFE6B3AA8F}"/>
                </a:ext>
              </a:extLst>
            </p:cNvPr>
            <p:cNvSpPr>
              <a:spLocks noChangeAspect="1" noChangeShapeType="1"/>
            </p:cNvSpPr>
            <p:nvPr/>
          </p:nvSpPr>
          <p:spPr bwMode="auto">
            <a:xfrm>
              <a:off x="1473" y="2850"/>
              <a:ext cx="78"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31151" name="Line 79">
              <a:extLst>
                <a:ext uri="{FF2B5EF4-FFF2-40B4-BE49-F238E27FC236}">
                  <a16:creationId xmlns:a16="http://schemas.microsoft.com/office/drawing/2014/main" id="{A6344A3E-BAD5-4A3D-9DFE-6AAE2D8B14D1}"/>
                </a:ext>
              </a:extLst>
            </p:cNvPr>
            <p:cNvSpPr>
              <a:spLocks noChangeAspect="1" noChangeShapeType="1"/>
            </p:cNvSpPr>
            <p:nvPr/>
          </p:nvSpPr>
          <p:spPr bwMode="auto">
            <a:xfrm>
              <a:off x="1442" y="2892"/>
              <a:ext cx="62" cy="0"/>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31152" name="Line 80">
            <a:extLst>
              <a:ext uri="{FF2B5EF4-FFF2-40B4-BE49-F238E27FC236}">
                <a16:creationId xmlns:a16="http://schemas.microsoft.com/office/drawing/2014/main" id="{F9B47B54-344E-4020-B95E-85BF4C3D34BE}"/>
              </a:ext>
            </a:extLst>
          </p:cNvPr>
          <p:cNvSpPr>
            <a:spLocks noChangeShapeType="1"/>
          </p:cNvSpPr>
          <p:nvPr/>
        </p:nvSpPr>
        <p:spPr bwMode="auto">
          <a:xfrm>
            <a:off x="549275" y="3206750"/>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31153" name="Text Box 81">
            <a:extLst>
              <a:ext uri="{FF2B5EF4-FFF2-40B4-BE49-F238E27FC236}">
                <a16:creationId xmlns:a16="http://schemas.microsoft.com/office/drawing/2014/main" id="{520E21B4-4123-459D-9CC4-E19BEE9DD827}"/>
              </a:ext>
            </a:extLst>
          </p:cNvPr>
          <p:cNvSpPr txBox="1">
            <a:spLocks noChangeArrowheads="1"/>
          </p:cNvSpPr>
          <p:nvPr/>
        </p:nvSpPr>
        <p:spPr bwMode="auto">
          <a:xfrm>
            <a:off x="692150" y="3205163"/>
            <a:ext cx="13716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CWBR-26</a:t>
            </a:r>
          </a:p>
          <a:p>
            <a:r>
              <a:rPr lang="en-GB" altLang="en-US" sz="800"/>
              <a:t>26 Squadron (Rapier) (b)</a:t>
            </a:r>
          </a:p>
        </p:txBody>
      </p:sp>
      <p:sp>
        <p:nvSpPr>
          <p:cNvPr id="131154" name="Line 82">
            <a:extLst>
              <a:ext uri="{FF2B5EF4-FFF2-40B4-BE49-F238E27FC236}">
                <a16:creationId xmlns:a16="http://schemas.microsoft.com/office/drawing/2014/main" id="{ACD1DD05-2299-4C9A-998B-9E0B076AB180}"/>
              </a:ext>
            </a:extLst>
          </p:cNvPr>
          <p:cNvSpPr>
            <a:spLocks noChangeShapeType="1"/>
          </p:cNvSpPr>
          <p:nvPr/>
        </p:nvSpPr>
        <p:spPr bwMode="auto">
          <a:xfrm>
            <a:off x="260350" y="334962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31155" name="Group 83">
            <a:extLst>
              <a:ext uri="{FF2B5EF4-FFF2-40B4-BE49-F238E27FC236}">
                <a16:creationId xmlns:a16="http://schemas.microsoft.com/office/drawing/2014/main" id="{D6CDA186-7DA5-48B4-B496-F765437A4FB7}"/>
              </a:ext>
            </a:extLst>
          </p:cNvPr>
          <p:cNvGrpSpPr>
            <a:grpSpLocks/>
          </p:cNvGrpSpPr>
          <p:nvPr/>
        </p:nvGrpSpPr>
        <p:grpSpPr bwMode="auto">
          <a:xfrm>
            <a:off x="404813" y="3636963"/>
            <a:ext cx="287337" cy="215900"/>
            <a:chOff x="1400" y="2850"/>
            <a:chExt cx="152" cy="99"/>
          </a:xfrm>
        </p:grpSpPr>
        <p:sp>
          <p:nvSpPr>
            <p:cNvPr id="131156" name="Rectangle 84">
              <a:extLst>
                <a:ext uri="{FF2B5EF4-FFF2-40B4-BE49-F238E27FC236}">
                  <a16:creationId xmlns:a16="http://schemas.microsoft.com/office/drawing/2014/main" id="{56F5CF6B-E51D-44DA-B906-8E37B75213D7}"/>
                </a:ext>
              </a:extLst>
            </p:cNvPr>
            <p:cNvSpPr>
              <a:spLocks noChangeAspect="1" noChangeArrowheads="1"/>
            </p:cNvSpPr>
            <p:nvPr/>
          </p:nvSpPr>
          <p:spPr bwMode="auto">
            <a:xfrm>
              <a:off x="1401" y="2850"/>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31157" name="Line 85">
              <a:extLst>
                <a:ext uri="{FF2B5EF4-FFF2-40B4-BE49-F238E27FC236}">
                  <a16:creationId xmlns:a16="http://schemas.microsoft.com/office/drawing/2014/main" id="{111BCF15-1F6A-4C7B-99FD-15C6624ABB66}"/>
                </a:ext>
              </a:extLst>
            </p:cNvPr>
            <p:cNvSpPr>
              <a:spLocks noChangeAspect="1" noChangeShapeType="1"/>
            </p:cNvSpPr>
            <p:nvPr/>
          </p:nvSpPr>
          <p:spPr bwMode="auto">
            <a:xfrm flipV="1">
              <a:off x="1400" y="2851"/>
              <a:ext cx="73"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31158" name="Line 86">
              <a:extLst>
                <a:ext uri="{FF2B5EF4-FFF2-40B4-BE49-F238E27FC236}">
                  <a16:creationId xmlns:a16="http://schemas.microsoft.com/office/drawing/2014/main" id="{57907303-3CEB-4F46-BECF-A174ABEDDAAB}"/>
                </a:ext>
              </a:extLst>
            </p:cNvPr>
            <p:cNvSpPr>
              <a:spLocks noChangeAspect="1" noChangeShapeType="1"/>
            </p:cNvSpPr>
            <p:nvPr/>
          </p:nvSpPr>
          <p:spPr bwMode="auto">
            <a:xfrm>
              <a:off x="1473" y="2850"/>
              <a:ext cx="78"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31159" name="Line 87">
              <a:extLst>
                <a:ext uri="{FF2B5EF4-FFF2-40B4-BE49-F238E27FC236}">
                  <a16:creationId xmlns:a16="http://schemas.microsoft.com/office/drawing/2014/main" id="{879DC56B-3F09-4D60-BF6A-9E58092804C7}"/>
                </a:ext>
              </a:extLst>
            </p:cNvPr>
            <p:cNvSpPr>
              <a:spLocks noChangeAspect="1" noChangeShapeType="1"/>
            </p:cNvSpPr>
            <p:nvPr/>
          </p:nvSpPr>
          <p:spPr bwMode="auto">
            <a:xfrm>
              <a:off x="1442" y="2892"/>
              <a:ext cx="62" cy="0"/>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31160" name="Line 88">
            <a:extLst>
              <a:ext uri="{FF2B5EF4-FFF2-40B4-BE49-F238E27FC236}">
                <a16:creationId xmlns:a16="http://schemas.microsoft.com/office/drawing/2014/main" id="{209E8F30-9EEA-492A-B8F5-4BF6FFD51315}"/>
              </a:ext>
            </a:extLst>
          </p:cNvPr>
          <p:cNvSpPr>
            <a:spLocks noChangeShapeType="1"/>
          </p:cNvSpPr>
          <p:nvPr/>
        </p:nvSpPr>
        <p:spPr bwMode="auto">
          <a:xfrm>
            <a:off x="549275" y="3565525"/>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31161" name="Text Box 89">
            <a:extLst>
              <a:ext uri="{FF2B5EF4-FFF2-40B4-BE49-F238E27FC236}">
                <a16:creationId xmlns:a16="http://schemas.microsoft.com/office/drawing/2014/main" id="{C93431BE-D852-4FA7-A605-FE57AD46006E}"/>
              </a:ext>
            </a:extLst>
          </p:cNvPr>
          <p:cNvSpPr txBox="1">
            <a:spLocks noChangeArrowheads="1"/>
          </p:cNvSpPr>
          <p:nvPr/>
        </p:nvSpPr>
        <p:spPr bwMode="auto">
          <a:xfrm>
            <a:off x="692150" y="3563938"/>
            <a:ext cx="13668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CWBR-26</a:t>
            </a:r>
          </a:p>
          <a:p>
            <a:r>
              <a:rPr lang="en-GB" altLang="en-US" sz="800"/>
              <a:t>27 Squadron (Rapier) (c)</a:t>
            </a:r>
          </a:p>
        </p:txBody>
      </p:sp>
      <p:sp>
        <p:nvSpPr>
          <p:cNvPr id="131162" name="Line 90">
            <a:extLst>
              <a:ext uri="{FF2B5EF4-FFF2-40B4-BE49-F238E27FC236}">
                <a16:creationId xmlns:a16="http://schemas.microsoft.com/office/drawing/2014/main" id="{C440E887-94A6-408D-8581-4AC9C5BED514}"/>
              </a:ext>
            </a:extLst>
          </p:cNvPr>
          <p:cNvSpPr>
            <a:spLocks noChangeShapeType="1"/>
          </p:cNvSpPr>
          <p:nvPr/>
        </p:nvSpPr>
        <p:spPr bwMode="auto">
          <a:xfrm>
            <a:off x="260350" y="370840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31163" name="Group 91">
            <a:extLst>
              <a:ext uri="{FF2B5EF4-FFF2-40B4-BE49-F238E27FC236}">
                <a16:creationId xmlns:a16="http://schemas.microsoft.com/office/drawing/2014/main" id="{BDE52BF5-458C-4478-AC7D-3E82BD169E5B}"/>
              </a:ext>
            </a:extLst>
          </p:cNvPr>
          <p:cNvGrpSpPr>
            <a:grpSpLocks noChangeAspect="1"/>
          </p:cNvGrpSpPr>
          <p:nvPr/>
        </p:nvGrpSpPr>
        <p:grpSpPr bwMode="auto">
          <a:xfrm>
            <a:off x="404813" y="3998913"/>
            <a:ext cx="287337" cy="215900"/>
            <a:chOff x="480" y="816"/>
            <a:chExt cx="201" cy="132"/>
          </a:xfrm>
        </p:grpSpPr>
        <p:grpSp>
          <p:nvGrpSpPr>
            <p:cNvPr id="131164" name="Group 92">
              <a:extLst>
                <a:ext uri="{FF2B5EF4-FFF2-40B4-BE49-F238E27FC236}">
                  <a16:creationId xmlns:a16="http://schemas.microsoft.com/office/drawing/2014/main" id="{E452B723-1088-4743-8940-6C7E0219BDEB}"/>
                </a:ext>
              </a:extLst>
            </p:cNvPr>
            <p:cNvGrpSpPr>
              <a:grpSpLocks noChangeAspect="1"/>
            </p:cNvGrpSpPr>
            <p:nvPr/>
          </p:nvGrpSpPr>
          <p:grpSpPr bwMode="auto">
            <a:xfrm>
              <a:off x="480" y="816"/>
              <a:ext cx="201" cy="132"/>
              <a:chOff x="480" y="816"/>
              <a:chExt cx="201" cy="132"/>
            </a:xfrm>
          </p:grpSpPr>
          <p:sp>
            <p:nvSpPr>
              <p:cNvPr id="131165" name="Rectangle 93">
                <a:extLst>
                  <a:ext uri="{FF2B5EF4-FFF2-40B4-BE49-F238E27FC236}">
                    <a16:creationId xmlns:a16="http://schemas.microsoft.com/office/drawing/2014/main" id="{80E8053E-0D31-4941-9738-F03D5B300253}"/>
                  </a:ext>
                </a:extLst>
              </p:cNvPr>
              <p:cNvSpPr>
                <a:spLocks noChangeAspect="1" noChangeArrowheads="1"/>
              </p:cNvSpPr>
              <p:nvPr/>
            </p:nvSpPr>
            <p:spPr bwMode="auto">
              <a:xfrm>
                <a:off x="480" y="816"/>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31166" name="Oval 94">
                <a:extLst>
                  <a:ext uri="{FF2B5EF4-FFF2-40B4-BE49-F238E27FC236}">
                    <a16:creationId xmlns:a16="http://schemas.microsoft.com/office/drawing/2014/main" id="{2EEBEE74-2FB9-4280-ADDA-82E36AC59744}"/>
                  </a:ext>
                </a:extLst>
              </p:cNvPr>
              <p:cNvSpPr>
                <a:spLocks noChangeAspect="1" noChangeArrowheads="1"/>
              </p:cNvSpPr>
              <p:nvPr/>
            </p:nvSpPr>
            <p:spPr bwMode="auto">
              <a:xfrm>
                <a:off x="517" y="849"/>
                <a:ext cx="127"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131167" name="Line 95">
              <a:extLst>
                <a:ext uri="{FF2B5EF4-FFF2-40B4-BE49-F238E27FC236}">
                  <a16:creationId xmlns:a16="http://schemas.microsoft.com/office/drawing/2014/main" id="{8A30729F-DA55-4FA2-A439-0FBC0F1FF00D}"/>
                </a:ext>
              </a:extLst>
            </p:cNvPr>
            <p:cNvSpPr>
              <a:spLocks noChangeAspect="1" noChangeShapeType="1"/>
            </p:cNvSpPr>
            <p:nvPr/>
          </p:nvSpPr>
          <p:spPr bwMode="auto">
            <a:xfrm flipV="1">
              <a:off x="480" y="816"/>
              <a:ext cx="198" cy="132"/>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31168" name="Text Box 96">
            <a:extLst>
              <a:ext uri="{FF2B5EF4-FFF2-40B4-BE49-F238E27FC236}">
                <a16:creationId xmlns:a16="http://schemas.microsoft.com/office/drawing/2014/main" id="{962856E9-5F3A-4DC4-A49C-8AAE039224E8}"/>
              </a:ext>
            </a:extLst>
          </p:cNvPr>
          <p:cNvSpPr txBox="1">
            <a:spLocks noChangeArrowheads="1"/>
          </p:cNvSpPr>
          <p:nvPr/>
        </p:nvSpPr>
        <p:spPr bwMode="auto">
          <a:xfrm>
            <a:off x="692150" y="3924300"/>
            <a:ext cx="16922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CWBR-27</a:t>
            </a:r>
          </a:p>
          <a:p>
            <a:r>
              <a:rPr lang="en-GB" altLang="en-US" sz="800"/>
              <a:t>34 Squadron (Light Armour) (e)</a:t>
            </a:r>
          </a:p>
        </p:txBody>
      </p:sp>
      <p:sp>
        <p:nvSpPr>
          <p:cNvPr id="131169" name="Line 97">
            <a:extLst>
              <a:ext uri="{FF2B5EF4-FFF2-40B4-BE49-F238E27FC236}">
                <a16:creationId xmlns:a16="http://schemas.microsoft.com/office/drawing/2014/main" id="{032A7BA4-6AD2-42B8-9F0C-B337C3EC3D45}"/>
              </a:ext>
            </a:extLst>
          </p:cNvPr>
          <p:cNvSpPr>
            <a:spLocks noChangeShapeType="1"/>
          </p:cNvSpPr>
          <p:nvPr/>
        </p:nvSpPr>
        <p:spPr bwMode="auto">
          <a:xfrm>
            <a:off x="547688" y="3925888"/>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31170" name="Line 98">
            <a:extLst>
              <a:ext uri="{FF2B5EF4-FFF2-40B4-BE49-F238E27FC236}">
                <a16:creationId xmlns:a16="http://schemas.microsoft.com/office/drawing/2014/main" id="{62AF43B6-F958-42D5-809A-395240C48D50}"/>
              </a:ext>
            </a:extLst>
          </p:cNvPr>
          <p:cNvSpPr>
            <a:spLocks noChangeShapeType="1"/>
          </p:cNvSpPr>
          <p:nvPr/>
        </p:nvSpPr>
        <p:spPr bwMode="auto">
          <a:xfrm>
            <a:off x="260350" y="406876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31171" name="Group 99">
            <a:extLst>
              <a:ext uri="{FF2B5EF4-FFF2-40B4-BE49-F238E27FC236}">
                <a16:creationId xmlns:a16="http://schemas.microsoft.com/office/drawing/2014/main" id="{5A444881-32A4-461D-9F9C-9D7F13601D26}"/>
              </a:ext>
            </a:extLst>
          </p:cNvPr>
          <p:cNvGrpSpPr>
            <a:grpSpLocks/>
          </p:cNvGrpSpPr>
          <p:nvPr/>
        </p:nvGrpSpPr>
        <p:grpSpPr bwMode="auto">
          <a:xfrm>
            <a:off x="404813" y="4357688"/>
            <a:ext cx="287337" cy="215900"/>
            <a:chOff x="1400" y="2850"/>
            <a:chExt cx="152" cy="99"/>
          </a:xfrm>
        </p:grpSpPr>
        <p:sp>
          <p:nvSpPr>
            <p:cNvPr id="131172" name="Rectangle 100">
              <a:extLst>
                <a:ext uri="{FF2B5EF4-FFF2-40B4-BE49-F238E27FC236}">
                  <a16:creationId xmlns:a16="http://schemas.microsoft.com/office/drawing/2014/main" id="{AC6B75D4-AEAC-43E0-8BD7-B14D33D4FFF6}"/>
                </a:ext>
              </a:extLst>
            </p:cNvPr>
            <p:cNvSpPr>
              <a:spLocks noChangeAspect="1" noChangeArrowheads="1"/>
            </p:cNvSpPr>
            <p:nvPr/>
          </p:nvSpPr>
          <p:spPr bwMode="auto">
            <a:xfrm>
              <a:off x="1401" y="2850"/>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31173" name="Line 101">
              <a:extLst>
                <a:ext uri="{FF2B5EF4-FFF2-40B4-BE49-F238E27FC236}">
                  <a16:creationId xmlns:a16="http://schemas.microsoft.com/office/drawing/2014/main" id="{50E028D2-9E61-4C10-AD1D-BAD99455B27B}"/>
                </a:ext>
              </a:extLst>
            </p:cNvPr>
            <p:cNvSpPr>
              <a:spLocks noChangeAspect="1" noChangeShapeType="1"/>
            </p:cNvSpPr>
            <p:nvPr/>
          </p:nvSpPr>
          <p:spPr bwMode="auto">
            <a:xfrm flipV="1">
              <a:off x="1400" y="2851"/>
              <a:ext cx="73"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31174" name="Line 102">
              <a:extLst>
                <a:ext uri="{FF2B5EF4-FFF2-40B4-BE49-F238E27FC236}">
                  <a16:creationId xmlns:a16="http://schemas.microsoft.com/office/drawing/2014/main" id="{8F5AADD7-E95C-4A0B-B277-C868063CE389}"/>
                </a:ext>
              </a:extLst>
            </p:cNvPr>
            <p:cNvSpPr>
              <a:spLocks noChangeAspect="1" noChangeShapeType="1"/>
            </p:cNvSpPr>
            <p:nvPr/>
          </p:nvSpPr>
          <p:spPr bwMode="auto">
            <a:xfrm>
              <a:off x="1473" y="2850"/>
              <a:ext cx="78"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31175" name="Line 103">
              <a:extLst>
                <a:ext uri="{FF2B5EF4-FFF2-40B4-BE49-F238E27FC236}">
                  <a16:creationId xmlns:a16="http://schemas.microsoft.com/office/drawing/2014/main" id="{0BF8843E-0C7E-40FB-A4BF-5CE1702B8775}"/>
                </a:ext>
              </a:extLst>
            </p:cNvPr>
            <p:cNvSpPr>
              <a:spLocks noChangeAspect="1" noChangeShapeType="1"/>
            </p:cNvSpPr>
            <p:nvPr/>
          </p:nvSpPr>
          <p:spPr bwMode="auto">
            <a:xfrm>
              <a:off x="1442" y="2892"/>
              <a:ext cx="62" cy="0"/>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31176" name="Line 104">
            <a:extLst>
              <a:ext uri="{FF2B5EF4-FFF2-40B4-BE49-F238E27FC236}">
                <a16:creationId xmlns:a16="http://schemas.microsoft.com/office/drawing/2014/main" id="{9D096EBC-E680-475E-97DF-99AECAA9E345}"/>
              </a:ext>
            </a:extLst>
          </p:cNvPr>
          <p:cNvSpPr>
            <a:spLocks noChangeShapeType="1"/>
          </p:cNvSpPr>
          <p:nvPr/>
        </p:nvSpPr>
        <p:spPr bwMode="auto">
          <a:xfrm>
            <a:off x="549275" y="4286250"/>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31177" name="Text Box 105">
            <a:extLst>
              <a:ext uri="{FF2B5EF4-FFF2-40B4-BE49-F238E27FC236}">
                <a16:creationId xmlns:a16="http://schemas.microsoft.com/office/drawing/2014/main" id="{2B0E8E25-6349-402C-B63C-11E14651D259}"/>
              </a:ext>
            </a:extLst>
          </p:cNvPr>
          <p:cNvSpPr txBox="1">
            <a:spLocks noChangeArrowheads="1"/>
          </p:cNvSpPr>
          <p:nvPr/>
        </p:nvSpPr>
        <p:spPr bwMode="auto">
          <a:xfrm>
            <a:off x="692150" y="4284663"/>
            <a:ext cx="13716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CWBR-26</a:t>
            </a:r>
          </a:p>
          <a:p>
            <a:r>
              <a:rPr lang="en-GB" altLang="en-US" sz="800"/>
              <a:t>37 Squadron (Rapier) (b)</a:t>
            </a:r>
          </a:p>
        </p:txBody>
      </p:sp>
      <p:sp>
        <p:nvSpPr>
          <p:cNvPr id="131178" name="Line 106">
            <a:extLst>
              <a:ext uri="{FF2B5EF4-FFF2-40B4-BE49-F238E27FC236}">
                <a16:creationId xmlns:a16="http://schemas.microsoft.com/office/drawing/2014/main" id="{5728D390-0CAC-4DA1-BE57-DFEBB9A132CA}"/>
              </a:ext>
            </a:extLst>
          </p:cNvPr>
          <p:cNvSpPr>
            <a:spLocks noChangeShapeType="1"/>
          </p:cNvSpPr>
          <p:nvPr/>
        </p:nvSpPr>
        <p:spPr bwMode="auto">
          <a:xfrm>
            <a:off x="260350" y="442912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31179" name="Group 107">
            <a:extLst>
              <a:ext uri="{FF2B5EF4-FFF2-40B4-BE49-F238E27FC236}">
                <a16:creationId xmlns:a16="http://schemas.microsoft.com/office/drawing/2014/main" id="{51221863-22C3-4C16-AD61-9E63EDE632DC}"/>
              </a:ext>
            </a:extLst>
          </p:cNvPr>
          <p:cNvGrpSpPr>
            <a:grpSpLocks/>
          </p:cNvGrpSpPr>
          <p:nvPr/>
        </p:nvGrpSpPr>
        <p:grpSpPr bwMode="auto">
          <a:xfrm>
            <a:off x="404813" y="4718050"/>
            <a:ext cx="287337" cy="215900"/>
            <a:chOff x="1400" y="2850"/>
            <a:chExt cx="152" cy="99"/>
          </a:xfrm>
        </p:grpSpPr>
        <p:sp>
          <p:nvSpPr>
            <p:cNvPr id="131180" name="Rectangle 108">
              <a:extLst>
                <a:ext uri="{FF2B5EF4-FFF2-40B4-BE49-F238E27FC236}">
                  <a16:creationId xmlns:a16="http://schemas.microsoft.com/office/drawing/2014/main" id="{5BD8005A-92CF-48D3-8EA3-D503CDB62802}"/>
                </a:ext>
              </a:extLst>
            </p:cNvPr>
            <p:cNvSpPr>
              <a:spLocks noChangeAspect="1" noChangeArrowheads="1"/>
            </p:cNvSpPr>
            <p:nvPr/>
          </p:nvSpPr>
          <p:spPr bwMode="auto">
            <a:xfrm>
              <a:off x="1401" y="2850"/>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31181" name="Line 109">
              <a:extLst>
                <a:ext uri="{FF2B5EF4-FFF2-40B4-BE49-F238E27FC236}">
                  <a16:creationId xmlns:a16="http://schemas.microsoft.com/office/drawing/2014/main" id="{F05E89AB-846E-43AD-BEE6-2901456EEA2A}"/>
                </a:ext>
              </a:extLst>
            </p:cNvPr>
            <p:cNvSpPr>
              <a:spLocks noChangeAspect="1" noChangeShapeType="1"/>
            </p:cNvSpPr>
            <p:nvPr/>
          </p:nvSpPr>
          <p:spPr bwMode="auto">
            <a:xfrm flipV="1">
              <a:off x="1400" y="2851"/>
              <a:ext cx="73"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31182" name="Line 110">
              <a:extLst>
                <a:ext uri="{FF2B5EF4-FFF2-40B4-BE49-F238E27FC236}">
                  <a16:creationId xmlns:a16="http://schemas.microsoft.com/office/drawing/2014/main" id="{98C0AF09-FEAB-4B6B-8C5A-A22A4258A6EB}"/>
                </a:ext>
              </a:extLst>
            </p:cNvPr>
            <p:cNvSpPr>
              <a:spLocks noChangeAspect="1" noChangeShapeType="1"/>
            </p:cNvSpPr>
            <p:nvPr/>
          </p:nvSpPr>
          <p:spPr bwMode="auto">
            <a:xfrm>
              <a:off x="1473" y="2850"/>
              <a:ext cx="78"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31183" name="Line 111">
              <a:extLst>
                <a:ext uri="{FF2B5EF4-FFF2-40B4-BE49-F238E27FC236}">
                  <a16:creationId xmlns:a16="http://schemas.microsoft.com/office/drawing/2014/main" id="{E9F4253B-8BEB-4E61-876F-8DA7D313A8C7}"/>
                </a:ext>
              </a:extLst>
            </p:cNvPr>
            <p:cNvSpPr>
              <a:spLocks noChangeAspect="1" noChangeShapeType="1"/>
            </p:cNvSpPr>
            <p:nvPr/>
          </p:nvSpPr>
          <p:spPr bwMode="auto">
            <a:xfrm>
              <a:off x="1442" y="2892"/>
              <a:ext cx="62" cy="0"/>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31184" name="Line 112">
            <a:extLst>
              <a:ext uri="{FF2B5EF4-FFF2-40B4-BE49-F238E27FC236}">
                <a16:creationId xmlns:a16="http://schemas.microsoft.com/office/drawing/2014/main" id="{BCC6BD5C-ECCF-4ECF-9EF0-4F8A70A64B80}"/>
              </a:ext>
            </a:extLst>
          </p:cNvPr>
          <p:cNvSpPr>
            <a:spLocks noChangeShapeType="1"/>
          </p:cNvSpPr>
          <p:nvPr/>
        </p:nvSpPr>
        <p:spPr bwMode="auto">
          <a:xfrm>
            <a:off x="549275" y="4646613"/>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31185" name="Text Box 113">
            <a:extLst>
              <a:ext uri="{FF2B5EF4-FFF2-40B4-BE49-F238E27FC236}">
                <a16:creationId xmlns:a16="http://schemas.microsoft.com/office/drawing/2014/main" id="{6C7C03C8-07C7-4678-A021-EFCFA7F985D8}"/>
              </a:ext>
            </a:extLst>
          </p:cNvPr>
          <p:cNvSpPr txBox="1">
            <a:spLocks noChangeArrowheads="1"/>
          </p:cNvSpPr>
          <p:nvPr/>
        </p:nvSpPr>
        <p:spPr bwMode="auto">
          <a:xfrm>
            <a:off x="692150" y="4645025"/>
            <a:ext cx="13668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CWBR-26</a:t>
            </a:r>
          </a:p>
          <a:p>
            <a:r>
              <a:rPr lang="en-GB" altLang="en-US" sz="800"/>
              <a:t>48 Squadron (Rapier) (c)</a:t>
            </a:r>
          </a:p>
        </p:txBody>
      </p:sp>
      <p:sp>
        <p:nvSpPr>
          <p:cNvPr id="131186" name="Line 114">
            <a:extLst>
              <a:ext uri="{FF2B5EF4-FFF2-40B4-BE49-F238E27FC236}">
                <a16:creationId xmlns:a16="http://schemas.microsoft.com/office/drawing/2014/main" id="{B0AA8188-F83A-4D24-BE50-8381155B1B16}"/>
              </a:ext>
            </a:extLst>
          </p:cNvPr>
          <p:cNvSpPr>
            <a:spLocks noChangeShapeType="1"/>
          </p:cNvSpPr>
          <p:nvPr/>
        </p:nvSpPr>
        <p:spPr bwMode="auto">
          <a:xfrm>
            <a:off x="260350" y="4789488"/>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31187" name="Group 115">
            <a:extLst>
              <a:ext uri="{FF2B5EF4-FFF2-40B4-BE49-F238E27FC236}">
                <a16:creationId xmlns:a16="http://schemas.microsoft.com/office/drawing/2014/main" id="{7D6F2652-1E9A-4222-8355-31E7DD202986}"/>
              </a:ext>
            </a:extLst>
          </p:cNvPr>
          <p:cNvGrpSpPr>
            <a:grpSpLocks noChangeAspect="1"/>
          </p:cNvGrpSpPr>
          <p:nvPr/>
        </p:nvGrpSpPr>
        <p:grpSpPr bwMode="auto">
          <a:xfrm>
            <a:off x="404813" y="5080000"/>
            <a:ext cx="287337" cy="215900"/>
            <a:chOff x="480" y="816"/>
            <a:chExt cx="201" cy="132"/>
          </a:xfrm>
        </p:grpSpPr>
        <p:grpSp>
          <p:nvGrpSpPr>
            <p:cNvPr id="131188" name="Group 116">
              <a:extLst>
                <a:ext uri="{FF2B5EF4-FFF2-40B4-BE49-F238E27FC236}">
                  <a16:creationId xmlns:a16="http://schemas.microsoft.com/office/drawing/2014/main" id="{8EE72B3D-962B-4661-AA7A-FF1B55B1DAB2}"/>
                </a:ext>
              </a:extLst>
            </p:cNvPr>
            <p:cNvGrpSpPr>
              <a:grpSpLocks noChangeAspect="1"/>
            </p:cNvGrpSpPr>
            <p:nvPr/>
          </p:nvGrpSpPr>
          <p:grpSpPr bwMode="auto">
            <a:xfrm>
              <a:off x="480" y="816"/>
              <a:ext cx="201" cy="132"/>
              <a:chOff x="480" y="816"/>
              <a:chExt cx="201" cy="132"/>
            </a:xfrm>
          </p:grpSpPr>
          <p:sp>
            <p:nvSpPr>
              <p:cNvPr id="131189" name="Rectangle 117">
                <a:extLst>
                  <a:ext uri="{FF2B5EF4-FFF2-40B4-BE49-F238E27FC236}">
                    <a16:creationId xmlns:a16="http://schemas.microsoft.com/office/drawing/2014/main" id="{ADE26866-A03F-40B1-9271-82F4CEA8D8E2}"/>
                  </a:ext>
                </a:extLst>
              </p:cNvPr>
              <p:cNvSpPr>
                <a:spLocks noChangeAspect="1" noChangeArrowheads="1"/>
              </p:cNvSpPr>
              <p:nvPr/>
            </p:nvSpPr>
            <p:spPr bwMode="auto">
              <a:xfrm>
                <a:off x="480" y="816"/>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31190" name="Oval 118">
                <a:extLst>
                  <a:ext uri="{FF2B5EF4-FFF2-40B4-BE49-F238E27FC236}">
                    <a16:creationId xmlns:a16="http://schemas.microsoft.com/office/drawing/2014/main" id="{6C6C1902-7642-449A-A297-0D2EF91B6920}"/>
                  </a:ext>
                </a:extLst>
              </p:cNvPr>
              <p:cNvSpPr>
                <a:spLocks noChangeAspect="1" noChangeArrowheads="1"/>
              </p:cNvSpPr>
              <p:nvPr/>
            </p:nvSpPr>
            <p:spPr bwMode="auto">
              <a:xfrm>
                <a:off x="517" y="849"/>
                <a:ext cx="127"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131191" name="Line 119">
              <a:extLst>
                <a:ext uri="{FF2B5EF4-FFF2-40B4-BE49-F238E27FC236}">
                  <a16:creationId xmlns:a16="http://schemas.microsoft.com/office/drawing/2014/main" id="{43E24D37-3185-4ABB-A3F0-FD7E4F765F44}"/>
                </a:ext>
              </a:extLst>
            </p:cNvPr>
            <p:cNvSpPr>
              <a:spLocks noChangeAspect="1" noChangeShapeType="1"/>
            </p:cNvSpPr>
            <p:nvPr/>
          </p:nvSpPr>
          <p:spPr bwMode="auto">
            <a:xfrm flipV="1">
              <a:off x="480" y="816"/>
              <a:ext cx="198" cy="132"/>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31192" name="Text Box 120">
            <a:extLst>
              <a:ext uri="{FF2B5EF4-FFF2-40B4-BE49-F238E27FC236}">
                <a16:creationId xmlns:a16="http://schemas.microsoft.com/office/drawing/2014/main" id="{C231E8DB-A6A4-4129-B084-D7135C57E7B2}"/>
              </a:ext>
            </a:extLst>
          </p:cNvPr>
          <p:cNvSpPr txBox="1">
            <a:spLocks noChangeArrowheads="1"/>
          </p:cNvSpPr>
          <p:nvPr/>
        </p:nvSpPr>
        <p:spPr bwMode="auto">
          <a:xfrm>
            <a:off x="692150" y="5005388"/>
            <a:ext cx="16970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CWBR-27</a:t>
            </a:r>
          </a:p>
          <a:p>
            <a:r>
              <a:rPr lang="en-GB" altLang="en-US" sz="800"/>
              <a:t>51 Squadron (Light Armour) (b)</a:t>
            </a:r>
          </a:p>
        </p:txBody>
      </p:sp>
      <p:sp>
        <p:nvSpPr>
          <p:cNvPr id="131193" name="Line 121">
            <a:extLst>
              <a:ext uri="{FF2B5EF4-FFF2-40B4-BE49-F238E27FC236}">
                <a16:creationId xmlns:a16="http://schemas.microsoft.com/office/drawing/2014/main" id="{81A8B31C-42F3-4684-840F-8BA2B47B78EF}"/>
              </a:ext>
            </a:extLst>
          </p:cNvPr>
          <p:cNvSpPr>
            <a:spLocks noChangeShapeType="1"/>
          </p:cNvSpPr>
          <p:nvPr/>
        </p:nvSpPr>
        <p:spPr bwMode="auto">
          <a:xfrm>
            <a:off x="547688" y="5006975"/>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31194" name="Line 122">
            <a:extLst>
              <a:ext uri="{FF2B5EF4-FFF2-40B4-BE49-F238E27FC236}">
                <a16:creationId xmlns:a16="http://schemas.microsoft.com/office/drawing/2014/main" id="{D0C0B4E6-F4BC-4BE8-B161-7027807298BB}"/>
              </a:ext>
            </a:extLst>
          </p:cNvPr>
          <p:cNvSpPr>
            <a:spLocks noChangeShapeType="1"/>
          </p:cNvSpPr>
          <p:nvPr/>
        </p:nvSpPr>
        <p:spPr bwMode="auto">
          <a:xfrm>
            <a:off x="260350" y="514985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31195" name="Group 123">
            <a:extLst>
              <a:ext uri="{FF2B5EF4-FFF2-40B4-BE49-F238E27FC236}">
                <a16:creationId xmlns:a16="http://schemas.microsoft.com/office/drawing/2014/main" id="{2E715256-CC2C-4995-AC8A-074BBFADD269}"/>
              </a:ext>
            </a:extLst>
          </p:cNvPr>
          <p:cNvGrpSpPr>
            <a:grpSpLocks noChangeAspect="1"/>
          </p:cNvGrpSpPr>
          <p:nvPr/>
        </p:nvGrpSpPr>
        <p:grpSpPr bwMode="auto">
          <a:xfrm>
            <a:off x="404813" y="5438775"/>
            <a:ext cx="287337" cy="215900"/>
            <a:chOff x="480" y="816"/>
            <a:chExt cx="201" cy="132"/>
          </a:xfrm>
        </p:grpSpPr>
        <p:grpSp>
          <p:nvGrpSpPr>
            <p:cNvPr id="131196" name="Group 124">
              <a:extLst>
                <a:ext uri="{FF2B5EF4-FFF2-40B4-BE49-F238E27FC236}">
                  <a16:creationId xmlns:a16="http://schemas.microsoft.com/office/drawing/2014/main" id="{FB5C31F2-8853-4DE2-A1D0-0ACE5DD93AC5}"/>
                </a:ext>
              </a:extLst>
            </p:cNvPr>
            <p:cNvGrpSpPr>
              <a:grpSpLocks noChangeAspect="1"/>
            </p:cNvGrpSpPr>
            <p:nvPr/>
          </p:nvGrpSpPr>
          <p:grpSpPr bwMode="auto">
            <a:xfrm>
              <a:off x="480" y="816"/>
              <a:ext cx="201" cy="132"/>
              <a:chOff x="480" y="816"/>
              <a:chExt cx="201" cy="132"/>
            </a:xfrm>
          </p:grpSpPr>
          <p:sp>
            <p:nvSpPr>
              <p:cNvPr id="131197" name="Rectangle 125">
                <a:extLst>
                  <a:ext uri="{FF2B5EF4-FFF2-40B4-BE49-F238E27FC236}">
                    <a16:creationId xmlns:a16="http://schemas.microsoft.com/office/drawing/2014/main" id="{9E5F86CA-123D-4388-8C5D-862626319EDD}"/>
                  </a:ext>
                </a:extLst>
              </p:cNvPr>
              <p:cNvSpPr>
                <a:spLocks noChangeAspect="1" noChangeArrowheads="1"/>
              </p:cNvSpPr>
              <p:nvPr/>
            </p:nvSpPr>
            <p:spPr bwMode="auto">
              <a:xfrm>
                <a:off x="480" y="816"/>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31198" name="Oval 126">
                <a:extLst>
                  <a:ext uri="{FF2B5EF4-FFF2-40B4-BE49-F238E27FC236}">
                    <a16:creationId xmlns:a16="http://schemas.microsoft.com/office/drawing/2014/main" id="{1A9A2059-28BC-4C7B-98A9-B56AE1AB13BA}"/>
                  </a:ext>
                </a:extLst>
              </p:cNvPr>
              <p:cNvSpPr>
                <a:spLocks noChangeAspect="1" noChangeArrowheads="1"/>
              </p:cNvSpPr>
              <p:nvPr/>
            </p:nvSpPr>
            <p:spPr bwMode="auto">
              <a:xfrm>
                <a:off x="517" y="849"/>
                <a:ext cx="127"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131199" name="Line 127">
              <a:extLst>
                <a:ext uri="{FF2B5EF4-FFF2-40B4-BE49-F238E27FC236}">
                  <a16:creationId xmlns:a16="http://schemas.microsoft.com/office/drawing/2014/main" id="{13D677BE-EDE5-464E-A99E-4C652BCAD60C}"/>
                </a:ext>
              </a:extLst>
            </p:cNvPr>
            <p:cNvSpPr>
              <a:spLocks noChangeAspect="1" noChangeShapeType="1"/>
            </p:cNvSpPr>
            <p:nvPr/>
          </p:nvSpPr>
          <p:spPr bwMode="auto">
            <a:xfrm flipV="1">
              <a:off x="480" y="816"/>
              <a:ext cx="198" cy="132"/>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31200" name="Text Box 128">
            <a:extLst>
              <a:ext uri="{FF2B5EF4-FFF2-40B4-BE49-F238E27FC236}">
                <a16:creationId xmlns:a16="http://schemas.microsoft.com/office/drawing/2014/main" id="{3DD270D7-BFEC-4E27-9E51-83C875F275DF}"/>
              </a:ext>
            </a:extLst>
          </p:cNvPr>
          <p:cNvSpPr txBox="1">
            <a:spLocks noChangeArrowheads="1"/>
          </p:cNvSpPr>
          <p:nvPr/>
        </p:nvSpPr>
        <p:spPr bwMode="auto">
          <a:xfrm>
            <a:off x="692150" y="5364163"/>
            <a:ext cx="16922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CWBR-27</a:t>
            </a:r>
          </a:p>
          <a:p>
            <a:r>
              <a:rPr lang="en-GB" altLang="en-US" sz="800"/>
              <a:t>58 Squadron (Light Armour) (c)</a:t>
            </a:r>
          </a:p>
        </p:txBody>
      </p:sp>
      <p:sp>
        <p:nvSpPr>
          <p:cNvPr id="131201" name="Line 129">
            <a:extLst>
              <a:ext uri="{FF2B5EF4-FFF2-40B4-BE49-F238E27FC236}">
                <a16:creationId xmlns:a16="http://schemas.microsoft.com/office/drawing/2014/main" id="{6B177D83-9FCC-42E0-BD77-18180B789416}"/>
              </a:ext>
            </a:extLst>
          </p:cNvPr>
          <p:cNvSpPr>
            <a:spLocks noChangeShapeType="1"/>
          </p:cNvSpPr>
          <p:nvPr/>
        </p:nvSpPr>
        <p:spPr bwMode="auto">
          <a:xfrm>
            <a:off x="547688" y="5365750"/>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31202" name="Line 130">
            <a:extLst>
              <a:ext uri="{FF2B5EF4-FFF2-40B4-BE49-F238E27FC236}">
                <a16:creationId xmlns:a16="http://schemas.microsoft.com/office/drawing/2014/main" id="{3F0B9490-5184-4DD2-851D-2179A913AFC2}"/>
              </a:ext>
            </a:extLst>
          </p:cNvPr>
          <p:cNvSpPr>
            <a:spLocks noChangeShapeType="1"/>
          </p:cNvSpPr>
          <p:nvPr/>
        </p:nvSpPr>
        <p:spPr bwMode="auto">
          <a:xfrm>
            <a:off x="260350" y="550862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31203" name="Group 131">
            <a:extLst>
              <a:ext uri="{FF2B5EF4-FFF2-40B4-BE49-F238E27FC236}">
                <a16:creationId xmlns:a16="http://schemas.microsoft.com/office/drawing/2014/main" id="{1363AE89-9416-40F6-BF41-56BD46683D50}"/>
              </a:ext>
            </a:extLst>
          </p:cNvPr>
          <p:cNvGrpSpPr>
            <a:grpSpLocks/>
          </p:cNvGrpSpPr>
          <p:nvPr/>
        </p:nvGrpSpPr>
        <p:grpSpPr bwMode="auto">
          <a:xfrm>
            <a:off x="404813" y="5797550"/>
            <a:ext cx="287337" cy="215900"/>
            <a:chOff x="1400" y="2850"/>
            <a:chExt cx="152" cy="99"/>
          </a:xfrm>
        </p:grpSpPr>
        <p:sp>
          <p:nvSpPr>
            <p:cNvPr id="131204" name="Rectangle 132">
              <a:extLst>
                <a:ext uri="{FF2B5EF4-FFF2-40B4-BE49-F238E27FC236}">
                  <a16:creationId xmlns:a16="http://schemas.microsoft.com/office/drawing/2014/main" id="{A3F0FDA3-F293-4AE8-B685-7BE443CF0D37}"/>
                </a:ext>
              </a:extLst>
            </p:cNvPr>
            <p:cNvSpPr>
              <a:spLocks noChangeAspect="1" noChangeArrowheads="1"/>
            </p:cNvSpPr>
            <p:nvPr/>
          </p:nvSpPr>
          <p:spPr bwMode="auto">
            <a:xfrm>
              <a:off x="1401" y="2850"/>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31205" name="Line 133">
              <a:extLst>
                <a:ext uri="{FF2B5EF4-FFF2-40B4-BE49-F238E27FC236}">
                  <a16:creationId xmlns:a16="http://schemas.microsoft.com/office/drawing/2014/main" id="{687B2457-A515-4B8F-97A3-5E06B8F06040}"/>
                </a:ext>
              </a:extLst>
            </p:cNvPr>
            <p:cNvSpPr>
              <a:spLocks noChangeAspect="1" noChangeShapeType="1"/>
            </p:cNvSpPr>
            <p:nvPr/>
          </p:nvSpPr>
          <p:spPr bwMode="auto">
            <a:xfrm flipV="1">
              <a:off x="1400" y="2851"/>
              <a:ext cx="73"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31206" name="Line 134">
              <a:extLst>
                <a:ext uri="{FF2B5EF4-FFF2-40B4-BE49-F238E27FC236}">
                  <a16:creationId xmlns:a16="http://schemas.microsoft.com/office/drawing/2014/main" id="{97D02E93-2114-412F-A63E-1C29547D36A8}"/>
                </a:ext>
              </a:extLst>
            </p:cNvPr>
            <p:cNvSpPr>
              <a:spLocks noChangeAspect="1" noChangeShapeType="1"/>
            </p:cNvSpPr>
            <p:nvPr/>
          </p:nvSpPr>
          <p:spPr bwMode="auto">
            <a:xfrm>
              <a:off x="1473" y="2850"/>
              <a:ext cx="78"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31207" name="Line 135">
              <a:extLst>
                <a:ext uri="{FF2B5EF4-FFF2-40B4-BE49-F238E27FC236}">
                  <a16:creationId xmlns:a16="http://schemas.microsoft.com/office/drawing/2014/main" id="{CDD7C463-EB77-46A9-9A3D-372C055EEB27}"/>
                </a:ext>
              </a:extLst>
            </p:cNvPr>
            <p:cNvSpPr>
              <a:spLocks noChangeAspect="1" noChangeShapeType="1"/>
            </p:cNvSpPr>
            <p:nvPr/>
          </p:nvSpPr>
          <p:spPr bwMode="auto">
            <a:xfrm>
              <a:off x="1442" y="2892"/>
              <a:ext cx="62" cy="0"/>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31208" name="Line 136">
            <a:extLst>
              <a:ext uri="{FF2B5EF4-FFF2-40B4-BE49-F238E27FC236}">
                <a16:creationId xmlns:a16="http://schemas.microsoft.com/office/drawing/2014/main" id="{F5B0BEED-D528-4D2A-A6DE-E1FB162ED337}"/>
              </a:ext>
            </a:extLst>
          </p:cNvPr>
          <p:cNvSpPr>
            <a:spLocks noChangeShapeType="1"/>
          </p:cNvSpPr>
          <p:nvPr/>
        </p:nvSpPr>
        <p:spPr bwMode="auto">
          <a:xfrm>
            <a:off x="549275" y="5726113"/>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31209" name="Text Box 137">
            <a:extLst>
              <a:ext uri="{FF2B5EF4-FFF2-40B4-BE49-F238E27FC236}">
                <a16:creationId xmlns:a16="http://schemas.microsoft.com/office/drawing/2014/main" id="{E464A0C9-C9D9-464B-83D5-B33F489FA5E9}"/>
              </a:ext>
            </a:extLst>
          </p:cNvPr>
          <p:cNvSpPr txBox="1">
            <a:spLocks noChangeArrowheads="1"/>
          </p:cNvSpPr>
          <p:nvPr/>
        </p:nvSpPr>
        <p:spPr bwMode="auto">
          <a:xfrm>
            <a:off x="692150" y="5724525"/>
            <a:ext cx="13668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CWBR-26</a:t>
            </a:r>
          </a:p>
          <a:p>
            <a:r>
              <a:rPr lang="en-GB" altLang="en-US" sz="800"/>
              <a:t>63 Squadron (Rapier) (c)</a:t>
            </a:r>
          </a:p>
        </p:txBody>
      </p:sp>
      <p:sp>
        <p:nvSpPr>
          <p:cNvPr id="131210" name="Line 138">
            <a:extLst>
              <a:ext uri="{FF2B5EF4-FFF2-40B4-BE49-F238E27FC236}">
                <a16:creationId xmlns:a16="http://schemas.microsoft.com/office/drawing/2014/main" id="{ADDF5E3A-EE1B-43F5-BB07-564C4487613D}"/>
              </a:ext>
            </a:extLst>
          </p:cNvPr>
          <p:cNvSpPr>
            <a:spLocks noChangeShapeType="1"/>
          </p:cNvSpPr>
          <p:nvPr/>
        </p:nvSpPr>
        <p:spPr bwMode="auto">
          <a:xfrm>
            <a:off x="260350" y="5868988"/>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31211" name="Group 139">
            <a:extLst>
              <a:ext uri="{FF2B5EF4-FFF2-40B4-BE49-F238E27FC236}">
                <a16:creationId xmlns:a16="http://schemas.microsoft.com/office/drawing/2014/main" id="{D401B740-44B1-4051-B829-4986B9E88052}"/>
              </a:ext>
            </a:extLst>
          </p:cNvPr>
          <p:cNvGrpSpPr>
            <a:grpSpLocks/>
          </p:cNvGrpSpPr>
          <p:nvPr/>
        </p:nvGrpSpPr>
        <p:grpSpPr bwMode="auto">
          <a:xfrm>
            <a:off x="404813" y="6157913"/>
            <a:ext cx="287337" cy="215900"/>
            <a:chOff x="1400" y="2850"/>
            <a:chExt cx="152" cy="99"/>
          </a:xfrm>
        </p:grpSpPr>
        <p:sp>
          <p:nvSpPr>
            <p:cNvPr id="131212" name="Rectangle 140">
              <a:extLst>
                <a:ext uri="{FF2B5EF4-FFF2-40B4-BE49-F238E27FC236}">
                  <a16:creationId xmlns:a16="http://schemas.microsoft.com/office/drawing/2014/main" id="{557CAA3C-0CF9-46B7-A834-DDD077BE37F7}"/>
                </a:ext>
              </a:extLst>
            </p:cNvPr>
            <p:cNvSpPr>
              <a:spLocks noChangeAspect="1" noChangeArrowheads="1"/>
            </p:cNvSpPr>
            <p:nvPr/>
          </p:nvSpPr>
          <p:spPr bwMode="auto">
            <a:xfrm>
              <a:off x="1401" y="2850"/>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31213" name="Line 141">
              <a:extLst>
                <a:ext uri="{FF2B5EF4-FFF2-40B4-BE49-F238E27FC236}">
                  <a16:creationId xmlns:a16="http://schemas.microsoft.com/office/drawing/2014/main" id="{0F73937B-AE1D-46B2-879D-57E9BDE86FB0}"/>
                </a:ext>
              </a:extLst>
            </p:cNvPr>
            <p:cNvSpPr>
              <a:spLocks noChangeAspect="1" noChangeShapeType="1"/>
            </p:cNvSpPr>
            <p:nvPr/>
          </p:nvSpPr>
          <p:spPr bwMode="auto">
            <a:xfrm flipV="1">
              <a:off x="1400" y="2851"/>
              <a:ext cx="73"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31214" name="Line 142">
              <a:extLst>
                <a:ext uri="{FF2B5EF4-FFF2-40B4-BE49-F238E27FC236}">
                  <a16:creationId xmlns:a16="http://schemas.microsoft.com/office/drawing/2014/main" id="{1A30A2B7-8ABF-471F-B2D6-7FC2CDF0CA7D}"/>
                </a:ext>
              </a:extLst>
            </p:cNvPr>
            <p:cNvSpPr>
              <a:spLocks noChangeAspect="1" noChangeShapeType="1"/>
            </p:cNvSpPr>
            <p:nvPr/>
          </p:nvSpPr>
          <p:spPr bwMode="auto">
            <a:xfrm>
              <a:off x="1473" y="2850"/>
              <a:ext cx="78"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31215" name="Line 143">
              <a:extLst>
                <a:ext uri="{FF2B5EF4-FFF2-40B4-BE49-F238E27FC236}">
                  <a16:creationId xmlns:a16="http://schemas.microsoft.com/office/drawing/2014/main" id="{D80181DA-3449-4B5C-832A-88C451964D98}"/>
                </a:ext>
              </a:extLst>
            </p:cNvPr>
            <p:cNvSpPr>
              <a:spLocks noChangeAspect="1" noChangeShapeType="1"/>
            </p:cNvSpPr>
            <p:nvPr/>
          </p:nvSpPr>
          <p:spPr bwMode="auto">
            <a:xfrm>
              <a:off x="1442" y="2892"/>
              <a:ext cx="62" cy="0"/>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31216" name="Line 144">
            <a:extLst>
              <a:ext uri="{FF2B5EF4-FFF2-40B4-BE49-F238E27FC236}">
                <a16:creationId xmlns:a16="http://schemas.microsoft.com/office/drawing/2014/main" id="{26983491-BB0E-4816-AA2C-7E6594299DE0}"/>
              </a:ext>
            </a:extLst>
          </p:cNvPr>
          <p:cNvSpPr>
            <a:spLocks noChangeShapeType="1"/>
          </p:cNvSpPr>
          <p:nvPr/>
        </p:nvSpPr>
        <p:spPr bwMode="auto">
          <a:xfrm>
            <a:off x="549275" y="6086475"/>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31217" name="Text Box 145">
            <a:extLst>
              <a:ext uri="{FF2B5EF4-FFF2-40B4-BE49-F238E27FC236}">
                <a16:creationId xmlns:a16="http://schemas.microsoft.com/office/drawing/2014/main" id="{8C393226-7AFA-4DF3-8052-3CA9A957B9B1}"/>
              </a:ext>
            </a:extLst>
          </p:cNvPr>
          <p:cNvSpPr txBox="1">
            <a:spLocks noChangeArrowheads="1"/>
          </p:cNvSpPr>
          <p:nvPr/>
        </p:nvSpPr>
        <p:spPr bwMode="auto">
          <a:xfrm>
            <a:off x="692150" y="6084888"/>
            <a:ext cx="13430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CWBR-26</a:t>
            </a:r>
          </a:p>
          <a:p>
            <a:r>
              <a:rPr lang="en-GB" altLang="en-US" sz="800"/>
              <a:t>66 Squadron (Rapier) (f)</a:t>
            </a:r>
          </a:p>
        </p:txBody>
      </p:sp>
      <p:sp>
        <p:nvSpPr>
          <p:cNvPr id="131218" name="Line 146">
            <a:extLst>
              <a:ext uri="{FF2B5EF4-FFF2-40B4-BE49-F238E27FC236}">
                <a16:creationId xmlns:a16="http://schemas.microsoft.com/office/drawing/2014/main" id="{30FD2755-10E4-4185-BE35-71863A9AE114}"/>
              </a:ext>
            </a:extLst>
          </p:cNvPr>
          <p:cNvSpPr>
            <a:spLocks noChangeShapeType="1"/>
          </p:cNvSpPr>
          <p:nvPr/>
        </p:nvSpPr>
        <p:spPr bwMode="auto">
          <a:xfrm>
            <a:off x="260350" y="622935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31219" name="Line 147">
            <a:extLst>
              <a:ext uri="{FF2B5EF4-FFF2-40B4-BE49-F238E27FC236}">
                <a16:creationId xmlns:a16="http://schemas.microsoft.com/office/drawing/2014/main" id="{72630476-1AAC-45DD-A570-F9F78B97D42D}"/>
              </a:ext>
            </a:extLst>
          </p:cNvPr>
          <p:cNvSpPr>
            <a:spLocks noChangeShapeType="1"/>
          </p:cNvSpPr>
          <p:nvPr/>
        </p:nvSpPr>
        <p:spPr bwMode="auto">
          <a:xfrm>
            <a:off x="549275" y="6445250"/>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31220" name="Text Box 148">
            <a:extLst>
              <a:ext uri="{FF2B5EF4-FFF2-40B4-BE49-F238E27FC236}">
                <a16:creationId xmlns:a16="http://schemas.microsoft.com/office/drawing/2014/main" id="{B12BADF2-9357-4730-A3B0-BA57D1A989A5}"/>
              </a:ext>
            </a:extLst>
          </p:cNvPr>
          <p:cNvSpPr txBox="1">
            <a:spLocks noChangeArrowheads="1"/>
          </p:cNvSpPr>
          <p:nvPr/>
        </p:nvSpPr>
        <p:spPr bwMode="auto">
          <a:xfrm>
            <a:off x="692150" y="6443663"/>
            <a:ext cx="22034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CWBR-29</a:t>
            </a:r>
          </a:p>
          <a:p>
            <a:r>
              <a:rPr lang="en-GB" altLang="en-US" sz="800"/>
              <a:t>The Queen’s Colour Squadron (Field) (cg)</a:t>
            </a:r>
          </a:p>
        </p:txBody>
      </p:sp>
      <p:grpSp>
        <p:nvGrpSpPr>
          <p:cNvPr id="131221" name="Group 149">
            <a:extLst>
              <a:ext uri="{FF2B5EF4-FFF2-40B4-BE49-F238E27FC236}">
                <a16:creationId xmlns:a16="http://schemas.microsoft.com/office/drawing/2014/main" id="{83839B94-A0B8-426B-B775-AC27AE575AE7}"/>
              </a:ext>
            </a:extLst>
          </p:cNvPr>
          <p:cNvGrpSpPr>
            <a:grpSpLocks noChangeAspect="1"/>
          </p:cNvGrpSpPr>
          <p:nvPr/>
        </p:nvGrpSpPr>
        <p:grpSpPr bwMode="auto">
          <a:xfrm>
            <a:off x="404813" y="6518275"/>
            <a:ext cx="287337" cy="212725"/>
            <a:chOff x="1968" y="1728"/>
            <a:chExt cx="195" cy="132"/>
          </a:xfrm>
        </p:grpSpPr>
        <p:sp>
          <p:nvSpPr>
            <p:cNvPr id="131222" name="Rectangle 150">
              <a:extLst>
                <a:ext uri="{FF2B5EF4-FFF2-40B4-BE49-F238E27FC236}">
                  <a16:creationId xmlns:a16="http://schemas.microsoft.com/office/drawing/2014/main" id="{AFB57D39-3F06-44E6-8254-E17E42034ED6}"/>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31223" name="Line 151">
              <a:extLst>
                <a:ext uri="{FF2B5EF4-FFF2-40B4-BE49-F238E27FC236}">
                  <a16:creationId xmlns:a16="http://schemas.microsoft.com/office/drawing/2014/main" id="{6AA0C140-5D7A-46D9-8258-2023CDC63C94}"/>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31224" name="Line 152">
              <a:extLst>
                <a:ext uri="{FF2B5EF4-FFF2-40B4-BE49-F238E27FC236}">
                  <a16:creationId xmlns:a16="http://schemas.microsoft.com/office/drawing/2014/main" id="{4A6B86C0-F64A-4F83-80A3-909DB1DB3852}"/>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31225" name="Line 153">
            <a:extLst>
              <a:ext uri="{FF2B5EF4-FFF2-40B4-BE49-F238E27FC236}">
                <a16:creationId xmlns:a16="http://schemas.microsoft.com/office/drawing/2014/main" id="{11D6269B-CC5E-410F-8BB0-BE95B0BD3D94}"/>
              </a:ext>
            </a:extLst>
          </p:cNvPr>
          <p:cNvSpPr>
            <a:spLocks noChangeShapeType="1"/>
          </p:cNvSpPr>
          <p:nvPr/>
        </p:nvSpPr>
        <p:spPr bwMode="auto">
          <a:xfrm>
            <a:off x="260350" y="658971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31226" name="Line 154">
            <a:extLst>
              <a:ext uri="{FF2B5EF4-FFF2-40B4-BE49-F238E27FC236}">
                <a16:creationId xmlns:a16="http://schemas.microsoft.com/office/drawing/2014/main" id="{E0752509-394F-4E0C-8E2D-8084588A789E}"/>
              </a:ext>
            </a:extLst>
          </p:cNvPr>
          <p:cNvSpPr>
            <a:spLocks noChangeShapeType="1"/>
          </p:cNvSpPr>
          <p:nvPr/>
        </p:nvSpPr>
        <p:spPr bwMode="auto">
          <a:xfrm flipV="1">
            <a:off x="260350" y="468313"/>
            <a:ext cx="0" cy="611981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31227" name="Line 155">
            <a:extLst>
              <a:ext uri="{FF2B5EF4-FFF2-40B4-BE49-F238E27FC236}">
                <a16:creationId xmlns:a16="http://schemas.microsoft.com/office/drawing/2014/main" id="{C57BE9A9-F97C-47E3-8E31-2B8D2E05500B}"/>
              </a:ext>
            </a:extLst>
          </p:cNvPr>
          <p:cNvSpPr>
            <a:spLocks noChangeShapeType="1"/>
          </p:cNvSpPr>
          <p:nvPr/>
        </p:nvSpPr>
        <p:spPr bwMode="auto">
          <a:xfrm>
            <a:off x="3500438" y="1978025"/>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31228" name="Text Box 156">
            <a:extLst>
              <a:ext uri="{FF2B5EF4-FFF2-40B4-BE49-F238E27FC236}">
                <a16:creationId xmlns:a16="http://schemas.microsoft.com/office/drawing/2014/main" id="{CDCF9739-90ED-4036-9F64-28231069ECA5}"/>
              </a:ext>
            </a:extLst>
          </p:cNvPr>
          <p:cNvSpPr txBox="1">
            <a:spLocks noChangeArrowheads="1"/>
          </p:cNvSpPr>
          <p:nvPr/>
        </p:nvSpPr>
        <p:spPr bwMode="auto">
          <a:xfrm>
            <a:off x="3644900" y="1979613"/>
            <a:ext cx="28479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CWBR-29</a:t>
            </a:r>
          </a:p>
          <a:p>
            <a:r>
              <a:rPr lang="en-GB" altLang="en-US" sz="800"/>
              <a:t>2503 (County of Lincoln) Squadron (Field) </a:t>
            </a:r>
            <a:r>
              <a:rPr lang="en-GB" altLang="en-US" sz="800" b="0"/>
              <a:t>(Jul 1979)</a:t>
            </a:r>
            <a:r>
              <a:rPr lang="en-GB" altLang="en-US" sz="800"/>
              <a:t> (h)</a:t>
            </a:r>
            <a:endParaRPr lang="en-GB" altLang="en-US" sz="800" b="0"/>
          </a:p>
        </p:txBody>
      </p:sp>
      <p:grpSp>
        <p:nvGrpSpPr>
          <p:cNvPr id="131229" name="Group 157">
            <a:extLst>
              <a:ext uri="{FF2B5EF4-FFF2-40B4-BE49-F238E27FC236}">
                <a16:creationId xmlns:a16="http://schemas.microsoft.com/office/drawing/2014/main" id="{375EF67B-247B-4601-8C39-C353E97BABB1}"/>
              </a:ext>
            </a:extLst>
          </p:cNvPr>
          <p:cNvGrpSpPr>
            <a:grpSpLocks noChangeAspect="1"/>
          </p:cNvGrpSpPr>
          <p:nvPr/>
        </p:nvGrpSpPr>
        <p:grpSpPr bwMode="auto">
          <a:xfrm>
            <a:off x="3355975" y="2051050"/>
            <a:ext cx="287338" cy="212725"/>
            <a:chOff x="1968" y="1728"/>
            <a:chExt cx="195" cy="132"/>
          </a:xfrm>
        </p:grpSpPr>
        <p:sp>
          <p:nvSpPr>
            <p:cNvPr id="131230" name="Rectangle 158">
              <a:extLst>
                <a:ext uri="{FF2B5EF4-FFF2-40B4-BE49-F238E27FC236}">
                  <a16:creationId xmlns:a16="http://schemas.microsoft.com/office/drawing/2014/main" id="{8E4F7BBD-F091-4925-B686-A02B10FCBD70}"/>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31231" name="Line 159">
              <a:extLst>
                <a:ext uri="{FF2B5EF4-FFF2-40B4-BE49-F238E27FC236}">
                  <a16:creationId xmlns:a16="http://schemas.microsoft.com/office/drawing/2014/main" id="{14D8093C-B319-4A84-82C6-77CA829EA95D}"/>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31232" name="Line 160">
              <a:extLst>
                <a:ext uri="{FF2B5EF4-FFF2-40B4-BE49-F238E27FC236}">
                  <a16:creationId xmlns:a16="http://schemas.microsoft.com/office/drawing/2014/main" id="{6A2B969B-DC2F-437C-BCE1-906C8908ECA8}"/>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31233" name="Line 161">
            <a:extLst>
              <a:ext uri="{FF2B5EF4-FFF2-40B4-BE49-F238E27FC236}">
                <a16:creationId xmlns:a16="http://schemas.microsoft.com/office/drawing/2014/main" id="{0C0C9D52-5F97-4CD1-80F3-898AD9965A77}"/>
              </a:ext>
            </a:extLst>
          </p:cNvPr>
          <p:cNvSpPr>
            <a:spLocks noChangeShapeType="1"/>
          </p:cNvSpPr>
          <p:nvPr/>
        </p:nvSpPr>
        <p:spPr bwMode="auto">
          <a:xfrm>
            <a:off x="3211513" y="2122488"/>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31234" name="Line 162">
            <a:extLst>
              <a:ext uri="{FF2B5EF4-FFF2-40B4-BE49-F238E27FC236}">
                <a16:creationId xmlns:a16="http://schemas.microsoft.com/office/drawing/2014/main" id="{65856150-1C1B-4481-A616-5CE70E164D77}"/>
              </a:ext>
            </a:extLst>
          </p:cNvPr>
          <p:cNvSpPr>
            <a:spLocks noChangeShapeType="1"/>
          </p:cNvSpPr>
          <p:nvPr/>
        </p:nvSpPr>
        <p:spPr bwMode="auto">
          <a:xfrm>
            <a:off x="3502025" y="2339975"/>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31235" name="Text Box 163">
            <a:extLst>
              <a:ext uri="{FF2B5EF4-FFF2-40B4-BE49-F238E27FC236}">
                <a16:creationId xmlns:a16="http://schemas.microsoft.com/office/drawing/2014/main" id="{8FC41AD4-9DE7-4429-8479-72E43475DBB2}"/>
              </a:ext>
            </a:extLst>
          </p:cNvPr>
          <p:cNvSpPr txBox="1">
            <a:spLocks noChangeArrowheads="1"/>
          </p:cNvSpPr>
          <p:nvPr/>
        </p:nvSpPr>
        <p:spPr bwMode="auto">
          <a:xfrm>
            <a:off x="3644900" y="2339975"/>
            <a:ext cx="28860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CWBR-29</a:t>
            </a:r>
          </a:p>
          <a:p>
            <a:r>
              <a:rPr lang="en-GB" altLang="en-US" sz="800"/>
              <a:t>2620 (County of Norfolk) Squadron (Field) </a:t>
            </a:r>
            <a:r>
              <a:rPr lang="en-GB" altLang="en-US" sz="800" b="0"/>
              <a:t>(Mar 1983) </a:t>
            </a:r>
            <a:r>
              <a:rPr lang="en-GB" altLang="en-US" sz="800"/>
              <a:t>(h)</a:t>
            </a:r>
            <a:endParaRPr lang="en-GB" altLang="en-US" sz="800" b="0"/>
          </a:p>
        </p:txBody>
      </p:sp>
      <p:grpSp>
        <p:nvGrpSpPr>
          <p:cNvPr id="131236" name="Group 164">
            <a:extLst>
              <a:ext uri="{FF2B5EF4-FFF2-40B4-BE49-F238E27FC236}">
                <a16:creationId xmlns:a16="http://schemas.microsoft.com/office/drawing/2014/main" id="{EE0C254E-030D-485A-90A1-17A64AD5750E}"/>
              </a:ext>
            </a:extLst>
          </p:cNvPr>
          <p:cNvGrpSpPr>
            <a:grpSpLocks noChangeAspect="1"/>
          </p:cNvGrpSpPr>
          <p:nvPr/>
        </p:nvGrpSpPr>
        <p:grpSpPr bwMode="auto">
          <a:xfrm>
            <a:off x="3357563" y="2413000"/>
            <a:ext cx="287337" cy="212725"/>
            <a:chOff x="1968" y="1728"/>
            <a:chExt cx="195" cy="132"/>
          </a:xfrm>
        </p:grpSpPr>
        <p:sp>
          <p:nvSpPr>
            <p:cNvPr id="131237" name="Rectangle 165">
              <a:extLst>
                <a:ext uri="{FF2B5EF4-FFF2-40B4-BE49-F238E27FC236}">
                  <a16:creationId xmlns:a16="http://schemas.microsoft.com/office/drawing/2014/main" id="{B5088AC8-0E85-40B2-9579-D034C029BE3F}"/>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31238" name="Line 166">
              <a:extLst>
                <a:ext uri="{FF2B5EF4-FFF2-40B4-BE49-F238E27FC236}">
                  <a16:creationId xmlns:a16="http://schemas.microsoft.com/office/drawing/2014/main" id="{079CA895-E7C8-4258-954A-60594DD57357}"/>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31239" name="Line 167">
              <a:extLst>
                <a:ext uri="{FF2B5EF4-FFF2-40B4-BE49-F238E27FC236}">
                  <a16:creationId xmlns:a16="http://schemas.microsoft.com/office/drawing/2014/main" id="{ED3108AE-3800-412C-AB81-8795739A32BE}"/>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31240" name="Line 168">
            <a:extLst>
              <a:ext uri="{FF2B5EF4-FFF2-40B4-BE49-F238E27FC236}">
                <a16:creationId xmlns:a16="http://schemas.microsoft.com/office/drawing/2014/main" id="{8EB31EFC-31F2-4DFF-9273-7375D487E061}"/>
              </a:ext>
            </a:extLst>
          </p:cNvPr>
          <p:cNvSpPr>
            <a:spLocks noChangeShapeType="1"/>
          </p:cNvSpPr>
          <p:nvPr/>
        </p:nvSpPr>
        <p:spPr bwMode="auto">
          <a:xfrm>
            <a:off x="3213100" y="2484438"/>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31241" name="Line 169">
            <a:extLst>
              <a:ext uri="{FF2B5EF4-FFF2-40B4-BE49-F238E27FC236}">
                <a16:creationId xmlns:a16="http://schemas.microsoft.com/office/drawing/2014/main" id="{71803063-2F03-4F9E-AC52-8AFC9A117127}"/>
              </a:ext>
            </a:extLst>
          </p:cNvPr>
          <p:cNvSpPr>
            <a:spLocks noChangeShapeType="1"/>
          </p:cNvSpPr>
          <p:nvPr/>
        </p:nvSpPr>
        <p:spPr bwMode="auto">
          <a:xfrm>
            <a:off x="3502025" y="2700338"/>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31242" name="Text Box 170">
            <a:extLst>
              <a:ext uri="{FF2B5EF4-FFF2-40B4-BE49-F238E27FC236}">
                <a16:creationId xmlns:a16="http://schemas.microsoft.com/office/drawing/2014/main" id="{6FF10BFD-F4B8-4515-B1F3-444955271616}"/>
              </a:ext>
            </a:extLst>
          </p:cNvPr>
          <p:cNvSpPr txBox="1">
            <a:spLocks noChangeArrowheads="1"/>
          </p:cNvSpPr>
          <p:nvPr/>
        </p:nvSpPr>
        <p:spPr bwMode="auto">
          <a:xfrm>
            <a:off x="3644900" y="2700338"/>
            <a:ext cx="24193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CWBR-29</a:t>
            </a:r>
          </a:p>
          <a:p>
            <a:r>
              <a:rPr lang="en-GB" altLang="en-US" sz="800"/>
              <a:t>2622 (Highland) Squadron (Field) </a:t>
            </a:r>
            <a:r>
              <a:rPr lang="en-GB" altLang="en-US" sz="800" b="0"/>
              <a:t>(Jul 1979)</a:t>
            </a:r>
            <a:r>
              <a:rPr lang="en-GB" altLang="en-US" sz="800"/>
              <a:t> (h)</a:t>
            </a:r>
            <a:endParaRPr lang="en-GB" altLang="en-US" sz="800" b="0"/>
          </a:p>
        </p:txBody>
      </p:sp>
      <p:grpSp>
        <p:nvGrpSpPr>
          <p:cNvPr id="131243" name="Group 171">
            <a:extLst>
              <a:ext uri="{FF2B5EF4-FFF2-40B4-BE49-F238E27FC236}">
                <a16:creationId xmlns:a16="http://schemas.microsoft.com/office/drawing/2014/main" id="{71AE43FD-4530-423A-BFF4-6C9BE15E633D}"/>
              </a:ext>
            </a:extLst>
          </p:cNvPr>
          <p:cNvGrpSpPr>
            <a:grpSpLocks noChangeAspect="1"/>
          </p:cNvGrpSpPr>
          <p:nvPr/>
        </p:nvGrpSpPr>
        <p:grpSpPr bwMode="auto">
          <a:xfrm>
            <a:off x="3357563" y="2773363"/>
            <a:ext cx="287337" cy="212725"/>
            <a:chOff x="1968" y="1728"/>
            <a:chExt cx="195" cy="132"/>
          </a:xfrm>
        </p:grpSpPr>
        <p:sp>
          <p:nvSpPr>
            <p:cNvPr id="131244" name="Rectangle 172">
              <a:extLst>
                <a:ext uri="{FF2B5EF4-FFF2-40B4-BE49-F238E27FC236}">
                  <a16:creationId xmlns:a16="http://schemas.microsoft.com/office/drawing/2014/main" id="{FCAC6012-9CB9-423D-9724-D4E41C8ADC46}"/>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31245" name="Line 173">
              <a:extLst>
                <a:ext uri="{FF2B5EF4-FFF2-40B4-BE49-F238E27FC236}">
                  <a16:creationId xmlns:a16="http://schemas.microsoft.com/office/drawing/2014/main" id="{F273B137-4D90-4BC6-98E2-45C9136FE76A}"/>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31246" name="Line 174">
              <a:extLst>
                <a:ext uri="{FF2B5EF4-FFF2-40B4-BE49-F238E27FC236}">
                  <a16:creationId xmlns:a16="http://schemas.microsoft.com/office/drawing/2014/main" id="{61A4CA72-7793-433E-82C7-B453BE0E5855}"/>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31247" name="Line 175">
            <a:extLst>
              <a:ext uri="{FF2B5EF4-FFF2-40B4-BE49-F238E27FC236}">
                <a16:creationId xmlns:a16="http://schemas.microsoft.com/office/drawing/2014/main" id="{E06A3D85-1560-456B-B656-CF610AE89FE3}"/>
              </a:ext>
            </a:extLst>
          </p:cNvPr>
          <p:cNvSpPr>
            <a:spLocks noChangeShapeType="1"/>
          </p:cNvSpPr>
          <p:nvPr/>
        </p:nvSpPr>
        <p:spPr bwMode="auto">
          <a:xfrm>
            <a:off x="3213100" y="284480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31248" name="Line 176">
            <a:extLst>
              <a:ext uri="{FF2B5EF4-FFF2-40B4-BE49-F238E27FC236}">
                <a16:creationId xmlns:a16="http://schemas.microsoft.com/office/drawing/2014/main" id="{DCC03A23-FC10-49EC-84F3-25EA36F8D768}"/>
              </a:ext>
            </a:extLst>
          </p:cNvPr>
          <p:cNvSpPr>
            <a:spLocks noChangeShapeType="1"/>
          </p:cNvSpPr>
          <p:nvPr/>
        </p:nvSpPr>
        <p:spPr bwMode="auto">
          <a:xfrm>
            <a:off x="3502025" y="3059113"/>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31249" name="Text Box 177">
            <a:extLst>
              <a:ext uri="{FF2B5EF4-FFF2-40B4-BE49-F238E27FC236}">
                <a16:creationId xmlns:a16="http://schemas.microsoft.com/office/drawing/2014/main" id="{5E453C34-D1A2-4045-9155-5695EDC6005E}"/>
              </a:ext>
            </a:extLst>
          </p:cNvPr>
          <p:cNvSpPr txBox="1">
            <a:spLocks noChangeArrowheads="1"/>
          </p:cNvSpPr>
          <p:nvPr/>
        </p:nvSpPr>
        <p:spPr bwMode="auto">
          <a:xfrm>
            <a:off x="3644900" y="3059113"/>
            <a:ext cx="260191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CWBR-29</a:t>
            </a:r>
          </a:p>
          <a:p>
            <a:r>
              <a:rPr lang="en-GB" altLang="en-US" sz="800"/>
              <a:t>2623 (East Anglian) Squadron (Field) </a:t>
            </a:r>
            <a:r>
              <a:rPr lang="en-GB" altLang="en-US" sz="800" b="0"/>
              <a:t>(Jul 1979)</a:t>
            </a:r>
            <a:r>
              <a:rPr lang="en-GB" altLang="en-US" sz="800"/>
              <a:t> (h)</a:t>
            </a:r>
            <a:endParaRPr lang="en-GB" altLang="en-US" sz="800" b="0"/>
          </a:p>
        </p:txBody>
      </p:sp>
      <p:grpSp>
        <p:nvGrpSpPr>
          <p:cNvPr id="131250" name="Group 178">
            <a:extLst>
              <a:ext uri="{FF2B5EF4-FFF2-40B4-BE49-F238E27FC236}">
                <a16:creationId xmlns:a16="http://schemas.microsoft.com/office/drawing/2014/main" id="{3BC78790-ED7A-45A2-92EA-56399AEAD8AB}"/>
              </a:ext>
            </a:extLst>
          </p:cNvPr>
          <p:cNvGrpSpPr>
            <a:grpSpLocks noChangeAspect="1"/>
          </p:cNvGrpSpPr>
          <p:nvPr/>
        </p:nvGrpSpPr>
        <p:grpSpPr bwMode="auto">
          <a:xfrm>
            <a:off x="3357563" y="3132138"/>
            <a:ext cx="287337" cy="212725"/>
            <a:chOff x="1968" y="1728"/>
            <a:chExt cx="195" cy="132"/>
          </a:xfrm>
        </p:grpSpPr>
        <p:sp>
          <p:nvSpPr>
            <p:cNvPr id="131251" name="Rectangle 179">
              <a:extLst>
                <a:ext uri="{FF2B5EF4-FFF2-40B4-BE49-F238E27FC236}">
                  <a16:creationId xmlns:a16="http://schemas.microsoft.com/office/drawing/2014/main" id="{3EBECA57-BF4F-4A76-84B5-A9A642A12974}"/>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31252" name="Line 180">
              <a:extLst>
                <a:ext uri="{FF2B5EF4-FFF2-40B4-BE49-F238E27FC236}">
                  <a16:creationId xmlns:a16="http://schemas.microsoft.com/office/drawing/2014/main" id="{A651123E-CFB7-4DED-885E-474EE9FB8EF1}"/>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31253" name="Line 181">
              <a:extLst>
                <a:ext uri="{FF2B5EF4-FFF2-40B4-BE49-F238E27FC236}">
                  <a16:creationId xmlns:a16="http://schemas.microsoft.com/office/drawing/2014/main" id="{1384FD4B-2224-463F-8826-A6150F0005B7}"/>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31254" name="Line 182">
            <a:extLst>
              <a:ext uri="{FF2B5EF4-FFF2-40B4-BE49-F238E27FC236}">
                <a16:creationId xmlns:a16="http://schemas.microsoft.com/office/drawing/2014/main" id="{3D268ADE-DDC0-4154-80F3-82B3C7F3D0FE}"/>
              </a:ext>
            </a:extLst>
          </p:cNvPr>
          <p:cNvSpPr>
            <a:spLocks noChangeShapeType="1"/>
          </p:cNvSpPr>
          <p:nvPr/>
        </p:nvSpPr>
        <p:spPr bwMode="auto">
          <a:xfrm>
            <a:off x="3213100" y="320357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31255" name="Line 183">
            <a:extLst>
              <a:ext uri="{FF2B5EF4-FFF2-40B4-BE49-F238E27FC236}">
                <a16:creationId xmlns:a16="http://schemas.microsoft.com/office/drawing/2014/main" id="{7661D837-CA6C-40B2-9A74-6602AEDF62C2}"/>
              </a:ext>
            </a:extLst>
          </p:cNvPr>
          <p:cNvSpPr>
            <a:spLocks noChangeShapeType="1"/>
          </p:cNvSpPr>
          <p:nvPr/>
        </p:nvSpPr>
        <p:spPr bwMode="auto">
          <a:xfrm>
            <a:off x="3502025" y="3419475"/>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31256" name="Text Box 184">
            <a:extLst>
              <a:ext uri="{FF2B5EF4-FFF2-40B4-BE49-F238E27FC236}">
                <a16:creationId xmlns:a16="http://schemas.microsoft.com/office/drawing/2014/main" id="{CBE4481A-1241-4B14-88C7-9DEC9D52305A}"/>
              </a:ext>
            </a:extLst>
          </p:cNvPr>
          <p:cNvSpPr txBox="1">
            <a:spLocks noChangeArrowheads="1"/>
          </p:cNvSpPr>
          <p:nvPr/>
        </p:nvSpPr>
        <p:spPr bwMode="auto">
          <a:xfrm>
            <a:off x="3644900" y="3419475"/>
            <a:ext cx="28702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CWBR-29</a:t>
            </a:r>
          </a:p>
          <a:p>
            <a:r>
              <a:rPr lang="en-GB" altLang="en-US" sz="800"/>
              <a:t>2624 (County of Oxford) Squadron (Field) </a:t>
            </a:r>
            <a:r>
              <a:rPr lang="en-GB" altLang="en-US" sz="800" b="0"/>
              <a:t>(Nov 1982)</a:t>
            </a:r>
            <a:r>
              <a:rPr lang="en-GB" altLang="en-US" sz="800"/>
              <a:t> (h)</a:t>
            </a:r>
            <a:endParaRPr lang="en-GB" altLang="en-US" sz="800" b="0"/>
          </a:p>
        </p:txBody>
      </p:sp>
      <p:grpSp>
        <p:nvGrpSpPr>
          <p:cNvPr id="131257" name="Group 185">
            <a:extLst>
              <a:ext uri="{FF2B5EF4-FFF2-40B4-BE49-F238E27FC236}">
                <a16:creationId xmlns:a16="http://schemas.microsoft.com/office/drawing/2014/main" id="{D356FE05-72C8-48FB-B209-4B5D00C4B557}"/>
              </a:ext>
            </a:extLst>
          </p:cNvPr>
          <p:cNvGrpSpPr>
            <a:grpSpLocks noChangeAspect="1"/>
          </p:cNvGrpSpPr>
          <p:nvPr/>
        </p:nvGrpSpPr>
        <p:grpSpPr bwMode="auto">
          <a:xfrm>
            <a:off x="3357563" y="3492500"/>
            <a:ext cx="287337" cy="212725"/>
            <a:chOff x="1968" y="1728"/>
            <a:chExt cx="195" cy="132"/>
          </a:xfrm>
        </p:grpSpPr>
        <p:sp>
          <p:nvSpPr>
            <p:cNvPr id="131258" name="Rectangle 186">
              <a:extLst>
                <a:ext uri="{FF2B5EF4-FFF2-40B4-BE49-F238E27FC236}">
                  <a16:creationId xmlns:a16="http://schemas.microsoft.com/office/drawing/2014/main" id="{0B9FAFF4-2516-410C-9D1C-1C43558B36F4}"/>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31259" name="Line 187">
              <a:extLst>
                <a:ext uri="{FF2B5EF4-FFF2-40B4-BE49-F238E27FC236}">
                  <a16:creationId xmlns:a16="http://schemas.microsoft.com/office/drawing/2014/main" id="{F1402126-03F0-49C0-AC2D-290A53E449DE}"/>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31260" name="Line 188">
              <a:extLst>
                <a:ext uri="{FF2B5EF4-FFF2-40B4-BE49-F238E27FC236}">
                  <a16:creationId xmlns:a16="http://schemas.microsoft.com/office/drawing/2014/main" id="{9308943E-158D-43EE-ADFF-85242ABD0A23}"/>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31261" name="Line 189">
            <a:extLst>
              <a:ext uri="{FF2B5EF4-FFF2-40B4-BE49-F238E27FC236}">
                <a16:creationId xmlns:a16="http://schemas.microsoft.com/office/drawing/2014/main" id="{0865FCEA-C1D3-4174-83F0-315C13FBC57D}"/>
              </a:ext>
            </a:extLst>
          </p:cNvPr>
          <p:cNvSpPr>
            <a:spLocks noChangeShapeType="1"/>
          </p:cNvSpPr>
          <p:nvPr/>
        </p:nvSpPr>
        <p:spPr bwMode="auto">
          <a:xfrm>
            <a:off x="3213100" y="3563938"/>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31262" name="Line 190">
            <a:extLst>
              <a:ext uri="{FF2B5EF4-FFF2-40B4-BE49-F238E27FC236}">
                <a16:creationId xmlns:a16="http://schemas.microsoft.com/office/drawing/2014/main" id="{BC4643A8-A1C7-4FF8-9684-5D26EAB29897}"/>
              </a:ext>
            </a:extLst>
          </p:cNvPr>
          <p:cNvSpPr>
            <a:spLocks noChangeShapeType="1"/>
          </p:cNvSpPr>
          <p:nvPr/>
        </p:nvSpPr>
        <p:spPr bwMode="auto">
          <a:xfrm>
            <a:off x="3502025" y="3779838"/>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31263" name="Text Box 191">
            <a:extLst>
              <a:ext uri="{FF2B5EF4-FFF2-40B4-BE49-F238E27FC236}">
                <a16:creationId xmlns:a16="http://schemas.microsoft.com/office/drawing/2014/main" id="{63B1CA31-6230-4780-B23E-1D1DF9B1F299}"/>
              </a:ext>
            </a:extLst>
          </p:cNvPr>
          <p:cNvSpPr txBox="1">
            <a:spLocks noChangeArrowheads="1"/>
          </p:cNvSpPr>
          <p:nvPr/>
        </p:nvSpPr>
        <p:spPr bwMode="auto">
          <a:xfrm>
            <a:off x="3644900" y="3779838"/>
            <a:ext cx="29670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CWBR-29</a:t>
            </a:r>
          </a:p>
          <a:p>
            <a:r>
              <a:rPr lang="en-GB" altLang="en-US" sz="800"/>
              <a:t>2625 (County of Cornwall) Squadron (Field) </a:t>
            </a:r>
            <a:r>
              <a:rPr lang="en-GB" altLang="en-US" sz="800" b="0"/>
              <a:t>(Nov 1982)</a:t>
            </a:r>
            <a:r>
              <a:rPr lang="en-GB" altLang="en-US" sz="800"/>
              <a:t> (h)</a:t>
            </a:r>
            <a:endParaRPr lang="en-GB" altLang="en-US" sz="800" b="0"/>
          </a:p>
        </p:txBody>
      </p:sp>
      <p:grpSp>
        <p:nvGrpSpPr>
          <p:cNvPr id="131264" name="Group 192">
            <a:extLst>
              <a:ext uri="{FF2B5EF4-FFF2-40B4-BE49-F238E27FC236}">
                <a16:creationId xmlns:a16="http://schemas.microsoft.com/office/drawing/2014/main" id="{EA31DE38-090C-461B-B968-09358719B514}"/>
              </a:ext>
            </a:extLst>
          </p:cNvPr>
          <p:cNvGrpSpPr>
            <a:grpSpLocks noChangeAspect="1"/>
          </p:cNvGrpSpPr>
          <p:nvPr/>
        </p:nvGrpSpPr>
        <p:grpSpPr bwMode="auto">
          <a:xfrm>
            <a:off x="3357563" y="3852863"/>
            <a:ext cx="287337" cy="212725"/>
            <a:chOff x="1968" y="1728"/>
            <a:chExt cx="195" cy="132"/>
          </a:xfrm>
        </p:grpSpPr>
        <p:sp>
          <p:nvSpPr>
            <p:cNvPr id="131265" name="Rectangle 193">
              <a:extLst>
                <a:ext uri="{FF2B5EF4-FFF2-40B4-BE49-F238E27FC236}">
                  <a16:creationId xmlns:a16="http://schemas.microsoft.com/office/drawing/2014/main" id="{2FFFEFDA-960A-4336-85A2-0A71852947F3}"/>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31266" name="Line 194">
              <a:extLst>
                <a:ext uri="{FF2B5EF4-FFF2-40B4-BE49-F238E27FC236}">
                  <a16:creationId xmlns:a16="http://schemas.microsoft.com/office/drawing/2014/main" id="{E977A020-566C-4910-8591-3C6783DF62CB}"/>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31267" name="Line 195">
              <a:extLst>
                <a:ext uri="{FF2B5EF4-FFF2-40B4-BE49-F238E27FC236}">
                  <a16:creationId xmlns:a16="http://schemas.microsoft.com/office/drawing/2014/main" id="{83A5715D-BC29-4D56-8910-D924A4C81789}"/>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31268" name="Line 196">
            <a:extLst>
              <a:ext uri="{FF2B5EF4-FFF2-40B4-BE49-F238E27FC236}">
                <a16:creationId xmlns:a16="http://schemas.microsoft.com/office/drawing/2014/main" id="{D8E5454C-8B89-460C-A08C-EA2AC1221BB5}"/>
              </a:ext>
            </a:extLst>
          </p:cNvPr>
          <p:cNvSpPr>
            <a:spLocks noChangeShapeType="1"/>
          </p:cNvSpPr>
          <p:nvPr/>
        </p:nvSpPr>
        <p:spPr bwMode="auto">
          <a:xfrm>
            <a:off x="3213100" y="392430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31269" name="Line 197">
            <a:extLst>
              <a:ext uri="{FF2B5EF4-FFF2-40B4-BE49-F238E27FC236}">
                <a16:creationId xmlns:a16="http://schemas.microsoft.com/office/drawing/2014/main" id="{C7E14623-3AD7-4536-A7DD-EC9A2B979C4F}"/>
              </a:ext>
            </a:extLst>
          </p:cNvPr>
          <p:cNvSpPr>
            <a:spLocks noChangeShapeType="1"/>
          </p:cNvSpPr>
          <p:nvPr/>
        </p:nvSpPr>
        <p:spPr bwMode="auto">
          <a:xfrm>
            <a:off x="3213100" y="4283075"/>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31270" name="Group 198">
            <a:extLst>
              <a:ext uri="{FF2B5EF4-FFF2-40B4-BE49-F238E27FC236}">
                <a16:creationId xmlns:a16="http://schemas.microsoft.com/office/drawing/2014/main" id="{87136217-F9A9-4F5E-AD88-BAE628D5E635}"/>
              </a:ext>
            </a:extLst>
          </p:cNvPr>
          <p:cNvGrpSpPr>
            <a:grpSpLocks/>
          </p:cNvGrpSpPr>
          <p:nvPr/>
        </p:nvGrpSpPr>
        <p:grpSpPr bwMode="auto">
          <a:xfrm>
            <a:off x="3355975" y="4572000"/>
            <a:ext cx="287338" cy="215900"/>
            <a:chOff x="1400" y="2850"/>
            <a:chExt cx="152" cy="99"/>
          </a:xfrm>
        </p:grpSpPr>
        <p:sp>
          <p:nvSpPr>
            <p:cNvPr id="131271" name="Rectangle 199">
              <a:extLst>
                <a:ext uri="{FF2B5EF4-FFF2-40B4-BE49-F238E27FC236}">
                  <a16:creationId xmlns:a16="http://schemas.microsoft.com/office/drawing/2014/main" id="{25B45D36-12D8-4144-97CA-3759DFA9A355}"/>
                </a:ext>
              </a:extLst>
            </p:cNvPr>
            <p:cNvSpPr>
              <a:spLocks noChangeAspect="1" noChangeArrowheads="1"/>
            </p:cNvSpPr>
            <p:nvPr/>
          </p:nvSpPr>
          <p:spPr bwMode="auto">
            <a:xfrm>
              <a:off x="1401" y="2850"/>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31272" name="Line 200">
              <a:extLst>
                <a:ext uri="{FF2B5EF4-FFF2-40B4-BE49-F238E27FC236}">
                  <a16:creationId xmlns:a16="http://schemas.microsoft.com/office/drawing/2014/main" id="{AB1E43F4-BADD-4D95-AF11-FA07437AA7D2}"/>
                </a:ext>
              </a:extLst>
            </p:cNvPr>
            <p:cNvSpPr>
              <a:spLocks noChangeAspect="1" noChangeShapeType="1"/>
            </p:cNvSpPr>
            <p:nvPr/>
          </p:nvSpPr>
          <p:spPr bwMode="auto">
            <a:xfrm flipV="1">
              <a:off x="1400" y="2851"/>
              <a:ext cx="73"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31273" name="Line 201">
              <a:extLst>
                <a:ext uri="{FF2B5EF4-FFF2-40B4-BE49-F238E27FC236}">
                  <a16:creationId xmlns:a16="http://schemas.microsoft.com/office/drawing/2014/main" id="{3E5EAE0C-9B8C-40F6-8C42-BB0626124644}"/>
                </a:ext>
              </a:extLst>
            </p:cNvPr>
            <p:cNvSpPr>
              <a:spLocks noChangeAspect="1" noChangeShapeType="1"/>
            </p:cNvSpPr>
            <p:nvPr/>
          </p:nvSpPr>
          <p:spPr bwMode="auto">
            <a:xfrm>
              <a:off x="1473" y="2850"/>
              <a:ext cx="78" cy="98"/>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31274" name="Line 202">
              <a:extLst>
                <a:ext uri="{FF2B5EF4-FFF2-40B4-BE49-F238E27FC236}">
                  <a16:creationId xmlns:a16="http://schemas.microsoft.com/office/drawing/2014/main" id="{80B2157A-A83F-4965-94D4-54295D1BE376}"/>
                </a:ext>
              </a:extLst>
            </p:cNvPr>
            <p:cNvSpPr>
              <a:spLocks noChangeAspect="1" noChangeShapeType="1"/>
            </p:cNvSpPr>
            <p:nvPr/>
          </p:nvSpPr>
          <p:spPr bwMode="auto">
            <a:xfrm>
              <a:off x="1442" y="2892"/>
              <a:ext cx="62" cy="0"/>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31275" name="Line 203">
            <a:extLst>
              <a:ext uri="{FF2B5EF4-FFF2-40B4-BE49-F238E27FC236}">
                <a16:creationId xmlns:a16="http://schemas.microsoft.com/office/drawing/2014/main" id="{E96914CB-427A-43A7-846E-AE93B3BFB0A5}"/>
              </a:ext>
            </a:extLst>
          </p:cNvPr>
          <p:cNvSpPr>
            <a:spLocks noChangeShapeType="1"/>
          </p:cNvSpPr>
          <p:nvPr/>
        </p:nvSpPr>
        <p:spPr bwMode="auto">
          <a:xfrm>
            <a:off x="3500438" y="4500563"/>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31276" name="Text Box 204">
            <a:extLst>
              <a:ext uri="{FF2B5EF4-FFF2-40B4-BE49-F238E27FC236}">
                <a16:creationId xmlns:a16="http://schemas.microsoft.com/office/drawing/2014/main" id="{00288A87-0F2C-4179-8F59-AB36CB793B90}"/>
              </a:ext>
            </a:extLst>
          </p:cNvPr>
          <p:cNvSpPr txBox="1">
            <a:spLocks noChangeArrowheads="1"/>
          </p:cNvSpPr>
          <p:nvPr/>
        </p:nvSpPr>
        <p:spPr bwMode="auto">
          <a:xfrm>
            <a:off x="3644900" y="4500563"/>
            <a:ext cx="211931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CWBR-30</a:t>
            </a:r>
          </a:p>
          <a:p>
            <a:r>
              <a:rPr lang="en-GB" altLang="en-US" sz="800"/>
              <a:t>2890 Squadron (SHORAD) </a:t>
            </a:r>
            <a:r>
              <a:rPr lang="en-GB" altLang="en-US" sz="800" b="0"/>
              <a:t>(Oct 1989)</a:t>
            </a:r>
            <a:r>
              <a:rPr lang="en-GB" altLang="en-US" sz="800"/>
              <a:t> (h)</a:t>
            </a:r>
          </a:p>
        </p:txBody>
      </p:sp>
      <p:sp>
        <p:nvSpPr>
          <p:cNvPr id="131277" name="Line 205">
            <a:extLst>
              <a:ext uri="{FF2B5EF4-FFF2-40B4-BE49-F238E27FC236}">
                <a16:creationId xmlns:a16="http://schemas.microsoft.com/office/drawing/2014/main" id="{D122E403-AA83-4819-9207-07CC926010A9}"/>
              </a:ext>
            </a:extLst>
          </p:cNvPr>
          <p:cNvSpPr>
            <a:spLocks noChangeShapeType="1"/>
          </p:cNvSpPr>
          <p:nvPr/>
        </p:nvSpPr>
        <p:spPr bwMode="auto">
          <a:xfrm>
            <a:off x="3213100" y="4643438"/>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31278" name="Line 206">
            <a:extLst>
              <a:ext uri="{FF2B5EF4-FFF2-40B4-BE49-F238E27FC236}">
                <a16:creationId xmlns:a16="http://schemas.microsoft.com/office/drawing/2014/main" id="{03AACB44-DF00-4C25-8344-E8E86E4659BE}"/>
              </a:ext>
            </a:extLst>
          </p:cNvPr>
          <p:cNvSpPr>
            <a:spLocks noChangeShapeType="1"/>
          </p:cNvSpPr>
          <p:nvPr/>
        </p:nvSpPr>
        <p:spPr bwMode="auto">
          <a:xfrm flipV="1">
            <a:off x="3213100" y="2124075"/>
            <a:ext cx="0" cy="25193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31279" name="Line 207">
            <a:extLst>
              <a:ext uri="{FF2B5EF4-FFF2-40B4-BE49-F238E27FC236}">
                <a16:creationId xmlns:a16="http://schemas.microsoft.com/office/drawing/2014/main" id="{75595958-E733-4F62-9421-1E17B77DF45D}"/>
              </a:ext>
            </a:extLst>
          </p:cNvPr>
          <p:cNvSpPr>
            <a:spLocks noChangeShapeType="1"/>
          </p:cNvSpPr>
          <p:nvPr/>
        </p:nvSpPr>
        <p:spPr bwMode="auto">
          <a:xfrm flipH="1">
            <a:off x="260350" y="2771775"/>
            <a:ext cx="2952750"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pic>
        <p:nvPicPr>
          <p:cNvPr id="131280" name="Picture 208" descr="RAF Regiment Badge">
            <a:extLst>
              <a:ext uri="{FF2B5EF4-FFF2-40B4-BE49-F238E27FC236}">
                <a16:creationId xmlns:a16="http://schemas.microsoft.com/office/drawing/2014/main" id="{CC54D964-D691-425C-AE1F-C08711810BF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97425" y="684213"/>
            <a:ext cx="1708150" cy="687387"/>
          </a:xfrm>
          <a:prstGeom prst="rect">
            <a:avLst/>
          </a:prstGeom>
          <a:noFill/>
          <a:extLst>
            <a:ext uri="{909E8E84-426E-40DD-AFC4-6F175D3DCCD1}">
              <a14:hiddenFill xmlns:a14="http://schemas.microsoft.com/office/drawing/2010/main">
                <a:solidFill>
                  <a:srgbClr val="FFFFFF"/>
                </a:solidFill>
              </a14:hiddenFill>
            </a:ext>
          </a:extLst>
        </p:spPr>
      </p:pic>
      <p:sp>
        <p:nvSpPr>
          <p:cNvPr id="131281" name="Text Box 209">
            <a:extLst>
              <a:ext uri="{FF2B5EF4-FFF2-40B4-BE49-F238E27FC236}">
                <a16:creationId xmlns:a16="http://schemas.microsoft.com/office/drawing/2014/main" id="{CBD0F18E-99C1-4C50-8491-B5727150A587}"/>
              </a:ext>
            </a:extLst>
          </p:cNvPr>
          <p:cNvSpPr txBox="1">
            <a:spLocks noChangeArrowheads="1"/>
          </p:cNvSpPr>
          <p:nvPr/>
        </p:nvSpPr>
        <p:spPr bwMode="auto">
          <a:xfrm>
            <a:off x="115888" y="6729413"/>
            <a:ext cx="3241675" cy="2414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800"/>
              <a:t>(a) </a:t>
            </a:r>
            <a:r>
              <a:rPr lang="en-GB" altLang="en-US" sz="800" b="0"/>
              <a:t>The RAF Regiment was the RAF’s own ‘army’, providing ‘Force Protection’ for RAF assets, as well as USAF assets in the UK.  Field Squadrons provided close ground defence, Rapier &amp; SHORAD Squadrons provided close air defence and Light Armoured Squadrons provided ‘defence in depth’.  There was also a specialist, para-trained airfield assault Squadron equipped with a mix of light vehicles and armour.  The RAF Regiment also provided Ground Defence Training teams on all RAF stations to train RAF personnel in NBC defence, smallarms and tactics.  They could also occasionally support the Army or Royal Marines, such as in 1982, when a Rapier Squadron was sent to the Falklands with 5 Brigade.</a:t>
            </a:r>
          </a:p>
          <a:p>
            <a:endParaRPr lang="en-GB" altLang="en-US" sz="800" b="0"/>
          </a:p>
          <a:p>
            <a:r>
              <a:rPr lang="en-GB" altLang="en-US" sz="800"/>
              <a:t>(b) </a:t>
            </a:r>
            <a:r>
              <a:rPr lang="en-GB" altLang="en-US" sz="800" b="0"/>
              <a:t>These units were deployed in West Germany.</a:t>
            </a:r>
          </a:p>
          <a:p>
            <a:endParaRPr lang="en-GB" altLang="en-US" sz="800" b="0"/>
          </a:p>
          <a:p>
            <a:r>
              <a:rPr lang="en-GB" altLang="en-US" sz="800"/>
              <a:t>(c) </a:t>
            </a:r>
            <a:r>
              <a:rPr lang="en-GB" altLang="en-US" sz="800" b="0"/>
              <a:t>These units were based in mainland UK.  While some would have been deployed to defend RAF assets in the UK, most would have been deployed overseas to RAF Germany or other locations.</a:t>
            </a:r>
          </a:p>
          <a:p>
            <a:endParaRPr lang="en-GB" altLang="en-US" sz="800" b="0"/>
          </a:p>
          <a:p>
            <a:r>
              <a:rPr lang="en-GB" altLang="en-US" sz="800"/>
              <a:t>(d) </a:t>
            </a:r>
            <a:r>
              <a:rPr lang="en-GB" altLang="en-US" sz="800" b="0"/>
              <a:t>This unit was deployed in Northern Ireland.</a:t>
            </a:r>
          </a:p>
        </p:txBody>
      </p:sp>
      <p:grpSp>
        <p:nvGrpSpPr>
          <p:cNvPr id="131282" name="Group 210">
            <a:extLst>
              <a:ext uri="{FF2B5EF4-FFF2-40B4-BE49-F238E27FC236}">
                <a16:creationId xmlns:a16="http://schemas.microsoft.com/office/drawing/2014/main" id="{85743DCE-4BEA-4F23-A212-A7781E0F5B44}"/>
              </a:ext>
            </a:extLst>
          </p:cNvPr>
          <p:cNvGrpSpPr>
            <a:grpSpLocks/>
          </p:cNvGrpSpPr>
          <p:nvPr/>
        </p:nvGrpSpPr>
        <p:grpSpPr bwMode="auto">
          <a:xfrm>
            <a:off x="231775" y="107950"/>
            <a:ext cx="131763" cy="65088"/>
            <a:chOff x="384" y="2015"/>
            <a:chExt cx="83" cy="41"/>
          </a:xfrm>
        </p:grpSpPr>
        <p:sp>
          <p:nvSpPr>
            <p:cNvPr id="131283" name="Line 211">
              <a:extLst>
                <a:ext uri="{FF2B5EF4-FFF2-40B4-BE49-F238E27FC236}">
                  <a16:creationId xmlns:a16="http://schemas.microsoft.com/office/drawing/2014/main" id="{996F7D94-E907-4FFE-BF5F-D13DDE36A55A}"/>
                </a:ext>
              </a:extLst>
            </p:cNvPr>
            <p:cNvSpPr>
              <a:spLocks noChangeShapeType="1"/>
            </p:cNvSpPr>
            <p:nvPr/>
          </p:nvSpPr>
          <p:spPr bwMode="auto">
            <a:xfrm>
              <a:off x="426" y="2016"/>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31284" name="Group 212">
              <a:extLst>
                <a:ext uri="{FF2B5EF4-FFF2-40B4-BE49-F238E27FC236}">
                  <a16:creationId xmlns:a16="http://schemas.microsoft.com/office/drawing/2014/main" id="{CF52CD20-298B-4517-A603-C816C1C57D49}"/>
                </a:ext>
              </a:extLst>
            </p:cNvPr>
            <p:cNvGrpSpPr>
              <a:grpSpLocks/>
            </p:cNvGrpSpPr>
            <p:nvPr/>
          </p:nvGrpSpPr>
          <p:grpSpPr bwMode="auto">
            <a:xfrm>
              <a:off x="384" y="2015"/>
              <a:ext cx="83" cy="41"/>
              <a:chOff x="384" y="2015"/>
              <a:chExt cx="83" cy="41"/>
            </a:xfrm>
          </p:grpSpPr>
          <p:sp>
            <p:nvSpPr>
              <p:cNvPr id="131285" name="Line 213">
                <a:extLst>
                  <a:ext uri="{FF2B5EF4-FFF2-40B4-BE49-F238E27FC236}">
                    <a16:creationId xmlns:a16="http://schemas.microsoft.com/office/drawing/2014/main" id="{A4D60578-1BD7-44DB-BC09-0E31C767BA69}"/>
                  </a:ext>
                </a:extLst>
              </p:cNvPr>
              <p:cNvSpPr>
                <a:spLocks noChangeShapeType="1"/>
              </p:cNvSpPr>
              <p:nvPr/>
            </p:nvSpPr>
            <p:spPr bwMode="auto">
              <a:xfrm>
                <a:off x="384" y="2016"/>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31286" name="Line 214">
                <a:extLst>
                  <a:ext uri="{FF2B5EF4-FFF2-40B4-BE49-F238E27FC236}">
                    <a16:creationId xmlns:a16="http://schemas.microsoft.com/office/drawing/2014/main" id="{F5DAB779-75E5-463F-AD49-44FA4A15BC33}"/>
                  </a:ext>
                </a:extLst>
              </p:cNvPr>
              <p:cNvSpPr>
                <a:spLocks noChangeShapeType="1"/>
              </p:cNvSpPr>
              <p:nvPr/>
            </p:nvSpPr>
            <p:spPr bwMode="auto">
              <a:xfrm>
                <a:off x="467" y="2015"/>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7764" name="Picture 4" descr="amfbadge">
            <a:extLst>
              <a:ext uri="{FF2B5EF4-FFF2-40B4-BE49-F238E27FC236}">
                <a16:creationId xmlns:a16="http://schemas.microsoft.com/office/drawing/2014/main" id="{5F4FFBFC-DC45-4AFA-A4E4-5B2436C7B23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24400" y="2195513"/>
            <a:ext cx="896938" cy="1096962"/>
          </a:xfrm>
          <a:prstGeom prst="rect">
            <a:avLst/>
          </a:prstGeom>
          <a:noFill/>
          <a:extLst>
            <a:ext uri="{909E8E84-426E-40DD-AFC4-6F175D3DCCD1}">
              <a14:hiddenFill xmlns:a14="http://schemas.microsoft.com/office/drawing/2010/main">
                <a:solidFill>
                  <a:srgbClr val="FFFFFF"/>
                </a:solidFill>
              </a14:hiddenFill>
            </a:ext>
          </a:extLst>
        </p:spPr>
      </p:pic>
      <p:grpSp>
        <p:nvGrpSpPr>
          <p:cNvPr id="117766" name="Group 6">
            <a:extLst>
              <a:ext uri="{FF2B5EF4-FFF2-40B4-BE49-F238E27FC236}">
                <a16:creationId xmlns:a16="http://schemas.microsoft.com/office/drawing/2014/main" id="{7B3EB6E8-E186-42C9-AB86-C94A947D19AD}"/>
              </a:ext>
            </a:extLst>
          </p:cNvPr>
          <p:cNvGrpSpPr>
            <a:grpSpLocks/>
          </p:cNvGrpSpPr>
          <p:nvPr/>
        </p:nvGrpSpPr>
        <p:grpSpPr bwMode="auto">
          <a:xfrm>
            <a:off x="474663" y="1452563"/>
            <a:ext cx="144462" cy="147637"/>
            <a:chOff x="119" y="98"/>
            <a:chExt cx="91" cy="93"/>
          </a:xfrm>
        </p:grpSpPr>
        <p:sp>
          <p:nvSpPr>
            <p:cNvPr id="117767" name="Line 7">
              <a:extLst>
                <a:ext uri="{FF2B5EF4-FFF2-40B4-BE49-F238E27FC236}">
                  <a16:creationId xmlns:a16="http://schemas.microsoft.com/office/drawing/2014/main" id="{0B29DAAB-92D4-47C0-8F8A-2EFEFD4878DF}"/>
                </a:ext>
              </a:extLst>
            </p:cNvPr>
            <p:cNvSpPr>
              <a:spLocks noChangeShapeType="1"/>
            </p:cNvSpPr>
            <p:nvPr/>
          </p:nvSpPr>
          <p:spPr bwMode="auto">
            <a:xfrm>
              <a:off x="210" y="100"/>
              <a:ext cx="0" cy="9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7768" name="Line 8">
              <a:extLst>
                <a:ext uri="{FF2B5EF4-FFF2-40B4-BE49-F238E27FC236}">
                  <a16:creationId xmlns:a16="http://schemas.microsoft.com/office/drawing/2014/main" id="{4F599CB3-D353-4A47-A957-548638814BEE}"/>
                </a:ext>
              </a:extLst>
            </p:cNvPr>
            <p:cNvSpPr>
              <a:spLocks noChangeShapeType="1"/>
            </p:cNvSpPr>
            <p:nvPr/>
          </p:nvSpPr>
          <p:spPr bwMode="auto">
            <a:xfrm>
              <a:off x="119" y="98"/>
              <a:ext cx="0" cy="9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17769" name="Group 9">
              <a:extLst>
                <a:ext uri="{FF2B5EF4-FFF2-40B4-BE49-F238E27FC236}">
                  <a16:creationId xmlns:a16="http://schemas.microsoft.com/office/drawing/2014/main" id="{C44A88DE-8C22-481A-A6A7-518D4E94E5F5}"/>
                </a:ext>
              </a:extLst>
            </p:cNvPr>
            <p:cNvGrpSpPr>
              <a:grpSpLocks/>
            </p:cNvGrpSpPr>
            <p:nvPr/>
          </p:nvGrpSpPr>
          <p:grpSpPr bwMode="auto">
            <a:xfrm>
              <a:off x="140" y="113"/>
              <a:ext cx="48" cy="40"/>
              <a:chOff x="2443" y="447"/>
              <a:chExt cx="48" cy="40"/>
            </a:xfrm>
          </p:grpSpPr>
          <p:sp>
            <p:nvSpPr>
              <p:cNvPr id="117770" name="Line 10">
                <a:extLst>
                  <a:ext uri="{FF2B5EF4-FFF2-40B4-BE49-F238E27FC236}">
                    <a16:creationId xmlns:a16="http://schemas.microsoft.com/office/drawing/2014/main" id="{79640D6C-13D1-4D0E-AE88-53C79FE0599E}"/>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7771" name="Line 11">
                <a:extLst>
                  <a:ext uri="{FF2B5EF4-FFF2-40B4-BE49-F238E27FC236}">
                    <a16:creationId xmlns:a16="http://schemas.microsoft.com/office/drawing/2014/main" id="{8A60B9B4-9A52-4691-887F-593BA3C6405E}"/>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17772" name="Line 12">
              <a:extLst>
                <a:ext uri="{FF2B5EF4-FFF2-40B4-BE49-F238E27FC236}">
                  <a16:creationId xmlns:a16="http://schemas.microsoft.com/office/drawing/2014/main" id="{F5DFDF76-38AC-4597-B322-7E0DCDDA762A}"/>
                </a:ext>
              </a:extLst>
            </p:cNvPr>
            <p:cNvSpPr>
              <a:spLocks noChangeShapeType="1"/>
            </p:cNvSpPr>
            <p:nvPr/>
          </p:nvSpPr>
          <p:spPr bwMode="auto">
            <a:xfrm>
              <a:off x="119" y="98"/>
              <a:ext cx="91"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17773" name="Group 13">
            <a:extLst>
              <a:ext uri="{FF2B5EF4-FFF2-40B4-BE49-F238E27FC236}">
                <a16:creationId xmlns:a16="http://schemas.microsoft.com/office/drawing/2014/main" id="{40578BCF-7DE9-414B-B64C-D4BAEF8847F4}"/>
              </a:ext>
            </a:extLst>
          </p:cNvPr>
          <p:cNvGrpSpPr>
            <a:grpSpLocks/>
          </p:cNvGrpSpPr>
          <p:nvPr/>
        </p:nvGrpSpPr>
        <p:grpSpPr bwMode="auto">
          <a:xfrm>
            <a:off x="476250" y="1020763"/>
            <a:ext cx="144463" cy="147637"/>
            <a:chOff x="119" y="98"/>
            <a:chExt cx="91" cy="93"/>
          </a:xfrm>
        </p:grpSpPr>
        <p:sp>
          <p:nvSpPr>
            <p:cNvPr id="117774" name="Line 14">
              <a:extLst>
                <a:ext uri="{FF2B5EF4-FFF2-40B4-BE49-F238E27FC236}">
                  <a16:creationId xmlns:a16="http://schemas.microsoft.com/office/drawing/2014/main" id="{8052A593-53A1-4958-BFFC-60D01DE1A81D}"/>
                </a:ext>
              </a:extLst>
            </p:cNvPr>
            <p:cNvSpPr>
              <a:spLocks noChangeShapeType="1"/>
            </p:cNvSpPr>
            <p:nvPr/>
          </p:nvSpPr>
          <p:spPr bwMode="auto">
            <a:xfrm>
              <a:off x="210" y="100"/>
              <a:ext cx="0" cy="9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7775" name="Line 15">
              <a:extLst>
                <a:ext uri="{FF2B5EF4-FFF2-40B4-BE49-F238E27FC236}">
                  <a16:creationId xmlns:a16="http://schemas.microsoft.com/office/drawing/2014/main" id="{D3C07CFF-E2BB-430F-AD25-B5D4D3DC922E}"/>
                </a:ext>
              </a:extLst>
            </p:cNvPr>
            <p:cNvSpPr>
              <a:spLocks noChangeShapeType="1"/>
            </p:cNvSpPr>
            <p:nvPr/>
          </p:nvSpPr>
          <p:spPr bwMode="auto">
            <a:xfrm>
              <a:off x="119" y="98"/>
              <a:ext cx="0" cy="9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17776" name="Group 16">
              <a:extLst>
                <a:ext uri="{FF2B5EF4-FFF2-40B4-BE49-F238E27FC236}">
                  <a16:creationId xmlns:a16="http://schemas.microsoft.com/office/drawing/2014/main" id="{ACC00BA4-4804-4322-853A-E43585FD6D63}"/>
                </a:ext>
              </a:extLst>
            </p:cNvPr>
            <p:cNvGrpSpPr>
              <a:grpSpLocks/>
            </p:cNvGrpSpPr>
            <p:nvPr/>
          </p:nvGrpSpPr>
          <p:grpSpPr bwMode="auto">
            <a:xfrm>
              <a:off x="140" y="113"/>
              <a:ext cx="48" cy="40"/>
              <a:chOff x="2443" y="447"/>
              <a:chExt cx="48" cy="40"/>
            </a:xfrm>
          </p:grpSpPr>
          <p:sp>
            <p:nvSpPr>
              <p:cNvPr id="117777" name="Line 17">
                <a:extLst>
                  <a:ext uri="{FF2B5EF4-FFF2-40B4-BE49-F238E27FC236}">
                    <a16:creationId xmlns:a16="http://schemas.microsoft.com/office/drawing/2014/main" id="{71C2B538-013D-4BB9-AE1B-26E491DFDE0F}"/>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7778" name="Line 18">
                <a:extLst>
                  <a:ext uri="{FF2B5EF4-FFF2-40B4-BE49-F238E27FC236}">
                    <a16:creationId xmlns:a16="http://schemas.microsoft.com/office/drawing/2014/main" id="{544D4C56-19BF-42D4-81C7-51FF79ED5DF1}"/>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17779" name="Line 19">
              <a:extLst>
                <a:ext uri="{FF2B5EF4-FFF2-40B4-BE49-F238E27FC236}">
                  <a16:creationId xmlns:a16="http://schemas.microsoft.com/office/drawing/2014/main" id="{6BAB022A-9DAD-434E-A5D4-4B907473E91B}"/>
                </a:ext>
              </a:extLst>
            </p:cNvPr>
            <p:cNvSpPr>
              <a:spLocks noChangeShapeType="1"/>
            </p:cNvSpPr>
            <p:nvPr/>
          </p:nvSpPr>
          <p:spPr bwMode="auto">
            <a:xfrm>
              <a:off x="119" y="98"/>
              <a:ext cx="91"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17780" name="Group 20">
            <a:extLst>
              <a:ext uri="{FF2B5EF4-FFF2-40B4-BE49-F238E27FC236}">
                <a16:creationId xmlns:a16="http://schemas.microsoft.com/office/drawing/2014/main" id="{BCB677D9-A9F3-415F-9654-9579E5CC3A33}"/>
              </a:ext>
            </a:extLst>
          </p:cNvPr>
          <p:cNvGrpSpPr>
            <a:grpSpLocks/>
          </p:cNvGrpSpPr>
          <p:nvPr/>
        </p:nvGrpSpPr>
        <p:grpSpPr bwMode="auto">
          <a:xfrm>
            <a:off x="404813" y="1547813"/>
            <a:ext cx="287337" cy="215900"/>
            <a:chOff x="1920" y="2352"/>
            <a:chExt cx="152" cy="99"/>
          </a:xfrm>
        </p:grpSpPr>
        <p:sp>
          <p:nvSpPr>
            <p:cNvPr id="117781" name="Rectangle 21">
              <a:extLst>
                <a:ext uri="{FF2B5EF4-FFF2-40B4-BE49-F238E27FC236}">
                  <a16:creationId xmlns:a16="http://schemas.microsoft.com/office/drawing/2014/main" id="{65AF4C62-8734-4877-B7C5-74D19E7D568D}"/>
                </a:ext>
              </a:extLst>
            </p:cNvPr>
            <p:cNvSpPr>
              <a:spLocks noChangeAspect="1" noChangeArrowheads="1"/>
            </p:cNvSpPr>
            <p:nvPr/>
          </p:nvSpPr>
          <p:spPr bwMode="auto">
            <a:xfrm>
              <a:off x="1921" y="2352"/>
              <a:ext cx="151"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7782" name="Oval 22">
              <a:extLst>
                <a:ext uri="{FF2B5EF4-FFF2-40B4-BE49-F238E27FC236}">
                  <a16:creationId xmlns:a16="http://schemas.microsoft.com/office/drawing/2014/main" id="{315C4655-C532-4F97-ABC5-4A1EC32CD82E}"/>
                </a:ext>
              </a:extLst>
            </p:cNvPr>
            <p:cNvSpPr>
              <a:spLocks noChangeAspect="1" noChangeArrowheads="1"/>
            </p:cNvSpPr>
            <p:nvPr/>
          </p:nvSpPr>
          <p:spPr bwMode="auto">
            <a:xfrm>
              <a:off x="1943" y="2377"/>
              <a:ext cx="107" cy="47"/>
            </a:xfrm>
            <a:prstGeom prst="ellipse">
              <a:avLst/>
            </a:prstGeom>
            <a:solidFill>
              <a:srgbClr val="CC00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7783" name="Line 23">
              <a:extLst>
                <a:ext uri="{FF2B5EF4-FFF2-40B4-BE49-F238E27FC236}">
                  <a16:creationId xmlns:a16="http://schemas.microsoft.com/office/drawing/2014/main" id="{43E2656A-4743-4107-AE16-89C0DC537058}"/>
                </a:ext>
              </a:extLst>
            </p:cNvPr>
            <p:cNvSpPr>
              <a:spLocks noChangeAspect="1" noChangeShapeType="1"/>
            </p:cNvSpPr>
            <p:nvPr/>
          </p:nvSpPr>
          <p:spPr bwMode="auto">
            <a:xfrm flipV="1">
              <a:off x="1921" y="2352"/>
              <a:ext cx="149"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7784" name="Line 24">
              <a:extLst>
                <a:ext uri="{FF2B5EF4-FFF2-40B4-BE49-F238E27FC236}">
                  <a16:creationId xmlns:a16="http://schemas.microsoft.com/office/drawing/2014/main" id="{3BA403FC-5A5F-4BF7-8D31-830DA35C399A}"/>
                </a:ext>
              </a:extLst>
            </p:cNvPr>
            <p:cNvSpPr>
              <a:spLocks noChangeAspect="1" noChangeShapeType="1"/>
            </p:cNvSpPr>
            <p:nvPr/>
          </p:nvSpPr>
          <p:spPr bwMode="auto">
            <a:xfrm>
              <a:off x="1920" y="2352"/>
              <a:ext cx="152" cy="97"/>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17785" name="Text Box 25">
            <a:extLst>
              <a:ext uri="{FF2B5EF4-FFF2-40B4-BE49-F238E27FC236}">
                <a16:creationId xmlns:a16="http://schemas.microsoft.com/office/drawing/2014/main" id="{D270E2AF-A476-4723-AB0B-44154A34EC0D}"/>
              </a:ext>
            </a:extLst>
          </p:cNvPr>
          <p:cNvSpPr txBox="1">
            <a:spLocks noChangeArrowheads="1"/>
          </p:cNvSpPr>
          <p:nvPr/>
        </p:nvSpPr>
        <p:spPr bwMode="auto">
          <a:xfrm>
            <a:off x="692150" y="1403350"/>
            <a:ext cx="300196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BATTLEGROUP CWCA-06</a:t>
            </a:r>
          </a:p>
          <a:p>
            <a:r>
              <a:rPr lang="en-GB" altLang="en-US" sz="1000"/>
              <a:t>x1 Canadian Light Mechanised Battlegroup </a:t>
            </a:r>
            <a:r>
              <a:rPr lang="en-GB" altLang="en-US" sz="800"/>
              <a:t>(cg)</a:t>
            </a:r>
            <a:endParaRPr lang="en-GB" altLang="en-US"/>
          </a:p>
        </p:txBody>
      </p:sp>
      <p:grpSp>
        <p:nvGrpSpPr>
          <p:cNvPr id="117786" name="Group 26">
            <a:extLst>
              <a:ext uri="{FF2B5EF4-FFF2-40B4-BE49-F238E27FC236}">
                <a16:creationId xmlns:a16="http://schemas.microsoft.com/office/drawing/2014/main" id="{779E2F59-1A00-4D3D-8FEC-FA2747784F25}"/>
              </a:ext>
            </a:extLst>
          </p:cNvPr>
          <p:cNvGrpSpPr>
            <a:grpSpLocks/>
          </p:cNvGrpSpPr>
          <p:nvPr/>
        </p:nvGrpSpPr>
        <p:grpSpPr bwMode="auto">
          <a:xfrm>
            <a:off x="477838" y="587375"/>
            <a:ext cx="144462" cy="147638"/>
            <a:chOff x="119" y="98"/>
            <a:chExt cx="91" cy="93"/>
          </a:xfrm>
        </p:grpSpPr>
        <p:sp>
          <p:nvSpPr>
            <p:cNvPr id="117787" name="Line 27">
              <a:extLst>
                <a:ext uri="{FF2B5EF4-FFF2-40B4-BE49-F238E27FC236}">
                  <a16:creationId xmlns:a16="http://schemas.microsoft.com/office/drawing/2014/main" id="{0D9B1F4F-ED50-4314-AB05-73660227504A}"/>
                </a:ext>
              </a:extLst>
            </p:cNvPr>
            <p:cNvSpPr>
              <a:spLocks noChangeShapeType="1"/>
            </p:cNvSpPr>
            <p:nvPr/>
          </p:nvSpPr>
          <p:spPr bwMode="auto">
            <a:xfrm>
              <a:off x="210" y="100"/>
              <a:ext cx="0" cy="9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7788" name="Line 28">
              <a:extLst>
                <a:ext uri="{FF2B5EF4-FFF2-40B4-BE49-F238E27FC236}">
                  <a16:creationId xmlns:a16="http://schemas.microsoft.com/office/drawing/2014/main" id="{089990F6-1EF8-46FE-A04C-D62BD491AA74}"/>
                </a:ext>
              </a:extLst>
            </p:cNvPr>
            <p:cNvSpPr>
              <a:spLocks noChangeShapeType="1"/>
            </p:cNvSpPr>
            <p:nvPr/>
          </p:nvSpPr>
          <p:spPr bwMode="auto">
            <a:xfrm>
              <a:off x="119" y="98"/>
              <a:ext cx="0" cy="9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17789" name="Group 29">
              <a:extLst>
                <a:ext uri="{FF2B5EF4-FFF2-40B4-BE49-F238E27FC236}">
                  <a16:creationId xmlns:a16="http://schemas.microsoft.com/office/drawing/2014/main" id="{92AC8CC1-B43C-41B0-A9B1-F2A52DF1C300}"/>
                </a:ext>
              </a:extLst>
            </p:cNvPr>
            <p:cNvGrpSpPr>
              <a:grpSpLocks/>
            </p:cNvGrpSpPr>
            <p:nvPr/>
          </p:nvGrpSpPr>
          <p:grpSpPr bwMode="auto">
            <a:xfrm>
              <a:off x="140" y="113"/>
              <a:ext cx="48" cy="40"/>
              <a:chOff x="2443" y="447"/>
              <a:chExt cx="48" cy="40"/>
            </a:xfrm>
          </p:grpSpPr>
          <p:sp>
            <p:nvSpPr>
              <p:cNvPr id="117790" name="Line 30">
                <a:extLst>
                  <a:ext uri="{FF2B5EF4-FFF2-40B4-BE49-F238E27FC236}">
                    <a16:creationId xmlns:a16="http://schemas.microsoft.com/office/drawing/2014/main" id="{0BEC1808-0198-43FB-9C8C-FA93378A8F63}"/>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7791" name="Line 31">
                <a:extLst>
                  <a:ext uri="{FF2B5EF4-FFF2-40B4-BE49-F238E27FC236}">
                    <a16:creationId xmlns:a16="http://schemas.microsoft.com/office/drawing/2014/main" id="{B93AD77E-B288-4D96-9086-339CBA718D5B}"/>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17792" name="Line 32">
              <a:extLst>
                <a:ext uri="{FF2B5EF4-FFF2-40B4-BE49-F238E27FC236}">
                  <a16:creationId xmlns:a16="http://schemas.microsoft.com/office/drawing/2014/main" id="{832C28B1-F845-482B-BF28-090EF3531D02}"/>
                </a:ext>
              </a:extLst>
            </p:cNvPr>
            <p:cNvSpPr>
              <a:spLocks noChangeShapeType="1"/>
            </p:cNvSpPr>
            <p:nvPr/>
          </p:nvSpPr>
          <p:spPr bwMode="auto">
            <a:xfrm>
              <a:off x="119" y="98"/>
              <a:ext cx="91"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17793" name="Group 33">
            <a:extLst>
              <a:ext uri="{FF2B5EF4-FFF2-40B4-BE49-F238E27FC236}">
                <a16:creationId xmlns:a16="http://schemas.microsoft.com/office/drawing/2014/main" id="{F30E41A3-4B7D-4A00-895E-86E1F12D27A5}"/>
              </a:ext>
            </a:extLst>
          </p:cNvPr>
          <p:cNvGrpSpPr>
            <a:grpSpLocks noChangeAspect="1"/>
          </p:cNvGrpSpPr>
          <p:nvPr/>
        </p:nvGrpSpPr>
        <p:grpSpPr bwMode="auto">
          <a:xfrm>
            <a:off x="404813" y="684213"/>
            <a:ext cx="288925" cy="215900"/>
            <a:chOff x="1968" y="1728"/>
            <a:chExt cx="195" cy="132"/>
          </a:xfrm>
        </p:grpSpPr>
        <p:sp>
          <p:nvSpPr>
            <p:cNvPr id="117794" name="Rectangle 34">
              <a:extLst>
                <a:ext uri="{FF2B5EF4-FFF2-40B4-BE49-F238E27FC236}">
                  <a16:creationId xmlns:a16="http://schemas.microsoft.com/office/drawing/2014/main" id="{F55994D1-BEB3-4C77-8A59-DA19B22B524D}"/>
                </a:ext>
              </a:extLst>
            </p:cNvPr>
            <p:cNvSpPr>
              <a:spLocks noChangeAspect="1" noChangeArrowheads="1"/>
            </p:cNvSpPr>
            <p:nvPr/>
          </p:nvSpPr>
          <p:spPr bwMode="auto">
            <a:xfrm>
              <a:off x="1968" y="1728"/>
              <a:ext cx="195"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7795" name="Line 35">
              <a:extLst>
                <a:ext uri="{FF2B5EF4-FFF2-40B4-BE49-F238E27FC236}">
                  <a16:creationId xmlns:a16="http://schemas.microsoft.com/office/drawing/2014/main" id="{E42A2392-AE51-453B-8036-5CAA9796E276}"/>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7796" name="Line 36">
              <a:extLst>
                <a:ext uri="{FF2B5EF4-FFF2-40B4-BE49-F238E27FC236}">
                  <a16:creationId xmlns:a16="http://schemas.microsoft.com/office/drawing/2014/main" id="{10E23818-3E58-49DA-B0CA-C969846CC5F1}"/>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17797" name="Text Box 37">
            <a:extLst>
              <a:ext uri="{FF2B5EF4-FFF2-40B4-BE49-F238E27FC236}">
                <a16:creationId xmlns:a16="http://schemas.microsoft.com/office/drawing/2014/main" id="{572FE6A1-AD40-4993-8952-6AAB0EB1BA26}"/>
              </a:ext>
            </a:extLst>
          </p:cNvPr>
          <p:cNvSpPr txBox="1">
            <a:spLocks noChangeArrowheads="1"/>
          </p:cNvSpPr>
          <p:nvPr/>
        </p:nvSpPr>
        <p:spPr bwMode="auto">
          <a:xfrm>
            <a:off x="692150" y="539750"/>
            <a:ext cx="278923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BATTLEGROUP CWBR-18</a:t>
            </a:r>
          </a:p>
          <a:p>
            <a:r>
              <a:rPr lang="en-GB" altLang="en-US" sz="1000"/>
              <a:t>x1 British Infantry Battlegroup (AMF(L)) </a:t>
            </a:r>
            <a:r>
              <a:rPr lang="en-GB" altLang="en-US" sz="800"/>
              <a:t>(bc)</a:t>
            </a:r>
            <a:endParaRPr lang="en-GB" altLang="en-US"/>
          </a:p>
        </p:txBody>
      </p:sp>
      <p:grpSp>
        <p:nvGrpSpPr>
          <p:cNvPr id="117798" name="Group 38">
            <a:extLst>
              <a:ext uri="{FF2B5EF4-FFF2-40B4-BE49-F238E27FC236}">
                <a16:creationId xmlns:a16="http://schemas.microsoft.com/office/drawing/2014/main" id="{54328D69-07B0-4B59-8B28-8C4B4FCAF2CD}"/>
              </a:ext>
            </a:extLst>
          </p:cNvPr>
          <p:cNvGrpSpPr>
            <a:grpSpLocks/>
          </p:cNvGrpSpPr>
          <p:nvPr/>
        </p:nvGrpSpPr>
        <p:grpSpPr bwMode="auto">
          <a:xfrm>
            <a:off x="403225" y="1979613"/>
            <a:ext cx="288925" cy="215900"/>
            <a:chOff x="2659" y="2653"/>
            <a:chExt cx="146" cy="99"/>
          </a:xfrm>
        </p:grpSpPr>
        <p:sp>
          <p:nvSpPr>
            <p:cNvPr id="117799" name="Rectangle 39">
              <a:extLst>
                <a:ext uri="{FF2B5EF4-FFF2-40B4-BE49-F238E27FC236}">
                  <a16:creationId xmlns:a16="http://schemas.microsoft.com/office/drawing/2014/main" id="{5AA99DAE-CC99-482E-ABD1-BD406BB0D380}"/>
                </a:ext>
              </a:extLst>
            </p:cNvPr>
            <p:cNvSpPr>
              <a:spLocks noChangeAspect="1" noChangeArrowheads="1"/>
            </p:cNvSpPr>
            <p:nvPr/>
          </p:nvSpPr>
          <p:spPr bwMode="auto">
            <a:xfrm>
              <a:off x="2659" y="2653"/>
              <a:ext cx="146" cy="99"/>
            </a:xfrm>
            <a:prstGeom prst="rect">
              <a:avLst/>
            </a:prstGeom>
            <a:solidFill>
              <a:srgbClr val="3399FF"/>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7800" name="Line 40">
              <a:extLst>
                <a:ext uri="{FF2B5EF4-FFF2-40B4-BE49-F238E27FC236}">
                  <a16:creationId xmlns:a16="http://schemas.microsoft.com/office/drawing/2014/main" id="{DDF86EEE-E53C-4508-8511-0DFE3AFC5763}"/>
                </a:ext>
              </a:extLst>
            </p:cNvPr>
            <p:cNvSpPr>
              <a:spLocks noChangeAspect="1" noChangeShapeType="1"/>
            </p:cNvSpPr>
            <p:nvPr/>
          </p:nvSpPr>
          <p:spPr bwMode="auto">
            <a:xfrm flipV="1">
              <a:off x="2660" y="2655"/>
              <a:ext cx="143" cy="96"/>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7801" name="Line 41">
              <a:extLst>
                <a:ext uri="{FF2B5EF4-FFF2-40B4-BE49-F238E27FC236}">
                  <a16:creationId xmlns:a16="http://schemas.microsoft.com/office/drawing/2014/main" id="{5403F01D-627D-49F3-A711-6865812DA0A9}"/>
                </a:ext>
              </a:extLst>
            </p:cNvPr>
            <p:cNvSpPr>
              <a:spLocks noChangeAspect="1" noChangeShapeType="1"/>
            </p:cNvSpPr>
            <p:nvPr/>
          </p:nvSpPr>
          <p:spPr bwMode="auto">
            <a:xfrm>
              <a:off x="2659" y="2655"/>
              <a:ext cx="145" cy="94"/>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17802" name="Group 42">
            <a:extLst>
              <a:ext uri="{FF2B5EF4-FFF2-40B4-BE49-F238E27FC236}">
                <a16:creationId xmlns:a16="http://schemas.microsoft.com/office/drawing/2014/main" id="{2627DDAE-845B-402A-9E55-5B6956BB8C83}"/>
              </a:ext>
            </a:extLst>
          </p:cNvPr>
          <p:cNvGrpSpPr>
            <a:grpSpLocks/>
          </p:cNvGrpSpPr>
          <p:nvPr/>
        </p:nvGrpSpPr>
        <p:grpSpPr bwMode="auto">
          <a:xfrm>
            <a:off x="509588" y="1906588"/>
            <a:ext cx="76200" cy="63500"/>
            <a:chOff x="2443" y="447"/>
            <a:chExt cx="48" cy="40"/>
          </a:xfrm>
        </p:grpSpPr>
        <p:sp>
          <p:nvSpPr>
            <p:cNvPr id="117803" name="Line 43">
              <a:extLst>
                <a:ext uri="{FF2B5EF4-FFF2-40B4-BE49-F238E27FC236}">
                  <a16:creationId xmlns:a16="http://schemas.microsoft.com/office/drawing/2014/main" id="{32322F7F-D482-4630-AE83-F736C27D9D61}"/>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7804" name="Line 44">
              <a:extLst>
                <a:ext uri="{FF2B5EF4-FFF2-40B4-BE49-F238E27FC236}">
                  <a16:creationId xmlns:a16="http://schemas.microsoft.com/office/drawing/2014/main" id="{9F6BFFE8-F09E-47DF-AA8B-15BE150B129C}"/>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17805" name="Text Box 45">
            <a:extLst>
              <a:ext uri="{FF2B5EF4-FFF2-40B4-BE49-F238E27FC236}">
                <a16:creationId xmlns:a16="http://schemas.microsoft.com/office/drawing/2014/main" id="{92530093-891E-4887-8DFC-4C2B4ADA77A2}"/>
              </a:ext>
            </a:extLst>
          </p:cNvPr>
          <p:cNvSpPr txBox="1">
            <a:spLocks noChangeArrowheads="1"/>
          </p:cNvSpPr>
          <p:nvPr/>
        </p:nvSpPr>
        <p:spPr bwMode="auto">
          <a:xfrm>
            <a:off x="692150" y="1835150"/>
            <a:ext cx="293528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BATTLEGROUP CWLX-01</a:t>
            </a:r>
          </a:p>
          <a:p>
            <a:r>
              <a:rPr lang="en-GB" altLang="en-US" sz="1000"/>
              <a:t>x1 Luxembourg Light Infantry Battalion (-) </a:t>
            </a:r>
            <a:r>
              <a:rPr lang="en-GB" altLang="en-US" sz="800"/>
              <a:t>(cg)</a:t>
            </a:r>
            <a:endParaRPr lang="en-GB" altLang="en-US"/>
          </a:p>
        </p:txBody>
      </p:sp>
      <p:sp>
        <p:nvSpPr>
          <p:cNvPr id="117806" name="Text Box 46">
            <a:extLst>
              <a:ext uri="{FF2B5EF4-FFF2-40B4-BE49-F238E27FC236}">
                <a16:creationId xmlns:a16="http://schemas.microsoft.com/office/drawing/2014/main" id="{DDAF6474-CFAB-44E0-994C-AF582D5FF571}"/>
              </a:ext>
            </a:extLst>
          </p:cNvPr>
          <p:cNvSpPr txBox="1">
            <a:spLocks noChangeArrowheads="1"/>
          </p:cNvSpPr>
          <p:nvPr/>
        </p:nvSpPr>
        <p:spPr bwMode="auto">
          <a:xfrm>
            <a:off x="692150" y="973138"/>
            <a:ext cx="234473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BATTLEGROUP CWIT-09</a:t>
            </a:r>
          </a:p>
          <a:p>
            <a:r>
              <a:rPr lang="en-GB" altLang="en-US" sz="1000"/>
              <a:t>x1 Italian </a:t>
            </a:r>
            <a:r>
              <a:rPr lang="en-GB" altLang="en-US" sz="1000" i="1"/>
              <a:t>Cuneense </a:t>
            </a:r>
            <a:r>
              <a:rPr lang="en-GB" altLang="en-US" sz="1000"/>
              <a:t>Detachment </a:t>
            </a:r>
            <a:r>
              <a:rPr lang="en-GB" altLang="en-US" sz="800"/>
              <a:t>(cg)</a:t>
            </a:r>
            <a:endParaRPr lang="en-GB" altLang="en-US"/>
          </a:p>
        </p:txBody>
      </p:sp>
      <p:grpSp>
        <p:nvGrpSpPr>
          <p:cNvPr id="117807" name="Group 47">
            <a:extLst>
              <a:ext uri="{FF2B5EF4-FFF2-40B4-BE49-F238E27FC236}">
                <a16:creationId xmlns:a16="http://schemas.microsoft.com/office/drawing/2014/main" id="{13D15AC1-7810-4794-A03A-75CD97D2642F}"/>
              </a:ext>
            </a:extLst>
          </p:cNvPr>
          <p:cNvGrpSpPr>
            <a:grpSpLocks/>
          </p:cNvGrpSpPr>
          <p:nvPr/>
        </p:nvGrpSpPr>
        <p:grpSpPr bwMode="auto">
          <a:xfrm>
            <a:off x="404813" y="1116013"/>
            <a:ext cx="288925" cy="217487"/>
            <a:chOff x="618" y="975"/>
            <a:chExt cx="146" cy="99"/>
          </a:xfrm>
        </p:grpSpPr>
        <p:grpSp>
          <p:nvGrpSpPr>
            <p:cNvPr id="117808" name="Group 48">
              <a:extLst>
                <a:ext uri="{FF2B5EF4-FFF2-40B4-BE49-F238E27FC236}">
                  <a16:creationId xmlns:a16="http://schemas.microsoft.com/office/drawing/2014/main" id="{6A502235-F8BD-4BBA-B2FD-EB1D91EBCDD6}"/>
                </a:ext>
              </a:extLst>
            </p:cNvPr>
            <p:cNvGrpSpPr>
              <a:grpSpLocks/>
            </p:cNvGrpSpPr>
            <p:nvPr/>
          </p:nvGrpSpPr>
          <p:grpSpPr bwMode="auto">
            <a:xfrm>
              <a:off x="618" y="975"/>
              <a:ext cx="146" cy="99"/>
              <a:chOff x="2659" y="2653"/>
              <a:chExt cx="146" cy="99"/>
            </a:xfrm>
          </p:grpSpPr>
          <p:sp>
            <p:nvSpPr>
              <p:cNvPr id="117809" name="Rectangle 49">
                <a:extLst>
                  <a:ext uri="{FF2B5EF4-FFF2-40B4-BE49-F238E27FC236}">
                    <a16:creationId xmlns:a16="http://schemas.microsoft.com/office/drawing/2014/main" id="{3F57B399-BF1C-4A40-BF45-761EDA251634}"/>
                  </a:ext>
                </a:extLst>
              </p:cNvPr>
              <p:cNvSpPr>
                <a:spLocks noChangeAspect="1" noChangeArrowheads="1"/>
              </p:cNvSpPr>
              <p:nvPr/>
            </p:nvSpPr>
            <p:spPr bwMode="auto">
              <a:xfrm>
                <a:off x="2659" y="2653"/>
                <a:ext cx="146" cy="99"/>
              </a:xfrm>
              <a:prstGeom prst="rect">
                <a:avLst/>
              </a:prstGeom>
              <a:solidFill>
                <a:schemeClr val="bg1"/>
              </a:solidFill>
              <a:ln w="9525">
                <a:solidFill>
                  <a:srgbClr val="0099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7810" name="Line 50">
                <a:extLst>
                  <a:ext uri="{FF2B5EF4-FFF2-40B4-BE49-F238E27FC236}">
                    <a16:creationId xmlns:a16="http://schemas.microsoft.com/office/drawing/2014/main" id="{F72A12DB-31DF-426A-B3F1-1D5262C44907}"/>
                  </a:ext>
                </a:extLst>
              </p:cNvPr>
              <p:cNvSpPr>
                <a:spLocks noChangeAspect="1" noChangeShapeType="1"/>
              </p:cNvSpPr>
              <p:nvPr/>
            </p:nvSpPr>
            <p:spPr bwMode="auto">
              <a:xfrm flipV="1">
                <a:off x="2660" y="2655"/>
                <a:ext cx="143" cy="96"/>
              </a:xfrm>
              <a:prstGeom prst="line">
                <a:avLst/>
              </a:prstGeom>
              <a:noFill/>
              <a:ln w="9525">
                <a:solidFill>
                  <a:srgbClr val="0099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7811" name="Line 51">
                <a:extLst>
                  <a:ext uri="{FF2B5EF4-FFF2-40B4-BE49-F238E27FC236}">
                    <a16:creationId xmlns:a16="http://schemas.microsoft.com/office/drawing/2014/main" id="{F70144E4-553F-4A8E-96A3-15E4785E273B}"/>
                  </a:ext>
                </a:extLst>
              </p:cNvPr>
              <p:cNvSpPr>
                <a:spLocks noChangeAspect="1" noChangeShapeType="1"/>
              </p:cNvSpPr>
              <p:nvPr/>
            </p:nvSpPr>
            <p:spPr bwMode="auto">
              <a:xfrm>
                <a:off x="2659" y="2655"/>
                <a:ext cx="145" cy="94"/>
              </a:xfrm>
              <a:prstGeom prst="line">
                <a:avLst/>
              </a:prstGeom>
              <a:noFill/>
              <a:ln w="9525">
                <a:solidFill>
                  <a:srgbClr val="0099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17812" name="AutoShape 52">
              <a:extLst>
                <a:ext uri="{FF2B5EF4-FFF2-40B4-BE49-F238E27FC236}">
                  <a16:creationId xmlns:a16="http://schemas.microsoft.com/office/drawing/2014/main" id="{A88E30AB-0A26-4326-B458-3FE27FACEDAF}"/>
                </a:ext>
              </a:extLst>
            </p:cNvPr>
            <p:cNvSpPr>
              <a:spLocks noChangeAspect="1" noChangeArrowheads="1"/>
            </p:cNvSpPr>
            <p:nvPr/>
          </p:nvSpPr>
          <p:spPr bwMode="auto">
            <a:xfrm>
              <a:off x="673" y="1034"/>
              <a:ext cx="36" cy="35"/>
            </a:xfrm>
            <a:prstGeom prst="triangle">
              <a:avLst>
                <a:gd name="adj" fmla="val 50000"/>
              </a:avLst>
            </a:prstGeom>
            <a:solidFill>
              <a:srgbClr val="009900"/>
            </a:solidFill>
            <a:ln w="9525">
              <a:solidFill>
                <a:srgbClr val="0099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117813" name="Group 53">
            <a:extLst>
              <a:ext uri="{FF2B5EF4-FFF2-40B4-BE49-F238E27FC236}">
                <a16:creationId xmlns:a16="http://schemas.microsoft.com/office/drawing/2014/main" id="{ACD6A8B9-40E9-451D-9159-1BD016D47A93}"/>
              </a:ext>
            </a:extLst>
          </p:cNvPr>
          <p:cNvGrpSpPr>
            <a:grpSpLocks noChangeAspect="1"/>
          </p:cNvGrpSpPr>
          <p:nvPr/>
        </p:nvGrpSpPr>
        <p:grpSpPr bwMode="auto">
          <a:xfrm>
            <a:off x="115888" y="179388"/>
            <a:ext cx="360362" cy="287337"/>
            <a:chOff x="1968" y="1728"/>
            <a:chExt cx="195" cy="132"/>
          </a:xfrm>
        </p:grpSpPr>
        <p:sp>
          <p:nvSpPr>
            <p:cNvPr id="117814" name="Rectangle 54">
              <a:extLst>
                <a:ext uri="{FF2B5EF4-FFF2-40B4-BE49-F238E27FC236}">
                  <a16:creationId xmlns:a16="http://schemas.microsoft.com/office/drawing/2014/main" id="{22B77F52-FF8F-4D41-9466-6FDECDAEDB9C}"/>
                </a:ext>
              </a:extLst>
            </p:cNvPr>
            <p:cNvSpPr>
              <a:spLocks noChangeAspect="1" noChangeArrowheads="1"/>
            </p:cNvSpPr>
            <p:nvPr/>
          </p:nvSpPr>
          <p:spPr bwMode="auto">
            <a:xfrm>
              <a:off x="1968" y="1728"/>
              <a:ext cx="195" cy="132"/>
            </a:xfrm>
            <a:prstGeom prst="rect">
              <a:avLst/>
            </a:prstGeom>
            <a:solidFill>
              <a:srgbClr val="3333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7815" name="Line 55">
              <a:extLst>
                <a:ext uri="{FF2B5EF4-FFF2-40B4-BE49-F238E27FC236}">
                  <a16:creationId xmlns:a16="http://schemas.microsoft.com/office/drawing/2014/main" id="{8AF85EF6-2DE4-4B6A-90D9-08C91AA0D859}"/>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7816" name="Line 56">
              <a:extLst>
                <a:ext uri="{FF2B5EF4-FFF2-40B4-BE49-F238E27FC236}">
                  <a16:creationId xmlns:a16="http://schemas.microsoft.com/office/drawing/2014/main" id="{7E5487CC-5E05-4F3F-811D-8AC903731C59}"/>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17817" name="Group 57">
            <a:extLst>
              <a:ext uri="{FF2B5EF4-FFF2-40B4-BE49-F238E27FC236}">
                <a16:creationId xmlns:a16="http://schemas.microsoft.com/office/drawing/2014/main" id="{0104DC14-65D1-4F05-82C8-6B4A4A8D8563}"/>
              </a:ext>
            </a:extLst>
          </p:cNvPr>
          <p:cNvGrpSpPr>
            <a:grpSpLocks/>
          </p:cNvGrpSpPr>
          <p:nvPr/>
        </p:nvGrpSpPr>
        <p:grpSpPr bwMode="auto">
          <a:xfrm>
            <a:off x="257175" y="106363"/>
            <a:ext cx="76200" cy="63500"/>
            <a:chOff x="2539" y="543"/>
            <a:chExt cx="48" cy="40"/>
          </a:xfrm>
        </p:grpSpPr>
        <p:sp>
          <p:nvSpPr>
            <p:cNvPr id="117818" name="Line 58">
              <a:extLst>
                <a:ext uri="{FF2B5EF4-FFF2-40B4-BE49-F238E27FC236}">
                  <a16:creationId xmlns:a16="http://schemas.microsoft.com/office/drawing/2014/main" id="{028D42D1-57F1-4223-8368-AC5B4E69DEE2}"/>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7819" name="Line 59">
              <a:extLst>
                <a:ext uri="{FF2B5EF4-FFF2-40B4-BE49-F238E27FC236}">
                  <a16:creationId xmlns:a16="http://schemas.microsoft.com/office/drawing/2014/main" id="{4B57931C-2256-490B-B73E-DF84568CC346}"/>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117820" name="Line 60">
            <a:extLst>
              <a:ext uri="{FF2B5EF4-FFF2-40B4-BE49-F238E27FC236}">
                <a16:creationId xmlns:a16="http://schemas.microsoft.com/office/drawing/2014/main" id="{28C9DB01-082B-425D-868B-43366E125A3B}"/>
              </a:ext>
            </a:extLst>
          </p:cNvPr>
          <p:cNvSpPr>
            <a:spLocks noChangeShapeType="1"/>
          </p:cNvSpPr>
          <p:nvPr/>
        </p:nvSpPr>
        <p:spPr bwMode="auto">
          <a:xfrm>
            <a:off x="260350" y="2051050"/>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7821" name="Line 61">
            <a:extLst>
              <a:ext uri="{FF2B5EF4-FFF2-40B4-BE49-F238E27FC236}">
                <a16:creationId xmlns:a16="http://schemas.microsoft.com/office/drawing/2014/main" id="{53C995E7-C988-4687-A76D-B0800AD9399B}"/>
              </a:ext>
            </a:extLst>
          </p:cNvPr>
          <p:cNvSpPr>
            <a:spLocks noChangeShapeType="1"/>
          </p:cNvSpPr>
          <p:nvPr/>
        </p:nvSpPr>
        <p:spPr bwMode="auto">
          <a:xfrm>
            <a:off x="260350" y="1619250"/>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7822" name="Line 62">
            <a:extLst>
              <a:ext uri="{FF2B5EF4-FFF2-40B4-BE49-F238E27FC236}">
                <a16:creationId xmlns:a16="http://schemas.microsoft.com/office/drawing/2014/main" id="{DA0DDCB4-61AA-415F-B032-7E29948E44EC}"/>
              </a:ext>
            </a:extLst>
          </p:cNvPr>
          <p:cNvSpPr>
            <a:spLocks noChangeShapeType="1"/>
          </p:cNvSpPr>
          <p:nvPr/>
        </p:nvSpPr>
        <p:spPr bwMode="auto">
          <a:xfrm>
            <a:off x="260350" y="1187450"/>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7823" name="Line 63">
            <a:extLst>
              <a:ext uri="{FF2B5EF4-FFF2-40B4-BE49-F238E27FC236}">
                <a16:creationId xmlns:a16="http://schemas.microsoft.com/office/drawing/2014/main" id="{E29E4C3E-B489-4C79-9A18-5636FFAA9CD7}"/>
              </a:ext>
            </a:extLst>
          </p:cNvPr>
          <p:cNvSpPr>
            <a:spLocks noChangeShapeType="1"/>
          </p:cNvSpPr>
          <p:nvPr/>
        </p:nvSpPr>
        <p:spPr bwMode="auto">
          <a:xfrm>
            <a:off x="260350" y="754063"/>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7824" name="Line 64">
            <a:extLst>
              <a:ext uri="{FF2B5EF4-FFF2-40B4-BE49-F238E27FC236}">
                <a16:creationId xmlns:a16="http://schemas.microsoft.com/office/drawing/2014/main" id="{ABC9CB39-28ED-44A3-B488-2BA4382E5654}"/>
              </a:ext>
            </a:extLst>
          </p:cNvPr>
          <p:cNvSpPr>
            <a:spLocks noChangeShapeType="1"/>
          </p:cNvSpPr>
          <p:nvPr/>
        </p:nvSpPr>
        <p:spPr bwMode="auto">
          <a:xfrm flipV="1">
            <a:off x="260350" y="468313"/>
            <a:ext cx="0" cy="309562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7825" name="Text Box 65">
            <a:extLst>
              <a:ext uri="{FF2B5EF4-FFF2-40B4-BE49-F238E27FC236}">
                <a16:creationId xmlns:a16="http://schemas.microsoft.com/office/drawing/2014/main" id="{2D823400-0426-4229-82C9-72FADB8F25D4}"/>
              </a:ext>
            </a:extLst>
          </p:cNvPr>
          <p:cNvSpPr txBox="1">
            <a:spLocks noChangeArrowheads="1"/>
          </p:cNvSpPr>
          <p:nvPr/>
        </p:nvSpPr>
        <p:spPr bwMode="auto">
          <a:xfrm>
            <a:off x="476250" y="179388"/>
            <a:ext cx="2998788"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ACE Mobile Force (Land) ‘Northern Option’ </a:t>
            </a:r>
            <a:r>
              <a:rPr lang="en-GB" altLang="en-US" sz="800"/>
              <a:t>(ab)</a:t>
            </a:r>
            <a:endParaRPr lang="en-GB" altLang="en-US"/>
          </a:p>
        </p:txBody>
      </p:sp>
      <p:grpSp>
        <p:nvGrpSpPr>
          <p:cNvPr id="117958" name="Group 198">
            <a:extLst>
              <a:ext uri="{FF2B5EF4-FFF2-40B4-BE49-F238E27FC236}">
                <a16:creationId xmlns:a16="http://schemas.microsoft.com/office/drawing/2014/main" id="{FC674091-6FBB-4671-BC19-A51B5B2074AD}"/>
              </a:ext>
            </a:extLst>
          </p:cNvPr>
          <p:cNvGrpSpPr>
            <a:grpSpLocks/>
          </p:cNvGrpSpPr>
          <p:nvPr/>
        </p:nvGrpSpPr>
        <p:grpSpPr bwMode="auto">
          <a:xfrm>
            <a:off x="474663" y="5989638"/>
            <a:ext cx="144462" cy="147637"/>
            <a:chOff x="119" y="98"/>
            <a:chExt cx="91" cy="93"/>
          </a:xfrm>
        </p:grpSpPr>
        <p:sp>
          <p:nvSpPr>
            <p:cNvPr id="117959" name="Line 199">
              <a:extLst>
                <a:ext uri="{FF2B5EF4-FFF2-40B4-BE49-F238E27FC236}">
                  <a16:creationId xmlns:a16="http://schemas.microsoft.com/office/drawing/2014/main" id="{F5FBE031-B094-4697-A951-2881A3553C81}"/>
                </a:ext>
              </a:extLst>
            </p:cNvPr>
            <p:cNvSpPr>
              <a:spLocks noChangeShapeType="1"/>
            </p:cNvSpPr>
            <p:nvPr/>
          </p:nvSpPr>
          <p:spPr bwMode="auto">
            <a:xfrm>
              <a:off x="210" y="100"/>
              <a:ext cx="0" cy="9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7960" name="Line 200">
              <a:extLst>
                <a:ext uri="{FF2B5EF4-FFF2-40B4-BE49-F238E27FC236}">
                  <a16:creationId xmlns:a16="http://schemas.microsoft.com/office/drawing/2014/main" id="{78D6D9E0-CE3C-46AC-A4C8-23B604D048D8}"/>
                </a:ext>
              </a:extLst>
            </p:cNvPr>
            <p:cNvSpPr>
              <a:spLocks noChangeShapeType="1"/>
            </p:cNvSpPr>
            <p:nvPr/>
          </p:nvSpPr>
          <p:spPr bwMode="auto">
            <a:xfrm>
              <a:off x="119" y="98"/>
              <a:ext cx="0" cy="9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17961" name="Group 201">
              <a:extLst>
                <a:ext uri="{FF2B5EF4-FFF2-40B4-BE49-F238E27FC236}">
                  <a16:creationId xmlns:a16="http://schemas.microsoft.com/office/drawing/2014/main" id="{2B5BA09D-8901-4F1B-81D3-E892DE9AF861}"/>
                </a:ext>
              </a:extLst>
            </p:cNvPr>
            <p:cNvGrpSpPr>
              <a:grpSpLocks/>
            </p:cNvGrpSpPr>
            <p:nvPr/>
          </p:nvGrpSpPr>
          <p:grpSpPr bwMode="auto">
            <a:xfrm>
              <a:off x="140" y="113"/>
              <a:ext cx="48" cy="40"/>
              <a:chOff x="2443" y="447"/>
              <a:chExt cx="48" cy="40"/>
            </a:xfrm>
          </p:grpSpPr>
          <p:sp>
            <p:nvSpPr>
              <p:cNvPr id="117962" name="Line 202">
                <a:extLst>
                  <a:ext uri="{FF2B5EF4-FFF2-40B4-BE49-F238E27FC236}">
                    <a16:creationId xmlns:a16="http://schemas.microsoft.com/office/drawing/2014/main" id="{A818027B-8CFD-43C5-969A-550A7F949E79}"/>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7963" name="Line 203">
                <a:extLst>
                  <a:ext uri="{FF2B5EF4-FFF2-40B4-BE49-F238E27FC236}">
                    <a16:creationId xmlns:a16="http://schemas.microsoft.com/office/drawing/2014/main" id="{058EBD88-15CA-4A54-A33C-264FE233EB3D}"/>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17964" name="Line 204">
              <a:extLst>
                <a:ext uri="{FF2B5EF4-FFF2-40B4-BE49-F238E27FC236}">
                  <a16:creationId xmlns:a16="http://schemas.microsoft.com/office/drawing/2014/main" id="{88CEBB81-0709-4BE3-8C03-21665BB08254}"/>
                </a:ext>
              </a:extLst>
            </p:cNvPr>
            <p:cNvSpPr>
              <a:spLocks noChangeShapeType="1"/>
            </p:cNvSpPr>
            <p:nvPr/>
          </p:nvSpPr>
          <p:spPr bwMode="auto">
            <a:xfrm>
              <a:off x="119" y="98"/>
              <a:ext cx="91"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17965" name="Group 205">
            <a:extLst>
              <a:ext uri="{FF2B5EF4-FFF2-40B4-BE49-F238E27FC236}">
                <a16:creationId xmlns:a16="http://schemas.microsoft.com/office/drawing/2014/main" id="{9E70395C-6E8A-4C92-A29D-80A0E3F2DBEF}"/>
              </a:ext>
            </a:extLst>
          </p:cNvPr>
          <p:cNvGrpSpPr>
            <a:grpSpLocks/>
          </p:cNvGrpSpPr>
          <p:nvPr/>
        </p:nvGrpSpPr>
        <p:grpSpPr bwMode="auto">
          <a:xfrm>
            <a:off x="476250" y="5557838"/>
            <a:ext cx="144463" cy="147637"/>
            <a:chOff x="119" y="98"/>
            <a:chExt cx="91" cy="93"/>
          </a:xfrm>
        </p:grpSpPr>
        <p:sp>
          <p:nvSpPr>
            <p:cNvPr id="117966" name="Line 206">
              <a:extLst>
                <a:ext uri="{FF2B5EF4-FFF2-40B4-BE49-F238E27FC236}">
                  <a16:creationId xmlns:a16="http://schemas.microsoft.com/office/drawing/2014/main" id="{3E8B0E80-30DC-4A2D-954A-A0F89A11BD54}"/>
                </a:ext>
              </a:extLst>
            </p:cNvPr>
            <p:cNvSpPr>
              <a:spLocks noChangeShapeType="1"/>
            </p:cNvSpPr>
            <p:nvPr/>
          </p:nvSpPr>
          <p:spPr bwMode="auto">
            <a:xfrm>
              <a:off x="210" y="100"/>
              <a:ext cx="0" cy="9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7967" name="Line 207">
              <a:extLst>
                <a:ext uri="{FF2B5EF4-FFF2-40B4-BE49-F238E27FC236}">
                  <a16:creationId xmlns:a16="http://schemas.microsoft.com/office/drawing/2014/main" id="{F96FD47D-D7FC-483A-A915-FA17C1CD5440}"/>
                </a:ext>
              </a:extLst>
            </p:cNvPr>
            <p:cNvSpPr>
              <a:spLocks noChangeShapeType="1"/>
            </p:cNvSpPr>
            <p:nvPr/>
          </p:nvSpPr>
          <p:spPr bwMode="auto">
            <a:xfrm>
              <a:off x="119" y="98"/>
              <a:ext cx="0" cy="9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17968" name="Group 208">
              <a:extLst>
                <a:ext uri="{FF2B5EF4-FFF2-40B4-BE49-F238E27FC236}">
                  <a16:creationId xmlns:a16="http://schemas.microsoft.com/office/drawing/2014/main" id="{32F1BFE3-DF39-45ED-9DDA-5B46EB9971A9}"/>
                </a:ext>
              </a:extLst>
            </p:cNvPr>
            <p:cNvGrpSpPr>
              <a:grpSpLocks/>
            </p:cNvGrpSpPr>
            <p:nvPr/>
          </p:nvGrpSpPr>
          <p:grpSpPr bwMode="auto">
            <a:xfrm>
              <a:off x="140" y="113"/>
              <a:ext cx="48" cy="40"/>
              <a:chOff x="2443" y="447"/>
              <a:chExt cx="48" cy="40"/>
            </a:xfrm>
          </p:grpSpPr>
          <p:sp>
            <p:nvSpPr>
              <p:cNvPr id="117969" name="Line 209">
                <a:extLst>
                  <a:ext uri="{FF2B5EF4-FFF2-40B4-BE49-F238E27FC236}">
                    <a16:creationId xmlns:a16="http://schemas.microsoft.com/office/drawing/2014/main" id="{05F67609-5934-4B1F-859D-A9E21899F680}"/>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7970" name="Line 210">
                <a:extLst>
                  <a:ext uri="{FF2B5EF4-FFF2-40B4-BE49-F238E27FC236}">
                    <a16:creationId xmlns:a16="http://schemas.microsoft.com/office/drawing/2014/main" id="{02AA6DA9-75A2-4523-A1CA-20108924B2DB}"/>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17971" name="Line 211">
              <a:extLst>
                <a:ext uri="{FF2B5EF4-FFF2-40B4-BE49-F238E27FC236}">
                  <a16:creationId xmlns:a16="http://schemas.microsoft.com/office/drawing/2014/main" id="{A74DFAF4-8AB9-4373-96C3-8E738650F396}"/>
                </a:ext>
              </a:extLst>
            </p:cNvPr>
            <p:cNvSpPr>
              <a:spLocks noChangeShapeType="1"/>
            </p:cNvSpPr>
            <p:nvPr/>
          </p:nvSpPr>
          <p:spPr bwMode="auto">
            <a:xfrm>
              <a:off x="119" y="98"/>
              <a:ext cx="91"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17977" name="Text Box 217">
            <a:extLst>
              <a:ext uri="{FF2B5EF4-FFF2-40B4-BE49-F238E27FC236}">
                <a16:creationId xmlns:a16="http://schemas.microsoft.com/office/drawing/2014/main" id="{B756D9A7-B4CC-4199-ACAA-5E233350FBE0}"/>
              </a:ext>
            </a:extLst>
          </p:cNvPr>
          <p:cNvSpPr txBox="1">
            <a:spLocks noChangeArrowheads="1"/>
          </p:cNvSpPr>
          <p:nvPr/>
        </p:nvSpPr>
        <p:spPr bwMode="auto">
          <a:xfrm>
            <a:off x="692150" y="5940425"/>
            <a:ext cx="29083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BATTLEGROUP CWSP-27</a:t>
            </a:r>
          </a:p>
          <a:p>
            <a:r>
              <a:rPr lang="en-GB" altLang="en-US" sz="1000"/>
              <a:t>x1 Spanish Parachute Infantry Battlegroup </a:t>
            </a:r>
            <a:r>
              <a:rPr lang="en-GB" altLang="en-US" sz="800"/>
              <a:t>(g)</a:t>
            </a:r>
            <a:endParaRPr lang="en-GB" altLang="en-US"/>
          </a:p>
        </p:txBody>
      </p:sp>
      <p:grpSp>
        <p:nvGrpSpPr>
          <p:cNvPr id="117978" name="Group 218">
            <a:extLst>
              <a:ext uri="{FF2B5EF4-FFF2-40B4-BE49-F238E27FC236}">
                <a16:creationId xmlns:a16="http://schemas.microsoft.com/office/drawing/2014/main" id="{90A86085-0CE6-4AB2-8BC2-7C2A5AD93741}"/>
              </a:ext>
            </a:extLst>
          </p:cNvPr>
          <p:cNvGrpSpPr>
            <a:grpSpLocks/>
          </p:cNvGrpSpPr>
          <p:nvPr/>
        </p:nvGrpSpPr>
        <p:grpSpPr bwMode="auto">
          <a:xfrm>
            <a:off x="477838" y="5126038"/>
            <a:ext cx="144462" cy="147637"/>
            <a:chOff x="119" y="98"/>
            <a:chExt cx="91" cy="93"/>
          </a:xfrm>
        </p:grpSpPr>
        <p:sp>
          <p:nvSpPr>
            <p:cNvPr id="117979" name="Line 219">
              <a:extLst>
                <a:ext uri="{FF2B5EF4-FFF2-40B4-BE49-F238E27FC236}">
                  <a16:creationId xmlns:a16="http://schemas.microsoft.com/office/drawing/2014/main" id="{A7C9DC0D-D642-4F5E-B528-543DA93566E7}"/>
                </a:ext>
              </a:extLst>
            </p:cNvPr>
            <p:cNvSpPr>
              <a:spLocks noChangeShapeType="1"/>
            </p:cNvSpPr>
            <p:nvPr/>
          </p:nvSpPr>
          <p:spPr bwMode="auto">
            <a:xfrm>
              <a:off x="210" y="100"/>
              <a:ext cx="0" cy="9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7980" name="Line 220">
              <a:extLst>
                <a:ext uri="{FF2B5EF4-FFF2-40B4-BE49-F238E27FC236}">
                  <a16:creationId xmlns:a16="http://schemas.microsoft.com/office/drawing/2014/main" id="{B79C9968-DF98-468E-A5DA-A649A4542F2F}"/>
                </a:ext>
              </a:extLst>
            </p:cNvPr>
            <p:cNvSpPr>
              <a:spLocks noChangeShapeType="1"/>
            </p:cNvSpPr>
            <p:nvPr/>
          </p:nvSpPr>
          <p:spPr bwMode="auto">
            <a:xfrm>
              <a:off x="119" y="98"/>
              <a:ext cx="0" cy="9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17981" name="Group 221">
              <a:extLst>
                <a:ext uri="{FF2B5EF4-FFF2-40B4-BE49-F238E27FC236}">
                  <a16:creationId xmlns:a16="http://schemas.microsoft.com/office/drawing/2014/main" id="{A628905F-53B5-4584-A186-7D1A02B9D502}"/>
                </a:ext>
              </a:extLst>
            </p:cNvPr>
            <p:cNvGrpSpPr>
              <a:grpSpLocks/>
            </p:cNvGrpSpPr>
            <p:nvPr/>
          </p:nvGrpSpPr>
          <p:grpSpPr bwMode="auto">
            <a:xfrm>
              <a:off x="140" y="113"/>
              <a:ext cx="48" cy="40"/>
              <a:chOff x="2443" y="447"/>
              <a:chExt cx="48" cy="40"/>
            </a:xfrm>
          </p:grpSpPr>
          <p:sp>
            <p:nvSpPr>
              <p:cNvPr id="117982" name="Line 222">
                <a:extLst>
                  <a:ext uri="{FF2B5EF4-FFF2-40B4-BE49-F238E27FC236}">
                    <a16:creationId xmlns:a16="http://schemas.microsoft.com/office/drawing/2014/main" id="{8F959440-EBB2-4F2F-B2E0-C223335A252E}"/>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7983" name="Line 223">
                <a:extLst>
                  <a:ext uri="{FF2B5EF4-FFF2-40B4-BE49-F238E27FC236}">
                    <a16:creationId xmlns:a16="http://schemas.microsoft.com/office/drawing/2014/main" id="{A90762CB-77DD-42C4-A1B9-F848C16745E5}"/>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17984" name="Line 224">
              <a:extLst>
                <a:ext uri="{FF2B5EF4-FFF2-40B4-BE49-F238E27FC236}">
                  <a16:creationId xmlns:a16="http://schemas.microsoft.com/office/drawing/2014/main" id="{80E3EC8C-D640-41E6-B398-2AD1A7C2C9A4}"/>
                </a:ext>
              </a:extLst>
            </p:cNvPr>
            <p:cNvSpPr>
              <a:spLocks noChangeShapeType="1"/>
            </p:cNvSpPr>
            <p:nvPr/>
          </p:nvSpPr>
          <p:spPr bwMode="auto">
            <a:xfrm>
              <a:off x="119" y="98"/>
              <a:ext cx="91"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17989" name="Text Box 229">
            <a:extLst>
              <a:ext uri="{FF2B5EF4-FFF2-40B4-BE49-F238E27FC236}">
                <a16:creationId xmlns:a16="http://schemas.microsoft.com/office/drawing/2014/main" id="{57A81187-7F17-4E9C-A4D5-8AE1A32C1D00}"/>
              </a:ext>
            </a:extLst>
          </p:cNvPr>
          <p:cNvSpPr txBox="1">
            <a:spLocks noChangeArrowheads="1"/>
          </p:cNvSpPr>
          <p:nvPr/>
        </p:nvSpPr>
        <p:spPr bwMode="auto">
          <a:xfrm>
            <a:off x="692150" y="5078413"/>
            <a:ext cx="30543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BATTLEGROUP CWWG-20</a:t>
            </a:r>
          </a:p>
          <a:p>
            <a:r>
              <a:rPr lang="en-GB" altLang="en-US" sz="1000"/>
              <a:t>x1 West German Fallschirmj</a:t>
            </a:r>
            <a:r>
              <a:rPr lang="en-GB" altLang="en-US" sz="1000">
                <a:cs typeface="Arial" panose="020B0604020202020204" pitchFamily="34" charset="0"/>
              </a:rPr>
              <a:t>äger</a:t>
            </a:r>
            <a:r>
              <a:rPr lang="en-GB" altLang="en-US" sz="1000"/>
              <a:t> Battlegroup </a:t>
            </a:r>
            <a:r>
              <a:rPr lang="en-GB" altLang="en-US" sz="800"/>
              <a:t>(g)</a:t>
            </a:r>
            <a:endParaRPr lang="en-GB" altLang="en-US"/>
          </a:p>
        </p:txBody>
      </p:sp>
      <p:sp>
        <p:nvSpPr>
          <p:cNvPr id="117997" name="Text Box 237">
            <a:extLst>
              <a:ext uri="{FF2B5EF4-FFF2-40B4-BE49-F238E27FC236}">
                <a16:creationId xmlns:a16="http://schemas.microsoft.com/office/drawing/2014/main" id="{0A79A2FB-F9B7-4A5F-A5E8-A84B98B9264A}"/>
              </a:ext>
            </a:extLst>
          </p:cNvPr>
          <p:cNvSpPr txBox="1">
            <a:spLocks noChangeArrowheads="1"/>
          </p:cNvSpPr>
          <p:nvPr/>
        </p:nvSpPr>
        <p:spPr bwMode="auto">
          <a:xfrm>
            <a:off x="692150" y="6373813"/>
            <a:ext cx="277653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BATTLEGROUP CWBE-11</a:t>
            </a:r>
          </a:p>
          <a:p>
            <a:r>
              <a:rPr lang="en-GB" altLang="en-US" sz="1000"/>
              <a:t>x1 Belgian Para-Commando Battlegroup </a:t>
            </a:r>
            <a:r>
              <a:rPr lang="en-GB" altLang="en-US" sz="800"/>
              <a:t>(g)</a:t>
            </a:r>
            <a:endParaRPr lang="en-GB" altLang="en-US"/>
          </a:p>
        </p:txBody>
      </p:sp>
      <p:sp>
        <p:nvSpPr>
          <p:cNvPr id="117998" name="Text Box 238">
            <a:extLst>
              <a:ext uri="{FF2B5EF4-FFF2-40B4-BE49-F238E27FC236}">
                <a16:creationId xmlns:a16="http://schemas.microsoft.com/office/drawing/2014/main" id="{2CEBEC65-A8C1-43F7-B574-0CA81D1BC044}"/>
              </a:ext>
            </a:extLst>
          </p:cNvPr>
          <p:cNvSpPr txBox="1">
            <a:spLocks noChangeArrowheads="1"/>
          </p:cNvSpPr>
          <p:nvPr/>
        </p:nvSpPr>
        <p:spPr bwMode="auto">
          <a:xfrm>
            <a:off x="692150" y="5510213"/>
            <a:ext cx="259238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BATTLEGROUP CWUS-17</a:t>
            </a:r>
          </a:p>
          <a:p>
            <a:r>
              <a:rPr lang="en-GB" altLang="en-US" sz="1000"/>
              <a:t>x1 US Parachute Infantry Battlegroup </a:t>
            </a:r>
            <a:r>
              <a:rPr lang="en-GB" altLang="en-US" sz="800"/>
              <a:t>(g)</a:t>
            </a:r>
            <a:endParaRPr lang="en-GB" altLang="en-US"/>
          </a:p>
        </p:txBody>
      </p:sp>
      <p:sp>
        <p:nvSpPr>
          <p:cNvPr id="118005" name="Line 245">
            <a:extLst>
              <a:ext uri="{FF2B5EF4-FFF2-40B4-BE49-F238E27FC236}">
                <a16:creationId xmlns:a16="http://schemas.microsoft.com/office/drawing/2014/main" id="{47FAB76A-4236-4F5C-A225-0499E530B653}"/>
              </a:ext>
            </a:extLst>
          </p:cNvPr>
          <p:cNvSpPr>
            <a:spLocks noChangeShapeType="1"/>
          </p:cNvSpPr>
          <p:nvPr/>
        </p:nvSpPr>
        <p:spPr bwMode="auto">
          <a:xfrm>
            <a:off x="260350" y="6589713"/>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8006" name="Line 246">
            <a:extLst>
              <a:ext uri="{FF2B5EF4-FFF2-40B4-BE49-F238E27FC236}">
                <a16:creationId xmlns:a16="http://schemas.microsoft.com/office/drawing/2014/main" id="{9D6381E6-360E-43F8-B010-CFC53061DED3}"/>
              </a:ext>
            </a:extLst>
          </p:cNvPr>
          <p:cNvSpPr>
            <a:spLocks noChangeShapeType="1"/>
          </p:cNvSpPr>
          <p:nvPr/>
        </p:nvSpPr>
        <p:spPr bwMode="auto">
          <a:xfrm>
            <a:off x="260350" y="6156325"/>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8007" name="Line 247">
            <a:extLst>
              <a:ext uri="{FF2B5EF4-FFF2-40B4-BE49-F238E27FC236}">
                <a16:creationId xmlns:a16="http://schemas.microsoft.com/office/drawing/2014/main" id="{C9A4E29F-BC10-4B5D-8C38-1FB88FB156D3}"/>
              </a:ext>
            </a:extLst>
          </p:cNvPr>
          <p:cNvSpPr>
            <a:spLocks noChangeShapeType="1"/>
          </p:cNvSpPr>
          <p:nvPr/>
        </p:nvSpPr>
        <p:spPr bwMode="auto">
          <a:xfrm>
            <a:off x="260350" y="5724525"/>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8008" name="Line 248">
            <a:extLst>
              <a:ext uri="{FF2B5EF4-FFF2-40B4-BE49-F238E27FC236}">
                <a16:creationId xmlns:a16="http://schemas.microsoft.com/office/drawing/2014/main" id="{17EE55AB-CE72-43BB-9DE1-15FA26FC1453}"/>
              </a:ext>
            </a:extLst>
          </p:cNvPr>
          <p:cNvSpPr>
            <a:spLocks noChangeShapeType="1"/>
          </p:cNvSpPr>
          <p:nvPr/>
        </p:nvSpPr>
        <p:spPr bwMode="auto">
          <a:xfrm>
            <a:off x="260350" y="5292725"/>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8009" name="Line 249">
            <a:extLst>
              <a:ext uri="{FF2B5EF4-FFF2-40B4-BE49-F238E27FC236}">
                <a16:creationId xmlns:a16="http://schemas.microsoft.com/office/drawing/2014/main" id="{1DD3568C-97D8-431A-B7DB-EC317F5872D7}"/>
              </a:ext>
            </a:extLst>
          </p:cNvPr>
          <p:cNvSpPr>
            <a:spLocks noChangeShapeType="1"/>
          </p:cNvSpPr>
          <p:nvPr/>
        </p:nvSpPr>
        <p:spPr bwMode="auto">
          <a:xfrm flipV="1">
            <a:off x="260350" y="5005388"/>
            <a:ext cx="0" cy="316865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18011" name="Group 251">
            <a:extLst>
              <a:ext uri="{FF2B5EF4-FFF2-40B4-BE49-F238E27FC236}">
                <a16:creationId xmlns:a16="http://schemas.microsoft.com/office/drawing/2014/main" id="{1C8D7C99-A7FD-4CCE-A0EB-A457AB3DC225}"/>
              </a:ext>
            </a:extLst>
          </p:cNvPr>
          <p:cNvGrpSpPr>
            <a:grpSpLocks noChangeAspect="1"/>
          </p:cNvGrpSpPr>
          <p:nvPr/>
        </p:nvGrpSpPr>
        <p:grpSpPr bwMode="auto">
          <a:xfrm>
            <a:off x="115888" y="4716463"/>
            <a:ext cx="360362" cy="287337"/>
            <a:chOff x="1968" y="1728"/>
            <a:chExt cx="195" cy="132"/>
          </a:xfrm>
        </p:grpSpPr>
        <p:sp>
          <p:nvSpPr>
            <p:cNvPr id="118012" name="Rectangle 252">
              <a:extLst>
                <a:ext uri="{FF2B5EF4-FFF2-40B4-BE49-F238E27FC236}">
                  <a16:creationId xmlns:a16="http://schemas.microsoft.com/office/drawing/2014/main" id="{B7B68593-EFF9-438C-951E-947E3463A4D2}"/>
                </a:ext>
              </a:extLst>
            </p:cNvPr>
            <p:cNvSpPr>
              <a:spLocks noChangeAspect="1" noChangeArrowheads="1"/>
            </p:cNvSpPr>
            <p:nvPr/>
          </p:nvSpPr>
          <p:spPr bwMode="auto">
            <a:xfrm>
              <a:off x="1968" y="1728"/>
              <a:ext cx="195" cy="132"/>
            </a:xfrm>
            <a:prstGeom prst="rect">
              <a:avLst/>
            </a:prstGeom>
            <a:solidFill>
              <a:srgbClr val="3333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8013" name="Line 253">
              <a:extLst>
                <a:ext uri="{FF2B5EF4-FFF2-40B4-BE49-F238E27FC236}">
                  <a16:creationId xmlns:a16="http://schemas.microsoft.com/office/drawing/2014/main" id="{17A3A5D1-59A1-4098-9237-27005355A6D8}"/>
                </a:ext>
              </a:extLst>
            </p:cNvPr>
            <p:cNvSpPr>
              <a:spLocks noChangeAspect="1" noChangeShapeType="1"/>
            </p:cNvSpPr>
            <p:nvPr/>
          </p:nvSpPr>
          <p:spPr bwMode="auto">
            <a:xfrm flipV="1">
              <a:off x="1970" y="1730"/>
              <a:ext cx="190" cy="129"/>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8014" name="Line 254">
              <a:extLst>
                <a:ext uri="{FF2B5EF4-FFF2-40B4-BE49-F238E27FC236}">
                  <a16:creationId xmlns:a16="http://schemas.microsoft.com/office/drawing/2014/main" id="{11B96581-CE8C-4F65-AF13-8623385379A1}"/>
                </a:ext>
              </a:extLst>
            </p:cNvPr>
            <p:cNvSpPr>
              <a:spLocks noChangeAspect="1" noChangeShapeType="1"/>
            </p:cNvSpPr>
            <p:nvPr/>
          </p:nvSpPr>
          <p:spPr bwMode="auto">
            <a:xfrm>
              <a:off x="1968" y="1730"/>
              <a:ext cx="194" cy="126"/>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18015" name="Group 255">
            <a:extLst>
              <a:ext uri="{FF2B5EF4-FFF2-40B4-BE49-F238E27FC236}">
                <a16:creationId xmlns:a16="http://schemas.microsoft.com/office/drawing/2014/main" id="{DB663D44-E146-48DE-841E-7BBA40EB8AD7}"/>
              </a:ext>
            </a:extLst>
          </p:cNvPr>
          <p:cNvGrpSpPr>
            <a:grpSpLocks/>
          </p:cNvGrpSpPr>
          <p:nvPr/>
        </p:nvGrpSpPr>
        <p:grpSpPr bwMode="auto">
          <a:xfrm>
            <a:off x="257175" y="4643438"/>
            <a:ext cx="76200" cy="63500"/>
            <a:chOff x="2539" y="543"/>
            <a:chExt cx="48" cy="40"/>
          </a:xfrm>
        </p:grpSpPr>
        <p:sp>
          <p:nvSpPr>
            <p:cNvPr id="118016" name="Line 256">
              <a:extLst>
                <a:ext uri="{FF2B5EF4-FFF2-40B4-BE49-F238E27FC236}">
                  <a16:creationId xmlns:a16="http://schemas.microsoft.com/office/drawing/2014/main" id="{60E9DEE3-C27C-4965-867B-F4A5DB25E523}"/>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8017" name="Line 257">
              <a:extLst>
                <a:ext uri="{FF2B5EF4-FFF2-40B4-BE49-F238E27FC236}">
                  <a16:creationId xmlns:a16="http://schemas.microsoft.com/office/drawing/2014/main" id="{FD2832B4-3AE9-4B4D-9DB4-BFD2B2FE431E}"/>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118018" name="Text Box 258">
            <a:extLst>
              <a:ext uri="{FF2B5EF4-FFF2-40B4-BE49-F238E27FC236}">
                <a16:creationId xmlns:a16="http://schemas.microsoft.com/office/drawing/2014/main" id="{A95B22E2-6001-4E40-8298-B08895C61A92}"/>
              </a:ext>
            </a:extLst>
          </p:cNvPr>
          <p:cNvSpPr txBox="1">
            <a:spLocks noChangeArrowheads="1"/>
          </p:cNvSpPr>
          <p:nvPr/>
        </p:nvSpPr>
        <p:spPr bwMode="auto">
          <a:xfrm>
            <a:off x="476250" y="4716463"/>
            <a:ext cx="30194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ACE Mobile Force (Land) ‘Southern Option’ </a:t>
            </a:r>
            <a:r>
              <a:rPr lang="en-GB" altLang="en-US" sz="800"/>
              <a:t>(ab)</a:t>
            </a:r>
            <a:endParaRPr lang="en-GB" altLang="en-US"/>
          </a:p>
        </p:txBody>
      </p:sp>
      <p:grpSp>
        <p:nvGrpSpPr>
          <p:cNvPr id="118019" name="Group 259">
            <a:extLst>
              <a:ext uri="{FF2B5EF4-FFF2-40B4-BE49-F238E27FC236}">
                <a16:creationId xmlns:a16="http://schemas.microsoft.com/office/drawing/2014/main" id="{8F8904DB-ADB4-4EB2-8013-F43347DE29D7}"/>
              </a:ext>
            </a:extLst>
          </p:cNvPr>
          <p:cNvGrpSpPr>
            <a:grpSpLocks/>
          </p:cNvGrpSpPr>
          <p:nvPr/>
        </p:nvGrpSpPr>
        <p:grpSpPr bwMode="auto">
          <a:xfrm>
            <a:off x="404813" y="5653088"/>
            <a:ext cx="288925" cy="215900"/>
            <a:chOff x="2976" y="2472"/>
            <a:chExt cx="136" cy="91"/>
          </a:xfrm>
        </p:grpSpPr>
        <p:sp>
          <p:nvSpPr>
            <p:cNvPr id="118020" name="Rectangle 260">
              <a:extLst>
                <a:ext uri="{FF2B5EF4-FFF2-40B4-BE49-F238E27FC236}">
                  <a16:creationId xmlns:a16="http://schemas.microsoft.com/office/drawing/2014/main" id="{E4036641-CD35-4DDC-85A5-3F0C731A9633}"/>
                </a:ext>
              </a:extLst>
            </p:cNvPr>
            <p:cNvSpPr>
              <a:spLocks noChangeAspect="1" noChangeArrowheads="1"/>
            </p:cNvSpPr>
            <p:nvPr/>
          </p:nvSpPr>
          <p:spPr bwMode="auto">
            <a:xfrm>
              <a:off x="2976" y="2472"/>
              <a:ext cx="136" cy="91"/>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8021" name="Line 261">
              <a:extLst>
                <a:ext uri="{FF2B5EF4-FFF2-40B4-BE49-F238E27FC236}">
                  <a16:creationId xmlns:a16="http://schemas.microsoft.com/office/drawing/2014/main" id="{359DA1C6-A015-47CB-A35C-C9B4ADAA8339}"/>
                </a:ext>
              </a:extLst>
            </p:cNvPr>
            <p:cNvSpPr>
              <a:spLocks noChangeAspect="1" noChangeShapeType="1"/>
            </p:cNvSpPr>
            <p:nvPr/>
          </p:nvSpPr>
          <p:spPr bwMode="auto">
            <a:xfrm flipV="1">
              <a:off x="2977" y="2473"/>
              <a:ext cx="133" cy="89"/>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8022" name="Line 262">
              <a:extLst>
                <a:ext uri="{FF2B5EF4-FFF2-40B4-BE49-F238E27FC236}">
                  <a16:creationId xmlns:a16="http://schemas.microsoft.com/office/drawing/2014/main" id="{3F5ACD0D-8F77-4CB7-B88B-6D394903F6E1}"/>
                </a:ext>
              </a:extLst>
            </p:cNvPr>
            <p:cNvSpPr>
              <a:spLocks noChangeAspect="1" noChangeShapeType="1"/>
            </p:cNvSpPr>
            <p:nvPr/>
          </p:nvSpPr>
          <p:spPr bwMode="auto">
            <a:xfrm>
              <a:off x="2976" y="2473"/>
              <a:ext cx="135" cy="87"/>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18023" name="Group 263">
              <a:extLst>
                <a:ext uri="{FF2B5EF4-FFF2-40B4-BE49-F238E27FC236}">
                  <a16:creationId xmlns:a16="http://schemas.microsoft.com/office/drawing/2014/main" id="{72888011-674D-4F5C-A592-07E735D0D29B}"/>
                </a:ext>
              </a:extLst>
            </p:cNvPr>
            <p:cNvGrpSpPr>
              <a:grpSpLocks/>
            </p:cNvGrpSpPr>
            <p:nvPr/>
          </p:nvGrpSpPr>
          <p:grpSpPr bwMode="auto">
            <a:xfrm>
              <a:off x="3022" y="2540"/>
              <a:ext cx="44" cy="22"/>
              <a:chOff x="1632" y="1249"/>
              <a:chExt cx="48" cy="24"/>
            </a:xfrm>
          </p:grpSpPr>
          <p:sp>
            <p:nvSpPr>
              <p:cNvPr id="118024" name="AutoShape 264">
                <a:extLst>
                  <a:ext uri="{FF2B5EF4-FFF2-40B4-BE49-F238E27FC236}">
                    <a16:creationId xmlns:a16="http://schemas.microsoft.com/office/drawing/2014/main" id="{E78F3DF3-939E-494B-891D-7A147E18E356}"/>
                  </a:ext>
                </a:extLst>
              </p:cNvPr>
              <p:cNvSpPr>
                <a:spLocks noChangeArrowheads="1"/>
              </p:cNvSpPr>
              <p:nvPr/>
            </p:nvSpPr>
            <p:spPr bwMode="auto">
              <a:xfrm>
                <a:off x="1632" y="1249"/>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336600"/>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8025" name="AutoShape 265">
                <a:extLst>
                  <a:ext uri="{FF2B5EF4-FFF2-40B4-BE49-F238E27FC236}">
                    <a16:creationId xmlns:a16="http://schemas.microsoft.com/office/drawing/2014/main" id="{EAC859DC-066E-4529-A780-C31A682DBD13}"/>
                  </a:ext>
                </a:extLst>
              </p:cNvPr>
              <p:cNvSpPr>
                <a:spLocks noChangeArrowheads="1"/>
              </p:cNvSpPr>
              <p:nvPr/>
            </p:nvSpPr>
            <p:spPr bwMode="auto">
              <a:xfrm>
                <a:off x="1657" y="1250"/>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336600"/>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grpSp>
        <p:nvGrpSpPr>
          <p:cNvPr id="118026" name="Group 266">
            <a:extLst>
              <a:ext uri="{FF2B5EF4-FFF2-40B4-BE49-F238E27FC236}">
                <a16:creationId xmlns:a16="http://schemas.microsoft.com/office/drawing/2014/main" id="{7D367DEB-4B6F-4F03-BC10-685D65C0BE8A}"/>
              </a:ext>
            </a:extLst>
          </p:cNvPr>
          <p:cNvGrpSpPr>
            <a:grpSpLocks/>
          </p:cNvGrpSpPr>
          <p:nvPr/>
        </p:nvGrpSpPr>
        <p:grpSpPr bwMode="auto">
          <a:xfrm>
            <a:off x="404813" y="6084888"/>
            <a:ext cx="288925" cy="215900"/>
            <a:chOff x="2478" y="2245"/>
            <a:chExt cx="136" cy="97"/>
          </a:xfrm>
        </p:grpSpPr>
        <p:sp>
          <p:nvSpPr>
            <p:cNvPr id="118027" name="Rectangle 267">
              <a:extLst>
                <a:ext uri="{FF2B5EF4-FFF2-40B4-BE49-F238E27FC236}">
                  <a16:creationId xmlns:a16="http://schemas.microsoft.com/office/drawing/2014/main" id="{744ECA8C-71DD-4176-B9D8-36F9E198B91B}"/>
                </a:ext>
              </a:extLst>
            </p:cNvPr>
            <p:cNvSpPr>
              <a:spLocks noChangeAspect="1" noChangeArrowheads="1"/>
            </p:cNvSpPr>
            <p:nvPr/>
          </p:nvSpPr>
          <p:spPr bwMode="auto">
            <a:xfrm>
              <a:off x="2478" y="2245"/>
              <a:ext cx="136" cy="97"/>
            </a:xfrm>
            <a:prstGeom prst="rect">
              <a:avLst/>
            </a:prstGeom>
            <a:solidFill>
              <a:srgbClr val="FFFF00"/>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8028" name="Line 268">
              <a:extLst>
                <a:ext uri="{FF2B5EF4-FFF2-40B4-BE49-F238E27FC236}">
                  <a16:creationId xmlns:a16="http://schemas.microsoft.com/office/drawing/2014/main" id="{BB02810A-8E78-41BD-BCDF-A1E48B8B709A}"/>
                </a:ext>
              </a:extLst>
            </p:cNvPr>
            <p:cNvSpPr>
              <a:spLocks noChangeAspect="1" noChangeShapeType="1"/>
            </p:cNvSpPr>
            <p:nvPr/>
          </p:nvSpPr>
          <p:spPr bwMode="auto">
            <a:xfrm flipV="1">
              <a:off x="2479" y="2246"/>
              <a:ext cx="133" cy="95"/>
            </a:xfrm>
            <a:prstGeom prst="line">
              <a:avLst/>
            </a:prstGeom>
            <a:noFill/>
            <a:ln w="9525">
              <a:solidFill>
                <a:srgbClr val="FF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8029" name="Line 269">
              <a:extLst>
                <a:ext uri="{FF2B5EF4-FFF2-40B4-BE49-F238E27FC236}">
                  <a16:creationId xmlns:a16="http://schemas.microsoft.com/office/drawing/2014/main" id="{AC468157-27F0-4DDD-B764-A5AB2431DC21}"/>
                </a:ext>
              </a:extLst>
            </p:cNvPr>
            <p:cNvSpPr>
              <a:spLocks noChangeAspect="1" noChangeShapeType="1"/>
            </p:cNvSpPr>
            <p:nvPr/>
          </p:nvSpPr>
          <p:spPr bwMode="auto">
            <a:xfrm>
              <a:off x="2478" y="2246"/>
              <a:ext cx="135" cy="93"/>
            </a:xfrm>
            <a:prstGeom prst="line">
              <a:avLst/>
            </a:prstGeom>
            <a:noFill/>
            <a:ln w="9525">
              <a:solidFill>
                <a:srgbClr val="FF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18030" name="Group 270">
              <a:extLst>
                <a:ext uri="{FF2B5EF4-FFF2-40B4-BE49-F238E27FC236}">
                  <a16:creationId xmlns:a16="http://schemas.microsoft.com/office/drawing/2014/main" id="{E1E89656-CEEF-448D-BB7D-A09FC590D905}"/>
                </a:ext>
              </a:extLst>
            </p:cNvPr>
            <p:cNvGrpSpPr>
              <a:grpSpLocks/>
            </p:cNvGrpSpPr>
            <p:nvPr/>
          </p:nvGrpSpPr>
          <p:grpSpPr bwMode="auto">
            <a:xfrm>
              <a:off x="2524" y="2318"/>
              <a:ext cx="44" cy="23"/>
              <a:chOff x="1632" y="1249"/>
              <a:chExt cx="48" cy="24"/>
            </a:xfrm>
          </p:grpSpPr>
          <p:sp>
            <p:nvSpPr>
              <p:cNvPr id="118031" name="AutoShape 271">
                <a:extLst>
                  <a:ext uri="{FF2B5EF4-FFF2-40B4-BE49-F238E27FC236}">
                    <a16:creationId xmlns:a16="http://schemas.microsoft.com/office/drawing/2014/main" id="{8E1C77BE-24F9-42A1-8DF0-9BBC388082A6}"/>
                  </a:ext>
                </a:extLst>
              </p:cNvPr>
              <p:cNvSpPr>
                <a:spLocks noChangeArrowheads="1"/>
              </p:cNvSpPr>
              <p:nvPr/>
            </p:nvSpPr>
            <p:spPr bwMode="auto">
              <a:xfrm>
                <a:off x="1632" y="1249"/>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FFFF00"/>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8032" name="AutoShape 272">
                <a:extLst>
                  <a:ext uri="{FF2B5EF4-FFF2-40B4-BE49-F238E27FC236}">
                    <a16:creationId xmlns:a16="http://schemas.microsoft.com/office/drawing/2014/main" id="{169A677A-8B21-4B86-A240-C90517A9BE01}"/>
                  </a:ext>
                </a:extLst>
              </p:cNvPr>
              <p:cNvSpPr>
                <a:spLocks noChangeArrowheads="1"/>
              </p:cNvSpPr>
              <p:nvPr/>
            </p:nvSpPr>
            <p:spPr bwMode="auto">
              <a:xfrm>
                <a:off x="1657" y="1250"/>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FFFF00"/>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grpSp>
        <p:nvGrpSpPr>
          <p:cNvPr id="118047" name="Group 287">
            <a:extLst>
              <a:ext uri="{FF2B5EF4-FFF2-40B4-BE49-F238E27FC236}">
                <a16:creationId xmlns:a16="http://schemas.microsoft.com/office/drawing/2014/main" id="{968DA3C9-A918-4083-AE8A-C3131BB5BE29}"/>
              </a:ext>
            </a:extLst>
          </p:cNvPr>
          <p:cNvGrpSpPr>
            <a:grpSpLocks/>
          </p:cNvGrpSpPr>
          <p:nvPr/>
        </p:nvGrpSpPr>
        <p:grpSpPr bwMode="auto">
          <a:xfrm>
            <a:off x="474663" y="6423025"/>
            <a:ext cx="144462" cy="147638"/>
            <a:chOff x="119" y="98"/>
            <a:chExt cx="91" cy="93"/>
          </a:xfrm>
        </p:grpSpPr>
        <p:sp>
          <p:nvSpPr>
            <p:cNvPr id="118048" name="Line 288">
              <a:extLst>
                <a:ext uri="{FF2B5EF4-FFF2-40B4-BE49-F238E27FC236}">
                  <a16:creationId xmlns:a16="http://schemas.microsoft.com/office/drawing/2014/main" id="{5DACC732-BE72-4231-8B7B-D3573341D563}"/>
                </a:ext>
              </a:extLst>
            </p:cNvPr>
            <p:cNvSpPr>
              <a:spLocks noChangeShapeType="1"/>
            </p:cNvSpPr>
            <p:nvPr/>
          </p:nvSpPr>
          <p:spPr bwMode="auto">
            <a:xfrm>
              <a:off x="210" y="100"/>
              <a:ext cx="0" cy="9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8049" name="Line 289">
              <a:extLst>
                <a:ext uri="{FF2B5EF4-FFF2-40B4-BE49-F238E27FC236}">
                  <a16:creationId xmlns:a16="http://schemas.microsoft.com/office/drawing/2014/main" id="{E69B8F85-497E-40B5-AC75-92E968936470}"/>
                </a:ext>
              </a:extLst>
            </p:cNvPr>
            <p:cNvSpPr>
              <a:spLocks noChangeShapeType="1"/>
            </p:cNvSpPr>
            <p:nvPr/>
          </p:nvSpPr>
          <p:spPr bwMode="auto">
            <a:xfrm>
              <a:off x="119" y="98"/>
              <a:ext cx="0" cy="9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18050" name="Group 290">
              <a:extLst>
                <a:ext uri="{FF2B5EF4-FFF2-40B4-BE49-F238E27FC236}">
                  <a16:creationId xmlns:a16="http://schemas.microsoft.com/office/drawing/2014/main" id="{B8333078-080E-4E13-8CD5-F4EC62F1FE54}"/>
                </a:ext>
              </a:extLst>
            </p:cNvPr>
            <p:cNvGrpSpPr>
              <a:grpSpLocks/>
            </p:cNvGrpSpPr>
            <p:nvPr/>
          </p:nvGrpSpPr>
          <p:grpSpPr bwMode="auto">
            <a:xfrm>
              <a:off x="140" y="113"/>
              <a:ext cx="48" cy="40"/>
              <a:chOff x="2443" y="447"/>
              <a:chExt cx="48" cy="40"/>
            </a:xfrm>
          </p:grpSpPr>
          <p:sp>
            <p:nvSpPr>
              <p:cNvPr id="118051" name="Line 291">
                <a:extLst>
                  <a:ext uri="{FF2B5EF4-FFF2-40B4-BE49-F238E27FC236}">
                    <a16:creationId xmlns:a16="http://schemas.microsoft.com/office/drawing/2014/main" id="{9A5F1D53-0D9F-40A3-86F8-B65478783413}"/>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8052" name="Line 292">
                <a:extLst>
                  <a:ext uri="{FF2B5EF4-FFF2-40B4-BE49-F238E27FC236}">
                    <a16:creationId xmlns:a16="http://schemas.microsoft.com/office/drawing/2014/main" id="{A6976E3B-4FE3-4EFA-A9FA-A2775E9DADCF}"/>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18053" name="Line 293">
              <a:extLst>
                <a:ext uri="{FF2B5EF4-FFF2-40B4-BE49-F238E27FC236}">
                  <a16:creationId xmlns:a16="http://schemas.microsoft.com/office/drawing/2014/main" id="{0C4C2DA9-1DEE-432A-8465-A8A579B50D13}"/>
                </a:ext>
              </a:extLst>
            </p:cNvPr>
            <p:cNvSpPr>
              <a:spLocks noChangeShapeType="1"/>
            </p:cNvSpPr>
            <p:nvPr/>
          </p:nvSpPr>
          <p:spPr bwMode="auto">
            <a:xfrm>
              <a:off x="119" y="98"/>
              <a:ext cx="91"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18040" name="Group 280">
            <a:extLst>
              <a:ext uri="{FF2B5EF4-FFF2-40B4-BE49-F238E27FC236}">
                <a16:creationId xmlns:a16="http://schemas.microsoft.com/office/drawing/2014/main" id="{D72A760C-6DC2-4BD5-B43F-5D124FDA0C47}"/>
              </a:ext>
            </a:extLst>
          </p:cNvPr>
          <p:cNvGrpSpPr>
            <a:grpSpLocks/>
          </p:cNvGrpSpPr>
          <p:nvPr/>
        </p:nvGrpSpPr>
        <p:grpSpPr bwMode="auto">
          <a:xfrm>
            <a:off x="404813" y="6518275"/>
            <a:ext cx="287337" cy="215900"/>
            <a:chOff x="2432" y="1020"/>
            <a:chExt cx="181" cy="136"/>
          </a:xfrm>
        </p:grpSpPr>
        <p:sp>
          <p:nvSpPr>
            <p:cNvPr id="118041" name="Rectangle 281">
              <a:extLst>
                <a:ext uri="{FF2B5EF4-FFF2-40B4-BE49-F238E27FC236}">
                  <a16:creationId xmlns:a16="http://schemas.microsoft.com/office/drawing/2014/main" id="{E8522DF5-E1C0-488E-8B24-57D481CECE47}"/>
                </a:ext>
              </a:extLst>
            </p:cNvPr>
            <p:cNvSpPr>
              <a:spLocks noChangeAspect="1" noChangeArrowheads="1"/>
            </p:cNvSpPr>
            <p:nvPr/>
          </p:nvSpPr>
          <p:spPr bwMode="auto">
            <a:xfrm>
              <a:off x="2432" y="1020"/>
              <a:ext cx="181" cy="136"/>
            </a:xfrm>
            <a:prstGeom prst="rect">
              <a:avLst/>
            </a:prstGeom>
            <a:solidFill>
              <a:srgbClr val="FFFF00"/>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8042" name="Line 282">
              <a:extLst>
                <a:ext uri="{FF2B5EF4-FFF2-40B4-BE49-F238E27FC236}">
                  <a16:creationId xmlns:a16="http://schemas.microsoft.com/office/drawing/2014/main" id="{DD8CE70B-A83A-4262-8654-114A8A0D677B}"/>
                </a:ext>
              </a:extLst>
            </p:cNvPr>
            <p:cNvSpPr>
              <a:spLocks noChangeAspect="1" noChangeShapeType="1"/>
            </p:cNvSpPr>
            <p:nvPr/>
          </p:nvSpPr>
          <p:spPr bwMode="auto">
            <a:xfrm flipV="1">
              <a:off x="2432" y="1020"/>
              <a:ext cx="177" cy="13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8043" name="Line 283">
              <a:extLst>
                <a:ext uri="{FF2B5EF4-FFF2-40B4-BE49-F238E27FC236}">
                  <a16:creationId xmlns:a16="http://schemas.microsoft.com/office/drawing/2014/main" id="{88E29A65-90B4-4A79-A0EB-12B4766A056A}"/>
                </a:ext>
              </a:extLst>
            </p:cNvPr>
            <p:cNvSpPr>
              <a:spLocks noChangeAspect="1" noChangeShapeType="1"/>
            </p:cNvSpPr>
            <p:nvPr/>
          </p:nvSpPr>
          <p:spPr bwMode="auto">
            <a:xfrm>
              <a:off x="2432" y="1020"/>
              <a:ext cx="180" cy="13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18044" name="Group 284">
              <a:extLst>
                <a:ext uri="{FF2B5EF4-FFF2-40B4-BE49-F238E27FC236}">
                  <a16:creationId xmlns:a16="http://schemas.microsoft.com/office/drawing/2014/main" id="{F9222B4C-20B1-4563-9680-964DEA204508}"/>
                </a:ext>
              </a:extLst>
            </p:cNvPr>
            <p:cNvGrpSpPr>
              <a:grpSpLocks/>
            </p:cNvGrpSpPr>
            <p:nvPr/>
          </p:nvGrpSpPr>
          <p:grpSpPr bwMode="auto">
            <a:xfrm>
              <a:off x="2493" y="1122"/>
              <a:ext cx="59" cy="33"/>
              <a:chOff x="1632" y="1249"/>
              <a:chExt cx="48" cy="24"/>
            </a:xfrm>
          </p:grpSpPr>
          <p:sp>
            <p:nvSpPr>
              <p:cNvPr id="118045" name="AutoShape 285">
                <a:extLst>
                  <a:ext uri="{FF2B5EF4-FFF2-40B4-BE49-F238E27FC236}">
                    <a16:creationId xmlns:a16="http://schemas.microsoft.com/office/drawing/2014/main" id="{4BD434EE-A549-4E10-A174-2D4DD83F502C}"/>
                  </a:ext>
                </a:extLst>
              </p:cNvPr>
              <p:cNvSpPr>
                <a:spLocks noChangeArrowheads="1"/>
              </p:cNvSpPr>
              <p:nvPr/>
            </p:nvSpPr>
            <p:spPr bwMode="auto">
              <a:xfrm>
                <a:off x="1632" y="1249"/>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8046" name="AutoShape 286">
                <a:extLst>
                  <a:ext uri="{FF2B5EF4-FFF2-40B4-BE49-F238E27FC236}">
                    <a16:creationId xmlns:a16="http://schemas.microsoft.com/office/drawing/2014/main" id="{323F2BCF-2724-4C59-96AF-946ADD261EE5}"/>
                  </a:ext>
                </a:extLst>
              </p:cNvPr>
              <p:cNvSpPr>
                <a:spLocks noChangeArrowheads="1"/>
              </p:cNvSpPr>
              <p:nvPr/>
            </p:nvSpPr>
            <p:spPr bwMode="auto">
              <a:xfrm>
                <a:off x="1657" y="1250"/>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grpSp>
        <p:nvGrpSpPr>
          <p:cNvPr id="117951" name="Group 191">
            <a:extLst>
              <a:ext uri="{FF2B5EF4-FFF2-40B4-BE49-F238E27FC236}">
                <a16:creationId xmlns:a16="http://schemas.microsoft.com/office/drawing/2014/main" id="{52557AAB-3AF5-4C49-A6E8-81E31D75A77B}"/>
              </a:ext>
            </a:extLst>
          </p:cNvPr>
          <p:cNvGrpSpPr>
            <a:grpSpLocks/>
          </p:cNvGrpSpPr>
          <p:nvPr/>
        </p:nvGrpSpPr>
        <p:grpSpPr bwMode="auto">
          <a:xfrm>
            <a:off x="404813" y="5221288"/>
            <a:ext cx="288925" cy="215900"/>
            <a:chOff x="2976" y="2472"/>
            <a:chExt cx="136" cy="91"/>
          </a:xfrm>
        </p:grpSpPr>
        <p:sp>
          <p:nvSpPr>
            <p:cNvPr id="117952" name="Rectangle 192">
              <a:extLst>
                <a:ext uri="{FF2B5EF4-FFF2-40B4-BE49-F238E27FC236}">
                  <a16:creationId xmlns:a16="http://schemas.microsoft.com/office/drawing/2014/main" id="{6726D189-CDA2-4D3A-BC31-691BC296B461}"/>
                </a:ext>
              </a:extLst>
            </p:cNvPr>
            <p:cNvSpPr>
              <a:spLocks noChangeAspect="1" noChangeArrowheads="1"/>
            </p:cNvSpPr>
            <p:nvPr/>
          </p:nvSpPr>
          <p:spPr bwMode="auto">
            <a:xfrm>
              <a:off x="2976" y="2472"/>
              <a:ext cx="136" cy="91"/>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7953" name="Line 193">
              <a:extLst>
                <a:ext uri="{FF2B5EF4-FFF2-40B4-BE49-F238E27FC236}">
                  <a16:creationId xmlns:a16="http://schemas.microsoft.com/office/drawing/2014/main" id="{32D2F37D-D466-4EAD-B745-E6B63A424005}"/>
                </a:ext>
              </a:extLst>
            </p:cNvPr>
            <p:cNvSpPr>
              <a:spLocks noChangeAspect="1" noChangeShapeType="1"/>
            </p:cNvSpPr>
            <p:nvPr/>
          </p:nvSpPr>
          <p:spPr bwMode="auto">
            <a:xfrm flipV="1">
              <a:off x="2977" y="2473"/>
              <a:ext cx="133" cy="89"/>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7954" name="Line 194">
              <a:extLst>
                <a:ext uri="{FF2B5EF4-FFF2-40B4-BE49-F238E27FC236}">
                  <a16:creationId xmlns:a16="http://schemas.microsoft.com/office/drawing/2014/main" id="{1C34FD67-923A-4DF9-847A-84EF85C4EC51}"/>
                </a:ext>
              </a:extLst>
            </p:cNvPr>
            <p:cNvSpPr>
              <a:spLocks noChangeAspect="1" noChangeShapeType="1"/>
            </p:cNvSpPr>
            <p:nvPr/>
          </p:nvSpPr>
          <p:spPr bwMode="auto">
            <a:xfrm>
              <a:off x="2976" y="2473"/>
              <a:ext cx="135" cy="87"/>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17955" name="Group 195">
              <a:extLst>
                <a:ext uri="{FF2B5EF4-FFF2-40B4-BE49-F238E27FC236}">
                  <a16:creationId xmlns:a16="http://schemas.microsoft.com/office/drawing/2014/main" id="{8EF9A5AB-FFF8-4C0C-B763-4273B198A377}"/>
                </a:ext>
              </a:extLst>
            </p:cNvPr>
            <p:cNvGrpSpPr>
              <a:grpSpLocks/>
            </p:cNvGrpSpPr>
            <p:nvPr/>
          </p:nvGrpSpPr>
          <p:grpSpPr bwMode="auto">
            <a:xfrm>
              <a:off x="3022" y="2540"/>
              <a:ext cx="44" cy="22"/>
              <a:chOff x="1632" y="1249"/>
              <a:chExt cx="48" cy="24"/>
            </a:xfrm>
          </p:grpSpPr>
          <p:sp>
            <p:nvSpPr>
              <p:cNvPr id="117956" name="AutoShape 196">
                <a:extLst>
                  <a:ext uri="{FF2B5EF4-FFF2-40B4-BE49-F238E27FC236}">
                    <a16:creationId xmlns:a16="http://schemas.microsoft.com/office/drawing/2014/main" id="{1CCB7310-95DD-4F43-B1DC-C0F21F5851D9}"/>
                  </a:ext>
                </a:extLst>
              </p:cNvPr>
              <p:cNvSpPr>
                <a:spLocks noChangeArrowheads="1"/>
              </p:cNvSpPr>
              <p:nvPr/>
            </p:nvSpPr>
            <p:spPr bwMode="auto">
              <a:xfrm>
                <a:off x="1632" y="1249"/>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chemeClr val="tx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7957" name="AutoShape 197">
                <a:extLst>
                  <a:ext uri="{FF2B5EF4-FFF2-40B4-BE49-F238E27FC236}">
                    <a16:creationId xmlns:a16="http://schemas.microsoft.com/office/drawing/2014/main" id="{CD38B185-6571-4328-9C7E-AD3F660028ED}"/>
                  </a:ext>
                </a:extLst>
              </p:cNvPr>
              <p:cNvSpPr>
                <a:spLocks noChangeArrowheads="1"/>
              </p:cNvSpPr>
              <p:nvPr/>
            </p:nvSpPr>
            <p:spPr bwMode="auto">
              <a:xfrm>
                <a:off x="1657" y="1250"/>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chemeClr val="tx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grpSp>
        <p:nvGrpSpPr>
          <p:cNvPr id="118061" name="Group 301">
            <a:extLst>
              <a:ext uri="{FF2B5EF4-FFF2-40B4-BE49-F238E27FC236}">
                <a16:creationId xmlns:a16="http://schemas.microsoft.com/office/drawing/2014/main" id="{C6EB383B-3FBE-4F07-A4FB-7929EA69C032}"/>
              </a:ext>
            </a:extLst>
          </p:cNvPr>
          <p:cNvGrpSpPr>
            <a:grpSpLocks noChangeAspect="1"/>
          </p:cNvGrpSpPr>
          <p:nvPr/>
        </p:nvGrpSpPr>
        <p:grpSpPr bwMode="auto">
          <a:xfrm>
            <a:off x="403225" y="7092950"/>
            <a:ext cx="287338" cy="214313"/>
            <a:chOff x="480" y="816"/>
            <a:chExt cx="201" cy="132"/>
          </a:xfrm>
        </p:grpSpPr>
        <p:grpSp>
          <p:nvGrpSpPr>
            <p:cNvPr id="118062" name="Group 302">
              <a:extLst>
                <a:ext uri="{FF2B5EF4-FFF2-40B4-BE49-F238E27FC236}">
                  <a16:creationId xmlns:a16="http://schemas.microsoft.com/office/drawing/2014/main" id="{7B8D6B78-787D-4434-B6DD-171804EA014D}"/>
                </a:ext>
              </a:extLst>
            </p:cNvPr>
            <p:cNvGrpSpPr>
              <a:grpSpLocks noChangeAspect="1"/>
            </p:cNvGrpSpPr>
            <p:nvPr/>
          </p:nvGrpSpPr>
          <p:grpSpPr bwMode="auto">
            <a:xfrm>
              <a:off x="480" y="816"/>
              <a:ext cx="201" cy="132"/>
              <a:chOff x="480" y="816"/>
              <a:chExt cx="201" cy="132"/>
            </a:xfrm>
          </p:grpSpPr>
          <p:sp>
            <p:nvSpPr>
              <p:cNvPr id="118063" name="Rectangle 303">
                <a:extLst>
                  <a:ext uri="{FF2B5EF4-FFF2-40B4-BE49-F238E27FC236}">
                    <a16:creationId xmlns:a16="http://schemas.microsoft.com/office/drawing/2014/main" id="{BC133E45-4FCF-453A-AB2A-D9976A083D16}"/>
                  </a:ext>
                </a:extLst>
              </p:cNvPr>
              <p:cNvSpPr>
                <a:spLocks noChangeAspect="1" noChangeArrowheads="1"/>
              </p:cNvSpPr>
              <p:nvPr/>
            </p:nvSpPr>
            <p:spPr bwMode="auto">
              <a:xfrm>
                <a:off x="480" y="816"/>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8064" name="Oval 304">
                <a:extLst>
                  <a:ext uri="{FF2B5EF4-FFF2-40B4-BE49-F238E27FC236}">
                    <a16:creationId xmlns:a16="http://schemas.microsoft.com/office/drawing/2014/main" id="{5434D1FD-0074-4118-8EB7-DC98D366169A}"/>
                  </a:ext>
                </a:extLst>
              </p:cNvPr>
              <p:cNvSpPr>
                <a:spLocks noChangeAspect="1" noChangeArrowheads="1"/>
              </p:cNvSpPr>
              <p:nvPr/>
            </p:nvSpPr>
            <p:spPr bwMode="auto">
              <a:xfrm>
                <a:off x="517" y="849"/>
                <a:ext cx="127"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118065" name="Line 305">
              <a:extLst>
                <a:ext uri="{FF2B5EF4-FFF2-40B4-BE49-F238E27FC236}">
                  <a16:creationId xmlns:a16="http://schemas.microsoft.com/office/drawing/2014/main" id="{3B59A61A-D45B-48B8-8568-D1356B241107}"/>
                </a:ext>
              </a:extLst>
            </p:cNvPr>
            <p:cNvSpPr>
              <a:spLocks noChangeAspect="1" noChangeShapeType="1"/>
            </p:cNvSpPr>
            <p:nvPr/>
          </p:nvSpPr>
          <p:spPr bwMode="auto">
            <a:xfrm flipV="1">
              <a:off x="480" y="816"/>
              <a:ext cx="198" cy="132"/>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18066" name="Line 306">
            <a:extLst>
              <a:ext uri="{FF2B5EF4-FFF2-40B4-BE49-F238E27FC236}">
                <a16:creationId xmlns:a16="http://schemas.microsoft.com/office/drawing/2014/main" id="{D53DBBA3-2FDF-4B15-9F62-730E7882EC57}"/>
              </a:ext>
            </a:extLst>
          </p:cNvPr>
          <p:cNvSpPr>
            <a:spLocks noChangeShapeType="1"/>
          </p:cNvSpPr>
          <p:nvPr/>
        </p:nvSpPr>
        <p:spPr bwMode="auto">
          <a:xfrm>
            <a:off x="547688" y="7021513"/>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8067" name="Text Box 307">
            <a:extLst>
              <a:ext uri="{FF2B5EF4-FFF2-40B4-BE49-F238E27FC236}">
                <a16:creationId xmlns:a16="http://schemas.microsoft.com/office/drawing/2014/main" id="{9FE3B72A-24AC-43D9-B49A-861CE04B4220}"/>
              </a:ext>
            </a:extLst>
          </p:cNvPr>
          <p:cNvSpPr txBox="1">
            <a:spLocks noChangeArrowheads="1"/>
          </p:cNvSpPr>
          <p:nvPr/>
        </p:nvSpPr>
        <p:spPr bwMode="auto">
          <a:xfrm>
            <a:off x="692150" y="7021513"/>
            <a:ext cx="260826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CWBR-03b</a:t>
            </a:r>
          </a:p>
          <a:p>
            <a:r>
              <a:rPr lang="en-GB" altLang="en-US" sz="800"/>
              <a:t>x1 Medium Reconnaissance Squadron Type B (bf)</a:t>
            </a:r>
          </a:p>
        </p:txBody>
      </p:sp>
      <p:sp>
        <p:nvSpPr>
          <p:cNvPr id="118068" name="Line 308">
            <a:extLst>
              <a:ext uri="{FF2B5EF4-FFF2-40B4-BE49-F238E27FC236}">
                <a16:creationId xmlns:a16="http://schemas.microsoft.com/office/drawing/2014/main" id="{3D61042D-DD6D-4241-ACCC-C1CC1CCE199A}"/>
              </a:ext>
            </a:extLst>
          </p:cNvPr>
          <p:cNvSpPr>
            <a:spLocks noChangeShapeType="1"/>
          </p:cNvSpPr>
          <p:nvPr/>
        </p:nvSpPr>
        <p:spPr bwMode="auto">
          <a:xfrm>
            <a:off x="260350" y="7165975"/>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8069" name="Line 309">
            <a:extLst>
              <a:ext uri="{FF2B5EF4-FFF2-40B4-BE49-F238E27FC236}">
                <a16:creationId xmlns:a16="http://schemas.microsoft.com/office/drawing/2014/main" id="{FCC4AC63-CCCF-4BFE-8CCE-DA47B9D61603}"/>
              </a:ext>
            </a:extLst>
          </p:cNvPr>
          <p:cNvSpPr>
            <a:spLocks noChangeShapeType="1"/>
          </p:cNvSpPr>
          <p:nvPr/>
        </p:nvSpPr>
        <p:spPr bwMode="auto">
          <a:xfrm>
            <a:off x="547688" y="7959725"/>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8070" name="Text Box 310">
            <a:extLst>
              <a:ext uri="{FF2B5EF4-FFF2-40B4-BE49-F238E27FC236}">
                <a16:creationId xmlns:a16="http://schemas.microsoft.com/office/drawing/2014/main" id="{B70959A7-558E-4588-A467-F1337461C221}"/>
              </a:ext>
            </a:extLst>
          </p:cNvPr>
          <p:cNvSpPr txBox="1">
            <a:spLocks noChangeArrowheads="1"/>
          </p:cNvSpPr>
          <p:nvPr/>
        </p:nvSpPr>
        <p:spPr bwMode="auto">
          <a:xfrm>
            <a:off x="692150" y="7742238"/>
            <a:ext cx="18383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FIRE SUPPORT ELEMENTS</a:t>
            </a:r>
            <a:endParaRPr lang="en-GB" altLang="en-US" sz="1000"/>
          </a:p>
        </p:txBody>
      </p:sp>
      <p:sp>
        <p:nvSpPr>
          <p:cNvPr id="118071" name="Line 311">
            <a:extLst>
              <a:ext uri="{FF2B5EF4-FFF2-40B4-BE49-F238E27FC236}">
                <a16:creationId xmlns:a16="http://schemas.microsoft.com/office/drawing/2014/main" id="{048DB30F-064B-4B80-B87B-0AE33BE9A9A9}"/>
              </a:ext>
            </a:extLst>
          </p:cNvPr>
          <p:cNvSpPr>
            <a:spLocks noChangeShapeType="1"/>
          </p:cNvSpPr>
          <p:nvPr/>
        </p:nvSpPr>
        <p:spPr bwMode="auto">
          <a:xfrm>
            <a:off x="260350" y="810260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18072" name="Group 312">
            <a:extLst>
              <a:ext uri="{FF2B5EF4-FFF2-40B4-BE49-F238E27FC236}">
                <a16:creationId xmlns:a16="http://schemas.microsoft.com/office/drawing/2014/main" id="{33D3547F-06D4-44B2-B418-CB1BBA69D563}"/>
              </a:ext>
            </a:extLst>
          </p:cNvPr>
          <p:cNvGrpSpPr>
            <a:grpSpLocks/>
          </p:cNvGrpSpPr>
          <p:nvPr/>
        </p:nvGrpSpPr>
        <p:grpSpPr bwMode="auto">
          <a:xfrm>
            <a:off x="404813" y="8031163"/>
            <a:ext cx="288925" cy="215900"/>
            <a:chOff x="2311" y="3060"/>
            <a:chExt cx="151" cy="99"/>
          </a:xfrm>
        </p:grpSpPr>
        <p:sp>
          <p:nvSpPr>
            <p:cNvPr id="118073" name="Rectangle 313">
              <a:extLst>
                <a:ext uri="{FF2B5EF4-FFF2-40B4-BE49-F238E27FC236}">
                  <a16:creationId xmlns:a16="http://schemas.microsoft.com/office/drawing/2014/main" id="{1B20134E-4597-4258-8C4C-50EE384BC2CE}"/>
                </a:ext>
              </a:extLst>
            </p:cNvPr>
            <p:cNvSpPr>
              <a:spLocks noChangeAspect="1" noChangeArrowheads="1"/>
            </p:cNvSpPr>
            <p:nvPr/>
          </p:nvSpPr>
          <p:spPr bwMode="auto">
            <a:xfrm>
              <a:off x="2311" y="3060"/>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8074" name="Oval 314">
              <a:extLst>
                <a:ext uri="{FF2B5EF4-FFF2-40B4-BE49-F238E27FC236}">
                  <a16:creationId xmlns:a16="http://schemas.microsoft.com/office/drawing/2014/main" id="{7731EB76-CF93-43D7-8240-DC42B3065306}"/>
                </a:ext>
              </a:extLst>
            </p:cNvPr>
            <p:cNvSpPr>
              <a:spLocks noChangeAspect="1" noChangeArrowheads="1"/>
            </p:cNvSpPr>
            <p:nvPr/>
          </p:nvSpPr>
          <p:spPr bwMode="auto">
            <a:xfrm>
              <a:off x="2376" y="3098"/>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118075" name="Text Box 315">
            <a:extLst>
              <a:ext uri="{FF2B5EF4-FFF2-40B4-BE49-F238E27FC236}">
                <a16:creationId xmlns:a16="http://schemas.microsoft.com/office/drawing/2014/main" id="{6D705EFE-71BA-4E6B-9B41-79D3EE93E698}"/>
              </a:ext>
            </a:extLst>
          </p:cNvPr>
          <p:cNvSpPr txBox="1">
            <a:spLocks noChangeArrowheads="1"/>
          </p:cNvSpPr>
          <p:nvPr/>
        </p:nvSpPr>
        <p:spPr bwMode="auto">
          <a:xfrm>
            <a:off x="692150" y="7958138"/>
            <a:ext cx="15255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FSE-CWBR-09</a:t>
            </a:r>
          </a:p>
          <a:p>
            <a:r>
              <a:rPr lang="en-GB" altLang="en-US" sz="800"/>
              <a:t>x1 Light Artillery Battery (b)</a:t>
            </a:r>
            <a:endParaRPr lang="en-US" altLang="en-US" sz="800"/>
          </a:p>
        </p:txBody>
      </p:sp>
      <p:sp>
        <p:nvSpPr>
          <p:cNvPr id="118076" name="Line 316">
            <a:extLst>
              <a:ext uri="{FF2B5EF4-FFF2-40B4-BE49-F238E27FC236}">
                <a16:creationId xmlns:a16="http://schemas.microsoft.com/office/drawing/2014/main" id="{8908A534-F33F-4851-A9EA-23A72559A2FF}"/>
              </a:ext>
            </a:extLst>
          </p:cNvPr>
          <p:cNvSpPr>
            <a:spLocks noChangeShapeType="1"/>
          </p:cNvSpPr>
          <p:nvPr/>
        </p:nvSpPr>
        <p:spPr bwMode="auto">
          <a:xfrm>
            <a:off x="260350" y="7526338"/>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18103" name="Group 343">
            <a:extLst>
              <a:ext uri="{FF2B5EF4-FFF2-40B4-BE49-F238E27FC236}">
                <a16:creationId xmlns:a16="http://schemas.microsoft.com/office/drawing/2014/main" id="{FCA6C7C7-7D17-4F52-92AF-15E30A275B84}"/>
              </a:ext>
            </a:extLst>
          </p:cNvPr>
          <p:cNvGrpSpPr>
            <a:grpSpLocks/>
          </p:cNvGrpSpPr>
          <p:nvPr/>
        </p:nvGrpSpPr>
        <p:grpSpPr bwMode="auto">
          <a:xfrm>
            <a:off x="404813" y="7454900"/>
            <a:ext cx="287337" cy="215900"/>
            <a:chOff x="255" y="4468"/>
            <a:chExt cx="181" cy="136"/>
          </a:xfrm>
        </p:grpSpPr>
        <p:sp>
          <p:nvSpPr>
            <p:cNvPr id="118078" name="Rectangle 318">
              <a:extLst>
                <a:ext uri="{FF2B5EF4-FFF2-40B4-BE49-F238E27FC236}">
                  <a16:creationId xmlns:a16="http://schemas.microsoft.com/office/drawing/2014/main" id="{DED973A5-F02E-4F9A-83BB-E722C9070286}"/>
                </a:ext>
              </a:extLst>
            </p:cNvPr>
            <p:cNvSpPr>
              <a:spLocks noChangeAspect="1" noChangeArrowheads="1"/>
            </p:cNvSpPr>
            <p:nvPr/>
          </p:nvSpPr>
          <p:spPr bwMode="auto">
            <a:xfrm>
              <a:off x="255" y="4468"/>
              <a:ext cx="181" cy="136"/>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8080" name="Line 320">
              <a:extLst>
                <a:ext uri="{FF2B5EF4-FFF2-40B4-BE49-F238E27FC236}">
                  <a16:creationId xmlns:a16="http://schemas.microsoft.com/office/drawing/2014/main" id="{144D306A-2384-4321-B677-343D9DEFECFA}"/>
                </a:ext>
              </a:extLst>
            </p:cNvPr>
            <p:cNvSpPr>
              <a:spLocks noChangeAspect="1" noChangeShapeType="1"/>
            </p:cNvSpPr>
            <p:nvPr/>
          </p:nvSpPr>
          <p:spPr bwMode="auto">
            <a:xfrm>
              <a:off x="315" y="4516"/>
              <a:ext cx="0" cy="44"/>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8081" name="Line 321">
              <a:extLst>
                <a:ext uri="{FF2B5EF4-FFF2-40B4-BE49-F238E27FC236}">
                  <a16:creationId xmlns:a16="http://schemas.microsoft.com/office/drawing/2014/main" id="{DE580A76-9B6B-4F1C-A669-4204AEDD29C0}"/>
                </a:ext>
              </a:extLst>
            </p:cNvPr>
            <p:cNvSpPr>
              <a:spLocks noChangeAspect="1" noChangeShapeType="1"/>
            </p:cNvSpPr>
            <p:nvPr/>
          </p:nvSpPr>
          <p:spPr bwMode="auto">
            <a:xfrm>
              <a:off x="346" y="4519"/>
              <a:ext cx="0" cy="41"/>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8082" name="Line 322">
              <a:extLst>
                <a:ext uri="{FF2B5EF4-FFF2-40B4-BE49-F238E27FC236}">
                  <a16:creationId xmlns:a16="http://schemas.microsoft.com/office/drawing/2014/main" id="{D2619BE4-8028-4568-9668-67C3F4E0E22C}"/>
                </a:ext>
              </a:extLst>
            </p:cNvPr>
            <p:cNvSpPr>
              <a:spLocks noChangeAspect="1" noChangeShapeType="1"/>
            </p:cNvSpPr>
            <p:nvPr/>
          </p:nvSpPr>
          <p:spPr bwMode="auto">
            <a:xfrm>
              <a:off x="379" y="4519"/>
              <a:ext cx="0" cy="41"/>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8083" name="Line 323">
              <a:extLst>
                <a:ext uri="{FF2B5EF4-FFF2-40B4-BE49-F238E27FC236}">
                  <a16:creationId xmlns:a16="http://schemas.microsoft.com/office/drawing/2014/main" id="{934675E3-43A2-4A0D-AFD9-DF808D71289E}"/>
                </a:ext>
              </a:extLst>
            </p:cNvPr>
            <p:cNvSpPr>
              <a:spLocks noChangeAspect="1" noChangeShapeType="1"/>
            </p:cNvSpPr>
            <p:nvPr/>
          </p:nvSpPr>
          <p:spPr bwMode="auto">
            <a:xfrm>
              <a:off x="311" y="4519"/>
              <a:ext cx="73" cy="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18084" name="Text Box 324">
            <a:extLst>
              <a:ext uri="{FF2B5EF4-FFF2-40B4-BE49-F238E27FC236}">
                <a16:creationId xmlns:a16="http://schemas.microsoft.com/office/drawing/2014/main" id="{F8C0A650-B2C1-4596-B476-647713878C59}"/>
              </a:ext>
            </a:extLst>
          </p:cNvPr>
          <p:cNvSpPr txBox="1">
            <a:spLocks noChangeArrowheads="1"/>
          </p:cNvSpPr>
          <p:nvPr/>
        </p:nvSpPr>
        <p:spPr bwMode="auto">
          <a:xfrm>
            <a:off x="692150" y="7381875"/>
            <a:ext cx="17526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CWBR-16</a:t>
            </a:r>
          </a:p>
          <a:p>
            <a:r>
              <a:rPr lang="en-GB" altLang="en-US" sz="800"/>
              <a:t>x1 Engineer Field Squadron (bd)</a:t>
            </a:r>
          </a:p>
        </p:txBody>
      </p:sp>
      <p:sp>
        <p:nvSpPr>
          <p:cNvPr id="118085" name="Line 325">
            <a:extLst>
              <a:ext uri="{FF2B5EF4-FFF2-40B4-BE49-F238E27FC236}">
                <a16:creationId xmlns:a16="http://schemas.microsoft.com/office/drawing/2014/main" id="{BD56EDA9-6C53-400A-9AFB-5B8194364B7B}"/>
              </a:ext>
            </a:extLst>
          </p:cNvPr>
          <p:cNvSpPr>
            <a:spLocks noChangeShapeType="1"/>
          </p:cNvSpPr>
          <p:nvPr/>
        </p:nvSpPr>
        <p:spPr bwMode="auto">
          <a:xfrm>
            <a:off x="549275" y="7381875"/>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8086" name="Text Box 326">
            <a:extLst>
              <a:ext uri="{FF2B5EF4-FFF2-40B4-BE49-F238E27FC236}">
                <a16:creationId xmlns:a16="http://schemas.microsoft.com/office/drawing/2014/main" id="{CEE2978A-A03F-430F-8E93-813794C4CBBD}"/>
              </a:ext>
            </a:extLst>
          </p:cNvPr>
          <p:cNvSpPr txBox="1">
            <a:spLocks noChangeArrowheads="1"/>
          </p:cNvSpPr>
          <p:nvPr/>
        </p:nvSpPr>
        <p:spPr bwMode="auto">
          <a:xfrm>
            <a:off x="3644900" y="3276600"/>
            <a:ext cx="3097213" cy="571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800"/>
              <a:t>(a) </a:t>
            </a:r>
            <a:r>
              <a:rPr lang="en-GB" altLang="en-US" sz="800" b="0"/>
              <a:t>The Allied Command Europe (ACE) Mobile Force (Land) (or AMF(L) for short) was a multi-national rapid-reaction brigade that could in theory be deployed within a matter of days to reinforce a threatened state within the NATO area of interest.  There were also Sea and Air components.  In all, fourteen NATO member states supplied forces to AMF, though the main contributors of ground combat units to AMF(L) were the UK, Canada, USA, West Germany, Italy, Belgium, Spain and Luxembourg.  Logistical limitations meant that only part of this force could be brought to bear in one spot, so each nation was given areas of responsibility.  The most likely operational areas for AMF(L) were the ‘Southern Flank’ (most likely Italy, Greece or Turkey) and the ‘Northern Flank’ (most likely Norway).  The most likely orbat for each flank is shown here.  Note that there was considerable overlap in the command and logistical structure for each flank, as well as the supporting Air and Sea components, so it would be very difficult for both ‘options’ to be fully deployed simultaneously.</a:t>
            </a:r>
          </a:p>
          <a:p>
            <a:endParaRPr lang="en-GB" altLang="en-US" sz="800" b="0"/>
          </a:p>
          <a:p>
            <a:r>
              <a:rPr lang="en-GB" altLang="en-US" sz="800"/>
              <a:t>(b) </a:t>
            </a:r>
            <a:r>
              <a:rPr lang="en-GB" altLang="en-US" sz="800" b="0"/>
              <a:t>Command for AMF(L) was exercised by the UK, who supplied the major part of the headquarters element, as well as the combat support arms shown here.  </a:t>
            </a:r>
            <a:endParaRPr lang="en-GB" altLang="en-US" sz="800"/>
          </a:p>
          <a:p>
            <a:endParaRPr lang="en-GB" altLang="en-US" sz="800" b="0"/>
          </a:p>
          <a:p>
            <a:r>
              <a:rPr lang="en-GB" altLang="en-US" sz="800"/>
              <a:t>(c) </a:t>
            </a:r>
            <a:r>
              <a:rPr lang="en-GB" altLang="en-US" sz="800" b="0"/>
              <a:t>The ‘Northern Option’ forces all had considerable quantities of Arctic warfare equipment and vehicles stored in Norwegian depots.</a:t>
            </a:r>
            <a:endParaRPr lang="en-GB" altLang="en-US" sz="800"/>
          </a:p>
          <a:p>
            <a:endParaRPr lang="en-GB" altLang="en-US" sz="800"/>
          </a:p>
          <a:p>
            <a:r>
              <a:rPr lang="en-GB" altLang="en-US" sz="800"/>
              <a:t>(d) </a:t>
            </a:r>
            <a:r>
              <a:rPr lang="en-GB" altLang="en-US" sz="800" b="0"/>
              <a:t>This Engineer Field Squadron had softskin transport in lieu of APCs.</a:t>
            </a:r>
          </a:p>
          <a:p>
            <a:endParaRPr lang="en-GB" altLang="en-US" sz="800" b="0"/>
          </a:p>
          <a:p>
            <a:r>
              <a:rPr lang="en-GB" altLang="en-US" sz="800"/>
              <a:t>(e) </a:t>
            </a:r>
            <a:r>
              <a:rPr lang="en-GB" altLang="en-US" sz="800" b="0"/>
              <a:t>The independent 2 Flight from 7 Regiment AAC was permanently assigned.  </a:t>
            </a:r>
          </a:p>
          <a:p>
            <a:endParaRPr lang="en-GB" altLang="en-US" sz="800" b="0"/>
          </a:p>
          <a:p>
            <a:r>
              <a:rPr lang="en-GB" altLang="en-US" sz="800"/>
              <a:t>(f) </a:t>
            </a:r>
            <a:r>
              <a:rPr lang="en-GB" altLang="en-US" sz="800" b="0"/>
              <a:t>Prior to the 1982 reorganisations, the Recce Squadron was drawn from 6th Field Force’s Recce Regiment.  From 1983 it was drawn instead from 1 Brigade’s Recce Regiment.  From 1983: Replace with Medium Recce Squadron (Tracked UK) (ME CWBR-03d).</a:t>
            </a:r>
          </a:p>
          <a:p>
            <a:endParaRPr lang="en-GB" altLang="en-US" sz="800" b="0"/>
          </a:p>
          <a:p>
            <a:r>
              <a:rPr lang="en-GB" altLang="en-US" sz="800"/>
              <a:t>(g) </a:t>
            </a:r>
            <a:r>
              <a:rPr lang="en-GB" altLang="en-US" sz="800" b="0"/>
              <a:t>While I have good orbat information for the British, Canadian, West German, Italian and Luxembourg contingents, it is not clear what supporting arms the other national contingents would have brought with them.  The US and West German contingents certainly included airborne artillery and these would probably become brigade-level assets, alongside the British artillery.</a:t>
            </a:r>
            <a:endParaRPr lang="en-GB" altLang="en-US" sz="800"/>
          </a:p>
        </p:txBody>
      </p:sp>
      <p:grpSp>
        <p:nvGrpSpPr>
          <p:cNvPr id="118087" name="Group 327">
            <a:extLst>
              <a:ext uri="{FF2B5EF4-FFF2-40B4-BE49-F238E27FC236}">
                <a16:creationId xmlns:a16="http://schemas.microsoft.com/office/drawing/2014/main" id="{CC2D52B8-A080-47C2-A13D-64E259970838}"/>
              </a:ext>
            </a:extLst>
          </p:cNvPr>
          <p:cNvGrpSpPr>
            <a:grpSpLocks/>
          </p:cNvGrpSpPr>
          <p:nvPr/>
        </p:nvGrpSpPr>
        <p:grpSpPr bwMode="auto">
          <a:xfrm>
            <a:off x="404813" y="8607425"/>
            <a:ext cx="244475" cy="158750"/>
            <a:chOff x="3294" y="2154"/>
            <a:chExt cx="154" cy="100"/>
          </a:xfrm>
        </p:grpSpPr>
        <p:sp>
          <p:nvSpPr>
            <p:cNvPr id="118088" name="Rectangle 328">
              <a:extLst>
                <a:ext uri="{FF2B5EF4-FFF2-40B4-BE49-F238E27FC236}">
                  <a16:creationId xmlns:a16="http://schemas.microsoft.com/office/drawing/2014/main" id="{D6106C11-2A49-4979-94CF-8A1C3A6FC639}"/>
                </a:ext>
              </a:extLst>
            </p:cNvPr>
            <p:cNvSpPr>
              <a:spLocks noChangeAspect="1" noChangeArrowheads="1"/>
            </p:cNvSpPr>
            <p:nvPr/>
          </p:nvSpPr>
          <p:spPr bwMode="auto">
            <a:xfrm>
              <a:off x="3294" y="2154"/>
              <a:ext cx="154" cy="100"/>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118089" name="Group 329">
              <a:extLst>
                <a:ext uri="{FF2B5EF4-FFF2-40B4-BE49-F238E27FC236}">
                  <a16:creationId xmlns:a16="http://schemas.microsoft.com/office/drawing/2014/main" id="{04AA8C9E-3144-436F-8F9D-FD5ECD11D33F}"/>
                </a:ext>
              </a:extLst>
            </p:cNvPr>
            <p:cNvGrpSpPr>
              <a:grpSpLocks/>
            </p:cNvGrpSpPr>
            <p:nvPr/>
          </p:nvGrpSpPr>
          <p:grpSpPr bwMode="auto">
            <a:xfrm>
              <a:off x="3316" y="2171"/>
              <a:ext cx="110" cy="63"/>
              <a:chOff x="691" y="3359"/>
              <a:chExt cx="136" cy="90"/>
            </a:xfrm>
          </p:grpSpPr>
          <p:sp>
            <p:nvSpPr>
              <p:cNvPr id="118090" name="Line 330">
                <a:extLst>
                  <a:ext uri="{FF2B5EF4-FFF2-40B4-BE49-F238E27FC236}">
                    <a16:creationId xmlns:a16="http://schemas.microsoft.com/office/drawing/2014/main" id="{D0E955A3-EF3E-4A67-A1F3-FEF99AB427B0}"/>
                  </a:ext>
                </a:extLst>
              </p:cNvPr>
              <p:cNvSpPr>
                <a:spLocks noChangeShapeType="1"/>
              </p:cNvSpPr>
              <p:nvPr/>
            </p:nvSpPr>
            <p:spPr bwMode="auto">
              <a:xfrm>
                <a:off x="691"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8091" name="Line 331">
                <a:extLst>
                  <a:ext uri="{FF2B5EF4-FFF2-40B4-BE49-F238E27FC236}">
                    <a16:creationId xmlns:a16="http://schemas.microsoft.com/office/drawing/2014/main" id="{634D2D0A-043E-4E1A-9E05-7286D124E535}"/>
                  </a:ext>
                </a:extLst>
              </p:cNvPr>
              <p:cNvSpPr>
                <a:spLocks noChangeShapeType="1"/>
              </p:cNvSpPr>
              <p:nvPr/>
            </p:nvSpPr>
            <p:spPr bwMode="auto">
              <a:xfrm flipV="1">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8092" name="Line 332">
                <a:extLst>
                  <a:ext uri="{FF2B5EF4-FFF2-40B4-BE49-F238E27FC236}">
                    <a16:creationId xmlns:a16="http://schemas.microsoft.com/office/drawing/2014/main" id="{698B7A41-B0DB-4002-9E6B-868CFB70D50B}"/>
                  </a:ext>
                </a:extLst>
              </p:cNvPr>
              <p:cNvSpPr>
                <a:spLocks noChangeShapeType="1"/>
              </p:cNvSpPr>
              <p:nvPr/>
            </p:nvSpPr>
            <p:spPr bwMode="auto">
              <a:xfrm>
                <a:off x="827"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8093" name="Line 333">
                <a:extLst>
                  <a:ext uri="{FF2B5EF4-FFF2-40B4-BE49-F238E27FC236}">
                    <a16:creationId xmlns:a16="http://schemas.microsoft.com/office/drawing/2014/main" id="{50DF90FD-8052-4F45-AB63-640C6082826E}"/>
                  </a:ext>
                </a:extLst>
              </p:cNvPr>
              <p:cNvSpPr>
                <a:spLocks noChangeShapeType="1"/>
              </p:cNvSpPr>
              <p:nvPr/>
            </p:nvSpPr>
            <p:spPr bwMode="auto">
              <a:xfrm>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118094" name="Group 334">
            <a:extLst>
              <a:ext uri="{FF2B5EF4-FFF2-40B4-BE49-F238E27FC236}">
                <a16:creationId xmlns:a16="http://schemas.microsoft.com/office/drawing/2014/main" id="{40602B2A-FF0C-4B0D-B14D-0764F514BA54}"/>
              </a:ext>
            </a:extLst>
          </p:cNvPr>
          <p:cNvGrpSpPr>
            <a:grpSpLocks/>
          </p:cNvGrpSpPr>
          <p:nvPr/>
        </p:nvGrpSpPr>
        <p:grpSpPr bwMode="auto">
          <a:xfrm>
            <a:off x="488950" y="8534400"/>
            <a:ext cx="74613" cy="26988"/>
            <a:chOff x="2373" y="1404"/>
            <a:chExt cx="47" cy="17"/>
          </a:xfrm>
        </p:grpSpPr>
        <p:sp>
          <p:nvSpPr>
            <p:cNvPr id="118095" name="Oval 335">
              <a:extLst>
                <a:ext uri="{FF2B5EF4-FFF2-40B4-BE49-F238E27FC236}">
                  <a16:creationId xmlns:a16="http://schemas.microsoft.com/office/drawing/2014/main" id="{4AFC5145-9346-44A8-8A8D-6CB6126E7EF3}"/>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18096" name="Oval 336">
              <a:extLst>
                <a:ext uri="{FF2B5EF4-FFF2-40B4-BE49-F238E27FC236}">
                  <a16:creationId xmlns:a16="http://schemas.microsoft.com/office/drawing/2014/main" id="{0BD3C876-5229-4D75-B828-E3795C4AEA7E}"/>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18097" name="Text Box 337">
            <a:extLst>
              <a:ext uri="{FF2B5EF4-FFF2-40B4-BE49-F238E27FC236}">
                <a16:creationId xmlns:a16="http://schemas.microsoft.com/office/drawing/2014/main" id="{39B1F67B-523F-4C5D-BD99-19256711C58D}"/>
              </a:ext>
            </a:extLst>
          </p:cNvPr>
          <p:cNvSpPr txBox="1">
            <a:spLocks noChangeArrowheads="1"/>
          </p:cNvSpPr>
          <p:nvPr/>
        </p:nvSpPr>
        <p:spPr bwMode="auto">
          <a:xfrm>
            <a:off x="620713" y="8534400"/>
            <a:ext cx="2708275"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x2 </a:t>
            </a:r>
            <a:r>
              <a:rPr lang="en-GB" altLang="en-US" sz="800" b="0"/>
              <a:t>Gazelle AH Mk 1 Helicopter </a:t>
            </a:r>
            <a:r>
              <a:rPr lang="en-GB" altLang="en-US" sz="800"/>
              <a:t>(be)</a:t>
            </a:r>
            <a:r>
              <a:rPr lang="en-GB" altLang="en-US" sz="800" b="0"/>
              <a:t> </a:t>
            </a:r>
            <a:r>
              <a:rPr lang="en-GB" altLang="en-US" sz="800"/>
              <a:t>               </a:t>
            </a:r>
            <a:r>
              <a:rPr lang="en-GB" altLang="en-US" sz="800" b="0"/>
              <a:t>CWBR-43</a:t>
            </a:r>
            <a:endParaRPr lang="en-GB" altLang="en-US" sz="800"/>
          </a:p>
        </p:txBody>
      </p:sp>
      <p:sp>
        <p:nvSpPr>
          <p:cNvPr id="118098" name="Line 338">
            <a:extLst>
              <a:ext uri="{FF2B5EF4-FFF2-40B4-BE49-F238E27FC236}">
                <a16:creationId xmlns:a16="http://schemas.microsoft.com/office/drawing/2014/main" id="{3B8EC126-48F7-4A20-8222-F10680E83B34}"/>
              </a:ext>
            </a:extLst>
          </p:cNvPr>
          <p:cNvSpPr>
            <a:spLocks noChangeShapeType="1"/>
          </p:cNvSpPr>
          <p:nvPr/>
        </p:nvSpPr>
        <p:spPr bwMode="auto">
          <a:xfrm>
            <a:off x="261938" y="8678863"/>
            <a:ext cx="142875"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8099" name="Text Box 339">
            <a:extLst>
              <a:ext uri="{FF2B5EF4-FFF2-40B4-BE49-F238E27FC236}">
                <a16:creationId xmlns:a16="http://schemas.microsoft.com/office/drawing/2014/main" id="{09B16B5F-6484-4B93-A846-4D6D93158FC0}"/>
              </a:ext>
            </a:extLst>
          </p:cNvPr>
          <p:cNvSpPr txBox="1">
            <a:spLocks noChangeArrowheads="1"/>
          </p:cNvSpPr>
          <p:nvPr/>
        </p:nvSpPr>
        <p:spPr bwMode="auto">
          <a:xfrm>
            <a:off x="692150" y="6805613"/>
            <a:ext cx="171926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MANOEUVRE ELEMENTS</a:t>
            </a:r>
          </a:p>
        </p:txBody>
      </p:sp>
      <p:sp>
        <p:nvSpPr>
          <p:cNvPr id="118100" name="Text Box 340">
            <a:extLst>
              <a:ext uri="{FF2B5EF4-FFF2-40B4-BE49-F238E27FC236}">
                <a16:creationId xmlns:a16="http://schemas.microsoft.com/office/drawing/2014/main" id="{09CC1863-BC17-455E-B8D9-453AE8E44F48}"/>
              </a:ext>
            </a:extLst>
          </p:cNvPr>
          <p:cNvSpPr txBox="1">
            <a:spLocks noChangeArrowheads="1"/>
          </p:cNvSpPr>
          <p:nvPr/>
        </p:nvSpPr>
        <p:spPr bwMode="auto">
          <a:xfrm>
            <a:off x="692150" y="8318500"/>
            <a:ext cx="11366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ATTACHMENTS</a:t>
            </a:r>
          </a:p>
        </p:txBody>
      </p:sp>
      <p:sp>
        <p:nvSpPr>
          <p:cNvPr id="118101" name="Line 341">
            <a:extLst>
              <a:ext uri="{FF2B5EF4-FFF2-40B4-BE49-F238E27FC236}">
                <a16:creationId xmlns:a16="http://schemas.microsoft.com/office/drawing/2014/main" id="{0F673A67-0CCF-4BCA-9737-C413DDBF112C}"/>
              </a:ext>
            </a:extLst>
          </p:cNvPr>
          <p:cNvSpPr>
            <a:spLocks noChangeShapeType="1"/>
          </p:cNvSpPr>
          <p:nvPr/>
        </p:nvSpPr>
        <p:spPr bwMode="auto">
          <a:xfrm>
            <a:off x="260350" y="8102600"/>
            <a:ext cx="0" cy="576263"/>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pic>
        <p:nvPicPr>
          <p:cNvPr id="118102" name="Picture 342" descr="RF45">
            <a:extLst>
              <a:ext uri="{FF2B5EF4-FFF2-40B4-BE49-F238E27FC236}">
                <a16:creationId xmlns:a16="http://schemas.microsoft.com/office/drawing/2014/main" id="{C0B92196-EF6D-4612-98E1-45E0AD444EF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44900" y="179388"/>
            <a:ext cx="3097213" cy="1917700"/>
          </a:xfrm>
          <a:prstGeom prst="rect">
            <a:avLst/>
          </a:prstGeom>
          <a:noFill/>
          <a:extLst>
            <a:ext uri="{909E8E84-426E-40DD-AFC4-6F175D3DCCD1}">
              <a14:hiddenFill xmlns:a14="http://schemas.microsoft.com/office/drawing/2010/main">
                <a:solidFill>
                  <a:srgbClr val="FFFFFF"/>
                </a:solidFill>
              </a14:hiddenFill>
            </a:ext>
          </a:extLst>
        </p:spPr>
      </p:pic>
      <p:grpSp>
        <p:nvGrpSpPr>
          <p:cNvPr id="118143" name="Group 383">
            <a:extLst>
              <a:ext uri="{FF2B5EF4-FFF2-40B4-BE49-F238E27FC236}">
                <a16:creationId xmlns:a16="http://schemas.microsoft.com/office/drawing/2014/main" id="{7E86B9A1-42CF-4A6C-A74D-0EFA9BCA0F58}"/>
              </a:ext>
            </a:extLst>
          </p:cNvPr>
          <p:cNvGrpSpPr>
            <a:grpSpLocks noChangeAspect="1"/>
          </p:cNvGrpSpPr>
          <p:nvPr/>
        </p:nvGrpSpPr>
        <p:grpSpPr bwMode="auto">
          <a:xfrm>
            <a:off x="403225" y="2555875"/>
            <a:ext cx="287338" cy="214313"/>
            <a:chOff x="480" y="816"/>
            <a:chExt cx="201" cy="132"/>
          </a:xfrm>
        </p:grpSpPr>
        <p:grpSp>
          <p:nvGrpSpPr>
            <p:cNvPr id="118144" name="Group 384">
              <a:extLst>
                <a:ext uri="{FF2B5EF4-FFF2-40B4-BE49-F238E27FC236}">
                  <a16:creationId xmlns:a16="http://schemas.microsoft.com/office/drawing/2014/main" id="{B1B59FF6-4841-4AF6-A78F-124E5390EC77}"/>
                </a:ext>
              </a:extLst>
            </p:cNvPr>
            <p:cNvGrpSpPr>
              <a:grpSpLocks noChangeAspect="1"/>
            </p:cNvGrpSpPr>
            <p:nvPr/>
          </p:nvGrpSpPr>
          <p:grpSpPr bwMode="auto">
            <a:xfrm>
              <a:off x="480" y="816"/>
              <a:ext cx="201" cy="132"/>
              <a:chOff x="480" y="816"/>
              <a:chExt cx="201" cy="132"/>
            </a:xfrm>
          </p:grpSpPr>
          <p:sp>
            <p:nvSpPr>
              <p:cNvPr id="118145" name="Rectangle 385">
                <a:extLst>
                  <a:ext uri="{FF2B5EF4-FFF2-40B4-BE49-F238E27FC236}">
                    <a16:creationId xmlns:a16="http://schemas.microsoft.com/office/drawing/2014/main" id="{DC2584F5-1275-4081-A649-E912CCE1D1CC}"/>
                  </a:ext>
                </a:extLst>
              </p:cNvPr>
              <p:cNvSpPr>
                <a:spLocks noChangeAspect="1" noChangeArrowheads="1"/>
              </p:cNvSpPr>
              <p:nvPr/>
            </p:nvSpPr>
            <p:spPr bwMode="auto">
              <a:xfrm>
                <a:off x="480" y="816"/>
                <a:ext cx="201" cy="132"/>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8146" name="Oval 386">
                <a:extLst>
                  <a:ext uri="{FF2B5EF4-FFF2-40B4-BE49-F238E27FC236}">
                    <a16:creationId xmlns:a16="http://schemas.microsoft.com/office/drawing/2014/main" id="{4F9D8AF9-D335-4361-9EFF-8ACF34AAFD97}"/>
                  </a:ext>
                </a:extLst>
              </p:cNvPr>
              <p:cNvSpPr>
                <a:spLocks noChangeAspect="1" noChangeArrowheads="1"/>
              </p:cNvSpPr>
              <p:nvPr/>
            </p:nvSpPr>
            <p:spPr bwMode="auto">
              <a:xfrm>
                <a:off x="517" y="849"/>
                <a:ext cx="127" cy="63"/>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118147" name="Line 387">
              <a:extLst>
                <a:ext uri="{FF2B5EF4-FFF2-40B4-BE49-F238E27FC236}">
                  <a16:creationId xmlns:a16="http://schemas.microsoft.com/office/drawing/2014/main" id="{40760CEE-A38B-44A5-B4A2-C90E8034AA21}"/>
                </a:ext>
              </a:extLst>
            </p:cNvPr>
            <p:cNvSpPr>
              <a:spLocks noChangeAspect="1" noChangeShapeType="1"/>
            </p:cNvSpPr>
            <p:nvPr/>
          </p:nvSpPr>
          <p:spPr bwMode="auto">
            <a:xfrm flipV="1">
              <a:off x="480" y="816"/>
              <a:ext cx="198" cy="132"/>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18148" name="Line 388">
            <a:extLst>
              <a:ext uri="{FF2B5EF4-FFF2-40B4-BE49-F238E27FC236}">
                <a16:creationId xmlns:a16="http://schemas.microsoft.com/office/drawing/2014/main" id="{B2C7CB93-5596-4C24-B87E-29124A35A13E}"/>
              </a:ext>
            </a:extLst>
          </p:cNvPr>
          <p:cNvSpPr>
            <a:spLocks noChangeShapeType="1"/>
          </p:cNvSpPr>
          <p:nvPr/>
        </p:nvSpPr>
        <p:spPr bwMode="auto">
          <a:xfrm>
            <a:off x="547688" y="2484438"/>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8149" name="Text Box 389">
            <a:extLst>
              <a:ext uri="{FF2B5EF4-FFF2-40B4-BE49-F238E27FC236}">
                <a16:creationId xmlns:a16="http://schemas.microsoft.com/office/drawing/2014/main" id="{ED88CF00-6D52-40A2-9A14-E61B33D17DFA}"/>
              </a:ext>
            </a:extLst>
          </p:cNvPr>
          <p:cNvSpPr txBox="1">
            <a:spLocks noChangeArrowheads="1"/>
          </p:cNvSpPr>
          <p:nvPr/>
        </p:nvSpPr>
        <p:spPr bwMode="auto">
          <a:xfrm>
            <a:off x="692150" y="2484438"/>
            <a:ext cx="260826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CWBR-03b</a:t>
            </a:r>
          </a:p>
          <a:p>
            <a:r>
              <a:rPr lang="en-GB" altLang="en-US" sz="800"/>
              <a:t>x1 Medium Reconnaissance Squadron Type B (bf)</a:t>
            </a:r>
          </a:p>
        </p:txBody>
      </p:sp>
      <p:sp>
        <p:nvSpPr>
          <p:cNvPr id="118150" name="Line 390">
            <a:extLst>
              <a:ext uri="{FF2B5EF4-FFF2-40B4-BE49-F238E27FC236}">
                <a16:creationId xmlns:a16="http://schemas.microsoft.com/office/drawing/2014/main" id="{A5C72097-348E-4AD6-A884-21397B51E179}"/>
              </a:ext>
            </a:extLst>
          </p:cNvPr>
          <p:cNvSpPr>
            <a:spLocks noChangeShapeType="1"/>
          </p:cNvSpPr>
          <p:nvPr/>
        </p:nvSpPr>
        <p:spPr bwMode="auto">
          <a:xfrm>
            <a:off x="260350" y="2628900"/>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8151" name="Line 391">
            <a:extLst>
              <a:ext uri="{FF2B5EF4-FFF2-40B4-BE49-F238E27FC236}">
                <a16:creationId xmlns:a16="http://schemas.microsoft.com/office/drawing/2014/main" id="{96B5A624-24CB-4DA9-80F5-3F643621329D}"/>
              </a:ext>
            </a:extLst>
          </p:cNvPr>
          <p:cNvSpPr>
            <a:spLocks noChangeShapeType="1"/>
          </p:cNvSpPr>
          <p:nvPr/>
        </p:nvSpPr>
        <p:spPr bwMode="auto">
          <a:xfrm>
            <a:off x="547688" y="3422650"/>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8152" name="Text Box 392">
            <a:extLst>
              <a:ext uri="{FF2B5EF4-FFF2-40B4-BE49-F238E27FC236}">
                <a16:creationId xmlns:a16="http://schemas.microsoft.com/office/drawing/2014/main" id="{C4207AA1-44CF-46DA-ABBC-6F2E0131AAF4}"/>
              </a:ext>
            </a:extLst>
          </p:cNvPr>
          <p:cNvSpPr txBox="1">
            <a:spLocks noChangeArrowheads="1"/>
          </p:cNvSpPr>
          <p:nvPr/>
        </p:nvSpPr>
        <p:spPr bwMode="auto">
          <a:xfrm>
            <a:off x="692150" y="3205163"/>
            <a:ext cx="18383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FIRE SUPPORT ELEMENTS</a:t>
            </a:r>
            <a:endParaRPr lang="en-GB" altLang="en-US" sz="1000"/>
          </a:p>
        </p:txBody>
      </p:sp>
      <p:sp>
        <p:nvSpPr>
          <p:cNvPr id="118153" name="Line 393">
            <a:extLst>
              <a:ext uri="{FF2B5EF4-FFF2-40B4-BE49-F238E27FC236}">
                <a16:creationId xmlns:a16="http://schemas.microsoft.com/office/drawing/2014/main" id="{5BDBBE2D-3AF3-4151-9E5E-791C6AE1C462}"/>
              </a:ext>
            </a:extLst>
          </p:cNvPr>
          <p:cNvSpPr>
            <a:spLocks noChangeShapeType="1"/>
          </p:cNvSpPr>
          <p:nvPr/>
        </p:nvSpPr>
        <p:spPr bwMode="auto">
          <a:xfrm>
            <a:off x="260350" y="356552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18154" name="Group 394">
            <a:extLst>
              <a:ext uri="{FF2B5EF4-FFF2-40B4-BE49-F238E27FC236}">
                <a16:creationId xmlns:a16="http://schemas.microsoft.com/office/drawing/2014/main" id="{71CBDC9F-5601-42DF-BD0F-1FE2BCD69258}"/>
              </a:ext>
            </a:extLst>
          </p:cNvPr>
          <p:cNvGrpSpPr>
            <a:grpSpLocks/>
          </p:cNvGrpSpPr>
          <p:nvPr/>
        </p:nvGrpSpPr>
        <p:grpSpPr bwMode="auto">
          <a:xfrm>
            <a:off x="404813" y="3494088"/>
            <a:ext cx="288925" cy="215900"/>
            <a:chOff x="2311" y="3060"/>
            <a:chExt cx="151" cy="99"/>
          </a:xfrm>
        </p:grpSpPr>
        <p:sp>
          <p:nvSpPr>
            <p:cNvPr id="118155" name="Rectangle 395">
              <a:extLst>
                <a:ext uri="{FF2B5EF4-FFF2-40B4-BE49-F238E27FC236}">
                  <a16:creationId xmlns:a16="http://schemas.microsoft.com/office/drawing/2014/main" id="{281E8E71-B105-4C0E-82DB-FFFBF777D5E5}"/>
                </a:ext>
              </a:extLst>
            </p:cNvPr>
            <p:cNvSpPr>
              <a:spLocks noChangeAspect="1" noChangeArrowheads="1"/>
            </p:cNvSpPr>
            <p:nvPr/>
          </p:nvSpPr>
          <p:spPr bwMode="auto">
            <a:xfrm>
              <a:off x="2311" y="3060"/>
              <a:ext cx="151" cy="99"/>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8156" name="Oval 396">
              <a:extLst>
                <a:ext uri="{FF2B5EF4-FFF2-40B4-BE49-F238E27FC236}">
                  <a16:creationId xmlns:a16="http://schemas.microsoft.com/office/drawing/2014/main" id="{CBEEB4CD-6EF3-4DE2-A52C-ABCC4B4D41FF}"/>
                </a:ext>
              </a:extLst>
            </p:cNvPr>
            <p:cNvSpPr>
              <a:spLocks noChangeAspect="1" noChangeArrowheads="1"/>
            </p:cNvSpPr>
            <p:nvPr/>
          </p:nvSpPr>
          <p:spPr bwMode="auto">
            <a:xfrm>
              <a:off x="2376" y="3098"/>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118157" name="Text Box 397">
            <a:extLst>
              <a:ext uri="{FF2B5EF4-FFF2-40B4-BE49-F238E27FC236}">
                <a16:creationId xmlns:a16="http://schemas.microsoft.com/office/drawing/2014/main" id="{437B2DA0-FDD9-405E-AA27-3B160CE46B63}"/>
              </a:ext>
            </a:extLst>
          </p:cNvPr>
          <p:cNvSpPr txBox="1">
            <a:spLocks noChangeArrowheads="1"/>
          </p:cNvSpPr>
          <p:nvPr/>
        </p:nvSpPr>
        <p:spPr bwMode="auto">
          <a:xfrm>
            <a:off x="692150" y="3421063"/>
            <a:ext cx="15255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FSE-CWBR-09</a:t>
            </a:r>
          </a:p>
          <a:p>
            <a:r>
              <a:rPr lang="en-GB" altLang="en-US" sz="800"/>
              <a:t>x1 Light Artillery Battery (b)</a:t>
            </a:r>
            <a:endParaRPr lang="en-US" altLang="en-US" sz="800"/>
          </a:p>
        </p:txBody>
      </p:sp>
      <p:sp>
        <p:nvSpPr>
          <p:cNvPr id="118158" name="Line 398">
            <a:extLst>
              <a:ext uri="{FF2B5EF4-FFF2-40B4-BE49-F238E27FC236}">
                <a16:creationId xmlns:a16="http://schemas.microsoft.com/office/drawing/2014/main" id="{A8B873CE-5B5D-4599-B6C8-6A8CAAB0C1A5}"/>
              </a:ext>
            </a:extLst>
          </p:cNvPr>
          <p:cNvSpPr>
            <a:spLocks noChangeShapeType="1"/>
          </p:cNvSpPr>
          <p:nvPr/>
        </p:nvSpPr>
        <p:spPr bwMode="auto">
          <a:xfrm>
            <a:off x="260350" y="2989263"/>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18159" name="Group 399">
            <a:extLst>
              <a:ext uri="{FF2B5EF4-FFF2-40B4-BE49-F238E27FC236}">
                <a16:creationId xmlns:a16="http://schemas.microsoft.com/office/drawing/2014/main" id="{82077ED9-EA8C-4B44-89A8-4C80FD8803B8}"/>
              </a:ext>
            </a:extLst>
          </p:cNvPr>
          <p:cNvGrpSpPr>
            <a:grpSpLocks/>
          </p:cNvGrpSpPr>
          <p:nvPr/>
        </p:nvGrpSpPr>
        <p:grpSpPr bwMode="auto">
          <a:xfrm>
            <a:off x="404813" y="2917825"/>
            <a:ext cx="287337" cy="215900"/>
            <a:chOff x="255" y="4468"/>
            <a:chExt cx="181" cy="136"/>
          </a:xfrm>
        </p:grpSpPr>
        <p:sp>
          <p:nvSpPr>
            <p:cNvPr id="118160" name="Rectangle 400">
              <a:extLst>
                <a:ext uri="{FF2B5EF4-FFF2-40B4-BE49-F238E27FC236}">
                  <a16:creationId xmlns:a16="http://schemas.microsoft.com/office/drawing/2014/main" id="{A8307340-149B-429C-B351-7298EB952621}"/>
                </a:ext>
              </a:extLst>
            </p:cNvPr>
            <p:cNvSpPr>
              <a:spLocks noChangeAspect="1" noChangeArrowheads="1"/>
            </p:cNvSpPr>
            <p:nvPr/>
          </p:nvSpPr>
          <p:spPr bwMode="auto">
            <a:xfrm>
              <a:off x="255" y="4468"/>
              <a:ext cx="181" cy="136"/>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8161" name="Line 401">
              <a:extLst>
                <a:ext uri="{FF2B5EF4-FFF2-40B4-BE49-F238E27FC236}">
                  <a16:creationId xmlns:a16="http://schemas.microsoft.com/office/drawing/2014/main" id="{013132C5-965A-4BEE-9BD9-6C19FEF08D66}"/>
                </a:ext>
              </a:extLst>
            </p:cNvPr>
            <p:cNvSpPr>
              <a:spLocks noChangeAspect="1" noChangeShapeType="1"/>
            </p:cNvSpPr>
            <p:nvPr/>
          </p:nvSpPr>
          <p:spPr bwMode="auto">
            <a:xfrm>
              <a:off x="315" y="4516"/>
              <a:ext cx="0" cy="44"/>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8162" name="Line 402">
              <a:extLst>
                <a:ext uri="{FF2B5EF4-FFF2-40B4-BE49-F238E27FC236}">
                  <a16:creationId xmlns:a16="http://schemas.microsoft.com/office/drawing/2014/main" id="{B8BD1BC7-2E76-4E92-83B2-E9E4ABED4EF3}"/>
                </a:ext>
              </a:extLst>
            </p:cNvPr>
            <p:cNvSpPr>
              <a:spLocks noChangeAspect="1" noChangeShapeType="1"/>
            </p:cNvSpPr>
            <p:nvPr/>
          </p:nvSpPr>
          <p:spPr bwMode="auto">
            <a:xfrm>
              <a:off x="346" y="4519"/>
              <a:ext cx="0" cy="41"/>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8163" name="Line 403">
              <a:extLst>
                <a:ext uri="{FF2B5EF4-FFF2-40B4-BE49-F238E27FC236}">
                  <a16:creationId xmlns:a16="http://schemas.microsoft.com/office/drawing/2014/main" id="{A0F84501-EAEB-48E6-B8CD-2D31902DAE9C}"/>
                </a:ext>
              </a:extLst>
            </p:cNvPr>
            <p:cNvSpPr>
              <a:spLocks noChangeAspect="1" noChangeShapeType="1"/>
            </p:cNvSpPr>
            <p:nvPr/>
          </p:nvSpPr>
          <p:spPr bwMode="auto">
            <a:xfrm>
              <a:off x="379" y="4519"/>
              <a:ext cx="0" cy="41"/>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8164" name="Line 404">
              <a:extLst>
                <a:ext uri="{FF2B5EF4-FFF2-40B4-BE49-F238E27FC236}">
                  <a16:creationId xmlns:a16="http://schemas.microsoft.com/office/drawing/2014/main" id="{3B3CB5AD-29C6-4CEE-A6FD-2A87828488F5}"/>
                </a:ext>
              </a:extLst>
            </p:cNvPr>
            <p:cNvSpPr>
              <a:spLocks noChangeAspect="1" noChangeShapeType="1"/>
            </p:cNvSpPr>
            <p:nvPr/>
          </p:nvSpPr>
          <p:spPr bwMode="auto">
            <a:xfrm>
              <a:off x="311" y="4519"/>
              <a:ext cx="73" cy="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18165" name="Text Box 405">
            <a:extLst>
              <a:ext uri="{FF2B5EF4-FFF2-40B4-BE49-F238E27FC236}">
                <a16:creationId xmlns:a16="http://schemas.microsoft.com/office/drawing/2014/main" id="{129DCDBB-1DE3-4B20-AF5A-38C7B31E5C8F}"/>
              </a:ext>
            </a:extLst>
          </p:cNvPr>
          <p:cNvSpPr txBox="1">
            <a:spLocks noChangeArrowheads="1"/>
          </p:cNvSpPr>
          <p:nvPr/>
        </p:nvSpPr>
        <p:spPr bwMode="auto">
          <a:xfrm>
            <a:off x="692150" y="2844800"/>
            <a:ext cx="17526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b="0"/>
              <a:t>ME CWBR-16</a:t>
            </a:r>
          </a:p>
          <a:p>
            <a:r>
              <a:rPr lang="en-GB" altLang="en-US" sz="800"/>
              <a:t>x1 Engineer Field Squadron (bd)</a:t>
            </a:r>
          </a:p>
        </p:txBody>
      </p:sp>
      <p:sp>
        <p:nvSpPr>
          <p:cNvPr id="118166" name="Line 406">
            <a:extLst>
              <a:ext uri="{FF2B5EF4-FFF2-40B4-BE49-F238E27FC236}">
                <a16:creationId xmlns:a16="http://schemas.microsoft.com/office/drawing/2014/main" id="{14B4ED78-9194-40E8-99FB-84A6EC93A4AA}"/>
              </a:ext>
            </a:extLst>
          </p:cNvPr>
          <p:cNvSpPr>
            <a:spLocks noChangeShapeType="1"/>
          </p:cNvSpPr>
          <p:nvPr/>
        </p:nvSpPr>
        <p:spPr bwMode="auto">
          <a:xfrm>
            <a:off x="549275" y="2844800"/>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18167" name="Group 407">
            <a:extLst>
              <a:ext uri="{FF2B5EF4-FFF2-40B4-BE49-F238E27FC236}">
                <a16:creationId xmlns:a16="http://schemas.microsoft.com/office/drawing/2014/main" id="{AB0813D3-93F0-4EE0-A57B-620B9515A46B}"/>
              </a:ext>
            </a:extLst>
          </p:cNvPr>
          <p:cNvGrpSpPr>
            <a:grpSpLocks/>
          </p:cNvGrpSpPr>
          <p:nvPr/>
        </p:nvGrpSpPr>
        <p:grpSpPr bwMode="auto">
          <a:xfrm>
            <a:off x="404813" y="4070350"/>
            <a:ext cx="244475" cy="158750"/>
            <a:chOff x="3294" y="2154"/>
            <a:chExt cx="154" cy="100"/>
          </a:xfrm>
        </p:grpSpPr>
        <p:sp>
          <p:nvSpPr>
            <p:cNvPr id="118168" name="Rectangle 408">
              <a:extLst>
                <a:ext uri="{FF2B5EF4-FFF2-40B4-BE49-F238E27FC236}">
                  <a16:creationId xmlns:a16="http://schemas.microsoft.com/office/drawing/2014/main" id="{761697F1-BFAF-446B-B84C-46475F8E532B}"/>
                </a:ext>
              </a:extLst>
            </p:cNvPr>
            <p:cNvSpPr>
              <a:spLocks noChangeAspect="1" noChangeArrowheads="1"/>
            </p:cNvSpPr>
            <p:nvPr/>
          </p:nvSpPr>
          <p:spPr bwMode="auto">
            <a:xfrm>
              <a:off x="3294" y="2154"/>
              <a:ext cx="154" cy="100"/>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118169" name="Group 409">
              <a:extLst>
                <a:ext uri="{FF2B5EF4-FFF2-40B4-BE49-F238E27FC236}">
                  <a16:creationId xmlns:a16="http://schemas.microsoft.com/office/drawing/2014/main" id="{59F83C3A-99DC-4B2C-99CA-9073AA705E68}"/>
                </a:ext>
              </a:extLst>
            </p:cNvPr>
            <p:cNvGrpSpPr>
              <a:grpSpLocks/>
            </p:cNvGrpSpPr>
            <p:nvPr/>
          </p:nvGrpSpPr>
          <p:grpSpPr bwMode="auto">
            <a:xfrm>
              <a:off x="3316" y="2171"/>
              <a:ext cx="110" cy="63"/>
              <a:chOff x="691" y="3359"/>
              <a:chExt cx="136" cy="90"/>
            </a:xfrm>
          </p:grpSpPr>
          <p:sp>
            <p:nvSpPr>
              <p:cNvPr id="118170" name="Line 410">
                <a:extLst>
                  <a:ext uri="{FF2B5EF4-FFF2-40B4-BE49-F238E27FC236}">
                    <a16:creationId xmlns:a16="http://schemas.microsoft.com/office/drawing/2014/main" id="{EB437439-9FC2-4B28-A36B-C113AC96CEC5}"/>
                  </a:ext>
                </a:extLst>
              </p:cNvPr>
              <p:cNvSpPr>
                <a:spLocks noChangeShapeType="1"/>
              </p:cNvSpPr>
              <p:nvPr/>
            </p:nvSpPr>
            <p:spPr bwMode="auto">
              <a:xfrm>
                <a:off x="691"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8171" name="Line 411">
                <a:extLst>
                  <a:ext uri="{FF2B5EF4-FFF2-40B4-BE49-F238E27FC236}">
                    <a16:creationId xmlns:a16="http://schemas.microsoft.com/office/drawing/2014/main" id="{8A26AD9E-D1D5-484F-9418-B081F04ACBC4}"/>
                  </a:ext>
                </a:extLst>
              </p:cNvPr>
              <p:cNvSpPr>
                <a:spLocks noChangeShapeType="1"/>
              </p:cNvSpPr>
              <p:nvPr/>
            </p:nvSpPr>
            <p:spPr bwMode="auto">
              <a:xfrm flipV="1">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8172" name="Line 412">
                <a:extLst>
                  <a:ext uri="{FF2B5EF4-FFF2-40B4-BE49-F238E27FC236}">
                    <a16:creationId xmlns:a16="http://schemas.microsoft.com/office/drawing/2014/main" id="{C84952F8-88A9-4209-AB2F-80BED6A30F35}"/>
                  </a:ext>
                </a:extLst>
              </p:cNvPr>
              <p:cNvSpPr>
                <a:spLocks noChangeShapeType="1"/>
              </p:cNvSpPr>
              <p:nvPr/>
            </p:nvSpPr>
            <p:spPr bwMode="auto">
              <a:xfrm>
                <a:off x="827" y="3359"/>
                <a:ext cx="0"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8173" name="Line 413">
                <a:extLst>
                  <a:ext uri="{FF2B5EF4-FFF2-40B4-BE49-F238E27FC236}">
                    <a16:creationId xmlns:a16="http://schemas.microsoft.com/office/drawing/2014/main" id="{8FC0C83E-6169-455F-A782-75A5A428FCDD}"/>
                  </a:ext>
                </a:extLst>
              </p:cNvPr>
              <p:cNvSpPr>
                <a:spLocks noChangeShapeType="1"/>
              </p:cNvSpPr>
              <p:nvPr/>
            </p:nvSpPr>
            <p:spPr bwMode="auto">
              <a:xfrm>
                <a:off x="691" y="3359"/>
                <a:ext cx="136" cy="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118174" name="Group 414">
            <a:extLst>
              <a:ext uri="{FF2B5EF4-FFF2-40B4-BE49-F238E27FC236}">
                <a16:creationId xmlns:a16="http://schemas.microsoft.com/office/drawing/2014/main" id="{31AEAAF8-C5DA-41E4-978F-011D376A5875}"/>
              </a:ext>
            </a:extLst>
          </p:cNvPr>
          <p:cNvGrpSpPr>
            <a:grpSpLocks/>
          </p:cNvGrpSpPr>
          <p:nvPr/>
        </p:nvGrpSpPr>
        <p:grpSpPr bwMode="auto">
          <a:xfrm>
            <a:off x="488950" y="3997325"/>
            <a:ext cx="74613" cy="26988"/>
            <a:chOff x="2373" y="1404"/>
            <a:chExt cx="47" cy="17"/>
          </a:xfrm>
        </p:grpSpPr>
        <p:sp>
          <p:nvSpPr>
            <p:cNvPr id="118175" name="Oval 415">
              <a:extLst>
                <a:ext uri="{FF2B5EF4-FFF2-40B4-BE49-F238E27FC236}">
                  <a16:creationId xmlns:a16="http://schemas.microsoft.com/office/drawing/2014/main" id="{1F839AAD-427B-47B0-925A-56273C5AB4A6}"/>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sp>
          <p:nvSpPr>
            <p:cNvPr id="118176" name="Oval 416">
              <a:extLst>
                <a:ext uri="{FF2B5EF4-FFF2-40B4-BE49-F238E27FC236}">
                  <a16:creationId xmlns:a16="http://schemas.microsoft.com/office/drawing/2014/main" id="{08293C97-C803-47C7-BC7F-5E2998780EC8}"/>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b="0">
                <a:latin typeface="Times New Roman" panose="02020603050405020304" pitchFamily="18" charset="0"/>
              </a:endParaRPr>
            </a:p>
          </p:txBody>
        </p:sp>
      </p:grpSp>
      <p:sp>
        <p:nvSpPr>
          <p:cNvPr id="118177" name="Text Box 417">
            <a:extLst>
              <a:ext uri="{FF2B5EF4-FFF2-40B4-BE49-F238E27FC236}">
                <a16:creationId xmlns:a16="http://schemas.microsoft.com/office/drawing/2014/main" id="{515A98F7-0620-43F0-98CA-D08C5CB6368A}"/>
              </a:ext>
            </a:extLst>
          </p:cNvPr>
          <p:cNvSpPr txBox="1">
            <a:spLocks noChangeArrowheads="1"/>
          </p:cNvSpPr>
          <p:nvPr/>
        </p:nvSpPr>
        <p:spPr bwMode="auto">
          <a:xfrm>
            <a:off x="620713" y="3997325"/>
            <a:ext cx="2708275"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800"/>
              <a:t>x2 </a:t>
            </a:r>
            <a:r>
              <a:rPr lang="en-GB" altLang="en-US" sz="800" b="0"/>
              <a:t>Gazelle AH Mk 1 Helicopter </a:t>
            </a:r>
            <a:r>
              <a:rPr lang="en-GB" altLang="en-US" sz="800"/>
              <a:t>(be)</a:t>
            </a:r>
            <a:r>
              <a:rPr lang="en-GB" altLang="en-US" sz="800" b="0"/>
              <a:t> </a:t>
            </a:r>
            <a:r>
              <a:rPr lang="en-GB" altLang="en-US" sz="800"/>
              <a:t>               </a:t>
            </a:r>
            <a:r>
              <a:rPr lang="en-GB" altLang="en-US" sz="800" b="0"/>
              <a:t>CWBR-43</a:t>
            </a:r>
            <a:endParaRPr lang="en-GB" altLang="en-US" sz="800"/>
          </a:p>
        </p:txBody>
      </p:sp>
      <p:sp>
        <p:nvSpPr>
          <p:cNvPr id="118178" name="Line 418">
            <a:extLst>
              <a:ext uri="{FF2B5EF4-FFF2-40B4-BE49-F238E27FC236}">
                <a16:creationId xmlns:a16="http://schemas.microsoft.com/office/drawing/2014/main" id="{62A7860C-3CC4-4181-848F-F9CD4CE19310}"/>
              </a:ext>
            </a:extLst>
          </p:cNvPr>
          <p:cNvSpPr>
            <a:spLocks noChangeShapeType="1"/>
          </p:cNvSpPr>
          <p:nvPr/>
        </p:nvSpPr>
        <p:spPr bwMode="auto">
          <a:xfrm>
            <a:off x="261938" y="4141788"/>
            <a:ext cx="142875"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8179" name="Text Box 419">
            <a:extLst>
              <a:ext uri="{FF2B5EF4-FFF2-40B4-BE49-F238E27FC236}">
                <a16:creationId xmlns:a16="http://schemas.microsoft.com/office/drawing/2014/main" id="{174C44EE-E862-4DC5-B4FB-36CFBDB06C2C}"/>
              </a:ext>
            </a:extLst>
          </p:cNvPr>
          <p:cNvSpPr txBox="1">
            <a:spLocks noChangeArrowheads="1"/>
          </p:cNvSpPr>
          <p:nvPr/>
        </p:nvSpPr>
        <p:spPr bwMode="auto">
          <a:xfrm>
            <a:off x="692150" y="2268538"/>
            <a:ext cx="171926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MANOEUVRE ELEMENTS</a:t>
            </a:r>
          </a:p>
        </p:txBody>
      </p:sp>
      <p:sp>
        <p:nvSpPr>
          <p:cNvPr id="118180" name="Text Box 420">
            <a:extLst>
              <a:ext uri="{FF2B5EF4-FFF2-40B4-BE49-F238E27FC236}">
                <a16:creationId xmlns:a16="http://schemas.microsoft.com/office/drawing/2014/main" id="{43A03D01-ED59-4215-A5F9-DC1CB757311D}"/>
              </a:ext>
            </a:extLst>
          </p:cNvPr>
          <p:cNvSpPr txBox="1">
            <a:spLocks noChangeArrowheads="1"/>
          </p:cNvSpPr>
          <p:nvPr/>
        </p:nvSpPr>
        <p:spPr bwMode="auto">
          <a:xfrm>
            <a:off x="692150" y="3781425"/>
            <a:ext cx="11366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0"/>
              <a:t>ATTACHMENTS</a:t>
            </a:r>
          </a:p>
        </p:txBody>
      </p:sp>
      <p:sp>
        <p:nvSpPr>
          <p:cNvPr id="118181" name="Line 421">
            <a:extLst>
              <a:ext uri="{FF2B5EF4-FFF2-40B4-BE49-F238E27FC236}">
                <a16:creationId xmlns:a16="http://schemas.microsoft.com/office/drawing/2014/main" id="{F518B2CF-9B3B-4DD3-815B-4FD5EEBED477}"/>
              </a:ext>
            </a:extLst>
          </p:cNvPr>
          <p:cNvSpPr>
            <a:spLocks noChangeShapeType="1"/>
          </p:cNvSpPr>
          <p:nvPr/>
        </p:nvSpPr>
        <p:spPr bwMode="auto">
          <a:xfrm>
            <a:off x="260350" y="3565525"/>
            <a:ext cx="0" cy="576263"/>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altLang="en-US" sz="1200" b="1" i="0" u="none" strike="noStrike" cap="none" normalizeH="0" baseline="0" smtClean="0">
            <a:ln>
              <a:noFill/>
            </a:ln>
            <a:solidFill>
              <a:schemeClr val="tx1"/>
            </a:solidFill>
            <a:effectLst/>
            <a:latin typeface="Arial" panose="020B0604020202020204"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altLang="en-US" sz="1200" b="1" i="0" u="none" strike="noStrike" cap="none" normalizeH="0" baseline="0" smtClean="0">
            <a:ln>
              <a:noFill/>
            </a:ln>
            <a:solidFill>
              <a:schemeClr val="tx1"/>
            </a:solidFill>
            <a:effectLst/>
            <a:latin typeface="Arial" panose="020B0604020202020204" pitchFamily="34"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12080</TotalTime>
  <Words>32401</Words>
  <Application>Microsoft Office PowerPoint</Application>
  <PresentationFormat>On-screen Show (4:3)</PresentationFormat>
  <Paragraphs>3355</Paragraphs>
  <Slides>64</Slides>
  <Notes>25</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64</vt:i4>
      </vt:variant>
    </vt:vector>
  </HeadingPairs>
  <TitlesOfParts>
    <vt:vector size="67" baseType="lpstr">
      <vt:lpstr>Arial</vt:lpstr>
      <vt:lpstr>Times New Roman</vt:lpstr>
      <vt:lpstr>Default Design</vt:lpstr>
      <vt:lpstr>British Orders of Battle &amp; TO&amp;Es 1980-1989 v4.5 By R Mark Davies for Battlefront: First Echelon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Home Office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James-Davies</dc:creator>
  <cp:lastModifiedBy>James Baker</cp:lastModifiedBy>
  <cp:revision>361</cp:revision>
  <dcterms:created xsi:type="dcterms:W3CDTF">2008-01-19T12:01:23Z</dcterms:created>
  <dcterms:modified xsi:type="dcterms:W3CDTF">2019-01-29T12:34:42Z</dcterms:modified>
</cp:coreProperties>
</file>